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965"/>
    <a:srgbClr val="D0D9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3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4C406-FF80-4D09-97FF-49B6D795C269}" type="datetimeFigureOut">
              <a:rPr lang="el-GR" smtClean="0"/>
              <a:pPr/>
              <a:t>23/6/2019</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1617D-6EB1-4D04-A198-032F6AE9097A}"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F1617D-6EB1-4D04-A198-032F6AE9097A}" type="slidenum">
              <a:rPr lang="el-GR" smtClean="0"/>
              <a:pPr/>
              <a:t>1</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F1617D-6EB1-4D04-A198-032F6AE9097A}" type="slidenum">
              <a:rPr lang="el-GR" smtClean="0"/>
              <a:pPr/>
              <a:t>2</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1EFC4A7-9DE0-4950-AE0E-8000ACBF5482}" type="datetime1">
              <a:rPr lang="el-GR" smtClean="0"/>
              <a:pPr/>
              <a:t>23/6/2019</a:t>
            </a:fld>
            <a:endParaRPr lang="el-GR" dirty="0"/>
          </a:p>
        </p:txBody>
      </p:sp>
      <p:sp>
        <p:nvSpPr>
          <p:cNvPr id="19" name="18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27" name="26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517272-0A40-4286-9FFE-FF5898EE25BD}" type="datetime1">
              <a:rPr lang="el-GR" smtClean="0"/>
              <a:pPr/>
              <a:t>23/6/2019</a:t>
            </a:fld>
            <a:endParaRPr lang="el-GR" dirty="0"/>
          </a:p>
        </p:txBody>
      </p:sp>
      <p:sp>
        <p:nvSpPr>
          <p:cNvPr id="5" name="4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6" name="5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26B6C32-AD38-44D2-AA81-71AC842B9DE9}" type="datetime1">
              <a:rPr lang="el-GR" smtClean="0"/>
              <a:pPr/>
              <a:t>23/6/2019</a:t>
            </a:fld>
            <a:endParaRPr lang="el-GR" dirty="0"/>
          </a:p>
        </p:txBody>
      </p:sp>
      <p:sp>
        <p:nvSpPr>
          <p:cNvPr id="5" name="4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6" name="5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D41EE1-6B27-4F51-AF51-B7ACF5A886B0}" type="datetime1">
              <a:rPr lang="el-GR" smtClean="0"/>
              <a:pPr/>
              <a:t>23/6/2019</a:t>
            </a:fld>
            <a:endParaRPr lang="el-GR" dirty="0"/>
          </a:p>
        </p:txBody>
      </p:sp>
      <p:sp>
        <p:nvSpPr>
          <p:cNvPr id="5" name="4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6" name="5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ECBFD67-5207-49BA-8F20-BDD02E7FB987}" type="datetime1">
              <a:rPr lang="el-GR" smtClean="0"/>
              <a:pPr/>
              <a:t>23/6/2019</a:t>
            </a:fld>
            <a:endParaRPr lang="el-GR" dirty="0"/>
          </a:p>
        </p:txBody>
      </p:sp>
      <p:sp>
        <p:nvSpPr>
          <p:cNvPr id="5" name="4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6" name="5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B3052E8-2158-40D1-84C4-F12FC6E910F1}" type="datetime1">
              <a:rPr lang="el-GR" smtClean="0"/>
              <a:pPr/>
              <a:t>23/6/2019</a:t>
            </a:fld>
            <a:endParaRPr lang="el-GR" dirty="0"/>
          </a:p>
        </p:txBody>
      </p:sp>
      <p:sp>
        <p:nvSpPr>
          <p:cNvPr id="6" name="5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7" name="6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F3DD4C21-6404-4A5E-B5EC-33AC84CFBCB7}" type="datetime1">
              <a:rPr lang="el-GR" smtClean="0"/>
              <a:pPr/>
              <a:t>23/6/2019</a:t>
            </a:fld>
            <a:endParaRPr lang="el-GR" dirty="0"/>
          </a:p>
        </p:txBody>
      </p:sp>
      <p:sp>
        <p:nvSpPr>
          <p:cNvPr id="8" name="7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9" name="8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31638BE-A79E-4707-B17A-320C5809B20E}" type="datetime1">
              <a:rPr lang="el-GR" smtClean="0"/>
              <a:pPr/>
              <a:t>23/6/2019</a:t>
            </a:fld>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5" name="4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7165943-026A-40F0-9CAB-0341B85EBB27}" type="datetime1">
              <a:rPr lang="el-GR" smtClean="0"/>
              <a:pPr/>
              <a:t>23/6/2019</a:t>
            </a:fld>
            <a:endParaRPr lang="el-GR" dirty="0"/>
          </a:p>
        </p:txBody>
      </p:sp>
      <p:sp>
        <p:nvSpPr>
          <p:cNvPr id="3" name="2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4" name="3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1F9D42C-10F4-4477-B916-8CB002FA8D6B}" type="datetime1">
              <a:rPr lang="el-GR" smtClean="0"/>
              <a:pPr/>
              <a:t>23/6/2019</a:t>
            </a:fld>
            <a:endParaRPr lang="el-GR" dirty="0"/>
          </a:p>
        </p:txBody>
      </p:sp>
      <p:sp>
        <p:nvSpPr>
          <p:cNvPr id="6" name="5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7" name="6 - Θέση αριθμού διαφάνειας"/>
          <p:cNvSpPr>
            <a:spLocks noGrp="1"/>
          </p:cNvSpPr>
          <p:nvPr>
            <p:ph type="sldNum" sz="quarter" idx="12"/>
          </p:nvPr>
        </p:nvSpPr>
        <p:spPr/>
        <p:txBody>
          <a:bodyPr/>
          <a:lstStyle/>
          <a:p>
            <a:fld id="{E7957AC2-FB4B-496D-85AE-14808A8EADBE}"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D43B48F-E889-4640-AC2C-9304DBFF15E0}" type="datetime1">
              <a:rPr lang="el-GR" smtClean="0"/>
              <a:pPr/>
              <a:t>23/6/2019</a:t>
            </a:fld>
            <a:endParaRPr lang="el-GR" dirty="0"/>
          </a:p>
        </p:txBody>
      </p:sp>
      <p:sp>
        <p:nvSpPr>
          <p:cNvPr id="6" name="5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E7957AC2-FB4B-496D-85AE-14808A8EADBE}" type="slidenum">
              <a:rPr lang="el-GR" smtClean="0"/>
              <a:pPr/>
              <a:t>‹#›</a:t>
            </a:fld>
            <a:endParaRPr lang="el-GR" dirty="0"/>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20B3C50-7C68-4E83-8EE1-32E2A03EB96D}" type="datetime1">
              <a:rPr lang="el-GR" smtClean="0"/>
              <a:pPr/>
              <a:t>23/6/2019</a:t>
            </a:fld>
            <a:endParaRPr lang="el-GR" dirty="0"/>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l-GR" dirty="0" smtClean="0"/>
              <a:t>Ενότητα 1: Καταδύσεις σε ωκεάνια οικοσυστήματα</a:t>
            </a:r>
            <a:endParaRPr lang="el-GR" dirty="0"/>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57AC2-FB4B-496D-85AE-14808A8EADBE}" type="slidenum">
              <a:rPr lang="el-GR" smtClean="0"/>
              <a:pPr/>
              <a:t>‹#›</a:t>
            </a:fld>
            <a:endParaRPr lang="el-GR" dirty="0"/>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32;&#919;&#929;&#921;&#927;&#932;&#919;&#932;&#913;%204%20&#916;&#951;&#956;&#953;&#959;&#965;&#961;&#947;&#943;&#945;%20Background.docx" TargetMode="External"/><Relationship Id="rId2" Type="http://schemas.openxmlformats.org/officeDocument/2006/relationships/hyperlink" Target="&#932;&#917;&#932;&#929;&#913;&#916;&#921;&#927;%20&#917;&#929;&#915;&#913;&#931;&#921;&#937;&#925;/&#917;&#925;&#919;&#924;&#917;&#929;&#937;&#932;&#921;&#922;&#927;%20&#916;&#917;&#923;&#932;&#921;&#927;.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932;&#917;&#932;&#929;&#913;&#916;&#921;&#927;%20&#917;&#929;&#915;&#913;&#931;&#921;&#937;&#925;/&#916;&#929;&#913;&#931;&#932;&#919;&#929;&#921;&#927;&#932;&#919;&#932;&#913;%206%20&#913;&#957;&#945;&#952;&#949;&#974;&#961;&#951;&#963;&#951;%20&#955;&#949;&#958;&#953;&#955;&#959;&#947;&#943;&#959;&#965;.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32;&#919;&#929;&#921;&#927;&#932;&#919;&#932;&#913;%207%20&#931;&#964;&#961;&#945;&#964;&#951;&#947;&#953;&#954;&#942;%20&#945;&#957;&#940;&#947;&#957;&#969;&#963;&#951;&#962;.docx"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932;&#917;&#932;&#929;&#913;&#916;&#921;&#927;%20&#917;&#929;&#915;&#913;&#931;&#921;&#937;&#925;/&#928;&#921;&#925;&#913;&#922;&#913;&#931;%20&#922;&#913;&#932;&#913;&#915;&#929;&#913;&#934;&#937;&#925;.docx" TargetMode="Externa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hyperlink" Target="&#932;&#917;&#932;&#929;&#913;&#916;&#921;&#927;%20&#917;&#929;&#915;&#913;&#931;&#921;&#937;&#925;/&#935;&#913;&#929;&#932;&#919;&#931;%20&#917;&#952;&#957;&#953;&#954;&#940;%20&#920;&#945;&#955;&#940;&#963;&#963;&#953;&#945;%20&#928;&#940;&#961;&#954;&#945;%20&#964;&#969;&#957;%20&#919;&#928;&#913;.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papahanaumokuakea.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olympiccoast.noaa.gov/" TargetMode="Externa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2" Type="http://schemas.openxmlformats.org/officeDocument/2006/relationships/hyperlink" Target="https://olympiccoast.noaa.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2" Type="http://schemas.openxmlformats.org/officeDocument/2006/relationships/hyperlink" Target="&#932;&#917;&#932;&#929;&#913;&#916;&#921;&#927;%20&#917;&#929;&#915;&#913;&#931;&#921;&#937;&#925;/&#916;&#929;&#913;&#931;&#932;&#919;&#929;&#921;&#927;&#932;&#919;&#932;&#913;%208%20&#928;&#949;&#961;&#943;&#955;&#951;&#968;&#951;-&#913;&#958;&#953;&#959;&#955;&#972;&#947;&#951;&#963;&#951;.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19;&#929;&#921;&#927;&#932;&#919;&#932;&#913;%202.docx"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932;&#917;&#932;&#929;&#913;&#916;&#921;&#927;%20&#917;&#929;&#915;&#913;&#931;&#921;&#937;&#925;/&#916;&#929;&#913;&#931;&#919;&#929;&#921;&#927;&#932;&#919;&#932;&#913;%201.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932;&#917;&#932;&#929;&#913;&#916;&#921;&#927;%20&#917;&#929;&#915;&#913;&#931;&#921;&#937;&#925;/&#916;&#929;&#913;&#931;&#932;&#919;&#929;&#921;&#927;&#932;&#919;&#932;&#913;%203%20&#913;&#957;&#940;&#947;&#957;&#969;&#963;&#951;%20&#935;&#945;&#961;&#964;&#974;&#957;.doc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404664"/>
            <a:ext cx="8496944" cy="1902073"/>
          </a:xfrm>
        </p:spPr>
        <p:txBody>
          <a:bodyPr>
            <a:normAutofit fontScale="90000"/>
          </a:bodyPr>
          <a:lstStyle/>
          <a:p>
            <a:r>
              <a:rPr lang="el-GR" b="1" u="sng" dirty="0"/>
              <a:t>Ενότητα </a:t>
            </a:r>
            <a:r>
              <a:rPr lang="el-GR" b="1" u="sng" dirty="0" smtClean="0"/>
              <a:t>1</a:t>
            </a:r>
            <a:r>
              <a:rPr lang="el-GR" b="1" dirty="0"/>
              <a:t/>
            </a:r>
            <a:br>
              <a:rPr lang="el-GR" b="1" dirty="0"/>
            </a:br>
            <a:r>
              <a:rPr lang="el-GR" b="1" dirty="0"/>
              <a:t>Καταδύσεις σε ωκεάνια </a:t>
            </a:r>
            <a:r>
              <a:rPr lang="el-GR" b="1" dirty="0" smtClean="0"/>
              <a:t>οικοσυστήματα</a:t>
            </a:r>
            <a:endParaRPr lang="el-GR" b="1" dirty="0"/>
          </a:p>
        </p:txBody>
      </p:sp>
      <p:sp>
        <p:nvSpPr>
          <p:cNvPr id="3" name="2 - Υπότιτλος"/>
          <p:cNvSpPr>
            <a:spLocks noGrp="1"/>
          </p:cNvSpPr>
          <p:nvPr>
            <p:ph type="subTitle" idx="1"/>
          </p:nvPr>
        </p:nvSpPr>
        <p:spPr>
          <a:xfrm>
            <a:off x="539552" y="2348880"/>
            <a:ext cx="7848872" cy="3600400"/>
          </a:xfrm>
        </p:spPr>
        <p:txBody>
          <a:bodyPr>
            <a:noAutofit/>
          </a:bodyPr>
          <a:lstStyle/>
          <a:p>
            <a:r>
              <a:rPr lang="el-GR" sz="2400" b="1" u="sng" dirty="0" smtClean="0">
                <a:solidFill>
                  <a:schemeClr val="tx1"/>
                </a:solidFill>
              </a:rPr>
              <a:t>ΘΕΜΑΤΑ  ΜΕΛΕΤΗΣ:</a:t>
            </a:r>
            <a:endParaRPr lang="el-GR" sz="2400" b="1" u="sng" dirty="0">
              <a:solidFill>
                <a:schemeClr val="tx1"/>
              </a:solidFill>
            </a:endParaRPr>
          </a:p>
          <a:p>
            <a:r>
              <a:rPr lang="en-US" sz="2400" b="1" dirty="0">
                <a:solidFill>
                  <a:schemeClr val="tx1"/>
                </a:solidFill>
              </a:rPr>
              <a:t>Project </a:t>
            </a:r>
            <a:r>
              <a:rPr lang="el-GR" sz="2400" b="1" dirty="0">
                <a:solidFill>
                  <a:schemeClr val="tx1"/>
                </a:solidFill>
              </a:rPr>
              <a:t>θαλάσσιων οικοσυστημάτων </a:t>
            </a:r>
          </a:p>
          <a:p>
            <a:r>
              <a:rPr lang="el-GR" sz="2400" b="1" dirty="0">
                <a:solidFill>
                  <a:schemeClr val="tx1"/>
                </a:solidFill>
              </a:rPr>
              <a:t>"Επίσκεψη"  και ορισμός του οικοσυστήματος</a:t>
            </a:r>
          </a:p>
          <a:p>
            <a:r>
              <a:rPr lang="el-GR" sz="2400" b="1" dirty="0">
                <a:solidFill>
                  <a:schemeClr val="tx1"/>
                </a:solidFill>
              </a:rPr>
              <a:t>Μεταβαλλόμενα οικοσύστημα</a:t>
            </a:r>
          </a:p>
          <a:p>
            <a:r>
              <a:rPr lang="el-GR" sz="2400" b="1" dirty="0">
                <a:solidFill>
                  <a:schemeClr val="tx1"/>
                </a:solidFill>
              </a:rPr>
              <a:t>Τι είναι τα εθνικά θαλάσσια πάρκα</a:t>
            </a:r>
            <a:r>
              <a:rPr lang="el-GR" sz="2400" b="1" dirty="0" smtClean="0">
                <a:solidFill>
                  <a:schemeClr val="tx1"/>
                </a:solidFill>
              </a:rPr>
              <a:t>;</a:t>
            </a:r>
          </a:p>
          <a:p>
            <a:endParaRPr lang="el-GR" sz="2400" b="1" dirty="0">
              <a:solidFill>
                <a:schemeClr val="tx1"/>
              </a:solidFill>
            </a:endParaRPr>
          </a:p>
          <a:p>
            <a:r>
              <a:rPr lang="el-GR" sz="2400" b="1" u="sng" dirty="0" smtClean="0">
                <a:solidFill>
                  <a:schemeClr val="tx1"/>
                </a:solidFill>
              </a:rPr>
              <a:t>ΕΣΤΙΑΣΗ ΜΕΛΕΤΗΣ:</a:t>
            </a:r>
            <a:r>
              <a:rPr lang="el-GR" sz="2400" b="1" dirty="0" smtClean="0">
                <a:solidFill>
                  <a:schemeClr val="tx1"/>
                </a:solidFill>
              </a:rPr>
              <a:t> </a:t>
            </a:r>
          </a:p>
          <a:p>
            <a:r>
              <a:rPr lang="el-GR" sz="2400" b="1" dirty="0" smtClean="0">
                <a:solidFill>
                  <a:schemeClr val="tx1"/>
                </a:solidFill>
              </a:rPr>
              <a:t>Εθνικό </a:t>
            </a:r>
            <a:r>
              <a:rPr lang="el-GR" sz="2400" b="1" dirty="0">
                <a:solidFill>
                  <a:schemeClr val="tx1"/>
                </a:solidFill>
              </a:rPr>
              <a:t>Θαλάσσιο Πάρκο </a:t>
            </a:r>
            <a:r>
              <a:rPr lang="el-GR" sz="2400" b="1" dirty="0" smtClean="0">
                <a:solidFill>
                  <a:schemeClr val="tx1"/>
                </a:solidFill>
              </a:rPr>
              <a:t>Ολυμπιακής </a:t>
            </a:r>
            <a:r>
              <a:rPr lang="el-GR" sz="2400" b="1" dirty="0">
                <a:solidFill>
                  <a:schemeClr val="tx1"/>
                </a:solidFill>
              </a:rPr>
              <a:t>Ακτής </a:t>
            </a:r>
          </a:p>
          <a:p>
            <a:endParaRPr lang="el-GR" sz="2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lstStyle/>
          <a:p>
            <a:r>
              <a:rPr lang="el-GR" dirty="0" smtClean="0"/>
              <a:t>Ο Ωκεανός</a:t>
            </a:r>
            <a:endParaRPr lang="el-GR" dirty="0"/>
          </a:p>
        </p:txBody>
      </p:sp>
      <p:sp>
        <p:nvSpPr>
          <p:cNvPr id="3" name="2 - Θέση περιεχομένου"/>
          <p:cNvSpPr>
            <a:spLocks noGrp="1"/>
          </p:cNvSpPr>
          <p:nvPr>
            <p:ph idx="1"/>
          </p:nvPr>
        </p:nvSpPr>
        <p:spPr>
          <a:xfrm>
            <a:off x="457200" y="1628800"/>
            <a:ext cx="8229600" cy="4695800"/>
          </a:xfrm>
        </p:spPr>
        <p:txBody>
          <a:bodyPr/>
          <a:lstStyle/>
          <a:p>
            <a:r>
              <a:rPr lang="el-GR" dirty="0" smtClean="0"/>
              <a:t>Παράγοντες των ωκεάνιων οικοσυστημάτων</a:t>
            </a:r>
          </a:p>
          <a:p>
            <a:pPr algn="ctr">
              <a:spcBef>
                <a:spcPts val="0"/>
              </a:spcBef>
              <a:buNone/>
            </a:pPr>
            <a:r>
              <a:rPr lang="el-GR" dirty="0" smtClean="0"/>
              <a:t>		 		</a:t>
            </a:r>
            <a:r>
              <a:rPr lang="el-GR" b="1" dirty="0" smtClean="0"/>
              <a:t>ΑΒΙΟΤΙΚΟΙ</a:t>
            </a:r>
          </a:p>
          <a:p>
            <a:pPr>
              <a:spcBef>
                <a:spcPts val="0"/>
              </a:spcBef>
              <a:buNone/>
            </a:pPr>
            <a:r>
              <a:rPr lang="el-GR" b="1" dirty="0" smtClean="0"/>
              <a:t>			</a:t>
            </a:r>
            <a:endParaRPr lang="el-GR" dirty="0" smtClean="0"/>
          </a:p>
          <a:p>
            <a:pPr>
              <a:buNone/>
            </a:pPr>
            <a:r>
              <a:rPr lang="el-GR" dirty="0" smtClean="0"/>
              <a:t>										</a:t>
            </a:r>
          </a:p>
          <a:p>
            <a:pPr>
              <a:buNone/>
            </a:pPr>
            <a:endParaRPr lang="el-GR" dirty="0" smtClean="0"/>
          </a:p>
          <a:p>
            <a:pPr>
              <a:buNone/>
            </a:pPr>
            <a:endParaRPr lang="el-GR" dirty="0" smtClean="0"/>
          </a:p>
          <a:p>
            <a:pPr>
              <a:buNone/>
            </a:pPr>
            <a:r>
              <a:rPr lang="el-GR" dirty="0" smtClean="0"/>
              <a:t>	</a:t>
            </a:r>
            <a:r>
              <a:rPr lang="el-GR" b="1" dirty="0" smtClean="0"/>
              <a:t> ΒΙΟΤΙΚΟΙ</a:t>
            </a:r>
          </a:p>
          <a:p>
            <a:pPr>
              <a:buNone/>
            </a:pP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grpSp>
        <p:nvGrpSpPr>
          <p:cNvPr id="28" name="27 - Ομάδα"/>
          <p:cNvGrpSpPr/>
          <p:nvPr/>
        </p:nvGrpSpPr>
        <p:grpSpPr>
          <a:xfrm>
            <a:off x="1547664" y="3356992"/>
            <a:ext cx="1758410" cy="1176536"/>
            <a:chOff x="539552" y="3789040"/>
            <a:chExt cx="1758410" cy="1176536"/>
          </a:xfrm>
        </p:grpSpPr>
        <p:pic>
          <p:nvPicPr>
            <p:cNvPr id="6" name="5 - Εικόνα" descr="ΨΑΡΙ.jpg"/>
            <p:cNvPicPr>
              <a:picLocks noChangeAspect="1"/>
            </p:cNvPicPr>
            <p:nvPr/>
          </p:nvPicPr>
          <p:blipFill>
            <a:blip r:embed="rId2" cstate="print"/>
            <a:stretch>
              <a:fillRect/>
            </a:stretch>
          </p:blipFill>
          <p:spPr>
            <a:xfrm>
              <a:off x="539552" y="3789040"/>
              <a:ext cx="1758410" cy="1176536"/>
            </a:xfrm>
            <a:prstGeom prst="rect">
              <a:avLst/>
            </a:prstGeom>
          </p:spPr>
        </p:pic>
        <p:sp>
          <p:nvSpPr>
            <p:cNvPr id="13" name="12 - TextBox"/>
            <p:cNvSpPr txBox="1"/>
            <p:nvPr/>
          </p:nvSpPr>
          <p:spPr>
            <a:xfrm>
              <a:off x="755576" y="4581128"/>
              <a:ext cx="1440160" cy="369332"/>
            </a:xfrm>
            <a:prstGeom prst="rect">
              <a:avLst/>
            </a:prstGeom>
            <a:noFill/>
          </p:spPr>
          <p:txBody>
            <a:bodyPr wrap="square" rtlCol="0">
              <a:spAutoFit/>
            </a:bodyPr>
            <a:lstStyle/>
            <a:p>
              <a:r>
                <a:rPr lang="el-GR" b="1" dirty="0" smtClean="0">
                  <a:solidFill>
                    <a:schemeClr val="bg1"/>
                  </a:solidFill>
                </a:rPr>
                <a:t>πανίδα</a:t>
              </a:r>
              <a:endParaRPr lang="el-GR" b="1" dirty="0">
                <a:solidFill>
                  <a:schemeClr val="bg1"/>
                </a:solidFill>
              </a:endParaRPr>
            </a:p>
          </p:txBody>
        </p:sp>
      </p:grpSp>
      <p:grpSp>
        <p:nvGrpSpPr>
          <p:cNvPr id="23" name="22 - Ομάδα"/>
          <p:cNvGrpSpPr/>
          <p:nvPr/>
        </p:nvGrpSpPr>
        <p:grpSpPr>
          <a:xfrm>
            <a:off x="7092280" y="1340768"/>
            <a:ext cx="1728192" cy="2074941"/>
            <a:chOff x="7092280" y="1340768"/>
            <a:chExt cx="1728192" cy="2074941"/>
          </a:xfrm>
        </p:grpSpPr>
        <p:pic>
          <p:nvPicPr>
            <p:cNvPr id="10" name="9 - Εικόνα" descr="ΘΕΡΜΟΜΕΤΡΟ.jpg"/>
            <p:cNvPicPr>
              <a:picLocks noChangeAspect="1"/>
            </p:cNvPicPr>
            <p:nvPr/>
          </p:nvPicPr>
          <p:blipFill>
            <a:blip r:embed="rId3" cstate="print"/>
            <a:stretch>
              <a:fillRect/>
            </a:stretch>
          </p:blipFill>
          <p:spPr>
            <a:xfrm>
              <a:off x="7236296" y="1340768"/>
              <a:ext cx="1554203" cy="2074941"/>
            </a:xfrm>
            <a:prstGeom prst="rect">
              <a:avLst/>
            </a:prstGeom>
          </p:spPr>
        </p:pic>
        <p:sp>
          <p:nvSpPr>
            <p:cNvPr id="14" name="13 - TextBox"/>
            <p:cNvSpPr txBox="1"/>
            <p:nvPr/>
          </p:nvSpPr>
          <p:spPr>
            <a:xfrm>
              <a:off x="7092280" y="2636912"/>
              <a:ext cx="1728192" cy="369332"/>
            </a:xfrm>
            <a:prstGeom prst="rect">
              <a:avLst/>
            </a:prstGeom>
            <a:noFill/>
          </p:spPr>
          <p:txBody>
            <a:bodyPr wrap="square" rtlCol="0">
              <a:spAutoFit/>
            </a:bodyPr>
            <a:lstStyle/>
            <a:p>
              <a:r>
                <a:rPr lang="el-GR" b="1" dirty="0" smtClean="0">
                  <a:solidFill>
                    <a:schemeClr val="bg1"/>
                  </a:solidFill>
                </a:rPr>
                <a:t>θερμοκρασία</a:t>
              </a:r>
              <a:endParaRPr lang="el-GR" b="1" dirty="0">
                <a:solidFill>
                  <a:schemeClr val="bg1"/>
                </a:solidFill>
              </a:endParaRPr>
            </a:p>
          </p:txBody>
        </p:sp>
      </p:grpSp>
      <p:grpSp>
        <p:nvGrpSpPr>
          <p:cNvPr id="24" name="23 - Ομάδα"/>
          <p:cNvGrpSpPr/>
          <p:nvPr/>
        </p:nvGrpSpPr>
        <p:grpSpPr>
          <a:xfrm>
            <a:off x="6804248" y="3501008"/>
            <a:ext cx="1730786" cy="1224137"/>
            <a:chOff x="6732240" y="3212976"/>
            <a:chExt cx="1730786" cy="1224137"/>
          </a:xfrm>
        </p:grpSpPr>
        <p:pic>
          <p:nvPicPr>
            <p:cNvPr id="11" name="10 - Εικόνα" descr="PH.png"/>
            <p:cNvPicPr>
              <a:picLocks noChangeAspect="1"/>
            </p:cNvPicPr>
            <p:nvPr/>
          </p:nvPicPr>
          <p:blipFill>
            <a:blip r:embed="rId4" cstate="print"/>
            <a:stretch>
              <a:fillRect/>
            </a:stretch>
          </p:blipFill>
          <p:spPr>
            <a:xfrm>
              <a:off x="6732240" y="3212976"/>
              <a:ext cx="1730786" cy="1224137"/>
            </a:xfrm>
            <a:prstGeom prst="rect">
              <a:avLst/>
            </a:prstGeom>
          </p:spPr>
        </p:pic>
        <p:sp>
          <p:nvSpPr>
            <p:cNvPr id="15" name="14 - TextBox"/>
            <p:cNvSpPr txBox="1"/>
            <p:nvPr/>
          </p:nvSpPr>
          <p:spPr>
            <a:xfrm>
              <a:off x="7236296" y="3861048"/>
              <a:ext cx="648072" cy="369332"/>
            </a:xfrm>
            <a:prstGeom prst="rect">
              <a:avLst/>
            </a:prstGeom>
            <a:noFill/>
          </p:spPr>
          <p:txBody>
            <a:bodyPr wrap="square" rtlCol="0">
              <a:spAutoFit/>
            </a:bodyPr>
            <a:lstStyle/>
            <a:p>
              <a:r>
                <a:rPr lang="en-US" b="1" dirty="0" smtClean="0"/>
                <a:t>PH</a:t>
              </a:r>
              <a:endParaRPr lang="el-GR" b="1" dirty="0"/>
            </a:p>
          </p:txBody>
        </p:sp>
      </p:grpSp>
      <p:grpSp>
        <p:nvGrpSpPr>
          <p:cNvPr id="27" name="26 - Ομάδα"/>
          <p:cNvGrpSpPr/>
          <p:nvPr/>
        </p:nvGrpSpPr>
        <p:grpSpPr>
          <a:xfrm>
            <a:off x="4572000" y="4653136"/>
            <a:ext cx="1685513" cy="1502916"/>
            <a:chOff x="2987824" y="4653136"/>
            <a:chExt cx="1685513" cy="1502916"/>
          </a:xfrm>
        </p:grpSpPr>
        <p:pic>
          <p:nvPicPr>
            <p:cNvPr id="16" name="15 - Εικόνα" descr="ΑΛΑΤΑ.jpg"/>
            <p:cNvPicPr>
              <a:picLocks noChangeAspect="1"/>
            </p:cNvPicPr>
            <p:nvPr/>
          </p:nvPicPr>
          <p:blipFill>
            <a:blip r:embed="rId5" cstate="print"/>
            <a:stretch>
              <a:fillRect/>
            </a:stretch>
          </p:blipFill>
          <p:spPr>
            <a:xfrm>
              <a:off x="2987824" y="4653136"/>
              <a:ext cx="1685513" cy="1502916"/>
            </a:xfrm>
            <a:prstGeom prst="rect">
              <a:avLst/>
            </a:prstGeom>
          </p:spPr>
        </p:pic>
        <p:sp>
          <p:nvSpPr>
            <p:cNvPr id="17" name="16 - TextBox"/>
            <p:cNvSpPr txBox="1"/>
            <p:nvPr/>
          </p:nvSpPr>
          <p:spPr>
            <a:xfrm>
              <a:off x="3131840" y="5085184"/>
              <a:ext cx="1440160" cy="369332"/>
            </a:xfrm>
            <a:prstGeom prst="rect">
              <a:avLst/>
            </a:prstGeom>
            <a:noFill/>
          </p:spPr>
          <p:txBody>
            <a:bodyPr wrap="square" rtlCol="0">
              <a:spAutoFit/>
            </a:bodyPr>
            <a:lstStyle/>
            <a:p>
              <a:r>
                <a:rPr lang="el-GR" b="1" dirty="0" smtClean="0">
                  <a:solidFill>
                    <a:schemeClr val="bg1"/>
                  </a:solidFill>
                </a:rPr>
                <a:t>άλατα</a:t>
              </a:r>
              <a:endParaRPr lang="el-GR" b="1" dirty="0">
                <a:solidFill>
                  <a:schemeClr val="bg1"/>
                </a:solidFill>
              </a:endParaRPr>
            </a:p>
          </p:txBody>
        </p:sp>
      </p:grpSp>
      <p:grpSp>
        <p:nvGrpSpPr>
          <p:cNvPr id="25" name="24 - Ομάδα"/>
          <p:cNvGrpSpPr/>
          <p:nvPr/>
        </p:nvGrpSpPr>
        <p:grpSpPr>
          <a:xfrm>
            <a:off x="6228184" y="4653136"/>
            <a:ext cx="2304255" cy="1665734"/>
            <a:chOff x="5220072" y="4221088"/>
            <a:chExt cx="2314575" cy="1809750"/>
          </a:xfrm>
        </p:grpSpPr>
        <p:pic>
          <p:nvPicPr>
            <p:cNvPr id="19" name="18 - Εικόνα" descr="ΒΡΑΧΟΙ.jpg"/>
            <p:cNvPicPr>
              <a:picLocks noChangeAspect="1"/>
            </p:cNvPicPr>
            <p:nvPr/>
          </p:nvPicPr>
          <p:blipFill>
            <a:blip r:embed="rId6" cstate="print"/>
            <a:stretch>
              <a:fillRect/>
            </a:stretch>
          </p:blipFill>
          <p:spPr>
            <a:xfrm>
              <a:off x="5220072" y="4221088"/>
              <a:ext cx="2314575" cy="1809750"/>
            </a:xfrm>
            <a:prstGeom prst="rect">
              <a:avLst/>
            </a:prstGeom>
          </p:spPr>
        </p:pic>
        <p:sp>
          <p:nvSpPr>
            <p:cNvPr id="20" name="19 - TextBox"/>
            <p:cNvSpPr txBox="1"/>
            <p:nvPr/>
          </p:nvSpPr>
          <p:spPr>
            <a:xfrm>
              <a:off x="5292080" y="5517232"/>
              <a:ext cx="2232248" cy="369332"/>
            </a:xfrm>
            <a:prstGeom prst="rect">
              <a:avLst/>
            </a:prstGeom>
            <a:noFill/>
          </p:spPr>
          <p:txBody>
            <a:bodyPr wrap="square" rtlCol="0">
              <a:spAutoFit/>
            </a:bodyPr>
            <a:lstStyle/>
            <a:p>
              <a:r>
                <a:rPr lang="el-GR" b="1" dirty="0" smtClean="0">
                  <a:solidFill>
                    <a:schemeClr val="bg1"/>
                  </a:solidFill>
                </a:rPr>
                <a:t>σκληρή επιφάνεια</a:t>
              </a:r>
              <a:endParaRPr lang="el-GR" b="1" dirty="0">
                <a:solidFill>
                  <a:schemeClr val="bg1"/>
                </a:solidFill>
              </a:endParaRPr>
            </a:p>
          </p:txBody>
        </p:sp>
      </p:grpSp>
      <p:grpSp>
        <p:nvGrpSpPr>
          <p:cNvPr id="26" name="25 - Ομάδα"/>
          <p:cNvGrpSpPr/>
          <p:nvPr/>
        </p:nvGrpSpPr>
        <p:grpSpPr>
          <a:xfrm>
            <a:off x="3275856" y="3284984"/>
            <a:ext cx="2705100" cy="1457325"/>
            <a:chOff x="3219450" y="2700337"/>
            <a:chExt cx="2705100" cy="1457325"/>
          </a:xfrm>
        </p:grpSpPr>
        <p:pic>
          <p:nvPicPr>
            <p:cNvPr id="21" name="20 - Εικόνα" descr="ΜΑΛΑΚΟΣ ΒΥΘΟΣ.jpg"/>
            <p:cNvPicPr>
              <a:picLocks noChangeAspect="1"/>
            </p:cNvPicPr>
            <p:nvPr/>
          </p:nvPicPr>
          <p:blipFill>
            <a:blip r:embed="rId7" cstate="print"/>
            <a:stretch>
              <a:fillRect/>
            </a:stretch>
          </p:blipFill>
          <p:spPr>
            <a:xfrm>
              <a:off x="3219450" y="2700337"/>
              <a:ext cx="2705100" cy="1457325"/>
            </a:xfrm>
            <a:prstGeom prst="rect">
              <a:avLst/>
            </a:prstGeom>
          </p:spPr>
        </p:pic>
        <p:sp>
          <p:nvSpPr>
            <p:cNvPr id="22" name="21 - TextBox"/>
            <p:cNvSpPr txBox="1"/>
            <p:nvPr/>
          </p:nvSpPr>
          <p:spPr>
            <a:xfrm>
              <a:off x="3491880" y="3645024"/>
              <a:ext cx="2160240" cy="369332"/>
            </a:xfrm>
            <a:prstGeom prst="rect">
              <a:avLst/>
            </a:prstGeom>
            <a:noFill/>
          </p:spPr>
          <p:txBody>
            <a:bodyPr wrap="square" rtlCol="0">
              <a:spAutoFit/>
            </a:bodyPr>
            <a:lstStyle/>
            <a:p>
              <a:r>
                <a:rPr lang="el-GR" dirty="0" smtClean="0"/>
                <a:t>υπόστρωμα βυθού</a:t>
              </a:r>
              <a:endParaRPr lang="el-GR" dirty="0"/>
            </a:p>
          </p:txBody>
        </p:sp>
      </p:grpSp>
      <p:cxnSp>
        <p:nvCxnSpPr>
          <p:cNvPr id="36" name="35 - Ευθύγραμμο βέλος σύνδεσης"/>
          <p:cNvCxnSpPr/>
          <p:nvPr/>
        </p:nvCxnSpPr>
        <p:spPr>
          <a:xfrm>
            <a:off x="6300192" y="2564904"/>
            <a:ext cx="720080" cy="144016"/>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38 - Ευθύγραμμο βέλος σύνδεσης"/>
          <p:cNvCxnSpPr/>
          <p:nvPr/>
        </p:nvCxnSpPr>
        <p:spPr>
          <a:xfrm>
            <a:off x="6228184" y="2564904"/>
            <a:ext cx="936104" cy="936104"/>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p:nvPr/>
        </p:nvCxnSpPr>
        <p:spPr>
          <a:xfrm>
            <a:off x="6156176" y="2636912"/>
            <a:ext cx="720080" cy="3024336"/>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44 - Ευθύγραμμο βέλος σύνδεσης"/>
          <p:cNvCxnSpPr/>
          <p:nvPr/>
        </p:nvCxnSpPr>
        <p:spPr>
          <a:xfrm flipH="1">
            <a:off x="5436096" y="2636912"/>
            <a:ext cx="576064" cy="3024336"/>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flipV="1">
            <a:off x="1475656" y="4365104"/>
            <a:ext cx="360042" cy="432048"/>
          </a:xfrm>
          <a:prstGeom prst="straightConnector1">
            <a:avLst/>
          </a:prstGeom>
          <a:ln w="38100" cmpd="sng">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48 - Ευθύγραμμο βέλος σύνδεσης"/>
          <p:cNvCxnSpPr/>
          <p:nvPr/>
        </p:nvCxnSpPr>
        <p:spPr>
          <a:xfrm flipH="1" flipV="1">
            <a:off x="1043608" y="3501008"/>
            <a:ext cx="216024" cy="1224136"/>
          </a:xfrm>
          <a:prstGeom prst="straightConnector1">
            <a:avLst/>
          </a:prstGeom>
          <a:ln w="38100" cmpd="sng">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flipH="1">
            <a:off x="4932040" y="2564904"/>
            <a:ext cx="1008112" cy="1584176"/>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57 - TextBox"/>
          <p:cNvSpPr txBox="1"/>
          <p:nvPr/>
        </p:nvSpPr>
        <p:spPr>
          <a:xfrm>
            <a:off x="1619672" y="5301208"/>
            <a:ext cx="1944216" cy="923330"/>
          </a:xfrm>
          <a:prstGeom prst="rect">
            <a:avLst/>
          </a:prstGeom>
          <a:blipFill>
            <a:blip r:embed="rId8" cstate="print"/>
            <a:tile tx="0" ty="0" sx="100000" sy="100000" flip="none" algn="tl"/>
          </a:blipFill>
        </p:spPr>
        <p:txBody>
          <a:bodyPr wrap="square" rtlCol="0">
            <a:spAutoFit/>
          </a:bodyPr>
          <a:lstStyle/>
          <a:p>
            <a:pPr algn="ctr"/>
            <a:r>
              <a:rPr lang="el-GR" b="1" dirty="0" smtClean="0"/>
              <a:t>εξαρτώνται από τους αβιοτικούς παράγοντες</a:t>
            </a:r>
            <a:endParaRPr lang="el-GR" dirty="0"/>
          </a:p>
        </p:txBody>
      </p:sp>
      <p:grpSp>
        <p:nvGrpSpPr>
          <p:cNvPr id="63" name="62 - Ομάδα"/>
          <p:cNvGrpSpPr/>
          <p:nvPr/>
        </p:nvGrpSpPr>
        <p:grpSpPr>
          <a:xfrm>
            <a:off x="467544" y="2060848"/>
            <a:ext cx="1846999" cy="1368152"/>
            <a:chOff x="467544" y="2060848"/>
            <a:chExt cx="1846999" cy="1368152"/>
          </a:xfrm>
        </p:grpSpPr>
        <p:pic>
          <p:nvPicPr>
            <p:cNvPr id="5" name="4 - Εικόνα" descr="ΦΥΚΙΑ.jpg"/>
            <p:cNvPicPr>
              <a:picLocks noChangeAspect="1"/>
            </p:cNvPicPr>
            <p:nvPr/>
          </p:nvPicPr>
          <p:blipFill>
            <a:blip r:embed="rId9" cstate="print"/>
            <a:stretch>
              <a:fillRect/>
            </a:stretch>
          </p:blipFill>
          <p:spPr>
            <a:xfrm>
              <a:off x="467544" y="2060848"/>
              <a:ext cx="1846999" cy="1368152"/>
            </a:xfrm>
            <a:prstGeom prst="rect">
              <a:avLst/>
            </a:prstGeom>
          </p:spPr>
        </p:pic>
        <p:sp>
          <p:nvSpPr>
            <p:cNvPr id="62" name="61 - TextBox"/>
            <p:cNvSpPr txBox="1"/>
            <p:nvPr/>
          </p:nvSpPr>
          <p:spPr>
            <a:xfrm>
              <a:off x="683568" y="2996952"/>
              <a:ext cx="1512168" cy="369332"/>
            </a:xfrm>
            <a:prstGeom prst="rect">
              <a:avLst/>
            </a:prstGeom>
            <a:noFill/>
          </p:spPr>
          <p:txBody>
            <a:bodyPr wrap="square" rtlCol="0">
              <a:spAutoFit/>
            </a:bodyPr>
            <a:lstStyle/>
            <a:p>
              <a:r>
                <a:rPr lang="el-GR" b="1" dirty="0" smtClean="0">
                  <a:solidFill>
                    <a:schemeClr val="bg1"/>
                  </a:solidFill>
                </a:rPr>
                <a:t>χλωρίδα</a:t>
              </a:r>
              <a:endParaRPr lang="el-GR" b="1" dirty="0">
                <a:solidFill>
                  <a:schemeClr val="bg1"/>
                </a:solidFill>
              </a:endParaRPr>
            </a:p>
          </p:txBody>
        </p:sp>
      </p:grpSp>
      <p:sp>
        <p:nvSpPr>
          <p:cNvPr id="66" name="65 - TextBox"/>
          <p:cNvSpPr txBox="1"/>
          <p:nvPr/>
        </p:nvSpPr>
        <p:spPr>
          <a:xfrm>
            <a:off x="3347864" y="2564904"/>
            <a:ext cx="1872208" cy="923330"/>
          </a:xfrm>
          <a:prstGeom prst="rect">
            <a:avLst/>
          </a:prstGeom>
          <a:blipFill>
            <a:blip r:embed="rId8" cstate="print"/>
            <a:tile tx="0" ty="0" sx="100000" sy="100000" flip="none" algn="tl"/>
          </a:blipFill>
        </p:spPr>
        <p:txBody>
          <a:bodyPr wrap="square" rtlCol="0">
            <a:spAutoFit/>
          </a:bodyPr>
          <a:lstStyle/>
          <a:p>
            <a:pPr algn="ctr"/>
            <a:r>
              <a:rPr lang="el-GR" b="1" dirty="0" smtClean="0"/>
              <a:t>καθορίζουν τα θαλάσσια οικοσυστήματα</a:t>
            </a:r>
            <a:endParaRPr lang="el-GR" b="1" dirty="0"/>
          </a:p>
        </p:txBody>
      </p:sp>
      <p:cxnSp>
        <p:nvCxnSpPr>
          <p:cNvPr id="69" name="68 - Ευθύγραμμο βέλος σύνδεσης"/>
          <p:cNvCxnSpPr/>
          <p:nvPr/>
        </p:nvCxnSpPr>
        <p:spPr>
          <a:xfrm flipH="1">
            <a:off x="5004048" y="2564904"/>
            <a:ext cx="864096" cy="432048"/>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72 - Ευθύγραμμο βέλος σύνδεσης"/>
          <p:cNvCxnSpPr/>
          <p:nvPr/>
        </p:nvCxnSpPr>
        <p:spPr>
          <a:xfrm>
            <a:off x="1331640" y="5157192"/>
            <a:ext cx="252028" cy="504056"/>
          </a:xfrm>
          <a:prstGeom prst="straightConnector1">
            <a:avLst/>
          </a:prstGeom>
          <a:ln w="38100" cmpd="sng">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lstStyle/>
          <a:p>
            <a:r>
              <a:rPr lang="el-GR" dirty="0" smtClean="0"/>
              <a:t>Οι υγρότοποι</a:t>
            </a:r>
            <a:endParaRPr lang="el-GR" dirty="0"/>
          </a:p>
        </p:txBody>
      </p:sp>
      <p:sp>
        <p:nvSpPr>
          <p:cNvPr id="3" name="2 - Θέση περιεχομένου"/>
          <p:cNvSpPr>
            <a:spLocks noGrp="1"/>
          </p:cNvSpPr>
          <p:nvPr>
            <p:ph idx="1"/>
          </p:nvPr>
        </p:nvSpPr>
        <p:spPr>
          <a:xfrm>
            <a:off x="457200" y="1628800"/>
            <a:ext cx="8229600" cy="4695800"/>
          </a:xfrm>
        </p:spPr>
        <p:txBody>
          <a:bodyPr/>
          <a:lstStyle/>
          <a:p>
            <a:r>
              <a:rPr lang="el-GR" dirty="0" smtClean="0"/>
              <a:t>Είναι  μέρος του ωκεάνιου συστήματος</a:t>
            </a:r>
          </a:p>
          <a:p>
            <a:r>
              <a:rPr lang="el-GR" dirty="0" smtClean="0"/>
              <a:t>Είναι εξαιρετικά παραγωγικά οικοσυστήματα</a:t>
            </a:r>
          </a:p>
          <a:p>
            <a:r>
              <a:rPr lang="el-GR" dirty="0" smtClean="0"/>
              <a:t>Είναι μεταβατικές περιοχές μεταξύ γης και νερού</a:t>
            </a:r>
          </a:p>
          <a:p>
            <a:r>
              <a:rPr lang="el-GR" dirty="0" smtClean="0"/>
              <a:t>Είναι μοναδικοί από άλλους τύπους οικοσυστημάτων</a:t>
            </a:r>
          </a:p>
          <a:p>
            <a:r>
              <a:rPr lang="el-GR" dirty="0" smtClean="0"/>
              <a:t>Παράδειγμα τέτοιων οικοσυστημάτων είναι τα </a:t>
            </a:r>
            <a:r>
              <a:rPr lang="el-GR" b="1" dirty="0" smtClean="0"/>
              <a:t>αλμυρά έλη </a:t>
            </a:r>
            <a:r>
              <a:rPr lang="el-GR" dirty="0" smtClean="0"/>
              <a:t>και τα </a:t>
            </a:r>
            <a:r>
              <a:rPr lang="el-GR" b="1" dirty="0" smtClean="0"/>
              <a:t>μαγκρόβια δάση</a:t>
            </a:r>
            <a:endParaRPr lang="el-GR" b="1"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grpSp>
        <p:nvGrpSpPr>
          <p:cNvPr id="10" name="9 - Ομάδα"/>
          <p:cNvGrpSpPr/>
          <p:nvPr/>
        </p:nvGrpSpPr>
        <p:grpSpPr>
          <a:xfrm>
            <a:off x="755576" y="4437112"/>
            <a:ext cx="2880319" cy="1698650"/>
            <a:chOff x="755576" y="4437112"/>
            <a:chExt cx="2880319" cy="1698650"/>
          </a:xfrm>
        </p:grpSpPr>
        <p:pic>
          <p:nvPicPr>
            <p:cNvPr id="7" name="6 - Εικόνα" descr="ΑΛΜΥΡΟ ΕΛΟΣ.jpg"/>
            <p:cNvPicPr>
              <a:picLocks noChangeAspect="1"/>
            </p:cNvPicPr>
            <p:nvPr/>
          </p:nvPicPr>
          <p:blipFill>
            <a:blip r:embed="rId2" cstate="print"/>
            <a:stretch>
              <a:fillRect/>
            </a:stretch>
          </p:blipFill>
          <p:spPr>
            <a:xfrm>
              <a:off x="755576" y="4437112"/>
              <a:ext cx="2880319" cy="1698650"/>
            </a:xfrm>
            <a:prstGeom prst="rect">
              <a:avLst/>
            </a:prstGeom>
          </p:spPr>
        </p:pic>
        <p:sp>
          <p:nvSpPr>
            <p:cNvPr id="8" name="7 - TextBox"/>
            <p:cNvSpPr txBox="1"/>
            <p:nvPr/>
          </p:nvSpPr>
          <p:spPr>
            <a:xfrm>
              <a:off x="971600" y="5661248"/>
              <a:ext cx="2232248" cy="369332"/>
            </a:xfrm>
            <a:prstGeom prst="rect">
              <a:avLst/>
            </a:prstGeom>
            <a:noFill/>
          </p:spPr>
          <p:txBody>
            <a:bodyPr wrap="square" rtlCol="0">
              <a:spAutoFit/>
            </a:bodyPr>
            <a:lstStyle/>
            <a:p>
              <a:r>
                <a:rPr lang="el-GR" b="1" dirty="0" smtClean="0">
                  <a:solidFill>
                    <a:schemeClr val="bg1"/>
                  </a:solidFill>
                </a:rPr>
                <a:t>αλμυρό έλος</a:t>
              </a:r>
              <a:endParaRPr lang="el-GR" b="1" dirty="0">
                <a:solidFill>
                  <a:schemeClr val="bg1"/>
                </a:solidFill>
              </a:endParaRPr>
            </a:p>
          </p:txBody>
        </p:sp>
      </p:grpSp>
      <p:grpSp>
        <p:nvGrpSpPr>
          <p:cNvPr id="11" name="10 - Ομάδα"/>
          <p:cNvGrpSpPr/>
          <p:nvPr/>
        </p:nvGrpSpPr>
        <p:grpSpPr>
          <a:xfrm>
            <a:off x="4530853" y="4437112"/>
            <a:ext cx="3114671" cy="1744216"/>
            <a:chOff x="4530853" y="4437112"/>
            <a:chExt cx="3114671" cy="1744216"/>
          </a:xfrm>
        </p:grpSpPr>
        <p:pic>
          <p:nvPicPr>
            <p:cNvPr id="6" name="5 - Εικόνα" descr="ΜΑΓΚΡΟΒΙΟ ΔΑΣΟΣ.jpg"/>
            <p:cNvPicPr>
              <a:picLocks noChangeAspect="1"/>
            </p:cNvPicPr>
            <p:nvPr/>
          </p:nvPicPr>
          <p:blipFill>
            <a:blip r:embed="rId3" cstate="print"/>
            <a:stretch>
              <a:fillRect/>
            </a:stretch>
          </p:blipFill>
          <p:spPr>
            <a:xfrm>
              <a:off x="4530853" y="4437112"/>
              <a:ext cx="3114671" cy="1744216"/>
            </a:xfrm>
            <a:prstGeom prst="rect">
              <a:avLst/>
            </a:prstGeom>
          </p:spPr>
        </p:pic>
        <p:sp>
          <p:nvSpPr>
            <p:cNvPr id="9" name="8 - TextBox"/>
            <p:cNvSpPr txBox="1"/>
            <p:nvPr/>
          </p:nvSpPr>
          <p:spPr>
            <a:xfrm>
              <a:off x="4716016" y="5661248"/>
              <a:ext cx="2232248" cy="369332"/>
            </a:xfrm>
            <a:prstGeom prst="rect">
              <a:avLst/>
            </a:prstGeom>
            <a:noFill/>
          </p:spPr>
          <p:txBody>
            <a:bodyPr wrap="square" rtlCol="0">
              <a:spAutoFit/>
            </a:bodyPr>
            <a:lstStyle/>
            <a:p>
              <a:r>
                <a:rPr lang="el-GR" b="1" dirty="0" smtClean="0">
                  <a:solidFill>
                    <a:schemeClr val="bg1"/>
                  </a:solidFill>
                </a:rPr>
                <a:t>μαγκρόβιο δάσος</a:t>
              </a:r>
              <a:endParaRPr lang="el-GR" b="1" dirty="0">
                <a:solidFill>
                  <a:schemeClr val="bg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lstStyle/>
          <a:p>
            <a:r>
              <a:rPr lang="el-GR" dirty="0" smtClean="0"/>
              <a:t>Έρευνα</a:t>
            </a:r>
            <a:endParaRPr lang="el-GR" dirty="0"/>
          </a:p>
        </p:txBody>
      </p:sp>
      <p:sp>
        <p:nvSpPr>
          <p:cNvPr id="3" name="2 - Θέση περιεχομένου"/>
          <p:cNvSpPr>
            <a:spLocks noGrp="1"/>
          </p:cNvSpPr>
          <p:nvPr>
            <p:ph idx="1"/>
          </p:nvPr>
        </p:nvSpPr>
        <p:spPr>
          <a:xfrm>
            <a:off x="395536" y="1628800"/>
            <a:ext cx="8229600" cy="4389120"/>
          </a:xfrm>
        </p:spPr>
        <p:txBody>
          <a:bodyPr>
            <a:normAutofit/>
          </a:bodyPr>
          <a:lstStyle/>
          <a:p>
            <a:pPr>
              <a:buNone/>
            </a:pPr>
            <a:r>
              <a:rPr lang="el-GR" dirty="0" smtClean="0"/>
              <a:t>Υλικά:</a:t>
            </a:r>
          </a:p>
          <a:p>
            <a:pPr lvl="0"/>
            <a:r>
              <a:rPr lang="el-GR" dirty="0" smtClean="0"/>
              <a:t>Παγκόσμιος χάρτης ή άτλας</a:t>
            </a:r>
          </a:p>
          <a:p>
            <a:pPr lvl="0"/>
            <a:r>
              <a:rPr lang="el-GR" dirty="0" smtClean="0"/>
              <a:t>Πρόσβαση στο διαδίκτυο</a:t>
            </a:r>
          </a:p>
          <a:p>
            <a:pPr lvl="0"/>
            <a:r>
              <a:rPr lang="el-GR" dirty="0" smtClean="0"/>
              <a:t>Διάφορα βιβλία αναφοράς</a:t>
            </a:r>
          </a:p>
          <a:p>
            <a:pPr lvl="0"/>
            <a:r>
              <a:rPr lang="el-GR" dirty="0" smtClean="0"/>
              <a:t>Χαρτί αφίσας </a:t>
            </a:r>
          </a:p>
          <a:p>
            <a:pPr lvl="0"/>
            <a:r>
              <a:rPr lang="el-GR" dirty="0" smtClean="0"/>
              <a:t>Μεγάλο φύλλο χαρτιού</a:t>
            </a:r>
          </a:p>
          <a:p>
            <a:pPr lvl="0"/>
            <a:r>
              <a:rPr lang="el-GR" dirty="0" smtClean="0"/>
              <a:t>Μαρκαδόροι, χρωματιστά μολύβια</a:t>
            </a:r>
          </a:p>
          <a:p>
            <a:pPr lvl="0"/>
            <a:r>
              <a:rPr lang="el-GR" dirty="0" smtClean="0"/>
              <a:t>Χαρτί μιλιμετρέ</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ΩΚΕΑΝΟΣ ΒΡΑΧΙΑ.jpg"/>
          <p:cNvPicPr>
            <a:picLocks noChangeAspect="1"/>
          </p:cNvPicPr>
          <p:nvPr/>
        </p:nvPicPr>
        <p:blipFill>
          <a:blip r:embed="rId2" cstate="print"/>
          <a:stretch>
            <a:fillRect/>
          </a:stretch>
        </p:blipFill>
        <p:spPr>
          <a:xfrm>
            <a:off x="5364088" y="767065"/>
            <a:ext cx="3168352" cy="2100755"/>
          </a:xfrm>
          <a:prstGeom prst="rect">
            <a:avLst/>
          </a:prstGeom>
        </p:spPr>
      </p:pic>
      <p:sp>
        <p:nvSpPr>
          <p:cNvPr id="6" name="5 - TextBox"/>
          <p:cNvSpPr txBox="1"/>
          <p:nvPr/>
        </p:nvSpPr>
        <p:spPr>
          <a:xfrm>
            <a:off x="4644008" y="2924944"/>
            <a:ext cx="4320480" cy="1323439"/>
          </a:xfrm>
          <a:prstGeom prst="rect">
            <a:avLst/>
          </a:prstGeom>
          <a:blipFill>
            <a:blip r:embed="rId3" cstate="print"/>
            <a:tile tx="0" ty="0" sx="100000" sy="100000" flip="none" algn="tl"/>
          </a:blipFill>
        </p:spPr>
        <p:txBody>
          <a:bodyPr wrap="square" rtlCol="0">
            <a:spAutoFit/>
          </a:bodyPr>
          <a:lstStyle/>
          <a:p>
            <a:pPr algn="ctr"/>
            <a:r>
              <a:rPr lang="el-GR" sz="1600" b="1" dirty="0" smtClean="0"/>
              <a:t>Ο ωκεανός φιλοξενεί ποικιλία</a:t>
            </a:r>
            <a:r>
              <a:rPr lang="el-GR" sz="1600" dirty="0" smtClean="0"/>
              <a:t>  </a:t>
            </a:r>
            <a:r>
              <a:rPr lang="el-GR" sz="1600" b="1" dirty="0" smtClean="0"/>
              <a:t> θαλάσσιων οικοσυστημάτων.  </a:t>
            </a:r>
          </a:p>
          <a:p>
            <a:pPr algn="ctr"/>
            <a:r>
              <a:rPr lang="el-GR" sz="1600" b="1" dirty="0" smtClean="0"/>
              <a:t>Σε κάθε οικοσύστημα, είτε χερσαίο είτε θαλάσσιο, υπάρχει αλληλεπίδραση μεταξύ βιοτικών  και</a:t>
            </a:r>
            <a:r>
              <a:rPr lang="el-GR" sz="1600" dirty="0" smtClean="0"/>
              <a:t>  </a:t>
            </a:r>
            <a:r>
              <a:rPr lang="el-GR" sz="1600" b="1" dirty="0" smtClean="0"/>
              <a:t>αβιοτικών</a:t>
            </a:r>
            <a:r>
              <a:rPr lang="el-GR" sz="1600" dirty="0" smtClean="0"/>
              <a:t> </a:t>
            </a:r>
            <a:r>
              <a:rPr lang="el-GR" sz="1600" b="1" dirty="0" smtClean="0"/>
              <a:t>παραγόντων.</a:t>
            </a:r>
            <a:endParaRPr lang="el-G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Έρευνα</a:t>
            </a:r>
            <a:endParaRPr lang="el-GR" dirty="0"/>
          </a:p>
        </p:txBody>
      </p:sp>
      <p:sp>
        <p:nvSpPr>
          <p:cNvPr id="3" name="2 - Θέση περιεχομένου"/>
          <p:cNvSpPr>
            <a:spLocks noGrp="1"/>
          </p:cNvSpPr>
          <p:nvPr>
            <p:ph idx="1"/>
          </p:nvPr>
        </p:nvSpPr>
        <p:spPr/>
        <p:txBody>
          <a:bodyPr/>
          <a:lstStyle/>
          <a:p>
            <a:pPr>
              <a:buNone/>
            </a:pPr>
            <a:r>
              <a:rPr lang="el-GR" dirty="0" smtClean="0"/>
              <a:t>Οδηγίες</a:t>
            </a:r>
          </a:p>
          <a:p>
            <a:r>
              <a:rPr lang="el-GR" dirty="0" smtClean="0"/>
              <a:t>Μεταβείτε στο e-</a:t>
            </a:r>
            <a:r>
              <a:rPr lang="el-GR" dirty="0" smtClean="0"/>
              <a:t>Tools</a:t>
            </a:r>
            <a:r>
              <a:rPr lang="el-GR" dirty="0" smtClean="0"/>
              <a:t> και επιλέξτε το οικοσύστημα που σας έχει δοθεί.</a:t>
            </a:r>
          </a:p>
          <a:p>
            <a:r>
              <a:rPr lang="el-GR" dirty="0" smtClean="0"/>
              <a:t>Επισκεφθείτε τις συνδέσεις και διαβάστε τις πηγές </a:t>
            </a:r>
          </a:p>
          <a:p>
            <a:r>
              <a:rPr lang="el-GR" dirty="0" smtClean="0"/>
              <a:t>  Στο </a:t>
            </a:r>
            <a:r>
              <a:rPr lang="en-US" dirty="0" smtClean="0"/>
              <a:t>notebook </a:t>
            </a:r>
            <a:r>
              <a:rPr lang="el-GR" dirty="0" smtClean="0"/>
              <a:t>σας, σημειώστε με τα δικά σας λόγια αυτά που απαντούν στις ακόλουθες ερωτήσεις.</a:t>
            </a:r>
          </a:p>
          <a:p>
            <a:pPr>
              <a:buNone/>
            </a:pP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229600" cy="1143000"/>
          </a:xfrm>
        </p:spPr>
        <p:txBody>
          <a:bodyPr/>
          <a:lstStyle/>
          <a:p>
            <a:r>
              <a:rPr lang="el-GR" dirty="0" smtClean="0"/>
              <a:t>Αποτελέσματα</a:t>
            </a:r>
            <a:endParaRPr lang="el-GR" dirty="0"/>
          </a:p>
        </p:txBody>
      </p:sp>
      <p:sp>
        <p:nvSpPr>
          <p:cNvPr id="3" name="2 - Θέση περιεχομένου"/>
          <p:cNvSpPr>
            <a:spLocks noGrp="1"/>
          </p:cNvSpPr>
          <p:nvPr>
            <p:ph idx="1"/>
          </p:nvPr>
        </p:nvSpPr>
        <p:spPr>
          <a:xfrm>
            <a:off x="0" y="1412776"/>
            <a:ext cx="9144000" cy="4911824"/>
          </a:xfrm>
        </p:spPr>
        <p:txBody>
          <a:bodyPr>
            <a:normAutofit fontScale="55000" lnSpcReduction="20000"/>
          </a:bodyPr>
          <a:lstStyle/>
          <a:p>
            <a:pPr>
              <a:buNone/>
            </a:pPr>
            <a:r>
              <a:rPr lang="el-GR" sz="3300" b="1" dirty="0" smtClean="0"/>
              <a:t>Ερωτήσεις</a:t>
            </a:r>
          </a:p>
          <a:p>
            <a:pPr lvl="0"/>
            <a:r>
              <a:rPr lang="el-GR" sz="3300" dirty="0" smtClean="0"/>
              <a:t>Περιγράψτε το οικοσύστημά σας. Ποιο είναι; Πώς θα μπορούσε να είναι η ζωή στο οικοσύστημα σας;</a:t>
            </a:r>
          </a:p>
          <a:p>
            <a:pPr lvl="0"/>
            <a:r>
              <a:rPr lang="el-GR" sz="3300" dirty="0" smtClean="0"/>
              <a:t>Ποιοι είναι οι σημαντικότεροι βιοτικοί παράγοντες στο οικοσύστημά σας;</a:t>
            </a:r>
          </a:p>
          <a:p>
            <a:pPr lvl="0"/>
            <a:r>
              <a:rPr lang="el-GR" sz="3300" dirty="0" smtClean="0"/>
              <a:t>Ποιοι είναι οι κύριοι αβιοτικοί παράγοντες στο οικοσύστημά σας;</a:t>
            </a:r>
          </a:p>
          <a:p>
            <a:pPr lvl="0"/>
            <a:r>
              <a:rPr lang="el-GR" sz="3300" dirty="0" smtClean="0"/>
              <a:t>Πού στον πλανήτη θα μπορούσε να βρίσκεται το οικοσύστημά σας; Συμπεριλάβετε έναν χάρτη που το δείχνει.</a:t>
            </a:r>
          </a:p>
          <a:p>
            <a:pPr lvl="0"/>
            <a:r>
              <a:rPr lang="el-GR" sz="3300" dirty="0" smtClean="0"/>
              <a:t>Ποια είναι τα κυριότερα ζώα και τα φυτά στο οικοσύστημά σας; Συμπεριλάβετε εικόνες - ζωγραφίστε ή εκτυπώστε τες - για να περιγράψετε τα ζώα και τα φυτά που ζουν εκεί.</a:t>
            </a:r>
          </a:p>
          <a:p>
            <a:pPr lvl="0"/>
            <a:r>
              <a:rPr lang="el-GR" sz="3300" dirty="0" smtClean="0"/>
              <a:t>Περιγράψτε το περιβάλλον σε αυτό το οικοσύστημα. Εξετάστε προσεκτικά τα διάφορα συστατικά και προσδιορίστε τις προκλήσεις που μπορεί να αντιμετωπίσει ένας οργανισμός στο οικοσύστημα σας (π.χ. ακραίες θερμοκρασίες κρύου νερού, ποσότητα φωτός κλπ.).</a:t>
            </a:r>
          </a:p>
          <a:p>
            <a:pPr lvl="0"/>
            <a:r>
              <a:rPr lang="el-GR" sz="3300" dirty="0" smtClean="0"/>
              <a:t>Πώς επηρεάζουν οι άνθρωποι αυτό το οικοσύστημα; Ποια είναι τα προβλήματα που μπορεί να αντιμετωπίσει αυτό το οικοσύστημα στο μέλλον λόγω των ανθρώπινων δραστηριοτήτων;</a:t>
            </a:r>
          </a:p>
          <a:p>
            <a:pPr lvl="0"/>
            <a:r>
              <a:rPr lang="el-GR" sz="3300" dirty="0" smtClean="0"/>
              <a:t>Προσδιορίστε ενδιαφέροντα στοιχεία για το περιβάλλον σας που θέλετε να μοιραστείτε με την τάξη.</a:t>
            </a:r>
          </a:p>
          <a:p>
            <a:pPr>
              <a:buNone/>
            </a:pP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56792"/>
            <a:ext cx="8229600" cy="4767808"/>
          </a:xfrm>
        </p:spPr>
        <p:txBody>
          <a:bodyPr>
            <a:normAutofit fontScale="77500" lnSpcReduction="20000"/>
          </a:bodyPr>
          <a:lstStyle/>
          <a:p>
            <a:pPr>
              <a:buNone/>
            </a:pPr>
            <a:r>
              <a:rPr lang="el-GR" b="1" dirty="0" smtClean="0"/>
              <a:t>Οι επιστήμονες </a:t>
            </a:r>
          </a:p>
          <a:p>
            <a:pPr>
              <a:buNone/>
            </a:pPr>
            <a:r>
              <a:rPr lang="el-GR" dirty="0" smtClean="0"/>
              <a:t>	γράφουν ερευνητικά έγγραφα , δημιουργούν αφίσες για να κοινοποιήσουν την έρευνά τους και την παρουσιάζουν σε συνέδρια και συναντήσεις συναδέλφων τους.. Εκείνοι θα μάθουν από αυτά, θα θέσουν νέα ερευνητικά , θα ερευνήσουν και θα δώσουν νέες απαντήσεις. ερωτήματα. Αυτό είναι ένα σημαντικό μέρος της επιστημονικής διαδικασίας. Η αφίσα σας στα θαλάσσια οικοσυστήματα θα επιτρέψει στους συναδέλφους σας να μάθουν από την έρευνά σας και να σας ζητήσουν πρόσθετες ερωτήσεις σχετικά με την εργασία σας.</a:t>
            </a:r>
          </a:p>
          <a:p>
            <a:pPr>
              <a:buNone/>
            </a:pPr>
            <a:endParaRPr lang="el-GR" dirty="0" smtClean="0"/>
          </a:p>
          <a:p>
            <a:pPr>
              <a:buNone/>
            </a:pPr>
            <a:r>
              <a:rPr lang="el-GR" b="1" dirty="0" smtClean="0"/>
              <a:t>Εσείς σαν μικροί επιστήμονες</a:t>
            </a:r>
          </a:p>
          <a:p>
            <a:pPr>
              <a:buNone/>
            </a:pPr>
            <a:r>
              <a:rPr lang="el-GR" dirty="0" smtClean="0"/>
              <a:t>	αναφέρετε τα ευρήματά σας σε μια αφίσα, που να απαντά στα ερωτήματα.  Να είστε δημιουργικοί.. Σχεδιάστε εικόνες, δημιουργήστε διαγράμματα και πίνακες για να βοηθήσετε στην απεικόνιση των σημαντικών σημείων της έρευνάς σας.</a:t>
            </a:r>
          </a:p>
          <a:p>
            <a:pPr>
              <a:buNone/>
            </a:pPr>
            <a:r>
              <a:rPr lang="el-GR" dirty="0" smtClean="0"/>
              <a:t>	Η αφίσα που θα </a:t>
            </a:r>
            <a:r>
              <a:rPr lang="el-GR" dirty="0" smtClean="0"/>
              <a:t>δημιουργήσετε </a:t>
            </a:r>
            <a:r>
              <a:rPr lang="el-GR" dirty="0" smtClean="0"/>
              <a:t>θα είναι η πηγή για τη διδασκαλία της "επιστημονικής κοινότητας της τάξης" σχετικά με το οικοσύστημα.</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5" name="1 - Τίτλος"/>
          <p:cNvSpPr>
            <a:spLocks noGrp="1"/>
          </p:cNvSpPr>
          <p:nvPr>
            <p:ph type="title"/>
          </p:nvPr>
        </p:nvSpPr>
        <p:spPr>
          <a:xfrm>
            <a:off x="467544" y="404664"/>
            <a:ext cx="8229600" cy="1143000"/>
          </a:xfrm>
        </p:spPr>
        <p:txBody>
          <a:bodyPr/>
          <a:lstStyle/>
          <a:p>
            <a:r>
              <a:rPr lang="el-GR" dirty="0" smtClean="0"/>
              <a:t>Αποτελέσματα</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Παρουσίαση</a:t>
            </a:r>
            <a:endParaRPr lang="el-GR" dirty="0"/>
          </a:p>
        </p:txBody>
      </p:sp>
      <p:sp>
        <p:nvSpPr>
          <p:cNvPr id="3" name="2 - Θέση περιεχομένου"/>
          <p:cNvSpPr>
            <a:spLocks noGrp="1"/>
          </p:cNvSpPr>
          <p:nvPr>
            <p:ph idx="1"/>
          </p:nvPr>
        </p:nvSpPr>
        <p:spPr/>
        <p:txBody>
          <a:bodyPr/>
          <a:lstStyle/>
          <a:p>
            <a:r>
              <a:rPr lang="el-GR" dirty="0" smtClean="0"/>
              <a:t>Κρεμάστε την αφίσα στην τάξη.</a:t>
            </a:r>
          </a:p>
          <a:p>
            <a:r>
              <a:rPr lang="el-GR" dirty="0" smtClean="0"/>
              <a:t>Στον παγκόσμιο χάρτη της τάξης, σημειώστε τα οικοσυστήματα που μελετήσατε και δημιουργήστε ένα κλειδί γι αυτό. </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ΠΑΓΚΟΣΜΙΟΣ ΧΑΡΤΗΣ.jpg"/>
          <p:cNvPicPr>
            <a:picLocks noChangeAspect="1"/>
          </p:cNvPicPr>
          <p:nvPr/>
        </p:nvPicPr>
        <p:blipFill>
          <a:blip r:embed="rId2" cstate="print"/>
          <a:stretch>
            <a:fillRect/>
          </a:stretch>
        </p:blipFill>
        <p:spPr>
          <a:xfrm>
            <a:off x="3059832" y="3284984"/>
            <a:ext cx="5599414" cy="3168352"/>
          </a:xfrm>
          <a:prstGeom prst="rect">
            <a:avLst/>
          </a:prstGeom>
        </p:spPr>
      </p:pic>
      <p:sp>
        <p:nvSpPr>
          <p:cNvPr id="6" name="5 - Γελαστό πρόσωπο"/>
          <p:cNvSpPr/>
          <p:nvPr/>
        </p:nvSpPr>
        <p:spPr>
          <a:xfrm>
            <a:off x="4932040" y="4941168"/>
            <a:ext cx="288032" cy="288032"/>
          </a:xfrm>
          <a:prstGeom prst="smileyFac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10" name="9 - Ομάδα"/>
          <p:cNvGrpSpPr/>
          <p:nvPr/>
        </p:nvGrpSpPr>
        <p:grpSpPr>
          <a:xfrm>
            <a:off x="3059832" y="4941168"/>
            <a:ext cx="1296144" cy="1512168"/>
            <a:chOff x="3059832" y="4725144"/>
            <a:chExt cx="1296144" cy="1015663"/>
          </a:xfrm>
          <a:solidFill>
            <a:schemeClr val="bg1"/>
          </a:solidFill>
        </p:grpSpPr>
        <p:sp>
          <p:nvSpPr>
            <p:cNvPr id="7" name="6 - TextBox"/>
            <p:cNvSpPr txBox="1"/>
            <p:nvPr/>
          </p:nvSpPr>
          <p:spPr>
            <a:xfrm>
              <a:off x="3059832" y="4725144"/>
              <a:ext cx="1296144" cy="1015663"/>
            </a:xfrm>
            <a:prstGeom prst="rect">
              <a:avLst/>
            </a:prstGeom>
            <a:grpFill/>
            <a:ln>
              <a:solidFill>
                <a:srgbClr val="FFC000"/>
              </a:solidFill>
              <a:prstDash val="sysDash"/>
            </a:ln>
          </p:spPr>
          <p:txBody>
            <a:bodyPr wrap="square" rtlCol="0">
              <a:spAutoFit/>
            </a:bodyPr>
            <a:lstStyle/>
            <a:p>
              <a:r>
                <a:rPr lang="el-GR" sz="1200" b="1" u="sng" dirty="0" smtClean="0"/>
                <a:t>ΥΠΟΜΝΗΜΑ</a:t>
              </a:r>
            </a:p>
            <a:p>
              <a:r>
                <a:rPr lang="el-GR" sz="1200" dirty="0" smtClean="0"/>
                <a:t>            Δάσος     </a:t>
              </a:r>
            </a:p>
            <a:p>
              <a:r>
                <a:rPr lang="el-GR" sz="1200" dirty="0" smtClean="0"/>
                <a:t>           Αμαζονίου</a:t>
              </a:r>
            </a:p>
            <a:p>
              <a:endParaRPr lang="el-GR" sz="1200" dirty="0" smtClean="0">
                <a:solidFill>
                  <a:schemeClr val="bg1">
                    <a:lumMod val="85000"/>
                  </a:schemeClr>
                </a:solidFill>
              </a:endParaRPr>
            </a:p>
            <a:p>
              <a:r>
                <a:rPr lang="el-GR" sz="1200" dirty="0" smtClean="0">
                  <a:solidFill>
                    <a:schemeClr val="bg1">
                      <a:lumMod val="85000"/>
                    </a:schemeClr>
                  </a:solidFill>
                </a:rPr>
                <a:t> </a:t>
              </a:r>
              <a:endParaRPr lang="el-GR" sz="1200" dirty="0">
                <a:solidFill>
                  <a:schemeClr val="bg1">
                    <a:lumMod val="85000"/>
                  </a:schemeClr>
                </a:solidFill>
              </a:endParaRPr>
            </a:p>
          </p:txBody>
        </p:sp>
        <p:sp>
          <p:nvSpPr>
            <p:cNvPr id="8" name="7 - Γελαστό πρόσωπο"/>
            <p:cNvSpPr/>
            <p:nvPr/>
          </p:nvSpPr>
          <p:spPr>
            <a:xfrm>
              <a:off x="3203848" y="4941168"/>
              <a:ext cx="288032" cy="219260"/>
            </a:xfrm>
            <a:prstGeom prst="smileyFace">
              <a:avLst/>
            </a:prstGeom>
            <a:grp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cxnSp>
        <p:nvCxnSpPr>
          <p:cNvPr id="12" name="11 - Ευθύγραμμο βέλος σύνδεσης"/>
          <p:cNvCxnSpPr/>
          <p:nvPr/>
        </p:nvCxnSpPr>
        <p:spPr>
          <a:xfrm>
            <a:off x="1331640" y="3573016"/>
            <a:ext cx="3456384" cy="13681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1115616" y="3573016"/>
            <a:ext cx="1944216" cy="165618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229600" cy="1143000"/>
          </a:xfrm>
        </p:spPr>
        <p:txBody>
          <a:bodyPr>
            <a:normAutofit/>
          </a:bodyPr>
          <a:lstStyle/>
          <a:p>
            <a:r>
              <a:rPr lang="el-GR" dirty="0" smtClean="0"/>
              <a:t>Συζήτηση</a:t>
            </a:r>
            <a:endParaRPr lang="el-GR" dirty="0"/>
          </a:p>
        </p:txBody>
      </p:sp>
      <p:sp>
        <p:nvSpPr>
          <p:cNvPr id="3" name="2 - Θέση περιεχομένου"/>
          <p:cNvSpPr>
            <a:spLocks noGrp="1"/>
          </p:cNvSpPr>
          <p:nvPr>
            <p:ph idx="1"/>
          </p:nvPr>
        </p:nvSpPr>
        <p:spPr>
          <a:xfrm>
            <a:off x="457200" y="1556792"/>
            <a:ext cx="8229600" cy="4767808"/>
          </a:xfrm>
        </p:spPr>
        <p:txBody>
          <a:bodyPr/>
          <a:lstStyle/>
          <a:p>
            <a:r>
              <a:rPr lang="el-GR" dirty="0" smtClean="0"/>
              <a:t>Ορισμός «οικοσυστημάτων»</a:t>
            </a:r>
          </a:p>
          <a:p>
            <a:pPr>
              <a:buNone/>
            </a:pPr>
            <a:r>
              <a:rPr lang="el-GR" dirty="0" smtClean="0"/>
              <a:t>Παρακολουθείτε μια επιστημονική διάσκεψη για τα θαλάσσια οικοσυστήματα. </a:t>
            </a:r>
          </a:p>
          <a:p>
            <a:pPr>
              <a:buNone/>
            </a:pPr>
            <a:r>
              <a:rPr lang="el-GR" dirty="0" smtClean="0"/>
              <a:t>Ο στόχος σας είναι να κατανοήσετε τα χαρακτηριστικά κάθε θαλάσσιου οικοσυστήματος. </a:t>
            </a:r>
          </a:p>
          <a:p>
            <a:pPr>
              <a:buNone/>
            </a:pPr>
            <a:r>
              <a:rPr lang="el-GR" dirty="0" smtClean="0"/>
              <a:t>Περπατήστε στην τάξη για να επισκεφθείτε κάθε αφίσα. </a:t>
            </a:r>
          </a:p>
          <a:p>
            <a:pPr>
              <a:buNone/>
            </a:pPr>
            <a:r>
              <a:rPr lang="el-GR" dirty="0" smtClean="0"/>
              <a:t>Όταν επισκέπτεστε κάθε οικοσύστημα, συμπληρώστε το </a:t>
            </a:r>
            <a:r>
              <a:rPr lang="el-GR" dirty="0" smtClean="0">
                <a:hlinkClick r:id="rId2" action="ppaction://hlinkfile"/>
              </a:rPr>
              <a:t>ενημερωτικό δελτίο</a:t>
            </a:r>
            <a:r>
              <a:rPr lang="el-GR" dirty="0" smtClean="0"/>
              <a:t>. </a:t>
            </a:r>
          </a:p>
          <a:p>
            <a:pPr>
              <a:buNone/>
            </a:pP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5" name="4 - Ορθογώνιο"/>
          <p:cNvSpPr/>
          <p:nvPr/>
        </p:nvSpPr>
        <p:spPr>
          <a:xfrm>
            <a:off x="4283968" y="836712"/>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3"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normAutofit fontScale="90000"/>
          </a:bodyPr>
          <a:lstStyle/>
          <a:p>
            <a:r>
              <a:rPr lang="el-GR" dirty="0" smtClean="0"/>
              <a:t>Μεταβαλλόμενα οικοσυστήματα</a:t>
            </a:r>
            <a:endParaRPr lang="el-GR" dirty="0"/>
          </a:p>
        </p:txBody>
      </p:sp>
      <p:pic>
        <p:nvPicPr>
          <p:cNvPr id="6" name="5 - Θέση περιεχομένου" descr="οικοσυστημα.png"/>
          <p:cNvPicPr>
            <a:picLocks noGrp="1" noChangeAspect="1"/>
          </p:cNvPicPr>
          <p:nvPr>
            <p:ph idx="1"/>
          </p:nvPr>
        </p:nvPicPr>
        <p:blipFill>
          <a:blip r:embed="rId2" cstate="print"/>
          <a:stretch>
            <a:fillRect/>
          </a:stretch>
        </p:blipFill>
        <p:spPr>
          <a:xfrm>
            <a:off x="62705" y="2171704"/>
            <a:ext cx="8829775" cy="3489544"/>
          </a:xfrm>
        </p:spPr>
      </p:pic>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
        <p:nvSpPr>
          <p:cNvPr id="3" name="2 - Θέση περιεχομένου"/>
          <p:cNvSpPr>
            <a:spLocks noGrp="1"/>
          </p:cNvSpPr>
          <p:nvPr>
            <p:ph idx="1"/>
          </p:nvPr>
        </p:nvSpPr>
        <p:spPr/>
        <p:txBody>
          <a:bodyPr/>
          <a:lstStyle/>
          <a:p>
            <a:r>
              <a:rPr lang="el-GR" dirty="0" smtClean="0"/>
              <a:t>Δείτε Βίντεο Φάλαινας από το e-T001s και σκεφτείτε τι βλέπετε.</a:t>
            </a:r>
          </a:p>
          <a:p>
            <a:r>
              <a:rPr lang="el-GR" dirty="0" smtClean="0"/>
              <a:t>Πόσα διαφορετικά είδη οργανισμών βλέπατε στο βίντεο;</a:t>
            </a:r>
          </a:p>
          <a:p>
            <a:r>
              <a:rPr lang="el-GR" dirty="0" smtClean="0"/>
              <a:t>Αυτό που παρατηρείτε είναι το αποτέλεσμα ενός φυσικού γεγονότος Ή το αποτέλεσμα της ανθρώπινης δραστηριότητας; Γιατί ;</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5" name="4 - Ορθογώνιο"/>
          <p:cNvSpPr/>
          <p:nvPr/>
        </p:nvSpPr>
        <p:spPr>
          <a:xfrm>
            <a:off x="4211960" y="5085184"/>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2"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smtClean="0"/>
              <a:t>Στόχοι</a:t>
            </a:r>
            <a:endParaRPr lang="el-GR" dirty="0"/>
          </a:p>
        </p:txBody>
      </p:sp>
      <p:sp>
        <p:nvSpPr>
          <p:cNvPr id="3" name="2 - Θέση περιεχομένου"/>
          <p:cNvSpPr>
            <a:spLocks noGrp="1"/>
          </p:cNvSpPr>
          <p:nvPr>
            <p:ph idx="1"/>
          </p:nvPr>
        </p:nvSpPr>
        <p:spPr>
          <a:xfrm>
            <a:off x="457200" y="1268760"/>
            <a:ext cx="8229600" cy="4857403"/>
          </a:xfrm>
        </p:spPr>
        <p:txBody>
          <a:bodyPr>
            <a:normAutofit fontScale="85000" lnSpcReduction="10000"/>
          </a:bodyPr>
          <a:lstStyle/>
          <a:p>
            <a:pPr>
              <a:buNone/>
            </a:pPr>
            <a:r>
              <a:rPr lang="el-GR" b="1" dirty="0"/>
              <a:t>Θα είστε σε θέση να:</a:t>
            </a:r>
          </a:p>
          <a:p>
            <a:r>
              <a:rPr lang="el-GR" dirty="0" smtClean="0"/>
              <a:t>γνωρίζετε </a:t>
            </a:r>
            <a:r>
              <a:rPr lang="el-GR" dirty="0"/>
              <a:t>πως το μεγαλύτερο μέρος του πλανήτη καλύπτεται από </a:t>
            </a:r>
            <a:r>
              <a:rPr lang="el-GR" dirty="0" smtClean="0"/>
              <a:t>τον ωκεανό</a:t>
            </a:r>
            <a:r>
              <a:rPr lang="el-GR" dirty="0"/>
              <a:t>, αλλά αυτό δεν είναι ένα ενιαίο σώμα νερού</a:t>
            </a:r>
          </a:p>
          <a:p>
            <a:r>
              <a:rPr lang="el-GR" dirty="0" smtClean="0"/>
              <a:t>δίνετε </a:t>
            </a:r>
            <a:r>
              <a:rPr lang="el-GR" dirty="0"/>
              <a:t>παραδείγματα θαλάσσιων οικοσυστημάτων και πού αυτά βρίσκονται</a:t>
            </a:r>
          </a:p>
          <a:p>
            <a:r>
              <a:rPr lang="el-GR" dirty="0" smtClean="0"/>
              <a:t>προσδιορίζετε </a:t>
            </a:r>
            <a:r>
              <a:rPr lang="el-GR" dirty="0"/>
              <a:t>το αβιοτικά και βιοτικά στοιχεία τους και να δίνετε παραδείγματα αλληλεπίδρασής τους</a:t>
            </a:r>
          </a:p>
          <a:p>
            <a:r>
              <a:rPr lang="el-GR" dirty="0" smtClean="0"/>
              <a:t>περιγράφετε </a:t>
            </a:r>
            <a:r>
              <a:rPr lang="el-GR" dirty="0"/>
              <a:t>τη διαδικασία της βιολογικής διαδοχής και να εξηγείτε τις φυσικές, σταδιακές αλλαγές που υφίστανται τα θαλάσσια οικοσυστήματα με την πάροδο του χρόνου</a:t>
            </a:r>
          </a:p>
          <a:p>
            <a:r>
              <a:rPr lang="el-GR" dirty="0" smtClean="0"/>
              <a:t>διαλέγεστε </a:t>
            </a:r>
            <a:r>
              <a:rPr lang="el-GR" dirty="0"/>
              <a:t>για το πώς οι άνθρωποι επηρεάζουν θετικά ή αρνητικά τα θαλάσσια οικοσυστήματα </a:t>
            </a:r>
          </a:p>
          <a:p>
            <a:r>
              <a:rPr lang="el-GR" dirty="0" smtClean="0"/>
              <a:t>παρουσιάζετε </a:t>
            </a:r>
            <a:r>
              <a:rPr lang="el-GR" dirty="0"/>
              <a:t>τους υγροτόπους ως δυναμικά και άκρως διαφορετικά θαλάσσια οικοσυστήματα.</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l-GR" dirty="0" smtClean="0"/>
              <a:t>Οι φάλαινες ομάδα θαλάσσιων θηλαστικών. </a:t>
            </a:r>
          </a:p>
          <a:p>
            <a:r>
              <a:rPr lang="el-GR" dirty="0" smtClean="0"/>
              <a:t>Η μπλε φάλαινα είναι το μεγαλύτερο ζώο που έζησε ποτέ στη Γη. </a:t>
            </a:r>
          </a:p>
          <a:p>
            <a:r>
              <a:rPr lang="el-GR" dirty="0" smtClean="0"/>
              <a:t>Οι φάλαινες μεταναστεύουν μακρύτερα από όλα  τα θηλαστικά. </a:t>
            </a:r>
          </a:p>
          <a:p>
            <a:r>
              <a:rPr lang="el-GR" dirty="0" smtClean="0"/>
              <a:t>Οι </a:t>
            </a:r>
            <a:r>
              <a:rPr lang="el-GR" dirty="0" smtClean="0"/>
              <a:t>μεγαλοπτεροφάλαινες</a:t>
            </a:r>
            <a:r>
              <a:rPr lang="el-GR" dirty="0" smtClean="0"/>
              <a:t>, για παράδειγμα, μεταναστεύουν περισσότερα από 8.000 χιλιόμετρα (-5000 μίλια). </a:t>
            </a:r>
          </a:p>
          <a:p>
            <a:r>
              <a:rPr lang="el-GR" dirty="0" smtClean="0"/>
              <a:t>Κατά τη διάρκεια της ζωής τους, οι φάλαινες καταναλώνουν μεγάλες ποσότητες </a:t>
            </a:r>
            <a:r>
              <a:rPr lang="el-GR" dirty="0" smtClean="0"/>
              <a:t>κριλ</a:t>
            </a:r>
            <a:r>
              <a:rPr lang="el-GR" dirty="0" smtClean="0"/>
              <a:t>, ψαριών, καρκινοειδών και άλλων οργανισμών και παίζουν σημαντικό ρόλο στα ωκεάνια οικοσυστήματα. </a:t>
            </a:r>
          </a:p>
          <a:p>
            <a:r>
              <a:rPr lang="el-GR" dirty="0" smtClean="0"/>
              <a:t> Όταν μια φάλαινα πεθάνει, το σφάγιο βυθίζεται στο πυθμένα. </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7" name="1 - Τίτλος"/>
          <p:cNvSpPr>
            <a:spLocks noGrp="1"/>
          </p:cNvSpPr>
          <p:nvPr>
            <p:ph type="title"/>
          </p:nvPr>
        </p:nvSpPr>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935480"/>
            <a:ext cx="8964488" cy="4389120"/>
          </a:xfrm>
        </p:spPr>
        <p:txBody>
          <a:bodyPr>
            <a:normAutofit lnSpcReduction="10000"/>
          </a:bodyPr>
          <a:lstStyle/>
          <a:p>
            <a:r>
              <a:rPr lang="el-GR" dirty="0" smtClean="0"/>
              <a:t>Η βύθιση των νεκρών φαλαινών προσφέρει μια αφθονία θρεπτικών ουσιών .</a:t>
            </a:r>
          </a:p>
          <a:p>
            <a:r>
              <a:rPr lang="el-GR" dirty="0" smtClean="0"/>
              <a:t>Το αποτέλεσμα είναι η αλλαγή σε εκείνο το οικοσύστημα .</a:t>
            </a:r>
          </a:p>
          <a:p>
            <a:r>
              <a:rPr lang="el-GR" dirty="0" smtClean="0"/>
              <a:t>Εκατοντάδες άλλα θαλάσσια είδη τρέφονται από τη νεκρή φάλαινα.</a:t>
            </a:r>
          </a:p>
          <a:p>
            <a:r>
              <a:rPr lang="el-GR" dirty="0" smtClean="0"/>
              <a:t>Οι επιστήμονες τα παρατηρούν με βιντεοκάμερες υψηλής ποιότητας και εντοπίζουν τα είδη που τρέφονται από τη νεκρή φάλαινα. </a:t>
            </a:r>
          </a:p>
          <a:p>
            <a:r>
              <a:rPr lang="el-GR" dirty="0" smtClean="0"/>
              <a:t>Οι επιστήμονες εξακολουθούν να έχουν ερωτήματα για το πώς αυτά τα γεγονότα επηρεάζουν τα θαλάσσια οικοσυστήματα.</a:t>
            </a:r>
          </a:p>
          <a:p>
            <a:pPr>
              <a:buNone/>
            </a:pPr>
            <a:endParaRPr lang="el-GR" dirty="0" smtClean="0"/>
          </a:p>
          <a:p>
            <a:pPr>
              <a:buNone/>
            </a:pP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6" name="1 - Τίτλος"/>
          <p:cNvSpPr>
            <a:spLocks noGrp="1"/>
          </p:cNvSpPr>
          <p:nvPr>
            <p:ph type="title"/>
          </p:nvPr>
        </p:nvSpPr>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56792"/>
            <a:ext cx="8229600" cy="4767808"/>
          </a:xfrm>
        </p:spPr>
        <p:txBody>
          <a:bodyPr>
            <a:normAutofit/>
          </a:bodyPr>
          <a:lstStyle/>
          <a:p>
            <a:pPr algn="ctr">
              <a:buNone/>
            </a:pPr>
            <a:r>
              <a:rPr lang="el-GR" sz="2400" dirty="0" smtClean="0"/>
              <a:t>Είδη που επισκέφθηκαν  μία νεκρή φάλαινα περίπου 1.000 μέτρα κάτω από την επιφάνεια της θάλασσας, που μελετήθηκε στο </a:t>
            </a:r>
            <a:r>
              <a:rPr lang="el-GR" sz="2400" dirty="0" smtClean="0"/>
              <a:t>Monterey</a:t>
            </a:r>
            <a:r>
              <a:rPr lang="el-GR" sz="2400" dirty="0" smtClean="0"/>
              <a:t> </a:t>
            </a:r>
            <a:r>
              <a:rPr lang="el-GR" sz="2400" dirty="0" smtClean="0"/>
              <a:t>Canyon</a:t>
            </a:r>
            <a:r>
              <a:rPr lang="el-GR" sz="2400" dirty="0" smtClean="0"/>
              <a:t> της Καλιφόρνια. </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lgn="ctr">
              <a:buNone/>
            </a:pPr>
            <a:r>
              <a:rPr lang="el-GR" sz="2400" dirty="0" smtClean="0"/>
              <a:t>Ψάρια βαθέων υδάτων, ψάρι-κηλίδα και </a:t>
            </a:r>
            <a:r>
              <a:rPr lang="el-GR" sz="2400" dirty="0" smtClean="0"/>
              <a:t>Snubnose</a:t>
            </a:r>
            <a:r>
              <a:rPr lang="el-GR" sz="2400" dirty="0" smtClean="0"/>
              <a:t> </a:t>
            </a:r>
            <a:r>
              <a:rPr lang="en-US" sz="2400" dirty="0" smtClean="0"/>
              <a:t>eelpout</a:t>
            </a:r>
            <a:endParaRPr lang="el-GR" sz="2400" dirty="0" smtClean="0"/>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1.png"/>
          <p:cNvPicPr>
            <a:picLocks noChangeAspect="1"/>
          </p:cNvPicPr>
          <p:nvPr/>
        </p:nvPicPr>
        <p:blipFill>
          <a:blip r:embed="rId2" cstate="print"/>
          <a:stretch>
            <a:fillRect/>
          </a:stretch>
        </p:blipFill>
        <p:spPr>
          <a:xfrm>
            <a:off x="2780579" y="2780928"/>
            <a:ext cx="3816424" cy="2952329"/>
          </a:xfrm>
          <a:prstGeom prst="rect">
            <a:avLst/>
          </a:prstGeom>
        </p:spPr>
      </p:pic>
      <p:sp>
        <p:nvSpPr>
          <p:cNvPr id="7" name="1 - Τίτλος"/>
          <p:cNvSpPr>
            <a:spLocks noGrp="1"/>
          </p:cNvSpPr>
          <p:nvPr>
            <p:ph type="title"/>
          </p:nvPr>
        </p:nvSpPr>
        <p:spPr>
          <a:xfrm>
            <a:off x="467544" y="476672"/>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
        <p:nvSpPr>
          <p:cNvPr id="3" name="2 - Θέση περιεχομένου"/>
          <p:cNvSpPr>
            <a:spLocks noGrp="1"/>
          </p:cNvSpPr>
          <p:nvPr>
            <p:ph idx="1"/>
          </p:nvPr>
        </p:nvSpPr>
        <p:spPr>
          <a:xfrm>
            <a:off x="457200" y="1556792"/>
            <a:ext cx="8229600" cy="4767808"/>
          </a:xfrm>
        </p:spPr>
        <p:txBody>
          <a:bodyPr>
            <a:normAutofit lnSpcReduction="10000"/>
          </a:bodyPr>
          <a:lstStyle/>
          <a:p>
            <a:pPr algn="ctr">
              <a:buNone/>
            </a:pPr>
            <a:r>
              <a:rPr lang="el-GR" sz="2400" dirty="0" smtClean="0"/>
              <a:t>Είδη που επισκέφθηκαν  μία νεκρή φάλαινα περίπου 1.000 μέτρα κάτω από την επιφάνεια της θάλασσας, που μελετήθηκε στο </a:t>
            </a:r>
            <a:r>
              <a:rPr lang="el-GR" sz="2400" dirty="0" smtClean="0"/>
              <a:t>Monterey</a:t>
            </a:r>
            <a:r>
              <a:rPr lang="el-GR" sz="2400" dirty="0" smtClean="0"/>
              <a:t> </a:t>
            </a:r>
            <a:r>
              <a:rPr lang="el-GR" sz="2400" dirty="0" smtClean="0"/>
              <a:t>Canyon</a:t>
            </a:r>
            <a:r>
              <a:rPr lang="el-GR" sz="2400" dirty="0" smtClean="0"/>
              <a:t> της Καλιφόρνια. </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lgn="ctr">
              <a:buNone/>
            </a:pPr>
            <a:r>
              <a:rPr lang="el-GR" sz="2400" dirty="0" smtClean="0"/>
              <a:t>Σμήνος αμφίποδων που τρέφονται με το μαλακό ιστό.</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6" name="5 - Εικόνα" descr="2.png"/>
          <p:cNvPicPr>
            <a:picLocks noChangeAspect="1"/>
          </p:cNvPicPr>
          <p:nvPr/>
        </p:nvPicPr>
        <p:blipFill>
          <a:blip r:embed="rId2" cstate="print"/>
          <a:stretch>
            <a:fillRect/>
          </a:stretch>
        </p:blipFill>
        <p:spPr>
          <a:xfrm>
            <a:off x="2411760" y="2852936"/>
            <a:ext cx="3732542" cy="297658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
        <p:nvSpPr>
          <p:cNvPr id="3" name="2 - Θέση περιεχομένου"/>
          <p:cNvSpPr>
            <a:spLocks noGrp="1"/>
          </p:cNvSpPr>
          <p:nvPr>
            <p:ph idx="1"/>
          </p:nvPr>
        </p:nvSpPr>
        <p:spPr>
          <a:xfrm>
            <a:off x="457200" y="1556792"/>
            <a:ext cx="8229600" cy="4767808"/>
          </a:xfrm>
        </p:spPr>
        <p:txBody>
          <a:bodyPr>
            <a:normAutofit fontScale="92500" lnSpcReduction="10000"/>
          </a:bodyPr>
          <a:lstStyle/>
          <a:p>
            <a:pPr algn="ctr">
              <a:buNone/>
            </a:pPr>
            <a:r>
              <a:rPr lang="el-GR" dirty="0" smtClean="0"/>
              <a:t>Είδη που επισκέφθηκαν  μία νεκρή φάλαινα περίπου 1.000 μέτρα κάτω από την επιφάνεια της θάλασσας, που μελετήθηκε στο </a:t>
            </a:r>
            <a:r>
              <a:rPr lang="el-GR" dirty="0" smtClean="0"/>
              <a:t>Monterey</a:t>
            </a:r>
            <a:r>
              <a:rPr lang="el-GR" dirty="0" smtClean="0"/>
              <a:t> </a:t>
            </a:r>
            <a:r>
              <a:rPr lang="el-GR" dirty="0" smtClean="0"/>
              <a:t>Canyon</a:t>
            </a:r>
            <a:r>
              <a:rPr lang="el-GR" dirty="0" smtClean="0"/>
              <a:t> της Καλιφόρνια. </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lgn="ctr">
              <a:buNone/>
            </a:pPr>
            <a:r>
              <a:rPr lang="el-GR" dirty="0" smtClean="0"/>
              <a:t>Καβούρι αράχνη και θαλάσσια σκουλήκια που τρέφονται με ιστό φαλαινών</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7" name="6 - Εικόνα" descr="3.png"/>
          <p:cNvPicPr>
            <a:picLocks noChangeAspect="1"/>
          </p:cNvPicPr>
          <p:nvPr/>
        </p:nvPicPr>
        <p:blipFill>
          <a:blip r:embed="rId2" cstate="print"/>
          <a:stretch>
            <a:fillRect/>
          </a:stretch>
        </p:blipFill>
        <p:spPr>
          <a:xfrm>
            <a:off x="2555776" y="2536648"/>
            <a:ext cx="3744416" cy="298605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
        <p:nvSpPr>
          <p:cNvPr id="3" name="2 - Θέση περιεχομένου"/>
          <p:cNvSpPr>
            <a:spLocks noGrp="1"/>
          </p:cNvSpPr>
          <p:nvPr>
            <p:ph idx="1"/>
          </p:nvPr>
        </p:nvSpPr>
        <p:spPr>
          <a:xfrm>
            <a:off x="457200" y="1556792"/>
            <a:ext cx="8229600" cy="4767808"/>
          </a:xfrm>
        </p:spPr>
        <p:txBody>
          <a:bodyPr>
            <a:normAutofit/>
          </a:bodyPr>
          <a:lstStyle/>
          <a:p>
            <a:pPr algn="ctr">
              <a:buNone/>
            </a:pPr>
            <a:r>
              <a:rPr lang="el-GR" sz="2400" dirty="0" smtClean="0"/>
              <a:t>Είδη που επισκέφθηκαν  μία νεκρή φάλαινα περίπου 1.000 μέτρα κάτω από την επιφάνεια της θάλασσας, που μελετήθηκε στο </a:t>
            </a:r>
            <a:r>
              <a:rPr lang="el-GR" sz="2400" dirty="0" smtClean="0"/>
              <a:t>Monterey</a:t>
            </a:r>
            <a:r>
              <a:rPr lang="el-GR" sz="2400" dirty="0" smtClean="0"/>
              <a:t> </a:t>
            </a:r>
            <a:r>
              <a:rPr lang="el-GR" sz="2400" dirty="0" smtClean="0"/>
              <a:t>Canyon</a:t>
            </a:r>
            <a:r>
              <a:rPr lang="el-GR" sz="2400" dirty="0" smtClean="0"/>
              <a:t> της Καλιφόρνια. </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lgn="ctr">
              <a:buNone/>
            </a:pPr>
            <a:r>
              <a:rPr lang="el-GR" sz="2400" dirty="0" smtClean="0"/>
              <a:t>Μια θαλάσσια ανεμώνη και ένα λιθοειδές καβούρι</a:t>
            </a:r>
            <a:endParaRPr lang="el-GR" sz="2400"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6" name="5 - Εικόνα" descr="4.png"/>
          <p:cNvPicPr>
            <a:picLocks noChangeAspect="1"/>
          </p:cNvPicPr>
          <p:nvPr/>
        </p:nvPicPr>
        <p:blipFill>
          <a:blip r:embed="rId2" cstate="print"/>
          <a:stretch>
            <a:fillRect/>
          </a:stretch>
        </p:blipFill>
        <p:spPr>
          <a:xfrm>
            <a:off x="2483768" y="2636912"/>
            <a:ext cx="3687248" cy="30963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
        <p:nvSpPr>
          <p:cNvPr id="3" name="2 - Θέση περιεχομένου"/>
          <p:cNvSpPr>
            <a:spLocks noGrp="1"/>
          </p:cNvSpPr>
          <p:nvPr>
            <p:ph idx="1"/>
          </p:nvPr>
        </p:nvSpPr>
        <p:spPr>
          <a:xfrm>
            <a:off x="457200" y="1556792"/>
            <a:ext cx="8229600" cy="4767808"/>
          </a:xfrm>
        </p:spPr>
        <p:txBody>
          <a:bodyPr>
            <a:normAutofit/>
          </a:bodyPr>
          <a:lstStyle/>
          <a:p>
            <a:pPr algn="ctr">
              <a:buNone/>
            </a:pPr>
            <a:r>
              <a:rPr lang="el-GR" sz="2400" dirty="0" smtClean="0"/>
              <a:t>Είδη που επισκέφθηκαν  μία νεκρή φάλαινα περίπου 1.000 μέτρα κάτω από την επιφάνεια της θάλασσας, που μελετήθηκε στο </a:t>
            </a:r>
            <a:r>
              <a:rPr lang="el-GR" sz="2400" dirty="0" smtClean="0"/>
              <a:t>Monterey</a:t>
            </a:r>
            <a:r>
              <a:rPr lang="el-GR" sz="2400" dirty="0" smtClean="0"/>
              <a:t> </a:t>
            </a:r>
            <a:r>
              <a:rPr lang="el-GR" sz="2400" dirty="0" smtClean="0"/>
              <a:t>Canyon</a:t>
            </a:r>
            <a:r>
              <a:rPr lang="el-GR" sz="2400" dirty="0" smtClean="0"/>
              <a:t> της Καλιφόρνια. </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lgn="ctr">
              <a:buNone/>
            </a:pPr>
            <a:r>
              <a:rPr lang="el-GR" sz="2400" dirty="0" smtClean="0"/>
              <a:t>Μια πυκνή αποικία θαλάσσιου σκουληκιού, </a:t>
            </a:r>
            <a:r>
              <a:rPr lang="el-GR" sz="2400" dirty="0" smtClean="0"/>
              <a:t>Osedax</a:t>
            </a:r>
            <a:r>
              <a:rPr lang="el-GR" sz="2400" dirty="0" smtClean="0"/>
              <a:t> </a:t>
            </a:r>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8" name="7 - Εικόνα" descr="5.png"/>
          <p:cNvPicPr>
            <a:picLocks noChangeAspect="1"/>
          </p:cNvPicPr>
          <p:nvPr/>
        </p:nvPicPr>
        <p:blipFill>
          <a:blip r:embed="rId2" cstate="print"/>
          <a:stretch>
            <a:fillRect/>
          </a:stretch>
        </p:blipFill>
        <p:spPr>
          <a:xfrm>
            <a:off x="2339752" y="2708920"/>
            <a:ext cx="3970310" cy="309634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
        <p:nvSpPr>
          <p:cNvPr id="3" name="2 - Θέση περιεχομένου"/>
          <p:cNvSpPr>
            <a:spLocks noGrp="1"/>
          </p:cNvSpPr>
          <p:nvPr>
            <p:ph idx="1"/>
          </p:nvPr>
        </p:nvSpPr>
        <p:spPr>
          <a:xfrm>
            <a:off x="457200" y="1556792"/>
            <a:ext cx="8229600" cy="4767808"/>
          </a:xfrm>
        </p:spPr>
        <p:txBody>
          <a:bodyPr>
            <a:normAutofit/>
          </a:bodyPr>
          <a:lstStyle/>
          <a:p>
            <a:pPr algn="ctr">
              <a:buNone/>
            </a:pPr>
            <a:r>
              <a:rPr lang="el-GR" sz="2400" dirty="0" smtClean="0"/>
              <a:t>Είδη που επισκέφθηκαν  μία νεκρή φάλαινα περίπου 1.000 μέτρα κάτω από την επιφάνεια της θάλασσας, που μελετήθηκε στο </a:t>
            </a:r>
            <a:r>
              <a:rPr lang="el-GR" sz="2400" dirty="0" smtClean="0"/>
              <a:t>Monterey</a:t>
            </a:r>
            <a:r>
              <a:rPr lang="el-GR" sz="2400" dirty="0" smtClean="0"/>
              <a:t> </a:t>
            </a:r>
            <a:r>
              <a:rPr lang="el-GR" sz="2400" dirty="0" smtClean="0"/>
              <a:t>Canyon</a:t>
            </a:r>
            <a:r>
              <a:rPr lang="el-GR" sz="2400" dirty="0" smtClean="0"/>
              <a:t> της Καλιφόρνια. </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lgn="ctr">
              <a:buNone/>
            </a:pPr>
            <a:r>
              <a:rPr lang="el-GR" sz="2400" dirty="0" smtClean="0"/>
              <a:t>Πυκνή βακτηριακή μάζα </a:t>
            </a:r>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6" name="5 - Εικόνα" descr="6.png"/>
          <p:cNvPicPr>
            <a:picLocks noChangeAspect="1"/>
          </p:cNvPicPr>
          <p:nvPr/>
        </p:nvPicPr>
        <p:blipFill>
          <a:blip r:embed="rId2" cstate="print"/>
          <a:stretch>
            <a:fillRect/>
          </a:stretch>
        </p:blipFill>
        <p:spPr>
          <a:xfrm>
            <a:off x="2627784" y="2852936"/>
            <a:ext cx="3759714" cy="289028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
        <p:nvSpPr>
          <p:cNvPr id="3" name="2 - Θέση περιεχομένου"/>
          <p:cNvSpPr>
            <a:spLocks noGrp="1"/>
          </p:cNvSpPr>
          <p:nvPr>
            <p:ph idx="1"/>
          </p:nvPr>
        </p:nvSpPr>
        <p:spPr>
          <a:xfrm>
            <a:off x="457200" y="1556792"/>
            <a:ext cx="8229600" cy="4767808"/>
          </a:xfrm>
        </p:spPr>
        <p:txBody>
          <a:bodyPr>
            <a:normAutofit/>
          </a:bodyPr>
          <a:lstStyle/>
          <a:p>
            <a:pPr algn="ctr">
              <a:buNone/>
            </a:pPr>
            <a:r>
              <a:rPr lang="el-GR" sz="2400" dirty="0" smtClean="0"/>
              <a:t>Είδη που επισκέφθηκαν  μία νεκρή φάλαινα περίπου 1.000 μέτρα κάτω από την επιφάνεια της θάλασσας, που μελετήθηκε στο </a:t>
            </a:r>
            <a:r>
              <a:rPr lang="el-GR" sz="2400" dirty="0" smtClean="0"/>
              <a:t>Monterey</a:t>
            </a:r>
            <a:r>
              <a:rPr lang="el-GR" sz="2400" dirty="0" smtClean="0"/>
              <a:t> </a:t>
            </a:r>
            <a:r>
              <a:rPr lang="el-GR" sz="2400" dirty="0" smtClean="0"/>
              <a:t>Canyon</a:t>
            </a:r>
            <a:r>
              <a:rPr lang="el-GR" sz="2400" dirty="0" smtClean="0"/>
              <a:t> της Καλιφόρνια. </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lgn="ctr">
              <a:buNone/>
            </a:pPr>
            <a:r>
              <a:rPr lang="el-GR" sz="2400" dirty="0" smtClean="0"/>
              <a:t>Ένα σύνολο ειδών που τρέφονται μαζί από το κουφάρι</a:t>
            </a:r>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7" name="6 - Εικόνα" descr="7.png"/>
          <p:cNvPicPr>
            <a:picLocks noChangeAspect="1"/>
          </p:cNvPicPr>
          <p:nvPr/>
        </p:nvPicPr>
        <p:blipFill>
          <a:blip r:embed="rId2" cstate="print"/>
          <a:stretch>
            <a:fillRect/>
          </a:stretch>
        </p:blipFill>
        <p:spPr>
          <a:xfrm>
            <a:off x="2533128" y="2780928"/>
            <a:ext cx="3994894" cy="303906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41986" name="Picture 2"/>
          <p:cNvPicPr>
            <a:picLocks noGrp="1" noChangeAspect="1" noChangeArrowheads="1"/>
          </p:cNvPicPr>
          <p:nvPr>
            <p:ph idx="1"/>
          </p:nvPr>
        </p:nvPicPr>
        <p:blipFill>
          <a:blip r:embed="rId2" cstate="print"/>
          <a:srcRect/>
          <a:stretch>
            <a:fillRect/>
          </a:stretch>
        </p:blipFill>
        <p:spPr bwMode="auto">
          <a:xfrm>
            <a:off x="4067944" y="3068960"/>
            <a:ext cx="4384429" cy="3232856"/>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1840497" y="3933056"/>
            <a:ext cx="2252387" cy="1145282"/>
          </a:xfrm>
          <a:prstGeom prst="rect">
            <a:avLst/>
          </a:prstGeom>
          <a:noFill/>
          <a:ln w="9525">
            <a:noFill/>
            <a:miter lim="800000"/>
            <a:headEnd/>
            <a:tailEnd/>
          </a:ln>
        </p:spPr>
      </p:pic>
      <p:sp>
        <p:nvSpPr>
          <p:cNvPr id="7" name="6 - Ορθογώνιο"/>
          <p:cNvSpPr/>
          <p:nvPr/>
        </p:nvSpPr>
        <p:spPr>
          <a:xfrm>
            <a:off x="179512" y="1556792"/>
            <a:ext cx="8712968" cy="1446550"/>
          </a:xfrm>
          <a:prstGeom prst="rect">
            <a:avLst/>
          </a:prstGeom>
        </p:spPr>
        <p:txBody>
          <a:bodyPr wrap="square">
            <a:spAutoFit/>
          </a:bodyPr>
          <a:lstStyle/>
          <a:p>
            <a:pPr algn="ctr"/>
            <a:r>
              <a:rPr lang="el-GR" sz="2200" dirty="0" smtClean="0"/>
              <a:t>Διάγραμμα αναπαριστά την παρουσία τριών ομάδων οργανισμών που παρατηρούνται σε μια τοποθεσία πτώση φάλαινα στα ανοικτά της ακτής της Καλιφόρνια την πάροδο του χρόνου. </a:t>
            </a:r>
          </a:p>
          <a:p>
            <a:pPr algn="ctr"/>
            <a:r>
              <a:rPr lang="el-GR" sz="2200" dirty="0" smtClean="0"/>
              <a:t>Κάθε ομάδα ταξινομείται από το ρόλο τους στη διαδικασία αποσύνθεσης</a:t>
            </a:r>
            <a:endParaRPr lang="el-GR" sz="2200" dirty="0"/>
          </a:p>
        </p:txBody>
      </p:sp>
      <p:sp>
        <p:nvSpPr>
          <p:cNvPr id="41988" name="Rectangle 4"/>
          <p:cNvSpPr>
            <a:spLocks noChangeArrowheads="1"/>
          </p:cNvSpPr>
          <p:nvPr/>
        </p:nvSpPr>
        <p:spPr bwMode="auto">
          <a:xfrm>
            <a:off x="899592" y="5064859"/>
            <a:ext cx="313184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Ειδικοί μαλακών ιστών</a:t>
            </a:r>
            <a:endParaRPr lang="el-GR"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Ειδικοί οστών</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Είδη με ασαφή</a:t>
            </a:r>
            <a:r>
              <a:rPr kumimoji="0" lang="el-GR" sz="2000" b="0" i="0" u="none" strike="noStrike" cap="none" normalizeH="0" dirty="0" smtClean="0">
                <a:ln>
                  <a:noFill/>
                </a:ln>
                <a:solidFill>
                  <a:srgbClr val="000000"/>
                </a:solidFill>
                <a:effectLst/>
                <a:latin typeface="Cambria" pitchFamily="18" charset="0"/>
                <a:ea typeface="Times New Roman" pitchFamily="18" charset="0"/>
                <a:cs typeface="Courier New" pitchFamily="49" charset="0"/>
              </a:rPr>
              <a:t> ρόλο</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10 - Καμπύλη γραμμή σύνδεσης"/>
          <p:cNvCxnSpPr>
            <a:endCxn id="41987" idx="1"/>
          </p:cNvCxnSpPr>
          <p:nvPr/>
        </p:nvCxnSpPr>
        <p:spPr>
          <a:xfrm rot="5400000" flipH="1" flipV="1">
            <a:off x="792269" y="4541013"/>
            <a:ext cx="1083543" cy="1012913"/>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Σημεία  αναφοράς</a:t>
            </a:r>
            <a:endParaRPr lang="el-GR" dirty="0"/>
          </a:p>
        </p:txBody>
      </p:sp>
      <p:sp>
        <p:nvSpPr>
          <p:cNvPr id="3" name="2 - Θέση περιεχομένου"/>
          <p:cNvSpPr>
            <a:spLocks noGrp="1"/>
          </p:cNvSpPr>
          <p:nvPr>
            <p:ph idx="1"/>
          </p:nvPr>
        </p:nvSpPr>
        <p:spPr>
          <a:xfrm>
            <a:off x="251520" y="1935480"/>
            <a:ext cx="8892480" cy="4389120"/>
          </a:xfrm>
        </p:spPr>
        <p:txBody>
          <a:bodyPr>
            <a:normAutofit/>
          </a:bodyPr>
          <a:lstStyle/>
          <a:p>
            <a:r>
              <a:rPr lang="el-GR" dirty="0" smtClean="0"/>
              <a:t>Το τρισδιάστατο του ωκεανού</a:t>
            </a:r>
          </a:p>
          <a:p>
            <a:r>
              <a:rPr lang="el-GR" dirty="0" smtClean="0"/>
              <a:t>Η ποικιλομορφία των οικοσυστημάτων του</a:t>
            </a:r>
          </a:p>
          <a:p>
            <a:r>
              <a:rPr lang="el-GR" dirty="0" smtClean="0"/>
              <a:t>Το εύρος του χώρου του για ύπαρξη ζωής</a:t>
            </a:r>
          </a:p>
          <a:p>
            <a:r>
              <a:rPr lang="el-GR" dirty="0" smtClean="0"/>
              <a:t>Αλληλεπιδράσεις αβιοτικών παραγόντων</a:t>
            </a:r>
          </a:p>
          <a:p>
            <a:r>
              <a:rPr lang="el-GR" dirty="0" smtClean="0"/>
              <a:t>Καθορισμός ενδιαιτημάτων από περιβαλλοντικούς παράγοντες</a:t>
            </a:r>
          </a:p>
          <a:p>
            <a:r>
              <a:rPr lang="el-GR" dirty="0" smtClean="0"/>
              <a:t>Χωρική και χρονική κατανομή ωκεάνιας ζωής</a:t>
            </a:r>
          </a:p>
          <a:p>
            <a:r>
              <a:rPr lang="el-GR" dirty="0" smtClean="0"/>
              <a:t>Έρημος στο ωκεανό</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sp>
        <p:nvSpPr>
          <p:cNvPr id="3" name="2 - Θέση περιεχομένου"/>
          <p:cNvSpPr>
            <a:spLocks noGrp="1"/>
          </p:cNvSpPr>
          <p:nvPr>
            <p:ph idx="1"/>
          </p:nvPr>
        </p:nvSpPr>
        <p:spPr>
          <a:xfrm>
            <a:off x="457200" y="1628800"/>
            <a:ext cx="8229600" cy="4695800"/>
          </a:xfrm>
        </p:spPr>
        <p:txBody>
          <a:bodyPr>
            <a:normAutofit/>
          </a:bodyPr>
          <a:lstStyle/>
          <a:p>
            <a:r>
              <a:rPr lang="el-GR" dirty="0" smtClean="0"/>
              <a:t>Αυτό είναι ένα παράδειγμα του πώς, μετά από μια αλλαγή που συμβαίνει σε ένα οικοσύστημα, τα είδη αντικαθιστούν σταδιακά το ένα το άλλο μέχρι να φτάσουν σε μια σταθερή κοινότητα. Αυτή η διαδικασία είναι γνωστή ως </a:t>
            </a:r>
            <a:r>
              <a:rPr lang="el-GR" b="1" dirty="0" smtClean="0"/>
              <a:t>διαδοχή</a:t>
            </a:r>
            <a:r>
              <a:rPr lang="el-GR" dirty="0" smtClean="0"/>
              <a:t>. Σε αυτό το συγκεκριμένο παράδειγμα, η σταθερή κοινότητα είναι ο βυθός , ή το βενθικό οικοσύστημα. Η σειρά εικόνων που ακολουθεί δείχνει την εξέλιξη της αλλαγής καθώς το σφάγιο της φάλαινας αποσυντίθεται με τη βοήθεια θαλάσσιων οργανισμών που επισκέπτονται το κουφάρι και τρέφονται από τις θρεπτικές ουσίες.</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rmAutofit fontScale="90000"/>
          </a:bodyPr>
          <a:lstStyle/>
          <a:p>
            <a:r>
              <a:rPr lang="el-GR" dirty="0" smtClean="0"/>
              <a:t>Μελέτη περίπτωσης 1</a:t>
            </a:r>
            <a:br>
              <a:rPr lang="el-GR" dirty="0" smtClean="0"/>
            </a:br>
            <a:r>
              <a:rPr lang="el-GR" dirty="0" smtClean="0"/>
              <a:t>Καταποντισμένη Φάλαινα</a:t>
            </a:r>
            <a:endParaRPr lang="el-GR" dirty="0"/>
          </a:p>
        </p:txBody>
      </p:sp>
      <p:pic>
        <p:nvPicPr>
          <p:cNvPr id="5" name="4 - Θέση περιεχομένου" descr="ΦΑΛΑΙΝΑ ΣΤΔΙΑ.jpg"/>
          <p:cNvPicPr>
            <a:picLocks noGrp="1" noChangeAspect="1"/>
          </p:cNvPicPr>
          <p:nvPr>
            <p:ph idx="1"/>
          </p:nvPr>
        </p:nvPicPr>
        <p:blipFill>
          <a:blip r:embed="rId2" cstate="print"/>
          <a:stretch>
            <a:fillRect/>
          </a:stretch>
        </p:blipFill>
        <p:spPr>
          <a:xfrm>
            <a:off x="1115616" y="1412776"/>
            <a:ext cx="6881255" cy="4839816"/>
          </a:xfrm>
        </p:spPr>
      </p:pic>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6" name="5 - Ορθογώνιο"/>
          <p:cNvSpPr/>
          <p:nvPr/>
        </p:nvSpPr>
        <p:spPr>
          <a:xfrm>
            <a:off x="6407696" y="476672"/>
            <a:ext cx="2736304" cy="646331"/>
          </a:xfrm>
          <a:prstGeom prst="rect">
            <a:avLst/>
          </a:prstGeom>
        </p:spPr>
        <p:txBody>
          <a:bodyPr wrap="square">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3"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 Μελέτη περίπτωσης 1 </a:t>
            </a:r>
            <a:br>
              <a:rPr lang="el-GR" dirty="0" smtClean="0"/>
            </a:br>
            <a:r>
              <a:rPr lang="el-GR" dirty="0" smtClean="0"/>
              <a:t>Καταγραφή - Μελέτη</a:t>
            </a:r>
            <a:endParaRPr lang="el-GR" dirty="0"/>
          </a:p>
        </p:txBody>
      </p:sp>
      <p:sp>
        <p:nvSpPr>
          <p:cNvPr id="3" name="2 - Θέση περιεχομένου"/>
          <p:cNvSpPr>
            <a:spLocks noGrp="1"/>
          </p:cNvSpPr>
          <p:nvPr>
            <p:ph idx="1"/>
          </p:nvPr>
        </p:nvSpPr>
        <p:spPr/>
        <p:txBody>
          <a:bodyPr/>
          <a:lstStyle/>
          <a:p>
            <a:r>
              <a:rPr lang="el-GR" dirty="0" smtClean="0"/>
              <a:t>Μελετήστε το προηγούμενο γράφημα. Τι παρατηρείτε σχετικά με τις ομάδες οργανισμών που υπάρχουν στο κουφάρι των φαλαινών με την πάροδο του χρόνου;</a:t>
            </a:r>
          </a:p>
          <a:p>
            <a:r>
              <a:rPr lang="el-GR" dirty="0" smtClean="0"/>
              <a:t>Μπορείτε να εξηγήσετε την αύξηση των ειδικών των οστών μετά το 21</a:t>
            </a:r>
            <a:r>
              <a:rPr lang="el-GR" baseline="30000" dirty="0" smtClean="0"/>
              <a:t>ο </a:t>
            </a:r>
            <a:r>
              <a:rPr lang="el-GR" dirty="0" smtClean="0"/>
              <a:t>μήνα;</a:t>
            </a:r>
          </a:p>
          <a:p>
            <a:r>
              <a:rPr lang="el-GR" dirty="0" smtClean="0"/>
              <a:t>Πώς μπορεί να εξηγήσετε την αύξηση των ειδών στο παρελθόν μεταξύ των μηνών 21 και 24;</a:t>
            </a:r>
          </a:p>
          <a:p>
            <a:r>
              <a:rPr lang="el-GR" dirty="0" smtClean="0"/>
              <a:t>Πώς μπορείτε να διαπιστώσετε αν η ανάλυση σας στις ερωτήσεις είναι ακριβής;</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Μελέτη περίπτωσης 2</a:t>
            </a:r>
            <a:br>
              <a:rPr lang="el-GR" dirty="0" smtClean="0"/>
            </a:br>
            <a:r>
              <a:rPr lang="el-GR" dirty="0" smtClean="0"/>
              <a:t>Μαγκρόβια δάση</a:t>
            </a:r>
            <a:endParaRPr lang="el-GR" dirty="0"/>
          </a:p>
        </p:txBody>
      </p:sp>
      <p:sp>
        <p:nvSpPr>
          <p:cNvPr id="3" name="2 - Θέση περιεχομένου"/>
          <p:cNvSpPr>
            <a:spLocks noGrp="1"/>
          </p:cNvSpPr>
          <p:nvPr>
            <p:ph idx="1"/>
          </p:nvPr>
        </p:nvSpPr>
        <p:spPr>
          <a:xfrm>
            <a:off x="457200" y="1628800"/>
            <a:ext cx="8229600" cy="4896544"/>
          </a:xfrm>
        </p:spPr>
        <p:txBody>
          <a:bodyPr>
            <a:noAutofit/>
          </a:bodyPr>
          <a:lstStyle/>
          <a:p>
            <a:r>
              <a:rPr lang="el-GR" sz="2400" dirty="0" smtClean="0"/>
              <a:t>Τα μαγκρόβια δάση αποτελούν σημαντικό οικοσύστημα για πολλά είδη ψαριών, φυτών, πουλιών και άλλων άγριων ζώων. </a:t>
            </a:r>
            <a:endParaRPr lang="en-US" sz="2400" dirty="0" smtClean="0"/>
          </a:p>
          <a:p>
            <a:endParaRPr lang="en-US" sz="2400" dirty="0" smtClean="0"/>
          </a:p>
          <a:p>
            <a:endParaRPr lang="en-US" sz="2400" dirty="0" smtClean="0"/>
          </a:p>
          <a:p>
            <a:pPr>
              <a:buNone/>
            </a:pPr>
            <a:endParaRPr lang="en-US" sz="2400" dirty="0" smtClean="0"/>
          </a:p>
          <a:p>
            <a:pPr>
              <a:buNone/>
            </a:pPr>
            <a:endParaRPr lang="en-US" sz="2400" dirty="0" smtClean="0"/>
          </a:p>
          <a:p>
            <a:endParaRPr lang="el-GR" sz="2400" dirty="0" smtClean="0"/>
          </a:p>
          <a:p>
            <a:pPr>
              <a:buNone/>
            </a:pPr>
            <a:endParaRPr lang="el-GR" sz="2400" dirty="0" smtClean="0"/>
          </a:p>
          <a:p>
            <a:r>
              <a:rPr lang="el-GR" sz="2400" dirty="0" smtClean="0"/>
              <a:t>Τα </a:t>
            </a:r>
            <a:r>
              <a:rPr lang="el-GR" sz="2400" dirty="0" smtClean="0"/>
              <a:t>μαγκρόβια </a:t>
            </a:r>
            <a:r>
              <a:rPr lang="el-GR" sz="2400" dirty="0" smtClean="0"/>
              <a:t>δάση βρίσκονται κατά μήκος της ακτής όπου το γλυκό νερό από τη γη συναντά το αλμυρό νερό από τον ωκεανό.</a:t>
            </a:r>
          </a:p>
          <a:p>
            <a:endParaRPr lang="el-GR" sz="2400"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ΜΑΓΚΡΟΒΙΟ.jpg"/>
          <p:cNvPicPr>
            <a:picLocks noChangeAspect="1"/>
          </p:cNvPicPr>
          <p:nvPr/>
        </p:nvPicPr>
        <p:blipFill>
          <a:blip r:embed="rId2" cstate="print"/>
          <a:stretch>
            <a:fillRect/>
          </a:stretch>
        </p:blipFill>
        <p:spPr>
          <a:xfrm>
            <a:off x="2195736" y="2564904"/>
            <a:ext cx="4328351" cy="2880320"/>
          </a:xfrm>
          <a:prstGeom prst="rect">
            <a:avLst/>
          </a:prstGeom>
        </p:spPr>
      </p:pic>
      <p:pic>
        <p:nvPicPr>
          <p:cNvPr id="6" name="5 - Εικόνα" descr="ΜΑΓΚ. 1.jpg"/>
          <p:cNvPicPr>
            <a:picLocks noChangeAspect="1"/>
          </p:cNvPicPr>
          <p:nvPr/>
        </p:nvPicPr>
        <p:blipFill>
          <a:blip r:embed="rId3" cstate="print"/>
          <a:stretch>
            <a:fillRect/>
          </a:stretch>
        </p:blipFill>
        <p:spPr>
          <a:xfrm>
            <a:off x="6588224" y="3717032"/>
            <a:ext cx="727634" cy="993651"/>
          </a:xfrm>
          <a:prstGeom prst="rect">
            <a:avLst/>
          </a:prstGeom>
        </p:spPr>
      </p:pic>
      <p:pic>
        <p:nvPicPr>
          <p:cNvPr id="7" name="6 - Εικόνα" descr="ΜΑΓΚ. 2.jpg"/>
          <p:cNvPicPr>
            <a:picLocks noChangeAspect="1"/>
          </p:cNvPicPr>
          <p:nvPr/>
        </p:nvPicPr>
        <p:blipFill>
          <a:blip r:embed="rId4" cstate="print"/>
          <a:stretch>
            <a:fillRect/>
          </a:stretch>
        </p:blipFill>
        <p:spPr>
          <a:xfrm>
            <a:off x="323528" y="4869160"/>
            <a:ext cx="944208" cy="656654"/>
          </a:xfrm>
          <a:prstGeom prst="rect">
            <a:avLst/>
          </a:prstGeom>
        </p:spPr>
      </p:pic>
      <p:pic>
        <p:nvPicPr>
          <p:cNvPr id="8" name="7 - Εικόνα" descr="ΜΑΓΚ. 3.jpg"/>
          <p:cNvPicPr>
            <a:picLocks noChangeAspect="1"/>
          </p:cNvPicPr>
          <p:nvPr/>
        </p:nvPicPr>
        <p:blipFill>
          <a:blip r:embed="rId5" cstate="print"/>
          <a:stretch>
            <a:fillRect/>
          </a:stretch>
        </p:blipFill>
        <p:spPr>
          <a:xfrm>
            <a:off x="1331640" y="4869160"/>
            <a:ext cx="864096" cy="685791"/>
          </a:xfrm>
          <a:prstGeom prst="rect">
            <a:avLst/>
          </a:prstGeom>
        </p:spPr>
      </p:pic>
      <p:pic>
        <p:nvPicPr>
          <p:cNvPr id="9" name="8 - Εικόνα" descr="ΜΑΓΚ. 4.jpg"/>
          <p:cNvPicPr>
            <a:picLocks noChangeAspect="1"/>
          </p:cNvPicPr>
          <p:nvPr/>
        </p:nvPicPr>
        <p:blipFill>
          <a:blip r:embed="rId6" cstate="print"/>
          <a:stretch>
            <a:fillRect/>
          </a:stretch>
        </p:blipFill>
        <p:spPr>
          <a:xfrm>
            <a:off x="323528" y="2780928"/>
            <a:ext cx="1886538" cy="1255405"/>
          </a:xfrm>
          <a:prstGeom prst="rect">
            <a:avLst/>
          </a:prstGeom>
        </p:spPr>
      </p:pic>
      <p:pic>
        <p:nvPicPr>
          <p:cNvPr id="10" name="9 - Εικόνα" descr="ΜΑΓΚ. 5.jpg"/>
          <p:cNvPicPr>
            <a:picLocks noChangeAspect="1"/>
          </p:cNvPicPr>
          <p:nvPr/>
        </p:nvPicPr>
        <p:blipFill>
          <a:blip r:embed="rId7" cstate="print"/>
          <a:stretch>
            <a:fillRect/>
          </a:stretch>
        </p:blipFill>
        <p:spPr>
          <a:xfrm>
            <a:off x="323528" y="4077072"/>
            <a:ext cx="1319456" cy="713804"/>
          </a:xfrm>
          <a:prstGeom prst="rect">
            <a:avLst/>
          </a:prstGeom>
        </p:spPr>
      </p:pic>
      <p:pic>
        <p:nvPicPr>
          <p:cNvPr id="11" name="10 - Εικόνα" descr="ΜΑΓΚ. 6.jpg"/>
          <p:cNvPicPr>
            <a:picLocks noChangeAspect="1"/>
          </p:cNvPicPr>
          <p:nvPr/>
        </p:nvPicPr>
        <p:blipFill>
          <a:blip r:embed="rId8" cstate="print"/>
          <a:stretch>
            <a:fillRect/>
          </a:stretch>
        </p:blipFill>
        <p:spPr>
          <a:xfrm>
            <a:off x="7380312" y="3429000"/>
            <a:ext cx="1763688" cy="1315982"/>
          </a:xfrm>
          <a:prstGeom prst="rect">
            <a:avLst/>
          </a:prstGeom>
        </p:spPr>
      </p:pic>
      <p:pic>
        <p:nvPicPr>
          <p:cNvPr id="13" name="12 - Εικόνα" descr="ΜΑΓΚ. 7.jpg"/>
          <p:cNvPicPr>
            <a:picLocks noChangeAspect="1"/>
          </p:cNvPicPr>
          <p:nvPr/>
        </p:nvPicPr>
        <p:blipFill>
          <a:blip r:embed="rId9" cstate="print"/>
          <a:stretch>
            <a:fillRect/>
          </a:stretch>
        </p:blipFill>
        <p:spPr>
          <a:xfrm>
            <a:off x="6588225" y="4790762"/>
            <a:ext cx="1297267" cy="726470"/>
          </a:xfrm>
          <a:prstGeom prst="rect">
            <a:avLst/>
          </a:prstGeom>
        </p:spPr>
      </p:pic>
      <p:pic>
        <p:nvPicPr>
          <p:cNvPr id="14" name="13 - Εικόνα" descr="ΜΑΓΚ. 8.jpg"/>
          <p:cNvPicPr>
            <a:picLocks noChangeAspect="1"/>
          </p:cNvPicPr>
          <p:nvPr/>
        </p:nvPicPr>
        <p:blipFill>
          <a:blip r:embed="rId10" cstate="print"/>
          <a:stretch>
            <a:fillRect/>
          </a:stretch>
        </p:blipFill>
        <p:spPr>
          <a:xfrm>
            <a:off x="6588224" y="2420888"/>
            <a:ext cx="1596101" cy="98221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Μελέτη περίπτωσης 2</a:t>
            </a:r>
            <a:br>
              <a:rPr lang="el-GR" dirty="0" smtClean="0"/>
            </a:br>
            <a:r>
              <a:rPr lang="el-GR" dirty="0" smtClean="0"/>
              <a:t>Μαγκρόβια δάση</a:t>
            </a:r>
            <a:endParaRPr lang="el-GR" dirty="0"/>
          </a:p>
        </p:txBody>
      </p:sp>
      <p:sp>
        <p:nvSpPr>
          <p:cNvPr id="3" name="2 - Θέση περιεχομένου"/>
          <p:cNvSpPr>
            <a:spLocks noGrp="1"/>
          </p:cNvSpPr>
          <p:nvPr>
            <p:ph idx="1"/>
          </p:nvPr>
        </p:nvSpPr>
        <p:spPr>
          <a:xfrm>
            <a:off x="251520" y="1700808"/>
            <a:ext cx="8892480" cy="4623792"/>
          </a:xfrm>
        </p:spPr>
        <p:txBody>
          <a:bodyPr>
            <a:normAutofit/>
          </a:bodyPr>
          <a:lstStyle/>
          <a:p>
            <a:r>
              <a:rPr lang="el-GR" sz="2400" dirty="0" smtClean="0"/>
              <a:t>Μαγκρόβια δάση υπάρχουν στα υποτροπικά και τροπικά γεωγραφικά πλάτη κοντά στον Ισημερινό και καλύπτουν λιγότερο από το 8% των ακτών της Γης. </a:t>
            </a:r>
          </a:p>
          <a:p>
            <a:pPr>
              <a:buNone/>
            </a:pPr>
            <a:r>
              <a:rPr lang="el-GR" dirty="0" smtClean="0"/>
              <a:t>π.χ.  στη Φλόριντα,  Καραϊβική,  Ινδία, Αυστραλία</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6" name="5 - Εικόνα" descr="ΜΑΓΚ. ΧΑΡΤΗΣ.jpg"/>
          <p:cNvPicPr>
            <a:picLocks noChangeAspect="1"/>
          </p:cNvPicPr>
          <p:nvPr/>
        </p:nvPicPr>
        <p:blipFill>
          <a:blip r:embed="rId2" cstate="print"/>
          <a:stretch>
            <a:fillRect/>
          </a:stretch>
        </p:blipFill>
        <p:spPr>
          <a:xfrm>
            <a:off x="1403648" y="3429000"/>
            <a:ext cx="6053850" cy="3023220"/>
          </a:xfrm>
          <a:prstGeom prst="rect">
            <a:avLst/>
          </a:prstGeom>
        </p:spPr>
      </p:pic>
      <p:cxnSp>
        <p:nvCxnSpPr>
          <p:cNvPr id="9" name="8 - Ευθύγραμμο βέλος σύνδεσης"/>
          <p:cNvCxnSpPr/>
          <p:nvPr/>
        </p:nvCxnSpPr>
        <p:spPr>
          <a:xfrm flipH="1">
            <a:off x="3203848" y="3429000"/>
            <a:ext cx="720080" cy="115212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a:off x="6516216" y="3429000"/>
            <a:ext cx="288032" cy="1800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a:off x="5292080" y="3429000"/>
            <a:ext cx="792088" cy="129614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2483768" y="3429000"/>
            <a:ext cx="576064"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Μελέτη περίπτωσης 2</a:t>
            </a:r>
            <a:br>
              <a:rPr lang="el-GR" dirty="0" smtClean="0"/>
            </a:br>
            <a:r>
              <a:rPr lang="el-GR" dirty="0" smtClean="0"/>
              <a:t>Μαγκρόβια δάση</a:t>
            </a:r>
            <a:endParaRPr lang="el-GR" dirty="0"/>
          </a:p>
        </p:txBody>
      </p:sp>
      <p:sp>
        <p:nvSpPr>
          <p:cNvPr id="3" name="2 - Θέση περιεχομένου"/>
          <p:cNvSpPr>
            <a:spLocks noGrp="1"/>
          </p:cNvSpPr>
          <p:nvPr>
            <p:ph idx="1"/>
          </p:nvPr>
        </p:nvSpPr>
        <p:spPr>
          <a:xfrm>
            <a:off x="251520" y="1935480"/>
            <a:ext cx="8712968" cy="4389120"/>
          </a:xfrm>
        </p:spPr>
        <p:txBody>
          <a:bodyPr>
            <a:normAutofit/>
          </a:bodyPr>
          <a:lstStyle/>
          <a:p>
            <a:r>
              <a:rPr lang="el-GR" dirty="0" smtClean="0"/>
              <a:t>Οι οργανισμοί που ζουν σε δάση μαγκρόβιων επιβιώνουν σε νερό που είναι ελαφρά αλμυρό ή υφάλμυρο, θολό, με ιζήματα και υψηλή θερμοκρασία</a:t>
            </a:r>
            <a:r>
              <a:rPr lang="en-US" dirty="0" smtClean="0"/>
              <a:t>.</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ΜΑΓΚ. ΝΕΡΟ.jpg"/>
          <p:cNvPicPr>
            <a:picLocks noChangeAspect="1"/>
          </p:cNvPicPr>
          <p:nvPr/>
        </p:nvPicPr>
        <p:blipFill>
          <a:blip r:embed="rId2" cstate="print"/>
          <a:stretch>
            <a:fillRect/>
          </a:stretch>
        </p:blipFill>
        <p:spPr>
          <a:xfrm>
            <a:off x="2195735" y="3212977"/>
            <a:ext cx="4546237" cy="305294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Μελέτη περίπτωσης 2</a:t>
            </a:r>
            <a:br>
              <a:rPr lang="el-GR" dirty="0" smtClean="0"/>
            </a:br>
            <a:r>
              <a:rPr lang="el-GR" dirty="0" smtClean="0"/>
              <a:t>Μαγκρόβια δάση</a:t>
            </a:r>
            <a:endParaRPr lang="el-GR" dirty="0"/>
          </a:p>
        </p:txBody>
      </p:sp>
      <p:sp>
        <p:nvSpPr>
          <p:cNvPr id="3" name="2 - Θέση περιεχομένου"/>
          <p:cNvSpPr>
            <a:spLocks noGrp="1"/>
          </p:cNvSpPr>
          <p:nvPr>
            <p:ph idx="1"/>
          </p:nvPr>
        </p:nvSpPr>
        <p:spPr/>
        <p:txBody>
          <a:bodyPr>
            <a:normAutofit/>
          </a:bodyPr>
          <a:lstStyle/>
          <a:p>
            <a:r>
              <a:rPr lang="el-GR" dirty="0" smtClean="0"/>
              <a:t>Τέσσερεις ομάδες δέντρων αποτελούν τα μαγκρόβια δάση. </a:t>
            </a:r>
          </a:p>
          <a:p>
            <a:endParaRPr lang="el-GR" dirty="0" smtClean="0"/>
          </a:p>
          <a:p>
            <a:pPr algn="ctr">
              <a:buNone/>
            </a:pPr>
            <a:r>
              <a:rPr lang="el-GR" dirty="0" smtClean="0"/>
              <a:t>κόκκινα μαγκρόβια  </a:t>
            </a:r>
          </a:p>
          <a:p>
            <a:pPr algn="ctr">
              <a:buNone/>
            </a:pPr>
            <a:r>
              <a:rPr lang="el-GR" dirty="0" smtClean="0"/>
              <a:t>λευκά μαγκρόβια </a:t>
            </a:r>
          </a:p>
          <a:p>
            <a:pPr algn="ctr">
              <a:buNone/>
            </a:pPr>
            <a:endParaRPr lang="el-GR" dirty="0" smtClean="0"/>
          </a:p>
          <a:p>
            <a:pPr algn="ctr">
              <a:buNone/>
            </a:pPr>
            <a:r>
              <a:rPr lang="el-GR" dirty="0" smtClean="0"/>
              <a:t>μαύρα μαγκρόβια  </a:t>
            </a:r>
          </a:p>
          <a:p>
            <a:pPr algn="ctr">
              <a:buNone/>
            </a:pPr>
            <a:r>
              <a:rPr lang="el-GR" dirty="0" smtClean="0"/>
              <a:t>κωνοφόρα μαγκρόβια </a:t>
            </a:r>
          </a:p>
          <a:p>
            <a:pPr>
              <a:buNone/>
            </a:pP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ΜΑΓΚ. ΚΟΚΚΙΝΑ.jpg"/>
          <p:cNvPicPr>
            <a:picLocks noChangeAspect="1"/>
          </p:cNvPicPr>
          <p:nvPr/>
        </p:nvPicPr>
        <p:blipFill>
          <a:blip r:embed="rId2" cstate="print"/>
          <a:stretch>
            <a:fillRect/>
          </a:stretch>
        </p:blipFill>
        <p:spPr>
          <a:xfrm>
            <a:off x="683568" y="2852936"/>
            <a:ext cx="2294749" cy="1527051"/>
          </a:xfrm>
          <a:prstGeom prst="rect">
            <a:avLst/>
          </a:prstGeom>
        </p:spPr>
      </p:pic>
      <p:pic>
        <p:nvPicPr>
          <p:cNvPr id="6" name="5 - Εικόνα" descr="ΜΑΓΚ. ΜΑΥΡΑ.jpg"/>
          <p:cNvPicPr>
            <a:picLocks noChangeAspect="1"/>
          </p:cNvPicPr>
          <p:nvPr/>
        </p:nvPicPr>
        <p:blipFill>
          <a:blip r:embed="rId3" cstate="print"/>
          <a:stretch>
            <a:fillRect/>
          </a:stretch>
        </p:blipFill>
        <p:spPr>
          <a:xfrm>
            <a:off x="611560" y="4509120"/>
            <a:ext cx="2327895" cy="1705938"/>
          </a:xfrm>
          <a:prstGeom prst="rect">
            <a:avLst/>
          </a:prstGeom>
        </p:spPr>
      </p:pic>
      <p:pic>
        <p:nvPicPr>
          <p:cNvPr id="7" name="6 - Εικόνα" descr="ΜΑΓΚ. ΛΕΥΚΑ.jpg"/>
          <p:cNvPicPr>
            <a:picLocks noChangeAspect="1"/>
          </p:cNvPicPr>
          <p:nvPr/>
        </p:nvPicPr>
        <p:blipFill>
          <a:blip r:embed="rId4" cstate="print"/>
          <a:stretch>
            <a:fillRect/>
          </a:stretch>
        </p:blipFill>
        <p:spPr>
          <a:xfrm>
            <a:off x="6516216" y="2420888"/>
            <a:ext cx="2158091" cy="1728192"/>
          </a:xfrm>
          <a:prstGeom prst="rect">
            <a:avLst/>
          </a:prstGeom>
        </p:spPr>
      </p:pic>
      <p:pic>
        <p:nvPicPr>
          <p:cNvPr id="8" name="7 - Εικόνα" descr="ΜΑΓΚ. ΚΩΝΟΦΟΡΑ.jpg"/>
          <p:cNvPicPr>
            <a:picLocks noChangeAspect="1"/>
          </p:cNvPicPr>
          <p:nvPr/>
        </p:nvPicPr>
        <p:blipFill>
          <a:blip r:embed="rId5" cstate="print"/>
          <a:stretch>
            <a:fillRect/>
          </a:stretch>
        </p:blipFill>
        <p:spPr>
          <a:xfrm>
            <a:off x="6516216" y="4581128"/>
            <a:ext cx="2305564" cy="1514847"/>
          </a:xfrm>
          <a:prstGeom prst="rect">
            <a:avLst/>
          </a:prstGeom>
        </p:spPr>
      </p:pic>
      <p:cxnSp>
        <p:nvCxnSpPr>
          <p:cNvPr id="10" name="9 - Ευθύγραμμο βέλος σύνδεσης"/>
          <p:cNvCxnSpPr/>
          <p:nvPr/>
        </p:nvCxnSpPr>
        <p:spPr>
          <a:xfrm>
            <a:off x="3347864" y="4149080"/>
            <a:ext cx="3024336" cy="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H="1">
            <a:off x="3131840" y="3717032"/>
            <a:ext cx="2880320" cy="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flipH="1">
            <a:off x="2915816" y="5157192"/>
            <a:ext cx="2880320" cy="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2987824" y="5589240"/>
            <a:ext cx="3312368" cy="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ΜΑΓΚΡ. ΡΙΖΕΣ.jpg"/>
          <p:cNvPicPr>
            <a:picLocks noChangeAspect="1"/>
          </p:cNvPicPr>
          <p:nvPr/>
        </p:nvPicPr>
        <p:blipFill>
          <a:blip r:embed="rId2" cstate="print">
            <a:lum bright="-23000"/>
          </a:blip>
          <a:stretch>
            <a:fillRect/>
          </a:stretch>
        </p:blipFill>
        <p:spPr>
          <a:xfrm>
            <a:off x="539552" y="1628800"/>
            <a:ext cx="8136904" cy="4864336"/>
          </a:xfrm>
          <a:prstGeom prst="rect">
            <a:avLst/>
          </a:prstGeom>
        </p:spPr>
      </p:pic>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Μελέτη περίπτωσης 2</a:t>
            </a:r>
            <a:br>
              <a:rPr lang="el-GR" dirty="0" smtClean="0"/>
            </a:br>
            <a:r>
              <a:rPr lang="el-GR" dirty="0" smtClean="0"/>
              <a:t>Μαγκρόβια δάση</a:t>
            </a:r>
            <a:endParaRPr lang="el-GR" dirty="0"/>
          </a:p>
        </p:txBody>
      </p:sp>
      <p:sp>
        <p:nvSpPr>
          <p:cNvPr id="3" name="2 - Θέση περιεχομένου"/>
          <p:cNvSpPr>
            <a:spLocks noGrp="1"/>
          </p:cNvSpPr>
          <p:nvPr>
            <p:ph idx="1"/>
          </p:nvPr>
        </p:nvSpPr>
        <p:spPr>
          <a:xfrm>
            <a:off x="457200" y="1628800"/>
            <a:ext cx="8229600" cy="4695800"/>
          </a:xfrm>
        </p:spPr>
        <p:txBody>
          <a:bodyPr>
            <a:normAutofit/>
          </a:bodyPr>
          <a:lstStyle/>
          <a:p>
            <a:pPr>
              <a:buNone/>
            </a:pPr>
            <a:r>
              <a:rPr lang="el-GR" sz="3200" b="1" dirty="0" smtClean="0">
                <a:solidFill>
                  <a:schemeClr val="bg1"/>
                </a:solidFill>
              </a:rPr>
              <a:t>Η κοινότητα των μαγκρόβιων φυτών  είναι ένα εμπόδιο μεταξύ του ωκεανού και της γης και οι ρίζες τους: </a:t>
            </a:r>
          </a:p>
          <a:p>
            <a:r>
              <a:rPr lang="el-GR" sz="3200" b="1" dirty="0" smtClean="0">
                <a:solidFill>
                  <a:schemeClr val="bg1"/>
                </a:solidFill>
              </a:rPr>
              <a:t>σταθεροποιούν το έδαφος</a:t>
            </a:r>
          </a:p>
          <a:p>
            <a:r>
              <a:rPr lang="el-GR" sz="3200" b="1" dirty="0" smtClean="0">
                <a:solidFill>
                  <a:schemeClr val="bg1"/>
                </a:solidFill>
              </a:rPr>
              <a:t>μειώνουν τη διάβρωση από μεγάλες καταιγίδες και τυφώνες</a:t>
            </a:r>
          </a:p>
          <a:p>
            <a:r>
              <a:rPr lang="el-GR" sz="3200" b="1" dirty="0" smtClean="0">
                <a:solidFill>
                  <a:schemeClr val="bg1"/>
                </a:solidFill>
              </a:rPr>
              <a:t>χρησιμεύουν ως φίλτρα για τους ρύπους που κυλούν από τη γη προς τη θάλασσα </a:t>
            </a:r>
            <a:r>
              <a:rPr lang="el-GR" sz="3200" b="1" dirty="0" smtClean="0">
                <a:solidFill>
                  <a:srgbClr val="92D050"/>
                </a:solidFill>
              </a:rPr>
              <a:t>​​</a:t>
            </a:r>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8680"/>
            <a:ext cx="8229600" cy="1143000"/>
          </a:xfrm>
        </p:spPr>
        <p:txBody>
          <a:bodyPr>
            <a:normAutofit fontScale="90000"/>
          </a:bodyPr>
          <a:lstStyle/>
          <a:p>
            <a:r>
              <a:rPr lang="el-GR" dirty="0" smtClean="0"/>
              <a:t>Μελέτη περίπτωσης 2</a:t>
            </a:r>
            <a:br>
              <a:rPr lang="el-GR" dirty="0" smtClean="0"/>
            </a:br>
            <a:r>
              <a:rPr lang="el-GR" dirty="0" smtClean="0"/>
              <a:t>Μαγκρόβια δάση</a:t>
            </a:r>
            <a:endParaRPr lang="el-GR" dirty="0"/>
          </a:p>
        </p:txBody>
      </p:sp>
      <p:sp>
        <p:nvSpPr>
          <p:cNvPr id="3" name="2 - Θέση περιεχομένου"/>
          <p:cNvSpPr>
            <a:spLocks noGrp="1"/>
          </p:cNvSpPr>
          <p:nvPr>
            <p:ph idx="1"/>
          </p:nvPr>
        </p:nvSpPr>
        <p:spPr/>
        <p:txBody>
          <a:bodyPr/>
          <a:lstStyle/>
          <a:p>
            <a:r>
              <a:rPr lang="el-GR" dirty="0" smtClean="0"/>
              <a:t>Τα </a:t>
            </a:r>
            <a:r>
              <a:rPr lang="el-GR" dirty="0" smtClean="0"/>
              <a:t>μαγκρόβια </a:t>
            </a:r>
            <a:r>
              <a:rPr lang="el-GR" dirty="0" smtClean="0"/>
              <a:t>είναι σημαντική πηγή θρεπτικών συστατικών για τις θαλάσσιες τροφικές αλυσίδες. Φύλλα που πέφτουν από μαγκρόβια δέντρα μπαίνουν στο νερό και γίνονται τροφή για μικροοργανισμούς. </a:t>
            </a:r>
          </a:p>
          <a:p>
            <a:r>
              <a:rPr lang="el-GR" dirty="0" smtClean="0"/>
              <a:t>Οι υποβρύχιες περιοχές γύρω από τις ρίζες </a:t>
            </a:r>
            <a:r>
              <a:rPr lang="el-GR" dirty="0" smtClean="0"/>
              <a:t>μαγκρόβιων </a:t>
            </a:r>
            <a:r>
              <a:rPr lang="el-GR" dirty="0" smtClean="0"/>
              <a:t>χρησιμοποιούνται από διάφορα είδη για αναπαραγωγή και προστασία από αρπακτικά ζώα. </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Μελέτη περίπτωσης 2 </a:t>
            </a:r>
            <a:br>
              <a:rPr lang="el-GR" dirty="0" smtClean="0"/>
            </a:br>
            <a:r>
              <a:rPr lang="el-GR" dirty="0" smtClean="0"/>
              <a:t>Καταγραφή - Μελέτη</a:t>
            </a:r>
            <a:endParaRPr lang="el-GR" dirty="0"/>
          </a:p>
        </p:txBody>
      </p:sp>
      <p:pic>
        <p:nvPicPr>
          <p:cNvPr id="5" name="4 - Θέση περιεχομένου" descr="ΜΑΓΚ. ΠΡΙΝ.jpg"/>
          <p:cNvPicPr>
            <a:picLocks noGrp="1" noChangeAspect="1"/>
          </p:cNvPicPr>
          <p:nvPr>
            <p:ph idx="1"/>
          </p:nvPr>
        </p:nvPicPr>
        <p:blipFill>
          <a:blip r:embed="rId2" cstate="print"/>
          <a:stretch>
            <a:fillRect/>
          </a:stretch>
        </p:blipFill>
        <p:spPr>
          <a:xfrm>
            <a:off x="323528" y="1628800"/>
            <a:ext cx="8229600" cy="2621741"/>
          </a:xfrm>
        </p:spPr>
      </p:pic>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1025" name="Rectangle 1"/>
          <p:cNvSpPr>
            <a:spLocks noChangeArrowheads="1"/>
          </p:cNvSpPr>
          <p:nvPr/>
        </p:nvSpPr>
        <p:spPr bwMode="auto">
          <a:xfrm>
            <a:off x="179512" y="4293096"/>
            <a:ext cx="87129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Α:Πριν από την αποκατάσταση</a:t>
            </a:r>
            <a:r>
              <a:rPr kumimoji="0" lang="el-G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l-GR" sz="2400" b="1" i="0" u="none" strike="noStrike" cap="none" normalizeH="0" baseline="0" dirty="0" smtClean="0">
                <a:ln>
                  <a:noFill/>
                </a:ln>
                <a:solidFill>
                  <a:srgbClr val="000000"/>
                </a:solidFill>
                <a:effectLst/>
                <a:latin typeface="Calibri"/>
                <a:ea typeface="Times New Roman" pitchFamily="18" charset="0"/>
                <a:cs typeface="Courier New" pitchFamily="49" charset="0"/>
              </a:rPr>
              <a:t> </a:t>
            </a:r>
            <a:r>
              <a:rPr kumimoji="0" lang="el-GR" sz="2400" b="1"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B: Μετά την αποκατάσταση</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Αναδημιουργία</a:t>
            </a:r>
            <a:r>
              <a:rPr kumimoji="0" lang="el-GR" sz="240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l-GR" sz="240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μαγκρόβιου</a:t>
            </a:r>
            <a:r>
              <a:rPr kumimoji="0" lang="el-GR" sz="240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l-GR" sz="240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στο </a:t>
            </a:r>
            <a:r>
              <a:rPr kumimoji="0" lang="el-GR" sz="240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Cross</a:t>
            </a:r>
            <a:r>
              <a:rPr kumimoji="0" lang="el-GR" sz="240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 </a:t>
            </a:r>
            <a:r>
              <a:rPr kumimoji="0" lang="el-GR" sz="240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Bayou</a:t>
            </a:r>
            <a:r>
              <a:rPr kumimoji="0" lang="el-GR" sz="240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 της Φλόριντα.</a:t>
            </a:r>
            <a:endParaRPr kumimoji="0" lang="el-GR" sz="240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23528" y="5157192"/>
            <a:ext cx="84969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Αντιγράψτε</a:t>
            </a:r>
            <a:r>
              <a:rPr kumimoji="0" lang="el-G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lang="el-GR" sz="2400" dirty="0" smtClean="0">
                <a:solidFill>
                  <a:srgbClr val="000000"/>
                </a:solidFill>
                <a:latin typeface="Cambria" pitchFamily="18" charset="0"/>
                <a:ea typeface="Times New Roman" pitchFamily="18" charset="0"/>
                <a:cs typeface="Courier New" pitchFamily="49" charset="0"/>
              </a:rPr>
              <a:t>τον </a:t>
            </a:r>
            <a:r>
              <a:rPr lang="el-GR" sz="2400" dirty="0" smtClean="0">
                <a:solidFill>
                  <a:srgbClr val="000000"/>
                </a:solidFill>
                <a:latin typeface="Cambria" pitchFamily="18" charset="0"/>
                <a:ea typeface="Times New Roman" pitchFamily="18" charset="0"/>
                <a:cs typeface="Courier New" pitchFamily="49" charset="0"/>
                <a:hlinkClick r:id="rId3" action="ppaction://hlinkfile"/>
              </a:rPr>
              <a:t>πίνακα </a:t>
            </a:r>
            <a:r>
              <a:rPr kumimoji="0" lang="el-GR" sz="24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στο </a:t>
            </a:r>
            <a:r>
              <a:rPr kumimoji="0" lang="en-US" sz="24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notebook </a:t>
            </a:r>
            <a:r>
              <a:rPr kumimoji="0" lang="el-GR" sz="24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σας.</a:t>
            </a:r>
            <a:r>
              <a:rPr kumimoji="0" lang="el-G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l-GR" sz="24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Συγκρίνετε τους βιοτικούς και</a:t>
            </a:r>
            <a:r>
              <a:rPr kumimoji="0" lang="el-G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l-GR" sz="24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αβιοτικούς</a:t>
            </a:r>
            <a:r>
              <a:rPr kumimoji="0" lang="el-G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l-GR" sz="2400" b="0" i="0" u="none" strike="noStrike" cap="none" normalizeH="0" baseline="0" dirty="0" smtClean="0">
                <a:ln>
                  <a:noFill/>
                </a:ln>
                <a:solidFill>
                  <a:srgbClr val="000000"/>
                </a:solidFill>
                <a:effectLst/>
                <a:latin typeface="Cambria" pitchFamily="18" charset="0"/>
                <a:ea typeface="Times New Roman" pitchFamily="18" charset="0"/>
                <a:cs typeface="Courier New" pitchFamily="49" charset="0"/>
              </a:rPr>
              <a:t>παράγοντες στις παραπάνω φωτογραφίες.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21 - Ομάδα"/>
          <p:cNvGrpSpPr/>
          <p:nvPr/>
        </p:nvGrpSpPr>
        <p:grpSpPr>
          <a:xfrm>
            <a:off x="323528" y="1844824"/>
            <a:ext cx="3672407" cy="2376263"/>
            <a:chOff x="467544" y="2276872"/>
            <a:chExt cx="4429125" cy="3133725"/>
          </a:xfrm>
        </p:grpSpPr>
        <p:pic>
          <p:nvPicPr>
            <p:cNvPr id="20" name="19 - Εικόνα" descr="ΘΑΛΑΣΣΑ ΝΕΚΡΟΣ.gif"/>
            <p:cNvPicPr>
              <a:picLocks noChangeAspect="1"/>
            </p:cNvPicPr>
            <p:nvPr/>
          </p:nvPicPr>
          <p:blipFill>
            <a:blip r:embed="rId2" cstate="print"/>
            <a:stretch>
              <a:fillRect/>
            </a:stretch>
          </p:blipFill>
          <p:spPr>
            <a:xfrm>
              <a:off x="467544" y="2276872"/>
              <a:ext cx="4429125" cy="3133725"/>
            </a:xfrm>
            <a:prstGeom prst="rect">
              <a:avLst/>
            </a:prstGeom>
          </p:spPr>
        </p:pic>
        <p:sp>
          <p:nvSpPr>
            <p:cNvPr id="21" name="20 - TextBox"/>
            <p:cNvSpPr txBox="1"/>
            <p:nvPr/>
          </p:nvSpPr>
          <p:spPr>
            <a:xfrm>
              <a:off x="1115616" y="2708920"/>
              <a:ext cx="3744416" cy="584775"/>
            </a:xfrm>
            <a:prstGeom prst="rect">
              <a:avLst/>
            </a:prstGeom>
            <a:noFill/>
          </p:spPr>
          <p:txBody>
            <a:bodyPr wrap="square" rtlCol="0">
              <a:spAutoFit/>
            </a:bodyPr>
            <a:lstStyle/>
            <a:p>
              <a:r>
                <a:rPr lang="el-GR" sz="3200" b="1" dirty="0">
                  <a:solidFill>
                    <a:schemeClr val="bg1"/>
                  </a:solidFill>
                </a:rPr>
                <a:t>π</a:t>
              </a:r>
              <a:r>
                <a:rPr lang="el-GR" sz="3200" b="1" dirty="0" smtClean="0">
                  <a:solidFill>
                    <a:schemeClr val="bg1"/>
                  </a:solidFill>
                </a:rPr>
                <a:t>ηγή</a:t>
              </a:r>
              <a:r>
                <a:rPr lang="el-GR" b="1" dirty="0" smtClean="0">
                  <a:solidFill>
                    <a:schemeClr val="bg1"/>
                  </a:solidFill>
                </a:rPr>
                <a:t> </a:t>
              </a:r>
              <a:r>
                <a:rPr lang="el-GR" sz="3200" b="1" dirty="0" smtClean="0">
                  <a:solidFill>
                    <a:schemeClr val="bg1"/>
                  </a:solidFill>
                </a:rPr>
                <a:t>έμπνευσης</a:t>
              </a:r>
              <a:endParaRPr lang="el-GR" sz="3200" b="1" dirty="0">
                <a:solidFill>
                  <a:schemeClr val="bg1"/>
                </a:solidFill>
              </a:endParaRPr>
            </a:p>
          </p:txBody>
        </p:sp>
      </p:grpSp>
      <p:sp>
        <p:nvSpPr>
          <p:cNvPr id="2" name="1 - Τίτλος"/>
          <p:cNvSpPr>
            <a:spLocks noGrp="1"/>
          </p:cNvSpPr>
          <p:nvPr>
            <p:ph type="title"/>
          </p:nvPr>
        </p:nvSpPr>
        <p:spPr>
          <a:xfrm>
            <a:off x="395536" y="0"/>
            <a:ext cx="8229600" cy="1143000"/>
          </a:xfrm>
        </p:spPr>
        <p:txBody>
          <a:bodyPr/>
          <a:lstStyle/>
          <a:p>
            <a:r>
              <a:rPr lang="el-GR" dirty="0" smtClean="0"/>
              <a:t>Εμπλέκομαι</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5" name="4 - Επεξήγηση με σύννεφο"/>
          <p:cNvSpPr/>
          <p:nvPr/>
        </p:nvSpPr>
        <p:spPr>
          <a:xfrm>
            <a:off x="4211960" y="2564904"/>
            <a:ext cx="3240360" cy="1440160"/>
          </a:xfrm>
          <a:prstGeom prst="cloudCallout">
            <a:avLst>
              <a:gd name="adj1" fmla="val -33920"/>
              <a:gd name="adj2" fmla="val -38112"/>
            </a:avLst>
          </a:prstGeom>
          <a:blipFill>
            <a:blip r:embed="rId3" cstate="print"/>
            <a:tile tx="0" ty="0" sx="100000" sy="100000" flip="none" algn="tl"/>
          </a:blipFill>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t>τεράστιος </a:t>
            </a:r>
            <a:endParaRPr lang="el-GR" sz="3600" dirty="0"/>
          </a:p>
        </p:txBody>
      </p:sp>
      <p:grpSp>
        <p:nvGrpSpPr>
          <p:cNvPr id="26" name="25 - Ομάδα"/>
          <p:cNvGrpSpPr/>
          <p:nvPr/>
        </p:nvGrpSpPr>
        <p:grpSpPr>
          <a:xfrm>
            <a:off x="0" y="4437112"/>
            <a:ext cx="5256584" cy="2100848"/>
            <a:chOff x="3635896" y="2924944"/>
            <a:chExt cx="5256584" cy="2100848"/>
          </a:xfrm>
        </p:grpSpPr>
        <p:pic>
          <p:nvPicPr>
            <p:cNvPr id="23" name="22 - Εικόνα" descr="ΘΑΛΑΣΣΑ ΜΥΘΟΛΟΓΙΑ.jpg"/>
            <p:cNvPicPr>
              <a:picLocks noChangeAspect="1"/>
            </p:cNvPicPr>
            <p:nvPr/>
          </p:nvPicPr>
          <p:blipFill>
            <a:blip r:embed="rId4" cstate="print"/>
            <a:stretch>
              <a:fillRect/>
            </a:stretch>
          </p:blipFill>
          <p:spPr>
            <a:xfrm>
              <a:off x="3635896" y="2924944"/>
              <a:ext cx="5112568" cy="2100848"/>
            </a:xfrm>
            <a:prstGeom prst="rect">
              <a:avLst/>
            </a:prstGeom>
          </p:spPr>
        </p:pic>
        <p:sp>
          <p:nvSpPr>
            <p:cNvPr id="25" name="24 - TextBox"/>
            <p:cNvSpPr txBox="1"/>
            <p:nvPr/>
          </p:nvSpPr>
          <p:spPr>
            <a:xfrm>
              <a:off x="3851920" y="4293096"/>
              <a:ext cx="5040560" cy="584775"/>
            </a:xfrm>
            <a:prstGeom prst="rect">
              <a:avLst/>
            </a:prstGeom>
            <a:noFill/>
          </p:spPr>
          <p:txBody>
            <a:bodyPr wrap="square" rtlCol="0">
              <a:spAutoFit/>
            </a:bodyPr>
            <a:lstStyle/>
            <a:p>
              <a:pPr>
                <a:buNone/>
              </a:pPr>
              <a:r>
                <a:rPr lang="el-GR" sz="3200" b="1" dirty="0" smtClean="0">
                  <a:solidFill>
                    <a:schemeClr val="bg1"/>
                  </a:solidFill>
                </a:rPr>
                <a:t>μέρος με πολλά μυστήρια</a:t>
              </a:r>
            </a:p>
          </p:txBody>
        </p:sp>
      </p:grpSp>
      <p:sp>
        <p:nvSpPr>
          <p:cNvPr id="1028" name="Rectangle 4"/>
          <p:cNvSpPr>
            <a:spLocks noChangeArrowheads="1"/>
          </p:cNvSpPr>
          <p:nvPr/>
        </p:nvSpPr>
        <p:spPr bwMode="auto">
          <a:xfrm>
            <a:off x="5220072" y="4285544"/>
            <a:ext cx="367240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accent1">
                    <a:lumMod val="50000"/>
                  </a:schemeClr>
                </a:solidFill>
                <a:effectLst/>
                <a:latin typeface="Cambria" pitchFamily="18" charset="0"/>
                <a:ea typeface="Times New Roman" pitchFamily="18" charset="0"/>
                <a:cs typeface="Courier New" pitchFamily="49" charset="0"/>
              </a:rPr>
              <a:t>ΠΟΥ άλλα θα τα αποκαλύψετε </a:t>
            </a:r>
          </a:p>
          <a:p>
            <a:pPr marL="0" marR="0" lvl="0" indent="0"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accent1">
                    <a:lumMod val="50000"/>
                  </a:schemeClr>
                </a:solidFill>
                <a:effectLst/>
                <a:latin typeface="Cambria" pitchFamily="18" charset="0"/>
                <a:ea typeface="Times New Roman" pitchFamily="18" charset="0"/>
                <a:cs typeface="Courier New" pitchFamily="49" charset="0"/>
              </a:rPr>
              <a:t>ΚΑΙ άλλα θα παραμείνουν ερωτήματα</a:t>
            </a:r>
            <a:endParaRPr kumimoji="0" lang="el-GR" sz="28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1029" name="Rectangle 5"/>
          <p:cNvSpPr>
            <a:spLocks noChangeArrowheads="1"/>
          </p:cNvSpPr>
          <p:nvPr/>
        </p:nvSpPr>
        <p:spPr bwMode="auto">
          <a:xfrm>
            <a:off x="697868" y="1268760"/>
            <a:ext cx="592982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3200" b="1" dirty="0" smtClean="0">
                <a:solidFill>
                  <a:schemeClr val="accent1">
                    <a:lumMod val="50000"/>
                  </a:schemeClr>
                </a:solidFill>
                <a:latin typeface="Cambria" pitchFamily="18" charset="0"/>
                <a:ea typeface="Times New Roman" pitchFamily="18" charset="0"/>
                <a:cs typeface="Times New Roman" pitchFamily="18" charset="0"/>
              </a:rPr>
              <a:t>Ξέρουμε πως ο</a:t>
            </a:r>
            <a:r>
              <a:rPr kumimoji="0" lang="el-GR" sz="3200" b="1" i="0" u="none" strike="noStrike" cap="none" normalizeH="0" baseline="0" dirty="0" smtClean="0">
                <a:ln>
                  <a:noFill/>
                </a:ln>
                <a:solidFill>
                  <a:schemeClr val="accent1">
                    <a:lumMod val="50000"/>
                  </a:schemeClr>
                </a:solidFill>
                <a:effectLst/>
                <a:latin typeface="Cambria" pitchFamily="18" charset="0"/>
                <a:ea typeface="Times New Roman" pitchFamily="18" charset="0"/>
                <a:cs typeface="Times New Roman" pitchFamily="18" charset="0"/>
              </a:rPr>
              <a:t> ωκεανός είναι:</a:t>
            </a:r>
            <a:endParaRPr kumimoji="0" lang="el-GR" sz="32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6" presetClass="emph" presetSubtype="0" accel="50000" decel="50000" autoRev="1" fill="remove" grpId="0" nodeType="withEffect">
                                  <p:stCondLst>
                                    <p:cond delay="0"/>
                                  </p:stCondLst>
                                  <p:childTnLst>
                                    <p:animScale>
                                      <p:cBhvr>
                                        <p:cTn id="9" dur="1000" fill="hold"/>
                                        <p:tgtEl>
                                          <p:spTgt spid="5"/>
                                        </p:tgtEl>
                                      </p:cBhvr>
                                      <p:by x="400000" y="400000"/>
                                    </p:animScale>
                                  </p:childTnLst>
                                </p:cTn>
                              </p:par>
                            </p:childTnLst>
                          </p:cTn>
                        </p:par>
                        <p:par>
                          <p:cTn id="10" fill="hold">
                            <p:stCondLst>
                              <p:cond delay="2000"/>
                            </p:stCondLst>
                            <p:childTnLst>
                              <p:par>
                                <p:cTn id="11" presetID="3" presetClass="entr" presetSubtype="1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1000"/>
                                        <p:tgtEl>
                                          <p:spTgt spid="22"/>
                                        </p:tgtEl>
                                      </p:cBhvr>
                                    </p:animEffect>
                                  </p:childTnLst>
                                </p:cTn>
                              </p:par>
                            </p:childTnLst>
                          </p:cTn>
                        </p:par>
                        <p:par>
                          <p:cTn id="14" fill="hold">
                            <p:stCondLst>
                              <p:cond delay="3000"/>
                            </p:stCondLst>
                            <p:childTnLst>
                              <p:par>
                                <p:cTn id="15" presetID="3" presetClass="entr" presetSubtype="1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1000"/>
                                        <p:tgtEl>
                                          <p:spTgt spid="26"/>
                                        </p:tgtEl>
                                      </p:cBhvr>
                                    </p:animEffect>
                                  </p:childTnLst>
                                </p:cTn>
                              </p:par>
                            </p:childTnLst>
                          </p:cTn>
                        </p:par>
                        <p:par>
                          <p:cTn id="18" fill="hold">
                            <p:stCondLst>
                              <p:cond delay="4000"/>
                            </p:stCondLst>
                            <p:childTnLst>
                              <p:par>
                                <p:cTn id="19" presetID="3" presetClass="entr" presetSubtype="10" fill="hold" grpId="0" nodeType="after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linds(horizontal)">
                                      <p:cBhvr>
                                        <p:cTn id="2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Μελέτη περίπτωσης 2</a:t>
            </a:r>
            <a:br>
              <a:rPr lang="el-GR" dirty="0" smtClean="0"/>
            </a:br>
            <a:r>
              <a:rPr lang="el-GR" dirty="0" smtClean="0"/>
              <a:t>Εθνικά Θαλάσσια Πάρκα ΗΠΑ</a:t>
            </a:r>
            <a:endParaRPr lang="el-GR" dirty="0"/>
          </a:p>
        </p:txBody>
      </p:sp>
      <p:sp>
        <p:nvSpPr>
          <p:cNvPr id="3" name="2 - Θέση περιεχομένου"/>
          <p:cNvSpPr>
            <a:spLocks noGrp="1"/>
          </p:cNvSpPr>
          <p:nvPr>
            <p:ph idx="1"/>
          </p:nvPr>
        </p:nvSpPr>
        <p:spPr/>
        <p:txBody>
          <a:bodyPr>
            <a:normAutofit/>
          </a:bodyPr>
          <a:lstStyle/>
          <a:p>
            <a:r>
              <a:rPr lang="el-GR" dirty="0" smtClean="0"/>
              <a:t>Οι ανθρώπινες δραστηριότητες στη ξηρά επηρεάζουν σημαντικά τα μεγάλα ωκεάνια οικοσυστήματα. </a:t>
            </a:r>
          </a:p>
          <a:p>
            <a:r>
              <a:rPr lang="el-GR" dirty="0" smtClean="0"/>
              <a:t>Οι πόροι του ωκεανού δεν είναι άπειροι </a:t>
            </a:r>
          </a:p>
          <a:p>
            <a:r>
              <a:rPr lang="el-GR" dirty="0" smtClean="0"/>
              <a:t>Οι άνθρωποι αρχίζουν να συνειδητοποιούν ότι όλοι μας είμαστε υπεύθυνοι για την προστασία των ωκεανών μας. </a:t>
            </a:r>
          </a:p>
          <a:p>
            <a:r>
              <a:rPr lang="el-GR" dirty="0" smtClean="0"/>
              <a:t>Τα Εθνικά Θαλάσσια Πάρκα των ΗΠΑ και οι θαλάσσιες προστατευόμενες περιοχές (</a:t>
            </a:r>
            <a:r>
              <a:rPr lang="el-GR" dirty="0" smtClean="0"/>
              <a:t>MPAs</a:t>
            </a:r>
            <a:r>
              <a:rPr lang="el-GR" dirty="0" smtClean="0"/>
              <a:t>) απεικονίζονται στον παγκόσμιο </a:t>
            </a:r>
            <a:r>
              <a:rPr lang="el-GR" dirty="0" smtClean="0">
                <a:hlinkClick r:id="rId2" action="ppaction://hlinkfile"/>
              </a:rPr>
              <a:t>χάρτη </a:t>
            </a:r>
            <a:r>
              <a:rPr lang="el-GR" dirty="0" smtClean="0"/>
              <a:t>της τάξης σας.</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Μελέτη περίπτωσης 2</a:t>
            </a:r>
            <a:br>
              <a:rPr lang="el-GR" dirty="0" smtClean="0"/>
            </a:br>
            <a:r>
              <a:rPr lang="el-GR" dirty="0" smtClean="0"/>
              <a:t>Εθνικά Θαλάσσια Πάρκα ΗΠΑ</a:t>
            </a:r>
            <a:endParaRPr lang="el-GR" dirty="0"/>
          </a:p>
        </p:txBody>
      </p:sp>
      <p:sp>
        <p:nvSpPr>
          <p:cNvPr id="3" name="2 - Θέση περιεχομένου"/>
          <p:cNvSpPr>
            <a:spLocks noGrp="1"/>
          </p:cNvSpPr>
          <p:nvPr>
            <p:ph idx="1"/>
          </p:nvPr>
        </p:nvSpPr>
        <p:spPr>
          <a:xfrm>
            <a:off x="251520" y="1935480"/>
            <a:ext cx="8640960" cy="4389120"/>
          </a:xfrm>
        </p:spPr>
        <p:txBody>
          <a:bodyPr>
            <a:normAutofit fontScale="85000" lnSpcReduction="20000"/>
          </a:bodyPr>
          <a:lstStyle/>
          <a:p>
            <a:pPr>
              <a:buNone/>
            </a:pPr>
            <a:r>
              <a:rPr lang="el-GR" dirty="0" smtClean="0"/>
              <a:t>Οι επιστήμονες πραγματοποιούν έρευνα στα πάρκα για να μάθουν περισσότερα για τα οικοσυστήματα . Η έρευνα είναι απαραίτητη για την κατανόηση του πώς λειτουργούν τα θαλάσσια οικοσυστήματα. </a:t>
            </a:r>
          </a:p>
          <a:p>
            <a:pPr>
              <a:buNone/>
            </a:pPr>
            <a:r>
              <a:rPr lang="el-GR" dirty="0" smtClean="0"/>
              <a:t>Μέσα στα νερά τους ζουν και υπάρχουν</a:t>
            </a:r>
          </a:p>
          <a:p>
            <a:r>
              <a:rPr lang="el-GR" dirty="0" smtClean="0"/>
              <a:t>γιγάντιες φάλαινες </a:t>
            </a:r>
          </a:p>
          <a:p>
            <a:r>
              <a:rPr lang="el-GR" dirty="0" smtClean="0"/>
              <a:t>μοναδικά φυτά και ζώα</a:t>
            </a:r>
          </a:p>
          <a:p>
            <a:r>
              <a:rPr lang="el-GR" dirty="0" smtClean="0"/>
              <a:t>ναυάγια που λένε ιστορίες της θαλάσσιας ιστορίας</a:t>
            </a:r>
          </a:p>
          <a:p>
            <a:r>
              <a:rPr lang="el-GR" dirty="0" smtClean="0"/>
              <a:t>όμορφοι βραχώδεις ύφαλοι </a:t>
            </a:r>
          </a:p>
          <a:p>
            <a:r>
              <a:rPr lang="el-GR" dirty="0" smtClean="0"/>
              <a:t>καταπράσινα δάση φυκιών </a:t>
            </a:r>
          </a:p>
          <a:p>
            <a:r>
              <a:rPr lang="el-GR" dirty="0" smtClean="0"/>
              <a:t>κοραλλιογενείς ύφαλοι</a:t>
            </a:r>
          </a:p>
          <a:p>
            <a:r>
              <a:rPr lang="el-GR" dirty="0" smtClean="0"/>
              <a:t>διάδρομοι μετανάστευσης φαλαινών </a:t>
            </a:r>
          </a:p>
          <a:p>
            <a:r>
              <a:rPr lang="el-GR" dirty="0" smtClean="0"/>
              <a:t>θεαματικά φαράγγια στον ωκεάνιο πυθμένα </a:t>
            </a:r>
          </a:p>
          <a:p>
            <a:r>
              <a:rPr lang="el-GR" dirty="0" smtClean="0"/>
              <a:t>υποθαλάσσιοι αρχαιολογικοί χώροι </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5" name="4 - TextBox"/>
          <p:cNvSpPr txBox="1"/>
          <p:nvPr/>
        </p:nvSpPr>
        <p:spPr>
          <a:xfrm>
            <a:off x="6228184" y="5085184"/>
            <a:ext cx="2664296" cy="646331"/>
          </a:xfrm>
          <a:prstGeom prst="rect">
            <a:avLst/>
          </a:prstGeom>
          <a:noFill/>
        </p:spPr>
        <p:txBody>
          <a:bodyPr wrap="square" rtlCol="0">
            <a:spAutoFit/>
          </a:bodyPr>
          <a:lstStyle/>
          <a:p>
            <a:r>
              <a:rPr lang="en-US" dirty="0" smtClean="0">
                <a:hlinkClick r:id="rId2"/>
              </a:rPr>
              <a:t>https://www.papahanaumokuakea.gov/</a:t>
            </a:r>
            <a:endParaRPr lang="el-GR" dirty="0"/>
          </a:p>
        </p:txBody>
      </p:sp>
      <p:sp>
        <p:nvSpPr>
          <p:cNvPr id="6" name="5 - TextBox"/>
          <p:cNvSpPr txBox="1"/>
          <p:nvPr/>
        </p:nvSpPr>
        <p:spPr>
          <a:xfrm>
            <a:off x="6372200" y="4725144"/>
            <a:ext cx="2232248" cy="369332"/>
          </a:xfrm>
          <a:prstGeom prst="rect">
            <a:avLst/>
          </a:prstGeom>
          <a:noFill/>
        </p:spPr>
        <p:txBody>
          <a:bodyPr wrap="square" rtlCol="0">
            <a:spAutoFit/>
          </a:bodyPr>
          <a:lstStyle/>
          <a:p>
            <a:pPr algn="ctr"/>
            <a:r>
              <a:rPr lang="el-GR" b="1" dirty="0" smtClean="0"/>
              <a:t>περισσότερα στο</a:t>
            </a:r>
            <a:endParaRPr lang="el-GR"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229600" cy="1500776"/>
          </a:xfrm>
        </p:spPr>
        <p:txBody>
          <a:bodyPr>
            <a:normAutofit fontScale="90000"/>
          </a:bodyPr>
          <a:lstStyle/>
          <a:p>
            <a:r>
              <a:rPr lang="el-GR" dirty="0" smtClean="0"/>
              <a:t>Μελέτη περίπτωσης 2</a:t>
            </a:r>
            <a:br>
              <a:rPr lang="el-GR" dirty="0" smtClean="0"/>
            </a:br>
            <a:r>
              <a:rPr lang="el-GR" sz="4000" dirty="0" smtClean="0"/>
              <a:t>Εθνικό Θαλάσσιο </a:t>
            </a:r>
            <a:r>
              <a:rPr lang="el-GR" sz="4000" dirty="0" smtClean="0">
                <a:hlinkClick r:id="rId2"/>
              </a:rPr>
              <a:t>Πάρκο Ολυμπιακής Ακτής</a:t>
            </a:r>
            <a:endParaRPr lang="el-GR" sz="4000" dirty="0"/>
          </a:p>
        </p:txBody>
      </p:sp>
      <p:pic>
        <p:nvPicPr>
          <p:cNvPr id="5" name="4 - Θέση περιεχομένου" descr="ΟΛΥΜΠΙΑΚΟ ΠΑΡΚΟ.jpg"/>
          <p:cNvPicPr>
            <a:picLocks noGrp="1" noChangeAspect="1"/>
          </p:cNvPicPr>
          <p:nvPr>
            <p:ph idx="1"/>
          </p:nvPr>
        </p:nvPicPr>
        <p:blipFill>
          <a:blip r:embed="rId3" cstate="print"/>
          <a:stretch>
            <a:fillRect/>
          </a:stretch>
        </p:blipFill>
        <p:spPr>
          <a:xfrm>
            <a:off x="323528" y="2420888"/>
            <a:ext cx="2438400" cy="1876425"/>
          </a:xfrm>
        </p:spPr>
      </p:pic>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6" name="5 - Εικόνα" descr="ΠΑΡΚΑ ΗΠΑ.jpg"/>
          <p:cNvPicPr>
            <a:picLocks noChangeAspect="1"/>
          </p:cNvPicPr>
          <p:nvPr/>
        </p:nvPicPr>
        <p:blipFill>
          <a:blip r:embed="rId4" cstate="print"/>
          <a:stretch>
            <a:fillRect/>
          </a:stretch>
        </p:blipFill>
        <p:spPr>
          <a:xfrm>
            <a:off x="3203848" y="2348880"/>
            <a:ext cx="5569319" cy="3456384"/>
          </a:xfrm>
          <a:prstGeom prst="rect">
            <a:avLst/>
          </a:prstGeom>
        </p:spPr>
      </p:pic>
      <p:cxnSp>
        <p:nvCxnSpPr>
          <p:cNvPr id="8" name="7 - Ευθύγραμμο βέλος σύνδεσης"/>
          <p:cNvCxnSpPr/>
          <p:nvPr/>
        </p:nvCxnSpPr>
        <p:spPr>
          <a:xfrm flipH="1">
            <a:off x="2843808" y="2636912"/>
            <a:ext cx="1368152"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0" y="5733256"/>
            <a:ext cx="8964488" cy="461665"/>
          </a:xfrm>
          <a:prstGeom prst="rect">
            <a:avLst/>
          </a:prstGeom>
        </p:spPr>
        <p:txBody>
          <a:bodyPr wrap="square">
            <a:spAutoFit/>
          </a:bodyPr>
          <a:lstStyle/>
          <a:p>
            <a:r>
              <a:rPr lang="el-GR" sz="2400" b="1" dirty="0" smtClean="0"/>
              <a:t>Θέση</a:t>
            </a:r>
            <a:r>
              <a:rPr lang="el-GR" sz="2400" dirty="0" smtClean="0"/>
              <a:t> </a:t>
            </a:r>
            <a:r>
              <a:rPr lang="el-GR" sz="2400" b="1" dirty="0" smtClean="0"/>
              <a:t>του</a:t>
            </a:r>
            <a:r>
              <a:rPr lang="el-GR" sz="2400" dirty="0" smtClean="0"/>
              <a:t> </a:t>
            </a:r>
            <a:r>
              <a:rPr lang="el-GR" sz="2400" b="1" dirty="0" smtClean="0"/>
              <a:t>Εθνικού Θαλάσσιου Πάρκου της Ολυμπιακής Ακτής</a:t>
            </a:r>
            <a:endParaRPr lang="el-GR"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Μελέτη περίπτωσης 2</a:t>
            </a:r>
            <a:br>
              <a:rPr lang="el-GR" dirty="0" smtClean="0"/>
            </a:br>
            <a:r>
              <a:rPr lang="el-GR" sz="4000" dirty="0" smtClean="0"/>
              <a:t>Εθνικό Θαλάσσιο Πάρκο Ολυμπιακής Ακτής</a:t>
            </a:r>
            <a:endParaRPr lang="el-GR" sz="4000" dirty="0"/>
          </a:p>
        </p:txBody>
      </p:sp>
      <p:sp>
        <p:nvSpPr>
          <p:cNvPr id="3" name="2 - Θέση περιεχομένου"/>
          <p:cNvSpPr>
            <a:spLocks noGrp="1"/>
          </p:cNvSpPr>
          <p:nvPr>
            <p:ph idx="1"/>
          </p:nvPr>
        </p:nvSpPr>
        <p:spPr>
          <a:xfrm>
            <a:off x="251520" y="1935480"/>
            <a:ext cx="8712968" cy="4389120"/>
          </a:xfrm>
        </p:spPr>
        <p:txBody>
          <a:bodyPr>
            <a:normAutofit fontScale="92500" lnSpcReduction="10000"/>
          </a:bodyPr>
          <a:lstStyle/>
          <a:p>
            <a:r>
              <a:rPr lang="el-GR" dirty="0" smtClean="0"/>
              <a:t>Χαρακτηρίστηκε το 1994</a:t>
            </a:r>
          </a:p>
          <a:p>
            <a:r>
              <a:rPr lang="el-GR" dirty="0" smtClean="0"/>
              <a:t> Είναι το δωδέκατο θαλάσσιο πάρκο των ΗΠΑ</a:t>
            </a:r>
          </a:p>
          <a:p>
            <a:r>
              <a:rPr lang="el-GR" dirty="0" smtClean="0"/>
              <a:t> Έκταση  8.573 τετραγωνικά χιλιόμετρα </a:t>
            </a:r>
          </a:p>
          <a:p>
            <a:r>
              <a:rPr lang="el-GR" dirty="0" smtClean="0"/>
              <a:t>Εισχωρεί 40-65 χιλιόμετρα στη θάλασσα. </a:t>
            </a:r>
          </a:p>
          <a:p>
            <a:r>
              <a:rPr lang="el-GR" dirty="0" smtClean="0"/>
              <a:t>Προστατεύει τις ρηχές περιοχές κατά μήκος της ακτής καθώς και τα βαθιά υποβρύχια φαράγγια του. </a:t>
            </a:r>
          </a:p>
          <a:p>
            <a:r>
              <a:rPr lang="el-GR" dirty="0" smtClean="0"/>
              <a:t>Υπάρχουν  180 ιστορικά ναυάγια εντός των υδάτων της.</a:t>
            </a:r>
          </a:p>
          <a:p>
            <a:r>
              <a:rPr lang="el-GR" dirty="0" smtClean="0"/>
              <a:t> Ένα μεγάλο οικοσύστημα μέσα στο πάρκο είναι ένα καταπράσινο δάσος φυκιών.</a:t>
            </a:r>
          </a:p>
          <a:p>
            <a:r>
              <a:rPr lang="el-GR" dirty="0" smtClean="0"/>
              <a:t>Εκεί ζει μια ποικιλία από ασπόνδυλα, θαλασσοπούλια και θαλάσσια θηλαστικά.</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5" name="4 - TextBox"/>
          <p:cNvSpPr txBox="1"/>
          <p:nvPr/>
        </p:nvSpPr>
        <p:spPr>
          <a:xfrm>
            <a:off x="7020272" y="2708920"/>
            <a:ext cx="1800200" cy="646331"/>
          </a:xfrm>
          <a:prstGeom prst="rect">
            <a:avLst/>
          </a:prstGeom>
          <a:noFill/>
        </p:spPr>
        <p:txBody>
          <a:bodyPr wrap="square" rtlCol="0">
            <a:spAutoFit/>
          </a:bodyPr>
          <a:lstStyle/>
          <a:p>
            <a:r>
              <a:rPr lang="en-US" dirty="0" smtClean="0">
                <a:hlinkClick r:id="rId2"/>
              </a:rPr>
              <a:t>https://olympiccoast.noaa.gov/</a:t>
            </a:r>
            <a:endParaRPr lang="el-GR" dirty="0"/>
          </a:p>
        </p:txBody>
      </p:sp>
      <p:sp>
        <p:nvSpPr>
          <p:cNvPr id="6" name="5 - TextBox"/>
          <p:cNvSpPr txBox="1"/>
          <p:nvPr/>
        </p:nvSpPr>
        <p:spPr>
          <a:xfrm>
            <a:off x="6876256" y="2420888"/>
            <a:ext cx="2016224" cy="369332"/>
          </a:xfrm>
          <a:prstGeom prst="rect">
            <a:avLst/>
          </a:prstGeom>
          <a:noFill/>
        </p:spPr>
        <p:txBody>
          <a:bodyPr wrap="square" rtlCol="0">
            <a:spAutoFit/>
          </a:bodyPr>
          <a:lstStyle/>
          <a:p>
            <a:r>
              <a:rPr lang="el-GR" dirty="0" smtClean="0"/>
              <a:t>Περισσότερα στο</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Μελέτη περίπτωσης 2</a:t>
            </a:r>
            <a:br>
              <a:rPr lang="el-GR" dirty="0" smtClean="0"/>
            </a:br>
            <a:r>
              <a:rPr lang="el-GR" dirty="0" smtClean="0"/>
              <a:t> Καταγραφή - Μελέτη</a:t>
            </a:r>
            <a:endParaRPr lang="el-GR" dirty="0"/>
          </a:p>
        </p:txBody>
      </p:sp>
      <p:sp>
        <p:nvSpPr>
          <p:cNvPr id="3" name="2 - Θέση περιεχομένου"/>
          <p:cNvSpPr>
            <a:spLocks noGrp="1"/>
          </p:cNvSpPr>
          <p:nvPr>
            <p:ph idx="1"/>
          </p:nvPr>
        </p:nvSpPr>
        <p:spPr>
          <a:xfrm>
            <a:off x="457200" y="1700808"/>
            <a:ext cx="8229600" cy="4623792"/>
          </a:xfrm>
        </p:spPr>
        <p:txBody>
          <a:bodyPr>
            <a:normAutofit/>
          </a:bodyPr>
          <a:lstStyle/>
          <a:p>
            <a:r>
              <a:rPr lang="el-GR" dirty="0" smtClean="0"/>
              <a:t>Ονομάστε όσα περισσότερα διαφορετικά θαλάσσια οικοσυστήματα μπορείτε.</a:t>
            </a:r>
          </a:p>
          <a:p>
            <a:pPr>
              <a:buNone/>
            </a:pPr>
            <a:endParaRPr lang="el-GR" dirty="0" smtClean="0"/>
          </a:p>
          <a:p>
            <a:r>
              <a:rPr lang="el-GR" dirty="0" smtClean="0"/>
              <a:t>Μελετήστε τη φωτογραφία δεξιά.</a:t>
            </a:r>
          </a:p>
          <a:p>
            <a:pPr>
              <a:buNone/>
            </a:pPr>
            <a:r>
              <a:rPr lang="el-GR" dirty="0" smtClean="0"/>
              <a:t>Προσδιορίστε τρεις βιοτικούς </a:t>
            </a:r>
          </a:p>
          <a:p>
            <a:pPr>
              <a:buNone/>
            </a:pPr>
            <a:r>
              <a:rPr lang="el-GR" dirty="0" smtClean="0"/>
              <a:t>και τρεις αβιοτικούς παράγοντες.</a:t>
            </a:r>
          </a:p>
          <a:p>
            <a:pPr>
              <a:buNone/>
            </a:pPr>
            <a:r>
              <a:rPr lang="el-GR" dirty="0" smtClean="0"/>
              <a:t>Επιλέξτε έναν βιοτικό και έναν </a:t>
            </a:r>
          </a:p>
          <a:p>
            <a:pPr>
              <a:buNone/>
            </a:pPr>
            <a:r>
              <a:rPr lang="el-GR" dirty="0" smtClean="0"/>
              <a:t>αβιοτικό παράγοντα και</a:t>
            </a:r>
          </a:p>
          <a:p>
            <a:pPr>
              <a:buNone/>
            </a:pPr>
            <a:r>
              <a:rPr lang="el-GR" dirty="0" smtClean="0"/>
              <a:t>εξηγήστε πώς αλληλεπιδρούν.</a:t>
            </a:r>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ΒΟΥΒΑΛΙΑ.jpg"/>
          <p:cNvPicPr>
            <a:picLocks noChangeAspect="1"/>
          </p:cNvPicPr>
          <p:nvPr/>
        </p:nvPicPr>
        <p:blipFill>
          <a:blip r:embed="rId2" cstate="print"/>
          <a:stretch>
            <a:fillRect/>
          </a:stretch>
        </p:blipFill>
        <p:spPr>
          <a:xfrm>
            <a:off x="5292080" y="3501008"/>
            <a:ext cx="3636994" cy="242025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Μελέτη περίπτωσης 2</a:t>
            </a:r>
            <a:br>
              <a:rPr lang="el-GR" dirty="0" smtClean="0"/>
            </a:br>
            <a:r>
              <a:rPr lang="el-GR" dirty="0" smtClean="0"/>
              <a:t> Καταγραφή - Μελέτη</a:t>
            </a:r>
            <a:endParaRPr lang="el-GR" dirty="0"/>
          </a:p>
        </p:txBody>
      </p:sp>
      <p:sp>
        <p:nvSpPr>
          <p:cNvPr id="3" name="2 - Θέση περιεχομένου"/>
          <p:cNvSpPr>
            <a:spLocks noGrp="1"/>
          </p:cNvSpPr>
          <p:nvPr>
            <p:ph idx="1"/>
          </p:nvPr>
        </p:nvSpPr>
        <p:spPr>
          <a:xfrm>
            <a:off x="457200" y="1935480"/>
            <a:ext cx="8435280" cy="4389120"/>
          </a:xfrm>
        </p:spPr>
        <p:txBody>
          <a:bodyPr>
            <a:normAutofit fontScale="92500" lnSpcReduction="10000"/>
          </a:bodyPr>
          <a:lstStyle/>
          <a:p>
            <a:pPr algn="ctr">
              <a:buNone/>
            </a:pPr>
            <a:r>
              <a:rPr lang="el-GR" dirty="0" smtClean="0"/>
              <a:t>Μελετήστε τις παρακάτω εικόνες και απαντήστε στην Ερώτηση που ακολουθεί.</a:t>
            </a:r>
          </a:p>
          <a:p>
            <a:pPr algn="ctr">
              <a:buNone/>
            </a:pPr>
            <a:endParaRPr lang="el-GR" dirty="0" smtClean="0"/>
          </a:p>
          <a:p>
            <a:endParaRPr lang="el-GR" dirty="0" smtClean="0"/>
          </a:p>
          <a:p>
            <a:endParaRPr lang="el-GR" dirty="0" smtClean="0"/>
          </a:p>
          <a:p>
            <a:endParaRPr lang="el-GR" dirty="0" smtClean="0"/>
          </a:p>
          <a:p>
            <a:endParaRPr lang="el-GR" dirty="0" smtClean="0"/>
          </a:p>
          <a:p>
            <a:pPr>
              <a:buNone/>
            </a:pPr>
            <a:r>
              <a:rPr lang="el-GR" sz="2000" dirty="0" smtClean="0"/>
              <a:t>Πριν από τη φωτιά 	ένα έτος μετά τη φωτιά 	δύο χρόνια μετά τη φωτιά</a:t>
            </a:r>
          </a:p>
          <a:p>
            <a:pPr>
              <a:buNone/>
            </a:pPr>
            <a:r>
              <a:rPr lang="el-GR" dirty="0" smtClean="0"/>
              <a:t>Πώς αυτές οι φωτογραφίες που τραβήχτηκαν πριν και μετά από</a:t>
            </a:r>
          </a:p>
          <a:p>
            <a:pPr algn="ctr">
              <a:buNone/>
            </a:pPr>
            <a:r>
              <a:rPr lang="el-GR" dirty="0" smtClean="0"/>
              <a:t>μια δασική πυρκαγιά δείχνουν διαδοχή στο δασικό οικοσύστημα;</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1 ΔΑΣΟΣ.jpg"/>
          <p:cNvPicPr>
            <a:picLocks noChangeAspect="1"/>
          </p:cNvPicPr>
          <p:nvPr/>
        </p:nvPicPr>
        <p:blipFill>
          <a:blip r:embed="rId2" cstate="print"/>
          <a:stretch>
            <a:fillRect/>
          </a:stretch>
        </p:blipFill>
        <p:spPr>
          <a:xfrm>
            <a:off x="395536" y="2852936"/>
            <a:ext cx="2466975" cy="1847850"/>
          </a:xfrm>
          <a:prstGeom prst="rect">
            <a:avLst/>
          </a:prstGeom>
        </p:spPr>
      </p:pic>
      <p:pic>
        <p:nvPicPr>
          <p:cNvPr id="6" name="5 - Εικόνα" descr="2 ΔΑΣΟΣ.jpg"/>
          <p:cNvPicPr>
            <a:picLocks noChangeAspect="1"/>
          </p:cNvPicPr>
          <p:nvPr/>
        </p:nvPicPr>
        <p:blipFill>
          <a:blip r:embed="rId3" cstate="print"/>
          <a:stretch>
            <a:fillRect/>
          </a:stretch>
        </p:blipFill>
        <p:spPr>
          <a:xfrm>
            <a:off x="3419872" y="2852936"/>
            <a:ext cx="2466975" cy="1847850"/>
          </a:xfrm>
          <a:prstGeom prst="rect">
            <a:avLst/>
          </a:prstGeom>
        </p:spPr>
      </p:pic>
      <p:pic>
        <p:nvPicPr>
          <p:cNvPr id="7" name="6 - Εικόνα" descr="3 ΔΑΣΟΣ.jpg"/>
          <p:cNvPicPr>
            <a:picLocks noChangeAspect="1"/>
          </p:cNvPicPr>
          <p:nvPr/>
        </p:nvPicPr>
        <p:blipFill>
          <a:blip r:embed="rId4" cstate="print"/>
          <a:stretch>
            <a:fillRect/>
          </a:stretch>
        </p:blipFill>
        <p:spPr>
          <a:xfrm>
            <a:off x="6228184" y="2852936"/>
            <a:ext cx="2466975" cy="18478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Μελέτη περίπτωσης 2</a:t>
            </a:r>
            <a:br>
              <a:rPr lang="el-GR" dirty="0" smtClean="0"/>
            </a:br>
            <a:r>
              <a:rPr lang="el-GR" dirty="0" smtClean="0"/>
              <a:t> Καταγραφή - Μελέτη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Καταγράψτε τις προσωπικές σας αλληλεπιδράσεις με το περιβάλλον σας.</a:t>
            </a:r>
          </a:p>
          <a:p>
            <a:pPr>
              <a:buNone/>
            </a:pPr>
            <a:endParaRPr lang="el-GR" dirty="0" smtClean="0"/>
          </a:p>
          <a:p>
            <a:r>
              <a:rPr lang="el-GR" dirty="0" smtClean="0"/>
              <a:t>Δώστε ένα παράδειγμα για κάτι που επιλέγετε να κάνετε και είναι θετικό για το περιβάλλον .</a:t>
            </a:r>
          </a:p>
          <a:p>
            <a:pPr>
              <a:buNone/>
            </a:pPr>
            <a:endParaRPr lang="el-GR" dirty="0" smtClean="0"/>
          </a:p>
          <a:p>
            <a:r>
              <a:rPr lang="el-GR" dirty="0" smtClean="0"/>
              <a:t>Δώστε ένα παράδειγμα για κάτι που επιλέγετε να κάνετε, το οποίο είναι αρνητικό για το περιβάλλον.</a:t>
            </a:r>
          </a:p>
          <a:p>
            <a:pPr>
              <a:buNone/>
            </a:pPr>
            <a:endParaRPr lang="el-GR" dirty="0" smtClean="0"/>
          </a:p>
          <a:p>
            <a:r>
              <a:rPr lang="el-GR" dirty="0" smtClean="0"/>
              <a:t>Πώς αυτές οι αρνητικές επιλογές σας επηρεάζουν τα θαλάσσια οικοσυστήματα;</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
        <p:nvSpPr>
          <p:cNvPr id="5" name="4 - Ορθογώνιο"/>
          <p:cNvSpPr/>
          <p:nvPr/>
        </p:nvSpPr>
        <p:spPr>
          <a:xfrm>
            <a:off x="6228184" y="980728"/>
            <a:ext cx="2736304" cy="646331"/>
          </a:xfrm>
          <a:prstGeom prst="rect">
            <a:avLst/>
          </a:prstGeom>
        </p:spPr>
        <p:txBody>
          <a:bodyPr wrap="square">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2"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lstStyle/>
          <a:p>
            <a:r>
              <a:rPr lang="el-GR" dirty="0" smtClean="0"/>
              <a:t>Εμπλέκομαι</a:t>
            </a:r>
            <a:endParaRPr lang="el-GR" dirty="0"/>
          </a:p>
        </p:txBody>
      </p:sp>
      <p:sp>
        <p:nvSpPr>
          <p:cNvPr id="3" name="2 - Θέση περιεχομένου"/>
          <p:cNvSpPr>
            <a:spLocks noGrp="1"/>
          </p:cNvSpPr>
          <p:nvPr>
            <p:ph idx="1"/>
          </p:nvPr>
        </p:nvSpPr>
        <p:spPr>
          <a:xfrm>
            <a:off x="457200" y="1268760"/>
            <a:ext cx="8229600" cy="5055840"/>
          </a:xfrm>
        </p:spPr>
        <p:txBody>
          <a:bodyPr>
            <a:normAutofit fontScale="92500" lnSpcReduction="10000"/>
          </a:bodyPr>
          <a:lstStyle/>
          <a:p>
            <a:pPr>
              <a:buNone/>
            </a:pPr>
            <a:r>
              <a:rPr lang="el-GR" u="sng" dirty="0" smtClean="0"/>
              <a:t>θα ενεργήσετε ως επιστήμονας</a:t>
            </a:r>
          </a:p>
          <a:p>
            <a:r>
              <a:rPr lang="el-GR" dirty="0" smtClean="0"/>
              <a:t>κάνοντας ερωτήσεις</a:t>
            </a:r>
          </a:p>
          <a:p>
            <a:r>
              <a:rPr lang="el-GR" dirty="0" smtClean="0"/>
              <a:t>κάνοντας παρατηρήσεις</a:t>
            </a:r>
          </a:p>
          <a:p>
            <a:r>
              <a:rPr lang="el-GR" dirty="0" smtClean="0"/>
              <a:t>συνάγοντας  συμπεράσματα</a:t>
            </a:r>
          </a:p>
          <a:p>
            <a:pPr>
              <a:buNone/>
            </a:pPr>
            <a:r>
              <a:rPr lang="el-GR" u="sng" dirty="0" smtClean="0"/>
              <a:t>θα  μάθετε</a:t>
            </a:r>
          </a:p>
          <a:p>
            <a:r>
              <a:rPr lang="el-GR" dirty="0" smtClean="0"/>
              <a:t>για τις τεχνολογίες των ωκεανών </a:t>
            </a:r>
          </a:p>
          <a:p>
            <a:r>
              <a:rPr lang="el-GR" dirty="0" smtClean="0"/>
              <a:t>των δορυφόρων</a:t>
            </a:r>
          </a:p>
          <a:p>
            <a:pPr>
              <a:buNone/>
            </a:pPr>
            <a:r>
              <a:rPr lang="el-GR" u="sng" dirty="0" smtClean="0"/>
              <a:t>θα εργαστείτε</a:t>
            </a:r>
          </a:p>
          <a:p>
            <a:r>
              <a:rPr lang="el-GR" dirty="0" smtClean="0"/>
              <a:t> με εικόνες</a:t>
            </a:r>
          </a:p>
          <a:p>
            <a:r>
              <a:rPr lang="el-GR" dirty="0" smtClean="0"/>
              <a:t>κινούμενα σχέδια </a:t>
            </a:r>
          </a:p>
          <a:p>
            <a:r>
              <a:rPr lang="el-GR" dirty="0" smtClean="0"/>
              <a:t>δορυφορικές εικόνες</a:t>
            </a:r>
          </a:p>
          <a:p>
            <a:r>
              <a:rPr lang="el-GR" dirty="0" smtClean="0"/>
              <a:t>μοντέλα</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2050" name="Picture 2" descr="ÎÏÎ¿ÏÎ­Î»ÎµÏÎ¼Î± ÎµÎ¹ÎºÏÎ½Î±Ï Î³Î¹Î± laptop"/>
          <p:cNvPicPr>
            <a:picLocks noChangeAspect="1" noChangeArrowheads="1"/>
          </p:cNvPicPr>
          <p:nvPr/>
        </p:nvPicPr>
        <p:blipFill>
          <a:blip r:embed="rId2" cstate="print"/>
          <a:srcRect/>
          <a:stretch>
            <a:fillRect/>
          </a:stretch>
        </p:blipFill>
        <p:spPr bwMode="auto">
          <a:xfrm rot="19286582">
            <a:off x="6058530" y="3376009"/>
            <a:ext cx="2546437" cy="2546437"/>
          </a:xfrm>
          <a:prstGeom prst="rect">
            <a:avLst/>
          </a:prstGeom>
          <a:noFill/>
        </p:spPr>
      </p:pic>
      <p:sp>
        <p:nvSpPr>
          <p:cNvPr id="5" name="4 - TextBox"/>
          <p:cNvSpPr txBox="1"/>
          <p:nvPr/>
        </p:nvSpPr>
        <p:spPr>
          <a:xfrm rot="18276070">
            <a:off x="3418053" y="2818710"/>
            <a:ext cx="5491661" cy="954107"/>
          </a:xfrm>
          <a:prstGeom prst="rect">
            <a:avLst/>
          </a:prstGeom>
          <a:noFill/>
        </p:spPr>
        <p:txBody>
          <a:bodyPr wrap="square" rtlCol="0">
            <a:spAutoFit/>
          </a:bodyPr>
          <a:lstStyle/>
          <a:p>
            <a:pPr algn="ctr"/>
            <a:r>
              <a:rPr lang="el-GR" sz="2800" dirty="0" smtClean="0"/>
              <a:t>και όλα αυτά θα τα καταγράφετε  σε φορητό υπολογιστή </a:t>
            </a:r>
            <a:endParaRPr lang="el-GR" sz="2800" dirty="0"/>
          </a:p>
        </p:txBody>
      </p:sp>
      <p:sp>
        <p:nvSpPr>
          <p:cNvPr id="8" name="7 - Ορθογώνιο"/>
          <p:cNvSpPr/>
          <p:nvPr/>
        </p:nvSpPr>
        <p:spPr>
          <a:xfrm>
            <a:off x="4283968" y="476672"/>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3"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lstStyle/>
          <a:p>
            <a:r>
              <a:rPr lang="el-GR" dirty="0" smtClean="0"/>
              <a:t>Υποθέσεις</a:t>
            </a:r>
            <a:endParaRPr lang="el-GR" dirty="0"/>
          </a:p>
        </p:txBody>
      </p:sp>
      <p:sp>
        <p:nvSpPr>
          <p:cNvPr id="3" name="2 - Θέση περιεχομένου"/>
          <p:cNvSpPr>
            <a:spLocks noGrp="1"/>
          </p:cNvSpPr>
          <p:nvPr>
            <p:ph idx="1"/>
          </p:nvPr>
        </p:nvSpPr>
        <p:spPr>
          <a:xfrm>
            <a:off x="179512" y="1556792"/>
            <a:ext cx="8964488" cy="4767808"/>
          </a:xfrm>
        </p:spPr>
        <p:txBody>
          <a:bodyPr>
            <a:normAutofit lnSpcReduction="10000"/>
          </a:bodyPr>
          <a:lstStyle/>
          <a:p>
            <a:r>
              <a:rPr lang="el-GR" b="1" dirty="0" smtClean="0">
                <a:solidFill>
                  <a:schemeClr val="tx2">
                    <a:lumMod val="75000"/>
                  </a:schemeClr>
                </a:solidFill>
              </a:rPr>
              <a:t>Σχεδιάστε στο </a:t>
            </a:r>
            <a:r>
              <a:rPr lang="en-US" b="1" dirty="0" smtClean="0">
                <a:solidFill>
                  <a:schemeClr val="tx2">
                    <a:lumMod val="75000"/>
                  </a:schemeClr>
                </a:solidFill>
              </a:rPr>
              <a:t> </a:t>
            </a:r>
            <a:r>
              <a:rPr lang="en-US" b="1" dirty="0" smtClean="0">
                <a:solidFill>
                  <a:schemeClr val="bg2">
                    <a:lumMod val="25000"/>
                  </a:schemeClr>
                </a:solidFill>
              </a:rPr>
              <a:t>notebook</a:t>
            </a:r>
            <a:r>
              <a:rPr lang="en-US" dirty="0" smtClean="0"/>
              <a:t> </a:t>
            </a:r>
            <a:r>
              <a:rPr lang="el-GR" b="1" dirty="0" smtClean="0">
                <a:solidFill>
                  <a:schemeClr val="tx2">
                    <a:lumMod val="75000"/>
                  </a:schemeClr>
                </a:solidFill>
              </a:rPr>
              <a:t>τον ωκεανό όπως τον φαντάζεστε</a:t>
            </a:r>
          </a:p>
          <a:p>
            <a:pPr>
              <a:buNone/>
            </a:pPr>
            <a:endParaRPr lang="el-GR" b="1" dirty="0" smtClean="0">
              <a:solidFill>
                <a:schemeClr val="tx2">
                  <a:lumMod val="75000"/>
                </a:schemeClr>
              </a:solidFill>
            </a:endParaRPr>
          </a:p>
          <a:p>
            <a:r>
              <a:rPr lang="el-GR" b="1" dirty="0" smtClean="0">
                <a:solidFill>
                  <a:schemeClr val="tx2">
                    <a:lumMod val="75000"/>
                  </a:schemeClr>
                </a:solidFill>
              </a:rPr>
              <a:t>Γράψτε 4-5 προτάσεις για το γιατί νομίζετε πως ο ωκεανός είναι σημαντικός</a:t>
            </a:r>
          </a:p>
          <a:p>
            <a:pPr>
              <a:buNone/>
            </a:pPr>
            <a:endParaRPr lang="el-GR" b="1" dirty="0" smtClean="0">
              <a:solidFill>
                <a:schemeClr val="tx2">
                  <a:lumMod val="75000"/>
                </a:schemeClr>
              </a:solidFill>
            </a:endParaRPr>
          </a:p>
          <a:p>
            <a:r>
              <a:rPr lang="el-GR" b="1" dirty="0" smtClean="0">
                <a:solidFill>
                  <a:schemeClr val="tx2">
                    <a:lumMod val="75000"/>
                  </a:schemeClr>
                </a:solidFill>
              </a:rPr>
              <a:t>Γράψτε ερωτήσεις που έχετε σχετικά με τον ωκεανό  και αφορούν οτιδήποτε σχετίζεται με αυτούς</a:t>
            </a:r>
          </a:p>
          <a:p>
            <a:endParaRPr lang="el-GR" b="1" dirty="0" smtClean="0">
              <a:solidFill>
                <a:schemeClr val="tx2">
                  <a:lumMod val="75000"/>
                </a:schemeClr>
              </a:solidFill>
            </a:endParaRPr>
          </a:p>
          <a:p>
            <a:pPr algn="ctr">
              <a:buNone/>
            </a:pPr>
            <a:r>
              <a:rPr lang="el-GR" b="1" dirty="0" smtClean="0">
                <a:solidFill>
                  <a:schemeClr val="tx2">
                    <a:lumMod val="75000"/>
                  </a:schemeClr>
                </a:solidFill>
              </a:rPr>
              <a:t>δες και στο</a:t>
            </a:r>
          </a:p>
          <a:p>
            <a:pPr algn="ctr">
              <a:buNone/>
            </a:pPr>
            <a:r>
              <a:rPr lang="el-GR" sz="2000"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2" action="ppaction://hlinkfile"/>
              </a:rPr>
              <a:t>ΤΕΤΡΑΔΙΟ ΕΡΓΑΣΙΩΝ</a:t>
            </a:r>
            <a:endParaRPr lang="el-GR" sz="2000"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lstStyle/>
          <a:p>
            <a:r>
              <a:rPr lang="el-GR" dirty="0" smtClean="0"/>
              <a:t>Δορυφορική παρατήρηση ζώων</a:t>
            </a:r>
            <a:endParaRPr lang="el-GR" dirty="0"/>
          </a:p>
        </p:txBody>
      </p:sp>
      <p:sp>
        <p:nvSpPr>
          <p:cNvPr id="3" name="2 - Θέση περιεχομένου"/>
          <p:cNvSpPr>
            <a:spLocks noGrp="1"/>
          </p:cNvSpPr>
          <p:nvPr>
            <p:ph idx="1"/>
          </p:nvPr>
        </p:nvSpPr>
        <p:spPr>
          <a:xfrm>
            <a:off x="457200" y="1935480"/>
            <a:ext cx="3682752" cy="4389120"/>
          </a:xfrm>
        </p:spPr>
        <p:txBody>
          <a:bodyPr/>
          <a:lstStyle/>
          <a:p>
            <a:r>
              <a:rPr lang="el-GR" dirty="0" smtClean="0"/>
              <a:t>Σύνδεση μικρού δορυφορικού πομπού στο ζώο</a:t>
            </a:r>
          </a:p>
          <a:p>
            <a:pPr>
              <a:buNone/>
            </a:pPr>
            <a:r>
              <a:rPr lang="el-GR" dirty="0" smtClean="0"/>
              <a:t>Γιατί;</a:t>
            </a:r>
          </a:p>
          <a:p>
            <a:r>
              <a:rPr lang="el-GR" dirty="0" smtClean="0"/>
              <a:t>Για τη μελέτη και κατανόηση των κινήσεών τους και των περιβαλλόντων  που κινούνται		</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ΠΟΜΠΟΣ.jpg"/>
          <p:cNvPicPr>
            <a:picLocks noChangeAspect="1"/>
          </p:cNvPicPr>
          <p:nvPr/>
        </p:nvPicPr>
        <p:blipFill>
          <a:blip r:embed="rId2" cstate="print"/>
          <a:stretch>
            <a:fillRect/>
          </a:stretch>
        </p:blipFill>
        <p:spPr>
          <a:xfrm>
            <a:off x="4067944" y="1844824"/>
            <a:ext cx="2466975" cy="1847850"/>
          </a:xfrm>
          <a:prstGeom prst="rect">
            <a:avLst/>
          </a:prstGeom>
        </p:spPr>
      </p:pic>
      <p:pic>
        <p:nvPicPr>
          <p:cNvPr id="6" name="5 - Εικόνα" descr="ΧΑΡΤΟΓΡΑΦΗΣΗ.jpg"/>
          <p:cNvPicPr>
            <a:picLocks noChangeAspect="1"/>
          </p:cNvPicPr>
          <p:nvPr/>
        </p:nvPicPr>
        <p:blipFill>
          <a:blip r:embed="rId3" cstate="print"/>
          <a:stretch>
            <a:fillRect/>
          </a:stretch>
        </p:blipFill>
        <p:spPr>
          <a:xfrm>
            <a:off x="3923928" y="3861048"/>
            <a:ext cx="3611860" cy="2661371"/>
          </a:xfrm>
          <a:prstGeom prst="rect">
            <a:avLst/>
          </a:prstGeom>
        </p:spPr>
      </p:pic>
      <p:pic>
        <p:nvPicPr>
          <p:cNvPr id="7" name="6 - Εικόνα" descr="ΠΟΜΠΟΣ ΠΤΗΝΑ.jpg"/>
          <p:cNvPicPr>
            <a:picLocks noChangeAspect="1"/>
          </p:cNvPicPr>
          <p:nvPr/>
        </p:nvPicPr>
        <p:blipFill>
          <a:blip r:embed="rId4" cstate="print"/>
          <a:stretch>
            <a:fillRect/>
          </a:stretch>
        </p:blipFill>
        <p:spPr>
          <a:xfrm>
            <a:off x="6724650" y="1772816"/>
            <a:ext cx="2419350" cy="18859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Εικόνα" descr="Sooty Shearwater.jpg"/>
          <p:cNvPicPr>
            <a:picLocks noChangeAspect="1"/>
          </p:cNvPicPr>
          <p:nvPr/>
        </p:nvPicPr>
        <p:blipFill>
          <a:blip r:embed="rId2" cstate="print"/>
          <a:stretch>
            <a:fillRect/>
          </a:stretch>
        </p:blipFill>
        <p:spPr>
          <a:xfrm>
            <a:off x="323528" y="2133117"/>
            <a:ext cx="4320480" cy="2875083"/>
          </a:xfrm>
          <a:prstGeom prst="rect">
            <a:avLst/>
          </a:prstGeom>
        </p:spPr>
      </p:pic>
      <p:sp>
        <p:nvSpPr>
          <p:cNvPr id="3" name="2 - Θέση περιεχομένου"/>
          <p:cNvSpPr>
            <a:spLocks noGrp="1"/>
          </p:cNvSpPr>
          <p:nvPr>
            <p:ph idx="1"/>
          </p:nvPr>
        </p:nvSpPr>
        <p:spPr>
          <a:xfrm>
            <a:off x="251520" y="2276872"/>
            <a:ext cx="4402832" cy="2717656"/>
          </a:xfrm>
        </p:spPr>
        <p:txBody>
          <a:bodyPr>
            <a:normAutofit lnSpcReduction="10000"/>
          </a:bodyPr>
          <a:lstStyle/>
          <a:p>
            <a:r>
              <a:rPr lang="el-GR" b="1" dirty="0" smtClean="0">
                <a:solidFill>
                  <a:schemeClr val="bg1"/>
                </a:solidFill>
              </a:rPr>
              <a:t>Το </a:t>
            </a:r>
            <a:r>
              <a:rPr lang="en-US" b="1" dirty="0" smtClean="0">
                <a:solidFill>
                  <a:schemeClr val="bg1"/>
                </a:solidFill>
              </a:rPr>
              <a:t>Sooty Shearwater</a:t>
            </a:r>
            <a:r>
              <a:rPr lang="el-GR" b="1" dirty="0" smtClean="0">
                <a:solidFill>
                  <a:schemeClr val="bg1"/>
                </a:solidFill>
              </a:rPr>
              <a:t> είναι ένας τύπος θαλάσσιου πτηνού που μεταναστεύει για χιλιάδες μίλια. Ο χάρτης  δείχνει τα ταξίδια δύο ζώων για περίπου δύο μήνες</a:t>
            </a:r>
          </a:p>
          <a:p>
            <a:endParaRPr lang="en-US" dirty="0" smtClean="0">
              <a:solidFill>
                <a:schemeClr val="bg2">
                  <a:lumMod val="25000"/>
                </a:schemeClr>
              </a:solidFill>
            </a:endParaRPr>
          </a:p>
          <a:p>
            <a:endParaRPr lang="el-GR" dirty="0">
              <a:solidFill>
                <a:schemeClr val="bg2">
                  <a:lumMod val="25000"/>
                </a:schemeClr>
              </a:solidFill>
            </a:endParaRPr>
          </a:p>
        </p:txBody>
      </p:sp>
      <p:sp>
        <p:nvSpPr>
          <p:cNvPr id="2" name="1 - Τίτλος"/>
          <p:cNvSpPr>
            <a:spLocks noGrp="1"/>
          </p:cNvSpPr>
          <p:nvPr>
            <p:ph type="title"/>
          </p:nvPr>
        </p:nvSpPr>
        <p:spPr>
          <a:xfrm>
            <a:off x="611560" y="188640"/>
            <a:ext cx="8229600" cy="1143000"/>
          </a:xfrm>
        </p:spPr>
        <p:txBody>
          <a:bodyPr/>
          <a:lstStyle/>
          <a:p>
            <a:r>
              <a:rPr lang="el-GR" dirty="0" smtClean="0"/>
              <a:t>Ερωτήματα</a:t>
            </a:r>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6" name="5 - Εικόνα" descr="ΧΑΡΤΗΣ Sooty Shearwater.jpg"/>
          <p:cNvPicPr>
            <a:picLocks noChangeAspect="1"/>
          </p:cNvPicPr>
          <p:nvPr/>
        </p:nvPicPr>
        <p:blipFill>
          <a:blip r:embed="rId3" cstate="print"/>
          <a:stretch>
            <a:fillRect/>
          </a:stretch>
        </p:blipFill>
        <p:spPr>
          <a:xfrm>
            <a:off x="4860032" y="1948351"/>
            <a:ext cx="4283968" cy="3208841"/>
          </a:xfrm>
          <a:prstGeom prst="rect">
            <a:avLst/>
          </a:prstGeom>
        </p:spPr>
      </p:pic>
      <p:sp>
        <p:nvSpPr>
          <p:cNvPr id="8" name="2 - Θέση περιεχομένου"/>
          <p:cNvSpPr txBox="1">
            <a:spLocks/>
          </p:cNvSpPr>
          <p:nvPr/>
        </p:nvSpPr>
        <p:spPr>
          <a:xfrm>
            <a:off x="0" y="5229200"/>
            <a:ext cx="9144000" cy="1061472"/>
          </a:xfrm>
          <a:prstGeom prst="rect">
            <a:avLst/>
          </a:prstGeom>
        </p:spPr>
        <p:txBody>
          <a:bodyPr vert="horz">
            <a:normAutofit fontScale="92500"/>
          </a:bodyPr>
          <a:lstStyle/>
          <a:p>
            <a:pPr marL="274320" lvl="0" indent="-274320">
              <a:spcBef>
                <a:spcPct val="20000"/>
              </a:spcBef>
              <a:buClr>
                <a:schemeClr val="accent3"/>
              </a:buClr>
              <a:buSzPct val="95000"/>
              <a:buFont typeface="Wingdings 2"/>
              <a:buChar char=""/>
            </a:pPr>
            <a:r>
              <a:rPr lang="el-GR" sz="2800" dirty="0" smtClean="0">
                <a:solidFill>
                  <a:schemeClr val="bg2">
                    <a:lumMod val="25000"/>
                  </a:schemeClr>
                </a:solidFill>
              </a:rPr>
              <a:t>Προσθέστε τουλάχιστον μία ερώτηση σχετικά με τα ταξίδια των ζώων αυτών στη λίστα ερωτήσεων του </a:t>
            </a:r>
            <a:r>
              <a:rPr lang="en-US" sz="2800" dirty="0" smtClean="0">
                <a:solidFill>
                  <a:schemeClr val="bg2">
                    <a:lumMod val="25000"/>
                  </a:schemeClr>
                </a:solidFill>
              </a:rPr>
              <a:t>notebook</a:t>
            </a:r>
            <a:r>
              <a:rPr lang="en-US" sz="2800" dirty="0" smtClean="0"/>
              <a:t> </a:t>
            </a:r>
            <a:r>
              <a:rPr lang="el-GR" sz="2800" dirty="0" smtClean="0">
                <a:solidFill>
                  <a:schemeClr val="bg2">
                    <a:lumMod val="25000"/>
                  </a:schemeClr>
                </a:solidFill>
              </a:rPr>
              <a:t>σας.</a:t>
            </a:r>
            <a:r>
              <a:rPr kumimoji="0" lang="en-US" sz="2600" b="0" i="0" u="none" strike="noStrike" kern="1200" cap="none" spc="0" normalizeH="0" baseline="0" noProof="0" dirty="0" smtClean="0">
                <a:ln>
                  <a:noFill/>
                </a:ln>
                <a:solidFill>
                  <a:schemeClr val="bg2">
                    <a:lumMod val="25000"/>
                  </a:schemeClr>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600" b="0" i="0" u="none" strike="noStrike" kern="1200" cap="none" spc="0" normalizeH="0" baseline="0" noProof="0" dirty="0">
              <a:ln>
                <a:noFill/>
              </a:ln>
              <a:solidFill>
                <a:schemeClr val="bg2">
                  <a:lumMod val="25000"/>
                </a:schemeClr>
              </a:solidFill>
              <a:effectLst/>
              <a:uLnTx/>
              <a:uFillTx/>
              <a:latin typeface="+mn-lt"/>
              <a:ea typeface="+mn-ea"/>
              <a:cs typeface="+mn-cs"/>
            </a:endParaRPr>
          </a:p>
        </p:txBody>
      </p:sp>
      <p:sp>
        <p:nvSpPr>
          <p:cNvPr id="9" name="8 - Ορθογώνιο"/>
          <p:cNvSpPr/>
          <p:nvPr/>
        </p:nvSpPr>
        <p:spPr>
          <a:xfrm>
            <a:off x="4283968" y="836712"/>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4"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29600" cy="1143000"/>
          </a:xfrm>
        </p:spPr>
        <p:txBody>
          <a:bodyPr/>
          <a:lstStyle/>
          <a:p>
            <a:r>
              <a:rPr lang="el-GR" dirty="0" smtClean="0"/>
              <a:t>Ο Ωκεανός</a:t>
            </a:r>
            <a:endParaRPr lang="el-GR" dirty="0"/>
          </a:p>
        </p:txBody>
      </p:sp>
      <p:sp>
        <p:nvSpPr>
          <p:cNvPr id="3" name="2 - Θέση περιεχομένου"/>
          <p:cNvSpPr>
            <a:spLocks noGrp="1"/>
          </p:cNvSpPr>
          <p:nvPr>
            <p:ph idx="1"/>
          </p:nvPr>
        </p:nvSpPr>
        <p:spPr>
          <a:xfrm>
            <a:off x="395536" y="1412776"/>
            <a:ext cx="8229600" cy="4389120"/>
          </a:xfrm>
        </p:spPr>
        <p:txBody>
          <a:bodyPr/>
          <a:lstStyle/>
          <a:p>
            <a:r>
              <a:rPr lang="el-GR" dirty="0" smtClean="0"/>
              <a:t>Καλύπτει το  70% του μπλε πλανήτη μας (Γη)</a:t>
            </a:r>
          </a:p>
          <a:p>
            <a:r>
              <a:rPr lang="el-GR" dirty="0" smtClean="0"/>
              <a:t>Περιλαμβάνει πολλά διαφορετικά οικοσυστήματα από την άβυσσο ως την επιφάνεια –από την ακτή ως την ανοιχτή θάλασσα</a:t>
            </a:r>
          </a:p>
          <a:p>
            <a:endParaRPr lang="el-GR" dirty="0"/>
          </a:p>
        </p:txBody>
      </p:sp>
      <p:sp>
        <p:nvSpPr>
          <p:cNvPr id="4" name="3 - Θέση υποσέλιδου"/>
          <p:cNvSpPr>
            <a:spLocks noGrp="1"/>
          </p:cNvSpPr>
          <p:nvPr>
            <p:ph type="ftr" sz="quarter" idx="11"/>
          </p:nvPr>
        </p:nvSpPr>
        <p:spPr/>
        <p:txBody>
          <a:bodyPr/>
          <a:lstStyle/>
          <a:p>
            <a:r>
              <a:rPr lang="el-GR" dirty="0" smtClean="0"/>
              <a:t>Ενότητα 1: Καταδύσεις σε ωκεάνια οικοσυστήματα</a:t>
            </a:r>
            <a:endParaRPr lang="el-GR" dirty="0"/>
          </a:p>
        </p:txBody>
      </p:sp>
      <p:pic>
        <p:nvPicPr>
          <p:cNvPr id="5" name="4 - Εικόνα" descr="ΑΒΥΣΣΟΣ.jpg"/>
          <p:cNvPicPr>
            <a:picLocks noChangeAspect="1"/>
          </p:cNvPicPr>
          <p:nvPr/>
        </p:nvPicPr>
        <p:blipFill>
          <a:blip r:embed="rId2" cstate="print"/>
          <a:stretch>
            <a:fillRect/>
          </a:stretch>
        </p:blipFill>
        <p:spPr>
          <a:xfrm>
            <a:off x="683568" y="3140968"/>
            <a:ext cx="2447925" cy="1866900"/>
          </a:xfrm>
          <a:prstGeom prst="rect">
            <a:avLst/>
          </a:prstGeom>
        </p:spPr>
      </p:pic>
      <p:pic>
        <p:nvPicPr>
          <p:cNvPr id="6" name="5 - Εικόνα" descr="ΕΠΙΦΑΝΕΙΑ ΘΑΛΑΣΣΑΣ.jpg"/>
          <p:cNvPicPr>
            <a:picLocks noChangeAspect="1"/>
          </p:cNvPicPr>
          <p:nvPr/>
        </p:nvPicPr>
        <p:blipFill>
          <a:blip r:embed="rId3" cstate="print"/>
          <a:stretch>
            <a:fillRect/>
          </a:stretch>
        </p:blipFill>
        <p:spPr>
          <a:xfrm>
            <a:off x="2411760" y="4653136"/>
            <a:ext cx="3291421" cy="1850791"/>
          </a:xfrm>
          <a:prstGeom prst="rect">
            <a:avLst/>
          </a:prstGeom>
        </p:spPr>
      </p:pic>
      <p:pic>
        <p:nvPicPr>
          <p:cNvPr id="7" name="6 - Εικόνα" descr="ΑΚΤΗ.jpg"/>
          <p:cNvPicPr>
            <a:picLocks noChangeAspect="1"/>
          </p:cNvPicPr>
          <p:nvPr/>
        </p:nvPicPr>
        <p:blipFill>
          <a:blip r:embed="rId4" cstate="print"/>
          <a:stretch>
            <a:fillRect/>
          </a:stretch>
        </p:blipFill>
        <p:spPr>
          <a:xfrm>
            <a:off x="5932952" y="4437112"/>
            <a:ext cx="2880700" cy="1858516"/>
          </a:xfrm>
          <a:prstGeom prst="rect">
            <a:avLst/>
          </a:prstGeom>
        </p:spPr>
      </p:pic>
      <p:pic>
        <p:nvPicPr>
          <p:cNvPr id="8" name="7 - Εικόνα" descr="ΑΝΟΙΧΤΗ ΘΑΛΑΣΣΑ.jpg"/>
          <p:cNvPicPr>
            <a:picLocks noChangeAspect="1"/>
          </p:cNvPicPr>
          <p:nvPr/>
        </p:nvPicPr>
        <p:blipFill>
          <a:blip r:embed="rId5" cstate="print"/>
          <a:stretch>
            <a:fillRect/>
          </a:stretch>
        </p:blipFill>
        <p:spPr>
          <a:xfrm>
            <a:off x="4644008" y="2781712"/>
            <a:ext cx="2844924" cy="1886308"/>
          </a:xfrm>
          <a:prstGeom prst="rect">
            <a:avLst/>
          </a:prstGeom>
        </p:spPr>
      </p:pic>
      <p:sp>
        <p:nvSpPr>
          <p:cNvPr id="9" name="8 - TextBox"/>
          <p:cNvSpPr txBox="1"/>
          <p:nvPr/>
        </p:nvSpPr>
        <p:spPr>
          <a:xfrm>
            <a:off x="1187624" y="3212976"/>
            <a:ext cx="1440160" cy="369332"/>
          </a:xfrm>
          <a:prstGeom prst="rect">
            <a:avLst/>
          </a:prstGeom>
          <a:noFill/>
        </p:spPr>
        <p:txBody>
          <a:bodyPr wrap="square" rtlCol="0">
            <a:spAutoFit/>
          </a:bodyPr>
          <a:lstStyle/>
          <a:p>
            <a:r>
              <a:rPr lang="el-GR" b="1" dirty="0" smtClean="0">
                <a:solidFill>
                  <a:schemeClr val="bg1"/>
                </a:solidFill>
              </a:rPr>
              <a:t>ΑΒΥΣΣΟΣ</a:t>
            </a:r>
            <a:endParaRPr lang="el-GR" b="1" dirty="0">
              <a:solidFill>
                <a:schemeClr val="bg1"/>
              </a:solidFill>
            </a:endParaRPr>
          </a:p>
        </p:txBody>
      </p:sp>
      <p:sp>
        <p:nvSpPr>
          <p:cNvPr id="10" name="9 - TextBox"/>
          <p:cNvSpPr txBox="1"/>
          <p:nvPr/>
        </p:nvSpPr>
        <p:spPr>
          <a:xfrm>
            <a:off x="4932040" y="4221088"/>
            <a:ext cx="2520280" cy="369332"/>
          </a:xfrm>
          <a:prstGeom prst="rect">
            <a:avLst/>
          </a:prstGeom>
          <a:noFill/>
        </p:spPr>
        <p:txBody>
          <a:bodyPr wrap="square" rtlCol="0">
            <a:spAutoFit/>
          </a:bodyPr>
          <a:lstStyle/>
          <a:p>
            <a:r>
              <a:rPr lang="el-GR" b="1" dirty="0" smtClean="0">
                <a:solidFill>
                  <a:schemeClr val="bg1"/>
                </a:solidFill>
              </a:rPr>
              <a:t>ΑΝΟΙΧΤΗ ΘΑΛΑΣΣΑ</a:t>
            </a:r>
            <a:endParaRPr lang="el-GR" b="1" dirty="0">
              <a:solidFill>
                <a:schemeClr val="bg1"/>
              </a:solidFill>
            </a:endParaRPr>
          </a:p>
        </p:txBody>
      </p:sp>
      <p:sp>
        <p:nvSpPr>
          <p:cNvPr id="12" name="11 - TextBox"/>
          <p:cNvSpPr txBox="1"/>
          <p:nvPr/>
        </p:nvSpPr>
        <p:spPr>
          <a:xfrm>
            <a:off x="2627784" y="5949280"/>
            <a:ext cx="1800200" cy="369332"/>
          </a:xfrm>
          <a:prstGeom prst="rect">
            <a:avLst/>
          </a:prstGeom>
          <a:noFill/>
        </p:spPr>
        <p:txBody>
          <a:bodyPr wrap="square" rtlCol="0">
            <a:spAutoFit/>
          </a:bodyPr>
          <a:lstStyle/>
          <a:p>
            <a:r>
              <a:rPr lang="el-GR" b="1" dirty="0" smtClean="0">
                <a:solidFill>
                  <a:schemeClr val="bg1"/>
                </a:solidFill>
              </a:rPr>
              <a:t>ΕΠΙΦΑΝΕΙΑ</a:t>
            </a:r>
            <a:endParaRPr lang="el-GR" b="1" dirty="0">
              <a:solidFill>
                <a:schemeClr val="bg1"/>
              </a:solidFill>
            </a:endParaRPr>
          </a:p>
        </p:txBody>
      </p:sp>
      <p:sp>
        <p:nvSpPr>
          <p:cNvPr id="13" name="12 - TextBox"/>
          <p:cNvSpPr txBox="1"/>
          <p:nvPr/>
        </p:nvSpPr>
        <p:spPr>
          <a:xfrm>
            <a:off x="6588224" y="5877272"/>
            <a:ext cx="1440160" cy="369332"/>
          </a:xfrm>
          <a:prstGeom prst="rect">
            <a:avLst/>
          </a:prstGeom>
          <a:noFill/>
        </p:spPr>
        <p:txBody>
          <a:bodyPr wrap="square" rtlCol="0">
            <a:spAutoFit/>
          </a:bodyPr>
          <a:lstStyle/>
          <a:p>
            <a:r>
              <a:rPr lang="el-GR" b="1" dirty="0" smtClean="0">
                <a:solidFill>
                  <a:schemeClr val="bg1"/>
                </a:solidFill>
              </a:rPr>
              <a:t>ΑΚΤΕΣ</a:t>
            </a:r>
            <a:endParaRPr lang="el-GR" b="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1512</TotalTime>
  <Words>1165</Words>
  <Application>Microsoft Office PowerPoint</Application>
  <PresentationFormat>Προβολή στην οθόνη (4:3)</PresentationFormat>
  <Paragraphs>402</Paragraphs>
  <Slides>46</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Ροή</vt:lpstr>
      <vt:lpstr>Ενότητα 1 Καταδύσεις σε ωκεάνια οικοσυστήματα</vt:lpstr>
      <vt:lpstr>Στόχοι</vt:lpstr>
      <vt:lpstr>Σημεία  αναφοράς</vt:lpstr>
      <vt:lpstr>Εμπλέκομαι</vt:lpstr>
      <vt:lpstr>Εμπλέκομαι</vt:lpstr>
      <vt:lpstr>Υποθέσεις</vt:lpstr>
      <vt:lpstr>Δορυφορική παρατήρηση ζώων</vt:lpstr>
      <vt:lpstr>Ερωτήματα</vt:lpstr>
      <vt:lpstr>Ο Ωκεανός</vt:lpstr>
      <vt:lpstr>Ο Ωκεανός</vt:lpstr>
      <vt:lpstr>Οι υγρότοποι</vt:lpstr>
      <vt:lpstr>Έρευνα</vt:lpstr>
      <vt:lpstr>Έρευνα</vt:lpstr>
      <vt:lpstr>Αποτελέσματα</vt:lpstr>
      <vt:lpstr>Αποτελέσματα</vt:lpstr>
      <vt:lpstr>Παρουσίαση</vt:lpstr>
      <vt:lpstr>Συζήτηση</vt:lpstr>
      <vt:lpstr>Μεταβαλλόμενα οικοσυστήματα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Μελέτη περίπτωσης 1 Καταποντισμένη Φάλαινα</vt:lpstr>
      <vt:lpstr>  Μελέτη περίπτωσης 1  Καταγραφή - Μελέτη</vt:lpstr>
      <vt:lpstr>Μελέτη περίπτωσης 2 Μαγκρόβια δάση</vt:lpstr>
      <vt:lpstr>Μελέτη περίπτωσης 2 Μαγκρόβια δάση</vt:lpstr>
      <vt:lpstr>Μελέτη περίπτωσης 2 Μαγκρόβια δάση</vt:lpstr>
      <vt:lpstr>Μελέτη περίπτωσης 2 Μαγκρόβια δάση</vt:lpstr>
      <vt:lpstr>Μελέτη περίπτωσης 2 Μαγκρόβια δάση</vt:lpstr>
      <vt:lpstr>Μελέτη περίπτωσης 2 Μαγκρόβια δάση</vt:lpstr>
      <vt:lpstr>Μελέτη περίπτωσης 2  Καταγραφή - Μελέτη</vt:lpstr>
      <vt:lpstr>Μελέτη περίπτωσης 2 Εθνικά Θαλάσσια Πάρκα ΗΠΑ</vt:lpstr>
      <vt:lpstr>Μελέτη περίπτωσης 2 Εθνικά Θαλάσσια Πάρκα ΗΠΑ</vt:lpstr>
      <vt:lpstr>Μελέτη περίπτωσης 2 Εθνικό Θαλάσσιο Πάρκο Ολυμπιακής Ακτής</vt:lpstr>
      <vt:lpstr>Μελέτη περίπτωσης 2 Εθνικό Θαλάσσιο Πάρκο Ολυμπιακής Ακτής</vt:lpstr>
      <vt:lpstr>Μελέτη περίπτωσης 2  Καταγραφή - Μελέτη</vt:lpstr>
      <vt:lpstr>Μελέτη περίπτωσης 2  Καταγραφή - Μελέτη</vt:lpstr>
      <vt:lpstr>Μελέτη περίπτωσης 2  Καταγραφή - Μελέτη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1 Καταδύσεις σε ωκεάνια οικοσυστήματα</dc:title>
  <dc:creator>user</dc:creator>
  <cp:lastModifiedBy>user</cp:lastModifiedBy>
  <cp:revision>56</cp:revision>
  <dcterms:created xsi:type="dcterms:W3CDTF">2019-04-14T08:59:16Z</dcterms:created>
  <dcterms:modified xsi:type="dcterms:W3CDTF">2019-06-23T18:18:46Z</dcterms:modified>
</cp:coreProperties>
</file>