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handoutMasterIdLst>
    <p:handoutMasterId r:id="rId62"/>
  </p:handoutMasterIdLst>
  <p:sldIdLst>
    <p:sldId id="258" r:id="rId2"/>
    <p:sldId id="416" r:id="rId3"/>
    <p:sldId id="275" r:id="rId4"/>
    <p:sldId id="423" r:id="rId5"/>
    <p:sldId id="424" r:id="rId6"/>
    <p:sldId id="354" r:id="rId7"/>
    <p:sldId id="311" r:id="rId8"/>
    <p:sldId id="356" r:id="rId9"/>
    <p:sldId id="355" r:id="rId10"/>
    <p:sldId id="357" r:id="rId11"/>
    <p:sldId id="358" r:id="rId12"/>
    <p:sldId id="361" r:id="rId13"/>
    <p:sldId id="362" r:id="rId14"/>
    <p:sldId id="363" r:id="rId15"/>
    <p:sldId id="368" r:id="rId16"/>
    <p:sldId id="369" r:id="rId17"/>
    <p:sldId id="370" r:id="rId18"/>
    <p:sldId id="373" r:id="rId19"/>
    <p:sldId id="374" r:id="rId20"/>
    <p:sldId id="425" r:id="rId21"/>
    <p:sldId id="371" r:id="rId22"/>
    <p:sldId id="345" r:id="rId23"/>
    <p:sldId id="346" r:id="rId24"/>
    <p:sldId id="347" r:id="rId25"/>
    <p:sldId id="348" r:id="rId26"/>
    <p:sldId id="349" r:id="rId27"/>
    <p:sldId id="350" r:id="rId28"/>
    <p:sldId id="351" r:id="rId29"/>
    <p:sldId id="352" r:id="rId30"/>
    <p:sldId id="359" r:id="rId31"/>
    <p:sldId id="364" r:id="rId32"/>
    <p:sldId id="365" r:id="rId33"/>
    <p:sldId id="366" r:id="rId34"/>
    <p:sldId id="367" r:id="rId35"/>
    <p:sldId id="360" r:id="rId36"/>
    <p:sldId id="372" r:id="rId37"/>
    <p:sldId id="379" r:id="rId38"/>
    <p:sldId id="428" r:id="rId39"/>
    <p:sldId id="427" r:id="rId40"/>
    <p:sldId id="429" r:id="rId41"/>
    <p:sldId id="430" r:id="rId42"/>
    <p:sldId id="432" r:id="rId43"/>
    <p:sldId id="433" r:id="rId44"/>
    <p:sldId id="434" r:id="rId45"/>
    <p:sldId id="435" r:id="rId46"/>
    <p:sldId id="436" r:id="rId47"/>
    <p:sldId id="437" r:id="rId48"/>
    <p:sldId id="438" r:id="rId49"/>
    <p:sldId id="439" r:id="rId50"/>
    <p:sldId id="392" r:id="rId51"/>
    <p:sldId id="376" r:id="rId52"/>
    <p:sldId id="353" r:id="rId53"/>
    <p:sldId id="417" r:id="rId54"/>
    <p:sldId id="419" r:id="rId55"/>
    <p:sldId id="420" r:id="rId56"/>
    <p:sldId id="383" r:id="rId57"/>
    <p:sldId id="421" r:id="rId58"/>
    <p:sldId id="431" r:id="rId59"/>
    <p:sldId id="426" r:id="rId60"/>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843" autoAdjust="0"/>
    <p:restoredTop sz="96296" autoAdjust="0"/>
  </p:normalViewPr>
  <p:slideViewPr>
    <p:cSldViewPr snapToGrid="0">
      <p:cViewPr varScale="1">
        <p:scale>
          <a:sx n="93" d="100"/>
          <a:sy n="93" d="100"/>
        </p:scale>
        <p:origin x="216" y="616"/>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0"/>
    </p:cViewPr>
  </p:sorterViewPr>
  <p:notesViewPr>
    <p:cSldViewPr snapToGrid="0">
      <p:cViewPr varScale="1">
        <p:scale>
          <a:sx n="96" d="100"/>
          <a:sy n="96" d="100"/>
        </p:scale>
        <p:origin x="3688" y="176"/>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173DFD-8F34-8246-A7B3-154D557C496E}" type="doc">
      <dgm:prSet loTypeId="urn:microsoft.com/office/officeart/2005/8/layout/process1" loCatId="" qsTypeId="urn:microsoft.com/office/officeart/2005/8/quickstyle/simple1" qsCatId="simple" csTypeId="urn:microsoft.com/office/officeart/2005/8/colors/accent1_2" csCatId="accent1" phldr="1"/>
      <dgm:spPr/>
    </dgm:pt>
    <dgm:pt modelId="{A00CE216-DCEA-884E-AA33-589581171174}">
      <dgm:prSet phldrT="[Κείμενο]" custT="1"/>
      <dgm:spPr>
        <a:xfrm>
          <a:off x="4705" y="0"/>
          <a:ext cx="1932120" cy="3354690"/>
        </a:xfrm>
        <a:prstGeom prst="roundRect">
          <a:avLst>
            <a:gd name="adj" fmla="val 10000"/>
          </a:avLst>
        </a:prstGeom>
        <a:solidFill>
          <a:srgbClr val="7FCA20">
            <a:lumMod val="60000"/>
            <a:lumOff val="40000"/>
          </a:srgbClr>
        </a:solidFill>
        <a:ln w="25400" cap="flat" cmpd="sng" algn="ctr">
          <a:solidFill>
            <a:srgbClr val="FFFFFF">
              <a:hueOff val="0"/>
              <a:satOff val="0"/>
              <a:lumOff val="0"/>
              <a:alphaOff val="0"/>
            </a:srgbClr>
          </a:solidFill>
          <a:prstDash val="solid"/>
        </a:ln>
        <a:effectLst/>
      </dgm:spPr>
      <dgm:t>
        <a:bodyPr/>
        <a:lstStyle/>
        <a:p>
          <a:pPr algn="ctr">
            <a:buNone/>
          </a:pPr>
          <a:endParaRPr lang="el-GR" sz="1200" b="1"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algn="ctr">
            <a:buNone/>
          </a:pPr>
          <a:endParaRPr lang="el-GR" sz="1200" b="1"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algn="ctr">
            <a:buNone/>
          </a:pPr>
          <a:endParaRPr lang="el-GR" sz="1200" b="1"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algn="ctr">
            <a:buNone/>
          </a:pPr>
          <a:endParaRPr lang="el-GR" sz="1200" b="1" cap="none" spc="0" dirty="0">
            <a:ln w="0"/>
            <a:solidFill>
              <a:srgbClr val="061E3A"/>
            </a:solidFill>
            <a:effectLst/>
            <a:latin typeface="Times New Roman" panose="02020603050405020304" pitchFamily="18" charset="0"/>
            <a:ea typeface="+mn-ea"/>
            <a:cs typeface="Times New Roman" panose="02020603050405020304" pitchFamily="18" charset="0"/>
          </a:endParaRPr>
        </a:p>
        <a:p>
          <a:pPr algn="ctr">
            <a:buNone/>
          </a:pPr>
          <a:endParaRPr lang="en-US" sz="1200" b="1" cap="none" spc="0" dirty="0">
            <a:ln w="0"/>
            <a:solidFill>
              <a:srgbClr val="061E3A"/>
            </a:solidFill>
            <a:effectLst/>
            <a:latin typeface="Times New Roman" panose="02020603050405020304" pitchFamily="18" charset="0"/>
            <a:ea typeface="+mn-ea"/>
            <a:cs typeface="Times New Roman" panose="02020603050405020304" pitchFamily="18" charset="0"/>
          </a:endParaRPr>
        </a:p>
        <a:p>
          <a:pPr algn="ctr">
            <a:buNone/>
          </a:pPr>
          <a:endParaRPr lang="en-US" sz="1200" b="1" cap="none" spc="0" dirty="0">
            <a:ln w="0"/>
            <a:solidFill>
              <a:srgbClr val="061E3A"/>
            </a:solidFill>
            <a:effectLst/>
            <a:latin typeface="Times New Roman" panose="02020603050405020304" pitchFamily="18" charset="0"/>
            <a:ea typeface="+mn-ea"/>
            <a:cs typeface="Times New Roman" panose="02020603050405020304" pitchFamily="18" charset="0"/>
          </a:endParaRPr>
        </a:p>
        <a:p>
          <a:pPr algn="ctr">
            <a:buNone/>
          </a:pPr>
          <a:endParaRPr lang="en-US" sz="1600" b="1" cap="none" spc="0" dirty="0">
            <a:ln w="0"/>
            <a:solidFill>
              <a:schemeClr val="bg1"/>
            </a:solidFill>
            <a:effectLst/>
            <a:latin typeface="+mn-lt"/>
            <a:ea typeface="+mn-ea"/>
            <a:cs typeface="Times New Roman" panose="02020603050405020304" pitchFamily="18" charset="0"/>
          </a:endParaRPr>
        </a:p>
        <a:p>
          <a:pPr algn="ctr">
            <a:buNone/>
          </a:pPr>
          <a:r>
            <a:rPr lang="el-GR" sz="1400" b="1" cap="none" spc="0" dirty="0">
              <a:ln w="0"/>
              <a:solidFill>
                <a:schemeClr val="bg1"/>
              </a:solidFill>
              <a:effectLst/>
              <a:latin typeface="+mn-lt"/>
              <a:ea typeface="+mn-ea"/>
              <a:cs typeface="Times New Roman" panose="02020603050405020304" pitchFamily="18" charset="0"/>
            </a:rPr>
            <a:t>Κίνητρα Εφαρμογής της Εταιρικής Περιβαλλοντικής Στρατηγικής</a:t>
          </a:r>
        </a:p>
        <a:p>
          <a:pPr algn="ctr">
            <a:buNone/>
          </a:pPr>
          <a:endParaRPr lang="el-GR" sz="1400" b="1" cap="none" spc="0" dirty="0">
            <a:ln w="0"/>
            <a:solidFill>
              <a:schemeClr val="bg1"/>
            </a:solidFill>
            <a:effectLst>
              <a:outerShdw blurRad="38100" dist="19050" dir="2700000" algn="tl" rotWithShape="0">
                <a:srgbClr val="061E3A">
                  <a:alpha val="40000"/>
                </a:srgbClr>
              </a:outerShdw>
            </a:effectLst>
            <a:latin typeface="+mn-lt"/>
            <a:ea typeface="+mn-ea"/>
            <a:cs typeface="Times New Roman" panose="02020603050405020304" pitchFamily="18" charset="0"/>
          </a:endParaRPr>
        </a:p>
        <a:p>
          <a:pPr algn="l">
            <a:buNone/>
          </a:pPr>
          <a:r>
            <a:rPr lang="el-GR" sz="1400" b="1" cap="none" spc="0" dirty="0">
              <a:ln w="0">
                <a:noFill/>
              </a:ln>
              <a:solidFill>
                <a:schemeClr val="bg1"/>
              </a:solidFill>
              <a:effectLst/>
              <a:latin typeface="+mn-lt"/>
              <a:ea typeface="+mn-ea"/>
              <a:cs typeface="Times New Roman" panose="02020603050405020304" pitchFamily="18" charset="0"/>
            </a:rPr>
            <a:t>Ηθική Διάσταση</a:t>
          </a:r>
        </a:p>
        <a:p>
          <a:pPr algn="l">
            <a:buNone/>
          </a:pPr>
          <a:r>
            <a:rPr lang="el-GR" sz="1400" b="1" cap="none" spc="0" dirty="0">
              <a:ln w="0">
                <a:noFill/>
              </a:ln>
              <a:solidFill>
                <a:schemeClr val="bg1"/>
              </a:solidFill>
              <a:effectLst/>
              <a:latin typeface="+mn-lt"/>
              <a:ea typeface="+mn-ea"/>
              <a:cs typeface="Times New Roman" panose="02020603050405020304" pitchFamily="18" charset="0"/>
            </a:rPr>
            <a:t>Περιβαλλοντικές Κανονιστικές Ρυθμίσεις</a:t>
          </a:r>
        </a:p>
        <a:p>
          <a:pPr algn="l">
            <a:buNone/>
          </a:pPr>
          <a:r>
            <a:rPr lang="el-GR" sz="1400" b="1" cap="none" spc="0" dirty="0">
              <a:ln w="0">
                <a:noFill/>
              </a:ln>
              <a:solidFill>
                <a:schemeClr val="bg1"/>
              </a:solidFill>
              <a:effectLst/>
              <a:latin typeface="+mn-lt"/>
              <a:ea typeface="+mn-ea"/>
              <a:cs typeface="Times New Roman" panose="02020603050405020304" pitchFamily="18" charset="0"/>
            </a:rPr>
            <a:t>Ενδιαφερόμενα μέρη</a:t>
          </a:r>
        </a:p>
        <a:p>
          <a:pPr algn="l">
            <a:buNone/>
          </a:pPr>
          <a:r>
            <a:rPr lang="el-GR" sz="1400" b="1" cap="none" spc="0" dirty="0">
              <a:ln w="0">
                <a:noFill/>
              </a:ln>
              <a:solidFill>
                <a:schemeClr val="bg1"/>
              </a:solidFill>
              <a:effectLst/>
              <a:latin typeface="+mn-lt"/>
              <a:ea typeface="+mn-ea"/>
              <a:cs typeface="Times New Roman" panose="02020603050405020304" pitchFamily="18" charset="0"/>
            </a:rPr>
            <a:t>Ανταγωνιστικό πλεονέκτημα</a:t>
          </a:r>
        </a:p>
        <a:p>
          <a:pPr algn="ctr">
            <a:buNone/>
          </a:pPr>
          <a:endParaRPr lang="el-GR" sz="1200" b="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algn="ctr">
            <a:buNone/>
          </a:pPr>
          <a:endParaRPr lang="el-GR" sz="1200" b="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algn="ctr">
            <a:buNone/>
          </a:pPr>
          <a:endParaRPr lang="el-GR" sz="1200" b="0" cap="none" spc="0" dirty="0">
            <a:ln w="0"/>
            <a:solidFill>
              <a:srgbClr val="7FCA20">
                <a:lumMod val="75000"/>
              </a:srgbClr>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algn="ctr">
            <a:buNone/>
          </a:pPr>
          <a:endParaRPr lang="el-GR" sz="1200" b="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algn="ctr">
            <a:buNone/>
          </a:pPr>
          <a:endParaRPr lang="el-GR" sz="1200" b="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algn="ctr">
            <a:buNone/>
          </a:pPr>
          <a:endParaRPr lang="el-GR" sz="1200" b="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algn="ctr">
            <a:buNone/>
          </a:pPr>
          <a:endParaRPr lang="el-GR" sz="1200" b="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algn="ctr">
            <a:buNone/>
          </a:pPr>
          <a:endParaRPr lang="el-GR" sz="1200" b="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algn="ctr">
            <a:buNone/>
          </a:pPr>
          <a:endParaRPr lang="el-GR" sz="1200" b="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dgm:t>
    </dgm:pt>
    <dgm:pt modelId="{1C5A88D7-24E2-FF4F-AB2A-DCE072759DC4}" type="parTrans" cxnId="{01A83BFF-9AF1-9148-89F0-AB0E059BB050}">
      <dgm:prSet/>
      <dgm:spPr/>
      <dgm:t>
        <a:bodyPr/>
        <a:lstStyle/>
        <a:p>
          <a:endParaRPr lang="el-GR"/>
        </a:p>
      </dgm:t>
    </dgm:pt>
    <dgm:pt modelId="{3B790E79-5F3F-AA4E-82F0-79655B58EA9F}" type="sibTrans" cxnId="{01A83BFF-9AF1-9148-89F0-AB0E059BB050}">
      <dgm:prSet/>
      <dgm:spPr>
        <a:xfrm>
          <a:off x="2120243" y="1487518"/>
          <a:ext cx="308306" cy="360660"/>
        </a:xfrm>
        <a:prstGeom prst="rightArrow">
          <a:avLst>
            <a:gd name="adj1" fmla="val 60000"/>
            <a:gd name="adj2" fmla="val 50000"/>
          </a:avLst>
        </a:prstGeom>
        <a:solidFill>
          <a:srgbClr val="002060"/>
        </a:solidFill>
        <a:ln>
          <a:noFill/>
        </a:ln>
        <a:effectLst/>
      </dgm:spPr>
      <dgm:t>
        <a:bodyPr/>
        <a:lstStyle/>
        <a:p>
          <a:pPr>
            <a:buNone/>
          </a:pPr>
          <a:endParaRPr lang="el-GR">
            <a:solidFill>
              <a:srgbClr val="002060"/>
            </a:solidFill>
            <a:latin typeface="Arial"/>
            <a:ea typeface="+mn-ea"/>
            <a:cs typeface="+mn-cs"/>
          </a:endParaRPr>
        </a:p>
      </dgm:t>
    </dgm:pt>
    <dgm:pt modelId="{9797BEE9-2BF8-1F4B-9E44-39FBC1AD3D49}">
      <dgm:prSet phldrT="[Κείμενο]" custT="1"/>
      <dgm:spPr>
        <a:xfrm>
          <a:off x="2518536" y="0"/>
          <a:ext cx="1890470" cy="3354690"/>
        </a:xfrm>
        <a:prstGeom prst="roundRect">
          <a:avLst>
            <a:gd name="adj" fmla="val 10000"/>
          </a:avLst>
        </a:prstGeom>
        <a:solidFill>
          <a:srgbClr val="00B0F0"/>
        </a:solidFill>
        <a:ln w="25400" cap="flat" cmpd="sng" algn="ctr">
          <a:solidFill>
            <a:srgbClr val="FFFFFF">
              <a:hueOff val="0"/>
              <a:satOff val="0"/>
              <a:lumOff val="0"/>
              <a:alphaOff val="0"/>
            </a:srgbClr>
          </a:solidFill>
          <a:prstDash val="solid"/>
        </a:ln>
        <a:effectLst/>
      </dgm:spPr>
      <dgm:t>
        <a:bodyPr/>
        <a:lstStyle/>
        <a:p>
          <a:pPr algn="ctr">
            <a:buNone/>
          </a:pPr>
          <a:endParaRPr lang="el-GR" sz="1200" b="1" dirty="0">
            <a:solidFill>
              <a:srgbClr val="061E3A"/>
            </a:solidFill>
            <a:latin typeface="Times New Roman" panose="02020603050405020304" pitchFamily="18" charset="0"/>
            <a:ea typeface="+mn-ea"/>
            <a:cs typeface="Times New Roman" panose="02020603050405020304" pitchFamily="18" charset="0"/>
          </a:endParaRPr>
        </a:p>
        <a:p>
          <a:pPr algn="ctr">
            <a:buNone/>
          </a:pPr>
          <a:endParaRPr lang="el-GR" sz="1200" b="1" dirty="0">
            <a:solidFill>
              <a:srgbClr val="061E3A"/>
            </a:solidFill>
            <a:latin typeface="Times New Roman" panose="02020603050405020304" pitchFamily="18" charset="0"/>
            <a:ea typeface="+mn-ea"/>
            <a:cs typeface="Times New Roman" panose="02020603050405020304" pitchFamily="18" charset="0"/>
          </a:endParaRPr>
        </a:p>
        <a:p>
          <a:pPr algn="ctr">
            <a:buNone/>
          </a:pPr>
          <a:endParaRPr lang="el-GR" sz="1600" b="0" dirty="0">
            <a:solidFill>
              <a:srgbClr val="061E3A"/>
            </a:solidFill>
            <a:latin typeface="Times New Roman" panose="02020603050405020304" pitchFamily="18" charset="0"/>
            <a:ea typeface="+mn-ea"/>
            <a:cs typeface="Times New Roman" panose="02020603050405020304" pitchFamily="18" charset="0"/>
          </a:endParaRPr>
        </a:p>
        <a:p>
          <a:pPr algn="ctr">
            <a:buNone/>
          </a:pPr>
          <a:r>
            <a:rPr lang="el-GR" sz="1400" b="1" dirty="0">
              <a:solidFill>
                <a:schemeClr val="bg1"/>
              </a:solidFill>
              <a:latin typeface="+mn-lt"/>
              <a:ea typeface="+mn-ea"/>
              <a:cs typeface="Times New Roman" panose="02020603050405020304" pitchFamily="18" charset="0"/>
            </a:rPr>
            <a:t>Πρακτικές Εφαρμογής της Εταιρικής Περιβαλλοντικής Στρατηγικής</a:t>
          </a:r>
        </a:p>
        <a:p>
          <a:pPr algn="l">
            <a:buNone/>
          </a:pPr>
          <a:endParaRPr lang="el-GR" sz="1400" b="0" dirty="0">
            <a:solidFill>
              <a:schemeClr val="bg1"/>
            </a:solidFill>
            <a:latin typeface="+mn-lt"/>
            <a:ea typeface="+mn-ea"/>
            <a:cs typeface="Times New Roman" panose="02020603050405020304" pitchFamily="18" charset="0"/>
          </a:endParaRPr>
        </a:p>
        <a:p>
          <a:pPr algn="l">
            <a:buNone/>
          </a:pPr>
          <a:r>
            <a:rPr lang="el-GR" sz="1400" b="1" dirty="0">
              <a:solidFill>
                <a:schemeClr val="bg1"/>
              </a:solidFill>
              <a:latin typeface="+mn-lt"/>
              <a:ea typeface="+mn-ea"/>
              <a:cs typeface="Times New Roman" panose="02020603050405020304" pitchFamily="18" charset="0"/>
            </a:rPr>
            <a:t>Συμμόρφωση με τις Περιβαλλοντικές Κανονιστικές Ρυθμίσεις </a:t>
          </a:r>
        </a:p>
        <a:p>
          <a:pPr algn="l">
            <a:buNone/>
          </a:pPr>
          <a:r>
            <a:rPr lang="el-GR" sz="1400" b="1" dirty="0">
              <a:solidFill>
                <a:schemeClr val="bg1"/>
              </a:solidFill>
              <a:latin typeface="+mn-lt"/>
              <a:ea typeface="+mn-ea"/>
              <a:cs typeface="Times New Roman" panose="02020603050405020304" pitchFamily="18" charset="0"/>
            </a:rPr>
            <a:t>Πρότυπα Περιβαλλοντικής Διαχείρισης και Πιστοποίησης</a:t>
          </a:r>
        </a:p>
        <a:p>
          <a:pPr algn="l">
            <a:buNone/>
          </a:pPr>
          <a:r>
            <a:rPr lang="el-GR" sz="1400" b="1" dirty="0">
              <a:solidFill>
                <a:schemeClr val="bg1"/>
              </a:solidFill>
              <a:latin typeface="+mn-lt"/>
              <a:ea typeface="+mn-ea"/>
              <a:cs typeface="Times New Roman" panose="02020603050405020304" pitchFamily="18" charset="0"/>
            </a:rPr>
            <a:t>Περιβαλλοντική Λογιστική</a:t>
          </a:r>
        </a:p>
        <a:p>
          <a:pPr algn="l">
            <a:buNone/>
          </a:pPr>
          <a:r>
            <a:rPr lang="el-GR" sz="1400" b="1" dirty="0">
              <a:solidFill>
                <a:schemeClr val="bg1"/>
              </a:solidFill>
              <a:latin typeface="+mn-lt"/>
              <a:ea typeface="+mn-ea"/>
              <a:cs typeface="Times New Roman" panose="02020603050405020304" pitchFamily="18" charset="0"/>
            </a:rPr>
            <a:t>Οικολογικός Σχεδιασμός Προϊόντων</a:t>
          </a:r>
        </a:p>
        <a:p>
          <a:pPr algn="l">
            <a:buNone/>
          </a:pPr>
          <a:endParaRPr lang="el-GR" sz="1200" b="0" dirty="0">
            <a:solidFill>
              <a:srgbClr val="061E3A"/>
            </a:solidFill>
            <a:latin typeface="Times New Roman" panose="02020603050405020304" pitchFamily="18" charset="0"/>
            <a:ea typeface="+mn-ea"/>
            <a:cs typeface="Times New Roman" panose="02020603050405020304" pitchFamily="18" charset="0"/>
          </a:endParaRPr>
        </a:p>
        <a:p>
          <a:pPr algn="l">
            <a:buNone/>
          </a:pPr>
          <a:endParaRPr lang="el-GR" sz="1200" b="0" dirty="0">
            <a:solidFill>
              <a:srgbClr val="061E3A"/>
            </a:solidFill>
            <a:latin typeface="Times New Roman" panose="02020603050405020304" pitchFamily="18" charset="0"/>
            <a:ea typeface="+mn-ea"/>
            <a:cs typeface="Times New Roman" panose="02020603050405020304" pitchFamily="18" charset="0"/>
          </a:endParaRPr>
        </a:p>
        <a:p>
          <a:pPr algn="ctr">
            <a:buNone/>
          </a:pPr>
          <a:endParaRPr lang="el-GR" sz="1000" dirty="0">
            <a:solidFill>
              <a:srgbClr val="FFFFFF"/>
            </a:solidFill>
            <a:latin typeface="Arial"/>
            <a:ea typeface="+mn-ea"/>
            <a:cs typeface="+mn-cs"/>
          </a:endParaRPr>
        </a:p>
      </dgm:t>
    </dgm:pt>
    <dgm:pt modelId="{A400F252-57A1-EA46-B14C-E769E9C2342B}" type="parTrans" cxnId="{9280FB53-2BF5-EF42-8E94-E4AF744B055F}">
      <dgm:prSet/>
      <dgm:spPr/>
      <dgm:t>
        <a:bodyPr/>
        <a:lstStyle/>
        <a:p>
          <a:endParaRPr lang="el-GR"/>
        </a:p>
      </dgm:t>
    </dgm:pt>
    <dgm:pt modelId="{D8B12521-6998-3749-8484-6791FA6D3069}" type="sibTrans" cxnId="{9280FB53-2BF5-EF42-8E94-E4AF744B055F}">
      <dgm:prSet/>
      <dgm:spPr>
        <a:xfrm>
          <a:off x="4527034" y="1506514"/>
          <a:ext cx="308306" cy="360660"/>
        </a:xfrm>
        <a:prstGeom prst="rightArrow">
          <a:avLst>
            <a:gd name="adj1" fmla="val 60000"/>
            <a:gd name="adj2" fmla="val 50000"/>
          </a:avLst>
        </a:prstGeom>
        <a:solidFill>
          <a:srgbClr val="002060"/>
        </a:solidFill>
        <a:ln>
          <a:noFill/>
        </a:ln>
        <a:effectLst/>
      </dgm:spPr>
      <dgm:t>
        <a:bodyPr/>
        <a:lstStyle/>
        <a:p>
          <a:pPr>
            <a:buNone/>
          </a:pPr>
          <a:endParaRPr lang="el-GR">
            <a:solidFill>
              <a:srgbClr val="FFFFFF"/>
            </a:solidFill>
            <a:latin typeface="Arial"/>
            <a:ea typeface="+mn-ea"/>
            <a:cs typeface="+mn-cs"/>
          </a:endParaRPr>
        </a:p>
      </dgm:t>
    </dgm:pt>
    <dgm:pt modelId="{B3EF0096-0080-CB48-AADD-B7929B8821F8}">
      <dgm:prSet custT="1"/>
      <dgm:spPr>
        <a:xfrm>
          <a:off x="4990716" y="0"/>
          <a:ext cx="1719142" cy="3354690"/>
        </a:xfrm>
        <a:prstGeom prst="roundRect">
          <a:avLst>
            <a:gd name="adj" fmla="val 10000"/>
          </a:avLst>
        </a:prstGeom>
        <a:solidFill>
          <a:srgbClr val="0070C0"/>
        </a:solidFill>
        <a:ln w="25400" cap="flat" cmpd="sng" algn="ctr">
          <a:solidFill>
            <a:srgbClr val="FFFFFF">
              <a:hueOff val="0"/>
              <a:satOff val="0"/>
              <a:lumOff val="0"/>
              <a:alphaOff val="0"/>
            </a:srgbClr>
          </a:solidFill>
          <a:prstDash val="solid"/>
        </a:ln>
        <a:effectLst/>
      </dgm:spPr>
      <dgm:t>
        <a:bodyPr/>
        <a:lstStyle/>
        <a:p>
          <a:pPr algn="ctr">
            <a:buNone/>
          </a:pPr>
          <a:endParaRPr lang="el-GR" sz="1200" b="1" dirty="0">
            <a:solidFill>
              <a:srgbClr val="184880"/>
            </a:solidFill>
            <a:latin typeface="Times New Roman" panose="02020603050405020304" pitchFamily="18" charset="0"/>
            <a:ea typeface="+mn-ea"/>
            <a:cs typeface="Times New Roman" panose="02020603050405020304" pitchFamily="18" charset="0"/>
          </a:endParaRPr>
        </a:p>
        <a:p>
          <a:pPr algn="ctr">
            <a:buNone/>
          </a:pPr>
          <a:endParaRPr lang="el-GR" sz="1400" b="1" dirty="0">
            <a:solidFill>
              <a:schemeClr val="bg1"/>
            </a:solidFill>
            <a:latin typeface="+mn-lt"/>
            <a:ea typeface="+mn-ea"/>
            <a:cs typeface="Times New Roman" panose="02020603050405020304" pitchFamily="18" charset="0"/>
          </a:endParaRPr>
        </a:p>
        <a:p>
          <a:pPr algn="ctr">
            <a:buNone/>
          </a:pPr>
          <a:r>
            <a:rPr lang="el-GR" sz="1400" b="1" dirty="0">
              <a:solidFill>
                <a:schemeClr val="bg1"/>
              </a:solidFill>
              <a:latin typeface="+mn-lt"/>
              <a:ea typeface="+mn-ea"/>
              <a:cs typeface="Times New Roman" panose="02020603050405020304" pitchFamily="18" charset="0"/>
            </a:rPr>
            <a:t>Αποτελέσματα της Εταιρικής Περιβαλλοντικής Στρατηγικής</a:t>
          </a:r>
        </a:p>
        <a:p>
          <a:pPr algn="ctr">
            <a:buNone/>
          </a:pPr>
          <a:endParaRPr lang="el-GR" sz="1400" b="1" dirty="0">
            <a:solidFill>
              <a:schemeClr val="bg1"/>
            </a:solidFill>
            <a:latin typeface="+mn-lt"/>
            <a:ea typeface="+mn-ea"/>
            <a:cs typeface="Times New Roman" panose="02020603050405020304" pitchFamily="18" charset="0"/>
          </a:endParaRPr>
        </a:p>
        <a:p>
          <a:pPr algn="l">
            <a:buNone/>
          </a:pPr>
          <a:r>
            <a:rPr lang="el-GR" sz="1400" b="1" dirty="0">
              <a:solidFill>
                <a:schemeClr val="bg1"/>
              </a:solidFill>
              <a:latin typeface="+mn-lt"/>
              <a:ea typeface="+mn-ea"/>
              <a:cs typeface="Times New Roman" panose="02020603050405020304" pitchFamily="18" charset="0"/>
            </a:rPr>
            <a:t>Ενεργητική Προσέγγιση</a:t>
          </a:r>
        </a:p>
        <a:p>
          <a:pPr algn="l">
            <a:buNone/>
          </a:pPr>
          <a:r>
            <a:rPr lang="el-GR" sz="1400" b="1" dirty="0">
              <a:solidFill>
                <a:schemeClr val="bg1"/>
              </a:solidFill>
              <a:latin typeface="+mn-lt"/>
              <a:ea typeface="+mn-ea"/>
              <a:cs typeface="Times New Roman" panose="02020603050405020304" pitchFamily="18" charset="0"/>
            </a:rPr>
            <a:t>Παθητική Προσέγγιση</a:t>
          </a:r>
        </a:p>
        <a:p>
          <a:pPr algn="l">
            <a:buNone/>
          </a:pPr>
          <a:r>
            <a:rPr lang="el-GR" sz="1400" b="1" dirty="0">
              <a:solidFill>
                <a:schemeClr val="bg1"/>
              </a:solidFill>
              <a:latin typeface="+mn-lt"/>
              <a:ea typeface="+mn-ea"/>
              <a:cs typeface="Times New Roman" panose="02020603050405020304" pitchFamily="18" charset="0"/>
            </a:rPr>
            <a:t>Υπόθεση </a:t>
          </a:r>
          <a:r>
            <a:rPr lang="en-US" sz="1400" b="1" dirty="0">
              <a:solidFill>
                <a:schemeClr val="bg1"/>
              </a:solidFill>
              <a:latin typeface="+mn-lt"/>
              <a:ea typeface="+mn-ea"/>
              <a:cs typeface="Times New Roman" panose="02020603050405020304" pitchFamily="18" charset="0"/>
            </a:rPr>
            <a:t>Porter</a:t>
          </a:r>
          <a:endParaRPr lang="el-GR" sz="1400" b="1" dirty="0">
            <a:solidFill>
              <a:schemeClr val="bg1"/>
            </a:solidFill>
            <a:latin typeface="+mn-lt"/>
            <a:ea typeface="+mn-ea"/>
            <a:cs typeface="Times New Roman" panose="02020603050405020304" pitchFamily="18" charset="0"/>
          </a:endParaRPr>
        </a:p>
        <a:p>
          <a:pPr algn="ctr">
            <a:buNone/>
          </a:pPr>
          <a:endParaRPr lang="el-GR" sz="1200" dirty="0">
            <a:solidFill>
              <a:srgbClr val="061E3A"/>
            </a:solidFill>
            <a:latin typeface="Times New Roman" panose="02020603050405020304" pitchFamily="18" charset="0"/>
            <a:ea typeface="+mn-ea"/>
            <a:cs typeface="Times New Roman" panose="02020603050405020304" pitchFamily="18" charset="0"/>
          </a:endParaRPr>
        </a:p>
        <a:p>
          <a:pPr algn="ctr">
            <a:buNone/>
          </a:pPr>
          <a:endParaRPr lang="el-GR" sz="1200" dirty="0">
            <a:solidFill>
              <a:srgbClr val="061E3A"/>
            </a:solidFill>
            <a:latin typeface="Times New Roman" panose="02020603050405020304" pitchFamily="18" charset="0"/>
            <a:ea typeface="+mn-ea"/>
            <a:cs typeface="Times New Roman" panose="02020603050405020304" pitchFamily="18" charset="0"/>
          </a:endParaRPr>
        </a:p>
        <a:p>
          <a:pPr algn="ctr">
            <a:buNone/>
          </a:pPr>
          <a:endParaRPr lang="el-GR" sz="1200" dirty="0">
            <a:solidFill>
              <a:srgbClr val="0070C0"/>
            </a:solidFill>
            <a:latin typeface="Times New Roman" panose="02020603050405020304" pitchFamily="18" charset="0"/>
            <a:ea typeface="+mn-ea"/>
            <a:cs typeface="Times New Roman" panose="02020603050405020304" pitchFamily="18" charset="0"/>
          </a:endParaRPr>
        </a:p>
        <a:p>
          <a:pPr algn="ctr">
            <a:buNone/>
          </a:pPr>
          <a:endParaRPr lang="el-GR" sz="1200" dirty="0">
            <a:solidFill>
              <a:srgbClr val="061E3A"/>
            </a:solidFill>
            <a:latin typeface="Times New Roman" panose="02020603050405020304" pitchFamily="18" charset="0"/>
            <a:ea typeface="+mn-ea"/>
            <a:cs typeface="Times New Roman" panose="02020603050405020304" pitchFamily="18" charset="0"/>
          </a:endParaRPr>
        </a:p>
        <a:p>
          <a:pPr algn="ctr">
            <a:buNone/>
          </a:pPr>
          <a:endParaRPr lang="el-GR" sz="1200" dirty="0">
            <a:solidFill>
              <a:srgbClr val="061E3A"/>
            </a:solidFill>
            <a:latin typeface="Times New Roman" panose="02020603050405020304" pitchFamily="18" charset="0"/>
            <a:ea typeface="+mn-ea"/>
            <a:cs typeface="Times New Roman" panose="02020603050405020304" pitchFamily="18" charset="0"/>
          </a:endParaRPr>
        </a:p>
        <a:p>
          <a:pPr algn="ctr">
            <a:buNone/>
          </a:pPr>
          <a:endParaRPr lang="el-GR" sz="1200" dirty="0">
            <a:solidFill>
              <a:srgbClr val="061E3A"/>
            </a:solidFill>
            <a:latin typeface="Times New Roman" panose="02020603050405020304" pitchFamily="18" charset="0"/>
            <a:ea typeface="+mn-ea"/>
            <a:cs typeface="Times New Roman" panose="02020603050405020304" pitchFamily="18" charset="0"/>
          </a:endParaRPr>
        </a:p>
        <a:p>
          <a:pPr algn="ctr">
            <a:buNone/>
          </a:pPr>
          <a:endParaRPr lang="el-GR" sz="1200" dirty="0">
            <a:solidFill>
              <a:srgbClr val="061E3A"/>
            </a:solidFill>
            <a:latin typeface="Times New Roman" panose="02020603050405020304" pitchFamily="18" charset="0"/>
            <a:ea typeface="+mn-ea"/>
            <a:cs typeface="Times New Roman" panose="02020603050405020304" pitchFamily="18" charset="0"/>
          </a:endParaRPr>
        </a:p>
      </dgm:t>
    </dgm:pt>
    <dgm:pt modelId="{1227634D-3D4E-5340-9F84-337BEC852146}" type="parTrans" cxnId="{49F99F33-7B49-4340-809E-1E8BA0284F62}">
      <dgm:prSet/>
      <dgm:spPr/>
      <dgm:t>
        <a:bodyPr/>
        <a:lstStyle/>
        <a:p>
          <a:endParaRPr lang="el-GR"/>
        </a:p>
      </dgm:t>
    </dgm:pt>
    <dgm:pt modelId="{697DDF5F-45D9-9942-AA14-C2A993E6E7CB}" type="sibTrans" cxnId="{49F99F33-7B49-4340-809E-1E8BA0284F62}">
      <dgm:prSet/>
      <dgm:spPr/>
      <dgm:t>
        <a:bodyPr/>
        <a:lstStyle/>
        <a:p>
          <a:endParaRPr lang="el-GR"/>
        </a:p>
      </dgm:t>
    </dgm:pt>
    <dgm:pt modelId="{EA3BDB3B-BA7D-2141-B2C6-DDA5083DCE1F}" type="pres">
      <dgm:prSet presAssocID="{8F173DFD-8F34-8246-A7B3-154D557C496E}" presName="Name0" presStyleCnt="0">
        <dgm:presLayoutVars>
          <dgm:dir/>
          <dgm:resizeHandles val="exact"/>
        </dgm:presLayoutVars>
      </dgm:prSet>
      <dgm:spPr/>
    </dgm:pt>
    <dgm:pt modelId="{4D9C743B-A4B8-1D47-A25D-73D62FC2D963}" type="pres">
      <dgm:prSet presAssocID="{A00CE216-DCEA-884E-AA33-589581171174}" presName="node" presStyleLbl="node1" presStyleIdx="0" presStyleCnt="3" custScaleX="132858" custLinFactX="-16934" custLinFactNeighborX="-100000" custLinFactNeighborY="1054">
        <dgm:presLayoutVars>
          <dgm:bulletEnabled val="1"/>
        </dgm:presLayoutVars>
      </dgm:prSet>
      <dgm:spPr/>
    </dgm:pt>
    <dgm:pt modelId="{650F5364-78A8-4E44-B82F-FB8B8F6C4C34}" type="pres">
      <dgm:prSet presAssocID="{3B790E79-5F3F-AA4E-82F0-79655B58EA9F}" presName="sibTrans" presStyleLbl="sibTrans2D1" presStyleIdx="0" presStyleCnt="2" custLinFactNeighborX="12322" custLinFactNeighborY="-2633"/>
      <dgm:spPr/>
    </dgm:pt>
    <dgm:pt modelId="{AAFF2C5F-374A-1C45-8D48-6AE744E9D9B2}" type="pres">
      <dgm:prSet presAssocID="{3B790E79-5F3F-AA4E-82F0-79655B58EA9F}" presName="connectorText" presStyleLbl="sibTrans2D1" presStyleIdx="0" presStyleCnt="2"/>
      <dgm:spPr/>
    </dgm:pt>
    <dgm:pt modelId="{BB91AC01-813F-2B4E-914E-25118C3A58F9}" type="pres">
      <dgm:prSet presAssocID="{9797BEE9-2BF8-1F4B-9E44-39FBC1AD3D49}" presName="node" presStyleLbl="node1" presStyleIdx="1" presStyleCnt="3" custScaleX="129994">
        <dgm:presLayoutVars>
          <dgm:bulletEnabled val="1"/>
        </dgm:presLayoutVars>
      </dgm:prSet>
      <dgm:spPr/>
    </dgm:pt>
    <dgm:pt modelId="{7D1506DB-9E61-044F-8DCB-1F1BFEC69A02}" type="pres">
      <dgm:prSet presAssocID="{D8B12521-6998-3749-8484-6791FA6D3069}" presName="sibTrans" presStyleLbl="sibTrans2D1" presStyleIdx="1" presStyleCnt="2" custLinFactNeighborX="-8887" custLinFactNeighborY="2634"/>
      <dgm:spPr/>
    </dgm:pt>
    <dgm:pt modelId="{BBE4A08D-6E5E-694F-B5E4-6C534AAB5C56}" type="pres">
      <dgm:prSet presAssocID="{D8B12521-6998-3749-8484-6791FA6D3069}" presName="connectorText" presStyleLbl="sibTrans2D1" presStyleIdx="1" presStyleCnt="2"/>
      <dgm:spPr/>
    </dgm:pt>
    <dgm:pt modelId="{8135026C-F0D8-194E-A832-B453B4764F45}" type="pres">
      <dgm:prSet presAssocID="{B3EF0096-0080-CB48-AADD-B7929B8821F8}" presName="node" presStyleLbl="node1" presStyleIdx="2" presStyleCnt="3" custScaleX="118213">
        <dgm:presLayoutVars>
          <dgm:bulletEnabled val="1"/>
        </dgm:presLayoutVars>
      </dgm:prSet>
      <dgm:spPr/>
    </dgm:pt>
  </dgm:ptLst>
  <dgm:cxnLst>
    <dgm:cxn modelId="{2EE90007-C246-4C02-BF5A-5E87C81B4D0A}" type="presOf" srcId="{A00CE216-DCEA-884E-AA33-589581171174}" destId="{4D9C743B-A4B8-1D47-A25D-73D62FC2D963}" srcOrd="0" destOrd="0" presId="urn:microsoft.com/office/officeart/2005/8/layout/process1"/>
    <dgm:cxn modelId="{D9F52008-619F-489C-8D11-E2C8811AA7D6}" type="presOf" srcId="{3B790E79-5F3F-AA4E-82F0-79655B58EA9F}" destId="{650F5364-78A8-4E44-B82F-FB8B8F6C4C34}" srcOrd="0" destOrd="0" presId="urn:microsoft.com/office/officeart/2005/8/layout/process1"/>
    <dgm:cxn modelId="{7FE5CC17-8164-4C6B-9BD8-EEB7C7F3443E}" type="presOf" srcId="{3B790E79-5F3F-AA4E-82F0-79655B58EA9F}" destId="{AAFF2C5F-374A-1C45-8D48-6AE744E9D9B2}" srcOrd="1" destOrd="0" presId="urn:microsoft.com/office/officeart/2005/8/layout/process1"/>
    <dgm:cxn modelId="{F5A07E1E-F412-40B4-9C4D-84187173F514}" type="presOf" srcId="{9797BEE9-2BF8-1F4B-9E44-39FBC1AD3D49}" destId="{BB91AC01-813F-2B4E-914E-25118C3A58F9}" srcOrd="0" destOrd="0" presId="urn:microsoft.com/office/officeart/2005/8/layout/process1"/>
    <dgm:cxn modelId="{81165522-FF23-4C24-B9E8-218166562A7F}" type="presOf" srcId="{8F173DFD-8F34-8246-A7B3-154D557C496E}" destId="{EA3BDB3B-BA7D-2141-B2C6-DDA5083DCE1F}" srcOrd="0" destOrd="0" presId="urn:microsoft.com/office/officeart/2005/8/layout/process1"/>
    <dgm:cxn modelId="{49F99F33-7B49-4340-809E-1E8BA0284F62}" srcId="{8F173DFD-8F34-8246-A7B3-154D557C496E}" destId="{B3EF0096-0080-CB48-AADD-B7929B8821F8}" srcOrd="2" destOrd="0" parTransId="{1227634D-3D4E-5340-9F84-337BEC852146}" sibTransId="{697DDF5F-45D9-9942-AA14-C2A993E6E7CB}"/>
    <dgm:cxn modelId="{9280FB53-2BF5-EF42-8E94-E4AF744B055F}" srcId="{8F173DFD-8F34-8246-A7B3-154D557C496E}" destId="{9797BEE9-2BF8-1F4B-9E44-39FBC1AD3D49}" srcOrd="1" destOrd="0" parTransId="{A400F252-57A1-EA46-B14C-E769E9C2342B}" sibTransId="{D8B12521-6998-3749-8484-6791FA6D3069}"/>
    <dgm:cxn modelId="{03216F64-6F16-4A50-936A-DBC4CF4E4F99}" type="presOf" srcId="{D8B12521-6998-3749-8484-6791FA6D3069}" destId="{7D1506DB-9E61-044F-8DCB-1F1BFEC69A02}" srcOrd="0" destOrd="0" presId="urn:microsoft.com/office/officeart/2005/8/layout/process1"/>
    <dgm:cxn modelId="{5C7C12DE-5A0B-427C-993B-1348BF55170F}" type="presOf" srcId="{D8B12521-6998-3749-8484-6791FA6D3069}" destId="{BBE4A08D-6E5E-694F-B5E4-6C534AAB5C56}" srcOrd="1" destOrd="0" presId="urn:microsoft.com/office/officeart/2005/8/layout/process1"/>
    <dgm:cxn modelId="{A4E5A4E9-04FD-49F2-B7F6-8CC12EB376FF}" type="presOf" srcId="{B3EF0096-0080-CB48-AADD-B7929B8821F8}" destId="{8135026C-F0D8-194E-A832-B453B4764F45}" srcOrd="0" destOrd="0" presId="urn:microsoft.com/office/officeart/2005/8/layout/process1"/>
    <dgm:cxn modelId="{01A83BFF-9AF1-9148-89F0-AB0E059BB050}" srcId="{8F173DFD-8F34-8246-A7B3-154D557C496E}" destId="{A00CE216-DCEA-884E-AA33-589581171174}" srcOrd="0" destOrd="0" parTransId="{1C5A88D7-24E2-FF4F-AB2A-DCE072759DC4}" sibTransId="{3B790E79-5F3F-AA4E-82F0-79655B58EA9F}"/>
    <dgm:cxn modelId="{B95DB8F5-7028-4176-BB5C-2BC1D4C5CDA2}" type="presParOf" srcId="{EA3BDB3B-BA7D-2141-B2C6-DDA5083DCE1F}" destId="{4D9C743B-A4B8-1D47-A25D-73D62FC2D963}" srcOrd="0" destOrd="0" presId="urn:microsoft.com/office/officeart/2005/8/layout/process1"/>
    <dgm:cxn modelId="{3BD961A7-731A-431F-A652-781E9E86B70B}" type="presParOf" srcId="{EA3BDB3B-BA7D-2141-B2C6-DDA5083DCE1F}" destId="{650F5364-78A8-4E44-B82F-FB8B8F6C4C34}" srcOrd="1" destOrd="0" presId="urn:microsoft.com/office/officeart/2005/8/layout/process1"/>
    <dgm:cxn modelId="{E076F7E6-C485-4205-A461-86A73A4F4C2F}" type="presParOf" srcId="{650F5364-78A8-4E44-B82F-FB8B8F6C4C34}" destId="{AAFF2C5F-374A-1C45-8D48-6AE744E9D9B2}" srcOrd="0" destOrd="0" presId="urn:microsoft.com/office/officeart/2005/8/layout/process1"/>
    <dgm:cxn modelId="{4CC7F894-167D-4DD7-846A-E951321FC29F}" type="presParOf" srcId="{EA3BDB3B-BA7D-2141-B2C6-DDA5083DCE1F}" destId="{BB91AC01-813F-2B4E-914E-25118C3A58F9}" srcOrd="2" destOrd="0" presId="urn:microsoft.com/office/officeart/2005/8/layout/process1"/>
    <dgm:cxn modelId="{0477392B-EFFA-4882-B55B-973AF6646CD1}" type="presParOf" srcId="{EA3BDB3B-BA7D-2141-B2C6-DDA5083DCE1F}" destId="{7D1506DB-9E61-044F-8DCB-1F1BFEC69A02}" srcOrd="3" destOrd="0" presId="urn:microsoft.com/office/officeart/2005/8/layout/process1"/>
    <dgm:cxn modelId="{B6A74585-DFD0-40C4-902D-469B8C634CB5}" type="presParOf" srcId="{7D1506DB-9E61-044F-8DCB-1F1BFEC69A02}" destId="{BBE4A08D-6E5E-694F-B5E4-6C534AAB5C56}" srcOrd="0" destOrd="0" presId="urn:microsoft.com/office/officeart/2005/8/layout/process1"/>
    <dgm:cxn modelId="{E3FD73E0-70AA-4E3C-8B0F-BC38CDF4F08D}" type="presParOf" srcId="{EA3BDB3B-BA7D-2141-B2C6-DDA5083DCE1F}" destId="{8135026C-F0D8-194E-A832-B453B4764F45}"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9C743B-A4B8-1D47-A25D-73D62FC2D963}">
      <dsp:nvSpPr>
        <dsp:cNvPr id="0" name=""/>
        <dsp:cNvSpPr/>
      </dsp:nvSpPr>
      <dsp:spPr>
        <a:xfrm>
          <a:off x="0" y="0"/>
          <a:ext cx="2367244" cy="4862944"/>
        </a:xfrm>
        <a:prstGeom prst="roundRect">
          <a:avLst>
            <a:gd name="adj" fmla="val 10000"/>
          </a:avLst>
        </a:prstGeom>
        <a:solidFill>
          <a:srgbClr val="7FCA20">
            <a:lumMod val="60000"/>
            <a:lumOff val="40000"/>
          </a:srgbClr>
        </a:solidFill>
        <a:ln w="254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endParaRPr lang="el-GR" sz="1200" b="1" kern="120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b="1" kern="120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b="1" kern="120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b="1" kern="1200" cap="none" spc="0" dirty="0">
            <a:ln w="0"/>
            <a:solidFill>
              <a:srgbClr val="061E3A"/>
            </a:solidFill>
            <a:effectLst/>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n-US" sz="1200" b="1" kern="1200" cap="none" spc="0" dirty="0">
            <a:ln w="0"/>
            <a:solidFill>
              <a:srgbClr val="061E3A"/>
            </a:solidFill>
            <a:effectLst/>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n-US" sz="1200" b="1" kern="1200" cap="none" spc="0" dirty="0">
            <a:ln w="0"/>
            <a:solidFill>
              <a:srgbClr val="061E3A"/>
            </a:solidFill>
            <a:effectLst/>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n-US" sz="1600" b="1" kern="1200" cap="none" spc="0" dirty="0">
            <a:ln w="0"/>
            <a:solidFill>
              <a:schemeClr val="bg1"/>
            </a:solidFill>
            <a:effectLst/>
            <a:latin typeface="+mn-lt"/>
            <a:ea typeface="+mn-ea"/>
            <a:cs typeface="Times New Roman" panose="02020603050405020304" pitchFamily="18" charset="0"/>
          </a:endParaRPr>
        </a:p>
        <a:p>
          <a:pPr marL="0" lvl="0" indent="0" algn="ctr" defTabSz="533400">
            <a:lnSpc>
              <a:spcPct val="90000"/>
            </a:lnSpc>
            <a:spcBef>
              <a:spcPct val="0"/>
            </a:spcBef>
            <a:spcAft>
              <a:spcPct val="35000"/>
            </a:spcAft>
            <a:buNone/>
          </a:pPr>
          <a:r>
            <a:rPr lang="el-GR" sz="1400" b="1" kern="1200" cap="none" spc="0" dirty="0">
              <a:ln w="0"/>
              <a:solidFill>
                <a:schemeClr val="bg1"/>
              </a:solidFill>
              <a:effectLst/>
              <a:latin typeface="+mn-lt"/>
              <a:ea typeface="+mn-ea"/>
              <a:cs typeface="Times New Roman" panose="02020603050405020304" pitchFamily="18" charset="0"/>
            </a:rPr>
            <a:t>Κίνητρα Εφαρμογής της Εταιρικής Περιβαλλοντικής Στρατηγικής</a:t>
          </a:r>
        </a:p>
        <a:p>
          <a:pPr marL="0" lvl="0" indent="0" algn="ctr" defTabSz="533400">
            <a:lnSpc>
              <a:spcPct val="90000"/>
            </a:lnSpc>
            <a:spcBef>
              <a:spcPct val="0"/>
            </a:spcBef>
            <a:spcAft>
              <a:spcPct val="35000"/>
            </a:spcAft>
            <a:buNone/>
          </a:pPr>
          <a:endParaRPr lang="el-GR" sz="1400" b="1" kern="1200" cap="none" spc="0" dirty="0">
            <a:ln w="0"/>
            <a:solidFill>
              <a:schemeClr val="bg1"/>
            </a:solidFill>
            <a:effectLst>
              <a:outerShdw blurRad="38100" dist="19050" dir="2700000" algn="tl" rotWithShape="0">
                <a:srgbClr val="061E3A">
                  <a:alpha val="40000"/>
                </a:srgbClr>
              </a:outerShdw>
            </a:effectLst>
            <a:latin typeface="+mn-lt"/>
            <a:ea typeface="+mn-ea"/>
            <a:cs typeface="Times New Roman" panose="02020603050405020304" pitchFamily="18" charset="0"/>
          </a:endParaRPr>
        </a:p>
        <a:p>
          <a:pPr marL="0" lvl="0" indent="0" algn="l" defTabSz="533400">
            <a:lnSpc>
              <a:spcPct val="90000"/>
            </a:lnSpc>
            <a:spcBef>
              <a:spcPct val="0"/>
            </a:spcBef>
            <a:spcAft>
              <a:spcPct val="35000"/>
            </a:spcAft>
            <a:buNone/>
          </a:pPr>
          <a:r>
            <a:rPr lang="el-GR" sz="1400" b="1" kern="1200" cap="none" spc="0" dirty="0">
              <a:ln w="0">
                <a:noFill/>
              </a:ln>
              <a:solidFill>
                <a:schemeClr val="bg1"/>
              </a:solidFill>
              <a:effectLst/>
              <a:latin typeface="+mn-lt"/>
              <a:ea typeface="+mn-ea"/>
              <a:cs typeface="Times New Roman" panose="02020603050405020304" pitchFamily="18" charset="0"/>
            </a:rPr>
            <a:t>Ηθική Διάσταση</a:t>
          </a:r>
        </a:p>
        <a:p>
          <a:pPr marL="0" lvl="0" indent="0" algn="l" defTabSz="533400">
            <a:lnSpc>
              <a:spcPct val="90000"/>
            </a:lnSpc>
            <a:spcBef>
              <a:spcPct val="0"/>
            </a:spcBef>
            <a:spcAft>
              <a:spcPct val="35000"/>
            </a:spcAft>
            <a:buNone/>
          </a:pPr>
          <a:r>
            <a:rPr lang="el-GR" sz="1400" b="1" kern="1200" cap="none" spc="0" dirty="0">
              <a:ln w="0">
                <a:noFill/>
              </a:ln>
              <a:solidFill>
                <a:schemeClr val="bg1"/>
              </a:solidFill>
              <a:effectLst/>
              <a:latin typeface="+mn-lt"/>
              <a:ea typeface="+mn-ea"/>
              <a:cs typeface="Times New Roman" panose="02020603050405020304" pitchFamily="18" charset="0"/>
            </a:rPr>
            <a:t>Περιβαλλοντικές Κανονιστικές Ρυθμίσεις</a:t>
          </a:r>
        </a:p>
        <a:p>
          <a:pPr marL="0" lvl="0" indent="0" algn="l" defTabSz="533400">
            <a:lnSpc>
              <a:spcPct val="90000"/>
            </a:lnSpc>
            <a:spcBef>
              <a:spcPct val="0"/>
            </a:spcBef>
            <a:spcAft>
              <a:spcPct val="35000"/>
            </a:spcAft>
            <a:buNone/>
          </a:pPr>
          <a:r>
            <a:rPr lang="el-GR" sz="1400" b="1" kern="1200" cap="none" spc="0" dirty="0">
              <a:ln w="0">
                <a:noFill/>
              </a:ln>
              <a:solidFill>
                <a:schemeClr val="bg1"/>
              </a:solidFill>
              <a:effectLst/>
              <a:latin typeface="+mn-lt"/>
              <a:ea typeface="+mn-ea"/>
              <a:cs typeface="Times New Roman" panose="02020603050405020304" pitchFamily="18" charset="0"/>
            </a:rPr>
            <a:t>Ενδιαφερόμενα μέρη</a:t>
          </a:r>
        </a:p>
        <a:p>
          <a:pPr marL="0" lvl="0" indent="0" algn="l" defTabSz="533400">
            <a:lnSpc>
              <a:spcPct val="90000"/>
            </a:lnSpc>
            <a:spcBef>
              <a:spcPct val="0"/>
            </a:spcBef>
            <a:spcAft>
              <a:spcPct val="35000"/>
            </a:spcAft>
            <a:buNone/>
          </a:pPr>
          <a:r>
            <a:rPr lang="el-GR" sz="1400" b="1" kern="1200" cap="none" spc="0" dirty="0">
              <a:ln w="0">
                <a:noFill/>
              </a:ln>
              <a:solidFill>
                <a:schemeClr val="bg1"/>
              </a:solidFill>
              <a:effectLst/>
              <a:latin typeface="+mn-lt"/>
              <a:ea typeface="+mn-ea"/>
              <a:cs typeface="Times New Roman" panose="02020603050405020304" pitchFamily="18" charset="0"/>
            </a:rPr>
            <a:t>Ανταγωνιστικό πλεονέκτημα</a:t>
          </a:r>
        </a:p>
        <a:p>
          <a:pPr marL="0" lvl="0" indent="0" algn="ctr" defTabSz="533400">
            <a:lnSpc>
              <a:spcPct val="90000"/>
            </a:lnSpc>
            <a:spcBef>
              <a:spcPct val="0"/>
            </a:spcBef>
            <a:spcAft>
              <a:spcPct val="35000"/>
            </a:spcAft>
            <a:buNone/>
          </a:pPr>
          <a:endParaRPr lang="el-GR" sz="1200" b="0" kern="120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b="0" kern="120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b="0" kern="1200" cap="none" spc="0" dirty="0">
            <a:ln w="0"/>
            <a:solidFill>
              <a:srgbClr val="7FCA20">
                <a:lumMod val="75000"/>
              </a:srgbClr>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b="0" kern="120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b="0" kern="120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b="0" kern="120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b="0" kern="120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b="0" kern="120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b="0" kern="1200" cap="none" spc="0" dirty="0">
            <a:ln w="0"/>
            <a:solidFill>
              <a:srgbClr val="061E3A"/>
            </a:solidFill>
            <a:effectLst>
              <a:outerShdw blurRad="38100" dist="19050" dir="2700000" algn="tl" rotWithShape="0">
                <a:srgbClr val="061E3A">
                  <a:alpha val="40000"/>
                </a:srgbClr>
              </a:outerShdw>
            </a:effectLst>
            <a:latin typeface="Times New Roman" panose="02020603050405020304" pitchFamily="18" charset="0"/>
            <a:ea typeface="+mn-ea"/>
            <a:cs typeface="Times New Roman" panose="02020603050405020304" pitchFamily="18" charset="0"/>
          </a:endParaRPr>
        </a:p>
      </dsp:txBody>
      <dsp:txXfrm>
        <a:off x="69334" y="69334"/>
        <a:ext cx="2228576" cy="4724276"/>
      </dsp:txXfrm>
    </dsp:sp>
    <dsp:sp modelId="{650F5364-78A8-4E44-B82F-FB8B8F6C4C34}">
      <dsp:nvSpPr>
        <dsp:cNvPr id="0" name=""/>
        <dsp:cNvSpPr/>
      </dsp:nvSpPr>
      <dsp:spPr>
        <a:xfrm>
          <a:off x="2593786" y="2198895"/>
          <a:ext cx="380794" cy="441882"/>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l-GR" sz="2000" kern="1200">
            <a:solidFill>
              <a:srgbClr val="002060"/>
            </a:solidFill>
            <a:latin typeface="Arial"/>
            <a:ea typeface="+mn-ea"/>
            <a:cs typeface="+mn-cs"/>
          </a:endParaRPr>
        </a:p>
      </dsp:txBody>
      <dsp:txXfrm>
        <a:off x="2593786" y="2287271"/>
        <a:ext cx="266556" cy="265130"/>
      </dsp:txXfrm>
    </dsp:sp>
    <dsp:sp modelId="{BB91AC01-813F-2B4E-914E-25118C3A58F9}">
      <dsp:nvSpPr>
        <dsp:cNvPr id="0" name=""/>
        <dsp:cNvSpPr/>
      </dsp:nvSpPr>
      <dsp:spPr>
        <a:xfrm>
          <a:off x="3085724" y="0"/>
          <a:ext cx="2316214" cy="4862944"/>
        </a:xfrm>
        <a:prstGeom prst="roundRect">
          <a:avLst>
            <a:gd name="adj" fmla="val 10000"/>
          </a:avLst>
        </a:prstGeom>
        <a:solidFill>
          <a:srgbClr val="00B0F0"/>
        </a:solidFill>
        <a:ln w="254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endParaRPr lang="el-GR" sz="1200" b="1" kern="1200" dirty="0">
            <a:solidFill>
              <a:srgbClr val="061E3A"/>
            </a:solidFill>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b="1" kern="1200" dirty="0">
            <a:solidFill>
              <a:srgbClr val="061E3A"/>
            </a:solidFill>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600" b="0" kern="1200" dirty="0">
            <a:solidFill>
              <a:srgbClr val="061E3A"/>
            </a:solidFill>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r>
            <a:rPr lang="el-GR" sz="1400" b="1" kern="1200" dirty="0">
              <a:solidFill>
                <a:schemeClr val="bg1"/>
              </a:solidFill>
              <a:latin typeface="+mn-lt"/>
              <a:ea typeface="+mn-ea"/>
              <a:cs typeface="Times New Roman" panose="02020603050405020304" pitchFamily="18" charset="0"/>
            </a:rPr>
            <a:t>Πρακτικές Εφαρμογής της Εταιρικής Περιβαλλοντικής Στρατηγικής</a:t>
          </a:r>
        </a:p>
        <a:p>
          <a:pPr marL="0" lvl="0" indent="0" algn="l" defTabSz="533400">
            <a:lnSpc>
              <a:spcPct val="90000"/>
            </a:lnSpc>
            <a:spcBef>
              <a:spcPct val="0"/>
            </a:spcBef>
            <a:spcAft>
              <a:spcPct val="35000"/>
            </a:spcAft>
            <a:buNone/>
          </a:pPr>
          <a:endParaRPr lang="el-GR" sz="1400" b="0" kern="1200" dirty="0">
            <a:solidFill>
              <a:schemeClr val="bg1"/>
            </a:solidFill>
            <a:latin typeface="+mn-lt"/>
            <a:ea typeface="+mn-ea"/>
            <a:cs typeface="Times New Roman" panose="02020603050405020304" pitchFamily="18" charset="0"/>
          </a:endParaRPr>
        </a:p>
        <a:p>
          <a:pPr marL="0" lvl="0" indent="0" algn="l" defTabSz="533400">
            <a:lnSpc>
              <a:spcPct val="90000"/>
            </a:lnSpc>
            <a:spcBef>
              <a:spcPct val="0"/>
            </a:spcBef>
            <a:spcAft>
              <a:spcPct val="35000"/>
            </a:spcAft>
            <a:buNone/>
          </a:pPr>
          <a:r>
            <a:rPr lang="el-GR" sz="1400" b="1" kern="1200" dirty="0">
              <a:solidFill>
                <a:schemeClr val="bg1"/>
              </a:solidFill>
              <a:latin typeface="+mn-lt"/>
              <a:ea typeface="+mn-ea"/>
              <a:cs typeface="Times New Roman" panose="02020603050405020304" pitchFamily="18" charset="0"/>
            </a:rPr>
            <a:t>Συμμόρφωση με τις Περιβαλλοντικές Κανονιστικές Ρυθμίσεις </a:t>
          </a:r>
        </a:p>
        <a:p>
          <a:pPr marL="0" lvl="0" indent="0" algn="l" defTabSz="533400">
            <a:lnSpc>
              <a:spcPct val="90000"/>
            </a:lnSpc>
            <a:spcBef>
              <a:spcPct val="0"/>
            </a:spcBef>
            <a:spcAft>
              <a:spcPct val="35000"/>
            </a:spcAft>
            <a:buNone/>
          </a:pPr>
          <a:r>
            <a:rPr lang="el-GR" sz="1400" b="1" kern="1200" dirty="0">
              <a:solidFill>
                <a:schemeClr val="bg1"/>
              </a:solidFill>
              <a:latin typeface="+mn-lt"/>
              <a:ea typeface="+mn-ea"/>
              <a:cs typeface="Times New Roman" panose="02020603050405020304" pitchFamily="18" charset="0"/>
            </a:rPr>
            <a:t>Πρότυπα Περιβαλλοντικής Διαχείρισης και Πιστοποίησης</a:t>
          </a:r>
        </a:p>
        <a:p>
          <a:pPr marL="0" lvl="0" indent="0" algn="l" defTabSz="533400">
            <a:lnSpc>
              <a:spcPct val="90000"/>
            </a:lnSpc>
            <a:spcBef>
              <a:spcPct val="0"/>
            </a:spcBef>
            <a:spcAft>
              <a:spcPct val="35000"/>
            </a:spcAft>
            <a:buNone/>
          </a:pPr>
          <a:r>
            <a:rPr lang="el-GR" sz="1400" b="1" kern="1200" dirty="0">
              <a:solidFill>
                <a:schemeClr val="bg1"/>
              </a:solidFill>
              <a:latin typeface="+mn-lt"/>
              <a:ea typeface="+mn-ea"/>
              <a:cs typeface="Times New Roman" panose="02020603050405020304" pitchFamily="18" charset="0"/>
            </a:rPr>
            <a:t>Περιβαλλοντική Λογιστική</a:t>
          </a:r>
        </a:p>
        <a:p>
          <a:pPr marL="0" lvl="0" indent="0" algn="l" defTabSz="533400">
            <a:lnSpc>
              <a:spcPct val="90000"/>
            </a:lnSpc>
            <a:spcBef>
              <a:spcPct val="0"/>
            </a:spcBef>
            <a:spcAft>
              <a:spcPct val="35000"/>
            </a:spcAft>
            <a:buNone/>
          </a:pPr>
          <a:r>
            <a:rPr lang="el-GR" sz="1400" b="1" kern="1200" dirty="0">
              <a:solidFill>
                <a:schemeClr val="bg1"/>
              </a:solidFill>
              <a:latin typeface="+mn-lt"/>
              <a:ea typeface="+mn-ea"/>
              <a:cs typeface="Times New Roman" panose="02020603050405020304" pitchFamily="18" charset="0"/>
            </a:rPr>
            <a:t>Οικολογικός Σχεδιασμός Προϊόντων</a:t>
          </a:r>
        </a:p>
        <a:p>
          <a:pPr marL="0" lvl="0" indent="0" algn="l" defTabSz="533400">
            <a:lnSpc>
              <a:spcPct val="90000"/>
            </a:lnSpc>
            <a:spcBef>
              <a:spcPct val="0"/>
            </a:spcBef>
            <a:spcAft>
              <a:spcPct val="35000"/>
            </a:spcAft>
            <a:buNone/>
          </a:pPr>
          <a:endParaRPr lang="el-GR" sz="1200" b="0" kern="1200" dirty="0">
            <a:solidFill>
              <a:srgbClr val="061E3A"/>
            </a:solidFill>
            <a:latin typeface="Times New Roman" panose="02020603050405020304" pitchFamily="18" charset="0"/>
            <a:ea typeface="+mn-ea"/>
            <a:cs typeface="Times New Roman" panose="02020603050405020304" pitchFamily="18" charset="0"/>
          </a:endParaRPr>
        </a:p>
        <a:p>
          <a:pPr marL="0" lvl="0" indent="0" algn="l" defTabSz="533400">
            <a:lnSpc>
              <a:spcPct val="90000"/>
            </a:lnSpc>
            <a:spcBef>
              <a:spcPct val="0"/>
            </a:spcBef>
            <a:spcAft>
              <a:spcPct val="35000"/>
            </a:spcAft>
            <a:buNone/>
          </a:pPr>
          <a:endParaRPr lang="el-GR" sz="1200" b="0" kern="1200" dirty="0">
            <a:solidFill>
              <a:srgbClr val="061E3A"/>
            </a:solidFill>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000" kern="1200" dirty="0">
            <a:solidFill>
              <a:srgbClr val="FFFFFF"/>
            </a:solidFill>
            <a:latin typeface="Arial"/>
            <a:ea typeface="+mn-ea"/>
            <a:cs typeface="+mn-cs"/>
          </a:endParaRPr>
        </a:p>
      </dsp:txBody>
      <dsp:txXfrm>
        <a:off x="3153564" y="67840"/>
        <a:ext cx="2180534" cy="4727264"/>
      </dsp:txXfrm>
    </dsp:sp>
    <dsp:sp modelId="{7D1506DB-9E61-044F-8DCB-1F1BFEC69A02}">
      <dsp:nvSpPr>
        <dsp:cNvPr id="0" name=""/>
        <dsp:cNvSpPr/>
      </dsp:nvSpPr>
      <dsp:spPr>
        <a:xfrm>
          <a:off x="5546547" y="2222169"/>
          <a:ext cx="377738" cy="441882"/>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l-GR" sz="2000" kern="1200">
            <a:solidFill>
              <a:srgbClr val="FFFFFF"/>
            </a:solidFill>
            <a:latin typeface="Arial"/>
            <a:ea typeface="+mn-ea"/>
            <a:cs typeface="+mn-cs"/>
          </a:endParaRPr>
        </a:p>
      </dsp:txBody>
      <dsp:txXfrm>
        <a:off x="5546547" y="2310545"/>
        <a:ext cx="264417" cy="265130"/>
      </dsp:txXfrm>
    </dsp:sp>
    <dsp:sp modelId="{8135026C-F0D8-194E-A832-B453B4764F45}">
      <dsp:nvSpPr>
        <dsp:cNvPr id="0" name=""/>
        <dsp:cNvSpPr/>
      </dsp:nvSpPr>
      <dsp:spPr>
        <a:xfrm>
          <a:off x="6114653" y="0"/>
          <a:ext cx="2106302" cy="4862944"/>
        </a:xfrm>
        <a:prstGeom prst="roundRect">
          <a:avLst>
            <a:gd name="adj" fmla="val 10000"/>
          </a:avLst>
        </a:prstGeom>
        <a:solidFill>
          <a:srgbClr val="0070C0"/>
        </a:solidFill>
        <a:ln w="25400"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endParaRPr lang="el-GR" sz="1200" b="1" kern="1200" dirty="0">
            <a:solidFill>
              <a:srgbClr val="184880"/>
            </a:solidFill>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400" b="1" kern="1200" dirty="0">
            <a:solidFill>
              <a:schemeClr val="bg1"/>
            </a:solidFill>
            <a:latin typeface="+mn-lt"/>
            <a:ea typeface="+mn-ea"/>
            <a:cs typeface="Times New Roman" panose="02020603050405020304" pitchFamily="18" charset="0"/>
          </a:endParaRPr>
        </a:p>
        <a:p>
          <a:pPr marL="0" lvl="0" indent="0" algn="ctr" defTabSz="533400">
            <a:lnSpc>
              <a:spcPct val="90000"/>
            </a:lnSpc>
            <a:spcBef>
              <a:spcPct val="0"/>
            </a:spcBef>
            <a:spcAft>
              <a:spcPct val="35000"/>
            </a:spcAft>
            <a:buNone/>
          </a:pPr>
          <a:r>
            <a:rPr lang="el-GR" sz="1400" b="1" kern="1200" dirty="0">
              <a:solidFill>
                <a:schemeClr val="bg1"/>
              </a:solidFill>
              <a:latin typeface="+mn-lt"/>
              <a:ea typeface="+mn-ea"/>
              <a:cs typeface="Times New Roman" panose="02020603050405020304" pitchFamily="18" charset="0"/>
            </a:rPr>
            <a:t>Αποτελέσματα της Εταιρικής Περιβαλλοντικής Στρατηγικής</a:t>
          </a:r>
        </a:p>
        <a:p>
          <a:pPr marL="0" lvl="0" indent="0" algn="ctr" defTabSz="533400">
            <a:lnSpc>
              <a:spcPct val="90000"/>
            </a:lnSpc>
            <a:spcBef>
              <a:spcPct val="0"/>
            </a:spcBef>
            <a:spcAft>
              <a:spcPct val="35000"/>
            </a:spcAft>
            <a:buNone/>
          </a:pPr>
          <a:endParaRPr lang="el-GR" sz="1400" b="1" kern="1200" dirty="0">
            <a:solidFill>
              <a:schemeClr val="bg1"/>
            </a:solidFill>
            <a:latin typeface="+mn-lt"/>
            <a:ea typeface="+mn-ea"/>
            <a:cs typeface="Times New Roman" panose="02020603050405020304" pitchFamily="18" charset="0"/>
          </a:endParaRPr>
        </a:p>
        <a:p>
          <a:pPr marL="0" lvl="0" indent="0" algn="l" defTabSz="533400">
            <a:lnSpc>
              <a:spcPct val="90000"/>
            </a:lnSpc>
            <a:spcBef>
              <a:spcPct val="0"/>
            </a:spcBef>
            <a:spcAft>
              <a:spcPct val="35000"/>
            </a:spcAft>
            <a:buNone/>
          </a:pPr>
          <a:r>
            <a:rPr lang="el-GR" sz="1400" b="1" kern="1200" dirty="0">
              <a:solidFill>
                <a:schemeClr val="bg1"/>
              </a:solidFill>
              <a:latin typeface="+mn-lt"/>
              <a:ea typeface="+mn-ea"/>
              <a:cs typeface="Times New Roman" panose="02020603050405020304" pitchFamily="18" charset="0"/>
            </a:rPr>
            <a:t>Ενεργητική Προσέγγιση</a:t>
          </a:r>
        </a:p>
        <a:p>
          <a:pPr marL="0" lvl="0" indent="0" algn="l" defTabSz="533400">
            <a:lnSpc>
              <a:spcPct val="90000"/>
            </a:lnSpc>
            <a:spcBef>
              <a:spcPct val="0"/>
            </a:spcBef>
            <a:spcAft>
              <a:spcPct val="35000"/>
            </a:spcAft>
            <a:buNone/>
          </a:pPr>
          <a:r>
            <a:rPr lang="el-GR" sz="1400" b="1" kern="1200" dirty="0">
              <a:solidFill>
                <a:schemeClr val="bg1"/>
              </a:solidFill>
              <a:latin typeface="+mn-lt"/>
              <a:ea typeface="+mn-ea"/>
              <a:cs typeface="Times New Roman" panose="02020603050405020304" pitchFamily="18" charset="0"/>
            </a:rPr>
            <a:t>Παθητική Προσέγγιση</a:t>
          </a:r>
        </a:p>
        <a:p>
          <a:pPr marL="0" lvl="0" indent="0" algn="l" defTabSz="533400">
            <a:lnSpc>
              <a:spcPct val="90000"/>
            </a:lnSpc>
            <a:spcBef>
              <a:spcPct val="0"/>
            </a:spcBef>
            <a:spcAft>
              <a:spcPct val="35000"/>
            </a:spcAft>
            <a:buNone/>
          </a:pPr>
          <a:r>
            <a:rPr lang="el-GR" sz="1400" b="1" kern="1200" dirty="0">
              <a:solidFill>
                <a:schemeClr val="bg1"/>
              </a:solidFill>
              <a:latin typeface="+mn-lt"/>
              <a:ea typeface="+mn-ea"/>
              <a:cs typeface="Times New Roman" panose="02020603050405020304" pitchFamily="18" charset="0"/>
            </a:rPr>
            <a:t>Υπόθεση </a:t>
          </a:r>
          <a:r>
            <a:rPr lang="en-US" sz="1400" b="1" kern="1200" dirty="0">
              <a:solidFill>
                <a:schemeClr val="bg1"/>
              </a:solidFill>
              <a:latin typeface="+mn-lt"/>
              <a:ea typeface="+mn-ea"/>
              <a:cs typeface="Times New Roman" panose="02020603050405020304" pitchFamily="18" charset="0"/>
            </a:rPr>
            <a:t>Porter</a:t>
          </a:r>
          <a:endParaRPr lang="el-GR" sz="1400" b="1" kern="1200" dirty="0">
            <a:solidFill>
              <a:schemeClr val="bg1"/>
            </a:solidFill>
            <a:latin typeface="+mn-lt"/>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kern="1200" dirty="0">
            <a:solidFill>
              <a:srgbClr val="061E3A"/>
            </a:solidFill>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kern="1200" dirty="0">
            <a:solidFill>
              <a:srgbClr val="061E3A"/>
            </a:solidFill>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kern="1200" dirty="0">
            <a:solidFill>
              <a:srgbClr val="0070C0"/>
            </a:solidFill>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kern="1200" dirty="0">
            <a:solidFill>
              <a:srgbClr val="061E3A"/>
            </a:solidFill>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kern="1200" dirty="0">
            <a:solidFill>
              <a:srgbClr val="061E3A"/>
            </a:solidFill>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kern="1200" dirty="0">
            <a:solidFill>
              <a:srgbClr val="061E3A"/>
            </a:solidFill>
            <a:latin typeface="Times New Roman" panose="02020603050405020304" pitchFamily="18" charset="0"/>
            <a:ea typeface="+mn-ea"/>
            <a:cs typeface="Times New Roman" panose="02020603050405020304" pitchFamily="18" charset="0"/>
          </a:endParaRPr>
        </a:p>
        <a:p>
          <a:pPr marL="0" lvl="0" indent="0" algn="ctr" defTabSz="533400">
            <a:lnSpc>
              <a:spcPct val="90000"/>
            </a:lnSpc>
            <a:spcBef>
              <a:spcPct val="0"/>
            </a:spcBef>
            <a:spcAft>
              <a:spcPct val="35000"/>
            </a:spcAft>
            <a:buNone/>
          </a:pPr>
          <a:endParaRPr lang="el-GR" sz="1200" kern="1200" dirty="0">
            <a:solidFill>
              <a:srgbClr val="061E3A"/>
            </a:solidFill>
            <a:latin typeface="Times New Roman" panose="02020603050405020304" pitchFamily="18" charset="0"/>
            <a:ea typeface="+mn-ea"/>
            <a:cs typeface="Times New Roman" panose="02020603050405020304" pitchFamily="18" charset="0"/>
          </a:endParaRPr>
        </a:p>
      </dsp:txBody>
      <dsp:txXfrm>
        <a:off x="6176344" y="61691"/>
        <a:ext cx="1982920" cy="473956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dirty="0"/>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550DD02-736E-42D0-BF7D-ADCA6A0F4C69}" type="datetime1">
              <a:rPr lang="el-GR" smtClean="0"/>
              <a:t>4/4/24</a:t>
            </a:fld>
            <a:endParaRPr lang="el-GR"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dirty="0"/>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828588A-5C4E-401A-AECC-B6F63A9DE965}" type="slidenum">
              <a:rPr lang="el-GR"/>
              <a:t>‹#›</a:t>
            </a:fld>
            <a:endParaRPr lang="el-GR" dirty="0"/>
          </a:p>
        </p:txBody>
      </p:sp>
    </p:spTree>
    <p:extLst>
      <p:ext uri="{BB962C8B-B14F-4D97-AF65-F5344CB8AC3E}">
        <p14:creationId xmlns:p14="http://schemas.microsoft.com/office/powerpoint/2010/main" val="10599797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Σύμβολο κράτησης θέσης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noProof="0" dirty="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4720BEC2-DB6F-4C65-88BD-569C8C79DA57}" type="datetime1">
              <a:rPr lang="el-GR" noProof="0" smtClean="0"/>
              <a:t>4/4/24</a:t>
            </a:fld>
            <a:endParaRPr lang="el-GR" noProof="0" dirty="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l-GR" noProof="0" dirty="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GR" noProof="0" dirty="0"/>
              <a:t>Στυλ υποδείγματος κειμένου</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noProof="0" dirty="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7542409-6A04-4DC6-AC3A-D3758287A8F2}" type="slidenum">
              <a:rPr lang="el-GR" noProof="0"/>
              <a:t>‹#›</a:t>
            </a:fld>
            <a:endParaRPr lang="el-GR" noProof="0" dirty="0"/>
          </a:p>
        </p:txBody>
      </p:sp>
    </p:spTree>
    <p:extLst>
      <p:ext uri="{BB962C8B-B14F-4D97-AF65-F5344CB8AC3E}">
        <p14:creationId xmlns:p14="http://schemas.microsoft.com/office/powerpoint/2010/main" val="254115059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rtlCol="0"/>
          <a:lstStyle/>
          <a:p>
            <a:pPr rtl="0"/>
            <a:endParaRPr lang="el-GR" dirty="0"/>
          </a:p>
        </p:txBody>
      </p:sp>
      <p:sp>
        <p:nvSpPr>
          <p:cNvPr id="4" name="Θέση αριθμού διαφάνειας 3"/>
          <p:cNvSpPr>
            <a:spLocks noGrp="1"/>
          </p:cNvSpPr>
          <p:nvPr>
            <p:ph type="sldNum" sz="quarter" idx="10"/>
          </p:nvPr>
        </p:nvSpPr>
        <p:spPr/>
        <p:txBody>
          <a:bodyPr rtlCol="0"/>
          <a:lstStyle/>
          <a:p>
            <a:pPr rtl="0"/>
            <a:fld id="{77542409-6A04-4DC6-AC3A-D3758287A8F2}" type="slidenum">
              <a:rPr lang="el-GR" smtClean="0"/>
              <a:t>1</a:t>
            </a:fld>
            <a:endParaRPr lang="el-GR" dirty="0"/>
          </a:p>
        </p:txBody>
      </p:sp>
    </p:spTree>
    <p:extLst>
      <p:ext uri="{BB962C8B-B14F-4D97-AF65-F5344CB8AC3E}">
        <p14:creationId xmlns:p14="http://schemas.microsoft.com/office/powerpoint/2010/main" val="33008298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noProof="1"/>
          </a:p>
        </p:txBody>
      </p:sp>
      <p:sp>
        <p:nvSpPr>
          <p:cNvPr id="4" name="Θέση αριθμού διαφάνειας 3"/>
          <p:cNvSpPr>
            <a:spLocks noGrp="1"/>
          </p:cNvSpPr>
          <p:nvPr>
            <p:ph type="sldNum" sz="quarter" idx="10"/>
          </p:nvPr>
        </p:nvSpPr>
        <p:spPr/>
        <p:txBody>
          <a:bodyPr/>
          <a:lstStyle/>
          <a:p>
            <a:pPr rtl="0"/>
            <a:fld id="{77542409-6A04-4DC6-AC3A-D3758287A8F2}" type="slidenum">
              <a:rPr lang="el-GR" noProof="1" dirty="0" smtClean="0"/>
              <a:t>56</a:t>
            </a:fld>
            <a:endParaRPr lang="el-GR" noProof="1"/>
          </a:p>
        </p:txBody>
      </p:sp>
    </p:spTree>
    <p:extLst>
      <p:ext uri="{BB962C8B-B14F-4D97-AF65-F5344CB8AC3E}">
        <p14:creationId xmlns:p14="http://schemas.microsoft.com/office/powerpoint/2010/main" val="32257032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noProof="1"/>
          </a:p>
        </p:txBody>
      </p:sp>
      <p:sp>
        <p:nvSpPr>
          <p:cNvPr id="4" name="Θέση αριθμού διαφάνειας 3"/>
          <p:cNvSpPr>
            <a:spLocks noGrp="1"/>
          </p:cNvSpPr>
          <p:nvPr>
            <p:ph type="sldNum" sz="quarter" idx="10"/>
          </p:nvPr>
        </p:nvSpPr>
        <p:spPr/>
        <p:txBody>
          <a:bodyPr/>
          <a:lstStyle/>
          <a:p>
            <a:pPr rtl="0"/>
            <a:fld id="{77542409-6A04-4DC6-AC3A-D3758287A8F2}" type="slidenum">
              <a:rPr lang="el-GR" noProof="1" dirty="0" smtClean="0"/>
              <a:t>57</a:t>
            </a:fld>
            <a:endParaRPr lang="el-GR" noProof="1"/>
          </a:p>
        </p:txBody>
      </p:sp>
    </p:spTree>
    <p:extLst>
      <p:ext uri="{BB962C8B-B14F-4D97-AF65-F5344CB8AC3E}">
        <p14:creationId xmlns:p14="http://schemas.microsoft.com/office/powerpoint/2010/main" val="598669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noProof="1"/>
          </a:p>
        </p:txBody>
      </p:sp>
      <p:sp>
        <p:nvSpPr>
          <p:cNvPr id="4" name="Θέση αριθμού διαφάνειας 3"/>
          <p:cNvSpPr>
            <a:spLocks noGrp="1"/>
          </p:cNvSpPr>
          <p:nvPr>
            <p:ph type="sldNum" sz="quarter" idx="10"/>
          </p:nvPr>
        </p:nvSpPr>
        <p:spPr/>
        <p:txBody>
          <a:bodyPr/>
          <a:lstStyle/>
          <a:p>
            <a:pPr rtl="0"/>
            <a:fld id="{77542409-6A04-4DC6-AC3A-D3758287A8F2}" type="slidenum">
              <a:rPr lang="el-GR" noProof="1" dirty="0" smtClean="0"/>
              <a:t>2</a:t>
            </a:fld>
            <a:endParaRPr lang="el-GR" noProof="1"/>
          </a:p>
        </p:txBody>
      </p:sp>
    </p:spTree>
    <p:extLst>
      <p:ext uri="{BB962C8B-B14F-4D97-AF65-F5344CB8AC3E}">
        <p14:creationId xmlns:p14="http://schemas.microsoft.com/office/powerpoint/2010/main" val="3309420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noProof="1"/>
          </a:p>
        </p:txBody>
      </p:sp>
      <p:sp>
        <p:nvSpPr>
          <p:cNvPr id="4" name="Θέση αριθμού διαφάνειας 3"/>
          <p:cNvSpPr>
            <a:spLocks noGrp="1"/>
          </p:cNvSpPr>
          <p:nvPr>
            <p:ph type="sldNum" sz="quarter" idx="10"/>
          </p:nvPr>
        </p:nvSpPr>
        <p:spPr/>
        <p:txBody>
          <a:bodyPr/>
          <a:lstStyle/>
          <a:p>
            <a:pPr rtl="0"/>
            <a:fld id="{77542409-6A04-4DC6-AC3A-D3758287A8F2}" type="slidenum">
              <a:rPr lang="el-GR" noProof="1" dirty="0" smtClean="0"/>
              <a:t>3</a:t>
            </a:fld>
            <a:endParaRPr lang="el-GR" noProof="1"/>
          </a:p>
        </p:txBody>
      </p:sp>
    </p:spTree>
    <p:extLst>
      <p:ext uri="{BB962C8B-B14F-4D97-AF65-F5344CB8AC3E}">
        <p14:creationId xmlns:p14="http://schemas.microsoft.com/office/powerpoint/2010/main" val="3309420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noProof="1"/>
          </a:p>
        </p:txBody>
      </p:sp>
      <p:sp>
        <p:nvSpPr>
          <p:cNvPr id="4" name="Θέση αριθμού διαφάνειας 3"/>
          <p:cNvSpPr>
            <a:spLocks noGrp="1"/>
          </p:cNvSpPr>
          <p:nvPr>
            <p:ph type="sldNum" sz="quarter" idx="10"/>
          </p:nvPr>
        </p:nvSpPr>
        <p:spPr/>
        <p:txBody>
          <a:bodyPr/>
          <a:lstStyle/>
          <a:p>
            <a:pPr rtl="0"/>
            <a:fld id="{77542409-6A04-4DC6-AC3A-D3758287A8F2}" type="slidenum">
              <a:rPr lang="el-GR" noProof="1" dirty="0" smtClean="0"/>
              <a:t>4</a:t>
            </a:fld>
            <a:endParaRPr lang="el-GR" noProof="1"/>
          </a:p>
        </p:txBody>
      </p:sp>
    </p:spTree>
    <p:extLst>
      <p:ext uri="{BB962C8B-B14F-4D97-AF65-F5344CB8AC3E}">
        <p14:creationId xmlns:p14="http://schemas.microsoft.com/office/powerpoint/2010/main" val="3225703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5"/>
          </p:nvPr>
        </p:nvSpPr>
        <p:spPr/>
        <p:txBody>
          <a:bodyPr/>
          <a:lstStyle/>
          <a:p>
            <a:pPr rtl="0"/>
            <a:fld id="{77542409-6A04-4DC6-AC3A-D3758287A8F2}" type="slidenum">
              <a:rPr lang="el-GR" noProof="0" smtClean="0"/>
              <a:t>27</a:t>
            </a:fld>
            <a:endParaRPr lang="el-GR" noProof="0" dirty="0"/>
          </a:p>
        </p:txBody>
      </p:sp>
    </p:spTree>
    <p:extLst>
      <p:ext uri="{BB962C8B-B14F-4D97-AF65-F5344CB8AC3E}">
        <p14:creationId xmlns:p14="http://schemas.microsoft.com/office/powerpoint/2010/main" val="871513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5"/>
          </p:nvPr>
        </p:nvSpPr>
        <p:spPr/>
        <p:txBody>
          <a:bodyPr/>
          <a:lstStyle/>
          <a:p>
            <a:pPr rtl="0"/>
            <a:fld id="{77542409-6A04-4DC6-AC3A-D3758287A8F2}" type="slidenum">
              <a:rPr lang="el-GR" noProof="0" smtClean="0"/>
              <a:t>28</a:t>
            </a:fld>
            <a:endParaRPr lang="el-GR" noProof="0" dirty="0"/>
          </a:p>
        </p:txBody>
      </p:sp>
    </p:spTree>
    <p:extLst>
      <p:ext uri="{BB962C8B-B14F-4D97-AF65-F5344CB8AC3E}">
        <p14:creationId xmlns:p14="http://schemas.microsoft.com/office/powerpoint/2010/main" val="1813201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77542409-6A04-4DC6-AC3A-D3758287A8F2}" type="slidenum">
              <a:rPr lang="el-GR" smtClean="0"/>
              <a:t>38</a:t>
            </a:fld>
            <a:endParaRPr lang="el-GR" dirty="0"/>
          </a:p>
        </p:txBody>
      </p:sp>
    </p:spTree>
    <p:extLst>
      <p:ext uri="{BB962C8B-B14F-4D97-AF65-F5344CB8AC3E}">
        <p14:creationId xmlns:p14="http://schemas.microsoft.com/office/powerpoint/2010/main" val="32843106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77542409-6A04-4DC6-AC3A-D3758287A8F2}" type="slidenum">
              <a:rPr lang="el-GR" smtClean="0"/>
              <a:t>42</a:t>
            </a:fld>
            <a:endParaRPr lang="el-GR" dirty="0"/>
          </a:p>
        </p:txBody>
      </p:sp>
    </p:spTree>
    <p:extLst>
      <p:ext uri="{BB962C8B-B14F-4D97-AF65-F5344CB8AC3E}">
        <p14:creationId xmlns:p14="http://schemas.microsoft.com/office/powerpoint/2010/main" val="23363448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77542409-6A04-4DC6-AC3A-D3758287A8F2}" type="slidenum">
              <a:rPr lang="el-GR" smtClean="0"/>
              <a:t>50</a:t>
            </a:fld>
            <a:endParaRPr lang="el-GR" dirty="0"/>
          </a:p>
        </p:txBody>
      </p:sp>
    </p:spTree>
    <p:extLst>
      <p:ext uri="{BB962C8B-B14F-4D97-AF65-F5344CB8AC3E}">
        <p14:creationId xmlns:p14="http://schemas.microsoft.com/office/powerpoint/2010/main" val="7951596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9" name="Ορθογώνιο 8"/>
          <p:cNvSpPr/>
          <p:nvPr/>
        </p:nvSpPr>
        <p:spPr>
          <a:xfrm>
            <a:off x="1600200" y="0"/>
            <a:ext cx="5029200" cy="5943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p>
        </p:txBody>
      </p:sp>
      <p:sp>
        <p:nvSpPr>
          <p:cNvPr id="2" name="Τίτλος 1"/>
          <p:cNvSpPr>
            <a:spLocks noGrp="1"/>
          </p:cNvSpPr>
          <p:nvPr>
            <p:ph type="ctrTitle" hasCustomPrompt="1"/>
          </p:nvPr>
        </p:nvSpPr>
        <p:spPr>
          <a:xfrm>
            <a:off x="1751777" y="3019706"/>
            <a:ext cx="4846320" cy="2387600"/>
          </a:xfrm>
        </p:spPr>
        <p:txBody>
          <a:bodyPr rtlCol="0" anchor="b">
            <a:normAutofit/>
          </a:bodyPr>
          <a:lstStyle>
            <a:lvl1pPr algn="l" rtl="0">
              <a:lnSpc>
                <a:spcPct val="80000"/>
              </a:lnSpc>
              <a:defRPr sz="4800">
                <a:solidFill>
                  <a:schemeClr val="bg1"/>
                </a:solidFill>
              </a:defRPr>
            </a:lvl1pPr>
          </a:lstStyle>
          <a:p>
            <a:pPr rtl="0"/>
            <a:r>
              <a:rPr lang="el-GR" noProof="0" dirty="0"/>
              <a:t>Κάντε κλικ για να επεξεργαστείτε το στυλ υποδείγματος τίτλου</a:t>
            </a:r>
          </a:p>
        </p:txBody>
      </p:sp>
      <p:sp>
        <p:nvSpPr>
          <p:cNvPr id="3" name="Υπότιτλος 2"/>
          <p:cNvSpPr>
            <a:spLocks noGrp="1"/>
          </p:cNvSpPr>
          <p:nvPr>
            <p:ph type="subTitle" idx="1"/>
          </p:nvPr>
        </p:nvSpPr>
        <p:spPr>
          <a:xfrm>
            <a:off x="1751777" y="5381894"/>
            <a:ext cx="4846320" cy="448056"/>
          </a:xfrm>
        </p:spPr>
        <p:txBody>
          <a:bodyPr rtlCol="0">
            <a:normAutofit/>
          </a:bodyPr>
          <a:lstStyle>
            <a:lvl1pPr marL="0" indent="0" algn="l">
              <a:spcBef>
                <a:spcPts val="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l-GR" noProof="0"/>
              <a:t>Κάντε κλικ για να επεξεργαστείτε τον υπότιτλο του υποδείγματος</a:t>
            </a:r>
            <a:endParaRPr lang="el-GR" noProof="0" dirty="0"/>
          </a:p>
        </p:txBody>
      </p:sp>
      <p:pic>
        <p:nvPicPr>
          <p:cNvPr id="8" name="Εικόνα 7" descr="Μπαμπακένια λευκά σύννεφα στον γαλανό ουρανό"/>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7400"/>
            <a:ext cx="1490472" cy="3886200"/>
          </a:xfrm>
          <a:prstGeom prst="rect">
            <a:avLst/>
          </a:prstGeom>
        </p:spPr>
      </p:pic>
      <p:pic>
        <p:nvPicPr>
          <p:cNvPr id="10" name="Εικόνα 9" descr="Κοντινό πλάνο βλασταριού φυτού"/>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739128" y="2057400"/>
            <a:ext cx="2060767" cy="3886200"/>
          </a:xfrm>
          <a:prstGeom prst="rect">
            <a:avLst/>
          </a:prstGeom>
        </p:spPr>
      </p:pic>
      <p:pic>
        <p:nvPicPr>
          <p:cNvPr id="11" name="Εικόνα 10" descr="Κύματα"/>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8909623" y="2057400"/>
            <a:ext cx="3282696" cy="3886200"/>
          </a:xfrm>
          <a:prstGeom prst="rect">
            <a:avLst/>
          </a:prstGeom>
        </p:spPr>
      </p:pic>
    </p:spTree>
    <p:extLst>
      <p:ext uri="{BB962C8B-B14F-4D97-AF65-F5344CB8AC3E}">
        <p14:creationId xmlns:p14="http://schemas.microsoft.com/office/powerpoint/2010/main" val="698731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dirty="0"/>
              <a:t>Κάντε κλικ για να επεξεργαστείτε το στυλ υποδείγματος τίτλου</a:t>
            </a:r>
          </a:p>
        </p:txBody>
      </p:sp>
      <p:sp>
        <p:nvSpPr>
          <p:cNvPr id="3" name="Σύμβολο κράτησης θέσης κατακόρυφου κειμένου 2"/>
          <p:cNvSpPr>
            <a:spLocks noGrp="1"/>
          </p:cNvSpPr>
          <p:nvPr>
            <p:ph type="body" orient="vert" idx="1"/>
          </p:nvPr>
        </p:nvSpPr>
        <p:spPr/>
        <p:txBody>
          <a:bodyPr vert="eaVert" rtlCol="0"/>
          <a:lstStyle/>
          <a:p>
            <a:pPr lvl="0" rtl="0"/>
            <a:r>
              <a:rPr lang="el-GR" noProof="0"/>
              <a:t>Στυλ κειμένου υποδείγματος</a:t>
            </a:r>
          </a:p>
          <a:p>
            <a:pPr lvl="1" rtl="0"/>
            <a:r>
              <a:rPr lang="el-GR" noProof="0"/>
              <a:t>Δεύτερο επίπεδο</a:t>
            </a:r>
          </a:p>
          <a:p>
            <a:pPr lvl="2" rtl="0"/>
            <a:r>
              <a:rPr lang="el-GR" noProof="0"/>
              <a:t>Τρίτο επίπεδο</a:t>
            </a:r>
          </a:p>
          <a:p>
            <a:pPr lvl="3" rtl="0"/>
            <a:r>
              <a:rPr lang="el-GR" noProof="0"/>
              <a:t>Τέταρτο επίπεδο</a:t>
            </a:r>
          </a:p>
          <a:p>
            <a:pPr lvl="4" rtl="0"/>
            <a:r>
              <a:rPr lang="el-GR" noProof="0"/>
              <a:t>Πέμπτο επίπεδο</a:t>
            </a:r>
            <a:endParaRPr lang="el-GR" noProof="0" dirty="0"/>
          </a:p>
        </p:txBody>
      </p:sp>
      <p:sp>
        <p:nvSpPr>
          <p:cNvPr id="6" name="Σύμβολο κράτησης θέσης αριθμού διαφάνειας 5"/>
          <p:cNvSpPr>
            <a:spLocks noGrp="1"/>
          </p:cNvSpPr>
          <p:nvPr>
            <p:ph type="sldNum" sz="quarter" idx="12"/>
          </p:nvPr>
        </p:nvSpPr>
        <p:spPr/>
        <p:txBody>
          <a:bodyPr rtlCol="0"/>
          <a:lstStyle/>
          <a:p>
            <a:pPr rtl="0"/>
            <a:fld id="{9CD8D479-8942-46E8-A226-A4E01F7A105C}" type="slidenum">
              <a:rPr lang="el-GR" noProof="0"/>
              <a:t>‹#›</a:t>
            </a:fld>
            <a:endParaRPr lang="el-GR" noProof="0" dirty="0"/>
          </a:p>
        </p:txBody>
      </p:sp>
      <p:sp>
        <p:nvSpPr>
          <p:cNvPr id="4" name="Σύμβολο κράτησης θέσης ημερομηνίας 3"/>
          <p:cNvSpPr>
            <a:spLocks noGrp="1"/>
          </p:cNvSpPr>
          <p:nvPr>
            <p:ph type="dt" sz="half" idx="10"/>
          </p:nvPr>
        </p:nvSpPr>
        <p:spPr/>
        <p:txBody>
          <a:bodyPr rtlCol="0"/>
          <a:lstStyle/>
          <a:p>
            <a:pPr rtl="0"/>
            <a:fld id="{FA544957-AC53-4BF9-BCFA-457BA3A322DF}" type="datetime1">
              <a:rPr lang="el-GR" noProof="0" smtClean="0"/>
              <a:t>4/4/24</a:t>
            </a:fld>
            <a:endParaRPr lang="el-GR" noProof="0" dirty="0"/>
          </a:p>
        </p:txBody>
      </p:sp>
      <p:sp>
        <p:nvSpPr>
          <p:cNvPr id="5" name="Θέση υποσέλιδου 4"/>
          <p:cNvSpPr>
            <a:spLocks noGrp="1"/>
          </p:cNvSpPr>
          <p:nvPr>
            <p:ph type="ftr" sz="quarter" idx="11"/>
          </p:nvPr>
        </p:nvSpPr>
        <p:spPr/>
        <p:txBody>
          <a:bodyPr rtlCol="0"/>
          <a:lstStyle>
            <a:lvl1pPr>
              <a:defRPr/>
            </a:lvl1pPr>
          </a:lstStyle>
          <a:p>
            <a:pPr rtl="0"/>
            <a:r>
              <a:rPr lang="el-GR" noProof="0" dirty="0"/>
              <a:t>Προσθήκη υποσέλιδου</a:t>
            </a:r>
          </a:p>
        </p:txBody>
      </p:sp>
    </p:spTree>
    <p:extLst>
      <p:ext uri="{BB962C8B-B14F-4D97-AF65-F5344CB8AC3E}">
        <p14:creationId xmlns:p14="http://schemas.microsoft.com/office/powerpoint/2010/main" val="720709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hasCustomPrompt="1"/>
          </p:nvPr>
        </p:nvSpPr>
        <p:spPr>
          <a:xfrm>
            <a:off x="8724900" y="190500"/>
            <a:ext cx="2057400" cy="5986463"/>
          </a:xfrm>
        </p:spPr>
        <p:txBody>
          <a:bodyPr vert="eaVert" rtlCol="0"/>
          <a:lstStyle>
            <a:lvl1pPr rtl="0">
              <a:defRPr/>
            </a:lvl1pPr>
          </a:lstStyle>
          <a:p>
            <a:pPr rtl="0"/>
            <a:r>
              <a:rPr lang="el-GR" noProof="0" dirty="0"/>
              <a:t>Κάντε κλικ για να επεξεργαστείτε το στυλ υποδείγματος τίτλου</a:t>
            </a:r>
          </a:p>
        </p:txBody>
      </p:sp>
      <p:sp>
        <p:nvSpPr>
          <p:cNvPr id="3" name="Σύμβολο κράτησης θέσης κατακόρυφου κειμένου 2"/>
          <p:cNvSpPr>
            <a:spLocks noGrp="1"/>
          </p:cNvSpPr>
          <p:nvPr>
            <p:ph type="body" orient="vert" idx="1"/>
          </p:nvPr>
        </p:nvSpPr>
        <p:spPr>
          <a:xfrm>
            <a:off x="838200" y="190500"/>
            <a:ext cx="7734300" cy="5986463"/>
          </a:xfrm>
        </p:spPr>
        <p:txBody>
          <a:bodyPr vert="eaVert" rtlCol="0"/>
          <a:lstStyle/>
          <a:p>
            <a:pPr lvl="0" rtl="0"/>
            <a:r>
              <a:rPr lang="el-GR" noProof="0"/>
              <a:t>Στυλ κειμένου υποδείγματος</a:t>
            </a:r>
          </a:p>
          <a:p>
            <a:pPr lvl="1" rtl="0"/>
            <a:r>
              <a:rPr lang="el-GR" noProof="0"/>
              <a:t>Δεύτερο επίπεδο</a:t>
            </a:r>
          </a:p>
          <a:p>
            <a:pPr lvl="2" rtl="0"/>
            <a:r>
              <a:rPr lang="el-GR" noProof="0"/>
              <a:t>Τρίτο επίπεδο</a:t>
            </a:r>
          </a:p>
          <a:p>
            <a:pPr lvl="3" rtl="0"/>
            <a:r>
              <a:rPr lang="el-GR" noProof="0"/>
              <a:t>Τέταρτο επίπεδο</a:t>
            </a:r>
          </a:p>
          <a:p>
            <a:pPr lvl="4" rtl="0"/>
            <a:r>
              <a:rPr lang="el-GR" noProof="0"/>
              <a:t>Πέμπτο επίπεδο</a:t>
            </a:r>
            <a:endParaRPr lang="el-GR" noProof="0" dirty="0"/>
          </a:p>
        </p:txBody>
      </p:sp>
      <p:sp>
        <p:nvSpPr>
          <p:cNvPr id="6" name="Σύμβολο κράτησης θέσης αριθμού διαφάνειας 5"/>
          <p:cNvSpPr>
            <a:spLocks noGrp="1"/>
          </p:cNvSpPr>
          <p:nvPr>
            <p:ph type="sldNum" sz="quarter" idx="12"/>
          </p:nvPr>
        </p:nvSpPr>
        <p:spPr/>
        <p:txBody>
          <a:bodyPr rtlCol="0"/>
          <a:lstStyle/>
          <a:p>
            <a:pPr rtl="0"/>
            <a:fld id="{9CD8D479-8942-46E8-A226-A4E01F7A105C}" type="slidenum">
              <a:rPr lang="el-GR" noProof="0"/>
              <a:t>‹#›</a:t>
            </a:fld>
            <a:endParaRPr lang="el-GR" noProof="0" dirty="0"/>
          </a:p>
        </p:txBody>
      </p:sp>
      <p:sp>
        <p:nvSpPr>
          <p:cNvPr id="4" name="Σύμβολο κράτησης θέσης ημερομηνίας 3"/>
          <p:cNvSpPr>
            <a:spLocks noGrp="1"/>
          </p:cNvSpPr>
          <p:nvPr>
            <p:ph type="dt" sz="half" idx="10"/>
          </p:nvPr>
        </p:nvSpPr>
        <p:spPr/>
        <p:txBody>
          <a:bodyPr rtlCol="0"/>
          <a:lstStyle/>
          <a:p>
            <a:pPr rtl="0"/>
            <a:fld id="{36BEC442-951C-4A2C-8EE5-C1D812B0D889}" type="datetime1">
              <a:rPr lang="el-GR" noProof="0" smtClean="0"/>
              <a:t>4/4/24</a:t>
            </a:fld>
            <a:endParaRPr lang="el-GR" noProof="0" dirty="0"/>
          </a:p>
        </p:txBody>
      </p:sp>
      <p:sp>
        <p:nvSpPr>
          <p:cNvPr id="5" name="Θέση υποσέλιδου 4"/>
          <p:cNvSpPr>
            <a:spLocks noGrp="1"/>
          </p:cNvSpPr>
          <p:nvPr>
            <p:ph type="ftr" sz="quarter" idx="11"/>
          </p:nvPr>
        </p:nvSpPr>
        <p:spPr/>
        <p:txBody>
          <a:bodyPr rtlCol="0"/>
          <a:lstStyle>
            <a:lvl1pPr>
              <a:defRPr/>
            </a:lvl1pPr>
          </a:lstStyle>
          <a:p>
            <a:pPr rtl="0"/>
            <a:r>
              <a:rPr lang="el-GR" noProof="0" dirty="0"/>
              <a:t>Προσθήκη υποσέλιδου</a:t>
            </a:r>
          </a:p>
        </p:txBody>
      </p:sp>
    </p:spTree>
    <p:extLst>
      <p:ext uri="{BB962C8B-B14F-4D97-AF65-F5344CB8AC3E}">
        <p14:creationId xmlns:p14="http://schemas.microsoft.com/office/powerpoint/2010/main" val="1021014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dirty="0"/>
              <a:t>Κάντε κλικ για να επεξεργαστείτε το στυλ υποδείγματος τίτλου</a:t>
            </a:r>
          </a:p>
        </p:txBody>
      </p:sp>
      <p:sp>
        <p:nvSpPr>
          <p:cNvPr id="3" name="Σύμβολο κράτησης θέσης περιεχομένου 2"/>
          <p:cNvSpPr>
            <a:spLocks noGrp="1"/>
          </p:cNvSpPr>
          <p:nvPr>
            <p:ph idx="1"/>
          </p:nvPr>
        </p:nvSpPr>
        <p:spPr/>
        <p:txBody>
          <a:bodyPr rtlCol="0"/>
          <a:lstStyle/>
          <a:p>
            <a:pPr lvl="0" rtl="0"/>
            <a:r>
              <a:rPr lang="el-GR" noProof="0"/>
              <a:t>Στυλ κειμένου υποδείγματος</a:t>
            </a:r>
          </a:p>
          <a:p>
            <a:pPr lvl="1" rtl="0"/>
            <a:r>
              <a:rPr lang="el-GR" noProof="0"/>
              <a:t>Δεύτερο επίπεδο</a:t>
            </a:r>
          </a:p>
          <a:p>
            <a:pPr lvl="2" rtl="0"/>
            <a:r>
              <a:rPr lang="el-GR" noProof="0"/>
              <a:t>Τρίτο επίπεδο</a:t>
            </a:r>
          </a:p>
          <a:p>
            <a:pPr lvl="3" rtl="0"/>
            <a:r>
              <a:rPr lang="el-GR" noProof="0"/>
              <a:t>Τέταρτο επίπεδο</a:t>
            </a:r>
          </a:p>
          <a:p>
            <a:pPr lvl="4" rtl="0"/>
            <a:r>
              <a:rPr lang="el-GR" noProof="0"/>
              <a:t>Πέμπτο επίπεδο</a:t>
            </a:r>
            <a:endParaRPr lang="el-GR" noProof="0" dirty="0"/>
          </a:p>
        </p:txBody>
      </p:sp>
      <p:sp>
        <p:nvSpPr>
          <p:cNvPr id="6" name="Σύμβολο κράτησης θέσης αριθμού διαφάνειας 5"/>
          <p:cNvSpPr>
            <a:spLocks noGrp="1"/>
          </p:cNvSpPr>
          <p:nvPr>
            <p:ph type="sldNum" sz="quarter" idx="12"/>
          </p:nvPr>
        </p:nvSpPr>
        <p:spPr/>
        <p:txBody>
          <a:bodyPr rtlCol="0"/>
          <a:lstStyle/>
          <a:p>
            <a:pPr rtl="0"/>
            <a:fld id="{9CD8D479-8942-46E8-A226-A4E01F7A105C}" type="slidenum">
              <a:rPr lang="el-GR" noProof="0"/>
              <a:t>‹#›</a:t>
            </a:fld>
            <a:endParaRPr lang="el-GR" noProof="0" dirty="0"/>
          </a:p>
        </p:txBody>
      </p:sp>
      <p:sp>
        <p:nvSpPr>
          <p:cNvPr id="4" name="Σύμβολο κράτησης θέσης ημερομηνίας 3"/>
          <p:cNvSpPr>
            <a:spLocks noGrp="1"/>
          </p:cNvSpPr>
          <p:nvPr>
            <p:ph type="dt" sz="half" idx="10"/>
          </p:nvPr>
        </p:nvSpPr>
        <p:spPr/>
        <p:txBody>
          <a:bodyPr rtlCol="0"/>
          <a:lstStyle/>
          <a:p>
            <a:pPr rtl="0"/>
            <a:fld id="{819E7F3C-0791-43D1-B147-45406433A8DC}" type="datetime1">
              <a:rPr lang="el-GR" noProof="0" smtClean="0"/>
              <a:t>4/4/24</a:t>
            </a:fld>
            <a:endParaRPr lang="el-GR" noProof="0" dirty="0"/>
          </a:p>
        </p:txBody>
      </p:sp>
      <p:sp>
        <p:nvSpPr>
          <p:cNvPr id="5" name="Θέση υποσέλιδου 4"/>
          <p:cNvSpPr>
            <a:spLocks noGrp="1"/>
          </p:cNvSpPr>
          <p:nvPr>
            <p:ph type="ftr" sz="quarter" idx="11"/>
          </p:nvPr>
        </p:nvSpPr>
        <p:spPr/>
        <p:txBody>
          <a:bodyPr rtlCol="0"/>
          <a:lstStyle>
            <a:lvl1pPr>
              <a:defRPr/>
            </a:lvl1pPr>
          </a:lstStyle>
          <a:p>
            <a:pPr rtl="0"/>
            <a:r>
              <a:rPr lang="el-GR" noProof="0" dirty="0"/>
              <a:t>Προσθήκη υποσέλιδου</a:t>
            </a:r>
          </a:p>
        </p:txBody>
      </p:sp>
    </p:spTree>
    <p:extLst>
      <p:ext uri="{BB962C8B-B14F-4D97-AF65-F5344CB8AC3E}">
        <p14:creationId xmlns:p14="http://schemas.microsoft.com/office/powerpoint/2010/main" val="340511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8" name="Ορθογώνιο 7"/>
          <p:cNvSpPr/>
          <p:nvPr/>
        </p:nvSpPr>
        <p:spPr>
          <a:xfrm>
            <a:off x="1600199" y="2059146"/>
            <a:ext cx="7199696" cy="3886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p>
        </p:txBody>
      </p:sp>
      <p:sp>
        <p:nvSpPr>
          <p:cNvPr id="2" name="Τίτλος 1"/>
          <p:cNvSpPr>
            <a:spLocks noGrp="1"/>
          </p:cNvSpPr>
          <p:nvPr>
            <p:ph type="title" hasCustomPrompt="1"/>
          </p:nvPr>
        </p:nvSpPr>
        <p:spPr>
          <a:xfrm>
            <a:off x="1751777" y="2263913"/>
            <a:ext cx="6949440" cy="3143393"/>
          </a:xfrm>
        </p:spPr>
        <p:txBody>
          <a:bodyPr rtlCol="0" anchor="b"/>
          <a:lstStyle>
            <a:lvl1pPr rtl="0">
              <a:defRPr sz="6000">
                <a:solidFill>
                  <a:schemeClr val="bg1"/>
                </a:solidFill>
              </a:defRPr>
            </a:lvl1pPr>
          </a:lstStyle>
          <a:p>
            <a:pPr rtl="0"/>
            <a:r>
              <a:rPr lang="el-GR" noProof="0" dirty="0"/>
              <a:t>Κάντε κλικ για να επεξεργαστείτε το στυλ υποδείγματος τίτλου</a:t>
            </a:r>
          </a:p>
        </p:txBody>
      </p:sp>
      <p:sp>
        <p:nvSpPr>
          <p:cNvPr id="3" name="Θέση κειμένου 2"/>
          <p:cNvSpPr>
            <a:spLocks noGrp="1"/>
          </p:cNvSpPr>
          <p:nvPr>
            <p:ph type="body" idx="1"/>
          </p:nvPr>
        </p:nvSpPr>
        <p:spPr>
          <a:xfrm>
            <a:off x="1751777" y="5381893"/>
            <a:ext cx="6949440" cy="449523"/>
          </a:xfrm>
        </p:spPr>
        <p:txBody>
          <a:bodyPr rtlCol="0"/>
          <a:lstStyle>
            <a:lvl1pPr marL="0" indent="0">
              <a:spcBef>
                <a:spcPts val="0"/>
              </a:spcBef>
              <a:buNone/>
              <a:defRPr sz="240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el-GR" noProof="0"/>
              <a:t>Στυλ κειμένου υποδείγματος</a:t>
            </a:r>
          </a:p>
        </p:txBody>
      </p:sp>
      <p:pic>
        <p:nvPicPr>
          <p:cNvPr id="11" name="Εικόνα 10" descr="Κοντινό πλάνο πράσινων φυτών"/>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9146"/>
            <a:ext cx="1490472" cy="3886200"/>
          </a:xfrm>
          <a:prstGeom prst="rect">
            <a:avLst/>
          </a:prstGeom>
        </p:spPr>
      </p:pic>
      <p:pic>
        <p:nvPicPr>
          <p:cNvPr id="9" name="Εικόνα 8" descr="Κύματα"/>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8909623" y="2059146"/>
            <a:ext cx="3282696" cy="3886200"/>
          </a:xfrm>
          <a:prstGeom prst="rect">
            <a:avLst/>
          </a:prstGeom>
        </p:spPr>
      </p:pic>
    </p:spTree>
    <p:extLst>
      <p:ext uri="{BB962C8B-B14F-4D97-AF65-F5344CB8AC3E}">
        <p14:creationId xmlns:p14="http://schemas.microsoft.com/office/powerpoint/2010/main" val="1289894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3768">
          <p15:clr>
            <a:srgbClr val="FDE53C"/>
          </p15:clr>
        </p15:guide>
        <p15:guide id="2" orient="horz" pos="1296">
          <p15:clr>
            <a:srgbClr val="FDE53C"/>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dirty="0"/>
              <a:t>Κάντε κλικ για να επεξεργαστείτε το στυλ υποδείγματος τίτλου</a:t>
            </a:r>
          </a:p>
        </p:txBody>
      </p:sp>
      <p:sp>
        <p:nvSpPr>
          <p:cNvPr id="3" name="Σύμβολο κράτησης θέσης περιεχομένου 2"/>
          <p:cNvSpPr>
            <a:spLocks noGrp="1"/>
          </p:cNvSpPr>
          <p:nvPr>
            <p:ph sz="half" idx="1"/>
          </p:nvPr>
        </p:nvSpPr>
        <p:spPr>
          <a:xfrm>
            <a:off x="1409700" y="1556281"/>
            <a:ext cx="4610099" cy="4620682"/>
          </a:xfrm>
        </p:spPr>
        <p:txBody>
          <a:bodyPr rtlCol="0"/>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el-GR" noProof="0"/>
              <a:t>Στυλ κειμένου υποδείγματος</a:t>
            </a:r>
          </a:p>
          <a:p>
            <a:pPr lvl="1" rtl="0"/>
            <a:r>
              <a:rPr lang="el-GR" noProof="0"/>
              <a:t>Δεύτερο επίπεδο</a:t>
            </a:r>
          </a:p>
          <a:p>
            <a:pPr lvl="2" rtl="0"/>
            <a:r>
              <a:rPr lang="el-GR" noProof="0"/>
              <a:t>Τρίτο επίπεδο</a:t>
            </a:r>
          </a:p>
          <a:p>
            <a:pPr lvl="3" rtl="0"/>
            <a:r>
              <a:rPr lang="el-GR" noProof="0"/>
              <a:t>Τέταρτο επίπεδο</a:t>
            </a:r>
          </a:p>
          <a:p>
            <a:pPr lvl="4" rtl="0"/>
            <a:r>
              <a:rPr lang="el-GR" noProof="0"/>
              <a:t>Πέμπτο επίπεδο</a:t>
            </a:r>
            <a:endParaRPr lang="el-GR" noProof="0" dirty="0"/>
          </a:p>
        </p:txBody>
      </p:sp>
      <p:sp>
        <p:nvSpPr>
          <p:cNvPr id="4" name="Σύμβολο κράτησης θέσης περιεχομένου 3"/>
          <p:cNvSpPr>
            <a:spLocks noGrp="1"/>
          </p:cNvSpPr>
          <p:nvPr>
            <p:ph sz="half" idx="2"/>
          </p:nvPr>
        </p:nvSpPr>
        <p:spPr>
          <a:xfrm>
            <a:off x="6172200" y="1556281"/>
            <a:ext cx="4609775" cy="4620682"/>
          </a:xfrm>
        </p:spPr>
        <p:txBody>
          <a:bodyPr rtlCol="0"/>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el-GR" noProof="0"/>
              <a:t>Στυλ κειμένου υποδείγματος</a:t>
            </a:r>
          </a:p>
          <a:p>
            <a:pPr lvl="1" rtl="0"/>
            <a:r>
              <a:rPr lang="el-GR" noProof="0"/>
              <a:t>Δεύτερο επίπεδο</a:t>
            </a:r>
          </a:p>
          <a:p>
            <a:pPr lvl="2" rtl="0"/>
            <a:r>
              <a:rPr lang="el-GR" noProof="0"/>
              <a:t>Τρίτο επίπεδο</a:t>
            </a:r>
          </a:p>
          <a:p>
            <a:pPr lvl="3" rtl="0"/>
            <a:r>
              <a:rPr lang="el-GR" noProof="0"/>
              <a:t>Τέταρτο επίπεδο</a:t>
            </a:r>
          </a:p>
          <a:p>
            <a:pPr lvl="4" rtl="0"/>
            <a:r>
              <a:rPr lang="el-GR" noProof="0"/>
              <a:t>Πέμπτο επίπεδο</a:t>
            </a:r>
            <a:endParaRPr lang="el-GR" noProof="0" dirty="0"/>
          </a:p>
        </p:txBody>
      </p:sp>
      <p:sp>
        <p:nvSpPr>
          <p:cNvPr id="7" name="Σύμβολο κράτησης θέσης αριθμού διαφάνειας 6"/>
          <p:cNvSpPr>
            <a:spLocks noGrp="1"/>
          </p:cNvSpPr>
          <p:nvPr>
            <p:ph type="sldNum" sz="quarter" idx="12"/>
          </p:nvPr>
        </p:nvSpPr>
        <p:spPr/>
        <p:txBody>
          <a:bodyPr rtlCol="0"/>
          <a:lstStyle/>
          <a:p>
            <a:pPr rtl="0"/>
            <a:fld id="{9CD8D479-8942-46E8-A226-A4E01F7A105C}" type="slidenum">
              <a:rPr lang="el-GR" noProof="0"/>
              <a:t>‹#›</a:t>
            </a:fld>
            <a:endParaRPr lang="el-GR" noProof="0" dirty="0"/>
          </a:p>
        </p:txBody>
      </p:sp>
      <p:sp>
        <p:nvSpPr>
          <p:cNvPr id="5" name="Σύμβολο κράτησης θέσης ημερομηνίας 4"/>
          <p:cNvSpPr>
            <a:spLocks noGrp="1"/>
          </p:cNvSpPr>
          <p:nvPr>
            <p:ph type="dt" sz="half" idx="10"/>
          </p:nvPr>
        </p:nvSpPr>
        <p:spPr/>
        <p:txBody>
          <a:bodyPr rtlCol="0"/>
          <a:lstStyle/>
          <a:p>
            <a:pPr rtl="0"/>
            <a:fld id="{AAF9CF3F-EEEE-4E14-8434-3C2FDB9BFE94}" type="datetime1">
              <a:rPr lang="el-GR" noProof="0" smtClean="0"/>
              <a:t>4/4/24</a:t>
            </a:fld>
            <a:endParaRPr lang="el-GR" noProof="0" dirty="0"/>
          </a:p>
        </p:txBody>
      </p:sp>
      <p:sp>
        <p:nvSpPr>
          <p:cNvPr id="6" name="Θέση υποσέλιδου 5"/>
          <p:cNvSpPr>
            <a:spLocks noGrp="1"/>
          </p:cNvSpPr>
          <p:nvPr>
            <p:ph type="ftr" sz="quarter" idx="11"/>
          </p:nvPr>
        </p:nvSpPr>
        <p:spPr/>
        <p:txBody>
          <a:bodyPr rtlCol="0"/>
          <a:lstStyle>
            <a:lvl1pPr>
              <a:defRPr/>
            </a:lvl1pPr>
          </a:lstStyle>
          <a:p>
            <a:pPr rtl="0"/>
            <a:r>
              <a:rPr lang="el-GR" noProof="0" dirty="0"/>
              <a:t>Προσθήκη υποσέλιδου</a:t>
            </a:r>
          </a:p>
        </p:txBody>
      </p:sp>
    </p:spTree>
    <p:extLst>
      <p:ext uri="{BB962C8B-B14F-4D97-AF65-F5344CB8AC3E}">
        <p14:creationId xmlns:p14="http://schemas.microsoft.com/office/powerpoint/2010/main" val="278168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dirty="0"/>
              <a:t>Κάντε κλικ για να επεξεργαστείτε το στυλ υποδείγματος τίτλου</a:t>
            </a:r>
          </a:p>
        </p:txBody>
      </p:sp>
      <p:sp>
        <p:nvSpPr>
          <p:cNvPr id="3" name="Σύμβολο κράτησης θέσης κειμένου 2"/>
          <p:cNvSpPr>
            <a:spLocks noGrp="1"/>
          </p:cNvSpPr>
          <p:nvPr>
            <p:ph type="body" idx="1"/>
          </p:nvPr>
        </p:nvSpPr>
        <p:spPr>
          <a:xfrm>
            <a:off x="1409699" y="1554480"/>
            <a:ext cx="4608576" cy="823912"/>
          </a:xfrm>
        </p:spPr>
        <p:txBody>
          <a:bodyPr rtlCol="0"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Στυλ κειμένου υποδείγματος</a:t>
            </a:r>
          </a:p>
        </p:txBody>
      </p:sp>
      <p:sp>
        <p:nvSpPr>
          <p:cNvPr id="4" name="Σύμβολο κράτησης θέσης περιεχομένου 3"/>
          <p:cNvSpPr>
            <a:spLocks noGrp="1"/>
          </p:cNvSpPr>
          <p:nvPr>
            <p:ph sz="half" idx="2"/>
          </p:nvPr>
        </p:nvSpPr>
        <p:spPr>
          <a:xfrm>
            <a:off x="1409699" y="2434147"/>
            <a:ext cx="4608576" cy="3811271"/>
          </a:xfrm>
        </p:spPr>
        <p:txBody>
          <a:bodyPr rtlCol="0"/>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el-GR" noProof="0"/>
              <a:t>Στυλ κειμένου υποδείγματος</a:t>
            </a:r>
          </a:p>
          <a:p>
            <a:pPr lvl="1" rtl="0"/>
            <a:r>
              <a:rPr lang="el-GR" noProof="0"/>
              <a:t>Δεύτερο επίπεδο</a:t>
            </a:r>
          </a:p>
          <a:p>
            <a:pPr lvl="2" rtl="0"/>
            <a:r>
              <a:rPr lang="el-GR" noProof="0"/>
              <a:t>Τρίτο επίπεδο</a:t>
            </a:r>
          </a:p>
          <a:p>
            <a:pPr lvl="3" rtl="0"/>
            <a:r>
              <a:rPr lang="el-GR" noProof="0"/>
              <a:t>Τέταρτο επίπεδο</a:t>
            </a:r>
          </a:p>
          <a:p>
            <a:pPr lvl="4" rtl="0"/>
            <a:r>
              <a:rPr lang="el-GR" noProof="0"/>
              <a:t>Πέμπτο επίπεδο</a:t>
            </a:r>
            <a:endParaRPr lang="el-GR" noProof="0" dirty="0"/>
          </a:p>
        </p:txBody>
      </p:sp>
      <p:sp>
        <p:nvSpPr>
          <p:cNvPr id="5" name="Σύμβολο κράτησης θέσης κειμένου 4"/>
          <p:cNvSpPr>
            <a:spLocks noGrp="1"/>
          </p:cNvSpPr>
          <p:nvPr>
            <p:ph type="body" sz="quarter" idx="3"/>
          </p:nvPr>
        </p:nvSpPr>
        <p:spPr>
          <a:xfrm>
            <a:off x="6172200" y="1554480"/>
            <a:ext cx="4610100" cy="823912"/>
          </a:xfrm>
        </p:spPr>
        <p:txBody>
          <a:bodyPr rtlCol="0"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Στυλ κειμένου υποδείγματος</a:t>
            </a:r>
          </a:p>
        </p:txBody>
      </p:sp>
      <p:sp>
        <p:nvSpPr>
          <p:cNvPr id="6" name="Σύμβολο κράτησης θέσης περιεχομένου 5"/>
          <p:cNvSpPr>
            <a:spLocks noGrp="1"/>
          </p:cNvSpPr>
          <p:nvPr>
            <p:ph sz="quarter" idx="4"/>
          </p:nvPr>
        </p:nvSpPr>
        <p:spPr>
          <a:xfrm>
            <a:off x="6172200" y="2434147"/>
            <a:ext cx="4610100" cy="3811271"/>
          </a:xfrm>
        </p:spPr>
        <p:txBody>
          <a:bodyPr rtlCol="0"/>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el-GR" noProof="0"/>
              <a:t>Στυλ κειμένου υποδείγματος</a:t>
            </a:r>
          </a:p>
          <a:p>
            <a:pPr lvl="1" rtl="0"/>
            <a:r>
              <a:rPr lang="el-GR" noProof="0"/>
              <a:t>Δεύτερο επίπεδο</a:t>
            </a:r>
          </a:p>
          <a:p>
            <a:pPr lvl="2" rtl="0"/>
            <a:r>
              <a:rPr lang="el-GR" noProof="0"/>
              <a:t>Τρίτο επίπεδο</a:t>
            </a:r>
          </a:p>
          <a:p>
            <a:pPr lvl="3" rtl="0"/>
            <a:r>
              <a:rPr lang="el-GR" noProof="0"/>
              <a:t>Τέταρτο επίπεδο</a:t>
            </a:r>
          </a:p>
          <a:p>
            <a:pPr lvl="4" rtl="0"/>
            <a:r>
              <a:rPr lang="el-GR" noProof="0"/>
              <a:t>Πέμπτο επίπεδο</a:t>
            </a:r>
            <a:endParaRPr lang="el-GR" noProof="0" dirty="0"/>
          </a:p>
        </p:txBody>
      </p:sp>
      <p:sp>
        <p:nvSpPr>
          <p:cNvPr id="9" name="Σύμβολο κράτησης θέσης αριθμού διαφάνειας 8"/>
          <p:cNvSpPr>
            <a:spLocks noGrp="1"/>
          </p:cNvSpPr>
          <p:nvPr>
            <p:ph type="sldNum" sz="quarter" idx="12"/>
          </p:nvPr>
        </p:nvSpPr>
        <p:spPr/>
        <p:txBody>
          <a:bodyPr rtlCol="0"/>
          <a:lstStyle/>
          <a:p>
            <a:pPr rtl="0"/>
            <a:fld id="{9CD8D479-8942-46E8-A226-A4E01F7A105C}" type="slidenum">
              <a:rPr lang="el-GR" noProof="0"/>
              <a:t>‹#›</a:t>
            </a:fld>
            <a:endParaRPr lang="el-GR" noProof="0" dirty="0"/>
          </a:p>
        </p:txBody>
      </p:sp>
      <p:sp>
        <p:nvSpPr>
          <p:cNvPr id="7" name="Σύμβολο κράτησης θέσης ημερομηνίας 6"/>
          <p:cNvSpPr>
            <a:spLocks noGrp="1"/>
          </p:cNvSpPr>
          <p:nvPr>
            <p:ph type="dt" sz="half" idx="10"/>
          </p:nvPr>
        </p:nvSpPr>
        <p:spPr/>
        <p:txBody>
          <a:bodyPr rtlCol="0"/>
          <a:lstStyle/>
          <a:p>
            <a:pPr rtl="0"/>
            <a:fld id="{70EED85A-2205-4E59-B8E8-DB392A98FB12}" type="datetime1">
              <a:rPr lang="el-GR" noProof="0" smtClean="0"/>
              <a:t>4/4/24</a:t>
            </a:fld>
            <a:endParaRPr lang="el-GR" noProof="0" dirty="0"/>
          </a:p>
        </p:txBody>
      </p:sp>
      <p:sp>
        <p:nvSpPr>
          <p:cNvPr id="8" name="Θέση υποσέλιδου 7"/>
          <p:cNvSpPr>
            <a:spLocks noGrp="1"/>
          </p:cNvSpPr>
          <p:nvPr>
            <p:ph type="ftr" sz="quarter" idx="11"/>
          </p:nvPr>
        </p:nvSpPr>
        <p:spPr/>
        <p:txBody>
          <a:bodyPr rtlCol="0"/>
          <a:lstStyle>
            <a:lvl1pPr>
              <a:defRPr/>
            </a:lvl1pPr>
          </a:lstStyle>
          <a:p>
            <a:pPr rtl="0"/>
            <a:r>
              <a:rPr lang="el-GR" noProof="0" dirty="0"/>
              <a:t>Προσθήκη υποσέλιδου</a:t>
            </a:r>
          </a:p>
        </p:txBody>
      </p:sp>
    </p:spTree>
    <p:extLst>
      <p:ext uri="{BB962C8B-B14F-4D97-AF65-F5344CB8AC3E}">
        <p14:creationId xmlns:p14="http://schemas.microsoft.com/office/powerpoint/2010/main" val="2827180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dirty="0"/>
              <a:t>Κάντε κλικ για να επεξεργαστείτε το στυλ υποδείγματος τίτλου</a:t>
            </a:r>
          </a:p>
        </p:txBody>
      </p:sp>
      <p:sp>
        <p:nvSpPr>
          <p:cNvPr id="5" name="Σύμβολο κράτησης θέσης αριθμού διαφάνειας 4"/>
          <p:cNvSpPr>
            <a:spLocks noGrp="1"/>
          </p:cNvSpPr>
          <p:nvPr>
            <p:ph type="sldNum" sz="quarter" idx="12"/>
          </p:nvPr>
        </p:nvSpPr>
        <p:spPr/>
        <p:txBody>
          <a:bodyPr rtlCol="0"/>
          <a:lstStyle/>
          <a:p>
            <a:pPr rtl="0"/>
            <a:fld id="{9CD8D479-8942-46E8-A226-A4E01F7A105C}" type="slidenum">
              <a:rPr lang="el-GR" noProof="0"/>
              <a:t>‹#›</a:t>
            </a:fld>
            <a:endParaRPr lang="el-GR" noProof="0" dirty="0"/>
          </a:p>
        </p:txBody>
      </p:sp>
      <p:sp>
        <p:nvSpPr>
          <p:cNvPr id="3" name="Σύμβολο κράτησης θέσης ημερομηνίας 2"/>
          <p:cNvSpPr>
            <a:spLocks noGrp="1"/>
          </p:cNvSpPr>
          <p:nvPr>
            <p:ph type="dt" sz="half" idx="10"/>
          </p:nvPr>
        </p:nvSpPr>
        <p:spPr/>
        <p:txBody>
          <a:bodyPr rtlCol="0"/>
          <a:lstStyle/>
          <a:p>
            <a:pPr rtl="0"/>
            <a:fld id="{8EB37116-93A2-4B4F-BED5-5F39F96E00C7}" type="datetime1">
              <a:rPr lang="el-GR" noProof="0" smtClean="0"/>
              <a:t>4/4/24</a:t>
            </a:fld>
            <a:endParaRPr lang="el-GR" noProof="0" dirty="0"/>
          </a:p>
        </p:txBody>
      </p:sp>
      <p:sp>
        <p:nvSpPr>
          <p:cNvPr id="4" name="Θέση υποσέλιδου 3"/>
          <p:cNvSpPr>
            <a:spLocks noGrp="1"/>
          </p:cNvSpPr>
          <p:nvPr>
            <p:ph type="ftr" sz="quarter" idx="11"/>
          </p:nvPr>
        </p:nvSpPr>
        <p:spPr/>
        <p:txBody>
          <a:bodyPr rtlCol="0"/>
          <a:lstStyle>
            <a:lvl1pPr>
              <a:defRPr/>
            </a:lvl1pPr>
          </a:lstStyle>
          <a:p>
            <a:pPr rtl="0"/>
            <a:r>
              <a:rPr lang="el-GR" noProof="0" dirty="0"/>
              <a:t>Προσθήκη υποσέλιδου</a:t>
            </a:r>
          </a:p>
        </p:txBody>
      </p:sp>
    </p:spTree>
    <p:extLst>
      <p:ext uri="{BB962C8B-B14F-4D97-AF65-F5344CB8AC3E}">
        <p14:creationId xmlns:p14="http://schemas.microsoft.com/office/powerpoint/2010/main" val="2465877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Κενό">
    <p:spTree>
      <p:nvGrpSpPr>
        <p:cNvPr id="1" name=""/>
        <p:cNvGrpSpPr/>
        <p:nvPr/>
      </p:nvGrpSpPr>
      <p:grpSpPr>
        <a:xfrm>
          <a:off x="0" y="0"/>
          <a:ext cx="0" cy="0"/>
          <a:chOff x="0" y="0"/>
          <a:chExt cx="0" cy="0"/>
        </a:xfrm>
      </p:grpSpPr>
      <p:sp>
        <p:nvSpPr>
          <p:cNvPr id="4" name="Σύμβολο κράτησης θέσης αριθμού διαφάνειας 3"/>
          <p:cNvSpPr>
            <a:spLocks noGrp="1"/>
          </p:cNvSpPr>
          <p:nvPr>
            <p:ph type="sldNum" sz="quarter" idx="12"/>
          </p:nvPr>
        </p:nvSpPr>
        <p:spPr/>
        <p:txBody>
          <a:bodyPr rtlCol="0"/>
          <a:lstStyle/>
          <a:p>
            <a:pPr rtl="0"/>
            <a:fld id="{9CD8D479-8942-46E8-A226-A4E01F7A105C}" type="slidenum">
              <a:rPr lang="el-GR" noProof="0"/>
              <a:t>‹#›</a:t>
            </a:fld>
            <a:endParaRPr lang="el-GR" noProof="0" dirty="0"/>
          </a:p>
        </p:txBody>
      </p:sp>
      <p:sp>
        <p:nvSpPr>
          <p:cNvPr id="2" name="Σύμβολο κράτησης θέσης ημερομηνίας 1"/>
          <p:cNvSpPr>
            <a:spLocks noGrp="1"/>
          </p:cNvSpPr>
          <p:nvPr>
            <p:ph type="dt" sz="half" idx="10"/>
          </p:nvPr>
        </p:nvSpPr>
        <p:spPr/>
        <p:txBody>
          <a:bodyPr rtlCol="0"/>
          <a:lstStyle/>
          <a:p>
            <a:pPr rtl="0"/>
            <a:fld id="{C968817D-588D-412D-9864-388BE717BF13}" type="datetime1">
              <a:rPr lang="el-GR" noProof="0" smtClean="0"/>
              <a:t>4/4/24</a:t>
            </a:fld>
            <a:endParaRPr lang="el-GR" noProof="0" dirty="0"/>
          </a:p>
        </p:txBody>
      </p:sp>
      <p:sp>
        <p:nvSpPr>
          <p:cNvPr id="3" name="Θέση υποσέλιδου 2"/>
          <p:cNvSpPr>
            <a:spLocks noGrp="1"/>
          </p:cNvSpPr>
          <p:nvPr>
            <p:ph type="ftr" sz="quarter" idx="11"/>
          </p:nvPr>
        </p:nvSpPr>
        <p:spPr/>
        <p:txBody>
          <a:bodyPr rtlCol="0"/>
          <a:lstStyle>
            <a:lvl1pPr>
              <a:defRPr/>
            </a:lvl1pPr>
          </a:lstStyle>
          <a:p>
            <a:pPr rtl="0"/>
            <a:r>
              <a:rPr lang="el-GR" noProof="0" dirty="0"/>
              <a:t>Προσθήκη υποσέλιδου</a:t>
            </a:r>
          </a:p>
        </p:txBody>
      </p:sp>
    </p:spTree>
    <p:extLst>
      <p:ext uri="{BB962C8B-B14F-4D97-AF65-F5344CB8AC3E}">
        <p14:creationId xmlns:p14="http://schemas.microsoft.com/office/powerpoint/2010/main" val="1107393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6682434" y="919616"/>
            <a:ext cx="4155622" cy="2532888"/>
          </a:xfrm>
        </p:spPr>
        <p:txBody>
          <a:bodyPr rtlCol="0" anchor="b"/>
          <a:lstStyle>
            <a:lvl1pPr rtl="0">
              <a:defRPr sz="3200"/>
            </a:lvl1pPr>
          </a:lstStyle>
          <a:p>
            <a:pPr rtl="0"/>
            <a:r>
              <a:rPr lang="el-GR" noProof="0" dirty="0"/>
              <a:t>Κάντε κλικ για να επεξεργαστείτε το στυλ υποδείγματος τίτλου</a:t>
            </a:r>
          </a:p>
        </p:txBody>
      </p:sp>
      <p:sp>
        <p:nvSpPr>
          <p:cNvPr id="3" name="Σύμβολο κράτησης θέσης περιεχομένου 2"/>
          <p:cNvSpPr>
            <a:spLocks noGrp="1"/>
          </p:cNvSpPr>
          <p:nvPr>
            <p:ph idx="1"/>
          </p:nvPr>
        </p:nvSpPr>
        <p:spPr>
          <a:xfrm>
            <a:off x="1409699" y="915923"/>
            <a:ext cx="5216979" cy="5065776"/>
          </a:xfrm>
        </p:spPr>
        <p:txBody>
          <a:bodyPr rtlCol="0"/>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rtl="0"/>
            <a:r>
              <a:rPr lang="el-GR" noProof="0"/>
              <a:t>Στυλ κειμένου υποδείγματος</a:t>
            </a:r>
          </a:p>
          <a:p>
            <a:pPr lvl="1" rtl="0"/>
            <a:r>
              <a:rPr lang="el-GR" noProof="0"/>
              <a:t>Δεύτερο επίπεδο</a:t>
            </a:r>
          </a:p>
          <a:p>
            <a:pPr lvl="2" rtl="0"/>
            <a:r>
              <a:rPr lang="el-GR" noProof="0"/>
              <a:t>Τρίτο επίπεδο</a:t>
            </a:r>
          </a:p>
          <a:p>
            <a:pPr lvl="3" rtl="0"/>
            <a:r>
              <a:rPr lang="el-GR" noProof="0"/>
              <a:t>Τέταρτο επίπεδο</a:t>
            </a:r>
          </a:p>
          <a:p>
            <a:pPr lvl="4" rtl="0"/>
            <a:r>
              <a:rPr lang="el-GR" noProof="0"/>
              <a:t>Πέμπτο επίπεδο</a:t>
            </a:r>
            <a:endParaRPr lang="el-GR" noProof="0" dirty="0"/>
          </a:p>
        </p:txBody>
      </p:sp>
      <p:sp>
        <p:nvSpPr>
          <p:cNvPr id="4" name="Σύμβολο κράτησης θέσης κειμένου 3"/>
          <p:cNvSpPr>
            <a:spLocks noGrp="1"/>
          </p:cNvSpPr>
          <p:nvPr>
            <p:ph type="body" sz="half" idx="2"/>
          </p:nvPr>
        </p:nvSpPr>
        <p:spPr>
          <a:xfrm>
            <a:off x="6682434" y="3502152"/>
            <a:ext cx="4155622" cy="2479548"/>
          </a:xfrm>
        </p:spPr>
        <p:txBody>
          <a:bodyPr rtlCol="0">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l-GR" noProof="0"/>
              <a:t>Στυλ κειμένου υποδείγματος</a:t>
            </a:r>
          </a:p>
        </p:txBody>
      </p:sp>
      <p:sp>
        <p:nvSpPr>
          <p:cNvPr id="7" name="Σύμβολο κράτησης θέσης αριθμού διαφάνειας 6"/>
          <p:cNvSpPr>
            <a:spLocks noGrp="1"/>
          </p:cNvSpPr>
          <p:nvPr>
            <p:ph type="sldNum" sz="quarter" idx="12"/>
          </p:nvPr>
        </p:nvSpPr>
        <p:spPr/>
        <p:txBody>
          <a:bodyPr rtlCol="0"/>
          <a:lstStyle/>
          <a:p>
            <a:pPr rtl="0"/>
            <a:fld id="{9CD8D479-8942-46E8-A226-A4E01F7A105C}" type="slidenum">
              <a:rPr lang="el-GR" noProof="0"/>
              <a:t>‹#›</a:t>
            </a:fld>
            <a:endParaRPr lang="el-GR" noProof="0" dirty="0"/>
          </a:p>
        </p:txBody>
      </p:sp>
      <p:sp>
        <p:nvSpPr>
          <p:cNvPr id="5" name="Σύμβολο κράτησης θέσης ημερομηνίας 4"/>
          <p:cNvSpPr>
            <a:spLocks noGrp="1"/>
          </p:cNvSpPr>
          <p:nvPr>
            <p:ph type="dt" sz="half" idx="10"/>
          </p:nvPr>
        </p:nvSpPr>
        <p:spPr/>
        <p:txBody>
          <a:bodyPr rtlCol="0"/>
          <a:lstStyle/>
          <a:p>
            <a:pPr rtl="0"/>
            <a:fld id="{2BCF63DA-C843-452F-8B82-5AEE2D3319C9}" type="datetime1">
              <a:rPr lang="el-GR" noProof="0" smtClean="0"/>
              <a:t>4/4/24</a:t>
            </a:fld>
            <a:endParaRPr lang="el-GR" noProof="0" dirty="0"/>
          </a:p>
        </p:txBody>
      </p:sp>
      <p:sp>
        <p:nvSpPr>
          <p:cNvPr id="6" name="Θέση υποσέλιδου 5"/>
          <p:cNvSpPr>
            <a:spLocks noGrp="1"/>
          </p:cNvSpPr>
          <p:nvPr>
            <p:ph type="ftr" sz="quarter" idx="11"/>
          </p:nvPr>
        </p:nvSpPr>
        <p:spPr/>
        <p:txBody>
          <a:bodyPr rtlCol="0"/>
          <a:lstStyle>
            <a:lvl1pPr>
              <a:defRPr/>
            </a:lvl1pPr>
          </a:lstStyle>
          <a:p>
            <a:pPr rtl="0"/>
            <a:r>
              <a:rPr lang="el-GR" noProof="0" dirty="0"/>
              <a:t>Προσθήκη υποσέλιδου</a:t>
            </a:r>
          </a:p>
        </p:txBody>
      </p:sp>
    </p:spTree>
    <p:extLst>
      <p:ext uri="{BB962C8B-B14F-4D97-AF65-F5344CB8AC3E}">
        <p14:creationId xmlns:p14="http://schemas.microsoft.com/office/powerpoint/2010/main" val="3023549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6682435" y="919616"/>
            <a:ext cx="4155622" cy="2532888"/>
          </a:xfrm>
        </p:spPr>
        <p:txBody>
          <a:bodyPr rtlCol="0" anchor="b"/>
          <a:lstStyle>
            <a:lvl1pPr rtl="0">
              <a:defRPr sz="3200"/>
            </a:lvl1pPr>
          </a:lstStyle>
          <a:p>
            <a:pPr rtl="0"/>
            <a:r>
              <a:rPr lang="el-GR" noProof="0" dirty="0"/>
              <a:t>Κάντε κλικ για να επεξεργαστείτε το στυλ υποδείγματος τίτλου</a:t>
            </a:r>
          </a:p>
        </p:txBody>
      </p:sp>
      <p:sp>
        <p:nvSpPr>
          <p:cNvPr id="3" name="Σύμβολο κράτησης θέσης εικόνας 2" descr="Ένα κενό σύμβολ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0" y="915923"/>
            <a:ext cx="6626677" cy="5065776"/>
          </a:xfrm>
        </p:spPr>
        <p:txBody>
          <a:bodyPr tIns="1371600" rtlCol="0">
            <a:normAutofit/>
          </a:bodyPr>
          <a:lstStyle>
            <a:lvl1pPr marL="0" indent="0" algn="ctr">
              <a:spcBef>
                <a:spcPts val="0"/>
              </a:spcBef>
              <a:buNone/>
              <a:defRPr sz="2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noProof="0"/>
              <a:t>Κάντε κλικ στο εικονίδιο για να προσθέσετε εικόνα</a:t>
            </a:r>
            <a:endParaRPr lang="el-GR" noProof="0" dirty="0"/>
          </a:p>
        </p:txBody>
      </p:sp>
      <p:sp>
        <p:nvSpPr>
          <p:cNvPr id="4" name="Σύμβολο κράτησης θέσης κειμένου 3"/>
          <p:cNvSpPr>
            <a:spLocks noGrp="1"/>
          </p:cNvSpPr>
          <p:nvPr>
            <p:ph type="body" sz="half" idx="2"/>
          </p:nvPr>
        </p:nvSpPr>
        <p:spPr>
          <a:xfrm>
            <a:off x="6682435" y="3502152"/>
            <a:ext cx="4155622" cy="2479547"/>
          </a:xfrm>
        </p:spPr>
        <p:txBody>
          <a:bodyPr rtlCol="0">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l-GR" noProof="0"/>
              <a:t>Στυλ κειμένου υποδείγματος</a:t>
            </a:r>
          </a:p>
        </p:txBody>
      </p:sp>
      <p:sp>
        <p:nvSpPr>
          <p:cNvPr id="7" name="Σύμβολο κράτησης θέσης αριθμού διαφάνειας 6"/>
          <p:cNvSpPr>
            <a:spLocks noGrp="1"/>
          </p:cNvSpPr>
          <p:nvPr>
            <p:ph type="sldNum" sz="quarter" idx="12"/>
          </p:nvPr>
        </p:nvSpPr>
        <p:spPr/>
        <p:txBody>
          <a:bodyPr rtlCol="0"/>
          <a:lstStyle/>
          <a:p>
            <a:pPr rtl="0"/>
            <a:fld id="{9CD8D479-8942-46E8-A226-A4E01F7A105C}" type="slidenum">
              <a:rPr lang="el-GR" noProof="0"/>
              <a:t>‹#›</a:t>
            </a:fld>
            <a:endParaRPr lang="el-GR" noProof="0" dirty="0"/>
          </a:p>
        </p:txBody>
      </p:sp>
      <p:sp>
        <p:nvSpPr>
          <p:cNvPr id="5" name="Σύμβολο κράτησης θέσης ημερομηνίας 4"/>
          <p:cNvSpPr>
            <a:spLocks noGrp="1"/>
          </p:cNvSpPr>
          <p:nvPr>
            <p:ph type="dt" sz="half" idx="10"/>
          </p:nvPr>
        </p:nvSpPr>
        <p:spPr/>
        <p:txBody>
          <a:bodyPr rtlCol="0"/>
          <a:lstStyle/>
          <a:p>
            <a:pPr rtl="0"/>
            <a:fld id="{640CD074-E3C6-464B-937E-355753A35EEE}" type="datetime1">
              <a:rPr lang="el-GR" noProof="0" smtClean="0"/>
              <a:t>4/4/24</a:t>
            </a:fld>
            <a:endParaRPr lang="el-GR" noProof="0" dirty="0"/>
          </a:p>
        </p:txBody>
      </p:sp>
      <p:sp>
        <p:nvSpPr>
          <p:cNvPr id="6" name="Θέση υποσέλιδου 5"/>
          <p:cNvSpPr>
            <a:spLocks noGrp="1"/>
          </p:cNvSpPr>
          <p:nvPr>
            <p:ph type="ftr" sz="quarter" idx="11"/>
          </p:nvPr>
        </p:nvSpPr>
        <p:spPr/>
        <p:txBody>
          <a:bodyPr rtlCol="0"/>
          <a:lstStyle>
            <a:lvl1pPr>
              <a:defRPr/>
            </a:lvl1pPr>
          </a:lstStyle>
          <a:p>
            <a:pPr rtl="0"/>
            <a:r>
              <a:rPr lang="el-GR" noProof="0" dirty="0"/>
              <a:t>Προσθήκη υποσέλιδου</a:t>
            </a:r>
          </a:p>
        </p:txBody>
      </p:sp>
    </p:spTree>
    <p:extLst>
      <p:ext uri="{BB962C8B-B14F-4D97-AF65-F5344CB8AC3E}">
        <p14:creationId xmlns:p14="http://schemas.microsoft.com/office/powerpoint/2010/main" val="216422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Ορθογώνιο 9"/>
          <p:cNvSpPr/>
          <p:nvPr userDrawn="1"/>
        </p:nvSpPr>
        <p:spPr>
          <a:xfrm>
            <a:off x="0" y="6629400"/>
            <a:ext cx="1499616" cy="228600"/>
          </a:xfrm>
          <a:prstGeom prst="rect">
            <a:avLst/>
          </a:prstGeom>
          <a:gradFill>
            <a:gsLst>
              <a:gs pos="0">
                <a:schemeClr val="accent1">
                  <a:lumMod val="15000"/>
                  <a:lumOff val="85000"/>
                </a:schemeClr>
              </a:gs>
              <a:gs pos="100000">
                <a:schemeClr val="accent1">
                  <a:lumMod val="15000"/>
                  <a:lumOff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p>
        </p:txBody>
      </p:sp>
      <p:sp>
        <p:nvSpPr>
          <p:cNvPr id="11" name="Ορθογώνιο 10"/>
          <p:cNvSpPr/>
          <p:nvPr/>
        </p:nvSpPr>
        <p:spPr>
          <a:xfrm>
            <a:off x="1609344" y="6629400"/>
            <a:ext cx="10582656" cy="228600"/>
          </a:xfrm>
          <a:prstGeom prst="rect">
            <a:avLst/>
          </a:prstGeom>
          <a:gradFill>
            <a:gsLst>
              <a:gs pos="0">
                <a:schemeClr val="accent1">
                  <a:lumMod val="35000"/>
                  <a:lumOff val="65000"/>
                </a:schemeClr>
              </a:gs>
              <a:gs pos="100000">
                <a:schemeClr val="accent1">
                  <a:lumMod val="35000"/>
                  <a:lumOff val="6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solidFill>
                <a:schemeClr val="accent1">
                  <a:lumMod val="75000"/>
                </a:schemeClr>
              </a:solidFill>
            </a:endParaRPr>
          </a:p>
        </p:txBody>
      </p:sp>
      <p:sp>
        <p:nvSpPr>
          <p:cNvPr id="2" name="Θέση τίτλου 1"/>
          <p:cNvSpPr>
            <a:spLocks noGrp="1"/>
          </p:cNvSpPr>
          <p:nvPr>
            <p:ph type="title"/>
          </p:nvPr>
        </p:nvSpPr>
        <p:spPr>
          <a:xfrm>
            <a:off x="1410026" y="276087"/>
            <a:ext cx="9371949" cy="1183566"/>
          </a:xfrm>
          <a:prstGeom prst="rect">
            <a:avLst/>
          </a:prstGeom>
        </p:spPr>
        <p:txBody>
          <a:bodyPr vert="horz" lIns="91440" tIns="45720" rIns="91440" bIns="45720" rtlCol="0" anchor="b">
            <a:normAutofit/>
          </a:bodyPr>
          <a:lstStyle/>
          <a:p>
            <a:pPr rtl="0"/>
            <a:r>
              <a:rPr lang="el-GR" noProof="0" dirty="0"/>
              <a:t>Κάντε κλικ για να επεξεργαστείτε το στυλ υποδείγματος τίτλου</a:t>
            </a:r>
          </a:p>
        </p:txBody>
      </p:sp>
      <p:sp>
        <p:nvSpPr>
          <p:cNvPr id="3" name="Θέση κειμένου 2"/>
          <p:cNvSpPr>
            <a:spLocks noGrp="1"/>
          </p:cNvSpPr>
          <p:nvPr>
            <p:ph type="body" idx="1"/>
          </p:nvPr>
        </p:nvSpPr>
        <p:spPr>
          <a:xfrm>
            <a:off x="1410027" y="1566001"/>
            <a:ext cx="9371948" cy="4620682"/>
          </a:xfrm>
          <a:prstGeom prst="rect">
            <a:avLst/>
          </a:prstGeom>
        </p:spPr>
        <p:txBody>
          <a:bodyPr vert="horz" lIns="91440" tIns="45720" rIns="91440" bIns="45720" rtlCol="0">
            <a:normAutofit/>
          </a:bodyPr>
          <a:lstStyle/>
          <a:p>
            <a:pPr lvl="0" rtl="0"/>
            <a:r>
              <a:rPr lang="el-GR" noProof="0" dirty="0"/>
              <a:t>Επεξεργασία στυλ κειμένου υποδείγματος</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6" name="Σύμβολο κράτησης θέσης αριθμού διαφάνειας 5"/>
          <p:cNvSpPr>
            <a:spLocks noGrp="1"/>
          </p:cNvSpPr>
          <p:nvPr>
            <p:ph type="sldNum" sz="quarter" idx="4"/>
          </p:nvPr>
        </p:nvSpPr>
        <p:spPr>
          <a:xfrm>
            <a:off x="0" y="6629400"/>
            <a:ext cx="410402" cy="228600"/>
          </a:xfrm>
          <a:prstGeom prst="rect">
            <a:avLst/>
          </a:prstGeom>
        </p:spPr>
        <p:txBody>
          <a:bodyPr vert="horz" lIns="91440" tIns="45720" rIns="91440" bIns="45720" rtlCol="0" anchor="ctr"/>
          <a:lstStyle>
            <a:lvl1pPr algn="r">
              <a:defRPr sz="1100">
                <a:solidFill>
                  <a:schemeClr val="accent1">
                    <a:lumMod val="50000"/>
                  </a:schemeClr>
                </a:solidFill>
              </a:defRPr>
            </a:lvl1pPr>
          </a:lstStyle>
          <a:p>
            <a:pPr rtl="0"/>
            <a:fld id="{9CD8D479-8942-46E8-A226-A4E01F7A105C}" type="slidenum">
              <a:rPr lang="el-GR" noProof="0" smtClean="0"/>
              <a:pPr/>
              <a:t>‹#›</a:t>
            </a:fld>
            <a:endParaRPr lang="el-GR" noProof="0" dirty="0"/>
          </a:p>
        </p:txBody>
      </p:sp>
      <p:sp>
        <p:nvSpPr>
          <p:cNvPr id="4" name="Σύμβολο κράτησης θέσης ημερομηνίας 3"/>
          <p:cNvSpPr>
            <a:spLocks noGrp="1"/>
          </p:cNvSpPr>
          <p:nvPr>
            <p:ph type="dt" sz="half" idx="2"/>
          </p:nvPr>
        </p:nvSpPr>
        <p:spPr>
          <a:xfrm>
            <a:off x="453403" y="6629400"/>
            <a:ext cx="1000662" cy="228600"/>
          </a:xfrm>
          <a:prstGeom prst="rect">
            <a:avLst/>
          </a:prstGeom>
        </p:spPr>
        <p:txBody>
          <a:bodyPr vert="horz" lIns="91440" tIns="45720" rIns="91440" bIns="45720" rtlCol="0" anchor="ctr"/>
          <a:lstStyle>
            <a:lvl1pPr algn="r">
              <a:defRPr sz="1100">
                <a:solidFill>
                  <a:schemeClr val="accent1">
                    <a:lumMod val="50000"/>
                  </a:schemeClr>
                </a:solidFill>
              </a:defRPr>
            </a:lvl1pPr>
          </a:lstStyle>
          <a:p>
            <a:pPr rtl="0"/>
            <a:fld id="{0157967B-2FF2-4B37-A9C6-65073AAE1608}" type="datetime1">
              <a:rPr lang="el-GR" noProof="0" smtClean="0"/>
              <a:t>4/4/24</a:t>
            </a:fld>
            <a:endParaRPr lang="el-GR" noProof="0" dirty="0"/>
          </a:p>
        </p:txBody>
      </p:sp>
      <p:sp>
        <p:nvSpPr>
          <p:cNvPr id="5" name="Θέση υποσέλιδου 4"/>
          <p:cNvSpPr>
            <a:spLocks noGrp="1"/>
          </p:cNvSpPr>
          <p:nvPr>
            <p:ph type="ftr" sz="quarter" idx="3"/>
          </p:nvPr>
        </p:nvSpPr>
        <p:spPr>
          <a:xfrm>
            <a:off x="1637716" y="6629400"/>
            <a:ext cx="9144259" cy="228600"/>
          </a:xfrm>
          <a:prstGeom prst="rect">
            <a:avLst/>
          </a:prstGeom>
        </p:spPr>
        <p:txBody>
          <a:bodyPr vert="horz" lIns="91440" tIns="45720" rIns="91440" bIns="45720" rtlCol="0" anchor="ctr"/>
          <a:lstStyle>
            <a:lvl1pPr algn="l">
              <a:defRPr sz="1100">
                <a:solidFill>
                  <a:schemeClr val="accent1">
                    <a:lumMod val="50000"/>
                  </a:schemeClr>
                </a:solidFill>
              </a:defRPr>
            </a:lvl1pPr>
          </a:lstStyle>
          <a:p>
            <a:pPr rtl="0"/>
            <a:r>
              <a:rPr lang="el-GR" noProof="0" dirty="0"/>
              <a:t>Προσθήκη υποσέλιδου</a:t>
            </a:r>
          </a:p>
        </p:txBody>
      </p:sp>
    </p:spTree>
    <p:extLst>
      <p:ext uri="{BB962C8B-B14F-4D97-AF65-F5344CB8AC3E}">
        <p14:creationId xmlns:p14="http://schemas.microsoft.com/office/powerpoint/2010/main" val="2866046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spcBef>
          <a:spcPct val="0"/>
        </a:spcBef>
        <a:buNone/>
        <a:defRPr sz="3400" kern="1200">
          <a:solidFill>
            <a:schemeClr val="accent1">
              <a:lumMod val="75000"/>
            </a:schemeClr>
          </a:solidFill>
          <a:latin typeface="+mj-lt"/>
          <a:ea typeface="+mj-ea"/>
          <a:cs typeface="+mj-cs"/>
        </a:defRPr>
      </a:lvl1pPr>
    </p:titleStyle>
    <p:body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a:extLst>
              <a:ext uri="{FF2B5EF4-FFF2-40B4-BE49-F238E27FC236}">
                <a16:creationId xmlns:a16="http://schemas.microsoft.com/office/drawing/2014/main" id="{F66CE988-1004-9636-BDAE-3620D1EB2129}"/>
              </a:ext>
            </a:extLst>
          </p:cNvPr>
          <p:cNvSpPr txBox="1">
            <a:spLocks/>
          </p:cNvSpPr>
          <p:nvPr/>
        </p:nvSpPr>
        <p:spPr>
          <a:xfrm>
            <a:off x="1593003" y="3021690"/>
            <a:ext cx="4846320" cy="482207"/>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4800" kern="1200">
                <a:solidFill>
                  <a:schemeClr val="bg1"/>
                </a:solidFill>
                <a:latin typeface="+mj-lt"/>
                <a:ea typeface="+mj-ea"/>
                <a:cs typeface="+mj-cs"/>
              </a:defRPr>
            </a:lvl1pPr>
          </a:lstStyle>
          <a:p>
            <a:pPr algn="ctr"/>
            <a:r>
              <a:rPr kumimoji="0" lang="el-GR" sz="18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800" b="1" dirty="0">
                <a:cs typeface="Times New Roman" panose="02020603050405020304" pitchFamily="18" charset="0"/>
              </a:rPr>
              <a:t>ς ΙΙ</a:t>
            </a:r>
            <a:endParaRPr lang="el-GR" sz="1800" dirty="0">
              <a:cs typeface="Times New Roman" panose="02020603050405020304" pitchFamily="18" charset="0"/>
            </a:endParaRPr>
          </a:p>
        </p:txBody>
      </p:sp>
      <p:sp>
        <p:nvSpPr>
          <p:cNvPr id="10" name="2 - Υπότιτλος">
            <a:extLst>
              <a:ext uri="{FF2B5EF4-FFF2-40B4-BE49-F238E27FC236}">
                <a16:creationId xmlns:a16="http://schemas.microsoft.com/office/drawing/2014/main" id="{77164F44-B041-D365-757A-C07D075DA5BE}"/>
              </a:ext>
            </a:extLst>
          </p:cNvPr>
          <p:cNvSpPr txBox="1">
            <a:spLocks/>
          </p:cNvSpPr>
          <p:nvPr/>
        </p:nvSpPr>
        <p:spPr>
          <a:xfrm>
            <a:off x="1593003" y="3428999"/>
            <a:ext cx="4987412" cy="250074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defRPr/>
            </a:pPr>
            <a:r>
              <a:rPr kumimoji="0" lang="el-GR" sz="1600" b="1" i="0" u="none" strike="noStrike" kern="1200" cap="none" spc="0" normalizeH="0" baseline="0" noProof="0" dirty="0">
                <a:ln>
                  <a:noFill/>
                </a:ln>
                <a:solidFill>
                  <a:schemeClr val="bg1"/>
                </a:solidFill>
                <a:effectLst/>
                <a:uLnTx/>
                <a:uFillTx/>
                <a:latin typeface="+mj-lt"/>
                <a:ea typeface="+mn-ea"/>
                <a:cs typeface="+mn-cs"/>
              </a:rPr>
              <a:t>Διάλεξη 4η: Εταιρική περιβαλλοντική στρατηγική,</a:t>
            </a:r>
            <a:r>
              <a:rPr kumimoji="0" lang="en-US" sz="1600" b="1" i="0" u="none" strike="noStrike" kern="1200" cap="none" spc="0" normalizeH="0" baseline="0" noProof="0" dirty="0">
                <a:ln>
                  <a:noFill/>
                </a:ln>
                <a:solidFill>
                  <a:schemeClr val="bg1"/>
                </a:solidFill>
                <a:effectLst/>
                <a:uLnTx/>
                <a:uFillTx/>
                <a:latin typeface="+mj-lt"/>
                <a:ea typeface="+mn-ea"/>
                <a:cs typeface="+mn-cs"/>
              </a:rPr>
              <a:t> </a:t>
            </a:r>
            <a:r>
              <a:rPr kumimoji="0" lang="el-GR" sz="1600" b="1" i="0" u="none" strike="noStrike" kern="1200" cap="none" spc="0" normalizeH="0" baseline="0" noProof="0" dirty="0">
                <a:ln>
                  <a:noFill/>
                </a:ln>
                <a:solidFill>
                  <a:schemeClr val="bg1"/>
                </a:solidFill>
                <a:effectLst/>
                <a:uLnTx/>
                <a:uFillTx/>
                <a:latin typeface="+mj-lt"/>
                <a:ea typeface="+mn-ea"/>
                <a:cs typeface="+mn-cs"/>
              </a:rPr>
              <a:t>περιβαλλοντική καινοτομία - Νομοθεσία της ΕΕ για τη γνωστοποίηση πληροφοριών βιωσιμότητας από τις εταιρίες</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lang="el-GR" sz="1600" b="1" dirty="0">
                <a:solidFill>
                  <a:schemeClr val="bg1"/>
                </a:solidFill>
                <a:latin typeface="+mj-lt"/>
              </a:rPr>
              <a:t>Δρ. </a:t>
            </a:r>
            <a:r>
              <a:rPr lang="el-GR" sz="1600" b="1" dirty="0" err="1">
                <a:solidFill>
                  <a:schemeClr val="bg1"/>
                </a:solidFill>
                <a:latin typeface="+mj-lt"/>
              </a:rPr>
              <a:t>Νικ</a:t>
            </a:r>
            <a:r>
              <a:rPr lang="en-US" sz="1600" b="1" dirty="0" err="1">
                <a:solidFill>
                  <a:schemeClr val="bg1"/>
                </a:solidFill>
                <a:latin typeface="+mj-lt"/>
              </a:rPr>
              <a:t>ό</a:t>
            </a:r>
            <a:r>
              <a:rPr lang="el-GR" sz="1600" b="1" dirty="0" err="1">
                <a:solidFill>
                  <a:schemeClr val="bg1"/>
                </a:solidFill>
                <a:latin typeface="+mj-lt"/>
              </a:rPr>
              <a:t>λαος</a:t>
            </a:r>
            <a:r>
              <a:rPr lang="el-GR" sz="1600" b="1" dirty="0">
                <a:solidFill>
                  <a:schemeClr val="bg1"/>
                </a:solidFill>
                <a:latin typeface="+mj-lt"/>
              </a:rPr>
              <a:t> </a:t>
            </a:r>
            <a:r>
              <a:rPr lang="el-GR" sz="1600" b="1" dirty="0" err="1">
                <a:solidFill>
                  <a:schemeClr val="bg1"/>
                </a:solidFill>
                <a:latin typeface="+mj-lt"/>
              </a:rPr>
              <a:t>Τρεβλόπουλος</a:t>
            </a:r>
            <a:r>
              <a:rPr lang="el-GR" sz="1600" b="1" dirty="0">
                <a:solidFill>
                  <a:schemeClr val="bg1"/>
                </a:solidFill>
                <a:latin typeface="+mj-lt"/>
              </a:rPr>
              <a:t> , Δικηγόρος, </a:t>
            </a:r>
            <a:r>
              <a:rPr lang="en-US" sz="1600" b="1" dirty="0">
                <a:solidFill>
                  <a:schemeClr val="bg1"/>
                </a:solidFill>
                <a:latin typeface="+mj-lt"/>
              </a:rPr>
              <a:t>MSc, PhD</a:t>
            </a:r>
            <a:endParaRPr kumimoji="0" lang="el-GR" sz="1600" b="1" i="0" u="none" strike="noStrike" kern="1200" cap="none" spc="0" normalizeH="0" baseline="0" noProof="0" dirty="0">
              <a:ln>
                <a:noFill/>
              </a:ln>
              <a:solidFill>
                <a:schemeClr val="bg1"/>
              </a:solidFill>
              <a:effectLst/>
              <a:uLnTx/>
              <a:uFillTx/>
              <a:latin typeface="+mj-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lang="el-GR" sz="1600" b="1" dirty="0">
                <a:solidFill>
                  <a:schemeClr val="bg1"/>
                </a:solidFill>
                <a:latin typeface="+mj-lt"/>
              </a:rPr>
              <a:t>Πέμπτη 29 Μαρτίου </a:t>
            </a:r>
            <a:r>
              <a:rPr kumimoji="0" lang="el-GR" sz="1600" b="1" i="0" u="none" strike="noStrike" kern="1200" cap="none" spc="0" normalizeH="0" baseline="0" noProof="0" dirty="0">
                <a:ln>
                  <a:noFill/>
                </a:ln>
                <a:solidFill>
                  <a:schemeClr val="bg1"/>
                </a:solidFill>
                <a:effectLst/>
                <a:uLnTx/>
                <a:uFillTx/>
                <a:latin typeface="+mj-lt"/>
                <a:ea typeface="+mn-ea"/>
                <a:cs typeface="+mn-cs"/>
              </a:rPr>
              <a:t>18:15-21:</a:t>
            </a:r>
            <a:r>
              <a:rPr kumimoji="0" lang="el-GR" sz="1600" b="1" i="0" u="none" strike="noStrike" kern="1200" cap="none" spc="0" normalizeH="0" baseline="0" noProof="0" dirty="0">
                <a:ln>
                  <a:noFill/>
                </a:ln>
                <a:solidFill>
                  <a:schemeClr val="bg1"/>
                </a:solidFill>
                <a:effectLst/>
                <a:uLnTx/>
                <a:uFillTx/>
                <a:latin typeface="+mj-lt"/>
                <a:ea typeface="+mn-ea"/>
                <a:cs typeface="+mn-cs"/>
                <a:sym typeface="Wingdings" pitchFamily="2" charset="2"/>
              </a:rPr>
              <a:t>00</a:t>
            </a:r>
            <a:endParaRPr kumimoji="0" lang="en-US" sz="1600" b="1" i="0" u="none" strike="noStrike" kern="1200" cap="none" spc="0" normalizeH="0" baseline="0" noProof="0" dirty="0">
              <a:ln>
                <a:noFill/>
              </a:ln>
              <a:solidFill>
                <a:schemeClr val="bg1"/>
              </a:solidFill>
              <a:effectLst/>
              <a:uLnTx/>
              <a:uFillTx/>
              <a:latin typeface="+mj-lt"/>
              <a:ea typeface="+mn-ea"/>
              <a:cs typeface="+mn-cs"/>
              <a:sym typeface="Wingdings" pitchFamily="2" charset="2"/>
            </a:endParaRPr>
          </a:p>
          <a:p>
            <a:pPr lvl="0" algn="l"/>
            <a:r>
              <a:rPr kumimoji="0" lang="el-GR" sz="1600" b="1" i="0" u="none" strike="noStrike" kern="1200" cap="none" spc="0" normalizeH="0" baseline="0" noProof="0" dirty="0">
                <a:ln>
                  <a:noFill/>
                </a:ln>
                <a:solidFill>
                  <a:schemeClr val="bg1"/>
                </a:solidFill>
                <a:effectLst/>
                <a:uLnTx/>
                <a:uFillTx/>
                <a:latin typeface="+mj-lt"/>
                <a:ea typeface="+mn-ea"/>
                <a:cs typeface="+mn-cs"/>
                <a:sym typeface="Wingdings" pitchFamily="2" charset="2"/>
              </a:rPr>
              <a:t>Μέσο επικοινωνίας: </a:t>
            </a:r>
            <a:r>
              <a:rPr lang="el-GR" sz="1600" b="1" dirty="0">
                <a:solidFill>
                  <a:schemeClr val="bg1"/>
                </a:solidFill>
                <a:latin typeface="+mj-lt"/>
                <a:sym typeface="Wingdings" pitchFamily="2" charset="2"/>
              </a:rPr>
              <a:t>Τηλέφωνο: </a:t>
            </a:r>
            <a:r>
              <a:rPr lang="en-US" sz="1600" b="1" dirty="0">
                <a:solidFill>
                  <a:schemeClr val="bg1"/>
                </a:solidFill>
                <a:latin typeface="+mj-lt"/>
                <a:sym typeface="Wingdings" pitchFamily="2" charset="2"/>
              </a:rPr>
              <a:t>6945913677, </a:t>
            </a:r>
            <a:endParaRPr lang="el-GR" sz="1600" b="1" dirty="0">
              <a:solidFill>
                <a:schemeClr val="bg1"/>
              </a:solidFill>
              <a:latin typeface="+mj-lt"/>
              <a:sym typeface="Wingdings" pitchFamily="2" charset="2"/>
            </a:endParaRPr>
          </a:p>
          <a:p>
            <a:pPr lvl="0" algn="l"/>
            <a:r>
              <a:rPr lang="en-US" sz="1600" b="1" dirty="0">
                <a:solidFill>
                  <a:schemeClr val="bg1"/>
                </a:solidFill>
                <a:latin typeface="+mj-lt"/>
                <a:sym typeface="Wingdings" pitchFamily="2" charset="2"/>
              </a:rPr>
              <a:t>email</a:t>
            </a:r>
            <a:r>
              <a:rPr lang="el-GR" sz="1600" b="1" dirty="0">
                <a:solidFill>
                  <a:schemeClr val="bg1"/>
                </a:solidFill>
                <a:latin typeface="+mj-lt"/>
                <a:sym typeface="Wingdings" pitchFamily="2" charset="2"/>
              </a:rPr>
              <a:t>: </a:t>
            </a:r>
            <a:r>
              <a:rPr lang="en-US" sz="1600" b="1" dirty="0" err="1">
                <a:solidFill>
                  <a:schemeClr val="bg1"/>
                </a:solidFill>
                <a:latin typeface="+mj-lt"/>
                <a:sym typeface="Wingdings" pitchFamily="2" charset="2"/>
              </a:rPr>
              <a:t>ntrevlop@ermis.duth.gr</a:t>
            </a:r>
            <a:endParaRPr kumimoji="0" lang="en-US" sz="1600" b="1" i="0" u="none" strike="noStrike" kern="1200" cap="none" spc="0" normalizeH="0" baseline="0" noProof="0" dirty="0">
              <a:ln>
                <a:noFill/>
              </a:ln>
              <a:solidFill>
                <a:schemeClr val="bg1"/>
              </a:solidFill>
              <a:effectLst/>
              <a:uLnTx/>
              <a:uFillTx/>
              <a:latin typeface="+mj-lt"/>
              <a:ea typeface="+mn-ea"/>
              <a:cs typeface="+mn-cs"/>
              <a:sym typeface="Wingdings" pitchFamily="2" charset="2"/>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600" b="1" i="0" u="none" strike="noStrike" kern="1200" cap="none" spc="0" normalizeH="0" baseline="0" noProof="0" dirty="0">
                <a:ln>
                  <a:noFill/>
                </a:ln>
                <a:solidFill>
                  <a:schemeClr val="bg1"/>
                </a:solidFill>
                <a:effectLst/>
                <a:uLnTx/>
                <a:uFillTx/>
                <a:latin typeface="+mj-lt"/>
                <a:ea typeface="+mn-ea"/>
                <a:cs typeface="+mn-cs"/>
                <a:sym typeface="Wingdings" pitchFamily="2" charset="2"/>
              </a:rPr>
              <a:t>skype: </a:t>
            </a:r>
            <a:r>
              <a:rPr lang="en-US" sz="1600" b="1" dirty="0" err="1">
                <a:solidFill>
                  <a:schemeClr val="bg1"/>
                </a:solidFill>
                <a:latin typeface="+mj-lt"/>
                <a:sym typeface="Wingdings" pitchFamily="2" charset="2"/>
              </a:rPr>
              <a:t>nikolaos.trevlopoulos</a:t>
            </a:r>
            <a:endParaRPr kumimoji="0" lang="el-GR" sz="1600" b="1" i="0" u="none" strike="noStrike" kern="1200" cap="none" spc="0" normalizeH="0" baseline="0" noProof="0" dirty="0">
              <a:ln>
                <a:noFill/>
              </a:ln>
              <a:solidFill>
                <a:schemeClr val="bg1"/>
              </a:solidFill>
              <a:effectLst/>
              <a:uLnTx/>
              <a:uFillTx/>
              <a:latin typeface="+mj-lt"/>
              <a:ea typeface="+mn-ea"/>
              <a:cs typeface="+mn-cs"/>
              <a:sym typeface="Wingdings" pitchFamily="2" charset="2"/>
            </a:endParaRPr>
          </a:p>
        </p:txBody>
      </p:sp>
      <p:pic>
        <p:nvPicPr>
          <p:cNvPr id="14" name="Εικόνα 13">
            <a:extLst>
              <a:ext uri="{FF2B5EF4-FFF2-40B4-BE49-F238E27FC236}">
                <a16:creationId xmlns:a16="http://schemas.microsoft.com/office/drawing/2014/main" id="{EA14A4C0-54C9-D54C-8DAF-8DFD1FC0F752}"/>
              </a:ext>
            </a:extLst>
          </p:cNvPr>
          <p:cNvPicPr>
            <a:picLocks noChangeAspect="1"/>
          </p:cNvPicPr>
          <p:nvPr/>
        </p:nvPicPr>
        <p:blipFill>
          <a:blip r:embed="rId3"/>
          <a:stretch>
            <a:fillRect/>
          </a:stretch>
        </p:blipFill>
        <p:spPr>
          <a:xfrm>
            <a:off x="3319995" y="1555912"/>
            <a:ext cx="1533427" cy="1404258"/>
          </a:xfrm>
          <a:prstGeom prst="rect">
            <a:avLst/>
          </a:prstGeom>
        </p:spPr>
      </p:pic>
      <p:sp>
        <p:nvSpPr>
          <p:cNvPr id="15" name="Τίτλος 1">
            <a:extLst>
              <a:ext uri="{FF2B5EF4-FFF2-40B4-BE49-F238E27FC236}">
                <a16:creationId xmlns:a16="http://schemas.microsoft.com/office/drawing/2014/main" id="{117BA7D1-A35B-A7B8-CCA1-1505F9876094}"/>
              </a:ext>
            </a:extLst>
          </p:cNvPr>
          <p:cNvSpPr txBox="1">
            <a:spLocks/>
          </p:cNvSpPr>
          <p:nvPr/>
        </p:nvSpPr>
        <p:spPr>
          <a:xfrm>
            <a:off x="2144357" y="151655"/>
            <a:ext cx="3890144" cy="1404257"/>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4800" kern="1200">
                <a:solidFill>
                  <a:schemeClr val="bg1"/>
                </a:solidFill>
                <a:latin typeface="+mj-lt"/>
                <a:ea typeface="+mj-ea"/>
                <a:cs typeface="+mj-cs"/>
              </a:defRPr>
            </a:lvl1pPr>
          </a:lstStyle>
          <a:p>
            <a:pPr algn="ctr">
              <a:lnSpc>
                <a:spcPct val="100000"/>
              </a:lnSpc>
            </a:pPr>
            <a:r>
              <a:rPr lang="el-GR" sz="1800" b="1" dirty="0">
                <a:solidFill>
                  <a:schemeClr val="tx2"/>
                </a:solidFill>
                <a:cs typeface="Times New Roman" panose="02020603050405020304" pitchFamily="18" charset="0"/>
              </a:rPr>
              <a:t>ΜΕΤΑΠΤΥΧΙΑΚΟ ΠΡΟΓΡΑΜΜΑ ΣΠΟΥΔΩΝ</a:t>
            </a:r>
          </a:p>
          <a:p>
            <a:pPr algn="ctr">
              <a:lnSpc>
                <a:spcPct val="100000"/>
              </a:lnSpc>
            </a:pPr>
            <a:r>
              <a:rPr lang="el-GR" sz="1800" b="1" dirty="0">
                <a:solidFill>
                  <a:schemeClr val="tx2"/>
                </a:solidFill>
                <a:cs typeface="Times New Roman" panose="02020603050405020304" pitchFamily="18" charset="0"/>
              </a:rPr>
              <a:t>ΤΕΧΝΟΛΟΓΙΕΣ ΠΕΡΙΒΑΛΛΟΝΤΟΣ ΣΤΗΝ ΠΕΡΙΒΑΛΛΟΝΤΙΚΗ ΝΟΜΟΘΕΣΙΑ</a:t>
            </a:r>
          </a:p>
        </p:txBody>
      </p:sp>
      <p:pic>
        <p:nvPicPr>
          <p:cNvPr id="2" name="Εικόνα 1" descr="Εικόνα που περιέχει κείμενο, βιβλίο&#10;&#10;Περιγραφή που δημιουργήθηκε αυτόματα">
            <a:extLst>
              <a:ext uri="{FF2B5EF4-FFF2-40B4-BE49-F238E27FC236}">
                <a16:creationId xmlns:a16="http://schemas.microsoft.com/office/drawing/2014/main" id="{938C5FF5-DAA3-5082-F0F6-4D7AC800A71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6331" y="314941"/>
            <a:ext cx="764470" cy="926031"/>
          </a:xfrm>
          <a:prstGeom prst="rect">
            <a:avLst/>
          </a:prstGeom>
        </p:spPr>
      </p:pic>
    </p:spTree>
    <p:extLst>
      <p:ext uri="{BB962C8B-B14F-4D97-AF65-F5344CB8AC3E}">
        <p14:creationId xmlns:p14="http://schemas.microsoft.com/office/powerpoint/2010/main" val="4261546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E90E85-CF96-7E7E-FEA3-4730C7337DAA}"/>
              </a:ext>
            </a:extLst>
          </p:cNvPr>
          <p:cNvSpPr>
            <a:spLocks noGrp="1"/>
          </p:cNvSpPr>
          <p:nvPr>
            <p:ph type="title"/>
          </p:nvPr>
        </p:nvSpPr>
        <p:spPr>
          <a:xfrm>
            <a:off x="759786" y="340572"/>
            <a:ext cx="9327910" cy="716068"/>
          </a:xfrm>
        </p:spPr>
        <p:txBody>
          <a:bodyPr/>
          <a:lstStyle/>
          <a:p>
            <a:r>
              <a:rPr kumimoji="0" lang="el-GR" sz="3100" b="0" i="0" u="none" strike="noStrike" kern="1200" cap="none" spc="0" normalizeH="0" baseline="0" noProof="0" dirty="0">
                <a:ln>
                  <a:noFill/>
                </a:ln>
                <a:solidFill>
                  <a:srgbClr val="8BAA00">
                    <a:lumMod val="75000"/>
                  </a:srgbClr>
                </a:solidFill>
                <a:effectLst/>
                <a:uLnTx/>
                <a:uFillTx/>
                <a:ea typeface="+mj-ea"/>
                <a:cs typeface="+mj-cs"/>
              </a:rPr>
              <a:t>Κίνητρα</a:t>
            </a:r>
            <a:endParaRPr lang="el-GR" dirty="0"/>
          </a:p>
        </p:txBody>
      </p:sp>
      <p:sp>
        <p:nvSpPr>
          <p:cNvPr id="3" name="Θέση περιεχομένου 2">
            <a:extLst>
              <a:ext uri="{FF2B5EF4-FFF2-40B4-BE49-F238E27FC236}">
                <a16:creationId xmlns:a16="http://schemas.microsoft.com/office/drawing/2014/main" id="{4043B814-AFB7-E83A-391F-E642FC72F686}"/>
              </a:ext>
            </a:extLst>
          </p:cNvPr>
          <p:cNvSpPr>
            <a:spLocks noGrp="1"/>
          </p:cNvSpPr>
          <p:nvPr>
            <p:ph idx="1"/>
          </p:nvPr>
        </p:nvSpPr>
        <p:spPr>
          <a:xfrm>
            <a:off x="759786" y="1118658"/>
            <a:ext cx="10375574" cy="5241501"/>
          </a:xfrm>
        </p:spPr>
        <p:txBody>
          <a:bodyPr>
            <a:normAutofit/>
          </a:bodyPr>
          <a:lstStyle/>
          <a:p>
            <a:pPr marL="0" indent="0" algn="just">
              <a:buNone/>
            </a:pPr>
            <a:r>
              <a:rPr lang="el-GR" b="1" dirty="0">
                <a:solidFill>
                  <a:schemeClr val="tx2"/>
                </a:solidFill>
              </a:rPr>
              <a:t>Περιβαλλοντικές κανονιστικές ρυθμίσεις</a:t>
            </a:r>
            <a:endParaRPr lang="en-US" b="1" dirty="0">
              <a:solidFill>
                <a:schemeClr val="tx2"/>
              </a:solidFill>
            </a:endParaRPr>
          </a:p>
          <a:p>
            <a:pPr algn="just"/>
            <a:r>
              <a:rPr lang="el-GR" dirty="0">
                <a:solidFill>
                  <a:schemeClr val="tx2"/>
                </a:solidFill>
              </a:rPr>
              <a:t>Είναι ευρέως αναγνωρισμένο ότι το περιβαλλοντικό κανονιστικό πλαίσιο συγκροτεί μια </a:t>
            </a:r>
            <a:r>
              <a:rPr lang="el-GR" b="1" dirty="0">
                <a:solidFill>
                  <a:schemeClr val="tx2"/>
                </a:solidFill>
              </a:rPr>
              <a:t>βασική κινητήρια δύναμη </a:t>
            </a:r>
            <a:r>
              <a:rPr lang="el-GR" dirty="0">
                <a:solidFill>
                  <a:schemeClr val="tx2"/>
                </a:solidFill>
              </a:rPr>
              <a:t>για τις περιβαλλοντικές στρατηγικές των επιχειρήσεων</a:t>
            </a:r>
            <a:r>
              <a:rPr lang="en-US" dirty="0">
                <a:solidFill>
                  <a:schemeClr val="tx2"/>
                </a:solidFill>
              </a:rPr>
              <a:t>.</a:t>
            </a:r>
            <a:endParaRPr lang="el-GR" dirty="0">
              <a:solidFill>
                <a:schemeClr val="tx2"/>
              </a:solidFill>
            </a:endParaRPr>
          </a:p>
          <a:p>
            <a:pPr algn="just"/>
            <a:r>
              <a:rPr lang="el-GR" dirty="0">
                <a:solidFill>
                  <a:schemeClr val="tx2"/>
                </a:solidFill>
              </a:rPr>
              <a:t>Αποτελεί </a:t>
            </a:r>
            <a:r>
              <a:rPr lang="el-GR" b="1" dirty="0">
                <a:solidFill>
                  <a:schemeClr val="tx2"/>
                </a:solidFill>
              </a:rPr>
              <a:t>δέσμη κυβερνητικών νομοθεσιών </a:t>
            </a:r>
            <a:r>
              <a:rPr lang="el-GR" dirty="0">
                <a:solidFill>
                  <a:schemeClr val="tx2"/>
                </a:solidFill>
              </a:rPr>
              <a:t>(λ.χ. νόμοι, πράξεις νομοθετικού περιεχομένου, οδηγίες), </a:t>
            </a:r>
            <a:r>
              <a:rPr lang="el-GR" b="1" dirty="0">
                <a:solidFill>
                  <a:schemeClr val="tx2"/>
                </a:solidFill>
              </a:rPr>
              <a:t>προτύπων και δεσμεύσεων </a:t>
            </a:r>
            <a:r>
              <a:rPr lang="el-GR" dirty="0">
                <a:solidFill>
                  <a:schemeClr val="tx2"/>
                </a:solidFill>
              </a:rPr>
              <a:t>που διαμορφώνουν το περιβάλλον, στο οποίο λειτουργούν οι επιχειρήσεις, ώστε να βελτιώσουν το περιβαλλοντικό αποτύπωμά τους μέσω του ελέγχου των ρύπων, λ.χ. της ατμοσφαιρικής ρύπανσης, της ρύπανσης των υδατικών πόρων, της μείωσης της ηχορύπανσης και των τοξικών ρύπων</a:t>
            </a:r>
            <a:r>
              <a:rPr lang="en-US" dirty="0">
                <a:solidFill>
                  <a:schemeClr val="tx2"/>
                </a:solidFill>
              </a:rPr>
              <a:t>.</a:t>
            </a:r>
            <a:r>
              <a:rPr lang="el-GR" dirty="0">
                <a:solidFill>
                  <a:schemeClr val="tx2"/>
                </a:solidFill>
              </a:rPr>
              <a:t> </a:t>
            </a:r>
          </a:p>
          <a:p>
            <a:pPr algn="just"/>
            <a:r>
              <a:rPr lang="el-GR" dirty="0">
                <a:solidFill>
                  <a:schemeClr val="tx2"/>
                </a:solidFill>
              </a:rPr>
              <a:t>Οι υποχρεωτικοί περιβαλλοντικοί κανονισμοί αποτελούν τον </a:t>
            </a:r>
            <a:r>
              <a:rPr lang="el-GR" b="1" dirty="0">
                <a:solidFill>
                  <a:schemeClr val="tx2"/>
                </a:solidFill>
              </a:rPr>
              <a:t>αποτελεσματικότερο μοχλό </a:t>
            </a:r>
            <a:r>
              <a:rPr lang="el-GR" dirty="0">
                <a:solidFill>
                  <a:schemeClr val="tx2"/>
                </a:solidFill>
              </a:rPr>
              <a:t>τον οποίο διαθέτει η κοινωνία για να στρέψει τις επιχειρήσεις σε στρατηγικές φιλικές προς το περιβάλλον. </a:t>
            </a:r>
          </a:p>
          <a:p>
            <a:endParaRPr lang="el-GR" dirty="0">
              <a:solidFill>
                <a:schemeClr val="tx2"/>
              </a:solidFill>
            </a:endParaRPr>
          </a:p>
        </p:txBody>
      </p:sp>
      <p:sp>
        <p:nvSpPr>
          <p:cNvPr id="4" name="Θέση αριθμού διαφάνειας 3">
            <a:extLst>
              <a:ext uri="{FF2B5EF4-FFF2-40B4-BE49-F238E27FC236}">
                <a16:creationId xmlns:a16="http://schemas.microsoft.com/office/drawing/2014/main" id="{5D369384-A977-5C99-50AC-8651CE87B276}"/>
              </a:ext>
            </a:extLst>
          </p:cNvPr>
          <p:cNvSpPr>
            <a:spLocks noGrp="1"/>
          </p:cNvSpPr>
          <p:nvPr>
            <p:ph type="sldNum" sz="quarter" idx="12"/>
          </p:nvPr>
        </p:nvSpPr>
        <p:spPr/>
        <p:txBody>
          <a:bodyPr/>
          <a:lstStyle/>
          <a:p>
            <a:pPr rtl="0"/>
            <a:fld id="{9CD8D479-8942-46E8-A226-A4E01F7A105C}" type="slidenum">
              <a:rPr lang="el-GR" noProof="0" smtClean="0"/>
              <a:t>10</a:t>
            </a:fld>
            <a:endParaRPr lang="el-GR" noProof="0" dirty="0"/>
          </a:p>
        </p:txBody>
      </p:sp>
      <p:sp>
        <p:nvSpPr>
          <p:cNvPr id="5" name="Θέση ημερομηνίας 4">
            <a:extLst>
              <a:ext uri="{FF2B5EF4-FFF2-40B4-BE49-F238E27FC236}">
                <a16:creationId xmlns:a16="http://schemas.microsoft.com/office/drawing/2014/main" id="{51CD9CFF-78B3-8792-7301-B9C4A544768C}"/>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8" name="Θέση υποσέλιδου 5">
            <a:extLst>
              <a:ext uri="{FF2B5EF4-FFF2-40B4-BE49-F238E27FC236}">
                <a16:creationId xmlns:a16="http://schemas.microsoft.com/office/drawing/2014/main" id="{3B6700CB-AA44-23F3-93DF-CDA40C325F42}"/>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243188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904574-B24E-7C32-8628-FB0A98C246A3}"/>
              </a:ext>
            </a:extLst>
          </p:cNvPr>
          <p:cNvSpPr>
            <a:spLocks noGrp="1"/>
          </p:cNvSpPr>
          <p:nvPr>
            <p:ph type="title"/>
          </p:nvPr>
        </p:nvSpPr>
        <p:spPr>
          <a:xfrm>
            <a:off x="884461" y="116761"/>
            <a:ext cx="9908215" cy="557032"/>
          </a:xfrm>
        </p:spPr>
        <p:txBody>
          <a:bodyPr>
            <a:normAutofit fontScale="90000"/>
          </a:bodyPr>
          <a:lstStyle/>
          <a:p>
            <a:r>
              <a:rPr lang="el-GR" dirty="0"/>
              <a:t>Ανάπτυξη στρατηγικών λόγω νομοθεσίας</a:t>
            </a:r>
          </a:p>
        </p:txBody>
      </p:sp>
      <p:graphicFrame>
        <p:nvGraphicFramePr>
          <p:cNvPr id="9" name="Θέση περιεχομένου 8">
            <a:extLst>
              <a:ext uri="{FF2B5EF4-FFF2-40B4-BE49-F238E27FC236}">
                <a16:creationId xmlns:a16="http://schemas.microsoft.com/office/drawing/2014/main" id="{BAA833F4-7E18-9C44-5D13-C640868B253E}"/>
              </a:ext>
            </a:extLst>
          </p:cNvPr>
          <p:cNvGraphicFramePr>
            <a:graphicFrameLocks noGrp="1"/>
          </p:cNvGraphicFramePr>
          <p:nvPr>
            <p:ph idx="1"/>
            <p:extLst>
              <p:ext uri="{D42A27DB-BD31-4B8C-83A1-F6EECF244321}">
                <p14:modId xmlns:p14="http://schemas.microsoft.com/office/powerpoint/2010/main" val="2401331724"/>
              </p:ext>
            </p:extLst>
          </p:nvPr>
        </p:nvGraphicFramePr>
        <p:xfrm>
          <a:off x="884461" y="833120"/>
          <a:ext cx="9144258" cy="5636953"/>
        </p:xfrm>
        <a:graphic>
          <a:graphicData uri="http://schemas.openxmlformats.org/drawingml/2006/table">
            <a:tbl>
              <a:tblPr>
                <a:tableStyleId>{3B4B98B0-60AC-42C2-AFA5-B58CD77FA1E5}</a:tableStyleId>
              </a:tblPr>
              <a:tblGrid>
                <a:gridCol w="3081695">
                  <a:extLst>
                    <a:ext uri="{9D8B030D-6E8A-4147-A177-3AD203B41FA5}">
                      <a16:colId xmlns:a16="http://schemas.microsoft.com/office/drawing/2014/main" val="850535604"/>
                    </a:ext>
                  </a:extLst>
                </a:gridCol>
                <a:gridCol w="3039685">
                  <a:extLst>
                    <a:ext uri="{9D8B030D-6E8A-4147-A177-3AD203B41FA5}">
                      <a16:colId xmlns:a16="http://schemas.microsoft.com/office/drawing/2014/main" val="3684213891"/>
                    </a:ext>
                  </a:extLst>
                </a:gridCol>
                <a:gridCol w="3022878">
                  <a:extLst>
                    <a:ext uri="{9D8B030D-6E8A-4147-A177-3AD203B41FA5}">
                      <a16:colId xmlns:a16="http://schemas.microsoft.com/office/drawing/2014/main" val="1580328649"/>
                    </a:ext>
                  </a:extLst>
                </a:gridCol>
              </a:tblGrid>
              <a:tr h="177419">
                <a:tc>
                  <a:txBody>
                    <a:bodyPr/>
                    <a:lstStyle/>
                    <a:p>
                      <a:pPr>
                        <a:lnSpc>
                          <a:spcPct val="107000"/>
                        </a:lnSpc>
                      </a:pPr>
                      <a:r>
                        <a:rPr lang="el-GR" sz="1000" b="1" dirty="0">
                          <a:solidFill>
                            <a:schemeClr val="tx2"/>
                          </a:solidFill>
                          <a:effectLst/>
                        </a:rPr>
                        <a:t>Περιβαλλοντική Νομοθεσία</a:t>
                      </a:r>
                      <a:endParaRPr lang="el-GR" sz="1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914" marR="35914" marT="0" marB="0"/>
                </a:tc>
                <a:tc>
                  <a:txBody>
                    <a:bodyPr/>
                    <a:lstStyle/>
                    <a:p>
                      <a:pPr>
                        <a:lnSpc>
                          <a:spcPct val="107000"/>
                        </a:lnSpc>
                      </a:pPr>
                      <a:r>
                        <a:rPr lang="el-GR" sz="1000" b="1" dirty="0">
                          <a:solidFill>
                            <a:schemeClr val="tx2"/>
                          </a:solidFill>
                          <a:effectLst/>
                        </a:rPr>
                        <a:t>Στρατηγικές</a:t>
                      </a:r>
                      <a:endParaRPr lang="el-GR" sz="1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914" marR="35914" marT="0" marB="0"/>
                </a:tc>
                <a:tc>
                  <a:txBody>
                    <a:bodyPr/>
                    <a:lstStyle/>
                    <a:p>
                      <a:pPr>
                        <a:lnSpc>
                          <a:spcPct val="107000"/>
                        </a:lnSpc>
                      </a:pPr>
                      <a:r>
                        <a:rPr lang="el-GR" sz="1000" b="1" dirty="0">
                          <a:solidFill>
                            <a:schemeClr val="tx2"/>
                          </a:solidFill>
                          <a:effectLst/>
                        </a:rPr>
                        <a:t>Συγγραφείς</a:t>
                      </a:r>
                      <a:endParaRPr lang="el-GR" sz="1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914" marR="35914" marT="0" marB="0"/>
                </a:tc>
                <a:extLst>
                  <a:ext uri="{0D108BD9-81ED-4DB2-BD59-A6C34878D82A}">
                    <a16:rowId xmlns:a16="http://schemas.microsoft.com/office/drawing/2014/main" val="977923683"/>
                  </a:ext>
                </a:extLst>
              </a:tr>
              <a:tr h="5459534">
                <a:tc>
                  <a:txBody>
                    <a:bodyPr/>
                    <a:lstStyle/>
                    <a:p>
                      <a:pPr>
                        <a:lnSpc>
                          <a:spcPct val="107000"/>
                        </a:lnSpc>
                      </a:pPr>
                      <a:r>
                        <a:rPr lang="el-GR" sz="1000" dirty="0">
                          <a:solidFill>
                            <a:schemeClr val="tx2"/>
                          </a:solidFill>
                          <a:effectLst/>
                        </a:rPr>
                        <a:t> </a:t>
                      </a:r>
                    </a:p>
                    <a:p>
                      <a:pPr>
                        <a:lnSpc>
                          <a:spcPct val="107000"/>
                        </a:lnSpc>
                      </a:pPr>
                      <a:r>
                        <a:rPr lang="el-GR" sz="1000" dirty="0">
                          <a:solidFill>
                            <a:schemeClr val="tx2"/>
                          </a:solidFill>
                          <a:effectLst/>
                        </a:rPr>
                        <a:t>Περιβαλλοντική νομοθεσία (γενικότερα)</a:t>
                      </a:r>
                    </a:p>
                    <a:p>
                      <a:pPr>
                        <a:lnSpc>
                          <a:spcPct val="107000"/>
                        </a:lnSpc>
                      </a:pPr>
                      <a:r>
                        <a:rPr lang="el-GR" sz="1000" dirty="0">
                          <a:solidFill>
                            <a:schemeClr val="tx2"/>
                          </a:solidFill>
                          <a:effectLst/>
                        </a:rPr>
                        <a:t> </a:t>
                      </a:r>
                    </a:p>
                    <a:p>
                      <a:pPr>
                        <a:lnSpc>
                          <a:spcPct val="107000"/>
                        </a:lnSpc>
                      </a:pPr>
                      <a:endParaRPr lang="el-GR" sz="1000" dirty="0">
                        <a:solidFill>
                          <a:schemeClr val="tx2"/>
                        </a:solidFill>
                        <a:effectLst/>
                      </a:endParaRPr>
                    </a:p>
                    <a:p>
                      <a:pPr>
                        <a:lnSpc>
                          <a:spcPct val="107000"/>
                        </a:lnSpc>
                      </a:pPr>
                      <a:r>
                        <a:rPr lang="el-GR" sz="1000" dirty="0">
                          <a:solidFill>
                            <a:schemeClr val="tx2"/>
                          </a:solidFill>
                          <a:effectLst/>
                        </a:rPr>
                        <a:t>Οδηγία 2002/95/Ε.Κ.</a:t>
                      </a:r>
                    </a:p>
                    <a:p>
                      <a:pPr>
                        <a:lnSpc>
                          <a:spcPct val="107000"/>
                        </a:lnSpc>
                      </a:pPr>
                      <a:r>
                        <a:rPr lang="el-GR" sz="1000" dirty="0">
                          <a:solidFill>
                            <a:schemeClr val="tx2"/>
                          </a:solidFill>
                          <a:effectLst/>
                        </a:rPr>
                        <a:t>(</a:t>
                      </a:r>
                      <a:r>
                        <a:rPr lang="en-US" sz="1000" dirty="0">
                          <a:solidFill>
                            <a:schemeClr val="tx2"/>
                          </a:solidFill>
                          <a:effectLst/>
                        </a:rPr>
                        <a:t>ROHS</a:t>
                      </a:r>
                      <a:r>
                        <a:rPr lang="el-GR" sz="1000" dirty="0">
                          <a:solidFill>
                            <a:schemeClr val="tx2"/>
                          </a:solidFill>
                          <a:effectLst/>
                        </a:rPr>
                        <a:t>) κι</a:t>
                      </a:r>
                    </a:p>
                    <a:p>
                      <a:pPr>
                        <a:lnSpc>
                          <a:spcPct val="107000"/>
                        </a:lnSpc>
                      </a:pPr>
                      <a:r>
                        <a:rPr lang="el-GR" sz="1000" dirty="0">
                          <a:solidFill>
                            <a:schemeClr val="tx2"/>
                          </a:solidFill>
                          <a:effectLst/>
                        </a:rPr>
                        <a:t>Οδηγία 2002/96/Ε.Κ.</a:t>
                      </a:r>
                    </a:p>
                    <a:p>
                      <a:pPr>
                        <a:lnSpc>
                          <a:spcPct val="107000"/>
                        </a:lnSpc>
                      </a:pPr>
                      <a:r>
                        <a:rPr lang="el-GR" sz="1000" dirty="0">
                          <a:solidFill>
                            <a:schemeClr val="tx2"/>
                          </a:solidFill>
                          <a:effectLst/>
                        </a:rPr>
                        <a:t>(</a:t>
                      </a:r>
                      <a:r>
                        <a:rPr lang="en-US" sz="1000" dirty="0">
                          <a:solidFill>
                            <a:schemeClr val="tx2"/>
                          </a:solidFill>
                          <a:effectLst/>
                        </a:rPr>
                        <a:t>WEEE</a:t>
                      </a:r>
                      <a:r>
                        <a:rPr lang="el-GR" sz="1000" dirty="0">
                          <a:solidFill>
                            <a:schemeClr val="tx2"/>
                          </a:solidFill>
                          <a:effectLst/>
                        </a:rPr>
                        <a:t>)</a:t>
                      </a:r>
                    </a:p>
                    <a:p>
                      <a:pPr>
                        <a:lnSpc>
                          <a:spcPct val="107000"/>
                        </a:lnSpc>
                      </a:pPr>
                      <a:r>
                        <a:rPr lang="el-GR" sz="1000" dirty="0">
                          <a:solidFill>
                            <a:schemeClr val="tx2"/>
                          </a:solidFill>
                          <a:effectLst/>
                        </a:rPr>
                        <a:t> </a:t>
                      </a:r>
                    </a:p>
                    <a:p>
                      <a:pPr>
                        <a:lnSpc>
                          <a:spcPct val="107000"/>
                        </a:lnSpc>
                      </a:pPr>
                      <a:r>
                        <a:rPr lang="el-GR" sz="1000" dirty="0">
                          <a:solidFill>
                            <a:schemeClr val="tx2"/>
                          </a:solidFill>
                          <a:effectLst/>
                        </a:rPr>
                        <a:t>Οδηγία 2003/87/Ε.Κ.</a:t>
                      </a:r>
                    </a:p>
                    <a:p>
                      <a:pPr>
                        <a:lnSpc>
                          <a:spcPct val="107000"/>
                        </a:lnSpc>
                      </a:pPr>
                      <a:r>
                        <a:rPr lang="el-GR" sz="1000" dirty="0">
                          <a:solidFill>
                            <a:schemeClr val="tx2"/>
                          </a:solidFill>
                          <a:effectLst/>
                        </a:rPr>
                        <a:t>(</a:t>
                      </a:r>
                      <a:r>
                        <a:rPr lang="en-US" sz="1000" dirty="0">
                          <a:solidFill>
                            <a:schemeClr val="tx2"/>
                          </a:solidFill>
                          <a:effectLst/>
                        </a:rPr>
                        <a:t>EU ETS</a:t>
                      </a:r>
                      <a:r>
                        <a:rPr lang="el-GR" sz="1000" dirty="0">
                          <a:solidFill>
                            <a:schemeClr val="tx2"/>
                          </a:solidFill>
                          <a:effectLst/>
                        </a:rPr>
                        <a:t>)</a:t>
                      </a:r>
                    </a:p>
                    <a:p>
                      <a:pPr>
                        <a:lnSpc>
                          <a:spcPct val="107000"/>
                        </a:lnSpc>
                      </a:pPr>
                      <a:r>
                        <a:rPr lang="el-GR" sz="1000" dirty="0">
                          <a:solidFill>
                            <a:schemeClr val="tx2"/>
                          </a:solidFill>
                          <a:effectLst/>
                        </a:rPr>
                        <a:t> </a:t>
                      </a:r>
                    </a:p>
                    <a:p>
                      <a:pPr>
                        <a:lnSpc>
                          <a:spcPct val="107000"/>
                        </a:lnSpc>
                      </a:pPr>
                      <a:r>
                        <a:rPr lang="el-GR" sz="1000" dirty="0">
                          <a:solidFill>
                            <a:schemeClr val="tx2"/>
                          </a:solidFill>
                          <a:effectLst/>
                        </a:rPr>
                        <a:t>Οδηγία 2008/1/Ε.Κ. </a:t>
                      </a:r>
                    </a:p>
                    <a:p>
                      <a:pPr>
                        <a:lnSpc>
                          <a:spcPct val="107000"/>
                        </a:lnSpc>
                      </a:pPr>
                      <a:r>
                        <a:rPr lang="en-US" sz="1000" dirty="0">
                          <a:solidFill>
                            <a:schemeClr val="tx2"/>
                          </a:solidFill>
                          <a:effectLst/>
                        </a:rPr>
                        <a:t>IPPC</a:t>
                      </a:r>
                      <a:endParaRPr lang="el-GR" sz="1000" dirty="0">
                        <a:solidFill>
                          <a:schemeClr val="tx2"/>
                        </a:solidFill>
                        <a:effectLst/>
                      </a:endParaRPr>
                    </a:p>
                    <a:p>
                      <a:pPr>
                        <a:lnSpc>
                          <a:spcPct val="107000"/>
                        </a:lnSpc>
                      </a:pPr>
                      <a:r>
                        <a:rPr lang="el-GR" sz="1000" dirty="0">
                          <a:solidFill>
                            <a:schemeClr val="tx2"/>
                          </a:solidFill>
                          <a:effectLst/>
                        </a:rPr>
                        <a:t> </a:t>
                      </a:r>
                    </a:p>
                    <a:p>
                      <a:pPr>
                        <a:lnSpc>
                          <a:spcPct val="107000"/>
                        </a:lnSpc>
                      </a:pPr>
                      <a:endParaRPr lang="el-GR" sz="1000" dirty="0">
                        <a:solidFill>
                          <a:schemeClr val="tx2"/>
                        </a:solidFill>
                        <a:effectLst/>
                      </a:endParaRPr>
                    </a:p>
                    <a:p>
                      <a:pPr>
                        <a:lnSpc>
                          <a:spcPct val="107000"/>
                        </a:lnSpc>
                      </a:pPr>
                      <a:r>
                        <a:rPr lang="el-GR" sz="1000" dirty="0">
                          <a:solidFill>
                            <a:schemeClr val="tx2"/>
                          </a:solidFill>
                          <a:effectLst/>
                        </a:rPr>
                        <a:t>Οδηγία 2000/53/Ε.Κ.               </a:t>
                      </a:r>
                    </a:p>
                    <a:p>
                      <a:pPr>
                        <a:lnSpc>
                          <a:spcPct val="107000"/>
                        </a:lnSpc>
                      </a:pPr>
                      <a:r>
                        <a:rPr lang="el-GR" sz="1000" dirty="0">
                          <a:solidFill>
                            <a:schemeClr val="tx2"/>
                          </a:solidFill>
                          <a:effectLst/>
                        </a:rPr>
                        <a:t>(</a:t>
                      </a:r>
                      <a:r>
                        <a:rPr lang="en-US" sz="1000" dirty="0">
                          <a:solidFill>
                            <a:schemeClr val="tx2"/>
                          </a:solidFill>
                          <a:effectLst/>
                        </a:rPr>
                        <a:t>end</a:t>
                      </a:r>
                      <a:r>
                        <a:rPr lang="el-GR" sz="1000" dirty="0">
                          <a:solidFill>
                            <a:schemeClr val="tx2"/>
                          </a:solidFill>
                          <a:effectLst/>
                        </a:rPr>
                        <a:t>-</a:t>
                      </a:r>
                      <a:r>
                        <a:rPr lang="en-US" sz="1000" dirty="0">
                          <a:solidFill>
                            <a:schemeClr val="tx2"/>
                          </a:solidFill>
                          <a:effectLst/>
                        </a:rPr>
                        <a:t>of</a:t>
                      </a:r>
                      <a:r>
                        <a:rPr lang="el-GR" sz="1000" dirty="0">
                          <a:solidFill>
                            <a:schemeClr val="tx2"/>
                          </a:solidFill>
                          <a:effectLst/>
                        </a:rPr>
                        <a:t>-</a:t>
                      </a:r>
                      <a:r>
                        <a:rPr lang="en-US" sz="1000" dirty="0">
                          <a:solidFill>
                            <a:schemeClr val="tx2"/>
                          </a:solidFill>
                          <a:effectLst/>
                        </a:rPr>
                        <a:t>life vehicles</a:t>
                      </a:r>
                      <a:r>
                        <a:rPr lang="el-GR" sz="1000" dirty="0">
                          <a:solidFill>
                            <a:schemeClr val="tx2"/>
                          </a:solidFill>
                          <a:effectLst/>
                        </a:rPr>
                        <a:t>)</a:t>
                      </a:r>
                    </a:p>
                    <a:p>
                      <a:pPr>
                        <a:lnSpc>
                          <a:spcPct val="107000"/>
                        </a:lnSpc>
                      </a:pPr>
                      <a:r>
                        <a:rPr lang="el-GR" sz="1000" dirty="0">
                          <a:solidFill>
                            <a:schemeClr val="tx2"/>
                          </a:solidFill>
                          <a:effectLst/>
                        </a:rPr>
                        <a:t> </a:t>
                      </a:r>
                    </a:p>
                    <a:p>
                      <a:pPr>
                        <a:lnSpc>
                          <a:spcPct val="107000"/>
                        </a:lnSpc>
                      </a:pPr>
                      <a:r>
                        <a:rPr lang="el-GR" sz="1000" dirty="0">
                          <a:solidFill>
                            <a:schemeClr val="tx2"/>
                          </a:solidFill>
                          <a:effectLst/>
                        </a:rPr>
                        <a:t> </a:t>
                      </a:r>
                    </a:p>
                    <a:p>
                      <a:pPr>
                        <a:lnSpc>
                          <a:spcPct val="107000"/>
                        </a:lnSpc>
                      </a:pPr>
                      <a:r>
                        <a:rPr lang="el-GR" sz="1000" dirty="0">
                          <a:solidFill>
                            <a:schemeClr val="tx2"/>
                          </a:solidFill>
                          <a:effectLst/>
                        </a:rPr>
                        <a:t>Περιβαλλοντικό Θεσμικό Πλαίσιο στην Κίνα</a:t>
                      </a:r>
                    </a:p>
                    <a:p>
                      <a:pPr>
                        <a:lnSpc>
                          <a:spcPct val="107000"/>
                        </a:lnSpc>
                      </a:pPr>
                      <a:r>
                        <a:rPr lang="el-GR" sz="1000" dirty="0">
                          <a:solidFill>
                            <a:schemeClr val="tx2"/>
                          </a:solidFill>
                          <a:effectLst/>
                        </a:rPr>
                        <a:t> </a:t>
                      </a:r>
                    </a:p>
                    <a:p>
                      <a:pPr>
                        <a:lnSpc>
                          <a:spcPct val="107000"/>
                        </a:lnSpc>
                      </a:pPr>
                      <a:r>
                        <a:rPr lang="el-GR" sz="1000" dirty="0">
                          <a:solidFill>
                            <a:schemeClr val="tx2"/>
                          </a:solidFill>
                          <a:effectLst/>
                        </a:rPr>
                        <a:t> </a:t>
                      </a:r>
                    </a:p>
                    <a:p>
                      <a:pPr>
                        <a:lnSpc>
                          <a:spcPct val="107000"/>
                        </a:lnSpc>
                      </a:pPr>
                      <a:r>
                        <a:rPr lang="el-GR" sz="1000" dirty="0">
                          <a:solidFill>
                            <a:schemeClr val="tx2"/>
                          </a:solidFill>
                          <a:effectLst/>
                        </a:rPr>
                        <a:t> </a:t>
                      </a:r>
                    </a:p>
                    <a:p>
                      <a:pPr>
                        <a:lnSpc>
                          <a:spcPct val="107000"/>
                        </a:lnSpc>
                      </a:pPr>
                      <a:endParaRPr lang="el-GR" sz="1000" dirty="0">
                        <a:solidFill>
                          <a:schemeClr val="tx2"/>
                        </a:solidFill>
                        <a:effectLst/>
                      </a:endParaRPr>
                    </a:p>
                    <a:p>
                      <a:pPr>
                        <a:lnSpc>
                          <a:spcPct val="107000"/>
                        </a:lnSpc>
                      </a:pPr>
                      <a:r>
                        <a:rPr lang="el-GR" sz="1000" dirty="0">
                          <a:solidFill>
                            <a:schemeClr val="tx2"/>
                          </a:solidFill>
                          <a:effectLst/>
                        </a:rPr>
                        <a:t> </a:t>
                      </a:r>
                    </a:p>
                    <a:p>
                      <a:pPr>
                        <a:lnSpc>
                          <a:spcPct val="107000"/>
                        </a:lnSpc>
                      </a:pPr>
                      <a:endParaRPr lang="el-GR" sz="1000" dirty="0">
                        <a:solidFill>
                          <a:schemeClr val="tx2"/>
                        </a:solidFill>
                        <a:effectLst/>
                      </a:endParaRPr>
                    </a:p>
                    <a:p>
                      <a:pPr>
                        <a:lnSpc>
                          <a:spcPct val="107000"/>
                        </a:lnSpc>
                      </a:pPr>
                      <a:r>
                        <a:rPr lang="el-GR" sz="1000" dirty="0">
                          <a:solidFill>
                            <a:schemeClr val="tx2"/>
                          </a:solidFill>
                          <a:effectLst/>
                        </a:rPr>
                        <a:t>Κανονισμός (Ε.Κ.) 1907/2006 (</a:t>
                      </a:r>
                      <a:r>
                        <a:rPr lang="en-US" sz="1000" dirty="0">
                          <a:solidFill>
                            <a:schemeClr val="tx2"/>
                          </a:solidFill>
                          <a:effectLst/>
                        </a:rPr>
                        <a:t>REACH</a:t>
                      </a:r>
                      <a:r>
                        <a:rPr lang="el-GR" sz="1000" dirty="0">
                          <a:solidFill>
                            <a:schemeClr val="tx2"/>
                          </a:solidFill>
                          <a:effectLst/>
                        </a:rPr>
                        <a:t>)</a:t>
                      </a:r>
                    </a:p>
                    <a:p>
                      <a:pPr>
                        <a:lnSpc>
                          <a:spcPct val="107000"/>
                        </a:lnSpc>
                      </a:pPr>
                      <a:r>
                        <a:rPr lang="el-GR" sz="1000" dirty="0">
                          <a:solidFill>
                            <a:schemeClr val="tx2"/>
                          </a:solidFill>
                          <a:effectLst/>
                        </a:rPr>
                        <a:t> </a:t>
                      </a:r>
                      <a:endParaRPr lang="el-GR" sz="10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914" marR="35914" marT="0" marB="0"/>
                </a:tc>
                <a:tc>
                  <a:txBody>
                    <a:bodyPr/>
                    <a:lstStyle/>
                    <a:p>
                      <a:pPr>
                        <a:lnSpc>
                          <a:spcPct val="107000"/>
                        </a:lnSpc>
                      </a:pPr>
                      <a:r>
                        <a:rPr lang="el-GR" sz="1000" dirty="0">
                          <a:solidFill>
                            <a:schemeClr val="tx2"/>
                          </a:solidFill>
                          <a:effectLst/>
                        </a:rPr>
                        <a:t> </a:t>
                      </a:r>
                    </a:p>
                    <a:p>
                      <a:pPr>
                        <a:lnSpc>
                          <a:spcPct val="107000"/>
                        </a:lnSpc>
                      </a:pPr>
                      <a:r>
                        <a:rPr lang="el-GR" sz="1000" dirty="0">
                          <a:solidFill>
                            <a:schemeClr val="tx2"/>
                          </a:solidFill>
                          <a:effectLst/>
                        </a:rPr>
                        <a:t>Ανάπτυξη πράσινων ικανοτήτων</a:t>
                      </a:r>
                    </a:p>
                    <a:p>
                      <a:pPr>
                        <a:lnSpc>
                          <a:spcPct val="107000"/>
                        </a:lnSpc>
                      </a:pPr>
                      <a:r>
                        <a:rPr lang="el-GR" sz="1000" dirty="0">
                          <a:solidFill>
                            <a:schemeClr val="tx2"/>
                          </a:solidFill>
                          <a:effectLst/>
                        </a:rPr>
                        <a:t> </a:t>
                      </a:r>
                    </a:p>
                    <a:p>
                      <a:pPr>
                        <a:lnSpc>
                          <a:spcPct val="107000"/>
                        </a:lnSpc>
                      </a:pPr>
                      <a:endParaRPr lang="el-GR" sz="1000" dirty="0">
                        <a:solidFill>
                          <a:schemeClr val="tx2"/>
                        </a:solidFill>
                        <a:effectLst/>
                      </a:endParaRPr>
                    </a:p>
                    <a:p>
                      <a:pPr>
                        <a:lnSpc>
                          <a:spcPct val="107000"/>
                        </a:lnSpc>
                      </a:pPr>
                      <a:r>
                        <a:rPr lang="el-GR" sz="1000" dirty="0">
                          <a:solidFill>
                            <a:schemeClr val="tx2"/>
                          </a:solidFill>
                          <a:effectLst/>
                        </a:rPr>
                        <a:t>Διαχείριση εφοδιαστικής αλυσίδας</a:t>
                      </a:r>
                    </a:p>
                    <a:p>
                      <a:pPr>
                        <a:lnSpc>
                          <a:spcPct val="107000"/>
                        </a:lnSpc>
                      </a:pPr>
                      <a:r>
                        <a:rPr lang="el-GR" sz="1000" dirty="0">
                          <a:solidFill>
                            <a:schemeClr val="tx2"/>
                          </a:solidFill>
                          <a:effectLst/>
                        </a:rPr>
                        <a:t>Κατάρτιση κι Εκπαίδευση Τεχνολογική Καινοτομία</a:t>
                      </a:r>
                    </a:p>
                    <a:p>
                      <a:pPr>
                        <a:lnSpc>
                          <a:spcPct val="107000"/>
                        </a:lnSpc>
                      </a:pPr>
                      <a:r>
                        <a:rPr lang="el-GR" sz="1000" dirty="0">
                          <a:solidFill>
                            <a:schemeClr val="tx2"/>
                          </a:solidFill>
                          <a:effectLst/>
                        </a:rPr>
                        <a:t> </a:t>
                      </a:r>
                    </a:p>
                    <a:p>
                      <a:pPr>
                        <a:lnSpc>
                          <a:spcPct val="107000"/>
                        </a:lnSpc>
                      </a:pPr>
                      <a:r>
                        <a:rPr lang="el-GR" sz="1000" dirty="0">
                          <a:solidFill>
                            <a:schemeClr val="tx2"/>
                          </a:solidFill>
                          <a:effectLst/>
                        </a:rPr>
                        <a:t> </a:t>
                      </a:r>
                    </a:p>
                    <a:p>
                      <a:pPr>
                        <a:lnSpc>
                          <a:spcPct val="107000"/>
                        </a:lnSpc>
                      </a:pPr>
                      <a:endParaRPr lang="el-GR" sz="1000" dirty="0">
                        <a:solidFill>
                          <a:schemeClr val="tx2"/>
                        </a:solidFill>
                        <a:effectLst/>
                      </a:endParaRPr>
                    </a:p>
                    <a:p>
                      <a:pPr>
                        <a:lnSpc>
                          <a:spcPct val="107000"/>
                        </a:lnSpc>
                      </a:pPr>
                      <a:r>
                        <a:rPr lang="el-GR" sz="1000" dirty="0">
                          <a:solidFill>
                            <a:schemeClr val="tx2"/>
                          </a:solidFill>
                          <a:effectLst/>
                        </a:rPr>
                        <a:t>Περιορισμένη επίδραση στις στρατηγικές για το κλίμα</a:t>
                      </a:r>
                    </a:p>
                    <a:p>
                      <a:pPr>
                        <a:lnSpc>
                          <a:spcPct val="107000"/>
                        </a:lnSpc>
                      </a:pPr>
                      <a:r>
                        <a:rPr lang="el-GR" sz="1000" dirty="0">
                          <a:solidFill>
                            <a:schemeClr val="tx2"/>
                          </a:solidFill>
                          <a:effectLst/>
                        </a:rPr>
                        <a:t>Ανάπτυξη στρατηγικής για τη διαχείριση εκπομπών άνθρακα</a:t>
                      </a:r>
                    </a:p>
                    <a:p>
                      <a:pPr>
                        <a:lnSpc>
                          <a:spcPct val="107000"/>
                        </a:lnSpc>
                      </a:pPr>
                      <a:r>
                        <a:rPr lang="el-GR" sz="1000" dirty="0">
                          <a:solidFill>
                            <a:schemeClr val="tx2"/>
                          </a:solidFill>
                          <a:effectLst/>
                        </a:rPr>
                        <a:t> </a:t>
                      </a:r>
                    </a:p>
                    <a:p>
                      <a:pPr>
                        <a:lnSpc>
                          <a:spcPct val="107000"/>
                        </a:lnSpc>
                      </a:pPr>
                      <a:r>
                        <a:rPr lang="el-GR" sz="1000" dirty="0">
                          <a:solidFill>
                            <a:schemeClr val="tx2"/>
                          </a:solidFill>
                          <a:effectLst/>
                        </a:rPr>
                        <a:t>Περιβαλλοντικές επενδύσεις</a:t>
                      </a:r>
                    </a:p>
                    <a:p>
                      <a:pPr>
                        <a:lnSpc>
                          <a:spcPct val="107000"/>
                        </a:lnSpc>
                      </a:pPr>
                      <a:r>
                        <a:rPr lang="el-GR" sz="1000" dirty="0">
                          <a:solidFill>
                            <a:schemeClr val="tx2"/>
                          </a:solidFill>
                          <a:effectLst/>
                        </a:rPr>
                        <a:t> </a:t>
                      </a:r>
                    </a:p>
                    <a:p>
                      <a:pPr>
                        <a:lnSpc>
                          <a:spcPct val="107000"/>
                        </a:lnSpc>
                      </a:pPr>
                      <a:r>
                        <a:rPr lang="el-GR" sz="1000" dirty="0">
                          <a:solidFill>
                            <a:schemeClr val="tx2"/>
                          </a:solidFill>
                          <a:effectLst/>
                        </a:rPr>
                        <a:t> </a:t>
                      </a:r>
                    </a:p>
                    <a:p>
                      <a:pPr>
                        <a:lnSpc>
                          <a:spcPct val="107000"/>
                        </a:lnSpc>
                      </a:pPr>
                      <a:r>
                        <a:rPr lang="el-GR" sz="1000" dirty="0">
                          <a:solidFill>
                            <a:schemeClr val="tx2"/>
                          </a:solidFill>
                          <a:effectLst/>
                        </a:rPr>
                        <a:t>Περιορισμένη ανάπτυξη καινοτομίας και πρακτικές μείωσης του κόστους </a:t>
                      </a:r>
                    </a:p>
                    <a:p>
                      <a:pPr>
                        <a:lnSpc>
                          <a:spcPct val="107000"/>
                        </a:lnSpc>
                      </a:pPr>
                      <a:r>
                        <a:rPr lang="el-GR" sz="1000" dirty="0">
                          <a:solidFill>
                            <a:schemeClr val="tx2"/>
                          </a:solidFill>
                          <a:effectLst/>
                        </a:rPr>
                        <a:t> </a:t>
                      </a:r>
                    </a:p>
                    <a:p>
                      <a:pPr>
                        <a:lnSpc>
                          <a:spcPct val="107000"/>
                        </a:lnSpc>
                      </a:pPr>
                      <a:endParaRPr lang="el-GR" sz="1000" dirty="0">
                        <a:solidFill>
                          <a:schemeClr val="tx2"/>
                        </a:solidFill>
                        <a:effectLst/>
                      </a:endParaRPr>
                    </a:p>
                    <a:p>
                      <a:pPr>
                        <a:lnSpc>
                          <a:spcPct val="107000"/>
                        </a:lnSpc>
                      </a:pPr>
                      <a:r>
                        <a:rPr lang="el-GR" sz="1000" dirty="0">
                          <a:solidFill>
                            <a:schemeClr val="tx2"/>
                          </a:solidFill>
                          <a:effectLst/>
                        </a:rPr>
                        <a:t>Στρατηγικές για την αντιμετώπιση των αλλαγών στις προτεραιότητες και τα κίνητρα, τη γραφειοκρατική </a:t>
                      </a:r>
                      <a:r>
                        <a:rPr lang="el-GR" sz="1000" dirty="0" err="1">
                          <a:solidFill>
                            <a:schemeClr val="tx2"/>
                          </a:solidFill>
                          <a:effectLst/>
                        </a:rPr>
                        <a:t>επανευθυγράμμιση</a:t>
                      </a:r>
                      <a:r>
                        <a:rPr lang="el-GR" sz="1000" dirty="0">
                          <a:solidFill>
                            <a:schemeClr val="tx2"/>
                          </a:solidFill>
                          <a:effectLst/>
                        </a:rPr>
                        <a:t> και την αυξημένη διαφάνεια και παρακολούθηση</a:t>
                      </a:r>
                    </a:p>
                    <a:p>
                      <a:pPr>
                        <a:lnSpc>
                          <a:spcPct val="107000"/>
                        </a:lnSpc>
                      </a:pPr>
                      <a:r>
                        <a:rPr lang="el-GR" sz="1000" dirty="0">
                          <a:solidFill>
                            <a:schemeClr val="tx2"/>
                          </a:solidFill>
                          <a:effectLst/>
                        </a:rPr>
                        <a:t> </a:t>
                      </a:r>
                    </a:p>
                    <a:p>
                      <a:pPr>
                        <a:lnSpc>
                          <a:spcPct val="107000"/>
                        </a:lnSpc>
                      </a:pPr>
                      <a:endParaRPr lang="el-GR" sz="1000" dirty="0">
                        <a:solidFill>
                          <a:schemeClr val="tx2"/>
                        </a:solidFill>
                        <a:effectLst/>
                      </a:endParaRPr>
                    </a:p>
                    <a:p>
                      <a:pPr>
                        <a:lnSpc>
                          <a:spcPct val="107000"/>
                        </a:lnSpc>
                      </a:pPr>
                      <a:endParaRPr lang="el-GR" sz="1000" dirty="0">
                        <a:solidFill>
                          <a:schemeClr val="tx2"/>
                        </a:solidFill>
                        <a:effectLst/>
                      </a:endParaRPr>
                    </a:p>
                    <a:p>
                      <a:pPr>
                        <a:lnSpc>
                          <a:spcPct val="107000"/>
                        </a:lnSpc>
                      </a:pPr>
                      <a:r>
                        <a:rPr lang="el-GR" sz="1000" dirty="0">
                          <a:solidFill>
                            <a:schemeClr val="tx2"/>
                          </a:solidFill>
                          <a:effectLst/>
                        </a:rPr>
                        <a:t>Νέα μέθοδος μηχανικού σχεδιασμού για την υποστήριξη της αξιολόγησης χημικού κινδύνου </a:t>
                      </a:r>
                    </a:p>
                    <a:p>
                      <a:pPr>
                        <a:lnSpc>
                          <a:spcPct val="107000"/>
                        </a:lnSpc>
                      </a:pPr>
                      <a:r>
                        <a:rPr lang="el-GR" sz="1000" dirty="0">
                          <a:solidFill>
                            <a:schemeClr val="tx2"/>
                          </a:solidFill>
                          <a:effectLst/>
                        </a:rPr>
                        <a:t>Ανάπτυξη εργαλείου για στρατηγικές αποφάσεις στην ανάπτυξη προϊόντων</a:t>
                      </a:r>
                    </a:p>
                    <a:p>
                      <a:pPr>
                        <a:lnSpc>
                          <a:spcPct val="107000"/>
                        </a:lnSpc>
                      </a:pPr>
                      <a:r>
                        <a:rPr lang="el-GR" sz="1000" dirty="0">
                          <a:solidFill>
                            <a:schemeClr val="tx2"/>
                          </a:solidFill>
                          <a:effectLst/>
                        </a:rPr>
                        <a:t> </a:t>
                      </a:r>
                      <a:endParaRPr lang="el-GR" sz="10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914" marR="35914" marT="0" marB="0"/>
                </a:tc>
                <a:tc>
                  <a:txBody>
                    <a:bodyPr/>
                    <a:lstStyle/>
                    <a:p>
                      <a:pPr>
                        <a:lnSpc>
                          <a:spcPct val="107000"/>
                        </a:lnSpc>
                      </a:pPr>
                      <a:r>
                        <a:rPr lang="el-GR" sz="1000" dirty="0">
                          <a:solidFill>
                            <a:schemeClr val="tx2"/>
                          </a:solidFill>
                          <a:effectLst/>
                        </a:rPr>
                        <a:t> </a:t>
                      </a:r>
                    </a:p>
                    <a:p>
                      <a:pPr>
                        <a:lnSpc>
                          <a:spcPct val="107000"/>
                        </a:lnSpc>
                      </a:pPr>
                      <a:r>
                        <a:rPr lang="en-US" sz="1000" dirty="0">
                          <a:solidFill>
                            <a:schemeClr val="tx2"/>
                          </a:solidFill>
                          <a:effectLst/>
                        </a:rPr>
                        <a:t>Rugman and Verbeke (2000)</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endParaRPr lang="el-GR" sz="1000" dirty="0">
                        <a:solidFill>
                          <a:schemeClr val="tx2"/>
                        </a:solidFill>
                        <a:effectLst/>
                      </a:endParaRPr>
                    </a:p>
                    <a:p>
                      <a:pPr>
                        <a:lnSpc>
                          <a:spcPct val="107000"/>
                        </a:lnSpc>
                      </a:pPr>
                      <a:r>
                        <a:rPr lang="en-US" sz="1000" dirty="0">
                          <a:solidFill>
                            <a:schemeClr val="tx2"/>
                          </a:solidFill>
                          <a:effectLst/>
                        </a:rPr>
                        <a:t>Yu et al. (2006)</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err="1">
                          <a:solidFill>
                            <a:schemeClr val="tx2"/>
                          </a:solidFill>
                          <a:effectLst/>
                        </a:rPr>
                        <a:t>Gulbrandsen</a:t>
                      </a:r>
                      <a:r>
                        <a:rPr lang="en-US" sz="1000" dirty="0">
                          <a:solidFill>
                            <a:schemeClr val="tx2"/>
                          </a:solidFill>
                          <a:effectLst/>
                        </a:rPr>
                        <a:t> and </a:t>
                      </a:r>
                      <a:r>
                        <a:rPr lang="en-US" sz="1000" dirty="0" err="1">
                          <a:solidFill>
                            <a:schemeClr val="tx2"/>
                          </a:solidFill>
                          <a:effectLst/>
                        </a:rPr>
                        <a:t>Stenqvist</a:t>
                      </a:r>
                      <a:r>
                        <a:rPr lang="en-US" sz="1000" dirty="0">
                          <a:solidFill>
                            <a:schemeClr val="tx2"/>
                          </a:solidFill>
                          <a:effectLst/>
                        </a:rPr>
                        <a:t> (2013)</a:t>
                      </a:r>
                      <a:endParaRPr lang="el-GR" sz="1000" dirty="0">
                        <a:solidFill>
                          <a:schemeClr val="tx2"/>
                        </a:solidFill>
                        <a:effectLst/>
                      </a:endParaRPr>
                    </a:p>
                    <a:p>
                      <a:pPr>
                        <a:lnSpc>
                          <a:spcPct val="107000"/>
                        </a:lnSpc>
                      </a:pPr>
                      <a:r>
                        <a:rPr lang="en-US" sz="1000" dirty="0">
                          <a:solidFill>
                            <a:schemeClr val="tx2"/>
                          </a:solidFill>
                          <a:effectLst/>
                        </a:rPr>
                        <a:t> </a:t>
                      </a:r>
                      <a:r>
                        <a:rPr lang="en-US" sz="1000" dirty="0" err="1">
                          <a:solidFill>
                            <a:schemeClr val="tx2"/>
                          </a:solidFill>
                          <a:effectLst/>
                        </a:rPr>
                        <a:t>Čadež</a:t>
                      </a:r>
                      <a:r>
                        <a:rPr lang="en-US" sz="1000" dirty="0">
                          <a:solidFill>
                            <a:schemeClr val="tx2"/>
                          </a:solidFill>
                          <a:effectLst/>
                        </a:rPr>
                        <a:t> and Czerny (2010)</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a:solidFill>
                            <a:schemeClr val="tx2"/>
                          </a:solidFill>
                          <a:effectLst/>
                        </a:rPr>
                        <a:t>Testa et al. (2014)</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a:solidFill>
                            <a:schemeClr val="tx2"/>
                          </a:solidFill>
                          <a:effectLst/>
                        </a:rPr>
                        <a:t> Smith and Crotty (2008)</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a:solidFill>
                            <a:schemeClr val="tx2"/>
                          </a:solidFill>
                          <a:effectLst/>
                        </a:rPr>
                        <a:t>Marquis et al. (2011)</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err="1">
                          <a:solidFill>
                            <a:schemeClr val="tx2"/>
                          </a:solidFill>
                          <a:effectLst/>
                        </a:rPr>
                        <a:t>Brissaud</a:t>
                      </a:r>
                      <a:r>
                        <a:rPr lang="en-US" sz="1000" dirty="0">
                          <a:solidFill>
                            <a:schemeClr val="tx2"/>
                          </a:solidFill>
                          <a:effectLst/>
                        </a:rPr>
                        <a:t> et al. (2008)</a:t>
                      </a:r>
                      <a:endParaRPr lang="el-GR" sz="1000" dirty="0">
                        <a:solidFill>
                          <a:schemeClr val="tx2"/>
                        </a:solidFill>
                        <a:effectLst/>
                      </a:endParaRPr>
                    </a:p>
                    <a:p>
                      <a:pPr>
                        <a:lnSpc>
                          <a:spcPct val="107000"/>
                        </a:lnSpc>
                      </a:pPr>
                      <a:r>
                        <a:rPr lang="en-US" sz="1000" dirty="0">
                          <a:solidFill>
                            <a:schemeClr val="tx2"/>
                          </a:solidFill>
                          <a:effectLst/>
                        </a:rPr>
                        <a:t> </a:t>
                      </a:r>
                      <a:endParaRPr lang="el-GR" sz="1000" dirty="0">
                        <a:solidFill>
                          <a:schemeClr val="tx2"/>
                        </a:solidFill>
                        <a:effectLst/>
                      </a:endParaRPr>
                    </a:p>
                    <a:p>
                      <a:pPr>
                        <a:lnSpc>
                          <a:spcPct val="107000"/>
                        </a:lnSpc>
                      </a:pPr>
                      <a:r>
                        <a:rPr lang="en-US" sz="1000" dirty="0">
                          <a:solidFill>
                            <a:schemeClr val="tx2"/>
                          </a:solidFill>
                          <a:effectLst/>
                        </a:rPr>
                        <a:t> </a:t>
                      </a:r>
                      <a:r>
                        <a:rPr lang="en-US" sz="1000" dirty="0" err="1">
                          <a:solidFill>
                            <a:schemeClr val="tx2"/>
                          </a:solidFill>
                          <a:effectLst/>
                        </a:rPr>
                        <a:t>Askham</a:t>
                      </a:r>
                      <a:r>
                        <a:rPr lang="en-US" sz="1000" dirty="0">
                          <a:solidFill>
                            <a:schemeClr val="tx2"/>
                          </a:solidFill>
                          <a:effectLst/>
                        </a:rPr>
                        <a:t> et al. (2012)</a:t>
                      </a:r>
                      <a:endParaRPr lang="el-GR" sz="10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914" marR="35914" marT="0" marB="0"/>
                </a:tc>
                <a:extLst>
                  <a:ext uri="{0D108BD9-81ED-4DB2-BD59-A6C34878D82A}">
                    <a16:rowId xmlns:a16="http://schemas.microsoft.com/office/drawing/2014/main" val="1382846539"/>
                  </a:ext>
                </a:extLst>
              </a:tr>
            </a:tbl>
          </a:graphicData>
        </a:graphic>
      </p:graphicFrame>
      <p:sp>
        <p:nvSpPr>
          <p:cNvPr id="4" name="Θέση αριθμού διαφάνειας 3">
            <a:extLst>
              <a:ext uri="{FF2B5EF4-FFF2-40B4-BE49-F238E27FC236}">
                <a16:creationId xmlns:a16="http://schemas.microsoft.com/office/drawing/2014/main" id="{A6E2BC05-F3D0-B02F-ACCA-0A6FC47D3B25}"/>
              </a:ext>
            </a:extLst>
          </p:cNvPr>
          <p:cNvSpPr>
            <a:spLocks noGrp="1"/>
          </p:cNvSpPr>
          <p:nvPr>
            <p:ph type="sldNum" sz="quarter" idx="12"/>
          </p:nvPr>
        </p:nvSpPr>
        <p:spPr/>
        <p:txBody>
          <a:bodyPr/>
          <a:lstStyle/>
          <a:p>
            <a:pPr rtl="0"/>
            <a:fld id="{9CD8D479-8942-46E8-A226-A4E01F7A105C}" type="slidenum">
              <a:rPr lang="el-GR" noProof="0" smtClean="0"/>
              <a:t>11</a:t>
            </a:fld>
            <a:endParaRPr lang="el-GR" noProof="0" dirty="0"/>
          </a:p>
        </p:txBody>
      </p:sp>
      <p:sp>
        <p:nvSpPr>
          <p:cNvPr id="5" name="Θέση ημερομηνίας 4">
            <a:extLst>
              <a:ext uri="{FF2B5EF4-FFF2-40B4-BE49-F238E27FC236}">
                <a16:creationId xmlns:a16="http://schemas.microsoft.com/office/drawing/2014/main" id="{6D636C7D-BFEF-FA01-7709-7C985F5F4737}"/>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3" name="Θέση υποσέλιδου 5">
            <a:extLst>
              <a:ext uri="{FF2B5EF4-FFF2-40B4-BE49-F238E27FC236}">
                <a16:creationId xmlns:a16="http://schemas.microsoft.com/office/drawing/2014/main" id="{9C450C86-072F-31D4-CD64-B4F9CE01D4AD}"/>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1894494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9FA395-A4EE-5BE1-C7D1-920E3190AC7A}"/>
              </a:ext>
            </a:extLst>
          </p:cNvPr>
          <p:cNvSpPr>
            <a:spLocks noGrp="1"/>
          </p:cNvSpPr>
          <p:nvPr>
            <p:ph type="title"/>
          </p:nvPr>
        </p:nvSpPr>
        <p:spPr>
          <a:xfrm>
            <a:off x="953734" y="228600"/>
            <a:ext cx="9327910" cy="678953"/>
          </a:xfrm>
        </p:spPr>
        <p:txBody>
          <a:bodyPr>
            <a:normAutofit/>
          </a:bodyPr>
          <a:lstStyle/>
          <a:p>
            <a:r>
              <a:rPr lang="el-GR" sz="3100" dirty="0"/>
              <a:t>Κίνητρα</a:t>
            </a:r>
          </a:p>
        </p:txBody>
      </p:sp>
      <p:sp>
        <p:nvSpPr>
          <p:cNvPr id="4" name="Θέση αριθμού διαφάνειας 3">
            <a:extLst>
              <a:ext uri="{FF2B5EF4-FFF2-40B4-BE49-F238E27FC236}">
                <a16:creationId xmlns:a16="http://schemas.microsoft.com/office/drawing/2014/main" id="{8C79F953-D354-B9FB-2884-7228F014FC81}"/>
              </a:ext>
            </a:extLst>
          </p:cNvPr>
          <p:cNvSpPr>
            <a:spLocks noGrp="1"/>
          </p:cNvSpPr>
          <p:nvPr>
            <p:ph type="sldNum" sz="quarter" idx="12"/>
          </p:nvPr>
        </p:nvSpPr>
        <p:spPr/>
        <p:txBody>
          <a:bodyPr/>
          <a:lstStyle/>
          <a:p>
            <a:pPr rtl="0"/>
            <a:fld id="{9CD8D479-8942-46E8-A226-A4E01F7A105C}" type="slidenum">
              <a:rPr lang="el-GR" noProof="0" smtClean="0"/>
              <a:t>12</a:t>
            </a:fld>
            <a:endParaRPr lang="el-GR" noProof="0" dirty="0"/>
          </a:p>
        </p:txBody>
      </p:sp>
      <p:sp>
        <p:nvSpPr>
          <p:cNvPr id="5" name="Θέση ημερομηνίας 4">
            <a:extLst>
              <a:ext uri="{FF2B5EF4-FFF2-40B4-BE49-F238E27FC236}">
                <a16:creationId xmlns:a16="http://schemas.microsoft.com/office/drawing/2014/main" id="{0B441F8B-FBFF-FC40-C746-58DD9C6D1A3F}"/>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8" name="TextBox 7">
            <a:extLst>
              <a:ext uri="{FF2B5EF4-FFF2-40B4-BE49-F238E27FC236}">
                <a16:creationId xmlns:a16="http://schemas.microsoft.com/office/drawing/2014/main" id="{D0CADC0E-E91F-AB2B-6DFD-272CF2AA79D6}"/>
              </a:ext>
            </a:extLst>
          </p:cNvPr>
          <p:cNvSpPr txBox="1"/>
          <p:nvPr/>
        </p:nvSpPr>
        <p:spPr>
          <a:xfrm>
            <a:off x="953734" y="1428462"/>
            <a:ext cx="3435796" cy="3400931"/>
          </a:xfrm>
          <a:prstGeom prst="rect">
            <a:avLst/>
          </a:prstGeom>
          <a:noFill/>
        </p:spPr>
        <p:txBody>
          <a:bodyPr wrap="square">
            <a:spAutoFit/>
          </a:bodyPr>
          <a:lstStyle/>
          <a:p>
            <a:pPr rtl="0" fontAlgn="base">
              <a:spcBef>
                <a:spcPts val="0"/>
              </a:spcBef>
              <a:spcAft>
                <a:spcPts val="0"/>
              </a:spcAft>
            </a:pPr>
            <a:r>
              <a:rPr lang="el-GR" sz="2200" b="1" i="0" u="none" strike="noStrike" dirty="0">
                <a:solidFill>
                  <a:srgbClr val="000000"/>
                </a:solidFill>
                <a:effectLst/>
              </a:rPr>
              <a:t>Ενδιαφερόμενα μέρη</a:t>
            </a:r>
          </a:p>
          <a:p>
            <a:pPr rtl="0" fontAlgn="base">
              <a:spcBef>
                <a:spcPts val="0"/>
              </a:spcBef>
              <a:spcAft>
                <a:spcPts val="0"/>
              </a:spcAft>
              <a:buFont typeface="Arial" panose="020B0604020202020204" pitchFamily="34" charset="0"/>
              <a:buChar char="•"/>
            </a:pPr>
            <a:endParaRPr lang="el-GR" sz="2200" dirty="0">
              <a:solidFill>
                <a:srgbClr val="000000"/>
              </a:solidFill>
            </a:endParaRPr>
          </a:p>
          <a:p>
            <a:pPr rtl="0" fontAlgn="base">
              <a:spcBef>
                <a:spcPts val="0"/>
              </a:spcBef>
              <a:spcAft>
                <a:spcPts val="0"/>
              </a:spcAft>
              <a:buFont typeface="Arial" panose="020B0604020202020204" pitchFamily="34" charset="0"/>
              <a:buChar char="•"/>
            </a:pPr>
            <a:r>
              <a:rPr lang="el-GR" sz="2200" b="0" i="0" u="none" strike="noStrike" dirty="0">
                <a:solidFill>
                  <a:srgbClr val="000000"/>
                </a:solidFill>
                <a:effectLst/>
              </a:rPr>
              <a:t>Επενδυτές, Μέτοχοι</a:t>
            </a:r>
          </a:p>
          <a:p>
            <a:pPr rtl="0" fontAlgn="base">
              <a:spcBef>
                <a:spcPts val="640"/>
              </a:spcBef>
              <a:spcAft>
                <a:spcPts val="0"/>
              </a:spcAft>
              <a:buFont typeface="Arial" panose="020B0604020202020204" pitchFamily="34" charset="0"/>
              <a:buChar char="•"/>
            </a:pPr>
            <a:r>
              <a:rPr lang="el-GR" sz="2200" b="0" i="0" u="none" strike="noStrike" dirty="0">
                <a:solidFill>
                  <a:srgbClr val="000000"/>
                </a:solidFill>
                <a:effectLst/>
              </a:rPr>
              <a:t>Προσωπικό</a:t>
            </a:r>
          </a:p>
          <a:p>
            <a:pPr rtl="0" fontAlgn="base">
              <a:spcBef>
                <a:spcPts val="640"/>
              </a:spcBef>
              <a:spcAft>
                <a:spcPts val="0"/>
              </a:spcAft>
              <a:buFont typeface="Arial" panose="020B0604020202020204" pitchFamily="34" charset="0"/>
              <a:buChar char="•"/>
            </a:pPr>
            <a:r>
              <a:rPr lang="el-GR" sz="2200" b="0" i="0" u="none" strike="noStrike" dirty="0">
                <a:solidFill>
                  <a:srgbClr val="000000"/>
                </a:solidFill>
                <a:effectLst/>
              </a:rPr>
              <a:t>Πελάτες</a:t>
            </a:r>
          </a:p>
          <a:p>
            <a:pPr rtl="0" fontAlgn="base">
              <a:spcBef>
                <a:spcPts val="640"/>
              </a:spcBef>
              <a:spcAft>
                <a:spcPts val="0"/>
              </a:spcAft>
              <a:buFont typeface="Arial" panose="020B0604020202020204" pitchFamily="34" charset="0"/>
              <a:buChar char="•"/>
            </a:pPr>
            <a:r>
              <a:rPr lang="el-GR" sz="2200" b="0" i="0" u="none" strike="noStrike" dirty="0">
                <a:solidFill>
                  <a:srgbClr val="000000"/>
                </a:solidFill>
                <a:effectLst/>
              </a:rPr>
              <a:t>Συνεργάτες</a:t>
            </a:r>
          </a:p>
          <a:p>
            <a:pPr rtl="0" fontAlgn="base">
              <a:spcBef>
                <a:spcPts val="640"/>
              </a:spcBef>
              <a:spcAft>
                <a:spcPts val="0"/>
              </a:spcAft>
              <a:buFont typeface="Arial" panose="020B0604020202020204" pitchFamily="34" charset="0"/>
              <a:buChar char="•"/>
            </a:pPr>
            <a:r>
              <a:rPr lang="el-GR" sz="2200" b="0" i="0" u="none" strike="noStrike" dirty="0">
                <a:solidFill>
                  <a:srgbClr val="000000"/>
                </a:solidFill>
                <a:effectLst/>
              </a:rPr>
              <a:t>Προμηθευτές</a:t>
            </a:r>
          </a:p>
          <a:p>
            <a:pPr rtl="0" fontAlgn="base">
              <a:spcBef>
                <a:spcPts val="640"/>
              </a:spcBef>
              <a:spcAft>
                <a:spcPts val="0"/>
              </a:spcAft>
            </a:pPr>
            <a:br>
              <a:rPr lang="el-GR" b="0" dirty="0">
                <a:effectLst/>
              </a:rPr>
            </a:br>
            <a:endParaRPr lang="el-GR" dirty="0"/>
          </a:p>
        </p:txBody>
      </p:sp>
      <p:sp>
        <p:nvSpPr>
          <p:cNvPr id="10" name="TextBox 9">
            <a:extLst>
              <a:ext uri="{FF2B5EF4-FFF2-40B4-BE49-F238E27FC236}">
                <a16:creationId xmlns:a16="http://schemas.microsoft.com/office/drawing/2014/main" id="{292F9423-1BEE-1506-13FB-8A744E24C183}"/>
              </a:ext>
            </a:extLst>
          </p:cNvPr>
          <p:cNvSpPr txBox="1"/>
          <p:nvPr/>
        </p:nvSpPr>
        <p:spPr>
          <a:xfrm>
            <a:off x="5142266" y="2144033"/>
            <a:ext cx="6096000" cy="2569934"/>
          </a:xfrm>
          <a:prstGeom prst="rect">
            <a:avLst/>
          </a:prstGeom>
          <a:noFill/>
        </p:spPr>
        <p:txBody>
          <a:bodyPr wrap="square">
            <a:spAutoFit/>
          </a:bodyPr>
          <a:lstStyle/>
          <a:p>
            <a:pPr rtl="0" fontAlgn="base">
              <a:spcBef>
                <a:spcPts val="640"/>
              </a:spcBef>
              <a:spcAft>
                <a:spcPts val="0"/>
              </a:spcAft>
              <a:buFont typeface="Arial" panose="020B0604020202020204" pitchFamily="34" charset="0"/>
              <a:buChar char="•"/>
            </a:pPr>
            <a:r>
              <a:rPr lang="el-GR" sz="2200" b="0" i="0" u="none" strike="noStrike" dirty="0">
                <a:solidFill>
                  <a:srgbClr val="000000"/>
                </a:solidFill>
                <a:effectLst/>
              </a:rPr>
              <a:t>Τοπική κοινωνία Οικολογικές οργανώσεις</a:t>
            </a:r>
          </a:p>
          <a:p>
            <a:pPr rtl="0" fontAlgn="base">
              <a:spcBef>
                <a:spcPts val="640"/>
              </a:spcBef>
              <a:spcAft>
                <a:spcPts val="0"/>
              </a:spcAft>
              <a:buFont typeface="Arial" panose="020B0604020202020204" pitchFamily="34" charset="0"/>
              <a:buChar char="•"/>
            </a:pPr>
            <a:r>
              <a:rPr lang="el-GR" sz="2200" b="0" i="0" u="none" strike="noStrike" dirty="0">
                <a:solidFill>
                  <a:srgbClr val="000000"/>
                </a:solidFill>
                <a:effectLst/>
              </a:rPr>
              <a:t>Μέσα Ενημέρωσης</a:t>
            </a:r>
          </a:p>
          <a:p>
            <a:pPr rtl="0" fontAlgn="base">
              <a:spcBef>
                <a:spcPts val="640"/>
              </a:spcBef>
              <a:spcAft>
                <a:spcPts val="0"/>
              </a:spcAft>
              <a:buFont typeface="Arial" panose="020B0604020202020204" pitchFamily="34" charset="0"/>
              <a:buChar char="•"/>
            </a:pPr>
            <a:r>
              <a:rPr lang="el-GR" sz="2200" b="0" i="0" u="none" strike="noStrike" dirty="0">
                <a:solidFill>
                  <a:srgbClr val="000000"/>
                </a:solidFill>
                <a:effectLst/>
              </a:rPr>
              <a:t>Ασφαλιστές</a:t>
            </a:r>
          </a:p>
          <a:p>
            <a:pPr rtl="0" fontAlgn="base">
              <a:spcBef>
                <a:spcPts val="640"/>
              </a:spcBef>
              <a:spcAft>
                <a:spcPts val="0"/>
              </a:spcAft>
              <a:buFont typeface="Arial" panose="020B0604020202020204" pitchFamily="34" charset="0"/>
              <a:buChar char="•"/>
            </a:pPr>
            <a:r>
              <a:rPr lang="el-GR" sz="2200" b="0" i="0" u="none" strike="noStrike" dirty="0">
                <a:solidFill>
                  <a:srgbClr val="000000"/>
                </a:solidFill>
                <a:effectLst/>
              </a:rPr>
              <a:t>Αρχές (δημόσιοι οργανισμοί, εποπτικοί &amp; ελεγκτικοί φορείς </a:t>
            </a:r>
            <a:r>
              <a:rPr lang="el-GR" sz="2200" b="0" i="0" u="none" strike="noStrike" dirty="0" err="1">
                <a:solidFill>
                  <a:srgbClr val="000000"/>
                </a:solidFill>
                <a:effectLst/>
              </a:rPr>
              <a:t>κλπ</a:t>
            </a:r>
            <a:r>
              <a:rPr lang="el-GR" sz="2200" b="0" i="0" u="none" strike="noStrike" dirty="0">
                <a:solidFill>
                  <a:srgbClr val="000000"/>
                </a:solidFill>
                <a:effectLst/>
              </a:rPr>
              <a:t>)</a:t>
            </a:r>
          </a:p>
          <a:p>
            <a:br>
              <a:rPr lang="el-GR" b="0" dirty="0">
                <a:effectLst/>
              </a:rPr>
            </a:br>
            <a:endParaRPr lang="el-GR" dirty="0"/>
          </a:p>
        </p:txBody>
      </p:sp>
      <p:sp>
        <p:nvSpPr>
          <p:cNvPr id="3" name="Θέση υποσέλιδου 5">
            <a:extLst>
              <a:ext uri="{FF2B5EF4-FFF2-40B4-BE49-F238E27FC236}">
                <a16:creationId xmlns:a16="http://schemas.microsoft.com/office/drawing/2014/main" id="{4E3AC27D-03B9-1271-3F57-2F5A6C085258}"/>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464839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692EAF-BF43-4D6F-AE9A-53FF8745B372}"/>
              </a:ext>
            </a:extLst>
          </p:cNvPr>
          <p:cNvSpPr>
            <a:spLocks noGrp="1"/>
          </p:cNvSpPr>
          <p:nvPr>
            <p:ph type="title"/>
          </p:nvPr>
        </p:nvSpPr>
        <p:spPr>
          <a:xfrm>
            <a:off x="1454065" y="448318"/>
            <a:ext cx="9867573" cy="841514"/>
          </a:xfrm>
        </p:spPr>
        <p:txBody>
          <a:bodyPr>
            <a:normAutofit/>
          </a:bodyPr>
          <a:lstStyle/>
          <a:p>
            <a:r>
              <a:rPr lang="el-GR" sz="3100" dirty="0"/>
              <a:t>Κίνητρα</a:t>
            </a:r>
          </a:p>
        </p:txBody>
      </p:sp>
      <p:sp>
        <p:nvSpPr>
          <p:cNvPr id="3" name="Θέση περιεχομένου 2">
            <a:extLst>
              <a:ext uri="{FF2B5EF4-FFF2-40B4-BE49-F238E27FC236}">
                <a16:creationId xmlns:a16="http://schemas.microsoft.com/office/drawing/2014/main" id="{3AA0C397-FABA-8893-D921-E8BEDC2C7BE3}"/>
              </a:ext>
            </a:extLst>
          </p:cNvPr>
          <p:cNvSpPr>
            <a:spLocks noGrp="1"/>
          </p:cNvSpPr>
          <p:nvPr>
            <p:ph idx="1"/>
          </p:nvPr>
        </p:nvSpPr>
        <p:spPr>
          <a:xfrm>
            <a:off x="1410026" y="1640352"/>
            <a:ext cx="9867573" cy="4638528"/>
          </a:xfrm>
        </p:spPr>
        <p:txBody>
          <a:bodyPr>
            <a:normAutofit/>
          </a:bodyPr>
          <a:lstStyle/>
          <a:p>
            <a:pPr marL="0" indent="0" algn="just">
              <a:buNone/>
            </a:pPr>
            <a:r>
              <a:rPr lang="el-GR" b="1" dirty="0">
                <a:solidFill>
                  <a:schemeClr val="tx2"/>
                </a:solidFill>
              </a:rPr>
              <a:t>Ενδιαφερόμενα μέρη</a:t>
            </a:r>
          </a:p>
          <a:p>
            <a:pPr algn="just"/>
            <a:r>
              <a:rPr lang="el-GR" dirty="0">
                <a:solidFill>
                  <a:schemeClr val="tx2"/>
                </a:solidFill>
                <a:effectLst/>
                <a:ea typeface="Times New Roman" panose="02020603050405020304" pitchFamily="18" charset="0"/>
              </a:rPr>
              <a:t>Έχουν </a:t>
            </a:r>
            <a:r>
              <a:rPr lang="el-GR" b="1" dirty="0">
                <a:solidFill>
                  <a:schemeClr val="tx2"/>
                </a:solidFill>
                <a:effectLst/>
                <a:ea typeface="Times New Roman" panose="02020603050405020304" pitchFamily="18" charset="0"/>
              </a:rPr>
              <a:t>σημαντικές επιρροές στις αποφάσεις των επιχειρήσεων</a:t>
            </a:r>
            <a:r>
              <a:rPr lang="el-GR" dirty="0">
                <a:solidFill>
                  <a:schemeClr val="tx2"/>
                </a:solidFill>
                <a:effectLst/>
                <a:ea typeface="Times New Roman" panose="02020603050405020304" pitchFamily="18" charset="0"/>
              </a:rPr>
              <a:t>, ώστε να υιοθετήσουν οργανωμένα σχέδια για τη βελτίωση του περιβαλλοντικού τους αποτυπώματος</a:t>
            </a:r>
            <a:r>
              <a:rPr lang="el-GR" dirty="0">
                <a:solidFill>
                  <a:schemeClr val="tx2"/>
                </a:solidFill>
                <a:ea typeface="Times New Roman" panose="02020603050405020304" pitchFamily="18" charset="0"/>
              </a:rPr>
              <a:t>.</a:t>
            </a:r>
            <a:endParaRPr lang="el-GR" dirty="0">
              <a:solidFill>
                <a:schemeClr val="tx2"/>
              </a:solidFill>
            </a:endParaRPr>
          </a:p>
          <a:p>
            <a:pPr algn="just"/>
            <a:r>
              <a:rPr lang="el-GR" dirty="0">
                <a:solidFill>
                  <a:schemeClr val="tx2"/>
                </a:solidFill>
              </a:rPr>
              <a:t>Με τον όρο «πίεση» των ενδιαφερόμενων ομάδων υποδηλώνεται η ικανότητά τους να επηρεάσουν την οργάνωση και τη λειτουργία των επιχειρήσεων.</a:t>
            </a:r>
          </a:p>
          <a:p>
            <a:pPr algn="just"/>
            <a:r>
              <a:rPr lang="el-GR" b="1" dirty="0">
                <a:solidFill>
                  <a:schemeClr val="tx2"/>
                </a:solidFill>
                <a:effectLst/>
                <a:ea typeface="Times New Roman" panose="02020603050405020304" pitchFamily="18" charset="0"/>
              </a:rPr>
              <a:t>Διάκριση των πιέσεων </a:t>
            </a:r>
            <a:r>
              <a:rPr lang="el-GR" dirty="0">
                <a:solidFill>
                  <a:schemeClr val="tx2"/>
                </a:solidFill>
                <a:effectLst/>
                <a:ea typeface="Times New Roman" panose="02020603050405020304" pitchFamily="18" charset="0"/>
              </a:rPr>
              <a:t>των ενδιαφερόμενων ομάδων σε δύο κύριες κατηγορίες: α) τις εξωτερικές και β) τις εσωτερικές.</a:t>
            </a:r>
            <a:r>
              <a:rPr lang="el-GR" dirty="0">
                <a:solidFill>
                  <a:schemeClr val="tx2"/>
                </a:solidFill>
                <a:effectLst/>
              </a:rPr>
              <a:t> </a:t>
            </a:r>
            <a:endParaRPr lang="el-GR" dirty="0">
              <a:solidFill>
                <a:schemeClr val="tx2"/>
              </a:solidFill>
              <a:ea typeface="Times New Roman" panose="02020603050405020304" pitchFamily="18" charset="0"/>
            </a:endParaRPr>
          </a:p>
          <a:p>
            <a:pPr algn="just">
              <a:buFont typeface="Wingdings" pitchFamily="2" charset="2"/>
              <a:buChar char="Ø"/>
            </a:pPr>
            <a:r>
              <a:rPr lang="el-GR" b="1" dirty="0">
                <a:solidFill>
                  <a:schemeClr val="tx2"/>
                </a:solidFill>
              </a:rPr>
              <a:t>Εξωτερικές</a:t>
            </a:r>
            <a:r>
              <a:rPr lang="el-GR" dirty="0">
                <a:solidFill>
                  <a:schemeClr val="tx2"/>
                </a:solidFill>
              </a:rPr>
              <a:t>: ρυθμιστικές αρχές, δημόσιες υπηρεσίες, κοινωνία, συνεργάτες και προμηθευτές. </a:t>
            </a:r>
          </a:p>
          <a:p>
            <a:pPr algn="just">
              <a:buFont typeface="Wingdings" pitchFamily="2" charset="2"/>
              <a:buChar char="Ø"/>
            </a:pPr>
            <a:r>
              <a:rPr lang="el-GR" b="1" dirty="0">
                <a:solidFill>
                  <a:schemeClr val="tx2"/>
                </a:solidFill>
              </a:rPr>
              <a:t>Εσωτερικές</a:t>
            </a:r>
            <a:r>
              <a:rPr lang="el-GR" dirty="0">
                <a:solidFill>
                  <a:schemeClr val="tx2"/>
                </a:solidFill>
              </a:rPr>
              <a:t>: Ο δεύτερος τύπος  αναφέρεται σε ομάδες, όπως είναι οι μέτοχοι, η διοίκηση κι οι εργαζόμενοι.</a:t>
            </a:r>
          </a:p>
        </p:txBody>
      </p:sp>
      <p:sp>
        <p:nvSpPr>
          <p:cNvPr id="4" name="Θέση αριθμού διαφάνειας 3">
            <a:extLst>
              <a:ext uri="{FF2B5EF4-FFF2-40B4-BE49-F238E27FC236}">
                <a16:creationId xmlns:a16="http://schemas.microsoft.com/office/drawing/2014/main" id="{C628D6BC-9957-2C7C-E1F1-6F509DB012A6}"/>
              </a:ext>
            </a:extLst>
          </p:cNvPr>
          <p:cNvSpPr>
            <a:spLocks noGrp="1"/>
          </p:cNvSpPr>
          <p:nvPr>
            <p:ph type="sldNum" sz="quarter" idx="12"/>
          </p:nvPr>
        </p:nvSpPr>
        <p:spPr/>
        <p:txBody>
          <a:bodyPr/>
          <a:lstStyle/>
          <a:p>
            <a:pPr rtl="0"/>
            <a:fld id="{9CD8D479-8942-46E8-A226-A4E01F7A105C}" type="slidenum">
              <a:rPr lang="el-GR" noProof="0" smtClean="0"/>
              <a:t>13</a:t>
            </a:fld>
            <a:endParaRPr lang="el-GR" noProof="0" dirty="0"/>
          </a:p>
        </p:txBody>
      </p:sp>
      <p:sp>
        <p:nvSpPr>
          <p:cNvPr id="5" name="Θέση ημερομηνίας 4">
            <a:extLst>
              <a:ext uri="{FF2B5EF4-FFF2-40B4-BE49-F238E27FC236}">
                <a16:creationId xmlns:a16="http://schemas.microsoft.com/office/drawing/2014/main" id="{E7B0A599-B59B-1164-5E49-49A5BEC1C764}"/>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8F1F4B68-7A83-2D58-42AF-BA960158042F}"/>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947937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A13DF8-F2C8-7F8D-1701-B71B33A0C149}"/>
              </a:ext>
            </a:extLst>
          </p:cNvPr>
          <p:cNvSpPr>
            <a:spLocks noGrp="1"/>
          </p:cNvSpPr>
          <p:nvPr>
            <p:ph type="title"/>
          </p:nvPr>
        </p:nvSpPr>
        <p:spPr>
          <a:xfrm>
            <a:off x="1454065" y="323429"/>
            <a:ext cx="9327910" cy="686403"/>
          </a:xfrm>
        </p:spPr>
        <p:txBody>
          <a:bodyPr>
            <a:normAutofit/>
          </a:bodyPr>
          <a:lstStyle/>
          <a:p>
            <a:r>
              <a:rPr lang="el-GR" sz="3100" dirty="0"/>
              <a:t>Κίνητρα</a:t>
            </a:r>
          </a:p>
        </p:txBody>
      </p:sp>
      <p:sp>
        <p:nvSpPr>
          <p:cNvPr id="3" name="Θέση περιεχομένου 2">
            <a:extLst>
              <a:ext uri="{FF2B5EF4-FFF2-40B4-BE49-F238E27FC236}">
                <a16:creationId xmlns:a16="http://schemas.microsoft.com/office/drawing/2014/main" id="{4601F89F-E95B-E36A-ACDA-E815E8B6DEB7}"/>
              </a:ext>
            </a:extLst>
          </p:cNvPr>
          <p:cNvSpPr>
            <a:spLocks noGrp="1"/>
          </p:cNvSpPr>
          <p:nvPr>
            <p:ph idx="1"/>
          </p:nvPr>
        </p:nvSpPr>
        <p:spPr>
          <a:xfrm>
            <a:off x="1432045" y="1392056"/>
            <a:ext cx="9327910" cy="4855119"/>
          </a:xfrm>
        </p:spPr>
        <p:txBody>
          <a:bodyPr>
            <a:normAutofit/>
          </a:bodyPr>
          <a:lstStyle/>
          <a:p>
            <a:pPr marL="0" indent="0" algn="just">
              <a:buNone/>
            </a:pPr>
            <a:r>
              <a:rPr lang="el-GR" b="1" dirty="0">
                <a:solidFill>
                  <a:schemeClr val="tx2"/>
                </a:solidFill>
              </a:rPr>
              <a:t>Ανταγωνιστικό αποτέλεσμα</a:t>
            </a:r>
            <a:endParaRPr lang="en-US" b="1" dirty="0">
              <a:solidFill>
                <a:schemeClr val="tx2"/>
              </a:solidFill>
            </a:endParaRPr>
          </a:p>
          <a:p>
            <a:pPr algn="just"/>
            <a:r>
              <a:rPr lang="el-GR" dirty="0">
                <a:solidFill>
                  <a:schemeClr val="tx2"/>
                </a:solidFill>
              </a:rPr>
              <a:t>Μεγάλος αριθμός επιχειρήσεων που υιοθετεί περιβαλλοντική στρατηγική σε εθελοντική βάση έχει στόχο να βελτιώσει την ανταγωνιστικότητά τους.</a:t>
            </a:r>
            <a:endParaRPr lang="en-US" dirty="0">
              <a:solidFill>
                <a:schemeClr val="tx2"/>
              </a:solidFill>
            </a:endParaRPr>
          </a:p>
          <a:p>
            <a:pPr algn="just"/>
            <a:r>
              <a:rPr lang="el-GR" dirty="0">
                <a:solidFill>
                  <a:schemeClr val="tx2"/>
                </a:solidFill>
              </a:rPr>
              <a:t>Αυτό συνδέεται κυρίως με τη </a:t>
            </a:r>
            <a:r>
              <a:rPr lang="el-GR" b="1" dirty="0">
                <a:solidFill>
                  <a:schemeClr val="tx2"/>
                </a:solidFill>
              </a:rPr>
              <a:t>θεωρία της «εταιρικής υπόθεσης» </a:t>
            </a:r>
            <a:r>
              <a:rPr lang="el-GR" dirty="0">
                <a:solidFill>
                  <a:schemeClr val="tx2"/>
                </a:solidFill>
              </a:rPr>
              <a:t>(</a:t>
            </a:r>
            <a:r>
              <a:rPr lang="en-GB" dirty="0">
                <a:solidFill>
                  <a:schemeClr val="tx2"/>
                </a:solidFill>
              </a:rPr>
              <a:t>business case), </a:t>
            </a:r>
            <a:r>
              <a:rPr lang="el-GR" dirty="0">
                <a:solidFill>
                  <a:schemeClr val="tx2"/>
                </a:solidFill>
              </a:rPr>
              <a:t>όπου οι περιβαλλοντικές στρατηγικές αποσκοπούν στη βελτίωση της οικονομικής επίδοσης και πολύ λιγότερο</a:t>
            </a:r>
            <a:r>
              <a:rPr lang="en-US" dirty="0">
                <a:solidFill>
                  <a:schemeClr val="tx2"/>
                </a:solidFill>
              </a:rPr>
              <a:t> </a:t>
            </a:r>
            <a:r>
              <a:rPr lang="el-GR" dirty="0" err="1">
                <a:solidFill>
                  <a:schemeClr val="tx2"/>
                </a:solidFill>
              </a:rPr>
              <a:t>ορμώνται</a:t>
            </a:r>
            <a:r>
              <a:rPr lang="el-GR" dirty="0">
                <a:solidFill>
                  <a:schemeClr val="tx2"/>
                </a:solidFill>
              </a:rPr>
              <a:t> από ανιδιοτελείς στόχους για την προστασία του φυσικού περιβάλλοντος. </a:t>
            </a:r>
          </a:p>
          <a:p>
            <a:pPr algn="just"/>
            <a:r>
              <a:rPr lang="en-US" dirty="0">
                <a:solidFill>
                  <a:schemeClr val="tx2"/>
                </a:solidFill>
                <a:effectLst/>
                <a:ea typeface="Times New Roman" panose="02020603050405020304" pitchFamily="18" charset="0"/>
              </a:rPr>
              <a:t>H</a:t>
            </a:r>
            <a:r>
              <a:rPr lang="el-GR" dirty="0">
                <a:solidFill>
                  <a:schemeClr val="tx2"/>
                </a:solidFill>
                <a:effectLst/>
                <a:ea typeface="Times New Roman" panose="02020603050405020304" pitchFamily="18" charset="0"/>
              </a:rPr>
              <a:t> υιοθέτηση των στρατηγικών περιβαλλοντικής μέριμνας από την επιχειρηματική κοινότητα φαίνεται πως έχει θετικό αντίκτυπο στην </a:t>
            </a:r>
            <a:r>
              <a:rPr lang="el-GR" b="1" dirty="0">
                <a:solidFill>
                  <a:schemeClr val="tx2"/>
                </a:solidFill>
                <a:effectLst/>
                <a:ea typeface="Times New Roman" panose="02020603050405020304" pitchFamily="18" charset="0"/>
              </a:rPr>
              <a:t>εταιρική φήμη </a:t>
            </a:r>
            <a:r>
              <a:rPr lang="el-GR" dirty="0">
                <a:solidFill>
                  <a:schemeClr val="tx2"/>
                </a:solidFill>
                <a:effectLst/>
                <a:ea typeface="Times New Roman" panose="02020603050405020304" pitchFamily="18" charset="0"/>
              </a:rPr>
              <a:t>και κατ’ επέκταση στη δημιουργία μελλοντικής οικονομικής αξίας</a:t>
            </a:r>
            <a:r>
              <a:rPr lang="el-GR" dirty="0">
                <a:solidFill>
                  <a:schemeClr val="tx2"/>
                </a:solidFill>
                <a:ea typeface="Times New Roman" panose="02020603050405020304" pitchFamily="18" charset="0"/>
              </a:rPr>
              <a:t>.</a:t>
            </a:r>
            <a:r>
              <a:rPr lang="el-GR" dirty="0">
                <a:solidFill>
                  <a:schemeClr val="tx2"/>
                </a:solidFill>
              </a:rPr>
              <a:t> </a:t>
            </a:r>
          </a:p>
        </p:txBody>
      </p:sp>
      <p:sp>
        <p:nvSpPr>
          <p:cNvPr id="4" name="Θέση αριθμού διαφάνειας 3">
            <a:extLst>
              <a:ext uri="{FF2B5EF4-FFF2-40B4-BE49-F238E27FC236}">
                <a16:creationId xmlns:a16="http://schemas.microsoft.com/office/drawing/2014/main" id="{D2C43021-1820-DFB7-FE7C-CF9C71F092F4}"/>
              </a:ext>
            </a:extLst>
          </p:cNvPr>
          <p:cNvSpPr>
            <a:spLocks noGrp="1"/>
          </p:cNvSpPr>
          <p:nvPr>
            <p:ph type="sldNum" sz="quarter" idx="12"/>
          </p:nvPr>
        </p:nvSpPr>
        <p:spPr/>
        <p:txBody>
          <a:bodyPr/>
          <a:lstStyle/>
          <a:p>
            <a:pPr rtl="0"/>
            <a:fld id="{9CD8D479-8942-46E8-A226-A4E01F7A105C}" type="slidenum">
              <a:rPr lang="el-GR" noProof="0" smtClean="0"/>
              <a:t>14</a:t>
            </a:fld>
            <a:endParaRPr lang="el-GR" noProof="0" dirty="0"/>
          </a:p>
        </p:txBody>
      </p:sp>
      <p:sp>
        <p:nvSpPr>
          <p:cNvPr id="5" name="Θέση ημερομηνίας 4">
            <a:extLst>
              <a:ext uri="{FF2B5EF4-FFF2-40B4-BE49-F238E27FC236}">
                <a16:creationId xmlns:a16="http://schemas.microsoft.com/office/drawing/2014/main" id="{F62EA1D9-48B2-345F-120A-084DB422B033}"/>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E92950B4-033C-5982-07CC-B501D41AC180}"/>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1466428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A13DF8-F2C8-7F8D-1701-B71B33A0C149}"/>
              </a:ext>
            </a:extLst>
          </p:cNvPr>
          <p:cNvSpPr>
            <a:spLocks noGrp="1"/>
          </p:cNvSpPr>
          <p:nvPr>
            <p:ph type="title"/>
          </p:nvPr>
        </p:nvSpPr>
        <p:spPr>
          <a:xfrm>
            <a:off x="953734" y="119121"/>
            <a:ext cx="9327910" cy="551440"/>
          </a:xfrm>
        </p:spPr>
        <p:txBody>
          <a:bodyPr>
            <a:normAutofit fontScale="90000"/>
          </a:bodyPr>
          <a:lstStyle/>
          <a:p>
            <a:r>
              <a:rPr lang="el-GR" dirty="0"/>
              <a:t>Πρακτικές</a:t>
            </a:r>
          </a:p>
        </p:txBody>
      </p:sp>
      <p:sp>
        <p:nvSpPr>
          <p:cNvPr id="3" name="Θέση περιεχομένου 2">
            <a:extLst>
              <a:ext uri="{FF2B5EF4-FFF2-40B4-BE49-F238E27FC236}">
                <a16:creationId xmlns:a16="http://schemas.microsoft.com/office/drawing/2014/main" id="{4601F89F-E95B-E36A-ACDA-E815E8B6DEB7}"/>
              </a:ext>
            </a:extLst>
          </p:cNvPr>
          <p:cNvSpPr>
            <a:spLocks noGrp="1"/>
          </p:cNvSpPr>
          <p:nvPr>
            <p:ph idx="1"/>
          </p:nvPr>
        </p:nvSpPr>
        <p:spPr>
          <a:xfrm>
            <a:off x="934722" y="900746"/>
            <a:ext cx="10525758" cy="5500054"/>
          </a:xfrm>
        </p:spPr>
        <p:txBody>
          <a:bodyPr>
            <a:normAutofit lnSpcReduction="10000"/>
          </a:bodyPr>
          <a:lstStyle/>
          <a:p>
            <a:pPr marL="0" indent="0" algn="just">
              <a:buNone/>
            </a:pPr>
            <a:r>
              <a:rPr lang="el-GR" b="1" dirty="0">
                <a:solidFill>
                  <a:schemeClr val="tx2"/>
                </a:solidFill>
              </a:rPr>
              <a:t>Συμμόρφωση της επιχείρησης με τις περιβαλλοντικές κανονιστικές ρυθμίσεις</a:t>
            </a:r>
          </a:p>
          <a:p>
            <a:pPr algn="just"/>
            <a:r>
              <a:rPr lang="el-GR" b="1" dirty="0">
                <a:solidFill>
                  <a:schemeClr val="tx2"/>
                </a:solidFill>
              </a:rPr>
              <a:t>Παθητική στάση</a:t>
            </a:r>
            <a:r>
              <a:rPr lang="el-GR" dirty="0">
                <a:solidFill>
                  <a:schemeClr val="tx2"/>
                </a:solidFill>
              </a:rPr>
              <a:t>, σύμφωνα με την οποία οι επιχειρήσεις εναρμονίζουν αναγκαστικά τις καθημερινές δραστηριότητές τους με τις απαιτήσεις της σχετικής νομοθεσίας κυρίως εκ των υστέρων</a:t>
            </a:r>
            <a:r>
              <a:rPr lang="en-GB" dirty="0">
                <a:solidFill>
                  <a:schemeClr val="tx2"/>
                </a:solidFill>
              </a:rPr>
              <a:t>.</a:t>
            </a:r>
            <a:endParaRPr lang="el-GR" dirty="0">
              <a:solidFill>
                <a:schemeClr val="tx2"/>
              </a:solidFill>
            </a:endParaRPr>
          </a:p>
          <a:p>
            <a:pPr algn="just"/>
            <a:r>
              <a:rPr lang="en-GB" dirty="0">
                <a:solidFill>
                  <a:schemeClr val="tx2"/>
                </a:solidFill>
              </a:rPr>
              <a:t> </a:t>
            </a:r>
            <a:r>
              <a:rPr lang="el-GR" dirty="0">
                <a:solidFill>
                  <a:schemeClr val="tx2"/>
                </a:solidFill>
              </a:rPr>
              <a:t>Οι </a:t>
            </a:r>
            <a:r>
              <a:rPr lang="en-GB" dirty="0">
                <a:solidFill>
                  <a:schemeClr val="tx2"/>
                </a:solidFill>
              </a:rPr>
              <a:t>ex post </a:t>
            </a:r>
            <a:r>
              <a:rPr lang="el-GR" dirty="0">
                <a:solidFill>
                  <a:schemeClr val="tx2"/>
                </a:solidFill>
              </a:rPr>
              <a:t>στρατηγικές λογίζονται ως παθητική στάση των επιχειρήσεων στην κανονιστική περιβαλλοντική «πίεση» καθώς επενδύουν σε έναν περιορισμένο αριθμό τεχνολογιών για την αποκατάσταση των τελικών επιπτώσεων (</a:t>
            </a:r>
            <a:r>
              <a:rPr lang="en-GB" dirty="0">
                <a:solidFill>
                  <a:schemeClr val="tx2"/>
                </a:solidFill>
              </a:rPr>
              <a:t>end-of-pipe technologies)</a:t>
            </a:r>
            <a:r>
              <a:rPr lang="el-GR" dirty="0">
                <a:solidFill>
                  <a:schemeClr val="tx2"/>
                </a:solidFill>
              </a:rPr>
              <a:t>.</a:t>
            </a:r>
          </a:p>
          <a:p>
            <a:pPr algn="just"/>
            <a:r>
              <a:rPr lang="el-GR" dirty="0">
                <a:solidFill>
                  <a:schemeClr val="tx2"/>
                </a:solidFill>
              </a:rPr>
              <a:t>Αποτελεί μια </a:t>
            </a:r>
            <a:r>
              <a:rPr lang="el-GR" b="1" dirty="0">
                <a:solidFill>
                  <a:schemeClr val="tx2"/>
                </a:solidFill>
              </a:rPr>
              <a:t>συμβολική απόκριση </a:t>
            </a:r>
            <a:r>
              <a:rPr lang="el-GR" dirty="0">
                <a:solidFill>
                  <a:schemeClr val="tx2"/>
                </a:solidFill>
              </a:rPr>
              <a:t>μόνο και μόνο για να αποκτηθεί η νομιμότητα λειτουργίας από τις ρυθμιστικές αρχές. </a:t>
            </a:r>
          </a:p>
          <a:p>
            <a:pPr algn="just"/>
            <a:r>
              <a:rPr lang="el-GR" b="1" dirty="0">
                <a:solidFill>
                  <a:schemeClr val="tx2"/>
                </a:solidFill>
              </a:rPr>
              <a:t>Στόχοι</a:t>
            </a:r>
            <a:r>
              <a:rPr lang="el-GR" dirty="0">
                <a:solidFill>
                  <a:schemeClr val="tx2"/>
                </a:solidFill>
              </a:rPr>
              <a:t>: </a:t>
            </a:r>
          </a:p>
          <a:p>
            <a:pPr algn="just">
              <a:buFont typeface="Wingdings" pitchFamily="2" charset="2"/>
              <a:buChar char="Ø"/>
            </a:pPr>
            <a:r>
              <a:rPr lang="el-GR" dirty="0">
                <a:solidFill>
                  <a:schemeClr val="tx2"/>
                </a:solidFill>
              </a:rPr>
              <a:t>Η ελαχιστοποίηση του κόστους επένδυσης για την προστασία του περιβάλλοντος και κατ’ επέκταση περιορισμός κινδύνου περιβαλλοντικής ρύπανσης. </a:t>
            </a:r>
          </a:p>
          <a:p>
            <a:pPr algn="just">
              <a:buFont typeface="Wingdings" pitchFamily="2" charset="2"/>
              <a:buChar char="Ø"/>
            </a:pPr>
            <a:r>
              <a:rPr lang="el-GR" dirty="0">
                <a:solidFill>
                  <a:schemeClr val="tx2"/>
                </a:solidFill>
              </a:rPr>
              <a:t>Η μείωση των εξόδων και του κόστους που ενδέχεται να προκύψει από τη μη προσαρμογή της λειτουργίας τους στα όρια και τις δεσμεύσεις που υπαγορεύονται από το κανονιστικό ρυθμιστικό πλαίσιο.</a:t>
            </a:r>
          </a:p>
          <a:p>
            <a:pPr>
              <a:buFont typeface="Wingdings" pitchFamily="2" charset="2"/>
              <a:buChar char="Ø"/>
            </a:pPr>
            <a:endParaRPr lang="el-GR" dirty="0">
              <a:solidFill>
                <a:schemeClr val="tx2"/>
              </a:solidFill>
            </a:endParaRPr>
          </a:p>
          <a:p>
            <a:endParaRPr lang="el-GR" dirty="0">
              <a:solidFill>
                <a:schemeClr val="tx2"/>
              </a:solidFill>
            </a:endParaRPr>
          </a:p>
        </p:txBody>
      </p:sp>
      <p:sp>
        <p:nvSpPr>
          <p:cNvPr id="4" name="Θέση αριθμού διαφάνειας 3">
            <a:extLst>
              <a:ext uri="{FF2B5EF4-FFF2-40B4-BE49-F238E27FC236}">
                <a16:creationId xmlns:a16="http://schemas.microsoft.com/office/drawing/2014/main" id="{D2C43021-1820-DFB7-FE7C-CF9C71F092F4}"/>
              </a:ext>
            </a:extLst>
          </p:cNvPr>
          <p:cNvSpPr>
            <a:spLocks noGrp="1"/>
          </p:cNvSpPr>
          <p:nvPr>
            <p:ph type="sldNum" sz="quarter" idx="12"/>
          </p:nvPr>
        </p:nvSpPr>
        <p:spPr/>
        <p:txBody>
          <a:bodyPr/>
          <a:lstStyle/>
          <a:p>
            <a:pPr rtl="0"/>
            <a:fld id="{9CD8D479-8942-46E8-A226-A4E01F7A105C}" type="slidenum">
              <a:rPr lang="el-GR" noProof="0" smtClean="0"/>
              <a:t>15</a:t>
            </a:fld>
            <a:endParaRPr lang="el-GR" noProof="0" dirty="0"/>
          </a:p>
        </p:txBody>
      </p:sp>
      <p:sp>
        <p:nvSpPr>
          <p:cNvPr id="5" name="Θέση ημερομηνίας 4">
            <a:extLst>
              <a:ext uri="{FF2B5EF4-FFF2-40B4-BE49-F238E27FC236}">
                <a16:creationId xmlns:a16="http://schemas.microsoft.com/office/drawing/2014/main" id="{F62EA1D9-48B2-345F-120A-084DB422B033}"/>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F0311222-E3CE-09D9-AEA8-517582E19428}"/>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3480754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A13DF8-F2C8-7F8D-1701-B71B33A0C149}"/>
              </a:ext>
            </a:extLst>
          </p:cNvPr>
          <p:cNvSpPr>
            <a:spLocks noGrp="1"/>
          </p:cNvSpPr>
          <p:nvPr>
            <p:ph type="title"/>
          </p:nvPr>
        </p:nvSpPr>
        <p:spPr>
          <a:xfrm>
            <a:off x="953734" y="119121"/>
            <a:ext cx="9327910" cy="551440"/>
          </a:xfrm>
        </p:spPr>
        <p:txBody>
          <a:bodyPr>
            <a:normAutofit fontScale="90000"/>
          </a:bodyPr>
          <a:lstStyle/>
          <a:p>
            <a:r>
              <a:rPr lang="el-GR" dirty="0"/>
              <a:t>Πρακτικές</a:t>
            </a:r>
          </a:p>
        </p:txBody>
      </p:sp>
      <p:sp>
        <p:nvSpPr>
          <p:cNvPr id="3" name="Θέση περιεχομένου 2">
            <a:extLst>
              <a:ext uri="{FF2B5EF4-FFF2-40B4-BE49-F238E27FC236}">
                <a16:creationId xmlns:a16="http://schemas.microsoft.com/office/drawing/2014/main" id="{4601F89F-E95B-E36A-ACDA-E815E8B6DEB7}"/>
              </a:ext>
            </a:extLst>
          </p:cNvPr>
          <p:cNvSpPr>
            <a:spLocks noGrp="1"/>
          </p:cNvSpPr>
          <p:nvPr>
            <p:ph idx="1"/>
          </p:nvPr>
        </p:nvSpPr>
        <p:spPr>
          <a:xfrm>
            <a:off x="934722" y="900746"/>
            <a:ext cx="10525758" cy="5500054"/>
          </a:xfrm>
        </p:spPr>
        <p:txBody>
          <a:bodyPr>
            <a:normAutofit fontScale="92500" lnSpcReduction="20000"/>
          </a:bodyPr>
          <a:lstStyle/>
          <a:p>
            <a:pPr marL="0" indent="0" algn="just">
              <a:buNone/>
            </a:pPr>
            <a:r>
              <a:rPr lang="el-GR" b="1" dirty="0">
                <a:solidFill>
                  <a:schemeClr val="tx2"/>
                </a:solidFill>
                <a:effectLst/>
                <a:ea typeface="Times New Roman" panose="02020603050405020304" pitchFamily="18" charset="0"/>
              </a:rPr>
              <a:t>Πρότυπα περιβαλλοντικής διαχείρισης – πιστοποίηση</a:t>
            </a:r>
            <a:r>
              <a:rPr lang="el-GR" b="1" dirty="0">
                <a:solidFill>
                  <a:schemeClr val="tx2"/>
                </a:solidFill>
                <a:ea typeface="Times New Roman" panose="02020603050405020304" pitchFamily="18" charset="0"/>
              </a:rPr>
              <a:t>ς</a:t>
            </a:r>
            <a:endParaRPr lang="el-GR" b="1" dirty="0">
              <a:solidFill>
                <a:schemeClr val="tx2"/>
              </a:solidFill>
              <a:effectLst/>
              <a:ea typeface="Times New Roman" panose="02020603050405020304" pitchFamily="18" charset="0"/>
            </a:endParaRPr>
          </a:p>
          <a:p>
            <a:pPr algn="just"/>
            <a:r>
              <a:rPr lang="el-GR" dirty="0">
                <a:solidFill>
                  <a:schemeClr val="tx2"/>
                </a:solidFill>
                <a:ea typeface="Times New Roman" panose="02020603050405020304" pitchFamily="18" charset="0"/>
              </a:rPr>
              <a:t>Κ</a:t>
            </a:r>
            <a:r>
              <a:rPr lang="el-GR" dirty="0">
                <a:solidFill>
                  <a:schemeClr val="tx2"/>
                </a:solidFill>
                <a:effectLst/>
                <a:ea typeface="Times New Roman" panose="02020603050405020304" pitchFamily="18" charset="0"/>
              </a:rPr>
              <a:t>αθορίζουν συγκεκριμένα βήματα και διαδικασίες για τη </a:t>
            </a:r>
            <a:r>
              <a:rPr lang="el-GR" b="1" dirty="0">
                <a:solidFill>
                  <a:schemeClr val="tx2"/>
                </a:solidFill>
                <a:effectLst/>
                <a:ea typeface="Times New Roman" panose="02020603050405020304" pitchFamily="18" charset="0"/>
              </a:rPr>
              <a:t>μείωση των επιπτώσεων σε ποικίλες περιβαλλοντικές πτυχές </a:t>
            </a:r>
            <a:endParaRPr lang="el-GR" b="1" dirty="0">
              <a:solidFill>
                <a:schemeClr val="tx2"/>
              </a:solidFill>
            </a:endParaRPr>
          </a:p>
          <a:p>
            <a:pPr algn="just"/>
            <a:r>
              <a:rPr lang="el-GR" b="1" dirty="0">
                <a:solidFill>
                  <a:schemeClr val="tx2"/>
                </a:solidFill>
              </a:rPr>
              <a:t>Πρότυπα</a:t>
            </a:r>
            <a:r>
              <a:rPr lang="el-GR" dirty="0">
                <a:solidFill>
                  <a:schemeClr val="tx2"/>
                </a:solidFill>
              </a:rPr>
              <a:t> που διασφαλίζουν τον κοινωνικά υπεύθυνο αντίκτυπο της λειτουργίας των επιχειρήσεων και της παραγωγής προϊόντων. </a:t>
            </a:r>
          </a:p>
          <a:p>
            <a:pPr algn="just">
              <a:buFont typeface="Wingdings" pitchFamily="2" charset="2"/>
              <a:buChar char="Ø"/>
            </a:pPr>
            <a:r>
              <a:rPr lang="el-GR" dirty="0">
                <a:solidFill>
                  <a:schemeClr val="tx2"/>
                </a:solidFill>
              </a:rPr>
              <a:t> οι Οδηγίες του Οργανισμού Οικονομικής Συνεργασίας κι Ανάπτυξης (ΟΟΣΑ, </a:t>
            </a:r>
            <a:r>
              <a:rPr lang="en-GB" dirty="0">
                <a:solidFill>
                  <a:schemeClr val="tx2"/>
                </a:solidFill>
              </a:rPr>
              <a:t>Organization of Economic, Cooperation and Development, OECD) </a:t>
            </a:r>
            <a:r>
              <a:rPr lang="el-GR" dirty="0">
                <a:solidFill>
                  <a:schemeClr val="tx2"/>
                </a:solidFill>
              </a:rPr>
              <a:t>για Πολυεθνικές Εταιρείες, </a:t>
            </a:r>
          </a:p>
          <a:p>
            <a:pPr algn="just">
              <a:buFont typeface="Wingdings" pitchFamily="2" charset="2"/>
              <a:buChar char="Ø"/>
            </a:pPr>
            <a:r>
              <a:rPr lang="el-GR" dirty="0">
                <a:solidFill>
                  <a:schemeClr val="tx2"/>
                </a:solidFill>
              </a:rPr>
              <a:t>το Οικουμενικό Σύμφωνο του Οργανισμού Ηνωμένων Εθνών (</a:t>
            </a:r>
            <a:r>
              <a:rPr lang="en-GB" dirty="0">
                <a:solidFill>
                  <a:schemeClr val="tx2"/>
                </a:solidFill>
              </a:rPr>
              <a:t>UNGC, United Nations Global Compact), </a:t>
            </a:r>
            <a:endParaRPr lang="el-GR" dirty="0">
              <a:solidFill>
                <a:schemeClr val="tx2"/>
              </a:solidFill>
            </a:endParaRPr>
          </a:p>
          <a:p>
            <a:pPr algn="just">
              <a:buFont typeface="Wingdings" pitchFamily="2" charset="2"/>
              <a:buChar char="Ø"/>
            </a:pPr>
            <a:r>
              <a:rPr lang="el-GR" dirty="0">
                <a:solidFill>
                  <a:schemeClr val="tx2"/>
                </a:solidFill>
              </a:rPr>
              <a:t>το μοντέλο αριστείας του Ευρωπαϊκού Ιδρύματος για τη Διαχείριση Ποιότητας (</a:t>
            </a:r>
            <a:r>
              <a:rPr lang="en-GB" dirty="0">
                <a:solidFill>
                  <a:schemeClr val="tx2"/>
                </a:solidFill>
              </a:rPr>
              <a:t>EFQM, European Foundation for Quality Management), </a:t>
            </a:r>
            <a:endParaRPr lang="el-GR" dirty="0">
              <a:solidFill>
                <a:schemeClr val="tx2"/>
              </a:solidFill>
            </a:endParaRPr>
          </a:p>
          <a:p>
            <a:pPr algn="just">
              <a:buFont typeface="Wingdings" pitchFamily="2" charset="2"/>
              <a:buChar char="Ø"/>
            </a:pPr>
            <a:r>
              <a:rPr lang="el-GR" dirty="0">
                <a:solidFill>
                  <a:schemeClr val="tx2"/>
                </a:solidFill>
              </a:rPr>
              <a:t>το σύστημα διαχείρισης υγείας κι ασφάλειας στην εργασία </a:t>
            </a:r>
            <a:r>
              <a:rPr lang="en-GB" dirty="0">
                <a:solidFill>
                  <a:schemeClr val="tx2"/>
                </a:solidFill>
              </a:rPr>
              <a:t>OHSAS 18001 (Occupational Health and Safety Assessment Series), </a:t>
            </a:r>
            <a:endParaRPr lang="el-GR" dirty="0">
              <a:solidFill>
                <a:schemeClr val="tx2"/>
              </a:solidFill>
            </a:endParaRPr>
          </a:p>
          <a:p>
            <a:pPr algn="just">
              <a:buFont typeface="Wingdings" pitchFamily="2" charset="2"/>
              <a:buChar char="Ø"/>
            </a:pPr>
            <a:r>
              <a:rPr lang="el-GR" dirty="0">
                <a:solidFill>
                  <a:schemeClr val="tx2"/>
                </a:solidFill>
              </a:rPr>
              <a:t>το πρότυπο κοινωνικής λογοδοσίας </a:t>
            </a:r>
            <a:r>
              <a:rPr lang="en-GB" dirty="0">
                <a:solidFill>
                  <a:schemeClr val="tx2"/>
                </a:solidFill>
              </a:rPr>
              <a:t>SA 8000 (Social Accountability), </a:t>
            </a:r>
            <a:endParaRPr lang="el-GR" dirty="0">
              <a:solidFill>
                <a:schemeClr val="tx2"/>
              </a:solidFill>
            </a:endParaRPr>
          </a:p>
          <a:p>
            <a:pPr algn="just">
              <a:buFont typeface="Wingdings" pitchFamily="2" charset="2"/>
              <a:buChar char="Ø"/>
            </a:pPr>
            <a:r>
              <a:rPr lang="el-GR" dirty="0">
                <a:solidFill>
                  <a:schemeClr val="tx2"/>
                </a:solidFill>
              </a:rPr>
              <a:t>το Σύστημα Διαχείρισης Κοινωνικής Ευθύνης </a:t>
            </a:r>
            <a:r>
              <a:rPr lang="en-GB" dirty="0">
                <a:solidFill>
                  <a:schemeClr val="tx2"/>
                </a:solidFill>
              </a:rPr>
              <a:t>ISO 26000 (International Organization of Standardization),</a:t>
            </a:r>
            <a:endParaRPr lang="el-GR" dirty="0">
              <a:solidFill>
                <a:schemeClr val="tx2"/>
              </a:solidFill>
            </a:endParaRPr>
          </a:p>
          <a:p>
            <a:pPr algn="just">
              <a:buFont typeface="Wingdings" pitchFamily="2" charset="2"/>
              <a:buChar char="Ø"/>
            </a:pPr>
            <a:r>
              <a:rPr lang="el-GR" dirty="0">
                <a:solidFill>
                  <a:schemeClr val="tx2"/>
                </a:solidFill>
              </a:rPr>
              <a:t> το πρότυπο ΑΑ 1000 (</a:t>
            </a:r>
            <a:r>
              <a:rPr lang="en-GB" dirty="0" err="1">
                <a:solidFill>
                  <a:schemeClr val="tx2"/>
                </a:solidFill>
              </a:rPr>
              <a:t>AccountAbility</a:t>
            </a:r>
            <a:r>
              <a:rPr lang="en-GB" dirty="0">
                <a:solidFill>
                  <a:schemeClr val="tx2"/>
                </a:solidFill>
              </a:rPr>
              <a:t>)</a:t>
            </a:r>
            <a:r>
              <a:rPr lang="el-GR" dirty="0">
                <a:solidFill>
                  <a:schemeClr val="tx2"/>
                </a:solidFill>
              </a:rPr>
              <a:t>.</a:t>
            </a:r>
            <a:r>
              <a:rPr lang="en-GB" dirty="0">
                <a:solidFill>
                  <a:schemeClr val="tx2"/>
                </a:solidFill>
              </a:rPr>
              <a:t> </a:t>
            </a:r>
            <a:endParaRPr lang="el-GR" dirty="0">
              <a:solidFill>
                <a:schemeClr val="tx2"/>
              </a:solidFill>
            </a:endParaRPr>
          </a:p>
        </p:txBody>
      </p:sp>
      <p:sp>
        <p:nvSpPr>
          <p:cNvPr id="4" name="Θέση αριθμού διαφάνειας 3">
            <a:extLst>
              <a:ext uri="{FF2B5EF4-FFF2-40B4-BE49-F238E27FC236}">
                <a16:creationId xmlns:a16="http://schemas.microsoft.com/office/drawing/2014/main" id="{D2C43021-1820-DFB7-FE7C-CF9C71F092F4}"/>
              </a:ext>
            </a:extLst>
          </p:cNvPr>
          <p:cNvSpPr>
            <a:spLocks noGrp="1"/>
          </p:cNvSpPr>
          <p:nvPr>
            <p:ph type="sldNum" sz="quarter" idx="12"/>
          </p:nvPr>
        </p:nvSpPr>
        <p:spPr/>
        <p:txBody>
          <a:bodyPr/>
          <a:lstStyle/>
          <a:p>
            <a:pPr rtl="0"/>
            <a:fld id="{9CD8D479-8942-46E8-A226-A4E01F7A105C}" type="slidenum">
              <a:rPr lang="el-GR" noProof="0" smtClean="0"/>
              <a:t>16</a:t>
            </a:fld>
            <a:endParaRPr lang="el-GR" noProof="0" dirty="0"/>
          </a:p>
        </p:txBody>
      </p:sp>
      <p:sp>
        <p:nvSpPr>
          <p:cNvPr id="5" name="Θέση ημερομηνίας 4">
            <a:extLst>
              <a:ext uri="{FF2B5EF4-FFF2-40B4-BE49-F238E27FC236}">
                <a16:creationId xmlns:a16="http://schemas.microsoft.com/office/drawing/2014/main" id="{F62EA1D9-48B2-345F-120A-084DB422B033}"/>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7C9DA808-C8C3-3A13-7FEA-CD4776FB7FEC}"/>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2221751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A13DF8-F2C8-7F8D-1701-B71B33A0C149}"/>
              </a:ext>
            </a:extLst>
          </p:cNvPr>
          <p:cNvSpPr>
            <a:spLocks noGrp="1"/>
          </p:cNvSpPr>
          <p:nvPr>
            <p:ph type="title"/>
          </p:nvPr>
        </p:nvSpPr>
        <p:spPr>
          <a:xfrm>
            <a:off x="953734" y="119121"/>
            <a:ext cx="9327910" cy="551440"/>
          </a:xfrm>
        </p:spPr>
        <p:txBody>
          <a:bodyPr>
            <a:normAutofit fontScale="90000"/>
          </a:bodyPr>
          <a:lstStyle/>
          <a:p>
            <a:r>
              <a:rPr lang="el-GR" dirty="0"/>
              <a:t>Πρακτικές</a:t>
            </a:r>
          </a:p>
        </p:txBody>
      </p:sp>
      <p:sp>
        <p:nvSpPr>
          <p:cNvPr id="3" name="Θέση περιεχομένου 2">
            <a:extLst>
              <a:ext uri="{FF2B5EF4-FFF2-40B4-BE49-F238E27FC236}">
                <a16:creationId xmlns:a16="http://schemas.microsoft.com/office/drawing/2014/main" id="{4601F89F-E95B-E36A-ACDA-E815E8B6DEB7}"/>
              </a:ext>
            </a:extLst>
          </p:cNvPr>
          <p:cNvSpPr>
            <a:spLocks noGrp="1"/>
          </p:cNvSpPr>
          <p:nvPr>
            <p:ph idx="1"/>
          </p:nvPr>
        </p:nvSpPr>
        <p:spPr>
          <a:xfrm>
            <a:off x="934722" y="900746"/>
            <a:ext cx="10525758" cy="5500054"/>
          </a:xfrm>
        </p:spPr>
        <p:txBody>
          <a:bodyPr>
            <a:normAutofit/>
          </a:bodyPr>
          <a:lstStyle/>
          <a:p>
            <a:pPr marL="0" indent="0" algn="just">
              <a:buNone/>
            </a:pPr>
            <a:r>
              <a:rPr lang="el-GR" b="1" dirty="0">
                <a:solidFill>
                  <a:schemeClr val="tx2"/>
                </a:solidFill>
                <a:effectLst/>
                <a:ea typeface="Times New Roman" panose="02020603050405020304" pitchFamily="18" charset="0"/>
              </a:rPr>
              <a:t>Πρότυπα περιβαλλοντικής διαχείρισης – πιστοποίηση</a:t>
            </a:r>
            <a:r>
              <a:rPr lang="el-GR" b="1" dirty="0">
                <a:solidFill>
                  <a:schemeClr val="tx2"/>
                </a:solidFill>
                <a:ea typeface="Times New Roman" panose="02020603050405020304" pitchFamily="18" charset="0"/>
              </a:rPr>
              <a:t>ς</a:t>
            </a:r>
          </a:p>
          <a:p>
            <a:pPr algn="just"/>
            <a:r>
              <a:rPr lang="el-GR" dirty="0">
                <a:solidFill>
                  <a:schemeClr val="tx2"/>
                </a:solidFill>
                <a:effectLst/>
                <a:ea typeface="Times New Roman" panose="02020603050405020304" pitchFamily="18" charset="0"/>
              </a:rPr>
              <a:t>Μία άλλη εξίσου σημαντική κατηγορία προτύπων εστιάζει στα περιβαλλοντικά ζητήματα</a:t>
            </a:r>
          </a:p>
          <a:p>
            <a:pPr algn="just">
              <a:buFont typeface="Wingdings" pitchFamily="2" charset="2"/>
              <a:buChar char="Ø"/>
            </a:pPr>
            <a:r>
              <a:rPr lang="el-GR" dirty="0">
                <a:solidFill>
                  <a:schemeClr val="tx2"/>
                </a:solidFill>
                <a:effectLst/>
                <a:ea typeface="Times New Roman" panose="02020603050405020304" pitchFamily="18" charset="0"/>
              </a:rPr>
              <a:t>το διεθνές πρότυπο για την εφαρμογή Συστήματος Περιβαλλοντικής Διαχείρισης </a:t>
            </a:r>
            <a:r>
              <a:rPr lang="en-GB" dirty="0">
                <a:solidFill>
                  <a:schemeClr val="tx2"/>
                </a:solidFill>
                <a:effectLst/>
                <a:ea typeface="Times New Roman" panose="02020603050405020304" pitchFamily="18" charset="0"/>
              </a:rPr>
              <a:t>ISO 14001 </a:t>
            </a:r>
            <a:endParaRPr lang="el-GR" dirty="0">
              <a:solidFill>
                <a:schemeClr val="tx2"/>
              </a:solidFill>
              <a:ea typeface="Times New Roman" panose="02020603050405020304" pitchFamily="18" charset="0"/>
            </a:endParaRPr>
          </a:p>
          <a:p>
            <a:pPr algn="just">
              <a:buFont typeface="Wingdings" pitchFamily="2" charset="2"/>
              <a:buChar char="Ø"/>
            </a:pPr>
            <a:r>
              <a:rPr lang="el-GR" dirty="0">
                <a:solidFill>
                  <a:schemeClr val="tx2"/>
                </a:solidFill>
                <a:effectLst/>
                <a:ea typeface="Times New Roman" panose="02020603050405020304" pitchFamily="18" charset="0"/>
              </a:rPr>
              <a:t>το Σύστημα Οικολογικής Διαχείρισης κι Οικολογικού Ελέγχου </a:t>
            </a:r>
            <a:r>
              <a:rPr lang="en-GB" dirty="0">
                <a:solidFill>
                  <a:schemeClr val="tx2"/>
                </a:solidFill>
                <a:effectLst/>
                <a:ea typeface="Times New Roman" panose="02020603050405020304" pitchFamily="18" charset="0"/>
              </a:rPr>
              <a:t>EMAS (Environmental Management and Audit Scheme) </a:t>
            </a:r>
            <a:endParaRPr lang="el-GR" dirty="0">
              <a:solidFill>
                <a:schemeClr val="tx2"/>
              </a:solidFill>
              <a:effectLst/>
              <a:ea typeface="Times New Roman" panose="02020603050405020304" pitchFamily="18" charset="0"/>
            </a:endParaRPr>
          </a:p>
          <a:p>
            <a:pPr algn="just">
              <a:buFont typeface="Wingdings" pitchFamily="2" charset="2"/>
              <a:buChar char="Ø"/>
            </a:pPr>
            <a:r>
              <a:rPr lang="el-GR" dirty="0">
                <a:solidFill>
                  <a:schemeClr val="tx2"/>
                </a:solidFill>
                <a:effectLst/>
                <a:ea typeface="Times New Roman" panose="02020603050405020304" pitchFamily="18" charset="0"/>
              </a:rPr>
              <a:t>το οικολογικό σήμα της Ε.Ε. (</a:t>
            </a:r>
            <a:r>
              <a:rPr lang="en-GB" dirty="0">
                <a:solidFill>
                  <a:schemeClr val="tx2"/>
                </a:solidFill>
                <a:effectLst/>
                <a:ea typeface="Times New Roman" panose="02020603050405020304" pitchFamily="18" charset="0"/>
              </a:rPr>
              <a:t>EU Eco-label) </a:t>
            </a:r>
            <a:endParaRPr lang="el-GR" dirty="0">
              <a:solidFill>
                <a:schemeClr val="tx2"/>
              </a:solidFill>
              <a:effectLst/>
              <a:ea typeface="Times New Roman" panose="02020603050405020304" pitchFamily="18" charset="0"/>
            </a:endParaRPr>
          </a:p>
        </p:txBody>
      </p:sp>
      <p:sp>
        <p:nvSpPr>
          <p:cNvPr id="4" name="Θέση αριθμού διαφάνειας 3">
            <a:extLst>
              <a:ext uri="{FF2B5EF4-FFF2-40B4-BE49-F238E27FC236}">
                <a16:creationId xmlns:a16="http://schemas.microsoft.com/office/drawing/2014/main" id="{D2C43021-1820-DFB7-FE7C-CF9C71F092F4}"/>
              </a:ext>
            </a:extLst>
          </p:cNvPr>
          <p:cNvSpPr>
            <a:spLocks noGrp="1"/>
          </p:cNvSpPr>
          <p:nvPr>
            <p:ph type="sldNum" sz="quarter" idx="12"/>
          </p:nvPr>
        </p:nvSpPr>
        <p:spPr/>
        <p:txBody>
          <a:bodyPr/>
          <a:lstStyle/>
          <a:p>
            <a:pPr rtl="0"/>
            <a:fld id="{9CD8D479-8942-46E8-A226-A4E01F7A105C}" type="slidenum">
              <a:rPr lang="el-GR" noProof="0" smtClean="0"/>
              <a:t>17</a:t>
            </a:fld>
            <a:endParaRPr lang="el-GR" noProof="0" dirty="0"/>
          </a:p>
        </p:txBody>
      </p:sp>
      <p:sp>
        <p:nvSpPr>
          <p:cNvPr id="5" name="Θέση ημερομηνίας 4">
            <a:extLst>
              <a:ext uri="{FF2B5EF4-FFF2-40B4-BE49-F238E27FC236}">
                <a16:creationId xmlns:a16="http://schemas.microsoft.com/office/drawing/2014/main" id="{F62EA1D9-48B2-345F-120A-084DB422B033}"/>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5F071A5A-6995-32D3-7D44-8A764CC0469E}"/>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22658750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A13DF8-F2C8-7F8D-1701-B71B33A0C149}"/>
              </a:ext>
            </a:extLst>
          </p:cNvPr>
          <p:cNvSpPr>
            <a:spLocks noGrp="1"/>
          </p:cNvSpPr>
          <p:nvPr>
            <p:ph type="title"/>
          </p:nvPr>
        </p:nvSpPr>
        <p:spPr>
          <a:xfrm>
            <a:off x="953734" y="119121"/>
            <a:ext cx="9327910" cy="551440"/>
          </a:xfrm>
        </p:spPr>
        <p:txBody>
          <a:bodyPr>
            <a:normAutofit fontScale="90000"/>
          </a:bodyPr>
          <a:lstStyle/>
          <a:p>
            <a:r>
              <a:rPr lang="el-GR" dirty="0"/>
              <a:t>Πρακτικές</a:t>
            </a:r>
          </a:p>
        </p:txBody>
      </p:sp>
      <p:sp>
        <p:nvSpPr>
          <p:cNvPr id="3" name="Θέση περιεχομένου 2">
            <a:extLst>
              <a:ext uri="{FF2B5EF4-FFF2-40B4-BE49-F238E27FC236}">
                <a16:creationId xmlns:a16="http://schemas.microsoft.com/office/drawing/2014/main" id="{4601F89F-E95B-E36A-ACDA-E815E8B6DEB7}"/>
              </a:ext>
            </a:extLst>
          </p:cNvPr>
          <p:cNvSpPr>
            <a:spLocks noGrp="1"/>
          </p:cNvSpPr>
          <p:nvPr>
            <p:ph idx="1"/>
          </p:nvPr>
        </p:nvSpPr>
        <p:spPr>
          <a:xfrm>
            <a:off x="934722" y="900746"/>
            <a:ext cx="10525758" cy="5500054"/>
          </a:xfrm>
        </p:spPr>
        <p:txBody>
          <a:bodyPr>
            <a:normAutofit/>
          </a:bodyPr>
          <a:lstStyle/>
          <a:p>
            <a:pPr marL="0" indent="0" algn="just">
              <a:buNone/>
            </a:pPr>
            <a:r>
              <a:rPr lang="el-GR" b="1" dirty="0">
                <a:solidFill>
                  <a:schemeClr val="tx2"/>
                </a:solidFill>
                <a:effectLst/>
                <a:ea typeface="Times New Roman" panose="02020603050405020304" pitchFamily="18" charset="0"/>
              </a:rPr>
              <a:t>Δημοσιοποίηση μη χρηματοοικονομικών περιβαλλοντικών και κοινωνικών πληροφοριών </a:t>
            </a:r>
            <a:r>
              <a:rPr lang="en-US" b="1" dirty="0">
                <a:solidFill>
                  <a:schemeClr val="tx2"/>
                </a:solidFill>
                <a:effectLst/>
                <a:ea typeface="Times New Roman" panose="02020603050405020304" pitchFamily="18" charset="0"/>
              </a:rPr>
              <a:t>(</a:t>
            </a:r>
            <a:r>
              <a:rPr lang="el-GR" b="1" dirty="0">
                <a:solidFill>
                  <a:schemeClr val="tx2"/>
                </a:solidFill>
                <a:effectLst/>
                <a:ea typeface="Times New Roman" panose="02020603050405020304" pitchFamily="18" charset="0"/>
              </a:rPr>
              <a:t>μη χρηματοοικονομική λογιστική</a:t>
            </a:r>
            <a:r>
              <a:rPr lang="en-US" b="1" dirty="0">
                <a:solidFill>
                  <a:schemeClr val="tx2"/>
                </a:solidFill>
                <a:effectLst/>
                <a:ea typeface="Times New Roman" panose="02020603050405020304" pitchFamily="18" charset="0"/>
              </a:rPr>
              <a:t>)</a:t>
            </a:r>
            <a:r>
              <a:rPr lang="el-GR" b="1" dirty="0">
                <a:solidFill>
                  <a:schemeClr val="tx2"/>
                </a:solidFill>
                <a:effectLst/>
                <a:ea typeface="Times New Roman" panose="02020603050405020304" pitchFamily="18" charset="0"/>
              </a:rPr>
              <a:t> </a:t>
            </a:r>
            <a:endParaRPr lang="en-US" b="1" dirty="0">
              <a:solidFill>
                <a:schemeClr val="tx2"/>
              </a:solidFill>
              <a:effectLst/>
              <a:ea typeface="Times New Roman" panose="02020603050405020304" pitchFamily="18" charset="0"/>
            </a:endParaRPr>
          </a:p>
          <a:p>
            <a:pPr algn="just"/>
            <a:r>
              <a:rPr lang="el-GR" b="1" dirty="0">
                <a:solidFill>
                  <a:schemeClr val="tx2"/>
                </a:solidFill>
                <a:ea typeface="Times New Roman" panose="02020603050405020304" pitchFamily="18" charset="0"/>
              </a:rPr>
              <a:t>Καταγραφή και αποκάλυψη πληροφοριών </a:t>
            </a:r>
            <a:r>
              <a:rPr lang="el-GR" dirty="0">
                <a:solidFill>
                  <a:schemeClr val="tx2"/>
                </a:solidFill>
                <a:ea typeface="Times New Roman" panose="02020603050405020304" pitchFamily="18" charset="0"/>
              </a:rPr>
              <a:t>σχετικά με την περιβαλλοντική και την κοινωνική επίδοση των επιχειρήσεων. </a:t>
            </a:r>
          </a:p>
          <a:p>
            <a:pPr algn="just"/>
            <a:r>
              <a:rPr lang="el-GR" dirty="0">
                <a:solidFill>
                  <a:schemeClr val="tx2"/>
                </a:solidFill>
                <a:ea typeface="Times New Roman" panose="02020603050405020304" pitchFamily="18" charset="0"/>
              </a:rPr>
              <a:t>Το όφελος που προκύπτει από αυτού του τύπου τις πληροφορίες αφορά στην </a:t>
            </a:r>
            <a:r>
              <a:rPr lang="el-GR" b="1" dirty="0">
                <a:solidFill>
                  <a:schemeClr val="tx2"/>
                </a:solidFill>
                <a:ea typeface="Times New Roman" panose="02020603050405020304" pitchFamily="18" charset="0"/>
              </a:rPr>
              <a:t>καλύτερη οργάνωση της επιχείρησης </a:t>
            </a:r>
            <a:r>
              <a:rPr lang="el-GR" dirty="0">
                <a:solidFill>
                  <a:schemeClr val="tx2"/>
                </a:solidFill>
                <a:ea typeface="Times New Roman" panose="02020603050405020304" pitchFamily="18" charset="0"/>
              </a:rPr>
              <a:t>και στην </a:t>
            </a:r>
            <a:r>
              <a:rPr lang="el-GR" b="1" dirty="0">
                <a:solidFill>
                  <a:schemeClr val="tx2"/>
                </a:solidFill>
                <a:ea typeface="Times New Roman" panose="02020603050405020304" pitchFamily="18" charset="0"/>
              </a:rPr>
              <a:t>ενημέρωση των ενδιαφερόμενων ομάδων</a:t>
            </a:r>
            <a:r>
              <a:rPr lang="el-GR" dirty="0">
                <a:solidFill>
                  <a:schemeClr val="tx2"/>
                </a:solidFill>
                <a:ea typeface="Times New Roman" panose="02020603050405020304" pitchFamily="18" charset="0"/>
              </a:rPr>
              <a:t> με κατάλληλες πληροφορίες.</a:t>
            </a:r>
          </a:p>
          <a:p>
            <a:pPr algn="just"/>
            <a:r>
              <a:rPr lang="el-GR" dirty="0">
                <a:solidFill>
                  <a:schemeClr val="tx2"/>
                </a:solidFill>
                <a:ea typeface="Times New Roman" panose="02020603050405020304" pitchFamily="18" charset="0"/>
              </a:rPr>
              <a:t>Οι σχετικές πληροφορίες αποκαλύπτονται διαμέσου </a:t>
            </a:r>
            <a:r>
              <a:rPr lang="el-GR" b="1" dirty="0">
                <a:solidFill>
                  <a:schemeClr val="tx2"/>
                </a:solidFill>
                <a:ea typeface="Times New Roman" panose="02020603050405020304" pitchFamily="18" charset="0"/>
              </a:rPr>
              <a:t>απολογισμών Εταιρικής Κοινωνικής Ευθύνης κι αειφόρου στρατηγικής</a:t>
            </a:r>
            <a:r>
              <a:rPr lang="el-GR" dirty="0">
                <a:solidFill>
                  <a:schemeClr val="tx2"/>
                </a:solidFill>
                <a:ea typeface="Times New Roman" panose="02020603050405020304" pitchFamily="18" charset="0"/>
              </a:rPr>
              <a:t>.</a:t>
            </a:r>
          </a:p>
          <a:p>
            <a:pPr algn="just"/>
            <a:r>
              <a:rPr lang="el-GR" dirty="0">
                <a:solidFill>
                  <a:schemeClr val="tx2"/>
                </a:solidFill>
                <a:ea typeface="Times New Roman" panose="02020603050405020304" pitchFamily="18" charset="0"/>
              </a:rPr>
              <a:t>Αξιόλογο εργαλείο για την κατανόηση του ρόλου που διαδραματίζουν το φυσικό περιβάλλον και τα κοινωνικά ζητήματα στη λειτουργία των επιχειρήσεων, αλλά και το αντίστροφο.</a:t>
            </a:r>
          </a:p>
          <a:p>
            <a:pPr algn="just"/>
            <a:r>
              <a:rPr lang="el-GR" dirty="0">
                <a:solidFill>
                  <a:schemeClr val="tx2"/>
                </a:solidFill>
                <a:effectLst/>
                <a:ea typeface="Times New Roman" panose="02020603050405020304" pitchFamily="18" charset="0"/>
              </a:rPr>
              <a:t>Ο εθελοντικός χαρακτήρας της δημοσιοποίησης πληροφοριών </a:t>
            </a:r>
            <a:r>
              <a:rPr lang="el-GR" dirty="0" err="1">
                <a:solidFill>
                  <a:schemeClr val="tx2"/>
                </a:solidFill>
                <a:effectLst/>
                <a:ea typeface="Times New Roman" panose="02020603050405020304" pitchFamily="18" charset="0"/>
              </a:rPr>
              <a:t>αειφορίας</a:t>
            </a:r>
            <a:r>
              <a:rPr lang="el-GR" dirty="0">
                <a:solidFill>
                  <a:schemeClr val="tx2"/>
                </a:solidFill>
                <a:effectLst/>
                <a:ea typeface="Times New Roman" panose="02020603050405020304" pitchFamily="18" charset="0"/>
              </a:rPr>
              <a:t> έχει τεθεί σε κριτική αφού παρουσιάζει μη ουσιαστικές πληροφορίες και πολλές φορές αποφεύγεται η παρουσίαση των λεγόμενων </a:t>
            </a:r>
            <a:r>
              <a:rPr lang="el-GR" b="1" dirty="0">
                <a:solidFill>
                  <a:schemeClr val="tx2"/>
                </a:solidFill>
                <a:effectLst/>
                <a:ea typeface="Times New Roman" panose="02020603050405020304" pitchFamily="18" charset="0"/>
              </a:rPr>
              <a:t>«κακών» νέων (</a:t>
            </a:r>
            <a:r>
              <a:rPr lang="en-US" b="1" dirty="0">
                <a:solidFill>
                  <a:schemeClr val="tx2"/>
                </a:solidFill>
                <a:effectLst/>
                <a:ea typeface="Times New Roman" panose="02020603050405020304" pitchFamily="18" charset="0"/>
              </a:rPr>
              <a:t>bad news</a:t>
            </a:r>
            <a:r>
              <a:rPr lang="el-GR" b="1" dirty="0">
                <a:solidFill>
                  <a:schemeClr val="tx2"/>
                </a:solidFill>
                <a:effectLst/>
                <a:ea typeface="Times New Roman" panose="02020603050405020304" pitchFamily="18" charset="0"/>
              </a:rPr>
              <a:t>)</a:t>
            </a:r>
            <a:r>
              <a:rPr lang="el-GR" dirty="0">
                <a:solidFill>
                  <a:schemeClr val="tx2"/>
                </a:solidFill>
                <a:ea typeface="Times New Roman" panose="02020603050405020304" pitchFamily="18" charset="0"/>
              </a:rPr>
              <a:t>.</a:t>
            </a:r>
          </a:p>
        </p:txBody>
      </p:sp>
      <p:sp>
        <p:nvSpPr>
          <p:cNvPr id="4" name="Θέση αριθμού διαφάνειας 3">
            <a:extLst>
              <a:ext uri="{FF2B5EF4-FFF2-40B4-BE49-F238E27FC236}">
                <a16:creationId xmlns:a16="http://schemas.microsoft.com/office/drawing/2014/main" id="{D2C43021-1820-DFB7-FE7C-CF9C71F092F4}"/>
              </a:ext>
            </a:extLst>
          </p:cNvPr>
          <p:cNvSpPr>
            <a:spLocks noGrp="1"/>
          </p:cNvSpPr>
          <p:nvPr>
            <p:ph type="sldNum" sz="quarter" idx="12"/>
          </p:nvPr>
        </p:nvSpPr>
        <p:spPr/>
        <p:txBody>
          <a:bodyPr/>
          <a:lstStyle/>
          <a:p>
            <a:pPr rtl="0"/>
            <a:fld id="{9CD8D479-8942-46E8-A226-A4E01F7A105C}" type="slidenum">
              <a:rPr lang="el-GR" noProof="0" smtClean="0"/>
              <a:t>18</a:t>
            </a:fld>
            <a:endParaRPr lang="el-GR" noProof="0" dirty="0"/>
          </a:p>
        </p:txBody>
      </p:sp>
      <p:sp>
        <p:nvSpPr>
          <p:cNvPr id="5" name="Θέση ημερομηνίας 4">
            <a:extLst>
              <a:ext uri="{FF2B5EF4-FFF2-40B4-BE49-F238E27FC236}">
                <a16:creationId xmlns:a16="http://schemas.microsoft.com/office/drawing/2014/main" id="{F62EA1D9-48B2-345F-120A-084DB422B033}"/>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95721A41-91E1-3648-B632-9EF2F381F191}"/>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2198252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A13DF8-F2C8-7F8D-1701-B71B33A0C149}"/>
              </a:ext>
            </a:extLst>
          </p:cNvPr>
          <p:cNvSpPr>
            <a:spLocks noGrp="1"/>
          </p:cNvSpPr>
          <p:nvPr>
            <p:ph type="title"/>
          </p:nvPr>
        </p:nvSpPr>
        <p:spPr>
          <a:xfrm>
            <a:off x="953734" y="119121"/>
            <a:ext cx="9327910" cy="551440"/>
          </a:xfrm>
        </p:spPr>
        <p:txBody>
          <a:bodyPr>
            <a:normAutofit fontScale="90000"/>
          </a:bodyPr>
          <a:lstStyle/>
          <a:p>
            <a:r>
              <a:rPr lang="el-GR" dirty="0"/>
              <a:t>Πρακτικές</a:t>
            </a:r>
          </a:p>
        </p:txBody>
      </p:sp>
      <p:sp>
        <p:nvSpPr>
          <p:cNvPr id="3" name="Θέση περιεχομένου 2">
            <a:extLst>
              <a:ext uri="{FF2B5EF4-FFF2-40B4-BE49-F238E27FC236}">
                <a16:creationId xmlns:a16="http://schemas.microsoft.com/office/drawing/2014/main" id="{4601F89F-E95B-E36A-ACDA-E815E8B6DEB7}"/>
              </a:ext>
            </a:extLst>
          </p:cNvPr>
          <p:cNvSpPr>
            <a:spLocks noGrp="1"/>
          </p:cNvSpPr>
          <p:nvPr>
            <p:ph idx="1"/>
          </p:nvPr>
        </p:nvSpPr>
        <p:spPr>
          <a:xfrm>
            <a:off x="934722" y="900746"/>
            <a:ext cx="10525758" cy="5500054"/>
          </a:xfrm>
        </p:spPr>
        <p:txBody>
          <a:bodyPr>
            <a:normAutofit/>
          </a:bodyPr>
          <a:lstStyle/>
          <a:p>
            <a:pPr marL="0" indent="0" algn="just">
              <a:buNone/>
            </a:pPr>
            <a:r>
              <a:rPr lang="el-GR" b="1" dirty="0">
                <a:solidFill>
                  <a:schemeClr val="tx2"/>
                </a:solidFill>
                <a:effectLst/>
                <a:ea typeface="Times New Roman" panose="02020603050405020304" pitchFamily="18" charset="0"/>
              </a:rPr>
              <a:t>Δημοσιοποίηση μη χρηματοοικονομικών περιβαλλοντικών και κοινωνικών πληροφοριών </a:t>
            </a:r>
            <a:r>
              <a:rPr lang="en-US" b="1" dirty="0">
                <a:solidFill>
                  <a:schemeClr val="tx2"/>
                </a:solidFill>
                <a:effectLst/>
                <a:ea typeface="Times New Roman" panose="02020603050405020304" pitchFamily="18" charset="0"/>
              </a:rPr>
              <a:t>(</a:t>
            </a:r>
            <a:r>
              <a:rPr lang="el-GR" b="1" dirty="0">
                <a:solidFill>
                  <a:schemeClr val="tx2"/>
                </a:solidFill>
                <a:effectLst/>
                <a:ea typeface="Times New Roman" panose="02020603050405020304" pitchFamily="18" charset="0"/>
              </a:rPr>
              <a:t>μη χρηματοοικονομική λογιστική</a:t>
            </a:r>
            <a:r>
              <a:rPr lang="en-US" b="1" dirty="0">
                <a:solidFill>
                  <a:schemeClr val="tx2"/>
                </a:solidFill>
                <a:effectLst/>
                <a:ea typeface="Times New Roman" panose="02020603050405020304" pitchFamily="18" charset="0"/>
              </a:rPr>
              <a:t>)</a:t>
            </a:r>
            <a:r>
              <a:rPr lang="el-GR" b="1" dirty="0">
                <a:solidFill>
                  <a:schemeClr val="tx2"/>
                </a:solidFill>
                <a:effectLst/>
                <a:ea typeface="Times New Roman" panose="02020603050405020304" pitchFamily="18" charset="0"/>
              </a:rPr>
              <a:t> </a:t>
            </a:r>
            <a:endParaRPr lang="en-US" b="1" dirty="0">
              <a:solidFill>
                <a:schemeClr val="tx2"/>
              </a:solidFill>
              <a:effectLst/>
              <a:ea typeface="Times New Roman" panose="02020603050405020304" pitchFamily="18" charset="0"/>
            </a:endParaRPr>
          </a:p>
          <a:p>
            <a:pPr algn="just"/>
            <a:r>
              <a:rPr lang="el-GR" dirty="0">
                <a:solidFill>
                  <a:schemeClr val="tx2"/>
                </a:solidFill>
                <a:effectLst/>
                <a:ea typeface="Times New Roman" panose="02020603050405020304" pitchFamily="18" charset="0"/>
              </a:rPr>
              <a:t>Έχουν θεσπιστεί αρκετές ευρωπαϊκές οδηγίες για τον υποχρεωτικό χαρακτήρα που θα λαμβάνει για τις επιχειρήσεις η καταγραφή αυτού του τύπου πληροφοριών. </a:t>
            </a:r>
          </a:p>
          <a:p>
            <a:pPr algn="just"/>
            <a:r>
              <a:rPr lang="el-GR" dirty="0">
                <a:solidFill>
                  <a:schemeClr val="tx2"/>
                </a:solidFill>
                <a:ea typeface="Times New Roman" panose="02020603050405020304" pitchFamily="18" charset="0"/>
              </a:rPr>
              <a:t>Η </a:t>
            </a:r>
            <a:r>
              <a:rPr lang="el-GR" b="1" dirty="0">
                <a:solidFill>
                  <a:schemeClr val="tx2"/>
                </a:solidFill>
                <a:ea typeface="Times New Roman" panose="02020603050405020304" pitchFamily="18" charset="0"/>
              </a:rPr>
              <a:t>αειφόρος λογιστική </a:t>
            </a:r>
            <a:r>
              <a:rPr lang="el-GR" dirty="0">
                <a:solidFill>
                  <a:schemeClr val="tx2"/>
                </a:solidFill>
                <a:ea typeface="Times New Roman" panose="02020603050405020304" pitchFamily="18" charset="0"/>
              </a:rPr>
              <a:t>αποτελεί ένα εξελικτικό στάδιο της περιβαλλοντικής λογιστικής κι αφορά σε δραστηριότητες, μεθόδους και συστήματα για την καταγραφή, ανάλυση κι αναφορά των</a:t>
            </a:r>
            <a:r>
              <a:rPr lang="en-GB" dirty="0">
                <a:solidFill>
                  <a:schemeClr val="tx2"/>
                </a:solidFill>
                <a:ea typeface="Times New Roman" panose="02020603050405020304" pitchFamily="18" charset="0"/>
              </a:rPr>
              <a:t>:</a:t>
            </a:r>
          </a:p>
          <a:p>
            <a:pPr marL="457200" indent="-457200" algn="just">
              <a:buFont typeface="+mj-lt"/>
              <a:buAutoNum type="arabicPeriod"/>
            </a:pPr>
            <a:r>
              <a:rPr lang="el-GR" b="1" dirty="0">
                <a:solidFill>
                  <a:schemeClr val="tx2"/>
                </a:solidFill>
                <a:ea typeface="Times New Roman" panose="02020603050405020304" pitchFamily="18" charset="0"/>
              </a:rPr>
              <a:t>οικονομικών επιπτώσεων </a:t>
            </a:r>
            <a:r>
              <a:rPr lang="el-GR" dirty="0">
                <a:solidFill>
                  <a:schemeClr val="tx2"/>
                </a:solidFill>
                <a:ea typeface="Times New Roman" panose="02020603050405020304" pitchFamily="18" charset="0"/>
              </a:rPr>
              <a:t>που προκαλούνται από τις αλλαγές του φυσικού περιβάλλοντος και της κοινωνίας,  </a:t>
            </a:r>
          </a:p>
          <a:p>
            <a:pPr marL="457200" indent="-457200" algn="just">
              <a:buFont typeface="+mj-lt"/>
              <a:buAutoNum type="arabicPeriod"/>
            </a:pPr>
            <a:r>
              <a:rPr lang="el-GR" b="1" dirty="0">
                <a:solidFill>
                  <a:schemeClr val="tx2"/>
                </a:solidFill>
                <a:ea typeface="Times New Roman" panose="02020603050405020304" pitchFamily="18" charset="0"/>
              </a:rPr>
              <a:t>οικολογικών και κοινωνικών επιπτώσεων </a:t>
            </a:r>
            <a:r>
              <a:rPr lang="el-GR" dirty="0">
                <a:solidFill>
                  <a:schemeClr val="tx2"/>
                </a:solidFill>
                <a:ea typeface="Times New Roman" panose="02020603050405020304" pitchFamily="18" charset="0"/>
              </a:rPr>
              <a:t>ενός καθορισμένου οικονομικού συστήματος (λ.χ. εταιρείας) και </a:t>
            </a:r>
          </a:p>
          <a:p>
            <a:pPr marL="457200" indent="-457200" algn="just">
              <a:buFont typeface="+mj-lt"/>
              <a:buAutoNum type="arabicPeriod"/>
            </a:pPr>
            <a:r>
              <a:rPr lang="el-GR" b="1" dirty="0">
                <a:solidFill>
                  <a:schemeClr val="tx2"/>
                </a:solidFill>
                <a:ea typeface="Times New Roman" panose="02020603050405020304" pitchFamily="18" charset="0"/>
              </a:rPr>
              <a:t>αλληλεπιδράσεων</a:t>
            </a:r>
            <a:r>
              <a:rPr lang="el-GR" dirty="0">
                <a:solidFill>
                  <a:schemeClr val="tx2"/>
                </a:solidFill>
                <a:ea typeface="Times New Roman" panose="02020603050405020304" pitchFamily="18" charset="0"/>
              </a:rPr>
              <a:t> μεταξύ κοινωνικών, περιβαλλοντικών κι οικονομικών θεμάτων που αποτελούν τις τρεις διαστάσεις της </a:t>
            </a:r>
            <a:r>
              <a:rPr lang="el-GR" dirty="0" err="1">
                <a:solidFill>
                  <a:schemeClr val="tx2"/>
                </a:solidFill>
                <a:ea typeface="Times New Roman" panose="02020603050405020304" pitchFamily="18" charset="0"/>
              </a:rPr>
              <a:t>αειφορίας</a:t>
            </a:r>
            <a:r>
              <a:rPr lang="el-GR" dirty="0">
                <a:solidFill>
                  <a:schemeClr val="tx2"/>
                </a:solidFill>
                <a:ea typeface="Times New Roman" panose="02020603050405020304" pitchFamily="18" charset="0"/>
              </a:rPr>
              <a:t>. </a:t>
            </a:r>
          </a:p>
          <a:p>
            <a:pPr algn="just"/>
            <a:r>
              <a:rPr lang="el-GR" dirty="0">
                <a:solidFill>
                  <a:schemeClr val="tx2"/>
                </a:solidFill>
                <a:ea typeface="Times New Roman" panose="02020603050405020304" pitchFamily="18" charset="0"/>
              </a:rPr>
              <a:t>Για την αξιόπιστη ενημέρωση των ενδιαφερόμενων ομάδων, οι εταιρικοί απολογισμοί </a:t>
            </a:r>
            <a:r>
              <a:rPr lang="el-GR" dirty="0" err="1">
                <a:solidFill>
                  <a:schemeClr val="tx2"/>
                </a:solidFill>
                <a:ea typeface="Times New Roman" panose="02020603050405020304" pitchFamily="18" charset="0"/>
              </a:rPr>
              <a:t>αειφορίας</a:t>
            </a:r>
            <a:r>
              <a:rPr lang="el-GR" dirty="0">
                <a:solidFill>
                  <a:schemeClr val="tx2"/>
                </a:solidFill>
                <a:ea typeface="Times New Roman" panose="02020603050405020304" pitchFamily="18" charset="0"/>
              </a:rPr>
              <a:t>/ΕΚΕ βασίζονται στην </a:t>
            </a:r>
            <a:r>
              <a:rPr lang="el-GR" b="1" dirty="0">
                <a:solidFill>
                  <a:schemeClr val="tx2"/>
                </a:solidFill>
                <a:ea typeface="Times New Roman" panose="02020603050405020304" pitchFamily="18" charset="0"/>
              </a:rPr>
              <a:t>αρχή της </a:t>
            </a:r>
            <a:r>
              <a:rPr lang="el-GR" b="1" dirty="0" err="1">
                <a:solidFill>
                  <a:schemeClr val="tx2"/>
                </a:solidFill>
                <a:ea typeface="Times New Roman" panose="02020603050405020304" pitchFamily="18" charset="0"/>
              </a:rPr>
              <a:t>ουσιαστικότητας</a:t>
            </a:r>
            <a:r>
              <a:rPr lang="el-GR" b="1" dirty="0">
                <a:solidFill>
                  <a:schemeClr val="tx2"/>
                </a:solidFill>
                <a:ea typeface="Times New Roman" panose="02020603050405020304" pitchFamily="18" charset="0"/>
              </a:rPr>
              <a:t> (</a:t>
            </a:r>
            <a:r>
              <a:rPr lang="en-GB" b="1" dirty="0">
                <a:solidFill>
                  <a:schemeClr val="tx2"/>
                </a:solidFill>
                <a:ea typeface="Times New Roman" panose="02020603050405020304" pitchFamily="18" charset="0"/>
              </a:rPr>
              <a:t>materiality principle)</a:t>
            </a:r>
            <a:r>
              <a:rPr lang="en-GB" dirty="0">
                <a:solidFill>
                  <a:schemeClr val="tx2"/>
                </a:solidFill>
                <a:ea typeface="Times New Roman" panose="02020603050405020304" pitchFamily="18" charset="0"/>
              </a:rPr>
              <a:t>. </a:t>
            </a:r>
            <a:endParaRPr lang="el-GR" dirty="0">
              <a:solidFill>
                <a:schemeClr val="tx2"/>
              </a:solidFill>
              <a:ea typeface="Times New Roman" panose="02020603050405020304" pitchFamily="18" charset="0"/>
            </a:endParaRPr>
          </a:p>
          <a:p>
            <a:endParaRPr lang="el-GR" dirty="0">
              <a:solidFill>
                <a:schemeClr val="tx2"/>
              </a:solidFill>
              <a:ea typeface="Times New Roman" panose="02020603050405020304" pitchFamily="18" charset="0"/>
            </a:endParaRPr>
          </a:p>
        </p:txBody>
      </p:sp>
      <p:sp>
        <p:nvSpPr>
          <p:cNvPr id="4" name="Θέση αριθμού διαφάνειας 3">
            <a:extLst>
              <a:ext uri="{FF2B5EF4-FFF2-40B4-BE49-F238E27FC236}">
                <a16:creationId xmlns:a16="http://schemas.microsoft.com/office/drawing/2014/main" id="{D2C43021-1820-DFB7-FE7C-CF9C71F092F4}"/>
              </a:ext>
            </a:extLst>
          </p:cNvPr>
          <p:cNvSpPr>
            <a:spLocks noGrp="1"/>
          </p:cNvSpPr>
          <p:nvPr>
            <p:ph type="sldNum" sz="quarter" idx="12"/>
          </p:nvPr>
        </p:nvSpPr>
        <p:spPr/>
        <p:txBody>
          <a:bodyPr/>
          <a:lstStyle/>
          <a:p>
            <a:pPr rtl="0"/>
            <a:fld id="{9CD8D479-8942-46E8-A226-A4E01F7A105C}" type="slidenum">
              <a:rPr lang="el-GR" noProof="0" smtClean="0"/>
              <a:t>19</a:t>
            </a:fld>
            <a:endParaRPr lang="el-GR" noProof="0" dirty="0"/>
          </a:p>
        </p:txBody>
      </p:sp>
      <p:sp>
        <p:nvSpPr>
          <p:cNvPr id="5" name="Θέση ημερομηνίας 4">
            <a:extLst>
              <a:ext uri="{FF2B5EF4-FFF2-40B4-BE49-F238E27FC236}">
                <a16:creationId xmlns:a16="http://schemas.microsoft.com/office/drawing/2014/main" id="{F62EA1D9-48B2-345F-120A-084DB422B033}"/>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95721A41-91E1-3648-B632-9EF2F381F191}"/>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2983087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49926" y="77327"/>
            <a:ext cx="9345555" cy="598082"/>
          </a:xfrm>
        </p:spPr>
        <p:txBody>
          <a:bodyPr rtlCol="0">
            <a:normAutofit/>
          </a:bodyPr>
          <a:lstStyle/>
          <a:p>
            <a:pPr rtl="0"/>
            <a:r>
              <a:rPr lang="el-GR" sz="3100" dirty="0"/>
              <a:t>Περίγραμμα Μαθήματος</a:t>
            </a:r>
          </a:p>
        </p:txBody>
      </p:sp>
      <p:sp>
        <p:nvSpPr>
          <p:cNvPr id="3" name="Θέση περιεχομένου 2"/>
          <p:cNvSpPr>
            <a:spLocks noGrp="1"/>
          </p:cNvSpPr>
          <p:nvPr>
            <p:ph idx="1"/>
          </p:nvPr>
        </p:nvSpPr>
        <p:spPr>
          <a:xfrm>
            <a:off x="1149926" y="792024"/>
            <a:ext cx="9809228" cy="5837375"/>
          </a:xfrm>
        </p:spPr>
        <p:txBody>
          <a:bodyPr rtlCol="0">
            <a:noAutofit/>
          </a:bodyPr>
          <a:lstStyle/>
          <a:p>
            <a:pPr>
              <a:lnSpc>
                <a:spcPct val="120000"/>
              </a:lnSpc>
              <a:buFont typeface="Wingdings" pitchFamily="2" charset="2"/>
              <a:buChar char="Ø"/>
            </a:pPr>
            <a:r>
              <a:rPr lang="el-GR" sz="1800" dirty="0">
                <a:solidFill>
                  <a:schemeClr val="tx2"/>
                </a:solidFill>
                <a:latin typeface="Corbel" panose="020B0503020204020204" pitchFamily="34" charset="0"/>
                <a:cs typeface="Times New Roman" pitchFamily="18" charset="0"/>
              </a:rPr>
              <a:t>Εταιρική περιβαλλοντική στρατηγική</a:t>
            </a:r>
          </a:p>
          <a:p>
            <a:pPr marL="0" indent="0">
              <a:lnSpc>
                <a:spcPct val="120000"/>
              </a:lnSpc>
              <a:buNone/>
            </a:pPr>
            <a:endParaRPr lang="el-GR" sz="1800" dirty="0">
              <a:solidFill>
                <a:schemeClr val="tx2"/>
              </a:solidFill>
              <a:latin typeface="Corbel" panose="020B0503020204020204" pitchFamily="34" charset="0"/>
              <a:cs typeface="Times New Roman" pitchFamily="18" charset="0"/>
            </a:endParaRPr>
          </a:p>
          <a:p>
            <a:pPr>
              <a:lnSpc>
                <a:spcPct val="120000"/>
              </a:lnSpc>
              <a:buFont typeface="Wingdings" pitchFamily="2" charset="2"/>
              <a:buChar char="Ø"/>
            </a:pPr>
            <a:r>
              <a:rPr lang="el-GR" sz="1800" dirty="0">
                <a:solidFill>
                  <a:schemeClr val="tx2"/>
                </a:solidFill>
                <a:latin typeface="Corbel" panose="020B0503020204020204" pitchFamily="34" charset="0"/>
                <a:cs typeface="Times New Roman" pitchFamily="18" charset="0"/>
              </a:rPr>
              <a:t>Σύνδεση  περιβαλλοντικής νομοθεσίας και περιβαλλοντικής καινοτομίας</a:t>
            </a:r>
          </a:p>
          <a:p>
            <a:pPr marL="0" indent="0">
              <a:lnSpc>
                <a:spcPct val="120000"/>
              </a:lnSpc>
              <a:buNone/>
            </a:pPr>
            <a:endParaRPr lang="el-GR" sz="1800" dirty="0">
              <a:solidFill>
                <a:schemeClr val="tx2"/>
              </a:solidFill>
              <a:latin typeface="Corbel" panose="020B0503020204020204" pitchFamily="34" charset="0"/>
              <a:cs typeface="Times New Roman" pitchFamily="18" charset="0"/>
            </a:endParaRPr>
          </a:p>
          <a:p>
            <a:pPr>
              <a:lnSpc>
                <a:spcPct val="120000"/>
              </a:lnSpc>
              <a:buFont typeface="Wingdings" pitchFamily="2" charset="2"/>
              <a:buChar char="Ø"/>
            </a:pPr>
            <a:r>
              <a:rPr lang="el-GR" sz="1800" i="0" dirty="0">
                <a:solidFill>
                  <a:srgbClr val="000000"/>
                </a:solidFill>
                <a:effectLst/>
                <a:highlight>
                  <a:srgbClr val="FFFFFF"/>
                </a:highlight>
                <a:latin typeface="Corbel" panose="020B0503020204020204" pitchFamily="34" charset="0"/>
              </a:rPr>
              <a:t>ΟΔΗΓΙΑ 2014/95/ΕΕ για την τροποποίηση της οδηγίας 2013/34/ΕΕ όσον αφορά τη δημοσιοποίηση μη χρηματοοικονομικών πληροφοριών και πληροφοριών για την πολυμορφία από ορισμένες μεγάλες επιχειρήσεις και ομίλους</a:t>
            </a:r>
            <a:br>
              <a:rPr lang="el-GR" sz="1800" dirty="0">
                <a:latin typeface="Corbel" panose="020B0503020204020204" pitchFamily="34" charset="0"/>
              </a:rPr>
            </a:br>
            <a:endParaRPr lang="el-GR" sz="1800" dirty="0">
              <a:solidFill>
                <a:schemeClr val="tx2"/>
              </a:solidFill>
              <a:latin typeface="Corbel" panose="020B0503020204020204" pitchFamily="34" charset="0"/>
              <a:cs typeface="Times New Roman" pitchFamily="18" charset="0"/>
            </a:endParaRPr>
          </a:p>
          <a:p>
            <a:pPr>
              <a:lnSpc>
                <a:spcPct val="120000"/>
              </a:lnSpc>
              <a:buFont typeface="Wingdings" pitchFamily="2" charset="2"/>
              <a:buChar char="Ø"/>
            </a:pPr>
            <a:r>
              <a:rPr lang="el-GR" sz="1800" i="0" dirty="0">
                <a:solidFill>
                  <a:srgbClr val="000000"/>
                </a:solidFill>
                <a:effectLst/>
                <a:highlight>
                  <a:srgbClr val="FFFFFF"/>
                </a:highlight>
                <a:latin typeface="Corbel" panose="020B0503020204020204" pitchFamily="34" charset="0"/>
              </a:rPr>
              <a:t>ΚΑΝΟΝΙΣΜΟΣ (ΕΕ) 2019/2088 περί γνωστοποιήσεων </a:t>
            </a:r>
            <a:r>
              <a:rPr lang="el-GR" sz="1800" i="0" dirty="0" err="1">
                <a:solidFill>
                  <a:srgbClr val="000000"/>
                </a:solidFill>
                <a:effectLst/>
                <a:highlight>
                  <a:srgbClr val="FFFFFF"/>
                </a:highlight>
                <a:latin typeface="Corbel" panose="020B0503020204020204" pitchFamily="34" charset="0"/>
              </a:rPr>
              <a:t>αειφορίας</a:t>
            </a:r>
            <a:r>
              <a:rPr lang="el-GR" sz="1800" i="0" dirty="0">
                <a:solidFill>
                  <a:srgbClr val="000000"/>
                </a:solidFill>
                <a:effectLst/>
                <a:highlight>
                  <a:srgbClr val="FFFFFF"/>
                </a:highlight>
                <a:latin typeface="Corbel" panose="020B0503020204020204" pitchFamily="34" charset="0"/>
              </a:rPr>
              <a:t> στον τομέα των χρηματοπιστωτικών υπηρεσιών</a:t>
            </a:r>
            <a:br>
              <a:rPr lang="el-GR" sz="1800" dirty="0">
                <a:latin typeface="Corbel" panose="020B0503020204020204" pitchFamily="34" charset="0"/>
              </a:rPr>
            </a:br>
            <a:endParaRPr lang="el-GR" sz="1800" dirty="0">
              <a:solidFill>
                <a:schemeClr val="tx2"/>
              </a:solidFill>
              <a:latin typeface="Corbel" panose="020B0503020204020204" pitchFamily="34" charset="0"/>
              <a:cs typeface="Times New Roman" pitchFamily="18" charset="0"/>
            </a:endParaRPr>
          </a:p>
          <a:p>
            <a:pPr>
              <a:lnSpc>
                <a:spcPct val="120000"/>
              </a:lnSpc>
              <a:buFont typeface="Wingdings" pitchFamily="2" charset="2"/>
              <a:buChar char="Ø"/>
            </a:pPr>
            <a:r>
              <a:rPr lang="el-GR" sz="1800" dirty="0">
                <a:solidFill>
                  <a:schemeClr val="tx2"/>
                </a:solidFill>
                <a:latin typeface="Corbel" panose="020B0503020204020204" pitchFamily="34" charset="0"/>
                <a:cs typeface="Times New Roman" pitchFamily="18" charset="0"/>
              </a:rPr>
              <a:t>ΟΔΗΓΙΑ (ΕΕ) 2022/2464 όσον αφορά την υποβολή εκθέσεων βιωσιμότητας από τις εταιρείες</a:t>
            </a:r>
            <a:endParaRPr lang="en-US" sz="1800" dirty="0">
              <a:solidFill>
                <a:schemeClr val="tx2"/>
              </a:solidFill>
              <a:latin typeface="Corbel" panose="020B0503020204020204" pitchFamily="34" charset="0"/>
              <a:cs typeface="Times New Roman" pitchFamily="18" charset="0"/>
            </a:endParaRPr>
          </a:p>
          <a:p>
            <a:pPr marL="0" indent="0">
              <a:lnSpc>
                <a:spcPct val="120000"/>
              </a:lnSpc>
              <a:buNone/>
            </a:pPr>
            <a:endParaRPr lang="el-GR" sz="1800" dirty="0">
              <a:solidFill>
                <a:schemeClr val="tx2"/>
              </a:solidFill>
              <a:latin typeface="Corbel" panose="020B0503020204020204" pitchFamily="34" charset="0"/>
              <a:cs typeface="Times New Roman" pitchFamily="18" charset="0"/>
            </a:endParaRPr>
          </a:p>
          <a:p>
            <a:pPr>
              <a:lnSpc>
                <a:spcPct val="120000"/>
              </a:lnSpc>
              <a:buFont typeface="Wingdings" pitchFamily="2" charset="2"/>
              <a:buChar char="Ø"/>
            </a:pPr>
            <a:r>
              <a:rPr lang="el-GR" sz="1800" dirty="0">
                <a:solidFill>
                  <a:schemeClr val="tx2"/>
                </a:solidFill>
                <a:latin typeface="Corbel" panose="020B0503020204020204" pitchFamily="34" charset="0"/>
                <a:cs typeface="Times New Roman" pitchFamily="18" charset="0"/>
              </a:rPr>
              <a:t>Επίλογος</a:t>
            </a:r>
          </a:p>
        </p:txBody>
      </p:sp>
      <p:sp>
        <p:nvSpPr>
          <p:cNvPr id="4" name="Σύμβολο κράτησης θέσης αριθμού διαφάνειας 3"/>
          <p:cNvSpPr>
            <a:spLocks noGrp="1"/>
          </p:cNvSpPr>
          <p:nvPr>
            <p:ph type="sldNum" sz="quarter" idx="12"/>
          </p:nvPr>
        </p:nvSpPr>
        <p:spPr/>
        <p:txBody>
          <a:bodyPr rtlCol="0"/>
          <a:lstStyle/>
          <a:p>
            <a:pPr rtl="0"/>
            <a:fld id="{9CD8D479-8942-46E8-A226-A4E01F7A105C}" type="slidenum">
              <a:rPr lang="el-GR" smtClean="0"/>
              <a:t>2</a:t>
            </a:fld>
            <a:endParaRPr lang="el-GR" dirty="0"/>
          </a:p>
        </p:txBody>
      </p:sp>
      <p:sp>
        <p:nvSpPr>
          <p:cNvPr id="5" name="Σύμβολο κράτησης θέσης ημερομηνίας 4"/>
          <p:cNvSpPr>
            <a:spLocks noGrp="1"/>
          </p:cNvSpPr>
          <p:nvPr>
            <p:ph type="dt" sz="half" idx="10"/>
          </p:nvPr>
        </p:nvSpPr>
        <p:spPr/>
        <p:txBody>
          <a:bodyPr rtlCol="0"/>
          <a:lstStyle/>
          <a:p>
            <a:pPr rtl="0"/>
            <a:fld id="{02A392A8-E3B8-4BB2-9B17-B4B0725C581E}" type="datetime1">
              <a:rPr lang="el-GR" smtClean="0"/>
              <a:t>4/4/24</a:t>
            </a:fld>
            <a:endParaRPr lang="el-GR" dirty="0"/>
          </a:p>
        </p:txBody>
      </p:sp>
      <p:sp>
        <p:nvSpPr>
          <p:cNvPr id="6" name="Θέση υποσέλιδου 5"/>
          <p:cNvSpPr>
            <a:spLocks noGrp="1"/>
          </p:cNvSpPr>
          <p:nvPr>
            <p:ph type="ftr" sz="quarter" idx="11"/>
          </p:nvPr>
        </p:nvSpPr>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814471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A13DF8-F2C8-7F8D-1701-B71B33A0C149}"/>
              </a:ext>
            </a:extLst>
          </p:cNvPr>
          <p:cNvSpPr>
            <a:spLocks noGrp="1"/>
          </p:cNvSpPr>
          <p:nvPr>
            <p:ph type="title"/>
          </p:nvPr>
        </p:nvSpPr>
        <p:spPr>
          <a:xfrm>
            <a:off x="953734" y="119121"/>
            <a:ext cx="9327910" cy="551440"/>
          </a:xfrm>
        </p:spPr>
        <p:txBody>
          <a:bodyPr>
            <a:normAutofit fontScale="90000"/>
          </a:bodyPr>
          <a:lstStyle/>
          <a:p>
            <a:r>
              <a:rPr lang="el-GR" dirty="0"/>
              <a:t>Πρακτικές</a:t>
            </a:r>
          </a:p>
        </p:txBody>
      </p:sp>
      <p:sp>
        <p:nvSpPr>
          <p:cNvPr id="3" name="Θέση περιεχομένου 2">
            <a:extLst>
              <a:ext uri="{FF2B5EF4-FFF2-40B4-BE49-F238E27FC236}">
                <a16:creationId xmlns:a16="http://schemas.microsoft.com/office/drawing/2014/main" id="{4601F89F-E95B-E36A-ACDA-E815E8B6DEB7}"/>
              </a:ext>
            </a:extLst>
          </p:cNvPr>
          <p:cNvSpPr>
            <a:spLocks noGrp="1"/>
          </p:cNvSpPr>
          <p:nvPr>
            <p:ph idx="1"/>
          </p:nvPr>
        </p:nvSpPr>
        <p:spPr>
          <a:xfrm>
            <a:off x="934721" y="900745"/>
            <a:ext cx="10802849" cy="5533305"/>
          </a:xfrm>
        </p:spPr>
        <p:txBody>
          <a:bodyPr>
            <a:normAutofit fontScale="92500" lnSpcReduction="10000"/>
          </a:bodyPr>
          <a:lstStyle/>
          <a:p>
            <a:pPr marL="0" indent="0" algn="just">
              <a:buNone/>
            </a:pPr>
            <a:r>
              <a:rPr lang="el-GR" b="1" dirty="0">
                <a:solidFill>
                  <a:schemeClr val="tx2"/>
                </a:solidFill>
                <a:effectLst/>
                <a:ea typeface="Times New Roman" panose="02020603050405020304" pitchFamily="18" charset="0"/>
              </a:rPr>
              <a:t>Δημοσιοποίηση μη χρηματοοικονομικών περιβαλλοντικών και κοινωνικών πληροφοριών </a:t>
            </a:r>
            <a:r>
              <a:rPr lang="en-US" b="1" dirty="0">
                <a:solidFill>
                  <a:schemeClr val="tx2"/>
                </a:solidFill>
                <a:effectLst/>
                <a:ea typeface="Times New Roman" panose="02020603050405020304" pitchFamily="18" charset="0"/>
              </a:rPr>
              <a:t>(</a:t>
            </a:r>
            <a:r>
              <a:rPr lang="el-GR" b="1" dirty="0">
                <a:solidFill>
                  <a:schemeClr val="tx2"/>
                </a:solidFill>
                <a:effectLst/>
                <a:ea typeface="Times New Roman" panose="02020603050405020304" pitchFamily="18" charset="0"/>
              </a:rPr>
              <a:t>μη χρηματοοικονομική λογιστική</a:t>
            </a:r>
            <a:r>
              <a:rPr lang="en-US" b="1" dirty="0">
                <a:solidFill>
                  <a:schemeClr val="tx2"/>
                </a:solidFill>
                <a:effectLst/>
                <a:ea typeface="Times New Roman" panose="02020603050405020304" pitchFamily="18" charset="0"/>
              </a:rPr>
              <a:t>)</a:t>
            </a:r>
            <a:r>
              <a:rPr lang="el-GR" b="1" dirty="0">
                <a:solidFill>
                  <a:schemeClr val="tx2"/>
                </a:solidFill>
                <a:effectLst/>
                <a:ea typeface="Times New Roman" panose="02020603050405020304" pitchFamily="18" charset="0"/>
              </a:rPr>
              <a:t> </a:t>
            </a:r>
          </a:p>
          <a:p>
            <a:pPr marL="0" indent="0" algn="just">
              <a:buNone/>
            </a:pPr>
            <a:r>
              <a:rPr lang="el-GR" b="1" dirty="0">
                <a:solidFill>
                  <a:schemeClr val="tx2"/>
                </a:solidFill>
                <a:ea typeface="Times New Roman" panose="02020603050405020304" pitchFamily="18" charset="0"/>
              </a:rPr>
              <a:t>Δ</a:t>
            </a:r>
            <a:r>
              <a:rPr lang="el-GR" b="1" dirty="0">
                <a:solidFill>
                  <a:schemeClr val="tx2"/>
                </a:solidFill>
                <a:effectLst/>
                <a:ea typeface="Times New Roman" panose="02020603050405020304" pitchFamily="18" charset="0"/>
              </a:rPr>
              <a:t>ημοφιλέστερα και κοινώς αναγνωρισμένα πρότυπα απολογισμών </a:t>
            </a:r>
            <a:r>
              <a:rPr lang="el-GR" b="1" dirty="0" err="1">
                <a:solidFill>
                  <a:schemeClr val="tx2"/>
                </a:solidFill>
                <a:effectLst/>
                <a:ea typeface="Times New Roman" panose="02020603050405020304" pitchFamily="18" charset="0"/>
              </a:rPr>
              <a:t>αειφορίας</a:t>
            </a:r>
            <a:r>
              <a:rPr lang="el-GR" b="1" dirty="0">
                <a:solidFill>
                  <a:schemeClr val="tx2"/>
                </a:solidFill>
                <a:effectLst/>
                <a:ea typeface="Times New Roman" panose="02020603050405020304" pitchFamily="18" charset="0"/>
              </a:rPr>
              <a:t>/ΕΚΕ</a:t>
            </a:r>
            <a:r>
              <a:rPr lang="el-GR" b="1" dirty="0">
                <a:solidFill>
                  <a:schemeClr val="tx2"/>
                </a:solidFill>
                <a:ea typeface="Times New Roman" panose="02020603050405020304" pitchFamily="18" charset="0"/>
              </a:rPr>
              <a:t>:</a:t>
            </a:r>
            <a:r>
              <a:rPr lang="el-GR" b="1" dirty="0">
                <a:solidFill>
                  <a:schemeClr val="tx2"/>
                </a:solidFill>
                <a:effectLst/>
                <a:ea typeface="Times New Roman" panose="02020603050405020304" pitchFamily="18" charset="0"/>
              </a:rPr>
              <a:t> </a:t>
            </a:r>
          </a:p>
          <a:p>
            <a:pPr algn="just">
              <a:buFont typeface="Wingdings" pitchFamily="2" charset="2"/>
              <a:buChar char="ü"/>
            </a:pPr>
            <a:r>
              <a:rPr lang="el-GR" dirty="0">
                <a:solidFill>
                  <a:schemeClr val="tx2"/>
                </a:solidFill>
                <a:effectLst/>
                <a:ea typeface="Times New Roman" panose="02020603050405020304" pitchFamily="18" charset="0"/>
              </a:rPr>
              <a:t>Παγκόσμια Πρωτοβουλία για τους Απολογισμούς (</a:t>
            </a:r>
            <a:r>
              <a:rPr lang="en-US" dirty="0">
                <a:solidFill>
                  <a:schemeClr val="tx2"/>
                </a:solidFill>
                <a:effectLst/>
                <a:ea typeface="Times New Roman" panose="02020603050405020304" pitchFamily="18" charset="0"/>
              </a:rPr>
              <a:t>Global Reporting Initiative, GRI) </a:t>
            </a:r>
            <a:endParaRPr lang="el-GR" dirty="0">
              <a:solidFill>
                <a:schemeClr val="tx2"/>
              </a:solidFill>
              <a:effectLst/>
              <a:ea typeface="Times New Roman" panose="02020603050405020304" pitchFamily="18" charset="0"/>
            </a:endParaRPr>
          </a:p>
          <a:p>
            <a:pPr algn="just">
              <a:buFont typeface="Wingdings" pitchFamily="2" charset="2"/>
              <a:buChar char="ü"/>
            </a:pPr>
            <a:r>
              <a:rPr lang="el-GR" dirty="0">
                <a:solidFill>
                  <a:schemeClr val="tx2"/>
                </a:solidFill>
                <a:effectLst/>
                <a:ea typeface="Times New Roman" panose="02020603050405020304" pitchFamily="18" charset="0"/>
              </a:rPr>
              <a:t>Ο ενοποιημένος απολογισμός (</a:t>
            </a:r>
            <a:r>
              <a:rPr lang="en-US" dirty="0">
                <a:solidFill>
                  <a:schemeClr val="tx2"/>
                </a:solidFill>
                <a:effectLst/>
                <a:ea typeface="Times New Roman" panose="02020603050405020304" pitchFamily="18" charset="0"/>
              </a:rPr>
              <a:t>International Integrated Reporting Council - IIRC) </a:t>
            </a:r>
            <a:endParaRPr lang="el-GR" dirty="0">
              <a:solidFill>
                <a:schemeClr val="tx2"/>
              </a:solidFill>
              <a:effectLst/>
              <a:ea typeface="Times New Roman" panose="02020603050405020304" pitchFamily="18" charset="0"/>
            </a:endParaRPr>
          </a:p>
          <a:p>
            <a:pPr algn="just">
              <a:buFont typeface="Wingdings" pitchFamily="2" charset="2"/>
              <a:buChar char="ü"/>
            </a:pPr>
            <a:r>
              <a:rPr lang="el-GR" dirty="0">
                <a:solidFill>
                  <a:schemeClr val="tx2"/>
                </a:solidFill>
                <a:effectLst/>
                <a:ea typeface="Times New Roman" panose="02020603050405020304" pitchFamily="18" charset="0"/>
              </a:rPr>
              <a:t>Το Πρ</a:t>
            </a:r>
            <a:r>
              <a:rPr lang="el-GR" dirty="0">
                <a:solidFill>
                  <a:schemeClr val="tx2"/>
                </a:solidFill>
                <a:ea typeface="Times New Roman" panose="02020603050405020304" pitchFamily="18" charset="0"/>
              </a:rPr>
              <a:t>ότυπο </a:t>
            </a:r>
            <a:r>
              <a:rPr lang="en-US" dirty="0">
                <a:solidFill>
                  <a:schemeClr val="tx2"/>
                </a:solidFill>
                <a:ea typeface="Times New Roman" panose="02020603050405020304" pitchFamily="18" charset="0"/>
              </a:rPr>
              <a:t>SASB</a:t>
            </a:r>
            <a:r>
              <a:rPr lang="el-GR" dirty="0">
                <a:solidFill>
                  <a:schemeClr val="tx2"/>
                </a:solidFill>
                <a:effectLst/>
                <a:ea typeface="Times New Roman" panose="02020603050405020304" pitchFamily="18" charset="0"/>
              </a:rPr>
              <a:t> (</a:t>
            </a:r>
            <a:r>
              <a:rPr lang="en-US" dirty="0">
                <a:solidFill>
                  <a:schemeClr val="tx2"/>
                </a:solidFill>
                <a:effectLst/>
                <a:ea typeface="Times New Roman" panose="02020603050405020304" pitchFamily="18" charset="0"/>
              </a:rPr>
              <a:t>Sustainability Accounting Standard Board, SASB)</a:t>
            </a:r>
          </a:p>
          <a:p>
            <a:pPr algn="just">
              <a:buFont typeface="Wingdings" pitchFamily="2" charset="2"/>
              <a:buChar char="ü"/>
            </a:pPr>
            <a:r>
              <a:rPr lang="en-US" dirty="0">
                <a:solidFill>
                  <a:schemeClr val="tx2"/>
                </a:solidFill>
                <a:effectLst/>
                <a:ea typeface="Times New Roman" panose="02020603050405020304" pitchFamily="18" charset="0"/>
              </a:rPr>
              <a:t> </a:t>
            </a:r>
            <a:r>
              <a:rPr lang="el-GR" dirty="0">
                <a:solidFill>
                  <a:schemeClr val="tx2"/>
                </a:solidFill>
                <a:effectLst/>
                <a:ea typeface="Times New Roman" panose="02020603050405020304" pitchFamily="18" charset="0"/>
              </a:rPr>
              <a:t>Το σχέδιο </a:t>
            </a:r>
            <a:r>
              <a:rPr lang="en-US" dirty="0">
                <a:solidFill>
                  <a:schemeClr val="tx2"/>
                </a:solidFill>
                <a:effectLst/>
                <a:ea typeface="Times New Roman" panose="02020603050405020304" pitchFamily="18" charset="0"/>
              </a:rPr>
              <a:t>SIGMA (Support for Improvement in Governance and Management) </a:t>
            </a:r>
            <a:endParaRPr lang="el-GR" dirty="0">
              <a:solidFill>
                <a:schemeClr val="tx2"/>
              </a:solidFill>
              <a:effectLst/>
              <a:ea typeface="Times New Roman" panose="02020603050405020304" pitchFamily="18" charset="0"/>
            </a:endParaRPr>
          </a:p>
          <a:p>
            <a:pPr algn="just">
              <a:buFont typeface="Wingdings" pitchFamily="2" charset="2"/>
              <a:buChar char="ü"/>
            </a:pPr>
            <a:r>
              <a:rPr lang="el-GR" dirty="0">
                <a:solidFill>
                  <a:schemeClr val="tx2"/>
                </a:solidFill>
                <a:ea typeface="Times New Roman" panose="02020603050405020304" pitchFamily="18" charset="0"/>
              </a:rPr>
              <a:t>Τ</a:t>
            </a:r>
            <a:r>
              <a:rPr lang="el-GR" dirty="0">
                <a:solidFill>
                  <a:schemeClr val="tx2"/>
                </a:solidFill>
                <a:effectLst/>
                <a:ea typeface="Times New Roman" panose="02020603050405020304" pitchFamily="18" charset="0"/>
              </a:rPr>
              <a:t>ο πλαίσιο οδηγός, πίεση, κατάσταση, αντίκτυπος κι ανταπόκριση (</a:t>
            </a:r>
            <a:r>
              <a:rPr lang="en-US" dirty="0">
                <a:solidFill>
                  <a:schemeClr val="tx2"/>
                </a:solidFill>
                <a:effectLst/>
                <a:ea typeface="Times New Roman" panose="02020603050405020304" pitchFamily="18" charset="0"/>
              </a:rPr>
              <a:t>Driver, Pressure, State, Impact and Response – DPSIR</a:t>
            </a:r>
            <a:r>
              <a:rPr lang="el-GR" dirty="0">
                <a:solidFill>
                  <a:schemeClr val="tx2"/>
                </a:solidFill>
                <a:effectLst/>
                <a:ea typeface="Times New Roman" panose="02020603050405020304" pitchFamily="18" charset="0"/>
              </a:rPr>
              <a:t>)</a:t>
            </a:r>
          </a:p>
          <a:p>
            <a:pPr algn="just">
              <a:buFont typeface="Wingdings" pitchFamily="2" charset="2"/>
              <a:buChar char="ü"/>
            </a:pPr>
            <a:r>
              <a:rPr lang="en-US" dirty="0">
                <a:solidFill>
                  <a:schemeClr val="tx2"/>
                </a:solidFill>
                <a:effectLst/>
                <a:ea typeface="Times New Roman" panose="02020603050405020304" pitchFamily="18" charset="0"/>
              </a:rPr>
              <a:t> </a:t>
            </a:r>
            <a:r>
              <a:rPr lang="el-GR" dirty="0">
                <a:solidFill>
                  <a:schemeClr val="tx2"/>
                </a:solidFill>
                <a:effectLst/>
                <a:ea typeface="Times New Roman" panose="02020603050405020304" pitchFamily="18" charset="0"/>
              </a:rPr>
              <a:t>Το Οικουμενικό Σύμφωνο (</a:t>
            </a:r>
            <a:r>
              <a:rPr lang="en-US" dirty="0">
                <a:solidFill>
                  <a:schemeClr val="tx2"/>
                </a:solidFill>
                <a:effectLst/>
                <a:ea typeface="Times New Roman" panose="02020603050405020304" pitchFamily="18" charset="0"/>
              </a:rPr>
              <a:t>Global Compact) </a:t>
            </a:r>
            <a:r>
              <a:rPr lang="el-GR" dirty="0">
                <a:solidFill>
                  <a:schemeClr val="tx2"/>
                </a:solidFill>
                <a:effectLst/>
                <a:ea typeface="Times New Roman" panose="02020603050405020304" pitchFamily="18" charset="0"/>
              </a:rPr>
              <a:t>των Ηνωμένων Εθνών (Ο.Η.Ε.)</a:t>
            </a:r>
          </a:p>
          <a:p>
            <a:pPr algn="just">
              <a:buFont typeface="Wingdings" pitchFamily="2" charset="2"/>
              <a:buChar char="ü"/>
            </a:pPr>
            <a:r>
              <a:rPr lang="el-GR" dirty="0">
                <a:solidFill>
                  <a:schemeClr val="tx2"/>
                </a:solidFill>
                <a:ea typeface="Times New Roman" panose="02020603050405020304" pitchFamily="18" charset="0"/>
              </a:rPr>
              <a:t>Τ</a:t>
            </a:r>
            <a:r>
              <a:rPr lang="el-GR" dirty="0">
                <a:solidFill>
                  <a:schemeClr val="tx2"/>
                </a:solidFill>
                <a:effectLst/>
                <a:ea typeface="Times New Roman" panose="02020603050405020304" pitchFamily="18" charset="0"/>
              </a:rPr>
              <a:t>ο σχέδιο για τη δημοσιοποίηση εκπομπών άνθρακα (</a:t>
            </a:r>
            <a:r>
              <a:rPr lang="en-US" dirty="0">
                <a:solidFill>
                  <a:schemeClr val="tx2"/>
                </a:solidFill>
                <a:effectLst/>
                <a:ea typeface="Times New Roman" panose="02020603050405020304" pitchFamily="18" charset="0"/>
              </a:rPr>
              <a:t>Carbon Disclosure Project, CDP)</a:t>
            </a:r>
            <a:endParaRPr lang="el-GR" dirty="0">
              <a:solidFill>
                <a:schemeClr val="tx2"/>
              </a:solidFill>
              <a:effectLst/>
              <a:ea typeface="Times New Roman" panose="02020603050405020304" pitchFamily="18" charset="0"/>
            </a:endParaRPr>
          </a:p>
          <a:p>
            <a:pPr algn="just">
              <a:buFont typeface="Wingdings" pitchFamily="2" charset="2"/>
              <a:buChar char="ü"/>
            </a:pPr>
            <a:r>
              <a:rPr lang="en-US" dirty="0">
                <a:solidFill>
                  <a:schemeClr val="tx2"/>
                </a:solidFill>
                <a:effectLst/>
                <a:ea typeface="Times New Roman" panose="02020603050405020304" pitchFamily="18" charset="0"/>
              </a:rPr>
              <a:t> </a:t>
            </a:r>
            <a:r>
              <a:rPr lang="el-GR" dirty="0">
                <a:solidFill>
                  <a:schemeClr val="tx2"/>
                </a:solidFill>
                <a:ea typeface="Times New Roman" panose="02020603050405020304" pitchFamily="18" charset="0"/>
              </a:rPr>
              <a:t>Τ</a:t>
            </a:r>
            <a:r>
              <a:rPr lang="el-GR" dirty="0">
                <a:solidFill>
                  <a:schemeClr val="tx2"/>
                </a:solidFill>
                <a:effectLst/>
                <a:ea typeface="Times New Roman" panose="02020603050405020304" pitchFamily="18" charset="0"/>
              </a:rPr>
              <a:t>ο Παγκόσμιο Επιχειρηματικό Συμβούλιο για τη Βιώσιμη Ανάπτυξη (</a:t>
            </a:r>
            <a:r>
              <a:rPr lang="en-US" dirty="0">
                <a:solidFill>
                  <a:schemeClr val="tx2"/>
                </a:solidFill>
                <a:effectLst/>
                <a:ea typeface="Times New Roman" panose="02020603050405020304" pitchFamily="18" charset="0"/>
              </a:rPr>
              <a:t>World Business Council for Sustainable Development, WBCSD) </a:t>
            </a:r>
            <a:endParaRPr lang="el-GR" dirty="0">
              <a:solidFill>
                <a:schemeClr val="tx2"/>
              </a:solidFill>
              <a:effectLst/>
              <a:ea typeface="Times New Roman" panose="02020603050405020304" pitchFamily="18" charset="0"/>
            </a:endParaRPr>
          </a:p>
          <a:p>
            <a:pPr algn="just">
              <a:buFont typeface="Wingdings" pitchFamily="2" charset="2"/>
              <a:buChar char="ü"/>
            </a:pPr>
            <a:r>
              <a:rPr lang="el-GR" dirty="0">
                <a:solidFill>
                  <a:schemeClr val="tx2"/>
                </a:solidFill>
                <a:ea typeface="Times New Roman" panose="02020603050405020304" pitchFamily="18" charset="0"/>
              </a:rPr>
              <a:t>Τ</a:t>
            </a:r>
            <a:r>
              <a:rPr lang="el-GR" dirty="0">
                <a:solidFill>
                  <a:schemeClr val="tx2"/>
                </a:solidFill>
                <a:effectLst/>
                <a:ea typeface="Times New Roman" panose="02020603050405020304" pitchFamily="18" charset="0"/>
              </a:rPr>
              <a:t>ο Πρότυπο Εταιρικής Λογιστικής κι Αναφοράς Πρωτοκόλλου για τα αέρια του θερμοκηπίου (</a:t>
            </a:r>
            <a:r>
              <a:rPr lang="en-US" dirty="0">
                <a:solidFill>
                  <a:schemeClr val="tx2"/>
                </a:solidFill>
                <a:effectLst/>
                <a:ea typeface="Times New Roman" panose="02020603050405020304" pitchFamily="18" charset="0"/>
              </a:rPr>
              <a:t>Task Force on Climate-Related Financial Disclosures, TCFD) </a:t>
            </a:r>
          </a:p>
        </p:txBody>
      </p:sp>
      <p:sp>
        <p:nvSpPr>
          <p:cNvPr id="4" name="Θέση αριθμού διαφάνειας 3">
            <a:extLst>
              <a:ext uri="{FF2B5EF4-FFF2-40B4-BE49-F238E27FC236}">
                <a16:creationId xmlns:a16="http://schemas.microsoft.com/office/drawing/2014/main" id="{D2C43021-1820-DFB7-FE7C-CF9C71F092F4}"/>
              </a:ext>
            </a:extLst>
          </p:cNvPr>
          <p:cNvSpPr>
            <a:spLocks noGrp="1"/>
          </p:cNvSpPr>
          <p:nvPr>
            <p:ph type="sldNum" sz="quarter" idx="12"/>
          </p:nvPr>
        </p:nvSpPr>
        <p:spPr/>
        <p:txBody>
          <a:bodyPr/>
          <a:lstStyle/>
          <a:p>
            <a:pPr rtl="0"/>
            <a:fld id="{9CD8D479-8942-46E8-A226-A4E01F7A105C}" type="slidenum">
              <a:rPr lang="el-GR" noProof="0" smtClean="0"/>
              <a:t>20</a:t>
            </a:fld>
            <a:endParaRPr lang="el-GR" noProof="0" dirty="0"/>
          </a:p>
        </p:txBody>
      </p:sp>
      <p:sp>
        <p:nvSpPr>
          <p:cNvPr id="5" name="Θέση ημερομηνίας 4">
            <a:extLst>
              <a:ext uri="{FF2B5EF4-FFF2-40B4-BE49-F238E27FC236}">
                <a16:creationId xmlns:a16="http://schemas.microsoft.com/office/drawing/2014/main" id="{F62EA1D9-48B2-345F-120A-084DB422B033}"/>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95721A41-91E1-3648-B632-9EF2F381F191}"/>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3129816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A13DF8-F2C8-7F8D-1701-B71B33A0C149}"/>
              </a:ext>
            </a:extLst>
          </p:cNvPr>
          <p:cNvSpPr>
            <a:spLocks noGrp="1"/>
          </p:cNvSpPr>
          <p:nvPr>
            <p:ph type="title"/>
          </p:nvPr>
        </p:nvSpPr>
        <p:spPr>
          <a:xfrm>
            <a:off x="953734" y="119121"/>
            <a:ext cx="9327910" cy="551440"/>
          </a:xfrm>
        </p:spPr>
        <p:txBody>
          <a:bodyPr>
            <a:normAutofit fontScale="90000"/>
          </a:bodyPr>
          <a:lstStyle/>
          <a:p>
            <a:r>
              <a:rPr lang="el-GR" dirty="0"/>
              <a:t>Πρακτικές</a:t>
            </a:r>
          </a:p>
        </p:txBody>
      </p:sp>
      <p:sp>
        <p:nvSpPr>
          <p:cNvPr id="3" name="Θέση περιεχομένου 2">
            <a:extLst>
              <a:ext uri="{FF2B5EF4-FFF2-40B4-BE49-F238E27FC236}">
                <a16:creationId xmlns:a16="http://schemas.microsoft.com/office/drawing/2014/main" id="{4601F89F-E95B-E36A-ACDA-E815E8B6DEB7}"/>
              </a:ext>
            </a:extLst>
          </p:cNvPr>
          <p:cNvSpPr>
            <a:spLocks noGrp="1"/>
          </p:cNvSpPr>
          <p:nvPr>
            <p:ph idx="1"/>
          </p:nvPr>
        </p:nvSpPr>
        <p:spPr>
          <a:xfrm>
            <a:off x="934722" y="900746"/>
            <a:ext cx="10525758" cy="5500054"/>
          </a:xfrm>
        </p:spPr>
        <p:txBody>
          <a:bodyPr>
            <a:normAutofit/>
          </a:bodyPr>
          <a:lstStyle/>
          <a:p>
            <a:pPr marL="0" indent="0" algn="just">
              <a:buNone/>
            </a:pPr>
            <a:r>
              <a:rPr lang="el-GR" b="1" dirty="0">
                <a:solidFill>
                  <a:schemeClr val="tx2"/>
                </a:solidFill>
                <a:effectLst/>
                <a:ea typeface="Times New Roman" panose="02020603050405020304" pitchFamily="18" charset="0"/>
              </a:rPr>
              <a:t>Οικολογικός σχεδιασμός προϊόντων</a:t>
            </a:r>
            <a:endParaRPr lang="en-US" b="1" dirty="0">
              <a:solidFill>
                <a:schemeClr val="tx2"/>
              </a:solidFill>
              <a:effectLst/>
              <a:ea typeface="Times New Roman" panose="02020603050405020304" pitchFamily="18" charset="0"/>
            </a:endParaRPr>
          </a:p>
          <a:p>
            <a:pPr algn="just"/>
            <a:r>
              <a:rPr lang="el-GR" dirty="0">
                <a:solidFill>
                  <a:schemeClr val="tx2"/>
                </a:solidFill>
                <a:ea typeface="Times New Roman" panose="02020603050405020304" pitchFamily="18" charset="0"/>
              </a:rPr>
              <a:t>Με τον οικολογικό σχεδιασμό οι επιχειρήσεις στοχεύουν να ελαχιστοποιήσουν τον περιβαλλοντικό αντίκτυπο ενός προϊόντος σε όλο τον κύκλο ζωής του – από την απόκτηση υλικών έως την κατασκευή, τη χρήση και τελικά έως την τελική του διάθεση – χωρίς να υποβαθμίζονται τα κύρια χαρακτηριστικά του προϊόντος, όπως η λειτουργία, το κόστος, η επίδοση, η ποιότητα κι οι νομικές κι οι τεχνικές πτυχές</a:t>
            </a:r>
            <a:r>
              <a:rPr lang="en-US" dirty="0">
                <a:solidFill>
                  <a:schemeClr val="tx2"/>
                </a:solidFill>
                <a:ea typeface="Times New Roman" panose="02020603050405020304" pitchFamily="18" charset="0"/>
              </a:rPr>
              <a:t>.</a:t>
            </a:r>
          </a:p>
          <a:p>
            <a:pPr algn="just"/>
            <a:r>
              <a:rPr lang="el-GR" b="1" dirty="0">
                <a:solidFill>
                  <a:schemeClr val="tx2"/>
                </a:solidFill>
                <a:ea typeface="Times New Roman" panose="02020603050405020304" pitchFamily="18" charset="0"/>
              </a:rPr>
              <a:t>Βασίζεται στην αξιολόγηση του κύκλου ζωής </a:t>
            </a:r>
            <a:r>
              <a:rPr lang="el-GR" dirty="0">
                <a:solidFill>
                  <a:schemeClr val="tx2"/>
                </a:solidFill>
                <a:ea typeface="Times New Roman" panose="02020603050405020304" pitchFamily="18" charset="0"/>
              </a:rPr>
              <a:t>(</a:t>
            </a:r>
            <a:r>
              <a:rPr lang="en-GB" dirty="0">
                <a:solidFill>
                  <a:schemeClr val="tx2"/>
                </a:solidFill>
                <a:ea typeface="Times New Roman" panose="02020603050405020304" pitchFamily="18" charset="0"/>
              </a:rPr>
              <a:t>Life Cycle Assessment, LCA)</a:t>
            </a:r>
            <a:r>
              <a:rPr lang="el-GR" dirty="0">
                <a:solidFill>
                  <a:schemeClr val="tx2"/>
                </a:solidFill>
                <a:ea typeface="Times New Roman" panose="02020603050405020304" pitchFamily="18" charset="0"/>
              </a:rPr>
              <a:t>,</a:t>
            </a:r>
            <a:r>
              <a:rPr lang="en-GB" dirty="0">
                <a:solidFill>
                  <a:schemeClr val="tx2"/>
                </a:solidFill>
                <a:ea typeface="Times New Roman" panose="02020603050405020304" pitchFamily="18" charset="0"/>
              </a:rPr>
              <a:t> </a:t>
            </a:r>
            <a:r>
              <a:rPr lang="el-GR" dirty="0">
                <a:solidFill>
                  <a:schemeClr val="tx2"/>
                </a:solidFill>
                <a:ea typeface="Times New Roman" panose="02020603050405020304" pitchFamily="18" charset="0"/>
              </a:rPr>
              <a:t>ένα εργαλείο το οποίο χρησιμοποιείται για την αξιολόγηση των περιβαλλοντικών επιπτώσεων ενός προϊόντος καθ’ όλη τη διάρκεια ζωής του.</a:t>
            </a:r>
          </a:p>
          <a:p>
            <a:pPr algn="just"/>
            <a:r>
              <a:rPr lang="el-GR" dirty="0">
                <a:solidFill>
                  <a:schemeClr val="tx2"/>
                </a:solidFill>
                <a:ea typeface="Times New Roman" panose="02020603050405020304" pitchFamily="18" charset="0"/>
              </a:rPr>
              <a:t>Μέσω αυτού οι επιχειρήσεις </a:t>
            </a:r>
            <a:r>
              <a:rPr lang="el-GR" b="1" dirty="0">
                <a:solidFill>
                  <a:schemeClr val="tx2"/>
                </a:solidFill>
                <a:ea typeface="Times New Roman" panose="02020603050405020304" pitchFamily="18" charset="0"/>
              </a:rPr>
              <a:t>μειώνουν τις περιβαλλοντικές επιπτώσεις </a:t>
            </a:r>
            <a:r>
              <a:rPr lang="el-GR" dirty="0">
                <a:solidFill>
                  <a:schemeClr val="tx2"/>
                </a:solidFill>
                <a:ea typeface="Times New Roman" panose="02020603050405020304" pitchFamily="18" charset="0"/>
              </a:rPr>
              <a:t>των προϊόντων και των διαδικασιών τους. Επίσης, προσφέρει τη δυνατότητα στην επιχείρηση να μειώσει το κόστος και να κάνει το προϊόν ελκυστικότερο και κατ’ επέκταση να αυξήσει τη ζήτησή του. </a:t>
            </a:r>
          </a:p>
          <a:p>
            <a:pPr marL="0" indent="0">
              <a:buNone/>
            </a:pPr>
            <a:endParaRPr lang="el-GR" dirty="0">
              <a:solidFill>
                <a:schemeClr val="tx2"/>
              </a:solidFill>
              <a:ea typeface="Times New Roman" panose="02020603050405020304" pitchFamily="18" charset="0"/>
            </a:endParaRPr>
          </a:p>
        </p:txBody>
      </p:sp>
      <p:sp>
        <p:nvSpPr>
          <p:cNvPr id="4" name="Θέση αριθμού διαφάνειας 3">
            <a:extLst>
              <a:ext uri="{FF2B5EF4-FFF2-40B4-BE49-F238E27FC236}">
                <a16:creationId xmlns:a16="http://schemas.microsoft.com/office/drawing/2014/main" id="{D2C43021-1820-DFB7-FE7C-CF9C71F092F4}"/>
              </a:ext>
            </a:extLst>
          </p:cNvPr>
          <p:cNvSpPr>
            <a:spLocks noGrp="1"/>
          </p:cNvSpPr>
          <p:nvPr>
            <p:ph type="sldNum" sz="quarter" idx="12"/>
          </p:nvPr>
        </p:nvSpPr>
        <p:spPr/>
        <p:txBody>
          <a:bodyPr/>
          <a:lstStyle/>
          <a:p>
            <a:pPr rtl="0"/>
            <a:fld id="{9CD8D479-8942-46E8-A226-A4E01F7A105C}" type="slidenum">
              <a:rPr lang="el-GR" noProof="0" smtClean="0"/>
              <a:t>21</a:t>
            </a:fld>
            <a:endParaRPr lang="el-GR" noProof="0" dirty="0"/>
          </a:p>
        </p:txBody>
      </p:sp>
      <p:sp>
        <p:nvSpPr>
          <p:cNvPr id="5" name="Θέση ημερομηνίας 4">
            <a:extLst>
              <a:ext uri="{FF2B5EF4-FFF2-40B4-BE49-F238E27FC236}">
                <a16:creationId xmlns:a16="http://schemas.microsoft.com/office/drawing/2014/main" id="{F62EA1D9-48B2-345F-120A-084DB422B033}"/>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95721A41-91E1-3648-B632-9EF2F381F191}"/>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220747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BFAD6B8-9D67-2BCE-ED39-752A971B44FC}"/>
              </a:ext>
            </a:extLst>
          </p:cNvPr>
          <p:cNvSpPr>
            <a:spLocks noGrp="1"/>
          </p:cNvSpPr>
          <p:nvPr>
            <p:ph idx="1"/>
          </p:nvPr>
        </p:nvSpPr>
        <p:spPr>
          <a:xfrm>
            <a:off x="953734" y="1628347"/>
            <a:ext cx="9663109" cy="4620682"/>
          </a:xfrm>
        </p:spPr>
        <p:txBody>
          <a:bodyPr/>
          <a:lstStyle/>
          <a:p>
            <a:pPr marL="0" indent="0" algn="ctr">
              <a:buNone/>
            </a:pPr>
            <a:r>
              <a:rPr lang="el-GR" dirty="0">
                <a:solidFill>
                  <a:schemeClr val="tx2"/>
                </a:solidFill>
              </a:rPr>
              <a:t>Επιχειρηματικές δράσεις με στόχο την αειφόρο ανάπτυξη δύναται να διακριθούν σε δυο κύριες κατηγορίες </a:t>
            </a:r>
          </a:p>
          <a:p>
            <a:endParaRPr lang="el-GR" dirty="0"/>
          </a:p>
        </p:txBody>
      </p:sp>
      <p:sp>
        <p:nvSpPr>
          <p:cNvPr id="4" name="Θέση αριθμού διαφάνειας 3">
            <a:extLst>
              <a:ext uri="{FF2B5EF4-FFF2-40B4-BE49-F238E27FC236}">
                <a16:creationId xmlns:a16="http://schemas.microsoft.com/office/drawing/2014/main" id="{61E2D42B-EFFA-6B3D-C7D7-679A6CBC236C}"/>
              </a:ext>
            </a:extLst>
          </p:cNvPr>
          <p:cNvSpPr>
            <a:spLocks noGrp="1"/>
          </p:cNvSpPr>
          <p:nvPr>
            <p:ph type="sldNum" sz="quarter" idx="12"/>
          </p:nvPr>
        </p:nvSpPr>
        <p:spPr/>
        <p:txBody>
          <a:bodyPr/>
          <a:lstStyle/>
          <a:p>
            <a:pPr rtl="0"/>
            <a:fld id="{9CD8D479-8942-46E8-A226-A4E01F7A105C}" type="slidenum">
              <a:rPr lang="el-GR" noProof="0" smtClean="0"/>
              <a:t>22</a:t>
            </a:fld>
            <a:endParaRPr lang="el-GR" noProof="0" dirty="0"/>
          </a:p>
        </p:txBody>
      </p:sp>
      <p:sp>
        <p:nvSpPr>
          <p:cNvPr id="5" name="Θέση ημερομηνίας 4">
            <a:extLst>
              <a:ext uri="{FF2B5EF4-FFF2-40B4-BE49-F238E27FC236}">
                <a16:creationId xmlns:a16="http://schemas.microsoft.com/office/drawing/2014/main" id="{A88A9156-2440-12FF-98B9-DF8B467D1977}"/>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8" name="TextBox 7">
            <a:extLst>
              <a:ext uri="{FF2B5EF4-FFF2-40B4-BE49-F238E27FC236}">
                <a16:creationId xmlns:a16="http://schemas.microsoft.com/office/drawing/2014/main" id="{6631CA84-907B-1091-B605-FDFC4597AA4E}"/>
              </a:ext>
            </a:extLst>
          </p:cNvPr>
          <p:cNvSpPr txBox="1"/>
          <p:nvPr/>
        </p:nvSpPr>
        <p:spPr>
          <a:xfrm>
            <a:off x="953734" y="4116535"/>
            <a:ext cx="3114868" cy="646331"/>
          </a:xfrm>
          <a:prstGeom prst="rect">
            <a:avLst/>
          </a:prstGeom>
          <a:noFill/>
        </p:spPr>
        <p:txBody>
          <a:bodyPr wrap="square" rtlCol="0">
            <a:spAutoFit/>
          </a:bodyPr>
          <a:lstStyle/>
          <a:p>
            <a:pPr marL="76200" lvl="0" indent="0">
              <a:buNone/>
            </a:pPr>
            <a:r>
              <a:rPr lang="el-GR" dirty="0">
                <a:solidFill>
                  <a:schemeClr val="accent1">
                    <a:lumMod val="50000"/>
                  </a:schemeClr>
                </a:solidFill>
                <a:latin typeface="IBM Plex Sans" panose="020B0503050203000203" pitchFamily="34" charset="0"/>
              </a:rPr>
              <a:t>Κανονιστικά-καθορισμένες (</a:t>
            </a:r>
            <a:r>
              <a:rPr lang="en-US" dirty="0">
                <a:solidFill>
                  <a:schemeClr val="accent1">
                    <a:lumMod val="50000"/>
                  </a:schemeClr>
                </a:solidFill>
                <a:latin typeface="IBM Plex Sans" panose="020B0503050203000203" pitchFamily="34" charset="0"/>
              </a:rPr>
              <a:t>regulatory-driven</a:t>
            </a:r>
            <a:r>
              <a:rPr lang="el-GR" dirty="0">
                <a:solidFill>
                  <a:schemeClr val="accent1">
                    <a:lumMod val="50000"/>
                  </a:schemeClr>
                </a:solidFill>
                <a:latin typeface="IBM Plex Sans" panose="020B0503050203000203" pitchFamily="34" charset="0"/>
              </a:rPr>
              <a:t>) </a:t>
            </a:r>
          </a:p>
        </p:txBody>
      </p:sp>
      <p:sp>
        <p:nvSpPr>
          <p:cNvPr id="9" name="TextBox 8">
            <a:extLst>
              <a:ext uri="{FF2B5EF4-FFF2-40B4-BE49-F238E27FC236}">
                <a16:creationId xmlns:a16="http://schemas.microsoft.com/office/drawing/2014/main" id="{7216275C-2C3E-3CA8-2E6B-9A7BF6992C5E}"/>
              </a:ext>
            </a:extLst>
          </p:cNvPr>
          <p:cNvSpPr txBox="1"/>
          <p:nvPr/>
        </p:nvSpPr>
        <p:spPr>
          <a:xfrm>
            <a:off x="7753900" y="4130161"/>
            <a:ext cx="2862943" cy="646331"/>
          </a:xfrm>
          <a:prstGeom prst="rect">
            <a:avLst/>
          </a:prstGeom>
          <a:noFill/>
        </p:spPr>
        <p:txBody>
          <a:bodyPr wrap="square" rtlCol="0">
            <a:spAutoFit/>
          </a:bodyPr>
          <a:lstStyle/>
          <a:p>
            <a:pPr marL="76200" lvl="0" indent="0">
              <a:buNone/>
            </a:pPr>
            <a:r>
              <a:rPr lang="el-GR" dirty="0">
                <a:solidFill>
                  <a:srgbClr val="92D050"/>
                </a:solidFill>
                <a:latin typeface="IBM Plex Sans" panose="020B0503050203000203" pitchFamily="34" charset="0"/>
              </a:rPr>
              <a:t>Προληπτικά-κινούμενες (</a:t>
            </a:r>
            <a:r>
              <a:rPr lang="en-GB" dirty="0">
                <a:solidFill>
                  <a:srgbClr val="92D050"/>
                </a:solidFill>
                <a:latin typeface="IBM Plex Sans" panose="020B0503050203000203" pitchFamily="34" charset="0"/>
              </a:rPr>
              <a:t>proactive-driven)</a:t>
            </a:r>
          </a:p>
        </p:txBody>
      </p:sp>
      <p:cxnSp>
        <p:nvCxnSpPr>
          <p:cNvPr id="10" name="Ευθύγραμμο βέλος σύνδεσης 9">
            <a:extLst>
              <a:ext uri="{FF2B5EF4-FFF2-40B4-BE49-F238E27FC236}">
                <a16:creationId xmlns:a16="http://schemas.microsoft.com/office/drawing/2014/main" id="{201A8F5C-3A91-8DFD-8FA6-0B54D340A989}"/>
              </a:ext>
            </a:extLst>
          </p:cNvPr>
          <p:cNvCxnSpPr>
            <a:cxnSpLocks/>
          </p:cNvCxnSpPr>
          <p:nvPr/>
        </p:nvCxnSpPr>
        <p:spPr>
          <a:xfrm flipH="1">
            <a:off x="2602960" y="2494621"/>
            <a:ext cx="1926828" cy="1226475"/>
          </a:xfrm>
          <a:prstGeom prst="straightConnector1">
            <a:avLst/>
          </a:prstGeom>
          <a:ln w="381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 name="Ευθύγραμμο βέλος σύνδεσης 10">
            <a:extLst>
              <a:ext uri="{FF2B5EF4-FFF2-40B4-BE49-F238E27FC236}">
                <a16:creationId xmlns:a16="http://schemas.microsoft.com/office/drawing/2014/main" id="{F8E707AA-A085-67AF-7082-3F0DAB2C9A38}"/>
              </a:ext>
            </a:extLst>
          </p:cNvPr>
          <p:cNvCxnSpPr>
            <a:cxnSpLocks/>
          </p:cNvCxnSpPr>
          <p:nvPr/>
        </p:nvCxnSpPr>
        <p:spPr>
          <a:xfrm>
            <a:off x="7165824" y="2570031"/>
            <a:ext cx="1926761" cy="1226475"/>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7" name="Θέση υποσέλιδου 5">
            <a:extLst>
              <a:ext uri="{FF2B5EF4-FFF2-40B4-BE49-F238E27FC236}">
                <a16:creationId xmlns:a16="http://schemas.microsoft.com/office/drawing/2014/main" id="{528F21D3-B73E-3CC4-E033-348ED7BBC72F}"/>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
        <p:nvSpPr>
          <p:cNvPr id="12" name="Τίτλος 1">
            <a:extLst>
              <a:ext uri="{FF2B5EF4-FFF2-40B4-BE49-F238E27FC236}">
                <a16:creationId xmlns:a16="http://schemas.microsoft.com/office/drawing/2014/main" id="{3710FBED-95A9-1EE1-D330-F1F590A599F0}"/>
              </a:ext>
            </a:extLst>
          </p:cNvPr>
          <p:cNvSpPr>
            <a:spLocks noGrp="1"/>
          </p:cNvSpPr>
          <p:nvPr>
            <p:ph type="title"/>
          </p:nvPr>
        </p:nvSpPr>
        <p:spPr>
          <a:xfrm>
            <a:off x="1288933" y="546054"/>
            <a:ext cx="9327910" cy="551440"/>
          </a:xfrm>
        </p:spPr>
        <p:txBody>
          <a:bodyPr>
            <a:normAutofit fontScale="90000"/>
          </a:bodyPr>
          <a:lstStyle/>
          <a:p>
            <a:r>
              <a:rPr lang="el-GR" dirty="0"/>
              <a:t>Αποτελέσματα περιβαλλοντικής στρατηγικής</a:t>
            </a:r>
          </a:p>
        </p:txBody>
      </p:sp>
    </p:spTree>
    <p:extLst>
      <p:ext uri="{BB962C8B-B14F-4D97-AF65-F5344CB8AC3E}">
        <p14:creationId xmlns:p14="http://schemas.microsoft.com/office/powerpoint/2010/main" val="3185760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81AB81C-C741-0BA3-49FA-683C768C0791}"/>
              </a:ext>
            </a:extLst>
          </p:cNvPr>
          <p:cNvSpPr>
            <a:spLocks noGrp="1"/>
          </p:cNvSpPr>
          <p:nvPr>
            <p:ph idx="1"/>
          </p:nvPr>
        </p:nvSpPr>
        <p:spPr>
          <a:xfrm>
            <a:off x="894080" y="1566001"/>
            <a:ext cx="9887895" cy="4620682"/>
          </a:xfrm>
        </p:spPr>
        <p:txBody>
          <a:bodyPr/>
          <a:lstStyle/>
          <a:p>
            <a:pPr marL="0" indent="0" algn="ctr">
              <a:buNone/>
            </a:pPr>
            <a:r>
              <a:rPr lang="el-GR" dirty="0">
                <a:solidFill>
                  <a:schemeClr val="tx2"/>
                </a:solidFill>
              </a:rPr>
              <a:t>Νομοθετικές ρυθμίσεις-</a:t>
            </a:r>
            <a:r>
              <a:rPr lang="el-GR" b="1" dirty="0">
                <a:solidFill>
                  <a:schemeClr val="tx2"/>
                </a:solidFill>
              </a:rPr>
              <a:t>«εργαλεία εντολών και ελέγχου»</a:t>
            </a:r>
            <a:r>
              <a:rPr lang="el-GR" dirty="0">
                <a:solidFill>
                  <a:schemeClr val="tx2"/>
                </a:solidFill>
              </a:rPr>
              <a:t> (</a:t>
            </a:r>
            <a:r>
              <a:rPr lang="en-US" dirty="0">
                <a:solidFill>
                  <a:schemeClr val="tx2"/>
                </a:solidFill>
              </a:rPr>
              <a:t>command and control instruments</a:t>
            </a:r>
            <a:r>
              <a:rPr lang="el-GR" dirty="0">
                <a:solidFill>
                  <a:schemeClr val="tx2"/>
                </a:solidFill>
              </a:rPr>
              <a:t>) </a:t>
            </a:r>
          </a:p>
          <a:p>
            <a:endParaRPr lang="el-GR" dirty="0"/>
          </a:p>
        </p:txBody>
      </p:sp>
      <p:sp>
        <p:nvSpPr>
          <p:cNvPr id="4" name="Θέση αριθμού διαφάνειας 3">
            <a:extLst>
              <a:ext uri="{FF2B5EF4-FFF2-40B4-BE49-F238E27FC236}">
                <a16:creationId xmlns:a16="http://schemas.microsoft.com/office/drawing/2014/main" id="{46960FB0-0E00-BFC3-C4FD-7A19CAF1773B}"/>
              </a:ext>
            </a:extLst>
          </p:cNvPr>
          <p:cNvSpPr>
            <a:spLocks noGrp="1"/>
          </p:cNvSpPr>
          <p:nvPr>
            <p:ph type="sldNum" sz="quarter" idx="12"/>
          </p:nvPr>
        </p:nvSpPr>
        <p:spPr/>
        <p:txBody>
          <a:bodyPr/>
          <a:lstStyle/>
          <a:p>
            <a:pPr rtl="0"/>
            <a:fld id="{9CD8D479-8942-46E8-A226-A4E01F7A105C}" type="slidenum">
              <a:rPr lang="el-GR" noProof="0" smtClean="0"/>
              <a:t>23</a:t>
            </a:fld>
            <a:endParaRPr lang="el-GR" noProof="0" dirty="0"/>
          </a:p>
        </p:txBody>
      </p:sp>
      <p:sp>
        <p:nvSpPr>
          <p:cNvPr id="5" name="Θέση ημερομηνίας 4">
            <a:extLst>
              <a:ext uri="{FF2B5EF4-FFF2-40B4-BE49-F238E27FC236}">
                <a16:creationId xmlns:a16="http://schemas.microsoft.com/office/drawing/2014/main" id="{BF06C158-7505-8527-9758-2453A80BD6ED}"/>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cxnSp>
        <p:nvCxnSpPr>
          <p:cNvPr id="7" name="Ευθύγραμμο βέλος σύνδεσης 6">
            <a:extLst>
              <a:ext uri="{FF2B5EF4-FFF2-40B4-BE49-F238E27FC236}">
                <a16:creationId xmlns:a16="http://schemas.microsoft.com/office/drawing/2014/main" id="{7BA36CEE-64E3-1AA1-8167-940B467D2115}"/>
              </a:ext>
            </a:extLst>
          </p:cNvPr>
          <p:cNvCxnSpPr>
            <a:cxnSpLocks/>
          </p:cNvCxnSpPr>
          <p:nvPr/>
        </p:nvCxnSpPr>
        <p:spPr>
          <a:xfrm flipH="1">
            <a:off x="2811047" y="2815762"/>
            <a:ext cx="1926828" cy="1226475"/>
          </a:xfrm>
          <a:prstGeom prst="straightConnector1">
            <a:avLst/>
          </a:prstGeom>
          <a:ln w="38100">
            <a:solidFill>
              <a:schemeClr val="accent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 name="Ευθύγραμμο βέλος σύνδεσης 7">
            <a:extLst>
              <a:ext uri="{FF2B5EF4-FFF2-40B4-BE49-F238E27FC236}">
                <a16:creationId xmlns:a16="http://schemas.microsoft.com/office/drawing/2014/main" id="{8C16E520-B5D1-B01F-2572-F424EB681F05}"/>
              </a:ext>
            </a:extLst>
          </p:cNvPr>
          <p:cNvCxnSpPr>
            <a:cxnSpLocks/>
          </p:cNvCxnSpPr>
          <p:nvPr/>
        </p:nvCxnSpPr>
        <p:spPr>
          <a:xfrm>
            <a:off x="7454127" y="2815762"/>
            <a:ext cx="1926761" cy="1226475"/>
          </a:xfrm>
          <a:prstGeom prst="straightConnector1">
            <a:avLst/>
          </a:pr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F6F48054-3D0B-1359-6154-B3744550A03C}"/>
              </a:ext>
            </a:extLst>
          </p:cNvPr>
          <p:cNvSpPr txBox="1"/>
          <p:nvPr/>
        </p:nvSpPr>
        <p:spPr>
          <a:xfrm>
            <a:off x="1212947" y="4610514"/>
            <a:ext cx="3335607" cy="646331"/>
          </a:xfrm>
          <a:prstGeom prst="rect">
            <a:avLst/>
          </a:prstGeom>
          <a:noFill/>
        </p:spPr>
        <p:txBody>
          <a:bodyPr wrap="square" rtlCol="0">
            <a:spAutoFit/>
          </a:bodyPr>
          <a:lstStyle/>
          <a:p>
            <a:pPr marL="76200" lvl="0" indent="0">
              <a:buNone/>
            </a:pPr>
            <a:r>
              <a:rPr lang="el-GR" dirty="0">
                <a:solidFill>
                  <a:schemeClr val="accent1">
                    <a:lumMod val="50000"/>
                  </a:schemeClr>
                </a:solidFill>
              </a:rPr>
              <a:t>Παθητική προσέγγιση(</a:t>
            </a:r>
            <a:r>
              <a:rPr lang="en-US" dirty="0">
                <a:solidFill>
                  <a:schemeClr val="accent1">
                    <a:lumMod val="50000"/>
                  </a:schemeClr>
                </a:solidFill>
              </a:rPr>
              <a:t>reactive approach</a:t>
            </a:r>
            <a:r>
              <a:rPr lang="el-GR" dirty="0">
                <a:solidFill>
                  <a:schemeClr val="accent1">
                    <a:lumMod val="50000"/>
                  </a:schemeClr>
                </a:solidFill>
              </a:rPr>
              <a:t>) </a:t>
            </a:r>
          </a:p>
        </p:txBody>
      </p:sp>
      <p:sp>
        <p:nvSpPr>
          <p:cNvPr id="10" name="TextBox 9">
            <a:extLst>
              <a:ext uri="{FF2B5EF4-FFF2-40B4-BE49-F238E27FC236}">
                <a16:creationId xmlns:a16="http://schemas.microsoft.com/office/drawing/2014/main" id="{D19BE17A-FA2F-41DD-9A02-FD8FABA92B63}"/>
              </a:ext>
            </a:extLst>
          </p:cNvPr>
          <p:cNvSpPr txBox="1"/>
          <p:nvPr/>
        </p:nvSpPr>
        <p:spPr>
          <a:xfrm>
            <a:off x="7667757" y="4610514"/>
            <a:ext cx="3311296" cy="923330"/>
          </a:xfrm>
          <a:prstGeom prst="rect">
            <a:avLst/>
          </a:prstGeom>
          <a:noFill/>
        </p:spPr>
        <p:txBody>
          <a:bodyPr wrap="square" rtlCol="0">
            <a:spAutoFit/>
          </a:bodyPr>
          <a:lstStyle/>
          <a:p>
            <a:pPr marL="76200" lvl="0" indent="0">
              <a:buNone/>
            </a:pPr>
            <a:r>
              <a:rPr lang="el-GR" dirty="0">
                <a:solidFill>
                  <a:srgbClr val="92D050"/>
                </a:solidFill>
              </a:rPr>
              <a:t>Ρυθμιστικό-καινοτομική προσέγγιση (</a:t>
            </a:r>
            <a:r>
              <a:rPr lang="en-US" dirty="0">
                <a:solidFill>
                  <a:srgbClr val="92D050"/>
                </a:solidFill>
              </a:rPr>
              <a:t>regulation</a:t>
            </a:r>
            <a:r>
              <a:rPr lang="el-GR" dirty="0">
                <a:solidFill>
                  <a:srgbClr val="92D050"/>
                </a:solidFill>
              </a:rPr>
              <a:t>-</a:t>
            </a:r>
            <a:r>
              <a:rPr lang="en-US" dirty="0">
                <a:solidFill>
                  <a:srgbClr val="92D050"/>
                </a:solidFill>
              </a:rPr>
              <a:t>innovative based approach)</a:t>
            </a:r>
            <a:r>
              <a:rPr lang="el-GR" dirty="0">
                <a:solidFill>
                  <a:srgbClr val="92D050"/>
                </a:solidFill>
              </a:rPr>
              <a:t> </a:t>
            </a:r>
            <a:endParaRPr lang="en-GB" dirty="0">
              <a:solidFill>
                <a:srgbClr val="92D050"/>
              </a:solidFill>
            </a:endParaRPr>
          </a:p>
        </p:txBody>
      </p:sp>
      <p:sp>
        <p:nvSpPr>
          <p:cNvPr id="11" name="Θέση υποσέλιδου 5">
            <a:extLst>
              <a:ext uri="{FF2B5EF4-FFF2-40B4-BE49-F238E27FC236}">
                <a16:creationId xmlns:a16="http://schemas.microsoft.com/office/drawing/2014/main" id="{5E13A2C4-4742-9BB1-3321-34C568D07F26}"/>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
        <p:nvSpPr>
          <p:cNvPr id="12" name="Τίτλος 1">
            <a:extLst>
              <a:ext uri="{FF2B5EF4-FFF2-40B4-BE49-F238E27FC236}">
                <a16:creationId xmlns:a16="http://schemas.microsoft.com/office/drawing/2014/main" id="{6ACE46FE-6E61-C730-15CA-3CE1160BCC5E}"/>
              </a:ext>
            </a:extLst>
          </p:cNvPr>
          <p:cNvSpPr>
            <a:spLocks noGrp="1"/>
          </p:cNvSpPr>
          <p:nvPr>
            <p:ph type="title"/>
          </p:nvPr>
        </p:nvSpPr>
        <p:spPr>
          <a:xfrm>
            <a:off x="1174072" y="360443"/>
            <a:ext cx="9327910" cy="551440"/>
          </a:xfrm>
        </p:spPr>
        <p:txBody>
          <a:bodyPr>
            <a:normAutofit fontScale="90000"/>
          </a:bodyPr>
          <a:lstStyle/>
          <a:p>
            <a:r>
              <a:rPr lang="el-GR" dirty="0"/>
              <a:t>Αποτελέσματα περιβαλλοντικής στρατηγικής</a:t>
            </a:r>
          </a:p>
        </p:txBody>
      </p:sp>
    </p:spTree>
    <p:extLst>
      <p:ext uri="{BB962C8B-B14F-4D97-AF65-F5344CB8AC3E}">
        <p14:creationId xmlns:p14="http://schemas.microsoft.com/office/powerpoint/2010/main" val="1390896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D7D8A8-1A00-3F3B-6941-DBDDAC055235}"/>
              </a:ext>
            </a:extLst>
          </p:cNvPr>
          <p:cNvSpPr>
            <a:spLocks noGrp="1"/>
          </p:cNvSpPr>
          <p:nvPr>
            <p:ph type="title"/>
          </p:nvPr>
        </p:nvSpPr>
        <p:spPr>
          <a:xfrm>
            <a:off x="1410025" y="396240"/>
            <a:ext cx="9371949" cy="697653"/>
          </a:xfrm>
        </p:spPr>
        <p:txBody>
          <a:bodyPr>
            <a:normAutofit/>
          </a:bodyPr>
          <a:lstStyle/>
          <a:p>
            <a:r>
              <a:rPr lang="el-GR" sz="3100" dirty="0"/>
              <a:t>Η ενεργητική – προληπτική τάση (</a:t>
            </a:r>
            <a:r>
              <a:rPr lang="en-US" sz="3100" dirty="0"/>
              <a:t>proactive approach</a:t>
            </a:r>
            <a:r>
              <a:rPr lang="el-GR" sz="3100" dirty="0"/>
              <a:t>) </a:t>
            </a:r>
          </a:p>
        </p:txBody>
      </p:sp>
      <p:sp>
        <p:nvSpPr>
          <p:cNvPr id="4" name="Θέση αριθμού διαφάνειας 3">
            <a:extLst>
              <a:ext uri="{FF2B5EF4-FFF2-40B4-BE49-F238E27FC236}">
                <a16:creationId xmlns:a16="http://schemas.microsoft.com/office/drawing/2014/main" id="{019736A9-0B6D-EA24-AB64-5D09D00B967A}"/>
              </a:ext>
            </a:extLst>
          </p:cNvPr>
          <p:cNvSpPr>
            <a:spLocks noGrp="1"/>
          </p:cNvSpPr>
          <p:nvPr>
            <p:ph type="sldNum" sz="quarter" idx="12"/>
          </p:nvPr>
        </p:nvSpPr>
        <p:spPr/>
        <p:txBody>
          <a:bodyPr/>
          <a:lstStyle/>
          <a:p>
            <a:pPr rtl="0"/>
            <a:fld id="{9CD8D479-8942-46E8-A226-A4E01F7A105C}" type="slidenum">
              <a:rPr lang="el-GR" noProof="0" smtClean="0"/>
              <a:t>24</a:t>
            </a:fld>
            <a:endParaRPr lang="el-GR" noProof="0" dirty="0"/>
          </a:p>
        </p:txBody>
      </p:sp>
      <p:sp>
        <p:nvSpPr>
          <p:cNvPr id="5" name="Θέση ημερομηνίας 4">
            <a:extLst>
              <a:ext uri="{FF2B5EF4-FFF2-40B4-BE49-F238E27FC236}">
                <a16:creationId xmlns:a16="http://schemas.microsoft.com/office/drawing/2014/main" id="{7D67FBA6-C924-F872-ED28-219D993815D2}"/>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Google Shape;236;p24">
            <a:extLst>
              <a:ext uri="{FF2B5EF4-FFF2-40B4-BE49-F238E27FC236}">
                <a16:creationId xmlns:a16="http://schemas.microsoft.com/office/drawing/2014/main" id="{C4C74063-D166-6B7B-B800-A6283F587208}"/>
              </a:ext>
            </a:extLst>
          </p:cNvPr>
          <p:cNvSpPr txBox="1">
            <a:spLocks/>
          </p:cNvSpPr>
          <p:nvPr/>
        </p:nvSpPr>
        <p:spPr>
          <a:xfrm>
            <a:off x="1410026" y="1933495"/>
            <a:ext cx="8827855" cy="3856303"/>
          </a:xfrm>
          <a:prstGeom prst="rect">
            <a:avLst/>
          </a:prstGeom>
        </p:spPr>
        <p:txBody>
          <a:bodyPr spcFirstLastPara="1" vert="horz" wrap="square" lIns="0" tIns="0" rIns="0" bIns="0" rtlCol="0" anchor="t" anchorCtr="0">
            <a:noAutofit/>
          </a:bodyPr>
          <a:lst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a:lstStyle>
          <a:p>
            <a:pPr marL="342900" indent="-342900" algn="just">
              <a:spcBef>
                <a:spcPts val="600"/>
              </a:spcBef>
              <a:buFont typeface="Wingdings" pitchFamily="2" charset="2"/>
              <a:buChar char="Ø"/>
            </a:pPr>
            <a:r>
              <a:rPr lang="el-GR" sz="2400" dirty="0">
                <a:solidFill>
                  <a:schemeClr val="tx2"/>
                </a:solidFill>
              </a:rPr>
              <a:t>Εθελοντικές πρακτικές</a:t>
            </a:r>
          </a:p>
          <a:p>
            <a:pPr marL="342900" indent="-342900" algn="just">
              <a:spcBef>
                <a:spcPts val="600"/>
              </a:spcBef>
              <a:buFont typeface="Wingdings" pitchFamily="2" charset="2"/>
              <a:buChar char="Ø"/>
            </a:pPr>
            <a:r>
              <a:rPr lang="el-GR" sz="2400" dirty="0">
                <a:solidFill>
                  <a:schemeClr val="tx2"/>
                </a:solidFill>
              </a:rPr>
              <a:t>Υπερβαίνουν την απλή συμμόρφωση με την νομοθεσία</a:t>
            </a:r>
          </a:p>
          <a:p>
            <a:pPr marL="0" indent="0" algn="just">
              <a:spcBef>
                <a:spcPts val="600"/>
              </a:spcBef>
              <a:buFont typeface="Arial" panose="020B0604020202020204" pitchFamily="34" charset="0"/>
              <a:buNone/>
            </a:pPr>
            <a:r>
              <a:rPr lang="el-GR" sz="2400" b="1" dirty="0">
                <a:solidFill>
                  <a:schemeClr val="tx2"/>
                </a:solidFill>
              </a:rPr>
              <a:t>Κίνητρα εφαρμογής της</a:t>
            </a:r>
          </a:p>
          <a:p>
            <a:pPr marL="400050" indent="-400050" algn="just">
              <a:spcBef>
                <a:spcPts val="600"/>
              </a:spcBef>
              <a:buFont typeface="+mj-lt"/>
              <a:buAutoNum type="romanLcPeriod"/>
            </a:pPr>
            <a:r>
              <a:rPr lang="el-GR" sz="2400" dirty="0">
                <a:solidFill>
                  <a:schemeClr val="tx2"/>
                </a:solidFill>
              </a:rPr>
              <a:t>μείωση του κόστους από τη βελτίωση της περιβαλλοντικής επίδοσης </a:t>
            </a:r>
          </a:p>
          <a:p>
            <a:pPr marL="400050" indent="-400050" algn="just">
              <a:buFont typeface="+mj-lt"/>
              <a:buAutoNum type="romanLcPeriod"/>
            </a:pPr>
            <a:r>
              <a:rPr lang="el-GR" sz="2400" dirty="0">
                <a:solidFill>
                  <a:schemeClr val="tx2"/>
                </a:solidFill>
              </a:rPr>
              <a:t>ανάπτυξη ανταγωνιστικού πλεονεκτήματος </a:t>
            </a:r>
          </a:p>
          <a:p>
            <a:pPr marL="400050" indent="-400050" algn="just">
              <a:buFont typeface="+mj-lt"/>
              <a:buAutoNum type="romanLcPeriod"/>
            </a:pPr>
            <a:r>
              <a:rPr lang="el-GR" sz="2400" dirty="0">
                <a:solidFill>
                  <a:schemeClr val="tx2"/>
                </a:solidFill>
              </a:rPr>
              <a:t>ικανοποίηση των απαιτήσεων των ενδιαφερομένων ομάδων </a:t>
            </a:r>
          </a:p>
          <a:p>
            <a:pPr marL="400050" indent="-400050" algn="just">
              <a:buFont typeface="+mj-lt"/>
              <a:buAutoNum type="romanLcPeriod"/>
            </a:pPr>
            <a:r>
              <a:rPr lang="el-GR" sz="2400" dirty="0">
                <a:solidFill>
                  <a:schemeClr val="tx2"/>
                </a:solidFill>
              </a:rPr>
              <a:t>αποφυγή νέων αυστηρότερων ρυθμιστικών απαιτήσεων </a:t>
            </a:r>
          </a:p>
          <a:p>
            <a:pPr marL="342900" indent="-342900">
              <a:spcBef>
                <a:spcPts val="600"/>
              </a:spcBef>
              <a:buFont typeface="Wingdings" pitchFamily="2" charset="2"/>
              <a:buChar char="Ø"/>
            </a:pPr>
            <a:endParaRPr lang="el-GR" sz="1600" dirty="0"/>
          </a:p>
        </p:txBody>
      </p:sp>
      <p:sp>
        <p:nvSpPr>
          <p:cNvPr id="8" name="Θέση υποσέλιδου 5">
            <a:extLst>
              <a:ext uri="{FF2B5EF4-FFF2-40B4-BE49-F238E27FC236}">
                <a16:creationId xmlns:a16="http://schemas.microsoft.com/office/drawing/2014/main" id="{C4138A40-FE56-F490-29FE-B5A4BE3BDC3D}"/>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1774028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E19A64-8706-E8F3-C8A9-A05DA55BCFC8}"/>
              </a:ext>
            </a:extLst>
          </p:cNvPr>
          <p:cNvSpPr>
            <a:spLocks noGrp="1"/>
          </p:cNvSpPr>
          <p:nvPr>
            <p:ph type="title"/>
          </p:nvPr>
        </p:nvSpPr>
        <p:spPr>
          <a:xfrm>
            <a:off x="1410027" y="334948"/>
            <a:ext cx="9327910" cy="788336"/>
          </a:xfrm>
        </p:spPr>
        <p:txBody>
          <a:bodyPr>
            <a:normAutofit/>
          </a:bodyPr>
          <a:lstStyle/>
          <a:p>
            <a:r>
              <a:rPr lang="el-GR" sz="3100" dirty="0"/>
              <a:t>Η ενεργητική – προληπτική τάση (</a:t>
            </a:r>
            <a:r>
              <a:rPr lang="en-US" sz="3100" dirty="0"/>
              <a:t>proactive approach</a:t>
            </a:r>
            <a:r>
              <a:rPr lang="el-GR" sz="3100" dirty="0"/>
              <a:t>) </a:t>
            </a:r>
          </a:p>
        </p:txBody>
      </p:sp>
      <p:sp>
        <p:nvSpPr>
          <p:cNvPr id="4" name="Θέση αριθμού διαφάνειας 3">
            <a:extLst>
              <a:ext uri="{FF2B5EF4-FFF2-40B4-BE49-F238E27FC236}">
                <a16:creationId xmlns:a16="http://schemas.microsoft.com/office/drawing/2014/main" id="{6F91288C-E3D8-DE45-56E8-6897E063D6EF}"/>
              </a:ext>
            </a:extLst>
          </p:cNvPr>
          <p:cNvSpPr>
            <a:spLocks noGrp="1"/>
          </p:cNvSpPr>
          <p:nvPr>
            <p:ph type="sldNum" sz="quarter" idx="12"/>
          </p:nvPr>
        </p:nvSpPr>
        <p:spPr/>
        <p:txBody>
          <a:bodyPr/>
          <a:lstStyle/>
          <a:p>
            <a:pPr rtl="0"/>
            <a:fld id="{9CD8D479-8942-46E8-A226-A4E01F7A105C}" type="slidenum">
              <a:rPr lang="el-GR" noProof="0" smtClean="0"/>
              <a:t>25</a:t>
            </a:fld>
            <a:endParaRPr lang="el-GR" noProof="0" dirty="0"/>
          </a:p>
        </p:txBody>
      </p:sp>
      <p:sp>
        <p:nvSpPr>
          <p:cNvPr id="5" name="Θέση ημερομηνίας 4">
            <a:extLst>
              <a:ext uri="{FF2B5EF4-FFF2-40B4-BE49-F238E27FC236}">
                <a16:creationId xmlns:a16="http://schemas.microsoft.com/office/drawing/2014/main" id="{2631045F-9BC2-8FA8-102E-6B16D1BDAC4E}"/>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Google Shape;236;p24">
            <a:extLst>
              <a:ext uri="{FF2B5EF4-FFF2-40B4-BE49-F238E27FC236}">
                <a16:creationId xmlns:a16="http://schemas.microsoft.com/office/drawing/2014/main" id="{F7A5D0FC-F9D2-DA73-65D6-30BC2161ADF8}"/>
              </a:ext>
            </a:extLst>
          </p:cNvPr>
          <p:cNvSpPr txBox="1">
            <a:spLocks noGrp="1"/>
          </p:cNvSpPr>
          <p:nvPr>
            <p:ph idx="1"/>
          </p:nvPr>
        </p:nvSpPr>
        <p:spPr>
          <a:prstGeom prst="rect">
            <a:avLst/>
          </a:prstGeom>
        </p:spPr>
        <p:txBody>
          <a:bodyPr spcFirstLastPara="1" wrap="square" lIns="0" tIns="0" rIns="0" bIns="0" anchor="t" anchorCtr="0">
            <a:noAutofit/>
          </a:bodyPr>
          <a:lstStyle/>
          <a:p>
            <a:pPr marL="0" lvl="0" indent="0">
              <a:buClr>
                <a:srgbClr val="7FCA20"/>
              </a:buClr>
              <a:buNone/>
            </a:pPr>
            <a:r>
              <a:rPr lang="el-GR" sz="2400" b="1" dirty="0">
                <a:solidFill>
                  <a:schemeClr val="tx2"/>
                </a:solidFill>
              </a:rPr>
              <a:t>Τα επακόλουθα της ενεργητικής στρατηγικής</a:t>
            </a:r>
          </a:p>
          <a:p>
            <a:pPr marL="342900" lvl="0" indent="-342900">
              <a:buFont typeface="Wingdings" pitchFamily="2" charset="2"/>
              <a:buChar char="Ø"/>
            </a:pPr>
            <a:r>
              <a:rPr lang="el-GR" sz="2400" dirty="0">
                <a:solidFill>
                  <a:schemeClr val="tx2"/>
                </a:solidFill>
              </a:rPr>
              <a:t>Επαρκέστερη διαχείριση των εταιρικών εισροών </a:t>
            </a:r>
          </a:p>
          <a:p>
            <a:pPr marL="342900" lvl="0" indent="-342900">
              <a:buFont typeface="Wingdings" pitchFamily="2" charset="2"/>
              <a:buChar char="Ø"/>
            </a:pPr>
            <a:r>
              <a:rPr lang="el-GR" sz="2400" dirty="0">
                <a:solidFill>
                  <a:schemeClr val="tx2"/>
                </a:solidFill>
              </a:rPr>
              <a:t>Μείωση κόστους λειτουργίας</a:t>
            </a:r>
          </a:p>
          <a:p>
            <a:pPr marL="342900" lvl="0" indent="-342900">
              <a:buFont typeface="Wingdings" pitchFamily="2" charset="2"/>
              <a:buChar char="Ø"/>
            </a:pPr>
            <a:r>
              <a:rPr lang="el-GR" sz="2400" dirty="0">
                <a:solidFill>
                  <a:schemeClr val="tx2"/>
                </a:solidFill>
              </a:rPr>
              <a:t>Ανάπτυξη ανταγωνιστικού πλεονεκτήματος</a:t>
            </a:r>
          </a:p>
          <a:p>
            <a:pPr marL="342900" lvl="0" indent="-342900">
              <a:buFont typeface="Wingdings" pitchFamily="2" charset="2"/>
              <a:buChar char="Ø"/>
            </a:pPr>
            <a:r>
              <a:rPr lang="el-GR" sz="2400" dirty="0">
                <a:solidFill>
                  <a:schemeClr val="tx2"/>
                </a:solidFill>
              </a:rPr>
              <a:t>Ενίσχυση νομιμότητας </a:t>
            </a:r>
          </a:p>
          <a:p>
            <a:pPr marL="342900" lvl="0" indent="-342900">
              <a:buFont typeface="Wingdings" pitchFamily="2" charset="2"/>
              <a:buChar char="Ø"/>
            </a:pPr>
            <a:r>
              <a:rPr lang="el-GR" sz="2400" dirty="0">
                <a:solidFill>
                  <a:schemeClr val="tx2"/>
                </a:solidFill>
              </a:rPr>
              <a:t>Ανάπτυξη διαύλων επικοινωνίας με ενδιαφερόμενα μέρη</a:t>
            </a:r>
          </a:p>
          <a:p>
            <a:pPr marL="342900" lvl="0" indent="-342900">
              <a:buFont typeface="Wingdings" pitchFamily="2" charset="2"/>
              <a:buChar char="Ø"/>
            </a:pPr>
            <a:r>
              <a:rPr lang="el-GR" sz="2400" dirty="0">
                <a:solidFill>
                  <a:schemeClr val="tx2"/>
                </a:solidFill>
              </a:rPr>
              <a:t>Βελτίωση περιβαλλοντικής </a:t>
            </a:r>
            <a:br>
              <a:rPr lang="el-GR" sz="2400" dirty="0">
                <a:solidFill>
                  <a:schemeClr val="tx2"/>
                </a:solidFill>
              </a:rPr>
            </a:br>
            <a:r>
              <a:rPr lang="el-GR" sz="2400" dirty="0">
                <a:solidFill>
                  <a:schemeClr val="tx2"/>
                </a:solidFill>
              </a:rPr>
              <a:t>και οικονομικής επίδοσης</a:t>
            </a:r>
          </a:p>
          <a:p>
            <a:pPr marL="342900" lvl="0" indent="-342900">
              <a:buFont typeface="Wingdings" pitchFamily="2" charset="2"/>
              <a:buChar char="Ø"/>
            </a:pPr>
            <a:r>
              <a:rPr lang="el-GR" sz="2400" dirty="0">
                <a:solidFill>
                  <a:schemeClr val="tx2"/>
                </a:solidFill>
              </a:rPr>
              <a:t>Ανάπτυξη περιβαλλοντικής καινοτομίας</a:t>
            </a:r>
          </a:p>
          <a:p>
            <a:pPr marL="342900" lvl="0" indent="-342900">
              <a:buFont typeface="Wingdings" pitchFamily="2" charset="2"/>
              <a:buChar char="Ø"/>
            </a:pPr>
            <a:r>
              <a:rPr lang="el-GR" sz="2400" dirty="0">
                <a:solidFill>
                  <a:schemeClr val="tx2"/>
                </a:solidFill>
              </a:rPr>
              <a:t>Διαμόρφωση πράσινου διανοητικού κεφαλαίου</a:t>
            </a:r>
          </a:p>
          <a:p>
            <a:pPr marL="0" lvl="0" indent="0" algn="l" rtl="0">
              <a:spcBef>
                <a:spcPts val="600"/>
              </a:spcBef>
              <a:spcAft>
                <a:spcPts val="0"/>
              </a:spcAft>
              <a:buNone/>
            </a:pPr>
            <a:endParaRPr lang="el-GR" sz="1600" dirty="0"/>
          </a:p>
        </p:txBody>
      </p:sp>
      <p:sp>
        <p:nvSpPr>
          <p:cNvPr id="8" name="Θέση υποσέλιδου 5">
            <a:extLst>
              <a:ext uri="{FF2B5EF4-FFF2-40B4-BE49-F238E27FC236}">
                <a16:creationId xmlns:a16="http://schemas.microsoft.com/office/drawing/2014/main" id="{BCB69558-A93B-8A83-E4F4-4029D95EB3BC}"/>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3448951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15A2A667-BD2A-799D-C1FC-C330FAFBE4B6}"/>
              </a:ext>
            </a:extLst>
          </p:cNvPr>
          <p:cNvSpPr>
            <a:spLocks noGrp="1"/>
          </p:cNvSpPr>
          <p:nvPr>
            <p:ph type="sldNum" sz="quarter" idx="12"/>
          </p:nvPr>
        </p:nvSpPr>
        <p:spPr/>
        <p:txBody>
          <a:bodyPr/>
          <a:lstStyle/>
          <a:p>
            <a:pPr rtl="0"/>
            <a:fld id="{9CD8D479-8942-46E8-A226-A4E01F7A105C}" type="slidenum">
              <a:rPr lang="el-GR" noProof="0" smtClean="0"/>
              <a:t>26</a:t>
            </a:fld>
            <a:endParaRPr lang="el-GR" noProof="0" dirty="0"/>
          </a:p>
        </p:txBody>
      </p:sp>
      <p:sp>
        <p:nvSpPr>
          <p:cNvPr id="5" name="Θέση ημερομηνίας 4">
            <a:extLst>
              <a:ext uri="{FF2B5EF4-FFF2-40B4-BE49-F238E27FC236}">
                <a16:creationId xmlns:a16="http://schemas.microsoft.com/office/drawing/2014/main" id="{3BFA702E-055B-5E63-D386-CE33C3BC1E2D}"/>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10" name="Google Shape;219;p22">
            <a:extLst>
              <a:ext uri="{FF2B5EF4-FFF2-40B4-BE49-F238E27FC236}">
                <a16:creationId xmlns:a16="http://schemas.microsoft.com/office/drawing/2014/main" id="{376BEAA8-8307-9155-77F9-565A404F4076}"/>
              </a:ext>
            </a:extLst>
          </p:cNvPr>
          <p:cNvSpPr txBox="1">
            <a:spLocks noGrp="1"/>
          </p:cNvSpPr>
          <p:nvPr>
            <p:ph type="title"/>
          </p:nvPr>
        </p:nvSpPr>
        <p:spPr>
          <a:xfrm>
            <a:off x="1410026" y="276086"/>
            <a:ext cx="9887894" cy="1654313"/>
          </a:xfrm>
          <a:prstGeom prst="rect">
            <a:avLst/>
          </a:prstGeom>
        </p:spPr>
        <p:txBody>
          <a:bodyPr spcFirstLastPara="1" wrap="square" lIns="0" tIns="0" rIns="0" bIns="0" anchor="ctr" anchorCtr="0">
            <a:noAutofit/>
          </a:bodyPr>
          <a:lstStyle/>
          <a:p>
            <a:r>
              <a:rPr lang="el-GR" sz="3100" dirty="0"/>
              <a:t>Η κανονιστικά καθοδηγούμενη εταιρική περιβαλλοντική στρατηγική(</a:t>
            </a:r>
            <a:r>
              <a:rPr lang="en-US" sz="3100" dirty="0"/>
              <a:t>regulatory-driven</a:t>
            </a:r>
            <a:r>
              <a:rPr lang="en-GB" sz="3100" dirty="0"/>
              <a:t> approach) </a:t>
            </a:r>
          </a:p>
        </p:txBody>
      </p:sp>
      <p:sp>
        <p:nvSpPr>
          <p:cNvPr id="11" name="Google Shape;218;p22">
            <a:extLst>
              <a:ext uri="{FF2B5EF4-FFF2-40B4-BE49-F238E27FC236}">
                <a16:creationId xmlns:a16="http://schemas.microsoft.com/office/drawing/2014/main" id="{4861C634-629A-44F3-45EA-75FE2BFBCA60}"/>
              </a:ext>
            </a:extLst>
          </p:cNvPr>
          <p:cNvSpPr txBox="1">
            <a:spLocks/>
          </p:cNvSpPr>
          <p:nvPr/>
        </p:nvSpPr>
        <p:spPr>
          <a:xfrm>
            <a:off x="1410026" y="2304928"/>
            <a:ext cx="9562774" cy="3630678"/>
          </a:xfrm>
          <a:prstGeom prst="rect">
            <a:avLst/>
          </a:prstGeom>
        </p:spPr>
        <p:txBody>
          <a:bodyPr spcFirstLastPara="1" vert="horz" wrap="square" lIns="0" tIns="0" rIns="0" bIns="0" rtlCol="0" anchor="t" anchorCtr="0">
            <a:noAutofit/>
          </a:bodyPr>
          <a:lst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a:lstStyle>
          <a:p>
            <a:pPr marL="0" indent="0" algn="just">
              <a:buFont typeface="Arial" panose="020B0604020202020204" pitchFamily="34" charset="0"/>
              <a:buNone/>
            </a:pPr>
            <a:r>
              <a:rPr lang="el-GR" sz="2400" b="1" dirty="0">
                <a:solidFill>
                  <a:schemeClr val="tx2"/>
                </a:solidFill>
              </a:rPr>
              <a:t>Η παθητική τάση (</a:t>
            </a:r>
            <a:r>
              <a:rPr lang="en-GB" sz="2400" b="1" dirty="0">
                <a:solidFill>
                  <a:schemeClr val="tx2"/>
                </a:solidFill>
              </a:rPr>
              <a:t>reactive approach) </a:t>
            </a:r>
          </a:p>
          <a:p>
            <a:pPr algn="just">
              <a:buClr>
                <a:schemeClr val="accent5"/>
              </a:buClr>
            </a:pPr>
            <a:r>
              <a:rPr lang="el-GR" sz="2400" dirty="0">
                <a:solidFill>
                  <a:schemeClr val="tx2"/>
                </a:solidFill>
              </a:rPr>
              <a:t>Χαμηλή περιβαλλοντική ευαισθητοποίηση</a:t>
            </a:r>
          </a:p>
          <a:p>
            <a:pPr algn="just">
              <a:buClr>
                <a:schemeClr val="accent5"/>
              </a:buClr>
            </a:pPr>
            <a:r>
              <a:rPr lang="el-GR" sz="2400" dirty="0">
                <a:solidFill>
                  <a:schemeClr val="tx2"/>
                </a:solidFill>
              </a:rPr>
              <a:t>Απλή συμμόρφωση με κανονιστικές ρυθμίσεις</a:t>
            </a:r>
          </a:p>
          <a:p>
            <a:pPr algn="just">
              <a:buClr>
                <a:schemeClr val="accent5"/>
              </a:buClr>
            </a:pPr>
            <a:r>
              <a:rPr lang="el-GR" sz="2400" dirty="0">
                <a:solidFill>
                  <a:schemeClr val="tx2"/>
                </a:solidFill>
              </a:rPr>
              <a:t>Αποφυγή χρηματοοικονομικών κινδύνων από τη μη συμμόρφωση</a:t>
            </a:r>
          </a:p>
          <a:p>
            <a:pPr algn="just">
              <a:buClr>
                <a:schemeClr val="accent5"/>
              </a:buClr>
            </a:pPr>
            <a:r>
              <a:rPr lang="el-GR" sz="2400" dirty="0">
                <a:solidFill>
                  <a:schemeClr val="tx2"/>
                </a:solidFill>
              </a:rPr>
              <a:t>Δέσμευση ελάχιστων χρηματικών πόρων για περιβαλλοντικά ζητήματα</a:t>
            </a:r>
          </a:p>
          <a:p>
            <a:pPr algn="just">
              <a:buClr>
                <a:schemeClr val="accent5"/>
              </a:buClr>
            </a:pPr>
            <a:r>
              <a:rPr lang="el-GR" sz="2400" dirty="0">
                <a:solidFill>
                  <a:schemeClr val="tx2"/>
                </a:solidFill>
              </a:rPr>
              <a:t>Εστίαση σε βραχύβιες και πρόσκαιρα υλοποιήσιμες ενέργειες</a:t>
            </a:r>
          </a:p>
          <a:p>
            <a:pPr marL="342900" indent="-342900">
              <a:buClr>
                <a:schemeClr val="tx2"/>
              </a:buClr>
            </a:pPr>
            <a:endParaRPr lang="el-GR" b="1" dirty="0">
              <a:solidFill>
                <a:schemeClr val="accent5"/>
              </a:solidFill>
            </a:endParaRPr>
          </a:p>
        </p:txBody>
      </p:sp>
      <p:sp>
        <p:nvSpPr>
          <p:cNvPr id="2" name="Θέση υποσέλιδου 5">
            <a:extLst>
              <a:ext uri="{FF2B5EF4-FFF2-40B4-BE49-F238E27FC236}">
                <a16:creationId xmlns:a16="http://schemas.microsoft.com/office/drawing/2014/main" id="{50A11265-45C6-BF90-4EDE-BE4B893CC0A0}"/>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1855155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3B7B7B-01E5-FDB2-36D7-EEBAF6DC2AC9}"/>
              </a:ext>
            </a:extLst>
          </p:cNvPr>
          <p:cNvSpPr>
            <a:spLocks noGrp="1"/>
          </p:cNvSpPr>
          <p:nvPr>
            <p:ph type="title"/>
          </p:nvPr>
        </p:nvSpPr>
        <p:spPr>
          <a:xfrm>
            <a:off x="1410026" y="276086"/>
            <a:ext cx="9806614" cy="1349513"/>
          </a:xfrm>
        </p:spPr>
        <p:txBody>
          <a:bodyPr>
            <a:normAutofit fontScale="90000"/>
          </a:bodyPr>
          <a:lstStyle/>
          <a:p>
            <a:r>
              <a:rPr lang="el-GR" dirty="0"/>
              <a:t>Η κανονιστικά καθοδηγούμενη εταιρική περιβαλλοντική στρατηγική(</a:t>
            </a:r>
            <a:r>
              <a:rPr lang="en-US" dirty="0"/>
              <a:t>regulatory-driven</a:t>
            </a:r>
            <a:r>
              <a:rPr lang="en-GB" dirty="0"/>
              <a:t> approach) </a:t>
            </a:r>
            <a:endParaRPr lang="el-GR" dirty="0"/>
          </a:p>
        </p:txBody>
      </p:sp>
      <p:sp>
        <p:nvSpPr>
          <p:cNvPr id="4" name="Θέση αριθμού διαφάνειας 3">
            <a:extLst>
              <a:ext uri="{FF2B5EF4-FFF2-40B4-BE49-F238E27FC236}">
                <a16:creationId xmlns:a16="http://schemas.microsoft.com/office/drawing/2014/main" id="{AE9815BE-3CEF-9366-0DE1-F98741FBC511}"/>
              </a:ext>
            </a:extLst>
          </p:cNvPr>
          <p:cNvSpPr>
            <a:spLocks noGrp="1"/>
          </p:cNvSpPr>
          <p:nvPr>
            <p:ph type="sldNum" sz="quarter" idx="12"/>
          </p:nvPr>
        </p:nvSpPr>
        <p:spPr/>
        <p:txBody>
          <a:bodyPr/>
          <a:lstStyle/>
          <a:p>
            <a:pPr rtl="0"/>
            <a:fld id="{9CD8D479-8942-46E8-A226-A4E01F7A105C}" type="slidenum">
              <a:rPr lang="el-GR" noProof="0" smtClean="0"/>
              <a:t>27</a:t>
            </a:fld>
            <a:endParaRPr lang="el-GR" noProof="0" dirty="0"/>
          </a:p>
        </p:txBody>
      </p:sp>
      <p:sp>
        <p:nvSpPr>
          <p:cNvPr id="5" name="Θέση ημερομηνίας 4">
            <a:extLst>
              <a:ext uri="{FF2B5EF4-FFF2-40B4-BE49-F238E27FC236}">
                <a16:creationId xmlns:a16="http://schemas.microsoft.com/office/drawing/2014/main" id="{8D16FD5C-FBCF-B6B2-6D19-08CD6E0A5461}"/>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Google Shape;220;p22">
            <a:extLst>
              <a:ext uri="{FF2B5EF4-FFF2-40B4-BE49-F238E27FC236}">
                <a16:creationId xmlns:a16="http://schemas.microsoft.com/office/drawing/2014/main" id="{14FCB56E-045E-9365-42D5-674DF6F7411D}"/>
              </a:ext>
            </a:extLst>
          </p:cNvPr>
          <p:cNvSpPr txBox="1">
            <a:spLocks/>
          </p:cNvSpPr>
          <p:nvPr/>
        </p:nvSpPr>
        <p:spPr>
          <a:xfrm>
            <a:off x="1454065" y="2142827"/>
            <a:ext cx="9806614" cy="3630679"/>
          </a:xfrm>
          <a:prstGeom prst="rect">
            <a:avLst/>
          </a:prstGeom>
        </p:spPr>
        <p:txBody>
          <a:bodyPr spcFirstLastPara="1" wrap="square" lIns="0" tIns="0" rIns="0" bIns="0" anchor="t" anchorCtr="0">
            <a:noAutofit/>
          </a:bodyPr>
          <a:lst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a:lstStyle>
          <a:p>
            <a:pPr marL="0" indent="0">
              <a:buFont typeface="Arial" panose="020B0604020202020204" pitchFamily="34" charset="0"/>
              <a:buNone/>
            </a:pPr>
            <a:r>
              <a:rPr lang="en-US" sz="2400" b="1" dirty="0">
                <a:solidFill>
                  <a:schemeClr val="tx2"/>
                </a:solidFill>
              </a:rPr>
              <a:t>H </a:t>
            </a:r>
            <a:r>
              <a:rPr lang="el-GR" sz="2400" b="1" dirty="0">
                <a:solidFill>
                  <a:schemeClr val="tx2"/>
                </a:solidFill>
              </a:rPr>
              <a:t>ρυθμιστικό-καινοτομική εταιρική περιβαλλοντική στρατηγική (</a:t>
            </a:r>
            <a:r>
              <a:rPr lang="en-US" sz="2400" b="1" dirty="0">
                <a:solidFill>
                  <a:schemeClr val="tx2"/>
                </a:solidFill>
              </a:rPr>
              <a:t>Porter Hypothesis)</a:t>
            </a:r>
          </a:p>
          <a:p>
            <a:pPr marL="285750" indent="-285750">
              <a:buClr>
                <a:schemeClr val="accent3"/>
              </a:buClr>
            </a:pPr>
            <a:r>
              <a:rPr lang="el-GR" sz="2400" dirty="0">
                <a:solidFill>
                  <a:schemeClr val="tx2"/>
                </a:solidFill>
              </a:rPr>
              <a:t>Περιβαλλοντικοί κανονισμοί σχεδιασμένοι με κατάλληλο τρόπο </a:t>
            </a:r>
          </a:p>
          <a:p>
            <a:pPr marL="285750" indent="-285750">
              <a:buClr>
                <a:schemeClr val="accent3"/>
              </a:buClr>
            </a:pPr>
            <a:r>
              <a:rPr lang="el-GR" sz="2400" dirty="0">
                <a:solidFill>
                  <a:schemeClr val="tx2"/>
                </a:solidFill>
              </a:rPr>
              <a:t>Νέες καινοτομίες στις επιχειρήσεις</a:t>
            </a:r>
          </a:p>
          <a:p>
            <a:pPr marL="285750" indent="-285750">
              <a:buClr>
                <a:schemeClr val="accent3"/>
              </a:buClr>
            </a:pPr>
            <a:r>
              <a:rPr lang="el-GR" sz="2400" dirty="0">
                <a:solidFill>
                  <a:schemeClr val="tx2"/>
                </a:solidFill>
              </a:rPr>
              <a:t>Περιβαλλοντική επίδοση</a:t>
            </a:r>
          </a:p>
          <a:p>
            <a:pPr marL="285750" indent="-285750">
              <a:buClr>
                <a:schemeClr val="accent3"/>
              </a:buClr>
            </a:pPr>
            <a:r>
              <a:rPr lang="el-GR" sz="2400" dirty="0">
                <a:solidFill>
                  <a:schemeClr val="tx2"/>
                </a:solidFill>
              </a:rPr>
              <a:t>Αντιστάθμιση πρόσθετου κανονιστικού κόστους με οικονομικό όφελος </a:t>
            </a:r>
          </a:p>
        </p:txBody>
      </p:sp>
      <p:sp>
        <p:nvSpPr>
          <p:cNvPr id="3" name="Θέση υποσέλιδου 5">
            <a:extLst>
              <a:ext uri="{FF2B5EF4-FFF2-40B4-BE49-F238E27FC236}">
                <a16:creationId xmlns:a16="http://schemas.microsoft.com/office/drawing/2014/main" id="{897D6BF0-4A6E-99BF-C6AF-C60602206C46}"/>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2314104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E166C1-F39E-9E2C-4028-0FEB2BAE333D}"/>
              </a:ext>
            </a:extLst>
          </p:cNvPr>
          <p:cNvSpPr>
            <a:spLocks noGrp="1"/>
          </p:cNvSpPr>
          <p:nvPr>
            <p:ph type="title"/>
          </p:nvPr>
        </p:nvSpPr>
        <p:spPr>
          <a:xfrm>
            <a:off x="1432045" y="462303"/>
            <a:ext cx="9327910" cy="909768"/>
          </a:xfrm>
        </p:spPr>
        <p:txBody>
          <a:bodyPr>
            <a:normAutofit/>
          </a:bodyPr>
          <a:lstStyle/>
          <a:p>
            <a:r>
              <a:rPr lang="en-US" sz="3100" dirty="0"/>
              <a:t>Porter Hypothesis</a:t>
            </a:r>
            <a:endParaRPr lang="el-GR" sz="3100" dirty="0"/>
          </a:p>
        </p:txBody>
      </p:sp>
      <p:sp>
        <p:nvSpPr>
          <p:cNvPr id="4" name="Θέση αριθμού διαφάνειας 3">
            <a:extLst>
              <a:ext uri="{FF2B5EF4-FFF2-40B4-BE49-F238E27FC236}">
                <a16:creationId xmlns:a16="http://schemas.microsoft.com/office/drawing/2014/main" id="{1A7C33D9-C625-F1F2-212D-B83C4D254AA5}"/>
              </a:ext>
            </a:extLst>
          </p:cNvPr>
          <p:cNvSpPr>
            <a:spLocks noGrp="1"/>
          </p:cNvSpPr>
          <p:nvPr>
            <p:ph type="sldNum" sz="quarter" idx="12"/>
          </p:nvPr>
        </p:nvSpPr>
        <p:spPr/>
        <p:txBody>
          <a:bodyPr/>
          <a:lstStyle/>
          <a:p>
            <a:pPr rtl="0"/>
            <a:fld id="{9CD8D479-8942-46E8-A226-A4E01F7A105C}" type="slidenum">
              <a:rPr lang="el-GR" noProof="0" smtClean="0"/>
              <a:t>28</a:t>
            </a:fld>
            <a:endParaRPr lang="el-GR" noProof="0" dirty="0"/>
          </a:p>
        </p:txBody>
      </p:sp>
      <p:sp>
        <p:nvSpPr>
          <p:cNvPr id="5" name="Θέση ημερομηνίας 4">
            <a:extLst>
              <a:ext uri="{FF2B5EF4-FFF2-40B4-BE49-F238E27FC236}">
                <a16:creationId xmlns:a16="http://schemas.microsoft.com/office/drawing/2014/main" id="{33BF1DE8-05EB-23EE-C554-E989BDC4D4A9}"/>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Ορθογώνιο 6">
            <a:extLst>
              <a:ext uri="{FF2B5EF4-FFF2-40B4-BE49-F238E27FC236}">
                <a16:creationId xmlns:a16="http://schemas.microsoft.com/office/drawing/2014/main" id="{1C1C73A3-A54D-44B4-6988-F155F7FDFF76}"/>
              </a:ext>
            </a:extLst>
          </p:cNvPr>
          <p:cNvSpPr/>
          <p:nvPr/>
        </p:nvSpPr>
        <p:spPr>
          <a:xfrm>
            <a:off x="140615" y="2661920"/>
            <a:ext cx="2292300" cy="176786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a:latin typeface="IBM Plex Sans" panose="020B0503050203000203" pitchFamily="34" charset="0"/>
              </a:rPr>
              <a:t>Αυστηροί και καλά σχεδιασμένοι περιβαλλοντικοί κανονισμοί</a:t>
            </a:r>
          </a:p>
        </p:txBody>
      </p:sp>
      <p:sp>
        <p:nvSpPr>
          <p:cNvPr id="8" name="Ορθογώνιο 7">
            <a:extLst>
              <a:ext uri="{FF2B5EF4-FFF2-40B4-BE49-F238E27FC236}">
                <a16:creationId xmlns:a16="http://schemas.microsoft.com/office/drawing/2014/main" id="{6424C444-92BC-E826-CE14-86934378EAAB}"/>
              </a:ext>
            </a:extLst>
          </p:cNvPr>
          <p:cNvSpPr/>
          <p:nvPr/>
        </p:nvSpPr>
        <p:spPr>
          <a:xfrm>
            <a:off x="3702486" y="2661920"/>
            <a:ext cx="1924622" cy="176786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a:latin typeface="IBM Plex Sans" panose="020B0503050203000203" pitchFamily="34" charset="0"/>
              </a:rPr>
              <a:t>Καινοτομία</a:t>
            </a:r>
          </a:p>
        </p:txBody>
      </p:sp>
      <p:sp>
        <p:nvSpPr>
          <p:cNvPr id="9" name="Ορθογώνιο 8">
            <a:extLst>
              <a:ext uri="{FF2B5EF4-FFF2-40B4-BE49-F238E27FC236}">
                <a16:creationId xmlns:a16="http://schemas.microsoft.com/office/drawing/2014/main" id="{F1DC7F5A-D221-14FF-0322-2F04B2D30AB8}"/>
              </a:ext>
            </a:extLst>
          </p:cNvPr>
          <p:cNvSpPr/>
          <p:nvPr/>
        </p:nvSpPr>
        <p:spPr>
          <a:xfrm>
            <a:off x="7178892" y="2245434"/>
            <a:ext cx="2292300" cy="118356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a:latin typeface="IBM Plex Sans" panose="020B0503050203000203" pitchFamily="34" charset="0"/>
              </a:rPr>
              <a:t>Περιβαλλοντική Επίδοση</a:t>
            </a:r>
          </a:p>
        </p:txBody>
      </p:sp>
      <p:sp>
        <p:nvSpPr>
          <p:cNvPr id="10" name="Ορθογώνιο 9">
            <a:extLst>
              <a:ext uri="{FF2B5EF4-FFF2-40B4-BE49-F238E27FC236}">
                <a16:creationId xmlns:a16="http://schemas.microsoft.com/office/drawing/2014/main" id="{06F8F517-E599-6770-D79C-A335C3D0E5CB}"/>
              </a:ext>
            </a:extLst>
          </p:cNvPr>
          <p:cNvSpPr/>
          <p:nvPr/>
        </p:nvSpPr>
        <p:spPr>
          <a:xfrm>
            <a:off x="7171811" y="4044526"/>
            <a:ext cx="2292300" cy="118356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a:latin typeface="IBM Plex Sans" panose="020B0503050203000203" pitchFamily="34" charset="0"/>
              </a:rPr>
              <a:t>Οικονομική Επίδοση</a:t>
            </a:r>
          </a:p>
        </p:txBody>
      </p:sp>
      <p:sp>
        <p:nvSpPr>
          <p:cNvPr id="11" name="Δεξιό βέλος 10">
            <a:extLst>
              <a:ext uri="{FF2B5EF4-FFF2-40B4-BE49-F238E27FC236}">
                <a16:creationId xmlns:a16="http://schemas.microsoft.com/office/drawing/2014/main" id="{E934A997-D079-E61C-5366-3A6944307DB6}"/>
              </a:ext>
            </a:extLst>
          </p:cNvPr>
          <p:cNvSpPr/>
          <p:nvPr/>
        </p:nvSpPr>
        <p:spPr>
          <a:xfrm>
            <a:off x="2727889" y="3571687"/>
            <a:ext cx="679622" cy="472839"/>
          </a:xfrm>
          <a:prstGeom prst="righ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Δεξιό βέλος 11">
            <a:extLst>
              <a:ext uri="{FF2B5EF4-FFF2-40B4-BE49-F238E27FC236}">
                <a16:creationId xmlns:a16="http://schemas.microsoft.com/office/drawing/2014/main" id="{530A190E-6FAB-1A75-7A1A-058641C67540}"/>
              </a:ext>
            </a:extLst>
          </p:cNvPr>
          <p:cNvSpPr/>
          <p:nvPr/>
        </p:nvSpPr>
        <p:spPr>
          <a:xfrm>
            <a:off x="5969358" y="3080415"/>
            <a:ext cx="679622" cy="472839"/>
          </a:xfrm>
          <a:prstGeom prst="righ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Δεξιό βέλος 12">
            <a:extLst>
              <a:ext uri="{FF2B5EF4-FFF2-40B4-BE49-F238E27FC236}">
                <a16:creationId xmlns:a16="http://schemas.microsoft.com/office/drawing/2014/main" id="{62F29DB0-0ED7-F270-0226-4F385403BAE7}"/>
              </a:ext>
            </a:extLst>
          </p:cNvPr>
          <p:cNvSpPr/>
          <p:nvPr/>
        </p:nvSpPr>
        <p:spPr>
          <a:xfrm>
            <a:off x="5969358" y="4044526"/>
            <a:ext cx="679622" cy="472839"/>
          </a:xfrm>
          <a:prstGeom prst="righ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Θέση υποσέλιδου 5">
            <a:extLst>
              <a:ext uri="{FF2B5EF4-FFF2-40B4-BE49-F238E27FC236}">
                <a16:creationId xmlns:a16="http://schemas.microsoft.com/office/drawing/2014/main" id="{EE3858EA-36BA-F563-9A2A-8EB3551DDF2F}"/>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414677805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A51860-68CC-28AE-D113-2764159888A8}"/>
              </a:ext>
            </a:extLst>
          </p:cNvPr>
          <p:cNvSpPr>
            <a:spLocks noGrp="1"/>
          </p:cNvSpPr>
          <p:nvPr>
            <p:ph type="title"/>
          </p:nvPr>
        </p:nvSpPr>
        <p:spPr>
          <a:xfrm>
            <a:off x="1432045" y="258793"/>
            <a:ext cx="9327910" cy="769540"/>
          </a:xfrm>
        </p:spPr>
        <p:txBody>
          <a:bodyPr>
            <a:normAutofit/>
          </a:bodyPr>
          <a:lstStyle/>
          <a:p>
            <a:r>
              <a:rPr lang="en-US" sz="3100" dirty="0"/>
              <a:t>Porter Hypothesis</a:t>
            </a:r>
            <a:endParaRPr lang="el-GR" sz="3100" dirty="0"/>
          </a:p>
        </p:txBody>
      </p:sp>
      <p:sp>
        <p:nvSpPr>
          <p:cNvPr id="4" name="Θέση αριθμού διαφάνειας 3">
            <a:extLst>
              <a:ext uri="{FF2B5EF4-FFF2-40B4-BE49-F238E27FC236}">
                <a16:creationId xmlns:a16="http://schemas.microsoft.com/office/drawing/2014/main" id="{E0A3600F-BDAA-385F-CAC7-38059F5C10C7}"/>
              </a:ext>
            </a:extLst>
          </p:cNvPr>
          <p:cNvSpPr>
            <a:spLocks noGrp="1"/>
          </p:cNvSpPr>
          <p:nvPr>
            <p:ph type="sldNum" sz="quarter" idx="12"/>
          </p:nvPr>
        </p:nvSpPr>
        <p:spPr/>
        <p:txBody>
          <a:bodyPr/>
          <a:lstStyle/>
          <a:p>
            <a:pPr rtl="0"/>
            <a:fld id="{9CD8D479-8942-46E8-A226-A4E01F7A105C}" type="slidenum">
              <a:rPr lang="el-GR" noProof="0" smtClean="0"/>
              <a:t>29</a:t>
            </a:fld>
            <a:endParaRPr lang="el-GR" noProof="0" dirty="0"/>
          </a:p>
        </p:txBody>
      </p:sp>
      <p:sp>
        <p:nvSpPr>
          <p:cNvPr id="5" name="Θέση ημερομηνίας 4">
            <a:extLst>
              <a:ext uri="{FF2B5EF4-FFF2-40B4-BE49-F238E27FC236}">
                <a16:creationId xmlns:a16="http://schemas.microsoft.com/office/drawing/2014/main" id="{B8656033-84C4-CEAC-5BA4-6B3E3F01FFE5}"/>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TextBox 6">
            <a:extLst>
              <a:ext uri="{FF2B5EF4-FFF2-40B4-BE49-F238E27FC236}">
                <a16:creationId xmlns:a16="http://schemas.microsoft.com/office/drawing/2014/main" id="{8B343C6D-B2A8-E642-1774-A6D58D91D2D4}"/>
              </a:ext>
            </a:extLst>
          </p:cNvPr>
          <p:cNvSpPr txBox="1"/>
          <p:nvPr/>
        </p:nvSpPr>
        <p:spPr>
          <a:xfrm>
            <a:off x="1432045" y="1028333"/>
            <a:ext cx="9597280" cy="5262979"/>
          </a:xfrm>
          <a:prstGeom prst="rect">
            <a:avLst/>
          </a:prstGeom>
          <a:noFill/>
        </p:spPr>
        <p:txBody>
          <a:bodyPr wrap="square">
            <a:spAutoFit/>
          </a:bodyPr>
          <a:lstStyle/>
          <a:p>
            <a:pPr algn="just">
              <a:lnSpc>
                <a:spcPct val="150000"/>
              </a:lnSpc>
            </a:pPr>
            <a:r>
              <a:rPr lang="el-GR" sz="2000" i="1" dirty="0">
                <a:solidFill>
                  <a:schemeClr val="tx2"/>
                </a:solidFill>
              </a:rPr>
              <a:t>Αυστηροί και καλοσχεδιασμένοι περιβαλλοντικοί κανόνες ενδέχεται να ωφελήσουν τόσο την κοινωνία όσο και τις επιχειρήσεις (</a:t>
            </a:r>
            <a:r>
              <a:rPr lang="en-GB" sz="2000" i="1" dirty="0">
                <a:solidFill>
                  <a:schemeClr val="tx2"/>
                </a:solidFill>
              </a:rPr>
              <a:t>win win theory).</a:t>
            </a:r>
            <a:endParaRPr lang="en-GB" sz="2000" dirty="0">
              <a:solidFill>
                <a:schemeClr val="tx2"/>
              </a:solidFill>
            </a:endParaRPr>
          </a:p>
          <a:p>
            <a:pPr algn="just">
              <a:lnSpc>
                <a:spcPct val="150000"/>
              </a:lnSpc>
            </a:pPr>
            <a:r>
              <a:rPr lang="en-GB" sz="2000" b="1" u="sng" dirty="0">
                <a:solidFill>
                  <a:schemeClr val="tx2"/>
                </a:solidFill>
              </a:rPr>
              <a:t>«</a:t>
            </a:r>
            <a:r>
              <a:rPr lang="el-GR" sz="2000" b="1" u="sng" dirty="0">
                <a:solidFill>
                  <a:schemeClr val="tx2"/>
                </a:solidFill>
              </a:rPr>
              <a:t>Αδύναμη» εκδοχή της </a:t>
            </a:r>
            <a:r>
              <a:rPr lang="en-GB" sz="2000" b="1" u="sng" dirty="0">
                <a:solidFill>
                  <a:schemeClr val="tx2"/>
                </a:solidFill>
              </a:rPr>
              <a:t>PH:</a:t>
            </a:r>
            <a:r>
              <a:rPr lang="en-GB" sz="2000" b="1" dirty="0">
                <a:solidFill>
                  <a:schemeClr val="tx2"/>
                </a:solidFill>
              </a:rPr>
              <a:t> </a:t>
            </a:r>
            <a:r>
              <a:rPr lang="el-GR" sz="2000" dirty="0">
                <a:solidFill>
                  <a:schemeClr val="tx2"/>
                </a:solidFill>
              </a:rPr>
              <a:t>Κατάλληλα σχεδιασμένες περιβαλλοντικές ρυθμίσεις μπορούν να ενθαρρύνουν την καινοτομία.</a:t>
            </a:r>
          </a:p>
          <a:p>
            <a:pPr algn="just">
              <a:lnSpc>
                <a:spcPct val="150000"/>
              </a:lnSpc>
            </a:pPr>
            <a:r>
              <a:rPr lang="el-GR" sz="2000" b="1" u="sng" dirty="0">
                <a:solidFill>
                  <a:schemeClr val="tx2"/>
                </a:solidFill>
              </a:rPr>
              <a:t>«Ισχυρή» εκδοχή της </a:t>
            </a:r>
            <a:r>
              <a:rPr lang="en-GB" sz="2000" b="1" u="sng" dirty="0">
                <a:solidFill>
                  <a:schemeClr val="tx2"/>
                </a:solidFill>
              </a:rPr>
              <a:t>PH:</a:t>
            </a:r>
            <a:r>
              <a:rPr lang="en-GB" sz="2000" b="1" dirty="0">
                <a:solidFill>
                  <a:schemeClr val="tx2"/>
                </a:solidFill>
              </a:rPr>
              <a:t> </a:t>
            </a:r>
            <a:r>
              <a:rPr lang="en-GB" sz="2000" dirty="0">
                <a:solidFill>
                  <a:schemeClr val="tx2"/>
                </a:solidFill>
              </a:rPr>
              <a:t> </a:t>
            </a:r>
            <a:r>
              <a:rPr lang="el-GR" sz="2000" dirty="0">
                <a:solidFill>
                  <a:schemeClr val="tx2"/>
                </a:solidFill>
              </a:rPr>
              <a:t>Η καινοτομία συχνά υπερβαίνει το ενδεχόμενο πρόσθετου ρυθμιστικού κόστους δηλαδή, η περιβαλλοντική ρύθμιση οδηγεί συχνά σε αύξηση της ανταγωνιστικότητας της επιχείρησης. </a:t>
            </a:r>
          </a:p>
          <a:p>
            <a:pPr algn="just">
              <a:lnSpc>
                <a:spcPct val="150000"/>
              </a:lnSpc>
            </a:pPr>
            <a:r>
              <a:rPr lang="el-GR" sz="2000" b="1" u="sng" dirty="0">
                <a:solidFill>
                  <a:schemeClr val="tx2"/>
                </a:solidFill>
              </a:rPr>
              <a:t>«Στενή» εκδοχή της </a:t>
            </a:r>
            <a:r>
              <a:rPr lang="en-GB" sz="2000" b="1" u="sng" dirty="0">
                <a:solidFill>
                  <a:schemeClr val="tx2"/>
                </a:solidFill>
              </a:rPr>
              <a:t>PH:</a:t>
            </a:r>
            <a:r>
              <a:rPr lang="en-GB" sz="2000" b="1" dirty="0">
                <a:solidFill>
                  <a:schemeClr val="tx2"/>
                </a:solidFill>
              </a:rPr>
              <a:t> </a:t>
            </a:r>
            <a:r>
              <a:rPr lang="el-GR" sz="2000" dirty="0">
                <a:solidFill>
                  <a:schemeClr val="tx2"/>
                </a:solidFill>
              </a:rPr>
              <a:t>Ευέλικτες κανονιστικές πολιτικές δίνουν στις επιχειρήσεις μεγαλύτερα κίνητρα για καινοτομία και επομένως είναι καλύτερες από τις κανονιστικές μορφές ρύθμισης.</a:t>
            </a:r>
          </a:p>
          <a:p>
            <a:br>
              <a:rPr lang="el-GR" dirty="0"/>
            </a:br>
            <a:endParaRPr lang="el-GR" dirty="0"/>
          </a:p>
        </p:txBody>
      </p:sp>
      <p:sp>
        <p:nvSpPr>
          <p:cNvPr id="3" name="Θέση υποσέλιδου 5">
            <a:extLst>
              <a:ext uri="{FF2B5EF4-FFF2-40B4-BE49-F238E27FC236}">
                <a16:creationId xmlns:a16="http://schemas.microsoft.com/office/drawing/2014/main" id="{0D5B9412-94C7-9411-B6C8-89CEBC7B793F}"/>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3013551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81362" y="54546"/>
            <a:ext cx="9629276" cy="838557"/>
          </a:xfrm>
        </p:spPr>
        <p:txBody>
          <a:bodyPr rtlCol="0">
            <a:normAutofit fontScale="90000"/>
          </a:bodyPr>
          <a:lstStyle/>
          <a:p>
            <a:pPr rtl="0"/>
            <a:r>
              <a:rPr lang="el-GR" dirty="0"/>
              <a:t>Σημαντικές θεωρίες για τη λειτουργία των επιχειρήσεων</a:t>
            </a:r>
          </a:p>
        </p:txBody>
      </p:sp>
      <p:sp>
        <p:nvSpPr>
          <p:cNvPr id="4" name="Σύμβολο κράτησης θέσης αριθμού διαφάνειας 3"/>
          <p:cNvSpPr>
            <a:spLocks noGrp="1"/>
          </p:cNvSpPr>
          <p:nvPr>
            <p:ph type="sldNum" sz="quarter" idx="12"/>
          </p:nvPr>
        </p:nvSpPr>
        <p:spPr/>
        <p:txBody>
          <a:bodyPr rtlCol="0"/>
          <a:lstStyle/>
          <a:p>
            <a:pPr rtl="0"/>
            <a:fld id="{9CD8D479-8942-46E8-A226-A4E01F7A105C}" type="slidenum">
              <a:rPr lang="el-GR" smtClean="0"/>
              <a:t>3</a:t>
            </a:fld>
            <a:endParaRPr lang="el-GR" dirty="0"/>
          </a:p>
        </p:txBody>
      </p:sp>
      <p:sp>
        <p:nvSpPr>
          <p:cNvPr id="5" name="Σύμβολο κράτησης θέσης ημερομηνίας 4"/>
          <p:cNvSpPr>
            <a:spLocks noGrp="1"/>
          </p:cNvSpPr>
          <p:nvPr>
            <p:ph type="dt" sz="half" idx="10"/>
          </p:nvPr>
        </p:nvSpPr>
        <p:spPr/>
        <p:txBody>
          <a:bodyPr rtlCol="0"/>
          <a:lstStyle/>
          <a:p>
            <a:pPr rtl="0"/>
            <a:fld id="{02A392A8-E3B8-4BB2-9B17-B4B0725C581E}" type="datetime1">
              <a:rPr lang="el-GR" smtClean="0"/>
              <a:t>4/4/24</a:t>
            </a:fld>
            <a:endParaRPr lang="el-GR" dirty="0"/>
          </a:p>
        </p:txBody>
      </p:sp>
      <p:sp>
        <p:nvSpPr>
          <p:cNvPr id="6" name="Θέση υποσέλιδου 5"/>
          <p:cNvSpPr>
            <a:spLocks noGrp="1"/>
          </p:cNvSpPr>
          <p:nvPr>
            <p:ph type="ftr" sz="quarter" idx="11"/>
          </p:nvPr>
        </p:nvSpPr>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
        <p:nvSpPr>
          <p:cNvPr id="8" name="Θέση περιεχομένου 7">
            <a:extLst>
              <a:ext uri="{FF2B5EF4-FFF2-40B4-BE49-F238E27FC236}">
                <a16:creationId xmlns:a16="http://schemas.microsoft.com/office/drawing/2014/main" id="{BFB0DD7F-540B-5ECF-81FB-558F406878A8}"/>
              </a:ext>
            </a:extLst>
          </p:cNvPr>
          <p:cNvSpPr>
            <a:spLocks noGrp="1"/>
          </p:cNvSpPr>
          <p:nvPr>
            <p:ph idx="1"/>
          </p:nvPr>
        </p:nvSpPr>
        <p:spPr>
          <a:xfrm>
            <a:off x="1410026" y="1257920"/>
            <a:ext cx="9371948" cy="5265516"/>
          </a:xfrm>
        </p:spPr>
        <p:txBody>
          <a:bodyPr>
            <a:normAutofit fontScale="92500" lnSpcReduction="20000"/>
          </a:bodyPr>
          <a:lstStyle/>
          <a:p>
            <a:pPr algn="just"/>
            <a:r>
              <a:rPr lang="el-GR" sz="2400" b="1" dirty="0">
                <a:solidFill>
                  <a:schemeClr val="tx2"/>
                </a:solidFill>
              </a:rPr>
              <a:t>Η θεωρία των ενδιαφερομένων μερών (</a:t>
            </a:r>
            <a:r>
              <a:rPr lang="en-US" sz="2400" b="1" dirty="0">
                <a:solidFill>
                  <a:schemeClr val="tx2"/>
                </a:solidFill>
              </a:rPr>
              <a:t>stakeholder theory) </a:t>
            </a:r>
            <a:r>
              <a:rPr lang="el-GR" sz="2400" dirty="0">
                <a:solidFill>
                  <a:schemeClr val="tx2"/>
                </a:solidFill>
              </a:rPr>
              <a:t>τονίζει τις διασυνδεδεμένες σχέσεις μεταξύ μιας επιχείρησης και των πελατών της, των προμηθευτών, των εργαζομένων, των επενδυτών, των κοινοτήτων και άλλων που έχουν μερίδιο στον οργανισμό. Η θεωρία υποστηρίζει ότι μια επιχείρηση πρέπει να δημιουργεί αξία για όλα τα ενδιαφερόμενα μέρη, όχι μόνο για τους μετόχους</a:t>
            </a:r>
            <a:r>
              <a:rPr lang="en-US" sz="2400" dirty="0">
                <a:solidFill>
                  <a:schemeClr val="tx2"/>
                </a:solidFill>
              </a:rPr>
              <a:t> </a:t>
            </a:r>
            <a:r>
              <a:rPr lang="el-GR" sz="2400" dirty="0">
                <a:solidFill>
                  <a:schemeClr val="tx2"/>
                </a:solidFill>
              </a:rPr>
              <a:t>της.</a:t>
            </a:r>
          </a:p>
          <a:p>
            <a:pPr algn="just"/>
            <a:r>
              <a:rPr lang="el-GR" sz="2400" b="1" dirty="0">
                <a:solidFill>
                  <a:schemeClr val="tx2"/>
                </a:solidFill>
              </a:rPr>
              <a:t>Η θεσμική θεωρία (</a:t>
            </a:r>
            <a:r>
              <a:rPr lang="en-US" sz="2400" b="1" dirty="0">
                <a:solidFill>
                  <a:schemeClr val="tx2"/>
                </a:solidFill>
              </a:rPr>
              <a:t>institutional</a:t>
            </a:r>
            <a:r>
              <a:rPr lang="el-GR" sz="2400" b="1" dirty="0">
                <a:solidFill>
                  <a:schemeClr val="tx2"/>
                </a:solidFill>
              </a:rPr>
              <a:t> </a:t>
            </a:r>
            <a:r>
              <a:rPr lang="en-US" sz="2400" b="1" dirty="0">
                <a:solidFill>
                  <a:schemeClr val="tx2"/>
                </a:solidFill>
              </a:rPr>
              <a:t>theory) </a:t>
            </a:r>
            <a:r>
              <a:rPr lang="el-GR" sz="2400" dirty="0">
                <a:solidFill>
                  <a:schemeClr val="tx2"/>
                </a:solidFill>
              </a:rPr>
              <a:t>τ</a:t>
            </a:r>
            <a:r>
              <a:rPr lang="el-GR" sz="2400" dirty="0">
                <a:solidFill>
                  <a:schemeClr val="tx2"/>
                </a:solidFill>
                <a:effectLst/>
              </a:rPr>
              <a:t>ονίζει τις κατάλληλες προϋποθέσεις που διαμορφώνονται από τους λεγόμενους θεσμούς κι οι οποίες ωθούν σε μεταβολές τις υφιστάμενες επιχειρήσεις καθώς διαμορφώνουν συνθήκες για εύρεση νέων ευκαιριών (ίδρυση νέων επιχειρήσεων). Ο τρόπος που επηρεάζουν οι θεσμοί είναι δυνατόν να διακριθεί σε δύο μεγάλες κατηγορίες: α) στις επίσημες απαιτήσεις και β) </a:t>
            </a:r>
            <a:r>
              <a:rPr lang="el-GR" sz="2400" dirty="0">
                <a:solidFill>
                  <a:schemeClr val="tx2"/>
                </a:solidFill>
              </a:rPr>
              <a:t>στις</a:t>
            </a:r>
            <a:r>
              <a:rPr lang="el-GR" sz="2400" dirty="0">
                <a:solidFill>
                  <a:schemeClr val="tx2"/>
                </a:solidFill>
                <a:effectLst/>
              </a:rPr>
              <a:t> ανεπίσημες αξιώσεις. </a:t>
            </a:r>
            <a:endParaRPr lang="en-US" sz="2400" dirty="0">
              <a:solidFill>
                <a:schemeClr val="tx2"/>
              </a:solidFill>
              <a:effectLst/>
            </a:endParaRPr>
          </a:p>
          <a:p>
            <a:pPr algn="just"/>
            <a:r>
              <a:rPr lang="el-GR" sz="2400" b="1" dirty="0">
                <a:solidFill>
                  <a:schemeClr val="tx2"/>
                </a:solidFill>
                <a:effectLst/>
              </a:rPr>
              <a:t>Η θεωρία της νομιμότητας</a:t>
            </a:r>
            <a:r>
              <a:rPr lang="en-US" sz="2400" b="1" dirty="0">
                <a:solidFill>
                  <a:schemeClr val="tx2"/>
                </a:solidFill>
                <a:effectLst/>
              </a:rPr>
              <a:t> (legitimacy theory)</a:t>
            </a:r>
            <a:r>
              <a:rPr lang="el-GR" sz="2400" dirty="0">
                <a:solidFill>
                  <a:schemeClr val="tx2"/>
                </a:solidFill>
                <a:effectLst/>
              </a:rPr>
              <a:t> δηλώνει ότι οι οργανισμοί προσπαθούν συνεχώς να διασφαλίσουν ότι διεξάγουν δραστηριότητες σύμφωνα με τα κοινωνικά όρια και τους κανόνες</a:t>
            </a:r>
            <a:r>
              <a:rPr lang="en-GB" sz="2400" dirty="0">
                <a:solidFill>
                  <a:schemeClr val="tx2"/>
                </a:solidFill>
                <a:effectLst/>
              </a:rPr>
              <a:t>. </a:t>
            </a:r>
            <a:r>
              <a:rPr lang="el-GR" sz="2400" dirty="0">
                <a:solidFill>
                  <a:schemeClr val="tx2"/>
                </a:solidFill>
              </a:rPr>
              <a:t>Η</a:t>
            </a:r>
            <a:r>
              <a:rPr lang="el-GR" sz="2400" dirty="0">
                <a:solidFill>
                  <a:schemeClr val="tx2"/>
                </a:solidFill>
                <a:effectLst/>
              </a:rPr>
              <a:t> θεωρία της νομιμότητας εστιάζει στις αλληλεπιδράσεις της εταιρείας με την κοινωνία. Σημαίνει ότι ο οργανισμός είναι επίσης μέρος της κοινότητας και πρέπει να δώσει προσοχή στους κανόνες που ισχύουν στην κοινωνική κοινότητα.</a:t>
            </a:r>
          </a:p>
          <a:p>
            <a:endParaRPr lang="el-GR" dirty="0">
              <a:solidFill>
                <a:schemeClr val="tx2"/>
              </a:solidFill>
            </a:endParaRPr>
          </a:p>
        </p:txBody>
      </p:sp>
    </p:spTree>
    <p:extLst>
      <p:ext uri="{BB962C8B-B14F-4D97-AF65-F5344CB8AC3E}">
        <p14:creationId xmlns:p14="http://schemas.microsoft.com/office/powerpoint/2010/main" val="1627619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29AE68B4-07FD-F324-68AE-5A14F707B4D0}"/>
              </a:ext>
            </a:extLst>
          </p:cNvPr>
          <p:cNvSpPr>
            <a:spLocks noGrp="1"/>
          </p:cNvSpPr>
          <p:nvPr>
            <p:ph type="sldNum" sz="quarter" idx="12"/>
          </p:nvPr>
        </p:nvSpPr>
        <p:spPr/>
        <p:txBody>
          <a:bodyPr/>
          <a:lstStyle/>
          <a:p>
            <a:pPr rtl="0"/>
            <a:fld id="{9CD8D479-8942-46E8-A226-A4E01F7A105C}" type="slidenum">
              <a:rPr lang="el-GR" noProof="0" smtClean="0"/>
              <a:t>30</a:t>
            </a:fld>
            <a:endParaRPr lang="el-GR" noProof="0" dirty="0"/>
          </a:p>
        </p:txBody>
      </p:sp>
      <p:sp>
        <p:nvSpPr>
          <p:cNvPr id="5" name="Θέση ημερομηνίας 4">
            <a:extLst>
              <a:ext uri="{FF2B5EF4-FFF2-40B4-BE49-F238E27FC236}">
                <a16:creationId xmlns:a16="http://schemas.microsoft.com/office/drawing/2014/main" id="{1D59A7AA-82F6-A512-3D76-977C5A8FE220}"/>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2 - Θέση περιεχομένου">
            <a:extLst>
              <a:ext uri="{FF2B5EF4-FFF2-40B4-BE49-F238E27FC236}">
                <a16:creationId xmlns:a16="http://schemas.microsoft.com/office/drawing/2014/main" id="{6EE9DDCA-8B5D-4A90-AF19-AA61AF8771DB}"/>
              </a:ext>
            </a:extLst>
          </p:cNvPr>
          <p:cNvSpPr>
            <a:spLocks noGrp="1"/>
          </p:cNvSpPr>
          <p:nvPr>
            <p:ph idx="1"/>
          </p:nvPr>
        </p:nvSpPr>
        <p:spPr>
          <a:xfrm>
            <a:off x="643109" y="578635"/>
            <a:ext cx="10905782" cy="5700730"/>
          </a:xfrm>
        </p:spPr>
        <p:txBody>
          <a:bodyPr>
            <a:normAutofit fontScale="92500"/>
          </a:bodyPr>
          <a:lstStyle/>
          <a:p>
            <a:pPr algn="just">
              <a:buNone/>
            </a:pPr>
            <a:r>
              <a:rPr lang="el-GR" b="1" dirty="0">
                <a:solidFill>
                  <a:schemeClr val="tx2"/>
                </a:solidFill>
                <a:cs typeface="Times New Roman" pitchFamily="18" charset="0"/>
              </a:rPr>
              <a:t>ΟΡΙΣΜΟΙ</a:t>
            </a:r>
            <a:endParaRPr lang="en-US" b="1" dirty="0">
              <a:solidFill>
                <a:schemeClr val="tx2"/>
              </a:solidFill>
              <a:cs typeface="Times New Roman" pitchFamily="18" charset="0"/>
            </a:endParaRPr>
          </a:p>
          <a:p>
            <a:pPr algn="just"/>
            <a:r>
              <a:rPr lang="el-GR" b="1" u="sng" dirty="0">
                <a:solidFill>
                  <a:schemeClr val="tx2"/>
                </a:solidFill>
                <a:cs typeface="Times New Roman" pitchFamily="18" charset="0"/>
              </a:rPr>
              <a:t>Ευέλικτοι κανονισμοί:</a:t>
            </a:r>
            <a:r>
              <a:rPr lang="el-GR" b="1" dirty="0">
                <a:solidFill>
                  <a:schemeClr val="tx2"/>
                </a:solidFill>
                <a:cs typeface="Times New Roman" pitchFamily="18" charset="0"/>
              </a:rPr>
              <a:t> </a:t>
            </a:r>
            <a:r>
              <a:rPr lang="el-GR" dirty="0">
                <a:solidFill>
                  <a:schemeClr val="tx2"/>
                </a:solidFill>
                <a:cs typeface="Times New Roman" pitchFamily="18" charset="0"/>
              </a:rPr>
              <a:t>Φιλικοί προς την καινοτομία νόμοι/κανόνες που ενθαρρύνουν τις επιχειρήσεις να αναπτύξουν κατάλληλες νέες διαδικασίες/προϊόντα για την εκπλήρωση των κανονιστικών απαιτήσεων, σε αντίθεση με τους άκαμπτους κανονισμούς που ορίζουν συγκεκριμένες διαδικασίες/προϊόντα για να πετύχουν συγκεκριμένα αποτελέσματα.</a:t>
            </a:r>
          </a:p>
          <a:p>
            <a:pPr algn="just"/>
            <a:r>
              <a:rPr lang="el-GR" b="1" u="sng" dirty="0">
                <a:solidFill>
                  <a:schemeClr val="tx2"/>
                </a:solidFill>
                <a:cs typeface="Times New Roman" pitchFamily="18" charset="0"/>
              </a:rPr>
              <a:t>(Περιβαλλοντική) Καινοτομία:</a:t>
            </a:r>
            <a:r>
              <a:rPr lang="el-GR" b="1" dirty="0">
                <a:solidFill>
                  <a:schemeClr val="tx2"/>
                </a:solidFill>
                <a:cs typeface="Times New Roman" pitchFamily="18" charset="0"/>
              </a:rPr>
              <a:t> </a:t>
            </a:r>
            <a:r>
              <a:rPr lang="el-GR" dirty="0">
                <a:solidFill>
                  <a:schemeClr val="tx2"/>
                </a:solidFill>
                <a:cs typeface="Times New Roman" pitchFamily="18" charset="0"/>
              </a:rPr>
              <a:t>Σύνολο μέτρων διάφορων φορέων, όπως εταιρειών, πολιτικών, ενώσεων, οργανισμών, ιδιωτών που αναπτύσσουν νέες ιδέες, συμπεριφορές, προϊόντα και διαδικασίες (με συνεισφορά στο περιβάλλον ή σε οικολογικούς - βιώσιμους στόχους).</a:t>
            </a:r>
            <a:endParaRPr lang="en-US" dirty="0">
              <a:solidFill>
                <a:schemeClr val="tx2"/>
              </a:solidFill>
              <a:cs typeface="Times New Roman" pitchFamily="18" charset="0"/>
            </a:endParaRPr>
          </a:p>
          <a:p>
            <a:pPr algn="just"/>
            <a:r>
              <a:rPr lang="el-GR" b="1" u="sng" dirty="0">
                <a:solidFill>
                  <a:schemeClr val="tx2"/>
                </a:solidFill>
                <a:cs typeface="Times New Roman" pitchFamily="18" charset="0"/>
              </a:rPr>
              <a:t>Περιβαλλοντική Επίδοση:</a:t>
            </a:r>
            <a:r>
              <a:rPr lang="el-GR" dirty="0">
                <a:solidFill>
                  <a:schemeClr val="tx2"/>
                </a:solidFill>
                <a:cs typeface="Times New Roman" pitchFamily="18" charset="0"/>
              </a:rPr>
              <a:t> Αναφέρεται στον αντίκτυπο εταιρικών περιβαλλοντικών πρακτικών στο φυσικό περιβάλλον. Η περιβαλλοντική επίδοση καθορίζεται από την ικανότητα μιας επιχείρησης να μειώσει τις περιβαλλοντικές της επιπτώσεις δεσμευόμενη για βέλτιστες περιβαλλοντικές πρακτικές.</a:t>
            </a:r>
          </a:p>
          <a:p>
            <a:pPr algn="just"/>
            <a:r>
              <a:rPr lang="el-GR" b="1" u="sng" dirty="0">
                <a:solidFill>
                  <a:schemeClr val="tx2"/>
                </a:solidFill>
                <a:cs typeface="Times New Roman" pitchFamily="18" charset="0"/>
              </a:rPr>
              <a:t>Χρηματοοικονομική Επίδοση:</a:t>
            </a:r>
            <a:r>
              <a:rPr lang="el-GR" dirty="0">
                <a:solidFill>
                  <a:schemeClr val="tx2"/>
                </a:solidFill>
                <a:cs typeface="Times New Roman" pitchFamily="18" charset="0"/>
              </a:rPr>
              <a:t> Είναι μια πλήρης αξιολόγηση της συνολικής θέσης μιας εταιρείας σε κατηγορίες όπως περιουσιακά στοιχεία, υποχρεώσεις, ίδια κεφάλαια, έξοδα, έσοδα και συνολική κερδοφορία. Μετριέται μέσω διαφόρων τύπων που σχετίζονται με τις επιχειρήσεις που επιτρέπουν στους χρήστες να υπολογίζουν ακριβείς λεπτομέρειες σχετικά με την πιθανή αποτελεσματικότητα μιας εταιρείας.</a:t>
            </a:r>
          </a:p>
          <a:p>
            <a:pPr>
              <a:buNone/>
            </a:pPr>
            <a:endParaRPr lang="el-GR" sz="2000" dirty="0">
              <a:solidFill>
                <a:schemeClr val="tx2"/>
              </a:solidFill>
              <a:latin typeface="Times New Roman" pitchFamily="18" charset="0"/>
              <a:cs typeface="Times New Roman" pitchFamily="18" charset="0"/>
            </a:endParaRPr>
          </a:p>
        </p:txBody>
      </p:sp>
      <p:sp>
        <p:nvSpPr>
          <p:cNvPr id="2" name="Θέση υποσέλιδου 5">
            <a:extLst>
              <a:ext uri="{FF2B5EF4-FFF2-40B4-BE49-F238E27FC236}">
                <a16:creationId xmlns:a16="http://schemas.microsoft.com/office/drawing/2014/main" id="{E12E9208-4000-011C-87D2-CC43B0690AA0}"/>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1973247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D39938-26E3-7A69-6A0B-159EAE0A4E90}"/>
              </a:ext>
            </a:extLst>
          </p:cNvPr>
          <p:cNvSpPr>
            <a:spLocks noGrp="1"/>
          </p:cNvSpPr>
          <p:nvPr>
            <p:ph type="title"/>
          </p:nvPr>
        </p:nvSpPr>
        <p:spPr>
          <a:xfrm>
            <a:off x="1454064" y="276087"/>
            <a:ext cx="9327911" cy="1085354"/>
          </a:xfrm>
        </p:spPr>
        <p:txBody>
          <a:bodyPr>
            <a:normAutofit fontScale="90000"/>
          </a:bodyPr>
          <a:lstStyle/>
          <a:p>
            <a:r>
              <a:rPr lang="el-GR" dirty="0"/>
              <a:t>Ταξινόμηση Περιβαλλοντικής   Καινοτομίας</a:t>
            </a:r>
            <a:br>
              <a:rPr lang="el-GR" dirty="0"/>
            </a:br>
            <a:endParaRPr lang="el-GR" dirty="0"/>
          </a:p>
        </p:txBody>
      </p:sp>
      <p:sp>
        <p:nvSpPr>
          <p:cNvPr id="4" name="Θέση αριθμού διαφάνειας 3">
            <a:extLst>
              <a:ext uri="{FF2B5EF4-FFF2-40B4-BE49-F238E27FC236}">
                <a16:creationId xmlns:a16="http://schemas.microsoft.com/office/drawing/2014/main" id="{BF272539-9F90-4272-A33A-D1392650EB0F}"/>
              </a:ext>
            </a:extLst>
          </p:cNvPr>
          <p:cNvSpPr>
            <a:spLocks noGrp="1"/>
          </p:cNvSpPr>
          <p:nvPr>
            <p:ph type="sldNum" sz="quarter" idx="12"/>
          </p:nvPr>
        </p:nvSpPr>
        <p:spPr/>
        <p:txBody>
          <a:bodyPr/>
          <a:lstStyle/>
          <a:p>
            <a:pPr rtl="0"/>
            <a:fld id="{9CD8D479-8942-46E8-A226-A4E01F7A105C}" type="slidenum">
              <a:rPr lang="el-GR" noProof="0" smtClean="0"/>
              <a:t>31</a:t>
            </a:fld>
            <a:endParaRPr lang="el-GR" noProof="0" dirty="0"/>
          </a:p>
        </p:txBody>
      </p:sp>
      <p:sp>
        <p:nvSpPr>
          <p:cNvPr id="5" name="Θέση ημερομηνίας 4">
            <a:extLst>
              <a:ext uri="{FF2B5EF4-FFF2-40B4-BE49-F238E27FC236}">
                <a16:creationId xmlns:a16="http://schemas.microsoft.com/office/drawing/2014/main" id="{3BF50BB8-D737-171C-0C15-CAD3991EFAC2}"/>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Rectangle 2">
            <a:extLst>
              <a:ext uri="{FF2B5EF4-FFF2-40B4-BE49-F238E27FC236}">
                <a16:creationId xmlns:a16="http://schemas.microsoft.com/office/drawing/2014/main" id="{663380FB-503B-FAAA-0360-4C25B8F12565}"/>
              </a:ext>
            </a:extLst>
          </p:cNvPr>
          <p:cNvSpPr>
            <a:spLocks noChangeArrowheads="1"/>
          </p:cNvSpPr>
          <p:nvPr/>
        </p:nvSpPr>
        <p:spPr bwMode="auto">
          <a:xfrm>
            <a:off x="1454064" y="1361440"/>
            <a:ext cx="10067376" cy="4815839"/>
          </a:xfrm>
          <a:prstGeom prst="rect">
            <a:avLst/>
          </a:prstGeom>
          <a:noFill/>
          <a:ln w="9525">
            <a:noFill/>
            <a:miter lim="800000"/>
            <a:headEnd/>
            <a:tailEnd/>
          </a:ln>
          <a:effectLst/>
        </p:spPr>
        <p:txBody>
          <a:bodyPr vert="horz" wrap="square" lIns="91440" tIns="45720" rIns="91440" bIns="45720" numCol="2"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l-GR" sz="2200" b="1" u="none" strike="noStrike" cap="none" normalizeH="0" baseline="0" dirty="0">
                <a:ln>
                  <a:noFill/>
                </a:ln>
                <a:solidFill>
                  <a:schemeClr val="tx2"/>
                </a:solidFill>
                <a:effectLst/>
                <a:ea typeface="Times New Roman" pitchFamily="18" charset="0"/>
                <a:cs typeface="Times New Roman" pitchFamily="18" charset="0"/>
              </a:rPr>
              <a:t>Α. Περιβαλλοντικές τεχνολογίες:</a:t>
            </a:r>
            <a:endParaRPr kumimoji="0" lang="el-GR" sz="2200" b="0" u="none" strike="noStrike" cap="none" normalizeH="0" baseline="0" dirty="0">
              <a:ln>
                <a:noFill/>
              </a:ln>
              <a:solidFill>
                <a:schemeClr val="tx2"/>
              </a:solidFill>
              <a:effectLst/>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l-GR" sz="2200" b="0" u="none" strike="noStrike" cap="none" normalizeH="0" baseline="0" dirty="0">
                <a:ln>
                  <a:noFill/>
                </a:ln>
                <a:solidFill>
                  <a:schemeClr val="tx2"/>
                </a:solidFill>
                <a:effectLst/>
                <a:ea typeface="Times New Roman" pitchFamily="18" charset="0"/>
                <a:cs typeface="Times New Roman" pitchFamily="18" charset="0"/>
              </a:rPr>
              <a:t>• Τεχνολογίες ελέγχου της ρύπανσης, συμπεριλαμβανομένων των τεχνολογιών επεξεργασίας λυμάτων</a:t>
            </a:r>
            <a:endParaRPr kumimoji="0" lang="el-GR" sz="2200" b="0" u="none" strike="noStrike" cap="none" normalizeH="0" baseline="0" dirty="0">
              <a:ln>
                <a:noFill/>
              </a:ln>
              <a:solidFill>
                <a:schemeClr val="tx2"/>
              </a:solidFill>
              <a:effectLst/>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l-GR" sz="2200" b="0" u="none" strike="noStrike" cap="none" normalizeH="0" baseline="0" dirty="0">
                <a:ln>
                  <a:noFill/>
                </a:ln>
                <a:solidFill>
                  <a:schemeClr val="tx2"/>
                </a:solidFill>
                <a:effectLst/>
                <a:ea typeface="Times New Roman" pitchFamily="18" charset="0"/>
                <a:cs typeface="Times New Roman" pitchFamily="18" charset="0"/>
              </a:rPr>
              <a:t>• Τεχνολογίες καθαρισμού (απορρύπανση) που αντιμετωπίζουν την απελευθέρωση της ρύπανσης στο περιβάλλον</a:t>
            </a:r>
            <a:endParaRPr kumimoji="0" lang="el-GR" sz="2200" b="0" u="none" strike="noStrike" cap="none" normalizeH="0" baseline="0" dirty="0">
              <a:ln>
                <a:noFill/>
              </a:ln>
              <a:solidFill>
                <a:schemeClr val="tx2"/>
              </a:solidFill>
              <a:effectLst/>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l-GR" sz="2200" b="0" u="none" strike="noStrike" cap="none" normalizeH="0" baseline="0" dirty="0">
                <a:ln>
                  <a:noFill/>
                </a:ln>
                <a:solidFill>
                  <a:schemeClr val="tx2"/>
                </a:solidFill>
                <a:effectLst/>
                <a:ea typeface="Times New Roman" pitchFamily="18" charset="0"/>
                <a:cs typeface="Times New Roman" pitchFamily="18" charset="0"/>
              </a:rPr>
              <a:t>• Πιο καθαρές διαδικασίες τεχνολογίας: νέες κατασκευαστικές διαδικασίες λιγότερο </a:t>
            </a:r>
            <a:r>
              <a:rPr kumimoji="0" lang="el-GR" sz="2200" b="0" u="none" strike="noStrike" cap="none" normalizeH="0" baseline="0" dirty="0" err="1">
                <a:ln>
                  <a:noFill/>
                </a:ln>
                <a:solidFill>
                  <a:schemeClr val="tx2"/>
                </a:solidFill>
                <a:effectLst/>
                <a:ea typeface="Times New Roman" pitchFamily="18" charset="0"/>
                <a:cs typeface="Times New Roman" pitchFamily="18" charset="0"/>
              </a:rPr>
              <a:t>ρυπογόνες</a:t>
            </a:r>
            <a:r>
              <a:rPr kumimoji="0" lang="el-GR" sz="2200" b="0" u="none" strike="noStrike" cap="none" normalizeH="0" baseline="0" dirty="0">
                <a:ln>
                  <a:noFill/>
                </a:ln>
                <a:solidFill>
                  <a:schemeClr val="tx2"/>
                </a:solidFill>
                <a:effectLst/>
                <a:ea typeface="Times New Roman" pitchFamily="18" charset="0"/>
                <a:cs typeface="Times New Roman" pitchFamily="18" charset="0"/>
              </a:rPr>
              <a:t> ή/και περισσότερο αποδοτικές σε πόρους</a:t>
            </a:r>
            <a:r>
              <a:rPr kumimoji="0" lang="el-GR" sz="2200" b="0" u="none" strike="noStrike" cap="none" normalizeH="0" dirty="0">
                <a:ln>
                  <a:noFill/>
                </a:ln>
                <a:solidFill>
                  <a:schemeClr val="tx2"/>
                </a:solidFill>
                <a:effectLst/>
                <a:ea typeface="Times New Roman" pitchFamily="18" charset="0"/>
                <a:cs typeface="Times New Roman" pitchFamily="18" charset="0"/>
              </a:rPr>
              <a:t> απ’  ό</a:t>
            </a:r>
            <a:r>
              <a:rPr lang="el-GR" sz="2200" dirty="0">
                <a:solidFill>
                  <a:schemeClr val="tx2"/>
                </a:solidFill>
                <a:ea typeface="Times New Roman" pitchFamily="18" charset="0"/>
                <a:cs typeface="Times New Roman" pitchFamily="18" charset="0"/>
              </a:rPr>
              <a:t>, </a:t>
            </a:r>
            <a:r>
              <a:rPr kumimoji="0" lang="el-GR" sz="2200" b="0" u="none" strike="noStrike" cap="none" normalizeH="0" baseline="0" dirty="0">
                <a:ln>
                  <a:noFill/>
                </a:ln>
                <a:solidFill>
                  <a:schemeClr val="tx2"/>
                </a:solidFill>
                <a:effectLst/>
                <a:ea typeface="Times New Roman" pitchFamily="18" charset="0"/>
                <a:cs typeface="Times New Roman" pitchFamily="18" charset="0"/>
              </a:rPr>
              <a:t>τι σχετικές εναλλακτικές</a:t>
            </a:r>
            <a:endParaRPr kumimoji="0" lang="el-GR" sz="2200" b="0" u="none" strike="noStrike" cap="none" normalizeH="0" baseline="0" dirty="0">
              <a:ln>
                <a:noFill/>
              </a:ln>
              <a:solidFill>
                <a:schemeClr val="tx2"/>
              </a:solidFill>
              <a:effectLst/>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l-GR" sz="2200" b="0" u="none" strike="noStrike" cap="none" normalizeH="0" baseline="0" dirty="0">
                <a:ln>
                  <a:noFill/>
                </a:ln>
                <a:solidFill>
                  <a:schemeClr val="tx2"/>
                </a:solidFill>
                <a:effectLst/>
                <a:ea typeface="Times New Roman" pitchFamily="18" charset="0"/>
                <a:cs typeface="Times New Roman" pitchFamily="18" charset="0"/>
              </a:rPr>
              <a:t> • Εξοπλισμός διαχείρισης απορριμμάτων</a:t>
            </a:r>
          </a:p>
          <a:p>
            <a:pPr marL="0" marR="0" lvl="0" indent="0" defTabSz="914400" rtl="0" eaLnBrk="0" fontAlgn="base" latinLnBrk="0" hangingPunct="0">
              <a:lnSpc>
                <a:spcPct val="100000"/>
              </a:lnSpc>
              <a:spcBef>
                <a:spcPct val="0"/>
              </a:spcBef>
              <a:spcAft>
                <a:spcPct val="0"/>
              </a:spcAft>
              <a:buClrTx/>
              <a:buSzTx/>
              <a:buFontTx/>
              <a:buNone/>
              <a:tabLst/>
            </a:pPr>
            <a:endParaRPr kumimoji="0" lang="el-GR" sz="2200" b="0" u="none" strike="noStrike" cap="none" normalizeH="0" baseline="0" dirty="0">
              <a:ln>
                <a:noFill/>
              </a:ln>
              <a:solidFill>
                <a:schemeClr val="tx2"/>
              </a:solidFill>
              <a:effectLst/>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l-GR" sz="2200" b="0" u="none" strike="noStrike" cap="none" normalizeH="0" baseline="0" dirty="0">
                <a:ln>
                  <a:noFill/>
                </a:ln>
                <a:solidFill>
                  <a:schemeClr val="tx2"/>
                </a:solidFill>
                <a:effectLst/>
                <a:ea typeface="Times New Roman" pitchFamily="18" charset="0"/>
                <a:cs typeface="Times New Roman" pitchFamily="18" charset="0"/>
              </a:rPr>
              <a:t>• Παρακολούθηση του περιβάλλοντος και  όργανα</a:t>
            </a:r>
            <a:endParaRPr kumimoji="0" lang="el-GR" sz="2200" b="0" u="none" strike="noStrike" cap="none" normalizeH="0" baseline="0" dirty="0">
              <a:ln>
                <a:noFill/>
              </a:ln>
              <a:solidFill>
                <a:schemeClr val="tx2"/>
              </a:solidFill>
              <a:effectLst/>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l-GR" sz="2200" b="0" u="none" strike="noStrike" cap="none" normalizeH="0" baseline="0" dirty="0">
                <a:ln>
                  <a:noFill/>
                </a:ln>
                <a:solidFill>
                  <a:schemeClr val="tx2"/>
                </a:solidFill>
                <a:effectLst/>
                <a:ea typeface="Times New Roman" pitchFamily="18" charset="0"/>
                <a:cs typeface="Times New Roman" pitchFamily="18" charset="0"/>
              </a:rPr>
              <a:t>• Πράσινες τεχνολογίες ενέργειας</a:t>
            </a:r>
            <a:endParaRPr kumimoji="0" lang="el-GR" sz="2200" b="0" u="none" strike="noStrike" cap="none" normalizeH="0" baseline="0" dirty="0">
              <a:ln>
                <a:noFill/>
              </a:ln>
              <a:solidFill>
                <a:schemeClr val="tx2"/>
              </a:solidFill>
              <a:effectLst/>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l-GR" sz="2200" b="0" u="none" strike="noStrike" cap="none" normalizeH="0" baseline="0" dirty="0">
                <a:ln>
                  <a:noFill/>
                </a:ln>
                <a:solidFill>
                  <a:schemeClr val="tx2"/>
                </a:solidFill>
                <a:effectLst/>
                <a:ea typeface="Times New Roman" pitchFamily="18" charset="0"/>
                <a:cs typeface="Times New Roman" pitchFamily="18" charset="0"/>
              </a:rPr>
              <a:t>• Παροχή νερού</a:t>
            </a:r>
            <a:endParaRPr kumimoji="0" lang="el-GR" sz="2200" b="0" u="none" strike="noStrike" cap="none" normalizeH="0" baseline="0" dirty="0">
              <a:ln>
                <a:noFill/>
              </a:ln>
              <a:solidFill>
                <a:schemeClr val="tx2"/>
              </a:solidFill>
              <a:effectLst/>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l-GR" sz="2200" b="0" u="none" strike="noStrike" cap="none" normalizeH="0" baseline="0" dirty="0">
                <a:ln>
                  <a:noFill/>
                </a:ln>
                <a:solidFill>
                  <a:schemeClr val="tx2"/>
                </a:solidFill>
                <a:effectLst/>
                <a:ea typeface="Times New Roman" pitchFamily="18" charset="0"/>
                <a:cs typeface="Times New Roman" pitchFamily="18" charset="0"/>
              </a:rPr>
              <a:t>• Έλεγχος θορύβου και δονήσεων  </a:t>
            </a:r>
            <a:endParaRPr kumimoji="0" lang="el-GR" sz="2200" b="0" u="none" strike="noStrike" cap="none" normalizeH="0" baseline="0" dirty="0">
              <a:ln>
                <a:noFill/>
              </a:ln>
              <a:solidFill>
                <a:schemeClr val="tx2"/>
              </a:solidFill>
              <a:effectLst/>
              <a:cs typeface="Times New Roman" pitchFamily="18" charset="0"/>
            </a:endParaRPr>
          </a:p>
        </p:txBody>
      </p:sp>
      <p:sp>
        <p:nvSpPr>
          <p:cNvPr id="3" name="Θέση υποσέλιδου 5">
            <a:extLst>
              <a:ext uri="{FF2B5EF4-FFF2-40B4-BE49-F238E27FC236}">
                <a16:creationId xmlns:a16="http://schemas.microsoft.com/office/drawing/2014/main" id="{E478F742-AC22-6950-4EAA-4CF66BB3BFD0}"/>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175821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CADB38-9CC1-1EE1-DE06-53546CA80D32}"/>
              </a:ext>
            </a:extLst>
          </p:cNvPr>
          <p:cNvSpPr>
            <a:spLocks noGrp="1"/>
          </p:cNvSpPr>
          <p:nvPr>
            <p:ph type="title"/>
          </p:nvPr>
        </p:nvSpPr>
        <p:spPr>
          <a:xfrm>
            <a:off x="1432046" y="216821"/>
            <a:ext cx="9371948" cy="900780"/>
          </a:xfrm>
        </p:spPr>
        <p:txBody>
          <a:bodyPr>
            <a:normAutofit fontScale="90000"/>
          </a:bodyPr>
          <a:lstStyle/>
          <a:p>
            <a:r>
              <a:rPr lang="el-GR" dirty="0"/>
              <a:t>Ταξινόμηση Περιβαλλοντικής   Καινοτομίας</a:t>
            </a:r>
            <a:br>
              <a:rPr lang="el-GR" dirty="0"/>
            </a:br>
            <a:endParaRPr lang="el-GR" dirty="0"/>
          </a:p>
        </p:txBody>
      </p:sp>
      <p:sp>
        <p:nvSpPr>
          <p:cNvPr id="4" name="Θέση αριθμού διαφάνειας 3">
            <a:extLst>
              <a:ext uri="{FF2B5EF4-FFF2-40B4-BE49-F238E27FC236}">
                <a16:creationId xmlns:a16="http://schemas.microsoft.com/office/drawing/2014/main" id="{5214E533-454F-EFB4-6FED-6810B2476123}"/>
              </a:ext>
            </a:extLst>
          </p:cNvPr>
          <p:cNvSpPr>
            <a:spLocks noGrp="1"/>
          </p:cNvSpPr>
          <p:nvPr>
            <p:ph type="sldNum" sz="quarter" idx="12"/>
          </p:nvPr>
        </p:nvSpPr>
        <p:spPr/>
        <p:txBody>
          <a:bodyPr/>
          <a:lstStyle/>
          <a:p>
            <a:pPr rtl="0"/>
            <a:fld id="{9CD8D479-8942-46E8-A226-A4E01F7A105C}" type="slidenum">
              <a:rPr lang="el-GR" noProof="0" smtClean="0"/>
              <a:t>32</a:t>
            </a:fld>
            <a:endParaRPr lang="el-GR" noProof="0" dirty="0"/>
          </a:p>
        </p:txBody>
      </p:sp>
      <p:sp>
        <p:nvSpPr>
          <p:cNvPr id="5" name="Θέση ημερομηνίας 4">
            <a:extLst>
              <a:ext uri="{FF2B5EF4-FFF2-40B4-BE49-F238E27FC236}">
                <a16:creationId xmlns:a16="http://schemas.microsoft.com/office/drawing/2014/main" id="{C82F26EE-D251-77B4-DEAA-61157A41417D}"/>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Rectangle 1">
            <a:extLst>
              <a:ext uri="{FF2B5EF4-FFF2-40B4-BE49-F238E27FC236}">
                <a16:creationId xmlns:a16="http://schemas.microsoft.com/office/drawing/2014/main" id="{51A33D08-ACDA-1BF2-AA35-B1B453B5F572}"/>
              </a:ext>
            </a:extLst>
          </p:cNvPr>
          <p:cNvSpPr>
            <a:spLocks noChangeArrowheads="1"/>
          </p:cNvSpPr>
          <p:nvPr/>
        </p:nvSpPr>
        <p:spPr bwMode="auto">
          <a:xfrm>
            <a:off x="1432046" y="1280160"/>
            <a:ext cx="9371948"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200" b="1" i="0" u="none" strike="noStrike" cap="none" normalizeH="0" baseline="0" dirty="0">
                <a:ln>
                  <a:noFill/>
                </a:ln>
                <a:solidFill>
                  <a:schemeClr val="tx2"/>
                </a:solidFill>
                <a:effectLst/>
                <a:ea typeface="Times New Roman" pitchFamily="18" charset="0"/>
                <a:cs typeface="Times New Roman" pitchFamily="18" charset="0"/>
              </a:rPr>
              <a:t>Β. Οργανωτική καινοτομία για το περιβάλλον:</a:t>
            </a:r>
            <a:endParaRPr kumimoji="0" lang="el-GR" sz="2200" b="0" i="0" u="none" strike="noStrike" cap="none" normalizeH="0" baseline="0" dirty="0">
              <a:ln>
                <a:noFill/>
              </a:ln>
              <a:solidFill>
                <a:schemeClr val="tx2"/>
              </a:solidFill>
              <a:effectLst/>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200" b="0" u="none" strike="noStrike" cap="none" normalizeH="0" baseline="0" dirty="0">
                <a:ln>
                  <a:noFill/>
                </a:ln>
                <a:solidFill>
                  <a:schemeClr val="tx2"/>
                </a:solidFill>
                <a:effectLst/>
                <a:ea typeface="Times New Roman" pitchFamily="18" charset="0"/>
                <a:cs typeface="Times New Roman" pitchFamily="18" charset="0"/>
              </a:rPr>
              <a:t>• Συστήματα πρόληψης της ρύπανσης</a:t>
            </a:r>
            <a:endParaRPr kumimoji="0" lang="el-GR" sz="2200" b="0" u="none" strike="noStrike" cap="none" normalizeH="0" baseline="0" dirty="0">
              <a:ln>
                <a:noFill/>
              </a:ln>
              <a:solidFill>
                <a:schemeClr val="tx2"/>
              </a:solidFill>
              <a:effectLst/>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200" b="0" u="none" strike="noStrike" cap="none" normalizeH="0" baseline="0" dirty="0">
                <a:ln>
                  <a:noFill/>
                </a:ln>
                <a:solidFill>
                  <a:schemeClr val="tx2"/>
                </a:solidFill>
                <a:effectLst/>
                <a:ea typeface="Times New Roman" pitchFamily="18" charset="0"/>
                <a:cs typeface="Times New Roman" pitchFamily="18" charset="0"/>
              </a:rPr>
              <a:t>•Τα συστήματα περιβαλλοντικής διαχείρισης και ελέγχου: επίσημα συστήματα περιβαλλοντικής διαχείρισης που αφορούν τη μέτρηση, την υποβολή εκθέσεων και τις ευθύνες για την αντιμετώπιση με θέματα χρήσης υλικών, της ενέργειας, του νερού και των αποβλήτων. Παραδείγματα αποτελούν το EMAS και ISO 14001</a:t>
            </a:r>
            <a:endParaRPr kumimoji="0" lang="el-GR" sz="2200" b="0" u="none" strike="noStrike" cap="none" normalizeH="0" baseline="0" dirty="0">
              <a:ln>
                <a:noFill/>
              </a:ln>
              <a:solidFill>
                <a:schemeClr val="tx2"/>
              </a:solidFill>
              <a:effectLst/>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200" b="0" u="none" strike="noStrike" cap="none" normalizeH="0" baseline="0" dirty="0">
                <a:ln>
                  <a:noFill/>
                </a:ln>
                <a:solidFill>
                  <a:schemeClr val="tx2"/>
                </a:solidFill>
                <a:effectLst/>
                <a:ea typeface="Times New Roman" pitchFamily="18" charset="0"/>
                <a:cs typeface="Times New Roman" pitchFamily="18" charset="0"/>
              </a:rPr>
              <a:t>• Διαχείριση της αλυσίδας: η συνεργασία μεταξύ των εταιρειών έτσι ώστε να κλείσει ο κύκλος υλικού και να αποφευχθεί η περιβαλλοντική ζημία σε όλη την αλυσίδα αξίας (από αρχής μέχρι τέλους)</a:t>
            </a:r>
            <a:endParaRPr kumimoji="0" lang="el-GR" sz="2200" b="0" u="none" strike="noStrike" cap="none" normalizeH="0" baseline="0" dirty="0">
              <a:ln>
                <a:noFill/>
              </a:ln>
              <a:solidFill>
                <a:schemeClr val="tx2"/>
              </a:solidFill>
              <a:effectLst/>
              <a:cs typeface="Times New Roman" pitchFamily="18" charset="0"/>
            </a:endParaRPr>
          </a:p>
        </p:txBody>
      </p:sp>
      <p:sp>
        <p:nvSpPr>
          <p:cNvPr id="3" name="Θέση υποσέλιδου 5">
            <a:extLst>
              <a:ext uri="{FF2B5EF4-FFF2-40B4-BE49-F238E27FC236}">
                <a16:creationId xmlns:a16="http://schemas.microsoft.com/office/drawing/2014/main" id="{4EF54BF8-9F60-9D3D-A572-7161389E412C}"/>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3787545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3CE0D3-201E-A557-6703-2B0A1CEA9304}"/>
              </a:ext>
            </a:extLst>
          </p:cNvPr>
          <p:cNvSpPr>
            <a:spLocks noGrp="1"/>
          </p:cNvSpPr>
          <p:nvPr>
            <p:ph type="title"/>
          </p:nvPr>
        </p:nvSpPr>
        <p:spPr>
          <a:xfrm>
            <a:off x="1410026" y="276087"/>
            <a:ext cx="9371949" cy="943113"/>
          </a:xfrm>
        </p:spPr>
        <p:txBody>
          <a:bodyPr>
            <a:normAutofit fontScale="90000"/>
          </a:bodyPr>
          <a:lstStyle/>
          <a:p>
            <a:r>
              <a:rPr lang="el-GR" dirty="0"/>
              <a:t>Ταξινόμηση Περιβαλλοντικής   Καινοτομίας</a:t>
            </a:r>
            <a:br>
              <a:rPr lang="el-GR" dirty="0"/>
            </a:br>
            <a:endParaRPr lang="el-GR" dirty="0"/>
          </a:p>
        </p:txBody>
      </p:sp>
      <p:sp>
        <p:nvSpPr>
          <p:cNvPr id="4" name="Θέση αριθμού διαφάνειας 3">
            <a:extLst>
              <a:ext uri="{FF2B5EF4-FFF2-40B4-BE49-F238E27FC236}">
                <a16:creationId xmlns:a16="http://schemas.microsoft.com/office/drawing/2014/main" id="{5BC00981-FB44-A5D0-787A-FF62EA82BF66}"/>
              </a:ext>
            </a:extLst>
          </p:cNvPr>
          <p:cNvSpPr>
            <a:spLocks noGrp="1"/>
          </p:cNvSpPr>
          <p:nvPr>
            <p:ph type="sldNum" sz="quarter" idx="12"/>
          </p:nvPr>
        </p:nvSpPr>
        <p:spPr/>
        <p:txBody>
          <a:bodyPr/>
          <a:lstStyle/>
          <a:p>
            <a:pPr rtl="0"/>
            <a:fld id="{9CD8D479-8942-46E8-A226-A4E01F7A105C}" type="slidenum">
              <a:rPr lang="el-GR" noProof="0" smtClean="0"/>
              <a:t>33</a:t>
            </a:fld>
            <a:endParaRPr lang="el-GR" noProof="0" dirty="0"/>
          </a:p>
        </p:txBody>
      </p:sp>
      <p:sp>
        <p:nvSpPr>
          <p:cNvPr id="5" name="Θέση ημερομηνίας 4">
            <a:extLst>
              <a:ext uri="{FF2B5EF4-FFF2-40B4-BE49-F238E27FC236}">
                <a16:creationId xmlns:a16="http://schemas.microsoft.com/office/drawing/2014/main" id="{D2104F98-E274-070C-D6CD-3A0E91AE51B2}"/>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Rectangle 2">
            <a:extLst>
              <a:ext uri="{FF2B5EF4-FFF2-40B4-BE49-F238E27FC236}">
                <a16:creationId xmlns:a16="http://schemas.microsoft.com/office/drawing/2014/main" id="{7528F966-90B8-D54C-C877-B9762CF0EE44}"/>
              </a:ext>
            </a:extLst>
          </p:cNvPr>
          <p:cNvSpPr>
            <a:spLocks noChangeArrowheads="1"/>
          </p:cNvSpPr>
          <p:nvPr/>
        </p:nvSpPr>
        <p:spPr bwMode="auto">
          <a:xfrm>
            <a:off x="1410025" y="1369522"/>
            <a:ext cx="9644054"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200" b="1" u="none" strike="noStrike" cap="none" normalizeH="0" baseline="0" dirty="0">
                <a:ln>
                  <a:noFill/>
                </a:ln>
                <a:solidFill>
                  <a:schemeClr val="tx2"/>
                </a:solidFill>
                <a:effectLst/>
                <a:ea typeface="Times New Roman" pitchFamily="18" charset="0"/>
                <a:cs typeface="Times New Roman" pitchFamily="18" charset="0"/>
              </a:rPr>
              <a:t>Γ. Τα προϊόντα και οι καινοτόμες υπηρεσίες με περιβαλλοντικά οφέλη:</a:t>
            </a:r>
            <a:endParaRPr kumimoji="0" lang="el-GR" sz="2200" b="0" u="none" strike="noStrike" cap="none" normalizeH="0" baseline="0" dirty="0">
              <a:ln>
                <a:noFill/>
              </a:ln>
              <a:solidFill>
                <a:schemeClr val="tx2"/>
              </a:solidFill>
              <a:effectLst/>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200" b="0" u="none" strike="noStrike" cap="none" normalizeH="0" baseline="0" dirty="0">
                <a:ln>
                  <a:noFill/>
                </a:ln>
                <a:solidFill>
                  <a:schemeClr val="tx2"/>
                </a:solidFill>
                <a:effectLst/>
                <a:ea typeface="Times New Roman" pitchFamily="18" charset="0"/>
                <a:cs typeface="Times New Roman" pitchFamily="18" charset="0"/>
              </a:rPr>
              <a:t>• Νέα ή περιβαλλοντικά βελτιωμένα προϊόντα (αγαθά), συμπεριλαμβάνοντας οικολογικά σπίτια και κτίρια</a:t>
            </a:r>
            <a:endParaRPr kumimoji="0" lang="el-GR" sz="2200" b="0" u="none" strike="noStrike" cap="none" normalizeH="0" baseline="0" dirty="0">
              <a:ln>
                <a:noFill/>
              </a:ln>
              <a:solidFill>
                <a:schemeClr val="tx2"/>
              </a:solidFill>
              <a:effectLst/>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200" b="0" u="none" strike="noStrike" cap="none" normalizeH="0" baseline="0" dirty="0">
                <a:ln>
                  <a:noFill/>
                </a:ln>
                <a:solidFill>
                  <a:schemeClr val="tx2"/>
                </a:solidFill>
                <a:effectLst/>
                <a:ea typeface="Times New Roman" pitchFamily="18" charset="0"/>
                <a:cs typeface="Times New Roman" pitchFamily="18" charset="0"/>
              </a:rPr>
              <a:t>• Πράσινα χρηματοπιστωτικά προϊόντα (όπως η οικολογική μίσθωση ή οι υποθήκες κλίματος)</a:t>
            </a:r>
            <a:endParaRPr kumimoji="0" lang="el-GR" sz="2200" b="0" u="none" strike="noStrike" cap="none" normalizeH="0" baseline="0" dirty="0">
              <a:ln>
                <a:noFill/>
              </a:ln>
              <a:solidFill>
                <a:schemeClr val="tx2"/>
              </a:solidFill>
              <a:effectLst/>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200" b="0" u="none" strike="noStrike" cap="none" normalizeH="0" baseline="0" dirty="0">
                <a:ln>
                  <a:noFill/>
                </a:ln>
                <a:solidFill>
                  <a:schemeClr val="tx2"/>
                </a:solidFill>
                <a:effectLst/>
                <a:ea typeface="Times New Roman" pitchFamily="18" charset="0"/>
                <a:cs typeface="Times New Roman" pitchFamily="18" charset="0"/>
              </a:rPr>
              <a:t>• Περιβαλλοντικές υπηρεσίες: διαχείριση στερεών και επικίνδυνων αποβλήτων, διαχείριση υδάτων και λυμάτων, περιβαλλοντικές συμβουλευτικές υπηρεσίες, έλεγχος και μηχανική, άλλες δοκιμαστικές και αναλυτικές υπηρεσίες</a:t>
            </a:r>
            <a:endParaRPr kumimoji="0" lang="el-GR" sz="2200" b="0" u="none" strike="noStrike" cap="none" normalizeH="0" baseline="0" dirty="0">
              <a:ln>
                <a:noFill/>
              </a:ln>
              <a:solidFill>
                <a:schemeClr val="tx2"/>
              </a:solidFill>
              <a:effectLst/>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200" b="0" u="none" strike="noStrike" cap="none" normalizeH="0" baseline="0" dirty="0">
                <a:ln>
                  <a:noFill/>
                </a:ln>
                <a:solidFill>
                  <a:schemeClr val="tx2"/>
                </a:solidFill>
                <a:effectLst/>
                <a:ea typeface="Times New Roman" pitchFamily="18" charset="0"/>
                <a:cs typeface="Times New Roman" pitchFamily="18" charset="0"/>
              </a:rPr>
              <a:t>• Υπηρεσίες με μικρότερη ένταση ρύπανσης και πόρων (π.χ. Από κοινού χρήση αυτοκινήτου)</a:t>
            </a:r>
            <a:endParaRPr kumimoji="0" lang="el-GR" sz="2200" b="0" u="none" strike="noStrike" cap="none" normalizeH="0" baseline="0" dirty="0">
              <a:ln>
                <a:noFill/>
              </a:ln>
              <a:solidFill>
                <a:schemeClr val="tx2"/>
              </a:solidFill>
              <a:effectLst/>
              <a:cs typeface="Times New Roman" pitchFamily="18" charset="0"/>
            </a:endParaRPr>
          </a:p>
        </p:txBody>
      </p:sp>
      <p:sp>
        <p:nvSpPr>
          <p:cNvPr id="3" name="Θέση υποσέλιδου 5">
            <a:extLst>
              <a:ext uri="{FF2B5EF4-FFF2-40B4-BE49-F238E27FC236}">
                <a16:creationId xmlns:a16="http://schemas.microsoft.com/office/drawing/2014/main" id="{6F15B79E-ED1D-EB36-3F7A-AA5CC302B940}"/>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25545413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B22DDB-1C20-752D-2EE6-4C47349F2C35}"/>
              </a:ext>
            </a:extLst>
          </p:cNvPr>
          <p:cNvSpPr>
            <a:spLocks noGrp="1"/>
          </p:cNvSpPr>
          <p:nvPr>
            <p:ph type="title"/>
          </p:nvPr>
        </p:nvSpPr>
        <p:spPr>
          <a:xfrm>
            <a:off x="1523870" y="479288"/>
            <a:ext cx="9371949" cy="1010846"/>
          </a:xfrm>
        </p:spPr>
        <p:txBody>
          <a:bodyPr>
            <a:normAutofit fontScale="90000"/>
          </a:bodyPr>
          <a:lstStyle/>
          <a:p>
            <a:r>
              <a:rPr lang="el-GR" sz="3100" dirty="0"/>
              <a:t>Ταξινόμηση Περιβαλλοντικής   Καινοτομίας</a:t>
            </a:r>
            <a:br>
              <a:rPr lang="el-GR" sz="3100" dirty="0"/>
            </a:br>
            <a:endParaRPr lang="el-GR" sz="3100" dirty="0"/>
          </a:p>
        </p:txBody>
      </p:sp>
      <p:sp>
        <p:nvSpPr>
          <p:cNvPr id="4" name="Θέση αριθμού διαφάνειας 3">
            <a:extLst>
              <a:ext uri="{FF2B5EF4-FFF2-40B4-BE49-F238E27FC236}">
                <a16:creationId xmlns:a16="http://schemas.microsoft.com/office/drawing/2014/main" id="{FD516E06-A6E6-F874-F7E6-9B9FAC8E4BE2}"/>
              </a:ext>
            </a:extLst>
          </p:cNvPr>
          <p:cNvSpPr>
            <a:spLocks noGrp="1"/>
          </p:cNvSpPr>
          <p:nvPr>
            <p:ph type="sldNum" sz="quarter" idx="12"/>
          </p:nvPr>
        </p:nvSpPr>
        <p:spPr/>
        <p:txBody>
          <a:bodyPr/>
          <a:lstStyle/>
          <a:p>
            <a:pPr rtl="0"/>
            <a:fld id="{9CD8D479-8942-46E8-A226-A4E01F7A105C}" type="slidenum">
              <a:rPr lang="el-GR" noProof="0" smtClean="0"/>
              <a:t>34</a:t>
            </a:fld>
            <a:endParaRPr lang="el-GR" noProof="0" dirty="0"/>
          </a:p>
        </p:txBody>
      </p:sp>
      <p:sp>
        <p:nvSpPr>
          <p:cNvPr id="5" name="Θέση ημερομηνίας 4">
            <a:extLst>
              <a:ext uri="{FF2B5EF4-FFF2-40B4-BE49-F238E27FC236}">
                <a16:creationId xmlns:a16="http://schemas.microsoft.com/office/drawing/2014/main" id="{5267D5C7-03B0-1839-5F15-CF0D035C2BCD}"/>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10" name="Rectangle 1">
            <a:extLst>
              <a:ext uri="{FF2B5EF4-FFF2-40B4-BE49-F238E27FC236}">
                <a16:creationId xmlns:a16="http://schemas.microsoft.com/office/drawing/2014/main" id="{B28F79A6-183C-E1BE-5ACB-689690BD05C4}"/>
              </a:ext>
            </a:extLst>
          </p:cNvPr>
          <p:cNvSpPr>
            <a:spLocks noChangeArrowheads="1"/>
          </p:cNvSpPr>
          <p:nvPr/>
        </p:nvSpPr>
        <p:spPr bwMode="auto">
          <a:xfrm>
            <a:off x="1410025" y="2037945"/>
            <a:ext cx="9371949" cy="17851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l-GR" sz="2200" b="1" u="none" strike="noStrike" cap="none" normalizeH="0" baseline="0" dirty="0">
                <a:ln>
                  <a:noFill/>
                </a:ln>
                <a:solidFill>
                  <a:schemeClr val="tx2"/>
                </a:solidFill>
                <a:effectLst/>
                <a:ea typeface="Times New Roman" pitchFamily="18" charset="0"/>
                <a:cs typeface="Times New Roman" pitchFamily="18" charset="0"/>
              </a:rPr>
              <a:t>Δ. Πράσινες καινοτομίες συστήματος:</a:t>
            </a:r>
            <a:endParaRPr kumimoji="0" lang="el-GR" sz="2200" b="0" u="none" strike="noStrike" cap="none" normalizeH="0" baseline="0" dirty="0">
              <a:ln>
                <a:noFill/>
              </a:ln>
              <a:solidFill>
                <a:schemeClr val="tx2"/>
              </a:solidFill>
              <a:effectLst/>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l-GR" sz="2200" b="0" u="none" strike="noStrike" cap="none" normalizeH="0" baseline="0" dirty="0">
                <a:ln>
                  <a:noFill/>
                </a:ln>
                <a:solidFill>
                  <a:schemeClr val="tx2"/>
                </a:solidFill>
                <a:effectLst/>
                <a:ea typeface="Times New Roman" pitchFamily="18" charset="0"/>
                <a:cs typeface="Times New Roman" pitchFamily="18" charset="0"/>
              </a:rPr>
              <a:t>• Εναλλακτικά συστήματα παραγωγής και κατανάλωσης που είναι πιο φιλικά προς το περιβάλλον σε σχέση τα υφιστάμενα συστήματα: τέτοια παραδείγματα είναι η βιολογική γεωργία και η ενέργεια που προέρχεται από σύστημα ανανεώσιμων πηγών ενέργειας       </a:t>
            </a:r>
            <a:endParaRPr kumimoji="0" lang="el-GR" sz="2200" b="0" u="none" strike="noStrike" cap="none" normalizeH="0" baseline="0" dirty="0">
              <a:ln>
                <a:noFill/>
              </a:ln>
              <a:solidFill>
                <a:schemeClr val="tx2"/>
              </a:solidFill>
              <a:effectLst/>
              <a:cs typeface="Times New Roman" pitchFamily="18" charset="0"/>
            </a:endParaRPr>
          </a:p>
        </p:txBody>
      </p:sp>
      <p:sp>
        <p:nvSpPr>
          <p:cNvPr id="3" name="Θέση υποσέλιδου 5">
            <a:extLst>
              <a:ext uri="{FF2B5EF4-FFF2-40B4-BE49-F238E27FC236}">
                <a16:creationId xmlns:a16="http://schemas.microsoft.com/office/drawing/2014/main" id="{1917C2BD-45B3-975E-24E2-87FA26D22CE5}"/>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4141734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αριθμού διαφάνειας 3">
            <a:extLst>
              <a:ext uri="{FF2B5EF4-FFF2-40B4-BE49-F238E27FC236}">
                <a16:creationId xmlns:a16="http://schemas.microsoft.com/office/drawing/2014/main" id="{D1B1567D-32E4-55B8-70B8-E29A31AB35B9}"/>
              </a:ext>
            </a:extLst>
          </p:cNvPr>
          <p:cNvSpPr>
            <a:spLocks noGrp="1"/>
          </p:cNvSpPr>
          <p:nvPr>
            <p:ph type="sldNum" sz="quarter" idx="12"/>
          </p:nvPr>
        </p:nvSpPr>
        <p:spPr/>
        <p:txBody>
          <a:bodyPr/>
          <a:lstStyle/>
          <a:p>
            <a:pPr rtl="0"/>
            <a:fld id="{9CD8D479-8942-46E8-A226-A4E01F7A105C}" type="slidenum">
              <a:rPr lang="el-GR" noProof="0" smtClean="0"/>
              <a:t>35</a:t>
            </a:fld>
            <a:endParaRPr lang="el-GR" noProof="0" dirty="0"/>
          </a:p>
        </p:txBody>
      </p:sp>
      <p:sp>
        <p:nvSpPr>
          <p:cNvPr id="5" name="Θέση ημερομηνίας 4">
            <a:extLst>
              <a:ext uri="{FF2B5EF4-FFF2-40B4-BE49-F238E27FC236}">
                <a16:creationId xmlns:a16="http://schemas.microsoft.com/office/drawing/2014/main" id="{B257DD82-C39F-80ED-761D-2B9699884B0B}"/>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2 - Θέση περιεχομένου">
            <a:extLst>
              <a:ext uri="{FF2B5EF4-FFF2-40B4-BE49-F238E27FC236}">
                <a16:creationId xmlns:a16="http://schemas.microsoft.com/office/drawing/2014/main" id="{E6E17F2F-539B-6B18-51F2-ED5690029C0E}"/>
              </a:ext>
            </a:extLst>
          </p:cNvPr>
          <p:cNvSpPr>
            <a:spLocks noGrp="1"/>
          </p:cNvSpPr>
          <p:nvPr>
            <p:ph idx="1"/>
          </p:nvPr>
        </p:nvSpPr>
        <p:spPr>
          <a:xfrm>
            <a:off x="1289255" y="946749"/>
            <a:ext cx="9371949" cy="4343400"/>
          </a:xfrm>
        </p:spPr>
        <p:txBody>
          <a:bodyPr>
            <a:normAutofit/>
          </a:bodyPr>
          <a:lstStyle/>
          <a:p>
            <a:pPr algn="just">
              <a:buNone/>
            </a:pPr>
            <a:r>
              <a:rPr lang="el-GR" b="1" dirty="0">
                <a:solidFill>
                  <a:schemeClr val="tx2"/>
                </a:solidFill>
                <a:cs typeface="Times New Roman" pitchFamily="18" charset="0"/>
              </a:rPr>
              <a:t>Η καινοτομία ως αποτέλεσμα της περιβαλλοντικής νομοθεσίας μπορεί να λάβει δύο μορφές:</a:t>
            </a:r>
            <a:endParaRPr lang="en-US" b="1" dirty="0">
              <a:solidFill>
                <a:schemeClr val="tx2"/>
              </a:solidFill>
              <a:cs typeface="Times New Roman" pitchFamily="18" charset="0"/>
            </a:endParaRPr>
          </a:p>
          <a:p>
            <a:pPr algn="just"/>
            <a:r>
              <a:rPr lang="el-GR" b="1" dirty="0">
                <a:solidFill>
                  <a:schemeClr val="tx2"/>
                </a:solidFill>
                <a:cs typeface="Times New Roman" pitchFamily="18" charset="0"/>
              </a:rPr>
              <a:t>Οι εταιρείες γίνονται πιο έξυπνες </a:t>
            </a:r>
            <a:r>
              <a:rPr lang="el-GR" dirty="0">
                <a:solidFill>
                  <a:schemeClr val="tx2"/>
                </a:solidFill>
                <a:cs typeface="Times New Roman" pitchFamily="18" charset="0"/>
              </a:rPr>
              <a:t>σχετικά με τον τρόπο αντιμετώπισης της ρύπανσης μόλις εμφανιστεί, συμπεριλαμβανομένης της επεξεργασίας των τοξικών υλικών και των εκπομπών, τον τρόπο μείωσης αυτών (ή μετατροπής σε εμπορεύσιμες μορφές) και τον τρόπο βελτίωσης.</a:t>
            </a:r>
          </a:p>
          <a:p>
            <a:pPr algn="just"/>
            <a:r>
              <a:rPr lang="el-GR" dirty="0">
                <a:solidFill>
                  <a:schemeClr val="tx2"/>
                </a:solidFill>
                <a:cs typeface="Times New Roman" pitchFamily="18" charset="0"/>
              </a:rPr>
              <a:t>Η καινοτομία αντιμετωπίζει τις περιβαλλοντικές επιπτώσεις με παράλληλη </a:t>
            </a:r>
            <a:r>
              <a:rPr lang="el-GR" b="1" dirty="0">
                <a:solidFill>
                  <a:schemeClr val="tx2"/>
                </a:solidFill>
                <a:cs typeface="Times New Roman" pitchFamily="18" charset="0"/>
              </a:rPr>
              <a:t>βελτίωση του ίδιου του προϊόντος ή των σχετικών διαδικασιών</a:t>
            </a:r>
            <a:r>
              <a:rPr lang="el-GR" dirty="0">
                <a:solidFill>
                  <a:schemeClr val="tx2"/>
                </a:solidFill>
                <a:cs typeface="Times New Roman" pitchFamily="18" charset="0"/>
              </a:rPr>
              <a:t>.</a:t>
            </a:r>
            <a:r>
              <a:rPr lang="en-US" dirty="0">
                <a:solidFill>
                  <a:schemeClr val="tx2"/>
                </a:solidFill>
                <a:cs typeface="Times New Roman" pitchFamily="18" charset="0"/>
              </a:rPr>
              <a:t> </a:t>
            </a:r>
            <a:r>
              <a:rPr lang="el-GR" dirty="0">
                <a:solidFill>
                  <a:schemeClr val="tx2"/>
                </a:solidFill>
                <a:cs typeface="Times New Roman" pitchFamily="18" charset="0"/>
              </a:rPr>
              <a:t>Σε ορισμένες περιπτώσεις, αυτές οι «αντισταθμίσεις καινοτομίας» μπορεί να υπερβούν το κόστος συμμόρφωσης.</a:t>
            </a:r>
          </a:p>
        </p:txBody>
      </p:sp>
      <p:sp>
        <p:nvSpPr>
          <p:cNvPr id="2" name="Θέση υποσέλιδου 5">
            <a:extLst>
              <a:ext uri="{FF2B5EF4-FFF2-40B4-BE49-F238E27FC236}">
                <a16:creationId xmlns:a16="http://schemas.microsoft.com/office/drawing/2014/main" id="{53FEF653-D306-4FD0-B059-68D1A7A8E681}"/>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3723395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0B22DDB-1C20-752D-2EE6-4C47349F2C35}"/>
              </a:ext>
            </a:extLst>
          </p:cNvPr>
          <p:cNvSpPr>
            <a:spLocks noGrp="1"/>
          </p:cNvSpPr>
          <p:nvPr>
            <p:ph type="title"/>
          </p:nvPr>
        </p:nvSpPr>
        <p:spPr>
          <a:xfrm>
            <a:off x="1454065" y="172526"/>
            <a:ext cx="9967308" cy="1345725"/>
          </a:xfrm>
        </p:spPr>
        <p:txBody>
          <a:bodyPr>
            <a:normAutofit fontScale="90000"/>
          </a:bodyPr>
          <a:lstStyle/>
          <a:p>
            <a:r>
              <a:rPr lang="el-GR" dirty="0"/>
              <a:t>Επίδραση της περιβαλλοντικής νομοθεσίας στην περιβαλλοντική καινοτομία</a:t>
            </a:r>
            <a:br>
              <a:rPr lang="el-GR" dirty="0"/>
            </a:br>
            <a:endParaRPr lang="el-GR" dirty="0"/>
          </a:p>
        </p:txBody>
      </p:sp>
      <p:sp>
        <p:nvSpPr>
          <p:cNvPr id="4" name="Θέση αριθμού διαφάνειας 3">
            <a:extLst>
              <a:ext uri="{FF2B5EF4-FFF2-40B4-BE49-F238E27FC236}">
                <a16:creationId xmlns:a16="http://schemas.microsoft.com/office/drawing/2014/main" id="{FD516E06-A6E6-F874-F7E6-9B9FAC8E4BE2}"/>
              </a:ext>
            </a:extLst>
          </p:cNvPr>
          <p:cNvSpPr>
            <a:spLocks noGrp="1"/>
          </p:cNvSpPr>
          <p:nvPr>
            <p:ph type="sldNum" sz="quarter" idx="12"/>
          </p:nvPr>
        </p:nvSpPr>
        <p:spPr/>
        <p:txBody>
          <a:bodyPr/>
          <a:lstStyle/>
          <a:p>
            <a:pPr rtl="0"/>
            <a:fld id="{9CD8D479-8942-46E8-A226-A4E01F7A105C}" type="slidenum">
              <a:rPr lang="el-GR" noProof="0" smtClean="0"/>
              <a:t>36</a:t>
            </a:fld>
            <a:endParaRPr lang="el-GR" noProof="0" dirty="0"/>
          </a:p>
        </p:txBody>
      </p:sp>
      <p:sp>
        <p:nvSpPr>
          <p:cNvPr id="5" name="Θέση ημερομηνίας 4">
            <a:extLst>
              <a:ext uri="{FF2B5EF4-FFF2-40B4-BE49-F238E27FC236}">
                <a16:creationId xmlns:a16="http://schemas.microsoft.com/office/drawing/2014/main" id="{5267D5C7-03B0-1839-5F15-CF0D035C2BCD}"/>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3" name="Θέση υποσέλιδου 5">
            <a:extLst>
              <a:ext uri="{FF2B5EF4-FFF2-40B4-BE49-F238E27FC236}">
                <a16:creationId xmlns:a16="http://schemas.microsoft.com/office/drawing/2014/main" id="{1917C2BD-45B3-975E-24E2-87FA26D22CE5}"/>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graphicFrame>
        <p:nvGraphicFramePr>
          <p:cNvPr id="8" name="Πίνακας 7">
            <a:extLst>
              <a:ext uri="{FF2B5EF4-FFF2-40B4-BE49-F238E27FC236}">
                <a16:creationId xmlns:a16="http://schemas.microsoft.com/office/drawing/2014/main" id="{4987A02F-693D-542C-05C1-6A0BF135EF9A}"/>
              </a:ext>
            </a:extLst>
          </p:cNvPr>
          <p:cNvGraphicFramePr>
            <a:graphicFrameLocks noGrp="1"/>
          </p:cNvGraphicFramePr>
          <p:nvPr/>
        </p:nvGraphicFramePr>
        <p:xfrm>
          <a:off x="1637717" y="1688099"/>
          <a:ext cx="8472441" cy="4771454"/>
        </p:xfrm>
        <a:graphic>
          <a:graphicData uri="http://schemas.openxmlformats.org/drawingml/2006/table">
            <a:tbl>
              <a:tblPr>
                <a:tableStyleId>{3B4B98B0-60AC-42C2-AFA5-B58CD77FA1E5}</a:tableStyleId>
              </a:tblPr>
              <a:tblGrid>
                <a:gridCol w="2855289">
                  <a:extLst>
                    <a:ext uri="{9D8B030D-6E8A-4147-A177-3AD203B41FA5}">
                      <a16:colId xmlns:a16="http://schemas.microsoft.com/office/drawing/2014/main" val="3844150885"/>
                    </a:ext>
                  </a:extLst>
                </a:gridCol>
                <a:gridCol w="2816361">
                  <a:extLst>
                    <a:ext uri="{9D8B030D-6E8A-4147-A177-3AD203B41FA5}">
                      <a16:colId xmlns:a16="http://schemas.microsoft.com/office/drawing/2014/main" val="2317236039"/>
                    </a:ext>
                  </a:extLst>
                </a:gridCol>
                <a:gridCol w="2800791">
                  <a:extLst>
                    <a:ext uri="{9D8B030D-6E8A-4147-A177-3AD203B41FA5}">
                      <a16:colId xmlns:a16="http://schemas.microsoft.com/office/drawing/2014/main" val="67616835"/>
                    </a:ext>
                  </a:extLst>
                </a:gridCol>
              </a:tblGrid>
              <a:tr h="442278">
                <a:tc>
                  <a:txBody>
                    <a:bodyPr/>
                    <a:lstStyle/>
                    <a:p>
                      <a:pPr>
                        <a:lnSpc>
                          <a:spcPct val="107000"/>
                        </a:lnSpc>
                      </a:pPr>
                      <a:r>
                        <a:rPr lang="el-GR" sz="1400" b="1" dirty="0">
                          <a:solidFill>
                            <a:schemeClr val="tx2"/>
                          </a:solidFill>
                          <a:effectLst/>
                        </a:rPr>
                        <a:t>Περιβαλλοντική </a:t>
                      </a:r>
                      <a:br>
                        <a:rPr lang="el-GR" sz="1400" b="1" dirty="0">
                          <a:solidFill>
                            <a:schemeClr val="tx2"/>
                          </a:solidFill>
                          <a:effectLst/>
                        </a:rPr>
                      </a:br>
                      <a:r>
                        <a:rPr lang="el-GR" sz="1400" b="1" dirty="0">
                          <a:solidFill>
                            <a:schemeClr val="tx2"/>
                          </a:solidFill>
                          <a:effectLst/>
                        </a:rPr>
                        <a:t>Νομοθεσία</a:t>
                      </a:r>
                      <a:endParaRPr lang="el-GR" sz="1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pPr>
                      <a:r>
                        <a:rPr lang="el-GR" sz="1400" b="1" dirty="0">
                          <a:solidFill>
                            <a:schemeClr val="tx2"/>
                          </a:solidFill>
                          <a:effectLst/>
                        </a:rPr>
                        <a:t>Περιβαλλοντική Καινοτομία</a:t>
                      </a:r>
                      <a:endParaRPr lang="el-GR" sz="1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pPr>
                      <a:r>
                        <a:rPr lang="el-GR" sz="1400" b="1" dirty="0">
                          <a:solidFill>
                            <a:schemeClr val="tx2"/>
                          </a:solidFill>
                          <a:effectLst/>
                        </a:rPr>
                        <a:t>Συγγραφείς</a:t>
                      </a:r>
                      <a:endParaRPr lang="el-GR" sz="14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30990636"/>
                  </a:ext>
                </a:extLst>
              </a:tr>
              <a:tr h="3560502">
                <a:tc>
                  <a:txBody>
                    <a:bodyPr/>
                    <a:lstStyle/>
                    <a:p>
                      <a:pPr>
                        <a:lnSpc>
                          <a:spcPct val="107000"/>
                        </a:lnSpc>
                      </a:pPr>
                      <a:r>
                        <a:rPr lang="el-GR" sz="1400" dirty="0">
                          <a:solidFill>
                            <a:schemeClr val="tx2"/>
                          </a:solidFill>
                          <a:effectLst/>
                        </a:rPr>
                        <a:t>Κανονισμός (Ε.Κ.) 1907/2006 (</a:t>
                      </a:r>
                      <a:r>
                        <a:rPr lang="en-US" sz="1400" dirty="0">
                          <a:solidFill>
                            <a:schemeClr val="tx2"/>
                          </a:solidFill>
                          <a:effectLst/>
                        </a:rPr>
                        <a:t>REACH</a:t>
                      </a:r>
                      <a:r>
                        <a:rPr lang="el-GR" sz="1400" dirty="0">
                          <a:solidFill>
                            <a:schemeClr val="tx2"/>
                          </a:solidFill>
                          <a:effectLst/>
                        </a:rPr>
                        <a:t>)</a:t>
                      </a:r>
                    </a:p>
                    <a:p>
                      <a:pPr>
                        <a:lnSpc>
                          <a:spcPct val="107000"/>
                        </a:lnSpc>
                      </a:pPr>
                      <a:br>
                        <a:rPr lang="el-GR" sz="1400" dirty="0">
                          <a:solidFill>
                            <a:schemeClr val="tx2"/>
                          </a:solidFill>
                          <a:effectLst/>
                        </a:rPr>
                      </a:br>
                      <a:r>
                        <a:rPr lang="el-GR" sz="1400" dirty="0">
                          <a:solidFill>
                            <a:schemeClr val="tx2"/>
                          </a:solidFill>
                          <a:effectLst/>
                        </a:rPr>
                        <a:t>Οικονομικά μέσα</a:t>
                      </a:r>
                      <a:br>
                        <a:rPr lang="el-GR" sz="1400" dirty="0">
                          <a:solidFill>
                            <a:schemeClr val="tx2"/>
                          </a:solidFill>
                          <a:effectLst/>
                        </a:rPr>
                      </a:br>
                      <a:r>
                        <a:rPr lang="el-GR" sz="1400" dirty="0">
                          <a:solidFill>
                            <a:schemeClr val="tx2"/>
                          </a:solidFill>
                          <a:effectLst/>
                        </a:rPr>
                        <a:t>Ρυθμιστικά μέσα</a:t>
                      </a:r>
                    </a:p>
                    <a:p>
                      <a:pPr>
                        <a:lnSpc>
                          <a:spcPct val="107000"/>
                        </a:lnSpc>
                      </a:pPr>
                      <a:r>
                        <a:rPr lang="el-GR" sz="1400" dirty="0">
                          <a:solidFill>
                            <a:schemeClr val="tx2"/>
                          </a:solidFill>
                          <a:effectLst/>
                        </a:rPr>
                        <a:t>Τεχνολογικά μέσα</a:t>
                      </a:r>
                    </a:p>
                    <a:p>
                      <a:pPr>
                        <a:lnSpc>
                          <a:spcPct val="107000"/>
                        </a:lnSpc>
                      </a:pPr>
                      <a:r>
                        <a:rPr lang="el-GR" sz="1400" dirty="0">
                          <a:solidFill>
                            <a:schemeClr val="tx2"/>
                          </a:solidFill>
                          <a:effectLst/>
                        </a:rPr>
                        <a:t> </a:t>
                      </a:r>
                    </a:p>
                    <a:p>
                      <a:pPr>
                        <a:lnSpc>
                          <a:spcPct val="107000"/>
                        </a:lnSpc>
                      </a:pPr>
                      <a:r>
                        <a:rPr lang="el-GR" sz="1400" dirty="0">
                          <a:solidFill>
                            <a:schemeClr val="tx2"/>
                          </a:solidFill>
                          <a:effectLst/>
                        </a:rPr>
                        <a:t>Οδηγία 2000/53/Ε.Κ.</a:t>
                      </a:r>
                    </a:p>
                    <a:p>
                      <a:pPr>
                        <a:lnSpc>
                          <a:spcPct val="107000"/>
                        </a:lnSpc>
                      </a:pPr>
                      <a:r>
                        <a:rPr lang="el-GR" sz="1400" dirty="0">
                          <a:solidFill>
                            <a:schemeClr val="tx2"/>
                          </a:solidFill>
                          <a:effectLst/>
                        </a:rPr>
                        <a:t>(</a:t>
                      </a:r>
                      <a:r>
                        <a:rPr lang="en-US" sz="1400" dirty="0">
                          <a:solidFill>
                            <a:schemeClr val="tx2"/>
                          </a:solidFill>
                          <a:effectLst/>
                        </a:rPr>
                        <a:t>end</a:t>
                      </a:r>
                      <a:r>
                        <a:rPr lang="el-GR" sz="1400" dirty="0">
                          <a:solidFill>
                            <a:schemeClr val="tx2"/>
                          </a:solidFill>
                          <a:effectLst/>
                        </a:rPr>
                        <a:t>-</a:t>
                      </a:r>
                      <a:r>
                        <a:rPr lang="en-US" sz="1400" dirty="0">
                          <a:solidFill>
                            <a:schemeClr val="tx2"/>
                          </a:solidFill>
                          <a:effectLst/>
                        </a:rPr>
                        <a:t>of</a:t>
                      </a:r>
                      <a:r>
                        <a:rPr lang="el-GR" sz="1400" dirty="0">
                          <a:solidFill>
                            <a:schemeClr val="tx2"/>
                          </a:solidFill>
                          <a:effectLst/>
                        </a:rPr>
                        <a:t>-</a:t>
                      </a:r>
                      <a:r>
                        <a:rPr lang="en-US" sz="1400" dirty="0">
                          <a:solidFill>
                            <a:schemeClr val="tx2"/>
                          </a:solidFill>
                          <a:effectLst/>
                        </a:rPr>
                        <a:t>life vehicles</a:t>
                      </a:r>
                      <a:r>
                        <a:rPr lang="el-GR" sz="1400" dirty="0">
                          <a:solidFill>
                            <a:schemeClr val="tx2"/>
                          </a:solidFill>
                          <a:effectLst/>
                        </a:rPr>
                        <a:t>)</a:t>
                      </a:r>
                    </a:p>
                    <a:p>
                      <a:pPr>
                        <a:lnSpc>
                          <a:spcPct val="107000"/>
                        </a:lnSpc>
                      </a:pPr>
                      <a:r>
                        <a:rPr lang="el-GR" sz="1400" dirty="0">
                          <a:solidFill>
                            <a:schemeClr val="tx2"/>
                          </a:solidFill>
                          <a:effectLst/>
                        </a:rPr>
                        <a:t> </a:t>
                      </a:r>
                    </a:p>
                    <a:p>
                      <a:pPr>
                        <a:lnSpc>
                          <a:spcPct val="107000"/>
                        </a:lnSpc>
                      </a:pPr>
                      <a:r>
                        <a:rPr lang="el-GR" sz="1400" dirty="0">
                          <a:solidFill>
                            <a:schemeClr val="tx2"/>
                          </a:solidFill>
                          <a:effectLst/>
                        </a:rPr>
                        <a:t>Νομοθεσία για τη μείωση των εκπομπών CO2</a:t>
                      </a:r>
                    </a:p>
                    <a:p>
                      <a:pPr>
                        <a:lnSpc>
                          <a:spcPct val="107000"/>
                        </a:lnSpc>
                      </a:pPr>
                      <a:r>
                        <a:rPr lang="el-GR" sz="1400" dirty="0">
                          <a:solidFill>
                            <a:schemeClr val="tx2"/>
                          </a:solidFill>
                          <a:effectLst/>
                        </a:rPr>
                        <a:t> </a:t>
                      </a:r>
                    </a:p>
                    <a:p>
                      <a:pPr>
                        <a:lnSpc>
                          <a:spcPct val="107000"/>
                        </a:lnSpc>
                      </a:pPr>
                      <a:r>
                        <a:rPr lang="el-GR" sz="1400" dirty="0">
                          <a:solidFill>
                            <a:schemeClr val="tx2"/>
                          </a:solidFill>
                          <a:effectLst/>
                        </a:rPr>
                        <a:t>Ομοσπονδιακός Νόμος για την ποιότητα του αέρα στις Η.Π.Α. (</a:t>
                      </a:r>
                      <a:r>
                        <a:rPr lang="en-US" sz="1400" dirty="0">
                          <a:solidFill>
                            <a:schemeClr val="tx2"/>
                          </a:solidFill>
                          <a:effectLst/>
                        </a:rPr>
                        <a:t>Clean Air Act</a:t>
                      </a:r>
                      <a:r>
                        <a:rPr lang="el-GR" sz="1400" dirty="0">
                          <a:solidFill>
                            <a:schemeClr val="tx2"/>
                          </a:solidFill>
                          <a:effectLst/>
                        </a:rPr>
                        <a:t>)</a:t>
                      </a:r>
                    </a:p>
                    <a:p>
                      <a:pPr>
                        <a:lnSpc>
                          <a:spcPct val="107000"/>
                        </a:lnSpc>
                      </a:pPr>
                      <a:r>
                        <a:rPr lang="el-GR" sz="1400" dirty="0">
                          <a:solidFill>
                            <a:schemeClr val="tx2"/>
                          </a:solidFill>
                          <a:effectLst/>
                        </a:rPr>
                        <a:t> </a:t>
                      </a:r>
                    </a:p>
                    <a:p>
                      <a:pPr>
                        <a:lnSpc>
                          <a:spcPct val="107000"/>
                        </a:lnSpc>
                      </a:pPr>
                      <a:r>
                        <a:rPr lang="el-GR" sz="1400" dirty="0">
                          <a:solidFill>
                            <a:schemeClr val="tx2"/>
                          </a:solidFill>
                          <a:effectLst/>
                        </a:rPr>
                        <a:t>Βιομηχανική Πολιτική της Ε.Ε.</a:t>
                      </a:r>
                      <a:endParaRPr lang="el-GR" sz="14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pPr>
                      <a:r>
                        <a:rPr lang="el-GR" sz="1400" dirty="0">
                          <a:solidFill>
                            <a:schemeClr val="tx2"/>
                          </a:solidFill>
                          <a:effectLst/>
                        </a:rPr>
                        <a:t>Προώθηση καινοτομίας</a:t>
                      </a:r>
                    </a:p>
                    <a:p>
                      <a:pPr>
                        <a:lnSpc>
                          <a:spcPct val="107000"/>
                        </a:lnSpc>
                      </a:pPr>
                      <a:r>
                        <a:rPr lang="el-GR" sz="1400" dirty="0">
                          <a:solidFill>
                            <a:schemeClr val="tx2"/>
                          </a:solidFill>
                          <a:effectLst/>
                        </a:rPr>
                        <a:t> </a:t>
                      </a:r>
                    </a:p>
                    <a:p>
                      <a:pPr>
                        <a:lnSpc>
                          <a:spcPct val="107000"/>
                        </a:lnSpc>
                      </a:pPr>
                      <a:r>
                        <a:rPr lang="el-GR" sz="1400" dirty="0">
                          <a:solidFill>
                            <a:schemeClr val="tx2"/>
                          </a:solidFill>
                          <a:effectLst/>
                        </a:rPr>
                        <a:t> </a:t>
                      </a:r>
                    </a:p>
                    <a:p>
                      <a:pPr>
                        <a:lnSpc>
                          <a:spcPct val="107000"/>
                        </a:lnSpc>
                      </a:pPr>
                      <a:r>
                        <a:rPr lang="el-GR" sz="1400" dirty="0">
                          <a:solidFill>
                            <a:schemeClr val="tx2"/>
                          </a:solidFill>
                          <a:effectLst/>
                        </a:rPr>
                        <a:t>Ο τύπος της καινοτομίας εξαρτάται από το είδος του ρυθμιστικού μέσου</a:t>
                      </a:r>
                    </a:p>
                    <a:p>
                      <a:pPr>
                        <a:lnSpc>
                          <a:spcPct val="107000"/>
                        </a:lnSpc>
                      </a:pPr>
                      <a:r>
                        <a:rPr lang="el-GR" sz="1400" dirty="0">
                          <a:solidFill>
                            <a:schemeClr val="tx2"/>
                          </a:solidFill>
                          <a:effectLst/>
                        </a:rPr>
                        <a:t> </a:t>
                      </a:r>
                    </a:p>
                    <a:p>
                      <a:pPr>
                        <a:lnSpc>
                          <a:spcPct val="107000"/>
                        </a:lnSpc>
                      </a:pPr>
                      <a:r>
                        <a:rPr lang="el-GR" sz="1400" dirty="0">
                          <a:solidFill>
                            <a:schemeClr val="tx2"/>
                          </a:solidFill>
                          <a:effectLst/>
                        </a:rPr>
                        <a:t>Καινοτομία στις μεθόδους ανακύκλωσης</a:t>
                      </a:r>
                    </a:p>
                    <a:p>
                      <a:pPr>
                        <a:lnSpc>
                          <a:spcPct val="107000"/>
                        </a:lnSpc>
                      </a:pPr>
                      <a:r>
                        <a:rPr lang="el-GR" sz="1400" dirty="0">
                          <a:solidFill>
                            <a:schemeClr val="tx2"/>
                          </a:solidFill>
                          <a:effectLst/>
                        </a:rPr>
                        <a:t> </a:t>
                      </a:r>
                    </a:p>
                    <a:p>
                      <a:pPr>
                        <a:lnSpc>
                          <a:spcPct val="107000"/>
                        </a:lnSpc>
                      </a:pPr>
                      <a:r>
                        <a:rPr lang="el-GR" sz="1400" dirty="0">
                          <a:solidFill>
                            <a:schemeClr val="tx2"/>
                          </a:solidFill>
                          <a:effectLst/>
                        </a:rPr>
                        <a:t>Ανάπτυξη καινοτομίας</a:t>
                      </a:r>
                    </a:p>
                    <a:p>
                      <a:pPr>
                        <a:lnSpc>
                          <a:spcPct val="107000"/>
                        </a:lnSpc>
                      </a:pPr>
                      <a:r>
                        <a:rPr lang="el-GR" sz="1400" dirty="0">
                          <a:solidFill>
                            <a:schemeClr val="tx2"/>
                          </a:solidFill>
                          <a:effectLst/>
                        </a:rPr>
                        <a:t> </a:t>
                      </a:r>
                    </a:p>
                    <a:p>
                      <a:pPr>
                        <a:lnSpc>
                          <a:spcPct val="107000"/>
                        </a:lnSpc>
                      </a:pPr>
                      <a:r>
                        <a:rPr lang="el-GR" sz="1400" dirty="0">
                          <a:solidFill>
                            <a:schemeClr val="tx2"/>
                          </a:solidFill>
                          <a:effectLst/>
                        </a:rPr>
                        <a:t> </a:t>
                      </a:r>
                    </a:p>
                    <a:p>
                      <a:pPr>
                        <a:lnSpc>
                          <a:spcPct val="107000"/>
                        </a:lnSpc>
                      </a:pPr>
                      <a:r>
                        <a:rPr lang="el-GR" sz="1400" dirty="0">
                          <a:solidFill>
                            <a:schemeClr val="tx2"/>
                          </a:solidFill>
                          <a:effectLst/>
                        </a:rPr>
                        <a:t>Καινοτομίες διεργασίας</a:t>
                      </a:r>
                    </a:p>
                    <a:p>
                      <a:pPr>
                        <a:lnSpc>
                          <a:spcPct val="107000"/>
                        </a:lnSpc>
                      </a:pPr>
                      <a:r>
                        <a:rPr lang="el-GR" sz="1400" dirty="0">
                          <a:solidFill>
                            <a:schemeClr val="tx2"/>
                          </a:solidFill>
                          <a:effectLst/>
                        </a:rPr>
                        <a:t>Διάχυση καινοτομίας</a:t>
                      </a:r>
                    </a:p>
                    <a:p>
                      <a:pPr>
                        <a:lnSpc>
                          <a:spcPct val="107000"/>
                        </a:lnSpc>
                      </a:pPr>
                      <a:r>
                        <a:rPr lang="el-GR" sz="1400" dirty="0">
                          <a:solidFill>
                            <a:schemeClr val="tx2"/>
                          </a:solidFill>
                          <a:effectLst/>
                        </a:rPr>
                        <a:t> </a:t>
                      </a:r>
                    </a:p>
                    <a:p>
                      <a:pPr>
                        <a:lnSpc>
                          <a:spcPct val="107000"/>
                        </a:lnSpc>
                      </a:pPr>
                      <a:r>
                        <a:rPr lang="el-GR" sz="1400" dirty="0">
                          <a:solidFill>
                            <a:schemeClr val="tx2"/>
                          </a:solidFill>
                          <a:effectLst/>
                        </a:rPr>
                        <a:t> </a:t>
                      </a:r>
                    </a:p>
                    <a:p>
                      <a:pPr>
                        <a:lnSpc>
                          <a:spcPct val="107000"/>
                        </a:lnSpc>
                      </a:pPr>
                      <a:r>
                        <a:rPr lang="el-GR" sz="1400" dirty="0">
                          <a:solidFill>
                            <a:schemeClr val="tx2"/>
                          </a:solidFill>
                          <a:effectLst/>
                        </a:rPr>
                        <a:t>Προώθηση τεχνολογικής καινοτομίας</a:t>
                      </a:r>
                      <a:endParaRPr lang="el-GR" sz="14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pPr>
                      <a:r>
                        <a:rPr lang="en-US" sz="1400" dirty="0" err="1">
                          <a:solidFill>
                            <a:schemeClr val="tx2"/>
                          </a:solidFill>
                          <a:effectLst/>
                        </a:rPr>
                        <a:t>Arfaoui</a:t>
                      </a:r>
                      <a:r>
                        <a:rPr lang="en-US" sz="1400" dirty="0">
                          <a:solidFill>
                            <a:schemeClr val="tx2"/>
                          </a:solidFill>
                          <a:effectLst/>
                        </a:rPr>
                        <a:t> (2018)</a:t>
                      </a:r>
                      <a:endParaRPr lang="el-GR" sz="1400" dirty="0">
                        <a:solidFill>
                          <a:schemeClr val="tx2"/>
                        </a:solidFill>
                        <a:effectLst/>
                      </a:endParaRPr>
                    </a:p>
                    <a:p>
                      <a:pPr>
                        <a:lnSpc>
                          <a:spcPct val="107000"/>
                        </a:lnSpc>
                      </a:pPr>
                      <a:r>
                        <a:rPr lang="en-US" sz="1400" dirty="0">
                          <a:solidFill>
                            <a:schemeClr val="tx2"/>
                          </a:solidFill>
                          <a:effectLst/>
                        </a:rPr>
                        <a:t> </a:t>
                      </a:r>
                      <a:endParaRPr lang="el-GR" sz="1400" dirty="0">
                        <a:solidFill>
                          <a:schemeClr val="tx2"/>
                        </a:solidFill>
                        <a:effectLst/>
                      </a:endParaRPr>
                    </a:p>
                    <a:p>
                      <a:pPr>
                        <a:lnSpc>
                          <a:spcPct val="107000"/>
                        </a:lnSpc>
                      </a:pPr>
                      <a:r>
                        <a:rPr lang="en-US" sz="1400" dirty="0">
                          <a:solidFill>
                            <a:schemeClr val="tx2"/>
                          </a:solidFill>
                          <a:effectLst/>
                        </a:rPr>
                        <a:t> </a:t>
                      </a:r>
                      <a:endParaRPr lang="el-GR" sz="1400" dirty="0">
                        <a:solidFill>
                          <a:schemeClr val="tx2"/>
                        </a:solidFill>
                        <a:effectLst/>
                      </a:endParaRPr>
                    </a:p>
                    <a:p>
                      <a:pPr>
                        <a:lnSpc>
                          <a:spcPct val="107000"/>
                        </a:lnSpc>
                      </a:pPr>
                      <a:r>
                        <a:rPr lang="en-US" sz="1400" dirty="0" err="1">
                          <a:solidFill>
                            <a:schemeClr val="tx2"/>
                          </a:solidFill>
                          <a:effectLst/>
                        </a:rPr>
                        <a:t>Bergek</a:t>
                      </a:r>
                      <a:r>
                        <a:rPr lang="en-US" sz="1400" dirty="0">
                          <a:solidFill>
                            <a:schemeClr val="tx2"/>
                          </a:solidFill>
                          <a:effectLst/>
                        </a:rPr>
                        <a:t> et al. (2014)</a:t>
                      </a:r>
                      <a:endParaRPr lang="el-GR" sz="1400" dirty="0">
                        <a:solidFill>
                          <a:schemeClr val="tx2"/>
                        </a:solidFill>
                        <a:effectLst/>
                      </a:endParaRPr>
                    </a:p>
                    <a:p>
                      <a:pPr>
                        <a:lnSpc>
                          <a:spcPct val="107000"/>
                        </a:lnSpc>
                      </a:pPr>
                      <a:r>
                        <a:rPr lang="en-US" sz="1400" dirty="0">
                          <a:solidFill>
                            <a:schemeClr val="tx2"/>
                          </a:solidFill>
                          <a:effectLst/>
                        </a:rPr>
                        <a:t> </a:t>
                      </a:r>
                      <a:endParaRPr lang="el-GR" sz="1400" dirty="0">
                        <a:solidFill>
                          <a:schemeClr val="tx2"/>
                        </a:solidFill>
                        <a:effectLst/>
                      </a:endParaRPr>
                    </a:p>
                    <a:p>
                      <a:pPr>
                        <a:lnSpc>
                          <a:spcPct val="107000"/>
                        </a:lnSpc>
                      </a:pPr>
                      <a:r>
                        <a:rPr lang="en-US" sz="1400" dirty="0">
                          <a:solidFill>
                            <a:schemeClr val="tx2"/>
                          </a:solidFill>
                          <a:effectLst/>
                        </a:rPr>
                        <a:t> </a:t>
                      </a:r>
                      <a:endParaRPr lang="el-GR" sz="1400" dirty="0">
                        <a:solidFill>
                          <a:schemeClr val="tx2"/>
                        </a:solidFill>
                        <a:effectLst/>
                      </a:endParaRPr>
                    </a:p>
                    <a:p>
                      <a:pPr>
                        <a:lnSpc>
                          <a:spcPct val="107000"/>
                        </a:lnSpc>
                      </a:pPr>
                      <a:r>
                        <a:rPr lang="en-US" sz="1400" dirty="0">
                          <a:solidFill>
                            <a:schemeClr val="tx2"/>
                          </a:solidFill>
                          <a:effectLst/>
                        </a:rPr>
                        <a:t> </a:t>
                      </a:r>
                      <a:endParaRPr lang="el-GR" sz="1400" dirty="0">
                        <a:solidFill>
                          <a:schemeClr val="tx2"/>
                        </a:solidFill>
                        <a:effectLst/>
                      </a:endParaRPr>
                    </a:p>
                    <a:p>
                      <a:pPr>
                        <a:lnSpc>
                          <a:spcPct val="107000"/>
                        </a:lnSpc>
                      </a:pPr>
                      <a:r>
                        <a:rPr lang="en-US" sz="1400" dirty="0">
                          <a:solidFill>
                            <a:schemeClr val="tx2"/>
                          </a:solidFill>
                          <a:effectLst/>
                        </a:rPr>
                        <a:t>Gerrard and </a:t>
                      </a:r>
                      <a:r>
                        <a:rPr lang="en-US" sz="1400" dirty="0" err="1">
                          <a:solidFill>
                            <a:schemeClr val="tx2"/>
                          </a:solidFill>
                          <a:effectLst/>
                        </a:rPr>
                        <a:t>Kandlikar</a:t>
                      </a:r>
                      <a:r>
                        <a:rPr lang="en-US" sz="1400" dirty="0">
                          <a:solidFill>
                            <a:schemeClr val="tx2"/>
                          </a:solidFill>
                          <a:effectLst/>
                        </a:rPr>
                        <a:t> (2007)</a:t>
                      </a:r>
                      <a:endParaRPr lang="el-GR" sz="1400" dirty="0">
                        <a:solidFill>
                          <a:schemeClr val="tx2"/>
                        </a:solidFill>
                        <a:effectLst/>
                      </a:endParaRPr>
                    </a:p>
                    <a:p>
                      <a:pPr>
                        <a:lnSpc>
                          <a:spcPct val="107000"/>
                        </a:lnSpc>
                      </a:pPr>
                      <a:r>
                        <a:rPr lang="en-US" sz="1400" dirty="0">
                          <a:solidFill>
                            <a:schemeClr val="tx2"/>
                          </a:solidFill>
                          <a:effectLst/>
                        </a:rPr>
                        <a:t> </a:t>
                      </a:r>
                      <a:endParaRPr lang="el-GR" sz="1400" dirty="0">
                        <a:solidFill>
                          <a:schemeClr val="tx2"/>
                        </a:solidFill>
                        <a:effectLst/>
                      </a:endParaRPr>
                    </a:p>
                    <a:p>
                      <a:pPr>
                        <a:lnSpc>
                          <a:spcPct val="107000"/>
                        </a:lnSpc>
                      </a:pPr>
                      <a:r>
                        <a:rPr lang="en-US" sz="1400" dirty="0">
                          <a:solidFill>
                            <a:schemeClr val="tx2"/>
                          </a:solidFill>
                          <a:effectLst/>
                        </a:rPr>
                        <a:t> </a:t>
                      </a:r>
                      <a:endParaRPr lang="el-GR" sz="1400" dirty="0">
                        <a:solidFill>
                          <a:schemeClr val="tx2"/>
                        </a:solidFill>
                        <a:effectLst/>
                      </a:endParaRPr>
                    </a:p>
                    <a:p>
                      <a:pPr>
                        <a:lnSpc>
                          <a:spcPct val="107000"/>
                        </a:lnSpc>
                      </a:pPr>
                      <a:r>
                        <a:rPr lang="en-US" sz="1400" dirty="0">
                          <a:solidFill>
                            <a:schemeClr val="tx2"/>
                          </a:solidFill>
                          <a:effectLst/>
                        </a:rPr>
                        <a:t>Debnath (2015)</a:t>
                      </a:r>
                      <a:endParaRPr lang="el-GR" sz="1400" dirty="0">
                        <a:solidFill>
                          <a:schemeClr val="tx2"/>
                        </a:solidFill>
                        <a:effectLst/>
                      </a:endParaRPr>
                    </a:p>
                    <a:p>
                      <a:pPr>
                        <a:lnSpc>
                          <a:spcPct val="107000"/>
                        </a:lnSpc>
                      </a:pPr>
                      <a:r>
                        <a:rPr lang="en-US" sz="1400" dirty="0">
                          <a:solidFill>
                            <a:schemeClr val="tx2"/>
                          </a:solidFill>
                          <a:effectLst/>
                        </a:rPr>
                        <a:t> </a:t>
                      </a:r>
                      <a:endParaRPr lang="el-GR" sz="1400" dirty="0">
                        <a:solidFill>
                          <a:schemeClr val="tx2"/>
                        </a:solidFill>
                        <a:effectLst/>
                      </a:endParaRPr>
                    </a:p>
                    <a:p>
                      <a:pPr>
                        <a:lnSpc>
                          <a:spcPct val="107000"/>
                        </a:lnSpc>
                      </a:pPr>
                      <a:r>
                        <a:rPr lang="en-US" sz="1400" dirty="0">
                          <a:solidFill>
                            <a:schemeClr val="tx2"/>
                          </a:solidFill>
                          <a:effectLst/>
                        </a:rPr>
                        <a:t> </a:t>
                      </a:r>
                      <a:endParaRPr lang="el-GR" sz="1400" dirty="0">
                        <a:solidFill>
                          <a:schemeClr val="tx2"/>
                        </a:solidFill>
                        <a:effectLst/>
                      </a:endParaRPr>
                    </a:p>
                    <a:p>
                      <a:pPr>
                        <a:lnSpc>
                          <a:spcPct val="107000"/>
                        </a:lnSpc>
                      </a:pPr>
                      <a:r>
                        <a:rPr lang="en-US" sz="1400" dirty="0">
                          <a:solidFill>
                            <a:schemeClr val="tx2"/>
                          </a:solidFill>
                          <a:effectLst/>
                        </a:rPr>
                        <a:t>Galloway </a:t>
                      </a:r>
                      <a:r>
                        <a:rPr lang="el-GR" sz="1400" dirty="0">
                          <a:solidFill>
                            <a:schemeClr val="tx2"/>
                          </a:solidFill>
                          <a:effectLst/>
                        </a:rPr>
                        <a:t>και</a:t>
                      </a:r>
                      <a:r>
                        <a:rPr lang="en-US" sz="1400" dirty="0">
                          <a:solidFill>
                            <a:schemeClr val="tx2"/>
                          </a:solidFill>
                          <a:effectLst/>
                        </a:rPr>
                        <a:t> Johnson (2016)</a:t>
                      </a:r>
                      <a:endParaRPr lang="el-GR" sz="1400" dirty="0">
                        <a:solidFill>
                          <a:schemeClr val="tx2"/>
                        </a:solidFill>
                        <a:effectLst/>
                      </a:endParaRPr>
                    </a:p>
                    <a:p>
                      <a:pPr>
                        <a:lnSpc>
                          <a:spcPct val="107000"/>
                        </a:lnSpc>
                      </a:pPr>
                      <a:r>
                        <a:rPr lang="en-US" sz="1400" dirty="0">
                          <a:solidFill>
                            <a:schemeClr val="tx2"/>
                          </a:solidFill>
                          <a:effectLst/>
                        </a:rPr>
                        <a:t> </a:t>
                      </a:r>
                      <a:endParaRPr lang="el-GR" sz="1400" dirty="0">
                        <a:solidFill>
                          <a:schemeClr val="tx2"/>
                        </a:solidFill>
                        <a:effectLst/>
                      </a:endParaRPr>
                    </a:p>
                    <a:p>
                      <a:pPr>
                        <a:lnSpc>
                          <a:spcPct val="107000"/>
                        </a:lnSpc>
                      </a:pPr>
                      <a:r>
                        <a:rPr lang="en-US" sz="1400" dirty="0">
                          <a:solidFill>
                            <a:schemeClr val="tx2"/>
                          </a:solidFill>
                          <a:effectLst/>
                        </a:rPr>
                        <a:t> </a:t>
                      </a:r>
                      <a:endParaRPr lang="el-GR" sz="1400" dirty="0">
                        <a:solidFill>
                          <a:schemeClr val="tx2"/>
                        </a:solidFill>
                        <a:effectLst/>
                      </a:endParaRPr>
                    </a:p>
                    <a:p>
                      <a:pPr>
                        <a:lnSpc>
                          <a:spcPct val="107000"/>
                        </a:lnSpc>
                      </a:pPr>
                      <a:r>
                        <a:rPr lang="en-US" sz="1400" dirty="0">
                          <a:solidFill>
                            <a:schemeClr val="tx2"/>
                          </a:solidFill>
                          <a:effectLst/>
                        </a:rPr>
                        <a:t> </a:t>
                      </a:r>
                      <a:endParaRPr lang="el-GR" sz="1400" dirty="0">
                        <a:solidFill>
                          <a:schemeClr val="tx2"/>
                        </a:solidFill>
                        <a:effectLst/>
                      </a:endParaRPr>
                    </a:p>
                    <a:p>
                      <a:pPr>
                        <a:lnSpc>
                          <a:spcPct val="107000"/>
                        </a:lnSpc>
                      </a:pPr>
                      <a:r>
                        <a:rPr lang="en-US" sz="1400" dirty="0">
                          <a:solidFill>
                            <a:schemeClr val="tx2"/>
                          </a:solidFill>
                          <a:effectLst/>
                        </a:rPr>
                        <a:t>Pichler et al. (2021)</a:t>
                      </a:r>
                      <a:endParaRPr lang="el-GR" sz="1400" dirty="0">
                        <a:solidFill>
                          <a:schemeClr val="tx2"/>
                        </a:solidFill>
                        <a:effectLst/>
                      </a:endParaRPr>
                    </a:p>
                    <a:p>
                      <a:pPr>
                        <a:lnSpc>
                          <a:spcPct val="107000"/>
                        </a:lnSpc>
                      </a:pPr>
                      <a:r>
                        <a:rPr lang="en-US" sz="1400" dirty="0">
                          <a:solidFill>
                            <a:schemeClr val="tx2"/>
                          </a:solidFill>
                          <a:effectLst/>
                        </a:rPr>
                        <a:t> </a:t>
                      </a:r>
                      <a:endParaRPr lang="el-GR" sz="14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76643633"/>
                  </a:ext>
                </a:extLst>
              </a:tr>
            </a:tbl>
          </a:graphicData>
        </a:graphic>
      </p:graphicFrame>
    </p:spTree>
    <p:extLst>
      <p:ext uri="{BB962C8B-B14F-4D97-AF65-F5344CB8AC3E}">
        <p14:creationId xmlns:p14="http://schemas.microsoft.com/office/powerpoint/2010/main" val="3881632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01187A-A825-7466-F636-42C1E1A041E5}"/>
              </a:ext>
            </a:extLst>
          </p:cNvPr>
          <p:cNvSpPr>
            <a:spLocks noGrp="1"/>
          </p:cNvSpPr>
          <p:nvPr>
            <p:ph type="title"/>
          </p:nvPr>
        </p:nvSpPr>
        <p:spPr>
          <a:xfrm>
            <a:off x="1263535" y="220287"/>
            <a:ext cx="9518440" cy="742296"/>
          </a:xfrm>
        </p:spPr>
        <p:txBody>
          <a:bodyPr>
            <a:normAutofit fontScale="90000"/>
          </a:bodyPr>
          <a:lstStyle/>
          <a:p>
            <a:r>
              <a:rPr lang="el-GR" dirty="0"/>
              <a:t>Σχεδιασμός ευέλικτων περιβαλλοντικών κανονισμών</a:t>
            </a:r>
          </a:p>
        </p:txBody>
      </p:sp>
      <p:sp>
        <p:nvSpPr>
          <p:cNvPr id="4" name="Θέση αριθμού διαφάνειας 3">
            <a:extLst>
              <a:ext uri="{FF2B5EF4-FFF2-40B4-BE49-F238E27FC236}">
                <a16:creationId xmlns:a16="http://schemas.microsoft.com/office/drawing/2014/main" id="{1527A452-F156-1C70-FA8D-45FEC9C72CA0}"/>
              </a:ext>
            </a:extLst>
          </p:cNvPr>
          <p:cNvSpPr>
            <a:spLocks noGrp="1"/>
          </p:cNvSpPr>
          <p:nvPr>
            <p:ph type="sldNum" sz="quarter" idx="12"/>
          </p:nvPr>
        </p:nvSpPr>
        <p:spPr/>
        <p:txBody>
          <a:bodyPr/>
          <a:lstStyle/>
          <a:p>
            <a:pPr rtl="0"/>
            <a:fld id="{9CD8D479-8942-46E8-A226-A4E01F7A105C}" type="slidenum">
              <a:rPr lang="el-GR" noProof="0" smtClean="0"/>
              <a:t>37</a:t>
            </a:fld>
            <a:endParaRPr lang="el-GR" noProof="0" dirty="0"/>
          </a:p>
        </p:txBody>
      </p:sp>
      <p:sp>
        <p:nvSpPr>
          <p:cNvPr id="5" name="Θέση ημερομηνίας 4">
            <a:extLst>
              <a:ext uri="{FF2B5EF4-FFF2-40B4-BE49-F238E27FC236}">
                <a16:creationId xmlns:a16="http://schemas.microsoft.com/office/drawing/2014/main" id="{532454FF-218B-33A7-55CB-14BC766EEF37}"/>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TextBox 6">
            <a:extLst>
              <a:ext uri="{FF2B5EF4-FFF2-40B4-BE49-F238E27FC236}">
                <a16:creationId xmlns:a16="http://schemas.microsoft.com/office/drawing/2014/main" id="{D556FD53-0AF5-9747-7EE2-142CA9B20017}"/>
              </a:ext>
            </a:extLst>
          </p:cNvPr>
          <p:cNvSpPr txBox="1"/>
          <p:nvPr/>
        </p:nvSpPr>
        <p:spPr>
          <a:xfrm>
            <a:off x="1263535" y="1084915"/>
            <a:ext cx="9371949" cy="4832092"/>
          </a:xfrm>
          <a:prstGeom prst="rect">
            <a:avLst/>
          </a:prstGeom>
          <a:noFill/>
        </p:spPr>
        <p:txBody>
          <a:bodyPr wrap="square">
            <a:spAutoFit/>
          </a:bodyPr>
          <a:lstStyle/>
          <a:p>
            <a:pPr marL="342900" indent="-342900" algn="just">
              <a:buFont typeface="Arial" panose="020B0604020202020204" pitchFamily="34" charset="0"/>
              <a:buChar char="•"/>
            </a:pPr>
            <a:r>
              <a:rPr lang="el-GR" sz="2200" dirty="0">
                <a:solidFill>
                  <a:schemeClr val="tx2"/>
                </a:solidFill>
              </a:rPr>
              <a:t>Σήμερα, οι υπεύθυνοι χάραξης πολιτικής σχεδιάζουν προσεκτικά πιο ευέλικτους περιβαλλοντικό κανονισμούς επιβάλλοντας κίνητρα για την προώθηση της καινοτομίας και του διανοητικού κεφαλαίου. </a:t>
            </a:r>
          </a:p>
          <a:p>
            <a:pPr marL="342900" indent="-342900" algn="just">
              <a:buFont typeface="Arial" panose="020B0604020202020204" pitchFamily="34" charset="0"/>
              <a:buChar char="•"/>
            </a:pPr>
            <a:r>
              <a:rPr lang="el-GR" sz="2200" dirty="0">
                <a:solidFill>
                  <a:schemeClr val="tx2"/>
                </a:solidFill>
              </a:rPr>
              <a:t>Αυτό μπορεί να οδηγήσει την προληπτική εταιρική συμμόρφωση με τους περιβαλλοντικούς κανονισμούς, η οποία ωφελεί τόσο την εταιρεία και το περιβάλλον.</a:t>
            </a:r>
          </a:p>
          <a:p>
            <a:pPr algn="just"/>
            <a:r>
              <a:rPr lang="el-GR" sz="2200" dirty="0">
                <a:solidFill>
                  <a:schemeClr val="tx2"/>
                </a:solidFill>
              </a:rPr>
              <a:t>Μέσα που υπάρχουν γι’ αυτόν τον σκοπό: </a:t>
            </a:r>
          </a:p>
          <a:p>
            <a:pPr marL="285750" indent="-285750" algn="just">
              <a:buFont typeface="Wingdings" pitchFamily="2" charset="2"/>
              <a:buChar char="Ø"/>
            </a:pPr>
            <a:r>
              <a:rPr lang="en-GB" sz="2200" dirty="0">
                <a:solidFill>
                  <a:schemeClr val="tx2"/>
                </a:solidFill>
              </a:rPr>
              <a:t>‘Better Regulation’ tool, </a:t>
            </a:r>
            <a:r>
              <a:rPr lang="el-GR" sz="2200" dirty="0">
                <a:solidFill>
                  <a:schemeClr val="tx2"/>
                </a:solidFill>
              </a:rPr>
              <a:t>χρησιμοποιείται από την Επιτροπή (ΕΕ) </a:t>
            </a:r>
            <a:endParaRPr lang="en-GB" sz="2200" dirty="0">
              <a:solidFill>
                <a:schemeClr val="tx2"/>
              </a:solidFill>
            </a:endParaRPr>
          </a:p>
          <a:p>
            <a:pPr marL="285750" indent="-285750" algn="just">
              <a:buFont typeface="Wingdings" pitchFamily="2" charset="2"/>
              <a:buChar char="Ø"/>
            </a:pPr>
            <a:r>
              <a:rPr lang="en-GB" sz="2200" dirty="0">
                <a:solidFill>
                  <a:schemeClr val="tx2"/>
                </a:solidFill>
              </a:rPr>
              <a:t> Regulatory Impact Assessment (RIA)</a:t>
            </a:r>
            <a:r>
              <a:rPr lang="el-GR" sz="2200" dirty="0">
                <a:solidFill>
                  <a:schemeClr val="tx2"/>
                </a:solidFill>
              </a:rPr>
              <a:t> που χρησιμοποιείται</a:t>
            </a:r>
            <a:r>
              <a:rPr lang="en-US" sz="2200" dirty="0">
                <a:solidFill>
                  <a:schemeClr val="tx2"/>
                </a:solidFill>
              </a:rPr>
              <a:t> </a:t>
            </a:r>
            <a:r>
              <a:rPr lang="el-GR" sz="2200" dirty="0">
                <a:solidFill>
                  <a:schemeClr val="tx2"/>
                </a:solidFill>
              </a:rPr>
              <a:t>από πολλές</a:t>
            </a:r>
            <a:r>
              <a:rPr lang="en-US" sz="2200" dirty="0">
                <a:solidFill>
                  <a:schemeClr val="tx2"/>
                </a:solidFill>
              </a:rPr>
              <a:t> </a:t>
            </a:r>
            <a:r>
              <a:rPr lang="el-GR" sz="2200" dirty="0">
                <a:solidFill>
                  <a:schemeClr val="tx2"/>
                </a:solidFill>
              </a:rPr>
              <a:t>χώρες του ΟΟΣΑ</a:t>
            </a:r>
            <a:r>
              <a:rPr lang="en-US" sz="2200" dirty="0">
                <a:solidFill>
                  <a:schemeClr val="tx2"/>
                </a:solidFill>
              </a:rPr>
              <a:t> </a:t>
            </a:r>
          </a:p>
          <a:p>
            <a:pPr algn="just"/>
            <a:r>
              <a:rPr lang="el-GR" sz="2200" dirty="0">
                <a:solidFill>
                  <a:schemeClr val="tx2"/>
                </a:solidFill>
              </a:rPr>
              <a:t>στοχεύουν στην επεξεργασία πολιτικών και νομοθεσίας λαμβάνοντας υπόψη τις αναμενόμενες οικονομικές,</a:t>
            </a:r>
            <a:r>
              <a:rPr lang="en-US" sz="2200" dirty="0">
                <a:solidFill>
                  <a:schemeClr val="tx2"/>
                </a:solidFill>
              </a:rPr>
              <a:t> </a:t>
            </a:r>
            <a:r>
              <a:rPr lang="el-GR" sz="2200" dirty="0">
                <a:solidFill>
                  <a:schemeClr val="tx2"/>
                </a:solidFill>
              </a:rPr>
              <a:t>περιβαλλοντικές και κοινωνικές επιπτώσεις, μετριάζοντας τις περιττές επιβαρύνσεις και τη γραφειοκρατία για τους πολίτες, τις επιχειρήσεις και τις δημόσιες αρχές.</a:t>
            </a:r>
          </a:p>
        </p:txBody>
      </p:sp>
      <p:sp>
        <p:nvSpPr>
          <p:cNvPr id="8" name="Θέση υποσέλιδου 5">
            <a:extLst>
              <a:ext uri="{FF2B5EF4-FFF2-40B4-BE49-F238E27FC236}">
                <a16:creationId xmlns:a16="http://schemas.microsoft.com/office/drawing/2014/main" id="{A9595B54-63B9-CFD3-F18A-5AF20CC3072E}"/>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3929061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Θέση περιεχομένου 2">
            <a:extLst>
              <a:ext uri="{FF2B5EF4-FFF2-40B4-BE49-F238E27FC236}">
                <a16:creationId xmlns:a16="http://schemas.microsoft.com/office/drawing/2014/main" id="{F191CDBD-5D2C-1423-1293-50E0BDD16BB8}"/>
              </a:ext>
            </a:extLst>
          </p:cNvPr>
          <p:cNvSpPr txBox="1">
            <a:spLocks/>
          </p:cNvSpPr>
          <p:nvPr/>
        </p:nvSpPr>
        <p:spPr>
          <a:xfrm>
            <a:off x="1789512" y="2604653"/>
            <a:ext cx="6770587" cy="2576947"/>
          </a:xfrm>
          <a:prstGeom prst="rect">
            <a:avLst/>
          </a:prstGeom>
        </p:spPr>
        <p:txBody>
          <a:bodyPr vert="horz" lIns="91440" tIns="45720" rIns="91440" bIns="45720" rtlCol="0">
            <a:normAutofit fontScale="25000" lnSpcReduction="20000"/>
          </a:bodyPr>
          <a:lstStyle>
            <a:lvl1pPr marL="0" indent="0" algn="l" defTabSz="914400" rtl="0" eaLnBrk="1" latinLnBrk="0" hangingPunct="1">
              <a:lnSpc>
                <a:spcPct val="90000"/>
              </a:lnSpc>
              <a:spcBef>
                <a:spcPts val="0"/>
              </a:spcBef>
              <a:buFont typeface="Arial" panose="020B0604020202020204" pitchFamily="34" charset="0"/>
              <a:buNone/>
              <a:defRPr sz="2400" kern="1200">
                <a:solidFill>
                  <a:schemeClr val="bg1"/>
                </a:solidFill>
                <a:latin typeface="+mn-lt"/>
                <a:ea typeface="+mn-ea"/>
                <a:cs typeface="+mn-cs"/>
              </a:defRPr>
            </a:lvl1pPr>
            <a:lvl2pPr marL="457200" indent="0" algn="l" defTabSz="914400" rtl="0" eaLnBrk="1" latinLnBrk="0" hangingPunct="1">
              <a:lnSpc>
                <a:spcPct val="90000"/>
              </a:lnSpc>
              <a:spcBef>
                <a:spcPts val="400"/>
              </a:spcBef>
              <a:buFont typeface="Arial" panose="020B0604020202020204" pitchFamily="34" charset="0"/>
              <a:buNone/>
              <a:defRPr sz="2000" kern="1200">
                <a:solidFill>
                  <a:schemeClr val="tx1"/>
                </a:solidFill>
                <a:latin typeface="+mn-lt"/>
                <a:ea typeface="+mn-ea"/>
                <a:cs typeface="+mn-cs"/>
              </a:defRPr>
            </a:lvl2pPr>
            <a:lvl3pPr marL="914400" indent="0" algn="l" defTabSz="914400" rtl="0" eaLnBrk="1" latinLnBrk="0" hangingPunct="1">
              <a:lnSpc>
                <a:spcPct val="90000"/>
              </a:lnSpc>
              <a:spcBef>
                <a:spcPts val="400"/>
              </a:spcBef>
              <a:buFont typeface="Arial" panose="020B0604020202020204" pitchFamily="34" charset="0"/>
              <a:buNone/>
              <a:defRPr sz="1800" kern="1200">
                <a:solidFill>
                  <a:schemeClr val="tx1"/>
                </a:solidFill>
                <a:latin typeface="+mn-lt"/>
                <a:ea typeface="+mn-ea"/>
                <a:cs typeface="+mn-cs"/>
              </a:defRPr>
            </a:lvl3pPr>
            <a:lvl4pPr marL="13716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4pPr>
            <a:lvl5pPr marL="18288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5pPr>
            <a:lvl6pPr marL="22860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6pPr>
            <a:lvl7pPr marL="27432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7pPr>
            <a:lvl8pPr marL="32004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8pPr>
            <a:lvl9pPr marL="36576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9pPr>
          </a:lstStyle>
          <a:p>
            <a:pPr algn="ctr"/>
            <a:r>
              <a:rPr lang="el-GR" sz="9600" b="1" dirty="0"/>
              <a:t>ΟΔΗΓΙΑ 2014/95/ΕΕ για την τροποποίηση της οδηγίας 2013/34/ΕΕ όσον αφορά τη δημοσιοποίηση μη χρηματοοικονομικών πληροφοριών και πληροφοριών για την πολυμορφία από ορισμένες μεγάλες επιχειρήσεις και ομίλους</a:t>
            </a:r>
            <a:r>
              <a:rPr lang="en-US" sz="9600" b="1" dirty="0"/>
              <a:t> - NFRD</a:t>
            </a:r>
            <a:endParaRPr lang="el-GR" sz="9600" b="1" dirty="0"/>
          </a:p>
          <a:p>
            <a:pPr algn="ctr"/>
            <a:br>
              <a:rPr lang="el-GR" sz="3400" dirty="0"/>
            </a:br>
            <a:endParaRPr lang="el-GR" b="1" dirty="0">
              <a:solidFill>
                <a:schemeClr val="tx2"/>
              </a:solidFill>
            </a:endParaRPr>
          </a:p>
        </p:txBody>
      </p:sp>
    </p:spTree>
    <p:extLst>
      <p:ext uri="{BB962C8B-B14F-4D97-AF65-F5344CB8AC3E}">
        <p14:creationId xmlns:p14="http://schemas.microsoft.com/office/powerpoint/2010/main" val="2687817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C6D7C9-1557-5B0C-7943-C43E98FF9FB3}"/>
              </a:ext>
            </a:extLst>
          </p:cNvPr>
          <p:cNvSpPr>
            <a:spLocks noGrp="1"/>
          </p:cNvSpPr>
          <p:nvPr>
            <p:ph type="title"/>
          </p:nvPr>
        </p:nvSpPr>
        <p:spPr/>
        <p:txBody>
          <a:bodyPr/>
          <a:lstStyle/>
          <a:p>
            <a:r>
              <a:rPr lang="el-GR" dirty="0"/>
              <a:t>Σκοπός της Οδηγίας</a:t>
            </a:r>
          </a:p>
        </p:txBody>
      </p:sp>
      <p:sp>
        <p:nvSpPr>
          <p:cNvPr id="3" name="Θέση περιεχομένου 2">
            <a:extLst>
              <a:ext uri="{FF2B5EF4-FFF2-40B4-BE49-F238E27FC236}">
                <a16:creationId xmlns:a16="http://schemas.microsoft.com/office/drawing/2014/main" id="{26B6033D-733E-AE13-C714-CCFAD57CA2AA}"/>
              </a:ext>
            </a:extLst>
          </p:cNvPr>
          <p:cNvSpPr>
            <a:spLocks noGrp="1"/>
          </p:cNvSpPr>
          <p:nvPr>
            <p:ph idx="1"/>
          </p:nvPr>
        </p:nvSpPr>
        <p:spPr/>
        <p:txBody>
          <a:bodyPr/>
          <a:lstStyle/>
          <a:p>
            <a:pPr algn="just"/>
            <a:r>
              <a:rPr lang="el-GR" b="0" i="0" dirty="0">
                <a:solidFill>
                  <a:srgbClr val="000000"/>
                </a:solidFill>
                <a:effectLst/>
                <a:latin typeface="Corbel" panose="020B0503020204020204" pitchFamily="34" charset="0"/>
              </a:rPr>
              <a:t>Η οδηγία απαιτεί από ορισμένες μεγάλες επιχειρήσεις να δημοσιοποιούν συγκεκριμένες μη χρηματοοικονομικές πληροφορίες με στόχο να παρέχεται στους επενδυτές και σε άλλα ενδιαφερόμενα μέρη μια πληρέστερη εικόνα της εξέλιξης, των επιδόσεων, της θέσης και του αντίκτυπου των δραστηριοτήτων τους.</a:t>
            </a:r>
          </a:p>
          <a:p>
            <a:endParaRPr lang="el-GR" dirty="0"/>
          </a:p>
        </p:txBody>
      </p:sp>
      <p:sp>
        <p:nvSpPr>
          <p:cNvPr id="4" name="Θέση αριθμού διαφάνειας 3">
            <a:extLst>
              <a:ext uri="{FF2B5EF4-FFF2-40B4-BE49-F238E27FC236}">
                <a16:creationId xmlns:a16="http://schemas.microsoft.com/office/drawing/2014/main" id="{F99E53FF-C5C5-926B-C03E-7FF8604E6272}"/>
              </a:ext>
            </a:extLst>
          </p:cNvPr>
          <p:cNvSpPr>
            <a:spLocks noGrp="1"/>
          </p:cNvSpPr>
          <p:nvPr>
            <p:ph type="sldNum" sz="quarter" idx="12"/>
          </p:nvPr>
        </p:nvSpPr>
        <p:spPr/>
        <p:txBody>
          <a:bodyPr/>
          <a:lstStyle/>
          <a:p>
            <a:pPr rtl="0"/>
            <a:fld id="{9CD8D479-8942-46E8-A226-A4E01F7A105C}" type="slidenum">
              <a:rPr lang="el-GR" noProof="0" smtClean="0"/>
              <a:t>39</a:t>
            </a:fld>
            <a:endParaRPr lang="el-GR" noProof="0" dirty="0"/>
          </a:p>
        </p:txBody>
      </p:sp>
      <p:sp>
        <p:nvSpPr>
          <p:cNvPr id="5" name="Θέση ημερομηνίας 4">
            <a:extLst>
              <a:ext uri="{FF2B5EF4-FFF2-40B4-BE49-F238E27FC236}">
                <a16:creationId xmlns:a16="http://schemas.microsoft.com/office/drawing/2014/main" id="{F86211C4-A24A-4E3D-73A1-B4CAE07C8055}"/>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6" name="Θέση υποσέλιδου 5">
            <a:extLst>
              <a:ext uri="{FF2B5EF4-FFF2-40B4-BE49-F238E27FC236}">
                <a16:creationId xmlns:a16="http://schemas.microsoft.com/office/drawing/2014/main" id="{75AEBD11-62CF-AE8D-6C05-77073E0FBE3F}"/>
              </a:ext>
            </a:extLst>
          </p:cNvPr>
          <p:cNvSpPr>
            <a:spLocks noGrp="1"/>
          </p:cNvSpPr>
          <p:nvPr>
            <p:ph type="ftr" sz="quarter" idx="11"/>
          </p:nvPr>
        </p:nvSpPr>
        <p:spPr/>
        <p:txBody>
          <a:bodyPr/>
          <a:lstStyle/>
          <a:p>
            <a:pPr rtl="0"/>
            <a:r>
              <a:rPr lang="el-GR" noProof="0"/>
              <a:t>Προσθήκη υποσέλιδου</a:t>
            </a:r>
            <a:endParaRPr lang="el-GR" noProof="0" dirty="0"/>
          </a:p>
        </p:txBody>
      </p:sp>
    </p:spTree>
    <p:extLst>
      <p:ext uri="{BB962C8B-B14F-4D97-AF65-F5344CB8AC3E}">
        <p14:creationId xmlns:p14="http://schemas.microsoft.com/office/powerpoint/2010/main" val="3947133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81362" y="639471"/>
            <a:ext cx="9629276" cy="838557"/>
          </a:xfrm>
        </p:spPr>
        <p:txBody>
          <a:bodyPr rtlCol="0">
            <a:normAutofit fontScale="90000"/>
          </a:bodyPr>
          <a:lstStyle/>
          <a:p>
            <a:pPr rtl="0"/>
            <a:r>
              <a:rPr lang="el-GR" dirty="0"/>
              <a:t>Σημαντικές θεωρίες για τη λειτουργία των επιχειρήσεων</a:t>
            </a:r>
          </a:p>
        </p:txBody>
      </p:sp>
      <p:sp>
        <p:nvSpPr>
          <p:cNvPr id="4" name="Σύμβολο κράτησης θέσης αριθμού διαφάνειας 3"/>
          <p:cNvSpPr>
            <a:spLocks noGrp="1"/>
          </p:cNvSpPr>
          <p:nvPr>
            <p:ph type="sldNum" sz="quarter" idx="12"/>
          </p:nvPr>
        </p:nvSpPr>
        <p:spPr/>
        <p:txBody>
          <a:bodyPr rtlCol="0"/>
          <a:lstStyle/>
          <a:p>
            <a:pPr rtl="0"/>
            <a:fld id="{9CD8D479-8942-46E8-A226-A4E01F7A105C}" type="slidenum">
              <a:rPr lang="el-GR" smtClean="0"/>
              <a:t>4</a:t>
            </a:fld>
            <a:endParaRPr lang="el-GR" dirty="0"/>
          </a:p>
        </p:txBody>
      </p:sp>
      <p:sp>
        <p:nvSpPr>
          <p:cNvPr id="5" name="Σύμβολο κράτησης θέσης ημερομηνίας 4"/>
          <p:cNvSpPr>
            <a:spLocks noGrp="1"/>
          </p:cNvSpPr>
          <p:nvPr>
            <p:ph type="dt" sz="half" idx="10"/>
          </p:nvPr>
        </p:nvSpPr>
        <p:spPr/>
        <p:txBody>
          <a:bodyPr rtlCol="0"/>
          <a:lstStyle/>
          <a:p>
            <a:pPr rtl="0"/>
            <a:fld id="{02A392A8-E3B8-4BB2-9B17-B4B0725C581E}" type="datetime1">
              <a:rPr lang="el-GR" smtClean="0"/>
              <a:t>4/4/24</a:t>
            </a:fld>
            <a:endParaRPr lang="el-GR" dirty="0"/>
          </a:p>
        </p:txBody>
      </p:sp>
      <p:sp>
        <p:nvSpPr>
          <p:cNvPr id="6" name="Θέση υποσέλιδου 5"/>
          <p:cNvSpPr>
            <a:spLocks noGrp="1"/>
          </p:cNvSpPr>
          <p:nvPr>
            <p:ph type="ftr" sz="quarter" idx="11"/>
          </p:nvPr>
        </p:nvSpPr>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
        <p:nvSpPr>
          <p:cNvPr id="10" name="TextBox 9">
            <a:extLst>
              <a:ext uri="{FF2B5EF4-FFF2-40B4-BE49-F238E27FC236}">
                <a16:creationId xmlns:a16="http://schemas.microsoft.com/office/drawing/2014/main" id="{24724007-F0B9-B3CA-48DB-998691575A58}"/>
              </a:ext>
            </a:extLst>
          </p:cNvPr>
          <p:cNvSpPr txBox="1"/>
          <p:nvPr/>
        </p:nvSpPr>
        <p:spPr>
          <a:xfrm>
            <a:off x="953734" y="1726221"/>
            <a:ext cx="9629275" cy="3816429"/>
          </a:xfrm>
          <a:prstGeom prst="rect">
            <a:avLst/>
          </a:prstGeom>
          <a:noFill/>
        </p:spPr>
        <p:txBody>
          <a:bodyPr wrap="square">
            <a:spAutoFit/>
          </a:bodyPr>
          <a:lstStyle/>
          <a:p>
            <a:pPr marL="342900" indent="-342900" algn="just">
              <a:buFont typeface="Arial" panose="020B0604020202020204" pitchFamily="34" charset="0"/>
              <a:buChar char="•"/>
            </a:pPr>
            <a:r>
              <a:rPr lang="el-GR" sz="2200" b="1" dirty="0">
                <a:solidFill>
                  <a:schemeClr val="tx2"/>
                </a:solidFill>
              </a:rPr>
              <a:t>Η θεωρία που βασίζεται στη γνώση (</a:t>
            </a:r>
            <a:r>
              <a:rPr lang="en-US" sz="2200" b="1" dirty="0">
                <a:solidFill>
                  <a:schemeClr val="tx2"/>
                </a:solidFill>
              </a:rPr>
              <a:t>knowledge-based theory) </a:t>
            </a:r>
            <a:r>
              <a:rPr lang="el-GR" sz="2200" dirty="0">
                <a:solidFill>
                  <a:schemeClr val="tx2"/>
                </a:solidFill>
              </a:rPr>
              <a:t>είναι μια έννοια διαχείρισης της </a:t>
            </a:r>
            <a:r>
              <a:rPr lang="el-GR" sz="2200" dirty="0" err="1">
                <a:solidFill>
                  <a:schemeClr val="tx2"/>
                </a:solidFill>
              </a:rPr>
              <a:t>οργανωσιακής</a:t>
            </a:r>
            <a:r>
              <a:rPr lang="el-GR" sz="2200" dirty="0">
                <a:solidFill>
                  <a:schemeClr val="tx2"/>
                </a:solidFill>
              </a:rPr>
              <a:t> μάθησης που παρέχει στις επιχειρήσεις στρατηγικές για την επίτευξη ανταγωνιστικού πλεονεκτήματος. Αυτό επιτυγχάνεται μέσω της αυξημένης συμμετοχής των εργαζομένων στη διαμόρφωση και διαχείριση των επιχειρησιακών στόχων και των μακροπρόθεσμων στόχων μετασχηματισμού της επιχείρησης.</a:t>
            </a:r>
          </a:p>
          <a:p>
            <a:pPr marL="342900" indent="-342900" algn="just">
              <a:buFont typeface="Arial" panose="020B0604020202020204" pitchFamily="34" charset="0"/>
              <a:buChar char="•"/>
            </a:pPr>
            <a:endParaRPr lang="el-GR" sz="2200" dirty="0">
              <a:solidFill>
                <a:schemeClr val="tx2"/>
              </a:solidFill>
            </a:endParaRPr>
          </a:p>
          <a:p>
            <a:pPr marL="342900" indent="-342900" algn="just">
              <a:buFont typeface="Arial" panose="020B0604020202020204" pitchFamily="34" charset="0"/>
              <a:buChar char="•"/>
            </a:pPr>
            <a:r>
              <a:rPr lang="el-GR" sz="2200" b="1" dirty="0">
                <a:solidFill>
                  <a:schemeClr val="tx2"/>
                </a:solidFill>
              </a:rPr>
              <a:t>Η θεωρία που βασίζεται στους πόρους (</a:t>
            </a:r>
            <a:r>
              <a:rPr lang="en-US" sz="2200" b="1" dirty="0">
                <a:solidFill>
                  <a:schemeClr val="tx2"/>
                </a:solidFill>
              </a:rPr>
              <a:t>resource-based theory)</a:t>
            </a:r>
            <a:r>
              <a:rPr lang="el-GR" sz="2200" b="1" dirty="0">
                <a:solidFill>
                  <a:schemeClr val="tx2"/>
                </a:solidFill>
              </a:rPr>
              <a:t> </a:t>
            </a:r>
            <a:r>
              <a:rPr lang="el-GR" sz="2200" dirty="0">
                <a:solidFill>
                  <a:schemeClr val="tx2"/>
                </a:solidFill>
              </a:rPr>
              <a:t>ορίζει ότι οι οργανισμοί που κατέχουν «στρατηγικούς πόρους» έχουν σημαντικά ανταγωνιστικά πλεονεκτήματα έναντι των οργανισμών που δεν διαθέτουν.</a:t>
            </a:r>
          </a:p>
          <a:p>
            <a:endParaRPr lang="el-GR" sz="2200" dirty="0">
              <a:solidFill>
                <a:schemeClr val="tx2"/>
              </a:solidFill>
            </a:endParaRPr>
          </a:p>
        </p:txBody>
      </p:sp>
    </p:spTree>
    <p:extLst>
      <p:ext uri="{BB962C8B-B14F-4D97-AF65-F5344CB8AC3E}">
        <p14:creationId xmlns:p14="http://schemas.microsoft.com/office/powerpoint/2010/main" val="925814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936F9C-1CD6-006E-70D4-BB496F58BF07}"/>
              </a:ext>
            </a:extLst>
          </p:cNvPr>
          <p:cNvSpPr>
            <a:spLocks noGrp="1"/>
          </p:cNvSpPr>
          <p:nvPr>
            <p:ph type="title"/>
          </p:nvPr>
        </p:nvSpPr>
        <p:spPr>
          <a:xfrm>
            <a:off x="953734" y="334948"/>
            <a:ext cx="10091095" cy="788336"/>
          </a:xfrm>
        </p:spPr>
        <p:txBody>
          <a:bodyPr>
            <a:normAutofit/>
          </a:bodyPr>
          <a:lstStyle/>
          <a:p>
            <a:r>
              <a:rPr lang="el-GR" sz="3200" dirty="0"/>
              <a:t>Πεδίο εφαρμογής της Οδηγίας</a:t>
            </a:r>
            <a:endParaRPr lang="el-GR" sz="3100" dirty="0"/>
          </a:p>
        </p:txBody>
      </p:sp>
      <p:sp>
        <p:nvSpPr>
          <p:cNvPr id="3" name="Θέση περιεχομένου 2">
            <a:extLst>
              <a:ext uri="{FF2B5EF4-FFF2-40B4-BE49-F238E27FC236}">
                <a16:creationId xmlns:a16="http://schemas.microsoft.com/office/drawing/2014/main" id="{D6B9A58B-F8A7-A29C-6EEE-923E5B2B6FE9}"/>
              </a:ext>
            </a:extLst>
          </p:cNvPr>
          <p:cNvSpPr>
            <a:spLocks noGrp="1"/>
          </p:cNvSpPr>
          <p:nvPr>
            <p:ph idx="1"/>
          </p:nvPr>
        </p:nvSpPr>
        <p:spPr>
          <a:xfrm>
            <a:off x="690879" y="1123283"/>
            <a:ext cx="10091095" cy="5263661"/>
          </a:xfrm>
        </p:spPr>
        <p:txBody>
          <a:bodyPr>
            <a:normAutofit/>
          </a:bodyPr>
          <a:lstStyle/>
          <a:p>
            <a:pPr algn="just">
              <a:buFont typeface="Wingdings" pitchFamily="2" charset="2"/>
              <a:buChar char="Ø"/>
            </a:pPr>
            <a:r>
              <a:rPr lang="el-GR" b="0" i="0" dirty="0">
                <a:solidFill>
                  <a:schemeClr val="tx2"/>
                </a:solidFill>
                <a:effectLst/>
              </a:rPr>
              <a:t>Στην Ελλάδα η Οδηγία ενσωματώθηκε με τον Ν. 4403/2016 στον Ν. 2190/1920 και στη συνέχεια μεταφέρθηκε στον Ν. 4548/2018, στο άρθρα 151 για τις μη χρηματοοικονομικές καταστάσεις και στο άρθρο 154 για τις ενοποιημένες μη χρηματοοικονομικές καταστάσεις.</a:t>
            </a:r>
            <a:endParaRPr lang="en-US" dirty="0">
              <a:solidFill>
                <a:schemeClr val="tx2"/>
              </a:solidFill>
            </a:endParaRPr>
          </a:p>
          <a:p>
            <a:pPr algn="just">
              <a:buFont typeface="Wingdings" pitchFamily="2" charset="2"/>
              <a:buChar char="Ø"/>
            </a:pPr>
            <a:r>
              <a:rPr lang="el-GR" b="0" i="0" dirty="0">
                <a:solidFill>
                  <a:schemeClr val="tx2"/>
                </a:solidFill>
                <a:effectLst/>
              </a:rPr>
              <a:t>Η οδηγία εφαρμόζεται σε ορισμένες μεγάλες επιχειρήσεις και ομίλους με </a:t>
            </a:r>
            <a:r>
              <a:rPr lang="el-GR" b="1" i="0" dirty="0">
                <a:solidFill>
                  <a:schemeClr val="tx2"/>
                </a:solidFill>
                <a:effectLst/>
              </a:rPr>
              <a:t>περισσότερους από 500 εργαζομένους</a:t>
            </a:r>
            <a:r>
              <a:rPr lang="el-GR" b="0" i="0" dirty="0">
                <a:solidFill>
                  <a:schemeClr val="tx2"/>
                </a:solidFill>
                <a:effectLst/>
              </a:rPr>
              <a:t>.</a:t>
            </a:r>
            <a:endParaRPr lang="en-US" b="0" i="0" dirty="0">
              <a:solidFill>
                <a:schemeClr val="tx2"/>
              </a:solidFill>
              <a:effectLst/>
            </a:endParaRPr>
          </a:p>
          <a:p>
            <a:pPr marL="0" indent="0" algn="just">
              <a:buNone/>
            </a:pPr>
            <a:endParaRPr lang="en-US" dirty="0">
              <a:solidFill>
                <a:srgbClr val="000000"/>
              </a:solidFill>
              <a:latin typeface="Times"/>
            </a:endParaRPr>
          </a:p>
        </p:txBody>
      </p:sp>
      <p:sp>
        <p:nvSpPr>
          <p:cNvPr id="4" name="Θέση αριθμού διαφάνειας 3">
            <a:extLst>
              <a:ext uri="{FF2B5EF4-FFF2-40B4-BE49-F238E27FC236}">
                <a16:creationId xmlns:a16="http://schemas.microsoft.com/office/drawing/2014/main" id="{F017BA31-D925-C66F-1DC3-21E6A6098B09}"/>
              </a:ext>
            </a:extLst>
          </p:cNvPr>
          <p:cNvSpPr>
            <a:spLocks noGrp="1"/>
          </p:cNvSpPr>
          <p:nvPr>
            <p:ph type="sldNum" sz="quarter" idx="12"/>
          </p:nvPr>
        </p:nvSpPr>
        <p:spPr/>
        <p:txBody>
          <a:bodyPr/>
          <a:lstStyle/>
          <a:p>
            <a:pPr rtl="0"/>
            <a:fld id="{9CD8D479-8942-46E8-A226-A4E01F7A105C}" type="slidenum">
              <a:rPr lang="el-GR" noProof="0" smtClean="0"/>
              <a:t>40</a:t>
            </a:fld>
            <a:endParaRPr lang="el-GR" noProof="0" dirty="0"/>
          </a:p>
        </p:txBody>
      </p:sp>
      <p:sp>
        <p:nvSpPr>
          <p:cNvPr id="5" name="Θέση ημερομηνίας 4">
            <a:extLst>
              <a:ext uri="{FF2B5EF4-FFF2-40B4-BE49-F238E27FC236}">
                <a16:creationId xmlns:a16="http://schemas.microsoft.com/office/drawing/2014/main" id="{8C8E0589-4719-FF77-B09B-2857433EE274}"/>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5DC25048-7804-3374-4AFD-DF6230245678}"/>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graphicFrame>
        <p:nvGraphicFramePr>
          <p:cNvPr id="8" name="Πίνακας 8">
            <a:extLst>
              <a:ext uri="{FF2B5EF4-FFF2-40B4-BE49-F238E27FC236}">
                <a16:creationId xmlns:a16="http://schemas.microsoft.com/office/drawing/2014/main" id="{63911030-09CF-DB90-A078-957D2357C769}"/>
              </a:ext>
            </a:extLst>
          </p:cNvPr>
          <p:cNvGraphicFramePr>
            <a:graphicFrameLocks noGrp="1"/>
          </p:cNvGraphicFramePr>
          <p:nvPr>
            <p:extLst>
              <p:ext uri="{D42A27DB-BD31-4B8C-83A1-F6EECF244321}">
                <p14:modId xmlns:p14="http://schemas.microsoft.com/office/powerpoint/2010/main" val="1394372730"/>
              </p:ext>
            </p:extLst>
          </p:nvPr>
        </p:nvGraphicFramePr>
        <p:xfrm>
          <a:off x="822306" y="3262746"/>
          <a:ext cx="9828240" cy="2926080"/>
        </p:xfrm>
        <a:graphic>
          <a:graphicData uri="http://schemas.openxmlformats.org/drawingml/2006/table">
            <a:tbl>
              <a:tblPr firstRow="1" bandRow="1">
                <a:tableStyleId>{3B4B98B0-60AC-42C2-AFA5-B58CD77FA1E5}</a:tableStyleId>
              </a:tblPr>
              <a:tblGrid>
                <a:gridCol w="2457060">
                  <a:extLst>
                    <a:ext uri="{9D8B030D-6E8A-4147-A177-3AD203B41FA5}">
                      <a16:colId xmlns:a16="http://schemas.microsoft.com/office/drawing/2014/main" val="1198037804"/>
                    </a:ext>
                  </a:extLst>
                </a:gridCol>
                <a:gridCol w="2457060">
                  <a:extLst>
                    <a:ext uri="{9D8B030D-6E8A-4147-A177-3AD203B41FA5}">
                      <a16:colId xmlns:a16="http://schemas.microsoft.com/office/drawing/2014/main" val="2424287112"/>
                    </a:ext>
                  </a:extLst>
                </a:gridCol>
                <a:gridCol w="2457060">
                  <a:extLst>
                    <a:ext uri="{9D8B030D-6E8A-4147-A177-3AD203B41FA5}">
                      <a16:colId xmlns:a16="http://schemas.microsoft.com/office/drawing/2014/main" val="3755206431"/>
                    </a:ext>
                  </a:extLst>
                </a:gridCol>
                <a:gridCol w="2457060">
                  <a:extLst>
                    <a:ext uri="{9D8B030D-6E8A-4147-A177-3AD203B41FA5}">
                      <a16:colId xmlns:a16="http://schemas.microsoft.com/office/drawing/2014/main" val="1370107893"/>
                    </a:ext>
                  </a:extLst>
                </a:gridCol>
              </a:tblGrid>
              <a:tr h="370840">
                <a:tc gridSpan="4">
                  <a:txBody>
                    <a:bodyPr/>
                    <a:lstStyle/>
                    <a:p>
                      <a:r>
                        <a:rPr lang="el-GR" dirty="0">
                          <a:solidFill>
                            <a:schemeClr val="tx2"/>
                          </a:solidFill>
                        </a:rPr>
                        <a:t>Οι εν λόγω εταιρείες απαιτείται να παρουσιάζουν μια εικόνα του επιχειρηματικού μοντέλου, των πολιτικών, των αποτελεσμάτων, των κύριων κινδύνων και των βασικών δεικτών των επιδόσεών τους μεταξύ άλλων για:</a:t>
                      </a:r>
                    </a:p>
                    <a:p>
                      <a:endParaRPr lang="el-GR" dirty="0">
                        <a:solidFill>
                          <a:schemeClr val="tx2"/>
                        </a:solidFill>
                      </a:endParaRPr>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extLst>
                  <a:ext uri="{0D108BD9-81ED-4DB2-BD59-A6C34878D82A}">
                    <a16:rowId xmlns:a16="http://schemas.microsoft.com/office/drawing/2014/main" val="3315714470"/>
                  </a:ext>
                </a:extLst>
              </a:tr>
              <a:tr h="370840">
                <a:tc>
                  <a:txBody>
                    <a:bodyPr/>
                    <a:lstStyle/>
                    <a:p>
                      <a:r>
                        <a:rPr lang="el-GR" sz="1800" b="0" i="0" kern="1200" dirty="0">
                          <a:solidFill>
                            <a:schemeClr val="tx2"/>
                          </a:solidFill>
                          <a:effectLst/>
                          <a:latin typeface="+mn-lt"/>
                          <a:ea typeface="+mn-ea"/>
                          <a:cs typeface="+mn-cs"/>
                        </a:rPr>
                        <a:t>περιβαλλοντικά θέματα</a:t>
                      </a:r>
                    </a:p>
                    <a:p>
                      <a:br>
                        <a:rPr lang="el-GR" dirty="0">
                          <a:solidFill>
                            <a:schemeClr val="tx2"/>
                          </a:solidFill>
                        </a:rPr>
                      </a:br>
                      <a:endParaRPr lang="el-GR" dirty="0">
                        <a:solidFill>
                          <a:schemeClr val="tx2"/>
                        </a:solidFill>
                      </a:endParaRPr>
                    </a:p>
                  </a:txBody>
                  <a:tcPr/>
                </a:tc>
                <a:tc>
                  <a:txBody>
                    <a:bodyPr/>
                    <a:lstStyle/>
                    <a:p>
                      <a:r>
                        <a:rPr lang="el-GR" sz="1800" b="0" i="0" kern="1200" dirty="0">
                          <a:solidFill>
                            <a:schemeClr val="tx2"/>
                          </a:solidFill>
                          <a:effectLst/>
                          <a:latin typeface="+mn-lt"/>
                          <a:ea typeface="+mn-ea"/>
                          <a:cs typeface="+mn-cs"/>
                        </a:rPr>
                        <a:t>κοινωνικά θέματα και θέματα σχετικά με τους εργαζομένους</a:t>
                      </a:r>
                    </a:p>
                    <a:p>
                      <a:br>
                        <a:rPr lang="el-GR" dirty="0">
                          <a:solidFill>
                            <a:schemeClr val="tx2"/>
                          </a:solidFill>
                        </a:rPr>
                      </a:br>
                      <a:endParaRPr lang="el-GR" dirty="0">
                        <a:solidFill>
                          <a:schemeClr val="tx2"/>
                        </a:solidFill>
                      </a:endParaRPr>
                    </a:p>
                  </a:txBody>
                  <a:tcPr/>
                </a:tc>
                <a:tc>
                  <a:txBody>
                    <a:bodyPr/>
                    <a:lstStyle/>
                    <a:p>
                      <a:r>
                        <a:rPr lang="el-GR" sz="1800" b="0" i="0" kern="1200" dirty="0">
                          <a:solidFill>
                            <a:schemeClr val="tx2"/>
                          </a:solidFill>
                          <a:effectLst/>
                          <a:latin typeface="+mn-lt"/>
                          <a:ea typeface="+mn-ea"/>
                          <a:cs typeface="+mn-cs"/>
                        </a:rPr>
                        <a:t>τον σεβασμό των δικαιωμάτων του ανθρώπου</a:t>
                      </a:r>
                    </a:p>
                    <a:p>
                      <a:br>
                        <a:rPr lang="el-GR" dirty="0">
                          <a:solidFill>
                            <a:schemeClr val="tx2"/>
                          </a:solidFill>
                        </a:rPr>
                      </a:br>
                      <a:endParaRPr lang="el-GR" dirty="0">
                        <a:solidFill>
                          <a:schemeClr val="tx2"/>
                        </a:solidFill>
                      </a:endParaRPr>
                    </a:p>
                  </a:txBody>
                  <a:tcPr/>
                </a:tc>
                <a:tc>
                  <a:txBody>
                    <a:bodyPr/>
                    <a:lstStyle/>
                    <a:p>
                      <a:r>
                        <a:rPr lang="el-GR" sz="1800" b="0" i="0" kern="1200" dirty="0">
                          <a:solidFill>
                            <a:schemeClr val="tx2"/>
                          </a:solidFill>
                          <a:effectLst/>
                          <a:latin typeface="+mn-lt"/>
                          <a:ea typeface="+mn-ea"/>
                          <a:cs typeface="+mn-cs"/>
                        </a:rPr>
                        <a:t>την καταπολέμηση της διαφθοράς και θέματα σχετικά με τη δωροδοκία</a:t>
                      </a:r>
                    </a:p>
                    <a:p>
                      <a:br>
                        <a:rPr lang="el-GR" dirty="0">
                          <a:solidFill>
                            <a:schemeClr val="tx2"/>
                          </a:solidFill>
                        </a:rPr>
                      </a:br>
                      <a:endParaRPr lang="el-GR" dirty="0">
                        <a:solidFill>
                          <a:schemeClr val="tx2"/>
                        </a:solidFill>
                      </a:endParaRPr>
                    </a:p>
                  </a:txBody>
                  <a:tcPr/>
                </a:tc>
                <a:extLst>
                  <a:ext uri="{0D108BD9-81ED-4DB2-BD59-A6C34878D82A}">
                    <a16:rowId xmlns:a16="http://schemas.microsoft.com/office/drawing/2014/main" val="458634694"/>
                  </a:ext>
                </a:extLst>
              </a:tr>
            </a:tbl>
          </a:graphicData>
        </a:graphic>
      </p:graphicFrame>
    </p:spTree>
    <p:extLst>
      <p:ext uri="{BB962C8B-B14F-4D97-AF65-F5344CB8AC3E}">
        <p14:creationId xmlns:p14="http://schemas.microsoft.com/office/powerpoint/2010/main" val="2512323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936F9C-1CD6-006E-70D4-BB496F58BF07}"/>
              </a:ext>
            </a:extLst>
          </p:cNvPr>
          <p:cNvSpPr>
            <a:spLocks noGrp="1"/>
          </p:cNvSpPr>
          <p:nvPr>
            <p:ph type="title"/>
          </p:nvPr>
        </p:nvSpPr>
        <p:spPr>
          <a:xfrm>
            <a:off x="953734" y="334948"/>
            <a:ext cx="10091095" cy="788336"/>
          </a:xfrm>
        </p:spPr>
        <p:txBody>
          <a:bodyPr>
            <a:normAutofit/>
          </a:bodyPr>
          <a:lstStyle/>
          <a:p>
            <a:r>
              <a:rPr lang="el-GR" sz="3200" dirty="0"/>
              <a:t>Πεδίο εφαρμογής της Οδηγίας</a:t>
            </a:r>
            <a:endParaRPr lang="el-GR" sz="3100" dirty="0"/>
          </a:p>
        </p:txBody>
      </p:sp>
      <p:sp>
        <p:nvSpPr>
          <p:cNvPr id="3" name="Θέση περιεχομένου 2">
            <a:extLst>
              <a:ext uri="{FF2B5EF4-FFF2-40B4-BE49-F238E27FC236}">
                <a16:creationId xmlns:a16="http://schemas.microsoft.com/office/drawing/2014/main" id="{D6B9A58B-F8A7-A29C-6EEE-923E5B2B6FE9}"/>
              </a:ext>
            </a:extLst>
          </p:cNvPr>
          <p:cNvSpPr>
            <a:spLocks noGrp="1"/>
          </p:cNvSpPr>
          <p:nvPr>
            <p:ph idx="1"/>
          </p:nvPr>
        </p:nvSpPr>
        <p:spPr>
          <a:xfrm>
            <a:off x="690880" y="1344956"/>
            <a:ext cx="10091095" cy="4620682"/>
          </a:xfrm>
        </p:spPr>
        <p:txBody>
          <a:bodyPr>
            <a:normAutofit/>
          </a:bodyPr>
          <a:lstStyle/>
          <a:p>
            <a:pPr algn="just">
              <a:buFont typeface="Wingdings" pitchFamily="2" charset="2"/>
              <a:buChar char="Ø"/>
            </a:pPr>
            <a:r>
              <a:rPr lang="el-GR" b="1" i="0" dirty="0">
                <a:solidFill>
                  <a:schemeClr val="tx2"/>
                </a:solidFill>
                <a:effectLst/>
              </a:rPr>
              <a:t>Εάν οι εταιρείες δεν διαθέτουν πολιτική </a:t>
            </a:r>
            <a:r>
              <a:rPr lang="el-GR" b="0" i="0" dirty="0">
                <a:solidFill>
                  <a:schemeClr val="tx2"/>
                </a:solidFill>
                <a:effectLst/>
              </a:rPr>
              <a:t>σε έναν από αυτούς τους τομείς, η μη χρηματοοικονομική κατάσταση θα πρέπει </a:t>
            </a:r>
            <a:r>
              <a:rPr lang="el-GR" b="1" i="0" dirty="0">
                <a:solidFill>
                  <a:schemeClr val="tx2"/>
                </a:solidFill>
                <a:effectLst/>
              </a:rPr>
              <a:t>να εξηγεί γιατί δεν διαθέτουν</a:t>
            </a:r>
            <a:r>
              <a:rPr lang="el-GR" b="0" i="0" dirty="0">
                <a:solidFill>
                  <a:schemeClr val="tx2"/>
                </a:solidFill>
                <a:effectLst/>
              </a:rPr>
              <a:t>. Οι εταιρείες πρέπει επίσης να υποβάλλουν εκθέσεις σχετικά με την πολιτική τους όσον αφορά την πολυμορφία του διοικητικού συμβουλίου.</a:t>
            </a:r>
            <a:endParaRPr lang="el-GR" b="1" dirty="0">
              <a:solidFill>
                <a:schemeClr val="tx2"/>
              </a:solidFill>
            </a:endParaRPr>
          </a:p>
          <a:p>
            <a:pPr algn="just">
              <a:buFont typeface="Wingdings" pitchFamily="2" charset="2"/>
              <a:buChar char="Ø"/>
            </a:pPr>
            <a:r>
              <a:rPr lang="el-GR" b="0" i="0" dirty="0">
                <a:solidFill>
                  <a:schemeClr val="tx2"/>
                </a:solidFill>
                <a:effectLst/>
              </a:rPr>
              <a:t>Οι εταιρείες θα πρέπει να δημοσιοποιούν αυτές τις πληροφορίες </a:t>
            </a:r>
            <a:r>
              <a:rPr lang="el-GR" b="1" i="0" dirty="0">
                <a:solidFill>
                  <a:schemeClr val="tx2"/>
                </a:solidFill>
                <a:effectLst/>
              </a:rPr>
              <a:t>στην ετήσια έκθεσή τους</a:t>
            </a:r>
            <a:r>
              <a:rPr lang="el-GR" b="0" i="0" dirty="0">
                <a:solidFill>
                  <a:schemeClr val="tx2"/>
                </a:solidFill>
                <a:effectLst/>
              </a:rPr>
              <a:t>, παρόλο που ορισμένες χώρες της ΕΕ έχουν επιλέξει να επιτρέπουν στις εταιρείες να δημοσιοποιούν αυτές τις πληροφορίες </a:t>
            </a:r>
            <a:r>
              <a:rPr lang="el-GR" b="1" i="0" dirty="0">
                <a:solidFill>
                  <a:schemeClr val="tx2"/>
                </a:solidFill>
                <a:effectLst/>
              </a:rPr>
              <a:t>σε ξεχωριστή έκθεση, αν το επιθυμούν</a:t>
            </a:r>
            <a:r>
              <a:rPr lang="el-GR" b="0" i="0" dirty="0">
                <a:solidFill>
                  <a:schemeClr val="tx2"/>
                </a:solidFill>
                <a:effectLst/>
              </a:rPr>
              <a:t>. Οι εταιρείες, κατά την κατάρτιση των καταστάσεών τους, μπορούν να χρησιμοποιούν εθνικές, ευρωπαϊκές ή διεθνείς κατευθυντήριες γραμμές, όπως το παγκόσμιο σύμφωνο των Ηνωμένων Εθνών.</a:t>
            </a:r>
          </a:p>
          <a:p>
            <a:pPr algn="just">
              <a:buFont typeface="Wingdings" pitchFamily="2" charset="2"/>
              <a:buChar char="Ø"/>
            </a:pPr>
            <a:r>
              <a:rPr lang="el-GR" b="0" i="0" dirty="0">
                <a:solidFill>
                  <a:schemeClr val="tx2"/>
                </a:solidFill>
                <a:effectLst/>
              </a:rPr>
              <a:t>Η Ευρωπαϊκή Επιτροπή έχει εκπονήσει μη δεσμευτικές κατευθυντήριες γραμμές για τον τρόπο υποβολής εκθέσεων χρηματοοικονομικών πληροφοριών.</a:t>
            </a:r>
          </a:p>
        </p:txBody>
      </p:sp>
      <p:sp>
        <p:nvSpPr>
          <p:cNvPr id="4" name="Θέση αριθμού διαφάνειας 3">
            <a:extLst>
              <a:ext uri="{FF2B5EF4-FFF2-40B4-BE49-F238E27FC236}">
                <a16:creationId xmlns:a16="http://schemas.microsoft.com/office/drawing/2014/main" id="{F017BA31-D925-C66F-1DC3-21E6A6098B09}"/>
              </a:ext>
            </a:extLst>
          </p:cNvPr>
          <p:cNvSpPr>
            <a:spLocks noGrp="1"/>
          </p:cNvSpPr>
          <p:nvPr>
            <p:ph type="sldNum" sz="quarter" idx="12"/>
          </p:nvPr>
        </p:nvSpPr>
        <p:spPr/>
        <p:txBody>
          <a:bodyPr/>
          <a:lstStyle/>
          <a:p>
            <a:pPr rtl="0"/>
            <a:fld id="{9CD8D479-8942-46E8-A226-A4E01F7A105C}" type="slidenum">
              <a:rPr lang="el-GR" noProof="0" smtClean="0"/>
              <a:t>41</a:t>
            </a:fld>
            <a:endParaRPr lang="el-GR" noProof="0" dirty="0"/>
          </a:p>
        </p:txBody>
      </p:sp>
      <p:sp>
        <p:nvSpPr>
          <p:cNvPr id="5" name="Θέση ημερομηνίας 4">
            <a:extLst>
              <a:ext uri="{FF2B5EF4-FFF2-40B4-BE49-F238E27FC236}">
                <a16:creationId xmlns:a16="http://schemas.microsoft.com/office/drawing/2014/main" id="{8C8E0589-4719-FF77-B09B-2857433EE274}"/>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5DC25048-7804-3374-4AFD-DF6230245678}"/>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2045337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Θέση περιεχομένου 2">
            <a:extLst>
              <a:ext uri="{FF2B5EF4-FFF2-40B4-BE49-F238E27FC236}">
                <a16:creationId xmlns:a16="http://schemas.microsoft.com/office/drawing/2014/main" id="{F191CDBD-5D2C-1423-1293-50E0BDD16BB8}"/>
              </a:ext>
            </a:extLst>
          </p:cNvPr>
          <p:cNvSpPr txBox="1">
            <a:spLocks/>
          </p:cNvSpPr>
          <p:nvPr/>
        </p:nvSpPr>
        <p:spPr>
          <a:xfrm>
            <a:off x="1789512" y="2604653"/>
            <a:ext cx="6770587" cy="2576947"/>
          </a:xfrm>
          <a:prstGeom prst="rect">
            <a:avLst/>
          </a:prstGeom>
        </p:spPr>
        <p:txBody>
          <a:bodyPr vert="horz" lIns="91440" tIns="45720" rIns="91440" bIns="45720" rtlCol="0">
            <a:normAutofit fontScale="25000" lnSpcReduction="20000"/>
          </a:bodyPr>
          <a:lstStyle>
            <a:lvl1pPr marL="0" indent="0" algn="l" defTabSz="914400" rtl="0" eaLnBrk="1" latinLnBrk="0" hangingPunct="1">
              <a:lnSpc>
                <a:spcPct val="90000"/>
              </a:lnSpc>
              <a:spcBef>
                <a:spcPts val="0"/>
              </a:spcBef>
              <a:buFont typeface="Arial" panose="020B0604020202020204" pitchFamily="34" charset="0"/>
              <a:buNone/>
              <a:defRPr sz="2400" kern="1200">
                <a:solidFill>
                  <a:schemeClr val="bg1"/>
                </a:solidFill>
                <a:latin typeface="+mn-lt"/>
                <a:ea typeface="+mn-ea"/>
                <a:cs typeface="+mn-cs"/>
              </a:defRPr>
            </a:lvl1pPr>
            <a:lvl2pPr marL="457200" indent="0" algn="l" defTabSz="914400" rtl="0" eaLnBrk="1" latinLnBrk="0" hangingPunct="1">
              <a:lnSpc>
                <a:spcPct val="90000"/>
              </a:lnSpc>
              <a:spcBef>
                <a:spcPts val="400"/>
              </a:spcBef>
              <a:buFont typeface="Arial" panose="020B0604020202020204" pitchFamily="34" charset="0"/>
              <a:buNone/>
              <a:defRPr sz="2000" kern="1200">
                <a:solidFill>
                  <a:schemeClr val="tx1"/>
                </a:solidFill>
                <a:latin typeface="+mn-lt"/>
                <a:ea typeface="+mn-ea"/>
                <a:cs typeface="+mn-cs"/>
              </a:defRPr>
            </a:lvl2pPr>
            <a:lvl3pPr marL="914400" indent="0" algn="l" defTabSz="914400" rtl="0" eaLnBrk="1" latinLnBrk="0" hangingPunct="1">
              <a:lnSpc>
                <a:spcPct val="90000"/>
              </a:lnSpc>
              <a:spcBef>
                <a:spcPts val="400"/>
              </a:spcBef>
              <a:buFont typeface="Arial" panose="020B0604020202020204" pitchFamily="34" charset="0"/>
              <a:buNone/>
              <a:defRPr sz="1800" kern="1200">
                <a:solidFill>
                  <a:schemeClr val="tx1"/>
                </a:solidFill>
                <a:latin typeface="+mn-lt"/>
                <a:ea typeface="+mn-ea"/>
                <a:cs typeface="+mn-cs"/>
              </a:defRPr>
            </a:lvl3pPr>
            <a:lvl4pPr marL="13716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4pPr>
            <a:lvl5pPr marL="18288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5pPr>
            <a:lvl6pPr marL="22860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6pPr>
            <a:lvl7pPr marL="27432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7pPr>
            <a:lvl8pPr marL="32004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8pPr>
            <a:lvl9pPr marL="36576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9pPr>
          </a:lstStyle>
          <a:p>
            <a:pPr algn="ctr">
              <a:lnSpc>
                <a:spcPct val="120000"/>
              </a:lnSpc>
              <a:buFont typeface="Wingdings" pitchFamily="2" charset="2"/>
              <a:buChar char="Ø"/>
            </a:pPr>
            <a:r>
              <a:rPr lang="el-GR" sz="9600" b="1" i="0" dirty="0">
                <a:effectLst/>
                <a:latin typeface="Corbel" panose="020B0503020204020204" pitchFamily="34" charset="0"/>
              </a:rPr>
              <a:t>ΚΑΝΟΝΙΣΜΟΣ (ΕΕ) 2019/2088 περί γνωστοποιήσεων </a:t>
            </a:r>
            <a:r>
              <a:rPr lang="el-GR" sz="9600" b="1" i="0" dirty="0" err="1">
                <a:effectLst/>
                <a:latin typeface="Corbel" panose="020B0503020204020204" pitchFamily="34" charset="0"/>
              </a:rPr>
              <a:t>αειφορίας</a:t>
            </a:r>
            <a:r>
              <a:rPr lang="el-GR" sz="9600" b="1" i="0" dirty="0">
                <a:effectLst/>
                <a:latin typeface="Corbel" panose="020B0503020204020204" pitchFamily="34" charset="0"/>
              </a:rPr>
              <a:t> στον τομέα των χρηματοπιστωτικών υπηρεσιών</a:t>
            </a:r>
            <a:r>
              <a:rPr lang="en-US" sz="9600" b="1" i="0" dirty="0">
                <a:effectLst/>
                <a:latin typeface="Corbel" panose="020B0503020204020204" pitchFamily="34" charset="0"/>
              </a:rPr>
              <a:t> - SFDR</a:t>
            </a:r>
            <a:br>
              <a:rPr lang="el-GR" sz="9600" b="1" dirty="0">
                <a:latin typeface="Corbel" panose="020B0503020204020204" pitchFamily="34" charset="0"/>
              </a:rPr>
            </a:br>
            <a:endParaRPr lang="el-GR" sz="9600" b="1" dirty="0">
              <a:latin typeface="Corbel" panose="020B0503020204020204" pitchFamily="34" charset="0"/>
              <a:cs typeface="Times New Roman" pitchFamily="18" charset="0"/>
            </a:endParaRPr>
          </a:p>
          <a:p>
            <a:pPr algn="ctr"/>
            <a:br>
              <a:rPr lang="el-GR" sz="3400" dirty="0"/>
            </a:br>
            <a:endParaRPr lang="el-GR" b="1" dirty="0">
              <a:solidFill>
                <a:schemeClr val="tx2"/>
              </a:solidFill>
            </a:endParaRPr>
          </a:p>
        </p:txBody>
      </p:sp>
    </p:spTree>
    <p:extLst>
      <p:ext uri="{BB962C8B-B14F-4D97-AF65-F5344CB8AC3E}">
        <p14:creationId xmlns:p14="http://schemas.microsoft.com/office/powerpoint/2010/main" val="4263835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C6D7C9-1557-5B0C-7943-C43E98FF9FB3}"/>
              </a:ext>
            </a:extLst>
          </p:cNvPr>
          <p:cNvSpPr>
            <a:spLocks noGrp="1"/>
          </p:cNvSpPr>
          <p:nvPr>
            <p:ph type="title"/>
          </p:nvPr>
        </p:nvSpPr>
        <p:spPr/>
        <p:txBody>
          <a:bodyPr/>
          <a:lstStyle/>
          <a:p>
            <a:r>
              <a:rPr lang="el-GR" dirty="0"/>
              <a:t>Σκοπός της Οδηγίας</a:t>
            </a:r>
          </a:p>
        </p:txBody>
      </p:sp>
      <p:sp>
        <p:nvSpPr>
          <p:cNvPr id="3" name="Θέση περιεχομένου 2">
            <a:extLst>
              <a:ext uri="{FF2B5EF4-FFF2-40B4-BE49-F238E27FC236}">
                <a16:creationId xmlns:a16="http://schemas.microsoft.com/office/drawing/2014/main" id="{26B6033D-733E-AE13-C714-CCFAD57CA2AA}"/>
              </a:ext>
            </a:extLst>
          </p:cNvPr>
          <p:cNvSpPr>
            <a:spLocks noGrp="1"/>
          </p:cNvSpPr>
          <p:nvPr>
            <p:ph idx="1"/>
          </p:nvPr>
        </p:nvSpPr>
        <p:spPr/>
        <p:txBody>
          <a:bodyPr>
            <a:normAutofit lnSpcReduction="10000"/>
          </a:bodyPr>
          <a:lstStyle/>
          <a:p>
            <a:pPr algn="just"/>
            <a:r>
              <a:rPr lang="el-GR" b="0" i="0" dirty="0">
                <a:solidFill>
                  <a:srgbClr val="000000"/>
                </a:solidFill>
                <a:effectLst/>
                <a:latin typeface="Corbel" panose="020B0503020204020204" pitchFamily="34" charset="0"/>
              </a:rPr>
              <a:t>Ο Κανονισμός καθορίζοντας τον τρόπο με τον οποίο οι συμμετέχοντες στις χρηματοοικονομικές αγορές πρέπει να αποκαλύπτουν πληροφορίες βιωσιμότητας, </a:t>
            </a:r>
            <a:r>
              <a:rPr lang="el-GR" b="1" i="0" dirty="0">
                <a:solidFill>
                  <a:srgbClr val="000000"/>
                </a:solidFill>
                <a:effectLst/>
                <a:latin typeface="Corbel" panose="020B0503020204020204" pitchFamily="34" charset="0"/>
              </a:rPr>
              <a:t>βοηθά τους επενδυτές που επιδιώκουν να επενδύσουν τα χρήματά τους σε εταιρείες και έργα που υποστηρίζουν στόχους βιωσιμότητας να κάνουν συνειδητές επιλογές</a:t>
            </a:r>
            <a:r>
              <a:rPr lang="el-GR" b="0" i="0" dirty="0">
                <a:solidFill>
                  <a:srgbClr val="000000"/>
                </a:solidFill>
                <a:effectLst/>
                <a:latin typeface="Corbel" panose="020B0503020204020204" pitchFamily="34" charset="0"/>
              </a:rPr>
              <a:t>. </a:t>
            </a:r>
          </a:p>
          <a:p>
            <a:pPr algn="just"/>
            <a:r>
              <a:rPr lang="el-GR" b="0" i="0" dirty="0">
                <a:solidFill>
                  <a:srgbClr val="000000"/>
                </a:solidFill>
                <a:effectLst/>
                <a:latin typeface="Corbel" panose="020B0503020204020204" pitchFamily="34" charset="0"/>
              </a:rPr>
              <a:t>Επιτρέπει στους επενδυτές να αξιολογούν σωστά τον τρόπο με τον οποίο ενσωματώνονται οι κίνδυνοι βιωσιμότητας στη διαδικασία επενδυτικής απόφασης. </a:t>
            </a:r>
          </a:p>
          <a:p>
            <a:pPr algn="just"/>
            <a:r>
              <a:rPr lang="el-GR" b="1" i="0" dirty="0">
                <a:solidFill>
                  <a:srgbClr val="000000"/>
                </a:solidFill>
                <a:effectLst/>
                <a:latin typeface="Corbel" panose="020B0503020204020204" pitchFamily="34" charset="0"/>
              </a:rPr>
              <a:t>Προσελκύει την ιδιωτική χρηματοδότηση </a:t>
            </a:r>
            <a:r>
              <a:rPr lang="el-GR" b="0" i="0" dirty="0">
                <a:solidFill>
                  <a:srgbClr val="000000"/>
                </a:solidFill>
                <a:effectLst/>
                <a:latin typeface="Corbel" panose="020B0503020204020204" pitchFamily="34" charset="0"/>
              </a:rPr>
              <a:t>για να βοηθήσει την Ευρώπη να κάνει τη στροφή προς μια οικονομία μηδενικών εκπομπών.</a:t>
            </a:r>
          </a:p>
          <a:p>
            <a:pPr algn="just">
              <a:lnSpc>
                <a:spcPct val="100000"/>
              </a:lnSpc>
            </a:pPr>
            <a:r>
              <a:rPr lang="el-GR" dirty="0">
                <a:solidFill>
                  <a:srgbClr val="000000"/>
                </a:solidFill>
                <a:latin typeface="Corbel" panose="020B0503020204020204" pitchFamily="34" charset="0"/>
              </a:rPr>
              <a:t>Παρέχει μεγαλύτερη διαφάνεια σχετικά με τη βιωσιμότητα των χρηματοοικονομικών προϊόντων, προκειμένου να κατευθυνθούν ιδιωτικά κεφάλαια προς τις βιώσιμες επενδύσεις, </a:t>
            </a:r>
            <a:r>
              <a:rPr lang="el-GR" b="1" dirty="0">
                <a:solidFill>
                  <a:srgbClr val="000000"/>
                </a:solidFill>
                <a:latin typeface="Corbel" panose="020B0503020204020204" pitchFamily="34" charset="0"/>
              </a:rPr>
              <a:t>αποτρέποντας παράλληλα το “</a:t>
            </a:r>
            <a:r>
              <a:rPr lang="en-GB" b="1" dirty="0">
                <a:solidFill>
                  <a:srgbClr val="000000"/>
                </a:solidFill>
                <a:latin typeface="Corbel" panose="020B0503020204020204" pitchFamily="34" charset="0"/>
              </a:rPr>
              <a:t>green washing”</a:t>
            </a:r>
            <a:r>
              <a:rPr lang="el-GR" dirty="0">
                <a:solidFill>
                  <a:srgbClr val="000000"/>
                </a:solidFill>
                <a:latin typeface="Corbel" panose="020B0503020204020204" pitchFamily="34" charset="0"/>
              </a:rPr>
              <a:t>.</a:t>
            </a:r>
          </a:p>
        </p:txBody>
      </p:sp>
      <p:sp>
        <p:nvSpPr>
          <p:cNvPr id="4" name="Θέση αριθμού διαφάνειας 3">
            <a:extLst>
              <a:ext uri="{FF2B5EF4-FFF2-40B4-BE49-F238E27FC236}">
                <a16:creationId xmlns:a16="http://schemas.microsoft.com/office/drawing/2014/main" id="{F99E53FF-C5C5-926B-C03E-7FF8604E6272}"/>
              </a:ext>
            </a:extLst>
          </p:cNvPr>
          <p:cNvSpPr>
            <a:spLocks noGrp="1"/>
          </p:cNvSpPr>
          <p:nvPr>
            <p:ph type="sldNum" sz="quarter" idx="12"/>
          </p:nvPr>
        </p:nvSpPr>
        <p:spPr/>
        <p:txBody>
          <a:bodyPr/>
          <a:lstStyle/>
          <a:p>
            <a:pPr rtl="0"/>
            <a:fld id="{9CD8D479-8942-46E8-A226-A4E01F7A105C}" type="slidenum">
              <a:rPr lang="el-GR" noProof="0" smtClean="0"/>
              <a:t>43</a:t>
            </a:fld>
            <a:endParaRPr lang="el-GR" noProof="0" dirty="0"/>
          </a:p>
        </p:txBody>
      </p:sp>
      <p:sp>
        <p:nvSpPr>
          <p:cNvPr id="5" name="Θέση ημερομηνίας 4">
            <a:extLst>
              <a:ext uri="{FF2B5EF4-FFF2-40B4-BE49-F238E27FC236}">
                <a16:creationId xmlns:a16="http://schemas.microsoft.com/office/drawing/2014/main" id="{F86211C4-A24A-4E3D-73A1-B4CAE07C8055}"/>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6" name="Θέση υποσέλιδου 5">
            <a:extLst>
              <a:ext uri="{FF2B5EF4-FFF2-40B4-BE49-F238E27FC236}">
                <a16:creationId xmlns:a16="http://schemas.microsoft.com/office/drawing/2014/main" id="{75AEBD11-62CF-AE8D-6C05-77073E0FBE3F}"/>
              </a:ext>
            </a:extLst>
          </p:cNvPr>
          <p:cNvSpPr>
            <a:spLocks noGrp="1"/>
          </p:cNvSpPr>
          <p:nvPr>
            <p:ph type="ftr" sz="quarter" idx="11"/>
          </p:nvPr>
        </p:nvSpPr>
        <p:spPr/>
        <p:txBody>
          <a:bodyPr/>
          <a:lstStyle/>
          <a:p>
            <a:pPr rtl="0"/>
            <a:r>
              <a:rPr lang="el-GR" noProof="0"/>
              <a:t>Προσθήκη υποσέλιδου</a:t>
            </a:r>
            <a:endParaRPr lang="el-GR" noProof="0" dirty="0"/>
          </a:p>
        </p:txBody>
      </p:sp>
    </p:spTree>
    <p:extLst>
      <p:ext uri="{BB962C8B-B14F-4D97-AF65-F5344CB8AC3E}">
        <p14:creationId xmlns:p14="http://schemas.microsoft.com/office/powerpoint/2010/main" val="255944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E3C90D-BFD1-514C-9871-57D4A7873FCD}"/>
              </a:ext>
            </a:extLst>
          </p:cNvPr>
          <p:cNvSpPr>
            <a:spLocks noGrp="1"/>
          </p:cNvSpPr>
          <p:nvPr>
            <p:ph type="title"/>
          </p:nvPr>
        </p:nvSpPr>
        <p:spPr>
          <a:xfrm>
            <a:off x="832758" y="348863"/>
            <a:ext cx="9362297" cy="806509"/>
          </a:xfrm>
        </p:spPr>
        <p:txBody>
          <a:bodyPr>
            <a:normAutofit/>
          </a:bodyPr>
          <a:lstStyle/>
          <a:p>
            <a:r>
              <a:rPr lang="el-GR" sz="3200" dirty="0"/>
              <a:t>Πεδίο εφαρμογής της Οδηγίας</a:t>
            </a:r>
          </a:p>
        </p:txBody>
      </p:sp>
      <p:sp>
        <p:nvSpPr>
          <p:cNvPr id="4" name="Θέση αριθμού διαφάνειας 3">
            <a:extLst>
              <a:ext uri="{FF2B5EF4-FFF2-40B4-BE49-F238E27FC236}">
                <a16:creationId xmlns:a16="http://schemas.microsoft.com/office/drawing/2014/main" id="{17D36893-0DD7-F127-98FB-B8F5CDCDF431}"/>
              </a:ext>
            </a:extLst>
          </p:cNvPr>
          <p:cNvSpPr>
            <a:spLocks noGrp="1"/>
          </p:cNvSpPr>
          <p:nvPr>
            <p:ph type="sldNum" sz="quarter" idx="12"/>
          </p:nvPr>
        </p:nvSpPr>
        <p:spPr/>
        <p:txBody>
          <a:bodyPr/>
          <a:lstStyle/>
          <a:p>
            <a:pPr rtl="0"/>
            <a:fld id="{9CD8D479-8942-46E8-A226-A4E01F7A105C}" type="slidenum">
              <a:rPr lang="el-GR" noProof="0" smtClean="0"/>
              <a:t>44</a:t>
            </a:fld>
            <a:endParaRPr lang="el-GR" noProof="0" dirty="0"/>
          </a:p>
        </p:txBody>
      </p:sp>
      <p:sp>
        <p:nvSpPr>
          <p:cNvPr id="5" name="Θέση ημερομηνίας 4">
            <a:extLst>
              <a:ext uri="{FF2B5EF4-FFF2-40B4-BE49-F238E27FC236}">
                <a16:creationId xmlns:a16="http://schemas.microsoft.com/office/drawing/2014/main" id="{2BB081CD-11D1-9F1F-B94F-EA18E43ACE69}"/>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9" name="2 - Θέση περιεχομένου">
            <a:extLst>
              <a:ext uri="{FF2B5EF4-FFF2-40B4-BE49-F238E27FC236}">
                <a16:creationId xmlns:a16="http://schemas.microsoft.com/office/drawing/2014/main" id="{05128F0D-299D-73B0-B3C2-8C3FF78F89E7}"/>
              </a:ext>
            </a:extLst>
          </p:cNvPr>
          <p:cNvSpPr>
            <a:spLocks noGrp="1"/>
          </p:cNvSpPr>
          <p:nvPr>
            <p:ph idx="1"/>
          </p:nvPr>
        </p:nvSpPr>
        <p:spPr>
          <a:xfrm>
            <a:off x="692726" y="1579915"/>
            <a:ext cx="10213271" cy="4929222"/>
          </a:xfrm>
        </p:spPr>
        <p:txBody>
          <a:bodyPr>
            <a:normAutofit fontScale="55000" lnSpcReduction="20000"/>
          </a:bodyPr>
          <a:lstStyle/>
          <a:p>
            <a:pPr algn="just">
              <a:lnSpc>
                <a:spcPct val="110000"/>
              </a:lnSpc>
            </a:pPr>
            <a:r>
              <a:rPr lang="el-GR" sz="3500" dirty="0">
                <a:solidFill>
                  <a:srgbClr val="000000"/>
                </a:solidFill>
                <a:latin typeface="Corbel" panose="020B0503020204020204" pitchFamily="34" charset="0"/>
              </a:rPr>
              <a:t>Ο Κανονισμός αφορά τους Χρηματοοικονομικούς Σύμβουλους που παρέχουν επενδυτικές ή ασφαλιστικές συμβουλές και τους Συμμετέχοντες στη χρηματοοικονομική αγορά</a:t>
            </a:r>
            <a:r>
              <a:rPr lang="en-GB" sz="3500" dirty="0">
                <a:solidFill>
                  <a:srgbClr val="000000"/>
                </a:solidFill>
                <a:latin typeface="Corbel" panose="020B0503020204020204" pitchFamily="34" charset="0"/>
              </a:rPr>
              <a:t> </a:t>
            </a:r>
            <a:r>
              <a:rPr lang="el-GR" sz="3500" dirty="0">
                <a:solidFill>
                  <a:srgbClr val="000000"/>
                </a:solidFill>
                <a:latin typeface="Corbel" panose="020B0503020204020204" pitchFamily="34" charset="0"/>
              </a:rPr>
              <a:t>που παράγουν και πωλούν χρηματοοικονομικά προϊόντα.</a:t>
            </a:r>
          </a:p>
          <a:p>
            <a:pPr marL="0" indent="0" algn="just">
              <a:buNone/>
            </a:pPr>
            <a:endParaRPr lang="el-GR" sz="2900" dirty="0">
              <a:solidFill>
                <a:srgbClr val="000000"/>
              </a:solidFill>
            </a:endParaRPr>
          </a:p>
          <a:p>
            <a:pPr marL="0" indent="0" algn="just">
              <a:buNone/>
            </a:pPr>
            <a:r>
              <a:rPr lang="el-GR" sz="2900" b="1" dirty="0">
                <a:solidFill>
                  <a:schemeClr val="tx2"/>
                </a:solidFill>
              </a:rPr>
              <a:t>Χρηματο</a:t>
            </a:r>
            <a:r>
              <a:rPr lang="el-GR" sz="2900" b="1" dirty="0">
                <a:solidFill>
                  <a:schemeClr val="tx2"/>
                </a:solidFill>
                <a:highlight>
                  <a:srgbClr val="FFFFFF"/>
                </a:highlight>
              </a:rPr>
              <a:t>οικονομικός</a:t>
            </a:r>
            <a:r>
              <a:rPr lang="el-GR" sz="2900" b="1" i="0" dirty="0">
                <a:solidFill>
                  <a:schemeClr val="tx2"/>
                </a:solidFill>
                <a:effectLst/>
                <a:highlight>
                  <a:srgbClr val="FFFFFF"/>
                </a:highlight>
              </a:rPr>
              <a:t> σύμβουλος. Ο όρος αυτός καλύπτει όλα τα ακόλουθα, και συγκεκριμένα:</a:t>
            </a:r>
          </a:p>
          <a:p>
            <a:pPr algn="just"/>
            <a:r>
              <a:rPr lang="el-GR" sz="2900" i="0" dirty="0">
                <a:solidFill>
                  <a:schemeClr val="tx2"/>
                </a:solidFill>
                <a:effectLst/>
                <a:highlight>
                  <a:srgbClr val="FFFFFF"/>
                </a:highlight>
              </a:rPr>
              <a:t>ασφαλιστικός διαμεσολαβητή που παρέχει ασφαλιστικές συμβουλές σχετικά με τα </a:t>
            </a:r>
            <a:r>
              <a:rPr lang="en-GB" sz="2900" i="0" dirty="0">
                <a:solidFill>
                  <a:schemeClr val="tx2"/>
                </a:solidFill>
                <a:effectLst/>
                <a:highlight>
                  <a:srgbClr val="FFFFFF"/>
                </a:highlight>
              </a:rPr>
              <a:t>IBIP</a:t>
            </a:r>
          </a:p>
          <a:p>
            <a:pPr algn="just">
              <a:buFont typeface="Arial" panose="020B0604020202020204" pitchFamily="34" charset="0"/>
              <a:buChar char="•"/>
            </a:pPr>
            <a:r>
              <a:rPr lang="el-GR" sz="2900" i="0" dirty="0">
                <a:solidFill>
                  <a:schemeClr val="tx2"/>
                </a:solidFill>
                <a:effectLst/>
                <a:highlight>
                  <a:srgbClr val="FFFFFF"/>
                </a:highlight>
              </a:rPr>
              <a:t>ασφαλιστική επιχείρηση που παρέχει ασφαλιστικές συμβουλές σχετικά με τα </a:t>
            </a:r>
            <a:r>
              <a:rPr lang="en-GB" sz="2900" i="0" dirty="0">
                <a:solidFill>
                  <a:schemeClr val="tx2"/>
                </a:solidFill>
                <a:effectLst/>
                <a:highlight>
                  <a:srgbClr val="FFFFFF"/>
                </a:highlight>
              </a:rPr>
              <a:t>IBIP</a:t>
            </a:r>
          </a:p>
          <a:p>
            <a:pPr algn="just">
              <a:buFont typeface="Arial" panose="020B0604020202020204" pitchFamily="34" charset="0"/>
              <a:buChar char="•"/>
            </a:pPr>
            <a:r>
              <a:rPr lang="el-GR" sz="2900" i="0" dirty="0">
                <a:solidFill>
                  <a:schemeClr val="tx2"/>
                </a:solidFill>
                <a:effectLst/>
                <a:highlight>
                  <a:srgbClr val="FFFFFF"/>
                </a:highlight>
              </a:rPr>
              <a:t>πιστωτικό ίδρυμα που παρέχει επενδυτικές συμβουλές</a:t>
            </a:r>
          </a:p>
          <a:p>
            <a:pPr algn="just">
              <a:buFont typeface="Arial" panose="020B0604020202020204" pitchFamily="34" charset="0"/>
              <a:buChar char="•"/>
            </a:pPr>
            <a:r>
              <a:rPr lang="el-GR" sz="2900" i="0" dirty="0">
                <a:solidFill>
                  <a:schemeClr val="tx2"/>
                </a:solidFill>
                <a:effectLst/>
                <a:highlight>
                  <a:srgbClr val="FFFFFF"/>
                </a:highlight>
              </a:rPr>
              <a:t>μια εταιρεία επενδύσεων που παρέχει επενδυτικές συμβουλές</a:t>
            </a:r>
          </a:p>
          <a:p>
            <a:pPr algn="just"/>
            <a:r>
              <a:rPr lang="el-GR" sz="2900" i="0" dirty="0">
                <a:solidFill>
                  <a:schemeClr val="tx2"/>
                </a:solidFill>
                <a:effectLst/>
                <a:highlight>
                  <a:srgbClr val="FFFFFF"/>
                </a:highlight>
              </a:rPr>
              <a:t>διαχειριστής εναλλακτικών επενδυτικών κεφαλαίων που παρέχει επενδυτικές συμβουλές σύμφωνα με την οδηγία </a:t>
            </a:r>
            <a:r>
              <a:rPr lang="el-GR" sz="2900" i="0" u="none" strike="noStrike" dirty="0">
                <a:solidFill>
                  <a:schemeClr val="tx2"/>
                </a:solidFill>
                <a:effectLst/>
                <a:highlight>
                  <a:srgbClr val="FFFFFF"/>
                </a:highlight>
              </a:rPr>
              <a:t> 2011/61/ΕΕ  </a:t>
            </a:r>
            <a:r>
              <a:rPr lang="el-GR" sz="2900" i="0" dirty="0">
                <a:solidFill>
                  <a:schemeClr val="tx2"/>
                </a:solidFill>
                <a:effectLst/>
                <a:highlight>
                  <a:srgbClr val="FFFFFF"/>
                </a:highlight>
              </a:rPr>
              <a:t>(σχετικά με τα αμοιβαία κεφάλαια αντιστάθμισης κινδύνου και τα ιδιωτικά επενδυτικά κεφάλαια) ή</a:t>
            </a:r>
          </a:p>
          <a:p>
            <a:pPr algn="just"/>
            <a:r>
              <a:rPr lang="el-GR" sz="2900" i="0" dirty="0">
                <a:solidFill>
                  <a:schemeClr val="tx2"/>
                </a:solidFill>
                <a:effectLst/>
                <a:highlight>
                  <a:srgbClr val="FFFFFF"/>
                </a:highlight>
              </a:rPr>
              <a:t>εταιρεία διαχείρισης ΟΣΕΚΑ που παρέχει επενδυτικές συμβουλές σύμφωνα με την οδηγία 2009/65/ΕΚ για ΟΣΕΚΑ</a:t>
            </a:r>
          </a:p>
          <a:p>
            <a:endParaRPr lang="el-GR" dirty="0"/>
          </a:p>
          <a:p>
            <a:pPr marL="0" indent="0">
              <a:buNone/>
            </a:pPr>
            <a:br>
              <a:rPr lang="el-GR" dirty="0"/>
            </a:br>
            <a:endParaRPr lang="el-GR" dirty="0"/>
          </a:p>
          <a:p>
            <a:pPr>
              <a:buNone/>
            </a:pPr>
            <a:endParaRPr lang="el-GR" dirty="0"/>
          </a:p>
        </p:txBody>
      </p:sp>
      <p:sp>
        <p:nvSpPr>
          <p:cNvPr id="10" name="Θέση υποσέλιδου 5">
            <a:extLst>
              <a:ext uri="{FF2B5EF4-FFF2-40B4-BE49-F238E27FC236}">
                <a16:creationId xmlns:a16="http://schemas.microsoft.com/office/drawing/2014/main" id="{A9291B4C-B524-3B67-8857-A69ECE3C7DB5}"/>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3752460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E3C90D-BFD1-514C-9871-57D4A7873FCD}"/>
              </a:ext>
            </a:extLst>
          </p:cNvPr>
          <p:cNvSpPr>
            <a:spLocks noGrp="1"/>
          </p:cNvSpPr>
          <p:nvPr>
            <p:ph type="title"/>
          </p:nvPr>
        </p:nvSpPr>
        <p:spPr>
          <a:xfrm>
            <a:off x="832758" y="348863"/>
            <a:ext cx="9362297" cy="806509"/>
          </a:xfrm>
        </p:spPr>
        <p:txBody>
          <a:bodyPr>
            <a:normAutofit/>
          </a:bodyPr>
          <a:lstStyle/>
          <a:p>
            <a:r>
              <a:rPr lang="el-GR" sz="3200" dirty="0"/>
              <a:t>Πεδίο εφαρμογής της Οδηγίας</a:t>
            </a:r>
          </a:p>
        </p:txBody>
      </p:sp>
      <p:sp>
        <p:nvSpPr>
          <p:cNvPr id="4" name="Θέση αριθμού διαφάνειας 3">
            <a:extLst>
              <a:ext uri="{FF2B5EF4-FFF2-40B4-BE49-F238E27FC236}">
                <a16:creationId xmlns:a16="http://schemas.microsoft.com/office/drawing/2014/main" id="{17D36893-0DD7-F127-98FB-B8F5CDCDF431}"/>
              </a:ext>
            </a:extLst>
          </p:cNvPr>
          <p:cNvSpPr>
            <a:spLocks noGrp="1"/>
          </p:cNvSpPr>
          <p:nvPr>
            <p:ph type="sldNum" sz="quarter" idx="12"/>
          </p:nvPr>
        </p:nvSpPr>
        <p:spPr/>
        <p:txBody>
          <a:bodyPr/>
          <a:lstStyle/>
          <a:p>
            <a:pPr rtl="0"/>
            <a:fld id="{9CD8D479-8942-46E8-A226-A4E01F7A105C}" type="slidenum">
              <a:rPr lang="el-GR" noProof="0" smtClean="0"/>
              <a:t>45</a:t>
            </a:fld>
            <a:endParaRPr lang="el-GR" noProof="0" dirty="0"/>
          </a:p>
        </p:txBody>
      </p:sp>
      <p:sp>
        <p:nvSpPr>
          <p:cNvPr id="5" name="Θέση ημερομηνίας 4">
            <a:extLst>
              <a:ext uri="{FF2B5EF4-FFF2-40B4-BE49-F238E27FC236}">
                <a16:creationId xmlns:a16="http://schemas.microsoft.com/office/drawing/2014/main" id="{2BB081CD-11D1-9F1F-B94F-EA18E43ACE69}"/>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9" name="2 - Θέση περιεχομένου">
            <a:extLst>
              <a:ext uri="{FF2B5EF4-FFF2-40B4-BE49-F238E27FC236}">
                <a16:creationId xmlns:a16="http://schemas.microsoft.com/office/drawing/2014/main" id="{05128F0D-299D-73B0-B3C2-8C3FF78F89E7}"/>
              </a:ext>
            </a:extLst>
          </p:cNvPr>
          <p:cNvSpPr>
            <a:spLocks noGrp="1"/>
          </p:cNvSpPr>
          <p:nvPr>
            <p:ph idx="1"/>
          </p:nvPr>
        </p:nvSpPr>
        <p:spPr>
          <a:xfrm>
            <a:off x="636814" y="1579915"/>
            <a:ext cx="10269184" cy="4929222"/>
          </a:xfrm>
        </p:spPr>
        <p:txBody>
          <a:bodyPr>
            <a:normAutofit fontScale="77500" lnSpcReduction="20000"/>
          </a:bodyPr>
          <a:lstStyle/>
          <a:p>
            <a:pPr marL="0" indent="0" algn="l">
              <a:buNone/>
            </a:pPr>
            <a:r>
              <a:rPr lang="el-GR" b="1" i="0" dirty="0">
                <a:solidFill>
                  <a:schemeClr val="tx2"/>
                </a:solidFill>
                <a:effectLst/>
                <a:highlight>
                  <a:srgbClr val="FFFFFF"/>
                </a:highlight>
              </a:rPr>
              <a:t>Συμμετέχων σε χρηματοπιστωτικές αγορές. Όλες οι χρηματοοικονομικές οντότητες που διαχειρίζονται τα χρήματα των πελατών τους μέσω χρηματοοικονομικών προϊόντων και οι οποίες είναι:</a:t>
            </a:r>
          </a:p>
          <a:p>
            <a:pPr algn="l">
              <a:buFont typeface="Arial" panose="020B0604020202020204" pitchFamily="34" charset="0"/>
              <a:buChar char="•"/>
            </a:pPr>
            <a:r>
              <a:rPr lang="el-GR" b="0" i="0" dirty="0">
                <a:solidFill>
                  <a:schemeClr val="tx2"/>
                </a:solidFill>
                <a:effectLst/>
                <a:highlight>
                  <a:srgbClr val="FFFFFF"/>
                </a:highlight>
              </a:rPr>
              <a:t>ασφαλιστική επιχείρηση που παρέχει συμβουλές όσον αφορά τα βασιζόμενα στην ασφάλιση επενδυτικά προϊόντα (</a:t>
            </a:r>
            <a:r>
              <a:rPr lang="en-GB" b="0" i="0" dirty="0">
                <a:solidFill>
                  <a:schemeClr val="tx2"/>
                </a:solidFill>
                <a:effectLst/>
                <a:highlight>
                  <a:srgbClr val="FFFFFF"/>
                </a:highlight>
              </a:rPr>
              <a:t>IBIP)</a:t>
            </a:r>
          </a:p>
          <a:p>
            <a:pPr algn="l">
              <a:buFont typeface="Arial" panose="020B0604020202020204" pitchFamily="34" charset="0"/>
              <a:buChar char="•"/>
            </a:pPr>
            <a:r>
              <a:rPr lang="el-GR" b="0" i="0" dirty="0">
                <a:solidFill>
                  <a:schemeClr val="tx2"/>
                </a:solidFill>
                <a:effectLst/>
                <a:highlight>
                  <a:srgbClr val="FFFFFF"/>
                </a:highlight>
              </a:rPr>
              <a:t>εταιρεία επενδύσεων που παρέχει διαχείριση χαρτοφυλακίου</a:t>
            </a:r>
          </a:p>
          <a:p>
            <a:pPr algn="l">
              <a:buFont typeface="Arial" panose="020B0604020202020204" pitchFamily="34" charset="0"/>
              <a:buChar char="•"/>
            </a:pPr>
            <a:r>
              <a:rPr lang="el-GR" b="0" i="0" dirty="0">
                <a:solidFill>
                  <a:schemeClr val="tx2"/>
                </a:solidFill>
                <a:effectLst/>
                <a:highlight>
                  <a:srgbClr val="FFFFFF"/>
                </a:highlight>
              </a:rPr>
              <a:t>ίδρυμα επαγγελματικών συνταξιοδοτικών παροχών</a:t>
            </a:r>
          </a:p>
          <a:p>
            <a:pPr algn="l">
              <a:buFont typeface="Arial" panose="020B0604020202020204" pitchFamily="34" charset="0"/>
              <a:buChar char="•"/>
            </a:pPr>
            <a:r>
              <a:rPr lang="el-GR" b="0" i="0" dirty="0">
                <a:solidFill>
                  <a:schemeClr val="tx2"/>
                </a:solidFill>
                <a:effectLst/>
                <a:highlight>
                  <a:srgbClr val="FFFFFF"/>
                </a:highlight>
              </a:rPr>
              <a:t>κατασκευαστής συνταξιοδοτικού προϊόντος</a:t>
            </a:r>
          </a:p>
          <a:p>
            <a:pPr algn="l">
              <a:buFont typeface="Arial" panose="020B0604020202020204" pitchFamily="34" charset="0"/>
              <a:buChar char="•"/>
            </a:pPr>
            <a:r>
              <a:rPr lang="el-GR" b="0" i="0" dirty="0">
                <a:solidFill>
                  <a:schemeClr val="tx2"/>
                </a:solidFill>
                <a:effectLst/>
                <a:highlight>
                  <a:srgbClr val="FFFFFF"/>
                </a:highlight>
              </a:rPr>
              <a:t>διαχειριστής κεφαλαίων εναλλακτικών επενδύσεων</a:t>
            </a:r>
          </a:p>
          <a:p>
            <a:pPr algn="l">
              <a:buFont typeface="Arial" panose="020B0604020202020204" pitchFamily="34" charset="0"/>
              <a:buChar char="•"/>
            </a:pPr>
            <a:r>
              <a:rPr lang="el-GR" b="0" i="0" dirty="0" err="1">
                <a:solidFill>
                  <a:schemeClr val="tx2"/>
                </a:solidFill>
                <a:effectLst/>
                <a:highlight>
                  <a:srgbClr val="FFFFFF"/>
                </a:highlight>
              </a:rPr>
              <a:t>πάροχος</a:t>
            </a:r>
            <a:r>
              <a:rPr lang="el-GR" b="0" i="0" dirty="0">
                <a:solidFill>
                  <a:schemeClr val="tx2"/>
                </a:solidFill>
                <a:effectLst/>
                <a:highlight>
                  <a:srgbClr val="FFFFFF"/>
                </a:highlight>
              </a:rPr>
              <a:t> πανευρωπαϊκού ατομικού συνταξιοδοτικού προϊόντος</a:t>
            </a:r>
          </a:p>
          <a:p>
            <a:r>
              <a:rPr lang="el-GR" b="0" i="0" dirty="0">
                <a:solidFill>
                  <a:schemeClr val="tx2"/>
                </a:solidFill>
                <a:effectLst/>
                <a:highlight>
                  <a:srgbClr val="FFFFFF"/>
                </a:highlight>
              </a:rPr>
              <a:t>διαχειριστής κεφαλαίου επιχειρηματικού κινδύνου που πληροί τις προϋποθέσεις, εγγεγραμμένος σύμφωνα με το άρθρο 14 του κανονισμού (ΕΕ) αριθ. 345/2013</a:t>
            </a:r>
          </a:p>
          <a:p>
            <a:r>
              <a:rPr lang="el-GR" b="0" i="0" dirty="0">
                <a:solidFill>
                  <a:schemeClr val="tx2"/>
                </a:solidFill>
                <a:effectLst/>
                <a:highlight>
                  <a:srgbClr val="FFFFFF"/>
                </a:highlight>
              </a:rPr>
              <a:t>διαχειριστής κεφαλαίου κοινωνικής επιχειρηματικότητας που πληροί τις προϋποθέσεις, εγγεγραμμένος σύμφωνα με το άρθρο 15 του κανονισμού (ΕΕ) αριθ. 346/2013</a:t>
            </a:r>
          </a:p>
          <a:p>
            <a:r>
              <a:rPr lang="el-GR" b="0" i="0" dirty="0">
                <a:solidFill>
                  <a:schemeClr val="tx2"/>
                </a:solidFill>
                <a:effectLst/>
                <a:highlight>
                  <a:srgbClr val="FFFFFF"/>
                </a:highlight>
              </a:rPr>
              <a:t>εταιρεία διαχείρισης ενός οργανισμού συλλογικών επενδύσεων σε κινητές αξίες (ΟΣΕΚΑ) ή</a:t>
            </a:r>
          </a:p>
          <a:p>
            <a:pPr algn="l">
              <a:buFont typeface="Arial" panose="020B0604020202020204" pitchFamily="34" charset="0"/>
              <a:buChar char="•"/>
            </a:pPr>
            <a:r>
              <a:rPr lang="el-GR" b="0" i="0" dirty="0">
                <a:solidFill>
                  <a:schemeClr val="tx2"/>
                </a:solidFill>
                <a:effectLst/>
                <a:highlight>
                  <a:srgbClr val="FFFFFF"/>
                </a:highlight>
              </a:rPr>
              <a:t>πιστωτικό ίδρυμα που παρέχει διαχείριση χαρτοφυλακίου</a:t>
            </a:r>
          </a:p>
          <a:p>
            <a:pPr marL="0" indent="0" algn="just">
              <a:buNone/>
            </a:pPr>
            <a:br>
              <a:rPr lang="el-GR" dirty="0">
                <a:solidFill>
                  <a:schemeClr val="tx2"/>
                </a:solidFill>
              </a:rPr>
            </a:br>
            <a:endParaRPr lang="el-GR" dirty="0"/>
          </a:p>
        </p:txBody>
      </p:sp>
      <p:sp>
        <p:nvSpPr>
          <p:cNvPr id="10" name="Θέση υποσέλιδου 5">
            <a:extLst>
              <a:ext uri="{FF2B5EF4-FFF2-40B4-BE49-F238E27FC236}">
                <a16:creationId xmlns:a16="http://schemas.microsoft.com/office/drawing/2014/main" id="{A9291B4C-B524-3B67-8857-A69ECE3C7DB5}"/>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3653832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9C208D-709F-3120-F1C0-2822F68851AF}"/>
              </a:ext>
            </a:extLst>
          </p:cNvPr>
          <p:cNvSpPr>
            <a:spLocks noGrp="1"/>
          </p:cNvSpPr>
          <p:nvPr>
            <p:ph type="title"/>
          </p:nvPr>
        </p:nvSpPr>
        <p:spPr>
          <a:xfrm>
            <a:off x="1454065" y="532772"/>
            <a:ext cx="9327910" cy="788336"/>
          </a:xfrm>
        </p:spPr>
        <p:txBody>
          <a:bodyPr/>
          <a:lstStyle/>
          <a:p>
            <a:r>
              <a:rPr lang="el-GR" sz="3600" dirty="0"/>
              <a:t>Πεδίο εφαρμογής της Οδηγίας</a:t>
            </a:r>
            <a:endParaRPr lang="el-GR" dirty="0"/>
          </a:p>
        </p:txBody>
      </p:sp>
      <p:sp>
        <p:nvSpPr>
          <p:cNvPr id="3" name="Θέση περιεχομένου 2">
            <a:extLst>
              <a:ext uri="{FF2B5EF4-FFF2-40B4-BE49-F238E27FC236}">
                <a16:creationId xmlns:a16="http://schemas.microsoft.com/office/drawing/2014/main" id="{19A3DB29-4BE6-5397-039D-61989AD9A0CB}"/>
              </a:ext>
            </a:extLst>
          </p:cNvPr>
          <p:cNvSpPr>
            <a:spLocks noGrp="1"/>
          </p:cNvSpPr>
          <p:nvPr>
            <p:ph idx="1"/>
          </p:nvPr>
        </p:nvSpPr>
        <p:spPr>
          <a:xfrm>
            <a:off x="1410027" y="1704546"/>
            <a:ext cx="9371948" cy="4620682"/>
          </a:xfrm>
        </p:spPr>
        <p:txBody>
          <a:bodyPr/>
          <a:lstStyle/>
          <a:p>
            <a:pPr marL="0" indent="0" algn="just">
              <a:buNone/>
            </a:pPr>
            <a:r>
              <a:rPr lang="el-GR" b="1" i="0" dirty="0">
                <a:solidFill>
                  <a:schemeClr val="tx2"/>
                </a:solidFill>
                <a:effectLst/>
                <a:highlight>
                  <a:srgbClr val="FFFFFF"/>
                </a:highlight>
              </a:rPr>
              <a:t>Χρηματοπιστωτικά προϊόντα. Επενδύσεις, όπως:</a:t>
            </a:r>
          </a:p>
          <a:p>
            <a:pPr algn="just">
              <a:buFont typeface="Arial" panose="020B0604020202020204" pitchFamily="34" charset="0"/>
              <a:buChar char="•"/>
            </a:pPr>
            <a:r>
              <a:rPr lang="el-GR" b="0" i="0" dirty="0">
                <a:solidFill>
                  <a:schemeClr val="tx2"/>
                </a:solidFill>
                <a:effectLst/>
                <a:highlight>
                  <a:srgbClr val="FFFFFF"/>
                </a:highlight>
              </a:rPr>
              <a:t>χαρτοφυλάκιο</a:t>
            </a:r>
          </a:p>
          <a:p>
            <a:pPr algn="just">
              <a:buFont typeface="Arial" panose="020B0604020202020204" pitchFamily="34" charset="0"/>
              <a:buChar char="•"/>
            </a:pPr>
            <a:r>
              <a:rPr lang="el-GR" b="0" i="0" dirty="0">
                <a:solidFill>
                  <a:schemeClr val="tx2"/>
                </a:solidFill>
                <a:effectLst/>
                <a:highlight>
                  <a:srgbClr val="FFFFFF"/>
                </a:highlight>
              </a:rPr>
              <a:t>οργανισμός εναλλακτικών επενδύσεων</a:t>
            </a:r>
          </a:p>
          <a:p>
            <a:pPr algn="just">
              <a:buFont typeface="Arial" panose="020B0604020202020204" pitchFamily="34" charset="0"/>
              <a:buChar char="•"/>
            </a:pPr>
            <a:r>
              <a:rPr lang="en-GB" b="0" i="0" dirty="0">
                <a:solidFill>
                  <a:schemeClr val="tx2"/>
                </a:solidFill>
                <a:effectLst/>
                <a:highlight>
                  <a:srgbClr val="FFFFFF"/>
                </a:highlight>
              </a:rPr>
              <a:t>IBIP</a:t>
            </a:r>
          </a:p>
          <a:p>
            <a:pPr algn="just">
              <a:buFont typeface="Arial" panose="020B0604020202020204" pitchFamily="34" charset="0"/>
              <a:buChar char="•"/>
            </a:pPr>
            <a:r>
              <a:rPr lang="el-GR" b="0" i="0" dirty="0">
                <a:solidFill>
                  <a:schemeClr val="tx2"/>
                </a:solidFill>
                <a:effectLst/>
                <a:highlight>
                  <a:srgbClr val="FFFFFF"/>
                </a:highlight>
              </a:rPr>
              <a:t>συνταξιοδοτικό προϊόν ή πρόγραμμα</a:t>
            </a:r>
          </a:p>
          <a:p>
            <a:pPr algn="just">
              <a:buFont typeface="Arial" panose="020B0604020202020204" pitchFamily="34" charset="0"/>
              <a:buChar char="•"/>
            </a:pPr>
            <a:r>
              <a:rPr lang="el-GR" b="0" i="0" dirty="0">
                <a:solidFill>
                  <a:schemeClr val="tx2"/>
                </a:solidFill>
                <a:effectLst/>
                <a:highlight>
                  <a:srgbClr val="FFFFFF"/>
                </a:highlight>
              </a:rPr>
              <a:t>ΟΣΕΚΑ, ή</a:t>
            </a:r>
          </a:p>
          <a:p>
            <a:pPr algn="just">
              <a:buFont typeface="Arial" panose="020B0604020202020204" pitchFamily="34" charset="0"/>
              <a:buChar char="•"/>
            </a:pPr>
            <a:r>
              <a:rPr lang="el-GR" b="0" i="0" dirty="0">
                <a:solidFill>
                  <a:schemeClr val="tx2"/>
                </a:solidFill>
                <a:effectLst/>
                <a:highlight>
                  <a:srgbClr val="FFFFFF"/>
                </a:highlight>
              </a:rPr>
              <a:t>πανευρωπαϊκό ατομικό συνταξιοδοτικό προϊόν</a:t>
            </a:r>
          </a:p>
          <a:p>
            <a:endParaRPr lang="el-GR" dirty="0"/>
          </a:p>
        </p:txBody>
      </p:sp>
      <p:sp>
        <p:nvSpPr>
          <p:cNvPr id="4" name="Θέση αριθμού διαφάνειας 3">
            <a:extLst>
              <a:ext uri="{FF2B5EF4-FFF2-40B4-BE49-F238E27FC236}">
                <a16:creationId xmlns:a16="http://schemas.microsoft.com/office/drawing/2014/main" id="{D8FDB0AB-78E0-D18C-F839-5540053D2A03}"/>
              </a:ext>
            </a:extLst>
          </p:cNvPr>
          <p:cNvSpPr>
            <a:spLocks noGrp="1"/>
          </p:cNvSpPr>
          <p:nvPr>
            <p:ph type="sldNum" sz="quarter" idx="12"/>
          </p:nvPr>
        </p:nvSpPr>
        <p:spPr/>
        <p:txBody>
          <a:bodyPr/>
          <a:lstStyle/>
          <a:p>
            <a:pPr rtl="0"/>
            <a:fld id="{9CD8D479-8942-46E8-A226-A4E01F7A105C}" type="slidenum">
              <a:rPr lang="el-GR" noProof="0" smtClean="0"/>
              <a:t>46</a:t>
            </a:fld>
            <a:endParaRPr lang="el-GR" noProof="0" dirty="0"/>
          </a:p>
        </p:txBody>
      </p:sp>
      <p:sp>
        <p:nvSpPr>
          <p:cNvPr id="5" name="Θέση ημερομηνίας 4">
            <a:extLst>
              <a:ext uri="{FF2B5EF4-FFF2-40B4-BE49-F238E27FC236}">
                <a16:creationId xmlns:a16="http://schemas.microsoft.com/office/drawing/2014/main" id="{63AB49B4-5D48-D998-2CFE-B31AAC5D3267}"/>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CF8BEB94-E50A-5A6B-F1B8-4940F8173ACF}"/>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1708643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266744-168C-EA42-A6C4-6450324C8100}"/>
              </a:ext>
            </a:extLst>
          </p:cNvPr>
          <p:cNvSpPr>
            <a:spLocks noGrp="1"/>
          </p:cNvSpPr>
          <p:nvPr>
            <p:ph type="title"/>
          </p:nvPr>
        </p:nvSpPr>
        <p:spPr>
          <a:xfrm>
            <a:off x="1454065" y="580634"/>
            <a:ext cx="9371948" cy="669944"/>
          </a:xfrm>
        </p:spPr>
        <p:txBody>
          <a:bodyPr/>
          <a:lstStyle/>
          <a:p>
            <a:r>
              <a:rPr lang="el-GR" sz="3200" dirty="0"/>
              <a:t>Πεδίο εφαρμογής της Οδηγίας</a:t>
            </a:r>
            <a:endParaRPr lang="el-GR" dirty="0"/>
          </a:p>
        </p:txBody>
      </p:sp>
      <p:sp>
        <p:nvSpPr>
          <p:cNvPr id="3" name="Θέση περιεχομένου 2">
            <a:extLst>
              <a:ext uri="{FF2B5EF4-FFF2-40B4-BE49-F238E27FC236}">
                <a16:creationId xmlns:a16="http://schemas.microsoft.com/office/drawing/2014/main" id="{0C777689-3B6D-A3B6-E786-2DDE4E295785}"/>
              </a:ext>
            </a:extLst>
          </p:cNvPr>
          <p:cNvSpPr>
            <a:spLocks noGrp="1"/>
          </p:cNvSpPr>
          <p:nvPr>
            <p:ph idx="1"/>
          </p:nvPr>
        </p:nvSpPr>
        <p:spPr/>
        <p:txBody>
          <a:bodyPr/>
          <a:lstStyle/>
          <a:p>
            <a:pPr marL="0" indent="0">
              <a:buNone/>
            </a:pPr>
            <a:r>
              <a:rPr lang="el-GR" b="1" dirty="0">
                <a:solidFill>
                  <a:schemeClr val="tx2"/>
                </a:solidFill>
              </a:rPr>
              <a:t>Κίνδυνος Βιωσιμότητας</a:t>
            </a:r>
          </a:p>
          <a:p>
            <a:pPr algn="just"/>
            <a:r>
              <a:rPr lang="el-GR" dirty="0">
                <a:solidFill>
                  <a:schemeClr val="tx2"/>
                </a:solidFill>
              </a:rPr>
              <a:t>Ο κίνδυνος βιωσιμότητας (ή </a:t>
            </a:r>
            <a:r>
              <a:rPr lang="en-GB" dirty="0">
                <a:solidFill>
                  <a:schemeClr val="tx2"/>
                </a:solidFill>
              </a:rPr>
              <a:t>ESG </a:t>
            </a:r>
            <a:r>
              <a:rPr lang="el-GR" dirty="0">
                <a:solidFill>
                  <a:schemeClr val="tx2"/>
                </a:solidFill>
              </a:rPr>
              <a:t>κίνδυνος) αποτελεί ένα γεγονός ή περίσταση στον περιβαλλοντικό ή κοινωνικό τομέα ή στον τομέα της διακυβέρνησης που, εάν επέλθει, θα μπορούσε να έχει πραγματικές ή δυνητικές σημαντικές αρνητικές επιπτώσεις στην αξία της επένδυσης.</a:t>
            </a:r>
          </a:p>
          <a:p>
            <a:pPr marL="0" indent="0">
              <a:buNone/>
            </a:pPr>
            <a:br>
              <a:rPr lang="el-GR" dirty="0"/>
            </a:br>
            <a:endParaRPr lang="el-GR" dirty="0"/>
          </a:p>
        </p:txBody>
      </p:sp>
      <p:sp>
        <p:nvSpPr>
          <p:cNvPr id="4" name="Θέση αριθμού διαφάνειας 3">
            <a:extLst>
              <a:ext uri="{FF2B5EF4-FFF2-40B4-BE49-F238E27FC236}">
                <a16:creationId xmlns:a16="http://schemas.microsoft.com/office/drawing/2014/main" id="{6B53BBB1-7960-9318-7754-DB141985D9CC}"/>
              </a:ext>
            </a:extLst>
          </p:cNvPr>
          <p:cNvSpPr>
            <a:spLocks noGrp="1"/>
          </p:cNvSpPr>
          <p:nvPr>
            <p:ph type="sldNum" sz="quarter" idx="12"/>
          </p:nvPr>
        </p:nvSpPr>
        <p:spPr/>
        <p:txBody>
          <a:bodyPr/>
          <a:lstStyle/>
          <a:p>
            <a:pPr rtl="0"/>
            <a:fld id="{9CD8D479-8942-46E8-A226-A4E01F7A105C}" type="slidenum">
              <a:rPr lang="el-GR" noProof="0" smtClean="0"/>
              <a:t>47</a:t>
            </a:fld>
            <a:endParaRPr lang="el-GR" noProof="0" dirty="0"/>
          </a:p>
        </p:txBody>
      </p:sp>
      <p:sp>
        <p:nvSpPr>
          <p:cNvPr id="5" name="Θέση ημερομηνίας 4">
            <a:extLst>
              <a:ext uri="{FF2B5EF4-FFF2-40B4-BE49-F238E27FC236}">
                <a16:creationId xmlns:a16="http://schemas.microsoft.com/office/drawing/2014/main" id="{D8F5FEE3-F89E-3E17-C9B4-8F5DB27A5AB5}"/>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8237FACC-09B2-667F-0D13-D893E86B525B}"/>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2919256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F78463-625D-F87A-41DE-D51B0A7F6655}"/>
              </a:ext>
            </a:extLst>
          </p:cNvPr>
          <p:cNvSpPr>
            <a:spLocks noGrp="1"/>
          </p:cNvSpPr>
          <p:nvPr>
            <p:ph type="title"/>
          </p:nvPr>
        </p:nvSpPr>
        <p:spPr/>
        <p:txBody>
          <a:bodyPr/>
          <a:lstStyle/>
          <a:p>
            <a:r>
              <a:rPr lang="el-GR" dirty="0">
                <a:highlight>
                  <a:srgbClr val="FFFFFF"/>
                </a:highlight>
              </a:rPr>
              <a:t>Π</a:t>
            </a:r>
            <a:r>
              <a:rPr lang="el-GR" i="0" dirty="0">
                <a:effectLst/>
                <a:highlight>
                  <a:srgbClr val="FFFFFF"/>
                </a:highlight>
              </a:rPr>
              <a:t>ώς γίνεται η αναφορά σε επίπεδο οντότητας;</a:t>
            </a:r>
            <a:br>
              <a:rPr lang="el-GR" i="0" dirty="0">
                <a:effectLst/>
                <a:highlight>
                  <a:srgbClr val="FFFFFF"/>
                </a:highlight>
              </a:rPr>
            </a:br>
            <a:endParaRPr lang="el-GR" dirty="0"/>
          </a:p>
        </p:txBody>
      </p:sp>
      <p:sp>
        <p:nvSpPr>
          <p:cNvPr id="3" name="Θέση περιεχομένου 2">
            <a:extLst>
              <a:ext uri="{FF2B5EF4-FFF2-40B4-BE49-F238E27FC236}">
                <a16:creationId xmlns:a16="http://schemas.microsoft.com/office/drawing/2014/main" id="{81DD3223-4AC2-A4F5-D0AB-62D8038949FE}"/>
              </a:ext>
            </a:extLst>
          </p:cNvPr>
          <p:cNvSpPr>
            <a:spLocks noGrp="1"/>
          </p:cNvSpPr>
          <p:nvPr>
            <p:ph idx="1"/>
          </p:nvPr>
        </p:nvSpPr>
        <p:spPr/>
        <p:txBody>
          <a:bodyPr>
            <a:normAutofit lnSpcReduction="10000"/>
          </a:bodyPr>
          <a:lstStyle/>
          <a:p>
            <a:r>
              <a:rPr lang="el-GR" dirty="0">
                <a:solidFill>
                  <a:schemeClr val="tx2"/>
                </a:solidFill>
              </a:rPr>
              <a:t>Ο στόχος της γνωστοποίησης σε επίπεδο οντότητας είναι να καταδείξει </a:t>
            </a:r>
            <a:r>
              <a:rPr lang="el-GR" b="1" dirty="0">
                <a:solidFill>
                  <a:schemeClr val="tx2"/>
                </a:solidFill>
              </a:rPr>
              <a:t>πώς η οικονομική οντότητα ενσωματώνει τους «κινδύνους βιωσιμότητας» που επηρεάζουν τόσο τις επενδυτικές αξίες όσο και την κοινωνία συνολικά</a:t>
            </a:r>
            <a:r>
              <a:rPr lang="el-GR" dirty="0">
                <a:solidFill>
                  <a:schemeClr val="tx2"/>
                </a:solidFill>
              </a:rPr>
              <a:t>.</a:t>
            </a:r>
          </a:p>
          <a:p>
            <a:r>
              <a:rPr lang="el-GR" dirty="0">
                <a:solidFill>
                  <a:schemeClr val="tx2"/>
                </a:solidFill>
              </a:rPr>
              <a:t>Οι αναφορές θα πρέπει να είναι διαθέσιμες στον </a:t>
            </a:r>
            <a:r>
              <a:rPr lang="el-GR" dirty="0" err="1">
                <a:solidFill>
                  <a:schemeClr val="tx2"/>
                </a:solidFill>
              </a:rPr>
              <a:t>ιστότοπο</a:t>
            </a:r>
            <a:r>
              <a:rPr lang="el-GR" dirty="0">
                <a:solidFill>
                  <a:schemeClr val="tx2"/>
                </a:solidFill>
              </a:rPr>
              <a:t> της οντότητας και να περιλαμβάνουν τα ακόλουθα:</a:t>
            </a:r>
          </a:p>
          <a:p>
            <a:pPr marL="457200" indent="-457200" algn="just">
              <a:buFont typeface="+mj-lt"/>
              <a:buAutoNum type="arabicPeriod"/>
            </a:pPr>
            <a:r>
              <a:rPr lang="el-GR" dirty="0">
                <a:solidFill>
                  <a:schemeClr val="tx2"/>
                </a:solidFill>
              </a:rPr>
              <a:t>Πληροφορίες σχετικά με πολιτικές που εφαρμόζονται για τους ενσωματωμένους κινδύνους βιωσιμότητας στη διαδικασία λήψης επενδυτικών αποφάσεων.</a:t>
            </a:r>
          </a:p>
          <a:p>
            <a:pPr marL="457200" indent="-457200" algn="just">
              <a:buFont typeface="+mj-lt"/>
              <a:buAutoNum type="arabicPeriod"/>
            </a:pPr>
            <a:r>
              <a:rPr lang="el-GR" dirty="0">
                <a:solidFill>
                  <a:schemeClr val="tx2"/>
                </a:solidFill>
              </a:rPr>
              <a:t>Μια εξήγηση για το πώς η Πολιτική Αμοιβών είναι συνεπής με την ενσωμάτωση των Κινδύνων </a:t>
            </a:r>
            <a:r>
              <a:rPr lang="el-GR" dirty="0" err="1">
                <a:solidFill>
                  <a:schemeClr val="tx2"/>
                </a:solidFill>
              </a:rPr>
              <a:t>Αειφορίας</a:t>
            </a:r>
            <a:r>
              <a:rPr lang="el-GR" dirty="0">
                <a:solidFill>
                  <a:schemeClr val="tx2"/>
                </a:solidFill>
              </a:rPr>
              <a:t>.</a:t>
            </a:r>
          </a:p>
          <a:p>
            <a:pPr marL="457200" indent="-457200" algn="just">
              <a:buFont typeface="+mj-lt"/>
              <a:buAutoNum type="arabicPeriod"/>
            </a:pPr>
            <a:r>
              <a:rPr lang="el-GR" dirty="0">
                <a:solidFill>
                  <a:schemeClr val="tx2"/>
                </a:solidFill>
              </a:rPr>
              <a:t>Κύριες δυσμενείς επιπτώσεις εάν αυτές λαμβάνονται υπόψη στις επενδυτικές ή ασφαλιστικές συμβουλές της οντότητας (αρχή συμμόρφωσης ή εξήγησης).</a:t>
            </a:r>
            <a:endParaRPr lang="el-GR" dirty="0"/>
          </a:p>
        </p:txBody>
      </p:sp>
      <p:sp>
        <p:nvSpPr>
          <p:cNvPr id="4" name="Θέση αριθμού διαφάνειας 3">
            <a:extLst>
              <a:ext uri="{FF2B5EF4-FFF2-40B4-BE49-F238E27FC236}">
                <a16:creationId xmlns:a16="http://schemas.microsoft.com/office/drawing/2014/main" id="{55B8C2D1-876E-6D6D-53F1-274ECFFD5DA2}"/>
              </a:ext>
            </a:extLst>
          </p:cNvPr>
          <p:cNvSpPr>
            <a:spLocks noGrp="1"/>
          </p:cNvSpPr>
          <p:nvPr>
            <p:ph type="sldNum" sz="quarter" idx="12"/>
          </p:nvPr>
        </p:nvSpPr>
        <p:spPr/>
        <p:txBody>
          <a:bodyPr/>
          <a:lstStyle/>
          <a:p>
            <a:pPr rtl="0"/>
            <a:fld id="{9CD8D479-8942-46E8-A226-A4E01F7A105C}" type="slidenum">
              <a:rPr lang="el-GR" noProof="0" smtClean="0"/>
              <a:t>48</a:t>
            </a:fld>
            <a:endParaRPr lang="el-GR" noProof="0" dirty="0"/>
          </a:p>
        </p:txBody>
      </p:sp>
      <p:sp>
        <p:nvSpPr>
          <p:cNvPr id="5" name="Θέση ημερομηνίας 4">
            <a:extLst>
              <a:ext uri="{FF2B5EF4-FFF2-40B4-BE49-F238E27FC236}">
                <a16:creationId xmlns:a16="http://schemas.microsoft.com/office/drawing/2014/main" id="{3607A5AC-F734-F778-3F61-767747C369FA}"/>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CBB98DE8-997A-5176-AB85-96C07D280719}"/>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477827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F78463-625D-F87A-41DE-D51B0A7F6655}"/>
              </a:ext>
            </a:extLst>
          </p:cNvPr>
          <p:cNvSpPr>
            <a:spLocks noGrp="1"/>
          </p:cNvSpPr>
          <p:nvPr>
            <p:ph type="title"/>
          </p:nvPr>
        </p:nvSpPr>
        <p:spPr/>
        <p:txBody>
          <a:bodyPr/>
          <a:lstStyle/>
          <a:p>
            <a:r>
              <a:rPr lang="el-GR" dirty="0">
                <a:highlight>
                  <a:srgbClr val="FFFFFF"/>
                </a:highlight>
              </a:rPr>
              <a:t>Π</a:t>
            </a:r>
            <a:r>
              <a:rPr lang="el-GR" i="0" dirty="0">
                <a:effectLst/>
                <a:highlight>
                  <a:srgbClr val="FFFFFF"/>
                </a:highlight>
              </a:rPr>
              <a:t>ώς γίνεται η αναφορά σε επίπεδο προϊόντος;</a:t>
            </a:r>
            <a:br>
              <a:rPr lang="el-GR" i="0" dirty="0">
                <a:effectLst/>
                <a:highlight>
                  <a:srgbClr val="FFFFFF"/>
                </a:highlight>
              </a:rPr>
            </a:br>
            <a:endParaRPr lang="el-GR" dirty="0"/>
          </a:p>
        </p:txBody>
      </p:sp>
      <p:sp>
        <p:nvSpPr>
          <p:cNvPr id="3" name="Θέση περιεχομένου 2">
            <a:extLst>
              <a:ext uri="{FF2B5EF4-FFF2-40B4-BE49-F238E27FC236}">
                <a16:creationId xmlns:a16="http://schemas.microsoft.com/office/drawing/2014/main" id="{81DD3223-4AC2-A4F5-D0AB-62D8038949FE}"/>
              </a:ext>
            </a:extLst>
          </p:cNvPr>
          <p:cNvSpPr>
            <a:spLocks noGrp="1"/>
          </p:cNvSpPr>
          <p:nvPr>
            <p:ph idx="1"/>
          </p:nvPr>
        </p:nvSpPr>
        <p:spPr/>
        <p:txBody>
          <a:bodyPr>
            <a:normAutofit/>
          </a:bodyPr>
          <a:lstStyle/>
          <a:p>
            <a:pPr algn="just"/>
            <a:r>
              <a:rPr lang="el-GR" b="0" i="0" dirty="0">
                <a:solidFill>
                  <a:schemeClr val="tx2"/>
                </a:solidFill>
                <a:effectLst/>
                <a:highlight>
                  <a:srgbClr val="FFFFFF"/>
                </a:highlight>
              </a:rPr>
              <a:t>Η γνωστοποίηση σε επίπεδο προϊόντος επηρεάζει τις </a:t>
            </a:r>
            <a:r>
              <a:rPr lang="el-GR" b="0" i="0" dirty="0" err="1">
                <a:solidFill>
                  <a:schemeClr val="tx2"/>
                </a:solidFill>
                <a:effectLst/>
                <a:highlight>
                  <a:srgbClr val="FFFFFF"/>
                </a:highlight>
              </a:rPr>
              <a:t>προσυμβατικές</a:t>
            </a:r>
            <a:r>
              <a:rPr lang="el-GR" b="0" i="0" dirty="0">
                <a:solidFill>
                  <a:schemeClr val="tx2"/>
                </a:solidFill>
                <a:effectLst/>
                <a:highlight>
                  <a:srgbClr val="FFFFFF"/>
                </a:highlight>
              </a:rPr>
              <a:t> (πληροφορίες πελάτη, φυλλάδιο, κ.λπ.) και τις περιοδικές γνωστοποιήσεις, οι οποίες πρόκειται να δημοσιεύονται, να ενημερώνονται και να διατηρούνται στον </a:t>
            </a:r>
            <a:r>
              <a:rPr lang="el-GR" b="0" i="0" dirty="0" err="1">
                <a:solidFill>
                  <a:schemeClr val="tx2"/>
                </a:solidFill>
                <a:effectLst/>
                <a:highlight>
                  <a:srgbClr val="FFFFFF"/>
                </a:highlight>
              </a:rPr>
              <a:t>ιστότοπο</a:t>
            </a:r>
            <a:r>
              <a:rPr lang="el-GR" b="0" i="0" dirty="0">
                <a:solidFill>
                  <a:schemeClr val="tx2"/>
                </a:solidFill>
                <a:effectLst/>
                <a:highlight>
                  <a:srgbClr val="FFFFFF"/>
                </a:highlight>
              </a:rPr>
              <a:t> του προϊόντος.</a:t>
            </a:r>
            <a:br>
              <a:rPr lang="el-GR" b="0" i="0" dirty="0">
                <a:effectLst/>
                <a:highlight>
                  <a:srgbClr val="FFFFFF"/>
                </a:highlight>
                <a:latin typeface="Inter"/>
              </a:rPr>
            </a:br>
            <a:endParaRPr lang="el-GR" b="0" i="0" dirty="0">
              <a:effectLst/>
              <a:highlight>
                <a:srgbClr val="FFFFFF"/>
              </a:highlight>
              <a:latin typeface="Inter"/>
            </a:endParaRPr>
          </a:p>
          <a:p>
            <a:pPr marL="0" indent="0">
              <a:buNone/>
            </a:pPr>
            <a:endParaRPr lang="el-GR" dirty="0">
              <a:solidFill>
                <a:schemeClr val="tx2"/>
              </a:solidFill>
            </a:endParaRPr>
          </a:p>
        </p:txBody>
      </p:sp>
      <p:sp>
        <p:nvSpPr>
          <p:cNvPr id="4" name="Θέση αριθμού διαφάνειας 3">
            <a:extLst>
              <a:ext uri="{FF2B5EF4-FFF2-40B4-BE49-F238E27FC236}">
                <a16:creationId xmlns:a16="http://schemas.microsoft.com/office/drawing/2014/main" id="{55B8C2D1-876E-6D6D-53F1-274ECFFD5DA2}"/>
              </a:ext>
            </a:extLst>
          </p:cNvPr>
          <p:cNvSpPr>
            <a:spLocks noGrp="1"/>
          </p:cNvSpPr>
          <p:nvPr>
            <p:ph type="sldNum" sz="quarter" idx="12"/>
          </p:nvPr>
        </p:nvSpPr>
        <p:spPr/>
        <p:txBody>
          <a:bodyPr/>
          <a:lstStyle/>
          <a:p>
            <a:pPr rtl="0"/>
            <a:fld id="{9CD8D479-8942-46E8-A226-A4E01F7A105C}" type="slidenum">
              <a:rPr lang="el-GR" noProof="0" smtClean="0"/>
              <a:t>49</a:t>
            </a:fld>
            <a:endParaRPr lang="el-GR" noProof="0" dirty="0"/>
          </a:p>
        </p:txBody>
      </p:sp>
      <p:sp>
        <p:nvSpPr>
          <p:cNvPr id="5" name="Θέση ημερομηνίας 4">
            <a:extLst>
              <a:ext uri="{FF2B5EF4-FFF2-40B4-BE49-F238E27FC236}">
                <a16:creationId xmlns:a16="http://schemas.microsoft.com/office/drawing/2014/main" id="{3607A5AC-F734-F778-3F61-767747C369FA}"/>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E2468286-A67D-1606-0B5D-03EBC6DAF5C3}"/>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1994670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936F9C-1CD6-006E-70D4-BB496F58BF07}"/>
              </a:ext>
            </a:extLst>
          </p:cNvPr>
          <p:cNvSpPr>
            <a:spLocks noGrp="1"/>
          </p:cNvSpPr>
          <p:nvPr>
            <p:ph type="title"/>
          </p:nvPr>
        </p:nvSpPr>
        <p:spPr>
          <a:xfrm>
            <a:off x="953734" y="334948"/>
            <a:ext cx="10091095" cy="788336"/>
          </a:xfrm>
        </p:spPr>
        <p:txBody>
          <a:bodyPr>
            <a:normAutofit/>
          </a:bodyPr>
          <a:lstStyle/>
          <a:p>
            <a:r>
              <a:rPr lang="el-GR" sz="3100" dirty="0"/>
              <a:t>Εταιρική περιβαλλοντική στρατηγική</a:t>
            </a:r>
          </a:p>
        </p:txBody>
      </p:sp>
      <p:sp>
        <p:nvSpPr>
          <p:cNvPr id="3" name="Θέση περιεχομένου 2">
            <a:extLst>
              <a:ext uri="{FF2B5EF4-FFF2-40B4-BE49-F238E27FC236}">
                <a16:creationId xmlns:a16="http://schemas.microsoft.com/office/drawing/2014/main" id="{D6B9A58B-F8A7-A29C-6EEE-923E5B2B6FE9}"/>
              </a:ext>
            </a:extLst>
          </p:cNvPr>
          <p:cNvSpPr>
            <a:spLocks noGrp="1"/>
          </p:cNvSpPr>
          <p:nvPr>
            <p:ph idx="1"/>
          </p:nvPr>
        </p:nvSpPr>
        <p:spPr>
          <a:xfrm>
            <a:off x="690880" y="1566001"/>
            <a:ext cx="10091095" cy="4620682"/>
          </a:xfrm>
        </p:spPr>
        <p:txBody>
          <a:bodyPr/>
          <a:lstStyle/>
          <a:p>
            <a:pPr algn="just"/>
            <a:r>
              <a:rPr lang="el-GR" dirty="0">
                <a:solidFill>
                  <a:schemeClr val="tx2"/>
                </a:solidFill>
              </a:rPr>
              <a:t>Από τα τέλη της δεκαετίας του 1990 πολυάριθμα ανώτατα στελέχη οργανισμών μεγάλου μεγέθους άρχισαν να αναγνωρίζουν τη στρατηγική σημασία των περιβαλλοντικών ζητημάτων για τη λειτουργία τους με αποτέλεσμα να γίνεται αντιληπτή η αλλαγή της προσέγγισης τους από παθητική σε ενεργητική – προληπτική</a:t>
            </a:r>
            <a:r>
              <a:rPr lang="en-US" dirty="0">
                <a:solidFill>
                  <a:schemeClr val="tx2"/>
                </a:solidFill>
              </a:rPr>
              <a:t>.</a:t>
            </a:r>
          </a:p>
          <a:p>
            <a:pPr marL="0" indent="0" algn="just">
              <a:buNone/>
            </a:pPr>
            <a:r>
              <a:rPr lang="el-GR" b="1" dirty="0">
                <a:solidFill>
                  <a:schemeClr val="tx2"/>
                </a:solidFill>
              </a:rPr>
              <a:t>Εταιρική περιβαλλοντική στρατηγική</a:t>
            </a:r>
            <a:r>
              <a:rPr lang="el-GR" dirty="0">
                <a:solidFill>
                  <a:schemeClr val="tx2"/>
                </a:solidFill>
              </a:rPr>
              <a:t> </a:t>
            </a:r>
            <a:r>
              <a:rPr lang="el-GR" b="1" dirty="0">
                <a:solidFill>
                  <a:schemeClr val="tx2"/>
                </a:solidFill>
              </a:rPr>
              <a:t>(</a:t>
            </a:r>
            <a:r>
              <a:rPr lang="en-GB" b="1" dirty="0">
                <a:solidFill>
                  <a:schemeClr val="tx2"/>
                </a:solidFill>
              </a:rPr>
              <a:t>corporate environmental strategy)</a:t>
            </a:r>
            <a:endParaRPr lang="el-GR" b="1" dirty="0">
              <a:solidFill>
                <a:schemeClr val="tx2"/>
              </a:solidFill>
            </a:endParaRPr>
          </a:p>
          <a:p>
            <a:pPr algn="just"/>
            <a:r>
              <a:rPr lang="el-GR" dirty="0">
                <a:solidFill>
                  <a:schemeClr val="tx2"/>
                </a:solidFill>
              </a:rPr>
              <a:t>Σε αυτήν εντάσσονται γενικότερα </a:t>
            </a:r>
            <a:r>
              <a:rPr lang="el-GR" b="1" dirty="0">
                <a:solidFill>
                  <a:schemeClr val="tx2"/>
                </a:solidFill>
              </a:rPr>
              <a:t>περιβαλλοντικές παράμετροι </a:t>
            </a:r>
            <a:r>
              <a:rPr lang="el-GR" dirty="0">
                <a:solidFill>
                  <a:schemeClr val="tx2"/>
                </a:solidFill>
              </a:rPr>
              <a:t>τις οποίες υιοθετούν οι επιχειρήσεις κατά τη διαδικασία του στρατηγικού σχεδιασμού. </a:t>
            </a:r>
          </a:p>
          <a:p>
            <a:pPr algn="just"/>
            <a:r>
              <a:rPr lang="el-GR" dirty="0">
                <a:solidFill>
                  <a:schemeClr val="tx2"/>
                </a:solidFill>
              </a:rPr>
              <a:t>Αφορά τον </a:t>
            </a:r>
            <a:r>
              <a:rPr lang="el-GR" b="1" dirty="0">
                <a:solidFill>
                  <a:schemeClr val="tx2"/>
                </a:solidFill>
              </a:rPr>
              <a:t>σχεδιασμό των προϊόντων </a:t>
            </a:r>
            <a:r>
              <a:rPr lang="el-GR" dirty="0">
                <a:solidFill>
                  <a:schemeClr val="tx2"/>
                </a:solidFill>
              </a:rPr>
              <a:t>και των </a:t>
            </a:r>
            <a:r>
              <a:rPr lang="el-GR" b="1" dirty="0">
                <a:solidFill>
                  <a:schemeClr val="tx2"/>
                </a:solidFill>
              </a:rPr>
              <a:t>διαδικασιών</a:t>
            </a:r>
            <a:r>
              <a:rPr lang="el-GR" dirty="0">
                <a:solidFill>
                  <a:schemeClr val="tx2"/>
                </a:solidFill>
              </a:rPr>
              <a:t> που στοχεύουν να συμβάλλουν στη βελτίωση του περιβαλλοντικού αποτυπώματος των επιχειρήσεων και</a:t>
            </a:r>
          </a:p>
          <a:p>
            <a:pPr algn="just"/>
            <a:r>
              <a:rPr lang="el-GR" dirty="0">
                <a:solidFill>
                  <a:schemeClr val="tx2"/>
                </a:solidFill>
              </a:rPr>
              <a:t>το εύρος των </a:t>
            </a:r>
            <a:r>
              <a:rPr lang="el-GR" b="1" dirty="0">
                <a:solidFill>
                  <a:schemeClr val="tx2"/>
                </a:solidFill>
              </a:rPr>
              <a:t>περιβαλλοντικών ζητημάτων </a:t>
            </a:r>
            <a:r>
              <a:rPr lang="el-GR" dirty="0">
                <a:solidFill>
                  <a:schemeClr val="tx2"/>
                </a:solidFill>
              </a:rPr>
              <a:t>τα οποία ενσωματώνονται στα σχέδια διαχειρίσεως των επιχειρήσεων. </a:t>
            </a:r>
          </a:p>
        </p:txBody>
      </p:sp>
      <p:sp>
        <p:nvSpPr>
          <p:cNvPr id="4" name="Θέση αριθμού διαφάνειας 3">
            <a:extLst>
              <a:ext uri="{FF2B5EF4-FFF2-40B4-BE49-F238E27FC236}">
                <a16:creationId xmlns:a16="http://schemas.microsoft.com/office/drawing/2014/main" id="{F017BA31-D925-C66F-1DC3-21E6A6098B09}"/>
              </a:ext>
            </a:extLst>
          </p:cNvPr>
          <p:cNvSpPr>
            <a:spLocks noGrp="1"/>
          </p:cNvSpPr>
          <p:nvPr>
            <p:ph type="sldNum" sz="quarter" idx="12"/>
          </p:nvPr>
        </p:nvSpPr>
        <p:spPr/>
        <p:txBody>
          <a:bodyPr/>
          <a:lstStyle/>
          <a:p>
            <a:pPr rtl="0"/>
            <a:fld id="{9CD8D479-8942-46E8-A226-A4E01F7A105C}" type="slidenum">
              <a:rPr lang="el-GR" noProof="0" smtClean="0"/>
              <a:t>5</a:t>
            </a:fld>
            <a:endParaRPr lang="el-GR" noProof="0" dirty="0"/>
          </a:p>
        </p:txBody>
      </p:sp>
      <p:sp>
        <p:nvSpPr>
          <p:cNvPr id="5" name="Θέση ημερομηνίας 4">
            <a:extLst>
              <a:ext uri="{FF2B5EF4-FFF2-40B4-BE49-F238E27FC236}">
                <a16:creationId xmlns:a16="http://schemas.microsoft.com/office/drawing/2014/main" id="{8C8E0589-4719-FF77-B09B-2857433EE274}"/>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5DC25048-7804-3374-4AFD-DF6230245678}"/>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2575400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Θέση περιεχομένου 2">
            <a:extLst>
              <a:ext uri="{FF2B5EF4-FFF2-40B4-BE49-F238E27FC236}">
                <a16:creationId xmlns:a16="http://schemas.microsoft.com/office/drawing/2014/main" id="{F191CDBD-5D2C-1423-1293-50E0BDD16BB8}"/>
              </a:ext>
            </a:extLst>
          </p:cNvPr>
          <p:cNvSpPr txBox="1">
            <a:spLocks/>
          </p:cNvSpPr>
          <p:nvPr/>
        </p:nvSpPr>
        <p:spPr>
          <a:xfrm>
            <a:off x="1789512" y="2604653"/>
            <a:ext cx="6770587" cy="2576947"/>
          </a:xfrm>
          <a:prstGeom prst="rect">
            <a:avLst/>
          </a:prstGeom>
        </p:spPr>
        <p:txBody>
          <a:bodyPr vert="horz" lIns="91440" tIns="45720" rIns="91440" bIns="45720" rtlCol="0">
            <a:normAutofit fontScale="25000" lnSpcReduction="20000"/>
          </a:bodyPr>
          <a:lstStyle>
            <a:lvl1pPr marL="0" indent="0" algn="l" defTabSz="914400" rtl="0" eaLnBrk="1" latinLnBrk="0" hangingPunct="1">
              <a:lnSpc>
                <a:spcPct val="90000"/>
              </a:lnSpc>
              <a:spcBef>
                <a:spcPts val="0"/>
              </a:spcBef>
              <a:buFont typeface="Arial" panose="020B0604020202020204" pitchFamily="34" charset="0"/>
              <a:buNone/>
              <a:defRPr sz="2400" kern="1200">
                <a:solidFill>
                  <a:schemeClr val="bg1"/>
                </a:solidFill>
                <a:latin typeface="+mn-lt"/>
                <a:ea typeface="+mn-ea"/>
                <a:cs typeface="+mn-cs"/>
              </a:defRPr>
            </a:lvl1pPr>
            <a:lvl2pPr marL="457200" indent="0" algn="l" defTabSz="914400" rtl="0" eaLnBrk="1" latinLnBrk="0" hangingPunct="1">
              <a:lnSpc>
                <a:spcPct val="90000"/>
              </a:lnSpc>
              <a:spcBef>
                <a:spcPts val="400"/>
              </a:spcBef>
              <a:buFont typeface="Arial" panose="020B0604020202020204" pitchFamily="34" charset="0"/>
              <a:buNone/>
              <a:defRPr sz="2000" kern="1200">
                <a:solidFill>
                  <a:schemeClr val="tx1"/>
                </a:solidFill>
                <a:latin typeface="+mn-lt"/>
                <a:ea typeface="+mn-ea"/>
                <a:cs typeface="+mn-cs"/>
              </a:defRPr>
            </a:lvl2pPr>
            <a:lvl3pPr marL="914400" indent="0" algn="l" defTabSz="914400" rtl="0" eaLnBrk="1" latinLnBrk="0" hangingPunct="1">
              <a:lnSpc>
                <a:spcPct val="90000"/>
              </a:lnSpc>
              <a:spcBef>
                <a:spcPts val="400"/>
              </a:spcBef>
              <a:buFont typeface="Arial" panose="020B0604020202020204" pitchFamily="34" charset="0"/>
              <a:buNone/>
              <a:defRPr sz="1800" kern="1200">
                <a:solidFill>
                  <a:schemeClr val="tx1"/>
                </a:solidFill>
                <a:latin typeface="+mn-lt"/>
                <a:ea typeface="+mn-ea"/>
                <a:cs typeface="+mn-cs"/>
              </a:defRPr>
            </a:lvl3pPr>
            <a:lvl4pPr marL="13716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4pPr>
            <a:lvl5pPr marL="18288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5pPr>
            <a:lvl6pPr marL="22860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6pPr>
            <a:lvl7pPr marL="27432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7pPr>
            <a:lvl8pPr marL="32004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8pPr>
            <a:lvl9pPr marL="3657600" indent="0" algn="l" defTabSz="914400" rtl="0" eaLnBrk="1" latinLnBrk="0" hangingPunct="1">
              <a:lnSpc>
                <a:spcPct val="90000"/>
              </a:lnSpc>
              <a:spcBef>
                <a:spcPts val="400"/>
              </a:spcBef>
              <a:buFont typeface="Arial" panose="020B0604020202020204" pitchFamily="34" charset="0"/>
              <a:buNone/>
              <a:defRPr sz="1600" kern="1200">
                <a:solidFill>
                  <a:schemeClr val="tx1"/>
                </a:solidFill>
                <a:latin typeface="+mn-lt"/>
                <a:ea typeface="+mn-ea"/>
                <a:cs typeface="+mn-cs"/>
              </a:defRPr>
            </a:lvl9pPr>
          </a:lstStyle>
          <a:p>
            <a:pPr algn="ctr"/>
            <a:r>
              <a:rPr lang="el-GR" sz="9600" b="1" dirty="0"/>
              <a:t>ΟΔΗΓΙΑ (ΕΕ) 2022/2464 για την τροποποίηση του κανονισμού (ΕΕ) αριθ. 537/2014, της οδηγίας 2004/109/ΕΚ, της οδηγίας 2006/43/ΕΚ και της οδηγίας 2013/34/ΕΕ, όσον αφορά την υποβολή εκθέσεων βιωσιμότητας από τις εταιρείες - </a:t>
            </a:r>
            <a:r>
              <a:rPr lang="en-US" sz="9600" b="1" dirty="0"/>
              <a:t>CSRD</a:t>
            </a:r>
            <a:endParaRPr lang="el-GR" sz="9600" b="1" dirty="0"/>
          </a:p>
          <a:p>
            <a:pPr algn="ctr"/>
            <a:br>
              <a:rPr lang="el-GR" sz="3400" dirty="0"/>
            </a:br>
            <a:endParaRPr lang="el-GR" b="1" dirty="0">
              <a:solidFill>
                <a:schemeClr val="tx2"/>
              </a:solidFill>
            </a:endParaRPr>
          </a:p>
        </p:txBody>
      </p:sp>
    </p:spTree>
    <p:extLst>
      <p:ext uri="{BB962C8B-B14F-4D97-AF65-F5344CB8AC3E}">
        <p14:creationId xmlns:p14="http://schemas.microsoft.com/office/powerpoint/2010/main" val="2163029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A13DF8-F2C8-7F8D-1701-B71B33A0C149}"/>
              </a:ext>
            </a:extLst>
          </p:cNvPr>
          <p:cNvSpPr>
            <a:spLocks noGrp="1"/>
          </p:cNvSpPr>
          <p:nvPr>
            <p:ph type="title"/>
          </p:nvPr>
        </p:nvSpPr>
        <p:spPr>
          <a:xfrm>
            <a:off x="953734" y="119121"/>
            <a:ext cx="9327910" cy="551440"/>
          </a:xfrm>
        </p:spPr>
        <p:txBody>
          <a:bodyPr>
            <a:normAutofit fontScale="90000"/>
          </a:bodyPr>
          <a:lstStyle/>
          <a:p>
            <a:r>
              <a:rPr lang="el-GR" dirty="0"/>
              <a:t>Πρακτικές</a:t>
            </a:r>
          </a:p>
        </p:txBody>
      </p:sp>
      <p:sp>
        <p:nvSpPr>
          <p:cNvPr id="3" name="Θέση περιεχομένου 2">
            <a:extLst>
              <a:ext uri="{FF2B5EF4-FFF2-40B4-BE49-F238E27FC236}">
                <a16:creationId xmlns:a16="http://schemas.microsoft.com/office/drawing/2014/main" id="{4601F89F-E95B-E36A-ACDA-E815E8B6DEB7}"/>
              </a:ext>
            </a:extLst>
          </p:cNvPr>
          <p:cNvSpPr>
            <a:spLocks noGrp="1"/>
          </p:cNvSpPr>
          <p:nvPr>
            <p:ph idx="1"/>
          </p:nvPr>
        </p:nvSpPr>
        <p:spPr>
          <a:xfrm>
            <a:off x="934721" y="900745"/>
            <a:ext cx="10802849" cy="5533305"/>
          </a:xfrm>
        </p:spPr>
        <p:txBody>
          <a:bodyPr>
            <a:normAutofit fontScale="92500" lnSpcReduction="10000"/>
          </a:bodyPr>
          <a:lstStyle/>
          <a:p>
            <a:pPr marL="0" indent="0">
              <a:buNone/>
            </a:pPr>
            <a:r>
              <a:rPr lang="el-GR" b="1" dirty="0">
                <a:solidFill>
                  <a:schemeClr val="tx2"/>
                </a:solidFill>
                <a:effectLst/>
                <a:ea typeface="Times New Roman" panose="02020603050405020304" pitchFamily="18" charset="0"/>
              </a:rPr>
              <a:t>Δημοσιοποίηση μη χρηματοοικονομικών περιβαλλοντικών και κοινωνικών πληροφοριών </a:t>
            </a:r>
            <a:r>
              <a:rPr lang="en-US" b="1" dirty="0">
                <a:solidFill>
                  <a:schemeClr val="tx2"/>
                </a:solidFill>
                <a:effectLst/>
                <a:ea typeface="Times New Roman" panose="02020603050405020304" pitchFamily="18" charset="0"/>
              </a:rPr>
              <a:t>(</a:t>
            </a:r>
            <a:r>
              <a:rPr lang="el-GR" b="1" dirty="0">
                <a:solidFill>
                  <a:schemeClr val="tx2"/>
                </a:solidFill>
                <a:effectLst/>
                <a:ea typeface="Times New Roman" panose="02020603050405020304" pitchFamily="18" charset="0"/>
              </a:rPr>
              <a:t>μη χρηματοοικονομική λογιστική</a:t>
            </a:r>
            <a:r>
              <a:rPr lang="en-US" b="1" dirty="0">
                <a:solidFill>
                  <a:schemeClr val="tx2"/>
                </a:solidFill>
                <a:effectLst/>
                <a:ea typeface="Times New Roman" panose="02020603050405020304" pitchFamily="18" charset="0"/>
              </a:rPr>
              <a:t>)</a:t>
            </a:r>
            <a:r>
              <a:rPr lang="el-GR" b="1" dirty="0">
                <a:solidFill>
                  <a:schemeClr val="tx2"/>
                </a:solidFill>
                <a:effectLst/>
                <a:ea typeface="Times New Roman" panose="02020603050405020304" pitchFamily="18" charset="0"/>
              </a:rPr>
              <a:t> </a:t>
            </a:r>
          </a:p>
          <a:p>
            <a:pPr marL="0" indent="0">
              <a:buNone/>
            </a:pPr>
            <a:r>
              <a:rPr lang="el-GR" b="1" dirty="0">
                <a:solidFill>
                  <a:schemeClr val="tx2"/>
                </a:solidFill>
                <a:ea typeface="Times New Roman" panose="02020603050405020304" pitchFamily="18" charset="0"/>
              </a:rPr>
              <a:t>Δ</a:t>
            </a:r>
            <a:r>
              <a:rPr lang="el-GR" b="1" dirty="0">
                <a:solidFill>
                  <a:schemeClr val="tx2"/>
                </a:solidFill>
                <a:effectLst/>
                <a:ea typeface="Times New Roman" panose="02020603050405020304" pitchFamily="18" charset="0"/>
              </a:rPr>
              <a:t>ημοφιλέστερα και κοινώς αναγνωρισμένα πρότυπα απολογισμών </a:t>
            </a:r>
            <a:r>
              <a:rPr lang="el-GR" b="1" dirty="0" err="1">
                <a:solidFill>
                  <a:schemeClr val="tx2"/>
                </a:solidFill>
                <a:effectLst/>
                <a:ea typeface="Times New Roman" panose="02020603050405020304" pitchFamily="18" charset="0"/>
              </a:rPr>
              <a:t>αειφορίας</a:t>
            </a:r>
            <a:r>
              <a:rPr lang="el-GR" b="1" dirty="0">
                <a:solidFill>
                  <a:schemeClr val="tx2"/>
                </a:solidFill>
                <a:effectLst/>
                <a:ea typeface="Times New Roman" panose="02020603050405020304" pitchFamily="18" charset="0"/>
              </a:rPr>
              <a:t>/ΕΚΕ</a:t>
            </a:r>
            <a:r>
              <a:rPr lang="el-GR" b="1" dirty="0">
                <a:solidFill>
                  <a:schemeClr val="tx2"/>
                </a:solidFill>
                <a:ea typeface="Times New Roman" panose="02020603050405020304" pitchFamily="18" charset="0"/>
              </a:rPr>
              <a:t>:</a:t>
            </a:r>
            <a:r>
              <a:rPr lang="el-GR" b="1" dirty="0">
                <a:solidFill>
                  <a:schemeClr val="tx2"/>
                </a:solidFill>
                <a:effectLst/>
                <a:ea typeface="Times New Roman" panose="02020603050405020304" pitchFamily="18" charset="0"/>
              </a:rPr>
              <a:t> </a:t>
            </a:r>
          </a:p>
          <a:p>
            <a:pPr>
              <a:buFont typeface="Wingdings" pitchFamily="2" charset="2"/>
              <a:buChar char="ü"/>
            </a:pPr>
            <a:r>
              <a:rPr lang="el-GR" dirty="0">
                <a:solidFill>
                  <a:schemeClr val="tx2"/>
                </a:solidFill>
                <a:effectLst/>
                <a:ea typeface="Times New Roman" panose="02020603050405020304" pitchFamily="18" charset="0"/>
              </a:rPr>
              <a:t>Παγκόσμια Πρωτοβουλία για τους Απολογισμούς (</a:t>
            </a:r>
            <a:r>
              <a:rPr lang="en-US" dirty="0">
                <a:solidFill>
                  <a:schemeClr val="tx2"/>
                </a:solidFill>
                <a:effectLst/>
                <a:ea typeface="Times New Roman" panose="02020603050405020304" pitchFamily="18" charset="0"/>
              </a:rPr>
              <a:t>Global Reporting Initiative, GRI) </a:t>
            </a:r>
            <a:endParaRPr lang="el-GR" dirty="0">
              <a:solidFill>
                <a:schemeClr val="tx2"/>
              </a:solidFill>
              <a:effectLst/>
              <a:ea typeface="Times New Roman" panose="02020603050405020304" pitchFamily="18" charset="0"/>
            </a:endParaRPr>
          </a:p>
          <a:p>
            <a:pPr>
              <a:buFont typeface="Wingdings" pitchFamily="2" charset="2"/>
              <a:buChar char="ü"/>
            </a:pPr>
            <a:r>
              <a:rPr lang="el-GR" dirty="0">
                <a:solidFill>
                  <a:schemeClr val="tx2"/>
                </a:solidFill>
                <a:effectLst/>
                <a:ea typeface="Times New Roman" panose="02020603050405020304" pitchFamily="18" charset="0"/>
              </a:rPr>
              <a:t>Ο ενοποιημένος απολογισμός (</a:t>
            </a:r>
            <a:r>
              <a:rPr lang="en-US" dirty="0">
                <a:solidFill>
                  <a:schemeClr val="tx2"/>
                </a:solidFill>
                <a:effectLst/>
                <a:ea typeface="Times New Roman" panose="02020603050405020304" pitchFamily="18" charset="0"/>
              </a:rPr>
              <a:t>International Integrated Reporting Council - IIRC) </a:t>
            </a:r>
            <a:endParaRPr lang="el-GR" dirty="0">
              <a:solidFill>
                <a:schemeClr val="tx2"/>
              </a:solidFill>
              <a:effectLst/>
              <a:ea typeface="Times New Roman" panose="02020603050405020304" pitchFamily="18" charset="0"/>
            </a:endParaRPr>
          </a:p>
          <a:p>
            <a:pPr>
              <a:buFont typeface="Wingdings" pitchFamily="2" charset="2"/>
              <a:buChar char="ü"/>
            </a:pPr>
            <a:r>
              <a:rPr lang="el-GR" dirty="0">
                <a:solidFill>
                  <a:schemeClr val="tx2"/>
                </a:solidFill>
                <a:effectLst/>
                <a:ea typeface="Times New Roman" panose="02020603050405020304" pitchFamily="18" charset="0"/>
              </a:rPr>
              <a:t>Το Πρ</a:t>
            </a:r>
            <a:r>
              <a:rPr lang="el-GR" dirty="0">
                <a:solidFill>
                  <a:schemeClr val="tx2"/>
                </a:solidFill>
                <a:ea typeface="Times New Roman" panose="02020603050405020304" pitchFamily="18" charset="0"/>
              </a:rPr>
              <a:t>ότυπο </a:t>
            </a:r>
            <a:r>
              <a:rPr lang="en-US" dirty="0">
                <a:solidFill>
                  <a:schemeClr val="tx2"/>
                </a:solidFill>
                <a:ea typeface="Times New Roman" panose="02020603050405020304" pitchFamily="18" charset="0"/>
              </a:rPr>
              <a:t>SASB</a:t>
            </a:r>
            <a:r>
              <a:rPr lang="el-GR" dirty="0">
                <a:solidFill>
                  <a:schemeClr val="tx2"/>
                </a:solidFill>
                <a:effectLst/>
                <a:ea typeface="Times New Roman" panose="02020603050405020304" pitchFamily="18" charset="0"/>
              </a:rPr>
              <a:t> (</a:t>
            </a:r>
            <a:r>
              <a:rPr lang="en-US" dirty="0">
                <a:solidFill>
                  <a:schemeClr val="tx2"/>
                </a:solidFill>
                <a:effectLst/>
                <a:ea typeface="Times New Roman" panose="02020603050405020304" pitchFamily="18" charset="0"/>
              </a:rPr>
              <a:t>Sustainability Accounting Standard Board, SASB)</a:t>
            </a:r>
          </a:p>
          <a:p>
            <a:pPr>
              <a:buFont typeface="Wingdings" pitchFamily="2" charset="2"/>
              <a:buChar char="ü"/>
            </a:pPr>
            <a:r>
              <a:rPr lang="en-US" dirty="0">
                <a:solidFill>
                  <a:schemeClr val="tx2"/>
                </a:solidFill>
                <a:effectLst/>
                <a:ea typeface="Times New Roman" panose="02020603050405020304" pitchFamily="18" charset="0"/>
              </a:rPr>
              <a:t> </a:t>
            </a:r>
            <a:r>
              <a:rPr lang="el-GR" dirty="0">
                <a:solidFill>
                  <a:schemeClr val="tx2"/>
                </a:solidFill>
                <a:effectLst/>
                <a:ea typeface="Times New Roman" panose="02020603050405020304" pitchFamily="18" charset="0"/>
              </a:rPr>
              <a:t>Το σχέδιο </a:t>
            </a:r>
            <a:r>
              <a:rPr lang="en-US" dirty="0">
                <a:solidFill>
                  <a:schemeClr val="tx2"/>
                </a:solidFill>
                <a:effectLst/>
                <a:ea typeface="Times New Roman" panose="02020603050405020304" pitchFamily="18" charset="0"/>
              </a:rPr>
              <a:t>SIGMA (Support for Improvement in Governance and Management) </a:t>
            </a:r>
            <a:endParaRPr lang="el-GR" dirty="0">
              <a:solidFill>
                <a:schemeClr val="tx2"/>
              </a:solidFill>
              <a:effectLst/>
              <a:ea typeface="Times New Roman" panose="02020603050405020304" pitchFamily="18" charset="0"/>
            </a:endParaRPr>
          </a:p>
          <a:p>
            <a:pPr>
              <a:buFont typeface="Wingdings" pitchFamily="2" charset="2"/>
              <a:buChar char="ü"/>
            </a:pPr>
            <a:r>
              <a:rPr lang="el-GR" dirty="0">
                <a:solidFill>
                  <a:schemeClr val="tx2"/>
                </a:solidFill>
                <a:ea typeface="Times New Roman" panose="02020603050405020304" pitchFamily="18" charset="0"/>
              </a:rPr>
              <a:t>Τ</a:t>
            </a:r>
            <a:r>
              <a:rPr lang="el-GR" dirty="0">
                <a:solidFill>
                  <a:schemeClr val="tx2"/>
                </a:solidFill>
                <a:effectLst/>
                <a:ea typeface="Times New Roman" panose="02020603050405020304" pitchFamily="18" charset="0"/>
              </a:rPr>
              <a:t>ο πλαίσιο οδηγός, πίεση, κατάσταση, αντίκτυπος κι ανταπόκριση (</a:t>
            </a:r>
            <a:r>
              <a:rPr lang="en-US" dirty="0">
                <a:solidFill>
                  <a:schemeClr val="tx2"/>
                </a:solidFill>
                <a:effectLst/>
                <a:ea typeface="Times New Roman" panose="02020603050405020304" pitchFamily="18" charset="0"/>
              </a:rPr>
              <a:t>Driver, Pressure, State, Impact and Response – DPSIR</a:t>
            </a:r>
            <a:r>
              <a:rPr lang="el-GR" dirty="0">
                <a:solidFill>
                  <a:schemeClr val="tx2"/>
                </a:solidFill>
                <a:effectLst/>
                <a:ea typeface="Times New Roman" panose="02020603050405020304" pitchFamily="18" charset="0"/>
              </a:rPr>
              <a:t>)</a:t>
            </a:r>
          </a:p>
          <a:p>
            <a:pPr>
              <a:buFont typeface="Wingdings" pitchFamily="2" charset="2"/>
              <a:buChar char="ü"/>
            </a:pPr>
            <a:r>
              <a:rPr lang="en-US" dirty="0">
                <a:solidFill>
                  <a:schemeClr val="tx2"/>
                </a:solidFill>
                <a:effectLst/>
                <a:ea typeface="Times New Roman" panose="02020603050405020304" pitchFamily="18" charset="0"/>
              </a:rPr>
              <a:t> </a:t>
            </a:r>
            <a:r>
              <a:rPr lang="el-GR" dirty="0">
                <a:solidFill>
                  <a:schemeClr val="tx2"/>
                </a:solidFill>
                <a:effectLst/>
                <a:ea typeface="Times New Roman" panose="02020603050405020304" pitchFamily="18" charset="0"/>
              </a:rPr>
              <a:t>Το Οικουμενικό Σύμφωνο (</a:t>
            </a:r>
            <a:r>
              <a:rPr lang="en-US" dirty="0">
                <a:solidFill>
                  <a:schemeClr val="tx2"/>
                </a:solidFill>
                <a:effectLst/>
                <a:ea typeface="Times New Roman" panose="02020603050405020304" pitchFamily="18" charset="0"/>
              </a:rPr>
              <a:t>Global Compact) </a:t>
            </a:r>
            <a:r>
              <a:rPr lang="el-GR" dirty="0">
                <a:solidFill>
                  <a:schemeClr val="tx2"/>
                </a:solidFill>
                <a:effectLst/>
                <a:ea typeface="Times New Roman" panose="02020603050405020304" pitchFamily="18" charset="0"/>
              </a:rPr>
              <a:t>των Ηνωμένων Εθνών (Ο.Η.Ε.)</a:t>
            </a:r>
          </a:p>
          <a:p>
            <a:pPr>
              <a:buFont typeface="Wingdings" pitchFamily="2" charset="2"/>
              <a:buChar char="ü"/>
            </a:pPr>
            <a:r>
              <a:rPr lang="el-GR" dirty="0">
                <a:solidFill>
                  <a:schemeClr val="tx2"/>
                </a:solidFill>
                <a:ea typeface="Times New Roman" panose="02020603050405020304" pitchFamily="18" charset="0"/>
              </a:rPr>
              <a:t>Τ</a:t>
            </a:r>
            <a:r>
              <a:rPr lang="el-GR" dirty="0">
                <a:solidFill>
                  <a:schemeClr val="tx2"/>
                </a:solidFill>
                <a:effectLst/>
                <a:ea typeface="Times New Roman" panose="02020603050405020304" pitchFamily="18" charset="0"/>
              </a:rPr>
              <a:t>ο σχέδιο για τη δημοσιοποίηση εκπομπών άνθρακα (</a:t>
            </a:r>
            <a:r>
              <a:rPr lang="en-US" dirty="0">
                <a:solidFill>
                  <a:schemeClr val="tx2"/>
                </a:solidFill>
                <a:effectLst/>
                <a:ea typeface="Times New Roman" panose="02020603050405020304" pitchFamily="18" charset="0"/>
              </a:rPr>
              <a:t>Carbon Disclosure Project, CDP)</a:t>
            </a:r>
            <a:endParaRPr lang="el-GR" dirty="0">
              <a:solidFill>
                <a:schemeClr val="tx2"/>
              </a:solidFill>
              <a:effectLst/>
              <a:ea typeface="Times New Roman" panose="02020603050405020304" pitchFamily="18" charset="0"/>
            </a:endParaRPr>
          </a:p>
          <a:p>
            <a:pPr>
              <a:buFont typeface="Wingdings" pitchFamily="2" charset="2"/>
              <a:buChar char="ü"/>
            </a:pPr>
            <a:r>
              <a:rPr lang="en-US" dirty="0">
                <a:solidFill>
                  <a:schemeClr val="tx2"/>
                </a:solidFill>
                <a:effectLst/>
                <a:ea typeface="Times New Roman" panose="02020603050405020304" pitchFamily="18" charset="0"/>
              </a:rPr>
              <a:t> </a:t>
            </a:r>
            <a:r>
              <a:rPr lang="el-GR" dirty="0">
                <a:solidFill>
                  <a:schemeClr val="tx2"/>
                </a:solidFill>
                <a:ea typeface="Times New Roman" panose="02020603050405020304" pitchFamily="18" charset="0"/>
              </a:rPr>
              <a:t>Τ</a:t>
            </a:r>
            <a:r>
              <a:rPr lang="el-GR" dirty="0">
                <a:solidFill>
                  <a:schemeClr val="tx2"/>
                </a:solidFill>
                <a:effectLst/>
                <a:ea typeface="Times New Roman" panose="02020603050405020304" pitchFamily="18" charset="0"/>
              </a:rPr>
              <a:t>ο Παγκόσμιο Επιχειρηματικό Συμβούλιο για τη Βιώσιμη Ανάπτυξη (</a:t>
            </a:r>
            <a:r>
              <a:rPr lang="en-US" dirty="0">
                <a:solidFill>
                  <a:schemeClr val="tx2"/>
                </a:solidFill>
                <a:effectLst/>
                <a:ea typeface="Times New Roman" panose="02020603050405020304" pitchFamily="18" charset="0"/>
              </a:rPr>
              <a:t>World Business Council for Sustainable Development, WBCSD) </a:t>
            </a:r>
            <a:endParaRPr lang="el-GR" dirty="0">
              <a:solidFill>
                <a:schemeClr val="tx2"/>
              </a:solidFill>
              <a:effectLst/>
              <a:ea typeface="Times New Roman" panose="02020603050405020304" pitchFamily="18" charset="0"/>
            </a:endParaRPr>
          </a:p>
          <a:p>
            <a:pPr>
              <a:buFont typeface="Wingdings" pitchFamily="2" charset="2"/>
              <a:buChar char="ü"/>
            </a:pPr>
            <a:r>
              <a:rPr lang="el-GR" dirty="0">
                <a:solidFill>
                  <a:schemeClr val="tx2"/>
                </a:solidFill>
                <a:ea typeface="Times New Roman" panose="02020603050405020304" pitchFamily="18" charset="0"/>
              </a:rPr>
              <a:t>Τ</a:t>
            </a:r>
            <a:r>
              <a:rPr lang="el-GR" dirty="0">
                <a:solidFill>
                  <a:schemeClr val="tx2"/>
                </a:solidFill>
                <a:effectLst/>
                <a:ea typeface="Times New Roman" panose="02020603050405020304" pitchFamily="18" charset="0"/>
              </a:rPr>
              <a:t>ο Πρότυπο Εταιρικής Λογιστικής κι Αναφοράς Πρωτοκόλλου για τα αέρια του θερμοκηπίου (</a:t>
            </a:r>
            <a:r>
              <a:rPr lang="en-US" dirty="0">
                <a:solidFill>
                  <a:schemeClr val="tx2"/>
                </a:solidFill>
                <a:effectLst/>
                <a:ea typeface="Times New Roman" panose="02020603050405020304" pitchFamily="18" charset="0"/>
              </a:rPr>
              <a:t>Task Force on Climate-Related Financial Disclosures, TCFD) </a:t>
            </a:r>
          </a:p>
        </p:txBody>
      </p:sp>
      <p:sp>
        <p:nvSpPr>
          <p:cNvPr id="4" name="Θέση αριθμού διαφάνειας 3">
            <a:extLst>
              <a:ext uri="{FF2B5EF4-FFF2-40B4-BE49-F238E27FC236}">
                <a16:creationId xmlns:a16="http://schemas.microsoft.com/office/drawing/2014/main" id="{D2C43021-1820-DFB7-FE7C-CF9C71F092F4}"/>
              </a:ext>
            </a:extLst>
          </p:cNvPr>
          <p:cNvSpPr>
            <a:spLocks noGrp="1"/>
          </p:cNvSpPr>
          <p:nvPr>
            <p:ph type="sldNum" sz="quarter" idx="12"/>
          </p:nvPr>
        </p:nvSpPr>
        <p:spPr/>
        <p:txBody>
          <a:bodyPr/>
          <a:lstStyle/>
          <a:p>
            <a:pPr rtl="0"/>
            <a:fld id="{9CD8D479-8942-46E8-A226-A4E01F7A105C}" type="slidenum">
              <a:rPr lang="el-GR" noProof="0" smtClean="0"/>
              <a:t>51</a:t>
            </a:fld>
            <a:endParaRPr lang="el-GR" noProof="0" dirty="0"/>
          </a:p>
        </p:txBody>
      </p:sp>
      <p:sp>
        <p:nvSpPr>
          <p:cNvPr id="5" name="Θέση ημερομηνίας 4">
            <a:extLst>
              <a:ext uri="{FF2B5EF4-FFF2-40B4-BE49-F238E27FC236}">
                <a16:creationId xmlns:a16="http://schemas.microsoft.com/office/drawing/2014/main" id="{F62EA1D9-48B2-345F-120A-084DB422B033}"/>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6" name="Θέση υποσέλιδου 5">
            <a:extLst>
              <a:ext uri="{FF2B5EF4-FFF2-40B4-BE49-F238E27FC236}">
                <a16:creationId xmlns:a16="http://schemas.microsoft.com/office/drawing/2014/main" id="{5E1DAEBF-26C5-A4B7-42D6-7D16602CDE15}"/>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333113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936F9C-1CD6-006E-70D4-BB496F58BF07}"/>
              </a:ext>
            </a:extLst>
          </p:cNvPr>
          <p:cNvSpPr>
            <a:spLocks noGrp="1"/>
          </p:cNvSpPr>
          <p:nvPr>
            <p:ph type="title"/>
          </p:nvPr>
        </p:nvSpPr>
        <p:spPr>
          <a:xfrm>
            <a:off x="953734" y="334948"/>
            <a:ext cx="10091095" cy="788336"/>
          </a:xfrm>
        </p:spPr>
        <p:txBody>
          <a:bodyPr>
            <a:normAutofit/>
          </a:bodyPr>
          <a:lstStyle/>
          <a:p>
            <a:r>
              <a:rPr lang="el-GR" sz="3200" dirty="0"/>
              <a:t>Πεδίο εφαρμογής της Οδηγίας</a:t>
            </a:r>
            <a:endParaRPr lang="el-GR" sz="3100" dirty="0"/>
          </a:p>
        </p:txBody>
      </p:sp>
      <p:sp>
        <p:nvSpPr>
          <p:cNvPr id="3" name="Θέση περιεχομένου 2">
            <a:extLst>
              <a:ext uri="{FF2B5EF4-FFF2-40B4-BE49-F238E27FC236}">
                <a16:creationId xmlns:a16="http://schemas.microsoft.com/office/drawing/2014/main" id="{D6B9A58B-F8A7-A29C-6EEE-923E5B2B6FE9}"/>
              </a:ext>
            </a:extLst>
          </p:cNvPr>
          <p:cNvSpPr>
            <a:spLocks noGrp="1"/>
          </p:cNvSpPr>
          <p:nvPr>
            <p:ph idx="1"/>
          </p:nvPr>
        </p:nvSpPr>
        <p:spPr>
          <a:xfrm>
            <a:off x="690880" y="1566001"/>
            <a:ext cx="10091095" cy="4620682"/>
          </a:xfrm>
        </p:spPr>
        <p:txBody>
          <a:bodyPr>
            <a:normAutofit/>
          </a:bodyPr>
          <a:lstStyle/>
          <a:p>
            <a:pPr algn="just">
              <a:buFont typeface="Wingdings" pitchFamily="2" charset="2"/>
              <a:buChar char="Ø"/>
            </a:pPr>
            <a:r>
              <a:rPr lang="el-GR" dirty="0">
                <a:solidFill>
                  <a:schemeClr val="tx2"/>
                </a:solidFill>
              </a:rPr>
              <a:t>Η Οδηγία 2022/2464 (</a:t>
            </a:r>
            <a:r>
              <a:rPr lang="en-GB" dirty="0">
                <a:solidFill>
                  <a:schemeClr val="tx2"/>
                </a:solidFill>
              </a:rPr>
              <a:t>CSRD</a:t>
            </a:r>
            <a:r>
              <a:rPr lang="el-GR" dirty="0">
                <a:solidFill>
                  <a:schemeClr val="tx2"/>
                </a:solidFill>
              </a:rPr>
              <a:t>)</a:t>
            </a:r>
            <a:r>
              <a:rPr lang="en-GB" dirty="0">
                <a:solidFill>
                  <a:schemeClr val="tx2"/>
                </a:solidFill>
              </a:rPr>
              <a:t> </a:t>
            </a:r>
            <a:r>
              <a:rPr lang="el-GR" dirty="0">
                <a:solidFill>
                  <a:schemeClr val="tx2"/>
                </a:solidFill>
              </a:rPr>
              <a:t>αναθεωρεί τα τμήματα της Οδηγίας 2013/34/ΕΕ (η «Λογιστική Οδηγία») που αφορούν τις μη χρηματοοικονομικές γνωστοποιήσεις που εισήχθησαν από την Οδηγία 2014/95/ΕΕ (</a:t>
            </a:r>
            <a:r>
              <a:rPr lang="en-GB" dirty="0">
                <a:solidFill>
                  <a:schemeClr val="tx2"/>
                </a:solidFill>
              </a:rPr>
              <a:t>NFRD</a:t>
            </a:r>
            <a:r>
              <a:rPr lang="el-GR" dirty="0">
                <a:solidFill>
                  <a:schemeClr val="tx2"/>
                </a:solidFill>
              </a:rPr>
              <a:t>)</a:t>
            </a:r>
            <a:r>
              <a:rPr lang="en-GB" dirty="0">
                <a:solidFill>
                  <a:schemeClr val="tx2"/>
                </a:solidFill>
              </a:rPr>
              <a:t>. </a:t>
            </a:r>
            <a:r>
              <a:rPr lang="el-GR" dirty="0">
                <a:solidFill>
                  <a:schemeClr val="tx2"/>
                </a:solidFill>
              </a:rPr>
              <a:t>Οι νέες απαιτήσεις αναφοράς βιωσιμότητας σύμφωνα με το άρθρο 1 της </a:t>
            </a:r>
            <a:r>
              <a:rPr lang="en-GB" dirty="0">
                <a:solidFill>
                  <a:schemeClr val="tx2"/>
                </a:solidFill>
              </a:rPr>
              <a:t>CSRD </a:t>
            </a:r>
            <a:r>
              <a:rPr lang="el-GR" dirty="0">
                <a:solidFill>
                  <a:schemeClr val="tx2"/>
                </a:solidFill>
              </a:rPr>
              <a:t>θα ισχύουν σταδιακά από το 2024–2028 </a:t>
            </a:r>
            <a:r>
              <a:rPr lang="el-GR" b="1" dirty="0">
                <a:solidFill>
                  <a:schemeClr val="tx2"/>
                </a:solidFill>
              </a:rPr>
              <a:t>σε τέσσερις κατηγορίες εταιρειών:</a:t>
            </a:r>
            <a:r>
              <a:rPr lang="en-US" b="1" dirty="0">
                <a:solidFill>
                  <a:schemeClr val="tx2"/>
                </a:solidFill>
              </a:rPr>
              <a:t> </a:t>
            </a:r>
            <a:endParaRPr lang="el-GR" b="1" dirty="0">
              <a:solidFill>
                <a:schemeClr val="tx2"/>
              </a:solidFill>
            </a:endParaRPr>
          </a:p>
          <a:p>
            <a:pPr algn="just">
              <a:buFont typeface="Wingdings" pitchFamily="2" charset="2"/>
              <a:buChar char="Ø"/>
            </a:pPr>
            <a:r>
              <a:rPr lang="en-US" b="1" dirty="0">
                <a:solidFill>
                  <a:schemeClr val="tx2"/>
                </a:solidFill>
              </a:rPr>
              <a:t>1</a:t>
            </a:r>
            <a:r>
              <a:rPr lang="el-GR" b="1" baseline="30000" dirty="0">
                <a:solidFill>
                  <a:schemeClr val="tx2"/>
                </a:solidFill>
              </a:rPr>
              <a:t>η</a:t>
            </a:r>
            <a:r>
              <a:rPr lang="el-GR" b="1" dirty="0">
                <a:solidFill>
                  <a:schemeClr val="tx2"/>
                </a:solidFill>
              </a:rPr>
              <a:t> κατηγορία</a:t>
            </a:r>
            <a:endParaRPr lang="en-US" b="1" dirty="0">
              <a:solidFill>
                <a:schemeClr val="tx2"/>
              </a:solidFill>
            </a:endParaRPr>
          </a:p>
          <a:p>
            <a:pPr algn="just"/>
            <a:endParaRPr lang="en-US" b="1" dirty="0">
              <a:solidFill>
                <a:schemeClr val="tx2"/>
              </a:solidFill>
            </a:endParaRPr>
          </a:p>
          <a:p>
            <a:pPr marL="457200" indent="-457200" algn="just">
              <a:buFont typeface="+mj-lt"/>
              <a:buAutoNum type="arabicPeriod"/>
            </a:pPr>
            <a:endParaRPr lang="el-GR" b="1" dirty="0">
              <a:solidFill>
                <a:schemeClr val="tx2"/>
              </a:solidFill>
            </a:endParaRPr>
          </a:p>
          <a:p>
            <a:pPr marL="457200" indent="-457200" algn="just">
              <a:buFont typeface="+mj-lt"/>
              <a:buAutoNum type="arabicPeriod"/>
            </a:pPr>
            <a:endParaRPr lang="el-GR" dirty="0">
              <a:solidFill>
                <a:schemeClr val="tx2"/>
              </a:solidFill>
            </a:endParaRPr>
          </a:p>
        </p:txBody>
      </p:sp>
      <p:sp>
        <p:nvSpPr>
          <p:cNvPr id="4" name="Θέση αριθμού διαφάνειας 3">
            <a:extLst>
              <a:ext uri="{FF2B5EF4-FFF2-40B4-BE49-F238E27FC236}">
                <a16:creationId xmlns:a16="http://schemas.microsoft.com/office/drawing/2014/main" id="{F017BA31-D925-C66F-1DC3-21E6A6098B09}"/>
              </a:ext>
            </a:extLst>
          </p:cNvPr>
          <p:cNvSpPr>
            <a:spLocks noGrp="1"/>
          </p:cNvSpPr>
          <p:nvPr>
            <p:ph type="sldNum" sz="quarter" idx="12"/>
          </p:nvPr>
        </p:nvSpPr>
        <p:spPr/>
        <p:txBody>
          <a:bodyPr/>
          <a:lstStyle/>
          <a:p>
            <a:pPr rtl="0"/>
            <a:fld id="{9CD8D479-8942-46E8-A226-A4E01F7A105C}" type="slidenum">
              <a:rPr lang="el-GR" noProof="0" smtClean="0"/>
              <a:t>52</a:t>
            </a:fld>
            <a:endParaRPr lang="el-GR" noProof="0" dirty="0"/>
          </a:p>
        </p:txBody>
      </p:sp>
      <p:sp>
        <p:nvSpPr>
          <p:cNvPr id="5" name="Θέση ημερομηνίας 4">
            <a:extLst>
              <a:ext uri="{FF2B5EF4-FFF2-40B4-BE49-F238E27FC236}">
                <a16:creationId xmlns:a16="http://schemas.microsoft.com/office/drawing/2014/main" id="{8C8E0589-4719-FF77-B09B-2857433EE274}"/>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5DC25048-7804-3374-4AFD-DF6230245678}"/>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graphicFrame>
        <p:nvGraphicFramePr>
          <p:cNvPr id="8" name="Πίνακας 8">
            <a:extLst>
              <a:ext uri="{FF2B5EF4-FFF2-40B4-BE49-F238E27FC236}">
                <a16:creationId xmlns:a16="http://schemas.microsoft.com/office/drawing/2014/main" id="{63911030-09CF-DB90-A078-957D2357C769}"/>
              </a:ext>
            </a:extLst>
          </p:cNvPr>
          <p:cNvGraphicFramePr>
            <a:graphicFrameLocks noGrp="1"/>
          </p:cNvGraphicFramePr>
          <p:nvPr>
            <p:extLst>
              <p:ext uri="{D42A27DB-BD31-4B8C-83A1-F6EECF244321}">
                <p14:modId xmlns:p14="http://schemas.microsoft.com/office/powerpoint/2010/main" val="1461452566"/>
              </p:ext>
            </p:extLst>
          </p:nvPr>
        </p:nvGraphicFramePr>
        <p:xfrm>
          <a:off x="953735" y="3733800"/>
          <a:ext cx="9828240" cy="2108200"/>
        </p:xfrm>
        <a:graphic>
          <a:graphicData uri="http://schemas.openxmlformats.org/drawingml/2006/table">
            <a:tbl>
              <a:tblPr firstRow="1" bandRow="1">
                <a:tableStyleId>{3B4B98B0-60AC-42C2-AFA5-B58CD77FA1E5}</a:tableStyleId>
              </a:tblPr>
              <a:tblGrid>
                <a:gridCol w="3276080">
                  <a:extLst>
                    <a:ext uri="{9D8B030D-6E8A-4147-A177-3AD203B41FA5}">
                      <a16:colId xmlns:a16="http://schemas.microsoft.com/office/drawing/2014/main" val="1198037804"/>
                    </a:ext>
                  </a:extLst>
                </a:gridCol>
                <a:gridCol w="3276080">
                  <a:extLst>
                    <a:ext uri="{9D8B030D-6E8A-4147-A177-3AD203B41FA5}">
                      <a16:colId xmlns:a16="http://schemas.microsoft.com/office/drawing/2014/main" val="2424287112"/>
                    </a:ext>
                  </a:extLst>
                </a:gridCol>
                <a:gridCol w="3276080">
                  <a:extLst>
                    <a:ext uri="{9D8B030D-6E8A-4147-A177-3AD203B41FA5}">
                      <a16:colId xmlns:a16="http://schemas.microsoft.com/office/drawing/2014/main" val="3755206431"/>
                    </a:ext>
                  </a:extLst>
                </a:gridCol>
              </a:tblGrid>
              <a:tr h="370840">
                <a:tc>
                  <a:txBody>
                    <a:bodyPr/>
                    <a:lstStyle/>
                    <a:p>
                      <a:pPr algn="just"/>
                      <a:r>
                        <a:rPr lang="el-GR" dirty="0">
                          <a:solidFill>
                            <a:schemeClr val="tx2"/>
                          </a:solidFill>
                        </a:rPr>
                        <a:t>Κατηγορία επιχείρησης</a:t>
                      </a:r>
                    </a:p>
                  </a:txBody>
                  <a:tcPr/>
                </a:tc>
                <a:tc>
                  <a:txBody>
                    <a:bodyPr/>
                    <a:lstStyle/>
                    <a:p>
                      <a:pPr algn="just"/>
                      <a:r>
                        <a:rPr lang="el-GR" dirty="0">
                          <a:solidFill>
                            <a:schemeClr val="tx2"/>
                          </a:solidFill>
                        </a:rPr>
                        <a:t>Κριτήρια </a:t>
                      </a:r>
                    </a:p>
                  </a:txBody>
                  <a:tcPr/>
                </a:tc>
                <a:tc>
                  <a:txBody>
                    <a:bodyPr/>
                    <a:lstStyle/>
                    <a:p>
                      <a:pPr algn="just"/>
                      <a:r>
                        <a:rPr lang="el-GR" dirty="0">
                          <a:solidFill>
                            <a:schemeClr val="tx2"/>
                          </a:solidFill>
                        </a:rPr>
                        <a:t>Ημερομηνία εφαρμογής</a:t>
                      </a:r>
                    </a:p>
                  </a:txBody>
                  <a:tcPr/>
                </a:tc>
                <a:extLst>
                  <a:ext uri="{0D108BD9-81ED-4DB2-BD59-A6C34878D82A}">
                    <a16:rowId xmlns:a16="http://schemas.microsoft.com/office/drawing/2014/main" val="3315714470"/>
                  </a:ext>
                </a:extLst>
              </a:tr>
              <a:tr h="370840">
                <a:tc>
                  <a:txBody>
                    <a:bodyPr/>
                    <a:lstStyle/>
                    <a:p>
                      <a:pPr algn="just"/>
                      <a:r>
                        <a:rPr lang="el-GR" dirty="0">
                          <a:solidFill>
                            <a:schemeClr val="tx2"/>
                          </a:solidFill>
                        </a:rPr>
                        <a:t>Μεγάλες οντότητες δημοσίου συμφέροντος της ΕΕ (υπόκεινται ήδη στην </a:t>
                      </a:r>
                      <a:r>
                        <a:rPr lang="en-GB" dirty="0">
                          <a:solidFill>
                            <a:schemeClr val="tx2"/>
                          </a:solidFill>
                        </a:rPr>
                        <a:t>Non-Financial Reporting Directive</a:t>
                      </a:r>
                      <a:r>
                        <a:rPr lang="el-GR" dirty="0">
                          <a:solidFill>
                            <a:schemeClr val="tx2"/>
                          </a:solidFill>
                        </a:rPr>
                        <a:t>)</a:t>
                      </a:r>
                    </a:p>
                  </a:txBody>
                  <a:tcPr/>
                </a:tc>
                <a:tc>
                  <a:txBody>
                    <a:bodyPr/>
                    <a:lstStyle/>
                    <a:p>
                      <a:pPr algn="just"/>
                      <a:r>
                        <a:rPr lang="el-GR" dirty="0">
                          <a:solidFill>
                            <a:schemeClr val="tx2"/>
                          </a:solidFill>
                        </a:rPr>
                        <a:t>Πρέπει να είναι μια μεγάλη επιχείρηση της ΕΕ η οποία (</a:t>
                      </a:r>
                      <a:r>
                        <a:rPr lang="en-GB" dirty="0" err="1">
                          <a:solidFill>
                            <a:schemeClr val="tx2"/>
                          </a:solidFill>
                        </a:rPr>
                        <a:t>i</a:t>
                      </a:r>
                      <a:r>
                        <a:rPr lang="en-GB" dirty="0">
                          <a:solidFill>
                            <a:schemeClr val="tx2"/>
                          </a:solidFill>
                        </a:rPr>
                        <a:t>) </a:t>
                      </a:r>
                      <a:r>
                        <a:rPr lang="el-GR" dirty="0">
                          <a:solidFill>
                            <a:schemeClr val="tx2"/>
                          </a:solidFill>
                        </a:rPr>
                        <a:t>είναι «οντότητα δημοσίου συμφέροντος» και (</a:t>
                      </a:r>
                      <a:r>
                        <a:rPr lang="en-GB" dirty="0">
                          <a:solidFill>
                            <a:schemeClr val="tx2"/>
                          </a:solidFill>
                        </a:rPr>
                        <a:t>ii)</a:t>
                      </a:r>
                      <a:r>
                        <a:rPr lang="el-GR" dirty="0">
                          <a:solidFill>
                            <a:schemeClr val="tx2"/>
                          </a:solidFill>
                        </a:rPr>
                        <a:t> να</a:t>
                      </a:r>
                      <a:r>
                        <a:rPr lang="en-GB" dirty="0">
                          <a:solidFill>
                            <a:schemeClr val="tx2"/>
                          </a:solidFill>
                        </a:rPr>
                        <a:t> </a:t>
                      </a:r>
                      <a:r>
                        <a:rPr lang="el-GR" dirty="0">
                          <a:solidFill>
                            <a:schemeClr val="tx2"/>
                          </a:solidFill>
                        </a:rPr>
                        <a:t>έχει περισσότερους από 500 υπαλλήλους.</a:t>
                      </a:r>
                    </a:p>
                  </a:txBody>
                  <a:tcPr/>
                </a:tc>
                <a:tc>
                  <a:txBody>
                    <a:bodyPr/>
                    <a:lstStyle/>
                    <a:p>
                      <a:pPr algn="just"/>
                      <a:r>
                        <a:rPr lang="el-GR" dirty="0">
                          <a:solidFill>
                            <a:schemeClr val="tx2"/>
                          </a:solidFill>
                        </a:rPr>
                        <a:t>Υποβολή εκθέσεων από το 2025 για τα οικονομικά έτη που ξεκινούν από την 1η Ιανουαρίου 2024 και μετά.</a:t>
                      </a:r>
                    </a:p>
                  </a:txBody>
                  <a:tcPr/>
                </a:tc>
                <a:extLst>
                  <a:ext uri="{0D108BD9-81ED-4DB2-BD59-A6C34878D82A}">
                    <a16:rowId xmlns:a16="http://schemas.microsoft.com/office/drawing/2014/main" val="458634694"/>
                  </a:ext>
                </a:extLst>
              </a:tr>
            </a:tbl>
          </a:graphicData>
        </a:graphic>
      </p:graphicFrame>
    </p:spTree>
    <p:extLst>
      <p:ext uri="{BB962C8B-B14F-4D97-AF65-F5344CB8AC3E}">
        <p14:creationId xmlns:p14="http://schemas.microsoft.com/office/powerpoint/2010/main" val="2337979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936F9C-1CD6-006E-70D4-BB496F58BF07}"/>
              </a:ext>
            </a:extLst>
          </p:cNvPr>
          <p:cNvSpPr>
            <a:spLocks noGrp="1"/>
          </p:cNvSpPr>
          <p:nvPr>
            <p:ph type="title"/>
          </p:nvPr>
        </p:nvSpPr>
        <p:spPr>
          <a:xfrm>
            <a:off x="953734" y="334948"/>
            <a:ext cx="10091095" cy="788336"/>
          </a:xfrm>
        </p:spPr>
        <p:txBody>
          <a:bodyPr>
            <a:normAutofit/>
          </a:bodyPr>
          <a:lstStyle/>
          <a:p>
            <a:r>
              <a:rPr lang="el-GR" sz="3200" dirty="0"/>
              <a:t>Πεδίο εφαρμογής της Οδηγίας</a:t>
            </a:r>
            <a:endParaRPr lang="el-GR" sz="3100" dirty="0"/>
          </a:p>
        </p:txBody>
      </p:sp>
      <p:sp>
        <p:nvSpPr>
          <p:cNvPr id="4" name="Θέση αριθμού διαφάνειας 3">
            <a:extLst>
              <a:ext uri="{FF2B5EF4-FFF2-40B4-BE49-F238E27FC236}">
                <a16:creationId xmlns:a16="http://schemas.microsoft.com/office/drawing/2014/main" id="{F017BA31-D925-C66F-1DC3-21E6A6098B09}"/>
              </a:ext>
            </a:extLst>
          </p:cNvPr>
          <p:cNvSpPr>
            <a:spLocks noGrp="1"/>
          </p:cNvSpPr>
          <p:nvPr>
            <p:ph type="sldNum" sz="quarter" idx="12"/>
          </p:nvPr>
        </p:nvSpPr>
        <p:spPr/>
        <p:txBody>
          <a:bodyPr/>
          <a:lstStyle/>
          <a:p>
            <a:pPr rtl="0"/>
            <a:fld id="{9CD8D479-8942-46E8-A226-A4E01F7A105C}" type="slidenum">
              <a:rPr lang="el-GR" noProof="0" smtClean="0"/>
              <a:t>53</a:t>
            </a:fld>
            <a:endParaRPr lang="el-GR" noProof="0" dirty="0"/>
          </a:p>
        </p:txBody>
      </p:sp>
      <p:sp>
        <p:nvSpPr>
          <p:cNvPr id="5" name="Θέση ημερομηνίας 4">
            <a:extLst>
              <a:ext uri="{FF2B5EF4-FFF2-40B4-BE49-F238E27FC236}">
                <a16:creationId xmlns:a16="http://schemas.microsoft.com/office/drawing/2014/main" id="{8C8E0589-4719-FF77-B09B-2857433EE274}"/>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5DC25048-7804-3374-4AFD-DF6230245678}"/>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graphicFrame>
        <p:nvGraphicFramePr>
          <p:cNvPr id="8" name="Πίνακας 8">
            <a:extLst>
              <a:ext uri="{FF2B5EF4-FFF2-40B4-BE49-F238E27FC236}">
                <a16:creationId xmlns:a16="http://schemas.microsoft.com/office/drawing/2014/main" id="{63911030-09CF-DB90-A078-957D2357C769}"/>
              </a:ext>
            </a:extLst>
          </p:cNvPr>
          <p:cNvGraphicFramePr>
            <a:graphicFrameLocks noGrp="1"/>
          </p:cNvGraphicFramePr>
          <p:nvPr>
            <p:extLst>
              <p:ext uri="{D42A27DB-BD31-4B8C-83A1-F6EECF244321}">
                <p14:modId xmlns:p14="http://schemas.microsoft.com/office/powerpoint/2010/main" val="2874914502"/>
              </p:ext>
            </p:extLst>
          </p:nvPr>
        </p:nvGraphicFramePr>
        <p:xfrm>
          <a:off x="1181880" y="1874591"/>
          <a:ext cx="9828240" cy="3754120"/>
        </p:xfrm>
        <a:graphic>
          <a:graphicData uri="http://schemas.openxmlformats.org/drawingml/2006/table">
            <a:tbl>
              <a:tblPr firstRow="1" bandRow="1">
                <a:tableStyleId>{3B4B98B0-60AC-42C2-AFA5-B58CD77FA1E5}</a:tableStyleId>
              </a:tblPr>
              <a:tblGrid>
                <a:gridCol w="3276080">
                  <a:extLst>
                    <a:ext uri="{9D8B030D-6E8A-4147-A177-3AD203B41FA5}">
                      <a16:colId xmlns:a16="http://schemas.microsoft.com/office/drawing/2014/main" val="1198037804"/>
                    </a:ext>
                  </a:extLst>
                </a:gridCol>
                <a:gridCol w="3276080">
                  <a:extLst>
                    <a:ext uri="{9D8B030D-6E8A-4147-A177-3AD203B41FA5}">
                      <a16:colId xmlns:a16="http://schemas.microsoft.com/office/drawing/2014/main" val="2424287112"/>
                    </a:ext>
                  </a:extLst>
                </a:gridCol>
                <a:gridCol w="3276080">
                  <a:extLst>
                    <a:ext uri="{9D8B030D-6E8A-4147-A177-3AD203B41FA5}">
                      <a16:colId xmlns:a16="http://schemas.microsoft.com/office/drawing/2014/main" val="3755206431"/>
                    </a:ext>
                  </a:extLst>
                </a:gridCol>
              </a:tblGrid>
              <a:tr h="370840">
                <a:tc>
                  <a:txBody>
                    <a:bodyPr/>
                    <a:lstStyle/>
                    <a:p>
                      <a:pPr algn="just"/>
                      <a:r>
                        <a:rPr lang="el-GR" dirty="0">
                          <a:solidFill>
                            <a:schemeClr val="tx2"/>
                          </a:solidFill>
                        </a:rPr>
                        <a:t>Κατηγορία επιχείρησης</a:t>
                      </a:r>
                    </a:p>
                  </a:txBody>
                  <a:tcPr/>
                </a:tc>
                <a:tc>
                  <a:txBody>
                    <a:bodyPr/>
                    <a:lstStyle/>
                    <a:p>
                      <a:pPr algn="just"/>
                      <a:r>
                        <a:rPr lang="el-GR" dirty="0">
                          <a:solidFill>
                            <a:schemeClr val="tx2"/>
                          </a:solidFill>
                        </a:rPr>
                        <a:t>Κριτήρια </a:t>
                      </a:r>
                    </a:p>
                  </a:txBody>
                  <a:tcPr/>
                </a:tc>
                <a:tc>
                  <a:txBody>
                    <a:bodyPr/>
                    <a:lstStyle/>
                    <a:p>
                      <a:pPr algn="just"/>
                      <a:r>
                        <a:rPr lang="el-GR" dirty="0">
                          <a:solidFill>
                            <a:schemeClr val="tx2"/>
                          </a:solidFill>
                        </a:rPr>
                        <a:t>Ημερομηνία εφαρμογής</a:t>
                      </a:r>
                    </a:p>
                  </a:txBody>
                  <a:tcPr/>
                </a:tc>
                <a:extLst>
                  <a:ext uri="{0D108BD9-81ED-4DB2-BD59-A6C34878D82A}">
                    <a16:rowId xmlns:a16="http://schemas.microsoft.com/office/drawing/2014/main" val="3315714470"/>
                  </a:ext>
                </a:extLst>
              </a:tr>
              <a:tr h="370840">
                <a:tc>
                  <a:txBody>
                    <a:bodyPr/>
                    <a:lstStyle/>
                    <a:p>
                      <a:pPr algn="just"/>
                      <a:r>
                        <a:rPr lang="el-GR" dirty="0">
                          <a:solidFill>
                            <a:schemeClr val="tx2"/>
                          </a:solidFill>
                        </a:rPr>
                        <a:t>Μεγάλες επιχειρήσεις της ΕΕ και μητρικές επιχειρήσεις της ΕΕ μεγάλων ομίλων (εκτός από αυτές της προηγούμενης κατηγορίας, δεν υπόκεινται στην </a:t>
                      </a:r>
                      <a:r>
                        <a:rPr lang="en-GB" dirty="0">
                          <a:solidFill>
                            <a:schemeClr val="tx2"/>
                          </a:solidFill>
                        </a:rPr>
                        <a:t>Non-Financial Reporting Directive</a:t>
                      </a:r>
                      <a:r>
                        <a:rPr lang="el-GR" dirty="0">
                          <a:solidFill>
                            <a:schemeClr val="tx2"/>
                          </a:solidFill>
                        </a:rPr>
                        <a:t>)</a:t>
                      </a:r>
                    </a:p>
                  </a:txBody>
                  <a:tcPr/>
                </a:tc>
                <a:tc>
                  <a:txBody>
                    <a:bodyPr/>
                    <a:lstStyle/>
                    <a:p>
                      <a:pPr algn="just"/>
                      <a:r>
                        <a:rPr lang="el-GR" dirty="0">
                          <a:solidFill>
                            <a:schemeClr val="tx2"/>
                          </a:solidFill>
                        </a:rPr>
                        <a:t>Πρέπει να πληροί δύο από τα ακόλουθα κριτήρια (είτε ως μεμονωμένη οντότητα είτε σε βάση ενοποιημένου ομίλου):</a:t>
                      </a:r>
                    </a:p>
                    <a:p>
                      <a:pPr algn="just"/>
                      <a:endParaRPr lang="el-GR" dirty="0">
                        <a:solidFill>
                          <a:schemeClr val="tx2"/>
                        </a:solidFill>
                      </a:endParaRPr>
                    </a:p>
                    <a:p>
                      <a:pPr algn="just"/>
                      <a:r>
                        <a:rPr lang="el-GR" dirty="0">
                          <a:solidFill>
                            <a:schemeClr val="tx2"/>
                          </a:solidFill>
                        </a:rPr>
                        <a:t>Σύνολο ισολογισμού 20 εκατ. ευρώ.</a:t>
                      </a:r>
                    </a:p>
                    <a:p>
                      <a:pPr algn="just"/>
                      <a:r>
                        <a:rPr lang="el-GR" dirty="0">
                          <a:solidFill>
                            <a:schemeClr val="tx2"/>
                          </a:solidFill>
                        </a:rPr>
                        <a:t>Καθαρός κύκλος εργασιών 40 εκατ. ευρώ και/ή</a:t>
                      </a:r>
                    </a:p>
                    <a:p>
                      <a:pPr algn="just"/>
                      <a:r>
                        <a:rPr lang="el-GR" dirty="0">
                          <a:solidFill>
                            <a:schemeClr val="tx2"/>
                          </a:solidFill>
                        </a:rPr>
                        <a:t>Κατά μέσο όρο 250 εργαζόμενοι κατά τη διάρκεια του οικονομικού έτους.</a:t>
                      </a:r>
                    </a:p>
                  </a:txBody>
                  <a:tcPr/>
                </a:tc>
                <a:tc>
                  <a:txBody>
                    <a:bodyPr/>
                    <a:lstStyle/>
                    <a:p>
                      <a:pPr algn="just" rtl="0"/>
                      <a:r>
                        <a:rPr lang="el-GR" sz="1800" kern="1200" dirty="0">
                          <a:solidFill>
                            <a:schemeClr val="tx2"/>
                          </a:solidFill>
                          <a:effectLst/>
                          <a:latin typeface="+mn-lt"/>
                          <a:ea typeface="+mn-ea"/>
                          <a:cs typeface="+mn-cs"/>
                        </a:rPr>
                        <a:t>Υποβολή εκθέσεων από το 2026 για τα οικονομικά έτη που ξεκινούν από την 1η Ιανουαρίου 2025 και μετά</a:t>
                      </a:r>
                    </a:p>
                  </a:txBody>
                  <a:tcPr/>
                </a:tc>
                <a:extLst>
                  <a:ext uri="{0D108BD9-81ED-4DB2-BD59-A6C34878D82A}">
                    <a16:rowId xmlns:a16="http://schemas.microsoft.com/office/drawing/2014/main" val="458634694"/>
                  </a:ext>
                </a:extLst>
              </a:tr>
            </a:tbl>
          </a:graphicData>
        </a:graphic>
      </p:graphicFrame>
      <p:sp>
        <p:nvSpPr>
          <p:cNvPr id="10" name="TextBox 9">
            <a:extLst>
              <a:ext uri="{FF2B5EF4-FFF2-40B4-BE49-F238E27FC236}">
                <a16:creationId xmlns:a16="http://schemas.microsoft.com/office/drawing/2014/main" id="{5A55DACC-8B19-990B-0073-72B31CF92062}"/>
              </a:ext>
            </a:extLst>
          </p:cNvPr>
          <p:cNvSpPr txBox="1"/>
          <p:nvPr/>
        </p:nvSpPr>
        <p:spPr>
          <a:xfrm>
            <a:off x="1085161" y="1376617"/>
            <a:ext cx="6096000" cy="369332"/>
          </a:xfrm>
          <a:prstGeom prst="rect">
            <a:avLst/>
          </a:prstGeom>
          <a:noFill/>
        </p:spPr>
        <p:txBody>
          <a:bodyPr wrap="square">
            <a:spAutoFit/>
          </a:bodyPr>
          <a:lstStyle/>
          <a:p>
            <a:pPr algn="just">
              <a:buFont typeface="Wingdings" pitchFamily="2" charset="2"/>
              <a:buChar char="Ø"/>
            </a:pPr>
            <a:r>
              <a:rPr lang="el-GR" b="1" dirty="0">
                <a:solidFill>
                  <a:schemeClr val="tx2"/>
                </a:solidFill>
              </a:rPr>
              <a:t>2</a:t>
            </a:r>
            <a:r>
              <a:rPr lang="el-GR" b="1" baseline="30000" dirty="0">
                <a:solidFill>
                  <a:schemeClr val="tx2"/>
                </a:solidFill>
              </a:rPr>
              <a:t>η</a:t>
            </a:r>
            <a:r>
              <a:rPr lang="el-GR" b="1" dirty="0">
                <a:solidFill>
                  <a:schemeClr val="tx2"/>
                </a:solidFill>
              </a:rPr>
              <a:t> κατηγορία</a:t>
            </a:r>
            <a:endParaRPr lang="en-US" b="1" dirty="0">
              <a:solidFill>
                <a:schemeClr val="tx2"/>
              </a:solidFill>
            </a:endParaRPr>
          </a:p>
        </p:txBody>
      </p:sp>
    </p:spTree>
    <p:extLst>
      <p:ext uri="{BB962C8B-B14F-4D97-AF65-F5344CB8AC3E}">
        <p14:creationId xmlns:p14="http://schemas.microsoft.com/office/powerpoint/2010/main" val="1332339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936F9C-1CD6-006E-70D4-BB496F58BF07}"/>
              </a:ext>
            </a:extLst>
          </p:cNvPr>
          <p:cNvSpPr>
            <a:spLocks noGrp="1"/>
          </p:cNvSpPr>
          <p:nvPr>
            <p:ph type="title"/>
          </p:nvPr>
        </p:nvSpPr>
        <p:spPr>
          <a:xfrm>
            <a:off x="953734" y="334948"/>
            <a:ext cx="10091095" cy="788336"/>
          </a:xfrm>
        </p:spPr>
        <p:txBody>
          <a:bodyPr>
            <a:normAutofit/>
          </a:bodyPr>
          <a:lstStyle/>
          <a:p>
            <a:r>
              <a:rPr lang="el-GR" sz="3200" dirty="0"/>
              <a:t>Πεδίο εφαρμογής της Οδηγίας</a:t>
            </a:r>
            <a:endParaRPr lang="el-GR" sz="3100" dirty="0"/>
          </a:p>
        </p:txBody>
      </p:sp>
      <p:sp>
        <p:nvSpPr>
          <p:cNvPr id="4" name="Θέση αριθμού διαφάνειας 3">
            <a:extLst>
              <a:ext uri="{FF2B5EF4-FFF2-40B4-BE49-F238E27FC236}">
                <a16:creationId xmlns:a16="http://schemas.microsoft.com/office/drawing/2014/main" id="{F017BA31-D925-C66F-1DC3-21E6A6098B09}"/>
              </a:ext>
            </a:extLst>
          </p:cNvPr>
          <p:cNvSpPr>
            <a:spLocks noGrp="1"/>
          </p:cNvSpPr>
          <p:nvPr>
            <p:ph type="sldNum" sz="quarter" idx="12"/>
          </p:nvPr>
        </p:nvSpPr>
        <p:spPr/>
        <p:txBody>
          <a:bodyPr/>
          <a:lstStyle/>
          <a:p>
            <a:pPr rtl="0"/>
            <a:fld id="{9CD8D479-8942-46E8-A226-A4E01F7A105C}" type="slidenum">
              <a:rPr lang="el-GR" noProof="0" smtClean="0"/>
              <a:t>54</a:t>
            </a:fld>
            <a:endParaRPr lang="el-GR" noProof="0" dirty="0"/>
          </a:p>
        </p:txBody>
      </p:sp>
      <p:sp>
        <p:nvSpPr>
          <p:cNvPr id="5" name="Θέση ημερομηνίας 4">
            <a:extLst>
              <a:ext uri="{FF2B5EF4-FFF2-40B4-BE49-F238E27FC236}">
                <a16:creationId xmlns:a16="http://schemas.microsoft.com/office/drawing/2014/main" id="{8C8E0589-4719-FF77-B09B-2857433EE274}"/>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5DC25048-7804-3374-4AFD-DF6230245678}"/>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graphicFrame>
        <p:nvGraphicFramePr>
          <p:cNvPr id="8" name="Πίνακας 8">
            <a:extLst>
              <a:ext uri="{FF2B5EF4-FFF2-40B4-BE49-F238E27FC236}">
                <a16:creationId xmlns:a16="http://schemas.microsoft.com/office/drawing/2014/main" id="{63911030-09CF-DB90-A078-957D2357C769}"/>
              </a:ext>
            </a:extLst>
          </p:cNvPr>
          <p:cNvGraphicFramePr>
            <a:graphicFrameLocks noGrp="1"/>
          </p:cNvGraphicFramePr>
          <p:nvPr>
            <p:extLst>
              <p:ext uri="{D42A27DB-BD31-4B8C-83A1-F6EECF244321}">
                <p14:modId xmlns:p14="http://schemas.microsoft.com/office/powerpoint/2010/main" val="3361862471"/>
              </p:ext>
            </p:extLst>
          </p:nvPr>
        </p:nvGraphicFramePr>
        <p:xfrm>
          <a:off x="1181880" y="1874591"/>
          <a:ext cx="9828240" cy="4028440"/>
        </p:xfrm>
        <a:graphic>
          <a:graphicData uri="http://schemas.openxmlformats.org/drawingml/2006/table">
            <a:tbl>
              <a:tblPr firstRow="1" bandRow="1">
                <a:tableStyleId>{3B4B98B0-60AC-42C2-AFA5-B58CD77FA1E5}</a:tableStyleId>
              </a:tblPr>
              <a:tblGrid>
                <a:gridCol w="3276080">
                  <a:extLst>
                    <a:ext uri="{9D8B030D-6E8A-4147-A177-3AD203B41FA5}">
                      <a16:colId xmlns:a16="http://schemas.microsoft.com/office/drawing/2014/main" val="1198037804"/>
                    </a:ext>
                  </a:extLst>
                </a:gridCol>
                <a:gridCol w="3276080">
                  <a:extLst>
                    <a:ext uri="{9D8B030D-6E8A-4147-A177-3AD203B41FA5}">
                      <a16:colId xmlns:a16="http://schemas.microsoft.com/office/drawing/2014/main" val="2424287112"/>
                    </a:ext>
                  </a:extLst>
                </a:gridCol>
                <a:gridCol w="3276080">
                  <a:extLst>
                    <a:ext uri="{9D8B030D-6E8A-4147-A177-3AD203B41FA5}">
                      <a16:colId xmlns:a16="http://schemas.microsoft.com/office/drawing/2014/main" val="3755206431"/>
                    </a:ext>
                  </a:extLst>
                </a:gridCol>
              </a:tblGrid>
              <a:tr h="370840">
                <a:tc>
                  <a:txBody>
                    <a:bodyPr/>
                    <a:lstStyle/>
                    <a:p>
                      <a:pPr algn="just"/>
                      <a:r>
                        <a:rPr lang="el-GR" dirty="0">
                          <a:solidFill>
                            <a:schemeClr val="tx2"/>
                          </a:solidFill>
                        </a:rPr>
                        <a:t>Κατηγορία επιχείρησης</a:t>
                      </a:r>
                    </a:p>
                  </a:txBody>
                  <a:tcPr/>
                </a:tc>
                <a:tc>
                  <a:txBody>
                    <a:bodyPr/>
                    <a:lstStyle/>
                    <a:p>
                      <a:pPr algn="just"/>
                      <a:r>
                        <a:rPr lang="el-GR" dirty="0">
                          <a:solidFill>
                            <a:schemeClr val="tx2"/>
                          </a:solidFill>
                        </a:rPr>
                        <a:t>Κριτήρια </a:t>
                      </a:r>
                    </a:p>
                  </a:txBody>
                  <a:tcPr/>
                </a:tc>
                <a:tc>
                  <a:txBody>
                    <a:bodyPr/>
                    <a:lstStyle/>
                    <a:p>
                      <a:pPr algn="just"/>
                      <a:r>
                        <a:rPr lang="el-GR" dirty="0">
                          <a:solidFill>
                            <a:schemeClr val="tx2"/>
                          </a:solidFill>
                        </a:rPr>
                        <a:t>Ημερομηνία εφαρμογής</a:t>
                      </a:r>
                    </a:p>
                  </a:txBody>
                  <a:tcPr/>
                </a:tc>
                <a:extLst>
                  <a:ext uri="{0D108BD9-81ED-4DB2-BD59-A6C34878D82A}">
                    <a16:rowId xmlns:a16="http://schemas.microsoft.com/office/drawing/2014/main" val="3315714470"/>
                  </a:ext>
                </a:extLst>
              </a:tr>
              <a:tr h="370840">
                <a:tc>
                  <a:txBody>
                    <a:bodyPr/>
                    <a:lstStyle/>
                    <a:p>
                      <a:pPr algn="just"/>
                      <a:r>
                        <a:rPr lang="el-GR" dirty="0">
                          <a:solidFill>
                            <a:schemeClr val="tx2"/>
                          </a:solidFill>
                        </a:rPr>
                        <a:t>Μικρές και μεσαίες επιχειρήσεις της ΕΕ (”</a:t>
                      </a:r>
                      <a:r>
                        <a:rPr lang="en-US" dirty="0">
                          <a:solidFill>
                            <a:schemeClr val="tx2"/>
                          </a:solidFill>
                        </a:rPr>
                        <a:t>SMEs</a:t>
                      </a:r>
                      <a:r>
                        <a:rPr lang="el-GR" dirty="0">
                          <a:solidFill>
                            <a:schemeClr val="tx2"/>
                          </a:solidFill>
                        </a:rPr>
                        <a:t>") που είναι εισηγμένες σε οργανωμένες αγορές της ΕΕ (και δεν είναι πολύ μικρές επιχειρήσεις)</a:t>
                      </a:r>
                    </a:p>
                  </a:txBody>
                  <a:tcPr/>
                </a:tc>
                <a:tc>
                  <a:txBody>
                    <a:bodyPr/>
                    <a:lstStyle/>
                    <a:p>
                      <a:pPr algn="just"/>
                      <a:r>
                        <a:rPr lang="el-GR" dirty="0">
                          <a:solidFill>
                            <a:schemeClr val="tx2"/>
                          </a:solidFill>
                        </a:rPr>
                        <a:t>Πρέπει (</a:t>
                      </a:r>
                      <a:r>
                        <a:rPr lang="en-GB" dirty="0" err="1">
                          <a:solidFill>
                            <a:schemeClr val="tx2"/>
                          </a:solidFill>
                        </a:rPr>
                        <a:t>i</a:t>
                      </a:r>
                      <a:r>
                        <a:rPr lang="en-GB" dirty="0">
                          <a:solidFill>
                            <a:schemeClr val="tx2"/>
                          </a:solidFill>
                        </a:rPr>
                        <a:t>) </a:t>
                      </a:r>
                      <a:r>
                        <a:rPr lang="el-GR" dirty="0">
                          <a:solidFill>
                            <a:schemeClr val="tx2"/>
                          </a:solidFill>
                        </a:rPr>
                        <a:t>να έχει τίτλους εισηγμένους σε ρυθμιζόμενη αγορά της ΕΕ και (</a:t>
                      </a:r>
                      <a:r>
                        <a:rPr lang="en-GB" dirty="0">
                          <a:solidFill>
                            <a:schemeClr val="tx2"/>
                          </a:solidFill>
                        </a:rPr>
                        <a:t>ii) </a:t>
                      </a:r>
                      <a:r>
                        <a:rPr lang="el-GR" dirty="0">
                          <a:solidFill>
                            <a:schemeClr val="tx2"/>
                          </a:solidFill>
                        </a:rPr>
                        <a:t>να πληρούν δύο από τα ακόλουθα κριτήρια:</a:t>
                      </a:r>
                    </a:p>
                    <a:p>
                      <a:pPr algn="just"/>
                      <a:endParaRPr lang="el-GR" dirty="0">
                        <a:solidFill>
                          <a:schemeClr val="tx2"/>
                        </a:solidFill>
                      </a:endParaRPr>
                    </a:p>
                    <a:p>
                      <a:pPr algn="just"/>
                      <a:r>
                        <a:rPr lang="el-GR" dirty="0">
                          <a:solidFill>
                            <a:schemeClr val="tx2"/>
                          </a:solidFill>
                        </a:rPr>
                        <a:t>Σύνολο ισολογισμού: 4 εκατ. ευρώ.</a:t>
                      </a:r>
                    </a:p>
                    <a:p>
                      <a:pPr algn="just"/>
                      <a:r>
                        <a:rPr lang="el-GR" dirty="0">
                          <a:solidFill>
                            <a:schemeClr val="tx2"/>
                          </a:solidFill>
                        </a:rPr>
                        <a:t>Καθαρός κύκλος εργασιών: 8 εκατ. ευρώ. και/ή</a:t>
                      </a:r>
                    </a:p>
                    <a:p>
                      <a:pPr algn="just"/>
                      <a:r>
                        <a:rPr lang="el-GR" dirty="0">
                          <a:solidFill>
                            <a:schemeClr val="tx2"/>
                          </a:solidFill>
                        </a:rPr>
                        <a:t>Κατά μέσο όρο 50 εργαζόμενοι κατά τη διάρκεια του οικονομικού έτους.</a:t>
                      </a:r>
                    </a:p>
                  </a:txBody>
                  <a:tcPr/>
                </a:tc>
                <a:tc>
                  <a:txBody>
                    <a:bodyPr/>
                    <a:lstStyle/>
                    <a:p>
                      <a:pPr algn="just" rtl="0"/>
                      <a:r>
                        <a:rPr lang="el-GR" sz="1800" kern="1200" dirty="0">
                          <a:solidFill>
                            <a:schemeClr val="tx2"/>
                          </a:solidFill>
                          <a:effectLst/>
                          <a:latin typeface="+mn-lt"/>
                          <a:ea typeface="+mn-ea"/>
                          <a:cs typeface="+mn-cs"/>
                        </a:rPr>
                        <a:t>Υποβολή εκθέσεων από το 2027 για τα οικονομικά έτη που ξεκινούν από την 1η Ιανουαρίου 2026 και μετά</a:t>
                      </a:r>
                    </a:p>
                  </a:txBody>
                  <a:tcPr/>
                </a:tc>
                <a:extLst>
                  <a:ext uri="{0D108BD9-81ED-4DB2-BD59-A6C34878D82A}">
                    <a16:rowId xmlns:a16="http://schemas.microsoft.com/office/drawing/2014/main" val="458634694"/>
                  </a:ext>
                </a:extLst>
              </a:tr>
            </a:tbl>
          </a:graphicData>
        </a:graphic>
      </p:graphicFrame>
      <p:sp>
        <p:nvSpPr>
          <p:cNvPr id="10" name="TextBox 9">
            <a:extLst>
              <a:ext uri="{FF2B5EF4-FFF2-40B4-BE49-F238E27FC236}">
                <a16:creationId xmlns:a16="http://schemas.microsoft.com/office/drawing/2014/main" id="{5A55DACC-8B19-990B-0073-72B31CF92062}"/>
              </a:ext>
            </a:extLst>
          </p:cNvPr>
          <p:cNvSpPr txBox="1"/>
          <p:nvPr/>
        </p:nvSpPr>
        <p:spPr>
          <a:xfrm>
            <a:off x="1085161" y="1376617"/>
            <a:ext cx="6096000" cy="369332"/>
          </a:xfrm>
          <a:prstGeom prst="rect">
            <a:avLst/>
          </a:prstGeom>
          <a:noFill/>
        </p:spPr>
        <p:txBody>
          <a:bodyPr wrap="square">
            <a:spAutoFit/>
          </a:bodyPr>
          <a:lstStyle/>
          <a:p>
            <a:pPr algn="just">
              <a:buFont typeface="Wingdings" pitchFamily="2" charset="2"/>
              <a:buChar char="Ø"/>
            </a:pPr>
            <a:r>
              <a:rPr lang="el-GR" b="1" dirty="0">
                <a:solidFill>
                  <a:schemeClr val="tx2"/>
                </a:solidFill>
              </a:rPr>
              <a:t>3</a:t>
            </a:r>
            <a:r>
              <a:rPr lang="el-GR" b="1" baseline="30000" dirty="0">
                <a:solidFill>
                  <a:schemeClr val="tx2"/>
                </a:solidFill>
              </a:rPr>
              <a:t>η</a:t>
            </a:r>
            <a:r>
              <a:rPr lang="el-GR" b="1" dirty="0">
                <a:solidFill>
                  <a:schemeClr val="tx2"/>
                </a:solidFill>
              </a:rPr>
              <a:t> κατηγορία</a:t>
            </a:r>
            <a:endParaRPr lang="en-US" b="1" dirty="0">
              <a:solidFill>
                <a:schemeClr val="tx2"/>
              </a:solidFill>
            </a:endParaRPr>
          </a:p>
        </p:txBody>
      </p:sp>
    </p:spTree>
    <p:extLst>
      <p:ext uri="{BB962C8B-B14F-4D97-AF65-F5344CB8AC3E}">
        <p14:creationId xmlns:p14="http://schemas.microsoft.com/office/powerpoint/2010/main" val="2804820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936F9C-1CD6-006E-70D4-BB496F58BF07}"/>
              </a:ext>
            </a:extLst>
          </p:cNvPr>
          <p:cNvSpPr>
            <a:spLocks noGrp="1"/>
          </p:cNvSpPr>
          <p:nvPr>
            <p:ph type="title"/>
          </p:nvPr>
        </p:nvSpPr>
        <p:spPr>
          <a:xfrm>
            <a:off x="953734" y="334948"/>
            <a:ext cx="10091095" cy="788336"/>
          </a:xfrm>
        </p:spPr>
        <p:txBody>
          <a:bodyPr>
            <a:normAutofit/>
          </a:bodyPr>
          <a:lstStyle/>
          <a:p>
            <a:r>
              <a:rPr lang="el-GR" sz="3200" dirty="0"/>
              <a:t>Πεδίο εφαρμογής της Οδηγίας</a:t>
            </a:r>
            <a:endParaRPr lang="el-GR" sz="3100" dirty="0"/>
          </a:p>
        </p:txBody>
      </p:sp>
      <p:sp>
        <p:nvSpPr>
          <p:cNvPr id="4" name="Θέση αριθμού διαφάνειας 3">
            <a:extLst>
              <a:ext uri="{FF2B5EF4-FFF2-40B4-BE49-F238E27FC236}">
                <a16:creationId xmlns:a16="http://schemas.microsoft.com/office/drawing/2014/main" id="{F017BA31-D925-C66F-1DC3-21E6A6098B09}"/>
              </a:ext>
            </a:extLst>
          </p:cNvPr>
          <p:cNvSpPr>
            <a:spLocks noGrp="1"/>
          </p:cNvSpPr>
          <p:nvPr>
            <p:ph type="sldNum" sz="quarter" idx="12"/>
          </p:nvPr>
        </p:nvSpPr>
        <p:spPr/>
        <p:txBody>
          <a:bodyPr/>
          <a:lstStyle/>
          <a:p>
            <a:pPr rtl="0"/>
            <a:fld id="{9CD8D479-8942-46E8-A226-A4E01F7A105C}" type="slidenum">
              <a:rPr lang="el-GR" noProof="0" smtClean="0"/>
              <a:t>55</a:t>
            </a:fld>
            <a:endParaRPr lang="el-GR" noProof="0" dirty="0"/>
          </a:p>
        </p:txBody>
      </p:sp>
      <p:sp>
        <p:nvSpPr>
          <p:cNvPr id="5" name="Θέση ημερομηνίας 4">
            <a:extLst>
              <a:ext uri="{FF2B5EF4-FFF2-40B4-BE49-F238E27FC236}">
                <a16:creationId xmlns:a16="http://schemas.microsoft.com/office/drawing/2014/main" id="{8C8E0589-4719-FF77-B09B-2857433EE274}"/>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5DC25048-7804-3374-4AFD-DF6230245678}"/>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graphicFrame>
        <p:nvGraphicFramePr>
          <p:cNvPr id="8" name="Πίνακας 8">
            <a:extLst>
              <a:ext uri="{FF2B5EF4-FFF2-40B4-BE49-F238E27FC236}">
                <a16:creationId xmlns:a16="http://schemas.microsoft.com/office/drawing/2014/main" id="{63911030-09CF-DB90-A078-957D2357C769}"/>
              </a:ext>
            </a:extLst>
          </p:cNvPr>
          <p:cNvGraphicFramePr>
            <a:graphicFrameLocks noGrp="1"/>
          </p:cNvGraphicFramePr>
          <p:nvPr>
            <p:extLst>
              <p:ext uri="{D42A27DB-BD31-4B8C-83A1-F6EECF244321}">
                <p14:modId xmlns:p14="http://schemas.microsoft.com/office/powerpoint/2010/main" val="1920245859"/>
              </p:ext>
            </p:extLst>
          </p:nvPr>
        </p:nvGraphicFramePr>
        <p:xfrm>
          <a:off x="1181880" y="1874591"/>
          <a:ext cx="9828240" cy="4028440"/>
        </p:xfrm>
        <a:graphic>
          <a:graphicData uri="http://schemas.openxmlformats.org/drawingml/2006/table">
            <a:tbl>
              <a:tblPr firstRow="1" bandRow="1">
                <a:tableStyleId>{3B4B98B0-60AC-42C2-AFA5-B58CD77FA1E5}</a:tableStyleId>
              </a:tblPr>
              <a:tblGrid>
                <a:gridCol w="3276080">
                  <a:extLst>
                    <a:ext uri="{9D8B030D-6E8A-4147-A177-3AD203B41FA5}">
                      <a16:colId xmlns:a16="http://schemas.microsoft.com/office/drawing/2014/main" val="1198037804"/>
                    </a:ext>
                  </a:extLst>
                </a:gridCol>
                <a:gridCol w="3276080">
                  <a:extLst>
                    <a:ext uri="{9D8B030D-6E8A-4147-A177-3AD203B41FA5}">
                      <a16:colId xmlns:a16="http://schemas.microsoft.com/office/drawing/2014/main" val="2424287112"/>
                    </a:ext>
                  </a:extLst>
                </a:gridCol>
                <a:gridCol w="3276080">
                  <a:extLst>
                    <a:ext uri="{9D8B030D-6E8A-4147-A177-3AD203B41FA5}">
                      <a16:colId xmlns:a16="http://schemas.microsoft.com/office/drawing/2014/main" val="3755206431"/>
                    </a:ext>
                  </a:extLst>
                </a:gridCol>
              </a:tblGrid>
              <a:tr h="370840">
                <a:tc>
                  <a:txBody>
                    <a:bodyPr/>
                    <a:lstStyle/>
                    <a:p>
                      <a:pPr algn="just"/>
                      <a:r>
                        <a:rPr lang="el-GR" dirty="0">
                          <a:solidFill>
                            <a:schemeClr val="tx2"/>
                          </a:solidFill>
                        </a:rPr>
                        <a:t>Κατηγορία επιχείρησης</a:t>
                      </a:r>
                    </a:p>
                  </a:txBody>
                  <a:tcPr/>
                </a:tc>
                <a:tc>
                  <a:txBody>
                    <a:bodyPr/>
                    <a:lstStyle/>
                    <a:p>
                      <a:pPr algn="just"/>
                      <a:r>
                        <a:rPr lang="el-GR" dirty="0">
                          <a:solidFill>
                            <a:schemeClr val="tx2"/>
                          </a:solidFill>
                        </a:rPr>
                        <a:t>Κριτήρια </a:t>
                      </a:r>
                    </a:p>
                  </a:txBody>
                  <a:tcPr/>
                </a:tc>
                <a:tc>
                  <a:txBody>
                    <a:bodyPr/>
                    <a:lstStyle/>
                    <a:p>
                      <a:pPr algn="just"/>
                      <a:r>
                        <a:rPr lang="el-GR" dirty="0">
                          <a:solidFill>
                            <a:schemeClr val="tx2"/>
                          </a:solidFill>
                        </a:rPr>
                        <a:t>Ημερομηνία εφαρμογής</a:t>
                      </a:r>
                    </a:p>
                  </a:txBody>
                  <a:tcPr/>
                </a:tc>
                <a:extLst>
                  <a:ext uri="{0D108BD9-81ED-4DB2-BD59-A6C34878D82A}">
                    <a16:rowId xmlns:a16="http://schemas.microsoft.com/office/drawing/2014/main" val="3315714470"/>
                  </a:ext>
                </a:extLst>
              </a:tr>
              <a:tr h="370840">
                <a:tc>
                  <a:txBody>
                    <a:bodyPr/>
                    <a:lstStyle/>
                    <a:p>
                      <a:pPr algn="just"/>
                      <a:r>
                        <a:rPr lang="el-GR" dirty="0">
                          <a:solidFill>
                            <a:schemeClr val="tx2"/>
                          </a:solidFill>
                        </a:rPr>
                        <a:t>Μητρική εταιρεία εκτός ΕΕ με: (</a:t>
                      </a:r>
                      <a:r>
                        <a:rPr lang="en-GB" dirty="0" err="1">
                          <a:solidFill>
                            <a:schemeClr val="tx2"/>
                          </a:solidFill>
                        </a:rPr>
                        <a:t>i</a:t>
                      </a:r>
                      <a:r>
                        <a:rPr lang="en-GB" dirty="0">
                          <a:solidFill>
                            <a:schemeClr val="tx2"/>
                          </a:solidFill>
                        </a:rPr>
                        <a:t>) </a:t>
                      </a:r>
                      <a:r>
                        <a:rPr lang="el-GR" dirty="0">
                          <a:solidFill>
                            <a:schemeClr val="tx2"/>
                          </a:solidFill>
                        </a:rPr>
                        <a:t>μεγάλη θυγατρική εγκατεστημένη στην ΕΕ ή θυγατρική ΜΜΕ εισηγμένη στο χρηματιστήριο ή (</a:t>
                      </a:r>
                      <a:r>
                        <a:rPr lang="en-GB" dirty="0">
                          <a:solidFill>
                            <a:schemeClr val="tx2"/>
                          </a:solidFill>
                        </a:rPr>
                        <a:t>ii) </a:t>
                      </a:r>
                      <a:r>
                        <a:rPr lang="el-GR" dirty="0">
                          <a:solidFill>
                            <a:schemeClr val="tx2"/>
                          </a:solidFill>
                        </a:rPr>
                        <a:t>μεγάλο υποκατάστημα της ΕΕ</a:t>
                      </a:r>
                    </a:p>
                  </a:txBody>
                  <a:tcPr/>
                </a:tc>
                <a:tc>
                  <a:txBody>
                    <a:bodyPr/>
                    <a:lstStyle/>
                    <a:p>
                      <a:pPr algn="just"/>
                      <a:r>
                        <a:rPr lang="el-GR" dirty="0">
                          <a:solidFill>
                            <a:schemeClr val="tx2"/>
                          </a:solidFill>
                        </a:rPr>
                        <a:t>Πληροί τα ακόλουθα κριτήρια:</a:t>
                      </a:r>
                    </a:p>
                    <a:p>
                      <a:pPr algn="just"/>
                      <a:endParaRPr lang="el-GR" dirty="0">
                        <a:solidFill>
                          <a:schemeClr val="tx2"/>
                        </a:solidFill>
                      </a:endParaRPr>
                    </a:p>
                    <a:p>
                      <a:pPr algn="just"/>
                      <a:r>
                        <a:rPr lang="el-GR" dirty="0">
                          <a:solidFill>
                            <a:schemeClr val="tx2"/>
                          </a:solidFill>
                        </a:rPr>
                        <a:t>Καθαρός κύκλος εργασιών 150 εκατ. ευρώ στην ΕΕ για καθένα από τα δύο τελευταία διαδοχικά οικονομικά έτη και</a:t>
                      </a:r>
                    </a:p>
                    <a:p>
                      <a:pPr algn="just"/>
                      <a:r>
                        <a:rPr lang="el-GR" dirty="0">
                          <a:solidFill>
                            <a:schemeClr val="tx2"/>
                          </a:solidFill>
                        </a:rPr>
                        <a:t>Τουλάχιστον μία θυγατρική ή υποκατάστημα στην ΕΕ που:</a:t>
                      </a:r>
                    </a:p>
                    <a:p>
                      <a:pPr algn="just"/>
                      <a:r>
                        <a:rPr lang="el-GR" dirty="0">
                          <a:solidFill>
                            <a:schemeClr val="tx2"/>
                          </a:solidFill>
                        </a:rPr>
                        <a:t>Για τη θυγατρική: πληροί τα κριτήρια για τις κατηγορίες (2) ή (3) παραπάνω. και</a:t>
                      </a:r>
                    </a:p>
                    <a:p>
                      <a:pPr algn="just"/>
                      <a:r>
                        <a:rPr lang="el-GR" dirty="0">
                          <a:solidFill>
                            <a:schemeClr val="tx2"/>
                          </a:solidFill>
                        </a:rPr>
                        <a:t>Για το υποκατάστημα: έχει τζίρο άνω των 40 εκατ. ευρώ.</a:t>
                      </a:r>
                    </a:p>
                  </a:txBody>
                  <a:tcPr/>
                </a:tc>
                <a:tc>
                  <a:txBody>
                    <a:bodyPr/>
                    <a:lstStyle/>
                    <a:p>
                      <a:pPr algn="just" rtl="0"/>
                      <a:r>
                        <a:rPr lang="el-GR" sz="1800" kern="1200" dirty="0">
                          <a:solidFill>
                            <a:schemeClr val="tx2"/>
                          </a:solidFill>
                          <a:effectLst/>
                          <a:latin typeface="+mn-lt"/>
                          <a:ea typeface="+mn-ea"/>
                          <a:cs typeface="+mn-cs"/>
                        </a:rPr>
                        <a:t>Υποβολή εκθέσεων από το 2029 για τα οικονομικά έτη που ξεκινούν την ή μετά την 1η Ιανουαρίου 2028</a:t>
                      </a:r>
                    </a:p>
                  </a:txBody>
                  <a:tcPr/>
                </a:tc>
                <a:extLst>
                  <a:ext uri="{0D108BD9-81ED-4DB2-BD59-A6C34878D82A}">
                    <a16:rowId xmlns:a16="http://schemas.microsoft.com/office/drawing/2014/main" val="458634694"/>
                  </a:ext>
                </a:extLst>
              </a:tr>
            </a:tbl>
          </a:graphicData>
        </a:graphic>
      </p:graphicFrame>
      <p:sp>
        <p:nvSpPr>
          <p:cNvPr id="10" name="TextBox 9">
            <a:extLst>
              <a:ext uri="{FF2B5EF4-FFF2-40B4-BE49-F238E27FC236}">
                <a16:creationId xmlns:a16="http://schemas.microsoft.com/office/drawing/2014/main" id="{5A55DACC-8B19-990B-0073-72B31CF92062}"/>
              </a:ext>
            </a:extLst>
          </p:cNvPr>
          <p:cNvSpPr txBox="1"/>
          <p:nvPr/>
        </p:nvSpPr>
        <p:spPr>
          <a:xfrm>
            <a:off x="1085161" y="1376617"/>
            <a:ext cx="6096000" cy="369332"/>
          </a:xfrm>
          <a:prstGeom prst="rect">
            <a:avLst/>
          </a:prstGeom>
          <a:noFill/>
        </p:spPr>
        <p:txBody>
          <a:bodyPr wrap="square">
            <a:spAutoFit/>
          </a:bodyPr>
          <a:lstStyle/>
          <a:p>
            <a:pPr algn="just">
              <a:buFont typeface="Wingdings" pitchFamily="2" charset="2"/>
              <a:buChar char="Ø"/>
            </a:pPr>
            <a:r>
              <a:rPr lang="el-GR" b="1" dirty="0">
                <a:solidFill>
                  <a:schemeClr val="tx2"/>
                </a:solidFill>
              </a:rPr>
              <a:t>4</a:t>
            </a:r>
            <a:r>
              <a:rPr lang="el-GR" b="1" baseline="30000" dirty="0">
                <a:solidFill>
                  <a:schemeClr val="tx2"/>
                </a:solidFill>
              </a:rPr>
              <a:t>η</a:t>
            </a:r>
            <a:r>
              <a:rPr lang="el-GR" b="1" dirty="0">
                <a:solidFill>
                  <a:schemeClr val="tx2"/>
                </a:solidFill>
              </a:rPr>
              <a:t> κατηγορία</a:t>
            </a:r>
            <a:endParaRPr lang="en-US" b="1" dirty="0">
              <a:solidFill>
                <a:schemeClr val="tx2"/>
              </a:solidFill>
            </a:endParaRPr>
          </a:p>
        </p:txBody>
      </p:sp>
    </p:spTree>
    <p:extLst>
      <p:ext uri="{BB962C8B-B14F-4D97-AF65-F5344CB8AC3E}">
        <p14:creationId xmlns:p14="http://schemas.microsoft.com/office/powerpoint/2010/main" val="366328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27383" y="290583"/>
            <a:ext cx="10254592" cy="702173"/>
          </a:xfrm>
        </p:spPr>
        <p:txBody>
          <a:bodyPr rtlCol="0">
            <a:normAutofit/>
          </a:bodyPr>
          <a:lstStyle/>
          <a:p>
            <a:pPr algn="just"/>
            <a:r>
              <a:rPr lang="el-GR" sz="3200" i="0" dirty="0">
                <a:effectLst/>
              </a:rPr>
              <a:t>Απαιτήσεις της Οδηγίας</a:t>
            </a:r>
          </a:p>
        </p:txBody>
      </p:sp>
      <p:sp>
        <p:nvSpPr>
          <p:cNvPr id="4" name="Σύμβολο κράτησης θέσης αριθμού διαφάνειας 3"/>
          <p:cNvSpPr>
            <a:spLocks noGrp="1"/>
          </p:cNvSpPr>
          <p:nvPr>
            <p:ph type="sldNum" sz="quarter" idx="12"/>
          </p:nvPr>
        </p:nvSpPr>
        <p:spPr/>
        <p:txBody>
          <a:bodyPr rtlCol="0"/>
          <a:lstStyle/>
          <a:p>
            <a:pPr rtl="0"/>
            <a:fld id="{9CD8D479-8942-46E8-A226-A4E01F7A105C}" type="slidenum">
              <a:rPr lang="el-GR" smtClean="0"/>
              <a:t>56</a:t>
            </a:fld>
            <a:endParaRPr lang="el-GR" dirty="0"/>
          </a:p>
        </p:txBody>
      </p:sp>
      <p:sp>
        <p:nvSpPr>
          <p:cNvPr id="5" name="Σύμβολο κράτησης θέσης ημερομηνίας 4"/>
          <p:cNvSpPr>
            <a:spLocks noGrp="1"/>
          </p:cNvSpPr>
          <p:nvPr>
            <p:ph type="dt" sz="half" idx="10"/>
          </p:nvPr>
        </p:nvSpPr>
        <p:spPr/>
        <p:txBody>
          <a:bodyPr rtlCol="0"/>
          <a:lstStyle/>
          <a:p>
            <a:pPr rtl="0"/>
            <a:fld id="{02A392A8-E3B8-4BB2-9B17-B4B0725C581E}" type="datetime1">
              <a:rPr lang="el-GR" smtClean="0"/>
              <a:t>4/4/24</a:t>
            </a:fld>
            <a:endParaRPr lang="el-GR" dirty="0"/>
          </a:p>
        </p:txBody>
      </p:sp>
      <p:sp>
        <p:nvSpPr>
          <p:cNvPr id="6" name="Θέση υποσέλιδου 5"/>
          <p:cNvSpPr>
            <a:spLocks noGrp="1"/>
          </p:cNvSpPr>
          <p:nvPr>
            <p:ph type="ftr" sz="quarter" idx="11"/>
          </p:nvPr>
        </p:nvSpPr>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
        <p:nvSpPr>
          <p:cNvPr id="10" name="TextBox 9">
            <a:extLst>
              <a:ext uri="{FF2B5EF4-FFF2-40B4-BE49-F238E27FC236}">
                <a16:creationId xmlns:a16="http://schemas.microsoft.com/office/drawing/2014/main" id="{24724007-F0B9-B3CA-48DB-998691575A58}"/>
              </a:ext>
            </a:extLst>
          </p:cNvPr>
          <p:cNvSpPr txBox="1"/>
          <p:nvPr/>
        </p:nvSpPr>
        <p:spPr>
          <a:xfrm>
            <a:off x="410402" y="1015607"/>
            <a:ext cx="11238266" cy="5647700"/>
          </a:xfrm>
          <a:prstGeom prst="rect">
            <a:avLst/>
          </a:prstGeom>
          <a:noFill/>
        </p:spPr>
        <p:txBody>
          <a:bodyPr wrap="square">
            <a:spAutoFit/>
          </a:bodyPr>
          <a:lstStyle/>
          <a:p>
            <a:pPr marL="342900" indent="-342900" algn="just">
              <a:lnSpc>
                <a:spcPct val="90000"/>
              </a:lnSpc>
              <a:spcBef>
                <a:spcPts val="1100"/>
              </a:spcBef>
              <a:buFont typeface="Wingdings" pitchFamily="2" charset="2"/>
              <a:buChar char="Ø"/>
            </a:pPr>
            <a:r>
              <a:rPr lang="el-GR" sz="2000" dirty="0">
                <a:solidFill>
                  <a:schemeClr val="tx2"/>
                </a:solidFill>
                <a:latin typeface="Corbel" panose="020B0503020204020204" pitchFamily="34" charset="0"/>
              </a:rPr>
              <a:t>Η Οδηγία </a:t>
            </a:r>
            <a:r>
              <a:rPr lang="en-GB" sz="2000" dirty="0">
                <a:solidFill>
                  <a:schemeClr val="tx2"/>
                </a:solidFill>
                <a:latin typeface="Corbel" panose="020B0503020204020204" pitchFamily="34" charset="0"/>
              </a:rPr>
              <a:t>CSRD </a:t>
            </a:r>
            <a:r>
              <a:rPr lang="el-GR" sz="2000" dirty="0">
                <a:solidFill>
                  <a:schemeClr val="tx2"/>
                </a:solidFill>
                <a:latin typeface="Corbel" panose="020B0503020204020204" pitchFamily="34" charset="0"/>
              </a:rPr>
              <a:t>υποχρεώνει τις εταιρείες εντός του πεδίου εφαρμογής της </a:t>
            </a:r>
            <a:r>
              <a:rPr lang="el-GR" sz="2000" b="1" dirty="0">
                <a:solidFill>
                  <a:schemeClr val="tx2"/>
                </a:solidFill>
                <a:latin typeface="Corbel" panose="020B0503020204020204" pitchFamily="34" charset="0"/>
              </a:rPr>
              <a:t>να αποκαλύπτουν πληροφορίες για θέματα βιωσιμότητας που επηρεάζουν την εταιρεία</a:t>
            </a:r>
            <a:r>
              <a:rPr lang="el-GR" sz="2000" dirty="0">
                <a:solidFill>
                  <a:schemeClr val="tx2"/>
                </a:solidFill>
                <a:latin typeface="Corbel" panose="020B0503020204020204" pitchFamily="34" charset="0"/>
              </a:rPr>
              <a:t>, καθώς και για τις επιπτώσεις της εταιρείας σε θέματα βιωσιμότητας.</a:t>
            </a:r>
          </a:p>
          <a:p>
            <a:pPr marL="342900" indent="-342900" algn="just">
              <a:lnSpc>
                <a:spcPct val="90000"/>
              </a:lnSpc>
              <a:spcBef>
                <a:spcPts val="1100"/>
              </a:spcBef>
              <a:buFont typeface="Wingdings" pitchFamily="2" charset="2"/>
              <a:buChar char="Ø"/>
            </a:pPr>
            <a:r>
              <a:rPr lang="el-GR" sz="2000" dirty="0">
                <a:solidFill>
                  <a:schemeClr val="tx2"/>
                </a:solidFill>
                <a:latin typeface="Corbel" panose="020B0503020204020204" pitchFamily="34" charset="0"/>
              </a:rPr>
              <a:t>Ειδικότερα, οι εκθέσεις διαχείρισης των επιχειρήσεων θα </a:t>
            </a:r>
            <a:r>
              <a:rPr lang="el-GR" sz="2000" b="1" dirty="0">
                <a:solidFill>
                  <a:schemeClr val="tx2"/>
                </a:solidFill>
                <a:latin typeface="Corbel" panose="020B0503020204020204" pitchFamily="34" charset="0"/>
              </a:rPr>
              <a:t>περιλαμβάνουν πληροφορίες σχετικά με:</a:t>
            </a:r>
          </a:p>
          <a:p>
            <a:pPr marL="457200" indent="-457200" algn="just">
              <a:lnSpc>
                <a:spcPct val="90000"/>
              </a:lnSpc>
              <a:spcBef>
                <a:spcPts val="1100"/>
              </a:spcBef>
              <a:buFont typeface="+mj-lt"/>
              <a:buAutoNum type="arabicPeriod"/>
            </a:pPr>
            <a:r>
              <a:rPr lang="el-GR" sz="2000" b="1" dirty="0">
                <a:solidFill>
                  <a:schemeClr val="tx2"/>
                </a:solidFill>
                <a:latin typeface="Corbel" panose="020B0503020204020204" pitchFamily="34" charset="0"/>
              </a:rPr>
              <a:t>την ανθεκτικότητα του επιχειρηματικού μοντέλου </a:t>
            </a:r>
            <a:r>
              <a:rPr lang="el-GR" sz="2000" dirty="0">
                <a:solidFill>
                  <a:schemeClr val="tx2"/>
                </a:solidFill>
                <a:latin typeface="Corbel" panose="020B0503020204020204" pitchFamily="34" charset="0"/>
              </a:rPr>
              <a:t>και της στρατηγικής της εταιρείας στους κινδύνους βιωσιμότητας</a:t>
            </a:r>
          </a:p>
          <a:p>
            <a:pPr marL="457200" indent="-457200" algn="just">
              <a:lnSpc>
                <a:spcPct val="90000"/>
              </a:lnSpc>
              <a:spcBef>
                <a:spcPts val="1100"/>
              </a:spcBef>
              <a:buFont typeface="+mj-lt"/>
              <a:buAutoNum type="arabicPeriod"/>
            </a:pPr>
            <a:r>
              <a:rPr lang="el-GR" sz="2000" b="1" dirty="0">
                <a:solidFill>
                  <a:schemeClr val="tx2"/>
                </a:solidFill>
                <a:latin typeface="Corbel" panose="020B0503020204020204" pitchFamily="34" charset="0"/>
              </a:rPr>
              <a:t>σχέδια</a:t>
            </a:r>
            <a:r>
              <a:rPr lang="el-GR" sz="2000" dirty="0">
                <a:solidFill>
                  <a:schemeClr val="tx2"/>
                </a:solidFill>
                <a:latin typeface="Corbel" panose="020B0503020204020204" pitchFamily="34" charset="0"/>
              </a:rPr>
              <a:t> που διασφαλίζουν τη </a:t>
            </a:r>
            <a:r>
              <a:rPr lang="el-GR" sz="2000" b="1" dirty="0">
                <a:solidFill>
                  <a:schemeClr val="tx2"/>
                </a:solidFill>
                <a:latin typeface="Corbel" panose="020B0503020204020204" pitchFamily="34" charset="0"/>
              </a:rPr>
              <a:t>συμβατότητα με τον στόχο για την υπερθέρμανση του πλανήτη στους 1,5°</a:t>
            </a:r>
            <a:r>
              <a:rPr lang="en-GB" sz="2000" b="1" dirty="0">
                <a:solidFill>
                  <a:schemeClr val="tx2"/>
                </a:solidFill>
                <a:latin typeface="Corbel" panose="020B0503020204020204" pitchFamily="34" charset="0"/>
              </a:rPr>
              <a:t>C </a:t>
            </a:r>
            <a:r>
              <a:rPr lang="el-GR" sz="2000" b="1" dirty="0">
                <a:solidFill>
                  <a:schemeClr val="tx2"/>
                </a:solidFill>
                <a:latin typeface="Corbel" panose="020B0503020204020204" pitchFamily="34" charset="0"/>
              </a:rPr>
              <a:t>βάσει της Συμφωνίας του Παρισιού </a:t>
            </a:r>
            <a:r>
              <a:rPr lang="el-GR" sz="2000" dirty="0">
                <a:solidFill>
                  <a:schemeClr val="tx2"/>
                </a:solidFill>
                <a:latin typeface="Corbel" panose="020B0503020204020204" pitchFamily="34" charset="0"/>
              </a:rPr>
              <a:t>και με τους στόχους του Κανονισμού (ΕΕ) 2021/1119 (Νόμος για το Κλίμα στην Ευρώπη) σχετικά με την κλιματική ουδετερότητα έως το 2050 και την έκθεση σε δραστηριότητες που σχετίζονται με τον άνθρακα, το πετρέλαιο και το φυσικό αέριο</a:t>
            </a:r>
          </a:p>
          <a:p>
            <a:pPr marL="457200" indent="-457200" algn="just">
              <a:lnSpc>
                <a:spcPct val="90000"/>
              </a:lnSpc>
              <a:spcBef>
                <a:spcPts val="1100"/>
              </a:spcBef>
              <a:buFont typeface="+mj-lt"/>
              <a:buAutoNum type="arabicPeriod"/>
            </a:pPr>
            <a:r>
              <a:rPr lang="el-GR" sz="2000" b="1" dirty="0">
                <a:solidFill>
                  <a:schemeClr val="tx2"/>
                </a:solidFill>
                <a:latin typeface="Corbel" panose="020B0503020204020204" pitchFamily="34" charset="0"/>
              </a:rPr>
              <a:t>χρονικά δεσμευμένους στόχους βιωσιμότητας</a:t>
            </a:r>
            <a:r>
              <a:rPr lang="el-GR" sz="2000" dirty="0">
                <a:solidFill>
                  <a:schemeClr val="tx2"/>
                </a:solidFill>
                <a:latin typeface="Corbel" panose="020B0503020204020204" pitchFamily="34" charset="0"/>
              </a:rPr>
              <a:t>, την πρόοδο και τις διαδικασίες και</a:t>
            </a:r>
          </a:p>
          <a:p>
            <a:pPr marL="457200" indent="-457200" algn="just">
              <a:lnSpc>
                <a:spcPct val="90000"/>
              </a:lnSpc>
              <a:spcBef>
                <a:spcPts val="1100"/>
              </a:spcBef>
              <a:buFont typeface="+mj-lt"/>
              <a:buAutoNum type="arabicPeriod"/>
            </a:pPr>
            <a:r>
              <a:rPr lang="el-GR" sz="2000" b="1" dirty="0">
                <a:solidFill>
                  <a:schemeClr val="tx2"/>
                </a:solidFill>
                <a:latin typeface="Corbel" panose="020B0503020204020204" pitchFamily="34" charset="0"/>
              </a:rPr>
              <a:t>τους κύριους κινδύνους </a:t>
            </a:r>
            <a:r>
              <a:rPr lang="el-GR" sz="2000" dirty="0">
                <a:solidFill>
                  <a:schemeClr val="tx2"/>
                </a:solidFill>
                <a:latin typeface="Corbel" panose="020B0503020204020204" pitchFamily="34" charset="0"/>
              </a:rPr>
              <a:t>για την εταιρεία που σχετίζονται με τις «εξαρτήσεις» της σε θέματα βιωσιμότητας, συμπεριλαμβανομένων των ενεργειών που λαμβάνονται για τη διαχείριση αυτών των κινδύνων.</a:t>
            </a:r>
          </a:p>
          <a:p>
            <a:pPr marL="342900" indent="-342900" algn="just">
              <a:lnSpc>
                <a:spcPct val="90000"/>
              </a:lnSpc>
              <a:spcBef>
                <a:spcPts val="1100"/>
              </a:spcBef>
              <a:buFont typeface="Wingdings" pitchFamily="2" charset="2"/>
              <a:buChar char="ü"/>
            </a:pPr>
            <a:endParaRPr lang="el-GR" sz="2000" b="0" i="0" dirty="0">
              <a:solidFill>
                <a:schemeClr val="tx2"/>
              </a:solidFill>
              <a:effectLst/>
              <a:latin typeface="Corbel" panose="020B0503020204020204" pitchFamily="34" charset="0"/>
            </a:endParaRPr>
          </a:p>
        </p:txBody>
      </p:sp>
    </p:spTree>
    <p:extLst>
      <p:ext uri="{BB962C8B-B14F-4D97-AF65-F5344CB8AC3E}">
        <p14:creationId xmlns:p14="http://schemas.microsoft.com/office/powerpoint/2010/main" val="3499450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27383" y="152037"/>
            <a:ext cx="10254592" cy="702173"/>
          </a:xfrm>
        </p:spPr>
        <p:txBody>
          <a:bodyPr rtlCol="0">
            <a:normAutofit/>
          </a:bodyPr>
          <a:lstStyle/>
          <a:p>
            <a:pPr algn="just"/>
            <a:r>
              <a:rPr lang="el-GR" sz="3200" i="0" dirty="0">
                <a:effectLst/>
              </a:rPr>
              <a:t>Απαιτήσεις της Οδηγίας</a:t>
            </a:r>
          </a:p>
        </p:txBody>
      </p:sp>
      <p:sp>
        <p:nvSpPr>
          <p:cNvPr id="4" name="Σύμβολο κράτησης θέσης αριθμού διαφάνειας 3"/>
          <p:cNvSpPr>
            <a:spLocks noGrp="1"/>
          </p:cNvSpPr>
          <p:nvPr>
            <p:ph type="sldNum" sz="quarter" idx="12"/>
          </p:nvPr>
        </p:nvSpPr>
        <p:spPr/>
        <p:txBody>
          <a:bodyPr rtlCol="0"/>
          <a:lstStyle/>
          <a:p>
            <a:pPr rtl="0"/>
            <a:fld id="{9CD8D479-8942-46E8-A226-A4E01F7A105C}" type="slidenum">
              <a:rPr lang="el-GR" smtClean="0"/>
              <a:t>57</a:t>
            </a:fld>
            <a:endParaRPr lang="el-GR" dirty="0"/>
          </a:p>
        </p:txBody>
      </p:sp>
      <p:sp>
        <p:nvSpPr>
          <p:cNvPr id="5" name="Σύμβολο κράτησης θέσης ημερομηνίας 4"/>
          <p:cNvSpPr>
            <a:spLocks noGrp="1"/>
          </p:cNvSpPr>
          <p:nvPr>
            <p:ph type="dt" sz="half" idx="10"/>
          </p:nvPr>
        </p:nvSpPr>
        <p:spPr/>
        <p:txBody>
          <a:bodyPr rtlCol="0"/>
          <a:lstStyle/>
          <a:p>
            <a:pPr rtl="0"/>
            <a:fld id="{02A392A8-E3B8-4BB2-9B17-B4B0725C581E}" type="datetime1">
              <a:rPr lang="el-GR" smtClean="0"/>
              <a:t>4/4/24</a:t>
            </a:fld>
            <a:endParaRPr lang="el-GR" dirty="0"/>
          </a:p>
        </p:txBody>
      </p:sp>
      <p:sp>
        <p:nvSpPr>
          <p:cNvPr id="6" name="Θέση υποσέλιδου 5"/>
          <p:cNvSpPr>
            <a:spLocks noGrp="1"/>
          </p:cNvSpPr>
          <p:nvPr>
            <p:ph type="ftr" sz="quarter" idx="11"/>
          </p:nvPr>
        </p:nvSpPr>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
        <p:nvSpPr>
          <p:cNvPr id="10" name="TextBox 9">
            <a:extLst>
              <a:ext uri="{FF2B5EF4-FFF2-40B4-BE49-F238E27FC236}">
                <a16:creationId xmlns:a16="http://schemas.microsoft.com/office/drawing/2014/main" id="{24724007-F0B9-B3CA-48DB-998691575A58}"/>
              </a:ext>
            </a:extLst>
          </p:cNvPr>
          <p:cNvSpPr txBox="1"/>
          <p:nvPr/>
        </p:nvSpPr>
        <p:spPr>
          <a:xfrm>
            <a:off x="235527" y="854211"/>
            <a:ext cx="11610109" cy="6206827"/>
          </a:xfrm>
          <a:prstGeom prst="rect">
            <a:avLst/>
          </a:prstGeom>
          <a:noFill/>
        </p:spPr>
        <p:txBody>
          <a:bodyPr wrap="square">
            <a:spAutoFit/>
          </a:bodyPr>
          <a:lstStyle/>
          <a:p>
            <a:pPr marL="342900" indent="-342900" algn="just">
              <a:lnSpc>
                <a:spcPct val="90000"/>
              </a:lnSpc>
              <a:spcBef>
                <a:spcPts val="1100"/>
              </a:spcBef>
              <a:buFont typeface="Wingdings" pitchFamily="2" charset="2"/>
              <a:buChar char="Ø"/>
            </a:pPr>
            <a:r>
              <a:rPr lang="el-GR" dirty="0">
                <a:solidFill>
                  <a:schemeClr val="tx2"/>
                </a:solidFill>
                <a:latin typeface="Corbel" panose="020B0503020204020204" pitchFamily="34" charset="0"/>
              </a:rPr>
              <a:t>Οι υποχρεώσεις υποβολής εκθέσεων βάσει της Οδηγίας </a:t>
            </a:r>
            <a:r>
              <a:rPr lang="en-GB" dirty="0">
                <a:solidFill>
                  <a:schemeClr val="tx2"/>
                </a:solidFill>
                <a:latin typeface="Corbel" panose="020B0503020204020204" pitchFamily="34" charset="0"/>
              </a:rPr>
              <a:t>CSRD </a:t>
            </a:r>
            <a:r>
              <a:rPr lang="el-GR" dirty="0">
                <a:solidFill>
                  <a:schemeClr val="tx2"/>
                </a:solidFill>
                <a:latin typeface="Corbel" panose="020B0503020204020204" pitchFamily="34" charset="0"/>
              </a:rPr>
              <a:t>θα λειτουργούν παράλληλα με την προτεινόμενη οδηγία της ΕΕ για τη δέουσα επιμέλεια</a:t>
            </a:r>
            <a:r>
              <a:rPr lang="en-US" dirty="0">
                <a:solidFill>
                  <a:schemeClr val="tx2"/>
                </a:solidFill>
                <a:latin typeface="Corbel" panose="020B0503020204020204" pitchFamily="34" charset="0"/>
              </a:rPr>
              <a:t> </a:t>
            </a:r>
            <a:r>
              <a:rPr lang="el-GR" dirty="0">
                <a:solidFill>
                  <a:schemeClr val="tx2"/>
                </a:solidFill>
                <a:latin typeface="Corbel" panose="020B0503020204020204" pitchFamily="34" charset="0"/>
              </a:rPr>
              <a:t>για την εταιρική βιωσιμότητα</a:t>
            </a:r>
            <a:r>
              <a:rPr lang="en-US" dirty="0">
                <a:solidFill>
                  <a:schemeClr val="tx2"/>
                </a:solidFill>
                <a:latin typeface="Corbel" panose="020B0503020204020204" pitchFamily="34" charset="0"/>
              </a:rPr>
              <a:t> </a:t>
            </a:r>
            <a:r>
              <a:rPr lang="en-US" b="1" dirty="0">
                <a:solidFill>
                  <a:schemeClr val="tx2"/>
                </a:solidFill>
                <a:latin typeface="Corbel" panose="020B0503020204020204" pitchFamily="34" charset="0"/>
              </a:rPr>
              <a:t>(</a:t>
            </a:r>
            <a:r>
              <a:rPr lang="en-GB" b="1" i="0" dirty="0">
                <a:solidFill>
                  <a:schemeClr val="tx2"/>
                </a:solidFill>
                <a:effectLst/>
                <a:latin typeface="Corbel" panose="020B0503020204020204" pitchFamily="34" charset="0"/>
              </a:rPr>
              <a:t>Directive on corporate sustainability due diligence)</a:t>
            </a:r>
            <a:r>
              <a:rPr lang="el-GR" dirty="0">
                <a:solidFill>
                  <a:schemeClr val="tx2"/>
                </a:solidFill>
                <a:latin typeface="Corbel" panose="020B0503020204020204" pitchFamily="34" charset="0"/>
              </a:rPr>
              <a:t>, η οποία θα επιβάλλει υποχρεώσεις δέουσας επιμέλειας και θα απαιτεί από τις εταιρείες να εντοπίζουν και να αποτρέπουν δυσμενείς περιβαλλοντικές επιπτώσεις και επιπτώσεις στα ανθρώπινα δικαιώματα στις αλυσίδες αξίας τους.</a:t>
            </a:r>
            <a:endParaRPr lang="en-US" dirty="0">
              <a:solidFill>
                <a:schemeClr val="tx2"/>
              </a:solidFill>
              <a:latin typeface="Corbel" panose="020B0503020204020204" pitchFamily="34" charset="0"/>
            </a:endParaRPr>
          </a:p>
          <a:p>
            <a:pPr marL="342900" indent="-342900" algn="just">
              <a:lnSpc>
                <a:spcPct val="90000"/>
              </a:lnSpc>
              <a:spcBef>
                <a:spcPts val="1100"/>
              </a:spcBef>
              <a:buFont typeface="Wingdings" pitchFamily="2" charset="2"/>
              <a:buChar char="Ø"/>
            </a:pPr>
            <a:r>
              <a:rPr lang="el-GR" b="0" i="0" dirty="0">
                <a:solidFill>
                  <a:schemeClr val="tx2"/>
                </a:solidFill>
                <a:effectLst/>
                <a:latin typeface="Corbel" panose="020B0503020204020204" pitchFamily="34" charset="0"/>
              </a:rPr>
              <a:t>Η </a:t>
            </a:r>
            <a:r>
              <a:rPr lang="el-GR" dirty="0">
                <a:solidFill>
                  <a:schemeClr val="tx2"/>
                </a:solidFill>
                <a:latin typeface="Corbel" panose="020B0503020204020204" pitchFamily="34" charset="0"/>
              </a:rPr>
              <a:t>Οδηγία </a:t>
            </a:r>
            <a:r>
              <a:rPr lang="en-GB" b="0" i="0" dirty="0">
                <a:solidFill>
                  <a:schemeClr val="tx2"/>
                </a:solidFill>
                <a:effectLst/>
                <a:latin typeface="Corbel" panose="020B0503020204020204" pitchFamily="34" charset="0"/>
              </a:rPr>
              <a:t>CSRD </a:t>
            </a:r>
            <a:r>
              <a:rPr lang="el-GR" b="0" i="0" dirty="0">
                <a:solidFill>
                  <a:schemeClr val="tx2"/>
                </a:solidFill>
                <a:effectLst/>
                <a:latin typeface="Corbel" panose="020B0503020204020204" pitchFamily="34" charset="0"/>
              </a:rPr>
              <a:t>θα απαιτεί από τις εταιρείες να κάνουν γνωστοποιήσεις χρησιμοποιώντας ένα λεπτομερές σύνολο προτύπων αναφοράς βιωσιμότητας, τα οποία η Ευρωπαϊκή Επιτροπή θα υιοθετήσει σε τελική μορφή έως τις 30 Ιουνίου 2024. Κατά την υιοθέτηση αυτών των προτύπων, η Επιτροπή θα λάβει υπόψη </a:t>
            </a:r>
            <a:r>
              <a:rPr lang="el-GR" b="1" i="0" dirty="0">
                <a:solidFill>
                  <a:schemeClr val="tx2"/>
                </a:solidFill>
                <a:effectLst/>
                <a:latin typeface="Corbel" panose="020B0503020204020204" pitchFamily="34" charset="0"/>
              </a:rPr>
              <a:t>τα πρότυπα αναφοράς βιωσιμότητας της ΕΕ  (</a:t>
            </a:r>
            <a:r>
              <a:rPr lang="en-GB" b="1" i="0" dirty="0">
                <a:solidFill>
                  <a:schemeClr val="tx2"/>
                </a:solidFill>
                <a:effectLst/>
                <a:latin typeface="Corbel" panose="020B0503020204020204" pitchFamily="34" charset="0"/>
              </a:rPr>
              <a:t>EU Sustainability Reporting Standards</a:t>
            </a:r>
            <a:r>
              <a:rPr lang="el-GR" b="1" i="0" dirty="0">
                <a:solidFill>
                  <a:schemeClr val="tx2"/>
                </a:solidFill>
                <a:effectLst/>
                <a:latin typeface="Corbel" panose="020B0503020204020204" pitchFamily="34" charset="0"/>
              </a:rPr>
              <a:t>, </a:t>
            </a:r>
            <a:r>
              <a:rPr lang="en-GB" b="1" i="0" dirty="0">
                <a:solidFill>
                  <a:schemeClr val="tx2"/>
                </a:solidFill>
                <a:effectLst/>
                <a:latin typeface="Corbel" panose="020B0503020204020204" pitchFamily="34" charset="0"/>
              </a:rPr>
              <a:t>ESRS) </a:t>
            </a:r>
            <a:r>
              <a:rPr lang="el-GR" b="1" i="0" dirty="0">
                <a:solidFill>
                  <a:schemeClr val="tx2"/>
                </a:solidFill>
                <a:effectLst/>
                <a:latin typeface="Corbel" panose="020B0503020204020204" pitchFamily="34" charset="0"/>
              </a:rPr>
              <a:t>που αναπτύσσεται από την </a:t>
            </a:r>
            <a:r>
              <a:rPr lang="en-GB" b="1" i="0" dirty="0">
                <a:solidFill>
                  <a:schemeClr val="tx2"/>
                </a:solidFill>
                <a:effectLst/>
                <a:latin typeface="Corbel" panose="020B0503020204020204" pitchFamily="34" charset="0"/>
              </a:rPr>
              <a:t>EFRAG.</a:t>
            </a:r>
            <a:endParaRPr lang="el-GR" b="1" i="0" dirty="0">
              <a:solidFill>
                <a:schemeClr val="tx2"/>
              </a:solidFill>
              <a:effectLst/>
              <a:latin typeface="Corbel" panose="020B0503020204020204" pitchFamily="34" charset="0"/>
            </a:endParaRPr>
          </a:p>
          <a:p>
            <a:pPr marL="342900" indent="-342900" algn="just">
              <a:lnSpc>
                <a:spcPct val="90000"/>
              </a:lnSpc>
              <a:spcBef>
                <a:spcPts val="1100"/>
              </a:spcBef>
              <a:buFont typeface="Wingdings" pitchFamily="2" charset="2"/>
              <a:buChar char="Ø"/>
            </a:pPr>
            <a:r>
              <a:rPr lang="el-GR" b="0" i="0" dirty="0">
                <a:solidFill>
                  <a:schemeClr val="tx2"/>
                </a:solidFill>
                <a:effectLst/>
                <a:latin typeface="Corbel" panose="020B0503020204020204" pitchFamily="34" charset="0"/>
              </a:rPr>
              <a:t>Αυτές περιλαμβάνουν γνωστοποιήσεις θα αφορούν </a:t>
            </a:r>
          </a:p>
          <a:p>
            <a:pPr marL="457200" indent="-457200" algn="just">
              <a:lnSpc>
                <a:spcPct val="90000"/>
              </a:lnSpc>
              <a:spcBef>
                <a:spcPts val="1100"/>
              </a:spcBef>
              <a:buFont typeface="+mj-lt"/>
              <a:buAutoNum type="arabicPeriod"/>
            </a:pPr>
            <a:r>
              <a:rPr lang="el-GR" b="1" i="0" dirty="0">
                <a:solidFill>
                  <a:schemeClr val="tx2"/>
                </a:solidFill>
                <a:effectLst/>
                <a:latin typeface="Corbel" panose="020B0503020204020204" pitchFamily="34" charset="0"/>
              </a:rPr>
              <a:t>περιβαλλοντικά θέματα </a:t>
            </a:r>
            <a:r>
              <a:rPr lang="el-GR" b="0" i="0" dirty="0">
                <a:solidFill>
                  <a:schemeClr val="tx2"/>
                </a:solidFill>
                <a:effectLst/>
                <a:latin typeface="Corbel" panose="020B0503020204020204" pitchFamily="34" charset="0"/>
              </a:rPr>
              <a:t>συμπεριλαμβανομένων της κλιματικής αλλαγής, της</a:t>
            </a:r>
            <a:r>
              <a:rPr lang="en-GB" b="0" i="0" dirty="0">
                <a:solidFill>
                  <a:schemeClr val="tx2"/>
                </a:solidFill>
                <a:effectLst/>
                <a:latin typeface="Corbel" panose="020B0503020204020204" pitchFamily="34" charset="0"/>
              </a:rPr>
              <a:t> </a:t>
            </a:r>
            <a:r>
              <a:rPr lang="el-GR" b="0" i="0" dirty="0">
                <a:solidFill>
                  <a:schemeClr val="tx2"/>
                </a:solidFill>
                <a:effectLst/>
                <a:latin typeface="Corbel" panose="020B0503020204020204" pitchFamily="34" charset="0"/>
              </a:rPr>
              <a:t>ρύπανσης, των</a:t>
            </a:r>
            <a:r>
              <a:rPr lang="en-GB" b="0" i="0" dirty="0">
                <a:solidFill>
                  <a:schemeClr val="tx2"/>
                </a:solidFill>
                <a:effectLst/>
                <a:latin typeface="Corbel" panose="020B0503020204020204" pitchFamily="34" charset="0"/>
              </a:rPr>
              <a:t> </a:t>
            </a:r>
            <a:r>
              <a:rPr lang="el-GR" b="0" i="0" dirty="0">
                <a:solidFill>
                  <a:schemeClr val="tx2"/>
                </a:solidFill>
                <a:effectLst/>
                <a:latin typeface="Corbel" panose="020B0503020204020204" pitchFamily="34" charset="0"/>
              </a:rPr>
              <a:t>υδάτινων και θαλάσσιων πόρων, της</a:t>
            </a:r>
            <a:r>
              <a:rPr lang="en-GB" b="0" i="0" dirty="0">
                <a:solidFill>
                  <a:schemeClr val="tx2"/>
                </a:solidFill>
                <a:effectLst/>
                <a:latin typeface="Corbel" panose="020B0503020204020204" pitchFamily="34" charset="0"/>
              </a:rPr>
              <a:t> </a:t>
            </a:r>
            <a:r>
              <a:rPr lang="el-GR" b="0" i="0" dirty="0">
                <a:solidFill>
                  <a:schemeClr val="tx2"/>
                </a:solidFill>
                <a:effectLst/>
                <a:latin typeface="Corbel" panose="020B0503020204020204" pitchFamily="34" charset="0"/>
              </a:rPr>
              <a:t>βιοποικιλότητας και οικοσυστημάτων και της</a:t>
            </a:r>
            <a:r>
              <a:rPr lang="en-GB" b="0" i="0" dirty="0">
                <a:solidFill>
                  <a:schemeClr val="tx2"/>
                </a:solidFill>
                <a:effectLst/>
                <a:latin typeface="Corbel" panose="020B0503020204020204" pitchFamily="34" charset="0"/>
              </a:rPr>
              <a:t> </a:t>
            </a:r>
            <a:r>
              <a:rPr lang="el-GR" b="0" i="0" dirty="0">
                <a:solidFill>
                  <a:schemeClr val="tx2"/>
                </a:solidFill>
                <a:effectLst/>
                <a:latin typeface="Corbel" panose="020B0503020204020204" pitchFamily="34" charset="0"/>
              </a:rPr>
              <a:t>χρήσης πόρων και κυκλικής οικονομίας</a:t>
            </a:r>
          </a:p>
          <a:p>
            <a:pPr marL="457200" indent="-457200" algn="just">
              <a:lnSpc>
                <a:spcPct val="90000"/>
              </a:lnSpc>
              <a:spcBef>
                <a:spcPts val="1100"/>
              </a:spcBef>
              <a:buFont typeface="+mj-lt"/>
              <a:buAutoNum type="arabicPeriod"/>
            </a:pPr>
            <a:r>
              <a:rPr lang="el-GR" b="1" i="0" dirty="0">
                <a:solidFill>
                  <a:schemeClr val="tx2"/>
                </a:solidFill>
                <a:effectLst/>
                <a:latin typeface="Corbel" panose="020B0503020204020204" pitchFamily="34" charset="0"/>
              </a:rPr>
              <a:t>κοινωνικά θέματα </a:t>
            </a:r>
            <a:r>
              <a:rPr lang="el-GR" b="0" i="0" dirty="0">
                <a:solidFill>
                  <a:schemeClr val="tx2"/>
                </a:solidFill>
                <a:effectLst/>
                <a:latin typeface="Corbel" panose="020B0503020204020204" pitchFamily="34" charset="0"/>
              </a:rPr>
              <a:t>(του εργατικού δυναμικού, των εργαζομένων στην αλυσίδα αξίας, των επηρεαζόμενων κοινοτήτων και των καταναλωτών και των τελικών χρηστών</a:t>
            </a:r>
          </a:p>
          <a:p>
            <a:pPr marL="457200" indent="-457200" algn="just">
              <a:lnSpc>
                <a:spcPct val="90000"/>
              </a:lnSpc>
              <a:spcBef>
                <a:spcPts val="1100"/>
              </a:spcBef>
              <a:buFont typeface="+mj-lt"/>
              <a:buAutoNum type="arabicPeriod"/>
            </a:pPr>
            <a:r>
              <a:rPr lang="el-GR" b="1" i="0" dirty="0">
                <a:solidFill>
                  <a:schemeClr val="tx2"/>
                </a:solidFill>
                <a:effectLst/>
                <a:latin typeface="Corbel" panose="020B0503020204020204" pitchFamily="34" charset="0"/>
              </a:rPr>
              <a:t>και ένα θέμα διακυβέρνησης </a:t>
            </a:r>
            <a:r>
              <a:rPr lang="el-GR" b="0" i="0" dirty="0">
                <a:solidFill>
                  <a:schemeClr val="tx2"/>
                </a:solidFill>
                <a:effectLst/>
                <a:latin typeface="Corbel" panose="020B0503020204020204" pitchFamily="34" charset="0"/>
              </a:rPr>
              <a:t>(που σχετίζεται με την επιχειρηματική συμπεριφορά).</a:t>
            </a:r>
          </a:p>
          <a:p>
            <a:pPr algn="just">
              <a:lnSpc>
                <a:spcPct val="90000"/>
              </a:lnSpc>
              <a:spcBef>
                <a:spcPts val="1100"/>
              </a:spcBef>
            </a:pPr>
            <a:endParaRPr lang="en-US" b="0" i="0" dirty="0">
              <a:solidFill>
                <a:schemeClr val="tx2"/>
              </a:solidFill>
              <a:effectLst/>
              <a:latin typeface="Corbel" panose="020B0503020204020204" pitchFamily="34" charset="0"/>
            </a:endParaRPr>
          </a:p>
          <a:p>
            <a:pPr marL="285750" indent="-285750" algn="just">
              <a:lnSpc>
                <a:spcPct val="90000"/>
              </a:lnSpc>
              <a:spcBef>
                <a:spcPts val="1100"/>
              </a:spcBef>
              <a:buFont typeface="Wingdings" pitchFamily="2" charset="2"/>
              <a:buChar char="Ø"/>
            </a:pPr>
            <a:r>
              <a:rPr lang="el-GR" b="1" dirty="0">
                <a:solidFill>
                  <a:schemeClr val="tx2"/>
                </a:solidFill>
                <a:latin typeface="Corbel" panose="020B0503020204020204" pitchFamily="34" charset="0"/>
              </a:rPr>
              <a:t>Πολύ σημαντικός ο </a:t>
            </a:r>
            <a:r>
              <a:rPr lang="el-GR" b="1" i="0" dirty="0">
                <a:solidFill>
                  <a:schemeClr val="tx2"/>
                </a:solidFill>
                <a:effectLst/>
                <a:latin typeface="Corbel" panose="020B0503020204020204" pitchFamily="34" charset="0"/>
              </a:rPr>
              <a:t>ΚΑΤ’ ΕΞΟΥΣΙΟΔΟΤΗΣΗ ΚΑΝΟΝΙΣΜΟΣ (ΕΕ) 2023/2772 για τη συμπλήρωση της οδηγίας 2013/34/ΕΕ του Ευρωπαϊκού Κοινοβουλίου και του Συμβουλίου όσον αφορά τα πρότυπα υποβολής εκθέσεων βιωσιμότητας</a:t>
            </a:r>
          </a:p>
          <a:p>
            <a:pPr algn="just">
              <a:lnSpc>
                <a:spcPct val="90000"/>
              </a:lnSpc>
              <a:spcBef>
                <a:spcPts val="1100"/>
              </a:spcBef>
            </a:pPr>
            <a:endParaRPr lang="el-GR" b="0" i="0" dirty="0">
              <a:solidFill>
                <a:schemeClr val="tx2"/>
              </a:solidFill>
              <a:effectLst/>
              <a:latin typeface="Corbel" panose="020B0503020204020204" pitchFamily="34" charset="0"/>
            </a:endParaRPr>
          </a:p>
        </p:txBody>
      </p:sp>
    </p:spTree>
    <p:extLst>
      <p:ext uri="{BB962C8B-B14F-4D97-AF65-F5344CB8AC3E}">
        <p14:creationId xmlns:p14="http://schemas.microsoft.com/office/powerpoint/2010/main" val="3648108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936F9C-1CD6-006E-70D4-BB496F58BF07}"/>
              </a:ext>
            </a:extLst>
          </p:cNvPr>
          <p:cNvSpPr>
            <a:spLocks noGrp="1"/>
          </p:cNvSpPr>
          <p:nvPr>
            <p:ph type="title"/>
          </p:nvPr>
        </p:nvSpPr>
        <p:spPr>
          <a:xfrm>
            <a:off x="953734" y="334948"/>
            <a:ext cx="10091095" cy="788336"/>
          </a:xfrm>
        </p:spPr>
        <p:txBody>
          <a:bodyPr>
            <a:normAutofit/>
          </a:bodyPr>
          <a:lstStyle/>
          <a:p>
            <a:r>
              <a:rPr lang="el-GR" sz="3200" dirty="0"/>
              <a:t>Νομοθεσία για </a:t>
            </a:r>
            <a:r>
              <a:rPr lang="en-US" sz="3200" dirty="0"/>
              <a:t>ESG</a:t>
            </a:r>
            <a:endParaRPr lang="el-GR" sz="3100" dirty="0"/>
          </a:p>
        </p:txBody>
      </p:sp>
      <p:sp>
        <p:nvSpPr>
          <p:cNvPr id="4" name="Θέση αριθμού διαφάνειας 3">
            <a:extLst>
              <a:ext uri="{FF2B5EF4-FFF2-40B4-BE49-F238E27FC236}">
                <a16:creationId xmlns:a16="http://schemas.microsoft.com/office/drawing/2014/main" id="{F017BA31-D925-C66F-1DC3-21E6A6098B09}"/>
              </a:ext>
            </a:extLst>
          </p:cNvPr>
          <p:cNvSpPr>
            <a:spLocks noGrp="1"/>
          </p:cNvSpPr>
          <p:nvPr>
            <p:ph type="sldNum" sz="quarter" idx="12"/>
          </p:nvPr>
        </p:nvSpPr>
        <p:spPr/>
        <p:txBody>
          <a:bodyPr/>
          <a:lstStyle/>
          <a:p>
            <a:pPr rtl="0"/>
            <a:fld id="{9CD8D479-8942-46E8-A226-A4E01F7A105C}" type="slidenum">
              <a:rPr lang="el-GR" noProof="0" smtClean="0"/>
              <a:t>58</a:t>
            </a:fld>
            <a:endParaRPr lang="el-GR" noProof="0" dirty="0"/>
          </a:p>
        </p:txBody>
      </p:sp>
      <p:sp>
        <p:nvSpPr>
          <p:cNvPr id="5" name="Θέση ημερομηνίας 4">
            <a:extLst>
              <a:ext uri="{FF2B5EF4-FFF2-40B4-BE49-F238E27FC236}">
                <a16:creationId xmlns:a16="http://schemas.microsoft.com/office/drawing/2014/main" id="{8C8E0589-4719-FF77-B09B-2857433EE274}"/>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5DC25048-7804-3374-4AFD-DF6230245678}"/>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graphicFrame>
        <p:nvGraphicFramePr>
          <p:cNvPr id="8" name="Πίνακας 8">
            <a:extLst>
              <a:ext uri="{FF2B5EF4-FFF2-40B4-BE49-F238E27FC236}">
                <a16:creationId xmlns:a16="http://schemas.microsoft.com/office/drawing/2014/main" id="{63911030-09CF-DB90-A078-957D2357C769}"/>
              </a:ext>
            </a:extLst>
          </p:cNvPr>
          <p:cNvGraphicFramePr>
            <a:graphicFrameLocks noGrp="1"/>
          </p:cNvGraphicFramePr>
          <p:nvPr>
            <p:extLst>
              <p:ext uri="{D42A27DB-BD31-4B8C-83A1-F6EECF244321}">
                <p14:modId xmlns:p14="http://schemas.microsoft.com/office/powerpoint/2010/main" val="1901649623"/>
              </p:ext>
            </p:extLst>
          </p:nvPr>
        </p:nvGraphicFramePr>
        <p:xfrm>
          <a:off x="1105030" y="1342057"/>
          <a:ext cx="9676945" cy="5068570"/>
        </p:xfrm>
        <a:graphic>
          <a:graphicData uri="http://schemas.openxmlformats.org/drawingml/2006/table">
            <a:tbl>
              <a:tblPr firstRow="1" bandRow="1">
                <a:tableStyleId>{3B4B98B0-60AC-42C2-AFA5-B58CD77FA1E5}</a:tableStyleId>
              </a:tblPr>
              <a:tblGrid>
                <a:gridCol w="3228433">
                  <a:extLst>
                    <a:ext uri="{9D8B030D-6E8A-4147-A177-3AD203B41FA5}">
                      <a16:colId xmlns:a16="http://schemas.microsoft.com/office/drawing/2014/main" val="1198037804"/>
                    </a:ext>
                  </a:extLst>
                </a:gridCol>
                <a:gridCol w="3224256">
                  <a:extLst>
                    <a:ext uri="{9D8B030D-6E8A-4147-A177-3AD203B41FA5}">
                      <a16:colId xmlns:a16="http://schemas.microsoft.com/office/drawing/2014/main" val="2424287112"/>
                    </a:ext>
                  </a:extLst>
                </a:gridCol>
                <a:gridCol w="3224256">
                  <a:extLst>
                    <a:ext uri="{9D8B030D-6E8A-4147-A177-3AD203B41FA5}">
                      <a16:colId xmlns:a16="http://schemas.microsoft.com/office/drawing/2014/main" val="3755206431"/>
                    </a:ext>
                  </a:extLst>
                </a:gridCol>
              </a:tblGrid>
              <a:tr h="370840">
                <a:tc>
                  <a:txBody>
                    <a:bodyPr/>
                    <a:lstStyle/>
                    <a:p>
                      <a:pPr algn="just"/>
                      <a:r>
                        <a:rPr lang="el-GR" dirty="0">
                          <a:solidFill>
                            <a:schemeClr val="tx2"/>
                          </a:solidFill>
                          <a:latin typeface="+mn-lt"/>
                        </a:rPr>
                        <a:t>Νομοθεσία</a:t>
                      </a:r>
                    </a:p>
                  </a:txBody>
                  <a:tcPr/>
                </a:tc>
                <a:tc>
                  <a:txBody>
                    <a:bodyPr/>
                    <a:lstStyle/>
                    <a:p>
                      <a:pPr algn="just"/>
                      <a:r>
                        <a:rPr lang="el-GR" dirty="0">
                          <a:solidFill>
                            <a:schemeClr val="tx2"/>
                          </a:solidFill>
                          <a:latin typeface="+mn-lt"/>
                        </a:rPr>
                        <a:t>Πεδίο εφαρμογής</a:t>
                      </a:r>
                    </a:p>
                  </a:txBody>
                  <a:tcPr/>
                </a:tc>
                <a:tc>
                  <a:txBody>
                    <a:bodyPr/>
                    <a:lstStyle/>
                    <a:p>
                      <a:pPr algn="just"/>
                      <a:r>
                        <a:rPr lang="el-GR" dirty="0">
                          <a:solidFill>
                            <a:schemeClr val="tx2"/>
                          </a:solidFill>
                          <a:latin typeface="+mn-lt"/>
                        </a:rPr>
                        <a:t>Βασικές απαιτήσεις</a:t>
                      </a:r>
                    </a:p>
                  </a:txBody>
                  <a:tcPr/>
                </a:tc>
                <a:extLst>
                  <a:ext uri="{0D108BD9-81ED-4DB2-BD59-A6C34878D82A}">
                    <a16:rowId xmlns:a16="http://schemas.microsoft.com/office/drawing/2014/main" val="3315714470"/>
                  </a:ext>
                </a:extLst>
              </a:tr>
              <a:tr h="370840">
                <a:tc>
                  <a:txBody>
                    <a:bodyPr/>
                    <a:lstStyle/>
                    <a:p>
                      <a:pPr algn="just" fontAlgn="t"/>
                      <a:r>
                        <a:rPr lang="en-GB" b="1" dirty="0">
                          <a:solidFill>
                            <a:schemeClr val="tx2"/>
                          </a:solidFill>
                          <a:effectLst/>
                          <a:latin typeface="+mn-lt"/>
                        </a:rPr>
                        <a:t>NFRD</a:t>
                      </a:r>
                    </a:p>
                  </a:txBody>
                  <a:tcPr marL="142875" marR="142875" marT="142875" marB="142875"/>
                </a:tc>
                <a:tc>
                  <a:txBody>
                    <a:bodyPr/>
                    <a:lstStyle/>
                    <a:p>
                      <a:pPr algn="just" fontAlgn="t"/>
                      <a:r>
                        <a:rPr lang="el-GR" dirty="0">
                          <a:solidFill>
                            <a:schemeClr val="tx2"/>
                          </a:solidFill>
                          <a:effectLst/>
                          <a:latin typeface="+mn-lt"/>
                        </a:rPr>
                        <a:t>Μεγάλοι φορείς δημοσίου συμφέροντος με περισσότερους από 500 υπαλλήλους</a:t>
                      </a:r>
                    </a:p>
                  </a:txBody>
                  <a:tcPr marL="142875" marR="142875" marT="142875" marB="142875"/>
                </a:tc>
                <a:tc>
                  <a:txBody>
                    <a:bodyPr/>
                    <a:lstStyle/>
                    <a:p>
                      <a:pPr algn="just" fontAlgn="t"/>
                      <a:r>
                        <a:rPr lang="el-GR" dirty="0">
                          <a:solidFill>
                            <a:schemeClr val="tx2"/>
                          </a:solidFill>
                          <a:effectLst/>
                          <a:latin typeface="+mn-lt"/>
                        </a:rPr>
                        <a:t>Αναφορά σε πολιτικές, κινδύνους, αποτελέσματα και βασικούς δείκτες απόδοσης που σχετίζονται με θέματα </a:t>
                      </a:r>
                      <a:r>
                        <a:rPr lang="en-GB" dirty="0">
                          <a:solidFill>
                            <a:schemeClr val="tx2"/>
                          </a:solidFill>
                          <a:effectLst/>
                          <a:latin typeface="+mn-lt"/>
                        </a:rPr>
                        <a:t>ESG</a:t>
                      </a:r>
                    </a:p>
                  </a:txBody>
                  <a:tcPr marL="142875" marR="142875" marT="142875" marB="142875"/>
                </a:tc>
                <a:extLst>
                  <a:ext uri="{0D108BD9-81ED-4DB2-BD59-A6C34878D82A}">
                    <a16:rowId xmlns:a16="http://schemas.microsoft.com/office/drawing/2014/main" val="458634694"/>
                  </a:ext>
                </a:extLst>
              </a:tr>
              <a:tr h="370840">
                <a:tc>
                  <a:txBody>
                    <a:bodyPr/>
                    <a:lstStyle/>
                    <a:p>
                      <a:pPr algn="just" fontAlgn="t"/>
                      <a:r>
                        <a:rPr lang="en-GB" b="1" dirty="0">
                          <a:solidFill>
                            <a:schemeClr val="tx2"/>
                          </a:solidFill>
                          <a:effectLst/>
                          <a:latin typeface="+mn-lt"/>
                        </a:rPr>
                        <a:t>SFDR</a:t>
                      </a:r>
                    </a:p>
                  </a:txBody>
                  <a:tcPr marL="142875" marR="142875" marT="142875" marB="142875"/>
                </a:tc>
                <a:tc>
                  <a:txBody>
                    <a:bodyPr/>
                    <a:lstStyle/>
                    <a:p>
                      <a:pPr algn="just" fontAlgn="t"/>
                      <a:r>
                        <a:rPr lang="el-GR" dirty="0">
                          <a:solidFill>
                            <a:schemeClr val="tx2"/>
                          </a:solidFill>
                          <a:effectLst/>
                          <a:latin typeface="+mn-lt"/>
                        </a:rPr>
                        <a:t>Οι διαχειριστές περιουσιακών στοιχείων και οι οικονομικοί σύμβουλοι που εμπορεύονται χρηματοοικονομικά προϊόντα ως βιώσιμα</a:t>
                      </a:r>
                    </a:p>
                  </a:txBody>
                  <a:tcPr marL="142875" marR="142875" marT="142875" marB="142875"/>
                </a:tc>
                <a:tc>
                  <a:txBody>
                    <a:bodyPr/>
                    <a:lstStyle/>
                    <a:p>
                      <a:pPr algn="just" fontAlgn="t"/>
                      <a:r>
                        <a:rPr lang="el-GR" dirty="0">
                          <a:solidFill>
                            <a:schemeClr val="tx2"/>
                          </a:solidFill>
                          <a:effectLst/>
                          <a:latin typeface="+mn-lt"/>
                        </a:rPr>
                        <a:t>Αποκάλυψη της ενσωμάτωσης </a:t>
                      </a:r>
                      <a:r>
                        <a:rPr lang="en-GB" dirty="0">
                          <a:solidFill>
                            <a:schemeClr val="tx2"/>
                          </a:solidFill>
                          <a:effectLst/>
                          <a:latin typeface="+mn-lt"/>
                        </a:rPr>
                        <a:t>ESG </a:t>
                      </a:r>
                      <a:r>
                        <a:rPr lang="el-GR" dirty="0">
                          <a:solidFill>
                            <a:schemeClr val="tx2"/>
                          </a:solidFill>
                          <a:effectLst/>
                          <a:latin typeface="+mn-lt"/>
                        </a:rPr>
                        <a:t>στις επενδυτικές αποφάσεις, πληροφορίες σχετικά με τον αντίκτυπο των επενδύσεων στη βιωσιμότητα</a:t>
                      </a:r>
                    </a:p>
                  </a:txBody>
                  <a:tcPr marL="142875" marR="142875" marT="142875" marB="142875"/>
                </a:tc>
                <a:extLst>
                  <a:ext uri="{0D108BD9-81ED-4DB2-BD59-A6C34878D82A}">
                    <a16:rowId xmlns:a16="http://schemas.microsoft.com/office/drawing/2014/main" val="3962108404"/>
                  </a:ext>
                </a:extLst>
              </a:tr>
              <a:tr h="370840">
                <a:tc>
                  <a:txBody>
                    <a:bodyPr/>
                    <a:lstStyle/>
                    <a:p>
                      <a:pPr algn="just" fontAlgn="t"/>
                      <a:r>
                        <a:rPr lang="en-GB" b="1">
                          <a:solidFill>
                            <a:schemeClr val="tx2"/>
                          </a:solidFill>
                          <a:effectLst/>
                          <a:latin typeface="+mn-lt"/>
                        </a:rPr>
                        <a:t>CSRD</a:t>
                      </a:r>
                    </a:p>
                  </a:txBody>
                  <a:tcPr marL="142875" marR="142875" marT="142875" marB="142875"/>
                </a:tc>
                <a:tc>
                  <a:txBody>
                    <a:bodyPr/>
                    <a:lstStyle/>
                    <a:p>
                      <a:pPr algn="just" fontAlgn="t"/>
                      <a:r>
                        <a:rPr lang="el-GR">
                          <a:solidFill>
                            <a:schemeClr val="tx2"/>
                          </a:solidFill>
                          <a:effectLst/>
                          <a:latin typeface="+mn-lt"/>
                        </a:rPr>
                        <a:t>Όλες οι μεγάλες εταιρείες, ανεξαρτήτως νομικής μορφής</a:t>
                      </a:r>
                    </a:p>
                  </a:txBody>
                  <a:tcPr marL="142875" marR="142875" marT="142875" marB="142875"/>
                </a:tc>
                <a:tc>
                  <a:txBody>
                    <a:bodyPr/>
                    <a:lstStyle/>
                    <a:p>
                      <a:pPr algn="just" fontAlgn="t"/>
                      <a:r>
                        <a:rPr lang="el-GR" dirty="0">
                          <a:solidFill>
                            <a:schemeClr val="tx2"/>
                          </a:solidFill>
                          <a:effectLst/>
                          <a:latin typeface="+mn-lt"/>
                        </a:rPr>
                        <a:t>Υποχρεωτική αναφορά βιωσιμότητας, σύστημα ψηφιακής αναφοράς</a:t>
                      </a:r>
                    </a:p>
                  </a:txBody>
                  <a:tcPr marL="142875" marR="142875" marT="142875" marB="142875"/>
                </a:tc>
                <a:extLst>
                  <a:ext uri="{0D108BD9-81ED-4DB2-BD59-A6C34878D82A}">
                    <a16:rowId xmlns:a16="http://schemas.microsoft.com/office/drawing/2014/main" val="3451423805"/>
                  </a:ext>
                </a:extLst>
              </a:tr>
            </a:tbl>
          </a:graphicData>
        </a:graphic>
      </p:graphicFrame>
    </p:spTree>
    <p:extLst>
      <p:ext uri="{BB962C8B-B14F-4D97-AF65-F5344CB8AC3E}">
        <p14:creationId xmlns:p14="http://schemas.microsoft.com/office/powerpoint/2010/main" val="78352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E3C90D-BFD1-514C-9871-57D4A7873FCD}"/>
              </a:ext>
            </a:extLst>
          </p:cNvPr>
          <p:cNvSpPr>
            <a:spLocks noGrp="1"/>
          </p:cNvSpPr>
          <p:nvPr>
            <p:ph type="title"/>
          </p:nvPr>
        </p:nvSpPr>
        <p:spPr>
          <a:xfrm>
            <a:off x="832758" y="182608"/>
            <a:ext cx="9362297" cy="806509"/>
          </a:xfrm>
        </p:spPr>
        <p:txBody>
          <a:bodyPr>
            <a:normAutofit/>
          </a:bodyPr>
          <a:lstStyle/>
          <a:p>
            <a:r>
              <a:rPr lang="el-GR" sz="3100" dirty="0"/>
              <a:t>Επίλογος</a:t>
            </a:r>
          </a:p>
        </p:txBody>
      </p:sp>
      <p:sp>
        <p:nvSpPr>
          <p:cNvPr id="4" name="Θέση αριθμού διαφάνειας 3">
            <a:extLst>
              <a:ext uri="{FF2B5EF4-FFF2-40B4-BE49-F238E27FC236}">
                <a16:creationId xmlns:a16="http://schemas.microsoft.com/office/drawing/2014/main" id="{17D36893-0DD7-F127-98FB-B8F5CDCDF431}"/>
              </a:ext>
            </a:extLst>
          </p:cNvPr>
          <p:cNvSpPr>
            <a:spLocks noGrp="1"/>
          </p:cNvSpPr>
          <p:nvPr>
            <p:ph type="sldNum" sz="quarter" idx="12"/>
          </p:nvPr>
        </p:nvSpPr>
        <p:spPr/>
        <p:txBody>
          <a:bodyPr/>
          <a:lstStyle/>
          <a:p>
            <a:pPr rtl="0"/>
            <a:fld id="{9CD8D479-8942-46E8-A226-A4E01F7A105C}" type="slidenum">
              <a:rPr lang="el-GR" noProof="0" smtClean="0"/>
              <a:t>59</a:t>
            </a:fld>
            <a:endParaRPr lang="el-GR" noProof="0" dirty="0"/>
          </a:p>
        </p:txBody>
      </p:sp>
      <p:sp>
        <p:nvSpPr>
          <p:cNvPr id="5" name="Θέση ημερομηνίας 4">
            <a:extLst>
              <a:ext uri="{FF2B5EF4-FFF2-40B4-BE49-F238E27FC236}">
                <a16:creationId xmlns:a16="http://schemas.microsoft.com/office/drawing/2014/main" id="{2BB081CD-11D1-9F1F-B94F-EA18E43ACE69}"/>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9" name="2 - Θέση περιεχομένου">
            <a:extLst>
              <a:ext uri="{FF2B5EF4-FFF2-40B4-BE49-F238E27FC236}">
                <a16:creationId xmlns:a16="http://schemas.microsoft.com/office/drawing/2014/main" id="{05128F0D-299D-73B0-B3C2-8C3FF78F89E7}"/>
              </a:ext>
            </a:extLst>
          </p:cNvPr>
          <p:cNvSpPr>
            <a:spLocks noGrp="1"/>
          </p:cNvSpPr>
          <p:nvPr>
            <p:ph idx="1"/>
          </p:nvPr>
        </p:nvSpPr>
        <p:spPr>
          <a:xfrm>
            <a:off x="664523" y="1205842"/>
            <a:ext cx="10269184" cy="4929222"/>
          </a:xfrm>
        </p:spPr>
        <p:txBody>
          <a:bodyPr>
            <a:normAutofit lnSpcReduction="10000"/>
          </a:bodyPr>
          <a:lstStyle/>
          <a:p>
            <a:pPr algn="just">
              <a:buFont typeface="Wingdings" pitchFamily="2" charset="2"/>
              <a:buChar char="ü"/>
            </a:pPr>
            <a:r>
              <a:rPr lang="el-GR" dirty="0">
                <a:solidFill>
                  <a:schemeClr val="tx2"/>
                </a:solidFill>
                <a:cs typeface="Times New Roman" pitchFamily="18" charset="0"/>
              </a:rPr>
              <a:t>Κρίσιμος ο ρόλος της περιβαλλοντικής νομοθεσίας στον στρατηγικό σχεδιασμό των επιχειρήσεων</a:t>
            </a:r>
            <a:r>
              <a:rPr lang="en-US" dirty="0">
                <a:solidFill>
                  <a:schemeClr val="tx2"/>
                </a:solidFill>
                <a:cs typeface="Times New Roman" pitchFamily="18" charset="0"/>
              </a:rPr>
              <a:t>.</a:t>
            </a:r>
            <a:r>
              <a:rPr lang="el-GR" dirty="0">
                <a:solidFill>
                  <a:schemeClr val="tx2"/>
                </a:solidFill>
                <a:cs typeface="Times New Roman" pitchFamily="18" charset="0"/>
              </a:rPr>
              <a:t> </a:t>
            </a:r>
          </a:p>
          <a:p>
            <a:pPr algn="just">
              <a:buFont typeface="Wingdings" pitchFamily="2" charset="2"/>
              <a:buChar char="ü"/>
            </a:pPr>
            <a:r>
              <a:rPr lang="el-GR" dirty="0">
                <a:solidFill>
                  <a:schemeClr val="tx2"/>
                </a:solidFill>
                <a:cs typeface="Times New Roman" pitchFamily="18" charset="0"/>
              </a:rPr>
              <a:t>Οι περιβαλλοντικές κανονιστικές ρυθμίσεις δεν αποτελούν μόνο καταναγκαστικές επιταγές και πρόσκομμα στην εταιρική οικονομική ανάπτυξη, αλλά αντιθέτως μία ευκαιρία για βελτίωση διαφορετικού τύπου κεφαλαίων.</a:t>
            </a:r>
          </a:p>
          <a:p>
            <a:pPr algn="just">
              <a:buFont typeface="Wingdings" pitchFamily="2" charset="2"/>
              <a:buChar char="ü"/>
            </a:pPr>
            <a:r>
              <a:rPr lang="el-GR" dirty="0">
                <a:solidFill>
                  <a:schemeClr val="tx2"/>
                </a:solidFill>
                <a:cs typeface="Times New Roman" pitchFamily="18" charset="0"/>
              </a:rPr>
              <a:t>Η στρατηγική που επιλέγει η επιχείρηση οδηγεί σε διαφορετικά αποτελέσματα.</a:t>
            </a:r>
          </a:p>
          <a:p>
            <a:pPr algn="just">
              <a:buFont typeface="Wingdings" pitchFamily="2" charset="2"/>
              <a:buChar char="ü"/>
            </a:pPr>
            <a:r>
              <a:rPr lang="el-GR" dirty="0">
                <a:solidFill>
                  <a:schemeClr val="tx2"/>
                </a:solidFill>
                <a:cs typeface="Times New Roman" pitchFamily="18" charset="0"/>
              </a:rPr>
              <a:t>Ο κατάλληλος σχεδιασμός περιβαλλοντικών νομοθεσιών δίνει κίνητρα που ωφελεί τόσο τις επιχειρήσεις όσο και την κοινωνία και το περιβάλλον.</a:t>
            </a:r>
          </a:p>
          <a:p>
            <a:pPr algn="just">
              <a:buFont typeface="Wingdings" pitchFamily="2" charset="2"/>
              <a:buChar char="ü"/>
            </a:pPr>
            <a:r>
              <a:rPr lang="el-GR" dirty="0">
                <a:solidFill>
                  <a:schemeClr val="tx2"/>
                </a:solidFill>
                <a:cs typeface="Times New Roman" pitchFamily="18" charset="0"/>
              </a:rPr>
              <a:t>Υπολογίζεται ότι περισσότερες από 50.000 εταιρείες θα καλυφθούν από τις νέες υποχρεώσεις της Οδηγίας «</a:t>
            </a:r>
            <a:r>
              <a:rPr lang="en-GB" dirty="0">
                <a:solidFill>
                  <a:schemeClr val="tx2"/>
                </a:solidFill>
                <a:cs typeface="Times New Roman" pitchFamily="18" charset="0"/>
              </a:rPr>
              <a:t>CSRD», </a:t>
            </a:r>
            <a:r>
              <a:rPr lang="el-GR" dirty="0">
                <a:solidFill>
                  <a:schemeClr val="tx2"/>
                </a:solidFill>
                <a:cs typeface="Times New Roman" pitchFamily="18" charset="0"/>
              </a:rPr>
              <a:t>μια σημαντική αύξηση από τις 11.700 εταιρείες που καλύπτονται από την ισχύουσα Οδηγία περί Μη Χρηματοοικονομικών Αναφορών 2014/95/ΕΕ («</a:t>
            </a:r>
            <a:r>
              <a:rPr lang="en-GB" dirty="0">
                <a:solidFill>
                  <a:schemeClr val="tx2"/>
                </a:solidFill>
                <a:cs typeface="Times New Roman" pitchFamily="18" charset="0"/>
              </a:rPr>
              <a:t>NFRD»).</a:t>
            </a:r>
          </a:p>
          <a:p>
            <a:pPr algn="just">
              <a:buFont typeface="Wingdings" pitchFamily="2" charset="2"/>
              <a:buChar char="ü"/>
            </a:pPr>
            <a:r>
              <a:rPr lang="el-GR" dirty="0">
                <a:solidFill>
                  <a:schemeClr val="tx2"/>
                </a:solidFill>
                <a:cs typeface="Times New Roman" pitchFamily="18" charset="0"/>
              </a:rPr>
              <a:t>Σημαντικές οι πρωτοβουλίες στην Ε.Ε. που έχουν ξεκινήσει μέσω της Πράσινης Συμφωνίας. Οι νομοθεσίες </a:t>
            </a:r>
            <a:r>
              <a:rPr lang="en-GB" dirty="0">
                <a:solidFill>
                  <a:schemeClr val="tx2"/>
                </a:solidFill>
                <a:cs typeface="Times New Roman" pitchFamily="18" charset="0"/>
              </a:rPr>
              <a:t>NFRD</a:t>
            </a:r>
            <a:r>
              <a:rPr lang="el-GR" dirty="0">
                <a:solidFill>
                  <a:schemeClr val="tx2"/>
                </a:solidFill>
                <a:cs typeface="Times New Roman" pitchFamily="18" charset="0"/>
              </a:rPr>
              <a:t>, </a:t>
            </a:r>
            <a:r>
              <a:rPr lang="en-GB" dirty="0">
                <a:solidFill>
                  <a:schemeClr val="tx2"/>
                </a:solidFill>
                <a:cs typeface="Times New Roman" pitchFamily="18" charset="0"/>
              </a:rPr>
              <a:t>SFDR, CSRD</a:t>
            </a:r>
            <a:r>
              <a:rPr lang="el-GR" dirty="0">
                <a:solidFill>
                  <a:schemeClr val="tx2"/>
                </a:solidFill>
                <a:cs typeface="Times New Roman" pitchFamily="18" charset="0"/>
              </a:rPr>
              <a:t> αποτελούν κοινή βάση για τη λήψη αποφάσεων για τους καταναλωτές και τις εταιρίες.</a:t>
            </a:r>
            <a:endParaRPr lang="en-GB" dirty="0">
              <a:solidFill>
                <a:schemeClr val="tx2"/>
              </a:solidFill>
              <a:cs typeface="Times New Roman" pitchFamily="18" charset="0"/>
            </a:endParaRPr>
          </a:p>
          <a:p>
            <a:pPr algn="just">
              <a:buFont typeface="Wingdings" pitchFamily="2" charset="2"/>
              <a:buChar char="ü"/>
            </a:pPr>
            <a:endParaRPr lang="el-GR" dirty="0">
              <a:solidFill>
                <a:schemeClr val="tx2"/>
              </a:solidFill>
              <a:cs typeface="Times New Roman" pitchFamily="18" charset="0"/>
            </a:endParaRPr>
          </a:p>
          <a:p>
            <a:pPr>
              <a:buNone/>
            </a:pPr>
            <a:endParaRPr lang="el-GR" dirty="0"/>
          </a:p>
        </p:txBody>
      </p:sp>
      <p:sp>
        <p:nvSpPr>
          <p:cNvPr id="10" name="Θέση υποσέλιδου 5">
            <a:extLst>
              <a:ext uri="{FF2B5EF4-FFF2-40B4-BE49-F238E27FC236}">
                <a16:creationId xmlns:a16="http://schemas.microsoft.com/office/drawing/2014/main" id="{A9291B4C-B524-3B67-8857-A69ECE3C7DB5}"/>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1088466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25C97C-18D2-FDE4-DD60-6CD2F686A9DD}"/>
              </a:ext>
            </a:extLst>
          </p:cNvPr>
          <p:cNvSpPr>
            <a:spLocks noGrp="1"/>
          </p:cNvSpPr>
          <p:nvPr>
            <p:ph type="title"/>
          </p:nvPr>
        </p:nvSpPr>
        <p:spPr>
          <a:xfrm>
            <a:off x="953734" y="560638"/>
            <a:ext cx="9371949" cy="788336"/>
          </a:xfrm>
        </p:spPr>
        <p:txBody>
          <a:bodyPr>
            <a:normAutofit/>
          </a:bodyPr>
          <a:lstStyle/>
          <a:p>
            <a:r>
              <a:rPr lang="el-GR" sz="3100" dirty="0"/>
              <a:t>Εταιρική περιβαλλοντική στρατηγική</a:t>
            </a:r>
          </a:p>
        </p:txBody>
      </p:sp>
      <p:sp>
        <p:nvSpPr>
          <p:cNvPr id="3" name="Θέση περιεχομένου 2">
            <a:extLst>
              <a:ext uri="{FF2B5EF4-FFF2-40B4-BE49-F238E27FC236}">
                <a16:creationId xmlns:a16="http://schemas.microsoft.com/office/drawing/2014/main" id="{CF5102D9-06B5-2ADA-C54B-8113EFC473E1}"/>
              </a:ext>
            </a:extLst>
          </p:cNvPr>
          <p:cNvSpPr>
            <a:spLocks noGrp="1"/>
          </p:cNvSpPr>
          <p:nvPr>
            <p:ph idx="1"/>
          </p:nvPr>
        </p:nvSpPr>
        <p:spPr>
          <a:xfrm>
            <a:off x="743897" y="1678846"/>
            <a:ext cx="9705013" cy="4620682"/>
          </a:xfrm>
        </p:spPr>
        <p:txBody>
          <a:bodyPr/>
          <a:lstStyle/>
          <a:p>
            <a:pPr algn="just"/>
            <a:r>
              <a:rPr lang="el-GR" dirty="0">
                <a:solidFill>
                  <a:schemeClr val="tx2"/>
                </a:solidFill>
              </a:rPr>
              <a:t>Η περιβαλλοντική στρατηγική αφορά ποικίλους άλλους τομείς της δομικής λειτουργίας των επιχειρήσεων</a:t>
            </a:r>
            <a:r>
              <a:rPr lang="en-GB" dirty="0">
                <a:solidFill>
                  <a:schemeClr val="tx2"/>
                </a:solidFill>
              </a:rPr>
              <a:t>, </a:t>
            </a:r>
            <a:r>
              <a:rPr lang="el-GR" dirty="0">
                <a:solidFill>
                  <a:schemeClr val="tx2"/>
                </a:solidFill>
              </a:rPr>
              <a:t>όπως είναι κατά </a:t>
            </a:r>
            <a:r>
              <a:rPr lang="el-GR" b="1" dirty="0">
                <a:solidFill>
                  <a:schemeClr val="tx2"/>
                </a:solidFill>
              </a:rPr>
              <a:t>τον σχεδιασμό των προϊόντων</a:t>
            </a:r>
            <a:r>
              <a:rPr lang="el-GR" dirty="0">
                <a:solidFill>
                  <a:schemeClr val="tx2"/>
                </a:solidFill>
              </a:rPr>
              <a:t>, </a:t>
            </a:r>
            <a:r>
              <a:rPr lang="el-GR" b="1" dirty="0">
                <a:solidFill>
                  <a:schemeClr val="tx2"/>
                </a:solidFill>
              </a:rPr>
              <a:t>τη διαχείριση της εφοδιαστικής αλυσίδας</a:t>
            </a:r>
            <a:r>
              <a:rPr lang="el-GR" dirty="0">
                <a:solidFill>
                  <a:schemeClr val="tx2"/>
                </a:solidFill>
              </a:rPr>
              <a:t>, </a:t>
            </a:r>
            <a:r>
              <a:rPr lang="el-GR" b="1" dirty="0">
                <a:solidFill>
                  <a:schemeClr val="tx2"/>
                </a:solidFill>
              </a:rPr>
              <a:t>τις διαδικασίες παραγωγής και διανομής των προϊόντων για την επιστροφή των συσκευασιών και των υλικών τέλους ζωής πίσω στις επιχειρήσεις για επαναχρησιμοποίηση κι ανακύκλωση</a:t>
            </a:r>
            <a:r>
              <a:rPr lang="el-GR" dirty="0">
                <a:solidFill>
                  <a:schemeClr val="tx2"/>
                </a:solidFill>
              </a:rPr>
              <a:t>. </a:t>
            </a:r>
          </a:p>
          <a:p>
            <a:pPr algn="just"/>
            <a:r>
              <a:rPr lang="el-GR" dirty="0">
                <a:solidFill>
                  <a:schemeClr val="tx2"/>
                </a:solidFill>
                <a:effectLst/>
                <a:ea typeface="Times New Roman" panose="02020603050405020304" pitchFamily="18" charset="0"/>
              </a:rPr>
              <a:t>Οι επιχειρήσεις με την υιοθέτηση των περιβαλλοντικών στρατηγικών επιδιώκουν την άμβλυνση ή/και την εξάλειψη των αρνητικών επιπτώσεων που επιφέρουν στο φυσικό περιβάλλον κατά τη διαδικασία παραγωγής προϊόντων, τις επιχειρηματικές διαδικασίες και τις περιβαλλοντικές πολιτικές.</a:t>
            </a:r>
            <a:r>
              <a:rPr lang="el-GR" dirty="0">
                <a:solidFill>
                  <a:schemeClr val="tx2"/>
                </a:solidFill>
                <a:effectLst/>
              </a:rPr>
              <a:t> </a:t>
            </a:r>
            <a:endParaRPr lang="el-GR" dirty="0">
              <a:solidFill>
                <a:schemeClr val="tx2"/>
              </a:solidFill>
            </a:endParaRPr>
          </a:p>
        </p:txBody>
      </p:sp>
      <p:sp>
        <p:nvSpPr>
          <p:cNvPr id="4" name="Θέση αριθμού διαφάνειας 3">
            <a:extLst>
              <a:ext uri="{FF2B5EF4-FFF2-40B4-BE49-F238E27FC236}">
                <a16:creationId xmlns:a16="http://schemas.microsoft.com/office/drawing/2014/main" id="{4B25149B-B815-CED1-D99A-B01B711B5290}"/>
              </a:ext>
            </a:extLst>
          </p:cNvPr>
          <p:cNvSpPr>
            <a:spLocks noGrp="1"/>
          </p:cNvSpPr>
          <p:nvPr>
            <p:ph type="sldNum" sz="quarter" idx="12"/>
          </p:nvPr>
        </p:nvSpPr>
        <p:spPr/>
        <p:txBody>
          <a:bodyPr/>
          <a:lstStyle/>
          <a:p>
            <a:pPr rtl="0"/>
            <a:fld id="{9CD8D479-8942-46E8-A226-A4E01F7A105C}" type="slidenum">
              <a:rPr lang="el-GR" noProof="0" smtClean="0"/>
              <a:t>6</a:t>
            </a:fld>
            <a:endParaRPr lang="el-GR" noProof="0" dirty="0"/>
          </a:p>
        </p:txBody>
      </p:sp>
      <p:sp>
        <p:nvSpPr>
          <p:cNvPr id="5" name="Θέση ημερομηνίας 4">
            <a:extLst>
              <a:ext uri="{FF2B5EF4-FFF2-40B4-BE49-F238E27FC236}">
                <a16:creationId xmlns:a16="http://schemas.microsoft.com/office/drawing/2014/main" id="{BF568884-E450-24A0-3CFF-D7379D0A3EB9}"/>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5ACFF8BC-A56F-2D8D-5B85-AC4B0FAB1B97}"/>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1774086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E7C749-2BC5-4CBF-75C5-C6FAC792A1E6}"/>
              </a:ext>
            </a:extLst>
          </p:cNvPr>
          <p:cNvSpPr>
            <a:spLocks noGrp="1"/>
          </p:cNvSpPr>
          <p:nvPr>
            <p:ph type="title"/>
          </p:nvPr>
        </p:nvSpPr>
        <p:spPr>
          <a:xfrm>
            <a:off x="1637716" y="287980"/>
            <a:ext cx="9371948" cy="788336"/>
          </a:xfrm>
        </p:spPr>
        <p:txBody>
          <a:bodyPr>
            <a:normAutofit/>
          </a:bodyPr>
          <a:lstStyle/>
          <a:p>
            <a:r>
              <a:rPr lang="el-GR" sz="3100" dirty="0"/>
              <a:t>Στρατηγικός Σχεδιασμός των Επιχειρήσεων</a:t>
            </a:r>
          </a:p>
        </p:txBody>
      </p:sp>
      <p:sp>
        <p:nvSpPr>
          <p:cNvPr id="4" name="Θέση αριθμού διαφάνειας 3">
            <a:extLst>
              <a:ext uri="{FF2B5EF4-FFF2-40B4-BE49-F238E27FC236}">
                <a16:creationId xmlns:a16="http://schemas.microsoft.com/office/drawing/2014/main" id="{44D112B0-4B7D-3747-D4A3-2E5D14848BD7}"/>
              </a:ext>
            </a:extLst>
          </p:cNvPr>
          <p:cNvSpPr>
            <a:spLocks noGrp="1"/>
          </p:cNvSpPr>
          <p:nvPr>
            <p:ph type="sldNum" sz="quarter" idx="12"/>
          </p:nvPr>
        </p:nvSpPr>
        <p:spPr/>
        <p:txBody>
          <a:bodyPr/>
          <a:lstStyle/>
          <a:p>
            <a:pPr rtl="0"/>
            <a:fld id="{9CD8D479-8942-46E8-A226-A4E01F7A105C}" type="slidenum">
              <a:rPr lang="el-GR" noProof="0" smtClean="0"/>
              <a:t>7</a:t>
            </a:fld>
            <a:endParaRPr lang="el-GR" noProof="0" dirty="0"/>
          </a:p>
        </p:txBody>
      </p:sp>
      <p:sp>
        <p:nvSpPr>
          <p:cNvPr id="5" name="Θέση ημερομηνίας 4">
            <a:extLst>
              <a:ext uri="{FF2B5EF4-FFF2-40B4-BE49-F238E27FC236}">
                <a16:creationId xmlns:a16="http://schemas.microsoft.com/office/drawing/2014/main" id="{4B0B4F2E-E01C-0435-5418-D4820547AF32}"/>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DE11B8E0-C795-3502-0097-A215208222F5}"/>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graphicFrame>
        <p:nvGraphicFramePr>
          <p:cNvPr id="11" name="Διάγραμμα 10">
            <a:extLst>
              <a:ext uri="{FF2B5EF4-FFF2-40B4-BE49-F238E27FC236}">
                <a16:creationId xmlns:a16="http://schemas.microsoft.com/office/drawing/2014/main" id="{34C6566B-DE11-89C0-A62D-FFC34E88F12E}"/>
              </a:ext>
            </a:extLst>
          </p:cNvPr>
          <p:cNvGraphicFramePr/>
          <p:nvPr>
            <p:extLst>
              <p:ext uri="{D42A27DB-BD31-4B8C-83A1-F6EECF244321}">
                <p14:modId xmlns:p14="http://schemas.microsoft.com/office/powerpoint/2010/main" val="332574125"/>
              </p:ext>
            </p:extLst>
          </p:nvPr>
        </p:nvGraphicFramePr>
        <p:xfrm>
          <a:off x="1637716" y="1421386"/>
          <a:ext cx="8226721" cy="48629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7577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ABB476-5FDD-AAAC-CFBA-6274DA2C2967}"/>
              </a:ext>
            </a:extLst>
          </p:cNvPr>
          <p:cNvSpPr>
            <a:spLocks noGrp="1"/>
          </p:cNvSpPr>
          <p:nvPr>
            <p:ph type="title"/>
          </p:nvPr>
        </p:nvSpPr>
        <p:spPr>
          <a:xfrm>
            <a:off x="1410027" y="276087"/>
            <a:ext cx="9371948" cy="617993"/>
          </a:xfrm>
        </p:spPr>
        <p:txBody>
          <a:bodyPr>
            <a:normAutofit/>
          </a:bodyPr>
          <a:lstStyle/>
          <a:p>
            <a:r>
              <a:rPr lang="el-GR" sz="3100" dirty="0"/>
              <a:t>Κίνητρα</a:t>
            </a:r>
          </a:p>
        </p:txBody>
      </p:sp>
      <p:sp>
        <p:nvSpPr>
          <p:cNvPr id="3" name="Θέση περιεχομένου 2">
            <a:extLst>
              <a:ext uri="{FF2B5EF4-FFF2-40B4-BE49-F238E27FC236}">
                <a16:creationId xmlns:a16="http://schemas.microsoft.com/office/drawing/2014/main" id="{E8C34C43-B841-1A44-0A4E-F652480AEE17}"/>
              </a:ext>
            </a:extLst>
          </p:cNvPr>
          <p:cNvSpPr>
            <a:spLocks noGrp="1"/>
          </p:cNvSpPr>
          <p:nvPr>
            <p:ph idx="1"/>
          </p:nvPr>
        </p:nvSpPr>
        <p:spPr>
          <a:xfrm>
            <a:off x="1410026" y="1118659"/>
            <a:ext cx="9371948" cy="4620682"/>
          </a:xfrm>
        </p:spPr>
        <p:txBody>
          <a:bodyPr/>
          <a:lstStyle/>
          <a:p>
            <a:pPr marL="0" indent="0" algn="just">
              <a:buNone/>
            </a:pPr>
            <a:r>
              <a:rPr lang="el-GR" b="1" dirty="0">
                <a:solidFill>
                  <a:schemeClr val="tx2"/>
                </a:solidFill>
              </a:rPr>
              <a:t>Ηθικοί κανόνες</a:t>
            </a:r>
          </a:p>
          <a:p>
            <a:pPr algn="just"/>
            <a:r>
              <a:rPr lang="el-GR" dirty="0">
                <a:solidFill>
                  <a:schemeClr val="tx2"/>
                </a:solidFill>
              </a:rPr>
              <a:t>Ο διάλογος για τον κοινωνικό κι ηθικό ρόλο των επιχειρήσεων καθιερώνεται κατά την πρώτη </a:t>
            </a:r>
            <a:r>
              <a:rPr lang="el-GR" b="1" dirty="0">
                <a:solidFill>
                  <a:schemeClr val="tx2"/>
                </a:solidFill>
              </a:rPr>
              <a:t>οικονομική κρίση του ‘29 </a:t>
            </a:r>
            <a:r>
              <a:rPr lang="el-GR" dirty="0">
                <a:solidFill>
                  <a:schemeClr val="tx2"/>
                </a:solidFill>
              </a:rPr>
              <a:t>όπου το μεγάλης κλίμακας Κραχ στο χρηματιστήριο της Νέας Υόρκης κι οι ραγδαίες συνέπειες του διαχύθηκαν με ταχείς ρυθμούς και στις υπόλοιπες χώρες. </a:t>
            </a:r>
          </a:p>
          <a:p>
            <a:pPr algn="just"/>
            <a:r>
              <a:rPr lang="el-GR" dirty="0">
                <a:solidFill>
                  <a:schemeClr val="tx2"/>
                </a:solidFill>
              </a:rPr>
              <a:t>Οι επιχειρήσεις για να κατευνάσουν τις αρνητικές κριτικές κι αντιρρήσεις που εισπράττουν από τους πολίτες για τον καθημερινό τρόπο λειτουργίας τους και κυρίως σε καιρούς οικονομικής κρίσης όπου αυτές πληθαίνουν, υιοθετούν μια σειρά πρακτικών για να αποδείξουν πως λειτουργούν ως </a:t>
            </a:r>
            <a:r>
              <a:rPr lang="el-GR" b="1" dirty="0">
                <a:solidFill>
                  <a:schemeClr val="tx2"/>
                </a:solidFill>
              </a:rPr>
              <a:t>καλοί πολίτες (</a:t>
            </a:r>
            <a:r>
              <a:rPr lang="en-GB" b="1" dirty="0">
                <a:solidFill>
                  <a:schemeClr val="tx2"/>
                </a:solidFill>
              </a:rPr>
              <a:t>good citizenship) </a:t>
            </a:r>
            <a:r>
              <a:rPr lang="el-GR" b="1" dirty="0">
                <a:solidFill>
                  <a:schemeClr val="tx2"/>
                </a:solidFill>
              </a:rPr>
              <a:t>με ηθικές επιχειρηματικές αρχές (</a:t>
            </a:r>
            <a:r>
              <a:rPr lang="en-GB" b="1" dirty="0">
                <a:solidFill>
                  <a:schemeClr val="tx2"/>
                </a:solidFill>
              </a:rPr>
              <a:t>business ethics)</a:t>
            </a:r>
            <a:r>
              <a:rPr lang="en-GB" dirty="0">
                <a:solidFill>
                  <a:schemeClr val="tx2"/>
                </a:solidFill>
              </a:rPr>
              <a:t>. </a:t>
            </a:r>
          </a:p>
          <a:p>
            <a:pPr marL="0" indent="0">
              <a:buNone/>
            </a:pPr>
            <a:endParaRPr lang="el-GR" dirty="0"/>
          </a:p>
        </p:txBody>
      </p:sp>
      <p:sp>
        <p:nvSpPr>
          <p:cNvPr id="4" name="Θέση αριθμού διαφάνειας 3">
            <a:extLst>
              <a:ext uri="{FF2B5EF4-FFF2-40B4-BE49-F238E27FC236}">
                <a16:creationId xmlns:a16="http://schemas.microsoft.com/office/drawing/2014/main" id="{56F38369-D550-62C7-A766-2C063AF1CECE}"/>
              </a:ext>
            </a:extLst>
          </p:cNvPr>
          <p:cNvSpPr>
            <a:spLocks noGrp="1"/>
          </p:cNvSpPr>
          <p:nvPr>
            <p:ph type="sldNum" sz="quarter" idx="12"/>
          </p:nvPr>
        </p:nvSpPr>
        <p:spPr/>
        <p:txBody>
          <a:bodyPr/>
          <a:lstStyle/>
          <a:p>
            <a:pPr rtl="0"/>
            <a:fld id="{9CD8D479-8942-46E8-A226-A4E01F7A105C}" type="slidenum">
              <a:rPr lang="el-GR" noProof="0" smtClean="0"/>
              <a:t>8</a:t>
            </a:fld>
            <a:endParaRPr lang="el-GR" noProof="0" dirty="0"/>
          </a:p>
        </p:txBody>
      </p:sp>
      <p:sp>
        <p:nvSpPr>
          <p:cNvPr id="5" name="Θέση ημερομηνίας 4">
            <a:extLst>
              <a:ext uri="{FF2B5EF4-FFF2-40B4-BE49-F238E27FC236}">
                <a16:creationId xmlns:a16="http://schemas.microsoft.com/office/drawing/2014/main" id="{0BDD25AE-BC53-684F-BA06-519ECBCC6B6A}"/>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CE64B60C-3F81-9223-E977-7DE3D6E69058}"/>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3207374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2D28D4-CDB6-E549-0A8A-C63C881D8CF9}"/>
              </a:ext>
            </a:extLst>
          </p:cNvPr>
          <p:cNvSpPr>
            <a:spLocks noGrp="1"/>
          </p:cNvSpPr>
          <p:nvPr>
            <p:ph type="title"/>
          </p:nvPr>
        </p:nvSpPr>
        <p:spPr>
          <a:xfrm>
            <a:off x="731520" y="79534"/>
            <a:ext cx="9400215" cy="591783"/>
          </a:xfrm>
        </p:spPr>
        <p:txBody>
          <a:bodyPr>
            <a:normAutofit fontScale="90000"/>
          </a:bodyPr>
          <a:lstStyle/>
          <a:p>
            <a:r>
              <a:rPr lang="el-GR" dirty="0"/>
              <a:t>Κίνητρα</a:t>
            </a:r>
          </a:p>
        </p:txBody>
      </p:sp>
      <p:sp>
        <p:nvSpPr>
          <p:cNvPr id="3" name="Θέση περιεχομένου 2">
            <a:extLst>
              <a:ext uri="{FF2B5EF4-FFF2-40B4-BE49-F238E27FC236}">
                <a16:creationId xmlns:a16="http://schemas.microsoft.com/office/drawing/2014/main" id="{1FBE444F-BE2E-3FAF-5A8B-95B2D9BC562F}"/>
              </a:ext>
            </a:extLst>
          </p:cNvPr>
          <p:cNvSpPr>
            <a:spLocks noGrp="1"/>
          </p:cNvSpPr>
          <p:nvPr>
            <p:ph idx="1"/>
          </p:nvPr>
        </p:nvSpPr>
        <p:spPr>
          <a:xfrm>
            <a:off x="633101" y="897377"/>
            <a:ext cx="10925797" cy="5505963"/>
          </a:xfrm>
        </p:spPr>
        <p:txBody>
          <a:bodyPr>
            <a:normAutofit lnSpcReduction="10000"/>
          </a:bodyPr>
          <a:lstStyle/>
          <a:p>
            <a:pPr marL="0" indent="0" algn="just">
              <a:buNone/>
            </a:pPr>
            <a:r>
              <a:rPr lang="el-GR" b="1" dirty="0">
                <a:solidFill>
                  <a:schemeClr val="tx2"/>
                </a:solidFill>
              </a:rPr>
              <a:t>Ηθικοί κανόνες</a:t>
            </a:r>
          </a:p>
          <a:p>
            <a:pPr algn="just">
              <a:buFont typeface="Wingdings" pitchFamily="2" charset="2"/>
              <a:buChar char="Ø"/>
            </a:pPr>
            <a:r>
              <a:rPr lang="el-GR" b="1" dirty="0">
                <a:solidFill>
                  <a:schemeClr val="tx2"/>
                </a:solidFill>
              </a:rPr>
              <a:t>Οι ηθικές πεποιθήσεις, αξίες και κανόνες </a:t>
            </a:r>
            <a:r>
              <a:rPr lang="el-GR" dirty="0">
                <a:solidFill>
                  <a:schemeClr val="tx2"/>
                </a:solidFill>
              </a:rPr>
              <a:t>που διαμορφώνονται για τα περιβαλλοντικά ζητήματα από τους μάνατζερ και τους μετόχους των επιχειρήσεων διαμορφώνουν σε αρκετές περιπτώσεις το περιεχόμενο της έννοιας της εταιρικής περιβαλλοντικής ηθικής</a:t>
            </a:r>
            <a:r>
              <a:rPr lang="en-US" dirty="0">
                <a:solidFill>
                  <a:schemeClr val="tx2"/>
                </a:solidFill>
              </a:rPr>
              <a:t>.</a:t>
            </a:r>
            <a:r>
              <a:rPr lang="el-GR" dirty="0">
                <a:solidFill>
                  <a:schemeClr val="tx2"/>
                </a:solidFill>
              </a:rPr>
              <a:t> </a:t>
            </a:r>
          </a:p>
          <a:p>
            <a:pPr algn="just">
              <a:buFont typeface="Wingdings" pitchFamily="2" charset="2"/>
              <a:buChar char="Ø"/>
            </a:pPr>
            <a:r>
              <a:rPr lang="el-GR" dirty="0">
                <a:solidFill>
                  <a:schemeClr val="tx2"/>
                </a:solidFill>
              </a:rPr>
              <a:t>Η περιβαλλοντική ηθική αποτελεί ένα </a:t>
            </a:r>
            <a:r>
              <a:rPr lang="el-GR" b="1" dirty="0">
                <a:solidFill>
                  <a:schemeClr val="tx2"/>
                </a:solidFill>
              </a:rPr>
              <a:t>άυλο περιουσιακό στοιχείο </a:t>
            </a:r>
            <a:r>
              <a:rPr lang="el-GR" dirty="0">
                <a:solidFill>
                  <a:schemeClr val="tx2"/>
                </a:solidFill>
              </a:rPr>
              <a:t>(</a:t>
            </a:r>
            <a:r>
              <a:rPr lang="en-GB" dirty="0">
                <a:solidFill>
                  <a:schemeClr val="tx2"/>
                </a:solidFill>
              </a:rPr>
              <a:t>intangible asset) </a:t>
            </a:r>
            <a:r>
              <a:rPr lang="el-GR" dirty="0">
                <a:solidFill>
                  <a:schemeClr val="tx2"/>
                </a:solidFill>
              </a:rPr>
              <a:t>για την επιχείρηση.</a:t>
            </a:r>
          </a:p>
          <a:p>
            <a:pPr algn="just">
              <a:buFont typeface="Wingdings" pitchFamily="2" charset="2"/>
              <a:buChar char="Ø"/>
            </a:pPr>
            <a:r>
              <a:rPr lang="el-GR" dirty="0">
                <a:solidFill>
                  <a:schemeClr val="tx2"/>
                </a:solidFill>
              </a:rPr>
              <a:t>Ανταποκρίνονται στις περιβαλλοντικές ανησυχίες περισσότερο, επειδή αυτό αποτελεί δίκαιη κι ηθική πράξη κι </a:t>
            </a:r>
            <a:r>
              <a:rPr lang="el-GR" b="1" dirty="0">
                <a:solidFill>
                  <a:schemeClr val="tx2"/>
                </a:solidFill>
              </a:rPr>
              <a:t>όχι για την αποκόμιση οφέλους</a:t>
            </a:r>
            <a:r>
              <a:rPr lang="el-GR" dirty="0">
                <a:solidFill>
                  <a:schemeClr val="tx2"/>
                </a:solidFill>
              </a:rPr>
              <a:t>. </a:t>
            </a:r>
          </a:p>
          <a:p>
            <a:pPr algn="just">
              <a:buFont typeface="Wingdings" pitchFamily="2" charset="2"/>
              <a:buChar char="Ø"/>
            </a:pPr>
            <a:r>
              <a:rPr lang="el-GR" dirty="0">
                <a:solidFill>
                  <a:schemeClr val="tx2"/>
                </a:solidFill>
              </a:rPr>
              <a:t>Οι αξίες που διαμορφώνονται σε επιχειρήσεις που παρακινούνται από ηθικά κίνητρα αφορούν κυρίως στην </a:t>
            </a:r>
            <a:r>
              <a:rPr lang="el-GR" b="1" dirty="0">
                <a:solidFill>
                  <a:schemeClr val="tx2"/>
                </a:solidFill>
              </a:rPr>
              <a:t>«εξιδανίκευση» </a:t>
            </a:r>
            <a:r>
              <a:rPr lang="el-GR" dirty="0">
                <a:solidFill>
                  <a:schemeClr val="tx2"/>
                </a:solidFill>
              </a:rPr>
              <a:t>παρά στον «</a:t>
            </a:r>
            <a:r>
              <a:rPr lang="el-GR" dirty="0" err="1">
                <a:solidFill>
                  <a:schemeClr val="tx2"/>
                </a:solidFill>
              </a:rPr>
              <a:t>εξορθολογισμό</a:t>
            </a:r>
            <a:r>
              <a:rPr lang="el-GR" dirty="0">
                <a:solidFill>
                  <a:schemeClr val="tx2"/>
                </a:solidFill>
              </a:rPr>
              <a:t>» για την επιλογή της καλύτερης στρατηγικής για την αντιμετώπιση των περιβαλλοντικών προβλημάτων.</a:t>
            </a:r>
          </a:p>
          <a:p>
            <a:pPr algn="just">
              <a:buFont typeface="Wingdings" pitchFamily="2" charset="2"/>
              <a:buChar char="Ø"/>
            </a:pPr>
            <a:r>
              <a:rPr lang="el-GR" dirty="0">
                <a:solidFill>
                  <a:schemeClr val="tx2"/>
                </a:solidFill>
              </a:rPr>
              <a:t>Η ατζέντα της ηθικής των επιχειρήσεων εμπεριέχει θέματα που αφορούν τόσο στο </a:t>
            </a:r>
            <a:r>
              <a:rPr lang="el-GR" b="1" dirty="0">
                <a:solidFill>
                  <a:schemeClr val="tx2"/>
                </a:solidFill>
              </a:rPr>
              <a:t>εσωτερικό τους </a:t>
            </a:r>
            <a:r>
              <a:rPr lang="el-GR" dirty="0">
                <a:solidFill>
                  <a:schemeClr val="tx2"/>
                </a:solidFill>
              </a:rPr>
              <a:t>(λ.χ. εργαζόμενοι) όσο και στο </a:t>
            </a:r>
            <a:r>
              <a:rPr lang="el-GR" b="1" dirty="0">
                <a:solidFill>
                  <a:schemeClr val="tx2"/>
                </a:solidFill>
              </a:rPr>
              <a:t>εξωτερικό περιβάλλον τους </a:t>
            </a:r>
            <a:r>
              <a:rPr lang="el-GR" dirty="0">
                <a:solidFill>
                  <a:schemeClr val="tx2"/>
                </a:solidFill>
              </a:rPr>
              <a:t>(λ.χ. τοπικές κοινωνίες). Σημειώνεται επιπλέον ο διακριτός ρόλος που αποδίδεται στα ζητήματα ηθικής στην εταιρική ατζέντα για τα ζητήματα της προστασίας του φυσικού περιβάλλοντος. </a:t>
            </a:r>
          </a:p>
        </p:txBody>
      </p:sp>
      <p:sp>
        <p:nvSpPr>
          <p:cNvPr id="4" name="Θέση αριθμού διαφάνειας 3">
            <a:extLst>
              <a:ext uri="{FF2B5EF4-FFF2-40B4-BE49-F238E27FC236}">
                <a16:creationId xmlns:a16="http://schemas.microsoft.com/office/drawing/2014/main" id="{A2240E07-2858-9198-59DE-0C45583A0297}"/>
              </a:ext>
            </a:extLst>
          </p:cNvPr>
          <p:cNvSpPr>
            <a:spLocks noGrp="1"/>
          </p:cNvSpPr>
          <p:nvPr>
            <p:ph type="sldNum" sz="quarter" idx="12"/>
          </p:nvPr>
        </p:nvSpPr>
        <p:spPr/>
        <p:txBody>
          <a:bodyPr/>
          <a:lstStyle/>
          <a:p>
            <a:pPr rtl="0"/>
            <a:fld id="{9CD8D479-8942-46E8-A226-A4E01F7A105C}" type="slidenum">
              <a:rPr lang="el-GR" noProof="0" smtClean="0"/>
              <a:t>9</a:t>
            </a:fld>
            <a:endParaRPr lang="el-GR" noProof="0" dirty="0"/>
          </a:p>
        </p:txBody>
      </p:sp>
      <p:sp>
        <p:nvSpPr>
          <p:cNvPr id="5" name="Θέση ημερομηνίας 4">
            <a:extLst>
              <a:ext uri="{FF2B5EF4-FFF2-40B4-BE49-F238E27FC236}">
                <a16:creationId xmlns:a16="http://schemas.microsoft.com/office/drawing/2014/main" id="{76A9942A-CCF6-F582-CB3A-D92A516D457B}"/>
              </a:ext>
            </a:extLst>
          </p:cNvPr>
          <p:cNvSpPr>
            <a:spLocks noGrp="1"/>
          </p:cNvSpPr>
          <p:nvPr>
            <p:ph type="dt" sz="half" idx="10"/>
          </p:nvPr>
        </p:nvSpPr>
        <p:spPr/>
        <p:txBody>
          <a:bodyPr/>
          <a:lstStyle/>
          <a:p>
            <a:pPr rtl="0"/>
            <a:fld id="{819E7F3C-0791-43D1-B147-45406433A8DC}" type="datetime1">
              <a:rPr lang="el-GR" noProof="0" smtClean="0"/>
              <a:t>4/4/24</a:t>
            </a:fld>
            <a:endParaRPr lang="el-GR" noProof="0" dirty="0"/>
          </a:p>
        </p:txBody>
      </p:sp>
      <p:sp>
        <p:nvSpPr>
          <p:cNvPr id="7" name="Θέση υποσέλιδου 5">
            <a:extLst>
              <a:ext uri="{FF2B5EF4-FFF2-40B4-BE49-F238E27FC236}">
                <a16:creationId xmlns:a16="http://schemas.microsoft.com/office/drawing/2014/main" id="{2C2D1438-4E48-79BD-5F75-CA7E3060C978}"/>
              </a:ext>
            </a:extLst>
          </p:cNvPr>
          <p:cNvSpPr>
            <a:spLocks noGrp="1"/>
          </p:cNvSpPr>
          <p:nvPr>
            <p:ph type="ftr" sz="quarter" idx="11"/>
          </p:nvPr>
        </p:nvSpPr>
        <p:spPr>
          <a:xfrm>
            <a:off x="1637716" y="6629400"/>
            <a:ext cx="9144259" cy="228600"/>
          </a:xfrm>
        </p:spPr>
        <p:txBody>
          <a:bodyPr rtlCol="0"/>
          <a:lstStyle/>
          <a:p>
            <a:pPr algn="ctr"/>
            <a:r>
              <a:rPr kumimoji="0" lang="el-GR" sz="1100" b="1" i="0" u="none" strike="noStrike" kern="1200" cap="none" spc="0" normalizeH="0" baseline="0" noProof="0" dirty="0">
                <a:ln>
                  <a:noFill/>
                </a:ln>
                <a:effectLst/>
                <a:uLnTx/>
                <a:uFillTx/>
                <a:cs typeface="Times New Roman" panose="02020603050405020304" pitchFamily="18" charset="0"/>
              </a:rPr>
              <a:t>Τεχνικές Περιβαλλοντικής Διαχείρισης και Οικονομικής Αποτίμηση</a:t>
            </a:r>
            <a:r>
              <a:rPr lang="el-GR" sz="1100" b="1" dirty="0">
                <a:cs typeface="Times New Roman" panose="02020603050405020304" pitchFamily="18" charset="0"/>
              </a:rPr>
              <a:t>ς ΙΙ</a:t>
            </a:r>
            <a:endParaRPr lang="el-GR" sz="1100" dirty="0">
              <a:cs typeface="Times New Roman" panose="02020603050405020304" pitchFamily="18" charset="0"/>
            </a:endParaRPr>
          </a:p>
        </p:txBody>
      </p:sp>
    </p:spTree>
    <p:extLst>
      <p:ext uri="{BB962C8B-B14F-4D97-AF65-F5344CB8AC3E}">
        <p14:creationId xmlns:p14="http://schemas.microsoft.com/office/powerpoint/2010/main" val="1245561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Οικολογία 16x9">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063756_TF03098889" id="{2559F498-0269-409B-B7BD-B16ADD751A81}" vid="{8D05EEC8-D820-45A8-954B-F750494F07A5}"/>
    </a:ext>
  </a:extLst>
</a:theme>
</file>

<file path=ppt/theme/theme2.xml><?xml version="1.0" encoding="utf-8"?>
<a:theme xmlns:a="http://schemas.openxmlformats.org/drawingml/2006/main" name="Θέμα του Offic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13035</TotalTime>
  <Words>6441</Words>
  <Application>Microsoft Macintosh PowerPoint</Application>
  <PresentationFormat>Ευρεία οθόνη</PresentationFormat>
  <Paragraphs>751</Paragraphs>
  <Slides>59</Slides>
  <Notes>11</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59</vt:i4>
      </vt:variant>
    </vt:vector>
  </HeadingPairs>
  <TitlesOfParts>
    <vt:vector size="67" baseType="lpstr">
      <vt:lpstr>Arial</vt:lpstr>
      <vt:lpstr>Corbel</vt:lpstr>
      <vt:lpstr>IBM Plex Sans</vt:lpstr>
      <vt:lpstr>Inter</vt:lpstr>
      <vt:lpstr>Times</vt:lpstr>
      <vt:lpstr>Times New Roman</vt:lpstr>
      <vt:lpstr>Wingdings</vt:lpstr>
      <vt:lpstr>Οικολογία 16x9</vt:lpstr>
      <vt:lpstr>Παρουσίαση του PowerPoint</vt:lpstr>
      <vt:lpstr>Περίγραμμα Μαθήματος</vt:lpstr>
      <vt:lpstr>Σημαντικές θεωρίες για τη λειτουργία των επιχειρήσεων</vt:lpstr>
      <vt:lpstr>Σημαντικές θεωρίες για τη λειτουργία των επιχειρήσεων</vt:lpstr>
      <vt:lpstr>Εταιρική περιβαλλοντική στρατηγική</vt:lpstr>
      <vt:lpstr>Εταιρική περιβαλλοντική στρατηγική</vt:lpstr>
      <vt:lpstr>Στρατηγικός Σχεδιασμός των Επιχειρήσεων</vt:lpstr>
      <vt:lpstr>Κίνητρα</vt:lpstr>
      <vt:lpstr>Κίνητρα</vt:lpstr>
      <vt:lpstr>Κίνητρα</vt:lpstr>
      <vt:lpstr>Ανάπτυξη στρατηγικών λόγω νομοθεσίας</vt:lpstr>
      <vt:lpstr>Κίνητρα</vt:lpstr>
      <vt:lpstr>Κίνητρα</vt:lpstr>
      <vt:lpstr>Κίνητρα</vt:lpstr>
      <vt:lpstr>Πρακτικές</vt:lpstr>
      <vt:lpstr>Πρακτικές</vt:lpstr>
      <vt:lpstr>Πρακτικές</vt:lpstr>
      <vt:lpstr>Πρακτικές</vt:lpstr>
      <vt:lpstr>Πρακτικές</vt:lpstr>
      <vt:lpstr>Πρακτικές</vt:lpstr>
      <vt:lpstr>Πρακτικές</vt:lpstr>
      <vt:lpstr>Αποτελέσματα περιβαλλοντικής στρατηγικής</vt:lpstr>
      <vt:lpstr>Αποτελέσματα περιβαλλοντικής στρατηγικής</vt:lpstr>
      <vt:lpstr>Η ενεργητική – προληπτική τάση (proactive approach) </vt:lpstr>
      <vt:lpstr>Η ενεργητική – προληπτική τάση (proactive approach) </vt:lpstr>
      <vt:lpstr>Η κανονιστικά καθοδηγούμενη εταιρική περιβαλλοντική στρατηγική(regulatory-driven approach) </vt:lpstr>
      <vt:lpstr>Η κανονιστικά καθοδηγούμενη εταιρική περιβαλλοντική στρατηγική(regulatory-driven approach) </vt:lpstr>
      <vt:lpstr>Porter Hypothesis</vt:lpstr>
      <vt:lpstr>Porter Hypothesis</vt:lpstr>
      <vt:lpstr>Παρουσίαση του PowerPoint</vt:lpstr>
      <vt:lpstr>Ταξινόμηση Περιβαλλοντικής   Καινοτομίας </vt:lpstr>
      <vt:lpstr>Ταξινόμηση Περιβαλλοντικής   Καινοτομίας </vt:lpstr>
      <vt:lpstr>Ταξινόμηση Περιβαλλοντικής   Καινοτομίας </vt:lpstr>
      <vt:lpstr>Ταξινόμηση Περιβαλλοντικής   Καινοτομίας </vt:lpstr>
      <vt:lpstr>Παρουσίαση του PowerPoint</vt:lpstr>
      <vt:lpstr>Επίδραση της περιβαλλοντικής νομοθεσίας στην περιβαλλοντική καινοτομία </vt:lpstr>
      <vt:lpstr>Σχεδιασμός ευέλικτων περιβαλλοντικών κανονισμών</vt:lpstr>
      <vt:lpstr>Παρουσίαση του PowerPoint</vt:lpstr>
      <vt:lpstr>Σκοπός της Οδηγίας</vt:lpstr>
      <vt:lpstr>Πεδίο εφαρμογής της Οδηγίας</vt:lpstr>
      <vt:lpstr>Πεδίο εφαρμογής της Οδηγίας</vt:lpstr>
      <vt:lpstr>Παρουσίαση του PowerPoint</vt:lpstr>
      <vt:lpstr>Σκοπός της Οδηγίας</vt:lpstr>
      <vt:lpstr>Πεδίο εφαρμογής της Οδηγίας</vt:lpstr>
      <vt:lpstr>Πεδίο εφαρμογής της Οδηγίας</vt:lpstr>
      <vt:lpstr>Πεδίο εφαρμογής της Οδηγίας</vt:lpstr>
      <vt:lpstr>Πεδίο εφαρμογής της Οδηγίας</vt:lpstr>
      <vt:lpstr>Πώς γίνεται η αναφορά σε επίπεδο οντότητας; </vt:lpstr>
      <vt:lpstr>Πώς γίνεται η αναφορά σε επίπεδο προϊόντος; </vt:lpstr>
      <vt:lpstr>Παρουσίαση του PowerPoint</vt:lpstr>
      <vt:lpstr>Πρακτικές</vt:lpstr>
      <vt:lpstr>Πεδίο εφαρμογής της Οδηγίας</vt:lpstr>
      <vt:lpstr>Πεδίο εφαρμογής της Οδηγίας</vt:lpstr>
      <vt:lpstr>Πεδίο εφαρμογής της Οδηγίας</vt:lpstr>
      <vt:lpstr>Πεδίο εφαρμογής της Οδηγίας</vt:lpstr>
      <vt:lpstr>Απαιτήσεις της Οδηγίας</vt:lpstr>
      <vt:lpstr>Απαιτήσεις της Οδηγίας</vt:lpstr>
      <vt:lpstr>Νομοθεσία για ESG</vt:lpstr>
      <vt:lpstr>Επίλογος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ΝΙΚΟΛΑΟΣ ΤΡΕΒΛΟΠΟΥΛΟΣ</dc:creator>
  <cp:lastModifiedBy>ΝΙΚΟΛΑΟΣ ΤΡΕΒΛΟΠΟΥΛΟΣ</cp:lastModifiedBy>
  <cp:revision>73</cp:revision>
  <dcterms:created xsi:type="dcterms:W3CDTF">2022-10-26T12:39:14Z</dcterms:created>
  <dcterms:modified xsi:type="dcterms:W3CDTF">2024-04-04T13:47:46Z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