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32"/>
  </p:notesMasterIdLst>
  <p:sldIdLst>
    <p:sldId id="305" r:id="rId2"/>
    <p:sldId id="359" r:id="rId3"/>
    <p:sldId id="358" r:id="rId4"/>
    <p:sldId id="361" r:id="rId5"/>
    <p:sldId id="265" r:id="rId6"/>
    <p:sldId id="304" r:id="rId7"/>
    <p:sldId id="277" r:id="rId8"/>
    <p:sldId id="284" r:id="rId9"/>
    <p:sldId id="299" r:id="rId10"/>
    <p:sldId id="319" r:id="rId11"/>
    <p:sldId id="321" r:id="rId12"/>
    <p:sldId id="354" r:id="rId13"/>
    <p:sldId id="356" r:id="rId14"/>
    <p:sldId id="349" r:id="rId15"/>
    <p:sldId id="350" r:id="rId16"/>
    <p:sldId id="316" r:id="rId17"/>
    <p:sldId id="323" r:id="rId18"/>
    <p:sldId id="326" r:id="rId19"/>
    <p:sldId id="334" r:id="rId20"/>
    <p:sldId id="335" r:id="rId21"/>
    <p:sldId id="337" r:id="rId22"/>
    <p:sldId id="347" r:id="rId23"/>
    <p:sldId id="346" r:id="rId24"/>
    <p:sldId id="343" r:id="rId25"/>
    <p:sldId id="342" r:id="rId26"/>
    <p:sldId id="338" r:id="rId27"/>
    <p:sldId id="339" r:id="rId28"/>
    <p:sldId id="286" r:id="rId29"/>
    <p:sldId id="288" r:id="rId30"/>
    <p:sldId id="474" r:id="rId3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Προεπιλεγμένη ενότητα" id="{3A9DB953-8805-4D39-BCAF-76AB0785E661}">
          <p14:sldIdLst>
            <p14:sldId id="305"/>
            <p14:sldId id="359"/>
            <p14:sldId id="358"/>
            <p14:sldId id="361"/>
            <p14:sldId id="265"/>
            <p14:sldId id="304"/>
            <p14:sldId id="277"/>
            <p14:sldId id="284"/>
            <p14:sldId id="299"/>
            <p14:sldId id="319"/>
            <p14:sldId id="321"/>
            <p14:sldId id="354"/>
            <p14:sldId id="356"/>
            <p14:sldId id="349"/>
            <p14:sldId id="350"/>
            <p14:sldId id="316"/>
            <p14:sldId id="323"/>
            <p14:sldId id="326"/>
            <p14:sldId id="334"/>
            <p14:sldId id="335"/>
            <p14:sldId id="337"/>
            <p14:sldId id="347"/>
            <p14:sldId id="346"/>
            <p14:sldId id="343"/>
            <p14:sldId id="342"/>
            <p14:sldId id="338"/>
            <p14:sldId id="339"/>
            <p14:sldId id="286"/>
            <p14:sldId id="288"/>
            <p14:sldId id="474"/>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7948" autoAdjust="0"/>
  </p:normalViewPr>
  <p:slideViewPr>
    <p:cSldViewPr>
      <p:cViewPr>
        <p:scale>
          <a:sx n="66" d="100"/>
          <a:sy n="66" d="100"/>
        </p:scale>
        <p:origin x="-1434" y="-72"/>
      </p:cViewPr>
      <p:guideLst>
        <p:guide orient="horz" pos="2160"/>
        <p:guide pos="2880"/>
      </p:guideLst>
    </p:cSldViewPr>
  </p:slideViewPr>
  <p:notesTextViewPr>
    <p:cViewPr>
      <p:scale>
        <a:sx n="1" d="1"/>
        <a:sy n="1" d="1"/>
      </p:scale>
      <p:origin x="0" y="0"/>
    </p:cViewPr>
  </p:notesTextViewPr>
  <p:sorterViewPr>
    <p:cViewPr>
      <p:scale>
        <a:sx n="100" d="100"/>
        <a:sy n="100" d="100"/>
      </p:scale>
      <p:origin x="0" y="595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B260F8E-80FF-4B86-8326-F1A13C823661}" type="datetimeFigureOut">
              <a:rPr lang="el-GR" smtClean="0"/>
              <a:t>14/10/2020</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94F2CE-FDB2-4593-A175-107069480834}" type="slidenum">
              <a:rPr lang="el-GR" smtClean="0"/>
              <a:t>‹#›</a:t>
            </a:fld>
            <a:endParaRPr lang="el-GR"/>
          </a:p>
        </p:txBody>
      </p:sp>
    </p:spTree>
    <p:extLst>
      <p:ext uri="{BB962C8B-B14F-4D97-AF65-F5344CB8AC3E}">
        <p14:creationId xmlns:p14="http://schemas.microsoft.com/office/powerpoint/2010/main" val="18728939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US" smtClean="0"/>
              <a:t> </a:t>
            </a:r>
            <a:endParaRPr lang="el-GR"/>
          </a:p>
        </p:txBody>
      </p:sp>
      <p:sp>
        <p:nvSpPr>
          <p:cNvPr id="4" name="Θέση αριθμού διαφάνειας 3"/>
          <p:cNvSpPr>
            <a:spLocks noGrp="1"/>
          </p:cNvSpPr>
          <p:nvPr>
            <p:ph type="sldNum" sz="quarter" idx="10"/>
          </p:nvPr>
        </p:nvSpPr>
        <p:spPr/>
        <p:txBody>
          <a:bodyPr/>
          <a:lstStyle/>
          <a:p>
            <a:fld id="{7594F2CE-FDB2-4593-A175-107069480834}" type="slidenum">
              <a:rPr lang="el-GR" smtClean="0"/>
              <a:t>5</a:t>
            </a:fld>
            <a:endParaRPr lang="el-GR"/>
          </a:p>
        </p:txBody>
      </p:sp>
    </p:spTree>
    <p:extLst>
      <p:ext uri="{BB962C8B-B14F-4D97-AF65-F5344CB8AC3E}">
        <p14:creationId xmlns:p14="http://schemas.microsoft.com/office/powerpoint/2010/main" val="28625061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7594F2CE-FDB2-4593-A175-107069480834}" type="slidenum">
              <a:rPr lang="el-GR" smtClean="0"/>
              <a:t>8</a:t>
            </a:fld>
            <a:endParaRPr lang="el-GR"/>
          </a:p>
        </p:txBody>
      </p:sp>
    </p:spTree>
    <p:extLst>
      <p:ext uri="{BB962C8B-B14F-4D97-AF65-F5344CB8AC3E}">
        <p14:creationId xmlns:p14="http://schemas.microsoft.com/office/powerpoint/2010/main" val="24224179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A0EA4AD8-CDE3-4319-8014-2798ED33808F}" type="datetimeFigureOut">
              <a:rPr lang="el-GR" smtClean="0"/>
              <a:t>14/10/2020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8C57207-5B17-4CC8-98C1-1DE6A0D026BD}" type="slidenum">
              <a:rPr lang="el-GR" smtClean="0"/>
              <a:t>‹#›</a:t>
            </a:fld>
            <a:endParaRPr lang="el-GR"/>
          </a:p>
        </p:txBody>
      </p:sp>
    </p:spTree>
    <p:extLst>
      <p:ext uri="{BB962C8B-B14F-4D97-AF65-F5344CB8AC3E}">
        <p14:creationId xmlns:p14="http://schemas.microsoft.com/office/powerpoint/2010/main" val="29724385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0EA4AD8-CDE3-4319-8014-2798ED33808F}" type="datetimeFigureOut">
              <a:rPr lang="el-GR" smtClean="0"/>
              <a:t>14/10/2020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8C57207-5B17-4CC8-98C1-1DE6A0D026BD}" type="slidenum">
              <a:rPr lang="el-GR" smtClean="0"/>
              <a:t>‹#›</a:t>
            </a:fld>
            <a:endParaRPr lang="el-GR"/>
          </a:p>
        </p:txBody>
      </p:sp>
    </p:spTree>
    <p:extLst>
      <p:ext uri="{BB962C8B-B14F-4D97-AF65-F5344CB8AC3E}">
        <p14:creationId xmlns:p14="http://schemas.microsoft.com/office/powerpoint/2010/main" val="146332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0EA4AD8-CDE3-4319-8014-2798ED33808F}" type="datetimeFigureOut">
              <a:rPr lang="el-GR" smtClean="0"/>
              <a:t>14/10/2020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8C57207-5B17-4CC8-98C1-1DE6A0D026BD}" type="slidenum">
              <a:rPr lang="el-GR" smtClean="0"/>
              <a:t>‹#›</a:t>
            </a:fld>
            <a:endParaRPr lang="el-GR"/>
          </a:p>
        </p:txBody>
      </p:sp>
    </p:spTree>
    <p:extLst>
      <p:ext uri="{BB962C8B-B14F-4D97-AF65-F5344CB8AC3E}">
        <p14:creationId xmlns:p14="http://schemas.microsoft.com/office/powerpoint/2010/main" val="3333002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0EA4AD8-CDE3-4319-8014-2798ED33808F}" type="datetimeFigureOut">
              <a:rPr lang="el-GR" smtClean="0"/>
              <a:t>14/10/2020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8C57207-5B17-4CC8-98C1-1DE6A0D026BD}" type="slidenum">
              <a:rPr lang="el-GR" smtClean="0"/>
              <a:t>‹#›</a:t>
            </a:fld>
            <a:endParaRPr lang="el-GR"/>
          </a:p>
        </p:txBody>
      </p:sp>
    </p:spTree>
    <p:extLst>
      <p:ext uri="{BB962C8B-B14F-4D97-AF65-F5344CB8AC3E}">
        <p14:creationId xmlns:p14="http://schemas.microsoft.com/office/powerpoint/2010/main" val="57898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A0EA4AD8-CDE3-4319-8014-2798ED33808F}" type="datetimeFigureOut">
              <a:rPr lang="el-GR" smtClean="0"/>
              <a:t>14/10/2020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8C57207-5B17-4CC8-98C1-1DE6A0D026BD}" type="slidenum">
              <a:rPr lang="el-GR" smtClean="0"/>
              <a:t>‹#›</a:t>
            </a:fld>
            <a:endParaRPr lang="el-GR"/>
          </a:p>
        </p:txBody>
      </p:sp>
    </p:spTree>
    <p:extLst>
      <p:ext uri="{BB962C8B-B14F-4D97-AF65-F5344CB8AC3E}">
        <p14:creationId xmlns:p14="http://schemas.microsoft.com/office/powerpoint/2010/main" val="3068802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A0EA4AD8-CDE3-4319-8014-2798ED33808F}" type="datetimeFigureOut">
              <a:rPr lang="el-GR" smtClean="0"/>
              <a:t>14/10/2020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68C57207-5B17-4CC8-98C1-1DE6A0D026BD}" type="slidenum">
              <a:rPr lang="el-GR" smtClean="0"/>
              <a:t>‹#›</a:t>
            </a:fld>
            <a:endParaRPr lang="el-GR"/>
          </a:p>
        </p:txBody>
      </p:sp>
    </p:spTree>
    <p:extLst>
      <p:ext uri="{BB962C8B-B14F-4D97-AF65-F5344CB8AC3E}">
        <p14:creationId xmlns:p14="http://schemas.microsoft.com/office/powerpoint/2010/main" val="1194994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A0EA4AD8-CDE3-4319-8014-2798ED33808F}" type="datetimeFigureOut">
              <a:rPr lang="el-GR" smtClean="0"/>
              <a:t>14/10/2020</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68C57207-5B17-4CC8-98C1-1DE6A0D026BD}" type="slidenum">
              <a:rPr lang="el-GR" smtClean="0"/>
              <a:t>‹#›</a:t>
            </a:fld>
            <a:endParaRPr lang="el-GR"/>
          </a:p>
        </p:txBody>
      </p:sp>
    </p:spTree>
    <p:extLst>
      <p:ext uri="{BB962C8B-B14F-4D97-AF65-F5344CB8AC3E}">
        <p14:creationId xmlns:p14="http://schemas.microsoft.com/office/powerpoint/2010/main" val="2929721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A0EA4AD8-CDE3-4319-8014-2798ED33808F}" type="datetimeFigureOut">
              <a:rPr lang="el-GR" smtClean="0"/>
              <a:t>14/10/2020</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68C57207-5B17-4CC8-98C1-1DE6A0D026BD}" type="slidenum">
              <a:rPr lang="el-GR" smtClean="0"/>
              <a:t>‹#›</a:t>
            </a:fld>
            <a:endParaRPr lang="el-GR"/>
          </a:p>
        </p:txBody>
      </p:sp>
    </p:spTree>
    <p:extLst>
      <p:ext uri="{BB962C8B-B14F-4D97-AF65-F5344CB8AC3E}">
        <p14:creationId xmlns:p14="http://schemas.microsoft.com/office/powerpoint/2010/main" val="3744376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0EA4AD8-CDE3-4319-8014-2798ED33808F}" type="datetimeFigureOut">
              <a:rPr lang="el-GR" smtClean="0"/>
              <a:t>14/10/2020</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68C57207-5B17-4CC8-98C1-1DE6A0D026BD}" type="slidenum">
              <a:rPr lang="el-GR" smtClean="0"/>
              <a:t>‹#›</a:t>
            </a:fld>
            <a:endParaRPr lang="el-GR"/>
          </a:p>
        </p:txBody>
      </p:sp>
    </p:spTree>
    <p:extLst>
      <p:ext uri="{BB962C8B-B14F-4D97-AF65-F5344CB8AC3E}">
        <p14:creationId xmlns:p14="http://schemas.microsoft.com/office/powerpoint/2010/main" val="3720771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0EA4AD8-CDE3-4319-8014-2798ED33808F}" type="datetimeFigureOut">
              <a:rPr lang="el-GR" smtClean="0"/>
              <a:t>14/10/2020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68C57207-5B17-4CC8-98C1-1DE6A0D026BD}" type="slidenum">
              <a:rPr lang="el-GR" smtClean="0"/>
              <a:t>‹#›</a:t>
            </a:fld>
            <a:endParaRPr lang="el-GR"/>
          </a:p>
        </p:txBody>
      </p:sp>
    </p:spTree>
    <p:extLst>
      <p:ext uri="{BB962C8B-B14F-4D97-AF65-F5344CB8AC3E}">
        <p14:creationId xmlns:p14="http://schemas.microsoft.com/office/powerpoint/2010/main" val="1737067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0EA4AD8-CDE3-4319-8014-2798ED33808F}" type="datetimeFigureOut">
              <a:rPr lang="el-GR" smtClean="0"/>
              <a:t>14/10/2020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68C57207-5B17-4CC8-98C1-1DE6A0D026BD}" type="slidenum">
              <a:rPr lang="el-GR" smtClean="0"/>
              <a:t>‹#›</a:t>
            </a:fld>
            <a:endParaRPr lang="el-GR"/>
          </a:p>
        </p:txBody>
      </p:sp>
    </p:spTree>
    <p:extLst>
      <p:ext uri="{BB962C8B-B14F-4D97-AF65-F5344CB8AC3E}">
        <p14:creationId xmlns:p14="http://schemas.microsoft.com/office/powerpoint/2010/main" val="2302596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EA4AD8-CDE3-4319-8014-2798ED33808F}" type="datetimeFigureOut">
              <a:rPr lang="el-GR" smtClean="0"/>
              <a:t>14/10/2020</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C57207-5B17-4CC8-98C1-1DE6A0D026BD}" type="slidenum">
              <a:rPr lang="el-GR" smtClean="0"/>
              <a:t>‹#›</a:t>
            </a:fld>
            <a:endParaRPr lang="el-GR"/>
          </a:p>
        </p:txBody>
      </p:sp>
    </p:spTree>
    <p:extLst>
      <p:ext uri="{BB962C8B-B14F-4D97-AF65-F5344CB8AC3E}">
        <p14:creationId xmlns:p14="http://schemas.microsoft.com/office/powerpoint/2010/main" val="14159700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p:cNvSpPr/>
          <p:nvPr/>
        </p:nvSpPr>
        <p:spPr>
          <a:xfrm>
            <a:off x="-14514" y="84223"/>
            <a:ext cx="9144000" cy="8710077"/>
          </a:xfrm>
          <a:prstGeom prst="rect">
            <a:avLst/>
          </a:prstGeom>
          <a:solidFill>
            <a:schemeClr val="tx2">
              <a:lumMod val="20000"/>
              <a:lumOff val="80000"/>
            </a:schemeClr>
          </a:solidFill>
        </p:spPr>
        <p:style>
          <a:lnRef idx="2">
            <a:schemeClr val="accent2"/>
          </a:lnRef>
          <a:fillRef idx="1">
            <a:schemeClr val="lt1"/>
          </a:fillRef>
          <a:effectRef idx="0">
            <a:schemeClr val="accent2"/>
          </a:effectRef>
          <a:fontRef idx="minor">
            <a:schemeClr val="dk1"/>
          </a:fontRef>
        </p:style>
        <p:txBody>
          <a:bodyPr wrap="square">
            <a:spAutoFit/>
          </a:bodyPr>
          <a:lstStyle/>
          <a:p>
            <a:pPr lvl="6"/>
            <a:r>
              <a:rPr lang="el-GR" sz="2000" b="1" dirty="0" smtClean="0">
                <a:solidFill>
                  <a:schemeClr val="tx2"/>
                </a:solidFill>
              </a:rPr>
              <a:t>Η   </a:t>
            </a:r>
            <a:r>
              <a:rPr lang="el-GR" sz="2000" b="1" dirty="0" err="1" smtClean="0">
                <a:solidFill>
                  <a:schemeClr val="tx2"/>
                </a:solidFill>
              </a:rPr>
              <a:t>Αθρωπογεωγραφία</a:t>
            </a:r>
            <a:r>
              <a:rPr lang="el-GR" sz="2000" b="1" dirty="0" smtClean="0">
                <a:solidFill>
                  <a:schemeClr val="tx2"/>
                </a:solidFill>
              </a:rPr>
              <a:t> </a:t>
            </a:r>
          </a:p>
          <a:p>
            <a:pPr lvl="6"/>
            <a:endParaRPr lang="el-GR" sz="2000" b="1" dirty="0" smtClean="0">
              <a:solidFill>
                <a:schemeClr val="tx2"/>
              </a:solidFill>
            </a:endParaRPr>
          </a:p>
          <a:p>
            <a:pPr lvl="6"/>
            <a:r>
              <a:rPr lang="el-GR" sz="2000" dirty="0" smtClean="0">
                <a:solidFill>
                  <a:schemeClr val="tx2"/>
                </a:solidFill>
              </a:rPr>
              <a:t>είναι </a:t>
            </a:r>
            <a:r>
              <a:rPr lang="el-GR" sz="2000" dirty="0">
                <a:solidFill>
                  <a:schemeClr val="tx2"/>
                </a:solidFill>
              </a:rPr>
              <a:t>ένας από </a:t>
            </a:r>
            <a:r>
              <a:rPr lang="el-GR" sz="2000" dirty="0" smtClean="0">
                <a:solidFill>
                  <a:schemeClr val="tx2"/>
                </a:solidFill>
              </a:rPr>
              <a:t>τους </a:t>
            </a:r>
            <a:r>
              <a:rPr lang="el-GR" sz="2000" b="1" dirty="0">
                <a:solidFill>
                  <a:schemeClr val="tx2"/>
                </a:solidFill>
              </a:rPr>
              <a:t>δύο κύριους </a:t>
            </a:r>
            <a:r>
              <a:rPr lang="el-GR" sz="2000" b="1" dirty="0" smtClean="0">
                <a:solidFill>
                  <a:schemeClr val="tx2"/>
                </a:solidFill>
              </a:rPr>
              <a:t>κλάδους</a:t>
            </a:r>
          </a:p>
          <a:p>
            <a:pPr lvl="6"/>
            <a:endParaRPr lang="el-GR" sz="2000" b="1" dirty="0" smtClean="0">
              <a:solidFill>
                <a:schemeClr val="tx2"/>
              </a:solidFill>
            </a:endParaRPr>
          </a:p>
          <a:p>
            <a:pPr lvl="6"/>
            <a:r>
              <a:rPr lang="el-GR" sz="2000" b="1" dirty="0">
                <a:solidFill>
                  <a:schemeClr val="tx2"/>
                </a:solidFill>
              </a:rPr>
              <a:t> </a:t>
            </a:r>
            <a:r>
              <a:rPr lang="el-GR" sz="2000" b="1" dirty="0" smtClean="0">
                <a:solidFill>
                  <a:schemeClr val="tx2"/>
                </a:solidFill>
              </a:rPr>
              <a:t> της    </a:t>
            </a:r>
            <a:r>
              <a:rPr lang="el-GR" sz="2000" b="1" dirty="0">
                <a:solidFill>
                  <a:schemeClr val="tx2"/>
                </a:solidFill>
              </a:rPr>
              <a:t>Γεωγραφίας </a:t>
            </a:r>
            <a:r>
              <a:rPr lang="el-GR" sz="2000" dirty="0" smtClean="0">
                <a:solidFill>
                  <a:schemeClr val="tx2"/>
                </a:solidFill>
              </a:rPr>
              <a:t>   </a:t>
            </a:r>
          </a:p>
          <a:p>
            <a:pPr lvl="6"/>
            <a:r>
              <a:rPr lang="el-GR" sz="2000" dirty="0">
                <a:solidFill>
                  <a:schemeClr val="tx2"/>
                </a:solidFill>
              </a:rPr>
              <a:t> </a:t>
            </a:r>
            <a:r>
              <a:rPr lang="el-GR" sz="2000" dirty="0" smtClean="0">
                <a:solidFill>
                  <a:schemeClr val="tx2"/>
                </a:solidFill>
              </a:rPr>
              <a:t>                         όπως </a:t>
            </a:r>
            <a:r>
              <a:rPr lang="el-GR" sz="2000" dirty="0">
                <a:solidFill>
                  <a:schemeClr val="tx2"/>
                </a:solidFill>
              </a:rPr>
              <a:t>έχει εξελιχθεί σήμερα, </a:t>
            </a:r>
            <a:endParaRPr lang="el-GR" sz="2000" dirty="0" smtClean="0">
              <a:solidFill>
                <a:schemeClr val="tx2"/>
              </a:solidFill>
            </a:endParaRPr>
          </a:p>
          <a:p>
            <a:pPr lvl="6"/>
            <a:endParaRPr lang="el-GR" sz="2000" dirty="0" smtClean="0">
              <a:solidFill>
                <a:schemeClr val="tx2"/>
              </a:solidFill>
            </a:endParaRPr>
          </a:p>
          <a:p>
            <a:r>
              <a:rPr lang="el-GR" sz="2000" dirty="0" smtClean="0">
                <a:solidFill>
                  <a:schemeClr val="tx2"/>
                </a:solidFill>
              </a:rPr>
              <a:t>       ο </a:t>
            </a:r>
            <a:r>
              <a:rPr lang="el-GR" sz="2000" dirty="0">
                <a:solidFill>
                  <a:schemeClr val="tx2"/>
                </a:solidFill>
              </a:rPr>
              <a:t>άλλος </a:t>
            </a:r>
            <a:r>
              <a:rPr lang="el-GR" sz="2000" dirty="0" smtClean="0">
                <a:solidFill>
                  <a:schemeClr val="tx2"/>
                </a:solidFill>
              </a:rPr>
              <a:t>είναι : </a:t>
            </a:r>
          </a:p>
          <a:p>
            <a:pPr marL="285750" indent="-285750">
              <a:buFont typeface="Wingdings" pitchFamily="2" charset="2"/>
              <a:buChar char="§"/>
            </a:pPr>
            <a:r>
              <a:rPr lang="el-GR" sz="2000" dirty="0" smtClean="0">
                <a:solidFill>
                  <a:schemeClr val="tx2"/>
                </a:solidFill>
              </a:rPr>
              <a:t>                                              </a:t>
            </a:r>
            <a:r>
              <a:rPr lang="el-GR" sz="2000" b="1" dirty="0" smtClean="0">
                <a:solidFill>
                  <a:schemeClr val="tx2"/>
                </a:solidFill>
              </a:rPr>
              <a:t>η </a:t>
            </a:r>
            <a:r>
              <a:rPr lang="el-GR" sz="2000" b="1" dirty="0">
                <a:solidFill>
                  <a:schemeClr val="tx2"/>
                </a:solidFill>
              </a:rPr>
              <a:t>«Φυσική Γεωγραφία</a:t>
            </a:r>
            <a:r>
              <a:rPr lang="el-GR" sz="2000" b="1" dirty="0" smtClean="0">
                <a:solidFill>
                  <a:schemeClr val="tx2"/>
                </a:solidFill>
              </a:rPr>
              <a:t>» </a:t>
            </a:r>
          </a:p>
          <a:p>
            <a:r>
              <a:rPr lang="el-GR" sz="2000" dirty="0" smtClean="0">
                <a:solidFill>
                  <a:schemeClr val="tx2"/>
                </a:solidFill>
              </a:rPr>
              <a:t>      Συνδετικό </a:t>
            </a:r>
            <a:r>
              <a:rPr lang="el-GR" sz="2000" dirty="0">
                <a:solidFill>
                  <a:schemeClr val="tx2"/>
                </a:solidFill>
              </a:rPr>
              <a:t>κρίκο </a:t>
            </a:r>
            <a:r>
              <a:rPr lang="el-GR" sz="2000" dirty="0" smtClean="0">
                <a:solidFill>
                  <a:schemeClr val="tx2"/>
                </a:solidFill>
              </a:rPr>
              <a:t>των  δύο  αποτελεί: </a:t>
            </a:r>
          </a:p>
          <a:p>
            <a:endParaRPr lang="el-GR" sz="2000" dirty="0" smtClean="0">
              <a:solidFill>
                <a:schemeClr val="tx2"/>
              </a:solidFill>
            </a:endParaRPr>
          </a:p>
          <a:p>
            <a:pPr marL="285750" indent="-285750">
              <a:buFont typeface="Wingdings" pitchFamily="2" charset="2"/>
              <a:buChar char="§"/>
            </a:pPr>
            <a:r>
              <a:rPr lang="el-GR" sz="2000" dirty="0">
                <a:solidFill>
                  <a:schemeClr val="tx2"/>
                </a:solidFill>
              </a:rPr>
              <a:t> </a:t>
            </a:r>
            <a:r>
              <a:rPr lang="el-GR" sz="2000" dirty="0" smtClean="0">
                <a:solidFill>
                  <a:schemeClr val="tx2"/>
                </a:solidFill>
              </a:rPr>
              <a:t>                                              </a:t>
            </a:r>
            <a:r>
              <a:rPr lang="el-GR" sz="2000" b="1" dirty="0" smtClean="0">
                <a:solidFill>
                  <a:schemeClr val="tx2"/>
                </a:solidFill>
              </a:rPr>
              <a:t>η </a:t>
            </a:r>
            <a:r>
              <a:rPr lang="el-GR" sz="2000" b="1" dirty="0">
                <a:solidFill>
                  <a:schemeClr val="tx2"/>
                </a:solidFill>
              </a:rPr>
              <a:t>«Περιβαλλοντική Γεωγραφία</a:t>
            </a:r>
            <a:r>
              <a:rPr lang="el-GR" sz="2000" b="1" dirty="0" smtClean="0">
                <a:solidFill>
                  <a:schemeClr val="tx2"/>
                </a:solidFill>
              </a:rPr>
              <a:t>»</a:t>
            </a:r>
            <a:endParaRPr lang="en-US" sz="2000" b="1" dirty="0" smtClean="0">
              <a:solidFill>
                <a:schemeClr val="tx2"/>
              </a:solidFill>
            </a:endParaRPr>
          </a:p>
          <a:p>
            <a:r>
              <a:rPr lang="el-GR" sz="2000" dirty="0">
                <a:solidFill>
                  <a:schemeClr val="tx2"/>
                </a:solidFill>
              </a:rPr>
              <a:t/>
            </a:r>
            <a:br>
              <a:rPr lang="el-GR" sz="2000" dirty="0">
                <a:solidFill>
                  <a:schemeClr val="tx2"/>
                </a:solidFill>
              </a:rPr>
            </a:br>
            <a:r>
              <a:rPr lang="el-GR" sz="2000" dirty="0">
                <a:solidFill>
                  <a:schemeClr val="tx2"/>
                </a:solidFill>
              </a:rPr>
              <a:t>Η «Ανθρωπογεωγραφία» αφορά τη σχέση των ανθρώπινων </a:t>
            </a:r>
            <a:r>
              <a:rPr lang="el-GR" sz="2000" dirty="0" smtClean="0">
                <a:solidFill>
                  <a:schemeClr val="tx2"/>
                </a:solidFill>
              </a:rPr>
              <a:t>δραστηριοτήτων</a:t>
            </a:r>
            <a:r>
              <a:rPr lang="en-US" sz="2000" dirty="0" smtClean="0">
                <a:solidFill>
                  <a:schemeClr val="tx2"/>
                </a:solidFill>
              </a:rPr>
              <a:t> </a:t>
            </a:r>
            <a:r>
              <a:rPr lang="el-GR" sz="2000" dirty="0" smtClean="0">
                <a:solidFill>
                  <a:schemeClr val="tx2"/>
                </a:solidFill>
              </a:rPr>
              <a:t>  στο    </a:t>
            </a:r>
          </a:p>
          <a:p>
            <a:r>
              <a:rPr lang="el-GR" sz="2000" dirty="0">
                <a:solidFill>
                  <a:schemeClr val="tx2"/>
                </a:solidFill>
              </a:rPr>
              <a:t> </a:t>
            </a:r>
            <a:r>
              <a:rPr lang="el-GR" sz="2000" dirty="0" smtClean="0">
                <a:solidFill>
                  <a:schemeClr val="tx2"/>
                </a:solidFill>
              </a:rPr>
              <a:t>       </a:t>
            </a:r>
            <a:r>
              <a:rPr lang="el-GR" sz="2000" b="1" dirty="0" smtClean="0">
                <a:solidFill>
                  <a:schemeClr val="tx2"/>
                </a:solidFill>
              </a:rPr>
              <a:t>« χώρο »             </a:t>
            </a:r>
          </a:p>
          <a:p>
            <a:r>
              <a:rPr lang="el-GR" sz="2000" dirty="0" smtClean="0">
                <a:solidFill>
                  <a:schemeClr val="tx2"/>
                </a:solidFill>
              </a:rPr>
              <a:t>όπως </a:t>
            </a:r>
            <a:r>
              <a:rPr lang="el-GR" sz="2000" dirty="0">
                <a:solidFill>
                  <a:schemeClr val="tx2"/>
                </a:solidFill>
              </a:rPr>
              <a:t>π.χ. </a:t>
            </a:r>
            <a:r>
              <a:rPr lang="el-GR" sz="2000" dirty="0" err="1" smtClean="0">
                <a:solidFill>
                  <a:schemeClr val="tx2"/>
                </a:solidFill>
              </a:rPr>
              <a:t>αστικοποίηση,οικονομία,μετανάστευση</a:t>
            </a:r>
            <a:r>
              <a:rPr lang="el-GR" sz="2000" dirty="0" smtClean="0">
                <a:solidFill>
                  <a:schemeClr val="tx2"/>
                </a:solidFill>
              </a:rPr>
              <a:t>, </a:t>
            </a:r>
            <a:r>
              <a:rPr lang="el-GR" sz="2000" dirty="0">
                <a:solidFill>
                  <a:schemeClr val="tx2"/>
                </a:solidFill>
              </a:rPr>
              <a:t>αγροτικές καλλιέργειες κ.λπ</a:t>
            </a:r>
            <a:r>
              <a:rPr lang="el-GR" sz="2000" dirty="0" smtClean="0">
                <a:solidFill>
                  <a:schemeClr val="tx2"/>
                </a:solidFill>
              </a:rPr>
              <a:t>.</a:t>
            </a:r>
          </a:p>
          <a:p>
            <a:endParaRPr lang="el-GR" sz="2000" dirty="0" smtClean="0">
              <a:solidFill>
                <a:schemeClr val="tx2"/>
              </a:solidFill>
            </a:endParaRPr>
          </a:p>
          <a:p>
            <a:r>
              <a:rPr lang="el-GR" sz="2000" dirty="0" smtClean="0">
                <a:solidFill>
                  <a:schemeClr val="tx2"/>
                </a:solidFill>
              </a:rPr>
              <a:t>Κατευθύνει γενικότερα τη   </a:t>
            </a:r>
            <a:r>
              <a:rPr lang="el-GR" sz="2000" b="1" dirty="0" smtClean="0">
                <a:solidFill>
                  <a:schemeClr val="tx2"/>
                </a:solidFill>
              </a:rPr>
              <a:t>Σπουδή του χώρου </a:t>
            </a:r>
            <a:r>
              <a:rPr lang="el-GR" sz="2000" dirty="0" smtClean="0">
                <a:solidFill>
                  <a:schemeClr val="tx2"/>
                </a:solidFill>
              </a:rPr>
              <a:t>,ευαισθητοποιώντας  σε θέματα που </a:t>
            </a:r>
          </a:p>
          <a:p>
            <a:r>
              <a:rPr lang="el-GR" sz="2000" dirty="0" smtClean="0">
                <a:solidFill>
                  <a:schemeClr val="tx2"/>
                </a:solidFill>
              </a:rPr>
              <a:t>αφορούν τον  </a:t>
            </a:r>
            <a:r>
              <a:rPr lang="el-GR" sz="2000" b="1" dirty="0" smtClean="0">
                <a:solidFill>
                  <a:schemeClr val="tx2"/>
                </a:solidFill>
              </a:rPr>
              <a:t>πλανήτη  Γη  </a:t>
            </a:r>
          </a:p>
          <a:p>
            <a:endParaRPr lang="el-GR" sz="2000" dirty="0">
              <a:solidFill>
                <a:schemeClr val="tx2"/>
              </a:solidFill>
            </a:endParaRPr>
          </a:p>
          <a:p>
            <a:endParaRPr lang="el-GR" sz="2000" dirty="0" smtClean="0">
              <a:solidFill>
                <a:schemeClr val="tx2"/>
              </a:solidFill>
            </a:endParaRPr>
          </a:p>
          <a:p>
            <a:endParaRPr lang="el-GR" sz="2000" dirty="0">
              <a:solidFill>
                <a:schemeClr val="tx2"/>
              </a:solidFill>
            </a:endParaRPr>
          </a:p>
          <a:p>
            <a:endParaRPr lang="el-GR" sz="2000" dirty="0" smtClean="0">
              <a:solidFill>
                <a:schemeClr val="tx2"/>
              </a:solidFill>
            </a:endParaRPr>
          </a:p>
          <a:p>
            <a:endParaRPr lang="el-GR" sz="2000" dirty="0">
              <a:solidFill>
                <a:schemeClr val="tx2"/>
              </a:solidFill>
            </a:endParaRPr>
          </a:p>
          <a:p>
            <a:endParaRPr lang="el-GR" sz="2000" dirty="0" smtClean="0">
              <a:solidFill>
                <a:schemeClr val="tx2"/>
              </a:solidFill>
            </a:endParaRPr>
          </a:p>
          <a:p>
            <a:endParaRPr lang="el-GR" sz="2000" dirty="0" smtClean="0">
              <a:solidFill>
                <a:schemeClr val="tx2"/>
              </a:solidFill>
            </a:endParaRPr>
          </a:p>
          <a:p>
            <a:endParaRPr lang="el-GR" sz="2000" dirty="0">
              <a:solidFill>
                <a:schemeClr val="tx2"/>
              </a:solidFill>
            </a:endParaRPr>
          </a:p>
          <a:p>
            <a:endParaRPr lang="el-GR" sz="2000" dirty="0">
              <a:solidFill>
                <a:schemeClr val="tx2"/>
              </a:solidFill>
            </a:endParaRPr>
          </a:p>
        </p:txBody>
      </p:sp>
      <p:cxnSp>
        <p:nvCxnSpPr>
          <p:cNvPr id="6" name="Γωνιακή σύνδεση 5"/>
          <p:cNvCxnSpPr/>
          <p:nvPr/>
        </p:nvCxnSpPr>
        <p:spPr>
          <a:xfrm>
            <a:off x="10620672" y="908720"/>
            <a:ext cx="914400" cy="914400"/>
          </a:xfrm>
          <a:prstGeom prst="bentConnector3">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74817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0" y="0"/>
            <a:ext cx="9144000" cy="6863417"/>
          </a:xfrm>
          <a:prstGeom prst="rect">
            <a:avLst/>
          </a:prstGeom>
          <a:solidFill>
            <a:schemeClr val="tx2">
              <a:lumMod val="20000"/>
              <a:lumOff val="80000"/>
            </a:schemeClr>
          </a:solidFill>
        </p:spPr>
        <p:txBody>
          <a:bodyPr wrap="square">
            <a:spAutoFit/>
          </a:bodyPr>
          <a:lstStyle/>
          <a:p>
            <a:r>
              <a:rPr lang="el-GR" sz="2000" dirty="0">
                <a:solidFill>
                  <a:srgbClr val="002060"/>
                </a:solidFill>
              </a:rPr>
              <a:t>Τα χαρακτηριστικά    </a:t>
            </a:r>
            <a:r>
              <a:rPr lang="el-GR" sz="2000" dirty="0" smtClean="0">
                <a:solidFill>
                  <a:srgbClr val="002060"/>
                </a:solidFill>
              </a:rPr>
              <a:t>της </a:t>
            </a:r>
            <a:r>
              <a:rPr lang="el-GR" sz="2000" b="1" dirty="0" smtClean="0">
                <a:solidFill>
                  <a:srgbClr val="002060"/>
                </a:solidFill>
              </a:rPr>
              <a:t> «ανθρωπογεωγραφίας </a:t>
            </a:r>
            <a:r>
              <a:rPr lang="el-GR" sz="2000" b="1" dirty="0">
                <a:solidFill>
                  <a:srgbClr val="002060"/>
                </a:solidFill>
              </a:rPr>
              <a:t>της   σχολικής  </a:t>
            </a:r>
            <a:r>
              <a:rPr lang="el-GR" sz="2000" b="1" dirty="0" smtClean="0">
                <a:solidFill>
                  <a:srgbClr val="002060"/>
                </a:solidFill>
              </a:rPr>
              <a:t>τάξης»  </a:t>
            </a:r>
            <a:r>
              <a:rPr lang="el-GR" sz="2000" dirty="0" smtClean="0">
                <a:solidFill>
                  <a:srgbClr val="002060"/>
                </a:solidFill>
              </a:rPr>
              <a:t>ως παράγοντας  </a:t>
            </a:r>
            <a:r>
              <a:rPr lang="el-GR" sz="2000" b="1" dirty="0" smtClean="0">
                <a:solidFill>
                  <a:srgbClr val="002060"/>
                </a:solidFill>
              </a:rPr>
              <a:t>αποτελεσματικής</a:t>
            </a:r>
            <a:r>
              <a:rPr lang="el-GR" sz="2000" b="1" dirty="0">
                <a:solidFill>
                  <a:srgbClr val="002060"/>
                </a:solidFill>
              </a:rPr>
              <a:t> διδασκαλίας</a:t>
            </a:r>
          </a:p>
          <a:p>
            <a:endParaRPr lang="el-GR" sz="2000" dirty="0">
              <a:solidFill>
                <a:srgbClr val="002060"/>
              </a:solidFill>
            </a:endParaRPr>
          </a:p>
          <a:p>
            <a:r>
              <a:rPr lang="el-GR" sz="2000" dirty="0">
                <a:solidFill>
                  <a:srgbClr val="002060"/>
                </a:solidFill>
              </a:rPr>
              <a:t>Η </a:t>
            </a:r>
            <a:r>
              <a:rPr lang="el-GR" sz="2000" b="1" dirty="0" smtClean="0">
                <a:solidFill>
                  <a:srgbClr val="002060"/>
                </a:solidFill>
              </a:rPr>
              <a:t>Σχολική</a:t>
            </a:r>
            <a:r>
              <a:rPr lang="el-GR" sz="2000" b="1" dirty="0">
                <a:solidFill>
                  <a:srgbClr val="002060"/>
                </a:solidFill>
              </a:rPr>
              <a:t> αίθουσα</a:t>
            </a:r>
            <a:r>
              <a:rPr lang="el-GR" sz="2000" dirty="0">
                <a:solidFill>
                  <a:srgbClr val="002060"/>
                </a:solidFill>
              </a:rPr>
              <a:t> </a:t>
            </a:r>
            <a:r>
              <a:rPr lang="el-GR" sz="2000" dirty="0" smtClean="0">
                <a:solidFill>
                  <a:srgbClr val="002060"/>
                </a:solidFill>
              </a:rPr>
              <a:t> αποτελεί</a:t>
            </a:r>
            <a:r>
              <a:rPr lang="el-GR" sz="2000" dirty="0">
                <a:solidFill>
                  <a:srgbClr val="002060"/>
                </a:solidFill>
              </a:rPr>
              <a:t> ένα </a:t>
            </a:r>
            <a:r>
              <a:rPr lang="el-GR" sz="2000" dirty="0" smtClean="0">
                <a:solidFill>
                  <a:srgbClr val="002060"/>
                </a:solidFill>
              </a:rPr>
              <a:t> </a:t>
            </a:r>
            <a:r>
              <a:rPr lang="el-GR" sz="2000" b="1" dirty="0" smtClean="0">
                <a:solidFill>
                  <a:srgbClr val="002060"/>
                </a:solidFill>
              </a:rPr>
              <a:t>«κοινωνικό</a:t>
            </a:r>
            <a:r>
              <a:rPr lang="el-GR" sz="2000" b="1" dirty="0">
                <a:solidFill>
                  <a:srgbClr val="002060"/>
                </a:solidFill>
              </a:rPr>
              <a:t> </a:t>
            </a:r>
            <a:r>
              <a:rPr lang="el-GR" sz="2000" b="1" dirty="0" smtClean="0">
                <a:solidFill>
                  <a:srgbClr val="002060"/>
                </a:solidFill>
              </a:rPr>
              <a:t>υποσύστημα»   </a:t>
            </a:r>
            <a:r>
              <a:rPr lang="el-GR" sz="2000" dirty="0" smtClean="0">
                <a:solidFill>
                  <a:srgbClr val="002060"/>
                </a:solidFill>
              </a:rPr>
              <a:t>όπου</a:t>
            </a:r>
            <a:r>
              <a:rPr lang="el-GR" sz="2000" dirty="0">
                <a:solidFill>
                  <a:srgbClr val="002060"/>
                </a:solidFill>
              </a:rPr>
              <a:t> </a:t>
            </a:r>
            <a:endParaRPr lang="el-GR" sz="2000" dirty="0" smtClean="0">
              <a:solidFill>
                <a:srgbClr val="002060"/>
              </a:solidFill>
            </a:endParaRPr>
          </a:p>
          <a:p>
            <a:r>
              <a:rPr lang="el-GR" sz="2000" dirty="0" smtClean="0">
                <a:solidFill>
                  <a:srgbClr val="002060"/>
                </a:solidFill>
              </a:rPr>
              <a:t>Η </a:t>
            </a:r>
            <a:r>
              <a:rPr lang="el-GR" sz="2000" b="1" dirty="0">
                <a:solidFill>
                  <a:srgbClr val="002060"/>
                </a:solidFill>
              </a:rPr>
              <a:t> </a:t>
            </a:r>
            <a:r>
              <a:rPr lang="el-GR" sz="2000" b="1" dirty="0" smtClean="0">
                <a:solidFill>
                  <a:srgbClr val="002060"/>
                </a:solidFill>
              </a:rPr>
              <a:t>Εκπαιδευτική διαδικασία</a:t>
            </a:r>
            <a:r>
              <a:rPr lang="el-GR" sz="2000" dirty="0">
                <a:solidFill>
                  <a:srgbClr val="002060"/>
                </a:solidFill>
              </a:rPr>
              <a:t> </a:t>
            </a:r>
            <a:r>
              <a:rPr lang="el-GR" sz="2000" dirty="0" smtClean="0">
                <a:solidFill>
                  <a:srgbClr val="002060"/>
                </a:solidFill>
              </a:rPr>
              <a:t> ερμηνεύεται</a:t>
            </a:r>
            <a:r>
              <a:rPr lang="el-GR" sz="2000" dirty="0">
                <a:solidFill>
                  <a:srgbClr val="002060"/>
                </a:solidFill>
              </a:rPr>
              <a:t> ως </a:t>
            </a:r>
            <a:r>
              <a:rPr lang="el-GR" sz="2000" dirty="0" smtClean="0">
                <a:solidFill>
                  <a:srgbClr val="002060"/>
                </a:solidFill>
              </a:rPr>
              <a:t>:</a:t>
            </a:r>
          </a:p>
          <a:p>
            <a:pPr marL="342900" indent="-342900">
              <a:buFont typeface="Wingdings" pitchFamily="2" charset="2"/>
              <a:buChar char="§"/>
            </a:pPr>
            <a:r>
              <a:rPr lang="el-GR" sz="2000" dirty="0">
                <a:solidFill>
                  <a:srgbClr val="002060"/>
                </a:solidFill>
              </a:rPr>
              <a:t> </a:t>
            </a:r>
            <a:r>
              <a:rPr lang="el-GR" sz="2000" dirty="0" smtClean="0">
                <a:solidFill>
                  <a:srgbClr val="002060"/>
                </a:solidFill>
              </a:rPr>
              <a:t>  ένα</a:t>
            </a:r>
            <a:r>
              <a:rPr lang="el-GR" sz="2000" dirty="0">
                <a:solidFill>
                  <a:srgbClr val="002060"/>
                </a:solidFill>
              </a:rPr>
              <a:t> πολιτισμικό και συνάμα επικοινωνιακό </a:t>
            </a:r>
            <a:r>
              <a:rPr lang="el-GR" sz="2000" dirty="0" smtClean="0">
                <a:solidFill>
                  <a:srgbClr val="002060"/>
                </a:solidFill>
              </a:rPr>
              <a:t>γεγονός δρώντων</a:t>
            </a:r>
            <a:r>
              <a:rPr lang="el-GR" sz="2000" dirty="0">
                <a:solidFill>
                  <a:srgbClr val="002060"/>
                </a:solidFill>
              </a:rPr>
              <a:t> υποκειμένων, </a:t>
            </a:r>
            <a:endParaRPr lang="el-GR" sz="2000" dirty="0" smtClean="0">
              <a:solidFill>
                <a:srgbClr val="002060"/>
              </a:solidFill>
            </a:endParaRPr>
          </a:p>
          <a:p>
            <a:r>
              <a:rPr lang="el-GR" sz="2000" dirty="0" smtClean="0">
                <a:solidFill>
                  <a:srgbClr val="002060"/>
                </a:solidFill>
              </a:rPr>
              <a:t>συμμέτοχων</a:t>
            </a:r>
            <a:r>
              <a:rPr lang="el-GR" sz="2000" dirty="0">
                <a:solidFill>
                  <a:srgbClr val="002060"/>
                </a:solidFill>
              </a:rPr>
              <a:t> της διαδικασίας αυτής, </a:t>
            </a:r>
            <a:r>
              <a:rPr lang="el-GR" sz="2000" dirty="0" smtClean="0">
                <a:solidFill>
                  <a:srgbClr val="002060"/>
                </a:solidFill>
              </a:rPr>
              <a:t> που</a:t>
            </a:r>
            <a:r>
              <a:rPr lang="el-GR" sz="2000" dirty="0">
                <a:solidFill>
                  <a:srgbClr val="002060"/>
                </a:solidFill>
              </a:rPr>
              <a:t> </a:t>
            </a:r>
            <a:r>
              <a:rPr lang="el-GR" sz="2000" dirty="0" smtClean="0">
                <a:solidFill>
                  <a:srgbClr val="002060"/>
                </a:solidFill>
              </a:rPr>
              <a:t>ταυτόχρονα διαμορφώνουν</a:t>
            </a:r>
            <a:r>
              <a:rPr lang="el-GR" sz="2000" dirty="0">
                <a:solidFill>
                  <a:srgbClr val="002060"/>
                </a:solidFill>
              </a:rPr>
              <a:t> το πλαίσιο </a:t>
            </a:r>
            <a:r>
              <a:rPr lang="el-GR" sz="2000" dirty="0" smtClean="0">
                <a:solidFill>
                  <a:srgbClr val="002060"/>
                </a:solidFill>
              </a:rPr>
              <a:t>της «</a:t>
            </a:r>
            <a:r>
              <a:rPr lang="el-GR" sz="2000" b="1" dirty="0">
                <a:solidFill>
                  <a:srgbClr val="002060"/>
                </a:solidFill>
              </a:rPr>
              <a:t> </a:t>
            </a:r>
            <a:r>
              <a:rPr lang="el-GR" sz="2000" b="1" dirty="0" smtClean="0">
                <a:solidFill>
                  <a:srgbClr val="002060"/>
                </a:solidFill>
              </a:rPr>
              <a:t>ανθρωπογεωγραφίας</a:t>
            </a:r>
            <a:r>
              <a:rPr lang="el-GR" sz="2000" b="1" dirty="0">
                <a:solidFill>
                  <a:srgbClr val="002060"/>
                </a:solidFill>
              </a:rPr>
              <a:t> της σχολικής </a:t>
            </a:r>
            <a:r>
              <a:rPr lang="el-GR" sz="2000" b="1" dirty="0" smtClean="0">
                <a:solidFill>
                  <a:srgbClr val="002060"/>
                </a:solidFill>
              </a:rPr>
              <a:t>τάξης»</a:t>
            </a:r>
          </a:p>
          <a:p>
            <a:endParaRPr lang="el-GR" sz="2000" b="1" dirty="0">
              <a:solidFill>
                <a:srgbClr val="002060"/>
              </a:solidFill>
            </a:endParaRPr>
          </a:p>
          <a:p>
            <a:r>
              <a:rPr lang="el-GR" sz="2000" dirty="0">
                <a:solidFill>
                  <a:srgbClr val="002060"/>
                </a:solidFill>
              </a:rPr>
              <a:t> </a:t>
            </a:r>
            <a:r>
              <a:rPr lang="el-GR" sz="2000" dirty="0" smtClean="0">
                <a:solidFill>
                  <a:srgbClr val="002060"/>
                </a:solidFill>
              </a:rPr>
              <a:t>Η  </a:t>
            </a:r>
            <a:r>
              <a:rPr lang="el-GR" sz="2000" b="1" dirty="0" smtClean="0">
                <a:solidFill>
                  <a:srgbClr val="002060"/>
                </a:solidFill>
              </a:rPr>
              <a:t>ανθρωπογεωγραφία </a:t>
            </a:r>
            <a:r>
              <a:rPr lang="el-GR" sz="2000" b="1" dirty="0">
                <a:solidFill>
                  <a:srgbClr val="002060"/>
                </a:solidFill>
              </a:rPr>
              <a:t>της σχολικής </a:t>
            </a:r>
            <a:r>
              <a:rPr lang="el-GR" sz="2000" b="1" dirty="0" smtClean="0">
                <a:solidFill>
                  <a:srgbClr val="002060"/>
                </a:solidFill>
              </a:rPr>
              <a:t>τάξης  </a:t>
            </a:r>
            <a:r>
              <a:rPr lang="el-GR" sz="2000" dirty="0" smtClean="0">
                <a:solidFill>
                  <a:srgbClr val="002060"/>
                </a:solidFill>
              </a:rPr>
              <a:t>συνιστά </a:t>
            </a:r>
            <a:r>
              <a:rPr lang="el-GR" sz="2000" dirty="0">
                <a:solidFill>
                  <a:srgbClr val="002060"/>
                </a:solidFill>
              </a:rPr>
              <a:t>όλες εκείνες τις παραμέτρους </a:t>
            </a:r>
            <a:r>
              <a:rPr lang="el-GR" sz="2000" dirty="0" smtClean="0">
                <a:solidFill>
                  <a:srgbClr val="002060"/>
                </a:solidFill>
              </a:rPr>
              <a:t>της εκπαιδευτικής </a:t>
            </a:r>
            <a:r>
              <a:rPr lang="el-GR" sz="2000" dirty="0">
                <a:solidFill>
                  <a:srgbClr val="002060"/>
                </a:solidFill>
              </a:rPr>
              <a:t>διαδικασίας </a:t>
            </a:r>
            <a:r>
              <a:rPr lang="el-GR" sz="2000" dirty="0" smtClean="0">
                <a:solidFill>
                  <a:srgbClr val="002060"/>
                </a:solidFill>
              </a:rPr>
              <a:t>,που επηρεάζουν :</a:t>
            </a:r>
          </a:p>
          <a:p>
            <a:pPr marL="342900" indent="-342900">
              <a:buFont typeface="Wingdings" pitchFamily="2" charset="2"/>
              <a:buChar char="§"/>
            </a:pPr>
            <a:r>
              <a:rPr lang="el-GR" sz="2000" dirty="0" smtClean="0">
                <a:solidFill>
                  <a:srgbClr val="002060"/>
                </a:solidFill>
              </a:rPr>
              <a:t>την </a:t>
            </a:r>
            <a:r>
              <a:rPr lang="el-GR" sz="2000" dirty="0">
                <a:solidFill>
                  <a:srgbClr val="002060"/>
                </a:solidFill>
              </a:rPr>
              <a:t>επικοινωνία και το </a:t>
            </a:r>
            <a:r>
              <a:rPr lang="el-GR" sz="2000" dirty="0" smtClean="0">
                <a:solidFill>
                  <a:srgbClr val="002060"/>
                </a:solidFill>
              </a:rPr>
              <a:t>βαθμό εμπλοκής  των μαθητών/-τριών </a:t>
            </a:r>
            <a:r>
              <a:rPr lang="el-GR" sz="2000" dirty="0">
                <a:solidFill>
                  <a:srgbClr val="002060"/>
                </a:solidFill>
              </a:rPr>
              <a:t>στο </a:t>
            </a:r>
            <a:r>
              <a:rPr lang="el-GR" sz="2000" dirty="0" smtClean="0">
                <a:solidFill>
                  <a:srgbClr val="002060"/>
                </a:solidFill>
              </a:rPr>
              <a:t>μάθημα</a:t>
            </a:r>
          </a:p>
          <a:p>
            <a:r>
              <a:rPr lang="el-GR" sz="2000" dirty="0" smtClean="0">
                <a:solidFill>
                  <a:srgbClr val="002060"/>
                </a:solidFill>
              </a:rPr>
              <a:t> Πέρα </a:t>
            </a:r>
            <a:r>
              <a:rPr lang="el-GR" sz="2000" dirty="0">
                <a:solidFill>
                  <a:srgbClr val="002060"/>
                </a:solidFill>
              </a:rPr>
              <a:t>από τη </a:t>
            </a:r>
            <a:r>
              <a:rPr lang="el-GR" sz="2000" dirty="0" smtClean="0">
                <a:solidFill>
                  <a:srgbClr val="002060"/>
                </a:solidFill>
              </a:rPr>
              <a:t>διάταξη </a:t>
            </a:r>
            <a:r>
              <a:rPr lang="el-GR" sz="2000" dirty="0">
                <a:solidFill>
                  <a:srgbClr val="002060"/>
                </a:solidFill>
              </a:rPr>
              <a:t>των θρανίων </a:t>
            </a:r>
            <a:r>
              <a:rPr lang="el-GR" sz="2000" dirty="0" smtClean="0">
                <a:solidFill>
                  <a:srgbClr val="002060"/>
                </a:solidFill>
              </a:rPr>
              <a:t> ή   </a:t>
            </a:r>
            <a:r>
              <a:rPr lang="el-GR" sz="2000" dirty="0">
                <a:solidFill>
                  <a:srgbClr val="002060"/>
                </a:solidFill>
              </a:rPr>
              <a:t>την </a:t>
            </a:r>
            <a:r>
              <a:rPr lang="el-GR" sz="2000" dirty="0" smtClean="0">
                <a:solidFill>
                  <a:srgbClr val="002060"/>
                </a:solidFill>
              </a:rPr>
              <a:t>επιλογή  </a:t>
            </a:r>
            <a:r>
              <a:rPr lang="el-GR" sz="2000" dirty="0" err="1" smtClean="0">
                <a:solidFill>
                  <a:srgbClr val="002060"/>
                </a:solidFill>
              </a:rPr>
              <a:t>τωνμαθητών</a:t>
            </a:r>
            <a:r>
              <a:rPr lang="el-GR" sz="2000" dirty="0" smtClean="0">
                <a:solidFill>
                  <a:srgbClr val="002060"/>
                </a:solidFill>
              </a:rPr>
              <a:t>/-τριών </a:t>
            </a:r>
          </a:p>
          <a:p>
            <a:r>
              <a:rPr lang="el-GR" sz="2000" dirty="0" smtClean="0">
                <a:solidFill>
                  <a:srgbClr val="002060"/>
                </a:solidFill>
              </a:rPr>
              <a:t> για  </a:t>
            </a:r>
            <a:r>
              <a:rPr lang="el-GR" sz="2000" b="1" dirty="0" smtClean="0">
                <a:solidFill>
                  <a:srgbClr val="002060"/>
                </a:solidFill>
              </a:rPr>
              <a:t>το </a:t>
            </a:r>
            <a:r>
              <a:rPr lang="el-GR" sz="2000" b="1" dirty="0">
                <a:solidFill>
                  <a:srgbClr val="002060"/>
                </a:solidFill>
              </a:rPr>
              <a:t>ποια </a:t>
            </a:r>
            <a:r>
              <a:rPr lang="el-GR" sz="2000" b="1" dirty="0" smtClean="0">
                <a:solidFill>
                  <a:srgbClr val="002060"/>
                </a:solidFill>
              </a:rPr>
              <a:t> </a:t>
            </a:r>
            <a:r>
              <a:rPr lang="el-GR" sz="2000" b="1" dirty="0" err="1" smtClean="0">
                <a:solidFill>
                  <a:srgbClr val="002060"/>
                </a:solidFill>
              </a:rPr>
              <a:t>τοπο</a:t>
            </a:r>
            <a:r>
              <a:rPr lang="el-GR" sz="2000" b="1" dirty="0" smtClean="0">
                <a:solidFill>
                  <a:srgbClr val="002060"/>
                </a:solidFill>
              </a:rPr>
              <a:t>-χωρική </a:t>
            </a:r>
            <a:r>
              <a:rPr lang="el-GR" sz="2000" b="1" dirty="0">
                <a:solidFill>
                  <a:srgbClr val="002060"/>
                </a:solidFill>
              </a:rPr>
              <a:t>θέση </a:t>
            </a:r>
            <a:r>
              <a:rPr lang="el-GR" sz="2000" dirty="0">
                <a:solidFill>
                  <a:srgbClr val="002060"/>
                </a:solidFill>
              </a:rPr>
              <a:t>θα </a:t>
            </a:r>
            <a:r>
              <a:rPr lang="el-GR" sz="2000" dirty="0" smtClean="0">
                <a:solidFill>
                  <a:srgbClr val="002060"/>
                </a:solidFill>
              </a:rPr>
              <a:t>καταλάβουν στη διάρκεια του μαθήματος υπάρχουν</a:t>
            </a:r>
            <a:r>
              <a:rPr lang="el-GR" sz="2000" dirty="0">
                <a:solidFill>
                  <a:srgbClr val="002060"/>
                </a:solidFill>
              </a:rPr>
              <a:t> και </a:t>
            </a:r>
            <a:r>
              <a:rPr lang="el-GR" sz="2000" dirty="0" smtClean="0">
                <a:solidFill>
                  <a:srgbClr val="002060"/>
                </a:solidFill>
              </a:rPr>
              <a:t>άλλοι </a:t>
            </a:r>
            <a:r>
              <a:rPr lang="el-GR" sz="2000" dirty="0">
                <a:solidFill>
                  <a:srgbClr val="002060"/>
                </a:solidFill>
              </a:rPr>
              <a:t> </a:t>
            </a:r>
            <a:r>
              <a:rPr lang="el-GR" sz="2000" dirty="0" smtClean="0">
                <a:solidFill>
                  <a:srgbClr val="002060"/>
                </a:solidFill>
              </a:rPr>
              <a:t> κοινωνικοί</a:t>
            </a:r>
            <a:r>
              <a:rPr lang="el-GR" sz="2000" dirty="0">
                <a:solidFill>
                  <a:srgbClr val="002060"/>
                </a:solidFill>
              </a:rPr>
              <a:t>, </a:t>
            </a:r>
            <a:r>
              <a:rPr lang="el-GR" sz="2000" dirty="0" smtClean="0">
                <a:solidFill>
                  <a:srgbClr val="002060"/>
                </a:solidFill>
              </a:rPr>
              <a:t>  πολιτισμικοί, </a:t>
            </a:r>
            <a:r>
              <a:rPr lang="el-GR" sz="2000" dirty="0">
                <a:solidFill>
                  <a:srgbClr val="002060"/>
                </a:solidFill>
              </a:rPr>
              <a:t> </a:t>
            </a:r>
            <a:r>
              <a:rPr lang="el-GR" sz="2000" dirty="0" smtClean="0">
                <a:solidFill>
                  <a:srgbClr val="002060"/>
                </a:solidFill>
              </a:rPr>
              <a:t> ανθρωποκεντρικοί</a:t>
            </a:r>
            <a:r>
              <a:rPr lang="el-GR" sz="2000" dirty="0">
                <a:solidFill>
                  <a:srgbClr val="002060"/>
                </a:solidFill>
              </a:rPr>
              <a:t> </a:t>
            </a:r>
            <a:r>
              <a:rPr lang="el-GR" sz="2000" dirty="0" smtClean="0">
                <a:solidFill>
                  <a:srgbClr val="002060"/>
                </a:solidFill>
              </a:rPr>
              <a:t> και ψυχολογικοί παράγοντες</a:t>
            </a:r>
            <a:r>
              <a:rPr lang="el-GR" sz="2000" dirty="0">
                <a:solidFill>
                  <a:srgbClr val="002060"/>
                </a:solidFill>
              </a:rPr>
              <a:t> που επιδρούν στην </a:t>
            </a:r>
            <a:r>
              <a:rPr lang="el-GR" sz="2000" dirty="0" smtClean="0">
                <a:solidFill>
                  <a:srgbClr val="002060"/>
                </a:solidFill>
              </a:rPr>
              <a:t>επίτευξη</a:t>
            </a:r>
            <a:r>
              <a:rPr lang="el-GR" sz="2000" dirty="0">
                <a:solidFill>
                  <a:srgbClr val="002060"/>
                </a:solidFill>
              </a:rPr>
              <a:t> της αποτελεσματικής </a:t>
            </a:r>
            <a:r>
              <a:rPr lang="el-GR" sz="2000" dirty="0" smtClean="0">
                <a:solidFill>
                  <a:srgbClr val="002060"/>
                </a:solidFill>
              </a:rPr>
              <a:t>διδασκαλίας</a:t>
            </a:r>
          </a:p>
          <a:p>
            <a:r>
              <a:rPr lang="el-GR" sz="2000" dirty="0">
                <a:solidFill>
                  <a:srgbClr val="002060"/>
                </a:solidFill>
              </a:rPr>
              <a:t> </a:t>
            </a:r>
            <a:r>
              <a:rPr lang="el-GR" sz="2000" dirty="0" smtClean="0">
                <a:solidFill>
                  <a:srgbClr val="002060"/>
                </a:solidFill>
              </a:rPr>
              <a:t>Η παρούσα  εισήγηση </a:t>
            </a:r>
            <a:r>
              <a:rPr lang="el-GR" sz="2000" dirty="0">
                <a:solidFill>
                  <a:srgbClr val="002060"/>
                </a:solidFill>
              </a:rPr>
              <a:t>στοχεύει </a:t>
            </a:r>
            <a:r>
              <a:rPr lang="el-GR" sz="2000" dirty="0" smtClean="0">
                <a:solidFill>
                  <a:srgbClr val="002060"/>
                </a:solidFill>
              </a:rPr>
              <a:t>:</a:t>
            </a:r>
          </a:p>
          <a:p>
            <a:pPr marL="342900" indent="-342900">
              <a:buFont typeface="Wingdings" pitchFamily="2" charset="2"/>
              <a:buChar char="§"/>
            </a:pPr>
            <a:r>
              <a:rPr lang="el-GR" sz="2000" dirty="0" smtClean="0">
                <a:solidFill>
                  <a:srgbClr val="002060"/>
                </a:solidFill>
              </a:rPr>
              <a:t>στην  ανάδειξη και  </a:t>
            </a:r>
            <a:r>
              <a:rPr lang="el-GR" sz="2000" dirty="0">
                <a:solidFill>
                  <a:srgbClr val="002060"/>
                </a:solidFill>
              </a:rPr>
              <a:t>ταυτόχρονα</a:t>
            </a:r>
            <a:r>
              <a:rPr lang="el-GR" sz="2000" dirty="0" smtClean="0">
                <a:solidFill>
                  <a:srgbClr val="002060"/>
                </a:solidFill>
              </a:rPr>
              <a:t>,  </a:t>
            </a:r>
            <a:r>
              <a:rPr lang="el-GR" sz="2000" dirty="0">
                <a:solidFill>
                  <a:srgbClr val="002060"/>
                </a:solidFill>
              </a:rPr>
              <a:t>στη διερεύνηση </a:t>
            </a:r>
            <a:r>
              <a:rPr lang="el-GR" sz="2000" dirty="0" smtClean="0">
                <a:solidFill>
                  <a:srgbClr val="002060"/>
                </a:solidFill>
              </a:rPr>
              <a:t>των δυναμικών </a:t>
            </a:r>
            <a:r>
              <a:rPr lang="el-GR" sz="2000" dirty="0">
                <a:solidFill>
                  <a:srgbClr val="002060"/>
                </a:solidFill>
              </a:rPr>
              <a:t>χαρακτηριστικών </a:t>
            </a:r>
            <a:r>
              <a:rPr lang="el-GR" sz="2000" b="1" dirty="0">
                <a:solidFill>
                  <a:srgbClr val="002060"/>
                </a:solidFill>
              </a:rPr>
              <a:t>της ανθρωπογεωγραφίας της σχολικής </a:t>
            </a:r>
            <a:r>
              <a:rPr lang="el-GR" sz="2000" b="1" dirty="0" smtClean="0">
                <a:solidFill>
                  <a:srgbClr val="002060"/>
                </a:solidFill>
              </a:rPr>
              <a:t>τάξης </a:t>
            </a:r>
            <a:r>
              <a:rPr lang="el-GR" sz="2000" dirty="0">
                <a:solidFill>
                  <a:srgbClr val="002060"/>
                </a:solidFill>
              </a:rPr>
              <a:t>και </a:t>
            </a:r>
            <a:endParaRPr lang="el-GR" sz="2000" dirty="0" smtClean="0">
              <a:solidFill>
                <a:srgbClr val="002060"/>
              </a:solidFill>
            </a:endParaRPr>
          </a:p>
          <a:p>
            <a:pPr marL="342900" indent="-342900">
              <a:buFont typeface="Wingdings" pitchFamily="2" charset="2"/>
              <a:buChar char="§"/>
            </a:pPr>
            <a:r>
              <a:rPr lang="el-GR" sz="2000" dirty="0" smtClean="0">
                <a:solidFill>
                  <a:srgbClr val="002060"/>
                </a:solidFill>
              </a:rPr>
              <a:t>πώς οι παράγοντες </a:t>
            </a:r>
            <a:r>
              <a:rPr lang="el-GR" sz="2000" dirty="0">
                <a:solidFill>
                  <a:srgbClr val="002060"/>
                </a:solidFill>
              </a:rPr>
              <a:t>αυτοί μπορούν να </a:t>
            </a:r>
            <a:r>
              <a:rPr lang="el-GR" sz="2000" dirty="0" smtClean="0">
                <a:solidFill>
                  <a:srgbClr val="002060"/>
                </a:solidFill>
              </a:rPr>
              <a:t>συμβάλουν </a:t>
            </a:r>
            <a:r>
              <a:rPr lang="el-GR" sz="2000" dirty="0">
                <a:solidFill>
                  <a:srgbClr val="002060"/>
                </a:solidFill>
              </a:rPr>
              <a:t>εποικοδομητικά στην </a:t>
            </a:r>
            <a:r>
              <a:rPr lang="el-GR" sz="2000" dirty="0" smtClean="0">
                <a:solidFill>
                  <a:srgbClr val="002060"/>
                </a:solidFill>
              </a:rPr>
              <a:t>αποτελεσματικότητα του</a:t>
            </a:r>
            <a:r>
              <a:rPr lang="el-GR" sz="2000" dirty="0">
                <a:solidFill>
                  <a:srgbClr val="002060"/>
                </a:solidFill>
              </a:rPr>
              <a:t> </a:t>
            </a:r>
            <a:r>
              <a:rPr lang="el-GR" sz="2000" dirty="0" smtClean="0">
                <a:solidFill>
                  <a:srgbClr val="002060"/>
                </a:solidFill>
              </a:rPr>
              <a:t> </a:t>
            </a:r>
            <a:r>
              <a:rPr lang="el-GR" sz="2000" b="1" dirty="0" smtClean="0">
                <a:solidFill>
                  <a:srgbClr val="002060"/>
                </a:solidFill>
              </a:rPr>
              <a:t>«</a:t>
            </a:r>
            <a:r>
              <a:rPr lang="el-GR" sz="2000" b="1" dirty="0" err="1" smtClean="0">
                <a:solidFill>
                  <a:srgbClr val="002060"/>
                </a:solidFill>
              </a:rPr>
              <a:t>διδακτώς</a:t>
            </a:r>
            <a:r>
              <a:rPr lang="el-GR" sz="2000" b="1" dirty="0">
                <a:solidFill>
                  <a:srgbClr val="002060"/>
                </a:solidFill>
              </a:rPr>
              <a:t> </a:t>
            </a:r>
            <a:r>
              <a:rPr lang="el-GR" sz="2000" b="1" dirty="0" smtClean="0">
                <a:solidFill>
                  <a:srgbClr val="002060"/>
                </a:solidFill>
              </a:rPr>
              <a:t>γίγνεσθαι»</a:t>
            </a:r>
            <a:r>
              <a:rPr lang="el-GR" sz="2000" b="1" dirty="0">
                <a:solidFill>
                  <a:srgbClr val="002060"/>
                </a:solidFill>
              </a:rPr>
              <a:t> </a:t>
            </a:r>
            <a:endParaRPr lang="el-GR" sz="2000" b="1" dirty="0" smtClean="0">
              <a:solidFill>
                <a:srgbClr val="002060"/>
              </a:solidFill>
            </a:endParaRPr>
          </a:p>
          <a:p>
            <a:pPr marL="342900" indent="-342900">
              <a:buFont typeface="Wingdings" pitchFamily="2" charset="2"/>
              <a:buChar char="§"/>
            </a:pPr>
            <a:endParaRPr lang="el-GR" sz="2000" dirty="0">
              <a:solidFill>
                <a:srgbClr val="002060"/>
              </a:solidFill>
            </a:endParaRPr>
          </a:p>
        </p:txBody>
      </p:sp>
    </p:spTree>
    <p:extLst>
      <p:ext uri="{BB962C8B-B14F-4D97-AF65-F5344CB8AC3E}">
        <p14:creationId xmlns:p14="http://schemas.microsoft.com/office/powerpoint/2010/main" val="33437126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0" y="231006"/>
            <a:ext cx="9036496" cy="6555641"/>
          </a:xfrm>
          <a:prstGeom prst="rect">
            <a:avLst/>
          </a:prstGeom>
          <a:solidFill>
            <a:schemeClr val="tx2">
              <a:lumMod val="20000"/>
              <a:lumOff val="80000"/>
            </a:schemeClr>
          </a:solidFill>
        </p:spPr>
        <p:txBody>
          <a:bodyPr wrap="square">
            <a:spAutoFit/>
          </a:bodyPr>
          <a:lstStyle/>
          <a:p>
            <a:r>
              <a:rPr lang="el-GR" sz="2000" dirty="0" smtClean="0">
                <a:solidFill>
                  <a:srgbClr val="002060"/>
                </a:solidFill>
              </a:rPr>
              <a:t>Η σημερινή παρουσίαση</a:t>
            </a:r>
            <a:r>
              <a:rPr lang="el-GR" sz="2000" dirty="0">
                <a:solidFill>
                  <a:srgbClr val="002060"/>
                </a:solidFill>
              </a:rPr>
              <a:t>  </a:t>
            </a:r>
            <a:r>
              <a:rPr lang="el-GR" sz="2000" dirty="0" smtClean="0">
                <a:solidFill>
                  <a:srgbClr val="002060"/>
                </a:solidFill>
              </a:rPr>
              <a:t>στηρίζεται στους</a:t>
            </a:r>
            <a:r>
              <a:rPr lang="el-GR" sz="2000" dirty="0">
                <a:solidFill>
                  <a:srgbClr val="002060"/>
                </a:solidFill>
              </a:rPr>
              <a:t> </a:t>
            </a:r>
            <a:r>
              <a:rPr lang="el-GR" sz="2000" dirty="0" smtClean="0">
                <a:solidFill>
                  <a:srgbClr val="002060"/>
                </a:solidFill>
              </a:rPr>
              <a:t>εξής </a:t>
            </a:r>
            <a:r>
              <a:rPr lang="el-GR" sz="2000" dirty="0">
                <a:solidFill>
                  <a:srgbClr val="002060"/>
                </a:solidFill>
              </a:rPr>
              <a:t> </a:t>
            </a:r>
            <a:r>
              <a:rPr lang="el-GR" sz="2000" dirty="0" smtClean="0">
                <a:solidFill>
                  <a:srgbClr val="002060"/>
                </a:solidFill>
              </a:rPr>
              <a:t> άξονες:</a:t>
            </a:r>
          </a:p>
          <a:p>
            <a:endParaRPr lang="el-GR" sz="2000" dirty="0" smtClean="0">
              <a:solidFill>
                <a:srgbClr val="002060"/>
              </a:solidFill>
            </a:endParaRPr>
          </a:p>
          <a:p>
            <a:pPr marL="342900" indent="-342900">
              <a:buFont typeface="Wingdings" pitchFamily="2" charset="2"/>
              <a:buChar char="§"/>
            </a:pPr>
            <a:r>
              <a:rPr lang="el-GR" sz="2000" dirty="0">
                <a:solidFill>
                  <a:srgbClr val="002060"/>
                </a:solidFill>
              </a:rPr>
              <a:t> τον καθορισμό </a:t>
            </a:r>
            <a:r>
              <a:rPr lang="el-GR" sz="2000" b="1" dirty="0" smtClean="0">
                <a:solidFill>
                  <a:srgbClr val="002060"/>
                </a:solidFill>
              </a:rPr>
              <a:t>του εννοιολογικού</a:t>
            </a:r>
            <a:r>
              <a:rPr lang="el-GR" sz="2000" b="1" dirty="0">
                <a:solidFill>
                  <a:srgbClr val="002060"/>
                </a:solidFill>
              </a:rPr>
              <a:t> πλαισίου</a:t>
            </a:r>
            <a:r>
              <a:rPr lang="el-GR" sz="2000" dirty="0">
                <a:solidFill>
                  <a:srgbClr val="002060"/>
                </a:solidFill>
              </a:rPr>
              <a:t>, μέσα από τον εντοπισμό </a:t>
            </a:r>
            <a:r>
              <a:rPr lang="el-GR" sz="2000" dirty="0" smtClean="0">
                <a:solidFill>
                  <a:srgbClr val="002060"/>
                </a:solidFill>
              </a:rPr>
              <a:t>των</a:t>
            </a:r>
          </a:p>
          <a:p>
            <a:r>
              <a:rPr lang="el-GR" sz="2000" dirty="0" smtClean="0">
                <a:solidFill>
                  <a:srgbClr val="002060"/>
                </a:solidFill>
              </a:rPr>
              <a:t>                        </a:t>
            </a:r>
            <a:r>
              <a:rPr lang="el-GR" sz="2000" dirty="0">
                <a:solidFill>
                  <a:srgbClr val="002060"/>
                </a:solidFill>
              </a:rPr>
              <a:t> χαρακτηριστικών </a:t>
            </a:r>
            <a:r>
              <a:rPr lang="el-GR" sz="2000" b="1" dirty="0" smtClean="0">
                <a:solidFill>
                  <a:srgbClr val="002060"/>
                </a:solidFill>
              </a:rPr>
              <a:t>της ανθρωπογεωγραφίας</a:t>
            </a:r>
            <a:r>
              <a:rPr lang="el-GR" sz="2000" b="1" dirty="0">
                <a:solidFill>
                  <a:srgbClr val="002060"/>
                </a:solidFill>
              </a:rPr>
              <a:t> </a:t>
            </a:r>
            <a:endParaRPr lang="el-GR" sz="2000" b="1" dirty="0" smtClean="0">
              <a:solidFill>
                <a:srgbClr val="002060"/>
              </a:solidFill>
            </a:endParaRPr>
          </a:p>
          <a:p>
            <a:endParaRPr lang="el-GR" sz="2000" dirty="0" smtClean="0">
              <a:solidFill>
                <a:srgbClr val="002060"/>
              </a:solidFill>
            </a:endParaRPr>
          </a:p>
          <a:p>
            <a:pPr marL="285750" indent="-285750">
              <a:buFont typeface="Wingdings" pitchFamily="2" charset="2"/>
              <a:buChar char="§"/>
            </a:pPr>
            <a:r>
              <a:rPr lang="el-GR" sz="2000" dirty="0" smtClean="0">
                <a:solidFill>
                  <a:srgbClr val="002060"/>
                </a:solidFill>
              </a:rPr>
              <a:t>στη</a:t>
            </a:r>
            <a:r>
              <a:rPr lang="el-GR" sz="2000" dirty="0">
                <a:solidFill>
                  <a:srgbClr val="002060"/>
                </a:solidFill>
              </a:rPr>
              <a:t> </a:t>
            </a:r>
            <a:r>
              <a:rPr lang="el-GR" sz="2000" b="1" dirty="0" smtClean="0">
                <a:solidFill>
                  <a:srgbClr val="002060"/>
                </a:solidFill>
              </a:rPr>
              <a:t>  σύγχρονη   </a:t>
            </a:r>
            <a:r>
              <a:rPr lang="el-GR" sz="2000" dirty="0">
                <a:solidFill>
                  <a:srgbClr val="002060"/>
                </a:solidFill>
              </a:rPr>
              <a:t> </a:t>
            </a:r>
            <a:r>
              <a:rPr lang="el-GR" sz="2000" b="1" dirty="0">
                <a:solidFill>
                  <a:srgbClr val="002060"/>
                </a:solidFill>
              </a:rPr>
              <a:t>πολυπολιτισμική </a:t>
            </a:r>
            <a:r>
              <a:rPr lang="el-GR" sz="2000" b="1" dirty="0" smtClean="0">
                <a:solidFill>
                  <a:srgbClr val="002060"/>
                </a:solidFill>
              </a:rPr>
              <a:t>τάξη</a:t>
            </a:r>
            <a:r>
              <a:rPr lang="el-GR" sz="2000" dirty="0">
                <a:solidFill>
                  <a:srgbClr val="002060"/>
                </a:solidFill>
              </a:rPr>
              <a:t>, </a:t>
            </a:r>
            <a:endParaRPr lang="el-GR" sz="2000" dirty="0" smtClean="0">
              <a:solidFill>
                <a:srgbClr val="002060"/>
              </a:solidFill>
            </a:endParaRPr>
          </a:p>
          <a:p>
            <a:pPr marL="285750" indent="-285750">
              <a:buFont typeface="Wingdings" pitchFamily="2" charset="2"/>
              <a:buChar char="§"/>
            </a:pPr>
            <a:endParaRPr lang="el-GR" sz="2000" dirty="0" smtClean="0">
              <a:solidFill>
                <a:srgbClr val="002060"/>
              </a:solidFill>
            </a:endParaRPr>
          </a:p>
          <a:p>
            <a:pPr marL="285750" indent="-285750">
              <a:buFont typeface="Wingdings" pitchFamily="2" charset="2"/>
              <a:buChar char="§"/>
            </a:pPr>
            <a:r>
              <a:rPr lang="el-GR" sz="2000" dirty="0" smtClean="0">
                <a:solidFill>
                  <a:srgbClr val="002060"/>
                </a:solidFill>
              </a:rPr>
              <a:t>την</a:t>
            </a:r>
            <a:r>
              <a:rPr lang="el-GR" sz="2000" dirty="0">
                <a:solidFill>
                  <a:srgbClr val="002060"/>
                </a:solidFill>
              </a:rPr>
              <a:t> </a:t>
            </a:r>
            <a:r>
              <a:rPr lang="el-GR" sz="2000" dirty="0" smtClean="0">
                <a:solidFill>
                  <a:srgbClr val="002060"/>
                </a:solidFill>
              </a:rPr>
              <a:t>ανάδειξη των παραμέτρων της  </a:t>
            </a:r>
            <a:r>
              <a:rPr lang="el-GR" sz="2000" b="1" dirty="0">
                <a:solidFill>
                  <a:srgbClr val="002060"/>
                </a:solidFill>
              </a:rPr>
              <a:t>αποτελεσματικής </a:t>
            </a:r>
            <a:r>
              <a:rPr lang="el-GR" sz="2000" b="1" dirty="0" smtClean="0">
                <a:solidFill>
                  <a:srgbClr val="002060"/>
                </a:solidFill>
              </a:rPr>
              <a:t>διδασκαλίας </a:t>
            </a:r>
          </a:p>
          <a:p>
            <a:pPr marL="285750" indent="-285750">
              <a:buFont typeface="Wingdings" pitchFamily="2" charset="2"/>
              <a:buChar char="§"/>
            </a:pPr>
            <a:endParaRPr lang="el-GR" sz="2000" dirty="0" smtClean="0">
              <a:solidFill>
                <a:srgbClr val="002060"/>
              </a:solidFill>
            </a:endParaRPr>
          </a:p>
          <a:p>
            <a:r>
              <a:rPr lang="el-GR" sz="2000" dirty="0" smtClean="0">
                <a:solidFill>
                  <a:srgbClr val="002060"/>
                </a:solidFill>
              </a:rPr>
              <a:t> </a:t>
            </a:r>
            <a:r>
              <a:rPr lang="el-GR" sz="2000" dirty="0">
                <a:solidFill>
                  <a:srgbClr val="002060"/>
                </a:solidFill>
              </a:rPr>
              <a:t>και </a:t>
            </a:r>
            <a:endParaRPr lang="el-GR" sz="2000" dirty="0" smtClean="0">
              <a:solidFill>
                <a:srgbClr val="002060"/>
              </a:solidFill>
            </a:endParaRPr>
          </a:p>
          <a:p>
            <a:endParaRPr lang="el-GR" sz="2000" dirty="0" smtClean="0">
              <a:solidFill>
                <a:srgbClr val="002060"/>
              </a:solidFill>
            </a:endParaRPr>
          </a:p>
          <a:p>
            <a:pPr marL="285750" indent="-285750">
              <a:buFont typeface="Wingdings" pitchFamily="2" charset="2"/>
              <a:buChar char="§"/>
            </a:pPr>
            <a:r>
              <a:rPr lang="el-GR" sz="2000" dirty="0" smtClean="0">
                <a:solidFill>
                  <a:srgbClr val="002060"/>
                </a:solidFill>
              </a:rPr>
              <a:t>την </a:t>
            </a:r>
            <a:r>
              <a:rPr lang="el-GR" sz="2000" b="1" dirty="0" smtClean="0">
                <a:solidFill>
                  <a:srgbClr val="002060"/>
                </a:solidFill>
              </a:rPr>
              <a:t>αναζήτηση τρόπων </a:t>
            </a:r>
            <a:r>
              <a:rPr lang="el-GR" sz="2000" dirty="0" smtClean="0">
                <a:solidFill>
                  <a:srgbClr val="002060"/>
                </a:solidFill>
              </a:rPr>
              <a:t>με τους </a:t>
            </a:r>
          </a:p>
          <a:p>
            <a:r>
              <a:rPr lang="el-GR" sz="2000" dirty="0" smtClean="0">
                <a:solidFill>
                  <a:srgbClr val="002060"/>
                </a:solidFill>
              </a:rPr>
              <a:t>  οποίους</a:t>
            </a:r>
            <a:r>
              <a:rPr lang="el-GR" sz="2000" dirty="0">
                <a:solidFill>
                  <a:srgbClr val="002060"/>
                </a:solidFill>
              </a:rPr>
              <a:t> ο εκπαιδευτικός, χρησιμοποιώντας </a:t>
            </a:r>
            <a:r>
              <a:rPr lang="el-GR" sz="2000" b="1" dirty="0">
                <a:solidFill>
                  <a:srgbClr val="002060"/>
                </a:solidFill>
              </a:rPr>
              <a:t>την ανθρωπογεωγραφία της </a:t>
            </a:r>
            <a:r>
              <a:rPr lang="el-GR" sz="2000" b="1" dirty="0" smtClean="0">
                <a:solidFill>
                  <a:srgbClr val="002060"/>
                </a:solidFill>
              </a:rPr>
              <a:t>σχολικής</a:t>
            </a:r>
          </a:p>
          <a:p>
            <a:r>
              <a:rPr lang="el-GR" sz="2000" b="1" dirty="0">
                <a:solidFill>
                  <a:srgbClr val="002060"/>
                </a:solidFill>
              </a:rPr>
              <a:t> </a:t>
            </a:r>
            <a:r>
              <a:rPr lang="el-GR" sz="2000" b="1" dirty="0" smtClean="0">
                <a:solidFill>
                  <a:srgbClr val="002060"/>
                </a:solidFill>
              </a:rPr>
              <a:t> τάξης</a:t>
            </a:r>
            <a:r>
              <a:rPr lang="el-GR" sz="2000" dirty="0" smtClean="0">
                <a:solidFill>
                  <a:srgbClr val="002060"/>
                </a:solidFill>
              </a:rPr>
              <a:t> </a:t>
            </a:r>
            <a:r>
              <a:rPr lang="el-GR" sz="2000" dirty="0">
                <a:solidFill>
                  <a:srgbClr val="002060"/>
                </a:solidFill>
              </a:rPr>
              <a:t>μπορεί να επιτύχει την </a:t>
            </a:r>
            <a:r>
              <a:rPr lang="el-GR" sz="2000" b="1" dirty="0">
                <a:solidFill>
                  <a:srgbClr val="002060"/>
                </a:solidFill>
              </a:rPr>
              <a:t>αποτελεσματικότερη διδασκαλία</a:t>
            </a:r>
          </a:p>
          <a:p>
            <a:endParaRPr lang="el-GR" sz="2000" dirty="0" smtClean="0">
              <a:solidFill>
                <a:srgbClr val="002060"/>
              </a:solidFill>
            </a:endParaRPr>
          </a:p>
          <a:p>
            <a:endParaRPr lang="el-GR" sz="2000" dirty="0">
              <a:solidFill>
                <a:srgbClr val="002060"/>
              </a:solidFill>
            </a:endParaRPr>
          </a:p>
          <a:p>
            <a:endParaRPr lang="el-GR" sz="2000" dirty="0" smtClean="0">
              <a:solidFill>
                <a:srgbClr val="002060"/>
              </a:solidFill>
            </a:endParaRPr>
          </a:p>
          <a:p>
            <a:endParaRPr lang="el-GR" sz="2000" dirty="0">
              <a:solidFill>
                <a:srgbClr val="002060"/>
              </a:solidFill>
            </a:endParaRPr>
          </a:p>
          <a:p>
            <a:endParaRPr lang="el-GR" sz="2000" dirty="0" smtClean="0">
              <a:solidFill>
                <a:srgbClr val="002060"/>
              </a:solidFill>
            </a:endParaRPr>
          </a:p>
          <a:p>
            <a:endParaRPr lang="el-GR" sz="2000" dirty="0" smtClean="0">
              <a:solidFill>
                <a:srgbClr val="002060"/>
              </a:solidFill>
            </a:endParaRPr>
          </a:p>
          <a:p>
            <a:endParaRPr lang="el-GR" sz="2000" dirty="0">
              <a:solidFill>
                <a:srgbClr val="002060"/>
              </a:solidFill>
            </a:endParaRPr>
          </a:p>
        </p:txBody>
      </p:sp>
    </p:spTree>
    <p:extLst>
      <p:ext uri="{BB962C8B-B14F-4D97-AF65-F5344CB8AC3E}">
        <p14:creationId xmlns:p14="http://schemas.microsoft.com/office/powerpoint/2010/main" val="41122064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0" y="70835"/>
            <a:ext cx="8958290" cy="6555641"/>
          </a:xfrm>
          <a:prstGeom prst="rect">
            <a:avLst/>
          </a:prstGeom>
          <a:solidFill>
            <a:schemeClr val="tx2">
              <a:lumMod val="20000"/>
              <a:lumOff val="80000"/>
            </a:schemeClr>
          </a:solidFill>
        </p:spPr>
        <p:txBody>
          <a:bodyPr wrap="square">
            <a:spAutoFit/>
          </a:bodyPr>
          <a:lstStyle/>
          <a:p>
            <a:r>
              <a:rPr lang="el-GR" sz="2000" dirty="0">
                <a:solidFill>
                  <a:srgbClr val="002060"/>
                </a:solidFill>
              </a:rPr>
              <a:t>Η ανθρωπογεωγραφία </a:t>
            </a:r>
            <a:r>
              <a:rPr lang="el-GR" sz="2000" dirty="0" smtClean="0">
                <a:solidFill>
                  <a:srgbClr val="002060"/>
                </a:solidFill>
              </a:rPr>
              <a:t>μιας  </a:t>
            </a:r>
            <a:r>
              <a:rPr lang="el-GR" sz="2000" b="1" dirty="0">
                <a:solidFill>
                  <a:srgbClr val="002060"/>
                </a:solidFill>
              </a:rPr>
              <a:t>κοινωνικής ομάδας</a:t>
            </a:r>
            <a:r>
              <a:rPr lang="el-GR" sz="2000" dirty="0">
                <a:solidFill>
                  <a:srgbClr val="002060"/>
                </a:solidFill>
              </a:rPr>
              <a:t>, </a:t>
            </a:r>
            <a:r>
              <a:rPr lang="el-GR" sz="2000" dirty="0" smtClean="0">
                <a:solidFill>
                  <a:srgbClr val="002060"/>
                </a:solidFill>
              </a:rPr>
              <a:t>μιας  </a:t>
            </a:r>
            <a:r>
              <a:rPr lang="el-GR" sz="2000" b="1" dirty="0" smtClean="0">
                <a:solidFill>
                  <a:srgbClr val="002060"/>
                </a:solidFill>
              </a:rPr>
              <a:t>φυλής</a:t>
            </a:r>
            <a:r>
              <a:rPr lang="el-GR" sz="2000" dirty="0" smtClean="0">
                <a:solidFill>
                  <a:srgbClr val="002060"/>
                </a:solidFill>
              </a:rPr>
              <a:t>,  μιας </a:t>
            </a:r>
            <a:r>
              <a:rPr lang="el-GR" sz="2000" b="1" dirty="0" smtClean="0">
                <a:solidFill>
                  <a:srgbClr val="002060"/>
                </a:solidFill>
              </a:rPr>
              <a:t>σχολικής τάξης  </a:t>
            </a:r>
          </a:p>
          <a:p>
            <a:pPr marL="285750" indent="-285750">
              <a:buFont typeface="Wingdings" pitchFamily="2" charset="2"/>
              <a:buChar char="§"/>
            </a:pPr>
            <a:r>
              <a:rPr lang="el-GR" sz="2000" dirty="0" smtClean="0">
                <a:solidFill>
                  <a:srgbClr val="002060"/>
                </a:solidFill>
              </a:rPr>
              <a:t>  μπορεί </a:t>
            </a:r>
            <a:r>
              <a:rPr lang="el-GR" sz="2000" dirty="0">
                <a:solidFill>
                  <a:srgbClr val="002060"/>
                </a:solidFill>
              </a:rPr>
              <a:t>να μελετηθεί </a:t>
            </a:r>
            <a:r>
              <a:rPr lang="el-GR" sz="2000" b="1" dirty="0">
                <a:solidFill>
                  <a:srgbClr val="002060"/>
                </a:solidFill>
              </a:rPr>
              <a:t>με </a:t>
            </a:r>
            <a:r>
              <a:rPr lang="el-GR" sz="2000" b="1" dirty="0" smtClean="0">
                <a:solidFill>
                  <a:srgbClr val="002060"/>
                </a:solidFill>
              </a:rPr>
              <a:t>  εθνογραφικές </a:t>
            </a:r>
            <a:r>
              <a:rPr lang="el-GR" sz="2000" b="1" dirty="0">
                <a:solidFill>
                  <a:srgbClr val="002060"/>
                </a:solidFill>
              </a:rPr>
              <a:t>έρευνες </a:t>
            </a:r>
            <a:r>
              <a:rPr lang="el-GR" sz="2000" b="1" dirty="0" smtClean="0">
                <a:solidFill>
                  <a:srgbClr val="002060"/>
                </a:solidFill>
              </a:rPr>
              <a:t> </a:t>
            </a:r>
          </a:p>
          <a:p>
            <a:r>
              <a:rPr lang="el-GR" sz="2000" b="1" dirty="0">
                <a:solidFill>
                  <a:srgbClr val="002060"/>
                </a:solidFill>
              </a:rPr>
              <a:t> </a:t>
            </a:r>
            <a:r>
              <a:rPr lang="el-GR" sz="2000" b="1" dirty="0" smtClean="0">
                <a:solidFill>
                  <a:srgbClr val="002060"/>
                </a:solidFill>
              </a:rPr>
              <a:t>      </a:t>
            </a:r>
            <a:r>
              <a:rPr lang="el-GR" sz="2000" dirty="0" smtClean="0">
                <a:solidFill>
                  <a:srgbClr val="002060"/>
                </a:solidFill>
              </a:rPr>
              <a:t>και</a:t>
            </a:r>
          </a:p>
          <a:p>
            <a:pPr marL="285750" indent="-285750">
              <a:buFont typeface="Wingdings" pitchFamily="2" charset="2"/>
              <a:buChar char="§"/>
            </a:pPr>
            <a:r>
              <a:rPr lang="el-GR" sz="2000" dirty="0" smtClean="0">
                <a:solidFill>
                  <a:srgbClr val="002060"/>
                </a:solidFill>
              </a:rPr>
              <a:t> </a:t>
            </a:r>
            <a:r>
              <a:rPr lang="el-GR" sz="2000" dirty="0">
                <a:solidFill>
                  <a:srgbClr val="002060"/>
                </a:solidFill>
              </a:rPr>
              <a:t>να ερμηνευτεί σε συνδυασμό με </a:t>
            </a:r>
            <a:r>
              <a:rPr lang="el-GR" sz="2000" b="1" dirty="0">
                <a:solidFill>
                  <a:srgbClr val="002060"/>
                </a:solidFill>
              </a:rPr>
              <a:t>διαφορετικά κοινωνιολογικά σχήματα </a:t>
            </a:r>
            <a:endParaRPr lang="el-GR" sz="2000" b="1" dirty="0" smtClean="0">
              <a:solidFill>
                <a:srgbClr val="002060"/>
              </a:solidFill>
            </a:endParaRPr>
          </a:p>
          <a:p>
            <a:r>
              <a:rPr lang="el-GR" sz="2000" b="1" dirty="0">
                <a:solidFill>
                  <a:srgbClr val="002060"/>
                </a:solidFill>
              </a:rPr>
              <a:t> </a:t>
            </a:r>
            <a:r>
              <a:rPr lang="el-GR" sz="2000" b="1" dirty="0" smtClean="0">
                <a:solidFill>
                  <a:srgbClr val="002060"/>
                </a:solidFill>
              </a:rPr>
              <a:t>      </a:t>
            </a:r>
            <a:r>
              <a:rPr lang="el-GR" sz="2000" dirty="0" smtClean="0">
                <a:solidFill>
                  <a:srgbClr val="002060"/>
                </a:solidFill>
              </a:rPr>
              <a:t>που </a:t>
            </a:r>
            <a:r>
              <a:rPr lang="el-GR" sz="2000" dirty="0">
                <a:solidFill>
                  <a:srgbClr val="002060"/>
                </a:solidFill>
              </a:rPr>
              <a:t>έχουν οριστεί </a:t>
            </a:r>
            <a:r>
              <a:rPr lang="el-GR" sz="2000" dirty="0" smtClean="0">
                <a:solidFill>
                  <a:srgbClr val="002060"/>
                </a:solidFill>
              </a:rPr>
              <a:t> από </a:t>
            </a:r>
            <a:r>
              <a:rPr lang="el-GR" sz="2000" dirty="0">
                <a:solidFill>
                  <a:srgbClr val="002060"/>
                </a:solidFill>
              </a:rPr>
              <a:t>κοινωνιολόγους</a:t>
            </a:r>
            <a:r>
              <a:rPr lang="el-GR" sz="2000" dirty="0" smtClean="0">
                <a:solidFill>
                  <a:srgbClr val="002060"/>
                </a:solidFill>
              </a:rPr>
              <a:t>.</a:t>
            </a:r>
          </a:p>
          <a:p>
            <a:r>
              <a:rPr lang="el-GR" sz="2000" dirty="0" smtClean="0">
                <a:solidFill>
                  <a:srgbClr val="002060"/>
                </a:solidFill>
              </a:rPr>
              <a:t> </a:t>
            </a:r>
            <a:r>
              <a:rPr lang="el-GR" sz="2000" dirty="0">
                <a:solidFill>
                  <a:srgbClr val="002060"/>
                </a:solidFill>
              </a:rPr>
              <a:t>Ιδιαίτερη δυναμική στην μελέτη </a:t>
            </a:r>
            <a:r>
              <a:rPr lang="el-GR" sz="2000" b="1" dirty="0">
                <a:solidFill>
                  <a:srgbClr val="002060"/>
                </a:solidFill>
              </a:rPr>
              <a:t>της επιστήμης της ανθρωπογεωγραφίας </a:t>
            </a:r>
            <a:r>
              <a:rPr lang="el-GR" sz="2000" b="1" dirty="0" smtClean="0">
                <a:solidFill>
                  <a:srgbClr val="002060"/>
                </a:solidFill>
              </a:rPr>
              <a:t> </a:t>
            </a:r>
            <a:r>
              <a:rPr lang="el-GR" sz="2000" dirty="0" smtClean="0">
                <a:solidFill>
                  <a:srgbClr val="002060"/>
                </a:solidFill>
              </a:rPr>
              <a:t>εμφανίζουν </a:t>
            </a:r>
          </a:p>
          <a:p>
            <a:r>
              <a:rPr lang="el-GR" sz="2000" dirty="0">
                <a:solidFill>
                  <a:srgbClr val="002060"/>
                </a:solidFill>
              </a:rPr>
              <a:t> </a:t>
            </a:r>
            <a:r>
              <a:rPr lang="el-GR" sz="2000" dirty="0" smtClean="0">
                <a:solidFill>
                  <a:srgbClr val="002060"/>
                </a:solidFill>
              </a:rPr>
              <a:t> </a:t>
            </a:r>
            <a:r>
              <a:rPr lang="el-GR" sz="2000" b="1" dirty="0" smtClean="0">
                <a:solidFill>
                  <a:srgbClr val="002060"/>
                </a:solidFill>
              </a:rPr>
              <a:t>οι  « θεωρίες  της </a:t>
            </a:r>
            <a:r>
              <a:rPr lang="el-GR" sz="2000" b="1" dirty="0">
                <a:solidFill>
                  <a:srgbClr val="002060"/>
                </a:solidFill>
              </a:rPr>
              <a:t>κοινωνικής </a:t>
            </a:r>
            <a:r>
              <a:rPr lang="el-GR" sz="2000" b="1" dirty="0" smtClean="0">
                <a:solidFill>
                  <a:srgbClr val="002060"/>
                </a:solidFill>
              </a:rPr>
              <a:t>αλληλεπίδρασης». </a:t>
            </a:r>
          </a:p>
          <a:p>
            <a:endParaRPr lang="el-GR" sz="2000" dirty="0">
              <a:solidFill>
                <a:srgbClr val="002060"/>
              </a:solidFill>
            </a:endParaRPr>
          </a:p>
          <a:p>
            <a:r>
              <a:rPr lang="el-GR" sz="2000" dirty="0">
                <a:solidFill>
                  <a:srgbClr val="002060"/>
                </a:solidFill>
              </a:rPr>
              <a:t>Η </a:t>
            </a:r>
            <a:r>
              <a:rPr lang="el-GR" sz="2000" i="1" dirty="0">
                <a:solidFill>
                  <a:srgbClr val="002060"/>
                </a:solidFill>
              </a:rPr>
              <a:t>σχολή κοινωνικής συμβολικής αλληλεπίδρασης</a:t>
            </a:r>
            <a:r>
              <a:rPr lang="el-GR" sz="2000" dirty="0">
                <a:solidFill>
                  <a:srgbClr val="002060"/>
                </a:solidFill>
              </a:rPr>
              <a:t> με θεμελιωτή τον </a:t>
            </a:r>
            <a:r>
              <a:rPr lang="en-US" sz="2000" dirty="0">
                <a:solidFill>
                  <a:srgbClr val="002060"/>
                </a:solidFill>
              </a:rPr>
              <a:t>Mead</a:t>
            </a:r>
            <a:r>
              <a:rPr lang="el-GR" sz="2000" dirty="0">
                <a:solidFill>
                  <a:srgbClr val="002060"/>
                </a:solidFill>
              </a:rPr>
              <a:t>, στρέφει την προσοχή του </a:t>
            </a:r>
            <a:r>
              <a:rPr lang="el-GR" sz="2000" b="1" dirty="0" smtClean="0">
                <a:solidFill>
                  <a:srgbClr val="002060"/>
                </a:solidFill>
              </a:rPr>
              <a:t>κοινωνιολόγου</a:t>
            </a:r>
          </a:p>
          <a:p>
            <a:pPr marL="285750" indent="-285750">
              <a:buFont typeface="Wingdings" pitchFamily="2" charset="2"/>
              <a:buChar char="§"/>
            </a:pPr>
            <a:r>
              <a:rPr lang="el-GR" sz="2000" dirty="0" smtClean="0">
                <a:solidFill>
                  <a:srgbClr val="002060"/>
                </a:solidFill>
              </a:rPr>
              <a:t> </a:t>
            </a:r>
            <a:r>
              <a:rPr lang="el-GR" sz="2000" dirty="0">
                <a:solidFill>
                  <a:srgbClr val="002060"/>
                </a:solidFill>
              </a:rPr>
              <a:t>στη </a:t>
            </a:r>
            <a:r>
              <a:rPr lang="el-GR" sz="2000" dirty="0" smtClean="0">
                <a:solidFill>
                  <a:srgbClr val="002060"/>
                </a:solidFill>
              </a:rPr>
              <a:t>μελέτη  και  ερμηνεία  </a:t>
            </a:r>
            <a:r>
              <a:rPr lang="el-GR" sz="2000" dirty="0">
                <a:solidFill>
                  <a:srgbClr val="002060"/>
                </a:solidFill>
              </a:rPr>
              <a:t>της συμπεριφοράς </a:t>
            </a:r>
            <a:r>
              <a:rPr lang="el-GR" sz="2000" b="1" dirty="0">
                <a:solidFill>
                  <a:srgbClr val="002060"/>
                </a:solidFill>
              </a:rPr>
              <a:t>μεμονωμένων ατόμων ή</a:t>
            </a:r>
            <a:r>
              <a:rPr lang="el-GR" sz="2000" dirty="0">
                <a:solidFill>
                  <a:srgbClr val="002060"/>
                </a:solidFill>
              </a:rPr>
              <a:t> και </a:t>
            </a:r>
            <a:r>
              <a:rPr lang="el-GR" sz="2000" b="1" dirty="0">
                <a:solidFill>
                  <a:srgbClr val="002060"/>
                </a:solidFill>
              </a:rPr>
              <a:t>ομάδων,</a:t>
            </a:r>
            <a:r>
              <a:rPr lang="el-GR" sz="2000" dirty="0">
                <a:solidFill>
                  <a:srgbClr val="002060"/>
                </a:solidFill>
              </a:rPr>
              <a:t> </a:t>
            </a:r>
            <a:endParaRPr lang="el-GR" sz="2000" dirty="0" smtClean="0">
              <a:solidFill>
                <a:srgbClr val="002060"/>
              </a:solidFill>
            </a:endParaRPr>
          </a:p>
          <a:p>
            <a:pPr marL="285750" indent="-285750">
              <a:buFont typeface="Wingdings" pitchFamily="2" charset="2"/>
              <a:buChar char="§"/>
            </a:pPr>
            <a:r>
              <a:rPr lang="el-GR" sz="2000" dirty="0" smtClean="0">
                <a:solidFill>
                  <a:srgbClr val="002060"/>
                </a:solidFill>
              </a:rPr>
              <a:t>οι </a:t>
            </a:r>
            <a:r>
              <a:rPr lang="el-GR" sz="2000" dirty="0">
                <a:solidFill>
                  <a:srgbClr val="002060"/>
                </a:solidFill>
              </a:rPr>
              <a:t>οποίοι δρουν με βάση το </a:t>
            </a:r>
            <a:r>
              <a:rPr lang="el-GR" sz="2000" dirty="0" smtClean="0">
                <a:solidFill>
                  <a:srgbClr val="002060"/>
                </a:solidFill>
              </a:rPr>
              <a:t>νόημα , </a:t>
            </a:r>
            <a:r>
              <a:rPr lang="el-GR" sz="2000" dirty="0">
                <a:solidFill>
                  <a:srgbClr val="002060"/>
                </a:solidFill>
              </a:rPr>
              <a:t>που αποδίδουν στα γεγονότα</a:t>
            </a:r>
            <a:r>
              <a:rPr lang="el-GR" sz="2000" dirty="0" smtClean="0">
                <a:solidFill>
                  <a:srgbClr val="002060"/>
                </a:solidFill>
              </a:rPr>
              <a:t>,</a:t>
            </a:r>
          </a:p>
          <a:p>
            <a:r>
              <a:rPr lang="el-GR" sz="2000" dirty="0" smtClean="0">
                <a:solidFill>
                  <a:srgbClr val="002060"/>
                </a:solidFill>
              </a:rPr>
              <a:t> </a:t>
            </a:r>
            <a:r>
              <a:rPr lang="el-GR" sz="2000" dirty="0">
                <a:solidFill>
                  <a:srgbClr val="002060"/>
                </a:solidFill>
              </a:rPr>
              <a:t>έτσι </a:t>
            </a:r>
            <a:r>
              <a:rPr lang="el-GR" sz="2000" dirty="0" smtClean="0">
                <a:solidFill>
                  <a:srgbClr val="002060"/>
                </a:solidFill>
              </a:rPr>
              <a:t>ώστε </a:t>
            </a:r>
            <a:r>
              <a:rPr lang="el-GR" sz="2000" dirty="0">
                <a:solidFill>
                  <a:srgbClr val="002060"/>
                </a:solidFill>
              </a:rPr>
              <a:t>να </a:t>
            </a:r>
            <a:r>
              <a:rPr lang="el-GR" sz="2000" dirty="0" smtClean="0">
                <a:solidFill>
                  <a:srgbClr val="002060"/>
                </a:solidFill>
              </a:rPr>
              <a:t>δημιουργείται</a:t>
            </a:r>
          </a:p>
          <a:p>
            <a:r>
              <a:rPr lang="el-GR" sz="2000" dirty="0" smtClean="0">
                <a:solidFill>
                  <a:srgbClr val="002060"/>
                </a:solidFill>
              </a:rPr>
              <a:t> </a:t>
            </a:r>
            <a:r>
              <a:rPr lang="el-GR" sz="2000" dirty="0">
                <a:solidFill>
                  <a:srgbClr val="002060"/>
                </a:solidFill>
              </a:rPr>
              <a:t>μια σχέση </a:t>
            </a:r>
            <a:r>
              <a:rPr lang="el-GR" sz="2000" b="1" dirty="0">
                <a:solidFill>
                  <a:srgbClr val="002060"/>
                </a:solidFill>
              </a:rPr>
              <a:t>δυναμικής αλληλεπίδρασης </a:t>
            </a:r>
            <a:r>
              <a:rPr lang="el-GR" sz="2000" dirty="0" smtClean="0">
                <a:solidFill>
                  <a:srgbClr val="002060"/>
                </a:solidFill>
              </a:rPr>
              <a:t>  ανάμεσα     </a:t>
            </a:r>
            <a:r>
              <a:rPr lang="el-GR" sz="2000" b="1" dirty="0" smtClean="0">
                <a:solidFill>
                  <a:srgbClr val="002060"/>
                </a:solidFill>
              </a:rPr>
              <a:t>στα άτομα </a:t>
            </a:r>
            <a:r>
              <a:rPr lang="el-GR" sz="2000" dirty="0" smtClean="0">
                <a:solidFill>
                  <a:srgbClr val="002060"/>
                </a:solidFill>
              </a:rPr>
              <a:t> </a:t>
            </a:r>
            <a:r>
              <a:rPr lang="el-GR" sz="2000" dirty="0">
                <a:solidFill>
                  <a:srgbClr val="002060"/>
                </a:solidFill>
              </a:rPr>
              <a:t>και </a:t>
            </a:r>
            <a:r>
              <a:rPr lang="el-GR" sz="2000" dirty="0" smtClean="0">
                <a:solidFill>
                  <a:srgbClr val="002060"/>
                </a:solidFill>
              </a:rPr>
              <a:t>  </a:t>
            </a:r>
            <a:r>
              <a:rPr lang="el-GR" sz="2000" b="1" dirty="0" smtClean="0">
                <a:solidFill>
                  <a:srgbClr val="002060"/>
                </a:solidFill>
              </a:rPr>
              <a:t>την </a:t>
            </a:r>
            <a:r>
              <a:rPr lang="el-GR" sz="2000" b="1" dirty="0">
                <a:solidFill>
                  <a:srgbClr val="002060"/>
                </a:solidFill>
              </a:rPr>
              <a:t>κοινωνία</a:t>
            </a:r>
            <a:r>
              <a:rPr lang="el-GR" sz="2000" dirty="0" smtClean="0">
                <a:solidFill>
                  <a:srgbClr val="002060"/>
                </a:solidFill>
              </a:rPr>
              <a:t>.</a:t>
            </a:r>
          </a:p>
          <a:p>
            <a:endParaRPr lang="el-GR" sz="2000" dirty="0" smtClean="0">
              <a:solidFill>
                <a:srgbClr val="002060"/>
              </a:solidFill>
            </a:endParaRPr>
          </a:p>
          <a:p>
            <a:endParaRPr lang="el-GR" sz="2000" dirty="0" smtClean="0">
              <a:solidFill>
                <a:srgbClr val="002060"/>
              </a:solidFill>
            </a:endParaRPr>
          </a:p>
          <a:p>
            <a:endParaRPr lang="el-GR" sz="2000" dirty="0">
              <a:solidFill>
                <a:srgbClr val="002060"/>
              </a:solidFill>
            </a:endParaRPr>
          </a:p>
          <a:p>
            <a:r>
              <a:rPr lang="el-GR" sz="2000" dirty="0" smtClean="0">
                <a:solidFill>
                  <a:srgbClr val="002060"/>
                </a:solidFill>
              </a:rPr>
              <a:t> </a:t>
            </a:r>
            <a:endParaRPr lang="el-GR" sz="2000" dirty="0">
              <a:solidFill>
                <a:srgbClr val="002060"/>
              </a:solidFill>
            </a:endParaRPr>
          </a:p>
          <a:p>
            <a:endParaRPr lang="el-GR" sz="2000" dirty="0">
              <a:solidFill>
                <a:srgbClr val="002060"/>
              </a:solidFill>
            </a:endParaRPr>
          </a:p>
        </p:txBody>
      </p:sp>
    </p:spTree>
    <p:extLst>
      <p:ext uri="{BB962C8B-B14F-4D97-AF65-F5344CB8AC3E}">
        <p14:creationId xmlns:p14="http://schemas.microsoft.com/office/powerpoint/2010/main" val="38987625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85710" y="70835"/>
            <a:ext cx="8958290" cy="6801862"/>
          </a:xfrm>
          <a:prstGeom prst="rect">
            <a:avLst/>
          </a:prstGeom>
          <a:solidFill>
            <a:schemeClr val="tx2">
              <a:lumMod val="20000"/>
              <a:lumOff val="80000"/>
            </a:schemeClr>
          </a:solidFill>
        </p:spPr>
        <p:txBody>
          <a:bodyPr wrap="square">
            <a:spAutoFit/>
          </a:bodyPr>
          <a:lstStyle/>
          <a:p>
            <a:endParaRPr lang="el-GR" dirty="0" smtClean="0"/>
          </a:p>
          <a:p>
            <a:r>
              <a:rPr lang="el-GR" dirty="0" smtClean="0"/>
              <a:t> </a:t>
            </a:r>
            <a:r>
              <a:rPr lang="el-GR" sz="2000" dirty="0">
                <a:solidFill>
                  <a:srgbClr val="002060"/>
                </a:solidFill>
              </a:rPr>
              <a:t>Τα άτομα προσπαθούν να ορίσουν </a:t>
            </a:r>
            <a:r>
              <a:rPr lang="el-GR" sz="2000" dirty="0" smtClean="0">
                <a:solidFill>
                  <a:srgbClr val="002060"/>
                </a:solidFill>
              </a:rPr>
              <a:t> </a:t>
            </a:r>
            <a:r>
              <a:rPr lang="el-GR" sz="2000" b="1" dirty="0" smtClean="0">
                <a:solidFill>
                  <a:srgbClr val="002060"/>
                </a:solidFill>
              </a:rPr>
              <a:t>την  </a:t>
            </a:r>
            <a:r>
              <a:rPr lang="el-GR" sz="2000" b="1" dirty="0">
                <a:solidFill>
                  <a:srgbClr val="002060"/>
                </a:solidFill>
              </a:rPr>
              <a:t>κοινωνική πραγματικότητα </a:t>
            </a:r>
            <a:endParaRPr lang="el-GR" sz="2000" b="1" dirty="0" smtClean="0">
              <a:solidFill>
                <a:srgbClr val="002060"/>
              </a:solidFill>
            </a:endParaRPr>
          </a:p>
          <a:p>
            <a:r>
              <a:rPr lang="el-GR" sz="2000" dirty="0" smtClean="0">
                <a:solidFill>
                  <a:srgbClr val="002060"/>
                </a:solidFill>
              </a:rPr>
              <a:t>  έτσι </a:t>
            </a:r>
            <a:r>
              <a:rPr lang="el-GR" sz="2000" dirty="0">
                <a:solidFill>
                  <a:srgbClr val="002060"/>
                </a:solidFill>
              </a:rPr>
              <a:t>ώστε να επιτύχουν </a:t>
            </a:r>
            <a:r>
              <a:rPr lang="el-GR" sz="2000" dirty="0" smtClean="0">
                <a:solidFill>
                  <a:srgbClr val="002060"/>
                </a:solidFill>
              </a:rPr>
              <a:t> </a:t>
            </a:r>
            <a:r>
              <a:rPr lang="el-GR" sz="2000" b="1" dirty="0" smtClean="0">
                <a:solidFill>
                  <a:srgbClr val="002060"/>
                </a:solidFill>
              </a:rPr>
              <a:t>επικοινωνία</a:t>
            </a:r>
            <a:r>
              <a:rPr lang="el-GR" sz="2000" dirty="0" smtClean="0">
                <a:solidFill>
                  <a:srgbClr val="002060"/>
                </a:solidFill>
              </a:rPr>
              <a:t>   μέσα </a:t>
            </a:r>
            <a:r>
              <a:rPr lang="el-GR" sz="2000" dirty="0">
                <a:solidFill>
                  <a:srgbClr val="002060"/>
                </a:solidFill>
              </a:rPr>
              <a:t>από </a:t>
            </a:r>
            <a:r>
              <a:rPr lang="el-GR" sz="2000" dirty="0" smtClean="0">
                <a:solidFill>
                  <a:srgbClr val="002060"/>
                </a:solidFill>
              </a:rPr>
              <a:t>την  </a:t>
            </a:r>
            <a:r>
              <a:rPr lang="el-GR" sz="2000" b="1" dirty="0">
                <a:solidFill>
                  <a:srgbClr val="002060"/>
                </a:solidFill>
              </a:rPr>
              <a:t>ερμηνεία συμβόλων</a:t>
            </a:r>
            <a:r>
              <a:rPr lang="el-GR" sz="2000" b="1" dirty="0" smtClean="0">
                <a:solidFill>
                  <a:srgbClr val="002060"/>
                </a:solidFill>
              </a:rPr>
              <a:t>.</a:t>
            </a:r>
          </a:p>
          <a:p>
            <a:endParaRPr lang="el-GR" sz="2000" b="1" dirty="0" smtClean="0">
              <a:solidFill>
                <a:srgbClr val="002060"/>
              </a:solidFill>
            </a:endParaRPr>
          </a:p>
          <a:p>
            <a:r>
              <a:rPr lang="el-GR" sz="2000" dirty="0" smtClean="0">
                <a:solidFill>
                  <a:srgbClr val="002060"/>
                </a:solidFill>
              </a:rPr>
              <a:t>   Για </a:t>
            </a:r>
            <a:r>
              <a:rPr lang="el-GR" sz="2000" dirty="0">
                <a:solidFill>
                  <a:srgbClr val="002060"/>
                </a:solidFill>
              </a:rPr>
              <a:t>να το κατορθώσουν πρέπει να </a:t>
            </a:r>
            <a:r>
              <a:rPr lang="el-GR" sz="2000" dirty="0" smtClean="0">
                <a:solidFill>
                  <a:srgbClr val="002060"/>
                </a:solidFill>
              </a:rPr>
              <a:t>έχουν  </a:t>
            </a:r>
            <a:r>
              <a:rPr lang="el-GR" sz="2000" b="1" dirty="0">
                <a:solidFill>
                  <a:srgbClr val="002060"/>
                </a:solidFill>
              </a:rPr>
              <a:t>συναίσθηση </a:t>
            </a:r>
            <a:endParaRPr lang="el-GR" sz="2000" b="1" dirty="0" smtClean="0">
              <a:solidFill>
                <a:srgbClr val="002060"/>
              </a:solidFill>
            </a:endParaRPr>
          </a:p>
          <a:p>
            <a:pPr marL="285750" indent="-285750">
              <a:buFont typeface="Wingdings" pitchFamily="2" charset="2"/>
              <a:buChar char="§"/>
            </a:pPr>
            <a:r>
              <a:rPr lang="el-GR" sz="2000" dirty="0">
                <a:solidFill>
                  <a:srgbClr val="002060"/>
                </a:solidFill>
              </a:rPr>
              <a:t> </a:t>
            </a:r>
            <a:r>
              <a:rPr lang="el-GR" sz="2000" b="1" dirty="0" smtClean="0">
                <a:solidFill>
                  <a:srgbClr val="002060"/>
                </a:solidFill>
              </a:rPr>
              <a:t>αυτού  </a:t>
            </a:r>
            <a:r>
              <a:rPr lang="el-GR" sz="2000" dirty="0" smtClean="0">
                <a:solidFill>
                  <a:srgbClr val="002060"/>
                </a:solidFill>
              </a:rPr>
              <a:t>και   </a:t>
            </a:r>
            <a:r>
              <a:rPr lang="el-GR" sz="2000" b="1" dirty="0" smtClean="0">
                <a:solidFill>
                  <a:srgbClr val="002060"/>
                </a:solidFill>
              </a:rPr>
              <a:t>των </a:t>
            </a:r>
            <a:r>
              <a:rPr lang="el-GR" sz="2000" b="1" dirty="0">
                <a:solidFill>
                  <a:srgbClr val="002060"/>
                </a:solidFill>
              </a:rPr>
              <a:t>συμπεριφορών τους</a:t>
            </a:r>
            <a:r>
              <a:rPr lang="el-GR" sz="2000" dirty="0" smtClean="0">
                <a:solidFill>
                  <a:srgbClr val="002060"/>
                </a:solidFill>
              </a:rPr>
              <a:t>.</a:t>
            </a:r>
          </a:p>
          <a:p>
            <a:pPr marL="285750" indent="-285750">
              <a:buFont typeface="Wingdings" pitchFamily="2" charset="2"/>
              <a:buChar char="§"/>
            </a:pPr>
            <a:endParaRPr lang="el-GR" sz="2000" dirty="0" smtClean="0">
              <a:solidFill>
                <a:srgbClr val="002060"/>
              </a:solidFill>
            </a:endParaRPr>
          </a:p>
          <a:p>
            <a:r>
              <a:rPr lang="el-GR" sz="2000" dirty="0" smtClean="0">
                <a:solidFill>
                  <a:srgbClr val="002060"/>
                </a:solidFill>
              </a:rPr>
              <a:t> </a:t>
            </a:r>
            <a:r>
              <a:rPr lang="el-GR" sz="2000" dirty="0">
                <a:solidFill>
                  <a:srgbClr val="002060"/>
                </a:solidFill>
              </a:rPr>
              <a:t>Μέσα από </a:t>
            </a:r>
            <a:r>
              <a:rPr lang="el-GR" sz="2000" b="1" dirty="0">
                <a:solidFill>
                  <a:srgbClr val="002060"/>
                </a:solidFill>
              </a:rPr>
              <a:t>την ερμηνεία </a:t>
            </a:r>
            <a:r>
              <a:rPr lang="el-GR" sz="2000" b="1" dirty="0" smtClean="0">
                <a:solidFill>
                  <a:srgbClr val="002060"/>
                </a:solidFill>
              </a:rPr>
              <a:t> </a:t>
            </a:r>
            <a:r>
              <a:rPr lang="el-GR" sz="2000" dirty="0" smtClean="0">
                <a:solidFill>
                  <a:srgbClr val="002060"/>
                </a:solidFill>
              </a:rPr>
              <a:t>που </a:t>
            </a:r>
            <a:r>
              <a:rPr lang="el-GR" sz="2000" dirty="0">
                <a:solidFill>
                  <a:srgbClr val="002060"/>
                </a:solidFill>
              </a:rPr>
              <a:t>αποδίδει </a:t>
            </a:r>
            <a:r>
              <a:rPr lang="el-GR" sz="2000" b="1" dirty="0">
                <a:solidFill>
                  <a:srgbClr val="002060"/>
                </a:solidFill>
              </a:rPr>
              <a:t>το άτομο </a:t>
            </a:r>
            <a:r>
              <a:rPr lang="el-GR" sz="2000" dirty="0">
                <a:solidFill>
                  <a:srgbClr val="002060"/>
                </a:solidFill>
              </a:rPr>
              <a:t>στις πράξεις </a:t>
            </a:r>
            <a:r>
              <a:rPr lang="el-GR" sz="2000" b="1" dirty="0">
                <a:solidFill>
                  <a:srgbClr val="002060"/>
                </a:solidFill>
              </a:rPr>
              <a:t>των </a:t>
            </a:r>
            <a:r>
              <a:rPr lang="el-GR" sz="2000" b="1" dirty="0" smtClean="0">
                <a:solidFill>
                  <a:srgbClr val="002060"/>
                </a:solidFill>
              </a:rPr>
              <a:t>άλλων</a:t>
            </a:r>
          </a:p>
          <a:p>
            <a:r>
              <a:rPr lang="el-GR" sz="2000" b="1" dirty="0">
                <a:solidFill>
                  <a:srgbClr val="002060"/>
                </a:solidFill>
              </a:rPr>
              <a:t> </a:t>
            </a:r>
            <a:r>
              <a:rPr lang="el-GR" sz="2000" b="1" dirty="0" smtClean="0">
                <a:solidFill>
                  <a:srgbClr val="002060"/>
                </a:solidFill>
              </a:rPr>
              <a:t>    </a:t>
            </a:r>
            <a:r>
              <a:rPr lang="el-GR" sz="2000" dirty="0">
                <a:solidFill>
                  <a:srgbClr val="002060"/>
                </a:solidFill>
              </a:rPr>
              <a:t>καθορίζεται και η </a:t>
            </a:r>
            <a:r>
              <a:rPr lang="el-GR" sz="2000" dirty="0" smtClean="0">
                <a:solidFill>
                  <a:srgbClr val="002060"/>
                </a:solidFill>
              </a:rPr>
              <a:t>    </a:t>
            </a:r>
            <a:r>
              <a:rPr lang="el-GR" sz="2000" b="1" dirty="0" smtClean="0">
                <a:solidFill>
                  <a:srgbClr val="002060"/>
                </a:solidFill>
              </a:rPr>
              <a:t>ανταπόκρισή </a:t>
            </a:r>
            <a:r>
              <a:rPr lang="el-GR" sz="2000" b="1" dirty="0">
                <a:solidFill>
                  <a:srgbClr val="002060"/>
                </a:solidFill>
              </a:rPr>
              <a:t>του </a:t>
            </a:r>
            <a:r>
              <a:rPr lang="el-GR" sz="2000" b="1" dirty="0" smtClean="0">
                <a:solidFill>
                  <a:srgbClr val="002060"/>
                </a:solidFill>
              </a:rPr>
              <a:t>  </a:t>
            </a:r>
            <a:r>
              <a:rPr lang="el-GR" sz="2000" dirty="0" smtClean="0">
                <a:solidFill>
                  <a:srgbClr val="002060"/>
                </a:solidFill>
              </a:rPr>
              <a:t>σε αυτά</a:t>
            </a:r>
          </a:p>
          <a:p>
            <a:r>
              <a:rPr lang="el-GR" sz="2000" dirty="0" smtClean="0">
                <a:solidFill>
                  <a:srgbClr val="002060"/>
                </a:solidFill>
              </a:rPr>
              <a:t>     </a:t>
            </a:r>
            <a:r>
              <a:rPr lang="el-GR" sz="2000" dirty="0">
                <a:solidFill>
                  <a:srgbClr val="002060"/>
                </a:solidFill>
              </a:rPr>
              <a:t>(</a:t>
            </a:r>
            <a:r>
              <a:rPr lang="en-US" sz="2000" dirty="0" err="1">
                <a:solidFill>
                  <a:srgbClr val="002060"/>
                </a:solidFill>
              </a:rPr>
              <a:t>Blumer</a:t>
            </a:r>
            <a:r>
              <a:rPr lang="el-GR" sz="2000" dirty="0">
                <a:solidFill>
                  <a:srgbClr val="002060"/>
                </a:solidFill>
              </a:rPr>
              <a:t>, 1969</a:t>
            </a:r>
            <a:r>
              <a:rPr lang="el-GR" sz="2000" dirty="0" smtClean="0">
                <a:solidFill>
                  <a:srgbClr val="002060"/>
                </a:solidFill>
              </a:rPr>
              <a:t>) </a:t>
            </a:r>
          </a:p>
          <a:p>
            <a:endParaRPr lang="el-GR" sz="2000" dirty="0">
              <a:solidFill>
                <a:srgbClr val="002060"/>
              </a:solidFill>
            </a:endParaRPr>
          </a:p>
          <a:p>
            <a:endParaRPr lang="el-GR" sz="2000" dirty="0" smtClean="0">
              <a:solidFill>
                <a:srgbClr val="002060"/>
              </a:solidFill>
            </a:endParaRPr>
          </a:p>
          <a:p>
            <a:endParaRPr lang="el-GR" sz="2000" dirty="0">
              <a:solidFill>
                <a:srgbClr val="002060"/>
              </a:solidFill>
            </a:endParaRPr>
          </a:p>
          <a:p>
            <a:endParaRPr lang="el-GR" sz="2000" dirty="0" smtClean="0">
              <a:solidFill>
                <a:srgbClr val="002060"/>
              </a:solidFill>
            </a:endParaRPr>
          </a:p>
          <a:p>
            <a:endParaRPr lang="el-GR" sz="2000" dirty="0">
              <a:solidFill>
                <a:srgbClr val="002060"/>
              </a:solidFill>
            </a:endParaRPr>
          </a:p>
          <a:p>
            <a:endParaRPr lang="el-GR" sz="2000" dirty="0" smtClean="0">
              <a:solidFill>
                <a:srgbClr val="002060"/>
              </a:solidFill>
            </a:endParaRPr>
          </a:p>
          <a:p>
            <a:endParaRPr lang="el-GR" sz="2000" dirty="0">
              <a:solidFill>
                <a:srgbClr val="002060"/>
              </a:solidFill>
            </a:endParaRPr>
          </a:p>
          <a:p>
            <a:endParaRPr lang="el-GR" sz="2000" dirty="0" smtClean="0">
              <a:solidFill>
                <a:srgbClr val="002060"/>
              </a:solidFill>
            </a:endParaRPr>
          </a:p>
          <a:p>
            <a:endParaRPr lang="el-GR" sz="2000" dirty="0">
              <a:solidFill>
                <a:srgbClr val="002060"/>
              </a:solidFill>
            </a:endParaRPr>
          </a:p>
          <a:p>
            <a:endParaRPr lang="el-GR" sz="2000" dirty="0" smtClean="0">
              <a:solidFill>
                <a:srgbClr val="002060"/>
              </a:solidFill>
            </a:endParaRPr>
          </a:p>
          <a:p>
            <a:endParaRPr lang="el-GR" sz="2000" dirty="0">
              <a:solidFill>
                <a:srgbClr val="002060"/>
              </a:solidFill>
            </a:endParaRPr>
          </a:p>
          <a:p>
            <a:endParaRPr lang="el-GR" dirty="0"/>
          </a:p>
        </p:txBody>
      </p:sp>
    </p:spTree>
    <p:extLst>
      <p:ext uri="{BB962C8B-B14F-4D97-AF65-F5344CB8AC3E}">
        <p14:creationId xmlns:p14="http://schemas.microsoft.com/office/powerpoint/2010/main" val="15716158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3387" y="188640"/>
            <a:ext cx="9144000" cy="6863417"/>
          </a:xfrm>
          <a:prstGeom prst="rect">
            <a:avLst/>
          </a:prstGeom>
          <a:solidFill>
            <a:schemeClr val="tx2">
              <a:lumMod val="20000"/>
              <a:lumOff val="80000"/>
            </a:schemeClr>
          </a:solidFill>
        </p:spPr>
        <p:txBody>
          <a:bodyPr wrap="square">
            <a:spAutoFit/>
          </a:bodyPr>
          <a:lstStyle/>
          <a:p>
            <a:r>
              <a:rPr lang="el-GR" sz="2000" dirty="0">
                <a:solidFill>
                  <a:srgbClr val="002060"/>
                </a:solidFill>
              </a:rPr>
              <a:t>Ο </a:t>
            </a:r>
            <a:r>
              <a:rPr lang="en-US" sz="2000" dirty="0" smtClean="0">
                <a:solidFill>
                  <a:srgbClr val="002060"/>
                </a:solidFill>
              </a:rPr>
              <a:t>Mead</a:t>
            </a:r>
            <a:r>
              <a:rPr lang="el-GR" sz="2000" dirty="0" smtClean="0">
                <a:solidFill>
                  <a:srgbClr val="002060"/>
                </a:solidFill>
              </a:rPr>
              <a:t>  εκτός </a:t>
            </a:r>
            <a:r>
              <a:rPr lang="el-GR" sz="2000" dirty="0">
                <a:solidFill>
                  <a:srgbClr val="002060"/>
                </a:solidFill>
              </a:rPr>
              <a:t>από τη δυναμική των </a:t>
            </a:r>
            <a:r>
              <a:rPr lang="el-GR" sz="2000" b="1" dirty="0">
                <a:solidFill>
                  <a:srgbClr val="002060"/>
                </a:solidFill>
              </a:rPr>
              <a:t>συμβόλων </a:t>
            </a:r>
            <a:r>
              <a:rPr lang="el-GR" sz="2000" b="1" dirty="0" smtClean="0">
                <a:solidFill>
                  <a:srgbClr val="002060"/>
                </a:solidFill>
              </a:rPr>
              <a:t> </a:t>
            </a:r>
            <a:r>
              <a:rPr lang="el-GR" sz="2000" dirty="0" smtClean="0">
                <a:solidFill>
                  <a:srgbClr val="002060"/>
                </a:solidFill>
              </a:rPr>
              <a:t>κάνει </a:t>
            </a:r>
            <a:r>
              <a:rPr lang="el-GR" sz="2000" dirty="0">
                <a:solidFill>
                  <a:srgbClr val="002060"/>
                </a:solidFill>
              </a:rPr>
              <a:t>λόγο </a:t>
            </a:r>
            <a:r>
              <a:rPr lang="el-GR" sz="2000" dirty="0" smtClean="0">
                <a:solidFill>
                  <a:srgbClr val="002060"/>
                </a:solidFill>
              </a:rPr>
              <a:t>και  </a:t>
            </a:r>
            <a:r>
              <a:rPr lang="el-GR" sz="2000" dirty="0">
                <a:solidFill>
                  <a:srgbClr val="002060"/>
                </a:solidFill>
              </a:rPr>
              <a:t>για </a:t>
            </a:r>
            <a:r>
              <a:rPr lang="el-GR" sz="2000" dirty="0" smtClean="0">
                <a:solidFill>
                  <a:srgbClr val="002060"/>
                </a:solidFill>
              </a:rPr>
              <a:t> </a:t>
            </a:r>
            <a:r>
              <a:rPr lang="el-GR" sz="2000" b="1" dirty="0" smtClean="0">
                <a:solidFill>
                  <a:srgbClr val="002060"/>
                </a:solidFill>
              </a:rPr>
              <a:t>τέσσερις</a:t>
            </a:r>
            <a:r>
              <a:rPr lang="el-GR" sz="2000" dirty="0" smtClean="0">
                <a:solidFill>
                  <a:srgbClr val="002060"/>
                </a:solidFill>
              </a:rPr>
              <a:t> </a:t>
            </a:r>
            <a:r>
              <a:rPr lang="el-GR" sz="2000" dirty="0">
                <a:solidFill>
                  <a:srgbClr val="002060"/>
                </a:solidFill>
              </a:rPr>
              <a:t>ακόμη </a:t>
            </a:r>
            <a:r>
              <a:rPr lang="el-GR" sz="2000" b="1" dirty="0">
                <a:solidFill>
                  <a:srgbClr val="002060"/>
                </a:solidFill>
              </a:rPr>
              <a:t>παραμέτρους</a:t>
            </a:r>
            <a:r>
              <a:rPr lang="el-GR" sz="2000" dirty="0">
                <a:solidFill>
                  <a:srgbClr val="002060"/>
                </a:solidFill>
              </a:rPr>
              <a:t> που διαμορφώνουν τη </a:t>
            </a:r>
            <a:r>
              <a:rPr lang="el-GR" sz="2000" b="1" dirty="0">
                <a:solidFill>
                  <a:srgbClr val="002060"/>
                </a:solidFill>
              </a:rPr>
              <a:t>διαδικασία της αλληλεπίδρασης</a:t>
            </a:r>
            <a:r>
              <a:rPr lang="el-GR" sz="2000" dirty="0">
                <a:solidFill>
                  <a:srgbClr val="002060"/>
                </a:solidFill>
              </a:rPr>
              <a:t>: </a:t>
            </a:r>
            <a:endParaRPr lang="el-GR" sz="2000" dirty="0" smtClean="0">
              <a:solidFill>
                <a:srgbClr val="002060"/>
              </a:solidFill>
            </a:endParaRPr>
          </a:p>
          <a:p>
            <a:endParaRPr lang="el-GR" sz="2000" dirty="0" smtClean="0">
              <a:solidFill>
                <a:srgbClr val="002060"/>
              </a:solidFill>
            </a:endParaRPr>
          </a:p>
          <a:p>
            <a:pPr marL="285750" indent="-285750">
              <a:buFont typeface="Wingdings" pitchFamily="2" charset="2"/>
              <a:buChar char="§"/>
            </a:pPr>
            <a:r>
              <a:rPr lang="el-GR" sz="2000" dirty="0" smtClean="0">
                <a:solidFill>
                  <a:srgbClr val="002060"/>
                </a:solidFill>
              </a:rPr>
              <a:t>την </a:t>
            </a:r>
            <a:r>
              <a:rPr lang="el-GR" sz="2000" dirty="0">
                <a:solidFill>
                  <a:srgbClr val="002060"/>
                </a:solidFill>
              </a:rPr>
              <a:t>ικανότητα </a:t>
            </a:r>
            <a:r>
              <a:rPr lang="el-GR" sz="2000" b="1" dirty="0" smtClean="0">
                <a:solidFill>
                  <a:srgbClr val="002060"/>
                </a:solidFill>
              </a:rPr>
              <a:t> του νου </a:t>
            </a:r>
            <a:r>
              <a:rPr lang="el-GR" sz="2000" dirty="0" smtClean="0">
                <a:solidFill>
                  <a:srgbClr val="002060"/>
                </a:solidFill>
              </a:rPr>
              <a:t>  ( </a:t>
            </a:r>
            <a:r>
              <a:rPr lang="el-GR" sz="2000" b="1" dirty="0" smtClean="0">
                <a:solidFill>
                  <a:srgbClr val="002060"/>
                </a:solidFill>
              </a:rPr>
              <a:t>“</a:t>
            </a:r>
            <a:r>
              <a:rPr lang="en-US" sz="2000" b="1" i="1" dirty="0" smtClean="0">
                <a:solidFill>
                  <a:srgbClr val="002060"/>
                </a:solidFill>
              </a:rPr>
              <a:t>mind</a:t>
            </a:r>
            <a:r>
              <a:rPr lang="el-GR" sz="2000" b="1" i="1" dirty="0" smtClean="0">
                <a:solidFill>
                  <a:srgbClr val="002060"/>
                </a:solidFill>
              </a:rPr>
              <a:t> </a:t>
            </a:r>
            <a:r>
              <a:rPr lang="el-GR" sz="2000" b="1" dirty="0" smtClean="0">
                <a:solidFill>
                  <a:srgbClr val="002060"/>
                </a:solidFill>
              </a:rPr>
              <a:t>”) , </a:t>
            </a:r>
          </a:p>
          <a:p>
            <a:pPr marL="285750" indent="-285750">
              <a:buFont typeface="Wingdings" pitchFamily="2" charset="2"/>
              <a:buChar char="§"/>
            </a:pPr>
            <a:r>
              <a:rPr lang="el-GR" sz="2000" dirty="0" smtClean="0">
                <a:solidFill>
                  <a:srgbClr val="002060"/>
                </a:solidFill>
              </a:rPr>
              <a:t>την </a:t>
            </a:r>
            <a:r>
              <a:rPr lang="el-GR" sz="2000" dirty="0">
                <a:solidFill>
                  <a:srgbClr val="002060"/>
                </a:solidFill>
              </a:rPr>
              <a:t>ικανότητα </a:t>
            </a:r>
            <a:r>
              <a:rPr lang="el-GR" sz="2000" b="1" dirty="0" smtClean="0">
                <a:solidFill>
                  <a:srgbClr val="002060"/>
                </a:solidFill>
              </a:rPr>
              <a:t> του εαυτού  </a:t>
            </a:r>
            <a:r>
              <a:rPr lang="el-GR" sz="2000" dirty="0" smtClean="0">
                <a:solidFill>
                  <a:srgbClr val="002060"/>
                </a:solidFill>
              </a:rPr>
              <a:t>(“</a:t>
            </a:r>
            <a:r>
              <a:rPr lang="en-US" sz="2000" i="1" dirty="0">
                <a:solidFill>
                  <a:srgbClr val="002060"/>
                </a:solidFill>
              </a:rPr>
              <a:t>self</a:t>
            </a:r>
            <a:r>
              <a:rPr lang="el-GR" sz="2000" dirty="0" smtClean="0">
                <a:solidFill>
                  <a:srgbClr val="002060"/>
                </a:solidFill>
              </a:rPr>
              <a:t>” ), </a:t>
            </a:r>
          </a:p>
          <a:p>
            <a:pPr marL="285750" indent="-285750">
              <a:buFont typeface="Wingdings" pitchFamily="2" charset="2"/>
              <a:buChar char="§"/>
            </a:pPr>
            <a:r>
              <a:rPr lang="el-GR" sz="2000" dirty="0" smtClean="0">
                <a:solidFill>
                  <a:srgbClr val="002060"/>
                </a:solidFill>
              </a:rPr>
              <a:t>την ικανότητα  </a:t>
            </a:r>
            <a:r>
              <a:rPr lang="el-GR" sz="2000" b="1" dirty="0">
                <a:solidFill>
                  <a:srgbClr val="002060"/>
                </a:solidFill>
              </a:rPr>
              <a:t>«</a:t>
            </a:r>
            <a:r>
              <a:rPr lang="el-GR" sz="2000" b="1" i="1" dirty="0">
                <a:solidFill>
                  <a:srgbClr val="002060"/>
                </a:solidFill>
              </a:rPr>
              <a:t>ερμηνείας και νοερής ανάληψης των ετέρων</a:t>
            </a:r>
            <a:r>
              <a:rPr lang="el-GR" sz="2000" b="1" dirty="0" smtClean="0">
                <a:solidFill>
                  <a:srgbClr val="002060"/>
                </a:solidFill>
              </a:rPr>
              <a:t>»      ( </a:t>
            </a:r>
            <a:r>
              <a:rPr lang="el-GR" sz="2000" b="1" dirty="0">
                <a:solidFill>
                  <a:srgbClr val="002060"/>
                </a:solidFill>
              </a:rPr>
              <a:t>“</a:t>
            </a:r>
            <a:r>
              <a:rPr lang="en-US" sz="2000" b="1" i="1" dirty="0">
                <a:solidFill>
                  <a:srgbClr val="002060"/>
                </a:solidFill>
              </a:rPr>
              <a:t>role</a:t>
            </a:r>
            <a:r>
              <a:rPr lang="el-GR" sz="2000" b="1" i="1" dirty="0">
                <a:solidFill>
                  <a:srgbClr val="002060"/>
                </a:solidFill>
              </a:rPr>
              <a:t>-</a:t>
            </a:r>
            <a:r>
              <a:rPr lang="en-US" sz="2000" b="1" i="1" dirty="0">
                <a:solidFill>
                  <a:srgbClr val="002060"/>
                </a:solidFill>
              </a:rPr>
              <a:t>take</a:t>
            </a:r>
            <a:r>
              <a:rPr lang="el-GR" sz="2000" b="1" dirty="0" smtClean="0">
                <a:solidFill>
                  <a:srgbClr val="002060"/>
                </a:solidFill>
              </a:rPr>
              <a:t>”)          </a:t>
            </a:r>
            <a:r>
              <a:rPr lang="el-GR" sz="2000" dirty="0" smtClean="0">
                <a:solidFill>
                  <a:srgbClr val="002060"/>
                </a:solidFill>
              </a:rPr>
              <a:t>,</a:t>
            </a:r>
          </a:p>
          <a:p>
            <a:pPr marL="285750" indent="-285750">
              <a:buFont typeface="Wingdings" pitchFamily="2" charset="2"/>
              <a:buChar char="§"/>
            </a:pPr>
            <a:r>
              <a:rPr lang="el-GR" sz="2000" dirty="0" smtClean="0">
                <a:solidFill>
                  <a:srgbClr val="002060"/>
                </a:solidFill>
              </a:rPr>
              <a:t> </a:t>
            </a:r>
            <a:r>
              <a:rPr lang="el-GR" sz="2000" dirty="0">
                <a:solidFill>
                  <a:srgbClr val="002060"/>
                </a:solidFill>
              </a:rPr>
              <a:t>την ικανότητα να αντιλαμβάνονται οι εμπλεκόμενοι σε μια αλληλεπίδραση την έννοια </a:t>
            </a:r>
            <a:r>
              <a:rPr lang="el-GR" sz="2000" b="1" dirty="0">
                <a:solidFill>
                  <a:srgbClr val="002060"/>
                </a:solidFill>
              </a:rPr>
              <a:t>των </a:t>
            </a:r>
            <a:r>
              <a:rPr lang="el-GR" sz="2000" b="1" dirty="0" smtClean="0">
                <a:solidFill>
                  <a:srgbClr val="002060"/>
                </a:solidFill>
              </a:rPr>
              <a:t>  «</a:t>
            </a:r>
            <a:r>
              <a:rPr lang="el-GR" sz="2000" b="1" dirty="0">
                <a:solidFill>
                  <a:srgbClr val="002060"/>
                </a:solidFill>
              </a:rPr>
              <a:t>γενικευμένων άλλων» </a:t>
            </a:r>
            <a:r>
              <a:rPr lang="el-GR" sz="2000" b="1" dirty="0" smtClean="0">
                <a:solidFill>
                  <a:srgbClr val="002060"/>
                </a:solidFill>
              </a:rPr>
              <a:t>        (“</a:t>
            </a:r>
            <a:r>
              <a:rPr lang="en-US" sz="2000" b="1" i="1" dirty="0" err="1">
                <a:solidFill>
                  <a:srgbClr val="002060"/>
                </a:solidFill>
              </a:rPr>
              <a:t>generalizedothers</a:t>
            </a:r>
            <a:r>
              <a:rPr lang="el-GR" sz="2000" b="1" dirty="0" smtClean="0">
                <a:solidFill>
                  <a:srgbClr val="002060"/>
                </a:solidFill>
              </a:rPr>
              <a:t>” ).</a:t>
            </a:r>
          </a:p>
          <a:p>
            <a:pPr marL="285750" indent="-285750">
              <a:buFont typeface="Wingdings" pitchFamily="2" charset="2"/>
              <a:buChar char="§"/>
            </a:pPr>
            <a:endParaRPr lang="el-GR" sz="2000" b="1" dirty="0" smtClean="0">
              <a:solidFill>
                <a:srgbClr val="002060"/>
              </a:solidFill>
            </a:endParaRPr>
          </a:p>
          <a:p>
            <a:r>
              <a:rPr lang="el-GR" sz="2000" dirty="0" smtClean="0">
                <a:solidFill>
                  <a:srgbClr val="002060"/>
                </a:solidFill>
              </a:rPr>
              <a:t> </a:t>
            </a:r>
            <a:r>
              <a:rPr lang="el-GR" sz="2000" dirty="0">
                <a:solidFill>
                  <a:srgbClr val="002060"/>
                </a:solidFill>
              </a:rPr>
              <a:t>Αυτές </a:t>
            </a:r>
            <a:r>
              <a:rPr lang="el-GR" sz="2000" dirty="0" smtClean="0">
                <a:solidFill>
                  <a:srgbClr val="002060"/>
                </a:solidFill>
              </a:rPr>
              <a:t>  </a:t>
            </a:r>
            <a:r>
              <a:rPr lang="el-GR" sz="2000" b="1" dirty="0" smtClean="0">
                <a:solidFill>
                  <a:srgbClr val="002060"/>
                </a:solidFill>
              </a:rPr>
              <a:t>οι παράμετροι      </a:t>
            </a:r>
            <a:r>
              <a:rPr lang="el-GR" sz="2000" dirty="0" smtClean="0">
                <a:solidFill>
                  <a:srgbClr val="002060"/>
                </a:solidFill>
              </a:rPr>
              <a:t>αναδεικνύουν </a:t>
            </a:r>
            <a:r>
              <a:rPr lang="el-GR" sz="2000" dirty="0">
                <a:solidFill>
                  <a:srgbClr val="002060"/>
                </a:solidFill>
              </a:rPr>
              <a:t>την πολυπλοκότητα </a:t>
            </a:r>
            <a:r>
              <a:rPr lang="el-GR" sz="2000" dirty="0" smtClean="0">
                <a:solidFill>
                  <a:srgbClr val="002060"/>
                </a:solidFill>
              </a:rPr>
              <a:t> </a:t>
            </a:r>
          </a:p>
          <a:p>
            <a:r>
              <a:rPr lang="el-GR" sz="2000" dirty="0">
                <a:solidFill>
                  <a:srgbClr val="002060"/>
                </a:solidFill>
              </a:rPr>
              <a:t> </a:t>
            </a:r>
            <a:r>
              <a:rPr lang="el-GR" sz="2000" b="1" dirty="0" smtClean="0">
                <a:solidFill>
                  <a:srgbClr val="002060"/>
                </a:solidFill>
              </a:rPr>
              <a:t>της διαδικασίας της αλληλεπίδρασης  ,</a:t>
            </a:r>
          </a:p>
          <a:p>
            <a:r>
              <a:rPr lang="el-GR" sz="2000" b="1" dirty="0">
                <a:solidFill>
                  <a:srgbClr val="002060"/>
                </a:solidFill>
              </a:rPr>
              <a:t> </a:t>
            </a:r>
            <a:r>
              <a:rPr lang="el-GR" sz="2000" b="1" dirty="0" smtClean="0">
                <a:solidFill>
                  <a:srgbClr val="002060"/>
                </a:solidFill>
              </a:rPr>
              <a:t>                                                       </a:t>
            </a:r>
            <a:r>
              <a:rPr lang="el-GR" sz="2000" dirty="0" smtClean="0">
                <a:solidFill>
                  <a:srgbClr val="002060"/>
                </a:solidFill>
              </a:rPr>
              <a:t>καθώς  </a:t>
            </a:r>
            <a:r>
              <a:rPr lang="el-GR" sz="2000" b="1" dirty="0">
                <a:solidFill>
                  <a:srgbClr val="002060"/>
                </a:solidFill>
              </a:rPr>
              <a:t>δρώντες</a:t>
            </a:r>
            <a:r>
              <a:rPr lang="el-GR" sz="2000" dirty="0">
                <a:solidFill>
                  <a:srgbClr val="002060"/>
                </a:solidFill>
              </a:rPr>
              <a:t> και </a:t>
            </a:r>
            <a:r>
              <a:rPr lang="el-GR" sz="2000" b="1" dirty="0" smtClean="0">
                <a:solidFill>
                  <a:srgbClr val="002060"/>
                </a:solidFill>
              </a:rPr>
              <a:t>έτεροι </a:t>
            </a:r>
            <a:r>
              <a:rPr lang="el-GR" sz="2000" dirty="0" smtClean="0">
                <a:solidFill>
                  <a:srgbClr val="002060"/>
                </a:solidFill>
              </a:rPr>
              <a:t> </a:t>
            </a:r>
            <a:r>
              <a:rPr lang="el-GR" sz="2000" dirty="0">
                <a:solidFill>
                  <a:srgbClr val="002060"/>
                </a:solidFill>
              </a:rPr>
              <a:t>μπορούν να </a:t>
            </a:r>
            <a:r>
              <a:rPr lang="el-GR" sz="2000" dirty="0" smtClean="0">
                <a:solidFill>
                  <a:srgbClr val="002060"/>
                </a:solidFill>
              </a:rPr>
              <a:t>εκδηλώσουν</a:t>
            </a:r>
          </a:p>
          <a:p>
            <a:r>
              <a:rPr lang="el-GR" sz="2000" dirty="0" smtClean="0">
                <a:solidFill>
                  <a:srgbClr val="002060"/>
                </a:solidFill>
              </a:rPr>
              <a:t> </a:t>
            </a:r>
          </a:p>
          <a:p>
            <a:r>
              <a:rPr lang="el-GR" sz="2000" b="1" dirty="0" smtClean="0">
                <a:solidFill>
                  <a:srgbClr val="002060"/>
                </a:solidFill>
              </a:rPr>
              <a:t>διάφορες </a:t>
            </a:r>
            <a:r>
              <a:rPr lang="el-GR" sz="2000" b="1" dirty="0">
                <a:solidFill>
                  <a:srgbClr val="002060"/>
                </a:solidFill>
              </a:rPr>
              <a:t>μορφές συμπεριφορών  </a:t>
            </a:r>
            <a:r>
              <a:rPr lang="el-GR" sz="2000" dirty="0">
                <a:solidFill>
                  <a:srgbClr val="002060"/>
                </a:solidFill>
              </a:rPr>
              <a:t>και σε </a:t>
            </a:r>
            <a:r>
              <a:rPr lang="el-GR" sz="2000" b="1" dirty="0">
                <a:solidFill>
                  <a:srgbClr val="002060"/>
                </a:solidFill>
              </a:rPr>
              <a:t>διαφορετικούς χρόνους </a:t>
            </a:r>
            <a:endParaRPr lang="el-GR" sz="2000" b="1" dirty="0" smtClean="0">
              <a:solidFill>
                <a:srgbClr val="002060"/>
              </a:solidFill>
            </a:endParaRPr>
          </a:p>
          <a:p>
            <a:r>
              <a:rPr lang="el-GR" sz="2000" b="1" dirty="0">
                <a:solidFill>
                  <a:srgbClr val="002060"/>
                </a:solidFill>
              </a:rPr>
              <a:t> </a:t>
            </a:r>
            <a:r>
              <a:rPr lang="el-GR" sz="2000" b="1" dirty="0" smtClean="0">
                <a:solidFill>
                  <a:srgbClr val="002060"/>
                </a:solidFill>
              </a:rPr>
              <a:t>  </a:t>
            </a:r>
            <a:r>
              <a:rPr lang="el-GR" sz="2000" dirty="0" smtClean="0">
                <a:solidFill>
                  <a:srgbClr val="002060"/>
                </a:solidFill>
              </a:rPr>
              <a:t>(</a:t>
            </a:r>
            <a:r>
              <a:rPr lang="en-US" sz="2000" dirty="0">
                <a:solidFill>
                  <a:srgbClr val="002060"/>
                </a:solidFill>
              </a:rPr>
              <a:t>Turner</a:t>
            </a:r>
            <a:r>
              <a:rPr lang="el-GR" sz="2000" dirty="0">
                <a:solidFill>
                  <a:srgbClr val="002060"/>
                </a:solidFill>
              </a:rPr>
              <a:t>, 1988</a:t>
            </a:r>
            <a:r>
              <a:rPr lang="el-GR" sz="2000" dirty="0" smtClean="0">
                <a:solidFill>
                  <a:srgbClr val="002060"/>
                </a:solidFill>
              </a:rPr>
              <a:t>)</a:t>
            </a:r>
          </a:p>
          <a:p>
            <a:endParaRPr lang="el-GR" sz="2000" dirty="0">
              <a:solidFill>
                <a:srgbClr val="002060"/>
              </a:solidFill>
            </a:endParaRPr>
          </a:p>
          <a:p>
            <a:endParaRPr lang="el-GR" sz="2000" dirty="0" smtClean="0">
              <a:solidFill>
                <a:srgbClr val="002060"/>
              </a:solidFill>
            </a:endParaRPr>
          </a:p>
          <a:p>
            <a:endParaRPr lang="el-GR" sz="2000" dirty="0">
              <a:solidFill>
                <a:srgbClr val="002060"/>
              </a:solidFill>
            </a:endParaRPr>
          </a:p>
          <a:p>
            <a:endParaRPr lang="el-GR" sz="2000" dirty="0" smtClean="0">
              <a:solidFill>
                <a:srgbClr val="002060"/>
              </a:solidFill>
            </a:endParaRPr>
          </a:p>
          <a:p>
            <a:endParaRPr lang="el-GR" sz="2000" dirty="0">
              <a:solidFill>
                <a:srgbClr val="002060"/>
              </a:solidFill>
            </a:endParaRPr>
          </a:p>
          <a:p>
            <a:endParaRPr lang="el-GR" sz="2000" dirty="0">
              <a:solidFill>
                <a:srgbClr val="002060"/>
              </a:solidFill>
            </a:endParaRPr>
          </a:p>
        </p:txBody>
      </p:sp>
    </p:spTree>
    <p:extLst>
      <p:ext uri="{BB962C8B-B14F-4D97-AF65-F5344CB8AC3E}">
        <p14:creationId xmlns:p14="http://schemas.microsoft.com/office/powerpoint/2010/main" val="32738992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0" y="188640"/>
            <a:ext cx="9036496" cy="7140416"/>
          </a:xfrm>
          <a:prstGeom prst="rect">
            <a:avLst/>
          </a:prstGeom>
          <a:solidFill>
            <a:schemeClr val="tx2">
              <a:lumMod val="20000"/>
              <a:lumOff val="80000"/>
            </a:schemeClr>
          </a:solidFill>
        </p:spPr>
        <p:txBody>
          <a:bodyPr wrap="square">
            <a:spAutoFit/>
          </a:bodyPr>
          <a:lstStyle/>
          <a:p>
            <a:r>
              <a:rPr lang="el-GR" sz="2000" dirty="0">
                <a:solidFill>
                  <a:srgbClr val="002060"/>
                </a:solidFill>
              </a:rPr>
              <a:t>Σύμφωνα με το θεωρητικό σχήμα του </a:t>
            </a:r>
            <a:r>
              <a:rPr lang="en-US" sz="2000" dirty="0">
                <a:solidFill>
                  <a:srgbClr val="002060"/>
                </a:solidFill>
              </a:rPr>
              <a:t>Mead</a:t>
            </a:r>
            <a:r>
              <a:rPr lang="el-GR" sz="2000" b="1" dirty="0">
                <a:solidFill>
                  <a:srgbClr val="002060"/>
                </a:solidFill>
              </a:rPr>
              <a:t>, η δυναμική της αλληλεπίδρασης </a:t>
            </a:r>
            <a:r>
              <a:rPr lang="el-GR" sz="2000" dirty="0">
                <a:solidFill>
                  <a:srgbClr val="002060"/>
                </a:solidFill>
              </a:rPr>
              <a:t>διαμορφώνεται από τα εξής 3 στάδια: </a:t>
            </a:r>
            <a:endParaRPr lang="el-GR" sz="2000" dirty="0" smtClean="0">
              <a:solidFill>
                <a:srgbClr val="002060"/>
              </a:solidFill>
            </a:endParaRPr>
          </a:p>
          <a:p>
            <a:pPr marL="285750" indent="-285750">
              <a:buFont typeface="Wingdings" pitchFamily="2" charset="2"/>
              <a:buChar char="§"/>
            </a:pPr>
            <a:r>
              <a:rPr lang="el-GR" sz="2000" b="1" dirty="0" smtClean="0">
                <a:solidFill>
                  <a:srgbClr val="002060"/>
                </a:solidFill>
              </a:rPr>
              <a:t>αρχικά</a:t>
            </a:r>
            <a:r>
              <a:rPr lang="el-GR" sz="2000" dirty="0" smtClean="0">
                <a:solidFill>
                  <a:srgbClr val="002060"/>
                </a:solidFill>
              </a:rPr>
              <a:t>  ,ένας </a:t>
            </a:r>
            <a:r>
              <a:rPr lang="el-GR" sz="2000" dirty="0">
                <a:solidFill>
                  <a:srgbClr val="002060"/>
                </a:solidFill>
              </a:rPr>
              <a:t>οργανισμός στέλνει μηνύματα σε άλλους οργανισμούς </a:t>
            </a:r>
            <a:r>
              <a:rPr lang="el-GR" sz="2000" dirty="0" smtClean="0">
                <a:solidFill>
                  <a:srgbClr val="002060"/>
                </a:solidFill>
              </a:rPr>
              <a:t> ,που </a:t>
            </a:r>
            <a:r>
              <a:rPr lang="el-GR" sz="2000" dirty="0">
                <a:solidFill>
                  <a:srgbClr val="002060"/>
                </a:solidFill>
              </a:rPr>
              <a:t>δρουν μέσα στο περιβάλλον του</a:t>
            </a:r>
            <a:r>
              <a:rPr lang="el-GR" sz="2000" dirty="0" smtClean="0">
                <a:solidFill>
                  <a:srgbClr val="002060"/>
                </a:solidFill>
              </a:rPr>
              <a:t>,</a:t>
            </a:r>
          </a:p>
          <a:p>
            <a:pPr marL="285750" indent="-285750">
              <a:buFont typeface="Wingdings" pitchFamily="2" charset="2"/>
              <a:buChar char="§"/>
            </a:pPr>
            <a:r>
              <a:rPr lang="el-GR" sz="2000" dirty="0" smtClean="0">
                <a:solidFill>
                  <a:srgbClr val="002060"/>
                </a:solidFill>
              </a:rPr>
              <a:t> </a:t>
            </a:r>
            <a:r>
              <a:rPr lang="el-GR" sz="2000" dirty="0">
                <a:solidFill>
                  <a:srgbClr val="002060"/>
                </a:solidFill>
              </a:rPr>
              <a:t>οι άλλοι οργανισμοί αντιλαμβάνονται αυτά τα ερεθίσματα μέσω των χειρονομιών και ανταποκρίνονται σε αυτά στέλνοντας τα δικά τους μηνύματα. </a:t>
            </a:r>
            <a:endParaRPr lang="el-GR" sz="2000" dirty="0" smtClean="0">
              <a:solidFill>
                <a:srgbClr val="002060"/>
              </a:solidFill>
            </a:endParaRPr>
          </a:p>
          <a:p>
            <a:pPr marL="285750" indent="-285750">
              <a:buFont typeface="Wingdings" pitchFamily="2" charset="2"/>
              <a:buChar char="§"/>
            </a:pPr>
            <a:r>
              <a:rPr lang="el-GR" sz="2000" b="1" dirty="0" smtClean="0">
                <a:solidFill>
                  <a:srgbClr val="002060"/>
                </a:solidFill>
              </a:rPr>
              <a:t>Τέλος</a:t>
            </a:r>
            <a:r>
              <a:rPr lang="el-GR" sz="2000" dirty="0">
                <a:solidFill>
                  <a:srgbClr val="002060"/>
                </a:solidFill>
              </a:rPr>
              <a:t>, ο αρχικός οργανισμός δέχεται αυτά τα ερεθίσματα και με τη σειρά του διαμορφώνει ανάλογα τη συμπεριφορά του. (</a:t>
            </a:r>
            <a:r>
              <a:rPr lang="en-US" sz="2000" dirty="0">
                <a:solidFill>
                  <a:srgbClr val="002060"/>
                </a:solidFill>
              </a:rPr>
              <a:t>Turner</a:t>
            </a:r>
            <a:r>
              <a:rPr lang="el-GR" sz="2000" dirty="0">
                <a:solidFill>
                  <a:srgbClr val="002060"/>
                </a:solidFill>
              </a:rPr>
              <a:t>, 1988</a:t>
            </a:r>
            <a:r>
              <a:rPr lang="el-GR" sz="2000" dirty="0" smtClean="0">
                <a:solidFill>
                  <a:srgbClr val="002060"/>
                </a:solidFill>
              </a:rPr>
              <a:t>)</a:t>
            </a:r>
          </a:p>
          <a:p>
            <a:endParaRPr lang="el-GR" sz="2000" dirty="0">
              <a:solidFill>
                <a:srgbClr val="002060"/>
              </a:solidFill>
            </a:endParaRPr>
          </a:p>
          <a:p>
            <a:r>
              <a:rPr lang="el-GR" sz="2000" b="1" dirty="0">
                <a:solidFill>
                  <a:srgbClr val="002060"/>
                </a:solidFill>
              </a:rPr>
              <a:t>Τα </a:t>
            </a:r>
            <a:r>
              <a:rPr lang="el-GR" sz="2000" b="1" dirty="0" smtClean="0">
                <a:solidFill>
                  <a:srgbClr val="002060"/>
                </a:solidFill>
              </a:rPr>
              <a:t>σύμβολα  </a:t>
            </a:r>
            <a:r>
              <a:rPr lang="el-GR" sz="2000" dirty="0" smtClean="0">
                <a:solidFill>
                  <a:srgbClr val="002060"/>
                </a:solidFill>
              </a:rPr>
              <a:t>καθορίζουν </a:t>
            </a:r>
            <a:r>
              <a:rPr lang="el-GR" sz="2000" dirty="0">
                <a:solidFill>
                  <a:srgbClr val="002060"/>
                </a:solidFill>
              </a:rPr>
              <a:t>την </a:t>
            </a:r>
            <a:r>
              <a:rPr lang="el-GR" sz="2000" dirty="0" smtClean="0">
                <a:solidFill>
                  <a:srgbClr val="002060"/>
                </a:solidFill>
              </a:rPr>
              <a:t>επικοινωνία  </a:t>
            </a:r>
            <a:r>
              <a:rPr lang="el-GR" sz="2000" dirty="0">
                <a:solidFill>
                  <a:srgbClr val="002060"/>
                </a:solidFill>
              </a:rPr>
              <a:t>και </a:t>
            </a:r>
            <a:r>
              <a:rPr lang="el-GR" sz="2000" dirty="0" smtClean="0">
                <a:solidFill>
                  <a:srgbClr val="002060"/>
                </a:solidFill>
              </a:rPr>
              <a:t> ρυθμίζουν</a:t>
            </a:r>
          </a:p>
          <a:p>
            <a:r>
              <a:rPr lang="el-GR" sz="2000" dirty="0" smtClean="0">
                <a:solidFill>
                  <a:srgbClr val="002060"/>
                </a:solidFill>
              </a:rPr>
              <a:t> </a:t>
            </a:r>
            <a:r>
              <a:rPr lang="el-GR" sz="2000" b="1" dirty="0">
                <a:solidFill>
                  <a:srgbClr val="002060"/>
                </a:solidFill>
              </a:rPr>
              <a:t>τη διαδικασία </a:t>
            </a:r>
            <a:r>
              <a:rPr lang="el-GR" sz="2000" b="1" dirty="0" err="1">
                <a:solidFill>
                  <a:srgbClr val="002060"/>
                </a:solidFill>
              </a:rPr>
              <a:t>αλληλοπροσαρμογής</a:t>
            </a:r>
            <a:r>
              <a:rPr lang="el-GR" sz="2000" dirty="0">
                <a:solidFill>
                  <a:srgbClr val="002060"/>
                </a:solidFill>
              </a:rPr>
              <a:t> των δρώντων στο </a:t>
            </a:r>
            <a:r>
              <a:rPr lang="el-GR" sz="2000" b="1" dirty="0">
                <a:solidFill>
                  <a:srgbClr val="002060"/>
                </a:solidFill>
              </a:rPr>
              <a:t>πεδίο </a:t>
            </a:r>
            <a:r>
              <a:rPr lang="el-GR" sz="2000" b="1" dirty="0" smtClean="0">
                <a:solidFill>
                  <a:srgbClr val="002060"/>
                </a:solidFill>
              </a:rPr>
              <a:t>αλληλεπίδρασης</a:t>
            </a:r>
          </a:p>
          <a:p>
            <a:r>
              <a:rPr lang="el-GR" sz="2000" dirty="0" smtClean="0">
                <a:solidFill>
                  <a:srgbClr val="002060"/>
                </a:solidFill>
              </a:rPr>
              <a:t> </a:t>
            </a:r>
            <a:r>
              <a:rPr lang="el-GR" sz="2000" dirty="0">
                <a:solidFill>
                  <a:srgbClr val="002060"/>
                </a:solidFill>
              </a:rPr>
              <a:t>(</a:t>
            </a:r>
            <a:r>
              <a:rPr lang="en-US" sz="2000" dirty="0">
                <a:solidFill>
                  <a:srgbClr val="002060"/>
                </a:solidFill>
              </a:rPr>
              <a:t>Turner</a:t>
            </a:r>
            <a:r>
              <a:rPr lang="el-GR" sz="2000" dirty="0">
                <a:solidFill>
                  <a:srgbClr val="002060"/>
                </a:solidFill>
              </a:rPr>
              <a:t>, 1988:74-75)</a:t>
            </a:r>
          </a:p>
          <a:p>
            <a:r>
              <a:rPr lang="el-GR" sz="2000" dirty="0">
                <a:solidFill>
                  <a:srgbClr val="002060"/>
                </a:solidFill>
              </a:rPr>
              <a:t>Ο </a:t>
            </a:r>
            <a:r>
              <a:rPr lang="en-US" sz="2000" dirty="0" smtClean="0">
                <a:solidFill>
                  <a:srgbClr val="002060"/>
                </a:solidFill>
              </a:rPr>
              <a:t>Mead</a:t>
            </a:r>
            <a:r>
              <a:rPr lang="el-GR" sz="2000" dirty="0" smtClean="0">
                <a:solidFill>
                  <a:srgbClr val="002060"/>
                </a:solidFill>
              </a:rPr>
              <a:t> , </a:t>
            </a:r>
            <a:r>
              <a:rPr lang="el-GR" sz="2000" dirty="0">
                <a:solidFill>
                  <a:srgbClr val="002060"/>
                </a:solidFill>
              </a:rPr>
              <a:t>ως βασικός θεμελιωτής του </a:t>
            </a:r>
            <a:r>
              <a:rPr lang="el-GR" sz="2000" b="1" dirty="0">
                <a:solidFill>
                  <a:srgbClr val="002060"/>
                </a:solidFill>
              </a:rPr>
              <a:t>συμβολικού </a:t>
            </a:r>
            <a:r>
              <a:rPr lang="el-GR" sz="2000" b="1" dirty="0" err="1">
                <a:solidFill>
                  <a:srgbClr val="002060"/>
                </a:solidFill>
              </a:rPr>
              <a:t>ιντεραξιονισμού</a:t>
            </a:r>
            <a:r>
              <a:rPr lang="el-GR" sz="2000" dirty="0">
                <a:solidFill>
                  <a:srgbClr val="002060"/>
                </a:solidFill>
              </a:rPr>
              <a:t>, επισημαίνει ότι </a:t>
            </a:r>
            <a:r>
              <a:rPr lang="el-GR" sz="2000" dirty="0" smtClean="0">
                <a:solidFill>
                  <a:srgbClr val="002060"/>
                </a:solidFill>
              </a:rPr>
              <a:t>:</a:t>
            </a:r>
          </a:p>
          <a:p>
            <a:endParaRPr lang="el-GR" sz="2000" dirty="0" smtClean="0">
              <a:solidFill>
                <a:srgbClr val="002060"/>
              </a:solidFill>
            </a:endParaRPr>
          </a:p>
          <a:p>
            <a:pPr marL="285750" indent="-285750">
              <a:buFont typeface="Wingdings" pitchFamily="2" charset="2"/>
              <a:buChar char="§"/>
            </a:pPr>
            <a:r>
              <a:rPr lang="el-GR" sz="2000" dirty="0">
                <a:solidFill>
                  <a:srgbClr val="002060"/>
                </a:solidFill>
              </a:rPr>
              <a:t> </a:t>
            </a:r>
            <a:r>
              <a:rPr lang="el-GR" sz="2000" dirty="0" smtClean="0">
                <a:solidFill>
                  <a:srgbClr val="002060"/>
                </a:solidFill>
              </a:rPr>
              <a:t>η </a:t>
            </a:r>
            <a:r>
              <a:rPr lang="el-GR" sz="2000" b="1" dirty="0">
                <a:solidFill>
                  <a:srgbClr val="002060"/>
                </a:solidFill>
              </a:rPr>
              <a:t>ανθρώπινη αλληλεπίδραση </a:t>
            </a:r>
            <a:r>
              <a:rPr lang="el-GR" sz="2000" dirty="0">
                <a:solidFill>
                  <a:srgbClr val="002060"/>
                </a:solidFill>
              </a:rPr>
              <a:t>είναι κυρίως </a:t>
            </a:r>
            <a:r>
              <a:rPr lang="el-GR" sz="2000" b="1" dirty="0">
                <a:solidFill>
                  <a:srgbClr val="002060"/>
                </a:solidFill>
              </a:rPr>
              <a:t>συμβολική,</a:t>
            </a:r>
            <a:r>
              <a:rPr lang="el-GR" sz="2000" dirty="0">
                <a:solidFill>
                  <a:srgbClr val="002060"/>
                </a:solidFill>
              </a:rPr>
              <a:t> </a:t>
            </a:r>
            <a:endParaRPr lang="el-GR" sz="2000" dirty="0" smtClean="0">
              <a:solidFill>
                <a:srgbClr val="002060"/>
              </a:solidFill>
            </a:endParaRPr>
          </a:p>
          <a:p>
            <a:r>
              <a:rPr lang="el-GR" sz="2000" dirty="0">
                <a:solidFill>
                  <a:srgbClr val="002060"/>
                </a:solidFill>
              </a:rPr>
              <a:t> </a:t>
            </a:r>
            <a:r>
              <a:rPr lang="el-GR" sz="2000" dirty="0" smtClean="0">
                <a:solidFill>
                  <a:srgbClr val="002060"/>
                </a:solidFill>
              </a:rPr>
              <a:t>     πράγμα </a:t>
            </a:r>
            <a:r>
              <a:rPr lang="el-GR" sz="2000" dirty="0">
                <a:solidFill>
                  <a:srgbClr val="002060"/>
                </a:solidFill>
              </a:rPr>
              <a:t>που σημαίνει </a:t>
            </a:r>
            <a:r>
              <a:rPr lang="el-GR" sz="2000" dirty="0" smtClean="0">
                <a:solidFill>
                  <a:srgbClr val="002060"/>
                </a:solidFill>
              </a:rPr>
              <a:t>ότι :</a:t>
            </a:r>
          </a:p>
          <a:p>
            <a:pPr marL="285750" indent="-285750">
              <a:buFont typeface="Wingdings" pitchFamily="2" charset="2"/>
              <a:buChar char="§"/>
            </a:pPr>
            <a:r>
              <a:rPr lang="el-GR" sz="2000" dirty="0">
                <a:solidFill>
                  <a:srgbClr val="002060"/>
                </a:solidFill>
              </a:rPr>
              <a:t> </a:t>
            </a:r>
            <a:r>
              <a:rPr lang="el-GR" sz="2000" b="1" dirty="0" smtClean="0">
                <a:solidFill>
                  <a:srgbClr val="002060"/>
                </a:solidFill>
              </a:rPr>
              <a:t>κάθε </a:t>
            </a:r>
            <a:r>
              <a:rPr lang="el-GR" sz="2000" b="1" dirty="0">
                <a:solidFill>
                  <a:srgbClr val="002060"/>
                </a:solidFill>
              </a:rPr>
              <a:t>ενέργεια </a:t>
            </a:r>
            <a:r>
              <a:rPr lang="el-GR" sz="2000" dirty="0">
                <a:solidFill>
                  <a:srgbClr val="002060"/>
                </a:solidFill>
              </a:rPr>
              <a:t>απαιτεί και </a:t>
            </a:r>
            <a:r>
              <a:rPr lang="el-GR" sz="2000" b="1" dirty="0" smtClean="0">
                <a:solidFill>
                  <a:srgbClr val="002060"/>
                </a:solidFill>
              </a:rPr>
              <a:t>ερμηνεία</a:t>
            </a:r>
          </a:p>
          <a:p>
            <a:r>
              <a:rPr lang="el-GR" sz="2000" dirty="0">
                <a:solidFill>
                  <a:srgbClr val="002060"/>
                </a:solidFill>
              </a:rPr>
              <a:t> </a:t>
            </a:r>
            <a:r>
              <a:rPr lang="el-GR" sz="2000" dirty="0" smtClean="0">
                <a:solidFill>
                  <a:srgbClr val="002060"/>
                </a:solidFill>
              </a:rPr>
              <a:t>     </a:t>
            </a:r>
            <a:r>
              <a:rPr lang="el-GR" sz="2000" dirty="0">
                <a:solidFill>
                  <a:srgbClr val="002060"/>
                </a:solidFill>
              </a:rPr>
              <a:t>(</a:t>
            </a:r>
            <a:r>
              <a:rPr lang="en-US" sz="2000" dirty="0">
                <a:solidFill>
                  <a:srgbClr val="002060"/>
                </a:solidFill>
              </a:rPr>
              <a:t>Turner</a:t>
            </a:r>
            <a:r>
              <a:rPr lang="el-GR" sz="2000" dirty="0">
                <a:solidFill>
                  <a:srgbClr val="002060"/>
                </a:solidFill>
              </a:rPr>
              <a:t>: 1988</a:t>
            </a:r>
            <a:r>
              <a:rPr lang="el-GR" sz="2000" dirty="0" smtClean="0">
                <a:solidFill>
                  <a:srgbClr val="002060"/>
                </a:solidFill>
              </a:rPr>
              <a:t>).</a:t>
            </a:r>
            <a:r>
              <a:rPr lang="el-GR" sz="2000" dirty="0">
                <a:solidFill>
                  <a:srgbClr val="002060"/>
                </a:solidFill>
              </a:rPr>
              <a:t> </a:t>
            </a:r>
            <a:endParaRPr lang="el-GR" sz="2000" dirty="0" smtClean="0">
              <a:solidFill>
                <a:srgbClr val="002060"/>
              </a:solidFill>
            </a:endParaRPr>
          </a:p>
          <a:p>
            <a:endParaRPr lang="el-GR" sz="2000" dirty="0">
              <a:solidFill>
                <a:srgbClr val="002060"/>
              </a:solidFill>
            </a:endParaRPr>
          </a:p>
          <a:p>
            <a:endParaRPr lang="el-GR" sz="2000" dirty="0" smtClean="0">
              <a:solidFill>
                <a:srgbClr val="002060"/>
              </a:solidFill>
            </a:endParaRPr>
          </a:p>
          <a:p>
            <a:endParaRPr lang="el-GR" sz="2000" dirty="0">
              <a:solidFill>
                <a:srgbClr val="002060"/>
              </a:solidFill>
            </a:endParaRPr>
          </a:p>
          <a:p>
            <a:endParaRPr lang="el-GR" sz="2000" dirty="0" smtClean="0">
              <a:solidFill>
                <a:srgbClr val="002060"/>
              </a:solidFill>
            </a:endParaRPr>
          </a:p>
          <a:p>
            <a:endParaRPr lang="el-GR" dirty="0"/>
          </a:p>
        </p:txBody>
      </p:sp>
    </p:spTree>
    <p:extLst>
      <p:ext uri="{BB962C8B-B14F-4D97-AF65-F5344CB8AC3E}">
        <p14:creationId xmlns:p14="http://schemas.microsoft.com/office/powerpoint/2010/main" val="41158171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07504" y="29546"/>
            <a:ext cx="9036496" cy="8494633"/>
          </a:xfrm>
          <a:prstGeom prst="rect">
            <a:avLst/>
          </a:prstGeom>
          <a:solidFill>
            <a:schemeClr val="tx2">
              <a:lumMod val="20000"/>
              <a:lumOff val="80000"/>
            </a:schemeClr>
          </a:solidFill>
        </p:spPr>
        <p:txBody>
          <a:bodyPr wrap="square">
            <a:spAutoFit/>
          </a:bodyPr>
          <a:lstStyle/>
          <a:p>
            <a:r>
              <a:rPr lang="el-GR" sz="2000" dirty="0">
                <a:solidFill>
                  <a:srgbClr val="002060"/>
                </a:solidFill>
              </a:rPr>
              <a:t>Η </a:t>
            </a:r>
            <a:r>
              <a:rPr lang="el-GR" sz="2000" b="1" dirty="0">
                <a:solidFill>
                  <a:srgbClr val="002060"/>
                </a:solidFill>
              </a:rPr>
              <a:t>τάξη του σχολείου </a:t>
            </a:r>
            <a:r>
              <a:rPr lang="el-GR" sz="2000" dirty="0">
                <a:solidFill>
                  <a:srgbClr val="002060"/>
                </a:solidFill>
              </a:rPr>
              <a:t>αποτελεί ένα </a:t>
            </a:r>
            <a:r>
              <a:rPr lang="el-GR" sz="2000" b="1" dirty="0">
                <a:solidFill>
                  <a:srgbClr val="002060"/>
                </a:solidFill>
              </a:rPr>
              <a:t>σύνολο ατόμων </a:t>
            </a:r>
            <a:r>
              <a:rPr lang="el-GR" sz="2000" b="1" dirty="0" smtClean="0">
                <a:solidFill>
                  <a:srgbClr val="002060"/>
                </a:solidFill>
              </a:rPr>
              <a:t> </a:t>
            </a:r>
            <a:r>
              <a:rPr lang="el-GR" sz="2000" dirty="0" smtClean="0">
                <a:solidFill>
                  <a:srgbClr val="002060"/>
                </a:solidFill>
              </a:rPr>
              <a:t>συγκροτημένο </a:t>
            </a:r>
            <a:r>
              <a:rPr lang="el-GR" sz="2000" dirty="0">
                <a:solidFill>
                  <a:srgbClr val="002060"/>
                </a:solidFill>
              </a:rPr>
              <a:t>με  εξωτερικά κριτήρια, όπως </a:t>
            </a:r>
            <a:endParaRPr lang="el-GR" sz="2000" dirty="0" smtClean="0">
              <a:solidFill>
                <a:srgbClr val="002060"/>
              </a:solidFill>
            </a:endParaRPr>
          </a:p>
          <a:p>
            <a:r>
              <a:rPr lang="el-GR" sz="2000" dirty="0" smtClean="0">
                <a:solidFill>
                  <a:srgbClr val="002060"/>
                </a:solidFill>
              </a:rPr>
              <a:t>την </a:t>
            </a:r>
            <a:r>
              <a:rPr lang="el-GR" sz="2000" dirty="0">
                <a:solidFill>
                  <a:srgbClr val="002060"/>
                </a:solidFill>
              </a:rPr>
              <a:t>ηλικία γέννησης, </a:t>
            </a:r>
            <a:r>
              <a:rPr lang="el-GR" sz="2000" dirty="0" smtClean="0">
                <a:solidFill>
                  <a:srgbClr val="002060"/>
                </a:solidFill>
              </a:rPr>
              <a:t> το φύλο, τη γλώσσα (</a:t>
            </a:r>
            <a:r>
              <a:rPr lang="el-GR" sz="2000" dirty="0" err="1" smtClean="0">
                <a:solidFill>
                  <a:srgbClr val="002060"/>
                </a:solidFill>
              </a:rPr>
              <a:t>εθνότητα),τον</a:t>
            </a:r>
            <a:r>
              <a:rPr lang="el-GR" sz="2000" dirty="0" smtClean="0">
                <a:solidFill>
                  <a:srgbClr val="002060"/>
                </a:solidFill>
              </a:rPr>
              <a:t> </a:t>
            </a:r>
            <a:r>
              <a:rPr lang="el-GR" sz="2000" dirty="0">
                <a:solidFill>
                  <a:srgbClr val="002060"/>
                </a:solidFill>
              </a:rPr>
              <a:t>τόπο κατοικίας κ.α</a:t>
            </a:r>
            <a:r>
              <a:rPr lang="el-GR" sz="2000" dirty="0" smtClean="0">
                <a:solidFill>
                  <a:srgbClr val="002060"/>
                </a:solidFill>
              </a:rPr>
              <a:t>.</a:t>
            </a:r>
          </a:p>
          <a:p>
            <a:endParaRPr lang="el-GR" sz="2000" dirty="0" smtClean="0">
              <a:solidFill>
                <a:srgbClr val="002060"/>
              </a:solidFill>
            </a:endParaRPr>
          </a:p>
          <a:p>
            <a:r>
              <a:rPr lang="el-GR" sz="2000" dirty="0" smtClean="0">
                <a:solidFill>
                  <a:srgbClr val="002060"/>
                </a:solidFill>
              </a:rPr>
              <a:t> </a:t>
            </a:r>
            <a:r>
              <a:rPr lang="el-GR" sz="2000" dirty="0">
                <a:solidFill>
                  <a:srgbClr val="002060"/>
                </a:solidFill>
              </a:rPr>
              <a:t>Στη σύνθεση της ομάδας πρέπει να συμπεριλάβουμε εκτός από </a:t>
            </a:r>
            <a:r>
              <a:rPr lang="el-GR" sz="2000" b="1" dirty="0">
                <a:solidFill>
                  <a:srgbClr val="002060"/>
                </a:solidFill>
              </a:rPr>
              <a:t>τους </a:t>
            </a:r>
            <a:r>
              <a:rPr lang="el-GR" sz="2000" b="1" dirty="0" smtClean="0">
                <a:solidFill>
                  <a:srgbClr val="002060"/>
                </a:solidFill>
              </a:rPr>
              <a:t> μαθητές </a:t>
            </a:r>
            <a:r>
              <a:rPr lang="el-GR" sz="2000" dirty="0">
                <a:solidFill>
                  <a:srgbClr val="002060"/>
                </a:solidFill>
              </a:rPr>
              <a:t>και τις </a:t>
            </a:r>
            <a:r>
              <a:rPr lang="el-GR" sz="2000" b="1" dirty="0">
                <a:solidFill>
                  <a:srgbClr val="002060"/>
                </a:solidFill>
              </a:rPr>
              <a:t>μαθήτριες</a:t>
            </a:r>
            <a:r>
              <a:rPr lang="el-GR" sz="2000" dirty="0">
                <a:solidFill>
                  <a:srgbClr val="002060"/>
                </a:solidFill>
              </a:rPr>
              <a:t> </a:t>
            </a:r>
            <a:r>
              <a:rPr lang="el-GR" sz="2000" dirty="0" smtClean="0">
                <a:solidFill>
                  <a:srgbClr val="002060"/>
                </a:solidFill>
              </a:rPr>
              <a:t> και   </a:t>
            </a:r>
            <a:r>
              <a:rPr lang="el-GR" sz="2000" b="1" dirty="0" smtClean="0">
                <a:solidFill>
                  <a:srgbClr val="002060"/>
                </a:solidFill>
              </a:rPr>
              <a:t>τους/τις </a:t>
            </a:r>
            <a:r>
              <a:rPr lang="el-GR" sz="2000" b="1" dirty="0">
                <a:solidFill>
                  <a:srgbClr val="002060"/>
                </a:solidFill>
              </a:rPr>
              <a:t>εκπαιδευτικούς</a:t>
            </a:r>
            <a:r>
              <a:rPr lang="el-GR" sz="2000" b="1" dirty="0" smtClean="0">
                <a:solidFill>
                  <a:srgbClr val="002060"/>
                </a:solidFill>
              </a:rPr>
              <a:t>.</a:t>
            </a:r>
          </a:p>
          <a:p>
            <a:endParaRPr lang="el-GR" sz="2000" dirty="0" smtClean="0">
              <a:solidFill>
                <a:srgbClr val="002060"/>
              </a:solidFill>
            </a:endParaRPr>
          </a:p>
          <a:p>
            <a:r>
              <a:rPr lang="el-GR" sz="2000" dirty="0" smtClean="0">
                <a:solidFill>
                  <a:srgbClr val="002060"/>
                </a:solidFill>
              </a:rPr>
              <a:t> </a:t>
            </a:r>
            <a:r>
              <a:rPr lang="el-GR" sz="2000" dirty="0">
                <a:solidFill>
                  <a:srgbClr val="002060"/>
                </a:solidFill>
              </a:rPr>
              <a:t>Επειδή, λοιπόν, η σύνθεση της κάθε τάξης </a:t>
            </a:r>
            <a:r>
              <a:rPr lang="el-GR" sz="2000" dirty="0" smtClean="0">
                <a:solidFill>
                  <a:srgbClr val="002060"/>
                </a:solidFill>
              </a:rPr>
              <a:t>βασίζεται:</a:t>
            </a:r>
          </a:p>
          <a:p>
            <a:r>
              <a:rPr lang="el-GR" sz="2000" dirty="0" smtClean="0">
                <a:solidFill>
                  <a:srgbClr val="002060"/>
                </a:solidFill>
              </a:rPr>
              <a:t> </a:t>
            </a:r>
            <a:r>
              <a:rPr lang="el-GR" sz="2000" dirty="0">
                <a:solidFill>
                  <a:srgbClr val="002060"/>
                </a:solidFill>
              </a:rPr>
              <a:t>«...τόσο σε εξωτερικούς και τυχαίους παράγοντες, δηλαδή δεν οφείλεται στις προσωπικές επιλογές των μελών της</a:t>
            </a:r>
            <a:r>
              <a:rPr lang="el-GR" sz="2000" dirty="0" smtClean="0">
                <a:solidFill>
                  <a:srgbClr val="002060"/>
                </a:solidFill>
              </a:rPr>
              <a:t>,</a:t>
            </a:r>
          </a:p>
          <a:p>
            <a:r>
              <a:rPr lang="el-GR" sz="2000" dirty="0" smtClean="0">
                <a:solidFill>
                  <a:srgbClr val="002060"/>
                </a:solidFill>
              </a:rPr>
              <a:t> </a:t>
            </a:r>
            <a:r>
              <a:rPr lang="el-GR" sz="2000" dirty="0">
                <a:solidFill>
                  <a:srgbClr val="002060"/>
                </a:solidFill>
              </a:rPr>
              <a:t>όσο και στις επίσημες προδιαγραφές που ισχύουν...» (</a:t>
            </a:r>
            <a:r>
              <a:rPr lang="el-GR" sz="2000" dirty="0" err="1">
                <a:solidFill>
                  <a:srgbClr val="002060"/>
                </a:solidFill>
              </a:rPr>
              <a:t>Μπίκος</a:t>
            </a:r>
            <a:r>
              <a:rPr lang="el-GR" sz="2000" dirty="0">
                <a:solidFill>
                  <a:srgbClr val="002060"/>
                </a:solidFill>
              </a:rPr>
              <a:t>, 2004:70</a:t>
            </a:r>
            <a:r>
              <a:rPr lang="el-GR" sz="2000" dirty="0" smtClean="0">
                <a:solidFill>
                  <a:srgbClr val="002060"/>
                </a:solidFill>
              </a:rPr>
              <a:t>),</a:t>
            </a:r>
          </a:p>
          <a:p>
            <a:r>
              <a:rPr lang="el-GR" sz="2000" dirty="0" smtClean="0">
                <a:solidFill>
                  <a:srgbClr val="002060"/>
                </a:solidFill>
              </a:rPr>
              <a:t> </a:t>
            </a:r>
            <a:r>
              <a:rPr lang="el-GR" sz="2000" dirty="0">
                <a:solidFill>
                  <a:srgbClr val="002060"/>
                </a:solidFill>
              </a:rPr>
              <a:t>η δομή αυτού του τύπου χαρακτηρίζεται με τον όρο </a:t>
            </a:r>
            <a:r>
              <a:rPr lang="el-GR" sz="2000" b="1" dirty="0">
                <a:solidFill>
                  <a:srgbClr val="002060"/>
                </a:solidFill>
              </a:rPr>
              <a:t>«τυπική δομή» </a:t>
            </a:r>
            <a:r>
              <a:rPr lang="el-GR" sz="2000" dirty="0">
                <a:solidFill>
                  <a:srgbClr val="002060"/>
                </a:solidFill>
              </a:rPr>
              <a:t>(</a:t>
            </a:r>
            <a:r>
              <a:rPr lang="el-GR" sz="2000" dirty="0" err="1">
                <a:solidFill>
                  <a:srgbClr val="002060"/>
                </a:solidFill>
              </a:rPr>
              <a:t>Morrish</a:t>
            </a:r>
            <a:r>
              <a:rPr lang="el-GR" sz="2000" dirty="0">
                <a:solidFill>
                  <a:srgbClr val="002060"/>
                </a:solidFill>
              </a:rPr>
              <a:t>, 1978; </a:t>
            </a:r>
            <a:r>
              <a:rPr lang="el-GR" sz="2000" dirty="0" err="1">
                <a:solidFill>
                  <a:srgbClr val="002060"/>
                </a:solidFill>
              </a:rPr>
              <a:t>Τσιπλητάρης</a:t>
            </a:r>
            <a:r>
              <a:rPr lang="el-GR" sz="2000" dirty="0">
                <a:solidFill>
                  <a:srgbClr val="002060"/>
                </a:solidFill>
              </a:rPr>
              <a:t>, 1992</a:t>
            </a:r>
            <a:r>
              <a:rPr lang="el-GR" sz="2000" dirty="0" smtClean="0">
                <a:solidFill>
                  <a:srgbClr val="002060"/>
                </a:solidFill>
              </a:rPr>
              <a:t>).</a:t>
            </a:r>
          </a:p>
          <a:p>
            <a:endParaRPr lang="el-GR" sz="2000" dirty="0" smtClean="0">
              <a:solidFill>
                <a:srgbClr val="002060"/>
              </a:solidFill>
            </a:endParaRPr>
          </a:p>
          <a:p>
            <a:r>
              <a:rPr lang="el-GR" sz="2000" dirty="0" smtClean="0">
                <a:solidFill>
                  <a:srgbClr val="002060"/>
                </a:solidFill>
              </a:rPr>
              <a:t> </a:t>
            </a:r>
            <a:r>
              <a:rPr lang="el-GR" sz="2000" dirty="0">
                <a:solidFill>
                  <a:srgbClr val="002060"/>
                </a:solidFill>
              </a:rPr>
              <a:t>Παράλληλα με </a:t>
            </a:r>
            <a:r>
              <a:rPr lang="el-GR" sz="2000" b="1" dirty="0">
                <a:solidFill>
                  <a:srgbClr val="002060"/>
                </a:solidFill>
              </a:rPr>
              <a:t>την τυπική δομή</a:t>
            </a:r>
            <a:r>
              <a:rPr lang="el-GR" sz="2000" dirty="0">
                <a:solidFill>
                  <a:srgbClr val="002060"/>
                </a:solidFill>
              </a:rPr>
              <a:t>, η σχολική τάξη παρουσιάζει και μια </a:t>
            </a:r>
            <a:r>
              <a:rPr lang="el-GR" sz="2000" b="1" dirty="0">
                <a:solidFill>
                  <a:srgbClr val="002060"/>
                </a:solidFill>
              </a:rPr>
              <a:t>«άτυπη δομή» </a:t>
            </a:r>
            <a:r>
              <a:rPr lang="el-GR" sz="2000" dirty="0">
                <a:solidFill>
                  <a:srgbClr val="002060"/>
                </a:solidFill>
              </a:rPr>
              <a:t>(</a:t>
            </a:r>
            <a:r>
              <a:rPr lang="el-GR" sz="2000" dirty="0" err="1">
                <a:solidFill>
                  <a:srgbClr val="002060"/>
                </a:solidFill>
              </a:rPr>
              <a:t>Μπίκος</a:t>
            </a:r>
            <a:r>
              <a:rPr lang="el-GR" sz="2000" dirty="0">
                <a:solidFill>
                  <a:srgbClr val="002060"/>
                </a:solidFill>
              </a:rPr>
              <a:t>, 2004</a:t>
            </a:r>
            <a:r>
              <a:rPr lang="el-GR" sz="2000" dirty="0" smtClean="0">
                <a:solidFill>
                  <a:srgbClr val="002060"/>
                </a:solidFill>
              </a:rPr>
              <a:t>).</a:t>
            </a:r>
          </a:p>
          <a:p>
            <a:r>
              <a:rPr lang="el-GR" sz="2000" dirty="0" smtClean="0">
                <a:solidFill>
                  <a:srgbClr val="002060"/>
                </a:solidFill>
              </a:rPr>
              <a:t> </a:t>
            </a:r>
            <a:r>
              <a:rPr lang="el-GR" sz="2000" dirty="0">
                <a:solidFill>
                  <a:srgbClr val="002060"/>
                </a:solidFill>
              </a:rPr>
              <a:t>Σχηματίζονται, δηλαδή, </a:t>
            </a:r>
            <a:r>
              <a:rPr lang="el-GR" sz="2000" b="1" dirty="0">
                <a:solidFill>
                  <a:srgbClr val="002060"/>
                </a:solidFill>
              </a:rPr>
              <a:t>υποομάδες</a:t>
            </a:r>
            <a:r>
              <a:rPr lang="el-GR" sz="2000" dirty="0">
                <a:solidFill>
                  <a:srgbClr val="002060"/>
                </a:solidFill>
              </a:rPr>
              <a:t> </a:t>
            </a:r>
            <a:r>
              <a:rPr lang="el-GR" sz="2000" dirty="0" smtClean="0">
                <a:solidFill>
                  <a:srgbClr val="002060"/>
                </a:solidFill>
              </a:rPr>
              <a:t>  που </a:t>
            </a:r>
            <a:r>
              <a:rPr lang="el-GR" sz="2000" dirty="0">
                <a:solidFill>
                  <a:srgbClr val="002060"/>
                </a:solidFill>
              </a:rPr>
              <a:t>καθορίζονται από τα </a:t>
            </a:r>
            <a:r>
              <a:rPr lang="el-GR" sz="2000" b="1" dirty="0">
                <a:solidFill>
                  <a:srgbClr val="002060"/>
                </a:solidFill>
              </a:rPr>
              <a:t>ίδια τα παιδιά αυθόρμητα </a:t>
            </a:r>
            <a:r>
              <a:rPr lang="el-GR" sz="2000" dirty="0">
                <a:solidFill>
                  <a:srgbClr val="002060"/>
                </a:solidFill>
              </a:rPr>
              <a:t>και </a:t>
            </a:r>
            <a:r>
              <a:rPr lang="el-GR" sz="2000" dirty="0" smtClean="0">
                <a:solidFill>
                  <a:srgbClr val="002060"/>
                </a:solidFill>
              </a:rPr>
              <a:t>  με </a:t>
            </a:r>
            <a:r>
              <a:rPr lang="el-GR" sz="2000" dirty="0">
                <a:solidFill>
                  <a:srgbClr val="002060"/>
                </a:solidFill>
              </a:rPr>
              <a:t>τρόπο </a:t>
            </a:r>
            <a:r>
              <a:rPr lang="el-GR" sz="2000" b="1" dirty="0">
                <a:solidFill>
                  <a:srgbClr val="002060"/>
                </a:solidFill>
              </a:rPr>
              <a:t>«ανεπίσημο</a:t>
            </a:r>
            <a:r>
              <a:rPr lang="el-GR" sz="2000" b="1" dirty="0" smtClean="0">
                <a:solidFill>
                  <a:srgbClr val="002060"/>
                </a:solidFill>
              </a:rPr>
              <a:t>».</a:t>
            </a:r>
          </a:p>
          <a:p>
            <a:r>
              <a:rPr lang="el-GR" sz="2000" dirty="0" smtClean="0">
                <a:solidFill>
                  <a:srgbClr val="002060"/>
                </a:solidFill>
              </a:rPr>
              <a:t> Χαρακτηριστικές    </a:t>
            </a:r>
            <a:r>
              <a:rPr lang="el-GR" sz="2000" b="1" dirty="0" smtClean="0">
                <a:solidFill>
                  <a:srgbClr val="002060"/>
                </a:solidFill>
              </a:rPr>
              <a:t>«άτυπες ομάδες»   </a:t>
            </a:r>
            <a:r>
              <a:rPr lang="el-GR" sz="2000" dirty="0" smtClean="0">
                <a:solidFill>
                  <a:srgbClr val="002060"/>
                </a:solidFill>
              </a:rPr>
              <a:t>είναι  </a:t>
            </a:r>
            <a:r>
              <a:rPr lang="el-GR" sz="2000" b="1" dirty="0">
                <a:solidFill>
                  <a:srgbClr val="002060"/>
                </a:solidFill>
              </a:rPr>
              <a:t>οι </a:t>
            </a:r>
            <a:r>
              <a:rPr lang="el-GR" sz="2000" b="1" dirty="0" smtClean="0">
                <a:solidFill>
                  <a:srgbClr val="002060"/>
                </a:solidFill>
              </a:rPr>
              <a:t>   ομάδες </a:t>
            </a:r>
            <a:r>
              <a:rPr lang="el-GR" sz="2000" b="1" dirty="0">
                <a:solidFill>
                  <a:srgbClr val="002060"/>
                </a:solidFill>
              </a:rPr>
              <a:t>φίλων. </a:t>
            </a:r>
          </a:p>
          <a:p>
            <a:endParaRPr lang="el-GR" sz="2000" dirty="0">
              <a:solidFill>
                <a:srgbClr val="002060"/>
              </a:solidFill>
            </a:endParaRPr>
          </a:p>
          <a:p>
            <a:endParaRPr lang="el-GR" dirty="0"/>
          </a:p>
          <a:p>
            <a:endParaRPr lang="el-GR" dirty="0"/>
          </a:p>
          <a:p>
            <a:endParaRPr lang="el-GR" dirty="0"/>
          </a:p>
          <a:p>
            <a:endParaRPr lang="el-GR" dirty="0"/>
          </a:p>
          <a:p>
            <a:endParaRPr lang="el-GR" dirty="0"/>
          </a:p>
          <a:p>
            <a:endParaRPr lang="el-GR" dirty="0"/>
          </a:p>
          <a:p>
            <a:endParaRPr lang="el-GR" dirty="0"/>
          </a:p>
        </p:txBody>
      </p:sp>
    </p:spTree>
    <p:extLst>
      <p:ext uri="{BB962C8B-B14F-4D97-AF65-F5344CB8AC3E}">
        <p14:creationId xmlns:p14="http://schemas.microsoft.com/office/powerpoint/2010/main" val="7861291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8458" y="0"/>
            <a:ext cx="9144000" cy="7171194"/>
          </a:xfrm>
          <a:prstGeom prst="rect">
            <a:avLst/>
          </a:prstGeom>
          <a:solidFill>
            <a:schemeClr val="tx2">
              <a:lumMod val="20000"/>
              <a:lumOff val="80000"/>
            </a:schemeClr>
          </a:solidFill>
        </p:spPr>
        <p:txBody>
          <a:bodyPr wrap="square">
            <a:spAutoFit/>
          </a:bodyPr>
          <a:lstStyle/>
          <a:p>
            <a:r>
              <a:rPr lang="el-GR" sz="2000" dirty="0">
                <a:solidFill>
                  <a:srgbClr val="002060"/>
                </a:solidFill>
              </a:rPr>
              <a:t>Ο </a:t>
            </a:r>
            <a:r>
              <a:rPr lang="el-GR" sz="2000" dirty="0" err="1">
                <a:solidFill>
                  <a:srgbClr val="002060"/>
                </a:solidFill>
              </a:rPr>
              <a:t>Μπίκος</a:t>
            </a:r>
            <a:r>
              <a:rPr lang="el-GR" sz="2000" dirty="0">
                <a:solidFill>
                  <a:srgbClr val="002060"/>
                </a:solidFill>
              </a:rPr>
              <a:t> (2004) τονίζει ότι πρέπει να γίνει κατανοητό </a:t>
            </a:r>
            <a:r>
              <a:rPr lang="el-GR" sz="2000" dirty="0" smtClean="0">
                <a:solidFill>
                  <a:srgbClr val="002060"/>
                </a:solidFill>
              </a:rPr>
              <a:t>πως:</a:t>
            </a:r>
          </a:p>
          <a:p>
            <a:r>
              <a:rPr lang="el-GR" sz="2000" dirty="0" smtClean="0">
                <a:solidFill>
                  <a:srgbClr val="002060"/>
                </a:solidFill>
              </a:rPr>
              <a:t>      </a:t>
            </a:r>
            <a:r>
              <a:rPr lang="el-GR" sz="2000" b="1" dirty="0" smtClean="0">
                <a:solidFill>
                  <a:srgbClr val="002060"/>
                </a:solidFill>
              </a:rPr>
              <a:t>«...</a:t>
            </a:r>
            <a:r>
              <a:rPr lang="el-GR" sz="2000" b="1" dirty="0">
                <a:solidFill>
                  <a:srgbClr val="002060"/>
                </a:solidFill>
              </a:rPr>
              <a:t>η άτυπη δομή </a:t>
            </a:r>
            <a:r>
              <a:rPr lang="el-GR" sz="2000" dirty="0">
                <a:solidFill>
                  <a:srgbClr val="002060"/>
                </a:solidFill>
              </a:rPr>
              <a:t>δεν είναι κάτι ξεχωριστό από </a:t>
            </a:r>
            <a:r>
              <a:rPr lang="el-GR" sz="2000" dirty="0" smtClean="0">
                <a:solidFill>
                  <a:srgbClr val="002060"/>
                </a:solidFill>
              </a:rPr>
              <a:t> </a:t>
            </a:r>
            <a:r>
              <a:rPr lang="el-GR" sz="2000" b="1" dirty="0" smtClean="0">
                <a:solidFill>
                  <a:srgbClr val="002060"/>
                </a:solidFill>
              </a:rPr>
              <a:t>την  τυπική   </a:t>
            </a:r>
            <a:r>
              <a:rPr lang="el-GR" sz="2000" dirty="0">
                <a:solidFill>
                  <a:srgbClr val="002060"/>
                </a:solidFill>
              </a:rPr>
              <a:t>ή </a:t>
            </a:r>
            <a:endParaRPr lang="el-GR" sz="2000" dirty="0" smtClean="0">
              <a:solidFill>
                <a:srgbClr val="002060"/>
              </a:solidFill>
            </a:endParaRPr>
          </a:p>
          <a:p>
            <a:r>
              <a:rPr lang="el-GR" sz="2000" dirty="0" smtClean="0">
                <a:solidFill>
                  <a:srgbClr val="002060"/>
                </a:solidFill>
              </a:rPr>
              <a:t>δεν </a:t>
            </a:r>
            <a:r>
              <a:rPr lang="el-GR" sz="2000" dirty="0">
                <a:solidFill>
                  <a:srgbClr val="002060"/>
                </a:solidFill>
              </a:rPr>
              <a:t>αναφέρεται σε ξεχωριστό τομέα της δομής της ομάδας της τάξης» (</a:t>
            </a:r>
            <a:r>
              <a:rPr lang="el-GR" sz="2000" dirty="0" err="1">
                <a:solidFill>
                  <a:srgbClr val="002060"/>
                </a:solidFill>
              </a:rPr>
              <a:t>Μπίκος</a:t>
            </a:r>
            <a:r>
              <a:rPr lang="el-GR" sz="2000" dirty="0">
                <a:solidFill>
                  <a:srgbClr val="002060"/>
                </a:solidFill>
              </a:rPr>
              <a:t>, 2004:75</a:t>
            </a:r>
            <a:r>
              <a:rPr lang="el-GR" sz="2000" dirty="0" smtClean="0">
                <a:solidFill>
                  <a:srgbClr val="002060"/>
                </a:solidFill>
              </a:rPr>
              <a:t>)</a:t>
            </a:r>
          </a:p>
          <a:p>
            <a:r>
              <a:rPr lang="el-GR" sz="2000" dirty="0" smtClean="0">
                <a:solidFill>
                  <a:srgbClr val="002060"/>
                </a:solidFill>
              </a:rPr>
              <a:t> </a:t>
            </a:r>
          </a:p>
          <a:p>
            <a:r>
              <a:rPr lang="el-GR" sz="2000" dirty="0" smtClean="0">
                <a:solidFill>
                  <a:srgbClr val="002060"/>
                </a:solidFill>
              </a:rPr>
              <a:t>Στο </a:t>
            </a:r>
            <a:r>
              <a:rPr lang="el-GR" sz="2000" dirty="0">
                <a:solidFill>
                  <a:srgbClr val="002060"/>
                </a:solidFill>
              </a:rPr>
              <a:t>πλαίσιο - 3 - της ανθρώπινης συμβίωσης παρατηρείται πάντα αυτό το διπλό </a:t>
            </a:r>
            <a:r>
              <a:rPr lang="el-GR" sz="2000" dirty="0" smtClean="0">
                <a:solidFill>
                  <a:srgbClr val="002060"/>
                </a:solidFill>
              </a:rPr>
              <a:t>επίπεδο</a:t>
            </a:r>
          </a:p>
          <a:p>
            <a:r>
              <a:rPr lang="el-GR" sz="2000" dirty="0" smtClean="0">
                <a:solidFill>
                  <a:srgbClr val="002060"/>
                </a:solidFill>
              </a:rPr>
              <a:t> </a:t>
            </a:r>
            <a:r>
              <a:rPr lang="el-GR" sz="2000" dirty="0">
                <a:solidFill>
                  <a:srgbClr val="002060"/>
                </a:solidFill>
              </a:rPr>
              <a:t>του </a:t>
            </a:r>
            <a:r>
              <a:rPr lang="el-GR" sz="2000" b="1" dirty="0">
                <a:solidFill>
                  <a:srgbClr val="002060"/>
                </a:solidFill>
              </a:rPr>
              <a:t>τυπικού ή επίσημου </a:t>
            </a:r>
            <a:r>
              <a:rPr lang="el-GR" sz="2000" b="1" dirty="0" smtClean="0">
                <a:solidFill>
                  <a:srgbClr val="002060"/>
                </a:solidFill>
              </a:rPr>
              <a:t> </a:t>
            </a:r>
            <a:r>
              <a:rPr lang="el-GR" sz="2000" dirty="0" smtClean="0">
                <a:solidFill>
                  <a:srgbClr val="002060"/>
                </a:solidFill>
              </a:rPr>
              <a:t>και  </a:t>
            </a:r>
            <a:r>
              <a:rPr lang="el-GR" sz="2000" b="1" dirty="0" smtClean="0">
                <a:solidFill>
                  <a:srgbClr val="002060"/>
                </a:solidFill>
              </a:rPr>
              <a:t>του </a:t>
            </a:r>
            <a:r>
              <a:rPr lang="el-GR" sz="2000" b="1" dirty="0">
                <a:solidFill>
                  <a:srgbClr val="002060"/>
                </a:solidFill>
              </a:rPr>
              <a:t>άτυπου ή ανεπίσημου</a:t>
            </a:r>
            <a:r>
              <a:rPr lang="el-GR" sz="2000" b="1" dirty="0" smtClean="0">
                <a:solidFill>
                  <a:srgbClr val="002060"/>
                </a:solidFill>
              </a:rPr>
              <a:t>.</a:t>
            </a:r>
          </a:p>
          <a:p>
            <a:endParaRPr lang="el-GR" sz="2000" b="1" dirty="0" smtClean="0">
              <a:solidFill>
                <a:srgbClr val="002060"/>
              </a:solidFill>
            </a:endParaRPr>
          </a:p>
          <a:p>
            <a:r>
              <a:rPr lang="el-GR" sz="2000" dirty="0" smtClean="0">
                <a:solidFill>
                  <a:srgbClr val="002060"/>
                </a:solidFill>
              </a:rPr>
              <a:t> </a:t>
            </a:r>
            <a:r>
              <a:rPr lang="el-GR" sz="2000" dirty="0">
                <a:solidFill>
                  <a:srgbClr val="002060"/>
                </a:solidFill>
              </a:rPr>
              <a:t>Η </a:t>
            </a:r>
            <a:r>
              <a:rPr lang="el-GR" sz="2000" b="1" dirty="0">
                <a:solidFill>
                  <a:srgbClr val="002060"/>
                </a:solidFill>
              </a:rPr>
              <a:t>τυπική </a:t>
            </a:r>
            <a:r>
              <a:rPr lang="el-GR" sz="2000" b="1" dirty="0" smtClean="0">
                <a:solidFill>
                  <a:srgbClr val="002060"/>
                </a:solidFill>
              </a:rPr>
              <a:t>δομή   </a:t>
            </a:r>
            <a:r>
              <a:rPr lang="el-GR" sz="2000" dirty="0">
                <a:solidFill>
                  <a:srgbClr val="002060"/>
                </a:solidFill>
              </a:rPr>
              <a:t>της ομάδας της </a:t>
            </a:r>
            <a:r>
              <a:rPr lang="el-GR" sz="2000" dirty="0" smtClean="0">
                <a:solidFill>
                  <a:srgbClr val="002060"/>
                </a:solidFill>
              </a:rPr>
              <a:t>τάξης  ρυθμίζει  </a:t>
            </a:r>
            <a:r>
              <a:rPr lang="el-GR" sz="2000" dirty="0">
                <a:solidFill>
                  <a:srgbClr val="002060"/>
                </a:solidFill>
              </a:rPr>
              <a:t>τα θέματα </a:t>
            </a:r>
            <a:r>
              <a:rPr lang="el-GR" sz="2000" dirty="0" smtClean="0">
                <a:solidFill>
                  <a:srgbClr val="002060"/>
                </a:solidFill>
              </a:rPr>
              <a:t>κυρίως,</a:t>
            </a:r>
          </a:p>
          <a:p>
            <a:pPr marL="285750" indent="-285750">
              <a:buFont typeface="Wingdings" pitchFamily="2" charset="2"/>
              <a:buChar char="§"/>
            </a:pPr>
            <a:r>
              <a:rPr lang="el-GR" sz="2000" dirty="0">
                <a:solidFill>
                  <a:srgbClr val="002060"/>
                </a:solidFill>
              </a:rPr>
              <a:t> </a:t>
            </a:r>
            <a:r>
              <a:rPr lang="el-GR" sz="2000" dirty="0" smtClean="0">
                <a:solidFill>
                  <a:srgbClr val="002060"/>
                </a:solidFill>
              </a:rPr>
              <a:t>    παραγωγής </a:t>
            </a:r>
            <a:r>
              <a:rPr lang="el-GR" sz="2000" dirty="0">
                <a:solidFill>
                  <a:srgbClr val="002060"/>
                </a:solidFill>
              </a:rPr>
              <a:t>του έργου </a:t>
            </a:r>
            <a:r>
              <a:rPr lang="el-GR" sz="2000" dirty="0" smtClean="0">
                <a:solidFill>
                  <a:srgbClr val="002060"/>
                </a:solidFill>
              </a:rPr>
              <a:t>της</a:t>
            </a:r>
          </a:p>
          <a:p>
            <a:r>
              <a:rPr lang="el-GR" sz="2000" dirty="0" smtClean="0">
                <a:solidFill>
                  <a:srgbClr val="002060"/>
                </a:solidFill>
              </a:rPr>
              <a:t> </a:t>
            </a:r>
            <a:r>
              <a:rPr lang="el-GR" sz="2000" dirty="0">
                <a:solidFill>
                  <a:srgbClr val="002060"/>
                </a:solidFill>
              </a:rPr>
              <a:t>ενώ </a:t>
            </a:r>
            <a:endParaRPr lang="el-GR" sz="2000" dirty="0" smtClean="0">
              <a:solidFill>
                <a:srgbClr val="002060"/>
              </a:solidFill>
            </a:endParaRPr>
          </a:p>
          <a:p>
            <a:r>
              <a:rPr lang="el-GR" sz="2000" dirty="0">
                <a:solidFill>
                  <a:srgbClr val="002060"/>
                </a:solidFill>
              </a:rPr>
              <a:t> </a:t>
            </a:r>
            <a:r>
              <a:rPr lang="el-GR" sz="2000" dirty="0" smtClean="0">
                <a:solidFill>
                  <a:srgbClr val="002060"/>
                </a:solidFill>
              </a:rPr>
              <a:t> </a:t>
            </a:r>
            <a:r>
              <a:rPr lang="el-GR" sz="2000" b="1" dirty="0" smtClean="0">
                <a:solidFill>
                  <a:srgbClr val="002060"/>
                </a:solidFill>
              </a:rPr>
              <a:t>Η  </a:t>
            </a:r>
            <a:r>
              <a:rPr lang="el-GR" sz="2000" b="1" dirty="0">
                <a:solidFill>
                  <a:srgbClr val="002060"/>
                </a:solidFill>
              </a:rPr>
              <a:t>άτυπη δομή </a:t>
            </a:r>
            <a:r>
              <a:rPr lang="el-GR" sz="2000" dirty="0">
                <a:solidFill>
                  <a:srgbClr val="002060"/>
                </a:solidFill>
              </a:rPr>
              <a:t>καλύπτει </a:t>
            </a:r>
            <a:endParaRPr lang="el-GR" sz="2000" dirty="0" smtClean="0">
              <a:solidFill>
                <a:srgbClr val="002060"/>
              </a:solidFill>
            </a:endParaRPr>
          </a:p>
          <a:p>
            <a:pPr marL="285750" indent="-285750">
              <a:buFont typeface="Wingdings" pitchFamily="2" charset="2"/>
              <a:buChar char="§"/>
            </a:pPr>
            <a:r>
              <a:rPr lang="el-GR" sz="2000" dirty="0" smtClean="0">
                <a:solidFill>
                  <a:srgbClr val="002060"/>
                </a:solidFill>
              </a:rPr>
              <a:t>τις </a:t>
            </a:r>
            <a:r>
              <a:rPr lang="el-GR" sz="2000" dirty="0" err="1">
                <a:solidFill>
                  <a:srgbClr val="002060"/>
                </a:solidFill>
              </a:rPr>
              <a:t>κοινωνικοσυναισθηματικές</a:t>
            </a:r>
            <a:r>
              <a:rPr lang="el-GR" sz="2000" dirty="0">
                <a:solidFill>
                  <a:srgbClr val="002060"/>
                </a:solidFill>
              </a:rPr>
              <a:t> ανάγκες των μελών της (</a:t>
            </a:r>
            <a:r>
              <a:rPr lang="el-GR" sz="2000" dirty="0" err="1">
                <a:solidFill>
                  <a:srgbClr val="002060"/>
                </a:solidFill>
              </a:rPr>
              <a:t>Τσιπλητάρης</a:t>
            </a:r>
            <a:r>
              <a:rPr lang="el-GR" sz="2000" dirty="0">
                <a:solidFill>
                  <a:srgbClr val="002060"/>
                </a:solidFill>
              </a:rPr>
              <a:t>, 1992; </a:t>
            </a:r>
            <a:r>
              <a:rPr lang="el-GR" sz="2000" dirty="0" err="1">
                <a:solidFill>
                  <a:srgbClr val="002060"/>
                </a:solidFill>
              </a:rPr>
              <a:t>Μπίκος</a:t>
            </a:r>
            <a:r>
              <a:rPr lang="el-GR" sz="2000" dirty="0">
                <a:solidFill>
                  <a:srgbClr val="002060"/>
                </a:solidFill>
              </a:rPr>
              <a:t>, 2004</a:t>
            </a:r>
            <a:r>
              <a:rPr lang="el-GR" sz="2000" dirty="0" smtClean="0">
                <a:solidFill>
                  <a:srgbClr val="002060"/>
                </a:solidFill>
              </a:rPr>
              <a:t>)</a:t>
            </a:r>
          </a:p>
          <a:p>
            <a:pPr marL="285750" indent="-285750">
              <a:buFont typeface="Wingdings" pitchFamily="2" charset="2"/>
              <a:buChar char="§"/>
            </a:pPr>
            <a:endParaRPr lang="el-GR" sz="2000" dirty="0" smtClean="0">
              <a:solidFill>
                <a:srgbClr val="002060"/>
              </a:solidFill>
            </a:endParaRPr>
          </a:p>
          <a:p>
            <a:r>
              <a:rPr lang="el-GR" sz="2000" dirty="0" smtClean="0">
                <a:solidFill>
                  <a:srgbClr val="002060"/>
                </a:solidFill>
              </a:rPr>
              <a:t> </a:t>
            </a:r>
            <a:r>
              <a:rPr lang="el-GR" sz="2000" dirty="0">
                <a:solidFill>
                  <a:srgbClr val="002060"/>
                </a:solidFill>
              </a:rPr>
              <a:t>Όπως </a:t>
            </a:r>
            <a:r>
              <a:rPr lang="el-GR" sz="2000" dirty="0" smtClean="0">
                <a:solidFill>
                  <a:srgbClr val="002060"/>
                </a:solidFill>
              </a:rPr>
              <a:t> ,όμως,  </a:t>
            </a:r>
            <a:r>
              <a:rPr lang="el-GR" sz="2000" dirty="0">
                <a:solidFill>
                  <a:srgbClr val="002060"/>
                </a:solidFill>
              </a:rPr>
              <a:t>σε καθετί </a:t>
            </a:r>
            <a:r>
              <a:rPr lang="el-GR" sz="2000" b="1" dirty="0">
                <a:solidFill>
                  <a:srgbClr val="002060"/>
                </a:solidFill>
              </a:rPr>
              <a:t>κοινωνικό</a:t>
            </a:r>
            <a:r>
              <a:rPr lang="el-GR" sz="2000" dirty="0" smtClean="0">
                <a:solidFill>
                  <a:srgbClr val="002060"/>
                </a:solidFill>
              </a:rPr>
              <a:t>, έτσι λοιπόν ,αυτές </a:t>
            </a:r>
            <a:r>
              <a:rPr lang="el-GR" sz="2000" dirty="0">
                <a:solidFill>
                  <a:srgbClr val="002060"/>
                </a:solidFill>
              </a:rPr>
              <a:t>οι </a:t>
            </a:r>
            <a:r>
              <a:rPr lang="el-GR" sz="2000" b="1" dirty="0">
                <a:solidFill>
                  <a:srgbClr val="002060"/>
                </a:solidFill>
              </a:rPr>
              <a:t>δυο δομές </a:t>
            </a:r>
            <a:r>
              <a:rPr lang="el-GR" sz="2000" dirty="0">
                <a:solidFill>
                  <a:srgbClr val="002060"/>
                </a:solidFill>
              </a:rPr>
              <a:t>αλληλεπιδρούν και η </a:t>
            </a:r>
            <a:r>
              <a:rPr lang="el-GR" sz="2000" dirty="0" smtClean="0">
                <a:solidFill>
                  <a:srgbClr val="002060"/>
                </a:solidFill>
              </a:rPr>
              <a:t>μία </a:t>
            </a:r>
            <a:r>
              <a:rPr lang="el-GR" sz="2000" dirty="0">
                <a:solidFill>
                  <a:srgbClr val="002060"/>
                </a:solidFill>
              </a:rPr>
              <a:t>επηρεάζει έντονα την άλλη. </a:t>
            </a:r>
            <a:endParaRPr lang="el-GR" sz="2000" dirty="0" smtClean="0">
              <a:solidFill>
                <a:srgbClr val="002060"/>
              </a:solidFill>
            </a:endParaRPr>
          </a:p>
          <a:p>
            <a:endParaRPr lang="el-GR" sz="2000" dirty="0">
              <a:solidFill>
                <a:srgbClr val="002060"/>
              </a:solidFill>
            </a:endParaRPr>
          </a:p>
          <a:p>
            <a:endParaRPr lang="el-GR" sz="2000" dirty="0" smtClean="0">
              <a:solidFill>
                <a:srgbClr val="002060"/>
              </a:solidFill>
            </a:endParaRPr>
          </a:p>
          <a:p>
            <a:endParaRPr lang="el-GR" sz="2000" dirty="0">
              <a:solidFill>
                <a:srgbClr val="002060"/>
              </a:solidFill>
            </a:endParaRPr>
          </a:p>
          <a:p>
            <a:endParaRPr lang="el-GR" sz="2000" dirty="0" smtClean="0">
              <a:solidFill>
                <a:srgbClr val="002060"/>
              </a:solidFill>
            </a:endParaRPr>
          </a:p>
          <a:p>
            <a:endParaRPr lang="el-GR" sz="2000" dirty="0">
              <a:solidFill>
                <a:srgbClr val="002060"/>
              </a:solidFill>
            </a:endParaRPr>
          </a:p>
        </p:txBody>
      </p:sp>
    </p:spTree>
    <p:extLst>
      <p:ext uri="{BB962C8B-B14F-4D97-AF65-F5344CB8AC3E}">
        <p14:creationId xmlns:p14="http://schemas.microsoft.com/office/powerpoint/2010/main" val="39468617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93553" y="116632"/>
            <a:ext cx="9036496" cy="7478970"/>
          </a:xfrm>
          <a:prstGeom prst="rect">
            <a:avLst/>
          </a:prstGeom>
          <a:solidFill>
            <a:schemeClr val="tx2">
              <a:lumMod val="20000"/>
              <a:lumOff val="80000"/>
            </a:schemeClr>
          </a:solidFill>
        </p:spPr>
        <p:txBody>
          <a:bodyPr wrap="square">
            <a:spAutoFit/>
          </a:bodyPr>
          <a:lstStyle/>
          <a:p>
            <a:r>
              <a:rPr lang="el-GR" sz="2000" dirty="0" smtClean="0">
                <a:solidFill>
                  <a:srgbClr val="002060"/>
                </a:solidFill>
              </a:rPr>
              <a:t>Το </a:t>
            </a:r>
            <a:r>
              <a:rPr lang="el-GR" sz="2000" dirty="0">
                <a:solidFill>
                  <a:srgbClr val="002060"/>
                </a:solidFill>
              </a:rPr>
              <a:t>ενδιαφέρον </a:t>
            </a:r>
            <a:r>
              <a:rPr lang="el-GR" sz="2000" dirty="0" smtClean="0">
                <a:solidFill>
                  <a:srgbClr val="002060"/>
                </a:solidFill>
              </a:rPr>
              <a:t>εστιάζεται </a:t>
            </a:r>
            <a:r>
              <a:rPr lang="el-GR" sz="2000" b="1" dirty="0">
                <a:solidFill>
                  <a:srgbClr val="002060"/>
                </a:solidFill>
              </a:rPr>
              <a:t>στο κυρίαρχο μοντέλο </a:t>
            </a:r>
            <a:r>
              <a:rPr lang="el-GR" sz="2000" b="1" dirty="0" smtClean="0">
                <a:solidFill>
                  <a:srgbClr val="002060"/>
                </a:solidFill>
              </a:rPr>
              <a:t>διάταξης </a:t>
            </a:r>
            <a:r>
              <a:rPr lang="el-GR" sz="2000" dirty="0" smtClean="0">
                <a:solidFill>
                  <a:srgbClr val="002060"/>
                </a:solidFill>
              </a:rPr>
              <a:t>,  που </a:t>
            </a:r>
            <a:r>
              <a:rPr lang="el-GR" sz="2000" dirty="0">
                <a:solidFill>
                  <a:srgbClr val="002060"/>
                </a:solidFill>
              </a:rPr>
              <a:t>ακολουθείται στην ελληνική σχολική </a:t>
            </a:r>
            <a:r>
              <a:rPr lang="el-GR" sz="2000" dirty="0" smtClean="0">
                <a:solidFill>
                  <a:srgbClr val="002060"/>
                </a:solidFill>
              </a:rPr>
              <a:t>αίθουσα, </a:t>
            </a:r>
            <a:r>
              <a:rPr lang="el-GR" sz="2000" dirty="0">
                <a:solidFill>
                  <a:srgbClr val="002060"/>
                </a:solidFill>
              </a:rPr>
              <a:t>αλλά και στον τρόπο με τον οποίο «διασκορπίζονται» τα παιδιά μέσα σε αυτήν. </a:t>
            </a:r>
            <a:endParaRPr lang="el-GR" sz="2000" dirty="0" smtClean="0">
              <a:solidFill>
                <a:srgbClr val="002060"/>
              </a:solidFill>
            </a:endParaRPr>
          </a:p>
          <a:p>
            <a:r>
              <a:rPr lang="el-GR" sz="2000" dirty="0" smtClean="0">
                <a:solidFill>
                  <a:srgbClr val="002060"/>
                </a:solidFill>
              </a:rPr>
              <a:t>Η </a:t>
            </a:r>
            <a:r>
              <a:rPr lang="el-GR" sz="2000" b="1" dirty="0">
                <a:solidFill>
                  <a:srgbClr val="002060"/>
                </a:solidFill>
              </a:rPr>
              <a:t>διάταξη των θρανίων </a:t>
            </a:r>
            <a:endParaRPr lang="el-GR" sz="2000" b="1" dirty="0" smtClean="0">
              <a:solidFill>
                <a:srgbClr val="002060"/>
              </a:solidFill>
            </a:endParaRPr>
          </a:p>
          <a:p>
            <a:pPr marL="285750" indent="-285750">
              <a:buFont typeface="Wingdings" pitchFamily="2" charset="2"/>
              <a:buChar char="§"/>
            </a:pPr>
            <a:r>
              <a:rPr lang="el-GR" sz="2000" dirty="0" smtClean="0">
                <a:solidFill>
                  <a:srgbClr val="002060"/>
                </a:solidFill>
              </a:rPr>
              <a:t> δημιουργεί  ή  </a:t>
            </a:r>
            <a:r>
              <a:rPr lang="el-GR" sz="2000" dirty="0">
                <a:solidFill>
                  <a:srgbClr val="002060"/>
                </a:solidFill>
              </a:rPr>
              <a:t>καταργεί αποστάσεις</a:t>
            </a:r>
            <a:r>
              <a:rPr lang="el-GR" sz="2000" dirty="0" smtClean="0">
                <a:solidFill>
                  <a:srgbClr val="002060"/>
                </a:solidFill>
              </a:rPr>
              <a:t>,</a:t>
            </a:r>
          </a:p>
          <a:p>
            <a:pPr marL="285750" indent="-285750">
              <a:buFont typeface="Wingdings" pitchFamily="2" charset="2"/>
              <a:buChar char="§"/>
            </a:pPr>
            <a:r>
              <a:rPr lang="el-GR" sz="2000" dirty="0" smtClean="0">
                <a:solidFill>
                  <a:srgbClr val="002060"/>
                </a:solidFill>
              </a:rPr>
              <a:t> καθορίζει </a:t>
            </a:r>
            <a:r>
              <a:rPr lang="el-GR" sz="2000" dirty="0">
                <a:solidFill>
                  <a:srgbClr val="002060"/>
                </a:solidFill>
              </a:rPr>
              <a:t>τα όρια των προσεγγίσεων και των κινήσεων προς τα υπόλοιπα μέλη </a:t>
            </a:r>
            <a:r>
              <a:rPr lang="el-GR" sz="2000" dirty="0" smtClean="0">
                <a:solidFill>
                  <a:srgbClr val="002060"/>
                </a:solidFill>
              </a:rPr>
              <a:t>   της ομάδας  ή  </a:t>
            </a:r>
            <a:r>
              <a:rPr lang="el-GR" sz="2000" dirty="0">
                <a:solidFill>
                  <a:srgbClr val="002060"/>
                </a:solidFill>
              </a:rPr>
              <a:t>το εκπαιδευτικό υλικό </a:t>
            </a:r>
            <a:r>
              <a:rPr lang="el-GR" sz="2000" dirty="0" smtClean="0">
                <a:solidFill>
                  <a:srgbClr val="002060"/>
                </a:solidFill>
              </a:rPr>
              <a:t> και</a:t>
            </a:r>
          </a:p>
          <a:p>
            <a:pPr marL="285750" indent="-285750">
              <a:buFont typeface="Wingdings" pitchFamily="2" charset="2"/>
              <a:buChar char="§"/>
            </a:pPr>
            <a:r>
              <a:rPr lang="el-GR" sz="2000" dirty="0" smtClean="0">
                <a:solidFill>
                  <a:srgbClr val="002060"/>
                </a:solidFill>
              </a:rPr>
              <a:t> </a:t>
            </a:r>
            <a:r>
              <a:rPr lang="el-GR" sz="2000" dirty="0">
                <a:solidFill>
                  <a:srgbClr val="002060"/>
                </a:solidFill>
              </a:rPr>
              <a:t>ρυθμίζει τα οπτικά πεδία. </a:t>
            </a:r>
            <a:endParaRPr lang="el-GR" sz="2000" dirty="0" smtClean="0">
              <a:solidFill>
                <a:srgbClr val="002060"/>
              </a:solidFill>
            </a:endParaRPr>
          </a:p>
          <a:p>
            <a:pPr marL="285750" indent="-285750">
              <a:buFont typeface="Wingdings" pitchFamily="2" charset="2"/>
              <a:buChar char="§"/>
            </a:pPr>
            <a:endParaRPr lang="el-GR" sz="2000" dirty="0" smtClean="0">
              <a:solidFill>
                <a:srgbClr val="002060"/>
              </a:solidFill>
            </a:endParaRPr>
          </a:p>
          <a:p>
            <a:r>
              <a:rPr lang="el-GR" sz="2000" dirty="0" smtClean="0">
                <a:solidFill>
                  <a:srgbClr val="002060"/>
                </a:solidFill>
              </a:rPr>
              <a:t>Το </a:t>
            </a:r>
            <a:r>
              <a:rPr lang="el-GR" sz="2000" dirty="0">
                <a:solidFill>
                  <a:srgbClr val="002060"/>
                </a:solidFill>
              </a:rPr>
              <a:t>μοντέλο διάταξης που ακολουθούν, συνήθως, τα σχολεία της δευτεροβάθμιας </a:t>
            </a:r>
            <a:r>
              <a:rPr lang="el-GR" sz="2000" dirty="0" smtClean="0">
                <a:solidFill>
                  <a:srgbClr val="002060"/>
                </a:solidFill>
              </a:rPr>
              <a:t>αλλά και της πρωτοβάθμιας εκπαίδευσης είναι  </a:t>
            </a:r>
            <a:r>
              <a:rPr lang="el-GR" sz="2000" dirty="0">
                <a:solidFill>
                  <a:srgbClr val="002060"/>
                </a:solidFill>
              </a:rPr>
              <a:t>το </a:t>
            </a:r>
            <a:r>
              <a:rPr lang="el-GR" sz="2000" dirty="0" smtClean="0">
                <a:solidFill>
                  <a:srgbClr val="002060"/>
                </a:solidFill>
              </a:rPr>
              <a:t>μοντέλο  </a:t>
            </a:r>
            <a:r>
              <a:rPr lang="el-GR" sz="2000" dirty="0">
                <a:solidFill>
                  <a:srgbClr val="002060"/>
                </a:solidFill>
              </a:rPr>
              <a:t>της </a:t>
            </a:r>
            <a:r>
              <a:rPr lang="el-GR" sz="2000" b="1" dirty="0">
                <a:solidFill>
                  <a:srgbClr val="002060"/>
                </a:solidFill>
              </a:rPr>
              <a:t>μετωπικής διάταξης ή</a:t>
            </a:r>
            <a:r>
              <a:rPr lang="el-GR" sz="2000" dirty="0">
                <a:solidFill>
                  <a:srgbClr val="002060"/>
                </a:solidFill>
              </a:rPr>
              <a:t> </a:t>
            </a:r>
            <a:r>
              <a:rPr lang="el-GR" sz="2000" dirty="0" smtClean="0">
                <a:solidFill>
                  <a:srgbClr val="002060"/>
                </a:solidFill>
              </a:rPr>
              <a:t> αλλιώς </a:t>
            </a:r>
            <a:r>
              <a:rPr lang="el-GR" sz="2000" dirty="0">
                <a:solidFill>
                  <a:srgbClr val="002060"/>
                </a:solidFill>
              </a:rPr>
              <a:t>το </a:t>
            </a:r>
            <a:r>
              <a:rPr lang="el-GR" sz="2000" b="1" dirty="0">
                <a:solidFill>
                  <a:srgbClr val="002060"/>
                </a:solidFill>
              </a:rPr>
              <a:t>παραδοσιακό, </a:t>
            </a:r>
            <a:endParaRPr lang="el-GR" sz="2000" b="1" dirty="0" smtClean="0">
              <a:solidFill>
                <a:srgbClr val="002060"/>
              </a:solidFill>
            </a:endParaRPr>
          </a:p>
          <a:p>
            <a:r>
              <a:rPr lang="el-GR" sz="2000" dirty="0" smtClean="0">
                <a:solidFill>
                  <a:srgbClr val="002060"/>
                </a:solidFill>
              </a:rPr>
              <a:t>δηλαδή ,</a:t>
            </a:r>
          </a:p>
          <a:p>
            <a:r>
              <a:rPr lang="el-GR" sz="2000" dirty="0" smtClean="0">
                <a:solidFill>
                  <a:srgbClr val="002060"/>
                </a:solidFill>
              </a:rPr>
              <a:t>σειρές </a:t>
            </a:r>
            <a:r>
              <a:rPr lang="el-GR" sz="2000" dirty="0">
                <a:solidFill>
                  <a:srgbClr val="002060"/>
                </a:solidFill>
              </a:rPr>
              <a:t>θρανίων </a:t>
            </a:r>
            <a:r>
              <a:rPr lang="el-GR" sz="2000" dirty="0" smtClean="0">
                <a:solidFill>
                  <a:srgbClr val="002060"/>
                </a:solidFill>
              </a:rPr>
              <a:t> με </a:t>
            </a:r>
            <a:r>
              <a:rPr lang="el-GR" sz="2000" dirty="0">
                <a:solidFill>
                  <a:srgbClr val="002060"/>
                </a:solidFill>
              </a:rPr>
              <a:t>προσανατολισμό </a:t>
            </a:r>
            <a:r>
              <a:rPr lang="el-GR" sz="2000" dirty="0" smtClean="0">
                <a:solidFill>
                  <a:srgbClr val="002060"/>
                </a:solidFill>
              </a:rPr>
              <a:t> στην </a:t>
            </a:r>
            <a:r>
              <a:rPr lang="el-GR" sz="2000" dirty="0">
                <a:solidFill>
                  <a:srgbClr val="002060"/>
                </a:solidFill>
              </a:rPr>
              <a:t>έδρα. </a:t>
            </a:r>
            <a:endParaRPr lang="el-GR" sz="2000" dirty="0" smtClean="0">
              <a:solidFill>
                <a:srgbClr val="002060"/>
              </a:solidFill>
            </a:endParaRPr>
          </a:p>
          <a:p>
            <a:endParaRPr lang="el-GR" sz="2000" dirty="0" smtClean="0">
              <a:solidFill>
                <a:srgbClr val="002060"/>
              </a:solidFill>
            </a:endParaRPr>
          </a:p>
          <a:p>
            <a:r>
              <a:rPr lang="el-GR" sz="2000" dirty="0" smtClean="0">
                <a:solidFill>
                  <a:srgbClr val="002060"/>
                </a:solidFill>
              </a:rPr>
              <a:t>Το </a:t>
            </a:r>
            <a:r>
              <a:rPr lang="el-GR" sz="2000" dirty="0">
                <a:solidFill>
                  <a:srgbClr val="002060"/>
                </a:solidFill>
              </a:rPr>
              <a:t>συγκεκριμένο μοντέλο διάταξης επιβάλλει τους μετωπικούς προσανατολισμούς των κορμών και των προσώπων </a:t>
            </a:r>
            <a:r>
              <a:rPr lang="el-GR" sz="2000" dirty="0" smtClean="0">
                <a:solidFill>
                  <a:srgbClr val="002060"/>
                </a:solidFill>
              </a:rPr>
              <a:t>αφού, </a:t>
            </a:r>
          </a:p>
          <a:p>
            <a:r>
              <a:rPr lang="el-GR" sz="2000" dirty="0" smtClean="0">
                <a:solidFill>
                  <a:srgbClr val="002060"/>
                </a:solidFill>
              </a:rPr>
              <a:t>τα </a:t>
            </a:r>
            <a:r>
              <a:rPr lang="el-GR" sz="2000" dirty="0">
                <a:solidFill>
                  <a:srgbClr val="002060"/>
                </a:solidFill>
              </a:rPr>
              <a:t>θρανία στοιχίζονται με τέτοιο τρόπο, το ένα πίσω από το άλλο και κατά συνέπεια και οι μαθητές/</a:t>
            </a:r>
            <a:r>
              <a:rPr lang="el-GR" sz="2000" dirty="0" err="1">
                <a:solidFill>
                  <a:srgbClr val="002060"/>
                </a:solidFill>
              </a:rPr>
              <a:t>τριες</a:t>
            </a:r>
            <a:r>
              <a:rPr lang="el-GR" sz="2000" dirty="0">
                <a:solidFill>
                  <a:srgbClr val="002060"/>
                </a:solidFill>
              </a:rPr>
              <a:t>, </a:t>
            </a:r>
            <a:endParaRPr lang="el-GR" sz="2000" dirty="0" smtClean="0">
              <a:solidFill>
                <a:srgbClr val="002060"/>
              </a:solidFill>
            </a:endParaRPr>
          </a:p>
          <a:p>
            <a:r>
              <a:rPr lang="el-GR" sz="2000" dirty="0" smtClean="0">
                <a:solidFill>
                  <a:srgbClr val="002060"/>
                </a:solidFill>
              </a:rPr>
              <a:t>έτσι </a:t>
            </a:r>
            <a:r>
              <a:rPr lang="el-GR" sz="2000" dirty="0">
                <a:solidFill>
                  <a:srgbClr val="002060"/>
                </a:solidFill>
              </a:rPr>
              <a:t>ώστε να απουσιάζει η δυνατότητα οπτικής επαφής των τελευταίων μεταξύ τους</a:t>
            </a:r>
            <a:r>
              <a:rPr lang="el-GR" sz="2000" dirty="0" smtClean="0">
                <a:solidFill>
                  <a:srgbClr val="002060"/>
                </a:solidFill>
              </a:rPr>
              <a:t>.</a:t>
            </a:r>
          </a:p>
          <a:p>
            <a:endParaRPr lang="el-GR" sz="2000" dirty="0">
              <a:solidFill>
                <a:srgbClr val="002060"/>
              </a:solidFill>
            </a:endParaRPr>
          </a:p>
          <a:p>
            <a:endParaRPr lang="el-GR" sz="2000" dirty="0" smtClean="0">
              <a:solidFill>
                <a:srgbClr val="002060"/>
              </a:solidFill>
            </a:endParaRPr>
          </a:p>
          <a:p>
            <a:endParaRPr lang="el-GR" sz="2000" dirty="0">
              <a:solidFill>
                <a:srgbClr val="002060"/>
              </a:solidFill>
            </a:endParaRPr>
          </a:p>
          <a:p>
            <a:r>
              <a:rPr lang="el-GR" sz="2000" dirty="0" smtClean="0">
                <a:solidFill>
                  <a:srgbClr val="002060"/>
                </a:solidFill>
              </a:rPr>
              <a:t> </a:t>
            </a:r>
            <a:endParaRPr lang="el-GR" sz="2000" dirty="0">
              <a:solidFill>
                <a:srgbClr val="002060"/>
              </a:solidFill>
            </a:endParaRPr>
          </a:p>
        </p:txBody>
      </p:sp>
    </p:spTree>
    <p:extLst>
      <p:ext uri="{BB962C8B-B14F-4D97-AF65-F5344CB8AC3E}">
        <p14:creationId xmlns:p14="http://schemas.microsoft.com/office/powerpoint/2010/main" val="11160608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31846" y="9691"/>
            <a:ext cx="9144000" cy="3477875"/>
          </a:xfrm>
          <a:prstGeom prst="rect">
            <a:avLst/>
          </a:prstGeom>
          <a:solidFill>
            <a:schemeClr val="tx2">
              <a:lumMod val="20000"/>
              <a:lumOff val="80000"/>
            </a:schemeClr>
          </a:solidFill>
        </p:spPr>
        <p:txBody>
          <a:bodyPr wrap="square">
            <a:spAutoFit/>
          </a:bodyPr>
          <a:lstStyle/>
          <a:p>
            <a:r>
              <a:rPr lang="el-GR" sz="2000" dirty="0">
                <a:solidFill>
                  <a:srgbClr val="002060"/>
                </a:solidFill>
              </a:rPr>
              <a:t>Η διαμόρφωση </a:t>
            </a:r>
            <a:r>
              <a:rPr lang="el-GR" sz="2000" dirty="0" smtClean="0">
                <a:solidFill>
                  <a:srgbClr val="002060"/>
                </a:solidFill>
              </a:rPr>
              <a:t>αυτή  </a:t>
            </a:r>
            <a:r>
              <a:rPr lang="el-GR" sz="2000" b="1" dirty="0">
                <a:solidFill>
                  <a:srgbClr val="002060"/>
                </a:solidFill>
              </a:rPr>
              <a:t>του χώρου </a:t>
            </a:r>
            <a:r>
              <a:rPr lang="el-GR" sz="2000" b="1" dirty="0" smtClean="0">
                <a:solidFill>
                  <a:srgbClr val="002060"/>
                </a:solidFill>
              </a:rPr>
              <a:t> </a:t>
            </a:r>
            <a:r>
              <a:rPr lang="el-GR" sz="2000" dirty="0" smtClean="0">
                <a:solidFill>
                  <a:srgbClr val="002060"/>
                </a:solidFill>
              </a:rPr>
              <a:t>υποδεικνύει </a:t>
            </a:r>
            <a:r>
              <a:rPr lang="el-GR" sz="2000" dirty="0">
                <a:solidFill>
                  <a:srgbClr val="002060"/>
                </a:solidFill>
              </a:rPr>
              <a:t>τον πρωταγωνιστικό ρόλο που κατέχει στη </a:t>
            </a:r>
            <a:r>
              <a:rPr lang="el-GR" sz="2000" b="1" dirty="0" smtClean="0">
                <a:solidFill>
                  <a:srgbClr val="002060"/>
                </a:solidFill>
              </a:rPr>
              <a:t>διαδικασία  μάθησης  και  </a:t>
            </a:r>
            <a:r>
              <a:rPr lang="el-GR" sz="2000" b="1" dirty="0">
                <a:solidFill>
                  <a:srgbClr val="002060"/>
                </a:solidFill>
              </a:rPr>
              <a:t>διδασκαλίας</a:t>
            </a:r>
            <a:r>
              <a:rPr lang="el-GR" sz="2000" dirty="0" smtClean="0">
                <a:solidFill>
                  <a:srgbClr val="002060"/>
                </a:solidFill>
              </a:rPr>
              <a:t>,</a:t>
            </a:r>
          </a:p>
          <a:p>
            <a:r>
              <a:rPr lang="el-GR" sz="2000" dirty="0" smtClean="0">
                <a:solidFill>
                  <a:srgbClr val="002060"/>
                </a:solidFill>
              </a:rPr>
              <a:t> </a:t>
            </a:r>
            <a:r>
              <a:rPr lang="el-GR" sz="2000" dirty="0">
                <a:solidFill>
                  <a:srgbClr val="002060"/>
                </a:solidFill>
              </a:rPr>
              <a:t>όπως αυτή ορίζεται από το παρόν εκπαιδευτικό σύστημα, </a:t>
            </a:r>
            <a:r>
              <a:rPr lang="el-GR" sz="2000" dirty="0" smtClean="0">
                <a:solidFill>
                  <a:srgbClr val="002060"/>
                </a:solidFill>
              </a:rPr>
              <a:t>   </a:t>
            </a:r>
            <a:r>
              <a:rPr lang="el-GR" sz="2000" b="1" dirty="0" smtClean="0">
                <a:solidFill>
                  <a:srgbClr val="002060"/>
                </a:solidFill>
              </a:rPr>
              <a:t>ο/η </a:t>
            </a:r>
            <a:r>
              <a:rPr lang="el-GR" sz="2000" b="1" dirty="0">
                <a:solidFill>
                  <a:srgbClr val="002060"/>
                </a:solidFill>
              </a:rPr>
              <a:t>εκπαιδευτικός</a:t>
            </a:r>
            <a:r>
              <a:rPr lang="el-GR" sz="2000" dirty="0">
                <a:solidFill>
                  <a:srgbClr val="002060"/>
                </a:solidFill>
              </a:rPr>
              <a:t>. </a:t>
            </a:r>
            <a:endParaRPr lang="el-GR" sz="2000" dirty="0" smtClean="0">
              <a:solidFill>
                <a:srgbClr val="002060"/>
              </a:solidFill>
            </a:endParaRPr>
          </a:p>
          <a:p>
            <a:endParaRPr lang="el-GR" sz="2000" dirty="0" smtClean="0">
              <a:solidFill>
                <a:srgbClr val="002060"/>
              </a:solidFill>
            </a:endParaRPr>
          </a:p>
          <a:p>
            <a:r>
              <a:rPr lang="el-GR" sz="2000" dirty="0" smtClean="0">
                <a:solidFill>
                  <a:srgbClr val="002060"/>
                </a:solidFill>
              </a:rPr>
              <a:t>Από </a:t>
            </a:r>
            <a:r>
              <a:rPr lang="el-GR" sz="2000" dirty="0">
                <a:solidFill>
                  <a:srgbClr val="002060"/>
                </a:solidFill>
              </a:rPr>
              <a:t>την άλλη πλευρά, τα παιδιά, όταν έχουν την ελευθερία</a:t>
            </a:r>
            <a:r>
              <a:rPr lang="el-GR" sz="2000" dirty="0" smtClean="0">
                <a:solidFill>
                  <a:srgbClr val="002060"/>
                </a:solidFill>
              </a:rPr>
              <a:t>,  </a:t>
            </a:r>
            <a:r>
              <a:rPr lang="el-GR" sz="2000" dirty="0">
                <a:solidFill>
                  <a:srgbClr val="002060"/>
                </a:solidFill>
              </a:rPr>
              <a:t>να αποφασίσουν </a:t>
            </a:r>
            <a:r>
              <a:rPr lang="el-GR" sz="2000" dirty="0" smtClean="0">
                <a:solidFill>
                  <a:srgbClr val="002060"/>
                </a:solidFill>
              </a:rPr>
              <a:t> «που </a:t>
            </a:r>
            <a:r>
              <a:rPr lang="el-GR" sz="2000" dirty="0">
                <a:solidFill>
                  <a:srgbClr val="002060"/>
                </a:solidFill>
              </a:rPr>
              <a:t>θα </a:t>
            </a:r>
            <a:r>
              <a:rPr lang="el-GR" sz="2000" dirty="0" smtClean="0">
                <a:solidFill>
                  <a:srgbClr val="002060"/>
                </a:solidFill>
              </a:rPr>
              <a:t> καθίσουν </a:t>
            </a:r>
            <a:r>
              <a:rPr lang="el-GR" sz="2000" dirty="0">
                <a:solidFill>
                  <a:srgbClr val="002060"/>
                </a:solidFill>
              </a:rPr>
              <a:t>μέσα στην </a:t>
            </a:r>
            <a:r>
              <a:rPr lang="el-GR" sz="2000" dirty="0" smtClean="0">
                <a:solidFill>
                  <a:srgbClr val="002060"/>
                </a:solidFill>
              </a:rPr>
              <a:t>τάξη» </a:t>
            </a:r>
            <a:r>
              <a:rPr lang="el-GR" sz="2000" b="1" dirty="0" smtClean="0">
                <a:solidFill>
                  <a:srgbClr val="002060"/>
                </a:solidFill>
              </a:rPr>
              <a:t>(χώρος-</a:t>
            </a:r>
            <a:r>
              <a:rPr lang="el-GR" sz="2000" b="1" dirty="0" err="1" smtClean="0">
                <a:solidFill>
                  <a:srgbClr val="002060"/>
                </a:solidFill>
              </a:rPr>
              <a:t>θέσ</a:t>
            </a:r>
            <a:r>
              <a:rPr lang="el-GR" sz="2000" b="1" dirty="0" smtClean="0">
                <a:solidFill>
                  <a:srgbClr val="002060"/>
                </a:solidFill>
              </a:rPr>
              <a:t>η</a:t>
            </a:r>
            <a:r>
              <a:rPr lang="el-GR" sz="2000" dirty="0" smtClean="0">
                <a:solidFill>
                  <a:srgbClr val="002060"/>
                </a:solidFill>
              </a:rPr>
              <a:t>). </a:t>
            </a:r>
          </a:p>
          <a:p>
            <a:pPr marL="285750" indent="-285750">
              <a:buFont typeface="Wingdings" pitchFamily="2" charset="2"/>
              <a:buChar char="§"/>
            </a:pPr>
            <a:r>
              <a:rPr lang="el-GR" sz="2000" dirty="0" smtClean="0">
                <a:solidFill>
                  <a:srgbClr val="002060"/>
                </a:solidFill>
              </a:rPr>
              <a:t>Κάποιοι/ες </a:t>
            </a:r>
            <a:r>
              <a:rPr lang="el-GR" sz="2000" dirty="0">
                <a:solidFill>
                  <a:srgbClr val="002060"/>
                </a:solidFill>
              </a:rPr>
              <a:t>επιλέγουν να κάθονται </a:t>
            </a:r>
            <a:r>
              <a:rPr lang="el-GR" sz="2000" dirty="0" smtClean="0">
                <a:solidFill>
                  <a:srgbClr val="002060"/>
                </a:solidFill>
              </a:rPr>
              <a:t> </a:t>
            </a:r>
            <a:r>
              <a:rPr lang="el-GR" sz="2000" b="1" dirty="0" smtClean="0">
                <a:solidFill>
                  <a:srgbClr val="002060"/>
                </a:solidFill>
              </a:rPr>
              <a:t>στα</a:t>
            </a:r>
            <a:r>
              <a:rPr lang="el-GR" sz="2000" dirty="0" smtClean="0">
                <a:solidFill>
                  <a:srgbClr val="002060"/>
                </a:solidFill>
              </a:rPr>
              <a:t>  </a:t>
            </a:r>
            <a:r>
              <a:rPr lang="el-GR" sz="2000" b="1" dirty="0" smtClean="0">
                <a:solidFill>
                  <a:srgbClr val="002060"/>
                </a:solidFill>
              </a:rPr>
              <a:t>μπροστινά </a:t>
            </a:r>
            <a:r>
              <a:rPr lang="el-GR" sz="2000" b="1" dirty="0">
                <a:solidFill>
                  <a:srgbClr val="002060"/>
                </a:solidFill>
              </a:rPr>
              <a:t>θρανία</a:t>
            </a:r>
            <a:r>
              <a:rPr lang="el-GR" sz="2000" dirty="0">
                <a:solidFill>
                  <a:srgbClr val="002060"/>
                </a:solidFill>
              </a:rPr>
              <a:t>, </a:t>
            </a:r>
            <a:endParaRPr lang="el-GR" sz="2000" dirty="0" smtClean="0">
              <a:solidFill>
                <a:srgbClr val="002060"/>
              </a:solidFill>
            </a:endParaRPr>
          </a:p>
          <a:p>
            <a:pPr marL="285750" indent="-285750">
              <a:buFont typeface="Wingdings" pitchFamily="2" charset="2"/>
              <a:buChar char="§"/>
            </a:pPr>
            <a:r>
              <a:rPr lang="el-GR" sz="2000" dirty="0" smtClean="0">
                <a:solidFill>
                  <a:srgbClr val="002060"/>
                </a:solidFill>
              </a:rPr>
              <a:t>κάποιοι/ες  </a:t>
            </a:r>
            <a:r>
              <a:rPr lang="el-GR" sz="2000" b="1" dirty="0" smtClean="0">
                <a:solidFill>
                  <a:srgbClr val="002060"/>
                </a:solidFill>
              </a:rPr>
              <a:t>στη  </a:t>
            </a:r>
            <a:r>
              <a:rPr lang="el-GR" sz="2000" b="1" dirty="0">
                <a:solidFill>
                  <a:srgbClr val="002060"/>
                </a:solidFill>
              </a:rPr>
              <a:t>μέση </a:t>
            </a:r>
            <a:r>
              <a:rPr lang="el-GR" sz="2000" b="1" dirty="0" smtClean="0">
                <a:solidFill>
                  <a:srgbClr val="002060"/>
                </a:solidFill>
              </a:rPr>
              <a:t>                 </a:t>
            </a:r>
            <a:r>
              <a:rPr lang="el-GR" sz="2000" dirty="0" smtClean="0">
                <a:solidFill>
                  <a:srgbClr val="002060"/>
                </a:solidFill>
              </a:rPr>
              <a:t>και </a:t>
            </a:r>
          </a:p>
          <a:p>
            <a:pPr marL="285750" indent="-285750">
              <a:buFont typeface="Wingdings" pitchFamily="2" charset="2"/>
              <a:buChar char="§"/>
            </a:pPr>
            <a:r>
              <a:rPr lang="el-GR" sz="2000" dirty="0" smtClean="0">
                <a:solidFill>
                  <a:srgbClr val="002060"/>
                </a:solidFill>
              </a:rPr>
              <a:t>κάποιοι/ες  πάντα  </a:t>
            </a:r>
            <a:r>
              <a:rPr lang="el-GR" sz="2000" b="1" dirty="0" smtClean="0">
                <a:solidFill>
                  <a:srgbClr val="002060"/>
                </a:solidFill>
              </a:rPr>
              <a:t>στο</a:t>
            </a:r>
            <a:r>
              <a:rPr lang="el-GR" sz="2000" dirty="0" smtClean="0">
                <a:solidFill>
                  <a:srgbClr val="002060"/>
                </a:solidFill>
              </a:rPr>
              <a:t> </a:t>
            </a:r>
            <a:r>
              <a:rPr lang="el-GR" sz="2000" b="1" dirty="0">
                <a:solidFill>
                  <a:srgbClr val="002060"/>
                </a:solidFill>
              </a:rPr>
              <a:t>τέλος. </a:t>
            </a:r>
            <a:endParaRPr lang="el-GR" sz="2000" b="1" dirty="0" smtClean="0">
              <a:solidFill>
                <a:srgbClr val="002060"/>
              </a:solidFill>
            </a:endParaRPr>
          </a:p>
          <a:p>
            <a:pPr marL="285750" indent="-285750">
              <a:buFont typeface="Wingdings" pitchFamily="2" charset="2"/>
              <a:buChar char="§"/>
            </a:pPr>
            <a:endParaRPr lang="el-GR" sz="2000" dirty="0" smtClean="0">
              <a:solidFill>
                <a:srgbClr val="002060"/>
              </a:solidFill>
            </a:endParaRPr>
          </a:p>
          <a:p>
            <a:r>
              <a:rPr lang="el-GR" sz="2000" dirty="0" smtClean="0">
                <a:solidFill>
                  <a:srgbClr val="002060"/>
                </a:solidFill>
              </a:rPr>
              <a:t>       Πώς </a:t>
            </a:r>
            <a:r>
              <a:rPr lang="el-GR" sz="2000" dirty="0">
                <a:solidFill>
                  <a:srgbClr val="002060"/>
                </a:solidFill>
              </a:rPr>
              <a:t>επιλέγουν κάθε φορά</a:t>
            </a:r>
            <a:r>
              <a:rPr lang="el-GR" sz="2000" dirty="0" smtClean="0">
                <a:solidFill>
                  <a:srgbClr val="002060"/>
                </a:solidFill>
              </a:rPr>
              <a:t>;    Ποιο </a:t>
            </a:r>
            <a:r>
              <a:rPr lang="el-GR" sz="2000" dirty="0">
                <a:solidFill>
                  <a:srgbClr val="002060"/>
                </a:solidFill>
              </a:rPr>
              <a:t>το νόημα της επιλογής τους; </a:t>
            </a:r>
          </a:p>
        </p:txBody>
      </p:sp>
      <p:sp>
        <p:nvSpPr>
          <p:cNvPr id="3" name="Ορθογώνιο 2"/>
          <p:cNvSpPr/>
          <p:nvPr/>
        </p:nvSpPr>
        <p:spPr>
          <a:xfrm>
            <a:off x="1690" y="3487566"/>
            <a:ext cx="9174156" cy="5016758"/>
          </a:xfrm>
          <a:prstGeom prst="rect">
            <a:avLst/>
          </a:prstGeom>
          <a:solidFill>
            <a:schemeClr val="tx2">
              <a:lumMod val="40000"/>
              <a:lumOff val="60000"/>
            </a:schemeClr>
          </a:solidFill>
        </p:spPr>
        <p:txBody>
          <a:bodyPr wrap="square">
            <a:spAutoFit/>
          </a:bodyPr>
          <a:lstStyle/>
          <a:p>
            <a:r>
              <a:rPr lang="el-GR" sz="2000" dirty="0">
                <a:solidFill>
                  <a:srgbClr val="002060"/>
                </a:solidFill>
              </a:rPr>
              <a:t>Ο τύπος της σχολικής τάξης που κυριαρχεί στα  σχολεία  είναι </a:t>
            </a:r>
            <a:r>
              <a:rPr lang="el-GR" sz="2000" b="1" dirty="0">
                <a:solidFill>
                  <a:srgbClr val="002060"/>
                </a:solidFill>
              </a:rPr>
              <a:t>ο συγκεντρωτικός</a:t>
            </a:r>
            <a:r>
              <a:rPr lang="el-GR" sz="2000" dirty="0">
                <a:solidFill>
                  <a:srgbClr val="002060"/>
                </a:solidFill>
              </a:rPr>
              <a:t>. </a:t>
            </a:r>
            <a:endParaRPr lang="en-US" sz="2000" dirty="0">
              <a:solidFill>
                <a:srgbClr val="002060"/>
              </a:solidFill>
            </a:endParaRPr>
          </a:p>
          <a:p>
            <a:r>
              <a:rPr lang="el-GR" sz="2000" dirty="0">
                <a:solidFill>
                  <a:srgbClr val="002060"/>
                </a:solidFill>
              </a:rPr>
              <a:t>Ονομάζεται </a:t>
            </a:r>
            <a:r>
              <a:rPr lang="el-GR" sz="2000" b="1" dirty="0">
                <a:solidFill>
                  <a:srgbClr val="002060"/>
                </a:solidFill>
              </a:rPr>
              <a:t>συγκεντρωτικός</a:t>
            </a:r>
            <a:r>
              <a:rPr lang="en-US" sz="2000" b="1" dirty="0">
                <a:solidFill>
                  <a:srgbClr val="002060"/>
                </a:solidFill>
              </a:rPr>
              <a:t> </a:t>
            </a:r>
            <a:r>
              <a:rPr lang="el-GR" sz="2000" b="1" dirty="0">
                <a:solidFill>
                  <a:srgbClr val="002060"/>
                </a:solidFill>
              </a:rPr>
              <a:t> τύπος </a:t>
            </a:r>
            <a:r>
              <a:rPr lang="en-US" sz="2000" b="1" dirty="0">
                <a:solidFill>
                  <a:srgbClr val="002060"/>
                </a:solidFill>
              </a:rPr>
              <a:t>  </a:t>
            </a:r>
            <a:r>
              <a:rPr lang="el-GR" sz="2000" dirty="0">
                <a:solidFill>
                  <a:srgbClr val="002060"/>
                </a:solidFill>
              </a:rPr>
              <a:t>γιατί </a:t>
            </a:r>
            <a:endParaRPr lang="en-US" sz="2000" dirty="0">
              <a:solidFill>
                <a:srgbClr val="002060"/>
              </a:solidFill>
            </a:endParaRPr>
          </a:p>
          <a:p>
            <a:pPr marL="285750" indent="-285750">
              <a:buFont typeface="Wingdings" pitchFamily="2" charset="2"/>
              <a:buChar char="§"/>
            </a:pPr>
            <a:r>
              <a:rPr lang="en-US" sz="2000" dirty="0">
                <a:solidFill>
                  <a:srgbClr val="002060"/>
                </a:solidFill>
              </a:rPr>
              <a:t>  </a:t>
            </a:r>
            <a:r>
              <a:rPr lang="el-GR" sz="2000" dirty="0">
                <a:solidFill>
                  <a:srgbClr val="002060"/>
                </a:solidFill>
              </a:rPr>
              <a:t>«όλες οι εξουσίες και οι αρμοδιότητες είναι συγκεντρωμένες στο πρόσωπο του εκπαιδευτικού, ο οποίος καθορίζει και πράττει τα πάντα εκ μέρους και προς χάριν των μαθητών» </a:t>
            </a:r>
            <a:r>
              <a:rPr lang="el-GR" sz="2000" b="1" dirty="0">
                <a:solidFill>
                  <a:srgbClr val="002060"/>
                </a:solidFill>
              </a:rPr>
              <a:t>( </a:t>
            </a:r>
            <a:r>
              <a:rPr lang="el-GR" sz="2000" b="1" dirty="0" err="1">
                <a:solidFill>
                  <a:srgbClr val="002060"/>
                </a:solidFill>
              </a:rPr>
              <a:t>Ματσαγγούρας</a:t>
            </a:r>
            <a:r>
              <a:rPr lang="el-GR" sz="2000" b="1" dirty="0">
                <a:solidFill>
                  <a:srgbClr val="002060"/>
                </a:solidFill>
              </a:rPr>
              <a:t>, 2001:43). </a:t>
            </a:r>
            <a:endParaRPr lang="en-US" sz="2000" b="1" dirty="0">
              <a:solidFill>
                <a:srgbClr val="002060"/>
              </a:solidFill>
            </a:endParaRPr>
          </a:p>
          <a:p>
            <a:r>
              <a:rPr lang="el-GR" sz="2000" b="1" dirty="0">
                <a:solidFill>
                  <a:srgbClr val="002060"/>
                </a:solidFill>
              </a:rPr>
              <a:t>Τα θρανία </a:t>
            </a:r>
            <a:r>
              <a:rPr lang="el-GR" sz="2000" dirty="0" smtClean="0">
                <a:solidFill>
                  <a:srgbClr val="002060"/>
                </a:solidFill>
              </a:rPr>
              <a:t> </a:t>
            </a:r>
            <a:r>
              <a:rPr lang="el-GR" sz="2000" dirty="0">
                <a:solidFill>
                  <a:srgbClr val="002060"/>
                </a:solidFill>
              </a:rPr>
              <a:t>με προσανατολισμό προς </a:t>
            </a:r>
            <a:r>
              <a:rPr lang="el-GR" sz="2000" b="1" dirty="0">
                <a:solidFill>
                  <a:srgbClr val="002060"/>
                </a:solidFill>
              </a:rPr>
              <a:t>τον πίνακα </a:t>
            </a:r>
            <a:r>
              <a:rPr lang="el-GR" sz="2000" dirty="0">
                <a:solidFill>
                  <a:srgbClr val="002060"/>
                </a:solidFill>
              </a:rPr>
              <a:t>και </a:t>
            </a:r>
            <a:r>
              <a:rPr lang="el-GR" sz="2000" b="1" dirty="0">
                <a:solidFill>
                  <a:srgbClr val="002060"/>
                </a:solidFill>
              </a:rPr>
              <a:t>την έδρα</a:t>
            </a:r>
            <a:r>
              <a:rPr lang="el-GR" sz="2000" dirty="0">
                <a:solidFill>
                  <a:srgbClr val="002060"/>
                </a:solidFill>
              </a:rPr>
              <a:t>, </a:t>
            </a:r>
            <a:endParaRPr lang="el-GR" sz="2000" dirty="0" smtClean="0">
              <a:solidFill>
                <a:srgbClr val="002060"/>
              </a:solidFill>
            </a:endParaRPr>
          </a:p>
          <a:p>
            <a:r>
              <a:rPr lang="el-GR" sz="2000" dirty="0" smtClean="0">
                <a:solidFill>
                  <a:srgbClr val="002060"/>
                </a:solidFill>
              </a:rPr>
              <a:t> έτσι </a:t>
            </a:r>
            <a:r>
              <a:rPr lang="el-GR" sz="2000" dirty="0">
                <a:solidFill>
                  <a:srgbClr val="002060"/>
                </a:solidFill>
              </a:rPr>
              <a:t>ώστε να διευκολύνεται </a:t>
            </a:r>
            <a:r>
              <a:rPr lang="el-GR" sz="2000" dirty="0" smtClean="0">
                <a:solidFill>
                  <a:srgbClr val="002060"/>
                </a:solidFill>
              </a:rPr>
              <a:t>:</a:t>
            </a:r>
          </a:p>
          <a:p>
            <a:pPr marL="342900" indent="-342900">
              <a:buFont typeface="Wingdings" pitchFamily="2" charset="2"/>
              <a:buChar char="§"/>
            </a:pPr>
            <a:r>
              <a:rPr lang="el-GR" sz="2000" b="1" dirty="0" smtClean="0">
                <a:solidFill>
                  <a:srgbClr val="002060"/>
                </a:solidFill>
              </a:rPr>
              <a:t>η </a:t>
            </a:r>
            <a:r>
              <a:rPr lang="el-GR" sz="2000" b="1" dirty="0" err="1">
                <a:solidFill>
                  <a:srgbClr val="002060"/>
                </a:solidFill>
              </a:rPr>
              <a:t>δασκαλομαθητική</a:t>
            </a:r>
            <a:r>
              <a:rPr lang="el-GR" sz="2000" b="1" dirty="0">
                <a:solidFill>
                  <a:srgbClr val="002060"/>
                </a:solidFill>
              </a:rPr>
              <a:t> επικοινωνία </a:t>
            </a:r>
            <a:endParaRPr lang="el-GR" sz="2000" b="1" dirty="0" smtClean="0">
              <a:solidFill>
                <a:srgbClr val="002060"/>
              </a:solidFill>
            </a:endParaRPr>
          </a:p>
          <a:p>
            <a:r>
              <a:rPr lang="el-GR" sz="2000" dirty="0" smtClean="0">
                <a:solidFill>
                  <a:srgbClr val="002060"/>
                </a:solidFill>
              </a:rPr>
              <a:t>   και </a:t>
            </a:r>
          </a:p>
          <a:p>
            <a:pPr marL="342900" indent="-342900">
              <a:buFont typeface="Wingdings" pitchFamily="2" charset="2"/>
              <a:buChar char="§"/>
            </a:pPr>
            <a:r>
              <a:rPr lang="el-GR" sz="2000" b="1" dirty="0" smtClean="0">
                <a:solidFill>
                  <a:srgbClr val="002060"/>
                </a:solidFill>
              </a:rPr>
              <a:t> ο </a:t>
            </a:r>
            <a:r>
              <a:rPr lang="el-GR" sz="2000" b="1" dirty="0">
                <a:solidFill>
                  <a:srgbClr val="002060"/>
                </a:solidFill>
              </a:rPr>
              <a:t>δασκαλικός </a:t>
            </a:r>
            <a:r>
              <a:rPr lang="el-GR" sz="2000" b="1" dirty="0" smtClean="0">
                <a:solidFill>
                  <a:srgbClr val="002060"/>
                </a:solidFill>
              </a:rPr>
              <a:t>έλεγχος</a:t>
            </a:r>
            <a:endParaRPr lang="el-GR" sz="2000" dirty="0">
              <a:solidFill>
                <a:srgbClr val="002060"/>
              </a:solidFill>
            </a:endParaRPr>
          </a:p>
          <a:p>
            <a:endParaRPr lang="el-GR" sz="2000" dirty="0" smtClean="0"/>
          </a:p>
          <a:p>
            <a:endParaRPr lang="el-GR" sz="2000" dirty="0"/>
          </a:p>
          <a:p>
            <a:r>
              <a:rPr lang="el-GR" sz="2000" dirty="0"/>
              <a:t>Λειτουργώντας ανάλογα με το σύστημα της κοινωνίας μας, το συγκεκριμένο σύστημα θέσεων προωθεί τη διάκριση και τη δημιουργία κατηγοριών μαθητών χωρίς να παρέχει ίσες ευκαιρίες σε όλους. </a:t>
            </a:r>
          </a:p>
          <a:p>
            <a:endParaRPr lang="el-GR" sz="2000" dirty="0"/>
          </a:p>
        </p:txBody>
      </p:sp>
    </p:spTree>
    <p:extLst>
      <p:ext uri="{BB962C8B-B14F-4D97-AF65-F5344CB8AC3E}">
        <p14:creationId xmlns:p14="http://schemas.microsoft.com/office/powerpoint/2010/main" val="6922031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p:cNvSpPr/>
          <p:nvPr/>
        </p:nvSpPr>
        <p:spPr>
          <a:xfrm>
            <a:off x="0" y="84223"/>
            <a:ext cx="9144000" cy="7478970"/>
          </a:xfrm>
          <a:prstGeom prst="rect">
            <a:avLst/>
          </a:prstGeom>
          <a:solidFill>
            <a:schemeClr val="tx2">
              <a:lumMod val="20000"/>
              <a:lumOff val="80000"/>
            </a:schemeClr>
          </a:solidFill>
        </p:spPr>
        <p:style>
          <a:lnRef idx="2">
            <a:schemeClr val="accent2"/>
          </a:lnRef>
          <a:fillRef idx="1">
            <a:schemeClr val="lt1"/>
          </a:fillRef>
          <a:effectRef idx="0">
            <a:schemeClr val="accent2"/>
          </a:effectRef>
          <a:fontRef idx="minor">
            <a:schemeClr val="dk1"/>
          </a:fontRef>
        </p:style>
        <p:txBody>
          <a:bodyPr wrap="square">
            <a:spAutoFit/>
          </a:bodyPr>
          <a:lstStyle/>
          <a:p>
            <a:r>
              <a:rPr lang="el-GR" sz="2000" dirty="0" smtClean="0">
                <a:solidFill>
                  <a:schemeClr val="tx2"/>
                </a:solidFill>
              </a:rPr>
              <a:t>Σύμφωνα  με τη</a:t>
            </a:r>
            <a:r>
              <a:rPr lang="el-GR" sz="2000" b="1" dirty="0" smtClean="0">
                <a:solidFill>
                  <a:schemeClr val="tx2"/>
                </a:solidFill>
              </a:rPr>
              <a:t>  Σύγχρονη Ανθρωπογεωγραφία  :</a:t>
            </a:r>
          </a:p>
          <a:p>
            <a:endParaRPr lang="el-GR" sz="2000" b="1" dirty="0" smtClean="0">
              <a:solidFill>
                <a:schemeClr val="tx2"/>
              </a:solidFill>
            </a:endParaRPr>
          </a:p>
          <a:p>
            <a:r>
              <a:rPr lang="el-GR" sz="2000" b="1" dirty="0" smtClean="0">
                <a:solidFill>
                  <a:schemeClr val="tx2"/>
                </a:solidFill>
              </a:rPr>
              <a:t> «ο  Χώρος»    </a:t>
            </a:r>
            <a:r>
              <a:rPr lang="el-GR" sz="2000" dirty="0" smtClean="0">
                <a:solidFill>
                  <a:schemeClr val="tx2"/>
                </a:solidFill>
              </a:rPr>
              <a:t> είναι εξ ορισμού    </a:t>
            </a:r>
            <a:r>
              <a:rPr lang="el-GR" sz="2000" b="1" dirty="0" smtClean="0">
                <a:solidFill>
                  <a:schemeClr val="tx2"/>
                </a:solidFill>
              </a:rPr>
              <a:t>πολιτισμικός ( =  μη «φυσικός)</a:t>
            </a:r>
          </a:p>
          <a:p>
            <a:endParaRPr lang="el-GR" sz="2000" b="1" dirty="0" smtClean="0">
              <a:solidFill>
                <a:schemeClr val="tx2"/>
              </a:solidFill>
            </a:endParaRPr>
          </a:p>
          <a:p>
            <a:r>
              <a:rPr lang="el-GR" sz="2000" dirty="0" smtClean="0">
                <a:solidFill>
                  <a:schemeClr val="tx2"/>
                </a:solidFill>
              </a:rPr>
              <a:t>Όχι μόνο  , διότι σήμερα  </a:t>
            </a:r>
            <a:r>
              <a:rPr lang="el-GR" sz="2000" b="1" dirty="0" smtClean="0">
                <a:solidFill>
                  <a:schemeClr val="tx2"/>
                </a:solidFill>
              </a:rPr>
              <a:t>ολόκληρη η επιφάνεια του πλανήτη  </a:t>
            </a:r>
            <a:r>
              <a:rPr lang="el-GR" sz="2000" dirty="0" smtClean="0">
                <a:solidFill>
                  <a:schemeClr val="tx2"/>
                </a:solidFill>
              </a:rPr>
              <a:t>δέχεται τις επιπτώσεις της ανθρώπινης  παρουσίας επάνω  στη Γη    αλλά, </a:t>
            </a:r>
          </a:p>
          <a:p>
            <a:r>
              <a:rPr lang="el-GR" sz="2000" dirty="0" smtClean="0">
                <a:solidFill>
                  <a:schemeClr val="tx2"/>
                </a:solidFill>
              </a:rPr>
              <a:t>γιατί   οι       </a:t>
            </a:r>
            <a:r>
              <a:rPr lang="el-GR" sz="2000" b="1" dirty="0" smtClean="0">
                <a:solidFill>
                  <a:schemeClr val="tx2"/>
                </a:solidFill>
              </a:rPr>
              <a:t>«ανθρώπινες  επιστήμες» </a:t>
            </a:r>
          </a:p>
          <a:p>
            <a:r>
              <a:rPr lang="el-GR" sz="2000" dirty="0" smtClean="0">
                <a:solidFill>
                  <a:schemeClr val="tx2"/>
                </a:solidFill>
              </a:rPr>
              <a:t> -και μάλιστα </a:t>
            </a:r>
          </a:p>
          <a:p>
            <a:endParaRPr lang="el-GR" sz="2000" dirty="0" smtClean="0">
              <a:solidFill>
                <a:schemeClr val="tx2"/>
              </a:solidFill>
            </a:endParaRPr>
          </a:p>
          <a:p>
            <a:r>
              <a:rPr lang="el-GR" sz="2000" dirty="0" smtClean="0">
                <a:solidFill>
                  <a:schemeClr val="tx2"/>
                </a:solidFill>
              </a:rPr>
              <a:t> </a:t>
            </a:r>
            <a:r>
              <a:rPr lang="el-GR" sz="2000" b="1" dirty="0" smtClean="0">
                <a:solidFill>
                  <a:schemeClr val="tx2"/>
                </a:solidFill>
              </a:rPr>
              <a:t>η ανθρωπογεωγραφία  ως  «κοινωνική επιστήμη  »</a:t>
            </a:r>
            <a:r>
              <a:rPr lang="el-GR" sz="2000" dirty="0" smtClean="0">
                <a:solidFill>
                  <a:schemeClr val="tx2"/>
                </a:solidFill>
              </a:rPr>
              <a:t>- </a:t>
            </a:r>
            <a:r>
              <a:rPr lang="el-GR" sz="2000" b="1" dirty="0" smtClean="0">
                <a:solidFill>
                  <a:schemeClr val="tx2"/>
                </a:solidFill>
              </a:rPr>
              <a:t> εξετάζουν τον κόσμο </a:t>
            </a:r>
          </a:p>
          <a:p>
            <a:endParaRPr lang="el-GR" sz="2000" b="1" dirty="0" smtClean="0">
              <a:solidFill>
                <a:schemeClr val="tx2"/>
              </a:solidFill>
            </a:endParaRPr>
          </a:p>
          <a:p>
            <a:r>
              <a:rPr lang="el-GR" sz="2000" b="1" dirty="0" smtClean="0">
                <a:solidFill>
                  <a:schemeClr val="tx2"/>
                </a:solidFill>
              </a:rPr>
              <a:t> </a:t>
            </a:r>
            <a:r>
              <a:rPr lang="el-GR" sz="2000" dirty="0" smtClean="0">
                <a:solidFill>
                  <a:schemeClr val="tx2"/>
                </a:solidFill>
              </a:rPr>
              <a:t>μέσα   </a:t>
            </a:r>
            <a:r>
              <a:rPr lang="el-GR" sz="2000" b="1" dirty="0" smtClean="0">
                <a:solidFill>
                  <a:schemeClr val="tx2"/>
                </a:solidFill>
              </a:rPr>
              <a:t>από   ανθρωποκεντρικές  προοπτικές   και  προσεγγίσεις  </a:t>
            </a:r>
          </a:p>
          <a:p>
            <a:endParaRPr lang="el-GR" sz="2000" dirty="0">
              <a:solidFill>
                <a:schemeClr val="tx2"/>
              </a:solidFill>
            </a:endParaRPr>
          </a:p>
          <a:p>
            <a:r>
              <a:rPr lang="el-GR" sz="2000" dirty="0" smtClean="0">
                <a:solidFill>
                  <a:schemeClr val="tx2"/>
                </a:solidFill>
              </a:rPr>
              <a:t>Η εξέλιξη της ανθρώπινης κοινωνίας  έ</a:t>
            </a:r>
            <a:r>
              <a:rPr lang="el-GR" sz="2000" i="1" dirty="0" smtClean="0">
                <a:solidFill>
                  <a:schemeClr val="tx2"/>
                </a:solidFill>
              </a:rPr>
              <a:t>χει συνδεθεί με την ενίσχυση </a:t>
            </a:r>
            <a:r>
              <a:rPr lang="el-GR" sz="2000" b="1" i="1" dirty="0" smtClean="0">
                <a:solidFill>
                  <a:schemeClr val="tx2"/>
                </a:solidFill>
              </a:rPr>
              <a:t>της  «διαφοράς»</a:t>
            </a:r>
          </a:p>
          <a:p>
            <a:r>
              <a:rPr lang="el-GR" sz="2000" i="1" dirty="0" smtClean="0">
                <a:solidFill>
                  <a:schemeClr val="tx2"/>
                </a:solidFill>
              </a:rPr>
              <a:t>Ιστορικά , πολλές  κοινωνίες έχουν διέλθει  από αύξουσα εσωτερική  διαφοροποίηση </a:t>
            </a:r>
          </a:p>
          <a:p>
            <a:r>
              <a:rPr lang="el-GR" sz="2000" i="1" dirty="0" smtClean="0">
                <a:solidFill>
                  <a:schemeClr val="tx2"/>
                </a:solidFill>
              </a:rPr>
              <a:t>μέσω διεργασιών ,    όπως</a:t>
            </a:r>
          </a:p>
          <a:p>
            <a:pPr marL="342900" indent="-342900">
              <a:buFont typeface="Wingdings" pitchFamily="2" charset="2"/>
              <a:buChar char="§"/>
            </a:pPr>
            <a:r>
              <a:rPr lang="el-GR" sz="2000" b="1" i="1" dirty="0" smtClean="0">
                <a:solidFill>
                  <a:schemeClr val="tx2"/>
                </a:solidFill>
              </a:rPr>
              <a:t>     η  εγκαθίδρυση  πολιτικών  ιεραρχιών  </a:t>
            </a:r>
          </a:p>
          <a:p>
            <a:r>
              <a:rPr lang="el-GR" sz="2000" i="1" dirty="0" smtClean="0">
                <a:solidFill>
                  <a:schemeClr val="tx2"/>
                </a:solidFill>
              </a:rPr>
              <a:t>  και </a:t>
            </a:r>
          </a:p>
          <a:p>
            <a:pPr marL="342900" indent="-342900">
              <a:buFont typeface="Wingdings" pitchFamily="2" charset="2"/>
              <a:buChar char="§"/>
            </a:pPr>
            <a:r>
              <a:rPr lang="el-GR" sz="2000" b="1" i="1" dirty="0">
                <a:solidFill>
                  <a:schemeClr val="tx2"/>
                </a:solidFill>
              </a:rPr>
              <a:t> </a:t>
            </a:r>
            <a:r>
              <a:rPr lang="el-GR" sz="2000" b="1" i="1" dirty="0" smtClean="0">
                <a:solidFill>
                  <a:schemeClr val="tx2"/>
                </a:solidFill>
              </a:rPr>
              <a:t>        ο εργασιακός καταμερισμός  </a:t>
            </a:r>
          </a:p>
          <a:p>
            <a:pPr marL="342900" indent="-342900">
              <a:buFont typeface="Wingdings" pitchFamily="2" charset="2"/>
              <a:buChar char="§"/>
            </a:pPr>
            <a:endParaRPr lang="el-GR" sz="2000" b="1" i="1" dirty="0">
              <a:solidFill>
                <a:schemeClr val="tx2"/>
              </a:solidFill>
            </a:endParaRPr>
          </a:p>
          <a:p>
            <a:pPr marL="342900" indent="-342900">
              <a:buFont typeface="Wingdings" pitchFamily="2" charset="2"/>
              <a:buChar char="§"/>
            </a:pPr>
            <a:endParaRPr lang="el-GR" sz="2000" b="1" i="1" dirty="0" smtClean="0">
              <a:solidFill>
                <a:schemeClr val="tx2"/>
              </a:solidFill>
            </a:endParaRPr>
          </a:p>
          <a:p>
            <a:pPr marL="342900" indent="-342900">
              <a:buFont typeface="Wingdings" pitchFamily="2" charset="2"/>
              <a:buChar char="§"/>
            </a:pPr>
            <a:endParaRPr lang="el-GR" sz="2000" b="1" i="1" dirty="0">
              <a:solidFill>
                <a:schemeClr val="tx2"/>
              </a:solidFill>
            </a:endParaRPr>
          </a:p>
          <a:p>
            <a:pPr marL="342900" indent="-342900">
              <a:buFont typeface="Wingdings" pitchFamily="2" charset="2"/>
              <a:buChar char="§"/>
            </a:pPr>
            <a:endParaRPr lang="el-GR" sz="2000" b="1" i="1" dirty="0" smtClean="0">
              <a:solidFill>
                <a:schemeClr val="tx2"/>
              </a:solidFill>
            </a:endParaRPr>
          </a:p>
          <a:p>
            <a:pPr marL="342900" indent="-342900">
              <a:buFont typeface="Wingdings" pitchFamily="2" charset="2"/>
              <a:buChar char="§"/>
            </a:pPr>
            <a:endParaRPr lang="el-GR" sz="2000" b="1" i="1" dirty="0" smtClean="0">
              <a:solidFill>
                <a:schemeClr val="tx2"/>
              </a:solidFill>
            </a:endParaRPr>
          </a:p>
        </p:txBody>
      </p:sp>
      <p:cxnSp>
        <p:nvCxnSpPr>
          <p:cNvPr id="6" name="Γωνιακή σύνδεση 5"/>
          <p:cNvCxnSpPr/>
          <p:nvPr/>
        </p:nvCxnSpPr>
        <p:spPr>
          <a:xfrm>
            <a:off x="10620672" y="908720"/>
            <a:ext cx="914400" cy="914400"/>
          </a:xfrm>
          <a:prstGeom prst="bentConnector3">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55816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0" y="-282489"/>
            <a:ext cx="9144000" cy="6863417"/>
          </a:xfrm>
          <a:prstGeom prst="rect">
            <a:avLst/>
          </a:prstGeom>
          <a:solidFill>
            <a:schemeClr val="tx2">
              <a:lumMod val="20000"/>
              <a:lumOff val="80000"/>
            </a:schemeClr>
          </a:solidFill>
        </p:spPr>
        <p:txBody>
          <a:bodyPr wrap="square">
            <a:spAutoFit/>
          </a:bodyPr>
          <a:lstStyle/>
          <a:p>
            <a:r>
              <a:rPr lang="el-GR" sz="2000" dirty="0">
                <a:solidFill>
                  <a:srgbClr val="002060"/>
                </a:solidFill>
              </a:rPr>
              <a:t>Λειτουργώντας ανάλογα </a:t>
            </a:r>
            <a:r>
              <a:rPr lang="el-GR" sz="2000" dirty="0" smtClean="0">
                <a:solidFill>
                  <a:srgbClr val="002060"/>
                </a:solidFill>
              </a:rPr>
              <a:t>  με </a:t>
            </a:r>
            <a:r>
              <a:rPr lang="el-GR" sz="2000" dirty="0">
                <a:solidFill>
                  <a:srgbClr val="002060"/>
                </a:solidFill>
              </a:rPr>
              <a:t>το </a:t>
            </a:r>
            <a:r>
              <a:rPr lang="el-GR" sz="2000" dirty="0" smtClean="0">
                <a:solidFill>
                  <a:srgbClr val="002060"/>
                </a:solidFill>
              </a:rPr>
              <a:t>σύστημα   </a:t>
            </a:r>
            <a:r>
              <a:rPr lang="el-GR" sz="2000" dirty="0">
                <a:solidFill>
                  <a:srgbClr val="002060"/>
                </a:solidFill>
              </a:rPr>
              <a:t>της κοινωνίας μας, </a:t>
            </a:r>
            <a:endParaRPr lang="el-GR" sz="2000" dirty="0" smtClean="0">
              <a:solidFill>
                <a:srgbClr val="002060"/>
              </a:solidFill>
            </a:endParaRPr>
          </a:p>
          <a:p>
            <a:r>
              <a:rPr lang="el-GR" sz="2000" dirty="0" smtClean="0">
                <a:solidFill>
                  <a:srgbClr val="002060"/>
                </a:solidFill>
              </a:rPr>
              <a:t>  το </a:t>
            </a:r>
            <a:r>
              <a:rPr lang="el-GR" sz="2000" dirty="0">
                <a:solidFill>
                  <a:srgbClr val="002060"/>
                </a:solidFill>
              </a:rPr>
              <a:t>συγκεκριμένο σύστημα </a:t>
            </a:r>
            <a:r>
              <a:rPr lang="el-GR" sz="2000" dirty="0" smtClean="0">
                <a:solidFill>
                  <a:srgbClr val="002060"/>
                </a:solidFill>
              </a:rPr>
              <a:t>θέσεων  </a:t>
            </a:r>
            <a:r>
              <a:rPr lang="el-GR" sz="2000" dirty="0">
                <a:solidFill>
                  <a:srgbClr val="002060"/>
                </a:solidFill>
              </a:rPr>
              <a:t>προωθεί </a:t>
            </a:r>
            <a:r>
              <a:rPr lang="el-GR" sz="2000" dirty="0" smtClean="0">
                <a:solidFill>
                  <a:srgbClr val="002060"/>
                </a:solidFill>
              </a:rPr>
              <a:t>:</a:t>
            </a:r>
          </a:p>
          <a:p>
            <a:pPr marL="342900" indent="-342900">
              <a:buFont typeface="Wingdings" pitchFamily="2" charset="2"/>
              <a:buChar char="§"/>
            </a:pPr>
            <a:r>
              <a:rPr lang="el-GR" sz="2000" dirty="0" smtClean="0">
                <a:solidFill>
                  <a:srgbClr val="002060"/>
                </a:solidFill>
              </a:rPr>
              <a:t>τη </a:t>
            </a:r>
            <a:r>
              <a:rPr lang="el-GR" sz="2000" b="1" dirty="0">
                <a:solidFill>
                  <a:srgbClr val="002060"/>
                </a:solidFill>
              </a:rPr>
              <a:t>διάκριση</a:t>
            </a:r>
            <a:r>
              <a:rPr lang="el-GR" sz="2000" dirty="0">
                <a:solidFill>
                  <a:srgbClr val="002060"/>
                </a:solidFill>
              </a:rPr>
              <a:t> και </a:t>
            </a:r>
            <a:r>
              <a:rPr lang="el-GR" sz="2000" b="1" dirty="0">
                <a:solidFill>
                  <a:srgbClr val="002060"/>
                </a:solidFill>
              </a:rPr>
              <a:t>τη δημιουργία κατηγοριών μαθητών </a:t>
            </a:r>
            <a:r>
              <a:rPr lang="el-GR" sz="2000" b="1" dirty="0" smtClean="0">
                <a:solidFill>
                  <a:srgbClr val="002060"/>
                </a:solidFill>
              </a:rPr>
              <a:t> </a:t>
            </a:r>
            <a:r>
              <a:rPr lang="el-GR" sz="2000" dirty="0" smtClean="0">
                <a:solidFill>
                  <a:srgbClr val="002060"/>
                </a:solidFill>
              </a:rPr>
              <a:t>χωρίς </a:t>
            </a:r>
            <a:r>
              <a:rPr lang="el-GR" sz="2000" dirty="0">
                <a:solidFill>
                  <a:srgbClr val="002060"/>
                </a:solidFill>
              </a:rPr>
              <a:t>να παρέχει ίσες ευκαιρίες σε όλους. </a:t>
            </a:r>
            <a:endParaRPr lang="en-US" sz="2000" dirty="0" smtClean="0">
              <a:solidFill>
                <a:srgbClr val="002060"/>
              </a:solidFill>
            </a:endParaRPr>
          </a:p>
          <a:p>
            <a:r>
              <a:rPr lang="el-GR" sz="2000" dirty="0" smtClean="0">
                <a:solidFill>
                  <a:srgbClr val="002060"/>
                </a:solidFill>
              </a:rPr>
              <a:t>Όλοι οι μαθητές πρέπει να έχουν ίσες </a:t>
            </a:r>
            <a:r>
              <a:rPr lang="el-GR" sz="2000" dirty="0" err="1" smtClean="0">
                <a:solidFill>
                  <a:srgbClr val="002060"/>
                </a:solidFill>
              </a:rPr>
              <a:t>δυντότητες</a:t>
            </a:r>
            <a:r>
              <a:rPr lang="el-GR" sz="2000" dirty="0" smtClean="0">
                <a:solidFill>
                  <a:srgbClr val="002060"/>
                </a:solidFill>
              </a:rPr>
              <a:t> επικοινωνία</a:t>
            </a:r>
            <a:endParaRPr lang="en-US" sz="2000" dirty="0">
              <a:solidFill>
                <a:srgbClr val="002060"/>
              </a:solidFill>
            </a:endParaRPr>
          </a:p>
          <a:p>
            <a:pPr marL="342900" indent="-342900">
              <a:buFont typeface="Wingdings" pitchFamily="2" charset="2"/>
              <a:buChar char="§"/>
            </a:pPr>
            <a:endParaRPr lang="en-US" sz="2000" dirty="0" smtClean="0">
              <a:solidFill>
                <a:srgbClr val="002060"/>
              </a:solidFill>
            </a:endParaRPr>
          </a:p>
          <a:p>
            <a:pPr marL="342900" indent="-342900">
              <a:buFont typeface="Wingdings" pitchFamily="2" charset="2"/>
              <a:buChar char="§"/>
            </a:pPr>
            <a:endParaRPr lang="en-US" sz="2000" dirty="0">
              <a:solidFill>
                <a:srgbClr val="002060"/>
              </a:solidFill>
            </a:endParaRPr>
          </a:p>
          <a:p>
            <a:pPr marL="342900" indent="-342900">
              <a:buFont typeface="Wingdings" pitchFamily="2" charset="2"/>
              <a:buChar char="§"/>
            </a:pPr>
            <a:endParaRPr lang="en-US" sz="2000" dirty="0" smtClean="0">
              <a:solidFill>
                <a:srgbClr val="002060"/>
              </a:solidFill>
            </a:endParaRPr>
          </a:p>
          <a:p>
            <a:pPr marL="342900" indent="-342900">
              <a:buFont typeface="Wingdings" pitchFamily="2" charset="2"/>
              <a:buChar char="§"/>
            </a:pPr>
            <a:endParaRPr lang="en-US" sz="2000" dirty="0">
              <a:solidFill>
                <a:srgbClr val="002060"/>
              </a:solidFill>
            </a:endParaRPr>
          </a:p>
          <a:p>
            <a:pPr marL="342900" indent="-342900">
              <a:buFont typeface="Wingdings" pitchFamily="2" charset="2"/>
              <a:buChar char="§"/>
            </a:pPr>
            <a:endParaRPr lang="en-US" sz="2000" dirty="0" smtClean="0">
              <a:solidFill>
                <a:srgbClr val="002060"/>
              </a:solidFill>
            </a:endParaRPr>
          </a:p>
          <a:p>
            <a:pPr marL="342900" indent="-342900">
              <a:buFont typeface="Wingdings" pitchFamily="2" charset="2"/>
              <a:buChar char="§"/>
            </a:pPr>
            <a:endParaRPr lang="en-US" sz="2000" dirty="0">
              <a:solidFill>
                <a:srgbClr val="002060"/>
              </a:solidFill>
            </a:endParaRPr>
          </a:p>
          <a:p>
            <a:pPr marL="342900" indent="-342900">
              <a:buFont typeface="Wingdings" pitchFamily="2" charset="2"/>
              <a:buChar char="§"/>
            </a:pPr>
            <a:endParaRPr lang="en-US" sz="2000" dirty="0" smtClean="0">
              <a:solidFill>
                <a:srgbClr val="002060"/>
              </a:solidFill>
            </a:endParaRPr>
          </a:p>
          <a:p>
            <a:pPr marL="342900" indent="-342900">
              <a:buFont typeface="Wingdings" pitchFamily="2" charset="2"/>
              <a:buChar char="§"/>
            </a:pPr>
            <a:endParaRPr lang="en-US" sz="2000" dirty="0">
              <a:solidFill>
                <a:srgbClr val="002060"/>
              </a:solidFill>
            </a:endParaRPr>
          </a:p>
          <a:p>
            <a:pPr marL="342900" indent="-342900">
              <a:buFont typeface="Wingdings" pitchFamily="2" charset="2"/>
              <a:buChar char="§"/>
            </a:pPr>
            <a:endParaRPr lang="en-US" sz="2000" dirty="0" smtClean="0">
              <a:solidFill>
                <a:srgbClr val="002060"/>
              </a:solidFill>
            </a:endParaRPr>
          </a:p>
          <a:p>
            <a:pPr marL="342900" indent="-342900">
              <a:buFont typeface="Wingdings" pitchFamily="2" charset="2"/>
              <a:buChar char="§"/>
            </a:pPr>
            <a:endParaRPr lang="en-US" sz="2000" dirty="0">
              <a:solidFill>
                <a:srgbClr val="002060"/>
              </a:solidFill>
            </a:endParaRPr>
          </a:p>
          <a:p>
            <a:pPr marL="342900" indent="-342900">
              <a:buFont typeface="Wingdings" pitchFamily="2" charset="2"/>
              <a:buChar char="§"/>
            </a:pPr>
            <a:endParaRPr lang="en-US" sz="2000" dirty="0" smtClean="0">
              <a:solidFill>
                <a:srgbClr val="002060"/>
              </a:solidFill>
            </a:endParaRPr>
          </a:p>
          <a:p>
            <a:pPr marL="342900" indent="-342900">
              <a:buFont typeface="Wingdings" pitchFamily="2" charset="2"/>
              <a:buChar char="§"/>
            </a:pPr>
            <a:endParaRPr lang="en-US" sz="2000" dirty="0">
              <a:solidFill>
                <a:srgbClr val="002060"/>
              </a:solidFill>
            </a:endParaRPr>
          </a:p>
          <a:p>
            <a:pPr marL="342900" indent="-342900">
              <a:buFont typeface="Wingdings" pitchFamily="2" charset="2"/>
              <a:buChar char="§"/>
            </a:pPr>
            <a:endParaRPr lang="en-US" sz="2000" dirty="0" smtClean="0">
              <a:solidFill>
                <a:srgbClr val="002060"/>
              </a:solidFill>
            </a:endParaRPr>
          </a:p>
          <a:p>
            <a:pPr marL="342900" indent="-342900">
              <a:buFont typeface="Wingdings" pitchFamily="2" charset="2"/>
              <a:buChar char="§"/>
            </a:pPr>
            <a:endParaRPr lang="en-US" sz="2000" dirty="0">
              <a:solidFill>
                <a:srgbClr val="002060"/>
              </a:solidFill>
            </a:endParaRPr>
          </a:p>
          <a:p>
            <a:pPr marL="342900" indent="-342900">
              <a:buFont typeface="Wingdings" pitchFamily="2" charset="2"/>
              <a:buChar char="§"/>
            </a:pPr>
            <a:endParaRPr lang="en-US" sz="2000" dirty="0" smtClean="0">
              <a:solidFill>
                <a:srgbClr val="002060"/>
              </a:solidFill>
            </a:endParaRPr>
          </a:p>
          <a:p>
            <a:pPr marL="342900" indent="-342900">
              <a:buFont typeface="Wingdings" pitchFamily="2" charset="2"/>
              <a:buChar char="§"/>
            </a:pPr>
            <a:endParaRPr lang="en-US" sz="2000" dirty="0">
              <a:solidFill>
                <a:srgbClr val="002060"/>
              </a:solidFill>
            </a:endParaRPr>
          </a:p>
          <a:p>
            <a:pPr marL="342900" indent="-342900">
              <a:buFont typeface="Wingdings" pitchFamily="2" charset="2"/>
              <a:buChar char="§"/>
            </a:pPr>
            <a:endParaRPr lang="el-GR" sz="2000" dirty="0">
              <a:solidFill>
                <a:srgbClr val="002060"/>
              </a:solidFill>
            </a:endParaRPr>
          </a:p>
        </p:txBody>
      </p:sp>
    </p:spTree>
    <p:extLst>
      <p:ext uri="{BB962C8B-B14F-4D97-AF65-F5344CB8AC3E}">
        <p14:creationId xmlns:p14="http://schemas.microsoft.com/office/powerpoint/2010/main" val="20102458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254" y="245525"/>
            <a:ext cx="9217597" cy="8094524"/>
          </a:xfrm>
          <a:prstGeom prst="rect">
            <a:avLst/>
          </a:prstGeom>
          <a:solidFill>
            <a:schemeClr val="tx2">
              <a:lumMod val="20000"/>
              <a:lumOff val="80000"/>
            </a:schemeClr>
          </a:solidFill>
        </p:spPr>
        <p:txBody>
          <a:bodyPr wrap="square">
            <a:spAutoFit/>
          </a:bodyPr>
          <a:lstStyle/>
          <a:p>
            <a:pPr lvl="0"/>
            <a:r>
              <a:rPr lang="el-GR" sz="2000" b="1" dirty="0" smtClean="0">
                <a:solidFill>
                  <a:srgbClr val="002060"/>
                </a:solidFill>
              </a:rPr>
              <a:t>             Εφαρμογή της   </a:t>
            </a:r>
            <a:r>
              <a:rPr lang="el-GR" sz="2000" b="1" dirty="0">
                <a:solidFill>
                  <a:srgbClr val="002060"/>
                </a:solidFill>
              </a:rPr>
              <a:t>ανθρωπογεωγραφίας </a:t>
            </a:r>
            <a:r>
              <a:rPr lang="el-GR" sz="2000" b="1" dirty="0" smtClean="0">
                <a:solidFill>
                  <a:srgbClr val="002060"/>
                </a:solidFill>
              </a:rPr>
              <a:t>  στη    </a:t>
            </a:r>
            <a:r>
              <a:rPr lang="el-GR" sz="2000" b="1" dirty="0">
                <a:solidFill>
                  <a:srgbClr val="002060"/>
                </a:solidFill>
              </a:rPr>
              <a:t>διδακτική </a:t>
            </a:r>
            <a:r>
              <a:rPr lang="el-GR" sz="2000" b="1" dirty="0" smtClean="0">
                <a:solidFill>
                  <a:srgbClr val="002060"/>
                </a:solidFill>
              </a:rPr>
              <a:t>πράξη</a:t>
            </a:r>
          </a:p>
          <a:p>
            <a:pPr lvl="0"/>
            <a:endParaRPr lang="el-GR" sz="2000" dirty="0">
              <a:solidFill>
                <a:srgbClr val="002060"/>
              </a:solidFill>
            </a:endParaRPr>
          </a:p>
          <a:p>
            <a:r>
              <a:rPr lang="el-GR" sz="2000" dirty="0">
                <a:solidFill>
                  <a:srgbClr val="002060"/>
                </a:solidFill>
              </a:rPr>
              <a:t>Οι νέες εκπαιδευτικές ανάγκες, που δημιούργησε </a:t>
            </a:r>
            <a:r>
              <a:rPr lang="el-GR" sz="2000" b="1" dirty="0">
                <a:solidFill>
                  <a:srgbClr val="002060"/>
                </a:solidFill>
              </a:rPr>
              <a:t>το Νέο Σχολείο </a:t>
            </a:r>
            <a:r>
              <a:rPr lang="el-GR" sz="2000" dirty="0" smtClean="0">
                <a:solidFill>
                  <a:srgbClr val="002060"/>
                </a:solidFill>
              </a:rPr>
              <a:t>,μέσα </a:t>
            </a:r>
            <a:r>
              <a:rPr lang="el-GR" sz="2000" dirty="0">
                <a:solidFill>
                  <a:srgbClr val="002060"/>
                </a:solidFill>
              </a:rPr>
              <a:t>στο πλαίσιο μιας μεταλλαγής της διδακτικής πράξης, οδήγησαν και σε μια </a:t>
            </a:r>
            <a:r>
              <a:rPr lang="el-GR" sz="2000" b="1" dirty="0">
                <a:solidFill>
                  <a:srgbClr val="002060"/>
                </a:solidFill>
              </a:rPr>
              <a:t>αναδιοργάνωση του χώρου της αίθουσας</a:t>
            </a:r>
            <a:r>
              <a:rPr lang="el-GR" sz="2000" b="1" dirty="0" smtClean="0">
                <a:solidFill>
                  <a:srgbClr val="002060"/>
                </a:solidFill>
              </a:rPr>
              <a:t>.</a:t>
            </a:r>
          </a:p>
          <a:p>
            <a:r>
              <a:rPr lang="el-GR" sz="2000" dirty="0" smtClean="0">
                <a:solidFill>
                  <a:srgbClr val="002060"/>
                </a:solidFill>
              </a:rPr>
              <a:t> </a:t>
            </a:r>
            <a:r>
              <a:rPr lang="el-GR" sz="2000" dirty="0">
                <a:solidFill>
                  <a:srgbClr val="002060"/>
                </a:solidFill>
              </a:rPr>
              <a:t>Οι νέες πρακτικές για </a:t>
            </a:r>
            <a:r>
              <a:rPr lang="el-GR" sz="2000" b="1" dirty="0">
                <a:solidFill>
                  <a:srgbClr val="002060"/>
                </a:solidFill>
              </a:rPr>
              <a:t>συμμετοχική μάθηση </a:t>
            </a:r>
            <a:r>
              <a:rPr lang="el-GR" sz="2000" b="1" dirty="0" smtClean="0">
                <a:solidFill>
                  <a:srgbClr val="002060"/>
                </a:solidFill>
              </a:rPr>
              <a:t> </a:t>
            </a:r>
            <a:r>
              <a:rPr lang="el-GR" sz="2000" dirty="0" smtClean="0">
                <a:solidFill>
                  <a:srgbClr val="002060"/>
                </a:solidFill>
              </a:rPr>
              <a:t>και  </a:t>
            </a:r>
            <a:r>
              <a:rPr lang="el-GR" sz="2000" dirty="0">
                <a:solidFill>
                  <a:srgbClr val="002060"/>
                </a:solidFill>
              </a:rPr>
              <a:t>αυτενέργεια από την πλευρά των μαθητών </a:t>
            </a:r>
            <a:r>
              <a:rPr lang="el-GR" sz="2000" dirty="0" smtClean="0">
                <a:solidFill>
                  <a:srgbClr val="002060"/>
                </a:solidFill>
              </a:rPr>
              <a:t>άλλαξαν </a:t>
            </a:r>
            <a:r>
              <a:rPr lang="el-GR" sz="2000" dirty="0">
                <a:solidFill>
                  <a:srgbClr val="002060"/>
                </a:solidFill>
              </a:rPr>
              <a:t>τη στάση τους κατά την εκπαιδευτική διαδικασία (Γερμανός, 2010</a:t>
            </a:r>
            <a:r>
              <a:rPr lang="el-GR" sz="2000" dirty="0" smtClean="0">
                <a:solidFill>
                  <a:srgbClr val="002060"/>
                </a:solidFill>
              </a:rPr>
              <a:t>).</a:t>
            </a:r>
          </a:p>
          <a:p>
            <a:endParaRPr lang="el-GR" sz="2000" dirty="0" smtClean="0">
              <a:solidFill>
                <a:srgbClr val="002060"/>
              </a:solidFill>
            </a:endParaRPr>
          </a:p>
          <a:p>
            <a:r>
              <a:rPr lang="el-GR" sz="2000" dirty="0" smtClean="0">
                <a:solidFill>
                  <a:srgbClr val="002060"/>
                </a:solidFill>
              </a:rPr>
              <a:t> </a:t>
            </a:r>
            <a:r>
              <a:rPr lang="el-GR" sz="2000" dirty="0">
                <a:solidFill>
                  <a:srgbClr val="002060"/>
                </a:solidFill>
              </a:rPr>
              <a:t>Οι εκπαιδευτικοί προχωρούν σε </a:t>
            </a:r>
            <a:r>
              <a:rPr lang="el-GR" sz="2000" dirty="0" smtClean="0">
                <a:solidFill>
                  <a:srgbClr val="002060"/>
                </a:solidFill>
              </a:rPr>
              <a:t> </a:t>
            </a:r>
            <a:r>
              <a:rPr lang="el-GR" sz="2000" b="1" dirty="0" smtClean="0">
                <a:solidFill>
                  <a:srgbClr val="002060"/>
                </a:solidFill>
              </a:rPr>
              <a:t>«</a:t>
            </a:r>
            <a:r>
              <a:rPr lang="el-GR" sz="2000" b="1" dirty="0">
                <a:solidFill>
                  <a:srgbClr val="002060"/>
                </a:solidFill>
              </a:rPr>
              <a:t>λειτουργικές αλλαγές</a:t>
            </a:r>
            <a:r>
              <a:rPr lang="el-GR" sz="2000" b="1" dirty="0" smtClean="0">
                <a:solidFill>
                  <a:srgbClr val="002060"/>
                </a:solidFill>
              </a:rPr>
              <a:t>»,  </a:t>
            </a:r>
            <a:r>
              <a:rPr lang="el-GR" sz="2000" dirty="0">
                <a:solidFill>
                  <a:srgbClr val="002060"/>
                </a:solidFill>
              </a:rPr>
              <a:t>θεωρώντας ότι με αυτόν </a:t>
            </a:r>
            <a:endParaRPr lang="el-GR" sz="2000" dirty="0" smtClean="0">
              <a:solidFill>
                <a:srgbClr val="002060"/>
              </a:solidFill>
            </a:endParaRPr>
          </a:p>
          <a:p>
            <a:r>
              <a:rPr lang="el-GR" sz="2000" dirty="0" smtClean="0">
                <a:solidFill>
                  <a:srgbClr val="002060"/>
                </a:solidFill>
              </a:rPr>
              <a:t>τον </a:t>
            </a:r>
            <a:r>
              <a:rPr lang="el-GR" sz="2000" dirty="0">
                <a:solidFill>
                  <a:srgbClr val="002060"/>
                </a:solidFill>
              </a:rPr>
              <a:t>τρόπο θα βελτιώσουν τη </a:t>
            </a:r>
            <a:r>
              <a:rPr lang="el-GR" sz="2000" b="1" dirty="0">
                <a:solidFill>
                  <a:srgbClr val="002060"/>
                </a:solidFill>
              </a:rPr>
              <a:t>σχολική επίδοση των μαθητών</a:t>
            </a:r>
            <a:r>
              <a:rPr lang="el-GR" sz="2000" b="1" dirty="0" smtClean="0">
                <a:solidFill>
                  <a:srgbClr val="002060"/>
                </a:solidFill>
              </a:rPr>
              <a:t>.</a:t>
            </a:r>
          </a:p>
          <a:p>
            <a:endParaRPr lang="el-GR" sz="2000" b="1" dirty="0" smtClean="0">
              <a:solidFill>
                <a:srgbClr val="002060"/>
              </a:solidFill>
            </a:endParaRPr>
          </a:p>
          <a:p>
            <a:r>
              <a:rPr lang="el-GR" sz="2000" dirty="0" smtClean="0"/>
              <a:t> </a:t>
            </a:r>
            <a:r>
              <a:rPr lang="el-GR" sz="2000" dirty="0">
                <a:solidFill>
                  <a:srgbClr val="002060"/>
                </a:solidFill>
              </a:rPr>
              <a:t>Οι σύγχρονες </a:t>
            </a:r>
            <a:r>
              <a:rPr lang="el-GR" sz="2000" dirty="0" err="1">
                <a:solidFill>
                  <a:srgbClr val="002060"/>
                </a:solidFill>
              </a:rPr>
              <a:t>κοινωνικο</a:t>
            </a:r>
            <a:r>
              <a:rPr lang="el-GR" sz="2000" dirty="0">
                <a:solidFill>
                  <a:srgbClr val="002060"/>
                </a:solidFill>
              </a:rPr>
              <a:t>-οικονομικές συνθήκες </a:t>
            </a:r>
            <a:r>
              <a:rPr lang="el-GR" sz="2000" dirty="0" smtClean="0">
                <a:solidFill>
                  <a:srgbClr val="002060"/>
                </a:solidFill>
              </a:rPr>
              <a:t>απαιτούν την εμπέδωση</a:t>
            </a:r>
          </a:p>
          <a:p>
            <a:r>
              <a:rPr lang="el-GR" sz="2000" dirty="0" smtClean="0">
                <a:solidFill>
                  <a:srgbClr val="002060"/>
                </a:solidFill>
              </a:rPr>
              <a:t>  </a:t>
            </a:r>
            <a:r>
              <a:rPr lang="el-GR" sz="2000" b="1" dirty="0" smtClean="0">
                <a:solidFill>
                  <a:srgbClr val="002060"/>
                </a:solidFill>
              </a:rPr>
              <a:t>στάσεων</a:t>
            </a:r>
            <a:r>
              <a:rPr lang="el-GR" sz="2000" dirty="0" smtClean="0">
                <a:solidFill>
                  <a:srgbClr val="002060"/>
                </a:solidFill>
              </a:rPr>
              <a:t>   </a:t>
            </a:r>
            <a:r>
              <a:rPr lang="el-GR" sz="2000" dirty="0">
                <a:solidFill>
                  <a:srgbClr val="002060"/>
                </a:solidFill>
              </a:rPr>
              <a:t>και </a:t>
            </a:r>
            <a:r>
              <a:rPr lang="el-GR" sz="2000" dirty="0" smtClean="0">
                <a:solidFill>
                  <a:srgbClr val="002060"/>
                </a:solidFill>
              </a:rPr>
              <a:t>   </a:t>
            </a:r>
            <a:r>
              <a:rPr lang="el-GR" sz="2000" b="1" dirty="0" smtClean="0">
                <a:solidFill>
                  <a:srgbClr val="002060"/>
                </a:solidFill>
              </a:rPr>
              <a:t>δεξιοτήτων</a:t>
            </a:r>
          </a:p>
          <a:p>
            <a:r>
              <a:rPr lang="el-GR" sz="2000" b="1" dirty="0" smtClean="0">
                <a:solidFill>
                  <a:srgbClr val="002060"/>
                </a:solidFill>
              </a:rPr>
              <a:t>                                              της </a:t>
            </a:r>
            <a:r>
              <a:rPr lang="el-GR" sz="2000" b="1" dirty="0">
                <a:solidFill>
                  <a:srgbClr val="002060"/>
                </a:solidFill>
              </a:rPr>
              <a:t>ατομικής αυτονομίας και της συλλογικής δράσης</a:t>
            </a:r>
            <a:r>
              <a:rPr lang="el-GR" sz="2000" dirty="0">
                <a:solidFill>
                  <a:srgbClr val="002060"/>
                </a:solidFill>
              </a:rPr>
              <a:t>,  </a:t>
            </a:r>
          </a:p>
          <a:p>
            <a:r>
              <a:rPr lang="el-GR" sz="2000" dirty="0">
                <a:solidFill>
                  <a:srgbClr val="002060"/>
                </a:solidFill>
              </a:rPr>
              <a:t>στοιχεία που μπορούν  να καλλιεργηθούν συστηματικά μέσω </a:t>
            </a:r>
            <a:endParaRPr lang="el-GR" sz="2000" dirty="0" smtClean="0">
              <a:solidFill>
                <a:srgbClr val="002060"/>
              </a:solidFill>
            </a:endParaRPr>
          </a:p>
          <a:p>
            <a:r>
              <a:rPr lang="el-GR" sz="2000" dirty="0" smtClean="0">
                <a:solidFill>
                  <a:srgbClr val="002060"/>
                </a:solidFill>
              </a:rPr>
              <a:t>της </a:t>
            </a:r>
            <a:r>
              <a:rPr lang="el-GR" sz="2000" b="1" dirty="0" err="1">
                <a:solidFill>
                  <a:srgbClr val="002060"/>
                </a:solidFill>
              </a:rPr>
              <a:t>ομαδοσυνεργατικής</a:t>
            </a:r>
            <a:r>
              <a:rPr lang="el-GR" sz="2000" b="1" dirty="0">
                <a:solidFill>
                  <a:srgbClr val="002060"/>
                </a:solidFill>
              </a:rPr>
              <a:t> προσέγγισης </a:t>
            </a:r>
            <a:r>
              <a:rPr lang="el-GR" sz="2000" b="1" dirty="0" smtClean="0">
                <a:solidFill>
                  <a:srgbClr val="002060"/>
                </a:solidFill>
              </a:rPr>
              <a:t> </a:t>
            </a:r>
            <a:r>
              <a:rPr lang="el-GR" sz="2000" dirty="0" smtClean="0">
                <a:solidFill>
                  <a:srgbClr val="002060"/>
                </a:solidFill>
              </a:rPr>
              <a:t>στο  εκπαιδευτικό </a:t>
            </a:r>
            <a:r>
              <a:rPr lang="el-GR" sz="2000" dirty="0">
                <a:solidFill>
                  <a:srgbClr val="002060"/>
                </a:solidFill>
              </a:rPr>
              <a:t>σύστημα </a:t>
            </a:r>
            <a:r>
              <a:rPr lang="el-GR" sz="2000" dirty="0" smtClean="0">
                <a:solidFill>
                  <a:srgbClr val="002060"/>
                </a:solidFill>
              </a:rPr>
              <a:t>.</a:t>
            </a:r>
          </a:p>
          <a:p>
            <a:r>
              <a:rPr lang="el-GR" sz="2000" dirty="0" smtClean="0">
                <a:solidFill>
                  <a:srgbClr val="002060"/>
                </a:solidFill>
              </a:rPr>
              <a:t>(</a:t>
            </a:r>
            <a:r>
              <a:rPr lang="el-GR" sz="2000" dirty="0" err="1">
                <a:solidFill>
                  <a:srgbClr val="002060"/>
                </a:solidFill>
              </a:rPr>
              <a:t>Ματσαγγούρας</a:t>
            </a:r>
            <a:r>
              <a:rPr lang="el-GR" sz="2000" dirty="0">
                <a:solidFill>
                  <a:srgbClr val="002060"/>
                </a:solidFill>
              </a:rPr>
              <a:t>, 2000).</a:t>
            </a:r>
          </a:p>
          <a:p>
            <a:endParaRPr lang="el-GR" sz="2000" dirty="0">
              <a:solidFill>
                <a:srgbClr val="002060"/>
              </a:solidFill>
            </a:endParaRPr>
          </a:p>
          <a:p>
            <a:endParaRPr lang="el-GR" sz="2000" dirty="0" smtClean="0">
              <a:solidFill>
                <a:srgbClr val="002060"/>
              </a:solidFill>
            </a:endParaRPr>
          </a:p>
          <a:p>
            <a:endParaRPr lang="el-GR" sz="2000" dirty="0">
              <a:solidFill>
                <a:srgbClr val="002060"/>
              </a:solidFill>
            </a:endParaRPr>
          </a:p>
          <a:p>
            <a:endParaRPr lang="el-GR" sz="2000" dirty="0" smtClean="0">
              <a:solidFill>
                <a:srgbClr val="002060"/>
              </a:solidFill>
            </a:endParaRPr>
          </a:p>
          <a:p>
            <a:endParaRPr lang="el-GR" sz="2000" dirty="0">
              <a:solidFill>
                <a:srgbClr val="002060"/>
              </a:solidFill>
            </a:endParaRPr>
          </a:p>
          <a:p>
            <a:endParaRPr lang="el-GR" sz="2000" dirty="0" smtClean="0">
              <a:solidFill>
                <a:srgbClr val="002060"/>
              </a:solidFill>
            </a:endParaRPr>
          </a:p>
          <a:p>
            <a:endParaRPr lang="el-GR" sz="2000" dirty="0">
              <a:solidFill>
                <a:srgbClr val="002060"/>
              </a:solidFill>
            </a:endParaRPr>
          </a:p>
          <a:p>
            <a:endParaRPr lang="el-GR" sz="2000" dirty="0">
              <a:solidFill>
                <a:srgbClr val="002060"/>
              </a:solidFill>
            </a:endParaRPr>
          </a:p>
        </p:txBody>
      </p:sp>
    </p:spTree>
    <p:extLst>
      <p:ext uri="{BB962C8B-B14F-4D97-AF65-F5344CB8AC3E}">
        <p14:creationId xmlns:p14="http://schemas.microsoft.com/office/powerpoint/2010/main" val="12087713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Rectangle 40"/>
          <p:cNvSpPr>
            <a:spLocks noChangeArrowheads="1"/>
          </p:cNvSpPr>
          <p:nvPr/>
        </p:nvSpPr>
        <p:spPr bwMode="auto">
          <a:xfrm>
            <a:off x="546100" y="717550"/>
            <a:ext cx="285750" cy="1809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3" name="Rectangle 33"/>
          <p:cNvSpPr>
            <a:spLocks noChangeArrowheads="1"/>
          </p:cNvSpPr>
          <p:nvPr/>
        </p:nvSpPr>
        <p:spPr bwMode="auto">
          <a:xfrm>
            <a:off x="1190625" y="760413"/>
            <a:ext cx="190500" cy="285750"/>
          </a:xfrm>
          <a:prstGeom prst="rect">
            <a:avLst/>
          </a:prstGeom>
          <a:gradFill rotWithShape="0">
            <a:gsLst>
              <a:gs pos="0">
                <a:srgbClr val="A5A5A5"/>
              </a:gs>
              <a:gs pos="100000">
                <a:srgbClr val="EDEDED"/>
              </a:gs>
            </a:gsLst>
            <a:lin ang="18900000" scaled="1"/>
          </a:gradFill>
          <a:ln w="9525">
            <a:solidFill>
              <a:srgbClr val="000000"/>
            </a:solidFill>
            <a:miter lim="800000"/>
            <a:headEnd/>
            <a:tailEnd/>
          </a:ln>
          <a:effectLst>
            <a:outerShdw dist="28398" dir="3806097" algn="ctr" rotWithShape="0">
              <a:srgbClr val="525252">
                <a:alpha val="50000"/>
              </a:srgbClr>
            </a:outerShdw>
          </a:effectLst>
        </p:spPr>
        <p:txBody>
          <a:bodyPr vert="horz" wrap="square" lIns="91440" tIns="45720" rIns="91440" bIns="45720" numCol="1" anchor="t" anchorCtr="0" compatLnSpc="1">
            <a:prstTxWarp prst="textNoShape">
              <a:avLst/>
            </a:prstTxWarp>
          </a:bodyPr>
          <a:lstStyle/>
          <a:p>
            <a:endParaRPr lang="el-GR"/>
          </a:p>
        </p:txBody>
      </p:sp>
      <p:sp>
        <p:nvSpPr>
          <p:cNvPr id="4" name="Rectangle 27"/>
          <p:cNvSpPr>
            <a:spLocks noChangeArrowheads="1"/>
          </p:cNvSpPr>
          <p:nvPr/>
        </p:nvSpPr>
        <p:spPr bwMode="auto">
          <a:xfrm>
            <a:off x="2495550" y="644525"/>
            <a:ext cx="333375" cy="1714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5" name="Rectangle 28"/>
          <p:cNvSpPr>
            <a:spLocks noChangeArrowheads="1"/>
          </p:cNvSpPr>
          <p:nvPr/>
        </p:nvSpPr>
        <p:spPr bwMode="auto">
          <a:xfrm>
            <a:off x="742950" y="644525"/>
            <a:ext cx="333375" cy="1714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6" name="Rectangle 29"/>
          <p:cNvSpPr>
            <a:spLocks noChangeArrowheads="1"/>
          </p:cNvSpPr>
          <p:nvPr/>
        </p:nvSpPr>
        <p:spPr bwMode="auto">
          <a:xfrm>
            <a:off x="1076325" y="644525"/>
            <a:ext cx="304800" cy="1714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7" name="Rectangle 30"/>
          <p:cNvSpPr>
            <a:spLocks noChangeArrowheads="1"/>
          </p:cNvSpPr>
          <p:nvPr/>
        </p:nvSpPr>
        <p:spPr bwMode="auto">
          <a:xfrm rot="5400000">
            <a:off x="2233612" y="812801"/>
            <a:ext cx="333375" cy="190500"/>
          </a:xfrm>
          <a:prstGeom prst="rect">
            <a:avLst/>
          </a:prstGeom>
          <a:solidFill>
            <a:srgbClr val="FFFFFF"/>
          </a:solidFill>
          <a:ln w="9525">
            <a:solidFill>
              <a:srgbClr val="000000"/>
            </a:solidFill>
            <a:miter lim="800000"/>
            <a:headEnd/>
            <a:tailEnd/>
          </a:ln>
          <a:effectLst>
            <a:outerShdw dist="17961"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l-GR"/>
          </a:p>
        </p:txBody>
      </p:sp>
      <p:sp>
        <p:nvSpPr>
          <p:cNvPr id="8" name="Rectangle 31"/>
          <p:cNvSpPr>
            <a:spLocks noChangeArrowheads="1"/>
          </p:cNvSpPr>
          <p:nvPr/>
        </p:nvSpPr>
        <p:spPr bwMode="auto">
          <a:xfrm>
            <a:off x="409575" y="760413"/>
            <a:ext cx="190500" cy="2857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9" name="Rectangle 32"/>
          <p:cNvSpPr>
            <a:spLocks noChangeArrowheads="1"/>
          </p:cNvSpPr>
          <p:nvPr/>
        </p:nvSpPr>
        <p:spPr bwMode="auto">
          <a:xfrm>
            <a:off x="1190625" y="815975"/>
            <a:ext cx="190500" cy="3333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10" name="AutoShape 34"/>
          <p:cNvSpPr>
            <a:spLocks noChangeArrowheads="1"/>
          </p:cNvSpPr>
          <p:nvPr/>
        </p:nvSpPr>
        <p:spPr bwMode="auto">
          <a:xfrm>
            <a:off x="373063" y="676275"/>
            <a:ext cx="971550" cy="790575"/>
          </a:xfrm>
          <a:prstGeom prst="triangle">
            <a:avLst>
              <a:gd name="adj" fmla="val 50000"/>
            </a:avLst>
          </a:prstGeom>
          <a:solidFill>
            <a:srgbClr val="A5A5A5"/>
          </a:solidFill>
          <a:ln w="38100">
            <a:solidFill>
              <a:srgbClr val="F2F2F2"/>
            </a:solidFill>
            <a:miter lim="800000"/>
            <a:headEnd/>
            <a:tailEnd/>
          </a:ln>
          <a:effectLst>
            <a:outerShdw dist="28398" dir="3806097" algn="ctr" rotWithShape="0">
              <a:srgbClr val="525252">
                <a:alpha val="50000"/>
              </a:srgbClr>
            </a:outerShdw>
          </a:effectLst>
        </p:spPr>
        <p:txBody>
          <a:bodyPr vert="horz" wrap="square" lIns="91440" tIns="45720" rIns="91440" bIns="45720" numCol="1" anchor="t" anchorCtr="0" compatLnSpc="1">
            <a:prstTxWarp prst="textNoShape">
              <a:avLst/>
            </a:prstTxWarp>
          </a:bodyPr>
          <a:lstStyle/>
          <a:p>
            <a:endParaRPr lang="el-GR"/>
          </a:p>
        </p:txBody>
      </p:sp>
      <p:sp>
        <p:nvSpPr>
          <p:cNvPr id="11" name="AutoShape 35"/>
          <p:cNvSpPr>
            <a:spLocks noChangeArrowheads="1"/>
          </p:cNvSpPr>
          <p:nvPr/>
        </p:nvSpPr>
        <p:spPr bwMode="auto">
          <a:xfrm>
            <a:off x="2305050" y="741363"/>
            <a:ext cx="933450" cy="790575"/>
          </a:xfrm>
          <a:prstGeom prst="triangle">
            <a:avLst>
              <a:gd name="adj" fmla="val 50000"/>
            </a:avLst>
          </a:prstGeom>
          <a:solidFill>
            <a:srgbClr val="A5A5A5"/>
          </a:solidFill>
          <a:ln w="38100">
            <a:solidFill>
              <a:srgbClr val="F2F2F2"/>
            </a:solidFill>
            <a:miter lim="800000"/>
            <a:headEnd/>
            <a:tailEnd/>
          </a:ln>
          <a:effectLst>
            <a:outerShdw dist="28398" dir="3806097" algn="ctr" rotWithShape="0">
              <a:srgbClr val="525252">
                <a:alpha val="50000"/>
              </a:srgbClr>
            </a:outerShdw>
          </a:effectLst>
        </p:spPr>
        <p:txBody>
          <a:bodyPr vert="horz" wrap="square" lIns="91440" tIns="45720" rIns="91440" bIns="45720" numCol="1" anchor="t" anchorCtr="0" compatLnSpc="1">
            <a:prstTxWarp prst="textNoShape">
              <a:avLst/>
            </a:prstTxWarp>
          </a:bodyPr>
          <a:lstStyle/>
          <a:p>
            <a:endParaRPr lang="el-GR"/>
          </a:p>
        </p:txBody>
      </p:sp>
      <p:sp>
        <p:nvSpPr>
          <p:cNvPr id="12" name="Rectangle 36"/>
          <p:cNvSpPr>
            <a:spLocks noChangeArrowheads="1"/>
          </p:cNvSpPr>
          <p:nvPr/>
        </p:nvSpPr>
        <p:spPr bwMode="auto">
          <a:xfrm>
            <a:off x="2190750" y="723900"/>
            <a:ext cx="138113" cy="3206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13" name="Rectangle 37"/>
          <p:cNvSpPr>
            <a:spLocks noChangeArrowheads="1"/>
          </p:cNvSpPr>
          <p:nvPr/>
        </p:nvSpPr>
        <p:spPr bwMode="auto">
          <a:xfrm>
            <a:off x="3028950" y="712788"/>
            <a:ext cx="142875" cy="3333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14" name="Rectangle 41"/>
          <p:cNvSpPr>
            <a:spLocks noChangeArrowheads="1"/>
          </p:cNvSpPr>
          <p:nvPr/>
        </p:nvSpPr>
        <p:spPr bwMode="auto">
          <a:xfrm rot="-3489200">
            <a:off x="2232025" y="858838"/>
            <a:ext cx="365125" cy="1651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15" name="Rectangle 43"/>
          <p:cNvSpPr>
            <a:spLocks noChangeArrowheads="1"/>
          </p:cNvSpPr>
          <p:nvPr/>
        </p:nvSpPr>
        <p:spPr bwMode="auto">
          <a:xfrm rot="-1990460">
            <a:off x="2873375" y="769938"/>
            <a:ext cx="160338" cy="3333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16" name="AutoShape 45"/>
          <p:cNvSpPr>
            <a:spLocks noChangeArrowheads="1"/>
          </p:cNvSpPr>
          <p:nvPr/>
        </p:nvSpPr>
        <p:spPr bwMode="auto">
          <a:xfrm>
            <a:off x="3998913" y="679450"/>
            <a:ext cx="847725" cy="790575"/>
          </a:xfrm>
          <a:prstGeom prst="triangle">
            <a:avLst>
              <a:gd name="adj" fmla="val 50000"/>
            </a:avLst>
          </a:prstGeom>
          <a:solidFill>
            <a:srgbClr val="A5A5A5"/>
          </a:solidFill>
          <a:ln w="38100">
            <a:solidFill>
              <a:srgbClr val="F2F2F2"/>
            </a:solidFill>
            <a:miter lim="800000"/>
            <a:headEnd/>
            <a:tailEnd/>
          </a:ln>
          <a:effectLst>
            <a:outerShdw dist="28398" dir="3806097" algn="ctr" rotWithShape="0">
              <a:srgbClr val="525252">
                <a:alpha val="50000"/>
              </a:srgbClr>
            </a:outerShdw>
          </a:effectLst>
        </p:spPr>
        <p:txBody>
          <a:bodyPr vert="horz" wrap="square" lIns="91440" tIns="45720" rIns="91440" bIns="45720" numCol="1" anchor="t" anchorCtr="0" compatLnSpc="1">
            <a:prstTxWarp prst="textNoShape">
              <a:avLst/>
            </a:prstTxWarp>
          </a:bodyPr>
          <a:lstStyle/>
          <a:p>
            <a:endParaRPr lang="el-GR"/>
          </a:p>
        </p:txBody>
      </p:sp>
      <p:sp>
        <p:nvSpPr>
          <p:cNvPr id="17" name="Rectangle 46"/>
          <p:cNvSpPr>
            <a:spLocks noChangeArrowheads="1"/>
          </p:cNvSpPr>
          <p:nvPr/>
        </p:nvSpPr>
        <p:spPr bwMode="auto">
          <a:xfrm>
            <a:off x="4038600" y="760413"/>
            <a:ext cx="247650" cy="152400"/>
          </a:xfrm>
          <a:prstGeom prst="rect">
            <a:avLst/>
          </a:prstGeom>
          <a:gradFill rotWithShape="0">
            <a:gsLst>
              <a:gs pos="0">
                <a:srgbClr val="EDEDED"/>
              </a:gs>
              <a:gs pos="100000">
                <a:srgbClr val="A5A5A5"/>
              </a:gs>
            </a:gsLst>
            <a:lin ang="2700000" scaled="1"/>
          </a:gradFill>
          <a:ln w="9525">
            <a:solidFill>
              <a:srgbClr val="000000"/>
            </a:solidFill>
            <a:miter lim="800000"/>
            <a:headEnd/>
            <a:tailEnd/>
          </a:ln>
          <a:effectLst>
            <a:outerShdw dist="28398" dir="3806097" algn="ctr" rotWithShape="0">
              <a:srgbClr val="525252">
                <a:alpha val="50000"/>
              </a:srgbClr>
            </a:outerShdw>
          </a:effectLst>
        </p:spPr>
        <p:txBody>
          <a:bodyPr vert="horz" wrap="square" lIns="91440" tIns="45720" rIns="91440" bIns="45720" numCol="1" anchor="t" anchorCtr="0" compatLnSpc="1">
            <a:prstTxWarp prst="textNoShape">
              <a:avLst/>
            </a:prstTxWarp>
          </a:bodyPr>
          <a:lstStyle/>
          <a:p>
            <a:endParaRPr lang="el-GR"/>
          </a:p>
        </p:txBody>
      </p:sp>
      <p:sp>
        <p:nvSpPr>
          <p:cNvPr id="18" name="Rectangle 47"/>
          <p:cNvSpPr>
            <a:spLocks noChangeArrowheads="1"/>
          </p:cNvSpPr>
          <p:nvPr/>
        </p:nvSpPr>
        <p:spPr bwMode="auto">
          <a:xfrm>
            <a:off x="4038600" y="965200"/>
            <a:ext cx="247650" cy="1365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19" name="Rectangle 48"/>
          <p:cNvSpPr>
            <a:spLocks noChangeArrowheads="1"/>
          </p:cNvSpPr>
          <p:nvPr/>
        </p:nvSpPr>
        <p:spPr bwMode="auto">
          <a:xfrm>
            <a:off x="4038600" y="758825"/>
            <a:ext cx="247650" cy="1206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20" name="Rectangle 49"/>
          <p:cNvSpPr>
            <a:spLocks noChangeArrowheads="1"/>
          </p:cNvSpPr>
          <p:nvPr/>
        </p:nvSpPr>
        <p:spPr bwMode="auto">
          <a:xfrm>
            <a:off x="4362450" y="760413"/>
            <a:ext cx="228600" cy="139700"/>
          </a:xfrm>
          <a:prstGeom prst="rect">
            <a:avLst/>
          </a:prstGeom>
          <a:solidFill>
            <a:srgbClr val="A5A5A5"/>
          </a:solidFill>
          <a:ln w="9525">
            <a:solidFill>
              <a:srgbClr val="000000"/>
            </a:solidFill>
            <a:miter lim="800000"/>
            <a:headEnd/>
            <a:tailEnd/>
          </a:ln>
          <a:effectLst>
            <a:outerShdw dist="28398" dir="3806097" algn="ctr" rotWithShape="0">
              <a:srgbClr val="525252">
                <a:alpha val="50000"/>
              </a:srgbClr>
            </a:outerShdw>
          </a:effectLst>
        </p:spPr>
        <p:txBody>
          <a:bodyPr vert="horz" wrap="square" lIns="91440" tIns="45720" rIns="91440" bIns="45720" numCol="1" anchor="t" anchorCtr="0" compatLnSpc="1">
            <a:prstTxWarp prst="textNoShape">
              <a:avLst/>
            </a:prstTxWarp>
          </a:bodyPr>
          <a:lstStyle/>
          <a:p>
            <a:endParaRPr lang="el-GR"/>
          </a:p>
        </p:txBody>
      </p:sp>
      <p:sp>
        <p:nvSpPr>
          <p:cNvPr id="21" name="Rectangle 50"/>
          <p:cNvSpPr>
            <a:spLocks noChangeArrowheads="1"/>
          </p:cNvSpPr>
          <p:nvPr/>
        </p:nvSpPr>
        <p:spPr bwMode="auto">
          <a:xfrm>
            <a:off x="4362450" y="965200"/>
            <a:ext cx="228600" cy="123825"/>
          </a:xfrm>
          <a:prstGeom prst="rect">
            <a:avLst/>
          </a:prstGeom>
          <a:solidFill>
            <a:srgbClr val="A5A5A5"/>
          </a:solidFill>
          <a:ln w="9525">
            <a:solidFill>
              <a:srgbClr val="000000"/>
            </a:solidFill>
            <a:miter lim="800000"/>
            <a:headEnd/>
            <a:tailEnd/>
          </a:ln>
          <a:effectLst>
            <a:outerShdw dist="28398" dir="3806097" algn="ctr" rotWithShape="0">
              <a:srgbClr val="525252">
                <a:alpha val="50000"/>
              </a:srgbClr>
            </a:outerShdw>
          </a:effectLst>
        </p:spPr>
        <p:txBody>
          <a:bodyPr vert="horz" wrap="square" lIns="91440" tIns="45720" rIns="91440" bIns="45720" numCol="1" anchor="t" anchorCtr="0" compatLnSpc="1">
            <a:prstTxWarp prst="textNoShape">
              <a:avLst/>
            </a:prstTxWarp>
          </a:bodyPr>
          <a:lstStyle/>
          <a:p>
            <a:endParaRPr lang="el-GR"/>
          </a:p>
        </p:txBody>
      </p:sp>
      <p:sp>
        <p:nvSpPr>
          <p:cNvPr id="22" name="Rectangle 51"/>
          <p:cNvSpPr>
            <a:spLocks noChangeArrowheads="1"/>
          </p:cNvSpPr>
          <p:nvPr/>
        </p:nvSpPr>
        <p:spPr bwMode="auto">
          <a:xfrm>
            <a:off x="4362450" y="769938"/>
            <a:ext cx="228600" cy="130175"/>
          </a:xfrm>
          <a:prstGeom prst="rect">
            <a:avLst/>
          </a:prstGeom>
          <a:solidFill>
            <a:srgbClr val="A5A5A5"/>
          </a:solidFill>
          <a:ln w="9525">
            <a:solidFill>
              <a:srgbClr val="000000"/>
            </a:solidFill>
            <a:miter lim="800000"/>
            <a:headEnd/>
            <a:tailEnd/>
          </a:ln>
          <a:effectLst>
            <a:outerShdw dist="28398" dir="3806097" algn="ctr" rotWithShape="0">
              <a:srgbClr val="525252">
                <a:alpha val="50000"/>
              </a:srgbClr>
            </a:outerShdw>
          </a:effectLst>
        </p:spPr>
        <p:txBody>
          <a:bodyPr vert="horz" wrap="square" lIns="91440" tIns="45720" rIns="91440" bIns="45720" numCol="1" anchor="t" anchorCtr="0" compatLnSpc="1">
            <a:prstTxWarp prst="textNoShape">
              <a:avLst/>
            </a:prstTxWarp>
          </a:bodyPr>
          <a:lstStyle/>
          <a:p>
            <a:endParaRPr lang="el-GR"/>
          </a:p>
        </p:txBody>
      </p:sp>
      <p:sp>
        <p:nvSpPr>
          <p:cNvPr id="23" name="Rectangle 52"/>
          <p:cNvSpPr>
            <a:spLocks noChangeArrowheads="1"/>
          </p:cNvSpPr>
          <p:nvPr/>
        </p:nvSpPr>
        <p:spPr bwMode="auto">
          <a:xfrm>
            <a:off x="4686300" y="760413"/>
            <a:ext cx="200025" cy="139700"/>
          </a:xfrm>
          <a:prstGeom prst="rect">
            <a:avLst/>
          </a:prstGeom>
          <a:gradFill rotWithShape="0">
            <a:gsLst>
              <a:gs pos="0">
                <a:srgbClr val="A5A5A5"/>
              </a:gs>
              <a:gs pos="100000">
                <a:srgbClr val="EDEDED"/>
              </a:gs>
            </a:gsLst>
            <a:lin ang="18900000" scaled="1"/>
          </a:gradFill>
          <a:ln w="9525">
            <a:solidFill>
              <a:srgbClr val="000000"/>
            </a:solidFill>
            <a:miter lim="800000"/>
            <a:headEnd/>
            <a:tailEnd/>
          </a:ln>
          <a:effectLst>
            <a:outerShdw dist="28398" dir="3806097" algn="ctr" rotWithShape="0">
              <a:srgbClr val="525252">
                <a:alpha val="50000"/>
              </a:srgbClr>
            </a:outerShdw>
          </a:effectLst>
        </p:spPr>
        <p:txBody>
          <a:bodyPr vert="horz" wrap="square" lIns="91440" tIns="45720" rIns="91440" bIns="45720" numCol="1" anchor="t" anchorCtr="0" compatLnSpc="1">
            <a:prstTxWarp prst="textNoShape">
              <a:avLst/>
            </a:prstTxWarp>
          </a:bodyPr>
          <a:lstStyle/>
          <a:p>
            <a:endParaRPr lang="el-GR"/>
          </a:p>
        </p:txBody>
      </p:sp>
      <p:sp>
        <p:nvSpPr>
          <p:cNvPr id="24" name="Rectangle 53"/>
          <p:cNvSpPr>
            <a:spLocks noChangeArrowheads="1"/>
          </p:cNvSpPr>
          <p:nvPr/>
        </p:nvSpPr>
        <p:spPr bwMode="auto">
          <a:xfrm>
            <a:off x="4686300" y="954088"/>
            <a:ext cx="200025" cy="1365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25" name="Rectangle 54"/>
          <p:cNvSpPr>
            <a:spLocks noChangeArrowheads="1"/>
          </p:cNvSpPr>
          <p:nvPr/>
        </p:nvSpPr>
        <p:spPr bwMode="auto">
          <a:xfrm>
            <a:off x="4591050" y="749300"/>
            <a:ext cx="295275" cy="1301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26" name="AutoShape 56"/>
          <p:cNvSpPr>
            <a:spLocks noChangeArrowheads="1"/>
          </p:cNvSpPr>
          <p:nvPr/>
        </p:nvSpPr>
        <p:spPr bwMode="auto">
          <a:xfrm>
            <a:off x="4157663" y="679450"/>
            <a:ext cx="847725" cy="790575"/>
          </a:xfrm>
          <a:prstGeom prst="triangle">
            <a:avLst>
              <a:gd name="adj" fmla="val 50000"/>
            </a:avLst>
          </a:prstGeom>
          <a:solidFill>
            <a:srgbClr val="A5A5A5"/>
          </a:solidFill>
          <a:ln w="38100">
            <a:solidFill>
              <a:srgbClr val="F2F2F2"/>
            </a:solidFill>
            <a:miter lim="800000"/>
            <a:headEnd/>
            <a:tailEnd/>
          </a:ln>
          <a:effectLst>
            <a:outerShdw dist="28398" dir="3806097" algn="ctr" rotWithShape="0">
              <a:srgbClr val="525252">
                <a:alpha val="50000"/>
              </a:srgbClr>
            </a:outerShdw>
          </a:effectLst>
        </p:spPr>
        <p:txBody>
          <a:bodyPr vert="horz" wrap="square" lIns="91440" tIns="45720" rIns="91440" bIns="45720" numCol="1" anchor="t" anchorCtr="0" compatLnSpc="1">
            <a:prstTxWarp prst="textNoShape">
              <a:avLst/>
            </a:prstTxWarp>
          </a:bodyPr>
          <a:lstStyle/>
          <a:p>
            <a:endParaRPr lang="el-GR"/>
          </a:p>
        </p:txBody>
      </p:sp>
      <p:sp>
        <p:nvSpPr>
          <p:cNvPr id="28" name="Rectangle 27"/>
          <p:cNvSpPr>
            <a:spLocks noChangeArrowheads="1"/>
          </p:cNvSpPr>
          <p:nvPr/>
        </p:nvSpPr>
        <p:spPr bwMode="auto">
          <a:xfrm>
            <a:off x="-60779" y="270892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66950" algn="l"/>
              </a:tabLst>
            </a:pPr>
            <a:r>
              <a:rPr kumimoji="0" lang="el-GR"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endParaRPr kumimoji="0" lang="el-G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66950" algn="l"/>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6695702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Rectangle 40"/>
          <p:cNvSpPr>
            <a:spLocks noChangeArrowheads="1"/>
          </p:cNvSpPr>
          <p:nvPr/>
        </p:nvSpPr>
        <p:spPr bwMode="auto">
          <a:xfrm>
            <a:off x="546100" y="717550"/>
            <a:ext cx="285750" cy="1809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3" name="Rectangle 33"/>
          <p:cNvSpPr>
            <a:spLocks noChangeArrowheads="1"/>
          </p:cNvSpPr>
          <p:nvPr/>
        </p:nvSpPr>
        <p:spPr bwMode="auto">
          <a:xfrm>
            <a:off x="1190625" y="760413"/>
            <a:ext cx="190500" cy="285750"/>
          </a:xfrm>
          <a:prstGeom prst="rect">
            <a:avLst/>
          </a:prstGeom>
          <a:gradFill rotWithShape="0">
            <a:gsLst>
              <a:gs pos="0">
                <a:srgbClr val="A5A5A5"/>
              </a:gs>
              <a:gs pos="100000">
                <a:srgbClr val="EDEDED"/>
              </a:gs>
            </a:gsLst>
            <a:lin ang="18900000" scaled="1"/>
          </a:gradFill>
          <a:ln w="9525">
            <a:solidFill>
              <a:srgbClr val="000000"/>
            </a:solidFill>
            <a:miter lim="800000"/>
            <a:headEnd/>
            <a:tailEnd/>
          </a:ln>
          <a:effectLst>
            <a:outerShdw dist="28398" dir="3806097" algn="ctr" rotWithShape="0">
              <a:srgbClr val="525252">
                <a:alpha val="50000"/>
              </a:srgbClr>
            </a:outerShdw>
          </a:effectLst>
        </p:spPr>
        <p:txBody>
          <a:bodyPr vert="horz" wrap="square" lIns="91440" tIns="45720" rIns="91440" bIns="45720" numCol="1" anchor="t" anchorCtr="0" compatLnSpc="1">
            <a:prstTxWarp prst="textNoShape">
              <a:avLst/>
            </a:prstTxWarp>
          </a:bodyPr>
          <a:lstStyle/>
          <a:p>
            <a:endParaRPr lang="el-GR"/>
          </a:p>
        </p:txBody>
      </p:sp>
      <p:sp>
        <p:nvSpPr>
          <p:cNvPr id="4" name="Rectangle 27"/>
          <p:cNvSpPr>
            <a:spLocks noChangeArrowheads="1"/>
          </p:cNvSpPr>
          <p:nvPr/>
        </p:nvSpPr>
        <p:spPr bwMode="auto">
          <a:xfrm>
            <a:off x="2495550" y="644525"/>
            <a:ext cx="333375" cy="1714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5" name="Rectangle 28"/>
          <p:cNvSpPr>
            <a:spLocks noChangeArrowheads="1"/>
          </p:cNvSpPr>
          <p:nvPr/>
        </p:nvSpPr>
        <p:spPr bwMode="auto">
          <a:xfrm>
            <a:off x="742950" y="644525"/>
            <a:ext cx="333375" cy="1714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6" name="Rectangle 29"/>
          <p:cNvSpPr>
            <a:spLocks noChangeArrowheads="1"/>
          </p:cNvSpPr>
          <p:nvPr/>
        </p:nvSpPr>
        <p:spPr bwMode="auto">
          <a:xfrm>
            <a:off x="1076325" y="644525"/>
            <a:ext cx="304800" cy="1714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7" name="Rectangle 30"/>
          <p:cNvSpPr>
            <a:spLocks noChangeArrowheads="1"/>
          </p:cNvSpPr>
          <p:nvPr/>
        </p:nvSpPr>
        <p:spPr bwMode="auto">
          <a:xfrm rot="5400000">
            <a:off x="2233612" y="812801"/>
            <a:ext cx="333375" cy="190500"/>
          </a:xfrm>
          <a:prstGeom prst="rect">
            <a:avLst/>
          </a:prstGeom>
          <a:solidFill>
            <a:srgbClr val="FFFFFF"/>
          </a:solidFill>
          <a:ln w="9525">
            <a:solidFill>
              <a:srgbClr val="000000"/>
            </a:solidFill>
            <a:miter lim="800000"/>
            <a:headEnd/>
            <a:tailEnd/>
          </a:ln>
          <a:effectLst>
            <a:outerShdw dist="17961"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l-GR"/>
          </a:p>
        </p:txBody>
      </p:sp>
      <p:sp>
        <p:nvSpPr>
          <p:cNvPr id="8" name="Rectangle 31"/>
          <p:cNvSpPr>
            <a:spLocks noChangeArrowheads="1"/>
          </p:cNvSpPr>
          <p:nvPr/>
        </p:nvSpPr>
        <p:spPr bwMode="auto">
          <a:xfrm>
            <a:off x="409575" y="760413"/>
            <a:ext cx="190500" cy="2857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9" name="Rectangle 32"/>
          <p:cNvSpPr>
            <a:spLocks noChangeArrowheads="1"/>
          </p:cNvSpPr>
          <p:nvPr/>
        </p:nvSpPr>
        <p:spPr bwMode="auto">
          <a:xfrm>
            <a:off x="1190625" y="815975"/>
            <a:ext cx="190500" cy="3333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10" name="AutoShape 34"/>
          <p:cNvSpPr>
            <a:spLocks noChangeArrowheads="1"/>
          </p:cNvSpPr>
          <p:nvPr/>
        </p:nvSpPr>
        <p:spPr bwMode="auto">
          <a:xfrm>
            <a:off x="373063" y="676275"/>
            <a:ext cx="971550" cy="790575"/>
          </a:xfrm>
          <a:prstGeom prst="triangle">
            <a:avLst>
              <a:gd name="adj" fmla="val 50000"/>
            </a:avLst>
          </a:prstGeom>
          <a:solidFill>
            <a:srgbClr val="A5A5A5"/>
          </a:solidFill>
          <a:ln w="38100">
            <a:solidFill>
              <a:srgbClr val="F2F2F2"/>
            </a:solidFill>
            <a:miter lim="800000"/>
            <a:headEnd/>
            <a:tailEnd/>
          </a:ln>
          <a:effectLst>
            <a:outerShdw dist="28398" dir="3806097" algn="ctr" rotWithShape="0">
              <a:srgbClr val="525252">
                <a:alpha val="50000"/>
              </a:srgbClr>
            </a:outerShdw>
          </a:effectLst>
        </p:spPr>
        <p:txBody>
          <a:bodyPr vert="horz" wrap="square" lIns="91440" tIns="45720" rIns="91440" bIns="45720" numCol="1" anchor="t" anchorCtr="0" compatLnSpc="1">
            <a:prstTxWarp prst="textNoShape">
              <a:avLst/>
            </a:prstTxWarp>
          </a:bodyPr>
          <a:lstStyle/>
          <a:p>
            <a:endParaRPr lang="el-GR"/>
          </a:p>
        </p:txBody>
      </p:sp>
      <p:sp>
        <p:nvSpPr>
          <p:cNvPr id="11" name="AutoShape 35"/>
          <p:cNvSpPr>
            <a:spLocks noChangeArrowheads="1"/>
          </p:cNvSpPr>
          <p:nvPr/>
        </p:nvSpPr>
        <p:spPr bwMode="auto">
          <a:xfrm>
            <a:off x="2190750" y="788080"/>
            <a:ext cx="933450" cy="790575"/>
          </a:xfrm>
          <a:prstGeom prst="triangle">
            <a:avLst>
              <a:gd name="adj" fmla="val 50000"/>
            </a:avLst>
          </a:prstGeom>
          <a:solidFill>
            <a:srgbClr val="A5A5A5"/>
          </a:solidFill>
          <a:ln w="38100">
            <a:solidFill>
              <a:srgbClr val="F2F2F2"/>
            </a:solidFill>
            <a:miter lim="800000"/>
            <a:headEnd/>
            <a:tailEnd/>
          </a:ln>
          <a:effectLst>
            <a:outerShdw dist="28398" dir="3806097" algn="ctr" rotWithShape="0">
              <a:srgbClr val="525252">
                <a:alpha val="50000"/>
              </a:srgbClr>
            </a:outerShdw>
          </a:effectLst>
        </p:spPr>
        <p:txBody>
          <a:bodyPr vert="horz" wrap="square" lIns="91440" tIns="45720" rIns="91440" bIns="45720" numCol="1" anchor="t" anchorCtr="0" compatLnSpc="1">
            <a:prstTxWarp prst="textNoShape">
              <a:avLst/>
            </a:prstTxWarp>
          </a:bodyPr>
          <a:lstStyle/>
          <a:p>
            <a:endParaRPr lang="el-GR"/>
          </a:p>
        </p:txBody>
      </p:sp>
      <p:sp>
        <p:nvSpPr>
          <p:cNvPr id="12" name="Rectangle 36"/>
          <p:cNvSpPr>
            <a:spLocks noChangeArrowheads="1"/>
          </p:cNvSpPr>
          <p:nvPr/>
        </p:nvSpPr>
        <p:spPr bwMode="auto">
          <a:xfrm>
            <a:off x="2190750" y="723900"/>
            <a:ext cx="138113" cy="3206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13" name="Rectangle 37"/>
          <p:cNvSpPr>
            <a:spLocks noChangeArrowheads="1"/>
          </p:cNvSpPr>
          <p:nvPr/>
        </p:nvSpPr>
        <p:spPr bwMode="auto">
          <a:xfrm>
            <a:off x="3028950" y="712788"/>
            <a:ext cx="142875" cy="3333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14" name="Rectangle 41"/>
          <p:cNvSpPr>
            <a:spLocks noChangeArrowheads="1"/>
          </p:cNvSpPr>
          <p:nvPr/>
        </p:nvSpPr>
        <p:spPr bwMode="auto">
          <a:xfrm rot="-3489200">
            <a:off x="2232025" y="858838"/>
            <a:ext cx="365125" cy="1651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15" name="Rectangle 43"/>
          <p:cNvSpPr>
            <a:spLocks noChangeArrowheads="1"/>
          </p:cNvSpPr>
          <p:nvPr/>
        </p:nvSpPr>
        <p:spPr bwMode="auto">
          <a:xfrm rot="-1990460">
            <a:off x="2873375" y="769938"/>
            <a:ext cx="160338" cy="3333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16" name="AutoShape 45"/>
          <p:cNvSpPr>
            <a:spLocks noChangeArrowheads="1"/>
          </p:cNvSpPr>
          <p:nvPr/>
        </p:nvSpPr>
        <p:spPr bwMode="auto">
          <a:xfrm>
            <a:off x="3998913" y="679450"/>
            <a:ext cx="847725" cy="790575"/>
          </a:xfrm>
          <a:prstGeom prst="triangle">
            <a:avLst>
              <a:gd name="adj" fmla="val 50000"/>
            </a:avLst>
          </a:prstGeom>
          <a:solidFill>
            <a:srgbClr val="A5A5A5"/>
          </a:solidFill>
          <a:ln w="38100">
            <a:solidFill>
              <a:srgbClr val="F2F2F2"/>
            </a:solidFill>
            <a:miter lim="800000"/>
            <a:headEnd/>
            <a:tailEnd/>
          </a:ln>
          <a:effectLst>
            <a:outerShdw dist="28398" dir="3806097" algn="ctr" rotWithShape="0">
              <a:srgbClr val="525252">
                <a:alpha val="50000"/>
              </a:srgbClr>
            </a:outerShdw>
          </a:effectLst>
        </p:spPr>
        <p:txBody>
          <a:bodyPr vert="horz" wrap="square" lIns="91440" tIns="45720" rIns="91440" bIns="45720" numCol="1" anchor="t" anchorCtr="0" compatLnSpc="1">
            <a:prstTxWarp prst="textNoShape">
              <a:avLst/>
            </a:prstTxWarp>
          </a:bodyPr>
          <a:lstStyle/>
          <a:p>
            <a:endParaRPr lang="el-GR"/>
          </a:p>
        </p:txBody>
      </p:sp>
      <p:sp>
        <p:nvSpPr>
          <p:cNvPr id="17" name="Rectangle 46"/>
          <p:cNvSpPr>
            <a:spLocks noChangeArrowheads="1"/>
          </p:cNvSpPr>
          <p:nvPr/>
        </p:nvSpPr>
        <p:spPr bwMode="auto">
          <a:xfrm>
            <a:off x="4038600" y="760413"/>
            <a:ext cx="247650" cy="152400"/>
          </a:xfrm>
          <a:prstGeom prst="rect">
            <a:avLst/>
          </a:prstGeom>
          <a:gradFill rotWithShape="0">
            <a:gsLst>
              <a:gs pos="0">
                <a:srgbClr val="EDEDED"/>
              </a:gs>
              <a:gs pos="100000">
                <a:srgbClr val="A5A5A5"/>
              </a:gs>
            </a:gsLst>
            <a:lin ang="2700000" scaled="1"/>
          </a:gradFill>
          <a:ln w="9525">
            <a:solidFill>
              <a:srgbClr val="000000"/>
            </a:solidFill>
            <a:miter lim="800000"/>
            <a:headEnd/>
            <a:tailEnd/>
          </a:ln>
          <a:effectLst>
            <a:outerShdw dist="28398" dir="3806097" algn="ctr" rotWithShape="0">
              <a:srgbClr val="525252">
                <a:alpha val="50000"/>
              </a:srgbClr>
            </a:outerShdw>
          </a:effectLst>
        </p:spPr>
        <p:txBody>
          <a:bodyPr vert="horz" wrap="square" lIns="91440" tIns="45720" rIns="91440" bIns="45720" numCol="1" anchor="t" anchorCtr="0" compatLnSpc="1">
            <a:prstTxWarp prst="textNoShape">
              <a:avLst/>
            </a:prstTxWarp>
          </a:bodyPr>
          <a:lstStyle/>
          <a:p>
            <a:endParaRPr lang="el-GR"/>
          </a:p>
        </p:txBody>
      </p:sp>
      <p:sp>
        <p:nvSpPr>
          <p:cNvPr id="18" name="Rectangle 47"/>
          <p:cNvSpPr>
            <a:spLocks noChangeArrowheads="1"/>
          </p:cNvSpPr>
          <p:nvPr/>
        </p:nvSpPr>
        <p:spPr bwMode="auto">
          <a:xfrm>
            <a:off x="4038600" y="965200"/>
            <a:ext cx="247650" cy="1365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19" name="Rectangle 48"/>
          <p:cNvSpPr>
            <a:spLocks noChangeArrowheads="1"/>
          </p:cNvSpPr>
          <p:nvPr/>
        </p:nvSpPr>
        <p:spPr bwMode="auto">
          <a:xfrm>
            <a:off x="4038600" y="758825"/>
            <a:ext cx="247650" cy="1206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20" name="Rectangle 49"/>
          <p:cNvSpPr>
            <a:spLocks noChangeArrowheads="1"/>
          </p:cNvSpPr>
          <p:nvPr/>
        </p:nvSpPr>
        <p:spPr bwMode="auto">
          <a:xfrm>
            <a:off x="4362450" y="760413"/>
            <a:ext cx="228600" cy="139700"/>
          </a:xfrm>
          <a:prstGeom prst="rect">
            <a:avLst/>
          </a:prstGeom>
          <a:solidFill>
            <a:srgbClr val="A5A5A5"/>
          </a:solidFill>
          <a:ln w="9525">
            <a:solidFill>
              <a:srgbClr val="000000"/>
            </a:solidFill>
            <a:miter lim="800000"/>
            <a:headEnd/>
            <a:tailEnd/>
          </a:ln>
          <a:effectLst>
            <a:outerShdw dist="28398" dir="3806097" algn="ctr" rotWithShape="0">
              <a:srgbClr val="525252">
                <a:alpha val="50000"/>
              </a:srgbClr>
            </a:outerShdw>
          </a:effectLst>
        </p:spPr>
        <p:txBody>
          <a:bodyPr vert="horz" wrap="square" lIns="91440" tIns="45720" rIns="91440" bIns="45720" numCol="1" anchor="t" anchorCtr="0" compatLnSpc="1">
            <a:prstTxWarp prst="textNoShape">
              <a:avLst/>
            </a:prstTxWarp>
          </a:bodyPr>
          <a:lstStyle/>
          <a:p>
            <a:endParaRPr lang="el-GR"/>
          </a:p>
        </p:txBody>
      </p:sp>
      <p:sp>
        <p:nvSpPr>
          <p:cNvPr id="21" name="Rectangle 50"/>
          <p:cNvSpPr>
            <a:spLocks noChangeArrowheads="1"/>
          </p:cNvSpPr>
          <p:nvPr/>
        </p:nvSpPr>
        <p:spPr bwMode="auto">
          <a:xfrm>
            <a:off x="4362450" y="965200"/>
            <a:ext cx="228600" cy="123825"/>
          </a:xfrm>
          <a:prstGeom prst="rect">
            <a:avLst/>
          </a:prstGeom>
          <a:solidFill>
            <a:srgbClr val="A5A5A5"/>
          </a:solidFill>
          <a:ln w="9525">
            <a:solidFill>
              <a:srgbClr val="000000"/>
            </a:solidFill>
            <a:miter lim="800000"/>
            <a:headEnd/>
            <a:tailEnd/>
          </a:ln>
          <a:effectLst>
            <a:outerShdw dist="28398" dir="3806097" algn="ctr" rotWithShape="0">
              <a:srgbClr val="525252">
                <a:alpha val="50000"/>
              </a:srgbClr>
            </a:outerShdw>
          </a:effectLst>
        </p:spPr>
        <p:txBody>
          <a:bodyPr vert="horz" wrap="square" lIns="91440" tIns="45720" rIns="91440" bIns="45720" numCol="1" anchor="t" anchorCtr="0" compatLnSpc="1">
            <a:prstTxWarp prst="textNoShape">
              <a:avLst/>
            </a:prstTxWarp>
          </a:bodyPr>
          <a:lstStyle/>
          <a:p>
            <a:endParaRPr lang="el-GR"/>
          </a:p>
        </p:txBody>
      </p:sp>
      <p:sp>
        <p:nvSpPr>
          <p:cNvPr id="22" name="Rectangle 51"/>
          <p:cNvSpPr>
            <a:spLocks noChangeArrowheads="1"/>
          </p:cNvSpPr>
          <p:nvPr/>
        </p:nvSpPr>
        <p:spPr bwMode="auto">
          <a:xfrm>
            <a:off x="4362450" y="769938"/>
            <a:ext cx="228600" cy="130175"/>
          </a:xfrm>
          <a:prstGeom prst="rect">
            <a:avLst/>
          </a:prstGeom>
          <a:solidFill>
            <a:srgbClr val="A5A5A5"/>
          </a:solidFill>
          <a:ln w="9525">
            <a:solidFill>
              <a:srgbClr val="000000"/>
            </a:solidFill>
            <a:miter lim="800000"/>
            <a:headEnd/>
            <a:tailEnd/>
          </a:ln>
          <a:effectLst>
            <a:outerShdw dist="28398" dir="3806097" algn="ctr" rotWithShape="0">
              <a:srgbClr val="525252">
                <a:alpha val="50000"/>
              </a:srgbClr>
            </a:outerShdw>
          </a:effectLst>
        </p:spPr>
        <p:txBody>
          <a:bodyPr vert="horz" wrap="square" lIns="91440" tIns="45720" rIns="91440" bIns="45720" numCol="1" anchor="t" anchorCtr="0" compatLnSpc="1">
            <a:prstTxWarp prst="textNoShape">
              <a:avLst/>
            </a:prstTxWarp>
          </a:bodyPr>
          <a:lstStyle/>
          <a:p>
            <a:endParaRPr lang="el-GR"/>
          </a:p>
        </p:txBody>
      </p:sp>
      <p:sp>
        <p:nvSpPr>
          <p:cNvPr id="23" name="Rectangle 52"/>
          <p:cNvSpPr>
            <a:spLocks noChangeArrowheads="1"/>
          </p:cNvSpPr>
          <p:nvPr/>
        </p:nvSpPr>
        <p:spPr bwMode="auto">
          <a:xfrm>
            <a:off x="4686300" y="760413"/>
            <a:ext cx="200025" cy="139700"/>
          </a:xfrm>
          <a:prstGeom prst="rect">
            <a:avLst/>
          </a:prstGeom>
          <a:gradFill rotWithShape="0">
            <a:gsLst>
              <a:gs pos="0">
                <a:srgbClr val="A5A5A5"/>
              </a:gs>
              <a:gs pos="100000">
                <a:srgbClr val="EDEDED"/>
              </a:gs>
            </a:gsLst>
            <a:lin ang="18900000" scaled="1"/>
          </a:gradFill>
          <a:ln w="9525">
            <a:solidFill>
              <a:srgbClr val="000000"/>
            </a:solidFill>
            <a:miter lim="800000"/>
            <a:headEnd/>
            <a:tailEnd/>
          </a:ln>
          <a:effectLst>
            <a:outerShdw dist="28398" dir="3806097" algn="ctr" rotWithShape="0">
              <a:srgbClr val="525252">
                <a:alpha val="50000"/>
              </a:srgbClr>
            </a:outerShdw>
          </a:effectLst>
        </p:spPr>
        <p:txBody>
          <a:bodyPr vert="horz" wrap="square" lIns="91440" tIns="45720" rIns="91440" bIns="45720" numCol="1" anchor="t" anchorCtr="0" compatLnSpc="1">
            <a:prstTxWarp prst="textNoShape">
              <a:avLst/>
            </a:prstTxWarp>
          </a:bodyPr>
          <a:lstStyle/>
          <a:p>
            <a:endParaRPr lang="el-GR"/>
          </a:p>
        </p:txBody>
      </p:sp>
      <p:sp>
        <p:nvSpPr>
          <p:cNvPr id="24" name="Rectangle 53"/>
          <p:cNvSpPr>
            <a:spLocks noChangeArrowheads="1"/>
          </p:cNvSpPr>
          <p:nvPr/>
        </p:nvSpPr>
        <p:spPr bwMode="auto">
          <a:xfrm>
            <a:off x="4686300" y="954088"/>
            <a:ext cx="200025" cy="1365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25" name="Rectangle 54"/>
          <p:cNvSpPr>
            <a:spLocks noChangeArrowheads="1"/>
          </p:cNvSpPr>
          <p:nvPr/>
        </p:nvSpPr>
        <p:spPr bwMode="auto">
          <a:xfrm>
            <a:off x="4591050" y="749300"/>
            <a:ext cx="295275" cy="1301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26" name="AutoShape 56"/>
          <p:cNvSpPr>
            <a:spLocks noChangeArrowheads="1"/>
          </p:cNvSpPr>
          <p:nvPr/>
        </p:nvSpPr>
        <p:spPr bwMode="auto">
          <a:xfrm>
            <a:off x="4157663" y="679450"/>
            <a:ext cx="847725" cy="790575"/>
          </a:xfrm>
          <a:prstGeom prst="triangle">
            <a:avLst>
              <a:gd name="adj" fmla="val 50000"/>
            </a:avLst>
          </a:prstGeom>
          <a:solidFill>
            <a:srgbClr val="A5A5A5"/>
          </a:solidFill>
          <a:ln w="38100">
            <a:solidFill>
              <a:srgbClr val="F2F2F2"/>
            </a:solidFill>
            <a:miter lim="800000"/>
            <a:headEnd/>
            <a:tailEnd/>
          </a:ln>
          <a:effectLst>
            <a:outerShdw dist="28398" dir="3806097" algn="ctr" rotWithShape="0">
              <a:srgbClr val="525252">
                <a:alpha val="50000"/>
              </a:srgbClr>
            </a:outerShdw>
          </a:effectLst>
        </p:spPr>
        <p:txBody>
          <a:bodyPr vert="horz" wrap="square" lIns="91440" tIns="45720" rIns="91440" bIns="45720" numCol="1" anchor="t" anchorCtr="0" compatLnSpc="1">
            <a:prstTxWarp prst="textNoShape">
              <a:avLst/>
            </a:prstTxWarp>
          </a:bodyPr>
          <a:lstStyle/>
          <a:p>
            <a:endParaRPr lang="el-GR"/>
          </a:p>
        </p:txBody>
      </p:sp>
    </p:spTree>
    <p:extLst>
      <p:ext uri="{BB962C8B-B14F-4D97-AF65-F5344CB8AC3E}">
        <p14:creationId xmlns:p14="http://schemas.microsoft.com/office/powerpoint/2010/main" val="33436053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Rectangle 40"/>
          <p:cNvSpPr>
            <a:spLocks noChangeArrowheads="1"/>
          </p:cNvSpPr>
          <p:nvPr/>
        </p:nvSpPr>
        <p:spPr bwMode="auto">
          <a:xfrm>
            <a:off x="352425" y="492125"/>
            <a:ext cx="285750" cy="1809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3" name="Rectangle 33"/>
          <p:cNvSpPr>
            <a:spLocks noChangeArrowheads="1"/>
          </p:cNvSpPr>
          <p:nvPr/>
        </p:nvSpPr>
        <p:spPr bwMode="auto">
          <a:xfrm>
            <a:off x="1038225" y="608013"/>
            <a:ext cx="190500" cy="285750"/>
          </a:xfrm>
          <a:prstGeom prst="rect">
            <a:avLst/>
          </a:prstGeom>
          <a:gradFill rotWithShape="0">
            <a:gsLst>
              <a:gs pos="0">
                <a:srgbClr val="A5A5A5"/>
              </a:gs>
              <a:gs pos="100000">
                <a:srgbClr val="EDEDED"/>
              </a:gs>
            </a:gsLst>
            <a:lin ang="18900000" scaled="1"/>
          </a:gradFill>
          <a:ln w="9525">
            <a:solidFill>
              <a:srgbClr val="000000"/>
            </a:solidFill>
            <a:miter lim="800000"/>
            <a:headEnd/>
            <a:tailEnd/>
          </a:ln>
          <a:effectLst>
            <a:outerShdw dist="28398" dir="3806097" algn="ctr" rotWithShape="0">
              <a:srgbClr val="525252">
                <a:alpha val="50000"/>
              </a:srgbClr>
            </a:outerShdw>
          </a:effectLst>
        </p:spPr>
        <p:txBody>
          <a:bodyPr vert="horz" wrap="square" lIns="91440" tIns="45720" rIns="91440" bIns="45720" numCol="1" anchor="t" anchorCtr="0" compatLnSpc="1">
            <a:prstTxWarp prst="textNoShape">
              <a:avLst/>
            </a:prstTxWarp>
          </a:bodyPr>
          <a:lstStyle/>
          <a:p>
            <a:endParaRPr lang="el-GR"/>
          </a:p>
        </p:txBody>
      </p:sp>
      <p:sp>
        <p:nvSpPr>
          <p:cNvPr id="4" name="Rectangle 27"/>
          <p:cNvSpPr>
            <a:spLocks noChangeArrowheads="1"/>
          </p:cNvSpPr>
          <p:nvPr/>
        </p:nvSpPr>
        <p:spPr bwMode="auto">
          <a:xfrm>
            <a:off x="2343150" y="492125"/>
            <a:ext cx="333375" cy="1714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5" name="Rectangle 28"/>
          <p:cNvSpPr>
            <a:spLocks noChangeArrowheads="1"/>
          </p:cNvSpPr>
          <p:nvPr/>
        </p:nvSpPr>
        <p:spPr bwMode="auto">
          <a:xfrm>
            <a:off x="590550" y="492125"/>
            <a:ext cx="333375" cy="1714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6" name="Rectangle 29"/>
          <p:cNvSpPr>
            <a:spLocks noChangeArrowheads="1"/>
          </p:cNvSpPr>
          <p:nvPr/>
        </p:nvSpPr>
        <p:spPr bwMode="auto">
          <a:xfrm>
            <a:off x="923925" y="492125"/>
            <a:ext cx="304800" cy="1714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7" name="Rectangle 30"/>
          <p:cNvSpPr>
            <a:spLocks noChangeArrowheads="1"/>
          </p:cNvSpPr>
          <p:nvPr/>
        </p:nvSpPr>
        <p:spPr bwMode="auto">
          <a:xfrm rot="5400000">
            <a:off x="2081212" y="660401"/>
            <a:ext cx="333375" cy="190500"/>
          </a:xfrm>
          <a:prstGeom prst="rect">
            <a:avLst/>
          </a:prstGeom>
          <a:solidFill>
            <a:srgbClr val="FFFFFF"/>
          </a:solidFill>
          <a:ln w="9525">
            <a:solidFill>
              <a:srgbClr val="000000"/>
            </a:solidFill>
            <a:miter lim="800000"/>
            <a:headEnd/>
            <a:tailEnd/>
          </a:ln>
          <a:effectLst>
            <a:outerShdw dist="17961"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l-GR"/>
          </a:p>
        </p:txBody>
      </p:sp>
      <p:sp>
        <p:nvSpPr>
          <p:cNvPr id="8" name="Rectangle 31"/>
          <p:cNvSpPr>
            <a:spLocks noChangeArrowheads="1"/>
          </p:cNvSpPr>
          <p:nvPr/>
        </p:nvSpPr>
        <p:spPr bwMode="auto">
          <a:xfrm>
            <a:off x="352425" y="666750"/>
            <a:ext cx="190500" cy="2857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9" name="Rectangle 32"/>
          <p:cNvSpPr>
            <a:spLocks noChangeArrowheads="1"/>
          </p:cNvSpPr>
          <p:nvPr/>
        </p:nvSpPr>
        <p:spPr bwMode="auto">
          <a:xfrm>
            <a:off x="1038225" y="663575"/>
            <a:ext cx="190500" cy="3333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10" name="AutoShape 34"/>
          <p:cNvSpPr>
            <a:spLocks noChangeArrowheads="1"/>
          </p:cNvSpPr>
          <p:nvPr/>
        </p:nvSpPr>
        <p:spPr bwMode="auto">
          <a:xfrm>
            <a:off x="283482" y="523875"/>
            <a:ext cx="971550" cy="790575"/>
          </a:xfrm>
          <a:prstGeom prst="triangle">
            <a:avLst>
              <a:gd name="adj" fmla="val 50000"/>
            </a:avLst>
          </a:prstGeom>
          <a:solidFill>
            <a:srgbClr val="A5A5A5"/>
          </a:solidFill>
          <a:ln w="38100">
            <a:solidFill>
              <a:srgbClr val="F2F2F2"/>
            </a:solidFill>
            <a:miter lim="800000"/>
            <a:headEnd/>
            <a:tailEnd/>
          </a:ln>
          <a:effectLst>
            <a:outerShdw dist="28398" dir="3806097" algn="ctr" rotWithShape="0">
              <a:srgbClr val="525252">
                <a:alpha val="50000"/>
              </a:srgbClr>
            </a:outerShdw>
          </a:effectLst>
        </p:spPr>
        <p:txBody>
          <a:bodyPr vert="horz" wrap="square" lIns="91440" tIns="45720" rIns="91440" bIns="45720" numCol="1" anchor="t" anchorCtr="0" compatLnSpc="1">
            <a:prstTxWarp prst="textNoShape">
              <a:avLst/>
            </a:prstTxWarp>
          </a:bodyPr>
          <a:lstStyle/>
          <a:p>
            <a:endParaRPr lang="el-GR"/>
          </a:p>
        </p:txBody>
      </p:sp>
      <p:sp>
        <p:nvSpPr>
          <p:cNvPr id="11" name="AutoShape 35"/>
          <p:cNvSpPr>
            <a:spLocks noChangeArrowheads="1"/>
          </p:cNvSpPr>
          <p:nvPr/>
        </p:nvSpPr>
        <p:spPr bwMode="auto">
          <a:xfrm>
            <a:off x="2043112" y="498475"/>
            <a:ext cx="933450" cy="790575"/>
          </a:xfrm>
          <a:prstGeom prst="triangle">
            <a:avLst>
              <a:gd name="adj" fmla="val 50000"/>
            </a:avLst>
          </a:prstGeom>
          <a:solidFill>
            <a:srgbClr val="A5A5A5"/>
          </a:solidFill>
          <a:ln w="38100">
            <a:solidFill>
              <a:srgbClr val="F2F2F2"/>
            </a:solidFill>
            <a:miter lim="800000"/>
            <a:headEnd/>
            <a:tailEnd/>
          </a:ln>
          <a:effectLst>
            <a:outerShdw dist="28398" dir="3806097" algn="ctr" rotWithShape="0">
              <a:srgbClr val="525252">
                <a:alpha val="50000"/>
              </a:srgbClr>
            </a:outerShdw>
          </a:effectLst>
        </p:spPr>
        <p:txBody>
          <a:bodyPr vert="horz" wrap="square" lIns="91440" tIns="45720" rIns="91440" bIns="45720" numCol="1" anchor="t" anchorCtr="0" compatLnSpc="1">
            <a:prstTxWarp prst="textNoShape">
              <a:avLst/>
            </a:prstTxWarp>
          </a:bodyPr>
          <a:lstStyle/>
          <a:p>
            <a:endParaRPr lang="el-GR"/>
          </a:p>
        </p:txBody>
      </p:sp>
      <p:sp>
        <p:nvSpPr>
          <p:cNvPr id="12" name="Rectangle 36"/>
          <p:cNvSpPr>
            <a:spLocks noChangeArrowheads="1"/>
          </p:cNvSpPr>
          <p:nvPr/>
        </p:nvSpPr>
        <p:spPr bwMode="auto">
          <a:xfrm>
            <a:off x="2038350" y="571500"/>
            <a:ext cx="138113" cy="3206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13" name="Rectangle 37"/>
          <p:cNvSpPr>
            <a:spLocks noChangeArrowheads="1"/>
          </p:cNvSpPr>
          <p:nvPr/>
        </p:nvSpPr>
        <p:spPr bwMode="auto">
          <a:xfrm>
            <a:off x="2876550" y="560388"/>
            <a:ext cx="142875" cy="3333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14" name="Rectangle 41"/>
          <p:cNvSpPr>
            <a:spLocks noChangeArrowheads="1"/>
          </p:cNvSpPr>
          <p:nvPr/>
        </p:nvSpPr>
        <p:spPr bwMode="auto">
          <a:xfrm rot="-3489200">
            <a:off x="2122803" y="682428"/>
            <a:ext cx="365125" cy="26676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15" name="Rectangle 43"/>
          <p:cNvSpPr>
            <a:spLocks noChangeArrowheads="1"/>
          </p:cNvSpPr>
          <p:nvPr/>
        </p:nvSpPr>
        <p:spPr bwMode="auto">
          <a:xfrm rot="-1990460">
            <a:off x="2720975" y="617538"/>
            <a:ext cx="160338" cy="3333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16" name="AutoShape 45"/>
          <p:cNvSpPr>
            <a:spLocks noChangeArrowheads="1"/>
          </p:cNvSpPr>
          <p:nvPr/>
        </p:nvSpPr>
        <p:spPr bwMode="auto">
          <a:xfrm>
            <a:off x="3846513" y="336549"/>
            <a:ext cx="847725" cy="790575"/>
          </a:xfrm>
          <a:prstGeom prst="triangle">
            <a:avLst>
              <a:gd name="adj" fmla="val 50000"/>
            </a:avLst>
          </a:prstGeom>
          <a:solidFill>
            <a:srgbClr val="A5A5A5"/>
          </a:solidFill>
          <a:ln w="38100">
            <a:solidFill>
              <a:srgbClr val="F2F2F2"/>
            </a:solidFill>
            <a:miter lim="800000"/>
            <a:headEnd/>
            <a:tailEnd/>
          </a:ln>
          <a:effectLst>
            <a:outerShdw dist="28398" dir="3806097" algn="ctr" rotWithShape="0">
              <a:srgbClr val="525252">
                <a:alpha val="50000"/>
              </a:srgbClr>
            </a:outerShdw>
          </a:effectLst>
        </p:spPr>
        <p:txBody>
          <a:bodyPr vert="horz" wrap="square" lIns="91440" tIns="45720" rIns="91440" bIns="45720" numCol="1" anchor="t" anchorCtr="0" compatLnSpc="1">
            <a:prstTxWarp prst="textNoShape">
              <a:avLst/>
            </a:prstTxWarp>
          </a:bodyPr>
          <a:lstStyle/>
          <a:p>
            <a:endParaRPr lang="el-GR"/>
          </a:p>
        </p:txBody>
      </p:sp>
      <p:sp>
        <p:nvSpPr>
          <p:cNvPr id="17" name="Rectangle 46"/>
          <p:cNvSpPr>
            <a:spLocks noChangeArrowheads="1"/>
          </p:cNvSpPr>
          <p:nvPr/>
        </p:nvSpPr>
        <p:spPr bwMode="auto">
          <a:xfrm>
            <a:off x="3886200" y="608013"/>
            <a:ext cx="247650" cy="152400"/>
          </a:xfrm>
          <a:prstGeom prst="rect">
            <a:avLst/>
          </a:prstGeom>
          <a:gradFill rotWithShape="0">
            <a:gsLst>
              <a:gs pos="0">
                <a:srgbClr val="EDEDED"/>
              </a:gs>
              <a:gs pos="100000">
                <a:srgbClr val="A5A5A5"/>
              </a:gs>
            </a:gsLst>
            <a:lin ang="2700000" scaled="1"/>
          </a:gradFill>
          <a:ln w="9525">
            <a:solidFill>
              <a:srgbClr val="000000"/>
            </a:solidFill>
            <a:miter lim="800000"/>
            <a:headEnd/>
            <a:tailEnd/>
          </a:ln>
          <a:effectLst>
            <a:outerShdw dist="28398" dir="3806097" algn="ctr" rotWithShape="0">
              <a:srgbClr val="525252">
                <a:alpha val="50000"/>
              </a:srgbClr>
            </a:outerShdw>
          </a:effectLst>
        </p:spPr>
        <p:txBody>
          <a:bodyPr vert="horz" wrap="square" lIns="91440" tIns="45720" rIns="91440" bIns="45720" numCol="1" anchor="t" anchorCtr="0" compatLnSpc="1">
            <a:prstTxWarp prst="textNoShape">
              <a:avLst/>
            </a:prstTxWarp>
          </a:bodyPr>
          <a:lstStyle/>
          <a:p>
            <a:endParaRPr lang="el-GR"/>
          </a:p>
        </p:txBody>
      </p:sp>
      <p:sp>
        <p:nvSpPr>
          <p:cNvPr id="18" name="Rectangle 47"/>
          <p:cNvSpPr>
            <a:spLocks noChangeArrowheads="1"/>
          </p:cNvSpPr>
          <p:nvPr/>
        </p:nvSpPr>
        <p:spPr bwMode="auto">
          <a:xfrm>
            <a:off x="3886200" y="812800"/>
            <a:ext cx="247650" cy="1365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19" name="Rectangle 48"/>
          <p:cNvSpPr>
            <a:spLocks noChangeArrowheads="1"/>
          </p:cNvSpPr>
          <p:nvPr/>
        </p:nvSpPr>
        <p:spPr bwMode="auto">
          <a:xfrm>
            <a:off x="3886200" y="606425"/>
            <a:ext cx="247650" cy="1206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20" name="Rectangle 49"/>
          <p:cNvSpPr>
            <a:spLocks noChangeArrowheads="1"/>
          </p:cNvSpPr>
          <p:nvPr/>
        </p:nvSpPr>
        <p:spPr bwMode="auto">
          <a:xfrm>
            <a:off x="4210050" y="608013"/>
            <a:ext cx="228600" cy="139700"/>
          </a:xfrm>
          <a:prstGeom prst="rect">
            <a:avLst/>
          </a:prstGeom>
          <a:solidFill>
            <a:srgbClr val="A5A5A5"/>
          </a:solidFill>
          <a:ln w="9525">
            <a:solidFill>
              <a:srgbClr val="000000"/>
            </a:solidFill>
            <a:miter lim="800000"/>
            <a:headEnd/>
            <a:tailEnd/>
          </a:ln>
          <a:effectLst>
            <a:outerShdw dist="28398" dir="3806097" algn="ctr" rotWithShape="0">
              <a:srgbClr val="525252">
                <a:alpha val="50000"/>
              </a:srgbClr>
            </a:outerShdw>
          </a:effectLst>
        </p:spPr>
        <p:txBody>
          <a:bodyPr vert="horz" wrap="square" lIns="91440" tIns="45720" rIns="91440" bIns="45720" numCol="1" anchor="t" anchorCtr="0" compatLnSpc="1">
            <a:prstTxWarp prst="textNoShape">
              <a:avLst/>
            </a:prstTxWarp>
          </a:bodyPr>
          <a:lstStyle/>
          <a:p>
            <a:endParaRPr lang="el-GR"/>
          </a:p>
        </p:txBody>
      </p:sp>
      <p:sp>
        <p:nvSpPr>
          <p:cNvPr id="21" name="Rectangle 50"/>
          <p:cNvSpPr>
            <a:spLocks noChangeArrowheads="1"/>
          </p:cNvSpPr>
          <p:nvPr/>
        </p:nvSpPr>
        <p:spPr bwMode="auto">
          <a:xfrm>
            <a:off x="4210050" y="812800"/>
            <a:ext cx="228600" cy="123825"/>
          </a:xfrm>
          <a:prstGeom prst="rect">
            <a:avLst/>
          </a:prstGeom>
          <a:solidFill>
            <a:srgbClr val="A5A5A5"/>
          </a:solidFill>
          <a:ln w="9525">
            <a:solidFill>
              <a:srgbClr val="000000"/>
            </a:solidFill>
            <a:miter lim="800000"/>
            <a:headEnd/>
            <a:tailEnd/>
          </a:ln>
          <a:effectLst>
            <a:outerShdw dist="28398" dir="3806097" algn="ctr" rotWithShape="0">
              <a:srgbClr val="525252">
                <a:alpha val="50000"/>
              </a:srgbClr>
            </a:outerShdw>
          </a:effectLst>
        </p:spPr>
        <p:txBody>
          <a:bodyPr vert="horz" wrap="square" lIns="91440" tIns="45720" rIns="91440" bIns="45720" numCol="1" anchor="t" anchorCtr="0" compatLnSpc="1">
            <a:prstTxWarp prst="textNoShape">
              <a:avLst/>
            </a:prstTxWarp>
          </a:bodyPr>
          <a:lstStyle/>
          <a:p>
            <a:endParaRPr lang="el-GR"/>
          </a:p>
        </p:txBody>
      </p:sp>
      <p:sp>
        <p:nvSpPr>
          <p:cNvPr id="22" name="Rectangle 51"/>
          <p:cNvSpPr>
            <a:spLocks noChangeArrowheads="1"/>
          </p:cNvSpPr>
          <p:nvPr/>
        </p:nvSpPr>
        <p:spPr bwMode="auto">
          <a:xfrm>
            <a:off x="4210050" y="617538"/>
            <a:ext cx="228600" cy="130175"/>
          </a:xfrm>
          <a:prstGeom prst="rect">
            <a:avLst/>
          </a:prstGeom>
          <a:solidFill>
            <a:srgbClr val="A5A5A5"/>
          </a:solidFill>
          <a:ln w="9525">
            <a:solidFill>
              <a:srgbClr val="000000"/>
            </a:solidFill>
            <a:miter lim="800000"/>
            <a:headEnd/>
            <a:tailEnd/>
          </a:ln>
          <a:effectLst>
            <a:outerShdw dist="28398" dir="3806097" algn="ctr" rotWithShape="0">
              <a:srgbClr val="525252">
                <a:alpha val="50000"/>
              </a:srgbClr>
            </a:outerShdw>
          </a:effectLst>
        </p:spPr>
        <p:txBody>
          <a:bodyPr vert="horz" wrap="square" lIns="91440" tIns="45720" rIns="91440" bIns="45720" numCol="1" anchor="t" anchorCtr="0" compatLnSpc="1">
            <a:prstTxWarp prst="textNoShape">
              <a:avLst/>
            </a:prstTxWarp>
          </a:bodyPr>
          <a:lstStyle/>
          <a:p>
            <a:endParaRPr lang="el-GR"/>
          </a:p>
        </p:txBody>
      </p:sp>
      <p:sp>
        <p:nvSpPr>
          <p:cNvPr id="23" name="Rectangle 52"/>
          <p:cNvSpPr>
            <a:spLocks noChangeArrowheads="1"/>
          </p:cNvSpPr>
          <p:nvPr/>
        </p:nvSpPr>
        <p:spPr bwMode="auto">
          <a:xfrm>
            <a:off x="4533900" y="608013"/>
            <a:ext cx="200025" cy="139700"/>
          </a:xfrm>
          <a:prstGeom prst="rect">
            <a:avLst/>
          </a:prstGeom>
          <a:gradFill rotWithShape="0">
            <a:gsLst>
              <a:gs pos="0">
                <a:srgbClr val="A5A5A5"/>
              </a:gs>
              <a:gs pos="100000">
                <a:srgbClr val="EDEDED"/>
              </a:gs>
            </a:gsLst>
            <a:lin ang="18900000" scaled="1"/>
          </a:gradFill>
          <a:ln w="9525">
            <a:solidFill>
              <a:srgbClr val="000000"/>
            </a:solidFill>
            <a:miter lim="800000"/>
            <a:headEnd/>
            <a:tailEnd/>
          </a:ln>
          <a:effectLst>
            <a:outerShdw dist="28398" dir="3806097" algn="ctr" rotWithShape="0">
              <a:srgbClr val="525252">
                <a:alpha val="50000"/>
              </a:srgbClr>
            </a:outerShdw>
          </a:effectLst>
        </p:spPr>
        <p:txBody>
          <a:bodyPr vert="horz" wrap="square" lIns="91440" tIns="45720" rIns="91440" bIns="45720" numCol="1" anchor="t" anchorCtr="0" compatLnSpc="1">
            <a:prstTxWarp prst="textNoShape">
              <a:avLst/>
            </a:prstTxWarp>
          </a:bodyPr>
          <a:lstStyle/>
          <a:p>
            <a:endParaRPr lang="el-GR"/>
          </a:p>
        </p:txBody>
      </p:sp>
      <p:sp>
        <p:nvSpPr>
          <p:cNvPr id="24" name="Rectangle 53"/>
          <p:cNvSpPr>
            <a:spLocks noChangeArrowheads="1"/>
          </p:cNvSpPr>
          <p:nvPr/>
        </p:nvSpPr>
        <p:spPr bwMode="auto">
          <a:xfrm>
            <a:off x="4533900" y="801688"/>
            <a:ext cx="200025" cy="1365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25" name="Rectangle 54"/>
          <p:cNvSpPr>
            <a:spLocks noChangeArrowheads="1"/>
          </p:cNvSpPr>
          <p:nvPr/>
        </p:nvSpPr>
        <p:spPr bwMode="auto">
          <a:xfrm>
            <a:off x="4438650" y="596900"/>
            <a:ext cx="295275" cy="1301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30" name="Rectangle 29"/>
          <p:cNvSpPr>
            <a:spLocks noChangeArrowheads="1"/>
          </p:cNvSpPr>
          <p:nvPr/>
        </p:nvSpPr>
        <p:spPr bwMode="auto">
          <a:xfrm>
            <a:off x="283482" y="1532580"/>
            <a:ext cx="3017838"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32" name="Ορθογώνιο 31"/>
          <p:cNvSpPr/>
          <p:nvPr/>
        </p:nvSpPr>
        <p:spPr>
          <a:xfrm>
            <a:off x="1992086" y="1412776"/>
            <a:ext cx="1107996" cy="369332"/>
          </a:xfrm>
          <a:prstGeom prst="rect">
            <a:avLst/>
          </a:prstGeom>
        </p:spPr>
        <p:txBody>
          <a:bodyPr wrap="none">
            <a:spAutoFit/>
          </a:bodyPr>
          <a:lstStyle/>
          <a:p>
            <a:r>
              <a:rPr lang="en-US" dirty="0">
                <a:latin typeface="Times New Roman" pitchFamily="18" charset="0"/>
                <a:ea typeface="Times New Roman" pitchFamily="18" charset="0"/>
                <a:cs typeface="Times New Roman" pitchFamily="18" charset="0"/>
              </a:rPr>
              <a:t>Circular	</a:t>
            </a:r>
            <a:endParaRPr lang="el-GR" dirty="0"/>
          </a:p>
        </p:txBody>
      </p:sp>
    </p:spTree>
    <p:extLst>
      <p:ext uri="{BB962C8B-B14F-4D97-AF65-F5344CB8AC3E}">
        <p14:creationId xmlns:p14="http://schemas.microsoft.com/office/powerpoint/2010/main" val="253274566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0" y="32274"/>
            <a:ext cx="9144000" cy="6863417"/>
          </a:xfrm>
          <a:prstGeom prst="rect">
            <a:avLst/>
          </a:prstGeom>
          <a:solidFill>
            <a:schemeClr val="tx2">
              <a:lumMod val="20000"/>
              <a:lumOff val="80000"/>
            </a:schemeClr>
          </a:solidFill>
        </p:spPr>
        <p:txBody>
          <a:bodyPr wrap="square">
            <a:spAutoFit/>
          </a:bodyPr>
          <a:lstStyle/>
          <a:p>
            <a:r>
              <a:rPr lang="el-GR" sz="2000" dirty="0">
                <a:solidFill>
                  <a:srgbClr val="002060"/>
                </a:solidFill>
              </a:rPr>
              <a:t> Έρευνες δείχνουν </a:t>
            </a:r>
            <a:r>
              <a:rPr lang="el-GR" sz="2000" dirty="0" smtClean="0">
                <a:solidFill>
                  <a:srgbClr val="002060"/>
                </a:solidFill>
              </a:rPr>
              <a:t>ότι:</a:t>
            </a:r>
          </a:p>
          <a:p>
            <a:r>
              <a:rPr lang="el-GR" sz="2000" dirty="0" smtClean="0">
                <a:solidFill>
                  <a:srgbClr val="002060"/>
                </a:solidFill>
              </a:rPr>
              <a:t>                                        τα </a:t>
            </a:r>
            <a:r>
              <a:rPr lang="el-GR" sz="2000" dirty="0">
                <a:solidFill>
                  <a:srgbClr val="002060"/>
                </a:solidFill>
              </a:rPr>
              <a:t>μπροστινά θρανία αποτελούν τη «ζώνη δράσης» </a:t>
            </a:r>
            <a:endParaRPr lang="el-GR" sz="2000" dirty="0" smtClean="0">
              <a:solidFill>
                <a:srgbClr val="002060"/>
              </a:solidFill>
            </a:endParaRPr>
          </a:p>
          <a:p>
            <a:r>
              <a:rPr lang="el-GR" sz="2000" dirty="0" smtClean="0">
                <a:solidFill>
                  <a:srgbClr val="002060"/>
                </a:solidFill>
              </a:rPr>
              <a:t>    με </a:t>
            </a:r>
            <a:r>
              <a:rPr lang="el-GR" sz="2000" dirty="0">
                <a:solidFill>
                  <a:srgbClr val="002060"/>
                </a:solidFill>
              </a:rPr>
              <a:t>το προνόμιο της εγγύτητας προς τον εκπαιδευτικό </a:t>
            </a:r>
            <a:endParaRPr lang="el-GR" sz="2000" dirty="0" smtClean="0">
              <a:solidFill>
                <a:srgbClr val="002060"/>
              </a:solidFill>
            </a:endParaRPr>
          </a:p>
          <a:p>
            <a:endParaRPr lang="el-GR" sz="2000" dirty="0" smtClean="0">
              <a:solidFill>
                <a:srgbClr val="002060"/>
              </a:solidFill>
            </a:endParaRPr>
          </a:p>
          <a:p>
            <a:r>
              <a:rPr lang="el-GR" sz="2000" dirty="0" smtClean="0">
                <a:solidFill>
                  <a:srgbClr val="002060"/>
                </a:solidFill>
              </a:rPr>
              <a:t>   και  συνήθως</a:t>
            </a:r>
          </a:p>
          <a:p>
            <a:r>
              <a:rPr lang="el-GR" sz="2000" dirty="0" smtClean="0">
                <a:solidFill>
                  <a:srgbClr val="002060"/>
                </a:solidFill>
              </a:rPr>
              <a:t>                           </a:t>
            </a:r>
            <a:r>
              <a:rPr lang="el-GR" sz="2000" dirty="0">
                <a:solidFill>
                  <a:srgbClr val="002060"/>
                </a:solidFill>
              </a:rPr>
              <a:t>επιλέγονται από </a:t>
            </a:r>
            <a:r>
              <a:rPr lang="el-GR" sz="2000" b="1" dirty="0">
                <a:solidFill>
                  <a:srgbClr val="002060"/>
                </a:solidFill>
              </a:rPr>
              <a:t>καλούς </a:t>
            </a:r>
            <a:r>
              <a:rPr lang="el-GR" sz="2000" b="1" dirty="0" smtClean="0">
                <a:solidFill>
                  <a:srgbClr val="002060"/>
                </a:solidFill>
              </a:rPr>
              <a:t>μαθητές</a:t>
            </a:r>
          </a:p>
          <a:p>
            <a:r>
              <a:rPr lang="el-GR" sz="2000" dirty="0" smtClean="0">
                <a:solidFill>
                  <a:srgbClr val="002060"/>
                </a:solidFill>
              </a:rPr>
              <a:t> </a:t>
            </a:r>
          </a:p>
          <a:p>
            <a:r>
              <a:rPr lang="el-GR" sz="2000" dirty="0" smtClean="0">
                <a:solidFill>
                  <a:srgbClr val="002060"/>
                </a:solidFill>
              </a:rPr>
              <a:t>Προκειμένου </a:t>
            </a:r>
            <a:r>
              <a:rPr lang="el-GR" sz="2000" dirty="0">
                <a:solidFill>
                  <a:srgbClr val="002060"/>
                </a:solidFill>
              </a:rPr>
              <a:t>να υπάρχει καθολική συμμετοχή όλων των μαθητών στη </a:t>
            </a:r>
            <a:r>
              <a:rPr lang="el-GR" sz="2000" b="1" dirty="0">
                <a:solidFill>
                  <a:srgbClr val="002060"/>
                </a:solidFill>
              </a:rPr>
              <a:t>διδακτική πράξη</a:t>
            </a:r>
            <a:r>
              <a:rPr lang="el-GR" sz="2000" dirty="0" smtClean="0">
                <a:solidFill>
                  <a:srgbClr val="002060"/>
                </a:solidFill>
              </a:rPr>
              <a:t>,</a:t>
            </a:r>
          </a:p>
          <a:p>
            <a:r>
              <a:rPr lang="el-GR" sz="2000" dirty="0" smtClean="0">
                <a:solidFill>
                  <a:srgbClr val="002060"/>
                </a:solidFill>
              </a:rPr>
              <a:t> </a:t>
            </a:r>
            <a:r>
              <a:rPr lang="el-GR" sz="2000" dirty="0">
                <a:solidFill>
                  <a:srgbClr val="002060"/>
                </a:solidFill>
              </a:rPr>
              <a:t>ο εκπαιδευτικός οφείλει να αναδιοργανώνει σε τακτά χρονικά διαστήματα (3 με 4 φορές το χρόνο</a:t>
            </a:r>
            <a:r>
              <a:rPr lang="el-GR" sz="2000" dirty="0" smtClean="0">
                <a:solidFill>
                  <a:srgbClr val="002060"/>
                </a:solidFill>
              </a:rPr>
              <a:t>)</a:t>
            </a:r>
          </a:p>
          <a:p>
            <a:pPr marL="285750" indent="-285750">
              <a:buFont typeface="Wingdings" pitchFamily="2" charset="2"/>
              <a:buChar char="§"/>
            </a:pPr>
            <a:r>
              <a:rPr lang="el-GR" sz="2000" dirty="0" smtClean="0">
                <a:solidFill>
                  <a:srgbClr val="002060"/>
                </a:solidFill>
              </a:rPr>
              <a:t>      </a:t>
            </a:r>
            <a:r>
              <a:rPr lang="el-GR" sz="2000" b="1" dirty="0" smtClean="0">
                <a:solidFill>
                  <a:srgbClr val="002060"/>
                </a:solidFill>
              </a:rPr>
              <a:t>τη  </a:t>
            </a:r>
            <a:r>
              <a:rPr lang="el-GR" sz="2000" b="1" dirty="0">
                <a:solidFill>
                  <a:srgbClr val="002060"/>
                </a:solidFill>
              </a:rPr>
              <a:t>γεωγραφία </a:t>
            </a:r>
            <a:r>
              <a:rPr lang="el-GR" sz="2000" b="1" dirty="0" smtClean="0">
                <a:solidFill>
                  <a:srgbClr val="002060"/>
                </a:solidFill>
              </a:rPr>
              <a:t> της </a:t>
            </a:r>
            <a:r>
              <a:rPr lang="el-GR" sz="2000" b="1" dirty="0">
                <a:solidFill>
                  <a:srgbClr val="002060"/>
                </a:solidFill>
              </a:rPr>
              <a:t>τάξης </a:t>
            </a:r>
            <a:endParaRPr lang="el-GR" sz="2000" b="1" dirty="0" smtClean="0">
              <a:solidFill>
                <a:srgbClr val="002060"/>
              </a:solidFill>
            </a:endParaRPr>
          </a:p>
          <a:p>
            <a:r>
              <a:rPr lang="el-GR" sz="2000" dirty="0" smtClean="0">
                <a:solidFill>
                  <a:srgbClr val="002060"/>
                </a:solidFill>
              </a:rPr>
              <a:t>                              αλλάζοντας  στους μαθητές  </a:t>
            </a:r>
            <a:r>
              <a:rPr lang="el-GR" sz="2000" b="1" dirty="0">
                <a:solidFill>
                  <a:srgbClr val="002060"/>
                </a:solidFill>
              </a:rPr>
              <a:t>θέσεις </a:t>
            </a:r>
            <a:endParaRPr lang="el-GR" sz="2000" b="1" dirty="0" smtClean="0">
              <a:solidFill>
                <a:srgbClr val="002060"/>
              </a:solidFill>
            </a:endParaRPr>
          </a:p>
          <a:p>
            <a:r>
              <a:rPr lang="el-GR" sz="2000" dirty="0" smtClean="0">
                <a:solidFill>
                  <a:srgbClr val="002060"/>
                </a:solidFill>
              </a:rPr>
              <a:t>αλλά και</a:t>
            </a:r>
          </a:p>
          <a:p>
            <a:r>
              <a:rPr lang="el-GR" sz="2000" b="1" dirty="0" smtClean="0">
                <a:solidFill>
                  <a:srgbClr val="002060"/>
                </a:solidFill>
              </a:rPr>
              <a:t>                        ζώνες</a:t>
            </a:r>
            <a:r>
              <a:rPr lang="el-GR" sz="2000" dirty="0" smtClean="0">
                <a:solidFill>
                  <a:srgbClr val="002060"/>
                </a:solidFill>
              </a:rPr>
              <a:t>    ή   </a:t>
            </a:r>
            <a:r>
              <a:rPr lang="el-GR" sz="2000" b="1" dirty="0" smtClean="0">
                <a:solidFill>
                  <a:srgbClr val="002060"/>
                </a:solidFill>
              </a:rPr>
              <a:t>πτέρυγες</a:t>
            </a:r>
          </a:p>
          <a:p>
            <a:r>
              <a:rPr lang="el-GR" sz="2000" b="1" dirty="0" smtClean="0">
                <a:solidFill>
                  <a:srgbClr val="002060"/>
                </a:solidFill>
              </a:rPr>
              <a:t>   </a:t>
            </a:r>
            <a:r>
              <a:rPr lang="el-GR" sz="2000" dirty="0" smtClean="0">
                <a:solidFill>
                  <a:srgbClr val="002060"/>
                </a:solidFill>
              </a:rPr>
              <a:t>  </a:t>
            </a:r>
            <a:endParaRPr lang="el-GR" sz="2000" dirty="0">
              <a:solidFill>
                <a:srgbClr val="002060"/>
              </a:solidFill>
            </a:endParaRPr>
          </a:p>
          <a:p>
            <a:r>
              <a:rPr lang="el-GR" sz="2000" dirty="0">
                <a:solidFill>
                  <a:srgbClr val="002060"/>
                </a:solidFill>
              </a:rPr>
              <a:t>  </a:t>
            </a:r>
            <a:r>
              <a:rPr lang="el-GR" sz="2000" b="1" dirty="0">
                <a:solidFill>
                  <a:srgbClr val="002060"/>
                </a:solidFill>
              </a:rPr>
              <a:t>Ζώνες δράσης </a:t>
            </a:r>
            <a:r>
              <a:rPr lang="el-GR" sz="2000" dirty="0">
                <a:solidFill>
                  <a:srgbClr val="002060"/>
                </a:solidFill>
              </a:rPr>
              <a:t>με βάση </a:t>
            </a:r>
            <a:r>
              <a:rPr lang="el-GR" sz="2000" dirty="0" smtClean="0">
                <a:solidFill>
                  <a:srgbClr val="002060"/>
                </a:solidFill>
              </a:rPr>
              <a:t> τη  </a:t>
            </a:r>
            <a:r>
              <a:rPr lang="el-GR" sz="2000" b="1" dirty="0" smtClean="0">
                <a:solidFill>
                  <a:srgbClr val="002060"/>
                </a:solidFill>
              </a:rPr>
              <a:t>«γεωγραφική διάταξη θρανίων»  </a:t>
            </a:r>
            <a:r>
              <a:rPr lang="el-GR" sz="2000" dirty="0" smtClean="0">
                <a:solidFill>
                  <a:srgbClr val="002060"/>
                </a:solidFill>
              </a:rPr>
              <a:t>σε </a:t>
            </a:r>
            <a:r>
              <a:rPr lang="el-GR" sz="2000" dirty="0">
                <a:solidFill>
                  <a:srgbClr val="002060"/>
                </a:solidFill>
              </a:rPr>
              <a:t>διαφορετικές εκδοχές, παρουσιάζει η </a:t>
            </a:r>
            <a:r>
              <a:rPr lang="en-US" sz="2000" dirty="0">
                <a:solidFill>
                  <a:srgbClr val="002060"/>
                </a:solidFill>
              </a:rPr>
              <a:t>Murray</a:t>
            </a:r>
            <a:r>
              <a:rPr lang="el-GR" sz="2000" dirty="0">
                <a:solidFill>
                  <a:srgbClr val="002060"/>
                </a:solidFill>
              </a:rPr>
              <a:t>- </a:t>
            </a:r>
            <a:r>
              <a:rPr lang="en-US" sz="2000" dirty="0" err="1">
                <a:solidFill>
                  <a:srgbClr val="002060"/>
                </a:solidFill>
              </a:rPr>
              <a:t>Tiedge</a:t>
            </a:r>
            <a:r>
              <a:rPr lang="el-GR" sz="2000" dirty="0">
                <a:solidFill>
                  <a:srgbClr val="002060"/>
                </a:solidFill>
              </a:rPr>
              <a:t> στο “</a:t>
            </a:r>
            <a:r>
              <a:rPr lang="en-US" sz="2000" i="1" dirty="0" err="1">
                <a:solidFill>
                  <a:srgbClr val="002060"/>
                </a:solidFill>
              </a:rPr>
              <a:t>AReviewoftheResearchLiteraturonClassroomSpaces</a:t>
            </a:r>
            <a:r>
              <a:rPr lang="el-GR" sz="2000" i="1" dirty="0">
                <a:solidFill>
                  <a:srgbClr val="002060"/>
                </a:solidFill>
              </a:rPr>
              <a:t>”,</a:t>
            </a:r>
            <a:r>
              <a:rPr lang="el-GR" sz="2000" dirty="0">
                <a:solidFill>
                  <a:srgbClr val="002060"/>
                </a:solidFill>
              </a:rPr>
              <a:t> 2012</a:t>
            </a:r>
            <a:r>
              <a:rPr lang="el-GR" sz="2000" dirty="0" smtClean="0">
                <a:solidFill>
                  <a:srgbClr val="002060"/>
                </a:solidFill>
              </a:rPr>
              <a:t>.</a:t>
            </a:r>
          </a:p>
          <a:p>
            <a:endParaRPr lang="el-GR" sz="2000" dirty="0">
              <a:solidFill>
                <a:srgbClr val="002060"/>
              </a:solidFill>
            </a:endParaRPr>
          </a:p>
          <a:p>
            <a:r>
              <a:rPr lang="el-GR" sz="2000" dirty="0">
                <a:solidFill>
                  <a:srgbClr val="002060"/>
                </a:solidFill>
              </a:rPr>
              <a:t>  Όρος που χρησιμοποιεί ο </a:t>
            </a:r>
            <a:r>
              <a:rPr lang="el-GR" sz="2000" dirty="0" err="1">
                <a:solidFill>
                  <a:srgbClr val="002060"/>
                </a:solidFill>
              </a:rPr>
              <a:t>Ματσαγγούρας</a:t>
            </a:r>
            <a:r>
              <a:rPr lang="el-GR" sz="2000" dirty="0">
                <a:solidFill>
                  <a:srgbClr val="002060"/>
                </a:solidFill>
              </a:rPr>
              <a:t> και παραπέμπει στη «ζώνη επικείμενης ανάπτυξης» του </a:t>
            </a:r>
            <a:r>
              <a:rPr lang="en-US" sz="2000" dirty="0" err="1">
                <a:solidFill>
                  <a:srgbClr val="002060"/>
                </a:solidFill>
              </a:rPr>
              <a:t>Vygotsky</a:t>
            </a:r>
            <a:r>
              <a:rPr lang="el-GR" sz="2000" dirty="0">
                <a:solidFill>
                  <a:srgbClr val="002060"/>
                </a:solidFill>
              </a:rPr>
              <a:t>  (</a:t>
            </a:r>
            <a:r>
              <a:rPr lang="el-GR" sz="2000" dirty="0" err="1">
                <a:solidFill>
                  <a:srgbClr val="002060"/>
                </a:solidFill>
              </a:rPr>
              <a:t>Ματσαγγούρας</a:t>
            </a:r>
            <a:r>
              <a:rPr lang="el-GR" sz="2000" dirty="0">
                <a:solidFill>
                  <a:srgbClr val="002060"/>
                </a:solidFill>
              </a:rPr>
              <a:t>, 2000).</a:t>
            </a:r>
          </a:p>
        </p:txBody>
      </p:sp>
    </p:spTree>
    <p:extLst>
      <p:ext uri="{BB962C8B-B14F-4D97-AF65-F5344CB8AC3E}">
        <p14:creationId xmlns:p14="http://schemas.microsoft.com/office/powerpoint/2010/main" val="42172764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7331" y="117150"/>
            <a:ext cx="8937444" cy="9325630"/>
          </a:xfrm>
          <a:prstGeom prst="rect">
            <a:avLst/>
          </a:prstGeom>
          <a:solidFill>
            <a:schemeClr val="tx2">
              <a:lumMod val="20000"/>
              <a:lumOff val="80000"/>
            </a:schemeClr>
          </a:solidFill>
        </p:spPr>
        <p:txBody>
          <a:bodyPr wrap="square">
            <a:spAutoFit/>
          </a:bodyPr>
          <a:lstStyle/>
          <a:p>
            <a:r>
              <a:rPr lang="el-GR" sz="2000" dirty="0">
                <a:solidFill>
                  <a:srgbClr val="002060"/>
                </a:solidFill>
              </a:rPr>
              <a:t>Σύμφωνα με το επιχειρησιακό πρόγραμμα «Εκπαίδευση και Δια Βίου Μάθηση» του Υπουργείου Παιδείας, </a:t>
            </a:r>
            <a:r>
              <a:rPr lang="el-GR" sz="2000" b="1" dirty="0">
                <a:solidFill>
                  <a:srgbClr val="002060"/>
                </a:solidFill>
              </a:rPr>
              <a:t>το Νέο Σχολείο- Σχολείο 21</a:t>
            </a:r>
            <a:r>
              <a:rPr lang="el-GR" sz="2000" b="1" baseline="30000" dirty="0">
                <a:solidFill>
                  <a:srgbClr val="002060"/>
                </a:solidFill>
              </a:rPr>
              <a:t>ου</a:t>
            </a:r>
            <a:r>
              <a:rPr lang="el-GR" sz="2000" b="1" dirty="0">
                <a:solidFill>
                  <a:srgbClr val="002060"/>
                </a:solidFill>
              </a:rPr>
              <a:t> </a:t>
            </a:r>
            <a:r>
              <a:rPr lang="el-GR" sz="2000" b="1" dirty="0" smtClean="0">
                <a:solidFill>
                  <a:srgbClr val="002060"/>
                </a:solidFill>
              </a:rPr>
              <a:t>αιώνα   </a:t>
            </a:r>
            <a:r>
              <a:rPr lang="el-GR" sz="2000" dirty="0">
                <a:solidFill>
                  <a:srgbClr val="002060"/>
                </a:solidFill>
              </a:rPr>
              <a:t>έχει ως  στόχο  να προετοιμάσει τις νέες γενιές: </a:t>
            </a:r>
            <a:endParaRPr lang="el-GR" sz="2000" dirty="0" smtClean="0">
              <a:solidFill>
                <a:srgbClr val="002060"/>
              </a:solidFill>
            </a:endParaRPr>
          </a:p>
          <a:p>
            <a:endParaRPr lang="el-GR" sz="2000" dirty="0">
              <a:solidFill>
                <a:srgbClr val="002060"/>
              </a:solidFill>
            </a:endParaRPr>
          </a:p>
          <a:p>
            <a:r>
              <a:rPr lang="el-GR" sz="2000" b="1" dirty="0">
                <a:solidFill>
                  <a:srgbClr val="002060"/>
                </a:solidFill>
              </a:rPr>
              <a:t>«</a:t>
            </a:r>
            <a:r>
              <a:rPr lang="el-GR" sz="2000" b="1" i="1" dirty="0">
                <a:solidFill>
                  <a:srgbClr val="002060"/>
                </a:solidFill>
              </a:rPr>
              <a:t>να πατούν στέρεα πάνω σε αξίες και αρχές που κάνουν κάθε νέο πάνω απ όλα ΑΝΘΡΩΠΟ, να συνεχίζουν να αποκτούν γνώσεις σε όλη τη διάρκεια του Βίου, να συμμετέχουν με επιτυχία στην οικονομική ζωή και να έχουν ευκαιρίες κοινωνικής ανόδου, να ασκούν το ρόλο του υπεύθυνου πολίτη, να συμμετέχουν ενεργά στην κοινωνική και πολιτιστική ζωή, να αναπτύσσουν αυτόνομη δράση, συλλογικό κοινωνικό πνεύμα και περιβαλλοντική συνείδηση»</a:t>
            </a:r>
            <a:r>
              <a:rPr lang="el-GR" sz="2000" b="1" dirty="0">
                <a:solidFill>
                  <a:srgbClr val="002060"/>
                </a:solidFill>
              </a:rPr>
              <a:t> </a:t>
            </a:r>
            <a:endParaRPr lang="el-GR" sz="2000" b="1" dirty="0" smtClean="0">
              <a:solidFill>
                <a:srgbClr val="002060"/>
              </a:solidFill>
            </a:endParaRPr>
          </a:p>
          <a:p>
            <a:endParaRPr lang="el-GR" sz="2000" b="1" dirty="0">
              <a:solidFill>
                <a:srgbClr val="002060"/>
              </a:solidFill>
            </a:endParaRPr>
          </a:p>
          <a:p>
            <a:r>
              <a:rPr lang="el-GR" sz="2000" dirty="0">
                <a:solidFill>
                  <a:srgbClr val="002060"/>
                </a:solidFill>
              </a:rPr>
              <a:t>  </a:t>
            </a:r>
            <a:r>
              <a:rPr lang="el-GR" sz="2000" dirty="0" smtClean="0">
                <a:solidFill>
                  <a:srgbClr val="002060"/>
                </a:solidFill>
              </a:rPr>
              <a:t>Όλοι οι μαθητές /-</a:t>
            </a:r>
            <a:r>
              <a:rPr lang="el-GR" sz="2000" dirty="0" err="1" smtClean="0">
                <a:solidFill>
                  <a:srgbClr val="002060"/>
                </a:solidFill>
              </a:rPr>
              <a:t>τριες</a:t>
            </a:r>
            <a:r>
              <a:rPr lang="el-GR" sz="2000" dirty="0" smtClean="0">
                <a:solidFill>
                  <a:srgbClr val="002060"/>
                </a:solidFill>
              </a:rPr>
              <a:t> πρέπει να έχουν  ίσες δυνατότητες  επικοινωνίας, τόσο  με  το    </a:t>
            </a:r>
            <a:r>
              <a:rPr lang="el-GR" sz="2000" b="1" dirty="0" smtClean="0">
                <a:solidFill>
                  <a:srgbClr val="002060"/>
                </a:solidFill>
              </a:rPr>
              <a:t>δάσκαλο </a:t>
            </a:r>
            <a:r>
              <a:rPr lang="el-GR" sz="2000" dirty="0" smtClean="0">
                <a:solidFill>
                  <a:srgbClr val="002060"/>
                </a:solidFill>
              </a:rPr>
              <a:t> όσο  και  με τους  </a:t>
            </a:r>
            <a:r>
              <a:rPr lang="el-GR" sz="2000" b="1" dirty="0" smtClean="0">
                <a:solidFill>
                  <a:srgbClr val="002060"/>
                </a:solidFill>
              </a:rPr>
              <a:t>συμμαθητές τους</a:t>
            </a:r>
            <a:r>
              <a:rPr lang="el-GR" sz="2000" dirty="0" smtClean="0">
                <a:solidFill>
                  <a:srgbClr val="002060"/>
                </a:solidFill>
              </a:rPr>
              <a:t>.</a:t>
            </a:r>
          </a:p>
          <a:p>
            <a:r>
              <a:rPr lang="el-GR" sz="2000" dirty="0" smtClean="0">
                <a:solidFill>
                  <a:srgbClr val="002060"/>
                </a:solidFill>
              </a:rPr>
              <a:t>Οι αλλαγές στη </a:t>
            </a:r>
            <a:r>
              <a:rPr lang="el-GR" sz="2000" b="1" dirty="0" smtClean="0">
                <a:solidFill>
                  <a:srgbClr val="002060"/>
                </a:solidFill>
              </a:rPr>
              <a:t>διαρρύθμιση -χ</a:t>
            </a:r>
            <a:r>
              <a:rPr lang="el-GR" sz="2000" dirty="0" smtClean="0">
                <a:solidFill>
                  <a:srgbClr val="002060"/>
                </a:solidFill>
              </a:rPr>
              <a:t>ωροταξική της </a:t>
            </a:r>
            <a:r>
              <a:rPr lang="el-GR" sz="2000" b="1" dirty="0" smtClean="0">
                <a:solidFill>
                  <a:srgbClr val="002060"/>
                </a:solidFill>
              </a:rPr>
              <a:t>Σχολικής αίθουσας  </a:t>
            </a:r>
            <a:r>
              <a:rPr lang="el-GR" sz="2000" dirty="0" smtClean="0">
                <a:solidFill>
                  <a:srgbClr val="002060"/>
                </a:solidFill>
              </a:rPr>
              <a:t>ενισχύουν το </a:t>
            </a:r>
            <a:r>
              <a:rPr lang="el-GR" sz="2000" b="1" dirty="0" err="1" smtClean="0">
                <a:solidFill>
                  <a:srgbClr val="002060"/>
                </a:solidFill>
              </a:rPr>
              <a:t>μαθητοκεντρικό</a:t>
            </a:r>
            <a:r>
              <a:rPr lang="el-GR" sz="2000" b="1" dirty="0" smtClean="0">
                <a:solidFill>
                  <a:srgbClr val="002060"/>
                </a:solidFill>
              </a:rPr>
              <a:t> χαρακτήρα </a:t>
            </a:r>
            <a:r>
              <a:rPr lang="el-GR" sz="2000" dirty="0" smtClean="0">
                <a:solidFill>
                  <a:srgbClr val="002060"/>
                </a:solidFill>
              </a:rPr>
              <a:t>του νέου σχολείου</a:t>
            </a:r>
          </a:p>
          <a:p>
            <a:endParaRPr lang="el-GR" sz="2000" dirty="0" smtClean="0">
              <a:solidFill>
                <a:srgbClr val="002060"/>
              </a:solidFill>
            </a:endParaRPr>
          </a:p>
          <a:p>
            <a:r>
              <a:rPr lang="el-GR" sz="2000" dirty="0" smtClean="0">
                <a:solidFill>
                  <a:srgbClr val="002060"/>
                </a:solidFill>
              </a:rPr>
              <a:t>Καθώς με τη νέα διάταξη των θρανίων ο ρόλος των μαθητών </a:t>
            </a:r>
            <a:r>
              <a:rPr lang="el-GR" sz="2000" b="1" dirty="0" smtClean="0">
                <a:solidFill>
                  <a:srgbClr val="002060"/>
                </a:solidFill>
              </a:rPr>
              <a:t>στην Εκπαιδευτική </a:t>
            </a:r>
          </a:p>
          <a:p>
            <a:r>
              <a:rPr lang="el-GR" sz="2000" b="1" dirty="0" smtClean="0">
                <a:solidFill>
                  <a:srgbClr val="002060"/>
                </a:solidFill>
              </a:rPr>
              <a:t>Πράξη </a:t>
            </a:r>
            <a:r>
              <a:rPr lang="el-GR" sz="2000" dirty="0" smtClean="0">
                <a:solidFill>
                  <a:srgbClr val="002060"/>
                </a:solidFill>
              </a:rPr>
              <a:t> καταγράφεται </a:t>
            </a:r>
            <a:r>
              <a:rPr lang="el-GR" sz="2000" dirty="0" smtClean="0"/>
              <a:t> </a:t>
            </a:r>
            <a:r>
              <a:rPr lang="el-GR" sz="2000" b="1" dirty="0">
                <a:solidFill>
                  <a:srgbClr val="002060"/>
                </a:solidFill>
              </a:rPr>
              <a:t>ως ενισχυμένος</a:t>
            </a:r>
            <a:r>
              <a:rPr lang="el-GR" sz="2000" b="1" dirty="0" smtClean="0">
                <a:solidFill>
                  <a:srgbClr val="002060"/>
                </a:solidFill>
              </a:rPr>
              <a:t> .   </a:t>
            </a:r>
          </a:p>
          <a:p>
            <a:endParaRPr lang="el-GR" sz="2000" dirty="0">
              <a:solidFill>
                <a:srgbClr val="002060"/>
              </a:solidFill>
            </a:endParaRPr>
          </a:p>
          <a:p>
            <a:endParaRPr lang="el-GR" sz="2000" dirty="0" smtClean="0">
              <a:solidFill>
                <a:srgbClr val="002060"/>
              </a:solidFill>
            </a:endParaRPr>
          </a:p>
          <a:p>
            <a:endParaRPr lang="el-GR" sz="2000" dirty="0">
              <a:solidFill>
                <a:srgbClr val="002060"/>
              </a:solidFill>
            </a:endParaRPr>
          </a:p>
          <a:p>
            <a:endParaRPr lang="el-GR" sz="2000" dirty="0" smtClean="0">
              <a:solidFill>
                <a:srgbClr val="002060"/>
              </a:solidFill>
            </a:endParaRPr>
          </a:p>
          <a:p>
            <a:endParaRPr lang="el-GR" sz="2000" dirty="0">
              <a:solidFill>
                <a:srgbClr val="002060"/>
              </a:solidFill>
            </a:endParaRPr>
          </a:p>
          <a:p>
            <a:endParaRPr lang="el-GR" sz="2000" dirty="0" smtClean="0">
              <a:solidFill>
                <a:srgbClr val="002060"/>
              </a:solidFill>
            </a:endParaRPr>
          </a:p>
          <a:p>
            <a:endParaRPr lang="el-GR" sz="2000" dirty="0">
              <a:solidFill>
                <a:srgbClr val="002060"/>
              </a:solidFill>
            </a:endParaRPr>
          </a:p>
          <a:p>
            <a:endParaRPr lang="el-GR" sz="2000" dirty="0" smtClean="0">
              <a:solidFill>
                <a:srgbClr val="002060"/>
              </a:solidFill>
            </a:endParaRPr>
          </a:p>
          <a:p>
            <a:endParaRPr lang="el-GR" sz="2000" dirty="0">
              <a:solidFill>
                <a:srgbClr val="002060"/>
              </a:solidFill>
            </a:endParaRPr>
          </a:p>
          <a:p>
            <a:endParaRPr lang="el-GR" sz="2000" dirty="0" smtClean="0">
              <a:solidFill>
                <a:srgbClr val="002060"/>
              </a:solidFill>
            </a:endParaRPr>
          </a:p>
          <a:p>
            <a:endParaRPr lang="el-GR" sz="2000" dirty="0">
              <a:solidFill>
                <a:srgbClr val="002060"/>
              </a:solidFill>
            </a:endParaRPr>
          </a:p>
          <a:p>
            <a:endParaRPr lang="el-GR" sz="2000" dirty="0">
              <a:solidFill>
                <a:srgbClr val="002060"/>
              </a:solidFill>
            </a:endParaRPr>
          </a:p>
        </p:txBody>
      </p:sp>
    </p:spTree>
    <p:extLst>
      <p:ext uri="{BB962C8B-B14F-4D97-AF65-F5344CB8AC3E}">
        <p14:creationId xmlns:p14="http://schemas.microsoft.com/office/powerpoint/2010/main" val="39657127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0" y="188640"/>
            <a:ext cx="8964488" cy="5324535"/>
          </a:xfrm>
          <a:prstGeom prst="rect">
            <a:avLst/>
          </a:prstGeom>
          <a:solidFill>
            <a:schemeClr val="tx2">
              <a:lumMod val="20000"/>
              <a:lumOff val="80000"/>
            </a:schemeClr>
          </a:solidFill>
        </p:spPr>
        <p:txBody>
          <a:bodyPr wrap="square">
            <a:spAutoFit/>
          </a:bodyPr>
          <a:lstStyle/>
          <a:p>
            <a:r>
              <a:rPr lang="el-GR" sz="2000" dirty="0" smtClean="0">
                <a:solidFill>
                  <a:srgbClr val="002060"/>
                </a:solidFill>
              </a:rPr>
              <a:t>  </a:t>
            </a:r>
            <a:r>
              <a:rPr lang="el-GR" sz="2000" dirty="0">
                <a:solidFill>
                  <a:srgbClr val="002060"/>
                </a:solidFill>
              </a:rPr>
              <a:t>Με την κατάργηση </a:t>
            </a:r>
            <a:r>
              <a:rPr lang="el-GR" sz="2000" b="1" dirty="0">
                <a:solidFill>
                  <a:srgbClr val="002060"/>
                </a:solidFill>
              </a:rPr>
              <a:t>της </a:t>
            </a:r>
            <a:r>
              <a:rPr lang="el-GR" sz="2000" b="1" dirty="0" smtClean="0">
                <a:solidFill>
                  <a:srgbClr val="002060"/>
                </a:solidFill>
              </a:rPr>
              <a:t> άνισης  </a:t>
            </a:r>
            <a:r>
              <a:rPr lang="el-GR" sz="2000" b="1" dirty="0">
                <a:solidFill>
                  <a:srgbClr val="002060"/>
                </a:solidFill>
              </a:rPr>
              <a:t>απόστασης </a:t>
            </a:r>
            <a:r>
              <a:rPr lang="el-GR" sz="2000" dirty="0">
                <a:solidFill>
                  <a:srgbClr val="002060"/>
                </a:solidFill>
              </a:rPr>
              <a:t>στο </a:t>
            </a:r>
            <a:r>
              <a:rPr lang="el-GR" sz="2000" b="1" dirty="0">
                <a:solidFill>
                  <a:srgbClr val="002060"/>
                </a:solidFill>
              </a:rPr>
              <a:t>χώρο </a:t>
            </a:r>
            <a:r>
              <a:rPr lang="el-GR" sz="2000" b="1" dirty="0" smtClean="0">
                <a:solidFill>
                  <a:srgbClr val="002060"/>
                </a:solidFill>
              </a:rPr>
              <a:t> </a:t>
            </a:r>
            <a:r>
              <a:rPr lang="el-GR" sz="2000" dirty="0" smtClean="0">
                <a:solidFill>
                  <a:srgbClr val="002060"/>
                </a:solidFill>
              </a:rPr>
              <a:t>ανάμεσα </a:t>
            </a:r>
            <a:r>
              <a:rPr lang="el-GR" sz="2000" dirty="0">
                <a:solidFill>
                  <a:srgbClr val="002060"/>
                </a:solidFill>
              </a:rPr>
              <a:t>σε </a:t>
            </a:r>
            <a:r>
              <a:rPr lang="el-GR" sz="2000" dirty="0" smtClean="0">
                <a:solidFill>
                  <a:srgbClr val="002060"/>
                </a:solidFill>
              </a:rPr>
              <a:t>εκπαιδευτικούς</a:t>
            </a:r>
          </a:p>
          <a:p>
            <a:r>
              <a:rPr lang="el-GR" sz="2000" dirty="0" smtClean="0">
                <a:solidFill>
                  <a:srgbClr val="002060"/>
                </a:solidFill>
              </a:rPr>
              <a:t> </a:t>
            </a:r>
            <a:r>
              <a:rPr lang="el-GR" sz="2000" dirty="0">
                <a:solidFill>
                  <a:srgbClr val="002060"/>
                </a:solidFill>
              </a:rPr>
              <a:t>και </a:t>
            </a:r>
            <a:r>
              <a:rPr lang="el-GR" sz="2000" dirty="0" smtClean="0">
                <a:solidFill>
                  <a:srgbClr val="002060"/>
                </a:solidFill>
              </a:rPr>
              <a:t>    μαθητές  δόθηκε  το  έναυσμα</a:t>
            </a:r>
          </a:p>
          <a:p>
            <a:r>
              <a:rPr lang="el-GR" sz="2000" dirty="0" smtClean="0">
                <a:solidFill>
                  <a:srgbClr val="002060"/>
                </a:solidFill>
              </a:rPr>
              <a:t> </a:t>
            </a:r>
            <a:r>
              <a:rPr lang="el-GR" sz="2000" dirty="0">
                <a:solidFill>
                  <a:srgbClr val="002060"/>
                </a:solidFill>
              </a:rPr>
              <a:t>να αναπτύξουν οι μαθητές </a:t>
            </a:r>
            <a:r>
              <a:rPr lang="el-GR" sz="2000" dirty="0" smtClean="0">
                <a:solidFill>
                  <a:srgbClr val="002060"/>
                </a:solidFill>
              </a:rPr>
              <a:t> πρακτικές </a:t>
            </a:r>
            <a:r>
              <a:rPr lang="el-GR" sz="2000" b="1" dirty="0">
                <a:solidFill>
                  <a:srgbClr val="002060"/>
                </a:solidFill>
              </a:rPr>
              <a:t>αυτό-οργάνωσης</a:t>
            </a:r>
            <a:r>
              <a:rPr lang="el-GR" sz="2000" dirty="0">
                <a:solidFill>
                  <a:srgbClr val="002060"/>
                </a:solidFill>
              </a:rPr>
              <a:t> και </a:t>
            </a:r>
            <a:r>
              <a:rPr lang="el-GR" sz="2000" b="1" dirty="0">
                <a:solidFill>
                  <a:srgbClr val="002060"/>
                </a:solidFill>
              </a:rPr>
              <a:t>αυτενέργειας</a:t>
            </a:r>
            <a:r>
              <a:rPr lang="el-GR" sz="2000" b="1" dirty="0" smtClean="0">
                <a:solidFill>
                  <a:srgbClr val="002060"/>
                </a:solidFill>
              </a:rPr>
              <a:t>.</a:t>
            </a:r>
          </a:p>
          <a:p>
            <a:r>
              <a:rPr lang="el-GR" sz="2000" dirty="0" smtClean="0">
                <a:solidFill>
                  <a:srgbClr val="002060"/>
                </a:solidFill>
              </a:rPr>
              <a:t> </a:t>
            </a:r>
            <a:r>
              <a:rPr lang="el-GR" sz="2000" dirty="0">
                <a:solidFill>
                  <a:srgbClr val="002060"/>
                </a:solidFill>
              </a:rPr>
              <a:t>Οι μαθητές μπορούν να </a:t>
            </a:r>
            <a:r>
              <a:rPr lang="el-GR" sz="2000" dirty="0" smtClean="0">
                <a:solidFill>
                  <a:srgbClr val="002060"/>
                </a:solidFill>
              </a:rPr>
              <a:t>επιλέξουν:</a:t>
            </a:r>
          </a:p>
          <a:p>
            <a:pPr marL="285750" indent="-285750">
              <a:buFont typeface="Wingdings" pitchFamily="2" charset="2"/>
              <a:buChar char="§"/>
            </a:pPr>
            <a:r>
              <a:rPr lang="el-GR" sz="2000" dirty="0" smtClean="0">
                <a:solidFill>
                  <a:srgbClr val="002060"/>
                </a:solidFill>
              </a:rPr>
              <a:t> </a:t>
            </a:r>
            <a:r>
              <a:rPr lang="el-GR" sz="2000" dirty="0">
                <a:solidFill>
                  <a:srgbClr val="002060"/>
                </a:solidFill>
              </a:rPr>
              <a:t>που θα </a:t>
            </a:r>
            <a:r>
              <a:rPr lang="el-GR" sz="2000" dirty="0" smtClean="0">
                <a:solidFill>
                  <a:srgbClr val="002060"/>
                </a:solidFill>
              </a:rPr>
              <a:t>καθίσουν</a:t>
            </a:r>
          </a:p>
          <a:p>
            <a:r>
              <a:rPr lang="el-GR" sz="2000" dirty="0" smtClean="0">
                <a:solidFill>
                  <a:srgbClr val="002060"/>
                </a:solidFill>
              </a:rPr>
              <a:t> </a:t>
            </a:r>
            <a:r>
              <a:rPr lang="el-GR" sz="2000" dirty="0">
                <a:solidFill>
                  <a:srgbClr val="002060"/>
                </a:solidFill>
              </a:rPr>
              <a:t>και </a:t>
            </a:r>
            <a:endParaRPr lang="el-GR" sz="2000" dirty="0" smtClean="0">
              <a:solidFill>
                <a:srgbClr val="002060"/>
              </a:solidFill>
            </a:endParaRPr>
          </a:p>
          <a:p>
            <a:pPr marL="285750" indent="-285750">
              <a:buFont typeface="Wingdings" pitchFamily="2" charset="2"/>
              <a:buChar char="§"/>
            </a:pPr>
            <a:r>
              <a:rPr lang="el-GR" sz="2000" dirty="0" smtClean="0">
                <a:solidFill>
                  <a:srgbClr val="002060"/>
                </a:solidFill>
              </a:rPr>
              <a:t>ποια </a:t>
            </a:r>
            <a:r>
              <a:rPr lang="el-GR" sz="2000" dirty="0">
                <a:solidFill>
                  <a:srgbClr val="002060"/>
                </a:solidFill>
              </a:rPr>
              <a:t>ομάδα θα σχηματίσουν </a:t>
            </a:r>
            <a:endParaRPr lang="el-GR" sz="2000" i="1" dirty="0" smtClean="0">
              <a:solidFill>
                <a:srgbClr val="002060"/>
              </a:solidFill>
            </a:endParaRPr>
          </a:p>
          <a:p>
            <a:r>
              <a:rPr lang="el-GR" sz="2000" dirty="0" smtClean="0">
                <a:solidFill>
                  <a:srgbClr val="002060"/>
                </a:solidFill>
              </a:rPr>
              <a:t>     εκμεταλλευόμενοι πια  </a:t>
            </a:r>
            <a:r>
              <a:rPr lang="el-GR" sz="2000" dirty="0">
                <a:solidFill>
                  <a:srgbClr val="002060"/>
                </a:solidFill>
              </a:rPr>
              <a:t>και </a:t>
            </a:r>
            <a:r>
              <a:rPr lang="el-GR" sz="2000" dirty="0" smtClean="0">
                <a:solidFill>
                  <a:srgbClr val="002060"/>
                </a:solidFill>
              </a:rPr>
              <a:t> τις </a:t>
            </a:r>
            <a:r>
              <a:rPr lang="el-GR" sz="2000" dirty="0">
                <a:solidFill>
                  <a:srgbClr val="002060"/>
                </a:solidFill>
              </a:rPr>
              <a:t>αλλαγές </a:t>
            </a:r>
            <a:r>
              <a:rPr lang="el-GR" sz="2000" b="1" dirty="0">
                <a:solidFill>
                  <a:srgbClr val="002060"/>
                </a:solidFill>
              </a:rPr>
              <a:t>στον προσανατολισμό των θρανίων</a:t>
            </a:r>
            <a:r>
              <a:rPr lang="el-GR" sz="2000" dirty="0" smtClean="0">
                <a:solidFill>
                  <a:srgbClr val="002060"/>
                </a:solidFill>
              </a:rPr>
              <a:t>.</a:t>
            </a:r>
          </a:p>
          <a:p>
            <a:endParaRPr lang="el-GR" sz="2000" dirty="0" smtClean="0">
              <a:solidFill>
                <a:srgbClr val="002060"/>
              </a:solidFill>
            </a:endParaRPr>
          </a:p>
          <a:p>
            <a:r>
              <a:rPr lang="el-GR" sz="2000" dirty="0" smtClean="0">
                <a:solidFill>
                  <a:srgbClr val="002060"/>
                </a:solidFill>
              </a:rPr>
              <a:t> </a:t>
            </a:r>
            <a:r>
              <a:rPr lang="el-GR" sz="2000" dirty="0">
                <a:solidFill>
                  <a:srgbClr val="002060"/>
                </a:solidFill>
              </a:rPr>
              <a:t>Υπάρχει πλέον η δυνατότητα  οι μαθητές να είναι </a:t>
            </a:r>
            <a:r>
              <a:rPr lang="el-GR" sz="2000" dirty="0" smtClean="0">
                <a:solidFill>
                  <a:srgbClr val="002060"/>
                </a:solidFill>
              </a:rPr>
              <a:t>στραμμένοι </a:t>
            </a:r>
            <a:r>
              <a:rPr lang="el-GR" sz="2000" b="1" dirty="0">
                <a:solidFill>
                  <a:srgbClr val="002060"/>
                </a:solidFill>
              </a:rPr>
              <a:t>στο </a:t>
            </a:r>
            <a:r>
              <a:rPr lang="el-GR" sz="2000" b="1" dirty="0" smtClean="0">
                <a:solidFill>
                  <a:srgbClr val="002060"/>
                </a:solidFill>
              </a:rPr>
              <a:t> εσωτερικό </a:t>
            </a:r>
          </a:p>
          <a:p>
            <a:r>
              <a:rPr lang="el-GR" sz="2000" b="1" dirty="0" smtClean="0">
                <a:solidFill>
                  <a:srgbClr val="002060"/>
                </a:solidFill>
              </a:rPr>
              <a:t>της </a:t>
            </a:r>
            <a:r>
              <a:rPr lang="el-GR" sz="2000" b="1" dirty="0">
                <a:solidFill>
                  <a:srgbClr val="002060"/>
                </a:solidFill>
              </a:rPr>
              <a:t>ομάδας τους</a:t>
            </a:r>
            <a:r>
              <a:rPr lang="el-GR" sz="2000" dirty="0">
                <a:solidFill>
                  <a:srgbClr val="002060"/>
                </a:solidFill>
              </a:rPr>
              <a:t> </a:t>
            </a:r>
            <a:r>
              <a:rPr lang="el-GR" sz="2000" dirty="0" smtClean="0">
                <a:solidFill>
                  <a:srgbClr val="002060"/>
                </a:solidFill>
              </a:rPr>
              <a:t>  ή  προς  </a:t>
            </a:r>
            <a:r>
              <a:rPr lang="el-GR" sz="2000" b="1" dirty="0" smtClean="0">
                <a:solidFill>
                  <a:srgbClr val="002060"/>
                </a:solidFill>
              </a:rPr>
              <a:t>την </a:t>
            </a:r>
            <a:r>
              <a:rPr lang="el-GR" sz="2000" b="1" dirty="0">
                <a:solidFill>
                  <a:srgbClr val="002060"/>
                </a:solidFill>
              </a:rPr>
              <a:t>υπόλοιπη τάξη. </a:t>
            </a:r>
            <a:endParaRPr lang="el-GR" sz="2000" b="1" dirty="0" smtClean="0">
              <a:solidFill>
                <a:srgbClr val="002060"/>
              </a:solidFill>
            </a:endParaRPr>
          </a:p>
          <a:p>
            <a:r>
              <a:rPr lang="el-GR" sz="2000" dirty="0" smtClean="0">
                <a:solidFill>
                  <a:srgbClr val="002060"/>
                </a:solidFill>
              </a:rPr>
              <a:t>Προκειμένου </a:t>
            </a:r>
            <a:r>
              <a:rPr lang="el-GR" sz="2000" dirty="0">
                <a:solidFill>
                  <a:srgbClr val="002060"/>
                </a:solidFill>
              </a:rPr>
              <a:t>να αποφευχθεί η </a:t>
            </a:r>
            <a:r>
              <a:rPr lang="el-GR" sz="2000" b="1" dirty="0" smtClean="0">
                <a:solidFill>
                  <a:srgbClr val="002060"/>
                </a:solidFill>
              </a:rPr>
              <a:t>δημιουργία  </a:t>
            </a:r>
            <a:r>
              <a:rPr lang="el-GR" sz="2000" b="1" dirty="0">
                <a:solidFill>
                  <a:srgbClr val="002060"/>
                </a:solidFill>
              </a:rPr>
              <a:t>ομοιογενών </a:t>
            </a:r>
            <a:r>
              <a:rPr lang="el-GR" sz="2000" b="1" dirty="0" smtClean="0">
                <a:solidFill>
                  <a:srgbClr val="002060"/>
                </a:solidFill>
              </a:rPr>
              <a:t>ζωνών</a:t>
            </a:r>
          </a:p>
          <a:p>
            <a:r>
              <a:rPr lang="el-GR" sz="2000" b="1" dirty="0">
                <a:solidFill>
                  <a:srgbClr val="002060"/>
                </a:solidFill>
              </a:rPr>
              <a:t> </a:t>
            </a:r>
            <a:r>
              <a:rPr lang="el-GR" sz="2000" b="1" dirty="0" smtClean="0">
                <a:solidFill>
                  <a:srgbClr val="002060"/>
                </a:solidFill>
              </a:rPr>
              <a:t>                      </a:t>
            </a:r>
            <a:r>
              <a:rPr lang="el-GR" sz="2000" b="1" dirty="0">
                <a:solidFill>
                  <a:srgbClr val="002060"/>
                </a:solidFill>
              </a:rPr>
              <a:t>- δυνατών και </a:t>
            </a:r>
            <a:r>
              <a:rPr lang="el-GR" sz="2000" b="1" dirty="0" smtClean="0">
                <a:solidFill>
                  <a:srgbClr val="002060"/>
                </a:solidFill>
              </a:rPr>
              <a:t>αδύναμων </a:t>
            </a:r>
            <a:r>
              <a:rPr lang="el-GR" sz="2000" b="1" dirty="0">
                <a:solidFill>
                  <a:srgbClr val="002060"/>
                </a:solidFill>
              </a:rPr>
              <a:t>μαθητών- </a:t>
            </a:r>
            <a:endParaRPr lang="el-GR" sz="2000" b="1" dirty="0" smtClean="0">
              <a:solidFill>
                <a:srgbClr val="002060"/>
              </a:solidFill>
            </a:endParaRPr>
          </a:p>
          <a:p>
            <a:r>
              <a:rPr lang="el-GR" sz="2000" dirty="0" smtClean="0">
                <a:solidFill>
                  <a:srgbClr val="002060"/>
                </a:solidFill>
              </a:rPr>
              <a:t>ο </a:t>
            </a:r>
            <a:r>
              <a:rPr lang="el-GR" sz="2000" dirty="0">
                <a:solidFill>
                  <a:srgbClr val="002060"/>
                </a:solidFill>
              </a:rPr>
              <a:t>εκπαιδευτικός πρέπει να παρεμβαίνει </a:t>
            </a:r>
            <a:r>
              <a:rPr lang="el-GR" sz="2000" dirty="0" smtClean="0">
                <a:solidFill>
                  <a:srgbClr val="002060"/>
                </a:solidFill>
              </a:rPr>
              <a:t>διακριτικά  και  </a:t>
            </a:r>
            <a:r>
              <a:rPr lang="el-GR" sz="2000" dirty="0">
                <a:solidFill>
                  <a:srgbClr val="002060"/>
                </a:solidFill>
              </a:rPr>
              <a:t>να </a:t>
            </a:r>
            <a:r>
              <a:rPr lang="el-GR" sz="2000" dirty="0" smtClean="0">
                <a:solidFill>
                  <a:srgbClr val="002060"/>
                </a:solidFill>
              </a:rPr>
              <a:t>εξασφαλίζει</a:t>
            </a:r>
          </a:p>
          <a:p>
            <a:r>
              <a:rPr lang="el-GR" sz="2000" b="1" dirty="0" smtClean="0">
                <a:solidFill>
                  <a:srgbClr val="002060"/>
                </a:solidFill>
              </a:rPr>
              <a:t> </a:t>
            </a:r>
            <a:r>
              <a:rPr lang="el-GR" sz="2000" b="1" dirty="0">
                <a:solidFill>
                  <a:srgbClr val="002060"/>
                </a:solidFill>
              </a:rPr>
              <a:t>κεντρικές θέσεις </a:t>
            </a:r>
            <a:r>
              <a:rPr lang="el-GR" sz="2000" b="1" dirty="0" smtClean="0">
                <a:solidFill>
                  <a:srgbClr val="002060"/>
                </a:solidFill>
              </a:rPr>
              <a:t> (θέση – τόπος) </a:t>
            </a:r>
            <a:r>
              <a:rPr lang="el-GR" sz="2000" dirty="0" smtClean="0">
                <a:solidFill>
                  <a:srgbClr val="002060"/>
                </a:solidFill>
              </a:rPr>
              <a:t>σε </a:t>
            </a:r>
            <a:r>
              <a:rPr lang="el-GR" sz="2000" dirty="0">
                <a:solidFill>
                  <a:srgbClr val="002060"/>
                </a:solidFill>
              </a:rPr>
              <a:t>μαθητές με προβλήματα </a:t>
            </a:r>
            <a:r>
              <a:rPr lang="el-GR" sz="2000" b="1" dirty="0">
                <a:solidFill>
                  <a:srgbClr val="002060"/>
                </a:solidFill>
              </a:rPr>
              <a:t>όρασης</a:t>
            </a:r>
            <a:r>
              <a:rPr lang="el-GR" sz="2000" dirty="0">
                <a:solidFill>
                  <a:srgbClr val="002060"/>
                </a:solidFill>
              </a:rPr>
              <a:t>, </a:t>
            </a:r>
            <a:r>
              <a:rPr lang="el-GR" sz="2000" b="1" dirty="0">
                <a:solidFill>
                  <a:srgbClr val="002060"/>
                </a:solidFill>
              </a:rPr>
              <a:t>προσοχής</a:t>
            </a:r>
            <a:r>
              <a:rPr lang="el-GR" sz="2000" dirty="0">
                <a:solidFill>
                  <a:srgbClr val="002060"/>
                </a:solidFill>
              </a:rPr>
              <a:t> και </a:t>
            </a:r>
            <a:r>
              <a:rPr lang="el-GR" sz="2000" b="1" dirty="0" smtClean="0">
                <a:solidFill>
                  <a:srgbClr val="002060"/>
                </a:solidFill>
              </a:rPr>
              <a:t>ακοής</a:t>
            </a:r>
          </a:p>
          <a:p>
            <a:r>
              <a:rPr lang="el-GR" sz="2000" dirty="0" smtClean="0">
                <a:solidFill>
                  <a:srgbClr val="002060"/>
                </a:solidFill>
              </a:rPr>
              <a:t> </a:t>
            </a:r>
            <a:r>
              <a:rPr lang="el-GR" sz="2000" dirty="0">
                <a:solidFill>
                  <a:srgbClr val="002060"/>
                </a:solidFill>
              </a:rPr>
              <a:t>(</a:t>
            </a:r>
            <a:r>
              <a:rPr lang="el-GR" sz="2000" dirty="0" err="1">
                <a:solidFill>
                  <a:srgbClr val="002060"/>
                </a:solidFill>
              </a:rPr>
              <a:t>Ματσαγγούρας</a:t>
            </a:r>
            <a:r>
              <a:rPr lang="el-GR" sz="2000" dirty="0">
                <a:solidFill>
                  <a:srgbClr val="002060"/>
                </a:solidFill>
              </a:rPr>
              <a:t>, 2001).</a:t>
            </a:r>
          </a:p>
        </p:txBody>
      </p:sp>
    </p:spTree>
    <p:extLst>
      <p:ext uri="{BB962C8B-B14F-4D97-AF65-F5344CB8AC3E}">
        <p14:creationId xmlns:p14="http://schemas.microsoft.com/office/powerpoint/2010/main" val="36439156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0" y="37688"/>
            <a:ext cx="9144000" cy="9971961"/>
          </a:xfrm>
          <a:prstGeom prst="rect">
            <a:avLst/>
          </a:prstGeom>
          <a:solidFill>
            <a:schemeClr val="tx2">
              <a:lumMod val="20000"/>
              <a:lumOff val="80000"/>
            </a:schemeClr>
          </a:solidFill>
        </p:spPr>
        <p:txBody>
          <a:bodyPr wrap="square">
            <a:spAutoFit/>
          </a:bodyPr>
          <a:lstStyle/>
          <a:p>
            <a:r>
              <a:rPr lang="el-GR" sz="2000" dirty="0">
                <a:solidFill>
                  <a:srgbClr val="002060"/>
                </a:solidFill>
              </a:rPr>
              <a:t>Στους προβληματισμούς σχετικά με </a:t>
            </a:r>
            <a:r>
              <a:rPr lang="el-GR" sz="2000" b="1" dirty="0">
                <a:solidFill>
                  <a:srgbClr val="002060"/>
                </a:solidFill>
              </a:rPr>
              <a:t>τις </a:t>
            </a:r>
            <a:r>
              <a:rPr lang="el-GR" sz="2000" b="1" dirty="0" smtClean="0">
                <a:solidFill>
                  <a:srgbClr val="002060"/>
                </a:solidFill>
              </a:rPr>
              <a:t>διαδικασίες μάθησης και το περιεχόμενό τους, </a:t>
            </a:r>
          </a:p>
          <a:p>
            <a:r>
              <a:rPr lang="el-GR" sz="2000" dirty="0" smtClean="0">
                <a:solidFill>
                  <a:srgbClr val="002060"/>
                </a:solidFill>
              </a:rPr>
              <a:t>         ο </a:t>
            </a:r>
            <a:r>
              <a:rPr lang="el-GR" sz="2000" b="1" dirty="0" smtClean="0">
                <a:solidFill>
                  <a:srgbClr val="002060"/>
                </a:solidFill>
              </a:rPr>
              <a:t>σχολικός </a:t>
            </a:r>
            <a:r>
              <a:rPr lang="el-GR" sz="2000" b="1" dirty="0">
                <a:solidFill>
                  <a:srgbClr val="002060"/>
                </a:solidFill>
              </a:rPr>
              <a:t>χώρος </a:t>
            </a:r>
            <a:r>
              <a:rPr lang="el-GR" sz="2000" dirty="0">
                <a:solidFill>
                  <a:srgbClr val="002060"/>
                </a:solidFill>
              </a:rPr>
              <a:t>καταλαμβάνει μια ιδιαίτερη θέση. </a:t>
            </a:r>
            <a:endParaRPr lang="el-GR" sz="2000" dirty="0" smtClean="0">
              <a:solidFill>
                <a:srgbClr val="002060"/>
              </a:solidFill>
            </a:endParaRPr>
          </a:p>
          <a:p>
            <a:endParaRPr lang="el-GR" sz="2000" dirty="0" smtClean="0">
              <a:solidFill>
                <a:srgbClr val="002060"/>
              </a:solidFill>
            </a:endParaRPr>
          </a:p>
          <a:p>
            <a:r>
              <a:rPr lang="el-GR" sz="2000" dirty="0" smtClean="0">
                <a:solidFill>
                  <a:srgbClr val="002060"/>
                </a:solidFill>
              </a:rPr>
              <a:t> </a:t>
            </a:r>
            <a:r>
              <a:rPr lang="el-GR" sz="2000" b="1" dirty="0">
                <a:solidFill>
                  <a:srgbClr val="002060"/>
                </a:solidFill>
              </a:rPr>
              <a:t>Ο σχολικός χώρος </a:t>
            </a:r>
            <a:r>
              <a:rPr lang="el-GR" sz="2000" dirty="0">
                <a:solidFill>
                  <a:srgbClr val="002060"/>
                </a:solidFill>
              </a:rPr>
              <a:t>μελετήθηκε κυρίως ως </a:t>
            </a:r>
            <a:r>
              <a:rPr lang="el-GR" sz="2000" b="1" dirty="0" smtClean="0">
                <a:solidFill>
                  <a:srgbClr val="002060"/>
                </a:solidFill>
              </a:rPr>
              <a:t>τόπος:</a:t>
            </a:r>
          </a:p>
          <a:p>
            <a:pPr marL="285750" indent="-285750">
              <a:buFont typeface="Wingdings" pitchFamily="2" charset="2"/>
              <a:buChar char="§"/>
            </a:pPr>
            <a:r>
              <a:rPr lang="el-GR" sz="2000" dirty="0" smtClean="0">
                <a:solidFill>
                  <a:srgbClr val="002060"/>
                </a:solidFill>
              </a:rPr>
              <a:t> </a:t>
            </a:r>
            <a:r>
              <a:rPr lang="el-GR" sz="2000" dirty="0">
                <a:solidFill>
                  <a:srgbClr val="002060"/>
                </a:solidFill>
              </a:rPr>
              <a:t>α) της εκπαιδευτικής διαδικασίας, στην οποία κυριαρχεί ένας τρόπος εργασίας και </a:t>
            </a:r>
            <a:r>
              <a:rPr lang="el-GR" sz="2000" dirty="0" smtClean="0">
                <a:solidFill>
                  <a:srgbClr val="002060"/>
                </a:solidFill>
              </a:rPr>
              <a:t>     επικοινωνίας </a:t>
            </a:r>
            <a:r>
              <a:rPr lang="el-GR" sz="2000" dirty="0">
                <a:solidFill>
                  <a:srgbClr val="002060"/>
                </a:solidFill>
              </a:rPr>
              <a:t>με στόχο τη μάθηση </a:t>
            </a:r>
            <a:r>
              <a:rPr lang="el-GR" sz="2000" dirty="0" smtClean="0">
                <a:solidFill>
                  <a:srgbClr val="002060"/>
                </a:solidFill>
              </a:rPr>
              <a:t>             </a:t>
            </a:r>
          </a:p>
          <a:p>
            <a:r>
              <a:rPr lang="el-GR" sz="2000" dirty="0" smtClean="0">
                <a:solidFill>
                  <a:srgbClr val="002060"/>
                </a:solidFill>
              </a:rPr>
              <a:t>     και   ως    </a:t>
            </a:r>
            <a:r>
              <a:rPr lang="el-GR" sz="2000" smtClean="0">
                <a:solidFill>
                  <a:srgbClr val="002060"/>
                </a:solidFill>
              </a:rPr>
              <a:t>χώρος- τόπος-θέση</a:t>
            </a:r>
            <a:endParaRPr lang="el-GR" sz="2000" dirty="0" smtClean="0">
              <a:solidFill>
                <a:srgbClr val="002060"/>
              </a:solidFill>
            </a:endParaRPr>
          </a:p>
          <a:p>
            <a:pPr marL="285750" indent="-285750">
              <a:buFont typeface="Wingdings" pitchFamily="2" charset="2"/>
              <a:buChar char="§"/>
            </a:pPr>
            <a:r>
              <a:rPr lang="el-GR" sz="2000" dirty="0" smtClean="0">
                <a:solidFill>
                  <a:srgbClr val="002060"/>
                </a:solidFill>
              </a:rPr>
              <a:t>β</a:t>
            </a:r>
            <a:r>
              <a:rPr lang="el-GR" sz="2000" dirty="0">
                <a:solidFill>
                  <a:srgbClr val="002060"/>
                </a:solidFill>
              </a:rPr>
              <a:t>) της εκπαιδευτικής σχέσης, που αποκτά το χαρακτήρα της από τη σχέση δασκάλου-μαθητή </a:t>
            </a:r>
            <a:r>
              <a:rPr lang="el-GR" sz="2000" dirty="0" smtClean="0">
                <a:solidFill>
                  <a:srgbClr val="002060"/>
                </a:solidFill>
              </a:rPr>
              <a:t>και</a:t>
            </a:r>
          </a:p>
          <a:p>
            <a:r>
              <a:rPr lang="el-GR" sz="2000" dirty="0" smtClean="0">
                <a:solidFill>
                  <a:srgbClr val="002060"/>
                </a:solidFill>
              </a:rPr>
              <a:t>           οργανώνει </a:t>
            </a:r>
            <a:r>
              <a:rPr lang="el-GR" sz="2000" dirty="0">
                <a:solidFill>
                  <a:srgbClr val="002060"/>
                </a:solidFill>
              </a:rPr>
              <a:t>το συναισθηματικό περίγραμμα της εκπαιδευτικής διαδικασίας </a:t>
            </a:r>
            <a:endParaRPr lang="el-GR" sz="2000" dirty="0" smtClean="0">
              <a:solidFill>
                <a:srgbClr val="002060"/>
              </a:solidFill>
            </a:endParaRPr>
          </a:p>
          <a:p>
            <a:r>
              <a:rPr lang="el-GR" sz="2000" dirty="0">
                <a:solidFill>
                  <a:srgbClr val="002060"/>
                </a:solidFill>
              </a:rPr>
              <a:t> </a:t>
            </a:r>
            <a:r>
              <a:rPr lang="el-GR" sz="2000" dirty="0" smtClean="0">
                <a:solidFill>
                  <a:srgbClr val="002060"/>
                </a:solidFill>
              </a:rPr>
              <a:t> </a:t>
            </a:r>
            <a:r>
              <a:rPr lang="el-GR" sz="2000" b="1" dirty="0" smtClean="0">
                <a:solidFill>
                  <a:srgbClr val="002060"/>
                </a:solidFill>
              </a:rPr>
              <a:t>(</a:t>
            </a:r>
            <a:r>
              <a:rPr lang="el-GR" sz="2000" b="1" dirty="0">
                <a:solidFill>
                  <a:srgbClr val="002060"/>
                </a:solidFill>
              </a:rPr>
              <a:t>Γερμανός, 1994:192</a:t>
            </a:r>
            <a:r>
              <a:rPr lang="el-GR" sz="2000" dirty="0" smtClean="0">
                <a:solidFill>
                  <a:srgbClr val="002060"/>
                </a:solidFill>
              </a:rPr>
              <a:t>)</a:t>
            </a:r>
          </a:p>
          <a:p>
            <a:r>
              <a:rPr lang="el-GR" sz="2000" dirty="0" smtClean="0">
                <a:solidFill>
                  <a:srgbClr val="002060"/>
                </a:solidFill>
              </a:rPr>
              <a:t> </a:t>
            </a:r>
          </a:p>
          <a:p>
            <a:r>
              <a:rPr lang="el-GR" sz="2000" dirty="0" smtClean="0">
                <a:solidFill>
                  <a:srgbClr val="002060"/>
                </a:solidFill>
              </a:rPr>
              <a:t>  </a:t>
            </a:r>
            <a:r>
              <a:rPr lang="el-GR" sz="2000" dirty="0">
                <a:solidFill>
                  <a:srgbClr val="002060"/>
                </a:solidFill>
              </a:rPr>
              <a:t>Το περιβάλλον της </a:t>
            </a:r>
            <a:r>
              <a:rPr lang="el-GR" sz="2000" dirty="0" smtClean="0">
                <a:solidFill>
                  <a:srgbClr val="002060"/>
                </a:solidFill>
              </a:rPr>
              <a:t>τάξης  </a:t>
            </a:r>
            <a:r>
              <a:rPr lang="el-GR" sz="2000" b="1" dirty="0" smtClean="0">
                <a:solidFill>
                  <a:srgbClr val="002060"/>
                </a:solidFill>
              </a:rPr>
              <a:t>(Διάταξη Θρανίων</a:t>
            </a:r>
            <a:r>
              <a:rPr lang="el-GR" sz="2000" dirty="0" smtClean="0">
                <a:solidFill>
                  <a:srgbClr val="002060"/>
                </a:solidFill>
              </a:rPr>
              <a:t>) </a:t>
            </a:r>
            <a:r>
              <a:rPr lang="el-GR" sz="2000" dirty="0">
                <a:solidFill>
                  <a:srgbClr val="002060"/>
                </a:solidFill>
              </a:rPr>
              <a:t>έχει παρατηρηθεί ότι συμβάλλει σημαντικά στη διαδικασία μάθησης και θα πρέπει να θεωρείται αναπόσπαστο κομμάτι της (</a:t>
            </a:r>
            <a:r>
              <a:rPr lang="el-GR" sz="2000" dirty="0" err="1">
                <a:solidFill>
                  <a:srgbClr val="002060"/>
                </a:solidFill>
              </a:rPr>
              <a:t>Moos</a:t>
            </a:r>
            <a:r>
              <a:rPr lang="el-GR" sz="2000" dirty="0">
                <a:solidFill>
                  <a:srgbClr val="002060"/>
                </a:solidFill>
              </a:rPr>
              <a:t>, 1980; </a:t>
            </a:r>
            <a:r>
              <a:rPr lang="el-GR" sz="2000" dirty="0" err="1">
                <a:solidFill>
                  <a:srgbClr val="002060"/>
                </a:solidFill>
              </a:rPr>
              <a:t>Keyser</a:t>
            </a:r>
            <a:r>
              <a:rPr lang="el-GR" sz="2000" dirty="0">
                <a:solidFill>
                  <a:srgbClr val="002060"/>
                </a:solidFill>
              </a:rPr>
              <a:t> &amp; </a:t>
            </a:r>
            <a:r>
              <a:rPr lang="el-GR" sz="2000" dirty="0" err="1">
                <a:solidFill>
                  <a:srgbClr val="002060"/>
                </a:solidFill>
              </a:rPr>
              <a:t>Barling</a:t>
            </a:r>
            <a:r>
              <a:rPr lang="el-GR" sz="2000" dirty="0">
                <a:solidFill>
                  <a:srgbClr val="002060"/>
                </a:solidFill>
              </a:rPr>
              <a:t>, 1981; </a:t>
            </a:r>
            <a:r>
              <a:rPr lang="el-GR" sz="2000" dirty="0" err="1">
                <a:solidFill>
                  <a:srgbClr val="002060"/>
                </a:solidFill>
              </a:rPr>
              <a:t>Wright</a:t>
            </a:r>
            <a:r>
              <a:rPr lang="el-GR" sz="2000" dirty="0">
                <a:solidFill>
                  <a:srgbClr val="002060"/>
                </a:solidFill>
              </a:rPr>
              <a:t> &amp; </a:t>
            </a:r>
            <a:r>
              <a:rPr lang="el-GR" sz="2000" dirty="0" err="1">
                <a:solidFill>
                  <a:srgbClr val="002060"/>
                </a:solidFill>
              </a:rPr>
              <a:t>Cowen</a:t>
            </a:r>
            <a:r>
              <a:rPr lang="el-GR" sz="2000" dirty="0">
                <a:solidFill>
                  <a:srgbClr val="002060"/>
                </a:solidFill>
              </a:rPr>
              <a:t>, 1982; </a:t>
            </a:r>
            <a:r>
              <a:rPr lang="el-GR" sz="2000" dirty="0" err="1">
                <a:solidFill>
                  <a:srgbClr val="002060"/>
                </a:solidFill>
              </a:rPr>
              <a:t>Fraser</a:t>
            </a:r>
            <a:r>
              <a:rPr lang="el-GR" sz="2000" dirty="0">
                <a:solidFill>
                  <a:srgbClr val="002060"/>
                </a:solidFill>
              </a:rPr>
              <a:t>, 1986). </a:t>
            </a:r>
            <a:endParaRPr lang="el-GR" sz="2000" dirty="0" smtClean="0">
              <a:solidFill>
                <a:srgbClr val="002060"/>
              </a:solidFill>
            </a:endParaRPr>
          </a:p>
          <a:p>
            <a:r>
              <a:rPr lang="el-GR" sz="2000" dirty="0" smtClean="0">
                <a:solidFill>
                  <a:srgbClr val="002060"/>
                </a:solidFill>
              </a:rPr>
              <a:t>Όταν </a:t>
            </a:r>
            <a:r>
              <a:rPr lang="el-GR" sz="2000" dirty="0">
                <a:solidFill>
                  <a:srgbClr val="002060"/>
                </a:solidFill>
              </a:rPr>
              <a:t>αναφέρομαι στο περιβάλλον της τάξης εννοώ </a:t>
            </a:r>
            <a:r>
              <a:rPr lang="el-GR" sz="2000" b="1" dirty="0" smtClean="0">
                <a:solidFill>
                  <a:srgbClr val="002060"/>
                </a:solidFill>
              </a:rPr>
              <a:t>τη </a:t>
            </a:r>
            <a:r>
              <a:rPr lang="el-GR" sz="2000" b="1" dirty="0" err="1">
                <a:solidFill>
                  <a:srgbClr val="002060"/>
                </a:solidFill>
              </a:rPr>
              <a:t>χωροθέτηση</a:t>
            </a:r>
            <a:r>
              <a:rPr lang="el-GR" sz="2000" b="1" dirty="0">
                <a:solidFill>
                  <a:srgbClr val="002060"/>
                </a:solidFill>
              </a:rPr>
              <a:t> </a:t>
            </a:r>
            <a:r>
              <a:rPr lang="el-GR" sz="2000" dirty="0" smtClean="0">
                <a:solidFill>
                  <a:srgbClr val="002060"/>
                </a:solidFill>
              </a:rPr>
              <a:t>-(</a:t>
            </a:r>
            <a:r>
              <a:rPr lang="el-GR" sz="2000" dirty="0" err="1" smtClean="0">
                <a:solidFill>
                  <a:srgbClr val="002060"/>
                </a:solidFill>
              </a:rPr>
              <a:t>διαχείρηση</a:t>
            </a:r>
            <a:r>
              <a:rPr lang="el-GR" sz="2000" dirty="0" smtClean="0">
                <a:solidFill>
                  <a:srgbClr val="002060"/>
                </a:solidFill>
              </a:rPr>
              <a:t> χώρου)</a:t>
            </a:r>
          </a:p>
          <a:p>
            <a:pPr marL="285750" indent="-285750">
              <a:buFont typeface="Wingdings" pitchFamily="2" charset="2"/>
              <a:buChar char="§"/>
            </a:pPr>
            <a:r>
              <a:rPr lang="el-GR" sz="2000" b="1" dirty="0" smtClean="0">
                <a:solidFill>
                  <a:srgbClr val="002060"/>
                </a:solidFill>
              </a:rPr>
              <a:t>   </a:t>
            </a:r>
            <a:r>
              <a:rPr lang="el-GR" sz="2000" b="1" dirty="0">
                <a:solidFill>
                  <a:srgbClr val="002060"/>
                </a:solidFill>
              </a:rPr>
              <a:t>των ανθρώπων   </a:t>
            </a:r>
            <a:endParaRPr lang="el-GR" sz="2000" b="1" dirty="0" smtClean="0">
              <a:solidFill>
                <a:srgbClr val="002060"/>
              </a:solidFill>
            </a:endParaRPr>
          </a:p>
          <a:p>
            <a:r>
              <a:rPr lang="el-GR" sz="2000" dirty="0" smtClean="0">
                <a:solidFill>
                  <a:srgbClr val="002060"/>
                </a:solidFill>
              </a:rPr>
              <a:t> και</a:t>
            </a:r>
          </a:p>
          <a:p>
            <a:pPr marL="285750" indent="-285750">
              <a:buFont typeface="Wingdings" pitchFamily="2" charset="2"/>
              <a:buChar char="§"/>
            </a:pPr>
            <a:r>
              <a:rPr lang="el-GR" sz="2000" b="1" dirty="0" smtClean="0">
                <a:solidFill>
                  <a:srgbClr val="002060"/>
                </a:solidFill>
              </a:rPr>
              <a:t>   </a:t>
            </a:r>
            <a:r>
              <a:rPr lang="el-GR" sz="2000" b="1" dirty="0">
                <a:solidFill>
                  <a:srgbClr val="002060"/>
                </a:solidFill>
              </a:rPr>
              <a:t>των </a:t>
            </a:r>
            <a:r>
              <a:rPr lang="el-GR" sz="2000" b="1" dirty="0" smtClean="0">
                <a:solidFill>
                  <a:srgbClr val="002060"/>
                </a:solidFill>
              </a:rPr>
              <a:t> επίπλων  </a:t>
            </a:r>
          </a:p>
          <a:p>
            <a:r>
              <a:rPr lang="el-GR" sz="2000" dirty="0" smtClean="0">
                <a:solidFill>
                  <a:srgbClr val="002060"/>
                </a:solidFill>
              </a:rPr>
              <a:t>                                    αλλά </a:t>
            </a:r>
            <a:r>
              <a:rPr lang="el-GR" sz="2000" dirty="0">
                <a:solidFill>
                  <a:srgbClr val="002060"/>
                </a:solidFill>
              </a:rPr>
              <a:t>και τη </a:t>
            </a:r>
            <a:r>
              <a:rPr lang="el-GR" sz="2000" b="1" dirty="0">
                <a:solidFill>
                  <a:srgbClr val="002060"/>
                </a:solidFill>
              </a:rPr>
              <a:t>διακόσμηση του χώρου</a:t>
            </a:r>
            <a:r>
              <a:rPr lang="el-GR" sz="2000" dirty="0">
                <a:solidFill>
                  <a:srgbClr val="002060"/>
                </a:solidFill>
              </a:rPr>
              <a:t>. </a:t>
            </a:r>
            <a:endParaRPr lang="el-GR" sz="2000" dirty="0" smtClean="0">
              <a:solidFill>
                <a:srgbClr val="002060"/>
              </a:solidFill>
            </a:endParaRPr>
          </a:p>
          <a:p>
            <a:r>
              <a:rPr lang="el-GR" sz="2000" dirty="0" smtClean="0">
                <a:solidFill>
                  <a:srgbClr val="002060"/>
                </a:solidFill>
              </a:rPr>
              <a:t>Ο </a:t>
            </a:r>
            <a:r>
              <a:rPr lang="el-GR" sz="2000" dirty="0" err="1">
                <a:solidFill>
                  <a:srgbClr val="002060"/>
                </a:solidFill>
              </a:rPr>
              <a:t>Fraser</a:t>
            </a:r>
            <a:r>
              <a:rPr lang="el-GR" sz="2000" dirty="0">
                <a:solidFill>
                  <a:srgbClr val="002060"/>
                </a:solidFill>
              </a:rPr>
              <a:t> (1986) συγκεκριμένα </a:t>
            </a:r>
            <a:endParaRPr lang="el-GR" sz="2000" dirty="0" smtClean="0">
              <a:solidFill>
                <a:srgbClr val="002060"/>
              </a:solidFill>
            </a:endParaRPr>
          </a:p>
          <a:p>
            <a:endParaRPr lang="el-GR" dirty="0">
              <a:solidFill>
                <a:srgbClr val="002060"/>
              </a:solidFill>
            </a:endParaRPr>
          </a:p>
          <a:p>
            <a:endParaRPr lang="el-GR" dirty="0" smtClean="0">
              <a:solidFill>
                <a:srgbClr val="002060"/>
              </a:solidFill>
            </a:endParaRPr>
          </a:p>
          <a:p>
            <a:endParaRPr lang="el-GR" dirty="0"/>
          </a:p>
          <a:p>
            <a:endParaRPr lang="el-GR" dirty="0" smtClean="0"/>
          </a:p>
          <a:p>
            <a:endParaRPr lang="el-GR" dirty="0"/>
          </a:p>
          <a:p>
            <a:endParaRPr lang="el-GR" dirty="0" smtClean="0"/>
          </a:p>
          <a:p>
            <a:endParaRPr lang="el-GR" dirty="0"/>
          </a:p>
          <a:p>
            <a:endParaRPr lang="el-GR" dirty="0" smtClean="0"/>
          </a:p>
          <a:p>
            <a:endParaRPr lang="el-GR" dirty="0"/>
          </a:p>
        </p:txBody>
      </p:sp>
    </p:spTree>
    <p:extLst>
      <p:ext uri="{BB962C8B-B14F-4D97-AF65-F5344CB8AC3E}">
        <p14:creationId xmlns:p14="http://schemas.microsoft.com/office/powerpoint/2010/main" val="61628516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30627" y="36461"/>
            <a:ext cx="9036496" cy="7786747"/>
          </a:xfrm>
          <a:prstGeom prst="rect">
            <a:avLst/>
          </a:prstGeom>
          <a:solidFill>
            <a:schemeClr val="tx2">
              <a:lumMod val="20000"/>
              <a:lumOff val="80000"/>
            </a:schemeClr>
          </a:solidFill>
        </p:spPr>
        <p:txBody>
          <a:bodyPr wrap="square">
            <a:spAutoFit/>
          </a:bodyPr>
          <a:lstStyle/>
          <a:p>
            <a:r>
              <a:rPr lang="en-US" sz="2000" dirty="0" smtClean="0">
                <a:solidFill>
                  <a:srgbClr val="002060"/>
                </a:solidFill>
              </a:rPr>
              <a:t> </a:t>
            </a:r>
            <a:r>
              <a:rPr lang="en-US" sz="2000" b="1" dirty="0" smtClean="0">
                <a:solidFill>
                  <a:srgbClr val="002060"/>
                </a:solidFill>
              </a:rPr>
              <a:t>H </a:t>
            </a:r>
            <a:r>
              <a:rPr lang="el-GR" sz="2000" b="1" dirty="0" smtClean="0">
                <a:solidFill>
                  <a:srgbClr val="002060"/>
                </a:solidFill>
              </a:rPr>
              <a:t>σημασία </a:t>
            </a:r>
            <a:r>
              <a:rPr lang="el-GR" sz="2000" b="1" dirty="0">
                <a:solidFill>
                  <a:srgbClr val="002060"/>
                </a:solidFill>
              </a:rPr>
              <a:t>που έχει η διάταξη των θρανίων στην εκπαιδευτική διαδικασία. </a:t>
            </a:r>
            <a:endParaRPr lang="en-US" sz="2000" b="1" dirty="0" smtClean="0">
              <a:solidFill>
                <a:srgbClr val="002060"/>
              </a:solidFill>
            </a:endParaRPr>
          </a:p>
          <a:p>
            <a:endParaRPr lang="en-US" sz="2000" dirty="0" smtClean="0">
              <a:solidFill>
                <a:srgbClr val="002060"/>
              </a:solidFill>
            </a:endParaRPr>
          </a:p>
          <a:p>
            <a:r>
              <a:rPr lang="el-GR" sz="2000" dirty="0" smtClean="0">
                <a:solidFill>
                  <a:srgbClr val="002060"/>
                </a:solidFill>
              </a:rPr>
              <a:t>Δεν </a:t>
            </a:r>
            <a:r>
              <a:rPr lang="el-GR" sz="2000" dirty="0">
                <a:solidFill>
                  <a:srgbClr val="002060"/>
                </a:solidFill>
              </a:rPr>
              <a:t>είναι απλά μερικά θρανία που έχουν τοποθετηθεί </a:t>
            </a:r>
            <a:r>
              <a:rPr lang="el-GR" sz="2000" dirty="0" smtClean="0">
                <a:solidFill>
                  <a:srgbClr val="002060"/>
                </a:solidFill>
              </a:rPr>
              <a:t> </a:t>
            </a:r>
            <a:r>
              <a:rPr lang="el-GR" sz="2000" dirty="0">
                <a:solidFill>
                  <a:srgbClr val="002060"/>
                </a:solidFill>
              </a:rPr>
              <a:t>«κάπως</a:t>
            </a:r>
            <a:r>
              <a:rPr lang="el-GR" sz="2000" dirty="0" smtClean="0">
                <a:solidFill>
                  <a:srgbClr val="002060"/>
                </a:solidFill>
              </a:rPr>
              <a:t>».</a:t>
            </a:r>
            <a:endParaRPr lang="en-US" sz="2000" dirty="0" smtClean="0">
              <a:solidFill>
                <a:srgbClr val="002060"/>
              </a:solidFill>
            </a:endParaRPr>
          </a:p>
          <a:p>
            <a:r>
              <a:rPr lang="el-GR" sz="2000" dirty="0" smtClean="0">
                <a:solidFill>
                  <a:srgbClr val="002060"/>
                </a:solidFill>
              </a:rPr>
              <a:t> </a:t>
            </a:r>
            <a:r>
              <a:rPr lang="el-GR" sz="2000" dirty="0">
                <a:solidFill>
                  <a:srgbClr val="002060"/>
                </a:solidFill>
              </a:rPr>
              <a:t>Η </a:t>
            </a:r>
            <a:r>
              <a:rPr lang="el-GR" sz="2000" dirty="0" err="1">
                <a:solidFill>
                  <a:srgbClr val="002060"/>
                </a:solidFill>
              </a:rPr>
              <a:t>χωροθέτηση</a:t>
            </a:r>
            <a:r>
              <a:rPr lang="el-GR" sz="2000" dirty="0">
                <a:solidFill>
                  <a:srgbClr val="002060"/>
                </a:solidFill>
              </a:rPr>
              <a:t> των θρανίων </a:t>
            </a:r>
            <a:r>
              <a:rPr lang="el-GR" sz="2000" dirty="0" smtClean="0">
                <a:solidFill>
                  <a:srgbClr val="002060"/>
                </a:solidFill>
              </a:rPr>
              <a:t>αποτυπώνει </a:t>
            </a:r>
            <a:r>
              <a:rPr lang="el-GR" sz="2000" dirty="0">
                <a:solidFill>
                  <a:srgbClr val="002060"/>
                </a:solidFill>
              </a:rPr>
              <a:t>αντιλήψεις </a:t>
            </a:r>
            <a:r>
              <a:rPr lang="el-GR" sz="2000" dirty="0" smtClean="0">
                <a:solidFill>
                  <a:srgbClr val="002060"/>
                </a:solidFill>
              </a:rPr>
              <a:t>για:</a:t>
            </a:r>
          </a:p>
          <a:p>
            <a:pPr marL="342900" indent="-342900">
              <a:buFont typeface="Wingdings" pitchFamily="2" charset="2"/>
              <a:buChar char="§"/>
            </a:pPr>
            <a:r>
              <a:rPr lang="el-GR" sz="2000" dirty="0" smtClean="0">
                <a:solidFill>
                  <a:srgbClr val="002060"/>
                </a:solidFill>
              </a:rPr>
              <a:t> </a:t>
            </a:r>
            <a:r>
              <a:rPr lang="el-GR" sz="2000" dirty="0">
                <a:solidFill>
                  <a:srgbClr val="002060"/>
                </a:solidFill>
              </a:rPr>
              <a:t>τη </a:t>
            </a:r>
            <a:r>
              <a:rPr lang="el-GR" sz="2000" b="1" dirty="0">
                <a:solidFill>
                  <a:srgbClr val="002060"/>
                </a:solidFill>
              </a:rPr>
              <a:t>διαδικασία της μάθησης </a:t>
            </a:r>
            <a:r>
              <a:rPr lang="el-GR" sz="2000" dirty="0" smtClean="0">
                <a:solidFill>
                  <a:srgbClr val="002060"/>
                </a:solidFill>
              </a:rPr>
              <a:t>και </a:t>
            </a:r>
            <a:r>
              <a:rPr lang="el-GR" sz="2000" b="1" dirty="0">
                <a:solidFill>
                  <a:srgbClr val="002060"/>
                </a:solidFill>
              </a:rPr>
              <a:t>τον τρόπο </a:t>
            </a:r>
            <a:r>
              <a:rPr lang="el-GR" sz="2000" dirty="0">
                <a:solidFill>
                  <a:srgbClr val="002060"/>
                </a:solidFill>
              </a:rPr>
              <a:t>που αυτή πρέπει να διεξαχθεί</a:t>
            </a:r>
            <a:r>
              <a:rPr lang="el-GR" sz="2000" dirty="0" smtClean="0">
                <a:solidFill>
                  <a:srgbClr val="002060"/>
                </a:solidFill>
              </a:rPr>
              <a:t>.</a:t>
            </a:r>
          </a:p>
          <a:p>
            <a:r>
              <a:rPr lang="el-GR" sz="2000" dirty="0" smtClean="0">
                <a:solidFill>
                  <a:srgbClr val="002060"/>
                </a:solidFill>
              </a:rPr>
              <a:t> </a:t>
            </a:r>
            <a:r>
              <a:rPr lang="el-GR" sz="2000" b="1" dirty="0" smtClean="0">
                <a:solidFill>
                  <a:srgbClr val="002060"/>
                </a:solidFill>
              </a:rPr>
              <a:t>Η μετωπική διάταξη </a:t>
            </a:r>
            <a:r>
              <a:rPr lang="el-GR" sz="2000" dirty="0" smtClean="0">
                <a:solidFill>
                  <a:srgbClr val="002060"/>
                </a:solidFill>
              </a:rPr>
              <a:t>, </a:t>
            </a:r>
            <a:r>
              <a:rPr lang="el-GR" sz="2000" dirty="0">
                <a:solidFill>
                  <a:srgbClr val="002060"/>
                </a:solidFill>
              </a:rPr>
              <a:t>μας γνωστοποιεί ότι ο/η εκπαιδευτικός έχει τη δυνατότητα να κινεί τα νήματα μέσα στην αίθουσα και να είναι ο απόλυτος ρυθμιστής των συζητήσεων και εν γένει των διαδικασιών μέσα σε αυτή</a:t>
            </a:r>
            <a:r>
              <a:rPr lang="el-GR" sz="2000" dirty="0" smtClean="0">
                <a:solidFill>
                  <a:srgbClr val="002060"/>
                </a:solidFill>
              </a:rPr>
              <a:t>.</a:t>
            </a:r>
          </a:p>
          <a:p>
            <a:endParaRPr lang="el-GR" sz="2000" dirty="0" smtClean="0">
              <a:solidFill>
                <a:srgbClr val="002060"/>
              </a:solidFill>
            </a:endParaRPr>
          </a:p>
          <a:p>
            <a:r>
              <a:rPr lang="el-GR" sz="2000" dirty="0" smtClean="0">
                <a:solidFill>
                  <a:srgbClr val="002060"/>
                </a:solidFill>
              </a:rPr>
              <a:t> </a:t>
            </a:r>
            <a:r>
              <a:rPr lang="el-GR" sz="2000" dirty="0">
                <a:solidFill>
                  <a:srgbClr val="002060"/>
                </a:solidFill>
              </a:rPr>
              <a:t>Μέσα </a:t>
            </a:r>
            <a:r>
              <a:rPr lang="el-GR" sz="2000" dirty="0" smtClean="0">
                <a:solidFill>
                  <a:srgbClr val="002060"/>
                </a:solidFill>
              </a:rPr>
              <a:t>στη  </a:t>
            </a:r>
            <a:r>
              <a:rPr lang="el-GR" sz="2000" b="1" dirty="0" err="1" smtClean="0">
                <a:solidFill>
                  <a:srgbClr val="002060"/>
                </a:solidFill>
              </a:rPr>
              <a:t>χωροθέτηση</a:t>
            </a:r>
            <a:r>
              <a:rPr lang="el-GR" sz="2000" b="1" dirty="0" smtClean="0">
                <a:solidFill>
                  <a:srgbClr val="002060"/>
                </a:solidFill>
              </a:rPr>
              <a:t>- (</a:t>
            </a:r>
            <a:r>
              <a:rPr lang="el-GR" sz="2000" b="1" dirty="0" err="1" smtClean="0">
                <a:solidFill>
                  <a:srgbClr val="002060"/>
                </a:solidFill>
              </a:rPr>
              <a:t>διαχείρηση</a:t>
            </a:r>
            <a:r>
              <a:rPr lang="el-GR" sz="2000" b="1" dirty="0" smtClean="0">
                <a:solidFill>
                  <a:srgbClr val="002060"/>
                </a:solidFill>
              </a:rPr>
              <a:t> χώρου) </a:t>
            </a:r>
            <a:r>
              <a:rPr lang="el-GR" sz="2000" dirty="0">
                <a:solidFill>
                  <a:srgbClr val="002060"/>
                </a:solidFill>
              </a:rPr>
              <a:t>αυτή, </a:t>
            </a:r>
            <a:r>
              <a:rPr lang="el-GR" sz="2000" dirty="0" smtClean="0">
                <a:solidFill>
                  <a:srgbClr val="002060"/>
                </a:solidFill>
              </a:rPr>
              <a:t>   οι </a:t>
            </a:r>
            <a:r>
              <a:rPr lang="el-GR" sz="2000" dirty="0">
                <a:solidFill>
                  <a:srgbClr val="002060"/>
                </a:solidFill>
              </a:rPr>
              <a:t>μαθητές και οι </a:t>
            </a:r>
            <a:r>
              <a:rPr lang="el-GR" sz="2000" dirty="0" smtClean="0">
                <a:solidFill>
                  <a:srgbClr val="002060"/>
                </a:solidFill>
              </a:rPr>
              <a:t>μαθήτριες</a:t>
            </a:r>
          </a:p>
          <a:p>
            <a:r>
              <a:rPr lang="el-GR" sz="2000" dirty="0" smtClean="0">
                <a:solidFill>
                  <a:srgbClr val="002060"/>
                </a:solidFill>
              </a:rPr>
              <a:t> </a:t>
            </a:r>
            <a:r>
              <a:rPr lang="el-GR" sz="2000" dirty="0">
                <a:solidFill>
                  <a:srgbClr val="002060"/>
                </a:solidFill>
              </a:rPr>
              <a:t>έχουν </a:t>
            </a:r>
            <a:r>
              <a:rPr lang="el-GR" sz="2000" dirty="0" smtClean="0">
                <a:solidFill>
                  <a:srgbClr val="002060"/>
                </a:solidFill>
              </a:rPr>
              <a:t> οπτική  </a:t>
            </a:r>
            <a:r>
              <a:rPr lang="el-GR" sz="2000" smtClean="0">
                <a:solidFill>
                  <a:srgbClr val="002060"/>
                </a:solidFill>
              </a:rPr>
              <a:t>επαφή    </a:t>
            </a:r>
            <a:r>
              <a:rPr lang="el-GR" sz="2000" b="1" dirty="0">
                <a:solidFill>
                  <a:srgbClr val="002060"/>
                </a:solidFill>
              </a:rPr>
              <a:t>με τον/την εκπαιδευτικό</a:t>
            </a:r>
            <a:r>
              <a:rPr lang="el-GR" sz="2000" dirty="0">
                <a:solidFill>
                  <a:srgbClr val="002060"/>
                </a:solidFill>
              </a:rPr>
              <a:t> </a:t>
            </a:r>
            <a:r>
              <a:rPr lang="el-GR" sz="2000" dirty="0" smtClean="0">
                <a:solidFill>
                  <a:srgbClr val="002060"/>
                </a:solidFill>
              </a:rPr>
              <a:t>   και    </a:t>
            </a:r>
            <a:r>
              <a:rPr lang="el-GR" sz="2000" b="1" dirty="0" smtClean="0">
                <a:solidFill>
                  <a:srgbClr val="002060"/>
                </a:solidFill>
              </a:rPr>
              <a:t>τον </a:t>
            </a:r>
            <a:r>
              <a:rPr lang="el-GR" sz="2000" b="1" dirty="0">
                <a:solidFill>
                  <a:srgbClr val="002060"/>
                </a:solidFill>
              </a:rPr>
              <a:t>πίνακα </a:t>
            </a:r>
            <a:r>
              <a:rPr lang="el-GR" sz="2000" b="1" dirty="0" smtClean="0">
                <a:solidFill>
                  <a:srgbClr val="002060"/>
                </a:solidFill>
              </a:rPr>
              <a:t> ,   </a:t>
            </a:r>
          </a:p>
          <a:p>
            <a:r>
              <a:rPr lang="el-GR" sz="2000" b="1" dirty="0" smtClean="0">
                <a:solidFill>
                  <a:srgbClr val="002060"/>
                </a:solidFill>
              </a:rPr>
              <a:t> </a:t>
            </a:r>
            <a:r>
              <a:rPr lang="el-GR" sz="2000" dirty="0" smtClean="0">
                <a:solidFill>
                  <a:srgbClr val="002060"/>
                </a:solidFill>
              </a:rPr>
              <a:t>ενώ</a:t>
            </a:r>
          </a:p>
          <a:p>
            <a:r>
              <a:rPr lang="el-GR" sz="2000" dirty="0" smtClean="0">
                <a:solidFill>
                  <a:srgbClr val="002060"/>
                </a:solidFill>
              </a:rPr>
              <a:t> </a:t>
            </a:r>
            <a:r>
              <a:rPr lang="el-GR" sz="2000" dirty="0">
                <a:solidFill>
                  <a:srgbClr val="002060"/>
                </a:solidFill>
              </a:rPr>
              <a:t>δεν μπορούν ουσιαστικά να δουν κανέναν άλλο από </a:t>
            </a:r>
            <a:r>
              <a:rPr lang="el-GR" sz="2000" b="1" dirty="0">
                <a:solidFill>
                  <a:srgbClr val="002060"/>
                </a:solidFill>
              </a:rPr>
              <a:t>τους/τις συμμετέχοντες/</a:t>
            </a:r>
            <a:r>
              <a:rPr lang="el-GR" sz="2000" b="1" dirty="0" err="1">
                <a:solidFill>
                  <a:srgbClr val="002060"/>
                </a:solidFill>
              </a:rPr>
              <a:t>ουσες</a:t>
            </a:r>
            <a:r>
              <a:rPr lang="el-GR" sz="2000" dirty="0" smtClean="0">
                <a:solidFill>
                  <a:srgbClr val="002060"/>
                </a:solidFill>
              </a:rPr>
              <a:t>.</a:t>
            </a:r>
          </a:p>
          <a:p>
            <a:r>
              <a:rPr lang="el-GR" sz="2000" dirty="0" smtClean="0">
                <a:solidFill>
                  <a:srgbClr val="002060"/>
                </a:solidFill>
              </a:rPr>
              <a:t> </a:t>
            </a:r>
          </a:p>
          <a:p>
            <a:r>
              <a:rPr lang="el-GR" sz="2000" b="1" dirty="0" smtClean="0">
                <a:solidFill>
                  <a:srgbClr val="002060"/>
                </a:solidFill>
              </a:rPr>
              <a:t>Η </a:t>
            </a:r>
            <a:r>
              <a:rPr lang="el-GR" sz="2000" b="1" dirty="0">
                <a:solidFill>
                  <a:srgbClr val="002060"/>
                </a:solidFill>
              </a:rPr>
              <a:t>τοποθέτηση των θρανίων </a:t>
            </a:r>
            <a:r>
              <a:rPr lang="el-GR" sz="2000" b="1" dirty="0" smtClean="0">
                <a:solidFill>
                  <a:srgbClr val="002060"/>
                </a:solidFill>
              </a:rPr>
              <a:t> </a:t>
            </a:r>
            <a:r>
              <a:rPr lang="el-GR" sz="2000" dirty="0" smtClean="0">
                <a:solidFill>
                  <a:srgbClr val="002060"/>
                </a:solidFill>
              </a:rPr>
              <a:t>καθιστά    </a:t>
            </a:r>
            <a:r>
              <a:rPr lang="el-GR" sz="2000" b="1" dirty="0">
                <a:solidFill>
                  <a:srgbClr val="002060"/>
                </a:solidFill>
              </a:rPr>
              <a:t>αδύνατη τη μεταξύ τους επικοινωνία</a:t>
            </a:r>
            <a:r>
              <a:rPr lang="el-GR" sz="2000" dirty="0">
                <a:solidFill>
                  <a:srgbClr val="002060"/>
                </a:solidFill>
              </a:rPr>
              <a:t>. </a:t>
            </a:r>
            <a:endParaRPr lang="el-GR" sz="2000" dirty="0" smtClean="0">
              <a:solidFill>
                <a:srgbClr val="002060"/>
              </a:solidFill>
            </a:endParaRPr>
          </a:p>
          <a:p>
            <a:r>
              <a:rPr lang="el-GR" sz="2000" dirty="0" smtClean="0">
                <a:solidFill>
                  <a:srgbClr val="002060"/>
                </a:solidFill>
              </a:rPr>
              <a:t>Ένας/Μια </a:t>
            </a:r>
            <a:r>
              <a:rPr lang="el-GR" sz="2000" dirty="0">
                <a:solidFill>
                  <a:srgbClr val="002060"/>
                </a:solidFill>
              </a:rPr>
              <a:t>εκπαιδευόμενος/η μπορεί να βλέπει κατά πρόσωπο μόνο τον/την εκπαιδευτικό</a:t>
            </a:r>
            <a:r>
              <a:rPr lang="el-GR" sz="2000" dirty="0" smtClean="0">
                <a:solidFill>
                  <a:srgbClr val="002060"/>
                </a:solidFill>
              </a:rPr>
              <a:t>,      ενώ,</a:t>
            </a:r>
          </a:p>
          <a:p>
            <a:r>
              <a:rPr lang="el-GR" sz="2000" dirty="0" smtClean="0">
                <a:solidFill>
                  <a:srgbClr val="002060"/>
                </a:solidFill>
              </a:rPr>
              <a:t> </a:t>
            </a:r>
            <a:r>
              <a:rPr lang="el-GR" sz="2000" dirty="0">
                <a:solidFill>
                  <a:srgbClr val="002060"/>
                </a:solidFill>
              </a:rPr>
              <a:t>τους/τις συμμαθητές/</a:t>
            </a:r>
            <a:r>
              <a:rPr lang="el-GR" sz="2000" dirty="0" err="1">
                <a:solidFill>
                  <a:srgbClr val="002060"/>
                </a:solidFill>
              </a:rPr>
              <a:t>τριες</a:t>
            </a:r>
            <a:r>
              <a:rPr lang="el-GR" sz="2000" dirty="0">
                <a:solidFill>
                  <a:srgbClr val="002060"/>
                </a:solidFill>
              </a:rPr>
              <a:t> άλλους/ες </a:t>
            </a:r>
            <a:r>
              <a:rPr lang="el-GR" sz="2000" dirty="0" smtClean="0">
                <a:solidFill>
                  <a:srgbClr val="002060"/>
                </a:solidFill>
              </a:rPr>
              <a:t>  βλέπει </a:t>
            </a:r>
            <a:r>
              <a:rPr lang="el-GR" sz="2000" dirty="0">
                <a:solidFill>
                  <a:srgbClr val="002060"/>
                </a:solidFill>
              </a:rPr>
              <a:t>πλαγίως, άλλους/ες καθόλου και άλλων βλέπει μόνο την πλάτη. </a:t>
            </a:r>
            <a:r>
              <a:rPr lang="el-GR" sz="2000" dirty="0" smtClean="0">
                <a:solidFill>
                  <a:srgbClr val="002060"/>
                </a:solidFill>
              </a:rPr>
              <a:t> </a:t>
            </a:r>
          </a:p>
          <a:p>
            <a:endParaRPr lang="el-GR" sz="2000" dirty="0">
              <a:solidFill>
                <a:srgbClr val="002060"/>
              </a:solidFill>
            </a:endParaRPr>
          </a:p>
          <a:p>
            <a:endParaRPr lang="el-GR" sz="2000" dirty="0" smtClean="0">
              <a:solidFill>
                <a:srgbClr val="002060"/>
              </a:solidFill>
            </a:endParaRPr>
          </a:p>
          <a:p>
            <a:endParaRPr lang="el-GR" sz="2000" dirty="0">
              <a:solidFill>
                <a:srgbClr val="002060"/>
              </a:solidFill>
            </a:endParaRPr>
          </a:p>
          <a:p>
            <a:endParaRPr lang="el-GR" sz="2000" dirty="0" smtClean="0">
              <a:solidFill>
                <a:srgbClr val="002060"/>
              </a:solidFill>
            </a:endParaRPr>
          </a:p>
          <a:p>
            <a:endParaRPr lang="el-GR" sz="2000" dirty="0">
              <a:solidFill>
                <a:srgbClr val="002060"/>
              </a:solidFill>
            </a:endParaRPr>
          </a:p>
          <a:p>
            <a:endParaRPr lang="el-GR" sz="2000" dirty="0">
              <a:solidFill>
                <a:srgbClr val="002060"/>
              </a:solidFill>
            </a:endParaRPr>
          </a:p>
        </p:txBody>
      </p:sp>
    </p:spTree>
    <p:extLst>
      <p:ext uri="{BB962C8B-B14F-4D97-AF65-F5344CB8AC3E}">
        <p14:creationId xmlns:p14="http://schemas.microsoft.com/office/powerpoint/2010/main" val="13508044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0" y="6215"/>
            <a:ext cx="9144000" cy="7478970"/>
          </a:xfrm>
          <a:prstGeom prst="rect">
            <a:avLst/>
          </a:prstGeom>
          <a:solidFill>
            <a:schemeClr val="tx2">
              <a:lumMod val="20000"/>
              <a:lumOff val="80000"/>
            </a:schemeClr>
          </a:solidFill>
        </p:spPr>
        <p:txBody>
          <a:bodyPr wrap="square">
            <a:spAutoFit/>
          </a:bodyPr>
          <a:lstStyle/>
          <a:p>
            <a:r>
              <a:rPr lang="el-GR" sz="2000" b="1" i="1" dirty="0" smtClean="0">
                <a:solidFill>
                  <a:schemeClr val="tx2"/>
                </a:solidFill>
              </a:rPr>
              <a:t>  </a:t>
            </a:r>
            <a:r>
              <a:rPr lang="el-GR" sz="2400" b="1" i="1" dirty="0" smtClean="0">
                <a:solidFill>
                  <a:schemeClr val="tx2"/>
                </a:solidFill>
              </a:rPr>
              <a:t>Γεωγραφικά,   </a:t>
            </a:r>
            <a:r>
              <a:rPr lang="el-GR" sz="2400" i="1" dirty="0" smtClean="0">
                <a:solidFill>
                  <a:schemeClr val="tx2"/>
                </a:solidFill>
              </a:rPr>
              <a:t> </a:t>
            </a:r>
            <a:r>
              <a:rPr lang="el-GR" sz="2400" i="1" dirty="0">
                <a:solidFill>
                  <a:schemeClr val="tx2"/>
                </a:solidFill>
              </a:rPr>
              <a:t>οι άνθρωποι ανελίχθηκαν προοδευτικά </a:t>
            </a:r>
            <a:r>
              <a:rPr lang="el-GR" sz="2400" i="1" dirty="0" smtClean="0">
                <a:solidFill>
                  <a:schemeClr val="tx2"/>
                </a:solidFill>
              </a:rPr>
              <a:t>,</a:t>
            </a:r>
          </a:p>
          <a:p>
            <a:r>
              <a:rPr lang="el-GR" sz="2400" i="1" dirty="0" smtClean="0">
                <a:solidFill>
                  <a:schemeClr val="tx2"/>
                </a:solidFill>
              </a:rPr>
              <a:t>         αναπτύσσοντας </a:t>
            </a:r>
            <a:endParaRPr lang="el-GR" sz="2400" i="1" dirty="0">
              <a:solidFill>
                <a:schemeClr val="tx2"/>
              </a:solidFill>
            </a:endParaRPr>
          </a:p>
          <a:p>
            <a:r>
              <a:rPr lang="el-GR" sz="2400" i="1" dirty="0">
                <a:solidFill>
                  <a:schemeClr val="tx2"/>
                </a:solidFill>
              </a:rPr>
              <a:t> </a:t>
            </a:r>
            <a:r>
              <a:rPr lang="el-GR" sz="2400" i="1" dirty="0" smtClean="0">
                <a:solidFill>
                  <a:schemeClr val="tx2"/>
                </a:solidFill>
              </a:rPr>
              <a:t>« </a:t>
            </a:r>
            <a:r>
              <a:rPr lang="el-GR" sz="2400" b="1" i="1" dirty="0" smtClean="0">
                <a:solidFill>
                  <a:schemeClr val="tx2"/>
                </a:solidFill>
              </a:rPr>
              <a:t>διάκριση»</a:t>
            </a:r>
            <a:r>
              <a:rPr lang="el-GR" sz="2400" i="1" dirty="0" smtClean="0">
                <a:solidFill>
                  <a:schemeClr val="tx2"/>
                </a:solidFill>
              </a:rPr>
              <a:t>   μεταξύ    « </a:t>
            </a:r>
            <a:r>
              <a:rPr lang="el-GR" sz="2400" b="1" i="1" dirty="0">
                <a:solidFill>
                  <a:schemeClr val="tx2"/>
                </a:solidFill>
              </a:rPr>
              <a:t>του </a:t>
            </a:r>
            <a:r>
              <a:rPr lang="el-GR" sz="2400" b="1" i="1" dirty="0" smtClean="0">
                <a:solidFill>
                  <a:schemeClr val="tx2"/>
                </a:solidFill>
              </a:rPr>
              <a:t>γνώριμου»    </a:t>
            </a:r>
            <a:r>
              <a:rPr lang="el-GR" sz="2400" i="1" dirty="0" smtClean="0">
                <a:solidFill>
                  <a:schemeClr val="tx2"/>
                </a:solidFill>
              </a:rPr>
              <a:t>και  « </a:t>
            </a:r>
            <a:r>
              <a:rPr lang="el-GR" sz="2400" b="1" i="1" dirty="0">
                <a:solidFill>
                  <a:schemeClr val="tx2"/>
                </a:solidFill>
              </a:rPr>
              <a:t>του </a:t>
            </a:r>
            <a:r>
              <a:rPr lang="el-GR" sz="2400" b="1" dirty="0" smtClean="0">
                <a:solidFill>
                  <a:schemeClr val="tx2"/>
                </a:solidFill>
              </a:rPr>
              <a:t>άγνωστου» </a:t>
            </a:r>
            <a:r>
              <a:rPr lang="el-GR" sz="2400" dirty="0">
                <a:solidFill>
                  <a:schemeClr val="tx2"/>
                </a:solidFill>
              </a:rPr>
              <a:t>, </a:t>
            </a:r>
            <a:endParaRPr lang="el-GR" sz="2400" dirty="0" smtClean="0">
              <a:solidFill>
                <a:schemeClr val="tx2"/>
              </a:solidFill>
            </a:endParaRPr>
          </a:p>
          <a:p>
            <a:pPr marL="342900" indent="-342900">
              <a:buFont typeface="Wingdings" pitchFamily="2" charset="2"/>
              <a:buChar char="§"/>
            </a:pPr>
            <a:r>
              <a:rPr lang="el-GR" sz="2400" b="1" dirty="0">
                <a:solidFill>
                  <a:schemeClr val="tx2"/>
                </a:solidFill>
              </a:rPr>
              <a:t> </a:t>
            </a:r>
            <a:r>
              <a:rPr lang="el-GR" sz="2400" b="1" dirty="0" smtClean="0">
                <a:solidFill>
                  <a:schemeClr val="tx2"/>
                </a:solidFill>
              </a:rPr>
              <a:t>  των  </a:t>
            </a:r>
            <a:r>
              <a:rPr lang="el-GR" sz="2400" b="1" dirty="0">
                <a:solidFill>
                  <a:schemeClr val="tx2"/>
                </a:solidFill>
              </a:rPr>
              <a:t>« οικείων </a:t>
            </a:r>
            <a:r>
              <a:rPr lang="el-GR" sz="2400" b="1" dirty="0" smtClean="0">
                <a:solidFill>
                  <a:schemeClr val="tx2"/>
                </a:solidFill>
              </a:rPr>
              <a:t>»   </a:t>
            </a:r>
            <a:r>
              <a:rPr lang="el-GR" sz="2400" dirty="0" smtClean="0">
                <a:solidFill>
                  <a:schemeClr val="tx2"/>
                </a:solidFill>
              </a:rPr>
              <a:t>και    </a:t>
            </a:r>
            <a:r>
              <a:rPr lang="el-GR" sz="2400" b="1" dirty="0">
                <a:solidFill>
                  <a:schemeClr val="tx2"/>
                </a:solidFill>
              </a:rPr>
              <a:t>των «άλλων</a:t>
            </a:r>
            <a:r>
              <a:rPr lang="el-GR" sz="2400" b="1" dirty="0" smtClean="0">
                <a:solidFill>
                  <a:schemeClr val="tx2"/>
                </a:solidFill>
              </a:rPr>
              <a:t>»</a:t>
            </a:r>
          </a:p>
          <a:p>
            <a:r>
              <a:rPr lang="el-GR" sz="2400" dirty="0">
                <a:solidFill>
                  <a:schemeClr val="tx2"/>
                </a:solidFill>
              </a:rPr>
              <a:t> </a:t>
            </a:r>
            <a:r>
              <a:rPr lang="el-GR" sz="2400" dirty="0" smtClean="0">
                <a:solidFill>
                  <a:schemeClr val="tx2"/>
                </a:solidFill>
              </a:rPr>
              <a:t>  -</a:t>
            </a:r>
            <a:r>
              <a:rPr lang="el-GR" sz="2400" dirty="0">
                <a:solidFill>
                  <a:schemeClr val="tx2"/>
                </a:solidFill>
              </a:rPr>
              <a:t>αυτών  που </a:t>
            </a:r>
            <a:r>
              <a:rPr lang="el-GR" sz="2400" dirty="0" smtClean="0">
                <a:solidFill>
                  <a:schemeClr val="tx2"/>
                </a:solidFill>
              </a:rPr>
              <a:t>  </a:t>
            </a:r>
            <a:r>
              <a:rPr lang="el-GR" sz="2400" b="1" dirty="0" smtClean="0">
                <a:solidFill>
                  <a:schemeClr val="tx2"/>
                </a:solidFill>
              </a:rPr>
              <a:t>ζουν</a:t>
            </a:r>
            <a:r>
              <a:rPr lang="el-GR" sz="2400" dirty="0" smtClean="0">
                <a:solidFill>
                  <a:schemeClr val="tx2"/>
                </a:solidFill>
              </a:rPr>
              <a:t>  </a:t>
            </a:r>
            <a:r>
              <a:rPr lang="el-GR" sz="2400" b="1" dirty="0" smtClean="0">
                <a:solidFill>
                  <a:schemeClr val="tx2"/>
                </a:solidFill>
              </a:rPr>
              <a:t>  σε   ή   προέρχονται     </a:t>
            </a:r>
            <a:r>
              <a:rPr lang="el-GR" sz="2400" dirty="0" smtClean="0">
                <a:solidFill>
                  <a:schemeClr val="tx2"/>
                </a:solidFill>
              </a:rPr>
              <a:t>από   «</a:t>
            </a:r>
            <a:r>
              <a:rPr lang="el-GR" sz="2400" b="1" dirty="0" smtClean="0">
                <a:solidFill>
                  <a:schemeClr val="tx2"/>
                </a:solidFill>
              </a:rPr>
              <a:t>άλλους κόσμους».</a:t>
            </a:r>
          </a:p>
          <a:p>
            <a:endParaRPr lang="el-GR" sz="2400" b="1" dirty="0">
              <a:solidFill>
                <a:schemeClr val="tx2"/>
              </a:solidFill>
            </a:endParaRPr>
          </a:p>
          <a:p>
            <a:r>
              <a:rPr lang="el-GR" sz="2400" dirty="0" smtClean="0">
                <a:solidFill>
                  <a:schemeClr val="tx2"/>
                </a:solidFill>
              </a:rPr>
              <a:t>Παρότι   </a:t>
            </a:r>
            <a:r>
              <a:rPr lang="el-GR" sz="2400" b="1" dirty="0" smtClean="0">
                <a:solidFill>
                  <a:schemeClr val="tx2"/>
                </a:solidFill>
              </a:rPr>
              <a:t>«η διαφορά»</a:t>
            </a:r>
            <a:r>
              <a:rPr lang="el-GR" sz="2400" dirty="0" smtClean="0">
                <a:solidFill>
                  <a:schemeClr val="tx2"/>
                </a:solidFill>
              </a:rPr>
              <a:t>    καθιστά    τις ανθρώπινες σχέσεις   συναρπαστικές  και</a:t>
            </a:r>
          </a:p>
          <a:p>
            <a:pPr marL="342900" indent="-342900">
              <a:buFont typeface="Wingdings" pitchFamily="2" charset="2"/>
              <a:buChar char="§"/>
            </a:pPr>
            <a:r>
              <a:rPr lang="el-GR" sz="2400" dirty="0" smtClean="0">
                <a:solidFill>
                  <a:schemeClr val="tx2"/>
                </a:solidFill>
              </a:rPr>
              <a:t> προσδίδει   ποικιλία  και  δυναμισμό   στο κοινωνικό σύνολο , </a:t>
            </a:r>
          </a:p>
          <a:p>
            <a:pPr marL="342900" indent="-342900">
              <a:buFont typeface="Wingdings" pitchFamily="2" charset="2"/>
              <a:buChar char="§"/>
            </a:pPr>
            <a:r>
              <a:rPr lang="el-GR" sz="2400" dirty="0" smtClean="0">
                <a:solidFill>
                  <a:schemeClr val="tx2"/>
                </a:solidFill>
              </a:rPr>
              <a:t>αποτελεί ταυτόχρονα και πηγή </a:t>
            </a:r>
          </a:p>
          <a:p>
            <a:r>
              <a:rPr lang="el-GR" sz="2400" dirty="0" smtClean="0">
                <a:solidFill>
                  <a:schemeClr val="tx2"/>
                </a:solidFill>
              </a:rPr>
              <a:t> </a:t>
            </a:r>
            <a:r>
              <a:rPr lang="el-GR" sz="2400" b="1" dirty="0" smtClean="0">
                <a:solidFill>
                  <a:schemeClr val="tx2"/>
                </a:solidFill>
              </a:rPr>
              <a:t>ανισοτήτων  </a:t>
            </a:r>
            <a:r>
              <a:rPr lang="el-GR" sz="2400" dirty="0" smtClean="0">
                <a:solidFill>
                  <a:schemeClr val="tx2"/>
                </a:solidFill>
              </a:rPr>
              <a:t> στη </a:t>
            </a:r>
            <a:r>
              <a:rPr lang="el-GR" sz="2400" dirty="0" err="1" smtClean="0">
                <a:solidFill>
                  <a:schemeClr val="tx2"/>
                </a:solidFill>
              </a:rPr>
              <a:t>μεταχείρηση</a:t>
            </a:r>
            <a:r>
              <a:rPr lang="el-GR" sz="2400" dirty="0" smtClean="0">
                <a:solidFill>
                  <a:schemeClr val="tx2"/>
                </a:solidFill>
              </a:rPr>
              <a:t>  και    στις ευκαιρίες   που κάποιοι εκμεταλλεύονται και κάποιοι  προσπαθούν  να  </a:t>
            </a:r>
            <a:r>
              <a:rPr lang="el-GR" sz="2400" dirty="0" err="1" smtClean="0">
                <a:solidFill>
                  <a:schemeClr val="tx2"/>
                </a:solidFill>
              </a:rPr>
              <a:t>εξαλλείψουν</a:t>
            </a:r>
            <a:r>
              <a:rPr lang="el-GR" sz="2400" dirty="0" smtClean="0">
                <a:solidFill>
                  <a:schemeClr val="tx2"/>
                </a:solidFill>
              </a:rPr>
              <a:t>    </a:t>
            </a:r>
            <a:endParaRPr lang="el-GR" sz="2400" dirty="0">
              <a:solidFill>
                <a:schemeClr val="tx2"/>
              </a:solidFill>
            </a:endParaRPr>
          </a:p>
          <a:p>
            <a:endParaRPr lang="el-GR" sz="2400" dirty="0" smtClean="0">
              <a:solidFill>
                <a:schemeClr val="tx2"/>
              </a:solidFill>
            </a:endParaRPr>
          </a:p>
          <a:p>
            <a:endParaRPr lang="el-GR" sz="2400" dirty="0">
              <a:solidFill>
                <a:schemeClr val="tx2"/>
              </a:solidFill>
            </a:endParaRPr>
          </a:p>
          <a:p>
            <a:endParaRPr lang="el-GR" sz="2400" dirty="0" smtClean="0">
              <a:solidFill>
                <a:schemeClr val="tx2"/>
              </a:solidFill>
            </a:endParaRPr>
          </a:p>
          <a:p>
            <a:endParaRPr lang="el-GR" sz="2400" dirty="0">
              <a:solidFill>
                <a:schemeClr val="tx2"/>
              </a:solidFill>
            </a:endParaRPr>
          </a:p>
          <a:p>
            <a:endParaRPr lang="el-GR" sz="2400" dirty="0" smtClean="0">
              <a:solidFill>
                <a:schemeClr val="tx2"/>
              </a:solidFill>
            </a:endParaRPr>
          </a:p>
          <a:p>
            <a:endParaRPr lang="el-GR" sz="2400" dirty="0">
              <a:solidFill>
                <a:schemeClr val="tx2"/>
              </a:solidFill>
            </a:endParaRPr>
          </a:p>
          <a:p>
            <a:endParaRPr lang="el-GR" sz="2400" dirty="0" smtClean="0">
              <a:solidFill>
                <a:schemeClr val="tx2"/>
              </a:solidFill>
            </a:endParaRPr>
          </a:p>
          <a:p>
            <a:endParaRPr lang="el-GR" sz="2400" dirty="0">
              <a:solidFill>
                <a:schemeClr val="tx2"/>
              </a:solidFill>
            </a:endParaRPr>
          </a:p>
        </p:txBody>
      </p:sp>
    </p:spTree>
    <p:extLst>
      <p:ext uri="{BB962C8B-B14F-4D97-AF65-F5344CB8AC3E}">
        <p14:creationId xmlns:p14="http://schemas.microsoft.com/office/powerpoint/2010/main" val="547052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1888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30155" y="116632"/>
            <a:ext cx="9144000" cy="12711172"/>
          </a:xfrm>
          <a:prstGeom prst="rect">
            <a:avLst/>
          </a:prstGeom>
          <a:solidFill>
            <a:schemeClr val="tx2">
              <a:lumMod val="20000"/>
              <a:lumOff val="80000"/>
            </a:schemeClr>
          </a:solidFill>
        </p:spPr>
        <p:txBody>
          <a:bodyPr wrap="square">
            <a:spAutoFit/>
          </a:bodyPr>
          <a:lstStyle/>
          <a:p>
            <a:r>
              <a:rPr lang="el-GR" sz="2000" b="1" i="1" dirty="0" smtClean="0">
                <a:solidFill>
                  <a:schemeClr val="tx2"/>
                </a:solidFill>
              </a:rPr>
              <a:t>Η ανθρωπογεωγραφία    </a:t>
            </a:r>
            <a:r>
              <a:rPr lang="el-GR" sz="2000" i="1" dirty="0" smtClean="0">
                <a:solidFill>
                  <a:schemeClr val="tx2"/>
                </a:solidFill>
              </a:rPr>
              <a:t>ως επιστήμη  μελέτης  </a:t>
            </a:r>
            <a:r>
              <a:rPr lang="el-GR" sz="2000" b="1" i="1" dirty="0" smtClean="0">
                <a:solidFill>
                  <a:schemeClr val="tx2"/>
                </a:solidFill>
              </a:rPr>
              <a:t>του    «κοινωνικού χώρου»   </a:t>
            </a:r>
            <a:r>
              <a:rPr lang="el-GR" sz="2000" i="1" dirty="0" smtClean="0">
                <a:solidFill>
                  <a:schemeClr val="tx2"/>
                </a:solidFill>
              </a:rPr>
              <a:t>ως </a:t>
            </a:r>
          </a:p>
          <a:p>
            <a:r>
              <a:rPr lang="el-GR" sz="2000" b="1" i="1" dirty="0" smtClean="0">
                <a:solidFill>
                  <a:schemeClr val="tx2"/>
                </a:solidFill>
              </a:rPr>
              <a:t>«Χώρου κατοικίας του ανθρώπου»    </a:t>
            </a:r>
            <a:r>
              <a:rPr lang="el-GR" sz="2000" i="1" dirty="0" smtClean="0">
                <a:solidFill>
                  <a:schemeClr val="tx2"/>
                </a:solidFill>
              </a:rPr>
              <a:t>μας μιλάει για τους τρόπους με τους οποίους </a:t>
            </a:r>
          </a:p>
          <a:p>
            <a:r>
              <a:rPr lang="el-GR" sz="2000" i="1" dirty="0">
                <a:solidFill>
                  <a:schemeClr val="tx2"/>
                </a:solidFill>
              </a:rPr>
              <a:t> </a:t>
            </a:r>
            <a:r>
              <a:rPr lang="el-GR" sz="2000" i="1" dirty="0" smtClean="0">
                <a:solidFill>
                  <a:schemeClr val="tx2"/>
                </a:solidFill>
              </a:rPr>
              <a:t>ο </a:t>
            </a:r>
            <a:r>
              <a:rPr lang="el-GR" sz="2000" b="1" i="1" dirty="0" smtClean="0">
                <a:solidFill>
                  <a:schemeClr val="tx2"/>
                </a:solidFill>
              </a:rPr>
              <a:t>χώρος  διαμορφώνει  </a:t>
            </a:r>
            <a:r>
              <a:rPr lang="el-GR" sz="2000" i="1" dirty="0" smtClean="0">
                <a:solidFill>
                  <a:schemeClr val="tx2"/>
                </a:solidFill>
              </a:rPr>
              <a:t>την ανθρώπινη ζωή  και  </a:t>
            </a:r>
            <a:r>
              <a:rPr lang="el-GR" sz="2000" b="1" i="1" dirty="0" smtClean="0">
                <a:solidFill>
                  <a:schemeClr val="tx2"/>
                </a:solidFill>
              </a:rPr>
              <a:t>διαμορφώνετα</a:t>
            </a:r>
            <a:r>
              <a:rPr lang="el-GR" sz="2000" i="1" dirty="0" smtClean="0">
                <a:solidFill>
                  <a:schemeClr val="tx2"/>
                </a:solidFill>
              </a:rPr>
              <a:t>ι  από αυτήν</a:t>
            </a:r>
          </a:p>
          <a:p>
            <a:endParaRPr lang="el-GR" sz="2000" i="1" dirty="0" smtClean="0">
              <a:solidFill>
                <a:schemeClr val="tx2"/>
              </a:solidFill>
            </a:endParaRPr>
          </a:p>
          <a:p>
            <a:r>
              <a:rPr lang="el-GR" sz="2000" b="1" i="1" dirty="0" smtClean="0">
                <a:solidFill>
                  <a:schemeClr val="tx2"/>
                </a:solidFill>
              </a:rPr>
              <a:t>Τα πάντα </a:t>
            </a:r>
            <a:r>
              <a:rPr lang="el-GR" sz="2000" i="1" dirty="0" smtClean="0">
                <a:solidFill>
                  <a:schemeClr val="tx2"/>
                </a:solidFill>
              </a:rPr>
              <a:t>είναι  </a:t>
            </a:r>
            <a:r>
              <a:rPr lang="el-GR" sz="2000" b="1" i="1" dirty="0" smtClean="0">
                <a:solidFill>
                  <a:schemeClr val="tx2"/>
                </a:solidFill>
              </a:rPr>
              <a:t>χώρος</a:t>
            </a:r>
            <a:r>
              <a:rPr lang="el-GR" sz="2000" i="1" dirty="0" smtClean="0">
                <a:solidFill>
                  <a:schemeClr val="tx2"/>
                </a:solidFill>
              </a:rPr>
              <a:t>  </a:t>
            </a:r>
            <a:r>
              <a:rPr lang="el-GR" sz="2000" b="1" i="1" dirty="0" smtClean="0">
                <a:solidFill>
                  <a:schemeClr val="tx2"/>
                </a:solidFill>
              </a:rPr>
              <a:t>(</a:t>
            </a:r>
            <a:r>
              <a:rPr lang="en-US" sz="2000" b="1" i="1" dirty="0" smtClean="0">
                <a:solidFill>
                  <a:schemeClr val="tx2"/>
                </a:solidFill>
              </a:rPr>
              <a:t>space</a:t>
            </a:r>
            <a:r>
              <a:rPr lang="el-GR" sz="2000" b="1" i="1" dirty="0" smtClean="0">
                <a:solidFill>
                  <a:schemeClr val="tx2"/>
                </a:solidFill>
              </a:rPr>
              <a:t> </a:t>
            </a:r>
            <a:r>
              <a:rPr lang="en-US" sz="2000" b="1" i="1" dirty="0" smtClean="0">
                <a:solidFill>
                  <a:schemeClr val="tx2"/>
                </a:solidFill>
              </a:rPr>
              <a:t>)</a:t>
            </a:r>
            <a:r>
              <a:rPr lang="el-GR" sz="2000" b="1" i="1" dirty="0" smtClean="0">
                <a:solidFill>
                  <a:schemeClr val="tx2"/>
                </a:solidFill>
              </a:rPr>
              <a:t> </a:t>
            </a:r>
            <a:r>
              <a:rPr lang="el-GR" sz="2000" i="1" dirty="0" smtClean="0">
                <a:solidFill>
                  <a:schemeClr val="tx2"/>
                </a:solidFill>
              </a:rPr>
              <a:t>,  όπως  και   </a:t>
            </a:r>
            <a:r>
              <a:rPr lang="el-GR" sz="2000" b="1" i="1" dirty="0" smtClean="0">
                <a:solidFill>
                  <a:schemeClr val="tx2"/>
                </a:solidFill>
              </a:rPr>
              <a:t>χρόνος</a:t>
            </a:r>
            <a:r>
              <a:rPr lang="el-GR" sz="2000" i="1" dirty="0" smtClean="0">
                <a:solidFill>
                  <a:schemeClr val="tx2"/>
                </a:solidFill>
              </a:rPr>
              <a:t>   όπως  και  </a:t>
            </a:r>
            <a:r>
              <a:rPr lang="el-GR" sz="2000" b="1" i="1" dirty="0" smtClean="0">
                <a:solidFill>
                  <a:schemeClr val="tx2"/>
                </a:solidFill>
              </a:rPr>
              <a:t>άνθρωπος</a:t>
            </a:r>
            <a:r>
              <a:rPr lang="el-GR" sz="2000" i="1" dirty="0" smtClean="0">
                <a:solidFill>
                  <a:schemeClr val="tx2"/>
                </a:solidFill>
              </a:rPr>
              <a:t> </a:t>
            </a:r>
            <a:endParaRPr lang="en-US" sz="2000" i="1" dirty="0" smtClean="0">
              <a:solidFill>
                <a:schemeClr val="tx2"/>
              </a:solidFill>
            </a:endParaRPr>
          </a:p>
          <a:p>
            <a:endParaRPr lang="el-GR" sz="2000" i="1" dirty="0" smtClean="0">
              <a:solidFill>
                <a:schemeClr val="tx2"/>
              </a:solidFill>
            </a:endParaRPr>
          </a:p>
          <a:p>
            <a:r>
              <a:rPr lang="el-GR" sz="2000" i="1" dirty="0">
                <a:solidFill>
                  <a:schemeClr val="tx2"/>
                </a:solidFill>
              </a:rPr>
              <a:t> </a:t>
            </a:r>
            <a:r>
              <a:rPr lang="el-GR" sz="2000" i="1" dirty="0" smtClean="0">
                <a:solidFill>
                  <a:schemeClr val="tx2"/>
                </a:solidFill>
              </a:rPr>
              <a:t>Σήμερα επανέρχεται στο προσκήνιο του διεπιστημονικού ενδιαφέροντος </a:t>
            </a:r>
            <a:r>
              <a:rPr lang="en-US" sz="2000" i="1" dirty="0" smtClean="0">
                <a:solidFill>
                  <a:schemeClr val="tx2"/>
                </a:solidFill>
              </a:rPr>
              <a:t> </a:t>
            </a:r>
            <a:r>
              <a:rPr lang="el-GR" sz="2000" i="1" dirty="0" smtClean="0">
                <a:solidFill>
                  <a:schemeClr val="tx2"/>
                </a:solidFill>
              </a:rPr>
              <a:t>μέσα από </a:t>
            </a:r>
            <a:r>
              <a:rPr lang="el-GR" sz="2000" b="1" i="1" dirty="0" smtClean="0">
                <a:solidFill>
                  <a:schemeClr val="tx2"/>
                </a:solidFill>
              </a:rPr>
              <a:t>δύο  ομάδες    τάσεων </a:t>
            </a:r>
            <a:r>
              <a:rPr lang="el-GR" sz="2000" i="1" dirty="0" smtClean="0">
                <a:solidFill>
                  <a:schemeClr val="tx2"/>
                </a:solidFill>
              </a:rPr>
              <a:t> που   μεταμορφώνουν ραγδαία  τον πλανήτη :</a:t>
            </a:r>
          </a:p>
          <a:p>
            <a:pPr marL="457200" indent="-457200">
              <a:buFont typeface="+mj-lt"/>
              <a:buAutoNum type="arabicParenR"/>
            </a:pPr>
            <a:r>
              <a:rPr lang="el-GR" sz="2000" b="1" i="1" dirty="0" smtClean="0">
                <a:solidFill>
                  <a:schemeClr val="tx2"/>
                </a:solidFill>
              </a:rPr>
              <a:t> τις τάσεις </a:t>
            </a:r>
            <a:r>
              <a:rPr lang="el-GR" sz="2000" b="1" i="1" dirty="0" err="1" smtClean="0">
                <a:solidFill>
                  <a:schemeClr val="tx2"/>
                </a:solidFill>
              </a:rPr>
              <a:t>πακγοσμιοποίησης</a:t>
            </a:r>
            <a:r>
              <a:rPr lang="el-GR" sz="2000" b="1" i="1" dirty="0" smtClean="0">
                <a:solidFill>
                  <a:schemeClr val="tx2"/>
                </a:solidFill>
              </a:rPr>
              <a:t>     και   </a:t>
            </a:r>
          </a:p>
          <a:p>
            <a:pPr marL="457200" indent="-457200">
              <a:buFont typeface="+mj-lt"/>
              <a:buAutoNum type="arabicParenR"/>
            </a:pPr>
            <a:r>
              <a:rPr lang="el-GR" sz="2000" b="1" i="1" dirty="0" smtClean="0">
                <a:solidFill>
                  <a:schemeClr val="tx2"/>
                </a:solidFill>
              </a:rPr>
              <a:t>την περιβαλλοντική αλλαγή</a:t>
            </a:r>
          </a:p>
          <a:p>
            <a:pPr marL="342900" indent="-342900">
              <a:buFont typeface="Wingdings" pitchFamily="2" charset="2"/>
              <a:buChar char="§"/>
            </a:pPr>
            <a:r>
              <a:rPr lang="el-GR" sz="2000" b="1" i="1" dirty="0" smtClean="0">
                <a:solidFill>
                  <a:schemeClr val="tx2"/>
                </a:solidFill>
              </a:rPr>
              <a:t>Η πρώτη   </a:t>
            </a:r>
            <a:r>
              <a:rPr lang="el-GR" sz="2000" i="1" dirty="0" smtClean="0">
                <a:solidFill>
                  <a:schemeClr val="tx2"/>
                </a:solidFill>
              </a:rPr>
              <a:t>εκδηλώνει   τη ραγδαία   </a:t>
            </a:r>
            <a:r>
              <a:rPr lang="el-GR" sz="2000" i="1" dirty="0" err="1" smtClean="0">
                <a:solidFill>
                  <a:schemeClr val="tx2"/>
                </a:solidFill>
              </a:rPr>
              <a:t>αλληλένδεση</a:t>
            </a:r>
            <a:r>
              <a:rPr lang="el-GR" sz="2000" i="1" dirty="0" smtClean="0">
                <a:solidFill>
                  <a:schemeClr val="tx2"/>
                </a:solidFill>
              </a:rPr>
              <a:t>  όλων των τομέων  της ανθρώπινης δραστηριότητας  σε όλες τις γεωγραφικές κλίμακες .</a:t>
            </a:r>
          </a:p>
          <a:p>
            <a:pPr marL="342900" indent="-342900">
              <a:buFont typeface="Wingdings" pitchFamily="2" charset="2"/>
              <a:buChar char="§"/>
            </a:pPr>
            <a:r>
              <a:rPr lang="el-GR" sz="2000" b="1" i="1" dirty="0" smtClean="0">
                <a:solidFill>
                  <a:schemeClr val="tx2"/>
                </a:solidFill>
              </a:rPr>
              <a:t>Η δεύτερη </a:t>
            </a:r>
            <a:r>
              <a:rPr lang="el-GR" sz="2000" i="1" dirty="0" smtClean="0">
                <a:solidFill>
                  <a:schemeClr val="tx2"/>
                </a:solidFill>
              </a:rPr>
              <a:t>έρχεται να μας θυμίσει την </a:t>
            </a:r>
            <a:r>
              <a:rPr lang="el-GR" sz="2000" b="1" i="1" dirty="0" err="1" smtClean="0">
                <a:solidFill>
                  <a:schemeClr val="tx2"/>
                </a:solidFill>
              </a:rPr>
              <a:t>αδδιάρρηκτη</a:t>
            </a:r>
            <a:r>
              <a:rPr lang="el-GR" sz="2000" b="1" i="1" dirty="0" smtClean="0">
                <a:solidFill>
                  <a:schemeClr val="tx2"/>
                </a:solidFill>
              </a:rPr>
              <a:t> σχέση  φύσης και ανθρώπου</a:t>
            </a:r>
          </a:p>
          <a:p>
            <a:r>
              <a:rPr lang="el-GR" sz="2000" i="1" dirty="0" smtClean="0">
                <a:solidFill>
                  <a:schemeClr val="tx2"/>
                </a:solidFill>
              </a:rPr>
              <a:t> </a:t>
            </a:r>
          </a:p>
          <a:p>
            <a:r>
              <a:rPr lang="el-GR" sz="2000" i="1" dirty="0" smtClean="0">
                <a:solidFill>
                  <a:schemeClr val="tx2"/>
                </a:solidFill>
              </a:rPr>
              <a:t>Ως εικόνα των συλλογικών </a:t>
            </a:r>
            <a:r>
              <a:rPr lang="en-US" sz="2000" i="1" dirty="0" smtClean="0">
                <a:solidFill>
                  <a:schemeClr val="tx2"/>
                </a:solidFill>
              </a:rPr>
              <a:t> </a:t>
            </a:r>
            <a:r>
              <a:rPr lang="el-GR" sz="2000" i="1" dirty="0" smtClean="0">
                <a:solidFill>
                  <a:schemeClr val="tx2"/>
                </a:solidFill>
              </a:rPr>
              <a:t> γεωγραφιών  μας ,</a:t>
            </a:r>
            <a:r>
              <a:rPr lang="en-US" sz="2000" i="1" dirty="0" smtClean="0">
                <a:solidFill>
                  <a:schemeClr val="tx2"/>
                </a:solidFill>
              </a:rPr>
              <a:t> </a:t>
            </a:r>
            <a:r>
              <a:rPr lang="el-GR" sz="2000" i="1" dirty="0" smtClean="0">
                <a:solidFill>
                  <a:schemeClr val="tx2"/>
                </a:solidFill>
              </a:rPr>
              <a:t> </a:t>
            </a:r>
            <a:r>
              <a:rPr lang="el-GR" sz="2000" b="1" i="1" dirty="0" smtClean="0">
                <a:solidFill>
                  <a:schemeClr val="tx2"/>
                </a:solidFill>
              </a:rPr>
              <a:t>το τοπίο (</a:t>
            </a:r>
            <a:r>
              <a:rPr lang="en-US" sz="2000" b="1" i="1" dirty="0" smtClean="0">
                <a:solidFill>
                  <a:schemeClr val="tx2"/>
                </a:solidFill>
              </a:rPr>
              <a:t>Landscape</a:t>
            </a:r>
            <a:r>
              <a:rPr lang="el-GR" sz="2000" b="1" i="1" dirty="0" smtClean="0">
                <a:solidFill>
                  <a:schemeClr val="tx2"/>
                </a:solidFill>
              </a:rPr>
              <a:t>)</a:t>
            </a:r>
            <a:r>
              <a:rPr lang="en-US" sz="2000" i="1" dirty="0" smtClean="0">
                <a:solidFill>
                  <a:schemeClr val="tx2"/>
                </a:solidFill>
              </a:rPr>
              <a:t> </a:t>
            </a:r>
            <a:r>
              <a:rPr lang="el-GR" sz="2000" i="1" dirty="0" smtClean="0">
                <a:solidFill>
                  <a:schemeClr val="tx2"/>
                </a:solidFill>
              </a:rPr>
              <a:t> καθρεφτίζει </a:t>
            </a:r>
          </a:p>
          <a:p>
            <a:r>
              <a:rPr lang="el-GR" sz="2000" b="1" i="1" dirty="0" smtClean="0">
                <a:solidFill>
                  <a:schemeClr val="tx2"/>
                </a:solidFill>
              </a:rPr>
              <a:t>την ιστορία μας</a:t>
            </a:r>
            <a:r>
              <a:rPr lang="en-US" sz="2000" b="1" i="1" dirty="0" smtClean="0">
                <a:solidFill>
                  <a:schemeClr val="tx2"/>
                </a:solidFill>
              </a:rPr>
              <a:t>,</a:t>
            </a:r>
            <a:r>
              <a:rPr lang="el-GR" sz="2000" b="1" i="1" dirty="0" smtClean="0">
                <a:solidFill>
                  <a:schemeClr val="tx2"/>
                </a:solidFill>
              </a:rPr>
              <a:t> την κουλτούρα μας</a:t>
            </a:r>
            <a:r>
              <a:rPr lang="en-US" sz="2000" b="1" i="1" dirty="0" smtClean="0">
                <a:solidFill>
                  <a:schemeClr val="tx2"/>
                </a:solidFill>
              </a:rPr>
              <a:t>,</a:t>
            </a:r>
            <a:r>
              <a:rPr lang="el-GR" sz="2000" b="1" i="1" dirty="0" smtClean="0">
                <a:solidFill>
                  <a:schemeClr val="tx2"/>
                </a:solidFill>
              </a:rPr>
              <a:t> τις πολιτικές επιλογές </a:t>
            </a:r>
            <a:r>
              <a:rPr lang="en-US" sz="2000" b="1" i="1" dirty="0" smtClean="0">
                <a:solidFill>
                  <a:schemeClr val="tx2"/>
                </a:solidFill>
              </a:rPr>
              <a:t>,</a:t>
            </a:r>
            <a:r>
              <a:rPr lang="el-GR" sz="2000" b="1" i="1" dirty="0" smtClean="0">
                <a:solidFill>
                  <a:schemeClr val="tx2"/>
                </a:solidFill>
              </a:rPr>
              <a:t>την οικονομική μας κατάσταση </a:t>
            </a:r>
            <a:r>
              <a:rPr lang="en-US" sz="2000" b="1" i="1" dirty="0" smtClean="0">
                <a:solidFill>
                  <a:schemeClr val="tx2"/>
                </a:solidFill>
              </a:rPr>
              <a:t>, </a:t>
            </a:r>
            <a:r>
              <a:rPr lang="el-GR" sz="2000" b="1" i="1" dirty="0" smtClean="0">
                <a:solidFill>
                  <a:schemeClr val="tx2"/>
                </a:solidFill>
              </a:rPr>
              <a:t>τα οράματα</a:t>
            </a:r>
            <a:r>
              <a:rPr lang="en-US" sz="2000" b="1" i="1" dirty="0" smtClean="0">
                <a:solidFill>
                  <a:schemeClr val="tx2"/>
                </a:solidFill>
              </a:rPr>
              <a:t> </a:t>
            </a:r>
            <a:r>
              <a:rPr lang="el-GR" sz="2000" b="1" i="1" dirty="0" smtClean="0">
                <a:solidFill>
                  <a:schemeClr val="tx2"/>
                </a:solidFill>
              </a:rPr>
              <a:t> και</a:t>
            </a:r>
            <a:r>
              <a:rPr lang="en-US" sz="2000" b="1" i="1" dirty="0" smtClean="0">
                <a:solidFill>
                  <a:schemeClr val="tx2"/>
                </a:solidFill>
              </a:rPr>
              <a:t>  </a:t>
            </a:r>
            <a:r>
              <a:rPr lang="el-GR" sz="2000" b="1" i="1" dirty="0" smtClean="0">
                <a:solidFill>
                  <a:schemeClr val="tx2"/>
                </a:solidFill>
              </a:rPr>
              <a:t>τις αξίες μας</a:t>
            </a:r>
            <a:r>
              <a:rPr lang="en-US" sz="2000" b="1" i="1" dirty="0" smtClean="0">
                <a:solidFill>
                  <a:schemeClr val="tx2"/>
                </a:solidFill>
              </a:rPr>
              <a:t>.</a:t>
            </a:r>
            <a:endParaRPr lang="el-GR" sz="2000" b="1" i="1" dirty="0" smtClean="0">
              <a:solidFill>
                <a:schemeClr val="tx2"/>
              </a:solidFill>
            </a:endParaRPr>
          </a:p>
          <a:p>
            <a:r>
              <a:rPr lang="el-GR" sz="2000" i="1" dirty="0" smtClean="0">
                <a:solidFill>
                  <a:schemeClr val="tx2"/>
                </a:solidFill>
              </a:rPr>
              <a:t>Δηλώνει τις  προτεραιότητές μας ,   πάντοτε όμως    μέσα   από μία   </a:t>
            </a:r>
            <a:r>
              <a:rPr lang="el-GR" sz="2000" b="1" i="1" dirty="0" smtClean="0">
                <a:solidFill>
                  <a:schemeClr val="tx2"/>
                </a:solidFill>
              </a:rPr>
              <a:t>διαπάλη,</a:t>
            </a:r>
          </a:p>
          <a:p>
            <a:r>
              <a:rPr lang="el-GR" sz="2000" b="1" i="1" dirty="0" smtClean="0">
                <a:solidFill>
                  <a:schemeClr val="tx2"/>
                </a:solidFill>
              </a:rPr>
              <a:t> μια </a:t>
            </a:r>
            <a:r>
              <a:rPr lang="el-GR" sz="2000" b="1" i="1" dirty="0" err="1" smtClean="0">
                <a:solidFill>
                  <a:schemeClr val="tx2"/>
                </a:solidFill>
              </a:rPr>
              <a:t>σύσκρουση</a:t>
            </a:r>
            <a:r>
              <a:rPr lang="el-GR" sz="2000" b="1" i="1" dirty="0" smtClean="0">
                <a:solidFill>
                  <a:schemeClr val="tx2"/>
                </a:solidFill>
              </a:rPr>
              <a:t>      </a:t>
            </a:r>
            <a:r>
              <a:rPr lang="el-GR" sz="2000" i="1" dirty="0" smtClean="0">
                <a:solidFill>
                  <a:schemeClr val="tx2"/>
                </a:solidFill>
              </a:rPr>
              <a:t>μεταξύ  του     </a:t>
            </a:r>
            <a:r>
              <a:rPr lang="el-GR" sz="2000" b="1" i="1" dirty="0" smtClean="0">
                <a:solidFill>
                  <a:schemeClr val="tx2"/>
                </a:solidFill>
              </a:rPr>
              <a:t>« εμείς »   </a:t>
            </a:r>
            <a:r>
              <a:rPr lang="el-GR" sz="2000" i="1" dirty="0" smtClean="0">
                <a:solidFill>
                  <a:schemeClr val="tx2"/>
                </a:solidFill>
              </a:rPr>
              <a:t>και  </a:t>
            </a:r>
            <a:r>
              <a:rPr lang="el-GR" sz="2000" b="1" i="1" dirty="0" smtClean="0">
                <a:solidFill>
                  <a:schemeClr val="tx2"/>
                </a:solidFill>
              </a:rPr>
              <a:t>« του άλλου». </a:t>
            </a:r>
          </a:p>
          <a:p>
            <a:r>
              <a:rPr lang="el-GR" sz="2000" i="1" dirty="0" smtClean="0">
                <a:solidFill>
                  <a:schemeClr val="tx2"/>
                </a:solidFill>
              </a:rPr>
              <a:t> </a:t>
            </a:r>
          </a:p>
          <a:p>
            <a:endParaRPr lang="el-GR" sz="2000" i="1" dirty="0">
              <a:solidFill>
                <a:schemeClr val="tx2"/>
              </a:solidFill>
            </a:endParaRPr>
          </a:p>
          <a:p>
            <a:endParaRPr lang="el-GR" sz="2000" i="1" dirty="0" smtClean="0">
              <a:solidFill>
                <a:schemeClr val="tx2"/>
              </a:solidFill>
            </a:endParaRPr>
          </a:p>
          <a:p>
            <a:endParaRPr lang="el-GR" sz="2000" i="1" dirty="0">
              <a:solidFill>
                <a:schemeClr val="tx2"/>
              </a:solidFill>
            </a:endParaRPr>
          </a:p>
          <a:p>
            <a:endParaRPr lang="el-GR" sz="2000" i="1" dirty="0" smtClean="0">
              <a:solidFill>
                <a:schemeClr val="tx2"/>
              </a:solidFill>
            </a:endParaRPr>
          </a:p>
          <a:p>
            <a:endParaRPr lang="el-GR" sz="2000" i="1" dirty="0">
              <a:solidFill>
                <a:schemeClr val="tx2"/>
              </a:solidFill>
            </a:endParaRPr>
          </a:p>
          <a:p>
            <a:endParaRPr lang="el-GR" sz="2000" i="1" dirty="0" smtClean="0">
              <a:solidFill>
                <a:schemeClr val="tx2"/>
              </a:solidFill>
            </a:endParaRPr>
          </a:p>
          <a:p>
            <a:endParaRPr lang="el-GR" sz="2000" i="1" dirty="0">
              <a:solidFill>
                <a:schemeClr val="tx2"/>
              </a:solidFill>
            </a:endParaRPr>
          </a:p>
          <a:p>
            <a:endParaRPr lang="el-GR" sz="2000" i="1" dirty="0" smtClean="0">
              <a:solidFill>
                <a:schemeClr val="tx2"/>
              </a:solidFill>
            </a:endParaRPr>
          </a:p>
          <a:p>
            <a:endParaRPr lang="el-GR" sz="2000" i="1" dirty="0">
              <a:solidFill>
                <a:schemeClr val="tx2"/>
              </a:solidFill>
            </a:endParaRPr>
          </a:p>
          <a:p>
            <a:endParaRPr lang="el-GR" sz="2000" i="1" dirty="0" smtClean="0">
              <a:solidFill>
                <a:schemeClr val="tx2"/>
              </a:solidFill>
            </a:endParaRPr>
          </a:p>
          <a:p>
            <a:endParaRPr lang="el-GR" sz="2000" i="1" dirty="0">
              <a:solidFill>
                <a:schemeClr val="tx2"/>
              </a:solidFill>
            </a:endParaRPr>
          </a:p>
          <a:p>
            <a:endParaRPr lang="el-GR" sz="2000" i="1" dirty="0" smtClean="0">
              <a:solidFill>
                <a:schemeClr val="tx2"/>
              </a:solidFill>
            </a:endParaRPr>
          </a:p>
          <a:p>
            <a:endParaRPr lang="el-GR" sz="2000" i="1" dirty="0">
              <a:solidFill>
                <a:schemeClr val="tx2"/>
              </a:solidFill>
            </a:endParaRPr>
          </a:p>
          <a:p>
            <a:endParaRPr lang="el-GR" sz="2000" i="1" dirty="0" smtClean="0">
              <a:solidFill>
                <a:schemeClr val="tx2"/>
              </a:solidFill>
            </a:endParaRPr>
          </a:p>
          <a:p>
            <a:endParaRPr lang="el-GR" sz="2000" i="1" dirty="0">
              <a:solidFill>
                <a:schemeClr val="tx2"/>
              </a:solidFill>
            </a:endParaRPr>
          </a:p>
          <a:p>
            <a:endParaRPr lang="el-GR" sz="2000" i="1" dirty="0" smtClean="0">
              <a:solidFill>
                <a:schemeClr val="tx2"/>
              </a:solidFill>
            </a:endParaRPr>
          </a:p>
          <a:p>
            <a:endParaRPr lang="el-GR" sz="2000" i="1" dirty="0">
              <a:solidFill>
                <a:schemeClr val="tx2"/>
              </a:solidFill>
            </a:endParaRPr>
          </a:p>
          <a:p>
            <a:endParaRPr lang="el-GR" sz="2000" i="1" dirty="0" smtClean="0">
              <a:solidFill>
                <a:schemeClr val="tx2"/>
              </a:solidFill>
            </a:endParaRPr>
          </a:p>
          <a:p>
            <a:endParaRPr lang="el-GR" sz="2000" i="1" dirty="0">
              <a:solidFill>
                <a:schemeClr val="tx2"/>
              </a:solidFill>
            </a:endParaRPr>
          </a:p>
          <a:p>
            <a:endParaRPr lang="el-GR" sz="2000" i="1" dirty="0" smtClean="0">
              <a:solidFill>
                <a:schemeClr val="tx2"/>
              </a:solidFill>
            </a:endParaRPr>
          </a:p>
          <a:p>
            <a:r>
              <a:rPr lang="el-GR" sz="2000" dirty="0" err="1" smtClean="0">
                <a:solidFill>
                  <a:schemeClr val="tx2"/>
                </a:solidFill>
              </a:rPr>
              <a:t>ηη</a:t>
            </a:r>
            <a:endParaRPr lang="el-GR" sz="2000" dirty="0">
              <a:solidFill>
                <a:schemeClr val="tx2"/>
              </a:solidFill>
            </a:endParaRPr>
          </a:p>
        </p:txBody>
      </p:sp>
    </p:spTree>
    <p:extLst>
      <p:ext uri="{BB962C8B-B14F-4D97-AF65-F5344CB8AC3E}">
        <p14:creationId xmlns:p14="http://schemas.microsoft.com/office/powerpoint/2010/main" val="16271939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791580" y="343547"/>
            <a:ext cx="7560840" cy="461665"/>
          </a:xfrm>
          <a:prstGeom prst="rect">
            <a:avLst/>
          </a:prstGeom>
          <a:solidFill>
            <a:schemeClr val="tx2">
              <a:lumMod val="20000"/>
              <a:lumOff val="80000"/>
            </a:schemeClr>
          </a:solidFill>
        </p:spPr>
        <p:txBody>
          <a:bodyPr wrap="square">
            <a:spAutoFit/>
          </a:bodyPr>
          <a:lstStyle/>
          <a:p>
            <a:r>
              <a:rPr lang="el-GR" sz="2400" b="1" dirty="0">
                <a:solidFill>
                  <a:schemeClr val="tx2">
                    <a:lumMod val="75000"/>
                  </a:schemeClr>
                </a:solidFill>
              </a:rPr>
              <a:t>Πεδία </a:t>
            </a:r>
            <a:r>
              <a:rPr lang="el-GR" sz="2400" b="1" dirty="0" smtClean="0">
                <a:solidFill>
                  <a:schemeClr val="tx2">
                    <a:lumMod val="75000"/>
                  </a:schemeClr>
                </a:solidFill>
              </a:rPr>
              <a:t>  ενδιαφέροντος   της   Ανθρωπογεωγραφίας</a:t>
            </a:r>
            <a:endParaRPr lang="el-GR" sz="2400" b="1" dirty="0">
              <a:solidFill>
                <a:schemeClr val="tx2">
                  <a:lumMod val="75000"/>
                </a:schemeClr>
              </a:solidFill>
            </a:endParaRPr>
          </a:p>
        </p:txBody>
      </p:sp>
      <p:sp>
        <p:nvSpPr>
          <p:cNvPr id="3" name="Ορθογώνιο 2"/>
          <p:cNvSpPr/>
          <p:nvPr/>
        </p:nvSpPr>
        <p:spPr>
          <a:xfrm>
            <a:off x="107504" y="2420888"/>
            <a:ext cx="8928992" cy="1938992"/>
          </a:xfrm>
          <a:prstGeom prst="rect">
            <a:avLst/>
          </a:prstGeom>
          <a:solidFill>
            <a:schemeClr val="accent1">
              <a:lumMod val="20000"/>
              <a:lumOff val="80000"/>
            </a:schemeClr>
          </a:solidFill>
        </p:spPr>
        <p:txBody>
          <a:bodyPr wrap="square">
            <a:spAutoFit/>
          </a:bodyPr>
          <a:lstStyle/>
          <a:p>
            <a:pPr marL="1257300" lvl="2" indent="-342900">
              <a:buFont typeface="Wingdings" pitchFamily="2" charset="2"/>
              <a:buChar char="§"/>
            </a:pPr>
            <a:r>
              <a:rPr lang="el-GR" sz="2400" b="1" dirty="0" smtClean="0">
                <a:solidFill>
                  <a:schemeClr val="tx2"/>
                </a:solidFill>
              </a:rPr>
              <a:t>ΠΟΛΙΤΙΣΜΟΣ</a:t>
            </a:r>
            <a:r>
              <a:rPr lang="en-US" sz="2400" b="1" dirty="0" smtClean="0">
                <a:solidFill>
                  <a:schemeClr val="tx2"/>
                </a:solidFill>
              </a:rPr>
              <a:t>  </a:t>
            </a:r>
            <a:r>
              <a:rPr lang="el-GR" sz="2400" b="1" dirty="0" smtClean="0">
                <a:solidFill>
                  <a:schemeClr val="tx2"/>
                </a:solidFill>
              </a:rPr>
              <a:t>/</a:t>
            </a:r>
            <a:r>
              <a:rPr lang="en-US" sz="2400" b="1" dirty="0" smtClean="0">
                <a:solidFill>
                  <a:schemeClr val="tx2"/>
                </a:solidFill>
              </a:rPr>
              <a:t>  </a:t>
            </a:r>
            <a:r>
              <a:rPr lang="el-GR" sz="2400" b="1" dirty="0" smtClean="0">
                <a:solidFill>
                  <a:schemeClr val="tx2"/>
                </a:solidFill>
              </a:rPr>
              <a:t>ΚΟΙΝΩΝΙΑ-ΠΟΛΕΙΣ</a:t>
            </a:r>
            <a:r>
              <a:rPr lang="en-US" sz="2400" b="1" dirty="0" smtClean="0">
                <a:solidFill>
                  <a:schemeClr val="tx2"/>
                </a:solidFill>
              </a:rPr>
              <a:t>  </a:t>
            </a:r>
            <a:r>
              <a:rPr lang="el-GR" sz="2400" b="1" dirty="0" smtClean="0">
                <a:solidFill>
                  <a:schemeClr val="tx2"/>
                </a:solidFill>
              </a:rPr>
              <a:t>/ΧΩΡΟΣ</a:t>
            </a:r>
          </a:p>
          <a:p>
            <a:pPr lvl="2"/>
            <a:r>
              <a:rPr lang="el-GR" sz="2400" b="1" dirty="0">
                <a:solidFill>
                  <a:schemeClr val="tx2"/>
                </a:solidFill>
              </a:rPr>
              <a:t> </a:t>
            </a:r>
            <a:r>
              <a:rPr lang="el-GR" sz="2400" b="1" dirty="0" smtClean="0">
                <a:solidFill>
                  <a:schemeClr val="tx2"/>
                </a:solidFill>
              </a:rPr>
              <a:t>                                                                                   (Τόπος-</a:t>
            </a:r>
            <a:r>
              <a:rPr lang="el-GR" sz="2400" b="1" dirty="0" err="1" smtClean="0">
                <a:solidFill>
                  <a:schemeClr val="tx2"/>
                </a:solidFill>
              </a:rPr>
              <a:t>θέσ</a:t>
            </a:r>
            <a:r>
              <a:rPr lang="el-GR" sz="2400" b="1" dirty="0" smtClean="0">
                <a:solidFill>
                  <a:schemeClr val="tx2"/>
                </a:solidFill>
              </a:rPr>
              <a:t>η)   </a:t>
            </a:r>
          </a:p>
          <a:p>
            <a:pPr marL="1257300" lvl="2" indent="-342900">
              <a:buFont typeface="Wingdings" pitchFamily="2" charset="2"/>
              <a:buChar char="§"/>
            </a:pPr>
            <a:r>
              <a:rPr lang="el-GR" sz="2400" b="1" dirty="0" smtClean="0">
                <a:solidFill>
                  <a:schemeClr val="tx2"/>
                </a:solidFill>
              </a:rPr>
              <a:t>ΦΥΣΙΚΟ ΠΕΡΙΒΑΛΛΟΝ</a:t>
            </a:r>
          </a:p>
          <a:p>
            <a:pPr lvl="2"/>
            <a:r>
              <a:rPr lang="el-GR" sz="2400" b="1" dirty="0" smtClean="0">
                <a:solidFill>
                  <a:schemeClr val="tx2"/>
                </a:solidFill>
              </a:rPr>
              <a:t> </a:t>
            </a:r>
          </a:p>
          <a:p>
            <a:pPr marL="1257300" lvl="2" indent="-342900">
              <a:buFont typeface="Wingdings" pitchFamily="2" charset="2"/>
              <a:buChar char="§"/>
            </a:pPr>
            <a:r>
              <a:rPr lang="el-GR" sz="2400" b="1" dirty="0" smtClean="0">
                <a:solidFill>
                  <a:schemeClr val="tx2"/>
                </a:solidFill>
              </a:rPr>
              <a:t>ΥΠΟΚΕΙΜΕΝΟ – ΔΡΑΣΤΗΡΙΟΤΗΤΕΣ</a:t>
            </a:r>
            <a:r>
              <a:rPr lang="en-US" sz="2400" b="1" dirty="0" smtClean="0">
                <a:solidFill>
                  <a:schemeClr val="tx2"/>
                </a:solidFill>
              </a:rPr>
              <a:t>--A</a:t>
            </a:r>
            <a:r>
              <a:rPr lang="el-GR" sz="2400" b="1" dirty="0" smtClean="0">
                <a:solidFill>
                  <a:schemeClr val="tx2"/>
                </a:solidFill>
              </a:rPr>
              <a:t>ΝΑΠΑΡΑΣΤΑΣΕΙΣ </a:t>
            </a:r>
            <a:endParaRPr lang="el-GR" sz="2400" b="1" dirty="0">
              <a:solidFill>
                <a:schemeClr val="tx2"/>
              </a:solidFill>
            </a:endParaRPr>
          </a:p>
        </p:txBody>
      </p:sp>
      <p:sp>
        <p:nvSpPr>
          <p:cNvPr id="5" name="Βέλος προς τα κάτω 4"/>
          <p:cNvSpPr/>
          <p:nvPr/>
        </p:nvSpPr>
        <p:spPr>
          <a:xfrm>
            <a:off x="3779912" y="1078648"/>
            <a:ext cx="936104" cy="1270444"/>
          </a:xfrm>
          <a:prstGeom prst="downArrow">
            <a:avLst>
              <a:gd name="adj1" fmla="val 50000"/>
              <a:gd name="adj2" fmla="val 6134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13805233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p:cNvSpPr/>
          <p:nvPr/>
        </p:nvSpPr>
        <p:spPr>
          <a:xfrm>
            <a:off x="30155" y="0"/>
            <a:ext cx="9144000" cy="8710077"/>
          </a:xfrm>
          <a:prstGeom prst="rect">
            <a:avLst/>
          </a:prstGeom>
          <a:solidFill>
            <a:schemeClr val="tx2">
              <a:lumMod val="40000"/>
              <a:lumOff val="60000"/>
            </a:schemeClr>
          </a:solidFill>
        </p:spPr>
        <p:txBody>
          <a:bodyPr wrap="square">
            <a:spAutoFit/>
          </a:bodyPr>
          <a:lstStyle/>
          <a:p>
            <a:r>
              <a:rPr lang="el-GR" sz="2000" b="1" dirty="0" smtClean="0">
                <a:solidFill>
                  <a:srgbClr val="002060"/>
                </a:solidFill>
              </a:rPr>
              <a:t>Ο « χώρος»   </a:t>
            </a:r>
            <a:r>
              <a:rPr lang="el-GR" sz="2000" dirty="0">
                <a:solidFill>
                  <a:srgbClr val="002060"/>
                </a:solidFill>
              </a:rPr>
              <a:t>προσεγγίζεται με </a:t>
            </a:r>
            <a:r>
              <a:rPr lang="el-GR" sz="2000" dirty="0" smtClean="0">
                <a:solidFill>
                  <a:srgbClr val="002060"/>
                </a:solidFill>
              </a:rPr>
              <a:t> πολυδιάστατο </a:t>
            </a:r>
            <a:r>
              <a:rPr lang="el-GR" sz="2000" dirty="0">
                <a:solidFill>
                  <a:srgbClr val="002060"/>
                </a:solidFill>
              </a:rPr>
              <a:t>τρόπο</a:t>
            </a:r>
            <a:r>
              <a:rPr lang="el-GR" sz="2000" dirty="0" smtClean="0">
                <a:solidFill>
                  <a:srgbClr val="002060"/>
                </a:solidFill>
              </a:rPr>
              <a:t>,  </a:t>
            </a:r>
            <a:r>
              <a:rPr lang="el-GR" sz="2000" dirty="0">
                <a:solidFill>
                  <a:srgbClr val="002060"/>
                </a:solidFill>
              </a:rPr>
              <a:t>κυρίως </a:t>
            </a:r>
            <a:r>
              <a:rPr lang="el-GR" sz="2000" dirty="0" smtClean="0">
                <a:solidFill>
                  <a:srgbClr val="002060"/>
                </a:solidFill>
              </a:rPr>
              <a:t>όμως, ως</a:t>
            </a:r>
          </a:p>
          <a:p>
            <a:r>
              <a:rPr lang="el-GR" sz="2000" b="1" dirty="0" smtClean="0">
                <a:solidFill>
                  <a:srgbClr val="002060"/>
                </a:solidFill>
              </a:rPr>
              <a:t>   « </a:t>
            </a:r>
            <a:r>
              <a:rPr lang="el-GR" sz="2000" dirty="0" smtClean="0">
                <a:solidFill>
                  <a:srgbClr val="002060"/>
                </a:solidFill>
              </a:rPr>
              <a:t> </a:t>
            </a:r>
            <a:r>
              <a:rPr lang="el-GR" sz="2000" b="1" dirty="0">
                <a:solidFill>
                  <a:srgbClr val="002060"/>
                </a:solidFill>
              </a:rPr>
              <a:t>κοινωνική </a:t>
            </a:r>
            <a:r>
              <a:rPr lang="el-GR" sz="2000" b="1" dirty="0" smtClean="0">
                <a:solidFill>
                  <a:srgbClr val="002060"/>
                </a:solidFill>
              </a:rPr>
              <a:t>σχέση»</a:t>
            </a:r>
            <a:r>
              <a:rPr lang="el-GR" sz="2000" dirty="0" smtClean="0">
                <a:solidFill>
                  <a:srgbClr val="002060"/>
                </a:solidFill>
              </a:rPr>
              <a:t>, </a:t>
            </a:r>
          </a:p>
          <a:p>
            <a:r>
              <a:rPr lang="el-GR" sz="2000" dirty="0" smtClean="0">
                <a:solidFill>
                  <a:srgbClr val="002060"/>
                </a:solidFill>
              </a:rPr>
              <a:t>ενώ </a:t>
            </a:r>
            <a:r>
              <a:rPr lang="el-GR" sz="2000" dirty="0">
                <a:solidFill>
                  <a:srgbClr val="002060"/>
                </a:solidFill>
              </a:rPr>
              <a:t>παράλληλα αναδεικνύεται η σημασία του για τη συγκρότηση και τη δυναμική κρίσιμων πεδίων της κοινωνικής </a:t>
            </a:r>
            <a:r>
              <a:rPr lang="el-GR" sz="2000" dirty="0" smtClean="0">
                <a:solidFill>
                  <a:srgbClr val="002060"/>
                </a:solidFill>
              </a:rPr>
              <a:t>ζωής ( ένα από αυτά είναι και</a:t>
            </a:r>
          </a:p>
          <a:p>
            <a:r>
              <a:rPr lang="el-GR" sz="2000" dirty="0" smtClean="0">
                <a:solidFill>
                  <a:srgbClr val="002060"/>
                </a:solidFill>
              </a:rPr>
              <a:t> </a:t>
            </a:r>
          </a:p>
          <a:p>
            <a:r>
              <a:rPr lang="el-GR" sz="2000" b="1" dirty="0" smtClean="0">
                <a:solidFill>
                  <a:srgbClr val="002060"/>
                </a:solidFill>
              </a:rPr>
              <a:t> «η Εκπαίδευση» - « Σχολείο» -   « Σχολική  τάξη –αίθουσα» </a:t>
            </a:r>
            <a:r>
              <a:rPr lang="el-GR" sz="2000" dirty="0" smtClean="0">
                <a:solidFill>
                  <a:srgbClr val="002060"/>
                </a:solidFill>
              </a:rPr>
              <a:t>). </a:t>
            </a:r>
          </a:p>
          <a:p>
            <a:endParaRPr lang="el-GR" sz="2000" dirty="0">
              <a:solidFill>
                <a:srgbClr val="002060"/>
              </a:solidFill>
            </a:endParaRPr>
          </a:p>
          <a:p>
            <a:r>
              <a:rPr lang="el-GR" sz="2000" dirty="0">
                <a:solidFill>
                  <a:srgbClr val="002060"/>
                </a:solidFill>
              </a:rPr>
              <a:t>Η </a:t>
            </a:r>
            <a:r>
              <a:rPr lang="el-GR" sz="2000" b="1" dirty="0">
                <a:solidFill>
                  <a:srgbClr val="002060"/>
                </a:solidFill>
              </a:rPr>
              <a:t>«Ανθρωπογεωγραφία» </a:t>
            </a:r>
            <a:r>
              <a:rPr lang="el-GR" sz="2000" dirty="0">
                <a:solidFill>
                  <a:srgbClr val="002060"/>
                </a:solidFill>
              </a:rPr>
              <a:t>εφαρμόζει ειδικές μεθόδους και τεχνικές ανάλυσης, αξιοποιεί </a:t>
            </a:r>
            <a:r>
              <a:rPr lang="el-GR" sz="2000" dirty="0" smtClean="0">
                <a:solidFill>
                  <a:srgbClr val="002060"/>
                </a:solidFill>
              </a:rPr>
              <a:t> διάφορους άλλους επιστημονικούς κλάδους </a:t>
            </a:r>
            <a:r>
              <a:rPr lang="el-GR" sz="2000" dirty="0">
                <a:solidFill>
                  <a:srgbClr val="002060"/>
                </a:solidFill>
              </a:rPr>
              <a:t>όπως </a:t>
            </a:r>
            <a:r>
              <a:rPr lang="el-GR" sz="2000" dirty="0" smtClean="0">
                <a:solidFill>
                  <a:srgbClr val="002060"/>
                </a:solidFill>
              </a:rPr>
              <a:t>,</a:t>
            </a:r>
          </a:p>
          <a:p>
            <a:endParaRPr lang="el-GR" sz="2000" dirty="0">
              <a:solidFill>
                <a:srgbClr val="002060"/>
              </a:solidFill>
            </a:endParaRPr>
          </a:p>
          <a:p>
            <a:r>
              <a:rPr lang="el-GR" sz="2000" dirty="0">
                <a:solidFill>
                  <a:srgbClr val="002060"/>
                </a:solidFill>
              </a:rPr>
              <a:t>π.χ. </a:t>
            </a:r>
            <a:r>
              <a:rPr lang="el-GR" sz="2000" dirty="0" smtClean="0">
                <a:solidFill>
                  <a:srgbClr val="002060"/>
                </a:solidFill>
              </a:rPr>
              <a:t>τ</a:t>
            </a:r>
            <a:r>
              <a:rPr lang="el-GR" sz="2000" b="1" dirty="0" smtClean="0">
                <a:solidFill>
                  <a:srgbClr val="002060"/>
                </a:solidFill>
              </a:rPr>
              <a:t>ην  κοινωνιολογία</a:t>
            </a:r>
            <a:r>
              <a:rPr lang="el-GR" sz="2000" dirty="0" smtClean="0">
                <a:solidFill>
                  <a:srgbClr val="002060"/>
                </a:solidFill>
              </a:rPr>
              <a:t>  </a:t>
            </a:r>
            <a:r>
              <a:rPr lang="el-GR" sz="2000" b="1" dirty="0" smtClean="0">
                <a:solidFill>
                  <a:srgbClr val="002060"/>
                </a:solidFill>
              </a:rPr>
              <a:t>,την  </a:t>
            </a:r>
            <a:r>
              <a:rPr lang="el-GR" sz="2000" b="1" dirty="0">
                <a:solidFill>
                  <a:srgbClr val="002060"/>
                </a:solidFill>
              </a:rPr>
              <a:t>ιστορία</a:t>
            </a:r>
            <a:r>
              <a:rPr lang="el-GR" sz="2000" b="1" dirty="0" smtClean="0">
                <a:solidFill>
                  <a:srgbClr val="002060"/>
                </a:solidFill>
              </a:rPr>
              <a:t>, την πολιτική </a:t>
            </a:r>
            <a:r>
              <a:rPr lang="el-GR" sz="2000" b="1" dirty="0" err="1" smtClean="0">
                <a:solidFill>
                  <a:srgbClr val="002060"/>
                </a:solidFill>
              </a:rPr>
              <a:t>επιστήμη,την</a:t>
            </a:r>
            <a:r>
              <a:rPr lang="el-GR" sz="2000" b="1" dirty="0" smtClean="0">
                <a:solidFill>
                  <a:srgbClr val="002060"/>
                </a:solidFill>
              </a:rPr>
              <a:t> </a:t>
            </a:r>
            <a:r>
              <a:rPr lang="el-GR" sz="2000" b="1" dirty="0">
                <a:solidFill>
                  <a:srgbClr val="002060"/>
                </a:solidFill>
              </a:rPr>
              <a:t>οικονομία</a:t>
            </a:r>
            <a:r>
              <a:rPr lang="el-GR" sz="2000" b="1" dirty="0" smtClean="0">
                <a:solidFill>
                  <a:srgbClr val="002060"/>
                </a:solidFill>
              </a:rPr>
              <a:t>,</a:t>
            </a:r>
          </a:p>
          <a:p>
            <a:r>
              <a:rPr lang="el-GR" sz="2000" b="1" dirty="0">
                <a:solidFill>
                  <a:srgbClr val="002060"/>
                </a:solidFill>
              </a:rPr>
              <a:t> </a:t>
            </a:r>
            <a:r>
              <a:rPr lang="el-GR" sz="2000" b="1" dirty="0" smtClean="0">
                <a:solidFill>
                  <a:srgbClr val="002060"/>
                </a:solidFill>
              </a:rPr>
              <a:t>       την  κοινωνική </a:t>
            </a:r>
            <a:r>
              <a:rPr lang="el-GR" sz="2000" b="1" dirty="0">
                <a:solidFill>
                  <a:srgbClr val="002060"/>
                </a:solidFill>
              </a:rPr>
              <a:t>ανθρωπολογία, </a:t>
            </a:r>
            <a:r>
              <a:rPr lang="el-GR" sz="2000" b="1" dirty="0" err="1" smtClean="0">
                <a:solidFill>
                  <a:srgbClr val="002060"/>
                </a:solidFill>
              </a:rPr>
              <a:t>τηψυχολογία,τη</a:t>
            </a:r>
            <a:r>
              <a:rPr lang="el-GR" sz="2000" b="1" dirty="0" smtClean="0">
                <a:solidFill>
                  <a:srgbClr val="002060"/>
                </a:solidFill>
              </a:rPr>
              <a:t> </a:t>
            </a:r>
            <a:r>
              <a:rPr lang="el-GR" sz="2000" b="1" dirty="0">
                <a:solidFill>
                  <a:srgbClr val="002060"/>
                </a:solidFill>
              </a:rPr>
              <a:t>δημογραφία, </a:t>
            </a:r>
            <a:r>
              <a:rPr lang="el-GR" sz="2000" b="1" dirty="0" smtClean="0">
                <a:solidFill>
                  <a:srgbClr val="002060"/>
                </a:solidFill>
              </a:rPr>
              <a:t> </a:t>
            </a:r>
            <a:r>
              <a:rPr lang="el-GR" sz="2000" b="1" dirty="0">
                <a:solidFill>
                  <a:srgbClr val="002060"/>
                </a:solidFill>
              </a:rPr>
              <a:t>κ.λπ. </a:t>
            </a:r>
            <a:endParaRPr lang="el-GR" sz="2000" b="1" dirty="0" smtClean="0">
              <a:solidFill>
                <a:srgbClr val="002060"/>
              </a:solidFill>
            </a:endParaRPr>
          </a:p>
          <a:p>
            <a:endParaRPr lang="el-GR" sz="2000" b="1" dirty="0" smtClean="0">
              <a:solidFill>
                <a:srgbClr val="002060"/>
              </a:solidFill>
            </a:endParaRPr>
          </a:p>
          <a:p>
            <a:r>
              <a:rPr lang="el-GR" sz="2000" dirty="0" smtClean="0">
                <a:solidFill>
                  <a:srgbClr val="002060"/>
                </a:solidFill>
              </a:rPr>
              <a:t>και </a:t>
            </a:r>
            <a:r>
              <a:rPr lang="el-GR" sz="2000" dirty="0">
                <a:solidFill>
                  <a:srgbClr val="002060"/>
                </a:solidFill>
              </a:rPr>
              <a:t>είναι σήμερα, αλλά εδώ και δύο αιώνες περίπου, σε θέση να επεκταθεί, να εμβαθύνει και να μελετήσει τα συναφή </a:t>
            </a:r>
            <a:r>
              <a:rPr lang="el-GR" sz="2000" dirty="0" smtClean="0">
                <a:solidFill>
                  <a:srgbClr val="002060"/>
                </a:solidFill>
              </a:rPr>
              <a:t> γνωστικά πεδία  </a:t>
            </a:r>
            <a:r>
              <a:rPr lang="el-GR" sz="2000" b="1" dirty="0" smtClean="0">
                <a:solidFill>
                  <a:srgbClr val="002060"/>
                </a:solidFill>
              </a:rPr>
              <a:t>των Επιστημών της Αγωγής </a:t>
            </a:r>
          </a:p>
          <a:p>
            <a:r>
              <a:rPr lang="el-GR" sz="2000" dirty="0" smtClean="0">
                <a:solidFill>
                  <a:srgbClr val="002060"/>
                </a:solidFill>
              </a:rPr>
              <a:t>όπως αυτό της </a:t>
            </a:r>
            <a:r>
              <a:rPr lang="el-GR" sz="2000" b="1" dirty="0" smtClean="0">
                <a:solidFill>
                  <a:srgbClr val="002060"/>
                </a:solidFill>
              </a:rPr>
              <a:t>Εκπαίδευσης  </a:t>
            </a:r>
            <a:r>
              <a:rPr lang="el-GR" sz="2000" dirty="0">
                <a:solidFill>
                  <a:srgbClr val="002060"/>
                </a:solidFill>
              </a:rPr>
              <a:t/>
            </a:r>
            <a:br>
              <a:rPr lang="el-GR" sz="2000" dirty="0">
                <a:solidFill>
                  <a:srgbClr val="002060"/>
                </a:solidFill>
              </a:rPr>
            </a:br>
            <a:endParaRPr lang="el-GR" sz="2000" dirty="0" smtClean="0">
              <a:solidFill>
                <a:srgbClr val="002060"/>
              </a:solidFill>
            </a:endParaRPr>
          </a:p>
          <a:p>
            <a:endParaRPr lang="el-GR" sz="2000" dirty="0">
              <a:solidFill>
                <a:srgbClr val="002060"/>
              </a:solidFill>
            </a:endParaRPr>
          </a:p>
          <a:p>
            <a:endParaRPr lang="el-GR" sz="2000" dirty="0" smtClean="0">
              <a:solidFill>
                <a:srgbClr val="002060"/>
              </a:solidFill>
            </a:endParaRPr>
          </a:p>
          <a:p>
            <a:endParaRPr lang="el-GR" sz="2000" dirty="0">
              <a:solidFill>
                <a:srgbClr val="002060"/>
              </a:solidFill>
            </a:endParaRPr>
          </a:p>
          <a:p>
            <a:endParaRPr lang="el-GR" sz="2000" dirty="0" smtClean="0">
              <a:solidFill>
                <a:srgbClr val="002060"/>
              </a:solidFill>
            </a:endParaRPr>
          </a:p>
          <a:p>
            <a:endParaRPr lang="el-GR" sz="2000" dirty="0">
              <a:solidFill>
                <a:srgbClr val="002060"/>
              </a:solidFill>
            </a:endParaRPr>
          </a:p>
          <a:p>
            <a:endParaRPr lang="el-GR" sz="2000" dirty="0" smtClean="0">
              <a:solidFill>
                <a:srgbClr val="002060"/>
              </a:solidFill>
            </a:endParaRPr>
          </a:p>
          <a:p>
            <a:endParaRPr lang="el-GR" sz="2000" dirty="0">
              <a:solidFill>
                <a:srgbClr val="002060"/>
              </a:solidFill>
            </a:endParaRPr>
          </a:p>
          <a:p>
            <a:endParaRPr lang="el-GR" sz="2000" dirty="0" smtClean="0">
              <a:solidFill>
                <a:srgbClr val="002060"/>
              </a:solidFill>
            </a:endParaRPr>
          </a:p>
          <a:p>
            <a:endParaRPr lang="el-GR" sz="2000" dirty="0">
              <a:solidFill>
                <a:srgbClr val="002060"/>
              </a:solidFill>
            </a:endParaRPr>
          </a:p>
          <a:p>
            <a:endParaRPr lang="el-GR" sz="2000" dirty="0" smtClean="0">
              <a:solidFill>
                <a:srgbClr val="002060"/>
              </a:solidFill>
            </a:endParaRPr>
          </a:p>
          <a:p>
            <a:endParaRPr lang="el-GR" sz="2000" dirty="0">
              <a:solidFill>
                <a:srgbClr val="002060"/>
              </a:solidFill>
            </a:endParaRPr>
          </a:p>
        </p:txBody>
      </p:sp>
    </p:spTree>
    <p:extLst>
      <p:ext uri="{BB962C8B-B14F-4D97-AF65-F5344CB8AC3E}">
        <p14:creationId xmlns:p14="http://schemas.microsoft.com/office/powerpoint/2010/main" val="8649786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ΕΠΙΚΑΛΥΨΕΙΣ+ΜΕ+ΑΛΛΕΣ+ΕΠΙΣΤΗΜΕΣ.jpg (960×72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40" y="-603448"/>
            <a:ext cx="9144000" cy="7146033"/>
          </a:xfrm>
          <a:prstGeom prst="rect">
            <a:avLst/>
          </a:prstGeom>
          <a:solidFill>
            <a:schemeClr val="tx2">
              <a:lumMod val="40000"/>
              <a:lumOff val="60000"/>
            </a:schemeClr>
          </a:solidFill>
        </p:spPr>
      </p:pic>
    </p:spTree>
    <p:extLst>
      <p:ext uri="{BB962C8B-B14F-4D97-AF65-F5344CB8AC3E}">
        <p14:creationId xmlns:p14="http://schemas.microsoft.com/office/powerpoint/2010/main" val="22860780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5276" y="0"/>
            <a:ext cx="9144000" cy="6463308"/>
          </a:xfrm>
          <a:prstGeom prst="rect">
            <a:avLst/>
          </a:prstGeom>
          <a:solidFill>
            <a:schemeClr val="tx2">
              <a:lumMod val="20000"/>
              <a:lumOff val="80000"/>
            </a:schemeClr>
          </a:solidFill>
        </p:spPr>
        <p:txBody>
          <a:bodyPr wrap="square">
            <a:spAutoFit/>
          </a:bodyPr>
          <a:lstStyle/>
          <a:p>
            <a:r>
              <a:rPr lang="el-GR" b="1" dirty="0" smtClean="0">
                <a:solidFill>
                  <a:srgbClr val="002060"/>
                </a:solidFill>
              </a:rPr>
              <a:t>ΑΝΘΡΩΠΟΓΕΩΓΡΑΦΙΑ </a:t>
            </a:r>
            <a:r>
              <a:rPr lang="el-GR" dirty="0" smtClean="0">
                <a:solidFill>
                  <a:srgbClr val="002060"/>
                </a:solidFill>
              </a:rPr>
              <a:t> είναι </a:t>
            </a:r>
            <a:r>
              <a:rPr lang="el-GR" dirty="0">
                <a:solidFill>
                  <a:srgbClr val="002060"/>
                </a:solidFill>
              </a:rPr>
              <a:t>η επιστήμη που μελετά τις σχέσεις και τις αλληλεπιδράσεις που αναπτύσσονται ανάμεσα στον άνθρωπο και το περιβάλλον (</a:t>
            </a:r>
            <a:r>
              <a:rPr lang="el-GR" dirty="0" err="1">
                <a:solidFill>
                  <a:srgbClr val="002060"/>
                </a:solidFill>
              </a:rPr>
              <a:t>Baydil</a:t>
            </a:r>
            <a:r>
              <a:rPr lang="el-GR" dirty="0">
                <a:solidFill>
                  <a:srgbClr val="002060"/>
                </a:solidFill>
              </a:rPr>
              <a:t>, 2007</a:t>
            </a:r>
            <a:r>
              <a:rPr lang="el-GR" dirty="0" smtClean="0">
                <a:solidFill>
                  <a:srgbClr val="002060"/>
                </a:solidFill>
              </a:rPr>
              <a:t>).</a:t>
            </a:r>
          </a:p>
          <a:p>
            <a:endParaRPr lang="el-GR" dirty="0" smtClean="0">
              <a:solidFill>
                <a:srgbClr val="002060"/>
              </a:solidFill>
            </a:endParaRPr>
          </a:p>
          <a:p>
            <a:r>
              <a:rPr lang="el-GR" dirty="0" smtClean="0">
                <a:solidFill>
                  <a:srgbClr val="002060"/>
                </a:solidFill>
              </a:rPr>
              <a:t> </a:t>
            </a:r>
            <a:r>
              <a:rPr lang="el-GR" dirty="0">
                <a:solidFill>
                  <a:srgbClr val="002060"/>
                </a:solidFill>
              </a:rPr>
              <a:t>Όπως αναφέρει και ο </a:t>
            </a:r>
            <a:r>
              <a:rPr lang="el-GR" dirty="0" err="1">
                <a:solidFill>
                  <a:srgbClr val="002060"/>
                </a:solidFill>
              </a:rPr>
              <a:t>Çinar</a:t>
            </a:r>
            <a:r>
              <a:rPr lang="el-GR" dirty="0">
                <a:solidFill>
                  <a:srgbClr val="002060"/>
                </a:solidFill>
              </a:rPr>
              <a:t> (2010</a:t>
            </a:r>
            <a:r>
              <a:rPr lang="el-GR" dirty="0" smtClean="0">
                <a:solidFill>
                  <a:srgbClr val="002060"/>
                </a:solidFill>
              </a:rPr>
              <a:t>),  </a:t>
            </a:r>
            <a:r>
              <a:rPr lang="el-GR" b="1" dirty="0">
                <a:solidFill>
                  <a:srgbClr val="002060"/>
                </a:solidFill>
              </a:rPr>
              <a:t>η </a:t>
            </a:r>
            <a:r>
              <a:rPr lang="el-GR" b="1" dirty="0" smtClean="0">
                <a:solidFill>
                  <a:srgbClr val="002060"/>
                </a:solidFill>
              </a:rPr>
              <a:t>Σχολική Τάξη </a:t>
            </a:r>
            <a:r>
              <a:rPr lang="el-GR" dirty="0">
                <a:solidFill>
                  <a:srgbClr val="002060"/>
                </a:solidFill>
              </a:rPr>
              <a:t>είναι </a:t>
            </a:r>
            <a:r>
              <a:rPr lang="el-GR" b="1" dirty="0" smtClean="0">
                <a:solidFill>
                  <a:srgbClr val="002060"/>
                </a:solidFill>
              </a:rPr>
              <a:t>ένα  </a:t>
            </a:r>
            <a:r>
              <a:rPr lang="el-GR" b="1" dirty="0">
                <a:solidFill>
                  <a:srgbClr val="002060"/>
                </a:solidFill>
              </a:rPr>
              <a:t>φυσικό </a:t>
            </a:r>
            <a:r>
              <a:rPr lang="el-GR" b="1" dirty="0" smtClean="0">
                <a:solidFill>
                  <a:srgbClr val="002060"/>
                </a:solidFill>
              </a:rPr>
              <a:t>περιβάλλον  </a:t>
            </a:r>
            <a:r>
              <a:rPr lang="el-GR" dirty="0" smtClean="0">
                <a:solidFill>
                  <a:srgbClr val="002060"/>
                </a:solidFill>
              </a:rPr>
              <a:t>όπου </a:t>
            </a:r>
          </a:p>
          <a:p>
            <a:r>
              <a:rPr lang="el-GR" dirty="0" smtClean="0">
                <a:solidFill>
                  <a:srgbClr val="002060"/>
                </a:solidFill>
              </a:rPr>
              <a:t>μαθητές </a:t>
            </a:r>
            <a:r>
              <a:rPr lang="el-GR" dirty="0">
                <a:solidFill>
                  <a:srgbClr val="002060"/>
                </a:solidFill>
              </a:rPr>
              <a:t>και μαθήτριες </a:t>
            </a:r>
            <a:r>
              <a:rPr lang="el-GR" dirty="0" smtClean="0">
                <a:solidFill>
                  <a:srgbClr val="002060"/>
                </a:solidFill>
              </a:rPr>
              <a:t> με </a:t>
            </a:r>
            <a:r>
              <a:rPr lang="el-GR" dirty="0">
                <a:solidFill>
                  <a:srgbClr val="002060"/>
                </a:solidFill>
              </a:rPr>
              <a:t>διαφορετικά </a:t>
            </a:r>
            <a:r>
              <a:rPr lang="el-GR" dirty="0" err="1" smtClean="0">
                <a:solidFill>
                  <a:srgbClr val="002060"/>
                </a:solidFill>
              </a:rPr>
              <a:t>χαρακτηριστικά(Ετερότητα</a:t>
            </a:r>
            <a:r>
              <a:rPr lang="el-GR" dirty="0" smtClean="0">
                <a:solidFill>
                  <a:srgbClr val="002060"/>
                </a:solidFill>
              </a:rPr>
              <a:t>)  , </a:t>
            </a:r>
            <a:r>
              <a:rPr lang="el-GR" dirty="0">
                <a:solidFill>
                  <a:srgbClr val="002060"/>
                </a:solidFill>
              </a:rPr>
              <a:t>αλληλεπιδρούν </a:t>
            </a:r>
            <a:endParaRPr lang="el-GR" dirty="0" smtClean="0">
              <a:solidFill>
                <a:srgbClr val="002060"/>
              </a:solidFill>
            </a:endParaRPr>
          </a:p>
          <a:p>
            <a:r>
              <a:rPr lang="el-GR" dirty="0" smtClean="0">
                <a:solidFill>
                  <a:srgbClr val="002060"/>
                </a:solidFill>
              </a:rPr>
              <a:t> με </a:t>
            </a:r>
            <a:r>
              <a:rPr lang="el-GR" dirty="0">
                <a:solidFill>
                  <a:srgbClr val="002060"/>
                </a:solidFill>
              </a:rPr>
              <a:t>το </a:t>
            </a:r>
            <a:r>
              <a:rPr lang="el-GR" dirty="0" smtClean="0">
                <a:solidFill>
                  <a:srgbClr val="002060"/>
                </a:solidFill>
              </a:rPr>
              <a:t>  </a:t>
            </a:r>
            <a:r>
              <a:rPr lang="el-GR" b="1" dirty="0" smtClean="0">
                <a:solidFill>
                  <a:srgbClr val="002060"/>
                </a:solidFill>
              </a:rPr>
              <a:t>περιβάλλον</a:t>
            </a:r>
            <a:r>
              <a:rPr lang="el-GR" dirty="0" smtClean="0">
                <a:solidFill>
                  <a:srgbClr val="002060"/>
                </a:solidFill>
              </a:rPr>
              <a:t>    </a:t>
            </a:r>
            <a:r>
              <a:rPr lang="el-GR" b="1" dirty="0" smtClean="0">
                <a:solidFill>
                  <a:srgbClr val="002060"/>
                </a:solidFill>
              </a:rPr>
              <a:t>και    </a:t>
            </a:r>
            <a:r>
              <a:rPr lang="el-GR" b="1" dirty="0">
                <a:solidFill>
                  <a:srgbClr val="002060"/>
                </a:solidFill>
              </a:rPr>
              <a:t>μεταξύ τους. </a:t>
            </a:r>
            <a:endParaRPr lang="el-GR" b="1" dirty="0" smtClean="0">
              <a:solidFill>
                <a:srgbClr val="002060"/>
              </a:solidFill>
            </a:endParaRPr>
          </a:p>
          <a:p>
            <a:endParaRPr lang="el-GR" b="1" dirty="0" smtClean="0">
              <a:solidFill>
                <a:srgbClr val="002060"/>
              </a:solidFill>
            </a:endParaRPr>
          </a:p>
          <a:p>
            <a:r>
              <a:rPr lang="el-GR" dirty="0" smtClean="0">
                <a:solidFill>
                  <a:srgbClr val="002060"/>
                </a:solidFill>
              </a:rPr>
              <a:t>Η </a:t>
            </a:r>
            <a:r>
              <a:rPr lang="el-GR" dirty="0">
                <a:solidFill>
                  <a:srgbClr val="002060"/>
                </a:solidFill>
              </a:rPr>
              <a:t>Ανθρωπογεωγραφία είναι ένας από τους κύριους κλάδους της Γεωγραφίας που </a:t>
            </a:r>
            <a:r>
              <a:rPr lang="el-GR" dirty="0" smtClean="0">
                <a:solidFill>
                  <a:srgbClr val="002060"/>
                </a:solidFill>
              </a:rPr>
              <a:t>έχει ως αντικείμενο </a:t>
            </a:r>
            <a:r>
              <a:rPr lang="el-GR" dirty="0">
                <a:solidFill>
                  <a:srgbClr val="002060"/>
                </a:solidFill>
              </a:rPr>
              <a:t>έρευνας και μελέτης </a:t>
            </a:r>
            <a:r>
              <a:rPr lang="el-GR" dirty="0" smtClean="0">
                <a:solidFill>
                  <a:srgbClr val="002060"/>
                </a:solidFill>
              </a:rPr>
              <a:t>:</a:t>
            </a:r>
          </a:p>
          <a:p>
            <a:pPr marL="285750" indent="-285750">
              <a:buFont typeface="Wingdings" pitchFamily="2" charset="2"/>
              <a:buChar char="§"/>
            </a:pPr>
            <a:r>
              <a:rPr lang="el-GR" b="1" dirty="0" smtClean="0">
                <a:solidFill>
                  <a:srgbClr val="002060"/>
                </a:solidFill>
              </a:rPr>
              <a:t>τον ανθρώπινο παράγοντα</a:t>
            </a:r>
            <a:r>
              <a:rPr lang="en-US" b="1" dirty="0" smtClean="0">
                <a:solidFill>
                  <a:srgbClr val="002060"/>
                </a:solidFill>
              </a:rPr>
              <a:t> </a:t>
            </a:r>
            <a:r>
              <a:rPr lang="el-GR" b="1" dirty="0" smtClean="0">
                <a:solidFill>
                  <a:srgbClr val="002060"/>
                </a:solidFill>
              </a:rPr>
              <a:t> </a:t>
            </a:r>
            <a:r>
              <a:rPr lang="el-GR" b="1" dirty="0">
                <a:solidFill>
                  <a:srgbClr val="002060"/>
                </a:solidFill>
              </a:rPr>
              <a:t>και </a:t>
            </a:r>
            <a:r>
              <a:rPr lang="el-GR" b="1" dirty="0" smtClean="0">
                <a:solidFill>
                  <a:srgbClr val="002060"/>
                </a:solidFill>
              </a:rPr>
              <a:t> τις </a:t>
            </a:r>
            <a:r>
              <a:rPr lang="el-GR" b="1" dirty="0">
                <a:solidFill>
                  <a:srgbClr val="002060"/>
                </a:solidFill>
              </a:rPr>
              <a:t>δραστηριότητές </a:t>
            </a:r>
            <a:r>
              <a:rPr lang="el-GR" b="1" dirty="0" smtClean="0">
                <a:solidFill>
                  <a:srgbClr val="002060"/>
                </a:solidFill>
              </a:rPr>
              <a:t>του </a:t>
            </a:r>
            <a:r>
              <a:rPr lang="el-GR" dirty="0">
                <a:solidFill>
                  <a:srgbClr val="002060"/>
                </a:solidFill>
              </a:rPr>
              <a:t>που έχουν σχέση με </a:t>
            </a:r>
            <a:r>
              <a:rPr lang="el-GR" b="1" dirty="0">
                <a:solidFill>
                  <a:srgbClr val="002060"/>
                </a:solidFill>
              </a:rPr>
              <a:t>τον χώρο</a:t>
            </a:r>
            <a:r>
              <a:rPr lang="el-GR" b="1" dirty="0" smtClean="0">
                <a:solidFill>
                  <a:srgbClr val="002060"/>
                </a:solidFill>
              </a:rPr>
              <a:t>.</a:t>
            </a:r>
          </a:p>
          <a:p>
            <a:endParaRPr lang="el-GR" dirty="0" smtClean="0">
              <a:solidFill>
                <a:srgbClr val="002060"/>
              </a:solidFill>
            </a:endParaRPr>
          </a:p>
          <a:p>
            <a:r>
              <a:rPr lang="el-GR" dirty="0" smtClean="0">
                <a:solidFill>
                  <a:srgbClr val="002060"/>
                </a:solidFill>
              </a:rPr>
              <a:t> </a:t>
            </a:r>
            <a:r>
              <a:rPr lang="el-GR" b="1" dirty="0">
                <a:solidFill>
                  <a:srgbClr val="002060"/>
                </a:solidFill>
              </a:rPr>
              <a:t>Ο </a:t>
            </a:r>
            <a:r>
              <a:rPr lang="el-GR" b="1" dirty="0" err="1">
                <a:solidFill>
                  <a:srgbClr val="002060"/>
                </a:solidFill>
              </a:rPr>
              <a:t>Ματσαγγούρας</a:t>
            </a:r>
            <a:r>
              <a:rPr lang="el-GR" b="1" dirty="0">
                <a:solidFill>
                  <a:srgbClr val="002060"/>
                </a:solidFill>
              </a:rPr>
              <a:t> (</a:t>
            </a:r>
            <a:r>
              <a:rPr lang="el-GR" b="1" dirty="0" smtClean="0">
                <a:solidFill>
                  <a:srgbClr val="002060"/>
                </a:solidFill>
              </a:rPr>
              <a:t>2003</a:t>
            </a:r>
            <a:r>
              <a:rPr lang="el-GR" dirty="0" smtClean="0">
                <a:solidFill>
                  <a:srgbClr val="002060"/>
                </a:solidFill>
              </a:rPr>
              <a:t>)χρησιμοποιεί τον όρο </a:t>
            </a:r>
            <a:r>
              <a:rPr lang="el-GR" b="1" dirty="0">
                <a:solidFill>
                  <a:srgbClr val="002060"/>
                </a:solidFill>
              </a:rPr>
              <a:t>«ανθρωπογεωγραφία» της </a:t>
            </a:r>
            <a:r>
              <a:rPr lang="el-GR" b="1" dirty="0" smtClean="0">
                <a:solidFill>
                  <a:srgbClr val="002060"/>
                </a:solidFill>
              </a:rPr>
              <a:t>Σχολικής Αίθουσας </a:t>
            </a:r>
            <a:r>
              <a:rPr lang="el-GR" dirty="0">
                <a:solidFill>
                  <a:srgbClr val="002060"/>
                </a:solidFill>
              </a:rPr>
              <a:t>και τον εξηγεί ως εξής</a:t>
            </a:r>
            <a:r>
              <a:rPr lang="el-GR" dirty="0" smtClean="0">
                <a:solidFill>
                  <a:srgbClr val="002060"/>
                </a:solidFill>
              </a:rPr>
              <a:t>:</a:t>
            </a:r>
          </a:p>
          <a:p>
            <a:r>
              <a:rPr lang="el-GR" b="1" dirty="0" smtClean="0">
                <a:solidFill>
                  <a:srgbClr val="002060"/>
                </a:solidFill>
              </a:rPr>
              <a:t>«</a:t>
            </a:r>
            <a:r>
              <a:rPr lang="el-GR" i="1" dirty="0" smtClean="0">
                <a:solidFill>
                  <a:srgbClr val="002060"/>
                </a:solidFill>
              </a:rPr>
              <a:t>Η </a:t>
            </a:r>
            <a:r>
              <a:rPr lang="el-GR" b="1" i="1" dirty="0">
                <a:solidFill>
                  <a:srgbClr val="002060"/>
                </a:solidFill>
              </a:rPr>
              <a:t>ανομοιογενής</a:t>
            </a:r>
            <a:r>
              <a:rPr lang="el-GR" i="1" dirty="0">
                <a:solidFill>
                  <a:srgbClr val="002060"/>
                </a:solidFill>
              </a:rPr>
              <a:t> σύνθεση της </a:t>
            </a:r>
            <a:r>
              <a:rPr lang="el-GR" b="1" i="1" dirty="0">
                <a:solidFill>
                  <a:srgbClr val="002060"/>
                </a:solidFill>
              </a:rPr>
              <a:t>σχολικής τάξης </a:t>
            </a:r>
            <a:r>
              <a:rPr lang="el-GR" i="1" dirty="0">
                <a:solidFill>
                  <a:srgbClr val="002060"/>
                </a:solidFill>
              </a:rPr>
              <a:t>θέτει, μεταξύ των άλλων, και το ερώτημα </a:t>
            </a:r>
            <a:r>
              <a:rPr lang="el-GR" i="1" dirty="0" smtClean="0">
                <a:solidFill>
                  <a:srgbClr val="002060"/>
                </a:solidFill>
              </a:rPr>
              <a:t>πώς </a:t>
            </a:r>
            <a:r>
              <a:rPr lang="el-GR" i="1" dirty="0">
                <a:solidFill>
                  <a:srgbClr val="002060"/>
                </a:solidFill>
              </a:rPr>
              <a:t>πρέπει να τοποθετηθούν στα θρανία </a:t>
            </a:r>
            <a:r>
              <a:rPr lang="el-GR" b="1" i="1" dirty="0">
                <a:solidFill>
                  <a:srgbClr val="002060"/>
                </a:solidFill>
              </a:rPr>
              <a:t>οι καλοί</a:t>
            </a:r>
            <a:r>
              <a:rPr lang="el-GR" i="1" dirty="0">
                <a:solidFill>
                  <a:srgbClr val="002060"/>
                </a:solidFill>
              </a:rPr>
              <a:t>, </a:t>
            </a:r>
            <a:r>
              <a:rPr lang="el-GR" b="1" i="1" dirty="0">
                <a:solidFill>
                  <a:srgbClr val="002060"/>
                </a:solidFill>
              </a:rPr>
              <a:t>οι μέτριοι </a:t>
            </a:r>
            <a:r>
              <a:rPr lang="el-GR" i="1" dirty="0">
                <a:solidFill>
                  <a:srgbClr val="002060"/>
                </a:solidFill>
              </a:rPr>
              <a:t>και </a:t>
            </a:r>
            <a:r>
              <a:rPr lang="el-GR" b="1" i="1" dirty="0">
                <a:solidFill>
                  <a:srgbClr val="002060"/>
                </a:solidFill>
              </a:rPr>
              <a:t>οι αδύνατοι μαθητές</a:t>
            </a:r>
            <a:r>
              <a:rPr lang="el-GR" i="1" dirty="0">
                <a:solidFill>
                  <a:srgbClr val="002060"/>
                </a:solidFill>
              </a:rPr>
              <a:t>, ποιους επιλέγουν οι μαθητές, όταν έχουν τη δυνατότητα, για “διπλανούς” τους και ποια απόσταση προτιμούν να κρατούν από τον </a:t>
            </a:r>
            <a:r>
              <a:rPr lang="el-GR" i="1" dirty="0" smtClean="0">
                <a:solidFill>
                  <a:srgbClr val="002060"/>
                </a:solidFill>
              </a:rPr>
              <a:t>εκπαιδευτικό</a:t>
            </a:r>
            <a:r>
              <a:rPr lang="el-GR" i="1" dirty="0">
                <a:solidFill>
                  <a:srgbClr val="002060"/>
                </a:solidFill>
              </a:rPr>
              <a:t>. Όλες αυτές οι παράμετροι δημιουργούν την “ανθρωπογεωγραφία” της σχολικής τάξης, που επηρεάζει αφάνταστα την </a:t>
            </a:r>
            <a:r>
              <a:rPr lang="el-GR" i="1" dirty="0" err="1">
                <a:solidFill>
                  <a:srgbClr val="002060"/>
                </a:solidFill>
              </a:rPr>
              <a:t>αλληλεπικοινωνία</a:t>
            </a:r>
            <a:r>
              <a:rPr lang="el-GR" i="1" dirty="0">
                <a:solidFill>
                  <a:srgbClr val="002060"/>
                </a:solidFill>
              </a:rPr>
              <a:t> και το βαθμό εμπλοκής των μαθητών στο μάθημα. Γι’ αυτό είναι σημαντικός ο τρόπος με τον οποίο καθορίζεται η θέση του μαθητή στο μάθημα</a:t>
            </a:r>
            <a:r>
              <a:rPr lang="el-GR" b="1" i="1" dirty="0">
                <a:solidFill>
                  <a:srgbClr val="002060"/>
                </a:solidFill>
              </a:rPr>
              <a:t>. </a:t>
            </a:r>
            <a:r>
              <a:rPr lang="el-GR" b="1" i="1" dirty="0" smtClean="0">
                <a:solidFill>
                  <a:srgbClr val="002060"/>
                </a:solidFill>
              </a:rPr>
              <a:t>»</a:t>
            </a:r>
          </a:p>
          <a:p>
            <a:r>
              <a:rPr lang="en-US" dirty="0" smtClean="0">
                <a:solidFill>
                  <a:srgbClr val="002060"/>
                </a:solidFill>
              </a:rPr>
              <a:t>“</a:t>
            </a:r>
            <a:r>
              <a:rPr lang="el-GR" dirty="0" smtClean="0">
                <a:solidFill>
                  <a:srgbClr val="002060"/>
                </a:solidFill>
              </a:rPr>
              <a:t>Υπό </a:t>
            </a:r>
            <a:r>
              <a:rPr lang="el-GR" dirty="0">
                <a:solidFill>
                  <a:srgbClr val="002060"/>
                </a:solidFill>
              </a:rPr>
              <a:t>το πρίσμα αυτών των μεταφορών, </a:t>
            </a:r>
            <a:r>
              <a:rPr lang="el-GR" b="1" dirty="0">
                <a:solidFill>
                  <a:srgbClr val="002060"/>
                </a:solidFill>
              </a:rPr>
              <a:t>της «γεωγραφίας» </a:t>
            </a:r>
            <a:r>
              <a:rPr lang="el-GR" dirty="0">
                <a:solidFill>
                  <a:srgbClr val="002060"/>
                </a:solidFill>
              </a:rPr>
              <a:t>και της </a:t>
            </a:r>
            <a:r>
              <a:rPr lang="el-GR" b="1" dirty="0">
                <a:solidFill>
                  <a:srgbClr val="002060"/>
                </a:solidFill>
              </a:rPr>
              <a:t>«ανθρωπογεωγραφίας», </a:t>
            </a:r>
            <a:r>
              <a:rPr lang="el-GR" dirty="0">
                <a:solidFill>
                  <a:srgbClr val="002060"/>
                </a:solidFill>
              </a:rPr>
              <a:t>μπορούμε να εξετάσουμε την </a:t>
            </a:r>
            <a:r>
              <a:rPr lang="el-GR" b="1" dirty="0">
                <a:solidFill>
                  <a:srgbClr val="002060"/>
                </a:solidFill>
              </a:rPr>
              <a:t>αίθουσα</a:t>
            </a:r>
            <a:r>
              <a:rPr lang="el-GR" dirty="0">
                <a:solidFill>
                  <a:srgbClr val="002060"/>
                </a:solidFill>
              </a:rPr>
              <a:t>, </a:t>
            </a:r>
            <a:r>
              <a:rPr lang="el-GR" b="1" dirty="0">
                <a:solidFill>
                  <a:srgbClr val="002060"/>
                </a:solidFill>
              </a:rPr>
              <a:t>τον μαθητή και την μαθήτρια </a:t>
            </a:r>
            <a:r>
              <a:rPr lang="el-GR" dirty="0">
                <a:solidFill>
                  <a:srgbClr val="002060"/>
                </a:solidFill>
              </a:rPr>
              <a:t>καθώς και την </a:t>
            </a:r>
            <a:r>
              <a:rPr lang="el-GR" b="1" dirty="0">
                <a:solidFill>
                  <a:srgbClr val="002060"/>
                </a:solidFill>
              </a:rPr>
              <a:t>εκπαιδευτική διαδικασία </a:t>
            </a:r>
            <a:r>
              <a:rPr lang="el-GR" dirty="0">
                <a:solidFill>
                  <a:srgbClr val="002060"/>
                </a:solidFill>
              </a:rPr>
              <a:t>με ένα διαφορετικό </a:t>
            </a:r>
            <a:r>
              <a:rPr lang="el-GR" dirty="0" smtClean="0">
                <a:solidFill>
                  <a:srgbClr val="002060"/>
                </a:solidFill>
              </a:rPr>
              <a:t>τρόπο</a:t>
            </a:r>
            <a:r>
              <a:rPr lang="en-US" dirty="0" smtClean="0">
                <a:solidFill>
                  <a:srgbClr val="002060"/>
                </a:solidFill>
              </a:rPr>
              <a:t>”</a:t>
            </a:r>
            <a:r>
              <a:rPr lang="el-GR" dirty="0" smtClean="0">
                <a:solidFill>
                  <a:srgbClr val="002060"/>
                </a:solidFill>
              </a:rPr>
              <a:t> </a:t>
            </a:r>
            <a:r>
              <a:rPr lang="el-GR" dirty="0">
                <a:solidFill>
                  <a:srgbClr val="002060"/>
                </a:solidFill>
              </a:rPr>
              <a:t>(</a:t>
            </a:r>
            <a:r>
              <a:rPr lang="el-GR" dirty="0" err="1">
                <a:solidFill>
                  <a:srgbClr val="002060"/>
                </a:solidFill>
              </a:rPr>
              <a:t>Çinar</a:t>
            </a:r>
            <a:r>
              <a:rPr lang="el-GR" dirty="0">
                <a:solidFill>
                  <a:srgbClr val="002060"/>
                </a:solidFill>
              </a:rPr>
              <a:t>, 2010). </a:t>
            </a:r>
          </a:p>
        </p:txBody>
      </p:sp>
    </p:spTree>
    <p:extLst>
      <p:ext uri="{BB962C8B-B14F-4D97-AF65-F5344CB8AC3E}">
        <p14:creationId xmlns:p14="http://schemas.microsoft.com/office/powerpoint/2010/main" val="19026678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p:cNvSpPr/>
          <p:nvPr/>
        </p:nvSpPr>
        <p:spPr>
          <a:xfrm>
            <a:off x="0" y="116632"/>
            <a:ext cx="9144000" cy="6678751"/>
          </a:xfrm>
          <a:prstGeom prst="rect">
            <a:avLst/>
          </a:prstGeom>
          <a:solidFill>
            <a:schemeClr val="tx2">
              <a:lumMod val="40000"/>
              <a:lumOff val="60000"/>
            </a:schemeClr>
          </a:solidFill>
          <a:ln>
            <a:solidFill>
              <a:schemeClr val="tx2">
                <a:lumMod val="40000"/>
                <a:lumOff val="60000"/>
              </a:schemeClr>
            </a:solidFill>
          </a:ln>
        </p:spPr>
        <p:txBody>
          <a:bodyPr wrap="square">
            <a:spAutoFit/>
          </a:bodyPr>
          <a:lstStyle/>
          <a:p>
            <a:r>
              <a:rPr lang="el-GR" sz="2000" dirty="0">
                <a:solidFill>
                  <a:srgbClr val="002060"/>
                </a:solidFill>
              </a:rPr>
              <a:t>Η εκπαιδευτική διαδικασία, όπως τονίζει ο </a:t>
            </a:r>
            <a:r>
              <a:rPr lang="el-GR" sz="2000" dirty="0" err="1">
                <a:solidFill>
                  <a:srgbClr val="002060"/>
                </a:solidFill>
              </a:rPr>
              <a:t>Ξωχέλλης</a:t>
            </a:r>
            <a:r>
              <a:rPr lang="el-GR" sz="2000" dirty="0">
                <a:solidFill>
                  <a:srgbClr val="002060"/>
                </a:solidFill>
              </a:rPr>
              <a:t> (1991), διεξάγεται παραδοσιακά στο πλαίσιο της </a:t>
            </a:r>
            <a:r>
              <a:rPr lang="el-GR" sz="2000" b="1" dirty="0">
                <a:solidFill>
                  <a:srgbClr val="002060"/>
                </a:solidFill>
              </a:rPr>
              <a:t>βασικής μονάδας του σχολείου </a:t>
            </a:r>
            <a:r>
              <a:rPr lang="el-GR" sz="2000" dirty="0">
                <a:solidFill>
                  <a:srgbClr val="002060"/>
                </a:solidFill>
              </a:rPr>
              <a:t>που είναι </a:t>
            </a:r>
            <a:r>
              <a:rPr lang="el-GR" sz="2000" b="1" dirty="0">
                <a:solidFill>
                  <a:srgbClr val="002060"/>
                </a:solidFill>
              </a:rPr>
              <a:t>η σχολική τάξη</a:t>
            </a:r>
            <a:r>
              <a:rPr lang="el-GR" sz="2000" dirty="0">
                <a:solidFill>
                  <a:srgbClr val="002060"/>
                </a:solidFill>
              </a:rPr>
              <a:t>, </a:t>
            </a:r>
            <a:endParaRPr lang="el-GR" sz="2000" dirty="0" smtClean="0">
              <a:solidFill>
                <a:srgbClr val="002060"/>
              </a:solidFill>
            </a:endParaRPr>
          </a:p>
          <a:p>
            <a:r>
              <a:rPr lang="el-GR" sz="2000" dirty="0" smtClean="0">
                <a:solidFill>
                  <a:srgbClr val="002060"/>
                </a:solidFill>
              </a:rPr>
              <a:t>όπως </a:t>
            </a:r>
            <a:r>
              <a:rPr lang="el-GR" sz="2000" dirty="0">
                <a:solidFill>
                  <a:srgbClr val="002060"/>
                </a:solidFill>
              </a:rPr>
              <a:t>τυποποιήθηκε </a:t>
            </a:r>
            <a:r>
              <a:rPr lang="el-GR" sz="2000" dirty="0" smtClean="0">
                <a:solidFill>
                  <a:srgbClr val="002060"/>
                </a:solidFill>
              </a:rPr>
              <a:t> το  </a:t>
            </a:r>
            <a:r>
              <a:rPr lang="el-GR" sz="2000" dirty="0">
                <a:solidFill>
                  <a:srgbClr val="002060"/>
                </a:solidFill>
              </a:rPr>
              <a:t>19ο αιώνα σε συνάρτηση με το </a:t>
            </a:r>
            <a:r>
              <a:rPr lang="el-GR" sz="2000" dirty="0" smtClean="0">
                <a:solidFill>
                  <a:srgbClr val="002060"/>
                </a:solidFill>
              </a:rPr>
              <a:t> θεσμό </a:t>
            </a:r>
            <a:r>
              <a:rPr lang="el-GR" sz="2000" dirty="0">
                <a:solidFill>
                  <a:srgbClr val="002060"/>
                </a:solidFill>
              </a:rPr>
              <a:t>της </a:t>
            </a:r>
            <a:r>
              <a:rPr lang="el-GR" sz="2000" dirty="0" smtClean="0">
                <a:solidFill>
                  <a:srgbClr val="002060"/>
                </a:solidFill>
              </a:rPr>
              <a:t>‘’</a:t>
            </a:r>
            <a:r>
              <a:rPr lang="el-GR" sz="2000" b="1" dirty="0" smtClean="0">
                <a:solidFill>
                  <a:srgbClr val="002060"/>
                </a:solidFill>
              </a:rPr>
              <a:t>υποχρεωτικής φοίτησης ‘’ </a:t>
            </a:r>
            <a:r>
              <a:rPr lang="el-GR" sz="2000" dirty="0">
                <a:solidFill>
                  <a:srgbClr val="002060"/>
                </a:solidFill>
              </a:rPr>
              <a:t>(</a:t>
            </a:r>
            <a:r>
              <a:rPr lang="el-GR" sz="2000" dirty="0" err="1">
                <a:solidFill>
                  <a:srgbClr val="002060"/>
                </a:solidFill>
              </a:rPr>
              <a:t>Μπίκος</a:t>
            </a:r>
            <a:r>
              <a:rPr lang="el-GR" sz="2000" dirty="0">
                <a:solidFill>
                  <a:srgbClr val="002060"/>
                </a:solidFill>
              </a:rPr>
              <a:t>, 2004</a:t>
            </a:r>
            <a:r>
              <a:rPr lang="el-GR" sz="2000" dirty="0" smtClean="0">
                <a:solidFill>
                  <a:srgbClr val="002060"/>
                </a:solidFill>
              </a:rPr>
              <a:t>).</a:t>
            </a:r>
          </a:p>
          <a:p>
            <a:endParaRPr lang="el-GR" sz="2000" dirty="0" smtClean="0">
              <a:solidFill>
                <a:srgbClr val="002060"/>
              </a:solidFill>
            </a:endParaRPr>
          </a:p>
          <a:p>
            <a:r>
              <a:rPr lang="el-GR" sz="2000" dirty="0" smtClean="0">
                <a:solidFill>
                  <a:srgbClr val="002060"/>
                </a:solidFill>
              </a:rPr>
              <a:t> </a:t>
            </a:r>
            <a:r>
              <a:rPr lang="el-GR" sz="2000" b="1" dirty="0">
                <a:solidFill>
                  <a:srgbClr val="002060"/>
                </a:solidFill>
              </a:rPr>
              <a:t>Η τάξη</a:t>
            </a:r>
            <a:r>
              <a:rPr lang="el-GR" sz="2000" dirty="0" smtClean="0">
                <a:solidFill>
                  <a:srgbClr val="002060"/>
                </a:solidFill>
              </a:rPr>
              <a:t>,  </a:t>
            </a:r>
            <a:r>
              <a:rPr lang="el-GR" sz="2000" dirty="0">
                <a:solidFill>
                  <a:srgbClr val="002060"/>
                </a:solidFill>
              </a:rPr>
              <a:t>με την </a:t>
            </a:r>
            <a:r>
              <a:rPr lang="el-GR" sz="2000" dirty="0" smtClean="0">
                <a:solidFill>
                  <a:srgbClr val="002060"/>
                </a:solidFill>
              </a:rPr>
              <a:t>έννοια  </a:t>
            </a:r>
            <a:r>
              <a:rPr lang="el-GR" sz="2000" b="1" dirty="0" smtClean="0">
                <a:solidFill>
                  <a:srgbClr val="002060"/>
                </a:solidFill>
              </a:rPr>
              <a:t> της Σχολικής αίθουσας</a:t>
            </a:r>
            <a:r>
              <a:rPr lang="el-GR" sz="2000" dirty="0" smtClean="0">
                <a:solidFill>
                  <a:srgbClr val="002060"/>
                </a:solidFill>
              </a:rPr>
              <a:t>,  είναι   </a:t>
            </a:r>
            <a:r>
              <a:rPr lang="en-US" sz="2000" dirty="0" smtClean="0">
                <a:solidFill>
                  <a:srgbClr val="002060"/>
                </a:solidFill>
              </a:rPr>
              <a:t>“</a:t>
            </a:r>
            <a:r>
              <a:rPr lang="el-GR" sz="2000" b="1" dirty="0" smtClean="0">
                <a:solidFill>
                  <a:srgbClr val="002060"/>
                </a:solidFill>
              </a:rPr>
              <a:t>ο χώρος</a:t>
            </a:r>
            <a:r>
              <a:rPr lang="en-US" sz="2000" b="1" dirty="0" smtClean="0">
                <a:solidFill>
                  <a:srgbClr val="002060"/>
                </a:solidFill>
              </a:rPr>
              <a:t>”</a:t>
            </a:r>
            <a:r>
              <a:rPr lang="el-GR" sz="2000" b="1" dirty="0" smtClean="0">
                <a:solidFill>
                  <a:srgbClr val="002060"/>
                </a:solidFill>
              </a:rPr>
              <a:t>    </a:t>
            </a:r>
            <a:r>
              <a:rPr lang="el-GR" sz="2000" dirty="0" smtClean="0">
                <a:solidFill>
                  <a:srgbClr val="002060"/>
                </a:solidFill>
              </a:rPr>
              <a:t>που </a:t>
            </a:r>
            <a:r>
              <a:rPr lang="el-GR" sz="2000" dirty="0">
                <a:solidFill>
                  <a:srgbClr val="002060"/>
                </a:solidFill>
              </a:rPr>
              <a:t>γίνεται η </a:t>
            </a:r>
            <a:r>
              <a:rPr lang="el-GR" sz="2000" dirty="0" smtClean="0">
                <a:solidFill>
                  <a:srgbClr val="002060"/>
                </a:solidFill>
              </a:rPr>
              <a:t>           διδασκαλία</a:t>
            </a:r>
            <a:r>
              <a:rPr lang="el-GR" sz="2000" dirty="0">
                <a:solidFill>
                  <a:srgbClr val="002060"/>
                </a:solidFill>
              </a:rPr>
              <a:t>. </a:t>
            </a:r>
            <a:r>
              <a:rPr lang="en-US" sz="2000" dirty="0" smtClean="0">
                <a:solidFill>
                  <a:srgbClr val="002060"/>
                </a:solidFill>
              </a:rPr>
              <a:t>                                     </a:t>
            </a:r>
            <a:endParaRPr lang="el-GR" sz="2000" dirty="0" smtClean="0">
              <a:solidFill>
                <a:srgbClr val="002060"/>
              </a:solidFill>
            </a:endParaRPr>
          </a:p>
          <a:p>
            <a:r>
              <a:rPr lang="en-US" sz="2000" dirty="0" smtClean="0">
                <a:solidFill>
                  <a:srgbClr val="002060"/>
                </a:solidFill>
              </a:rPr>
              <a:t> </a:t>
            </a:r>
            <a:r>
              <a:rPr lang="el-GR" sz="2000" dirty="0" smtClean="0">
                <a:solidFill>
                  <a:srgbClr val="002060"/>
                </a:solidFill>
              </a:rPr>
              <a:t>                    Αποτελεί </a:t>
            </a:r>
            <a:r>
              <a:rPr lang="el-GR" sz="2000" b="1" dirty="0" smtClean="0">
                <a:solidFill>
                  <a:srgbClr val="002060"/>
                </a:solidFill>
              </a:rPr>
              <a:t>το   </a:t>
            </a:r>
            <a:r>
              <a:rPr lang="el-GR" sz="2000" b="1" dirty="0">
                <a:solidFill>
                  <a:srgbClr val="002060"/>
                </a:solidFill>
              </a:rPr>
              <a:t>βασικό κύτταρο </a:t>
            </a:r>
            <a:r>
              <a:rPr lang="el-GR" sz="2000" dirty="0">
                <a:solidFill>
                  <a:srgbClr val="002060"/>
                </a:solidFill>
              </a:rPr>
              <a:t>του </a:t>
            </a:r>
            <a:r>
              <a:rPr lang="el-GR" sz="2000" dirty="0" smtClean="0">
                <a:solidFill>
                  <a:srgbClr val="002060"/>
                </a:solidFill>
              </a:rPr>
              <a:t> </a:t>
            </a:r>
            <a:r>
              <a:rPr lang="el-GR" sz="2000" b="1" dirty="0" smtClean="0">
                <a:solidFill>
                  <a:srgbClr val="002060"/>
                </a:solidFill>
              </a:rPr>
              <a:t>Σχολείου</a:t>
            </a:r>
            <a:r>
              <a:rPr lang="el-GR" sz="2000" b="1" dirty="0">
                <a:solidFill>
                  <a:srgbClr val="002060"/>
                </a:solidFill>
              </a:rPr>
              <a:t>.</a:t>
            </a:r>
            <a:r>
              <a:rPr lang="el-GR" sz="2000" dirty="0">
                <a:solidFill>
                  <a:srgbClr val="002060"/>
                </a:solidFill>
              </a:rPr>
              <a:t> </a:t>
            </a:r>
            <a:endParaRPr lang="el-GR" sz="2000" dirty="0" smtClean="0">
              <a:solidFill>
                <a:srgbClr val="002060"/>
              </a:solidFill>
            </a:endParaRPr>
          </a:p>
          <a:p>
            <a:endParaRPr lang="en-US" sz="2000" dirty="0" smtClean="0">
              <a:solidFill>
                <a:srgbClr val="002060"/>
              </a:solidFill>
            </a:endParaRPr>
          </a:p>
          <a:p>
            <a:r>
              <a:rPr lang="el-GR" sz="2000" dirty="0" smtClean="0">
                <a:solidFill>
                  <a:srgbClr val="002060"/>
                </a:solidFill>
              </a:rPr>
              <a:t>Το </a:t>
            </a:r>
            <a:r>
              <a:rPr lang="el-GR" sz="2000" dirty="0">
                <a:solidFill>
                  <a:srgbClr val="002060"/>
                </a:solidFill>
              </a:rPr>
              <a:t>πλαίσιο της κάθε τάξης, το οποίο καθορίζεται από το σχολείο, προσδιορίζει πώς και ποιες σχέσεις θα διαμορφωθούν στο εσωτερικό της. </a:t>
            </a:r>
            <a:endParaRPr lang="el-GR" sz="2000" dirty="0" smtClean="0">
              <a:solidFill>
                <a:srgbClr val="002060"/>
              </a:solidFill>
            </a:endParaRPr>
          </a:p>
          <a:p>
            <a:endParaRPr lang="en-US" sz="2000" dirty="0" smtClean="0">
              <a:solidFill>
                <a:srgbClr val="002060"/>
              </a:solidFill>
            </a:endParaRPr>
          </a:p>
          <a:p>
            <a:r>
              <a:rPr lang="el-GR" sz="2000" dirty="0" smtClean="0">
                <a:solidFill>
                  <a:srgbClr val="002060"/>
                </a:solidFill>
              </a:rPr>
              <a:t>Πρέπει</a:t>
            </a:r>
            <a:r>
              <a:rPr lang="el-GR" sz="2000" dirty="0">
                <a:solidFill>
                  <a:srgbClr val="002060"/>
                </a:solidFill>
              </a:rPr>
              <a:t>, λοιπόν, να κατανοήσουμε ότι </a:t>
            </a:r>
            <a:r>
              <a:rPr lang="el-GR" sz="2000" b="1" dirty="0">
                <a:solidFill>
                  <a:srgbClr val="002060"/>
                </a:solidFill>
              </a:rPr>
              <a:t>η σχολική τάξη </a:t>
            </a:r>
            <a:r>
              <a:rPr lang="el-GR" sz="2000" dirty="0">
                <a:solidFill>
                  <a:srgbClr val="002060"/>
                </a:solidFill>
              </a:rPr>
              <a:t>δεν είναι απλά </a:t>
            </a:r>
            <a:r>
              <a:rPr lang="el-GR" sz="2000" b="1" dirty="0">
                <a:solidFill>
                  <a:srgbClr val="002060"/>
                </a:solidFill>
              </a:rPr>
              <a:t>ένας </a:t>
            </a:r>
            <a:r>
              <a:rPr lang="el-GR" sz="2000" b="1" dirty="0" smtClean="0">
                <a:solidFill>
                  <a:srgbClr val="002060"/>
                </a:solidFill>
              </a:rPr>
              <a:t>χώρος, </a:t>
            </a:r>
            <a:r>
              <a:rPr lang="el-GR" sz="2000" dirty="0">
                <a:solidFill>
                  <a:srgbClr val="002060"/>
                </a:solidFill>
              </a:rPr>
              <a:t>αλλά </a:t>
            </a:r>
            <a:r>
              <a:rPr lang="el-GR" sz="2000" dirty="0" smtClean="0">
                <a:solidFill>
                  <a:srgbClr val="002060"/>
                </a:solidFill>
              </a:rPr>
              <a:t>και:</a:t>
            </a:r>
          </a:p>
          <a:p>
            <a:r>
              <a:rPr lang="el-GR" sz="2000" dirty="0" smtClean="0">
                <a:solidFill>
                  <a:srgbClr val="002060"/>
                </a:solidFill>
              </a:rPr>
              <a:t> </a:t>
            </a:r>
            <a:r>
              <a:rPr lang="el-GR" sz="2000" b="1" dirty="0">
                <a:solidFill>
                  <a:srgbClr val="002060"/>
                </a:solidFill>
              </a:rPr>
              <a:t>όσα</a:t>
            </a:r>
            <a:r>
              <a:rPr lang="el-GR" sz="2000" dirty="0">
                <a:solidFill>
                  <a:srgbClr val="002060"/>
                </a:solidFill>
              </a:rPr>
              <a:t> συντελούνται μέσα σε </a:t>
            </a:r>
            <a:r>
              <a:rPr lang="el-GR" sz="2000" dirty="0" smtClean="0">
                <a:solidFill>
                  <a:srgbClr val="002060"/>
                </a:solidFill>
              </a:rPr>
              <a:t>αυτόν , </a:t>
            </a:r>
            <a:r>
              <a:rPr lang="el-GR" sz="2000" dirty="0">
                <a:solidFill>
                  <a:srgbClr val="002060"/>
                </a:solidFill>
              </a:rPr>
              <a:t>καθώς και </a:t>
            </a:r>
            <a:r>
              <a:rPr lang="el-GR" sz="2000" b="1" dirty="0">
                <a:solidFill>
                  <a:srgbClr val="002060"/>
                </a:solidFill>
              </a:rPr>
              <a:t>οι τρόποι </a:t>
            </a:r>
            <a:r>
              <a:rPr lang="el-GR" sz="2000" dirty="0">
                <a:solidFill>
                  <a:srgbClr val="002060"/>
                </a:solidFill>
              </a:rPr>
              <a:t>με τους οποίους αυτά συντελούνται. </a:t>
            </a:r>
          </a:p>
          <a:p>
            <a:endParaRPr lang="el-GR" dirty="0" smtClean="0">
              <a:solidFill>
                <a:srgbClr val="002060"/>
              </a:solidFill>
            </a:endParaRPr>
          </a:p>
          <a:p>
            <a:endParaRPr lang="el-GR" dirty="0"/>
          </a:p>
          <a:p>
            <a:endParaRPr lang="el-GR" dirty="0" smtClean="0"/>
          </a:p>
          <a:p>
            <a:endParaRPr lang="el-GR" dirty="0"/>
          </a:p>
          <a:p>
            <a:endParaRPr lang="el-GR" dirty="0"/>
          </a:p>
          <a:p>
            <a:endParaRPr lang="el-GR" dirty="0"/>
          </a:p>
        </p:txBody>
      </p:sp>
    </p:spTree>
    <p:extLst>
      <p:ext uri="{BB962C8B-B14F-4D97-AF65-F5344CB8AC3E}">
        <p14:creationId xmlns:p14="http://schemas.microsoft.com/office/powerpoint/2010/main" val="3219511625"/>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3117</TotalTime>
  <Words>2904</Words>
  <Application>Microsoft Office PowerPoint</Application>
  <PresentationFormat>Προβολή στην οθόνη (4:3)</PresentationFormat>
  <Paragraphs>470</Paragraphs>
  <Slides>30</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30</vt:i4>
      </vt:variant>
    </vt:vector>
  </HeadingPairs>
  <TitlesOfParts>
    <vt:vector size="31" baseType="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Αγγελική Ρόκκα</dc:creator>
  <cp:lastModifiedBy>Αγγελική Ρόκκα</cp:lastModifiedBy>
  <cp:revision>290</cp:revision>
  <dcterms:created xsi:type="dcterms:W3CDTF">2020-09-01T10:30:49Z</dcterms:created>
  <dcterms:modified xsi:type="dcterms:W3CDTF">2020-10-13T21:36:16Z</dcterms:modified>
</cp:coreProperties>
</file>