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341" r:id="rId3"/>
    <p:sldId id="327" r:id="rId4"/>
    <p:sldId id="343" r:id="rId5"/>
    <p:sldId id="328" r:id="rId6"/>
    <p:sldId id="329" r:id="rId7"/>
    <p:sldId id="330" r:id="rId8"/>
    <p:sldId id="331" r:id="rId9"/>
    <p:sldId id="332" r:id="rId10"/>
    <p:sldId id="346" r:id="rId11"/>
    <p:sldId id="335" r:id="rId12"/>
    <p:sldId id="347" r:id="rId13"/>
    <p:sldId id="337" r:id="rId14"/>
    <p:sldId id="338" r:id="rId15"/>
    <p:sldId id="33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-120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Τίτλος, Κείμενο και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ClipArt"/>
          <p:cNvSpPr>
            <a:spLocks noGrp="1"/>
          </p:cNvSpPr>
          <p:nvPr>
            <p:ph type="clipArt" sz="half" idx="2"/>
          </p:nvPr>
        </p:nvSpPr>
        <p:spPr>
          <a:xfrm>
            <a:off x="6197600" y="1981200"/>
            <a:ext cx="5080000" cy="4114800"/>
          </a:xfrm>
        </p:spPr>
        <p:txBody>
          <a:bodyPr rtlCol="0">
            <a:normAutofit/>
          </a:bodyPr>
          <a:lstStyle/>
          <a:p>
            <a:pPr lvl="0"/>
            <a:endParaRPr lang="el-GR" noProof="0" smtClean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BAC82-C402-5944-A5FD-1C7EE37B869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3921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17/5/21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EAD7B4FE-1CC3-4BBD-8E51-9136A9E52D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8266" y="275139"/>
            <a:ext cx="7766936" cy="879353"/>
          </a:xfrm>
        </p:spPr>
        <p:txBody>
          <a:bodyPr/>
          <a:lstStyle/>
          <a:p>
            <a:pPr algn="l"/>
            <a:r>
              <a:rPr lang="el-GR" sz="4200" b="1" i="1" dirty="0" smtClean="0">
                <a:latin typeface="Comic Sans MS"/>
                <a:cs typeface="Comic Sans MS"/>
              </a:rPr>
              <a:t>Τίτλος διάλεξης</a:t>
            </a:r>
            <a:endParaRPr lang="el-GR" sz="4200" b="1" i="1" dirty="0">
              <a:latin typeface="Comic Sans MS"/>
              <a:cs typeface="Comic Sans MS"/>
            </a:endParaRP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677899D7-2873-483C-B10A-A1A2BB2267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0765" y="3288689"/>
            <a:ext cx="9410087" cy="3441034"/>
          </a:xfrm>
        </p:spPr>
        <p:txBody>
          <a:bodyPr>
            <a:noAutofit/>
          </a:bodyPr>
          <a:lstStyle/>
          <a:p>
            <a:r>
              <a:rPr lang="el-GR" sz="2000" dirty="0" smtClean="0">
                <a:latin typeface="Comic Sans MS"/>
                <a:cs typeface="Comic Sans MS"/>
              </a:rPr>
              <a:t>Προπτυχιακό Πρόγραμμα Σπουδών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Ν06</a:t>
            </a:r>
            <a:r>
              <a:rPr lang="en-US" sz="2000" dirty="0" smtClean="0">
                <a:latin typeface="Comic Sans MS"/>
                <a:cs typeface="Comic Sans MS"/>
              </a:rPr>
              <a:t>9 </a:t>
            </a:r>
            <a:r>
              <a:rPr lang="el-GR" sz="2000" dirty="0" smtClean="0">
                <a:latin typeface="Comic Sans MS"/>
                <a:cs typeface="Comic Sans MS"/>
              </a:rPr>
              <a:t>Οργάνωση εταιρειών αναψυχής και διοργάνωση δρομικών γεγονότων 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 </a:t>
            </a:r>
            <a:endParaRPr lang="el-GR" sz="2000" dirty="0">
              <a:latin typeface="Comic Sans MS"/>
              <a:cs typeface="Comic Sans MS"/>
            </a:endParaRPr>
          </a:p>
          <a:p>
            <a:endParaRPr lang="el-GR" sz="2000" dirty="0">
              <a:latin typeface="Comic Sans MS"/>
              <a:cs typeface="Comic Sans MS"/>
            </a:endParaRPr>
          </a:p>
          <a:p>
            <a:r>
              <a:rPr lang="el-GR" sz="2000" dirty="0" err="1" smtClean="0">
                <a:latin typeface="Comic Sans MS"/>
                <a:cs typeface="Comic Sans MS"/>
              </a:rPr>
              <a:t>Αστραπέλλος</a:t>
            </a:r>
            <a:r>
              <a:rPr lang="el-GR" sz="2000" dirty="0" smtClean="0">
                <a:latin typeface="Comic Sans MS"/>
                <a:cs typeface="Comic Sans MS"/>
              </a:rPr>
              <a:t> Κωνσταντίνος </a:t>
            </a:r>
          </a:p>
          <a:p>
            <a:r>
              <a:rPr lang="el-GR" sz="2000" dirty="0" smtClean="0">
                <a:latin typeface="Comic Sans MS"/>
                <a:cs typeface="Comic Sans MS"/>
              </a:rPr>
              <a:t>ΣΕΦΑΑ ΚΟΜΟΤΗΝΗΣ</a:t>
            </a:r>
            <a:endParaRPr lang="en-US" sz="2000" dirty="0">
              <a:latin typeface="Comic Sans MS"/>
              <a:cs typeface="Comic Sans MS"/>
            </a:endParaRPr>
          </a:p>
          <a:p>
            <a:r>
              <a:rPr lang="en-US" sz="2000" dirty="0" smtClean="0">
                <a:latin typeface="Comic Sans MS"/>
                <a:cs typeface="Comic Sans MS"/>
              </a:rPr>
              <a:t>e-mail:</a:t>
            </a:r>
            <a:r>
              <a:rPr lang="en-US" sz="2000" dirty="0">
                <a:latin typeface="Comic Sans MS"/>
                <a:cs typeface="Comic Sans MS"/>
              </a:rPr>
              <a:t> </a:t>
            </a:r>
            <a:r>
              <a:rPr lang="en-US" sz="2000" dirty="0" err="1" smtClean="0">
                <a:latin typeface="Comic Sans MS"/>
                <a:cs typeface="Comic Sans MS"/>
              </a:rPr>
              <a:t>kastrape@phyed.duth.gr</a:t>
            </a:r>
            <a:endParaRPr lang="en-US" sz="2000" dirty="0" smtClean="0">
              <a:latin typeface="Comic Sans MS"/>
              <a:cs typeface="Comic Sans MS"/>
            </a:endParaRPr>
          </a:p>
        </p:txBody>
      </p:sp>
      <p:sp>
        <p:nvSpPr>
          <p:cNvPr id="5" name="Τίτλος 1">
            <a:extLst>
              <a:ext uri="{FF2B5EF4-FFF2-40B4-BE49-F238E27FC236}">
                <a16:creationId xmlns:a16="http://schemas.microsoft.com/office/drawing/2014/main" xmlns="" id="{EAD7B4FE-1CC3-4BBD-8E51-9136A9E52DB5}"/>
              </a:ext>
            </a:extLst>
          </p:cNvPr>
          <p:cNvSpPr txBox="1">
            <a:spLocks/>
          </p:cNvSpPr>
          <p:nvPr/>
        </p:nvSpPr>
        <p:spPr>
          <a:xfrm>
            <a:off x="436172" y="1684652"/>
            <a:ext cx="9659951" cy="8793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l-GR" sz="3200" b="1" dirty="0" smtClean="0">
                <a:latin typeface="Comic Sans MS"/>
                <a:cs typeface="Comic Sans MS"/>
              </a:rPr>
              <a:t>Διαδικασίες διοργάνωση μιας δρομικής εκδήλωσης</a:t>
            </a:r>
            <a:endParaRPr lang="el-GR" sz="32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359305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200" b="1">
                <a:solidFill>
                  <a:srgbClr val="000000"/>
                </a:solidFill>
                <a:latin typeface="Comic Sans MS" charset="0"/>
                <a:cs typeface="Comic Sans MS" charset="0"/>
              </a:rPr>
              <a:t>Δημιουργία αφίσας του γεγονότος</a:t>
            </a:r>
            <a:endParaRPr lang="en-US" sz="3200" b="1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568" y="1773238"/>
            <a:ext cx="7776633" cy="5084762"/>
          </a:xfrm>
        </p:spPr>
        <p:txBody>
          <a:bodyPr/>
          <a:lstStyle/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Άμεση προβολή του γεγονότος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Έγκαιρη τοποθέτηση σε κεντρικά σημεία (κέντρο πόλης, εγκατάσταση εκδήλωσης, μέσα μεταφοράς, χορηγούς)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Αναλυτικές πληροφορίες (ημερομηνία, ώρα, τοποθεσία, χορηγοί)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Ευφάνταστη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Χρώματα – εικόνες</a:t>
            </a:r>
          </a:p>
          <a:p>
            <a:pPr marL="355600" indent="-355600" eaLnBrk="1" hangingPunct="1">
              <a:lnSpc>
                <a:spcPct val="90000"/>
              </a:lnSpc>
              <a:buClr>
                <a:srgbClr val="FFFF00"/>
              </a:buClr>
              <a:buFont typeface="Wingdings" charset="0"/>
              <a:buChar char="§"/>
            </a:pPr>
            <a:r>
              <a:rPr lang="el-GR" sz="2600" dirty="0">
                <a:latin typeface="Comic Sans MS" charset="0"/>
                <a:cs typeface="Comic Sans MS" charset="0"/>
              </a:rPr>
              <a:t>Όχι επαναλήψεις εικόνων ή χρωμάτων με τις προηγούμενες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0700" y="1765300"/>
            <a:ext cx="4051300" cy="50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838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1 - Τίτλος"/>
          <p:cNvSpPr>
            <a:spLocks noGrp="1"/>
          </p:cNvSpPr>
          <p:nvPr>
            <p:ph type="title"/>
          </p:nvPr>
        </p:nvSpPr>
        <p:spPr>
          <a:xfrm>
            <a:off x="914400" y="125413"/>
            <a:ext cx="10363200" cy="58011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>
                <a:latin typeface="Comic Sans MS" charset="0"/>
                <a:cs typeface="Comic Sans MS" charset="0"/>
              </a:rPr>
              <a:t>	Εθελοντές</a:t>
            </a:r>
          </a:p>
        </p:txBody>
      </p:sp>
      <p:sp>
        <p:nvSpPr>
          <p:cNvPr id="39938" name="2 - Θέση περιεχομένου"/>
          <p:cNvSpPr>
            <a:spLocks noGrp="1"/>
          </p:cNvSpPr>
          <p:nvPr>
            <p:ph idx="1"/>
          </p:nvPr>
        </p:nvSpPr>
        <p:spPr>
          <a:xfrm>
            <a:off x="260141" y="1007920"/>
            <a:ext cx="10363200" cy="3122594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l-GR" sz="2400" dirty="0" smtClean="0">
                <a:solidFill>
                  <a:srgbClr val="FFFF00"/>
                </a:solidFill>
                <a:latin typeface="Comic Sans MS"/>
                <a:ea typeface="+mn-ea"/>
                <a:cs typeface="Comic Sans MS"/>
              </a:rPr>
              <a:t>Κίνητρα εθελοντών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Αγάπη για την αθλητική δραστηριότητα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Ανάπτυξη δικτύου γνωριμιών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Απόκτηση εργασιακή εμπειρία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«Πατριωτισμός»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Έκφραση προσωπικών </a:t>
            </a:r>
            <a:r>
              <a:rPr lang="el-GR" sz="2400" dirty="0" smtClean="0">
                <a:latin typeface="Comic Sans MS"/>
                <a:ea typeface="+mn-ea"/>
                <a:cs typeface="Comic Sans MS"/>
              </a:rPr>
              <a:t>αξιών</a:t>
            </a:r>
            <a:endParaRPr lang="el-GR" sz="2400" dirty="0" smtClean="0">
              <a:latin typeface="Comic Sans MS"/>
              <a:ea typeface="+mn-ea"/>
              <a:cs typeface="Comic Sans M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0600" y="4749800"/>
            <a:ext cx="4851400" cy="2108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9000"/>
            <a:ext cx="3314700" cy="2159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58200" y="0"/>
            <a:ext cx="3733800" cy="294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13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>
          <a:xfrm>
            <a:off x="609600" y="125413"/>
            <a:ext cx="6350000" cy="855662"/>
          </a:xfrm>
        </p:spPr>
        <p:txBody>
          <a:bodyPr/>
          <a:lstStyle/>
          <a:p>
            <a:r>
              <a:rPr lang="el-GR" sz="3200">
                <a:solidFill>
                  <a:srgbClr val="000000"/>
                </a:solidFill>
                <a:latin typeface="Comic Sans MS" charset="0"/>
                <a:cs typeface="Comic Sans MS" charset="0"/>
              </a:rPr>
              <a:t>Εθελοντές</a:t>
            </a:r>
            <a:endParaRPr lang="en-US" sz="3200">
              <a:solidFill>
                <a:srgbClr val="000000"/>
              </a:solidFill>
              <a:latin typeface="Comic Sans MS" charset="0"/>
              <a:cs typeface="Comic Sans MS" charset="0"/>
            </a:endParaRP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>
          <a:xfrm>
            <a:off x="143933" y="1600200"/>
            <a:ext cx="7103533" cy="5068888"/>
          </a:xfrm>
        </p:spPr>
        <p:txBody>
          <a:bodyPr/>
          <a:lstStyle/>
          <a:p>
            <a:r>
              <a:rPr lang="el-GR" sz="2400" dirty="0">
                <a:latin typeface="Comic Sans MS" charset="0"/>
                <a:cs typeface="Comic Sans MS" charset="0"/>
              </a:rPr>
              <a:t>Σημαντικό κομμάτι μιας εκδήλωσης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Απαραίτητοι σε κάθε διοργάνωση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Ας έχουμε παραπάνω από όσους χρειαζόμαστε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Τους παραχωρούμε πρωτοβουλίες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Τοποθέτηση σε τομέα επιθυμίας τους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Παροχή διαφορετικού ρουχισμού – διακριτικών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Αναμνηστικό – βεβαίωση συμμετοχής</a:t>
            </a:r>
          </a:p>
          <a:p>
            <a:r>
              <a:rPr lang="el-GR" sz="2400" dirty="0">
                <a:latin typeface="Comic Sans MS" charset="0"/>
                <a:cs typeface="Comic Sans MS" charset="0"/>
              </a:rPr>
              <a:t>Εκδήλωση – </a:t>
            </a:r>
            <a:r>
              <a:rPr lang="en-US" sz="2400" dirty="0">
                <a:latin typeface="Comic Sans MS" charset="0"/>
                <a:cs typeface="Comic Sans MS" charset="0"/>
              </a:rPr>
              <a:t>party </a:t>
            </a:r>
            <a:r>
              <a:rPr lang="el-GR" sz="2400" dirty="0">
                <a:latin typeface="Comic Sans MS" charset="0"/>
                <a:cs typeface="Comic Sans MS" charset="0"/>
              </a:rPr>
              <a:t>ευχαριστίας</a:t>
            </a:r>
          </a:p>
          <a:p>
            <a:endParaRPr lang="en-US" dirty="0"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3619500"/>
            <a:ext cx="4953000" cy="3238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100" y="0"/>
            <a:ext cx="50419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12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>
                <a:solidFill>
                  <a:srgbClr val="FFFF00"/>
                </a:solidFill>
                <a:latin typeface="Comic Sans MS" charset="0"/>
                <a:cs typeface="Comic Sans MS" charset="0"/>
              </a:rPr>
              <a:t>Χορηγοί</a:t>
            </a:r>
          </a:p>
        </p:txBody>
      </p:sp>
      <p:sp>
        <p:nvSpPr>
          <p:cNvPr id="37890" name="2 - Θέση περιεχομένου"/>
          <p:cNvSpPr>
            <a:spLocks noGrp="1"/>
          </p:cNvSpPr>
          <p:nvPr>
            <p:ph idx="1"/>
          </p:nvPr>
        </p:nvSpPr>
        <p:spPr>
          <a:xfrm>
            <a:off x="438992" y="3095680"/>
            <a:ext cx="7391400" cy="360838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>
              <a:latin typeface="Comic Sans MS" charset="0"/>
              <a:cs typeface="Comic Sans MS" charset="0"/>
            </a:endParaRPr>
          </a:p>
          <a:p>
            <a:pPr eaLnBrk="1" hangingPunct="1">
              <a:buFontTx/>
              <a:buNone/>
              <a:defRPr/>
            </a:pPr>
            <a:r>
              <a:rPr lang="el-GR" sz="2400" dirty="0" smtClean="0">
                <a:latin typeface="Comic Sans MS" charset="0"/>
                <a:cs typeface="Comic Sans MS" charset="0"/>
              </a:rPr>
              <a:t>Αναλόγως </a:t>
            </a:r>
            <a:r>
              <a:rPr lang="el-GR" sz="2400" dirty="0">
                <a:latin typeface="Comic Sans MS" charset="0"/>
                <a:cs typeface="Comic Sans MS" charset="0"/>
              </a:rPr>
              <a:t>της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προσφοράς</a:t>
            </a:r>
            <a:endParaRPr lang="en-US" sz="2400" dirty="0">
              <a:latin typeface="Comic Sans MS" charset="0"/>
              <a:cs typeface="Comic Sans MS" charset="0"/>
            </a:endParaRPr>
          </a:p>
          <a:p>
            <a:pPr eaLnBrk="1" hangingPunct="1">
              <a:defRPr/>
            </a:pPr>
            <a:r>
              <a:rPr lang="el-GR" sz="2400" dirty="0">
                <a:latin typeface="Comic Sans MS" charset="0"/>
                <a:cs typeface="Comic Sans MS" charset="0"/>
              </a:rPr>
              <a:t>Ονομαστικός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Χρυσός </a:t>
            </a:r>
            <a:endParaRPr lang="el-GR" sz="2400" dirty="0">
              <a:latin typeface="Comic Sans MS" charset="0"/>
              <a:cs typeface="Comic Sans MS" charset="0"/>
            </a:endParaRPr>
          </a:p>
          <a:p>
            <a:pPr eaLnBrk="1" hangingPunct="1">
              <a:defRPr/>
            </a:pPr>
            <a:r>
              <a:rPr lang="el-GR" sz="2400" dirty="0" smtClean="0">
                <a:latin typeface="Comic Sans MS" charset="0"/>
                <a:cs typeface="Comic Sans MS" charset="0"/>
              </a:rPr>
              <a:t>Ασημένιος</a:t>
            </a:r>
            <a:endParaRPr lang="el-GR" sz="2400" dirty="0">
              <a:latin typeface="Comic Sans MS" charset="0"/>
              <a:cs typeface="Comic Sans MS" charset="0"/>
            </a:endParaRPr>
          </a:p>
          <a:p>
            <a:pPr eaLnBrk="1" hangingPunct="1">
              <a:defRPr/>
            </a:pPr>
            <a:r>
              <a:rPr lang="el-GR" sz="2400" dirty="0">
                <a:latin typeface="Comic Sans MS" charset="0"/>
                <a:cs typeface="Comic Sans MS" charset="0"/>
              </a:rPr>
              <a:t>Υποστηρικτές</a:t>
            </a:r>
          </a:p>
          <a:p>
            <a:pPr eaLnBrk="1" hangingPunct="1">
              <a:defRPr/>
            </a:pPr>
            <a:r>
              <a:rPr lang="el-GR" sz="2400" dirty="0">
                <a:latin typeface="Comic Sans MS" charset="0"/>
                <a:cs typeface="Comic Sans MS" charset="0"/>
              </a:rPr>
              <a:t>Χορηγοί </a:t>
            </a:r>
            <a:r>
              <a:rPr lang="el-GR" sz="2400" dirty="0" smtClean="0">
                <a:latin typeface="Comic Sans MS" charset="0"/>
                <a:cs typeface="Comic Sans MS" charset="0"/>
              </a:rPr>
              <a:t>επικοινωνίας</a:t>
            </a:r>
          </a:p>
          <a:p>
            <a:pPr eaLnBrk="1" hangingPunct="1">
              <a:defRPr/>
            </a:pPr>
            <a:endParaRPr lang="el-GR" dirty="0">
              <a:latin typeface="Comic Sans MS" charset="0"/>
              <a:cs typeface="Comic Sans MS" charset="0"/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l-GR" dirty="0">
              <a:latin typeface="Comic Sans MS" charset="0"/>
              <a:cs typeface="Comic Sans MS" charset="0"/>
            </a:endParaRPr>
          </a:p>
          <a:p>
            <a:pPr eaLnBrk="1" hangingPunct="1">
              <a:defRPr/>
            </a:pPr>
            <a:endParaRPr lang="el-GR" dirty="0">
              <a:latin typeface="Comic Sans MS" charset="0"/>
              <a:cs typeface="Comic Sans MS" charset="0"/>
            </a:endParaRPr>
          </a:p>
        </p:txBody>
      </p:sp>
      <p:sp>
        <p:nvSpPr>
          <p:cNvPr id="54278" name="1 - Τίτλος"/>
          <p:cNvSpPr txBox="1">
            <a:spLocks/>
          </p:cNvSpPr>
          <p:nvPr/>
        </p:nvSpPr>
        <p:spPr bwMode="auto">
          <a:xfrm>
            <a:off x="527012" y="2186682"/>
            <a:ext cx="531918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2400" dirty="0">
                <a:solidFill>
                  <a:srgbClr val="FFFF00"/>
                </a:solidFill>
                <a:latin typeface="Comic Sans MS" charset="0"/>
                <a:cs typeface="Comic Sans MS" charset="0"/>
              </a:rPr>
              <a:t>Χρήση υλικού χορηγού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0"/>
            <a:ext cx="4572000" cy="217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520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1757363"/>
          </a:xfrm>
        </p:spPr>
        <p:txBody>
          <a:bodyPr>
            <a:normAutofit fontScale="92500" lnSpcReduction="10000"/>
          </a:bodyPr>
          <a:lstStyle/>
          <a:p>
            <a:r>
              <a:rPr lang="el-GR" sz="2400">
                <a:latin typeface="Comic Sans MS" charset="0"/>
                <a:cs typeface="Comic Sans MS" charset="0"/>
              </a:rPr>
              <a:t>Αποκλειστική χρήση και δικαιώματα</a:t>
            </a:r>
            <a:endParaRPr lang="en-US" sz="2400">
              <a:latin typeface="Comic Sans MS" charset="0"/>
              <a:cs typeface="Comic Sans MS" charset="0"/>
            </a:endParaRPr>
          </a:p>
          <a:p>
            <a:r>
              <a:rPr lang="el-GR" sz="2400">
                <a:latin typeface="Comic Sans MS" charset="0"/>
                <a:cs typeface="Comic Sans MS" charset="0"/>
              </a:rPr>
              <a:t>Αναγνωρισιμότητα</a:t>
            </a:r>
          </a:p>
          <a:p>
            <a:r>
              <a:rPr lang="el-GR" sz="2400">
                <a:latin typeface="Comic Sans MS" charset="0"/>
                <a:cs typeface="Comic Sans MS" charset="0"/>
              </a:rPr>
              <a:t>Έσοδα</a:t>
            </a:r>
          </a:p>
          <a:p>
            <a:r>
              <a:rPr lang="el-GR" sz="2400">
                <a:latin typeface="Comic Sans MS" charset="0"/>
                <a:cs typeface="Comic Sans MS" charset="0"/>
              </a:rPr>
              <a:t>Αναμνηστικά </a:t>
            </a:r>
            <a:endParaRPr lang="en-US" sz="2400">
              <a:latin typeface="Comic Sans MS" charset="0"/>
              <a:cs typeface="Comic Sans MS" charset="0"/>
            </a:endParaRPr>
          </a:p>
        </p:txBody>
      </p:sp>
      <p:sp>
        <p:nvSpPr>
          <p:cNvPr id="55298" name="1 - Τίτλος"/>
          <p:cNvSpPr txBox="1">
            <a:spLocks/>
          </p:cNvSpPr>
          <p:nvPr/>
        </p:nvSpPr>
        <p:spPr bwMode="auto">
          <a:xfrm>
            <a:off x="624417" y="188913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anchor="ctr"/>
          <a:lstStyle>
            <a:lvl1pPr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sz="4400">
                <a:solidFill>
                  <a:srgbClr val="FFFF00"/>
                </a:solidFill>
                <a:latin typeface="Comic Sans MS" charset="0"/>
                <a:cs typeface="Comic Sans MS" charset="0"/>
              </a:rPr>
              <a:t>Μασκότ - Σήμα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200" y="3860800"/>
            <a:ext cx="3987800" cy="2997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60800"/>
            <a:ext cx="43307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125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2140" cy="6858000"/>
          </a:xfrm>
          <a:prstGeom prst="rect">
            <a:avLst/>
          </a:prstGeom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094413"/>
            <a:ext cx="12192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l-GR" b="1" dirty="0" err="1">
                <a:solidFill>
                  <a:schemeClr val="bg1"/>
                </a:solidFill>
                <a:latin typeface="Comic Sans MS" charset="0"/>
                <a:cs typeface="Comic Sans MS" charset="0"/>
              </a:rPr>
              <a:t>Ημιμαραθώνιος</a:t>
            </a:r>
            <a:r>
              <a:rPr lang="el-GR" b="1" dirty="0">
                <a:solidFill>
                  <a:schemeClr val="bg1"/>
                </a:solidFill>
                <a:latin typeface="Comic Sans MS" charset="0"/>
                <a:cs typeface="Comic Sans MS" charset="0"/>
              </a:rPr>
              <a:t> Κομοτηνής</a:t>
            </a:r>
          </a:p>
        </p:txBody>
      </p:sp>
    </p:spTree>
    <p:extLst>
      <p:ext uri="{BB962C8B-B14F-4D97-AF65-F5344CB8AC3E}">
        <p14:creationId xmlns:p14="http://schemas.microsoft.com/office/powerpoint/2010/main" val="17121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1143000"/>
          </a:xfrm>
        </p:spPr>
        <p:txBody>
          <a:bodyPr/>
          <a:lstStyle/>
          <a:p>
            <a:pPr eaLnBrk="1" hangingPunct="1"/>
            <a:r>
              <a:rPr lang="el-GR" sz="3600" dirty="0" smtClean="0">
                <a:latin typeface="Comic Sans MS" charset="0"/>
                <a:cs typeface="Comic Sans MS" charset="0"/>
              </a:rPr>
              <a:t>Προϋπολογισμός</a:t>
            </a:r>
            <a:endParaRPr lang="en-GB" sz="3600" dirty="0">
              <a:latin typeface="Comic Sans MS" charset="0"/>
              <a:cs typeface="Comic Sans MS" charset="0"/>
            </a:endParaRPr>
          </a:p>
        </p:txBody>
      </p:sp>
      <p:sp>
        <p:nvSpPr>
          <p:cNvPr id="43010" name="Rectangle 3"/>
          <p:cNvSpPr>
            <a:spLocks noGrp="1" noChangeArrowheads="1"/>
          </p:cNvSpPr>
          <p:nvPr>
            <p:ph idx="1"/>
          </p:nvPr>
        </p:nvSpPr>
        <p:spPr>
          <a:xfrm>
            <a:off x="216837" y="2231226"/>
            <a:ext cx="9589131" cy="4525962"/>
          </a:xfrm>
        </p:spPr>
        <p:txBody>
          <a:bodyPr/>
          <a:lstStyle/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Έσοδα ??????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Κύρια έσοδα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 smtClean="0">
                <a:latin typeface="Comic Sans MS" charset="0"/>
                <a:cs typeface="Comic Sans MS" charset="0"/>
              </a:rPr>
              <a:t>Επιπλέον έσοδα</a:t>
            </a:r>
            <a:endParaRPr lang="el-GR" sz="2800" dirty="0">
              <a:latin typeface="Comic Sans MS" charset="0"/>
              <a:cs typeface="Comic Sans MS" charset="0"/>
            </a:endParaRP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Χορηγοί ??????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Συνδιοργανωτές...............</a:t>
            </a:r>
          </a:p>
          <a:p>
            <a:r>
              <a:rPr lang="el-GR" sz="2800" dirty="0" smtClean="0">
                <a:latin typeface="Comic Sans MS" charset="0"/>
                <a:cs typeface="Comic Sans MS" charset="0"/>
              </a:rPr>
              <a:t>Κ</a:t>
            </a:r>
            <a:r>
              <a:rPr lang="el-GR" sz="2800" dirty="0" smtClean="0">
                <a:latin typeface="Comic Sans MS"/>
                <a:cs typeface="Comic Sans MS"/>
              </a:rPr>
              <a:t>αταγραφή </a:t>
            </a:r>
            <a:r>
              <a:rPr lang="el-GR" sz="2800" dirty="0">
                <a:latin typeface="Comic Sans MS"/>
                <a:cs typeface="Comic Sans MS"/>
              </a:rPr>
              <a:t>όλων των πηγών που χρειάζονται για την κάθε μία επιμέρους δραστηριότητα</a:t>
            </a:r>
          </a:p>
          <a:p>
            <a:pPr eaLnBrk="1" hangingPunct="1"/>
            <a:endParaRPr lang="el-GR" sz="2800" dirty="0" smtClean="0">
              <a:latin typeface="Comic Sans MS" charset="0"/>
              <a:cs typeface="Comic Sans MS" charset="0"/>
            </a:endParaRPr>
          </a:p>
          <a:p>
            <a:pPr eaLnBrk="1" hangingPunct="1"/>
            <a:endParaRPr lang="el-GR" sz="2800" dirty="0" smtClean="0">
              <a:latin typeface="Comic Sans MS" charset="0"/>
              <a:cs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8361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Προετοιμασία της διαδρομής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4034" name="Rectangle 3"/>
          <p:cNvSpPr>
            <a:spLocks noGrp="1" noChangeArrowheads="1"/>
          </p:cNvSpPr>
          <p:nvPr>
            <p:ph idx="1"/>
          </p:nvPr>
        </p:nvSpPr>
        <p:spPr>
          <a:xfrm>
            <a:off x="239185" y="1557339"/>
            <a:ext cx="11713633" cy="3024187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Τοποθέτηση πινακίδων ή άλλων δεικτών πορείας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Δημιουργία σταθμών ανεφοδιασμού ανά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2,5χλμ. και 5χλμ.</a:t>
            </a:r>
            <a:r>
              <a:rPr lang="en-GB" sz="2800" dirty="0" smtClean="0">
                <a:latin typeface="Comic Sans MS" charset="0"/>
                <a:cs typeface="Comic Sans MS" charset="0"/>
              </a:rPr>
              <a:t>, </a:t>
            </a:r>
            <a:r>
              <a:rPr lang="el-GR" sz="2800" dirty="0">
                <a:latin typeface="Comic Sans MS" charset="0"/>
                <a:cs typeface="Comic Sans MS" charset="0"/>
              </a:rPr>
              <a:t>με νερό, χυμούς, φρούτα,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σφουγγάρια, σοκολάτες, ισοτονικά </a:t>
            </a:r>
            <a:r>
              <a:rPr lang="el-GR" sz="2800" dirty="0">
                <a:latin typeface="Comic Sans MS" charset="0"/>
                <a:cs typeface="Comic Sans MS" charset="0"/>
              </a:rPr>
              <a:t>κτλ. και άτομα που θα βοηθούν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Τοποθέτηση υπεύθυνων «ρύθμισης» κυκλοφορίας σε διασταυρώσεις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200" y="4902200"/>
            <a:ext cx="3860800" cy="1955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3300"/>
            <a:ext cx="3987800" cy="204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213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z="3600" dirty="0" smtClean="0">
                <a:latin typeface="Comic Sans MS" charset="0"/>
                <a:cs typeface="Comic Sans MS" charset="0"/>
              </a:rPr>
              <a:t>Δημιουργία ιστοσελίδας</a:t>
            </a:r>
            <a:endParaRPr lang="en-GB" sz="3600" dirty="0">
              <a:latin typeface="Comic Sans MS" charset="0"/>
              <a:cs typeface="Comic Sans MS" charset="0"/>
            </a:endParaRP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239185" y="2133600"/>
            <a:ext cx="11713633" cy="45354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Ενημέρωση για πιθανές αλλαγές</a:t>
            </a:r>
            <a:endParaRPr lang="el-GR" sz="2400" dirty="0" smtClean="0">
              <a:latin typeface="Comic Sans MS"/>
              <a:ea typeface="+mn-ea"/>
              <a:cs typeface="Comic Sans MS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Πληροφορίες για τη διοργάνωση (ημερομηνία, ώρα, διαδρομή)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Προκήρυξη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Εγγραφές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Χορηγοί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Άλλες εκδηλώσεις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Άλλα δρομικά γεγονότα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cs typeface="Comic Sans MS"/>
              </a:rPr>
              <a:t>Άρθρα σχετικά με τον μαραθώνιο</a:t>
            </a:r>
          </a:p>
        </p:txBody>
      </p:sp>
    </p:spTree>
    <p:extLst>
      <p:ext uri="{BB962C8B-B14F-4D97-AF65-F5344CB8AC3E}">
        <p14:creationId xmlns:p14="http://schemas.microsoft.com/office/powerpoint/2010/main" val="414691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z="3600">
                <a:latin typeface="Comic Sans MS" charset="0"/>
                <a:cs typeface="Comic Sans MS" charset="0"/>
              </a:rPr>
              <a:t>E</a:t>
            </a:r>
            <a:r>
              <a:rPr lang="el-GR" sz="3600">
                <a:latin typeface="Comic Sans MS" charset="0"/>
                <a:cs typeface="Comic Sans MS" charset="0"/>
              </a:rPr>
              <a:t>γγραφή συμμετεχόντων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32770" name="Rectangle 1027"/>
          <p:cNvSpPr>
            <a:spLocks noGrp="1" noChangeArrowheads="1"/>
          </p:cNvSpPr>
          <p:nvPr>
            <p:ph idx="1"/>
          </p:nvPr>
        </p:nvSpPr>
        <p:spPr>
          <a:xfrm>
            <a:off x="239185" y="2133600"/>
            <a:ext cx="11713633" cy="4535488"/>
          </a:xfrm>
        </p:spPr>
        <p:txBody>
          <a:bodyPr rtlCol="0">
            <a:normAutofit/>
          </a:bodyPr>
          <a:lstStyle/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Απευθείας εγγραφή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Ηλεκτρονική εγγραφή</a:t>
            </a:r>
          </a:p>
          <a:p>
            <a:pPr marL="0" indent="0"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l-GR" sz="2400" dirty="0" smtClean="0">
              <a:latin typeface="Comic Sans MS"/>
              <a:ea typeface="+mn-ea"/>
              <a:cs typeface="Comic Sans MS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Ανάλογα με τη φιλοσοφία των διοργανωτών έχουμε: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Δωρεάν συμμετοχή </a:t>
            </a: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l-GR" sz="2400" dirty="0" smtClean="0">
                <a:latin typeface="Comic Sans MS"/>
                <a:ea typeface="+mn-ea"/>
                <a:cs typeface="Comic Sans MS"/>
              </a:rPr>
              <a:t>Συμμετοχή με οικονομικό αντίτιμο (οι συμμετέχοντες παίρνουν αναμνηστικά αντικείμενα όπως μπλούζες με λογότυπο του φορέα, δώρα χορηγών, εκπτώσεις)</a:t>
            </a:r>
            <a:endParaRPr lang="en-GB" sz="2400" dirty="0" smtClean="0">
              <a:latin typeface="Comic Sans MS"/>
              <a:ea typeface="+mn-ea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79480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98438"/>
            <a:ext cx="10972800" cy="1143000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Επικοινωνία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6082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143125"/>
            <a:ext cx="10972800" cy="2293938"/>
          </a:xfrm>
        </p:spPr>
        <p:txBody>
          <a:bodyPr/>
          <a:lstStyle/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Σχέδιο διασύνδεσης όλων των συντελεστών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Σταθερά, κινητά, ασύρματοι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Μοιράζονται ανάλογα με την αρμοδιότητα, τοποθεσία, φύση εργασίας</a:t>
            </a:r>
          </a:p>
          <a:p>
            <a:pPr eaLnBrk="1" hangingPunct="1">
              <a:buFontTx/>
              <a:buNone/>
            </a:pPr>
            <a:endParaRPr lang="en-GB" sz="280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08500"/>
            <a:ext cx="4178300" cy="23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8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600" y="44450"/>
            <a:ext cx="10972800" cy="922338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Ιατρική κάλυψη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7106" name="Rectangle 1027"/>
          <p:cNvSpPr>
            <a:spLocks noGrp="1" noChangeArrowheads="1"/>
          </p:cNvSpPr>
          <p:nvPr>
            <p:ph idx="1"/>
          </p:nvPr>
        </p:nvSpPr>
        <p:spPr>
          <a:xfrm>
            <a:off x="239184" y="1125539"/>
            <a:ext cx="11521016" cy="3024187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Κάθε αγώνας εμπεριέχει στοιχείο κινδύνου για αθλητές – συμμετέχοντες 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Γιατρός 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Πλησιέστερο εφημερεύον νοσοκομείο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Ασθενοφόρο σε όλη τη διάρκεια της διοργάνωσης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Ποίος υπεύθυνος;</a:t>
            </a:r>
          </a:p>
          <a:p>
            <a:pPr eaLnBrk="1" hangingPunct="1"/>
            <a:endParaRPr lang="en-GB" sz="2800" dirty="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30700"/>
            <a:ext cx="121920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518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15888"/>
            <a:ext cx="10972800" cy="1143000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Τερματισμός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2071688"/>
            <a:ext cx="7292622" cy="4525962"/>
          </a:xfrm>
        </p:spPr>
        <p:txBody>
          <a:bodyPr/>
          <a:lstStyle/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Αψίδα τερματισμού, διαχωριστικά θεατών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Χώρος διαφύλαξης τσαντών, </a:t>
            </a:r>
            <a:r>
              <a:rPr lang="el-GR" sz="2800" dirty="0" smtClean="0">
                <a:latin typeface="Comic Sans MS" charset="0"/>
                <a:cs typeface="Comic Sans MS" charset="0"/>
              </a:rPr>
              <a:t>προσωπικών </a:t>
            </a:r>
          </a:p>
          <a:p>
            <a:pPr marL="0" indent="0" eaLnBrk="1" hangingPunct="1">
              <a:buNone/>
            </a:pPr>
            <a:r>
              <a:rPr lang="el-GR" sz="2800" dirty="0" smtClean="0">
                <a:latin typeface="Comic Sans MS" charset="0"/>
                <a:cs typeface="Comic Sans MS" charset="0"/>
              </a:rPr>
              <a:t>αντικειμένων </a:t>
            </a:r>
            <a:r>
              <a:rPr lang="el-GR" sz="2800" dirty="0">
                <a:latin typeface="Comic Sans MS" charset="0"/>
                <a:cs typeface="Comic Sans MS" charset="0"/>
              </a:rPr>
              <a:t>των αθλητών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Χώρος για ΜΜΕ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Τραπέζι με φρούτα, νερό, χυμούς</a:t>
            </a:r>
          </a:p>
          <a:p>
            <a:pPr eaLnBrk="1" hangingPunct="1"/>
            <a:r>
              <a:rPr lang="el-GR" sz="2800" dirty="0">
                <a:latin typeface="Comic Sans MS" charset="0"/>
                <a:cs typeface="Comic Sans MS" charset="0"/>
              </a:rPr>
              <a:t>Καταγραφή αθλητών που τερματίζουν</a:t>
            </a:r>
          </a:p>
          <a:p>
            <a:pPr eaLnBrk="1" hangingPunct="1"/>
            <a:r>
              <a:rPr lang="en-US" sz="2800" dirty="0" err="1">
                <a:latin typeface="Comic Sans MS" charset="0"/>
                <a:cs typeface="Comic Sans MS" charset="0"/>
              </a:rPr>
              <a:t>Dj</a:t>
            </a:r>
            <a:r>
              <a:rPr lang="en-US" sz="2800" dirty="0">
                <a:latin typeface="Comic Sans MS" charset="0"/>
                <a:cs typeface="Comic Sans MS" charset="0"/>
              </a:rPr>
              <a:t> - </a:t>
            </a:r>
            <a:r>
              <a:rPr lang="el-GR" sz="2800" dirty="0">
                <a:latin typeface="Comic Sans MS" charset="0"/>
                <a:cs typeface="Comic Sans MS" charset="0"/>
              </a:rPr>
              <a:t>Εκφωνητής</a:t>
            </a:r>
            <a:endParaRPr lang="en-GB" sz="2800" dirty="0">
              <a:latin typeface="Comic Sans MS" charset="0"/>
              <a:cs typeface="Comic Sans MS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00" y="2362200"/>
            <a:ext cx="38735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729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88913"/>
            <a:ext cx="10363200" cy="792162"/>
          </a:xfrm>
        </p:spPr>
        <p:txBody>
          <a:bodyPr/>
          <a:lstStyle/>
          <a:p>
            <a:pPr eaLnBrk="1" hangingPunct="1"/>
            <a:r>
              <a:rPr lang="el-GR" sz="3600">
                <a:latin typeface="Comic Sans MS" charset="0"/>
                <a:cs typeface="Comic Sans MS" charset="0"/>
              </a:rPr>
              <a:t>Απονομές επάθλων</a:t>
            </a:r>
            <a:endParaRPr lang="en-GB" sz="3600">
              <a:latin typeface="Comic Sans MS" charset="0"/>
              <a:cs typeface="Comic Sans MS" charset="0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>
          <a:xfrm>
            <a:off x="239184" y="1692275"/>
            <a:ext cx="11521016" cy="353695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Αναγνώριση αγωνιστικής προσπάθειας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Στο τέλος κάθε αγωνίσματος, ή κάθε μέρας ή στο τέλος της τελευταίας μέρας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Ένα άτομο για συνοδεία των αθλητών και του επισήμου, τρία για τη μεταφορά των μεταλλίων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Συντονισμός με τον εκφωνητή </a:t>
            </a:r>
          </a:p>
          <a:p>
            <a:pPr eaLnBrk="1" hangingPunct="1"/>
            <a:r>
              <a:rPr lang="el-GR" sz="2800">
                <a:latin typeface="Comic Sans MS" charset="0"/>
                <a:cs typeface="Comic Sans MS" charset="0"/>
              </a:rPr>
              <a:t>Ρόλος του εκφωνητή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3700" y="4533900"/>
            <a:ext cx="41783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572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9721</TotalTime>
  <Words>440</Words>
  <Application>Microsoft Macintosh PowerPoint</Application>
  <PresentationFormat>Custom</PresentationFormat>
  <Paragraphs>98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Όψη</vt:lpstr>
      <vt:lpstr>Τίτλος διάλεξης</vt:lpstr>
      <vt:lpstr>Προϋπολογισμός</vt:lpstr>
      <vt:lpstr>Προετοιμασία της διαδρομής</vt:lpstr>
      <vt:lpstr>Δημιουργία ιστοσελίδας</vt:lpstr>
      <vt:lpstr>Eγγραφή συμμετεχόντων</vt:lpstr>
      <vt:lpstr>Επικοινωνία</vt:lpstr>
      <vt:lpstr>Ιατρική κάλυψη</vt:lpstr>
      <vt:lpstr>Τερματισμός</vt:lpstr>
      <vt:lpstr>Απονομές επάθλων</vt:lpstr>
      <vt:lpstr>Δημιουργία αφίσας του γεγονότος</vt:lpstr>
      <vt:lpstr> Εθελοντές</vt:lpstr>
      <vt:lpstr>Εθελοντές</vt:lpstr>
      <vt:lpstr>Χορηγοί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Το Μάρκετινγκ του αθλητισμού &amp; της αναψυχής.</dc:title>
  <dc:creator>Κριτής</dc:creator>
  <cp:lastModifiedBy>KONSTANTINOS</cp:lastModifiedBy>
  <cp:revision>70</cp:revision>
  <dcterms:created xsi:type="dcterms:W3CDTF">2019-10-25T08:52:21Z</dcterms:created>
  <dcterms:modified xsi:type="dcterms:W3CDTF">2021-05-17T15:22:19Z</dcterms:modified>
</cp:coreProperties>
</file>