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9"/>
  </p:notesMasterIdLst>
  <p:sldIdLst>
    <p:sldId id="256" r:id="rId2"/>
    <p:sldId id="257" r:id="rId3"/>
    <p:sldId id="295" r:id="rId4"/>
    <p:sldId id="296" r:id="rId5"/>
    <p:sldId id="262" r:id="rId6"/>
    <p:sldId id="264" r:id="rId7"/>
    <p:sldId id="265" r:id="rId8"/>
    <p:sldId id="266" r:id="rId9"/>
    <p:sldId id="297" r:id="rId10"/>
    <p:sldId id="346" r:id="rId11"/>
    <p:sldId id="263" r:id="rId12"/>
    <p:sldId id="337" r:id="rId13"/>
    <p:sldId id="335" r:id="rId14"/>
    <p:sldId id="336" r:id="rId15"/>
    <p:sldId id="347" r:id="rId16"/>
    <p:sldId id="523" r:id="rId17"/>
    <p:sldId id="524" r:id="rId18"/>
    <p:sldId id="505" r:id="rId19"/>
    <p:sldId id="517" r:id="rId20"/>
    <p:sldId id="506" r:id="rId21"/>
    <p:sldId id="509" r:id="rId22"/>
    <p:sldId id="499" r:id="rId23"/>
    <p:sldId id="500" r:id="rId24"/>
    <p:sldId id="501" r:id="rId25"/>
    <p:sldId id="502" r:id="rId26"/>
    <p:sldId id="503" r:id="rId27"/>
    <p:sldId id="507" r:id="rId28"/>
    <p:sldId id="508" r:id="rId29"/>
    <p:sldId id="349" r:id="rId30"/>
    <p:sldId id="510" r:id="rId31"/>
    <p:sldId id="532" r:id="rId32"/>
    <p:sldId id="533" r:id="rId33"/>
    <p:sldId id="511" r:id="rId34"/>
    <p:sldId id="534" r:id="rId35"/>
    <p:sldId id="512" r:id="rId36"/>
    <p:sldId id="513" r:id="rId37"/>
    <p:sldId id="514" r:id="rId38"/>
    <p:sldId id="484" r:id="rId39"/>
    <p:sldId id="485" r:id="rId40"/>
    <p:sldId id="515" r:id="rId41"/>
    <p:sldId id="516" r:id="rId42"/>
    <p:sldId id="298" r:id="rId43"/>
    <p:sldId id="299" r:id="rId44"/>
    <p:sldId id="275" r:id="rId45"/>
    <p:sldId id="300" r:id="rId46"/>
    <p:sldId id="277" r:id="rId47"/>
    <p:sldId id="301" r:id="rId48"/>
    <p:sldId id="302" r:id="rId49"/>
    <p:sldId id="278" r:id="rId50"/>
    <p:sldId id="279" r:id="rId51"/>
    <p:sldId id="280" r:id="rId52"/>
    <p:sldId id="281" r:id="rId53"/>
    <p:sldId id="304" r:id="rId54"/>
    <p:sldId id="273" r:id="rId55"/>
    <p:sldId id="324" r:id="rId56"/>
    <p:sldId id="325" r:id="rId57"/>
    <p:sldId id="355" r:id="rId58"/>
    <p:sldId id="328" r:id="rId59"/>
    <p:sldId id="329" r:id="rId60"/>
    <p:sldId id="330" r:id="rId61"/>
    <p:sldId id="331" r:id="rId62"/>
    <p:sldId id="332" r:id="rId63"/>
    <p:sldId id="518" r:id="rId64"/>
    <p:sldId id="519" r:id="rId65"/>
    <p:sldId id="520" r:id="rId66"/>
    <p:sldId id="521" r:id="rId67"/>
    <p:sldId id="522" r:id="rId68"/>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8" autoAdjust="0"/>
    <p:restoredTop sz="94660"/>
  </p:normalViewPr>
  <p:slideViewPr>
    <p:cSldViewPr snapToGrid="0">
      <p:cViewPr varScale="1">
        <p:scale>
          <a:sx n="116" d="100"/>
          <a:sy n="116" d="100"/>
        </p:scale>
        <p:origin x="-390" y="-11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AA8E71-C701-46EB-A348-41544439EDBF}" type="datetimeFigureOut">
              <a:rPr lang="el-GR" smtClean="0"/>
              <a:pPr/>
              <a:t>31/5/2021</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A49E9E-2D8F-4D85-98DD-3C5A164CC168}" type="slidenum">
              <a:rPr lang="el-GR" smtClean="0"/>
              <a:pPr/>
              <a:t>‹#›</a:t>
            </a:fld>
            <a:endParaRPr lang="el-GR"/>
          </a:p>
        </p:txBody>
      </p:sp>
    </p:spTree>
    <p:extLst>
      <p:ext uri="{BB962C8B-B14F-4D97-AF65-F5344CB8AC3E}">
        <p14:creationId xmlns:p14="http://schemas.microsoft.com/office/powerpoint/2010/main" xmlns="" val="3928084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D9C83046-5C50-45B3-97C0-F0CE8D09EC19}" type="slidenum">
              <a:rPr lang="el-GR" smtClean="0"/>
              <a:pPr/>
              <a:t>12</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9E419D11-5A12-4D4A-98F4-B57649C12392}"/>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xmlns="" id="{B9693EDC-EAE6-474F-9BCE-BFDA41548C6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xmlns="" id="{27E79A3C-4519-4F14-A9D6-03EB1DE091AF}"/>
              </a:ext>
            </a:extLst>
          </p:cNvPr>
          <p:cNvSpPr>
            <a:spLocks noGrp="1"/>
          </p:cNvSpPr>
          <p:nvPr>
            <p:ph type="dt" sz="half" idx="10"/>
          </p:nvPr>
        </p:nvSpPr>
        <p:spPr/>
        <p:txBody>
          <a:bodyPr/>
          <a:lstStyle/>
          <a:p>
            <a:fld id="{4B3AA443-9656-49B1-9E17-E3FA3C2FBB95}" type="datetimeFigureOut">
              <a:rPr lang="el-GR" smtClean="0"/>
              <a:pPr/>
              <a:t>31/5/2021</a:t>
            </a:fld>
            <a:endParaRPr lang="el-GR"/>
          </a:p>
        </p:txBody>
      </p:sp>
      <p:sp>
        <p:nvSpPr>
          <p:cNvPr id="5" name="Θέση υποσέλιδου 4">
            <a:extLst>
              <a:ext uri="{FF2B5EF4-FFF2-40B4-BE49-F238E27FC236}">
                <a16:creationId xmlns:a16="http://schemas.microsoft.com/office/drawing/2014/main" xmlns="" id="{75F06716-9C9F-4CCB-85ED-62330E86D1D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83C795C4-63E1-4D77-8DBA-04121F83254D}"/>
              </a:ext>
            </a:extLst>
          </p:cNvPr>
          <p:cNvSpPr>
            <a:spLocks noGrp="1"/>
          </p:cNvSpPr>
          <p:nvPr>
            <p:ph type="sldNum" sz="quarter" idx="12"/>
          </p:nvPr>
        </p:nvSpPr>
        <p:spPr/>
        <p:txBody>
          <a:bodyPr/>
          <a:lstStyle/>
          <a:p>
            <a:fld id="{F0949475-212E-4A16-A98E-EFCF39557F36}" type="slidenum">
              <a:rPr lang="el-GR" smtClean="0"/>
              <a:pPr/>
              <a:t>‹#›</a:t>
            </a:fld>
            <a:endParaRPr lang="el-GR"/>
          </a:p>
        </p:txBody>
      </p:sp>
    </p:spTree>
    <p:extLst>
      <p:ext uri="{BB962C8B-B14F-4D97-AF65-F5344CB8AC3E}">
        <p14:creationId xmlns:p14="http://schemas.microsoft.com/office/powerpoint/2010/main" xmlns="" val="3565068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EA0C4166-7DEF-40DD-8192-83A827837E9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xmlns="" id="{82FCC814-5560-43FB-8434-5A5B9C71AD87}"/>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xmlns="" id="{DD140660-7FA7-407F-BDF4-0561CB6B990D}"/>
              </a:ext>
            </a:extLst>
          </p:cNvPr>
          <p:cNvSpPr>
            <a:spLocks noGrp="1"/>
          </p:cNvSpPr>
          <p:nvPr>
            <p:ph type="dt" sz="half" idx="10"/>
          </p:nvPr>
        </p:nvSpPr>
        <p:spPr/>
        <p:txBody>
          <a:bodyPr/>
          <a:lstStyle/>
          <a:p>
            <a:fld id="{4B3AA443-9656-49B1-9E17-E3FA3C2FBB95}" type="datetimeFigureOut">
              <a:rPr lang="el-GR" smtClean="0"/>
              <a:pPr/>
              <a:t>31/5/2021</a:t>
            </a:fld>
            <a:endParaRPr lang="el-GR"/>
          </a:p>
        </p:txBody>
      </p:sp>
      <p:sp>
        <p:nvSpPr>
          <p:cNvPr id="5" name="Θέση υποσέλιδου 4">
            <a:extLst>
              <a:ext uri="{FF2B5EF4-FFF2-40B4-BE49-F238E27FC236}">
                <a16:creationId xmlns:a16="http://schemas.microsoft.com/office/drawing/2014/main" xmlns="" id="{E7D2F3BF-1245-4885-B1D8-06CA4832A3D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90B202DF-E0FE-4768-89A3-A1F101BF29C6}"/>
              </a:ext>
            </a:extLst>
          </p:cNvPr>
          <p:cNvSpPr>
            <a:spLocks noGrp="1"/>
          </p:cNvSpPr>
          <p:nvPr>
            <p:ph type="sldNum" sz="quarter" idx="12"/>
          </p:nvPr>
        </p:nvSpPr>
        <p:spPr/>
        <p:txBody>
          <a:bodyPr/>
          <a:lstStyle/>
          <a:p>
            <a:fld id="{F0949475-212E-4A16-A98E-EFCF39557F36}" type="slidenum">
              <a:rPr lang="el-GR" smtClean="0"/>
              <a:pPr/>
              <a:t>‹#›</a:t>
            </a:fld>
            <a:endParaRPr lang="el-GR"/>
          </a:p>
        </p:txBody>
      </p:sp>
    </p:spTree>
    <p:extLst>
      <p:ext uri="{BB962C8B-B14F-4D97-AF65-F5344CB8AC3E}">
        <p14:creationId xmlns:p14="http://schemas.microsoft.com/office/powerpoint/2010/main" xmlns="" val="11476084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xmlns="" id="{D66643AC-1E57-47ED-83D1-D40E3B85D936}"/>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xmlns="" id="{2E0A70A9-C147-488C-914B-C6F82913A083}"/>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xmlns="" id="{0BA1055C-8045-463E-941B-A179D8ABA574}"/>
              </a:ext>
            </a:extLst>
          </p:cNvPr>
          <p:cNvSpPr>
            <a:spLocks noGrp="1"/>
          </p:cNvSpPr>
          <p:nvPr>
            <p:ph type="dt" sz="half" idx="10"/>
          </p:nvPr>
        </p:nvSpPr>
        <p:spPr/>
        <p:txBody>
          <a:bodyPr/>
          <a:lstStyle/>
          <a:p>
            <a:fld id="{4B3AA443-9656-49B1-9E17-E3FA3C2FBB95}" type="datetimeFigureOut">
              <a:rPr lang="el-GR" smtClean="0"/>
              <a:pPr/>
              <a:t>31/5/2021</a:t>
            </a:fld>
            <a:endParaRPr lang="el-GR"/>
          </a:p>
        </p:txBody>
      </p:sp>
      <p:sp>
        <p:nvSpPr>
          <p:cNvPr id="5" name="Θέση υποσέλιδου 4">
            <a:extLst>
              <a:ext uri="{FF2B5EF4-FFF2-40B4-BE49-F238E27FC236}">
                <a16:creationId xmlns:a16="http://schemas.microsoft.com/office/drawing/2014/main" xmlns="" id="{748F1728-8DC0-409C-9E35-CF061D91279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1C270092-DBB8-4DF1-BBA9-C5FC05ADA6ED}"/>
              </a:ext>
            </a:extLst>
          </p:cNvPr>
          <p:cNvSpPr>
            <a:spLocks noGrp="1"/>
          </p:cNvSpPr>
          <p:nvPr>
            <p:ph type="sldNum" sz="quarter" idx="12"/>
          </p:nvPr>
        </p:nvSpPr>
        <p:spPr/>
        <p:txBody>
          <a:bodyPr/>
          <a:lstStyle/>
          <a:p>
            <a:fld id="{F0949475-212E-4A16-A98E-EFCF39557F36}" type="slidenum">
              <a:rPr lang="el-GR" smtClean="0"/>
              <a:pPr/>
              <a:t>‹#›</a:t>
            </a:fld>
            <a:endParaRPr lang="el-GR"/>
          </a:p>
        </p:txBody>
      </p:sp>
    </p:spTree>
    <p:extLst>
      <p:ext uri="{BB962C8B-B14F-4D97-AF65-F5344CB8AC3E}">
        <p14:creationId xmlns:p14="http://schemas.microsoft.com/office/powerpoint/2010/main" xmlns="" val="11619873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954A1C69-F47C-4E53-9014-0990571062B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xmlns="" id="{C6B2BE2B-D15A-4E57-B694-74B016F97763}"/>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xmlns="" id="{7F21F157-C551-43FE-BD9A-12488E91C76D}"/>
              </a:ext>
            </a:extLst>
          </p:cNvPr>
          <p:cNvSpPr>
            <a:spLocks noGrp="1"/>
          </p:cNvSpPr>
          <p:nvPr>
            <p:ph type="dt" sz="half" idx="10"/>
          </p:nvPr>
        </p:nvSpPr>
        <p:spPr/>
        <p:txBody>
          <a:bodyPr/>
          <a:lstStyle/>
          <a:p>
            <a:fld id="{4B3AA443-9656-49B1-9E17-E3FA3C2FBB95}" type="datetimeFigureOut">
              <a:rPr lang="el-GR" smtClean="0"/>
              <a:pPr/>
              <a:t>31/5/2021</a:t>
            </a:fld>
            <a:endParaRPr lang="el-GR"/>
          </a:p>
        </p:txBody>
      </p:sp>
      <p:sp>
        <p:nvSpPr>
          <p:cNvPr id="5" name="Θέση υποσέλιδου 4">
            <a:extLst>
              <a:ext uri="{FF2B5EF4-FFF2-40B4-BE49-F238E27FC236}">
                <a16:creationId xmlns:a16="http://schemas.microsoft.com/office/drawing/2014/main" xmlns="" id="{4445A942-60EF-4320-B67D-48370826E6F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3C869F98-3620-4356-8C05-61D12E4EC7A5}"/>
              </a:ext>
            </a:extLst>
          </p:cNvPr>
          <p:cNvSpPr>
            <a:spLocks noGrp="1"/>
          </p:cNvSpPr>
          <p:nvPr>
            <p:ph type="sldNum" sz="quarter" idx="12"/>
          </p:nvPr>
        </p:nvSpPr>
        <p:spPr/>
        <p:txBody>
          <a:bodyPr/>
          <a:lstStyle/>
          <a:p>
            <a:fld id="{F0949475-212E-4A16-A98E-EFCF39557F36}" type="slidenum">
              <a:rPr lang="el-GR" smtClean="0"/>
              <a:pPr/>
              <a:t>‹#›</a:t>
            </a:fld>
            <a:endParaRPr lang="el-GR"/>
          </a:p>
        </p:txBody>
      </p:sp>
    </p:spTree>
    <p:extLst>
      <p:ext uri="{BB962C8B-B14F-4D97-AF65-F5344CB8AC3E}">
        <p14:creationId xmlns:p14="http://schemas.microsoft.com/office/powerpoint/2010/main" xmlns="" val="5997806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5FCDB514-2E6F-48CC-AFAD-D86C1675FD3F}"/>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xmlns="" id="{B5AEFD97-EFE3-445A-95F2-2E38D9AA898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xmlns="" id="{AE407A6A-9795-43E6-AF0A-114BB87E4B93}"/>
              </a:ext>
            </a:extLst>
          </p:cNvPr>
          <p:cNvSpPr>
            <a:spLocks noGrp="1"/>
          </p:cNvSpPr>
          <p:nvPr>
            <p:ph type="dt" sz="half" idx="10"/>
          </p:nvPr>
        </p:nvSpPr>
        <p:spPr/>
        <p:txBody>
          <a:bodyPr/>
          <a:lstStyle/>
          <a:p>
            <a:fld id="{4B3AA443-9656-49B1-9E17-E3FA3C2FBB95}" type="datetimeFigureOut">
              <a:rPr lang="el-GR" smtClean="0"/>
              <a:pPr/>
              <a:t>31/5/2021</a:t>
            </a:fld>
            <a:endParaRPr lang="el-GR"/>
          </a:p>
        </p:txBody>
      </p:sp>
      <p:sp>
        <p:nvSpPr>
          <p:cNvPr id="5" name="Θέση υποσέλιδου 4">
            <a:extLst>
              <a:ext uri="{FF2B5EF4-FFF2-40B4-BE49-F238E27FC236}">
                <a16:creationId xmlns:a16="http://schemas.microsoft.com/office/drawing/2014/main" xmlns="" id="{5A423D5E-DEE3-4E8A-BA3C-9694E95486B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0FC2CB20-DCC2-472A-BBF0-E4080A0F89EA}"/>
              </a:ext>
            </a:extLst>
          </p:cNvPr>
          <p:cNvSpPr>
            <a:spLocks noGrp="1"/>
          </p:cNvSpPr>
          <p:nvPr>
            <p:ph type="sldNum" sz="quarter" idx="12"/>
          </p:nvPr>
        </p:nvSpPr>
        <p:spPr/>
        <p:txBody>
          <a:bodyPr/>
          <a:lstStyle/>
          <a:p>
            <a:fld id="{F0949475-212E-4A16-A98E-EFCF39557F36}" type="slidenum">
              <a:rPr lang="el-GR" smtClean="0"/>
              <a:pPr/>
              <a:t>‹#›</a:t>
            </a:fld>
            <a:endParaRPr lang="el-GR"/>
          </a:p>
        </p:txBody>
      </p:sp>
    </p:spTree>
    <p:extLst>
      <p:ext uri="{BB962C8B-B14F-4D97-AF65-F5344CB8AC3E}">
        <p14:creationId xmlns:p14="http://schemas.microsoft.com/office/powerpoint/2010/main" xmlns="" val="25241525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C15B0FD1-1A10-4C96-9463-7941F311B63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xmlns="" id="{4A9485D3-B6BF-43A5-A89E-E908CFE5BE20}"/>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xmlns="" id="{9549F679-0670-4238-AB50-C26B6A3381C0}"/>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xmlns="" id="{86DF6F75-71BF-40B3-B5EA-A43F0938613A}"/>
              </a:ext>
            </a:extLst>
          </p:cNvPr>
          <p:cNvSpPr>
            <a:spLocks noGrp="1"/>
          </p:cNvSpPr>
          <p:nvPr>
            <p:ph type="dt" sz="half" idx="10"/>
          </p:nvPr>
        </p:nvSpPr>
        <p:spPr/>
        <p:txBody>
          <a:bodyPr/>
          <a:lstStyle/>
          <a:p>
            <a:fld id="{4B3AA443-9656-49B1-9E17-E3FA3C2FBB95}" type="datetimeFigureOut">
              <a:rPr lang="el-GR" smtClean="0"/>
              <a:pPr/>
              <a:t>31/5/2021</a:t>
            </a:fld>
            <a:endParaRPr lang="el-GR"/>
          </a:p>
        </p:txBody>
      </p:sp>
      <p:sp>
        <p:nvSpPr>
          <p:cNvPr id="6" name="Θέση υποσέλιδου 5">
            <a:extLst>
              <a:ext uri="{FF2B5EF4-FFF2-40B4-BE49-F238E27FC236}">
                <a16:creationId xmlns:a16="http://schemas.microsoft.com/office/drawing/2014/main" xmlns="" id="{21B8F0D2-5F95-432F-A688-B60465E48ABC}"/>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xmlns="" id="{DBB711EB-1179-4D45-BA71-5D56D8828234}"/>
              </a:ext>
            </a:extLst>
          </p:cNvPr>
          <p:cNvSpPr>
            <a:spLocks noGrp="1"/>
          </p:cNvSpPr>
          <p:nvPr>
            <p:ph type="sldNum" sz="quarter" idx="12"/>
          </p:nvPr>
        </p:nvSpPr>
        <p:spPr/>
        <p:txBody>
          <a:bodyPr/>
          <a:lstStyle/>
          <a:p>
            <a:fld id="{F0949475-212E-4A16-A98E-EFCF39557F36}" type="slidenum">
              <a:rPr lang="el-GR" smtClean="0"/>
              <a:pPr/>
              <a:t>‹#›</a:t>
            </a:fld>
            <a:endParaRPr lang="el-GR"/>
          </a:p>
        </p:txBody>
      </p:sp>
    </p:spTree>
    <p:extLst>
      <p:ext uri="{BB962C8B-B14F-4D97-AF65-F5344CB8AC3E}">
        <p14:creationId xmlns:p14="http://schemas.microsoft.com/office/powerpoint/2010/main" xmlns="" val="3579977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AA9A1C9D-31BD-453B-8EF8-CBA88ACF64D0}"/>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xmlns="" id="{CFBBB768-5188-4563-9DF5-40F05C12F6D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xmlns="" id="{86535387-808B-4280-8754-EE83BA4E2335}"/>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xmlns="" id="{B0614444-7D37-4C0D-BE5A-A27366741A8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xmlns="" id="{95458C96-7473-4F10-A239-664AEBE0F0BE}"/>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xmlns="" id="{B6CAC09F-2B94-4A1D-AAD5-9DA74C7F415F}"/>
              </a:ext>
            </a:extLst>
          </p:cNvPr>
          <p:cNvSpPr>
            <a:spLocks noGrp="1"/>
          </p:cNvSpPr>
          <p:nvPr>
            <p:ph type="dt" sz="half" idx="10"/>
          </p:nvPr>
        </p:nvSpPr>
        <p:spPr/>
        <p:txBody>
          <a:bodyPr/>
          <a:lstStyle/>
          <a:p>
            <a:fld id="{4B3AA443-9656-49B1-9E17-E3FA3C2FBB95}" type="datetimeFigureOut">
              <a:rPr lang="el-GR" smtClean="0"/>
              <a:pPr/>
              <a:t>31/5/2021</a:t>
            </a:fld>
            <a:endParaRPr lang="el-GR"/>
          </a:p>
        </p:txBody>
      </p:sp>
      <p:sp>
        <p:nvSpPr>
          <p:cNvPr id="8" name="Θέση υποσέλιδου 7">
            <a:extLst>
              <a:ext uri="{FF2B5EF4-FFF2-40B4-BE49-F238E27FC236}">
                <a16:creationId xmlns:a16="http://schemas.microsoft.com/office/drawing/2014/main" xmlns="" id="{F4DFAFD0-F4BD-4156-96DC-BAD85254FC3A}"/>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xmlns="" id="{CA9C6DE1-340F-4353-BC98-4A18ECEB08D1}"/>
              </a:ext>
            </a:extLst>
          </p:cNvPr>
          <p:cNvSpPr>
            <a:spLocks noGrp="1"/>
          </p:cNvSpPr>
          <p:nvPr>
            <p:ph type="sldNum" sz="quarter" idx="12"/>
          </p:nvPr>
        </p:nvSpPr>
        <p:spPr/>
        <p:txBody>
          <a:bodyPr/>
          <a:lstStyle/>
          <a:p>
            <a:fld id="{F0949475-212E-4A16-A98E-EFCF39557F36}" type="slidenum">
              <a:rPr lang="el-GR" smtClean="0"/>
              <a:pPr/>
              <a:t>‹#›</a:t>
            </a:fld>
            <a:endParaRPr lang="el-GR"/>
          </a:p>
        </p:txBody>
      </p:sp>
    </p:spTree>
    <p:extLst>
      <p:ext uri="{BB962C8B-B14F-4D97-AF65-F5344CB8AC3E}">
        <p14:creationId xmlns:p14="http://schemas.microsoft.com/office/powerpoint/2010/main" xmlns="" val="36226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D58DE22C-E2AA-4897-A7EB-A35B505FBF8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xmlns="" id="{8E0BAA0B-72D3-45A1-AA1F-1A4E77BD8B4F}"/>
              </a:ext>
            </a:extLst>
          </p:cNvPr>
          <p:cNvSpPr>
            <a:spLocks noGrp="1"/>
          </p:cNvSpPr>
          <p:nvPr>
            <p:ph type="dt" sz="half" idx="10"/>
          </p:nvPr>
        </p:nvSpPr>
        <p:spPr/>
        <p:txBody>
          <a:bodyPr/>
          <a:lstStyle/>
          <a:p>
            <a:fld id="{4B3AA443-9656-49B1-9E17-E3FA3C2FBB95}" type="datetimeFigureOut">
              <a:rPr lang="el-GR" smtClean="0"/>
              <a:pPr/>
              <a:t>31/5/2021</a:t>
            </a:fld>
            <a:endParaRPr lang="el-GR"/>
          </a:p>
        </p:txBody>
      </p:sp>
      <p:sp>
        <p:nvSpPr>
          <p:cNvPr id="4" name="Θέση υποσέλιδου 3">
            <a:extLst>
              <a:ext uri="{FF2B5EF4-FFF2-40B4-BE49-F238E27FC236}">
                <a16:creationId xmlns:a16="http://schemas.microsoft.com/office/drawing/2014/main" xmlns="" id="{4A2D3E96-B438-4760-881D-EC17922C8F48}"/>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xmlns="" id="{4C3C4F4B-DCCB-4999-B358-249C7B0DFB27}"/>
              </a:ext>
            </a:extLst>
          </p:cNvPr>
          <p:cNvSpPr>
            <a:spLocks noGrp="1"/>
          </p:cNvSpPr>
          <p:nvPr>
            <p:ph type="sldNum" sz="quarter" idx="12"/>
          </p:nvPr>
        </p:nvSpPr>
        <p:spPr/>
        <p:txBody>
          <a:bodyPr/>
          <a:lstStyle/>
          <a:p>
            <a:fld id="{F0949475-212E-4A16-A98E-EFCF39557F36}" type="slidenum">
              <a:rPr lang="el-GR" smtClean="0"/>
              <a:pPr/>
              <a:t>‹#›</a:t>
            </a:fld>
            <a:endParaRPr lang="el-GR"/>
          </a:p>
        </p:txBody>
      </p:sp>
    </p:spTree>
    <p:extLst>
      <p:ext uri="{BB962C8B-B14F-4D97-AF65-F5344CB8AC3E}">
        <p14:creationId xmlns:p14="http://schemas.microsoft.com/office/powerpoint/2010/main" xmlns="" val="2586017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xmlns="" id="{52E819CB-2C9A-4B37-987C-D604A03D5158}"/>
              </a:ext>
            </a:extLst>
          </p:cNvPr>
          <p:cNvSpPr>
            <a:spLocks noGrp="1"/>
          </p:cNvSpPr>
          <p:nvPr>
            <p:ph type="dt" sz="half" idx="10"/>
          </p:nvPr>
        </p:nvSpPr>
        <p:spPr/>
        <p:txBody>
          <a:bodyPr/>
          <a:lstStyle/>
          <a:p>
            <a:fld id="{4B3AA443-9656-49B1-9E17-E3FA3C2FBB95}" type="datetimeFigureOut">
              <a:rPr lang="el-GR" smtClean="0"/>
              <a:pPr/>
              <a:t>31/5/2021</a:t>
            </a:fld>
            <a:endParaRPr lang="el-GR"/>
          </a:p>
        </p:txBody>
      </p:sp>
      <p:sp>
        <p:nvSpPr>
          <p:cNvPr id="3" name="Θέση υποσέλιδου 2">
            <a:extLst>
              <a:ext uri="{FF2B5EF4-FFF2-40B4-BE49-F238E27FC236}">
                <a16:creationId xmlns:a16="http://schemas.microsoft.com/office/drawing/2014/main" xmlns="" id="{2840954B-8F2B-4DD9-8000-9896B2CD54F1}"/>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xmlns="" id="{E5897169-CDD6-44CA-BB42-E821C761F7A2}"/>
              </a:ext>
            </a:extLst>
          </p:cNvPr>
          <p:cNvSpPr>
            <a:spLocks noGrp="1"/>
          </p:cNvSpPr>
          <p:nvPr>
            <p:ph type="sldNum" sz="quarter" idx="12"/>
          </p:nvPr>
        </p:nvSpPr>
        <p:spPr/>
        <p:txBody>
          <a:bodyPr/>
          <a:lstStyle/>
          <a:p>
            <a:fld id="{F0949475-212E-4A16-A98E-EFCF39557F36}" type="slidenum">
              <a:rPr lang="el-GR" smtClean="0"/>
              <a:pPr/>
              <a:t>‹#›</a:t>
            </a:fld>
            <a:endParaRPr lang="el-GR"/>
          </a:p>
        </p:txBody>
      </p:sp>
    </p:spTree>
    <p:extLst>
      <p:ext uri="{BB962C8B-B14F-4D97-AF65-F5344CB8AC3E}">
        <p14:creationId xmlns:p14="http://schemas.microsoft.com/office/powerpoint/2010/main" xmlns="" val="35216898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53193759-6A4C-46D1-889D-08B616EC32F7}"/>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xmlns="" id="{066175B3-FBD7-4C77-82FE-AC4C0532F5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xmlns="" id="{C9622036-86D2-43F6-AA00-DE2252DA63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xmlns="" id="{9E3AC9CD-6DFE-4A74-9DC6-5BFD07CF4829}"/>
              </a:ext>
            </a:extLst>
          </p:cNvPr>
          <p:cNvSpPr>
            <a:spLocks noGrp="1"/>
          </p:cNvSpPr>
          <p:nvPr>
            <p:ph type="dt" sz="half" idx="10"/>
          </p:nvPr>
        </p:nvSpPr>
        <p:spPr/>
        <p:txBody>
          <a:bodyPr/>
          <a:lstStyle/>
          <a:p>
            <a:fld id="{4B3AA443-9656-49B1-9E17-E3FA3C2FBB95}" type="datetimeFigureOut">
              <a:rPr lang="el-GR" smtClean="0"/>
              <a:pPr/>
              <a:t>31/5/2021</a:t>
            </a:fld>
            <a:endParaRPr lang="el-GR"/>
          </a:p>
        </p:txBody>
      </p:sp>
      <p:sp>
        <p:nvSpPr>
          <p:cNvPr id="6" name="Θέση υποσέλιδου 5">
            <a:extLst>
              <a:ext uri="{FF2B5EF4-FFF2-40B4-BE49-F238E27FC236}">
                <a16:creationId xmlns:a16="http://schemas.microsoft.com/office/drawing/2014/main" xmlns="" id="{A9FDB8C9-915B-4EFF-8718-D37913D0CBE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xmlns="" id="{48F48C3A-CCF7-4E4D-AF50-D697ED30602E}"/>
              </a:ext>
            </a:extLst>
          </p:cNvPr>
          <p:cNvSpPr>
            <a:spLocks noGrp="1"/>
          </p:cNvSpPr>
          <p:nvPr>
            <p:ph type="sldNum" sz="quarter" idx="12"/>
          </p:nvPr>
        </p:nvSpPr>
        <p:spPr/>
        <p:txBody>
          <a:bodyPr/>
          <a:lstStyle/>
          <a:p>
            <a:fld id="{F0949475-212E-4A16-A98E-EFCF39557F36}" type="slidenum">
              <a:rPr lang="el-GR" smtClean="0"/>
              <a:pPr/>
              <a:t>‹#›</a:t>
            </a:fld>
            <a:endParaRPr lang="el-GR"/>
          </a:p>
        </p:txBody>
      </p:sp>
    </p:spTree>
    <p:extLst>
      <p:ext uri="{BB962C8B-B14F-4D97-AF65-F5344CB8AC3E}">
        <p14:creationId xmlns:p14="http://schemas.microsoft.com/office/powerpoint/2010/main" xmlns="" val="3616902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B82C4584-B4A6-43C9-94E5-20852C876D9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xmlns="" id="{58D0F0E3-D1CC-436C-ADFA-587E29F332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xmlns="" id="{943979BB-8FF4-4107-A46E-D6813C456D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xmlns="" id="{860389C9-86E9-4315-8E36-3496CC8218E2}"/>
              </a:ext>
            </a:extLst>
          </p:cNvPr>
          <p:cNvSpPr>
            <a:spLocks noGrp="1"/>
          </p:cNvSpPr>
          <p:nvPr>
            <p:ph type="dt" sz="half" idx="10"/>
          </p:nvPr>
        </p:nvSpPr>
        <p:spPr/>
        <p:txBody>
          <a:bodyPr/>
          <a:lstStyle/>
          <a:p>
            <a:fld id="{4B3AA443-9656-49B1-9E17-E3FA3C2FBB95}" type="datetimeFigureOut">
              <a:rPr lang="el-GR" smtClean="0"/>
              <a:pPr/>
              <a:t>31/5/2021</a:t>
            </a:fld>
            <a:endParaRPr lang="el-GR"/>
          </a:p>
        </p:txBody>
      </p:sp>
      <p:sp>
        <p:nvSpPr>
          <p:cNvPr id="6" name="Θέση υποσέλιδου 5">
            <a:extLst>
              <a:ext uri="{FF2B5EF4-FFF2-40B4-BE49-F238E27FC236}">
                <a16:creationId xmlns:a16="http://schemas.microsoft.com/office/drawing/2014/main" xmlns="" id="{7F7DD967-A5B3-4E0C-AFB7-B89F39B3D2E3}"/>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xmlns="" id="{FF514B71-12AF-49D3-A85B-F28B31D3B18F}"/>
              </a:ext>
            </a:extLst>
          </p:cNvPr>
          <p:cNvSpPr>
            <a:spLocks noGrp="1"/>
          </p:cNvSpPr>
          <p:nvPr>
            <p:ph type="sldNum" sz="quarter" idx="12"/>
          </p:nvPr>
        </p:nvSpPr>
        <p:spPr/>
        <p:txBody>
          <a:bodyPr/>
          <a:lstStyle/>
          <a:p>
            <a:fld id="{F0949475-212E-4A16-A98E-EFCF39557F36}" type="slidenum">
              <a:rPr lang="el-GR" smtClean="0"/>
              <a:pPr/>
              <a:t>‹#›</a:t>
            </a:fld>
            <a:endParaRPr lang="el-GR"/>
          </a:p>
        </p:txBody>
      </p:sp>
    </p:spTree>
    <p:extLst>
      <p:ext uri="{BB962C8B-B14F-4D97-AF65-F5344CB8AC3E}">
        <p14:creationId xmlns:p14="http://schemas.microsoft.com/office/powerpoint/2010/main" xmlns="" val="37799404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xmlns="" id="{02184644-B5A5-4741-A8A7-8C664E37C3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xmlns="" id="{ED7E2552-25F3-47BF-AB24-FD3E042780B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xmlns="" id="{D9B84566-AB25-4C4F-9FFF-BBD9539A8C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3AA443-9656-49B1-9E17-E3FA3C2FBB95}" type="datetimeFigureOut">
              <a:rPr lang="el-GR" smtClean="0"/>
              <a:pPr/>
              <a:t>31/5/2021</a:t>
            </a:fld>
            <a:endParaRPr lang="el-GR"/>
          </a:p>
        </p:txBody>
      </p:sp>
      <p:sp>
        <p:nvSpPr>
          <p:cNvPr id="5" name="Θέση υποσέλιδου 4">
            <a:extLst>
              <a:ext uri="{FF2B5EF4-FFF2-40B4-BE49-F238E27FC236}">
                <a16:creationId xmlns:a16="http://schemas.microsoft.com/office/drawing/2014/main" xmlns="" id="{C7709E1D-6175-4959-8513-22506893A85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xmlns="" id="{C144AA78-6F7B-4DD8-9961-A49A8724F32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949475-212E-4A16-A98E-EFCF39557F36}" type="slidenum">
              <a:rPr lang="el-GR" smtClean="0"/>
              <a:pPr/>
              <a:t>‹#›</a:t>
            </a:fld>
            <a:endParaRPr lang="el-GR"/>
          </a:p>
        </p:txBody>
      </p:sp>
    </p:spTree>
    <p:extLst>
      <p:ext uri="{BB962C8B-B14F-4D97-AF65-F5344CB8AC3E}">
        <p14:creationId xmlns:p14="http://schemas.microsoft.com/office/powerpoint/2010/main" xmlns="" val="35671406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B3E66264-13A9-48D8-9D43-79C6A7687446}"/>
              </a:ext>
            </a:extLst>
          </p:cNvPr>
          <p:cNvSpPr>
            <a:spLocks noGrp="1"/>
          </p:cNvSpPr>
          <p:nvPr>
            <p:ph type="ctrTitle"/>
          </p:nvPr>
        </p:nvSpPr>
        <p:spPr/>
        <p:txBody>
          <a:bodyPr/>
          <a:lstStyle/>
          <a:p>
            <a:r>
              <a:rPr lang="el-GR" dirty="0"/>
              <a:t>ΠΟΛΙΤΙΚΗ ΠΡΟΣΤΑΣΙΑΣ ΚΑΤΑΝΑΛΩΤΩΝ ΣΤΗΝ ΕΕ </a:t>
            </a:r>
          </a:p>
        </p:txBody>
      </p:sp>
      <p:sp>
        <p:nvSpPr>
          <p:cNvPr id="3" name="Υπότιτλος 2">
            <a:extLst>
              <a:ext uri="{FF2B5EF4-FFF2-40B4-BE49-F238E27FC236}">
                <a16:creationId xmlns:a16="http://schemas.microsoft.com/office/drawing/2014/main" xmlns="" id="{DEF4469C-E219-4E85-9DDB-AA166E776DB1}"/>
              </a:ext>
            </a:extLst>
          </p:cNvPr>
          <p:cNvSpPr>
            <a:spLocks noGrp="1"/>
          </p:cNvSpPr>
          <p:nvPr>
            <p:ph type="subTitle" idx="1"/>
          </p:nvPr>
        </p:nvSpPr>
        <p:spPr/>
        <p:txBody>
          <a:bodyPr/>
          <a:lstStyle/>
          <a:p>
            <a:r>
              <a:rPr lang="el-GR" dirty="0"/>
              <a:t>ΑΡΓΑΛΙΑΣ ΠΑΝΑΓΙΩΤΗΣ </a:t>
            </a:r>
          </a:p>
          <a:p>
            <a:r>
              <a:rPr lang="el-GR" dirty="0"/>
              <a:t>ΔΝ, ΕΙΔΙΚΟΣ ΕΠΙΣΤΗΜΩΝ ΔΠΘ, ΔΙΚΗΓΟΡΟΣ </a:t>
            </a:r>
          </a:p>
        </p:txBody>
      </p:sp>
    </p:spTree>
    <p:extLst>
      <p:ext uri="{BB962C8B-B14F-4D97-AF65-F5344CB8AC3E}">
        <p14:creationId xmlns:p14="http://schemas.microsoft.com/office/powerpoint/2010/main" xmlns="" val="14600368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ΣΧΕΤΙΚΕΣ ΔΙΑΤΑΞΕΙΣ</a:t>
            </a:r>
          </a:p>
        </p:txBody>
      </p:sp>
      <p:sp>
        <p:nvSpPr>
          <p:cNvPr id="3" name="2 - Θέση περιεχομένου"/>
          <p:cNvSpPr>
            <a:spLocks noGrp="1"/>
          </p:cNvSpPr>
          <p:nvPr>
            <p:ph idx="1"/>
          </p:nvPr>
        </p:nvSpPr>
        <p:spPr/>
        <p:txBody>
          <a:bodyPr>
            <a:normAutofit fontScale="92500" lnSpcReduction="10000"/>
          </a:bodyPr>
          <a:lstStyle/>
          <a:p>
            <a:pPr algn="just">
              <a:lnSpc>
                <a:spcPct val="150000"/>
              </a:lnSpc>
              <a:spcBef>
                <a:spcPts val="0"/>
              </a:spcBef>
            </a:pPr>
            <a:r>
              <a:rPr lang="el-GR" sz="3000" dirty="0">
                <a:latin typeface="Times New Roman" panose="02020603050405020304" pitchFamily="18" charset="0"/>
                <a:cs typeface="Times New Roman" panose="02020603050405020304" pitchFamily="18" charset="0"/>
              </a:rPr>
              <a:t>Άρθρο 38 του Χάρτη Θεμελιωδών Δικαιωμάτων της Ένωσης  = Οι πολιτικές της Ένωσης διασφαλίζουν υψηλό επίπεδο προστασίας του Καταναλωτή</a:t>
            </a:r>
            <a:endParaRPr lang="en-US" sz="3000" dirty="0">
              <a:latin typeface="Times New Roman" panose="02020603050405020304" pitchFamily="18" charset="0"/>
              <a:cs typeface="Times New Roman" panose="02020603050405020304" pitchFamily="18" charset="0"/>
            </a:endParaRPr>
          </a:p>
          <a:p>
            <a:pPr algn="just">
              <a:lnSpc>
                <a:spcPct val="150000"/>
              </a:lnSpc>
              <a:spcBef>
                <a:spcPts val="0"/>
              </a:spcBef>
              <a:buNone/>
            </a:pPr>
            <a:r>
              <a:rPr lang="el-GR" sz="3000" dirty="0">
                <a:latin typeface="Times New Roman" panose="02020603050405020304" pitchFamily="18" charset="0"/>
                <a:cs typeface="Times New Roman" panose="02020603050405020304" pitchFamily="18" charset="0"/>
              </a:rPr>
              <a:t>Δεν αποτελεί αγώγιμο ατομικό δικαίωμα αλλά αρχή που διέπει τη δράση των οργάνων της Ένωσης</a:t>
            </a:r>
          </a:p>
          <a:p>
            <a:pPr algn="just">
              <a:lnSpc>
                <a:spcPct val="150000"/>
              </a:lnSpc>
              <a:spcBef>
                <a:spcPts val="0"/>
              </a:spcBef>
              <a:buNone/>
            </a:pPr>
            <a:r>
              <a:rPr lang="el-GR" sz="3000" dirty="0">
                <a:latin typeface="Times New Roman" panose="02020603050405020304" pitchFamily="18" charset="0"/>
                <a:cs typeface="Times New Roman" panose="02020603050405020304" pitchFamily="18" charset="0"/>
              </a:rPr>
              <a:t>Πρέπει να συνδυάζεται με άλλες  πολιτικές και ελευθερίες</a:t>
            </a:r>
          </a:p>
          <a:p>
            <a:pPr algn="just">
              <a:lnSpc>
                <a:spcPct val="150000"/>
              </a:lnSpc>
              <a:spcBef>
                <a:spcPts val="0"/>
              </a:spcBef>
              <a:buNone/>
            </a:pPr>
            <a:r>
              <a:rPr lang="el-GR" sz="3000" dirty="0">
                <a:latin typeface="Times New Roman" panose="02020603050405020304" pitchFamily="18" charset="0"/>
                <a:cs typeface="Times New Roman" panose="02020603050405020304" pitchFamily="18" charset="0"/>
              </a:rPr>
              <a:t>Αποτελεί ερμηνευτικό εργαλείο των πράξεων της ΕΕ </a:t>
            </a:r>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ΤΡΟΠΟΙ ΠΡΟΣΤΑΣΙΑΣ</a:t>
            </a:r>
          </a:p>
        </p:txBody>
      </p:sp>
      <p:sp>
        <p:nvSpPr>
          <p:cNvPr id="3" name="2 - Θέση περιεχομένου"/>
          <p:cNvSpPr>
            <a:spLocks noGrp="1"/>
          </p:cNvSpPr>
          <p:nvPr>
            <p:ph idx="1"/>
          </p:nvPr>
        </p:nvSpPr>
        <p:spPr/>
        <p:txBody>
          <a:bodyPr>
            <a:normAutofit fontScale="92500" lnSpcReduction="20000"/>
          </a:bodyPr>
          <a:lstStyle/>
          <a:p>
            <a:pPr algn="just">
              <a:lnSpc>
                <a:spcPct val="150000"/>
              </a:lnSpc>
              <a:spcBef>
                <a:spcPts val="0"/>
              </a:spcBef>
            </a:pPr>
            <a:r>
              <a:rPr lang="el-GR" dirty="0">
                <a:latin typeface="Times New Roman" panose="02020603050405020304" pitchFamily="18" charset="0"/>
                <a:cs typeface="Times New Roman" panose="02020603050405020304" pitchFamily="18" charset="0"/>
              </a:rPr>
              <a:t>Πληροφόρηση Καταναλωτή – ο καταναλωτής ενημερώνεται και μπορεί να προστατεύει τον εαυτό του</a:t>
            </a:r>
          </a:p>
          <a:p>
            <a:pPr algn="just">
              <a:lnSpc>
                <a:spcPct val="150000"/>
              </a:lnSpc>
              <a:spcBef>
                <a:spcPts val="0"/>
              </a:spcBef>
            </a:pPr>
            <a:r>
              <a:rPr lang="el-GR" dirty="0">
                <a:latin typeface="Times New Roman" panose="02020603050405020304" pitchFamily="18" charset="0"/>
                <a:cs typeface="Times New Roman" panose="02020603050405020304" pitchFamily="18" charset="0"/>
              </a:rPr>
              <a:t>Διαφοροποίηση σε σχέση με τους κανόνες του δικαίου των συμβάσεων – ο καταναλωτής μπορεί να υπαναχωρήσει χωρίς να επικαλεστεί κάποιο λόγο </a:t>
            </a:r>
          </a:p>
          <a:p>
            <a:pPr algn="just">
              <a:lnSpc>
                <a:spcPct val="150000"/>
              </a:lnSpc>
              <a:spcBef>
                <a:spcPts val="0"/>
              </a:spcBef>
            </a:pPr>
            <a:r>
              <a:rPr lang="el-GR" dirty="0">
                <a:latin typeface="Times New Roman" panose="02020603050405020304" pitchFamily="18" charset="0"/>
                <a:cs typeface="Times New Roman" panose="02020603050405020304" pitchFamily="18" charset="0"/>
              </a:rPr>
              <a:t>Απαγορεύσεις ή έλεγχος – πρακτικές που στοχεύουν στην  ορθή συμπεριφορά των προμηθευτών έναντι του καταναλωτή</a:t>
            </a:r>
          </a:p>
          <a:p>
            <a:pPr algn="just">
              <a:lnSpc>
                <a:spcPct val="150000"/>
              </a:lnSpc>
              <a:spcBef>
                <a:spcPts val="0"/>
              </a:spcBef>
            </a:pPr>
            <a:r>
              <a:rPr lang="el-GR" dirty="0">
                <a:latin typeface="Times New Roman" panose="02020603050405020304" pitchFamily="18" charset="0"/>
                <a:cs typeface="Times New Roman" panose="02020603050405020304" pitchFamily="18" charset="0"/>
              </a:rPr>
              <a:t>Διαμερισμός του ρίσκου  - Το ρίσκο το αναλαμβάνει το πρόσωπο που μπορεί να το διαμοιράσει στους καταναλωτές</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ΕΝΝΟΙΑ ΚΑΤΑΝΑΛΩΤΗ ΣΤΟ ΔΙΚΑΙΟ ΤΗΣ ΕΕ</a:t>
            </a:r>
          </a:p>
        </p:txBody>
      </p:sp>
      <p:sp>
        <p:nvSpPr>
          <p:cNvPr id="3" name="2 - Θέση περιεχομένου"/>
          <p:cNvSpPr>
            <a:spLocks noGrp="1"/>
          </p:cNvSpPr>
          <p:nvPr>
            <p:ph idx="1"/>
          </p:nvPr>
        </p:nvSpPr>
        <p:spPr/>
        <p:txBody>
          <a:bodyPr>
            <a:normAutofit fontScale="92500"/>
          </a:bodyPr>
          <a:lstStyle/>
          <a:p>
            <a:pPr lvl="0" algn="just">
              <a:lnSpc>
                <a:spcPct val="150000"/>
              </a:lnSpc>
              <a:spcBef>
                <a:spcPts val="0"/>
              </a:spcBef>
            </a:pPr>
            <a:r>
              <a:rPr lang="el-GR" dirty="0">
                <a:latin typeface="Times New Roman" panose="02020603050405020304" pitchFamily="18" charset="0"/>
                <a:cs typeface="Times New Roman" panose="02020603050405020304" pitchFamily="18" charset="0"/>
              </a:rPr>
              <a:t>Η έννοια του καταναλωτή πρέπει να ερμηνεύεται στενά, με αναφορά στη θέση του προσώπου αυτού στη συγκεκριμένη σύμβαση, σε σχέση με τη φύση και τον σκοπό της συμβάσεως αυτής, και όχι με αναφορά στην υποκειμενική κατάσταση του εν λόγω προσώπου, καθόσον το ίδιο πρόσωπο μπορεί να θεωρηθεί καταναλωτής στο πλαίσιο ορισμένων οικονομικών πράξεων και επιχειρηματίας στο πλαίσιο άλλων οικονομικών πράξεων – (</a:t>
            </a:r>
            <a:r>
              <a:rPr lang="el-GR" b="1" dirty="0" err="1">
                <a:latin typeface="Times New Roman" panose="02020603050405020304" pitchFamily="18" charset="0"/>
                <a:cs typeface="Times New Roman" panose="02020603050405020304" pitchFamily="18" charset="0"/>
              </a:rPr>
              <a:t>Johann</a:t>
            </a:r>
            <a:r>
              <a:rPr lang="el-GR" b="1"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Gruber</a:t>
            </a:r>
            <a:r>
              <a:rPr lang="el-GR" b="1" dirty="0">
                <a:latin typeface="Times New Roman" panose="02020603050405020304" pitchFamily="18" charset="0"/>
                <a:cs typeface="Times New Roman" panose="02020603050405020304" pitchFamily="18" charset="0"/>
              </a:rPr>
              <a:t> κατά </a:t>
            </a:r>
            <a:r>
              <a:rPr lang="el-GR" b="1" dirty="0" err="1">
                <a:latin typeface="Times New Roman" panose="02020603050405020304" pitchFamily="18" charset="0"/>
                <a:cs typeface="Times New Roman" panose="02020603050405020304" pitchFamily="18" charset="0"/>
              </a:rPr>
              <a:t>Bay</a:t>
            </a:r>
            <a:r>
              <a:rPr lang="el-GR" b="1"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Wa</a:t>
            </a:r>
            <a:r>
              <a:rPr lang="el-GR" b="1" dirty="0">
                <a:latin typeface="Times New Roman" panose="02020603050405020304" pitchFamily="18" charset="0"/>
                <a:cs typeface="Times New Roman" panose="02020603050405020304" pitchFamily="18" charset="0"/>
              </a:rPr>
              <a:t> AG, </a:t>
            </a:r>
            <a:r>
              <a:rPr lang="en-US" b="1" dirty="0">
                <a:latin typeface="Times New Roman" panose="02020603050405020304" pitchFamily="18" charset="0"/>
                <a:cs typeface="Times New Roman" panose="02020603050405020304" pitchFamily="18" charset="0"/>
              </a:rPr>
              <a:t>C</a:t>
            </a:r>
            <a:r>
              <a:rPr lang="el-GR" b="1" dirty="0">
                <a:latin typeface="Times New Roman" panose="02020603050405020304" pitchFamily="18" charset="0"/>
                <a:cs typeface="Times New Roman" panose="02020603050405020304" pitchFamily="18" charset="0"/>
              </a:rPr>
              <a:t>-464/01, 20/1/2005, παρ. 36)</a:t>
            </a:r>
            <a:endParaRPr lang="el-GR" dirty="0">
              <a:latin typeface="Times New Roman" panose="02020603050405020304" pitchFamily="18" charset="0"/>
              <a:cs typeface="Times New Roman" panose="02020603050405020304" pitchFamily="18" charset="0"/>
            </a:endParaRPr>
          </a:p>
          <a:p>
            <a:pPr>
              <a:buNone/>
            </a:pP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ΕΝΝΟΙΑ ΚΑΤΑΝΑΛΩΤΗ ΣΤΟ ΔΙΚΑΙΟ ΤΗΣ ΕΕ</a:t>
            </a:r>
          </a:p>
        </p:txBody>
      </p:sp>
      <p:sp>
        <p:nvSpPr>
          <p:cNvPr id="3" name="2 - Θέση περιεχομένου"/>
          <p:cNvSpPr>
            <a:spLocks noGrp="1"/>
          </p:cNvSpPr>
          <p:nvPr>
            <p:ph idx="1"/>
          </p:nvPr>
        </p:nvSpPr>
        <p:spPr/>
        <p:txBody>
          <a:bodyPr>
            <a:normAutofit/>
          </a:bodyPr>
          <a:lstStyle/>
          <a:p>
            <a:pPr algn="just"/>
            <a:r>
              <a:rPr lang="el-GR" dirty="0">
                <a:latin typeface="Times New Roman" panose="02020603050405020304" pitchFamily="18" charset="0"/>
                <a:cs typeface="Times New Roman" panose="02020603050405020304" pitchFamily="18" charset="0"/>
              </a:rPr>
              <a:t>Θέση προσώπου στη συγκεκριμένη σύμβαση</a:t>
            </a:r>
          </a:p>
          <a:p>
            <a:pPr algn="just">
              <a:buNone/>
            </a:pPr>
            <a:endParaRPr lang="el-GR" dirty="0">
              <a:latin typeface="Times New Roman" panose="02020603050405020304" pitchFamily="18" charset="0"/>
              <a:cs typeface="Times New Roman" panose="02020603050405020304" pitchFamily="18" charset="0"/>
            </a:endParaRPr>
          </a:p>
          <a:p>
            <a:pPr algn="just"/>
            <a:r>
              <a:rPr lang="el-GR" dirty="0">
                <a:latin typeface="Times New Roman" panose="02020603050405020304" pitchFamily="18" charset="0"/>
                <a:cs typeface="Times New Roman" panose="02020603050405020304" pitchFamily="18" charset="0"/>
              </a:rPr>
              <a:t>Σκοπός και φύση της συμβάσεως </a:t>
            </a:r>
          </a:p>
          <a:p>
            <a:pPr algn="just">
              <a:buNone/>
            </a:pPr>
            <a:endParaRPr lang="el-GR" dirty="0">
              <a:latin typeface="Times New Roman" panose="02020603050405020304" pitchFamily="18" charset="0"/>
              <a:cs typeface="Times New Roman" panose="02020603050405020304" pitchFamily="18" charset="0"/>
            </a:endParaRPr>
          </a:p>
          <a:p>
            <a:pPr algn="just"/>
            <a:r>
              <a:rPr lang="el-GR" dirty="0">
                <a:latin typeface="Times New Roman" panose="02020603050405020304" pitchFamily="18" charset="0"/>
                <a:cs typeface="Times New Roman" panose="02020603050405020304" pitchFamily="18" charset="0"/>
              </a:rPr>
              <a:t>Δεν συνεκτιμάται η υποκειμενική κατάσταση του προσώπου</a:t>
            </a:r>
          </a:p>
          <a:p>
            <a:pPr algn="just">
              <a:buNone/>
            </a:pPr>
            <a:endParaRPr lang="el-GR" dirty="0">
              <a:latin typeface="Times New Roman" panose="02020603050405020304" pitchFamily="18" charset="0"/>
              <a:cs typeface="Times New Roman" panose="02020603050405020304" pitchFamily="18" charset="0"/>
            </a:endParaRPr>
          </a:p>
          <a:p>
            <a:pPr algn="just"/>
            <a:r>
              <a:rPr lang="el-GR" dirty="0">
                <a:latin typeface="Times New Roman" panose="02020603050405020304" pitchFamily="18" charset="0"/>
                <a:cs typeface="Times New Roman" panose="02020603050405020304" pitchFamily="18" charset="0"/>
              </a:rPr>
              <a:t>Ορισμός = φυσικό πρόσωπο που ενεργεί για σκοπούς μη εμπορικούς και εκτός της επιχείρησης  ή του επαγγέλματός του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ΕΝΝΟΙΑ ΕΜΠΟΡΟΥ</a:t>
            </a:r>
          </a:p>
        </p:txBody>
      </p:sp>
      <p:sp>
        <p:nvSpPr>
          <p:cNvPr id="3" name="2 - Θέση περιεχομένου"/>
          <p:cNvSpPr>
            <a:spLocks noGrp="1"/>
          </p:cNvSpPr>
          <p:nvPr>
            <p:ph idx="1"/>
          </p:nvPr>
        </p:nvSpPr>
        <p:spPr/>
        <p:txBody>
          <a:bodyPr/>
          <a:lstStyle/>
          <a:p>
            <a:pPr lvl="0" algn="just">
              <a:lnSpc>
                <a:spcPct val="150000"/>
              </a:lnSpc>
              <a:spcBef>
                <a:spcPts val="0"/>
              </a:spcBef>
            </a:pPr>
            <a:r>
              <a:rPr lang="el-GR" dirty="0">
                <a:latin typeface="Times New Roman" panose="02020603050405020304" pitchFamily="18" charset="0"/>
                <a:cs typeface="Times New Roman" panose="02020603050405020304" pitchFamily="18" charset="0"/>
              </a:rPr>
              <a:t>(α) φυσικό ή νομικό πρόσωπο που </a:t>
            </a:r>
          </a:p>
          <a:p>
            <a:pPr lvl="0" algn="just">
              <a:lnSpc>
                <a:spcPct val="150000"/>
              </a:lnSpc>
              <a:spcBef>
                <a:spcPts val="0"/>
              </a:spcBef>
            </a:pPr>
            <a:r>
              <a:rPr lang="el-GR" dirty="0">
                <a:latin typeface="Times New Roman" panose="02020603050405020304" pitchFamily="18" charset="0"/>
                <a:cs typeface="Times New Roman" panose="02020603050405020304" pitchFamily="18" charset="0"/>
              </a:rPr>
              <a:t>(β) ενεργεί για σκοπούς που εμπίπτουν ή σχετίζονται με την επιχείρηση ή την επαγγελματική του δραστηριότητα</a:t>
            </a:r>
          </a:p>
          <a:p>
            <a:pPr lvl="0" algn="just">
              <a:lnSpc>
                <a:spcPct val="150000"/>
              </a:lnSpc>
              <a:spcBef>
                <a:spcPts val="0"/>
              </a:spcBef>
            </a:pPr>
            <a:r>
              <a:rPr lang="el-GR" dirty="0">
                <a:latin typeface="Times New Roman" panose="02020603050405020304" pitchFamily="18" charset="0"/>
                <a:cs typeface="Times New Roman" panose="02020603050405020304" pitchFamily="18" charset="0"/>
              </a:rPr>
              <a:t>Δεν ισχύει μεταξύ επιχειρήσεων αλλά ούτε και μεταξύ των καταναλωτών</a:t>
            </a:r>
          </a:p>
          <a:p>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F1F422A2-D7EB-4A5A-81DC-3A75C192D9A3}"/>
              </a:ext>
            </a:extLst>
          </p:cNvPr>
          <p:cNvSpPr>
            <a:spLocks noGrp="1"/>
          </p:cNvSpPr>
          <p:nvPr>
            <p:ph type="title"/>
          </p:nvPr>
        </p:nvSpPr>
        <p:spPr/>
        <p:txBody>
          <a:bodyPr/>
          <a:lstStyle/>
          <a:p>
            <a:r>
              <a:rPr lang="el-GR" dirty="0"/>
              <a:t>Καταναλωτική πίστη</a:t>
            </a:r>
            <a:br>
              <a:rPr lang="el-GR" dirty="0"/>
            </a:br>
            <a:endParaRPr lang="el-GR" dirty="0"/>
          </a:p>
        </p:txBody>
      </p:sp>
      <p:sp>
        <p:nvSpPr>
          <p:cNvPr id="3" name="Θέση περιεχομένου 2">
            <a:extLst>
              <a:ext uri="{FF2B5EF4-FFF2-40B4-BE49-F238E27FC236}">
                <a16:creationId xmlns:a16="http://schemas.microsoft.com/office/drawing/2014/main" xmlns="" id="{5FFE6932-3A78-460E-A287-F8338F1A21D8}"/>
              </a:ext>
            </a:extLst>
          </p:cNvPr>
          <p:cNvSpPr>
            <a:spLocks noGrp="1"/>
          </p:cNvSpPr>
          <p:nvPr>
            <p:ph idx="1"/>
          </p:nvPr>
        </p:nvSpPr>
        <p:spPr>
          <a:xfrm>
            <a:off x="838200" y="1825624"/>
            <a:ext cx="10515600" cy="4841876"/>
          </a:xfrm>
        </p:spPr>
        <p:txBody>
          <a:bodyPr>
            <a:normAutofit fontScale="62500" lnSpcReduction="20000"/>
          </a:bodyPr>
          <a:lstStyle/>
          <a:p>
            <a:pPr algn="just">
              <a:lnSpc>
                <a:spcPct val="170000"/>
              </a:lnSpc>
              <a:spcBef>
                <a:spcPts val="0"/>
              </a:spcBef>
            </a:pPr>
            <a:r>
              <a:rPr lang="el-GR" b="1" dirty="0"/>
              <a:t>ΟΔΗΓΙΑ 2008/48 </a:t>
            </a:r>
            <a:r>
              <a:rPr lang="el-GR" b="1" i="0" dirty="0">
                <a:solidFill>
                  <a:srgbClr val="444444"/>
                </a:solidFill>
                <a:effectLst/>
                <a:latin typeface="Arial Unicode MS"/>
              </a:rPr>
              <a:t>για τις συμβάσεις καταναλωτικής πίστης</a:t>
            </a:r>
            <a:endParaRPr lang="en-US" b="1" i="0" dirty="0">
              <a:solidFill>
                <a:srgbClr val="444444"/>
              </a:solidFill>
              <a:effectLst/>
              <a:latin typeface="Arial Unicode MS"/>
            </a:endParaRPr>
          </a:p>
          <a:p>
            <a:pPr algn="just">
              <a:lnSpc>
                <a:spcPct val="170000"/>
              </a:lnSpc>
              <a:spcBef>
                <a:spcPts val="0"/>
              </a:spcBef>
            </a:pPr>
            <a:r>
              <a:rPr lang="el-GR" dirty="0">
                <a:solidFill>
                  <a:srgbClr val="444444"/>
                </a:solidFill>
                <a:latin typeface="Arial Unicode MS"/>
              </a:rPr>
              <a:t>Ενσωματώθηκε στην ελληνική έννομη τάξη με την ΥΑ Αριθμ. Ζ1-699   (ΦΕΚ Β΄ 917/23.06.2010)</a:t>
            </a:r>
          </a:p>
          <a:p>
            <a:pPr algn="just">
              <a:lnSpc>
                <a:spcPct val="170000"/>
              </a:lnSpc>
              <a:spcBef>
                <a:spcPts val="0"/>
              </a:spcBef>
            </a:pPr>
            <a:r>
              <a:rPr lang="el-GR" dirty="0">
                <a:solidFill>
                  <a:srgbClr val="444444"/>
                </a:solidFill>
                <a:latin typeface="Arial Unicode MS"/>
              </a:rPr>
              <a:t>Προσαρμογή της Ελληνικής νομοθεσίας προς την οδηγία 2008/48/ΕΚ του Ευρωπαϊκού Κοινοβουλίου και του Συμβουλίου της 23ης Απριλίου 2008 για τις συμβάσεις καταναλωτικής πίστης και την κατάργηση της οδηγίας 87/102/ΕΟΚ του Συμβουλίου που δημοσιεύθηκε στην Επίσημη Εφημερίδα των ΕΚ, αριθμ. L 133 της 22.5.2008.</a:t>
            </a:r>
            <a:endParaRPr lang="el-GR" b="0" i="0" dirty="0">
              <a:solidFill>
                <a:srgbClr val="444444"/>
              </a:solidFill>
              <a:effectLst/>
              <a:latin typeface="Arial Unicode MS"/>
            </a:endParaRPr>
          </a:p>
          <a:p>
            <a:pPr algn="just">
              <a:lnSpc>
                <a:spcPct val="170000"/>
              </a:lnSpc>
              <a:spcBef>
                <a:spcPts val="0"/>
              </a:spcBef>
            </a:pPr>
            <a:r>
              <a:rPr lang="el-GR" b="0" i="0" dirty="0">
                <a:solidFill>
                  <a:srgbClr val="444444"/>
                </a:solidFill>
                <a:effectLst/>
                <a:latin typeface="Arial" panose="020B0604020202020204" pitchFamily="34" charset="0"/>
              </a:rPr>
              <a:t>Η οδηγία δεν ισχύει για συμβάσεις πίστωσης:</a:t>
            </a:r>
          </a:p>
          <a:p>
            <a:pPr algn="just">
              <a:lnSpc>
                <a:spcPct val="170000"/>
              </a:lnSpc>
              <a:spcBef>
                <a:spcPts val="0"/>
              </a:spcBef>
              <a:buFont typeface="Arial" panose="020B0604020202020204" pitchFamily="34" charset="0"/>
              <a:buChar char="•"/>
            </a:pPr>
            <a:r>
              <a:rPr lang="el-GR" b="0" i="0" dirty="0">
                <a:solidFill>
                  <a:srgbClr val="444444"/>
                </a:solidFill>
                <a:effectLst/>
                <a:latin typeface="Arial" panose="020B0604020202020204" pitchFamily="34" charset="0"/>
              </a:rPr>
              <a:t>που εξασφαλίζονται με </a:t>
            </a:r>
            <a:r>
              <a:rPr lang="el-GR" b="1" i="0" dirty="0">
                <a:solidFill>
                  <a:srgbClr val="444444"/>
                </a:solidFill>
                <a:effectLst/>
                <a:latin typeface="Arial" panose="020B0604020202020204" pitchFamily="34" charset="0"/>
              </a:rPr>
              <a:t>υποθήκη</a:t>
            </a:r>
            <a:r>
              <a:rPr lang="el-GR" b="0" i="0" dirty="0">
                <a:solidFill>
                  <a:srgbClr val="444444"/>
                </a:solidFill>
                <a:effectLst/>
                <a:latin typeface="Arial" panose="020B0604020202020204" pitchFamily="34" charset="0"/>
              </a:rPr>
              <a:t>, οι οποίες ρυθμίζονται από την οδηγία 2014/17/ΕΕ σχετικά με </a:t>
            </a:r>
            <a:r>
              <a:rPr lang="el-GR" dirty="0">
                <a:latin typeface="Arial" panose="020B0604020202020204" pitchFamily="34" charset="0"/>
              </a:rPr>
              <a:t>τις συμβάσεις πίστωσης για καταναλωτές για ακίνητα που προορίζονται για κατοικία</a:t>
            </a:r>
            <a:endParaRPr lang="el-GR" i="0" dirty="0">
              <a:effectLst/>
              <a:latin typeface="Arial" panose="020B0604020202020204" pitchFamily="34" charset="0"/>
            </a:endParaRPr>
          </a:p>
          <a:p>
            <a:pPr algn="just">
              <a:lnSpc>
                <a:spcPct val="170000"/>
              </a:lnSpc>
              <a:spcBef>
                <a:spcPts val="0"/>
              </a:spcBef>
              <a:buFont typeface="Arial" panose="020B0604020202020204" pitchFamily="34" charset="0"/>
              <a:buChar char="•"/>
            </a:pPr>
            <a:r>
              <a:rPr lang="el-GR" b="0" i="0" dirty="0">
                <a:solidFill>
                  <a:srgbClr val="444444"/>
                </a:solidFill>
                <a:effectLst/>
                <a:latin typeface="Arial" panose="020B0604020202020204" pitchFamily="34" charset="0"/>
              </a:rPr>
              <a:t>για </a:t>
            </a:r>
            <a:r>
              <a:rPr lang="el-GR" b="1" i="0" dirty="0">
                <a:solidFill>
                  <a:srgbClr val="444444"/>
                </a:solidFill>
                <a:effectLst/>
                <a:latin typeface="Arial" panose="020B0604020202020204" pitchFamily="34" charset="0"/>
              </a:rPr>
              <a:t>την απόκτηση γης ή ιδιοκτησίας</a:t>
            </a:r>
            <a:r>
              <a:rPr lang="el-GR" b="0" i="0" dirty="0">
                <a:solidFill>
                  <a:srgbClr val="444444"/>
                </a:solidFill>
                <a:effectLst/>
                <a:latin typeface="Arial" panose="020B0604020202020204" pitchFamily="34" charset="0"/>
              </a:rPr>
              <a:t>, οι οποίες διέπονται επίσης από την οδηγία 2014/17/ΕΕ·</a:t>
            </a:r>
          </a:p>
          <a:p>
            <a:pPr algn="just">
              <a:lnSpc>
                <a:spcPct val="170000"/>
              </a:lnSpc>
              <a:spcBef>
                <a:spcPts val="0"/>
              </a:spcBef>
              <a:buFont typeface="Arial" panose="020B0604020202020204" pitchFamily="34" charset="0"/>
              <a:buChar char="•"/>
            </a:pPr>
            <a:r>
              <a:rPr lang="el-GR" b="0" i="0" dirty="0">
                <a:solidFill>
                  <a:srgbClr val="444444"/>
                </a:solidFill>
                <a:effectLst/>
                <a:latin typeface="Arial" panose="020B0604020202020204" pitchFamily="34" charset="0"/>
              </a:rPr>
              <a:t>για ποσό μικρότερο των </a:t>
            </a:r>
            <a:r>
              <a:rPr lang="el-GR" b="1" i="0" dirty="0">
                <a:solidFill>
                  <a:srgbClr val="444444"/>
                </a:solidFill>
                <a:effectLst/>
                <a:latin typeface="Arial" panose="020B0604020202020204" pitchFamily="34" charset="0"/>
              </a:rPr>
              <a:t>200 ευρώ</a:t>
            </a:r>
            <a:r>
              <a:rPr lang="el-GR" b="0" i="0" dirty="0">
                <a:solidFill>
                  <a:srgbClr val="444444"/>
                </a:solidFill>
                <a:effectLst/>
                <a:latin typeface="Arial" panose="020B0604020202020204" pitchFamily="34" charset="0"/>
              </a:rPr>
              <a:t> ή μεγαλύτερο των </a:t>
            </a:r>
            <a:r>
              <a:rPr lang="el-GR" b="1" i="0" dirty="0">
                <a:solidFill>
                  <a:srgbClr val="444444"/>
                </a:solidFill>
                <a:effectLst/>
                <a:latin typeface="Arial" panose="020B0604020202020204" pitchFamily="34" charset="0"/>
              </a:rPr>
              <a:t>75 000 ευρώ</a:t>
            </a:r>
            <a:r>
              <a:rPr lang="el-GR" b="0" i="0" dirty="0">
                <a:solidFill>
                  <a:srgbClr val="444444"/>
                </a:solidFill>
                <a:effectLst/>
                <a:latin typeface="Arial" panose="020B0604020202020204" pitchFamily="34" charset="0"/>
              </a:rPr>
              <a:t>. </a:t>
            </a:r>
            <a:r>
              <a:rPr lang="en-US" b="1" i="0" dirty="0">
                <a:solidFill>
                  <a:srgbClr val="444444"/>
                </a:solidFill>
                <a:effectLst/>
                <a:latin typeface="Arial" panose="020B0604020202020204" pitchFamily="34" charset="0"/>
              </a:rPr>
              <a:t>(</a:t>
            </a:r>
            <a:r>
              <a:rPr lang="el-GR" b="1" i="0" dirty="0">
                <a:solidFill>
                  <a:srgbClr val="444444"/>
                </a:solidFill>
                <a:effectLst/>
                <a:latin typeface="Arial" panose="020B0604020202020204" pitchFamily="34" charset="0"/>
              </a:rPr>
              <a:t>άρθρο 2)</a:t>
            </a:r>
            <a:endParaRPr lang="el-GR" b="1" dirty="0"/>
          </a:p>
          <a:p>
            <a:endParaRPr lang="el-GR" dirty="0"/>
          </a:p>
        </p:txBody>
      </p:sp>
    </p:spTree>
    <p:extLst>
      <p:ext uri="{BB962C8B-B14F-4D97-AF65-F5344CB8AC3E}">
        <p14:creationId xmlns:p14="http://schemas.microsoft.com/office/powerpoint/2010/main" xmlns="" val="14877496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52728F4A-B4B7-4EE0-913F-BDFBFE5140A0}"/>
              </a:ext>
            </a:extLst>
          </p:cNvPr>
          <p:cNvSpPr>
            <a:spLocks noGrp="1"/>
          </p:cNvSpPr>
          <p:nvPr>
            <p:ph type="title"/>
          </p:nvPr>
        </p:nvSpPr>
        <p:spPr/>
        <p:txBody>
          <a:bodyPr/>
          <a:lstStyle/>
          <a:p>
            <a:r>
              <a:rPr lang="el-GR" dirty="0"/>
              <a:t>Προωθητικές Ενέργειες </a:t>
            </a:r>
          </a:p>
        </p:txBody>
      </p:sp>
      <p:sp>
        <p:nvSpPr>
          <p:cNvPr id="3" name="Θέση περιεχομένου 2">
            <a:extLst>
              <a:ext uri="{FF2B5EF4-FFF2-40B4-BE49-F238E27FC236}">
                <a16:creationId xmlns:a16="http://schemas.microsoft.com/office/drawing/2014/main" xmlns="" id="{9C7F31BE-E4FE-44B5-8568-5B0503D301F7}"/>
              </a:ext>
            </a:extLst>
          </p:cNvPr>
          <p:cNvSpPr>
            <a:spLocks noGrp="1"/>
          </p:cNvSpPr>
          <p:nvPr>
            <p:ph idx="1"/>
          </p:nvPr>
        </p:nvSpPr>
        <p:spPr/>
        <p:txBody>
          <a:bodyPr>
            <a:normAutofit fontScale="85000" lnSpcReduction="10000"/>
          </a:bodyPr>
          <a:lstStyle/>
          <a:p>
            <a:pPr algn="just">
              <a:lnSpc>
                <a:spcPct val="150000"/>
              </a:lnSpc>
              <a:spcBef>
                <a:spcPts val="0"/>
              </a:spcBef>
            </a:pPr>
            <a:r>
              <a:rPr lang="el-GR" b="0" i="0" dirty="0">
                <a:solidFill>
                  <a:srgbClr val="444444"/>
                </a:solidFill>
                <a:effectLst/>
                <a:latin typeface="Times New Roman" panose="02020603050405020304" pitchFamily="18" charset="0"/>
              </a:rPr>
              <a:t>Κάθε διαφήμιση για συμβάσεις πίστωσης που αναφέρει συγκεκριμένο επιτόκιο ή οποιαδήποτε άλλα αριθμητικά στοιχεία που αφορούν το κόστος της πίστωσης για τον καταναλωτή πρέπει να περιλαμβάνει τυποποιημένες πληροφορίες.</a:t>
            </a:r>
          </a:p>
          <a:p>
            <a:pPr algn="just">
              <a:lnSpc>
                <a:spcPct val="150000"/>
              </a:lnSpc>
              <a:spcBef>
                <a:spcPts val="0"/>
              </a:spcBef>
            </a:pPr>
            <a:r>
              <a:rPr lang="el-GR" b="0" i="0" dirty="0">
                <a:solidFill>
                  <a:srgbClr val="444444"/>
                </a:solidFill>
                <a:effectLst/>
                <a:latin typeface="Times New Roman" panose="02020603050405020304" pitchFamily="18" charset="0"/>
              </a:rPr>
              <a:t>Η υποχρέωση αυτή δεν ισχύει στις περιπτώσεις κατά τις οποίες η εθνική νομοθεσία απαιτεί η σχετική με συμβάσεις πίστωσης διαφήμιση να αναφέρει το συνολικό ετήσιο πραγματικό επιτόκιο και όχι το συγκεκριμένο επιτόκιο ή οποιαδήποτε άλλα αριθμητικά στοιχεία που αφορούν τυχόν κόστος της πίστωσης για τον καταναλωτή (άρθρο 4)</a:t>
            </a:r>
            <a:endParaRPr lang="el-GR" dirty="0"/>
          </a:p>
        </p:txBody>
      </p:sp>
    </p:spTree>
    <p:extLst>
      <p:ext uri="{BB962C8B-B14F-4D97-AF65-F5344CB8AC3E}">
        <p14:creationId xmlns:p14="http://schemas.microsoft.com/office/powerpoint/2010/main" xmlns="" val="31420199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A318BFAB-6461-4232-8C43-22CE674E98E7}"/>
              </a:ext>
            </a:extLst>
          </p:cNvPr>
          <p:cNvSpPr>
            <a:spLocks noGrp="1"/>
          </p:cNvSpPr>
          <p:nvPr>
            <p:ph type="title"/>
          </p:nvPr>
        </p:nvSpPr>
        <p:spPr/>
        <p:txBody>
          <a:bodyPr/>
          <a:lstStyle/>
          <a:p>
            <a:r>
              <a:rPr lang="el-GR" dirty="0"/>
              <a:t>Προωθητικές Ενέργειες </a:t>
            </a:r>
          </a:p>
        </p:txBody>
      </p:sp>
      <p:sp>
        <p:nvSpPr>
          <p:cNvPr id="3" name="Θέση περιεχομένου 2">
            <a:extLst>
              <a:ext uri="{FF2B5EF4-FFF2-40B4-BE49-F238E27FC236}">
                <a16:creationId xmlns:a16="http://schemas.microsoft.com/office/drawing/2014/main" xmlns="" id="{3F4C1C55-F0C8-4016-AB9B-887BF9DCCD42}"/>
              </a:ext>
            </a:extLst>
          </p:cNvPr>
          <p:cNvSpPr>
            <a:spLocks noGrp="1"/>
          </p:cNvSpPr>
          <p:nvPr>
            <p:ph idx="1"/>
          </p:nvPr>
        </p:nvSpPr>
        <p:spPr>
          <a:xfrm>
            <a:off x="838200" y="1825625"/>
            <a:ext cx="10515600" cy="4667250"/>
          </a:xfrm>
        </p:spPr>
        <p:txBody>
          <a:bodyPr>
            <a:normAutofit fontScale="77500" lnSpcReduction="20000"/>
          </a:bodyPr>
          <a:lstStyle/>
          <a:p>
            <a:pPr algn="just">
              <a:lnSpc>
                <a:spcPct val="150000"/>
              </a:lnSpc>
              <a:spcBef>
                <a:spcPts val="0"/>
              </a:spcBef>
            </a:pPr>
            <a:r>
              <a:rPr lang="el-GR" b="0" i="0" dirty="0">
                <a:solidFill>
                  <a:srgbClr val="444444"/>
                </a:solidFill>
                <a:effectLst/>
                <a:latin typeface="Times New Roman" panose="02020603050405020304" pitchFamily="18" charset="0"/>
              </a:rPr>
              <a:t>Οι τυποποιημένες πληροφορίες πρέπει να προσδιορίζουν κατά την εξής σειρά και κατά τρόπο σαφή, ευσύνοπτο και εμφανή, με χρήση αντιπροσωπευτικού παραδείγματος:</a:t>
            </a:r>
          </a:p>
          <a:p>
            <a:pPr algn="just">
              <a:lnSpc>
                <a:spcPct val="150000"/>
              </a:lnSpc>
              <a:spcBef>
                <a:spcPts val="0"/>
              </a:spcBef>
            </a:pPr>
            <a:r>
              <a:rPr lang="el-GR" b="0" i="0" dirty="0">
                <a:solidFill>
                  <a:srgbClr val="444444"/>
                </a:solidFill>
                <a:effectLst/>
                <a:latin typeface="Times New Roman" panose="02020603050405020304" pitchFamily="18" charset="0"/>
              </a:rPr>
              <a:t>το χρεωστικό επιτόκιο, σταθερό ή μεταβλητό, ή αμφότερα, μαζί με πληροφορίες για τυχόν εφαρμοζόμενες επιβαρύνσεις που περιλαμβάνονται στο συνολικό κόστος της πίστωσης για τον καταναλωτή·</a:t>
            </a:r>
          </a:p>
          <a:p>
            <a:pPr algn="just">
              <a:lnSpc>
                <a:spcPct val="150000"/>
              </a:lnSpc>
              <a:spcBef>
                <a:spcPts val="0"/>
              </a:spcBef>
            </a:pPr>
            <a:r>
              <a:rPr lang="el-GR" dirty="0"/>
              <a:t>το συνολικό ποσό της πίστωσης·</a:t>
            </a:r>
          </a:p>
          <a:p>
            <a:pPr algn="just">
              <a:lnSpc>
                <a:spcPct val="150000"/>
              </a:lnSpc>
              <a:spcBef>
                <a:spcPts val="0"/>
              </a:spcBef>
            </a:pPr>
            <a:r>
              <a:rPr lang="el-GR" b="0" i="0" dirty="0">
                <a:solidFill>
                  <a:srgbClr val="444444"/>
                </a:solidFill>
                <a:effectLst/>
                <a:latin typeface="Times New Roman" panose="02020603050405020304" pitchFamily="18" charset="0"/>
              </a:rPr>
              <a:t>κατά περίπτωση, τη διάρκεια της σύμβασης πίστωσης·</a:t>
            </a:r>
          </a:p>
          <a:p>
            <a:pPr algn="just">
              <a:lnSpc>
                <a:spcPct val="150000"/>
              </a:lnSpc>
              <a:spcBef>
                <a:spcPts val="0"/>
              </a:spcBef>
            </a:pPr>
            <a:r>
              <a:rPr lang="el-GR" dirty="0"/>
              <a:t>κατά περίπτωση, το συνολικό ποσό που πρέπει να πληρώσει ο καταναλωτής και το ποσό των δόσεων</a:t>
            </a:r>
          </a:p>
        </p:txBody>
      </p:sp>
    </p:spTree>
    <p:extLst>
      <p:ext uri="{BB962C8B-B14F-4D97-AF65-F5344CB8AC3E}">
        <p14:creationId xmlns:p14="http://schemas.microsoft.com/office/powerpoint/2010/main" xmlns="" val="9863260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70F89F8F-B89D-4810-A7A3-D85C0457C863}"/>
              </a:ext>
            </a:extLst>
          </p:cNvPr>
          <p:cNvSpPr>
            <a:spLocks noGrp="1"/>
          </p:cNvSpPr>
          <p:nvPr>
            <p:ph type="title"/>
          </p:nvPr>
        </p:nvSpPr>
        <p:spPr/>
        <p:txBody>
          <a:bodyPr/>
          <a:lstStyle/>
          <a:p>
            <a:r>
              <a:rPr lang="el-GR" dirty="0"/>
              <a:t>ΤΥΠΟΠΟΙΗΜΕΝΕΣ ΠΛΗΡΟΦΟΡΙΕΣ </a:t>
            </a:r>
          </a:p>
        </p:txBody>
      </p:sp>
      <p:sp>
        <p:nvSpPr>
          <p:cNvPr id="3" name="Θέση περιεχομένου 2">
            <a:extLst>
              <a:ext uri="{FF2B5EF4-FFF2-40B4-BE49-F238E27FC236}">
                <a16:creationId xmlns:a16="http://schemas.microsoft.com/office/drawing/2014/main" xmlns="" id="{39BA8CD6-9DD1-446D-85CB-FB065E73C291}"/>
              </a:ext>
            </a:extLst>
          </p:cNvPr>
          <p:cNvSpPr>
            <a:spLocks noGrp="1"/>
          </p:cNvSpPr>
          <p:nvPr>
            <p:ph idx="1"/>
          </p:nvPr>
        </p:nvSpPr>
        <p:spPr/>
        <p:txBody>
          <a:bodyPr>
            <a:normAutofit fontScale="92500" lnSpcReduction="20000"/>
          </a:bodyPr>
          <a:lstStyle/>
          <a:p>
            <a:pPr algn="just">
              <a:lnSpc>
                <a:spcPct val="150000"/>
              </a:lnSpc>
              <a:spcBef>
                <a:spcPts val="0"/>
              </a:spcBef>
            </a:pPr>
            <a:r>
              <a:rPr lang="el-GR" b="1" i="0" dirty="0">
                <a:solidFill>
                  <a:srgbClr val="444444"/>
                </a:solidFill>
                <a:effectLst/>
                <a:latin typeface="Arial" panose="020B0604020202020204" pitchFamily="34" charset="0"/>
              </a:rPr>
              <a:t>Πριν από τη σύναψη της σύμβασης</a:t>
            </a:r>
            <a:r>
              <a:rPr lang="el-GR" b="0" i="0" dirty="0">
                <a:solidFill>
                  <a:srgbClr val="444444"/>
                </a:solidFill>
                <a:effectLst/>
                <a:latin typeface="Arial" panose="020B0604020202020204" pitchFamily="34" charset="0"/>
              </a:rPr>
              <a:t>, ο πιστωτικός φορέας οφείλει να παρέχει κατανοητές πληροφορίες σχετικά με τα βασικά χαρακτηριστικά της προσφερόμενης πίστωσης, εγκαίρως, πριν δεσμευθεί ο καταναλωτής. Οι πληροφορίες αυτές περιλαμβάνουν, μεταξύ άλλων:</a:t>
            </a:r>
          </a:p>
          <a:p>
            <a:pPr algn="l">
              <a:lnSpc>
                <a:spcPct val="150000"/>
              </a:lnSpc>
              <a:spcBef>
                <a:spcPts val="0"/>
              </a:spcBef>
              <a:buFont typeface="Arial" panose="020B0604020202020204" pitchFamily="34" charset="0"/>
              <a:buChar char="•"/>
            </a:pPr>
            <a:r>
              <a:rPr lang="el-GR" b="0" i="0" dirty="0">
                <a:solidFill>
                  <a:srgbClr val="444444"/>
                </a:solidFill>
                <a:effectLst/>
                <a:latin typeface="Arial" panose="020B0604020202020204" pitchFamily="34" charset="0"/>
              </a:rPr>
              <a:t>τη διάρκεια της σύμβασης πίστωσης·</a:t>
            </a:r>
          </a:p>
          <a:p>
            <a:pPr algn="l">
              <a:lnSpc>
                <a:spcPct val="150000"/>
              </a:lnSpc>
              <a:spcBef>
                <a:spcPts val="0"/>
              </a:spcBef>
              <a:buFont typeface="Arial" panose="020B0604020202020204" pitchFamily="34" charset="0"/>
              <a:buChar char="•"/>
            </a:pPr>
            <a:r>
              <a:rPr lang="el-GR" b="0" i="0" dirty="0">
                <a:solidFill>
                  <a:srgbClr val="444444"/>
                </a:solidFill>
                <a:effectLst/>
                <a:latin typeface="Arial" panose="020B0604020202020204" pitchFamily="34" charset="0"/>
              </a:rPr>
              <a:t>το συνολικό ποσό της πίστωσης·</a:t>
            </a:r>
          </a:p>
          <a:p>
            <a:pPr algn="l">
              <a:lnSpc>
                <a:spcPct val="150000"/>
              </a:lnSpc>
              <a:spcBef>
                <a:spcPts val="0"/>
              </a:spcBef>
              <a:buFont typeface="Arial" panose="020B0604020202020204" pitchFamily="34" charset="0"/>
              <a:buChar char="•"/>
            </a:pPr>
            <a:r>
              <a:rPr lang="el-GR" b="0" i="0" dirty="0">
                <a:solidFill>
                  <a:srgbClr val="444444"/>
                </a:solidFill>
                <a:effectLst/>
                <a:latin typeface="Arial" panose="020B0604020202020204" pitchFamily="34" charset="0"/>
              </a:rPr>
              <a:t>το χρεωστικό επιτόκιο και τους σχετικούς όρους·(άρθρο 5)</a:t>
            </a:r>
          </a:p>
        </p:txBody>
      </p:sp>
    </p:spTree>
    <p:extLst>
      <p:ext uri="{BB962C8B-B14F-4D97-AF65-F5344CB8AC3E}">
        <p14:creationId xmlns:p14="http://schemas.microsoft.com/office/powerpoint/2010/main" xmlns="" val="42584648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3E888984-343F-46AD-AF53-93C72DAC2B84}"/>
              </a:ext>
            </a:extLst>
          </p:cNvPr>
          <p:cNvSpPr>
            <a:spLocks noGrp="1"/>
          </p:cNvSpPr>
          <p:nvPr>
            <p:ph type="title"/>
          </p:nvPr>
        </p:nvSpPr>
        <p:spPr/>
        <p:txBody>
          <a:bodyPr/>
          <a:lstStyle/>
          <a:p>
            <a:r>
              <a:rPr lang="el-GR" dirty="0"/>
              <a:t>ΤΥΠΟΠΟΙΗΜΕΝΕΣ ΠΛΗΡΟΦΟΡΙΕΣ </a:t>
            </a:r>
          </a:p>
        </p:txBody>
      </p:sp>
      <p:sp>
        <p:nvSpPr>
          <p:cNvPr id="3" name="Θέση περιεχομένου 2">
            <a:extLst>
              <a:ext uri="{FF2B5EF4-FFF2-40B4-BE49-F238E27FC236}">
                <a16:creationId xmlns:a16="http://schemas.microsoft.com/office/drawing/2014/main" xmlns="" id="{DECCA5AA-70E8-4B46-96B0-2CF5142B52B6}"/>
              </a:ext>
            </a:extLst>
          </p:cNvPr>
          <p:cNvSpPr>
            <a:spLocks noGrp="1"/>
          </p:cNvSpPr>
          <p:nvPr>
            <p:ph idx="1"/>
          </p:nvPr>
        </p:nvSpPr>
        <p:spPr/>
        <p:txBody>
          <a:bodyPr/>
          <a:lstStyle/>
          <a:p>
            <a:pPr algn="just">
              <a:lnSpc>
                <a:spcPct val="150000"/>
              </a:lnSpc>
              <a:spcBef>
                <a:spcPts val="0"/>
              </a:spcBef>
              <a:buFont typeface="Arial" panose="020B0604020202020204" pitchFamily="34" charset="0"/>
              <a:buChar char="•"/>
            </a:pPr>
            <a:r>
              <a:rPr lang="el-GR" b="0" i="0" dirty="0">
                <a:solidFill>
                  <a:srgbClr val="444444"/>
                </a:solidFill>
                <a:effectLst/>
                <a:latin typeface="Arial" panose="020B0604020202020204" pitchFamily="34" charset="0"/>
              </a:rPr>
              <a:t>το ετήσιο πραγματικό επιτόκιο και το συνολικό ποσό που οφείλει να καταβάλει ο καταναλωτής·</a:t>
            </a:r>
          </a:p>
          <a:p>
            <a:pPr algn="just">
              <a:lnSpc>
                <a:spcPct val="150000"/>
              </a:lnSpc>
              <a:spcBef>
                <a:spcPts val="0"/>
              </a:spcBef>
              <a:buFont typeface="Arial" panose="020B0604020202020204" pitchFamily="34" charset="0"/>
              <a:buChar char="•"/>
            </a:pPr>
            <a:r>
              <a:rPr lang="el-GR" b="0" i="0" dirty="0">
                <a:solidFill>
                  <a:srgbClr val="444444"/>
                </a:solidFill>
                <a:effectLst/>
                <a:latin typeface="Arial" panose="020B0604020202020204" pitchFamily="34" charset="0"/>
              </a:rPr>
              <a:t>το ποσό, τον αριθμό και τη συχνότητα των πληρωμών·</a:t>
            </a:r>
          </a:p>
          <a:p>
            <a:pPr algn="just">
              <a:lnSpc>
                <a:spcPct val="150000"/>
              </a:lnSpc>
              <a:spcBef>
                <a:spcPts val="0"/>
              </a:spcBef>
              <a:buFont typeface="Arial" panose="020B0604020202020204" pitchFamily="34" charset="0"/>
              <a:buChar char="•"/>
            </a:pPr>
            <a:r>
              <a:rPr lang="el-GR" b="0" i="0" dirty="0">
                <a:solidFill>
                  <a:srgbClr val="444444"/>
                </a:solidFill>
                <a:effectLst/>
                <a:latin typeface="Arial" panose="020B0604020202020204" pitchFamily="34" charset="0"/>
              </a:rPr>
              <a:t>τα τέλη που σχετίζονται με ή απορρέουν από τη σύμβαση·</a:t>
            </a:r>
          </a:p>
          <a:p>
            <a:pPr algn="just">
              <a:lnSpc>
                <a:spcPct val="150000"/>
              </a:lnSpc>
              <a:spcBef>
                <a:spcPts val="0"/>
              </a:spcBef>
              <a:buFont typeface="Arial" panose="020B0604020202020204" pitchFamily="34" charset="0"/>
              <a:buChar char="•"/>
            </a:pPr>
            <a:r>
              <a:rPr lang="el-GR" b="0" i="0" dirty="0">
                <a:solidFill>
                  <a:srgbClr val="444444"/>
                </a:solidFill>
                <a:effectLst/>
                <a:latin typeface="Arial" panose="020B0604020202020204" pitchFamily="34" charset="0"/>
              </a:rPr>
              <a:t>τις συνέπειες της καθυστέρησης των καταβολών και της μη εκτέλεσης της σύμβασης.(άρθρο 5)</a:t>
            </a:r>
          </a:p>
          <a:p>
            <a:endParaRPr lang="el-GR" dirty="0"/>
          </a:p>
        </p:txBody>
      </p:sp>
    </p:spTree>
    <p:extLst>
      <p:ext uri="{BB962C8B-B14F-4D97-AF65-F5344CB8AC3E}">
        <p14:creationId xmlns:p14="http://schemas.microsoft.com/office/powerpoint/2010/main" xmlns="" val="1947160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DAC87566-336C-4074-88E0-C92407CF55B3}"/>
              </a:ext>
            </a:extLst>
          </p:cNvPr>
          <p:cNvSpPr>
            <a:spLocks noGrp="1"/>
          </p:cNvSpPr>
          <p:nvPr>
            <p:ph type="title"/>
          </p:nvPr>
        </p:nvSpPr>
        <p:spPr/>
        <p:txBody>
          <a:bodyPr/>
          <a:lstStyle/>
          <a:p>
            <a:r>
              <a:rPr lang="el-GR" dirty="0"/>
              <a:t>ΕΙΣΑΓΩΓΗ </a:t>
            </a:r>
          </a:p>
        </p:txBody>
      </p:sp>
      <p:sp>
        <p:nvSpPr>
          <p:cNvPr id="3" name="Θέση περιεχομένου 2">
            <a:extLst>
              <a:ext uri="{FF2B5EF4-FFF2-40B4-BE49-F238E27FC236}">
                <a16:creationId xmlns:a16="http://schemas.microsoft.com/office/drawing/2014/main" xmlns="" id="{4522376A-5E7E-48D5-8CBE-F52EA450AFD8}"/>
              </a:ext>
            </a:extLst>
          </p:cNvPr>
          <p:cNvSpPr>
            <a:spLocks noGrp="1"/>
          </p:cNvSpPr>
          <p:nvPr>
            <p:ph idx="1"/>
          </p:nvPr>
        </p:nvSpPr>
        <p:spPr/>
        <p:txBody>
          <a:bodyPr>
            <a:normAutofit/>
          </a:bodyPr>
          <a:lstStyle/>
          <a:p>
            <a:pPr algn="just">
              <a:lnSpc>
                <a:spcPct val="150000"/>
              </a:lnSpc>
              <a:spcBef>
                <a:spcPts val="0"/>
              </a:spcBef>
            </a:pPr>
            <a:r>
              <a:rPr lang="en-US" sz="2400" dirty="0"/>
              <a:t>H EE </a:t>
            </a:r>
            <a:r>
              <a:rPr lang="el-GR" sz="2400" dirty="0"/>
              <a:t>περιλαμβάνει μισό δισεκατομμύριο εν δυνάμει καταναλωτές</a:t>
            </a:r>
          </a:p>
          <a:p>
            <a:pPr algn="just">
              <a:lnSpc>
                <a:spcPct val="150000"/>
              </a:lnSpc>
              <a:spcBef>
                <a:spcPts val="0"/>
              </a:spcBef>
            </a:pPr>
            <a:r>
              <a:rPr lang="el-GR" sz="2400" b="0" i="0" dirty="0">
                <a:solidFill>
                  <a:srgbClr val="444444"/>
                </a:solidFill>
                <a:effectLst/>
              </a:rPr>
              <a:t>Τα κράτη μέλη θέσπισαν σταδιακά μέτρα με στόχο την προάσπιση των ειδικών συμφερόντων των καταναλωτών, οι οποίοι διαδραματίζουν πρωταρχικό οικονομικό και πολιτικό ρόλο στην κοινωνία. </a:t>
            </a:r>
          </a:p>
          <a:p>
            <a:pPr algn="just">
              <a:lnSpc>
                <a:spcPct val="150000"/>
              </a:lnSpc>
              <a:spcBef>
                <a:spcPts val="0"/>
              </a:spcBef>
            </a:pPr>
            <a:r>
              <a:rPr lang="el-GR" sz="2400" b="0" i="0" dirty="0">
                <a:solidFill>
                  <a:srgbClr val="444444"/>
                </a:solidFill>
                <a:effectLst/>
              </a:rPr>
              <a:t>Από τα μέσα της δεκαετίας του 1970, η Ένωση ανέλαβε την εναρμόνιση των εθνικών μέτρων προκειμένου να εξασφαλίσει στους Ευρωπαίους υψηλό επίπεδο προστασίας για το σύνολο της ενιαίας αγοράς.</a:t>
            </a:r>
            <a:endParaRPr lang="el-GR" sz="2400" dirty="0"/>
          </a:p>
        </p:txBody>
      </p:sp>
    </p:spTree>
    <p:extLst>
      <p:ext uri="{BB962C8B-B14F-4D97-AF65-F5344CB8AC3E}">
        <p14:creationId xmlns:p14="http://schemas.microsoft.com/office/powerpoint/2010/main" xmlns="" val="34460640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B55B69A9-6FA2-4326-8B98-60EC5B7F41EF}"/>
              </a:ext>
            </a:extLst>
          </p:cNvPr>
          <p:cNvSpPr>
            <a:spLocks noGrp="1"/>
          </p:cNvSpPr>
          <p:nvPr>
            <p:ph type="title"/>
          </p:nvPr>
        </p:nvSpPr>
        <p:spPr/>
        <p:txBody>
          <a:bodyPr/>
          <a:lstStyle/>
          <a:p>
            <a:r>
              <a:rPr lang="el-GR" dirty="0"/>
              <a:t>ΤΥΠΟΠΟΙΗΜΕΝΕΣ ΠΛΗΡΟΦΟΡΙΕΣ </a:t>
            </a:r>
          </a:p>
        </p:txBody>
      </p:sp>
      <p:sp>
        <p:nvSpPr>
          <p:cNvPr id="3" name="Θέση περιεχομένου 2">
            <a:extLst>
              <a:ext uri="{FF2B5EF4-FFF2-40B4-BE49-F238E27FC236}">
                <a16:creationId xmlns:a16="http://schemas.microsoft.com/office/drawing/2014/main" xmlns="" id="{3BE07D72-533C-4F42-A8D2-F31C1503CB30}"/>
              </a:ext>
            </a:extLst>
          </p:cNvPr>
          <p:cNvSpPr>
            <a:spLocks noGrp="1"/>
          </p:cNvSpPr>
          <p:nvPr>
            <p:ph idx="1"/>
          </p:nvPr>
        </p:nvSpPr>
        <p:spPr>
          <a:xfrm>
            <a:off x="838200" y="1825625"/>
            <a:ext cx="10515600" cy="4667250"/>
          </a:xfrm>
        </p:spPr>
        <p:txBody>
          <a:bodyPr>
            <a:normAutofit fontScale="92500"/>
          </a:bodyPr>
          <a:lstStyle/>
          <a:p>
            <a:pPr algn="just">
              <a:lnSpc>
                <a:spcPct val="150000"/>
              </a:lnSpc>
              <a:spcBef>
                <a:spcPts val="0"/>
              </a:spcBef>
            </a:pPr>
            <a:r>
              <a:rPr lang="el-GR" b="1" i="0" dirty="0">
                <a:solidFill>
                  <a:srgbClr val="444444"/>
                </a:solidFill>
                <a:effectLst/>
                <a:latin typeface="Arial" panose="020B0604020202020204" pitchFamily="34" charset="0"/>
              </a:rPr>
              <a:t>Σύμβαση πίστωσης</a:t>
            </a:r>
            <a:endParaRPr lang="el-GR" b="0" i="0" dirty="0">
              <a:solidFill>
                <a:srgbClr val="444444"/>
              </a:solidFill>
              <a:effectLst/>
              <a:latin typeface="Arial" panose="020B0604020202020204" pitchFamily="34" charset="0"/>
            </a:endParaRPr>
          </a:p>
          <a:p>
            <a:pPr algn="just">
              <a:lnSpc>
                <a:spcPct val="150000"/>
              </a:lnSpc>
              <a:spcBef>
                <a:spcPts val="0"/>
              </a:spcBef>
            </a:pPr>
            <a:r>
              <a:rPr lang="el-GR" b="0" i="0" dirty="0">
                <a:solidFill>
                  <a:srgbClr val="444444"/>
                </a:solidFill>
                <a:effectLst/>
                <a:latin typeface="Arial" panose="020B0604020202020204" pitchFamily="34" charset="0"/>
              </a:rPr>
              <a:t>Η </a:t>
            </a:r>
            <a:r>
              <a:rPr lang="el-GR" b="1" i="0" dirty="0">
                <a:solidFill>
                  <a:srgbClr val="444444"/>
                </a:solidFill>
                <a:effectLst/>
                <a:latin typeface="Arial" panose="020B0604020202020204" pitchFamily="34" charset="0"/>
              </a:rPr>
              <a:t>σύμβαση πίστωσης</a:t>
            </a:r>
            <a:r>
              <a:rPr lang="el-GR" b="0" i="0" dirty="0">
                <a:solidFill>
                  <a:srgbClr val="444444"/>
                </a:solidFill>
                <a:effectLst/>
                <a:latin typeface="Arial" panose="020B0604020202020204" pitchFamily="34" charset="0"/>
              </a:rPr>
              <a:t> πρέπει επίσης να περιλαμβάνει παρόμοιες πληροφορίες σε μορφή παρόμοια με τις πληροφορίες και τη μορφή που είχαν παρασχεθεί κατά την περίοδο πριν από τη σύναψη.</a:t>
            </a:r>
          </a:p>
          <a:p>
            <a:pPr algn="just">
              <a:lnSpc>
                <a:spcPct val="150000"/>
              </a:lnSpc>
              <a:spcBef>
                <a:spcPts val="0"/>
              </a:spcBef>
            </a:pPr>
            <a:r>
              <a:rPr lang="el-GR" b="0" i="0" dirty="0">
                <a:solidFill>
                  <a:srgbClr val="444444"/>
                </a:solidFill>
                <a:effectLst/>
                <a:latin typeface="Arial" panose="020B0604020202020204" pitchFamily="34" charset="0"/>
              </a:rPr>
              <a:t>Οι καταναλωτές να διαθέτουν προθεσμία 14 ημερών για </a:t>
            </a:r>
            <a:r>
              <a:rPr lang="el-GR" b="1" i="0" dirty="0">
                <a:solidFill>
                  <a:srgbClr val="444444"/>
                </a:solidFill>
                <a:effectLst/>
                <a:latin typeface="Arial" panose="020B0604020202020204" pitchFamily="34" charset="0"/>
              </a:rPr>
              <a:t>να υπαναχωρήσουν από τη σύμβαση</a:t>
            </a:r>
            <a:r>
              <a:rPr lang="el-GR" b="0" i="0" dirty="0">
                <a:solidFill>
                  <a:srgbClr val="444444"/>
                </a:solidFill>
                <a:effectLst/>
                <a:latin typeface="Arial" panose="020B0604020202020204" pitchFamily="34" charset="0"/>
              </a:rPr>
              <a:t>, χωρίς να πρέπει να αναφέρουν τους λόγους·(άρθρο 14)</a:t>
            </a:r>
          </a:p>
          <a:p>
            <a:pPr marL="0" indent="0">
              <a:buNone/>
            </a:pPr>
            <a:endParaRPr lang="el-GR" dirty="0"/>
          </a:p>
        </p:txBody>
      </p:sp>
    </p:spTree>
    <p:extLst>
      <p:ext uri="{BB962C8B-B14F-4D97-AF65-F5344CB8AC3E}">
        <p14:creationId xmlns:p14="http://schemas.microsoft.com/office/powerpoint/2010/main" xmlns="" val="26510438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2CF34E46-25AD-41E8-A41B-4BF59F97D66C}"/>
              </a:ext>
            </a:extLst>
          </p:cNvPr>
          <p:cNvSpPr>
            <a:spLocks noGrp="1"/>
          </p:cNvSpPr>
          <p:nvPr>
            <p:ph type="title"/>
          </p:nvPr>
        </p:nvSpPr>
        <p:spPr/>
        <p:txBody>
          <a:bodyPr/>
          <a:lstStyle/>
          <a:p>
            <a:r>
              <a:rPr lang="el-GR" dirty="0"/>
              <a:t>ΔΙΚΑΙΩΜΑ ΥΠΑΝΑΧΩΡΗΣΗΣ </a:t>
            </a:r>
          </a:p>
        </p:txBody>
      </p:sp>
      <p:sp>
        <p:nvSpPr>
          <p:cNvPr id="3" name="Θέση περιεχομένου 2">
            <a:extLst>
              <a:ext uri="{FF2B5EF4-FFF2-40B4-BE49-F238E27FC236}">
                <a16:creationId xmlns:a16="http://schemas.microsoft.com/office/drawing/2014/main" xmlns="" id="{6AC22DC4-0429-44FE-B4A9-B9C08D3B02A9}"/>
              </a:ext>
            </a:extLst>
          </p:cNvPr>
          <p:cNvSpPr>
            <a:spLocks noGrp="1"/>
          </p:cNvSpPr>
          <p:nvPr>
            <p:ph idx="1"/>
          </p:nvPr>
        </p:nvSpPr>
        <p:spPr>
          <a:xfrm>
            <a:off x="838200" y="1825624"/>
            <a:ext cx="10515600" cy="4756151"/>
          </a:xfrm>
        </p:spPr>
        <p:txBody>
          <a:bodyPr>
            <a:normAutofit fontScale="85000" lnSpcReduction="20000"/>
          </a:bodyPr>
          <a:lstStyle/>
          <a:p>
            <a:pPr algn="just">
              <a:lnSpc>
                <a:spcPct val="150000"/>
              </a:lnSpc>
              <a:spcBef>
                <a:spcPts val="0"/>
              </a:spcBef>
            </a:pPr>
            <a:r>
              <a:rPr lang="el-GR" b="0" i="0" dirty="0">
                <a:solidFill>
                  <a:srgbClr val="444444"/>
                </a:solidFill>
                <a:effectLst/>
                <a:latin typeface="Times New Roman" panose="02020603050405020304" pitchFamily="18" charset="0"/>
              </a:rPr>
              <a:t>Η προθεσμία αυτή υπαναχώρησης αρχίζει:</a:t>
            </a:r>
          </a:p>
          <a:p>
            <a:pPr algn="just">
              <a:lnSpc>
                <a:spcPct val="150000"/>
              </a:lnSpc>
              <a:spcBef>
                <a:spcPts val="0"/>
              </a:spcBef>
            </a:pPr>
            <a:r>
              <a:rPr lang="el-GR" b="0" i="0" dirty="0">
                <a:solidFill>
                  <a:srgbClr val="444444"/>
                </a:solidFill>
                <a:effectLst/>
                <a:latin typeface="Times New Roman" panose="02020603050405020304" pitchFamily="18" charset="0"/>
              </a:rPr>
              <a:t>είτε την ημέρα σύναψης της σύμβασης πίστωσης· </a:t>
            </a:r>
          </a:p>
          <a:p>
            <a:pPr algn="just">
              <a:lnSpc>
                <a:spcPct val="150000"/>
              </a:lnSpc>
              <a:spcBef>
                <a:spcPts val="0"/>
              </a:spcBef>
            </a:pPr>
            <a:r>
              <a:rPr lang="el-GR" dirty="0">
                <a:solidFill>
                  <a:srgbClr val="444444"/>
                </a:solidFill>
                <a:latin typeface="Times New Roman" panose="02020603050405020304" pitchFamily="18" charset="0"/>
              </a:rPr>
              <a:t>ε</a:t>
            </a:r>
            <a:r>
              <a:rPr lang="el-GR" b="0" i="0" dirty="0">
                <a:solidFill>
                  <a:srgbClr val="444444"/>
                </a:solidFill>
                <a:effectLst/>
                <a:latin typeface="Times New Roman" panose="02020603050405020304" pitchFamily="18" charset="0"/>
              </a:rPr>
              <a:t>ίτε την ημέρα κατά την οποία ο καταναλωτής παραλαμβάνει τους όρους της σύμβασης</a:t>
            </a:r>
          </a:p>
          <a:p>
            <a:pPr algn="just">
              <a:lnSpc>
                <a:spcPct val="170000"/>
              </a:lnSpc>
              <a:spcBef>
                <a:spcPts val="0"/>
              </a:spcBef>
            </a:pPr>
            <a:r>
              <a:rPr lang="el-GR" b="0" i="0" dirty="0">
                <a:solidFill>
                  <a:srgbClr val="444444"/>
                </a:solidFill>
                <a:effectLst/>
                <a:latin typeface="Times New Roman" panose="02020603050405020304" pitchFamily="18" charset="0"/>
              </a:rPr>
              <a:t>Οι συμβάσεις πίστωσης καταρτίζονται εγγράφως ή επί άλλου σταθερού μέσου.</a:t>
            </a:r>
          </a:p>
          <a:p>
            <a:pPr algn="just">
              <a:lnSpc>
                <a:spcPct val="170000"/>
              </a:lnSpc>
              <a:spcBef>
                <a:spcPts val="0"/>
              </a:spcBef>
            </a:pPr>
            <a:r>
              <a:rPr lang="el-GR" b="0" i="0" dirty="0">
                <a:solidFill>
                  <a:srgbClr val="444444"/>
                </a:solidFill>
                <a:effectLst/>
                <a:latin typeface="Times New Roman" panose="02020603050405020304" pitchFamily="18" charset="0"/>
              </a:rPr>
              <a:t>Όλα τα συμβαλλόμενα μέρη λαμβάνουν από ένα αντίτυπο της σύμβασης πίστωσης. Το παρόν άρθρο ισχύει υπό την επιφύλαξη τυχόν εθνικών κανόνων όσον αφορά το κύρος της σύναψης συμβάσεων πίστωσης, οι οποίοι είναι σύμφωνοι προς το κοινοτικό δίκαιο.(άρθρο 10)</a:t>
            </a:r>
          </a:p>
          <a:p>
            <a:pPr algn="just">
              <a:lnSpc>
                <a:spcPct val="150000"/>
              </a:lnSpc>
              <a:spcBef>
                <a:spcPts val="0"/>
              </a:spcBef>
            </a:pPr>
            <a:endParaRPr lang="el-GR" dirty="0"/>
          </a:p>
        </p:txBody>
      </p:sp>
    </p:spTree>
    <p:extLst>
      <p:ext uri="{BB962C8B-B14F-4D97-AF65-F5344CB8AC3E}">
        <p14:creationId xmlns:p14="http://schemas.microsoft.com/office/powerpoint/2010/main" xmlns="" val="37058224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9390551A-3917-48A1-8851-456AE620C52B}"/>
              </a:ext>
            </a:extLst>
          </p:cNvPr>
          <p:cNvSpPr>
            <a:spLocks noGrp="1"/>
          </p:cNvSpPr>
          <p:nvPr>
            <p:ph type="title"/>
          </p:nvPr>
        </p:nvSpPr>
        <p:spPr/>
        <p:txBody>
          <a:bodyPr/>
          <a:lstStyle/>
          <a:p>
            <a:r>
              <a:rPr lang="el-GR" dirty="0"/>
              <a:t>ΕΚΤΙΜΗΣΗ ΠΙΣΤΟΛΗΠΤΙΚΗΣ ΙΚΑΝΟΤΗΤΑΣ </a:t>
            </a:r>
          </a:p>
        </p:txBody>
      </p:sp>
      <p:sp>
        <p:nvSpPr>
          <p:cNvPr id="3" name="Θέση περιεχομένου 2">
            <a:extLst>
              <a:ext uri="{FF2B5EF4-FFF2-40B4-BE49-F238E27FC236}">
                <a16:creationId xmlns:a16="http://schemas.microsoft.com/office/drawing/2014/main" xmlns="" id="{2B9F6323-4231-48A1-AFF2-AC466E55F61E}"/>
              </a:ext>
            </a:extLst>
          </p:cNvPr>
          <p:cNvSpPr>
            <a:spLocks noGrp="1"/>
          </p:cNvSpPr>
          <p:nvPr>
            <p:ph idx="1"/>
          </p:nvPr>
        </p:nvSpPr>
        <p:spPr/>
        <p:txBody>
          <a:bodyPr>
            <a:normAutofit fontScale="77500" lnSpcReduction="20000"/>
          </a:bodyPr>
          <a:lstStyle/>
          <a:p>
            <a:pPr algn="just">
              <a:lnSpc>
                <a:spcPct val="150000"/>
              </a:lnSpc>
              <a:spcBef>
                <a:spcPts val="0"/>
              </a:spcBef>
            </a:pPr>
            <a:r>
              <a:rPr lang="el-GR" b="0" i="0" dirty="0">
                <a:solidFill>
                  <a:srgbClr val="444444"/>
                </a:solidFill>
                <a:effectLst/>
                <a:latin typeface="Arial Unicode MS"/>
              </a:rPr>
              <a:t>Τα κράτη μέλη διασφαλίζουν ότι, πριν από τη σύναψη της σύμβασης πίστωσης, ο πιστωτικός φορέας εκτιμά την πιστοληπτική ικανότητα του καταναλωτή, βάσει επαρκών στοιχείων που λαμβάνονται κατά περίπτωση από τον καταναλωτή και, εν ανάγκη, κατόπιν έρευνας στην κατάλληλη βάση δεδομένων. </a:t>
            </a:r>
          </a:p>
          <a:p>
            <a:pPr algn="just">
              <a:lnSpc>
                <a:spcPct val="150000"/>
              </a:lnSpc>
              <a:spcBef>
                <a:spcPts val="0"/>
              </a:spcBef>
            </a:pPr>
            <a:r>
              <a:rPr lang="el-GR" b="0" i="0" dirty="0">
                <a:solidFill>
                  <a:srgbClr val="444444"/>
                </a:solidFill>
                <a:effectLst/>
                <a:latin typeface="Arial Unicode MS"/>
              </a:rPr>
              <a:t>Τα κράτη μέλη η νομοθεσία των οποίων απαιτεί από τους πιστωτικούς φορείς να αξιολογούν την πιστοληπτική ικανότητα των καταναλωτών, κατόπιν έρευνας στην κατάλληλη βάση δεδομένων, μπορούν να διατηρήσουν την απαίτηση αυτή. (άρθρο 8)</a:t>
            </a:r>
          </a:p>
          <a:p>
            <a:endParaRPr lang="el-GR" dirty="0"/>
          </a:p>
        </p:txBody>
      </p:sp>
    </p:spTree>
    <p:extLst>
      <p:ext uri="{BB962C8B-B14F-4D97-AF65-F5344CB8AC3E}">
        <p14:creationId xmlns:p14="http://schemas.microsoft.com/office/powerpoint/2010/main" xmlns="" val="13215881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0EDE6E98-E4E1-45F2-9CD0-E74BE561B97D}"/>
              </a:ext>
            </a:extLst>
          </p:cNvPr>
          <p:cNvSpPr>
            <a:spLocks noGrp="1"/>
          </p:cNvSpPr>
          <p:nvPr>
            <p:ph type="title"/>
          </p:nvPr>
        </p:nvSpPr>
        <p:spPr/>
        <p:txBody>
          <a:bodyPr/>
          <a:lstStyle/>
          <a:p>
            <a:r>
              <a:rPr lang="el-GR" dirty="0"/>
              <a:t>ΕΚΤΙΜΗΣΗ ΠΙΣΤΟΛΗΠΤΙΚΗΣ ΙΚΑΝΟΤΗΤΑΣ </a:t>
            </a:r>
          </a:p>
        </p:txBody>
      </p:sp>
      <p:sp>
        <p:nvSpPr>
          <p:cNvPr id="3" name="Θέση περιεχομένου 2">
            <a:extLst>
              <a:ext uri="{FF2B5EF4-FFF2-40B4-BE49-F238E27FC236}">
                <a16:creationId xmlns:a16="http://schemas.microsoft.com/office/drawing/2014/main" xmlns="" id="{C0D382BD-BA9A-4570-95C4-136F1DA43A63}"/>
              </a:ext>
            </a:extLst>
          </p:cNvPr>
          <p:cNvSpPr>
            <a:spLocks noGrp="1"/>
          </p:cNvSpPr>
          <p:nvPr>
            <p:ph idx="1"/>
          </p:nvPr>
        </p:nvSpPr>
        <p:spPr/>
        <p:txBody>
          <a:bodyPr>
            <a:normAutofit fontScale="92500"/>
          </a:bodyPr>
          <a:lstStyle/>
          <a:p>
            <a:pPr algn="just">
              <a:lnSpc>
                <a:spcPct val="150000"/>
              </a:lnSpc>
              <a:spcBef>
                <a:spcPts val="0"/>
              </a:spcBef>
            </a:pPr>
            <a:r>
              <a:rPr lang="el-GR" b="0" i="0" dirty="0">
                <a:solidFill>
                  <a:srgbClr val="444444"/>
                </a:solidFill>
                <a:effectLst/>
                <a:latin typeface="Arial Unicode MS"/>
              </a:rPr>
              <a:t>Τα κράτη μέλη διασφαλίζουν ότι, εάν τα μέρη συμφωνήσουν να αλλάξουν το συνολικό ποσό της πίστωσης μετά τη σύναψη της σύμβασης πίστωσης, ο πιστωτικός φορέας προσαρμόζει στα πρόσφατα δεδομένα τα χρηματοπιστωτικά στοιχεία που έχει στη διάθεσή του σχετικά με τον καταναλωτή και αξιολογεί την πιστοληπτική ικανότητα του καταναλωτή πριν από οιαδήποτε σημαντική αύξηση του συνολικού ποσού της πίστωσης.(άρθρο 8)</a:t>
            </a:r>
          </a:p>
          <a:p>
            <a:endParaRPr lang="el-GR" dirty="0"/>
          </a:p>
        </p:txBody>
      </p:sp>
    </p:spTree>
    <p:extLst>
      <p:ext uri="{BB962C8B-B14F-4D97-AF65-F5344CB8AC3E}">
        <p14:creationId xmlns:p14="http://schemas.microsoft.com/office/powerpoint/2010/main" xmlns="" val="8924455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E68699A3-8860-4389-86C8-BA1649EED66A}"/>
              </a:ext>
            </a:extLst>
          </p:cNvPr>
          <p:cNvSpPr>
            <a:spLocks noGrp="1"/>
          </p:cNvSpPr>
          <p:nvPr>
            <p:ph type="title"/>
          </p:nvPr>
        </p:nvSpPr>
        <p:spPr/>
        <p:txBody>
          <a:bodyPr/>
          <a:lstStyle/>
          <a:p>
            <a:r>
              <a:rPr lang="el-GR" dirty="0"/>
              <a:t>ΠΡΟΩΡΗ ΕΞΟΦΛΗΣΗ </a:t>
            </a:r>
          </a:p>
        </p:txBody>
      </p:sp>
      <p:sp>
        <p:nvSpPr>
          <p:cNvPr id="3" name="Θέση περιεχομένου 2">
            <a:extLst>
              <a:ext uri="{FF2B5EF4-FFF2-40B4-BE49-F238E27FC236}">
                <a16:creationId xmlns:a16="http://schemas.microsoft.com/office/drawing/2014/main" xmlns="" id="{04220BB2-AF02-436D-9F59-8692B7B686CE}"/>
              </a:ext>
            </a:extLst>
          </p:cNvPr>
          <p:cNvSpPr>
            <a:spLocks noGrp="1"/>
          </p:cNvSpPr>
          <p:nvPr>
            <p:ph idx="1"/>
          </p:nvPr>
        </p:nvSpPr>
        <p:spPr/>
        <p:txBody>
          <a:bodyPr>
            <a:normAutofit lnSpcReduction="10000"/>
          </a:bodyPr>
          <a:lstStyle/>
          <a:p>
            <a:pPr algn="just">
              <a:lnSpc>
                <a:spcPct val="150000"/>
              </a:lnSpc>
              <a:spcBef>
                <a:spcPts val="0"/>
              </a:spcBef>
            </a:pPr>
            <a:r>
              <a:rPr lang="el-GR" b="0" i="0" dirty="0">
                <a:solidFill>
                  <a:srgbClr val="444444"/>
                </a:solidFill>
                <a:effectLst/>
                <a:latin typeface="Arial Unicode MS"/>
              </a:rPr>
              <a:t>Ο καταναλωτής δικαιούται ανά πάσα στιγμή να εκπληρώσει το σύνολο ή μέρος των υποχρεώσεών του που απορρέουν από σύμβαση πίστωσης. </a:t>
            </a:r>
          </a:p>
          <a:p>
            <a:pPr algn="just">
              <a:lnSpc>
                <a:spcPct val="150000"/>
              </a:lnSpc>
              <a:spcBef>
                <a:spcPts val="0"/>
              </a:spcBef>
            </a:pPr>
            <a:r>
              <a:rPr lang="el-GR" b="0" i="0" dirty="0">
                <a:solidFill>
                  <a:srgbClr val="444444"/>
                </a:solidFill>
                <a:effectLst/>
                <a:latin typeface="Arial Unicode MS"/>
              </a:rPr>
              <a:t>Στις περιπτώσεις αυτές, δικαιούται μείωση του συνολικού κόστους της πίστωσης που αποτελείται από τους τόκους και τις επιβαρύνσεις για το εναπομένον διάστημα της σύμβασης.(άρθρο 16)</a:t>
            </a:r>
          </a:p>
          <a:p>
            <a:endParaRPr lang="el-GR" dirty="0"/>
          </a:p>
        </p:txBody>
      </p:sp>
    </p:spTree>
    <p:extLst>
      <p:ext uri="{BB962C8B-B14F-4D97-AF65-F5344CB8AC3E}">
        <p14:creationId xmlns:p14="http://schemas.microsoft.com/office/powerpoint/2010/main" xmlns="" val="7674218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6403CDF0-94ED-423F-9814-01557E456346}"/>
              </a:ext>
            </a:extLst>
          </p:cNvPr>
          <p:cNvSpPr>
            <a:spLocks noGrp="1"/>
          </p:cNvSpPr>
          <p:nvPr>
            <p:ph type="title"/>
          </p:nvPr>
        </p:nvSpPr>
        <p:spPr/>
        <p:txBody>
          <a:bodyPr/>
          <a:lstStyle/>
          <a:p>
            <a:r>
              <a:rPr lang="el-GR" dirty="0"/>
              <a:t>ΠΡΟΩΡΗ ΕΞΟΦΛΗΣΗ </a:t>
            </a:r>
          </a:p>
        </p:txBody>
      </p:sp>
      <p:sp>
        <p:nvSpPr>
          <p:cNvPr id="3" name="Θέση περιεχομένου 2">
            <a:extLst>
              <a:ext uri="{FF2B5EF4-FFF2-40B4-BE49-F238E27FC236}">
                <a16:creationId xmlns:a16="http://schemas.microsoft.com/office/drawing/2014/main" xmlns="" id="{AC84EF1F-BEF5-43E0-98DB-A0BA692FC2EF}"/>
              </a:ext>
            </a:extLst>
          </p:cNvPr>
          <p:cNvSpPr>
            <a:spLocks noGrp="1"/>
          </p:cNvSpPr>
          <p:nvPr>
            <p:ph idx="1"/>
          </p:nvPr>
        </p:nvSpPr>
        <p:spPr/>
        <p:txBody>
          <a:bodyPr>
            <a:normAutofit/>
          </a:bodyPr>
          <a:lstStyle/>
          <a:p>
            <a:pPr algn="just">
              <a:lnSpc>
                <a:spcPct val="150000"/>
              </a:lnSpc>
              <a:spcBef>
                <a:spcPts val="0"/>
              </a:spcBef>
            </a:pPr>
            <a:r>
              <a:rPr lang="el-GR" b="0" i="0" dirty="0">
                <a:solidFill>
                  <a:srgbClr val="444444"/>
                </a:solidFill>
                <a:effectLst/>
                <a:latin typeface="Arial Unicode MS"/>
              </a:rPr>
              <a:t>Σε περίπτωση πρόωρης εξόφλησης της πίστωσης, ο πιστωτικός φορέας δικαιούται εύλογης και αντικειμενικώς αιτιολογημένης αποζημίωσης για ενδεχόμενα έξοδα που έχουν άμεση σχέση με την πρόωρη εξόφληση της πίστωσης, υπό την προϋπόθεση ότι η πρόωρη εξόφληση πραγματοποιείται εντός χρονικού διαστήματος για το οποίο έχει καθορισθεί το χρεωστικό επιτόκιο.</a:t>
            </a:r>
          </a:p>
          <a:p>
            <a:endParaRPr lang="el-GR" dirty="0"/>
          </a:p>
        </p:txBody>
      </p:sp>
    </p:spTree>
    <p:extLst>
      <p:ext uri="{BB962C8B-B14F-4D97-AF65-F5344CB8AC3E}">
        <p14:creationId xmlns:p14="http://schemas.microsoft.com/office/powerpoint/2010/main" xmlns="" val="31153609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2D600EF8-2ED7-4262-A2EE-B038A15FAD3C}"/>
              </a:ext>
            </a:extLst>
          </p:cNvPr>
          <p:cNvSpPr>
            <a:spLocks noGrp="1"/>
          </p:cNvSpPr>
          <p:nvPr>
            <p:ph type="title"/>
          </p:nvPr>
        </p:nvSpPr>
        <p:spPr/>
        <p:txBody>
          <a:bodyPr/>
          <a:lstStyle/>
          <a:p>
            <a:r>
              <a:rPr lang="el-GR" dirty="0"/>
              <a:t>ΠΡΟΩΡΗ ΕΞΟΦΛΗΣΗ </a:t>
            </a:r>
          </a:p>
        </p:txBody>
      </p:sp>
      <p:sp>
        <p:nvSpPr>
          <p:cNvPr id="3" name="Θέση περιεχομένου 2">
            <a:extLst>
              <a:ext uri="{FF2B5EF4-FFF2-40B4-BE49-F238E27FC236}">
                <a16:creationId xmlns:a16="http://schemas.microsoft.com/office/drawing/2014/main" xmlns="" id="{F17B51D0-1A68-4C68-813D-FF128D362D49}"/>
              </a:ext>
            </a:extLst>
          </p:cNvPr>
          <p:cNvSpPr>
            <a:spLocks noGrp="1"/>
          </p:cNvSpPr>
          <p:nvPr>
            <p:ph idx="1"/>
          </p:nvPr>
        </p:nvSpPr>
        <p:spPr/>
        <p:txBody>
          <a:bodyPr>
            <a:normAutofit lnSpcReduction="10000"/>
          </a:bodyPr>
          <a:lstStyle/>
          <a:p>
            <a:pPr algn="just">
              <a:lnSpc>
                <a:spcPct val="150000"/>
              </a:lnSpc>
              <a:spcBef>
                <a:spcPts val="0"/>
              </a:spcBef>
            </a:pPr>
            <a:r>
              <a:rPr lang="el-GR" b="0" i="0" dirty="0">
                <a:solidFill>
                  <a:srgbClr val="444444"/>
                </a:solidFill>
                <a:effectLst/>
                <a:latin typeface="Arial Unicode MS"/>
              </a:rPr>
              <a:t>Η εν λόγω αποζημίωση δεν μπορεί να υπερβαίνει το 1 % του τμήματος της πίστωσης που εξοφλήθηκε πρόωρα, εφόσον το χρονικό διάστημα μεταξύ της πρόωρης εξόφλησης και της συμφωνηθείσας λήξης της σύμβασης πίστωσης υπερβαίνει το έτος. Εάν το χρονικό αυτό διάστημα δεν υπερβαίνει το έτος, η αποζημίωση δεν μπορεί να υπερβαίνει το 0,5 % του τμήματος της πίστωσης που εξοφλήθηκε πρόωρα</a:t>
            </a:r>
            <a:endParaRPr lang="el-GR" dirty="0"/>
          </a:p>
        </p:txBody>
      </p:sp>
    </p:spTree>
    <p:extLst>
      <p:ext uri="{BB962C8B-B14F-4D97-AF65-F5344CB8AC3E}">
        <p14:creationId xmlns:p14="http://schemas.microsoft.com/office/powerpoint/2010/main" xmlns="" val="38292762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40BE7282-B77C-453B-81D4-5701C7718D11}"/>
              </a:ext>
            </a:extLst>
          </p:cNvPr>
          <p:cNvSpPr>
            <a:spLocks noGrp="1"/>
          </p:cNvSpPr>
          <p:nvPr>
            <p:ph type="title"/>
          </p:nvPr>
        </p:nvSpPr>
        <p:spPr/>
        <p:txBody>
          <a:bodyPr/>
          <a:lstStyle/>
          <a:p>
            <a:r>
              <a:rPr lang="el-GR" dirty="0"/>
              <a:t>ΑΝΑΓΚΑΣΤΙΚΟΣ ΧΑΡΑΚΤΗΡΑΣ ΕΝΝΟΜΕΣ ΣΥΝΕΠΕΙΕΣ </a:t>
            </a:r>
          </a:p>
        </p:txBody>
      </p:sp>
      <p:sp>
        <p:nvSpPr>
          <p:cNvPr id="3" name="Θέση περιεχομένου 2">
            <a:extLst>
              <a:ext uri="{FF2B5EF4-FFF2-40B4-BE49-F238E27FC236}">
                <a16:creationId xmlns:a16="http://schemas.microsoft.com/office/drawing/2014/main" xmlns="" id="{5775D65F-F0BE-4E69-8044-A2807F8DA387}"/>
              </a:ext>
            </a:extLst>
          </p:cNvPr>
          <p:cNvSpPr>
            <a:spLocks noGrp="1"/>
          </p:cNvSpPr>
          <p:nvPr>
            <p:ph idx="1"/>
          </p:nvPr>
        </p:nvSpPr>
        <p:spPr/>
        <p:txBody>
          <a:bodyPr>
            <a:normAutofit fontScale="70000" lnSpcReduction="20000"/>
          </a:bodyPr>
          <a:lstStyle/>
          <a:p>
            <a:pPr algn="just">
              <a:lnSpc>
                <a:spcPct val="170000"/>
              </a:lnSpc>
              <a:spcBef>
                <a:spcPts val="0"/>
              </a:spcBef>
            </a:pPr>
            <a:r>
              <a:rPr lang="el-GR" dirty="0"/>
              <a:t>Η οδηγία περιέχει εναρμονισμένες διατάξεις, τα κράτη μέλη δεν μπορούν να διατηρούν ή να εισάγουν στο εθνικό τους δίκαιο διατάξεις που παρεκκλίνουν από αυτές που καθορίζονται στην παρούσα οδηγία.</a:t>
            </a:r>
          </a:p>
          <a:p>
            <a:pPr algn="just">
              <a:lnSpc>
                <a:spcPct val="170000"/>
              </a:lnSpc>
              <a:spcBef>
                <a:spcPts val="0"/>
              </a:spcBef>
            </a:pPr>
            <a:r>
              <a:rPr lang="el-GR" dirty="0"/>
              <a:t>Τα κράτη μέλη εξασφαλίζουν ότι οι καταναλωτές δεν μπορούν να παραιτούνται των δικαιωμάτων που τους παραχωρούνται δυνάμει των διατάξεων του εθνικού δικαίου που μεταφέρουν στο εθνικό δίκαιο την παρούσα οδηγία ή αντιστοιχούν σ’ αυτήν.</a:t>
            </a:r>
          </a:p>
          <a:p>
            <a:pPr algn="just">
              <a:lnSpc>
                <a:spcPct val="170000"/>
              </a:lnSpc>
              <a:spcBef>
                <a:spcPts val="0"/>
              </a:spcBef>
            </a:pPr>
            <a:r>
              <a:rPr lang="el-GR" dirty="0"/>
              <a:t>Τα κράτη μέλη μεριμνούν επίσης ώστε οι διατάξεις που θεσπίζουν κατ’ εφαρμογή της παρούσας οδηγίας να μην καταστρατηγούνται μέσω του τρόπου διατύπωσης των συμβάσεων.</a:t>
            </a:r>
          </a:p>
        </p:txBody>
      </p:sp>
    </p:spTree>
    <p:extLst>
      <p:ext uri="{BB962C8B-B14F-4D97-AF65-F5344CB8AC3E}">
        <p14:creationId xmlns:p14="http://schemas.microsoft.com/office/powerpoint/2010/main" xmlns="" val="15188513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939611D4-BAE1-468D-917B-85B94E15F051}"/>
              </a:ext>
            </a:extLst>
          </p:cNvPr>
          <p:cNvSpPr>
            <a:spLocks noGrp="1"/>
          </p:cNvSpPr>
          <p:nvPr>
            <p:ph type="title"/>
          </p:nvPr>
        </p:nvSpPr>
        <p:spPr/>
        <p:txBody>
          <a:bodyPr/>
          <a:lstStyle/>
          <a:p>
            <a:r>
              <a:rPr lang="el-GR" dirty="0"/>
              <a:t>ΕΚΧΩΡΗΣΗ ΔΙΚΑΙΩΜΑΤΩΝ ΠΙΣΤΩΤΙΚΟΥ ΦΟΡΕΑ </a:t>
            </a:r>
          </a:p>
        </p:txBody>
      </p:sp>
      <p:sp>
        <p:nvSpPr>
          <p:cNvPr id="3" name="Θέση περιεχομένου 2">
            <a:extLst>
              <a:ext uri="{FF2B5EF4-FFF2-40B4-BE49-F238E27FC236}">
                <a16:creationId xmlns:a16="http://schemas.microsoft.com/office/drawing/2014/main" xmlns="" id="{5D0DBEFD-4653-4931-9310-FD247A5A3F28}"/>
              </a:ext>
            </a:extLst>
          </p:cNvPr>
          <p:cNvSpPr>
            <a:spLocks noGrp="1"/>
          </p:cNvSpPr>
          <p:nvPr>
            <p:ph idx="1"/>
          </p:nvPr>
        </p:nvSpPr>
        <p:spPr/>
        <p:txBody>
          <a:bodyPr>
            <a:normAutofit fontScale="92500" lnSpcReduction="20000"/>
          </a:bodyPr>
          <a:lstStyle/>
          <a:p>
            <a:pPr marL="0" indent="0" algn="just">
              <a:lnSpc>
                <a:spcPct val="150000"/>
              </a:lnSpc>
              <a:spcBef>
                <a:spcPts val="0"/>
              </a:spcBef>
              <a:buNone/>
            </a:pPr>
            <a:r>
              <a:rPr lang="el-GR" dirty="0"/>
              <a:t>Όταν τα δικαιώματα του πιστωτικού φορέα από σύμβαση πίστωσης ή η ίδια η σύμβαση εκχωρούνται σε τρίτο, ο καταναλωτής δικαιούται να αντιτάσσει κατά του </a:t>
            </a:r>
            <a:r>
              <a:rPr lang="el-GR" dirty="0" err="1"/>
              <a:t>εκδοχέα</a:t>
            </a:r>
            <a:r>
              <a:rPr lang="el-GR" dirty="0"/>
              <a:t> τα ίδια μέσα άμυνας που είχε κατά του αρχικού πιστωτικού φορέα, συμπεριλαμβανομένου του συμψηφισμού.</a:t>
            </a:r>
          </a:p>
          <a:p>
            <a:pPr marL="0" indent="0" algn="just">
              <a:lnSpc>
                <a:spcPct val="150000"/>
              </a:lnSpc>
              <a:spcBef>
                <a:spcPts val="0"/>
              </a:spcBef>
              <a:buNone/>
            </a:pPr>
            <a:r>
              <a:rPr lang="el-GR" dirty="0"/>
              <a:t>Ο καταναλωτής ενημερώνεται για την προβλεπόμενη στην παράγραφο 1 του παρόντος άρθρου εκχώρηση, εκτός αν ο αρχικός πιστωτικός φορέας, σε συμφωνία με τον </a:t>
            </a:r>
            <a:r>
              <a:rPr lang="el-GR" dirty="0" err="1"/>
              <a:t>εκδοχέα</a:t>
            </a:r>
            <a:r>
              <a:rPr lang="el-GR" dirty="0"/>
              <a:t>, εξακολουθεί να διαχειρίζεται την πίστωση έναντι του καταναλωτή.(άρθρο 17)</a:t>
            </a:r>
          </a:p>
          <a:p>
            <a:endParaRPr lang="el-GR" dirty="0"/>
          </a:p>
        </p:txBody>
      </p:sp>
    </p:spTree>
    <p:extLst>
      <p:ext uri="{BB962C8B-B14F-4D97-AF65-F5344CB8AC3E}">
        <p14:creationId xmlns:p14="http://schemas.microsoft.com/office/powerpoint/2010/main" xmlns="" val="40318995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8FE75948-D8C6-4508-AD83-A15AA78D7573}"/>
              </a:ext>
            </a:extLst>
          </p:cNvPr>
          <p:cNvSpPr>
            <a:spLocks noGrp="1"/>
          </p:cNvSpPr>
          <p:nvPr>
            <p:ph type="title"/>
          </p:nvPr>
        </p:nvSpPr>
        <p:spPr/>
        <p:txBody>
          <a:bodyPr/>
          <a:lstStyle/>
          <a:p>
            <a:r>
              <a:rPr lang="el-GR" dirty="0"/>
              <a:t>Οδηγία 93/13 Καταχρηστικές εμπόρων και καταναλωτών</a:t>
            </a:r>
          </a:p>
        </p:txBody>
      </p:sp>
      <p:sp>
        <p:nvSpPr>
          <p:cNvPr id="3" name="Θέση περιεχομένου 2">
            <a:extLst>
              <a:ext uri="{FF2B5EF4-FFF2-40B4-BE49-F238E27FC236}">
                <a16:creationId xmlns:a16="http://schemas.microsoft.com/office/drawing/2014/main" xmlns="" id="{04021AAC-D336-4FCE-B7A4-A03DC6D6146D}"/>
              </a:ext>
            </a:extLst>
          </p:cNvPr>
          <p:cNvSpPr>
            <a:spLocks noGrp="1"/>
          </p:cNvSpPr>
          <p:nvPr>
            <p:ph idx="1"/>
          </p:nvPr>
        </p:nvSpPr>
        <p:spPr/>
        <p:txBody>
          <a:bodyPr>
            <a:normAutofit fontScale="77500" lnSpcReduction="20000"/>
          </a:bodyPr>
          <a:lstStyle/>
          <a:p>
            <a:pPr algn="just">
              <a:lnSpc>
                <a:spcPct val="170000"/>
              </a:lnSpc>
              <a:spcBef>
                <a:spcPts val="0"/>
              </a:spcBef>
            </a:pPr>
            <a:r>
              <a:rPr lang="el-GR" dirty="0">
                <a:solidFill>
                  <a:srgbClr val="444444"/>
                </a:solidFill>
                <a:latin typeface="Tahoma" panose="020B0604030504040204" pitchFamily="34" charset="0"/>
              </a:rPr>
              <a:t>Α</a:t>
            </a:r>
            <a:r>
              <a:rPr lang="el-GR" b="0" i="0" dirty="0">
                <a:solidFill>
                  <a:srgbClr val="444444"/>
                </a:solidFill>
                <a:effectLst/>
                <a:latin typeface="Tahoma" panose="020B0604030504040204" pitchFamily="34" charset="0"/>
              </a:rPr>
              <a:t>ντικείμενο την προσέγγιση των νομοθετικών, κανονιστικών και διοικητικών διατάξεων των κρατών μελών, οι οποίες αφορούν τις καταχρηστικές ρήτρες στις συμβάσεις που συνάπτονται μεταξύ ενός επαγγελματία και ενός καταναλωτή.</a:t>
            </a:r>
          </a:p>
          <a:p>
            <a:pPr algn="just">
              <a:lnSpc>
                <a:spcPct val="170000"/>
              </a:lnSpc>
              <a:spcBef>
                <a:spcPts val="0"/>
              </a:spcBef>
            </a:pPr>
            <a:r>
              <a:rPr lang="el-GR" b="0" i="0" dirty="0">
                <a:solidFill>
                  <a:srgbClr val="444444"/>
                </a:solidFill>
                <a:effectLst/>
                <a:latin typeface="Tahoma" panose="020B0604030504040204" pitchFamily="34" charset="0"/>
              </a:rPr>
              <a:t>Οι ρήτρες της σύμβασης που απηχούν νομοθετικές ή κανονιστικές διατάξεις αναγκαστικού δικαίου καθώς και διατάξεις ή αρχές διεθνών συμβάσεων στις οποίες έχουν προσχωρήσει τα κράτη μέλη ή η Κοινότητα, ιδίως στον τομέα των μεταφορών, δεν υπόκεινται στις διατάξεις της παρούσας οδηγίας.(άρθρο 1)</a:t>
            </a:r>
          </a:p>
          <a:p>
            <a:pPr algn="just">
              <a:lnSpc>
                <a:spcPct val="150000"/>
              </a:lnSpc>
              <a:spcBef>
                <a:spcPts val="0"/>
              </a:spcBef>
            </a:pPr>
            <a:endParaRPr lang="el-GR" dirty="0"/>
          </a:p>
        </p:txBody>
      </p:sp>
    </p:spTree>
    <p:extLst>
      <p:ext uri="{BB962C8B-B14F-4D97-AF65-F5344CB8AC3E}">
        <p14:creationId xmlns:p14="http://schemas.microsoft.com/office/powerpoint/2010/main" xmlns="" val="28540918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ΙΣΤΟΡΙΚΗ ΑΝΑΔΡΟΜΗ –ΕΙΣΑΓΩΓΗ </a:t>
            </a:r>
          </a:p>
        </p:txBody>
      </p:sp>
      <p:sp>
        <p:nvSpPr>
          <p:cNvPr id="3" name="2 - Θέση περιεχομένου"/>
          <p:cNvSpPr>
            <a:spLocks noGrp="1"/>
          </p:cNvSpPr>
          <p:nvPr>
            <p:ph idx="1"/>
          </p:nvPr>
        </p:nvSpPr>
        <p:spPr/>
        <p:txBody>
          <a:bodyPr>
            <a:normAutofit/>
          </a:bodyPr>
          <a:lstStyle/>
          <a:p>
            <a:pPr algn="just">
              <a:lnSpc>
                <a:spcPct val="150000"/>
              </a:lnSpc>
              <a:spcBef>
                <a:spcPts val="0"/>
              </a:spcBef>
            </a:pPr>
            <a:r>
              <a:rPr lang="el-GR" dirty="0">
                <a:latin typeface="Times New Roman" panose="02020603050405020304" pitchFamily="18" charset="0"/>
                <a:cs typeface="Times New Roman" panose="02020603050405020304" pitchFamily="18" charset="0"/>
              </a:rPr>
              <a:t>Πρώτο Πρόγραμμα της Κοινότητας για την προστασία και την πληροφόρηση των καταναλωτών (1975)</a:t>
            </a:r>
            <a:r>
              <a:rPr lang="en-US" dirty="0">
                <a:latin typeface="Times New Roman" panose="02020603050405020304" pitchFamily="18" charset="0"/>
                <a:cs typeface="Times New Roman" panose="02020603050405020304" pitchFamily="18" charset="0"/>
              </a:rPr>
              <a:t>, EE C 092/1975</a:t>
            </a:r>
            <a:endParaRPr lang="el-GR" dirty="0">
              <a:latin typeface="Times New Roman" panose="02020603050405020304" pitchFamily="18" charset="0"/>
              <a:cs typeface="Times New Roman" panose="02020603050405020304" pitchFamily="18" charset="0"/>
            </a:endParaRPr>
          </a:p>
          <a:p>
            <a:pPr algn="just">
              <a:lnSpc>
                <a:spcPct val="150000"/>
              </a:lnSpc>
              <a:spcBef>
                <a:spcPts val="0"/>
              </a:spcBef>
            </a:pPr>
            <a:r>
              <a:rPr lang="el-GR" dirty="0">
                <a:latin typeface="Times New Roman" panose="02020603050405020304" pitchFamily="18" charset="0"/>
                <a:cs typeface="Times New Roman" panose="02020603050405020304" pitchFamily="18" charset="0"/>
              </a:rPr>
              <a:t>Δεύτερο Πρόγραμμα 1981 ΕΕ C 133/1981</a:t>
            </a:r>
          </a:p>
          <a:p>
            <a:pPr algn="just">
              <a:lnSpc>
                <a:spcPct val="150000"/>
              </a:lnSpc>
              <a:spcBef>
                <a:spcPts val="0"/>
              </a:spcBef>
            </a:pPr>
            <a:r>
              <a:rPr lang="el-GR" dirty="0">
                <a:latin typeface="Times New Roman" panose="02020603050405020304" pitchFamily="18" charset="0"/>
                <a:cs typeface="Times New Roman" panose="02020603050405020304" pitchFamily="18" charset="0"/>
              </a:rPr>
              <a:t>Διαμορφώνονται δικαιώματα για τον καταναλωτή </a:t>
            </a:r>
          </a:p>
          <a:p>
            <a:pPr algn="just">
              <a:lnSpc>
                <a:spcPct val="150000"/>
              </a:lnSpc>
              <a:spcBef>
                <a:spcPts val="0"/>
              </a:spcBef>
              <a:buNone/>
            </a:pPr>
            <a:r>
              <a:rPr lang="el-GR" dirty="0">
                <a:latin typeface="Times New Roman" panose="02020603050405020304" pitchFamily="18" charset="0"/>
                <a:cs typeface="Times New Roman" panose="02020603050405020304" pitchFamily="18" charset="0"/>
              </a:rPr>
              <a:t>1.Δικαίωμα προστασίας υγείας και ασφάλειας των καταναλωτών </a:t>
            </a:r>
          </a:p>
          <a:p>
            <a:pPr algn="just">
              <a:lnSpc>
                <a:spcPct val="150000"/>
              </a:lnSpc>
              <a:spcBef>
                <a:spcPts val="0"/>
              </a:spcBef>
              <a:buNone/>
            </a:pPr>
            <a:r>
              <a:rPr lang="el-GR"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Δικαίωμα προστασίας των οικονομικών τους συμφερόντων</a:t>
            </a:r>
            <a:r>
              <a:rPr lang="el-GR" dirty="0"/>
              <a:t>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5784D114-1799-4FF8-96EA-524476273EF4}"/>
              </a:ext>
            </a:extLst>
          </p:cNvPr>
          <p:cNvSpPr>
            <a:spLocks noGrp="1"/>
          </p:cNvSpPr>
          <p:nvPr>
            <p:ph type="title"/>
          </p:nvPr>
        </p:nvSpPr>
        <p:spPr/>
        <p:txBody>
          <a:bodyPr/>
          <a:lstStyle/>
          <a:p>
            <a:r>
              <a:rPr lang="el-GR" dirty="0"/>
              <a:t>Οδηγία 93/13</a:t>
            </a:r>
          </a:p>
        </p:txBody>
      </p:sp>
      <p:sp>
        <p:nvSpPr>
          <p:cNvPr id="3" name="Θέση περιεχομένου 2">
            <a:extLst>
              <a:ext uri="{FF2B5EF4-FFF2-40B4-BE49-F238E27FC236}">
                <a16:creationId xmlns:a16="http://schemas.microsoft.com/office/drawing/2014/main" xmlns="" id="{AEF46B76-C10A-4916-86F1-487873269CB4}"/>
              </a:ext>
            </a:extLst>
          </p:cNvPr>
          <p:cNvSpPr>
            <a:spLocks noGrp="1"/>
          </p:cNvSpPr>
          <p:nvPr>
            <p:ph idx="1"/>
          </p:nvPr>
        </p:nvSpPr>
        <p:spPr>
          <a:xfrm>
            <a:off x="838200" y="1825625"/>
            <a:ext cx="10515600" cy="4667250"/>
          </a:xfrm>
        </p:spPr>
        <p:txBody>
          <a:bodyPr>
            <a:normAutofit fontScale="85000" lnSpcReduction="20000"/>
          </a:bodyPr>
          <a:lstStyle/>
          <a:p>
            <a:pPr algn="just">
              <a:lnSpc>
                <a:spcPct val="150000"/>
              </a:lnSpc>
              <a:spcBef>
                <a:spcPts val="0"/>
              </a:spcBef>
            </a:pPr>
            <a:r>
              <a:rPr lang="el-GR" b="0" i="0" dirty="0">
                <a:solidFill>
                  <a:srgbClr val="444444"/>
                </a:solidFill>
                <a:effectLst/>
                <a:latin typeface="Tahoma" panose="020B0604030504040204" pitchFamily="34" charset="0"/>
              </a:rPr>
              <a:t>Η έκφραση "νομοθετικές και κανονιστικές διατάξεις αναγκαστικού δικαίου" καλύπτει επίσης τους κανόνες οι οποίοι εφαρμόζονται κατά νόμον μεταξύ των συμβαλλομένων, εάν δεν έχει συμφωνηθεί άλλως.</a:t>
            </a:r>
            <a:endParaRPr lang="en-US" b="0" i="0" dirty="0">
              <a:solidFill>
                <a:srgbClr val="444444"/>
              </a:solidFill>
              <a:effectLst/>
              <a:latin typeface="Tahoma" panose="020B0604030504040204" pitchFamily="34" charset="0"/>
            </a:endParaRPr>
          </a:p>
          <a:p>
            <a:pPr algn="just">
              <a:lnSpc>
                <a:spcPct val="150000"/>
              </a:lnSpc>
              <a:spcBef>
                <a:spcPts val="0"/>
              </a:spcBef>
            </a:pPr>
            <a:r>
              <a:rPr lang="en-US" dirty="0">
                <a:solidFill>
                  <a:srgbClr val="444444"/>
                </a:solidFill>
                <a:latin typeface="Tahoma" panose="020B0604030504040204" pitchFamily="34" charset="0"/>
              </a:rPr>
              <a:t>O</a:t>
            </a:r>
            <a:r>
              <a:rPr lang="el-GR" b="0" i="0" dirty="0">
                <a:solidFill>
                  <a:srgbClr val="444444"/>
                </a:solidFill>
                <a:effectLst/>
                <a:latin typeface="Tahoma" panose="020B0604030504040204" pitchFamily="34" charset="0"/>
              </a:rPr>
              <a:t> καταχρηστικός χαρακτήρας μιας συμβατικής ρήτρας κρίνεται, αφού ληφθούν υπόψη η φύση των αγαθών ή των υπηρεσιών που αφορά η σύμβαση και όλες οι κατά τον χρόνο της σύναψης της σύμβασης περιστάσεις που </a:t>
            </a:r>
            <a:r>
              <a:rPr lang="el-GR" b="0" i="0" dirty="0" err="1">
                <a:solidFill>
                  <a:srgbClr val="444444"/>
                </a:solidFill>
                <a:effectLst/>
                <a:latin typeface="Tahoma" panose="020B0604030504040204" pitchFamily="34" charset="0"/>
              </a:rPr>
              <a:t>περιέβαλαν</a:t>
            </a:r>
            <a:r>
              <a:rPr lang="el-GR" b="0" i="0" dirty="0">
                <a:solidFill>
                  <a:srgbClr val="444444"/>
                </a:solidFill>
                <a:effectLst/>
                <a:latin typeface="Tahoma" panose="020B0604030504040204" pitchFamily="34" charset="0"/>
              </a:rPr>
              <a:t> την εν λόγω σύναψη, καθώς και όλες οι υπόλοιπες ρήτρες της σύμβασης ή άλλης σύμβασης από την οποία αυτή εξαρτάται.</a:t>
            </a:r>
          </a:p>
          <a:p>
            <a:pPr marL="0" indent="0" algn="l">
              <a:buNone/>
            </a:pPr>
            <a:endParaRPr lang="el-GR" b="0" i="0" dirty="0">
              <a:solidFill>
                <a:srgbClr val="444444"/>
              </a:solidFill>
              <a:effectLst/>
              <a:latin typeface="Tahoma" panose="020B0604030504040204" pitchFamily="34" charset="0"/>
            </a:endParaRPr>
          </a:p>
          <a:p>
            <a:endParaRPr lang="el-GR" dirty="0"/>
          </a:p>
        </p:txBody>
      </p:sp>
    </p:spTree>
    <p:extLst>
      <p:ext uri="{BB962C8B-B14F-4D97-AF65-F5344CB8AC3E}">
        <p14:creationId xmlns:p14="http://schemas.microsoft.com/office/powerpoint/2010/main" xmlns="" val="20936662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47F31C78-D4CB-4B1C-8FF2-2690060DD172}"/>
              </a:ext>
            </a:extLst>
          </p:cNvPr>
          <p:cNvSpPr>
            <a:spLocks noGrp="1"/>
          </p:cNvSpPr>
          <p:nvPr>
            <p:ph type="title"/>
          </p:nvPr>
        </p:nvSpPr>
        <p:spPr/>
        <p:txBody>
          <a:bodyPr/>
          <a:lstStyle/>
          <a:p>
            <a:r>
              <a:rPr lang="el-GR" dirty="0"/>
              <a:t>Οδηγία 93/13</a:t>
            </a:r>
          </a:p>
        </p:txBody>
      </p:sp>
      <p:sp>
        <p:nvSpPr>
          <p:cNvPr id="3" name="Θέση περιεχομένου 2">
            <a:extLst>
              <a:ext uri="{FF2B5EF4-FFF2-40B4-BE49-F238E27FC236}">
                <a16:creationId xmlns:a16="http://schemas.microsoft.com/office/drawing/2014/main" xmlns="" id="{1029F696-09E7-4249-9E1C-B2B6B62604C1}"/>
              </a:ext>
            </a:extLst>
          </p:cNvPr>
          <p:cNvSpPr>
            <a:spLocks noGrp="1"/>
          </p:cNvSpPr>
          <p:nvPr>
            <p:ph idx="1"/>
          </p:nvPr>
        </p:nvSpPr>
        <p:spPr/>
        <p:txBody>
          <a:bodyPr>
            <a:normAutofit fontScale="77500" lnSpcReduction="20000"/>
          </a:bodyPr>
          <a:lstStyle/>
          <a:p>
            <a:pPr algn="just">
              <a:lnSpc>
                <a:spcPct val="150000"/>
              </a:lnSpc>
              <a:spcBef>
                <a:spcPts val="0"/>
              </a:spcBef>
            </a:pPr>
            <a:r>
              <a:rPr lang="el-GR" b="0" i="0" dirty="0">
                <a:solidFill>
                  <a:srgbClr val="444444"/>
                </a:solidFill>
                <a:effectLst/>
                <a:latin typeface="Tahoma" panose="020B0604030504040204" pitchFamily="34" charset="0"/>
              </a:rPr>
              <a:t>Ρήτρα σύμβασης που δεν απετέλεσε αντικείμενο ατομικής διαπραγμάτευσης, θεωρείται καταχρηστική όταν παρά την απαίτηση καλής πίστης, δημιουργεί εις βάρος του καταναλωτή σημαντική ανισορροπία ανάμεσα στα δικαιώματα και τις υποχρεώσεις των μερών, τα απορρέοντα από τη σύμβαση.</a:t>
            </a:r>
          </a:p>
          <a:p>
            <a:pPr algn="just">
              <a:lnSpc>
                <a:spcPct val="150000"/>
              </a:lnSpc>
              <a:spcBef>
                <a:spcPts val="0"/>
              </a:spcBef>
            </a:pPr>
            <a:r>
              <a:rPr lang="el-GR" b="0" i="0" dirty="0">
                <a:solidFill>
                  <a:srgbClr val="444444"/>
                </a:solidFill>
                <a:effectLst/>
                <a:latin typeface="Tahoma" panose="020B0604030504040204" pitchFamily="34" charset="0"/>
              </a:rPr>
              <a:t>Θεωρείται πάντοτε ότι η ρήτρα δεν αποτέλεσε αντικείμενο ατομικής διαπραγμάτευσης, όταν έχει συνταχθεί εκ των προτέρων και όταν ο καταναλωτής, εκ των πραγμάτων, δε μπόρεσε να επηρεάσει το περιεχόμενό της, ιδίως στα πλαίσια μιας σύμβασης προσχωρήσεως.(άρθρο 3)</a:t>
            </a:r>
          </a:p>
          <a:p>
            <a:endParaRPr lang="el-GR" dirty="0"/>
          </a:p>
        </p:txBody>
      </p:sp>
    </p:spTree>
    <p:extLst>
      <p:ext uri="{BB962C8B-B14F-4D97-AF65-F5344CB8AC3E}">
        <p14:creationId xmlns:p14="http://schemas.microsoft.com/office/powerpoint/2010/main" xmlns="" val="28177172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4A0D5499-6AD9-461E-B4E4-006C0AE26DCD}"/>
              </a:ext>
            </a:extLst>
          </p:cNvPr>
          <p:cNvSpPr>
            <a:spLocks noGrp="1"/>
          </p:cNvSpPr>
          <p:nvPr>
            <p:ph type="title"/>
          </p:nvPr>
        </p:nvSpPr>
        <p:spPr/>
        <p:txBody>
          <a:bodyPr/>
          <a:lstStyle/>
          <a:p>
            <a:r>
              <a:rPr lang="el-GR" dirty="0"/>
              <a:t>Οδηγία 93/13</a:t>
            </a:r>
          </a:p>
        </p:txBody>
      </p:sp>
      <p:sp>
        <p:nvSpPr>
          <p:cNvPr id="3" name="Θέση περιεχομένου 2">
            <a:extLst>
              <a:ext uri="{FF2B5EF4-FFF2-40B4-BE49-F238E27FC236}">
                <a16:creationId xmlns:a16="http://schemas.microsoft.com/office/drawing/2014/main" xmlns="" id="{CF8688DD-7F6B-409F-876C-5DC94F622CA9}"/>
              </a:ext>
            </a:extLst>
          </p:cNvPr>
          <p:cNvSpPr>
            <a:spLocks noGrp="1"/>
          </p:cNvSpPr>
          <p:nvPr>
            <p:ph idx="1"/>
          </p:nvPr>
        </p:nvSpPr>
        <p:spPr/>
        <p:txBody>
          <a:bodyPr>
            <a:normAutofit fontScale="92500" lnSpcReduction="20000"/>
          </a:bodyPr>
          <a:lstStyle/>
          <a:p>
            <a:pPr algn="just">
              <a:lnSpc>
                <a:spcPct val="150000"/>
              </a:lnSpc>
              <a:spcBef>
                <a:spcPts val="0"/>
              </a:spcBef>
            </a:pPr>
            <a:r>
              <a:rPr lang="el-GR" b="0" i="0" dirty="0">
                <a:solidFill>
                  <a:srgbClr val="444444"/>
                </a:solidFill>
                <a:effectLst/>
                <a:latin typeface="Tahoma" panose="020B0604030504040204" pitchFamily="34" charset="0"/>
              </a:rPr>
              <a:t>Το γεγονός ότι για ορισμένα στοιχεία κάποιας ρήτρας ή για μια μεμονωμένη ρήτρα υπήρξε ατομική διαπραγμάτευση, δεν αποκλείει την εφαρμογή του παρόντος άρθρου στο υπόλοιπο μιας σύμβασης, εάν η συνολική αξιολόγηση οδηγεί στο συμπέρασμα ότι, παρ' όλα αυτά, πρόκειται για σύμβαση προσχώρησης.</a:t>
            </a:r>
          </a:p>
          <a:p>
            <a:pPr algn="just">
              <a:lnSpc>
                <a:spcPct val="150000"/>
              </a:lnSpc>
              <a:spcBef>
                <a:spcPts val="0"/>
              </a:spcBef>
            </a:pPr>
            <a:r>
              <a:rPr lang="el-GR" b="0" i="0" dirty="0">
                <a:solidFill>
                  <a:srgbClr val="444444"/>
                </a:solidFill>
                <a:effectLst/>
                <a:latin typeface="Tahoma" panose="020B0604030504040204" pitchFamily="34" charset="0"/>
              </a:rPr>
              <a:t>Εάν ο επαγγελματίας ισχυρίζεται ότι για μια τυποποιημένη ρήτρα υπήρξε ατομική διαπραγμάτευση, φέρει το βάρος της απόδειξης. (άρθρο 3)</a:t>
            </a:r>
          </a:p>
          <a:p>
            <a:endParaRPr lang="el-GR" dirty="0"/>
          </a:p>
        </p:txBody>
      </p:sp>
    </p:spTree>
    <p:extLst>
      <p:ext uri="{BB962C8B-B14F-4D97-AF65-F5344CB8AC3E}">
        <p14:creationId xmlns:p14="http://schemas.microsoft.com/office/powerpoint/2010/main" xmlns="" val="19746318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1760839F-F7C1-46C3-8A72-1B0FA00794FD}"/>
              </a:ext>
            </a:extLst>
          </p:cNvPr>
          <p:cNvSpPr>
            <a:spLocks noGrp="1"/>
          </p:cNvSpPr>
          <p:nvPr>
            <p:ph type="title"/>
          </p:nvPr>
        </p:nvSpPr>
        <p:spPr/>
        <p:txBody>
          <a:bodyPr/>
          <a:lstStyle/>
          <a:p>
            <a:r>
              <a:rPr lang="el-GR" dirty="0"/>
              <a:t>Οδηγία 93/13</a:t>
            </a:r>
          </a:p>
        </p:txBody>
      </p:sp>
      <p:sp>
        <p:nvSpPr>
          <p:cNvPr id="3" name="Θέση περιεχομένου 2">
            <a:extLst>
              <a:ext uri="{FF2B5EF4-FFF2-40B4-BE49-F238E27FC236}">
                <a16:creationId xmlns:a16="http://schemas.microsoft.com/office/drawing/2014/main" xmlns="" id="{6791D9E7-F953-4FC5-BD6B-803124F19777}"/>
              </a:ext>
            </a:extLst>
          </p:cNvPr>
          <p:cNvSpPr>
            <a:spLocks noGrp="1"/>
          </p:cNvSpPr>
          <p:nvPr>
            <p:ph idx="1"/>
          </p:nvPr>
        </p:nvSpPr>
        <p:spPr/>
        <p:txBody>
          <a:bodyPr>
            <a:normAutofit lnSpcReduction="10000"/>
          </a:bodyPr>
          <a:lstStyle/>
          <a:p>
            <a:pPr algn="just">
              <a:lnSpc>
                <a:spcPct val="150000"/>
              </a:lnSpc>
              <a:spcBef>
                <a:spcPts val="0"/>
              </a:spcBef>
            </a:pPr>
            <a:r>
              <a:rPr lang="el-GR" b="0" i="0" dirty="0">
                <a:solidFill>
                  <a:srgbClr val="444444"/>
                </a:solidFill>
                <a:effectLst/>
                <a:latin typeface="Tahoma" panose="020B0604030504040204" pitchFamily="34" charset="0"/>
              </a:rPr>
              <a:t>Η εκτίμηση του καταχρηστικού χαρακτήρα των ρητρών δεν αφορά ούτε τον καθορισμό του κυρίου αντικειμένου της σύμβασης ούτε το ανάλογο ή μη μεταξύ της τιμής και της αμοιβής, αφενός, και των υπηρεσιών ή αγαθών που θα παρασχεθούν ως αντάλλαγμα, αφετέρου, εφόσον οι ρήτρες αυτές είναι διατυπωμένες κατά τρόπο σαφή και κατανοητό.</a:t>
            </a:r>
            <a:r>
              <a:rPr lang="en-US" b="0" i="0" dirty="0">
                <a:solidFill>
                  <a:srgbClr val="444444"/>
                </a:solidFill>
                <a:effectLst/>
                <a:latin typeface="Tahoma" panose="020B0604030504040204" pitchFamily="34" charset="0"/>
              </a:rPr>
              <a:t> (</a:t>
            </a:r>
            <a:r>
              <a:rPr lang="el-GR" b="0" i="0" dirty="0">
                <a:solidFill>
                  <a:srgbClr val="444444"/>
                </a:solidFill>
                <a:effectLst/>
                <a:latin typeface="Tahoma" panose="020B0604030504040204" pitchFamily="34" charset="0"/>
              </a:rPr>
              <a:t>Άρθρο 4)</a:t>
            </a:r>
          </a:p>
          <a:p>
            <a:endParaRPr lang="el-GR" dirty="0"/>
          </a:p>
        </p:txBody>
      </p:sp>
    </p:spTree>
    <p:extLst>
      <p:ext uri="{BB962C8B-B14F-4D97-AF65-F5344CB8AC3E}">
        <p14:creationId xmlns:p14="http://schemas.microsoft.com/office/powerpoint/2010/main" xmlns="" val="35846947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C451CDC4-6710-41A6-8416-ACFB1656B781}"/>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6EE8BB3E-C69E-41E2-836A-873397AC7522}"/>
              </a:ext>
            </a:extLst>
          </p:cNvPr>
          <p:cNvSpPr>
            <a:spLocks noGrp="1"/>
          </p:cNvSpPr>
          <p:nvPr>
            <p:ph idx="1"/>
          </p:nvPr>
        </p:nvSpPr>
        <p:spPr/>
        <p:txBody>
          <a:bodyPr>
            <a:normAutofit lnSpcReduction="10000"/>
          </a:bodyPr>
          <a:lstStyle/>
          <a:p>
            <a:pPr algn="just">
              <a:lnSpc>
                <a:spcPct val="150000"/>
              </a:lnSpc>
              <a:spcBef>
                <a:spcPts val="0"/>
              </a:spcBef>
            </a:pPr>
            <a:r>
              <a:rPr lang="el-GR" b="0" i="0" dirty="0">
                <a:solidFill>
                  <a:srgbClr val="444444"/>
                </a:solidFill>
                <a:effectLst/>
                <a:latin typeface="Tahoma" panose="020B0604030504040204" pitchFamily="34" charset="0"/>
              </a:rPr>
              <a:t>Η εκτίμηση του καταχρηστικού χαρακτήρα των ρητρών δεν αφορά ούτε τον καθορισμό του κυρίου αντικειμένου της σύμβασης ούτε το ανάλογο ή μη μεταξύ της τιμής και της αμοιβής, αφενός, και των υπηρεσιών ή αγαθών που θα παρασχεθούν ως αντάλλαγμα, αφετέρου, εφόσον οι ρήτρες αυτές είναι διατυπωμένες κατά τρόπο σαφή και κατανοητό.(άρθρο 4)</a:t>
            </a:r>
            <a:endParaRPr lang="el-GR" dirty="0"/>
          </a:p>
        </p:txBody>
      </p:sp>
    </p:spTree>
    <p:extLst>
      <p:ext uri="{BB962C8B-B14F-4D97-AF65-F5344CB8AC3E}">
        <p14:creationId xmlns:p14="http://schemas.microsoft.com/office/powerpoint/2010/main" xmlns="" val="26358235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96F3DA60-EAD7-4548-AEED-8B9C4F3D5DE4}"/>
              </a:ext>
            </a:extLst>
          </p:cNvPr>
          <p:cNvSpPr>
            <a:spLocks noGrp="1"/>
          </p:cNvSpPr>
          <p:nvPr>
            <p:ph type="title"/>
          </p:nvPr>
        </p:nvSpPr>
        <p:spPr/>
        <p:txBody>
          <a:bodyPr/>
          <a:lstStyle/>
          <a:p>
            <a:r>
              <a:rPr lang="el-GR" dirty="0"/>
              <a:t>Οδηγία 93/13</a:t>
            </a:r>
          </a:p>
        </p:txBody>
      </p:sp>
      <p:sp>
        <p:nvSpPr>
          <p:cNvPr id="3" name="Θέση περιεχομένου 2">
            <a:extLst>
              <a:ext uri="{FF2B5EF4-FFF2-40B4-BE49-F238E27FC236}">
                <a16:creationId xmlns:a16="http://schemas.microsoft.com/office/drawing/2014/main" xmlns="" id="{D09C26D6-5595-4F99-91AE-8B7A19DAA8EF}"/>
              </a:ext>
            </a:extLst>
          </p:cNvPr>
          <p:cNvSpPr>
            <a:spLocks noGrp="1"/>
          </p:cNvSpPr>
          <p:nvPr>
            <p:ph idx="1"/>
          </p:nvPr>
        </p:nvSpPr>
        <p:spPr/>
        <p:txBody>
          <a:bodyPr/>
          <a:lstStyle/>
          <a:p>
            <a:pPr algn="just">
              <a:lnSpc>
                <a:spcPct val="150000"/>
              </a:lnSpc>
              <a:spcBef>
                <a:spcPts val="0"/>
              </a:spcBef>
            </a:pPr>
            <a:r>
              <a:rPr lang="el-GR" b="0" i="0" dirty="0">
                <a:solidFill>
                  <a:srgbClr val="444444"/>
                </a:solidFill>
                <a:effectLst/>
                <a:latin typeface="Tahoma" panose="020B0604030504040204" pitchFamily="34" charset="0"/>
              </a:rPr>
              <a:t>Στην περίπτωση συμβάσεων των οποίων όλες ή μερικές ρήτρες που προτείνονται στον καταναλωτή έχουν συνταχθεί εγγράφως, οι ρήτρες αυτές πρέπει να συντάσσονται πάντοτε με σαφή και κατανοητό τρόπο. Σε περίπτωση αμφιβολίας για την έννοια μιας ρήτρας, επικρατεί η ευνοϊκότερη για τον καταναλωτή ερμηνεία.(άρθρο 5)</a:t>
            </a:r>
            <a:endParaRPr lang="el-GR" dirty="0"/>
          </a:p>
        </p:txBody>
      </p:sp>
    </p:spTree>
    <p:extLst>
      <p:ext uri="{BB962C8B-B14F-4D97-AF65-F5344CB8AC3E}">
        <p14:creationId xmlns:p14="http://schemas.microsoft.com/office/powerpoint/2010/main" xmlns="" val="165174285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3BDD037B-882E-42C2-8FD9-151D6335972E}"/>
              </a:ext>
            </a:extLst>
          </p:cNvPr>
          <p:cNvSpPr>
            <a:spLocks noGrp="1"/>
          </p:cNvSpPr>
          <p:nvPr>
            <p:ph type="title"/>
          </p:nvPr>
        </p:nvSpPr>
        <p:spPr/>
        <p:txBody>
          <a:bodyPr/>
          <a:lstStyle/>
          <a:p>
            <a:r>
              <a:rPr lang="el-GR" dirty="0"/>
              <a:t>Οδηγία 93/13</a:t>
            </a:r>
          </a:p>
        </p:txBody>
      </p:sp>
      <p:sp>
        <p:nvSpPr>
          <p:cNvPr id="3" name="Θέση περιεχομένου 2">
            <a:extLst>
              <a:ext uri="{FF2B5EF4-FFF2-40B4-BE49-F238E27FC236}">
                <a16:creationId xmlns:a16="http://schemas.microsoft.com/office/drawing/2014/main" xmlns="" id="{A3D53AA4-4EBF-44F9-8A6F-049994FC8259}"/>
              </a:ext>
            </a:extLst>
          </p:cNvPr>
          <p:cNvSpPr>
            <a:spLocks noGrp="1"/>
          </p:cNvSpPr>
          <p:nvPr>
            <p:ph idx="1"/>
          </p:nvPr>
        </p:nvSpPr>
        <p:spPr/>
        <p:txBody>
          <a:bodyPr/>
          <a:lstStyle/>
          <a:p>
            <a:pPr algn="just">
              <a:lnSpc>
                <a:spcPct val="150000"/>
              </a:lnSpc>
              <a:spcBef>
                <a:spcPts val="0"/>
              </a:spcBef>
            </a:pPr>
            <a:r>
              <a:rPr lang="el-GR" b="0" i="0" dirty="0">
                <a:solidFill>
                  <a:srgbClr val="444444"/>
                </a:solidFill>
                <a:effectLst/>
                <a:latin typeface="Tahoma" panose="020B0604030504040204" pitchFamily="34" charset="0"/>
              </a:rPr>
              <a:t>Τα κράτη μέλη θεσπίζουν διατάξεις σύμφωνα με τις οποίες οι καταχρηστικές ρήτρες σύμβασης μεταξύ επαγγελματία και καταναλωτή, τηρουμένων των σχετικών όρων της εθνικής νομοθεσίας, δεν δεσμεύουν τους καταναλωτές, ενώ η σύμβαση εξακολουθεί να δεσμεύει τους συμβαλλόμενους, εάν μπορεί να υπάρξει και χωρίς τις καταχρηστικές ρήτρες.(άρθρο 6)</a:t>
            </a:r>
            <a:endParaRPr lang="el-GR" dirty="0"/>
          </a:p>
        </p:txBody>
      </p:sp>
    </p:spTree>
    <p:extLst>
      <p:ext uri="{BB962C8B-B14F-4D97-AF65-F5344CB8AC3E}">
        <p14:creationId xmlns:p14="http://schemas.microsoft.com/office/powerpoint/2010/main" xmlns="" val="97662136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A33757A6-3875-4EE6-9203-3DB646A40D45}"/>
              </a:ext>
            </a:extLst>
          </p:cNvPr>
          <p:cNvSpPr>
            <a:spLocks noGrp="1"/>
          </p:cNvSpPr>
          <p:nvPr>
            <p:ph type="title"/>
          </p:nvPr>
        </p:nvSpPr>
        <p:spPr/>
        <p:txBody>
          <a:bodyPr/>
          <a:lstStyle/>
          <a:p>
            <a:r>
              <a:rPr lang="el-GR" dirty="0"/>
              <a:t>Οδηγία 93/13</a:t>
            </a:r>
          </a:p>
        </p:txBody>
      </p:sp>
      <p:sp>
        <p:nvSpPr>
          <p:cNvPr id="3" name="Θέση περιεχομένου 2">
            <a:extLst>
              <a:ext uri="{FF2B5EF4-FFF2-40B4-BE49-F238E27FC236}">
                <a16:creationId xmlns:a16="http://schemas.microsoft.com/office/drawing/2014/main" xmlns="" id="{B0804ABF-5844-4500-9CCC-181792402727}"/>
              </a:ext>
            </a:extLst>
          </p:cNvPr>
          <p:cNvSpPr>
            <a:spLocks noGrp="1"/>
          </p:cNvSpPr>
          <p:nvPr>
            <p:ph idx="1"/>
          </p:nvPr>
        </p:nvSpPr>
        <p:spPr/>
        <p:txBody>
          <a:bodyPr>
            <a:normAutofit fontScale="70000" lnSpcReduction="20000"/>
          </a:bodyPr>
          <a:lstStyle/>
          <a:p>
            <a:pPr algn="just">
              <a:lnSpc>
                <a:spcPct val="150000"/>
              </a:lnSpc>
              <a:spcBef>
                <a:spcPts val="0"/>
              </a:spcBef>
            </a:pPr>
            <a:r>
              <a:rPr lang="el-GR" b="0" i="0" dirty="0">
                <a:solidFill>
                  <a:srgbClr val="444444"/>
                </a:solidFill>
                <a:effectLst/>
                <a:latin typeface="Arial Unicode MS"/>
              </a:rPr>
              <a:t>Τα κράτη μέλη μπορούν να θεσπίζουν ή διατηρούν, στον τομέα που διέπεται από την παρούσα οδηγία, αυστηρότερες διατάξεις σύμφωνες προς τη συνθήκη, για να εξασφαλίζεται μεγαλύτερη προστασία του καταναλωτή.(άρθρο 8)</a:t>
            </a:r>
          </a:p>
          <a:p>
            <a:pPr algn="just">
              <a:lnSpc>
                <a:spcPct val="150000"/>
              </a:lnSpc>
              <a:spcBef>
                <a:spcPts val="0"/>
              </a:spcBef>
            </a:pPr>
            <a:r>
              <a:rPr lang="el-GR" dirty="0"/>
              <a:t> Εάν κράτος μέλος εγκρίνει διατάξεις και ενημερώνει σχετικώς την Επιτροπή, καθώς και για κάθε μεταγενέστερη μεταβολή, ειδικότερα εφόσον οι εν λόγω διατάξεις:</a:t>
            </a:r>
          </a:p>
          <a:p>
            <a:pPr algn="just">
              <a:lnSpc>
                <a:spcPct val="150000"/>
              </a:lnSpc>
              <a:spcBef>
                <a:spcPts val="0"/>
              </a:spcBef>
            </a:pPr>
            <a:r>
              <a:rPr lang="el-GR" dirty="0"/>
              <a:t>— επεκτείνουν το τεστ αθέμιτων πρακτικών σε ατομικά συμφωνούμενους συμβατικούς όρους ή στην επάρκεια της τιμής ή της αμοιβής ή</a:t>
            </a:r>
          </a:p>
          <a:p>
            <a:pPr algn="just">
              <a:lnSpc>
                <a:spcPct val="150000"/>
              </a:lnSpc>
              <a:spcBef>
                <a:spcPts val="0"/>
              </a:spcBef>
            </a:pPr>
            <a:r>
              <a:rPr lang="el-GR" dirty="0"/>
              <a:t>— περιέχουν καταλόγους συμβατικών όρων που πρέπει να θεωρούνται ως αθέμιτοι.</a:t>
            </a:r>
          </a:p>
          <a:p>
            <a:pPr algn="just">
              <a:lnSpc>
                <a:spcPct val="150000"/>
              </a:lnSpc>
              <a:spcBef>
                <a:spcPts val="0"/>
              </a:spcBef>
            </a:pPr>
            <a:r>
              <a:rPr lang="el-GR" dirty="0"/>
              <a:t>Το παράρτημα της οδηγίας περιέχει ενδεικτικό και μη εξαντλητικό κατάλογο ρητρών που είναι δυνατόν να κηρυχθούν καταχρηστικές (άρθρο 8</a:t>
            </a:r>
            <a:r>
              <a:rPr lang="el-GR" baseline="30000" dirty="0"/>
              <a:t>α</a:t>
            </a:r>
            <a:r>
              <a:rPr lang="el-GR" dirty="0"/>
              <a:t> )</a:t>
            </a:r>
          </a:p>
          <a:p>
            <a:pPr algn="just">
              <a:lnSpc>
                <a:spcPct val="150000"/>
              </a:lnSpc>
              <a:spcBef>
                <a:spcPts val="0"/>
              </a:spcBef>
            </a:pPr>
            <a:endParaRPr lang="el-GR" dirty="0"/>
          </a:p>
        </p:txBody>
      </p:sp>
    </p:spTree>
    <p:extLst>
      <p:ext uri="{BB962C8B-B14F-4D97-AF65-F5344CB8AC3E}">
        <p14:creationId xmlns:p14="http://schemas.microsoft.com/office/powerpoint/2010/main" xmlns="" val="339390558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a:t>Εκτίμηση του καταχρηστικού χαρακτήρα της ρήτρας </a:t>
            </a:r>
          </a:p>
        </p:txBody>
      </p:sp>
      <p:sp>
        <p:nvSpPr>
          <p:cNvPr id="3" name="2 - Θέση περιεχομένου"/>
          <p:cNvSpPr>
            <a:spLocks noGrp="1"/>
          </p:cNvSpPr>
          <p:nvPr>
            <p:ph idx="1"/>
          </p:nvPr>
        </p:nvSpPr>
        <p:spPr/>
        <p:txBody>
          <a:bodyPr>
            <a:normAutofit fontScale="92500" lnSpcReduction="20000"/>
          </a:bodyPr>
          <a:lstStyle/>
          <a:p>
            <a:pPr algn="just">
              <a:lnSpc>
                <a:spcPct val="150000"/>
              </a:lnSpc>
              <a:spcBef>
                <a:spcPts val="0"/>
              </a:spcBef>
            </a:pPr>
            <a:r>
              <a:rPr lang="el-GR" dirty="0"/>
              <a:t>Το εθνικό δικαστήριο μπορεί να εξετάζει την καταχρηστικότητα μιας ρήτρας και αυτεπάγγελτα </a:t>
            </a:r>
          </a:p>
          <a:p>
            <a:pPr algn="just">
              <a:lnSpc>
                <a:spcPct val="150000"/>
              </a:lnSpc>
              <a:spcBef>
                <a:spcPts val="0"/>
              </a:spcBef>
            </a:pPr>
            <a:r>
              <a:rPr lang="el-GR" dirty="0"/>
              <a:t>Από τις καταχρηστικές ρήτρες δεν δεσμεύεται ο καταναλωτής – η σύμβαση ισχύει εάν μπορεί να υπάρξει χωρίς τις καταχρηστικές ρήτρες </a:t>
            </a:r>
          </a:p>
          <a:p>
            <a:pPr algn="just">
              <a:lnSpc>
                <a:spcPct val="150000"/>
              </a:lnSpc>
              <a:spcBef>
                <a:spcPts val="0"/>
              </a:spcBef>
            </a:pPr>
            <a:r>
              <a:rPr lang="el-GR" dirty="0"/>
              <a:t>Παραδείγματα καταχρηστικών ρητρών </a:t>
            </a:r>
          </a:p>
          <a:p>
            <a:pPr algn="just">
              <a:lnSpc>
                <a:spcPct val="150000"/>
              </a:lnSpc>
              <a:spcBef>
                <a:spcPts val="0"/>
              </a:spcBef>
            </a:pPr>
            <a:r>
              <a:rPr lang="el-GR" dirty="0"/>
              <a:t>να αποκλείουν ή να περιορίζουν την εκ του νόμου ευθύνη του επαγγελματία σε περίπτωση θανάτου ή σωματικής βλάβης καταναλωτή, που προκύπτει από πράξη ή παράλειψη αυτού του επαγγελματία</a:t>
            </a:r>
          </a:p>
          <a:p>
            <a:endParaRPr lang="el-GR" dirty="0"/>
          </a:p>
        </p:txBody>
      </p:sp>
    </p:spTree>
    <p:extLst>
      <p:ext uri="{BB962C8B-B14F-4D97-AF65-F5344CB8AC3E}">
        <p14:creationId xmlns:p14="http://schemas.microsoft.com/office/powerpoint/2010/main" xmlns="" val="23428962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a:t>Καταχρηστικές ρήτρες  </a:t>
            </a:r>
          </a:p>
        </p:txBody>
      </p:sp>
      <p:sp>
        <p:nvSpPr>
          <p:cNvPr id="3" name="2 - Θέση περιεχομένου"/>
          <p:cNvSpPr>
            <a:spLocks noGrp="1"/>
          </p:cNvSpPr>
          <p:nvPr>
            <p:ph idx="1"/>
          </p:nvPr>
        </p:nvSpPr>
        <p:spPr/>
        <p:txBody>
          <a:bodyPr>
            <a:normAutofit fontScale="85000" lnSpcReduction="20000"/>
          </a:bodyPr>
          <a:lstStyle/>
          <a:p>
            <a:pPr algn="just">
              <a:lnSpc>
                <a:spcPct val="150000"/>
              </a:lnSpc>
              <a:spcBef>
                <a:spcPts val="0"/>
              </a:spcBef>
            </a:pPr>
            <a:r>
              <a:rPr lang="el-GR" dirty="0"/>
              <a:t>να αποκλείουν το δικαίωμα υπαναχώρησης του καταναλωτή, ενώ η εκτέλεση των υποχρεώσεων του επαγγελματία υπόκειται σε όρο, η εκπλήρωση του οποίου εξαρτάται από τη βούλησή του και μόνο</a:t>
            </a:r>
          </a:p>
          <a:p>
            <a:pPr algn="just">
              <a:lnSpc>
                <a:spcPct val="160000"/>
              </a:lnSpc>
              <a:spcBef>
                <a:spcPts val="0"/>
              </a:spcBef>
            </a:pPr>
            <a:r>
              <a:rPr lang="el-GR" b="0" i="0" dirty="0">
                <a:solidFill>
                  <a:srgbClr val="444444"/>
                </a:solidFill>
                <a:effectLst/>
                <a:latin typeface="Arial Unicode MS"/>
              </a:rPr>
              <a:t>να επιτρέπουν στον επαγγελματία να παρακρατεί τα ποσά που έχει καταβάλει ο καταναλωτής όταν ο καταναλωτής υπαναχωρώντας δεν δέχεται να συνάψει ή να εκτελέσει τη σύμβαση, χωρίς να προβλέπεται δικαίωμα του καταναλωτή να λάβει ισοδύναμη αποζημίωση από τον επαγγελματία όταν αυτός είναι εκείνος που υπαναχωρεί·</a:t>
            </a:r>
          </a:p>
          <a:p>
            <a:pPr algn="just">
              <a:lnSpc>
                <a:spcPct val="150000"/>
              </a:lnSpc>
              <a:spcBef>
                <a:spcPts val="0"/>
              </a:spcBef>
              <a:buNone/>
            </a:pPr>
            <a:endParaRPr lang="el-GR" dirty="0"/>
          </a:p>
        </p:txBody>
      </p:sp>
    </p:spTree>
    <p:extLst>
      <p:ext uri="{BB962C8B-B14F-4D97-AF65-F5344CB8AC3E}">
        <p14:creationId xmlns:p14="http://schemas.microsoft.com/office/powerpoint/2010/main" xmlns="" val="3858033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ΙΣΤΟΡΙΚΗ ΑΝΑΔΡΟΜΗ –ΕΙΣΑΓΩΓΗ </a:t>
            </a:r>
            <a:endParaRPr lang="el-GR" sz="3200" dirty="0">
              <a:latin typeface="Times New Roman" panose="02020603050405020304" pitchFamily="18" charset="0"/>
              <a:cs typeface="Times New Roman" panose="02020603050405020304" pitchFamily="18" charset="0"/>
            </a:endParaRPr>
          </a:p>
        </p:txBody>
      </p:sp>
      <p:sp>
        <p:nvSpPr>
          <p:cNvPr id="3" name="2 - Θέση περιεχομένου"/>
          <p:cNvSpPr>
            <a:spLocks noGrp="1"/>
          </p:cNvSpPr>
          <p:nvPr>
            <p:ph idx="1"/>
          </p:nvPr>
        </p:nvSpPr>
        <p:spPr/>
        <p:txBody>
          <a:bodyPr>
            <a:normAutofit/>
          </a:bodyPr>
          <a:lstStyle/>
          <a:p>
            <a:pPr algn="just">
              <a:lnSpc>
                <a:spcPct val="150000"/>
              </a:lnSpc>
              <a:spcBef>
                <a:spcPts val="0"/>
              </a:spcBef>
              <a:buNone/>
            </a:pPr>
            <a:r>
              <a:rPr lang="el-GR" dirty="0">
                <a:latin typeface="Times New Roman" panose="02020603050405020304" pitchFamily="18" charset="0"/>
                <a:cs typeface="Times New Roman" panose="02020603050405020304" pitchFamily="18" charset="0"/>
              </a:rPr>
              <a:t>3. Δικαίωμα για πληροφόρηση-εκπαίδευση</a:t>
            </a:r>
          </a:p>
          <a:p>
            <a:pPr algn="just">
              <a:lnSpc>
                <a:spcPct val="150000"/>
              </a:lnSpc>
              <a:spcBef>
                <a:spcPts val="0"/>
              </a:spcBef>
              <a:buNone/>
            </a:pPr>
            <a:r>
              <a:rPr lang="el-GR" dirty="0">
                <a:latin typeface="Times New Roman" panose="02020603050405020304" pitchFamily="18" charset="0"/>
                <a:cs typeface="Times New Roman" panose="02020603050405020304" pitchFamily="18" charset="0"/>
              </a:rPr>
              <a:t>4. Δικαίωμα εκπροσώπησης και ακρόασης</a:t>
            </a:r>
          </a:p>
          <a:p>
            <a:pPr algn="just">
              <a:lnSpc>
                <a:spcPct val="150000"/>
              </a:lnSpc>
              <a:spcBef>
                <a:spcPts val="0"/>
              </a:spcBef>
              <a:buNone/>
            </a:pPr>
            <a:r>
              <a:rPr lang="el-GR" dirty="0">
                <a:latin typeface="Times New Roman" panose="02020603050405020304" pitchFamily="18" charset="0"/>
                <a:cs typeface="Times New Roman" panose="02020603050405020304" pitchFamily="18" charset="0"/>
              </a:rPr>
              <a:t>5. Δικαίωμα προσφυγής στη Δικαιοσύνη</a:t>
            </a:r>
          </a:p>
          <a:p>
            <a:pPr algn="just">
              <a:lnSpc>
                <a:spcPct val="150000"/>
              </a:lnSpc>
              <a:spcBef>
                <a:spcPts val="0"/>
              </a:spcBef>
              <a:buNone/>
            </a:pPr>
            <a:r>
              <a:rPr lang="el-GR" dirty="0">
                <a:latin typeface="Times New Roman" panose="02020603050405020304" pitchFamily="18" charset="0"/>
                <a:cs typeface="Times New Roman" panose="02020603050405020304" pitchFamily="18" charset="0"/>
              </a:rPr>
              <a:t>Ενιαία Ευρωπαϊκή πράξη – εγκαθίδρυση εσωτερικής αγοράς (1.1.1993) – Έμμεση προστασία των συμφερόντων του καταναλωτή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27715E89-BD17-4795-A122-7238E260CC1B}"/>
              </a:ext>
            </a:extLst>
          </p:cNvPr>
          <p:cNvSpPr>
            <a:spLocks noGrp="1"/>
          </p:cNvSpPr>
          <p:nvPr>
            <p:ph type="title"/>
          </p:nvPr>
        </p:nvSpPr>
        <p:spPr/>
        <p:txBody>
          <a:bodyPr/>
          <a:lstStyle/>
          <a:p>
            <a:r>
              <a:rPr lang="el-GR" dirty="0"/>
              <a:t>Καταχρηστικές ρήτρες </a:t>
            </a:r>
          </a:p>
        </p:txBody>
      </p:sp>
      <p:sp>
        <p:nvSpPr>
          <p:cNvPr id="3" name="Θέση περιεχομένου 2">
            <a:extLst>
              <a:ext uri="{FF2B5EF4-FFF2-40B4-BE49-F238E27FC236}">
                <a16:creationId xmlns:a16="http://schemas.microsoft.com/office/drawing/2014/main" xmlns="" id="{C4328757-AA0D-4DB2-815A-B2E202743F85}"/>
              </a:ext>
            </a:extLst>
          </p:cNvPr>
          <p:cNvSpPr>
            <a:spLocks noGrp="1"/>
          </p:cNvSpPr>
          <p:nvPr>
            <p:ph idx="1"/>
          </p:nvPr>
        </p:nvSpPr>
        <p:spPr>
          <a:xfrm>
            <a:off x="838200" y="1825625"/>
            <a:ext cx="10515600" cy="4667250"/>
          </a:xfrm>
        </p:spPr>
        <p:txBody>
          <a:bodyPr>
            <a:normAutofit fontScale="85000" lnSpcReduction="20000"/>
          </a:bodyPr>
          <a:lstStyle/>
          <a:p>
            <a:pPr algn="just">
              <a:lnSpc>
                <a:spcPct val="150000"/>
              </a:lnSpc>
              <a:spcBef>
                <a:spcPts val="0"/>
              </a:spcBef>
            </a:pPr>
            <a:r>
              <a:rPr lang="el-GR" b="0" i="0" dirty="0">
                <a:solidFill>
                  <a:srgbClr val="444444"/>
                </a:solidFill>
                <a:effectLst/>
                <a:latin typeface="Arial Unicode MS"/>
              </a:rPr>
              <a:t>να επιβάλλουν στον καταναλωτή που δεν εκτελεί τις υποχρεώσεις του, δυσανάλογα υψηλή αποζημίωση</a:t>
            </a:r>
          </a:p>
          <a:p>
            <a:pPr marL="304800" indent="-304800" algn="just">
              <a:lnSpc>
                <a:spcPct val="160000"/>
              </a:lnSpc>
              <a:spcBef>
                <a:spcPts val="0"/>
              </a:spcBef>
            </a:pPr>
            <a:r>
              <a:rPr lang="el-GR" b="0" i="0" dirty="0">
                <a:solidFill>
                  <a:srgbClr val="444444"/>
                </a:solidFill>
                <a:effectLst/>
                <a:latin typeface="Arial Unicode MS"/>
              </a:rPr>
              <a:t>να επιτρέπουν στον επαγγελματία να καταγγέλλει χωρίς εύλογη προειδοποίηση σύμβαση αορίστου διαρκείας, εκτός αν συντρέχει σοβαρός λόγος</a:t>
            </a:r>
          </a:p>
          <a:p>
            <a:pPr marL="304800" indent="-304800" algn="just">
              <a:lnSpc>
                <a:spcPct val="160000"/>
              </a:lnSpc>
              <a:spcBef>
                <a:spcPts val="0"/>
              </a:spcBef>
            </a:pPr>
            <a:r>
              <a:rPr lang="el-GR" b="0" i="0" dirty="0">
                <a:solidFill>
                  <a:srgbClr val="444444"/>
                </a:solidFill>
                <a:effectLst/>
                <a:latin typeface="Arial Unicode MS"/>
              </a:rPr>
              <a:t>να παρατείνεται αυτομάτως η ισχύς σύμβασης ορισμένης διαρκείας, εν απουσία αντίθετης δήλωσης του καταναλωτή, ενώ ως προθεσμία για τη δήλωση αυτής της βούλησης του καταναλωτή περί μη παράτασης έχει οριστεί μια ημερομηνία απέχουσα υπερβολικά από τη λήξη της σύμβασης</a:t>
            </a:r>
          </a:p>
          <a:p>
            <a:pPr algn="just">
              <a:lnSpc>
                <a:spcPct val="160000"/>
              </a:lnSpc>
              <a:spcBef>
                <a:spcPts val="0"/>
              </a:spcBef>
            </a:pPr>
            <a:endParaRPr lang="el-GR" b="0" i="0" dirty="0">
              <a:solidFill>
                <a:srgbClr val="444444"/>
              </a:solidFill>
              <a:effectLst/>
              <a:latin typeface="Arial Unicode MS"/>
            </a:endParaRPr>
          </a:p>
          <a:p>
            <a:endParaRPr lang="el-GR" dirty="0"/>
          </a:p>
        </p:txBody>
      </p:sp>
    </p:spTree>
    <p:extLst>
      <p:ext uri="{BB962C8B-B14F-4D97-AF65-F5344CB8AC3E}">
        <p14:creationId xmlns:p14="http://schemas.microsoft.com/office/powerpoint/2010/main" xmlns="" val="367083014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23E11909-7CB0-4680-A02B-60B3E0DD4E3F}"/>
              </a:ext>
            </a:extLst>
          </p:cNvPr>
          <p:cNvSpPr>
            <a:spLocks noGrp="1"/>
          </p:cNvSpPr>
          <p:nvPr>
            <p:ph type="title"/>
          </p:nvPr>
        </p:nvSpPr>
        <p:spPr/>
        <p:txBody>
          <a:bodyPr/>
          <a:lstStyle/>
          <a:p>
            <a:r>
              <a:rPr lang="el-GR" dirty="0"/>
              <a:t>Καταχρηστικές ρήτρες </a:t>
            </a:r>
          </a:p>
        </p:txBody>
      </p:sp>
      <p:sp>
        <p:nvSpPr>
          <p:cNvPr id="3" name="Θέση περιεχομένου 2">
            <a:extLst>
              <a:ext uri="{FF2B5EF4-FFF2-40B4-BE49-F238E27FC236}">
                <a16:creationId xmlns:a16="http://schemas.microsoft.com/office/drawing/2014/main" xmlns="" id="{646DCE4E-3707-41C0-A47B-B34D71D00B3A}"/>
              </a:ext>
            </a:extLst>
          </p:cNvPr>
          <p:cNvSpPr>
            <a:spLocks noGrp="1"/>
          </p:cNvSpPr>
          <p:nvPr>
            <p:ph idx="1"/>
          </p:nvPr>
        </p:nvSpPr>
        <p:spPr/>
        <p:txBody>
          <a:bodyPr>
            <a:normAutofit fontScale="92500" lnSpcReduction="10000"/>
          </a:bodyPr>
          <a:lstStyle/>
          <a:p>
            <a:pPr marL="304800" indent="-304800" algn="just"/>
            <a:r>
              <a:rPr lang="el-GR" b="0" i="0" dirty="0">
                <a:solidFill>
                  <a:srgbClr val="444444"/>
                </a:solidFill>
                <a:effectLst/>
                <a:latin typeface="Arial Unicode MS"/>
              </a:rPr>
              <a:t>να παρέχουν στον επαγγελματία το δικαίωμα να καθορίζει εάν τα εμπορεύματα που παραδίδονται ή οι υπηρεσίες που παρέχονται είναι σύμφωνες με τους όρους της σύμβασης ή να του παρέχουν το αποκλειστικό δικαίωμα να ερμηνεύει μια οποιαδήποτε ρήτρα της σύμβασης</a:t>
            </a:r>
          </a:p>
          <a:p>
            <a:pPr marL="304800" indent="-304800" algn="just"/>
            <a:r>
              <a:rPr lang="el-GR" b="0" i="0" dirty="0">
                <a:solidFill>
                  <a:srgbClr val="444444"/>
                </a:solidFill>
                <a:effectLst/>
                <a:latin typeface="Arial Unicode MS"/>
              </a:rPr>
              <a:t>να περιορίζουν την υποχρέωση του επαγγελματία να τηρεί τις υποχρεώσεις που έχουν αναλάβει οι εντολοδόχοι του ή να εξαρτά την τήρηση των υποχρεώσεών του από την τήρηση ειδικής τυπικής διαδικασίας</a:t>
            </a:r>
          </a:p>
          <a:p>
            <a:pPr marL="304800" indent="-304800" algn="just"/>
            <a:r>
              <a:rPr lang="el-GR" b="0" i="0" dirty="0">
                <a:solidFill>
                  <a:srgbClr val="444444"/>
                </a:solidFill>
                <a:effectLst/>
                <a:latin typeface="Arial Unicode MS"/>
              </a:rPr>
              <a:t>να υποχρεώνουν τον καταναλωτή να εκπληρώνει όλες τις υποχρεώσεις του ενώ ταυτόχρονα ο επαγγελματίας δεν έχει εκπληρώσει τις δικές τους</a:t>
            </a:r>
          </a:p>
          <a:p>
            <a:endParaRPr lang="el-GR" dirty="0"/>
          </a:p>
        </p:txBody>
      </p:sp>
    </p:spTree>
    <p:extLst>
      <p:ext uri="{BB962C8B-B14F-4D97-AF65-F5344CB8AC3E}">
        <p14:creationId xmlns:p14="http://schemas.microsoft.com/office/powerpoint/2010/main" xmlns="" val="25753681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Οδηγ</a:t>
            </a:r>
            <a:r>
              <a:rPr lang="en-US" sz="3200" dirty="0"/>
              <a:t>I</a:t>
            </a:r>
            <a:r>
              <a:rPr lang="el-GR" sz="3200" dirty="0"/>
              <a:t>α 2005/29 Αθέμιτες Εμπορικές Πρακτικές </a:t>
            </a:r>
          </a:p>
        </p:txBody>
      </p:sp>
      <p:sp>
        <p:nvSpPr>
          <p:cNvPr id="3" name="2 - Θέση περιεχομένου"/>
          <p:cNvSpPr>
            <a:spLocks noGrp="1"/>
          </p:cNvSpPr>
          <p:nvPr>
            <p:ph idx="1"/>
          </p:nvPr>
        </p:nvSpPr>
        <p:spPr/>
        <p:txBody>
          <a:bodyPr>
            <a:normAutofit/>
          </a:bodyPr>
          <a:lstStyle/>
          <a:p>
            <a:pPr algn="just"/>
            <a:r>
              <a:rPr lang="el-GR" dirty="0">
                <a:latin typeface="Times New Roman" panose="02020603050405020304" pitchFamily="18" charset="0"/>
                <a:cs typeface="Times New Roman" panose="02020603050405020304" pitchFamily="18" charset="0"/>
              </a:rPr>
              <a:t>Διττός ο στόχος της οδηγίας </a:t>
            </a:r>
          </a:p>
          <a:p>
            <a:pPr algn="just"/>
            <a:r>
              <a:rPr lang="el-GR" dirty="0">
                <a:latin typeface="Times New Roman" panose="02020603050405020304" pitchFamily="18" charset="0"/>
                <a:cs typeface="Times New Roman" panose="02020603050405020304" pitchFamily="18" charset="0"/>
              </a:rPr>
              <a:t>Η εξάλειψη εμποδίων λειτουργίας της εσωτερικής αγοράς λόγω των διαφορετικών εθνικών νομοθεσιών</a:t>
            </a:r>
          </a:p>
          <a:p>
            <a:pPr algn="just"/>
            <a:r>
              <a:rPr lang="el-GR" dirty="0">
                <a:latin typeface="Times New Roman" panose="02020603050405020304" pitchFamily="18" charset="0"/>
                <a:cs typeface="Times New Roman" panose="02020603050405020304" pitchFamily="18" charset="0"/>
              </a:rPr>
              <a:t>Υψηλό Επίπεδο Προστασίας του Καταναλωτή </a:t>
            </a:r>
          </a:p>
          <a:p>
            <a:pPr algn="just"/>
            <a:r>
              <a:rPr lang="el-GR" dirty="0">
                <a:latin typeface="Times New Roman" panose="02020603050405020304" pitchFamily="18" charset="0"/>
                <a:cs typeface="Times New Roman" panose="02020603050405020304" pitchFamily="18" charset="0"/>
              </a:rPr>
              <a:t>Νομική βάση της Οδηγίας 114 ΣΛΕΕ(πρώην 95 ΣΕΚ)</a:t>
            </a:r>
          </a:p>
          <a:p>
            <a:pPr algn="just"/>
            <a:r>
              <a:rPr lang="el-GR" dirty="0">
                <a:latin typeface="Times New Roman" panose="02020603050405020304" pitchFamily="18" charset="0"/>
                <a:cs typeface="Times New Roman" panose="02020603050405020304" pitchFamily="18" charset="0"/>
              </a:rPr>
              <a:t>Η ομοιομορφία των εθνικών νομοθεσιών θα διευκολύνει τις επιχειρήσεις στις εμπορικές συναλλαγές τους με διασυνοριακό χαρακτήρα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Οδηγ</a:t>
            </a:r>
            <a:r>
              <a:rPr lang="en-US" sz="3200" dirty="0"/>
              <a:t>I</a:t>
            </a:r>
            <a:r>
              <a:rPr lang="el-GR" sz="3200" dirty="0"/>
              <a:t>α 2005/29</a:t>
            </a:r>
          </a:p>
        </p:txBody>
      </p:sp>
      <p:sp>
        <p:nvSpPr>
          <p:cNvPr id="3" name="2 - Θέση περιεχομένου"/>
          <p:cNvSpPr>
            <a:spLocks noGrp="1"/>
          </p:cNvSpPr>
          <p:nvPr>
            <p:ph idx="1"/>
          </p:nvPr>
        </p:nvSpPr>
        <p:spPr/>
        <p:txBody>
          <a:bodyPr>
            <a:normAutofit/>
          </a:bodyPr>
          <a:lstStyle/>
          <a:p>
            <a:pPr algn="just"/>
            <a:r>
              <a:rPr lang="el-GR" dirty="0">
                <a:latin typeface="Times New Roman" panose="02020603050405020304" pitchFamily="18" charset="0"/>
                <a:cs typeface="Times New Roman" panose="02020603050405020304" pitchFamily="18" charset="0"/>
              </a:rPr>
              <a:t>Οδηγία πλήρους εναρμόνισης</a:t>
            </a:r>
          </a:p>
          <a:p>
            <a:pPr algn="just"/>
            <a:r>
              <a:rPr lang="el-GR" dirty="0">
                <a:latin typeface="Times New Roman" panose="02020603050405020304" pitchFamily="18" charset="0"/>
                <a:cs typeface="Times New Roman" panose="02020603050405020304" pitchFamily="18" charset="0"/>
              </a:rPr>
              <a:t>Πεδίο εφαρμογής οι αθέμιτες εμπορικές πρακτικές των επιχειρήσεων προς τους καταναλωτές </a:t>
            </a:r>
          </a:p>
          <a:p>
            <a:pPr algn="just"/>
            <a:r>
              <a:rPr lang="el-GR" dirty="0">
                <a:latin typeface="Times New Roman" panose="02020603050405020304" pitchFamily="18" charset="0"/>
                <a:cs typeface="Times New Roman" panose="02020603050405020304" pitchFamily="18" charset="0"/>
              </a:rPr>
              <a:t>Αποδέκτης των διατάξεων ο προμηθευτής και προστατευόμενο πρόσωπο ο καταναλωτής </a:t>
            </a:r>
          </a:p>
          <a:p>
            <a:pPr algn="just"/>
            <a:r>
              <a:rPr lang="el-GR" dirty="0">
                <a:latin typeface="Times New Roman" panose="02020603050405020304" pitchFamily="18" charset="0"/>
                <a:cs typeface="Times New Roman" panose="02020603050405020304" pitchFamily="18" charset="0"/>
              </a:rPr>
              <a:t>Εξαιρέσεις – δικαιώματα πνευματικής ιδιοκτησίας – υγεία και ασφάλεια των προϊόντων </a:t>
            </a:r>
          </a:p>
          <a:p>
            <a:pPr algn="just"/>
            <a:r>
              <a:rPr lang="el-GR" dirty="0">
                <a:latin typeface="Times New Roman" panose="02020603050405020304" pitchFamily="18" charset="0"/>
                <a:cs typeface="Times New Roman" panose="02020603050405020304" pitchFamily="18" charset="0"/>
              </a:rPr>
              <a:t>Σε περίπτωση σύγκρουσης της οδηγίας με ειδικές οδηγίες υπερισχύουν οι ειδικές </a:t>
            </a:r>
          </a:p>
          <a:p>
            <a:endParaRPr lang="el-G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ΕΜΠΟΡΙΚΗ ΠΡΑΚΤΙΚΗ  </a:t>
            </a:r>
          </a:p>
        </p:txBody>
      </p:sp>
      <p:sp>
        <p:nvSpPr>
          <p:cNvPr id="3" name="2 - Θέση περιεχομένου"/>
          <p:cNvSpPr>
            <a:spLocks noGrp="1"/>
          </p:cNvSpPr>
          <p:nvPr>
            <p:ph idx="1"/>
          </p:nvPr>
        </p:nvSpPr>
        <p:spPr/>
        <p:txBody>
          <a:bodyPr>
            <a:normAutofit lnSpcReduction="10000"/>
          </a:bodyPr>
          <a:lstStyle/>
          <a:p>
            <a:pPr algn="just">
              <a:lnSpc>
                <a:spcPct val="150000"/>
              </a:lnSpc>
              <a:spcBef>
                <a:spcPts val="0"/>
              </a:spcBef>
            </a:pPr>
            <a:r>
              <a:rPr lang="el-GR" dirty="0">
                <a:latin typeface="Times New Roman" panose="02020603050405020304" pitchFamily="18" charset="0"/>
                <a:cs typeface="Times New Roman" panose="02020603050405020304" pitchFamily="18" charset="0"/>
              </a:rPr>
              <a:t>Κάθε πράξη, παράλειψη, τρόπος συμπεριφοράς ή εκπροσώπησης, εμπορική επικοινωνία συμπεριλαμβανομένης της διαφήμισης και του μάρκετινγκ ενός εμπορευόμενου </a:t>
            </a:r>
            <a:r>
              <a:rPr lang="el-GR" b="1" dirty="0">
                <a:latin typeface="Times New Roman" panose="02020603050405020304" pitchFamily="18" charset="0"/>
                <a:cs typeface="Times New Roman" panose="02020603050405020304" pitchFamily="18" charset="0"/>
              </a:rPr>
              <a:t>άμεσα </a:t>
            </a:r>
            <a:r>
              <a:rPr lang="el-GR" dirty="0">
                <a:latin typeface="Times New Roman" panose="02020603050405020304" pitchFamily="18" charset="0"/>
                <a:cs typeface="Times New Roman" panose="02020603050405020304" pitchFamily="18" charset="0"/>
              </a:rPr>
              <a:t>συνδεόμενη με την προώθηση, την πώληση ή προμήθεια ενός προϊόντος σε καταναλωτές (άρθρο 2 στοιχείο δ της Οδηγίας)</a:t>
            </a:r>
          </a:p>
          <a:p>
            <a:pPr algn="just">
              <a:lnSpc>
                <a:spcPct val="150000"/>
              </a:lnSpc>
              <a:spcBef>
                <a:spcPts val="0"/>
              </a:spcBef>
            </a:pPr>
            <a:r>
              <a:rPr lang="el-GR" dirty="0">
                <a:latin typeface="Times New Roman" panose="02020603050405020304" pitchFamily="18" charset="0"/>
                <a:cs typeface="Times New Roman" panose="02020603050405020304" pitchFamily="18" charset="0"/>
              </a:rPr>
              <a:t>Ευρύς ορισμός = οτιδήποτε χαρακτηρίζει τη συμπεριφορά του εμπόρου στις επαφές και την επικοινωνία του με τους καταναλωτές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ΕΜΠΟΡΙΚΗ ΠΡΑΚΤΙΚΗ </a:t>
            </a:r>
          </a:p>
        </p:txBody>
      </p:sp>
      <p:sp>
        <p:nvSpPr>
          <p:cNvPr id="3" name="2 - Θέση περιεχομένου"/>
          <p:cNvSpPr>
            <a:spLocks noGrp="1"/>
          </p:cNvSpPr>
          <p:nvPr>
            <p:ph idx="1"/>
          </p:nvPr>
        </p:nvSpPr>
        <p:spPr/>
        <p:txBody>
          <a:bodyPr>
            <a:normAutofit/>
          </a:bodyPr>
          <a:lstStyle/>
          <a:p>
            <a:pPr algn="just">
              <a:lnSpc>
                <a:spcPct val="150000"/>
              </a:lnSpc>
              <a:spcBef>
                <a:spcPts val="0"/>
              </a:spcBef>
            </a:pPr>
            <a:r>
              <a:rPr lang="el-GR" dirty="0">
                <a:latin typeface="Times New Roman" panose="02020603050405020304" pitchFamily="18" charset="0"/>
                <a:cs typeface="Times New Roman" panose="02020603050405020304" pitchFamily="18" charset="0"/>
              </a:rPr>
              <a:t>Περιλαμβάνονται όλες οι πρακτικές </a:t>
            </a:r>
          </a:p>
          <a:p>
            <a:pPr algn="just">
              <a:lnSpc>
                <a:spcPct val="150000"/>
              </a:lnSpc>
              <a:spcBef>
                <a:spcPts val="0"/>
              </a:spcBef>
            </a:pPr>
            <a:r>
              <a:rPr lang="el-GR" dirty="0">
                <a:latin typeface="Times New Roman" panose="02020603050405020304" pitchFamily="18" charset="0"/>
                <a:cs typeface="Times New Roman" panose="02020603050405020304" pitchFamily="18" charset="0"/>
              </a:rPr>
              <a:t>όχι μόνο αυτές που προηγούνται της λήψης απόφασης </a:t>
            </a:r>
          </a:p>
          <a:p>
            <a:pPr algn="just">
              <a:lnSpc>
                <a:spcPct val="150000"/>
              </a:lnSpc>
              <a:spcBef>
                <a:spcPts val="0"/>
              </a:spcBef>
            </a:pPr>
            <a:r>
              <a:rPr lang="el-GR" dirty="0">
                <a:latin typeface="Times New Roman" panose="02020603050405020304" pitchFamily="18" charset="0"/>
                <a:cs typeface="Times New Roman" panose="02020603050405020304" pitchFamily="18" charset="0"/>
              </a:rPr>
              <a:t>αλλά και εκείνες που λαμβάνουν χώρα </a:t>
            </a:r>
          </a:p>
          <a:p>
            <a:pPr algn="just">
              <a:lnSpc>
                <a:spcPct val="150000"/>
              </a:lnSpc>
              <a:spcBef>
                <a:spcPts val="0"/>
              </a:spcBef>
            </a:pPr>
            <a:r>
              <a:rPr lang="el-GR" dirty="0">
                <a:latin typeface="Times New Roman" panose="02020603050405020304" pitchFamily="18" charset="0"/>
                <a:cs typeface="Times New Roman" panose="02020603050405020304" pitchFamily="18" charset="0"/>
              </a:rPr>
              <a:t>κατά τη διάρκεια της απόφασης είτε</a:t>
            </a:r>
          </a:p>
          <a:p>
            <a:pPr algn="just">
              <a:lnSpc>
                <a:spcPct val="150000"/>
              </a:lnSpc>
              <a:spcBef>
                <a:spcPts val="0"/>
              </a:spcBef>
            </a:pPr>
            <a:r>
              <a:rPr lang="el-GR" dirty="0">
                <a:latin typeface="Times New Roman" panose="02020603050405020304" pitchFamily="18" charset="0"/>
                <a:cs typeface="Times New Roman" panose="02020603050405020304" pitchFamily="18" charset="0"/>
              </a:rPr>
              <a:t>και μετά από αυτήν (άρθρο 3 παρ. 1 της Οδηγίας)</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ΜΕΓΑΛΗ ΓΕΝΙΚΗ ΡΗΤΡΑ </a:t>
            </a:r>
          </a:p>
        </p:txBody>
      </p:sp>
      <p:sp>
        <p:nvSpPr>
          <p:cNvPr id="3" name="2 - Θέση περιεχομένου"/>
          <p:cNvSpPr>
            <a:spLocks noGrp="1"/>
          </p:cNvSpPr>
          <p:nvPr>
            <p:ph idx="1"/>
          </p:nvPr>
        </p:nvSpPr>
        <p:spPr/>
        <p:txBody>
          <a:bodyPr>
            <a:normAutofit/>
          </a:bodyPr>
          <a:lstStyle/>
          <a:p>
            <a:pPr algn="just">
              <a:lnSpc>
                <a:spcPct val="150000"/>
              </a:lnSpc>
              <a:spcBef>
                <a:spcPts val="0"/>
              </a:spcBef>
            </a:pPr>
            <a:r>
              <a:rPr lang="el-GR" dirty="0">
                <a:latin typeface="Times New Roman" panose="02020603050405020304" pitchFamily="18" charset="0"/>
                <a:cs typeface="Times New Roman" panose="02020603050405020304" pitchFamily="18" charset="0"/>
              </a:rPr>
              <a:t>Μια εμπορική πρακτική είναι αθέμιτη </a:t>
            </a:r>
          </a:p>
          <a:p>
            <a:pPr algn="just">
              <a:lnSpc>
                <a:spcPct val="150000"/>
              </a:lnSpc>
              <a:spcBef>
                <a:spcPts val="0"/>
              </a:spcBef>
              <a:buNone/>
            </a:pPr>
            <a:r>
              <a:rPr lang="el-GR" dirty="0">
                <a:latin typeface="Times New Roman" panose="02020603050405020304" pitchFamily="18" charset="0"/>
                <a:cs typeface="Times New Roman" panose="02020603050405020304" pitchFamily="18" charset="0"/>
              </a:rPr>
              <a:t>Α. Όταν είναι αντίθετη με την επαγγελματική ευσυνειδησία</a:t>
            </a:r>
          </a:p>
          <a:p>
            <a:pPr algn="just">
              <a:lnSpc>
                <a:spcPct val="150000"/>
              </a:lnSpc>
              <a:spcBef>
                <a:spcPts val="0"/>
              </a:spcBef>
              <a:buNone/>
            </a:pPr>
            <a:r>
              <a:rPr lang="el-GR" dirty="0">
                <a:latin typeface="Times New Roman" panose="02020603050405020304" pitchFamily="18" charset="0"/>
                <a:cs typeface="Times New Roman" panose="02020603050405020304" pitchFamily="18" charset="0"/>
              </a:rPr>
              <a:t>Β. Στρεβλώνει ουσιωδώς ή ενδέχεται να στρεβλώσει ουσιωδώς την οικονομική συμπεριφορά του μέσου καταναλωτή (άρθρο 5 παρ. 2 της Οδηγίας)</a:t>
            </a:r>
          </a:p>
          <a:p>
            <a:pPr algn="just">
              <a:lnSpc>
                <a:spcPct val="150000"/>
              </a:lnSpc>
              <a:spcBef>
                <a:spcPts val="0"/>
              </a:spcBef>
            </a:pPr>
            <a:r>
              <a:rPr lang="el-GR" dirty="0">
                <a:latin typeface="Times New Roman" panose="02020603050405020304" pitchFamily="18" charset="0"/>
                <a:cs typeface="Times New Roman" panose="02020603050405020304" pitchFamily="18" charset="0"/>
              </a:rPr>
              <a:t>Οι πρακτικές μπορεί να είναι παραπλανητικές και επιθετικές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ΜΕΓΑΛΗ ΓΕΝΙΚΗ ΡΗΤΡΑ </a:t>
            </a:r>
          </a:p>
        </p:txBody>
      </p:sp>
      <p:sp>
        <p:nvSpPr>
          <p:cNvPr id="3" name="2 - Θέση περιεχομένου"/>
          <p:cNvSpPr>
            <a:spLocks noGrp="1"/>
          </p:cNvSpPr>
          <p:nvPr>
            <p:ph idx="1"/>
          </p:nvPr>
        </p:nvSpPr>
        <p:spPr/>
        <p:txBody>
          <a:bodyPr>
            <a:normAutofit fontScale="85000" lnSpcReduction="10000"/>
          </a:bodyPr>
          <a:lstStyle/>
          <a:p>
            <a:pPr algn="just">
              <a:lnSpc>
                <a:spcPct val="150000"/>
              </a:lnSpc>
              <a:spcBef>
                <a:spcPts val="0"/>
              </a:spcBef>
            </a:pPr>
            <a:r>
              <a:rPr lang="el-GR" dirty="0">
                <a:latin typeface="Times New Roman" panose="02020603050405020304" pitchFamily="18" charset="0"/>
                <a:cs typeface="Times New Roman" panose="02020603050405020304" pitchFamily="18" charset="0"/>
              </a:rPr>
              <a:t>Επαγγελματική Ευσυνειδησία = το μέτρο της ειδικής τεχνικής ικανότητας και μέριμνας που ευλόγως αναμένεται να επιδεικνύει ένας προμηθευτής προς τους καταναλωτές κατά τρόπο που ανταποκρίνεται στην έντιμη πρακτική της αγοράς ή στη γενική αρχή της καλής πίστης (άρθρο 2 στοιχείο η της Οδηγίας)</a:t>
            </a:r>
          </a:p>
          <a:p>
            <a:pPr algn="just">
              <a:lnSpc>
                <a:spcPct val="150000"/>
              </a:lnSpc>
              <a:spcBef>
                <a:spcPts val="0"/>
              </a:spcBef>
            </a:pPr>
            <a:r>
              <a:rPr lang="el-GR" dirty="0">
                <a:latin typeface="Times New Roman" panose="02020603050405020304" pitchFamily="18" charset="0"/>
                <a:cs typeface="Times New Roman" panose="02020603050405020304" pitchFamily="18" charset="0"/>
              </a:rPr>
              <a:t>Ουσιώδης στρέβλωση της οικονομικής συμπεριφοράς = εμπορική πρακτική χρησιμοποιείται για τη στρέβλωση της συμπεριφοράς και επειδή είναι σημαντική οδηγεί σε λανθασμένη απόφαση (άρθρο 2 στοιχείο ε της Οδηγίας)</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ΜΕΓΑΛΗ ΓΕΝΙΚΗ ΡΗΤΡΑ </a:t>
            </a:r>
          </a:p>
        </p:txBody>
      </p:sp>
      <p:sp>
        <p:nvSpPr>
          <p:cNvPr id="3" name="2 - Θέση περιεχομένου"/>
          <p:cNvSpPr>
            <a:spLocks noGrp="1"/>
          </p:cNvSpPr>
          <p:nvPr>
            <p:ph idx="1"/>
          </p:nvPr>
        </p:nvSpPr>
        <p:spPr/>
        <p:txBody>
          <a:bodyPr>
            <a:normAutofit/>
          </a:bodyPr>
          <a:lstStyle/>
          <a:p>
            <a:pPr algn="just">
              <a:lnSpc>
                <a:spcPct val="150000"/>
              </a:lnSpc>
              <a:spcBef>
                <a:spcPts val="0"/>
              </a:spcBef>
            </a:pPr>
            <a:r>
              <a:rPr lang="el-GR" dirty="0">
                <a:latin typeface="Times New Roman" panose="02020603050405020304" pitchFamily="18" charset="0"/>
                <a:cs typeface="Times New Roman" panose="02020603050405020304" pitchFamily="18" charset="0"/>
              </a:rPr>
              <a:t>Μέσος καταναλωτής  = αυτός που έχει τη συνήθη πληροφόρηση</a:t>
            </a:r>
          </a:p>
          <a:p>
            <a:pPr algn="just">
              <a:lnSpc>
                <a:spcPct val="150000"/>
              </a:lnSpc>
              <a:spcBef>
                <a:spcPts val="0"/>
              </a:spcBef>
              <a:buNone/>
            </a:pPr>
            <a:r>
              <a:rPr lang="el-GR" dirty="0">
                <a:latin typeface="Times New Roman" panose="02020603050405020304" pitchFamily="18" charset="0"/>
                <a:cs typeface="Times New Roman" panose="02020603050405020304" pitchFamily="18" charset="0"/>
              </a:rPr>
              <a:t> </a:t>
            </a:r>
          </a:p>
          <a:p>
            <a:pPr algn="just">
              <a:lnSpc>
                <a:spcPct val="150000"/>
              </a:lnSpc>
              <a:spcBef>
                <a:spcPts val="0"/>
              </a:spcBef>
            </a:pPr>
            <a:r>
              <a:rPr lang="el-GR" dirty="0">
                <a:latin typeface="Times New Roman" panose="02020603050405020304" pitchFamily="18" charset="0"/>
                <a:cs typeface="Times New Roman" panose="02020603050405020304" pitchFamily="18" charset="0"/>
              </a:rPr>
              <a:t>και είναι ευλόγως προσεκτικός και ενημερωμένος</a:t>
            </a:r>
          </a:p>
          <a:p>
            <a:pPr algn="just">
              <a:lnSpc>
                <a:spcPct val="150000"/>
              </a:lnSpc>
              <a:spcBef>
                <a:spcPts val="0"/>
              </a:spcBef>
            </a:pPr>
            <a:endParaRPr lang="el-GR" dirty="0">
              <a:latin typeface="Times New Roman" panose="02020603050405020304" pitchFamily="18" charset="0"/>
              <a:cs typeface="Times New Roman" panose="02020603050405020304" pitchFamily="18" charset="0"/>
            </a:endParaRPr>
          </a:p>
          <a:p>
            <a:pPr algn="just">
              <a:lnSpc>
                <a:spcPct val="150000"/>
              </a:lnSpc>
              <a:spcBef>
                <a:spcPts val="0"/>
              </a:spcBef>
            </a:pPr>
            <a:r>
              <a:rPr lang="el-GR" dirty="0">
                <a:latin typeface="Times New Roman" panose="02020603050405020304" pitchFamily="18" charset="0"/>
                <a:cs typeface="Times New Roman" panose="02020603050405020304" pitchFamily="18" charset="0"/>
              </a:rPr>
              <a:t> λαμβανομένων υπόψη των γλωσσικών κοινωνικών και πολιτιστικών παραγόντων</a:t>
            </a:r>
          </a:p>
          <a:p>
            <a:pPr algn="just">
              <a:buNone/>
            </a:pPr>
            <a:endParaRPr lang="el-GR"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ΠΑΡΑΠΛΑΝΗΤΙΚΕΣ ΠΡΑΚΤΙΚΕΣ </a:t>
            </a:r>
          </a:p>
        </p:txBody>
      </p:sp>
      <p:sp>
        <p:nvSpPr>
          <p:cNvPr id="3" name="2 - Θέση περιεχομένου"/>
          <p:cNvSpPr>
            <a:spLocks noGrp="1"/>
          </p:cNvSpPr>
          <p:nvPr>
            <p:ph idx="1"/>
          </p:nvPr>
        </p:nvSpPr>
        <p:spPr/>
        <p:txBody>
          <a:bodyPr>
            <a:normAutofit fontScale="92500" lnSpcReduction="20000"/>
          </a:bodyPr>
          <a:lstStyle/>
          <a:p>
            <a:pPr algn="just">
              <a:lnSpc>
                <a:spcPct val="150000"/>
              </a:lnSpc>
              <a:spcBef>
                <a:spcPts val="0"/>
              </a:spcBef>
            </a:pPr>
            <a:r>
              <a:rPr lang="el-GR" dirty="0">
                <a:latin typeface="Times New Roman" panose="02020603050405020304" pitchFamily="18" charset="0"/>
                <a:cs typeface="Times New Roman" panose="02020603050405020304" pitchFamily="18" charset="0"/>
              </a:rPr>
              <a:t>Παραπλανητικές πράξεις (άρθρο 6 της Οδηγίας)</a:t>
            </a:r>
          </a:p>
          <a:p>
            <a:pPr marL="514350" indent="-514350" algn="just">
              <a:lnSpc>
                <a:spcPct val="150000"/>
              </a:lnSpc>
              <a:spcBef>
                <a:spcPts val="0"/>
              </a:spcBef>
              <a:buAutoNum type="arabicPeriod"/>
            </a:pPr>
            <a:r>
              <a:rPr lang="el-GR" dirty="0">
                <a:latin typeface="Times New Roman" panose="02020603050405020304" pitchFamily="18" charset="0"/>
                <a:cs typeface="Times New Roman" panose="02020603050405020304" pitchFamily="18" charset="0"/>
              </a:rPr>
              <a:t>Αναληθής </a:t>
            </a:r>
            <a:endParaRPr lang="en-US" dirty="0">
              <a:latin typeface="Times New Roman" panose="02020603050405020304" pitchFamily="18" charset="0"/>
              <a:cs typeface="Times New Roman" panose="02020603050405020304" pitchFamily="18" charset="0"/>
            </a:endParaRPr>
          </a:p>
          <a:p>
            <a:pPr marL="514350" indent="-514350" algn="just">
              <a:lnSpc>
                <a:spcPct val="150000"/>
              </a:lnSpc>
              <a:spcBef>
                <a:spcPts val="0"/>
              </a:spcBef>
              <a:buAutoNum type="arabicPeriod"/>
            </a:pPr>
            <a:r>
              <a:rPr lang="el-GR" dirty="0">
                <a:latin typeface="Times New Roman" panose="02020603050405020304" pitchFamily="18" charset="0"/>
                <a:cs typeface="Times New Roman" panose="02020603050405020304" pitchFamily="18" charset="0"/>
              </a:rPr>
              <a:t>Η πλάνη θα πρέπει να είναι ουσιώδης – να επηρεάσει τη συναλλακτική συμπεριφορά του μέσου καταναλωτή</a:t>
            </a:r>
          </a:p>
          <a:p>
            <a:pPr marL="514350" indent="-514350" algn="just">
              <a:lnSpc>
                <a:spcPct val="150000"/>
              </a:lnSpc>
              <a:spcBef>
                <a:spcPts val="0"/>
              </a:spcBef>
              <a:buAutoNum type="arabicPeriod"/>
            </a:pPr>
            <a:r>
              <a:rPr lang="el-GR" dirty="0">
                <a:latin typeface="Times New Roman" panose="02020603050405020304" pitchFamily="18" charset="0"/>
                <a:cs typeface="Times New Roman" panose="02020603050405020304" pitchFamily="18" charset="0"/>
              </a:rPr>
              <a:t>Η παραπλάνηση του μέσου καταναλωτή θα πρέπει να αφορά σε συγκεκριμένα στοιχεία (π.χ. την ύπαρξη ή τη φύση του προϊόντος, τα κύρια χαρακτηριστικά του προϊόντος, την τιμή, την έκταση των δεσμεύσεων του προμηθευτή) </a:t>
            </a:r>
          </a:p>
          <a:p>
            <a:pPr marL="514350" indent="-514350" algn="just">
              <a:buNone/>
            </a:pP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ΠΟΛΙΤΙΚΗ  - ΝΟΜΙΚΗ ΒΑΣΗ  </a:t>
            </a:r>
          </a:p>
        </p:txBody>
      </p:sp>
      <p:sp>
        <p:nvSpPr>
          <p:cNvPr id="3" name="2 - Θέση περιεχομένου"/>
          <p:cNvSpPr>
            <a:spLocks noGrp="1"/>
          </p:cNvSpPr>
          <p:nvPr>
            <p:ph idx="1"/>
          </p:nvPr>
        </p:nvSpPr>
        <p:spPr/>
        <p:txBody>
          <a:bodyPr>
            <a:normAutofit fontScale="85000" lnSpcReduction="10000"/>
          </a:bodyPr>
          <a:lstStyle/>
          <a:p>
            <a:pPr algn="just">
              <a:lnSpc>
                <a:spcPct val="150000"/>
              </a:lnSpc>
              <a:spcBef>
                <a:spcPts val="0"/>
              </a:spcBef>
            </a:pPr>
            <a:r>
              <a:rPr lang="el-GR" dirty="0">
                <a:latin typeface="Times New Roman" panose="02020603050405020304" pitchFamily="18" charset="0"/>
                <a:cs typeface="Times New Roman" panose="02020603050405020304" pitchFamily="18" charset="0"/>
              </a:rPr>
              <a:t>Η πολιτική προστασίας καταναλωτή – Εισήχθη με τη Συνθήκη του Μάαστριχτ με το άρθρο 129 Α</a:t>
            </a:r>
          </a:p>
          <a:p>
            <a:pPr algn="just">
              <a:lnSpc>
                <a:spcPct val="150000"/>
              </a:lnSpc>
              <a:spcBef>
                <a:spcPts val="0"/>
              </a:spcBef>
            </a:pPr>
            <a:r>
              <a:rPr lang="el-GR" dirty="0">
                <a:latin typeface="Times New Roman" panose="02020603050405020304" pitchFamily="18" charset="0"/>
                <a:cs typeface="Times New Roman" panose="02020603050405020304" pitchFamily="18" charset="0"/>
              </a:rPr>
              <a:t>Σήμερα  στη ΣΛΕΕ = 169 ΣΛΕΕ</a:t>
            </a:r>
            <a:endParaRPr lang="en-US" dirty="0">
              <a:latin typeface="Times New Roman" panose="02020603050405020304" pitchFamily="18" charset="0"/>
              <a:cs typeface="Times New Roman" panose="02020603050405020304" pitchFamily="18" charset="0"/>
            </a:endParaRPr>
          </a:p>
          <a:p>
            <a:pPr algn="just">
              <a:lnSpc>
                <a:spcPct val="150000"/>
              </a:lnSpc>
              <a:spcBef>
                <a:spcPts val="0"/>
              </a:spcBef>
            </a:pPr>
            <a:r>
              <a:rPr lang="el-GR" dirty="0">
                <a:latin typeface="Times New Roman" panose="02020603050405020304" pitchFamily="18" charset="0"/>
                <a:cs typeface="Times New Roman" panose="02020603050405020304" pitchFamily="18" charset="0"/>
              </a:rPr>
              <a:t>Αποτελεί συντρέχουσα αρμοδιότητα</a:t>
            </a:r>
            <a:r>
              <a:rPr lang="en-US"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(άρθρο 4 παρ. 2 στοιχ. στ)</a:t>
            </a:r>
          </a:p>
          <a:p>
            <a:pPr algn="just">
              <a:lnSpc>
                <a:spcPct val="150000"/>
              </a:lnSpc>
              <a:spcBef>
                <a:spcPts val="0"/>
              </a:spcBef>
            </a:pPr>
            <a:r>
              <a:rPr lang="el-GR" dirty="0">
                <a:latin typeface="Times New Roman" panose="02020603050405020304" pitchFamily="18" charset="0"/>
                <a:cs typeface="Times New Roman" panose="02020603050405020304" pitchFamily="18" charset="0"/>
              </a:rPr>
              <a:t>Ισχύουν οι αρχές της επικουρικότητας και της αναλογικότητας</a:t>
            </a:r>
          </a:p>
          <a:p>
            <a:pPr algn="just">
              <a:lnSpc>
                <a:spcPct val="150000"/>
              </a:lnSpc>
              <a:spcBef>
                <a:spcPts val="0"/>
              </a:spcBef>
            </a:pPr>
            <a:r>
              <a:rPr lang="el-GR" dirty="0">
                <a:latin typeface="Times New Roman" panose="02020603050405020304" pitchFamily="18" charset="0"/>
                <a:cs typeface="Times New Roman" panose="02020603050405020304" pitchFamily="18" charset="0"/>
              </a:rPr>
              <a:t>Δράσεις που ενισχύουν τη διαφάνεια των καταναλωτικών αγορών όσον αφορά και την ενέργεια (Κανονισμός (ΕΕ) αριθ. 254/2014 του σχετικά με ένα πολυετές πρόγραμμα για τους καταναλωτές για τα έτη 2014-2020, Στόχος ΙΙ)</a:t>
            </a:r>
          </a:p>
          <a:p>
            <a:pPr algn="just"/>
            <a:endParaRPr lang="el-GR" dirty="0"/>
          </a:p>
          <a:p>
            <a:pPr algn="just"/>
            <a:endParaRPr lang="el-G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ΠΑΡΑΠΛΑΝΗΤΙΚΕΣ ΠΡΑΚΤΙΚΕΣ  </a:t>
            </a:r>
          </a:p>
        </p:txBody>
      </p:sp>
      <p:sp>
        <p:nvSpPr>
          <p:cNvPr id="3" name="2 - Θέση περιεχομένου"/>
          <p:cNvSpPr>
            <a:spLocks noGrp="1"/>
          </p:cNvSpPr>
          <p:nvPr>
            <p:ph idx="1"/>
          </p:nvPr>
        </p:nvSpPr>
        <p:spPr/>
        <p:txBody>
          <a:bodyPr>
            <a:normAutofit/>
          </a:bodyPr>
          <a:lstStyle/>
          <a:p>
            <a:pPr algn="just">
              <a:lnSpc>
                <a:spcPct val="150000"/>
              </a:lnSpc>
              <a:spcBef>
                <a:spcPts val="0"/>
              </a:spcBef>
            </a:pPr>
            <a:r>
              <a:rPr lang="el-GR" dirty="0">
                <a:latin typeface="Times New Roman" panose="02020603050405020304" pitchFamily="18" charset="0"/>
                <a:cs typeface="Times New Roman" panose="02020603050405020304" pitchFamily="18" charset="0"/>
              </a:rPr>
              <a:t>Παραπλανητικές Παραλείψεις (άρθρο 7 της Οδηγίας)</a:t>
            </a:r>
          </a:p>
          <a:p>
            <a:pPr algn="just">
              <a:lnSpc>
                <a:spcPct val="150000"/>
              </a:lnSpc>
              <a:spcBef>
                <a:spcPts val="0"/>
              </a:spcBef>
            </a:pPr>
            <a:r>
              <a:rPr lang="el-GR" dirty="0">
                <a:latin typeface="Times New Roman" panose="02020603050405020304" pitchFamily="18" charset="0"/>
                <a:cs typeface="Times New Roman" panose="02020603050405020304" pitchFamily="18" charset="0"/>
              </a:rPr>
              <a:t>Να παραλείπονται ή να αποκρύπτονται </a:t>
            </a:r>
          </a:p>
          <a:p>
            <a:pPr algn="just">
              <a:lnSpc>
                <a:spcPct val="150000"/>
              </a:lnSpc>
              <a:spcBef>
                <a:spcPts val="0"/>
              </a:spcBef>
            </a:pPr>
            <a:r>
              <a:rPr lang="el-GR" dirty="0">
                <a:latin typeface="Times New Roman" panose="02020603050405020304" pitchFamily="18" charset="0"/>
                <a:cs typeface="Times New Roman" panose="02020603050405020304" pitchFamily="18" charset="0"/>
              </a:rPr>
              <a:t>Ουσιώδεις πληροφορίες τις οποίες</a:t>
            </a:r>
          </a:p>
          <a:p>
            <a:pPr algn="just">
              <a:lnSpc>
                <a:spcPct val="150000"/>
              </a:lnSpc>
              <a:spcBef>
                <a:spcPts val="0"/>
              </a:spcBef>
            </a:pPr>
            <a:r>
              <a:rPr lang="el-GR" dirty="0">
                <a:latin typeface="Times New Roman" panose="02020603050405020304" pitchFamily="18" charset="0"/>
                <a:cs typeface="Times New Roman" panose="02020603050405020304" pitchFamily="18" charset="0"/>
              </a:rPr>
              <a:t>Χρειάζεται ένας μέσος καταναλωτής για να αποφασίσει τεκμηριωμένα</a:t>
            </a:r>
          </a:p>
          <a:p>
            <a:pPr algn="just">
              <a:lnSpc>
                <a:spcPct val="150000"/>
              </a:lnSpc>
              <a:spcBef>
                <a:spcPts val="0"/>
              </a:spcBef>
            </a:pPr>
            <a:r>
              <a:rPr lang="el-GR" dirty="0">
                <a:latin typeface="Times New Roman" panose="02020603050405020304" pitchFamily="18" charset="0"/>
                <a:cs typeface="Times New Roman" panose="02020603050405020304" pitchFamily="18" charset="0"/>
              </a:rPr>
              <a:t>Εξαιτίας της παράλειψης ο καταναλωτής να οδηγείται ή ενδέχεται να οδηγηθεί σε απόφαση συναλλαγής που τελικά δεν θα ελάμβανε </a:t>
            </a:r>
          </a:p>
          <a:p>
            <a:pPr>
              <a:buNone/>
            </a:pPr>
            <a:endParaRPr lang="el-GR"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ΕΠΙΘΕΤΙΚΕΣ ΕΜΠΟΡΙΚΕΣ ΠΡΑΚΤΙΚΕΣ </a:t>
            </a:r>
          </a:p>
        </p:txBody>
      </p:sp>
      <p:sp>
        <p:nvSpPr>
          <p:cNvPr id="3" name="2 - Θέση περιεχομένου"/>
          <p:cNvSpPr>
            <a:spLocks noGrp="1"/>
          </p:cNvSpPr>
          <p:nvPr>
            <p:ph idx="1"/>
          </p:nvPr>
        </p:nvSpPr>
        <p:spPr/>
        <p:txBody>
          <a:bodyPr>
            <a:normAutofit lnSpcReduction="10000"/>
          </a:bodyPr>
          <a:lstStyle/>
          <a:p>
            <a:pPr algn="just">
              <a:lnSpc>
                <a:spcPct val="150000"/>
              </a:lnSpc>
              <a:spcBef>
                <a:spcPts val="0"/>
              </a:spcBef>
            </a:pPr>
            <a:r>
              <a:rPr lang="el-GR" dirty="0">
                <a:latin typeface="Times New Roman" panose="02020603050405020304" pitchFamily="18" charset="0"/>
                <a:cs typeface="Times New Roman" panose="02020603050405020304" pitchFamily="18" charset="0"/>
              </a:rPr>
              <a:t>Ο προμηθευτής χρησιμοποιεί παρενόχληση, καταναγκασμό, συμπεριλαμβανομένης και της άσκησης της σωματικής βίας ή κατάχρηση επιρροής και </a:t>
            </a:r>
          </a:p>
          <a:p>
            <a:pPr algn="just">
              <a:lnSpc>
                <a:spcPct val="150000"/>
              </a:lnSpc>
              <a:spcBef>
                <a:spcPts val="0"/>
              </a:spcBef>
            </a:pPr>
            <a:r>
              <a:rPr lang="el-GR" dirty="0">
                <a:latin typeface="Times New Roman" panose="02020603050405020304" pitchFamily="18" charset="0"/>
                <a:cs typeface="Times New Roman" panose="02020603050405020304" pitchFamily="18" charset="0"/>
              </a:rPr>
              <a:t>Παρεμποδίζει</a:t>
            </a:r>
            <a:r>
              <a:rPr lang="en-US"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(ή ενδέχεται) να παρεμποδίσει σημαντικά την συμπεριφορά του μέσου καταναλωτή</a:t>
            </a:r>
          </a:p>
          <a:p>
            <a:pPr algn="just">
              <a:lnSpc>
                <a:spcPct val="150000"/>
              </a:lnSpc>
              <a:spcBef>
                <a:spcPts val="0"/>
              </a:spcBef>
            </a:pPr>
            <a:r>
              <a:rPr lang="el-GR" dirty="0">
                <a:latin typeface="Times New Roman" panose="02020603050405020304" pitchFamily="18" charset="0"/>
                <a:cs typeface="Times New Roman" panose="02020603050405020304" pitchFamily="18" charset="0"/>
              </a:rPr>
              <a:t>Με αποτέλεσμα να λάβει απόφαση συναλλαγής που δεν θα ελάμβανε (άρθρο 8 και 9 της Οδηγίας)</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ΜΑΥΡΗ ΛΙΣΤΑ  </a:t>
            </a:r>
          </a:p>
        </p:txBody>
      </p:sp>
      <p:sp>
        <p:nvSpPr>
          <p:cNvPr id="3" name="2 - Θέση περιεχομένου"/>
          <p:cNvSpPr>
            <a:spLocks noGrp="1"/>
          </p:cNvSpPr>
          <p:nvPr>
            <p:ph idx="1"/>
          </p:nvPr>
        </p:nvSpPr>
        <p:spPr/>
        <p:txBody>
          <a:bodyPr>
            <a:normAutofit fontScale="92500" lnSpcReduction="20000"/>
          </a:bodyPr>
          <a:lstStyle/>
          <a:p>
            <a:pPr algn="just">
              <a:lnSpc>
                <a:spcPct val="150000"/>
              </a:lnSpc>
              <a:spcBef>
                <a:spcPts val="0"/>
              </a:spcBef>
            </a:pPr>
            <a:r>
              <a:rPr lang="el-GR" dirty="0">
                <a:latin typeface="Times New Roman" panose="02020603050405020304" pitchFamily="18" charset="0"/>
                <a:cs typeface="Times New Roman" panose="02020603050405020304" pitchFamily="18" charset="0"/>
              </a:rPr>
              <a:t>Περιέχει 31 πρακτικές που θεωρούνται αυτομάτως αθέμιτες (σε κάθε περίπτωση) (Παράρτημα Ι της Οδηγίας)</a:t>
            </a:r>
          </a:p>
          <a:p>
            <a:pPr algn="just">
              <a:lnSpc>
                <a:spcPct val="150000"/>
              </a:lnSpc>
              <a:spcBef>
                <a:spcPts val="0"/>
              </a:spcBef>
            </a:pPr>
            <a:r>
              <a:rPr lang="el-GR" dirty="0">
                <a:latin typeface="Times New Roman" panose="02020603050405020304" pitchFamily="18" charset="0"/>
                <a:cs typeface="Times New Roman" panose="02020603050405020304" pitchFamily="18" charset="0"/>
              </a:rPr>
              <a:t>Π.χ. ψευδής δήλωση ότι το προϊόν θα είναι διαθέσιμο για περιορισμένο χρονικό διάστημα</a:t>
            </a:r>
          </a:p>
          <a:p>
            <a:pPr algn="just">
              <a:lnSpc>
                <a:spcPct val="150000"/>
              </a:lnSpc>
              <a:spcBef>
                <a:spcPts val="0"/>
              </a:spcBef>
            </a:pPr>
            <a:r>
              <a:rPr lang="el-GR" dirty="0">
                <a:latin typeface="Times New Roman" panose="02020603050405020304" pitchFamily="18" charset="0"/>
                <a:cs typeface="Times New Roman" panose="02020603050405020304" pitchFamily="18" charset="0"/>
              </a:rPr>
              <a:t>Διάδοση ουσιωδώς ανακριβών πληροφοριών σχετικά με τις συνθήκες της αγοράς </a:t>
            </a:r>
          </a:p>
          <a:p>
            <a:pPr algn="just">
              <a:lnSpc>
                <a:spcPct val="150000"/>
              </a:lnSpc>
              <a:spcBef>
                <a:spcPts val="0"/>
              </a:spcBef>
            </a:pPr>
            <a:r>
              <a:rPr lang="el-GR" dirty="0">
                <a:latin typeface="Times New Roman" panose="02020603050405020304" pitchFamily="18" charset="0"/>
                <a:cs typeface="Times New Roman" panose="02020603050405020304" pitchFamily="18" charset="0"/>
              </a:rPr>
              <a:t>Δημιουργία της εντύπωσης ότι ο καταναλωτής δεν μπορεί να εγκαταλείψει το χώρο έως ότου συναφθεί η σύμβαση</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ΚΥΡΩΣΕΙΣ  </a:t>
            </a:r>
          </a:p>
        </p:txBody>
      </p:sp>
      <p:sp>
        <p:nvSpPr>
          <p:cNvPr id="3" name="2 - Θέση περιεχομένου"/>
          <p:cNvSpPr>
            <a:spLocks noGrp="1"/>
          </p:cNvSpPr>
          <p:nvPr>
            <p:ph idx="1"/>
          </p:nvPr>
        </p:nvSpPr>
        <p:spPr/>
        <p:txBody>
          <a:bodyPr>
            <a:normAutofit/>
          </a:bodyPr>
          <a:lstStyle/>
          <a:p>
            <a:pPr algn="just">
              <a:lnSpc>
                <a:spcPct val="150000"/>
              </a:lnSpc>
              <a:spcBef>
                <a:spcPts val="0"/>
              </a:spcBef>
            </a:pPr>
            <a:r>
              <a:rPr lang="el-GR" dirty="0">
                <a:latin typeface="Times New Roman" panose="02020603050405020304" pitchFamily="18" charset="0"/>
                <a:cs typeface="Times New Roman" panose="02020603050405020304" pitchFamily="18" charset="0"/>
              </a:rPr>
              <a:t>Τα κράτη μέλη </a:t>
            </a:r>
          </a:p>
          <a:p>
            <a:pPr marL="514350" indent="-514350" algn="just">
              <a:lnSpc>
                <a:spcPct val="150000"/>
              </a:lnSpc>
              <a:spcBef>
                <a:spcPts val="0"/>
              </a:spcBef>
              <a:buAutoNum type="arabicPeriod"/>
            </a:pPr>
            <a:r>
              <a:rPr lang="el-GR" dirty="0">
                <a:latin typeface="Times New Roman" panose="02020603050405020304" pitchFamily="18" charset="0"/>
                <a:cs typeface="Times New Roman" panose="02020603050405020304" pitchFamily="18" charset="0"/>
              </a:rPr>
              <a:t>Καθορίζουν τις κυρώσεις και </a:t>
            </a:r>
          </a:p>
          <a:p>
            <a:pPr marL="514350" indent="-514350" algn="just">
              <a:lnSpc>
                <a:spcPct val="150000"/>
              </a:lnSpc>
              <a:spcBef>
                <a:spcPts val="0"/>
              </a:spcBef>
              <a:buAutoNum type="arabicPeriod"/>
            </a:pPr>
            <a:r>
              <a:rPr lang="el-GR" dirty="0">
                <a:latin typeface="Times New Roman" panose="02020603050405020304" pitchFamily="18" charset="0"/>
                <a:cs typeface="Times New Roman" panose="02020603050405020304" pitchFamily="18" charset="0"/>
              </a:rPr>
              <a:t>Λαμβάνουν τα απαραίτητα μέτρα για την εξασφάλιση της επιβολής των κυρώσεων</a:t>
            </a:r>
          </a:p>
          <a:p>
            <a:pPr algn="just">
              <a:lnSpc>
                <a:spcPct val="150000"/>
              </a:lnSpc>
              <a:spcBef>
                <a:spcPts val="0"/>
              </a:spcBef>
            </a:pPr>
            <a:r>
              <a:rPr lang="el-GR" dirty="0">
                <a:latin typeface="Times New Roman" panose="02020603050405020304" pitchFamily="18" charset="0"/>
                <a:cs typeface="Times New Roman" panose="02020603050405020304" pitchFamily="18" charset="0"/>
              </a:rPr>
              <a:t>  Π.χ. Αξίωση για παύση ή παράλειψη, Αξίωση αποζημίωσης (Άρθρο 13 της Οδηγίας)</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Οδηγία 2011/83 σχετικά με τα δικαιώματα των καταναλωτών</a:t>
            </a:r>
          </a:p>
        </p:txBody>
      </p:sp>
      <p:sp>
        <p:nvSpPr>
          <p:cNvPr id="3" name="2 - Θέση περιεχομένου"/>
          <p:cNvSpPr>
            <a:spLocks noGrp="1"/>
          </p:cNvSpPr>
          <p:nvPr>
            <p:ph idx="1"/>
          </p:nvPr>
        </p:nvSpPr>
        <p:spPr/>
        <p:txBody>
          <a:bodyPr>
            <a:normAutofit lnSpcReduction="10000"/>
          </a:bodyPr>
          <a:lstStyle/>
          <a:p>
            <a:pPr algn="just">
              <a:lnSpc>
                <a:spcPct val="150000"/>
              </a:lnSpc>
              <a:spcBef>
                <a:spcPts val="0"/>
              </a:spcBef>
            </a:pPr>
            <a:r>
              <a:rPr lang="el-GR" dirty="0">
                <a:latin typeface="Times New Roman" panose="02020603050405020304" pitchFamily="18" charset="0"/>
                <a:cs typeface="Times New Roman" panose="02020603050405020304" pitchFamily="18" charset="0"/>
              </a:rPr>
              <a:t>Εκδόθηκε από το Ευρωπαϊκό Κοινοβούλιο και το Συμβούλιο της 25</a:t>
            </a:r>
            <a:r>
              <a:rPr lang="el-GR" baseline="30000" dirty="0">
                <a:latin typeface="Times New Roman" panose="02020603050405020304" pitchFamily="18" charset="0"/>
                <a:cs typeface="Times New Roman" panose="02020603050405020304" pitchFamily="18" charset="0"/>
              </a:rPr>
              <a:t>η</a:t>
            </a:r>
            <a:r>
              <a:rPr lang="el-GR" dirty="0">
                <a:latin typeface="Times New Roman" panose="02020603050405020304" pitchFamily="18" charset="0"/>
                <a:cs typeface="Times New Roman" panose="02020603050405020304" pitchFamily="18" charset="0"/>
              </a:rPr>
              <a:t>  Οκτωβρίου 2011, </a:t>
            </a:r>
          </a:p>
          <a:p>
            <a:pPr algn="just">
              <a:lnSpc>
                <a:spcPct val="150000"/>
              </a:lnSpc>
              <a:spcBef>
                <a:spcPts val="0"/>
              </a:spcBef>
            </a:pPr>
            <a:r>
              <a:rPr lang="el-GR" dirty="0">
                <a:latin typeface="Times New Roman" panose="02020603050405020304" pitchFamily="18" charset="0"/>
                <a:cs typeface="Times New Roman" panose="02020603050405020304" pitchFamily="18" charset="0"/>
              </a:rPr>
              <a:t>σχετικά με τα δικαιώματα των καταναλωτών</a:t>
            </a:r>
          </a:p>
          <a:p>
            <a:pPr algn="just">
              <a:lnSpc>
                <a:spcPct val="150000"/>
              </a:lnSpc>
              <a:spcBef>
                <a:spcPts val="0"/>
              </a:spcBef>
            </a:pPr>
            <a:r>
              <a:rPr lang="el-GR" dirty="0">
                <a:latin typeface="Times New Roman" panose="02020603050405020304" pitchFamily="18" charset="0"/>
                <a:cs typeface="Times New Roman" panose="02020603050405020304" pitchFamily="18" charset="0"/>
              </a:rPr>
              <a:t>Αντικείμενο της Οδηγίας (Άρθρο 1) </a:t>
            </a:r>
          </a:p>
          <a:p>
            <a:pPr marL="514350" indent="-514350" algn="just">
              <a:lnSpc>
                <a:spcPct val="150000"/>
              </a:lnSpc>
              <a:spcBef>
                <a:spcPts val="0"/>
              </a:spcBef>
              <a:buAutoNum type="arabicPeriod"/>
            </a:pPr>
            <a:r>
              <a:rPr lang="el-GR" dirty="0">
                <a:latin typeface="Times New Roman" panose="02020603050405020304" pitchFamily="18" charset="0"/>
                <a:cs typeface="Times New Roman" panose="02020603050405020304" pitchFamily="18" charset="0"/>
              </a:rPr>
              <a:t>Η επίτευξη ενός υψηλού επιπέδου προστασίας των καταναλωτών </a:t>
            </a:r>
          </a:p>
          <a:p>
            <a:pPr marL="514350" indent="-514350" algn="just">
              <a:lnSpc>
                <a:spcPct val="150000"/>
              </a:lnSpc>
              <a:spcBef>
                <a:spcPts val="0"/>
              </a:spcBef>
              <a:buAutoNum type="arabicPeriod"/>
            </a:pPr>
            <a:r>
              <a:rPr lang="el-GR" dirty="0">
                <a:latin typeface="Times New Roman" panose="02020603050405020304" pitchFamily="18" charset="0"/>
                <a:cs typeface="Times New Roman" panose="02020603050405020304" pitchFamily="18" charset="0"/>
              </a:rPr>
              <a:t>Να συμβάλει στην ομαλή λειτουργία της εσωτερικής αγοράς με την προσέγγιση των νομοθεσιών</a:t>
            </a:r>
          </a:p>
          <a:p>
            <a:pPr marL="514350" indent="-514350">
              <a:buNone/>
            </a:pPr>
            <a:endParaRPr lang="el-GR"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Οδηγια 2011/83</a:t>
            </a:r>
          </a:p>
        </p:txBody>
      </p:sp>
      <p:sp>
        <p:nvSpPr>
          <p:cNvPr id="3" name="2 - Θέση περιεχομένου"/>
          <p:cNvSpPr>
            <a:spLocks noGrp="1"/>
          </p:cNvSpPr>
          <p:nvPr>
            <p:ph idx="1"/>
          </p:nvPr>
        </p:nvSpPr>
        <p:spPr/>
        <p:txBody>
          <a:bodyPr>
            <a:normAutofit/>
          </a:bodyPr>
          <a:lstStyle/>
          <a:p>
            <a:pPr algn="just"/>
            <a:r>
              <a:rPr lang="el-GR" dirty="0">
                <a:latin typeface="Times New Roman" panose="02020603050405020304" pitchFamily="18" charset="0"/>
                <a:cs typeface="Times New Roman" panose="02020603050405020304" pitchFamily="18" charset="0"/>
              </a:rPr>
              <a:t>Πεδίο εφαρμογής </a:t>
            </a:r>
          </a:p>
          <a:p>
            <a:pPr marL="514350" indent="-514350" algn="just">
              <a:buAutoNum type="arabicPeriod"/>
            </a:pPr>
            <a:r>
              <a:rPr lang="el-GR" dirty="0">
                <a:latin typeface="Times New Roman" panose="02020603050405020304" pitchFamily="18" charset="0"/>
                <a:cs typeface="Times New Roman" panose="02020603050405020304" pitchFamily="18" charset="0"/>
              </a:rPr>
              <a:t>Εφαρμόζεται σε οποιαδήποτε σύμβαση συνάπτεται μεταξύ ενός εμπόρου και ενός καταναλωτή</a:t>
            </a:r>
          </a:p>
          <a:p>
            <a:pPr marL="514350" indent="-514350" algn="just">
              <a:buAutoNum type="arabicPeriod"/>
            </a:pPr>
            <a:r>
              <a:rPr lang="el-GR" dirty="0">
                <a:latin typeface="Times New Roman" panose="02020603050405020304" pitchFamily="18" charset="0"/>
                <a:cs typeface="Times New Roman" panose="02020603050405020304" pitchFamily="18" charset="0"/>
              </a:rPr>
              <a:t>Εφαρμόζεται επίσης σε συμβάσεις προμήθειας νερού, φυσικού αερίου, ηλεκτρικής ενέργειας ή τηλεθέρμανσης, μεταξύ άλλων και από δημόσιους παρόχους, στον βαθμό που τα προϊόντα αυτά παρέχονται σε συμβατική βάση</a:t>
            </a:r>
          </a:p>
          <a:p>
            <a:pPr marL="514350" indent="-514350" algn="just"/>
            <a:r>
              <a:rPr lang="el-GR" dirty="0">
                <a:latin typeface="Times New Roman" panose="02020603050405020304" pitchFamily="18" charset="0"/>
                <a:cs typeface="Times New Roman" panose="02020603050405020304" pitchFamily="18" charset="0"/>
              </a:rPr>
              <a:t>Οδηγία μέγιστης εναρμόνισης</a:t>
            </a:r>
            <a:r>
              <a:rPr lang="en-US"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Τα κράτη μέλη δεν μπορούν αποκλίνουν από τις ρυθμίσεις ακόμη και εάν πρόκειται για δραστικότερα μέτρα υπέρ της προστασίας των καταναλωτών)</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ΟδηγΙα 2011/83</a:t>
            </a:r>
          </a:p>
        </p:txBody>
      </p:sp>
      <p:sp>
        <p:nvSpPr>
          <p:cNvPr id="3" name="2 - Θέση περιεχομένου"/>
          <p:cNvSpPr>
            <a:spLocks noGrp="1"/>
          </p:cNvSpPr>
          <p:nvPr>
            <p:ph idx="1"/>
          </p:nvPr>
        </p:nvSpPr>
        <p:spPr>
          <a:xfrm>
            <a:off x="676275" y="1600200"/>
            <a:ext cx="9534525" cy="4900634"/>
          </a:xfrm>
        </p:spPr>
        <p:txBody>
          <a:bodyPr>
            <a:noAutofit/>
          </a:bodyPr>
          <a:lstStyle/>
          <a:p>
            <a:pPr algn="just">
              <a:lnSpc>
                <a:spcPct val="150000"/>
              </a:lnSpc>
              <a:spcBef>
                <a:spcPts val="0"/>
              </a:spcBef>
            </a:pPr>
            <a:r>
              <a:rPr lang="el-GR" sz="2000" dirty="0">
                <a:latin typeface="Times New Roman" panose="02020603050405020304" pitchFamily="18" charset="0"/>
                <a:cs typeface="Times New Roman" panose="02020603050405020304" pitchFamily="18" charset="0"/>
              </a:rPr>
              <a:t>«εξ αποστάσεως σύμβαση»: κάθε σύμβαση η οποία συνάπτεται μεταξύ του εμπόρου και του καταναλωτή στο πλαίσιο ενός οργανωμένου συστήματος πωλήσεων εξ αποστάσεως ή παροχής υπηρεσιών χωρίς την ταυτόχρονη φυσική παρουσία του εμπόρου και του καταναλωτή, με αποκλειστική χρήση ενός ή περισσότερων μέσων επικοινωνίας εξ αποστάσεως μέχρι και τη στιγμή σύναψης της σύμβασης </a:t>
            </a:r>
            <a:r>
              <a:rPr lang="el-GR" sz="2000" b="1" dirty="0">
                <a:latin typeface="Times New Roman" panose="02020603050405020304" pitchFamily="18" charset="0"/>
                <a:cs typeface="Times New Roman" panose="02020603050405020304" pitchFamily="18" charset="0"/>
              </a:rPr>
              <a:t>(Χαρακτηριστικά υστέρηση σε πληροφόρηση και διαπραγματευτική ισχύ, ζήτημα αξιοπιστίας αντισυμβαλλομένου προμηθευτή – εμπόρου)</a:t>
            </a:r>
          </a:p>
          <a:p>
            <a:pPr marL="0" indent="0" algn="just">
              <a:buNone/>
            </a:pPr>
            <a:endParaRPr lang="el-GR" sz="2000" b="1" dirty="0"/>
          </a:p>
          <a:p>
            <a:endParaRPr lang="el-GR" sz="2000"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957D74FC-A5D2-4060-9A48-3407D8D2FEF7}"/>
              </a:ext>
            </a:extLst>
          </p:cNvPr>
          <p:cNvSpPr>
            <a:spLocks noGrp="1"/>
          </p:cNvSpPr>
          <p:nvPr>
            <p:ph type="title"/>
          </p:nvPr>
        </p:nvSpPr>
        <p:spPr/>
        <p:txBody>
          <a:bodyPr/>
          <a:lstStyle/>
          <a:p>
            <a:r>
              <a:rPr lang="el-GR" dirty="0"/>
              <a:t>Οδηγια 2011/83</a:t>
            </a:r>
          </a:p>
        </p:txBody>
      </p:sp>
      <p:sp>
        <p:nvSpPr>
          <p:cNvPr id="3" name="Θέση περιεχομένου 2">
            <a:extLst>
              <a:ext uri="{FF2B5EF4-FFF2-40B4-BE49-F238E27FC236}">
                <a16:creationId xmlns:a16="http://schemas.microsoft.com/office/drawing/2014/main" xmlns="" id="{D1CAE0B4-9C52-438A-9071-00CB4283F842}"/>
              </a:ext>
            </a:extLst>
          </p:cNvPr>
          <p:cNvSpPr>
            <a:spLocks noGrp="1"/>
          </p:cNvSpPr>
          <p:nvPr>
            <p:ph idx="1"/>
          </p:nvPr>
        </p:nvSpPr>
        <p:spPr/>
        <p:txBody>
          <a:bodyPr/>
          <a:lstStyle/>
          <a:p>
            <a:pPr algn="just">
              <a:lnSpc>
                <a:spcPct val="150000"/>
              </a:lnSpc>
              <a:spcBef>
                <a:spcPts val="0"/>
              </a:spcBef>
            </a:pPr>
            <a:r>
              <a:rPr lang="el-GR" dirty="0">
                <a:latin typeface="Times New Roman" panose="02020603050405020304" pitchFamily="18" charset="0"/>
                <a:cs typeface="Times New Roman" panose="02020603050405020304" pitchFamily="18" charset="0"/>
              </a:rPr>
              <a:t>«σύμβαση εκτός εμπορικού καταστήματος»: κάθε σύμβαση μεταξύ του εμπόρου και του καταναλωτή εκτός του χώρου που πραγματοποιείται η δραστηριότητα του εμπόρου (άρθρο 2 </a:t>
            </a:r>
            <a:r>
              <a:rPr lang="el-GR" dirty="0" err="1">
                <a:latin typeface="Times New Roman" panose="02020603050405020304" pitchFamily="18" charset="0"/>
                <a:cs typeface="Times New Roman" panose="02020603050405020304" pitchFamily="18" charset="0"/>
              </a:rPr>
              <a:t>στοιχ</a:t>
            </a:r>
            <a:r>
              <a:rPr lang="el-GR" dirty="0">
                <a:latin typeface="Times New Roman" panose="02020603050405020304" pitchFamily="18" charset="0"/>
                <a:cs typeface="Times New Roman" panose="02020603050405020304" pitchFamily="18" charset="0"/>
              </a:rPr>
              <a:t>. 7, 8 και 9 της Οδηγίας), (</a:t>
            </a:r>
            <a:r>
              <a:rPr lang="el-GR" b="1" dirty="0">
                <a:latin typeface="Times New Roman" panose="02020603050405020304" pitchFamily="18" charset="0"/>
                <a:cs typeface="Times New Roman" panose="02020603050405020304" pitchFamily="18" charset="0"/>
              </a:rPr>
              <a:t>Χαρακτηριστικό αποτελεί ο αιφνιδιασμός του καταναλωτή, ψυχολογική πίεση, αδυναμία σύγκρισης με άλλα ομοειδή προϊόντα</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53102513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 Οδηγία 2011/83</a:t>
            </a:r>
          </a:p>
        </p:txBody>
      </p:sp>
      <p:sp>
        <p:nvSpPr>
          <p:cNvPr id="3" name="2 - Θέση περιεχομένου"/>
          <p:cNvSpPr>
            <a:spLocks noGrp="1"/>
          </p:cNvSpPr>
          <p:nvPr>
            <p:ph idx="1"/>
          </p:nvPr>
        </p:nvSpPr>
        <p:spPr/>
        <p:txBody>
          <a:bodyPr>
            <a:normAutofit fontScale="25000" lnSpcReduction="20000"/>
          </a:bodyPr>
          <a:lstStyle/>
          <a:p>
            <a:pPr algn="just">
              <a:lnSpc>
                <a:spcPct val="170000"/>
              </a:lnSpc>
              <a:spcBef>
                <a:spcPts val="0"/>
              </a:spcBef>
            </a:pPr>
            <a:r>
              <a:rPr lang="el-GR" sz="9600" dirty="0">
                <a:latin typeface="Times New Roman" panose="02020603050405020304" pitchFamily="18" charset="0"/>
                <a:cs typeface="Times New Roman" panose="02020603050405020304" pitchFamily="18" charset="0"/>
              </a:rPr>
              <a:t>Ο έμπορος παρέχει στον καταναλωτή τις ακόλουθες πληροφορίες</a:t>
            </a:r>
            <a:r>
              <a:rPr lang="en-US" sz="9600" dirty="0">
                <a:latin typeface="Times New Roman" panose="02020603050405020304" pitchFamily="18" charset="0"/>
                <a:cs typeface="Times New Roman" panose="02020603050405020304" pitchFamily="18" charset="0"/>
              </a:rPr>
              <a:t>:</a:t>
            </a:r>
            <a:r>
              <a:rPr lang="el-GR" sz="9600" dirty="0">
                <a:latin typeface="Times New Roman" panose="02020603050405020304" pitchFamily="18" charset="0"/>
                <a:cs typeface="Times New Roman" panose="02020603050405020304" pitchFamily="18" charset="0"/>
              </a:rPr>
              <a:t>  α) Τα κύρια χαρακτηριστικά των αγαθών ή των υπηρεσιών β)   Στοιχεία του εμπόρου γ)  Τη συνολική τιμή των αγαθών ή των υπηρεσιών, συμπεριλαμβανομένων των φόρων δ)  Ρυθμίσεις για την πληρωμή, την παράδοση, την εκτέλεση, την προθεσμία εντός της οποίας ο έμπορος αναλαμβάνει την υποχρέωση να παραδώσει τα αγαθά ή να παράσχει την υπηρεσία</a:t>
            </a:r>
          </a:p>
          <a:p>
            <a:endParaRPr lang="el-GR" sz="9600" dirty="0">
              <a:latin typeface="Times New Roman" panose="02020603050405020304" pitchFamily="18" charset="0"/>
              <a:cs typeface="Times New Roman" panose="02020603050405020304" pitchFamily="18" charset="0"/>
            </a:endParaRPr>
          </a:p>
          <a:p>
            <a:endParaRPr lang="el-GR"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Οδηγία 2011/83</a:t>
            </a:r>
          </a:p>
        </p:txBody>
      </p:sp>
      <p:sp>
        <p:nvSpPr>
          <p:cNvPr id="3" name="2 - Θέση περιεχομένου"/>
          <p:cNvSpPr>
            <a:spLocks noGrp="1"/>
          </p:cNvSpPr>
          <p:nvPr>
            <p:ph idx="1"/>
          </p:nvPr>
        </p:nvSpPr>
        <p:spPr>
          <a:xfrm>
            <a:off x="838201" y="1772816"/>
            <a:ext cx="8971360" cy="4561309"/>
          </a:xfrm>
        </p:spPr>
        <p:txBody>
          <a:bodyPr>
            <a:noAutofit/>
          </a:bodyPr>
          <a:lstStyle/>
          <a:p>
            <a:pPr algn="just">
              <a:buNone/>
            </a:pPr>
            <a:r>
              <a:rPr lang="el-GR" dirty="0">
                <a:latin typeface="Times New Roman" panose="02020603050405020304" pitchFamily="18" charset="0"/>
                <a:cs typeface="Times New Roman" panose="02020603050405020304" pitchFamily="18" charset="0"/>
              </a:rPr>
              <a:t>ε) Υπενθύμιση για την ύπαρξη νόμιμης εγγύησης για τη συμμόρφωση των αγαθών, την υπενθύμιση περί ύπαρξης εξυπηρέτησης μετά την πώληση</a:t>
            </a:r>
          </a:p>
          <a:p>
            <a:pPr algn="just">
              <a:buNone/>
            </a:pPr>
            <a:r>
              <a:rPr lang="el-GR" dirty="0">
                <a:latin typeface="Times New Roman" panose="02020603050405020304" pitchFamily="18" charset="0"/>
                <a:cs typeface="Times New Roman" panose="02020603050405020304" pitchFamily="18" charset="0"/>
              </a:rPr>
              <a:t>στ)  Τη διάρκεια της σύμβασης, όπου ενδείκνυται, ή, εάν η σύμβαση είναι αορίστου χρόνου ή αυτόματης παράτασης, τους όρους για τη λήξη της σύμβασης</a:t>
            </a:r>
          </a:p>
          <a:p>
            <a:pPr algn="just">
              <a:buNone/>
            </a:pPr>
            <a:r>
              <a:rPr lang="el-GR" dirty="0">
                <a:latin typeface="Times New Roman" panose="02020603050405020304" pitchFamily="18" charset="0"/>
                <a:cs typeface="Times New Roman" panose="02020603050405020304" pitchFamily="18" charset="0"/>
              </a:rPr>
              <a:t>ζ) Όπου υπάρχει δικαίωμα υπαναχώρησης, τις προϋποθέσεις, την προθεσμία και τις διαδικασίες άσκησης του δικαιώματος καθώς και το υπόδειγμα του εντύπου υπαναχώρησης</a:t>
            </a:r>
          </a:p>
          <a:p>
            <a:pPr algn="just">
              <a:buNone/>
            </a:pP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a:t>ΠΟΛΙΤΙΚΗ - ΣΤΟΧΟΙ  </a:t>
            </a:r>
          </a:p>
        </p:txBody>
      </p:sp>
      <p:sp>
        <p:nvSpPr>
          <p:cNvPr id="3" name="2 - Θέση περιεχομένου"/>
          <p:cNvSpPr>
            <a:spLocks noGrp="1"/>
          </p:cNvSpPr>
          <p:nvPr>
            <p:ph idx="1"/>
          </p:nvPr>
        </p:nvSpPr>
        <p:spPr/>
        <p:txBody>
          <a:bodyPr>
            <a:normAutofit lnSpcReduction="10000"/>
          </a:bodyPr>
          <a:lstStyle/>
          <a:p>
            <a:pPr algn="just">
              <a:lnSpc>
                <a:spcPct val="150000"/>
              </a:lnSpc>
              <a:spcBef>
                <a:spcPts val="0"/>
              </a:spcBef>
            </a:pPr>
            <a:r>
              <a:rPr lang="el-GR" dirty="0">
                <a:latin typeface="Times New Roman" panose="02020603050405020304" pitchFamily="18" charset="0"/>
                <a:cs typeface="Times New Roman" panose="02020603050405020304" pitchFamily="18" charset="0"/>
              </a:rPr>
              <a:t>Διασφάλιση οικονομικών συμφερόντων του καταναλωτή (ευθύνη λόγω ελαττωματικών προϊόντων) </a:t>
            </a:r>
          </a:p>
          <a:p>
            <a:pPr algn="just">
              <a:lnSpc>
                <a:spcPct val="150000"/>
              </a:lnSpc>
              <a:spcBef>
                <a:spcPts val="0"/>
              </a:spcBef>
            </a:pPr>
            <a:r>
              <a:rPr lang="el-GR" dirty="0">
                <a:latin typeface="Times New Roman" panose="02020603050405020304" pitchFamily="18" charset="0"/>
                <a:cs typeface="Times New Roman" panose="02020603050405020304" pitchFamily="18" charset="0"/>
              </a:rPr>
              <a:t>Υψηλό Επίπεδο προστασίας του Καταναλωτή </a:t>
            </a:r>
          </a:p>
          <a:p>
            <a:pPr algn="just">
              <a:lnSpc>
                <a:spcPct val="150000"/>
              </a:lnSpc>
              <a:spcBef>
                <a:spcPts val="0"/>
              </a:spcBef>
            </a:pPr>
            <a:r>
              <a:rPr lang="el-GR" dirty="0">
                <a:latin typeface="Times New Roman" panose="02020603050405020304" pitchFamily="18" charset="0"/>
                <a:cs typeface="Times New Roman" panose="02020603050405020304" pitchFamily="18" charset="0"/>
              </a:rPr>
              <a:t>Προστασία της υγείας και της ασφάλειας του καταναλωτή (π.χ. ασφαλή προϊόντα)</a:t>
            </a:r>
          </a:p>
          <a:p>
            <a:pPr algn="just">
              <a:lnSpc>
                <a:spcPct val="150000"/>
              </a:lnSpc>
              <a:spcBef>
                <a:spcPts val="0"/>
              </a:spcBef>
            </a:pPr>
            <a:r>
              <a:rPr lang="el-GR" dirty="0">
                <a:latin typeface="Times New Roman" panose="02020603050405020304" pitchFamily="18" charset="0"/>
                <a:cs typeface="Times New Roman" panose="02020603050405020304" pitchFamily="18" charset="0"/>
              </a:rPr>
              <a:t>Ενημέρωση – Εκπαίδευση και οργάνωση των καταναλωτών </a:t>
            </a:r>
            <a:r>
              <a:rPr lang="en-US" dirty="0">
                <a:latin typeface="Times New Roman" panose="02020603050405020304" pitchFamily="18" charset="0"/>
                <a:cs typeface="Times New Roman" panose="02020603050405020304" pitchFamily="18" charset="0"/>
              </a:rPr>
              <a:t>(</a:t>
            </a:r>
            <a:r>
              <a:rPr lang="el-GR" dirty="0">
                <a:latin typeface="Times New Roman" panose="02020603050405020304" pitchFamily="18" charset="0"/>
                <a:cs typeface="Times New Roman" panose="02020603050405020304" pitchFamily="18" charset="0"/>
              </a:rPr>
              <a:t>π.χ. ενημέρωση για τις τιμές, σήμανση προϊόντων)</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Οδηγία 2011/83</a:t>
            </a:r>
          </a:p>
        </p:txBody>
      </p:sp>
      <p:sp>
        <p:nvSpPr>
          <p:cNvPr id="3" name="2 - Θέση περιεχομένου"/>
          <p:cNvSpPr>
            <a:spLocks noGrp="1"/>
          </p:cNvSpPr>
          <p:nvPr>
            <p:ph idx="1"/>
          </p:nvPr>
        </p:nvSpPr>
        <p:spPr>
          <a:xfrm>
            <a:off x="771526" y="1916831"/>
            <a:ext cx="9004566" cy="4576043"/>
          </a:xfrm>
        </p:spPr>
        <p:txBody>
          <a:bodyPr>
            <a:normAutofit/>
          </a:bodyPr>
          <a:lstStyle/>
          <a:p>
            <a:pPr algn="just">
              <a:lnSpc>
                <a:spcPct val="150000"/>
              </a:lnSpc>
              <a:spcBef>
                <a:spcPts val="0"/>
              </a:spcBef>
              <a:buNone/>
            </a:pPr>
            <a:r>
              <a:rPr lang="el-GR" dirty="0">
                <a:latin typeface="Times New Roman" panose="02020603050405020304" pitchFamily="18" charset="0"/>
                <a:cs typeface="Times New Roman" panose="02020603050405020304" pitchFamily="18" charset="0"/>
              </a:rPr>
              <a:t>η)Όταν δεν παρέχεται δικαίωμα υπαναχώρησης την πληροφορία ότι ο καταναλωτής δεν θα έχει δικαίωμα υπαναχώρησης ή, κατά περίπτωση, τις περιστάσεις υπό τις οποίες ο καταναλωτής χάνει το δικαίωμά του υπαναχώρησης (άρθρο 6 της Οδηγίας)</a:t>
            </a:r>
          </a:p>
          <a:p>
            <a:pPr>
              <a:lnSpc>
                <a:spcPct val="150000"/>
              </a:lnSpc>
              <a:spcBef>
                <a:spcPts val="0"/>
              </a:spcBef>
            </a:pPr>
            <a:endParaRPr lang="el-GR" dirty="0"/>
          </a:p>
          <a:p>
            <a:endParaRPr lang="el-GR"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Δικαιωμα Υπαναχωρησης </a:t>
            </a:r>
          </a:p>
        </p:txBody>
      </p:sp>
      <p:sp>
        <p:nvSpPr>
          <p:cNvPr id="3" name="2 - Θέση περιεχομένου"/>
          <p:cNvSpPr>
            <a:spLocks noGrp="1"/>
          </p:cNvSpPr>
          <p:nvPr>
            <p:ph idx="1"/>
          </p:nvPr>
        </p:nvSpPr>
        <p:spPr/>
        <p:txBody>
          <a:bodyPr>
            <a:normAutofit/>
          </a:bodyPr>
          <a:lstStyle/>
          <a:p>
            <a:pPr algn="just"/>
            <a:r>
              <a:rPr lang="el-GR" dirty="0">
                <a:latin typeface="Times New Roman" panose="02020603050405020304" pitchFamily="18" charset="0"/>
                <a:cs typeface="Times New Roman" panose="02020603050405020304" pitchFamily="18" charset="0"/>
              </a:rPr>
              <a:t>Ο καταναλωτής διαθέτει προθεσμία 14 ημερών για να υπαναχωρήσει από την εξ αποστάσεως σύμβαση ή τη σύμβαση εκτός εμπορικού καταστήματος χωρίς να αναφέρει τους λόγους και χωρίς καμία επιβάρυνση(άρθρο 9 της Οδηγίας)</a:t>
            </a:r>
          </a:p>
          <a:p>
            <a:pPr algn="just"/>
            <a:r>
              <a:rPr lang="el-GR" dirty="0">
                <a:latin typeface="Times New Roman" panose="02020603050405020304" pitchFamily="18" charset="0"/>
                <a:cs typeface="Times New Roman" panose="02020603050405020304" pitchFamily="18" charset="0"/>
              </a:rPr>
              <a:t>Εάν δεν ενημερωθεί ο καταναλωτής η προθεσμία παρατείνεται σε ένα έτος (άρθρο 10 της Οδηγίας)</a:t>
            </a:r>
          </a:p>
          <a:p>
            <a:pPr algn="just"/>
            <a:r>
              <a:rPr lang="el-GR" dirty="0">
                <a:latin typeface="Times New Roman" panose="02020603050405020304" pitchFamily="18" charset="0"/>
                <a:cs typeface="Times New Roman" panose="02020603050405020304" pitchFamily="18" charset="0"/>
              </a:rPr>
              <a:t>Το δικαίωμα υπαναχώρησης ασκείται με δήλωση του καταναλωτή εντός της προθεσμίας(άρθρο 11 της Οδηγίας) </a:t>
            </a:r>
          </a:p>
          <a:p>
            <a:pPr algn="just"/>
            <a:r>
              <a:rPr lang="el-GR" dirty="0">
                <a:latin typeface="Times New Roman" panose="02020603050405020304" pitchFamily="18" charset="0"/>
                <a:cs typeface="Times New Roman" panose="02020603050405020304" pitchFamily="18" charset="0"/>
              </a:rPr>
              <a:t>Η άσκηση της υπαναχώρησης τερματίζει τις υποχρεώσεις των συμβαλλομένων μερών(άρθρο 12 της Οδηγίας)</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latin typeface="Times New Roman" panose="02020603050405020304" pitchFamily="18" charset="0"/>
                <a:cs typeface="Times New Roman" panose="02020603050405020304" pitchFamily="18" charset="0"/>
              </a:rPr>
              <a:t>Δικαιωμα </a:t>
            </a:r>
            <a:r>
              <a:rPr lang="el-GR" sz="3200" dirty="0"/>
              <a:t>υπαναχωρησης</a:t>
            </a:r>
          </a:p>
        </p:txBody>
      </p:sp>
      <p:sp>
        <p:nvSpPr>
          <p:cNvPr id="3" name="2 - Θέση περιεχομένου"/>
          <p:cNvSpPr>
            <a:spLocks noGrp="1"/>
          </p:cNvSpPr>
          <p:nvPr>
            <p:ph idx="1"/>
          </p:nvPr>
        </p:nvSpPr>
        <p:spPr/>
        <p:txBody>
          <a:bodyPr>
            <a:normAutofit/>
          </a:bodyPr>
          <a:lstStyle/>
          <a:p>
            <a:pPr algn="just"/>
            <a:r>
              <a:rPr lang="el-GR" dirty="0">
                <a:latin typeface="Times New Roman" panose="02020603050405020304" pitchFamily="18" charset="0"/>
                <a:cs typeface="Times New Roman" panose="02020603050405020304" pitchFamily="18" charset="0"/>
              </a:rPr>
              <a:t>Έμπορος  - επιστρέφει κάθε πληρωμή που έλαβε από τον καταναλωτή</a:t>
            </a:r>
          </a:p>
          <a:p>
            <a:pPr algn="just"/>
            <a:r>
              <a:rPr lang="el-GR" dirty="0">
                <a:latin typeface="Times New Roman" panose="02020603050405020304" pitchFamily="18" charset="0"/>
                <a:cs typeface="Times New Roman" panose="02020603050405020304" pitchFamily="18" charset="0"/>
              </a:rPr>
              <a:t>Χωρίς αδικαιολόγητη καθυστέρηση και οπωσδήποτε εντός 14 ημερών από την ημέρα κατά την οποία ενημερώθηκε για την απόφαση του καταναλωτή να υπαναχωρήσει</a:t>
            </a:r>
          </a:p>
          <a:p>
            <a:pPr algn="just"/>
            <a:r>
              <a:rPr lang="el-GR" dirty="0">
                <a:latin typeface="Times New Roman" panose="02020603050405020304" pitchFamily="18" charset="0"/>
                <a:cs typeface="Times New Roman" panose="02020603050405020304" pitchFamily="18" charset="0"/>
              </a:rPr>
              <a:t>Χρησιμοποιεί τα ίδια μέσα πληρωμής με εκείνα που ο καταναλωτής χρησιμοποίησε για την αρχική συναλλαγή(άρθρο 13 της Οδηγίας)</a:t>
            </a:r>
          </a:p>
          <a:p>
            <a:endParaRPr lang="el-GR"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3F0CCBC2-FF40-43FC-833E-6681F8782E56}"/>
              </a:ext>
            </a:extLst>
          </p:cNvPr>
          <p:cNvSpPr>
            <a:spLocks noGrp="1"/>
          </p:cNvSpPr>
          <p:nvPr>
            <p:ph type="title"/>
          </p:nvPr>
        </p:nvSpPr>
        <p:spPr/>
        <p:txBody>
          <a:bodyPr/>
          <a:lstStyle/>
          <a:p>
            <a:r>
              <a:rPr lang="el-GR" dirty="0"/>
              <a:t>Πρακτικό 1 </a:t>
            </a:r>
          </a:p>
        </p:txBody>
      </p:sp>
      <p:sp>
        <p:nvSpPr>
          <p:cNvPr id="3" name="Θέση περιεχομένου 2">
            <a:extLst>
              <a:ext uri="{FF2B5EF4-FFF2-40B4-BE49-F238E27FC236}">
                <a16:creationId xmlns:a16="http://schemas.microsoft.com/office/drawing/2014/main" xmlns="" id="{578A45CE-95E0-44CB-B510-51BB3745C209}"/>
              </a:ext>
            </a:extLst>
          </p:cNvPr>
          <p:cNvSpPr>
            <a:spLocks noGrp="1"/>
          </p:cNvSpPr>
          <p:nvPr>
            <p:ph idx="1"/>
          </p:nvPr>
        </p:nvSpPr>
        <p:spPr/>
        <p:txBody>
          <a:bodyPr>
            <a:normAutofit fontScale="70000" lnSpcReduction="20000"/>
          </a:bodyPr>
          <a:lstStyle/>
          <a:p>
            <a:pPr marL="360045" indent="-342265" algn="just">
              <a:lnSpc>
                <a:spcPct val="160000"/>
              </a:lnSpc>
            </a:pPr>
            <a:r>
              <a:rPr lang="el-GR" b="0" i="0" dirty="0">
                <a:solidFill>
                  <a:srgbClr val="000000"/>
                </a:solidFill>
                <a:effectLst/>
                <a:latin typeface="Open Sans" panose="020B0606030504020204" pitchFamily="34" charset="0"/>
              </a:rPr>
              <a:t>Η </a:t>
            </a:r>
            <a:r>
              <a:rPr lang="el-GR" b="0" i="0" dirty="0" err="1">
                <a:solidFill>
                  <a:srgbClr val="000000"/>
                </a:solidFill>
                <a:effectLst/>
                <a:latin typeface="Open Sans" panose="020B0606030504020204" pitchFamily="34" charset="0"/>
              </a:rPr>
              <a:t>Total</a:t>
            </a:r>
            <a:r>
              <a:rPr lang="el-GR" b="0" i="0" dirty="0">
                <a:solidFill>
                  <a:srgbClr val="000000"/>
                </a:solidFill>
                <a:effectLst/>
                <a:latin typeface="Open Sans" panose="020B0606030504020204" pitchFamily="34" charset="0"/>
              </a:rPr>
              <a:t> </a:t>
            </a:r>
            <a:r>
              <a:rPr lang="el-GR" b="0" i="0" dirty="0" err="1">
                <a:solidFill>
                  <a:srgbClr val="000000"/>
                </a:solidFill>
                <a:effectLst/>
                <a:latin typeface="Open Sans" panose="020B0606030504020204" pitchFamily="34" charset="0"/>
              </a:rPr>
              <a:t>Belgium</a:t>
            </a:r>
            <a:r>
              <a:rPr lang="el-GR" b="0" i="0" dirty="0">
                <a:solidFill>
                  <a:srgbClr val="000000"/>
                </a:solidFill>
                <a:effectLst/>
                <a:latin typeface="Open Sans" panose="020B0606030504020204" pitchFamily="34" charset="0"/>
              </a:rPr>
              <a:t>, θυγατρική του ομίλου </a:t>
            </a:r>
            <a:r>
              <a:rPr lang="el-GR" b="0" i="0" dirty="0" err="1">
                <a:solidFill>
                  <a:srgbClr val="000000"/>
                </a:solidFill>
                <a:effectLst/>
                <a:latin typeface="Open Sans" panose="020B0606030504020204" pitchFamily="34" charset="0"/>
              </a:rPr>
              <a:t>Total</a:t>
            </a:r>
            <a:r>
              <a:rPr lang="el-GR" b="0" i="0" dirty="0">
                <a:solidFill>
                  <a:srgbClr val="000000"/>
                </a:solidFill>
                <a:effectLst/>
                <a:latin typeface="Open Sans" panose="020B0606030504020204" pitchFamily="34" charset="0"/>
              </a:rPr>
              <a:t> η οποία, μεταξύ άλλων, πωλεί καύσιμα από πρατήρια καυσίμων, προσφέρει στους καταναλωτές που κατέχουν την κάρτα </a:t>
            </a:r>
            <a:r>
              <a:rPr lang="el-GR" b="0" i="0" dirty="0" err="1">
                <a:solidFill>
                  <a:srgbClr val="000000"/>
                </a:solidFill>
                <a:effectLst/>
                <a:latin typeface="Open Sans" panose="020B0606030504020204" pitchFamily="34" charset="0"/>
              </a:rPr>
              <a:t>Total</a:t>
            </a:r>
            <a:r>
              <a:rPr lang="el-GR" b="0" i="0" dirty="0">
                <a:solidFill>
                  <a:srgbClr val="000000"/>
                </a:solidFill>
                <a:effectLst/>
                <a:latin typeface="Open Sans" panose="020B0606030504020204" pitchFamily="34" charset="0"/>
              </a:rPr>
              <a:t> </a:t>
            </a:r>
            <a:r>
              <a:rPr lang="el-GR" b="0" i="0" dirty="0" err="1">
                <a:solidFill>
                  <a:srgbClr val="000000"/>
                </a:solidFill>
                <a:effectLst/>
                <a:latin typeface="Open Sans" panose="020B0606030504020204" pitchFamily="34" charset="0"/>
              </a:rPr>
              <a:t>Club</a:t>
            </a:r>
            <a:r>
              <a:rPr lang="el-GR" b="0" i="0" dirty="0">
                <a:solidFill>
                  <a:srgbClr val="000000"/>
                </a:solidFill>
                <a:effectLst/>
                <a:latin typeface="Open Sans" panose="020B0606030504020204" pitchFamily="34" charset="0"/>
              </a:rPr>
              <a:t> τρεις εβδομάδες δωρεάν οδικής βοήθειας, για κάθε αγορά τουλάχιστον 25 λίτρων καυσίμων για αυτοκίνητο ή τουλάχιστον 10 λίτρων καυσίμων για μοτοποδήλατο.</a:t>
            </a:r>
          </a:p>
          <a:p>
            <a:pPr marL="360045" indent="-342265" algn="just">
              <a:lnSpc>
                <a:spcPct val="160000"/>
              </a:lnSpc>
            </a:pPr>
            <a:r>
              <a:rPr lang="el-GR" dirty="0">
                <a:solidFill>
                  <a:srgbClr val="000000"/>
                </a:solidFill>
                <a:latin typeface="Open Sans" panose="020B0606030504020204" pitchFamily="34" charset="0"/>
              </a:rPr>
              <a:t>Η</a:t>
            </a:r>
            <a:r>
              <a:rPr lang="el-GR" b="0" i="0" dirty="0">
                <a:solidFill>
                  <a:srgbClr val="000000"/>
                </a:solidFill>
                <a:effectLst/>
                <a:latin typeface="Open Sans" panose="020B0606030504020204" pitchFamily="34" charset="0"/>
              </a:rPr>
              <a:t> VTB, εταιρία η οποία δραστηριοποιείται στον τομέα της οδικής βοήθειας, ζήτησε από το αρμόδιο εθνικό δικαστήριο να υποχρεώσει την </a:t>
            </a:r>
            <a:r>
              <a:rPr lang="el-GR" b="0" i="0" dirty="0" err="1">
                <a:solidFill>
                  <a:srgbClr val="000000"/>
                </a:solidFill>
                <a:effectLst/>
                <a:latin typeface="Open Sans" panose="020B0606030504020204" pitchFamily="34" charset="0"/>
              </a:rPr>
              <a:t>Total</a:t>
            </a:r>
            <a:r>
              <a:rPr lang="el-GR" b="0" i="0" dirty="0">
                <a:solidFill>
                  <a:srgbClr val="000000"/>
                </a:solidFill>
                <a:effectLst/>
                <a:latin typeface="Open Sans" panose="020B0606030504020204" pitchFamily="34" charset="0"/>
              </a:rPr>
              <a:t> </a:t>
            </a:r>
            <a:r>
              <a:rPr lang="el-GR" b="0" i="0" dirty="0" err="1">
                <a:solidFill>
                  <a:srgbClr val="000000"/>
                </a:solidFill>
                <a:effectLst/>
                <a:latin typeface="Open Sans" panose="020B0606030504020204" pitchFamily="34" charset="0"/>
              </a:rPr>
              <a:t>Belgium</a:t>
            </a:r>
            <a:r>
              <a:rPr lang="el-GR" b="0" i="0" dirty="0">
                <a:solidFill>
                  <a:srgbClr val="000000"/>
                </a:solidFill>
                <a:effectLst/>
                <a:latin typeface="Open Sans" panose="020B0606030504020204" pitchFamily="34" charset="0"/>
              </a:rPr>
              <a:t> να παύσει την εμπορική αυτή πρακτική καθόσον αποτελεί, μεταξύ άλλων, συνοδευόμενη με δώρα προσφορά που απαγορεύεται από το άρθρο 54 του νόμου του 1991.</a:t>
            </a:r>
          </a:p>
          <a:p>
            <a:endParaRPr lang="el-GR" dirty="0"/>
          </a:p>
          <a:p>
            <a:endParaRPr lang="el-GR" dirty="0"/>
          </a:p>
        </p:txBody>
      </p:sp>
    </p:spTree>
    <p:extLst>
      <p:ext uri="{BB962C8B-B14F-4D97-AF65-F5344CB8AC3E}">
        <p14:creationId xmlns:p14="http://schemas.microsoft.com/office/powerpoint/2010/main" xmlns="" val="384249532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C03FFD82-03E1-40CB-B610-9C8287DCF42C}"/>
              </a:ext>
            </a:extLst>
          </p:cNvPr>
          <p:cNvSpPr>
            <a:spLocks noGrp="1"/>
          </p:cNvSpPr>
          <p:nvPr>
            <p:ph type="title"/>
          </p:nvPr>
        </p:nvSpPr>
        <p:spPr/>
        <p:txBody>
          <a:bodyPr/>
          <a:lstStyle/>
          <a:p>
            <a:r>
              <a:rPr lang="el-GR" dirty="0"/>
              <a:t>Πρακτικό 1 </a:t>
            </a:r>
          </a:p>
        </p:txBody>
      </p:sp>
      <p:sp>
        <p:nvSpPr>
          <p:cNvPr id="3" name="Θέση περιεχομένου 2">
            <a:extLst>
              <a:ext uri="{FF2B5EF4-FFF2-40B4-BE49-F238E27FC236}">
                <a16:creationId xmlns:a16="http://schemas.microsoft.com/office/drawing/2014/main" xmlns="" id="{C7076B2D-2011-42F7-B2D9-8EC98C1A9714}"/>
              </a:ext>
            </a:extLst>
          </p:cNvPr>
          <p:cNvSpPr>
            <a:spLocks noGrp="1"/>
          </p:cNvSpPr>
          <p:nvPr>
            <p:ph idx="1"/>
          </p:nvPr>
        </p:nvSpPr>
        <p:spPr/>
        <p:txBody>
          <a:bodyPr>
            <a:normAutofit fontScale="62500" lnSpcReduction="20000"/>
          </a:bodyPr>
          <a:lstStyle/>
          <a:p>
            <a:pPr algn="just">
              <a:lnSpc>
                <a:spcPct val="170000"/>
              </a:lnSpc>
              <a:spcBef>
                <a:spcPts val="0"/>
              </a:spcBef>
            </a:pPr>
            <a:r>
              <a:rPr lang="el-GR" dirty="0"/>
              <a:t>Το άρθρο 54 του νόμου της 14ης Ιουλίου 1991 περί εμπορικών πρακτικών και περί πληροφορήσεως και προστασίας του καταναλωτή (</a:t>
            </a:r>
            <a:r>
              <a:rPr lang="el-GR" dirty="0" err="1"/>
              <a:t>Moniteur</a:t>
            </a:r>
            <a:r>
              <a:rPr lang="el-GR" dirty="0"/>
              <a:t> belge της 29ης Αυγούστου 1991, στο εξής: νόμος του 1991) έχει ως εξής:</a:t>
            </a:r>
          </a:p>
          <a:p>
            <a:pPr algn="just">
              <a:lnSpc>
                <a:spcPct val="170000"/>
              </a:lnSpc>
              <a:spcBef>
                <a:spcPts val="0"/>
              </a:spcBef>
            </a:pPr>
            <a:r>
              <a:rPr lang="el-GR" dirty="0"/>
              <a:t>«Υφίσταται συνοδευόμενη με δώρα προσφορά, υπό την έννοια του παρόντος άρθρου, όταν η κτήση, δωρεάν ή όχι, προϊόντων, υπηρεσιών και κάθε άλλου πλεονεκτήματος ή τίτλου που επιτρέπει την απόκτησή τους συνδέεται με την κτήση άλλων προϊόντων ή υπηρεσιών, έστω και παρεμφερών.</a:t>
            </a:r>
          </a:p>
          <a:p>
            <a:pPr algn="just">
              <a:lnSpc>
                <a:spcPct val="170000"/>
              </a:lnSpc>
              <a:spcBef>
                <a:spcPts val="0"/>
              </a:spcBef>
            </a:pPr>
            <a:r>
              <a:rPr lang="el-GR" dirty="0"/>
              <a:t>Υπό την επιφύλαξη των εξαιρέσεων που διευκρινίζονται κατωτέρω, απαγορεύεται κάθε συνοδευόμενη με δώρα προσφορά προς τον καταναλωτή εκ μέρους του πωλητή. Ομοίως, απαγορεύεται κάθε συνοδευόμενη με δώρα προσφορά προς τον καταναλωτή που πραγματοποιείται από περισσότερους πωλητές οι οποίοι ενεργούν με κοινή πρόθεση.</a:t>
            </a:r>
          </a:p>
        </p:txBody>
      </p:sp>
    </p:spTree>
    <p:extLst>
      <p:ext uri="{BB962C8B-B14F-4D97-AF65-F5344CB8AC3E}">
        <p14:creationId xmlns:p14="http://schemas.microsoft.com/office/powerpoint/2010/main" xmlns="" val="407738987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E6F60227-2F3C-45FB-B3C4-AC8C67743AED}"/>
              </a:ext>
            </a:extLst>
          </p:cNvPr>
          <p:cNvSpPr>
            <a:spLocks noGrp="1"/>
          </p:cNvSpPr>
          <p:nvPr>
            <p:ph type="title"/>
          </p:nvPr>
        </p:nvSpPr>
        <p:spPr/>
        <p:txBody>
          <a:bodyPr/>
          <a:lstStyle/>
          <a:p>
            <a:r>
              <a:rPr lang="el-GR" dirty="0"/>
              <a:t>Πρακτικό 1 </a:t>
            </a:r>
          </a:p>
        </p:txBody>
      </p:sp>
      <p:sp>
        <p:nvSpPr>
          <p:cNvPr id="3" name="Θέση περιεχομένου 2">
            <a:extLst>
              <a:ext uri="{FF2B5EF4-FFF2-40B4-BE49-F238E27FC236}">
                <a16:creationId xmlns:a16="http://schemas.microsoft.com/office/drawing/2014/main" xmlns="" id="{65BD7AFD-4073-412B-81F0-FBDD86A4FE70}"/>
              </a:ext>
            </a:extLst>
          </p:cNvPr>
          <p:cNvSpPr>
            <a:spLocks noGrp="1"/>
          </p:cNvSpPr>
          <p:nvPr>
            <p:ph idx="1"/>
          </p:nvPr>
        </p:nvSpPr>
        <p:spPr/>
        <p:txBody>
          <a:bodyPr>
            <a:normAutofit fontScale="92500" lnSpcReduction="20000"/>
          </a:bodyPr>
          <a:lstStyle/>
          <a:p>
            <a:pPr algn="just">
              <a:lnSpc>
                <a:spcPct val="150000"/>
              </a:lnSpc>
              <a:spcBef>
                <a:spcPts val="0"/>
              </a:spcBef>
            </a:pPr>
            <a:r>
              <a:rPr lang="el-GR" dirty="0">
                <a:solidFill>
                  <a:srgbClr val="000000"/>
                </a:solidFill>
                <a:latin typeface="Open Sans" panose="020B0606030504020204" pitchFamily="34" charset="0"/>
              </a:rPr>
              <a:t>Το νομικό ζήτημα που τέθηκε ήταν εάν </a:t>
            </a:r>
            <a:r>
              <a:rPr lang="el-GR" b="0" i="0" dirty="0">
                <a:solidFill>
                  <a:srgbClr val="000000"/>
                </a:solidFill>
                <a:effectLst/>
                <a:latin typeface="Open Sans" panose="020B0606030504020204" pitchFamily="34" charset="0"/>
              </a:rPr>
              <a:t>η οδηγία πρέπει να ερμηνευθεί υπό την έννοια ότι αποκλείει την εφαρμογή μιας εθνικής ρυθμίσεως, όπως αυτή του άρθρου 54 του νόμου του 1991, η οποία, εκτός από ορισμένες εξαιρέσεις, και χωρίς να λαμβάνει υπόψη τις ιδιαίτερες περιστάσεις της συγκεκριμένης περιπτώσεως, εισάγει μια γενική αρχή απαγορεύσεως των συνοδευόμενων με δώρα προσφορών από τον πωλητή προς τον καταναλωτή.</a:t>
            </a:r>
            <a:endParaRPr lang="el-GR" dirty="0"/>
          </a:p>
        </p:txBody>
      </p:sp>
    </p:spTree>
    <p:extLst>
      <p:ext uri="{BB962C8B-B14F-4D97-AF65-F5344CB8AC3E}">
        <p14:creationId xmlns:p14="http://schemas.microsoft.com/office/powerpoint/2010/main" xmlns="" val="14237770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6D78771A-9AA2-49C4-B0F0-CC40FE90D245}"/>
              </a:ext>
            </a:extLst>
          </p:cNvPr>
          <p:cNvSpPr>
            <a:spLocks noGrp="1"/>
          </p:cNvSpPr>
          <p:nvPr>
            <p:ph type="title"/>
          </p:nvPr>
        </p:nvSpPr>
        <p:spPr/>
        <p:txBody>
          <a:bodyPr/>
          <a:lstStyle/>
          <a:p>
            <a:r>
              <a:rPr lang="el-GR" dirty="0"/>
              <a:t>Πρακτικό 1 </a:t>
            </a:r>
          </a:p>
        </p:txBody>
      </p:sp>
      <p:sp>
        <p:nvSpPr>
          <p:cNvPr id="3" name="Θέση περιεχομένου 2">
            <a:extLst>
              <a:ext uri="{FF2B5EF4-FFF2-40B4-BE49-F238E27FC236}">
                <a16:creationId xmlns:a16="http://schemas.microsoft.com/office/drawing/2014/main" xmlns="" id="{4A40E6C6-87D3-4413-B80A-7704EAE55753}"/>
              </a:ext>
            </a:extLst>
          </p:cNvPr>
          <p:cNvSpPr>
            <a:spLocks noGrp="1"/>
          </p:cNvSpPr>
          <p:nvPr>
            <p:ph idx="1"/>
          </p:nvPr>
        </p:nvSpPr>
        <p:spPr/>
        <p:txBody>
          <a:bodyPr>
            <a:normAutofit fontScale="92500"/>
          </a:bodyPr>
          <a:lstStyle/>
          <a:p>
            <a:pPr algn="just"/>
            <a:r>
              <a:rPr lang="el-GR" dirty="0"/>
              <a:t>Εξετάζουμε εάν η ανωτέρω εμπορική  πρακτική εμπίπτει στην Οδηγία </a:t>
            </a:r>
          </a:p>
          <a:p>
            <a:pPr algn="just"/>
            <a:r>
              <a:rPr lang="el-GR" dirty="0"/>
              <a:t>Εξετάζουμε την ευρύτητα του ορισμού της εμπορικής πρακτικής</a:t>
            </a:r>
          </a:p>
          <a:p>
            <a:pPr algn="just"/>
            <a:r>
              <a:rPr lang="el-GR" dirty="0"/>
              <a:t>«κάθε πράξη, παράλειψη, τρόπος συμπεριφοράς ή εκπροσώπησης, εμπορική επικοινωνία, συμπεριλαμβανομένης της διαφήμισης και του μάρκετινγκ, ενός εμπορευόμενού, άμεσα συνδεόμενη με την προώθηση, πώληση ή προμήθεια ενός προϊόντος σε καταναλωτές».</a:t>
            </a:r>
          </a:p>
          <a:p>
            <a:pPr algn="just"/>
            <a:r>
              <a:rPr lang="el-GR" dirty="0"/>
              <a:t>Να θυμόμαστε ότι η Οδηγία θεσπίζει ομοιόμορφους κανόνες σχετικά με τις αθέμιτες εμπορικές πρακτικές των επιχειρήσεων έναντι των καταναλωτών, για να συμβάλει στην ορθή λειτουργία της εσωτερικής αγοράς και να διασφαλίσει υψηλό επίπεδο προστασίας των τελευταίων.</a:t>
            </a:r>
          </a:p>
        </p:txBody>
      </p:sp>
    </p:spTree>
    <p:extLst>
      <p:ext uri="{BB962C8B-B14F-4D97-AF65-F5344CB8AC3E}">
        <p14:creationId xmlns:p14="http://schemas.microsoft.com/office/powerpoint/2010/main" xmlns="" val="203336149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7FB157F7-2AAC-4A7A-9D40-131867233709}"/>
              </a:ext>
            </a:extLst>
          </p:cNvPr>
          <p:cNvSpPr>
            <a:spLocks noGrp="1"/>
          </p:cNvSpPr>
          <p:nvPr>
            <p:ph type="title"/>
          </p:nvPr>
        </p:nvSpPr>
        <p:spPr/>
        <p:txBody>
          <a:bodyPr/>
          <a:lstStyle/>
          <a:p>
            <a:r>
              <a:rPr lang="el-GR" dirty="0"/>
              <a:t>Πρακτικό 1 </a:t>
            </a:r>
          </a:p>
        </p:txBody>
      </p:sp>
      <p:sp>
        <p:nvSpPr>
          <p:cNvPr id="3" name="Θέση περιεχομένου 2">
            <a:extLst>
              <a:ext uri="{FF2B5EF4-FFF2-40B4-BE49-F238E27FC236}">
                <a16:creationId xmlns:a16="http://schemas.microsoft.com/office/drawing/2014/main" xmlns="" id="{2865F4BD-3236-4AB8-BC18-66FEBA147DA5}"/>
              </a:ext>
            </a:extLst>
          </p:cNvPr>
          <p:cNvSpPr>
            <a:spLocks noGrp="1"/>
          </p:cNvSpPr>
          <p:nvPr>
            <p:ph idx="1"/>
          </p:nvPr>
        </p:nvSpPr>
        <p:spPr>
          <a:xfrm>
            <a:off x="838200" y="1825625"/>
            <a:ext cx="10515600" cy="4756150"/>
          </a:xfrm>
        </p:spPr>
        <p:txBody>
          <a:bodyPr>
            <a:normAutofit fontScale="85000" lnSpcReduction="10000"/>
          </a:bodyPr>
          <a:lstStyle/>
          <a:p>
            <a:pPr algn="just">
              <a:lnSpc>
                <a:spcPct val="150000"/>
              </a:lnSpc>
              <a:spcBef>
                <a:spcPts val="0"/>
              </a:spcBef>
            </a:pPr>
            <a:r>
              <a:rPr lang="el-GR" dirty="0"/>
              <a:t>Εξετάζουμε το ζήτημα της πλήρους εναρμονίσεως και τι εννοούμε ως αθέμιτη εμπορική πρακτική </a:t>
            </a:r>
          </a:p>
          <a:p>
            <a:pPr algn="just">
              <a:lnSpc>
                <a:spcPct val="150000"/>
              </a:lnSpc>
              <a:spcBef>
                <a:spcPts val="0"/>
              </a:spcBef>
            </a:pPr>
            <a:r>
              <a:rPr lang="el-GR" dirty="0"/>
              <a:t>Πώς πρέπει να σκεφτούμε για να διαπιστώσουμε εάν η πρακτική είναι αθέμιτη </a:t>
            </a:r>
            <a:endParaRPr lang="en-US" dirty="0"/>
          </a:p>
          <a:p>
            <a:pPr algn="just">
              <a:lnSpc>
                <a:spcPct val="150000"/>
              </a:lnSpc>
              <a:spcBef>
                <a:spcPts val="0"/>
              </a:spcBef>
            </a:pPr>
            <a:r>
              <a:rPr lang="el-GR" b="0" i="0" dirty="0">
                <a:solidFill>
                  <a:srgbClr val="000000"/>
                </a:solidFill>
                <a:effectLst/>
                <a:latin typeface="Open Sans" panose="020B0606030504020204" pitchFamily="34" charset="0"/>
              </a:rPr>
              <a:t> </a:t>
            </a:r>
            <a:r>
              <a:rPr lang="en-US" dirty="0">
                <a:solidFill>
                  <a:srgbClr val="000000"/>
                </a:solidFill>
                <a:latin typeface="Open Sans" panose="020B0606030504020204" pitchFamily="34" charset="0"/>
              </a:rPr>
              <a:t>H </a:t>
            </a:r>
            <a:r>
              <a:rPr lang="el-GR" b="0" i="0" dirty="0">
                <a:solidFill>
                  <a:srgbClr val="000000"/>
                </a:solidFill>
                <a:effectLst/>
                <a:latin typeface="Open Sans" panose="020B0606030504020204" pitchFamily="34" charset="0"/>
              </a:rPr>
              <a:t>οδηγία πρέπει να ερμηνευθεί υπό την έννοια ότι αποκλείει την εφαρμογή μιας εθνικής ρυθμίσεως, όπως η επίμαχη στις διαφορές των κύριων δικών, η οποία, εκτός από ορισμένες εξαιρέσεις και χωρίς να λαμβάνει υπόψη τις ιδιαίτερες περιστάσεις της συγκεκριμένης περιπτώσεως, απαγορεύει κάθε συνοδευόμενη με δώρα προσφορά από τον πωλητή προς τον καταναλωτή.</a:t>
            </a:r>
            <a:r>
              <a:rPr lang="en-US" b="0" i="0" dirty="0">
                <a:solidFill>
                  <a:srgbClr val="000000"/>
                </a:solidFill>
                <a:effectLst/>
                <a:latin typeface="Open Sans" panose="020B0606030504020204" pitchFamily="34" charset="0"/>
              </a:rPr>
              <a:t> </a:t>
            </a:r>
            <a:r>
              <a:rPr lang="el-GR" dirty="0">
                <a:solidFill>
                  <a:srgbClr val="000000"/>
                </a:solidFill>
                <a:latin typeface="Open Sans" panose="020B0606030504020204" pitchFamily="34" charset="0"/>
              </a:rPr>
              <a:t>(</a:t>
            </a:r>
            <a:r>
              <a:rPr lang="el-GR" b="0" i="0" dirty="0">
                <a:solidFill>
                  <a:srgbClr val="000000"/>
                </a:solidFill>
                <a:effectLst/>
                <a:latin typeface="Open Sans" panose="020B0606030504020204" pitchFamily="34" charset="0"/>
              </a:rPr>
              <a:t>Μελέτη της </a:t>
            </a:r>
            <a:r>
              <a:rPr lang="en-US" b="0" i="0" dirty="0">
                <a:solidFill>
                  <a:srgbClr val="000000"/>
                </a:solidFill>
                <a:effectLst/>
                <a:latin typeface="Open Sans" panose="020B0606030504020204" pitchFamily="34" charset="0"/>
              </a:rPr>
              <a:t>C-299-07 </a:t>
            </a:r>
            <a:r>
              <a:rPr lang="el-GR">
                <a:solidFill>
                  <a:srgbClr val="000000"/>
                </a:solidFill>
                <a:latin typeface="Open Sans" panose="020B0606030504020204" pitchFamily="34" charset="0"/>
              </a:rPr>
              <a:t>του ΔΕΕ) </a:t>
            </a:r>
            <a:endParaRPr lang="el-GR" dirty="0"/>
          </a:p>
          <a:p>
            <a:endParaRPr lang="el-GR" dirty="0"/>
          </a:p>
        </p:txBody>
      </p:sp>
    </p:spTree>
    <p:extLst>
      <p:ext uri="{BB962C8B-B14F-4D97-AF65-F5344CB8AC3E}">
        <p14:creationId xmlns:p14="http://schemas.microsoft.com/office/powerpoint/2010/main" xmlns="" val="26929025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ΠΟΛΙΤΙΚΗ – ΤΡΟΠΟΙ ΝΟΜΟΘΕΤΗΣΗΣ </a:t>
            </a:r>
          </a:p>
        </p:txBody>
      </p:sp>
      <p:sp>
        <p:nvSpPr>
          <p:cNvPr id="3" name="2 - Θέση περιεχομένου"/>
          <p:cNvSpPr>
            <a:spLocks noGrp="1"/>
          </p:cNvSpPr>
          <p:nvPr>
            <p:ph idx="1"/>
          </p:nvPr>
        </p:nvSpPr>
        <p:spPr>
          <a:xfrm>
            <a:off x="609601" y="1504949"/>
            <a:ext cx="9199960" cy="4848225"/>
          </a:xfrm>
        </p:spPr>
        <p:txBody>
          <a:bodyPr>
            <a:normAutofit lnSpcReduction="10000"/>
          </a:bodyPr>
          <a:lstStyle/>
          <a:p>
            <a:pPr algn="just">
              <a:lnSpc>
                <a:spcPct val="150000"/>
              </a:lnSpc>
              <a:spcBef>
                <a:spcPts val="0"/>
              </a:spcBef>
              <a:buNone/>
            </a:pPr>
            <a:r>
              <a:rPr lang="el-GR" dirty="0">
                <a:latin typeface="Times New Roman" panose="02020603050405020304" pitchFamily="18" charset="0"/>
                <a:cs typeface="Times New Roman" panose="02020603050405020304" pitchFamily="18" charset="0"/>
              </a:rPr>
              <a:t>1.Μέτρα θεσπιζόμενα βάσει του άρθρου 114 ΣΛΕΕ – Εσωτερική αγορά (Η θέσπιση μέτρων στην εσωτερική αγορά αποτελεί συντρέχουσα αρμοδιότητα)</a:t>
            </a:r>
          </a:p>
          <a:p>
            <a:pPr algn="just">
              <a:lnSpc>
                <a:spcPct val="150000"/>
              </a:lnSpc>
              <a:spcBef>
                <a:spcPts val="0"/>
              </a:spcBef>
            </a:pPr>
            <a:r>
              <a:rPr lang="el-GR" dirty="0">
                <a:latin typeface="Times New Roman" panose="02020603050405020304" pitchFamily="18" charset="0"/>
                <a:cs typeface="Times New Roman" panose="02020603050405020304" pitchFamily="18" charset="0"/>
              </a:rPr>
              <a:t>Στο άρθρο 114 ΣΛΕΕ η διαδικασία είναι η συνήθης νομοθετική διαδικασία μετά από διαβούλευση με την Οικονομική και Κοινωνική Επιτροπή </a:t>
            </a:r>
          </a:p>
          <a:p>
            <a:pPr algn="just">
              <a:lnSpc>
                <a:spcPct val="150000"/>
              </a:lnSpc>
              <a:spcBef>
                <a:spcPts val="0"/>
              </a:spcBef>
              <a:buNone/>
            </a:pPr>
            <a:r>
              <a:rPr lang="el-GR" dirty="0">
                <a:latin typeface="Times New Roman" panose="02020603050405020304" pitchFamily="18" charset="0"/>
                <a:cs typeface="Times New Roman" panose="02020603050405020304" pitchFamily="18" charset="0"/>
              </a:rPr>
              <a:t>2.Μέτρα που στηρίζουν – συμπληρώνουν –παρακολουθούν την πολιτική των κρατών μελών</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ΠΟΛΙΤΙΚΗ – ΤΡΟΠΟΙ ΝΟΜΟΘΕΤΗΣΗΣ  </a:t>
            </a:r>
          </a:p>
        </p:txBody>
      </p:sp>
      <p:sp>
        <p:nvSpPr>
          <p:cNvPr id="3" name="2 - Θέση περιεχομένου"/>
          <p:cNvSpPr>
            <a:spLocks noGrp="1"/>
          </p:cNvSpPr>
          <p:nvPr>
            <p:ph idx="1"/>
          </p:nvPr>
        </p:nvSpPr>
        <p:spPr/>
        <p:txBody>
          <a:bodyPr>
            <a:normAutofit/>
          </a:bodyPr>
          <a:lstStyle/>
          <a:p>
            <a:pPr algn="just">
              <a:lnSpc>
                <a:spcPct val="150000"/>
              </a:lnSpc>
              <a:spcBef>
                <a:spcPts val="0"/>
              </a:spcBef>
            </a:pPr>
            <a:r>
              <a:rPr lang="el-GR" dirty="0">
                <a:latin typeface="Times New Roman" panose="02020603050405020304" pitchFamily="18" charset="0"/>
                <a:cs typeface="Times New Roman" panose="02020603050405020304" pitchFamily="18" charset="0"/>
              </a:rPr>
              <a:t>Συνήθης Νομοθετική Διαδικασία  και μετά από διαβούλευση με την Οικονομική και Κοινωνική Επιτροπή(Άρθρο 169 παρ. 3) </a:t>
            </a:r>
          </a:p>
          <a:p>
            <a:pPr algn="just">
              <a:lnSpc>
                <a:spcPct val="150000"/>
              </a:lnSpc>
              <a:spcBef>
                <a:spcPts val="0"/>
              </a:spcBef>
            </a:pPr>
            <a:r>
              <a:rPr lang="el-GR" dirty="0">
                <a:latin typeface="Times New Roman" panose="02020603050405020304" pitchFamily="18" charset="0"/>
                <a:cs typeface="Times New Roman" panose="02020603050405020304" pitchFamily="18" charset="0"/>
              </a:rPr>
              <a:t>Δεν εμποδίζονται τα κράτη μέλη να εισάγουν ή να διατηρούν αυστηρότερα προστατευτικά μέτρα (άρθρο 169 παρ. 4)</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ΣΧΕΤΙΚΕΣ ΔΙΑΤΑΞΕΙΣ </a:t>
            </a:r>
          </a:p>
        </p:txBody>
      </p:sp>
      <p:sp>
        <p:nvSpPr>
          <p:cNvPr id="3" name="2 - Θέση περιεχομένου"/>
          <p:cNvSpPr>
            <a:spLocks noGrp="1"/>
          </p:cNvSpPr>
          <p:nvPr>
            <p:ph idx="1"/>
          </p:nvPr>
        </p:nvSpPr>
        <p:spPr/>
        <p:txBody>
          <a:bodyPr>
            <a:normAutofit fontScale="92500" lnSpcReduction="20000"/>
          </a:bodyPr>
          <a:lstStyle/>
          <a:p>
            <a:pPr algn="just">
              <a:lnSpc>
                <a:spcPct val="150000"/>
              </a:lnSpc>
              <a:spcBef>
                <a:spcPts val="0"/>
              </a:spcBef>
            </a:pPr>
            <a:r>
              <a:rPr lang="el-GR" dirty="0">
                <a:latin typeface="Times New Roman" panose="02020603050405020304" pitchFamily="18" charset="0"/>
                <a:cs typeface="Times New Roman" panose="02020603050405020304" pitchFamily="18" charset="0"/>
              </a:rPr>
              <a:t>Άρθρο 12 ΣΛΕΕ = Οι απαιτήσεις προστασίας του καταναλωτή λαμβάνονται υπόψη κατά τον καθορισμό και την εφαρμογή άλλων πολιτικών και δραστηριοτήτων της Ένωσης (Αρχή της ενσωμάτωσης) </a:t>
            </a:r>
          </a:p>
          <a:p>
            <a:pPr algn="just">
              <a:lnSpc>
                <a:spcPct val="150000"/>
              </a:lnSpc>
              <a:spcBef>
                <a:spcPts val="0"/>
              </a:spcBef>
            </a:pPr>
            <a:r>
              <a:rPr lang="el-GR" dirty="0">
                <a:latin typeface="Times New Roman" panose="02020603050405020304" pitchFamily="18" charset="0"/>
                <a:cs typeface="Times New Roman" panose="02020603050405020304" pitchFamily="18" charset="0"/>
              </a:rPr>
              <a:t>Απαιτήσεις προστασίας νοούνται οι στόχοι του Άρθρου 169 ΣΛΕΕ</a:t>
            </a:r>
          </a:p>
          <a:p>
            <a:pPr algn="just">
              <a:lnSpc>
                <a:spcPct val="150000"/>
              </a:lnSpc>
              <a:spcBef>
                <a:spcPts val="0"/>
              </a:spcBef>
            </a:pPr>
            <a:r>
              <a:rPr lang="el-GR" dirty="0">
                <a:latin typeface="Times New Roman" panose="02020603050405020304" pitchFamily="18" charset="0"/>
                <a:cs typeface="Times New Roman" panose="02020603050405020304" pitchFamily="18" charset="0"/>
              </a:rPr>
              <a:t>Οι στόχοι πρέπει να ενσωματώνονται κατά την άσκηση άλλων πολιτικών (π.χ. ενέργεια, περιβάλλον)</a:t>
            </a:r>
          </a:p>
          <a:p>
            <a:pPr algn="just">
              <a:lnSpc>
                <a:spcPct val="150000"/>
              </a:lnSpc>
              <a:spcBef>
                <a:spcPts val="0"/>
              </a:spcBef>
            </a:pPr>
            <a:r>
              <a:rPr lang="el-GR" dirty="0">
                <a:latin typeface="Times New Roman" panose="02020603050405020304" pitchFamily="18" charset="0"/>
                <a:cs typeface="Times New Roman" panose="02020603050405020304" pitchFamily="18" charset="0"/>
              </a:rPr>
              <a:t>Μέτρα θα πρέπει να ελέγχονται ως προς τη συμβατότητά τους με την εν λόγω αρχή </a:t>
            </a: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458</TotalTime>
  <Words>4334</Words>
  <Application>Microsoft Office PowerPoint</Application>
  <PresentationFormat>Προσαρμογή</PresentationFormat>
  <Paragraphs>273</Paragraphs>
  <Slides>67</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67</vt:i4>
      </vt:variant>
    </vt:vector>
  </HeadingPairs>
  <TitlesOfParts>
    <vt:vector size="68" baseType="lpstr">
      <vt:lpstr>Θέμα του Office</vt:lpstr>
      <vt:lpstr>ΠΟΛΙΤΙΚΗ ΠΡΟΣΤΑΣΙΑΣ ΚΑΤΑΝΑΛΩΤΩΝ ΣΤΗΝ ΕΕ </vt:lpstr>
      <vt:lpstr>ΕΙΣΑΓΩΓΗ </vt:lpstr>
      <vt:lpstr>ΙΣΤΟΡΙΚΗ ΑΝΑΔΡΟΜΗ –ΕΙΣΑΓΩΓΗ </vt:lpstr>
      <vt:lpstr>ΙΣΤΟΡΙΚΗ ΑΝΑΔΡΟΜΗ –ΕΙΣΑΓΩΓΗ </vt:lpstr>
      <vt:lpstr>ΠΟΛΙΤΙΚΗ  - ΝΟΜΙΚΗ ΒΑΣΗ  </vt:lpstr>
      <vt:lpstr>ΠΟΛΙΤΙΚΗ - ΣΤΟΧΟΙ  </vt:lpstr>
      <vt:lpstr>ΠΟΛΙΤΙΚΗ – ΤΡΟΠΟΙ ΝΟΜΟΘΕΤΗΣΗΣ </vt:lpstr>
      <vt:lpstr>ΠΟΛΙΤΙΚΗ – ΤΡΟΠΟΙ ΝΟΜΟΘΕΤΗΣΗΣ  </vt:lpstr>
      <vt:lpstr>ΣΧΕΤΙΚΕΣ ΔΙΑΤΑΞΕΙΣ </vt:lpstr>
      <vt:lpstr>ΣΧΕΤΙΚΕΣ ΔΙΑΤΑΞΕΙΣ</vt:lpstr>
      <vt:lpstr>ΤΡΟΠΟΙ ΠΡΟΣΤΑΣΙΑΣ</vt:lpstr>
      <vt:lpstr>ΕΝΝΟΙΑ ΚΑΤΑΝΑΛΩΤΗ ΣΤΟ ΔΙΚΑΙΟ ΤΗΣ ΕΕ</vt:lpstr>
      <vt:lpstr>ΕΝΝΟΙΑ ΚΑΤΑΝΑΛΩΤΗ ΣΤΟ ΔΙΚΑΙΟ ΤΗΣ ΕΕ</vt:lpstr>
      <vt:lpstr>ΕΝΝΟΙΑ ΕΜΠΟΡΟΥ</vt:lpstr>
      <vt:lpstr>Καταναλωτική πίστη </vt:lpstr>
      <vt:lpstr>Προωθητικές Ενέργειες </vt:lpstr>
      <vt:lpstr>Προωθητικές Ενέργειες </vt:lpstr>
      <vt:lpstr>ΤΥΠΟΠΟΙΗΜΕΝΕΣ ΠΛΗΡΟΦΟΡΙΕΣ </vt:lpstr>
      <vt:lpstr>ΤΥΠΟΠΟΙΗΜΕΝΕΣ ΠΛΗΡΟΦΟΡΙΕΣ </vt:lpstr>
      <vt:lpstr>ΤΥΠΟΠΟΙΗΜΕΝΕΣ ΠΛΗΡΟΦΟΡΙΕΣ </vt:lpstr>
      <vt:lpstr>ΔΙΚΑΙΩΜΑ ΥΠΑΝΑΧΩΡΗΣΗΣ </vt:lpstr>
      <vt:lpstr>ΕΚΤΙΜΗΣΗ ΠΙΣΤΟΛΗΠΤΙΚΗΣ ΙΚΑΝΟΤΗΤΑΣ </vt:lpstr>
      <vt:lpstr>ΕΚΤΙΜΗΣΗ ΠΙΣΤΟΛΗΠΤΙΚΗΣ ΙΚΑΝΟΤΗΤΑΣ </vt:lpstr>
      <vt:lpstr>ΠΡΟΩΡΗ ΕΞΟΦΛΗΣΗ </vt:lpstr>
      <vt:lpstr>ΠΡΟΩΡΗ ΕΞΟΦΛΗΣΗ </vt:lpstr>
      <vt:lpstr>ΠΡΟΩΡΗ ΕΞΟΦΛΗΣΗ </vt:lpstr>
      <vt:lpstr>ΑΝΑΓΚΑΣΤΙΚΟΣ ΧΑΡΑΚΤΗΡΑΣ ΕΝΝΟΜΕΣ ΣΥΝΕΠΕΙΕΣ </vt:lpstr>
      <vt:lpstr>ΕΚΧΩΡΗΣΗ ΔΙΚΑΙΩΜΑΤΩΝ ΠΙΣΤΩΤΙΚΟΥ ΦΟΡΕΑ </vt:lpstr>
      <vt:lpstr>Οδηγία 93/13 Καταχρηστικές εμπόρων και καταναλωτών</vt:lpstr>
      <vt:lpstr>Οδηγία 93/13</vt:lpstr>
      <vt:lpstr>Οδηγία 93/13</vt:lpstr>
      <vt:lpstr>Οδηγία 93/13</vt:lpstr>
      <vt:lpstr>Οδηγία 93/13</vt:lpstr>
      <vt:lpstr>Διαφάνεια 34</vt:lpstr>
      <vt:lpstr>Οδηγία 93/13</vt:lpstr>
      <vt:lpstr>Οδηγία 93/13</vt:lpstr>
      <vt:lpstr>Οδηγία 93/13</vt:lpstr>
      <vt:lpstr>Εκτίμηση του καταχρηστικού χαρακτήρα της ρήτρας </vt:lpstr>
      <vt:lpstr>Καταχρηστικές ρήτρες  </vt:lpstr>
      <vt:lpstr>Καταχρηστικές ρήτρες </vt:lpstr>
      <vt:lpstr>Καταχρηστικές ρήτρες </vt:lpstr>
      <vt:lpstr>ΟδηγIα 2005/29 Αθέμιτες Εμπορικές Πρακτικές </vt:lpstr>
      <vt:lpstr>ΟδηγIα 2005/29</vt:lpstr>
      <vt:lpstr>ΕΜΠΟΡΙΚΗ ΠΡΑΚΤΙΚΗ  </vt:lpstr>
      <vt:lpstr>ΕΜΠΟΡΙΚΗ ΠΡΑΚΤΙΚΗ </vt:lpstr>
      <vt:lpstr>ΜΕΓΑΛΗ ΓΕΝΙΚΗ ΡΗΤΡΑ </vt:lpstr>
      <vt:lpstr>ΜΕΓΑΛΗ ΓΕΝΙΚΗ ΡΗΤΡΑ </vt:lpstr>
      <vt:lpstr>ΜΕΓΑΛΗ ΓΕΝΙΚΗ ΡΗΤΡΑ </vt:lpstr>
      <vt:lpstr>ΠΑΡΑΠΛΑΝΗΤΙΚΕΣ ΠΡΑΚΤΙΚΕΣ </vt:lpstr>
      <vt:lpstr>ΠΑΡΑΠΛΑΝΗΤΙΚΕΣ ΠΡΑΚΤΙΚΕΣ  </vt:lpstr>
      <vt:lpstr>ΕΠΙΘΕΤΙΚΕΣ ΕΜΠΟΡΙΚΕΣ ΠΡΑΚΤΙΚΕΣ </vt:lpstr>
      <vt:lpstr>ΜΑΥΡΗ ΛΙΣΤΑ  </vt:lpstr>
      <vt:lpstr>ΚΥΡΩΣΕΙΣ  </vt:lpstr>
      <vt:lpstr>Οδηγία 2011/83 σχετικά με τα δικαιώματα των καταναλωτών</vt:lpstr>
      <vt:lpstr>Οδηγια 2011/83</vt:lpstr>
      <vt:lpstr>ΟδηγΙα 2011/83</vt:lpstr>
      <vt:lpstr>Οδηγια 2011/83</vt:lpstr>
      <vt:lpstr> Οδηγία 2011/83</vt:lpstr>
      <vt:lpstr>Οδηγία 2011/83</vt:lpstr>
      <vt:lpstr>Οδηγία 2011/83</vt:lpstr>
      <vt:lpstr>Δικαιωμα Υπαναχωρησης </vt:lpstr>
      <vt:lpstr>Δικαιωμα υπαναχωρησης</vt:lpstr>
      <vt:lpstr>Πρακτικό 1 </vt:lpstr>
      <vt:lpstr>Πρακτικό 1 </vt:lpstr>
      <vt:lpstr>Πρακτικό 1 </vt:lpstr>
      <vt:lpstr>Πρακτικό 1 </vt:lpstr>
      <vt:lpstr>Πρακτικό 1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PANAGIOTIS ARGALIAS</dc:creator>
  <cp:lastModifiedBy>user</cp:lastModifiedBy>
  <cp:revision>55</cp:revision>
  <dcterms:created xsi:type="dcterms:W3CDTF">2021-04-17T10:28:13Z</dcterms:created>
  <dcterms:modified xsi:type="dcterms:W3CDTF">2021-05-31T09:34:09Z</dcterms:modified>
</cp:coreProperties>
</file>