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8" r:id="rId2"/>
    <p:sldId id="323" r:id="rId3"/>
    <p:sldId id="311" r:id="rId4"/>
    <p:sldId id="324" r:id="rId5"/>
    <p:sldId id="309" r:id="rId6"/>
    <p:sldId id="283" r:id="rId7"/>
    <p:sldId id="325" r:id="rId8"/>
    <p:sldId id="326" r:id="rId9"/>
    <p:sldId id="328" r:id="rId10"/>
    <p:sldId id="257" r:id="rId11"/>
    <p:sldId id="286" r:id="rId12"/>
    <p:sldId id="304" r:id="rId13"/>
    <p:sldId id="305" r:id="rId14"/>
    <p:sldId id="322" r:id="rId15"/>
    <p:sldId id="306" r:id="rId16"/>
    <p:sldId id="259" r:id="rId17"/>
    <p:sldId id="310" r:id="rId18"/>
    <p:sldId id="302" r:id="rId19"/>
    <p:sldId id="307"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167" autoAdjust="0"/>
  </p:normalViewPr>
  <p:slideViewPr>
    <p:cSldViewPr>
      <p:cViewPr>
        <p:scale>
          <a:sx n="78" d="100"/>
          <a:sy n="78" d="100"/>
        </p:scale>
        <p:origin x="-1146"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48CA67B6-9EA2-40DE-9FEC-2D7E9F70F8EB}" type="datetimeFigureOut">
              <a:rPr lang="el-GR" smtClean="0"/>
              <a:pPr/>
              <a:t>23/3/2020</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57EFB7A-47DD-42A3-9F18-0BDAACF97FF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CA67B6-9EA2-40DE-9FEC-2D7E9F70F8EB}"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7EFB7A-47DD-42A3-9F18-0BDAACF97FF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CA67B6-9EA2-40DE-9FEC-2D7E9F70F8EB}"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7EFB7A-47DD-42A3-9F18-0BDAACF97FF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48CA67B6-9EA2-40DE-9FEC-2D7E9F70F8EB}" type="datetimeFigureOut">
              <a:rPr lang="el-GR" smtClean="0"/>
              <a:pPr/>
              <a:t>23/3/2020</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857EFB7A-47DD-42A3-9F18-0BDAACF97FF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48CA67B6-9EA2-40DE-9FEC-2D7E9F70F8EB}" type="datetimeFigureOut">
              <a:rPr lang="el-GR" smtClean="0"/>
              <a:pPr/>
              <a:t>23/3/2020</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857EFB7A-47DD-42A3-9F18-0BDAACF97FFE}"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48CA67B6-9EA2-40DE-9FEC-2D7E9F70F8EB}" type="datetimeFigureOut">
              <a:rPr lang="el-GR" smtClean="0"/>
              <a:pPr/>
              <a:t>23/3/2020</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857EFB7A-47DD-42A3-9F18-0BDAACF97FF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48CA67B6-9EA2-40DE-9FEC-2D7E9F70F8EB}" type="datetimeFigureOut">
              <a:rPr lang="el-GR" smtClean="0"/>
              <a:pPr/>
              <a:t>23/3/2020</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857EFB7A-47DD-42A3-9F18-0BDAACF97FF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8CA67B6-9EA2-40DE-9FEC-2D7E9F70F8EB}" type="datetimeFigureOut">
              <a:rPr lang="el-GR" smtClean="0"/>
              <a:pPr/>
              <a:t>23/3/2020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57EFB7A-47DD-42A3-9F18-0BDAACF97FF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48CA67B6-9EA2-40DE-9FEC-2D7E9F70F8EB}" type="datetimeFigureOut">
              <a:rPr lang="el-GR" smtClean="0"/>
              <a:pPr/>
              <a:t>23/3/2020</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857EFB7A-47DD-42A3-9F18-0BDAACF97FF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48CA67B6-9EA2-40DE-9FEC-2D7E9F70F8EB}" type="datetimeFigureOut">
              <a:rPr lang="el-GR" smtClean="0"/>
              <a:pPr/>
              <a:t>23/3/2020</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857EFB7A-47DD-42A3-9F18-0BDAACF97FF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48CA67B6-9EA2-40DE-9FEC-2D7E9F70F8EB}" type="datetimeFigureOut">
              <a:rPr lang="el-GR" smtClean="0"/>
              <a:pPr/>
              <a:t>23/3/2020</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857EFB7A-47DD-42A3-9F18-0BDAACF97FF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8CA67B6-9EA2-40DE-9FEC-2D7E9F70F8EB}" type="datetimeFigureOut">
              <a:rPr lang="el-GR" smtClean="0"/>
              <a:pPr/>
              <a:t>23/3/2020</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57EFB7A-47DD-42A3-9F18-0BDAACF97FFE}"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Πολιτική ανθρωπολογία σύμφωνα με τον </a:t>
            </a:r>
            <a:r>
              <a:rPr lang="en-US" b="1" dirty="0" smtClean="0"/>
              <a:t>Victor Turner</a:t>
            </a:r>
            <a:endParaRPr lang="el-GR" b="1" dirty="0"/>
          </a:p>
        </p:txBody>
      </p:sp>
      <p:sp>
        <p:nvSpPr>
          <p:cNvPr id="3" name="2 - Θέση περιεχομένου"/>
          <p:cNvSpPr>
            <a:spLocks noGrp="1"/>
          </p:cNvSpPr>
          <p:nvPr>
            <p:ph idx="1"/>
          </p:nvPr>
        </p:nvSpPr>
        <p:spPr/>
        <p:txBody>
          <a:bodyPr>
            <a:normAutofit fontScale="85000" lnSpcReduction="20000"/>
          </a:bodyPr>
          <a:lstStyle/>
          <a:p>
            <a:r>
              <a:rPr lang="el-GR" dirty="0" smtClean="0"/>
              <a:t>Η πολιτική ανθρωπολογία ασχολήθηκε και ασχολείται με τους πολυάριθμους τρόπους με τους οποίους οι κοινωνίες διαχειρίζονται την τάξη και τη σύγκρουση σε εσωτερικό και εξωτερικό επίπεδο</a:t>
            </a:r>
          </a:p>
          <a:p>
            <a:r>
              <a:rPr lang="el-GR" dirty="0" smtClean="0"/>
              <a:t>Έννοιες της εξουσίας και της αυθεντίας</a:t>
            </a:r>
          </a:p>
          <a:p>
            <a:r>
              <a:rPr lang="el-GR" dirty="0" smtClean="0"/>
              <a:t>Ανομία, κοινωνική ενσωμάτωση</a:t>
            </a:r>
          </a:p>
          <a:p>
            <a:r>
              <a:rPr lang="el-GR" dirty="0" smtClean="0"/>
              <a:t>Μπορούμε να διαχωρίσουμε το πολιτικό από άλλα συστήματα της κοινωνίας όπως η θρησκεία ή οι συγγενικές σχέσεις;</a:t>
            </a:r>
          </a:p>
          <a:p>
            <a:r>
              <a:rPr lang="el-GR" dirty="0" smtClean="0"/>
              <a:t>Πχ. Σαμανισμός, μαγεία, Ινδιάνοι βροχοποιοί, σύστημα Ινδικών καστών, αρχαία Αίγυπτος, πυθία στην αρχαία Ελλάδα</a:t>
            </a:r>
            <a:endParaRPr lang="el-GR"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a:xfrm>
            <a:off x="685800" y="115888"/>
            <a:ext cx="7772400" cy="741344"/>
          </a:xfrm>
        </p:spPr>
        <p:txBody>
          <a:bodyPr>
            <a:normAutofit fontScale="90000"/>
          </a:bodyPr>
          <a:lstStyle/>
          <a:p>
            <a:pPr eaLnBrk="1" hangingPunct="1"/>
            <a:r>
              <a:rPr lang="el-GR" dirty="0" smtClean="0"/>
              <a:t>ΟΙ ΕΠΙΡΡΟΕΣ:</a:t>
            </a:r>
          </a:p>
        </p:txBody>
      </p:sp>
      <p:sp>
        <p:nvSpPr>
          <p:cNvPr id="2051" name="2 - Υπότιτλος"/>
          <p:cNvSpPr>
            <a:spLocks noGrp="1"/>
          </p:cNvSpPr>
          <p:nvPr>
            <p:ph type="subTitle" idx="1"/>
          </p:nvPr>
        </p:nvSpPr>
        <p:spPr>
          <a:xfrm>
            <a:off x="684213" y="857232"/>
            <a:ext cx="7632700" cy="4781568"/>
          </a:xfrm>
        </p:spPr>
        <p:txBody>
          <a:bodyPr>
            <a:noAutofit/>
          </a:bodyPr>
          <a:lstStyle/>
          <a:p>
            <a:pPr algn="l" eaLnBrk="1" hangingPunct="1"/>
            <a:r>
              <a:rPr lang="el-GR" sz="2800" b="1" dirty="0" smtClean="0">
                <a:solidFill>
                  <a:schemeClr val="tx1"/>
                </a:solidFill>
              </a:rPr>
              <a:t>Τ</a:t>
            </a:r>
            <a:r>
              <a:rPr lang="en-US" sz="2800" b="1" dirty="0" smtClean="0">
                <a:solidFill>
                  <a:schemeClr val="tx1"/>
                </a:solidFill>
              </a:rPr>
              <a:t>o </a:t>
            </a:r>
            <a:r>
              <a:rPr lang="el-GR" sz="2800" b="1" dirty="0" smtClean="0">
                <a:solidFill>
                  <a:schemeClr val="tx1"/>
                </a:solidFill>
              </a:rPr>
              <a:t>ρεύμα του Διαφωτισμού</a:t>
            </a:r>
          </a:p>
          <a:p>
            <a:pPr algn="l"/>
            <a:r>
              <a:rPr lang="el-GR" sz="2800" dirty="0" smtClean="0">
                <a:solidFill>
                  <a:schemeClr val="tx1"/>
                </a:solidFill>
              </a:rPr>
              <a:t>Δύναμη της ανθρώπινης λογικής, δικαιώματα του ατόμου (προσωπικές ελευθερίες), πίστη στην ανθρώπινη πρόοδο. Ενάντια στις προλήψεις και κυρίως στο δεσποτισμό της Εκκλησίας. Απόρριψη σκοταδισμού, ανελευθερίας, μισαλλοδοξίας και της δεισιδαιμονίας του Μεσαίωνα. Επιστημονικός λόγος ενάντια στην αυθεντία της Καθολικής Εκκλησίας. </a:t>
            </a:r>
            <a:r>
              <a:rPr lang="el-GR" sz="2800" dirty="0" err="1" smtClean="0">
                <a:solidFill>
                  <a:schemeClr val="tx1"/>
                </a:solidFill>
              </a:rPr>
              <a:t>Ντεκάρτ</a:t>
            </a:r>
            <a:r>
              <a:rPr lang="el-GR" sz="2800" dirty="0" smtClean="0">
                <a:solidFill>
                  <a:schemeClr val="tx1"/>
                </a:solidFill>
              </a:rPr>
              <a:t>, </a:t>
            </a:r>
            <a:r>
              <a:rPr lang="el-GR" sz="2800" dirty="0" err="1" smtClean="0">
                <a:solidFill>
                  <a:schemeClr val="tx1"/>
                </a:solidFill>
              </a:rPr>
              <a:t>Κάντ</a:t>
            </a:r>
            <a:r>
              <a:rPr lang="el-GR" sz="2800" dirty="0" smtClean="0">
                <a:solidFill>
                  <a:schemeClr val="tx1"/>
                </a:solidFill>
              </a:rPr>
              <a:t>, Βολταίρος, Ντιντερό (φιλόσοφοι- συγγραφείς) αλλά και </a:t>
            </a:r>
            <a:r>
              <a:rPr lang="el-GR" sz="2800" dirty="0" err="1" smtClean="0">
                <a:solidFill>
                  <a:schemeClr val="tx1"/>
                </a:solidFill>
              </a:rPr>
              <a:t>Νέφτων</a:t>
            </a:r>
            <a:r>
              <a:rPr lang="el-GR" sz="2800" dirty="0" smtClean="0">
                <a:solidFill>
                  <a:schemeClr val="tx1"/>
                </a:solidFill>
              </a:rPr>
              <a:t> (φυσικός επιστήμονας)</a:t>
            </a:r>
          </a:p>
          <a:p>
            <a:pPr algn="l"/>
            <a:r>
              <a:rPr lang="el-GR" sz="2800" dirty="0" smtClean="0">
                <a:solidFill>
                  <a:schemeClr val="tx1"/>
                </a:solidFill>
              </a:rPr>
              <a:t>Μότο του </a:t>
            </a:r>
            <a:r>
              <a:rPr lang="el-GR" sz="2800" dirty="0" err="1" smtClean="0">
                <a:solidFill>
                  <a:schemeClr val="tx1"/>
                </a:solidFill>
              </a:rPr>
              <a:t>Κάντ</a:t>
            </a:r>
            <a:r>
              <a:rPr lang="el-GR" sz="2800" dirty="0" smtClean="0">
                <a:solidFill>
                  <a:schemeClr val="tx1"/>
                </a:solidFill>
              </a:rPr>
              <a:t>: «Τολμήστε να γνωρίσετε»</a:t>
            </a:r>
          </a:p>
          <a:p>
            <a:pPr eaLnBrk="1" hangingPunct="1"/>
            <a:r>
              <a:rPr lang="el-GR" sz="2800" b="1" dirty="0" smtClean="0">
                <a:solidFill>
                  <a:schemeClr val="tx1"/>
                </a:solidFill>
              </a:rPr>
              <a:t> </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4000" b="1" dirty="0" smtClean="0"/>
              <a:t>Το ρεύμα του ρομαντισμού</a:t>
            </a:r>
            <a:endParaRPr lang="el-GR" sz="4000" b="1" dirty="0"/>
          </a:p>
        </p:txBody>
      </p:sp>
      <p:sp>
        <p:nvSpPr>
          <p:cNvPr id="3" name="2 - Θέση περιεχομένου"/>
          <p:cNvSpPr>
            <a:spLocks noGrp="1"/>
          </p:cNvSpPr>
          <p:nvPr>
            <p:ph idx="1"/>
          </p:nvPr>
        </p:nvSpPr>
        <p:spPr/>
        <p:txBody>
          <a:bodyPr/>
          <a:lstStyle/>
          <a:p>
            <a:r>
              <a:rPr lang="el-GR" dirty="0" smtClean="0"/>
              <a:t>Το </a:t>
            </a:r>
            <a:r>
              <a:rPr lang="en-US" dirty="0" err="1" smtClean="0"/>
              <a:t>Volkskunde</a:t>
            </a:r>
            <a:r>
              <a:rPr lang="en-US" dirty="0" smtClean="0"/>
              <a:t> </a:t>
            </a:r>
            <a:r>
              <a:rPr lang="el-GR" dirty="0" smtClean="0"/>
              <a:t>και η «ενότητα» της ψυχής του λαού</a:t>
            </a:r>
          </a:p>
          <a:p>
            <a:r>
              <a:rPr lang="el-GR" dirty="0" smtClean="0"/>
              <a:t>Η αντίδραση της Γερμανίας σε συνεχείς ήττες  κατά τη διάρκεια των Ναπολεόντειων πολέμων</a:t>
            </a:r>
          </a:p>
          <a:p>
            <a:r>
              <a:rPr lang="el-GR" dirty="0" smtClean="0"/>
              <a:t>Ο </a:t>
            </a:r>
            <a:r>
              <a:rPr lang="en-US" dirty="0" smtClean="0"/>
              <a:t>Herder</a:t>
            </a:r>
            <a:r>
              <a:rPr lang="el-GR" dirty="0" smtClean="0"/>
              <a:t> και η αμφισβήτηση της καθολικότητας του Γαλλικού Διαφωτισμού</a:t>
            </a:r>
          </a:p>
          <a:p>
            <a:r>
              <a:rPr lang="el-GR" dirty="0" smtClean="0"/>
              <a:t>Ιδιαιτερότητα, </a:t>
            </a:r>
            <a:r>
              <a:rPr lang="el-GR" dirty="0" err="1" smtClean="0"/>
              <a:t>εθνοκεντρικότητα</a:t>
            </a:r>
            <a:endParaRPr lang="el-GR" dirty="0" smtClean="0"/>
          </a:p>
          <a:p>
            <a:endParaRPr lang="el-GR" dirty="0" smtClean="0"/>
          </a:p>
          <a:p>
            <a:endParaRPr lang="el-GR"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Το τέλος μιας φυλής… είδος υπό εξαφάνιση!</a:t>
            </a:r>
            <a:endParaRPr lang="el-GR" dirty="0"/>
          </a:p>
        </p:txBody>
      </p:sp>
      <p:sp>
        <p:nvSpPr>
          <p:cNvPr id="3" name="2 - Θέση περιεχομένου"/>
          <p:cNvSpPr>
            <a:spLocks noGrp="1"/>
          </p:cNvSpPr>
          <p:nvPr>
            <p:ph idx="1"/>
          </p:nvPr>
        </p:nvSpPr>
        <p:spPr>
          <a:xfrm>
            <a:off x="-285784" y="1714488"/>
            <a:ext cx="9429784" cy="5143512"/>
          </a:xfrm>
        </p:spPr>
        <p:txBody>
          <a:bodyPr>
            <a:noAutofit/>
          </a:bodyPr>
          <a:lstStyle/>
          <a:p>
            <a:pPr algn="just">
              <a:buNone/>
            </a:pPr>
            <a:r>
              <a:rPr lang="el-GR" sz="2400" dirty="0" smtClean="0"/>
              <a:t>     Οι λευκοί άποικοι ήθελαν να χρησιμοποιήσουν τις εκτάσεις των ιθαγενών για να εκτρέφουν πρόβατα. Ασφαλώς και άρπαξαν </a:t>
            </a:r>
            <a:r>
              <a:rPr lang="el-GR" sz="2400" dirty="0" err="1" smtClean="0"/>
              <a:t>ό,τι</a:t>
            </a:r>
            <a:r>
              <a:rPr lang="el-GR" sz="2400" dirty="0" smtClean="0"/>
              <a:t> ήθελαν, χωρίς να ζητήσουν την άδεια των προηγούμενων κατοίκων. Στο τέλος οι </a:t>
            </a:r>
            <a:r>
              <a:rPr lang="el-GR" sz="2400" dirty="0" err="1" smtClean="0"/>
              <a:t>Σέλκναμ</a:t>
            </a:r>
            <a:r>
              <a:rPr lang="el-GR" sz="2400" dirty="0" smtClean="0"/>
              <a:t> αναγκάστηκαν να κυνηγήσουν και να φάνε τα πρόβατα των λευκών. Κάτι τέτοιο όμως δεν ήταν επιτρεπτό. Οι άποικοι εκτελούσαν όποιον ιθαγενή έβλεπαν να πλησιάζει τα πρόβατα. Έδιναν 1 λίρα σε όποιον σκότωνε ένα ιθαγενή και έφερνε πίσω το κομμένο αυτί του ως απόδειξη... Ο πληθυσμός των </a:t>
            </a:r>
            <a:r>
              <a:rPr lang="el-GR" sz="2400" dirty="0" err="1" smtClean="0"/>
              <a:t>Σέλκναμ</a:t>
            </a:r>
            <a:r>
              <a:rPr lang="el-GR" sz="2400" dirty="0" smtClean="0"/>
              <a:t> το 1896 έφτανε τις 3.000. Το 1918, υπήρχαν μόλις 279 ιθαγενείς. Η ραγδαία μείωση του πληθυσμού ονομάστηκε η «γενοκτονία των </a:t>
            </a:r>
            <a:r>
              <a:rPr lang="el-GR" sz="2400" dirty="0" err="1" smtClean="0"/>
              <a:t>Σέλκναμ</a:t>
            </a:r>
            <a:r>
              <a:rPr lang="el-GR" sz="2400" dirty="0" smtClean="0"/>
              <a:t>». Το Μάιο του 1974, πέθανε η Άντζελα </a:t>
            </a:r>
            <a:r>
              <a:rPr lang="el-GR" sz="2400" dirty="0" err="1" smtClean="0"/>
              <a:t>Λόιτζ</a:t>
            </a:r>
            <a:r>
              <a:rPr lang="el-GR" sz="2400" dirty="0" smtClean="0"/>
              <a:t>, η τελευταία της φυλής της....</a:t>
            </a:r>
          </a:p>
          <a:p>
            <a:pPr algn="just"/>
            <a:endParaRPr lang="el-GR" sz="2400"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dirty="0" smtClean="0"/>
              <a:t>Οι ζωολογικοί κήποι του 19</a:t>
            </a:r>
            <a:r>
              <a:rPr lang="el-GR" baseline="30000" dirty="0" smtClean="0"/>
              <a:t>ου</a:t>
            </a:r>
            <a:r>
              <a:rPr lang="el-GR" dirty="0" smtClean="0"/>
              <a:t> αιώνα…</a:t>
            </a:r>
            <a:endParaRPr lang="el-GR" dirty="0"/>
          </a:p>
        </p:txBody>
      </p:sp>
      <p:sp>
        <p:nvSpPr>
          <p:cNvPr id="3" name="2 - Θέση περιεχομένου"/>
          <p:cNvSpPr>
            <a:spLocks noGrp="1"/>
          </p:cNvSpPr>
          <p:nvPr>
            <p:ph idx="1"/>
          </p:nvPr>
        </p:nvSpPr>
        <p:spPr>
          <a:xfrm>
            <a:off x="0" y="1142984"/>
            <a:ext cx="8786842" cy="5526376"/>
          </a:xfrm>
        </p:spPr>
        <p:txBody>
          <a:bodyPr>
            <a:noAutofit/>
          </a:bodyPr>
          <a:lstStyle/>
          <a:p>
            <a:pPr algn="just">
              <a:buNone/>
            </a:pPr>
            <a:r>
              <a:rPr lang="el-GR" sz="2200" dirty="0" smtClean="0"/>
              <a:t>      </a:t>
            </a:r>
            <a:r>
              <a:rPr lang="el-GR" sz="2400" dirty="0" smtClean="0"/>
              <a:t>Οι Ευρωπαίοι του 19ου αιώνα συνέρρεαν κατά χιλιάδες για να δουν από κοντά τους ιθαγενείς άλλων ηπείρων σε ζωολογικούς κήπους. Υπήρχαν ολόκληρες οικογένειες ιθαγενών, από την Αφρική, την Ασία και τη Νότια Αμερική, που φορούσαν τις παραδοσιακές τους ενδυμασίες και έδιναν έναν εξωτικό τόνο στις ζωές των Ευρωπαίων. </a:t>
            </a:r>
            <a:endParaRPr lang="en-US" sz="2400" dirty="0" smtClean="0"/>
          </a:p>
          <a:p>
            <a:pPr algn="just">
              <a:buNone/>
            </a:pPr>
            <a:endParaRPr lang="en-US" sz="2400" dirty="0" smtClean="0"/>
          </a:p>
          <a:p>
            <a:pPr algn="just">
              <a:buNone/>
            </a:pPr>
            <a:endParaRPr lang="en-US" sz="2400" dirty="0" smtClean="0"/>
          </a:p>
          <a:p>
            <a:pPr algn="just">
              <a:buNone/>
            </a:pPr>
            <a:r>
              <a:rPr lang="en-US" sz="2400" dirty="0" smtClean="0"/>
              <a:t>    </a:t>
            </a:r>
            <a:r>
              <a:rPr lang="el-GR" sz="2400" dirty="0" smtClean="0"/>
              <a:t>Παρουσίαζαν τους Αφρικάνους σαν άγριους κυνηγούς και Στη Νέα Υόρκη το 1906, εκτίθεντο η πυγμαία </a:t>
            </a:r>
            <a:r>
              <a:rPr lang="el-GR" sz="2400" dirty="0" err="1" smtClean="0"/>
              <a:t>Ότα</a:t>
            </a:r>
            <a:r>
              <a:rPr lang="el-GR" sz="2400" dirty="0" smtClean="0"/>
              <a:t> </a:t>
            </a:r>
            <a:r>
              <a:rPr lang="el-GR" sz="2400" dirty="0" err="1" smtClean="0"/>
              <a:t>Μπένγκα</a:t>
            </a:r>
            <a:r>
              <a:rPr lang="el-GR" sz="2400" dirty="0" smtClean="0"/>
              <a:t> στον ίδιο περιφραγμένο χώρο με πιθήκους και στην ταμπέλα που περιέγραφε το έκθεμα, αναγραφόταν: «Ο χαμένος σύνδεσμος»</a:t>
            </a:r>
            <a:endParaRPr lang="el-GR" sz="2400"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χωριό των «Νέγρων»…</a:t>
            </a:r>
            <a:endParaRPr lang="el-GR" dirty="0"/>
          </a:p>
        </p:txBody>
      </p:sp>
      <p:sp>
        <p:nvSpPr>
          <p:cNvPr id="3" name="2 - Θέση περιεχομένου"/>
          <p:cNvSpPr>
            <a:spLocks noGrp="1"/>
          </p:cNvSpPr>
          <p:nvPr>
            <p:ph idx="1"/>
          </p:nvPr>
        </p:nvSpPr>
        <p:spPr>
          <a:xfrm>
            <a:off x="0" y="1643050"/>
            <a:ext cx="9001156" cy="4811758"/>
          </a:xfrm>
        </p:spPr>
        <p:txBody>
          <a:bodyPr>
            <a:noAutofit/>
          </a:bodyPr>
          <a:lstStyle/>
          <a:p>
            <a:pPr>
              <a:buNone/>
            </a:pPr>
            <a:r>
              <a:rPr lang="el-GR" sz="2400" dirty="0" smtClean="0"/>
              <a:t>     </a:t>
            </a:r>
            <a:r>
              <a:rPr lang="el-GR" sz="2800" dirty="0" smtClean="0"/>
              <a:t>Ζωολογικοί κήποι με ανθρώπους για εκθέματα υπήρχαν στο Παρίσι, το Αμβούργο, την Αμβέρσα, τη Βαρκελώνη, το Λονδίνο, το Μιλάνο, τη Νέα Υόρκη και τη Βαρσοβία. Όμως τη μεγαλύτερη απήχηση είχε το «Χωριό των Νέγρων», που παρουσιάστηκε για πρώτη φορά στο Παρίσι το 1878 και για δεύτερη φορά το 1889</a:t>
            </a:r>
            <a:r>
              <a:rPr lang="en-US" sz="2800" dirty="0" smtClean="0"/>
              <a:t>!!!</a:t>
            </a:r>
            <a:endParaRPr lang="el-GR" sz="2800" dirty="0" smtClean="0"/>
          </a:p>
          <a:p>
            <a:endParaRPr lang="el-GR" sz="2400"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Ζωολογικοί κήποι… ανθρώπων: μέχρι τον 20</a:t>
            </a:r>
            <a:r>
              <a:rPr lang="el-GR" baseline="30000" dirty="0" smtClean="0"/>
              <a:t>ο</a:t>
            </a:r>
            <a:r>
              <a:rPr lang="el-GR" dirty="0" smtClean="0"/>
              <a:t> αιώνα!!!</a:t>
            </a:r>
            <a:endParaRPr lang="el-GR" dirty="0"/>
          </a:p>
        </p:txBody>
      </p:sp>
      <p:sp>
        <p:nvSpPr>
          <p:cNvPr id="3" name="2 - Θέση περιεχομένου"/>
          <p:cNvSpPr>
            <a:spLocks noGrp="1"/>
          </p:cNvSpPr>
          <p:nvPr>
            <p:ph idx="1"/>
          </p:nvPr>
        </p:nvSpPr>
        <p:spPr>
          <a:xfrm>
            <a:off x="0" y="1882808"/>
            <a:ext cx="8572528" cy="4572000"/>
          </a:xfrm>
        </p:spPr>
        <p:txBody>
          <a:bodyPr>
            <a:noAutofit/>
          </a:bodyPr>
          <a:lstStyle/>
          <a:p>
            <a:pPr algn="just">
              <a:buNone/>
            </a:pPr>
            <a:r>
              <a:rPr lang="el-GR" sz="2000" dirty="0" smtClean="0"/>
              <a:t>      </a:t>
            </a:r>
            <a:r>
              <a:rPr lang="en-GB" sz="2400" dirty="0" smtClean="0"/>
              <a:t>To</a:t>
            </a:r>
            <a:r>
              <a:rPr lang="el-GR" sz="2400" dirty="0" smtClean="0"/>
              <a:t> 1907, ο «Κήπος της Τροπικής Αγρονομίας» του Παρισιού διοργάνωσε εκθέσεις με ιθαγενείς για να αναδείξει τα 100 χρόνια της γαλλικής αποικιοκρατίας. Υπήρχαν εκπρόσωποι από κάθε γαλλική αποικία: Μαδαγασκάρη, Ινδοκίνα, Σουδάν, Κονγκό, Τυνησία και Μαρόκο. Οι ιθαγενείς παρουσιάζονταν σε περιφραγμένους χώρους που είχαν κατασκευαστεί σύμφωνα με τα πρότυπα των χωριών τους. Μάλιστα, ορισμένα σπίτια ανήκαν στους ίδιους του ιθαγενείς και είχαν μεταφερθεί απευθείας από τις αποικίες. Περισσότεροι από ένα εκατομμύριο άνθρωποι επισκέφθηκαν τον κήπο στους πέντε</a:t>
            </a:r>
            <a:r>
              <a:rPr lang="en-GB" sz="2400" dirty="0" smtClean="0"/>
              <a:t> </a:t>
            </a:r>
            <a:r>
              <a:rPr lang="el-GR" sz="2400" dirty="0" smtClean="0"/>
              <a:t>μήνες που διήρκεσε η έκθεση. </a:t>
            </a:r>
            <a:endParaRPr lang="en-US" sz="2400" dirty="0" smtClean="0"/>
          </a:p>
          <a:p>
            <a:pPr algn="just">
              <a:buNone/>
            </a:pPr>
            <a:r>
              <a:rPr lang="el-GR" sz="2400" dirty="0" smtClean="0"/>
              <a:t> ...</a:t>
            </a:r>
            <a:r>
              <a:rPr lang="en-GB" sz="2400" dirty="0" smtClean="0"/>
              <a:t> </a:t>
            </a:r>
            <a:r>
              <a:rPr lang="el-GR" sz="2400" dirty="0" smtClean="0"/>
              <a:t/>
            </a:r>
            <a:br>
              <a:rPr lang="el-GR" sz="2400" dirty="0" smtClean="0"/>
            </a:br>
            <a:endParaRPr lang="el-GR" sz="2400"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Τίτλος"/>
          <p:cNvSpPr>
            <a:spLocks noGrp="1"/>
          </p:cNvSpPr>
          <p:nvPr>
            <p:ph type="title"/>
          </p:nvPr>
        </p:nvSpPr>
        <p:spPr/>
        <p:txBody>
          <a:bodyPr/>
          <a:lstStyle/>
          <a:p>
            <a:pPr eaLnBrk="1" hangingPunct="1"/>
            <a:r>
              <a:rPr lang="el-GR" b="1" dirty="0" smtClean="0"/>
              <a:t>Η βικτοριανή ανθρωπολογία</a:t>
            </a:r>
            <a:r>
              <a:rPr lang="el-GR" dirty="0" smtClean="0"/>
              <a:t> </a:t>
            </a:r>
          </a:p>
        </p:txBody>
      </p:sp>
      <p:sp>
        <p:nvSpPr>
          <p:cNvPr id="4099" name="2 - Θέση περιεχομένου"/>
          <p:cNvSpPr>
            <a:spLocks noGrp="1"/>
          </p:cNvSpPr>
          <p:nvPr>
            <p:ph idx="1"/>
          </p:nvPr>
        </p:nvSpPr>
        <p:spPr>
          <a:xfrm>
            <a:off x="0" y="1600200"/>
            <a:ext cx="8686800" cy="4525963"/>
          </a:xfrm>
        </p:spPr>
        <p:txBody>
          <a:bodyPr>
            <a:noAutofit/>
          </a:bodyPr>
          <a:lstStyle/>
          <a:p>
            <a:pPr algn="just" eaLnBrk="1" hangingPunct="1">
              <a:buNone/>
            </a:pPr>
            <a:endParaRPr lang="el-GR" sz="2400" i="1" dirty="0" smtClean="0"/>
          </a:p>
          <a:p>
            <a:pPr algn="just" eaLnBrk="1" hangingPunct="1"/>
            <a:r>
              <a:rPr lang="el-GR" sz="2800" dirty="0" smtClean="0"/>
              <a:t>Η επιρροή της θεωρίας του Δαρβίνου η παρανόηση της «φυσικής επιλογής» και η ακραία θεωρία του κοινωνικού Δαρβινισμού και της «επιβίωσης του ισχυρότερου»</a:t>
            </a:r>
          </a:p>
          <a:p>
            <a:pPr algn="just" eaLnBrk="1" hangingPunct="1"/>
            <a:endParaRPr lang="el-GR" sz="2800" dirty="0" smtClean="0"/>
          </a:p>
          <a:p>
            <a:pPr algn="just" eaLnBrk="1" hangingPunct="1"/>
            <a:r>
              <a:rPr lang="el-GR" sz="2800" dirty="0" smtClean="0"/>
              <a:t>Ταύτιση βιολογικού και πολιτισμικού ντετερμινισμού!</a:t>
            </a:r>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Διακυβέρνηση και πολιτική</a:t>
            </a:r>
            <a:endParaRPr lang="el-GR" b="1" dirty="0"/>
          </a:p>
        </p:txBody>
      </p:sp>
      <p:sp>
        <p:nvSpPr>
          <p:cNvPr id="3" name="2 - Θέση περιεχομένου"/>
          <p:cNvSpPr>
            <a:spLocks noGrp="1"/>
          </p:cNvSpPr>
          <p:nvPr>
            <p:ph idx="1"/>
          </p:nvPr>
        </p:nvSpPr>
        <p:spPr/>
        <p:txBody>
          <a:bodyPr>
            <a:normAutofit fontScale="92500" lnSpcReduction="10000"/>
          </a:bodyPr>
          <a:lstStyle/>
          <a:p>
            <a:r>
              <a:rPr lang="el-GR" dirty="0" smtClean="0"/>
              <a:t>Εξελικτική λογική, μονογραμμική εξέλιξη</a:t>
            </a:r>
          </a:p>
          <a:p>
            <a:r>
              <a:rPr lang="el-GR" dirty="0" smtClean="0"/>
              <a:t>Θεωρία των σταδίων: αγριότητα, βαρβαρότητα, πολιτισμός αντιστοιχούν σε κυνήγι, </a:t>
            </a:r>
            <a:r>
              <a:rPr lang="el-GR" dirty="0" err="1" smtClean="0"/>
              <a:t>τροφοσυλλογή</a:t>
            </a:r>
            <a:r>
              <a:rPr lang="el-GR" dirty="0" smtClean="0"/>
              <a:t>, γεωργία. Εξημέρωση ζώων, καλλιέργεια φυτών, δημιουργία πλεονάσματος, </a:t>
            </a:r>
            <a:r>
              <a:rPr lang="el-GR" dirty="0" err="1" smtClean="0"/>
              <a:t>εξαστισμό</a:t>
            </a:r>
            <a:r>
              <a:rPr lang="el-GR" dirty="0" smtClean="0"/>
              <a:t>, ατομική ιδιοκτησία, εδαφική επικράτεια</a:t>
            </a:r>
          </a:p>
          <a:p>
            <a:r>
              <a:rPr lang="en-US" dirty="0" smtClean="0"/>
              <a:t>Henry Maine, 1861, Ancient Law, Louis Henry Morgan, 1877, Ancient Society, </a:t>
            </a:r>
          </a:p>
          <a:p>
            <a:r>
              <a:rPr lang="en-US" dirty="0" smtClean="0"/>
              <a:t>Engels, </a:t>
            </a:r>
            <a:r>
              <a:rPr lang="el-GR" dirty="0" smtClean="0"/>
              <a:t>1884,</a:t>
            </a:r>
            <a:r>
              <a:rPr lang="en-US" dirty="0" smtClean="0"/>
              <a:t> </a:t>
            </a:r>
            <a:r>
              <a:rPr lang="el-GR" i="1" dirty="0" smtClean="0"/>
              <a:t>Η καταγωγή της οικογένειας, της ατομικής ιδιοκτησίας και του κράτους </a:t>
            </a:r>
            <a:endParaRPr lang="el-GR" i="1"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Οι αντιδράσεις… οι ανθρωπολόγοι και ένας κόσμος που άλλαζε ραγδαία</a:t>
            </a:r>
            <a:endParaRPr lang="el-GR" b="1" dirty="0"/>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t>Οι ανθρωπολόγοι στα τέλη του 19</a:t>
            </a:r>
            <a:r>
              <a:rPr lang="el-GR" baseline="30000" dirty="0" smtClean="0"/>
              <a:t>ου</a:t>
            </a:r>
            <a:r>
              <a:rPr lang="el-GR" dirty="0" smtClean="0"/>
              <a:t>-αρχές 20</a:t>
            </a:r>
            <a:r>
              <a:rPr lang="el-GR" baseline="30000" dirty="0" smtClean="0"/>
              <a:t>ου</a:t>
            </a:r>
            <a:r>
              <a:rPr lang="el-GR" dirty="0" smtClean="0"/>
              <a:t> αιώνα απορρίπτουν τον εξελικτισμό και κάθε εξελικτική λογική…</a:t>
            </a:r>
          </a:p>
          <a:p>
            <a:pPr>
              <a:buNone/>
            </a:pPr>
            <a:r>
              <a:rPr lang="el-GR" dirty="0" smtClean="0"/>
              <a:t>Έμφαση στην επιτόπια έρευνα και τη μελέτη του εθνογραφικού παρόντος</a:t>
            </a:r>
          </a:p>
          <a:p>
            <a:pPr>
              <a:buNone/>
            </a:pPr>
            <a:r>
              <a:rPr lang="el-GR" dirty="0" smtClean="0"/>
              <a:t>Η συμβολή των πρώτων ανθρωπολόγων που στάθηκαν ενάντια σε εξελικτικές λογικές: </a:t>
            </a:r>
            <a:r>
              <a:rPr lang="en-US" dirty="0" smtClean="0"/>
              <a:t>F. Boas &amp; B. Malinowski</a:t>
            </a:r>
          </a:p>
          <a:p>
            <a:pPr>
              <a:buNone/>
            </a:pPr>
            <a:r>
              <a:rPr lang="el-GR" dirty="0" smtClean="0"/>
              <a:t>Και η απόσταση ανάμεσα στην αμερικάνικη και την ευρωπαϊκή ανθρωπολογία ολοένα μεγαλώνει…</a:t>
            </a:r>
            <a:endParaRPr lang="el-GR"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Στην Ευρώπη</a:t>
            </a:r>
            <a:endParaRPr lang="el-GR" b="1" dirty="0"/>
          </a:p>
        </p:txBody>
      </p:sp>
      <p:sp>
        <p:nvSpPr>
          <p:cNvPr id="3" name="2 - Θέση περιεχομένου"/>
          <p:cNvSpPr>
            <a:spLocks noGrp="1"/>
          </p:cNvSpPr>
          <p:nvPr>
            <p:ph idx="1"/>
          </p:nvPr>
        </p:nvSpPr>
        <p:spPr/>
        <p:txBody>
          <a:bodyPr>
            <a:normAutofit lnSpcReduction="10000"/>
          </a:bodyPr>
          <a:lstStyle/>
          <a:p>
            <a:r>
              <a:rPr lang="el-GR" dirty="0" smtClean="0"/>
              <a:t>Επίδραση της σκέψης του </a:t>
            </a:r>
            <a:r>
              <a:rPr lang="en-US" dirty="0" smtClean="0"/>
              <a:t>Durkheim &amp; </a:t>
            </a:r>
            <a:r>
              <a:rPr lang="en-US" dirty="0" err="1" smtClean="0"/>
              <a:t>Mauss</a:t>
            </a:r>
            <a:endParaRPr lang="el-GR" dirty="0" smtClean="0"/>
          </a:p>
          <a:p>
            <a:r>
              <a:rPr lang="el-GR" dirty="0" smtClean="0"/>
              <a:t>Έμφαση στην έννοια «κοινωνία»</a:t>
            </a:r>
          </a:p>
          <a:p>
            <a:r>
              <a:rPr lang="el-GR" dirty="0" smtClean="0"/>
              <a:t>Κυριαρχία των εννοιών της λειτουργίας και μεταπολεμικά της δομής</a:t>
            </a:r>
          </a:p>
          <a:p>
            <a:r>
              <a:rPr lang="el-GR" dirty="0" err="1" smtClean="0"/>
              <a:t>Αφρικανολογία</a:t>
            </a:r>
            <a:r>
              <a:rPr lang="el-GR" dirty="0" smtClean="0"/>
              <a:t> και </a:t>
            </a:r>
            <a:r>
              <a:rPr lang="en-US" dirty="0" err="1" smtClean="0"/>
              <a:t>Pax</a:t>
            </a:r>
            <a:r>
              <a:rPr lang="en-US" dirty="0" smtClean="0"/>
              <a:t> Britannica</a:t>
            </a:r>
            <a:r>
              <a:rPr lang="el-GR" dirty="0" smtClean="0"/>
              <a:t>: εστίαση των βρετανών ανθρωπολόγων στην αποικιακή Αφρική </a:t>
            </a:r>
          </a:p>
          <a:p>
            <a:r>
              <a:rPr lang="el-GR" dirty="0" smtClean="0"/>
              <a:t>Αδυναμία τους να συλλάβουν τις αποικιακές σχέσεις και εξαρτήσεις</a:t>
            </a:r>
            <a:endParaRPr lang="el-GR"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3947324"/>
          </a:xfrm>
        </p:spPr>
        <p:txBody>
          <a:bodyPr>
            <a:normAutofit/>
          </a:bodyPr>
          <a:lstStyle/>
          <a:p>
            <a:r>
              <a:rPr lang="el-GR" dirty="0" smtClean="0"/>
              <a:t>Είναι εχθροί μας ας τους παντρευτούμε…</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endParaRPr lang="el-GR" dirty="0" smtClean="0"/>
          </a:p>
          <a:p>
            <a:endParaRPr lang="el-GR" dirty="0" smtClean="0"/>
          </a:p>
          <a:p>
            <a:r>
              <a:rPr lang="el-GR" dirty="0" smtClean="0"/>
              <a:t>Γνωμικό των </a:t>
            </a:r>
            <a:r>
              <a:rPr lang="el-GR" dirty="0" err="1" smtClean="0"/>
              <a:t>Νούερ</a:t>
            </a:r>
            <a:endParaRPr lang="el-G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Προ-βιομηχανικά πολιτικά συστήματα</a:t>
            </a:r>
            <a:endParaRPr lang="el-GR" dirty="0"/>
          </a:p>
        </p:txBody>
      </p:sp>
      <p:sp>
        <p:nvSpPr>
          <p:cNvPr id="3" name="2 - Θέση περιεχομένου"/>
          <p:cNvSpPr>
            <a:spLocks noGrp="1"/>
          </p:cNvSpPr>
          <p:nvPr>
            <p:ph idx="1"/>
          </p:nvPr>
        </p:nvSpPr>
        <p:spPr>
          <a:xfrm>
            <a:off x="0" y="1714488"/>
            <a:ext cx="9144000" cy="4857784"/>
          </a:xfrm>
        </p:spPr>
        <p:txBody>
          <a:bodyPr>
            <a:noAutofit/>
          </a:bodyPr>
          <a:lstStyle/>
          <a:p>
            <a:pPr lvl="0"/>
            <a:r>
              <a:rPr lang="el-GR" sz="2200" dirty="0" smtClean="0"/>
              <a:t>Τύποι προ-βιομηχανικών πολιτικών συστημάτων (μη συγκεντρωτικά συστήματα χωρίς κράτος, πχ εσμοί και φυλές). Ταξινομήσεις, κοινό λεξιλόγιο για την πολιτική διαφοροποίηση, κριτήρια, πίνακες &amp; τυπολογία βασισμένη στο </a:t>
            </a:r>
            <a:r>
              <a:rPr lang="en-US" sz="2200" dirty="0" smtClean="0"/>
              <a:t>African Political Systems</a:t>
            </a:r>
            <a:endParaRPr lang="el-GR" sz="2200" dirty="0" smtClean="0"/>
          </a:p>
          <a:p>
            <a:pPr lvl="0"/>
            <a:r>
              <a:rPr lang="el-GR" sz="2200" dirty="0" smtClean="0"/>
              <a:t>Η κοινωνία ενάντια στο κράτος (</a:t>
            </a:r>
            <a:r>
              <a:rPr lang="el-GR" sz="2200" dirty="0" err="1" smtClean="0"/>
              <a:t>φυλαρχία</a:t>
            </a:r>
            <a:r>
              <a:rPr lang="el-GR" sz="2200" dirty="0" smtClean="0"/>
              <a:t> με μη συγκεντρωτικές δομές, Ινδιάνοι </a:t>
            </a:r>
            <a:r>
              <a:rPr lang="el-GR" sz="2200" dirty="0" err="1" smtClean="0"/>
              <a:t>Γκουαρανί</a:t>
            </a:r>
            <a:r>
              <a:rPr lang="el-GR" sz="2200" dirty="0" smtClean="0"/>
              <a:t> και </a:t>
            </a:r>
            <a:r>
              <a:rPr lang="el-GR" sz="2200" dirty="0" err="1" smtClean="0"/>
              <a:t>Τσουλουπί</a:t>
            </a:r>
            <a:r>
              <a:rPr lang="el-GR" sz="2200" dirty="0" smtClean="0"/>
              <a:t>). Η φιλοσοφία της Ινδιάνικης </a:t>
            </a:r>
            <a:r>
              <a:rPr lang="el-GR" sz="2200" dirty="0" err="1" smtClean="0"/>
              <a:t>φυλαρχίας</a:t>
            </a:r>
            <a:r>
              <a:rPr lang="en-US" sz="2200" dirty="0" smtClean="0"/>
              <a:t>, P. </a:t>
            </a:r>
            <a:r>
              <a:rPr lang="en-US" sz="2200" dirty="0" err="1" smtClean="0"/>
              <a:t>Clastres</a:t>
            </a:r>
            <a:endParaRPr lang="el-GR" sz="2200" dirty="0" smtClean="0"/>
          </a:p>
          <a:p>
            <a:pPr lvl="0"/>
            <a:r>
              <a:rPr lang="el-GR" sz="2200" dirty="0" smtClean="0"/>
              <a:t>Η πολιτική των άλλων μέσα από συγκεκριμένα έργα (αναφορά και στην αποικιοκρατία). </a:t>
            </a:r>
            <a:r>
              <a:rPr lang="en-US" sz="2200" dirty="0" err="1" smtClean="0"/>
              <a:t>Mauss</a:t>
            </a:r>
            <a:r>
              <a:rPr lang="en-US" sz="2200" dirty="0" smtClean="0"/>
              <a:t>, </a:t>
            </a:r>
            <a:r>
              <a:rPr lang="en-US" sz="2200" dirty="0" err="1" smtClean="0"/>
              <a:t>Balandier</a:t>
            </a:r>
            <a:r>
              <a:rPr lang="el-GR" sz="2200" dirty="0" smtClean="0"/>
              <a:t>, </a:t>
            </a:r>
            <a:r>
              <a:rPr lang="el-GR" sz="2200" dirty="0" err="1" smtClean="0"/>
              <a:t>Κούπερ</a:t>
            </a:r>
            <a:endParaRPr lang="el-GR" sz="2200" dirty="0" smtClean="0"/>
          </a:p>
          <a:p>
            <a:pPr lvl="0"/>
            <a:r>
              <a:rPr lang="el-GR" sz="2200" dirty="0" smtClean="0"/>
              <a:t>Η εξέλιξη του κράτους, κλασικές θεωρίες για την καταγωγή του κράτους (πρωτόγονο κράτος αυτό των Ίνκας ο θεσμός των </a:t>
            </a:r>
            <a:r>
              <a:rPr lang="en-US" sz="2200" dirty="0" err="1" smtClean="0"/>
              <a:t>ayllou</a:t>
            </a:r>
            <a:r>
              <a:rPr lang="el-GR" sz="2200" dirty="0" smtClean="0"/>
              <a:t>). </a:t>
            </a:r>
            <a:r>
              <a:rPr lang="el-GR" sz="2200" dirty="0" err="1" smtClean="0"/>
              <a:t>Χαρ</a:t>
            </a:r>
            <a:r>
              <a:rPr lang="el-GR" sz="2200" dirty="0" smtClean="0"/>
              <a:t>/κα του κράτους (συγκεντρωτισμός)</a:t>
            </a:r>
          </a:p>
          <a:p>
            <a:endParaRPr lang="el-GR" sz="22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Νεωτερικά έθνη-κράτη και άλλοι </a:t>
            </a:r>
            <a:r>
              <a:rPr lang="el-GR" dirty="0" err="1" smtClean="0"/>
              <a:t>πολιτικο</a:t>
            </a:r>
            <a:r>
              <a:rPr lang="el-GR" dirty="0" smtClean="0"/>
              <a:t>-κοινωνικοί σχηματισμοί</a:t>
            </a:r>
            <a:endParaRPr lang="el-GR" dirty="0"/>
          </a:p>
        </p:txBody>
      </p:sp>
      <p:sp>
        <p:nvSpPr>
          <p:cNvPr id="3" name="2 - Θέση περιεχομένου"/>
          <p:cNvSpPr>
            <a:spLocks noGrp="1"/>
          </p:cNvSpPr>
          <p:nvPr>
            <p:ph idx="1"/>
          </p:nvPr>
        </p:nvSpPr>
        <p:spPr>
          <a:xfrm>
            <a:off x="457200" y="1882808"/>
            <a:ext cx="8229600" cy="4975192"/>
          </a:xfrm>
        </p:spPr>
        <p:txBody>
          <a:bodyPr>
            <a:normAutofit fontScale="85000" lnSpcReduction="20000"/>
          </a:bodyPr>
          <a:lstStyle/>
          <a:p>
            <a:pPr lvl="0"/>
            <a:r>
              <a:rPr lang="el-GR" sz="3200" dirty="0" smtClean="0"/>
              <a:t>Οι πολιτικές της ταυτότητας: εθνικισμός και </a:t>
            </a:r>
            <a:r>
              <a:rPr lang="el-GR" sz="3200" dirty="0" err="1" smtClean="0"/>
              <a:t>εθνοτισμός</a:t>
            </a:r>
            <a:r>
              <a:rPr lang="el-GR" sz="3200" dirty="0" smtClean="0"/>
              <a:t>. Η συγκρότηση της εθνικής ταυτότητας (</a:t>
            </a:r>
            <a:r>
              <a:rPr lang="el-GR" sz="3200" dirty="0" err="1" smtClean="0"/>
              <a:t>μακρο</a:t>
            </a:r>
            <a:r>
              <a:rPr lang="el-GR" sz="3200" dirty="0" smtClean="0"/>
              <a:t>-πολιτική)</a:t>
            </a:r>
          </a:p>
          <a:p>
            <a:pPr lvl="0"/>
            <a:r>
              <a:rPr lang="el-GR" sz="3200" dirty="0" smtClean="0"/>
              <a:t>Η μνήμη και η συγκρότηση συλλογικών ταυτοτήτων (</a:t>
            </a:r>
            <a:r>
              <a:rPr lang="el-GR" sz="3200" dirty="0" err="1" smtClean="0"/>
              <a:t>μικρο</a:t>
            </a:r>
            <a:r>
              <a:rPr lang="el-GR" sz="3200" dirty="0" smtClean="0"/>
              <a:t>-πολιτική). </a:t>
            </a:r>
          </a:p>
          <a:p>
            <a:pPr lvl="0"/>
            <a:r>
              <a:rPr lang="el-GR" sz="3200" dirty="0" smtClean="0"/>
              <a:t>Μοντερνισμός, μεταμοντερνισμός και η αναδυόμενη σύνθεση. Κριτική της αποικιοκρατίας </a:t>
            </a:r>
            <a:r>
              <a:rPr lang="el-GR" sz="3200" dirty="0" err="1" smtClean="0"/>
              <a:t>Βιο</a:t>
            </a:r>
            <a:r>
              <a:rPr lang="el-GR" sz="3200" dirty="0" smtClean="0"/>
              <a:t>-πολιτικές και αδιόρατες </a:t>
            </a:r>
            <a:r>
              <a:rPr lang="el-GR" sz="3200" dirty="0" err="1" smtClean="0"/>
              <a:t>βιο</a:t>
            </a:r>
            <a:r>
              <a:rPr lang="el-GR" sz="3200" dirty="0" smtClean="0"/>
              <a:t>-εξουσίες(αναφορά στο έργο των </a:t>
            </a:r>
            <a:r>
              <a:rPr lang="en-US" sz="3200" dirty="0" err="1" smtClean="0"/>
              <a:t>Bourdieu</a:t>
            </a:r>
            <a:r>
              <a:rPr lang="el-GR" sz="3200" dirty="0" smtClean="0"/>
              <a:t> &amp; </a:t>
            </a:r>
            <a:r>
              <a:rPr lang="en-US" sz="3200" dirty="0" smtClean="0"/>
              <a:t>Foucault</a:t>
            </a:r>
            <a:r>
              <a:rPr lang="el-GR" sz="3200" dirty="0" smtClean="0"/>
              <a:t>)</a:t>
            </a:r>
          </a:p>
          <a:p>
            <a:pPr lvl="0"/>
            <a:r>
              <a:rPr lang="el-GR" sz="3200" dirty="0" smtClean="0"/>
              <a:t>Παγκοσμιοποίηση, </a:t>
            </a:r>
            <a:r>
              <a:rPr lang="el-GR" sz="3200" dirty="0" err="1" smtClean="0"/>
              <a:t>απεδαφοποίηση</a:t>
            </a:r>
            <a:r>
              <a:rPr lang="el-GR" sz="3200" dirty="0" smtClean="0"/>
              <a:t>, παγκόσμιες </a:t>
            </a:r>
            <a:r>
              <a:rPr lang="el-GR" sz="3200" dirty="0" err="1" smtClean="0"/>
              <a:t>υπερ</a:t>
            </a:r>
            <a:r>
              <a:rPr lang="el-GR" sz="3200" dirty="0" smtClean="0"/>
              <a:t>-τοπικές δυναμικές. Πολιτική βία, Στέρηση και φτωχοποίηση</a:t>
            </a:r>
          </a:p>
          <a:p>
            <a:pPr>
              <a:buNone/>
            </a:pPr>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Πολιτική ανθρωπολογία και πολιτική επιστήμη:</a:t>
            </a:r>
            <a:br>
              <a:rPr lang="el-GR" b="1" dirty="0" smtClean="0"/>
            </a:br>
            <a:r>
              <a:rPr lang="el-GR" b="1" dirty="0" smtClean="0"/>
              <a:t>μύθοι και πραγματικότητες</a:t>
            </a:r>
            <a:endParaRPr lang="el-GR" b="1" dirty="0"/>
          </a:p>
        </p:txBody>
      </p:sp>
      <p:sp>
        <p:nvSpPr>
          <p:cNvPr id="3" name="2 - Θέση περιεχομένου"/>
          <p:cNvSpPr>
            <a:spLocks noGrp="1"/>
          </p:cNvSpPr>
          <p:nvPr>
            <p:ph idx="1"/>
          </p:nvPr>
        </p:nvSpPr>
        <p:spPr>
          <a:xfrm>
            <a:off x="457200" y="1988840"/>
            <a:ext cx="8229600" cy="4137323"/>
          </a:xfrm>
        </p:spPr>
        <p:txBody>
          <a:bodyPr>
            <a:normAutofit lnSpcReduction="10000"/>
          </a:bodyPr>
          <a:lstStyle/>
          <a:p>
            <a:r>
              <a:rPr lang="el-GR" dirty="0" smtClean="0"/>
              <a:t>Πολιτική ανθρωπολογία: πρωτόγονες ή παραδοσιακές κοινωνίες, απουσία διακυβέρνησης, μη-πολιτικές δομές;;;</a:t>
            </a:r>
            <a:r>
              <a:rPr lang="en-US" dirty="0" smtClean="0"/>
              <a:t> </a:t>
            </a:r>
            <a:r>
              <a:rPr lang="el-GR" dirty="0" smtClean="0"/>
              <a:t>Κατάσταση γενικευμένης αναρχίας;;;</a:t>
            </a:r>
          </a:p>
          <a:p>
            <a:pPr>
              <a:buNone/>
            </a:pPr>
            <a:r>
              <a:rPr lang="el-GR" dirty="0" smtClean="0"/>
              <a:t> </a:t>
            </a:r>
          </a:p>
          <a:p>
            <a:r>
              <a:rPr lang="el-GR" dirty="0" smtClean="0"/>
              <a:t>Πολιτική επιστήμη: έννοια της διακυβέρνησης, έθνη-κράτη στην Ευρώπη, αρχή της έννομης βίας (</a:t>
            </a:r>
            <a:r>
              <a:rPr lang="en-US" dirty="0" smtClean="0"/>
              <a:t>Weber) </a:t>
            </a:r>
            <a:r>
              <a:rPr lang="el-GR" dirty="0" smtClean="0"/>
              <a:t>και του εξαναγκασμού</a:t>
            </a:r>
            <a:endParaRPr lang="el-GR"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 την ιστορία του πράγματος…</a:t>
            </a:r>
            <a:endParaRPr lang="el-GR" dirty="0"/>
          </a:p>
        </p:txBody>
      </p:sp>
      <p:sp>
        <p:nvSpPr>
          <p:cNvPr id="3" name="2 - Θέση περιεχομένου"/>
          <p:cNvSpPr>
            <a:spLocks noGrp="1"/>
          </p:cNvSpPr>
          <p:nvPr>
            <p:ph idx="1"/>
          </p:nvPr>
        </p:nvSpPr>
        <p:spPr/>
        <p:txBody>
          <a:bodyPr/>
          <a:lstStyle/>
          <a:p>
            <a:r>
              <a:rPr lang="el-GR" dirty="0" smtClean="0"/>
              <a:t>Υπήρχε ανθρωπολογία πριν την παγίωση της κοινωνικής και πολιτισμικής ανθρωπολογίας;</a:t>
            </a:r>
          </a:p>
          <a:p>
            <a:r>
              <a:rPr lang="el-GR" dirty="0" smtClean="0"/>
              <a:t>Η  «</a:t>
            </a:r>
            <a:r>
              <a:rPr lang="el-GR" dirty="0" err="1" smtClean="0"/>
              <a:t>πρωτο</a:t>
            </a:r>
            <a:r>
              <a:rPr lang="el-GR" dirty="0" smtClean="0"/>
              <a:t>-ανθρωπολογία»: αρχαίοι Έλληνες ιστορικοί και φιλόσοφοι, Γάλλοι φιλόσοφοι του 18</a:t>
            </a:r>
            <a:r>
              <a:rPr lang="el-GR" baseline="30000" dirty="0" smtClean="0"/>
              <a:t>ου</a:t>
            </a:r>
            <a:r>
              <a:rPr lang="el-GR" dirty="0" smtClean="0"/>
              <a:t> αιώνα. Η μαγεία των μακρινών ταξιδιών και της ανακάλυψης των «ευγενών αγρίων»</a:t>
            </a:r>
            <a:endParaRPr lang="el-G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a:t>
            </a:r>
            <a:r>
              <a:rPr lang="el-GR" dirty="0" err="1" smtClean="0"/>
              <a:t>ἔστι</a:t>
            </a:r>
            <a:r>
              <a:rPr lang="el-GR" dirty="0" smtClean="0"/>
              <a:t> </a:t>
            </a:r>
            <a:r>
              <a:rPr lang="el-GR" dirty="0" err="1" smtClean="0"/>
              <a:t>δὴ</a:t>
            </a:r>
            <a:r>
              <a:rPr lang="el-GR" dirty="0" smtClean="0"/>
              <a:t> τρία μόρια </a:t>
            </a:r>
            <a:r>
              <a:rPr lang="el-GR" dirty="0" err="1" smtClean="0"/>
              <a:t>τῶν</a:t>
            </a:r>
            <a:r>
              <a:rPr lang="el-GR" dirty="0" smtClean="0"/>
              <a:t> </a:t>
            </a:r>
            <a:r>
              <a:rPr lang="el-GR" dirty="0" err="1" smtClean="0"/>
              <a:t>πολιτειῶν</a:t>
            </a:r>
            <a:r>
              <a:rPr lang="el-GR" dirty="0" smtClean="0"/>
              <a:t> </a:t>
            </a:r>
            <a:r>
              <a:rPr lang="el-GR" dirty="0" err="1" smtClean="0"/>
              <a:t>πασῶν</a:t>
            </a:r>
            <a:r>
              <a:rPr lang="el-GR" dirty="0" smtClean="0"/>
              <a:t>... </a:t>
            </a:r>
            <a:r>
              <a:rPr lang="el-GR" dirty="0" err="1" smtClean="0"/>
              <a:t>ἓν</a:t>
            </a:r>
            <a:r>
              <a:rPr lang="el-GR" dirty="0" smtClean="0"/>
              <a:t> </a:t>
            </a:r>
            <a:r>
              <a:rPr lang="el-GR" dirty="0" err="1" smtClean="0"/>
              <a:t>μὲν</a:t>
            </a:r>
            <a:r>
              <a:rPr lang="el-GR" dirty="0" smtClean="0"/>
              <a:t> τί </a:t>
            </a:r>
            <a:r>
              <a:rPr lang="el-GR" dirty="0" err="1" smtClean="0"/>
              <a:t>τὸ</a:t>
            </a:r>
            <a:r>
              <a:rPr lang="el-GR" dirty="0" smtClean="0"/>
              <a:t> </a:t>
            </a:r>
            <a:r>
              <a:rPr lang="el-GR" dirty="0" err="1" smtClean="0"/>
              <a:t>βουλευόμενον</a:t>
            </a:r>
            <a:r>
              <a:rPr lang="el-GR" dirty="0" smtClean="0"/>
              <a:t> </a:t>
            </a:r>
            <a:r>
              <a:rPr lang="el-GR" dirty="0" err="1" smtClean="0"/>
              <a:t>περὶ</a:t>
            </a:r>
            <a:r>
              <a:rPr lang="el-GR" dirty="0" smtClean="0"/>
              <a:t> </a:t>
            </a:r>
            <a:r>
              <a:rPr lang="el-GR" dirty="0" err="1" smtClean="0"/>
              <a:t>τῶν</a:t>
            </a:r>
            <a:r>
              <a:rPr lang="el-GR" dirty="0" smtClean="0"/>
              <a:t> </a:t>
            </a:r>
            <a:r>
              <a:rPr lang="el-GR" dirty="0" err="1" smtClean="0"/>
              <a:t>κοινῶν</a:t>
            </a:r>
            <a:r>
              <a:rPr lang="el-GR" dirty="0" smtClean="0"/>
              <a:t>, δεύτερον </a:t>
            </a:r>
            <a:r>
              <a:rPr lang="el-GR" dirty="0" err="1" smtClean="0"/>
              <a:t>δὲ</a:t>
            </a:r>
            <a:r>
              <a:rPr lang="el-GR" dirty="0" smtClean="0"/>
              <a:t> </a:t>
            </a:r>
            <a:r>
              <a:rPr lang="el-GR" dirty="0" err="1" smtClean="0"/>
              <a:t>τὸ</a:t>
            </a:r>
            <a:r>
              <a:rPr lang="el-GR" dirty="0" smtClean="0"/>
              <a:t> </a:t>
            </a:r>
            <a:r>
              <a:rPr lang="el-GR" dirty="0" err="1" smtClean="0"/>
              <a:t>περὶ</a:t>
            </a:r>
            <a:r>
              <a:rPr lang="el-GR" dirty="0" smtClean="0"/>
              <a:t> </a:t>
            </a:r>
            <a:r>
              <a:rPr lang="el-GR" dirty="0" err="1" smtClean="0"/>
              <a:t>τὰς</a:t>
            </a:r>
            <a:r>
              <a:rPr lang="el-GR" dirty="0" smtClean="0"/>
              <a:t> </a:t>
            </a:r>
            <a:r>
              <a:rPr lang="el-GR" dirty="0" err="1" smtClean="0"/>
              <a:t>ἀρχάς</a:t>
            </a:r>
            <a:r>
              <a:rPr lang="el-GR" dirty="0" smtClean="0"/>
              <a:t>... τρίτον </a:t>
            </a:r>
            <a:r>
              <a:rPr lang="el-GR" dirty="0" err="1" smtClean="0"/>
              <a:t>δέ</a:t>
            </a:r>
            <a:r>
              <a:rPr lang="el-GR" dirty="0" smtClean="0"/>
              <a:t> τί </a:t>
            </a:r>
            <a:r>
              <a:rPr lang="el-GR" dirty="0" err="1" smtClean="0"/>
              <a:t>τὸ</a:t>
            </a:r>
            <a:r>
              <a:rPr lang="el-GR" dirty="0" smtClean="0"/>
              <a:t> δικάζον»</a:t>
            </a:r>
          </a:p>
          <a:p>
            <a:pPr>
              <a:buNone/>
            </a:pPr>
            <a:endParaRPr lang="el-GR" dirty="0" smtClean="0"/>
          </a:p>
          <a:p>
            <a:pPr>
              <a:buNone/>
            </a:pPr>
            <a:endParaRPr lang="el-GR" dirty="0" smtClean="0"/>
          </a:p>
          <a:p>
            <a:pPr>
              <a:buNone/>
            </a:pPr>
            <a:r>
              <a:rPr lang="el-GR" dirty="0" smtClean="0"/>
              <a:t>Αριστοτέλης, Πολιτικά Δ 1294</a:t>
            </a:r>
            <a:r>
              <a:rPr lang="en-US" dirty="0" smtClean="0"/>
              <a:t>a</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169080"/>
          </a:xfrm>
        </p:spPr>
        <p:txBody>
          <a:bodyPr>
            <a:normAutofit/>
          </a:bodyPr>
          <a:lstStyle/>
          <a:p>
            <a:r>
              <a:rPr lang="el-GR" dirty="0" smtClean="0"/>
              <a:t>Στην ηθική φιλοσοφία του ο Αριστοτέλης, όπως και όλοι οι κλασικοί φιλόσοφοι του αρχαίου κόσμου, δεν περιορίστηκε στο ατομικό επίπεδο, αλλά προχώρησε και στο κοινωνικό. Έτσι αναζήτησε την ηθική τελείωση του ανθρώπου μέσα στον οργανωμένο ομαδικό βίο και μελέτησε όλες τις μορφές επικοινωνίας, αποδίδοντας κορυφαία σημασία στη </a:t>
            </a:r>
            <a:r>
              <a:rPr lang="el-GR" b="1" dirty="0" smtClean="0"/>
              <a:t>φιλία</a:t>
            </a:r>
            <a:r>
              <a:rPr lang="el-GR" dirty="0" smtClean="0"/>
              <a:t> που, με ιδιαίτερο ζήλο και προσωπική θέρμη, την ερεύνησε σαν ηθικό φαινόμενο σε κάθε πτυχή της ατομικής και της κοινωνικής ζωής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571480"/>
            <a:ext cx="8229600" cy="5883328"/>
          </a:xfrm>
        </p:spPr>
        <p:txBody>
          <a:bodyPr>
            <a:normAutofit fontScale="92500" lnSpcReduction="10000"/>
          </a:bodyPr>
          <a:lstStyle/>
          <a:p>
            <a:r>
              <a:rPr lang="el-GR" dirty="0" smtClean="0"/>
              <a:t>Με την πολιτική φιλοσοφία του ο Αριστοτέλης συμπλήρωσε την ηθική του, κυρίως στην κοινωνική διάστασή της. Ο Αριστοτέλης όρισε την πολιτική ως τέχνη του οργανωμένου ομαδικού βίου των ανθρώπων και είναι αυτός που χαρακτήρισε τον άνθρωπο </a:t>
            </a:r>
            <a:r>
              <a:rPr lang="el-GR" b="1" dirty="0" smtClean="0"/>
              <a:t>«φύσει </a:t>
            </a:r>
            <a:r>
              <a:rPr lang="el-GR" b="1" dirty="0" err="1" smtClean="0"/>
              <a:t>πολιτικόν</a:t>
            </a:r>
            <a:r>
              <a:rPr lang="el-GR" b="1" dirty="0" smtClean="0"/>
              <a:t> </a:t>
            </a:r>
            <a:r>
              <a:rPr lang="el-GR" b="1" dirty="0" err="1" smtClean="0"/>
              <a:t>ζώον</a:t>
            </a:r>
            <a:r>
              <a:rPr lang="el-GR" b="1" dirty="0" smtClean="0"/>
              <a:t>»</a:t>
            </a:r>
            <a:r>
              <a:rPr lang="el-GR" dirty="0" smtClean="0"/>
              <a:t>. Έτσι δίδαξε ότι ο άνθρωπος μόνο μέσα σε μια πολιτική κοινωνία μπορεί να επιτύχει την ηθική τελείωσή του και ότι οι σκοποί του ατόμου και του συνόλου ταυτίζονται στην οργανωμένη κοινωνία και πραγματώνονται με τον καλύτερο δυνατό τρόπο μέσα σ’ αυτήν.</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444</TotalTime>
  <Words>1243</Words>
  <Application>Microsoft Office PowerPoint</Application>
  <PresentationFormat>Προβολή στην οθόνη (4:3)</PresentationFormat>
  <Paragraphs>76</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Ζωντάνια</vt:lpstr>
      <vt:lpstr>Πολιτική ανθρωπολογία σύμφωνα με τον Victor Turner</vt:lpstr>
      <vt:lpstr>Είναι εχθροί μας ας τους παντρευτούμε…  </vt:lpstr>
      <vt:lpstr>Προ-βιομηχανικά πολιτικά συστήματα</vt:lpstr>
      <vt:lpstr>Νεωτερικά έθνη-κράτη και άλλοι πολιτικο-κοινωνικοί σχηματισμοί</vt:lpstr>
      <vt:lpstr>Πολιτική ανθρωπολογία και πολιτική επιστήμη: μύθοι και πραγματικότητες</vt:lpstr>
      <vt:lpstr>Για την ιστορία του πράγματος…</vt:lpstr>
      <vt:lpstr>Διαφάνεια 7</vt:lpstr>
      <vt:lpstr>Διαφάνεια 8</vt:lpstr>
      <vt:lpstr>Διαφάνεια 9</vt:lpstr>
      <vt:lpstr>ΟΙ ΕΠΙΡΡΟΕΣ:</vt:lpstr>
      <vt:lpstr>Το ρεύμα του ρομαντισμού</vt:lpstr>
      <vt:lpstr>Το τέλος μιας φυλής… είδος υπό εξαφάνιση!</vt:lpstr>
      <vt:lpstr>Οι ζωολογικοί κήποι του 19ου αιώνα…</vt:lpstr>
      <vt:lpstr>Το χωριό των «Νέγρων»…</vt:lpstr>
      <vt:lpstr>Ζωολογικοί κήποι… ανθρώπων: μέχρι τον 20ο αιώνα!!!</vt:lpstr>
      <vt:lpstr>Η βικτοριανή ανθρωπολογία </vt:lpstr>
      <vt:lpstr>Διακυβέρνηση και πολιτική</vt:lpstr>
      <vt:lpstr>Οι αντιδράσεις… οι ανθρωπολόγοι και ένας κόσμος που άλλαζε ραγδαία</vt:lpstr>
      <vt:lpstr>Στην Ευρώπη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κοινωνική και πολιτισμική ανθρωπολογία προσπαθεί να εξηγήσει την ποκιλότητα του κόσμου μας</dc:title>
  <dc:creator>BALIA</dc:creator>
  <cp:lastModifiedBy>Χρήστης</cp:lastModifiedBy>
  <cp:revision>56</cp:revision>
  <dcterms:created xsi:type="dcterms:W3CDTF">2015-09-01T07:21:45Z</dcterms:created>
  <dcterms:modified xsi:type="dcterms:W3CDTF">2020-03-23T10:51:17Z</dcterms:modified>
</cp:coreProperties>
</file>