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1" r:id="rId3"/>
    <p:sldId id="335" r:id="rId4"/>
    <p:sldId id="342" r:id="rId5"/>
    <p:sldId id="336" r:id="rId6"/>
    <p:sldId id="343" r:id="rId7"/>
    <p:sldId id="332" r:id="rId8"/>
    <p:sldId id="340" r:id="rId9"/>
    <p:sldId id="274" r:id="rId10"/>
    <p:sldId id="329" r:id="rId11"/>
    <p:sldId id="330" r:id="rId12"/>
    <p:sldId id="338" r:id="rId13"/>
    <p:sldId id="275" r:id="rId14"/>
    <p:sldId id="337" r:id="rId15"/>
    <p:sldId id="287" r:id="rId16"/>
    <p:sldId id="282" r:id="rId17"/>
    <p:sldId id="283" r:id="rId18"/>
    <p:sldId id="276" r:id="rId19"/>
    <p:sldId id="297" r:id="rId20"/>
    <p:sldId id="334" r:id="rId21"/>
    <p:sldId id="298" r:id="rId22"/>
    <p:sldId id="295" r:id="rId23"/>
    <p:sldId id="333" r:id="rId24"/>
    <p:sldId id="285" r:id="rId25"/>
    <p:sldId id="312" r:id="rId26"/>
    <p:sldId id="313" r:id="rId27"/>
    <p:sldId id="314" r:id="rId28"/>
    <p:sldId id="291" r:id="rId29"/>
    <p:sldId id="341" r:id="rId30"/>
    <p:sldId id="278" r:id="rId31"/>
    <p:sldId id="279" r:id="rId32"/>
    <p:sldId id="264" r:id="rId33"/>
    <p:sldId id="266" r:id="rId34"/>
    <p:sldId id="303" r:id="rId35"/>
    <p:sldId id="311" r:id="rId36"/>
    <p:sldId id="304" r:id="rId37"/>
    <p:sldId id="339" r:id="rId38"/>
    <p:sldId id="305" r:id="rId39"/>
    <p:sldId id="306" r:id="rId40"/>
    <p:sldId id="308" r:id="rId41"/>
    <p:sldId id="309" r:id="rId42"/>
    <p:sldId id="310" r:id="rId43"/>
    <p:sldId id="267" r:id="rId44"/>
    <p:sldId id="268" r:id="rId45"/>
    <p:sldId id="269" r:id="rId46"/>
    <p:sldId id="302" r:id="rId47"/>
    <p:sldId id="301" r:id="rId48"/>
    <p:sldId id="316" r:id="rId49"/>
    <p:sldId id="317" r:id="rId50"/>
    <p:sldId id="318" r:id="rId51"/>
    <p:sldId id="320" r:id="rId52"/>
    <p:sldId id="321" r:id="rId53"/>
    <p:sldId id="322" r:id="rId54"/>
    <p:sldId id="270" r:id="rId55"/>
    <p:sldId id="299" r:id="rId56"/>
    <p:sldId id="271" r:id="rId57"/>
    <p:sldId id="324" r:id="rId58"/>
    <p:sldId id="325" r:id="rId59"/>
    <p:sldId id="326" r:id="rId60"/>
    <p:sldId id="328" r:id="rId61"/>
    <p:sldId id="327" r:id="rId6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29D6BE4E-D353-477A-9913-66A78589CC4D}" type="datetimeFigureOut">
              <a:rPr lang="el-GR"/>
              <a:pPr>
                <a:defRPr/>
              </a:pPr>
              <a:t>7/5/2020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33E04B1-FE37-4CE6-AC7C-2A57C97943F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B637B1E-FC16-4CCC-B58C-19C5ABA651AD}" type="datetimeFigureOut">
              <a:rPr lang="el-GR"/>
              <a:pPr>
                <a:defRPr/>
              </a:pPr>
              <a:t>7/5/2020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6A93FDA-0311-48B7-B6FF-BD5CB03BBA5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6EF5A6E-5BB1-47E5-8710-10195C678978}" type="datetimeFigureOut">
              <a:rPr lang="el-GR"/>
              <a:pPr>
                <a:defRPr/>
              </a:pPr>
              <a:t>7/5/2020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290F1BD-E75F-4421-9A34-76F7041482B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C18D867-CC08-403E-BA11-4646885571EC}" type="datetimeFigureOut">
              <a:rPr lang="el-GR"/>
              <a:pPr>
                <a:defRPr/>
              </a:pPr>
              <a:t>7/5/2020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FF16DF2-D6CA-48AD-B801-28906DDB229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0BA3194-A9BE-487B-BE8B-4F58A2B65C70}" type="datetimeFigureOut">
              <a:rPr lang="el-GR"/>
              <a:pPr>
                <a:defRPr/>
              </a:pPr>
              <a:t>7/5/2020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E23C446-A8B8-4093-BB63-4277D9AFFF7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64C759AD-5FC2-4AC6-AC70-DC0359897F76}" type="datetimeFigureOut">
              <a:rPr lang="el-GR"/>
              <a:pPr>
                <a:defRPr/>
              </a:pPr>
              <a:t>7/5/2020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978DF8D-DDD8-4F4E-B158-84B08C8FD47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D93550A-2178-4A3D-878A-B3C32A181963}" type="datetimeFigureOut">
              <a:rPr lang="el-GR"/>
              <a:pPr>
                <a:defRPr/>
              </a:pPr>
              <a:t>7/5/2020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DAE69975-9F63-4A8B-80AA-4CFE8B1ECF2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8A48F85D-C986-4093-9498-58566924816A}" type="datetimeFigureOut">
              <a:rPr lang="el-GR"/>
              <a:pPr>
                <a:defRPr/>
              </a:pPr>
              <a:t>7/5/2020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B7C5988A-CADE-4817-9471-A8AD1727EC5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09B69C2-527C-44B7-99CD-6BB318DA1546}" type="datetimeFigureOut">
              <a:rPr lang="el-GR"/>
              <a:pPr>
                <a:defRPr/>
              </a:pPr>
              <a:t>7/5/2020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6A941F04-28CF-426E-9634-587E727DDB7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04FC7BA1-317E-490A-A17B-785490C5511D}" type="datetimeFigureOut">
              <a:rPr lang="el-GR"/>
              <a:pPr>
                <a:defRPr/>
              </a:pPr>
              <a:t>7/5/2020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9792CC9-2DA0-4BB3-A88F-88A196F9F3F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30F199F-E062-4057-A619-6C9189667A01}" type="datetimeFigureOut">
              <a:rPr lang="el-GR"/>
              <a:pPr>
                <a:defRPr/>
              </a:pPr>
              <a:t>7/5/2020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1B50556-5180-4A69-9F0B-67AE478BE46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D4D5AC-A538-4D57-9806-2D6B3F4C387E}" type="datetimeFigureOut">
              <a:rPr lang="el-GR"/>
              <a:pPr>
                <a:defRPr/>
              </a:pPr>
              <a:t>7/5/2020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B89FE2-1E3C-4484-8B99-DC84E155C0CF}"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Η συγκρότηση του ελληνικού έθνους-κράτους: ο ρόλος της </a:t>
            </a:r>
            <a:r>
              <a:rPr lang="el-GR" b="1" dirty="0" err="1" smtClean="0"/>
              <a:t>αρχαιοπολιτικής</a:t>
            </a:r>
            <a:endParaRPr lang="el-GR" b="1" dirty="0"/>
          </a:p>
        </p:txBody>
      </p:sp>
      <p:sp>
        <p:nvSpPr>
          <p:cNvPr id="2051" name="2 - Θέση περιεχομένου"/>
          <p:cNvSpPr>
            <a:spLocks noGrp="1"/>
          </p:cNvSpPr>
          <p:nvPr>
            <p:ph idx="1"/>
          </p:nvPr>
        </p:nvSpPr>
        <p:spPr>
          <a:xfrm>
            <a:off x="0" y="1600200"/>
            <a:ext cx="9144000" cy="5257800"/>
          </a:xfrm>
        </p:spPr>
        <p:txBody>
          <a:bodyPr/>
          <a:lstStyle/>
          <a:p>
            <a:pPr eaLnBrk="1" hangingPunct="1">
              <a:buFont typeface="Arial" charset="0"/>
              <a:buNone/>
            </a:pPr>
            <a:r>
              <a:rPr lang="el-GR" dirty="0" smtClean="0"/>
              <a:t>	Η μουσειακή λογική από τα τέλη του 18</a:t>
            </a:r>
            <a:r>
              <a:rPr lang="el-GR" baseline="30000" dirty="0" smtClean="0"/>
              <a:t>ο</a:t>
            </a:r>
            <a:r>
              <a:rPr lang="el-GR" dirty="0" smtClean="0"/>
              <a:t> αιώνα. Η ίδρυση του έθνους-κράτους. Η θεωρία του </a:t>
            </a:r>
            <a:r>
              <a:rPr lang="el-GR" dirty="0" err="1" smtClean="0"/>
              <a:t>Άντερσον</a:t>
            </a:r>
            <a:r>
              <a:rPr lang="el-GR" dirty="0" smtClean="0"/>
              <a:t> (1983) για τις φαντασιακές κοινότητες (</a:t>
            </a:r>
            <a:r>
              <a:rPr lang="el-GR" i="1" dirty="0" smtClean="0"/>
              <a:t>Φαντασιακές κοινότητες: Στοχασμοί για τη διάδοση και τις απαρχές του εθνικισμού</a:t>
            </a:r>
            <a:r>
              <a:rPr lang="el-GR" dirty="0" smtClean="0"/>
              <a:t>)</a:t>
            </a:r>
            <a:endParaRPr lang="en-US" dirty="0" smtClean="0"/>
          </a:p>
          <a:p>
            <a:pPr eaLnBrk="1" hangingPunct="1">
              <a:buFont typeface="Arial" charset="0"/>
              <a:buNone/>
            </a:pPr>
            <a:endParaRPr lang="el-GR" dirty="0" smtClean="0"/>
          </a:p>
          <a:p>
            <a:pPr eaLnBrk="1" hangingPunct="1">
              <a:buFont typeface="Arial" charset="0"/>
              <a:buNone/>
            </a:pPr>
            <a:r>
              <a:rPr lang="el-GR" dirty="0" smtClean="0"/>
              <a:t>    Ο κεντρικός ρόλος των μουσείων ως διαδικασιών που χτίζουν ένα «εθνικό», «επισκέψιμο» παρελθόν</a:t>
            </a:r>
          </a:p>
          <a:p>
            <a:pPr eaLnBrk="1" hangingPunct="1">
              <a:buFont typeface="Arial" charset="0"/>
              <a:buNone/>
            </a:pPr>
            <a:endParaRPr lang="el-GR" dirty="0" smtClean="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84" y="0"/>
            <a:ext cx="9429784" cy="6126163"/>
          </a:xfrm>
        </p:spPr>
        <p:txBody>
          <a:bodyPr/>
          <a:lstStyle/>
          <a:p>
            <a:pPr>
              <a:buNone/>
            </a:pPr>
            <a:r>
              <a:rPr lang="el-GR" sz="2400" dirty="0" smtClean="0"/>
              <a:t>     </a:t>
            </a:r>
            <a:r>
              <a:rPr lang="el-GR" sz="2800" dirty="0" smtClean="0"/>
              <a:t>Η γεωγραφία, η τοπολογία και η λογοτεχνία συνδέονται στενά και οι περιηγητές στην Ελλάδα των ερειπίων έπλασαν έναν τόπο απώλειας, έναν τόπο φαντασιακό, ‘έναν τόπο επιθυμητό, βουβό και ασάλευτο, έναν τόπο ερειπίων. Σύμφωνα με τη Λεοντή (1998) στο </a:t>
            </a:r>
            <a:r>
              <a:rPr lang="el-GR" sz="2800" i="1" dirty="0" smtClean="0"/>
              <a:t>Τοπογραφίες του Ελληνισμού</a:t>
            </a:r>
            <a:r>
              <a:rPr lang="el-GR" sz="2800" dirty="0" smtClean="0"/>
              <a:t> ο τόπος της Ελλάδας είναι η περιοχή του μύθου και μια συνθήκη α-</a:t>
            </a:r>
            <a:r>
              <a:rPr lang="el-GR" sz="2800" dirty="0" err="1" smtClean="0"/>
              <a:t>χρονίας</a:t>
            </a:r>
            <a:r>
              <a:rPr lang="el-GR" sz="2800" dirty="0" smtClean="0"/>
              <a:t>, μια συνθήκη μη-χρόνου :</a:t>
            </a:r>
            <a:endParaRPr lang="el-GR" sz="2800" i="1" dirty="0" smtClean="0"/>
          </a:p>
          <a:p>
            <a:pPr>
              <a:buNone/>
            </a:pPr>
            <a:r>
              <a:rPr lang="el-GR" sz="2800" i="1" dirty="0" smtClean="0"/>
              <a:t>    </a:t>
            </a:r>
          </a:p>
          <a:p>
            <a:pPr>
              <a:buNone/>
            </a:pPr>
            <a:r>
              <a:rPr lang="el-GR" sz="2800" i="1" dirty="0" smtClean="0"/>
              <a:t>    </a:t>
            </a:r>
            <a:r>
              <a:rPr lang="el-GR" sz="2400" i="1" dirty="0" smtClean="0"/>
              <a:t>Για άλλη μια φορά ο αρχαίος Έλληνας πήρε το καλύτερο –εμείς είμαστε πολύ καθυστερημένοι οδοιπόροι: τα ιερά έχουν γκρεμιστεί και τα μαντεία είναι βουβά. Στην Ελλάδα έχεις πολύ συχνά την αίσθηση πως η φαντασμαγορία έχει περάσει προ πολλού και πως καθώς έφτασες πολύ αργά, έχει ελάχιστη σημασία τι σκέφτεσαι ή τι νιώθεις. Η σύγχρονη Ελλάδα είναι τόσο αδύναμη και εύθραυστη που θρυμματίζεται τελείως όταν έρχεται αντιμέτωπη και με το πιο ακατέργαστο ακόμη θραύσμα της παλιάς…</a:t>
            </a:r>
          </a:p>
          <a:p>
            <a:endParaRPr lang="el-GR" sz="2800" i="1"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357166"/>
            <a:ext cx="8229600" cy="5768997"/>
          </a:xfrm>
        </p:spPr>
        <p:txBody>
          <a:bodyPr/>
          <a:lstStyle/>
          <a:p>
            <a:pPr>
              <a:buNone/>
            </a:pPr>
            <a:r>
              <a:rPr lang="el-GR" sz="2800" dirty="0" smtClean="0"/>
              <a:t>    </a:t>
            </a:r>
            <a:r>
              <a:rPr lang="el-GR" sz="2800" i="1" dirty="0" smtClean="0"/>
              <a:t>Μονάχα η Ακρόπολη φαινόταν, να στέκει ψηλά πάνω από την πόλη. Ακλόνητη και κόκκινη και όλο νόημα  - μοναχική και ξέχωρη από όλο το σύγχρονο κόσμο. Τότε λοιπόν, αυτό και τους καλλίγραμμους, αδάμαστους λόφους μπόρεσα να τα αποχαιρετίσω, γιατί όλα αυτά είναι η Ελλάδα, κι έτσι τα γνώρισα και πάντα θα τα γνωρίζω. Σιωπή, τρομερή και αδιάλειπτη ,τα σαρώνει τώρα παντοτινά και κραυγή ανθρώπου δε θα τα ταράξει πλέον. Στο κάτω κάτω, όλος ο σαματάς που κατατρώγει τη βάση τους δεν είναι παρά εφήμερος κι ένας σοφός δε θα τον ακούσει περισσότερο απ’ </a:t>
            </a:r>
            <a:r>
              <a:rPr lang="el-GR" sz="2800" i="1" dirty="0" err="1" smtClean="0"/>
              <a:t>ό,τι</a:t>
            </a:r>
            <a:r>
              <a:rPr lang="el-GR" sz="2800" i="1" dirty="0" smtClean="0"/>
              <a:t> τον ακούν οι Έλληνες, που είναι νεκροί εδώ και χιλιάδες χρόνια…</a:t>
            </a:r>
          </a:p>
          <a:p>
            <a:endParaRPr lang="el-GR" sz="2800" i="1"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84" y="0"/>
            <a:ext cx="9429784" cy="6126163"/>
          </a:xfrm>
        </p:spPr>
        <p:txBody>
          <a:bodyPr/>
          <a:lstStyle/>
          <a:p>
            <a:pPr>
              <a:buNone/>
            </a:pPr>
            <a:r>
              <a:rPr lang="el-GR" dirty="0" smtClean="0"/>
              <a:t>   </a:t>
            </a:r>
            <a:r>
              <a:rPr lang="el-GR" sz="2400" dirty="0" smtClean="0"/>
              <a:t> Η έννοια του </a:t>
            </a:r>
            <a:r>
              <a:rPr lang="el-GR" sz="2400" u="sng" dirty="0" err="1" smtClean="0"/>
              <a:t>κρυπτο</a:t>
            </a:r>
            <a:r>
              <a:rPr lang="el-GR" sz="2400" u="sng" dirty="0" smtClean="0"/>
              <a:t>-αποικισμού (</a:t>
            </a:r>
            <a:r>
              <a:rPr lang="en-US" sz="2400" u="sng" dirty="0" smtClean="0"/>
              <a:t>crypto</a:t>
            </a:r>
            <a:r>
              <a:rPr lang="el-GR" sz="2400" u="sng" dirty="0" smtClean="0"/>
              <a:t>-</a:t>
            </a:r>
            <a:r>
              <a:rPr lang="en-US" sz="2400" u="sng" dirty="0" smtClean="0"/>
              <a:t>colonialism</a:t>
            </a:r>
            <a:r>
              <a:rPr lang="el-GR" sz="2400" u="sng" dirty="0" smtClean="0"/>
              <a:t>)</a:t>
            </a:r>
            <a:r>
              <a:rPr lang="el-GR" sz="2400" dirty="0" smtClean="0"/>
              <a:t> όπως διαμορφώθηκε αρχικά από τον ανθρωπολόγο </a:t>
            </a:r>
            <a:r>
              <a:rPr lang="en-US" sz="2400" dirty="0" smtClean="0"/>
              <a:t>Michael Herzfeld </a:t>
            </a:r>
            <a:r>
              <a:rPr lang="el-GR" sz="2400" dirty="0" smtClean="0"/>
              <a:t>(2002) και στη συνέχεια χρησιμοποιήθηκε από πολλούς μελετητές, κυρίως αρχαιολόγους, όπως πρόσφατα από τον </a:t>
            </a:r>
            <a:r>
              <a:rPr lang="en-US" sz="2400" dirty="0" smtClean="0"/>
              <a:t>Ian </a:t>
            </a:r>
            <a:r>
              <a:rPr lang="en-US" sz="2400" dirty="0" err="1" smtClean="0"/>
              <a:t>Hodder</a:t>
            </a:r>
            <a:r>
              <a:rPr lang="el-GR" sz="2400" dirty="0" smtClean="0"/>
              <a:t> που έκανε λόγο για </a:t>
            </a:r>
            <a:r>
              <a:rPr lang="el-GR" sz="2400" u="sng" dirty="0" err="1" smtClean="0"/>
              <a:t>κρυπτο</a:t>
            </a:r>
            <a:r>
              <a:rPr lang="el-GR" sz="2400" u="sng" dirty="0" smtClean="0"/>
              <a:t>-αποικιακές συναθροίσεις και συνυφάνσεις. </a:t>
            </a:r>
            <a:r>
              <a:rPr lang="el-GR" sz="2400" dirty="0" smtClean="0"/>
              <a:t>Η Ελλάδα δεν υπήρξε ποτέ αποικία της Δύσης: ωστόσο η τύχη της και για να ακριβολογούμε η γέννηση και η επιβίωσή της εξαρτήθηκε –και ως ένα βαθμό εξαρτάται και σήμερα- από τις προθέσεις, τις γεωπολιτικές και τα οικονομικά δυτικά συμφέροντα. </a:t>
            </a:r>
          </a:p>
          <a:p>
            <a:pPr>
              <a:buNone/>
            </a:pPr>
            <a:r>
              <a:rPr lang="el-GR" sz="2400" dirty="0" smtClean="0"/>
              <a:t>     Έτσι  καλλιεργήθηκε ένας ιδιότυπος ελληνικού τύπου </a:t>
            </a:r>
            <a:r>
              <a:rPr lang="el-GR" sz="2400" u="sng" dirty="0" err="1" smtClean="0"/>
              <a:t>οριενταλισμός</a:t>
            </a:r>
            <a:r>
              <a:rPr lang="el-GR" sz="2400" u="sng" dirty="0" smtClean="0"/>
              <a:t>,</a:t>
            </a:r>
            <a:r>
              <a:rPr lang="el-GR" sz="2400" dirty="0" smtClean="0"/>
              <a:t> με </a:t>
            </a:r>
            <a:r>
              <a:rPr lang="el-GR" sz="2400" dirty="0" err="1" smtClean="0"/>
              <a:t>ό,τι</a:t>
            </a:r>
            <a:r>
              <a:rPr lang="el-GR" sz="2400" dirty="0" smtClean="0"/>
              <a:t> αντιφάσεις αυτό συνεπάγεται, αλλά και οι ίδιοι οι Έλληνες αντιμετώπισαν –και συνεχίζουν- χειριστικά για δικό τους όφελος το αρχαίο ελληνικό φαντασιακό και το ιδεολόγημα της συνέχειας. Η </a:t>
            </a:r>
            <a:r>
              <a:rPr lang="el-GR" sz="2400" u="sng" dirty="0" smtClean="0"/>
              <a:t>έννοια της </a:t>
            </a:r>
            <a:r>
              <a:rPr lang="el-GR" sz="2400" u="sng" dirty="0" err="1" smtClean="0"/>
              <a:t>δισσημίας</a:t>
            </a:r>
            <a:r>
              <a:rPr lang="el-GR" sz="2400" u="sng" dirty="0" smtClean="0"/>
              <a:t> (</a:t>
            </a:r>
            <a:r>
              <a:rPr lang="en-US" sz="2400" u="sng" dirty="0" err="1" smtClean="0"/>
              <a:t>dissemia</a:t>
            </a:r>
            <a:r>
              <a:rPr lang="el-GR" sz="2400" u="sng" dirty="0" smtClean="0"/>
              <a:t>)</a:t>
            </a:r>
            <a:r>
              <a:rPr lang="el-GR" sz="2400" dirty="0" smtClean="0"/>
              <a:t> του </a:t>
            </a:r>
            <a:r>
              <a:rPr lang="en-US" sz="2400" dirty="0" smtClean="0"/>
              <a:t>M</a:t>
            </a:r>
            <a:r>
              <a:rPr lang="el-GR" sz="2400" dirty="0" smtClean="0"/>
              <a:t>. </a:t>
            </a:r>
            <a:r>
              <a:rPr lang="en-US" sz="2400" dirty="0" smtClean="0"/>
              <a:t>Herzfeld </a:t>
            </a:r>
            <a:r>
              <a:rPr lang="el-GR" sz="2400" dirty="0" smtClean="0"/>
              <a:t>όπως διατυπώθηκε στο βιβλίο του </a:t>
            </a:r>
            <a:r>
              <a:rPr lang="el-GR" sz="2400" i="1" dirty="0" smtClean="0"/>
              <a:t>Ανθρωπολογία μέσα από τον καθρέφτη,</a:t>
            </a:r>
            <a:r>
              <a:rPr lang="el-GR" sz="2400" dirty="0" smtClean="0"/>
              <a:t> αποδίδει πολύ εύστοχα την αμφιθυμία, τη </a:t>
            </a:r>
            <a:r>
              <a:rPr lang="el-GR" sz="2400" dirty="0" err="1" smtClean="0"/>
              <a:t>διπολικότητα</a:t>
            </a:r>
            <a:r>
              <a:rPr lang="el-GR" sz="2400" dirty="0" smtClean="0"/>
              <a:t> και τις αντιφάσεις τόσο της δυτικής αλλά κυρίως της εγχώριας ανάγνωσης της ελληνικότητας.</a:t>
            </a:r>
          </a:p>
          <a:p>
            <a:endParaRPr lang="el-GR" sz="24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457200" y="500042"/>
            <a:ext cx="8229600" cy="917596"/>
          </a:xfrm>
        </p:spPr>
        <p:txBody>
          <a:bodyPr/>
          <a:lstStyle/>
          <a:p>
            <a:pPr eaLnBrk="1" hangingPunct="1"/>
            <a:r>
              <a:rPr lang="el-GR" dirty="0" smtClean="0"/>
              <a:t>Αρχαία φαντάσματα, αρχαιολογικά κατάλοιπα και νεωτερική </a:t>
            </a:r>
            <a:r>
              <a:rPr lang="el-GR" dirty="0" err="1" smtClean="0"/>
              <a:t>δυστοπία</a:t>
            </a:r>
            <a:r>
              <a:rPr lang="el-GR" dirty="0" smtClean="0"/>
              <a:t>…</a:t>
            </a:r>
          </a:p>
        </p:txBody>
      </p:sp>
      <p:pic>
        <p:nvPicPr>
          <p:cNvPr id="5123" name="3 - Θέση περιεχομένου" descr="13-thumb-large.jpg"/>
          <p:cNvPicPr>
            <a:picLocks noGrp="1" noChangeAspect="1"/>
          </p:cNvPicPr>
          <p:nvPr>
            <p:ph idx="1"/>
          </p:nvPr>
        </p:nvPicPr>
        <p:blipFill>
          <a:blip r:embed="rId2"/>
          <a:srcRect/>
          <a:stretch>
            <a:fillRect/>
          </a:stretch>
        </p:blipFill>
        <p:spPr>
          <a:xfrm>
            <a:off x="857224" y="1857364"/>
            <a:ext cx="7286676" cy="4811724"/>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8929718" cy="6126163"/>
          </a:xfrm>
        </p:spPr>
        <p:txBody>
          <a:bodyPr/>
          <a:lstStyle/>
          <a:p>
            <a:pPr>
              <a:buNone/>
            </a:pPr>
            <a:r>
              <a:rPr lang="el-GR" dirty="0" smtClean="0"/>
              <a:t>   Όπως αποφαίνεται ο </a:t>
            </a:r>
            <a:r>
              <a:rPr lang="el-GR" dirty="0" err="1" smtClean="0"/>
              <a:t>Χαμηλάκης</a:t>
            </a:r>
            <a:r>
              <a:rPr lang="el-GR" dirty="0" smtClean="0"/>
              <a:t> στο </a:t>
            </a:r>
            <a:r>
              <a:rPr lang="el-GR" i="1" dirty="0" smtClean="0"/>
              <a:t>Έθνος και τα Ερείπιά του (2012)</a:t>
            </a:r>
            <a:r>
              <a:rPr lang="el-GR" dirty="0" smtClean="0"/>
              <a:t> σχετικά με την κατασκευή εγχώρια και ξένη του εθνικού φαντασιακού στην Ελλάδα:</a:t>
            </a:r>
          </a:p>
          <a:p>
            <a:pPr>
              <a:buNone/>
            </a:pPr>
            <a:r>
              <a:rPr lang="el-GR" dirty="0" smtClean="0"/>
              <a:t>   </a:t>
            </a:r>
          </a:p>
          <a:p>
            <a:pPr>
              <a:buNone/>
            </a:pPr>
            <a:r>
              <a:rPr lang="el-GR" dirty="0" smtClean="0"/>
              <a:t>   … διαρκώς υπό το βλέμμα του δυτικού κόσμου, ο οποίος έχει πλάσει τη δική του εκδοχή της αρχαιοελληνικής κληρονομιάς, την έχει ιδιοποιηθεί ως δικό του </a:t>
            </a:r>
            <a:r>
              <a:rPr lang="el-GR" dirty="0" err="1" smtClean="0"/>
              <a:t>καταγωγικό</a:t>
            </a:r>
            <a:r>
              <a:rPr lang="el-GR" dirty="0" smtClean="0"/>
              <a:t> μύθο και ανέκαθεν αισθανόταν αβέβαιος και αμφίθυμος, όταν είχε να αντιμετωπίσει έμμεσα ή άμεσα, τους σημερινούς κατοίκους «της Ελλάδας, προσώπου δόξας κάποτε» (2012: 32) </a:t>
            </a:r>
          </a:p>
          <a:p>
            <a:endParaRPr lang="el-G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r>
              <a:rPr lang="el-GR" dirty="0" smtClean="0"/>
              <a:t>Ο </a:t>
            </a:r>
            <a:r>
              <a:rPr lang="en-US" dirty="0" err="1" smtClean="0"/>
              <a:t>Fauvel</a:t>
            </a:r>
            <a:r>
              <a:rPr lang="en-US" dirty="0" smtClean="0"/>
              <a:t> </a:t>
            </a:r>
            <a:r>
              <a:rPr lang="el-GR" dirty="0" smtClean="0"/>
              <a:t>παίρνει το καφεδάκι του!</a:t>
            </a:r>
          </a:p>
        </p:txBody>
      </p:sp>
      <p:pic>
        <p:nvPicPr>
          <p:cNvPr id="6147" name="3 - Θέση περιεχομένου" descr="normal_fauvel.jpg"/>
          <p:cNvPicPr>
            <a:picLocks noGrp="1" noChangeAspect="1"/>
          </p:cNvPicPr>
          <p:nvPr>
            <p:ph idx="1"/>
          </p:nvPr>
        </p:nvPicPr>
        <p:blipFill>
          <a:blip r:embed="rId2"/>
          <a:srcRect/>
          <a:stretch>
            <a:fillRect/>
          </a:stretch>
        </p:blipFill>
        <p:spPr>
          <a:xfrm>
            <a:off x="395288" y="1643050"/>
            <a:ext cx="8353425" cy="4881575"/>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endParaRPr lang="el-GR" smtClean="0"/>
          </a:p>
        </p:txBody>
      </p:sp>
      <p:sp>
        <p:nvSpPr>
          <p:cNvPr id="9219" name="2 - Θέση περιεχομένου"/>
          <p:cNvSpPr>
            <a:spLocks noGrp="1"/>
          </p:cNvSpPr>
          <p:nvPr>
            <p:ph idx="1"/>
          </p:nvPr>
        </p:nvSpPr>
        <p:spPr/>
        <p:txBody>
          <a:bodyPr/>
          <a:lstStyle/>
          <a:p>
            <a:pPr eaLnBrk="1" hangingPunct="1"/>
            <a:endParaRPr lang="el-GR" smtClean="0"/>
          </a:p>
        </p:txBody>
      </p:sp>
      <p:sp>
        <p:nvSpPr>
          <p:cNvPr id="9220" name="3 - Ορθογώνιο"/>
          <p:cNvSpPr>
            <a:spLocks noChangeArrowheads="1"/>
          </p:cNvSpPr>
          <p:nvPr/>
        </p:nvSpPr>
        <p:spPr bwMode="auto">
          <a:xfrm>
            <a:off x="395288" y="260350"/>
            <a:ext cx="8353425" cy="5262979"/>
          </a:xfrm>
          <a:prstGeom prst="rect">
            <a:avLst/>
          </a:prstGeom>
          <a:noFill/>
          <a:ln w="9525">
            <a:noFill/>
            <a:miter lim="800000"/>
            <a:headEnd/>
            <a:tailEnd/>
          </a:ln>
        </p:spPr>
        <p:txBody>
          <a:bodyPr wrap="square">
            <a:spAutoFit/>
          </a:bodyPr>
          <a:lstStyle/>
          <a:p>
            <a:r>
              <a:rPr lang="el-GR" sz="2800" dirty="0">
                <a:latin typeface="Calibri" pitchFamily="34" charset="0"/>
              </a:rPr>
              <a:t>Ο </a:t>
            </a:r>
            <a:r>
              <a:rPr lang="el-GR" sz="2800" dirty="0" err="1">
                <a:latin typeface="Calibri" pitchFamily="34" charset="0"/>
              </a:rPr>
              <a:t>Fauvel</a:t>
            </a:r>
            <a:r>
              <a:rPr lang="el-GR" sz="2800" dirty="0">
                <a:latin typeface="Calibri" pitchFamily="34" charset="0"/>
              </a:rPr>
              <a:t> (1753-1838) περιηγήθηκε την Ελλάδα και την Αθήνα εκτενώς μετά το 1780 ως απεσταλμένος του κόμη </a:t>
            </a:r>
            <a:r>
              <a:rPr lang="el-GR" sz="2800" dirty="0" err="1">
                <a:latin typeface="Calibri" pitchFamily="34" charset="0"/>
              </a:rPr>
              <a:t>Αuguste</a:t>
            </a:r>
            <a:r>
              <a:rPr lang="el-GR" sz="2800" dirty="0">
                <a:latin typeface="Calibri" pitchFamily="34" charset="0"/>
              </a:rPr>
              <a:t> </a:t>
            </a:r>
            <a:r>
              <a:rPr lang="el-GR" sz="2800" dirty="0" err="1">
                <a:latin typeface="Calibri" pitchFamily="34" charset="0"/>
              </a:rPr>
              <a:t>de</a:t>
            </a:r>
            <a:r>
              <a:rPr lang="el-GR" sz="2800" dirty="0">
                <a:latin typeface="Calibri" pitchFamily="34" charset="0"/>
              </a:rPr>
              <a:t> </a:t>
            </a:r>
            <a:r>
              <a:rPr lang="el-GR" sz="2800" dirty="0" err="1" smtClean="0">
                <a:latin typeface="Calibri" pitchFamily="34" charset="0"/>
              </a:rPr>
              <a:t>Choiseul</a:t>
            </a:r>
            <a:r>
              <a:rPr lang="el-GR" sz="2800" dirty="0" smtClean="0">
                <a:latin typeface="Calibri" pitchFamily="34" charset="0"/>
              </a:rPr>
              <a:t>-</a:t>
            </a:r>
            <a:r>
              <a:rPr lang="el-GR" sz="2800" dirty="0" err="1" smtClean="0">
                <a:latin typeface="Calibri" pitchFamily="34" charset="0"/>
              </a:rPr>
              <a:t>Gouffier</a:t>
            </a:r>
            <a:r>
              <a:rPr lang="el-GR" sz="2800" dirty="0" smtClean="0">
                <a:latin typeface="Calibri" pitchFamily="34" charset="0"/>
              </a:rPr>
              <a:t>, που διατέλεσε υποπρόξενος στην </a:t>
            </a:r>
            <a:r>
              <a:rPr lang="el-GR" sz="2800" dirty="0" err="1" smtClean="0">
                <a:latin typeface="Calibri" pitchFamily="34" charset="0"/>
              </a:rPr>
              <a:t>Υψηή</a:t>
            </a:r>
            <a:r>
              <a:rPr lang="el-GR" sz="2800" dirty="0" smtClean="0">
                <a:latin typeface="Calibri" pitchFamily="34" charset="0"/>
              </a:rPr>
              <a:t> Πύλη. </a:t>
            </a:r>
          </a:p>
          <a:p>
            <a:endParaRPr lang="el-GR" sz="2800" dirty="0" smtClean="0">
              <a:latin typeface="Calibri" pitchFamily="34" charset="0"/>
            </a:endParaRPr>
          </a:p>
          <a:p>
            <a:r>
              <a:rPr lang="el-GR" sz="2800" dirty="0" smtClean="0">
                <a:latin typeface="Calibri" pitchFamily="34" charset="0"/>
              </a:rPr>
              <a:t>Ο </a:t>
            </a:r>
            <a:r>
              <a:rPr lang="el-GR" sz="2800" dirty="0" err="1">
                <a:latin typeface="Calibri" pitchFamily="34" charset="0"/>
              </a:rPr>
              <a:t>Fauvel</a:t>
            </a:r>
            <a:r>
              <a:rPr lang="el-GR" sz="2800" dirty="0">
                <a:latin typeface="Calibri" pitchFamily="34" charset="0"/>
              </a:rPr>
              <a:t> εγκαταστάθηκε το 1803 μόνιμα στην Αθήνα καθώς διορίστηκε υποπρόξενος της Γαλλίας, έχοντας πια όλο τον χρόνο «να επιδίδεται σε </a:t>
            </a:r>
            <a:r>
              <a:rPr lang="el-GR" sz="2800" dirty="0" err="1">
                <a:latin typeface="Calibri" pitchFamily="34" charset="0"/>
              </a:rPr>
              <a:t>αρχαιοδιφικές</a:t>
            </a:r>
            <a:r>
              <a:rPr lang="el-GR" sz="2800" dirty="0">
                <a:latin typeface="Calibri" pitchFamily="34" charset="0"/>
              </a:rPr>
              <a:t> και </a:t>
            </a:r>
            <a:r>
              <a:rPr lang="el-GR" sz="2800" dirty="0" err="1">
                <a:latin typeface="Calibri" pitchFamily="34" charset="0"/>
              </a:rPr>
              <a:t>αρχαιοθηρικές</a:t>
            </a:r>
            <a:r>
              <a:rPr lang="el-GR" sz="2800" dirty="0">
                <a:latin typeface="Calibri" pitchFamily="34" charset="0"/>
              </a:rPr>
              <a:t> επιχειρήσεις στην Αττική, αλλά και να αξιοποιεί τις πλούσιες γνώσεις του για την τοπογραφία και τα μνημεία της Αθήνας, για να ξεναγεί και να διδάσκει κάθε </a:t>
            </a:r>
            <a:r>
              <a:rPr lang="el-GR" sz="2800" dirty="0" err="1">
                <a:latin typeface="Calibri" pitchFamily="34" charset="0"/>
              </a:rPr>
              <a:t>ενδιαφερόμεν</a:t>
            </a:r>
            <a:r>
              <a:rPr lang="en-US" sz="2800" dirty="0">
                <a:latin typeface="Calibri" pitchFamily="34" charset="0"/>
              </a:rPr>
              <a:t>o…</a:t>
            </a:r>
            <a:endParaRPr lang="el-GR" sz="2800"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endParaRPr lang="el-GR" smtClean="0"/>
          </a:p>
        </p:txBody>
      </p:sp>
      <p:sp>
        <p:nvSpPr>
          <p:cNvPr id="10243" name="2 - Θέση περιεχομένου"/>
          <p:cNvSpPr>
            <a:spLocks noGrp="1"/>
          </p:cNvSpPr>
          <p:nvPr>
            <p:ph idx="1"/>
          </p:nvPr>
        </p:nvSpPr>
        <p:spPr/>
        <p:txBody>
          <a:bodyPr/>
          <a:lstStyle/>
          <a:p>
            <a:pPr eaLnBrk="1" hangingPunct="1"/>
            <a:endParaRPr lang="el-GR" smtClean="0"/>
          </a:p>
        </p:txBody>
      </p:sp>
      <p:sp>
        <p:nvSpPr>
          <p:cNvPr id="10244" name="3 - Ορθογώνιο"/>
          <p:cNvSpPr>
            <a:spLocks noChangeArrowheads="1"/>
          </p:cNvSpPr>
          <p:nvPr/>
        </p:nvSpPr>
        <p:spPr bwMode="auto">
          <a:xfrm>
            <a:off x="468313" y="474663"/>
            <a:ext cx="8207375" cy="6001643"/>
          </a:xfrm>
          <a:prstGeom prst="rect">
            <a:avLst/>
          </a:prstGeom>
          <a:noFill/>
          <a:ln w="9525">
            <a:noFill/>
            <a:miter lim="800000"/>
            <a:headEnd/>
            <a:tailEnd/>
          </a:ln>
        </p:spPr>
        <p:txBody>
          <a:bodyPr>
            <a:spAutoFit/>
          </a:bodyPr>
          <a:lstStyle/>
          <a:p>
            <a:r>
              <a:rPr lang="el-GR" sz="2400" dirty="0">
                <a:latin typeface="Calibri" pitchFamily="34" charset="0"/>
              </a:rPr>
              <a:t>Το σπίτι του ήταν μαζί προξενείο αλλά και το πρώτο ιδιωτικό μουσείο της Αθήνας, με γλυπτά, ειδώλια, αγγεία, επιγραφές, νομίσματα, εκμαγεία μνημείων αλλά και ένα λεπτομερές τοπογραφικό σχέδιο των Αθηνών. </a:t>
            </a:r>
            <a:r>
              <a:rPr lang="el-GR" sz="2400" dirty="0" err="1">
                <a:latin typeface="Calibri" pitchFamily="34" charset="0"/>
              </a:rPr>
              <a:t>Οταν</a:t>
            </a:r>
            <a:r>
              <a:rPr lang="el-GR" sz="2400" dirty="0">
                <a:latin typeface="Calibri" pitchFamily="34" charset="0"/>
              </a:rPr>
              <a:t> ξέσπασε η Επανάσταση στην Αθήνα, μια βόμβα προκάλεσε μεγάλες καταστροφές στο σπίτι του υποπρόξενου - συλλέκτη. </a:t>
            </a:r>
            <a:endParaRPr lang="el-GR" sz="2400" dirty="0" smtClean="0">
              <a:latin typeface="Calibri" pitchFamily="34" charset="0"/>
            </a:endParaRPr>
          </a:p>
          <a:p>
            <a:endParaRPr lang="el-GR" sz="2400" dirty="0">
              <a:latin typeface="Calibri" pitchFamily="34" charset="0"/>
            </a:endParaRPr>
          </a:p>
          <a:p>
            <a:r>
              <a:rPr lang="el-GR" sz="2400" dirty="0">
                <a:latin typeface="Calibri" pitchFamily="34" charset="0"/>
              </a:rPr>
              <a:t>Η φιλοτουρκική πολιτική που ασκεί το γαλλικό προξενείο τον αναγκάζει να φύγει το 1822 αρχικά στη Σύρο και μετά στη Σμύρνη. Από εκεί ζητάει να του αποσταλούν τα αρχαία της συλλογής του, που έχει φροντίσει να πακεταριστούν, αλλά ο </a:t>
            </a:r>
            <a:r>
              <a:rPr lang="el-GR" sz="2400" dirty="0" err="1">
                <a:latin typeface="Calibri" pitchFamily="34" charset="0"/>
              </a:rPr>
              <a:t>Γκούρας</a:t>
            </a:r>
            <a:r>
              <a:rPr lang="el-GR" sz="2400" dirty="0">
                <a:latin typeface="Calibri" pitchFamily="34" charset="0"/>
              </a:rPr>
              <a:t>, ο φρούραρχος της Αθήνας και οι έφοροι αρνούνται. Τελικά το 1825, κατά τη δεύτερη πολιορκία της Ακρόπολης, η οικία του καταστρέφεται ολοσχερώς και όλα τα κιβώτια με τα αρχαία καταπλακώνονται. Κάποια βρέθηκαν στις ανασκαφές της Αρχαίας Αγοράς το 1935.</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smtClean="0"/>
              <a:t>Ο λόρδος Έλγιν</a:t>
            </a:r>
          </a:p>
        </p:txBody>
      </p:sp>
      <p:pic>
        <p:nvPicPr>
          <p:cNvPr id="11267" name="3 - Θέση περιεχομένου" descr="elgin painting.jpg"/>
          <p:cNvPicPr>
            <a:picLocks noGrp="1" noChangeAspect="1"/>
          </p:cNvPicPr>
          <p:nvPr>
            <p:ph idx="1"/>
          </p:nvPr>
        </p:nvPicPr>
        <p:blipFill>
          <a:blip r:embed="rId2"/>
          <a:srcRect/>
          <a:stretch>
            <a:fillRect/>
          </a:stretch>
        </p:blipFill>
        <p:spPr>
          <a:xfrm>
            <a:off x="2071688" y="1412875"/>
            <a:ext cx="5643562" cy="5373688"/>
          </a:xfr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pPr eaLnBrk="1" hangingPunct="1"/>
            <a:endParaRPr lang="el-GR" smtClean="0"/>
          </a:p>
        </p:txBody>
      </p:sp>
      <p:pic>
        <p:nvPicPr>
          <p:cNvPr id="12291" name="3 - Θέση περιεχομένου" descr="lord-elgin.jpg"/>
          <p:cNvPicPr>
            <a:picLocks noGrp="1" noChangeAspect="1"/>
          </p:cNvPicPr>
          <p:nvPr>
            <p:ph idx="1"/>
          </p:nvPr>
        </p:nvPicPr>
        <p:blipFill>
          <a:blip r:embed="rId2"/>
          <a:srcRect/>
          <a:stretch>
            <a:fillRect/>
          </a:stretch>
        </p:blipFill>
        <p:spPr>
          <a:xfrm>
            <a:off x="468313" y="260350"/>
            <a:ext cx="8280400" cy="6264275"/>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 </a:t>
            </a:r>
            <a:r>
              <a:rPr lang="en-US" dirty="0" err="1" smtClean="0"/>
              <a:t>Fallmerayer</a:t>
            </a:r>
            <a:endParaRPr lang="el-GR" dirty="0"/>
          </a:p>
        </p:txBody>
      </p:sp>
      <p:sp>
        <p:nvSpPr>
          <p:cNvPr id="3" name="2 - Θέση περιεχομένου"/>
          <p:cNvSpPr>
            <a:spLocks noGrp="1"/>
          </p:cNvSpPr>
          <p:nvPr>
            <p:ph idx="1"/>
          </p:nvPr>
        </p:nvSpPr>
        <p:spPr/>
        <p:txBody>
          <a:bodyPr/>
          <a:lstStyle/>
          <a:p>
            <a:pPr>
              <a:buNone/>
            </a:pPr>
            <a:r>
              <a:rPr lang="el-GR" dirty="0" smtClean="0"/>
              <a:t>Η μη ελληνικότητα, η θεωρία του εκσλαβισμού και η αντίδραση!</a:t>
            </a:r>
          </a:p>
          <a:p>
            <a:pPr>
              <a:buNone/>
            </a:pPr>
            <a:endParaRPr lang="el-GR" dirty="0" smtClean="0"/>
          </a:p>
          <a:p>
            <a:pPr>
              <a:buNone/>
            </a:pPr>
            <a:r>
              <a:rPr lang="el-GR" dirty="0" smtClean="0"/>
              <a:t>Ο Νικόλας Πολίτης και η συγκρότηση της λαογραφίας</a:t>
            </a:r>
          </a:p>
          <a:p>
            <a:pPr>
              <a:buNone/>
            </a:pPr>
            <a:endParaRPr lang="el-GR" dirty="0" smtClean="0"/>
          </a:p>
          <a:p>
            <a:pPr>
              <a:buNone/>
            </a:pPr>
            <a:r>
              <a:rPr lang="el-GR" dirty="0" smtClean="0"/>
              <a:t>Η λαογραφία φλερτάρει με την αρχαιολογία</a:t>
            </a:r>
            <a:endParaRPr lang="el-G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5911873"/>
          </a:xfrm>
        </p:spPr>
        <p:txBody>
          <a:bodyPr/>
          <a:lstStyle/>
          <a:p>
            <a:pPr>
              <a:buNone/>
            </a:pPr>
            <a:r>
              <a:rPr lang="el-GR" sz="2800" dirty="0" smtClean="0"/>
              <a:t/>
            </a:r>
            <a:br>
              <a:rPr lang="el-GR" sz="2800" dirty="0" smtClean="0"/>
            </a:br>
            <a:r>
              <a:rPr lang="el-GR" sz="2800" dirty="0" smtClean="0"/>
              <a:t>Ο  Λόρδος </a:t>
            </a:r>
            <a:r>
              <a:rPr lang="el-GR" sz="2800" dirty="0" err="1" smtClean="0"/>
              <a:t>Έλγιν</a:t>
            </a:r>
            <a:r>
              <a:rPr lang="el-GR" sz="2800" dirty="0" smtClean="0"/>
              <a:t>, ο οποίος υπηρετούσε ως πρεσβευτής της Αγγλίας στην Οθωμανική Πύλη (1799-1803) εκμεταλλευόμενος τη θέση του και τη μεγάλη επιρροή που ασκούσε η αγγλική πολιτική στην τουρκική κυβέρνηση, λόγω της στρατιωτικής βοήθειας που οι Άγγλοι είχαν προσφέρει στους Τούρκους στον πόλεμο εναντίον των Γάλλων του Ναπολέοντα στην Αίγυπτο, κατόρθωσε να αποσπάσει φιρμάνι από τον Σουλτάνο, στις 6 Ιουλίου 1801, που του επέτρεψε την αφαίρεση αρχαιοτήτων από την Ακρόπολη. </a:t>
            </a: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smtClean="0"/>
              <a:t>Επί τω έργω…</a:t>
            </a:r>
          </a:p>
        </p:txBody>
      </p:sp>
      <p:pic>
        <p:nvPicPr>
          <p:cNvPr id="13315" name="3 - Θέση περιεχομένου" descr="231-2.jpg"/>
          <p:cNvPicPr>
            <a:picLocks noGrp="1" noChangeAspect="1"/>
          </p:cNvPicPr>
          <p:nvPr>
            <p:ph idx="1"/>
          </p:nvPr>
        </p:nvPicPr>
        <p:blipFill>
          <a:blip r:embed="rId2"/>
          <a:srcRect/>
          <a:stretch>
            <a:fillRect/>
          </a:stretch>
        </p:blipFill>
        <p:spPr>
          <a:xfrm>
            <a:off x="1476375" y="1557338"/>
            <a:ext cx="6335713" cy="4967287"/>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r>
              <a:rPr lang="el-GR" dirty="0" smtClean="0"/>
              <a:t>Φιρμάνι ή Επίσημο Γράμμα του </a:t>
            </a:r>
            <a:r>
              <a:rPr lang="el-GR" dirty="0" err="1" smtClean="0"/>
              <a:t>Καϊμακάν</a:t>
            </a:r>
            <a:r>
              <a:rPr lang="el-GR" dirty="0" smtClean="0"/>
              <a:t> Πασά</a:t>
            </a:r>
            <a:br>
              <a:rPr lang="el-GR" dirty="0" smtClean="0"/>
            </a:br>
            <a:r>
              <a:rPr lang="el-GR" dirty="0" smtClean="0"/>
              <a:t/>
            </a:r>
            <a:br>
              <a:rPr lang="el-GR" dirty="0" smtClean="0"/>
            </a:br>
            <a:r>
              <a:rPr lang="el-GR" sz="2700" i="1" dirty="0" smtClean="0"/>
              <a:t>Γράμμα προς τον Καδή ή Προϊστάμενο Δικαστή και προς τον Βοεβόδα ή Διοικητή της Αθήνας το 1801.</a:t>
            </a:r>
            <a:r>
              <a:rPr lang="el-GR" sz="2700" dirty="0" smtClean="0"/>
              <a:t/>
            </a:r>
            <a:br>
              <a:rPr lang="el-GR" sz="2700" dirty="0" smtClean="0"/>
            </a:br>
            <a:endParaRPr lang="el-GR" sz="2700" dirty="0"/>
          </a:p>
        </p:txBody>
      </p:sp>
      <p:sp>
        <p:nvSpPr>
          <p:cNvPr id="3" name="2 - Θέση περιεχομένου"/>
          <p:cNvSpPr>
            <a:spLocks noGrp="1"/>
          </p:cNvSpPr>
          <p:nvPr>
            <p:ph idx="1"/>
          </p:nvPr>
        </p:nvSpPr>
        <p:spPr>
          <a:xfrm>
            <a:off x="-285750" y="1214438"/>
            <a:ext cx="9429750" cy="5643562"/>
          </a:xfrm>
        </p:spPr>
        <p:txBody>
          <a:bodyPr rtlCol="0">
            <a:normAutofit fontScale="25000" lnSpcReduction="20000"/>
          </a:bodyPr>
          <a:lstStyle/>
          <a:p>
            <a:pPr eaLnBrk="1" fontAlgn="auto" hangingPunct="1">
              <a:spcAft>
                <a:spcPts val="0"/>
              </a:spcAft>
              <a:buFont typeface="Arial" pitchFamily="34" charset="0"/>
              <a:buNone/>
              <a:defRPr/>
            </a:pPr>
            <a:r>
              <a:rPr lang="el-GR" dirty="0" smtClean="0"/>
              <a:t>              </a:t>
            </a:r>
            <a:r>
              <a:rPr lang="el-GR" sz="8000" dirty="0" smtClean="0"/>
              <a:t>Σε ειδοποιούμε ότι ο ειλικρινής Φίλος ή Εξοχότητα του Λόρδος </a:t>
            </a:r>
            <a:r>
              <a:rPr lang="el-GR" sz="8000" dirty="0" err="1" smtClean="0"/>
              <a:t>Έλγιν</a:t>
            </a:r>
            <a:r>
              <a:rPr lang="el-GR" sz="8000" dirty="0" smtClean="0"/>
              <a:t> Έκτατος Πρεσβευτής από την Αγγλική Αυλή στην Πύλη της Ευτυχίας, μας έχει βεβαιώσει ότι είναι γνωστό πως οι περισσότερες Φράγκικες [χριστιανικές] Αυλές επιθυμούν να διαβάσουν και να μελετήσουν τα βιβλία, γλυπτά και άλλα επιστημονικά έργα των Αρχαίων Ελλήνων φιλοσόφων. Και ότι ειδικότερα, οι υπουργοί, φιλόσοφοι, επίσκοποι και άλλοι σημαίνοντες Άγγλοι ενδιαφέρονται για τα γλυπτά </a:t>
            </a:r>
            <a:r>
              <a:rPr lang="en-US" sz="8000" dirty="0" smtClean="0"/>
              <a:t>… </a:t>
            </a:r>
            <a:r>
              <a:rPr lang="el-GR" sz="8000" dirty="0" smtClean="0"/>
              <a:t>και έχουν στείλει από καιρού εις καιρόν ανθρώπους για να εξερευνήσουν και να εξετάσουν τα αρχαία κτίρια και γλυπτά. Όθεν αυτός [δηλ. ο πρεσβευτής] έχει προσλάβει πέντε Άγγλους ζωγράφους που μένουν τώρα στην Αθήνα, για να παρατηρήσουν και να εξετάσουν και επίσης να αντιγράψουν τα γλυπτά που υπάρχουν εκεί από την αρχαιότητα. Κι ακόμη μας έχει ζητήσει, ειδικά για αυτή τη φορά, να γραφεί και να διαταχθεί ότι για όσον καιρό οι προαναφερθέντες ζωγράφοι θα μπαίνουν και θα βγαίνουν στο φρούριο αυτής της πόλης, που είναι ο τόπος της μελέτης, και θα τοποθετούν ικριώματα γύρω από τον αρχαίο Ναό των Ειδώλων που υπάρχει εκεί. Και θα κατασκευάζουν εκμαγεία των προαναφερθέντων κοσμημάτων και γλυπτών σε κονίαμα ή γύψο. Και θα καταμετρούν τα λείψανα των άλλων ερειπωμένων οικοδομημάτων που βρίσκονται εκεί. Και θα σκάβουν, όταν το κρίνουν απαραίτητο, τα θεμέλια για να ανακαλύψουν επιγραφές που μπορεί να έχουν καλυφθεί από σκουπίδια. Να μην υπάρξει καμία διακοπή ούτε εμπόδιο στην εργασία τους από τον </a:t>
            </a:r>
            <a:r>
              <a:rPr lang="el-GR" sz="8000" dirty="0" err="1" smtClean="0"/>
              <a:t>Δισδάρη</a:t>
            </a:r>
            <a:r>
              <a:rPr lang="el-GR" sz="8000" dirty="0" smtClean="0"/>
              <a:t> ή οποιοδήποτε άλλο πρόσωπο. Κανείς να μην αναμειχθεί με τα ικριώματα ή τα εργαλεία που μπορεί να χρειαστούν στις εργασίες τους. Και πως όταν θελήσουν να πάρουν μαζί τους θραύσματα πέτρας που φέρουν παλιές επιγραφές ή γλυπτά, να μην υπάρξει καμία αντίρρηση</a:t>
            </a:r>
            <a:r>
              <a:rPr lang="el-GR" sz="7200" dirty="0" smtClean="0"/>
              <a:t>.</a:t>
            </a:r>
            <a:endParaRPr lang="el-GR" sz="7200"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«Μερικά κομμάτια πέτρας με επιγραφές και γλυπτά…»</a:t>
            </a:r>
            <a:endParaRPr lang="el-GR" dirty="0"/>
          </a:p>
        </p:txBody>
      </p:sp>
      <p:sp>
        <p:nvSpPr>
          <p:cNvPr id="3" name="2 - Θέση περιεχομένου"/>
          <p:cNvSpPr>
            <a:spLocks noGrp="1"/>
          </p:cNvSpPr>
          <p:nvPr>
            <p:ph idx="1"/>
          </p:nvPr>
        </p:nvSpPr>
        <p:spPr>
          <a:xfrm>
            <a:off x="428596" y="2000240"/>
            <a:ext cx="8258204" cy="4125923"/>
          </a:xfrm>
        </p:spPr>
        <p:txBody>
          <a:bodyPr/>
          <a:lstStyle/>
          <a:p>
            <a:pPr>
              <a:buNone/>
            </a:pPr>
            <a:r>
              <a:rPr lang="el-GR" sz="2400" dirty="0" smtClean="0"/>
              <a:t>     Το φιρμάνι, που είχε υπογραφεί από τον </a:t>
            </a:r>
            <a:r>
              <a:rPr lang="el-GR" sz="2400" dirty="0" err="1" smtClean="0"/>
              <a:t>Καϊμακάν</a:t>
            </a:r>
            <a:r>
              <a:rPr lang="el-GR" sz="2400" dirty="0" smtClean="0"/>
              <a:t> Πασά και απευθυνόταν στον Βοεβόδα και τον Καδή των Αθηνών, παρείχε την άδεια στα μέλη του συνεργείου να στήνουν ικριώματα γύρω από τον Ναό των Ειδώλων, όπως αποκαλούσαν τον Παρθενώνα, να κατασκευάζουν εκμαγεία, να καταμετρούν τα κτίρια και να κάνουν ανασκαφές για ανεύρεση επιγραφών. Επίσης, περιλάμβανε εντολή της Πύλης να μην ενοχληθούν τα μέλη του συνεργείου, να μην αναμειχθεί κανείς με τα ικριώματα και τα εργαλεία ούτε να εμποδίσει τα μέλη να πάρουν «μερικά κομμάτια πέτρας με επιγραφές και γλυπτά» </a:t>
            </a:r>
            <a:endParaRPr lang="el-GR" sz="24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050"/>
            <a:ext cx="8229600" cy="509588"/>
          </a:xfrm>
        </p:spPr>
        <p:txBody>
          <a:bodyPr rtlCol="0">
            <a:normAutofit fontScale="90000"/>
          </a:bodyPr>
          <a:lstStyle/>
          <a:p>
            <a:pPr eaLnBrk="1" fontAlgn="auto" hangingPunct="1">
              <a:spcAft>
                <a:spcPts val="0"/>
              </a:spcAft>
              <a:defRPr/>
            </a:pPr>
            <a:r>
              <a:rPr lang="en-US" b="1" i="1" dirty="0" smtClean="0"/>
              <a:t>The Nation and its Ruins</a:t>
            </a:r>
            <a:r>
              <a:rPr lang="en-US" i="1" dirty="0" smtClean="0"/>
              <a:t/>
            </a:r>
            <a:br>
              <a:rPr lang="en-US" i="1" dirty="0" smtClean="0"/>
            </a:br>
            <a:r>
              <a:rPr lang="en-US" b="1" i="1" dirty="0" smtClean="0"/>
              <a:t>Antiquity, Archaeology, and National Imagination in Greece</a:t>
            </a:r>
            <a:r>
              <a:rPr lang="en-US" b="1" dirty="0" smtClean="0"/>
              <a:t/>
            </a:r>
            <a:br>
              <a:rPr lang="en-US" b="1" dirty="0" smtClean="0"/>
            </a:br>
            <a:r>
              <a:rPr lang="el-GR" b="1" dirty="0" smtClean="0"/>
              <a:t>2007, </a:t>
            </a:r>
            <a:r>
              <a:rPr lang="en-US" b="1" dirty="0" err="1" smtClean="0"/>
              <a:t>Yannis</a:t>
            </a:r>
            <a:r>
              <a:rPr lang="en-US" b="1" dirty="0" smtClean="0"/>
              <a:t> </a:t>
            </a:r>
            <a:r>
              <a:rPr lang="en-US" b="1" dirty="0" err="1" smtClean="0"/>
              <a:t>Hamilakis</a:t>
            </a:r>
            <a:endParaRPr lang="el-GR" b="1" dirty="0"/>
          </a:p>
        </p:txBody>
      </p:sp>
      <p:sp>
        <p:nvSpPr>
          <p:cNvPr id="20483" name="2 - Θέση περιεχομένου"/>
          <p:cNvSpPr>
            <a:spLocks noGrp="1"/>
          </p:cNvSpPr>
          <p:nvPr>
            <p:ph idx="1"/>
          </p:nvPr>
        </p:nvSpPr>
        <p:spPr>
          <a:xfrm>
            <a:off x="1857375" y="2708275"/>
            <a:ext cx="6072188" cy="3417888"/>
          </a:xfrm>
        </p:spPr>
        <p:txBody>
          <a:bodyPr/>
          <a:lstStyle/>
          <a:p>
            <a:pPr eaLnBrk="1" hangingPunct="1">
              <a:buFont typeface="Arial" charset="0"/>
              <a:buNone/>
            </a:pPr>
            <a:r>
              <a:rPr lang="el-GR" b="1" dirty="0" smtClean="0"/>
              <a:t>  </a:t>
            </a:r>
            <a:r>
              <a:rPr lang="en-US" b="1" dirty="0" smtClean="0"/>
              <a:t> </a:t>
            </a:r>
            <a:r>
              <a:rPr lang="el-GR" b="1" i="1" dirty="0" smtClean="0"/>
              <a:t>Το Έθνος και τα ερείπιά του…</a:t>
            </a:r>
          </a:p>
          <a:p>
            <a:pPr eaLnBrk="1" hangingPunct="1">
              <a:buFont typeface="Arial" charset="0"/>
              <a:buNone/>
            </a:pPr>
            <a:r>
              <a:rPr lang="el-GR" b="1" dirty="0" smtClean="0"/>
              <a:t>   Οι αρχαιότητες, η αρχαιολογία και η διαχείριση του αρχαίου παρελθόντος στη διαδικασία συγκρότησης του εθνικού φαντασιακού </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endParaRPr lang="el-GR" smtClean="0"/>
          </a:p>
        </p:txBody>
      </p:sp>
      <p:sp>
        <p:nvSpPr>
          <p:cNvPr id="21507" name="2 - Θέση περιεχομένου"/>
          <p:cNvSpPr>
            <a:spLocks noGrp="1"/>
          </p:cNvSpPr>
          <p:nvPr>
            <p:ph idx="1"/>
          </p:nvPr>
        </p:nvSpPr>
        <p:spPr/>
        <p:txBody>
          <a:bodyPr/>
          <a:lstStyle/>
          <a:p>
            <a:pPr eaLnBrk="1" hangingPunct="1">
              <a:buFont typeface="Arial" charset="0"/>
              <a:buNone/>
            </a:pPr>
            <a:r>
              <a:rPr lang="el-GR" smtClean="0"/>
              <a:t>   Η κρατική αρχαιολογία στην Ελλάδα έχει επιφορτιστεί ήδη από τις αρχές του 19</a:t>
            </a:r>
            <a:r>
              <a:rPr lang="el-GR" baseline="30000" smtClean="0"/>
              <a:t>ου</a:t>
            </a:r>
            <a:r>
              <a:rPr lang="el-GR" smtClean="0"/>
              <a:t> αιώνα με την αποστολή να «ξαναανακαλύψει» την κλασική κληρονομιά έτσι ώστε οι Έλληνες τον εαυτό τους στον εαυτό τους και στους άλλους ως μοναδικούς κληρονόμους αυτής της κληρονομιάς</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sz="4000" smtClean="0"/>
              <a:t>«Κάποια χρέη δεν μπορούν να εξοφληθούν ποτέ: η αρχαιοπολιτική της κρίσης», 2017, Χαμηλάκης</a:t>
            </a:r>
          </a:p>
        </p:txBody>
      </p:sp>
      <p:sp>
        <p:nvSpPr>
          <p:cNvPr id="22531" name="2 - Θέση περιεχομένου"/>
          <p:cNvSpPr>
            <a:spLocks noGrp="1"/>
          </p:cNvSpPr>
          <p:nvPr>
            <p:ph idx="1"/>
          </p:nvPr>
        </p:nvSpPr>
        <p:spPr>
          <a:xfrm>
            <a:off x="457200" y="2214563"/>
            <a:ext cx="8229600" cy="3911600"/>
          </a:xfrm>
        </p:spPr>
        <p:txBody>
          <a:bodyPr/>
          <a:lstStyle/>
          <a:p>
            <a:pPr eaLnBrk="1" hangingPunct="1">
              <a:buFont typeface="Arial" charset="0"/>
              <a:buNone/>
            </a:pPr>
            <a:r>
              <a:rPr lang="el-GR" smtClean="0"/>
              <a:t>   Η αρχαιολογία είναι εθνική επιστήμη, ένα πεδίο όπου το εθνικό φαντασιακό παράγεται και αναπαράγεται καθημερινά. Είναι ένας τομέας στον οποίο τα μέλη του εθνικού σώματος πιστεύουν ότι έχουν δικαίωμα ή μάλλον ιερή υποχρέωση να παρέμβουν: μια ιερή αποστολή.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57200" y="571500"/>
            <a:ext cx="8229600" cy="1357302"/>
          </a:xfrm>
        </p:spPr>
        <p:txBody>
          <a:bodyPr/>
          <a:lstStyle/>
          <a:p>
            <a:pPr eaLnBrk="1" hangingPunct="1"/>
            <a:r>
              <a:rPr lang="el-GR" i="1" dirty="0" smtClean="0"/>
              <a:t/>
            </a:r>
            <a:br>
              <a:rPr lang="el-GR" i="1" dirty="0" smtClean="0"/>
            </a:br>
            <a:r>
              <a:rPr lang="el-GR" i="1" dirty="0" smtClean="0"/>
              <a:t>Το πρόσφατο μέλλον: </a:t>
            </a:r>
            <a:br>
              <a:rPr lang="el-GR" i="1" dirty="0" smtClean="0"/>
            </a:br>
            <a:r>
              <a:rPr lang="el-GR" i="1" dirty="0" smtClean="0"/>
              <a:t>Η κλασική αρχαιότητα ως </a:t>
            </a:r>
            <a:r>
              <a:rPr lang="el-GR" i="1" dirty="0" err="1" smtClean="0"/>
              <a:t>βιοπολιτικό</a:t>
            </a:r>
            <a:r>
              <a:rPr lang="el-GR" i="1" dirty="0" smtClean="0"/>
              <a:t> εργαλείο,</a:t>
            </a:r>
            <a:r>
              <a:rPr lang="el-GR" dirty="0" smtClean="0"/>
              <a:t> 2017, Δ. </a:t>
            </a:r>
            <a:r>
              <a:rPr lang="el-GR" dirty="0" err="1" smtClean="0"/>
              <a:t>Πλάντζος</a:t>
            </a:r>
            <a:r>
              <a:rPr lang="el-GR" dirty="0" smtClean="0"/>
              <a:t/>
            </a:r>
            <a:br>
              <a:rPr lang="el-GR" dirty="0" smtClean="0"/>
            </a:br>
            <a:endParaRPr lang="el-GR" dirty="0" smtClean="0"/>
          </a:p>
        </p:txBody>
      </p:sp>
      <p:sp>
        <p:nvSpPr>
          <p:cNvPr id="23555" name="2 - Θέση περιεχομένου"/>
          <p:cNvSpPr>
            <a:spLocks noGrp="1"/>
          </p:cNvSpPr>
          <p:nvPr>
            <p:ph idx="1"/>
          </p:nvPr>
        </p:nvSpPr>
        <p:spPr>
          <a:xfrm>
            <a:off x="457200" y="3143247"/>
            <a:ext cx="8229600" cy="2982915"/>
          </a:xfrm>
        </p:spPr>
        <p:txBody>
          <a:bodyPr/>
          <a:lstStyle/>
          <a:p>
            <a:pPr eaLnBrk="1" hangingPunct="1">
              <a:buFont typeface="Arial" charset="0"/>
              <a:buNone/>
            </a:pPr>
            <a:r>
              <a:rPr lang="el-GR" dirty="0" smtClean="0"/>
              <a:t>   </a:t>
            </a:r>
            <a:r>
              <a:rPr lang="el-GR" sz="3600" dirty="0" smtClean="0"/>
              <a:t>Το παρελθόν ως μηχανισμός για τον καθορισμό και τον έλεγχο του παρόντος. Η έννοια της </a:t>
            </a:r>
            <a:r>
              <a:rPr lang="el-GR" sz="3600" dirty="0" err="1" smtClean="0"/>
              <a:t>αρχαιοπολιτικής</a:t>
            </a:r>
            <a:r>
              <a:rPr lang="el-GR" sz="3600" dirty="0" smtClean="0"/>
              <a:t>.</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n-US" b="1" i="1" dirty="0" smtClean="0"/>
              <a:t>The Acropolis: Global Fame, Local Claim</a:t>
            </a:r>
            <a:r>
              <a:rPr lang="el-GR" b="1" i="1" dirty="0" smtClean="0"/>
              <a:t>, </a:t>
            </a:r>
            <a:r>
              <a:rPr lang="el-GR" b="1" dirty="0" smtClean="0"/>
              <a:t>2001, </a:t>
            </a:r>
            <a:r>
              <a:rPr lang="en-US" b="1" dirty="0" err="1" smtClean="0"/>
              <a:t>Eleanna</a:t>
            </a:r>
            <a:r>
              <a:rPr lang="en-US" b="1" dirty="0" smtClean="0"/>
              <a:t> </a:t>
            </a:r>
            <a:r>
              <a:rPr lang="en-US" b="1" dirty="0" err="1" smtClean="0"/>
              <a:t>Yalouri</a:t>
            </a:r>
            <a:endParaRPr lang="el-GR" dirty="0"/>
          </a:p>
        </p:txBody>
      </p:sp>
      <p:pic>
        <p:nvPicPr>
          <p:cNvPr id="24579" name="3 - Θέση περιεχομένου" descr="content.jpg"/>
          <p:cNvPicPr>
            <a:picLocks noGrp="1" noChangeAspect="1"/>
          </p:cNvPicPr>
          <p:nvPr>
            <p:ph idx="1"/>
          </p:nvPr>
        </p:nvPicPr>
        <p:blipFill>
          <a:blip r:embed="rId2"/>
          <a:srcRect/>
          <a:stretch>
            <a:fillRect/>
          </a:stretch>
        </p:blipFill>
        <p:spPr>
          <a:xfrm>
            <a:off x="2214563" y="1571625"/>
            <a:ext cx="5429250" cy="5286375"/>
          </a:xfr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Ακρόπολη «</a:t>
            </a:r>
            <a:r>
              <a:rPr lang="el-GR" dirty="0" err="1" smtClean="0"/>
              <a:t>αποκαθαίρεται</a:t>
            </a:r>
            <a:r>
              <a:rPr lang="el-GR" dirty="0" smtClean="0"/>
              <a:t>» τον 19</a:t>
            </a:r>
            <a:r>
              <a:rPr lang="el-GR" baseline="30000" dirty="0" smtClean="0"/>
              <a:t>ο</a:t>
            </a:r>
            <a:r>
              <a:rPr lang="el-GR" dirty="0" smtClean="0"/>
              <a:t> αιώνα</a:t>
            </a:r>
            <a:endParaRPr lang="el-GR" dirty="0"/>
          </a:p>
        </p:txBody>
      </p:sp>
      <p:sp>
        <p:nvSpPr>
          <p:cNvPr id="3" name="2 - Θέση περιεχομένου"/>
          <p:cNvSpPr>
            <a:spLocks noGrp="1"/>
          </p:cNvSpPr>
          <p:nvPr>
            <p:ph idx="1"/>
          </p:nvPr>
        </p:nvSpPr>
        <p:spPr>
          <a:xfrm>
            <a:off x="457200" y="2214554"/>
            <a:ext cx="8229600" cy="3911609"/>
          </a:xfrm>
        </p:spPr>
        <p:txBody>
          <a:bodyPr/>
          <a:lstStyle/>
          <a:p>
            <a:pPr>
              <a:buNone/>
            </a:pPr>
            <a:r>
              <a:rPr lang="el-GR" dirty="0" smtClean="0"/>
              <a:t>   Κατεδάφιση όλων των «μιαρών» και «περιττών» κτισμάτων: του μεσαιωνικού πύργου δίπλα στα προπύλαια, του μουσουλμανικού τεμένους αλλά και του πλήθους των ταπεινών σπιτιών!</a:t>
            </a:r>
            <a:endParaRPr lang="el-GR"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46076"/>
            <a:ext cx="8229600" cy="1797040"/>
          </a:xfrm>
        </p:spPr>
        <p:txBody>
          <a:bodyPr/>
          <a:lstStyle/>
          <a:p>
            <a:r>
              <a:rPr lang="el-GR" sz="2400" dirty="0" smtClean="0"/>
              <a:t>Βασιλική </a:t>
            </a:r>
            <a:r>
              <a:rPr lang="el-GR" sz="2400" dirty="0" err="1" smtClean="0"/>
              <a:t>Κράββα</a:t>
            </a:r>
            <a:r>
              <a:rPr lang="el-GR" sz="2400" dirty="0" smtClean="0"/>
              <a:t>, 2018,</a:t>
            </a:r>
            <a:br>
              <a:rPr lang="el-GR" sz="2400" dirty="0" smtClean="0"/>
            </a:br>
            <a:r>
              <a:rPr lang="el-GR" sz="2400" dirty="0" smtClean="0"/>
              <a:t> «</a:t>
            </a:r>
            <a:r>
              <a:rPr lang="el-GR" sz="2400" b="1" dirty="0" smtClean="0"/>
              <a:t>Οι λαογράφοι, τα πράγματα και ο υλικός βίος: </a:t>
            </a:r>
            <a:r>
              <a:rPr lang="el-GR" sz="2400" dirty="0" smtClean="0"/>
              <a:t/>
            </a:r>
            <a:br>
              <a:rPr lang="el-GR" sz="2400" dirty="0" smtClean="0"/>
            </a:br>
            <a:r>
              <a:rPr lang="el-GR" sz="2400" b="1" dirty="0" smtClean="0"/>
              <a:t>Θεωρητικές και μεθοδολογικές διαδρομές στη μακρά λαογραφική διάρκεια», </a:t>
            </a:r>
            <a:r>
              <a:rPr lang="el-GR" sz="2400" b="1" i="1" dirty="0" smtClean="0"/>
              <a:t>Λαογραφία και Ανθρωπολογία. Μια συμβολή στον διάλογο</a:t>
            </a:r>
            <a:endParaRPr lang="el-GR" sz="2400" i="1" dirty="0"/>
          </a:p>
        </p:txBody>
      </p:sp>
      <p:sp>
        <p:nvSpPr>
          <p:cNvPr id="3" name="2 - Θέση περιεχομένου"/>
          <p:cNvSpPr>
            <a:spLocks noGrp="1"/>
          </p:cNvSpPr>
          <p:nvPr>
            <p:ph idx="1"/>
          </p:nvPr>
        </p:nvSpPr>
        <p:spPr>
          <a:xfrm>
            <a:off x="0" y="2357430"/>
            <a:ext cx="9144000" cy="4500570"/>
          </a:xfrm>
        </p:spPr>
        <p:txBody>
          <a:bodyPr/>
          <a:lstStyle/>
          <a:p>
            <a:pPr>
              <a:buNone/>
            </a:pPr>
            <a:r>
              <a:rPr lang="el-GR" sz="2000" dirty="0" smtClean="0"/>
              <a:t>     </a:t>
            </a:r>
            <a:r>
              <a:rPr lang="en-US" sz="2400" dirty="0" smtClean="0"/>
              <a:t>… </a:t>
            </a:r>
            <a:r>
              <a:rPr lang="el-GR" sz="2400" dirty="0" smtClean="0"/>
              <a:t>τον 18</a:t>
            </a:r>
            <a:r>
              <a:rPr lang="el-GR" sz="2400" baseline="30000" dirty="0" smtClean="0"/>
              <a:t>ο</a:t>
            </a:r>
            <a:r>
              <a:rPr lang="el-GR" sz="2400" dirty="0" smtClean="0"/>
              <a:t> και 19</a:t>
            </a:r>
            <a:r>
              <a:rPr lang="el-GR" sz="2400" baseline="30000" dirty="0" smtClean="0"/>
              <a:t>ο</a:t>
            </a:r>
            <a:r>
              <a:rPr lang="el-GR" sz="2400" dirty="0" smtClean="0"/>
              <a:t> αιώνα, που οι Γερμανικές και οι Γαλλικές αργότερα αρχαιολογικές αποστολές στη χώρα αφαιρούσαν κάθε πιθανή διεκδίκηση ιθαγενούς διαχείρισης της πολιτισμικής κληρονομιάς, την ίδια εποχή ο Αυστριακός ιστορικός </a:t>
            </a:r>
            <a:r>
              <a:rPr lang="en-US" sz="2400" dirty="0" smtClean="0"/>
              <a:t>Jacobs </a:t>
            </a:r>
            <a:r>
              <a:rPr lang="en-US" sz="2400" dirty="0" err="1" smtClean="0"/>
              <a:t>Fallmerayer</a:t>
            </a:r>
            <a:r>
              <a:rPr lang="el-GR" sz="2400" dirty="0" smtClean="0"/>
              <a:t>, που όπως παρατηρεί η </a:t>
            </a:r>
            <a:r>
              <a:rPr lang="el-GR" sz="2400" dirty="0" err="1" smtClean="0"/>
              <a:t>Κυριακίδου</a:t>
            </a:r>
            <a:r>
              <a:rPr lang="el-GR" sz="2400" dirty="0" smtClean="0"/>
              <a:t>-Νέστορος έγινε πιο γνωστός στη χώρα μας από ότι στην πατρίδα του, αρνιόταν κάθε συνέχεια ανάμεσα στην ελληνική αρχαιότητα και τους αρχαίους Έλληνες και τους κατοίκους της σύγχρονης Ελλάδας. Οπαδός της θεωρίας του «εκσλαβισμού» έγραφε πως οι Έλληνες της εποχής του ήταν απόγονοι Σλάβικων φύλων που είχαν κατέβει και είχαν </a:t>
            </a:r>
            <a:r>
              <a:rPr lang="el-GR" sz="2400" dirty="0" err="1" smtClean="0"/>
              <a:t>επιμιχθεί</a:t>
            </a:r>
            <a:r>
              <a:rPr lang="el-GR" sz="2400" dirty="0" smtClean="0"/>
              <a:t> με τους ντόπιους κατά τον 6</a:t>
            </a:r>
            <a:r>
              <a:rPr lang="el-GR" sz="2400" baseline="30000" dirty="0" smtClean="0"/>
              <a:t>ο</a:t>
            </a:r>
            <a:r>
              <a:rPr lang="el-GR" sz="2400" dirty="0" smtClean="0"/>
              <a:t> και 7</a:t>
            </a:r>
            <a:r>
              <a:rPr lang="el-GR" sz="2400" baseline="30000" dirty="0" smtClean="0"/>
              <a:t>ο</a:t>
            </a:r>
            <a:r>
              <a:rPr lang="el-GR" sz="2400" dirty="0" smtClean="0"/>
              <a:t> αιώνα</a:t>
            </a:r>
            <a:endParaRPr lang="el-GR" sz="2400"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endParaRPr lang="el-GR" smtClean="0"/>
          </a:p>
        </p:txBody>
      </p:sp>
      <p:pic>
        <p:nvPicPr>
          <p:cNvPr id="25603" name="3 - Θέση περιεχομένου" descr="dc1019af13cad0caa140f271052843b2.jpg"/>
          <p:cNvPicPr>
            <a:picLocks noGrp="1" noChangeAspect="1"/>
          </p:cNvPicPr>
          <p:nvPr>
            <p:ph idx="1"/>
          </p:nvPr>
        </p:nvPicPr>
        <p:blipFill>
          <a:blip r:embed="rId2"/>
          <a:srcRect/>
          <a:stretch>
            <a:fillRect/>
          </a:stretch>
        </p:blipFill>
        <p:spPr>
          <a:xfrm>
            <a:off x="468313" y="188913"/>
            <a:ext cx="8280400" cy="6480175"/>
          </a:xfr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endParaRPr lang="el-GR" smtClean="0"/>
          </a:p>
        </p:txBody>
      </p:sp>
      <p:pic>
        <p:nvPicPr>
          <p:cNvPr id="26627" name="3 - Θέση περιεχομένου" descr="Ακρόπολη, 1813, χαρακτικό από το βιβλίο του John Cam Hobhouse, ιδιωτική συλλογή..jpg"/>
          <p:cNvPicPr>
            <a:picLocks noGrp="1" noChangeAspect="1"/>
          </p:cNvPicPr>
          <p:nvPr>
            <p:ph idx="1"/>
          </p:nvPr>
        </p:nvPicPr>
        <p:blipFill>
          <a:blip r:embed="rId2"/>
          <a:srcRect/>
          <a:stretch>
            <a:fillRect/>
          </a:stretch>
        </p:blipFill>
        <p:spPr>
          <a:xfrm>
            <a:off x="395288" y="260350"/>
            <a:ext cx="8497887" cy="6337300"/>
          </a:xfrm>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Έφιπποι, σκυλιά και κοπέλες σε βρύσες…</a:t>
            </a:r>
            <a:endParaRPr lang="el-GR" dirty="0"/>
          </a:p>
        </p:txBody>
      </p:sp>
      <p:pic>
        <p:nvPicPr>
          <p:cNvPr id="27651" name="Picture 1" descr="C:\Users\BALIA\Contacts\Pictures\Ελγίνεια\a10006a.jpg"/>
          <p:cNvPicPr>
            <a:picLocks noGrp="1" noChangeAspect="1" noChangeArrowheads="1"/>
          </p:cNvPicPr>
          <p:nvPr>
            <p:ph idx="1"/>
          </p:nvPr>
        </p:nvPicPr>
        <p:blipFill>
          <a:blip r:embed="rId2"/>
          <a:srcRect/>
          <a:stretch>
            <a:fillRect/>
          </a:stretch>
        </p:blipFill>
        <p:spPr>
          <a:xfrm>
            <a:off x="539750" y="1782763"/>
            <a:ext cx="7920038" cy="5075237"/>
          </a:xfr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pPr eaLnBrk="1" hangingPunct="1"/>
            <a:r>
              <a:rPr lang="el-GR" smtClean="0"/>
              <a:t>Βοσκοί, πρόβατα και άλλα τινά…</a:t>
            </a:r>
          </a:p>
        </p:txBody>
      </p:sp>
      <p:pic>
        <p:nvPicPr>
          <p:cNvPr id="28675" name="Picture 1" descr="C:\Users\BALIA\Contacts\Pictures\Ελγίνεια\Edward Dodwell, Παρθενώνας, Views in Greece, 1821..jpg"/>
          <p:cNvPicPr>
            <a:picLocks noGrp="1" noChangeAspect="1" noChangeArrowheads="1"/>
          </p:cNvPicPr>
          <p:nvPr>
            <p:ph idx="1"/>
          </p:nvPr>
        </p:nvPicPr>
        <p:blipFill>
          <a:blip r:embed="rId2"/>
          <a:srcRect/>
          <a:stretch>
            <a:fillRect/>
          </a:stretch>
        </p:blipFill>
        <p:spPr>
          <a:xfrm>
            <a:off x="969963" y="1600200"/>
            <a:ext cx="7204075" cy="5068888"/>
          </a:xfr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pPr eaLnBrk="1" hangingPunct="1"/>
            <a:r>
              <a:rPr lang="en-US" smtClean="0"/>
              <a:t>Nelly’s photos</a:t>
            </a:r>
            <a:endParaRPr lang="el-GR" smtClean="0"/>
          </a:p>
        </p:txBody>
      </p:sp>
      <p:sp>
        <p:nvSpPr>
          <p:cNvPr id="3" name="2 - Θέση περιεχομένου"/>
          <p:cNvSpPr>
            <a:spLocks noGrp="1"/>
          </p:cNvSpPr>
          <p:nvPr>
            <p:ph idx="1"/>
          </p:nvPr>
        </p:nvSpPr>
        <p:spPr>
          <a:xfrm>
            <a:off x="0" y="1600200"/>
            <a:ext cx="9144000" cy="5257800"/>
          </a:xfrm>
        </p:spPr>
        <p:txBody>
          <a:bodyPr rtlCol="0">
            <a:normAutofit lnSpcReduction="10000"/>
          </a:bodyPr>
          <a:lstStyle/>
          <a:p>
            <a:pPr eaLnBrk="1" fontAlgn="auto" hangingPunct="1">
              <a:spcAft>
                <a:spcPts val="0"/>
              </a:spcAft>
              <a:buFont typeface="Arial" pitchFamily="34" charset="0"/>
              <a:buNone/>
              <a:defRPr/>
            </a:pPr>
            <a:r>
              <a:rPr lang="en-US" dirty="0" smtClean="0"/>
              <a:t>    </a:t>
            </a:r>
            <a:r>
              <a:rPr lang="el-GR" dirty="0" smtClean="0"/>
              <a:t>Γεννήθηκε στο </a:t>
            </a:r>
            <a:r>
              <a:rPr lang="el-GR" dirty="0" err="1" smtClean="0"/>
              <a:t>Αϊδίνι</a:t>
            </a:r>
            <a:r>
              <a:rPr lang="el-GR" dirty="0" smtClean="0"/>
              <a:t> στις 23 Νοεμβρίου του 1899, αλλά μεγάλωσε στη Σμύρνη. Σπούδασε φωτογραφία στη Δρέσδη . Το 1924 έρχεται στην Αθήνα και δημιουργεί το πρώτο της επαγγελματικό εργαστήριο στην πολύβουη οδό Ερμού. Αναλαμβάνει να φωτογραφίσει πορτρέτα και θέματα προβολής της Ελλάδας, για λογαριασμό του Υπουργείου Πολιτισμού. Απαθανατίζει τον Ελευθέριο Βενιζέλο, τον Κωστή Παλαμά.</a:t>
            </a:r>
            <a:br>
              <a:rPr lang="el-GR" dirty="0" smtClean="0"/>
            </a:br>
            <a:r>
              <a:rPr lang="el-GR" dirty="0" smtClean="0"/>
              <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Μια φωτογράφος με πολλή φωτογένεια…</a:t>
            </a:r>
            <a:endParaRPr lang="el-GR" dirty="0"/>
          </a:p>
        </p:txBody>
      </p:sp>
      <p:pic>
        <p:nvPicPr>
          <p:cNvPr id="30723" name="Picture 2" descr="C:\Users\Χρήστης\Pictures\Μουσεία.Εικόνες\nellysportrait.jpg"/>
          <p:cNvPicPr>
            <a:picLocks noGrp="1" noChangeAspect="1" noChangeArrowheads="1"/>
          </p:cNvPicPr>
          <p:nvPr>
            <p:ph idx="1"/>
          </p:nvPr>
        </p:nvPicPr>
        <p:blipFill>
          <a:blip r:embed="rId2"/>
          <a:srcRect/>
          <a:stretch>
            <a:fillRect/>
          </a:stretch>
        </p:blipFill>
        <p:spPr>
          <a:xfrm>
            <a:off x="1857375" y="1571625"/>
            <a:ext cx="5929313" cy="5000625"/>
          </a:xfr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r>
              <a:rPr lang="el-GR" smtClean="0"/>
              <a:t>Μια χορεύτρια στην Ακρόπολη…</a:t>
            </a:r>
          </a:p>
        </p:txBody>
      </p:sp>
      <p:sp>
        <p:nvSpPr>
          <p:cNvPr id="3" name="2 - Θέση περιεχομένου"/>
          <p:cNvSpPr>
            <a:spLocks noGrp="1"/>
          </p:cNvSpPr>
          <p:nvPr>
            <p:ph idx="1"/>
          </p:nvPr>
        </p:nvSpPr>
        <p:spPr>
          <a:xfrm>
            <a:off x="214313" y="1600200"/>
            <a:ext cx="8929687" cy="5257800"/>
          </a:xfrm>
        </p:spPr>
        <p:txBody>
          <a:bodyPr rtlCol="0">
            <a:normAutofit fontScale="85000" lnSpcReduction="20000"/>
          </a:bodyPr>
          <a:lstStyle/>
          <a:p>
            <a:pPr eaLnBrk="1" fontAlgn="auto" hangingPunct="1">
              <a:spcAft>
                <a:spcPts val="0"/>
              </a:spcAft>
              <a:buFont typeface="Arial" pitchFamily="34" charset="0"/>
              <a:buNone/>
              <a:defRPr/>
            </a:pPr>
            <a:r>
              <a:rPr lang="en-US" dirty="0" smtClean="0"/>
              <a:t>   </a:t>
            </a:r>
            <a:r>
              <a:rPr lang="el-GR" dirty="0" smtClean="0"/>
              <a:t> Φωτογραφίζει κρυφά την Ρωσίδα Μόνα </a:t>
            </a:r>
            <a:r>
              <a:rPr lang="el-GR" dirty="0" err="1" smtClean="0"/>
              <a:t>Πάεβα</a:t>
            </a:r>
            <a:r>
              <a:rPr lang="el-GR" dirty="0" smtClean="0"/>
              <a:t>, πρώτη μπαλαρίνα της </a:t>
            </a:r>
            <a:r>
              <a:rPr lang="el-GR" dirty="0" err="1" smtClean="0"/>
              <a:t>Opera</a:t>
            </a:r>
            <a:r>
              <a:rPr lang="el-GR" dirty="0" smtClean="0"/>
              <a:t> </a:t>
            </a:r>
            <a:r>
              <a:rPr lang="el-GR" dirty="0" err="1" smtClean="0"/>
              <a:t>Comique</a:t>
            </a:r>
            <a:r>
              <a:rPr lang="el-GR" dirty="0" smtClean="0"/>
              <a:t> πάνω στον ιερό βράχο της Ακρόπολης για λογαριασμό γαλλικού περιοδικού. Ξεσπάει σάλος, τα χρηστά ήθη της εποχής βρίσκονται σε υστερία..</a:t>
            </a:r>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     Γρήγορα της συγχωρούν το «σφάλμα»: το 1939, εν μέσω της δικτατορίας του Μεταξά το Υπουργείο Τύπου και Τουρισμού της ζητάει να σχεδιάσει την αφίσα για την προβολή της Ελλάδας στη Διεθνή Έκθεση Τουρισμού της Νέας Υόρκης. Τότε υπήρξαν κάποιοι που άσκησαν κριτική παραλληλίζοντας το έργο της με τη ναζιστική ιδεολογία της εποχής.</a:t>
            </a:r>
            <a:br>
              <a:rPr lang="el-GR" dirty="0" smtClean="0"/>
            </a:br>
            <a:r>
              <a:rPr lang="el-GR" dirty="0" smtClean="0"/>
              <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lstStyle/>
          <a:p>
            <a:r>
              <a:rPr lang="el-GR" dirty="0" smtClean="0"/>
              <a:t>Η αφίσα του ΕΟΤ: ο Παρθενώνας μέσα από τους δωρικούς κίονες των Προπυλαίων…</a:t>
            </a:r>
            <a:endParaRPr lang="el-GR" dirty="0"/>
          </a:p>
        </p:txBody>
      </p:sp>
      <p:pic>
        <p:nvPicPr>
          <p:cNvPr id="1026"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1357290" y="2000240"/>
            <a:ext cx="6286544" cy="4857760"/>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a:xfrm>
            <a:off x="457200" y="1600200"/>
            <a:ext cx="8229600" cy="5257800"/>
          </a:xfrm>
        </p:spPr>
        <p:txBody>
          <a:bodyPr rtlCol="0">
            <a:normAutofit/>
          </a:bodyPr>
          <a:lstStyle/>
          <a:p>
            <a:pPr eaLnBrk="1" fontAlgn="auto" hangingPunct="1">
              <a:spcAft>
                <a:spcPts val="0"/>
              </a:spcAft>
              <a:buFont typeface="Arial" pitchFamily="34" charset="0"/>
              <a:buNone/>
              <a:defRPr/>
            </a:pPr>
            <a:r>
              <a:rPr lang="el-GR" dirty="0" smtClean="0"/>
              <a:t>    Στα έργα της ανήκουν η φωτογράφηση των Δελφικών γιορτών του Σικελιανού και της συζύγου του Εύας </a:t>
            </a:r>
            <a:r>
              <a:rPr lang="el-GR" dirty="0" err="1" smtClean="0"/>
              <a:t>Πάλμερ</a:t>
            </a:r>
            <a:r>
              <a:rPr lang="el-GR" dirty="0" smtClean="0"/>
              <a:t> καθώς και η φωτογράφιση των Ολυμπιακών Αγώνων στο Βερολίνο… </a:t>
            </a:r>
          </a:p>
          <a:p>
            <a:pPr eaLnBrk="1" fontAlgn="auto" hangingPunct="1">
              <a:spcAft>
                <a:spcPts val="0"/>
              </a:spcAft>
              <a:buFont typeface="Arial" pitchFamily="34" charset="0"/>
              <a:buNone/>
              <a:defRPr/>
            </a:pPr>
            <a:r>
              <a:rPr lang="el-GR" dirty="0" smtClean="0"/>
              <a:t>    Το ξέσπασμα του Δεύτερου Παγκοσμίου Πολέμου την βρήκε στη Νέα Υόρκη όπου έμεινε από το 1939 μέχρι το 1966.</a:t>
            </a:r>
            <a:endParaRPr lang="el-GR"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endParaRPr lang="el-GR" smtClean="0"/>
          </a:p>
        </p:txBody>
      </p:sp>
      <p:pic>
        <p:nvPicPr>
          <p:cNvPr id="33795" name="Picture 2" descr="C:\Users\Χρήστης\Pictures\Μουσεία.Εικόνες\cf84e1bdb0-ceb3cf85cebccebde1bdb0-cf84e1bf86cf82-cebdceadcebbcebbceb7cf82-2.jpg"/>
          <p:cNvPicPr>
            <a:picLocks noGrp="1" noChangeAspect="1" noChangeArrowheads="1"/>
          </p:cNvPicPr>
          <p:nvPr>
            <p:ph idx="1"/>
          </p:nvPr>
        </p:nvPicPr>
        <p:blipFill>
          <a:blip r:embed="rId2"/>
          <a:srcRect/>
          <a:stretch>
            <a:fillRect/>
          </a:stretch>
        </p:blipFill>
        <p:spPr>
          <a:xfrm>
            <a:off x="1557338" y="214313"/>
            <a:ext cx="6029325" cy="6357937"/>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14290"/>
            <a:ext cx="9001156" cy="5911873"/>
          </a:xfrm>
        </p:spPr>
        <p:txBody>
          <a:bodyPr/>
          <a:lstStyle/>
          <a:p>
            <a:pPr>
              <a:buNone/>
            </a:pPr>
            <a:r>
              <a:rPr lang="en-US" sz="2400" i="1" dirty="0" smtClean="0"/>
              <a:t>     </a:t>
            </a:r>
            <a:r>
              <a:rPr lang="el-GR" sz="2400" i="1" dirty="0" smtClean="0"/>
              <a:t>Η ελληνική φυλή έχει τελείως εξολοθρευτεί από την Ευρώπη. Η φυσική ομορφιά, το μεγαλείο του πνεύματος, η απλότητα των συνηθειών, η καλλιτεχνική δημιουργία, οι αθλητικοί αγώνες, οι πόλεις, τα χωριά, το μεγαλείο των μνημείων και των αρχαίων ναών, ακόμα και το όνομα του λαού, έχουν εξαφανισθεί από την Ελλάδα</a:t>
            </a:r>
            <a:endParaRPr lang="en-US" sz="2400" i="1" dirty="0" smtClean="0"/>
          </a:p>
          <a:p>
            <a:pPr>
              <a:buNone/>
            </a:pPr>
            <a:r>
              <a:rPr lang="en-US" sz="2400" i="1" dirty="0" smtClean="0"/>
              <a:t>     </a:t>
            </a:r>
            <a:r>
              <a:rPr lang="el-GR" sz="2400" i="1" dirty="0" smtClean="0"/>
              <a:t>Ούτε μία απλή σταγόνα αίματος, γνησίου ελληνικού αίματος, δεν τρέχει στις φλέβες των χριστιανών κατοίκων της σημερινής Ελλάδας. Μια τρομερή καταιγίδα διασκόρπισε έως την πιο απόμακρη γωνιά της Πελοποννήσου μια νέα φυλή, συγγενή προς την μεγάλη φυλή των Σλάβων. Οι </a:t>
            </a:r>
            <a:r>
              <a:rPr lang="el-GR" sz="2400" i="1" dirty="0" err="1" smtClean="0"/>
              <a:t>Σκύθες</a:t>
            </a:r>
            <a:r>
              <a:rPr lang="el-GR" sz="2400" i="1" dirty="0" smtClean="0"/>
              <a:t>-Σλάβοι, οι Ιλλυριοί-Αρβανίτες, οι συγγενικοί με τους Σέρβους και τους Βουλγάρους λαοί, είναι εκείνοι που τώρα ονομάζουμε Έλληνες. Ένας λαός με σλαβικά χαρακτηριστικά , τοξοειδείς βλεφαρίδες και σκληρά χαρακτηριστικά Αλβανών βοσκών του βουνού, που φυσικά δεν προέρχεται από το αίμα του Νάρκισσου, του Αλκιβιάδη και του Αντίνοου. Μόνο μια δυνατή ρομαντική φαντασία μπορεί να ονειρεύεται ακόμα μια αναγέννηση των αρχαίων Ελλήνων</a:t>
            </a:r>
            <a:endParaRPr lang="el-GR" sz="2400" dirty="0" smtClean="0"/>
          </a:p>
          <a:p>
            <a:endParaRPr lang="el-G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lstStyle/>
          <a:p>
            <a:pPr eaLnBrk="1" hangingPunct="1"/>
            <a:endParaRPr lang="el-GR" smtClean="0"/>
          </a:p>
        </p:txBody>
      </p:sp>
      <p:pic>
        <p:nvPicPr>
          <p:cNvPr id="34819" name="Picture 2" descr="C:\Users\Χρήστης\Pictures\Μουσεία.Εικόνες\13.bmp.jpg"/>
          <p:cNvPicPr>
            <a:picLocks noGrp="1" noChangeAspect="1" noChangeArrowheads="1"/>
          </p:cNvPicPr>
          <p:nvPr>
            <p:ph idx="1"/>
          </p:nvPr>
        </p:nvPicPr>
        <p:blipFill>
          <a:blip r:embed="rId2"/>
          <a:srcRect/>
          <a:stretch>
            <a:fillRect/>
          </a:stretch>
        </p:blipFill>
        <p:spPr>
          <a:xfrm>
            <a:off x="1571625" y="285750"/>
            <a:ext cx="6000750" cy="6000750"/>
          </a:xfrm>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lstStyle/>
          <a:p>
            <a:pPr eaLnBrk="1" hangingPunct="1"/>
            <a:endParaRPr lang="el-GR" smtClean="0"/>
          </a:p>
        </p:txBody>
      </p:sp>
      <p:pic>
        <p:nvPicPr>
          <p:cNvPr id="35843" name="Picture 2" descr="C:\Users\Χρήστης\Pictures\Μουσεία.Εικόνες\nikolska.jpg"/>
          <p:cNvPicPr>
            <a:picLocks noGrp="1" noChangeAspect="1" noChangeArrowheads="1"/>
          </p:cNvPicPr>
          <p:nvPr>
            <p:ph idx="1"/>
          </p:nvPr>
        </p:nvPicPr>
        <p:blipFill>
          <a:blip r:embed="rId2"/>
          <a:srcRect/>
          <a:stretch>
            <a:fillRect/>
          </a:stretch>
        </p:blipFill>
        <p:spPr>
          <a:xfrm>
            <a:off x="1357313" y="214313"/>
            <a:ext cx="6715125" cy="6215062"/>
          </a:xfrm>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pPr eaLnBrk="1" hangingPunct="1"/>
            <a:endParaRPr lang="el-GR" smtClean="0"/>
          </a:p>
        </p:txBody>
      </p:sp>
      <p:pic>
        <p:nvPicPr>
          <p:cNvPr id="36867" name="Picture 2" descr="C:\Users\Χρήστης\Pictures\Μουσεία.Εικόνες\nellys5.jpg"/>
          <p:cNvPicPr>
            <a:picLocks noGrp="1" noChangeAspect="1" noChangeArrowheads="1"/>
          </p:cNvPicPr>
          <p:nvPr>
            <p:ph idx="1"/>
          </p:nvPr>
        </p:nvPicPr>
        <p:blipFill>
          <a:blip r:embed="rId2"/>
          <a:srcRect/>
          <a:stretch>
            <a:fillRect/>
          </a:stretch>
        </p:blipFill>
        <p:spPr>
          <a:xfrm>
            <a:off x="1928813" y="214313"/>
            <a:ext cx="5715000" cy="6429375"/>
          </a:xfr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Η σύγχρονη ρητορική γύρω από τη διεκδίκηση των γλυπτών του Παρθενώνα</a:t>
            </a:r>
            <a:endParaRPr lang="el-GR" dirty="0"/>
          </a:p>
        </p:txBody>
      </p:sp>
      <p:pic>
        <p:nvPicPr>
          <p:cNvPr id="37891" name="Picture 1" descr="C:\Users\BALIA\Contacts\Pictures\Ελγίνεια\IMG_2976.JPG"/>
          <p:cNvPicPr>
            <a:picLocks noGrp="1" noChangeAspect="1" noChangeArrowheads="1"/>
          </p:cNvPicPr>
          <p:nvPr>
            <p:ph idx="1"/>
          </p:nvPr>
        </p:nvPicPr>
        <p:blipFill>
          <a:blip r:embed="rId2"/>
          <a:srcRect/>
          <a:stretch>
            <a:fillRect/>
          </a:stretch>
        </p:blipFill>
        <p:spPr>
          <a:xfrm>
            <a:off x="1554163" y="1989138"/>
            <a:ext cx="6035675" cy="4137025"/>
          </a:xfr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Η διεκδίκηση της πολιτισμικής μας κληρονομιάς</a:t>
            </a:r>
            <a:endParaRPr lang="el-GR" dirty="0"/>
          </a:p>
        </p:txBody>
      </p:sp>
      <p:pic>
        <p:nvPicPr>
          <p:cNvPr id="38915" name="Picture 1" descr="C:\Users\BALIA\Contacts\Pictures\Ελγίνεια\αρχείο λήψης.jpg"/>
          <p:cNvPicPr>
            <a:picLocks noGrp="1" noChangeAspect="1" noChangeArrowheads="1"/>
          </p:cNvPicPr>
          <p:nvPr>
            <p:ph idx="1"/>
          </p:nvPr>
        </p:nvPicPr>
        <p:blipFill>
          <a:blip r:embed="rId2"/>
          <a:srcRect/>
          <a:stretch>
            <a:fillRect/>
          </a:stretch>
        </p:blipFill>
        <p:spPr>
          <a:xfrm>
            <a:off x="1104900" y="1697038"/>
            <a:ext cx="6934200" cy="4333875"/>
          </a:xfr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Λόγοι περί ιθαγενούς πολιτισμικής διαχείρισης</a:t>
            </a:r>
            <a:endParaRPr lang="el-GR" dirty="0"/>
          </a:p>
        </p:txBody>
      </p:sp>
      <p:pic>
        <p:nvPicPr>
          <p:cNvPr id="39939" name="Picture 1" descr="C:\Users\BALIA\Contacts\Pictures\Ελγίνεια\images.jpg"/>
          <p:cNvPicPr>
            <a:picLocks noGrp="1" noChangeAspect="1" noChangeArrowheads="1"/>
          </p:cNvPicPr>
          <p:nvPr>
            <p:ph idx="1"/>
          </p:nvPr>
        </p:nvPicPr>
        <p:blipFill>
          <a:blip r:embed="rId2"/>
          <a:srcRect/>
          <a:stretch>
            <a:fillRect/>
          </a:stretch>
        </p:blipFill>
        <p:spPr>
          <a:xfrm>
            <a:off x="1042988" y="1628775"/>
            <a:ext cx="7058025" cy="4752975"/>
          </a:xfrm>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pPr eaLnBrk="1" hangingPunct="1"/>
            <a:endParaRPr lang="el-GR" smtClean="0"/>
          </a:p>
        </p:txBody>
      </p:sp>
      <p:pic>
        <p:nvPicPr>
          <p:cNvPr id="40963" name="3 - Θέση περιεχομένου" descr="680x382_680_382_imagesmadeimagesremotehttp_cretalive.s3.amazonaws.com144443contentsegment_11532219w1000_h0_r0_p0_s1_v1jpg_548_382_s.jpg.jpg"/>
          <p:cNvPicPr>
            <a:picLocks noGrp="1" noChangeAspect="1"/>
          </p:cNvPicPr>
          <p:nvPr>
            <p:ph idx="1"/>
          </p:nvPr>
        </p:nvPicPr>
        <p:blipFill>
          <a:blip r:embed="rId2"/>
          <a:srcRect/>
          <a:stretch>
            <a:fillRect/>
          </a:stretch>
        </p:blipFill>
        <p:spPr>
          <a:xfrm>
            <a:off x="395288" y="188913"/>
            <a:ext cx="8353425" cy="6264275"/>
          </a:xfr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pPr eaLnBrk="1" hangingPunct="1"/>
            <a:endParaRPr lang="el-GR" smtClean="0"/>
          </a:p>
        </p:txBody>
      </p:sp>
      <p:pic>
        <p:nvPicPr>
          <p:cNvPr id="41987" name="3 - Θέση περιεχομένου" descr="11057809_1576226869285859_5974490712776343490_n.jpg"/>
          <p:cNvPicPr>
            <a:picLocks noGrp="1" noChangeAspect="1"/>
          </p:cNvPicPr>
          <p:nvPr>
            <p:ph idx="1"/>
          </p:nvPr>
        </p:nvPicPr>
        <p:blipFill>
          <a:blip r:embed="rId2"/>
          <a:srcRect/>
          <a:stretch>
            <a:fillRect/>
          </a:stretch>
        </p:blipFill>
        <p:spPr>
          <a:xfrm>
            <a:off x="468313" y="260350"/>
            <a:ext cx="8280400" cy="6337300"/>
          </a:xfrm>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endParaRPr lang="el-GR" smtClean="0"/>
          </a:p>
        </p:txBody>
      </p:sp>
      <p:pic>
        <p:nvPicPr>
          <p:cNvPr id="43011" name="Picture 2" descr="C:\Users\Χρήστης\Desktop\ANTIQUITY\50612471.jpg"/>
          <p:cNvPicPr>
            <a:picLocks noGrp="1" noChangeAspect="1" noChangeArrowheads="1"/>
          </p:cNvPicPr>
          <p:nvPr>
            <p:ph idx="1"/>
          </p:nvPr>
        </p:nvPicPr>
        <p:blipFill>
          <a:blip r:embed="rId2"/>
          <a:srcRect/>
          <a:stretch>
            <a:fillRect/>
          </a:stretch>
        </p:blipFill>
        <p:spPr>
          <a:xfrm>
            <a:off x="1143000" y="428625"/>
            <a:ext cx="6643688" cy="6000750"/>
          </a:xfrm>
          <a:noFill/>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lstStyle/>
          <a:p>
            <a:pPr eaLnBrk="1" hangingPunct="1"/>
            <a:endParaRPr lang="el-GR" smtClean="0"/>
          </a:p>
        </p:txBody>
      </p:sp>
      <p:pic>
        <p:nvPicPr>
          <p:cNvPr id="44035" name="Picture 2" descr="C:\Users\Χρήστης\Desktop\ANTIQUITY\avec-socrates.jpg"/>
          <p:cNvPicPr>
            <a:picLocks noGrp="1" noChangeAspect="1" noChangeArrowheads="1"/>
          </p:cNvPicPr>
          <p:nvPr>
            <p:ph idx="1"/>
          </p:nvPr>
        </p:nvPicPr>
        <p:blipFill>
          <a:blip r:embed="rId2"/>
          <a:srcRect/>
          <a:stretch>
            <a:fillRect/>
          </a:stretch>
        </p:blipFill>
        <p:spPr>
          <a:xfrm>
            <a:off x="1285875" y="428625"/>
            <a:ext cx="6929438" cy="6429375"/>
          </a:xfr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282" y="428604"/>
            <a:ext cx="8929718" cy="5697559"/>
          </a:xfrm>
        </p:spPr>
        <p:txBody>
          <a:bodyPr/>
          <a:lstStyle/>
          <a:p>
            <a:pPr>
              <a:buNone/>
            </a:pPr>
            <a:r>
              <a:rPr lang="el-GR" sz="2400" dirty="0" smtClean="0"/>
              <a:t>     </a:t>
            </a:r>
            <a:r>
              <a:rPr lang="el-GR" dirty="0" smtClean="0"/>
              <a:t>Ο ιδρυτής της ελληνικής λαογραφίας, επηρεάστηκε τόσο από το πνεύμα του Γερμανικού Ρομαντισμού, όσο και από τη θεωρία των ‘επιβιώσεων’ (</a:t>
            </a:r>
            <a:r>
              <a:rPr lang="en-US" i="1" dirty="0" smtClean="0"/>
              <a:t>survivals</a:t>
            </a:r>
            <a:r>
              <a:rPr lang="el-GR" dirty="0" smtClean="0"/>
              <a:t>) του Βρετανού ανθρωπολόγου </a:t>
            </a:r>
            <a:r>
              <a:rPr lang="en-US" dirty="0" err="1" smtClean="0"/>
              <a:t>Tylor</a:t>
            </a:r>
            <a:r>
              <a:rPr lang="el-GR" dirty="0" smtClean="0"/>
              <a:t>, η οποία  μπορεί να ενταχθεί μέσα στη γενικότερη εξελικτική λογική που κυριάρχησε στη δυτικοευρωπαϊκή επιστημονική παραγωγή τον 19</a:t>
            </a:r>
            <a:r>
              <a:rPr lang="el-GR" baseline="30000" dirty="0" smtClean="0"/>
              <a:t>ο</a:t>
            </a:r>
            <a:r>
              <a:rPr lang="el-GR" dirty="0" smtClean="0"/>
              <a:t> αιώνα. Αντιμετώπιζε τον ελληνικό παραδοσιακό πολιτισμό ως ένα σύνολο «</a:t>
            </a:r>
            <a:r>
              <a:rPr lang="el-GR" dirty="0" err="1" smtClean="0"/>
              <a:t>εγκαταλειμμάτων</a:t>
            </a:r>
            <a:r>
              <a:rPr lang="el-GR" dirty="0" smtClean="0"/>
              <a:t>»  τα οποία παραπέμπουν στον αρχαίο ελληνικό πολιτισμό. </a:t>
            </a:r>
          </a:p>
          <a:p>
            <a:pPr>
              <a:buNone/>
            </a:pPr>
            <a:r>
              <a:rPr lang="el-GR" dirty="0" smtClean="0"/>
              <a:t>     </a:t>
            </a:r>
          </a:p>
          <a:p>
            <a:endParaRPr lang="el-GR" dirty="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lstStyle/>
          <a:p>
            <a:pPr eaLnBrk="1" hangingPunct="1"/>
            <a:endParaRPr lang="el-GR" smtClean="0"/>
          </a:p>
        </p:txBody>
      </p:sp>
      <p:pic>
        <p:nvPicPr>
          <p:cNvPr id="45059" name="Picture 2" descr="C:\Users\Χρήστης\Desktop\ANTIQUITY\melina-mercouri-leaning-her-head-against-pedestal-which-is-holding-bust-of-zeus-at-louvre.jpg"/>
          <p:cNvPicPr>
            <a:picLocks noGrp="1" noChangeAspect="1" noChangeArrowheads="1"/>
          </p:cNvPicPr>
          <p:nvPr>
            <p:ph idx="1"/>
          </p:nvPr>
        </p:nvPicPr>
        <p:blipFill>
          <a:blip r:embed="rId2"/>
          <a:srcRect/>
          <a:stretch>
            <a:fillRect/>
          </a:stretch>
        </p:blipFill>
        <p:spPr>
          <a:xfrm>
            <a:off x="1428750" y="357188"/>
            <a:ext cx="6429375" cy="6143625"/>
          </a:xfrm>
          <a:noFill/>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pPr eaLnBrk="1" hangingPunct="1"/>
            <a:endParaRPr lang="el-GR" smtClean="0"/>
          </a:p>
        </p:txBody>
      </p:sp>
      <p:pic>
        <p:nvPicPr>
          <p:cNvPr id="46083" name="Picture 2" descr="C:\Users\Χρήστης\Desktop\ANTIQUITY\portrait-of-melina-mercouri-at-louvre-paris-1962.jpg"/>
          <p:cNvPicPr>
            <a:picLocks noGrp="1" noChangeAspect="1" noChangeArrowheads="1"/>
          </p:cNvPicPr>
          <p:nvPr>
            <p:ph idx="1"/>
          </p:nvPr>
        </p:nvPicPr>
        <p:blipFill>
          <a:blip r:embed="rId2"/>
          <a:srcRect/>
          <a:stretch>
            <a:fillRect/>
          </a:stretch>
        </p:blipFill>
        <p:spPr>
          <a:xfrm>
            <a:off x="1214438" y="285750"/>
            <a:ext cx="6786562" cy="6215063"/>
          </a:xfrm>
          <a:noFill/>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lstStyle/>
          <a:p>
            <a:pPr eaLnBrk="1" hangingPunct="1"/>
            <a:endParaRPr lang="el-GR" smtClean="0"/>
          </a:p>
        </p:txBody>
      </p:sp>
      <p:pic>
        <p:nvPicPr>
          <p:cNvPr id="47107" name="Picture 2" descr="C:\Users\Χρήστης\Desktop\ANTIQUITY\Monroe+discobolus.jpg"/>
          <p:cNvPicPr>
            <a:picLocks noGrp="1" noChangeAspect="1" noChangeArrowheads="1"/>
          </p:cNvPicPr>
          <p:nvPr>
            <p:ph idx="1"/>
          </p:nvPr>
        </p:nvPicPr>
        <p:blipFill>
          <a:blip r:embed="rId2"/>
          <a:srcRect/>
          <a:stretch>
            <a:fillRect/>
          </a:stretch>
        </p:blipFill>
        <p:spPr>
          <a:xfrm>
            <a:off x="1500188" y="500063"/>
            <a:ext cx="6072187" cy="5929312"/>
          </a:xfrm>
          <a:noFill/>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lstStyle/>
          <a:p>
            <a:pPr eaLnBrk="1" hangingPunct="1"/>
            <a:endParaRPr lang="el-GR" smtClean="0"/>
          </a:p>
        </p:txBody>
      </p:sp>
      <p:pic>
        <p:nvPicPr>
          <p:cNvPr id="48131" name="Picture 2" descr="C:\Users\Χρήστης\Desktop\ANTIQUITY\disk+hitler.jpg"/>
          <p:cNvPicPr>
            <a:picLocks noGrp="1" noChangeAspect="1" noChangeArrowheads="1"/>
          </p:cNvPicPr>
          <p:nvPr>
            <p:ph idx="1"/>
          </p:nvPr>
        </p:nvPicPr>
        <p:blipFill>
          <a:blip r:embed="rId2"/>
          <a:srcRect/>
          <a:stretch>
            <a:fillRect/>
          </a:stretch>
        </p:blipFill>
        <p:spPr>
          <a:xfrm>
            <a:off x="1071563" y="500063"/>
            <a:ext cx="7000875" cy="6000750"/>
          </a:xfrm>
          <a:noFill/>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Ε, αφού υποστηρίζω την επιστροφή εγώ και η διάσημη γυναίκα μου… μπορείτε να κοιμάστε ήσυχοι!!!</a:t>
            </a:r>
            <a:endParaRPr lang="el-GR" dirty="0"/>
          </a:p>
        </p:txBody>
      </p:sp>
      <p:pic>
        <p:nvPicPr>
          <p:cNvPr id="49155" name="Picture 1" descr="C:\Users\BALIA\Contacts\Pictures\Ελγίνεια\elgin_2821225b.jpg"/>
          <p:cNvPicPr>
            <a:picLocks noGrp="1" noChangeAspect="1" noChangeArrowheads="1"/>
          </p:cNvPicPr>
          <p:nvPr>
            <p:ph idx="1"/>
          </p:nvPr>
        </p:nvPicPr>
        <p:blipFill>
          <a:blip r:embed="rId2"/>
          <a:srcRect/>
          <a:stretch>
            <a:fillRect/>
          </a:stretch>
        </p:blipFill>
        <p:spPr>
          <a:xfrm>
            <a:off x="946150" y="1916113"/>
            <a:ext cx="7251700" cy="4210050"/>
          </a:xfrm>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pPr eaLnBrk="1" hangingPunct="1"/>
            <a:r>
              <a:rPr lang="el-GR" smtClean="0"/>
              <a:t>Μια εικόνα χίλιες λέξεις!!!</a:t>
            </a:r>
          </a:p>
        </p:txBody>
      </p:sp>
      <p:pic>
        <p:nvPicPr>
          <p:cNvPr id="50179" name="3 - Θέση περιεχομένου" descr="1413971567865194526.jpg"/>
          <p:cNvPicPr>
            <a:picLocks noGrp="1" noChangeAspect="1"/>
          </p:cNvPicPr>
          <p:nvPr>
            <p:ph idx="1"/>
          </p:nvPr>
        </p:nvPicPr>
        <p:blipFill>
          <a:blip r:embed="rId2"/>
          <a:srcRect/>
          <a:stretch>
            <a:fillRect/>
          </a:stretch>
        </p:blipFill>
        <p:spPr>
          <a:xfrm>
            <a:off x="1476375" y="1341438"/>
            <a:ext cx="6408738" cy="5040312"/>
          </a:xfrm>
        </p:spPr>
      </p:pic>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Όταν η αρπαγή των μαρμάρων γίνεται </a:t>
            </a:r>
            <a:r>
              <a:rPr lang="en-US" dirty="0" smtClean="0"/>
              <a:t>best seller…</a:t>
            </a:r>
            <a:endParaRPr lang="el-GR" dirty="0"/>
          </a:p>
        </p:txBody>
      </p:sp>
      <p:pic>
        <p:nvPicPr>
          <p:cNvPr id="51203" name="Picture 1" descr="C:\Users\BALIA\Contacts\Pictures\Ελγίνεια\Screen_Shot_2014-01-03_at_3.15.41_PM-1388783833.jpg"/>
          <p:cNvPicPr>
            <a:picLocks noGrp="1" noChangeAspect="1" noChangeArrowheads="1"/>
          </p:cNvPicPr>
          <p:nvPr>
            <p:ph idx="1"/>
          </p:nvPr>
        </p:nvPicPr>
        <p:blipFill>
          <a:blip r:embed="rId2"/>
          <a:srcRect/>
          <a:stretch>
            <a:fillRect/>
          </a:stretch>
        </p:blipFill>
        <p:spPr>
          <a:xfrm>
            <a:off x="971550" y="1957388"/>
            <a:ext cx="7272338" cy="4900612"/>
          </a:xfrm>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lstStyle/>
          <a:p>
            <a:pPr eaLnBrk="1" hangingPunct="1"/>
            <a:endParaRPr lang="el-GR" smtClean="0"/>
          </a:p>
        </p:txBody>
      </p:sp>
      <p:pic>
        <p:nvPicPr>
          <p:cNvPr id="52227" name="Picture 2" descr="C:\Users\Χρήστης\Desktop\ANTIQUITY\WP_20151010_003.jpg"/>
          <p:cNvPicPr>
            <a:picLocks noGrp="1" noChangeAspect="1" noChangeArrowheads="1"/>
          </p:cNvPicPr>
          <p:nvPr>
            <p:ph idx="1"/>
          </p:nvPr>
        </p:nvPicPr>
        <p:blipFill>
          <a:blip r:embed="rId2"/>
          <a:srcRect/>
          <a:stretch>
            <a:fillRect/>
          </a:stretch>
        </p:blipFill>
        <p:spPr>
          <a:xfrm>
            <a:off x="500063" y="285750"/>
            <a:ext cx="8143875" cy="6286500"/>
          </a:xfrm>
          <a:noFill/>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pPr eaLnBrk="1" hangingPunct="1"/>
            <a:r>
              <a:rPr lang="el-GR" smtClean="0"/>
              <a:t>Σοκολατένιες αρχαιολιγούρες…</a:t>
            </a:r>
          </a:p>
        </p:txBody>
      </p:sp>
      <p:pic>
        <p:nvPicPr>
          <p:cNvPr id="53251" name="Picture 2" descr="C:\Users\Χρήστης\Desktop\ANTIQUITY\cga easter.jpg"/>
          <p:cNvPicPr>
            <a:picLocks noGrp="1" noChangeAspect="1" noChangeArrowheads="1"/>
          </p:cNvPicPr>
          <p:nvPr>
            <p:ph idx="1"/>
          </p:nvPr>
        </p:nvPicPr>
        <p:blipFill>
          <a:blip r:embed="rId2"/>
          <a:srcRect/>
          <a:stretch>
            <a:fillRect/>
          </a:stretch>
        </p:blipFill>
        <p:spPr>
          <a:xfrm>
            <a:off x="1428750" y="1500188"/>
            <a:ext cx="6429375" cy="5143500"/>
          </a:xfrm>
          <a:noFill/>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p:txBody>
          <a:bodyPr/>
          <a:lstStyle/>
          <a:p>
            <a:pPr eaLnBrk="1" hangingPunct="1"/>
            <a:r>
              <a:rPr lang="en-US" smtClean="0"/>
              <a:t>Converse, all star classics!</a:t>
            </a:r>
            <a:endParaRPr lang="el-GR" smtClean="0"/>
          </a:p>
        </p:txBody>
      </p:sp>
      <p:pic>
        <p:nvPicPr>
          <p:cNvPr id="54275" name="Picture 2" descr="C:\Users\Χρήστης\Desktop\ANTIQUITY\red-figure-chucks-2.jpg"/>
          <p:cNvPicPr>
            <a:picLocks noGrp="1" noChangeAspect="1" noChangeArrowheads="1"/>
          </p:cNvPicPr>
          <p:nvPr>
            <p:ph idx="1"/>
          </p:nvPr>
        </p:nvPicPr>
        <p:blipFill>
          <a:blip r:embed="rId2"/>
          <a:srcRect/>
          <a:stretch>
            <a:fillRect/>
          </a:stretch>
        </p:blipFill>
        <p:spPr>
          <a:xfrm>
            <a:off x="1524000" y="1571625"/>
            <a:ext cx="6096000" cy="5286375"/>
          </a:xfr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5911873"/>
          </a:xfrm>
        </p:spPr>
        <p:txBody>
          <a:bodyPr/>
          <a:lstStyle/>
          <a:p>
            <a:pPr>
              <a:buNone/>
            </a:pPr>
            <a:r>
              <a:rPr lang="el-GR" sz="2800" dirty="0" smtClean="0"/>
              <a:t>    Σημαντικός ήταν ο ρόλος του Πολίτη στην εν Αθήναις Αρχαιολογική Εταιρία, η οποία ιδρύθηκε το 1837 και είχε ως βασικό στόχο τις ανασκαφές και τις αναστηλώσεις μνημείων. Από το 1904 και εξής διατέλεσε σύμβουλός της ενώ την περίοδο 1918-1920 διατέλεσε πρόεδρος της εν λόγω εταιρίας. Το 1919 ο Πολίτης δέχτηκε πρόταση του Υπουργείου Παιδείας σχετικά με την ίδρυση Πρακτικής Σχολής της Ιστορίας της Τέχνης, της οποίας υπήρξε ο πρώτος διευθυντής. Στη σχολή διδάσκονταν ιστορία, αρχαιολογία, στοιχεία του δημόσιου και ιδιωτικού βίου των Αρχαίων Ελλήνων, νομισματική, επιγραφική και μνημειακή τοπογραφία .</a:t>
            </a:r>
            <a:endParaRPr lang="el-GR" sz="2800" dirty="0"/>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Τίτλος"/>
          <p:cNvSpPr>
            <a:spLocks noGrp="1"/>
          </p:cNvSpPr>
          <p:nvPr>
            <p:ph type="title"/>
          </p:nvPr>
        </p:nvSpPr>
        <p:spPr/>
        <p:txBody>
          <a:bodyPr/>
          <a:lstStyle/>
          <a:p>
            <a:pPr eaLnBrk="1" hangingPunct="1"/>
            <a:endParaRPr lang="el-GR" smtClean="0"/>
          </a:p>
        </p:txBody>
      </p:sp>
      <p:pic>
        <p:nvPicPr>
          <p:cNvPr id="55299" name="Picture 2" descr="C:\Users\Χρήστης\Desktop\ANTIQUITY\minoanknossostheprinceoflillies.preview.jpg"/>
          <p:cNvPicPr>
            <a:picLocks noGrp="1" noChangeAspect="1" noChangeArrowheads="1"/>
          </p:cNvPicPr>
          <p:nvPr>
            <p:ph idx="1"/>
          </p:nvPr>
        </p:nvPicPr>
        <p:blipFill>
          <a:blip r:embed="rId2"/>
          <a:srcRect/>
          <a:stretch>
            <a:fillRect/>
          </a:stretch>
        </p:blipFill>
        <p:spPr>
          <a:xfrm>
            <a:off x="1714500" y="285750"/>
            <a:ext cx="5857875" cy="6286500"/>
          </a:xfrm>
          <a:noFill/>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lstStyle/>
          <a:p>
            <a:pPr eaLnBrk="1" hangingPunct="1"/>
            <a:r>
              <a:rPr lang="el-GR" smtClean="0"/>
              <a:t>Το τατουάζ του Μαζώ…</a:t>
            </a:r>
          </a:p>
        </p:txBody>
      </p:sp>
      <p:pic>
        <p:nvPicPr>
          <p:cNvPr id="56323" name="Picture 2" descr="C:\Users\Χρήστης\Desktop\ANTIQUITY\μαζω.jpg"/>
          <p:cNvPicPr>
            <a:picLocks noGrp="1" noChangeAspect="1" noChangeArrowheads="1"/>
          </p:cNvPicPr>
          <p:nvPr>
            <p:ph idx="1"/>
          </p:nvPr>
        </p:nvPicPr>
        <p:blipFill>
          <a:blip r:embed="rId2"/>
          <a:srcRect/>
          <a:stretch>
            <a:fillRect/>
          </a:stretch>
        </p:blipFill>
        <p:spPr>
          <a:xfrm>
            <a:off x="666750" y="1500188"/>
            <a:ext cx="7810500" cy="4540250"/>
          </a:xfr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154230"/>
          </a:xfrm>
        </p:spPr>
        <p:txBody>
          <a:bodyPr/>
          <a:lstStyle/>
          <a:p>
            <a:r>
              <a:rPr lang="el-GR" sz="3600" b="1" dirty="0" smtClean="0"/>
              <a:t>Οι περιηγητές και η «ανακάλυψη της Ελλάδας»: 19</a:t>
            </a:r>
            <a:r>
              <a:rPr lang="el-GR" sz="3600" b="1" baseline="30000" dirty="0" smtClean="0"/>
              <a:t>ος</a:t>
            </a:r>
            <a:r>
              <a:rPr lang="el-GR" sz="3600" b="1" dirty="0" smtClean="0"/>
              <a:t> αι</a:t>
            </a:r>
            <a:r>
              <a:rPr lang="en-US" sz="3600" b="1" dirty="0" smtClean="0"/>
              <a:t>.</a:t>
            </a:r>
            <a:r>
              <a:rPr lang="el-GR" sz="3600" b="1" dirty="0" smtClean="0"/>
              <a:t> και αρχές 20ου </a:t>
            </a:r>
            <a:br>
              <a:rPr lang="el-GR" sz="3600" b="1" dirty="0" smtClean="0"/>
            </a:br>
            <a:endParaRPr lang="el-GR" sz="3600" dirty="0"/>
          </a:p>
        </p:txBody>
      </p:sp>
      <p:sp>
        <p:nvSpPr>
          <p:cNvPr id="3" name="2 - Θέση περιεχομένου"/>
          <p:cNvSpPr>
            <a:spLocks noGrp="1"/>
          </p:cNvSpPr>
          <p:nvPr>
            <p:ph idx="1"/>
          </p:nvPr>
        </p:nvSpPr>
        <p:spPr>
          <a:xfrm>
            <a:off x="0" y="1928802"/>
            <a:ext cx="9144000" cy="4714908"/>
          </a:xfrm>
        </p:spPr>
        <p:txBody>
          <a:bodyPr/>
          <a:lstStyle/>
          <a:p>
            <a:pPr>
              <a:buNone/>
            </a:pPr>
            <a:r>
              <a:rPr lang="el-GR" sz="2400" dirty="0" smtClean="0"/>
              <a:t>     Στα απομνημονεύματα περιηγητών στην Ελλάδα και την ταξιδιωτική λογοτεχνία ήδη από τις αρχές του 18</a:t>
            </a:r>
            <a:r>
              <a:rPr lang="el-GR" sz="2400" baseline="30000" dirty="0" smtClean="0"/>
              <a:t>ου</a:t>
            </a:r>
            <a:r>
              <a:rPr lang="el-GR" sz="2400" dirty="0" smtClean="0"/>
              <a:t> αιώνα αποτυπώνεται μια πολύ ζοφερή και οπισθοδρομική εικόνα για τη σύγχρονη Ελλάδα και τους κατοίκους της. Σκιαγραφείται μια χώρα άναρχη, γεμάτη σκόνη, με περίεργους και αυστηρούς εθιμικούς κώδικες, μια χώρα που η ανδροκρατία είναι απόλυτη και αδυσώπητη, με λίγα λόγια, μια χώρα που δεν έχει τίποτε από το εξευγενισμένο παρόν της δυτικής ζωής, ενώ οι κάτοικοί της είναι βέβαια φιλόξενοι αλλά συνάμα πονηροί, δύσπιστοι και ακατέργαστοι. Η εικόνα της Ελλάδας εμφανίζεται αμφιλεγόμενη, αφού στο «βρώμικο» και οπισθοδρομικό πολιτισμικό παρόν της οι ταξιδιώτες αναζητούν ή καλύτερα προβάλλουν ένα εξιδανικευμένο, φαντασιακό παρελθόν, που δεν είναι άλλο από την κλασική ελληνική αρχαιότητα. </a:t>
            </a:r>
          </a:p>
          <a:p>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14422"/>
            <a:ext cx="8229600" cy="203216"/>
          </a:xfrm>
        </p:spPr>
        <p:txBody>
          <a:bodyPr/>
          <a:lstStyle/>
          <a:p>
            <a:r>
              <a:rPr lang="el-GR" dirty="0" smtClean="0"/>
              <a:t>Δυτικοί περιηγητές: προσπάθεια οικειοποίησης μιας γεωγραφικής, χρονικής και πολιτισμικής παραδοξότητας…</a:t>
            </a:r>
            <a:endParaRPr lang="el-GR" dirty="0"/>
          </a:p>
        </p:txBody>
      </p:sp>
      <p:sp>
        <p:nvSpPr>
          <p:cNvPr id="3" name="2 - Θέση περιεχομένου"/>
          <p:cNvSpPr>
            <a:spLocks noGrp="1"/>
          </p:cNvSpPr>
          <p:nvPr>
            <p:ph idx="1"/>
          </p:nvPr>
        </p:nvSpPr>
        <p:spPr>
          <a:xfrm>
            <a:off x="457200" y="2428868"/>
            <a:ext cx="8229600" cy="3697295"/>
          </a:xfrm>
        </p:spPr>
        <p:txBody>
          <a:bodyPr/>
          <a:lstStyle/>
          <a:p>
            <a:pPr>
              <a:buNone/>
            </a:pPr>
            <a:endParaRPr lang="el-GR" dirty="0" smtClean="0"/>
          </a:p>
          <a:p>
            <a:pPr>
              <a:buNone/>
            </a:pPr>
            <a:endParaRPr lang="el-GR" dirty="0" smtClean="0"/>
          </a:p>
          <a:p>
            <a:pPr>
              <a:buNone/>
            </a:pPr>
            <a:r>
              <a:rPr lang="el-GR" dirty="0" smtClean="0"/>
              <a:t>    </a:t>
            </a:r>
            <a:r>
              <a:rPr lang="el-GR" sz="3600" dirty="0" smtClean="0"/>
              <a:t>Γυναικείος περιηγητισμός: αναπαραγωγή </a:t>
            </a:r>
            <a:r>
              <a:rPr lang="el-GR" sz="3600" dirty="0" err="1" smtClean="0"/>
              <a:t>έμφυλων</a:t>
            </a:r>
            <a:r>
              <a:rPr lang="el-GR" sz="3600" dirty="0" smtClean="0"/>
              <a:t> ,στερεοτυπικών αντιλήψεων για τη γυναικεία φύση, την επιθυμία, τον ερωτισμό</a:t>
            </a:r>
            <a:endParaRPr lang="el-GR" sz="36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457200" y="0"/>
            <a:ext cx="8229600" cy="1142985"/>
          </a:xfrm>
        </p:spPr>
        <p:txBody>
          <a:bodyPr/>
          <a:lstStyle/>
          <a:p>
            <a:pPr eaLnBrk="1" hangingPunct="1"/>
            <a:r>
              <a:rPr lang="el-GR" sz="3600" b="1" dirty="0" smtClean="0"/>
              <a:t>Από το ημερολόγιο της Βιρτζίνια </a:t>
            </a:r>
            <a:r>
              <a:rPr lang="el-GR" sz="3600" b="1" dirty="0" err="1" smtClean="0"/>
              <a:t>Γουλφ</a:t>
            </a:r>
            <a:r>
              <a:rPr lang="el-GR" sz="3600" b="1" dirty="0" smtClean="0"/>
              <a:t>: «Ελλάδα και Μάης μαζί!»</a:t>
            </a:r>
          </a:p>
        </p:txBody>
      </p:sp>
      <p:sp>
        <p:nvSpPr>
          <p:cNvPr id="3075" name="2 - Θέση περιεχομένου"/>
          <p:cNvSpPr>
            <a:spLocks noGrp="1"/>
          </p:cNvSpPr>
          <p:nvPr>
            <p:ph idx="1"/>
          </p:nvPr>
        </p:nvSpPr>
        <p:spPr>
          <a:xfrm>
            <a:off x="-214313" y="1285860"/>
            <a:ext cx="9572626" cy="5572140"/>
          </a:xfrm>
        </p:spPr>
        <p:txBody>
          <a:bodyPr/>
          <a:lstStyle/>
          <a:p>
            <a:pPr eaLnBrk="1" hangingPunct="1">
              <a:buFont typeface="Arial" charset="0"/>
              <a:buNone/>
            </a:pPr>
            <a:r>
              <a:rPr lang="el-GR" sz="2000" i="1" dirty="0" smtClean="0"/>
              <a:t>     </a:t>
            </a:r>
            <a:r>
              <a:rPr lang="en-US" sz="2000" i="1" dirty="0" smtClean="0"/>
              <a:t> </a:t>
            </a:r>
            <a:r>
              <a:rPr lang="el-GR" sz="2000" i="1" dirty="0" smtClean="0"/>
              <a:t>Μια ντουζίνα αρχαιολόγοι επιμένουν να τα ταξινομούν (τα αγάλματα) με μια ντουζίνα διαφορετικούς τρόπους, η τελική όμως δουλειά πρέπει να είναι έργο του κάθε νου που τα βλέπει. Τα αετώματα του ναού πλαισιώνουν τις δύο πλευρές του μουσείου… να ο Απόλλωνας. Κοιτάζει πάνω από τον ώμο του – μοιάζει να κοιτάζει μέσα και πάνω από τους αιώνες. Είναι ευθυτενής και γαλήνιος, αλλά να που έχει ανθρώπινο στόμα και πηγούνι, έτοιμο να τρεμουλιάσει ή να χαμογελάσει. Έτσι θα μπορούσε να μοιάζει ένα Έλληνας νέος, γυμνός στο φως του ήλιου. Υπάρχουν και άλλα μεγαλειώδη θραύσματα… Τα μαλλιά είναι μια λεία, πέτρινη κορδέλα, οι πτυχώσεις ακολουθούν αυστηρές γραμμές. Όμως, Θεέ μου, τι ομορφιά! Έπειτα φτάνεις στον ξεχωριστό ναό, όπου στέκει ακίνητος ο Ερμής, τόσο ανάλαφρος και με τέτοια ορμή στο βήμα του που περιμένεις πως θα γυρίσει και θα φύγει. Εκεί, πιστεύω, φαίνεται ο Θεός: γιατί κοιτάζει πέρα και μακριά, λες και το βλέμμα του τραβάει κάποιο γαλήνιο θέαμα στα μακρινά ουράνια. Έτσι σωριάζουμε τις λέξεις τη μια πάνω στην άλλη, μα είναι ένα πρόσχημα. Πρέπει να τον δεις και να αφήσεις το μάτι σαν πλάσμα που απελευθερώθηκε να αναπηδήσει ακολουθώντας αυτές τις καμπύλες και τις κοιλότητες, γιατί έχει μυστικά ποθήσει τέτοιαν ομορφιά! Δεν ξέρεις μέχρι να ικανοποιήσεις τον πόθο σου , πόσο πολύ την πόθησε» (</a:t>
            </a:r>
            <a:r>
              <a:rPr lang="en-US" sz="2000" i="1" dirty="0" smtClean="0"/>
              <a:t>Diary of Virginia Woolf</a:t>
            </a:r>
            <a:r>
              <a:rPr lang="el-GR" sz="2000" i="1" dirty="0" smtClean="0"/>
              <a:t>, το πρώτο της ταξίδι στην Ολυμπία το 1906 )</a:t>
            </a:r>
          </a:p>
          <a:p>
            <a:pPr eaLnBrk="1" hangingPunct="1"/>
            <a:endParaRPr lang="el-GR" sz="2000" dirty="0" smtClean="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2588</Words>
  <Application>Microsoft Office PowerPoint</Application>
  <PresentationFormat>Προβολή στην οθόνη (4:3)</PresentationFormat>
  <Paragraphs>81</Paragraphs>
  <Slides>61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Θέμα του Office</vt:lpstr>
      <vt:lpstr>Η συγκρότηση του ελληνικού έθνους-κράτους: ο ρόλος της αρχαιοπολιτικής</vt:lpstr>
      <vt:lpstr>J. Fallmerayer</vt:lpstr>
      <vt:lpstr>Βασιλική Κράββα, 2018,  «Οι λαογράφοι, τα πράγματα και ο υλικός βίος:  Θεωρητικές και μεθοδολογικές διαδρομές στη μακρά λαογραφική διάρκεια», Λαογραφία και Ανθρωπολογία. Μια συμβολή στον διάλογο</vt:lpstr>
      <vt:lpstr>Διαφάνεια 4</vt:lpstr>
      <vt:lpstr>Διαφάνεια 5</vt:lpstr>
      <vt:lpstr>Διαφάνεια 6</vt:lpstr>
      <vt:lpstr>Οι περιηγητές και η «ανακάλυψη της Ελλάδας»: 19ος αι. και αρχές 20ου  </vt:lpstr>
      <vt:lpstr>Δυτικοί περιηγητές: προσπάθεια οικειοποίησης μιας γεωγραφικής, χρονικής και πολιτισμικής παραδοξότητας…</vt:lpstr>
      <vt:lpstr>Από το ημερολόγιο της Βιρτζίνια Γουλφ: «Ελλάδα και Μάης μαζί!»</vt:lpstr>
      <vt:lpstr>Διαφάνεια 10</vt:lpstr>
      <vt:lpstr>Διαφάνεια 11</vt:lpstr>
      <vt:lpstr>Διαφάνεια 12</vt:lpstr>
      <vt:lpstr>Αρχαία φαντάσματα, αρχαιολογικά κατάλοιπα και νεωτερική δυστοπία…</vt:lpstr>
      <vt:lpstr>Διαφάνεια 14</vt:lpstr>
      <vt:lpstr>Ο Fauvel παίρνει το καφεδάκι του!</vt:lpstr>
      <vt:lpstr>Διαφάνεια 16</vt:lpstr>
      <vt:lpstr>Διαφάνεια 17</vt:lpstr>
      <vt:lpstr>Ο λόρδος Έλγιν</vt:lpstr>
      <vt:lpstr>Διαφάνεια 19</vt:lpstr>
      <vt:lpstr>Διαφάνεια 20</vt:lpstr>
      <vt:lpstr>Επί τω έργω…</vt:lpstr>
      <vt:lpstr>Φιρμάνι ή Επίσημο Γράμμα του Καϊμακάν Πασά  Γράμμα προς τον Καδή ή Προϊστάμενο Δικαστή και προς τον Βοεβόδα ή Διοικητή της Αθήνας το 1801. </vt:lpstr>
      <vt:lpstr>«Μερικά κομμάτια πέτρας με επιγραφές και γλυπτά…»</vt:lpstr>
      <vt:lpstr>The Nation and its Ruins Antiquity, Archaeology, and National Imagination in Greece 2007, Yannis Hamilakis</vt:lpstr>
      <vt:lpstr>Διαφάνεια 25</vt:lpstr>
      <vt:lpstr>«Κάποια χρέη δεν μπορούν να εξοφληθούν ποτέ: η αρχαιοπολιτική της κρίσης», 2017, Χαμηλάκης</vt:lpstr>
      <vt:lpstr> Το πρόσφατο μέλλον:  Η κλασική αρχαιότητα ως βιοπολιτικό εργαλείο, 2017, Δ. Πλάντζος </vt:lpstr>
      <vt:lpstr>The Acropolis: Global Fame, Local Claim, 2001, Eleanna Yalouri</vt:lpstr>
      <vt:lpstr>Η Ακρόπολη «αποκαθαίρεται» τον 19ο αιώνα</vt:lpstr>
      <vt:lpstr>Διαφάνεια 30</vt:lpstr>
      <vt:lpstr>Διαφάνεια 31</vt:lpstr>
      <vt:lpstr>Έφιπποι, σκυλιά και κοπέλες σε βρύσες…</vt:lpstr>
      <vt:lpstr>Βοσκοί, πρόβατα και άλλα τινά…</vt:lpstr>
      <vt:lpstr>Nelly’s photos</vt:lpstr>
      <vt:lpstr>Μια φωτογράφος με πολλή φωτογένεια…</vt:lpstr>
      <vt:lpstr>Μια χορεύτρια στην Ακρόπολη…</vt:lpstr>
      <vt:lpstr>Η αφίσα του ΕΟΤ: ο Παρθενώνας μέσα από τους δωρικούς κίονες των Προπυλαίων…</vt:lpstr>
      <vt:lpstr>Διαφάνεια 38</vt:lpstr>
      <vt:lpstr>Διαφάνεια 39</vt:lpstr>
      <vt:lpstr>Διαφάνεια 40</vt:lpstr>
      <vt:lpstr>Διαφάνεια 41</vt:lpstr>
      <vt:lpstr>Διαφάνεια 42</vt:lpstr>
      <vt:lpstr>Η σύγχρονη ρητορική γύρω από τη διεκδίκηση των γλυπτών του Παρθενώνα</vt:lpstr>
      <vt:lpstr>Η διεκδίκηση της πολιτισμικής μας κληρονομιάς</vt:lpstr>
      <vt:lpstr>Λόγοι περί ιθαγενούς πολιτισμικής διαχείρισης</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Ε, αφού υποστηρίζω την επιστροφή εγώ και η διάσημη γυναίκα μου… μπορείτε να κοιμάστε ήσυχοι!!!</vt:lpstr>
      <vt:lpstr>Μια εικόνα χίλιες λέξεις!!!</vt:lpstr>
      <vt:lpstr>Όταν η αρπαγή των μαρμάρων γίνεται best seller…</vt:lpstr>
      <vt:lpstr>Διαφάνεια 57</vt:lpstr>
      <vt:lpstr>Σοκολατένιες αρχαιολιγούρες…</vt:lpstr>
      <vt:lpstr>Converse, all star classics!</vt:lpstr>
      <vt:lpstr>Διαφάνεια 60</vt:lpstr>
      <vt:lpstr>Το τατουάζ του Μαζώ…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συγκρότηση της μουσειακής λογικής</dc:title>
  <dc:creator>BALIA</dc:creator>
  <cp:lastModifiedBy>Χρήστης</cp:lastModifiedBy>
  <cp:revision>52</cp:revision>
  <dcterms:created xsi:type="dcterms:W3CDTF">2015-10-03T07:56:32Z</dcterms:created>
  <dcterms:modified xsi:type="dcterms:W3CDTF">2020-05-07T06:35:06Z</dcterms:modified>
</cp:coreProperties>
</file>