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8" r:id="rId4"/>
    <p:sldId id="257" r:id="rId5"/>
    <p:sldId id="261" r:id="rId6"/>
    <p:sldId id="274" r:id="rId7"/>
    <p:sldId id="259" r:id="rId8"/>
    <p:sldId id="265" r:id="rId9"/>
    <p:sldId id="260" r:id="rId10"/>
    <p:sldId id="262" r:id="rId11"/>
    <p:sldId id="263" r:id="rId12"/>
    <p:sldId id="266" r:id="rId13"/>
    <p:sldId id="269" r:id="rId14"/>
    <p:sldId id="268" r:id="rId15"/>
    <p:sldId id="273" r:id="rId16"/>
    <p:sldId id="267"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11/14/2024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BD9B-80C8-4078-BF2F-DF9D9B2373D6}"/>
              </a:ext>
            </a:extLst>
          </p:cNvPr>
          <p:cNvSpPr>
            <a:spLocks noGrp="1"/>
          </p:cNvSpPr>
          <p:nvPr>
            <p:ph type="ctrTitle"/>
          </p:nvPr>
        </p:nvSpPr>
        <p:spPr/>
        <p:txBody>
          <a:bodyPr/>
          <a:lstStyle/>
          <a:p>
            <a:r>
              <a:rPr lang="el-GR" dirty="0"/>
              <a:t>Ο κωδικασ της γορτυνασ</a:t>
            </a:r>
            <a:br>
              <a:rPr lang="el-GR" dirty="0"/>
            </a:br>
            <a:br>
              <a:rPr lang="el-GR" dirty="0"/>
            </a:br>
            <a:endParaRPr lang="en-US" dirty="0"/>
          </a:p>
        </p:txBody>
      </p:sp>
      <p:pic>
        <p:nvPicPr>
          <p:cNvPr id="4" name="Picture 3">
            <a:extLst>
              <a:ext uri="{FF2B5EF4-FFF2-40B4-BE49-F238E27FC236}">
                <a16:creationId xmlns:a16="http://schemas.microsoft.com/office/drawing/2014/main" id="{93885E1B-D8C0-4F86-87F2-D82818D638F6}"/>
              </a:ext>
            </a:extLst>
          </p:cNvPr>
          <p:cNvPicPr>
            <a:picLocks noChangeAspect="1"/>
          </p:cNvPicPr>
          <p:nvPr/>
        </p:nvPicPr>
        <p:blipFill>
          <a:blip r:embed="rId2"/>
          <a:stretch>
            <a:fillRect/>
          </a:stretch>
        </p:blipFill>
        <p:spPr>
          <a:xfrm>
            <a:off x="2950346" y="3810001"/>
            <a:ext cx="6096000" cy="2209800"/>
          </a:xfrm>
          <a:prstGeom prst="rect">
            <a:avLst/>
          </a:prstGeom>
        </p:spPr>
      </p:pic>
      <p:sp>
        <p:nvSpPr>
          <p:cNvPr id="3" name="Subtitle 2">
            <a:extLst>
              <a:ext uri="{FF2B5EF4-FFF2-40B4-BE49-F238E27FC236}">
                <a16:creationId xmlns:a16="http://schemas.microsoft.com/office/drawing/2014/main" id="{75AFF302-59AC-41D5-80E5-8145351426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047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72A0-B8DE-4CBC-907D-F16EABBED38A}"/>
              </a:ext>
            </a:extLst>
          </p:cNvPr>
          <p:cNvSpPr>
            <a:spLocks noGrp="1"/>
          </p:cNvSpPr>
          <p:nvPr>
            <p:ph type="title"/>
          </p:nvPr>
        </p:nvSpPr>
        <p:spPr>
          <a:xfrm>
            <a:off x="1141413" y="257452"/>
            <a:ext cx="9905998" cy="1313896"/>
          </a:xfrm>
        </p:spPr>
        <p:txBody>
          <a:bodyPr/>
          <a:lstStyle/>
          <a:p>
            <a:pPr algn="ctr"/>
            <a:r>
              <a:rPr lang="el-GR" dirty="0"/>
              <a:t>Τι ρυθμιζει η επιγραφη</a:t>
            </a:r>
            <a:endParaRPr lang="en-US" dirty="0"/>
          </a:p>
        </p:txBody>
      </p:sp>
      <p:sp>
        <p:nvSpPr>
          <p:cNvPr id="3" name="Content Placeholder 2">
            <a:extLst>
              <a:ext uri="{FF2B5EF4-FFF2-40B4-BE49-F238E27FC236}">
                <a16:creationId xmlns:a16="http://schemas.microsoft.com/office/drawing/2014/main" id="{4D0D00A7-3111-4D00-82A7-0C5586733259}"/>
              </a:ext>
            </a:extLst>
          </p:cNvPr>
          <p:cNvSpPr>
            <a:spLocks noGrp="1"/>
          </p:cNvSpPr>
          <p:nvPr>
            <p:ph idx="1"/>
          </p:nvPr>
        </p:nvSpPr>
        <p:spPr/>
        <p:txBody>
          <a:bodyPr/>
          <a:lstStyle/>
          <a:p>
            <a:r>
              <a:rPr lang="el-GR" dirty="0">
                <a:effectLst/>
              </a:rPr>
              <a:t>Τα αντικείμενα που ρυθμίζει ο Κώδικας είναι όλα στο χώρο του ιδιωτικού δικαίου</a:t>
            </a:r>
          </a:p>
          <a:p>
            <a:r>
              <a:rPr lang="el-GR" dirty="0">
                <a:effectLst/>
              </a:rPr>
              <a:t>σε ορισμένες περιπτώσεις καλύπτονται εξαντλητικά, όπως για παράδειγμα </a:t>
            </a:r>
          </a:p>
          <a:p>
            <a:pPr lvl="1"/>
            <a:r>
              <a:rPr lang="el-GR" dirty="0">
                <a:effectLst/>
              </a:rPr>
              <a:t>το ζήτημα της κληρονομικής διαδοχής εξ αδιαθέτου</a:t>
            </a:r>
          </a:p>
          <a:p>
            <a:pPr lvl="1"/>
            <a:r>
              <a:rPr lang="el-GR" dirty="0">
                <a:effectLst/>
              </a:rPr>
              <a:t>οι διατάξεις που ρυθμίζουν συνολικά το θέμα της επικλήρου, δηλαδή της ορφανής κόρης που δεν είχε αδελφούς και λειτουργούσε ως όχημα μεταβίβασης της πατρικής περιουσίας. </a:t>
            </a:r>
            <a:endParaRPr lang="en-US" dirty="0"/>
          </a:p>
        </p:txBody>
      </p:sp>
    </p:spTree>
    <p:extLst>
      <p:ext uri="{BB962C8B-B14F-4D97-AF65-F5344CB8AC3E}">
        <p14:creationId xmlns:p14="http://schemas.microsoft.com/office/powerpoint/2010/main" val="138256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1C4D-D81D-4D5B-9F77-70041CBA3E1F}"/>
              </a:ext>
            </a:extLst>
          </p:cNvPr>
          <p:cNvSpPr>
            <a:spLocks noGrp="1"/>
          </p:cNvSpPr>
          <p:nvPr>
            <p:ph type="title"/>
          </p:nvPr>
        </p:nvSpPr>
        <p:spPr>
          <a:xfrm>
            <a:off x="1141413" y="0"/>
            <a:ext cx="9905998" cy="1091953"/>
          </a:xfrm>
        </p:spPr>
        <p:txBody>
          <a:bodyPr/>
          <a:lstStyle/>
          <a:p>
            <a:r>
              <a:rPr lang="el-GR" dirty="0"/>
              <a:t>Τα περιεχομενα των πρωτων δεκα στηλων</a:t>
            </a:r>
            <a:endParaRPr lang="en-US" dirty="0"/>
          </a:p>
        </p:txBody>
      </p:sp>
      <p:sp>
        <p:nvSpPr>
          <p:cNvPr id="3" name="Content Placeholder 2">
            <a:extLst>
              <a:ext uri="{FF2B5EF4-FFF2-40B4-BE49-F238E27FC236}">
                <a16:creationId xmlns:a16="http://schemas.microsoft.com/office/drawing/2014/main" id="{F1F26F19-3D7A-4E77-8D3C-CBE11B0004A4}"/>
              </a:ext>
            </a:extLst>
          </p:cNvPr>
          <p:cNvSpPr>
            <a:spLocks noGrp="1"/>
          </p:cNvSpPr>
          <p:nvPr>
            <p:ph idx="1"/>
          </p:nvPr>
        </p:nvSpPr>
        <p:spPr>
          <a:xfrm>
            <a:off x="204186" y="1313895"/>
            <a:ext cx="11987814" cy="5544105"/>
          </a:xfrm>
        </p:spPr>
        <p:txBody>
          <a:bodyPr>
            <a:normAutofit lnSpcReduction="10000"/>
          </a:bodyPr>
          <a:lstStyle/>
          <a:p>
            <a:pPr marL="0">
              <a:spcBef>
                <a:spcPts val="0"/>
              </a:spcBef>
              <a:spcAft>
                <a:spcPts val="0"/>
              </a:spcAft>
            </a:pPr>
            <a:r>
              <a:rPr lang="el-GR" dirty="0">
                <a:effectLst/>
              </a:rPr>
              <a:t>αμφισβήτηση της προσωπικής κατάστασης και διεκδίκηση δούλων από περισσότερα άτομα (</a:t>
            </a:r>
            <a:r>
              <a:rPr lang="en-US" dirty="0">
                <a:effectLst/>
              </a:rPr>
              <a:t>I</a:t>
            </a:r>
            <a:r>
              <a:rPr lang="el-GR" dirty="0">
                <a:effectLst/>
              </a:rPr>
              <a:t> 1-</a:t>
            </a:r>
            <a:r>
              <a:rPr lang="en-US" dirty="0">
                <a:effectLst/>
              </a:rPr>
              <a:t>II </a:t>
            </a:r>
            <a:r>
              <a:rPr lang="el-GR" dirty="0">
                <a:effectLst/>
              </a:rPr>
              <a:t>2). </a:t>
            </a:r>
          </a:p>
          <a:p>
            <a:pPr marL="0">
              <a:spcBef>
                <a:spcPts val="0"/>
              </a:spcBef>
              <a:spcAft>
                <a:spcPts val="0"/>
              </a:spcAft>
            </a:pPr>
            <a:r>
              <a:rPr lang="el-GR" dirty="0">
                <a:effectLst/>
              </a:rPr>
              <a:t>αποζημίωση αδικοπραξιών σχετικών με το γενετήσιο βίο, σε περιπτώσεις βιασμού και μοιχείας (ΙΙ 2-45). </a:t>
            </a:r>
          </a:p>
          <a:p>
            <a:pPr marL="0">
              <a:spcBef>
                <a:spcPts val="0"/>
              </a:spcBef>
              <a:spcAft>
                <a:spcPts val="0"/>
              </a:spcAft>
            </a:pPr>
            <a:r>
              <a:rPr lang="el-GR" dirty="0">
                <a:effectLst/>
              </a:rPr>
              <a:t>περιουσιακά αποτελέσματα της λύσης του γαμου λογω διαζυγίου (</a:t>
            </a:r>
            <a:r>
              <a:rPr lang="fr-FR" dirty="0">
                <a:effectLst/>
              </a:rPr>
              <a:t>II</a:t>
            </a:r>
            <a:r>
              <a:rPr lang="el-GR" dirty="0">
                <a:effectLst/>
              </a:rPr>
              <a:t> 45-</a:t>
            </a:r>
            <a:r>
              <a:rPr lang="fr-FR" dirty="0">
                <a:effectLst/>
              </a:rPr>
              <a:t>III</a:t>
            </a:r>
            <a:r>
              <a:rPr lang="el-GR" dirty="0">
                <a:effectLst/>
              </a:rPr>
              <a:t> 16) και θανάτου (ΙΙΙ 17-37), ειδικές δωρεές μεταξύ συζύγων (</a:t>
            </a:r>
            <a:r>
              <a:rPr lang="el-GR" i="1" dirty="0">
                <a:effectLst/>
              </a:rPr>
              <a:t>κόμιστρα</a:t>
            </a:r>
            <a:r>
              <a:rPr lang="el-GR" dirty="0">
                <a:effectLst/>
              </a:rPr>
              <a:t>, ΙΙΙ 37-40) και περιουσιακές συνέπειες της λυσης του γάμου μεταξύ </a:t>
            </a:r>
            <a:r>
              <a:rPr lang="el-GR" i="1" dirty="0">
                <a:effectLst/>
              </a:rPr>
              <a:t>οἰκέων</a:t>
            </a:r>
            <a:r>
              <a:rPr lang="el-GR" dirty="0">
                <a:effectLst/>
              </a:rPr>
              <a:t>, δηλαδή μελών του εξαρτημένου πληθυσμού</a:t>
            </a:r>
            <a:r>
              <a:rPr lang="el-GR" i="1" dirty="0">
                <a:effectLst/>
              </a:rPr>
              <a:t> </a:t>
            </a:r>
            <a:r>
              <a:rPr lang="el-GR" dirty="0">
                <a:effectLst/>
              </a:rPr>
              <a:t>(ΙΙΙ 40-44). </a:t>
            </a:r>
          </a:p>
          <a:p>
            <a:pPr marL="0">
              <a:spcBef>
                <a:spcPts val="0"/>
              </a:spcBef>
              <a:spcAft>
                <a:spcPts val="0"/>
              </a:spcAft>
            </a:pPr>
            <a:r>
              <a:rPr lang="el-GR" dirty="0">
                <a:effectLst/>
              </a:rPr>
              <a:t>καθεστώς των τέκνων που γεννιούνται εκτός γάμου (ΙΙΙ 44-</a:t>
            </a:r>
            <a:r>
              <a:rPr lang="fr-FR" dirty="0">
                <a:effectLst/>
              </a:rPr>
              <a:t>IV</a:t>
            </a:r>
            <a:r>
              <a:rPr lang="el-GR" dirty="0">
                <a:effectLst/>
              </a:rPr>
              <a:t> 22) </a:t>
            </a:r>
          </a:p>
          <a:p>
            <a:pPr marL="0">
              <a:spcBef>
                <a:spcPts val="0"/>
              </a:spcBef>
              <a:spcAft>
                <a:spcPts val="0"/>
              </a:spcAft>
            </a:pPr>
            <a:r>
              <a:rPr lang="el-GR" dirty="0">
                <a:effectLst/>
              </a:rPr>
              <a:t>περιουσιακή αυτοτέλεια των συζύγων (</a:t>
            </a:r>
            <a:r>
              <a:rPr lang="fr-FR" dirty="0">
                <a:effectLst/>
              </a:rPr>
              <a:t>IV</a:t>
            </a:r>
            <a:r>
              <a:rPr lang="el-GR" dirty="0">
                <a:effectLst/>
              </a:rPr>
              <a:t> 23-31). </a:t>
            </a:r>
          </a:p>
          <a:p>
            <a:pPr marL="0">
              <a:spcBef>
                <a:spcPts val="0"/>
              </a:spcBef>
              <a:spcAft>
                <a:spcPts val="0"/>
              </a:spcAft>
            </a:pPr>
            <a:r>
              <a:rPr lang="el-GR" dirty="0">
                <a:effectLst/>
              </a:rPr>
              <a:t>κανόνες που διέπουν την εξ αδιαθέτου κληρονομική διαδοχή (</a:t>
            </a:r>
            <a:r>
              <a:rPr lang="it-IT" dirty="0">
                <a:effectLst/>
              </a:rPr>
              <a:t>IV</a:t>
            </a:r>
            <a:r>
              <a:rPr lang="el-GR" dirty="0">
                <a:effectLst/>
              </a:rPr>
              <a:t> 31-</a:t>
            </a:r>
            <a:r>
              <a:rPr lang="it-IT" dirty="0">
                <a:effectLst/>
              </a:rPr>
              <a:t>V</a:t>
            </a:r>
            <a:r>
              <a:rPr lang="el-GR" dirty="0">
                <a:effectLst/>
              </a:rPr>
              <a:t>Ι 2). </a:t>
            </a:r>
          </a:p>
          <a:p>
            <a:pPr marL="0">
              <a:spcBef>
                <a:spcPts val="0"/>
              </a:spcBef>
              <a:spcAft>
                <a:spcPts val="0"/>
              </a:spcAft>
            </a:pPr>
            <a:r>
              <a:rPr lang="el-GR" dirty="0">
                <a:effectLst/>
              </a:rPr>
              <a:t>διαταξεις που θεσπίζουν την αυτοτέλεια της περιουσίας του κάθε μέλους της οικογένειας (</a:t>
            </a:r>
            <a:r>
              <a:rPr lang="it-IT" dirty="0">
                <a:effectLst/>
              </a:rPr>
              <a:t>V</a:t>
            </a:r>
            <a:r>
              <a:rPr lang="el-GR" dirty="0">
                <a:effectLst/>
              </a:rPr>
              <a:t>Ι 2-46). </a:t>
            </a:r>
          </a:p>
          <a:p>
            <a:pPr marL="0">
              <a:spcBef>
                <a:spcPts val="0"/>
              </a:spcBef>
              <a:spcAft>
                <a:spcPts val="0"/>
              </a:spcAft>
            </a:pPr>
            <a:r>
              <a:rPr lang="el-GR" dirty="0">
                <a:effectLst/>
              </a:rPr>
              <a:t>σύντομες διατάξεις σχετικά με την εξαγορά λύτρων (</a:t>
            </a:r>
            <a:r>
              <a:rPr lang="it-IT" dirty="0">
                <a:effectLst/>
              </a:rPr>
              <a:t>VI</a:t>
            </a:r>
            <a:r>
              <a:rPr lang="el-GR" dirty="0">
                <a:effectLst/>
              </a:rPr>
              <a:t> 46-55), με την προσωπική κατάσταση και τα κληρονομικά δικαιώματα τέκνων από το γάμο ελεύθερης με δούλο (</a:t>
            </a:r>
            <a:r>
              <a:rPr lang="it-IT" dirty="0">
                <a:effectLst/>
              </a:rPr>
              <a:t>VI</a:t>
            </a:r>
            <a:r>
              <a:rPr lang="el-GR" dirty="0">
                <a:effectLst/>
              </a:rPr>
              <a:t> 55 - </a:t>
            </a:r>
            <a:r>
              <a:rPr lang="it-IT" dirty="0">
                <a:effectLst/>
              </a:rPr>
              <a:t>VII</a:t>
            </a:r>
            <a:r>
              <a:rPr lang="el-GR" dirty="0">
                <a:effectLst/>
              </a:rPr>
              <a:t> 10) και με την ευθύνη για αδικοπραξίες δούλου (</a:t>
            </a:r>
            <a:r>
              <a:rPr lang="it-IT" dirty="0">
                <a:effectLst/>
              </a:rPr>
              <a:t>VII</a:t>
            </a:r>
            <a:r>
              <a:rPr lang="el-GR" dirty="0">
                <a:effectLst/>
              </a:rPr>
              <a:t> 10-15). </a:t>
            </a:r>
          </a:p>
          <a:p>
            <a:pPr marL="0">
              <a:spcBef>
                <a:spcPts val="0"/>
              </a:spcBef>
              <a:spcAft>
                <a:spcPts val="0"/>
              </a:spcAft>
            </a:pPr>
            <a:r>
              <a:rPr lang="el-GR" dirty="0">
                <a:effectLst/>
              </a:rPr>
              <a:t>λεπτομερείς διατάξεις που ρυθμίζουν το θέμα της επικλήρου, (</a:t>
            </a:r>
            <a:r>
              <a:rPr lang="en-US" dirty="0">
                <a:effectLst/>
              </a:rPr>
              <a:t>VII</a:t>
            </a:r>
            <a:r>
              <a:rPr lang="el-GR" dirty="0">
                <a:effectLst/>
              </a:rPr>
              <a:t> 15-ΙΧ 24). </a:t>
            </a:r>
          </a:p>
          <a:p>
            <a:pPr marL="0">
              <a:spcBef>
                <a:spcPts val="0"/>
              </a:spcBef>
              <a:spcAft>
                <a:spcPts val="0"/>
              </a:spcAft>
            </a:pPr>
            <a:r>
              <a:rPr lang="el-GR" dirty="0">
                <a:effectLst/>
              </a:rPr>
              <a:t>θέματα της κληρονομικότητας χρεών και ευθύνης (ΙΧ 24-40), της παροχής εγγύησης από τον υιό ενώ ο πατέρας του είναι εν ζωή (ΙΧ 40-43), συναλλαγών με ξένους (ΙΧ 43-54), δωρεών προς τη σύζυγο και τη μητέρα (Χ 14-20), καταδολίευσης δανειστών (Χ 20-25) και απαγόρευσης πωλήσεως δούλων κατά το διάστημα που έχουν δοθεί ως ενέχυρο ή ενόσω υπάρχει δικαστική διεκδίκηση (Χ 25-32). </a:t>
            </a:r>
          </a:p>
          <a:p>
            <a:pPr marL="0">
              <a:spcBef>
                <a:spcPts val="0"/>
              </a:spcBef>
              <a:spcAft>
                <a:spcPts val="0"/>
              </a:spcAft>
            </a:pPr>
            <a:r>
              <a:rPr lang="el-GR" dirty="0">
                <a:effectLst/>
              </a:rPr>
              <a:t>υιοθεσία (Χ 33-ΧΙ 23). </a:t>
            </a:r>
            <a:endParaRPr lang="en-US" dirty="0">
              <a:effectLst/>
            </a:endParaRPr>
          </a:p>
        </p:txBody>
      </p:sp>
    </p:spTree>
    <p:extLst>
      <p:ext uri="{BB962C8B-B14F-4D97-AF65-F5344CB8AC3E}">
        <p14:creationId xmlns:p14="http://schemas.microsoft.com/office/powerpoint/2010/main" val="118009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6747-627A-4755-8C92-F9323394BDC3}"/>
              </a:ext>
            </a:extLst>
          </p:cNvPr>
          <p:cNvSpPr>
            <a:spLocks noGrp="1"/>
          </p:cNvSpPr>
          <p:nvPr>
            <p:ph type="title"/>
          </p:nvPr>
        </p:nvSpPr>
        <p:spPr>
          <a:xfrm>
            <a:off x="1141413" y="62144"/>
            <a:ext cx="9905998" cy="1491448"/>
          </a:xfrm>
        </p:spPr>
        <p:txBody>
          <a:bodyPr/>
          <a:lstStyle/>
          <a:p>
            <a:r>
              <a:rPr lang="el-GR" dirty="0"/>
              <a:t>Τα περιεχομενα των δυο τελευταιων στηλων</a:t>
            </a:r>
            <a:endParaRPr lang="en-US" dirty="0"/>
          </a:p>
        </p:txBody>
      </p:sp>
      <p:sp>
        <p:nvSpPr>
          <p:cNvPr id="3" name="Content Placeholder 2">
            <a:extLst>
              <a:ext uri="{FF2B5EF4-FFF2-40B4-BE49-F238E27FC236}">
                <a16:creationId xmlns:a16="http://schemas.microsoft.com/office/drawing/2014/main" id="{D5179BFC-0AE9-4394-A620-69EBA37A33B3}"/>
              </a:ext>
            </a:extLst>
          </p:cNvPr>
          <p:cNvSpPr>
            <a:spLocks noGrp="1"/>
          </p:cNvSpPr>
          <p:nvPr>
            <p:ph idx="1"/>
          </p:nvPr>
        </p:nvSpPr>
        <p:spPr>
          <a:xfrm>
            <a:off x="0" y="1722269"/>
            <a:ext cx="12192000" cy="5135732"/>
          </a:xfrm>
        </p:spPr>
        <p:txBody>
          <a:bodyPr/>
          <a:lstStyle/>
          <a:p>
            <a:r>
              <a:rPr lang="el-GR" dirty="0">
                <a:effectLst/>
              </a:rPr>
              <a:t>Το υπόλοιπο μέρος του Κώδικα εινα χαραγμένο από διαφορετικό χέρι (μεταγενεστερο;).</a:t>
            </a:r>
          </a:p>
          <a:p>
            <a:r>
              <a:rPr lang="el-GR" dirty="0">
                <a:effectLst/>
              </a:rPr>
              <a:t>περιλαμβάνει κυρίως συμπληρώσεις σε θέματα που αντιμετωπίστηκαν στις προηγούμενες στήλες. </a:t>
            </a:r>
          </a:p>
          <a:p>
            <a:r>
              <a:rPr lang="el-GR" dirty="0">
                <a:effectLst/>
              </a:rPr>
              <a:t>διατάξεις για την παροχή ασύλου σε όποιον συλλαμβάνεται πριν από τη διεξαγωγή της δίκης (ΧΙ 24-25, διάταξη που συμπληρώνει τα όσα εκτέθηκαν στην πρώτη στήλη). </a:t>
            </a:r>
          </a:p>
          <a:p>
            <a:r>
              <a:rPr lang="el-GR" dirty="0">
                <a:effectLst/>
              </a:rPr>
              <a:t>ορισμένες διευκρινίσεις σχετικά με τις διαφορετικές λειτουργίες του δικαστή ανάλογα με την ύπαρξη μαρτύρων ή όχι</a:t>
            </a:r>
            <a:r>
              <a:rPr lang="el-GR" i="1" dirty="0">
                <a:effectLst/>
              </a:rPr>
              <a:t> (δικάζειν </a:t>
            </a:r>
            <a:r>
              <a:rPr lang="el-GR" dirty="0">
                <a:effectLst/>
              </a:rPr>
              <a:t>και </a:t>
            </a:r>
            <a:r>
              <a:rPr lang="el-GR" i="1" dirty="0">
                <a:effectLst/>
              </a:rPr>
              <a:t>κρίνειν</a:t>
            </a:r>
            <a:r>
              <a:rPr lang="el-GR" dirty="0">
                <a:effectLst/>
              </a:rPr>
              <a:t>, ΧΙ 26-30).</a:t>
            </a:r>
          </a:p>
          <a:p>
            <a:r>
              <a:rPr lang="el-GR" dirty="0">
                <a:effectLst/>
              </a:rPr>
              <a:t> ρυθμίσεις σχετικά με την κληρονομικότητα χρεών και ευθύνης (ΧΙ 31-45, συμπληρωματικές στην ΙΧ 24-40).</a:t>
            </a:r>
          </a:p>
          <a:p>
            <a:r>
              <a:rPr lang="el-GR" dirty="0">
                <a:effectLst/>
              </a:rPr>
              <a:t>ορισμένες δικονομικές διατάξεις για το διαζύγιο (</a:t>
            </a:r>
            <a:r>
              <a:rPr lang="fr-FR" dirty="0">
                <a:effectLst/>
              </a:rPr>
              <a:t>XI</a:t>
            </a:r>
            <a:r>
              <a:rPr lang="el-GR" dirty="0">
                <a:effectLst/>
              </a:rPr>
              <a:t> 46-55, που συμπληρώνουν την ΙΙ 45-ΙΙΙ 16).</a:t>
            </a:r>
          </a:p>
          <a:p>
            <a:r>
              <a:rPr lang="el-GR" dirty="0">
                <a:effectLst/>
              </a:rPr>
              <a:t>μεταβατικές διατάξεις περί δωρεών (ΧΙΙ 1-4). </a:t>
            </a:r>
          </a:p>
          <a:p>
            <a:r>
              <a:rPr lang="el-GR" dirty="0">
                <a:effectLst/>
              </a:rPr>
              <a:t>Τέλος, ορισμένες συμπληρωματικές διατάξεις για την επίκληρο (ΧΙΙ 6-18).</a:t>
            </a:r>
            <a:endParaRPr lang="en-US" dirty="0">
              <a:effectLst/>
            </a:endParaRPr>
          </a:p>
        </p:txBody>
      </p:sp>
    </p:spTree>
    <p:extLst>
      <p:ext uri="{BB962C8B-B14F-4D97-AF65-F5344CB8AC3E}">
        <p14:creationId xmlns:p14="http://schemas.microsoft.com/office/powerpoint/2010/main" val="109974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D559-9984-4FCA-A6D2-C417C62CF75E}"/>
              </a:ext>
            </a:extLst>
          </p:cNvPr>
          <p:cNvSpPr>
            <a:spLocks noGrp="1"/>
          </p:cNvSpPr>
          <p:nvPr>
            <p:ph type="title"/>
          </p:nvPr>
        </p:nvSpPr>
        <p:spPr>
          <a:xfrm>
            <a:off x="1141413" y="0"/>
            <a:ext cx="9905998" cy="1066800"/>
          </a:xfrm>
        </p:spPr>
        <p:txBody>
          <a:bodyPr/>
          <a:lstStyle/>
          <a:p>
            <a:r>
              <a:rPr lang="el-GR" dirty="0">
                <a:effectLst/>
              </a:rPr>
              <a:t>Η Μεγαλη Επιγραφη της Γορτυνας    </a:t>
            </a:r>
            <a:r>
              <a:rPr lang="en-US" i="1" dirty="0">
                <a:effectLst/>
              </a:rPr>
              <a:t>IC</a:t>
            </a:r>
            <a:r>
              <a:rPr lang="en-US" dirty="0">
                <a:effectLst/>
              </a:rPr>
              <a:t> IV</a:t>
            </a:r>
            <a:r>
              <a:rPr lang="el-GR" dirty="0">
                <a:effectLst/>
              </a:rPr>
              <a:t>, 72</a:t>
            </a:r>
            <a:endParaRPr lang="en-US" dirty="0"/>
          </a:p>
        </p:txBody>
      </p:sp>
      <p:sp>
        <p:nvSpPr>
          <p:cNvPr id="4" name="Content Placeholder 3">
            <a:extLst>
              <a:ext uri="{FF2B5EF4-FFF2-40B4-BE49-F238E27FC236}">
                <a16:creationId xmlns:a16="http://schemas.microsoft.com/office/drawing/2014/main" id="{F1A53781-37A5-4BB2-B9E7-26DAD94F19EA}"/>
              </a:ext>
            </a:extLst>
          </p:cNvPr>
          <p:cNvSpPr>
            <a:spLocks noGrp="1"/>
          </p:cNvSpPr>
          <p:nvPr>
            <p:ph sz="half" idx="1"/>
          </p:nvPr>
        </p:nvSpPr>
        <p:spPr>
          <a:xfrm>
            <a:off x="0" y="1242874"/>
            <a:ext cx="6018212" cy="5615125"/>
          </a:xfrm>
        </p:spPr>
        <p:txBody>
          <a:bodyPr>
            <a:normAutofit fontScale="92500" lnSpcReduction="10000"/>
          </a:bodyPr>
          <a:lstStyle/>
          <a:p>
            <a:r>
              <a:rPr lang="en-US" dirty="0">
                <a:effectLst/>
              </a:rPr>
              <a:t>I</a:t>
            </a:r>
            <a:r>
              <a:rPr lang="el-GR" dirty="0">
                <a:effectLst/>
              </a:rPr>
              <a:t>, 1 - </a:t>
            </a:r>
            <a:r>
              <a:rPr lang="en-US" dirty="0">
                <a:effectLst/>
              </a:rPr>
              <a:t>II</a:t>
            </a:r>
            <a:r>
              <a:rPr lang="el-GR" dirty="0">
                <a:effectLst/>
              </a:rPr>
              <a:t>, 2: Αμφισβήτηση προσωπικής κατάστασης - Διεκδίκηση δούλων</a:t>
            </a:r>
            <a:endParaRPr lang="en-US" dirty="0">
              <a:effectLst/>
            </a:endParaRPr>
          </a:p>
          <a:p>
            <a:r>
              <a:rPr lang="en-US" dirty="0">
                <a:effectLst/>
              </a:rPr>
              <a:t>II</a:t>
            </a:r>
            <a:r>
              <a:rPr lang="el-GR" dirty="0">
                <a:effectLst/>
              </a:rPr>
              <a:t>, 2-20: Βιασμός - αποπλάνηση</a:t>
            </a:r>
            <a:endParaRPr lang="en-US" dirty="0">
              <a:effectLst/>
            </a:endParaRPr>
          </a:p>
          <a:p>
            <a:r>
              <a:rPr lang="el-GR" dirty="0">
                <a:effectLst/>
              </a:rPr>
              <a:t>ΙΙ, 20-45: Μοιχεία</a:t>
            </a:r>
            <a:endParaRPr lang="en-US" dirty="0">
              <a:effectLst/>
            </a:endParaRPr>
          </a:p>
          <a:p>
            <a:r>
              <a:rPr lang="en-US" dirty="0">
                <a:effectLst/>
              </a:rPr>
              <a:t>II</a:t>
            </a:r>
            <a:r>
              <a:rPr lang="el-GR" dirty="0">
                <a:effectLst/>
              </a:rPr>
              <a:t>, 45 - </a:t>
            </a:r>
            <a:r>
              <a:rPr lang="en-US" dirty="0">
                <a:effectLst/>
              </a:rPr>
              <a:t>III</a:t>
            </a:r>
            <a:r>
              <a:rPr lang="el-GR" dirty="0">
                <a:effectLst/>
              </a:rPr>
              <a:t>, 16: Περιουσιακά αποτελέσματα του διαζυγίου</a:t>
            </a:r>
            <a:endParaRPr lang="en-US" dirty="0">
              <a:effectLst/>
            </a:endParaRPr>
          </a:p>
          <a:p>
            <a:r>
              <a:rPr lang="el-GR" dirty="0">
                <a:effectLst/>
              </a:rPr>
              <a:t>ΙΙΙ, 17-37: Περιουσιακές συνέπειες λύσης του γάμου λόγω θανάτου</a:t>
            </a:r>
            <a:endParaRPr lang="en-US" dirty="0">
              <a:effectLst/>
            </a:endParaRPr>
          </a:p>
          <a:p>
            <a:r>
              <a:rPr lang="el-GR" dirty="0">
                <a:effectLst/>
              </a:rPr>
              <a:t>ΙΙΙ, 37-40: «Κόμιστρα»</a:t>
            </a:r>
            <a:endParaRPr lang="en-US" dirty="0">
              <a:effectLst/>
            </a:endParaRPr>
          </a:p>
          <a:p>
            <a:r>
              <a:rPr lang="el-GR" dirty="0">
                <a:effectLst/>
              </a:rPr>
              <a:t>ΙΙΙ, 40-44: Λύση του γάμου μεταξύ οἰκέων </a:t>
            </a:r>
            <a:endParaRPr lang="en-US" dirty="0">
              <a:effectLst/>
            </a:endParaRPr>
          </a:p>
          <a:p>
            <a:r>
              <a:rPr lang="el-GR" dirty="0">
                <a:effectLst/>
              </a:rPr>
              <a:t>ΙΙΙ, 44 - </a:t>
            </a:r>
            <a:r>
              <a:rPr lang="en-US" dirty="0">
                <a:effectLst/>
              </a:rPr>
              <a:t>IV</a:t>
            </a:r>
            <a:r>
              <a:rPr lang="el-GR" dirty="0">
                <a:effectLst/>
              </a:rPr>
              <a:t>, 22: Τέκνα που γεννιούνται εκτός γάμου</a:t>
            </a:r>
            <a:endParaRPr lang="en-US" dirty="0">
              <a:effectLst/>
            </a:endParaRPr>
          </a:p>
          <a:p>
            <a:r>
              <a:rPr lang="en-US" dirty="0">
                <a:effectLst/>
              </a:rPr>
              <a:t>IV, 23-31: </a:t>
            </a:r>
            <a:r>
              <a:rPr lang="en-US" dirty="0" err="1">
                <a:effectLst/>
              </a:rPr>
              <a:t>Περιουσι</a:t>
            </a:r>
            <a:r>
              <a:rPr lang="en-US" dirty="0">
                <a:effectLst/>
              </a:rPr>
              <a:t>ακή αυτοτέλεια των συζύγων</a:t>
            </a:r>
          </a:p>
          <a:p>
            <a:r>
              <a:rPr lang="en-US" dirty="0">
                <a:effectLst/>
              </a:rPr>
              <a:t>IV</a:t>
            </a:r>
            <a:r>
              <a:rPr lang="el-GR" dirty="0">
                <a:effectLst/>
              </a:rPr>
              <a:t>, 31 – </a:t>
            </a:r>
            <a:r>
              <a:rPr lang="en-US" dirty="0">
                <a:effectLst/>
              </a:rPr>
              <a:t>V</a:t>
            </a:r>
            <a:r>
              <a:rPr lang="el-GR" dirty="0">
                <a:effectLst/>
              </a:rPr>
              <a:t>Ι, 2: Εξ αδιαθέτου κληρονομική διαδοχή</a:t>
            </a:r>
            <a:endParaRPr lang="en-US" dirty="0">
              <a:effectLst/>
            </a:endParaRPr>
          </a:p>
          <a:p>
            <a:r>
              <a:rPr lang="en-US" dirty="0">
                <a:effectLst/>
              </a:rPr>
              <a:t>V</a:t>
            </a:r>
            <a:r>
              <a:rPr lang="el-GR" dirty="0">
                <a:effectLst/>
              </a:rPr>
              <a:t>Ι, 2-46: Περιουσιακή αυτοτέλεια των μελών της οικογένειας</a:t>
            </a:r>
            <a:endParaRPr lang="en-US" dirty="0">
              <a:effectLst/>
            </a:endParaRPr>
          </a:p>
          <a:p>
            <a:r>
              <a:rPr lang="en-US" dirty="0">
                <a:effectLst/>
              </a:rPr>
              <a:t>VI</a:t>
            </a:r>
            <a:r>
              <a:rPr lang="el-GR" dirty="0">
                <a:effectLst/>
              </a:rPr>
              <a:t>, 46-55: Εξαγορά λύτρων</a:t>
            </a:r>
            <a:endParaRPr lang="en-US" dirty="0">
              <a:effectLst/>
            </a:endParaRPr>
          </a:p>
          <a:p>
            <a:r>
              <a:rPr lang="en-US" dirty="0">
                <a:effectLst/>
              </a:rPr>
              <a:t>VI</a:t>
            </a:r>
            <a:r>
              <a:rPr lang="el-GR" dirty="0">
                <a:effectLst/>
              </a:rPr>
              <a:t>, 55-</a:t>
            </a:r>
            <a:r>
              <a:rPr lang="en-US" dirty="0">
                <a:effectLst/>
              </a:rPr>
              <a:t>VII</a:t>
            </a:r>
            <a:r>
              <a:rPr lang="el-GR" dirty="0">
                <a:effectLst/>
              </a:rPr>
              <a:t>, 10: Κατάσταση και κληρονομικά δικαιώματα τέκνων από μικτό γάμο</a:t>
            </a:r>
            <a:endParaRPr lang="en-US" dirty="0">
              <a:effectLst/>
            </a:endParaRPr>
          </a:p>
        </p:txBody>
      </p:sp>
      <p:sp>
        <p:nvSpPr>
          <p:cNvPr id="5" name="Content Placeholder 4">
            <a:extLst>
              <a:ext uri="{FF2B5EF4-FFF2-40B4-BE49-F238E27FC236}">
                <a16:creationId xmlns:a16="http://schemas.microsoft.com/office/drawing/2014/main" id="{726AB471-267F-4E56-BB8F-234E0631065A}"/>
              </a:ext>
            </a:extLst>
          </p:cNvPr>
          <p:cNvSpPr>
            <a:spLocks noGrp="1"/>
          </p:cNvSpPr>
          <p:nvPr>
            <p:ph sz="half" idx="2"/>
          </p:nvPr>
        </p:nvSpPr>
        <p:spPr>
          <a:xfrm>
            <a:off x="6170612" y="1242874"/>
            <a:ext cx="6021388" cy="5615126"/>
          </a:xfrm>
        </p:spPr>
        <p:txBody>
          <a:bodyPr>
            <a:normAutofit fontScale="92500" lnSpcReduction="10000"/>
          </a:bodyPr>
          <a:lstStyle/>
          <a:p>
            <a:r>
              <a:rPr lang="en-US" dirty="0">
                <a:effectLst/>
              </a:rPr>
              <a:t>VII</a:t>
            </a:r>
            <a:r>
              <a:rPr lang="el-GR" dirty="0">
                <a:effectLst/>
              </a:rPr>
              <a:t>, 10-15: Ευθύνη για αδικοπραξίες δούλου</a:t>
            </a:r>
            <a:endParaRPr lang="en-US" dirty="0">
              <a:effectLst/>
            </a:endParaRPr>
          </a:p>
          <a:p>
            <a:r>
              <a:rPr lang="en-US" dirty="0">
                <a:effectLst/>
              </a:rPr>
              <a:t>VII</a:t>
            </a:r>
            <a:r>
              <a:rPr lang="el-GR" dirty="0">
                <a:effectLst/>
              </a:rPr>
              <a:t>, 15 - ΙΧ, 24: Περί επικλήρου</a:t>
            </a:r>
            <a:endParaRPr lang="en-US" dirty="0">
              <a:effectLst/>
            </a:endParaRPr>
          </a:p>
          <a:p>
            <a:r>
              <a:rPr lang="el-GR" dirty="0">
                <a:effectLst/>
              </a:rPr>
              <a:t>ΙΧ, 24-40: Κληρονομικότητα χρεών και ευθύνης</a:t>
            </a:r>
            <a:endParaRPr lang="en-US" dirty="0">
              <a:effectLst/>
            </a:endParaRPr>
          </a:p>
          <a:p>
            <a:r>
              <a:rPr lang="el-GR" dirty="0">
                <a:effectLst/>
              </a:rPr>
              <a:t>ΙΧ, 40-43: Εγγύηση από τον υιό ενώ ζει ο πατέρας</a:t>
            </a:r>
            <a:endParaRPr lang="en-US" dirty="0">
              <a:effectLst/>
            </a:endParaRPr>
          </a:p>
          <a:p>
            <a:r>
              <a:rPr lang="en-US" dirty="0">
                <a:effectLst/>
              </a:rPr>
              <a:t>ΙΧ, 43-54: </a:t>
            </a:r>
            <a:r>
              <a:rPr lang="en-US" dirty="0" err="1">
                <a:effectLst/>
              </a:rPr>
              <a:t>Συν</a:t>
            </a:r>
            <a:r>
              <a:rPr lang="en-US" dirty="0">
                <a:effectLst/>
              </a:rPr>
              <a:t>αλλαγές με το εξωτερικό</a:t>
            </a:r>
          </a:p>
          <a:p>
            <a:r>
              <a:rPr lang="el-GR" dirty="0">
                <a:effectLst/>
              </a:rPr>
              <a:t>Χ, 14-20: Δωρεές στη σύζυγο και στη μητέρα</a:t>
            </a:r>
            <a:endParaRPr lang="en-US" dirty="0">
              <a:effectLst/>
            </a:endParaRPr>
          </a:p>
          <a:p>
            <a:r>
              <a:rPr lang="el-GR" dirty="0">
                <a:effectLst/>
              </a:rPr>
              <a:t>Χ, 20-25: Καταδολίευση δανειστών</a:t>
            </a:r>
            <a:endParaRPr lang="en-US" dirty="0">
              <a:effectLst/>
            </a:endParaRPr>
          </a:p>
          <a:p>
            <a:r>
              <a:rPr lang="el-GR" dirty="0">
                <a:effectLst/>
              </a:rPr>
              <a:t>Χ, 25-32: Απαγόρευση πωλήσεως κατακειμένων</a:t>
            </a:r>
            <a:endParaRPr lang="en-US" dirty="0">
              <a:effectLst/>
            </a:endParaRPr>
          </a:p>
          <a:p>
            <a:r>
              <a:rPr lang="el-GR" dirty="0">
                <a:effectLst/>
              </a:rPr>
              <a:t>Χ, 33 - ΧΙ, 23: Υιοθεσία</a:t>
            </a:r>
            <a:endParaRPr lang="en-US" dirty="0">
              <a:effectLst/>
            </a:endParaRPr>
          </a:p>
          <a:p>
            <a:r>
              <a:rPr lang="el-GR" dirty="0">
                <a:effectLst/>
              </a:rPr>
              <a:t>ΧΙ 24-25: Επιτρεπόμενη αυτοδικία</a:t>
            </a:r>
            <a:endParaRPr lang="en-US" dirty="0">
              <a:effectLst/>
            </a:endParaRPr>
          </a:p>
          <a:p>
            <a:r>
              <a:rPr lang="el-GR" dirty="0">
                <a:effectLst/>
              </a:rPr>
              <a:t>ΧΙ 26-30: Δικάζειν και κρίνειν: Διευκρινίσεις για το δικαστή</a:t>
            </a:r>
            <a:endParaRPr lang="en-US" dirty="0">
              <a:effectLst/>
            </a:endParaRPr>
          </a:p>
          <a:p>
            <a:r>
              <a:rPr lang="el-GR" dirty="0">
                <a:effectLst/>
              </a:rPr>
              <a:t>ΧΙ, 31-45: Κληρονομικότητα χρεών και ευθύνης</a:t>
            </a:r>
            <a:endParaRPr lang="en-US" dirty="0">
              <a:effectLst/>
            </a:endParaRPr>
          </a:p>
          <a:p>
            <a:r>
              <a:rPr lang="en-US" dirty="0">
                <a:effectLst/>
              </a:rPr>
              <a:t>XI</a:t>
            </a:r>
            <a:r>
              <a:rPr lang="el-GR" dirty="0">
                <a:effectLst/>
              </a:rPr>
              <a:t>, 46-55: Δικονομικές διατάξεις για το διαζύγιο</a:t>
            </a:r>
            <a:endParaRPr lang="en-US" dirty="0">
              <a:effectLst/>
            </a:endParaRPr>
          </a:p>
          <a:p>
            <a:r>
              <a:rPr lang="en-US" dirty="0">
                <a:effectLst/>
              </a:rPr>
              <a:t>ΧΙΙ, 1-4: </a:t>
            </a:r>
            <a:r>
              <a:rPr lang="en-US" dirty="0" err="1">
                <a:effectLst/>
              </a:rPr>
              <a:t>Μετ</a:t>
            </a:r>
            <a:r>
              <a:rPr lang="en-US" dirty="0">
                <a:effectLst/>
              </a:rPr>
              <a:t>αβατικές διατάξεις περί δωρεών</a:t>
            </a:r>
          </a:p>
          <a:p>
            <a:r>
              <a:rPr lang="el-GR" dirty="0">
                <a:effectLst/>
              </a:rPr>
              <a:t>ΧΙΙ, 6-18: Πρόσθετες διατάξεις για την επίκληρο</a:t>
            </a:r>
            <a:endParaRPr lang="en-US" dirty="0">
              <a:effectLst/>
            </a:endParaRPr>
          </a:p>
        </p:txBody>
      </p:sp>
    </p:spTree>
    <p:extLst>
      <p:ext uri="{BB962C8B-B14F-4D97-AF65-F5344CB8AC3E}">
        <p14:creationId xmlns:p14="http://schemas.microsoft.com/office/powerpoint/2010/main" val="100167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ED5D-5E5E-4DA1-A281-E401B470DF33}"/>
              </a:ext>
            </a:extLst>
          </p:cNvPr>
          <p:cNvSpPr>
            <a:spLocks noGrp="1"/>
          </p:cNvSpPr>
          <p:nvPr>
            <p:ph type="title"/>
          </p:nvPr>
        </p:nvSpPr>
        <p:spPr>
          <a:xfrm>
            <a:off x="1141413" y="337352"/>
            <a:ext cx="9905998" cy="1500326"/>
          </a:xfrm>
        </p:spPr>
        <p:txBody>
          <a:bodyPr/>
          <a:lstStyle/>
          <a:p>
            <a:pPr algn="ctr"/>
            <a:r>
              <a:rPr lang="el-GR" dirty="0"/>
              <a:t>Ποια ηταν Η βασικη μεριμνα του νομοθετη</a:t>
            </a:r>
            <a:endParaRPr lang="en-US" dirty="0"/>
          </a:p>
        </p:txBody>
      </p:sp>
      <p:sp>
        <p:nvSpPr>
          <p:cNvPr id="3" name="Content Placeholder 2">
            <a:extLst>
              <a:ext uri="{FF2B5EF4-FFF2-40B4-BE49-F238E27FC236}">
                <a16:creationId xmlns:a16="http://schemas.microsoft.com/office/drawing/2014/main" id="{15C21274-3B4B-469E-8E8E-A22D232BAF3E}"/>
              </a:ext>
            </a:extLst>
          </p:cNvPr>
          <p:cNvSpPr>
            <a:spLocks noGrp="1"/>
          </p:cNvSpPr>
          <p:nvPr>
            <p:ph idx="1"/>
          </p:nvPr>
        </p:nvSpPr>
        <p:spPr>
          <a:xfrm>
            <a:off x="1141413" y="1704513"/>
            <a:ext cx="9905998" cy="4944862"/>
          </a:xfrm>
        </p:spPr>
        <p:txBody>
          <a:bodyPr>
            <a:normAutofit/>
          </a:bodyPr>
          <a:lstStyle/>
          <a:p>
            <a:r>
              <a:rPr lang="el-GR" dirty="0">
                <a:effectLst/>
              </a:rPr>
              <a:t>η μέριμνα για τη ρύθμιση περιουσιακών θεμάτων συνιστά τον κεντρικό άξονα γύρω από τον οποίο περιστρέφονται ουσιαστικά όλες οι κατηγορίες των διατάξεων που περιλαμβάνονται σ’ αυτήν, είτε πρόκειται για κληρονομική διαδοχή, για υιοθεσία ή για διαζύγιο. </a:t>
            </a:r>
          </a:p>
          <a:p>
            <a:r>
              <a:rPr lang="el-GR" dirty="0">
                <a:effectLst/>
              </a:rPr>
              <a:t>Σε κάθε περίπτωση το ζητούμενο είναι να προσδιοριστεί με σαφήνεια ο τρόπος με τον οποίο θα γίνει η μεταβίβαση, και ποιο ακριβώς μέρος της περιουσίας θα μεταβιβαστεί. </a:t>
            </a:r>
          </a:p>
          <a:p>
            <a:r>
              <a:rPr lang="el-GR" dirty="0">
                <a:effectLst/>
              </a:rPr>
              <a:t>Από την ίδια οπτική γωνία αντιμετωπίζονται και τα θέματα που αφορούν την προσωπική κατάσταση και τις διαβαθμίσεις της, όπως η αποζημίωση για αδικοπραξία ανάλογα με την προσωπική κατάσταση των εμπλεκομένων, η εξαγορά λύτρων και οι ρυθμίσεις για τους οφειλέτες που τίθεντο υπό την οικονομική εξουσία των δανειστών τους.</a:t>
            </a:r>
            <a:endParaRPr lang="en-US" dirty="0">
              <a:effectLst/>
            </a:endParaRPr>
          </a:p>
          <a:p>
            <a:endParaRPr lang="en-US" dirty="0"/>
          </a:p>
        </p:txBody>
      </p:sp>
    </p:spTree>
    <p:extLst>
      <p:ext uri="{BB962C8B-B14F-4D97-AF65-F5344CB8AC3E}">
        <p14:creationId xmlns:p14="http://schemas.microsoft.com/office/powerpoint/2010/main" val="132933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088E-281D-4613-98B8-38AECC62EEDB}"/>
              </a:ext>
            </a:extLst>
          </p:cNvPr>
          <p:cNvSpPr>
            <a:spLocks noGrp="1"/>
          </p:cNvSpPr>
          <p:nvPr>
            <p:ph type="title"/>
          </p:nvPr>
        </p:nvSpPr>
        <p:spPr>
          <a:xfrm>
            <a:off x="1141413" y="133166"/>
            <a:ext cx="9905998" cy="1242874"/>
          </a:xfrm>
        </p:spPr>
        <p:txBody>
          <a:bodyPr/>
          <a:lstStyle/>
          <a:p>
            <a:pPr algn="ctr"/>
            <a:r>
              <a:rPr lang="el-GR" dirty="0"/>
              <a:t>Η βασιλισσα των επιγραφων;</a:t>
            </a:r>
            <a:endParaRPr lang="en-US" dirty="0"/>
          </a:p>
        </p:txBody>
      </p:sp>
      <p:sp>
        <p:nvSpPr>
          <p:cNvPr id="3" name="Content Placeholder 2">
            <a:extLst>
              <a:ext uri="{FF2B5EF4-FFF2-40B4-BE49-F238E27FC236}">
                <a16:creationId xmlns:a16="http://schemas.microsoft.com/office/drawing/2014/main" id="{97043DA2-5D33-4671-816F-2ECE1AE8C5D6}"/>
              </a:ext>
            </a:extLst>
          </p:cNvPr>
          <p:cNvSpPr>
            <a:spLocks noGrp="1"/>
          </p:cNvSpPr>
          <p:nvPr>
            <p:ph idx="1"/>
          </p:nvPr>
        </p:nvSpPr>
        <p:spPr>
          <a:xfrm>
            <a:off x="1141413" y="1376041"/>
            <a:ext cx="9905998" cy="5255578"/>
          </a:xfrm>
        </p:spPr>
        <p:txBody>
          <a:bodyPr>
            <a:normAutofit/>
          </a:bodyPr>
          <a:lstStyle/>
          <a:p>
            <a:r>
              <a:rPr lang="el-GR" dirty="0">
                <a:effectLst/>
              </a:rPr>
              <a:t>Η μεγάλη επιγραφή έχει αποκληθεί «βασίλισσα των νομικών επιγραφών» επειδη δεν μπορεί να συγκριθεί στην έκταση με κανένα άλλο επιγραφικό νομοθετικό κείμενο που σώζεται από την ελληνική αρχαιότητα. </a:t>
            </a:r>
          </a:p>
          <a:p>
            <a:r>
              <a:rPr lang="el-GR" dirty="0">
                <a:effectLst/>
              </a:rPr>
              <a:t>Στην εποχή της όμως φαίνεται ότι αυτό δεν ίσχυε, και πάντως δεν ήταν το μοναδικό δείγμα της προσπάθειας για περιεκτική καταγραφή ενός συνόλου νομοθετικών ρυθμίσεων που είχε γίνει στη Γόρτυνα του 5</a:t>
            </a:r>
            <a:r>
              <a:rPr lang="el-GR" baseline="30000" dirty="0">
                <a:effectLst/>
              </a:rPr>
              <a:t>ου</a:t>
            </a:r>
            <a:r>
              <a:rPr lang="el-GR" dirty="0">
                <a:effectLst/>
              </a:rPr>
              <a:t> αιώνα. </a:t>
            </a:r>
          </a:p>
          <a:p>
            <a:r>
              <a:rPr lang="el-GR" dirty="0">
                <a:effectLst/>
              </a:rPr>
              <a:t>εκτός από τον «Κώδικα», υπάρχουν πολλά ακόμη κείμενα που εκτείνονται σε αρκετές στήλες. </a:t>
            </a:r>
          </a:p>
          <a:p>
            <a:r>
              <a:rPr lang="el-GR" dirty="0">
                <a:effectLst/>
              </a:rPr>
              <a:t>συνολικά 22 επιγραφές περιλαμβάνουν δύο ή περισσότερες στήλες. </a:t>
            </a:r>
          </a:p>
          <a:p>
            <a:r>
              <a:rPr lang="el-GR" dirty="0">
                <a:effectLst/>
              </a:rPr>
              <a:t>Σε δύο από αυτές σώζονται ίχνη από τρεις στήλες. </a:t>
            </a:r>
          </a:p>
          <a:p>
            <a:r>
              <a:rPr lang="el-GR" dirty="0">
                <a:effectLst/>
              </a:rPr>
              <a:t>σε μία άλλη υπάρχουν τμήματα από τέσσερις στήλες. </a:t>
            </a:r>
          </a:p>
          <a:p>
            <a:r>
              <a:rPr lang="el-GR" dirty="0">
                <a:effectLst/>
              </a:rPr>
              <a:t>μία ακόμη εκτείνεται σε επτά σωζόμενες στήλες και αρχικά περιλάμβανε τουλάχιστον άλλες δύο. Λόγω του μεγέθους της (εννέα στήλες τουλάχιστον), έχει αποκληθεί «Μικρός Κώδικας». είναι λίγο προγενέστερη της μεγάλης επιγραφής.</a:t>
            </a:r>
            <a:endParaRPr lang="en-US" dirty="0">
              <a:effectLst/>
            </a:endParaRPr>
          </a:p>
        </p:txBody>
      </p:sp>
    </p:spTree>
    <p:extLst>
      <p:ext uri="{BB962C8B-B14F-4D97-AF65-F5344CB8AC3E}">
        <p14:creationId xmlns:p14="http://schemas.microsoft.com/office/powerpoint/2010/main" val="43011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B16F-B853-4093-BF1E-E8895BF9A02D}"/>
              </a:ext>
            </a:extLst>
          </p:cNvPr>
          <p:cNvSpPr>
            <a:spLocks noGrp="1"/>
          </p:cNvSpPr>
          <p:nvPr>
            <p:ph type="title"/>
          </p:nvPr>
        </p:nvSpPr>
        <p:spPr>
          <a:xfrm>
            <a:off x="1141413" y="0"/>
            <a:ext cx="9905998" cy="1473693"/>
          </a:xfrm>
        </p:spPr>
        <p:txBody>
          <a:bodyPr>
            <a:normAutofit/>
          </a:bodyPr>
          <a:lstStyle/>
          <a:p>
            <a:pPr algn="ctr"/>
            <a:r>
              <a:rPr lang="el-GR" dirty="0">
                <a:effectLst/>
              </a:rPr>
              <a:t>Αμφισβητηση προσωπικης καταστασης - Διεκδικηση δουλων (</a:t>
            </a:r>
            <a:r>
              <a:rPr lang="en-US" dirty="0">
                <a:effectLst/>
              </a:rPr>
              <a:t>I</a:t>
            </a:r>
            <a:r>
              <a:rPr lang="el-GR" dirty="0">
                <a:effectLst/>
              </a:rPr>
              <a:t>, 1 - 24)</a:t>
            </a:r>
            <a:endParaRPr lang="en-US" dirty="0"/>
          </a:p>
        </p:txBody>
      </p:sp>
      <p:sp>
        <p:nvSpPr>
          <p:cNvPr id="3" name="Content Placeholder 2">
            <a:extLst>
              <a:ext uri="{FF2B5EF4-FFF2-40B4-BE49-F238E27FC236}">
                <a16:creationId xmlns:a16="http://schemas.microsoft.com/office/drawing/2014/main" id="{42EB1D0C-6A68-4F1C-AD70-B7A894AE3047}"/>
              </a:ext>
            </a:extLst>
          </p:cNvPr>
          <p:cNvSpPr>
            <a:spLocks noGrp="1"/>
          </p:cNvSpPr>
          <p:nvPr>
            <p:ph idx="1"/>
          </p:nvPr>
        </p:nvSpPr>
        <p:spPr>
          <a:xfrm>
            <a:off x="0" y="1473693"/>
            <a:ext cx="12191999" cy="5384307"/>
          </a:xfrm>
        </p:spPr>
        <p:txBody>
          <a:bodyPr>
            <a:normAutofit lnSpcReduction="10000"/>
          </a:bodyPr>
          <a:lstStyle/>
          <a:p>
            <a:r>
              <a:rPr lang="el-GR" dirty="0">
                <a:effectLst/>
              </a:rPr>
              <a:t>Θεοί. </a:t>
            </a:r>
            <a:endParaRPr lang="en-US" dirty="0">
              <a:effectLst/>
            </a:endParaRPr>
          </a:p>
          <a:p>
            <a:r>
              <a:rPr lang="el-GR" dirty="0">
                <a:effectLst/>
              </a:rPr>
              <a:t>Όποιος πρόκειται να κινήσει δίκη σχετικά με το αν κάποιος είναι ελεύθερος ή δούλος, να μην τον συλλαμβάνει πριν από τη δίκη. </a:t>
            </a:r>
          </a:p>
          <a:p>
            <a:r>
              <a:rPr lang="el-GR" dirty="0">
                <a:effectLst/>
              </a:rPr>
              <a:t>Εάν τον συλλάβει, να καταδικαστεί από το δικαστή σε αποζημίωση δέκα στατήρων, εάν ο συλληφθείς είναι ελεύθερος, και εάν είναι δούλος σε πέντε στατήρες, και επιπλέον (ο δικαστής) να τον διατάξει να τον απολύσει εντός τριών ημερών. </a:t>
            </a:r>
          </a:p>
          <a:p>
            <a:r>
              <a:rPr lang="el-GR" dirty="0">
                <a:effectLst/>
              </a:rPr>
              <a:t>Εάν παρ’ όλα αυτά δεν τον απολύσει, να τον καταδικάσει ο δικαστής, προκειμένου περί ελευθέρου, σε ένα στατήρα, ενώ για τον δούλο σε μία δραχμή ημερησίως, μέχρις ότου τον απολύσει. Για τον υπολογισμό του χρόνου, να αποφασίζει ο δικαστής αφού ορκιστεί. Εάν όμως αρνείται ότι τον συνέλαβε, να αποφασίζει ο δικαστής αφού ορκιστεί, εκτός εάν υπάρχει κατάθεση μάρτυρα. </a:t>
            </a:r>
            <a:endParaRPr lang="en-US" dirty="0">
              <a:effectLst/>
            </a:endParaRPr>
          </a:p>
          <a:p>
            <a:r>
              <a:rPr lang="el-GR" dirty="0">
                <a:effectLst/>
              </a:rPr>
              <a:t>Εάν ο ένας διάδικος ισχυρίζεται ότι κάποιος είναι ελεύθερος και ο άλλος διάδικος ισχυρίζεται ότι πρόκειται για δούλο, να κερδίζουν τη δίκη εκείνοι που καταθέτουν ότι είναι ελεύθερος. </a:t>
            </a:r>
            <a:endParaRPr lang="en-US" dirty="0">
              <a:effectLst/>
            </a:endParaRPr>
          </a:p>
          <a:p>
            <a:r>
              <a:rPr lang="el-GR" dirty="0">
                <a:effectLst/>
              </a:rPr>
              <a:t>Εάν, στην διεκδίκηση ενός δούλου, υποστηρίζουν και τα δύο μέρη ότι είναι δικός τους, εάν υπάρχει μαρτυρική κατάθεση, ο δικαστής να αποφασίζει σύμφωνα με τη μαρτυρική κατάθεση. Εάν όμως υπάρχουν μάρτυρες και για τα δύο μέρη ή δεν υπάρχουν για κανέναν από τους δύο, ο δικαστής να αποφασίζει αφού ορκιστεί. </a:t>
            </a:r>
            <a:endParaRPr lang="en-US" dirty="0">
              <a:effectLst/>
            </a:endParaRPr>
          </a:p>
          <a:p>
            <a:endParaRPr lang="en-US" dirty="0"/>
          </a:p>
        </p:txBody>
      </p:sp>
    </p:spTree>
    <p:extLst>
      <p:ext uri="{BB962C8B-B14F-4D97-AF65-F5344CB8AC3E}">
        <p14:creationId xmlns:p14="http://schemas.microsoft.com/office/powerpoint/2010/main" val="61644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419A-CA2D-4A4F-887A-6D2F824EAF57}"/>
              </a:ext>
            </a:extLst>
          </p:cNvPr>
          <p:cNvSpPr>
            <a:spLocks noGrp="1"/>
          </p:cNvSpPr>
          <p:nvPr>
            <p:ph type="title"/>
          </p:nvPr>
        </p:nvSpPr>
        <p:spPr>
          <a:xfrm>
            <a:off x="1141413" y="62144"/>
            <a:ext cx="9905998" cy="1287262"/>
          </a:xfrm>
        </p:spPr>
        <p:txBody>
          <a:bodyPr/>
          <a:lstStyle/>
          <a:p>
            <a:pPr algn="ctr"/>
            <a:r>
              <a:rPr lang="el-GR" dirty="0">
                <a:gradFill flip="none" rotWithShape="1">
                  <a:gsLst>
                    <a:gs pos="0">
                      <a:prstClr val="white"/>
                    </a:gs>
                    <a:gs pos="100000">
                      <a:prstClr val="white">
                        <a:lumMod val="65000"/>
                      </a:prstClr>
                    </a:gs>
                  </a:gsLst>
                  <a:lin ang="5580000" scaled="0"/>
                  <a:tileRect/>
                </a:gradFill>
                <a:effectLst/>
              </a:rPr>
              <a:t>Αμφισβητηση προσωπικης καταστασης - Διεκδικηση δουλων (</a:t>
            </a:r>
            <a:r>
              <a:rPr lang="en-US" dirty="0">
                <a:gradFill flip="none" rotWithShape="1">
                  <a:gsLst>
                    <a:gs pos="0">
                      <a:prstClr val="white"/>
                    </a:gs>
                    <a:gs pos="100000">
                      <a:prstClr val="white">
                        <a:lumMod val="65000"/>
                      </a:prstClr>
                    </a:gs>
                  </a:gsLst>
                  <a:lin ang="5580000" scaled="0"/>
                  <a:tileRect/>
                </a:gradFill>
                <a:effectLst/>
              </a:rPr>
              <a:t>I</a:t>
            </a:r>
            <a:r>
              <a:rPr lang="el-GR" dirty="0">
                <a:gradFill flip="none" rotWithShape="1">
                  <a:gsLst>
                    <a:gs pos="0">
                      <a:prstClr val="white"/>
                    </a:gs>
                    <a:gs pos="100000">
                      <a:prstClr val="white">
                        <a:lumMod val="65000"/>
                      </a:prstClr>
                    </a:gs>
                  </a:gsLst>
                  <a:lin ang="5580000" scaled="0"/>
                  <a:tileRect/>
                </a:gradFill>
                <a:effectLst/>
              </a:rPr>
              <a:t>, 24 - </a:t>
            </a:r>
            <a:r>
              <a:rPr lang="en-US" dirty="0">
                <a:gradFill flip="none" rotWithShape="1">
                  <a:gsLst>
                    <a:gs pos="0">
                      <a:prstClr val="white"/>
                    </a:gs>
                    <a:gs pos="100000">
                      <a:prstClr val="white">
                        <a:lumMod val="65000"/>
                      </a:prstClr>
                    </a:gs>
                  </a:gsLst>
                  <a:lin ang="5580000" scaled="0"/>
                  <a:tileRect/>
                </a:gradFill>
                <a:effectLst/>
              </a:rPr>
              <a:t>II</a:t>
            </a:r>
            <a:r>
              <a:rPr lang="el-GR" dirty="0">
                <a:gradFill flip="none" rotWithShape="1">
                  <a:gsLst>
                    <a:gs pos="0">
                      <a:prstClr val="white"/>
                    </a:gs>
                    <a:gs pos="100000">
                      <a:prstClr val="white">
                        <a:lumMod val="65000"/>
                      </a:prstClr>
                    </a:gs>
                  </a:gsLst>
                  <a:lin ang="5580000" scaled="0"/>
                  <a:tileRect/>
                </a:gradFill>
                <a:effectLst/>
              </a:rPr>
              <a:t>, 2)</a:t>
            </a:r>
            <a:endParaRPr lang="en-US" dirty="0"/>
          </a:p>
        </p:txBody>
      </p:sp>
      <p:sp>
        <p:nvSpPr>
          <p:cNvPr id="3" name="Content Placeholder 2">
            <a:extLst>
              <a:ext uri="{FF2B5EF4-FFF2-40B4-BE49-F238E27FC236}">
                <a16:creationId xmlns:a16="http://schemas.microsoft.com/office/drawing/2014/main" id="{0F53761B-44B0-4487-BADA-0EE2498138CA}"/>
              </a:ext>
            </a:extLst>
          </p:cNvPr>
          <p:cNvSpPr>
            <a:spLocks noGrp="1"/>
          </p:cNvSpPr>
          <p:nvPr>
            <p:ph idx="1"/>
          </p:nvPr>
        </p:nvSpPr>
        <p:spPr>
          <a:xfrm>
            <a:off x="0" y="1349407"/>
            <a:ext cx="12100263" cy="5508594"/>
          </a:xfrm>
        </p:spPr>
        <p:txBody>
          <a:bodyPr>
            <a:normAutofit fontScale="92500" lnSpcReduction="10000"/>
          </a:bodyPr>
          <a:lstStyle/>
          <a:p>
            <a:r>
              <a:rPr lang="el-GR" dirty="0">
                <a:effectLst/>
              </a:rPr>
              <a:t>Μόλις εκδοθεί καταδικαστική απόφαση εναντίον εκείνου που κατακρατούσε κάποιον, πρέπει εντός πέντε ημερών να τον αφήσει αν (ο κρατούμενος) είναι ελεύθερος ή, αν είναι δούλος, να τον παραδώσει στα χέρια του κυρίου του. Εάν δεν τον απελευθερώσει ή δεν τον παραδώσει, ο δικαστής να επιδικάσει υπέρ του νικητή, για τον ελεύθερο πενήντα στατήρες και ένα στατήρα ημερησίως μέχρι να τον απελευθερώσει, και για το δούλο δέκα στατήρες και μία δραχμή ημερησίως μέχρις ότου τον παραδώσει στα χέρια του κυρίου του. Εάν περάσει ένα έτος από την καταδικαστική απόφαση (και δεν τον έχει αφήσει ελεύθερο), να εισπράττονται τα τριπλάσια ή λιγότερα, όχι όμως περισσότερα. Σχετικά με το χρόνο να αποφασίζει ο δικαστής αφού ορκιστεί.</a:t>
            </a:r>
            <a:endParaRPr lang="en-US" dirty="0">
              <a:effectLst/>
            </a:endParaRPr>
          </a:p>
          <a:p>
            <a:r>
              <a:rPr lang="el-GR" dirty="0">
                <a:effectLst/>
              </a:rPr>
              <a:t>Εάν ο δούλος, στην παράδοση του οποίου καταδικάστηκε ο εναγόμενος, κατέφυγε σε ναό, ο ηττηθείς διάδικος ή κάποιος άλλος αντ’ αυτού πρέπει να καλέσει αυτόν που κέρδισε τη δίκη και, ενώπιον δύο ενηλίκων και ελευθέρων μαρτύρων, να του καταδείξει τον δούλο στο ναό στον οποίο έχει καταφύγει. Εάν δεν τον καλέσει ή δεν του δείξει το δούλο, πρέπει να καταβάλει όσα ορίζονται στον παρόντα νόμο και, εάν δεν τον αποδώσει εντός του έτους, να καταβάλει επιπλέον ίσο ποσόν ως πρόστιμο. Εάν ο δούλος πεθάνει κατά τη διάρκεια της δίκης, να καταβληθεί απλό το ποσόν.</a:t>
            </a:r>
            <a:endParaRPr lang="en-US" dirty="0">
              <a:effectLst/>
            </a:endParaRPr>
          </a:p>
          <a:p>
            <a:r>
              <a:rPr lang="el-GR" dirty="0">
                <a:effectLst/>
              </a:rPr>
              <a:t>Εάν εκείνος που έκανε τη σύλληψη είναι άρχοντας (</a:t>
            </a:r>
            <a:r>
              <a:rPr lang="el-GR" i="1" dirty="0">
                <a:effectLst/>
              </a:rPr>
              <a:t>κόσμος</a:t>
            </a:r>
            <a:r>
              <a:rPr lang="el-GR" dirty="0">
                <a:effectLst/>
              </a:rPr>
              <a:t>) ή αν συνελήφθη ο δούλος ενός </a:t>
            </a:r>
            <a:r>
              <a:rPr lang="el-GR" i="1" dirty="0">
                <a:effectLst/>
              </a:rPr>
              <a:t>κόσμου</a:t>
            </a:r>
            <a:r>
              <a:rPr lang="el-GR" dirty="0">
                <a:effectLst/>
              </a:rPr>
              <a:t>, η δίκη να διεξαχθεί μετά τη λήξη της θητείας του. Όποιος ηττηθεί στη δίκη, να καταβάλει όσα ορίζει ο γραπτός νόμος από την ημέρα που έκανε τη σύλληψη.</a:t>
            </a:r>
            <a:endParaRPr lang="en-US" dirty="0">
              <a:effectLst/>
            </a:endParaRPr>
          </a:p>
          <a:p>
            <a:r>
              <a:rPr lang="el-GR" dirty="0">
                <a:effectLst/>
              </a:rPr>
              <a:t>Όποιος όμως συλλαμβάνει οφειλέτη που έχει καταδικασθεί (</a:t>
            </a:r>
            <a:r>
              <a:rPr lang="el-GR" i="1" dirty="0">
                <a:effectLst/>
              </a:rPr>
              <a:t>νενικαμένος</a:t>
            </a:r>
            <a:r>
              <a:rPr lang="el-GR" dirty="0">
                <a:effectLst/>
              </a:rPr>
              <a:t>) ή πρόσωπο που έχει αυτοενεχυρασθεί (</a:t>
            </a:r>
            <a:r>
              <a:rPr lang="el-GR" i="1" dirty="0">
                <a:effectLst/>
              </a:rPr>
              <a:t>κατακείμενος</a:t>
            </a:r>
            <a:r>
              <a:rPr lang="el-GR" dirty="0">
                <a:effectLst/>
              </a:rPr>
              <a:t>), να μη τιμωρείται.</a:t>
            </a:r>
            <a:endParaRPr lang="en-US" dirty="0">
              <a:effectLst/>
            </a:endParaRPr>
          </a:p>
        </p:txBody>
      </p:sp>
    </p:spTree>
    <p:extLst>
      <p:ext uri="{BB962C8B-B14F-4D97-AF65-F5344CB8AC3E}">
        <p14:creationId xmlns:p14="http://schemas.microsoft.com/office/powerpoint/2010/main" val="330489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ED2E-1B98-4FAC-BC23-4A1E04D6E258}"/>
              </a:ext>
            </a:extLst>
          </p:cNvPr>
          <p:cNvSpPr>
            <a:spLocks noGrp="1"/>
          </p:cNvSpPr>
          <p:nvPr>
            <p:ph type="title"/>
          </p:nvPr>
        </p:nvSpPr>
        <p:spPr>
          <a:xfrm>
            <a:off x="1141413" y="0"/>
            <a:ext cx="9905998" cy="1615736"/>
          </a:xfrm>
        </p:spPr>
        <p:txBody>
          <a:bodyPr/>
          <a:lstStyle/>
          <a:p>
            <a:r>
              <a:rPr lang="el-GR" dirty="0"/>
              <a:t>Η μεγαλη επιγραφη ή κωδικασ της γορτυνας</a:t>
            </a:r>
            <a:endParaRPr lang="en-US" dirty="0"/>
          </a:p>
        </p:txBody>
      </p:sp>
      <p:sp>
        <p:nvSpPr>
          <p:cNvPr id="3" name="Content Placeholder 2">
            <a:extLst>
              <a:ext uri="{FF2B5EF4-FFF2-40B4-BE49-F238E27FC236}">
                <a16:creationId xmlns:a16="http://schemas.microsoft.com/office/drawing/2014/main" id="{10646586-D8D7-4585-8FAC-CEF0B987B133}"/>
              </a:ext>
            </a:extLst>
          </p:cNvPr>
          <p:cNvSpPr>
            <a:spLocks noGrp="1"/>
          </p:cNvSpPr>
          <p:nvPr>
            <p:ph idx="1"/>
          </p:nvPr>
        </p:nvSpPr>
        <p:spPr>
          <a:xfrm>
            <a:off x="233456" y="1145219"/>
            <a:ext cx="10899141" cy="4714044"/>
          </a:xfrm>
        </p:spPr>
        <p:txBody>
          <a:bodyPr/>
          <a:lstStyle/>
          <a:p>
            <a:r>
              <a:rPr lang="el-GR" dirty="0"/>
              <a:t>Αποτελει το μεγαλυτερο μεροσ του τοιχου του ωδειου.</a:t>
            </a:r>
          </a:p>
          <a:p>
            <a:r>
              <a:rPr lang="el-GR" dirty="0"/>
              <a:t>Εκτεινεται σε δωδεκα μεγαλες στηλες, </a:t>
            </a:r>
            <a:r>
              <a:rPr lang="el-GR" dirty="0">
                <a:effectLst/>
              </a:rPr>
              <a:t>γραμμενες συνεχομενα από τα δεξια προς τα αριστερα.</a:t>
            </a:r>
          </a:p>
          <a:p>
            <a:r>
              <a:rPr lang="el-GR" dirty="0">
                <a:effectLst/>
              </a:rPr>
              <a:t>σώζεται σχεδον ολοκληρο το κειμενο.</a:t>
            </a:r>
            <a:endParaRPr lang="el-GR" dirty="0"/>
          </a:p>
          <a:p>
            <a:r>
              <a:rPr lang="el-GR" dirty="0">
                <a:effectLst/>
              </a:rPr>
              <a:t>Χρονολογειται στα μεσα του πεμπτου αιωνα π.χ. </a:t>
            </a:r>
          </a:p>
          <a:p>
            <a:pPr marL="0" indent="0">
              <a:buNone/>
            </a:pPr>
            <a:r>
              <a:rPr lang="el-GR" dirty="0">
                <a:effectLst/>
              </a:rPr>
              <a:t>    (περ. 450 π.Χ.)</a:t>
            </a:r>
          </a:p>
          <a:p>
            <a:r>
              <a:rPr lang="el-GR" dirty="0">
                <a:effectLst/>
              </a:rPr>
              <a:t>Είναι γραμμενη βουστροφηδον.</a:t>
            </a:r>
          </a:p>
          <a:p>
            <a:endParaRPr lang="el-GR" dirty="0">
              <a:effectLst/>
            </a:endParaRPr>
          </a:p>
          <a:p>
            <a:endParaRPr lang="en-US" dirty="0"/>
          </a:p>
        </p:txBody>
      </p:sp>
      <p:pic>
        <p:nvPicPr>
          <p:cNvPr id="4" name="Picture 3">
            <a:extLst>
              <a:ext uri="{FF2B5EF4-FFF2-40B4-BE49-F238E27FC236}">
                <a16:creationId xmlns:a16="http://schemas.microsoft.com/office/drawing/2014/main" id="{CFA3EE07-22E1-49CE-A958-A6100ECB8F01}"/>
              </a:ext>
            </a:extLst>
          </p:cNvPr>
          <p:cNvPicPr>
            <a:picLocks noChangeAspect="1"/>
          </p:cNvPicPr>
          <p:nvPr/>
        </p:nvPicPr>
        <p:blipFill>
          <a:blip r:embed="rId2"/>
          <a:stretch>
            <a:fillRect/>
          </a:stretch>
        </p:blipFill>
        <p:spPr>
          <a:xfrm>
            <a:off x="6218700" y="2791436"/>
            <a:ext cx="5864131" cy="3931920"/>
          </a:xfrm>
          <a:prstGeom prst="rect">
            <a:avLst/>
          </a:prstGeom>
        </p:spPr>
      </p:pic>
    </p:spTree>
    <p:extLst>
      <p:ext uri="{BB962C8B-B14F-4D97-AF65-F5344CB8AC3E}">
        <p14:creationId xmlns:p14="http://schemas.microsoft.com/office/powerpoint/2010/main" val="217670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8950-AE7F-419B-BE27-E3CCD33E9AFF}"/>
              </a:ext>
            </a:extLst>
          </p:cNvPr>
          <p:cNvSpPr>
            <a:spLocks noGrp="1"/>
          </p:cNvSpPr>
          <p:nvPr>
            <p:ph type="title"/>
          </p:nvPr>
        </p:nvSpPr>
        <p:spPr>
          <a:xfrm>
            <a:off x="1141413" y="62144"/>
            <a:ext cx="9905998" cy="1004656"/>
          </a:xfrm>
        </p:spPr>
        <p:txBody>
          <a:bodyPr/>
          <a:lstStyle/>
          <a:p>
            <a:pPr algn="ctr"/>
            <a:r>
              <a:rPr lang="el-GR" dirty="0"/>
              <a:t>Το ρωμαϊκο ωδειο της γορτυνασ</a:t>
            </a:r>
            <a:endParaRPr lang="en-US" dirty="0"/>
          </a:p>
        </p:txBody>
      </p:sp>
      <p:pic>
        <p:nvPicPr>
          <p:cNvPr id="4" name="Content Placeholder 3">
            <a:extLst>
              <a:ext uri="{FF2B5EF4-FFF2-40B4-BE49-F238E27FC236}">
                <a16:creationId xmlns:a16="http://schemas.microsoft.com/office/drawing/2014/main" id="{B365F854-5F39-4EAE-ADA9-CD04FA499A18}"/>
              </a:ext>
            </a:extLst>
          </p:cNvPr>
          <p:cNvPicPr>
            <a:picLocks noGrp="1" noChangeAspect="1"/>
          </p:cNvPicPr>
          <p:nvPr>
            <p:ph idx="1"/>
          </p:nvPr>
        </p:nvPicPr>
        <p:blipFill>
          <a:blip r:embed="rId2"/>
          <a:stretch>
            <a:fillRect/>
          </a:stretch>
        </p:blipFill>
        <p:spPr>
          <a:xfrm>
            <a:off x="2366858" y="1066800"/>
            <a:ext cx="7455107" cy="5577840"/>
          </a:xfrm>
          <a:prstGeom prst="rect">
            <a:avLst/>
          </a:prstGeom>
        </p:spPr>
      </p:pic>
    </p:spTree>
    <p:extLst>
      <p:ext uri="{BB962C8B-B14F-4D97-AF65-F5344CB8AC3E}">
        <p14:creationId xmlns:p14="http://schemas.microsoft.com/office/powerpoint/2010/main" val="649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3BB-3BDD-4195-B118-5AC37F257BA3}"/>
              </a:ext>
            </a:extLst>
          </p:cNvPr>
          <p:cNvSpPr>
            <a:spLocks noGrp="1"/>
          </p:cNvSpPr>
          <p:nvPr>
            <p:ph type="title"/>
          </p:nvPr>
        </p:nvSpPr>
        <p:spPr>
          <a:xfrm>
            <a:off x="1141413" y="62144"/>
            <a:ext cx="9905998" cy="843378"/>
          </a:xfrm>
        </p:spPr>
        <p:txBody>
          <a:bodyPr>
            <a:normAutofit/>
          </a:bodyPr>
          <a:lstStyle/>
          <a:p>
            <a:pPr algn="ctr"/>
            <a:r>
              <a:rPr lang="el-GR" dirty="0">
                <a:effectLst/>
              </a:rPr>
              <a:t>Ο </a:t>
            </a:r>
            <a:r>
              <a:rPr lang="en-US" dirty="0">
                <a:effectLst/>
              </a:rPr>
              <a:t>Federico </a:t>
            </a:r>
            <a:r>
              <a:rPr lang="en-US" dirty="0" err="1">
                <a:effectLst/>
              </a:rPr>
              <a:t>Halbherr</a:t>
            </a:r>
            <a:endParaRPr lang="en-US" dirty="0"/>
          </a:p>
        </p:txBody>
      </p:sp>
      <p:pic>
        <p:nvPicPr>
          <p:cNvPr id="4" name="Content Placeholder 3">
            <a:extLst>
              <a:ext uri="{FF2B5EF4-FFF2-40B4-BE49-F238E27FC236}">
                <a16:creationId xmlns:a16="http://schemas.microsoft.com/office/drawing/2014/main" id="{8366795E-C092-4194-BF3D-E2106CE12293}"/>
              </a:ext>
            </a:extLst>
          </p:cNvPr>
          <p:cNvPicPr>
            <a:picLocks noGrp="1" noChangeAspect="1"/>
          </p:cNvPicPr>
          <p:nvPr>
            <p:ph idx="1"/>
          </p:nvPr>
        </p:nvPicPr>
        <p:blipFill>
          <a:blip r:embed="rId2"/>
          <a:stretch>
            <a:fillRect/>
          </a:stretch>
        </p:blipFill>
        <p:spPr>
          <a:xfrm>
            <a:off x="2118546" y="1006876"/>
            <a:ext cx="7951731" cy="5669280"/>
          </a:xfrm>
          <a:prstGeom prst="rect">
            <a:avLst/>
          </a:prstGeom>
        </p:spPr>
      </p:pic>
    </p:spTree>
    <p:extLst>
      <p:ext uri="{BB962C8B-B14F-4D97-AF65-F5344CB8AC3E}">
        <p14:creationId xmlns:p14="http://schemas.microsoft.com/office/powerpoint/2010/main" val="159848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6A82-D275-41BE-BDBD-7C0503F4AA81}"/>
              </a:ext>
            </a:extLst>
          </p:cNvPr>
          <p:cNvSpPr>
            <a:spLocks noGrp="1"/>
          </p:cNvSpPr>
          <p:nvPr>
            <p:ph type="title"/>
          </p:nvPr>
        </p:nvSpPr>
        <p:spPr>
          <a:xfrm>
            <a:off x="1141413" y="79899"/>
            <a:ext cx="9905998" cy="878889"/>
          </a:xfrm>
        </p:spPr>
        <p:txBody>
          <a:bodyPr/>
          <a:lstStyle/>
          <a:p>
            <a:pPr algn="ctr"/>
            <a:r>
              <a:rPr lang="el-GR" dirty="0"/>
              <a:t>Κατασταση τΗσ επιγραφησ σημερα</a:t>
            </a:r>
            <a:endParaRPr lang="en-US" dirty="0"/>
          </a:p>
        </p:txBody>
      </p:sp>
      <p:pic>
        <p:nvPicPr>
          <p:cNvPr id="4" name="Content Placeholder 3">
            <a:extLst>
              <a:ext uri="{FF2B5EF4-FFF2-40B4-BE49-F238E27FC236}">
                <a16:creationId xmlns:a16="http://schemas.microsoft.com/office/drawing/2014/main" id="{7590FA2D-F3AA-4CD3-A0E8-CF830792CBDE}"/>
              </a:ext>
            </a:extLst>
          </p:cNvPr>
          <p:cNvPicPr>
            <a:picLocks noGrp="1" noChangeAspect="1"/>
          </p:cNvPicPr>
          <p:nvPr>
            <p:ph idx="1"/>
          </p:nvPr>
        </p:nvPicPr>
        <p:blipFill>
          <a:blip r:embed="rId2"/>
          <a:stretch>
            <a:fillRect/>
          </a:stretch>
        </p:blipFill>
        <p:spPr>
          <a:xfrm>
            <a:off x="2378122" y="958788"/>
            <a:ext cx="7559040" cy="5669280"/>
          </a:xfrm>
          <a:prstGeom prst="rect">
            <a:avLst/>
          </a:prstGeom>
        </p:spPr>
      </p:pic>
    </p:spTree>
    <p:extLst>
      <p:ext uri="{BB962C8B-B14F-4D97-AF65-F5344CB8AC3E}">
        <p14:creationId xmlns:p14="http://schemas.microsoft.com/office/powerpoint/2010/main" val="44540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DE3782-DE0D-4D07-907A-823A7AB81E8D}"/>
              </a:ext>
            </a:extLst>
          </p:cNvPr>
          <p:cNvPicPr>
            <a:picLocks noChangeAspect="1"/>
          </p:cNvPicPr>
          <p:nvPr/>
        </p:nvPicPr>
        <p:blipFill>
          <a:blip r:embed="rId2"/>
          <a:stretch>
            <a:fillRect/>
          </a:stretch>
        </p:blipFill>
        <p:spPr>
          <a:xfrm>
            <a:off x="323851" y="1076324"/>
            <a:ext cx="11325224" cy="4067175"/>
          </a:xfrm>
          <a:prstGeom prst="rect">
            <a:avLst/>
          </a:prstGeom>
        </p:spPr>
      </p:pic>
    </p:spTree>
    <p:extLst>
      <p:ext uri="{BB962C8B-B14F-4D97-AF65-F5344CB8AC3E}">
        <p14:creationId xmlns:p14="http://schemas.microsoft.com/office/powerpoint/2010/main" val="1008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25B1-862C-4E36-A829-EBF2EFEFADE8}"/>
              </a:ext>
            </a:extLst>
          </p:cNvPr>
          <p:cNvSpPr>
            <a:spLocks noGrp="1"/>
          </p:cNvSpPr>
          <p:nvPr>
            <p:ph type="title"/>
          </p:nvPr>
        </p:nvSpPr>
        <p:spPr>
          <a:xfrm>
            <a:off x="1141413" y="0"/>
            <a:ext cx="9905998" cy="763480"/>
          </a:xfrm>
        </p:spPr>
        <p:txBody>
          <a:bodyPr/>
          <a:lstStyle/>
          <a:p>
            <a:pPr algn="ctr"/>
            <a:r>
              <a:rPr lang="el-GR" dirty="0"/>
              <a:t>Μεροσ τΟυ τοιχου του ωδειου</a:t>
            </a:r>
            <a:endParaRPr lang="en-US" dirty="0"/>
          </a:p>
        </p:txBody>
      </p:sp>
      <p:pic>
        <p:nvPicPr>
          <p:cNvPr id="4" name="Content Placeholder 3">
            <a:extLst>
              <a:ext uri="{FF2B5EF4-FFF2-40B4-BE49-F238E27FC236}">
                <a16:creationId xmlns:a16="http://schemas.microsoft.com/office/drawing/2014/main" id="{F2D96E65-939B-4A01-96E0-6CE05986E58E}"/>
              </a:ext>
            </a:extLst>
          </p:cNvPr>
          <p:cNvPicPr>
            <a:picLocks noGrp="1" noChangeAspect="1"/>
          </p:cNvPicPr>
          <p:nvPr>
            <p:ph idx="1"/>
          </p:nvPr>
        </p:nvPicPr>
        <p:blipFill>
          <a:blip r:embed="rId2"/>
          <a:stretch>
            <a:fillRect/>
          </a:stretch>
        </p:blipFill>
        <p:spPr>
          <a:xfrm>
            <a:off x="2132012" y="763480"/>
            <a:ext cx="7924800" cy="5943600"/>
          </a:xfrm>
          <a:prstGeom prst="rect">
            <a:avLst/>
          </a:prstGeom>
        </p:spPr>
      </p:pic>
    </p:spTree>
    <p:extLst>
      <p:ext uri="{BB962C8B-B14F-4D97-AF65-F5344CB8AC3E}">
        <p14:creationId xmlns:p14="http://schemas.microsoft.com/office/powerpoint/2010/main" val="10155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EA6A-7C3A-453C-A613-28FEA5219885}"/>
              </a:ext>
            </a:extLst>
          </p:cNvPr>
          <p:cNvSpPr>
            <a:spLocks noGrp="1"/>
          </p:cNvSpPr>
          <p:nvPr>
            <p:ph type="title"/>
          </p:nvPr>
        </p:nvSpPr>
        <p:spPr/>
        <p:txBody>
          <a:bodyPr/>
          <a:lstStyle/>
          <a:p>
            <a:r>
              <a:rPr lang="el-GR" dirty="0"/>
              <a:t>Είναι πραγματι κωδικασ;</a:t>
            </a:r>
            <a:endParaRPr lang="en-US" dirty="0"/>
          </a:p>
        </p:txBody>
      </p:sp>
      <p:sp>
        <p:nvSpPr>
          <p:cNvPr id="3" name="Content Placeholder 2">
            <a:extLst>
              <a:ext uri="{FF2B5EF4-FFF2-40B4-BE49-F238E27FC236}">
                <a16:creationId xmlns:a16="http://schemas.microsoft.com/office/drawing/2014/main" id="{6654AB15-318B-49FB-B2C8-D06D9B182C9E}"/>
              </a:ext>
            </a:extLst>
          </p:cNvPr>
          <p:cNvSpPr>
            <a:spLocks noGrp="1"/>
          </p:cNvSpPr>
          <p:nvPr>
            <p:ph idx="1"/>
          </p:nvPr>
        </p:nvSpPr>
        <p:spPr/>
        <p:txBody>
          <a:bodyPr/>
          <a:lstStyle/>
          <a:p>
            <a:r>
              <a:rPr lang="el-GR" dirty="0">
                <a:effectLst/>
              </a:rPr>
              <a:t>Η ονομασία του ως «Κώδικα» οφειλεται:</a:t>
            </a:r>
          </a:p>
          <a:p>
            <a:pPr lvl="1"/>
            <a:r>
              <a:rPr lang="el-GR" dirty="0">
                <a:effectLst/>
              </a:rPr>
              <a:t>στην προσπάθεια οργάνωσης και ομαδοποίησης των διατάξεων, </a:t>
            </a:r>
          </a:p>
          <a:p>
            <a:pPr lvl="1"/>
            <a:r>
              <a:rPr lang="el-GR" dirty="0">
                <a:effectLst/>
              </a:rPr>
              <a:t>στον μεγάλο αριθμό εσωτερικών παραπομπών, </a:t>
            </a:r>
          </a:p>
          <a:p>
            <a:pPr lvl="1"/>
            <a:r>
              <a:rPr lang="el-GR" dirty="0">
                <a:effectLst/>
              </a:rPr>
              <a:t>και στη συστηματική κάλυψη σημαντικών δικαιικών πεδίων</a:t>
            </a:r>
          </a:p>
          <a:p>
            <a:r>
              <a:rPr lang="el-GR" dirty="0">
                <a:effectLst/>
              </a:rPr>
              <a:t>Ωστοσο δεν αποτελει κωδικα με τη συγχρονη εννοια, αλλα μια κωδικοποιηση της ισχυουσασ νομοθεσιασ αναφορικα με ορισμενα ζητηματα αστικου δικαιου.</a:t>
            </a:r>
            <a:endParaRPr lang="en-US" dirty="0"/>
          </a:p>
        </p:txBody>
      </p:sp>
    </p:spTree>
    <p:extLst>
      <p:ext uri="{BB962C8B-B14F-4D97-AF65-F5344CB8AC3E}">
        <p14:creationId xmlns:p14="http://schemas.microsoft.com/office/powerpoint/2010/main" val="161585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9EFD-995D-4A72-8544-374221B053A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536A9B6-3010-410B-9DE1-10C5EDFF0C8B}"/>
              </a:ext>
            </a:extLst>
          </p:cNvPr>
          <p:cNvPicPr>
            <a:picLocks noGrp="1" noChangeAspect="1"/>
          </p:cNvPicPr>
          <p:nvPr>
            <p:ph idx="1"/>
          </p:nvPr>
        </p:nvPicPr>
        <p:blipFill>
          <a:blip r:embed="rId2"/>
          <a:stretch>
            <a:fillRect/>
          </a:stretch>
        </p:blipFill>
        <p:spPr>
          <a:xfrm>
            <a:off x="1034731" y="91440"/>
            <a:ext cx="10012680" cy="6675120"/>
          </a:xfrm>
          <a:prstGeom prst="rect">
            <a:avLst/>
          </a:prstGeom>
        </p:spPr>
      </p:pic>
    </p:spTree>
    <p:extLst>
      <p:ext uri="{BB962C8B-B14F-4D97-AF65-F5344CB8AC3E}">
        <p14:creationId xmlns:p14="http://schemas.microsoft.com/office/powerpoint/2010/main" val="1431930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292</TotalTime>
  <Words>1721</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Mesh</vt:lpstr>
      <vt:lpstr>Ο κωδικασ της γορτυνασ  </vt:lpstr>
      <vt:lpstr>Η μεγαλη επιγραφη ή κωδικασ της γορτυνας</vt:lpstr>
      <vt:lpstr>Το ρωμαϊκο ωδειο της γορτυνασ</vt:lpstr>
      <vt:lpstr>Ο Federico Halbherr</vt:lpstr>
      <vt:lpstr>Κατασταση τΗσ επιγραφησ σημερα</vt:lpstr>
      <vt:lpstr>PowerPoint Presentation</vt:lpstr>
      <vt:lpstr>Μεροσ τΟυ τοιχου του ωδειου</vt:lpstr>
      <vt:lpstr>Είναι πραγματι κωδικασ;</vt:lpstr>
      <vt:lpstr>PowerPoint Presentation</vt:lpstr>
      <vt:lpstr>Τι ρυθμιζει η επιγραφη</vt:lpstr>
      <vt:lpstr>Τα περιεχομενα των πρωτων δεκα στηλων</vt:lpstr>
      <vt:lpstr>Τα περιεχομενα των δυο τελευταιων στηλων</vt:lpstr>
      <vt:lpstr>Η Μεγαλη Επιγραφη της Γορτυνας    IC IV, 72</vt:lpstr>
      <vt:lpstr>Ποια ηταν Η βασικη μεριμνα του νομοθετη</vt:lpstr>
      <vt:lpstr>Η βασιλισσα των επιγραφων;</vt:lpstr>
      <vt:lpstr>Αμφισβητηση προσωπικης καταστασης - Διεκδικηση δουλων (I, 1 - 24)</vt:lpstr>
      <vt:lpstr>Αμφισβητηση προσωπικης καταστασης - Διεκδικηση δουλων (I, 24 - II,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κωδικασ της γορτυνασ</dc:title>
  <dc:creator>Youni Maria</dc:creator>
  <cp:lastModifiedBy>Maria Youni</cp:lastModifiedBy>
  <cp:revision>15</cp:revision>
  <dcterms:created xsi:type="dcterms:W3CDTF">2022-10-19T08:41:21Z</dcterms:created>
  <dcterms:modified xsi:type="dcterms:W3CDTF">2024-11-14T14:09:48Z</dcterms:modified>
</cp:coreProperties>
</file>