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BA25E-6AF1-44B9-AA21-BE1C472A9578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CFE67-04F1-4B90-90BB-4BA9FBDF1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CFE67-04F1-4B90-90BB-4BA9FBDF12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3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AA35-60CE-8A70-3E16-6366D8074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9EFC2-E1B4-BE55-772E-7A1AF982A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AB106-4F4E-9E1E-BEBF-A975EBFB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D029-9151-47BF-A3FC-2385BFE3E00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F7CC2-A5B0-65B6-8D1E-1B37A147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0771C-2742-07EF-A191-3C915DA4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02EA-7B28-4F96-AEC3-096B0E8E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9811-6D42-9342-CA27-90EC2952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BF07F-4D6B-7535-9E44-EE170654B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53ADB-E11B-1D55-F7A1-2B4CA441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D029-9151-47BF-A3FC-2385BFE3E00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F41BB-24A2-333D-6F4C-87AD80EE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644CD-6453-8B93-DB8D-80A74ACD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02EA-7B28-4F96-AEC3-096B0E8E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1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9F9A8A-5A98-7EDF-0220-D26048C90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7BCEB-D98C-C368-2BA7-4A111FCD9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EBDBD-8DE2-C196-E530-7A0EDB42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D029-9151-47BF-A3FC-2385BFE3E00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82268-7735-2110-5919-CB99E997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3BFEB-5CCF-8B74-0F7F-9D929588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02EA-7B28-4F96-AEC3-096B0E8E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4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B29F-E9AE-3214-C8B2-75E539D6C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61FF4-0740-9E21-8683-0C99CC6C4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32EB0-256F-CAA5-5330-176114C6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D029-9151-47BF-A3FC-2385BFE3E00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38EF0-0144-FAC3-E619-0CA44B13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AD5F9-26D9-D0DE-F2EE-EA1FB7C5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02EA-7B28-4F96-AEC3-096B0E8E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5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0366-EE73-68EC-D5F6-0ED287D2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D5FDA-27D2-52CC-A91B-8F975DEBB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09B55-4CFC-5421-92C6-481DDACE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D029-9151-47BF-A3FC-2385BFE3E00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AB073-6F47-7255-94BB-83964374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165D6-629E-2498-D695-B5A4F7B2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02EA-7B28-4F96-AEC3-096B0E8E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2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C1933-ACAA-B647-C650-283EAAB5D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1C231-8B0B-DCC4-DA6D-C8A186C64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573BD-6211-9E1C-8514-DBC673C57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CB928-4B8F-25FB-736B-8137F0FA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D029-9151-47BF-A3FC-2385BFE3E00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BBB92-E523-C107-3420-02FC75FE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D2952-426A-DA3A-24F2-2655B8E0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02EA-7B28-4F96-AEC3-096B0E8E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6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F1ACF-1264-A07B-B67F-335B1DEB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F27C6-1EDF-67E3-EF9F-1B427F735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45396-CF83-FBB6-10F3-23ADC27EB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2BBB5-5C76-5670-E944-1ECC54887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3D25E-B7A2-6C0C-3F0C-6D92FFAE7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AB483D-93F5-EC17-E4CB-B608EC62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D029-9151-47BF-A3FC-2385BFE3E00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992B3A-E55B-66D9-2EAB-6C504E1F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3B67B-42B7-49C2-3EBD-A4564022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02EA-7B28-4F96-AEC3-096B0E8E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2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8606-0527-E018-9F7D-46B1C524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2116E-729C-24DB-A71B-154A0B15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D029-9151-47BF-A3FC-2385BFE3E00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63505-39B8-CB74-E6B4-4C20B5BF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3C336-E32E-0D48-022A-35E22BE3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02EA-7B28-4F96-AEC3-096B0E8E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2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D82FA4-A0B2-CC1D-9780-4682480E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D029-9151-47BF-A3FC-2385BFE3E00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D8F88-CB35-C64C-F8AC-1FC44ABF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9B0CC-23F2-E882-1F93-AB33878D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02EA-7B28-4F96-AEC3-096B0E8E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B9BA-C94D-3CE2-30DA-F9609ECD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67A26-419B-2DCD-4B00-EA3EA99C3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5206D-22B1-C167-9F7C-EE7ACF561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6E5C2-D7AB-BA74-A5BA-2EEED521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D029-9151-47BF-A3FC-2385BFE3E00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FED4B-FD14-8A74-3A89-12CF8930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CF09E-86DB-C5E3-237F-622219D4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02EA-7B28-4F96-AEC3-096B0E8E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4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0AC5-96B7-F484-D127-D53BCFC85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FC4E1-7939-0131-AFD4-12260F6FC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EC805-B5DC-7AC4-DD3F-0A99A7C78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1B4BD-BBCD-592A-38E1-48D54FC9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D029-9151-47BF-A3FC-2385BFE3E00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B70B4-8B60-F404-94BF-2611C87F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5E846-0844-BC1B-5E30-041D6DE7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02EA-7B28-4F96-AEC3-096B0E8E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1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34FE5-83E8-91E4-F399-202D4563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91588-C679-1687-9658-14A84ECD5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390D8-3133-8CF4-96DA-62A9F77CB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D029-9151-47BF-A3FC-2385BFE3E00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3D705-D3A2-76CD-900B-84529030B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59F03-D8BE-C6D0-595D-466E667E0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B02EA-7B28-4F96-AEC3-096B0E8E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FAB8579-6B14-57F1-9C81-88495BFCC081}"/>
              </a:ext>
            </a:extLst>
          </p:cNvPr>
          <p:cNvSpPr txBox="1"/>
          <p:nvPr/>
        </p:nvSpPr>
        <p:spPr>
          <a:xfrm>
            <a:off x="3615120" y="2200275"/>
            <a:ext cx="4961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Δημιουργία φακέλου στο </a:t>
            </a:r>
            <a:r>
              <a:rPr lang="en-US" dirty="0"/>
              <a:t>C:\ </a:t>
            </a:r>
            <a:r>
              <a:rPr lang="el-GR" dirty="0"/>
              <a:t>ή στο </a:t>
            </a:r>
            <a:r>
              <a:rPr lang="en-US" dirty="0"/>
              <a:t>C:\..\Desktop. </a:t>
            </a:r>
            <a:r>
              <a:rPr lang="el-GR" dirty="0"/>
              <a:t>Οργανώστε τους </a:t>
            </a:r>
            <a:r>
              <a:rPr lang="el-GR" dirty="0" err="1"/>
              <a:t>υποφακέλους</a:t>
            </a:r>
            <a:r>
              <a:rPr lang="el-GR" dirty="0"/>
              <a:t> ώστε όλα τα αρχεία που θα χρησιμοποιηθούν να είναι τακτοποιημένα και συγκεντρωμένα. Πχ </a:t>
            </a:r>
            <a:r>
              <a:rPr lang="en-US" dirty="0"/>
              <a:t>shapefiles</a:t>
            </a:r>
            <a:r>
              <a:rPr lang="el-GR" dirty="0"/>
              <a:t>, </a:t>
            </a:r>
            <a:r>
              <a:rPr lang="en-US" dirty="0" err="1"/>
              <a:t>rasters</a:t>
            </a:r>
            <a:r>
              <a:rPr lang="el-GR" dirty="0"/>
              <a:t> κλπ. </a:t>
            </a:r>
          </a:p>
        </p:txBody>
      </p:sp>
    </p:spTree>
    <p:extLst>
      <p:ext uri="{BB962C8B-B14F-4D97-AF65-F5344CB8AC3E}">
        <p14:creationId xmlns:p14="http://schemas.microsoft.com/office/powerpoint/2010/main" val="2058186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81F02-31B8-787C-3E9F-AAFA4E475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0DA8DE-F0F0-2054-C3A1-11C95120BF3D}"/>
              </a:ext>
            </a:extLst>
          </p:cNvPr>
          <p:cNvSpPr txBox="1"/>
          <p:nvPr/>
        </p:nvSpPr>
        <p:spPr>
          <a:xfrm>
            <a:off x="2200275" y="1104900"/>
            <a:ext cx="7162800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b="1" dirty="0" err="1"/>
              <a:t>Προαπαιτούμενα</a:t>
            </a:r>
            <a:r>
              <a:rPr lang="en-US" sz="2400" b="1" dirty="0"/>
              <a:t> </a:t>
            </a:r>
            <a:r>
              <a:rPr lang="el-GR" sz="2400" b="1" dirty="0"/>
              <a:t>για το </a:t>
            </a:r>
            <a:r>
              <a:rPr lang="el-GR" sz="2400" b="1"/>
              <a:t>μάθημα στις 12/5/2025</a:t>
            </a:r>
            <a:endParaRPr lang="el-GR" sz="2400" b="1" dirty="0"/>
          </a:p>
          <a:p>
            <a:pPr marL="342900" indent="-342900">
              <a:buAutoNum type="arabicPeriod"/>
            </a:pPr>
            <a:r>
              <a:rPr lang="el-GR" sz="2400" dirty="0"/>
              <a:t>Το </a:t>
            </a:r>
            <a:r>
              <a:rPr lang="el-GR" sz="2400" u="sng" dirty="0"/>
              <a:t>τελικό</a:t>
            </a:r>
            <a:r>
              <a:rPr lang="el-GR" sz="2400" dirty="0"/>
              <a:t> </a:t>
            </a:r>
            <a:r>
              <a:rPr lang="en-US" sz="2400" dirty="0"/>
              <a:t>DEM </a:t>
            </a:r>
            <a:r>
              <a:rPr lang="el-GR" sz="2400" dirty="0"/>
              <a:t>της περιοχής ενδιαφέροντος</a:t>
            </a:r>
          </a:p>
          <a:p>
            <a:pPr marL="342900" indent="-342900">
              <a:buAutoNum type="arabicPeriod"/>
            </a:pPr>
            <a:r>
              <a:rPr lang="el-GR" sz="2400" dirty="0"/>
              <a:t>Το </a:t>
            </a:r>
            <a:r>
              <a:rPr lang="el-GR" sz="2400" dirty="0" err="1"/>
              <a:t>υδρογράφημα</a:t>
            </a:r>
            <a:r>
              <a:rPr lang="el-GR" sz="2400" dirty="0"/>
              <a:t> στην έξοδο του υδρολογικού συστήματος (</a:t>
            </a:r>
            <a:r>
              <a:rPr lang="en-US" sz="2400" dirty="0"/>
              <a:t>sink)</a:t>
            </a:r>
            <a:endParaRPr lang="el-GR" sz="2400" dirty="0"/>
          </a:p>
          <a:p>
            <a:pPr marL="342900" indent="-342900">
              <a:buAutoNum type="arabicPeriod"/>
            </a:pPr>
            <a:r>
              <a:rPr lang="en-US" sz="2400" dirty="0"/>
              <a:t>Shapefile </a:t>
            </a:r>
            <a:r>
              <a:rPr lang="el-GR" sz="2400" dirty="0"/>
              <a:t>των υπολεκανών όπως </a:t>
            </a:r>
            <a:r>
              <a:rPr lang="el-GR" sz="2400" dirty="0" err="1"/>
              <a:t>οριοθετήθηκαν</a:t>
            </a:r>
            <a:r>
              <a:rPr lang="el-GR" sz="2400" dirty="0"/>
              <a:t> στο </a:t>
            </a:r>
            <a:r>
              <a:rPr lang="en-US" sz="2400" dirty="0"/>
              <a:t>HMS. </a:t>
            </a:r>
            <a:r>
              <a:rPr lang="el-GR" sz="2400" dirty="0"/>
              <a:t>Από το </a:t>
            </a:r>
            <a:r>
              <a:rPr lang="en-US" sz="2400" dirty="0"/>
              <a:t>HEC HMS → GIS→ Export </a:t>
            </a:r>
            <a:r>
              <a:rPr lang="en-US" sz="2400" dirty="0" err="1"/>
              <a:t>Layers→Subbasins</a:t>
            </a:r>
            <a:endParaRPr lang="en-US" sz="2400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2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D7FCB-B230-E021-4106-957DE70BC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AED393-5E60-33AB-F718-C9C23E364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60" y="552450"/>
            <a:ext cx="4961760" cy="5753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21EC6A-6F04-FDA5-14BE-6A6CAB3F0267}"/>
              </a:ext>
            </a:extLst>
          </p:cNvPr>
          <p:cNvSpPr txBox="1"/>
          <p:nvPr/>
        </p:nvSpPr>
        <p:spPr>
          <a:xfrm>
            <a:off x="6662736" y="1709333"/>
            <a:ext cx="4706115" cy="4234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1125"/>
              </a:spcBef>
              <a:spcAft>
                <a:spcPts val="1125"/>
              </a:spcAft>
              <a:buNone/>
            </a:pPr>
            <a:r>
              <a:rPr lang="en-US" sz="1400" b="1" i="0" dirty="0">
                <a:solidFill>
                  <a:srgbClr val="3C78B4"/>
                </a:solidFill>
                <a:effectLst/>
                <a:latin typeface="Roboto" panose="02000000000000000000" pitchFamily="2" charset="0"/>
              </a:rPr>
              <a:t>URLs</a:t>
            </a:r>
          </a:p>
          <a:p>
            <a:pPr algn="l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1400" dirty="0">
                <a:solidFill>
                  <a:srgbClr val="4B4B4B"/>
                </a:solidFill>
                <a:latin typeface="proxima-nova"/>
              </a:rPr>
              <a:t>Some </a:t>
            </a:r>
            <a:r>
              <a:rPr lang="en-US" sz="1400" b="0" i="0" dirty="0">
                <a:solidFill>
                  <a:srgbClr val="4B4B4B"/>
                </a:solidFill>
                <a:effectLst/>
                <a:latin typeface="proxima-nova"/>
              </a:rPr>
              <a:t>Google Maps layers </a:t>
            </a:r>
          </a:p>
          <a:p>
            <a:pPr algn="l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1400" b="0" i="0" dirty="0">
                <a:solidFill>
                  <a:srgbClr val="4B4B4B"/>
                </a:solidFill>
                <a:effectLst/>
                <a:latin typeface="proxima-nova"/>
              </a:rPr>
              <a:t>Terrain</a:t>
            </a:r>
            <a:br>
              <a:rPr lang="en-US" sz="1400" b="0" i="0" dirty="0">
                <a:solidFill>
                  <a:srgbClr val="4B4B4B"/>
                </a:solidFill>
                <a:effectLst/>
                <a:latin typeface="proxima-nova"/>
              </a:rPr>
            </a:br>
            <a:r>
              <a:rPr lang="en-US" sz="1400" b="0" i="0" dirty="0">
                <a:solidFill>
                  <a:srgbClr val="4B4B4B"/>
                </a:solidFill>
                <a:effectLst/>
                <a:latin typeface="proxima-nova"/>
              </a:rPr>
              <a:t>http://mt0.google.com/vt/lyrs=p&amp;hl=en&amp;x={x}&amp;y={y}&amp;z={z}</a:t>
            </a:r>
          </a:p>
          <a:p>
            <a:pPr algn="l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1400" b="0" i="0" dirty="0">
                <a:solidFill>
                  <a:srgbClr val="4B4B4B"/>
                </a:solidFill>
                <a:effectLst/>
                <a:latin typeface="proxima-nova"/>
              </a:rPr>
              <a:t>Satellite only</a:t>
            </a:r>
            <a:br>
              <a:rPr lang="en-US" sz="1400" b="0" i="0" dirty="0">
                <a:solidFill>
                  <a:srgbClr val="4B4B4B"/>
                </a:solidFill>
                <a:effectLst/>
                <a:latin typeface="proxima-nova"/>
              </a:rPr>
            </a:br>
            <a:r>
              <a:rPr lang="en-US" sz="1400" b="0" i="0" dirty="0">
                <a:solidFill>
                  <a:srgbClr val="4B4B4B"/>
                </a:solidFill>
                <a:effectLst/>
                <a:latin typeface="proxima-nova"/>
              </a:rPr>
              <a:t>http://mt0.google.com/vt/lyrs=s&amp;hl=en&amp;x={x}&amp;y={y}&amp;z={z}</a:t>
            </a:r>
          </a:p>
          <a:p>
            <a:pPr algn="l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1400" b="0" i="0" dirty="0">
                <a:solidFill>
                  <a:srgbClr val="4B4B4B"/>
                </a:solidFill>
                <a:effectLst/>
                <a:latin typeface="proxima-nova"/>
              </a:rPr>
              <a:t>Hybrid</a:t>
            </a:r>
            <a:br>
              <a:rPr lang="en-US" sz="1400" b="0" i="0" dirty="0">
                <a:solidFill>
                  <a:srgbClr val="4B4B4B"/>
                </a:solidFill>
                <a:effectLst/>
                <a:latin typeface="proxima-nova"/>
              </a:rPr>
            </a:br>
            <a:r>
              <a:rPr lang="en-US" sz="1400" b="0" i="0" dirty="0">
                <a:solidFill>
                  <a:srgbClr val="4B4B4B"/>
                </a:solidFill>
                <a:effectLst/>
                <a:latin typeface="proxima-nova"/>
              </a:rPr>
              <a:t>http://mt0.google.com/vt/lyrs=y&amp;hl=en&amp;x={x}&amp;y={y}&amp;z={z}</a:t>
            </a:r>
          </a:p>
          <a:p>
            <a:pPr>
              <a:buNone/>
            </a:pPr>
            <a:br>
              <a:rPr lang="en-US" sz="1400" dirty="0"/>
            </a:br>
            <a:endParaRPr lang="en-US" sz="1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5DF427-39B2-4E98-6778-0D6B54A276D8}"/>
              </a:ext>
            </a:extLst>
          </p:cNvPr>
          <p:cNvCxnSpPr>
            <a:cxnSpLocks/>
          </p:cNvCxnSpPr>
          <p:nvPr/>
        </p:nvCxnSpPr>
        <p:spPr>
          <a:xfrm flipH="1">
            <a:off x="5067300" y="3305175"/>
            <a:ext cx="15954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67A5B5-96A2-2FE6-079E-42E0C502C4A2}"/>
              </a:ext>
            </a:extLst>
          </p:cNvPr>
          <p:cNvSpPr txBox="1"/>
          <p:nvPr/>
        </p:nvSpPr>
        <p:spPr>
          <a:xfrm>
            <a:off x="6534914" y="552450"/>
            <a:ext cx="496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</a:t>
            </a:r>
            <a:r>
              <a:rPr lang="en-US" dirty="0"/>
              <a:t>. </a:t>
            </a:r>
            <a:r>
              <a:rPr lang="el-GR" dirty="0" err="1"/>
              <a:t>Ενεργοποιηση</a:t>
            </a:r>
            <a:r>
              <a:rPr lang="el-GR" dirty="0"/>
              <a:t> υπόβαθρου </a:t>
            </a:r>
            <a:r>
              <a:rPr lang="en-US" dirty="0"/>
              <a:t>google map </a:t>
            </a:r>
            <a:r>
              <a:rPr lang="el-GR" dirty="0"/>
              <a:t>στο </a:t>
            </a:r>
            <a:r>
              <a:rPr lang="en-US" dirty="0"/>
              <a:t>QGIS. </a:t>
            </a:r>
            <a:r>
              <a:rPr lang="el-GR" dirty="0"/>
              <a:t>Φόρτωση στα </a:t>
            </a:r>
            <a:r>
              <a:rPr lang="en-US" dirty="0"/>
              <a:t>layer (</a:t>
            </a:r>
            <a:r>
              <a:rPr lang="el-GR" dirty="0"/>
              <a:t>διπλό κλικ ή </a:t>
            </a:r>
            <a:r>
              <a:rPr lang="en-US" dirty="0"/>
              <a:t>drag and drop</a:t>
            </a:r>
            <a:r>
              <a:rPr lang="el-GR" dirty="0"/>
              <a:t>)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B1F1AC-6351-E01C-BFA3-08C485F3D2F4}"/>
              </a:ext>
            </a:extLst>
          </p:cNvPr>
          <p:cNvCxnSpPr/>
          <p:nvPr/>
        </p:nvCxnSpPr>
        <p:spPr>
          <a:xfrm flipH="1">
            <a:off x="1238250" y="1104900"/>
            <a:ext cx="7505700" cy="2057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18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C23C5-9128-7E75-3A2E-E59DE5913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BD253F-D346-EAB4-BF5D-F6EAE7E3ADE7}"/>
              </a:ext>
            </a:extLst>
          </p:cNvPr>
          <p:cNvSpPr txBox="1"/>
          <p:nvPr/>
        </p:nvSpPr>
        <p:spPr>
          <a:xfrm>
            <a:off x="6534914" y="552450"/>
            <a:ext cx="496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3</a:t>
            </a:r>
            <a:r>
              <a:rPr lang="en-US" dirty="0"/>
              <a:t>. </a:t>
            </a:r>
            <a:r>
              <a:rPr lang="el-GR" dirty="0"/>
              <a:t>Εγκατάσταση </a:t>
            </a:r>
            <a:r>
              <a:rPr lang="en-US" dirty="0" err="1"/>
              <a:t>OpenTopography</a:t>
            </a:r>
            <a:r>
              <a:rPr lang="en-US" dirty="0"/>
              <a:t> Plugin </a:t>
            </a:r>
            <a:r>
              <a:rPr lang="el-GR" dirty="0"/>
              <a:t>στο </a:t>
            </a:r>
            <a:r>
              <a:rPr lang="en-US" dirty="0"/>
              <a:t>QGIS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F7E22-2B6B-A326-DF4D-5CEDE5FFA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12" y="1081856"/>
            <a:ext cx="10006264" cy="58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4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10A53-B097-ABE0-8DBF-4D7DD7764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DE958-5C0A-1476-F804-8BAD41229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04"/>
            <a:ext cx="7935675" cy="4512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9F92F0-1F66-9829-9C8E-9F55EA75B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818" y="774888"/>
            <a:ext cx="7707482" cy="4162426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F449E404-A2BE-9DA6-50D6-035BFF231844}"/>
              </a:ext>
            </a:extLst>
          </p:cNvPr>
          <p:cNvSpPr/>
          <p:nvPr/>
        </p:nvSpPr>
        <p:spPr>
          <a:xfrm>
            <a:off x="7205662" y="1514474"/>
            <a:ext cx="1619250" cy="314325"/>
          </a:xfrm>
          <a:prstGeom prst="lef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9DDEE8-ABAD-ECCF-FE0E-610DBE5FD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146" y="3538047"/>
            <a:ext cx="4611532" cy="2953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6848F5-DB63-74FC-B242-C5E8BC099BF2}"/>
              </a:ext>
            </a:extLst>
          </p:cNvPr>
          <p:cNvSpPr txBox="1"/>
          <p:nvPr/>
        </p:nvSpPr>
        <p:spPr>
          <a:xfrm>
            <a:off x="328994" y="4483535"/>
            <a:ext cx="509073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4</a:t>
            </a:r>
            <a:r>
              <a:rPr lang="en-US" dirty="0"/>
              <a:t>. </a:t>
            </a:r>
            <a:r>
              <a:rPr lang="el-GR" dirty="0"/>
              <a:t>Δημιουργία </a:t>
            </a:r>
            <a:r>
              <a:rPr lang="en-US" dirty="0"/>
              <a:t>shapefile polygon</a:t>
            </a:r>
            <a:r>
              <a:rPr lang="el-GR" dirty="0"/>
              <a:t>, σχήμα ορθογώνιο ώστε να δημιουργηθεί ένα πλαίσιο ώστε να καθορισθεί στο επόμενο βήμα για ποια περιοχή θα ζητηθεί </a:t>
            </a:r>
            <a:r>
              <a:rPr lang="en-US" dirty="0"/>
              <a:t>DEM </a:t>
            </a:r>
            <a:r>
              <a:rPr lang="el-GR" dirty="0"/>
              <a:t>από το </a:t>
            </a:r>
            <a:r>
              <a:rPr lang="en-US" dirty="0"/>
              <a:t>plug in. </a:t>
            </a:r>
            <a:r>
              <a:rPr lang="el-GR" dirty="0"/>
              <a:t>Να δοκιμαστούν  χειρισμοί </a:t>
            </a:r>
            <a:r>
              <a:rPr lang="en-US" dirty="0"/>
              <a:t>shapefile (move, scale</a:t>
            </a:r>
            <a:r>
              <a:rPr lang="el-GR" dirty="0"/>
              <a:t>, </a:t>
            </a:r>
            <a:r>
              <a:rPr lang="en-US" dirty="0"/>
              <a:t>symbology </a:t>
            </a:r>
            <a:r>
              <a:rPr lang="el-GR" dirty="0" err="1"/>
              <a:t>κλπ</a:t>
            </a:r>
            <a:r>
              <a:rPr lang="el-GR" dirty="0"/>
              <a:t>) και εργαλείων όπως </a:t>
            </a:r>
            <a:r>
              <a:rPr lang="en-US" dirty="0"/>
              <a:t>measure area </a:t>
            </a:r>
            <a:r>
              <a:rPr lang="el-GR" dirty="0"/>
              <a:t>για να επιλεχθεί το κατάλληλο μέγεθος λεκάνης (έως 300-400 </a:t>
            </a:r>
            <a:r>
              <a:rPr lang="el-GR" dirty="0" err="1"/>
              <a:t>τ.χλμ</a:t>
            </a:r>
            <a:r>
              <a:rPr lang="el-G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4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4B657-79D5-3AE0-FC79-65142E363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51442A-45C6-2D8F-3408-99D7F15F8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94" y="123825"/>
            <a:ext cx="6811941" cy="4246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4090E4-4053-4738-7B95-45E71D871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58" y="2374465"/>
            <a:ext cx="7096019" cy="3773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A7C5CB-1275-474E-A37E-AD69DEDF9ED6}"/>
              </a:ext>
            </a:extLst>
          </p:cNvPr>
          <p:cNvSpPr txBox="1"/>
          <p:nvPr/>
        </p:nvSpPr>
        <p:spPr>
          <a:xfrm>
            <a:off x="328994" y="4483535"/>
            <a:ext cx="509073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5. </a:t>
            </a:r>
            <a:r>
              <a:rPr lang="el-GR" dirty="0"/>
              <a:t>Τρέξτε το </a:t>
            </a:r>
            <a:r>
              <a:rPr lang="en-US" dirty="0"/>
              <a:t>plugin </a:t>
            </a:r>
            <a:r>
              <a:rPr lang="el-GR" dirty="0"/>
              <a:t>του </a:t>
            </a:r>
            <a:r>
              <a:rPr lang="en-US" dirty="0" err="1"/>
              <a:t>opentopography</a:t>
            </a:r>
            <a:r>
              <a:rPr lang="en-US" dirty="0"/>
              <a:t> </a:t>
            </a:r>
            <a:r>
              <a:rPr lang="el-GR" dirty="0"/>
              <a:t>με όρια αυτά του </a:t>
            </a:r>
            <a:r>
              <a:rPr lang="en-US" dirty="0"/>
              <a:t>shapefile </a:t>
            </a:r>
            <a:r>
              <a:rPr lang="el-GR" dirty="0"/>
              <a:t>σας. </a:t>
            </a:r>
            <a:r>
              <a:rPr lang="en-US" dirty="0"/>
              <a:t>API </a:t>
            </a:r>
            <a:r>
              <a:rPr lang="el-GR" dirty="0"/>
              <a:t>από την κεντρική σελίδα του </a:t>
            </a:r>
            <a:r>
              <a:rPr lang="en-US" dirty="0"/>
              <a:t>opentopography.org .Output raster </a:t>
            </a:r>
            <a:r>
              <a:rPr lang="el-GR" dirty="0"/>
              <a:t>κατευθείαν στο φάκελο που έχετε δημιουργήσει.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5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F1FE4-9220-70B9-14EE-7C0A579F6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430C9-124D-829C-5102-8EAEB5873C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735"/>
          <a:stretch>
            <a:fillRect/>
          </a:stretch>
        </p:blipFill>
        <p:spPr>
          <a:xfrm>
            <a:off x="119444" y="183668"/>
            <a:ext cx="6924675" cy="4671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C0FF13-C9CE-0CD7-091F-296E97EBB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913" y="2388082"/>
            <a:ext cx="6873058" cy="4286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C10D7E-E183-1FB7-6FF5-343DDF70AB80}"/>
              </a:ext>
            </a:extLst>
          </p:cNvPr>
          <p:cNvSpPr txBox="1"/>
          <p:nvPr/>
        </p:nvSpPr>
        <p:spPr>
          <a:xfrm>
            <a:off x="-90106" y="4531207"/>
            <a:ext cx="509073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l-GR" dirty="0"/>
              <a:t>Το σύστημα συντεταγμένων πρέπει να μετατραπεί από γεωγραφικό σε προβολικό. Εντολή </a:t>
            </a:r>
            <a:r>
              <a:rPr lang="en-US" dirty="0"/>
              <a:t>warp (reproject raster) </a:t>
            </a:r>
            <a:r>
              <a:rPr lang="el-GR" dirty="0"/>
              <a:t>και επιλέγουμε από τα </a:t>
            </a:r>
            <a:r>
              <a:rPr lang="en-US" dirty="0"/>
              <a:t>predefined CRS </a:t>
            </a:r>
            <a:r>
              <a:rPr lang="el-GR" dirty="0"/>
              <a:t>το </a:t>
            </a:r>
            <a:r>
              <a:rPr lang="en-US" dirty="0"/>
              <a:t>Greek Grid EPSG 2100. </a:t>
            </a:r>
            <a:r>
              <a:rPr lang="el-GR" dirty="0"/>
              <a:t>Κατά προτίμηση </a:t>
            </a:r>
            <a:r>
              <a:rPr lang="en-US" dirty="0"/>
              <a:t>output</a:t>
            </a:r>
            <a:r>
              <a:rPr lang="el-GR" dirty="0"/>
              <a:t> με νέο όνομα (πχ</a:t>
            </a:r>
            <a:r>
              <a:rPr lang="en-US" dirty="0"/>
              <a:t>.</a:t>
            </a:r>
            <a:r>
              <a:rPr lang="el-GR" dirty="0"/>
              <a:t> </a:t>
            </a:r>
            <a:r>
              <a:rPr lang="en-US" dirty="0"/>
              <a:t>DEM_REPROJECTED </a:t>
            </a:r>
            <a:r>
              <a:rPr lang="el-GR" dirty="0"/>
              <a:t>κατευθείαν στο φάκελο με τα αρχεία σας.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7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C04AD-BABE-12D0-D9CA-D9C75498A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0BD682-6DC5-E048-65A0-6FEE59F1F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02" y="418694"/>
            <a:ext cx="8573696" cy="58110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E525D3-3EF3-15D5-A9DC-D32DE3015EB2}"/>
              </a:ext>
            </a:extLst>
          </p:cNvPr>
          <p:cNvSpPr txBox="1"/>
          <p:nvPr/>
        </p:nvSpPr>
        <p:spPr>
          <a:xfrm>
            <a:off x="1224344" y="2607110"/>
            <a:ext cx="50907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l-GR" dirty="0" err="1"/>
              <a:t>Σετάρισμα</a:t>
            </a:r>
            <a:r>
              <a:rPr lang="el-GR" dirty="0"/>
              <a:t> των </a:t>
            </a:r>
            <a:r>
              <a:rPr lang="en-US" dirty="0"/>
              <a:t>default </a:t>
            </a:r>
            <a:r>
              <a:rPr lang="el-GR" dirty="0"/>
              <a:t>ρυθμίσεων στο </a:t>
            </a:r>
            <a:r>
              <a:rPr lang="en-US" dirty="0"/>
              <a:t>HMS</a:t>
            </a:r>
          </a:p>
        </p:txBody>
      </p:sp>
    </p:spTree>
    <p:extLst>
      <p:ext uri="{BB962C8B-B14F-4D97-AF65-F5344CB8AC3E}">
        <p14:creationId xmlns:p14="http://schemas.microsoft.com/office/powerpoint/2010/main" val="392496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9E005-2C8F-8BFC-8F5F-4CA3BD1C6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196E72-9993-5D29-7515-4EF4490C3725}"/>
              </a:ext>
            </a:extLst>
          </p:cNvPr>
          <p:cNvSpPr txBox="1"/>
          <p:nvPr/>
        </p:nvSpPr>
        <p:spPr>
          <a:xfrm>
            <a:off x="1833944" y="871566"/>
            <a:ext cx="7119556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8. Βήματα οριοθέτησης (</a:t>
            </a:r>
            <a:r>
              <a:rPr lang="en-US" dirty="0"/>
              <a:t>delineate)</a:t>
            </a:r>
            <a:r>
              <a:rPr lang="el-GR" dirty="0"/>
              <a:t> </a:t>
            </a:r>
            <a:r>
              <a:rPr lang="en-US" dirty="0"/>
              <a:t> </a:t>
            </a:r>
            <a:r>
              <a:rPr lang="el-GR" dirty="0"/>
              <a:t>λεκανών απορροής (όπως στο μάθημα)</a:t>
            </a:r>
            <a:endParaRPr lang="en-US" dirty="0"/>
          </a:p>
          <a:p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/>
              <a:t>Εισαγωγή </a:t>
            </a:r>
            <a:r>
              <a:rPr lang="en-US" dirty="0"/>
              <a:t>terrain (</a:t>
            </a:r>
            <a:r>
              <a:rPr lang="el-GR" dirty="0"/>
              <a:t>το </a:t>
            </a:r>
            <a:r>
              <a:rPr lang="en-US" dirty="0"/>
              <a:t>reprojected dem </a:t>
            </a:r>
            <a:r>
              <a:rPr lang="el-GR" dirty="0"/>
              <a:t>που έχετε δημιουργήσει)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/>
              <a:t>Καθορισμός </a:t>
            </a:r>
            <a:r>
              <a:rPr lang="en-US" dirty="0"/>
              <a:t>Coordinate system (WKT)</a:t>
            </a:r>
            <a:r>
              <a:rPr lang="el-GR" dirty="0"/>
              <a:t>: αναζήτηση του </a:t>
            </a:r>
            <a:r>
              <a:rPr lang="en-US" dirty="0"/>
              <a:t>Greek Grid WKT </a:t>
            </a:r>
            <a:r>
              <a:rPr lang="el-GR" dirty="0"/>
              <a:t>στο </a:t>
            </a:r>
            <a:r>
              <a:rPr lang="en-US" dirty="0"/>
              <a:t>google, </a:t>
            </a:r>
            <a:r>
              <a:rPr lang="el-GR" dirty="0"/>
              <a:t>και επικόλληση του κώδικα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/>
              <a:t>Δημιουργία </a:t>
            </a:r>
            <a:r>
              <a:rPr lang="en-US" dirty="0"/>
              <a:t>Basin </a:t>
            </a:r>
            <a:r>
              <a:rPr lang="el-GR" dirty="0"/>
              <a:t>και σύνδεση με το </a:t>
            </a:r>
            <a:r>
              <a:rPr lang="en-US" dirty="0"/>
              <a:t>terrain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Preprocess Sinks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Preprocess drainage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Identify streams (</a:t>
            </a:r>
            <a:r>
              <a:rPr lang="el-GR" dirty="0"/>
              <a:t>επιφάνεια επιρροής μεταξύ 4-10 </a:t>
            </a:r>
            <a:r>
              <a:rPr lang="en-US" dirty="0"/>
              <a:t>km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Break point</a:t>
            </a:r>
            <a:r>
              <a:rPr lang="el-GR" dirty="0"/>
              <a:t> : Χειροκίνητα αν μπορείτε να διακρίνεται το επιθυμητό σημείο υδρολογικής εξόδου ή μπορείτε να δημιουργήσετε ένα </a:t>
            </a:r>
            <a:r>
              <a:rPr lang="en-US" dirty="0"/>
              <a:t>point shapefile </a:t>
            </a:r>
            <a:r>
              <a:rPr lang="el-GR" dirty="0"/>
              <a:t>στο </a:t>
            </a:r>
            <a:r>
              <a:rPr lang="en-US" dirty="0" err="1"/>
              <a:t>qgis</a:t>
            </a:r>
            <a:r>
              <a:rPr lang="en-US" dirty="0"/>
              <a:t> </a:t>
            </a:r>
            <a:r>
              <a:rPr lang="el-GR" dirty="0"/>
              <a:t>και να το εισάγετε στο </a:t>
            </a:r>
            <a:r>
              <a:rPr lang="en-US" dirty="0" err="1"/>
              <a:t>hms</a:t>
            </a:r>
            <a:r>
              <a:rPr lang="el-GR" dirty="0"/>
              <a:t>, πιθανώς με κάποια πρόσθετη χειροκίνητη μετακίνηση για να πατάει πάνω σε </a:t>
            </a:r>
            <a:r>
              <a:rPr lang="en-US" dirty="0"/>
              <a:t>pixel </a:t>
            </a:r>
            <a:r>
              <a:rPr lang="el-GR" dirty="0"/>
              <a:t>του </a:t>
            </a:r>
            <a:r>
              <a:rPr lang="en-US" dirty="0"/>
              <a:t>stream</a:t>
            </a:r>
            <a:r>
              <a:rPr lang="el-GR" dirty="0"/>
              <a:t> από το προηγούμενο βήμα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Delineate elements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1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EFDDB-F30F-A3E5-FE1E-CA1A0C701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DBD0EF-CCFE-1C34-8A99-6AB8261F2250}"/>
              </a:ext>
            </a:extLst>
          </p:cNvPr>
          <p:cNvSpPr txBox="1"/>
          <p:nvPr/>
        </p:nvSpPr>
        <p:spPr>
          <a:xfrm>
            <a:off x="2705100" y="419100"/>
            <a:ext cx="716280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9. Δημιουργία προσομοίωσης με ενδεικτικές τιμές στις βασικές παραμέτρους (όπως στο μάθημα)</a:t>
            </a:r>
            <a:endParaRPr lang="en-US" dirty="0"/>
          </a:p>
          <a:p>
            <a:endParaRPr lang="en-US" dirty="0"/>
          </a:p>
          <a:p>
            <a:pPr marL="800100" lvl="1" indent="-342900">
              <a:buAutoNum type="arabicPeriod"/>
            </a:pPr>
            <a:r>
              <a:rPr lang="en-US" dirty="0"/>
              <a:t>Basin Model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dirty="0"/>
              <a:t>Basins</a:t>
            </a:r>
          </a:p>
          <a:p>
            <a:pPr marL="1714500" lvl="2" indent="-342900">
              <a:buFont typeface="+mj-lt"/>
              <a:buAutoNum type="alphaUcPeriod"/>
            </a:pPr>
            <a:r>
              <a:rPr lang="en-US" dirty="0"/>
              <a:t>Loss </a:t>
            </a:r>
            <a:r>
              <a:rPr lang="el-GR" dirty="0"/>
              <a:t>και </a:t>
            </a:r>
            <a:r>
              <a:rPr lang="en-US" dirty="0"/>
              <a:t>transform method→ SCS </a:t>
            </a:r>
          </a:p>
          <a:p>
            <a:pPr marL="1714500" lvl="2" indent="-342900">
              <a:buFont typeface="+mj-lt"/>
              <a:buAutoNum type="alphaLcParenR"/>
            </a:pPr>
            <a:r>
              <a:rPr lang="en-US" dirty="0"/>
              <a:t>Curve number </a:t>
            </a:r>
            <a:r>
              <a:rPr lang="el-GR" dirty="0"/>
              <a:t>(πχ 86)</a:t>
            </a:r>
          </a:p>
          <a:p>
            <a:pPr marL="1714500" lvl="2" indent="-342900">
              <a:buFont typeface="+mj-lt"/>
              <a:buAutoNum type="alphaLcParenR"/>
            </a:pPr>
            <a:r>
              <a:rPr lang="en-US" dirty="0"/>
              <a:t>Lag time </a:t>
            </a:r>
            <a:r>
              <a:rPr lang="el-GR" dirty="0"/>
              <a:t>(πχ 60</a:t>
            </a:r>
            <a:r>
              <a:rPr lang="en-US" dirty="0"/>
              <a:t> min)</a:t>
            </a:r>
          </a:p>
          <a:p>
            <a:pPr lvl="2"/>
            <a:r>
              <a:rPr lang="en-US" dirty="0"/>
              <a:t>B. Reaches</a:t>
            </a:r>
          </a:p>
          <a:p>
            <a:pPr marL="1714500" lvl="2" indent="-342900">
              <a:buFont typeface="+mj-lt"/>
              <a:buAutoNum type="alphaLcParenR"/>
            </a:pPr>
            <a:r>
              <a:rPr lang="en-US" dirty="0"/>
              <a:t>Routing method → Muskingum</a:t>
            </a:r>
          </a:p>
          <a:p>
            <a:pPr marL="1714500" lvl="2" indent="-342900">
              <a:buFont typeface="+mj-lt"/>
              <a:buAutoNum type="alphaLcParenR"/>
            </a:pPr>
            <a:r>
              <a:rPr lang="en-US" dirty="0"/>
              <a:t>K→</a:t>
            </a:r>
            <a:r>
              <a:rPr lang="el-GR" dirty="0"/>
              <a:t> πχ </a:t>
            </a:r>
            <a:r>
              <a:rPr lang="en-US" dirty="0"/>
              <a:t>40min</a:t>
            </a:r>
          </a:p>
          <a:p>
            <a:pPr marL="1714500" lvl="2" indent="-342900">
              <a:buFont typeface="+mj-lt"/>
              <a:buAutoNum type="alphaLcParenR"/>
            </a:pPr>
            <a:r>
              <a:rPr lang="el-GR" dirty="0"/>
              <a:t>Χ→ πχ 0.30</a:t>
            </a:r>
          </a:p>
          <a:p>
            <a:pPr marL="514350" lvl="1"/>
            <a:r>
              <a:rPr lang="en-US" dirty="0"/>
              <a:t>2</a:t>
            </a:r>
            <a:r>
              <a:rPr lang="el-GR" dirty="0"/>
              <a:t>. Δημιουργία </a:t>
            </a:r>
            <a:r>
              <a:rPr lang="en-US" dirty="0"/>
              <a:t>Time Series Data → </a:t>
            </a:r>
            <a:r>
              <a:rPr lang="en-US" dirty="0" err="1"/>
              <a:t>Precipitagion</a:t>
            </a:r>
            <a:r>
              <a:rPr lang="en-US" dirty="0"/>
              <a:t> Gage </a:t>
            </a:r>
            <a:r>
              <a:rPr lang="el-GR" dirty="0"/>
              <a:t>(πχ 6 </a:t>
            </a:r>
            <a:r>
              <a:rPr lang="el-GR" dirty="0" err="1"/>
              <a:t>ωρη</a:t>
            </a:r>
            <a:r>
              <a:rPr lang="el-GR" dirty="0"/>
              <a:t> βροχή με ωριαίο βήμα 1 ώρα)</a:t>
            </a:r>
            <a:endParaRPr lang="en-US" dirty="0"/>
          </a:p>
          <a:p>
            <a:pPr marL="514350" lvl="1"/>
            <a:r>
              <a:rPr lang="en-US" dirty="0"/>
              <a:t>3. </a:t>
            </a:r>
            <a:r>
              <a:rPr lang="el-GR" dirty="0"/>
              <a:t>Δημιουργία </a:t>
            </a:r>
            <a:r>
              <a:rPr lang="en-US" dirty="0"/>
              <a:t>Meteorological Model </a:t>
            </a:r>
            <a:r>
              <a:rPr lang="el-GR" dirty="0"/>
              <a:t>→ σύνδεση με τη λεκάνη και το </a:t>
            </a:r>
            <a:r>
              <a:rPr lang="en-US" dirty="0"/>
              <a:t>Precipitation Gage</a:t>
            </a:r>
          </a:p>
          <a:p>
            <a:pPr marL="514350" lvl="1"/>
            <a:r>
              <a:rPr lang="en-US" dirty="0"/>
              <a:t>4. </a:t>
            </a:r>
            <a:r>
              <a:rPr lang="el-GR" dirty="0"/>
              <a:t>Δημιουργία </a:t>
            </a:r>
            <a:r>
              <a:rPr lang="en-US" dirty="0"/>
              <a:t>Control Specification Manager</a:t>
            </a:r>
            <a:endParaRPr lang="el-GR" dirty="0"/>
          </a:p>
          <a:p>
            <a:pPr marL="514350" lvl="1"/>
            <a:r>
              <a:rPr lang="el-GR" dirty="0"/>
              <a:t>5. Δημιουργία </a:t>
            </a:r>
            <a:r>
              <a:rPr lang="en-US" dirty="0"/>
              <a:t>Simulation Run → Compute</a:t>
            </a:r>
          </a:p>
          <a:p>
            <a:pPr marL="57150"/>
            <a:endParaRPr lang="el-GR" dirty="0"/>
          </a:p>
          <a:p>
            <a:pPr marL="57150"/>
            <a:r>
              <a:rPr lang="el-GR" dirty="0"/>
              <a:t>Σε περίπτωση που η προσομοίωση διακοπεί λόγω </a:t>
            </a:r>
            <a:r>
              <a:rPr lang="en-US" dirty="0"/>
              <a:t>error, </a:t>
            </a:r>
            <a:r>
              <a:rPr lang="el-GR" dirty="0"/>
              <a:t>να διαβαστούν τα </a:t>
            </a:r>
            <a:r>
              <a:rPr lang="en-US" dirty="0"/>
              <a:t>log messages </a:t>
            </a:r>
            <a:r>
              <a:rPr lang="el-GR" dirty="0"/>
              <a:t>και να γίνουν οι απαραίτητες προσθήκες/προσαρμογές.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4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592</Words>
  <Application>Microsoft Office PowerPoint</Application>
  <PresentationFormat>Widescreen</PresentationFormat>
  <Paragraphs>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proxima-nova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Christos Ouzounis</dc:creator>
  <cp:lastModifiedBy>Christos Ouzounis</cp:lastModifiedBy>
  <cp:revision>12</cp:revision>
  <dcterms:created xsi:type="dcterms:W3CDTF">2026-05-05T15:03:31Z</dcterms:created>
  <dcterms:modified xsi:type="dcterms:W3CDTF">2026-05-05T18:42:56Z</dcterms:modified>
</cp:coreProperties>
</file>