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1" autoAdjust="0"/>
    <p:restoredTop sz="94660"/>
  </p:normalViewPr>
  <p:slideViewPr>
    <p:cSldViewPr snapToGrid="0">
      <p:cViewPr varScale="1">
        <p:scale>
          <a:sx n="68" d="100"/>
          <a:sy n="68" d="100"/>
        </p:scale>
        <p:origin x="8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8D18BE-341E-41C6-8D8F-7B5A8B36331C}" type="datetime1">
              <a:rPr lang="el-GR"/>
              <a:pPr lvl="0"/>
              <a:t>8/2/2018</a:t>
            </a:fld>
            <a:endParaRPr lang="el-GR"/>
          </a:p>
        </p:txBody>
      </p:sp>
      <p:sp>
        <p:nvSpPr>
          <p:cNvPr id="5" name="Θέση υποσέλιδου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FF8EDE-AB57-43DB-9F7E-0C945D4778B1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087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9393CE-CF3D-42E4-9DD4-F8D73E70D6F2}" type="datetime1">
              <a:rPr lang="el-GR"/>
              <a:pPr lvl="0"/>
              <a:t>8/2/2018</a:t>
            </a:fld>
            <a:endParaRPr lang="el-GR"/>
          </a:p>
        </p:txBody>
      </p:sp>
      <p:sp>
        <p:nvSpPr>
          <p:cNvPr id="5" name="Θέση υποσέλιδου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7C99A3-D741-448D-BF53-06BEE68444AA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831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F82663-8C43-421B-AF41-2E675042C615}" type="datetime1">
              <a:rPr lang="el-GR"/>
              <a:pPr lvl="0"/>
              <a:t>8/2/2018</a:t>
            </a:fld>
            <a:endParaRPr lang="el-GR"/>
          </a:p>
        </p:txBody>
      </p:sp>
      <p:sp>
        <p:nvSpPr>
          <p:cNvPr id="5" name="Θέση υποσέλιδου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E8E110-F296-451D-BB8A-29B3E37734E3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0351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8952A3-ED0C-46D8-B920-313F4BDED490}" type="datetime1">
              <a:rPr lang="el-GR"/>
              <a:pPr lvl="0"/>
              <a:t>8/2/2018</a:t>
            </a:fld>
            <a:endParaRPr lang="el-GR"/>
          </a:p>
        </p:txBody>
      </p:sp>
      <p:sp>
        <p:nvSpPr>
          <p:cNvPr id="5" name="Θέση υποσέλιδου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A68087-1F6E-4302-9B90-58AF4AAA0DCF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7591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37EBD7-ED99-47BD-9260-7C4C7119CAC7}" type="datetime1">
              <a:rPr lang="el-GR"/>
              <a:pPr lvl="0"/>
              <a:t>8/2/2018</a:t>
            </a:fld>
            <a:endParaRPr lang="el-GR"/>
          </a:p>
        </p:txBody>
      </p:sp>
      <p:sp>
        <p:nvSpPr>
          <p:cNvPr id="5" name="Θέση υποσέλιδου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FD12D6-9D84-47BA-9758-C02E340ABA5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3214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B5C8899-2258-4B5D-A3DA-1628C6797574}" type="datetime1">
              <a:rPr lang="el-GR"/>
              <a:pPr lvl="0"/>
              <a:t>8/2/2018</a:t>
            </a:fld>
            <a:endParaRPr lang="el-GR"/>
          </a:p>
        </p:txBody>
      </p:sp>
      <p:sp>
        <p:nvSpPr>
          <p:cNvPr id="6" name="Θέση υποσέλιδου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7" name="Θέση αριθμού διαφάνειας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A49956-6B49-4C51-83BB-71B20EF7CE88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09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43B5D8-F111-4823-A910-9DBA2FF4F978}" type="datetime1">
              <a:rPr lang="el-GR"/>
              <a:pPr lvl="0"/>
              <a:t>8/2/2018</a:t>
            </a:fld>
            <a:endParaRPr lang="el-GR"/>
          </a:p>
        </p:txBody>
      </p:sp>
      <p:sp>
        <p:nvSpPr>
          <p:cNvPr id="8" name="Θέση υποσέλιδου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9" name="Θέση αριθμού διαφάνειας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12E582-CAAE-4551-B26D-65A8C97EA4F3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2305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9FF8E47-711A-4D7A-AF48-DB49356A4861}" type="datetime1">
              <a:rPr lang="el-GR"/>
              <a:pPr lvl="0"/>
              <a:t>8/2/2018</a:t>
            </a:fld>
            <a:endParaRPr lang="el-GR"/>
          </a:p>
        </p:txBody>
      </p:sp>
      <p:sp>
        <p:nvSpPr>
          <p:cNvPr id="4" name="Θέση υποσέλιδου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5" name="Θέση αριθμού διαφάνειας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423858-8E46-4786-856C-2799C17DA612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275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76AFE1-D952-49DE-B4B1-6C6F4536EEB6}" type="datetime1">
              <a:rPr lang="el-GR"/>
              <a:pPr lvl="0"/>
              <a:t>8/2/2018</a:t>
            </a:fld>
            <a:endParaRPr lang="el-GR"/>
          </a:p>
        </p:txBody>
      </p:sp>
      <p:sp>
        <p:nvSpPr>
          <p:cNvPr id="3" name="Θέση υποσέλιδου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4" name="Θέση αριθμού διαφάνειας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888FD0-9EC9-4008-9BC3-66367C5950E7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32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B5D2BD-6422-4161-AE4A-38EEE8823194}" type="datetime1">
              <a:rPr lang="el-GR"/>
              <a:pPr lvl="0"/>
              <a:t>8/2/2018</a:t>
            </a:fld>
            <a:endParaRPr lang="el-GR"/>
          </a:p>
        </p:txBody>
      </p:sp>
      <p:sp>
        <p:nvSpPr>
          <p:cNvPr id="6" name="Θέση υποσέλιδου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7" name="Θέση αριθμού διαφάνειας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3C3585-07AE-4D2A-A2BB-9CBC5E25B32E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985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l-GR"/>
          </a:p>
        </p:txBody>
      </p:sp>
      <p:sp>
        <p:nvSpPr>
          <p:cNvPr id="4" name="Θέση κειμένου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E4980E3-3EA4-4BD3-896F-1263B7BA3058}" type="datetime1">
              <a:rPr lang="el-GR"/>
              <a:pPr lvl="0"/>
              <a:t>8/2/2018</a:t>
            </a:fld>
            <a:endParaRPr lang="el-GR"/>
          </a:p>
        </p:txBody>
      </p:sp>
      <p:sp>
        <p:nvSpPr>
          <p:cNvPr id="6" name="Θέση υποσέλιδου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7" name="Θέση αριθμού διαφάνειας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CF8BEB5-2510-4AC7-9865-2E7456807570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9392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l-G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48F6D5B-2E2B-449A-B9C6-C94659CD5AFD}" type="datetime1">
              <a:rPr lang="el-GR"/>
              <a:pPr lvl="0"/>
              <a:t>8/2/2018</a:t>
            </a:fld>
            <a:endParaRPr lang="el-GR"/>
          </a:p>
        </p:txBody>
      </p:sp>
      <p:sp>
        <p:nvSpPr>
          <p:cNvPr id="5" name="Θέση υποσέλιδου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l-G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/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l-G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A5AD4657-F361-42DA-8F87-E1B1632B7D45}" type="slidenum"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l-GR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l-GR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l-GR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l-GR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l-G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l-G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image" Target="../media/image11.emf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5.emf"/><Relationship Id="rId12" Type="http://schemas.openxmlformats.org/officeDocument/2006/relationships/image" Target="../media/image10.emf"/><Relationship Id="rId17" Type="http://schemas.openxmlformats.org/officeDocument/2006/relationships/image" Target="../media/image16.png"/><Relationship Id="rId2" Type="http://schemas.openxmlformats.org/officeDocument/2006/relationships/image" Target="../media/image1.emf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11" Type="http://schemas.openxmlformats.org/officeDocument/2006/relationships/image" Target="../media/image9.emf"/><Relationship Id="rId5" Type="http://schemas.openxmlformats.org/officeDocument/2006/relationships/image" Target="../media/image3.emf"/><Relationship Id="rId15" Type="http://schemas.openxmlformats.org/officeDocument/2006/relationships/image" Target="../media/image13.emf"/><Relationship Id="rId10" Type="http://schemas.openxmlformats.org/officeDocument/2006/relationships/image" Target="../media/image8.emf"/><Relationship Id="rId19" Type="http://schemas.openxmlformats.org/officeDocument/2006/relationships/image" Target="../media/image14.png"/><Relationship Id="rId4" Type="http://schemas.openxmlformats.org/officeDocument/2006/relationships/image" Target="../media/image2.emf"/><Relationship Id="rId9" Type="http://schemas.openxmlformats.org/officeDocument/2006/relationships/image" Target="../media/image7.emf"/><Relationship Id="rId14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13" Type="http://schemas.openxmlformats.org/officeDocument/2006/relationships/image" Target="../media/image25.emf"/><Relationship Id="rId18" Type="http://schemas.openxmlformats.org/officeDocument/2006/relationships/image" Target="../media/image30.emf"/><Relationship Id="rId26" Type="http://schemas.openxmlformats.org/officeDocument/2006/relationships/image" Target="../media/image38.png"/><Relationship Id="rId3" Type="http://schemas.openxmlformats.org/officeDocument/2006/relationships/image" Target="../media/image15.emf"/><Relationship Id="rId21" Type="http://schemas.openxmlformats.org/officeDocument/2006/relationships/image" Target="../media/image33.png"/><Relationship Id="rId7" Type="http://schemas.openxmlformats.org/officeDocument/2006/relationships/image" Target="../media/image19.emf"/><Relationship Id="rId12" Type="http://schemas.openxmlformats.org/officeDocument/2006/relationships/image" Target="../media/image24.emf"/><Relationship Id="rId17" Type="http://schemas.openxmlformats.org/officeDocument/2006/relationships/image" Target="../media/image29.emf"/><Relationship Id="rId25" Type="http://schemas.openxmlformats.org/officeDocument/2006/relationships/image" Target="../media/image37.png"/><Relationship Id="rId2" Type="http://schemas.openxmlformats.org/officeDocument/2006/relationships/image" Target="../media/image14.emf"/><Relationship Id="rId16" Type="http://schemas.openxmlformats.org/officeDocument/2006/relationships/image" Target="../media/image28.emf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emf"/><Relationship Id="rId11" Type="http://schemas.openxmlformats.org/officeDocument/2006/relationships/image" Target="../media/image23.emf"/><Relationship Id="rId24" Type="http://schemas.openxmlformats.org/officeDocument/2006/relationships/image" Target="../media/image36.png"/><Relationship Id="rId5" Type="http://schemas.openxmlformats.org/officeDocument/2006/relationships/image" Target="../media/image17.emf"/><Relationship Id="rId15" Type="http://schemas.openxmlformats.org/officeDocument/2006/relationships/image" Target="../media/image27.emf"/><Relationship Id="rId23" Type="http://schemas.openxmlformats.org/officeDocument/2006/relationships/image" Target="../media/image35.png"/><Relationship Id="rId10" Type="http://schemas.openxmlformats.org/officeDocument/2006/relationships/image" Target="../media/image22.emf"/><Relationship Id="rId19" Type="http://schemas.openxmlformats.org/officeDocument/2006/relationships/image" Target="../media/image31.png"/><Relationship Id="rId4" Type="http://schemas.openxmlformats.org/officeDocument/2006/relationships/image" Target="../media/image16.emf"/><Relationship Id="rId9" Type="http://schemas.openxmlformats.org/officeDocument/2006/relationships/image" Target="../media/image21.emf"/><Relationship Id="rId14" Type="http://schemas.openxmlformats.org/officeDocument/2006/relationships/image" Target="../media/image26.emf"/><Relationship Id="rId22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Εικόνα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1834" y="5947576"/>
            <a:ext cx="7969955" cy="999283"/>
          </a:xfrm>
          <a:prstGeom prst="rect">
            <a:avLst/>
          </a:prstGeom>
        </p:spPr>
      </p:pic>
      <p:sp>
        <p:nvSpPr>
          <p:cNvPr id="2" name="Ορθογώνιο 22"/>
          <p:cNvSpPr/>
          <p:nvPr/>
        </p:nvSpPr>
        <p:spPr>
          <a:xfrm>
            <a:off x="0" y="-18106"/>
            <a:ext cx="12191996" cy="36933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18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Μετασχηματισμός </a:t>
            </a:r>
            <a:r>
              <a:rPr 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Laplace </a:t>
            </a:r>
            <a:r>
              <a:rPr lang="el-GR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απλών </a:t>
            </a:r>
            <a:r>
              <a:rPr lang="el-GR" sz="18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συναρτήσεων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2"/>
              <p:cNvSpPr/>
              <p:nvPr/>
            </p:nvSpPr>
            <p:spPr>
              <a:xfrm>
                <a:off x="0" y="345441"/>
                <a:ext cx="12191996" cy="5435847"/>
              </a:xfrm>
              <a:prstGeom prst="rect">
                <a:avLst/>
              </a:prstGeom>
              <a:noFill/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sp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u(t)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</a:t>
                </a:r>
                <a:r>
                  <a:rPr lang="en-US" sz="1800" b="1" i="0" u="none" strike="noStrike" kern="120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sinh</a:t>
                </a: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</a:t>
                </a:r>
                <a:r>
                  <a:rPr lang="en-US" sz="1800" b="1" i="0" u="none" strike="noStrike" kern="120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kt</a:t>
                </a:r>
                <a:r>
                  <a:rPr lang="el-GR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i="0">
                            <a:latin typeface="Cambria Math" panose="02040503050406030204" pitchFamily="18" charset="0"/>
                          </a:rPr>
                          <m:t>+ </m:t>
                        </m:r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18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1" i="0" u="none" strike="noStrike" kern="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t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 			</a:t>
                </a:r>
                <a:r>
                  <a:rPr lang="en-US" sz="1800" b="1" i="0" u="none" strike="noStrike" kern="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cosh</a:t>
                </a: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</a:t>
                </a:r>
                <a:r>
                  <a:rPr lang="en-US" sz="1800" b="1" i="0" u="none" strike="noStrike" kern="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kt</a:t>
                </a:r>
                <a:r>
                  <a:rPr lang="el-GR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i="0">
                            <a:latin typeface="Cambria Math" panose="02040503050406030204" pitchFamily="18" charset="0"/>
                          </a:rPr>
                          <m:t>− </m:t>
                        </m:r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1800" b="1" i="0" u="none" strike="noStrike" kern="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</a:t>
                </a:r>
                <a:r>
                  <a:rPr lang="en-US" sz="1800" b="1" i="0" u="none" strike="noStrike" kern="120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t</a:t>
                </a:r>
                <a:r>
                  <a:rPr lang="en-US" sz="1800" b="1" i="0" u="none" strike="noStrike" kern="1200" cap="none" spc="0" baseline="30000" dirty="0" err="1">
                    <a:solidFill>
                      <a:srgbClr val="000000"/>
                    </a:solidFill>
                    <a:uFillTx/>
                    <a:latin typeface="Calibri"/>
                  </a:rPr>
                  <a:t>n</a:t>
                </a: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l-GR" i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p>
                        </m:sSup>
                      </m:den>
                    </m:f>
                  </m:oMath>
                </a14:m>
                <a:r>
                  <a:rPr lang="el-GR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</a:t>
                </a: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</a:t>
                </a: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	e</a:t>
                </a:r>
                <a:r>
                  <a:rPr lang="en-US" sz="1800" b="1" i="0" u="none" strike="noStrike" kern="0" cap="none" spc="0" baseline="30000" dirty="0">
                    <a:solidFill>
                      <a:srgbClr val="000000"/>
                    </a:solidFill>
                    <a:uFillTx/>
                    <a:latin typeface="Calibri"/>
                  </a:rPr>
                  <a:t>-at</a:t>
                </a: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sin </a:t>
                </a:r>
                <a:r>
                  <a:rPr lang="en-US" sz="1800" b="1" i="0" u="none" strike="noStrike" kern="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kt</a:t>
                </a:r>
                <a:r>
                  <a:rPr lang="el-GR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i="0">
                            <a:latin typeface="Cambria Math" panose="02040503050406030204" pitchFamily="18" charset="0"/>
                          </a:rPr>
                          <m:t>+ </m:t>
                        </m:r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i="0">
                            <a:latin typeface="Cambria Math" panose="02040503050406030204" pitchFamily="18" charset="0"/>
                          </a:rPr>
                          <m:t>  </m:t>
                        </m:r>
                      </m:den>
                    </m:f>
                  </m:oMath>
                </a14:m>
                <a:endParaRPr lang="en-US" sz="18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1" i="0" u="none" strike="noStrike" kern="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e</a:t>
                </a:r>
                <a:r>
                  <a:rPr lang="en-US" sz="1800" b="1" i="0" u="none" strike="noStrike" kern="0" cap="none" spc="0" baseline="30000" dirty="0">
                    <a:solidFill>
                      <a:srgbClr val="000000"/>
                    </a:solidFill>
                    <a:uFillTx/>
                    <a:latin typeface="Calibri"/>
                  </a:rPr>
                  <a:t>-at</a:t>
                </a: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 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l-GR" i="0">
                            <a:latin typeface="Cambria Math" panose="02040503050406030204" pitchFamily="18" charset="0"/>
                          </a:rPr>
                          <m:t>+ 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 			 e</a:t>
                </a:r>
                <a:r>
                  <a:rPr lang="en-US" sz="1800" b="1" i="0" u="none" strike="noStrike" kern="0" cap="none" spc="0" baseline="30000" dirty="0">
                    <a:solidFill>
                      <a:srgbClr val="000000"/>
                    </a:solidFill>
                    <a:uFillTx/>
                    <a:latin typeface="Calibri"/>
                  </a:rPr>
                  <a:t>-at</a:t>
                </a: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 cos </a:t>
                </a:r>
                <a:r>
                  <a:rPr lang="en-US" sz="1800" b="1" i="0" u="none" strike="noStrike" kern="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kt</a:t>
                </a:r>
                <a:r>
                  <a:rPr lang="el-GR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l-GR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l-G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i="0">
                            <a:latin typeface="Cambria Math" panose="02040503050406030204" pitchFamily="18" charset="0"/>
                          </a:rPr>
                          <m:t>+ </m:t>
                        </m:r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i="0">
                            <a:latin typeface="Cambria Math" panose="02040503050406030204" pitchFamily="18" charset="0"/>
                          </a:rPr>
                          <m:t>  </m:t>
                        </m:r>
                      </m:den>
                    </m:f>
                  </m:oMath>
                </a14:m>
                <a:endParaRPr lang="en-US" sz="1800" b="1" i="0" u="none" strike="noStrike" kern="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1" i="0" u="none" strike="noStrike" kern="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</a:t>
                </a:r>
                <a:r>
                  <a:rPr lang="en-US" sz="1800" b="1" i="0" u="none" strike="noStrike" kern="120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t</a:t>
                </a:r>
                <a:r>
                  <a:rPr lang="en-US" sz="1800" b="1" i="0" u="none" strike="noStrike" kern="1200" cap="none" spc="0" baseline="30000" dirty="0" err="1">
                    <a:solidFill>
                      <a:srgbClr val="000000"/>
                    </a:solidFill>
                    <a:uFillTx/>
                    <a:latin typeface="Calibri"/>
                  </a:rPr>
                  <a:t>n</a:t>
                </a:r>
                <a:r>
                  <a:rPr lang="en-US" sz="1800" b="1" i="0" u="none" strike="noStrike" kern="120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e</a:t>
                </a:r>
                <a:r>
                  <a:rPr lang="en-US" sz="1800" b="1" i="0" u="none" strike="noStrike" kern="1200" cap="none" spc="0" baseline="30000" dirty="0">
                    <a:solidFill>
                      <a:srgbClr val="000000"/>
                    </a:solidFill>
                    <a:uFillTx/>
                    <a:latin typeface="Calibri"/>
                  </a:rPr>
                  <a:t>-at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l-GR" i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800" b="1" i="0" u="none" strike="noStrike" kern="1200" cap="none" spc="0" baseline="30000" dirty="0">
                    <a:solidFill>
                      <a:srgbClr val="000000"/>
                    </a:solidFill>
                    <a:uFillTx/>
                    <a:latin typeface="Calibri"/>
                  </a:rPr>
                  <a:t>  			</a:t>
                </a:r>
                <a:r>
                  <a:rPr lang="el-GR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δ</a:t>
                </a: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(t)</a:t>
                </a: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				</a:t>
                </a:r>
                <a:r>
                  <a:rPr lang="el-GR" sz="1800" b="1" i="0" u="none" strike="noStrike" kern="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μοναδιαίος</a:t>
                </a:r>
                <a:r>
                  <a:rPr lang="el-GR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</a:t>
                </a:r>
                <a14:m>
                  <m:oMath xmlns:m="http://schemas.openxmlformats.org/officeDocument/2006/math">
                    <m:r>
                      <a:rPr lang="el-GR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1800" b="1" i="0" u="none" strike="noStrike" kern="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l-GR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</a:t>
                </a:r>
                <a:r>
                  <a:rPr lang="el-GR" sz="1800" b="1" i="0" u="none" strike="noStrike" kern="1200" cap="none" spc="0" baseline="0" dirty="0" smtClean="0">
                    <a:solidFill>
                      <a:srgbClr val="000000"/>
                    </a:solidFill>
                    <a:uFillTx/>
                    <a:latin typeface="Calibri"/>
                  </a:rPr>
                  <a:t>	</a:t>
                </a:r>
                <a:r>
                  <a:rPr lang="el-GR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</a:t>
                </a: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</a:t>
                </a:r>
                <a:r>
                  <a:rPr lang="el-GR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παλμός </a:t>
                </a:r>
                <a:endParaRPr lang="en-US" sz="1800" b="1" i="0" u="none" strike="noStrike" kern="1200" cap="none" spc="0" baseline="0" dirty="0" smtClean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sin </a:t>
                </a:r>
                <a:r>
                  <a:rPr lang="en-US" sz="1800" b="1" i="0" u="none" strike="noStrike" kern="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kt</a:t>
                </a:r>
                <a:r>
                  <a:rPr lang="en-US" sz="1800" b="1" i="0" u="none" strike="noStrike" kern="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i="0">
                            <a:latin typeface="Cambria Math" panose="02040503050406030204" pitchFamily="18" charset="0"/>
                          </a:rPr>
                          <m:t>+ </m:t>
                        </m:r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1800" b="1" i="0" u="none" strike="noStrike" kern="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cos </a:t>
                </a:r>
                <a:r>
                  <a:rPr lang="en-US" sz="1800" b="1" i="0" u="none" strike="noStrike" kern="1200" cap="none" spc="0" baseline="0" dirty="0" err="1">
                    <a:solidFill>
                      <a:srgbClr val="000000"/>
                    </a:solidFill>
                    <a:uFillTx/>
                    <a:latin typeface="Calibri"/>
                  </a:rPr>
                  <a:t>kt</a:t>
                </a:r>
                <a:r>
                  <a:rPr lang="en-US" sz="1800" b="1" i="0" u="none" strike="noStrike" kern="1200" cap="none" spc="0" baseline="0" dirty="0">
                    <a:solidFill>
                      <a:srgbClr val="000000"/>
                    </a:solidFill>
                    <a:uFillTx/>
                    <a:latin typeface="Calibri"/>
                  </a:rPr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i="0">
                            <a:latin typeface="Cambria Math" panose="02040503050406030204" pitchFamily="18" charset="0"/>
                          </a:rPr>
                          <m:t>+ </m:t>
                        </m:r>
                        <m:sSup>
                          <m:sSupPr>
                            <m:ctrlPr>
                              <a:rPr lang="el-G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l-G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l-GR" sz="18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3" name="Ορθογώνιο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45441"/>
                <a:ext cx="12191996" cy="543584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 cap="flat">
                <a:noFill/>
                <a:prstDash val="solid"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Εικόνα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3202" y="432391"/>
            <a:ext cx="536624" cy="750402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Εικόνα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3202" y="1207393"/>
            <a:ext cx="536624" cy="59852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Εικόνα 2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2249" y="1797029"/>
            <a:ext cx="536624" cy="616397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7" name="Εικόνα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22249" y="2617721"/>
            <a:ext cx="643947" cy="60746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Εικόνα 2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22249" y="3629405"/>
            <a:ext cx="894374" cy="50920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9" name="Εικόνα 2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58020" y="4645455"/>
            <a:ext cx="1001697" cy="49133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0" name="Εικόνα 2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58020" y="5345032"/>
            <a:ext cx="1109020" cy="50026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1" name="Εικόνα 3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162830" y="496024"/>
            <a:ext cx="572396" cy="56280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Εικόνα 3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162830" y="1156393"/>
            <a:ext cx="715499" cy="75933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Εικόνα 3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172257" y="2007031"/>
            <a:ext cx="1359447" cy="49133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4" name="Εικόνα 3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219980" y="2616869"/>
            <a:ext cx="1502551" cy="77720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5" name="Εικόνα 3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162830" y="3872387"/>
            <a:ext cx="1037478" cy="616397"/>
          </a:xfrm>
          <a:prstGeom prst="rect">
            <a:avLst/>
          </a:prstGeom>
          <a:noFill/>
          <a:ln cap="flat">
            <a:noFill/>
          </a:ln>
        </p:spPr>
      </p:pic>
      <p:cxnSp>
        <p:nvCxnSpPr>
          <p:cNvPr id="16" name="Ευθύγραμμο βέλος σύνδεσης 19"/>
          <p:cNvCxnSpPr>
            <a:stCxn id="17" idx="1"/>
            <a:endCxn id="18" idx="0"/>
          </p:cNvCxnSpPr>
          <p:nvPr/>
        </p:nvCxnSpPr>
        <p:spPr>
          <a:xfrm>
            <a:off x="4712697" y="3943207"/>
            <a:ext cx="2160414" cy="1126776"/>
          </a:xfrm>
          <a:prstGeom prst="straightConnector1">
            <a:avLst/>
          </a:prstGeom>
          <a:noFill/>
          <a:ln w="19046" cap="flat">
            <a:solidFill>
              <a:srgbClr val="000000"/>
            </a:solidFill>
            <a:prstDash val="solid"/>
            <a:miter/>
            <a:tailEnd type="arrow"/>
          </a:ln>
        </p:spPr>
      </p:cxnSp>
      <p:sp>
        <p:nvSpPr>
          <p:cNvPr id="17" name="Έλλειψη 20"/>
          <p:cNvSpPr/>
          <p:nvPr/>
        </p:nvSpPr>
        <p:spPr>
          <a:xfrm>
            <a:off x="819704" y="3477604"/>
            <a:ext cx="3892993" cy="93120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noFill/>
          <a:ln w="19046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Ορθογώνιο 21"/>
              <p:cNvSpPr/>
              <p:nvPr/>
            </p:nvSpPr>
            <p:spPr>
              <a:xfrm>
                <a:off x="6080843" y="5069983"/>
                <a:ext cx="1584536" cy="598621"/>
              </a:xfrm>
              <a:prstGeom prst="rect">
                <a:avLst/>
              </a:prstGeom>
              <a:noFill/>
              <a:ln cap="flat">
                <a:noFill/>
                <a:prstDash val="solid"/>
              </a:ln>
            </p:spPr>
            <p:txBody>
              <a:bodyPr vert="horz" wrap="none" lIns="91440" tIns="45720" rIns="91440" bIns="45720" anchor="t" anchorCtr="0" compatLnSpc="1">
                <a:sp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>
                              <a:latin typeface="Cambria Math" panose="02040503050406030204" pitchFamily="18" charset="0"/>
                            </a:rPr>
                            <m:t>te</m:t>
                          </m:r>
                        </m:e>
                        <m:sup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l-GR" i="0">
                              <a:latin typeface="Cambria Math" panose="02040503050406030204" pitchFamily="18" charset="0"/>
                            </a:rPr>
                            <m:t>t</m:t>
                          </m:r>
                        </m:sup>
                      </m:sSup>
                      <m:r>
                        <a:rPr lang="el-GR" i="0"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l-G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l-GR" i="0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+1)</m:t>
                              </m:r>
                            </m:e>
                            <m:sup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1600" b="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18" name="Ορθογώνιο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0843" y="5069983"/>
                <a:ext cx="1584536" cy="598621"/>
              </a:xfrm>
              <a:prstGeom prst="rect">
                <a:avLst/>
              </a:prstGeom>
              <a:blipFill rotWithShape="0">
                <a:blip r:embed="rId16"/>
                <a:stretch>
                  <a:fillRect r="-386" b="-2041"/>
                </a:stretch>
              </a:blipFill>
              <a:ln cap="flat">
                <a:noFill/>
                <a:prstDash val="solid"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Ορθογώνιο 22"/>
              <p:cNvSpPr/>
              <p:nvPr/>
            </p:nvSpPr>
            <p:spPr>
              <a:xfrm>
                <a:off x="7976812" y="5081039"/>
                <a:ext cx="1677000" cy="598621"/>
              </a:xfrm>
              <a:prstGeom prst="rect">
                <a:avLst/>
              </a:prstGeom>
              <a:noFill/>
              <a:ln cap="flat">
                <a:noFill/>
                <a:prstDash val="solid"/>
              </a:ln>
            </p:spPr>
            <p:txBody>
              <a:bodyPr vert="horz" wrap="none" lIns="91440" tIns="45720" rIns="91440" bIns="45720" anchor="t" anchorCtr="0" compatLnSpc="1">
                <a:sp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l-G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l-GR"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  <m:sup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l-GR" i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l-GR" i="0">
                              <a:latin typeface="Cambria Math" panose="02040503050406030204" pitchFamily="18" charset="0"/>
                            </a:rPr>
                            <m:t>t</m:t>
                          </m:r>
                        </m:sup>
                      </m:sSup>
                      <m:r>
                        <a:rPr lang="el-GR" i="0"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sSup>
                            <m:sSupPr>
                              <m:ctrlPr>
                                <a:rPr lang="el-G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l-GR" i="0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+1)</m:t>
                              </m:r>
                            </m:e>
                            <m:sup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1600" b="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19" name="Ορθογώνιο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6812" y="5081039"/>
                <a:ext cx="1677000" cy="598621"/>
              </a:xfrm>
              <a:prstGeom prst="rect">
                <a:avLst/>
              </a:prstGeom>
              <a:blipFill rotWithShape="0">
                <a:blip r:embed="rId17"/>
                <a:stretch>
                  <a:fillRect r="-1455" b="-2041"/>
                </a:stretch>
              </a:blipFill>
              <a:ln cap="flat">
                <a:noFill/>
                <a:prstDash val="solid"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Ορθογώνιο 23"/>
              <p:cNvSpPr/>
              <p:nvPr/>
            </p:nvSpPr>
            <p:spPr>
              <a:xfrm>
                <a:off x="10041372" y="5056834"/>
                <a:ext cx="1654551" cy="598621"/>
              </a:xfrm>
              <a:prstGeom prst="rect">
                <a:avLst/>
              </a:prstGeom>
              <a:noFill/>
              <a:ln cap="flat">
                <a:noFill/>
                <a:prstDash val="solid"/>
              </a:ln>
            </p:spPr>
            <p:txBody>
              <a:bodyPr vert="horz" wrap="none" lIns="91440" tIns="45720" rIns="91440" bIns="45720" anchor="t" anchorCtr="0" compatLnSpc="1">
                <a:sp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l-G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l-GR"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  <m:sup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l-GR" i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m:rPr>
                              <m:sty m:val="p"/>
                            </m:rPr>
                            <a:rPr lang="el-GR" i="0">
                              <a:latin typeface="Cambria Math" panose="02040503050406030204" pitchFamily="18" charset="0"/>
                            </a:rPr>
                            <m:t>t</m:t>
                          </m:r>
                        </m:sup>
                      </m:sSup>
                      <m:r>
                        <a:rPr lang="el-GR" i="0"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sSup>
                            <m:sSupPr>
                              <m:ctrlPr>
                                <a:rPr lang="el-G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l-GR" i="0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−5)</m:t>
                              </m:r>
                            </m:e>
                            <m:sup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1600" b="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20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1372" y="5056834"/>
                <a:ext cx="1654551" cy="598621"/>
              </a:xfrm>
              <a:prstGeom prst="rect">
                <a:avLst/>
              </a:prstGeom>
              <a:blipFill rotWithShape="0">
                <a:blip r:embed="rId18"/>
                <a:stretch>
                  <a:fillRect r="-1471" b="-2041"/>
                </a:stretch>
              </a:blipFill>
              <a:ln cap="flat">
                <a:noFill/>
                <a:prstDash val="solid"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Έλλειψη 24"/>
          <p:cNvSpPr/>
          <p:nvPr/>
        </p:nvSpPr>
        <p:spPr>
          <a:xfrm>
            <a:off x="6080843" y="4942040"/>
            <a:ext cx="6111157" cy="931206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noFill/>
          <a:ln w="19046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Ορθογώνιο 25"/>
              <p:cNvSpPr/>
              <p:nvPr/>
            </p:nvSpPr>
            <p:spPr>
              <a:xfrm>
                <a:off x="4277983" y="1937938"/>
                <a:ext cx="878509" cy="554958"/>
              </a:xfrm>
              <a:prstGeom prst="rect">
                <a:avLst/>
              </a:prstGeom>
              <a:noFill/>
              <a:ln cap="flat">
                <a:noFill/>
                <a:prstDash val="solid"/>
              </a:ln>
            </p:spPr>
            <p:txBody>
              <a:bodyPr vert="horz" wrap="none" lIns="91440" tIns="45720" rIns="91440" bIns="45720" anchor="t" anchorCtr="0" compatLnSpc="1">
                <a:sp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>
                              <a:latin typeface="Cambria Math" panose="02040503050406030204" pitchFamily="18" charset="0"/>
                            </a:rPr>
                            <m:t>t</m:t>
                          </m:r>
                        </m:e>
                        <m:sup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l-GR" i="0"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sSup>
                            <m:sSupPr>
                              <m:ctrlPr>
                                <a:rPr lang="el-G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l-GR" i="0"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p>
                              <m:r>
                                <a:rPr lang="el-G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1600" b="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22" name="Ορθογώνιο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7983" y="1937938"/>
                <a:ext cx="878509" cy="554958"/>
              </a:xfrm>
              <a:prstGeom prst="rect">
                <a:avLst/>
              </a:prstGeom>
              <a:blipFill rotWithShape="0">
                <a:blip r:embed="rId19"/>
                <a:stretch>
                  <a:fillRect b="-1099"/>
                </a:stretch>
              </a:blipFill>
              <a:ln cap="flat">
                <a:noFill/>
                <a:prstDash val="solid"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Έλλειψη 26"/>
          <p:cNvSpPr/>
          <p:nvPr/>
        </p:nvSpPr>
        <p:spPr>
          <a:xfrm>
            <a:off x="4208260" y="1893791"/>
            <a:ext cx="1124227" cy="64654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noFill/>
          <a:ln w="19046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4" name="Ορθογώνιο 22"/>
          <p:cNvSpPr/>
          <p:nvPr/>
        </p:nvSpPr>
        <p:spPr>
          <a:xfrm>
            <a:off x="4" y="6181977"/>
            <a:ext cx="12191996" cy="36933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18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Μετασχηματισμός </a:t>
            </a:r>
            <a:r>
              <a:rPr 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Laplace </a:t>
            </a:r>
            <a:r>
              <a:rPr lang="el-GR" sz="18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διαφορικών:</a:t>
            </a:r>
            <a:endParaRPr lang="el-GR" sz="18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22"/>
          <p:cNvSpPr/>
          <p:nvPr/>
        </p:nvSpPr>
        <p:spPr>
          <a:xfrm>
            <a:off x="0" y="-18106"/>
            <a:ext cx="12191996" cy="36933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b="1" dirty="0" smtClean="0">
                <a:solidFill>
                  <a:srgbClr val="000000"/>
                </a:solidFill>
                <a:latin typeface="Calibri"/>
              </a:rPr>
              <a:t>ΣΥΣΤΗΜΑΤΑ 2</a:t>
            </a:r>
            <a:r>
              <a:rPr lang="el-GR" b="1" baseline="30000" dirty="0" smtClean="0">
                <a:solidFill>
                  <a:srgbClr val="000000"/>
                </a:solidFill>
                <a:latin typeface="Calibri"/>
              </a:rPr>
              <a:t>ΗΣ</a:t>
            </a:r>
            <a:r>
              <a:rPr lang="el-GR" b="1" dirty="0" smtClean="0">
                <a:solidFill>
                  <a:srgbClr val="000000"/>
                </a:solidFill>
                <a:latin typeface="Calibri"/>
              </a:rPr>
              <a:t> ΤΑΞΗΣ</a:t>
            </a:r>
            <a:endParaRPr lang="el-GR" sz="18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9" name="Εικόνα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693" y="28890"/>
            <a:ext cx="2504250" cy="285866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6541" y="310858"/>
            <a:ext cx="5066613" cy="72067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Εικόνα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7" y="1238904"/>
            <a:ext cx="2718900" cy="214400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4592" y="1072830"/>
            <a:ext cx="2243310" cy="57714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Εικόνα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96" y="1893191"/>
            <a:ext cx="2504250" cy="232266"/>
          </a:xfrm>
          <a:prstGeom prst="rect">
            <a:avLst/>
          </a:prstGeom>
        </p:spPr>
      </p:pic>
      <p:pic>
        <p:nvPicPr>
          <p:cNvPr id="14" name="Εικόνα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4592" y="1758658"/>
            <a:ext cx="5493199" cy="71930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Εικόνα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80437" y="1485303"/>
            <a:ext cx="1659831" cy="106806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Εικόνα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17282" y="148977"/>
            <a:ext cx="2039902" cy="61387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Εικόνα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28133" y="857187"/>
            <a:ext cx="3416280" cy="57835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Εικόνα 1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140342" y="203891"/>
            <a:ext cx="1783100" cy="53143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9" name="Ορθογώνιο 22"/>
          <p:cNvSpPr/>
          <p:nvPr/>
        </p:nvSpPr>
        <p:spPr>
          <a:xfrm>
            <a:off x="0" y="2456353"/>
            <a:ext cx="12191996" cy="36933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b="1" dirty="0" smtClean="0">
                <a:solidFill>
                  <a:srgbClr val="000000"/>
                </a:solidFill>
                <a:latin typeface="Calibri"/>
              </a:rPr>
              <a:t>Απόκριση σε κρουστική μεταβολή</a:t>
            </a:r>
            <a:endParaRPr lang="el-GR" sz="18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0" name="Εικόνα 1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7696" y="311178"/>
            <a:ext cx="2361150" cy="55386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Εικόνα 2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9642" y="2845101"/>
            <a:ext cx="858600" cy="250134"/>
          </a:xfrm>
          <a:prstGeom prst="rect">
            <a:avLst/>
          </a:prstGeom>
        </p:spPr>
      </p:pic>
      <p:pic>
        <p:nvPicPr>
          <p:cNvPr id="22" name="Εικόνα 2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48704" y="2822405"/>
            <a:ext cx="3345025" cy="59663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Εικόνα 2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545334" y="2820898"/>
            <a:ext cx="500850" cy="250134"/>
          </a:xfrm>
          <a:prstGeom prst="rect">
            <a:avLst/>
          </a:prstGeom>
        </p:spPr>
      </p:pic>
      <p:pic>
        <p:nvPicPr>
          <p:cNvPr id="24" name="Εικόνα 2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046184" y="2837293"/>
            <a:ext cx="1502550" cy="5717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Εικόνα 2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771889" y="2820898"/>
            <a:ext cx="429300" cy="214400"/>
          </a:xfrm>
          <a:prstGeom prst="rect">
            <a:avLst/>
          </a:prstGeom>
        </p:spPr>
      </p:pic>
      <p:pic>
        <p:nvPicPr>
          <p:cNvPr id="26" name="Εικόνα 2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285827" y="2775836"/>
            <a:ext cx="3649050" cy="6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Εικόνα 2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18" y="4818083"/>
            <a:ext cx="3276955" cy="731222"/>
          </a:xfrm>
          <a:prstGeom prst="rect">
            <a:avLst/>
          </a:prstGeom>
        </p:spPr>
      </p:pic>
      <p:pic>
        <p:nvPicPr>
          <p:cNvPr id="27" name="Εικόνα 26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42" y="5640798"/>
            <a:ext cx="2910570" cy="780718"/>
          </a:xfrm>
          <a:prstGeom prst="rect">
            <a:avLst/>
          </a:prstGeom>
        </p:spPr>
      </p:pic>
      <p:sp>
        <p:nvSpPr>
          <p:cNvPr id="28" name="Ορθογώνιο 22"/>
          <p:cNvSpPr/>
          <p:nvPr/>
        </p:nvSpPr>
        <p:spPr>
          <a:xfrm>
            <a:off x="-53484" y="3449843"/>
            <a:ext cx="2390644" cy="58477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1600" b="1" dirty="0" smtClean="0">
                <a:solidFill>
                  <a:srgbClr val="000000"/>
                </a:solidFill>
                <a:latin typeface="Calibri"/>
              </a:rPr>
              <a:t>συνάρτηση μεταφοράς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1600" b="1" dirty="0" smtClean="0">
                <a:solidFill>
                  <a:srgbClr val="000000"/>
                </a:solidFill>
                <a:latin typeface="Calibri"/>
              </a:rPr>
              <a:t>στοιχείου μέτρησης</a:t>
            </a:r>
            <a:endParaRPr lang="el-GR" sz="16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9" name="Εικόνα 28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42" y="4018754"/>
            <a:ext cx="1653844" cy="670836"/>
          </a:xfrm>
          <a:prstGeom prst="rect">
            <a:avLst/>
          </a:prstGeom>
        </p:spPr>
      </p:pic>
      <p:pic>
        <p:nvPicPr>
          <p:cNvPr id="30" name="Εικόνα 29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845" y="3650443"/>
            <a:ext cx="3756718" cy="684392"/>
          </a:xfrm>
          <a:prstGeom prst="rect">
            <a:avLst/>
          </a:prstGeom>
        </p:spPr>
      </p:pic>
      <p:pic>
        <p:nvPicPr>
          <p:cNvPr id="32" name="Εικόνα 31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570" y="4323760"/>
            <a:ext cx="3889345" cy="731660"/>
          </a:xfrm>
          <a:prstGeom prst="rect">
            <a:avLst/>
          </a:prstGeom>
        </p:spPr>
      </p:pic>
      <p:pic>
        <p:nvPicPr>
          <p:cNvPr id="33" name="Εικόνα 32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570" y="5083627"/>
            <a:ext cx="4116942" cy="707802"/>
          </a:xfrm>
          <a:prstGeom prst="rect">
            <a:avLst/>
          </a:prstGeom>
        </p:spPr>
      </p:pic>
      <p:pic>
        <p:nvPicPr>
          <p:cNvPr id="34" name="Εικόνα 33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570" y="5819636"/>
            <a:ext cx="5542198" cy="793633"/>
          </a:xfrm>
          <a:prstGeom prst="rect">
            <a:avLst/>
          </a:prstGeom>
        </p:spPr>
      </p:pic>
      <p:pic>
        <p:nvPicPr>
          <p:cNvPr id="35" name="Εικόνα 34"/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1185" y="3567160"/>
            <a:ext cx="1686455" cy="78701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2550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</TotalTime>
  <Words>19</Words>
  <Application>Microsoft Office PowerPoint</Application>
  <PresentationFormat>Ευρεία οθόνη</PresentationFormat>
  <Paragraphs>26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Θέμα του Office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DELL</dc:creator>
  <cp:lastModifiedBy>user</cp:lastModifiedBy>
  <cp:revision>36</cp:revision>
  <dcterms:created xsi:type="dcterms:W3CDTF">2016-09-14T13:50:54Z</dcterms:created>
  <dcterms:modified xsi:type="dcterms:W3CDTF">2018-02-08T19:54:17Z</dcterms:modified>
</cp:coreProperties>
</file>