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926" r:id="rId1"/>
  </p:sldMasterIdLst>
  <p:sldIdLst>
    <p:sldId id="546" r:id="rId2"/>
    <p:sldId id="547" r:id="rId3"/>
    <p:sldId id="548" r:id="rId4"/>
    <p:sldId id="553" r:id="rId5"/>
    <p:sldId id="552" r:id="rId6"/>
    <p:sldId id="551" r:id="rId7"/>
    <p:sldId id="550" r:id="rId8"/>
    <p:sldId id="549" r:id="rId9"/>
    <p:sldId id="554" r:id="rId10"/>
    <p:sldId id="555" r:id="rId11"/>
    <p:sldId id="612" r:id="rId12"/>
    <p:sldId id="613" r:id="rId13"/>
    <p:sldId id="614" r:id="rId14"/>
    <p:sldId id="611" r:id="rId15"/>
    <p:sldId id="556" r:id="rId16"/>
    <p:sldId id="557" r:id="rId17"/>
    <p:sldId id="558" r:id="rId18"/>
    <p:sldId id="559" r:id="rId19"/>
    <p:sldId id="564" r:id="rId20"/>
    <p:sldId id="563" r:id="rId21"/>
    <p:sldId id="562" r:id="rId22"/>
    <p:sldId id="561" r:id="rId23"/>
    <p:sldId id="560" r:id="rId24"/>
    <p:sldId id="574" r:id="rId25"/>
    <p:sldId id="573" r:id="rId26"/>
    <p:sldId id="572" r:id="rId27"/>
    <p:sldId id="571" r:id="rId28"/>
    <p:sldId id="569" r:id="rId29"/>
    <p:sldId id="568" r:id="rId30"/>
    <p:sldId id="567" r:id="rId31"/>
    <p:sldId id="566" r:id="rId32"/>
    <p:sldId id="565" r:id="rId33"/>
    <p:sldId id="575" r:id="rId34"/>
    <p:sldId id="576" r:id="rId35"/>
    <p:sldId id="577" r:id="rId36"/>
    <p:sldId id="578" r:id="rId37"/>
    <p:sldId id="579" r:id="rId38"/>
    <p:sldId id="580" r:id="rId39"/>
    <p:sldId id="581" r:id="rId40"/>
    <p:sldId id="582" r:id="rId41"/>
    <p:sldId id="583" r:id="rId42"/>
    <p:sldId id="584" r:id="rId43"/>
    <p:sldId id="585" r:id="rId44"/>
    <p:sldId id="586" r:id="rId45"/>
    <p:sldId id="587" r:id="rId46"/>
    <p:sldId id="588" r:id="rId47"/>
    <p:sldId id="589" r:id="rId48"/>
    <p:sldId id="590" r:id="rId49"/>
    <p:sldId id="591" r:id="rId50"/>
    <p:sldId id="592" r:id="rId51"/>
    <p:sldId id="593" r:id="rId52"/>
    <p:sldId id="594" r:id="rId53"/>
    <p:sldId id="595" r:id="rId54"/>
    <p:sldId id="619" r:id="rId55"/>
    <p:sldId id="620" r:id="rId56"/>
    <p:sldId id="621" r:id="rId57"/>
    <p:sldId id="622" r:id="rId58"/>
    <p:sldId id="623" r:id="rId59"/>
    <p:sldId id="627" r:id="rId60"/>
    <p:sldId id="626" r:id="rId61"/>
    <p:sldId id="625" r:id="rId62"/>
    <p:sldId id="624" r:id="rId63"/>
    <p:sldId id="630" r:id="rId64"/>
    <p:sldId id="631" r:id="rId65"/>
    <p:sldId id="632" r:id="rId66"/>
    <p:sldId id="633" r:id="rId67"/>
    <p:sldId id="629" r:id="rId68"/>
    <p:sldId id="634" r:id="rId69"/>
    <p:sldId id="635" r:id="rId70"/>
    <p:sldId id="636" r:id="rId71"/>
    <p:sldId id="637" r:id="rId72"/>
    <p:sldId id="628" r:id="rId73"/>
    <p:sldId id="638" r:id="rId74"/>
    <p:sldId id="639" r:id="rId75"/>
    <p:sldId id="640" r:id="rId76"/>
    <p:sldId id="641" r:id="rId77"/>
    <p:sldId id="642" r:id="rId78"/>
    <p:sldId id="643" r:id="rId79"/>
    <p:sldId id="644" r:id="rId80"/>
    <p:sldId id="645" r:id="rId81"/>
    <p:sldId id="646" r:id="rId82"/>
    <p:sldId id="647" r:id="rId83"/>
    <p:sldId id="648" r:id="rId84"/>
    <p:sldId id="649" r:id="rId85"/>
    <p:sldId id="650" r:id="rId86"/>
    <p:sldId id="651" r:id="rId87"/>
    <p:sldId id="652" r:id="rId88"/>
    <p:sldId id="653" r:id="rId89"/>
    <p:sldId id="654" r:id="rId90"/>
    <p:sldId id="655" r:id="rId91"/>
    <p:sldId id="656" r:id="rId92"/>
    <p:sldId id="657" r:id="rId93"/>
    <p:sldId id="658" r:id="rId94"/>
    <p:sldId id="659" r:id="rId95"/>
    <p:sldId id="660" r:id="rId96"/>
    <p:sldId id="662" r:id="rId97"/>
    <p:sldId id="663" r:id="rId98"/>
    <p:sldId id="664" r:id="rId99"/>
    <p:sldId id="665" r:id="rId100"/>
    <p:sldId id="666" r:id="rId101"/>
    <p:sldId id="667" r:id="rId102"/>
    <p:sldId id="668" r:id="rId103"/>
    <p:sldId id="669" r:id="rId104"/>
    <p:sldId id="670" r:id="rId105"/>
    <p:sldId id="671" r:id="rId106"/>
    <p:sldId id="672" r:id="rId107"/>
    <p:sldId id="673" r:id="rId108"/>
    <p:sldId id="674" r:id="rId109"/>
    <p:sldId id="675" r:id="rId110"/>
    <p:sldId id="676" r:id="rId111"/>
    <p:sldId id="677" r:id="rId112"/>
    <p:sldId id="678" r:id="rId113"/>
    <p:sldId id="679" r:id="rId114"/>
    <p:sldId id="680" r:id="rId115"/>
    <p:sldId id="681" r:id="rId116"/>
    <p:sldId id="682" r:id="rId117"/>
    <p:sldId id="683" r:id="rId118"/>
    <p:sldId id="684" r:id="rId119"/>
    <p:sldId id="685" r:id="rId120"/>
    <p:sldId id="690" r:id="rId121"/>
    <p:sldId id="691" r:id="rId122"/>
    <p:sldId id="692" r:id="rId123"/>
    <p:sldId id="698" r:id="rId124"/>
    <p:sldId id="699" r:id="rId125"/>
    <p:sldId id="700" r:id="rId126"/>
    <p:sldId id="701" r:id="rId127"/>
    <p:sldId id="746" r:id="rId128"/>
    <p:sldId id="702" r:id="rId129"/>
    <p:sldId id="703" r:id="rId130"/>
    <p:sldId id="704" r:id="rId131"/>
    <p:sldId id="705" r:id="rId132"/>
    <p:sldId id="706" r:id="rId133"/>
    <p:sldId id="707" r:id="rId134"/>
    <p:sldId id="708" r:id="rId135"/>
    <p:sldId id="709" r:id="rId136"/>
    <p:sldId id="710" r:id="rId137"/>
    <p:sldId id="711" r:id="rId138"/>
    <p:sldId id="712" r:id="rId139"/>
    <p:sldId id="713" r:id="rId140"/>
    <p:sldId id="714" r:id="rId141"/>
    <p:sldId id="715" r:id="rId142"/>
    <p:sldId id="716" r:id="rId143"/>
    <p:sldId id="717" r:id="rId144"/>
    <p:sldId id="718" r:id="rId145"/>
    <p:sldId id="719" r:id="rId146"/>
    <p:sldId id="720" r:id="rId147"/>
    <p:sldId id="748" r:id="rId148"/>
    <p:sldId id="750" r:id="rId149"/>
    <p:sldId id="749" r:id="rId150"/>
    <p:sldId id="747" r:id="rId151"/>
    <p:sldId id="721" r:id="rId152"/>
    <p:sldId id="722" r:id="rId153"/>
    <p:sldId id="723" r:id="rId154"/>
    <p:sldId id="724" r:id="rId155"/>
    <p:sldId id="725" r:id="rId156"/>
    <p:sldId id="726" r:id="rId157"/>
    <p:sldId id="727" r:id="rId158"/>
    <p:sldId id="728" r:id="rId159"/>
    <p:sldId id="754" r:id="rId160"/>
    <p:sldId id="753" r:id="rId161"/>
    <p:sldId id="752" r:id="rId162"/>
    <p:sldId id="751" r:id="rId163"/>
    <p:sldId id="755" r:id="rId164"/>
    <p:sldId id="756" r:id="rId165"/>
    <p:sldId id="767" r:id="rId166"/>
    <p:sldId id="766" r:id="rId167"/>
    <p:sldId id="765" r:id="rId168"/>
    <p:sldId id="793" r:id="rId169"/>
    <p:sldId id="797" r:id="rId170"/>
    <p:sldId id="794" r:id="rId171"/>
    <p:sldId id="795" r:id="rId172"/>
    <p:sldId id="796" r:id="rId173"/>
    <p:sldId id="777" r:id="rId174"/>
    <p:sldId id="778" r:id="rId175"/>
    <p:sldId id="798" r:id="rId176"/>
    <p:sldId id="799" r:id="rId177"/>
    <p:sldId id="800" r:id="rId178"/>
    <p:sldId id="801" r:id="rId179"/>
    <p:sldId id="802" r:id="rId180"/>
    <p:sldId id="804" r:id="rId181"/>
    <p:sldId id="805" r:id="rId182"/>
    <p:sldId id="806" r:id="rId183"/>
    <p:sldId id="807" r:id="rId184"/>
    <p:sldId id="810" r:id="rId185"/>
    <p:sldId id="811" r:id="rId186"/>
    <p:sldId id="812" r:id="rId187"/>
    <p:sldId id="813" r:id="rId188"/>
    <p:sldId id="814" r:id="rId189"/>
    <p:sldId id="815" r:id="rId190"/>
    <p:sldId id="816" r:id="rId191"/>
    <p:sldId id="817" r:id="rId192"/>
    <p:sldId id="818" r:id="rId193"/>
    <p:sldId id="809" r:id="rId194"/>
    <p:sldId id="803" r:id="rId195"/>
    <p:sldId id="819" r:id="rId196"/>
    <p:sldId id="820" r:id="rId197"/>
    <p:sldId id="821" r:id="rId198"/>
    <p:sldId id="822" r:id="rId199"/>
    <p:sldId id="823" r:id="rId200"/>
    <p:sldId id="824" r:id="rId201"/>
    <p:sldId id="825" r:id="rId202"/>
    <p:sldId id="826" r:id="rId203"/>
    <p:sldId id="827" r:id="rId204"/>
    <p:sldId id="828" r:id="rId205"/>
    <p:sldId id="841" r:id="rId206"/>
    <p:sldId id="829" r:id="rId207"/>
    <p:sldId id="830" r:id="rId208"/>
    <p:sldId id="831" r:id="rId209"/>
    <p:sldId id="832" r:id="rId210"/>
    <p:sldId id="833" r:id="rId211"/>
    <p:sldId id="834" r:id="rId212"/>
    <p:sldId id="847" r:id="rId213"/>
    <p:sldId id="846" r:id="rId214"/>
    <p:sldId id="845" r:id="rId215"/>
    <p:sldId id="844" r:id="rId216"/>
    <p:sldId id="843" r:id="rId217"/>
    <p:sldId id="848" r:id="rId218"/>
    <p:sldId id="849" r:id="rId219"/>
    <p:sldId id="866" r:id="rId220"/>
    <p:sldId id="850" r:id="rId221"/>
    <p:sldId id="851" r:id="rId222"/>
    <p:sldId id="872" r:id="rId223"/>
    <p:sldId id="871" r:id="rId224"/>
    <p:sldId id="870" r:id="rId225"/>
    <p:sldId id="869" r:id="rId226"/>
    <p:sldId id="868" r:id="rId227"/>
    <p:sldId id="867" r:id="rId228"/>
    <p:sldId id="873" r:id="rId229"/>
    <p:sldId id="880" r:id="rId230"/>
    <p:sldId id="874" r:id="rId231"/>
    <p:sldId id="881" r:id="rId232"/>
    <p:sldId id="882" r:id="rId233"/>
    <p:sldId id="883" r:id="rId234"/>
    <p:sldId id="886" r:id="rId235"/>
    <p:sldId id="885" r:id="rId236"/>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15" d="100"/>
          <a:sy n="115" d="100"/>
        </p:scale>
        <p:origin x="1600"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presProps" Target="presProps.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viewProps" Target="viewProps.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39" Type="http://schemas.openxmlformats.org/officeDocument/2006/relationships/theme" Target="theme/theme1.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slide" Target="slides/slide228.xml"/><Relationship Id="rId240" Type="http://schemas.openxmlformats.org/officeDocument/2006/relationships/tableStyles" Target="tableStyles.xml"/><Relationship Id="rId14" Type="http://schemas.openxmlformats.org/officeDocument/2006/relationships/slide" Target="slides/slide13.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219" Type="http://schemas.openxmlformats.org/officeDocument/2006/relationships/slide" Target="slides/slide218.xml"/><Relationship Id="rId230" Type="http://schemas.openxmlformats.org/officeDocument/2006/relationships/slide" Target="slides/slide229.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6" Type="http://schemas.openxmlformats.org/officeDocument/2006/relationships/slide" Target="slides/slide25.xml"/><Relationship Id="rId231" Type="http://schemas.openxmlformats.org/officeDocument/2006/relationships/slide" Target="slides/slide230.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2" Type="http://schemas.openxmlformats.org/officeDocument/2006/relationships/slide" Target="slides/slide1.xml"/><Relationship Id="rId29" Type="http://schemas.openxmlformats.org/officeDocument/2006/relationships/slide" Target="slides/slide28.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 Id="rId224" Type="http://schemas.openxmlformats.org/officeDocument/2006/relationships/slide" Target="slides/slide223.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slide" Target="slides/slide213.xml"/><Relationship Id="rId235" Type="http://schemas.openxmlformats.org/officeDocument/2006/relationships/slide" Target="slides/slide234.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179" Type="http://schemas.openxmlformats.org/officeDocument/2006/relationships/slide" Target="slides/slide17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4" name="Freeform 8">
            <a:extLst>
              <a:ext uri="{FF2B5EF4-FFF2-40B4-BE49-F238E27FC236}">
                <a16:creationId xmlns:a16="http://schemas.microsoft.com/office/drawing/2014/main" id="{85BD6406-846F-FFCD-BFC8-8E105CF69036}"/>
              </a:ext>
            </a:extLst>
          </p:cNvPr>
          <p:cNvSpPr>
            <a:spLocks/>
          </p:cNvSpPr>
          <p:nvPr/>
        </p:nvSpPr>
        <p:spPr bwMode="auto">
          <a:xfrm>
            <a:off x="-31750" y="4321175"/>
            <a:ext cx="1395413" cy="781050"/>
          </a:xfrm>
          <a:custGeom>
            <a:avLst/>
            <a:gdLst>
              <a:gd name="T0" fmla="*/ 2147483646 w 8042"/>
              <a:gd name="T1" fmla="*/ 2147483646 h 10000"/>
              <a:gd name="T2" fmla="*/ 2147483646 w 8042"/>
              <a:gd name="T3" fmla="*/ 2147483646 h 10000"/>
              <a:gd name="T4" fmla="*/ 2147483646 w 8042"/>
              <a:gd name="T5" fmla="*/ 2147483646 h 10000"/>
              <a:gd name="T6" fmla="*/ 2147483646 w 8042"/>
              <a:gd name="T7" fmla="*/ 2147483646 h 10000"/>
              <a:gd name="T8" fmla="*/ 2147483646 w 8042"/>
              <a:gd name="T9" fmla="*/ 2147483646 h 10000"/>
              <a:gd name="T10" fmla="*/ 2147483646 w 8042"/>
              <a:gd name="T11" fmla="*/ 2147483646 h 10000"/>
              <a:gd name="T12" fmla="*/ 2147483646 w 8042"/>
              <a:gd name="T13" fmla="*/ 2147483646 h 10000"/>
              <a:gd name="T14" fmla="*/ 2147483646 w 8042"/>
              <a:gd name="T15" fmla="*/ 2147483646 h 10000"/>
              <a:gd name="T16" fmla="*/ 2147483646 w 8042"/>
              <a:gd name="T17" fmla="*/ 0 h 10000"/>
              <a:gd name="T18" fmla="*/ 0 w 8042"/>
              <a:gd name="T19" fmla="*/ 2147483646 h 10000"/>
              <a:gd name="T20" fmla="*/ 2147483646 w 8042"/>
              <a:gd name="T21" fmla="*/ 2147483646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l-GR"/>
              <a:t>Στυλ κύριου τίτλου</a:t>
            </a:r>
            <a:endParaRPr lang="en-US" dirty="0"/>
          </a:p>
        </p:txBody>
      </p:sp>
      <p:sp>
        <p:nvSpPr>
          <p:cNvPr id="3" name="Subtitle 2"/>
          <p:cNvSpPr>
            <a:spLocks noGrp="1"/>
          </p:cNvSpPr>
          <p:nvPr>
            <p:ph type="subTitle" idx="1"/>
          </p:nvPr>
        </p:nvSpPr>
        <p:spPr>
          <a:xfrm>
            <a:off x="1942416" y="4777380"/>
            <a:ext cx="6600451"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5" name="Date Placeholder 3">
            <a:extLst>
              <a:ext uri="{FF2B5EF4-FFF2-40B4-BE49-F238E27FC236}">
                <a16:creationId xmlns:a16="http://schemas.microsoft.com/office/drawing/2014/main" id="{E16FCC59-135F-EBBC-F8A2-211260D85681}"/>
              </a:ext>
            </a:extLst>
          </p:cNvPr>
          <p:cNvSpPr>
            <a:spLocks noGrp="1"/>
          </p:cNvSpPr>
          <p:nvPr>
            <p:ph type="dt" sz="half" idx="10"/>
          </p:nvPr>
        </p:nvSpPr>
        <p:spPr/>
        <p:txBody>
          <a:bodyPr/>
          <a:lstStyle>
            <a:lvl1pPr>
              <a:defRPr/>
            </a:lvl1pPr>
          </a:lstStyle>
          <a:p>
            <a:pPr>
              <a:defRPr/>
            </a:pPr>
            <a:fld id="{E85911E9-A364-AE4C-8B01-C35BB9F87E19}" type="datetimeFigureOut">
              <a:rPr lang="en-US"/>
              <a:pPr>
                <a:defRPr/>
              </a:pPr>
              <a:t>3/10/24</a:t>
            </a:fld>
            <a:endParaRPr lang="en-US" dirty="0"/>
          </a:p>
        </p:txBody>
      </p:sp>
      <p:sp>
        <p:nvSpPr>
          <p:cNvPr id="6" name="Footer Placeholder 4">
            <a:extLst>
              <a:ext uri="{FF2B5EF4-FFF2-40B4-BE49-F238E27FC236}">
                <a16:creationId xmlns:a16="http://schemas.microsoft.com/office/drawing/2014/main" id="{3F632267-4CAB-656D-999D-4485D1B3412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E8F93B6-8F21-F199-F5C7-224390B19C8E}"/>
              </a:ext>
            </a:extLst>
          </p:cNvPr>
          <p:cNvSpPr>
            <a:spLocks noGrp="1"/>
          </p:cNvSpPr>
          <p:nvPr>
            <p:ph type="sldNum" sz="quarter" idx="12"/>
          </p:nvPr>
        </p:nvSpPr>
        <p:spPr>
          <a:xfrm>
            <a:off x="423863" y="4529138"/>
            <a:ext cx="584200" cy="365125"/>
          </a:xfrm>
        </p:spPr>
        <p:txBody>
          <a:bodyPr/>
          <a:lstStyle>
            <a:lvl1pPr>
              <a:defRPr/>
            </a:lvl1pPr>
          </a:lstStyle>
          <a:p>
            <a:pPr>
              <a:defRPr/>
            </a:pPr>
            <a:fld id="{81D6EFEF-B586-1543-8475-C48E31A682D5}" type="slidenum">
              <a:rPr lang="en-US" altLang="el-GR"/>
              <a:pPr>
                <a:defRPr/>
              </a:pPr>
              <a:t>‹#›</a:t>
            </a:fld>
            <a:endParaRPr lang="en-US" altLang="el-GR"/>
          </a:p>
        </p:txBody>
      </p:sp>
    </p:spTree>
    <p:extLst>
      <p:ext uri="{BB962C8B-B14F-4D97-AF65-F5344CB8AC3E}">
        <p14:creationId xmlns:p14="http://schemas.microsoft.com/office/powerpoint/2010/main" val="16798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B954C9FE-1277-175A-36F1-03E4D182AF06}"/>
              </a:ext>
            </a:extLst>
          </p:cNvPr>
          <p:cNvSpPr>
            <a:spLocks/>
          </p:cNvSpPr>
          <p:nvPr/>
        </p:nvSpPr>
        <p:spPr bwMode="auto">
          <a:xfrm flipV="1">
            <a:off x="0" y="3167063"/>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l-GR"/>
              <a:t>Στυλ κύριου τίτλου</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5" name="Date Placeholder 3">
            <a:extLst>
              <a:ext uri="{FF2B5EF4-FFF2-40B4-BE49-F238E27FC236}">
                <a16:creationId xmlns:a16="http://schemas.microsoft.com/office/drawing/2014/main" id="{2CEB81A4-C298-73D3-5793-B7D292244EC8}"/>
              </a:ext>
            </a:extLst>
          </p:cNvPr>
          <p:cNvSpPr>
            <a:spLocks noGrp="1"/>
          </p:cNvSpPr>
          <p:nvPr>
            <p:ph type="dt" sz="half" idx="10"/>
          </p:nvPr>
        </p:nvSpPr>
        <p:spPr/>
        <p:txBody>
          <a:bodyPr/>
          <a:lstStyle>
            <a:lvl1pPr>
              <a:defRPr/>
            </a:lvl1pPr>
          </a:lstStyle>
          <a:p>
            <a:pPr>
              <a:defRPr/>
            </a:pPr>
            <a:fld id="{F0910AA0-BC98-B249-84AF-ADD603652E48}" type="datetimeFigureOut">
              <a:rPr lang="en-US"/>
              <a:pPr>
                <a:defRPr/>
              </a:pPr>
              <a:t>3/10/24</a:t>
            </a:fld>
            <a:endParaRPr lang="en-US" dirty="0"/>
          </a:p>
        </p:txBody>
      </p:sp>
      <p:sp>
        <p:nvSpPr>
          <p:cNvPr id="6" name="Footer Placeholder 4">
            <a:extLst>
              <a:ext uri="{FF2B5EF4-FFF2-40B4-BE49-F238E27FC236}">
                <a16:creationId xmlns:a16="http://schemas.microsoft.com/office/drawing/2014/main" id="{EFE9DDC2-164D-6DD4-AC13-E12ED8BB215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A5E9458-2110-DAE4-8301-720C6FA90B69}"/>
              </a:ext>
            </a:extLst>
          </p:cNvPr>
          <p:cNvSpPr>
            <a:spLocks noGrp="1"/>
          </p:cNvSpPr>
          <p:nvPr>
            <p:ph type="sldNum" sz="quarter" idx="12"/>
          </p:nvPr>
        </p:nvSpPr>
        <p:spPr>
          <a:xfrm>
            <a:off x="511175" y="3244850"/>
            <a:ext cx="585788" cy="365125"/>
          </a:xfrm>
        </p:spPr>
        <p:txBody>
          <a:bodyPr/>
          <a:lstStyle>
            <a:lvl1pPr>
              <a:defRPr/>
            </a:lvl1pPr>
          </a:lstStyle>
          <a:p>
            <a:pPr>
              <a:defRPr/>
            </a:pPr>
            <a:fld id="{2FEFD014-1596-2743-B16F-AD4C9915CBF2}" type="slidenum">
              <a:rPr lang="en-US" altLang="el-GR"/>
              <a:pPr>
                <a:defRPr/>
              </a:pPr>
              <a:t>‹#›</a:t>
            </a:fld>
            <a:endParaRPr lang="en-US" altLang="el-GR"/>
          </a:p>
        </p:txBody>
      </p:sp>
    </p:spTree>
    <p:extLst>
      <p:ext uri="{BB962C8B-B14F-4D97-AF65-F5344CB8AC3E}">
        <p14:creationId xmlns:p14="http://schemas.microsoft.com/office/powerpoint/2010/main" val="1234835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59DBC428-C11D-01E6-27A5-55AC2688D953}"/>
              </a:ext>
            </a:extLst>
          </p:cNvPr>
          <p:cNvSpPr>
            <a:spLocks/>
          </p:cNvSpPr>
          <p:nvPr/>
        </p:nvSpPr>
        <p:spPr bwMode="auto">
          <a:xfrm flipV="1">
            <a:off x="0" y="3167063"/>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5" name="TextBox 4">
            <a:extLst>
              <a:ext uri="{FF2B5EF4-FFF2-40B4-BE49-F238E27FC236}">
                <a16:creationId xmlns:a16="http://schemas.microsoft.com/office/drawing/2014/main" id="{BBA8CC2F-D2E1-BCDE-7FD2-584BED92EF28}"/>
              </a:ext>
            </a:extLst>
          </p:cNvPr>
          <p:cNvSpPr txBox="1">
            <a:spLocks noChangeArrowheads="1"/>
          </p:cNvSpPr>
          <p:nvPr/>
        </p:nvSpPr>
        <p:spPr bwMode="auto">
          <a:xfrm>
            <a:off x="1808163" y="647700"/>
            <a:ext cx="457200" cy="585788"/>
          </a:xfrm>
          <a:prstGeom prst="rect">
            <a:avLst/>
          </a:prstGeom>
          <a:noFill/>
          <a:ln>
            <a:noFill/>
          </a:ln>
        </p:spPr>
        <p:txBody>
          <a:bodyPr anchor="ct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fontAlgn="base">
              <a:spcBef>
                <a:spcPct val="0"/>
              </a:spcBef>
              <a:spcAft>
                <a:spcPct val="0"/>
              </a:spcAft>
              <a:defRPr>
                <a:solidFill>
                  <a:schemeClr val="tx1"/>
                </a:solidFill>
                <a:latin typeface="Century Gothic" pitchFamily="34" charset="0"/>
              </a:defRPr>
            </a:lvl6pPr>
            <a:lvl7pPr marL="2971800" indent="-228600" defTabSz="457200" fontAlgn="base">
              <a:spcBef>
                <a:spcPct val="0"/>
              </a:spcBef>
              <a:spcAft>
                <a:spcPct val="0"/>
              </a:spcAft>
              <a:defRPr>
                <a:solidFill>
                  <a:schemeClr val="tx1"/>
                </a:solidFill>
                <a:latin typeface="Century Gothic" pitchFamily="34" charset="0"/>
              </a:defRPr>
            </a:lvl7pPr>
            <a:lvl8pPr marL="3429000" indent="-228600" defTabSz="457200" fontAlgn="base">
              <a:spcBef>
                <a:spcPct val="0"/>
              </a:spcBef>
              <a:spcAft>
                <a:spcPct val="0"/>
              </a:spcAft>
              <a:defRPr>
                <a:solidFill>
                  <a:schemeClr val="tx1"/>
                </a:solidFill>
                <a:latin typeface="Century Gothic" pitchFamily="34" charset="0"/>
              </a:defRPr>
            </a:lvl8pPr>
            <a:lvl9pPr marL="3886200" indent="-228600" defTabSz="457200" fontAlgn="base">
              <a:spcBef>
                <a:spcPct val="0"/>
              </a:spcBef>
              <a:spcAft>
                <a:spcPct val="0"/>
              </a:spcAft>
              <a:defRPr>
                <a:solidFill>
                  <a:schemeClr val="tx1"/>
                </a:solidFill>
                <a:latin typeface="Century Gothic" pitchFamily="34" charset="0"/>
              </a:defRPr>
            </a:lvl9pPr>
          </a:lstStyle>
          <a:p>
            <a:pPr eaLnBrk="1" hangingPunct="1">
              <a:defRPr/>
            </a:pPr>
            <a:r>
              <a:rPr lang="en-US" sz="8000">
                <a:solidFill>
                  <a:schemeClr val="accent1"/>
                </a:solidFill>
                <a:latin typeface="Arial" charset="0"/>
              </a:rPr>
              <a:t>“</a:t>
            </a:r>
          </a:p>
        </p:txBody>
      </p:sp>
      <p:sp>
        <p:nvSpPr>
          <p:cNvPr id="6" name="TextBox 62">
            <a:extLst>
              <a:ext uri="{FF2B5EF4-FFF2-40B4-BE49-F238E27FC236}">
                <a16:creationId xmlns:a16="http://schemas.microsoft.com/office/drawing/2014/main" id="{E70E6D1D-8177-51E5-5CA8-5D6AB10945C7}"/>
              </a:ext>
            </a:extLst>
          </p:cNvPr>
          <p:cNvSpPr txBox="1">
            <a:spLocks noChangeArrowheads="1"/>
          </p:cNvSpPr>
          <p:nvPr/>
        </p:nvSpPr>
        <p:spPr bwMode="auto">
          <a:xfrm>
            <a:off x="8169275" y="2905125"/>
            <a:ext cx="457200" cy="584200"/>
          </a:xfrm>
          <a:prstGeom prst="rect">
            <a:avLst/>
          </a:prstGeom>
          <a:noFill/>
          <a:ln>
            <a:noFill/>
          </a:ln>
        </p:spPr>
        <p:txBody>
          <a:bodyPr anchor="ct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fontAlgn="base">
              <a:spcBef>
                <a:spcPct val="0"/>
              </a:spcBef>
              <a:spcAft>
                <a:spcPct val="0"/>
              </a:spcAft>
              <a:defRPr>
                <a:solidFill>
                  <a:schemeClr val="tx1"/>
                </a:solidFill>
                <a:latin typeface="Century Gothic" pitchFamily="34" charset="0"/>
              </a:defRPr>
            </a:lvl6pPr>
            <a:lvl7pPr marL="2971800" indent="-228600" defTabSz="457200" fontAlgn="base">
              <a:spcBef>
                <a:spcPct val="0"/>
              </a:spcBef>
              <a:spcAft>
                <a:spcPct val="0"/>
              </a:spcAft>
              <a:defRPr>
                <a:solidFill>
                  <a:schemeClr val="tx1"/>
                </a:solidFill>
                <a:latin typeface="Century Gothic" pitchFamily="34" charset="0"/>
              </a:defRPr>
            </a:lvl7pPr>
            <a:lvl8pPr marL="3429000" indent="-228600" defTabSz="457200" fontAlgn="base">
              <a:spcBef>
                <a:spcPct val="0"/>
              </a:spcBef>
              <a:spcAft>
                <a:spcPct val="0"/>
              </a:spcAft>
              <a:defRPr>
                <a:solidFill>
                  <a:schemeClr val="tx1"/>
                </a:solidFill>
                <a:latin typeface="Century Gothic" pitchFamily="34" charset="0"/>
              </a:defRPr>
            </a:lvl8pPr>
            <a:lvl9pPr marL="3886200" indent="-228600" defTabSz="457200" fontAlgn="base">
              <a:spcBef>
                <a:spcPct val="0"/>
              </a:spcBef>
              <a:spcAft>
                <a:spcPct val="0"/>
              </a:spcAft>
              <a:defRPr>
                <a:solidFill>
                  <a:schemeClr val="tx1"/>
                </a:solidFill>
                <a:latin typeface="Century Gothic" pitchFamily="34" charset="0"/>
              </a:defRPr>
            </a:lvl9pPr>
          </a:lstStyle>
          <a:p>
            <a:pPr eaLnBrk="1" hangingPunct="1">
              <a:defRPr/>
            </a:pPr>
            <a:r>
              <a:rPr lang="en-US" sz="8000">
                <a:solidFill>
                  <a:schemeClr val="accent1"/>
                </a:solidFill>
                <a:latin typeface="Arial" charset="0"/>
              </a:rPr>
              <a:t>”</a:t>
            </a:r>
          </a:p>
        </p:txBody>
      </p:sp>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a:t>Στυλ κύριου τίτλου</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7" name="Date Placeholder 3">
            <a:extLst>
              <a:ext uri="{FF2B5EF4-FFF2-40B4-BE49-F238E27FC236}">
                <a16:creationId xmlns:a16="http://schemas.microsoft.com/office/drawing/2014/main" id="{0503B976-0298-047A-36C1-79FE58D77AA3}"/>
              </a:ext>
            </a:extLst>
          </p:cNvPr>
          <p:cNvSpPr>
            <a:spLocks noGrp="1"/>
          </p:cNvSpPr>
          <p:nvPr>
            <p:ph type="dt" sz="half" idx="14"/>
          </p:nvPr>
        </p:nvSpPr>
        <p:spPr/>
        <p:txBody>
          <a:bodyPr/>
          <a:lstStyle>
            <a:lvl1pPr>
              <a:defRPr/>
            </a:lvl1pPr>
          </a:lstStyle>
          <a:p>
            <a:pPr>
              <a:defRPr/>
            </a:pPr>
            <a:fld id="{3AF2F0BA-25BC-A146-A8AC-6A462310F254}" type="datetimeFigureOut">
              <a:rPr lang="en-US"/>
              <a:pPr>
                <a:defRPr/>
              </a:pPr>
              <a:t>3/10/24</a:t>
            </a:fld>
            <a:endParaRPr lang="en-US" dirty="0"/>
          </a:p>
        </p:txBody>
      </p:sp>
      <p:sp>
        <p:nvSpPr>
          <p:cNvPr id="8" name="Footer Placeholder 4">
            <a:extLst>
              <a:ext uri="{FF2B5EF4-FFF2-40B4-BE49-F238E27FC236}">
                <a16:creationId xmlns:a16="http://schemas.microsoft.com/office/drawing/2014/main" id="{C65F3046-059B-901A-7A0E-9A3194A16FE1}"/>
              </a:ext>
            </a:extLst>
          </p:cNvPr>
          <p:cNvSpPr>
            <a:spLocks noGrp="1"/>
          </p:cNvSpPr>
          <p:nvPr>
            <p:ph type="ftr" sz="quarter" idx="15"/>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FA3E2A4-B0DC-0584-D7EB-B901340E63A7}"/>
              </a:ext>
            </a:extLst>
          </p:cNvPr>
          <p:cNvSpPr>
            <a:spLocks noGrp="1"/>
          </p:cNvSpPr>
          <p:nvPr>
            <p:ph type="sldNum" sz="quarter" idx="16"/>
          </p:nvPr>
        </p:nvSpPr>
        <p:spPr>
          <a:xfrm>
            <a:off x="511175" y="3244850"/>
            <a:ext cx="585788" cy="365125"/>
          </a:xfrm>
        </p:spPr>
        <p:txBody>
          <a:bodyPr/>
          <a:lstStyle>
            <a:lvl1pPr>
              <a:defRPr/>
            </a:lvl1pPr>
          </a:lstStyle>
          <a:p>
            <a:pPr>
              <a:defRPr/>
            </a:pPr>
            <a:fld id="{D0EDB062-EA6A-D141-A74A-2CE7CBF1119E}" type="slidenum">
              <a:rPr lang="en-US" altLang="el-GR"/>
              <a:pPr>
                <a:defRPr/>
              </a:pPr>
              <a:t>‹#›</a:t>
            </a:fld>
            <a:endParaRPr lang="en-US" altLang="el-GR"/>
          </a:p>
        </p:txBody>
      </p:sp>
    </p:spTree>
    <p:extLst>
      <p:ext uri="{BB962C8B-B14F-4D97-AF65-F5344CB8AC3E}">
        <p14:creationId xmlns:p14="http://schemas.microsoft.com/office/powerpoint/2010/main" val="1015914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6FC04D16-6B2A-8B9D-BFE7-35B14D779FB1}"/>
              </a:ext>
            </a:extLst>
          </p:cNvPr>
          <p:cNvSpPr>
            <a:spLocks/>
          </p:cNvSpPr>
          <p:nvPr/>
        </p:nvSpPr>
        <p:spPr bwMode="auto">
          <a:xfrm flipV="1">
            <a:off x="0" y="4910138"/>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l-GR"/>
              <a:t>Στυλ κύριου τίτλου</a:t>
            </a:r>
            <a:endParaRPr lang="en-US" dirty="0"/>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el-GR"/>
              <a:t>Στυλ υποδείγματος κειμένου</a:t>
            </a:r>
          </a:p>
        </p:txBody>
      </p:sp>
      <p:sp>
        <p:nvSpPr>
          <p:cNvPr id="5" name="Date Placeholder 4">
            <a:extLst>
              <a:ext uri="{FF2B5EF4-FFF2-40B4-BE49-F238E27FC236}">
                <a16:creationId xmlns:a16="http://schemas.microsoft.com/office/drawing/2014/main" id="{C5D65078-B2B9-E027-8416-A29FDAB2E88E}"/>
              </a:ext>
            </a:extLst>
          </p:cNvPr>
          <p:cNvSpPr>
            <a:spLocks noGrp="1"/>
          </p:cNvSpPr>
          <p:nvPr>
            <p:ph type="dt" sz="half" idx="10"/>
          </p:nvPr>
        </p:nvSpPr>
        <p:spPr/>
        <p:txBody>
          <a:bodyPr/>
          <a:lstStyle>
            <a:lvl1pPr>
              <a:defRPr/>
            </a:lvl1pPr>
          </a:lstStyle>
          <a:p>
            <a:pPr>
              <a:defRPr/>
            </a:pPr>
            <a:fld id="{830BB7D7-8965-E54E-9BC7-8C8F62D2DAA0}" type="datetimeFigureOut">
              <a:rPr lang="en-US"/>
              <a:pPr>
                <a:defRPr/>
              </a:pPr>
              <a:t>3/10/24</a:t>
            </a:fld>
            <a:endParaRPr lang="en-US" dirty="0"/>
          </a:p>
        </p:txBody>
      </p:sp>
      <p:sp>
        <p:nvSpPr>
          <p:cNvPr id="6" name="Footer Placeholder 5">
            <a:extLst>
              <a:ext uri="{FF2B5EF4-FFF2-40B4-BE49-F238E27FC236}">
                <a16:creationId xmlns:a16="http://schemas.microsoft.com/office/drawing/2014/main" id="{CD64654B-C8ED-2399-8D07-304B2CE515C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C375812E-CF48-1270-3FF2-9F59C9DE218F}"/>
              </a:ext>
            </a:extLst>
          </p:cNvPr>
          <p:cNvSpPr>
            <a:spLocks noGrp="1"/>
          </p:cNvSpPr>
          <p:nvPr>
            <p:ph type="sldNum" sz="quarter" idx="12"/>
          </p:nvPr>
        </p:nvSpPr>
        <p:spPr>
          <a:xfrm>
            <a:off x="511175" y="4983163"/>
            <a:ext cx="585788" cy="365125"/>
          </a:xfrm>
        </p:spPr>
        <p:txBody>
          <a:bodyPr/>
          <a:lstStyle>
            <a:lvl1pPr>
              <a:defRPr/>
            </a:lvl1pPr>
          </a:lstStyle>
          <a:p>
            <a:pPr>
              <a:defRPr/>
            </a:pPr>
            <a:fld id="{BDF3555B-BD25-9341-90C9-5D037AA49663}" type="slidenum">
              <a:rPr lang="en-US" altLang="el-GR"/>
              <a:pPr>
                <a:defRPr/>
              </a:pPr>
              <a:t>‹#›</a:t>
            </a:fld>
            <a:endParaRPr lang="en-US" altLang="el-GR"/>
          </a:p>
        </p:txBody>
      </p:sp>
    </p:spTree>
    <p:extLst>
      <p:ext uri="{BB962C8B-B14F-4D97-AF65-F5344CB8AC3E}">
        <p14:creationId xmlns:p14="http://schemas.microsoft.com/office/powerpoint/2010/main" val="4377421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5AA35891-98D0-EE69-1EA1-6EC74548FC12}"/>
              </a:ext>
            </a:extLst>
          </p:cNvPr>
          <p:cNvSpPr>
            <a:spLocks/>
          </p:cNvSpPr>
          <p:nvPr/>
        </p:nvSpPr>
        <p:spPr bwMode="auto">
          <a:xfrm flipV="1">
            <a:off x="0" y="4910138"/>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3" name="TextBox 2">
            <a:extLst>
              <a:ext uri="{FF2B5EF4-FFF2-40B4-BE49-F238E27FC236}">
                <a16:creationId xmlns:a16="http://schemas.microsoft.com/office/drawing/2014/main" id="{029E6CFF-C8A1-0D58-9E40-30878A822596}"/>
              </a:ext>
            </a:extLst>
          </p:cNvPr>
          <p:cNvSpPr txBox="1">
            <a:spLocks noChangeArrowheads="1"/>
          </p:cNvSpPr>
          <p:nvPr/>
        </p:nvSpPr>
        <p:spPr bwMode="auto">
          <a:xfrm>
            <a:off x="1808163" y="647700"/>
            <a:ext cx="457200" cy="585788"/>
          </a:xfrm>
          <a:prstGeom prst="rect">
            <a:avLst/>
          </a:prstGeom>
          <a:noFill/>
          <a:ln>
            <a:noFill/>
          </a:ln>
        </p:spPr>
        <p:txBody>
          <a:bodyPr anchor="ct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fontAlgn="base">
              <a:spcBef>
                <a:spcPct val="0"/>
              </a:spcBef>
              <a:spcAft>
                <a:spcPct val="0"/>
              </a:spcAft>
              <a:defRPr>
                <a:solidFill>
                  <a:schemeClr val="tx1"/>
                </a:solidFill>
                <a:latin typeface="Century Gothic" pitchFamily="34" charset="0"/>
              </a:defRPr>
            </a:lvl6pPr>
            <a:lvl7pPr marL="2971800" indent="-228600" defTabSz="457200" fontAlgn="base">
              <a:spcBef>
                <a:spcPct val="0"/>
              </a:spcBef>
              <a:spcAft>
                <a:spcPct val="0"/>
              </a:spcAft>
              <a:defRPr>
                <a:solidFill>
                  <a:schemeClr val="tx1"/>
                </a:solidFill>
                <a:latin typeface="Century Gothic" pitchFamily="34" charset="0"/>
              </a:defRPr>
            </a:lvl7pPr>
            <a:lvl8pPr marL="3429000" indent="-228600" defTabSz="457200" fontAlgn="base">
              <a:spcBef>
                <a:spcPct val="0"/>
              </a:spcBef>
              <a:spcAft>
                <a:spcPct val="0"/>
              </a:spcAft>
              <a:defRPr>
                <a:solidFill>
                  <a:schemeClr val="tx1"/>
                </a:solidFill>
                <a:latin typeface="Century Gothic" pitchFamily="34" charset="0"/>
              </a:defRPr>
            </a:lvl8pPr>
            <a:lvl9pPr marL="3886200" indent="-228600" defTabSz="457200" fontAlgn="base">
              <a:spcBef>
                <a:spcPct val="0"/>
              </a:spcBef>
              <a:spcAft>
                <a:spcPct val="0"/>
              </a:spcAft>
              <a:defRPr>
                <a:solidFill>
                  <a:schemeClr val="tx1"/>
                </a:solidFill>
                <a:latin typeface="Century Gothic" pitchFamily="34" charset="0"/>
              </a:defRPr>
            </a:lvl9pPr>
          </a:lstStyle>
          <a:p>
            <a:pPr eaLnBrk="1" hangingPunct="1">
              <a:defRPr/>
            </a:pPr>
            <a:r>
              <a:rPr lang="en-US" sz="8000">
                <a:solidFill>
                  <a:schemeClr val="accent1"/>
                </a:solidFill>
                <a:latin typeface="Arial" charset="0"/>
              </a:rPr>
              <a:t>“</a:t>
            </a:r>
          </a:p>
        </p:txBody>
      </p:sp>
      <p:sp>
        <p:nvSpPr>
          <p:cNvPr id="5" name="TextBox 62">
            <a:extLst>
              <a:ext uri="{FF2B5EF4-FFF2-40B4-BE49-F238E27FC236}">
                <a16:creationId xmlns:a16="http://schemas.microsoft.com/office/drawing/2014/main" id="{C3DEB4EB-32FA-5691-D556-2FEA10E124DA}"/>
              </a:ext>
            </a:extLst>
          </p:cNvPr>
          <p:cNvSpPr txBox="1">
            <a:spLocks noChangeArrowheads="1"/>
          </p:cNvSpPr>
          <p:nvPr/>
        </p:nvSpPr>
        <p:spPr bwMode="auto">
          <a:xfrm>
            <a:off x="8169275" y="2905125"/>
            <a:ext cx="457200" cy="584200"/>
          </a:xfrm>
          <a:prstGeom prst="rect">
            <a:avLst/>
          </a:prstGeom>
          <a:noFill/>
          <a:ln>
            <a:noFill/>
          </a:ln>
        </p:spPr>
        <p:txBody>
          <a:bodyPr anchor="ctr"/>
          <a:lstStyle>
            <a:lvl1pPr>
              <a:defRPr>
                <a:solidFill>
                  <a:schemeClr val="tx1"/>
                </a:solidFill>
                <a:latin typeface="Century Gothic" pitchFamily="34" charset="0"/>
              </a:defRPr>
            </a:lvl1pPr>
            <a:lvl2pPr marL="742950" indent="-285750">
              <a:defRPr>
                <a:solidFill>
                  <a:schemeClr val="tx1"/>
                </a:solidFill>
                <a:latin typeface="Century Gothic" pitchFamily="34" charset="0"/>
              </a:defRPr>
            </a:lvl2pPr>
            <a:lvl3pPr marL="1143000" indent="-228600">
              <a:defRPr>
                <a:solidFill>
                  <a:schemeClr val="tx1"/>
                </a:solidFill>
                <a:latin typeface="Century Gothic" pitchFamily="34" charset="0"/>
              </a:defRPr>
            </a:lvl3pPr>
            <a:lvl4pPr marL="1600200" indent="-228600">
              <a:defRPr>
                <a:solidFill>
                  <a:schemeClr val="tx1"/>
                </a:solidFill>
                <a:latin typeface="Century Gothic" pitchFamily="34" charset="0"/>
              </a:defRPr>
            </a:lvl4pPr>
            <a:lvl5pPr marL="2057400" indent="-228600">
              <a:defRPr>
                <a:solidFill>
                  <a:schemeClr val="tx1"/>
                </a:solidFill>
                <a:latin typeface="Century Gothic" pitchFamily="34" charset="0"/>
              </a:defRPr>
            </a:lvl5pPr>
            <a:lvl6pPr marL="2514600" indent="-228600" defTabSz="457200" fontAlgn="base">
              <a:spcBef>
                <a:spcPct val="0"/>
              </a:spcBef>
              <a:spcAft>
                <a:spcPct val="0"/>
              </a:spcAft>
              <a:defRPr>
                <a:solidFill>
                  <a:schemeClr val="tx1"/>
                </a:solidFill>
                <a:latin typeface="Century Gothic" pitchFamily="34" charset="0"/>
              </a:defRPr>
            </a:lvl6pPr>
            <a:lvl7pPr marL="2971800" indent="-228600" defTabSz="457200" fontAlgn="base">
              <a:spcBef>
                <a:spcPct val="0"/>
              </a:spcBef>
              <a:spcAft>
                <a:spcPct val="0"/>
              </a:spcAft>
              <a:defRPr>
                <a:solidFill>
                  <a:schemeClr val="tx1"/>
                </a:solidFill>
                <a:latin typeface="Century Gothic" pitchFamily="34" charset="0"/>
              </a:defRPr>
            </a:lvl7pPr>
            <a:lvl8pPr marL="3429000" indent="-228600" defTabSz="457200" fontAlgn="base">
              <a:spcBef>
                <a:spcPct val="0"/>
              </a:spcBef>
              <a:spcAft>
                <a:spcPct val="0"/>
              </a:spcAft>
              <a:defRPr>
                <a:solidFill>
                  <a:schemeClr val="tx1"/>
                </a:solidFill>
                <a:latin typeface="Century Gothic" pitchFamily="34" charset="0"/>
              </a:defRPr>
            </a:lvl8pPr>
            <a:lvl9pPr marL="3886200" indent="-228600" defTabSz="457200" fontAlgn="base">
              <a:spcBef>
                <a:spcPct val="0"/>
              </a:spcBef>
              <a:spcAft>
                <a:spcPct val="0"/>
              </a:spcAft>
              <a:defRPr>
                <a:solidFill>
                  <a:schemeClr val="tx1"/>
                </a:solidFill>
                <a:latin typeface="Century Gothic" pitchFamily="34" charset="0"/>
              </a:defRPr>
            </a:lvl9pPr>
          </a:lstStyle>
          <a:p>
            <a:pPr eaLnBrk="1" hangingPunct="1">
              <a:defRPr/>
            </a:pPr>
            <a:r>
              <a:rPr lang="en-US" sz="8000">
                <a:solidFill>
                  <a:schemeClr val="accent1"/>
                </a:solidFill>
                <a:latin typeface="Arial" charset="0"/>
              </a:rPr>
              <a:t>”</a:t>
            </a:r>
          </a:p>
        </p:txBody>
      </p:sp>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l-GR"/>
              <a:t>Στυλ κύριου τίτλου</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4" name="Text Placeholder 3"/>
          <p:cNvSpPr>
            <a:spLocks noGrp="1"/>
          </p:cNvSpPr>
          <p:nvPr>
            <p:ph type="body" sz="half" idx="2"/>
          </p:nvPr>
        </p:nvSpPr>
        <p:spPr>
          <a:xfrm>
            <a:off x="1942415" y="5181600"/>
            <a:ext cx="6688292" cy="729622"/>
          </a:xfrm>
        </p:spPr>
        <p:txBody>
          <a:bodyPr rtlCol="0">
            <a:normAutofit/>
          </a:bodyPr>
          <a:lstStyle>
            <a:lvl1pPr>
              <a:buNone/>
              <a:defRPr lang="en-US">
                <a:solidFill>
                  <a:schemeClr val="tx1">
                    <a:lumMod val="65000"/>
                    <a:lumOff val="35000"/>
                  </a:schemeClr>
                </a:solidFill>
              </a:defRPr>
            </a:lvl1pPr>
          </a:lstStyle>
          <a:p>
            <a:pPr lvl="0"/>
            <a:r>
              <a:rPr lang="el-GR"/>
              <a:t>Στυλ υποδείγματος κειμένου</a:t>
            </a:r>
          </a:p>
        </p:txBody>
      </p:sp>
      <p:sp>
        <p:nvSpPr>
          <p:cNvPr id="6" name="Date Placeholder 4">
            <a:extLst>
              <a:ext uri="{FF2B5EF4-FFF2-40B4-BE49-F238E27FC236}">
                <a16:creationId xmlns:a16="http://schemas.microsoft.com/office/drawing/2014/main" id="{E05EA0EF-C5C0-5EA8-F881-CAA36B8A11EF}"/>
              </a:ext>
            </a:extLst>
          </p:cNvPr>
          <p:cNvSpPr>
            <a:spLocks noGrp="1"/>
          </p:cNvSpPr>
          <p:nvPr>
            <p:ph type="dt" sz="half" idx="14"/>
          </p:nvPr>
        </p:nvSpPr>
        <p:spPr/>
        <p:txBody>
          <a:bodyPr/>
          <a:lstStyle>
            <a:lvl1pPr>
              <a:defRPr/>
            </a:lvl1pPr>
          </a:lstStyle>
          <a:p>
            <a:pPr>
              <a:defRPr/>
            </a:pPr>
            <a:fld id="{2274F330-31BC-B347-825B-93EB8A6A9F12}" type="datetimeFigureOut">
              <a:rPr lang="en-US"/>
              <a:pPr>
                <a:defRPr/>
              </a:pPr>
              <a:t>3/10/24</a:t>
            </a:fld>
            <a:endParaRPr lang="en-US" dirty="0"/>
          </a:p>
        </p:txBody>
      </p:sp>
      <p:sp>
        <p:nvSpPr>
          <p:cNvPr id="7" name="Footer Placeholder 5">
            <a:extLst>
              <a:ext uri="{FF2B5EF4-FFF2-40B4-BE49-F238E27FC236}">
                <a16:creationId xmlns:a16="http://schemas.microsoft.com/office/drawing/2014/main" id="{188C6B60-BBA8-4D90-D57E-1EBD552F08E0}"/>
              </a:ext>
            </a:extLst>
          </p:cNvPr>
          <p:cNvSpPr>
            <a:spLocks noGrp="1"/>
          </p:cNvSpPr>
          <p:nvPr>
            <p:ph type="ftr" sz="quarter" idx="15"/>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C23EA4CA-E18B-CF76-CAFF-8537B1C5E702}"/>
              </a:ext>
            </a:extLst>
          </p:cNvPr>
          <p:cNvSpPr>
            <a:spLocks noGrp="1"/>
          </p:cNvSpPr>
          <p:nvPr>
            <p:ph type="sldNum" sz="quarter" idx="16"/>
          </p:nvPr>
        </p:nvSpPr>
        <p:spPr>
          <a:xfrm>
            <a:off x="511175" y="4983163"/>
            <a:ext cx="585788" cy="365125"/>
          </a:xfrm>
        </p:spPr>
        <p:txBody>
          <a:bodyPr/>
          <a:lstStyle>
            <a:lvl1pPr>
              <a:defRPr/>
            </a:lvl1pPr>
          </a:lstStyle>
          <a:p>
            <a:pPr>
              <a:defRPr/>
            </a:pPr>
            <a:fld id="{0FBC0E26-7C7B-984B-B745-B352A511AE53}" type="slidenum">
              <a:rPr lang="en-US" altLang="el-GR"/>
              <a:pPr>
                <a:defRPr/>
              </a:pPr>
              <a:t>‹#›</a:t>
            </a:fld>
            <a:endParaRPr lang="en-US" altLang="el-GR"/>
          </a:p>
        </p:txBody>
      </p:sp>
    </p:spTree>
    <p:extLst>
      <p:ext uri="{BB962C8B-B14F-4D97-AF65-F5344CB8AC3E}">
        <p14:creationId xmlns:p14="http://schemas.microsoft.com/office/powerpoint/2010/main" val="2004417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F79348CF-CA50-03CC-724D-F5272969EC35}"/>
              </a:ext>
            </a:extLst>
          </p:cNvPr>
          <p:cNvSpPr>
            <a:spLocks/>
          </p:cNvSpPr>
          <p:nvPr/>
        </p:nvSpPr>
        <p:spPr bwMode="auto">
          <a:xfrm flipV="1">
            <a:off x="0" y="4910138"/>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l-GR"/>
              <a:t>Στυλ κύριου τίτλου</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υποδείγματος κειμένου</a:t>
            </a:r>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el-GR"/>
              <a:t>Στυλ υποδείγματος κειμένου</a:t>
            </a:r>
          </a:p>
        </p:txBody>
      </p:sp>
      <p:sp>
        <p:nvSpPr>
          <p:cNvPr id="5" name="Date Placeholder 4">
            <a:extLst>
              <a:ext uri="{FF2B5EF4-FFF2-40B4-BE49-F238E27FC236}">
                <a16:creationId xmlns:a16="http://schemas.microsoft.com/office/drawing/2014/main" id="{2F7AAA8A-ECC6-F711-0C81-035938185A9B}"/>
              </a:ext>
            </a:extLst>
          </p:cNvPr>
          <p:cNvSpPr>
            <a:spLocks noGrp="1"/>
          </p:cNvSpPr>
          <p:nvPr>
            <p:ph type="dt" sz="half" idx="14"/>
          </p:nvPr>
        </p:nvSpPr>
        <p:spPr/>
        <p:txBody>
          <a:bodyPr/>
          <a:lstStyle>
            <a:lvl1pPr>
              <a:defRPr/>
            </a:lvl1pPr>
          </a:lstStyle>
          <a:p>
            <a:pPr>
              <a:defRPr/>
            </a:pPr>
            <a:fld id="{ECCE0A7A-B818-2448-B30C-773915D539A0}" type="datetimeFigureOut">
              <a:rPr lang="en-US"/>
              <a:pPr>
                <a:defRPr/>
              </a:pPr>
              <a:t>3/10/24</a:t>
            </a:fld>
            <a:endParaRPr lang="en-US" dirty="0"/>
          </a:p>
        </p:txBody>
      </p:sp>
      <p:sp>
        <p:nvSpPr>
          <p:cNvPr id="6" name="Footer Placeholder 5">
            <a:extLst>
              <a:ext uri="{FF2B5EF4-FFF2-40B4-BE49-F238E27FC236}">
                <a16:creationId xmlns:a16="http://schemas.microsoft.com/office/drawing/2014/main" id="{09187AEF-60F6-FEC4-FBA9-93903418BAFE}"/>
              </a:ext>
            </a:extLst>
          </p:cNvPr>
          <p:cNvSpPr>
            <a:spLocks noGrp="1"/>
          </p:cNvSpPr>
          <p:nvPr>
            <p:ph type="ftr" sz="quarter" idx="15"/>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63235EAA-D891-B8A4-2A7C-05C36A6990BF}"/>
              </a:ext>
            </a:extLst>
          </p:cNvPr>
          <p:cNvSpPr>
            <a:spLocks noGrp="1"/>
          </p:cNvSpPr>
          <p:nvPr>
            <p:ph type="sldNum" sz="quarter" idx="16"/>
          </p:nvPr>
        </p:nvSpPr>
        <p:spPr>
          <a:xfrm>
            <a:off x="511175" y="4983163"/>
            <a:ext cx="585788" cy="365125"/>
          </a:xfrm>
        </p:spPr>
        <p:txBody>
          <a:bodyPr/>
          <a:lstStyle>
            <a:lvl1pPr>
              <a:defRPr/>
            </a:lvl1pPr>
          </a:lstStyle>
          <a:p>
            <a:pPr>
              <a:defRPr/>
            </a:pPr>
            <a:fld id="{44CA9091-64A1-3E4A-A30D-0E843F6E9BE6}" type="slidenum">
              <a:rPr lang="en-US" altLang="el-GR"/>
              <a:pPr>
                <a:defRPr/>
              </a:pPr>
              <a:t>‹#›</a:t>
            </a:fld>
            <a:endParaRPr lang="en-US" altLang="el-GR"/>
          </a:p>
        </p:txBody>
      </p:sp>
    </p:spTree>
    <p:extLst>
      <p:ext uri="{BB962C8B-B14F-4D97-AF65-F5344CB8AC3E}">
        <p14:creationId xmlns:p14="http://schemas.microsoft.com/office/powerpoint/2010/main" val="26177359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A07EE164-DA02-06BE-E66D-8D4DF84BF3A9}"/>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a:extLst>
              <a:ext uri="{FF2B5EF4-FFF2-40B4-BE49-F238E27FC236}">
                <a16:creationId xmlns:a16="http://schemas.microsoft.com/office/drawing/2014/main" id="{745B3BD3-188D-FA77-D695-9DE97AEB27D3}"/>
              </a:ext>
            </a:extLst>
          </p:cNvPr>
          <p:cNvSpPr>
            <a:spLocks noGrp="1"/>
          </p:cNvSpPr>
          <p:nvPr>
            <p:ph type="dt" sz="half" idx="10"/>
          </p:nvPr>
        </p:nvSpPr>
        <p:spPr/>
        <p:txBody>
          <a:bodyPr/>
          <a:lstStyle>
            <a:lvl1pPr>
              <a:defRPr/>
            </a:lvl1pPr>
          </a:lstStyle>
          <a:p>
            <a:pPr>
              <a:defRPr/>
            </a:pPr>
            <a:fld id="{1516C589-97B9-ED40-A4C4-5A6D799BB55E}" type="datetimeFigureOut">
              <a:rPr lang="en-US"/>
              <a:pPr>
                <a:defRPr/>
              </a:pPr>
              <a:t>3/10/24</a:t>
            </a:fld>
            <a:endParaRPr lang="en-US" dirty="0"/>
          </a:p>
        </p:txBody>
      </p:sp>
      <p:sp>
        <p:nvSpPr>
          <p:cNvPr id="6" name="Footer Placeholder 4">
            <a:extLst>
              <a:ext uri="{FF2B5EF4-FFF2-40B4-BE49-F238E27FC236}">
                <a16:creationId xmlns:a16="http://schemas.microsoft.com/office/drawing/2014/main" id="{4EDD24B0-BB81-BE78-B6D4-EF8D0AF6BCD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1C8AA97-0077-1818-CD26-A4822A2A4A91}"/>
              </a:ext>
            </a:extLst>
          </p:cNvPr>
          <p:cNvSpPr>
            <a:spLocks noGrp="1"/>
          </p:cNvSpPr>
          <p:nvPr>
            <p:ph type="sldNum" sz="quarter" idx="12"/>
          </p:nvPr>
        </p:nvSpPr>
        <p:spPr/>
        <p:txBody>
          <a:bodyPr/>
          <a:lstStyle>
            <a:lvl1pPr>
              <a:defRPr/>
            </a:lvl1pPr>
          </a:lstStyle>
          <a:p>
            <a:pPr>
              <a:defRPr/>
            </a:pPr>
            <a:fld id="{D3271A65-DC19-6342-970A-6EBE2BF9B77C}" type="slidenum">
              <a:rPr lang="en-US" altLang="el-GR"/>
              <a:pPr>
                <a:defRPr/>
              </a:pPr>
              <a:t>‹#›</a:t>
            </a:fld>
            <a:endParaRPr lang="en-US" altLang="el-GR"/>
          </a:p>
        </p:txBody>
      </p:sp>
    </p:spTree>
    <p:extLst>
      <p:ext uri="{BB962C8B-B14F-4D97-AF65-F5344CB8AC3E}">
        <p14:creationId xmlns:p14="http://schemas.microsoft.com/office/powerpoint/2010/main" val="18727152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4DAF1C59-DBB7-84DC-8E62-4EE33E773838}"/>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Vertical Title 1"/>
          <p:cNvSpPr>
            <a:spLocks noGrp="1"/>
          </p:cNvSpPr>
          <p:nvPr>
            <p:ph type="title" orient="vert"/>
          </p:nvPr>
        </p:nvSpPr>
        <p:spPr>
          <a:xfrm>
            <a:off x="6878535" y="627406"/>
            <a:ext cx="1656132" cy="5283817"/>
          </a:xfrm>
        </p:spPr>
        <p:txBody>
          <a:bodyPr vert="eaVert" anchor="ctr"/>
          <a:lstStyle/>
          <a:p>
            <a:r>
              <a:rPr lang="el-GR"/>
              <a:t>Στυλ κύριου τίτλου</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a:extLst>
              <a:ext uri="{FF2B5EF4-FFF2-40B4-BE49-F238E27FC236}">
                <a16:creationId xmlns:a16="http://schemas.microsoft.com/office/drawing/2014/main" id="{3A7573CD-3978-8E83-6D5E-B1BA9392D1D0}"/>
              </a:ext>
            </a:extLst>
          </p:cNvPr>
          <p:cNvSpPr>
            <a:spLocks noGrp="1"/>
          </p:cNvSpPr>
          <p:nvPr>
            <p:ph type="dt" sz="half" idx="10"/>
          </p:nvPr>
        </p:nvSpPr>
        <p:spPr/>
        <p:txBody>
          <a:bodyPr/>
          <a:lstStyle>
            <a:lvl1pPr>
              <a:defRPr/>
            </a:lvl1pPr>
          </a:lstStyle>
          <a:p>
            <a:pPr>
              <a:defRPr/>
            </a:pPr>
            <a:fld id="{871101D2-4731-3240-8C22-6E41E5E57EA6}" type="datetimeFigureOut">
              <a:rPr lang="en-US"/>
              <a:pPr>
                <a:defRPr/>
              </a:pPr>
              <a:t>3/10/24</a:t>
            </a:fld>
            <a:endParaRPr lang="en-US" dirty="0"/>
          </a:p>
        </p:txBody>
      </p:sp>
      <p:sp>
        <p:nvSpPr>
          <p:cNvPr id="6" name="Footer Placeholder 4">
            <a:extLst>
              <a:ext uri="{FF2B5EF4-FFF2-40B4-BE49-F238E27FC236}">
                <a16:creationId xmlns:a16="http://schemas.microsoft.com/office/drawing/2014/main" id="{1BA3D652-CEB9-C363-A695-8B7ED8E1BF7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0D8BC28-B22E-6A7D-C77F-0C5513F43947}"/>
              </a:ext>
            </a:extLst>
          </p:cNvPr>
          <p:cNvSpPr>
            <a:spLocks noGrp="1"/>
          </p:cNvSpPr>
          <p:nvPr>
            <p:ph type="sldNum" sz="quarter" idx="12"/>
          </p:nvPr>
        </p:nvSpPr>
        <p:spPr/>
        <p:txBody>
          <a:bodyPr/>
          <a:lstStyle>
            <a:lvl1pPr>
              <a:defRPr/>
            </a:lvl1pPr>
          </a:lstStyle>
          <a:p>
            <a:pPr>
              <a:defRPr/>
            </a:pPr>
            <a:fld id="{103B9A4A-20AD-B84D-B1F4-DB6E4845A107}" type="slidenum">
              <a:rPr lang="en-US" altLang="el-GR"/>
              <a:pPr>
                <a:defRPr/>
              </a:pPr>
              <a:t>‹#›</a:t>
            </a:fld>
            <a:endParaRPr lang="en-US" altLang="el-GR"/>
          </a:p>
        </p:txBody>
      </p:sp>
    </p:spTree>
    <p:extLst>
      <p:ext uri="{BB962C8B-B14F-4D97-AF65-F5344CB8AC3E}">
        <p14:creationId xmlns:p14="http://schemas.microsoft.com/office/powerpoint/2010/main" val="66151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80B3F9AB-04C4-F370-D396-A7505791359E}"/>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5201" y="624110"/>
            <a:ext cx="6589199" cy="1280890"/>
          </a:xfrm>
        </p:spPr>
        <p:txBody>
          <a:bodyPr/>
          <a:lstStyle/>
          <a:p>
            <a:r>
              <a:rPr lang="el-GR"/>
              <a:t>Στυλ κύριου τίτλου</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3">
            <a:extLst>
              <a:ext uri="{FF2B5EF4-FFF2-40B4-BE49-F238E27FC236}">
                <a16:creationId xmlns:a16="http://schemas.microsoft.com/office/drawing/2014/main" id="{7C4084CA-E9DC-25B0-72B4-FD42146AE949}"/>
              </a:ext>
            </a:extLst>
          </p:cNvPr>
          <p:cNvSpPr>
            <a:spLocks noGrp="1"/>
          </p:cNvSpPr>
          <p:nvPr>
            <p:ph type="dt" sz="half" idx="10"/>
          </p:nvPr>
        </p:nvSpPr>
        <p:spPr/>
        <p:txBody>
          <a:bodyPr/>
          <a:lstStyle>
            <a:lvl1pPr>
              <a:defRPr/>
            </a:lvl1pPr>
          </a:lstStyle>
          <a:p>
            <a:pPr>
              <a:defRPr/>
            </a:pPr>
            <a:fld id="{97C588E7-5FE9-094D-B741-D6CAF615E422}" type="datetimeFigureOut">
              <a:rPr lang="en-US"/>
              <a:pPr>
                <a:defRPr/>
              </a:pPr>
              <a:t>3/10/24</a:t>
            </a:fld>
            <a:endParaRPr lang="en-US" dirty="0"/>
          </a:p>
        </p:txBody>
      </p:sp>
      <p:sp>
        <p:nvSpPr>
          <p:cNvPr id="6" name="Footer Placeholder 4">
            <a:extLst>
              <a:ext uri="{FF2B5EF4-FFF2-40B4-BE49-F238E27FC236}">
                <a16:creationId xmlns:a16="http://schemas.microsoft.com/office/drawing/2014/main" id="{771CC92D-D28E-926A-894C-2475B74C6EC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4301A4E-3B2F-B199-958E-D7A955D94144}"/>
              </a:ext>
            </a:extLst>
          </p:cNvPr>
          <p:cNvSpPr>
            <a:spLocks noGrp="1"/>
          </p:cNvSpPr>
          <p:nvPr>
            <p:ph type="sldNum" sz="quarter" idx="12"/>
          </p:nvPr>
        </p:nvSpPr>
        <p:spPr/>
        <p:txBody>
          <a:bodyPr/>
          <a:lstStyle>
            <a:lvl1pPr>
              <a:defRPr/>
            </a:lvl1pPr>
          </a:lstStyle>
          <a:p>
            <a:pPr>
              <a:defRPr/>
            </a:pPr>
            <a:fld id="{B225B45C-0057-3E43-8A28-5CDA165BFF01}" type="slidenum">
              <a:rPr lang="en-US" altLang="el-GR"/>
              <a:pPr>
                <a:defRPr/>
              </a:pPr>
              <a:t>‹#›</a:t>
            </a:fld>
            <a:endParaRPr lang="en-US" altLang="el-GR"/>
          </a:p>
        </p:txBody>
      </p:sp>
    </p:spTree>
    <p:extLst>
      <p:ext uri="{BB962C8B-B14F-4D97-AF65-F5344CB8AC3E}">
        <p14:creationId xmlns:p14="http://schemas.microsoft.com/office/powerpoint/2010/main" val="2652824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92AEB9F8-D091-66EF-9C98-F0BBA7F47711}"/>
              </a:ext>
            </a:extLst>
          </p:cNvPr>
          <p:cNvSpPr>
            <a:spLocks/>
          </p:cNvSpPr>
          <p:nvPr/>
        </p:nvSpPr>
        <p:spPr bwMode="auto">
          <a:xfrm flipV="1">
            <a:off x="0" y="3167063"/>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l-GR"/>
              <a:t>Στυλ κύριου τίτλου</a:t>
            </a:r>
            <a:endParaRPr lang="en-US" dirty="0"/>
          </a:p>
        </p:txBody>
      </p:sp>
      <p:sp>
        <p:nvSpPr>
          <p:cNvPr id="3" name="Text Placeholder 2"/>
          <p:cNvSpPr>
            <a:spLocks noGrp="1"/>
          </p:cNvSpPr>
          <p:nvPr>
            <p:ph type="body" idx="1"/>
          </p:nvPr>
        </p:nvSpPr>
        <p:spPr>
          <a:xfrm>
            <a:off x="1942415" y="3581400"/>
            <a:ext cx="6591985"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5" name="Date Placeholder 3">
            <a:extLst>
              <a:ext uri="{FF2B5EF4-FFF2-40B4-BE49-F238E27FC236}">
                <a16:creationId xmlns:a16="http://schemas.microsoft.com/office/drawing/2014/main" id="{6AFFB6F3-BA10-958A-0F9E-B080BED394F6}"/>
              </a:ext>
            </a:extLst>
          </p:cNvPr>
          <p:cNvSpPr>
            <a:spLocks noGrp="1"/>
          </p:cNvSpPr>
          <p:nvPr>
            <p:ph type="dt" sz="half" idx="10"/>
          </p:nvPr>
        </p:nvSpPr>
        <p:spPr/>
        <p:txBody>
          <a:bodyPr/>
          <a:lstStyle>
            <a:lvl1pPr>
              <a:defRPr/>
            </a:lvl1pPr>
          </a:lstStyle>
          <a:p>
            <a:pPr>
              <a:defRPr/>
            </a:pPr>
            <a:fld id="{9D00AEF3-C382-A944-B651-47EB0BD5D61E}" type="datetimeFigureOut">
              <a:rPr lang="en-US"/>
              <a:pPr>
                <a:defRPr/>
              </a:pPr>
              <a:t>3/10/24</a:t>
            </a:fld>
            <a:endParaRPr lang="en-US" dirty="0"/>
          </a:p>
        </p:txBody>
      </p:sp>
      <p:sp>
        <p:nvSpPr>
          <p:cNvPr id="6" name="Footer Placeholder 4">
            <a:extLst>
              <a:ext uri="{FF2B5EF4-FFF2-40B4-BE49-F238E27FC236}">
                <a16:creationId xmlns:a16="http://schemas.microsoft.com/office/drawing/2014/main" id="{431A418F-26C4-C0B7-E946-DE002280D44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E3C00A4-5B66-D652-ACEB-C9D95CA9E71D}"/>
              </a:ext>
            </a:extLst>
          </p:cNvPr>
          <p:cNvSpPr>
            <a:spLocks noGrp="1"/>
          </p:cNvSpPr>
          <p:nvPr>
            <p:ph type="sldNum" sz="quarter" idx="12"/>
          </p:nvPr>
        </p:nvSpPr>
        <p:spPr>
          <a:xfrm>
            <a:off x="511175" y="3244850"/>
            <a:ext cx="585788" cy="365125"/>
          </a:xfrm>
        </p:spPr>
        <p:txBody>
          <a:bodyPr/>
          <a:lstStyle>
            <a:lvl1pPr>
              <a:defRPr/>
            </a:lvl1pPr>
          </a:lstStyle>
          <a:p>
            <a:pPr>
              <a:defRPr/>
            </a:pPr>
            <a:fld id="{D0F0D874-B403-B94D-B48C-50913B2C0D61}" type="slidenum">
              <a:rPr lang="en-US" altLang="el-GR"/>
              <a:pPr>
                <a:defRPr/>
              </a:pPr>
              <a:t>‹#›</a:t>
            </a:fld>
            <a:endParaRPr lang="en-US" altLang="el-GR"/>
          </a:p>
        </p:txBody>
      </p:sp>
    </p:spTree>
    <p:extLst>
      <p:ext uri="{BB962C8B-B14F-4D97-AF65-F5344CB8AC3E}">
        <p14:creationId xmlns:p14="http://schemas.microsoft.com/office/powerpoint/2010/main" val="373103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CFE5938E-C2CD-9D1F-6920-99B86F4D11F3}"/>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8" name="Title 7"/>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a:extLst>
              <a:ext uri="{FF2B5EF4-FFF2-40B4-BE49-F238E27FC236}">
                <a16:creationId xmlns:a16="http://schemas.microsoft.com/office/drawing/2014/main" id="{A2BEF786-96F6-9C82-E01D-ACC02C282B83}"/>
              </a:ext>
            </a:extLst>
          </p:cNvPr>
          <p:cNvSpPr>
            <a:spLocks noGrp="1"/>
          </p:cNvSpPr>
          <p:nvPr>
            <p:ph type="dt" sz="half" idx="10"/>
          </p:nvPr>
        </p:nvSpPr>
        <p:spPr/>
        <p:txBody>
          <a:bodyPr/>
          <a:lstStyle>
            <a:lvl1pPr>
              <a:defRPr/>
            </a:lvl1pPr>
          </a:lstStyle>
          <a:p>
            <a:pPr>
              <a:defRPr/>
            </a:pPr>
            <a:fld id="{533875A7-5105-0842-A0A8-A27021960932}" type="datetimeFigureOut">
              <a:rPr lang="en-US"/>
              <a:pPr>
                <a:defRPr/>
              </a:pPr>
              <a:t>3/10/24</a:t>
            </a:fld>
            <a:endParaRPr lang="en-US" dirty="0"/>
          </a:p>
        </p:txBody>
      </p:sp>
      <p:sp>
        <p:nvSpPr>
          <p:cNvPr id="6" name="Footer Placeholder 5">
            <a:extLst>
              <a:ext uri="{FF2B5EF4-FFF2-40B4-BE49-F238E27FC236}">
                <a16:creationId xmlns:a16="http://schemas.microsoft.com/office/drawing/2014/main" id="{E77929D6-A8E7-09C6-AB76-58D3A27688B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702AFC5-162F-B007-65DF-68B7DA3D877A}"/>
              </a:ext>
            </a:extLst>
          </p:cNvPr>
          <p:cNvSpPr>
            <a:spLocks noGrp="1"/>
          </p:cNvSpPr>
          <p:nvPr>
            <p:ph type="sldNum" sz="quarter" idx="12"/>
          </p:nvPr>
        </p:nvSpPr>
        <p:spPr/>
        <p:txBody>
          <a:bodyPr/>
          <a:lstStyle>
            <a:lvl1pPr>
              <a:defRPr/>
            </a:lvl1pPr>
          </a:lstStyle>
          <a:p>
            <a:pPr>
              <a:defRPr/>
            </a:pPr>
            <a:fld id="{60E66DA1-E185-C448-88E5-0855CB50BAB2}" type="slidenum">
              <a:rPr lang="en-US" altLang="el-GR"/>
              <a:pPr>
                <a:defRPr/>
              </a:pPr>
              <a:t>‹#›</a:t>
            </a:fld>
            <a:endParaRPr lang="en-US" altLang="el-GR"/>
          </a:p>
        </p:txBody>
      </p:sp>
    </p:spTree>
    <p:extLst>
      <p:ext uri="{BB962C8B-B14F-4D97-AF65-F5344CB8AC3E}">
        <p14:creationId xmlns:p14="http://schemas.microsoft.com/office/powerpoint/2010/main" val="2328253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61FE4C53-3C28-2DF3-1D83-0ADB0D988D78}"/>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 name="Title 9"/>
          <p:cNvSpPr>
            <a:spLocks noGrp="1"/>
          </p:cNvSpPr>
          <p:nvPr>
            <p:ph type="title"/>
          </p:nvPr>
        </p:nvSpPr>
        <p:spPr/>
        <p:txBody>
          <a:bodyPr/>
          <a:lstStyle/>
          <a:p>
            <a:r>
              <a:rPr lang="el-GR"/>
              <a:t>Στυλ κύριου τίτλου</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a:extLst>
              <a:ext uri="{FF2B5EF4-FFF2-40B4-BE49-F238E27FC236}">
                <a16:creationId xmlns:a16="http://schemas.microsoft.com/office/drawing/2014/main" id="{B93DCCD7-630B-CA75-326A-A03DCB5AB480}"/>
              </a:ext>
            </a:extLst>
          </p:cNvPr>
          <p:cNvSpPr>
            <a:spLocks noGrp="1"/>
          </p:cNvSpPr>
          <p:nvPr>
            <p:ph type="dt" sz="half" idx="10"/>
          </p:nvPr>
        </p:nvSpPr>
        <p:spPr/>
        <p:txBody>
          <a:bodyPr/>
          <a:lstStyle>
            <a:lvl1pPr>
              <a:defRPr/>
            </a:lvl1pPr>
          </a:lstStyle>
          <a:p>
            <a:pPr>
              <a:defRPr/>
            </a:pPr>
            <a:fld id="{402F0CD7-BB68-AB43-8ABF-E9FF590C5F55}" type="datetimeFigureOut">
              <a:rPr lang="en-US"/>
              <a:pPr>
                <a:defRPr/>
              </a:pPr>
              <a:t>3/10/24</a:t>
            </a:fld>
            <a:endParaRPr lang="en-US" dirty="0"/>
          </a:p>
        </p:txBody>
      </p:sp>
      <p:sp>
        <p:nvSpPr>
          <p:cNvPr id="8" name="Footer Placeholder 7">
            <a:extLst>
              <a:ext uri="{FF2B5EF4-FFF2-40B4-BE49-F238E27FC236}">
                <a16:creationId xmlns:a16="http://schemas.microsoft.com/office/drawing/2014/main" id="{7D3CE7D6-5767-88CC-471F-B901CBA09D1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A9BFD6D-57A5-0CE6-344E-295B481A4EEF}"/>
              </a:ext>
            </a:extLst>
          </p:cNvPr>
          <p:cNvSpPr>
            <a:spLocks noGrp="1"/>
          </p:cNvSpPr>
          <p:nvPr>
            <p:ph type="sldNum" sz="quarter" idx="12"/>
          </p:nvPr>
        </p:nvSpPr>
        <p:spPr/>
        <p:txBody>
          <a:bodyPr/>
          <a:lstStyle>
            <a:lvl1pPr>
              <a:defRPr/>
            </a:lvl1pPr>
          </a:lstStyle>
          <a:p>
            <a:pPr>
              <a:defRPr/>
            </a:pPr>
            <a:fld id="{C0954B9B-E35C-7842-A5A2-CF5E549B628D}" type="slidenum">
              <a:rPr lang="en-US" altLang="el-GR"/>
              <a:pPr>
                <a:defRPr/>
              </a:pPr>
              <a:t>‹#›</a:t>
            </a:fld>
            <a:endParaRPr lang="en-US" altLang="el-GR"/>
          </a:p>
        </p:txBody>
      </p:sp>
    </p:spTree>
    <p:extLst>
      <p:ext uri="{BB962C8B-B14F-4D97-AF65-F5344CB8AC3E}">
        <p14:creationId xmlns:p14="http://schemas.microsoft.com/office/powerpoint/2010/main" val="1425436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FC42EDF3-EA01-A513-A2AB-9D5E75FFA16A}"/>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5200" y="624110"/>
            <a:ext cx="6589200" cy="1280890"/>
          </a:xfrm>
        </p:spPr>
        <p:txBody>
          <a:bodyPr/>
          <a:lstStyle/>
          <a:p>
            <a:r>
              <a:rPr lang="el-GR"/>
              <a:t>Στυλ κύριου τίτλου</a:t>
            </a:r>
            <a:endParaRPr lang="en-US" dirty="0"/>
          </a:p>
        </p:txBody>
      </p:sp>
      <p:sp>
        <p:nvSpPr>
          <p:cNvPr id="4" name="Date Placeholder 2">
            <a:extLst>
              <a:ext uri="{FF2B5EF4-FFF2-40B4-BE49-F238E27FC236}">
                <a16:creationId xmlns:a16="http://schemas.microsoft.com/office/drawing/2014/main" id="{FD907560-E1BB-30E4-BA7D-46BC7BA88082}"/>
              </a:ext>
            </a:extLst>
          </p:cNvPr>
          <p:cNvSpPr>
            <a:spLocks noGrp="1"/>
          </p:cNvSpPr>
          <p:nvPr>
            <p:ph type="dt" sz="half" idx="10"/>
          </p:nvPr>
        </p:nvSpPr>
        <p:spPr/>
        <p:txBody>
          <a:bodyPr/>
          <a:lstStyle>
            <a:lvl1pPr>
              <a:defRPr/>
            </a:lvl1pPr>
          </a:lstStyle>
          <a:p>
            <a:pPr>
              <a:defRPr/>
            </a:pPr>
            <a:fld id="{F3EE4E01-1C0C-1B43-9572-197833407A9E}" type="datetimeFigureOut">
              <a:rPr lang="en-US"/>
              <a:pPr>
                <a:defRPr/>
              </a:pPr>
              <a:t>3/10/24</a:t>
            </a:fld>
            <a:endParaRPr lang="en-US" dirty="0"/>
          </a:p>
        </p:txBody>
      </p:sp>
      <p:sp>
        <p:nvSpPr>
          <p:cNvPr id="5" name="Footer Placeholder 3">
            <a:extLst>
              <a:ext uri="{FF2B5EF4-FFF2-40B4-BE49-F238E27FC236}">
                <a16:creationId xmlns:a16="http://schemas.microsoft.com/office/drawing/2014/main" id="{BFCFB735-40D5-24EE-AE08-532CE87D90F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BE7AD782-F643-B58A-7BBE-A6B9AD81F225}"/>
              </a:ext>
            </a:extLst>
          </p:cNvPr>
          <p:cNvSpPr>
            <a:spLocks noGrp="1"/>
          </p:cNvSpPr>
          <p:nvPr>
            <p:ph type="sldNum" sz="quarter" idx="12"/>
          </p:nvPr>
        </p:nvSpPr>
        <p:spPr/>
        <p:txBody>
          <a:bodyPr/>
          <a:lstStyle>
            <a:lvl1pPr>
              <a:defRPr/>
            </a:lvl1pPr>
          </a:lstStyle>
          <a:p>
            <a:pPr>
              <a:defRPr/>
            </a:pPr>
            <a:fld id="{51024C3B-360C-B244-B3BD-13745782FBB6}" type="slidenum">
              <a:rPr lang="en-US" altLang="el-GR"/>
              <a:pPr>
                <a:defRPr/>
              </a:pPr>
              <a:t>‹#›</a:t>
            </a:fld>
            <a:endParaRPr lang="en-US" altLang="el-GR"/>
          </a:p>
        </p:txBody>
      </p:sp>
    </p:spTree>
    <p:extLst>
      <p:ext uri="{BB962C8B-B14F-4D97-AF65-F5344CB8AC3E}">
        <p14:creationId xmlns:p14="http://schemas.microsoft.com/office/powerpoint/2010/main" val="3939153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38597851-D923-C25C-6C24-75C6A3A91170}"/>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3" name="Date Placeholder 1">
            <a:extLst>
              <a:ext uri="{FF2B5EF4-FFF2-40B4-BE49-F238E27FC236}">
                <a16:creationId xmlns:a16="http://schemas.microsoft.com/office/drawing/2014/main" id="{0823F6F5-4911-14BA-D4CC-A1DDB09BF99A}"/>
              </a:ext>
            </a:extLst>
          </p:cNvPr>
          <p:cNvSpPr>
            <a:spLocks noGrp="1"/>
          </p:cNvSpPr>
          <p:nvPr>
            <p:ph type="dt" sz="half" idx="10"/>
          </p:nvPr>
        </p:nvSpPr>
        <p:spPr/>
        <p:txBody>
          <a:bodyPr/>
          <a:lstStyle>
            <a:lvl1pPr>
              <a:defRPr/>
            </a:lvl1pPr>
          </a:lstStyle>
          <a:p>
            <a:pPr>
              <a:defRPr/>
            </a:pPr>
            <a:fld id="{D79FF548-DDAE-3840-BBBD-176089F3CF0B}" type="datetimeFigureOut">
              <a:rPr lang="en-US"/>
              <a:pPr>
                <a:defRPr/>
              </a:pPr>
              <a:t>3/10/24</a:t>
            </a:fld>
            <a:endParaRPr lang="en-US" dirty="0"/>
          </a:p>
        </p:txBody>
      </p:sp>
      <p:sp>
        <p:nvSpPr>
          <p:cNvPr id="4" name="Footer Placeholder 2">
            <a:extLst>
              <a:ext uri="{FF2B5EF4-FFF2-40B4-BE49-F238E27FC236}">
                <a16:creationId xmlns:a16="http://schemas.microsoft.com/office/drawing/2014/main" id="{6678A5ED-B120-18E2-ABF2-0BB3F9E8449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98238935-7A48-1D7B-B862-B7A6BE751A55}"/>
              </a:ext>
            </a:extLst>
          </p:cNvPr>
          <p:cNvSpPr>
            <a:spLocks noGrp="1"/>
          </p:cNvSpPr>
          <p:nvPr>
            <p:ph type="sldNum" sz="quarter" idx="12"/>
          </p:nvPr>
        </p:nvSpPr>
        <p:spPr/>
        <p:txBody>
          <a:bodyPr/>
          <a:lstStyle>
            <a:lvl1pPr>
              <a:defRPr/>
            </a:lvl1pPr>
          </a:lstStyle>
          <a:p>
            <a:pPr>
              <a:defRPr/>
            </a:pPr>
            <a:fld id="{9535EC46-5685-9F43-9836-A1F044CAF3AE}" type="slidenum">
              <a:rPr lang="en-US" altLang="el-GR"/>
              <a:pPr>
                <a:defRPr/>
              </a:pPr>
              <a:t>‹#›</a:t>
            </a:fld>
            <a:endParaRPr lang="en-US" altLang="el-GR"/>
          </a:p>
        </p:txBody>
      </p:sp>
    </p:spTree>
    <p:extLst>
      <p:ext uri="{BB962C8B-B14F-4D97-AF65-F5344CB8AC3E}">
        <p14:creationId xmlns:p14="http://schemas.microsoft.com/office/powerpoint/2010/main" val="763409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59E00B99-298A-7EC6-4694-C8349D9B96E0}"/>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2415" y="446088"/>
            <a:ext cx="2629584" cy="976312"/>
          </a:xfrm>
        </p:spPr>
        <p:txBody>
          <a:bodyPr anchor="b"/>
          <a:lstStyle>
            <a:lvl1pPr algn="l">
              <a:defRPr sz="2000" b="0"/>
            </a:lvl1pPr>
          </a:lstStyle>
          <a:p>
            <a:r>
              <a:rPr lang="el-GR"/>
              <a:t>Στυλ κύριου τίτλου</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6" name="Date Placeholder 4">
            <a:extLst>
              <a:ext uri="{FF2B5EF4-FFF2-40B4-BE49-F238E27FC236}">
                <a16:creationId xmlns:a16="http://schemas.microsoft.com/office/drawing/2014/main" id="{3658CA8B-D471-6F02-7F98-913DCC9B73C7}"/>
              </a:ext>
            </a:extLst>
          </p:cNvPr>
          <p:cNvSpPr>
            <a:spLocks noGrp="1"/>
          </p:cNvSpPr>
          <p:nvPr>
            <p:ph type="dt" sz="half" idx="10"/>
          </p:nvPr>
        </p:nvSpPr>
        <p:spPr/>
        <p:txBody>
          <a:bodyPr/>
          <a:lstStyle>
            <a:lvl1pPr>
              <a:defRPr/>
            </a:lvl1pPr>
          </a:lstStyle>
          <a:p>
            <a:pPr>
              <a:defRPr/>
            </a:pPr>
            <a:fld id="{B8CAFAC7-890A-A440-8164-131EB58F85BB}" type="datetimeFigureOut">
              <a:rPr lang="en-US"/>
              <a:pPr>
                <a:defRPr/>
              </a:pPr>
              <a:t>3/10/24</a:t>
            </a:fld>
            <a:endParaRPr lang="en-US" dirty="0"/>
          </a:p>
        </p:txBody>
      </p:sp>
      <p:sp>
        <p:nvSpPr>
          <p:cNvPr id="7" name="Footer Placeholder 5">
            <a:extLst>
              <a:ext uri="{FF2B5EF4-FFF2-40B4-BE49-F238E27FC236}">
                <a16:creationId xmlns:a16="http://schemas.microsoft.com/office/drawing/2014/main" id="{F0909895-4CFB-0792-4834-4082AB2089D8}"/>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E87E2646-0503-375C-BD99-7E7F1028AD1E}"/>
              </a:ext>
            </a:extLst>
          </p:cNvPr>
          <p:cNvSpPr>
            <a:spLocks noGrp="1"/>
          </p:cNvSpPr>
          <p:nvPr>
            <p:ph type="sldNum" sz="quarter" idx="12"/>
          </p:nvPr>
        </p:nvSpPr>
        <p:spPr/>
        <p:txBody>
          <a:bodyPr/>
          <a:lstStyle>
            <a:lvl1pPr>
              <a:defRPr/>
            </a:lvl1pPr>
          </a:lstStyle>
          <a:p>
            <a:pPr>
              <a:defRPr/>
            </a:pPr>
            <a:fld id="{51D1C3BE-1802-894D-80DF-3D29750D51D5}" type="slidenum">
              <a:rPr lang="en-US" altLang="el-GR"/>
              <a:pPr>
                <a:defRPr/>
              </a:pPr>
              <a:t>‹#›</a:t>
            </a:fld>
            <a:endParaRPr lang="en-US" altLang="el-GR"/>
          </a:p>
        </p:txBody>
      </p:sp>
    </p:spTree>
    <p:extLst>
      <p:ext uri="{BB962C8B-B14F-4D97-AF65-F5344CB8AC3E}">
        <p14:creationId xmlns:p14="http://schemas.microsoft.com/office/powerpoint/2010/main" val="382704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020687F7-9AB1-EF36-B3D8-719BACFCDF07}"/>
              </a:ext>
            </a:extLst>
          </p:cNvPr>
          <p:cNvSpPr>
            <a:spLocks/>
          </p:cNvSpPr>
          <p:nvPr/>
        </p:nvSpPr>
        <p:spPr bwMode="auto">
          <a:xfrm flipV="1">
            <a:off x="0" y="4910138"/>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1942415" y="634965"/>
            <a:ext cx="6591985"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noProof="0"/>
              <a:t>Κάντε κλικ στο εικονίδιο για να προσθέσετε εικόνα</a:t>
            </a:r>
            <a:endParaRPr lang="en-US" noProof="0"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6" name="Date Placeholder 4">
            <a:extLst>
              <a:ext uri="{FF2B5EF4-FFF2-40B4-BE49-F238E27FC236}">
                <a16:creationId xmlns:a16="http://schemas.microsoft.com/office/drawing/2014/main" id="{0CD2FD33-2A96-73B2-4CC3-16A794184BD3}"/>
              </a:ext>
            </a:extLst>
          </p:cNvPr>
          <p:cNvSpPr>
            <a:spLocks noGrp="1"/>
          </p:cNvSpPr>
          <p:nvPr>
            <p:ph type="dt" sz="half" idx="10"/>
          </p:nvPr>
        </p:nvSpPr>
        <p:spPr/>
        <p:txBody>
          <a:bodyPr/>
          <a:lstStyle>
            <a:lvl1pPr>
              <a:defRPr/>
            </a:lvl1pPr>
          </a:lstStyle>
          <a:p>
            <a:pPr>
              <a:defRPr/>
            </a:pPr>
            <a:fld id="{C0C77084-B5B5-0841-B46B-FAD4E1C468E8}" type="datetimeFigureOut">
              <a:rPr lang="en-US"/>
              <a:pPr>
                <a:defRPr/>
              </a:pPr>
              <a:t>3/10/24</a:t>
            </a:fld>
            <a:endParaRPr lang="en-US" dirty="0"/>
          </a:p>
        </p:txBody>
      </p:sp>
      <p:sp>
        <p:nvSpPr>
          <p:cNvPr id="7" name="Footer Placeholder 5">
            <a:extLst>
              <a:ext uri="{FF2B5EF4-FFF2-40B4-BE49-F238E27FC236}">
                <a16:creationId xmlns:a16="http://schemas.microsoft.com/office/drawing/2014/main" id="{DBA84519-B866-5DE7-21F6-56C7C77E874B}"/>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828634D6-0A22-D22E-97AE-9F472DA2FFD2}"/>
              </a:ext>
            </a:extLst>
          </p:cNvPr>
          <p:cNvSpPr>
            <a:spLocks noGrp="1"/>
          </p:cNvSpPr>
          <p:nvPr>
            <p:ph type="sldNum" sz="quarter" idx="12"/>
          </p:nvPr>
        </p:nvSpPr>
        <p:spPr>
          <a:xfrm>
            <a:off x="511175" y="4983163"/>
            <a:ext cx="585788" cy="365125"/>
          </a:xfrm>
        </p:spPr>
        <p:txBody>
          <a:bodyPr/>
          <a:lstStyle>
            <a:lvl1pPr>
              <a:defRPr/>
            </a:lvl1pPr>
          </a:lstStyle>
          <a:p>
            <a:pPr>
              <a:defRPr/>
            </a:pPr>
            <a:fld id="{71D6A503-5B65-204D-9759-FC51A122D15E}" type="slidenum">
              <a:rPr lang="en-US" altLang="el-GR"/>
              <a:pPr>
                <a:defRPr/>
              </a:pPr>
              <a:t>‹#›</a:t>
            </a:fld>
            <a:endParaRPr lang="en-US" altLang="el-GR"/>
          </a:p>
        </p:txBody>
      </p:sp>
    </p:spTree>
    <p:extLst>
      <p:ext uri="{BB962C8B-B14F-4D97-AF65-F5344CB8AC3E}">
        <p14:creationId xmlns:p14="http://schemas.microsoft.com/office/powerpoint/2010/main" val="3429773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grpSp>
        <p:nvGrpSpPr>
          <p:cNvPr id="1026" name="Group 35">
            <a:extLst>
              <a:ext uri="{FF2B5EF4-FFF2-40B4-BE49-F238E27FC236}">
                <a16:creationId xmlns:a16="http://schemas.microsoft.com/office/drawing/2014/main" id="{6FE8CB1D-75F6-3DEA-3ED8-8CA7BB48CE07}"/>
              </a:ext>
            </a:extLst>
          </p:cNvPr>
          <p:cNvGrpSpPr>
            <a:grpSpLocks/>
          </p:cNvGrpSpPr>
          <p:nvPr/>
        </p:nvGrpSpPr>
        <p:grpSpPr bwMode="auto">
          <a:xfrm>
            <a:off x="0" y="228600"/>
            <a:ext cx="1981200" cy="6638925"/>
            <a:chOff x="2487613" y="285750"/>
            <a:chExt cx="2428875" cy="5654676"/>
          </a:xfrm>
        </p:grpSpPr>
        <p:sp>
          <p:nvSpPr>
            <p:cNvPr id="1046" name="Freeform 11">
              <a:extLst>
                <a:ext uri="{FF2B5EF4-FFF2-40B4-BE49-F238E27FC236}">
                  <a16:creationId xmlns:a16="http://schemas.microsoft.com/office/drawing/2014/main" id="{636D9C7A-9AB2-F00F-5A7A-58447589BC83}"/>
                </a:ext>
              </a:extLst>
            </p:cNvPr>
            <p:cNvSpPr>
              <a:spLocks/>
            </p:cNvSpPr>
            <p:nvPr/>
          </p:nvSpPr>
          <p:spPr bwMode="auto">
            <a:xfrm>
              <a:off x="2487613" y="2284413"/>
              <a:ext cx="85725" cy="533400"/>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7" name="Freeform 12">
              <a:extLst>
                <a:ext uri="{FF2B5EF4-FFF2-40B4-BE49-F238E27FC236}">
                  <a16:creationId xmlns:a16="http://schemas.microsoft.com/office/drawing/2014/main" id="{92072C51-8872-22F5-F6AA-FF22CA8BCE62}"/>
                </a:ext>
              </a:extLst>
            </p:cNvPr>
            <p:cNvSpPr>
              <a:spLocks/>
            </p:cNvSpPr>
            <p:nvPr/>
          </p:nvSpPr>
          <p:spPr bwMode="auto">
            <a:xfrm>
              <a:off x="2597151" y="2779713"/>
              <a:ext cx="550863" cy="1978025"/>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8" name="Freeform 13">
              <a:extLst>
                <a:ext uri="{FF2B5EF4-FFF2-40B4-BE49-F238E27FC236}">
                  <a16:creationId xmlns:a16="http://schemas.microsoft.com/office/drawing/2014/main" id="{46A964ED-EEFC-72A0-CF4A-0FA990D1FE2D}"/>
                </a:ext>
              </a:extLst>
            </p:cNvPr>
            <p:cNvSpPr>
              <a:spLocks/>
            </p:cNvSpPr>
            <p:nvPr/>
          </p:nvSpPr>
          <p:spPr bwMode="auto">
            <a:xfrm>
              <a:off x="3175001" y="4730750"/>
              <a:ext cx="519113" cy="1209675"/>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9" name="Freeform 14">
              <a:extLst>
                <a:ext uri="{FF2B5EF4-FFF2-40B4-BE49-F238E27FC236}">
                  <a16:creationId xmlns:a16="http://schemas.microsoft.com/office/drawing/2014/main" id="{2E1C4ED9-B8A9-2042-AB54-B76C6D35F64F}"/>
                </a:ext>
              </a:extLst>
            </p:cNvPr>
            <p:cNvSpPr>
              <a:spLocks/>
            </p:cNvSpPr>
            <p:nvPr/>
          </p:nvSpPr>
          <p:spPr bwMode="auto">
            <a:xfrm>
              <a:off x="3305176" y="5630863"/>
              <a:ext cx="146050" cy="309563"/>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0" name="Freeform 15">
              <a:extLst>
                <a:ext uri="{FF2B5EF4-FFF2-40B4-BE49-F238E27FC236}">
                  <a16:creationId xmlns:a16="http://schemas.microsoft.com/office/drawing/2014/main" id="{B2963507-65D1-430E-2EB0-7521F5E9B4CE}"/>
                </a:ext>
              </a:extLst>
            </p:cNvPr>
            <p:cNvSpPr>
              <a:spLocks/>
            </p:cNvSpPr>
            <p:nvPr/>
          </p:nvSpPr>
          <p:spPr bwMode="auto">
            <a:xfrm>
              <a:off x="2573338" y="2817813"/>
              <a:ext cx="700088" cy="2835275"/>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1" name="Freeform 16">
              <a:extLst>
                <a:ext uri="{FF2B5EF4-FFF2-40B4-BE49-F238E27FC236}">
                  <a16:creationId xmlns:a16="http://schemas.microsoft.com/office/drawing/2014/main" id="{1BE2DE46-100D-E779-B1C5-E481BB648316}"/>
                </a:ext>
              </a:extLst>
            </p:cNvPr>
            <p:cNvSpPr>
              <a:spLocks/>
            </p:cNvSpPr>
            <p:nvPr/>
          </p:nvSpPr>
          <p:spPr bwMode="auto">
            <a:xfrm>
              <a:off x="2506663" y="285750"/>
              <a:ext cx="90488" cy="2493963"/>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2" name="Freeform 17">
              <a:extLst>
                <a:ext uri="{FF2B5EF4-FFF2-40B4-BE49-F238E27FC236}">
                  <a16:creationId xmlns:a16="http://schemas.microsoft.com/office/drawing/2014/main" id="{83CF6746-5AF3-13C7-D060-CC9B14602445}"/>
                </a:ext>
              </a:extLst>
            </p:cNvPr>
            <p:cNvSpPr>
              <a:spLocks/>
            </p:cNvSpPr>
            <p:nvPr/>
          </p:nvSpPr>
          <p:spPr bwMode="auto">
            <a:xfrm>
              <a:off x="2554288" y="2598738"/>
              <a:ext cx="66675" cy="420688"/>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3" name="Freeform 18">
              <a:extLst>
                <a:ext uri="{FF2B5EF4-FFF2-40B4-BE49-F238E27FC236}">
                  <a16:creationId xmlns:a16="http://schemas.microsoft.com/office/drawing/2014/main" id="{F39C86EF-074C-6A7B-E507-04C58A90AE35}"/>
                </a:ext>
              </a:extLst>
            </p:cNvPr>
            <p:cNvSpPr>
              <a:spLocks/>
            </p:cNvSpPr>
            <p:nvPr/>
          </p:nvSpPr>
          <p:spPr bwMode="auto">
            <a:xfrm>
              <a:off x="3143251" y="4757738"/>
              <a:ext cx="161925" cy="873125"/>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4" name="Freeform 19">
              <a:extLst>
                <a:ext uri="{FF2B5EF4-FFF2-40B4-BE49-F238E27FC236}">
                  <a16:creationId xmlns:a16="http://schemas.microsoft.com/office/drawing/2014/main" id="{EF77E272-632E-7736-DDF8-85A4453F9A4E}"/>
                </a:ext>
              </a:extLst>
            </p:cNvPr>
            <p:cNvSpPr>
              <a:spLocks/>
            </p:cNvSpPr>
            <p:nvPr/>
          </p:nvSpPr>
          <p:spPr bwMode="auto">
            <a:xfrm>
              <a:off x="3148013" y="1282700"/>
              <a:ext cx="1768475" cy="3448050"/>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5" name="Freeform 20">
              <a:extLst>
                <a:ext uri="{FF2B5EF4-FFF2-40B4-BE49-F238E27FC236}">
                  <a16:creationId xmlns:a16="http://schemas.microsoft.com/office/drawing/2014/main" id="{29BE74ED-E722-3A62-10E8-99C38E1C1F6E}"/>
                </a:ext>
              </a:extLst>
            </p:cNvPr>
            <p:cNvSpPr>
              <a:spLocks/>
            </p:cNvSpPr>
            <p:nvPr/>
          </p:nvSpPr>
          <p:spPr bwMode="auto">
            <a:xfrm>
              <a:off x="3273426" y="5653088"/>
              <a:ext cx="138113" cy="287338"/>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6" name="Freeform 21">
              <a:extLst>
                <a:ext uri="{FF2B5EF4-FFF2-40B4-BE49-F238E27FC236}">
                  <a16:creationId xmlns:a16="http://schemas.microsoft.com/office/drawing/2014/main" id="{B7A3DDB9-9F27-5E86-C6C1-BE1377D40FF8}"/>
                </a:ext>
              </a:extLst>
            </p:cNvPr>
            <p:cNvSpPr>
              <a:spLocks/>
            </p:cNvSpPr>
            <p:nvPr/>
          </p:nvSpPr>
          <p:spPr bwMode="auto">
            <a:xfrm>
              <a:off x="3143251" y="4656138"/>
              <a:ext cx="31750" cy="188913"/>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57" name="Freeform 22">
              <a:extLst>
                <a:ext uri="{FF2B5EF4-FFF2-40B4-BE49-F238E27FC236}">
                  <a16:creationId xmlns:a16="http://schemas.microsoft.com/office/drawing/2014/main" id="{01C9BE72-FC74-62FF-7DE8-AC52A40B2F51}"/>
                </a:ext>
              </a:extLst>
            </p:cNvPr>
            <p:cNvSpPr>
              <a:spLocks/>
            </p:cNvSpPr>
            <p:nvPr/>
          </p:nvSpPr>
          <p:spPr bwMode="auto">
            <a:xfrm>
              <a:off x="3211513" y="5410200"/>
              <a:ext cx="203200" cy="530225"/>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grpSp>
        <p:nvGrpSpPr>
          <p:cNvPr id="1027" name="Group 48">
            <a:extLst>
              <a:ext uri="{FF2B5EF4-FFF2-40B4-BE49-F238E27FC236}">
                <a16:creationId xmlns:a16="http://schemas.microsoft.com/office/drawing/2014/main" id="{BC761246-011E-D7F2-8860-D6ADC31BF891}"/>
              </a:ext>
            </a:extLst>
          </p:cNvPr>
          <p:cNvGrpSpPr>
            <a:grpSpLocks/>
          </p:cNvGrpSpPr>
          <p:nvPr/>
        </p:nvGrpSpPr>
        <p:grpSpPr bwMode="auto">
          <a:xfrm>
            <a:off x="20638" y="0"/>
            <a:ext cx="1952625" cy="6853238"/>
            <a:chOff x="6627813" y="195717"/>
            <a:chExt cx="1952625" cy="5678034"/>
          </a:xfrm>
        </p:grpSpPr>
        <p:sp>
          <p:nvSpPr>
            <p:cNvPr id="1034" name="Freeform 27">
              <a:extLst>
                <a:ext uri="{FF2B5EF4-FFF2-40B4-BE49-F238E27FC236}">
                  <a16:creationId xmlns:a16="http://schemas.microsoft.com/office/drawing/2014/main" id="{181AFFF2-ADD6-D5FF-B099-41E75C2EFF13}"/>
                </a:ext>
              </a:extLst>
            </p:cNvPr>
            <p:cNvSpPr>
              <a:spLocks/>
            </p:cNvSpPr>
            <p:nvPr/>
          </p:nvSpPr>
          <p:spPr bwMode="auto">
            <a:xfrm>
              <a:off x="6627813" y="195717"/>
              <a:ext cx="409575" cy="3646488"/>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35" name="Freeform 28">
              <a:extLst>
                <a:ext uri="{FF2B5EF4-FFF2-40B4-BE49-F238E27FC236}">
                  <a16:creationId xmlns:a16="http://schemas.microsoft.com/office/drawing/2014/main" id="{A685478E-BA2A-1C39-93E6-0CEECB57A5F1}"/>
                </a:ext>
              </a:extLst>
            </p:cNvPr>
            <p:cNvSpPr>
              <a:spLocks/>
            </p:cNvSpPr>
            <p:nvPr/>
          </p:nvSpPr>
          <p:spPr bwMode="auto">
            <a:xfrm>
              <a:off x="7061201" y="3771900"/>
              <a:ext cx="350838" cy="1309688"/>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36" name="Freeform 29">
              <a:extLst>
                <a:ext uri="{FF2B5EF4-FFF2-40B4-BE49-F238E27FC236}">
                  <a16:creationId xmlns:a16="http://schemas.microsoft.com/office/drawing/2014/main" id="{65E041C6-98CC-FF5B-3908-E30A04786FE8}"/>
                </a:ext>
              </a:extLst>
            </p:cNvPr>
            <p:cNvSpPr>
              <a:spLocks/>
            </p:cNvSpPr>
            <p:nvPr/>
          </p:nvSpPr>
          <p:spPr bwMode="auto">
            <a:xfrm>
              <a:off x="7439026" y="5053013"/>
              <a:ext cx="357188" cy="82073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37" name="Freeform 30">
              <a:extLst>
                <a:ext uri="{FF2B5EF4-FFF2-40B4-BE49-F238E27FC236}">
                  <a16:creationId xmlns:a16="http://schemas.microsoft.com/office/drawing/2014/main" id="{F92ECC6D-0B20-937F-5B76-7A026D9C035F}"/>
                </a:ext>
              </a:extLst>
            </p:cNvPr>
            <p:cNvSpPr>
              <a:spLocks/>
            </p:cNvSpPr>
            <p:nvPr/>
          </p:nvSpPr>
          <p:spPr bwMode="auto">
            <a:xfrm>
              <a:off x="7037388" y="3811588"/>
              <a:ext cx="457200" cy="1852613"/>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38" name="Freeform 31">
              <a:extLst>
                <a:ext uri="{FF2B5EF4-FFF2-40B4-BE49-F238E27FC236}">
                  <a16:creationId xmlns:a16="http://schemas.microsoft.com/office/drawing/2014/main" id="{40863B86-5A7C-4798-845F-BA3DF3E6FE20}"/>
                </a:ext>
              </a:extLst>
            </p:cNvPr>
            <p:cNvSpPr>
              <a:spLocks/>
            </p:cNvSpPr>
            <p:nvPr/>
          </p:nvSpPr>
          <p:spPr bwMode="auto">
            <a:xfrm>
              <a:off x="6992938" y="1263650"/>
              <a:ext cx="144463" cy="2508250"/>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39" name="Freeform 32">
              <a:extLst>
                <a:ext uri="{FF2B5EF4-FFF2-40B4-BE49-F238E27FC236}">
                  <a16:creationId xmlns:a16="http://schemas.microsoft.com/office/drawing/2014/main" id="{3ACA8F7A-69C9-7185-8DE3-2C3ADAC77225}"/>
                </a:ext>
              </a:extLst>
            </p:cNvPr>
            <p:cNvSpPr>
              <a:spLocks/>
            </p:cNvSpPr>
            <p:nvPr/>
          </p:nvSpPr>
          <p:spPr bwMode="auto">
            <a:xfrm>
              <a:off x="7526338" y="5640388"/>
              <a:ext cx="111125" cy="233363"/>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0" name="Freeform 33">
              <a:extLst>
                <a:ext uri="{FF2B5EF4-FFF2-40B4-BE49-F238E27FC236}">
                  <a16:creationId xmlns:a16="http://schemas.microsoft.com/office/drawing/2014/main" id="{23F434C0-2A42-25D7-9974-D39B3E776184}"/>
                </a:ext>
              </a:extLst>
            </p:cNvPr>
            <p:cNvSpPr>
              <a:spLocks/>
            </p:cNvSpPr>
            <p:nvPr/>
          </p:nvSpPr>
          <p:spPr bwMode="auto">
            <a:xfrm>
              <a:off x="7021513" y="3598863"/>
              <a:ext cx="68263" cy="423863"/>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1" name="Freeform 34">
              <a:extLst>
                <a:ext uri="{FF2B5EF4-FFF2-40B4-BE49-F238E27FC236}">
                  <a16:creationId xmlns:a16="http://schemas.microsoft.com/office/drawing/2014/main" id="{9351F58F-8277-DAAE-EEA7-B70C8788D388}"/>
                </a:ext>
              </a:extLst>
            </p:cNvPr>
            <p:cNvSpPr>
              <a:spLocks/>
            </p:cNvSpPr>
            <p:nvPr/>
          </p:nvSpPr>
          <p:spPr bwMode="auto">
            <a:xfrm>
              <a:off x="7412038" y="2801938"/>
              <a:ext cx="1168400" cy="2251075"/>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2" name="Freeform 35">
              <a:extLst>
                <a:ext uri="{FF2B5EF4-FFF2-40B4-BE49-F238E27FC236}">
                  <a16:creationId xmlns:a16="http://schemas.microsoft.com/office/drawing/2014/main" id="{A357EDA0-CA48-C90F-7387-20EE6252FED8}"/>
                </a:ext>
              </a:extLst>
            </p:cNvPr>
            <p:cNvSpPr>
              <a:spLocks/>
            </p:cNvSpPr>
            <p:nvPr/>
          </p:nvSpPr>
          <p:spPr bwMode="auto">
            <a:xfrm>
              <a:off x="7494588" y="5664200"/>
              <a:ext cx="100013" cy="209550"/>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3" name="Freeform 36">
              <a:extLst>
                <a:ext uri="{FF2B5EF4-FFF2-40B4-BE49-F238E27FC236}">
                  <a16:creationId xmlns:a16="http://schemas.microsoft.com/office/drawing/2014/main" id="{B95E86C1-D904-CC8D-18BB-D080981EA934}"/>
                </a:ext>
              </a:extLst>
            </p:cNvPr>
            <p:cNvSpPr>
              <a:spLocks/>
            </p:cNvSpPr>
            <p:nvPr/>
          </p:nvSpPr>
          <p:spPr bwMode="auto">
            <a:xfrm>
              <a:off x="7412038" y="5081588"/>
              <a:ext cx="114300" cy="558800"/>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4" name="Freeform 37">
              <a:extLst>
                <a:ext uri="{FF2B5EF4-FFF2-40B4-BE49-F238E27FC236}">
                  <a16:creationId xmlns:a16="http://schemas.microsoft.com/office/drawing/2014/main" id="{4E21D856-2FC6-53D1-54AB-D7FC02790152}"/>
                </a:ext>
              </a:extLst>
            </p:cNvPr>
            <p:cNvSpPr>
              <a:spLocks/>
            </p:cNvSpPr>
            <p:nvPr/>
          </p:nvSpPr>
          <p:spPr bwMode="auto">
            <a:xfrm>
              <a:off x="7412038" y="4978400"/>
              <a:ext cx="31750" cy="188913"/>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sp>
          <p:nvSpPr>
            <p:cNvPr id="1045" name="Freeform 38">
              <a:extLst>
                <a:ext uri="{FF2B5EF4-FFF2-40B4-BE49-F238E27FC236}">
                  <a16:creationId xmlns:a16="http://schemas.microsoft.com/office/drawing/2014/main" id="{120F45B3-39AE-95F6-DD7F-353EC42AA45B}"/>
                </a:ext>
              </a:extLst>
            </p:cNvPr>
            <p:cNvSpPr>
              <a:spLocks/>
            </p:cNvSpPr>
            <p:nvPr/>
          </p:nvSpPr>
          <p:spPr bwMode="auto">
            <a:xfrm>
              <a:off x="7439026" y="5434013"/>
              <a:ext cx="174625" cy="439738"/>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l-GR"/>
            </a:p>
          </p:txBody>
        </p:sp>
      </p:grpSp>
      <p:sp>
        <p:nvSpPr>
          <p:cNvPr id="62" name="Rectangle 61">
            <a:extLst>
              <a:ext uri="{FF2B5EF4-FFF2-40B4-BE49-F238E27FC236}">
                <a16:creationId xmlns:a16="http://schemas.microsoft.com/office/drawing/2014/main" id="{35B2FD77-3B53-7265-15E9-19FB023A358C}"/>
              </a:ext>
            </a:extLst>
          </p:cNvPr>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a16="http://schemas.microsoft.com/office/drawing/2014/main" id="{BB5B9913-A2A0-0B57-B7C5-871A3B014E74}"/>
              </a:ext>
            </a:extLst>
          </p:cNvPr>
          <p:cNvSpPr>
            <a:spLocks noGrp="1"/>
          </p:cNvSpPr>
          <p:nvPr>
            <p:ph type="title"/>
          </p:nvPr>
        </p:nvSpPr>
        <p:spPr bwMode="auto">
          <a:xfrm>
            <a:off x="1944688" y="623888"/>
            <a:ext cx="6589712"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κύριου τίτλου</a:t>
            </a:r>
            <a:endParaRPr lang="en-US" altLang="el-GR"/>
          </a:p>
        </p:txBody>
      </p:sp>
      <p:sp>
        <p:nvSpPr>
          <p:cNvPr id="1030" name="Text Placeholder 2">
            <a:extLst>
              <a:ext uri="{FF2B5EF4-FFF2-40B4-BE49-F238E27FC236}">
                <a16:creationId xmlns:a16="http://schemas.microsoft.com/office/drawing/2014/main" id="{CB9F658F-F11D-99AE-CC9F-EAF5931027CC}"/>
              </a:ext>
            </a:extLst>
          </p:cNvPr>
          <p:cNvSpPr>
            <a:spLocks noGrp="1"/>
          </p:cNvSpPr>
          <p:nvPr>
            <p:ph type="body" idx="1"/>
          </p:nvPr>
        </p:nvSpPr>
        <p:spPr bwMode="auto">
          <a:xfrm>
            <a:off x="1943100" y="2133600"/>
            <a:ext cx="65913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endParaRPr lang="en-US" altLang="el-GR"/>
          </a:p>
        </p:txBody>
      </p:sp>
      <p:sp>
        <p:nvSpPr>
          <p:cNvPr id="4" name="Date Placeholder 3">
            <a:extLst>
              <a:ext uri="{FF2B5EF4-FFF2-40B4-BE49-F238E27FC236}">
                <a16:creationId xmlns:a16="http://schemas.microsoft.com/office/drawing/2014/main" id="{0D0A923F-CA56-7F90-60C5-31F87246EC75}"/>
              </a:ext>
            </a:extLst>
          </p:cNvPr>
          <p:cNvSpPr>
            <a:spLocks noGrp="1"/>
          </p:cNvSpPr>
          <p:nvPr>
            <p:ph type="dt" sz="half" idx="2"/>
          </p:nvPr>
        </p:nvSpPr>
        <p:spPr>
          <a:xfrm>
            <a:off x="7772400" y="6135688"/>
            <a:ext cx="766763" cy="369887"/>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6BD39599-C28E-7044-AC96-0A9296A64C4E}" type="datetimeFigureOut">
              <a:rPr lang="en-US"/>
              <a:pPr>
                <a:defRPr/>
              </a:pPr>
              <a:t>3/10/24</a:t>
            </a:fld>
            <a:endParaRPr lang="en-US" dirty="0"/>
          </a:p>
        </p:txBody>
      </p:sp>
      <p:sp>
        <p:nvSpPr>
          <p:cNvPr id="5" name="Footer Placeholder 4">
            <a:extLst>
              <a:ext uri="{FF2B5EF4-FFF2-40B4-BE49-F238E27FC236}">
                <a16:creationId xmlns:a16="http://schemas.microsoft.com/office/drawing/2014/main" id="{D1178A8F-CDA3-46EB-C418-828A1ABCAD5C}"/>
              </a:ext>
            </a:extLst>
          </p:cNvPr>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ACA47CF5-EFCF-0C3A-849C-FCCA2222AFC4}"/>
              </a:ext>
            </a:extLst>
          </p:cNvPr>
          <p:cNvSpPr>
            <a:spLocks noGrp="1"/>
          </p:cNvSpPr>
          <p:nvPr>
            <p:ph type="sldNum" sz="quarter" idx="4"/>
          </p:nvPr>
        </p:nvSpPr>
        <p:spPr bwMode="gray">
          <a:xfrm>
            <a:off x="511175" y="787400"/>
            <a:ext cx="585788"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2000">
                <a:solidFill>
                  <a:srgbClr val="FEFFFF"/>
                </a:solidFill>
              </a:defRPr>
            </a:lvl1pPr>
          </a:lstStyle>
          <a:p>
            <a:pPr>
              <a:defRPr/>
            </a:pPr>
            <a:fld id="{5B0CCFAE-078D-D242-B20B-8AEE24852217}" type="slidenum">
              <a:rPr lang="en-US" altLang="el-GR"/>
              <a:pPr>
                <a:defRPr/>
              </a:pPr>
              <a:t>‹#›</a:t>
            </a:fld>
            <a:endParaRPr lang="en-US" altLang="el-GR"/>
          </a:p>
        </p:txBody>
      </p:sp>
    </p:spTree>
  </p:cSld>
  <p:clrMap bg1="lt1" tx1="dk1" bg2="lt2" tx2="dk2" accent1="accent1" accent2="accent2" accent3="accent3" accent4="accent4" accent5="accent5" accent6="accent6" hlink="hlink" folHlink="folHlink"/>
  <p:sldLayoutIdLst>
    <p:sldLayoutId id="2147484983" r:id="rId1"/>
    <p:sldLayoutId id="2147484984" r:id="rId2"/>
    <p:sldLayoutId id="2147484985" r:id="rId3"/>
    <p:sldLayoutId id="2147484986" r:id="rId4"/>
    <p:sldLayoutId id="2147484987" r:id="rId5"/>
    <p:sldLayoutId id="2147484988" r:id="rId6"/>
    <p:sldLayoutId id="2147484989" r:id="rId7"/>
    <p:sldLayoutId id="2147484990" r:id="rId8"/>
    <p:sldLayoutId id="2147484991" r:id="rId9"/>
    <p:sldLayoutId id="2147484992" r:id="rId10"/>
    <p:sldLayoutId id="2147484993" r:id="rId11"/>
    <p:sldLayoutId id="2147484994" r:id="rId12"/>
    <p:sldLayoutId id="2147484995" r:id="rId13"/>
    <p:sldLayoutId id="2147484996" r:id="rId14"/>
    <p:sldLayoutId id="2147484997" r:id="rId15"/>
    <p:sldLayoutId id="2147484998" r:id="rId16"/>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itchFamily="34" charset="0"/>
        </a:defRPr>
      </a:lvl2pPr>
      <a:lvl3pPr algn="l" defTabSz="457200" rtl="0" eaLnBrk="0" fontAlgn="base" hangingPunct="0">
        <a:spcBef>
          <a:spcPct val="0"/>
        </a:spcBef>
        <a:spcAft>
          <a:spcPct val="0"/>
        </a:spcAft>
        <a:defRPr sz="3600">
          <a:solidFill>
            <a:srgbClr val="262626"/>
          </a:solidFill>
          <a:latin typeface="Century Gothic" pitchFamily="34" charset="0"/>
        </a:defRPr>
      </a:lvl3pPr>
      <a:lvl4pPr algn="l" defTabSz="457200" rtl="0" eaLnBrk="0" fontAlgn="base" hangingPunct="0">
        <a:spcBef>
          <a:spcPct val="0"/>
        </a:spcBef>
        <a:spcAft>
          <a:spcPct val="0"/>
        </a:spcAft>
        <a:defRPr sz="3600">
          <a:solidFill>
            <a:srgbClr val="262626"/>
          </a:solidFill>
          <a:latin typeface="Century Gothic" pitchFamily="34" charset="0"/>
        </a:defRPr>
      </a:lvl4pPr>
      <a:lvl5pPr algn="l" defTabSz="457200" rtl="0" eaLnBrk="0" fontAlgn="base" hangingPunct="0">
        <a:spcBef>
          <a:spcPct val="0"/>
        </a:spcBef>
        <a:spcAft>
          <a:spcPct val="0"/>
        </a:spcAft>
        <a:defRPr sz="3600">
          <a:solidFill>
            <a:srgbClr val="262626"/>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itchFamily="2"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itchFamily="2"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itchFamily="2"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itchFamily="2"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itchFamily="2"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DE509D72-3D62-0458-5485-A8B608A5469C}"/>
              </a:ext>
            </a:extLst>
          </p:cNvPr>
          <p:cNvSpPr txBox="1"/>
          <p:nvPr/>
        </p:nvSpPr>
        <p:spPr>
          <a:xfrm>
            <a:off x="4446588" y="6122988"/>
            <a:ext cx="4440237" cy="369887"/>
          </a:xfrm>
          <a:prstGeom prst="rect">
            <a:avLst/>
          </a:prstGeom>
          <a:noFill/>
        </p:spPr>
        <p:txBody>
          <a:bodyPr>
            <a:spAutoFit/>
          </a:bodyPr>
          <a:lstStyle/>
          <a:p>
            <a:pPr algn="r" eaLnBrk="1" fontAlgn="auto" hangingPunct="1">
              <a:spcBef>
                <a:spcPts val="0"/>
              </a:spcBef>
              <a:spcAft>
                <a:spcPts val="0"/>
              </a:spcAft>
              <a:defRPr/>
            </a:pPr>
            <a:endParaRPr lang="el-GR" b="1" dirty="0">
              <a:solidFill>
                <a:schemeClr val="tx1">
                  <a:lumMod val="85000"/>
                  <a:lumOff val="15000"/>
                </a:schemeClr>
              </a:solidFill>
              <a:latin typeface="Calibri" panose="020F0502020204030204" pitchFamily="34" charset="0"/>
            </a:endParaRPr>
          </a:p>
        </p:txBody>
      </p:sp>
      <p:sp>
        <p:nvSpPr>
          <p:cNvPr id="18434" name="TextBox 11">
            <a:extLst>
              <a:ext uri="{FF2B5EF4-FFF2-40B4-BE49-F238E27FC236}">
                <a16:creationId xmlns:a16="http://schemas.microsoft.com/office/drawing/2014/main" id="{4F1B6420-3B5A-7F8F-505F-E054B9953E3F}"/>
              </a:ext>
            </a:extLst>
          </p:cNvPr>
          <p:cNvSpPr txBox="1">
            <a:spLocks noChangeArrowheads="1"/>
          </p:cNvSpPr>
          <p:nvPr/>
        </p:nvSpPr>
        <p:spPr bwMode="auto">
          <a:xfrm>
            <a:off x="3532188" y="5775325"/>
            <a:ext cx="54832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925">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lgn="ctr">
              <a:spcBef>
                <a:spcPct val="0"/>
              </a:spcBef>
              <a:buClrTx/>
              <a:buFont typeface="Wingdings 2" pitchFamily="2" charset="2"/>
              <a:buNone/>
            </a:pPr>
            <a:r>
              <a:rPr lang="el-GR" altLang="el-GR" sz="2000" i="1">
                <a:solidFill>
                  <a:schemeClr val="tx1"/>
                </a:solidFill>
                <a:cs typeface="Calibri" panose="020F0502020204030204" pitchFamily="34" charset="0"/>
              </a:rPr>
              <a:t>Παπαναστασόπουλος Νικόλαος </a:t>
            </a:r>
          </a:p>
        </p:txBody>
      </p:sp>
      <p:sp>
        <p:nvSpPr>
          <p:cNvPr id="18435" name="Τίτλος 1">
            <a:extLst>
              <a:ext uri="{FF2B5EF4-FFF2-40B4-BE49-F238E27FC236}">
                <a16:creationId xmlns:a16="http://schemas.microsoft.com/office/drawing/2014/main" id="{5BCABAF5-2BCC-7B27-292E-90BB8FFDC7A6}"/>
              </a:ext>
            </a:extLst>
          </p:cNvPr>
          <p:cNvSpPr txBox="1">
            <a:spLocks/>
          </p:cNvSpPr>
          <p:nvPr/>
        </p:nvSpPr>
        <p:spPr bwMode="auto">
          <a:xfrm>
            <a:off x="433388" y="1844675"/>
            <a:ext cx="4860925"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eaLnBrk="1" hangingPunct="1">
              <a:spcBef>
                <a:spcPct val="0"/>
              </a:spcBef>
              <a:buClrTx/>
              <a:buFontTx/>
              <a:buNone/>
            </a:pPr>
            <a:endParaRPr lang="el-GR" altLang="el-GR" sz="2800" b="1">
              <a:solidFill>
                <a:srgbClr val="00B0F0"/>
              </a:solidFill>
            </a:endParaRPr>
          </a:p>
          <a:p>
            <a:pPr algn="ctr" eaLnBrk="1" hangingPunct="1">
              <a:spcBef>
                <a:spcPct val="0"/>
              </a:spcBef>
              <a:buClrTx/>
              <a:buFontTx/>
              <a:buNone/>
            </a:pPr>
            <a:r>
              <a:rPr lang="el-GR" altLang="el-GR" sz="2000" i="1">
                <a:solidFill>
                  <a:srgbClr val="00B0F0"/>
                </a:solidFill>
              </a:rPr>
              <a:t>ΔΗΜΟΚΡΙΤΕΙΟ ΠΑΝΕΠΙΣΤΗΜΙΟ </a:t>
            </a:r>
          </a:p>
          <a:p>
            <a:pPr algn="ctr" eaLnBrk="1" hangingPunct="1">
              <a:spcBef>
                <a:spcPct val="0"/>
              </a:spcBef>
              <a:buClrTx/>
              <a:buFontTx/>
              <a:buNone/>
            </a:pPr>
            <a:r>
              <a:rPr lang="el-GR" altLang="el-GR" sz="2000" i="1">
                <a:solidFill>
                  <a:srgbClr val="00B0F0"/>
                </a:solidFill>
              </a:rPr>
              <a:t>Μεταπτυχιακό Πρόγραμμα Νομικής</a:t>
            </a:r>
          </a:p>
        </p:txBody>
      </p:sp>
      <p:sp>
        <p:nvSpPr>
          <p:cNvPr id="18436" name="AutoShape 7" descr="Σχολή Διοίκησης &amp; Επιτελών ΠΑ (πρώην Σχολή Πολέμου Αεροπορίας)">
            <a:extLst>
              <a:ext uri="{FF2B5EF4-FFF2-40B4-BE49-F238E27FC236}">
                <a16:creationId xmlns:a16="http://schemas.microsoft.com/office/drawing/2014/main" id="{29E04B86-FB48-6E6C-950C-F02E8989671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437" name="AutoShape 9" descr="Σχολή Διοίκησης &amp; Επιτελών ΠΑ (πρώην Σχολή Πολέμου Αεροπορίας)">
            <a:extLst>
              <a:ext uri="{FF2B5EF4-FFF2-40B4-BE49-F238E27FC236}">
                <a16:creationId xmlns:a16="http://schemas.microsoft.com/office/drawing/2014/main" id="{3534C845-8B35-3C9E-961E-BB985E3BF5B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438" name="AutoShape 11" descr="Σχολή Διοίκησης &amp; Επιτελών ΠΑ (πρώην Σχολή Πολέμου Αεροπορίας)">
            <a:extLst>
              <a:ext uri="{FF2B5EF4-FFF2-40B4-BE49-F238E27FC236}">
                <a16:creationId xmlns:a16="http://schemas.microsoft.com/office/drawing/2014/main" id="{A941C47C-43C6-BE15-15B8-5E99D5D5CFCC}"/>
              </a:ext>
            </a:extLst>
          </p:cNvPr>
          <p:cNvSpPr>
            <a:spLocks noChangeAspect="1" noChangeArrowheads="1"/>
          </p:cNvSpPr>
          <p:nvPr/>
        </p:nvSpPr>
        <p:spPr bwMode="auto">
          <a:xfrm>
            <a:off x="460375" y="1603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439" name="TextBox 11">
            <a:extLst>
              <a:ext uri="{FF2B5EF4-FFF2-40B4-BE49-F238E27FC236}">
                <a16:creationId xmlns:a16="http://schemas.microsoft.com/office/drawing/2014/main" id="{909321B5-F3C3-879F-425C-39B8B7302A3B}"/>
              </a:ext>
            </a:extLst>
          </p:cNvPr>
          <p:cNvSpPr txBox="1">
            <a:spLocks noChangeArrowheads="1"/>
          </p:cNvSpPr>
          <p:nvPr/>
        </p:nvSpPr>
        <p:spPr bwMode="auto">
          <a:xfrm>
            <a:off x="2144713" y="4114800"/>
            <a:ext cx="65024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925">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lgn="ctr" eaLnBrk="1" hangingPunct="1">
              <a:spcBef>
                <a:spcPct val="0"/>
              </a:spcBef>
              <a:buClrTx/>
              <a:buFontTx/>
              <a:buNone/>
            </a:pPr>
            <a:r>
              <a:rPr lang="el-GR" altLang="el-GR" sz="3200" b="1">
                <a:solidFill>
                  <a:srgbClr val="00B0F0"/>
                </a:solidFill>
              </a:rPr>
              <a:t>ΙΣΤΟΡΙΑ ΚΑΙ ΘΕΩΡΙΑ ΕΥΡΩΠΑΪΚΗΣ ΟΛΟΚΛΗΡΩΣΗΣ </a:t>
            </a:r>
          </a:p>
        </p:txBody>
      </p:sp>
      <p:pic>
        <p:nvPicPr>
          <p:cNvPr id="18440" name="Εικόνα 1">
            <a:extLst>
              <a:ext uri="{FF2B5EF4-FFF2-40B4-BE49-F238E27FC236}">
                <a16:creationId xmlns:a16="http://schemas.microsoft.com/office/drawing/2014/main" id="{83C8EB00-57DB-9035-B620-B6E976624C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788" y="1092200"/>
            <a:ext cx="120967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Τίτλος 1">
            <a:extLst>
              <a:ext uri="{FF2B5EF4-FFF2-40B4-BE49-F238E27FC236}">
                <a16:creationId xmlns:a16="http://schemas.microsoft.com/office/drawing/2014/main" id="{D7DEFBE5-CA8B-FAD0-A3B8-A5C431B5FFC7}"/>
              </a:ext>
            </a:extLst>
          </p:cNvPr>
          <p:cNvSpPr>
            <a:spLocks noGrp="1"/>
          </p:cNvSpPr>
          <p:nvPr>
            <p:ph type="title"/>
          </p:nvPr>
        </p:nvSpPr>
        <p:spPr>
          <a:xfrm>
            <a:off x="920750" y="4763"/>
            <a:ext cx="8223250" cy="638175"/>
          </a:xfrm>
        </p:spPr>
        <p:txBody>
          <a:bodyPr/>
          <a:lstStyle/>
          <a:p>
            <a:pPr algn="just"/>
            <a:r>
              <a:rPr lang="el-GR" altLang="el-GR" sz="2000"/>
              <a:t>Χρονοδιάγραμμα των σημαντικών γεγονότων: </a:t>
            </a:r>
            <a:br>
              <a:rPr lang="el-GR" altLang="el-GR" sz="2000"/>
            </a:br>
            <a:r>
              <a:rPr lang="el-GR" altLang="el-GR" sz="2000"/>
              <a:t>η ιστορική πορεία της ευρωπαϊκής ολοκλήρωσης </a:t>
            </a:r>
            <a:br>
              <a:rPr lang="el-GR" altLang="el-GR"/>
            </a:br>
            <a:endParaRPr lang="el-GR" altLang="el-GR"/>
          </a:p>
        </p:txBody>
      </p:sp>
      <p:graphicFrame>
        <p:nvGraphicFramePr>
          <p:cNvPr id="2" name="Θέση περιεχομένου 1">
            <a:extLst>
              <a:ext uri="{FF2B5EF4-FFF2-40B4-BE49-F238E27FC236}">
                <a16:creationId xmlns:a16="http://schemas.microsoft.com/office/drawing/2014/main" id="{26B7D9EE-0E5F-2EEA-A473-8FA4B1C34356}"/>
              </a:ext>
            </a:extLst>
          </p:cNvPr>
          <p:cNvGraphicFramePr>
            <a:graphicFrameLocks noGrp="1"/>
          </p:cNvGraphicFramePr>
          <p:nvPr>
            <p:ph idx="1"/>
          </p:nvPr>
        </p:nvGraphicFramePr>
        <p:xfrm>
          <a:off x="2014538" y="1143000"/>
          <a:ext cx="7129462" cy="6022975"/>
        </p:xfrm>
        <a:graphic>
          <a:graphicData uri="http://schemas.openxmlformats.org/drawingml/2006/table">
            <a:tbl>
              <a:tblPr/>
              <a:tblGrid>
                <a:gridCol w="3564731">
                  <a:extLst>
                    <a:ext uri="{9D8B030D-6E8A-4147-A177-3AD203B41FA5}">
                      <a16:colId xmlns:a16="http://schemas.microsoft.com/office/drawing/2014/main" val="20000"/>
                    </a:ext>
                  </a:extLst>
                </a:gridCol>
                <a:gridCol w="3564731">
                  <a:extLst>
                    <a:ext uri="{9D8B030D-6E8A-4147-A177-3AD203B41FA5}">
                      <a16:colId xmlns:a16="http://schemas.microsoft.com/office/drawing/2014/main" val="20001"/>
                    </a:ext>
                  </a:extLst>
                </a:gridCol>
              </a:tblGrid>
              <a:tr h="2133596">
                <a:tc>
                  <a:txBody>
                    <a:bodyPr/>
                    <a:lstStyle/>
                    <a:p>
                      <a:r>
                        <a:rPr lang="el-GR" sz="2800" dirty="0">
                          <a:effectLst/>
                          <a:latin typeface="Century Gothic" panose="020B0502020202020204" pitchFamily="34" charset="0"/>
                        </a:rPr>
                        <a:t>1795</a:t>
                      </a:r>
                    </a:p>
                  </a:txBody>
                  <a:tcPr marL="47620" marR="47620" marT="0" marB="0">
                    <a:lnL>
                      <a:noFill/>
                    </a:lnL>
                    <a:lnR>
                      <a:noFill/>
                    </a:lnR>
                    <a:lnT>
                      <a:noFill/>
                    </a:lnT>
                    <a:lnB>
                      <a:noFill/>
                    </a:lnB>
                  </a:tcPr>
                </a:tc>
                <a:tc>
                  <a:txBody>
                    <a:bodyPr/>
                    <a:lstStyle/>
                    <a:p>
                      <a:pPr algn="just"/>
                      <a:r>
                        <a:rPr lang="el-GR" sz="2800" dirty="0">
                          <a:effectLst/>
                          <a:latin typeface="Century Gothic" panose="020B0502020202020204" pitchFamily="34" charset="0"/>
                        </a:rPr>
                        <a:t>Ο </a:t>
                      </a:r>
                      <a:r>
                        <a:rPr lang="en" sz="2800" dirty="0">
                          <a:effectLst/>
                          <a:latin typeface="Century Gothic" panose="020B0502020202020204" pitchFamily="34" charset="0"/>
                        </a:rPr>
                        <a:t>Immanuel Kant </a:t>
                      </a:r>
                      <a:r>
                        <a:rPr lang="el-GR" sz="2800" dirty="0">
                          <a:effectLst/>
                          <a:latin typeface="Century Gothic" panose="020B0502020202020204" pitchFamily="34" charset="0"/>
                        </a:rPr>
                        <a:t>δημοσιεύει το δοκίμιο</a:t>
                      </a:r>
                      <a:r>
                        <a:rPr lang="en-US" sz="2800" dirty="0">
                          <a:effectLst/>
                          <a:latin typeface="Century Gothic" panose="020B0502020202020204" pitchFamily="34" charset="0"/>
                        </a:rPr>
                        <a:t> </a:t>
                      </a:r>
                      <a:r>
                        <a:rPr lang="el-GR" sz="2800" i="1" dirty="0">
                          <a:effectLst/>
                          <a:latin typeface="Century Gothic" panose="020B0502020202020204" pitchFamily="34" charset="0"/>
                        </a:rPr>
                        <a:t>Αιώνια Ειρήνη: Ένα Φιλοσοφικό Δοκίμιο</a:t>
                      </a:r>
                      <a:endParaRPr lang="el-GR" sz="2800" dirty="0">
                        <a:effectLst/>
                        <a:latin typeface="Century Gothic" panose="020B0502020202020204" pitchFamily="34" charset="0"/>
                      </a:endParaRPr>
                    </a:p>
                  </a:txBody>
                  <a:tcPr marL="47620" marR="47620" marT="0" marB="0">
                    <a:lnL>
                      <a:noFill/>
                    </a:lnL>
                    <a:lnR>
                      <a:noFill/>
                    </a:lnR>
                    <a:lnT>
                      <a:noFill/>
                    </a:lnT>
                    <a:lnB>
                      <a:noFill/>
                    </a:lnB>
                  </a:tcPr>
                </a:tc>
                <a:extLst>
                  <a:ext uri="{0D108BD9-81ED-4DB2-BD59-A6C34878D82A}">
                    <a16:rowId xmlns:a16="http://schemas.microsoft.com/office/drawing/2014/main" val="10000"/>
                  </a:ext>
                </a:extLst>
              </a:tr>
              <a:tr h="3889379">
                <a:tc>
                  <a:txBody>
                    <a:bodyPr/>
                    <a:lstStyle/>
                    <a:p>
                      <a:endParaRPr lang="el-GR" sz="2400" kern="1200" dirty="0">
                        <a:solidFill>
                          <a:schemeClr val="tx1"/>
                        </a:solidFill>
                        <a:effectLst/>
                        <a:latin typeface="+mn-lt"/>
                        <a:ea typeface="+mn-ea"/>
                        <a:cs typeface="+mn-cs"/>
                      </a:endParaRPr>
                    </a:p>
                  </a:txBody>
                  <a:tcPr marL="47620" marR="47620" marT="0" marB="0">
                    <a:lnL>
                      <a:noFill/>
                    </a:lnL>
                    <a:lnR>
                      <a:noFill/>
                    </a:lnR>
                    <a:lnT>
                      <a:noFill/>
                    </a:lnT>
                    <a:lnB>
                      <a:noFill/>
                    </a:lnB>
                  </a:tcPr>
                </a:tc>
                <a:tc>
                  <a:txBody>
                    <a:bodyPr/>
                    <a:lstStyle/>
                    <a:p>
                      <a:pPr algn="just"/>
                      <a:endParaRPr lang="el-GR" sz="2400" dirty="0">
                        <a:effectLst/>
                        <a:latin typeface="Century Gothic" panose="020B0502020202020204" pitchFamily="34" charset="0"/>
                      </a:endParaRPr>
                    </a:p>
                  </a:txBody>
                  <a:tcPr marL="47620" marR="47620" marT="0" marB="0">
                    <a:lnL>
                      <a:noFill/>
                    </a:lnL>
                    <a:lnR>
                      <a:noFill/>
                    </a:lnR>
                    <a:lnT>
                      <a:noFill/>
                    </a:lnT>
                    <a:lnB>
                      <a:noFill/>
                    </a:lnB>
                  </a:tcPr>
                </a:tc>
                <a:extLst>
                  <a:ext uri="{0D108BD9-81ED-4DB2-BD59-A6C34878D82A}">
                    <a16:rowId xmlns:a16="http://schemas.microsoft.com/office/drawing/2014/main" val="10001"/>
                  </a:ext>
                </a:extLst>
              </a:tr>
            </a:tbl>
          </a:graphicData>
        </a:graphic>
      </p:graphicFrame>
      <p:sp>
        <p:nvSpPr>
          <p:cNvPr id="27655" name="AutoShape 5" descr="Αποτέλεσμα εικόνας για διεθνεις σχεσεις">
            <a:extLst>
              <a:ext uri="{FF2B5EF4-FFF2-40B4-BE49-F238E27FC236}">
                <a16:creationId xmlns:a16="http://schemas.microsoft.com/office/drawing/2014/main" id="{B965FD02-A52A-FA1E-330F-EEC45D2CC02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7656" name="AutoShape 7" descr="Αποτέλεσμα εικόνας για διεθνεις σχεσεις">
            <a:extLst>
              <a:ext uri="{FF2B5EF4-FFF2-40B4-BE49-F238E27FC236}">
                <a16:creationId xmlns:a16="http://schemas.microsoft.com/office/drawing/2014/main" id="{939DA0AF-20D8-5FFB-D757-24BE63B07A7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7657" name="Rectangle 1">
            <a:extLst>
              <a:ext uri="{FF2B5EF4-FFF2-40B4-BE49-F238E27FC236}">
                <a16:creationId xmlns:a16="http://schemas.microsoft.com/office/drawing/2014/main" id="{F8F8CB14-CC5E-577F-EF75-12CEC35B4452}"/>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Τίτλος 1">
            <a:extLst>
              <a:ext uri="{FF2B5EF4-FFF2-40B4-BE49-F238E27FC236}">
                <a16:creationId xmlns:a16="http://schemas.microsoft.com/office/drawing/2014/main" id="{9BB61143-CAC4-62CA-37BB-334C2B785E9D}"/>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496F52AA-DDC0-D450-C06E-860435BB2B4B}"/>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b="1" dirty="0"/>
              <a:t>Η Συνθήκη για τον Οργανισμό του Βορειοατλαντικού Συμφώνου υπογράφηκε το 1949 </a:t>
            </a:r>
            <a:r>
              <a:rPr lang="el-GR" sz="2800" dirty="0"/>
              <a:t>και σηματοδότησε την πρώτη ειρηνική περίοδο για την αμερικανική στρατιωτική συμμαχία. </a:t>
            </a:r>
          </a:p>
          <a:p>
            <a:pPr algn="just">
              <a:defRPr/>
            </a:pPr>
            <a:r>
              <a:rPr lang="el-GR" sz="2400" dirty="0"/>
              <a:t>Δοθέντος ότι μετά τον Α΄ Παγκόσμιο Πόλεμο η Γερουσία των ΗΠΑ αρνήθηκε να συμμετάσχει στη σταθεροποίηση του διεθνούς συστήματος μέσω της Κοινωνίας των Εθνών, η ίδρυση του ΝΑΤΟ επιβεβαίωνε τη νέα αποφασιστικότητα της χώρας να διαδραματίσει παγκόσμιο ρόλο. </a:t>
            </a:r>
          </a:p>
          <a:p>
            <a:pPr marL="0" indent="0" algn="just" eaLnBrk="1" hangingPunct="1">
              <a:buFont typeface="Wingdings 3" pitchFamily="2" charset="2"/>
              <a:buNone/>
              <a:defRPr/>
            </a:pPr>
            <a:endParaRPr lang="el-GR" altLang="el-GR" sz="2800" dirty="0"/>
          </a:p>
        </p:txBody>
      </p:sp>
      <p:sp>
        <p:nvSpPr>
          <p:cNvPr id="119811" name="AutoShape 5" descr="Αποτέλεσμα εικόνας για διεθνεις σχεσεις">
            <a:extLst>
              <a:ext uri="{FF2B5EF4-FFF2-40B4-BE49-F238E27FC236}">
                <a16:creationId xmlns:a16="http://schemas.microsoft.com/office/drawing/2014/main" id="{78411E8D-6B5B-76B2-5C19-26E7D5B1864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19812" name="AutoShape 7" descr="Αποτέλεσμα εικόνας για διεθνεις σχεσεις">
            <a:extLst>
              <a:ext uri="{FF2B5EF4-FFF2-40B4-BE49-F238E27FC236}">
                <a16:creationId xmlns:a16="http://schemas.microsoft.com/office/drawing/2014/main" id="{5D3E9A93-5B8C-5895-1E22-7C6DC91535B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Τίτλος 1">
            <a:extLst>
              <a:ext uri="{FF2B5EF4-FFF2-40B4-BE49-F238E27FC236}">
                <a16:creationId xmlns:a16="http://schemas.microsoft.com/office/drawing/2014/main" id="{49C5746D-90EF-0E4E-8F73-E20946C8F715}"/>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5294CDB1-F46B-F1D7-6ED5-26D0E923296B}"/>
              </a:ext>
            </a:extLst>
          </p:cNvPr>
          <p:cNvSpPr>
            <a:spLocks noGrp="1"/>
          </p:cNvSpPr>
          <p:nvPr>
            <p:ph idx="1"/>
          </p:nvPr>
        </p:nvSpPr>
        <p:spPr>
          <a:xfrm>
            <a:off x="1185863" y="792163"/>
            <a:ext cx="7958137" cy="5946775"/>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εξάρτηση από αυτή την πρωτοφανή εγγύηση της ασφάλειας εκ μέρους των ΗΠΑ –που βασιζόταν στη συλλογική άμυνα σε περίπτωση που οποιοδήποτε μέλος της συμμαχίας δεχόταν επίθεση– ήταν εξαρχής αμφιλεγόμενη και παραμένει έτσι μέχρι σήμερα </a:t>
            </a:r>
            <a:r>
              <a:rPr lang="el-GR" sz="2800" b="1" dirty="0"/>
              <a:t>η εγγύηση θεωρήθηκε από ορισμένες χώρες (και στις δύο πλευρές του Ατλαντικού) σημάδι αδυναμίας και απροθυμίας της Ευρώπης να λύσει τα δικά της προβλήματα ασφάλειας. </a:t>
            </a:r>
            <a:endParaRPr lang="el-GR" altLang="el-GR" sz="2800" b="1" dirty="0"/>
          </a:p>
        </p:txBody>
      </p:sp>
      <p:sp>
        <p:nvSpPr>
          <p:cNvPr id="120835" name="AutoShape 5" descr="Αποτέλεσμα εικόνας για διεθνεις σχεσεις">
            <a:extLst>
              <a:ext uri="{FF2B5EF4-FFF2-40B4-BE49-F238E27FC236}">
                <a16:creationId xmlns:a16="http://schemas.microsoft.com/office/drawing/2014/main" id="{01E5FC60-3A00-11F6-1994-5D2E4E5CEBA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20836" name="AutoShape 7" descr="Αποτέλεσμα εικόνας για διεθνεις σχεσεις">
            <a:extLst>
              <a:ext uri="{FF2B5EF4-FFF2-40B4-BE49-F238E27FC236}">
                <a16:creationId xmlns:a16="http://schemas.microsoft.com/office/drawing/2014/main" id="{494CCD63-DED2-4C96-27DB-5E687BC051FA}"/>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Τίτλος 1">
            <a:extLst>
              <a:ext uri="{FF2B5EF4-FFF2-40B4-BE49-F238E27FC236}">
                <a16:creationId xmlns:a16="http://schemas.microsoft.com/office/drawing/2014/main" id="{D5001259-AA3D-0425-3CB1-2E49B3B552B2}"/>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5449B6B-5AA4-B98A-0567-6CE73A7548CD}"/>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Βρετανία και η Γαλλία ανησυχούσαν επίσης για την αξιοπιστία της στρατιωτικής δέσμευσης των ΗΠΑ. </a:t>
            </a:r>
          </a:p>
          <a:p>
            <a:pPr algn="just">
              <a:defRPr/>
            </a:pPr>
            <a:r>
              <a:rPr lang="el-GR" sz="2800" dirty="0"/>
              <a:t>Για να αντισταθμιστεί η πιθανή υπαναχώρηση των ΗΠΑ, οι δύο αυτές χώρες τελικά ανέπτυξαν τα δικά τους πυρηνικά όπλα. </a:t>
            </a:r>
          </a:p>
          <a:p>
            <a:pPr marL="0" indent="0" algn="just">
              <a:buFont typeface="Wingdings 3" pitchFamily="2" charset="2"/>
              <a:buNone/>
              <a:defRPr/>
            </a:pPr>
            <a:endParaRPr lang="el-GR" sz="2800" dirty="0"/>
          </a:p>
          <a:p>
            <a:pPr>
              <a:defRPr/>
            </a:pPr>
            <a:endParaRPr lang="el-GR" sz="2800" dirty="0"/>
          </a:p>
          <a:p>
            <a:pPr marL="0" indent="0" algn="just" eaLnBrk="1" hangingPunct="1">
              <a:buFont typeface="Wingdings 3" pitchFamily="2" charset="2"/>
              <a:buNone/>
              <a:defRPr/>
            </a:pPr>
            <a:endParaRPr lang="el-GR" altLang="el-GR" sz="2800" dirty="0"/>
          </a:p>
        </p:txBody>
      </p:sp>
      <p:sp>
        <p:nvSpPr>
          <p:cNvPr id="121859" name="AutoShape 5" descr="Αποτέλεσμα εικόνας για διεθνεις σχεσεις">
            <a:extLst>
              <a:ext uri="{FF2B5EF4-FFF2-40B4-BE49-F238E27FC236}">
                <a16:creationId xmlns:a16="http://schemas.microsoft.com/office/drawing/2014/main" id="{23133C93-A691-809D-5706-7158A4AD96A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21860" name="AutoShape 7" descr="Αποτέλεσμα εικόνας για διεθνεις σχεσεις">
            <a:extLst>
              <a:ext uri="{FF2B5EF4-FFF2-40B4-BE49-F238E27FC236}">
                <a16:creationId xmlns:a16="http://schemas.microsoft.com/office/drawing/2014/main" id="{26D51A10-258B-219C-DE59-7CA59852864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Τίτλος 1">
            <a:extLst>
              <a:ext uri="{FF2B5EF4-FFF2-40B4-BE49-F238E27FC236}">
                <a16:creationId xmlns:a16="http://schemas.microsoft.com/office/drawing/2014/main" id="{9F929F24-ADD0-3528-B53C-0B1A4C194662}"/>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81F0DDCC-B0E6-A1C0-C14E-8A5FCCB8D45B}"/>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Για να λυθεί το πρόβλημα της οικονομικής ανασυγκρότησης και να διασφαλιστεί η οικοδόμηση μιας ειρηνικής διακρατικής τάξης, η Γαλλία ανέλαβε μια τολμηρή πρωτοβουλία: </a:t>
            </a:r>
          </a:p>
          <a:p>
            <a:pPr algn="just">
              <a:defRPr/>
            </a:pPr>
            <a:r>
              <a:rPr lang="el-GR" sz="2800" dirty="0"/>
              <a:t>πρότεινε τη δημιουργία </a:t>
            </a:r>
            <a:r>
              <a:rPr lang="el-GR" sz="2800" b="1" dirty="0"/>
              <a:t>της Ευρωπαϊκής Κοινότητας Άνθρακα και Χάλυβα (ΕΚΑΧ), </a:t>
            </a:r>
            <a:r>
              <a:rPr lang="el-GR" sz="2800" dirty="0"/>
              <a:t>προκειμένου οι χώρες της Δυτικής Ευρώπης να καταστήσουν τον πόλεμο «ουσιαστικά αδύνατο».</a:t>
            </a:r>
          </a:p>
          <a:p>
            <a:pPr marL="0" indent="0" algn="just" eaLnBrk="1" hangingPunct="1">
              <a:buFont typeface="Wingdings 3" pitchFamily="2" charset="2"/>
              <a:buNone/>
              <a:defRPr/>
            </a:pPr>
            <a:endParaRPr lang="el-GR" altLang="el-GR" sz="2800" dirty="0"/>
          </a:p>
        </p:txBody>
      </p:sp>
      <p:sp>
        <p:nvSpPr>
          <p:cNvPr id="122883" name="AutoShape 5" descr="Αποτέλεσμα εικόνας για διεθνεις σχεσεις">
            <a:extLst>
              <a:ext uri="{FF2B5EF4-FFF2-40B4-BE49-F238E27FC236}">
                <a16:creationId xmlns:a16="http://schemas.microsoft.com/office/drawing/2014/main" id="{3D979768-B6E0-6917-73D3-E681B0B64D9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22884" name="AutoShape 7" descr="Αποτέλεσμα εικόνας για διεθνεις σχεσεις">
            <a:extLst>
              <a:ext uri="{FF2B5EF4-FFF2-40B4-BE49-F238E27FC236}">
                <a16:creationId xmlns:a16="http://schemas.microsoft.com/office/drawing/2014/main" id="{462B1EFD-6405-1F32-3526-24F06A77782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Τίτλος 1">
            <a:extLst>
              <a:ext uri="{FF2B5EF4-FFF2-40B4-BE49-F238E27FC236}">
                <a16:creationId xmlns:a16="http://schemas.microsoft.com/office/drawing/2014/main" id="{916924EF-88BD-4A47-86D1-0EE2DDC62537}"/>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92F79285-AC5A-196B-52C9-FA40D0664713}"/>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Ο στόχος της ΕΚΑΧ ήταν μια κοινή αγορά άνθρακα και χάλυβα, δύο εξαιρετικά σημαντικών και στρατηγικών βιομηχανιών, πυλώνων της στρατιωτικής δύναμης και της οικονομικής ανάπτυξης. </a:t>
            </a:r>
          </a:p>
          <a:p>
            <a:pPr algn="just">
              <a:defRPr/>
            </a:pPr>
            <a:r>
              <a:rPr lang="el-GR" sz="2400" dirty="0"/>
              <a:t>Κλειδί της επιτυχίας της ΕΚΑΧ ήταν ότι καλλιέργησε προσδοκίες και έθεσε τις βάσεις για έναν νέο θεσμό στην άσκηση της διεθνούς πολιτικής στη Δυτική Ευρώπη. </a:t>
            </a:r>
          </a:p>
          <a:p>
            <a:pPr algn="just">
              <a:defRPr/>
            </a:pPr>
            <a:r>
              <a:rPr lang="el-GR" sz="2400" dirty="0"/>
              <a:t>Πράγματι, η θεσμική αρχιτεκτονική της παρείχε το σχέδιο για τη μελλοντική Συνθήκη της Ευρωπαϊκής Οικονομικής Κοινότητας (1957).</a:t>
            </a:r>
          </a:p>
          <a:p>
            <a:pPr marL="0" indent="0" algn="just" eaLnBrk="1" hangingPunct="1">
              <a:buFont typeface="Wingdings 3" pitchFamily="2" charset="2"/>
              <a:buNone/>
              <a:defRPr/>
            </a:pPr>
            <a:endParaRPr lang="el-GR" altLang="el-GR" sz="2800" dirty="0"/>
          </a:p>
        </p:txBody>
      </p:sp>
      <p:sp>
        <p:nvSpPr>
          <p:cNvPr id="123907" name="AutoShape 5" descr="Αποτέλεσμα εικόνας για διεθνεις σχεσεις">
            <a:extLst>
              <a:ext uri="{FF2B5EF4-FFF2-40B4-BE49-F238E27FC236}">
                <a16:creationId xmlns:a16="http://schemas.microsoft.com/office/drawing/2014/main" id="{BADC6903-375D-C713-E40A-263DD0BE43A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23908" name="AutoShape 7" descr="Αποτέλεσμα εικόνας για διεθνεις σχεσεις">
            <a:extLst>
              <a:ext uri="{FF2B5EF4-FFF2-40B4-BE49-F238E27FC236}">
                <a16:creationId xmlns:a16="http://schemas.microsoft.com/office/drawing/2014/main" id="{98897B71-D7FF-02CA-D9F3-BAAB1BB9346A}"/>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Τίτλος 1">
            <a:extLst>
              <a:ext uri="{FF2B5EF4-FFF2-40B4-BE49-F238E27FC236}">
                <a16:creationId xmlns:a16="http://schemas.microsoft.com/office/drawing/2014/main" id="{E2C64097-A5F6-7BD6-ED82-7CEAFC4F9333}"/>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B40CB08-080B-4302-6319-39D3600120BA}"/>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ιδέα της δημιουργίας μιας κοινής αγοράς άνθρακα και χάλυβα ανακοινώθηκε πρώτη φορά από τον Γάλλο υπουργό Εξωτερικών </a:t>
            </a:r>
            <a:r>
              <a:rPr lang="en" sz="2800" dirty="0"/>
              <a:t>Robert Schuman </a:t>
            </a:r>
            <a:r>
              <a:rPr lang="el-GR" sz="2800" dirty="0"/>
              <a:t>στις 9 Μαΐου 1950. </a:t>
            </a:r>
          </a:p>
          <a:p>
            <a:pPr algn="just">
              <a:defRPr/>
            </a:pPr>
            <a:r>
              <a:rPr lang="el-GR" sz="2000" dirty="0"/>
              <a:t>Το πλαίσιο για την ανακοίνωση του </a:t>
            </a:r>
            <a:r>
              <a:rPr lang="en" sz="2000" dirty="0"/>
              <a:t>Schuman </a:t>
            </a:r>
            <a:r>
              <a:rPr lang="el-GR" sz="2000" dirty="0"/>
              <a:t>ήταν η δημιουργία της Ομοσπονδιακής Δημοκρατίας της Γερμανίας (Δυτική Γερμανία) με επικεφαλής τον </a:t>
            </a:r>
            <a:r>
              <a:rPr lang="en" sz="2000" dirty="0"/>
              <a:t>Konrad Adenauer. </a:t>
            </a:r>
            <a:endParaRPr lang="el-GR" sz="2000" dirty="0"/>
          </a:p>
          <a:p>
            <a:pPr algn="just">
              <a:defRPr/>
            </a:pPr>
            <a:r>
              <a:rPr lang="el-GR" sz="2000" dirty="0"/>
              <a:t>Η εξέλιξη αυτή οδήγησε τη Γαλλία στην αναζήτηση μιας περαιτέρω προστασίας έναντι της πιθανής μελλοντικής γερμανικής οικονομικής και πολιτικής κυριαρχίας στην Ευρώπη.</a:t>
            </a:r>
          </a:p>
          <a:p>
            <a:pPr marL="0" indent="0" algn="just" eaLnBrk="1" hangingPunct="1">
              <a:buFont typeface="Wingdings 3" pitchFamily="2" charset="2"/>
              <a:buNone/>
              <a:defRPr/>
            </a:pPr>
            <a:endParaRPr lang="el-GR" altLang="el-GR" sz="2800" dirty="0"/>
          </a:p>
        </p:txBody>
      </p:sp>
      <p:sp>
        <p:nvSpPr>
          <p:cNvPr id="124931" name="AutoShape 5" descr="Αποτέλεσμα εικόνας για διεθνεις σχεσεις">
            <a:extLst>
              <a:ext uri="{FF2B5EF4-FFF2-40B4-BE49-F238E27FC236}">
                <a16:creationId xmlns:a16="http://schemas.microsoft.com/office/drawing/2014/main" id="{71B4B024-1447-75FD-A70A-9EE0C6E9A0B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24932" name="AutoShape 7" descr="Αποτέλεσμα εικόνας για διεθνεις σχεσεις">
            <a:extLst>
              <a:ext uri="{FF2B5EF4-FFF2-40B4-BE49-F238E27FC236}">
                <a16:creationId xmlns:a16="http://schemas.microsoft.com/office/drawing/2014/main" id="{675F9E1C-038B-B340-F681-F80A3309B2A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Τίτλος 1">
            <a:extLst>
              <a:ext uri="{FF2B5EF4-FFF2-40B4-BE49-F238E27FC236}">
                <a16:creationId xmlns:a16="http://schemas.microsoft.com/office/drawing/2014/main" id="{C7A89290-34C6-E5EB-14BC-D8718A769AFB}"/>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24460E3B-4F07-60A4-2473-6E933398F09D}"/>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400" dirty="0"/>
              <a:t>Μεγάλο μέρος του σχεδίου της ΕΚΑΧ πιστώνεται και ανήκει στον </a:t>
            </a:r>
            <a:r>
              <a:rPr lang="en" sz="2400" dirty="0"/>
              <a:t>Jean Monnet, </a:t>
            </a:r>
            <a:r>
              <a:rPr lang="el-GR" sz="2400" dirty="0"/>
              <a:t>Γάλλο επιχειρηματία και δημόσιο υπάλληλο, ο οποίος επιδίωξε ως βασικό κυβερνητικό σχεδιασμό του γαλλικού οικονομικού εκσυγχρονισμού την αύξηση των εμπορικών συναλλαγών μεταξύ Δυτικής Γερμανίας και Ευρώπης. </a:t>
            </a:r>
          </a:p>
          <a:p>
            <a:pPr algn="just">
              <a:defRPr/>
            </a:pPr>
            <a:r>
              <a:rPr lang="el-GR" sz="2800" b="1" dirty="0"/>
              <a:t>Ήταν ο </a:t>
            </a:r>
            <a:r>
              <a:rPr lang="en" sz="2800" b="1" dirty="0"/>
              <a:t>Monnet </a:t>
            </a:r>
            <a:r>
              <a:rPr lang="el-GR" sz="2800" b="1" dirty="0"/>
              <a:t>αυτός ο οποίος επέμεινε ότι τα θεσμικά όργανα της ΕΚΑΧ θα πρέπει να είναι </a:t>
            </a:r>
            <a:r>
              <a:rPr lang="el-GR" sz="2800" b="1" i="1" dirty="0"/>
              <a:t>υπερεθνικά </a:t>
            </a:r>
            <a:r>
              <a:rPr lang="el-GR" sz="2800" b="1" dirty="0"/>
              <a:t>και όχι </a:t>
            </a:r>
            <a:r>
              <a:rPr lang="el-GR" sz="2800" b="1" i="1" dirty="0"/>
              <a:t>διακυβερνητικά </a:t>
            </a:r>
            <a:r>
              <a:rPr lang="el-GR" sz="2800" b="1" dirty="0"/>
              <a:t>για χάρη της αποτελεσματικότητας στη λήψη αποφάσεων. </a:t>
            </a:r>
          </a:p>
          <a:p>
            <a:pPr marL="0" indent="0" algn="just" eaLnBrk="1" hangingPunct="1">
              <a:buFont typeface="Wingdings 3" pitchFamily="2" charset="2"/>
              <a:buNone/>
              <a:defRPr/>
            </a:pPr>
            <a:endParaRPr lang="el-GR" altLang="el-GR" sz="2800" dirty="0"/>
          </a:p>
        </p:txBody>
      </p:sp>
      <p:sp>
        <p:nvSpPr>
          <p:cNvPr id="125955" name="AutoShape 5" descr="Αποτέλεσμα εικόνας για διεθνεις σχεσεις">
            <a:extLst>
              <a:ext uri="{FF2B5EF4-FFF2-40B4-BE49-F238E27FC236}">
                <a16:creationId xmlns:a16="http://schemas.microsoft.com/office/drawing/2014/main" id="{D97707DF-1034-6CB6-1461-61BFCB68BE9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25956" name="AutoShape 7" descr="Αποτέλεσμα εικόνας για διεθνεις σχεσεις">
            <a:extLst>
              <a:ext uri="{FF2B5EF4-FFF2-40B4-BE49-F238E27FC236}">
                <a16:creationId xmlns:a16="http://schemas.microsoft.com/office/drawing/2014/main" id="{05819EB0-6886-E239-560F-BEA7740CEDD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Τίτλος 1">
            <a:extLst>
              <a:ext uri="{FF2B5EF4-FFF2-40B4-BE49-F238E27FC236}">
                <a16:creationId xmlns:a16="http://schemas.microsoft.com/office/drawing/2014/main" id="{ED15F1B8-4A8C-EE0F-010C-26470C4014EF}"/>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010F986E-AB6C-BCDD-5914-A931ED5BA301}"/>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Τα θεσμικά όργανα της ΕΚΑΧ είχαν σχεδιαστεί, ώστε να είναι ανεξάρτητα </a:t>
            </a:r>
            <a:r>
              <a:rPr lang="el-GR" sz="2800" b="1" dirty="0"/>
              <a:t>(υπερεθνικό επίπεδο) </a:t>
            </a:r>
            <a:r>
              <a:rPr lang="el-GR" sz="2800" dirty="0"/>
              <a:t>και να μην ελέγχονται άμεσα από τους εκπροσώπους των συμβαλλόμενων κρατών </a:t>
            </a:r>
            <a:r>
              <a:rPr lang="el-GR" sz="2800" b="1" dirty="0"/>
              <a:t>(διακυβερνητικό επίπεδο), </a:t>
            </a:r>
            <a:r>
              <a:rPr lang="el-GR" sz="2800" dirty="0"/>
              <a:t>αν και τελικά συμφωνήθηκε μια συμβιβαστική διευθέτηση που συμπεριέλαβε και τα δύο χαρακτηριστικά.</a:t>
            </a:r>
          </a:p>
          <a:p>
            <a:pPr marL="0" indent="0" algn="just" eaLnBrk="1" hangingPunct="1">
              <a:buFont typeface="Wingdings 3" pitchFamily="2" charset="2"/>
              <a:buNone/>
              <a:defRPr/>
            </a:pPr>
            <a:endParaRPr lang="el-GR" altLang="el-GR" sz="2800" dirty="0"/>
          </a:p>
        </p:txBody>
      </p:sp>
      <p:sp>
        <p:nvSpPr>
          <p:cNvPr id="126979" name="AutoShape 5" descr="Αποτέλεσμα εικόνας για διεθνεις σχεσεις">
            <a:extLst>
              <a:ext uri="{FF2B5EF4-FFF2-40B4-BE49-F238E27FC236}">
                <a16:creationId xmlns:a16="http://schemas.microsoft.com/office/drawing/2014/main" id="{B0651ED8-70C2-C903-A763-5970C2AA26F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26980" name="AutoShape 7" descr="Αποτέλεσμα εικόνας για διεθνεις σχεσεις">
            <a:extLst>
              <a:ext uri="{FF2B5EF4-FFF2-40B4-BE49-F238E27FC236}">
                <a16:creationId xmlns:a16="http://schemas.microsoft.com/office/drawing/2014/main" id="{DB34A9C6-23DC-15D3-0C81-794345A8B07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Τίτλος 1">
            <a:extLst>
              <a:ext uri="{FF2B5EF4-FFF2-40B4-BE49-F238E27FC236}">
                <a16:creationId xmlns:a16="http://schemas.microsoft.com/office/drawing/2014/main" id="{9B53421E-51D5-F364-DB11-A258A35925A7}"/>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A73BE447-8201-7964-8C98-B3A6396E77D9}"/>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400" dirty="0"/>
              <a:t>Στην επακόλουθη ανάπτυξη των ευρωπαϊκών θεσμών έχει παραμείνει μια θεμελιώδης αντίθεση μεταξύ των δύο αυτών αρχών. </a:t>
            </a:r>
          </a:p>
          <a:p>
            <a:pPr algn="just">
              <a:defRPr/>
            </a:pPr>
            <a:r>
              <a:rPr lang="el-GR" sz="2800" b="1" dirty="0"/>
              <a:t>Το υπερεθνικό στοιχείο</a:t>
            </a:r>
            <a:r>
              <a:rPr lang="el-GR" sz="2800" dirty="0"/>
              <a:t>, με την έννοια της θεσμικής αυτονομίας για την εισαγωγή και την παρακολούθηση των πολιτικών, εξασφαλίζει ότι οι κυβερνήσεις δεν θα αθετούν τις συμβατικές δεσμεύσεις τους, ενώ το διακυβερνητικό στοιχείο σχετίζεται με τις εθνικές κυβερνήσεις που επιδιώκουν να ελέγχουν τη λήψη αποφάσεων. </a:t>
            </a:r>
          </a:p>
          <a:p>
            <a:pPr marL="0" indent="0" algn="just" eaLnBrk="1" hangingPunct="1">
              <a:buFont typeface="Wingdings 3" pitchFamily="2" charset="2"/>
              <a:buNone/>
              <a:defRPr/>
            </a:pPr>
            <a:endParaRPr lang="el-GR" altLang="el-GR" sz="2800" dirty="0"/>
          </a:p>
        </p:txBody>
      </p:sp>
      <p:sp>
        <p:nvSpPr>
          <p:cNvPr id="128003" name="AutoShape 5" descr="Αποτέλεσμα εικόνας για διεθνεις σχεσεις">
            <a:extLst>
              <a:ext uri="{FF2B5EF4-FFF2-40B4-BE49-F238E27FC236}">
                <a16:creationId xmlns:a16="http://schemas.microsoft.com/office/drawing/2014/main" id="{E28B0348-3E06-2AF5-B0F8-B25E4795313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28004" name="AutoShape 7" descr="Αποτέλεσμα εικόνας για διεθνεις σχεσεις">
            <a:extLst>
              <a:ext uri="{FF2B5EF4-FFF2-40B4-BE49-F238E27FC236}">
                <a16:creationId xmlns:a16="http://schemas.microsoft.com/office/drawing/2014/main" id="{9F122827-138E-0E36-0207-87A5FA25599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Τίτλος 1">
            <a:extLst>
              <a:ext uri="{FF2B5EF4-FFF2-40B4-BE49-F238E27FC236}">
                <a16:creationId xmlns:a16="http://schemas.microsoft.com/office/drawing/2014/main" id="{E11A244A-8EB6-ADB3-ED38-C8E6221AA3B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FA59E9C7-F33B-7E33-82DD-21A890F9979D}"/>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000" dirty="0"/>
              <a:t>Η ανακοίνωση του προγράμματος της ΕΚΑΧ, η οποία είναι γνωστή ως </a:t>
            </a:r>
            <a:r>
              <a:rPr lang="el-GR" sz="2000" b="1" dirty="0"/>
              <a:t>Διακήρυξη </a:t>
            </a:r>
            <a:r>
              <a:rPr lang="en" sz="2000" b="1" dirty="0"/>
              <a:t>Schuman </a:t>
            </a:r>
            <a:r>
              <a:rPr lang="el-GR" sz="2000" dirty="0"/>
              <a:t>και εορτάζεται στην Ευρωπαϊκή Ένωση κάθε χρόνο στις 9 Μαΐου ως «ημέρα του  έκκληση για διεθνή συνεργασία, αλλά δεν υπήρχε καμία βεβαιότητα ότι αυτό θα γινόταν αποδεκτό με ενθουσιασμό στις πρωτεύουσες της Ευρώπης. </a:t>
            </a:r>
          </a:p>
          <a:p>
            <a:pPr algn="just">
              <a:defRPr/>
            </a:pPr>
            <a:r>
              <a:rPr lang="el-GR" sz="2800" b="1" dirty="0"/>
              <a:t>Το σχέδιο του </a:t>
            </a:r>
            <a:r>
              <a:rPr lang="en" sz="2800" b="1" dirty="0"/>
              <a:t>Schuman </a:t>
            </a:r>
            <a:r>
              <a:rPr lang="el-GR" sz="2800" b="1" dirty="0"/>
              <a:t>επιδίωκε να τεθεί η παραγωγή του άνθρακα και του χάλυβα της Δυτικής Ευρώπης «κάτω από μια κοινή Ανώτατη Αρχή, στο πλαίσιο ενός οργανισμού ανοιχτού στη συμμετοχή των άλλων χωρών της Ευρώπης».</a:t>
            </a:r>
            <a:endParaRPr lang="el-GR" altLang="el-GR" sz="2800" b="1" dirty="0"/>
          </a:p>
        </p:txBody>
      </p:sp>
      <p:sp>
        <p:nvSpPr>
          <p:cNvPr id="129027" name="AutoShape 5" descr="Αποτέλεσμα εικόνας για διεθνεις σχεσεις">
            <a:extLst>
              <a:ext uri="{FF2B5EF4-FFF2-40B4-BE49-F238E27FC236}">
                <a16:creationId xmlns:a16="http://schemas.microsoft.com/office/drawing/2014/main" id="{9261DC62-FCF6-3E9C-6AE5-484C567393C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29028" name="AutoShape 7" descr="Αποτέλεσμα εικόνας για διεθνεις σχεσεις">
            <a:extLst>
              <a:ext uri="{FF2B5EF4-FFF2-40B4-BE49-F238E27FC236}">
                <a16:creationId xmlns:a16="http://schemas.microsoft.com/office/drawing/2014/main" id="{78025998-3E72-175E-DC8C-74D9057C116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Τίτλος 1">
            <a:extLst>
              <a:ext uri="{FF2B5EF4-FFF2-40B4-BE49-F238E27FC236}">
                <a16:creationId xmlns:a16="http://schemas.microsoft.com/office/drawing/2014/main" id="{6D3C90A4-E61C-1429-3ED1-A55B8D3A4BA8}"/>
              </a:ext>
            </a:extLst>
          </p:cNvPr>
          <p:cNvSpPr>
            <a:spLocks noGrp="1"/>
          </p:cNvSpPr>
          <p:nvPr>
            <p:ph type="title"/>
          </p:nvPr>
        </p:nvSpPr>
        <p:spPr>
          <a:xfrm>
            <a:off x="920750" y="4763"/>
            <a:ext cx="8223250" cy="638175"/>
          </a:xfrm>
        </p:spPr>
        <p:txBody>
          <a:bodyPr/>
          <a:lstStyle/>
          <a:p>
            <a:pPr algn="just"/>
            <a:r>
              <a:rPr lang="el-GR" altLang="el-GR" sz="2000"/>
              <a:t>Χρονοδιάγραμμα των σημαντικών γεγονότων: </a:t>
            </a:r>
            <a:br>
              <a:rPr lang="el-GR" altLang="el-GR" sz="2000"/>
            </a:br>
            <a:r>
              <a:rPr lang="el-GR" altLang="el-GR" sz="2000"/>
              <a:t>η ιστορική πορεία της ευρωπαϊκής ολοκλήρωσης </a:t>
            </a:r>
            <a:br>
              <a:rPr lang="el-GR" altLang="el-GR"/>
            </a:br>
            <a:endParaRPr lang="el-GR" altLang="el-GR"/>
          </a:p>
        </p:txBody>
      </p:sp>
      <p:sp>
        <p:nvSpPr>
          <p:cNvPr id="28674" name="AutoShape 5" descr="Αποτέλεσμα εικόνας για διεθνεις σχεσεις">
            <a:extLst>
              <a:ext uri="{FF2B5EF4-FFF2-40B4-BE49-F238E27FC236}">
                <a16:creationId xmlns:a16="http://schemas.microsoft.com/office/drawing/2014/main" id="{80925488-D004-0CCE-1811-DCD30890070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8675" name="AutoShape 7" descr="Αποτέλεσμα εικόνας για διεθνεις σχεσεις">
            <a:extLst>
              <a:ext uri="{FF2B5EF4-FFF2-40B4-BE49-F238E27FC236}">
                <a16:creationId xmlns:a16="http://schemas.microsoft.com/office/drawing/2014/main" id="{48375F55-2E22-BB14-736D-0D991BF1D7C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8676" name="Rectangle 1">
            <a:extLst>
              <a:ext uri="{FF2B5EF4-FFF2-40B4-BE49-F238E27FC236}">
                <a16:creationId xmlns:a16="http://schemas.microsoft.com/office/drawing/2014/main" id="{8BFED1FF-4E81-5E68-12FE-7DB160F16755}"/>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
        <p:nvSpPr>
          <p:cNvPr id="28677" name="Θέση περιεχομένου 4">
            <a:extLst>
              <a:ext uri="{FF2B5EF4-FFF2-40B4-BE49-F238E27FC236}">
                <a16:creationId xmlns:a16="http://schemas.microsoft.com/office/drawing/2014/main" id="{A7DBD9B8-4028-D09A-5D0B-EB4741E34407}"/>
              </a:ext>
            </a:extLst>
          </p:cNvPr>
          <p:cNvSpPr>
            <a:spLocks noGrp="1"/>
          </p:cNvSpPr>
          <p:nvPr>
            <p:ph idx="1"/>
          </p:nvPr>
        </p:nvSpPr>
        <p:spPr>
          <a:xfrm>
            <a:off x="1393825" y="1241425"/>
            <a:ext cx="7673975" cy="4670425"/>
          </a:xfrm>
        </p:spPr>
        <p:txBody>
          <a:bodyPr/>
          <a:lstStyle/>
          <a:p>
            <a:pPr algn="just"/>
            <a:r>
              <a:rPr lang="el-GR" altLang="el-GR" sz="2800"/>
              <a:t>Το φιλοσοφικό δοκίμιο του Καντ γράφτηκε σε μια εποχή που η Γαλλική Επανάσταση Επανάσταση απείλησε την  ύπαρξη της μοναρχικής εξουσίας σε όλη την Ευρώπη.</a:t>
            </a:r>
          </a:p>
          <a:p>
            <a:pPr algn="just"/>
            <a:r>
              <a:rPr lang="el-GR" altLang="el-GR" sz="2800"/>
              <a:t> Το σχέδιο για την ειρήνη πρότεινε την κατάργηση όχι μόνο του πολέμου αλλά και του εθίμου των ηγεμόνων να κληρονομούν, να ανταλλάσσουν ή να αγοράζουν άλλα εδάφη. </a:t>
            </a:r>
          </a:p>
          <a:p>
            <a:endParaRPr lang="el-GR" altLang="el-G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Τίτλος 1">
            <a:extLst>
              <a:ext uri="{FF2B5EF4-FFF2-40B4-BE49-F238E27FC236}">
                <a16:creationId xmlns:a16="http://schemas.microsoft.com/office/drawing/2014/main" id="{80D33321-01A1-B16E-5DD7-D49DB2CD59E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5E9AEE3-1D09-B1E9-3075-CF6D7EC59FFD}"/>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400" dirty="0"/>
              <a:t>Η δημιουργία ενός ανεξάρτητου φορέα που θα αντιμετώπιζε τα κράτη με τον ίδιο τρόπο, αλλά παρ’ όλα αυτά με δεσμευτικές αποφάσεις για όλους, αντιπροσώπευε </a:t>
            </a:r>
            <a:r>
              <a:rPr lang="el-GR" sz="2400" b="1" dirty="0"/>
              <a:t>«το πρώτο συγκεκριμένο θεμέλιο μιας ευρωπαϊκής ομοσπονδίας». </a:t>
            </a:r>
          </a:p>
          <a:p>
            <a:pPr algn="just">
              <a:defRPr/>
            </a:pPr>
            <a:r>
              <a:rPr lang="el-GR" sz="2400" u="sng" dirty="0" err="1"/>
              <a:t>Εξου</a:t>
            </a:r>
            <a:r>
              <a:rPr lang="el-GR" sz="2400" u="sng" dirty="0"/>
              <a:t> και η δήλωση ότι αναγνωρίζεται ρητά ότι «η Ευρώπη δεν θα δημιουργηθεί μονομιάς ή σύμφωνα με ένα ενιαίο σχέδιο»  γεγονός που συνεπάγεται την ανάγκη για βήμα προς βήμα πρόοδο προς την ενότητα, η οποία αντανακλά ακριβώς την πορεία της ολοκλήρωσης και τον τρόπο με τον οποίο αυτή έχει προχωρήσει. </a:t>
            </a:r>
          </a:p>
          <a:p>
            <a:pPr marL="0" indent="0" algn="just" eaLnBrk="1" hangingPunct="1">
              <a:buFont typeface="Wingdings 3" pitchFamily="2" charset="2"/>
              <a:buNone/>
              <a:defRPr/>
            </a:pPr>
            <a:endParaRPr lang="el-GR" altLang="el-GR" sz="2800" dirty="0"/>
          </a:p>
        </p:txBody>
      </p:sp>
      <p:sp>
        <p:nvSpPr>
          <p:cNvPr id="130051" name="AutoShape 5" descr="Αποτέλεσμα εικόνας για διεθνεις σχεσεις">
            <a:extLst>
              <a:ext uri="{FF2B5EF4-FFF2-40B4-BE49-F238E27FC236}">
                <a16:creationId xmlns:a16="http://schemas.microsoft.com/office/drawing/2014/main" id="{B45BC136-9191-E94B-4B1D-D35486D63B9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30052" name="AutoShape 7" descr="Αποτέλεσμα εικόνας για διεθνεις σχεσεις">
            <a:extLst>
              <a:ext uri="{FF2B5EF4-FFF2-40B4-BE49-F238E27FC236}">
                <a16:creationId xmlns:a16="http://schemas.microsoft.com/office/drawing/2014/main" id="{ED2E8F30-B40F-4BD5-60A8-32A4A95510E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Τίτλος 1">
            <a:extLst>
              <a:ext uri="{FF2B5EF4-FFF2-40B4-BE49-F238E27FC236}">
                <a16:creationId xmlns:a16="http://schemas.microsoft.com/office/drawing/2014/main" id="{B61CF98C-7392-73B5-CFD9-10A201F18F3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3254B584-0E7A-D572-3C63-40804C7715EB}"/>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Οι υπέρμαχοι της </a:t>
            </a:r>
            <a:r>
              <a:rPr lang="el-GR" sz="2800" dirty="0" err="1"/>
              <a:t>φεντεραλιστικής</a:t>
            </a:r>
            <a:r>
              <a:rPr lang="el-GR" sz="2800" dirty="0"/>
              <a:t> Ευρώπης αισθάνθηκαν ότι το πρόγραμμα της ΕΚΑΧ ήταν πολύ άτολμο. </a:t>
            </a:r>
          </a:p>
          <a:p>
            <a:pPr algn="just">
              <a:defRPr/>
            </a:pPr>
            <a:r>
              <a:rPr lang="el-GR" sz="2800" dirty="0"/>
              <a:t>Οι φεντεραλιστές υποστήριξαν ότι το σχέδιο της ΕΚΑΧ παρέλειψε να εκτιμήσει ότι ήταν αναγκαία μια πιο ριζική αλλαγή στην κρατική κυριαρχία για να ξεπεραστεί η </a:t>
            </a:r>
            <a:r>
              <a:rPr lang="el-GR" sz="2800" dirty="0" err="1"/>
              <a:t>δυσλειτουργικότητα</a:t>
            </a:r>
            <a:r>
              <a:rPr lang="el-GR" sz="2800" dirty="0"/>
              <a:t> του κρατικού συστήματος στην Ευρώπη</a:t>
            </a:r>
            <a:r>
              <a:rPr lang="en" sz="2800" dirty="0"/>
              <a:t>.</a:t>
            </a:r>
          </a:p>
          <a:p>
            <a:pPr marL="0" indent="0" algn="just" eaLnBrk="1" hangingPunct="1">
              <a:buFont typeface="Wingdings 3" pitchFamily="2" charset="2"/>
              <a:buNone/>
              <a:defRPr/>
            </a:pPr>
            <a:endParaRPr lang="el-GR" altLang="el-GR" sz="2800" dirty="0"/>
          </a:p>
        </p:txBody>
      </p:sp>
      <p:sp>
        <p:nvSpPr>
          <p:cNvPr id="131075" name="AutoShape 5" descr="Αποτέλεσμα εικόνας για διεθνεις σχεσεις">
            <a:extLst>
              <a:ext uri="{FF2B5EF4-FFF2-40B4-BE49-F238E27FC236}">
                <a16:creationId xmlns:a16="http://schemas.microsoft.com/office/drawing/2014/main" id="{3E016024-3932-157C-D292-FE3BE556D71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31076" name="AutoShape 7" descr="Αποτέλεσμα εικόνας για διεθνεις σχεσεις">
            <a:extLst>
              <a:ext uri="{FF2B5EF4-FFF2-40B4-BE49-F238E27FC236}">
                <a16:creationId xmlns:a16="http://schemas.microsoft.com/office/drawing/2014/main" id="{782FD9DD-779B-9407-11DD-427D8AC1AB7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Τίτλος 1">
            <a:extLst>
              <a:ext uri="{FF2B5EF4-FFF2-40B4-BE49-F238E27FC236}">
                <a16:creationId xmlns:a16="http://schemas.microsoft.com/office/drawing/2014/main" id="{E64F830B-30E2-EF7B-C9AC-9959922D70D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50D7BF0-785B-3C1D-5F0D-356106D9AE8B}"/>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Οι πολιτικοί της Βρετανίας ήταν εχθρικοί απέναντι στην αρχή της </a:t>
            </a:r>
            <a:r>
              <a:rPr lang="el-GR" sz="2800" dirty="0" err="1"/>
              <a:t>υπερεθνικότητας</a:t>
            </a:r>
            <a:r>
              <a:rPr lang="el-GR" sz="2800" dirty="0"/>
              <a:t> </a:t>
            </a:r>
            <a:r>
              <a:rPr lang="en" sz="2800" i="1" dirty="0"/>
              <a:t>per se </a:t>
            </a:r>
            <a:r>
              <a:rPr lang="el-GR" sz="2800" dirty="0"/>
              <a:t>φοβούμενοι την απώλεια της εθνικής κυριαρχίας. </a:t>
            </a:r>
          </a:p>
          <a:p>
            <a:pPr algn="just">
              <a:defRPr/>
            </a:pPr>
            <a:r>
              <a:rPr lang="el-GR" sz="2800" dirty="0"/>
              <a:t>Ο στρατηγικός προσανατολισμός της Βρετανίας μετά τον πόλεμο βασίστηκε στην καλλιέργεια μιας προνομιακής σχέσης με τις ΗΠΑ και στη μετατροπή μιας παρηκμασμένης αυτοκρατορίας σε κοινοπολιτεία, ως κοινότητα εμπορίου που ήταν επωφελής για τις βρετανικές εξαγωγές. </a:t>
            </a:r>
          </a:p>
          <a:p>
            <a:pPr marL="0" indent="0" algn="just" eaLnBrk="1" hangingPunct="1">
              <a:buFont typeface="Wingdings 3" pitchFamily="2" charset="2"/>
              <a:buNone/>
              <a:defRPr/>
            </a:pPr>
            <a:endParaRPr lang="el-GR" altLang="el-GR" sz="2800" dirty="0"/>
          </a:p>
        </p:txBody>
      </p:sp>
      <p:sp>
        <p:nvSpPr>
          <p:cNvPr id="132099" name="AutoShape 5" descr="Αποτέλεσμα εικόνας για διεθνεις σχεσεις">
            <a:extLst>
              <a:ext uri="{FF2B5EF4-FFF2-40B4-BE49-F238E27FC236}">
                <a16:creationId xmlns:a16="http://schemas.microsoft.com/office/drawing/2014/main" id="{8E4EC8D6-4ACE-C3B9-AA81-55CA59091AD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32100" name="AutoShape 7" descr="Αποτέλεσμα εικόνας για διεθνεις σχεσεις">
            <a:extLst>
              <a:ext uri="{FF2B5EF4-FFF2-40B4-BE49-F238E27FC236}">
                <a16:creationId xmlns:a16="http://schemas.microsoft.com/office/drawing/2014/main" id="{36F5CFD7-4B60-1892-CDEF-C7044441B8F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Τίτλος 1">
            <a:extLst>
              <a:ext uri="{FF2B5EF4-FFF2-40B4-BE49-F238E27FC236}">
                <a16:creationId xmlns:a16="http://schemas.microsoft.com/office/drawing/2014/main" id="{24D7D884-08AD-5AEC-83D7-3F2942FE2164}"/>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3A713D78-94EE-C84C-3613-079C223B26BD}"/>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Όσον αφορά την ευρωπαϊκή ολοκλήρωση, υπήρχε ο φόβος ότι θα επηρέαζε σημαντικά και τους δύο αυτούς στόχους. </a:t>
            </a:r>
          </a:p>
          <a:p>
            <a:pPr algn="just">
              <a:defRPr/>
            </a:pPr>
            <a:r>
              <a:rPr lang="el-GR" sz="2800" dirty="0"/>
              <a:t>Κατ’ αυτόν τον τρόπο, η Βρετανία αρνήθηκε να προσχωρήσει στην ΕΚΑΧ και προσχώρησε μόνο στην Ευρωπαϊκή Οικονομική Κοινότητα το 1973, παρόλο που οι δύο προηγούμενες αιτήσεις της για ένταξη, κατά τη διάρκεια της δεκαετίας του 1960, συνάντησαν το βέτο της Γαλλίας. </a:t>
            </a:r>
          </a:p>
          <a:p>
            <a:pPr marL="0" indent="0" algn="just" eaLnBrk="1" hangingPunct="1">
              <a:buFont typeface="Wingdings 3" pitchFamily="2" charset="2"/>
              <a:buNone/>
              <a:defRPr/>
            </a:pPr>
            <a:endParaRPr lang="el-GR" altLang="el-GR" sz="2800" dirty="0"/>
          </a:p>
        </p:txBody>
      </p:sp>
      <p:sp>
        <p:nvSpPr>
          <p:cNvPr id="133123" name="AutoShape 5" descr="Αποτέλεσμα εικόνας για διεθνεις σχεσεις">
            <a:extLst>
              <a:ext uri="{FF2B5EF4-FFF2-40B4-BE49-F238E27FC236}">
                <a16:creationId xmlns:a16="http://schemas.microsoft.com/office/drawing/2014/main" id="{9A333FB4-5C22-7784-5555-F6C2A3F1471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33124" name="AutoShape 7" descr="Αποτέλεσμα εικόνας για διεθνεις σχεσεις">
            <a:extLst>
              <a:ext uri="{FF2B5EF4-FFF2-40B4-BE49-F238E27FC236}">
                <a16:creationId xmlns:a16="http://schemas.microsoft.com/office/drawing/2014/main" id="{B1052772-19BE-E849-4645-2E358B6ECF6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Τίτλος 1">
            <a:extLst>
              <a:ext uri="{FF2B5EF4-FFF2-40B4-BE49-F238E27FC236}">
                <a16:creationId xmlns:a16="http://schemas.microsoft.com/office/drawing/2014/main" id="{39009803-01BC-66DD-160A-63A9C218E154}"/>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4202A40-50B4-07F6-8DD2-1FE0AC497285}"/>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Δυτική Γερμανία, αντίθετα, ήταν πολύ ευνοϊκή απέναντι στο σχέδιο </a:t>
            </a:r>
            <a:r>
              <a:rPr lang="en" sz="2800" dirty="0"/>
              <a:t>Schuman. </a:t>
            </a:r>
            <a:r>
              <a:rPr lang="el-GR" sz="2800" dirty="0"/>
              <a:t>Ο </a:t>
            </a:r>
            <a:r>
              <a:rPr lang="en" sz="2800" dirty="0"/>
              <a:t>Adenauer </a:t>
            </a:r>
            <a:r>
              <a:rPr lang="el-GR" sz="2800" dirty="0"/>
              <a:t>ενθουσιάστηκε από το γεγονός ότι η ΕΚΑΧ θα στηριζόταν στην ίση μεταχείριση των κρατών-μελών, υπό την εποπτεία μιας ανεξάρτητης, υπερεθνικής αρχής. </a:t>
            </a:r>
          </a:p>
          <a:p>
            <a:pPr algn="just">
              <a:defRPr/>
            </a:pPr>
            <a:r>
              <a:rPr lang="el-GR" sz="2400" dirty="0"/>
              <a:t>Έχοντας γνώμονα την προσπάθεια για τη δημιουργία ενός κυρίαρχου κράτους της Δυτικής Γερμανίας, ο </a:t>
            </a:r>
            <a:r>
              <a:rPr lang="en" sz="2400" dirty="0"/>
              <a:t>Adenauer </a:t>
            </a:r>
            <a:r>
              <a:rPr lang="el-GR" sz="2400" dirty="0"/>
              <a:t>συνειδητοποίησε ότι η μοιρασμένη κυριαρχία ήταν πολύ καλύτερη από την περιορισμένη κυριαρχία. </a:t>
            </a:r>
          </a:p>
          <a:p>
            <a:pPr marL="0" indent="0" algn="just" eaLnBrk="1" hangingPunct="1">
              <a:buFont typeface="Wingdings 3" pitchFamily="2" charset="2"/>
              <a:buNone/>
              <a:defRPr/>
            </a:pPr>
            <a:endParaRPr lang="el-GR" altLang="el-GR" sz="2800" dirty="0"/>
          </a:p>
        </p:txBody>
      </p:sp>
      <p:sp>
        <p:nvSpPr>
          <p:cNvPr id="134147" name="AutoShape 5" descr="Αποτέλεσμα εικόνας για διεθνεις σχεσεις">
            <a:extLst>
              <a:ext uri="{FF2B5EF4-FFF2-40B4-BE49-F238E27FC236}">
                <a16:creationId xmlns:a16="http://schemas.microsoft.com/office/drawing/2014/main" id="{95D49C3C-AB52-AA02-2120-04C3123BB00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34148" name="AutoShape 7" descr="Αποτέλεσμα εικόνας για διεθνεις σχεσεις">
            <a:extLst>
              <a:ext uri="{FF2B5EF4-FFF2-40B4-BE49-F238E27FC236}">
                <a16:creationId xmlns:a16="http://schemas.microsoft.com/office/drawing/2014/main" id="{4B3CC7F4-EEC2-4460-603E-0C229CEB608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Τίτλος 1">
            <a:extLst>
              <a:ext uri="{FF2B5EF4-FFF2-40B4-BE49-F238E27FC236}">
                <a16:creationId xmlns:a16="http://schemas.microsoft.com/office/drawing/2014/main" id="{120D6349-3297-21E1-C9FA-1960E2A33E9B}"/>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430876D-F6A3-322C-0D29-A8E4F1859939}"/>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Διακήρυξη του </a:t>
            </a:r>
            <a:r>
              <a:rPr lang="en" sz="2800" dirty="0"/>
              <a:t>Schuman </a:t>
            </a:r>
            <a:r>
              <a:rPr lang="el-GR" sz="2800" dirty="0"/>
              <a:t>περιείχε μόνο ένα περίγραμμα σχετικά με το πώς θα λειτουργούσαν τα θεσμικά όργανα της ΕΚΑΧ. </a:t>
            </a:r>
          </a:p>
          <a:p>
            <a:pPr algn="just">
              <a:defRPr/>
            </a:pPr>
            <a:r>
              <a:rPr lang="el-GR" sz="2800" dirty="0"/>
              <a:t>Η οριστική μορφή ήταν προϊόν σχεδόν ενός χρόνου σκληρών διπλωματικών διαπραγματεύσεων μεταξύ των έξι κρατών-μελών. </a:t>
            </a:r>
          </a:p>
          <a:p>
            <a:pPr algn="just">
              <a:defRPr/>
            </a:pPr>
            <a:r>
              <a:rPr lang="el-GR" sz="2800" dirty="0"/>
              <a:t>Το πρώτο μήλο της έριδας αφορούσε την αρχή της </a:t>
            </a:r>
            <a:r>
              <a:rPr lang="el-GR" sz="2800" dirty="0" err="1"/>
              <a:t>υπερεθνικότητας</a:t>
            </a:r>
            <a:r>
              <a:rPr lang="el-GR" sz="2800" dirty="0"/>
              <a:t>. </a:t>
            </a:r>
          </a:p>
          <a:p>
            <a:pPr marL="0" indent="0" algn="just" eaLnBrk="1" hangingPunct="1">
              <a:buFont typeface="Wingdings 3" pitchFamily="2" charset="2"/>
              <a:buNone/>
              <a:defRPr/>
            </a:pPr>
            <a:endParaRPr lang="el-GR" altLang="el-GR" sz="2800" dirty="0"/>
          </a:p>
        </p:txBody>
      </p:sp>
      <p:sp>
        <p:nvSpPr>
          <p:cNvPr id="135171" name="AutoShape 5" descr="Αποτέλεσμα εικόνας για διεθνεις σχεσεις">
            <a:extLst>
              <a:ext uri="{FF2B5EF4-FFF2-40B4-BE49-F238E27FC236}">
                <a16:creationId xmlns:a16="http://schemas.microsoft.com/office/drawing/2014/main" id="{11F67C46-9CE0-0463-CDEE-2D36C0B9B39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35172" name="AutoShape 7" descr="Αποτέλεσμα εικόνας για διεθνεις σχεσεις">
            <a:extLst>
              <a:ext uri="{FF2B5EF4-FFF2-40B4-BE49-F238E27FC236}">
                <a16:creationId xmlns:a16="http://schemas.microsoft.com/office/drawing/2014/main" id="{5D737FD9-F77B-F9F5-03E9-D1FD072BFDC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Τίτλος 1">
            <a:extLst>
              <a:ext uri="{FF2B5EF4-FFF2-40B4-BE49-F238E27FC236}">
                <a16:creationId xmlns:a16="http://schemas.microsoft.com/office/drawing/2014/main" id="{304E75D0-58DC-1619-C69C-7370F96FE713}"/>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F7E4C95-AF49-667B-B89A-3CE07E34BC21}"/>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Ο </a:t>
            </a:r>
            <a:r>
              <a:rPr lang="en" sz="2800" dirty="0"/>
              <a:t>Monnet </a:t>
            </a:r>
            <a:r>
              <a:rPr lang="el-GR" sz="2800" dirty="0"/>
              <a:t>είχε επιμείνει σε αυτή, ως βάση για ένα αποτελεσματικό όργανο λήψης αποφάσεων –την Ανώτατη Αρχή– προκειμένου να επιβλέπει την παραγωγή και τη διανομή του άνθρακα και του χάλυβα, για την οποία θα μπορούσε να εκδίδει νομικά δεσμευτικές αποφάσεις. </a:t>
            </a:r>
          </a:p>
          <a:p>
            <a:pPr algn="just">
              <a:defRPr/>
            </a:pPr>
            <a:r>
              <a:rPr lang="el-GR" sz="2800" dirty="0"/>
              <a:t>Η σύνθεση της εννεαμελούς Ανώτατης Αρχής προήλθε από τις έξι χώρες της ΕΚΑΧ. </a:t>
            </a:r>
          </a:p>
          <a:p>
            <a:pPr marL="0" indent="0" algn="just" eaLnBrk="1" hangingPunct="1">
              <a:buFont typeface="Wingdings 3" pitchFamily="2" charset="2"/>
              <a:buNone/>
              <a:defRPr/>
            </a:pPr>
            <a:endParaRPr lang="el-GR" altLang="el-GR" sz="2800" dirty="0"/>
          </a:p>
        </p:txBody>
      </p:sp>
      <p:sp>
        <p:nvSpPr>
          <p:cNvPr id="136195" name="AutoShape 5" descr="Αποτέλεσμα εικόνας για διεθνεις σχεσεις">
            <a:extLst>
              <a:ext uri="{FF2B5EF4-FFF2-40B4-BE49-F238E27FC236}">
                <a16:creationId xmlns:a16="http://schemas.microsoft.com/office/drawing/2014/main" id="{D1A3F431-3ED4-C91A-C772-A0934CFE020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36196" name="AutoShape 7" descr="Αποτέλεσμα εικόνας για διεθνεις σχεσεις">
            <a:extLst>
              <a:ext uri="{FF2B5EF4-FFF2-40B4-BE49-F238E27FC236}">
                <a16:creationId xmlns:a16="http://schemas.microsoft.com/office/drawing/2014/main" id="{39539CA8-F17D-F801-4C7B-F3042688B98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Τίτλος 1">
            <a:extLst>
              <a:ext uri="{FF2B5EF4-FFF2-40B4-BE49-F238E27FC236}">
                <a16:creationId xmlns:a16="http://schemas.microsoft.com/office/drawing/2014/main" id="{73D8109E-05AF-4BC6-4A13-65B00CDA988A}"/>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F6F0A40-88D2-5761-F6EF-EFE86B8AC9E4}"/>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Τα μέλη έπρεπε να δεσμευτούν ότι θα υπερασπίζονταν τα ευρωπαϊκά συμφέροντα και όχι τα αντίστοιχα εθνικά κράτη τους: έδωσαν τον </a:t>
            </a:r>
            <a:r>
              <a:rPr lang="el-GR" sz="2800" b="1" dirty="0"/>
              <a:t>όρκο του επιτρόπου</a:t>
            </a:r>
            <a:r>
              <a:rPr lang="el-GR" sz="2800" dirty="0"/>
              <a:t>, έναν όρκο που οι επίτροποι της Ευρωπαϊκής Ένωσης δίνουν ακόμη και σήμερα ενώπιον των δικαστών του Δικαστηρίου της Ευρωπαϊκής Ένωσης.</a:t>
            </a:r>
          </a:p>
          <a:p>
            <a:pPr algn="just">
              <a:defRPr/>
            </a:pPr>
            <a:r>
              <a:rPr lang="el-GR" sz="2000" dirty="0"/>
              <a:t>Η Ολλανδία, ωστόσο, αντιτάχθηκε σθεναρά στην απόλυτη ανεξαρτησία της Ανώτατης Αρχής, καθώς θεωρούσε ότι η λειτουργία της θα αναμενόταν να κυριαρχείται από τα γαλλογερμανικά συμφέροντα. </a:t>
            </a:r>
          </a:p>
          <a:p>
            <a:pPr algn="just">
              <a:defRPr/>
            </a:pPr>
            <a:endParaRPr lang="el-GR" sz="2800" dirty="0"/>
          </a:p>
          <a:p>
            <a:pPr marL="0" indent="0" algn="just" eaLnBrk="1" hangingPunct="1">
              <a:buFont typeface="Wingdings 3" pitchFamily="2" charset="2"/>
              <a:buNone/>
              <a:defRPr/>
            </a:pPr>
            <a:endParaRPr lang="el-GR" altLang="el-GR" sz="2800" dirty="0"/>
          </a:p>
        </p:txBody>
      </p:sp>
      <p:sp>
        <p:nvSpPr>
          <p:cNvPr id="137219" name="AutoShape 5" descr="Αποτέλεσμα εικόνας για διεθνεις σχεσεις">
            <a:extLst>
              <a:ext uri="{FF2B5EF4-FFF2-40B4-BE49-F238E27FC236}">
                <a16:creationId xmlns:a16="http://schemas.microsoft.com/office/drawing/2014/main" id="{850EDB13-459E-65F2-D7F7-C87277D86F1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37220" name="AutoShape 7" descr="Αποτέλεσμα εικόνας για διεθνεις σχεσεις">
            <a:extLst>
              <a:ext uri="{FF2B5EF4-FFF2-40B4-BE49-F238E27FC236}">
                <a16:creationId xmlns:a16="http://schemas.microsoft.com/office/drawing/2014/main" id="{69A8521A-8B21-0915-B81D-E86A3411DEE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Τίτλος 1">
            <a:extLst>
              <a:ext uri="{FF2B5EF4-FFF2-40B4-BE49-F238E27FC236}">
                <a16:creationId xmlns:a16="http://schemas.microsoft.com/office/drawing/2014/main" id="{D5288F1A-31DF-1522-17F6-0B25CB99851D}"/>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47FE0EF-79B7-63C8-CD6B-50FFF91B4464}"/>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Οι εξουσίες της Ανώτατης Αρχής αποδυναμώθηκαν με τη δημιουργία ενός Συμβουλίου των Υπουργών (σήμερα ονομάζεται Συμβούλιο της Ευρωπαϊκής Ένωσης) που σχεδιάστηκε με στόχο να εκπροσωπεί τις κυβερνήσεις των κρατών-μελών. </a:t>
            </a:r>
          </a:p>
          <a:p>
            <a:pPr algn="just">
              <a:defRPr/>
            </a:pPr>
            <a:r>
              <a:rPr lang="el-GR" sz="2600" dirty="0"/>
              <a:t>Το όργανο αυτό θα μπορούσε να λειτουργήσει ως διακυβερνητικό αντίβαρο ελέγχοντας τις αποφάσεις της Ανώτατης Αρχής και διασφαλίζοντας ότι αυτή δεν θα επεκτεινόταν σε άλλους τομείς της πολιτικής και της οικονομίας. </a:t>
            </a:r>
          </a:p>
          <a:p>
            <a:pPr marL="0" indent="0" algn="just" eaLnBrk="1" hangingPunct="1">
              <a:buFont typeface="Wingdings 3" pitchFamily="2" charset="2"/>
              <a:buNone/>
              <a:defRPr/>
            </a:pPr>
            <a:endParaRPr lang="el-GR" altLang="el-GR" sz="2800" dirty="0"/>
          </a:p>
        </p:txBody>
      </p:sp>
      <p:sp>
        <p:nvSpPr>
          <p:cNvPr id="138243" name="AutoShape 5" descr="Αποτέλεσμα εικόνας για διεθνεις σχεσεις">
            <a:extLst>
              <a:ext uri="{FF2B5EF4-FFF2-40B4-BE49-F238E27FC236}">
                <a16:creationId xmlns:a16="http://schemas.microsoft.com/office/drawing/2014/main" id="{837778F7-2F11-565C-F0F1-869916A56F3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38244" name="AutoShape 7" descr="Αποτέλεσμα εικόνας για διεθνεις σχεσεις">
            <a:extLst>
              <a:ext uri="{FF2B5EF4-FFF2-40B4-BE49-F238E27FC236}">
                <a16:creationId xmlns:a16="http://schemas.microsoft.com/office/drawing/2014/main" id="{2C5CAD39-4E63-3124-FE05-4DB26BB03CFA}"/>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Τίτλος 1">
            <a:extLst>
              <a:ext uri="{FF2B5EF4-FFF2-40B4-BE49-F238E27FC236}">
                <a16:creationId xmlns:a16="http://schemas.microsoft.com/office/drawing/2014/main" id="{E4C539DD-DECF-7B86-A716-D1B30B4F675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DC6F97B-78A0-B35F-2A3C-E1A7E9A3CF85}"/>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Εκτός από την εποπτεία από τις εθνικές κυβερνήσεις, δημιουργήθηκε </a:t>
            </a:r>
            <a:r>
              <a:rPr lang="el-GR" sz="2600" b="1" dirty="0"/>
              <a:t>μια Κοινή Συνέλευση, </a:t>
            </a:r>
            <a:r>
              <a:rPr lang="el-GR" sz="2600" dirty="0"/>
              <a:t>τα μέλη της οποίας προέρχονταν από τα εθνικά κοινοβούλια, με σκοπό να παρασχεθεί πρόσθετη εποπτεία. </a:t>
            </a:r>
          </a:p>
          <a:p>
            <a:pPr algn="just">
              <a:defRPr/>
            </a:pPr>
            <a:r>
              <a:rPr lang="el-GR" sz="2600" dirty="0"/>
              <a:t>Οι θεσμοί αυτοί συμπληρώθηκαν και </a:t>
            </a:r>
            <a:r>
              <a:rPr lang="el-GR" sz="2600" b="1" dirty="0"/>
              <a:t>με ένα υπερεθνικό δικαστήριο, το Δικαστήριο των Ευρωπαϊκών Κοινοτήτων, </a:t>
            </a:r>
            <a:r>
              <a:rPr lang="el-GR" sz="2600" dirty="0"/>
              <a:t>που σχεδιάστηκε για να παράσχει έγκυρες ερμηνείες της Συνθήκης της ΕΚΑΧ και την εφαρμογή της, καθώς και την εκδίκαση υποθέσεων που σχετίζονταν με το δίκαιο της Συνθήκης ΕΚΑΧ.</a:t>
            </a:r>
          </a:p>
          <a:p>
            <a:pPr marL="0" indent="0" algn="just" eaLnBrk="1" hangingPunct="1">
              <a:buFont typeface="Wingdings 3" pitchFamily="2" charset="2"/>
              <a:buNone/>
              <a:defRPr/>
            </a:pPr>
            <a:endParaRPr lang="el-GR" altLang="el-GR" sz="2800" dirty="0"/>
          </a:p>
        </p:txBody>
      </p:sp>
      <p:sp>
        <p:nvSpPr>
          <p:cNvPr id="139267" name="AutoShape 5" descr="Αποτέλεσμα εικόνας για διεθνεις σχεσεις">
            <a:extLst>
              <a:ext uri="{FF2B5EF4-FFF2-40B4-BE49-F238E27FC236}">
                <a16:creationId xmlns:a16="http://schemas.microsoft.com/office/drawing/2014/main" id="{7435B8BA-E567-F93C-7ECF-C66CB10569B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39268" name="AutoShape 7" descr="Αποτέλεσμα εικόνας για διεθνεις σχεσεις">
            <a:extLst>
              <a:ext uri="{FF2B5EF4-FFF2-40B4-BE49-F238E27FC236}">
                <a16:creationId xmlns:a16="http://schemas.microsoft.com/office/drawing/2014/main" id="{3D179E1C-6270-12E1-BD30-FF18E077817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Τίτλος 1">
            <a:extLst>
              <a:ext uri="{FF2B5EF4-FFF2-40B4-BE49-F238E27FC236}">
                <a16:creationId xmlns:a16="http://schemas.microsoft.com/office/drawing/2014/main" id="{EAF51AE2-4B79-8B6C-E49C-C43AA0322D1D}"/>
              </a:ext>
            </a:extLst>
          </p:cNvPr>
          <p:cNvSpPr>
            <a:spLocks noGrp="1"/>
          </p:cNvSpPr>
          <p:nvPr>
            <p:ph type="title"/>
          </p:nvPr>
        </p:nvSpPr>
        <p:spPr>
          <a:xfrm>
            <a:off x="920750" y="4763"/>
            <a:ext cx="8223250" cy="638175"/>
          </a:xfrm>
        </p:spPr>
        <p:txBody>
          <a:bodyPr/>
          <a:lstStyle/>
          <a:p>
            <a:pPr algn="just"/>
            <a:r>
              <a:rPr lang="el-GR" altLang="el-GR" sz="2000"/>
              <a:t>Χρονοδιάγραμμα των σημαντικών γεγονότων: </a:t>
            </a:r>
            <a:br>
              <a:rPr lang="el-GR" altLang="el-GR" sz="2000"/>
            </a:br>
            <a:r>
              <a:rPr lang="el-GR" altLang="el-GR" sz="2000"/>
              <a:t>η ιστορική πορεία της ευρωπαϊκής ολοκλήρωσης </a:t>
            </a:r>
            <a:br>
              <a:rPr lang="el-GR" altLang="el-GR"/>
            </a:br>
            <a:endParaRPr lang="el-GR" altLang="el-GR"/>
          </a:p>
        </p:txBody>
      </p:sp>
      <p:sp>
        <p:nvSpPr>
          <p:cNvPr id="29698" name="AutoShape 5" descr="Αποτέλεσμα εικόνας για διεθνεις σχεσεις">
            <a:extLst>
              <a:ext uri="{FF2B5EF4-FFF2-40B4-BE49-F238E27FC236}">
                <a16:creationId xmlns:a16="http://schemas.microsoft.com/office/drawing/2014/main" id="{BC1B107F-13F1-2EFD-7CAA-8A4913AA19C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9699" name="AutoShape 7" descr="Αποτέλεσμα εικόνας για διεθνεις σχεσεις">
            <a:extLst>
              <a:ext uri="{FF2B5EF4-FFF2-40B4-BE49-F238E27FC236}">
                <a16:creationId xmlns:a16="http://schemas.microsoft.com/office/drawing/2014/main" id="{5C29BF46-969D-BF74-D990-6F800F404DA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9700" name="Rectangle 1">
            <a:extLst>
              <a:ext uri="{FF2B5EF4-FFF2-40B4-BE49-F238E27FC236}">
                <a16:creationId xmlns:a16="http://schemas.microsoft.com/office/drawing/2014/main" id="{BF8C985A-CA1B-02B3-A8EC-B940A007A5A0}"/>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
        <p:nvSpPr>
          <p:cNvPr id="29701" name="Θέση περιεχομένου 4">
            <a:extLst>
              <a:ext uri="{FF2B5EF4-FFF2-40B4-BE49-F238E27FC236}">
                <a16:creationId xmlns:a16="http://schemas.microsoft.com/office/drawing/2014/main" id="{F0216DDA-7897-BFA8-60DB-B50630F6E079}"/>
              </a:ext>
            </a:extLst>
          </p:cNvPr>
          <p:cNvSpPr>
            <a:spLocks noGrp="1"/>
          </p:cNvSpPr>
          <p:nvPr>
            <p:ph idx="1"/>
          </p:nvPr>
        </p:nvSpPr>
        <p:spPr>
          <a:xfrm>
            <a:off x="1393825" y="1241425"/>
            <a:ext cx="7673975" cy="5105400"/>
          </a:xfrm>
        </p:spPr>
        <p:txBody>
          <a:bodyPr/>
          <a:lstStyle/>
          <a:p>
            <a:pPr algn="just"/>
            <a:r>
              <a:rPr lang="el-GR" altLang="el-GR" sz="2800"/>
              <a:t>Ο</a:t>
            </a:r>
            <a:r>
              <a:rPr lang="en-US" altLang="el-GR" sz="2800"/>
              <a:t> </a:t>
            </a:r>
            <a:r>
              <a:rPr lang="el-GR" altLang="el-GR" sz="2800"/>
              <a:t>Kant υποστήριξε ότι η διαρκής ειρήνη βρίσκεται σε κάθε κράτος που διαθέτει δημοκρατικό σύνταγμα, όπου οι άνθρωποι –και όχι ο βασιλιάς– ήταν κυρίαρχοι. </a:t>
            </a:r>
            <a:endParaRPr lang="en-US" altLang="el-GR" sz="2800"/>
          </a:p>
          <a:p>
            <a:pPr algn="just"/>
            <a:r>
              <a:rPr lang="el-GR" altLang="el-GR" sz="2800"/>
              <a:t>Η λαϊκή κυριαρχία, ισχυρίστηκε, αποτρέπει τα κράτη από το να οδηγούνται σε πόλεμο για ανούσια ζητήματα, όπως όταν οι βασιλιάδες πολεμούσαν για τη δόξα ή για να υπερασπιστούν την τιμή τους.</a:t>
            </a:r>
          </a:p>
          <a:p>
            <a:endParaRPr lang="el-GR" altLang="el-G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Τίτλος 1">
            <a:extLst>
              <a:ext uri="{FF2B5EF4-FFF2-40B4-BE49-F238E27FC236}">
                <a16:creationId xmlns:a16="http://schemas.microsoft.com/office/drawing/2014/main" id="{B0A3AB7E-B479-7E6B-1846-B31C134FCCA9}"/>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3B7295E-15E6-748C-92A4-221F550EB0D1}"/>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σχεδίαση αυτών των θεσμών ήταν περίπλοκη, αλλά και η απόφαση για το πού θα είχαν την έδρα τους ήταν επίσης πολιτικά ευαίσθητη. </a:t>
            </a:r>
          </a:p>
          <a:p>
            <a:pPr algn="just">
              <a:defRPr/>
            </a:pPr>
            <a:r>
              <a:rPr lang="el-GR" sz="2800" dirty="0"/>
              <a:t>Σε μια προσπάθεια να αποφευχθεί ο σοβινισμός και να υπογραμμιστεί η ειλικρίνειά της ως προς τη συμφιλίωση, η Δυτική Γερμανία δεν διεκδίκησε να έχει κάποιο θεσμό στο έδαφός της. </a:t>
            </a:r>
          </a:p>
          <a:p>
            <a:pPr marL="0" indent="0" algn="just" eaLnBrk="1" hangingPunct="1">
              <a:buFont typeface="Wingdings 3" pitchFamily="2" charset="2"/>
              <a:buNone/>
              <a:defRPr/>
            </a:pPr>
            <a:endParaRPr lang="el-GR" altLang="el-GR" sz="2800" dirty="0"/>
          </a:p>
        </p:txBody>
      </p:sp>
      <p:sp>
        <p:nvSpPr>
          <p:cNvPr id="140291" name="AutoShape 5" descr="Αποτέλεσμα εικόνας για διεθνεις σχεσεις">
            <a:extLst>
              <a:ext uri="{FF2B5EF4-FFF2-40B4-BE49-F238E27FC236}">
                <a16:creationId xmlns:a16="http://schemas.microsoft.com/office/drawing/2014/main" id="{2078B8C5-9F42-8BA9-BC1D-F6C00D2D33B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40292" name="AutoShape 7" descr="Αποτέλεσμα εικόνας για διεθνεις σχεσεις">
            <a:extLst>
              <a:ext uri="{FF2B5EF4-FFF2-40B4-BE49-F238E27FC236}">
                <a16:creationId xmlns:a16="http://schemas.microsoft.com/office/drawing/2014/main" id="{DD401619-CDB4-0DFB-662E-A97CF0C71F7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Τίτλος 1">
            <a:extLst>
              <a:ext uri="{FF2B5EF4-FFF2-40B4-BE49-F238E27FC236}">
                <a16:creationId xmlns:a16="http://schemas.microsoft.com/office/drawing/2014/main" id="{59FD8B12-25A8-11A1-C391-F269A4AB1E0B}"/>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F20BCD98-A9E7-F5AA-1790-D15F23029E14}"/>
              </a:ext>
            </a:extLst>
          </p:cNvPr>
          <p:cNvSpPr>
            <a:spLocks noGrp="1"/>
          </p:cNvSpPr>
          <p:nvPr>
            <p:ph idx="1"/>
          </p:nvPr>
        </p:nvSpPr>
        <p:spPr>
          <a:xfrm>
            <a:off x="1382713" y="544513"/>
            <a:ext cx="7761287" cy="6194425"/>
          </a:xfrm>
        </p:spPr>
        <p:txBody>
          <a:bodyPr/>
          <a:lstStyle/>
          <a:p>
            <a:pPr marL="0" indent="0" algn="just" eaLnBrk="1" hangingPunct="1">
              <a:buFont typeface="Wingdings 3" pitchFamily="2" charset="2"/>
              <a:buNone/>
              <a:defRPr/>
            </a:pPr>
            <a:r>
              <a:rPr lang="el-GR" altLang="el-GR" sz="2600" dirty="0"/>
              <a:t>Εισαγωγή</a:t>
            </a:r>
          </a:p>
          <a:p>
            <a:pPr algn="just">
              <a:defRPr/>
            </a:pPr>
            <a:r>
              <a:rPr lang="el-GR" sz="2400" dirty="0"/>
              <a:t>Η Κοινή Συνέλευση εγκαταστάθηκε στο Στρασβούργο, στη Γαλλία, το Συμβούλιο των Υπουργών στις Βρυξέλλες, στο Βέλγιο, και το Δικαστήριο και η Ανώτατη Αρχή στο Λουξεμβούργο. </a:t>
            </a:r>
          </a:p>
          <a:p>
            <a:pPr algn="just">
              <a:defRPr/>
            </a:pPr>
            <a:r>
              <a:rPr lang="el-GR" sz="2400" dirty="0"/>
              <a:t>Η Συνθήκη ΕΚΑΧ υπογράφηκε στο Παρίσι στις 18 Απριλίου 1951 με διάρκεια πενήντα χρόνων. </a:t>
            </a:r>
          </a:p>
          <a:p>
            <a:pPr algn="just">
              <a:defRPr/>
            </a:pPr>
            <a:r>
              <a:rPr lang="el-GR" sz="2600" dirty="0"/>
              <a:t>Με τις ΗΠΑ όμως σε μεγάλο βαθμό εστιασμένες στην περιοχή του Ειρηνικού (λόγω του Πολέμου της Κορέας), αυξήθηκε η πίεση για την </a:t>
            </a:r>
            <a:r>
              <a:rPr lang="el-GR" sz="2600" dirty="0" err="1"/>
              <a:t>επαναστρατιωτικοποίηση</a:t>
            </a:r>
            <a:r>
              <a:rPr lang="el-GR" sz="2600" dirty="0"/>
              <a:t> της Δυτικής Γερμανίας, προκειμένου να μοιραστεί το βάρος της αποτροπής της Σοβιετικής Ένωσης.</a:t>
            </a:r>
          </a:p>
          <a:p>
            <a:pPr algn="just">
              <a:defRPr/>
            </a:pPr>
            <a:endParaRPr lang="el-GR" sz="2800" dirty="0"/>
          </a:p>
          <a:p>
            <a:pPr marL="0" indent="0" algn="just" eaLnBrk="1" hangingPunct="1">
              <a:buFont typeface="Wingdings 3" pitchFamily="2" charset="2"/>
              <a:buNone/>
              <a:defRPr/>
            </a:pPr>
            <a:endParaRPr lang="el-GR" altLang="el-GR" sz="2800" dirty="0"/>
          </a:p>
        </p:txBody>
      </p:sp>
      <p:sp>
        <p:nvSpPr>
          <p:cNvPr id="141315" name="AutoShape 5" descr="Αποτέλεσμα εικόνας για διεθνεις σχεσεις">
            <a:extLst>
              <a:ext uri="{FF2B5EF4-FFF2-40B4-BE49-F238E27FC236}">
                <a16:creationId xmlns:a16="http://schemas.microsoft.com/office/drawing/2014/main" id="{5A1DF593-8ACB-9A34-1826-884BEBA45B6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41316" name="AutoShape 7" descr="Αποτέλεσμα εικόνας για διεθνεις σχεσεις">
            <a:extLst>
              <a:ext uri="{FF2B5EF4-FFF2-40B4-BE49-F238E27FC236}">
                <a16:creationId xmlns:a16="http://schemas.microsoft.com/office/drawing/2014/main" id="{75783EC6-99D5-025A-C3B6-14A8C374E6C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Τίτλος 1">
            <a:extLst>
              <a:ext uri="{FF2B5EF4-FFF2-40B4-BE49-F238E27FC236}">
                <a16:creationId xmlns:a16="http://schemas.microsoft.com/office/drawing/2014/main" id="{05F5A63D-9035-759D-0D36-AE11D57A1145}"/>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D298714-1CAB-67FC-0747-83F5B259D65C}"/>
              </a:ext>
            </a:extLst>
          </p:cNvPr>
          <p:cNvSpPr>
            <a:spLocks noGrp="1"/>
          </p:cNvSpPr>
          <p:nvPr>
            <p:ph idx="1"/>
          </p:nvPr>
        </p:nvSpPr>
        <p:spPr>
          <a:xfrm>
            <a:off x="947738" y="1458913"/>
            <a:ext cx="8086725" cy="5280025"/>
          </a:xfrm>
        </p:spPr>
        <p:txBody>
          <a:bodyPr/>
          <a:lstStyle/>
          <a:p>
            <a:pPr marL="0" indent="0" algn="just" eaLnBrk="1" hangingPunct="1">
              <a:buFont typeface="Wingdings 3" pitchFamily="2" charset="2"/>
              <a:buNone/>
              <a:defRPr/>
            </a:pPr>
            <a:r>
              <a:rPr lang="el-GR" altLang="el-GR" sz="2600" dirty="0"/>
              <a:t>Εισαγωγή</a:t>
            </a:r>
          </a:p>
          <a:p>
            <a:pPr algn="just">
              <a:defRPr/>
            </a:pPr>
            <a:r>
              <a:rPr lang="el-GR" sz="2600" dirty="0"/>
              <a:t>Ως απάντηση στις πιέσεις των ΗΠΑ για την ενσωμάτωση μιας </a:t>
            </a:r>
            <a:r>
              <a:rPr lang="el-GR" sz="2600" dirty="0" err="1"/>
              <a:t>επαναστρατιωτικοποιημένης</a:t>
            </a:r>
            <a:r>
              <a:rPr lang="el-GR" sz="2600" dirty="0"/>
              <a:t> Δυτικής Γερμανίας στο ΝΑΤ</a:t>
            </a:r>
            <a:r>
              <a:rPr lang="en" sz="2600" dirty="0"/>
              <a:t>O, </a:t>
            </a:r>
            <a:r>
              <a:rPr lang="el-GR" sz="2600" dirty="0"/>
              <a:t>ο Γάλλος πρωθυπουργός </a:t>
            </a:r>
            <a:r>
              <a:rPr lang="en" sz="2600" dirty="0"/>
              <a:t>René Pleven </a:t>
            </a:r>
            <a:r>
              <a:rPr lang="el-GR" sz="2600" dirty="0"/>
              <a:t>ανακοίνωσε στις 20 Οκτωβρίου 1950 ένα άνευ προηγουμένου σχέδιο για τη δημιουργία ενός κοινού ευρωπαϊκού στρατού, ως εναλλακτική λύση στην υποψηφιότητα της Δυτικής Γερμανίας στο ΝΑΤΟ. </a:t>
            </a:r>
          </a:p>
          <a:p>
            <a:pPr marL="0" indent="0" algn="just" eaLnBrk="1" hangingPunct="1">
              <a:buFont typeface="Wingdings 3" pitchFamily="2" charset="2"/>
              <a:buNone/>
              <a:defRPr/>
            </a:pPr>
            <a:endParaRPr lang="el-GR" altLang="el-GR" sz="2600" dirty="0"/>
          </a:p>
        </p:txBody>
      </p:sp>
      <p:sp>
        <p:nvSpPr>
          <p:cNvPr id="142339" name="AutoShape 5" descr="Αποτέλεσμα εικόνας για διεθνεις σχεσεις">
            <a:extLst>
              <a:ext uri="{FF2B5EF4-FFF2-40B4-BE49-F238E27FC236}">
                <a16:creationId xmlns:a16="http://schemas.microsoft.com/office/drawing/2014/main" id="{66777AF4-1E2C-F4C1-5239-B0A6EBFF43C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42340" name="AutoShape 7" descr="Αποτέλεσμα εικόνας για διεθνεις σχεσεις">
            <a:extLst>
              <a:ext uri="{FF2B5EF4-FFF2-40B4-BE49-F238E27FC236}">
                <a16:creationId xmlns:a16="http://schemas.microsoft.com/office/drawing/2014/main" id="{3F3F46F1-EB6F-C9AE-A389-A65AD348234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Τίτλος 1">
            <a:extLst>
              <a:ext uri="{FF2B5EF4-FFF2-40B4-BE49-F238E27FC236}">
                <a16:creationId xmlns:a16="http://schemas.microsoft.com/office/drawing/2014/main" id="{B7B345CE-77D9-3E40-6ACD-0CE4A5CBCE54}"/>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99680D68-25B0-738B-E8EB-D078F44AD224}"/>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Γνωστό ως Σχέδιο </a:t>
            </a:r>
            <a:r>
              <a:rPr lang="en" sz="2800" dirty="0"/>
              <a:t>Pleven, </a:t>
            </a:r>
            <a:r>
              <a:rPr lang="el-GR" sz="2800" dirty="0"/>
              <a:t>το σχέδιο αυτό ήταν, στην πραγματικότητα, και πάλι πνευματικό τέκνο του </a:t>
            </a:r>
            <a:r>
              <a:rPr lang="en" sz="2800" dirty="0"/>
              <a:t>Jean Monnet. </a:t>
            </a:r>
            <a:endParaRPr lang="el-GR" sz="2800" dirty="0"/>
          </a:p>
          <a:p>
            <a:pPr algn="just">
              <a:defRPr/>
            </a:pPr>
            <a:r>
              <a:rPr lang="el-GR" sz="2800" dirty="0"/>
              <a:t>Απηύθυνε έκκληση για έναν ευρωπαϊκό στρατό υπό τον έλεγχο θεσμικών οργάνων όπως εκείνων της ΕΚΑΧ, στην οποία όλες οι χώρες, εκτός από τη Γερμανία, θα συνεισέφεραν με τις εθνικές δυνάμεις τους. </a:t>
            </a:r>
          </a:p>
          <a:p>
            <a:pPr marL="0" indent="0" algn="just" eaLnBrk="1" hangingPunct="1">
              <a:buFont typeface="Wingdings 3" pitchFamily="2" charset="2"/>
              <a:buNone/>
              <a:defRPr/>
            </a:pPr>
            <a:endParaRPr lang="el-GR" altLang="el-GR" sz="2800" dirty="0"/>
          </a:p>
        </p:txBody>
      </p:sp>
      <p:sp>
        <p:nvSpPr>
          <p:cNvPr id="143363" name="AutoShape 5" descr="Αποτέλεσμα εικόνας για διεθνεις σχεσεις">
            <a:extLst>
              <a:ext uri="{FF2B5EF4-FFF2-40B4-BE49-F238E27FC236}">
                <a16:creationId xmlns:a16="http://schemas.microsoft.com/office/drawing/2014/main" id="{ADA0A3E8-48CA-0C37-61FA-ED14CA1462C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43364" name="AutoShape 7" descr="Αποτέλεσμα εικόνας για διεθνεις σχεσεις">
            <a:extLst>
              <a:ext uri="{FF2B5EF4-FFF2-40B4-BE49-F238E27FC236}">
                <a16:creationId xmlns:a16="http://schemas.microsoft.com/office/drawing/2014/main" id="{3B0D2697-DB5D-60FF-3EDD-00356688191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Τίτλος 1">
            <a:extLst>
              <a:ext uri="{FF2B5EF4-FFF2-40B4-BE49-F238E27FC236}">
                <a16:creationId xmlns:a16="http://schemas.microsoft.com/office/drawing/2014/main" id="{C5521F1F-73B1-39AC-99ED-C348D9B71DAD}"/>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0CB5B2E-052F-43DF-5310-3C9EEB07D317}"/>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Οι ΗΠΑ απέρριψαν κατηγορηματικά το σχέδιο θεωρώντας ότι απέκλειε όχι μόνο προσωρινά αλλά και για το μέλλον κάποιο ρόλο της Δυτικής Γερμανίας στην υπεράσπιση της Δυτικής Ευρώπης. </a:t>
            </a:r>
          </a:p>
          <a:p>
            <a:pPr algn="just">
              <a:defRPr/>
            </a:pPr>
            <a:r>
              <a:rPr lang="el-GR" sz="2800" dirty="0"/>
              <a:t>Επανεξετάζοντας το σχέδιο, η Γαλλία πρότεινε ένα νέο σχέδιο για τη δημιουργία δυτικογερμανικών μεραρχιών και για την υπαγωγή του πολυεθνικού στρατού υπό υπερεθνικό έλεγχο. </a:t>
            </a:r>
          </a:p>
          <a:p>
            <a:pPr marL="0" indent="0" algn="just" eaLnBrk="1" hangingPunct="1">
              <a:buFont typeface="Wingdings 3" pitchFamily="2" charset="2"/>
              <a:buNone/>
              <a:defRPr/>
            </a:pPr>
            <a:endParaRPr lang="el-GR" altLang="el-GR" sz="2800" dirty="0"/>
          </a:p>
        </p:txBody>
      </p:sp>
      <p:sp>
        <p:nvSpPr>
          <p:cNvPr id="144387" name="AutoShape 5" descr="Αποτέλεσμα εικόνας για διεθνεις σχεσεις">
            <a:extLst>
              <a:ext uri="{FF2B5EF4-FFF2-40B4-BE49-F238E27FC236}">
                <a16:creationId xmlns:a16="http://schemas.microsoft.com/office/drawing/2014/main" id="{BA98C444-8407-C20D-8390-8469B9A1453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44388" name="AutoShape 7" descr="Αποτέλεσμα εικόνας για διεθνεις σχεσεις">
            <a:extLst>
              <a:ext uri="{FF2B5EF4-FFF2-40B4-BE49-F238E27FC236}">
                <a16:creationId xmlns:a16="http://schemas.microsoft.com/office/drawing/2014/main" id="{B953069F-4727-A67A-E55E-177230AA07D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Τίτλος 1">
            <a:extLst>
              <a:ext uri="{FF2B5EF4-FFF2-40B4-BE49-F238E27FC236}">
                <a16:creationId xmlns:a16="http://schemas.microsoft.com/office/drawing/2014/main" id="{684F70CB-32D4-E03C-6F0B-617AF2CAE475}"/>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814AE0A-E5ED-AD98-3EAF-E241EADA2505}"/>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παραχώρηση αυτή έγινε αποδεκτή τόσο από τις ΗΠΑ όσο και από τη Δυτική Γερμανία, καθώς θα διευκόλυνε και την επιστροφή της δεύτερης στην πλήρη εθνική κυριαρχία. </a:t>
            </a:r>
          </a:p>
          <a:p>
            <a:pPr algn="just">
              <a:defRPr/>
            </a:pPr>
            <a:r>
              <a:rPr lang="el-GR" sz="2800" dirty="0"/>
              <a:t>Στους Σοβιετικούς δεν άρεσε η ιδέα του </a:t>
            </a:r>
            <a:r>
              <a:rPr lang="el-GR" sz="2800" dirty="0" err="1"/>
              <a:t>επανεξοπλισμού</a:t>
            </a:r>
            <a:r>
              <a:rPr lang="el-GR" sz="2800" dirty="0"/>
              <a:t> της Δυτικής Γερμανίας και μάλιστα προσπάθησαν να προκαλέσουν εμπλοκή στις διαπραγματεύσεις με την πρόταση επανένωσης της Γερμανίας με αντάλλαγμα την ουδετερότητά της.</a:t>
            </a:r>
          </a:p>
          <a:p>
            <a:pPr marL="0" indent="0" algn="just" eaLnBrk="1" hangingPunct="1">
              <a:buFont typeface="Wingdings 3" pitchFamily="2" charset="2"/>
              <a:buNone/>
              <a:defRPr/>
            </a:pPr>
            <a:endParaRPr lang="el-GR" altLang="el-GR" sz="2800" dirty="0"/>
          </a:p>
        </p:txBody>
      </p:sp>
      <p:sp>
        <p:nvSpPr>
          <p:cNvPr id="145411" name="AutoShape 5" descr="Αποτέλεσμα εικόνας για διεθνεις σχεσεις">
            <a:extLst>
              <a:ext uri="{FF2B5EF4-FFF2-40B4-BE49-F238E27FC236}">
                <a16:creationId xmlns:a16="http://schemas.microsoft.com/office/drawing/2014/main" id="{460DA4D0-B990-6BA8-5275-2233598F436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45412" name="AutoShape 7" descr="Αποτέλεσμα εικόνας για διεθνεις σχεσεις">
            <a:extLst>
              <a:ext uri="{FF2B5EF4-FFF2-40B4-BE49-F238E27FC236}">
                <a16:creationId xmlns:a16="http://schemas.microsoft.com/office/drawing/2014/main" id="{3E84FA01-D412-34BB-980C-128609DF6BF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Τίτλος 1">
            <a:extLst>
              <a:ext uri="{FF2B5EF4-FFF2-40B4-BE49-F238E27FC236}">
                <a16:creationId xmlns:a16="http://schemas.microsoft.com/office/drawing/2014/main" id="{F4BD1D8E-5208-EDCD-6F0D-2F7D3FA8D54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B216148-6218-4408-4133-FABA599FAA23}"/>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b="1" dirty="0"/>
              <a:t>Το νέο σχέδιο ονομάστηκε Ευρωπαϊκή Αμυντική Κοινότητα (ΕΑΚ) </a:t>
            </a:r>
            <a:r>
              <a:rPr lang="el-GR" sz="2800" dirty="0"/>
              <a:t>και επισημοποιήθηκε ως συνθήκη τον Μάιο του 1952, όταν υπογράφηκε από τα έξι κράτη-μέλη της ΕΚΑΧ. </a:t>
            </a:r>
          </a:p>
          <a:p>
            <a:pPr algn="just">
              <a:defRPr/>
            </a:pPr>
            <a:r>
              <a:rPr lang="el-GR" sz="2800" dirty="0"/>
              <a:t>Η Γαλλία πρότεινε, χωρίς ανταπόκριση όμως, τη βρετανική συμμετοχή στην ΕΑΚ. </a:t>
            </a:r>
          </a:p>
          <a:p>
            <a:pPr algn="just">
              <a:defRPr/>
            </a:pPr>
            <a:r>
              <a:rPr lang="el-GR" sz="2800" b="1" dirty="0"/>
              <a:t>Με την υπογραφή της Συνθήκης ΕΑΚ, η οποία όμως απαιτούσε και την επικύρωση των εθνικών κοινοβουλίων, η Ευρώπη ήταν πιο κοντά από ποτέ πριν σε ένα πλήρως ομοσπονδιακό κράτος. </a:t>
            </a:r>
          </a:p>
          <a:p>
            <a:pPr marL="0" indent="0" algn="just" eaLnBrk="1" hangingPunct="1">
              <a:buFont typeface="Wingdings 3" pitchFamily="2" charset="2"/>
              <a:buNone/>
              <a:defRPr/>
            </a:pPr>
            <a:endParaRPr lang="el-GR" altLang="el-GR" sz="2800" dirty="0"/>
          </a:p>
        </p:txBody>
      </p:sp>
      <p:sp>
        <p:nvSpPr>
          <p:cNvPr id="146435" name="AutoShape 5" descr="Αποτέλεσμα εικόνας για διεθνεις σχεσεις">
            <a:extLst>
              <a:ext uri="{FF2B5EF4-FFF2-40B4-BE49-F238E27FC236}">
                <a16:creationId xmlns:a16="http://schemas.microsoft.com/office/drawing/2014/main" id="{8C6D537A-9429-8243-52CC-2A5CC2CF935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46436" name="AutoShape 7" descr="Αποτέλεσμα εικόνας για διεθνεις σχεσεις">
            <a:extLst>
              <a:ext uri="{FF2B5EF4-FFF2-40B4-BE49-F238E27FC236}">
                <a16:creationId xmlns:a16="http://schemas.microsoft.com/office/drawing/2014/main" id="{1BA10D6F-16E8-5B48-8F46-7DE993AEF85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Τίτλος 1">
            <a:extLst>
              <a:ext uri="{FF2B5EF4-FFF2-40B4-BE49-F238E27FC236}">
                <a16:creationId xmlns:a16="http://schemas.microsoft.com/office/drawing/2014/main" id="{7BE1DB08-13B8-1F77-1A1D-91E7EC0438F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5205226-4678-A878-533F-EF99A30AF102}"/>
              </a:ext>
            </a:extLst>
          </p:cNvPr>
          <p:cNvSpPr>
            <a:spLocks noGrp="1"/>
          </p:cNvSpPr>
          <p:nvPr>
            <p:ph idx="1"/>
          </p:nvPr>
        </p:nvSpPr>
        <p:spPr>
          <a:xfrm>
            <a:off x="1382713" y="457200"/>
            <a:ext cx="7761287" cy="6281738"/>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Παράλληλα με το πρόγραμμα ΕΑΚ, οι υποστηρικτές του ευρωπαϊκού φεντεραλισμού μέσα από Κοινή Συνέλευση της ΕΚΑΧ σχημάτισαν μια </a:t>
            </a:r>
            <a:r>
              <a:rPr lang="en" sz="2800" i="1" dirty="0"/>
              <a:t>ad hoc </a:t>
            </a:r>
            <a:r>
              <a:rPr lang="el-GR" sz="2800" dirty="0"/>
              <a:t>επιτροπή για να εκπονήσει ένα συνταγματικό σχέδιο για μια ευρωπαϊκή ομοσπονδία. </a:t>
            </a:r>
          </a:p>
          <a:p>
            <a:pPr algn="just">
              <a:defRPr/>
            </a:pPr>
            <a:r>
              <a:rPr lang="el-GR" sz="2800" dirty="0"/>
              <a:t>Η προτεινόμενη Ευρωπαϊκή Πολιτική Κοινότητα έγινε δεκτή από την Κοινή Συνέλευση της ΕΚΑΧ και στάλθηκε για συζήτηση στις εθνικές κυβερνήσεις. </a:t>
            </a:r>
            <a:endParaRPr lang="el-GR" altLang="el-GR" sz="2800" dirty="0"/>
          </a:p>
        </p:txBody>
      </p:sp>
      <p:sp>
        <p:nvSpPr>
          <p:cNvPr id="147459" name="AutoShape 5" descr="Αποτέλεσμα εικόνας για διεθνεις σχεσεις">
            <a:extLst>
              <a:ext uri="{FF2B5EF4-FFF2-40B4-BE49-F238E27FC236}">
                <a16:creationId xmlns:a16="http://schemas.microsoft.com/office/drawing/2014/main" id="{1ED9F70A-42D9-9548-89EA-BF7DE25EAFE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47460" name="AutoShape 7" descr="Αποτέλεσμα εικόνας για διεθνεις σχεσεις">
            <a:extLst>
              <a:ext uri="{FF2B5EF4-FFF2-40B4-BE49-F238E27FC236}">
                <a16:creationId xmlns:a16="http://schemas.microsoft.com/office/drawing/2014/main" id="{325E1DC7-A7C3-9EC8-FD00-5860FC1ED924}"/>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Τίτλος 1">
            <a:extLst>
              <a:ext uri="{FF2B5EF4-FFF2-40B4-BE49-F238E27FC236}">
                <a16:creationId xmlns:a16="http://schemas.microsoft.com/office/drawing/2014/main" id="{3F692D41-AEF1-B170-03E8-CD9AC58E0623}"/>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6058C0A-DF0B-185F-59C6-CE694A86A950}"/>
              </a:ext>
            </a:extLst>
          </p:cNvPr>
          <p:cNvSpPr>
            <a:spLocks noGrp="1"/>
          </p:cNvSpPr>
          <p:nvPr>
            <p:ph idx="1"/>
          </p:nvPr>
        </p:nvSpPr>
        <p:spPr>
          <a:xfrm>
            <a:off x="1382713" y="457200"/>
            <a:ext cx="7761287" cy="6281738"/>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Πίσω από την πρόταση της Ευρωπαϊκής Πολιτικής Κοινότητας βρισκόταν η ιδέα να ενωθεί η ΕΚΑΧ και η Ευρωπαϊκή Αμυντική Κοινότητα σε μια ομοσπονδιακά ολοκληρωμένη ένωση με άμεσα εκλεγμένη συνέλευση και μια γερουσία που θα εκπροσωπούσε τα εθνικά κοινοβούλια.</a:t>
            </a:r>
          </a:p>
          <a:p>
            <a:pPr algn="just">
              <a:defRPr/>
            </a:pPr>
            <a:r>
              <a:rPr lang="el-GR" sz="2600" dirty="0"/>
              <a:t>Ούτε η Ευρωπαϊκή Αμυντική Κοινότητα ούτε η Ευρωπαϊκή Πολιτική Κοινότητα τέθηκαν σε λειτουργία (καταψήφιση από Γαλλία, </a:t>
            </a:r>
            <a:r>
              <a:rPr lang="el-GR" sz="2000" dirty="0"/>
              <a:t>βλ. και ζητήματα με αποικίες της οδήγησαν σε αλλαγές των προτεραιοτήτων της, που είχαν στόχο την ανεξαρτησία του γαλλικού στρατού, καθώς και της εξωτερικής πολιτικής της χώρας, παρά την επίλυση του προβλήματος </a:t>
            </a:r>
            <a:r>
              <a:rPr lang="el-GR" sz="2000" dirty="0" err="1"/>
              <a:t>επαναστρατιωτικοποίησης</a:t>
            </a:r>
            <a:r>
              <a:rPr lang="el-GR" sz="2000" dirty="0"/>
              <a:t> της Γερμανίας). </a:t>
            </a:r>
          </a:p>
          <a:p>
            <a:pPr marL="0" indent="0" algn="just" eaLnBrk="1" hangingPunct="1">
              <a:buFont typeface="Wingdings 3" pitchFamily="2" charset="2"/>
              <a:buNone/>
              <a:defRPr/>
            </a:pPr>
            <a:endParaRPr lang="el-GR" altLang="el-GR" sz="2800" dirty="0"/>
          </a:p>
        </p:txBody>
      </p:sp>
      <p:sp>
        <p:nvSpPr>
          <p:cNvPr id="148483" name="AutoShape 5" descr="Αποτέλεσμα εικόνας για διεθνεις σχεσεις">
            <a:extLst>
              <a:ext uri="{FF2B5EF4-FFF2-40B4-BE49-F238E27FC236}">
                <a16:creationId xmlns:a16="http://schemas.microsoft.com/office/drawing/2014/main" id="{CC6E63BA-A60E-FCDD-0427-F34E2EB06A2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48484" name="AutoShape 7" descr="Αποτέλεσμα εικόνας για διεθνεις σχεσεις">
            <a:extLst>
              <a:ext uri="{FF2B5EF4-FFF2-40B4-BE49-F238E27FC236}">
                <a16:creationId xmlns:a16="http://schemas.microsoft.com/office/drawing/2014/main" id="{63FDE719-57FE-D155-0026-1DD3859301B4}"/>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Τίτλος 1">
            <a:extLst>
              <a:ext uri="{FF2B5EF4-FFF2-40B4-BE49-F238E27FC236}">
                <a16:creationId xmlns:a16="http://schemas.microsoft.com/office/drawing/2014/main" id="{FFE1DAA9-3279-19EF-A41F-925E22684470}"/>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1835021-A67F-533D-7A3A-C4635CCDBC5B}"/>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Αντί για έναν κοινό ευρωπαϊκό στρατό και ένα ομοσπονδιακό πολιτικό σύστημα, ως εκ τούτου, η Δυτική Γερμανία ενσωματώθηκε στο ΝΑΤΟ, με αντάλλαγμα εγγυήσεις από την πλευρά των κυβερνήσεων των ΗΠΑ και της Βρετανίας ότι θα τοποθετούσαν στρατεύματα στο έδαφός της. </a:t>
            </a:r>
          </a:p>
          <a:p>
            <a:pPr algn="just">
              <a:defRPr/>
            </a:pPr>
            <a:r>
              <a:rPr lang="el-GR" sz="2600" dirty="0"/>
              <a:t>Επιπλέον, η Γερμανία παραιτήθηκε από το δικαίωμα να αποκτήσει πυρηνικά όπλα με αντάλλαγμα την αποκατάσταση της πλήρους εσωτερικής και εξωτερικής κυριαρχίας της.</a:t>
            </a:r>
          </a:p>
          <a:p>
            <a:pPr marL="0" indent="0" algn="just" eaLnBrk="1" hangingPunct="1">
              <a:buFont typeface="Wingdings 3" pitchFamily="2" charset="2"/>
              <a:buNone/>
              <a:defRPr/>
            </a:pPr>
            <a:endParaRPr lang="el-GR" altLang="el-GR" sz="2800" dirty="0"/>
          </a:p>
        </p:txBody>
      </p:sp>
      <p:sp>
        <p:nvSpPr>
          <p:cNvPr id="149507" name="AutoShape 5" descr="Αποτέλεσμα εικόνας για διεθνεις σχεσεις">
            <a:extLst>
              <a:ext uri="{FF2B5EF4-FFF2-40B4-BE49-F238E27FC236}">
                <a16:creationId xmlns:a16="http://schemas.microsoft.com/office/drawing/2014/main" id="{857413FF-C3DA-2148-80F1-0E5E23DF68C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49508" name="AutoShape 7" descr="Αποτέλεσμα εικόνας για διεθνεις σχεσεις">
            <a:extLst>
              <a:ext uri="{FF2B5EF4-FFF2-40B4-BE49-F238E27FC236}">
                <a16:creationId xmlns:a16="http://schemas.microsoft.com/office/drawing/2014/main" id="{23ECB4CD-A1CD-392E-C08A-2596A28235E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Τίτλος 1">
            <a:extLst>
              <a:ext uri="{FF2B5EF4-FFF2-40B4-BE49-F238E27FC236}">
                <a16:creationId xmlns:a16="http://schemas.microsoft.com/office/drawing/2014/main" id="{7C0F489B-55A4-C1DD-9812-C82A208CCB8D}"/>
              </a:ext>
            </a:extLst>
          </p:cNvPr>
          <p:cNvSpPr>
            <a:spLocks noGrp="1"/>
          </p:cNvSpPr>
          <p:nvPr>
            <p:ph type="title"/>
          </p:nvPr>
        </p:nvSpPr>
        <p:spPr>
          <a:xfrm>
            <a:off x="920750" y="4763"/>
            <a:ext cx="8223250" cy="638175"/>
          </a:xfrm>
        </p:spPr>
        <p:txBody>
          <a:bodyPr/>
          <a:lstStyle/>
          <a:p>
            <a:pPr algn="just"/>
            <a:r>
              <a:rPr lang="el-GR" altLang="el-GR" sz="2000"/>
              <a:t>Χρονοδιάγραμμα των σημαντικών γεγονότων: </a:t>
            </a:r>
            <a:br>
              <a:rPr lang="el-GR" altLang="el-GR" sz="2000"/>
            </a:br>
            <a:r>
              <a:rPr lang="el-GR" altLang="el-GR" sz="2000"/>
              <a:t>η ιστορική πορεία της ευρωπαϊκής ολοκλήρωσης </a:t>
            </a:r>
            <a:br>
              <a:rPr lang="el-GR" altLang="el-GR"/>
            </a:br>
            <a:endParaRPr lang="el-GR" altLang="el-GR"/>
          </a:p>
        </p:txBody>
      </p:sp>
      <p:sp>
        <p:nvSpPr>
          <p:cNvPr id="30722" name="AutoShape 5" descr="Αποτέλεσμα εικόνας για διεθνεις σχεσεις">
            <a:extLst>
              <a:ext uri="{FF2B5EF4-FFF2-40B4-BE49-F238E27FC236}">
                <a16:creationId xmlns:a16="http://schemas.microsoft.com/office/drawing/2014/main" id="{1AC9C5C2-FFA0-F177-FAFF-70E4E3A3F52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0723" name="AutoShape 7" descr="Αποτέλεσμα εικόνας για διεθνεις σχεσεις">
            <a:extLst>
              <a:ext uri="{FF2B5EF4-FFF2-40B4-BE49-F238E27FC236}">
                <a16:creationId xmlns:a16="http://schemas.microsoft.com/office/drawing/2014/main" id="{DB078B9A-1566-50AD-718E-BB66D31703D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0724" name="Rectangle 1">
            <a:extLst>
              <a:ext uri="{FF2B5EF4-FFF2-40B4-BE49-F238E27FC236}">
                <a16:creationId xmlns:a16="http://schemas.microsoft.com/office/drawing/2014/main" id="{5DF020B7-5FE5-2257-CEAC-1738CDDE9B42}"/>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
        <p:nvSpPr>
          <p:cNvPr id="30725" name="Θέση περιεχομένου 4">
            <a:extLst>
              <a:ext uri="{FF2B5EF4-FFF2-40B4-BE49-F238E27FC236}">
                <a16:creationId xmlns:a16="http://schemas.microsoft.com/office/drawing/2014/main" id="{15710DF1-2EAA-A3E9-80B4-BCB8E3477131}"/>
              </a:ext>
            </a:extLst>
          </p:cNvPr>
          <p:cNvSpPr>
            <a:spLocks noGrp="1"/>
          </p:cNvSpPr>
          <p:nvPr>
            <p:ph idx="1"/>
          </p:nvPr>
        </p:nvSpPr>
        <p:spPr>
          <a:xfrm>
            <a:off x="1393825" y="1241425"/>
            <a:ext cx="7673975" cy="5105400"/>
          </a:xfrm>
        </p:spPr>
        <p:txBody>
          <a:bodyPr/>
          <a:lstStyle/>
          <a:p>
            <a:pPr algn="just"/>
            <a:r>
              <a:rPr lang="el-GR" altLang="el-GR" sz="2400"/>
              <a:t>Οι μονάρχες θα μπορούσαν να λάβουν αυτές τις αποφάσεις αδιαφορώντας για το κόστος και τις στερήσεις των υπηκόων τους. </a:t>
            </a:r>
            <a:endParaRPr lang="en-US" altLang="el-GR" sz="2400"/>
          </a:p>
          <a:p>
            <a:pPr algn="just"/>
            <a:r>
              <a:rPr lang="el-GR" altLang="el-GR" sz="2400"/>
              <a:t>Οι δημοκρατικές κυβερνήσεις θα ήταν υπεύθυνες για τις ανάγκες και τις προτιμήσεις των πολιτών, θα ήταν συγκρατημένες, επενδύοντας στην αυτοάμυνα και όχι στην επιθετικότητα – πρόταση που σήμερα βρίσκει απήχηση στη «δημοκρατική θεωρία της ειρήνης» που έχει μεγάλη επιρροή στις διεθνείς σχέσεις (Doyle 1983). </a:t>
            </a:r>
          </a:p>
          <a:p>
            <a:endParaRPr lang="el-GR" altLang="el-G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Τίτλος 1">
            <a:extLst>
              <a:ext uri="{FF2B5EF4-FFF2-40B4-BE49-F238E27FC236}">
                <a16:creationId xmlns:a16="http://schemas.microsoft.com/office/drawing/2014/main" id="{9DCDB446-9284-8566-F4B8-5B71768A981B}"/>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07CA3E4-2A26-559F-F1F9-EF2240CD063B}"/>
              </a:ext>
            </a:extLst>
          </p:cNvPr>
          <p:cNvSpPr>
            <a:spLocks noGrp="1"/>
          </p:cNvSpPr>
          <p:nvPr>
            <p:ph idx="1"/>
          </p:nvPr>
        </p:nvSpPr>
        <p:spPr>
          <a:xfrm>
            <a:off x="1382713" y="792163"/>
            <a:ext cx="7761287" cy="5946775"/>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Η αποτυχία της ομοσπονδιακής επιλογής στάθηκε ιδιαίτερα αποθαρρυντική για όσους πίστευαν ότι μόνο ο φεντεραλισμός θα μπορούσε να ενώσει ειρηνικά την ήπειρο και να δημιουργήσει επιτυχημένους και υπεύθυνους θεσμούς για την επίλυση κοινών πολιτικών προβλημάτων. </a:t>
            </a:r>
          </a:p>
          <a:p>
            <a:pPr algn="just">
              <a:defRPr/>
            </a:pPr>
            <a:r>
              <a:rPr lang="el-GR" sz="2600" dirty="0"/>
              <a:t>Η ευρωπαϊκή ομοσπονδία δεν ήταν ψηλά στην ατζέντα της πλειονότητας των πολιτών της Δυτικής Ευρώπης. Αλλά ούτε και πολλοί πολιτικοί θεωρούσαν ότι αποτελεί μια ευεργετική επιλογή για τις δικές τους χώρες. </a:t>
            </a:r>
          </a:p>
          <a:p>
            <a:pPr marL="0" indent="0" algn="just" eaLnBrk="1" hangingPunct="1">
              <a:buFont typeface="Wingdings 3" pitchFamily="2" charset="2"/>
              <a:buNone/>
              <a:defRPr/>
            </a:pPr>
            <a:endParaRPr lang="el-GR" altLang="el-GR" sz="2800" dirty="0"/>
          </a:p>
        </p:txBody>
      </p:sp>
      <p:sp>
        <p:nvSpPr>
          <p:cNvPr id="150531" name="AutoShape 5" descr="Αποτέλεσμα εικόνας για διεθνεις σχεσεις">
            <a:extLst>
              <a:ext uri="{FF2B5EF4-FFF2-40B4-BE49-F238E27FC236}">
                <a16:creationId xmlns:a16="http://schemas.microsoft.com/office/drawing/2014/main" id="{0077B534-9B2C-9485-F423-B192A65FEBD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50532" name="AutoShape 7" descr="Αποτέλεσμα εικόνας για διεθνεις σχεσεις">
            <a:extLst>
              <a:ext uri="{FF2B5EF4-FFF2-40B4-BE49-F238E27FC236}">
                <a16:creationId xmlns:a16="http://schemas.microsoft.com/office/drawing/2014/main" id="{5D9D5DA1-C346-6D91-9F2B-2D91638073D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Τίτλος 1">
            <a:extLst>
              <a:ext uri="{FF2B5EF4-FFF2-40B4-BE49-F238E27FC236}">
                <a16:creationId xmlns:a16="http://schemas.microsoft.com/office/drawing/2014/main" id="{1E331577-DA48-305D-6157-0F4F9D444F15}"/>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2185D74-1D06-42C3-2C1D-502E4016FCB5}"/>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Αντ’ αυτού, προτεραιότητα τόσο για τους πολίτες όσο και για τις πολιτικές ελίτ ήταν η οικονομική ανάπτυξη, προκειμένου να συνεχιστεί η μεταπολεμική ανοικοδόμηση. </a:t>
            </a:r>
          </a:p>
          <a:p>
            <a:pPr algn="just">
              <a:defRPr/>
            </a:pPr>
            <a:r>
              <a:rPr lang="el-GR" sz="2800" dirty="0"/>
              <a:t>Αυτό εξηγεί το θεσμικό μονοπάτι που ακολουθήθηκε για την ευρωπαϊκή ολοκλήρωση μετά τη διάλυση της ΕΑΚ, η οποία οδήγησε στη Συνθήκη της Ευρωπαϊκής Οικονομικής Κοινότητας (ΕΟΚ) το 1957. </a:t>
            </a:r>
          </a:p>
          <a:p>
            <a:pPr marL="0" indent="0" algn="just" eaLnBrk="1" hangingPunct="1">
              <a:buFont typeface="Wingdings 3" pitchFamily="2" charset="2"/>
              <a:buNone/>
              <a:defRPr/>
            </a:pPr>
            <a:endParaRPr lang="el-GR" altLang="el-GR" sz="2800" dirty="0"/>
          </a:p>
        </p:txBody>
      </p:sp>
      <p:sp>
        <p:nvSpPr>
          <p:cNvPr id="151555" name="AutoShape 5" descr="Αποτέλεσμα εικόνας για διεθνεις σχεσεις">
            <a:extLst>
              <a:ext uri="{FF2B5EF4-FFF2-40B4-BE49-F238E27FC236}">
                <a16:creationId xmlns:a16="http://schemas.microsoft.com/office/drawing/2014/main" id="{7CA5B14C-FB51-6554-8F19-13935E3FCBC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51556" name="AutoShape 7" descr="Αποτέλεσμα εικόνας για διεθνεις σχεσεις">
            <a:extLst>
              <a:ext uri="{FF2B5EF4-FFF2-40B4-BE49-F238E27FC236}">
                <a16:creationId xmlns:a16="http://schemas.microsoft.com/office/drawing/2014/main" id="{5718D17F-ADB3-937C-1B99-82E63EA9DBB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Τίτλος 1">
            <a:extLst>
              <a:ext uri="{FF2B5EF4-FFF2-40B4-BE49-F238E27FC236}">
                <a16:creationId xmlns:a16="http://schemas.microsoft.com/office/drawing/2014/main" id="{3619B9D7-51CE-9A61-37E7-9E291676BB84}"/>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51DFCFDA-A0D5-56D5-DEF6-7283D1B9DFE0}"/>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Αυτή η νέα συνθήκη αντιπροσώπευε μια συμβιβαστική συμφωνία ανάμεσα στους υπέρμαχους της ανάπτυξης μέσω μιας κοινής αγοράς που σχεδιάστηκε για να βοηθήσει την ανοικοδόμηση των εθνών-κρατών και στους πεπεισμένους φεντεραλιστές, οι οποίοι είδαν την οικονομική ολοκλήρωση ως ένα ακόμη σημαντικό βήμα προς την πλήρη πολιτική ένωση.</a:t>
            </a:r>
          </a:p>
          <a:p>
            <a:pPr marL="0" indent="0" algn="just" eaLnBrk="1" hangingPunct="1">
              <a:buFont typeface="Wingdings 3" pitchFamily="2" charset="2"/>
              <a:buNone/>
              <a:defRPr/>
            </a:pPr>
            <a:endParaRPr lang="el-GR" altLang="el-GR" sz="2800" dirty="0"/>
          </a:p>
        </p:txBody>
      </p:sp>
      <p:sp>
        <p:nvSpPr>
          <p:cNvPr id="152579" name="AutoShape 5" descr="Αποτέλεσμα εικόνας για διεθνεις σχεσεις">
            <a:extLst>
              <a:ext uri="{FF2B5EF4-FFF2-40B4-BE49-F238E27FC236}">
                <a16:creationId xmlns:a16="http://schemas.microsoft.com/office/drawing/2014/main" id="{366338D7-1CF8-86AC-6A8E-F26BB18FC42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52580" name="AutoShape 7" descr="Αποτέλεσμα εικόνας για διεθνεις σχεσεις">
            <a:extLst>
              <a:ext uri="{FF2B5EF4-FFF2-40B4-BE49-F238E27FC236}">
                <a16:creationId xmlns:a16="http://schemas.microsoft.com/office/drawing/2014/main" id="{1B2C76CB-AAB2-E885-7888-A0348B918F9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Τίτλος 1">
            <a:extLst>
              <a:ext uri="{FF2B5EF4-FFF2-40B4-BE49-F238E27FC236}">
                <a16:creationId xmlns:a16="http://schemas.microsoft.com/office/drawing/2014/main" id="{FF6D193D-BC38-1861-06D8-B375F0E2739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36A465A7-1586-6AE0-26D8-545212F5E29C}"/>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Αυτοί που υπέγραψαν τη Συνθήκη της Ρώμης το 1957 (υπογράφηκε εκείνο το έτος, αλλά επικυρώθηκε και τέθηκε σε ισχύ το 1958), η οποία δημιούργησε την ΕΟΚ, ήταν οι ίδιες έξι χώρες που συμμετείχαν στην ΕΚΑΧ.</a:t>
            </a:r>
          </a:p>
          <a:p>
            <a:pPr algn="just">
              <a:defRPr/>
            </a:pPr>
            <a:r>
              <a:rPr lang="el-GR" sz="2800" dirty="0"/>
              <a:t>Το υβριδικό υπερεθνικό και διακυβερνητικό στοιχείο που περιεχόταν στην ΕΚΑΧ κατοχυρώθηκε στους θεσμούς της ΕΟΚ, οι οποίοι δημιουργήθηκαν από τη Συνθήκη της Ρώμης. </a:t>
            </a:r>
          </a:p>
          <a:p>
            <a:pPr marL="0" indent="0" algn="just" eaLnBrk="1" hangingPunct="1">
              <a:buFont typeface="Wingdings 3" pitchFamily="2" charset="2"/>
              <a:buNone/>
              <a:defRPr/>
            </a:pPr>
            <a:endParaRPr lang="el-GR" altLang="el-GR" sz="2800" dirty="0"/>
          </a:p>
        </p:txBody>
      </p:sp>
      <p:sp>
        <p:nvSpPr>
          <p:cNvPr id="153603" name="AutoShape 5" descr="Αποτέλεσμα εικόνας για διεθνεις σχεσεις">
            <a:extLst>
              <a:ext uri="{FF2B5EF4-FFF2-40B4-BE49-F238E27FC236}">
                <a16:creationId xmlns:a16="http://schemas.microsoft.com/office/drawing/2014/main" id="{B8C3B255-D8BE-D951-CE7E-8BF98930D2F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53604" name="AutoShape 7" descr="Αποτέλεσμα εικόνας για διεθνεις σχεσεις">
            <a:extLst>
              <a:ext uri="{FF2B5EF4-FFF2-40B4-BE49-F238E27FC236}">
                <a16:creationId xmlns:a16="http://schemas.microsoft.com/office/drawing/2014/main" id="{AA470E21-7203-FBAE-A7B7-5117C169EE6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Τίτλος 1">
            <a:extLst>
              <a:ext uri="{FF2B5EF4-FFF2-40B4-BE49-F238E27FC236}">
                <a16:creationId xmlns:a16="http://schemas.microsoft.com/office/drawing/2014/main" id="{876F9F24-1806-0C1D-848C-755B83372794}"/>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2D0C7CC-CE1A-2BB6-910B-BCA733AEE954}"/>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συνθήκη αυτή αναπαράγει τον ουσιαστικό σχεδιασμό της ΕΚΑΧ: ένα υπερεθνικό, μη εκλεγμένο εκτελεστικό όργανο (η Ευρωπαϊκή Επιτροπή) που προτείνει τη νομοθεσία· </a:t>
            </a:r>
          </a:p>
          <a:p>
            <a:pPr algn="just">
              <a:defRPr/>
            </a:pPr>
            <a:r>
              <a:rPr lang="el-GR" sz="2800" dirty="0"/>
              <a:t>ένα διακυβερνητικό σώμα λήψης αποφάσεων που σε ορισμένες περιπτώσεις θα μπορούσε να χρησιμοποιεί τη μέθοδο της ειδικής πλειοψηφίας και όχι την ομοφωνία στις ψηφοφορίες (Συμβούλιο των Υπουργών)· </a:t>
            </a:r>
          </a:p>
          <a:p>
            <a:pPr marL="0" indent="0" algn="just" eaLnBrk="1" hangingPunct="1">
              <a:buFont typeface="Wingdings 3" pitchFamily="2" charset="2"/>
              <a:buNone/>
              <a:defRPr/>
            </a:pPr>
            <a:endParaRPr lang="el-GR" altLang="el-GR" sz="2800" dirty="0"/>
          </a:p>
        </p:txBody>
      </p:sp>
      <p:sp>
        <p:nvSpPr>
          <p:cNvPr id="154627" name="AutoShape 5" descr="Αποτέλεσμα εικόνας για διεθνεις σχεσεις">
            <a:extLst>
              <a:ext uri="{FF2B5EF4-FFF2-40B4-BE49-F238E27FC236}">
                <a16:creationId xmlns:a16="http://schemas.microsoft.com/office/drawing/2014/main" id="{4FE27750-406D-24AA-2FE3-E9DD6D3C659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54628" name="AutoShape 7" descr="Αποτέλεσμα εικόνας για διεθνεις σχεσεις">
            <a:extLst>
              <a:ext uri="{FF2B5EF4-FFF2-40B4-BE49-F238E27FC236}">
                <a16:creationId xmlns:a16="http://schemas.microsoft.com/office/drawing/2014/main" id="{52DD174B-5361-50D7-46A8-4D34EE93E26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Τίτλος 1">
            <a:extLst>
              <a:ext uri="{FF2B5EF4-FFF2-40B4-BE49-F238E27FC236}">
                <a16:creationId xmlns:a16="http://schemas.microsoft.com/office/drawing/2014/main" id="{EF417C35-3365-0525-99B6-F9A285438B5B}"/>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2DD5D75A-AD8C-4490-D669-4D5ECFA59078}"/>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ένα ανεξάρτητο δικαστήριο και μια αντιπροσωπευτική συνέλευση, που αποτελείται από αντιπροσώπους των εθνικών νομοθετικών σωμάτων και που υπολείπεται σε νομοθετική πρωτοβουλία (το Ευρωπαϊκό Κοινοβούλιο). </a:t>
            </a:r>
          </a:p>
          <a:p>
            <a:pPr marL="0" indent="0" algn="just" eaLnBrk="1" hangingPunct="1">
              <a:buFont typeface="Wingdings 3" pitchFamily="2" charset="2"/>
              <a:buNone/>
              <a:defRPr/>
            </a:pPr>
            <a:endParaRPr lang="el-GR" altLang="el-GR" sz="2800" dirty="0"/>
          </a:p>
        </p:txBody>
      </p:sp>
      <p:sp>
        <p:nvSpPr>
          <p:cNvPr id="155651" name="AutoShape 5" descr="Αποτέλεσμα εικόνας για διεθνεις σχεσεις">
            <a:extLst>
              <a:ext uri="{FF2B5EF4-FFF2-40B4-BE49-F238E27FC236}">
                <a16:creationId xmlns:a16="http://schemas.microsoft.com/office/drawing/2014/main" id="{8A3E1F77-014A-503B-7CF9-5A5786C41F4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55652" name="AutoShape 7" descr="Αποτέλεσμα εικόνας για διεθνεις σχεσεις">
            <a:extLst>
              <a:ext uri="{FF2B5EF4-FFF2-40B4-BE49-F238E27FC236}">
                <a16:creationId xmlns:a16="http://schemas.microsoft.com/office/drawing/2014/main" id="{C179704C-4551-EF6C-A3F1-1208361B037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Τίτλος 1">
            <a:extLst>
              <a:ext uri="{FF2B5EF4-FFF2-40B4-BE49-F238E27FC236}">
                <a16:creationId xmlns:a16="http://schemas.microsoft.com/office/drawing/2014/main" id="{F7325B0E-EAB9-261D-A69C-C208A857440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5A534D1-F6B6-F14E-6D7B-33A33116538D}"/>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Ωστόσο, ενώ η ΕΚΑΧ ρύθμιζε αποκλειστικά τις πολιτικές για τον χάλυβα και τις εταιρείες άνθρακα των κρατών-μελών προς αυτές τις βιομηχανίες, η Συνθήκη της ΕΟΚ δημιούργησε ένα νομικό πλαίσιο που εδραζόταν σε «τέσσερις θεμελιώδεις ελευθερίες».</a:t>
            </a:r>
          </a:p>
          <a:p>
            <a:pPr algn="just">
              <a:defRPr/>
            </a:pPr>
            <a:r>
              <a:rPr lang="el-GR" sz="2800" dirty="0"/>
              <a:t>Οι τέσσερις θεμελιώδεις ελευθερίες, τις οποίες η ΕΟΚ σχεδιάστηκε να προστατεύει, είναι η ελεύθερη κυκλοφορία των εμπορευμάτων, των εργαζομένων, των υπηρεσιών και των κεφαλαίων. </a:t>
            </a:r>
          </a:p>
          <a:p>
            <a:pPr marL="0" indent="0" algn="just" eaLnBrk="1" hangingPunct="1">
              <a:buFont typeface="Wingdings 3" pitchFamily="2" charset="2"/>
              <a:buNone/>
              <a:defRPr/>
            </a:pPr>
            <a:endParaRPr lang="el-GR" altLang="el-GR" sz="2800" dirty="0"/>
          </a:p>
        </p:txBody>
      </p:sp>
      <p:sp>
        <p:nvSpPr>
          <p:cNvPr id="156675" name="AutoShape 5" descr="Αποτέλεσμα εικόνας για διεθνεις σχεσεις">
            <a:extLst>
              <a:ext uri="{FF2B5EF4-FFF2-40B4-BE49-F238E27FC236}">
                <a16:creationId xmlns:a16="http://schemas.microsoft.com/office/drawing/2014/main" id="{D629041B-FC7F-874D-61DF-100F5485507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56676" name="AutoShape 7" descr="Αποτέλεσμα εικόνας για διεθνεις σχεσεις">
            <a:extLst>
              <a:ext uri="{FF2B5EF4-FFF2-40B4-BE49-F238E27FC236}">
                <a16:creationId xmlns:a16="http://schemas.microsoft.com/office/drawing/2014/main" id="{A286B613-13DC-A5A8-0AD2-C408A1E4F27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Τίτλος 1">
            <a:extLst>
              <a:ext uri="{FF2B5EF4-FFF2-40B4-BE49-F238E27FC236}">
                <a16:creationId xmlns:a16="http://schemas.microsoft.com/office/drawing/2014/main" id="{61E67411-80B5-6830-F641-A91BEEB3CB92}"/>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44F1B61-65AF-5AA2-76B5-59CDCE8F7F11}"/>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marL="0" indent="0" algn="just" eaLnBrk="1" hangingPunct="1">
              <a:buFont typeface="Wingdings 3" pitchFamily="2" charset="2"/>
              <a:buNone/>
              <a:defRPr/>
            </a:pPr>
            <a:endParaRPr lang="el-GR" altLang="el-GR" sz="2800" dirty="0"/>
          </a:p>
          <a:p>
            <a:pPr algn="just">
              <a:defRPr/>
            </a:pPr>
            <a:r>
              <a:rPr lang="el-GR" sz="2800" dirty="0"/>
              <a:t>Η ενιαία αγορά δεν ήταν μόνο αυτοσκοπός, αλλά, όπως εξηγεί το προοίμιο της Συνθήκης της ΕΟΚ, ήταν επίσης ένα μέσο προς την κατεύθυνση «μιας διαρκώς στενότερης ένωσης των λαών της Ευρώπης». </a:t>
            </a:r>
          </a:p>
          <a:p>
            <a:pPr marL="0" indent="0" algn="just">
              <a:buFont typeface="Wingdings 3" pitchFamily="2" charset="2"/>
              <a:buNone/>
              <a:defRPr/>
            </a:pPr>
            <a:endParaRPr lang="el-GR" sz="2800" dirty="0"/>
          </a:p>
          <a:p>
            <a:pPr marL="0" indent="0" algn="just" eaLnBrk="1" hangingPunct="1">
              <a:buFont typeface="Wingdings 3" pitchFamily="2" charset="2"/>
              <a:buNone/>
              <a:defRPr/>
            </a:pPr>
            <a:endParaRPr lang="el-GR" altLang="el-GR" sz="2800" dirty="0"/>
          </a:p>
        </p:txBody>
      </p:sp>
      <p:sp>
        <p:nvSpPr>
          <p:cNvPr id="157699" name="AutoShape 5" descr="Αποτέλεσμα εικόνας για διεθνεις σχεσεις">
            <a:extLst>
              <a:ext uri="{FF2B5EF4-FFF2-40B4-BE49-F238E27FC236}">
                <a16:creationId xmlns:a16="http://schemas.microsoft.com/office/drawing/2014/main" id="{3C26C15E-485E-D193-24AD-BAF03AF7D81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57700" name="AutoShape 7" descr="Αποτέλεσμα εικόνας για διεθνεις σχεσεις">
            <a:extLst>
              <a:ext uri="{FF2B5EF4-FFF2-40B4-BE49-F238E27FC236}">
                <a16:creationId xmlns:a16="http://schemas.microsoft.com/office/drawing/2014/main" id="{D01832C1-24DF-289F-1EB3-070B870BE834}"/>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Τίτλος 1">
            <a:extLst>
              <a:ext uri="{FF2B5EF4-FFF2-40B4-BE49-F238E27FC236}">
                <a16:creationId xmlns:a16="http://schemas.microsoft.com/office/drawing/2014/main" id="{27DFF798-0C3A-71EC-3654-B225712C2432}"/>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13AC16D-537E-5D6E-04E2-21414E2B0203}"/>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Αν οι τέσσερις θεμελιώδεις ελευθερίες αποτελούσαν το οικονομικό επιστέγασμα της Συνθήκης της ΕΟΚ, το πολιτικό θεμέλιο ήταν η γαλλογερμανική συνεργασία. Ξεκινώντας με τη Διακήρυξη του </a:t>
            </a:r>
            <a:r>
              <a:rPr lang="en" sz="2800" dirty="0"/>
              <a:t>Schuman, </a:t>
            </a:r>
            <a:r>
              <a:rPr lang="el-GR" sz="2800" dirty="0"/>
              <a:t>η οποία απηύθυνε έκκληση ειδικά για τη συμμετοχή της Δυτικής Γερμανίας, η Γαλλία ζήτησε να συνεργαστεί με τη γείτονά της και πρώην αντίπαλο όχι μόνο για χάρη της συμφιλίωσης, αλλά και για να διασφαλίσει ότι οι προτιμήσεις της θα επηρέαζαν τη διαμόρφωση της ευρωπαϊκής ολοκλήρωσης. </a:t>
            </a:r>
          </a:p>
          <a:p>
            <a:pPr marL="0" indent="0" algn="just" eaLnBrk="1" hangingPunct="1">
              <a:buFont typeface="Wingdings 3" pitchFamily="2" charset="2"/>
              <a:buNone/>
              <a:defRPr/>
            </a:pPr>
            <a:endParaRPr lang="el-GR" altLang="el-GR" sz="2800" dirty="0"/>
          </a:p>
        </p:txBody>
      </p:sp>
      <p:sp>
        <p:nvSpPr>
          <p:cNvPr id="158723" name="AutoShape 5" descr="Αποτέλεσμα εικόνας για διεθνεις σχεσεις">
            <a:extLst>
              <a:ext uri="{FF2B5EF4-FFF2-40B4-BE49-F238E27FC236}">
                <a16:creationId xmlns:a16="http://schemas.microsoft.com/office/drawing/2014/main" id="{90F720B5-3E1A-34BF-8CB1-8C64C905BBB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58724" name="AutoShape 7" descr="Αποτέλεσμα εικόνας για διεθνεις σχεσεις">
            <a:extLst>
              <a:ext uri="{FF2B5EF4-FFF2-40B4-BE49-F238E27FC236}">
                <a16:creationId xmlns:a16="http://schemas.microsoft.com/office/drawing/2014/main" id="{C82E541A-A90E-5A4B-3E10-4C9001FD5DE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Τίτλος 1">
            <a:extLst>
              <a:ext uri="{FF2B5EF4-FFF2-40B4-BE49-F238E27FC236}">
                <a16:creationId xmlns:a16="http://schemas.microsoft.com/office/drawing/2014/main" id="{8D1FE819-E493-5DAF-9860-27F8FBE9FD8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E2D64F2-A356-A25E-0AC6-3E069A3F04E8}"/>
              </a:ext>
            </a:extLst>
          </p:cNvPr>
          <p:cNvSpPr>
            <a:spLocks noGrp="1"/>
          </p:cNvSpPr>
          <p:nvPr>
            <p:ph idx="1"/>
          </p:nvPr>
        </p:nvSpPr>
        <p:spPr>
          <a:xfrm>
            <a:off x="1382713" y="555625"/>
            <a:ext cx="7761287" cy="61833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400" dirty="0"/>
              <a:t>Η στήριξη της Γαλλίας στη Συνθήκη της ΕΟΚ ήταν συνδεδεμένη με την υπογραφή μιας παράλληλης συνθήκης για την επιστημονική και βιομηχανική έρευνα και συνεργασία στον τομέα της μη στρατιωτικής πυρηνικής ενέργειας.</a:t>
            </a:r>
          </a:p>
          <a:p>
            <a:pPr algn="just">
              <a:defRPr/>
            </a:pPr>
            <a:r>
              <a:rPr lang="el-GR" sz="2600" dirty="0"/>
              <a:t>Αυτή η συνθήκη, γνωστή ως </a:t>
            </a:r>
            <a:r>
              <a:rPr lang="en" sz="2600" dirty="0"/>
              <a:t>EY</a:t>
            </a:r>
            <a:r>
              <a:rPr lang="el-GR" sz="2600" dirty="0"/>
              <a:t>Ρ</a:t>
            </a:r>
            <a:r>
              <a:rPr lang="en" sz="2600" dirty="0"/>
              <a:t>ATOM, </a:t>
            </a:r>
            <a:r>
              <a:rPr lang="el-GR" sz="2600" dirty="0"/>
              <a:t>που επίσης υπογράφηκε στη Ρώμη το 1957, είχε στόχο να δημιουργήσει μια Ευρωπαϊκή Κοινότητα Ατομικής Ενέργειας, που θα βοηθούσε να μοιραστεί το κόστος της ανάπτυξης της μη στρατιωτικής πυρηνικής ενέργειας, πράγμα που επέτρεπε στη Γαλλία να διαθέσει περισσότερους πόρους για το στρατιωτικό ατομικό πρόγραμμά της</a:t>
            </a:r>
            <a:r>
              <a:rPr lang="el-GR" sz="2800" dirty="0"/>
              <a:t>. </a:t>
            </a:r>
          </a:p>
          <a:p>
            <a:pPr marL="0" indent="0">
              <a:buFont typeface="Wingdings 3" pitchFamily="2" charset="2"/>
              <a:buNone/>
              <a:defRPr/>
            </a:pPr>
            <a:endParaRPr lang="el-GR" sz="2800" dirty="0"/>
          </a:p>
          <a:p>
            <a:pPr marL="0" indent="0" algn="just" eaLnBrk="1" hangingPunct="1">
              <a:buFont typeface="Wingdings 3" pitchFamily="2" charset="2"/>
              <a:buNone/>
              <a:defRPr/>
            </a:pPr>
            <a:endParaRPr lang="el-GR" altLang="el-GR" sz="2800" dirty="0"/>
          </a:p>
        </p:txBody>
      </p:sp>
      <p:sp>
        <p:nvSpPr>
          <p:cNvPr id="159747" name="AutoShape 5" descr="Αποτέλεσμα εικόνας για διεθνεις σχεσεις">
            <a:extLst>
              <a:ext uri="{FF2B5EF4-FFF2-40B4-BE49-F238E27FC236}">
                <a16:creationId xmlns:a16="http://schemas.microsoft.com/office/drawing/2014/main" id="{2D55CFF3-7F25-FF8D-9384-4F48964C791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59748" name="AutoShape 7" descr="Αποτέλεσμα εικόνας για διεθνεις σχεσεις">
            <a:extLst>
              <a:ext uri="{FF2B5EF4-FFF2-40B4-BE49-F238E27FC236}">
                <a16:creationId xmlns:a16="http://schemas.microsoft.com/office/drawing/2014/main" id="{E52E0632-DDB7-7588-D1E0-31E3D1A6D99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Τίτλος 1">
            <a:extLst>
              <a:ext uri="{FF2B5EF4-FFF2-40B4-BE49-F238E27FC236}">
                <a16:creationId xmlns:a16="http://schemas.microsoft.com/office/drawing/2014/main" id="{23AE9BA9-9317-CC9E-31F1-13142C5E8EC8}"/>
              </a:ext>
            </a:extLst>
          </p:cNvPr>
          <p:cNvSpPr>
            <a:spLocks noGrp="1"/>
          </p:cNvSpPr>
          <p:nvPr>
            <p:ph type="title"/>
          </p:nvPr>
        </p:nvSpPr>
        <p:spPr>
          <a:xfrm>
            <a:off x="920750" y="4763"/>
            <a:ext cx="8223250" cy="638175"/>
          </a:xfrm>
        </p:spPr>
        <p:txBody>
          <a:bodyPr/>
          <a:lstStyle/>
          <a:p>
            <a:pPr algn="just"/>
            <a:r>
              <a:rPr lang="el-GR" altLang="el-GR" sz="2000"/>
              <a:t>Χρονοδιάγραμμα των σημαντικών γεγονότων: </a:t>
            </a:r>
            <a:br>
              <a:rPr lang="el-GR" altLang="el-GR" sz="2000"/>
            </a:br>
            <a:r>
              <a:rPr lang="el-GR" altLang="el-GR" sz="2000"/>
              <a:t>η ιστορική πορεία της ευρωπαϊκής ολοκλήρωσης </a:t>
            </a:r>
            <a:br>
              <a:rPr lang="el-GR" altLang="el-GR"/>
            </a:br>
            <a:endParaRPr lang="el-GR" altLang="el-GR"/>
          </a:p>
        </p:txBody>
      </p:sp>
      <p:graphicFrame>
        <p:nvGraphicFramePr>
          <p:cNvPr id="2" name="Θέση περιεχομένου 1">
            <a:extLst>
              <a:ext uri="{FF2B5EF4-FFF2-40B4-BE49-F238E27FC236}">
                <a16:creationId xmlns:a16="http://schemas.microsoft.com/office/drawing/2014/main" id="{FC81B731-37AA-25E3-EAE2-1E2CF3FB1B27}"/>
              </a:ext>
            </a:extLst>
          </p:cNvPr>
          <p:cNvGraphicFramePr>
            <a:graphicFrameLocks noGrp="1"/>
          </p:cNvGraphicFramePr>
          <p:nvPr>
            <p:ph idx="1"/>
          </p:nvPr>
        </p:nvGraphicFramePr>
        <p:xfrm>
          <a:off x="1154113" y="1143000"/>
          <a:ext cx="7989887" cy="8396288"/>
        </p:xfrm>
        <a:graphic>
          <a:graphicData uri="http://schemas.openxmlformats.org/drawingml/2006/table">
            <a:tbl>
              <a:tblPr/>
              <a:tblGrid>
                <a:gridCol w="3994944">
                  <a:extLst>
                    <a:ext uri="{9D8B030D-6E8A-4147-A177-3AD203B41FA5}">
                      <a16:colId xmlns:a16="http://schemas.microsoft.com/office/drawing/2014/main" val="20000"/>
                    </a:ext>
                  </a:extLst>
                </a:gridCol>
                <a:gridCol w="3994944">
                  <a:extLst>
                    <a:ext uri="{9D8B030D-6E8A-4147-A177-3AD203B41FA5}">
                      <a16:colId xmlns:a16="http://schemas.microsoft.com/office/drawing/2014/main" val="20001"/>
                    </a:ext>
                  </a:extLst>
                </a:gridCol>
              </a:tblGrid>
              <a:tr h="591364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2400" dirty="0">
                          <a:effectLst/>
                          <a:latin typeface="Century Gothic" panose="020B0502020202020204" pitchFamily="34" charset="0"/>
                        </a:rPr>
                        <a:t>1815-περίπου 1890</a:t>
                      </a:r>
                    </a:p>
                    <a:p>
                      <a:endParaRPr lang="el-GR" sz="2400" dirty="0">
                        <a:effectLst/>
                        <a:latin typeface="Century Gothic" panose="020B0502020202020204" pitchFamily="34" charset="0"/>
                      </a:endParaRPr>
                    </a:p>
                  </a:txBody>
                  <a:tcPr marL="47624" marR="47624" marT="0" marB="0">
                    <a:lnL>
                      <a:noFill/>
                    </a:lnL>
                    <a:lnR>
                      <a:noFill/>
                    </a:lnR>
                    <a:lnT>
                      <a:noFill/>
                    </a:lnT>
                    <a:lnB>
                      <a:noFill/>
                    </a:lnB>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l-GR" sz="2800" dirty="0">
                          <a:effectLst/>
                          <a:latin typeface="Century Gothic" panose="020B0502020202020204" pitchFamily="34" charset="0"/>
                        </a:rPr>
                        <a:t>Δημιουργία και λειτουργία ενός θεσμού συλλογικής ασφάλειας, γνωστού ως Κονσέρτο της Ευρώπης, στο πλαίσιο του οποίου ισχυρές ευρωπαϊκές χώρες προσπαθούν να διαχειριστούν τις διαφορές τους σε συνεργασία σε </a:t>
                      </a:r>
                      <a:r>
                        <a:rPr lang="en" sz="2800" i="1" dirty="0">
                          <a:effectLst/>
                          <a:latin typeface="Century Gothic" panose="020B0502020202020204" pitchFamily="34" charset="0"/>
                        </a:rPr>
                        <a:t>ad hoc </a:t>
                      </a:r>
                      <a:r>
                        <a:rPr lang="el-GR" sz="2800" dirty="0">
                          <a:effectLst/>
                          <a:latin typeface="Century Gothic" panose="020B0502020202020204" pitchFamily="34" charset="0"/>
                        </a:rPr>
                        <a:t>συνέδρια.</a:t>
                      </a:r>
                    </a:p>
                    <a:p>
                      <a:pPr algn="just"/>
                      <a:endParaRPr lang="el-GR" sz="2400" dirty="0">
                        <a:effectLst/>
                        <a:latin typeface="Century Gothic" panose="020B0502020202020204" pitchFamily="34" charset="0"/>
                      </a:endParaRPr>
                    </a:p>
                  </a:txBody>
                  <a:tcPr marL="47624" marR="47624" marT="0" marB="0">
                    <a:lnL>
                      <a:noFill/>
                    </a:lnL>
                    <a:lnR>
                      <a:noFill/>
                    </a:lnR>
                    <a:lnT>
                      <a:noFill/>
                    </a:lnT>
                    <a:lnB>
                      <a:noFill/>
                    </a:lnB>
                  </a:tcPr>
                </a:tc>
                <a:extLst>
                  <a:ext uri="{0D108BD9-81ED-4DB2-BD59-A6C34878D82A}">
                    <a16:rowId xmlns:a16="http://schemas.microsoft.com/office/drawing/2014/main" val="10000"/>
                  </a:ext>
                </a:extLst>
              </a:tr>
              <a:tr h="2482642">
                <a:tc>
                  <a:txBody>
                    <a:bodyPr/>
                    <a:lstStyle/>
                    <a:p>
                      <a:endParaRPr lang="el-GR" sz="2800" dirty="0">
                        <a:effectLst/>
                        <a:latin typeface="Century Gothic" panose="020B0502020202020204" pitchFamily="34" charset="0"/>
                      </a:endParaRPr>
                    </a:p>
                  </a:txBody>
                  <a:tcPr marL="47624" marR="47624" marT="0" marB="0">
                    <a:lnL>
                      <a:noFill/>
                    </a:lnL>
                    <a:lnR>
                      <a:noFill/>
                    </a:lnR>
                    <a:lnT>
                      <a:noFill/>
                    </a:lnT>
                    <a:lnB>
                      <a:noFill/>
                    </a:lnB>
                  </a:tcPr>
                </a:tc>
                <a:tc>
                  <a:txBody>
                    <a:bodyPr/>
                    <a:lstStyle/>
                    <a:p>
                      <a:pPr algn="just"/>
                      <a:endParaRPr lang="el-GR" sz="2800" dirty="0">
                        <a:effectLst/>
                        <a:latin typeface="Century Gothic" panose="020B0502020202020204" pitchFamily="34" charset="0"/>
                      </a:endParaRPr>
                    </a:p>
                  </a:txBody>
                  <a:tcPr marL="47624" marR="47624" marT="0" marB="0">
                    <a:lnL>
                      <a:noFill/>
                    </a:lnL>
                    <a:lnR>
                      <a:noFill/>
                    </a:lnR>
                    <a:lnT>
                      <a:noFill/>
                    </a:lnT>
                    <a:lnB>
                      <a:noFill/>
                    </a:lnB>
                  </a:tcPr>
                </a:tc>
                <a:extLst>
                  <a:ext uri="{0D108BD9-81ED-4DB2-BD59-A6C34878D82A}">
                    <a16:rowId xmlns:a16="http://schemas.microsoft.com/office/drawing/2014/main" val="10001"/>
                  </a:ext>
                </a:extLst>
              </a:tr>
            </a:tbl>
          </a:graphicData>
        </a:graphic>
      </p:graphicFrame>
      <p:sp>
        <p:nvSpPr>
          <p:cNvPr id="31751" name="AutoShape 5" descr="Αποτέλεσμα εικόνας για διεθνεις σχεσεις">
            <a:extLst>
              <a:ext uri="{FF2B5EF4-FFF2-40B4-BE49-F238E27FC236}">
                <a16:creationId xmlns:a16="http://schemas.microsoft.com/office/drawing/2014/main" id="{C9734D46-71ED-2115-D0FD-1BE7DB0D52C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1752" name="AutoShape 7" descr="Αποτέλεσμα εικόνας για διεθνεις σχεσεις">
            <a:extLst>
              <a:ext uri="{FF2B5EF4-FFF2-40B4-BE49-F238E27FC236}">
                <a16:creationId xmlns:a16="http://schemas.microsoft.com/office/drawing/2014/main" id="{CD2D7AD3-81FB-0819-698E-BF2F71B7FEE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1753" name="Rectangle 1">
            <a:extLst>
              <a:ext uri="{FF2B5EF4-FFF2-40B4-BE49-F238E27FC236}">
                <a16:creationId xmlns:a16="http://schemas.microsoft.com/office/drawing/2014/main" id="{D45DE5A3-FC1F-36FA-125F-9696F2754587}"/>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Τίτλος 1">
            <a:extLst>
              <a:ext uri="{FF2B5EF4-FFF2-40B4-BE49-F238E27FC236}">
                <a16:creationId xmlns:a16="http://schemas.microsoft.com/office/drawing/2014/main" id="{5A628593-967B-6896-F42F-7B667452FC2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FB444089-3E0B-FAED-EA2F-AF10D05F6860}"/>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χωρίς συμβιβασμούς εστίαση της Γαλλίας στις στρατηγικές της προτεραιότητες και η διαθεσιμότητα της φθηνότερης μη στρατιωτικής πυρηνικής τεχνολογίας από τις ΗΠΑ δεν επέτρεψαν στην ΕΥΡΑΤΟΜ να δώσει σημαντική ώθηση στην ευρωπαϊκή ολοκλήρωση, αν και η Συνθήκη παραμένει σε ισχύ. </a:t>
            </a:r>
          </a:p>
          <a:p>
            <a:pPr marL="0" indent="0" algn="just" eaLnBrk="1" hangingPunct="1">
              <a:buFont typeface="Wingdings 3" pitchFamily="2" charset="2"/>
              <a:buNone/>
              <a:defRPr/>
            </a:pPr>
            <a:endParaRPr lang="el-GR" altLang="el-GR" sz="2800" dirty="0"/>
          </a:p>
        </p:txBody>
      </p:sp>
      <p:sp>
        <p:nvSpPr>
          <p:cNvPr id="160771" name="AutoShape 5" descr="Αποτέλεσμα εικόνας για διεθνεις σχεσεις">
            <a:extLst>
              <a:ext uri="{FF2B5EF4-FFF2-40B4-BE49-F238E27FC236}">
                <a16:creationId xmlns:a16="http://schemas.microsoft.com/office/drawing/2014/main" id="{490D1065-9BA5-9ECC-EE78-106EE4B382E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60772" name="AutoShape 7" descr="Αποτέλεσμα εικόνας για διεθνεις σχεσεις">
            <a:extLst>
              <a:ext uri="{FF2B5EF4-FFF2-40B4-BE49-F238E27FC236}">
                <a16:creationId xmlns:a16="http://schemas.microsoft.com/office/drawing/2014/main" id="{6277442B-7AC2-7A6F-08E2-2D596B9A46C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Τίτλος 1">
            <a:extLst>
              <a:ext uri="{FF2B5EF4-FFF2-40B4-BE49-F238E27FC236}">
                <a16:creationId xmlns:a16="http://schemas.microsoft.com/office/drawing/2014/main" id="{9D74ED71-DEF2-CE43-EDF8-5D107FF938E9}"/>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5AD066A2-AAB0-6204-7F7C-EB7EB532A450}"/>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συνθήκη για την ΕΟΚ τέθηκε σε ισχύ το 1958. Το πρώτο έργο της νέας Ευρωπαϊκής Επιτροπής, του υπερεθνικού οιονεί εκτελεστικού οργάνου που ήταν επιφορτισμένο με την επινόηση της πολιτικής, ήταν να μειώσει τα τιμολόγια στις εσωτερικές εμπορικές συναλλαγές της ΕΟΚ. </a:t>
            </a:r>
          </a:p>
          <a:p>
            <a:pPr algn="just">
              <a:defRPr/>
            </a:pPr>
            <a:r>
              <a:rPr lang="el-GR" sz="2600" dirty="0"/>
              <a:t>Η μείωση των δασμών, στο πλαίσιο της περιφερειακής οικονομικής ολοκλήρωσης, ήταν το πρώτο βήμα προς την επίτευξη μιας ενιαίας (επίσης γνωστής ως κοινής) αγοράς. </a:t>
            </a:r>
          </a:p>
          <a:p>
            <a:pPr marL="0" indent="0" algn="just" eaLnBrk="1" hangingPunct="1">
              <a:buFont typeface="Wingdings 3" pitchFamily="2" charset="2"/>
              <a:buNone/>
              <a:defRPr/>
            </a:pPr>
            <a:endParaRPr lang="el-GR" altLang="el-GR" sz="2800" dirty="0"/>
          </a:p>
        </p:txBody>
      </p:sp>
      <p:sp>
        <p:nvSpPr>
          <p:cNvPr id="161795" name="AutoShape 5" descr="Αποτέλεσμα εικόνας για διεθνεις σχεσεις">
            <a:extLst>
              <a:ext uri="{FF2B5EF4-FFF2-40B4-BE49-F238E27FC236}">
                <a16:creationId xmlns:a16="http://schemas.microsoft.com/office/drawing/2014/main" id="{9E17305B-5ECD-1181-1095-C58C816A3FF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61796" name="AutoShape 7" descr="Αποτέλεσμα εικόνας για διεθνεις σχεσεις">
            <a:extLst>
              <a:ext uri="{FF2B5EF4-FFF2-40B4-BE49-F238E27FC236}">
                <a16:creationId xmlns:a16="http://schemas.microsoft.com/office/drawing/2014/main" id="{BD68F37C-0CB0-46EA-673A-E59E7E4BA698}"/>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Τίτλος 1">
            <a:extLst>
              <a:ext uri="{FF2B5EF4-FFF2-40B4-BE49-F238E27FC236}">
                <a16:creationId xmlns:a16="http://schemas.microsoft.com/office/drawing/2014/main" id="{D4DD1E0C-028E-94CD-E92B-1E3CEA544299}"/>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0FFA038E-E3A3-28B4-9CB6-6C6A73C3AD33}"/>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Σε πολιτικό επίπεδο, η άρση των εσωτερικών τιμολογίων της ΕΟΚ ήταν μια πραγματική δοκιμασία, καθώς η Γαλλία μόλις είχε βγει από μια συνταγματική κρίση με έναν νέο πρόεδρο, τον </a:t>
            </a:r>
            <a:r>
              <a:rPr lang="en" sz="2800" dirty="0"/>
              <a:t>Charles de Gaulle, </a:t>
            </a:r>
            <a:r>
              <a:rPr lang="el-GR" sz="2800" dirty="0"/>
              <a:t>ο οποίος ήταν αντίθετος στη λογική της </a:t>
            </a:r>
            <a:r>
              <a:rPr lang="el-GR" sz="2800" dirty="0" err="1"/>
              <a:t>υπερεθνικότητας</a:t>
            </a:r>
            <a:r>
              <a:rPr lang="el-GR" sz="2800" dirty="0"/>
              <a:t>. </a:t>
            </a:r>
          </a:p>
          <a:p>
            <a:pPr marL="0" indent="0" algn="just" eaLnBrk="1" hangingPunct="1">
              <a:buFont typeface="Wingdings 3" pitchFamily="2" charset="2"/>
              <a:buNone/>
              <a:defRPr/>
            </a:pPr>
            <a:endParaRPr lang="el-GR" altLang="el-GR" sz="2800" dirty="0"/>
          </a:p>
        </p:txBody>
      </p:sp>
      <p:sp>
        <p:nvSpPr>
          <p:cNvPr id="162819" name="AutoShape 5" descr="Αποτέλεσμα εικόνας για διεθνεις σχεσεις">
            <a:extLst>
              <a:ext uri="{FF2B5EF4-FFF2-40B4-BE49-F238E27FC236}">
                <a16:creationId xmlns:a16="http://schemas.microsoft.com/office/drawing/2014/main" id="{2B9AFD5E-2DF8-0932-68DA-558BB68D8C3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62820" name="AutoShape 7" descr="Αποτέλεσμα εικόνας για διεθνεις σχεσεις">
            <a:extLst>
              <a:ext uri="{FF2B5EF4-FFF2-40B4-BE49-F238E27FC236}">
                <a16:creationId xmlns:a16="http://schemas.microsoft.com/office/drawing/2014/main" id="{A6D847C8-A013-03BC-2454-36755A5962C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Τίτλος 1">
            <a:extLst>
              <a:ext uri="{FF2B5EF4-FFF2-40B4-BE49-F238E27FC236}">
                <a16:creationId xmlns:a16="http://schemas.microsoft.com/office/drawing/2014/main" id="{0B4515DC-B047-11AC-B200-04BFBEC991B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F137038-5528-00F1-6C07-7991301C62C3}"/>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Την ίδια στιγμή η βρετανική κυβέρνηση προσπάθησε να αποσταθεροποιήσει την ΕΟΚ με τη δρομολόγηση μιας πρότασης για ένα αντίπαλο μπλοκ ελεύθερου εμπορίου, της Ευρωπαϊκής Ζώνης Ελεύθερων Συναλλαγών (ΖΕΣ), που περιλάμβανε τα κράτη της Δυτικής Ευρώπης που δεν ήταν μέλη της ΕΟΚ. </a:t>
            </a:r>
          </a:p>
          <a:p>
            <a:pPr algn="just">
              <a:defRPr/>
            </a:pPr>
            <a:r>
              <a:rPr lang="el-GR" sz="2600" dirty="0"/>
              <a:t>Ο στόχος της ήταν να αποφευχθεί να γίνει η ΕΟΚ μια τελωνειακή ένωση προστατευτισμού, επιδιώκοντας να προωθήσει τις δασμολογικές μειώσεις σε όλη τη Δυτική Ευρώπη. </a:t>
            </a:r>
          </a:p>
          <a:p>
            <a:pPr marL="0" indent="0" algn="just" eaLnBrk="1" hangingPunct="1">
              <a:buFont typeface="Wingdings 3" pitchFamily="2" charset="2"/>
              <a:buNone/>
              <a:defRPr/>
            </a:pPr>
            <a:endParaRPr lang="el-GR" altLang="el-GR" sz="2800" dirty="0"/>
          </a:p>
        </p:txBody>
      </p:sp>
      <p:sp>
        <p:nvSpPr>
          <p:cNvPr id="163843" name="AutoShape 5" descr="Αποτέλεσμα εικόνας για διεθνεις σχεσεις">
            <a:extLst>
              <a:ext uri="{FF2B5EF4-FFF2-40B4-BE49-F238E27FC236}">
                <a16:creationId xmlns:a16="http://schemas.microsoft.com/office/drawing/2014/main" id="{1C8B1C69-569E-CE47-9300-B0DEC99A73C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63844" name="AutoShape 7" descr="Αποτέλεσμα εικόνας για διεθνεις σχεσεις">
            <a:extLst>
              <a:ext uri="{FF2B5EF4-FFF2-40B4-BE49-F238E27FC236}">
                <a16:creationId xmlns:a16="http://schemas.microsoft.com/office/drawing/2014/main" id="{7E7FDAFD-C14A-03D6-8688-F5F6B851F04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Τίτλος 1">
            <a:extLst>
              <a:ext uri="{FF2B5EF4-FFF2-40B4-BE49-F238E27FC236}">
                <a16:creationId xmlns:a16="http://schemas.microsoft.com/office/drawing/2014/main" id="{2DAE37F8-3CF1-E86C-4945-DBF123FC1EC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5A185681-77C0-CB6E-2111-EF5B3E047E58}"/>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Αυτή η βρετανική πρωτοβουλία αποδείχτηκε σε μεγάλο βαθμό αναποτελεσματική και δεν κατάφερε να επιτύχει την υποστήριξη των ΗΠΑ. </a:t>
            </a:r>
          </a:p>
          <a:p>
            <a:pPr algn="just">
              <a:defRPr/>
            </a:pPr>
            <a:r>
              <a:rPr lang="el-GR" sz="2800" dirty="0"/>
              <a:t>Η ΕΟΚ προχώρησε στην ανάπτυξη μιας τελωνειακής ένωσης, καθώς ο </a:t>
            </a:r>
            <a:r>
              <a:rPr lang="en" sz="2800" dirty="0"/>
              <a:t>De Gaulle </a:t>
            </a:r>
            <a:r>
              <a:rPr lang="el-GR" sz="2800" dirty="0"/>
              <a:t>επέλεξε να μην εγκαταλείψει την ολοκλήρωση. Και τούτο διότι είδε την οικονομική και στρατηγική σημασία της γαλλογερμανικής συμφιλίωσης, ιδίως λόγω των πιθανών οφελών που η ΚΑΠ θα μπορούσε να προσφέρει στη Γαλλία. </a:t>
            </a:r>
          </a:p>
          <a:p>
            <a:pPr marL="0" indent="0" algn="just" eaLnBrk="1" hangingPunct="1">
              <a:buFont typeface="Wingdings 3" pitchFamily="2" charset="2"/>
              <a:buNone/>
              <a:defRPr/>
            </a:pPr>
            <a:endParaRPr lang="el-GR" altLang="el-GR" sz="2800" dirty="0"/>
          </a:p>
        </p:txBody>
      </p:sp>
      <p:sp>
        <p:nvSpPr>
          <p:cNvPr id="164867" name="AutoShape 5" descr="Αποτέλεσμα εικόνας για διεθνεις σχεσεις">
            <a:extLst>
              <a:ext uri="{FF2B5EF4-FFF2-40B4-BE49-F238E27FC236}">
                <a16:creationId xmlns:a16="http://schemas.microsoft.com/office/drawing/2014/main" id="{A5BC378A-A67B-306A-790E-EEDA0041B4E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64868" name="AutoShape 7" descr="Αποτέλεσμα εικόνας για διεθνεις σχεσεις">
            <a:extLst>
              <a:ext uri="{FF2B5EF4-FFF2-40B4-BE49-F238E27FC236}">
                <a16:creationId xmlns:a16="http://schemas.microsoft.com/office/drawing/2014/main" id="{925910DF-927C-48D9-54DB-48E598CC9A0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Τίτλος 1">
            <a:extLst>
              <a:ext uri="{FF2B5EF4-FFF2-40B4-BE49-F238E27FC236}">
                <a16:creationId xmlns:a16="http://schemas.microsoft.com/office/drawing/2014/main" id="{92E00BBE-8817-F8C0-C449-029AABD152E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C935F1B-3412-B892-45DE-10A5723CE59B}"/>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400" dirty="0"/>
              <a:t>Η πρώτη δοκιμασία της οικονομικής ολοκλήρωσης, η μείωση των τιμολογίων και η αύξηση των ποσοστώσεων επί των εισαγωγών, πέρασε με επιτυχία το 1960. Αμέσως μετά ξεκίνησαν οι διαπραγματεύσεις για τον τρόπο με τον οποίο τα γεωργικά προϊόντα θα κυκλοφορούσαν στην ΕΟΚ. </a:t>
            </a:r>
          </a:p>
          <a:p>
            <a:pPr algn="just">
              <a:defRPr/>
            </a:pPr>
            <a:r>
              <a:rPr lang="el-GR" sz="2400" dirty="0"/>
              <a:t>Το άρθρο 39 της Συνθήκης της ΕΟΚ προβλέπει μια ΚΑΠ με βάση τις αρχές της ενιαίας αγοράς, της κοινοτικής προτίμησης και της οικονομικής αλληλεγγύης, με στρατηγικό στόχο την αύξηση της παραγωγής τροφίμων σε ολόκληρη τη Δυτική Ευρώπη (γαλλική επιδίωξη για τις εξαγωγές της). </a:t>
            </a:r>
          </a:p>
          <a:p>
            <a:pPr marL="0" indent="0" algn="just" eaLnBrk="1" hangingPunct="1">
              <a:buFont typeface="Wingdings 3" pitchFamily="2" charset="2"/>
              <a:buNone/>
              <a:defRPr/>
            </a:pPr>
            <a:endParaRPr lang="el-GR" altLang="el-GR" sz="2800" dirty="0"/>
          </a:p>
        </p:txBody>
      </p:sp>
      <p:sp>
        <p:nvSpPr>
          <p:cNvPr id="165891" name="AutoShape 5" descr="Αποτέλεσμα εικόνας για διεθνεις σχεσεις">
            <a:extLst>
              <a:ext uri="{FF2B5EF4-FFF2-40B4-BE49-F238E27FC236}">
                <a16:creationId xmlns:a16="http://schemas.microsoft.com/office/drawing/2014/main" id="{536A0437-1517-A782-E353-54C4A0595E2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65892" name="AutoShape 7" descr="Αποτέλεσμα εικόνας για διεθνεις σχεσεις">
            <a:extLst>
              <a:ext uri="{FF2B5EF4-FFF2-40B4-BE49-F238E27FC236}">
                <a16:creationId xmlns:a16="http://schemas.microsoft.com/office/drawing/2014/main" id="{F15DCEFD-EC09-0602-7B3A-C807236B18F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Τίτλος 1">
            <a:extLst>
              <a:ext uri="{FF2B5EF4-FFF2-40B4-BE49-F238E27FC236}">
                <a16:creationId xmlns:a16="http://schemas.microsoft.com/office/drawing/2014/main" id="{C731611F-DCC2-C1FA-9AC1-BFE549B113F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0F212CDB-7E58-BA8F-0DE3-DA3E25D66D79}"/>
              </a:ext>
            </a:extLst>
          </p:cNvPr>
          <p:cNvSpPr>
            <a:spLocks noGrp="1"/>
          </p:cNvSpPr>
          <p:nvPr>
            <p:ph idx="1"/>
          </p:nvPr>
        </p:nvSpPr>
        <p:spPr>
          <a:xfrm>
            <a:off x="1382713" y="1241425"/>
            <a:ext cx="7761287" cy="5497513"/>
          </a:xfrm>
        </p:spPr>
        <p:txBody>
          <a:bodyPr/>
          <a:lstStyle/>
          <a:p>
            <a:pPr marL="0" indent="0">
              <a:buFont typeface="Wingdings 3" pitchFamily="2" charset="2"/>
              <a:buNone/>
              <a:defRPr/>
            </a:pPr>
            <a:r>
              <a:rPr lang="el-GR" sz="2800" dirty="0"/>
              <a:t>Η «Κρίση της Κενής Έδρας» </a:t>
            </a:r>
          </a:p>
          <a:p>
            <a:pPr algn="just">
              <a:defRPr/>
            </a:pPr>
            <a:r>
              <a:rPr lang="el-GR" sz="2800" dirty="0"/>
              <a:t>Αυτό το τολμηρό σχέδιο για να μετατοπιστεί η λεπτή ισορροπία μεταξύ του διακυβερνητικού και του υπερεθνικού στοιχείου υπέρ του τελευταίου </a:t>
            </a:r>
            <a:r>
              <a:rPr lang="el-GR" sz="2800" dirty="0" err="1"/>
              <a:t>συνέπεσε</a:t>
            </a:r>
            <a:r>
              <a:rPr lang="el-GR" sz="2800" dirty="0"/>
              <a:t> επίσης με την προγραμματισμένη κίνηση για την καθιέρωση της ειδικής πλειοψηφίας για άλλα θέματα, στο πλαίσιο του Συμβουλίου των Υπουργών. </a:t>
            </a:r>
          </a:p>
          <a:p>
            <a:pPr marL="0" indent="0" algn="just" eaLnBrk="1" hangingPunct="1">
              <a:buFont typeface="Wingdings 3" pitchFamily="2" charset="2"/>
              <a:buNone/>
              <a:defRPr/>
            </a:pPr>
            <a:endParaRPr lang="el-GR" altLang="el-GR" sz="2800" dirty="0"/>
          </a:p>
        </p:txBody>
      </p:sp>
      <p:sp>
        <p:nvSpPr>
          <p:cNvPr id="166915" name="AutoShape 5" descr="Αποτέλεσμα εικόνας για διεθνεις σχεσεις">
            <a:extLst>
              <a:ext uri="{FF2B5EF4-FFF2-40B4-BE49-F238E27FC236}">
                <a16:creationId xmlns:a16="http://schemas.microsoft.com/office/drawing/2014/main" id="{FC012140-89C0-BE11-3F75-5651C36896A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66916" name="AutoShape 7" descr="Αποτέλεσμα εικόνας για διεθνεις σχεσεις">
            <a:extLst>
              <a:ext uri="{FF2B5EF4-FFF2-40B4-BE49-F238E27FC236}">
                <a16:creationId xmlns:a16="http://schemas.microsoft.com/office/drawing/2014/main" id="{A6573D75-7A89-0D8F-9464-2AF703084B2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Τίτλος 1">
            <a:extLst>
              <a:ext uri="{FF2B5EF4-FFF2-40B4-BE49-F238E27FC236}">
                <a16:creationId xmlns:a16="http://schemas.microsoft.com/office/drawing/2014/main" id="{FDE996B5-C82C-A3D5-54D8-D5766141137D}"/>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01B02AB-6740-FDB6-4D29-89F48552601F}"/>
              </a:ext>
            </a:extLst>
          </p:cNvPr>
          <p:cNvSpPr>
            <a:spLocks noGrp="1"/>
          </p:cNvSpPr>
          <p:nvPr>
            <p:ph idx="1"/>
          </p:nvPr>
        </p:nvSpPr>
        <p:spPr>
          <a:xfrm>
            <a:off x="1382713" y="1241425"/>
            <a:ext cx="7761287" cy="5497513"/>
          </a:xfrm>
        </p:spPr>
        <p:txBody>
          <a:bodyPr/>
          <a:lstStyle/>
          <a:p>
            <a:pPr marL="0" indent="0">
              <a:buFont typeface="Wingdings 3" pitchFamily="2" charset="2"/>
              <a:buNone/>
              <a:defRPr/>
            </a:pPr>
            <a:r>
              <a:rPr lang="el-GR" sz="2800" dirty="0"/>
              <a:t>Η «Κρίση της Κενής Έδρας» </a:t>
            </a:r>
          </a:p>
          <a:p>
            <a:pPr algn="just">
              <a:defRPr/>
            </a:pPr>
            <a:r>
              <a:rPr lang="el-GR" sz="2800" dirty="0"/>
              <a:t>Η κίνηση προς την ειδική πλειοψηφία ήταν εγγεγραμμένη στη Συνθήκη της ΕΟΚ, ως ένας τρόπος να διευκολυνθεί η δημιουργία μιας κοινής αγοράς. </a:t>
            </a:r>
          </a:p>
          <a:p>
            <a:pPr algn="just">
              <a:defRPr/>
            </a:pPr>
            <a:r>
              <a:rPr lang="el-GR" sz="2800" dirty="0"/>
              <a:t>Ο </a:t>
            </a:r>
            <a:r>
              <a:rPr lang="en" sz="2800" dirty="0"/>
              <a:t>De Gaulle </a:t>
            </a:r>
            <a:r>
              <a:rPr lang="el-GR" sz="2800" dirty="0"/>
              <a:t>ήταν πάντα εναντίον αυτού του σχεδίου, αλλά δεν βρισκόταν στην εξουσία όταν υπογράφηκε η συνθήκη και έτσι δεν μπόρεσε να το αποτρέψει. </a:t>
            </a:r>
          </a:p>
          <a:p>
            <a:pPr algn="just">
              <a:defRPr/>
            </a:pPr>
            <a:endParaRPr lang="el-GR" altLang="el-GR" sz="2800" dirty="0"/>
          </a:p>
        </p:txBody>
      </p:sp>
      <p:sp>
        <p:nvSpPr>
          <p:cNvPr id="167939" name="AutoShape 5" descr="Αποτέλεσμα εικόνας για διεθνεις σχεσεις">
            <a:extLst>
              <a:ext uri="{FF2B5EF4-FFF2-40B4-BE49-F238E27FC236}">
                <a16:creationId xmlns:a16="http://schemas.microsoft.com/office/drawing/2014/main" id="{13E73E60-96AD-3834-C09C-18962B55FFE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67940" name="AutoShape 7" descr="Αποτέλεσμα εικόνας για διεθνεις σχεσεις">
            <a:extLst>
              <a:ext uri="{FF2B5EF4-FFF2-40B4-BE49-F238E27FC236}">
                <a16:creationId xmlns:a16="http://schemas.microsoft.com/office/drawing/2014/main" id="{F811FD10-4B7C-E78C-B82F-9C498AC3EC7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Τίτλος 1">
            <a:extLst>
              <a:ext uri="{FF2B5EF4-FFF2-40B4-BE49-F238E27FC236}">
                <a16:creationId xmlns:a16="http://schemas.microsoft.com/office/drawing/2014/main" id="{F140EE5C-4E1B-3541-8403-E595AB667B15}"/>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263E7117-E669-DC75-C439-ED204162F0B3}"/>
              </a:ext>
            </a:extLst>
          </p:cNvPr>
          <p:cNvSpPr>
            <a:spLocks noGrp="1"/>
          </p:cNvSpPr>
          <p:nvPr>
            <p:ph idx="1"/>
          </p:nvPr>
        </p:nvSpPr>
        <p:spPr>
          <a:xfrm>
            <a:off x="1382713" y="1241425"/>
            <a:ext cx="7761287" cy="5497513"/>
          </a:xfrm>
        </p:spPr>
        <p:txBody>
          <a:bodyPr/>
          <a:lstStyle/>
          <a:p>
            <a:pPr marL="0" indent="0">
              <a:buFont typeface="Wingdings 3" pitchFamily="2" charset="2"/>
              <a:buNone/>
              <a:defRPr/>
            </a:pPr>
            <a:r>
              <a:rPr lang="el-GR" sz="2800" dirty="0"/>
              <a:t>Η «Κρίση της Κενής Έδρας» </a:t>
            </a:r>
          </a:p>
          <a:p>
            <a:pPr algn="just">
              <a:defRPr/>
            </a:pPr>
            <a:r>
              <a:rPr lang="el-GR" sz="2600" dirty="0"/>
              <a:t>Η ανησυχία για το μέλλον αφορούσε το γεγονός ότι η χρήση της ειδικής πλειοψηφίας να αποφασίζει για τη μελλοντική εμπορική πολιτική θα μπορούσε να δει την πολιτική προστατευτισμού αναφορικά με τις εισαγωγές αγροτικών προϊόντων στην ΕΟΚ, να ευνοεί τα γαλλικά συμφέροντα και αυτό ανατράπηκε από έναν συνασπισμό κρατών ελεύθερου εμπορίου που αναζητούσαν φθηνότερες τιμές στα τρόφιμα. </a:t>
            </a:r>
          </a:p>
          <a:p>
            <a:pPr algn="just">
              <a:defRPr/>
            </a:pPr>
            <a:endParaRPr lang="el-GR" altLang="el-GR" sz="2800" dirty="0"/>
          </a:p>
        </p:txBody>
      </p:sp>
      <p:sp>
        <p:nvSpPr>
          <p:cNvPr id="168963" name="AutoShape 5" descr="Αποτέλεσμα εικόνας για διεθνεις σχεσεις">
            <a:extLst>
              <a:ext uri="{FF2B5EF4-FFF2-40B4-BE49-F238E27FC236}">
                <a16:creationId xmlns:a16="http://schemas.microsoft.com/office/drawing/2014/main" id="{1AF0D951-6485-57D8-32DD-C0DAEFA055D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68964" name="AutoShape 7" descr="Αποτέλεσμα εικόνας για διεθνεις σχεσεις">
            <a:extLst>
              <a:ext uri="{FF2B5EF4-FFF2-40B4-BE49-F238E27FC236}">
                <a16:creationId xmlns:a16="http://schemas.microsoft.com/office/drawing/2014/main" id="{C9377F5E-07B8-1686-FA29-74DA8BDB8E9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Τίτλος 1">
            <a:extLst>
              <a:ext uri="{FF2B5EF4-FFF2-40B4-BE49-F238E27FC236}">
                <a16:creationId xmlns:a16="http://schemas.microsoft.com/office/drawing/2014/main" id="{7B46A2BB-5972-DE17-4969-206F31C7A537}"/>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317AA3C-1E08-8AEF-591A-BC76A32346B7}"/>
              </a:ext>
            </a:extLst>
          </p:cNvPr>
          <p:cNvSpPr>
            <a:spLocks noGrp="1"/>
          </p:cNvSpPr>
          <p:nvPr>
            <p:ph idx="1"/>
          </p:nvPr>
        </p:nvSpPr>
        <p:spPr>
          <a:xfrm>
            <a:off x="1382713" y="566738"/>
            <a:ext cx="7761287" cy="6172200"/>
          </a:xfrm>
        </p:spPr>
        <p:txBody>
          <a:bodyPr/>
          <a:lstStyle/>
          <a:p>
            <a:pPr marL="0" indent="0">
              <a:buFont typeface="Wingdings 3" pitchFamily="2" charset="2"/>
              <a:buNone/>
              <a:defRPr/>
            </a:pPr>
            <a:r>
              <a:rPr lang="el-GR" sz="2800" dirty="0"/>
              <a:t>Η «Κρίση της Κενής Έδρας» </a:t>
            </a:r>
          </a:p>
          <a:p>
            <a:pPr algn="just">
              <a:defRPr/>
            </a:pPr>
            <a:r>
              <a:rPr lang="el-GR" sz="2800" dirty="0"/>
              <a:t>Ο </a:t>
            </a:r>
            <a:r>
              <a:rPr lang="en" sz="2800" dirty="0"/>
              <a:t>De Gaulle </a:t>
            </a:r>
            <a:r>
              <a:rPr lang="el-GR" sz="2800" dirty="0"/>
              <a:t>έβλεπε το σχέδιο προϋπολογισμού της Επιτροπής ως ιδανική ευκαιρία για να πάρει θέση ενάντια στην υπερεθνική λογική της ολοκλήρωσης που εμπεριεχόταν στη Συνθήκη της ΕΟΚ και υποστηριζόταν από την Επιτροπή. </a:t>
            </a:r>
          </a:p>
          <a:p>
            <a:pPr algn="just">
              <a:defRPr/>
            </a:pPr>
            <a:r>
              <a:rPr lang="el-GR" sz="2800" dirty="0"/>
              <a:t>Ο </a:t>
            </a:r>
            <a:r>
              <a:rPr lang="en" sz="2800" dirty="0"/>
              <a:t>de Gaulle </a:t>
            </a:r>
            <a:r>
              <a:rPr lang="el-GR" sz="2800" dirty="0"/>
              <a:t>εκείνη τη στιγμή προσπαθούσε να είναι ο ιθύνων νους ενός διακυβερνητικού σχεδίου για την ενσωμάτωση της άμυνας και της εξωτερικής πολιτικής της ΕΟΚ των έξι κρατών. </a:t>
            </a:r>
          </a:p>
          <a:p>
            <a:pPr algn="just">
              <a:defRPr/>
            </a:pPr>
            <a:endParaRPr lang="el-GR" sz="2800" dirty="0"/>
          </a:p>
        </p:txBody>
      </p:sp>
      <p:sp>
        <p:nvSpPr>
          <p:cNvPr id="169987" name="AutoShape 5" descr="Αποτέλεσμα εικόνας για διεθνεις σχεσεις">
            <a:extLst>
              <a:ext uri="{FF2B5EF4-FFF2-40B4-BE49-F238E27FC236}">
                <a16:creationId xmlns:a16="http://schemas.microsoft.com/office/drawing/2014/main" id="{D04D53B4-02D2-E2BB-20D9-9AC941813F5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69988" name="AutoShape 7" descr="Αποτέλεσμα εικόνας για διεθνεις σχεσεις">
            <a:extLst>
              <a:ext uri="{FF2B5EF4-FFF2-40B4-BE49-F238E27FC236}">
                <a16:creationId xmlns:a16="http://schemas.microsoft.com/office/drawing/2014/main" id="{B393EAE6-551D-B079-4158-0FDFF32A524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Τίτλος 1">
            <a:extLst>
              <a:ext uri="{FF2B5EF4-FFF2-40B4-BE49-F238E27FC236}">
                <a16:creationId xmlns:a16="http://schemas.microsoft.com/office/drawing/2014/main" id="{91FDBE0B-278F-D904-F64A-252F7F86F730}"/>
              </a:ext>
            </a:extLst>
          </p:cNvPr>
          <p:cNvSpPr>
            <a:spLocks noGrp="1"/>
          </p:cNvSpPr>
          <p:nvPr>
            <p:ph type="title"/>
          </p:nvPr>
        </p:nvSpPr>
        <p:spPr>
          <a:xfrm>
            <a:off x="920750" y="4763"/>
            <a:ext cx="8223250" cy="638175"/>
          </a:xfrm>
        </p:spPr>
        <p:txBody>
          <a:bodyPr/>
          <a:lstStyle/>
          <a:p>
            <a:pPr algn="just"/>
            <a:r>
              <a:rPr lang="el-GR" altLang="el-GR" sz="2000"/>
              <a:t>Χρονοδιάγραμμα των σημαντικών γεγονότων: </a:t>
            </a:r>
            <a:br>
              <a:rPr lang="el-GR" altLang="el-GR" sz="2000"/>
            </a:br>
            <a:r>
              <a:rPr lang="el-GR" altLang="el-GR" sz="2000"/>
              <a:t>η ιστορική πορεία της ευρωπαϊκής ολοκλήρωσης </a:t>
            </a:r>
            <a:br>
              <a:rPr lang="el-GR" altLang="el-GR"/>
            </a:br>
            <a:endParaRPr lang="el-GR" altLang="el-GR"/>
          </a:p>
        </p:txBody>
      </p:sp>
      <p:graphicFrame>
        <p:nvGraphicFramePr>
          <p:cNvPr id="2" name="Θέση περιεχομένου 1">
            <a:extLst>
              <a:ext uri="{FF2B5EF4-FFF2-40B4-BE49-F238E27FC236}">
                <a16:creationId xmlns:a16="http://schemas.microsoft.com/office/drawing/2014/main" id="{0EA391C5-361B-D02E-111B-84D3BD2E0C70}"/>
              </a:ext>
            </a:extLst>
          </p:cNvPr>
          <p:cNvGraphicFramePr>
            <a:graphicFrameLocks noGrp="1"/>
          </p:cNvGraphicFramePr>
          <p:nvPr>
            <p:ph idx="1"/>
          </p:nvPr>
        </p:nvGraphicFramePr>
        <p:xfrm>
          <a:off x="1154113" y="1143000"/>
          <a:ext cx="7989887" cy="5751513"/>
        </p:xfrm>
        <a:graphic>
          <a:graphicData uri="http://schemas.openxmlformats.org/drawingml/2006/table">
            <a:tbl>
              <a:tblPr/>
              <a:tblGrid>
                <a:gridCol w="3994944">
                  <a:extLst>
                    <a:ext uri="{9D8B030D-6E8A-4147-A177-3AD203B41FA5}">
                      <a16:colId xmlns:a16="http://schemas.microsoft.com/office/drawing/2014/main" val="20000"/>
                    </a:ext>
                  </a:extLst>
                </a:gridCol>
                <a:gridCol w="3994944">
                  <a:extLst>
                    <a:ext uri="{9D8B030D-6E8A-4147-A177-3AD203B41FA5}">
                      <a16:colId xmlns:a16="http://schemas.microsoft.com/office/drawing/2014/main" val="20001"/>
                    </a:ext>
                  </a:extLst>
                </a:gridCol>
              </a:tblGrid>
              <a:tr h="631223">
                <a:tc>
                  <a:txBody>
                    <a:bodyPr/>
                    <a:lstStyle/>
                    <a:p>
                      <a:r>
                        <a:rPr lang="el-GR" sz="2400" dirty="0">
                          <a:effectLst/>
                          <a:latin typeface="Century Gothic" panose="020B0502020202020204" pitchFamily="34" charset="0"/>
                        </a:rPr>
                        <a:t>1914-1918</a:t>
                      </a:r>
                    </a:p>
                  </a:txBody>
                  <a:tcPr marL="47624" marR="47624" marT="0" marB="0">
                    <a:lnL>
                      <a:noFill/>
                    </a:lnL>
                    <a:lnR>
                      <a:noFill/>
                    </a:lnR>
                    <a:lnT>
                      <a:noFill/>
                    </a:lnT>
                    <a:lnB>
                      <a:noFill/>
                    </a:lnB>
                  </a:tcPr>
                </a:tc>
                <a:tc>
                  <a:txBody>
                    <a:bodyPr/>
                    <a:lstStyle/>
                    <a:p>
                      <a:pPr algn="just"/>
                      <a:r>
                        <a:rPr lang="el-GR" sz="2400" dirty="0">
                          <a:effectLst/>
                          <a:latin typeface="Century Gothic" panose="020B0502020202020204" pitchFamily="34" charset="0"/>
                        </a:rPr>
                        <a:t>Α</a:t>
                      </a:r>
                      <a:r>
                        <a:rPr lang="en-US" sz="2400" dirty="0">
                          <a:effectLst/>
                          <a:latin typeface="Century Gothic" panose="020B0502020202020204" pitchFamily="34" charset="0"/>
                        </a:rPr>
                        <a:t>’</a:t>
                      </a:r>
                      <a:r>
                        <a:rPr lang="el-GR" sz="2400" dirty="0">
                          <a:effectLst/>
                          <a:latin typeface="Century Gothic" panose="020B0502020202020204" pitchFamily="34" charset="0"/>
                        </a:rPr>
                        <a:t> Παγκόσμιος Πόλεμος</a:t>
                      </a:r>
                    </a:p>
                  </a:txBody>
                  <a:tcPr marL="47624" marR="47624" marT="0" marB="0">
                    <a:lnL>
                      <a:noFill/>
                    </a:lnL>
                    <a:lnR>
                      <a:noFill/>
                    </a:lnR>
                    <a:lnT>
                      <a:noFill/>
                    </a:lnT>
                    <a:lnB>
                      <a:noFill/>
                    </a:lnB>
                  </a:tcPr>
                </a:tc>
                <a:extLst>
                  <a:ext uri="{0D108BD9-81ED-4DB2-BD59-A6C34878D82A}">
                    <a16:rowId xmlns:a16="http://schemas.microsoft.com/office/drawing/2014/main" val="10000"/>
                  </a:ext>
                </a:extLst>
              </a:tr>
              <a:tr h="5120290">
                <a:tc>
                  <a:txBody>
                    <a:bodyPr/>
                    <a:lstStyle/>
                    <a:p>
                      <a:r>
                        <a:rPr lang="el-GR" sz="2800" dirty="0">
                          <a:effectLst/>
                          <a:latin typeface="Century Gothic" panose="020B0502020202020204" pitchFamily="34" charset="0"/>
                        </a:rPr>
                        <a:t>1919-περίπου 1939</a:t>
                      </a:r>
                    </a:p>
                  </a:txBody>
                  <a:tcPr marL="47624" marR="47624" marT="0" marB="0">
                    <a:lnL>
                      <a:noFill/>
                    </a:lnL>
                    <a:lnR>
                      <a:noFill/>
                    </a:lnR>
                    <a:lnT>
                      <a:noFill/>
                    </a:lnT>
                    <a:lnB>
                      <a:noFill/>
                    </a:lnB>
                  </a:tcPr>
                </a:tc>
                <a:tc>
                  <a:txBody>
                    <a:bodyPr/>
                    <a:lstStyle/>
                    <a:p>
                      <a:pPr algn="just"/>
                      <a:r>
                        <a:rPr lang="el-GR" sz="2800" dirty="0">
                          <a:effectLst/>
                          <a:latin typeface="Century Gothic" panose="020B0502020202020204" pitchFamily="34" charset="0"/>
                        </a:rPr>
                        <a:t>Δημιουργία και λειτουργία της Κοινωνίας των Εθνών, του πρώτου παγκόσμιου οργανισμού συλλογικής ασφάλειας, που ιδρύθηκε για την ειρηνική επίλυση των συγκρούσεων μεταξύ των κρατών</a:t>
                      </a:r>
                    </a:p>
                  </a:txBody>
                  <a:tcPr marL="47624" marR="47624" marT="0" marB="0">
                    <a:lnL>
                      <a:noFill/>
                    </a:lnL>
                    <a:lnR>
                      <a:noFill/>
                    </a:lnR>
                    <a:lnT>
                      <a:noFill/>
                    </a:lnT>
                    <a:lnB>
                      <a:noFill/>
                    </a:lnB>
                  </a:tcPr>
                </a:tc>
                <a:extLst>
                  <a:ext uri="{0D108BD9-81ED-4DB2-BD59-A6C34878D82A}">
                    <a16:rowId xmlns:a16="http://schemas.microsoft.com/office/drawing/2014/main" val="10001"/>
                  </a:ext>
                </a:extLst>
              </a:tr>
            </a:tbl>
          </a:graphicData>
        </a:graphic>
      </p:graphicFrame>
      <p:sp>
        <p:nvSpPr>
          <p:cNvPr id="32775" name="AutoShape 5" descr="Αποτέλεσμα εικόνας για διεθνεις σχεσεις">
            <a:extLst>
              <a:ext uri="{FF2B5EF4-FFF2-40B4-BE49-F238E27FC236}">
                <a16:creationId xmlns:a16="http://schemas.microsoft.com/office/drawing/2014/main" id="{BDC50268-34E3-0A63-D335-83FE753D217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2776" name="AutoShape 7" descr="Αποτέλεσμα εικόνας για διεθνεις σχεσεις">
            <a:extLst>
              <a:ext uri="{FF2B5EF4-FFF2-40B4-BE49-F238E27FC236}">
                <a16:creationId xmlns:a16="http://schemas.microsoft.com/office/drawing/2014/main" id="{96FC14E3-28DD-50E5-A1D0-C38659F5AEE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2777" name="Rectangle 1">
            <a:extLst>
              <a:ext uri="{FF2B5EF4-FFF2-40B4-BE49-F238E27FC236}">
                <a16:creationId xmlns:a16="http://schemas.microsoft.com/office/drawing/2014/main" id="{34D85EC3-862F-024D-2DD6-09C96074E4DC}"/>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Τίτλος 1">
            <a:extLst>
              <a:ext uri="{FF2B5EF4-FFF2-40B4-BE49-F238E27FC236}">
                <a16:creationId xmlns:a16="http://schemas.microsoft.com/office/drawing/2014/main" id="{80CB4A4A-0997-3CDA-0BC5-EA2BCA7737D0}"/>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97DE8ECE-4E04-0EF2-5C87-7B2AA7CEBFDD}"/>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dirty="0"/>
              <a:t>Η «Κρίση της Κενής Έδρας» </a:t>
            </a:r>
          </a:p>
          <a:p>
            <a:pPr algn="just">
              <a:defRPr/>
            </a:pPr>
            <a:r>
              <a:rPr lang="el-GR" sz="2800" dirty="0"/>
              <a:t>Ο </a:t>
            </a:r>
            <a:r>
              <a:rPr lang="en" sz="2800" dirty="0"/>
              <a:t>De Gaulle </a:t>
            </a:r>
            <a:r>
              <a:rPr lang="el-GR" sz="2800" dirty="0"/>
              <a:t>δεν επιθυμούσε να ενταχθεί η Βρετανία και στη συνέχεια εκτροχίασε τις διαπραγματεύσεις για τη νέα αυτή πτυχή της ολοκλήρωσης. Έθεσε βέτο στην αίτηση της Βρετανίας για ένταξη στην ΕΟΚ το 1963. </a:t>
            </a:r>
          </a:p>
          <a:p>
            <a:pPr algn="just">
              <a:defRPr/>
            </a:pPr>
            <a:r>
              <a:rPr lang="el-GR" sz="2800" dirty="0"/>
              <a:t>Η μονομερής αυτή κίνηση προκάλεσε μεγάλη δυσαρέσκεια στα άλλα κράτη-μέλη της ΕΟΚ, ιδιαίτερα στις μικρές χώρες της </a:t>
            </a:r>
            <a:r>
              <a:rPr lang="en" sz="2800" dirty="0"/>
              <a:t>Benelux, </a:t>
            </a:r>
            <a:r>
              <a:rPr lang="el-GR" sz="2800" dirty="0"/>
              <a:t>η οποία αντιστεκόταν σε μια τέτοια απροκάλυπτη γαλλική πολιτική αξίωση. </a:t>
            </a:r>
          </a:p>
          <a:p>
            <a:pPr marL="0" indent="0" algn="just" eaLnBrk="1" hangingPunct="1">
              <a:buFont typeface="Wingdings 3" pitchFamily="2" charset="2"/>
              <a:buNone/>
              <a:defRPr/>
            </a:pPr>
            <a:endParaRPr lang="el-GR" altLang="el-GR" sz="2800" dirty="0"/>
          </a:p>
        </p:txBody>
      </p:sp>
      <p:sp>
        <p:nvSpPr>
          <p:cNvPr id="171011" name="AutoShape 5" descr="Αποτέλεσμα εικόνας για διεθνεις σχεσεις">
            <a:extLst>
              <a:ext uri="{FF2B5EF4-FFF2-40B4-BE49-F238E27FC236}">
                <a16:creationId xmlns:a16="http://schemas.microsoft.com/office/drawing/2014/main" id="{11AAB87E-922F-453D-D6D9-7E2581EC34F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71012" name="AutoShape 7" descr="Αποτέλεσμα εικόνας για διεθνεις σχεσεις">
            <a:extLst>
              <a:ext uri="{FF2B5EF4-FFF2-40B4-BE49-F238E27FC236}">
                <a16:creationId xmlns:a16="http://schemas.microsoft.com/office/drawing/2014/main" id="{CC35ECD8-0150-D4BB-36C8-B42F8873D6F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Τίτλος 1">
            <a:extLst>
              <a:ext uri="{FF2B5EF4-FFF2-40B4-BE49-F238E27FC236}">
                <a16:creationId xmlns:a16="http://schemas.microsoft.com/office/drawing/2014/main" id="{7209B5A5-BF8C-1CE7-BD56-2D2EBE65790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1BAE218-2A93-1223-E5F4-B1BA958EE6F6}"/>
              </a:ext>
            </a:extLst>
          </p:cNvPr>
          <p:cNvSpPr>
            <a:spLocks noGrp="1"/>
          </p:cNvSpPr>
          <p:nvPr>
            <p:ph idx="1"/>
          </p:nvPr>
        </p:nvSpPr>
        <p:spPr>
          <a:xfrm>
            <a:off x="1382713" y="511175"/>
            <a:ext cx="7761287" cy="6227763"/>
          </a:xfrm>
        </p:spPr>
        <p:txBody>
          <a:bodyPr/>
          <a:lstStyle/>
          <a:p>
            <a:pPr marL="0" indent="0">
              <a:buFont typeface="Wingdings 3" pitchFamily="2" charset="2"/>
              <a:buNone/>
              <a:defRPr/>
            </a:pPr>
            <a:r>
              <a:rPr lang="el-GR" sz="2800" dirty="0"/>
              <a:t>Η «Κρίση της Κενής Έδρας» </a:t>
            </a:r>
          </a:p>
          <a:p>
            <a:pPr algn="just">
              <a:defRPr/>
            </a:pPr>
            <a:r>
              <a:rPr lang="el-GR" sz="2800" dirty="0"/>
              <a:t>Σε απάντηση, το γαλλικό σχέδιο για την ενσωμάτωση της εξωτερικής πολιτικής εκτός του πλαισίου της ΕΟΚ τελματώθηκε, καθώς τα άλλη κράτη-μέλη ήταν απρόθυμα να ανεχτούν τη γαλλική ηγεσία σε αυτόν τον ζωτικής σημασίας για την πολιτική τομέα.</a:t>
            </a:r>
          </a:p>
          <a:p>
            <a:pPr algn="just">
              <a:defRPr/>
            </a:pPr>
            <a:r>
              <a:rPr lang="el-GR" sz="2600" dirty="0"/>
              <a:t>Στον απόηχο αυτής της αποτυχίας σχετικά με τον συντονισμό της ευρωπαϊκής εξωτερικής πολιτικής, ο </a:t>
            </a:r>
            <a:r>
              <a:rPr lang="en" sz="2600" dirty="0"/>
              <a:t>De Gaulle </a:t>
            </a:r>
            <a:r>
              <a:rPr lang="el-GR" sz="2600" dirty="0"/>
              <a:t>ήταν ακόμη πιο αποφασισμένος να υπερασπιστεί το διακυβερνητικό πλαίσιο της αρχιτεκτονικής της ΕΟΚ</a:t>
            </a:r>
            <a:r>
              <a:rPr lang="el-GR" sz="2800" dirty="0"/>
              <a:t>.  </a:t>
            </a:r>
          </a:p>
          <a:p>
            <a:pPr marL="0" indent="0" algn="just" eaLnBrk="1" hangingPunct="1">
              <a:buFont typeface="Wingdings 3" pitchFamily="2" charset="2"/>
              <a:buNone/>
              <a:defRPr/>
            </a:pPr>
            <a:endParaRPr lang="el-GR" altLang="el-GR" sz="2800" dirty="0"/>
          </a:p>
        </p:txBody>
      </p:sp>
      <p:sp>
        <p:nvSpPr>
          <p:cNvPr id="172035" name="AutoShape 5" descr="Αποτέλεσμα εικόνας για διεθνεις σχεσεις">
            <a:extLst>
              <a:ext uri="{FF2B5EF4-FFF2-40B4-BE49-F238E27FC236}">
                <a16:creationId xmlns:a16="http://schemas.microsoft.com/office/drawing/2014/main" id="{B5314235-9EC8-E5DF-B735-950022802F5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72036" name="AutoShape 7" descr="Αποτέλεσμα εικόνας για διεθνεις σχεσεις">
            <a:extLst>
              <a:ext uri="{FF2B5EF4-FFF2-40B4-BE49-F238E27FC236}">
                <a16:creationId xmlns:a16="http://schemas.microsoft.com/office/drawing/2014/main" id="{2B948F15-D397-7663-CBFE-04CC5029E1D4}"/>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Τίτλος 1">
            <a:extLst>
              <a:ext uri="{FF2B5EF4-FFF2-40B4-BE49-F238E27FC236}">
                <a16:creationId xmlns:a16="http://schemas.microsoft.com/office/drawing/2014/main" id="{74FA32A8-663A-4881-6306-11E70E82EA34}"/>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F3DAD17-4E63-DA6C-FCC7-1C1CB82638D7}"/>
              </a:ext>
            </a:extLst>
          </p:cNvPr>
          <p:cNvSpPr>
            <a:spLocks noGrp="1"/>
          </p:cNvSpPr>
          <p:nvPr>
            <p:ph idx="1"/>
          </p:nvPr>
        </p:nvSpPr>
        <p:spPr>
          <a:xfrm>
            <a:off x="1382713" y="1241425"/>
            <a:ext cx="7761287" cy="5497513"/>
          </a:xfrm>
        </p:spPr>
        <p:txBody>
          <a:bodyPr/>
          <a:lstStyle/>
          <a:p>
            <a:pPr marL="0" indent="0" algn="just">
              <a:buFont typeface="Wingdings 3" pitchFamily="2" charset="2"/>
              <a:buNone/>
              <a:defRPr/>
            </a:pPr>
            <a:r>
              <a:rPr lang="el-GR" sz="2800" dirty="0"/>
              <a:t>Η «Κρίση της Κενής Έδρας» </a:t>
            </a:r>
          </a:p>
          <a:p>
            <a:pPr algn="just">
              <a:defRPr/>
            </a:pPr>
            <a:r>
              <a:rPr lang="el-GR" sz="2800" dirty="0"/>
              <a:t>Αντιμέτωπος με την πρόταση της Επιτροπής επί του προϋπολογισμού και την επικείμενη καθιέρωση της ειδικής πλειοψηφίας για την εμπορική πολιτική, ο </a:t>
            </a:r>
            <a:r>
              <a:rPr lang="en" sz="2800" dirty="0"/>
              <a:t>De Gaulle </a:t>
            </a:r>
            <a:r>
              <a:rPr lang="el-GR" sz="2800" dirty="0"/>
              <a:t>στις 15 Ιουνίου του 1965 πάγωσε την υψηλού επιπέδου εκπροσώπηση της Γαλλίας στα θεσμικά όργανα λήψης αποφάσεων της ΕΟΚ. </a:t>
            </a:r>
          </a:p>
          <a:p>
            <a:pPr marL="0" indent="0" algn="just" eaLnBrk="1" hangingPunct="1">
              <a:buFont typeface="Wingdings 3" pitchFamily="2" charset="2"/>
              <a:buNone/>
              <a:defRPr/>
            </a:pPr>
            <a:endParaRPr lang="el-GR" altLang="el-GR" sz="2800" dirty="0"/>
          </a:p>
        </p:txBody>
      </p:sp>
      <p:sp>
        <p:nvSpPr>
          <p:cNvPr id="173059" name="AutoShape 5" descr="Αποτέλεσμα εικόνας για διεθνεις σχεσεις">
            <a:extLst>
              <a:ext uri="{FF2B5EF4-FFF2-40B4-BE49-F238E27FC236}">
                <a16:creationId xmlns:a16="http://schemas.microsoft.com/office/drawing/2014/main" id="{3DAFDD37-DC61-B417-8729-AA45E1FCFA5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73060" name="AutoShape 7" descr="Αποτέλεσμα εικόνας για διεθνεις σχεσεις">
            <a:extLst>
              <a:ext uri="{FF2B5EF4-FFF2-40B4-BE49-F238E27FC236}">
                <a16:creationId xmlns:a16="http://schemas.microsoft.com/office/drawing/2014/main" id="{482ACFE0-5CC1-D4AA-A2C5-A5DCF1343DE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Τίτλος 1">
            <a:extLst>
              <a:ext uri="{FF2B5EF4-FFF2-40B4-BE49-F238E27FC236}">
                <a16:creationId xmlns:a16="http://schemas.microsoft.com/office/drawing/2014/main" id="{B154CFAC-03F3-C8A4-5745-282881A93AFD}"/>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2ACDAE9D-4225-0720-D0C3-23F3F4E19E76}"/>
              </a:ext>
            </a:extLst>
          </p:cNvPr>
          <p:cNvSpPr>
            <a:spLocks noGrp="1"/>
          </p:cNvSpPr>
          <p:nvPr>
            <p:ph idx="1"/>
          </p:nvPr>
        </p:nvSpPr>
        <p:spPr>
          <a:xfrm>
            <a:off x="1382713" y="1241425"/>
            <a:ext cx="7761287" cy="5497513"/>
          </a:xfrm>
        </p:spPr>
        <p:txBody>
          <a:bodyPr/>
          <a:lstStyle/>
          <a:p>
            <a:pPr marL="0" indent="0">
              <a:buFont typeface="Wingdings 3" pitchFamily="2" charset="2"/>
              <a:buNone/>
              <a:defRPr/>
            </a:pPr>
            <a:r>
              <a:rPr lang="el-GR" sz="2800" dirty="0"/>
              <a:t>Η «Κρίση της Κενής Έδρας» </a:t>
            </a:r>
          </a:p>
          <a:p>
            <a:pPr algn="just">
              <a:defRPr/>
            </a:pPr>
            <a:r>
              <a:rPr lang="el-GR" sz="2800" dirty="0"/>
              <a:t>Αυτή ήταν μια ιδιαίτερα εντυπωσιακή κίνηση, καθώς </a:t>
            </a:r>
            <a:r>
              <a:rPr lang="el-GR" sz="2800" dirty="0" err="1"/>
              <a:t>συνέπεσε</a:t>
            </a:r>
            <a:r>
              <a:rPr lang="el-GR" sz="2800" dirty="0"/>
              <a:t> με τη γαλλική προεδρία του Συμβουλίου των Υπουργών, το οποίο διαδραμάτιζε πρωταγωνιστικό ρόλο στη χάραξη πολιτικής της ΕΟΚ. </a:t>
            </a:r>
          </a:p>
          <a:p>
            <a:pPr algn="just">
              <a:defRPr/>
            </a:pPr>
            <a:r>
              <a:rPr lang="el-GR" sz="2800" dirty="0"/>
              <a:t>Οι μελετητές έχουν χαρακτηρίσει αυτή την ταραχώδη περίοδο ως </a:t>
            </a:r>
            <a:r>
              <a:rPr lang="el-GR" sz="2800" b="1" dirty="0"/>
              <a:t>«κρίση της κενής έδρας»</a:t>
            </a:r>
            <a:r>
              <a:rPr lang="el-GR" sz="2800" dirty="0"/>
              <a:t>.</a:t>
            </a:r>
          </a:p>
          <a:p>
            <a:pPr marL="0" indent="0" algn="just" eaLnBrk="1" hangingPunct="1">
              <a:buFont typeface="Wingdings 3" pitchFamily="2" charset="2"/>
              <a:buNone/>
              <a:defRPr/>
            </a:pPr>
            <a:endParaRPr lang="el-GR" altLang="el-GR" sz="2800" dirty="0"/>
          </a:p>
        </p:txBody>
      </p:sp>
      <p:sp>
        <p:nvSpPr>
          <p:cNvPr id="174083" name="AutoShape 5" descr="Αποτέλεσμα εικόνας για διεθνεις σχεσεις">
            <a:extLst>
              <a:ext uri="{FF2B5EF4-FFF2-40B4-BE49-F238E27FC236}">
                <a16:creationId xmlns:a16="http://schemas.microsoft.com/office/drawing/2014/main" id="{22503638-D68F-1562-9AC0-BD4A5992616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74084" name="AutoShape 7" descr="Αποτέλεσμα εικόνας για διεθνεις σχεσεις">
            <a:extLst>
              <a:ext uri="{FF2B5EF4-FFF2-40B4-BE49-F238E27FC236}">
                <a16:creationId xmlns:a16="http://schemas.microsoft.com/office/drawing/2014/main" id="{B8650190-384C-7BF4-7B38-FE9BCA6562B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Τίτλος 1">
            <a:extLst>
              <a:ext uri="{FF2B5EF4-FFF2-40B4-BE49-F238E27FC236}">
                <a16:creationId xmlns:a16="http://schemas.microsoft.com/office/drawing/2014/main" id="{C86A1BE8-C2AA-E301-3470-BBDEB4E5C604}"/>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A50788C1-2A4C-D5A3-F10F-8980B2826250}"/>
              </a:ext>
            </a:extLst>
          </p:cNvPr>
          <p:cNvSpPr>
            <a:spLocks noGrp="1"/>
          </p:cNvSpPr>
          <p:nvPr>
            <p:ph idx="1"/>
          </p:nvPr>
        </p:nvSpPr>
        <p:spPr>
          <a:xfrm>
            <a:off x="1382713" y="1241425"/>
            <a:ext cx="7761287" cy="5497513"/>
          </a:xfrm>
        </p:spPr>
        <p:txBody>
          <a:bodyPr/>
          <a:lstStyle/>
          <a:p>
            <a:pPr marL="0" indent="0" algn="just">
              <a:buFont typeface="Wingdings 3" pitchFamily="2" charset="2"/>
              <a:buNone/>
              <a:defRPr/>
            </a:pPr>
            <a:r>
              <a:rPr lang="el-GR" sz="2800" dirty="0"/>
              <a:t>Η «Κρίση της Κενής Έδρας» </a:t>
            </a:r>
          </a:p>
          <a:p>
            <a:pPr algn="just">
              <a:defRPr/>
            </a:pPr>
            <a:r>
              <a:rPr lang="el-GR" sz="2800" dirty="0"/>
              <a:t>Το αποτέλεσμα της «κρίσης της κενής έδρας» κατέδειξε σαφώς τη συγκολλητική δύναμη της ευρωπαϊκής ολοκλήρωσης. Από τη στιγμή που ένας ένθερμος εθνικιστής όπως ο </a:t>
            </a:r>
            <a:r>
              <a:rPr lang="en" sz="2800" dirty="0"/>
              <a:t>de Gaulle </a:t>
            </a:r>
            <a:r>
              <a:rPr lang="el-GR" sz="2800" dirty="0"/>
              <a:t>αναγκάστηκε να εργαστεί εντός των παραμέτρων της ΕΟΚ, αυτό σήμαινε ότι η ολοκλήρωση είχε αλλάξει προφανώς ριζικά τη φύση της διεθνούς πολιτικής στη Δυτική Ευρώπη. </a:t>
            </a:r>
          </a:p>
          <a:p>
            <a:pPr marL="0" indent="0" algn="just" eaLnBrk="1" hangingPunct="1">
              <a:buFont typeface="Wingdings 3" pitchFamily="2" charset="2"/>
              <a:buNone/>
              <a:defRPr/>
            </a:pPr>
            <a:endParaRPr lang="el-GR" altLang="el-GR" sz="2800" dirty="0"/>
          </a:p>
        </p:txBody>
      </p:sp>
      <p:sp>
        <p:nvSpPr>
          <p:cNvPr id="175107" name="AutoShape 5" descr="Αποτέλεσμα εικόνας για διεθνεις σχεσεις">
            <a:extLst>
              <a:ext uri="{FF2B5EF4-FFF2-40B4-BE49-F238E27FC236}">
                <a16:creationId xmlns:a16="http://schemas.microsoft.com/office/drawing/2014/main" id="{CC1FBCC7-2EBE-7DC4-C236-208EC8D7476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75108" name="AutoShape 7" descr="Αποτέλεσμα εικόνας για διεθνεις σχεσεις">
            <a:extLst>
              <a:ext uri="{FF2B5EF4-FFF2-40B4-BE49-F238E27FC236}">
                <a16:creationId xmlns:a16="http://schemas.microsoft.com/office/drawing/2014/main" id="{1F70DAD0-A2E4-E44D-A646-225223A1CED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Τίτλος 1">
            <a:extLst>
              <a:ext uri="{FF2B5EF4-FFF2-40B4-BE49-F238E27FC236}">
                <a16:creationId xmlns:a16="http://schemas.microsoft.com/office/drawing/2014/main" id="{1A6B9413-31AA-584F-4483-61CCD95147B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1DD69EF-109F-1FE8-67CF-86F36BB092F4}"/>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400" dirty="0"/>
              <a:t>Ειδικότερα, το γεγονός ότι οι εγχώριες ομάδες συμφερόντων, όπως οι αγρότες και οι επιχειρήσεις, κινητοποιήθηκαν εναντίον του Γάλλου προέδρου όταν εκείνος παρεμπόδισε τη συνεργασία, υποδηλώνει ότι η ολοκλήρωση είχε ήδη αντίκτυπο στην εθνική πολιτική. </a:t>
            </a:r>
          </a:p>
          <a:p>
            <a:pPr algn="just">
              <a:defRPr/>
            </a:pPr>
            <a:r>
              <a:rPr lang="el-GR" sz="2400" dirty="0"/>
              <a:t>Ο ξαφνικός ενθουσιασμός της Μεγάλης Βρετανίας για την ένταξη στην ΕΟΚ, στην οποία ο </a:t>
            </a:r>
            <a:r>
              <a:rPr lang="en" sz="2400" dirty="0"/>
              <a:t>de Gaulle </a:t>
            </a:r>
            <a:r>
              <a:rPr lang="el-GR" sz="2400" dirty="0"/>
              <a:t>και πάλι έθεσε βέτο το 1967, δείχνει περαιτέρω τον τρόπο με τον οποίο η ολοκλήρωση ανασχηματίζει τα εμφανή συμφέροντα των κρατών-μελών. </a:t>
            </a:r>
          </a:p>
          <a:p>
            <a:pPr marL="0" indent="0" algn="just" eaLnBrk="1" hangingPunct="1">
              <a:buFont typeface="Wingdings 3" pitchFamily="2" charset="2"/>
              <a:buNone/>
              <a:defRPr/>
            </a:pPr>
            <a:endParaRPr lang="el-GR" altLang="el-GR" sz="2800" dirty="0"/>
          </a:p>
        </p:txBody>
      </p:sp>
      <p:sp>
        <p:nvSpPr>
          <p:cNvPr id="176131" name="AutoShape 5" descr="Αποτέλεσμα εικόνας για διεθνεις σχεσεις">
            <a:extLst>
              <a:ext uri="{FF2B5EF4-FFF2-40B4-BE49-F238E27FC236}">
                <a16:creationId xmlns:a16="http://schemas.microsoft.com/office/drawing/2014/main" id="{661C787B-AE51-2ED8-CBE5-1C0B9C97418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76132" name="AutoShape 7" descr="Αποτέλεσμα εικόνας για διεθνεις σχεσεις">
            <a:extLst>
              <a:ext uri="{FF2B5EF4-FFF2-40B4-BE49-F238E27FC236}">
                <a16:creationId xmlns:a16="http://schemas.microsoft.com/office/drawing/2014/main" id="{AFF94FDE-4A97-392E-E891-578DB913DEB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Τίτλος 1">
            <a:extLst>
              <a:ext uri="{FF2B5EF4-FFF2-40B4-BE49-F238E27FC236}">
                <a16:creationId xmlns:a16="http://schemas.microsoft.com/office/drawing/2014/main" id="{1460D3C1-3BF0-710B-2DB2-D454A39FB297}"/>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FD27D273-EB81-D2E1-9B66-B4A24CF20003}"/>
              </a:ext>
            </a:extLst>
          </p:cNvPr>
          <p:cNvSpPr>
            <a:spLocks noGrp="1"/>
          </p:cNvSpPr>
          <p:nvPr>
            <p:ph idx="1"/>
          </p:nvPr>
        </p:nvSpPr>
        <p:spPr>
          <a:xfrm>
            <a:off x="1382713" y="490538"/>
            <a:ext cx="7761287" cy="62484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Ο </a:t>
            </a:r>
            <a:r>
              <a:rPr lang="en" sz="2600" dirty="0"/>
              <a:t>De Gaulle </a:t>
            </a:r>
            <a:r>
              <a:rPr lang="el-GR" sz="2600" dirty="0"/>
              <a:t>επίσης ήταν αντίθετος στη χορήγηση στην ΕΟΚ ιδίων κεφαλαίων, επειδή η οικονομική ανεξαρτησία θα έδινε στην Επιτροπή μεγαλύτερη αυτονομία. </a:t>
            </a:r>
          </a:p>
          <a:p>
            <a:pPr algn="just">
              <a:defRPr/>
            </a:pPr>
            <a:r>
              <a:rPr lang="el-GR" sz="2600" dirty="0"/>
              <a:t>Ωστόσο, μετά την αποχώρησή του από τη γαλλική πολιτική, οι χώρες της ΕΟΚ ήταν σε θέση να διαπραγματευτούν μια σημαντική οικονομική συμφωνία στη Σύνοδο Κορυφής της Χάγης το 1969.</a:t>
            </a:r>
          </a:p>
          <a:p>
            <a:pPr algn="just">
              <a:defRPr/>
            </a:pPr>
            <a:r>
              <a:rPr lang="el-GR" sz="2600" dirty="0"/>
              <a:t>Με τον </a:t>
            </a:r>
            <a:r>
              <a:rPr lang="en" sz="2600" dirty="0"/>
              <a:t>De Gaulle </a:t>
            </a:r>
            <a:r>
              <a:rPr lang="el-GR" sz="2600" dirty="0"/>
              <a:t>να μην είναι σε θέση να ασκήσει το δικαίωμα του βέτο, επιτράπηκε στη Μεγάλη Βρετανία να ενταχθεί τελικά στην ΕΟΚ το 1973, μαζί με τη Δανία και την Ιρλανδία.</a:t>
            </a:r>
          </a:p>
          <a:p>
            <a:pPr algn="just">
              <a:defRPr/>
            </a:pPr>
            <a:endParaRPr lang="el-GR" sz="2800" dirty="0"/>
          </a:p>
          <a:p>
            <a:pPr marL="0" indent="0" algn="just" eaLnBrk="1" hangingPunct="1">
              <a:buFont typeface="Wingdings 3" pitchFamily="2" charset="2"/>
              <a:buNone/>
              <a:defRPr/>
            </a:pPr>
            <a:endParaRPr lang="el-GR" altLang="el-GR" sz="2800" dirty="0"/>
          </a:p>
        </p:txBody>
      </p:sp>
      <p:sp>
        <p:nvSpPr>
          <p:cNvPr id="177155" name="AutoShape 5" descr="Αποτέλεσμα εικόνας για διεθνεις σχεσεις">
            <a:extLst>
              <a:ext uri="{FF2B5EF4-FFF2-40B4-BE49-F238E27FC236}">
                <a16:creationId xmlns:a16="http://schemas.microsoft.com/office/drawing/2014/main" id="{23B5C49A-EB8C-3507-41C9-3EC6BD863CF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77156" name="AutoShape 7" descr="Αποτέλεσμα εικόνας για διεθνεις σχεσεις">
            <a:extLst>
              <a:ext uri="{FF2B5EF4-FFF2-40B4-BE49-F238E27FC236}">
                <a16:creationId xmlns:a16="http://schemas.microsoft.com/office/drawing/2014/main" id="{362497ED-4AA9-837B-925B-E0939C82515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Τίτλος 1">
            <a:extLst>
              <a:ext uri="{FF2B5EF4-FFF2-40B4-BE49-F238E27FC236}">
                <a16:creationId xmlns:a16="http://schemas.microsoft.com/office/drawing/2014/main" id="{B5A8133C-7687-F9C0-3825-0E94D4EA3274}"/>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903FAC8-AD0F-E94D-98B8-00D9254C3A99}"/>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Από το 1973, ως εκ τούτου, η ΕΟΚ είχε οικειοθελώς γίνει αποδεκτή από τις χώρες της Δυτικής Ευρώπης ως ένα σύνολο θεσμών εκχώρησης κρατικής κυριαρχίας προς όφελος της οικονομικής ανάπτυξης. </a:t>
            </a:r>
          </a:p>
          <a:p>
            <a:pPr algn="just">
              <a:defRPr/>
            </a:pPr>
            <a:r>
              <a:rPr lang="el-GR" sz="2800" dirty="0"/>
              <a:t>Οι περιορισμοί που επέβαλλε αυτή η διαδικασία άξιζαν τον κόπο, όχι μόνο λόγω της βελτίωσης του εμπορίου, αλλά και επειδή η γαλλογερμανική συμφιλίωση που η ΕΟΚ κατέστησε δυνατή θεωρήθηκε η καλύτερη εγγύηση για τη διαρκή ειρήνη στη Δυτική Ευρώπη.</a:t>
            </a:r>
          </a:p>
          <a:p>
            <a:pPr marL="0" indent="0" algn="just" eaLnBrk="1" hangingPunct="1">
              <a:buFont typeface="Wingdings 3" pitchFamily="2" charset="2"/>
              <a:buNone/>
              <a:defRPr/>
            </a:pPr>
            <a:endParaRPr lang="el-GR" altLang="el-GR" sz="2800" dirty="0"/>
          </a:p>
        </p:txBody>
      </p:sp>
      <p:sp>
        <p:nvSpPr>
          <p:cNvPr id="178179" name="AutoShape 5" descr="Αποτέλεσμα εικόνας για διεθνεις σχεσεις">
            <a:extLst>
              <a:ext uri="{FF2B5EF4-FFF2-40B4-BE49-F238E27FC236}">
                <a16:creationId xmlns:a16="http://schemas.microsoft.com/office/drawing/2014/main" id="{B24762B6-364B-7D44-0A63-49E78DA438A0}"/>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78180" name="AutoShape 7" descr="Αποτέλεσμα εικόνας για διεθνεις σχεσεις">
            <a:extLst>
              <a:ext uri="{FF2B5EF4-FFF2-40B4-BE49-F238E27FC236}">
                <a16:creationId xmlns:a16="http://schemas.microsoft.com/office/drawing/2014/main" id="{DDDDA162-5FF8-87FA-0619-16306E5A8D8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Τίτλος 1">
            <a:extLst>
              <a:ext uri="{FF2B5EF4-FFF2-40B4-BE49-F238E27FC236}">
                <a16:creationId xmlns:a16="http://schemas.microsoft.com/office/drawing/2014/main" id="{FE80AFB7-A991-4914-9325-C875741682CD}"/>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0609670-FDB3-3AEF-787B-82CE22FA253B}"/>
              </a:ext>
            </a:extLst>
          </p:cNvPr>
          <p:cNvSpPr>
            <a:spLocks noGrp="1"/>
          </p:cNvSpPr>
          <p:nvPr>
            <p:ph idx="1"/>
          </p:nvPr>
        </p:nvSpPr>
        <p:spPr>
          <a:xfrm>
            <a:off x="1382713" y="792163"/>
            <a:ext cx="7761287" cy="5946775"/>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600" dirty="0"/>
              <a:t>Η ανάπτυξη μιας θεσμικής δομής με σκοπό την ένωση των χωρών της Δυτικής Ευρώπης δεν ήταν καθόλου εύκολη υπόθεση. </a:t>
            </a:r>
          </a:p>
          <a:p>
            <a:pPr algn="just">
              <a:defRPr/>
            </a:pPr>
            <a:r>
              <a:rPr lang="el-GR" sz="2600" dirty="0"/>
              <a:t>Οι χώρες αυτές είχαν να αντιμετωπίσουν όχι μόνο τη σοβιετική απειλή, η οποία αξίωνε κάποιο είδος αμυντικού στρατιωτικού ρόλου για τη Δυτική Γερμανία, αλλά και τη γαλλική επιφυλακτικότητα (η οποία διανθιζόταν από εδαφικές διεκδικήσεις) προς τη Γερμανία. </a:t>
            </a:r>
          </a:p>
          <a:p>
            <a:pPr algn="just">
              <a:defRPr/>
            </a:pPr>
            <a:r>
              <a:rPr lang="el-GR" sz="2600" dirty="0"/>
              <a:t>Οι ευρωπαϊκές χώρες ζήτησαν και έλαβαν τη συμμετοχή των Ηνωμένων Πολιτειών σε μια αμοιβαία αμυντική συμφωνία, το ΝΑΤ</a:t>
            </a:r>
            <a:r>
              <a:rPr lang="en" sz="2600" dirty="0"/>
              <a:t>O. </a:t>
            </a:r>
          </a:p>
          <a:p>
            <a:pPr marL="0" indent="0" algn="just" eaLnBrk="1" hangingPunct="1">
              <a:buFont typeface="Wingdings 3" pitchFamily="2" charset="2"/>
              <a:buNone/>
              <a:defRPr/>
            </a:pPr>
            <a:endParaRPr lang="el-GR" altLang="el-GR" sz="2800" dirty="0"/>
          </a:p>
        </p:txBody>
      </p:sp>
      <p:sp>
        <p:nvSpPr>
          <p:cNvPr id="179203" name="AutoShape 5" descr="Αποτέλεσμα εικόνας για διεθνεις σχεσεις">
            <a:extLst>
              <a:ext uri="{FF2B5EF4-FFF2-40B4-BE49-F238E27FC236}">
                <a16:creationId xmlns:a16="http://schemas.microsoft.com/office/drawing/2014/main" id="{6DC8F53C-E84A-3BD9-899B-7752175978C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79204" name="AutoShape 7" descr="Αποτέλεσμα εικόνας για διεθνεις σχεσεις">
            <a:extLst>
              <a:ext uri="{FF2B5EF4-FFF2-40B4-BE49-F238E27FC236}">
                <a16:creationId xmlns:a16="http://schemas.microsoft.com/office/drawing/2014/main" id="{2B82A877-B63B-77DB-9F2D-7AD805038CA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Τίτλος 1">
            <a:extLst>
              <a:ext uri="{FF2B5EF4-FFF2-40B4-BE49-F238E27FC236}">
                <a16:creationId xmlns:a16="http://schemas.microsoft.com/office/drawing/2014/main" id="{BC6BFBDD-4D39-8251-9343-D5958C7A5B0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1EE4489-F9C7-4291-BB63-FC4C13F590C3}"/>
              </a:ext>
            </a:extLst>
          </p:cNvPr>
          <p:cNvSpPr>
            <a:spLocks noGrp="1"/>
          </p:cNvSpPr>
          <p:nvPr>
            <p:ph idx="1"/>
          </p:nvPr>
        </p:nvSpPr>
        <p:spPr>
          <a:xfrm>
            <a:off x="1382713" y="511175"/>
            <a:ext cx="7761287" cy="6227763"/>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800" dirty="0"/>
              <a:t>Οι Αμερικανοί ηγέτες υποστήριξαν τις προσπάθειες ολοκλήρωσης της Ευρώπης, που το 1950 εκφράστηκαν με την πρόταση του </a:t>
            </a:r>
            <a:r>
              <a:rPr lang="en" sz="2800" dirty="0"/>
              <a:t>Robert Schuman</a:t>
            </a:r>
            <a:r>
              <a:rPr lang="el-GR" sz="2800" dirty="0"/>
              <a:t> για ένα κοινό σύστημα διακυβέρνησης, σχεδιασμένο να  επιβλέπει την παραγωγή άνθρακα και χάλυβα, την ΕΚΑΧ. </a:t>
            </a:r>
          </a:p>
          <a:p>
            <a:pPr algn="just">
              <a:defRPr/>
            </a:pPr>
            <a:r>
              <a:rPr lang="el-GR" sz="2600" dirty="0"/>
              <a:t>Το υβριδικό υπερεθνικό και διακυβερνητικό σύστημα της ΕΚΑΧ αντανακλούσε μια συμβιβαστική λύση μεταξύ των υπερασπιστών της εθνικής κυριαρχίας και των υποστηρικτών ενός υπερεθνικού έργου ολοκλήρωσης. </a:t>
            </a:r>
          </a:p>
          <a:p>
            <a:pPr algn="just">
              <a:defRPr/>
            </a:pPr>
            <a:endParaRPr lang="el-GR" sz="2800" dirty="0"/>
          </a:p>
          <a:p>
            <a:pPr marL="0" indent="0" algn="just" eaLnBrk="1" hangingPunct="1">
              <a:buFont typeface="Wingdings 3" pitchFamily="2" charset="2"/>
              <a:buNone/>
              <a:defRPr/>
            </a:pPr>
            <a:endParaRPr lang="el-GR" altLang="el-GR" sz="2800" dirty="0"/>
          </a:p>
        </p:txBody>
      </p:sp>
      <p:sp>
        <p:nvSpPr>
          <p:cNvPr id="180227" name="AutoShape 5" descr="Αποτέλεσμα εικόνας για διεθνεις σχεσεις">
            <a:extLst>
              <a:ext uri="{FF2B5EF4-FFF2-40B4-BE49-F238E27FC236}">
                <a16:creationId xmlns:a16="http://schemas.microsoft.com/office/drawing/2014/main" id="{A89CD1D1-35FE-D2FE-61F6-09A1FBBBAB9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0228" name="AutoShape 7" descr="Αποτέλεσμα εικόνας για διεθνεις σχεσεις">
            <a:extLst>
              <a:ext uri="{FF2B5EF4-FFF2-40B4-BE49-F238E27FC236}">
                <a16:creationId xmlns:a16="http://schemas.microsoft.com/office/drawing/2014/main" id="{DBEAE928-0D03-E238-2962-EB240B5E869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Τίτλος 1">
            <a:extLst>
              <a:ext uri="{FF2B5EF4-FFF2-40B4-BE49-F238E27FC236}">
                <a16:creationId xmlns:a16="http://schemas.microsoft.com/office/drawing/2014/main" id="{8969E959-37E9-EB0F-C0FB-EE0223219847}"/>
              </a:ext>
            </a:extLst>
          </p:cNvPr>
          <p:cNvSpPr>
            <a:spLocks noGrp="1"/>
          </p:cNvSpPr>
          <p:nvPr>
            <p:ph type="title"/>
          </p:nvPr>
        </p:nvSpPr>
        <p:spPr>
          <a:xfrm>
            <a:off x="920750" y="4763"/>
            <a:ext cx="8223250" cy="638175"/>
          </a:xfrm>
        </p:spPr>
        <p:txBody>
          <a:bodyPr/>
          <a:lstStyle/>
          <a:p>
            <a:pPr algn="just"/>
            <a:r>
              <a:rPr lang="el-GR" altLang="el-GR" sz="2000"/>
              <a:t>Χρονοδιάγραμμα των σημαντικών γεγονότων: </a:t>
            </a:r>
            <a:br>
              <a:rPr lang="el-GR" altLang="el-GR" sz="2000"/>
            </a:br>
            <a:r>
              <a:rPr lang="el-GR" altLang="el-GR" sz="2000"/>
              <a:t>η ιστορική πορεία της ευρωπαϊκής ολοκλήρωσης </a:t>
            </a:r>
            <a:br>
              <a:rPr lang="el-GR" altLang="el-GR"/>
            </a:br>
            <a:endParaRPr lang="el-GR" altLang="el-GR"/>
          </a:p>
        </p:txBody>
      </p:sp>
      <p:graphicFrame>
        <p:nvGraphicFramePr>
          <p:cNvPr id="2" name="Θέση περιεχομένου 1">
            <a:extLst>
              <a:ext uri="{FF2B5EF4-FFF2-40B4-BE49-F238E27FC236}">
                <a16:creationId xmlns:a16="http://schemas.microsoft.com/office/drawing/2014/main" id="{D1882C02-D00D-EE06-A4E0-9E73A3F63AD9}"/>
              </a:ext>
            </a:extLst>
          </p:cNvPr>
          <p:cNvGraphicFramePr>
            <a:graphicFrameLocks noGrp="1"/>
          </p:cNvGraphicFramePr>
          <p:nvPr>
            <p:ph idx="1"/>
          </p:nvPr>
        </p:nvGraphicFramePr>
        <p:xfrm>
          <a:off x="1154113" y="1143000"/>
          <a:ext cx="7989887" cy="7600950"/>
        </p:xfrm>
        <a:graphic>
          <a:graphicData uri="http://schemas.openxmlformats.org/drawingml/2006/table">
            <a:tbl>
              <a:tblPr/>
              <a:tblGrid>
                <a:gridCol w="3994944">
                  <a:extLst>
                    <a:ext uri="{9D8B030D-6E8A-4147-A177-3AD203B41FA5}">
                      <a16:colId xmlns:a16="http://schemas.microsoft.com/office/drawing/2014/main" val="20000"/>
                    </a:ext>
                  </a:extLst>
                </a:gridCol>
                <a:gridCol w="3994944">
                  <a:extLst>
                    <a:ext uri="{9D8B030D-6E8A-4147-A177-3AD203B41FA5}">
                      <a16:colId xmlns:a16="http://schemas.microsoft.com/office/drawing/2014/main" val="20001"/>
                    </a:ext>
                  </a:extLst>
                </a:gridCol>
              </a:tblGrid>
              <a:tr h="2133778">
                <a:tc>
                  <a:txBody>
                    <a:bodyPr/>
                    <a:lstStyle/>
                    <a:p>
                      <a:r>
                        <a:rPr lang="el-GR" sz="2800" dirty="0">
                          <a:effectLst/>
                          <a:latin typeface="Century Gothic" panose="020B0502020202020204" pitchFamily="34" charset="0"/>
                        </a:rPr>
                        <a:t>1923</a:t>
                      </a:r>
                    </a:p>
                  </a:txBody>
                  <a:tcPr marL="47624" marR="47624" marT="0" marB="0">
                    <a:lnL>
                      <a:noFill/>
                    </a:lnL>
                    <a:lnR>
                      <a:noFill/>
                    </a:lnR>
                    <a:lnT>
                      <a:noFill/>
                    </a:lnT>
                    <a:lnB>
                      <a:noFill/>
                    </a:lnB>
                  </a:tcPr>
                </a:tc>
                <a:tc>
                  <a:txBody>
                    <a:bodyPr/>
                    <a:lstStyle/>
                    <a:p>
                      <a:pPr algn="just"/>
                      <a:r>
                        <a:rPr lang="el-GR" sz="2800" dirty="0">
                          <a:effectLst/>
                          <a:latin typeface="Century Gothic" panose="020B0502020202020204" pitchFamily="34" charset="0"/>
                        </a:rPr>
                        <a:t>Ο κόμης </a:t>
                      </a:r>
                      <a:r>
                        <a:rPr lang="en" sz="2800" dirty="0" err="1">
                          <a:effectLst/>
                          <a:latin typeface="Century Gothic" panose="020B0502020202020204" pitchFamily="34" charset="0"/>
                        </a:rPr>
                        <a:t>Coudenhove-Kalergi</a:t>
                      </a:r>
                      <a:r>
                        <a:rPr lang="en" sz="2800" dirty="0">
                          <a:effectLst/>
                          <a:latin typeface="Century Gothic" panose="020B0502020202020204" pitchFamily="34" charset="0"/>
                        </a:rPr>
                        <a:t> </a:t>
                      </a:r>
                      <a:r>
                        <a:rPr lang="el-GR" sz="2800" dirty="0">
                          <a:effectLst/>
                          <a:latin typeface="Century Gothic" panose="020B0502020202020204" pitchFamily="34" charset="0"/>
                        </a:rPr>
                        <a:t>δημοσιεύει την </a:t>
                      </a:r>
                      <a:r>
                        <a:rPr lang="en" sz="2800" i="1" dirty="0">
                          <a:effectLst/>
                          <a:latin typeface="Century Gothic" panose="020B0502020202020204" pitchFamily="34" charset="0"/>
                        </a:rPr>
                        <a:t>Pan</a:t>
                      </a:r>
                      <a:r>
                        <a:rPr lang="en" sz="2800" dirty="0">
                          <a:effectLst/>
                          <a:latin typeface="Century Gothic" panose="020B0502020202020204" pitchFamily="34" charset="0"/>
                        </a:rPr>
                        <a:t>-</a:t>
                      </a:r>
                      <a:r>
                        <a:rPr lang="en" sz="2800" i="1" dirty="0">
                          <a:effectLst/>
                          <a:latin typeface="Century Gothic" panose="020B0502020202020204" pitchFamily="34" charset="0"/>
                        </a:rPr>
                        <a:t>Europa</a:t>
                      </a:r>
                    </a:p>
                    <a:p>
                      <a:pPr algn="just"/>
                      <a:endParaRPr lang="en" sz="2800" dirty="0">
                        <a:effectLst/>
                        <a:latin typeface="Century Gothic" panose="020B0502020202020204" pitchFamily="34" charset="0"/>
                      </a:endParaRPr>
                    </a:p>
                  </a:txBody>
                  <a:tcPr marL="47624" marR="47624" marT="0" marB="0">
                    <a:lnL>
                      <a:noFill/>
                    </a:lnL>
                    <a:lnR>
                      <a:noFill/>
                    </a:lnR>
                    <a:lnT>
                      <a:noFill/>
                    </a:lnT>
                    <a:lnB>
                      <a:noFill/>
                    </a:lnB>
                  </a:tcPr>
                </a:tc>
                <a:extLst>
                  <a:ext uri="{0D108BD9-81ED-4DB2-BD59-A6C34878D82A}">
                    <a16:rowId xmlns:a16="http://schemas.microsoft.com/office/drawing/2014/main" val="10000"/>
                  </a:ext>
                </a:extLst>
              </a:tr>
              <a:tr h="2560534">
                <a:tc>
                  <a:txBody>
                    <a:bodyPr/>
                    <a:lstStyle/>
                    <a:p>
                      <a:r>
                        <a:rPr lang="el-GR" sz="2800" dirty="0">
                          <a:effectLst/>
                          <a:latin typeface="Century Gothic" panose="020B0502020202020204" pitchFamily="34" charset="0"/>
                        </a:rPr>
                        <a:t>1929</a:t>
                      </a:r>
                    </a:p>
                  </a:txBody>
                  <a:tcPr marL="47624" marR="47624" marT="0" marB="0">
                    <a:lnL>
                      <a:noFill/>
                    </a:lnL>
                    <a:lnR>
                      <a:noFill/>
                    </a:lnR>
                    <a:lnT>
                      <a:noFill/>
                    </a:lnT>
                    <a:lnB>
                      <a:noFill/>
                    </a:lnB>
                  </a:tcPr>
                </a:tc>
                <a:tc>
                  <a:txBody>
                    <a:bodyPr/>
                    <a:lstStyle/>
                    <a:p>
                      <a:pPr algn="just"/>
                      <a:r>
                        <a:rPr lang="el-GR" sz="2800" dirty="0">
                          <a:effectLst/>
                          <a:latin typeface="Century Gothic" panose="020B0502020202020204" pitchFamily="34" charset="0"/>
                        </a:rPr>
                        <a:t>Ο </a:t>
                      </a:r>
                      <a:r>
                        <a:rPr lang="en" sz="2800" dirty="0">
                          <a:effectLst/>
                          <a:latin typeface="Century Gothic" panose="020B0502020202020204" pitchFamily="34" charset="0"/>
                        </a:rPr>
                        <a:t>Aristide Briand, </a:t>
                      </a:r>
                      <a:r>
                        <a:rPr lang="el-GR" sz="2800" dirty="0">
                          <a:effectLst/>
                          <a:latin typeface="Century Gothic" panose="020B0502020202020204" pitchFamily="34" charset="0"/>
                        </a:rPr>
                        <a:t>πρόεδρος της Γαλλίας, απευθύνει κάλεσμα για την ένωση της Ευρώπης</a:t>
                      </a:r>
                      <a:endParaRPr lang="en-US" sz="2800" dirty="0">
                        <a:effectLst/>
                        <a:latin typeface="Century Gothic" panose="020B0502020202020204" pitchFamily="34" charset="0"/>
                      </a:endParaRPr>
                    </a:p>
                    <a:p>
                      <a:pPr algn="just"/>
                      <a:endParaRPr lang="el-GR" sz="2800" dirty="0">
                        <a:effectLst/>
                        <a:latin typeface="Century Gothic" panose="020B0502020202020204" pitchFamily="34" charset="0"/>
                      </a:endParaRPr>
                    </a:p>
                  </a:txBody>
                  <a:tcPr marL="47624" marR="47624" marT="0" marB="0">
                    <a:lnL>
                      <a:noFill/>
                    </a:lnL>
                    <a:lnR>
                      <a:noFill/>
                    </a:lnR>
                    <a:lnT>
                      <a:noFill/>
                    </a:lnT>
                    <a:lnB>
                      <a:noFill/>
                    </a:lnB>
                  </a:tcPr>
                </a:tc>
                <a:extLst>
                  <a:ext uri="{0D108BD9-81ED-4DB2-BD59-A6C34878D82A}">
                    <a16:rowId xmlns:a16="http://schemas.microsoft.com/office/drawing/2014/main" val="10001"/>
                  </a:ext>
                </a:extLst>
              </a:tr>
              <a:tr h="2906638">
                <a:tc>
                  <a:txBody>
                    <a:bodyPr/>
                    <a:lstStyle/>
                    <a:p>
                      <a:r>
                        <a:rPr lang="el-GR" sz="2800" dirty="0">
                          <a:effectLst/>
                          <a:latin typeface="Century Gothic" panose="020B0502020202020204" pitchFamily="34" charset="0"/>
                        </a:rPr>
                        <a:t>1939-1945 </a:t>
                      </a:r>
                    </a:p>
                  </a:txBody>
                  <a:tcPr marL="47624" marR="47624" marT="0" marB="0">
                    <a:lnL>
                      <a:noFill/>
                    </a:lnL>
                    <a:lnR>
                      <a:noFill/>
                    </a:lnR>
                    <a:lnT>
                      <a:noFill/>
                    </a:lnT>
                    <a:lnB>
                      <a:noFill/>
                    </a:lnB>
                  </a:tcPr>
                </a:tc>
                <a:tc>
                  <a:txBody>
                    <a:bodyPr/>
                    <a:lstStyle/>
                    <a:p>
                      <a:pPr algn="just"/>
                      <a:r>
                        <a:rPr lang="el-GR" sz="2800" dirty="0">
                          <a:effectLst/>
                          <a:latin typeface="Century Gothic" panose="020B0502020202020204" pitchFamily="34" charset="0"/>
                        </a:rPr>
                        <a:t>Β´ Παγκόσμιος Πόλεμος</a:t>
                      </a:r>
                    </a:p>
                  </a:txBody>
                  <a:tcPr marL="47624" marR="47624" marT="0" marB="0">
                    <a:lnL>
                      <a:noFill/>
                    </a:lnL>
                    <a:lnR>
                      <a:noFill/>
                    </a:lnR>
                    <a:lnT>
                      <a:noFill/>
                    </a:lnT>
                    <a:lnB>
                      <a:noFill/>
                    </a:lnB>
                  </a:tcPr>
                </a:tc>
                <a:extLst>
                  <a:ext uri="{0D108BD9-81ED-4DB2-BD59-A6C34878D82A}">
                    <a16:rowId xmlns:a16="http://schemas.microsoft.com/office/drawing/2014/main" val="10002"/>
                  </a:ext>
                </a:extLst>
              </a:tr>
            </a:tbl>
          </a:graphicData>
        </a:graphic>
      </p:graphicFrame>
      <p:sp>
        <p:nvSpPr>
          <p:cNvPr id="33801" name="AutoShape 5" descr="Αποτέλεσμα εικόνας για διεθνεις σχεσεις">
            <a:extLst>
              <a:ext uri="{FF2B5EF4-FFF2-40B4-BE49-F238E27FC236}">
                <a16:creationId xmlns:a16="http://schemas.microsoft.com/office/drawing/2014/main" id="{0D7A0649-6565-DE19-4E96-8827959F8C7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3802" name="AutoShape 7" descr="Αποτέλεσμα εικόνας για διεθνεις σχεσεις">
            <a:extLst>
              <a:ext uri="{FF2B5EF4-FFF2-40B4-BE49-F238E27FC236}">
                <a16:creationId xmlns:a16="http://schemas.microsoft.com/office/drawing/2014/main" id="{EBC00216-B38C-417A-66F4-B762266E9D2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3803" name="Rectangle 1">
            <a:extLst>
              <a:ext uri="{FF2B5EF4-FFF2-40B4-BE49-F238E27FC236}">
                <a16:creationId xmlns:a16="http://schemas.microsoft.com/office/drawing/2014/main" id="{6FAC12CB-E0BC-3FCB-9025-664550FF79A1}"/>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Τίτλος 1">
            <a:extLst>
              <a:ext uri="{FF2B5EF4-FFF2-40B4-BE49-F238E27FC236}">
                <a16:creationId xmlns:a16="http://schemas.microsoft.com/office/drawing/2014/main" id="{1BF9C35D-0851-B553-8034-0CF02E4C2F24}"/>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6BD1984-11D7-7E93-7605-1AE775E36E73}"/>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800" dirty="0"/>
              <a:t>Στην καρδιά αυτού του σχεδίου βρισκόταν η γαλλογερμανική συμφιλίωση, που βασιζόταν στη συνεργασία εντός των κοινών θεσμών για τον έλεγχο βασικών πόρων για τον πόλεμο, κατά τρόπο που η σύγκρουση να καθίσταται «ουσιαστικά αδιανόητη».</a:t>
            </a:r>
          </a:p>
          <a:p>
            <a:pPr marL="0" indent="0" algn="just" eaLnBrk="1" hangingPunct="1">
              <a:buFont typeface="Wingdings 3" pitchFamily="2" charset="2"/>
              <a:buNone/>
              <a:defRPr/>
            </a:pPr>
            <a:endParaRPr lang="el-GR" altLang="el-GR" sz="2800" dirty="0"/>
          </a:p>
        </p:txBody>
      </p:sp>
      <p:sp>
        <p:nvSpPr>
          <p:cNvPr id="181251" name="AutoShape 5" descr="Αποτέλεσμα εικόνας για διεθνεις σχεσεις">
            <a:extLst>
              <a:ext uri="{FF2B5EF4-FFF2-40B4-BE49-F238E27FC236}">
                <a16:creationId xmlns:a16="http://schemas.microsoft.com/office/drawing/2014/main" id="{67D292C9-CBA5-A5E5-B559-4515748002E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1252" name="AutoShape 7" descr="Αποτέλεσμα εικόνας για διεθνεις σχεσεις">
            <a:extLst>
              <a:ext uri="{FF2B5EF4-FFF2-40B4-BE49-F238E27FC236}">
                <a16:creationId xmlns:a16="http://schemas.microsoft.com/office/drawing/2014/main" id="{617626D3-B895-50EC-14F6-DD6C234CE888}"/>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Τίτλος 1">
            <a:extLst>
              <a:ext uri="{FF2B5EF4-FFF2-40B4-BE49-F238E27FC236}">
                <a16:creationId xmlns:a16="http://schemas.microsoft.com/office/drawing/2014/main" id="{7277CDA9-15A0-48A7-5F62-CBAD93F4C54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F48E422F-75B0-B2BF-6121-B4C5D167A735}"/>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600" dirty="0"/>
              <a:t>Ενώ η δημιουργία του ΝΑΤΟ παρείχε το πλαίσιο για την ευρωπαϊκή άμυνα, παρέμενε ένα ερωτηματικό ως προς τον ρόλο που θα διαδραμάτιζε εντός του η Δυτική Γερμανία. </a:t>
            </a:r>
          </a:p>
          <a:p>
            <a:pPr algn="just">
              <a:defRPr/>
            </a:pPr>
            <a:r>
              <a:rPr lang="el-GR" sz="2600" dirty="0"/>
              <a:t>Με την αμερικανική ηγεσία να πιέζει για τον γερμανικό </a:t>
            </a:r>
            <a:r>
              <a:rPr lang="el-GR" sz="2600" dirty="0" err="1"/>
              <a:t>επανεξοπλισμό</a:t>
            </a:r>
            <a:r>
              <a:rPr lang="el-GR" sz="2600" dirty="0"/>
              <a:t>, ως μέσο αποτροπής της Σοβιετικής Ένωσης, η γαλλική απροθυμία οδήγησε στην εξέταση ενός ριζοσπαστικού προγράμματος για την υπερεθνική ολοκλήρωση της ευρωπαϊκής άμυνας. </a:t>
            </a:r>
          </a:p>
          <a:p>
            <a:pPr marL="0" indent="0" algn="just" eaLnBrk="1" hangingPunct="1">
              <a:buFont typeface="Wingdings 3" pitchFamily="2" charset="2"/>
              <a:buNone/>
              <a:defRPr/>
            </a:pPr>
            <a:endParaRPr lang="el-GR" altLang="el-GR" sz="2800" dirty="0"/>
          </a:p>
        </p:txBody>
      </p:sp>
      <p:sp>
        <p:nvSpPr>
          <p:cNvPr id="182275" name="AutoShape 5" descr="Αποτέλεσμα εικόνας για διεθνεις σχεσεις">
            <a:extLst>
              <a:ext uri="{FF2B5EF4-FFF2-40B4-BE49-F238E27FC236}">
                <a16:creationId xmlns:a16="http://schemas.microsoft.com/office/drawing/2014/main" id="{92CEF270-F5C4-0D4F-DD27-9ECCBBC1F20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2276" name="AutoShape 7" descr="Αποτέλεσμα εικόνας για διεθνεις σχεσεις">
            <a:extLst>
              <a:ext uri="{FF2B5EF4-FFF2-40B4-BE49-F238E27FC236}">
                <a16:creationId xmlns:a16="http://schemas.microsoft.com/office/drawing/2014/main" id="{A4672E70-31A3-33AC-0144-DB25657231F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Τίτλος 1">
            <a:extLst>
              <a:ext uri="{FF2B5EF4-FFF2-40B4-BE49-F238E27FC236}">
                <a16:creationId xmlns:a16="http://schemas.microsoft.com/office/drawing/2014/main" id="{4CAEA52F-5B15-1F04-8EE4-35B062600AA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118A032-3549-C27D-E52C-4E593FE6DAE1}"/>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800" dirty="0"/>
              <a:t>Η Δυτική Γερμανία ενσωματώθηκε στο ΝΑΤΟ και η ευρωπαϊκή ολοκλήρωση επικεντρώθηκε στην οικονομική διάσταση.</a:t>
            </a:r>
          </a:p>
          <a:p>
            <a:pPr algn="just">
              <a:defRPr/>
            </a:pPr>
            <a:r>
              <a:rPr lang="el-GR" sz="2800" dirty="0"/>
              <a:t>Αυτή η λιγότερο φιλόδοξη προσέγγιση, η οποία απογοήτευσε τους υποστηρικτές του ομοσπονδιακού ευρωπαϊκού κράτους, αντικατοπτρίζεται στη Συνθήκη της ΕΟΚ το 1957. </a:t>
            </a:r>
          </a:p>
          <a:p>
            <a:pPr marL="0" indent="0" algn="just" eaLnBrk="1" hangingPunct="1">
              <a:buFont typeface="Wingdings 3" pitchFamily="2" charset="2"/>
              <a:buNone/>
              <a:defRPr/>
            </a:pPr>
            <a:endParaRPr lang="el-GR" altLang="el-GR" sz="2800" dirty="0"/>
          </a:p>
        </p:txBody>
      </p:sp>
      <p:sp>
        <p:nvSpPr>
          <p:cNvPr id="183299" name="AutoShape 5" descr="Αποτέλεσμα εικόνας για διεθνεις σχεσεις">
            <a:extLst>
              <a:ext uri="{FF2B5EF4-FFF2-40B4-BE49-F238E27FC236}">
                <a16:creationId xmlns:a16="http://schemas.microsoft.com/office/drawing/2014/main" id="{A5570F64-1A09-C725-D1B2-09DD8987382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3300" name="AutoShape 7" descr="Αποτέλεσμα εικόνας για διεθνεις σχεσεις">
            <a:extLst>
              <a:ext uri="{FF2B5EF4-FFF2-40B4-BE49-F238E27FC236}">
                <a16:creationId xmlns:a16="http://schemas.microsoft.com/office/drawing/2014/main" id="{7575512E-0173-9553-8F7B-D47B437B256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Τίτλος 1">
            <a:extLst>
              <a:ext uri="{FF2B5EF4-FFF2-40B4-BE49-F238E27FC236}">
                <a16:creationId xmlns:a16="http://schemas.microsoft.com/office/drawing/2014/main" id="{2222579B-A092-CA04-04A8-A54EF915C0C2}"/>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B09244BF-7ECE-1310-0C18-576F0965D07C}"/>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Συμπεράσματα</a:t>
            </a:r>
          </a:p>
          <a:p>
            <a:pPr algn="just" eaLnBrk="1" hangingPunct="1">
              <a:defRPr/>
            </a:pPr>
            <a:r>
              <a:rPr lang="el-GR" sz="2800" dirty="0"/>
              <a:t>Ο κατευθυντήριος στόχος της ΕΟΚ ήταν να τονώσει την οικονομική ανάπτυξη μέσω της δημιουργίας μιας κοινής αγοράς, χωρίς στρεβλώσεις από εθνικά εμπόδια κατά την ελεύθερη κυκλοφορία των εμπορευμάτων, των υπηρεσιών, των κεφαλαίων και των εργαζομένων </a:t>
            </a:r>
            <a:r>
              <a:rPr lang="el-GR" sz="2000" dirty="0"/>
              <a:t>(στη συνέχεια βλέπουμε τη στάση του Ντε </a:t>
            </a:r>
            <a:r>
              <a:rPr lang="el-GR" sz="2000" dirty="0" err="1"/>
              <a:t>Γκωλ</a:t>
            </a:r>
            <a:r>
              <a:rPr lang="el-GR" sz="2000" dirty="0"/>
              <a:t> και τα επόμενα βήματα προς την ευρωπαϊκή ολοκλήρωση). </a:t>
            </a:r>
          </a:p>
          <a:p>
            <a:pPr marL="0" indent="0" algn="just" eaLnBrk="1" hangingPunct="1">
              <a:buFont typeface="Wingdings 3" pitchFamily="2" charset="2"/>
              <a:buNone/>
              <a:defRPr/>
            </a:pPr>
            <a:endParaRPr lang="el-GR" altLang="el-GR" sz="2800" dirty="0"/>
          </a:p>
        </p:txBody>
      </p:sp>
      <p:sp>
        <p:nvSpPr>
          <p:cNvPr id="184323" name="AutoShape 5" descr="Αποτέλεσμα εικόνας για διεθνεις σχεσεις">
            <a:extLst>
              <a:ext uri="{FF2B5EF4-FFF2-40B4-BE49-F238E27FC236}">
                <a16:creationId xmlns:a16="http://schemas.microsoft.com/office/drawing/2014/main" id="{CD82078F-437A-BA67-7C30-9BF1773174D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4324" name="AutoShape 7" descr="Αποτέλεσμα εικόνας για διεθνεις σχεσεις">
            <a:extLst>
              <a:ext uri="{FF2B5EF4-FFF2-40B4-BE49-F238E27FC236}">
                <a16:creationId xmlns:a16="http://schemas.microsoft.com/office/drawing/2014/main" id="{FAE9A548-A7A0-1030-A434-1892C591964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Τίτλος 1">
            <a:extLst>
              <a:ext uri="{FF2B5EF4-FFF2-40B4-BE49-F238E27FC236}">
                <a16:creationId xmlns:a16="http://schemas.microsoft.com/office/drawing/2014/main" id="{36507D07-6F82-E0D2-0C54-B3913CE9BAAC}"/>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 – Χρονοδιάγραμμα</a:t>
            </a:r>
            <a:br>
              <a:rPr lang="el-GR" altLang="el-GR"/>
            </a:br>
            <a:br>
              <a:rPr lang="el-GR" altLang="el-GR"/>
            </a:br>
            <a:br>
              <a:rPr lang="el-GR" altLang="el-GR"/>
            </a:br>
            <a:br>
              <a:rPr lang="el-GR" altLang="el-GR"/>
            </a:br>
            <a:endParaRPr lang="el-GR" altLang="el-GR"/>
          </a:p>
        </p:txBody>
      </p:sp>
      <p:sp>
        <p:nvSpPr>
          <p:cNvPr id="185346" name="Θέση περιεχομένου 2">
            <a:extLst>
              <a:ext uri="{FF2B5EF4-FFF2-40B4-BE49-F238E27FC236}">
                <a16:creationId xmlns:a16="http://schemas.microsoft.com/office/drawing/2014/main" id="{9FCC5F70-34B0-35AF-169E-951C6CAF5C8B}"/>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pPr>
            <a:endParaRPr lang="el-GR" altLang="el-GR" sz="2800"/>
          </a:p>
          <a:p>
            <a:pPr marL="0" indent="0" algn="just" eaLnBrk="1" hangingPunct="1">
              <a:buFont typeface="Wingdings 3" pitchFamily="2" charset="2"/>
              <a:buNone/>
            </a:pPr>
            <a:endParaRPr lang="el-GR" altLang="el-GR" sz="2800"/>
          </a:p>
        </p:txBody>
      </p:sp>
      <p:sp>
        <p:nvSpPr>
          <p:cNvPr id="185347" name="AutoShape 5" descr="Αποτέλεσμα εικόνας για διεθνεις σχεσεις">
            <a:extLst>
              <a:ext uri="{FF2B5EF4-FFF2-40B4-BE49-F238E27FC236}">
                <a16:creationId xmlns:a16="http://schemas.microsoft.com/office/drawing/2014/main" id="{6769AB44-4D3F-8991-36F6-38AAB1773870}"/>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5348" name="AutoShape 7" descr="Αποτέλεσμα εικόνας για διεθνεις σχεσεις">
            <a:extLst>
              <a:ext uri="{FF2B5EF4-FFF2-40B4-BE49-F238E27FC236}">
                <a16:creationId xmlns:a16="http://schemas.microsoft.com/office/drawing/2014/main" id="{5F3A668B-FE53-56D0-F242-FA3A8259FA7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graphicFrame>
        <p:nvGraphicFramePr>
          <p:cNvPr id="2" name="Πίνακας 1">
            <a:extLst>
              <a:ext uri="{FF2B5EF4-FFF2-40B4-BE49-F238E27FC236}">
                <a16:creationId xmlns:a16="http://schemas.microsoft.com/office/drawing/2014/main" id="{17656624-2FEA-AEA8-DAB3-2E3F3817FAE4}"/>
              </a:ext>
            </a:extLst>
          </p:cNvPr>
          <p:cNvGraphicFramePr>
            <a:graphicFrameLocks noGrp="1"/>
          </p:cNvGraphicFramePr>
          <p:nvPr/>
        </p:nvGraphicFramePr>
        <p:xfrm>
          <a:off x="1382713" y="642938"/>
          <a:ext cx="7761287" cy="6210300"/>
        </p:xfrm>
        <a:graphic>
          <a:graphicData uri="http://schemas.openxmlformats.org/drawingml/2006/table">
            <a:tbl>
              <a:tblPr/>
              <a:tblGrid>
                <a:gridCol w="3880643">
                  <a:extLst>
                    <a:ext uri="{9D8B030D-6E8A-4147-A177-3AD203B41FA5}">
                      <a16:colId xmlns:a16="http://schemas.microsoft.com/office/drawing/2014/main" val="20000"/>
                    </a:ext>
                  </a:extLst>
                </a:gridCol>
                <a:gridCol w="3880643">
                  <a:extLst>
                    <a:ext uri="{9D8B030D-6E8A-4147-A177-3AD203B41FA5}">
                      <a16:colId xmlns:a16="http://schemas.microsoft.com/office/drawing/2014/main" val="20001"/>
                    </a:ext>
                  </a:extLst>
                </a:gridCol>
              </a:tblGrid>
              <a:tr h="927906">
                <a:tc>
                  <a:txBody>
                    <a:bodyPr/>
                    <a:lstStyle/>
                    <a:p>
                      <a:r>
                        <a:rPr lang="el-GR" sz="1300">
                          <a:effectLst/>
                          <a:latin typeface="Times" pitchFamily="2" charset="0"/>
                        </a:rPr>
                        <a:t>Ιανουάριος 1973</a:t>
                      </a:r>
                    </a:p>
                  </a:txBody>
                  <a:tcPr marL="33734" marR="33734" marT="0" marB="0">
                    <a:lnL>
                      <a:noFill/>
                    </a:lnL>
                    <a:lnR>
                      <a:noFill/>
                    </a:lnR>
                    <a:lnT>
                      <a:noFill/>
                    </a:lnT>
                    <a:lnB>
                      <a:noFill/>
                    </a:lnB>
                  </a:tcPr>
                </a:tc>
                <a:tc>
                  <a:txBody>
                    <a:bodyPr/>
                    <a:lstStyle/>
                    <a:p>
                      <a:r>
                        <a:rPr lang="el-GR" sz="1300">
                          <a:effectLst/>
                          <a:latin typeface="Times" pitchFamily="2" charset="0"/>
                        </a:rPr>
                        <a:t>Η Δανία, η Ιρλανδία και το Ηνωμένο Βασίλειο προσχωρούν στην ΕΟΚ</a:t>
                      </a:r>
                    </a:p>
                  </a:txBody>
                  <a:tcPr marL="33734" marR="33734" marT="0" marB="0">
                    <a:lnL>
                      <a:noFill/>
                    </a:lnL>
                    <a:lnR>
                      <a:noFill/>
                    </a:lnR>
                    <a:lnT>
                      <a:noFill/>
                    </a:lnT>
                    <a:lnB>
                      <a:noFill/>
                    </a:lnB>
                  </a:tcPr>
                </a:tc>
                <a:extLst>
                  <a:ext uri="{0D108BD9-81ED-4DB2-BD59-A6C34878D82A}">
                    <a16:rowId xmlns:a16="http://schemas.microsoft.com/office/drawing/2014/main" val="10000"/>
                  </a:ext>
                </a:extLst>
              </a:tr>
              <a:tr h="630734">
                <a:tc>
                  <a:txBody>
                    <a:bodyPr/>
                    <a:lstStyle/>
                    <a:p>
                      <a:r>
                        <a:rPr lang="el-GR" sz="1300">
                          <a:effectLst/>
                          <a:latin typeface="Times" pitchFamily="2" charset="0"/>
                        </a:rPr>
                        <a:t>Δεκέμβριος 1978 </a:t>
                      </a:r>
                    </a:p>
                  </a:txBody>
                  <a:tcPr marL="33734" marR="33734" marT="0" marB="0">
                    <a:lnL>
                      <a:noFill/>
                    </a:lnL>
                    <a:lnR>
                      <a:noFill/>
                    </a:lnR>
                    <a:lnT>
                      <a:noFill/>
                    </a:lnT>
                    <a:lnB>
                      <a:noFill/>
                    </a:lnB>
                  </a:tcPr>
                </a:tc>
                <a:tc>
                  <a:txBody>
                    <a:bodyPr/>
                    <a:lstStyle/>
                    <a:p>
                      <a:r>
                        <a:rPr lang="el-GR" sz="1300">
                          <a:effectLst/>
                          <a:latin typeface="Times" pitchFamily="2" charset="0"/>
                        </a:rPr>
                        <a:t>Δημιουργία του Ευρωπαϊκού Νομισματικού Συστήματος</a:t>
                      </a:r>
                    </a:p>
                  </a:txBody>
                  <a:tcPr marL="33734" marR="33734" marT="0" marB="0">
                    <a:lnL>
                      <a:noFill/>
                    </a:lnL>
                    <a:lnR>
                      <a:noFill/>
                    </a:lnR>
                    <a:lnT>
                      <a:noFill/>
                    </a:lnT>
                    <a:lnB>
                      <a:noFill/>
                    </a:lnB>
                  </a:tcPr>
                </a:tc>
                <a:extLst>
                  <a:ext uri="{0D108BD9-81ED-4DB2-BD59-A6C34878D82A}">
                    <a16:rowId xmlns:a16="http://schemas.microsoft.com/office/drawing/2014/main" val="10001"/>
                  </a:ext>
                </a:extLst>
              </a:tr>
              <a:tr h="630734">
                <a:tc>
                  <a:txBody>
                    <a:bodyPr/>
                    <a:lstStyle/>
                    <a:p>
                      <a:r>
                        <a:rPr lang="el-GR" sz="1300">
                          <a:effectLst/>
                          <a:latin typeface="Times" pitchFamily="2" charset="0"/>
                        </a:rPr>
                        <a:t>Ιούνιος 1979</a:t>
                      </a:r>
                    </a:p>
                  </a:txBody>
                  <a:tcPr marL="33734" marR="33734" marT="0" marB="0">
                    <a:lnL>
                      <a:noFill/>
                    </a:lnL>
                    <a:lnR>
                      <a:noFill/>
                    </a:lnR>
                    <a:lnT>
                      <a:noFill/>
                    </a:lnT>
                    <a:lnB>
                      <a:noFill/>
                    </a:lnB>
                  </a:tcPr>
                </a:tc>
                <a:tc>
                  <a:txBody>
                    <a:bodyPr/>
                    <a:lstStyle/>
                    <a:p>
                      <a:r>
                        <a:rPr lang="el-GR" sz="1300">
                          <a:effectLst/>
                          <a:latin typeface="Times" pitchFamily="2" charset="0"/>
                        </a:rPr>
                        <a:t>Πρώτες άμεσες εκλογές για το Ευρωπαϊκό Κοινοβούλιο</a:t>
                      </a:r>
                    </a:p>
                  </a:txBody>
                  <a:tcPr marL="33734" marR="33734" marT="0" marB="0">
                    <a:lnL>
                      <a:noFill/>
                    </a:lnL>
                    <a:lnR>
                      <a:noFill/>
                    </a:lnR>
                    <a:lnT>
                      <a:noFill/>
                    </a:lnT>
                    <a:lnB>
                      <a:noFill/>
                    </a:lnB>
                  </a:tcPr>
                </a:tc>
                <a:extLst>
                  <a:ext uri="{0D108BD9-81ED-4DB2-BD59-A6C34878D82A}">
                    <a16:rowId xmlns:a16="http://schemas.microsoft.com/office/drawing/2014/main" val="10002"/>
                  </a:ext>
                </a:extLst>
              </a:tr>
              <a:tr h="618603">
                <a:tc>
                  <a:txBody>
                    <a:bodyPr/>
                    <a:lstStyle/>
                    <a:p>
                      <a:r>
                        <a:rPr lang="el-GR" sz="1300">
                          <a:effectLst/>
                          <a:latin typeface="Times" pitchFamily="2" charset="0"/>
                        </a:rPr>
                        <a:t>Ιανουάριος 1981 </a:t>
                      </a:r>
                    </a:p>
                  </a:txBody>
                  <a:tcPr marL="33734" marR="33734" marT="0" marB="0">
                    <a:lnL>
                      <a:noFill/>
                    </a:lnL>
                    <a:lnR>
                      <a:noFill/>
                    </a:lnR>
                    <a:lnT>
                      <a:noFill/>
                    </a:lnT>
                    <a:lnB>
                      <a:noFill/>
                    </a:lnB>
                  </a:tcPr>
                </a:tc>
                <a:tc>
                  <a:txBody>
                    <a:bodyPr/>
                    <a:lstStyle/>
                    <a:p>
                      <a:r>
                        <a:rPr lang="el-GR" sz="1300">
                          <a:effectLst/>
                          <a:latin typeface="Times" pitchFamily="2" charset="0"/>
                        </a:rPr>
                        <a:t>Η Ελλάδα γίνεται μέλος της ΕΟΚ</a:t>
                      </a:r>
                    </a:p>
                  </a:txBody>
                  <a:tcPr marL="33734" marR="33734" marT="0" marB="0">
                    <a:lnL>
                      <a:noFill/>
                    </a:lnL>
                    <a:lnR>
                      <a:noFill/>
                    </a:lnR>
                    <a:lnT>
                      <a:noFill/>
                    </a:lnT>
                    <a:lnB>
                      <a:noFill/>
                    </a:lnB>
                  </a:tcPr>
                </a:tc>
                <a:extLst>
                  <a:ext uri="{0D108BD9-81ED-4DB2-BD59-A6C34878D82A}">
                    <a16:rowId xmlns:a16="http://schemas.microsoft.com/office/drawing/2014/main" val="10003"/>
                  </a:ext>
                </a:extLst>
              </a:tr>
              <a:tr h="927906">
                <a:tc>
                  <a:txBody>
                    <a:bodyPr/>
                    <a:lstStyle/>
                    <a:p>
                      <a:r>
                        <a:rPr lang="el-GR" sz="1300">
                          <a:effectLst/>
                          <a:latin typeface="Times" pitchFamily="2" charset="0"/>
                        </a:rPr>
                        <a:t>Ιανουάριος 1985 </a:t>
                      </a:r>
                    </a:p>
                  </a:txBody>
                  <a:tcPr marL="33734" marR="33734" marT="0" marB="0">
                    <a:lnL>
                      <a:noFill/>
                    </a:lnL>
                    <a:lnR>
                      <a:noFill/>
                    </a:lnR>
                    <a:lnT>
                      <a:noFill/>
                    </a:lnT>
                    <a:lnB>
                      <a:noFill/>
                    </a:lnB>
                  </a:tcPr>
                </a:tc>
                <a:tc>
                  <a:txBody>
                    <a:bodyPr/>
                    <a:lstStyle/>
                    <a:p>
                      <a:r>
                        <a:rPr lang="el-GR" sz="1300">
                          <a:effectLst/>
                          <a:latin typeface="Times" pitchFamily="2" charset="0"/>
                        </a:rPr>
                        <a:t>Ο </a:t>
                      </a:r>
                      <a:r>
                        <a:rPr lang="en" sz="1300">
                          <a:effectLst/>
                          <a:latin typeface="Times" pitchFamily="2" charset="0"/>
                        </a:rPr>
                        <a:t>Jacques Delors </a:t>
                      </a:r>
                      <a:r>
                        <a:rPr lang="el-GR" sz="1300">
                          <a:effectLst/>
                          <a:latin typeface="Times" pitchFamily="2" charset="0"/>
                        </a:rPr>
                        <a:t>διορίζεται πρόεδρος της Ευρωπαϊκής Επιτροπής</a:t>
                      </a:r>
                    </a:p>
                  </a:txBody>
                  <a:tcPr marL="33734" marR="33734" marT="0" marB="0">
                    <a:lnL>
                      <a:noFill/>
                    </a:lnL>
                    <a:lnR>
                      <a:noFill/>
                    </a:lnR>
                    <a:lnT>
                      <a:noFill/>
                    </a:lnT>
                    <a:lnB>
                      <a:noFill/>
                    </a:lnB>
                  </a:tcPr>
                </a:tc>
                <a:extLst>
                  <a:ext uri="{0D108BD9-81ED-4DB2-BD59-A6C34878D82A}">
                    <a16:rowId xmlns:a16="http://schemas.microsoft.com/office/drawing/2014/main" val="10004"/>
                  </a:ext>
                </a:extLst>
              </a:tr>
              <a:tr h="2474416">
                <a:tc>
                  <a:txBody>
                    <a:bodyPr/>
                    <a:lstStyle/>
                    <a:p>
                      <a:r>
                        <a:rPr lang="el-GR" sz="1300">
                          <a:effectLst/>
                          <a:latin typeface="Times" pitchFamily="2" charset="0"/>
                        </a:rPr>
                        <a:t>Μάρτιος-Ιούνιος 1985 </a:t>
                      </a:r>
                    </a:p>
                  </a:txBody>
                  <a:tcPr marL="33734" marR="33734" marT="0" marB="0">
                    <a:lnL>
                      <a:noFill/>
                    </a:lnL>
                    <a:lnR>
                      <a:noFill/>
                    </a:lnR>
                    <a:lnT>
                      <a:noFill/>
                    </a:lnT>
                    <a:lnB>
                      <a:noFill/>
                    </a:lnB>
                  </a:tcPr>
                </a:tc>
                <a:tc>
                  <a:txBody>
                    <a:bodyPr/>
                    <a:lstStyle/>
                    <a:p>
                      <a:r>
                        <a:rPr lang="el-GR" sz="1300" dirty="0">
                          <a:effectLst/>
                          <a:latin typeface="Times" pitchFamily="2" charset="0"/>
                        </a:rPr>
                        <a:t>Συμφωνία της ΕΟΚ για την ολοκλήρωση της ενιαίας αγοράς μέχρι το 1992 και αναθεώρηση της Συνθήκης της ΕΟΚ, μετά τη Λευκή Βίβλο της Επιτροπής για την Ολοκλήρωση της Εσωτερικής Αγοράς</a:t>
                      </a:r>
                    </a:p>
                  </a:txBody>
                  <a:tcPr marL="33734" marR="33734" marT="0" marB="0">
                    <a:lnL>
                      <a:noFill/>
                    </a:lnL>
                    <a:lnR>
                      <a:noFill/>
                    </a:lnR>
                    <a:lnT>
                      <a:noFill/>
                    </a:lnT>
                    <a:lnB>
                      <a:noFill/>
                    </a:lnB>
                  </a:tcPr>
                </a:tc>
                <a:extLst>
                  <a:ext uri="{0D108BD9-81ED-4DB2-BD59-A6C34878D82A}">
                    <a16:rowId xmlns:a16="http://schemas.microsoft.com/office/drawing/2014/main" val="10005"/>
                  </a:ext>
                </a:extLst>
              </a:tr>
            </a:tbl>
          </a:graphicData>
        </a:graphic>
      </p:graphicFrame>
      <p:sp>
        <p:nvSpPr>
          <p:cNvPr id="185362" name="Rectangle 1">
            <a:extLst>
              <a:ext uri="{FF2B5EF4-FFF2-40B4-BE49-F238E27FC236}">
                <a16:creationId xmlns:a16="http://schemas.microsoft.com/office/drawing/2014/main" id="{09BD71DD-FA82-4C9D-895F-26A2101E121E}"/>
              </a:ext>
            </a:extLst>
          </p:cNvPr>
          <p:cNvSpPr>
            <a:spLocks noChangeArrowheads="1"/>
          </p:cNvSpPr>
          <p:nvPr/>
        </p:nvSpPr>
        <p:spPr bwMode="auto">
          <a:xfrm>
            <a:off x="-76200" y="2057400"/>
            <a:ext cx="15200313"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Τίτλος 1">
            <a:extLst>
              <a:ext uri="{FF2B5EF4-FFF2-40B4-BE49-F238E27FC236}">
                <a16:creationId xmlns:a16="http://schemas.microsoft.com/office/drawing/2014/main" id="{4775DACE-91E6-E629-9B74-02ACBB5EDE00}"/>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 Χρονοδιάγραμμα</a:t>
            </a:r>
            <a:br>
              <a:rPr lang="el-GR" altLang="el-GR"/>
            </a:br>
            <a:br>
              <a:rPr lang="el-GR" altLang="el-GR"/>
            </a:br>
            <a:br>
              <a:rPr lang="el-GR" altLang="el-GR"/>
            </a:br>
            <a:br>
              <a:rPr lang="el-GR" altLang="el-GR"/>
            </a:br>
            <a:endParaRPr lang="el-GR" altLang="el-GR"/>
          </a:p>
        </p:txBody>
      </p:sp>
      <p:graphicFrame>
        <p:nvGraphicFramePr>
          <p:cNvPr id="2" name="Θέση περιεχομένου 1">
            <a:extLst>
              <a:ext uri="{FF2B5EF4-FFF2-40B4-BE49-F238E27FC236}">
                <a16:creationId xmlns:a16="http://schemas.microsoft.com/office/drawing/2014/main" id="{D9B77D4F-5C6F-AC78-9D18-F8F9B5F01E6A}"/>
              </a:ext>
            </a:extLst>
          </p:cNvPr>
          <p:cNvGraphicFramePr>
            <a:graphicFrameLocks noGrp="1"/>
          </p:cNvGraphicFramePr>
          <p:nvPr>
            <p:ph idx="1"/>
          </p:nvPr>
        </p:nvGraphicFramePr>
        <p:xfrm>
          <a:off x="1966913" y="1252538"/>
          <a:ext cx="6591300" cy="4932362"/>
        </p:xfrm>
        <a:graphic>
          <a:graphicData uri="http://schemas.openxmlformats.org/drawingml/2006/table">
            <a:tbl>
              <a:tblPr/>
              <a:tblGrid>
                <a:gridCol w="3295650">
                  <a:extLst>
                    <a:ext uri="{9D8B030D-6E8A-4147-A177-3AD203B41FA5}">
                      <a16:colId xmlns:a16="http://schemas.microsoft.com/office/drawing/2014/main" val="20000"/>
                    </a:ext>
                  </a:extLst>
                </a:gridCol>
                <a:gridCol w="3295650">
                  <a:extLst>
                    <a:ext uri="{9D8B030D-6E8A-4147-A177-3AD203B41FA5}">
                      <a16:colId xmlns:a16="http://schemas.microsoft.com/office/drawing/2014/main" val="20001"/>
                    </a:ext>
                  </a:extLst>
                </a:gridCol>
              </a:tblGrid>
              <a:tr h="616546">
                <a:tc>
                  <a:txBody>
                    <a:bodyPr/>
                    <a:lstStyle/>
                    <a:p>
                      <a:r>
                        <a:rPr lang="el-GR" sz="1800">
                          <a:effectLst/>
                          <a:latin typeface="Times" pitchFamily="2" charset="0"/>
                        </a:rPr>
                        <a:t>Ιανουάριος 1986</a:t>
                      </a:r>
                    </a:p>
                  </a:txBody>
                  <a:tcPr marL="47625" marR="47625" marT="0" marB="0">
                    <a:lnL>
                      <a:noFill/>
                    </a:lnL>
                    <a:lnR>
                      <a:noFill/>
                    </a:lnR>
                    <a:lnT>
                      <a:noFill/>
                    </a:lnT>
                    <a:lnB>
                      <a:noFill/>
                    </a:lnB>
                  </a:tcPr>
                </a:tc>
                <a:tc>
                  <a:txBody>
                    <a:bodyPr/>
                    <a:lstStyle/>
                    <a:p>
                      <a:r>
                        <a:rPr lang="el-GR" sz="1800">
                          <a:effectLst/>
                          <a:latin typeface="Times" pitchFamily="2" charset="0"/>
                        </a:rPr>
                        <a:t>Η Πορτογαλία και η Ισπανία εντάσσονται στην ΕΟΚ</a:t>
                      </a:r>
                    </a:p>
                  </a:txBody>
                  <a:tcPr marL="47625" marR="47625" marT="0" marB="0">
                    <a:lnL>
                      <a:noFill/>
                    </a:lnL>
                    <a:lnR>
                      <a:noFill/>
                    </a:lnR>
                    <a:lnT>
                      <a:noFill/>
                    </a:lnT>
                    <a:lnB>
                      <a:noFill/>
                    </a:lnB>
                  </a:tcPr>
                </a:tc>
                <a:extLst>
                  <a:ext uri="{0D108BD9-81ED-4DB2-BD59-A6C34878D82A}">
                    <a16:rowId xmlns:a16="http://schemas.microsoft.com/office/drawing/2014/main" val="10000"/>
                  </a:ext>
                </a:extLst>
              </a:tr>
              <a:tr h="1233090">
                <a:tc>
                  <a:txBody>
                    <a:bodyPr/>
                    <a:lstStyle/>
                    <a:p>
                      <a:r>
                        <a:rPr lang="el-GR" sz="1800">
                          <a:effectLst/>
                          <a:latin typeface="Times" pitchFamily="2" charset="0"/>
                        </a:rPr>
                        <a:t>Φεβρουάριος 1986 </a:t>
                      </a:r>
                    </a:p>
                  </a:txBody>
                  <a:tcPr marL="47625" marR="47625" marT="0" marB="0">
                    <a:lnL>
                      <a:noFill/>
                    </a:lnL>
                    <a:lnR>
                      <a:noFill/>
                    </a:lnR>
                    <a:lnT>
                      <a:noFill/>
                    </a:lnT>
                    <a:lnB>
                      <a:noFill/>
                    </a:lnB>
                  </a:tcPr>
                </a:tc>
                <a:tc>
                  <a:txBody>
                    <a:bodyPr/>
                    <a:lstStyle/>
                    <a:p>
                      <a:r>
                        <a:rPr lang="el-GR" sz="1800">
                          <a:effectLst/>
                          <a:latin typeface="Times" pitchFamily="2" charset="0"/>
                        </a:rPr>
                        <a:t>Υπογράφεται η Ενιαία Ευρωπαϊκή Πράξη (ΕΕΠ) για την ολοκλήρωση της ενιαίας αγοράς</a:t>
                      </a:r>
                    </a:p>
                  </a:txBody>
                  <a:tcPr marL="47625" marR="47625" marT="0" marB="0">
                    <a:lnL>
                      <a:noFill/>
                    </a:lnL>
                    <a:lnR>
                      <a:noFill/>
                    </a:lnR>
                    <a:lnT>
                      <a:noFill/>
                    </a:lnT>
                    <a:lnB>
                      <a:noFill/>
                    </a:lnB>
                  </a:tcPr>
                </a:tc>
                <a:extLst>
                  <a:ext uri="{0D108BD9-81ED-4DB2-BD59-A6C34878D82A}">
                    <a16:rowId xmlns:a16="http://schemas.microsoft.com/office/drawing/2014/main" val="10001"/>
                  </a:ext>
                </a:extLst>
              </a:tr>
              <a:tr h="924818">
                <a:tc>
                  <a:txBody>
                    <a:bodyPr/>
                    <a:lstStyle/>
                    <a:p>
                      <a:r>
                        <a:rPr lang="el-GR" sz="1800">
                          <a:effectLst/>
                          <a:latin typeface="Times" pitchFamily="2" charset="0"/>
                        </a:rPr>
                        <a:t>Απρίλιος 1987 </a:t>
                      </a:r>
                    </a:p>
                  </a:txBody>
                  <a:tcPr marL="47625" marR="47625" marT="0" marB="0">
                    <a:lnL>
                      <a:noFill/>
                    </a:lnL>
                    <a:lnR>
                      <a:noFill/>
                    </a:lnR>
                    <a:lnT>
                      <a:noFill/>
                    </a:lnT>
                    <a:lnB>
                      <a:noFill/>
                    </a:lnB>
                  </a:tcPr>
                </a:tc>
                <a:tc>
                  <a:txBody>
                    <a:bodyPr/>
                    <a:lstStyle/>
                    <a:p>
                      <a:r>
                        <a:rPr lang="el-GR" sz="1800">
                          <a:effectLst/>
                          <a:latin typeface="Times" pitchFamily="2" charset="0"/>
                        </a:rPr>
                        <a:t>Η Τουρκία ξεκινά τις διαπραγματεύσεις για ένταξη στην ΕΟΚ</a:t>
                      </a:r>
                    </a:p>
                  </a:txBody>
                  <a:tcPr marL="47625" marR="47625" marT="0" marB="0">
                    <a:lnL>
                      <a:noFill/>
                    </a:lnL>
                    <a:lnR>
                      <a:noFill/>
                    </a:lnR>
                    <a:lnT>
                      <a:noFill/>
                    </a:lnT>
                    <a:lnB>
                      <a:noFill/>
                    </a:lnB>
                  </a:tcPr>
                </a:tc>
                <a:extLst>
                  <a:ext uri="{0D108BD9-81ED-4DB2-BD59-A6C34878D82A}">
                    <a16:rowId xmlns:a16="http://schemas.microsoft.com/office/drawing/2014/main" val="10002"/>
                  </a:ext>
                </a:extLst>
              </a:tr>
              <a:tr h="616546">
                <a:tc>
                  <a:txBody>
                    <a:bodyPr/>
                    <a:lstStyle/>
                    <a:p>
                      <a:r>
                        <a:rPr lang="el-GR" sz="1800">
                          <a:effectLst/>
                          <a:latin typeface="Times" pitchFamily="2" charset="0"/>
                        </a:rPr>
                        <a:t>Νοέμβριος 1989 </a:t>
                      </a:r>
                    </a:p>
                  </a:txBody>
                  <a:tcPr marL="47625" marR="47625" marT="0" marB="0">
                    <a:lnL>
                      <a:noFill/>
                    </a:lnL>
                    <a:lnR>
                      <a:noFill/>
                    </a:lnR>
                    <a:lnT>
                      <a:noFill/>
                    </a:lnT>
                    <a:lnB>
                      <a:noFill/>
                    </a:lnB>
                  </a:tcPr>
                </a:tc>
                <a:tc>
                  <a:txBody>
                    <a:bodyPr/>
                    <a:lstStyle/>
                    <a:p>
                      <a:r>
                        <a:rPr lang="el-GR" sz="1800">
                          <a:effectLst/>
                          <a:latin typeface="Times" pitchFamily="2" charset="0"/>
                        </a:rPr>
                        <a:t>Πτώση του τείχους του Βερολίνου</a:t>
                      </a:r>
                    </a:p>
                  </a:txBody>
                  <a:tcPr marL="47625" marR="47625" marT="0" marB="0">
                    <a:lnL>
                      <a:noFill/>
                    </a:lnL>
                    <a:lnR>
                      <a:noFill/>
                    </a:lnR>
                    <a:lnT>
                      <a:noFill/>
                    </a:lnT>
                    <a:lnB>
                      <a:noFill/>
                    </a:lnB>
                  </a:tcPr>
                </a:tc>
                <a:extLst>
                  <a:ext uri="{0D108BD9-81ED-4DB2-BD59-A6C34878D82A}">
                    <a16:rowId xmlns:a16="http://schemas.microsoft.com/office/drawing/2014/main" val="10003"/>
                  </a:ext>
                </a:extLst>
              </a:tr>
              <a:tr h="308272">
                <a:tc>
                  <a:txBody>
                    <a:bodyPr/>
                    <a:lstStyle/>
                    <a:p>
                      <a:r>
                        <a:rPr lang="el-GR" sz="1800">
                          <a:effectLst/>
                          <a:latin typeface="Times" pitchFamily="2" charset="0"/>
                        </a:rPr>
                        <a:t>Οκτώβριος 1990 </a:t>
                      </a:r>
                    </a:p>
                  </a:txBody>
                  <a:tcPr marL="47625" marR="47625" marT="0" marB="0">
                    <a:lnL>
                      <a:noFill/>
                    </a:lnL>
                    <a:lnR>
                      <a:noFill/>
                    </a:lnR>
                    <a:lnT>
                      <a:noFill/>
                    </a:lnT>
                    <a:lnB>
                      <a:noFill/>
                    </a:lnB>
                  </a:tcPr>
                </a:tc>
                <a:tc>
                  <a:txBody>
                    <a:bodyPr/>
                    <a:lstStyle/>
                    <a:p>
                      <a:r>
                        <a:rPr lang="el-GR" sz="1800">
                          <a:effectLst/>
                          <a:latin typeface="Times" pitchFamily="2" charset="0"/>
                        </a:rPr>
                        <a:t>Επανένωση της Γερμανίας </a:t>
                      </a:r>
                    </a:p>
                  </a:txBody>
                  <a:tcPr marL="47625" marR="47625" marT="0" marB="0">
                    <a:lnL>
                      <a:noFill/>
                    </a:lnL>
                    <a:lnR>
                      <a:noFill/>
                    </a:lnR>
                    <a:lnT>
                      <a:noFill/>
                    </a:lnT>
                    <a:lnB>
                      <a:noFill/>
                    </a:lnB>
                  </a:tcPr>
                </a:tc>
                <a:extLst>
                  <a:ext uri="{0D108BD9-81ED-4DB2-BD59-A6C34878D82A}">
                    <a16:rowId xmlns:a16="http://schemas.microsoft.com/office/drawing/2014/main" val="10004"/>
                  </a:ext>
                </a:extLst>
              </a:tr>
              <a:tr h="1233090">
                <a:tc>
                  <a:txBody>
                    <a:bodyPr/>
                    <a:lstStyle/>
                    <a:p>
                      <a:r>
                        <a:rPr lang="el-GR" sz="1800">
                          <a:effectLst/>
                          <a:latin typeface="Times" pitchFamily="2" charset="0"/>
                        </a:rPr>
                        <a:t>1990-1991</a:t>
                      </a:r>
                    </a:p>
                  </a:txBody>
                  <a:tcPr marL="47625" marR="47625" marT="0" marB="0">
                    <a:lnL>
                      <a:noFill/>
                    </a:lnL>
                    <a:lnR>
                      <a:noFill/>
                    </a:lnR>
                    <a:lnT>
                      <a:noFill/>
                    </a:lnT>
                    <a:lnB>
                      <a:noFill/>
                    </a:lnB>
                  </a:tcPr>
                </a:tc>
                <a:tc>
                  <a:txBody>
                    <a:bodyPr/>
                    <a:lstStyle/>
                    <a:p>
                      <a:r>
                        <a:rPr lang="el-GR" sz="1800" dirty="0">
                          <a:effectLst/>
                          <a:latin typeface="Times" pitchFamily="2" charset="0"/>
                        </a:rPr>
                        <a:t>Προοδευτική κατάρρευση της Σοβιετικής Ένωσης, η οποία σηματοδοτεί το τέλος του Ψυχρού Πολέμου</a:t>
                      </a:r>
                    </a:p>
                  </a:txBody>
                  <a:tcPr marL="47625" marR="47625" marT="0" marB="0">
                    <a:lnL>
                      <a:noFill/>
                    </a:lnL>
                    <a:lnR>
                      <a:noFill/>
                    </a:lnR>
                    <a:lnT>
                      <a:noFill/>
                    </a:lnT>
                    <a:lnB>
                      <a:noFill/>
                    </a:lnB>
                  </a:tcPr>
                </a:tc>
                <a:extLst>
                  <a:ext uri="{0D108BD9-81ED-4DB2-BD59-A6C34878D82A}">
                    <a16:rowId xmlns:a16="http://schemas.microsoft.com/office/drawing/2014/main" val="10005"/>
                  </a:ext>
                </a:extLst>
              </a:tr>
            </a:tbl>
          </a:graphicData>
        </a:graphic>
      </p:graphicFrame>
      <p:sp>
        <p:nvSpPr>
          <p:cNvPr id="186383" name="AutoShape 5" descr="Αποτέλεσμα εικόνας για διεθνεις σχεσεις">
            <a:extLst>
              <a:ext uri="{FF2B5EF4-FFF2-40B4-BE49-F238E27FC236}">
                <a16:creationId xmlns:a16="http://schemas.microsoft.com/office/drawing/2014/main" id="{32E3163C-181C-804F-35BF-077BE315E31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6384" name="AutoShape 7" descr="Αποτέλεσμα εικόνας για διεθνεις σχεσεις">
            <a:extLst>
              <a:ext uri="{FF2B5EF4-FFF2-40B4-BE49-F238E27FC236}">
                <a16:creationId xmlns:a16="http://schemas.microsoft.com/office/drawing/2014/main" id="{54FA1673-684C-5153-209A-8F004F784AF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6385" name="Rectangle 1">
            <a:extLst>
              <a:ext uri="{FF2B5EF4-FFF2-40B4-BE49-F238E27FC236}">
                <a16:creationId xmlns:a16="http://schemas.microsoft.com/office/drawing/2014/main" id="{3E046E9F-298E-5EB0-436D-F8CC7BAC65F1}"/>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Τίτλος 1">
            <a:extLst>
              <a:ext uri="{FF2B5EF4-FFF2-40B4-BE49-F238E27FC236}">
                <a16:creationId xmlns:a16="http://schemas.microsoft.com/office/drawing/2014/main" id="{9B6F2050-DEE5-3D74-B0E6-32D5AE76E593}"/>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 Χρονοδιάγραμμα</a:t>
            </a:r>
            <a:br>
              <a:rPr lang="el-GR" altLang="el-GR"/>
            </a:br>
            <a:br>
              <a:rPr lang="el-GR" altLang="el-GR"/>
            </a:br>
            <a:br>
              <a:rPr lang="el-GR" altLang="el-GR"/>
            </a:br>
            <a:br>
              <a:rPr lang="el-GR" altLang="el-GR"/>
            </a:br>
            <a:endParaRPr lang="el-GR" altLang="el-GR"/>
          </a:p>
        </p:txBody>
      </p:sp>
      <p:graphicFrame>
        <p:nvGraphicFramePr>
          <p:cNvPr id="2" name="Θέση περιεχομένου 1">
            <a:extLst>
              <a:ext uri="{FF2B5EF4-FFF2-40B4-BE49-F238E27FC236}">
                <a16:creationId xmlns:a16="http://schemas.microsoft.com/office/drawing/2014/main" id="{B54412C8-0163-4244-53B6-EC9859E5E8D9}"/>
              </a:ext>
            </a:extLst>
          </p:cNvPr>
          <p:cNvGraphicFramePr>
            <a:graphicFrameLocks noGrp="1"/>
          </p:cNvGraphicFramePr>
          <p:nvPr>
            <p:ph idx="1"/>
          </p:nvPr>
        </p:nvGraphicFramePr>
        <p:xfrm>
          <a:off x="1577975" y="1109663"/>
          <a:ext cx="7467600" cy="5497512"/>
        </p:xfrm>
        <a:graphic>
          <a:graphicData uri="http://schemas.openxmlformats.org/drawingml/2006/table">
            <a:tbl>
              <a:tblPr/>
              <a:tblGrid>
                <a:gridCol w="37338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tblGrid>
              <a:tr h="634328">
                <a:tc>
                  <a:txBody>
                    <a:bodyPr/>
                    <a:lstStyle/>
                    <a:p>
                      <a:r>
                        <a:rPr lang="el-GR" sz="1400">
                          <a:effectLst/>
                          <a:latin typeface="Times" pitchFamily="2" charset="0"/>
                        </a:rPr>
                        <a:t>Φεβρουάριος 1992</a:t>
                      </a:r>
                    </a:p>
                  </a:txBody>
                  <a:tcPr marL="36709" marR="36709" marT="0" marB="0">
                    <a:lnL>
                      <a:noFill/>
                    </a:lnL>
                    <a:lnR>
                      <a:noFill/>
                    </a:lnR>
                    <a:lnT>
                      <a:noFill/>
                    </a:lnT>
                    <a:lnB>
                      <a:noFill/>
                    </a:lnB>
                  </a:tcPr>
                </a:tc>
                <a:tc>
                  <a:txBody>
                    <a:bodyPr/>
                    <a:lstStyle/>
                    <a:p>
                      <a:r>
                        <a:rPr lang="el-GR" sz="1400">
                          <a:effectLst/>
                          <a:latin typeface="Times" pitchFamily="2" charset="0"/>
                        </a:rPr>
                        <a:t>Η Συνθήκη για την Ευρωπαϊκή Ένωση που υπογράφεται στο Μάαστριχτ (Ολλανδία)</a:t>
                      </a:r>
                    </a:p>
                  </a:txBody>
                  <a:tcPr marL="36709" marR="36709" marT="0" marB="0">
                    <a:lnL>
                      <a:noFill/>
                    </a:lnL>
                    <a:lnR>
                      <a:noFill/>
                    </a:lnR>
                    <a:lnT>
                      <a:noFill/>
                    </a:lnT>
                    <a:lnB>
                      <a:noFill/>
                    </a:lnB>
                  </a:tcPr>
                </a:tc>
                <a:extLst>
                  <a:ext uri="{0D108BD9-81ED-4DB2-BD59-A6C34878D82A}">
                    <a16:rowId xmlns:a16="http://schemas.microsoft.com/office/drawing/2014/main" val="10000"/>
                  </a:ext>
                </a:extLst>
              </a:tr>
              <a:tr h="845771">
                <a:tc>
                  <a:txBody>
                    <a:bodyPr/>
                    <a:lstStyle/>
                    <a:p>
                      <a:r>
                        <a:rPr lang="el-GR" sz="1400">
                          <a:effectLst/>
                          <a:latin typeface="Times" pitchFamily="2" charset="0"/>
                        </a:rPr>
                        <a:t>Ιανουάριος 1993</a:t>
                      </a:r>
                    </a:p>
                  </a:txBody>
                  <a:tcPr marL="36709" marR="36709" marT="0" marB="0">
                    <a:lnL>
                      <a:noFill/>
                    </a:lnL>
                    <a:lnR>
                      <a:noFill/>
                    </a:lnR>
                    <a:lnT>
                      <a:noFill/>
                    </a:lnT>
                    <a:lnB>
                      <a:noFill/>
                    </a:lnB>
                  </a:tcPr>
                </a:tc>
                <a:tc>
                  <a:txBody>
                    <a:bodyPr/>
                    <a:lstStyle/>
                    <a:p>
                      <a:r>
                        <a:rPr lang="el-GR" sz="1400">
                          <a:effectLst/>
                          <a:latin typeface="Times" pitchFamily="2" charset="0"/>
                        </a:rPr>
                        <a:t>Κατάργηση των ελέγχων των εμπορευμάτων και των προσώπων στα εσωτερικά σύνορα</a:t>
                      </a:r>
                    </a:p>
                  </a:txBody>
                  <a:tcPr marL="36709" marR="36709" marT="0" marB="0">
                    <a:lnL>
                      <a:noFill/>
                    </a:lnL>
                    <a:lnR>
                      <a:noFill/>
                    </a:lnR>
                    <a:lnT>
                      <a:noFill/>
                    </a:lnT>
                    <a:lnB>
                      <a:noFill/>
                    </a:lnB>
                  </a:tcPr>
                </a:tc>
                <a:extLst>
                  <a:ext uri="{0D108BD9-81ED-4DB2-BD59-A6C34878D82A}">
                    <a16:rowId xmlns:a16="http://schemas.microsoft.com/office/drawing/2014/main" val="10001"/>
                  </a:ext>
                </a:extLst>
              </a:tr>
              <a:tr h="845771">
                <a:tc>
                  <a:txBody>
                    <a:bodyPr/>
                    <a:lstStyle/>
                    <a:p>
                      <a:r>
                        <a:rPr lang="el-GR" sz="1400">
                          <a:effectLst/>
                          <a:latin typeface="Times" pitchFamily="2" charset="0"/>
                        </a:rPr>
                        <a:t>Νοέμβριος 1993</a:t>
                      </a:r>
                    </a:p>
                  </a:txBody>
                  <a:tcPr marL="36709" marR="36709" marT="0" marB="0">
                    <a:lnL>
                      <a:noFill/>
                    </a:lnL>
                    <a:lnR>
                      <a:noFill/>
                    </a:lnR>
                    <a:lnT>
                      <a:noFill/>
                    </a:lnT>
                    <a:lnB>
                      <a:noFill/>
                    </a:lnB>
                  </a:tcPr>
                </a:tc>
                <a:tc>
                  <a:txBody>
                    <a:bodyPr/>
                    <a:lstStyle/>
                    <a:p>
                      <a:r>
                        <a:rPr lang="el-GR" sz="1400">
                          <a:effectLst/>
                          <a:latin typeface="Times" pitchFamily="2" charset="0"/>
                        </a:rPr>
                        <a:t>Η ΕΟΚ γίνεται επίσημα Ευρωπαϊκή Ένωση μετά την επικύρωση της Συνθήκης του Μάαστριχτ</a:t>
                      </a:r>
                    </a:p>
                  </a:txBody>
                  <a:tcPr marL="36709" marR="36709" marT="0" marB="0">
                    <a:lnL>
                      <a:noFill/>
                    </a:lnL>
                    <a:lnR>
                      <a:noFill/>
                    </a:lnR>
                    <a:lnT>
                      <a:noFill/>
                    </a:lnT>
                    <a:lnB>
                      <a:noFill/>
                    </a:lnB>
                  </a:tcPr>
                </a:tc>
                <a:extLst>
                  <a:ext uri="{0D108BD9-81ED-4DB2-BD59-A6C34878D82A}">
                    <a16:rowId xmlns:a16="http://schemas.microsoft.com/office/drawing/2014/main" val="10002"/>
                  </a:ext>
                </a:extLst>
              </a:tr>
              <a:tr h="634328">
                <a:tc>
                  <a:txBody>
                    <a:bodyPr/>
                    <a:lstStyle/>
                    <a:p>
                      <a:r>
                        <a:rPr lang="el-GR" sz="1400">
                          <a:effectLst/>
                          <a:latin typeface="Times" pitchFamily="2" charset="0"/>
                        </a:rPr>
                        <a:t>Ιανουάριος 1995</a:t>
                      </a:r>
                    </a:p>
                  </a:txBody>
                  <a:tcPr marL="36709" marR="36709" marT="0" marB="0">
                    <a:lnL>
                      <a:noFill/>
                    </a:lnL>
                    <a:lnR>
                      <a:noFill/>
                    </a:lnR>
                    <a:lnT>
                      <a:noFill/>
                    </a:lnT>
                    <a:lnB>
                      <a:noFill/>
                    </a:lnB>
                  </a:tcPr>
                </a:tc>
                <a:tc>
                  <a:txBody>
                    <a:bodyPr/>
                    <a:lstStyle/>
                    <a:p>
                      <a:r>
                        <a:rPr lang="el-GR" sz="1400">
                          <a:effectLst/>
                          <a:latin typeface="Times" pitchFamily="2" charset="0"/>
                        </a:rPr>
                        <a:t>Η Αυστρία, η Φινλανδία και η Σουηδία προσχωρούν στην Ευρωπαϊκή Ένωση</a:t>
                      </a:r>
                    </a:p>
                  </a:txBody>
                  <a:tcPr marL="36709" marR="36709" marT="0" marB="0">
                    <a:lnL>
                      <a:noFill/>
                    </a:lnL>
                    <a:lnR>
                      <a:noFill/>
                    </a:lnR>
                    <a:lnT>
                      <a:noFill/>
                    </a:lnT>
                    <a:lnB>
                      <a:noFill/>
                    </a:lnB>
                  </a:tcPr>
                </a:tc>
                <a:extLst>
                  <a:ext uri="{0D108BD9-81ED-4DB2-BD59-A6C34878D82A}">
                    <a16:rowId xmlns:a16="http://schemas.microsoft.com/office/drawing/2014/main" val="10003"/>
                  </a:ext>
                </a:extLst>
              </a:tr>
              <a:tr h="1057214">
                <a:tc>
                  <a:txBody>
                    <a:bodyPr/>
                    <a:lstStyle/>
                    <a:p>
                      <a:r>
                        <a:rPr lang="el-GR" sz="1400">
                          <a:effectLst/>
                          <a:latin typeface="Times" pitchFamily="2" charset="0"/>
                        </a:rPr>
                        <a:t>Ιανουάριος 2002</a:t>
                      </a:r>
                    </a:p>
                  </a:txBody>
                  <a:tcPr marL="36709" marR="36709" marT="0" marB="0">
                    <a:lnL>
                      <a:noFill/>
                    </a:lnL>
                    <a:lnR>
                      <a:noFill/>
                    </a:lnR>
                    <a:lnT>
                      <a:noFill/>
                    </a:lnT>
                    <a:lnB>
                      <a:noFill/>
                    </a:lnB>
                  </a:tcPr>
                </a:tc>
                <a:tc>
                  <a:txBody>
                    <a:bodyPr/>
                    <a:lstStyle/>
                    <a:p>
                      <a:r>
                        <a:rPr lang="el-GR" sz="1400">
                          <a:effectLst/>
                          <a:latin typeface="Times" pitchFamily="2" charset="0"/>
                        </a:rPr>
                        <a:t>Το ενιαίο ευρωπαϊκό νόμισμα, το ευρώ, αντικαθιστά τα εθνικά νομίσματα των περισσότερων κρατών-μελών της εποχής εκείνης</a:t>
                      </a:r>
                    </a:p>
                  </a:txBody>
                  <a:tcPr marL="36709" marR="36709" marT="0" marB="0">
                    <a:lnL>
                      <a:noFill/>
                    </a:lnL>
                    <a:lnR>
                      <a:noFill/>
                    </a:lnR>
                    <a:lnT>
                      <a:noFill/>
                    </a:lnT>
                    <a:lnB>
                      <a:noFill/>
                    </a:lnB>
                  </a:tcPr>
                </a:tc>
                <a:extLst>
                  <a:ext uri="{0D108BD9-81ED-4DB2-BD59-A6C34878D82A}">
                    <a16:rowId xmlns:a16="http://schemas.microsoft.com/office/drawing/2014/main" val="10004"/>
                  </a:ext>
                </a:extLst>
              </a:tr>
              <a:tr h="1480100">
                <a:tc>
                  <a:txBody>
                    <a:bodyPr/>
                    <a:lstStyle/>
                    <a:p>
                      <a:r>
                        <a:rPr lang="el-GR" sz="1400">
                          <a:effectLst/>
                          <a:latin typeface="Times" pitchFamily="2" charset="0"/>
                        </a:rPr>
                        <a:t>Μάιος 2004 </a:t>
                      </a:r>
                    </a:p>
                  </a:txBody>
                  <a:tcPr marL="36709" marR="36709" marT="0" marB="0">
                    <a:lnL>
                      <a:noFill/>
                    </a:lnL>
                    <a:lnR>
                      <a:noFill/>
                    </a:lnR>
                    <a:lnT>
                      <a:noFill/>
                    </a:lnT>
                    <a:lnB>
                      <a:noFill/>
                    </a:lnB>
                  </a:tcPr>
                </a:tc>
                <a:tc>
                  <a:txBody>
                    <a:bodyPr/>
                    <a:lstStyle/>
                    <a:p>
                      <a:r>
                        <a:rPr lang="el-GR" sz="1400" dirty="0">
                          <a:effectLst/>
                          <a:latin typeface="Times" pitchFamily="2" charset="0"/>
                        </a:rPr>
                        <a:t>Η Κυπριακή Δημοκρατία, η Τσεχική Δημοκρατία, η Εσθονία, η Ουγγαρία, η Λετονία, η Λιθουανία, η Μάλτα, η Πολωνία, η Σλοβακία και η Σλοβενία εντάσσονται στην Ευρωπαϊκή Ένωση</a:t>
                      </a:r>
                    </a:p>
                  </a:txBody>
                  <a:tcPr marL="36709" marR="36709" marT="0" marB="0">
                    <a:lnL>
                      <a:noFill/>
                    </a:lnL>
                    <a:lnR>
                      <a:noFill/>
                    </a:lnR>
                    <a:lnT>
                      <a:noFill/>
                    </a:lnT>
                    <a:lnB>
                      <a:noFill/>
                    </a:lnB>
                  </a:tcPr>
                </a:tc>
                <a:extLst>
                  <a:ext uri="{0D108BD9-81ED-4DB2-BD59-A6C34878D82A}">
                    <a16:rowId xmlns:a16="http://schemas.microsoft.com/office/drawing/2014/main" val="10005"/>
                  </a:ext>
                </a:extLst>
              </a:tr>
            </a:tbl>
          </a:graphicData>
        </a:graphic>
      </p:graphicFrame>
      <p:sp>
        <p:nvSpPr>
          <p:cNvPr id="187407" name="AutoShape 5" descr="Αποτέλεσμα εικόνας για διεθνεις σχεσεις">
            <a:extLst>
              <a:ext uri="{FF2B5EF4-FFF2-40B4-BE49-F238E27FC236}">
                <a16:creationId xmlns:a16="http://schemas.microsoft.com/office/drawing/2014/main" id="{DAC23B37-84AC-205C-E0A0-EBDF3240188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7408" name="AutoShape 7" descr="Αποτέλεσμα εικόνας για διεθνεις σχεσεις">
            <a:extLst>
              <a:ext uri="{FF2B5EF4-FFF2-40B4-BE49-F238E27FC236}">
                <a16:creationId xmlns:a16="http://schemas.microsoft.com/office/drawing/2014/main" id="{3A087269-3F9F-3040-DCA6-391382CA87F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7409" name="Rectangle 1">
            <a:extLst>
              <a:ext uri="{FF2B5EF4-FFF2-40B4-BE49-F238E27FC236}">
                <a16:creationId xmlns:a16="http://schemas.microsoft.com/office/drawing/2014/main" id="{B952E0E5-9697-2CCB-43FC-7A3F494917E9}"/>
              </a:ext>
            </a:extLst>
          </p:cNvPr>
          <p:cNvSpPr>
            <a:spLocks noChangeArrowheads="1"/>
          </p:cNvSpPr>
          <p:nvPr/>
        </p:nvSpPr>
        <p:spPr bwMode="auto">
          <a:xfrm>
            <a:off x="-2060575" y="-25400"/>
            <a:ext cx="13441363"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Τίτλος 1">
            <a:extLst>
              <a:ext uri="{FF2B5EF4-FFF2-40B4-BE49-F238E27FC236}">
                <a16:creationId xmlns:a16="http://schemas.microsoft.com/office/drawing/2014/main" id="{11D08C1C-2ECA-E0E0-0780-CB7C0F1C3B94}"/>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 Χρονοδιάγραμμα</a:t>
            </a:r>
            <a:br>
              <a:rPr lang="el-GR" altLang="el-GR"/>
            </a:br>
            <a:br>
              <a:rPr lang="el-GR" altLang="el-GR"/>
            </a:br>
            <a:br>
              <a:rPr lang="el-GR" altLang="el-GR"/>
            </a:br>
            <a:br>
              <a:rPr lang="el-GR" altLang="el-GR"/>
            </a:br>
            <a:endParaRPr lang="el-GR" altLang="el-GR"/>
          </a:p>
        </p:txBody>
      </p:sp>
      <p:graphicFrame>
        <p:nvGraphicFramePr>
          <p:cNvPr id="2" name="Θέση περιεχομένου 1">
            <a:extLst>
              <a:ext uri="{FF2B5EF4-FFF2-40B4-BE49-F238E27FC236}">
                <a16:creationId xmlns:a16="http://schemas.microsoft.com/office/drawing/2014/main" id="{39E61D20-887E-9617-ECE1-13B07E71A670}"/>
              </a:ext>
            </a:extLst>
          </p:cNvPr>
          <p:cNvGraphicFramePr>
            <a:graphicFrameLocks noGrp="1"/>
          </p:cNvGraphicFramePr>
          <p:nvPr>
            <p:ph idx="1"/>
          </p:nvPr>
        </p:nvGraphicFramePr>
        <p:xfrm>
          <a:off x="1154113" y="1246188"/>
          <a:ext cx="7989887" cy="4389437"/>
        </p:xfrm>
        <a:graphic>
          <a:graphicData uri="http://schemas.openxmlformats.org/drawingml/2006/table">
            <a:tbl>
              <a:tblPr/>
              <a:tblGrid>
                <a:gridCol w="3994944">
                  <a:extLst>
                    <a:ext uri="{9D8B030D-6E8A-4147-A177-3AD203B41FA5}">
                      <a16:colId xmlns:a16="http://schemas.microsoft.com/office/drawing/2014/main" val="20000"/>
                    </a:ext>
                  </a:extLst>
                </a:gridCol>
                <a:gridCol w="3994944">
                  <a:extLst>
                    <a:ext uri="{9D8B030D-6E8A-4147-A177-3AD203B41FA5}">
                      <a16:colId xmlns:a16="http://schemas.microsoft.com/office/drawing/2014/main" val="20001"/>
                    </a:ext>
                  </a:extLst>
                </a:gridCol>
              </a:tblGrid>
              <a:tr h="823019">
                <a:tc>
                  <a:txBody>
                    <a:bodyPr/>
                    <a:lstStyle/>
                    <a:p>
                      <a:r>
                        <a:rPr lang="el-GR" sz="1800">
                          <a:effectLst/>
                          <a:latin typeface="Times" pitchFamily="2" charset="0"/>
                        </a:rPr>
                        <a:t>Οκτώβριος 2004 </a:t>
                      </a:r>
                    </a:p>
                  </a:txBody>
                  <a:tcPr marL="47624" marR="47624" marT="0" marB="0">
                    <a:lnL>
                      <a:noFill/>
                    </a:lnL>
                    <a:lnR>
                      <a:noFill/>
                    </a:lnR>
                    <a:lnT>
                      <a:noFill/>
                    </a:lnT>
                    <a:lnB>
                      <a:noFill/>
                    </a:lnB>
                  </a:tcPr>
                </a:tc>
                <a:tc>
                  <a:txBody>
                    <a:bodyPr/>
                    <a:lstStyle/>
                    <a:p>
                      <a:r>
                        <a:rPr lang="el-GR" sz="1800">
                          <a:effectLst/>
                          <a:latin typeface="Times" pitchFamily="2" charset="0"/>
                        </a:rPr>
                        <a:t>Τα κράτη-μέλη της Ευρωπαϊκής Ένωσης υπογράφουν τη συνθήκη για τη θέσπιση συντάγματος στην Ευρώπη</a:t>
                      </a:r>
                    </a:p>
                  </a:txBody>
                  <a:tcPr marL="47624" marR="47624" marT="0" marB="0">
                    <a:lnL>
                      <a:noFill/>
                    </a:lnL>
                    <a:lnR>
                      <a:noFill/>
                    </a:lnR>
                    <a:lnT>
                      <a:noFill/>
                    </a:lnT>
                    <a:lnB>
                      <a:noFill/>
                    </a:lnB>
                  </a:tcPr>
                </a:tc>
                <a:extLst>
                  <a:ext uri="{0D108BD9-81ED-4DB2-BD59-A6C34878D82A}">
                    <a16:rowId xmlns:a16="http://schemas.microsoft.com/office/drawing/2014/main" val="10000"/>
                  </a:ext>
                </a:extLst>
              </a:tr>
              <a:tr h="1371699">
                <a:tc>
                  <a:txBody>
                    <a:bodyPr/>
                    <a:lstStyle/>
                    <a:p>
                      <a:r>
                        <a:rPr lang="el-GR" sz="1800">
                          <a:effectLst/>
                          <a:latin typeface="Times" pitchFamily="2" charset="0"/>
                        </a:rPr>
                        <a:t>Μάιος-Ιούνιος 2005 </a:t>
                      </a:r>
                    </a:p>
                  </a:txBody>
                  <a:tcPr marL="47624" marR="47624" marT="0" marB="0">
                    <a:lnL>
                      <a:noFill/>
                    </a:lnL>
                    <a:lnR>
                      <a:noFill/>
                    </a:lnR>
                    <a:lnT>
                      <a:noFill/>
                    </a:lnT>
                    <a:lnB>
                      <a:noFill/>
                    </a:lnB>
                  </a:tcPr>
                </a:tc>
                <a:tc>
                  <a:txBody>
                    <a:bodyPr/>
                    <a:lstStyle/>
                    <a:p>
                      <a:r>
                        <a:rPr lang="el-GR" sz="1800">
                          <a:effectLst/>
                          <a:latin typeface="Times" pitchFamily="2" charset="0"/>
                        </a:rPr>
                        <a:t>Η Γαλλία και η Ολλανδία απορρίπτουν μέσω δημοψηφισμάτων στις χώρες τους την κύρωση της Συνταγματικής Συνθήκης για την Ευρώπη </a:t>
                      </a:r>
                    </a:p>
                  </a:txBody>
                  <a:tcPr marL="47624" marR="47624" marT="0" marB="0">
                    <a:lnL>
                      <a:noFill/>
                    </a:lnL>
                    <a:lnR>
                      <a:noFill/>
                    </a:lnR>
                    <a:lnT>
                      <a:noFill/>
                    </a:lnT>
                    <a:lnB>
                      <a:noFill/>
                    </a:lnB>
                  </a:tcPr>
                </a:tc>
                <a:extLst>
                  <a:ext uri="{0D108BD9-81ED-4DB2-BD59-A6C34878D82A}">
                    <a16:rowId xmlns:a16="http://schemas.microsoft.com/office/drawing/2014/main" val="10001"/>
                  </a:ext>
                </a:extLst>
              </a:tr>
              <a:tr h="548680">
                <a:tc>
                  <a:txBody>
                    <a:bodyPr/>
                    <a:lstStyle/>
                    <a:p>
                      <a:r>
                        <a:rPr lang="el-GR" sz="1800">
                          <a:effectLst/>
                          <a:latin typeface="Times" pitchFamily="2" charset="0"/>
                        </a:rPr>
                        <a:t>Ιανουάριος 2007</a:t>
                      </a:r>
                    </a:p>
                  </a:txBody>
                  <a:tcPr marL="47624" marR="47624" marT="0" marB="0">
                    <a:lnL>
                      <a:noFill/>
                    </a:lnL>
                    <a:lnR>
                      <a:noFill/>
                    </a:lnR>
                    <a:lnT>
                      <a:noFill/>
                    </a:lnT>
                    <a:lnB>
                      <a:noFill/>
                    </a:lnB>
                  </a:tcPr>
                </a:tc>
                <a:tc>
                  <a:txBody>
                    <a:bodyPr/>
                    <a:lstStyle/>
                    <a:p>
                      <a:r>
                        <a:rPr lang="el-GR" sz="1800">
                          <a:effectLst/>
                          <a:latin typeface="Times" pitchFamily="2" charset="0"/>
                        </a:rPr>
                        <a:t>Η Βουλγαρία και η Ρουμανία εντάσσονται στην Ευρωπαϊκή Ένωση </a:t>
                      </a:r>
                    </a:p>
                  </a:txBody>
                  <a:tcPr marL="47624" marR="47624" marT="0" marB="0">
                    <a:lnL>
                      <a:noFill/>
                    </a:lnL>
                    <a:lnR>
                      <a:noFill/>
                    </a:lnR>
                    <a:lnT>
                      <a:noFill/>
                    </a:lnT>
                    <a:lnB>
                      <a:noFill/>
                    </a:lnB>
                  </a:tcPr>
                </a:tc>
                <a:extLst>
                  <a:ext uri="{0D108BD9-81ED-4DB2-BD59-A6C34878D82A}">
                    <a16:rowId xmlns:a16="http://schemas.microsoft.com/office/drawing/2014/main" val="10002"/>
                  </a:ext>
                </a:extLst>
              </a:tr>
              <a:tr h="548680">
                <a:tc>
                  <a:txBody>
                    <a:bodyPr/>
                    <a:lstStyle/>
                    <a:p>
                      <a:r>
                        <a:rPr lang="el-GR" sz="1800">
                          <a:effectLst/>
                          <a:latin typeface="Times" pitchFamily="2" charset="0"/>
                        </a:rPr>
                        <a:t>Δεκέμβριος 2007</a:t>
                      </a:r>
                    </a:p>
                  </a:txBody>
                  <a:tcPr marL="47624" marR="47624" marT="0" marB="0">
                    <a:lnL>
                      <a:noFill/>
                    </a:lnL>
                    <a:lnR>
                      <a:noFill/>
                    </a:lnR>
                    <a:lnT>
                      <a:noFill/>
                    </a:lnT>
                    <a:lnB>
                      <a:noFill/>
                    </a:lnB>
                  </a:tcPr>
                </a:tc>
                <a:tc>
                  <a:txBody>
                    <a:bodyPr/>
                    <a:lstStyle/>
                    <a:p>
                      <a:r>
                        <a:rPr lang="el-GR" sz="1800">
                          <a:effectLst/>
                          <a:latin typeface="Times" pitchFamily="2" charset="0"/>
                        </a:rPr>
                        <a:t>Υπογράφεται η Συνθήκη της Λισαβόνας </a:t>
                      </a:r>
                    </a:p>
                  </a:txBody>
                  <a:tcPr marL="47624" marR="47624" marT="0" marB="0">
                    <a:lnL>
                      <a:noFill/>
                    </a:lnL>
                    <a:lnR>
                      <a:noFill/>
                    </a:lnR>
                    <a:lnT>
                      <a:noFill/>
                    </a:lnT>
                    <a:lnB>
                      <a:noFill/>
                    </a:lnB>
                  </a:tcPr>
                </a:tc>
                <a:extLst>
                  <a:ext uri="{0D108BD9-81ED-4DB2-BD59-A6C34878D82A}">
                    <a16:rowId xmlns:a16="http://schemas.microsoft.com/office/drawing/2014/main" val="10003"/>
                  </a:ext>
                </a:extLst>
              </a:tr>
              <a:tr h="1097359">
                <a:tc>
                  <a:txBody>
                    <a:bodyPr/>
                    <a:lstStyle/>
                    <a:p>
                      <a:r>
                        <a:rPr lang="el-GR" sz="1800">
                          <a:effectLst/>
                          <a:latin typeface="Times" pitchFamily="2" charset="0"/>
                        </a:rPr>
                        <a:t>Δεκέμβριος 2009 </a:t>
                      </a:r>
                    </a:p>
                  </a:txBody>
                  <a:tcPr marL="47624" marR="47624" marT="0" marB="0">
                    <a:lnL>
                      <a:noFill/>
                    </a:lnL>
                    <a:lnR>
                      <a:noFill/>
                    </a:lnR>
                    <a:lnT>
                      <a:noFill/>
                    </a:lnT>
                    <a:lnB>
                      <a:noFill/>
                    </a:lnB>
                  </a:tcPr>
                </a:tc>
                <a:tc>
                  <a:txBody>
                    <a:bodyPr/>
                    <a:lstStyle/>
                    <a:p>
                      <a:r>
                        <a:rPr lang="el-GR" sz="1800" dirty="0">
                          <a:effectLst/>
                          <a:latin typeface="Times" pitchFamily="2" charset="0"/>
                        </a:rPr>
                        <a:t>Τίθεται σε ισχύ η Συνθήκη της Λισαβόνας μετά την επικύρωσή της και από τα 27 κράτη-μέλη της Ευρωπαϊκής Ένωσης</a:t>
                      </a:r>
                    </a:p>
                  </a:txBody>
                  <a:tcPr marL="47624" marR="47624" marT="0" marB="0">
                    <a:lnL>
                      <a:noFill/>
                    </a:lnL>
                    <a:lnR>
                      <a:noFill/>
                    </a:lnR>
                    <a:lnT>
                      <a:noFill/>
                    </a:lnT>
                    <a:lnB>
                      <a:noFill/>
                    </a:lnB>
                  </a:tcPr>
                </a:tc>
                <a:extLst>
                  <a:ext uri="{0D108BD9-81ED-4DB2-BD59-A6C34878D82A}">
                    <a16:rowId xmlns:a16="http://schemas.microsoft.com/office/drawing/2014/main" val="10004"/>
                  </a:ext>
                </a:extLst>
              </a:tr>
            </a:tbl>
          </a:graphicData>
        </a:graphic>
      </p:graphicFrame>
      <p:sp>
        <p:nvSpPr>
          <p:cNvPr id="188429" name="AutoShape 5" descr="Αποτέλεσμα εικόνας για διεθνεις σχεσεις">
            <a:extLst>
              <a:ext uri="{FF2B5EF4-FFF2-40B4-BE49-F238E27FC236}">
                <a16:creationId xmlns:a16="http://schemas.microsoft.com/office/drawing/2014/main" id="{5DC032F9-097E-F6B0-81D2-6072A0E85DD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8430" name="AutoShape 7" descr="Αποτέλεσμα εικόνας για διεθνεις σχεσεις">
            <a:extLst>
              <a:ext uri="{FF2B5EF4-FFF2-40B4-BE49-F238E27FC236}">
                <a16:creationId xmlns:a16="http://schemas.microsoft.com/office/drawing/2014/main" id="{F35EAFE5-DD6D-DEA4-219E-B1E10127002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8431" name="Rectangle 1">
            <a:extLst>
              <a:ext uri="{FF2B5EF4-FFF2-40B4-BE49-F238E27FC236}">
                <a16:creationId xmlns:a16="http://schemas.microsoft.com/office/drawing/2014/main" id="{1CE33FEA-A6F6-6418-7A76-90D2AE774972}"/>
              </a:ext>
            </a:extLst>
          </p:cNvPr>
          <p:cNvSpPr>
            <a:spLocks noChangeArrowheads="1"/>
          </p:cNvSpPr>
          <p:nvPr/>
        </p:nvSpPr>
        <p:spPr bwMode="auto">
          <a:xfrm>
            <a:off x="-1128713" y="-25400"/>
            <a:ext cx="11083926"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Τίτλος 1">
            <a:extLst>
              <a:ext uri="{FF2B5EF4-FFF2-40B4-BE49-F238E27FC236}">
                <a16:creationId xmlns:a16="http://schemas.microsoft.com/office/drawing/2014/main" id="{8CF0C2A7-84B8-F5E6-7E3B-BC1FBD6ED0D9}"/>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6FFAE80-51FE-F65F-74E4-7593C9901847}"/>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Μέχρι το τέλος της πρώτης δεκαετίας του 21ου αιώνα, το σχέδιο της ευρωπαϊκής ολοκλήρωσης είχε εξελιχθεί σε μια ένωση 27 κρατών-μελών (ενώ η Κροατία εντάχθηκε τον Ιούλιο του 2013 και έγινε το εικοστό όγδοο κράτος-μέλος), με πάνω από 500 εκατομμύρια πολίτες. </a:t>
            </a:r>
          </a:p>
          <a:p>
            <a:pPr algn="just">
              <a:defRPr/>
            </a:pPr>
            <a:r>
              <a:rPr lang="el-GR" sz="2800" dirty="0"/>
              <a:t>Αυτή η γεωγραφική διεύρυνση συνοδεύτηκε από μια σημαντική επέκταση του συνόλου των αρμοδιοτήτων πολιτικής σε σύγκριση με εκείνες της ΕΟΚ. </a:t>
            </a:r>
            <a:endParaRPr lang="el-GR" altLang="el-GR" sz="2800" dirty="0"/>
          </a:p>
        </p:txBody>
      </p:sp>
      <p:sp>
        <p:nvSpPr>
          <p:cNvPr id="189443" name="AutoShape 5" descr="Αποτέλεσμα εικόνας για διεθνεις σχεσεις">
            <a:extLst>
              <a:ext uri="{FF2B5EF4-FFF2-40B4-BE49-F238E27FC236}">
                <a16:creationId xmlns:a16="http://schemas.microsoft.com/office/drawing/2014/main" id="{304BBDF9-1F49-EAAD-4CAC-513170EF3CE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89444" name="AutoShape 7" descr="Αποτέλεσμα εικόνας για διεθνεις σχεσεις">
            <a:extLst>
              <a:ext uri="{FF2B5EF4-FFF2-40B4-BE49-F238E27FC236}">
                <a16:creationId xmlns:a16="http://schemas.microsoft.com/office/drawing/2014/main" id="{63253BA0-CCCF-04DC-A4A9-9497FFBBEE1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Τίτλος 1">
            <a:extLst>
              <a:ext uri="{FF2B5EF4-FFF2-40B4-BE49-F238E27FC236}">
                <a16:creationId xmlns:a16="http://schemas.microsoft.com/office/drawing/2014/main" id="{17BEFF56-97FE-4897-3728-AFB6E6679DFC}"/>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BCF773A1-C2BF-6E69-BF60-B7EE35F0C6AB}"/>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Αυτά τα δύο φαινόμενα, της γεωγραφικής διεύρυνσης και της επέκτασης των αρμοδιοτήτων της Ευρωπαϊκής Ένωσης, συνήθως αναφέρονται ως «διεύρυνση» και «εμβάθυνση», αντίστοιχα. </a:t>
            </a:r>
          </a:p>
          <a:p>
            <a:pPr marL="0" indent="0" algn="just" eaLnBrk="1" hangingPunct="1">
              <a:buFont typeface="Wingdings 3" pitchFamily="2" charset="2"/>
              <a:buNone/>
              <a:defRPr/>
            </a:pPr>
            <a:endParaRPr lang="el-GR" altLang="el-GR" sz="2800" dirty="0"/>
          </a:p>
        </p:txBody>
      </p:sp>
      <p:sp>
        <p:nvSpPr>
          <p:cNvPr id="190467" name="AutoShape 5" descr="Αποτέλεσμα εικόνας για διεθνεις σχεσεις">
            <a:extLst>
              <a:ext uri="{FF2B5EF4-FFF2-40B4-BE49-F238E27FC236}">
                <a16:creationId xmlns:a16="http://schemas.microsoft.com/office/drawing/2014/main" id="{5E7CB8CA-C0FA-1F88-811D-8CDF1C1B13B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90468" name="AutoShape 7" descr="Αποτέλεσμα εικόνας για διεθνεις σχεσεις">
            <a:extLst>
              <a:ext uri="{FF2B5EF4-FFF2-40B4-BE49-F238E27FC236}">
                <a16:creationId xmlns:a16="http://schemas.microsoft.com/office/drawing/2014/main" id="{75DB9DC9-75AD-ADFD-F31F-C5CFE030AB9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Τίτλος 1">
            <a:extLst>
              <a:ext uri="{FF2B5EF4-FFF2-40B4-BE49-F238E27FC236}">
                <a16:creationId xmlns:a16="http://schemas.microsoft.com/office/drawing/2014/main" id="{2731EA8C-023D-384A-8AD1-D5DBF649AB49}"/>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36866" name="Θέση περιεχομένου 2">
            <a:extLst>
              <a:ext uri="{FF2B5EF4-FFF2-40B4-BE49-F238E27FC236}">
                <a16:creationId xmlns:a16="http://schemas.microsoft.com/office/drawing/2014/main" id="{3878CC54-36D3-9BF2-3933-3A4304818005}"/>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marL="0" indent="0" algn="just" eaLnBrk="1" hangingPunct="1">
              <a:buFont typeface="Wingdings 3" pitchFamily="2" charset="2"/>
              <a:buNone/>
              <a:defRPr/>
            </a:pPr>
            <a:endParaRPr lang="el-GR" sz="2800" dirty="0"/>
          </a:p>
          <a:p>
            <a:pPr algn="just">
              <a:defRPr/>
            </a:pPr>
            <a:r>
              <a:rPr lang="el-GR" sz="2800" dirty="0"/>
              <a:t>Η Ευρώπη είναι ένας ευρέως χρησιμοποιούμενος γεωγραφικός όρος, ο οποίος αναφέρεται στο δυτικό τμήμα της Ευρασίας. </a:t>
            </a:r>
            <a:endParaRPr lang="en-US" sz="2800" dirty="0"/>
          </a:p>
          <a:p>
            <a:pPr algn="just">
              <a:defRPr/>
            </a:pPr>
            <a:r>
              <a:rPr lang="el-GR" sz="2800" dirty="0"/>
              <a:t>Ο Ατλαντικός Ωκεανός, η Μεσόγειος και ο Αρκτικός Ωκεανός αποτελούν τα σαφή θαλάσσια όριά της προς τη Δύση, τον Νότο και τον Βορρά αντίστοιχα. </a:t>
            </a:r>
          </a:p>
          <a:p>
            <a:pPr marL="0" indent="0" algn="just" eaLnBrk="1" hangingPunct="1">
              <a:buFont typeface="Wingdings 3" pitchFamily="2" charset="2"/>
              <a:buNone/>
              <a:defRPr/>
            </a:pPr>
            <a:endParaRPr lang="el-GR" altLang="el-GR" sz="2800" dirty="0"/>
          </a:p>
        </p:txBody>
      </p:sp>
      <p:sp>
        <p:nvSpPr>
          <p:cNvPr id="34819" name="AutoShape 5" descr="Αποτέλεσμα εικόνας για διεθνεις σχεσεις">
            <a:extLst>
              <a:ext uri="{FF2B5EF4-FFF2-40B4-BE49-F238E27FC236}">
                <a16:creationId xmlns:a16="http://schemas.microsoft.com/office/drawing/2014/main" id="{C849047C-BB95-0C68-58F0-76CFD803DAF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4820" name="AutoShape 7" descr="Αποτέλεσμα εικόνας για διεθνεις σχεσεις">
            <a:extLst>
              <a:ext uri="{FF2B5EF4-FFF2-40B4-BE49-F238E27FC236}">
                <a16:creationId xmlns:a16="http://schemas.microsoft.com/office/drawing/2014/main" id="{6E65ECB4-0EDE-D30D-2FF7-A651932089A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Τίτλος 1">
            <a:extLst>
              <a:ext uri="{FF2B5EF4-FFF2-40B4-BE49-F238E27FC236}">
                <a16:creationId xmlns:a16="http://schemas.microsoft.com/office/drawing/2014/main" id="{8A905C33-A103-92F9-A4C4-592F9554FD1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4800B65A-E57D-4FD1-203D-6784D900B605}"/>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Οι θεσμοί και η αρχή της λήψης αποφάσεων της σημερινής Ευρωπαϊκής Ένωσης είναι μάλλον το σύνθετο προϊόν (1) ενός ρεαλιστικού συμβιβασμού έναντι των πολιτικών και οικονομικών αρχών και (2) μιας συμφωνίας μεταξύ των βασικών πρωταγωνιστών και ηγετών των κρατών-μελών. </a:t>
            </a:r>
          </a:p>
          <a:p>
            <a:pPr algn="just">
              <a:defRPr/>
            </a:pPr>
            <a:r>
              <a:rPr lang="el-GR" sz="2400" dirty="0"/>
              <a:t>Για τους ηγέτες αυτούς η ολοκλήρωση αποτέλεσε ένα ελκυστικό εργαλείο επίλυσης προβλημάτων σε ένα ολοένα και περισσότερο διασυνδεδεμένο διεθνές σύστημα.</a:t>
            </a:r>
          </a:p>
          <a:p>
            <a:pPr marL="0" indent="0" algn="just" eaLnBrk="1" hangingPunct="1">
              <a:buFont typeface="Wingdings 3" pitchFamily="2" charset="2"/>
              <a:buNone/>
              <a:defRPr/>
            </a:pPr>
            <a:endParaRPr lang="el-GR" altLang="el-GR" sz="2800" dirty="0"/>
          </a:p>
        </p:txBody>
      </p:sp>
      <p:sp>
        <p:nvSpPr>
          <p:cNvPr id="191491" name="AutoShape 5" descr="Αποτέλεσμα εικόνας για διεθνεις σχεσεις">
            <a:extLst>
              <a:ext uri="{FF2B5EF4-FFF2-40B4-BE49-F238E27FC236}">
                <a16:creationId xmlns:a16="http://schemas.microsoft.com/office/drawing/2014/main" id="{2B47691B-76CB-4E8D-D2F2-8C378589919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91492" name="AutoShape 7" descr="Αποτέλεσμα εικόνας για διεθνεις σχεσεις">
            <a:extLst>
              <a:ext uri="{FF2B5EF4-FFF2-40B4-BE49-F238E27FC236}">
                <a16:creationId xmlns:a16="http://schemas.microsoft.com/office/drawing/2014/main" id="{F5C892EF-5F29-FBB8-FD19-BFDA0616E26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3" name="Τίτλος 1">
            <a:extLst>
              <a:ext uri="{FF2B5EF4-FFF2-40B4-BE49-F238E27FC236}">
                <a16:creationId xmlns:a16="http://schemas.microsoft.com/office/drawing/2014/main" id="{3EA857FE-612D-F19C-375C-06E4B24D65BF}"/>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83AB34ED-0CBF-C188-1E07-223687CC93B9}"/>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Η πολυπλοκότητα της θεσμικής ανάπτυξης μεταξύ 1973 και 2010 αντανακλά τις πρόσθετες επιπλοκές που προκύπτουν για τη χάραξη της ευρωπαϊκής πολιτικής από τη διεύρυνση του έργου της ολοκλήρωσης, ώστε να  συμπεριλάβει τα νέα μέλη. </a:t>
            </a:r>
          </a:p>
          <a:p>
            <a:pPr marL="0" indent="0" algn="just" eaLnBrk="1" hangingPunct="1">
              <a:buFont typeface="Wingdings 3" pitchFamily="2" charset="2"/>
              <a:buNone/>
              <a:defRPr/>
            </a:pPr>
            <a:endParaRPr lang="el-GR" altLang="el-GR" sz="2800" dirty="0"/>
          </a:p>
        </p:txBody>
      </p:sp>
      <p:sp>
        <p:nvSpPr>
          <p:cNvPr id="192515" name="AutoShape 5" descr="Αποτέλεσμα εικόνας για διεθνεις σχεσεις">
            <a:extLst>
              <a:ext uri="{FF2B5EF4-FFF2-40B4-BE49-F238E27FC236}">
                <a16:creationId xmlns:a16="http://schemas.microsoft.com/office/drawing/2014/main" id="{39936190-E402-03C1-44F4-73B5F4EBF5C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92516" name="AutoShape 7" descr="Αποτέλεσμα εικόνας για διεθνεις σχεσεις">
            <a:extLst>
              <a:ext uri="{FF2B5EF4-FFF2-40B4-BE49-F238E27FC236}">
                <a16:creationId xmlns:a16="http://schemas.microsoft.com/office/drawing/2014/main" id="{02D11E55-F869-1F22-9862-92A4E206E5B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Τίτλος 1">
            <a:extLst>
              <a:ext uri="{FF2B5EF4-FFF2-40B4-BE49-F238E27FC236}">
                <a16:creationId xmlns:a16="http://schemas.microsoft.com/office/drawing/2014/main" id="{EED18A4B-E357-7269-8B06-65EF9AF218E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4617EB89-155A-2800-20F4-10D3C901B422}"/>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400" dirty="0"/>
              <a:t>Υπήρχαν τέσσερα κύματα διεύρυνσης κατά τη διάρκεια αυτής της περιόδου: Η ατλαντική διεύρυνση το 1973 (Βρετανία, Δανία και Ιρλανδία), η μεσογειακή διεύρυνση το 1981 και το 1986 (πρώτα η Ελλάδα και στη συνέχεια η Ισπανία και η Πορτογαλία), η μεταψυχροπολεμική δυτική διεύρυνση το 1995 (Αυστρία, Φινλανδία και Σουηδία) και, τέλος, η διεύρυνση της Κεντρικής και Ανατολικής Ευρώπης (Δημοκρατία της Κύπρου, Τσεχική Δημοκρατία, Εσθονία, Ουγγαρία, Λετονία, Λιθουανία, Μάλτα, Πολωνία, Σλοβακία και Σλοβενία το 2004, ακολουθούμενες από τη Βουλγαρία και τη Ρουμανία το 2007). </a:t>
            </a:r>
          </a:p>
          <a:p>
            <a:pPr marL="0" indent="0" algn="just" eaLnBrk="1" hangingPunct="1">
              <a:buFont typeface="Wingdings 3" pitchFamily="2" charset="2"/>
              <a:buNone/>
              <a:defRPr/>
            </a:pPr>
            <a:endParaRPr lang="el-GR" altLang="el-GR" sz="2800" dirty="0"/>
          </a:p>
        </p:txBody>
      </p:sp>
      <p:sp>
        <p:nvSpPr>
          <p:cNvPr id="193539" name="AutoShape 5" descr="Αποτέλεσμα εικόνας για διεθνεις σχεσεις">
            <a:extLst>
              <a:ext uri="{FF2B5EF4-FFF2-40B4-BE49-F238E27FC236}">
                <a16:creationId xmlns:a16="http://schemas.microsoft.com/office/drawing/2014/main" id="{3E6AAE5E-DD00-5DAE-FB1C-D0C0BB83F9D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93540" name="AutoShape 7" descr="Αποτέλεσμα εικόνας για διεθνεις σχεσεις">
            <a:extLst>
              <a:ext uri="{FF2B5EF4-FFF2-40B4-BE49-F238E27FC236}">
                <a16:creationId xmlns:a16="http://schemas.microsoft.com/office/drawing/2014/main" id="{EC19505B-347F-2C04-4183-673AE7A7B28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Τίτλος 1">
            <a:extLst>
              <a:ext uri="{FF2B5EF4-FFF2-40B4-BE49-F238E27FC236}">
                <a16:creationId xmlns:a16="http://schemas.microsoft.com/office/drawing/2014/main" id="{0ABE3F5C-48ED-ADB1-5774-3AA7C5F898A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08DB14D9-5A92-B697-FC4B-3F43935DCF6C}"/>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Τρεις  ήταν οι πιο σημαντικές συνθήκες πίσω από την εμβάθυνση της ευρωπαϊκής ολοκλήρωσης από το 1973. </a:t>
            </a:r>
          </a:p>
          <a:p>
            <a:pPr algn="just">
              <a:defRPr/>
            </a:pPr>
            <a:r>
              <a:rPr lang="el-GR" sz="2800" b="1" dirty="0"/>
              <a:t>Αυτές είναι η Ενιαία Ευρωπαϊκή Πράξη του 1986, η Συνθήκη του Μάαστριχτ του 1992 και η Συνθήκη της Λισαβόνας του 2009, η οποία στην πραγματικότητα ήταν σε μεγάλο βαθμό μια ανακυκλωμένη έκδοση μιας προγενέστερης συνθήκης που δεν επικυρώθηκε ποτέ, της Συνταγματικής Συνθήκης του 2004. </a:t>
            </a:r>
          </a:p>
          <a:p>
            <a:pPr marL="0" indent="0" algn="just" eaLnBrk="1" hangingPunct="1">
              <a:buFont typeface="Wingdings 3" pitchFamily="2" charset="2"/>
              <a:buNone/>
              <a:defRPr/>
            </a:pPr>
            <a:endParaRPr lang="el-GR" altLang="el-GR" sz="2800" dirty="0"/>
          </a:p>
        </p:txBody>
      </p:sp>
      <p:sp>
        <p:nvSpPr>
          <p:cNvPr id="194563" name="AutoShape 5" descr="Αποτέλεσμα εικόνας για διεθνεις σχεσεις">
            <a:extLst>
              <a:ext uri="{FF2B5EF4-FFF2-40B4-BE49-F238E27FC236}">
                <a16:creationId xmlns:a16="http://schemas.microsoft.com/office/drawing/2014/main" id="{C42814F8-D2D5-7CDE-E8A1-9E9152D45CB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94564" name="AutoShape 7" descr="Αποτέλεσμα εικόνας για διεθνεις σχεσεις">
            <a:extLst>
              <a:ext uri="{FF2B5EF4-FFF2-40B4-BE49-F238E27FC236}">
                <a16:creationId xmlns:a16="http://schemas.microsoft.com/office/drawing/2014/main" id="{FA2E6DFE-C359-D814-8B95-F023CCFEA12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Τίτλος 1">
            <a:extLst>
              <a:ext uri="{FF2B5EF4-FFF2-40B4-BE49-F238E27FC236}">
                <a16:creationId xmlns:a16="http://schemas.microsoft.com/office/drawing/2014/main" id="{033EECC7-EFE8-CFD7-F651-6CEF7A28598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9B26BADD-32DC-DE52-B9C7-7C1239A55E4A}"/>
              </a:ext>
            </a:extLst>
          </p:cNvPr>
          <p:cNvSpPr>
            <a:spLocks noGrp="1"/>
          </p:cNvSpPr>
          <p:nvPr>
            <p:ph idx="1"/>
          </p:nvPr>
        </p:nvSpPr>
        <p:spPr>
          <a:xfrm>
            <a:off x="1382713" y="446088"/>
            <a:ext cx="7761287" cy="629285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400" dirty="0"/>
              <a:t>Μετά την πετρελαϊκή κρίση του 1973 το απότομο τέλος του φθηνού πετρελαίου, που είχε συμβάλει στην οικονομική ανάπτυξη της Δυτικής Ευρώπης, συνοδεύτηκε από τη σημαντική αποδιοργάνωση του παγκόσμιου χρηματοπιστωτικού συστήματος. </a:t>
            </a:r>
          </a:p>
          <a:p>
            <a:pPr algn="just">
              <a:defRPr/>
            </a:pPr>
            <a:r>
              <a:rPr lang="el-GR" sz="2400" dirty="0"/>
              <a:t>Το </a:t>
            </a:r>
            <a:r>
              <a:rPr lang="el-GR" sz="2400" b="1" dirty="0"/>
              <a:t>σύστημα του </a:t>
            </a:r>
            <a:r>
              <a:rPr lang="el-GR" sz="2400" dirty="0" err="1"/>
              <a:t>Μπρέτον</a:t>
            </a:r>
            <a:r>
              <a:rPr lang="el-GR" sz="2400" dirty="0"/>
              <a:t> Γουντς και των σταθερών συναλλαγματικών ισοτιμιών, συνδεδεμένο με το δολάριο ΗΠΑ, που ήταν ένα σύστημα μετατρεψιμότητας του χρυσού –και που είχε σχεδιαστεί για την προστασία του ελεύθερου εμπορίου από την κερδοσκοπία και τις ξαφνικές διακυμάνσεις των συναλλαγματικών ισοτιμιών– </a:t>
            </a:r>
            <a:r>
              <a:rPr lang="el-GR" sz="2400" b="1" dirty="0"/>
              <a:t>κατέρρευσε. </a:t>
            </a:r>
          </a:p>
          <a:p>
            <a:pPr marL="0" indent="0" algn="just" eaLnBrk="1" hangingPunct="1">
              <a:buFont typeface="Wingdings 3" pitchFamily="2" charset="2"/>
              <a:buNone/>
              <a:defRPr/>
            </a:pPr>
            <a:endParaRPr lang="el-GR" altLang="el-GR" sz="2800" dirty="0"/>
          </a:p>
        </p:txBody>
      </p:sp>
      <p:sp>
        <p:nvSpPr>
          <p:cNvPr id="195587" name="AutoShape 5" descr="Αποτέλεσμα εικόνας για διεθνεις σχεσεις">
            <a:extLst>
              <a:ext uri="{FF2B5EF4-FFF2-40B4-BE49-F238E27FC236}">
                <a16:creationId xmlns:a16="http://schemas.microsoft.com/office/drawing/2014/main" id="{8BD9FA4F-6CB5-C517-B14E-E971768C9DE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95588" name="AutoShape 7" descr="Αποτέλεσμα εικόνας για διεθνεις σχεσεις">
            <a:extLst>
              <a:ext uri="{FF2B5EF4-FFF2-40B4-BE49-F238E27FC236}">
                <a16:creationId xmlns:a16="http://schemas.microsoft.com/office/drawing/2014/main" id="{4F786248-6522-8CC3-C8FF-6967E0B99D3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09" name="Τίτλος 1">
            <a:extLst>
              <a:ext uri="{FF2B5EF4-FFF2-40B4-BE49-F238E27FC236}">
                <a16:creationId xmlns:a16="http://schemas.microsoft.com/office/drawing/2014/main" id="{E99FEFD1-F440-C139-612A-152D7447707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F1D77886-4A50-A923-023F-A927DB9771C2}"/>
              </a:ext>
            </a:extLst>
          </p:cNvPr>
          <p:cNvSpPr>
            <a:spLocks noGrp="1"/>
          </p:cNvSpPr>
          <p:nvPr>
            <p:ph idx="1"/>
          </p:nvPr>
        </p:nvSpPr>
        <p:spPr>
          <a:xfrm>
            <a:off x="1382713" y="446088"/>
            <a:ext cx="7761287" cy="629285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Αυτό προκλήθηκε από το γεγονός ότι η κυβέρνηση των ΗΠΑ δεν ήταν σε θέση να εξισορροπήσει τον προϋπολογισμό της, υπονομεύοντας έτσι το ισοζύγιο πληρωμών (την καθαρή διαφορά μεταξύ εισαγωγών και εξαγωγών). </a:t>
            </a:r>
          </a:p>
          <a:p>
            <a:pPr algn="just">
              <a:defRPr/>
            </a:pPr>
            <a:r>
              <a:rPr lang="el-GR" sz="2800" dirty="0"/>
              <a:t>Τα ελλείμματα των ΗΠΑ κατά τη διάρκεια του πολέμου του Βιετνάμ οδήγησαν σε πτώση του δολαρίου των ΗΠΑ, καθιστώντας μη πρόσφορη τη μετατρεψιμότητά του σε μια σταθερή ποσότητα χρυσού. </a:t>
            </a:r>
          </a:p>
          <a:p>
            <a:pPr marL="0" indent="0" algn="just" eaLnBrk="1" hangingPunct="1">
              <a:buFont typeface="Wingdings 3" pitchFamily="2" charset="2"/>
              <a:buNone/>
              <a:defRPr/>
            </a:pPr>
            <a:endParaRPr lang="el-GR" altLang="el-GR" sz="2800" dirty="0"/>
          </a:p>
        </p:txBody>
      </p:sp>
      <p:sp>
        <p:nvSpPr>
          <p:cNvPr id="196611" name="AutoShape 5" descr="Αποτέλεσμα εικόνας για διεθνεις σχεσεις">
            <a:extLst>
              <a:ext uri="{FF2B5EF4-FFF2-40B4-BE49-F238E27FC236}">
                <a16:creationId xmlns:a16="http://schemas.microsoft.com/office/drawing/2014/main" id="{B827CB28-1B9C-BEB3-FEF8-51FE9EA3F3F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96612" name="AutoShape 7" descr="Αποτέλεσμα εικόνας για διεθνεις σχεσεις">
            <a:extLst>
              <a:ext uri="{FF2B5EF4-FFF2-40B4-BE49-F238E27FC236}">
                <a16:creationId xmlns:a16="http://schemas.microsoft.com/office/drawing/2014/main" id="{DE95086A-BC38-004D-C76B-1B01E5912E5A}"/>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Τίτλος 1">
            <a:extLst>
              <a:ext uri="{FF2B5EF4-FFF2-40B4-BE49-F238E27FC236}">
                <a16:creationId xmlns:a16="http://schemas.microsoft.com/office/drawing/2014/main" id="{2E9531BA-BED6-499F-F43B-24269AFE746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37EF3008-2A78-01BC-0A5A-620584EA05E4}"/>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Η εγκατάλειψη της μετατρεψιμότητας του δολαρίου οδήγησε σε κυμαινόμενες σε παγκόσμιο επίπεδο συναλλαγματικές ισοτιμίες από τις αρχές του 1973. </a:t>
            </a:r>
          </a:p>
          <a:p>
            <a:pPr algn="just">
              <a:defRPr/>
            </a:pPr>
            <a:r>
              <a:rPr lang="el-GR" sz="2800" dirty="0"/>
              <a:t>Εν μέσω της παγκόσμιας οικονομικής αβεβαιότητας, οι ηγέτες της Δυτικής Ευρώπης στράφηκαν προς την ΕΟΚ για την επίλυση αυτού του νέου προβλήματος διαχείρισης των συναλλαγματικών ισοτιμιών και των συναφών νομισματικών πολιτικών.</a:t>
            </a:r>
          </a:p>
          <a:p>
            <a:pPr marL="0" indent="0" algn="just" eaLnBrk="1" hangingPunct="1">
              <a:buFont typeface="Wingdings 3" pitchFamily="2" charset="2"/>
              <a:buNone/>
              <a:defRPr/>
            </a:pPr>
            <a:endParaRPr lang="el-GR" altLang="el-GR" sz="2800" dirty="0"/>
          </a:p>
        </p:txBody>
      </p:sp>
      <p:sp>
        <p:nvSpPr>
          <p:cNvPr id="197635" name="AutoShape 5" descr="Αποτέλεσμα εικόνας για διεθνεις σχεσεις">
            <a:extLst>
              <a:ext uri="{FF2B5EF4-FFF2-40B4-BE49-F238E27FC236}">
                <a16:creationId xmlns:a16="http://schemas.microsoft.com/office/drawing/2014/main" id="{9B648E06-571A-89DF-9083-CC8D88A0677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97636" name="AutoShape 7" descr="Αποτέλεσμα εικόνας για διεθνεις σχεσεις">
            <a:extLst>
              <a:ext uri="{FF2B5EF4-FFF2-40B4-BE49-F238E27FC236}">
                <a16:creationId xmlns:a16="http://schemas.microsoft.com/office/drawing/2014/main" id="{42813927-04DE-C81E-60C2-236EDD2FEAE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Τίτλος 1">
            <a:extLst>
              <a:ext uri="{FF2B5EF4-FFF2-40B4-BE49-F238E27FC236}">
                <a16:creationId xmlns:a16="http://schemas.microsoft.com/office/drawing/2014/main" id="{4A14624A-AAED-C8AD-BB45-32D927CF10C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3DDED1A-78F7-E486-2797-1E740B0D0AF2}"/>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Στις μεσογειακές χώρες, η προοπτική ένταξης στην ΕΟΚ θεωρήθηκε ένα μέσο προς την κατεύθυνση της οικονομικής και πολιτικής σταθεροποίησης, μια προοπτική κοινή στις περισσότερες σήμερα υποψήφιες προς ένταξη στην Ευρωπαϊκή Ένωση.</a:t>
            </a:r>
          </a:p>
          <a:p>
            <a:pPr algn="just">
              <a:defRPr/>
            </a:pPr>
            <a:r>
              <a:rPr lang="el-GR" sz="2600" dirty="0"/>
              <a:t>Αυτό το κύμα του εκδημοκρατισμού της ΕΟΚ τονίζει τον ρόλο που μπορεί να διαδραματίσει το υπερεθνικό στοιχείο στην προστασία και την ενδυνάμωση της δημοκρατίας στο εσωτερικό των ευρωπαϊκών κρατών. </a:t>
            </a:r>
          </a:p>
          <a:p>
            <a:pPr marL="0" indent="0" algn="just" eaLnBrk="1" hangingPunct="1">
              <a:buFont typeface="Wingdings 3" pitchFamily="2" charset="2"/>
              <a:buNone/>
              <a:defRPr/>
            </a:pPr>
            <a:endParaRPr lang="el-GR" altLang="el-GR" sz="2800" dirty="0"/>
          </a:p>
        </p:txBody>
      </p:sp>
      <p:sp>
        <p:nvSpPr>
          <p:cNvPr id="198659" name="AutoShape 5" descr="Αποτέλεσμα εικόνας για διεθνεις σχεσεις">
            <a:extLst>
              <a:ext uri="{FF2B5EF4-FFF2-40B4-BE49-F238E27FC236}">
                <a16:creationId xmlns:a16="http://schemas.microsoft.com/office/drawing/2014/main" id="{808CA5EF-E0A7-345A-3E5A-52113C91CF3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98660" name="AutoShape 7" descr="Αποτέλεσμα εικόνας για διεθνεις σχεσεις">
            <a:extLst>
              <a:ext uri="{FF2B5EF4-FFF2-40B4-BE49-F238E27FC236}">
                <a16:creationId xmlns:a16="http://schemas.microsoft.com/office/drawing/2014/main" id="{62882DD7-4644-F8E9-79BB-1B79B55539B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Τίτλος 1">
            <a:extLst>
              <a:ext uri="{FF2B5EF4-FFF2-40B4-BE49-F238E27FC236}">
                <a16:creationId xmlns:a16="http://schemas.microsoft.com/office/drawing/2014/main" id="{2D24FFD2-4911-A96B-04E8-A12507958AFF}"/>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6FCBB59-A9B9-2C7F-B021-76BE956B348E}"/>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Αλλά λόγω αυτού του κύματος αλλαγής των καθεστώτων, η ΕΟΚ έπρεπε όλο και περισσότερο να ανταποκριθεί στην αξίωση, που βρίσκεται στο προοίμιο της Συνθήκης της Ρώμης, ότι τα κράτη-μέλη έχουν δεσμευτεί για την «ενίσχυση των εγγυήσεων της ειρήνης και της ελευθερίας» μέσα από την κοινή κυριαρχία.</a:t>
            </a:r>
          </a:p>
          <a:p>
            <a:pPr marL="0" indent="0" algn="just" eaLnBrk="1" hangingPunct="1">
              <a:buFont typeface="Wingdings 3" pitchFamily="2" charset="2"/>
              <a:buNone/>
              <a:defRPr/>
            </a:pPr>
            <a:endParaRPr lang="el-GR" altLang="el-GR" sz="2800" dirty="0"/>
          </a:p>
        </p:txBody>
      </p:sp>
      <p:sp>
        <p:nvSpPr>
          <p:cNvPr id="199683" name="AutoShape 5" descr="Αποτέλεσμα εικόνας για διεθνεις σχεσεις">
            <a:extLst>
              <a:ext uri="{FF2B5EF4-FFF2-40B4-BE49-F238E27FC236}">
                <a16:creationId xmlns:a16="http://schemas.microsoft.com/office/drawing/2014/main" id="{A4C9A29D-53D6-E4D8-9DC1-B6F7A223BF5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99684" name="AutoShape 7" descr="Αποτέλεσμα εικόνας για διεθνεις σχεσεις">
            <a:extLst>
              <a:ext uri="{FF2B5EF4-FFF2-40B4-BE49-F238E27FC236}">
                <a16:creationId xmlns:a16="http://schemas.microsoft.com/office/drawing/2014/main" id="{F183B222-9EA6-7483-D4CD-F19513B9B4D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Τίτλος 1">
            <a:extLst>
              <a:ext uri="{FF2B5EF4-FFF2-40B4-BE49-F238E27FC236}">
                <a16:creationId xmlns:a16="http://schemas.microsoft.com/office/drawing/2014/main" id="{1D1A6FAD-37B5-E5FE-2F91-3F3C90AE6C4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CF63439-1A87-A17F-D5C9-605480468E58}"/>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altLang="el-GR" sz="2800" dirty="0"/>
              <a:t>Η ένταξη της Ελλάδας έδειχνε την </a:t>
            </a:r>
            <a:r>
              <a:rPr lang="el-GR" sz="2800" dirty="0"/>
              <a:t>πρόθεση να ενισχυθεί η δημοκρατία στην ιστορική της γενέτειρα, την ίδια στιγμή που η ίδια η ΕΟΚ αύξανε τα δημοκρατικά της διαπιστευτήρια με τη διενέργεια άμεσων εκλογών για το Ευρωπαϊκό Κοινοβούλιο, αρχής γενομένης από τον Ιούνιο του 1979. </a:t>
            </a:r>
          </a:p>
          <a:p>
            <a:pPr algn="just" eaLnBrk="1" hangingPunct="1">
              <a:defRPr/>
            </a:pPr>
            <a:endParaRPr lang="el-GR" altLang="el-GR" sz="2800" dirty="0"/>
          </a:p>
        </p:txBody>
      </p:sp>
      <p:sp>
        <p:nvSpPr>
          <p:cNvPr id="200707" name="AutoShape 5" descr="Αποτέλεσμα εικόνας για διεθνεις σχεσεις">
            <a:extLst>
              <a:ext uri="{FF2B5EF4-FFF2-40B4-BE49-F238E27FC236}">
                <a16:creationId xmlns:a16="http://schemas.microsoft.com/office/drawing/2014/main" id="{69552965-611D-5A5D-3A5E-E032C26F8DA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00708" name="AutoShape 7" descr="Αποτέλεσμα εικόνας για διεθνεις σχεσεις">
            <a:extLst>
              <a:ext uri="{FF2B5EF4-FFF2-40B4-BE49-F238E27FC236}">
                <a16:creationId xmlns:a16="http://schemas.microsoft.com/office/drawing/2014/main" id="{0319E9CD-2D51-46F7-8EAD-96172797415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Τίτλος 1">
            <a:extLst>
              <a:ext uri="{FF2B5EF4-FFF2-40B4-BE49-F238E27FC236}">
                <a16:creationId xmlns:a16="http://schemas.microsoft.com/office/drawing/2014/main" id="{E68B481E-C4D0-DF30-48AD-2DFCF85D156E}"/>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36866" name="Θέση περιεχομένου 2">
            <a:extLst>
              <a:ext uri="{FF2B5EF4-FFF2-40B4-BE49-F238E27FC236}">
                <a16:creationId xmlns:a16="http://schemas.microsoft.com/office/drawing/2014/main" id="{92351410-BCB8-15D9-D1EB-2A2A310ED20D}"/>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endParaRPr lang="en-US" altLang="el-GR" sz="2800" dirty="0"/>
          </a:p>
          <a:p>
            <a:pPr marL="0" indent="0" algn="just" eaLnBrk="1" hangingPunct="1">
              <a:buFont typeface="Wingdings 3" pitchFamily="2" charset="2"/>
              <a:buNone/>
              <a:defRPr/>
            </a:pPr>
            <a:endParaRPr lang="en-US" altLang="el-GR" sz="2800" dirty="0"/>
          </a:p>
          <a:p>
            <a:pPr algn="just">
              <a:defRPr/>
            </a:pPr>
            <a:r>
              <a:rPr lang="el-GR" sz="2800" dirty="0"/>
              <a:t>Η χερσόνησος αυτή δεν έχει ανάλογα σαφή όρια στα ανατολικά, γεγονός που εξακολουθεί να αποτελεί πηγή διαμάχης μέχρι σήμερα, δεδομένου ότι η αβεβαιότητα γύρω από τα σύνορα της Ευρώπης σημαίνει αβεβαιότητα γύρω από το ποιες χώρες μπορούν να γίνουν μέλη της Ευρωπαϊκής Ένωσης.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sz="2800" dirty="0"/>
          </a:p>
          <a:p>
            <a:pPr marL="0" indent="0" algn="just" eaLnBrk="1" hangingPunct="1">
              <a:buFont typeface="Wingdings 3" pitchFamily="2" charset="2"/>
              <a:buNone/>
              <a:defRPr/>
            </a:pPr>
            <a:endParaRPr lang="el-GR" altLang="el-GR" sz="2800" dirty="0"/>
          </a:p>
        </p:txBody>
      </p:sp>
      <p:sp>
        <p:nvSpPr>
          <p:cNvPr id="35843" name="AutoShape 5" descr="Αποτέλεσμα εικόνας για διεθνεις σχεσεις">
            <a:extLst>
              <a:ext uri="{FF2B5EF4-FFF2-40B4-BE49-F238E27FC236}">
                <a16:creationId xmlns:a16="http://schemas.microsoft.com/office/drawing/2014/main" id="{92A1B949-54D6-5A60-8329-36815942A7B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5844" name="AutoShape 7" descr="Αποτέλεσμα εικόνας για διεθνεις σχεσεις">
            <a:extLst>
              <a:ext uri="{FF2B5EF4-FFF2-40B4-BE49-F238E27FC236}">
                <a16:creationId xmlns:a16="http://schemas.microsoft.com/office/drawing/2014/main" id="{A191217A-0B2E-A29E-E398-20335FB539D8}"/>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Τίτλος 1">
            <a:extLst>
              <a:ext uri="{FF2B5EF4-FFF2-40B4-BE49-F238E27FC236}">
                <a16:creationId xmlns:a16="http://schemas.microsoft.com/office/drawing/2014/main" id="{8598FD3D-8473-A8C7-825F-1B4B09999B13}"/>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742EEF3-7FCD-19D8-8822-AF9F18AEB0E9}"/>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400" dirty="0"/>
              <a:t>Μέχρι τότε τα μέλη του Ευρωπαϊκού Κοινοβουλίου επιλέγονταν από τα μέλη των εθνικών κοινοβουλίων. Η άμεση εκλογή σήμαινε ότι αυτό το νομοθετικό σώμα εκπροσωπούνταν τώρα από τον ευρωπαϊκό λαό στο σύνολό του. </a:t>
            </a:r>
          </a:p>
          <a:p>
            <a:pPr algn="just">
              <a:defRPr/>
            </a:pPr>
            <a:r>
              <a:rPr lang="el-GR" sz="2400" dirty="0"/>
              <a:t>Από τότε, αυτή η δημοκρατική εντολή έχει επιτρέψει στο Ευρωπαϊκό Κοινοβούλιο να επιχειρηματολογεί υπέρ μεγαλύτερων αρμοδιοτήτων στη λήψη αποφάσεων. </a:t>
            </a:r>
          </a:p>
          <a:p>
            <a:pPr algn="just">
              <a:defRPr/>
            </a:pPr>
            <a:r>
              <a:rPr lang="el-GR" sz="2400" dirty="0"/>
              <a:t>Η εκπροσώπηση στο Κοινοβούλιο βασίζεται στον αριθμό εδρών που διαθέτει κάθε χώρα, ο οποίος κατανέμεται ανάλογα με τον πληθυσμό της. </a:t>
            </a:r>
          </a:p>
          <a:p>
            <a:pPr marL="0" indent="0" algn="just" eaLnBrk="1" hangingPunct="1">
              <a:buFont typeface="Wingdings 3" pitchFamily="2" charset="2"/>
              <a:buNone/>
              <a:defRPr/>
            </a:pPr>
            <a:endParaRPr lang="el-GR" altLang="el-GR" sz="2800" dirty="0"/>
          </a:p>
        </p:txBody>
      </p:sp>
      <p:sp>
        <p:nvSpPr>
          <p:cNvPr id="201731" name="AutoShape 5" descr="Αποτέλεσμα εικόνας για διεθνεις σχεσεις">
            <a:extLst>
              <a:ext uri="{FF2B5EF4-FFF2-40B4-BE49-F238E27FC236}">
                <a16:creationId xmlns:a16="http://schemas.microsoft.com/office/drawing/2014/main" id="{B8A2B5DF-8D4F-1933-5E14-DBDC3E67ABB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01732" name="AutoShape 7" descr="Αποτέλεσμα εικόνας για διεθνεις σχεσεις">
            <a:extLst>
              <a:ext uri="{FF2B5EF4-FFF2-40B4-BE49-F238E27FC236}">
                <a16:creationId xmlns:a16="http://schemas.microsoft.com/office/drawing/2014/main" id="{744996F9-3617-CB4D-B578-44C6FFEEDD4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3" name="Τίτλος 1">
            <a:extLst>
              <a:ext uri="{FF2B5EF4-FFF2-40B4-BE49-F238E27FC236}">
                <a16:creationId xmlns:a16="http://schemas.microsoft.com/office/drawing/2014/main" id="{ADB5AF0F-52B9-2386-9963-4A3373EEA4E9}"/>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8BE70D7-25AD-1595-9F61-B26B22179D40}"/>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Η Ενιαία Ευρωπαϊκή Πράξη (ΕΕΠ) του 1986 είναι ένα εξαιρετικό παράδειγμα του τρόπου με τον οποίο η ευρωπαϊκή ολοκλήρωση προχωρά περισσότερο όταν η ημερήσια διάταξη των υπερεθνικών φορέων υποστηρίζεται από τις κυβερνήσεις των κρατών-μελών, για τους δικούς τους λόγους όσον αφορά την εκχώρηση κυριαρχίας. </a:t>
            </a:r>
          </a:p>
          <a:p>
            <a:pPr marL="0" indent="0" algn="just" eaLnBrk="1" hangingPunct="1">
              <a:buFont typeface="Wingdings 3" pitchFamily="2" charset="2"/>
              <a:buNone/>
              <a:defRPr/>
            </a:pPr>
            <a:endParaRPr lang="el-GR" altLang="el-GR" sz="2800" dirty="0"/>
          </a:p>
        </p:txBody>
      </p:sp>
      <p:sp>
        <p:nvSpPr>
          <p:cNvPr id="202755" name="AutoShape 5" descr="Αποτέλεσμα εικόνας για διεθνεις σχεσεις">
            <a:extLst>
              <a:ext uri="{FF2B5EF4-FFF2-40B4-BE49-F238E27FC236}">
                <a16:creationId xmlns:a16="http://schemas.microsoft.com/office/drawing/2014/main" id="{AC11AD0C-046B-2D32-08A8-F733D20DCB0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02756" name="AutoShape 7" descr="Αποτέλεσμα εικόνας για διεθνεις σχεσεις">
            <a:extLst>
              <a:ext uri="{FF2B5EF4-FFF2-40B4-BE49-F238E27FC236}">
                <a16:creationId xmlns:a16="http://schemas.microsoft.com/office/drawing/2014/main" id="{67A3AC61-C2B9-2614-0078-7E23F784BE7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Τίτλος 1">
            <a:extLst>
              <a:ext uri="{FF2B5EF4-FFF2-40B4-BE49-F238E27FC236}">
                <a16:creationId xmlns:a16="http://schemas.microsoft.com/office/drawing/2014/main" id="{11745684-43B8-ACDF-249E-B306FF5A184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307926F7-BC8E-BB68-BF79-4AC60D0558EA}"/>
              </a:ext>
            </a:extLst>
          </p:cNvPr>
          <p:cNvSpPr>
            <a:spLocks noGrp="1"/>
          </p:cNvSpPr>
          <p:nvPr>
            <p:ph idx="1"/>
          </p:nvPr>
        </p:nvSpPr>
        <p:spPr>
          <a:xfrm>
            <a:off x="1382713" y="522288"/>
            <a:ext cx="7761287" cy="621665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Οι διαπραγματεύσεις για την Ενιαία Ευρωπαϊκή Πράξη (ονομάζεται έτσι επειδή αποτέλεσε προϋπόθεση για μια ενιαία, συνεκτική μεταρρύθμιση της Συνθήκης της ΕΟΚ) πραγματοποιήθηκαν σε μια διακυβερνητική διάσκεψη (ΔΚΔ) που προτάθηκε από τη θιασώτρια του ευρωπαϊκού εγχειρήματος ιταλική κυβέρνηση, η οποία ήθελε να ξεκινήσει μια νέα φάση της ολοκλήρωσης. </a:t>
            </a:r>
          </a:p>
          <a:p>
            <a:pPr marL="0" indent="0" algn="just" eaLnBrk="1" hangingPunct="1">
              <a:buFont typeface="Wingdings 3" pitchFamily="2" charset="2"/>
              <a:buNone/>
              <a:defRPr/>
            </a:pPr>
            <a:endParaRPr lang="el-GR" altLang="el-GR" sz="2800" dirty="0"/>
          </a:p>
        </p:txBody>
      </p:sp>
      <p:sp>
        <p:nvSpPr>
          <p:cNvPr id="203779" name="AutoShape 5" descr="Αποτέλεσμα εικόνας για διεθνεις σχεσεις">
            <a:extLst>
              <a:ext uri="{FF2B5EF4-FFF2-40B4-BE49-F238E27FC236}">
                <a16:creationId xmlns:a16="http://schemas.microsoft.com/office/drawing/2014/main" id="{B62BE900-E2AB-935C-CA4E-E4055624C38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03780" name="AutoShape 7" descr="Αποτέλεσμα εικόνας για διεθνεις σχεσεις">
            <a:extLst>
              <a:ext uri="{FF2B5EF4-FFF2-40B4-BE49-F238E27FC236}">
                <a16:creationId xmlns:a16="http://schemas.microsoft.com/office/drawing/2014/main" id="{A2659178-6B2C-E693-FCC6-99CC9035D52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Τίτλος 1">
            <a:extLst>
              <a:ext uri="{FF2B5EF4-FFF2-40B4-BE49-F238E27FC236}">
                <a16:creationId xmlns:a16="http://schemas.microsoft.com/office/drawing/2014/main" id="{50258C70-4582-305A-93DA-0BD9438454F5}"/>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10B2A94-2FD0-CFB7-D15D-56B673B6B7A7}"/>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Η Διακυβερνητική Διάσκεψη ήταν μια διπλωματική διάσκεψη κορυφής μεταξύ των αρχηγών κρατών και κυβερνήσεων που συγκεντρώθηκαν για να συζητήσουν για τις αλλαγές στη Συνθήκη. </a:t>
            </a:r>
          </a:p>
          <a:p>
            <a:pPr algn="just">
              <a:defRPr/>
            </a:pPr>
            <a:r>
              <a:rPr lang="el-GR" sz="2800" dirty="0"/>
              <a:t>Τον Δεκέμβριο του 1985 η Διακυβερνητική Διάσκεψη συνήλθε στο Λουξεμβούργο. </a:t>
            </a:r>
          </a:p>
          <a:p>
            <a:pPr algn="just">
              <a:defRPr/>
            </a:pPr>
            <a:r>
              <a:rPr lang="el-GR" sz="2800" dirty="0"/>
              <a:t>Οι εκπρόσωποι της Επιτροπής και παρατηρητές από το Κοινοβούλιο ήταν επίσης παρόντες, προς ενίσχυση του υπερεθνικού στοιχείου. </a:t>
            </a:r>
          </a:p>
          <a:p>
            <a:pPr algn="just">
              <a:defRPr/>
            </a:pPr>
            <a:endParaRPr lang="el-GR" sz="2800" dirty="0"/>
          </a:p>
          <a:p>
            <a:pPr marL="0" indent="0" algn="just" eaLnBrk="1" hangingPunct="1">
              <a:buFont typeface="Wingdings 3" pitchFamily="2" charset="2"/>
              <a:buNone/>
              <a:defRPr/>
            </a:pPr>
            <a:endParaRPr lang="el-GR" altLang="el-GR" sz="2800" dirty="0"/>
          </a:p>
        </p:txBody>
      </p:sp>
      <p:sp>
        <p:nvSpPr>
          <p:cNvPr id="204803" name="AutoShape 5" descr="Αποτέλεσμα εικόνας για διεθνεις σχεσεις">
            <a:extLst>
              <a:ext uri="{FF2B5EF4-FFF2-40B4-BE49-F238E27FC236}">
                <a16:creationId xmlns:a16="http://schemas.microsoft.com/office/drawing/2014/main" id="{F2F62897-4862-13BC-4D64-397C0D424B4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04804" name="AutoShape 7" descr="Αποτέλεσμα εικόνας για διεθνεις σχεσεις">
            <a:extLst>
              <a:ext uri="{FF2B5EF4-FFF2-40B4-BE49-F238E27FC236}">
                <a16:creationId xmlns:a16="http://schemas.microsoft.com/office/drawing/2014/main" id="{DF9E2822-C49A-E487-44AB-F5D4660DDF6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Τίτλος 1">
            <a:extLst>
              <a:ext uri="{FF2B5EF4-FFF2-40B4-BE49-F238E27FC236}">
                <a16:creationId xmlns:a16="http://schemas.microsoft.com/office/drawing/2014/main" id="{C9B55108-917D-ECAE-20BB-25F6555309D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F39D9CF-975A-F368-DD79-9BE0DE0A8814}"/>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Οι υπουργοί Εξωτερικών και οι αρχηγοί των κυβερνήσεων συζήτησαν σχετικά με τρία σημαντικά σημεία τριβής: την προτεινόμενη δραστική αύξηση στη χρήση της ειδικής πλειοψηφίας στο πλαίσιο του Συμβουλίου, την αύξηση της νομοθετικής εξουσίας του Ευρωπαϊκού Κοινοβουλίου και την πιθανή κίνηση προς τη νομισματική ένωση. </a:t>
            </a:r>
          </a:p>
          <a:p>
            <a:pPr marL="0" indent="0" algn="just" eaLnBrk="1" hangingPunct="1">
              <a:buFont typeface="Wingdings 3" pitchFamily="2" charset="2"/>
              <a:buNone/>
              <a:defRPr/>
            </a:pPr>
            <a:endParaRPr lang="el-GR" altLang="el-GR" sz="2800" dirty="0"/>
          </a:p>
        </p:txBody>
      </p:sp>
      <p:sp>
        <p:nvSpPr>
          <p:cNvPr id="205827" name="AutoShape 5" descr="Αποτέλεσμα εικόνας για διεθνεις σχεσεις">
            <a:extLst>
              <a:ext uri="{FF2B5EF4-FFF2-40B4-BE49-F238E27FC236}">
                <a16:creationId xmlns:a16="http://schemas.microsoft.com/office/drawing/2014/main" id="{239D75C7-DE6E-5791-3A53-1FA7DB6BB38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05828" name="AutoShape 7" descr="Αποτέλεσμα εικόνας για διεθνεις σχεσεις">
            <a:extLst>
              <a:ext uri="{FF2B5EF4-FFF2-40B4-BE49-F238E27FC236}">
                <a16:creationId xmlns:a16="http://schemas.microsoft.com/office/drawing/2014/main" id="{5CE92EA2-A10A-D079-CF1B-20F4586B2F2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49" name="Τίτλος 1">
            <a:extLst>
              <a:ext uri="{FF2B5EF4-FFF2-40B4-BE49-F238E27FC236}">
                <a16:creationId xmlns:a16="http://schemas.microsoft.com/office/drawing/2014/main" id="{78459B9B-E9C7-4972-9C3A-217904BB51F3}"/>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F2AC86BC-8EA2-DF94-8DE3-907604171E9B}"/>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Η επέκταση της χρήσης της ειδικής πλειοψηφίας έγινε δεκτή ως το μόνο μέσο για την ολοκλήρωση της ενοποίησης της αγοράς. </a:t>
            </a:r>
            <a:r>
              <a:rPr lang="en" sz="2800" dirty="0"/>
              <a:t>H </a:t>
            </a:r>
            <a:r>
              <a:rPr lang="el-GR" sz="2800" dirty="0"/>
              <a:t>Επιτροπή είχε προηγουμένως εντοπίσει 279 νομοθετικά μέτρα που ήταν αναγκαία για τον σκοπό αυτό στη Λευκή Βίβλο του 1985, που είχε τον τίτλο </a:t>
            </a:r>
            <a:r>
              <a:rPr lang="el-GR" sz="2400" dirty="0"/>
              <a:t>«Ολοκληρώνοντας την εσωτερική αγορά». Η φιλοδοξία ήταν να χρησιμοποιηθούν οι μεταρρυθμίσεις της ΕΕΠ για να περάσει αυτό το πλήθος των μέτρων για την κατάργηση των μη δασμολογικών φραγμών μέχρι το 1992. </a:t>
            </a:r>
          </a:p>
          <a:p>
            <a:pPr marL="0" indent="0" algn="just" eaLnBrk="1" hangingPunct="1">
              <a:buFont typeface="Wingdings 3" pitchFamily="2" charset="2"/>
              <a:buNone/>
              <a:defRPr/>
            </a:pPr>
            <a:endParaRPr lang="el-GR" altLang="el-GR" sz="2800" dirty="0"/>
          </a:p>
        </p:txBody>
      </p:sp>
      <p:sp>
        <p:nvSpPr>
          <p:cNvPr id="206851" name="AutoShape 5" descr="Αποτέλεσμα εικόνας για διεθνεις σχεσεις">
            <a:extLst>
              <a:ext uri="{FF2B5EF4-FFF2-40B4-BE49-F238E27FC236}">
                <a16:creationId xmlns:a16="http://schemas.microsoft.com/office/drawing/2014/main" id="{70025C43-0CC5-3AD5-C743-3BCDCC213D3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06852" name="AutoShape 7" descr="Αποτέλεσμα εικόνας για διεθνεις σχεσεις">
            <a:extLst>
              <a:ext uri="{FF2B5EF4-FFF2-40B4-BE49-F238E27FC236}">
                <a16:creationId xmlns:a16="http://schemas.microsoft.com/office/drawing/2014/main" id="{1E2B34AD-CE69-8D5B-A63A-F8BAF39A23B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Τίτλος 1">
            <a:extLst>
              <a:ext uri="{FF2B5EF4-FFF2-40B4-BE49-F238E27FC236}">
                <a16:creationId xmlns:a16="http://schemas.microsoft.com/office/drawing/2014/main" id="{8B85188E-D2DF-AAFF-046E-CF29349056A0}"/>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061DCA2C-1206-8FC3-012F-39178774AAF6}"/>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Για να αποφευχθεί η απόρριψη της ΕΕΠ (οι συνθήκες απαιτούν ομόφωνη αποδοχή), ο προϋπολογισμός της ΕΟΚ αυξήθηκε, έτσι ώστε να καταστεί δυνατή η αύξηση της χρηματοδότησης των υποδομών για τα φτωχότερα κράτη-μέλη, οι επιχειρήσεις των οποίων θα μπορούσαν να υποφέρουν αρχικά από την ενίσχυση του ανταγωνισμού. </a:t>
            </a:r>
          </a:p>
          <a:p>
            <a:pPr marL="0" indent="0" algn="just" eaLnBrk="1" hangingPunct="1">
              <a:buFont typeface="Wingdings 3" pitchFamily="2" charset="2"/>
              <a:buNone/>
              <a:defRPr/>
            </a:pPr>
            <a:endParaRPr lang="el-GR" altLang="el-GR" sz="2800" dirty="0"/>
          </a:p>
        </p:txBody>
      </p:sp>
      <p:sp>
        <p:nvSpPr>
          <p:cNvPr id="207875" name="AutoShape 5" descr="Αποτέλεσμα εικόνας για διεθνεις σχεσεις">
            <a:extLst>
              <a:ext uri="{FF2B5EF4-FFF2-40B4-BE49-F238E27FC236}">
                <a16:creationId xmlns:a16="http://schemas.microsoft.com/office/drawing/2014/main" id="{2D1A1805-B926-A76D-5C06-A740DFC046A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07876" name="AutoShape 7" descr="Αποτέλεσμα εικόνας για διεθνεις σχεσεις">
            <a:extLst>
              <a:ext uri="{FF2B5EF4-FFF2-40B4-BE49-F238E27FC236}">
                <a16:creationId xmlns:a16="http://schemas.microsoft.com/office/drawing/2014/main" id="{B5C5213D-DDAA-AB35-B740-2F1F2C3F1BB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Τίτλος 1">
            <a:extLst>
              <a:ext uri="{FF2B5EF4-FFF2-40B4-BE49-F238E27FC236}">
                <a16:creationId xmlns:a16="http://schemas.microsoft.com/office/drawing/2014/main" id="{1A8176E2-8603-9ACB-4587-E51696251CA9}"/>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A8E4F5A-0D37-B9EE-BD07-E5C96B6490F4}"/>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Το Ευρωπαϊκό Κοινοβούλιο είδε τις εξουσίες του να αυξάνονται χάρη στην εισαγωγή της διαδικασίας της «</a:t>
            </a:r>
            <a:r>
              <a:rPr lang="el-GR" sz="2800" dirty="0" err="1"/>
              <a:t>συναπόφασης</a:t>
            </a:r>
            <a:r>
              <a:rPr lang="el-GR" sz="2800" dirty="0"/>
              <a:t>», με την οποία θα μπορούσε να τροποποιήσει τη νομοθεσία που εγκρινόταν από το Συμβούλιο των Υπουργών. </a:t>
            </a:r>
          </a:p>
          <a:p>
            <a:pPr algn="just">
              <a:defRPr/>
            </a:pPr>
            <a:r>
              <a:rPr lang="el-GR" sz="2400" dirty="0"/>
              <a:t>Αυτό σήμαινε ότι το Συμβούλιο θα έπρεπε όλο και περισσότερο να λαμβάνει υπόψη τις πολιτικές προτιμήσεις του Κοινοβουλίου, προσθέτοντας μια επιπλέον υπερεθνική στροφή στο σύστημα της ΕΟΚ</a:t>
            </a:r>
            <a:r>
              <a:rPr lang="el-GR" sz="2800" dirty="0"/>
              <a:t>. </a:t>
            </a:r>
          </a:p>
          <a:p>
            <a:pPr marL="0" indent="0" algn="just" eaLnBrk="1" hangingPunct="1">
              <a:buFont typeface="Wingdings 3" pitchFamily="2" charset="2"/>
              <a:buNone/>
              <a:defRPr/>
            </a:pPr>
            <a:endParaRPr lang="el-GR" altLang="el-GR" sz="2800" dirty="0"/>
          </a:p>
        </p:txBody>
      </p:sp>
      <p:sp>
        <p:nvSpPr>
          <p:cNvPr id="208899" name="AutoShape 5" descr="Αποτέλεσμα εικόνας για διεθνεις σχεσεις">
            <a:extLst>
              <a:ext uri="{FF2B5EF4-FFF2-40B4-BE49-F238E27FC236}">
                <a16:creationId xmlns:a16="http://schemas.microsoft.com/office/drawing/2014/main" id="{43513B1F-573F-B142-D973-31462411C50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08900" name="AutoShape 7" descr="Αποτέλεσμα εικόνας για διεθνεις σχεσεις">
            <a:extLst>
              <a:ext uri="{FF2B5EF4-FFF2-40B4-BE49-F238E27FC236}">
                <a16:creationId xmlns:a16="http://schemas.microsoft.com/office/drawing/2014/main" id="{7CC19A3D-0F27-3014-4298-E8E4BAC69B4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Τίτλος 1">
            <a:extLst>
              <a:ext uri="{FF2B5EF4-FFF2-40B4-BE49-F238E27FC236}">
                <a16:creationId xmlns:a16="http://schemas.microsoft.com/office/drawing/2014/main" id="{229BDA1B-32B2-C203-4950-B5CF72332EFD}"/>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5744971-8D1A-F3F5-F9F1-932E028774B9}"/>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Η νομισματική ένωση –η οποία υποστηρίχτηκε σθεναρά από τη Γαλλία, ενώ η Δυτική Γερμανία ήταν χλιαρή και το Ηνωμένο Βασίλειο εντελώς εχθρικό– δεν συμπεριλήφθηκε στην ΕΕΠ, αλλά υπήρχε μια αναφορά για σύγκληση Διακυβερνητικής Διάσκεψης στο μέλλον, προκειμένου να αποφασιστεί το επόμενο δυναμικό βήμα για την ολοκλήρωση. </a:t>
            </a:r>
            <a:r>
              <a:rPr lang="el-GR" sz="2000" dirty="0"/>
              <a:t>Πράγματι, το προοίμιο της συνθήκης περιείχε τη δέσμευση για «μετατροπή των σχέσεων, στο σύνολό τους, μεταξύ των κρατών-μελών σε μια Ευρωπαϊκή Ένωση».</a:t>
            </a:r>
          </a:p>
          <a:p>
            <a:pPr marL="0" indent="0" algn="just" eaLnBrk="1" hangingPunct="1">
              <a:buFont typeface="Wingdings 3" pitchFamily="2" charset="2"/>
              <a:buNone/>
              <a:defRPr/>
            </a:pPr>
            <a:endParaRPr lang="el-GR" altLang="el-GR" sz="2800" dirty="0"/>
          </a:p>
        </p:txBody>
      </p:sp>
      <p:sp>
        <p:nvSpPr>
          <p:cNvPr id="209923" name="AutoShape 5" descr="Αποτέλεσμα εικόνας για διεθνεις σχεσεις">
            <a:extLst>
              <a:ext uri="{FF2B5EF4-FFF2-40B4-BE49-F238E27FC236}">
                <a16:creationId xmlns:a16="http://schemas.microsoft.com/office/drawing/2014/main" id="{F05E2DB4-7BAC-B266-4F27-7486C7257A8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09924" name="AutoShape 7" descr="Αποτέλεσμα εικόνας για διεθνεις σχεσεις">
            <a:extLst>
              <a:ext uri="{FF2B5EF4-FFF2-40B4-BE49-F238E27FC236}">
                <a16:creationId xmlns:a16="http://schemas.microsoft.com/office/drawing/2014/main" id="{AE11239B-5099-13B3-3636-080EBE28E38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Τίτλος 1">
            <a:extLst>
              <a:ext uri="{FF2B5EF4-FFF2-40B4-BE49-F238E27FC236}">
                <a16:creationId xmlns:a16="http://schemas.microsoft.com/office/drawing/2014/main" id="{E2EA2AD2-5CF4-3411-E048-D286EA054E73}"/>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F0D7879A-0794-0BA7-E83B-2B0377493C0E}"/>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Μέχρι το τέλος του 1992, η ΕΕΠ λειτούργησε –όπως προβλεπόταν– για να δημιουργήσει μια πολύ πιο ολοκληρωμένη οικονομική κοινότητα, χωρίς εσωτερικά σύνορα, όπου όχι μόνο τα αγαθά και τα κεφάλαια, αλλά και οι άνθρωποι θα μπορούσαν να κυκλοφορούν ελεύθερα. </a:t>
            </a:r>
          </a:p>
          <a:p>
            <a:pPr algn="just">
              <a:defRPr/>
            </a:pPr>
            <a:r>
              <a:rPr lang="el-GR" sz="2800" dirty="0"/>
              <a:t>Οι εταιρείες έσπευσαν να επωφεληθούν, όπως φάνηκε από μια μεγάλη αύξηση των διεθνών ευρωπαϊκών συγχωνεύσεων. </a:t>
            </a:r>
          </a:p>
          <a:p>
            <a:pPr marL="0" indent="0" algn="just" eaLnBrk="1" hangingPunct="1">
              <a:buFont typeface="Wingdings 3" pitchFamily="2" charset="2"/>
              <a:buNone/>
              <a:defRPr/>
            </a:pPr>
            <a:endParaRPr lang="el-GR" altLang="el-GR" sz="2800" dirty="0"/>
          </a:p>
        </p:txBody>
      </p:sp>
      <p:sp>
        <p:nvSpPr>
          <p:cNvPr id="210947" name="AutoShape 5" descr="Αποτέλεσμα εικόνας για διεθνεις σχεσεις">
            <a:extLst>
              <a:ext uri="{FF2B5EF4-FFF2-40B4-BE49-F238E27FC236}">
                <a16:creationId xmlns:a16="http://schemas.microsoft.com/office/drawing/2014/main" id="{AC0FF8BD-8E4B-5583-5576-EF6DCAF9D53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10948" name="AutoShape 7" descr="Αποτέλεσμα εικόνας για διεθνεις σχεσεις">
            <a:extLst>
              <a:ext uri="{FF2B5EF4-FFF2-40B4-BE49-F238E27FC236}">
                <a16:creationId xmlns:a16="http://schemas.microsoft.com/office/drawing/2014/main" id="{8A0B3763-E264-A720-315D-BC17B6D153B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Τίτλος 1">
            <a:extLst>
              <a:ext uri="{FF2B5EF4-FFF2-40B4-BE49-F238E27FC236}">
                <a16:creationId xmlns:a16="http://schemas.microsoft.com/office/drawing/2014/main" id="{5C5B96BA-9738-3D55-32BC-9423CEF9DA8C}"/>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36866" name="Θέση περιεχομένου 2">
            <a:extLst>
              <a:ext uri="{FF2B5EF4-FFF2-40B4-BE49-F238E27FC236}">
                <a16:creationId xmlns:a16="http://schemas.microsoft.com/office/drawing/2014/main" id="{8E5A4C73-F590-6773-98A2-85158295251A}"/>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endParaRPr lang="en-US" altLang="el-GR" sz="2800" dirty="0"/>
          </a:p>
          <a:p>
            <a:pPr marL="0" indent="0" algn="just" eaLnBrk="1" hangingPunct="1">
              <a:buFont typeface="Wingdings 3" pitchFamily="2" charset="2"/>
              <a:buNone/>
              <a:defRPr/>
            </a:pPr>
            <a:endParaRPr lang="el-GR" altLang="el-GR" sz="2800" dirty="0"/>
          </a:p>
          <a:p>
            <a:pPr algn="just">
              <a:defRPr/>
            </a:pPr>
            <a:r>
              <a:rPr lang="el-GR" sz="2800" dirty="0"/>
              <a:t>Ποιος και τι λογίζεται ως ευρωπαϊκό αμφισβητείται, ειδικά στην περίπτωση της Ρωσίας και της Τουρκίας, χωρών με εδάφη και στην Ασία και στην Ευρώπη</a:t>
            </a:r>
            <a:r>
              <a:rPr lang="en-US" sz="2800" dirty="0"/>
              <a:t>.</a:t>
            </a:r>
            <a:r>
              <a:rPr lang="el-GR" sz="2800" dirty="0"/>
              <a:t> </a:t>
            </a:r>
          </a:p>
          <a:p>
            <a:pPr algn="just">
              <a:defRPr/>
            </a:pPr>
            <a:endParaRPr lang="el-GR" sz="2800" dirty="0"/>
          </a:p>
          <a:p>
            <a:pPr algn="just">
              <a:defRPr/>
            </a:pPr>
            <a:r>
              <a:rPr lang="el-GR" sz="2800" dirty="0"/>
              <a:t>Συζήτηση: Πού Βρίσκονται τα Όρια της Ευρώπης; </a:t>
            </a:r>
          </a:p>
          <a:p>
            <a:pPr algn="just">
              <a:defRPr/>
            </a:pPr>
            <a:endParaRPr lang="el-GR" sz="2800" dirty="0"/>
          </a:p>
          <a:p>
            <a:pPr marL="0" indent="0" algn="just" eaLnBrk="1" hangingPunct="1">
              <a:buFont typeface="Wingdings 3" pitchFamily="2" charset="2"/>
              <a:buNone/>
              <a:defRPr/>
            </a:pPr>
            <a:endParaRPr lang="el-GR" sz="2800" dirty="0"/>
          </a:p>
          <a:p>
            <a:pPr marL="0" indent="0" algn="just" eaLnBrk="1" hangingPunct="1">
              <a:buFont typeface="Wingdings 3" pitchFamily="2" charset="2"/>
              <a:buNone/>
              <a:defRPr/>
            </a:pPr>
            <a:endParaRPr lang="el-GR" altLang="el-GR" sz="2800" dirty="0"/>
          </a:p>
        </p:txBody>
      </p:sp>
      <p:sp>
        <p:nvSpPr>
          <p:cNvPr id="36867" name="AutoShape 5" descr="Αποτέλεσμα εικόνας για διεθνεις σχεσεις">
            <a:extLst>
              <a:ext uri="{FF2B5EF4-FFF2-40B4-BE49-F238E27FC236}">
                <a16:creationId xmlns:a16="http://schemas.microsoft.com/office/drawing/2014/main" id="{755EAADB-6F67-FC88-2BCF-64AF45A31E5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6868" name="AutoShape 7" descr="Αποτέλεσμα εικόνας για διεθνεις σχεσεις">
            <a:extLst>
              <a:ext uri="{FF2B5EF4-FFF2-40B4-BE49-F238E27FC236}">
                <a16:creationId xmlns:a16="http://schemas.microsoft.com/office/drawing/2014/main" id="{D1BFA966-14EB-F0CD-5EBB-6F197DB68374}"/>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Τίτλος 1">
            <a:extLst>
              <a:ext uri="{FF2B5EF4-FFF2-40B4-BE49-F238E27FC236}">
                <a16:creationId xmlns:a16="http://schemas.microsoft.com/office/drawing/2014/main" id="{BB518742-5EF6-FB2F-DD5D-D6B1E5751485}"/>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7470315-F312-5A90-31B9-DFDFC38FFDBD}"/>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400" dirty="0"/>
              <a:t>Το πολιτικό σύστημα της ΕΟΚ κατέστη πιο υπερεθνικό από ποτέ, μια αλλαγή που έγινε αποδεκτή από όλα τα κράτη-μέλη σε αντάλλαγμα για τα αναμενόμενα οικονομικά οφέλη και τη βελτίωση της διαδικασίας λήψης αποφάσεων στην ΕΟΚ. </a:t>
            </a:r>
          </a:p>
          <a:p>
            <a:pPr algn="just">
              <a:defRPr/>
            </a:pPr>
            <a:r>
              <a:rPr lang="el-GR" sz="2400" dirty="0"/>
              <a:t>Η Επιτροπή, η οποία είχε προτείνει αρχικά να εισαχθεί η ειδική πλειοψηφία για την ολοκλήρωση της ενιαίας αγοράς, πρωτοστάτησε, προτείνοντας ένα μέρος της νομοθεσίας για την εναρμόνιση των οικονομικών κανονισμών επί των οποίων καμία χώρα δεν θα μπορούσε να ασκήσει βέτο. </a:t>
            </a:r>
          </a:p>
          <a:p>
            <a:pPr marL="0" indent="0" algn="just" eaLnBrk="1" hangingPunct="1">
              <a:buFont typeface="Wingdings 3" pitchFamily="2" charset="2"/>
              <a:buNone/>
              <a:defRPr/>
            </a:pPr>
            <a:endParaRPr lang="el-GR" altLang="el-GR" sz="2800" dirty="0"/>
          </a:p>
        </p:txBody>
      </p:sp>
      <p:sp>
        <p:nvSpPr>
          <p:cNvPr id="211971" name="AutoShape 5" descr="Αποτέλεσμα εικόνας για διεθνεις σχεσεις">
            <a:extLst>
              <a:ext uri="{FF2B5EF4-FFF2-40B4-BE49-F238E27FC236}">
                <a16:creationId xmlns:a16="http://schemas.microsoft.com/office/drawing/2014/main" id="{8787723B-F149-28E6-5646-F0194B37FC5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11972" name="AutoShape 7" descr="Αποτέλεσμα εικόνας για διεθνεις σχεσεις">
            <a:extLst>
              <a:ext uri="{FF2B5EF4-FFF2-40B4-BE49-F238E27FC236}">
                <a16:creationId xmlns:a16="http://schemas.microsoft.com/office/drawing/2014/main" id="{D12CAE88-04B2-AA85-716B-C581EAB75B2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3" name="Τίτλος 1">
            <a:extLst>
              <a:ext uri="{FF2B5EF4-FFF2-40B4-BE49-F238E27FC236}">
                <a16:creationId xmlns:a16="http://schemas.microsoft.com/office/drawing/2014/main" id="{13882637-F034-F647-2D23-BF35AD83F69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8E1655FA-9416-97CD-77B0-79149788E287}"/>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b="1" dirty="0"/>
              <a:t>Η κίνηση για την επίσημη πολιτική ένωση, με τη μορφή της Συνθήκης για την Ευρωπαϊκή Ένωση που υπογράφηκε τον Φεβρουάριο του 1992, οδήγησε στο επόμενο λογικό βήμα για την ολοκλήρωση: στη νομισματική ένωση και σε μεγαλύτερες αρμοδιότητες, συμπεριλαμβανομένης της εξωτερικής πολιτικής. </a:t>
            </a:r>
            <a:r>
              <a:rPr lang="el-GR" sz="2000" dirty="0"/>
              <a:t>Ωστόσο, αυτό το νέο ξεκίνημα οφείλεται λιγότερο στις αναπόφευκτες συνέπειες της ΕΕΠ και περισσότερο στην τεράστια γεωπολιτική αλλαγή που ξαφνικά αναδιάρθρωσε το διεθνές σύστημα </a:t>
            </a:r>
          </a:p>
          <a:p>
            <a:pPr marL="0" indent="0" algn="just" eaLnBrk="1" hangingPunct="1">
              <a:buFont typeface="Wingdings 3" pitchFamily="2" charset="2"/>
              <a:buNone/>
              <a:defRPr/>
            </a:pPr>
            <a:endParaRPr lang="el-GR" altLang="el-GR" sz="2800" dirty="0"/>
          </a:p>
        </p:txBody>
      </p:sp>
      <p:sp>
        <p:nvSpPr>
          <p:cNvPr id="212995" name="AutoShape 5" descr="Αποτέλεσμα εικόνας για διεθνεις σχεσεις">
            <a:extLst>
              <a:ext uri="{FF2B5EF4-FFF2-40B4-BE49-F238E27FC236}">
                <a16:creationId xmlns:a16="http://schemas.microsoft.com/office/drawing/2014/main" id="{8BC498D0-B7DD-D329-FC54-EE826AF185C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12996" name="AutoShape 7" descr="Αποτέλεσμα εικόνας για διεθνεις σχεσεις">
            <a:extLst>
              <a:ext uri="{FF2B5EF4-FFF2-40B4-BE49-F238E27FC236}">
                <a16:creationId xmlns:a16="http://schemas.microsoft.com/office/drawing/2014/main" id="{392A4A94-3204-007F-232B-41909D18420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7" name="Τίτλος 1">
            <a:extLst>
              <a:ext uri="{FF2B5EF4-FFF2-40B4-BE49-F238E27FC236}">
                <a16:creationId xmlns:a16="http://schemas.microsoft.com/office/drawing/2014/main" id="{7F67CEB6-95C7-E4AD-00EC-4C5E205D915D}"/>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13FC0F6-8073-4F3B-478D-712519A67ED8}"/>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Η θέση της Γερμανίας στην ισορροπία δυνάμεων της ηπείρου υπήρξε το κύριο μέλημα της πολιτικής του 19ου και των αρχών του 20ού αιώνα, διότι η Γαλλία και η Βρετανία δεν ήθελαν αυτή η χώρα να ασκεί την ηγεμονία (με άλλα λόγια, την πολιτική κυριαρχία). </a:t>
            </a:r>
          </a:p>
          <a:p>
            <a:pPr algn="just">
              <a:defRPr/>
            </a:pPr>
            <a:r>
              <a:rPr lang="el-GR" sz="2800" dirty="0"/>
              <a:t>Η απειλή της γερμανικής ηγεμονίας είχε εξαφανιστεί κατά τον Ψυχρό Πόλεμο, μέσα από τη διαίρεση της Γερμανίας και την αμυντική συμμαχία του ΝΑΤΟ. </a:t>
            </a:r>
          </a:p>
          <a:p>
            <a:pPr marL="0" indent="0" algn="just" eaLnBrk="1" hangingPunct="1">
              <a:buFont typeface="Wingdings 3" pitchFamily="2" charset="2"/>
              <a:buNone/>
              <a:defRPr/>
            </a:pPr>
            <a:endParaRPr lang="el-GR" altLang="el-GR" sz="2800" dirty="0"/>
          </a:p>
        </p:txBody>
      </p:sp>
      <p:sp>
        <p:nvSpPr>
          <p:cNvPr id="214019" name="AutoShape 5" descr="Αποτέλεσμα εικόνας για διεθνεις σχεσεις">
            <a:extLst>
              <a:ext uri="{FF2B5EF4-FFF2-40B4-BE49-F238E27FC236}">
                <a16:creationId xmlns:a16="http://schemas.microsoft.com/office/drawing/2014/main" id="{C4F2FB20-A1D4-F00A-638B-43C2971E973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14020" name="AutoShape 7" descr="Αποτέλεσμα εικόνας για διεθνεις σχεσεις">
            <a:extLst>
              <a:ext uri="{FF2B5EF4-FFF2-40B4-BE49-F238E27FC236}">
                <a16:creationId xmlns:a16="http://schemas.microsoft.com/office/drawing/2014/main" id="{18E7223A-670F-AFFA-1B75-0D81F897EF7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1" name="Τίτλος 1">
            <a:extLst>
              <a:ext uri="{FF2B5EF4-FFF2-40B4-BE49-F238E27FC236}">
                <a16:creationId xmlns:a16="http://schemas.microsoft.com/office/drawing/2014/main" id="{8057A7E5-250B-E085-901C-9F67C7569C3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5395404-2761-979C-DE4C-E478EC660A37}"/>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400" dirty="0"/>
              <a:t>Αλλά, με την πτώση του κομμουνισμού, οι Δυτικοί ηγέτες ανησυχούσαν για το πώς θα μπορούσαν να διατηρήσουν μια σταθερή ευρωπαϊκή τάξη στο μέλλον. </a:t>
            </a:r>
          </a:p>
          <a:p>
            <a:pPr algn="just">
              <a:defRPr/>
            </a:pPr>
            <a:r>
              <a:rPr lang="el-GR" sz="2400" dirty="0"/>
              <a:t>Το σχέδιο του 1992 για τη δημιουργία μιας Ευρωπαϊκής Ένωσης ενορχηστρώθηκε έτσι ώστε να εξασφαλίσει την επίλυση του ζητήματος για τα καλά, ικανοποιώντας τις ανήσυχες ξένες δυνάμεις. </a:t>
            </a:r>
          </a:p>
          <a:p>
            <a:pPr algn="just">
              <a:defRPr/>
            </a:pPr>
            <a:r>
              <a:rPr lang="el-GR" sz="2400" dirty="0"/>
              <a:t>Ήταν ένα σχέδιο για ένα πιο αποτελεσματικό, πιο δημοκρατικό υπερεθνικό πολιτικό σύστημα, που θα διέθετε σύντομα το δικό του νόμισμα και θα περιλάμβανε πολλά νέα κράτη-μέλη.</a:t>
            </a:r>
          </a:p>
          <a:p>
            <a:pPr marL="0" indent="0" algn="just" eaLnBrk="1" hangingPunct="1">
              <a:buFont typeface="Wingdings 3" pitchFamily="2" charset="2"/>
              <a:buNone/>
              <a:defRPr/>
            </a:pPr>
            <a:endParaRPr lang="el-GR" altLang="el-GR" sz="2800" dirty="0"/>
          </a:p>
        </p:txBody>
      </p:sp>
      <p:sp>
        <p:nvSpPr>
          <p:cNvPr id="215043" name="AutoShape 5" descr="Αποτέλεσμα εικόνας για διεθνεις σχεσεις">
            <a:extLst>
              <a:ext uri="{FF2B5EF4-FFF2-40B4-BE49-F238E27FC236}">
                <a16:creationId xmlns:a16="http://schemas.microsoft.com/office/drawing/2014/main" id="{912B239C-7890-343F-D595-4DE63D670A6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15044" name="AutoShape 7" descr="Αποτέλεσμα εικόνας για διεθνεις σχεσεις">
            <a:extLst>
              <a:ext uri="{FF2B5EF4-FFF2-40B4-BE49-F238E27FC236}">
                <a16:creationId xmlns:a16="http://schemas.microsoft.com/office/drawing/2014/main" id="{291E6E8E-A720-359A-9D0C-34C18574DB1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Τίτλος 1">
            <a:extLst>
              <a:ext uri="{FF2B5EF4-FFF2-40B4-BE49-F238E27FC236}">
                <a16:creationId xmlns:a16="http://schemas.microsoft.com/office/drawing/2014/main" id="{C16B649D-D8AD-B768-ADAB-AC310CEEADF2}"/>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3B61DF6-C743-C022-1D59-8DB11C2DBEC9}"/>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Η Γαλλία ιδίως εξέφρασε την ανησυχία ότι η γερμανική επανένωση θα μπορούσε να οδηγήσει στην ταχεία επέκταση της γερμανικής οικονομικής και πολιτικής εξουσίας σε ολόκληρη την ήπειρο, υποβιβάζοντας τη Γαλλία σε δευτερεύοντα ρόλο. </a:t>
            </a:r>
          </a:p>
          <a:p>
            <a:pPr algn="just">
              <a:defRPr/>
            </a:pPr>
            <a:r>
              <a:rPr lang="el-GR" sz="2000" dirty="0"/>
              <a:t>Η </a:t>
            </a:r>
            <a:r>
              <a:rPr lang="el-GR" sz="2000" dirty="0" err="1"/>
              <a:t>καταρρέουσα</a:t>
            </a:r>
            <a:r>
              <a:rPr lang="el-GR" sz="2000" dirty="0"/>
              <a:t> Σοβιετική Ένωση εξέφρασε φόβους ότι το τέλος του Ψυχρού Πολέμου θα </a:t>
            </a:r>
            <a:r>
              <a:rPr lang="el-GR" sz="2000" dirty="0" err="1"/>
              <a:t>καταστούσε</a:t>
            </a:r>
            <a:r>
              <a:rPr lang="el-GR" sz="2000" dirty="0"/>
              <a:t> περιττές τις δεσμεύσεις της Γερμανίας προς το ΝΑΤΟ, δίνοντας τη δυνατότητα να αναδυθεί κοντά της ένας πιο επιθετικός, οπλισμένος ακόμη και με πυρηνικά γείτονας</a:t>
            </a:r>
            <a:r>
              <a:rPr lang="el-GR" sz="2800" dirty="0"/>
              <a:t>. </a:t>
            </a:r>
            <a:r>
              <a:rPr lang="el-GR" sz="2000" dirty="0"/>
              <a:t>Και η Αγγλία ήταν αρνητική. </a:t>
            </a:r>
          </a:p>
          <a:p>
            <a:pPr marL="0" indent="0" algn="just" eaLnBrk="1" hangingPunct="1">
              <a:buFont typeface="Wingdings 3" pitchFamily="2" charset="2"/>
              <a:buNone/>
              <a:defRPr/>
            </a:pPr>
            <a:endParaRPr lang="el-GR" altLang="el-GR" sz="2800" dirty="0"/>
          </a:p>
        </p:txBody>
      </p:sp>
      <p:sp>
        <p:nvSpPr>
          <p:cNvPr id="216067" name="AutoShape 5" descr="Αποτέλεσμα εικόνας για διεθνεις σχεσεις">
            <a:extLst>
              <a:ext uri="{FF2B5EF4-FFF2-40B4-BE49-F238E27FC236}">
                <a16:creationId xmlns:a16="http://schemas.microsoft.com/office/drawing/2014/main" id="{D9C9EA2D-3ABE-8319-6A33-409EA3DCBE3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16068" name="AutoShape 7" descr="Αποτέλεσμα εικόνας για διεθνεις σχεσεις">
            <a:extLst>
              <a:ext uri="{FF2B5EF4-FFF2-40B4-BE49-F238E27FC236}">
                <a16:creationId xmlns:a16="http://schemas.microsoft.com/office/drawing/2014/main" id="{7FA496E0-0EDB-7B67-8E74-7410286C8D1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Τίτλος 1">
            <a:extLst>
              <a:ext uri="{FF2B5EF4-FFF2-40B4-BE49-F238E27FC236}">
                <a16:creationId xmlns:a16="http://schemas.microsoft.com/office/drawing/2014/main" id="{23C8B900-B18F-7217-587F-00D20F99086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2AAF8E07-828D-D36F-23AE-7A040C69C631}"/>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400" b="1" dirty="0"/>
              <a:t>Ο κοινός στόχος, μετά τον Ψυχρό Πόλεμο, ήταν ως εκ τούτου, μια ευρωπαϊκή Γερμανία, αντί μιας Γερμανικής Ευρώπης. Όθεν προκρίθηκε μια περαιτέρω ανάπτυξη του υπερεθνικού στοιχείου. </a:t>
            </a:r>
          </a:p>
          <a:p>
            <a:pPr algn="just">
              <a:defRPr/>
            </a:pPr>
            <a:r>
              <a:rPr lang="el-GR" sz="2400" b="1" dirty="0"/>
              <a:t>Για να κατευνάσει τους φόβους των γειτόνων της, η πρόσφατα </a:t>
            </a:r>
            <a:r>
              <a:rPr lang="el-GR" sz="2400" b="1" dirty="0" err="1"/>
              <a:t>επανενωμένη</a:t>
            </a:r>
            <a:r>
              <a:rPr lang="el-GR" sz="2400" b="1" dirty="0"/>
              <a:t> Γερμανία ήταν πρόθυμη να μοιραστεί την κυριαρχία σε δύο κρίσιμους τομείς πολιτικής: τη νομισματική πολιτική –πράγμα που σήμαινε εγκατάλειψη του νομίσματός της, του μάρκου, του εμβλήματος του μεταπολεμικού οικονομικού της θαύματος– και την εξωτερική πολιτική. </a:t>
            </a:r>
          </a:p>
          <a:p>
            <a:pPr marL="0" indent="0" algn="just" eaLnBrk="1" hangingPunct="1">
              <a:buFont typeface="Wingdings 3" pitchFamily="2" charset="2"/>
              <a:buNone/>
              <a:defRPr/>
            </a:pPr>
            <a:endParaRPr lang="el-GR" altLang="el-GR" sz="2800" dirty="0"/>
          </a:p>
        </p:txBody>
      </p:sp>
      <p:sp>
        <p:nvSpPr>
          <p:cNvPr id="217091" name="AutoShape 5" descr="Αποτέλεσμα εικόνας για διεθνεις σχεσεις">
            <a:extLst>
              <a:ext uri="{FF2B5EF4-FFF2-40B4-BE49-F238E27FC236}">
                <a16:creationId xmlns:a16="http://schemas.microsoft.com/office/drawing/2014/main" id="{5948DA7D-4F17-8292-2DFD-0B6E9EDB766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17092" name="AutoShape 7" descr="Αποτέλεσμα εικόνας για διεθνεις σχεσεις">
            <a:extLst>
              <a:ext uri="{FF2B5EF4-FFF2-40B4-BE49-F238E27FC236}">
                <a16:creationId xmlns:a16="http://schemas.microsoft.com/office/drawing/2014/main" id="{675EA0E8-0453-6F8D-DA8D-5C139D302D54}"/>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Τίτλος 1">
            <a:extLst>
              <a:ext uri="{FF2B5EF4-FFF2-40B4-BE49-F238E27FC236}">
                <a16:creationId xmlns:a16="http://schemas.microsoft.com/office/drawing/2014/main" id="{9A1DB3C5-A9FF-4044-322E-52385216E60B}"/>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548B28DC-CEF3-FD9B-D1C0-6D99C9F4207D}"/>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Η Συνθήκη του Μάαστριχτ ενσωμάτωσε δύο μακροχρόνιες φιλοδοξίες των οπαδών της ευρωπαϊκής ολοκλήρωσης: τη νομισματική ένωση (που οδηγεί τελικά σε ένα ενιαίο νόμισμα) και μια κοινή εξωτερική πολιτική. </a:t>
            </a:r>
          </a:p>
          <a:p>
            <a:pPr algn="just">
              <a:defRPr/>
            </a:pPr>
            <a:r>
              <a:rPr lang="el-GR" sz="2800" dirty="0"/>
              <a:t>Οι φεντεραλιστές ιδίως πίστευαν ότι και τα δύο θα βοηθούσαν την Ευρώπη να αναπτύξει μια ξεχωριστή ταυτότητα, που θα μετρίαζε την αφοσίωση των πολιτών στα εθνικά κράτη. </a:t>
            </a:r>
          </a:p>
          <a:p>
            <a:pPr marL="0" indent="0" algn="just" eaLnBrk="1" hangingPunct="1">
              <a:buFont typeface="Wingdings 3" pitchFamily="2" charset="2"/>
              <a:buNone/>
              <a:defRPr/>
            </a:pPr>
            <a:endParaRPr lang="el-GR" altLang="el-GR" sz="2800" dirty="0"/>
          </a:p>
        </p:txBody>
      </p:sp>
      <p:sp>
        <p:nvSpPr>
          <p:cNvPr id="218115" name="AutoShape 5" descr="Αποτέλεσμα εικόνας για διεθνεις σχεσεις">
            <a:extLst>
              <a:ext uri="{FF2B5EF4-FFF2-40B4-BE49-F238E27FC236}">
                <a16:creationId xmlns:a16="http://schemas.microsoft.com/office/drawing/2014/main" id="{23BBA9E9-F619-C909-85FD-E8C0DA219E3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18116" name="AutoShape 7" descr="Αποτέλεσμα εικόνας για διεθνεις σχεσεις">
            <a:extLst>
              <a:ext uri="{FF2B5EF4-FFF2-40B4-BE49-F238E27FC236}">
                <a16:creationId xmlns:a16="http://schemas.microsoft.com/office/drawing/2014/main" id="{7582332A-2ADA-4C2F-7294-DA0D85A2402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Τίτλος 1">
            <a:extLst>
              <a:ext uri="{FF2B5EF4-FFF2-40B4-BE49-F238E27FC236}">
                <a16:creationId xmlns:a16="http://schemas.microsoft.com/office/drawing/2014/main" id="{9889B2E8-E155-F016-52A9-243332E6E105}"/>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BE3A5D1-4EF8-1505-FDE7-A4F562F201E1}"/>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Ο προσδιορισμός της ταυτότητας της νέας Ευρωπαϊκής Ένωσης θα γινόταν, επίσης, ευκολότερος χάρη στη δημιουργία της ιθαγένειας της Ένωσης, που συμπλήρωνε την εθνική ιθαγένεια.</a:t>
            </a:r>
          </a:p>
          <a:p>
            <a:pPr marL="0" indent="0" algn="just" eaLnBrk="1" hangingPunct="1">
              <a:buFont typeface="Wingdings 3" pitchFamily="2" charset="2"/>
              <a:buNone/>
              <a:defRPr/>
            </a:pPr>
            <a:endParaRPr lang="el-GR" altLang="el-GR" sz="2800" dirty="0"/>
          </a:p>
        </p:txBody>
      </p:sp>
      <p:sp>
        <p:nvSpPr>
          <p:cNvPr id="219139" name="AutoShape 5" descr="Αποτέλεσμα εικόνας για διεθνεις σχεσεις">
            <a:extLst>
              <a:ext uri="{FF2B5EF4-FFF2-40B4-BE49-F238E27FC236}">
                <a16:creationId xmlns:a16="http://schemas.microsoft.com/office/drawing/2014/main" id="{CF5E1887-70E2-4929-113D-252F9B89A2A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19140" name="AutoShape 7" descr="Αποτέλεσμα εικόνας για διεθνεις σχεσεις">
            <a:extLst>
              <a:ext uri="{FF2B5EF4-FFF2-40B4-BE49-F238E27FC236}">
                <a16:creationId xmlns:a16="http://schemas.microsoft.com/office/drawing/2014/main" id="{96FA6ECA-5973-130C-E8D5-BC9A0264647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Τίτλος 1">
            <a:extLst>
              <a:ext uri="{FF2B5EF4-FFF2-40B4-BE49-F238E27FC236}">
                <a16:creationId xmlns:a16="http://schemas.microsoft.com/office/drawing/2014/main" id="{07CDB293-89EC-600C-5A6F-5B83D57B82F5}"/>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220162" name="Θέση περιεχομένου 2">
            <a:extLst>
              <a:ext uri="{FF2B5EF4-FFF2-40B4-BE49-F238E27FC236}">
                <a16:creationId xmlns:a16="http://schemas.microsoft.com/office/drawing/2014/main" id="{EFFC0ED8-FAFE-D9BF-3010-6E4101FAA0C9}"/>
              </a:ext>
            </a:extLst>
          </p:cNvPr>
          <p:cNvSpPr>
            <a:spLocks noGrp="1"/>
          </p:cNvSpPr>
          <p:nvPr>
            <p:ph idx="1"/>
          </p:nvPr>
        </p:nvSpPr>
        <p:spPr>
          <a:xfrm>
            <a:off x="1382713" y="642938"/>
            <a:ext cx="7761287" cy="6096000"/>
          </a:xfrm>
        </p:spPr>
        <p:txBody>
          <a:bodyPr/>
          <a:lstStyle/>
          <a:p>
            <a:pPr algn="just"/>
            <a:r>
              <a:rPr lang="el-GR" altLang="el-GR" sz="2400"/>
              <a:t>Η νέα συνθήκη όριζε τα ακόλουθα δικαιώματα που συνδέονται με την ιθαγένεια της Ένωσης: το δικαίωμα των πολιτών να κυκλοφορούν και να διαμένουν στο έδαφος της Ένωσης, το δικαίωμα του εκλέγειν και του εκλέγεσθαι στις δημοτικές και ευρωπαϊκές εκλογές σε κάθε κράτος-μέλος, το δικαίωμα προστασίας από τις διπλωματικές αρχές κάθε κράτους-μέλους όταν ταξιδεύουν εκτός της Ευρωπαϊκής Ένωσης, και το δικαίωμα αναφοράς προς το Ευρωπαϊκό Κοινοβούλιο. </a:t>
            </a:r>
          </a:p>
          <a:p>
            <a:pPr algn="just"/>
            <a:r>
              <a:rPr lang="el-GR" altLang="el-GR" sz="2400"/>
              <a:t>Σε μια άλλη υπερεθνική κίνηση, το Δικαστήριο είχε την εξουσία να επιβάλλει οικονομικές κυρώσεις στα κράτη-μέλη όταν διαπιστώνεται ότι αυτά δεν συμμορφώνονται με την ευρωπαϊκή νομοθεσία.</a:t>
            </a:r>
          </a:p>
        </p:txBody>
      </p:sp>
      <p:sp>
        <p:nvSpPr>
          <p:cNvPr id="220163" name="AutoShape 5" descr="Αποτέλεσμα εικόνας για διεθνεις σχεσεις">
            <a:extLst>
              <a:ext uri="{FF2B5EF4-FFF2-40B4-BE49-F238E27FC236}">
                <a16:creationId xmlns:a16="http://schemas.microsoft.com/office/drawing/2014/main" id="{322FA19A-51F8-E7E6-8A85-B7D207989AE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20164" name="AutoShape 7" descr="Αποτέλεσμα εικόνας για διεθνεις σχεσεις">
            <a:extLst>
              <a:ext uri="{FF2B5EF4-FFF2-40B4-BE49-F238E27FC236}">
                <a16:creationId xmlns:a16="http://schemas.microsoft.com/office/drawing/2014/main" id="{8C023020-1995-6355-B2F6-C0F0535A5BA8}"/>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5" name="Τίτλος 1">
            <a:extLst>
              <a:ext uri="{FF2B5EF4-FFF2-40B4-BE49-F238E27FC236}">
                <a16:creationId xmlns:a16="http://schemas.microsoft.com/office/drawing/2014/main" id="{C6A1B31D-D74A-2C2D-2457-737981A31BB9}"/>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45B0D4FB-6FF7-1811-4A62-4047BBC414DF}"/>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Ωστόσο, αυτή η συνθήκη περιείχε επίσης εγγυήσεις αποτροπής της προοπτικής να εξελιχθεί η Ευρωπαϊκή Ένωση σε ένα κυρίαρχο ομοσπονδιακό κράτος, ακόμη και αν είχε πολύ μεγαλύτερες εξουσίες από την ΕΟΚ. </a:t>
            </a:r>
          </a:p>
          <a:p>
            <a:pPr algn="just">
              <a:defRPr/>
            </a:pPr>
            <a:r>
              <a:rPr lang="el-GR" sz="2800" dirty="0"/>
              <a:t>Αυτή ήταν μια κατάσταση που επιβλήθηκε από το Ηνωμένο Βασίλειο, το οποίο αρνήθηκε να ανεχθεί οποιαδήποτε αναφορά του όρου «ομοσπονδιακό» στην τελική συμφωνία. </a:t>
            </a:r>
          </a:p>
          <a:p>
            <a:pPr marL="0" indent="0" algn="just" eaLnBrk="1" hangingPunct="1">
              <a:buFont typeface="Wingdings 3" pitchFamily="2" charset="2"/>
              <a:buNone/>
              <a:defRPr/>
            </a:pPr>
            <a:endParaRPr lang="el-GR" altLang="el-GR" sz="2800" dirty="0"/>
          </a:p>
        </p:txBody>
      </p:sp>
      <p:sp>
        <p:nvSpPr>
          <p:cNvPr id="221187" name="AutoShape 5" descr="Αποτέλεσμα εικόνας για διεθνεις σχεσεις">
            <a:extLst>
              <a:ext uri="{FF2B5EF4-FFF2-40B4-BE49-F238E27FC236}">
                <a16:creationId xmlns:a16="http://schemas.microsoft.com/office/drawing/2014/main" id="{DFA823DC-B5FE-32F0-0406-6DF1EDF0443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21188" name="AutoShape 7" descr="Αποτέλεσμα εικόνας για διεθνεις σχεσεις">
            <a:extLst>
              <a:ext uri="{FF2B5EF4-FFF2-40B4-BE49-F238E27FC236}">
                <a16:creationId xmlns:a16="http://schemas.microsoft.com/office/drawing/2014/main" id="{4AF76FDF-6787-62B2-C793-1250D9A31D0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Τίτλος 1">
            <a:extLst>
              <a:ext uri="{FF2B5EF4-FFF2-40B4-BE49-F238E27FC236}">
                <a16:creationId xmlns:a16="http://schemas.microsoft.com/office/drawing/2014/main" id="{5B9992A6-BF21-4CF2-9610-ACEEC37FA813}"/>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36866" name="Θέση περιεχομένου 2">
            <a:extLst>
              <a:ext uri="{FF2B5EF4-FFF2-40B4-BE49-F238E27FC236}">
                <a16:creationId xmlns:a16="http://schemas.microsoft.com/office/drawing/2014/main" id="{5342927F-C37B-8008-FAD6-AF4E699E136F}"/>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Εισαγωγή</a:t>
            </a:r>
          </a:p>
          <a:p>
            <a:pPr marL="0" indent="0" algn="just" eaLnBrk="1" hangingPunct="1">
              <a:buFont typeface="Wingdings 3" pitchFamily="2" charset="2"/>
              <a:buNone/>
              <a:defRPr/>
            </a:pPr>
            <a:endParaRPr lang="el-GR" altLang="el-GR" sz="2800" dirty="0"/>
          </a:p>
          <a:p>
            <a:pPr algn="just">
              <a:defRPr/>
            </a:pPr>
            <a:r>
              <a:rPr lang="el-GR" sz="2800" dirty="0"/>
              <a:t>Ιστορικά, βλέπουμε την οριοθέτηση της ευρωπαϊκής ηπείρου, γεωγραφικά και θρησκευτικά. </a:t>
            </a:r>
          </a:p>
          <a:p>
            <a:pPr algn="just">
              <a:defRPr/>
            </a:pPr>
            <a:r>
              <a:rPr lang="el-GR" sz="2800" dirty="0"/>
              <a:t>Τον προσδιορισμό/καθορισμό της, μετά τον 17ο αιώνα, κοσμικά, ως ένα σύνολο κυρίαρχων κρατών που όλα μαζί λειτουργούν δημοκρατικά και διασφαλίζουν –στη βάση της ισορροπίας των δυνάμεων– ότι κανένα άλλο κράτος δεν θα αποκτήσει την κυριαρχία στην Ευρώπη. </a:t>
            </a:r>
            <a:endParaRPr lang="el-GR" altLang="el-GR" sz="2800" dirty="0"/>
          </a:p>
        </p:txBody>
      </p:sp>
      <p:sp>
        <p:nvSpPr>
          <p:cNvPr id="19459" name="AutoShape 5" descr="Αποτέλεσμα εικόνας για διεθνεις σχεσεις">
            <a:extLst>
              <a:ext uri="{FF2B5EF4-FFF2-40B4-BE49-F238E27FC236}">
                <a16:creationId xmlns:a16="http://schemas.microsoft.com/office/drawing/2014/main" id="{DD963D7C-A801-9163-AA82-DAE2F7D9CE9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9460" name="AutoShape 7" descr="Αποτέλεσμα εικόνας για διεθνεις σχεσεις">
            <a:extLst>
              <a:ext uri="{FF2B5EF4-FFF2-40B4-BE49-F238E27FC236}">
                <a16:creationId xmlns:a16="http://schemas.microsoft.com/office/drawing/2014/main" id="{C079758B-3BDF-EAAD-0363-455EEED9C1D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Τίτλος 1">
            <a:extLst>
              <a:ext uri="{FF2B5EF4-FFF2-40B4-BE49-F238E27FC236}">
                <a16:creationId xmlns:a16="http://schemas.microsoft.com/office/drawing/2014/main" id="{F52F1837-3AE5-0C15-8D47-56252179D54B}"/>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36866" name="Θέση περιεχομένου 2">
            <a:extLst>
              <a:ext uri="{FF2B5EF4-FFF2-40B4-BE49-F238E27FC236}">
                <a16:creationId xmlns:a16="http://schemas.microsoft.com/office/drawing/2014/main" id="{CFF816FE-CA60-A194-0FE6-2C5DE7B9E793}"/>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marL="0" indent="0" algn="just" eaLnBrk="1" hangingPunct="1">
              <a:buFont typeface="Wingdings 3" pitchFamily="2" charset="2"/>
              <a:buNone/>
              <a:defRPr/>
            </a:pPr>
            <a:endParaRPr lang="el-GR" sz="2800" dirty="0"/>
          </a:p>
          <a:p>
            <a:pPr algn="just">
              <a:defRPr/>
            </a:pPr>
            <a:r>
              <a:rPr lang="el-GR" sz="2800" dirty="0"/>
              <a:t>Η ιδέα ότι η Ευρώπη είναι μια γεωγραφική και πολιτιστική οντότητα διακριτή από την Ασία διατυπώθηκε ήδη από τους αρχαίους Έλληνες, που προσπάθησαν να διακρίνουν τους εαυτούς τους από τους μισητούς αντίπαλους και γείτονές τους, τους Πέρσες. </a:t>
            </a:r>
            <a:endParaRPr lang="en-US" sz="2800" dirty="0"/>
          </a:p>
          <a:p>
            <a:pPr algn="just">
              <a:defRPr/>
            </a:pPr>
            <a:r>
              <a:rPr lang="el-GR" sz="2800" dirty="0"/>
              <a:t>Η</a:t>
            </a:r>
            <a:r>
              <a:rPr lang="en-US" sz="2800" dirty="0"/>
              <a:t> </a:t>
            </a:r>
            <a:r>
              <a:rPr lang="el-GR" sz="2800" dirty="0"/>
              <a:t>ίδια η λέξη «Ευρώπη» προέρχεται από έναν ελληνικό μύθο</a:t>
            </a:r>
            <a:r>
              <a:rPr lang="en-US" sz="2800" dirty="0"/>
              <a:t>.</a:t>
            </a:r>
            <a:r>
              <a:rPr lang="el-GR" sz="2800" dirty="0"/>
              <a:t> </a:t>
            </a:r>
          </a:p>
          <a:p>
            <a:pPr marL="0" indent="0" algn="just" eaLnBrk="1" hangingPunct="1">
              <a:buFont typeface="Wingdings 3" pitchFamily="2" charset="2"/>
              <a:buNone/>
              <a:defRPr/>
            </a:pPr>
            <a:endParaRPr lang="el-GR" altLang="el-GR" sz="2800" dirty="0"/>
          </a:p>
        </p:txBody>
      </p:sp>
      <p:sp>
        <p:nvSpPr>
          <p:cNvPr id="37891" name="AutoShape 5" descr="Αποτέλεσμα εικόνας για διεθνεις σχεσεις">
            <a:extLst>
              <a:ext uri="{FF2B5EF4-FFF2-40B4-BE49-F238E27FC236}">
                <a16:creationId xmlns:a16="http://schemas.microsoft.com/office/drawing/2014/main" id="{D53ED5A4-EBB2-9488-111C-568C6ECC4B6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7892" name="AutoShape 7" descr="Αποτέλεσμα εικόνας για διεθνεις σχεσεις">
            <a:extLst>
              <a:ext uri="{FF2B5EF4-FFF2-40B4-BE49-F238E27FC236}">
                <a16:creationId xmlns:a16="http://schemas.microsoft.com/office/drawing/2014/main" id="{C44C9647-07F2-86CC-DC5D-8A47652505C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Τίτλος 1">
            <a:extLst>
              <a:ext uri="{FF2B5EF4-FFF2-40B4-BE49-F238E27FC236}">
                <a16:creationId xmlns:a16="http://schemas.microsoft.com/office/drawing/2014/main" id="{5E9FDACF-8476-D0A0-C7F7-847C2B39541B}"/>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F6287EE7-AA9E-028C-7CA7-50C5A928740D}"/>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400" b="1" dirty="0"/>
              <a:t>Πιο συγκεκριμένα, η συνθήκη διασφάλιζε ότι η νέα Κοινή Εξωτερική Πολιτική και Πολιτική Ασφάλειας (ΚΕΠΠΑ), καθώς και άλλοι ευαίσθητοι τομείς της πολιτικής, της δικαιοσύνης και των εσωτερικών υποθέσεων, θα </a:t>
            </a:r>
            <a:r>
              <a:rPr lang="el-GR" sz="2400" b="1" dirty="0" err="1"/>
              <a:t>υπόκεινταν</a:t>
            </a:r>
            <a:r>
              <a:rPr lang="el-GR" sz="2400" b="1" dirty="0"/>
              <a:t> σε ομόφωνη, διακυβερνητική λήψη αποφάσεων. </a:t>
            </a:r>
          </a:p>
          <a:p>
            <a:pPr algn="just">
              <a:defRPr/>
            </a:pPr>
            <a:r>
              <a:rPr lang="el-GR" sz="2400" b="1" dirty="0"/>
              <a:t>Αυτό σήμαινε την εξαίρεση των υπερεθνικών θεσμών (Επιτροπή, Κοινοβούλιο και Δικαστήριο) από το να έχουν λόγο σε αυτά τα θέματα. </a:t>
            </a:r>
            <a:r>
              <a:rPr lang="el-GR" sz="2400" dirty="0"/>
              <a:t>Επιπλέον, ορισμένες χώρες διασφάλισαν τη δυνατότητα οικειοθελούς συμμετοχής ή αποχώρησης, που τους επέτρεπε να μην συμμετάσχουν σε μια κοινή πολιτική. </a:t>
            </a:r>
          </a:p>
          <a:p>
            <a:pPr marL="0" indent="0" algn="just" eaLnBrk="1" hangingPunct="1">
              <a:buFont typeface="Wingdings 3" pitchFamily="2" charset="2"/>
              <a:buNone/>
              <a:defRPr/>
            </a:pPr>
            <a:endParaRPr lang="el-GR" altLang="el-GR" sz="2800" dirty="0"/>
          </a:p>
        </p:txBody>
      </p:sp>
      <p:sp>
        <p:nvSpPr>
          <p:cNvPr id="222211" name="AutoShape 5" descr="Αποτέλεσμα εικόνας για διεθνεις σχεσεις">
            <a:extLst>
              <a:ext uri="{FF2B5EF4-FFF2-40B4-BE49-F238E27FC236}">
                <a16:creationId xmlns:a16="http://schemas.microsoft.com/office/drawing/2014/main" id="{D04081FD-297C-C426-215E-D139EAFAC1D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22212" name="AutoShape 7" descr="Αποτέλεσμα εικόνας για διεθνεις σχεσεις">
            <a:extLst>
              <a:ext uri="{FF2B5EF4-FFF2-40B4-BE49-F238E27FC236}">
                <a16:creationId xmlns:a16="http://schemas.microsoft.com/office/drawing/2014/main" id="{A7C060C1-BECD-7866-1625-8761C0B71E1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3" name="Τίτλος 1">
            <a:extLst>
              <a:ext uri="{FF2B5EF4-FFF2-40B4-BE49-F238E27FC236}">
                <a16:creationId xmlns:a16="http://schemas.microsoft.com/office/drawing/2014/main" id="{BCC0D0CA-DB14-F1F1-9488-7222578375DD}"/>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A2A7B622-4E21-A3F5-12E8-B0C738D73C4D}"/>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Παρ’ όλα αυτά, η νέα συνθήκη ενισχύει με μεγαλύτερη δύναμη λήψης αποφάσεων το Ευρωπαϊκό Κοινοβούλιο και εδραιώνει περαιτέρω την ειδική πλειοψηφία, ως την πρότυπη, υπερεθνική μέθοδο για το σύνολο της χάραξης πολιτικής, με εξαίρεση την εξωτερική πολιτική ή τη δικαστική και αστυνομική συνεργασία.</a:t>
            </a:r>
          </a:p>
          <a:p>
            <a:pPr marL="0" indent="0" algn="just" eaLnBrk="1" hangingPunct="1">
              <a:buFont typeface="Wingdings 3" pitchFamily="2" charset="2"/>
              <a:buNone/>
              <a:defRPr/>
            </a:pPr>
            <a:endParaRPr lang="el-GR" altLang="el-GR" sz="2800" dirty="0"/>
          </a:p>
        </p:txBody>
      </p:sp>
      <p:sp>
        <p:nvSpPr>
          <p:cNvPr id="223235" name="AutoShape 5" descr="Αποτέλεσμα εικόνας για διεθνεις σχεσεις">
            <a:extLst>
              <a:ext uri="{FF2B5EF4-FFF2-40B4-BE49-F238E27FC236}">
                <a16:creationId xmlns:a16="http://schemas.microsoft.com/office/drawing/2014/main" id="{A8FE516D-615F-00A6-0675-60FC01E6357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23236" name="AutoShape 7" descr="Αποτέλεσμα εικόνας για διεθνεις σχεσεις">
            <a:extLst>
              <a:ext uri="{FF2B5EF4-FFF2-40B4-BE49-F238E27FC236}">
                <a16:creationId xmlns:a16="http://schemas.microsoft.com/office/drawing/2014/main" id="{3AFBBDDA-4C0E-0829-4C28-C8258640FA7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Τίτλος 1">
            <a:extLst>
              <a:ext uri="{FF2B5EF4-FFF2-40B4-BE49-F238E27FC236}">
                <a16:creationId xmlns:a16="http://schemas.microsoft.com/office/drawing/2014/main" id="{33131F9B-FB5E-BA26-75D6-BB08AA9BEAC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5CCCBC69-37C8-B05B-0D20-B3F14BC5F286}"/>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600" dirty="0"/>
              <a:t>Η Συνθήκη του Μάαστριχτ, η οποία έχει έκταση περισσότερο από 230 άρθρα, είναι ένα πολύ περίπλοκο νομικό έγγραφο στο μέγεθος ενός βιβλίου, και όχι ένα περιεκτικό συνταγματικό σχέδιο. </a:t>
            </a:r>
          </a:p>
          <a:p>
            <a:pPr algn="just">
              <a:defRPr/>
            </a:pPr>
            <a:r>
              <a:rPr lang="el-GR" sz="2400" dirty="0"/>
              <a:t>Η έκταση αυτή ήταν απαραίτητη, προκειμένου η συνθήκη να συμπεριλάβει όχι μόνο πολύ συγκεκριμένες πληροφορίες σχετικά με τους κανόνες λήψης αποφάσεων – βασικό συστατικό των συνταγμάτων– που καλύπτουν τους θεσμούς της Ευρωπαϊκής Ένωσης, αλλά και συγκεκριμένους στόχους και πολιτικές πρακτικές. </a:t>
            </a:r>
          </a:p>
          <a:p>
            <a:pPr>
              <a:defRPr/>
            </a:pPr>
            <a:endParaRPr lang="el-GR" sz="2800" dirty="0"/>
          </a:p>
          <a:p>
            <a:pPr marL="0" indent="0" algn="just" eaLnBrk="1" hangingPunct="1">
              <a:buFont typeface="Wingdings 3" pitchFamily="2" charset="2"/>
              <a:buNone/>
              <a:defRPr/>
            </a:pPr>
            <a:endParaRPr lang="el-GR" altLang="el-GR" sz="2800" dirty="0"/>
          </a:p>
        </p:txBody>
      </p:sp>
      <p:sp>
        <p:nvSpPr>
          <p:cNvPr id="224259" name="AutoShape 5" descr="Αποτέλεσμα εικόνας για διεθνεις σχεσεις">
            <a:extLst>
              <a:ext uri="{FF2B5EF4-FFF2-40B4-BE49-F238E27FC236}">
                <a16:creationId xmlns:a16="http://schemas.microsoft.com/office/drawing/2014/main" id="{864DAFAC-4D6A-F21B-C989-98848E932FD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24260" name="AutoShape 7" descr="Αποτέλεσμα εικόνας για διεθνεις σχεσεις">
            <a:extLst>
              <a:ext uri="{FF2B5EF4-FFF2-40B4-BE49-F238E27FC236}">
                <a16:creationId xmlns:a16="http://schemas.microsoft.com/office/drawing/2014/main" id="{80E2CC98-F899-2711-A815-18575C7B2DB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1" name="Τίτλος 1">
            <a:extLst>
              <a:ext uri="{FF2B5EF4-FFF2-40B4-BE49-F238E27FC236}">
                <a16:creationId xmlns:a16="http://schemas.microsoft.com/office/drawing/2014/main" id="{9557D243-CAD1-1333-C1C8-5B6223B6B25A}"/>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E9F24F1-635E-21F0-99C6-6CA3F60BC2A5}"/>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400" dirty="0"/>
              <a:t>Το σχέδιο της Ευρωπαϊκής Ένωσης για τη νομισματική ένωση περιλάμβανε ένα σχεδιάγραμμα τριών μερών, αρχίζοντας με την κατάργηση των ελέγχων στην κυκλοφορία των κεφαλαίων, που ακολουθείται από μια σταδιακή σύγκλιση των μακροοικονομικών πολιτικών των κρατών-μελών από το 1994 έως το 1999. </a:t>
            </a:r>
          </a:p>
          <a:p>
            <a:pPr algn="just">
              <a:defRPr/>
            </a:pPr>
            <a:r>
              <a:rPr lang="el-GR" sz="2400" dirty="0"/>
              <a:t>Το δεύτερο στάδιο αφορούσε τις δεσμεύσεις των κυβερνήσεων για την εκπλήρωση ενός συνόλου </a:t>
            </a:r>
            <a:r>
              <a:rPr lang="el-GR" sz="2400" b="1" dirty="0"/>
              <a:t>κριτηρίων σύγκλισης</a:t>
            </a:r>
            <a:r>
              <a:rPr lang="el-GR" sz="2400" dirty="0"/>
              <a:t>, </a:t>
            </a:r>
            <a:r>
              <a:rPr lang="el-GR" sz="2000" dirty="0"/>
              <a:t>κυρίως για να συγκρατηθούν τα ελλείμματα του προϋπολογισμού κάτω από το 3% του ΑΕΠ και το συνολικό δημόσιο χρέος κάτω από το 60% του ΑΕΠ.</a:t>
            </a:r>
            <a:r>
              <a:rPr lang="el-GR" sz="2400" dirty="0"/>
              <a:t> </a:t>
            </a:r>
          </a:p>
          <a:p>
            <a:pPr marL="0" indent="0" algn="just" eaLnBrk="1" hangingPunct="1">
              <a:buFont typeface="Wingdings 3" pitchFamily="2" charset="2"/>
              <a:buNone/>
              <a:defRPr/>
            </a:pPr>
            <a:endParaRPr lang="el-GR" altLang="el-GR" sz="2800" dirty="0"/>
          </a:p>
        </p:txBody>
      </p:sp>
      <p:sp>
        <p:nvSpPr>
          <p:cNvPr id="225283" name="AutoShape 5" descr="Αποτέλεσμα εικόνας για διεθνεις σχεσεις">
            <a:extLst>
              <a:ext uri="{FF2B5EF4-FFF2-40B4-BE49-F238E27FC236}">
                <a16:creationId xmlns:a16="http://schemas.microsoft.com/office/drawing/2014/main" id="{B61EDD88-8BA4-4B2D-427A-29AF400C226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25284" name="AutoShape 7" descr="Αποτέλεσμα εικόνας για διεθνεις σχεσεις">
            <a:extLst>
              <a:ext uri="{FF2B5EF4-FFF2-40B4-BE49-F238E27FC236}">
                <a16:creationId xmlns:a16="http://schemas.microsoft.com/office/drawing/2014/main" id="{F1E4C342-9C43-3F1B-B3D1-4C94AE0ADAE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Τίτλος 1">
            <a:extLst>
              <a:ext uri="{FF2B5EF4-FFF2-40B4-BE49-F238E27FC236}">
                <a16:creationId xmlns:a16="http://schemas.microsoft.com/office/drawing/2014/main" id="{99C2E3E6-86EF-0847-E75C-6B7842CC0F8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F199F028-C6AF-08B3-F624-9B19AF48BE92}"/>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Αυτοί οι αυστηροί κανόνες θεσπίστηκαν υπό την πίεση της Κεντρικής Τράπεζας της Γερμανίας (</a:t>
            </a:r>
            <a:r>
              <a:rPr lang="en" sz="2800" dirty="0"/>
              <a:t>Bundesbank). </a:t>
            </a:r>
            <a:endParaRPr lang="el-GR" sz="2800" dirty="0"/>
          </a:p>
          <a:p>
            <a:pPr algn="just">
              <a:defRPr/>
            </a:pPr>
            <a:r>
              <a:rPr lang="el-GR" sz="2800" dirty="0"/>
              <a:t>Αυτή υποστήριξε ότι ένα σταθερό ενιαίο ευρωπαϊκό νόμισμα –το τρίτο στάδιο της νομισματικής ολοκλήρωσης, που κορυφώθηκε με την εισαγωγή του ευρώ το 2002– θα μπορούσε να αντέξει τις πιέσεις της αγοράς, αν όλοι έδειχναν υπακοή στην ίδια δημοσιονομική πειθαρχία. </a:t>
            </a:r>
            <a:endParaRPr lang="el-GR" altLang="el-GR" sz="2800" dirty="0"/>
          </a:p>
        </p:txBody>
      </p:sp>
      <p:sp>
        <p:nvSpPr>
          <p:cNvPr id="226307" name="AutoShape 5" descr="Αποτέλεσμα εικόνας για διεθνεις σχεσεις">
            <a:extLst>
              <a:ext uri="{FF2B5EF4-FFF2-40B4-BE49-F238E27FC236}">
                <a16:creationId xmlns:a16="http://schemas.microsoft.com/office/drawing/2014/main" id="{ACC104DB-DE6A-4633-88AD-2F413235729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26308" name="AutoShape 7" descr="Αποτέλεσμα εικόνας για διεθνεις σχεσεις">
            <a:extLst>
              <a:ext uri="{FF2B5EF4-FFF2-40B4-BE49-F238E27FC236}">
                <a16:creationId xmlns:a16="http://schemas.microsoft.com/office/drawing/2014/main" id="{B974D75D-7300-EB7F-626D-6D0E09FF14F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Τίτλος 1">
            <a:extLst>
              <a:ext uri="{FF2B5EF4-FFF2-40B4-BE49-F238E27FC236}">
                <a16:creationId xmlns:a16="http://schemas.microsoft.com/office/drawing/2014/main" id="{09759882-599C-8C02-DAF6-F4E8661D135C}"/>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14B581B-6926-BFDE-E35A-B669BD023E63}"/>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Η καθιέρωση ενός δημοσιονομικού συντηρητισμού σε όλη την Ευρωζώνη ήταν επίσης απαραίτητη, προκειμένου να διασφαλιστεί ότι η ζώνη θα μπορούσε να λειτουργήσει με ένα ενιαίο επιτόκιο. </a:t>
            </a:r>
          </a:p>
          <a:p>
            <a:pPr algn="just">
              <a:defRPr/>
            </a:pPr>
            <a:r>
              <a:rPr lang="el-GR" sz="2400" dirty="0"/>
              <a:t>Κυρίως, η νομισματική ένωση της Ευρωπαϊκής Ένωσης δεν είναι ανάλογη με την πλήρη πολιτική ένωση. Οι δημοσιονομικές εξουσίες, που είναι η φορολογία και οι δαπάνες, παραμένουν, ως περιοχή προστασίας της εθνικής κυριαρχίας, εντός των ορίων που καθορίζονται από τα κριτήρια σύγκλισης. </a:t>
            </a:r>
          </a:p>
          <a:p>
            <a:pPr>
              <a:defRPr/>
            </a:pPr>
            <a:endParaRPr lang="el-GR" sz="2800" dirty="0"/>
          </a:p>
          <a:p>
            <a:pPr marL="0" indent="0" algn="just" eaLnBrk="1" hangingPunct="1">
              <a:buFont typeface="Wingdings 3" pitchFamily="2" charset="2"/>
              <a:buNone/>
              <a:defRPr/>
            </a:pPr>
            <a:endParaRPr lang="el-GR" altLang="el-GR" sz="2800" dirty="0"/>
          </a:p>
        </p:txBody>
      </p:sp>
      <p:sp>
        <p:nvSpPr>
          <p:cNvPr id="227331" name="AutoShape 5" descr="Αποτέλεσμα εικόνας για διεθνεις σχεσεις">
            <a:extLst>
              <a:ext uri="{FF2B5EF4-FFF2-40B4-BE49-F238E27FC236}">
                <a16:creationId xmlns:a16="http://schemas.microsoft.com/office/drawing/2014/main" id="{8529E1AF-B26D-74D2-1E37-5FBC305A0A7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27332" name="AutoShape 7" descr="Αποτέλεσμα εικόνας για διεθνεις σχεσεις">
            <a:extLst>
              <a:ext uri="{FF2B5EF4-FFF2-40B4-BE49-F238E27FC236}">
                <a16:creationId xmlns:a16="http://schemas.microsoft.com/office/drawing/2014/main" id="{66368348-BAA8-3BF1-4E33-A1EDCB2A720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3" name="Τίτλος 1">
            <a:extLst>
              <a:ext uri="{FF2B5EF4-FFF2-40B4-BE49-F238E27FC236}">
                <a16:creationId xmlns:a16="http://schemas.microsoft.com/office/drawing/2014/main" id="{CFFAAEDA-2962-DA34-9115-E6FEBB7E9ACA}"/>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9B8D5407-4E3E-81E3-6883-83F25C6BE084}"/>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Επιπλέον, στο πλαίσιο του συστήματος του ευρώ, τα κράτη-μέλη εξακολουθούν να έχουν την ευθύνη για την πληρωμή των δικών τους εθνικών χρεών.</a:t>
            </a:r>
          </a:p>
          <a:p>
            <a:pPr algn="just">
              <a:defRPr/>
            </a:pPr>
            <a:r>
              <a:rPr lang="el-GR" sz="2800" dirty="0"/>
              <a:t>Το ευρώ δεν ήταν η μόνη σημαντική νέα πρωτοβουλία που υιοθετήθηκε από τη Συνθήκη του Μάαστριχτ. </a:t>
            </a:r>
          </a:p>
          <a:p>
            <a:pPr algn="just">
              <a:defRPr/>
            </a:pPr>
            <a:r>
              <a:rPr lang="el-GR" sz="2400" dirty="0"/>
              <a:t>Οι άλλοι σημαντικοί στόχοι για τη νέα Ευρωπαϊκή Ένωση ήταν να καρπωθούν τα οφέλη από τον συντονισμό της εξωτερικής πολιτικής και να προετοιμαστεί το έδαφος για τη διεύρυνση στη </a:t>
            </a:r>
            <a:r>
              <a:rPr lang="el-GR" sz="2400" dirty="0" err="1"/>
              <a:t>μετασοβιετική</a:t>
            </a:r>
            <a:r>
              <a:rPr lang="el-GR" sz="2400" dirty="0"/>
              <a:t> Κεντρική και Ανατολική Ευρώπη. </a:t>
            </a:r>
          </a:p>
          <a:p>
            <a:pPr marL="0" indent="0">
              <a:buFont typeface="Wingdings 3" pitchFamily="2" charset="2"/>
              <a:buNone/>
              <a:defRPr/>
            </a:pPr>
            <a:endParaRPr lang="el-GR" sz="2800" dirty="0"/>
          </a:p>
          <a:p>
            <a:pPr marL="0" indent="0" algn="just" eaLnBrk="1" hangingPunct="1">
              <a:buFont typeface="Wingdings 3" pitchFamily="2" charset="2"/>
              <a:buNone/>
              <a:defRPr/>
            </a:pPr>
            <a:endParaRPr lang="el-GR" altLang="el-GR" sz="2800" dirty="0"/>
          </a:p>
        </p:txBody>
      </p:sp>
      <p:sp>
        <p:nvSpPr>
          <p:cNvPr id="228355" name="AutoShape 5" descr="Αποτέλεσμα εικόνας για διεθνεις σχεσεις">
            <a:extLst>
              <a:ext uri="{FF2B5EF4-FFF2-40B4-BE49-F238E27FC236}">
                <a16:creationId xmlns:a16="http://schemas.microsoft.com/office/drawing/2014/main" id="{A318FA33-6778-A143-E8AB-46B2341DE83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28356" name="AutoShape 7" descr="Αποτέλεσμα εικόνας για διεθνεις σχεσεις">
            <a:extLst>
              <a:ext uri="{FF2B5EF4-FFF2-40B4-BE49-F238E27FC236}">
                <a16:creationId xmlns:a16="http://schemas.microsoft.com/office/drawing/2014/main" id="{6E761256-2F07-300C-8B23-F3300CAEE1E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7" name="Τίτλος 1">
            <a:extLst>
              <a:ext uri="{FF2B5EF4-FFF2-40B4-BE49-F238E27FC236}">
                <a16:creationId xmlns:a16="http://schemas.microsoft.com/office/drawing/2014/main" id="{AEA83BB1-785A-B321-2B83-7BC2D0251BD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E8B95D4-97D1-48C3-B9FD-17F312E2D216}"/>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400" dirty="0"/>
              <a:t>Πριν από την υπογραφή της Συνθήκης του Μάαστριχτ, οι Ευρωπαίοι ηγέτες αντιμετώπισαν μια μεγάλη διεθνή κρίση στο κατώφλι τους: τη βίαιη διάλυση της Γιουγκοσλαβίας. </a:t>
            </a:r>
          </a:p>
          <a:p>
            <a:pPr algn="just">
              <a:defRPr/>
            </a:pPr>
            <a:r>
              <a:rPr lang="el-GR" sz="2600" dirty="0"/>
              <a:t>Κατά τη διάρκεια αυτής της περιόδου, παρά την έναρξη της ΚΕΠΠΑ, ενός θεσμικού μηχανισμού για τον συντονισμό της εξωτερικής πολιτικής, η Ευρωπαϊκή Ένωση δεν ήταν σε θέση να συντονίσει μια ισχυρή διπλωματική απάντηση για να φέρει τα αντιμαχόμενα μέρη σε μια διευθέτηση μέσω διαπραγματεύσεων.</a:t>
            </a:r>
            <a:endParaRPr lang="en" sz="2600" dirty="0"/>
          </a:p>
          <a:p>
            <a:pPr marL="0" indent="0" algn="just" eaLnBrk="1" hangingPunct="1">
              <a:buFont typeface="Wingdings 3" pitchFamily="2" charset="2"/>
              <a:buNone/>
              <a:defRPr/>
            </a:pPr>
            <a:endParaRPr lang="el-GR" altLang="el-GR" sz="2800" dirty="0"/>
          </a:p>
        </p:txBody>
      </p:sp>
      <p:sp>
        <p:nvSpPr>
          <p:cNvPr id="229379" name="AutoShape 5" descr="Αποτέλεσμα εικόνας για διεθνεις σχεσεις">
            <a:extLst>
              <a:ext uri="{FF2B5EF4-FFF2-40B4-BE49-F238E27FC236}">
                <a16:creationId xmlns:a16="http://schemas.microsoft.com/office/drawing/2014/main" id="{2198D861-7564-66E3-2E89-1936E7879CD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29380" name="AutoShape 7" descr="Αποτέλεσμα εικόνας για διεθνεις σχεσεις">
            <a:extLst>
              <a:ext uri="{FF2B5EF4-FFF2-40B4-BE49-F238E27FC236}">
                <a16:creationId xmlns:a16="http://schemas.microsoft.com/office/drawing/2014/main" id="{1B9F9B3F-C739-CE36-B1D0-74C0407551A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Τίτλος 1">
            <a:extLst>
              <a:ext uri="{FF2B5EF4-FFF2-40B4-BE49-F238E27FC236}">
                <a16:creationId xmlns:a16="http://schemas.microsoft.com/office/drawing/2014/main" id="{E963CE35-9B4F-1162-12F1-B93D62FC1680}"/>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A55B6152-7682-DADD-81EB-537AD68C3085}"/>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Αντ’ αυτού η διπλωματία των ΗΠΑ, σε συνδυασμό με τη χρήση στρατιωτικής βίας εναντίον των Σέρβων της Βοσνίας από τα στρατεύματα των ΗΠΑ υπό τη διοίκηση του ΝΑΤΟ, έπεισε τους εμπολέμους να αποδεχτούν τους όρους της ειρήνης με τη συμφωνία του </a:t>
            </a:r>
            <a:r>
              <a:rPr lang="el-GR" sz="2800" dirty="0" err="1"/>
              <a:t>Ντέιτον</a:t>
            </a:r>
            <a:r>
              <a:rPr lang="el-GR" sz="2800" dirty="0"/>
              <a:t>. </a:t>
            </a:r>
          </a:p>
          <a:p>
            <a:pPr marL="0" indent="0" algn="just" eaLnBrk="1" hangingPunct="1">
              <a:buFont typeface="Wingdings 3" pitchFamily="2" charset="2"/>
              <a:buNone/>
              <a:defRPr/>
            </a:pPr>
            <a:endParaRPr lang="el-GR" altLang="el-GR" sz="2800" dirty="0"/>
          </a:p>
        </p:txBody>
      </p:sp>
      <p:sp>
        <p:nvSpPr>
          <p:cNvPr id="230403" name="AutoShape 5" descr="Αποτέλεσμα εικόνας για διεθνεις σχεσεις">
            <a:extLst>
              <a:ext uri="{FF2B5EF4-FFF2-40B4-BE49-F238E27FC236}">
                <a16:creationId xmlns:a16="http://schemas.microsoft.com/office/drawing/2014/main" id="{953D4153-050E-D12C-F7BE-7B0E987333A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0404" name="AutoShape 7" descr="Αποτέλεσμα εικόνας για διεθνεις σχεσεις">
            <a:extLst>
              <a:ext uri="{FF2B5EF4-FFF2-40B4-BE49-F238E27FC236}">
                <a16:creationId xmlns:a16="http://schemas.microsoft.com/office/drawing/2014/main" id="{5923BB5A-23D9-6D74-32E8-7E34D92025F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5" name="Τίτλος 1">
            <a:extLst>
              <a:ext uri="{FF2B5EF4-FFF2-40B4-BE49-F238E27FC236}">
                <a16:creationId xmlns:a16="http://schemas.microsoft.com/office/drawing/2014/main" id="{E17C7C67-46E0-0643-45EA-13849A5D18D0}"/>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80876E8E-AB5E-6ED4-22DC-E52AD947EDBB}"/>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800" dirty="0"/>
              <a:t>Οι υποβόσκουσες εντάσεις στην περιοχή αυτή ξέσπασαν και πάλι το 1999, σε μια σύγκρουση μεταξύ των σερβικών δυνάμεων και των Αλβανών στην πρώην γιουγκοσλαβική επαρχία του Κοσσυφοπεδίου. </a:t>
            </a:r>
          </a:p>
          <a:p>
            <a:pPr algn="just">
              <a:defRPr/>
            </a:pPr>
            <a:r>
              <a:rPr lang="el-GR" sz="2800" dirty="0"/>
              <a:t>Η βία αυτή μπόρεσε να λάβει τέλος μόνο όταν ο πρόεδρος των ΗΠΑ Κλίντον έπεισε τους εταίρους του ΝΑΤΟ να εγκρίνουν μια επιχείρηση βομβαρδισμού εναντίον της Σερβίας. </a:t>
            </a:r>
          </a:p>
          <a:p>
            <a:pPr marL="0" indent="0" algn="just" eaLnBrk="1" hangingPunct="1">
              <a:buFont typeface="Wingdings 3" pitchFamily="2" charset="2"/>
              <a:buNone/>
              <a:defRPr/>
            </a:pPr>
            <a:endParaRPr lang="el-GR" altLang="el-GR" sz="2800" dirty="0"/>
          </a:p>
        </p:txBody>
      </p:sp>
      <p:sp>
        <p:nvSpPr>
          <p:cNvPr id="231427" name="AutoShape 5" descr="Αποτέλεσμα εικόνας για διεθνεις σχεσεις">
            <a:extLst>
              <a:ext uri="{FF2B5EF4-FFF2-40B4-BE49-F238E27FC236}">
                <a16:creationId xmlns:a16="http://schemas.microsoft.com/office/drawing/2014/main" id="{E966A157-6302-0689-8CB3-CA438AA56B7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1428" name="AutoShape 7" descr="Αποτέλεσμα εικόνας για διεθνεις σχεσεις">
            <a:extLst>
              <a:ext uri="{FF2B5EF4-FFF2-40B4-BE49-F238E27FC236}">
                <a16:creationId xmlns:a16="http://schemas.microsoft.com/office/drawing/2014/main" id="{056E4295-F31D-8505-9BDE-B3D7D4CAF20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Τίτλος 1">
            <a:extLst>
              <a:ext uri="{FF2B5EF4-FFF2-40B4-BE49-F238E27FC236}">
                <a16:creationId xmlns:a16="http://schemas.microsoft.com/office/drawing/2014/main" id="{61130944-072F-7668-EF61-750C95F4BA61}"/>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36866" name="Θέση περιεχομένου 2">
            <a:extLst>
              <a:ext uri="{FF2B5EF4-FFF2-40B4-BE49-F238E27FC236}">
                <a16:creationId xmlns:a16="http://schemas.microsoft.com/office/drawing/2014/main" id="{5C55C6D3-1C08-07F7-9C9E-FD60BE48F991}"/>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marL="0" indent="0" algn="just" eaLnBrk="1" hangingPunct="1">
              <a:buFont typeface="Wingdings 3" pitchFamily="2" charset="2"/>
              <a:buNone/>
              <a:defRPr/>
            </a:pPr>
            <a:endParaRPr lang="el-GR" sz="2800" dirty="0"/>
          </a:p>
          <a:p>
            <a:pPr algn="just">
              <a:defRPr/>
            </a:pPr>
            <a:r>
              <a:rPr lang="el-GR" sz="2800" dirty="0" err="1"/>
              <a:t>Βλ</a:t>
            </a:r>
            <a:r>
              <a:rPr lang="en-US" sz="2800" dirty="0" err="1"/>
              <a:t>έ</a:t>
            </a:r>
            <a:r>
              <a:rPr lang="el-GR" sz="2800" dirty="0" err="1"/>
              <a:t>πουμε</a:t>
            </a:r>
            <a:r>
              <a:rPr lang="el-GR" sz="2800" dirty="0"/>
              <a:t> την ανάπτυξη της Ευρώπης ως πολιτικής ιδέας που διαχωρίζεται από την Ασία, η οποία από τον 17</a:t>
            </a:r>
            <a:r>
              <a:rPr lang="el-GR" sz="2800" baseline="30000" dirty="0"/>
              <a:t>ο</a:t>
            </a:r>
            <a:r>
              <a:rPr lang="el-GR" sz="2800" dirty="0"/>
              <a:t> αιώνα σήμαινε επίσης έναν κοινό πολιτικό χώρο με μοναδικά χαρακτηριστικά. </a:t>
            </a:r>
          </a:p>
          <a:p>
            <a:pPr algn="just">
              <a:defRPr/>
            </a:pPr>
            <a:r>
              <a:rPr lang="el-GR" sz="2800" dirty="0"/>
              <a:t>Αυτό το πολιτικό όραμα αντικατέστησε έναν παλαιότερο θρησκευτικό ορισμό, που βασιζόταν σε μια διακριτή οντότητα στη βάση της κοινής θρησκευτικής ταυτότητας.</a:t>
            </a:r>
          </a:p>
          <a:p>
            <a:pPr marL="0" indent="0" algn="just" eaLnBrk="1" hangingPunct="1">
              <a:buFont typeface="Wingdings 3" pitchFamily="2" charset="2"/>
              <a:buNone/>
              <a:defRPr/>
            </a:pPr>
            <a:endParaRPr lang="el-GR" altLang="el-GR" sz="2800" dirty="0"/>
          </a:p>
        </p:txBody>
      </p:sp>
      <p:sp>
        <p:nvSpPr>
          <p:cNvPr id="38915" name="AutoShape 5" descr="Αποτέλεσμα εικόνας για διεθνεις σχεσεις">
            <a:extLst>
              <a:ext uri="{FF2B5EF4-FFF2-40B4-BE49-F238E27FC236}">
                <a16:creationId xmlns:a16="http://schemas.microsoft.com/office/drawing/2014/main" id="{F8C4445A-0BC0-6999-3789-712FC7CABA8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8916" name="AutoShape 7" descr="Αποτέλεσμα εικόνας για διεθνεις σχεσεις">
            <a:extLst>
              <a:ext uri="{FF2B5EF4-FFF2-40B4-BE49-F238E27FC236}">
                <a16:creationId xmlns:a16="http://schemas.microsoft.com/office/drawing/2014/main" id="{35E50BE7-18F7-4423-D792-D0A4FAA242C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Τίτλος 1">
            <a:extLst>
              <a:ext uri="{FF2B5EF4-FFF2-40B4-BE49-F238E27FC236}">
                <a16:creationId xmlns:a16="http://schemas.microsoft.com/office/drawing/2014/main" id="{EEB5E355-F68F-07D8-DEE7-81788DEC16AB}"/>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5B5C1F1A-F81A-5921-3DBC-DBB0C40C12E5}"/>
              </a:ext>
            </a:extLst>
          </p:cNvPr>
          <p:cNvSpPr>
            <a:spLocks noGrp="1"/>
          </p:cNvSpPr>
          <p:nvPr>
            <p:ph idx="1"/>
          </p:nvPr>
        </p:nvSpPr>
        <p:spPr>
          <a:xfrm>
            <a:off x="1382713" y="642938"/>
            <a:ext cx="7761287" cy="6096000"/>
          </a:xfrm>
        </p:spPr>
        <p:txBody>
          <a:bodyPr/>
          <a:lstStyle/>
          <a:p>
            <a:pPr marL="0" indent="0" algn="just">
              <a:buFont typeface="Wingdings 3" pitchFamily="2" charset="2"/>
              <a:buNone/>
              <a:defRPr/>
            </a:pPr>
            <a:r>
              <a:rPr lang="el-GR" sz="2800" b="1" dirty="0"/>
              <a:t>Η Διεύρυνση και η Εμβάθυνση της Ευρωπαϊκής Ολοκλήρωσης </a:t>
            </a:r>
          </a:p>
          <a:p>
            <a:pPr algn="just">
              <a:defRPr/>
            </a:pPr>
            <a:r>
              <a:rPr lang="el-GR" sz="2600" dirty="0"/>
              <a:t>Ενώ η Ευρωπαϊκή Ένωση είχε παραλύσει, πολλά από τα κράτη-μέλη της προτίμησαν να λειτουργούν υπό την αμερικανική πρωτοκαθεδρία του συστήματος του ΝΑΤΟ.</a:t>
            </a:r>
          </a:p>
          <a:p>
            <a:pPr algn="just">
              <a:defRPr/>
            </a:pPr>
            <a:r>
              <a:rPr lang="el-GR" sz="2600" dirty="0"/>
              <a:t>Αυτές οι δύο κρίσεις, ως εκ τούτου, αποκάλυψαν εγγενείς περιορισμούς στην ικανότητα της Ευρωπαϊκής Ένωσης να ακολουθήσει μια πλήρως συντονισμένη και ανεξάρτητη εξωτερική πολιτική, παρά τη δημιουργία μιας επίσημης θεσμικής διαδικασίας για την εν λόγω συνεργασία.</a:t>
            </a:r>
          </a:p>
          <a:p>
            <a:pPr marL="0" indent="0" algn="just" eaLnBrk="1" hangingPunct="1">
              <a:buFont typeface="Wingdings 3" pitchFamily="2" charset="2"/>
              <a:buNone/>
              <a:defRPr/>
            </a:pPr>
            <a:endParaRPr lang="el-GR" altLang="el-GR" sz="2800" dirty="0"/>
          </a:p>
        </p:txBody>
      </p:sp>
      <p:sp>
        <p:nvSpPr>
          <p:cNvPr id="232451" name="AutoShape 5" descr="Αποτέλεσμα εικόνας για διεθνεις σχεσεις">
            <a:extLst>
              <a:ext uri="{FF2B5EF4-FFF2-40B4-BE49-F238E27FC236}">
                <a16:creationId xmlns:a16="http://schemas.microsoft.com/office/drawing/2014/main" id="{C719712A-1BD4-4BEC-BB01-AEC3D4B34C0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2452" name="AutoShape 7" descr="Αποτέλεσμα εικόνας για διεθνεις σχεσεις">
            <a:extLst>
              <a:ext uri="{FF2B5EF4-FFF2-40B4-BE49-F238E27FC236}">
                <a16:creationId xmlns:a16="http://schemas.microsoft.com/office/drawing/2014/main" id="{9E4CD48C-4C2B-D082-76AA-D919B235B53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3" name="Τίτλος 1">
            <a:extLst>
              <a:ext uri="{FF2B5EF4-FFF2-40B4-BE49-F238E27FC236}">
                <a16:creationId xmlns:a16="http://schemas.microsoft.com/office/drawing/2014/main" id="{400D8D20-1DA4-4A19-B193-59C7A55BA62D}"/>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A64BACF-5707-856E-CDAE-7F4516FFDA2D}"/>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Από τη Συνταγματική Αποτυχία στη Συνθήκη της Λισαβόνας, 2004-2010 </a:t>
            </a:r>
            <a:endParaRPr lang="el-GR" sz="2800" dirty="0"/>
          </a:p>
          <a:p>
            <a:pPr algn="just">
              <a:defRPr/>
            </a:pPr>
            <a:r>
              <a:rPr lang="el-GR" sz="2400" dirty="0"/>
              <a:t>Καθ’ όλη τη δεκαετία του 1990 δεν ήταν σαφές εάν η διεύρυνση στην Κεντρική και την Ανατολική Ευρώπη θα μπορούσε να συμβεί σε μία μόνο στιγμή ή θα προχωρούσε μόνο με τις χώρες που είχαν τις κορυφαίες επιδόσεις στη μετάβασή τους προς τη δημοκρατία και την ελεύθερη αγορά.</a:t>
            </a:r>
          </a:p>
          <a:p>
            <a:pPr algn="just">
              <a:defRPr/>
            </a:pPr>
            <a:r>
              <a:rPr lang="el-GR" sz="2800" dirty="0"/>
              <a:t>Τελικά με τη διεύρυνση του 2004 το ιδεώδες της ευρωπαϊκής ενότητας δεν συνεπαγόταν τεράστια οικονομική αλληλεγγύη μεταξύ «Παλαιάς» και «Νέας» Ευρώπης. </a:t>
            </a:r>
          </a:p>
          <a:p>
            <a:pPr marL="0" indent="0" algn="just">
              <a:buFont typeface="Wingdings 3" pitchFamily="2" charset="2"/>
              <a:buNone/>
              <a:defRPr/>
            </a:pPr>
            <a:endParaRPr lang="el-GR" sz="2800" dirty="0"/>
          </a:p>
          <a:p>
            <a:pPr marL="0" indent="0" algn="just" eaLnBrk="1" hangingPunct="1">
              <a:buFont typeface="Wingdings 3" pitchFamily="2" charset="2"/>
              <a:buNone/>
              <a:defRPr/>
            </a:pPr>
            <a:endParaRPr lang="el-GR" altLang="el-GR" sz="2800" dirty="0"/>
          </a:p>
        </p:txBody>
      </p:sp>
      <p:sp>
        <p:nvSpPr>
          <p:cNvPr id="233475" name="AutoShape 5" descr="Αποτέλεσμα εικόνας για διεθνεις σχεσεις">
            <a:extLst>
              <a:ext uri="{FF2B5EF4-FFF2-40B4-BE49-F238E27FC236}">
                <a16:creationId xmlns:a16="http://schemas.microsoft.com/office/drawing/2014/main" id="{7DF12F2F-4357-71E7-DE86-9D306B8DB31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3476" name="AutoShape 7" descr="Αποτέλεσμα εικόνας για διεθνεις σχεσεις">
            <a:extLst>
              <a:ext uri="{FF2B5EF4-FFF2-40B4-BE49-F238E27FC236}">
                <a16:creationId xmlns:a16="http://schemas.microsoft.com/office/drawing/2014/main" id="{DD7D71F6-F4B7-0958-00F6-32278B14BA1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7" name="Τίτλος 1">
            <a:extLst>
              <a:ext uri="{FF2B5EF4-FFF2-40B4-BE49-F238E27FC236}">
                <a16:creationId xmlns:a16="http://schemas.microsoft.com/office/drawing/2014/main" id="{9E6C437F-085A-6738-ADA5-3D58B6CFBE1C}"/>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A3B2A1C4-EC72-20EB-1AEC-0EE4D6B8BDE9}"/>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Από τη Συνταγματική Αποτυχία στη Συνθήκη της Λισαβόνας, 2004-2010 </a:t>
            </a:r>
            <a:endParaRPr lang="el-GR" sz="2800" dirty="0"/>
          </a:p>
          <a:p>
            <a:pPr algn="just">
              <a:defRPr/>
            </a:pPr>
            <a:r>
              <a:rPr lang="el-GR" sz="2800" dirty="0"/>
              <a:t>Η ανάπτυξη μιας σαφέστερης θεσμικής ταυτότητας για μια διευρυμένη Ευρωπαϊκή Ένωση χρησιμοποιήθηκε ως μια νέα μέθοδος για την αναθεώρηση των υφιστάμενων συνθηκών. </a:t>
            </a:r>
          </a:p>
          <a:p>
            <a:pPr algn="just">
              <a:defRPr/>
            </a:pPr>
            <a:r>
              <a:rPr lang="el-GR" sz="2400" dirty="0"/>
              <a:t>Τα κράτη-μέλη δέχτηκαν να στείλουν αντιπροσώπους, μαζί με εκπροσώπους από την Επιτροπή και το Ευρωπαϊκό Κοινοβούλιο, καθώς και από τις 13 επίσημα υποψήφιες χώρες, στη Διακυβερνητική Διάσκεψη για το Μέλλον της Ευρώπης, που συνήλθε κατά την περίοδο 2002-2003. </a:t>
            </a:r>
          </a:p>
          <a:p>
            <a:pPr marL="0" indent="0" algn="just" eaLnBrk="1" hangingPunct="1">
              <a:buFont typeface="Wingdings 3" pitchFamily="2" charset="2"/>
              <a:buNone/>
              <a:defRPr/>
            </a:pPr>
            <a:endParaRPr lang="el-GR" altLang="el-GR" sz="2800" dirty="0"/>
          </a:p>
        </p:txBody>
      </p:sp>
      <p:sp>
        <p:nvSpPr>
          <p:cNvPr id="234499" name="AutoShape 5" descr="Αποτέλεσμα εικόνας για διεθνεις σχεσεις">
            <a:extLst>
              <a:ext uri="{FF2B5EF4-FFF2-40B4-BE49-F238E27FC236}">
                <a16:creationId xmlns:a16="http://schemas.microsoft.com/office/drawing/2014/main" id="{74B458BE-EC78-ED72-B509-475478B23E2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4500" name="AutoShape 7" descr="Αποτέλεσμα εικόνας για διεθνεις σχεσεις">
            <a:extLst>
              <a:ext uri="{FF2B5EF4-FFF2-40B4-BE49-F238E27FC236}">
                <a16:creationId xmlns:a16="http://schemas.microsoft.com/office/drawing/2014/main" id="{11DEE1BF-DCF9-FF07-6ADB-00A55B7B2B4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1" name="Τίτλος 1">
            <a:extLst>
              <a:ext uri="{FF2B5EF4-FFF2-40B4-BE49-F238E27FC236}">
                <a16:creationId xmlns:a16="http://schemas.microsoft.com/office/drawing/2014/main" id="{C580DCC9-DFC5-6F85-01EB-172A6265F2EC}"/>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F38BE4A5-2807-5144-6E76-F67435DB8AB9}"/>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Από τη Συνταγματική Αποτυχία στη Συνθήκη της Λισαβόνας, 2004-2010 </a:t>
            </a:r>
            <a:endParaRPr lang="el-GR" sz="2800" dirty="0"/>
          </a:p>
          <a:p>
            <a:pPr algn="just">
              <a:defRPr/>
            </a:pPr>
            <a:r>
              <a:rPr lang="el-GR" sz="2600" dirty="0"/>
              <a:t>Η αποστολή αυτής της Συνέλευσης, στην οποία </a:t>
            </a:r>
            <a:r>
              <a:rPr lang="el-GR" sz="2600" dirty="0" err="1"/>
              <a:t>προήδρευε</a:t>
            </a:r>
            <a:r>
              <a:rPr lang="el-GR" sz="2600" dirty="0"/>
              <a:t> ο πρώην πρόεδρος της Γαλλίας </a:t>
            </a:r>
            <a:r>
              <a:rPr lang="en" sz="2600" dirty="0"/>
              <a:t>Valéry Giscard d’Estaing, </a:t>
            </a:r>
            <a:r>
              <a:rPr lang="el-GR" sz="2600" dirty="0"/>
              <a:t>ήταν να επινοήσει τις θεσμικές ρυθμίσεις για να καταστήσει τη διευρυμένη Ένωση πιο αποτελεσματική και δημοκρατική. </a:t>
            </a:r>
          </a:p>
          <a:p>
            <a:pPr algn="just">
              <a:defRPr/>
            </a:pPr>
            <a:r>
              <a:rPr lang="el-GR" sz="2600" dirty="0"/>
              <a:t>Με αυτό τον στόχο κατά νου, η Συνέλευση συνέταξε ένα έγγραφο που ονομάζεται «Συνθήκη για τη θέσπιση Συντάγματος για την Ευρώπη», που θα αντικαθιστούσε τις υφιστάμενες συνθήκες με ένα ενιαίο νομικό έγγραφο. </a:t>
            </a:r>
          </a:p>
          <a:p>
            <a:pPr marL="0" indent="0" algn="just" eaLnBrk="1" hangingPunct="1">
              <a:buFont typeface="Wingdings 3" pitchFamily="2" charset="2"/>
              <a:buNone/>
              <a:defRPr/>
            </a:pPr>
            <a:endParaRPr lang="el-GR" altLang="el-GR" sz="2800" dirty="0"/>
          </a:p>
        </p:txBody>
      </p:sp>
      <p:sp>
        <p:nvSpPr>
          <p:cNvPr id="235523" name="AutoShape 5" descr="Αποτέλεσμα εικόνας για διεθνεις σχεσεις">
            <a:extLst>
              <a:ext uri="{FF2B5EF4-FFF2-40B4-BE49-F238E27FC236}">
                <a16:creationId xmlns:a16="http://schemas.microsoft.com/office/drawing/2014/main" id="{971787D5-D55D-02DF-2FFA-283C79EBFD4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5524" name="AutoShape 7" descr="Αποτέλεσμα εικόνας για διεθνεις σχεσεις">
            <a:extLst>
              <a:ext uri="{FF2B5EF4-FFF2-40B4-BE49-F238E27FC236}">
                <a16:creationId xmlns:a16="http://schemas.microsoft.com/office/drawing/2014/main" id="{91E255C7-BDDD-30DA-D705-8D597BA6397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5" name="Τίτλος 1">
            <a:extLst>
              <a:ext uri="{FF2B5EF4-FFF2-40B4-BE49-F238E27FC236}">
                <a16:creationId xmlns:a16="http://schemas.microsoft.com/office/drawing/2014/main" id="{7787C0BF-DE4A-31AF-8693-E6287AB89E3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8F3DCFD4-C070-B90B-35F5-DB41BE669FF4}"/>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Από τη Συνταγματική Αποτυχία στη Συνθήκη της Λισαβόνας, 2004-2010 </a:t>
            </a:r>
            <a:endParaRPr lang="el-GR" sz="2800" dirty="0"/>
          </a:p>
          <a:p>
            <a:pPr algn="just">
              <a:defRPr/>
            </a:pPr>
            <a:r>
              <a:rPr lang="el-GR" sz="2800" dirty="0"/>
              <a:t>Η ιδέα μιας Συνέλευσης, που </a:t>
            </a:r>
            <a:br>
              <a:rPr lang="el-GR" sz="2800" dirty="0"/>
            </a:br>
            <a:r>
              <a:rPr lang="el-GR" sz="2800" dirty="0"/>
              <a:t>παρήγαγε και τη Συνταγματική Συνθήκη, απέδειξε την ευρωπαϊκή επιθυμία για μίμηση της περίφημης Συνέλευσης της Φιλαδέλφειας (1777-1778), όπου οι ιδρυτές συνέταξαν το σύνταγμα των ΗΠΑ</a:t>
            </a:r>
            <a:r>
              <a:rPr lang="en" sz="2800" dirty="0"/>
              <a:t>.</a:t>
            </a:r>
          </a:p>
          <a:p>
            <a:pPr algn="just">
              <a:defRPr/>
            </a:pPr>
            <a:r>
              <a:rPr lang="el-GR" sz="2800" dirty="0"/>
              <a:t>Ωστόσο, αυτό το ευρωπαϊκό πείραμα για τη δημιουργία συντάγματος δεν είχε ακριβώς τα ίδια αποτελέσματα όπως στις ΗΠΑ. </a:t>
            </a:r>
          </a:p>
          <a:p>
            <a:pPr marL="0" indent="0" algn="just" eaLnBrk="1" hangingPunct="1">
              <a:buFont typeface="Wingdings 3" pitchFamily="2" charset="2"/>
              <a:buNone/>
              <a:defRPr/>
            </a:pPr>
            <a:endParaRPr lang="el-GR" altLang="el-GR" sz="2800" dirty="0"/>
          </a:p>
        </p:txBody>
      </p:sp>
      <p:sp>
        <p:nvSpPr>
          <p:cNvPr id="236547" name="AutoShape 5" descr="Αποτέλεσμα εικόνας για διεθνεις σχεσεις">
            <a:extLst>
              <a:ext uri="{FF2B5EF4-FFF2-40B4-BE49-F238E27FC236}">
                <a16:creationId xmlns:a16="http://schemas.microsoft.com/office/drawing/2014/main" id="{90BF98F7-77F6-53A5-7EE6-32E4209C4E6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6548" name="AutoShape 7" descr="Αποτέλεσμα εικόνας για διεθνεις σχεσεις">
            <a:extLst>
              <a:ext uri="{FF2B5EF4-FFF2-40B4-BE49-F238E27FC236}">
                <a16:creationId xmlns:a16="http://schemas.microsoft.com/office/drawing/2014/main" id="{FAD8A648-6674-50F9-E5FB-3BEC7BB07E4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69" name="Τίτλος 1">
            <a:extLst>
              <a:ext uri="{FF2B5EF4-FFF2-40B4-BE49-F238E27FC236}">
                <a16:creationId xmlns:a16="http://schemas.microsoft.com/office/drawing/2014/main" id="{40630CAB-F8BF-AA42-863C-67C24DED8CEA}"/>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9102495-6A96-CC90-96B3-FFB52FE85086}"/>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Από τη Συνταγματική Αποτυχία στη Συνθήκη της Λισαβόνας, 2004-2010 </a:t>
            </a:r>
            <a:endParaRPr lang="el-GR" sz="2800" dirty="0"/>
          </a:p>
          <a:p>
            <a:pPr algn="just">
              <a:defRPr/>
            </a:pPr>
            <a:r>
              <a:rPr lang="el-GR" sz="2800" dirty="0"/>
              <a:t>Παρόλο που η Συνταγματική Συνθήκη προέβλεπε μια ενιαία νομική βάση για την Ευρωπαϊκή Ένωση, αναπαρήγαγε τον εξαιρετικά περίπλοκο νομικό ιστό των αρμοδιοτήτων, των διαδικασιών λήψης αποφάσεων και των πολιτικών ιδιαιτεροτήτων. </a:t>
            </a:r>
          </a:p>
          <a:p>
            <a:pPr marL="0" indent="0" algn="just" eaLnBrk="1" hangingPunct="1">
              <a:buFont typeface="Wingdings 3" pitchFamily="2" charset="2"/>
              <a:buNone/>
              <a:defRPr/>
            </a:pPr>
            <a:endParaRPr lang="el-GR" altLang="el-GR" sz="2800" dirty="0"/>
          </a:p>
        </p:txBody>
      </p:sp>
      <p:sp>
        <p:nvSpPr>
          <p:cNvPr id="237571" name="AutoShape 5" descr="Αποτέλεσμα εικόνας για διεθνεις σχεσεις">
            <a:extLst>
              <a:ext uri="{FF2B5EF4-FFF2-40B4-BE49-F238E27FC236}">
                <a16:creationId xmlns:a16="http://schemas.microsoft.com/office/drawing/2014/main" id="{44215506-0186-E04D-08E5-4D5624B4B17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7572" name="AutoShape 7" descr="Αποτέλεσμα εικόνας για διεθνεις σχεσεις">
            <a:extLst>
              <a:ext uri="{FF2B5EF4-FFF2-40B4-BE49-F238E27FC236}">
                <a16:creationId xmlns:a16="http://schemas.microsoft.com/office/drawing/2014/main" id="{1C3C5025-1A59-169F-7F2A-DF5DA4DD527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Τίτλος 1">
            <a:extLst>
              <a:ext uri="{FF2B5EF4-FFF2-40B4-BE49-F238E27FC236}">
                <a16:creationId xmlns:a16="http://schemas.microsoft.com/office/drawing/2014/main" id="{D98D4B1F-9577-3769-27EC-E4C9D5CB8762}"/>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302963D7-E810-D2ED-3CB3-6A55805B2995}"/>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Από τη Συνταγματική Αποτυχία στη Συνθήκη της Λισαβόνας, 2004-2010 </a:t>
            </a:r>
            <a:endParaRPr lang="el-GR" sz="2800" dirty="0"/>
          </a:p>
          <a:p>
            <a:pPr algn="just">
              <a:defRPr/>
            </a:pPr>
            <a:r>
              <a:rPr lang="el-GR" sz="2800" dirty="0"/>
              <a:t>Από την επαναστατική νομολογία του Δικαστηρίου των Ευρωπαϊκών Κοινοτήτων το 1960, οι συνθήκες και η νομοθεσία της Ευρωπαϊκής Ένωσης είχαν ήδη την ιδιότητα του «ανώτερου» οιονεί συνταγματικού δικαίου που πλεονεκτεί έναντι του δικαίου του κράτους-μέλους.</a:t>
            </a:r>
          </a:p>
          <a:p>
            <a:pPr marL="0" indent="0" algn="just" eaLnBrk="1" hangingPunct="1">
              <a:buFont typeface="Wingdings 3" pitchFamily="2" charset="2"/>
              <a:buNone/>
              <a:defRPr/>
            </a:pPr>
            <a:endParaRPr lang="el-GR" altLang="el-GR" sz="2800" dirty="0"/>
          </a:p>
        </p:txBody>
      </p:sp>
      <p:sp>
        <p:nvSpPr>
          <p:cNvPr id="238595" name="AutoShape 5" descr="Αποτέλεσμα εικόνας για διεθνεις σχεσεις">
            <a:extLst>
              <a:ext uri="{FF2B5EF4-FFF2-40B4-BE49-F238E27FC236}">
                <a16:creationId xmlns:a16="http://schemas.microsoft.com/office/drawing/2014/main" id="{78E2A6EA-CBC4-40D6-76D4-E5019039B1E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8596" name="AutoShape 7" descr="Αποτέλεσμα εικόνας για διεθνεις σχεσεις">
            <a:extLst>
              <a:ext uri="{FF2B5EF4-FFF2-40B4-BE49-F238E27FC236}">
                <a16:creationId xmlns:a16="http://schemas.microsoft.com/office/drawing/2014/main" id="{F122E609-6009-EB2C-DDF2-726673B8023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7" name="Τίτλος 1">
            <a:extLst>
              <a:ext uri="{FF2B5EF4-FFF2-40B4-BE49-F238E27FC236}">
                <a16:creationId xmlns:a16="http://schemas.microsoft.com/office/drawing/2014/main" id="{5D98D9F7-5EB6-36FC-7D35-1064F397FD6D}"/>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3CA0A881-6FE0-4B97-E940-3D87B7750285}"/>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Από τη Συνταγματική Αποτυχία στη Συνθήκη της Λισαβόνας, 2004-2010 </a:t>
            </a:r>
            <a:endParaRPr lang="el-GR" sz="2800" dirty="0"/>
          </a:p>
          <a:p>
            <a:pPr algn="just">
              <a:defRPr/>
            </a:pPr>
            <a:r>
              <a:rPr lang="el-GR" sz="2800" dirty="0"/>
              <a:t>Η Συνταγματική Συνθήκη ήταν μια συμβολική μεταρρύθμιση του συστήματος της Ένωσης και όχι ένας συνταγματικός μετασχηματισμός. </a:t>
            </a:r>
          </a:p>
          <a:p>
            <a:pPr algn="just">
              <a:defRPr/>
            </a:pPr>
            <a:r>
              <a:rPr lang="el-GR" sz="2400" dirty="0"/>
              <a:t>Υπήρξαν ορισμένες θεσμικές τροποποιήσεις, ωστόσο, που περιλαμβάνουν τον ορισμό προέδρου του Ευρωπαϊκού Συμβουλίου, του αποκαλούμενου υπουργού Εξωτερικών της Ευρωπαϊκής Ένωσης, και μιας απλουστευμένης διαδικασίας για την επέκταση των αρμοδιοτήτων της πολιτικής της Ένωσης, χωρίς επίσημη επαναδιαπραγμάτευση της Συνθήκης. </a:t>
            </a:r>
          </a:p>
          <a:p>
            <a:pPr marL="0" indent="0" algn="just" eaLnBrk="1" hangingPunct="1">
              <a:buFont typeface="Wingdings 3" pitchFamily="2" charset="2"/>
              <a:buNone/>
              <a:defRPr/>
            </a:pPr>
            <a:endParaRPr lang="el-GR" altLang="el-GR" sz="2800" dirty="0"/>
          </a:p>
        </p:txBody>
      </p:sp>
      <p:sp>
        <p:nvSpPr>
          <p:cNvPr id="239619" name="AutoShape 5" descr="Αποτέλεσμα εικόνας για διεθνεις σχεσεις">
            <a:extLst>
              <a:ext uri="{FF2B5EF4-FFF2-40B4-BE49-F238E27FC236}">
                <a16:creationId xmlns:a16="http://schemas.microsoft.com/office/drawing/2014/main" id="{8273F649-F7D1-7792-135E-E110906A8F2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9620" name="AutoShape 7" descr="Αποτέλεσμα εικόνας για διεθνεις σχεσεις">
            <a:extLst>
              <a:ext uri="{FF2B5EF4-FFF2-40B4-BE49-F238E27FC236}">
                <a16:creationId xmlns:a16="http://schemas.microsoft.com/office/drawing/2014/main" id="{EEA5F96E-CE87-EC12-17F8-DE3A819AF94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1" name="Τίτλος 1">
            <a:extLst>
              <a:ext uri="{FF2B5EF4-FFF2-40B4-BE49-F238E27FC236}">
                <a16:creationId xmlns:a16="http://schemas.microsoft.com/office/drawing/2014/main" id="{F8CA88C2-1CE6-9BC4-425C-1829BA63CA79}"/>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ACDA2E0B-2104-00F1-87D2-C0E2353166C2}"/>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Από τη Συνταγματική Αποτυχία στη Συνθήκη της Λισαβόνας, 2004-2010 </a:t>
            </a:r>
            <a:endParaRPr lang="el-GR" sz="2800" dirty="0"/>
          </a:p>
          <a:p>
            <a:pPr algn="just">
              <a:defRPr/>
            </a:pPr>
            <a:r>
              <a:rPr lang="el-GR" sz="2800" dirty="0"/>
              <a:t>Σε πλήρη εναρμόνιση με το πνεύμα συμβιβασμού που επικράτησε, η νέα συνθήκη διέψευσε τις ελπίδες όλου του πολιτικού φάσματος, διότι δεν συνηγόρησε υπέρ του </a:t>
            </a:r>
            <a:r>
              <a:rPr lang="el-GR" sz="2800" dirty="0" err="1"/>
              <a:t>εξορθολογισμού</a:t>
            </a:r>
            <a:r>
              <a:rPr lang="el-GR" sz="2800" dirty="0"/>
              <a:t> της Ευρωπαϊκής Ένωσης, σύμφωνα με ένα ενιαίο ομοσπονδιακό ή συνομοσπονδιακό σχέδιο.</a:t>
            </a:r>
          </a:p>
          <a:p>
            <a:pPr marL="0" indent="0" algn="just" eaLnBrk="1" hangingPunct="1">
              <a:buFont typeface="Wingdings 3" pitchFamily="2" charset="2"/>
              <a:buNone/>
              <a:defRPr/>
            </a:pPr>
            <a:endParaRPr lang="el-GR" altLang="el-GR" sz="2800" dirty="0"/>
          </a:p>
        </p:txBody>
      </p:sp>
      <p:sp>
        <p:nvSpPr>
          <p:cNvPr id="240643" name="AutoShape 5" descr="Αποτέλεσμα εικόνας για διεθνεις σχεσεις">
            <a:extLst>
              <a:ext uri="{FF2B5EF4-FFF2-40B4-BE49-F238E27FC236}">
                <a16:creationId xmlns:a16="http://schemas.microsoft.com/office/drawing/2014/main" id="{294D5155-6FC1-9904-5E9E-F7BC09A4422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0644" name="AutoShape 7" descr="Αποτέλεσμα εικόνας για διεθνεις σχεσεις">
            <a:extLst>
              <a:ext uri="{FF2B5EF4-FFF2-40B4-BE49-F238E27FC236}">
                <a16:creationId xmlns:a16="http://schemas.microsoft.com/office/drawing/2014/main" id="{A172D1D9-82B0-3B4E-EA7A-8AE33A37EC88}"/>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5" name="Τίτλος 1">
            <a:extLst>
              <a:ext uri="{FF2B5EF4-FFF2-40B4-BE49-F238E27FC236}">
                <a16:creationId xmlns:a16="http://schemas.microsoft.com/office/drawing/2014/main" id="{18655B5A-9E04-DA28-88C0-B8CEF095DFA3}"/>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F15B8834-C166-5194-2D89-2E739E807A13}"/>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Από τη Συνταγματική Αποτυχία στη Συνθήκη της Λισαβόνας, 2004-2010 </a:t>
            </a:r>
            <a:endParaRPr lang="el-GR" sz="2800" dirty="0"/>
          </a:p>
          <a:p>
            <a:pPr algn="just">
              <a:defRPr/>
            </a:pPr>
            <a:r>
              <a:rPr lang="el-GR" sz="2600" dirty="0"/>
              <a:t>Ως εκ τούτου, οι φεντεραλιστές κατήγγειλαν αυτή τη νέα αποτυχία υιοθέτησης ενός πραγματικά ομοσπονδιακού μοντέλου. </a:t>
            </a:r>
          </a:p>
          <a:p>
            <a:pPr algn="just">
              <a:defRPr/>
            </a:pPr>
            <a:r>
              <a:rPr lang="el-GR" sz="2600" dirty="0"/>
              <a:t>Οι Ευρωπαίοι σοσιαλιστές απογοητεύτηκαν, επειδή οι οικονομικές ελευθερίες δεν αντισταθμίστηκαν από τη δημιουργία νέων ευρωπαϊκών κοινωνικών πολιτικών. </a:t>
            </a:r>
          </a:p>
          <a:p>
            <a:pPr algn="just">
              <a:defRPr/>
            </a:pPr>
            <a:r>
              <a:rPr lang="el-GR" sz="2000" dirty="0"/>
              <a:t>Τέλος, οι αντίπαλοι της ολοκλήρωσης ερμήνευσαν τη νέα συνθήκη ως περαιτέρω παράδοση της εθνικής κυριαρχίας, χωρίς ουσιαστική αύξηση της αποτελεσματικότητας της πολιτικής.</a:t>
            </a:r>
          </a:p>
          <a:p>
            <a:pPr marL="0" indent="0" algn="just" eaLnBrk="1" hangingPunct="1">
              <a:buFont typeface="Wingdings 3" pitchFamily="2" charset="2"/>
              <a:buNone/>
              <a:defRPr/>
            </a:pPr>
            <a:endParaRPr lang="el-GR" altLang="el-GR" sz="2800" dirty="0"/>
          </a:p>
        </p:txBody>
      </p:sp>
      <p:sp>
        <p:nvSpPr>
          <p:cNvPr id="241667" name="AutoShape 5" descr="Αποτέλεσμα εικόνας για διεθνεις σχεσεις">
            <a:extLst>
              <a:ext uri="{FF2B5EF4-FFF2-40B4-BE49-F238E27FC236}">
                <a16:creationId xmlns:a16="http://schemas.microsoft.com/office/drawing/2014/main" id="{E9BC0B9E-A27F-29DB-EE94-BA9122CD112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1668" name="AutoShape 7" descr="Αποτέλεσμα εικόνας για διεθνεις σχεσεις">
            <a:extLst>
              <a:ext uri="{FF2B5EF4-FFF2-40B4-BE49-F238E27FC236}">
                <a16:creationId xmlns:a16="http://schemas.microsoft.com/office/drawing/2014/main" id="{4D08A4CB-6D15-373B-BBE1-15DAF8BE840A}"/>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Τίτλος 1">
            <a:extLst>
              <a:ext uri="{FF2B5EF4-FFF2-40B4-BE49-F238E27FC236}">
                <a16:creationId xmlns:a16="http://schemas.microsoft.com/office/drawing/2014/main" id="{3B20D916-420D-6110-5E96-5F3455D43409}"/>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36866" name="Θέση περιεχομένου 2">
            <a:extLst>
              <a:ext uri="{FF2B5EF4-FFF2-40B4-BE49-F238E27FC236}">
                <a16:creationId xmlns:a16="http://schemas.microsoft.com/office/drawing/2014/main" id="{D31E2EAD-02D6-B50A-49E9-D0A4B7F8111A}"/>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marL="0" indent="0" algn="just" eaLnBrk="1" hangingPunct="1">
              <a:buFont typeface="Wingdings 3" pitchFamily="2" charset="2"/>
              <a:buNone/>
              <a:defRPr/>
            </a:pPr>
            <a:endParaRPr lang="el-GR" sz="2800" dirty="0"/>
          </a:p>
          <a:p>
            <a:pPr algn="just">
              <a:defRPr/>
            </a:pPr>
            <a:r>
              <a:rPr lang="el-GR" sz="2800" dirty="0"/>
              <a:t>Ιστορικά, η πολιτική κατανόηση της Ευρώπης προέκυψε σταδιακά με τις προτάσεις για την ενοποίηση της ηπείρου.</a:t>
            </a:r>
          </a:p>
          <a:p>
            <a:pPr algn="just">
              <a:defRPr/>
            </a:pPr>
            <a:r>
              <a:rPr lang="el-GR" sz="2800" dirty="0"/>
              <a:t> Οι πρώιμες ιδέες και οι πρωτοπόροι της ολοκλήρωσης είχαν στόχο τη συνεργασία μεταξύ αντίπαλων κρατών μέσα από τη δημιουργία και τη λειτουργία ενός πολιτικού συστήματος που θα διασφάλιζε την ασφάλεια όχι μόνο των κρατών αλλά και των πολιτών.</a:t>
            </a:r>
          </a:p>
          <a:p>
            <a:pPr marL="0" indent="0" algn="just" eaLnBrk="1" hangingPunct="1">
              <a:buFont typeface="Wingdings 3" pitchFamily="2" charset="2"/>
              <a:buNone/>
              <a:defRPr/>
            </a:pPr>
            <a:endParaRPr lang="el-GR" altLang="el-GR" sz="2800" dirty="0"/>
          </a:p>
        </p:txBody>
      </p:sp>
      <p:sp>
        <p:nvSpPr>
          <p:cNvPr id="39939" name="AutoShape 5" descr="Αποτέλεσμα εικόνας για διεθνεις σχεσεις">
            <a:extLst>
              <a:ext uri="{FF2B5EF4-FFF2-40B4-BE49-F238E27FC236}">
                <a16:creationId xmlns:a16="http://schemas.microsoft.com/office/drawing/2014/main" id="{44D0AEE8-347B-CA71-0E6D-28AE2F56DAF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39940" name="AutoShape 7" descr="Αποτέλεσμα εικόνας για διεθνεις σχεσεις">
            <a:extLst>
              <a:ext uri="{FF2B5EF4-FFF2-40B4-BE49-F238E27FC236}">
                <a16:creationId xmlns:a16="http://schemas.microsoft.com/office/drawing/2014/main" id="{3CCEC875-0939-85FC-70A5-19669FCEE30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89" name="Τίτλος 1">
            <a:extLst>
              <a:ext uri="{FF2B5EF4-FFF2-40B4-BE49-F238E27FC236}">
                <a16:creationId xmlns:a16="http://schemas.microsoft.com/office/drawing/2014/main" id="{4BCC858D-9EFB-BC13-B570-B7E6183BA36F}"/>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C3F912F-2062-2E6F-BED9-D33B36CA0E6B}"/>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Από τη Συνταγματική Αποτυχία στη Συνθήκη της Λισαβόνας, 2004-2010 </a:t>
            </a:r>
            <a:endParaRPr lang="el-GR" sz="2800" dirty="0"/>
          </a:p>
          <a:p>
            <a:pPr algn="just">
              <a:defRPr/>
            </a:pPr>
            <a:r>
              <a:rPr lang="el-GR" sz="2800" dirty="0"/>
              <a:t>Οι ηγέτες της Ένωσης σε πολλές χώρες επέτρεψαν στους πολίτες τους να έχουν λόγο επί της Συνταγματικής Συνθήκης μέσα από τη διενέργεια δημοψηφισμάτων, αντί να στηριχτούν αποκλειστικά στην κοινοβουλευτική επικύρωση (βλ. δημοψηφίσματα στη Γαλλία και Ολλανδία που ήταν αρνητικά).</a:t>
            </a:r>
          </a:p>
          <a:p>
            <a:pPr marL="0" indent="0" algn="just" eaLnBrk="1" hangingPunct="1">
              <a:buFont typeface="Wingdings 3" pitchFamily="2" charset="2"/>
              <a:buNone/>
              <a:defRPr/>
            </a:pPr>
            <a:endParaRPr lang="el-GR" altLang="el-GR" sz="2800" dirty="0"/>
          </a:p>
        </p:txBody>
      </p:sp>
      <p:sp>
        <p:nvSpPr>
          <p:cNvPr id="242691" name="AutoShape 5" descr="Αποτέλεσμα εικόνας για διεθνεις σχεσεις">
            <a:extLst>
              <a:ext uri="{FF2B5EF4-FFF2-40B4-BE49-F238E27FC236}">
                <a16:creationId xmlns:a16="http://schemas.microsoft.com/office/drawing/2014/main" id="{14E0C3A3-49C1-CD45-F39F-2ACBE189F3B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2692" name="AutoShape 7" descr="Αποτέλεσμα εικόνας για διεθνεις σχεσεις">
            <a:extLst>
              <a:ext uri="{FF2B5EF4-FFF2-40B4-BE49-F238E27FC236}">
                <a16:creationId xmlns:a16="http://schemas.microsoft.com/office/drawing/2014/main" id="{9E60874A-B023-EE68-D2A1-FAADE01FEAA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Τίτλος 1">
            <a:extLst>
              <a:ext uri="{FF2B5EF4-FFF2-40B4-BE49-F238E27FC236}">
                <a16:creationId xmlns:a16="http://schemas.microsoft.com/office/drawing/2014/main" id="{F8830257-71DC-CDBB-1D1E-7585732C854B}"/>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861ED451-6088-A4D9-E0E9-5BCB1384BA6E}"/>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Η Συνθήκη της Λισαβόνας, 2009  </a:t>
            </a:r>
            <a:endParaRPr lang="el-GR" sz="2800" dirty="0"/>
          </a:p>
          <a:p>
            <a:pPr algn="just">
              <a:defRPr/>
            </a:pPr>
            <a:r>
              <a:rPr lang="el-GR" altLang="el-GR" sz="2800" dirty="0"/>
              <a:t>Οι προσπάθειες για ολοκλήρωση δεν βοηθήθηκαν από τις συγκυρίες, καθώς </a:t>
            </a:r>
            <a:r>
              <a:rPr lang="el-GR" sz="2800" dirty="0"/>
              <a:t>η Ευρωπαϊκή Ένωση μόλις εξερχόταν από μια κρίση εξωτερικής πολιτικής που προκλήθηκε από σοβαρές διαφωνίες μεταξύ των κρατών-μελών της για το αν θα υποστηριχτεί η αμερικανική εισβολή στο Ιράκ το 2003. </a:t>
            </a:r>
          </a:p>
          <a:p>
            <a:pPr marL="0" indent="0" algn="just" eaLnBrk="1" hangingPunct="1">
              <a:buFont typeface="Wingdings 3" pitchFamily="2" charset="2"/>
              <a:buNone/>
              <a:defRPr/>
            </a:pPr>
            <a:endParaRPr lang="el-GR" altLang="el-GR" sz="2800" dirty="0"/>
          </a:p>
        </p:txBody>
      </p:sp>
      <p:sp>
        <p:nvSpPr>
          <p:cNvPr id="243715" name="AutoShape 5" descr="Αποτέλεσμα εικόνας για διεθνεις σχεσεις">
            <a:extLst>
              <a:ext uri="{FF2B5EF4-FFF2-40B4-BE49-F238E27FC236}">
                <a16:creationId xmlns:a16="http://schemas.microsoft.com/office/drawing/2014/main" id="{C2353347-582D-A639-32B6-996F815E416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3716" name="AutoShape 7" descr="Αποτέλεσμα εικόνας για διεθνεις σχεσεις">
            <a:extLst>
              <a:ext uri="{FF2B5EF4-FFF2-40B4-BE49-F238E27FC236}">
                <a16:creationId xmlns:a16="http://schemas.microsoft.com/office/drawing/2014/main" id="{6954E76D-CF1B-84F7-210F-976BC0AF0E7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7" name="Τίτλος 1">
            <a:extLst>
              <a:ext uri="{FF2B5EF4-FFF2-40B4-BE49-F238E27FC236}">
                <a16:creationId xmlns:a16="http://schemas.microsoft.com/office/drawing/2014/main" id="{7C8DC252-339D-A9AC-CD59-4DBB5324DAE3}"/>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62F4ED5E-8D94-D662-E455-0100BA2F23F7}"/>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Η Συνθήκη της Λισαβόνας, 2009  </a:t>
            </a:r>
            <a:endParaRPr lang="el-GR" sz="2800" dirty="0"/>
          </a:p>
          <a:p>
            <a:pPr algn="just">
              <a:defRPr/>
            </a:pPr>
            <a:r>
              <a:rPr lang="el-GR" sz="2800" dirty="0"/>
              <a:t>Με γνώμονα το γεγονός ότι η θεσμική μεταρρύθμιση τέθηκε για να παράσχει στην Ευρωπαϊκή Ένωση μια εξωτερική πολιτική με καλύτερο συντονισμό και ανταπόκριση επί των ζητημάτων (μέσω ενός προέδρου και ενός υπουργού Εξωτερικών), καθώς και να βοηθά στον ανταγωνισμό των διεθνών αγορών, οι ηγέτες της Ένωσης ήταν αποφασισμένοι να εφαρμόσουν μια νέα συνθήκη. </a:t>
            </a:r>
          </a:p>
          <a:p>
            <a:pPr marL="0" indent="0" algn="just" eaLnBrk="1" hangingPunct="1">
              <a:buFont typeface="Wingdings 3" pitchFamily="2" charset="2"/>
              <a:buNone/>
              <a:defRPr/>
            </a:pPr>
            <a:endParaRPr lang="el-GR" altLang="el-GR" sz="2800" dirty="0"/>
          </a:p>
        </p:txBody>
      </p:sp>
      <p:sp>
        <p:nvSpPr>
          <p:cNvPr id="244739" name="AutoShape 5" descr="Αποτέλεσμα εικόνας για διεθνεις σχεσεις">
            <a:extLst>
              <a:ext uri="{FF2B5EF4-FFF2-40B4-BE49-F238E27FC236}">
                <a16:creationId xmlns:a16="http://schemas.microsoft.com/office/drawing/2014/main" id="{4E607D75-68EF-FB77-698D-3F8FE648140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4740" name="AutoShape 7" descr="Αποτέλεσμα εικόνας για διεθνεις σχεσεις">
            <a:extLst>
              <a:ext uri="{FF2B5EF4-FFF2-40B4-BE49-F238E27FC236}">
                <a16:creationId xmlns:a16="http://schemas.microsoft.com/office/drawing/2014/main" id="{BC3BFA28-D2D3-964A-746C-24680E625CF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1" name="Τίτλος 1">
            <a:extLst>
              <a:ext uri="{FF2B5EF4-FFF2-40B4-BE49-F238E27FC236}">
                <a16:creationId xmlns:a16="http://schemas.microsoft.com/office/drawing/2014/main" id="{13B2FDA3-6833-DC1F-2419-AFD3F816D129}"/>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786ACB0-D919-B6F8-92B5-27EDB7E4EEE4}"/>
              </a:ext>
            </a:extLst>
          </p:cNvPr>
          <p:cNvSpPr>
            <a:spLocks noGrp="1"/>
          </p:cNvSpPr>
          <p:nvPr>
            <p:ph idx="1"/>
          </p:nvPr>
        </p:nvSpPr>
        <p:spPr>
          <a:xfrm>
            <a:off x="1382713" y="500063"/>
            <a:ext cx="7761287" cy="6238875"/>
          </a:xfrm>
        </p:spPr>
        <p:txBody>
          <a:bodyPr/>
          <a:lstStyle/>
          <a:p>
            <a:pPr marL="0" indent="0">
              <a:buFont typeface="Wingdings 3" pitchFamily="2" charset="2"/>
              <a:buNone/>
              <a:defRPr/>
            </a:pPr>
            <a:r>
              <a:rPr lang="el-GR" sz="2800" b="1" dirty="0"/>
              <a:t>Η Συνθήκη της Λισαβόνας, 2009  </a:t>
            </a:r>
            <a:endParaRPr lang="el-GR" sz="2800" dirty="0"/>
          </a:p>
          <a:p>
            <a:pPr algn="just">
              <a:defRPr/>
            </a:pPr>
            <a:r>
              <a:rPr lang="el-GR" sz="2800" dirty="0"/>
              <a:t>Για να γίνει αυτό, θα διατηρούσαν τις σημαντικότερες θεσμικές καινοτομίες της Συνταγματικής Συνθήκης, όπως: </a:t>
            </a:r>
          </a:p>
          <a:p>
            <a:pPr algn="just">
              <a:defRPr/>
            </a:pPr>
            <a:r>
              <a:rPr lang="el-GR" sz="2400" dirty="0"/>
              <a:t>τον ορισμό ενός προέδρου του Ευρωπαϊκού Συμβουλίου που θα ορίζεται από τις κυβερνήσεις των κρατών-μελών για μια περίοδο δυόμισι ετών, για να ηγείται στη χάραξη της ευρωπαϊκής πολιτικής</a:t>
            </a:r>
          </a:p>
          <a:p>
            <a:pPr algn="just">
              <a:defRPr/>
            </a:pPr>
            <a:r>
              <a:rPr lang="el-GR" sz="2400" dirty="0"/>
              <a:t>τον ορισμό του ύπατου εκπροσώπου της Ένωσης για θέματα Εξωτερικής Πολιτικής και Πολιτικής Ασφάλειας, ο οποίος διορίζεται από τις κυβερνήσεις των κρατών-μελών για μια περίοδο πέντε ετών, προκειμένου να αναλάβει ηγετικό ρόλο στην εξωτερική πολιτική. </a:t>
            </a:r>
          </a:p>
          <a:p>
            <a:pPr marL="0" indent="0" algn="just" eaLnBrk="1" hangingPunct="1">
              <a:buFont typeface="Wingdings 3" pitchFamily="2" charset="2"/>
              <a:buNone/>
              <a:defRPr/>
            </a:pPr>
            <a:endParaRPr lang="el-GR" altLang="el-GR" sz="2800" dirty="0"/>
          </a:p>
        </p:txBody>
      </p:sp>
      <p:sp>
        <p:nvSpPr>
          <p:cNvPr id="245763" name="AutoShape 5" descr="Αποτέλεσμα εικόνας για διεθνεις σχεσεις">
            <a:extLst>
              <a:ext uri="{FF2B5EF4-FFF2-40B4-BE49-F238E27FC236}">
                <a16:creationId xmlns:a16="http://schemas.microsoft.com/office/drawing/2014/main" id="{C03DE242-2203-2367-D982-98424720899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5764" name="AutoShape 7" descr="Αποτέλεσμα εικόνας για διεθνεις σχεσεις">
            <a:extLst>
              <a:ext uri="{FF2B5EF4-FFF2-40B4-BE49-F238E27FC236}">
                <a16:creationId xmlns:a16="http://schemas.microsoft.com/office/drawing/2014/main" id="{0A24DFB9-B86E-E6AC-83F6-4AC027CE77C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5" name="Τίτλος 1">
            <a:extLst>
              <a:ext uri="{FF2B5EF4-FFF2-40B4-BE49-F238E27FC236}">
                <a16:creationId xmlns:a16="http://schemas.microsoft.com/office/drawing/2014/main" id="{6DA83AC5-C01F-CE13-0ECF-07CAF49A1B8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AD0E801-3A8A-290A-39CF-B453E5B19E33}"/>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Η Συνθήκη της Λισαβόνας, 2009  </a:t>
            </a:r>
            <a:endParaRPr lang="el-GR" sz="2800" dirty="0"/>
          </a:p>
          <a:p>
            <a:pPr algn="just">
              <a:defRPr/>
            </a:pPr>
            <a:r>
              <a:rPr lang="el-GR" sz="2800" dirty="0"/>
              <a:t>την επίσημη αναγνώριση της Ευρωπαϊκής Ένωσης ως νομικής προσωπικότητας, γεγονός που θα της επιτρέπει να υπογράφει διεθνείς συμφωνίες με κράτη και διεθνείς οργανισμούς</a:t>
            </a:r>
          </a:p>
          <a:p>
            <a:pPr algn="just">
              <a:defRPr/>
            </a:pPr>
            <a:r>
              <a:rPr lang="el-GR" sz="2800" dirty="0"/>
              <a:t>την επέκταση της </a:t>
            </a:r>
            <a:r>
              <a:rPr lang="el-GR" sz="2800" b="1" dirty="0"/>
              <a:t>διαδικασίας </a:t>
            </a:r>
            <a:r>
              <a:rPr lang="el-GR" sz="2800" b="1" dirty="0" err="1"/>
              <a:t>συναπόφασης</a:t>
            </a:r>
            <a:r>
              <a:rPr lang="el-GR" sz="2800" dirty="0"/>
              <a:t>, δίνοντας μεγαλύτερη νομοθετική εξουσία στο Ευρωπαϊκό Κοινοβούλιο, ιδίως όσον αφορά τον προϋπολογισμό της Ένωσης και τις διεθνείς συμφωνίες,</a:t>
            </a:r>
          </a:p>
          <a:p>
            <a:pPr marL="0" indent="0" algn="just" eaLnBrk="1" hangingPunct="1">
              <a:buFont typeface="Wingdings 3" pitchFamily="2" charset="2"/>
              <a:buNone/>
              <a:defRPr/>
            </a:pPr>
            <a:endParaRPr lang="el-GR" altLang="el-GR" sz="2800" dirty="0"/>
          </a:p>
        </p:txBody>
      </p:sp>
      <p:sp>
        <p:nvSpPr>
          <p:cNvPr id="246787" name="AutoShape 5" descr="Αποτέλεσμα εικόνας για διεθνεις σχεσεις">
            <a:extLst>
              <a:ext uri="{FF2B5EF4-FFF2-40B4-BE49-F238E27FC236}">
                <a16:creationId xmlns:a16="http://schemas.microsoft.com/office/drawing/2014/main" id="{3C3461CB-7FC6-28E1-E01A-58304461639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6788" name="AutoShape 7" descr="Αποτέλεσμα εικόνας για διεθνεις σχεσεις">
            <a:extLst>
              <a:ext uri="{FF2B5EF4-FFF2-40B4-BE49-F238E27FC236}">
                <a16:creationId xmlns:a16="http://schemas.microsoft.com/office/drawing/2014/main" id="{A4B19F02-E049-4205-F12B-F2D3D49C53D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09" name="Τίτλος 1">
            <a:extLst>
              <a:ext uri="{FF2B5EF4-FFF2-40B4-BE49-F238E27FC236}">
                <a16:creationId xmlns:a16="http://schemas.microsoft.com/office/drawing/2014/main" id="{FF786368-C738-0851-5ADD-8B8D87D8744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7DCB9F6-58F9-A7CE-7670-AF11E8E886C4}"/>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Η Συνθήκη της Λισαβόνας, 2009  </a:t>
            </a:r>
            <a:endParaRPr lang="el-GR" sz="2800" dirty="0"/>
          </a:p>
          <a:p>
            <a:pPr algn="just">
              <a:defRPr/>
            </a:pPr>
            <a:r>
              <a:rPr lang="el-GR" sz="2400" dirty="0"/>
              <a:t>την απόδοση νομικής ισχύος στον Ευρωπαϊκό Χάρτη των Θεμελιωδών Δικαιωμάτων, όταν οι χώρες εφαρμόζουν τη νομοθεσία της Ευρωπαϊκής Ένωσης,</a:t>
            </a:r>
          </a:p>
          <a:p>
            <a:pPr algn="just">
              <a:defRPr/>
            </a:pPr>
            <a:r>
              <a:rPr lang="el-GR" sz="2400" dirty="0"/>
              <a:t>μια απλοποιημένη διαδικασία αναθεώρησης, που θα επιτρέπει στο Ευρωπαϊκό Συμβούλιο να αναθεωρήσει τις συνθήκες χωρίς Διακυβερνητική Διάσκεψη,</a:t>
            </a:r>
          </a:p>
          <a:p>
            <a:pPr algn="just">
              <a:defRPr/>
            </a:pPr>
            <a:r>
              <a:rPr lang="el-GR" sz="2400" dirty="0"/>
              <a:t>μια απλοποιημένη ειδική πλειοψηφία, η οποία απαιτεί από το 2014 μια διπλή πλειοψηφία του 55% των κρατών-μελών που αντιπροσωπεύουν τουλάχιστον το 65% του πληθυσμού της Ευρωπαϊκής Ένωσης, προκειμένου να γίνει αποδεκτή μια νομοθεσία. </a:t>
            </a:r>
          </a:p>
          <a:p>
            <a:pPr marL="0" indent="0" algn="just" eaLnBrk="1" hangingPunct="1">
              <a:buFont typeface="Wingdings 3" pitchFamily="2" charset="2"/>
              <a:buNone/>
              <a:defRPr/>
            </a:pPr>
            <a:endParaRPr lang="el-GR" altLang="el-GR" sz="2800" dirty="0"/>
          </a:p>
        </p:txBody>
      </p:sp>
      <p:sp>
        <p:nvSpPr>
          <p:cNvPr id="247811" name="AutoShape 5" descr="Αποτέλεσμα εικόνας για διεθνεις σχεσεις">
            <a:extLst>
              <a:ext uri="{FF2B5EF4-FFF2-40B4-BE49-F238E27FC236}">
                <a16:creationId xmlns:a16="http://schemas.microsoft.com/office/drawing/2014/main" id="{09A37945-0B78-7A0D-3CC7-D93C1F0E8B6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7812" name="AutoShape 7" descr="Αποτέλεσμα εικόνας για διεθνεις σχεσεις">
            <a:extLst>
              <a:ext uri="{FF2B5EF4-FFF2-40B4-BE49-F238E27FC236}">
                <a16:creationId xmlns:a16="http://schemas.microsoft.com/office/drawing/2014/main" id="{C97BF137-9F8B-4568-37E6-07ACDCA5FD6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3" name="Τίτλος 1">
            <a:extLst>
              <a:ext uri="{FF2B5EF4-FFF2-40B4-BE49-F238E27FC236}">
                <a16:creationId xmlns:a16="http://schemas.microsoft.com/office/drawing/2014/main" id="{ACC8AB6F-5536-77A9-7153-AE67CC9A19FA}"/>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79BF1D7-9C43-FB88-DBC1-7DA34F7E8F92}"/>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Η Συνθήκη της Λισαβόνας, 2009  </a:t>
            </a:r>
            <a:endParaRPr lang="el-GR" sz="2800" dirty="0"/>
          </a:p>
          <a:p>
            <a:pPr algn="just">
              <a:defRPr/>
            </a:pPr>
            <a:r>
              <a:rPr lang="el-GR" sz="2800" dirty="0"/>
              <a:t>Απογυμνωμένες από την προηγούμενη συνταγματική γλώσσα (που περιέγραφαν έναν επίσημο ύμνο και επίσημα σύμβολα όπως η σημαία της Ευρωπαϊκής Ένωσης, αν και αυτά εξακολουθούν να χρησιμοποιούνται στην πράξη), οι μεταρρυθμίσεις αυτές επανατοποθετήθηκαν στη Συνθήκη της Λισαβόνας, η οποία υπογράφηκε στην πορτογαλική πρωτεύουσα τον Δεκέμβριο του 2007 από τα 27 πλέον κράτη-μέλη. </a:t>
            </a:r>
          </a:p>
          <a:p>
            <a:pPr marL="0" indent="0" algn="just" eaLnBrk="1" hangingPunct="1">
              <a:buFont typeface="Wingdings 3" pitchFamily="2" charset="2"/>
              <a:buNone/>
              <a:defRPr/>
            </a:pPr>
            <a:endParaRPr lang="el-GR" altLang="el-GR" sz="2800" dirty="0"/>
          </a:p>
        </p:txBody>
      </p:sp>
      <p:sp>
        <p:nvSpPr>
          <p:cNvPr id="248835" name="AutoShape 5" descr="Αποτέλεσμα εικόνας για διεθνεις σχεσεις">
            <a:extLst>
              <a:ext uri="{FF2B5EF4-FFF2-40B4-BE49-F238E27FC236}">
                <a16:creationId xmlns:a16="http://schemas.microsoft.com/office/drawing/2014/main" id="{6F5E24E7-1853-92F1-A0D1-06C6943A68B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8836" name="AutoShape 7" descr="Αποτέλεσμα εικόνας για διεθνεις σχεσεις">
            <a:extLst>
              <a:ext uri="{FF2B5EF4-FFF2-40B4-BE49-F238E27FC236}">
                <a16:creationId xmlns:a16="http://schemas.microsoft.com/office/drawing/2014/main" id="{D697837C-07D4-7A86-DD5D-71931F64D08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7" name="Τίτλος 1">
            <a:extLst>
              <a:ext uri="{FF2B5EF4-FFF2-40B4-BE49-F238E27FC236}">
                <a16:creationId xmlns:a16="http://schemas.microsoft.com/office/drawing/2014/main" id="{5535554F-B7AC-7CC9-CB6B-DFF67D44E19F}"/>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5F65BED-05D0-A8BC-658D-F67CE716FB95}"/>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Η Συνθήκη της Λισαβόνας, 2009  </a:t>
            </a:r>
            <a:endParaRPr lang="el-GR" sz="2800" dirty="0"/>
          </a:p>
          <a:p>
            <a:pPr algn="just">
              <a:defRPr/>
            </a:pPr>
            <a:r>
              <a:rPr lang="el-GR" sz="2800" dirty="0"/>
              <a:t>Η αναδιατύπωση της Συνθήκης έπρεπε ακόμη να επικυρωθεί από κάθε κράτος-μέλος, αλλά υπήρχε μια άτυπη συμφωνία με τις εθνικές κυβερνήσεις να μην χρησιμοποιήσουν τα δημοψηφίσματα για να αποφευχθεί μια ενδεχόμενη απόρριψη της επικύρωσης (βλ. περίπτωση Ιρλανδίας). </a:t>
            </a:r>
          </a:p>
          <a:p>
            <a:pPr marL="0" indent="0" algn="just" eaLnBrk="1" hangingPunct="1">
              <a:buFont typeface="Wingdings 3" pitchFamily="2" charset="2"/>
              <a:buNone/>
              <a:defRPr/>
            </a:pPr>
            <a:endParaRPr lang="el-GR" altLang="el-GR" sz="2800" dirty="0"/>
          </a:p>
        </p:txBody>
      </p:sp>
      <p:sp>
        <p:nvSpPr>
          <p:cNvPr id="249859" name="AutoShape 5" descr="Αποτέλεσμα εικόνας για διεθνεις σχεσεις">
            <a:extLst>
              <a:ext uri="{FF2B5EF4-FFF2-40B4-BE49-F238E27FC236}">
                <a16:creationId xmlns:a16="http://schemas.microsoft.com/office/drawing/2014/main" id="{4AD933FA-D0F1-CB67-A701-445ECE164F9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9860" name="AutoShape 7" descr="Αποτέλεσμα εικόνας για διεθνεις σχεσεις">
            <a:extLst>
              <a:ext uri="{FF2B5EF4-FFF2-40B4-BE49-F238E27FC236}">
                <a16:creationId xmlns:a16="http://schemas.microsoft.com/office/drawing/2014/main" id="{DEA54B60-D540-B296-DCA8-0F87C6F93B8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1" name="Τίτλος 1">
            <a:extLst>
              <a:ext uri="{FF2B5EF4-FFF2-40B4-BE49-F238E27FC236}">
                <a16:creationId xmlns:a16="http://schemas.microsoft.com/office/drawing/2014/main" id="{B84B4A75-36AC-F6E8-A361-873543F3448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B9BE3CB4-6397-BD13-8F3B-9A87A4E7693A}"/>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Η Συνθήκη της Λισαβόνας, 2009  </a:t>
            </a:r>
            <a:endParaRPr lang="el-GR" sz="2800" dirty="0"/>
          </a:p>
          <a:p>
            <a:pPr algn="just">
              <a:defRPr/>
            </a:pPr>
            <a:r>
              <a:rPr lang="el-GR" sz="2800" dirty="0"/>
              <a:t>Η Συνθήκη της Λισαβόνας τέθηκε σε ισχύ τον Δεκέμβριο του 2009 και σύντομα ακολούθησε ο διορισμός του προέδρου του Ευρωπαϊκού Συμβουλίου και του ύπατου εκπροσώπου για Θέματα Εξωτερικής Πολιτικής και Πολιτικής Ασφάλειας. </a:t>
            </a:r>
          </a:p>
          <a:p>
            <a:pPr algn="just">
              <a:defRPr/>
            </a:pPr>
            <a:r>
              <a:rPr lang="el-GR" sz="2800" dirty="0"/>
              <a:t>Αυτή η απροσδόκητα επίπονη διαδικασία θεσμικής μεταρρύθμισης θα αποτελούσε το θεμέλιο για την επόμενη δεκαετία της ολοκλήρωσης. </a:t>
            </a:r>
            <a:endParaRPr lang="el-GR" altLang="el-GR" sz="2800" dirty="0"/>
          </a:p>
        </p:txBody>
      </p:sp>
      <p:sp>
        <p:nvSpPr>
          <p:cNvPr id="250883" name="AutoShape 5" descr="Αποτέλεσμα εικόνας για διεθνεις σχεσεις">
            <a:extLst>
              <a:ext uri="{FF2B5EF4-FFF2-40B4-BE49-F238E27FC236}">
                <a16:creationId xmlns:a16="http://schemas.microsoft.com/office/drawing/2014/main" id="{EFB4381A-829B-224E-93BD-9D25A67C641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50884" name="AutoShape 7" descr="Αποτέλεσμα εικόνας για διεθνεις σχεσεις">
            <a:extLst>
              <a:ext uri="{FF2B5EF4-FFF2-40B4-BE49-F238E27FC236}">
                <a16:creationId xmlns:a16="http://schemas.microsoft.com/office/drawing/2014/main" id="{71BC561F-41C8-FAB0-BDE8-302B42E0C58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5" name="Τίτλος 1">
            <a:extLst>
              <a:ext uri="{FF2B5EF4-FFF2-40B4-BE49-F238E27FC236}">
                <a16:creationId xmlns:a16="http://schemas.microsoft.com/office/drawing/2014/main" id="{FDC8BE4E-DB8E-AD4A-ACDD-DBBFDD82F8B9}"/>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447D2B89-B60E-280B-1BA3-820641F2CF3E}"/>
              </a:ext>
            </a:extLst>
          </p:cNvPr>
          <p:cNvSpPr>
            <a:spLocks noGrp="1"/>
          </p:cNvSpPr>
          <p:nvPr>
            <p:ph idx="1"/>
          </p:nvPr>
        </p:nvSpPr>
        <p:spPr>
          <a:xfrm>
            <a:off x="1382713" y="642938"/>
            <a:ext cx="7761287" cy="6096000"/>
          </a:xfrm>
        </p:spPr>
        <p:txBody>
          <a:bodyPr/>
          <a:lstStyle/>
          <a:p>
            <a:pPr marL="0" indent="0">
              <a:buFont typeface="Wingdings 3" pitchFamily="2" charset="2"/>
              <a:buNone/>
              <a:defRPr/>
            </a:pPr>
            <a:r>
              <a:rPr lang="el-GR" sz="2800" b="1" dirty="0"/>
              <a:t>Η Συνθήκη της Λισαβόνας, 2009  </a:t>
            </a:r>
            <a:endParaRPr lang="el-GR" sz="2800" dirty="0"/>
          </a:p>
          <a:p>
            <a:pPr algn="just">
              <a:defRPr/>
            </a:pPr>
            <a:r>
              <a:rPr lang="el-GR" sz="2800" dirty="0"/>
              <a:t>Οι προσδοκίες αυτές γρήγορα διαλύθηκαν από την κρίση χρέους της Ευρωζώνης που εμφανίστηκε μετά το 2010. </a:t>
            </a:r>
          </a:p>
          <a:p>
            <a:pPr algn="just">
              <a:defRPr/>
            </a:pPr>
            <a:r>
              <a:rPr lang="el-GR" sz="2800" dirty="0"/>
              <a:t>Τα κράτη-μέλη χωρίς πολλή προετοιμασία διαμόρφωσαν και υιοθέτησαν μια νέα συνθήκη με σκοπό να ασχοληθεί με αυτό το πρόβλημα του χρέους, η οποία είχε ιδιαίτερα σημαντικές συνέπειες για τις χώρες που ανήκουν στην Ευρωζώνη. </a:t>
            </a:r>
          </a:p>
          <a:p>
            <a:pPr algn="just">
              <a:defRPr/>
            </a:pPr>
            <a:r>
              <a:rPr lang="el-GR" sz="2800" u="sng" dirty="0"/>
              <a:t>Οι πρόσφατες νομικές και θεσμικές αλλαγές θα αναλυθούν στη συνέχεια. </a:t>
            </a:r>
            <a:endParaRPr lang="el-GR" altLang="el-GR" sz="2800" u="sng" dirty="0"/>
          </a:p>
        </p:txBody>
      </p:sp>
      <p:sp>
        <p:nvSpPr>
          <p:cNvPr id="251907" name="AutoShape 5" descr="Αποτέλεσμα εικόνας για διεθνεις σχεσεις">
            <a:extLst>
              <a:ext uri="{FF2B5EF4-FFF2-40B4-BE49-F238E27FC236}">
                <a16:creationId xmlns:a16="http://schemas.microsoft.com/office/drawing/2014/main" id="{61DBBC3D-3ED3-F2EE-ADC0-AFD215376F9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51908" name="AutoShape 7" descr="Αποτέλεσμα εικόνας για διεθνεις σχεσεις">
            <a:extLst>
              <a:ext uri="{FF2B5EF4-FFF2-40B4-BE49-F238E27FC236}">
                <a16:creationId xmlns:a16="http://schemas.microsoft.com/office/drawing/2014/main" id="{31406CA0-E470-0623-3ACF-40B7876D9A7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Τίτλος 1">
            <a:extLst>
              <a:ext uri="{FF2B5EF4-FFF2-40B4-BE49-F238E27FC236}">
                <a16:creationId xmlns:a16="http://schemas.microsoft.com/office/drawing/2014/main" id="{A642DC3E-A53F-59BF-DBB6-3149981CD30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36866" name="Θέση περιεχομένου 2">
            <a:extLst>
              <a:ext uri="{FF2B5EF4-FFF2-40B4-BE49-F238E27FC236}">
                <a16:creationId xmlns:a16="http://schemas.microsoft.com/office/drawing/2014/main" id="{AEF2CFB9-D05F-86CB-9D5B-21F040668570}"/>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marL="0" indent="0" algn="just" eaLnBrk="1" hangingPunct="1">
              <a:buFont typeface="Wingdings 3" pitchFamily="2" charset="2"/>
              <a:buNone/>
              <a:defRPr/>
            </a:pPr>
            <a:endParaRPr lang="el-GR" altLang="el-GR" sz="2800" dirty="0"/>
          </a:p>
          <a:p>
            <a:pPr algn="just">
              <a:defRPr/>
            </a:pPr>
            <a:r>
              <a:rPr lang="el-GR" sz="2800" dirty="0"/>
              <a:t>Τα κράτη κατέφευγαν συχνά σε πόλεμο προκειμένου να προασπίσουν το έδαφός τους, τις δυναστικές αξιώσεις των πριγκίπων ηγετών τους ή την ελευθερία της θρησκευτικής έκφρασης. </a:t>
            </a:r>
          </a:p>
          <a:p>
            <a:pPr algn="just">
              <a:defRPr/>
            </a:pPr>
            <a:r>
              <a:rPr lang="el-GR" sz="2800" dirty="0"/>
              <a:t>Διατυπώνονται διάφορες προτάσεις για τη συνεργασία και την ολοκλήρωση που είχαν στόχο να θέσουν τέλος στον βίαιο ανταγωνισμό μεταξύ αυτών των χωρών. </a:t>
            </a:r>
          </a:p>
          <a:p>
            <a:pPr marL="0" indent="0" algn="just" eaLnBrk="1" hangingPunct="1">
              <a:buFont typeface="Wingdings 3" pitchFamily="2" charset="2"/>
              <a:buNone/>
              <a:defRPr/>
            </a:pPr>
            <a:endParaRPr lang="el-GR" sz="2800" dirty="0"/>
          </a:p>
          <a:p>
            <a:pPr marL="0" indent="0" algn="just" eaLnBrk="1" hangingPunct="1">
              <a:buFont typeface="Wingdings 3" pitchFamily="2" charset="2"/>
              <a:buNone/>
              <a:defRPr/>
            </a:pPr>
            <a:endParaRPr lang="el-GR" altLang="el-GR" sz="2800" dirty="0"/>
          </a:p>
        </p:txBody>
      </p:sp>
      <p:sp>
        <p:nvSpPr>
          <p:cNvPr id="40963" name="AutoShape 5" descr="Αποτέλεσμα εικόνας για διεθνεις σχεσεις">
            <a:extLst>
              <a:ext uri="{FF2B5EF4-FFF2-40B4-BE49-F238E27FC236}">
                <a16:creationId xmlns:a16="http://schemas.microsoft.com/office/drawing/2014/main" id="{7384F3A4-D10F-1A3F-E4AB-1DFC6B3FD0E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0964" name="AutoShape 7" descr="Αποτέλεσμα εικόνας για διεθνεις σχεσεις">
            <a:extLst>
              <a:ext uri="{FF2B5EF4-FFF2-40B4-BE49-F238E27FC236}">
                <a16:creationId xmlns:a16="http://schemas.microsoft.com/office/drawing/2014/main" id="{DE5EC417-496C-2DCE-680A-D701FD0D9A8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29" name="Τίτλος 1">
            <a:extLst>
              <a:ext uri="{FF2B5EF4-FFF2-40B4-BE49-F238E27FC236}">
                <a16:creationId xmlns:a16="http://schemas.microsoft.com/office/drawing/2014/main" id="{03483485-14E2-CCB2-D906-3432BBFDCEC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1E74E23-D252-5559-3E6E-88ECD7549A2A}"/>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sz="2800" b="1" dirty="0"/>
              <a:t>Η Διεύρυνση και η Εμβάθυνση της Ευρωπαϊκής Ολοκλήρωσης </a:t>
            </a:r>
          </a:p>
          <a:p>
            <a:pPr marL="0" indent="0" algn="just" eaLnBrk="1" hangingPunct="1">
              <a:buFont typeface="Wingdings 3" pitchFamily="2" charset="2"/>
              <a:buNone/>
              <a:defRPr/>
            </a:pPr>
            <a:r>
              <a:rPr lang="el-GR" altLang="el-GR" sz="2800" b="1" dirty="0"/>
              <a:t>Συμπεράσματα</a:t>
            </a:r>
          </a:p>
          <a:p>
            <a:pPr algn="just">
              <a:defRPr/>
            </a:pPr>
            <a:r>
              <a:rPr lang="el-GR" sz="2800" dirty="0"/>
              <a:t>Είδαμε τη θεσμική εξέλιξη της ευρωπαϊκής ολοκλήρωσης και ιδιαίτερα τον μετασχηματισμό της ΕΟΚ σε μια υπερεθνική πολιτική ένωση. </a:t>
            </a:r>
          </a:p>
          <a:p>
            <a:pPr algn="just">
              <a:defRPr/>
            </a:pPr>
            <a:r>
              <a:rPr lang="el-GR" sz="2800" dirty="0"/>
              <a:t>Το βασικό μέρος της διαδικασίας αυτής συνίστατο στη διεύρυνση: την προσθήκη νέων κρατών-μελών σε διαδοχικούς γύρους διεύρυνσης από το 1973 και μετά. </a:t>
            </a:r>
          </a:p>
          <a:p>
            <a:pPr algn="just" eaLnBrk="1" hangingPunct="1">
              <a:defRPr/>
            </a:pPr>
            <a:endParaRPr lang="el-GR" altLang="el-GR" sz="2800" dirty="0"/>
          </a:p>
        </p:txBody>
      </p:sp>
      <p:sp>
        <p:nvSpPr>
          <p:cNvPr id="252931" name="AutoShape 5" descr="Αποτέλεσμα εικόνας για διεθνεις σχεσεις">
            <a:extLst>
              <a:ext uri="{FF2B5EF4-FFF2-40B4-BE49-F238E27FC236}">
                <a16:creationId xmlns:a16="http://schemas.microsoft.com/office/drawing/2014/main" id="{44B3C947-1EC8-9FC4-0CAD-48F41AEF2C3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52932" name="AutoShape 7" descr="Αποτέλεσμα εικόνας για διεθνεις σχεσεις">
            <a:extLst>
              <a:ext uri="{FF2B5EF4-FFF2-40B4-BE49-F238E27FC236}">
                <a16:creationId xmlns:a16="http://schemas.microsoft.com/office/drawing/2014/main" id="{ED8CF0DE-7830-1082-DDE8-C6B28996432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3" name="Τίτλος 1">
            <a:extLst>
              <a:ext uri="{FF2B5EF4-FFF2-40B4-BE49-F238E27FC236}">
                <a16:creationId xmlns:a16="http://schemas.microsoft.com/office/drawing/2014/main" id="{B5DE89BC-1761-5EDA-7F4C-8BD626C0050F}"/>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55C26DD4-710D-7961-A5A3-3592FEC1417A}"/>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sz="2800" b="1" dirty="0"/>
              <a:t>Η Διεύρυνση και η Εμβάθυνση της Ευρωπαϊκής Ολοκλήρωσης </a:t>
            </a:r>
          </a:p>
          <a:p>
            <a:pPr marL="0" indent="0" algn="just" eaLnBrk="1" hangingPunct="1">
              <a:buFont typeface="Wingdings 3" pitchFamily="2" charset="2"/>
              <a:buNone/>
              <a:defRPr/>
            </a:pPr>
            <a:r>
              <a:rPr lang="el-GR" altLang="el-GR" sz="2800" b="1" dirty="0"/>
              <a:t>Συμπεράσματα</a:t>
            </a:r>
          </a:p>
          <a:p>
            <a:pPr algn="just">
              <a:defRPr/>
            </a:pPr>
            <a:r>
              <a:rPr lang="el-GR" sz="2800" dirty="0"/>
              <a:t>Η εμβάθυνση της ολοκλήρωσης συνέβη παράλληλα με τη διεύρυνση των κρατών-μελών. </a:t>
            </a:r>
          </a:p>
          <a:p>
            <a:pPr algn="just">
              <a:defRPr/>
            </a:pPr>
            <a:r>
              <a:rPr lang="el-GR" sz="2800" dirty="0"/>
              <a:t>Το 1986 η Ενιαία Ευρωπαϊκή Πράξη είχε σχεδιαστεί για να απελευθερώσει τα οικονομικά οφέλη από μια πλήρως ενοποιημένη αγορά, μια απαραίτητη προϋπόθεση για την πορεία προς την πιθανή νομισματική και πολιτική ένωση. </a:t>
            </a:r>
          </a:p>
          <a:p>
            <a:pPr marL="0" indent="0" algn="just" eaLnBrk="1" hangingPunct="1">
              <a:buFont typeface="Wingdings 3" pitchFamily="2" charset="2"/>
              <a:buNone/>
              <a:defRPr/>
            </a:pPr>
            <a:endParaRPr lang="el-GR" altLang="el-GR" sz="2800" dirty="0"/>
          </a:p>
        </p:txBody>
      </p:sp>
      <p:sp>
        <p:nvSpPr>
          <p:cNvPr id="253955" name="AutoShape 5" descr="Αποτέλεσμα εικόνας για διεθνεις σχεσεις">
            <a:extLst>
              <a:ext uri="{FF2B5EF4-FFF2-40B4-BE49-F238E27FC236}">
                <a16:creationId xmlns:a16="http://schemas.microsoft.com/office/drawing/2014/main" id="{518D79D7-37A6-818B-FE95-AC99B5434B2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53956" name="AutoShape 7" descr="Αποτέλεσμα εικόνας για διεθνεις σχεσεις">
            <a:extLst>
              <a:ext uri="{FF2B5EF4-FFF2-40B4-BE49-F238E27FC236}">
                <a16:creationId xmlns:a16="http://schemas.microsoft.com/office/drawing/2014/main" id="{130EEE27-E0E6-099D-951D-2B16F259981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7" name="Τίτλος 1">
            <a:extLst>
              <a:ext uri="{FF2B5EF4-FFF2-40B4-BE49-F238E27FC236}">
                <a16:creationId xmlns:a16="http://schemas.microsoft.com/office/drawing/2014/main" id="{41F5A920-B6D3-8D4B-14CC-EC9ECF2FC427}"/>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89DF635D-2FE6-1E90-3F65-406B68E7A472}"/>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sz="2800" b="1" dirty="0"/>
              <a:t>Η Διεύρυνση και η Εμβάθυνση της Ευρωπαϊκής Ολοκλήρωσης </a:t>
            </a:r>
          </a:p>
          <a:p>
            <a:pPr marL="0" indent="0" algn="just" eaLnBrk="1" hangingPunct="1">
              <a:buFont typeface="Wingdings 3" pitchFamily="2" charset="2"/>
              <a:buNone/>
              <a:defRPr/>
            </a:pPr>
            <a:r>
              <a:rPr lang="el-GR" altLang="el-GR" sz="2800" b="1" dirty="0"/>
              <a:t>Συμπεράσματα</a:t>
            </a:r>
          </a:p>
          <a:p>
            <a:pPr algn="just">
              <a:defRPr/>
            </a:pPr>
            <a:r>
              <a:rPr lang="el-GR" sz="2800" dirty="0"/>
              <a:t>Ωστόσο, οι πολιτικοί και οι επιχειρήσεις στα κράτη-μέλη ήταν περισσότερο απασχολημένες με τον δυναμισμό της οικονομίας και την ενίσχυση των εμπορικών ευκαιριών που αυτός αντιπροσώπευε, παρά με τη χρήση της ΕΕΠ ως μιας πλατφόρμας για ριζική εμβάθυνση.</a:t>
            </a:r>
          </a:p>
          <a:p>
            <a:pPr marL="0" indent="0" algn="just" eaLnBrk="1" hangingPunct="1">
              <a:buFont typeface="Wingdings 3" pitchFamily="2" charset="2"/>
              <a:buNone/>
              <a:defRPr/>
            </a:pPr>
            <a:endParaRPr lang="el-GR" altLang="el-GR" sz="2800" dirty="0"/>
          </a:p>
        </p:txBody>
      </p:sp>
      <p:sp>
        <p:nvSpPr>
          <p:cNvPr id="254979" name="AutoShape 5" descr="Αποτέλεσμα εικόνας για διεθνεις σχεσεις">
            <a:extLst>
              <a:ext uri="{FF2B5EF4-FFF2-40B4-BE49-F238E27FC236}">
                <a16:creationId xmlns:a16="http://schemas.microsoft.com/office/drawing/2014/main" id="{5429AABD-B160-1B64-886C-71DC74FF4AB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54980" name="AutoShape 7" descr="Αποτέλεσμα εικόνας για διεθνεις σχεσεις">
            <a:extLst>
              <a:ext uri="{FF2B5EF4-FFF2-40B4-BE49-F238E27FC236}">
                <a16:creationId xmlns:a16="http://schemas.microsoft.com/office/drawing/2014/main" id="{7926758A-688B-F263-614D-FCFF9A143F2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1" name="Τίτλος 1">
            <a:extLst>
              <a:ext uri="{FF2B5EF4-FFF2-40B4-BE49-F238E27FC236}">
                <a16:creationId xmlns:a16="http://schemas.microsoft.com/office/drawing/2014/main" id="{DFAB1EE8-2A65-1825-B694-AED6D68F0E87}"/>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4AF9E69E-754D-50FE-B8ED-3D013C281790}"/>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sz="2800" b="1" dirty="0"/>
              <a:t>Η Διεύρυνση και η Εμβάθυνση της Ευρωπαϊκής Ολοκλήρωσης </a:t>
            </a:r>
          </a:p>
          <a:p>
            <a:pPr marL="0" indent="0" algn="just" eaLnBrk="1" hangingPunct="1">
              <a:buFont typeface="Wingdings 3" pitchFamily="2" charset="2"/>
              <a:buNone/>
              <a:defRPr/>
            </a:pPr>
            <a:r>
              <a:rPr lang="el-GR" altLang="el-GR" sz="2800" b="1" dirty="0"/>
              <a:t>Συμπεράσματα</a:t>
            </a:r>
          </a:p>
          <a:p>
            <a:pPr algn="just">
              <a:defRPr/>
            </a:pPr>
            <a:r>
              <a:rPr lang="el-GR" sz="2400" dirty="0"/>
              <a:t>Η νομισματική και πολιτική ένωση (ιδιαίτερα η τελευταία), με τη μορφή νέων αρμοδιοτήτων στην εξωτερική πολιτική και τη δικαιοσύνη, πραγματοποιήθηκε μετά τη Συνθήκη του 1992 που δημιούργησε την Ευρωπαϊκή Ένωση. </a:t>
            </a:r>
          </a:p>
          <a:p>
            <a:pPr algn="just">
              <a:defRPr/>
            </a:pPr>
            <a:r>
              <a:rPr lang="el-GR" sz="2400" dirty="0"/>
              <a:t>Η τολμηρή αυτή μετάβαση από την ΕΟΚ στην Ευρωπαϊκή Ένωση ήρθε ως απάντηση στο τέλος του Ψυχρού Πολέμου. </a:t>
            </a:r>
          </a:p>
          <a:p>
            <a:pPr algn="just">
              <a:defRPr/>
            </a:pPr>
            <a:r>
              <a:rPr lang="el-GR" sz="2000" dirty="0"/>
              <a:t>Οι ηγέτες στη Δυτική Ευρώπη πρότειναν και σχεδίασαν τόσο το ενιαίο νόμισμα όσο και την πολιτική ένωση, προκειμένου να ενισχυθεί η ευρωπαϊκή ολοκλήρωση στον απόηχο της γερμανικής επανένωσης. </a:t>
            </a:r>
          </a:p>
          <a:p>
            <a:pPr marL="0" indent="0" algn="just" eaLnBrk="1" hangingPunct="1">
              <a:buFont typeface="Wingdings 3" pitchFamily="2" charset="2"/>
              <a:buNone/>
              <a:defRPr/>
            </a:pPr>
            <a:endParaRPr lang="el-GR" altLang="el-GR" sz="2800" dirty="0"/>
          </a:p>
        </p:txBody>
      </p:sp>
      <p:sp>
        <p:nvSpPr>
          <p:cNvPr id="256003" name="AutoShape 5" descr="Αποτέλεσμα εικόνας για διεθνεις σχεσεις">
            <a:extLst>
              <a:ext uri="{FF2B5EF4-FFF2-40B4-BE49-F238E27FC236}">
                <a16:creationId xmlns:a16="http://schemas.microsoft.com/office/drawing/2014/main" id="{C8029FCF-3B8E-98D9-A9A7-782594BC48C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56004" name="AutoShape 7" descr="Αποτέλεσμα εικόνας για διεθνεις σχεσεις">
            <a:extLst>
              <a:ext uri="{FF2B5EF4-FFF2-40B4-BE49-F238E27FC236}">
                <a16:creationId xmlns:a16="http://schemas.microsoft.com/office/drawing/2014/main" id="{5BA7BE09-450B-88F5-CE78-3C149594120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5" name="Τίτλος 1">
            <a:extLst>
              <a:ext uri="{FF2B5EF4-FFF2-40B4-BE49-F238E27FC236}">
                <a16:creationId xmlns:a16="http://schemas.microsoft.com/office/drawing/2014/main" id="{24869C9E-B714-90E1-DC49-5E56BD72ECE5}"/>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0D9D13FE-44E8-4549-4881-2B2E0074F131}"/>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sz="2800" b="1" dirty="0"/>
              <a:t>Η Διεύρυνση και η Εμβάθυνση της Ευρωπαϊκής Ολοκλήρωσης </a:t>
            </a:r>
          </a:p>
          <a:p>
            <a:pPr marL="0" indent="0" algn="just" eaLnBrk="1" hangingPunct="1">
              <a:buFont typeface="Wingdings 3" pitchFamily="2" charset="2"/>
              <a:buNone/>
              <a:defRPr/>
            </a:pPr>
            <a:r>
              <a:rPr lang="el-GR" altLang="el-GR" sz="2800" b="1" dirty="0"/>
              <a:t>Συμπεράσματα</a:t>
            </a:r>
          </a:p>
          <a:p>
            <a:pPr algn="just">
              <a:defRPr/>
            </a:pPr>
            <a:r>
              <a:rPr lang="el-GR" sz="2800" dirty="0"/>
              <a:t>Η Συνθήκη της Λισαβόνας υιοθετεί πολλές από τις αλλαγές στη διαδικασία λήψης αποφάσεων και τα νέα μέσα εξωτερικής πολιτικής που περιλαμβάνονται στη Συνταγματική Συνθήκη. </a:t>
            </a:r>
          </a:p>
          <a:p>
            <a:pPr algn="just">
              <a:defRPr/>
            </a:pPr>
            <a:r>
              <a:rPr lang="el-GR" sz="2800" dirty="0"/>
              <a:t>Αυτό δικαιολογείται στη βάση της δημιουργίας μιας πιο αποτελεσματικής Ένωσης, δεδομένης της ένταξης πολλών νέων κρατών-μελών. </a:t>
            </a:r>
          </a:p>
          <a:p>
            <a:pPr marL="0" indent="0" algn="just" eaLnBrk="1" hangingPunct="1">
              <a:buFont typeface="Wingdings 3" pitchFamily="2" charset="2"/>
              <a:buNone/>
              <a:defRPr/>
            </a:pPr>
            <a:endParaRPr lang="el-GR" altLang="el-GR" sz="2800" dirty="0"/>
          </a:p>
        </p:txBody>
      </p:sp>
      <p:sp>
        <p:nvSpPr>
          <p:cNvPr id="257027" name="AutoShape 5" descr="Αποτέλεσμα εικόνας για διεθνεις σχεσεις">
            <a:extLst>
              <a:ext uri="{FF2B5EF4-FFF2-40B4-BE49-F238E27FC236}">
                <a16:creationId xmlns:a16="http://schemas.microsoft.com/office/drawing/2014/main" id="{13FF8CA0-3076-E6EF-55A0-159A32050C8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57028" name="AutoShape 7" descr="Αποτέλεσμα εικόνας για διεθνεις σχεσεις">
            <a:extLst>
              <a:ext uri="{FF2B5EF4-FFF2-40B4-BE49-F238E27FC236}">
                <a16:creationId xmlns:a16="http://schemas.microsoft.com/office/drawing/2014/main" id="{80699D89-B0A8-8C0F-6001-85E5C0E7A6D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49" name="Τίτλος 1">
            <a:extLst>
              <a:ext uri="{FF2B5EF4-FFF2-40B4-BE49-F238E27FC236}">
                <a16:creationId xmlns:a16="http://schemas.microsoft.com/office/drawing/2014/main" id="{D6B388FD-37A4-8884-64BE-516766DA0E27}"/>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1973-2010</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24976523-6448-416A-1A57-95C630A69E7B}"/>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sz="2800" b="1" dirty="0"/>
              <a:t>Η Διεύρυνση και η Εμβάθυνση της Ευρωπαϊκής Ολοκλήρωσης </a:t>
            </a:r>
          </a:p>
          <a:p>
            <a:pPr marL="0" indent="0" algn="just" eaLnBrk="1" hangingPunct="1">
              <a:buFont typeface="Wingdings 3" pitchFamily="2" charset="2"/>
              <a:buNone/>
              <a:defRPr/>
            </a:pPr>
            <a:r>
              <a:rPr lang="el-GR" altLang="el-GR" sz="2800" b="1" dirty="0"/>
              <a:t>Συμπεράσματα</a:t>
            </a:r>
          </a:p>
          <a:p>
            <a:pPr algn="just">
              <a:defRPr/>
            </a:pPr>
            <a:r>
              <a:rPr lang="el-GR" sz="2800" b="1" dirty="0"/>
              <a:t>Το αποτέλεσμα είναι ότι η Ευρωπαϊκή Ένωση σήμερα χαρακτηρίζεται από λήψη αποφάσεων με εντονότερο το υπερεθνικό στοιχείο, ένα ενιαίο νόμισμα και μια πιο συντονισμένη εξωτερική πολιτική. </a:t>
            </a:r>
          </a:p>
          <a:p>
            <a:pPr algn="just">
              <a:defRPr/>
            </a:pPr>
            <a:r>
              <a:rPr lang="el-GR" sz="2800" b="1" dirty="0"/>
              <a:t>Ωστόσο, εξακολουθεί να απέχει πολύ από το να είναι ένα κυρίαρχο ομοσπονδιακό κράτος.</a:t>
            </a:r>
          </a:p>
          <a:p>
            <a:pPr marL="0" indent="0" algn="just" eaLnBrk="1" hangingPunct="1">
              <a:buFont typeface="Wingdings 3" pitchFamily="2" charset="2"/>
              <a:buNone/>
              <a:defRPr/>
            </a:pPr>
            <a:endParaRPr lang="el-GR" altLang="el-GR" sz="2800" b="1" dirty="0"/>
          </a:p>
          <a:p>
            <a:pPr marL="0" indent="0" algn="just" eaLnBrk="1" hangingPunct="1">
              <a:buFont typeface="Wingdings 3" pitchFamily="2" charset="2"/>
              <a:buNone/>
              <a:defRPr/>
            </a:pPr>
            <a:endParaRPr lang="el-GR" altLang="el-GR" sz="2800" dirty="0"/>
          </a:p>
        </p:txBody>
      </p:sp>
      <p:sp>
        <p:nvSpPr>
          <p:cNvPr id="258051" name="AutoShape 5" descr="Αποτέλεσμα εικόνας για διεθνεις σχεσεις">
            <a:extLst>
              <a:ext uri="{FF2B5EF4-FFF2-40B4-BE49-F238E27FC236}">
                <a16:creationId xmlns:a16="http://schemas.microsoft.com/office/drawing/2014/main" id="{C8FDAA14-C5D9-D596-90B4-6DB7B18F226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58052" name="AutoShape 7" descr="Αποτέλεσμα εικόνας για διεθνεις σχεσεις">
            <a:extLst>
              <a:ext uri="{FF2B5EF4-FFF2-40B4-BE49-F238E27FC236}">
                <a16:creationId xmlns:a16="http://schemas.microsoft.com/office/drawing/2014/main" id="{8C719677-17E7-D4F9-ABB1-95BB3689FD7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Τίτλος 1">
            <a:extLst>
              <a:ext uri="{FF2B5EF4-FFF2-40B4-BE49-F238E27FC236}">
                <a16:creationId xmlns:a16="http://schemas.microsoft.com/office/drawing/2014/main" id="{6FC6B324-9482-701A-0895-D7527D5773F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36866" name="Θέση περιεχομένου 2">
            <a:extLst>
              <a:ext uri="{FF2B5EF4-FFF2-40B4-BE49-F238E27FC236}">
                <a16:creationId xmlns:a16="http://schemas.microsoft.com/office/drawing/2014/main" id="{7A2976E6-EE40-710E-E817-7089205B56E8}"/>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marL="0" indent="0" algn="just" eaLnBrk="1" hangingPunct="1">
              <a:buFont typeface="Wingdings 3" pitchFamily="2" charset="2"/>
              <a:buNone/>
              <a:defRPr/>
            </a:pPr>
            <a:endParaRPr lang="el-GR" altLang="el-GR" sz="2800" dirty="0"/>
          </a:p>
          <a:p>
            <a:pPr algn="just">
              <a:defRPr/>
            </a:pPr>
            <a:r>
              <a:rPr lang="el-GR" sz="2800" dirty="0"/>
              <a:t>Μέσα από τη δημιουργία κοινών πολιτικών θεσμών, η ευρωπαϊκή ενότητα κατανοήθηκε ως ένας τρόπος να διατηρηθεί ένας ορισμένος βαθμός αυτονομίας των κρατών, χωρίς τις καταστροφικές συνέπειες που προκαλούσαν οι διακρατικοί πόλεμοι. </a:t>
            </a:r>
          </a:p>
          <a:p>
            <a:pPr algn="just">
              <a:defRPr/>
            </a:pPr>
            <a:r>
              <a:rPr lang="el-GR" sz="2400" dirty="0"/>
              <a:t>Οι προτάσεις αυτές συνεχίστηκαν μέχρι το 1930, λίγο πριν η ίδια η Ευρώπη διασπαστεί πάλι στον Β΄ Παγκόσμιο Πόλεμο. </a:t>
            </a:r>
          </a:p>
          <a:p>
            <a:pPr marL="0" indent="0" algn="just" eaLnBrk="1" hangingPunct="1">
              <a:buFont typeface="Wingdings 3" pitchFamily="2" charset="2"/>
              <a:buNone/>
              <a:defRPr/>
            </a:pPr>
            <a:endParaRPr lang="el-GR" sz="2800" dirty="0"/>
          </a:p>
          <a:p>
            <a:pPr marL="0" indent="0" algn="just" eaLnBrk="1" hangingPunct="1">
              <a:buFont typeface="Wingdings 3" pitchFamily="2" charset="2"/>
              <a:buNone/>
              <a:defRPr/>
            </a:pPr>
            <a:endParaRPr lang="el-GR" altLang="el-GR" sz="2800" dirty="0"/>
          </a:p>
        </p:txBody>
      </p:sp>
      <p:sp>
        <p:nvSpPr>
          <p:cNvPr id="41987" name="AutoShape 5" descr="Αποτέλεσμα εικόνας για διεθνεις σχεσεις">
            <a:extLst>
              <a:ext uri="{FF2B5EF4-FFF2-40B4-BE49-F238E27FC236}">
                <a16:creationId xmlns:a16="http://schemas.microsoft.com/office/drawing/2014/main" id="{4FF5B3BF-ECC7-87BE-F6F7-CB27B2F5865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1988" name="AutoShape 7" descr="Αποτέλεσμα εικόνας για διεθνεις σχεσεις">
            <a:extLst>
              <a:ext uri="{FF2B5EF4-FFF2-40B4-BE49-F238E27FC236}">
                <a16:creationId xmlns:a16="http://schemas.microsoft.com/office/drawing/2014/main" id="{FDCF72AC-BEF3-F2AF-88F2-D186B86C672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Τίτλος 1">
            <a:extLst>
              <a:ext uri="{FF2B5EF4-FFF2-40B4-BE49-F238E27FC236}">
                <a16:creationId xmlns:a16="http://schemas.microsoft.com/office/drawing/2014/main" id="{759E7EF3-1898-9F38-737D-AC0C1B40F259}"/>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57346" name="Θέση περιεχομένου 2">
            <a:extLst>
              <a:ext uri="{FF2B5EF4-FFF2-40B4-BE49-F238E27FC236}">
                <a16:creationId xmlns:a16="http://schemas.microsoft.com/office/drawing/2014/main" id="{74531BB6-CFE4-FC73-521C-C49296516083}"/>
              </a:ext>
            </a:extLst>
          </p:cNvPr>
          <p:cNvSpPr>
            <a:spLocks noGrp="1"/>
          </p:cNvSpPr>
          <p:nvPr>
            <p:ph idx="1"/>
          </p:nvPr>
        </p:nvSpPr>
        <p:spPr>
          <a:xfrm>
            <a:off x="1382713" y="773113"/>
            <a:ext cx="7761287" cy="5965825"/>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Κοινωνία των Εθνών μοιράστηκε τα οράματα των έργων που αναλύθηκαν παραπάνω, καθώς δομήθηκε σε μια παγκόσμια βάση μελών που συμπεριλάμβανε κράτη πέρα από την Ευρώπη. </a:t>
            </a:r>
            <a:endParaRPr lang="en-US" sz="2800" dirty="0"/>
          </a:p>
          <a:p>
            <a:pPr algn="just">
              <a:defRPr/>
            </a:pPr>
            <a:r>
              <a:rPr lang="el-GR" sz="2800" dirty="0"/>
              <a:t>Ήταν εξαρτημένη από τη συμφωνία όλων των κρατών-μελών για διαιτησία σε περίπτωση διαφορών. </a:t>
            </a:r>
            <a:endParaRPr lang="en-US" sz="2800" dirty="0"/>
          </a:p>
          <a:p>
            <a:pPr algn="just">
              <a:defRPr/>
            </a:pPr>
            <a:r>
              <a:rPr lang="el-GR" sz="2400" dirty="0"/>
              <a:t>Αποφάσεις που δεν θα εφάρμοζαν τα κράτη-μέλη του οργανισμού θα επιβάλλονταν μέσω οικονομικών κυρώσεων.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43011" name="AutoShape 5" descr="Αποτέλεσμα εικόνας για διεθνεις σχεσεις">
            <a:extLst>
              <a:ext uri="{FF2B5EF4-FFF2-40B4-BE49-F238E27FC236}">
                <a16:creationId xmlns:a16="http://schemas.microsoft.com/office/drawing/2014/main" id="{443A179B-AA03-BFF8-1907-16935250B4C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3012" name="AutoShape 7" descr="Αποτέλεσμα εικόνας για διεθνεις σχεσεις">
            <a:extLst>
              <a:ext uri="{FF2B5EF4-FFF2-40B4-BE49-F238E27FC236}">
                <a16:creationId xmlns:a16="http://schemas.microsoft.com/office/drawing/2014/main" id="{E8226E78-CBE9-B8E5-B9DB-4B8ABF5B299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Τίτλος 1">
            <a:extLst>
              <a:ext uri="{FF2B5EF4-FFF2-40B4-BE49-F238E27FC236}">
                <a16:creationId xmlns:a16="http://schemas.microsoft.com/office/drawing/2014/main" id="{01412DDA-AE62-DCE3-DDEC-7957105C7C49}"/>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58370" name="Θέση περιεχομένου 2">
            <a:extLst>
              <a:ext uri="{FF2B5EF4-FFF2-40B4-BE49-F238E27FC236}">
                <a16:creationId xmlns:a16="http://schemas.microsoft.com/office/drawing/2014/main" id="{8EB925B1-AB79-FE53-A932-BD74509139ED}"/>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endParaRPr lang="en-US" altLang="el-GR" sz="2800" dirty="0"/>
          </a:p>
          <a:p>
            <a:pPr marL="0" indent="0" algn="just" eaLnBrk="1" hangingPunct="1">
              <a:buFont typeface="Wingdings 3" pitchFamily="2" charset="2"/>
              <a:buNone/>
              <a:defRPr/>
            </a:pPr>
            <a:endParaRPr lang="el-GR" altLang="el-GR" sz="2800" dirty="0"/>
          </a:p>
          <a:p>
            <a:pPr algn="just">
              <a:defRPr/>
            </a:pPr>
            <a:r>
              <a:rPr lang="el-GR" sz="2800" dirty="0"/>
              <a:t>Επίσης, υπήρχε και η πρόβλεψη για τη συλλογική χρήση βίας, προκειμένου να διατηρηθούν οι κανόνες της Κοινωνίας των Εθνών, και ειδικότερα σε περίπτωση που ένα κράτος-μέλος εισέβαλλε σε ένα άλλο. </a:t>
            </a:r>
            <a:endParaRPr lang="en-US" sz="2800" dirty="0"/>
          </a:p>
          <a:p>
            <a:pPr algn="just">
              <a:defRPr/>
            </a:pPr>
            <a:r>
              <a:rPr lang="el-GR" sz="2800" dirty="0"/>
              <a:t>Η ρύθμιση αυτή σηματοδότησε έναν πρωτόγνωρο περιορισμό στην κρατική κυριαρχία.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44035" name="AutoShape 5" descr="Αποτέλεσμα εικόνας για διεθνεις σχεσεις">
            <a:extLst>
              <a:ext uri="{FF2B5EF4-FFF2-40B4-BE49-F238E27FC236}">
                <a16:creationId xmlns:a16="http://schemas.microsoft.com/office/drawing/2014/main" id="{ABACF99C-8AA6-DB8F-838D-8640CB23200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4036" name="AutoShape 7" descr="Αποτέλεσμα εικόνας για διεθνεις σχεσεις">
            <a:extLst>
              <a:ext uri="{FF2B5EF4-FFF2-40B4-BE49-F238E27FC236}">
                <a16:creationId xmlns:a16="http://schemas.microsoft.com/office/drawing/2014/main" id="{071EDDCD-5A17-520D-8ACB-48A220F0639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Τίτλος 1">
            <a:extLst>
              <a:ext uri="{FF2B5EF4-FFF2-40B4-BE49-F238E27FC236}">
                <a16:creationId xmlns:a16="http://schemas.microsoft.com/office/drawing/2014/main" id="{FC2A9216-36A1-7CBC-D8E0-8E4830F9A3CA}"/>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59394" name="Θέση περιεχομένου 2">
            <a:extLst>
              <a:ext uri="{FF2B5EF4-FFF2-40B4-BE49-F238E27FC236}">
                <a16:creationId xmlns:a16="http://schemas.microsoft.com/office/drawing/2014/main" id="{2CE83A7A-1E90-4278-4CC9-43628C2CBFFB}"/>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marL="0" indent="0">
              <a:buFont typeface="Wingdings 3" pitchFamily="2" charset="2"/>
              <a:buNone/>
              <a:defRPr/>
            </a:pPr>
            <a:br>
              <a:rPr lang="el-GR" sz="2800" dirty="0"/>
            </a:br>
            <a:endParaRPr lang="el-GR" sz="2800" dirty="0"/>
          </a:p>
          <a:p>
            <a:pPr algn="just">
              <a:defRPr/>
            </a:pPr>
            <a:r>
              <a:rPr lang="el-GR" sz="2800" dirty="0"/>
              <a:t>Τα μέλη της Κοινωνίας</a:t>
            </a:r>
            <a:r>
              <a:rPr lang="en-US" sz="2800" dirty="0"/>
              <a:t> </a:t>
            </a:r>
            <a:r>
              <a:rPr lang="el-GR" sz="2800" dirty="0"/>
              <a:t>των Εθνών συμφώνησαν μεταξύ τους για την αποδοχή δεσμευτικής διαιτησίας επί των διαφορών τους, καθώς και να συμμετέχουν σε συλλογική δράση για να επιβάλλονται οι αποφάσεις του οργανισμού όταν αυτές αθετούνταν.</a:t>
            </a:r>
          </a:p>
          <a:p>
            <a:pPr marL="0" indent="0" algn="just" eaLnBrk="1" hangingPunct="1">
              <a:buFont typeface="Wingdings 3" pitchFamily="2" charset="2"/>
              <a:buNone/>
              <a:defRPr/>
            </a:pPr>
            <a:endParaRPr lang="el-GR" altLang="el-GR" sz="2800" dirty="0"/>
          </a:p>
        </p:txBody>
      </p:sp>
      <p:sp>
        <p:nvSpPr>
          <p:cNvPr id="45059" name="AutoShape 5" descr="Αποτέλεσμα εικόνας για διεθνεις σχεσεις">
            <a:extLst>
              <a:ext uri="{FF2B5EF4-FFF2-40B4-BE49-F238E27FC236}">
                <a16:creationId xmlns:a16="http://schemas.microsoft.com/office/drawing/2014/main" id="{B89F35E7-0EAE-0D90-0F46-34360E9C237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5060" name="AutoShape 7" descr="Αποτέλεσμα εικόνας για διεθνεις σχεσεις">
            <a:extLst>
              <a:ext uri="{FF2B5EF4-FFF2-40B4-BE49-F238E27FC236}">
                <a16:creationId xmlns:a16="http://schemas.microsoft.com/office/drawing/2014/main" id="{7B6D4419-9436-807A-7E6C-B8E5CED64F6A}"/>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Τίτλος 1">
            <a:extLst>
              <a:ext uri="{FF2B5EF4-FFF2-40B4-BE49-F238E27FC236}">
                <a16:creationId xmlns:a16="http://schemas.microsoft.com/office/drawing/2014/main" id="{1B70B14C-059E-9FEC-F638-A55003A5B9EC}"/>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61442" name="Θέση περιεχομένου 2">
            <a:extLst>
              <a:ext uri="{FF2B5EF4-FFF2-40B4-BE49-F238E27FC236}">
                <a16:creationId xmlns:a16="http://schemas.microsoft.com/office/drawing/2014/main" id="{2F42CAA4-3401-0206-BA83-8C74997DB63E}"/>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Ο Γάλλος πρόεδρος </a:t>
            </a:r>
            <a:r>
              <a:rPr lang="en" sz="2800" dirty="0"/>
              <a:t>Aristide Briand, </a:t>
            </a:r>
            <a:r>
              <a:rPr lang="el-GR" sz="2800" dirty="0"/>
              <a:t>που είχε κερδίσει το βραβείο Νόμπελ Ειρήνης για την προθυμία του να επιδιώξει τη συμφιλίωση με τη Γερμανία, πρότεινε ένα σχέδιο για την ευρωπαϊκή ένωση, ως μια μορφή ομοσπονδίας. </a:t>
            </a:r>
          </a:p>
          <a:p>
            <a:pPr algn="just">
              <a:defRPr/>
            </a:pPr>
            <a:r>
              <a:rPr lang="el-GR" sz="2800" dirty="0"/>
              <a:t>Γνωστό ως Μνημόνιο </a:t>
            </a:r>
            <a:r>
              <a:rPr lang="en" sz="2800" dirty="0"/>
              <a:t>Briand, </a:t>
            </a:r>
            <a:r>
              <a:rPr lang="el-GR" sz="2800" dirty="0"/>
              <a:t>το έγγραφο αυτό στάλθηκε το 1929 σε όλες τις κυβερνήσεις της Ευρώπης, προκειμένου να διερευνηθούν οι απόψεις τους.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46083" name="AutoShape 5" descr="Αποτέλεσμα εικόνας για διεθνεις σχεσεις">
            <a:extLst>
              <a:ext uri="{FF2B5EF4-FFF2-40B4-BE49-F238E27FC236}">
                <a16:creationId xmlns:a16="http://schemas.microsoft.com/office/drawing/2014/main" id="{D2E99550-93EF-538C-8D3C-D2C6F6137F7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6084" name="AutoShape 7" descr="Αποτέλεσμα εικόνας για διεθνεις σχεσεις">
            <a:extLst>
              <a:ext uri="{FF2B5EF4-FFF2-40B4-BE49-F238E27FC236}">
                <a16:creationId xmlns:a16="http://schemas.microsoft.com/office/drawing/2014/main" id="{5ADA2CEC-BFC4-1E69-DF8E-8126CA2054E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Τίτλος 1">
            <a:extLst>
              <a:ext uri="{FF2B5EF4-FFF2-40B4-BE49-F238E27FC236}">
                <a16:creationId xmlns:a16="http://schemas.microsoft.com/office/drawing/2014/main" id="{C36B85BB-8A89-BCAF-BEE6-4DE0E19F6E87}"/>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62466" name="Θέση περιεχομένου 2">
            <a:extLst>
              <a:ext uri="{FF2B5EF4-FFF2-40B4-BE49-F238E27FC236}">
                <a16:creationId xmlns:a16="http://schemas.microsoft.com/office/drawing/2014/main" id="{CE6F93CC-12B5-089E-0EA6-EB024C2A2653}"/>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εποχή του Μεσοπολέμου ήταν μια περίοδος σοβαρής εσωτερικής αμφιβολίας στην Ευρώπη, που καλλιεργήθηκε από την προφανή ισχύ και τον δυναμισμό των Ηνωμένων Πολιτειών, καθώς επίσης και από τη διαφαινόμενη παρουσία του εναλλακτικού σοβιετικού κοινωνικοοικονομικού μοντέλου.</a:t>
            </a:r>
            <a:endParaRPr lang="el-GR" altLang="el-GR" sz="2800" dirty="0"/>
          </a:p>
          <a:p>
            <a:pPr marL="0" indent="0" algn="just" eaLnBrk="1" hangingPunct="1">
              <a:buFont typeface="Wingdings 3" pitchFamily="2" charset="2"/>
              <a:buNone/>
              <a:defRPr/>
            </a:pPr>
            <a:endParaRPr lang="el-GR" altLang="el-GR" sz="2800" dirty="0"/>
          </a:p>
        </p:txBody>
      </p:sp>
      <p:sp>
        <p:nvSpPr>
          <p:cNvPr id="47107" name="AutoShape 5" descr="Αποτέλεσμα εικόνας για διεθνεις σχεσεις">
            <a:extLst>
              <a:ext uri="{FF2B5EF4-FFF2-40B4-BE49-F238E27FC236}">
                <a16:creationId xmlns:a16="http://schemas.microsoft.com/office/drawing/2014/main" id="{2ACF0239-4CC3-7BCC-0B56-0EBCAB7DD8C0}"/>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7108" name="AutoShape 7" descr="Αποτέλεσμα εικόνας για διεθνεις σχεσεις">
            <a:extLst>
              <a:ext uri="{FF2B5EF4-FFF2-40B4-BE49-F238E27FC236}">
                <a16:creationId xmlns:a16="http://schemas.microsoft.com/office/drawing/2014/main" id="{E91346D4-E2AF-E1CC-560A-6BB7AE6E76C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Τίτλος 1">
            <a:extLst>
              <a:ext uri="{FF2B5EF4-FFF2-40B4-BE49-F238E27FC236}">
                <a16:creationId xmlns:a16="http://schemas.microsoft.com/office/drawing/2014/main" id="{AA4533F8-EB2A-3C27-013C-3C0E0FB92C8B}"/>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20482" name="Θέση περιεχομένου 2">
            <a:extLst>
              <a:ext uri="{FF2B5EF4-FFF2-40B4-BE49-F238E27FC236}">
                <a16:creationId xmlns:a16="http://schemas.microsoft.com/office/drawing/2014/main" id="{A9F5FD5A-69FC-512F-2C9E-FF03108BA5A9}"/>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pPr>
            <a:r>
              <a:rPr lang="el-GR" altLang="el-GR" sz="2800"/>
              <a:t>Εισαγωγή</a:t>
            </a:r>
          </a:p>
          <a:p>
            <a:pPr marL="0" indent="0" algn="just" eaLnBrk="1" hangingPunct="1">
              <a:buFont typeface="Wingdings 3" pitchFamily="2" charset="2"/>
              <a:buNone/>
            </a:pPr>
            <a:endParaRPr lang="el-GR" altLang="el-GR" sz="2800"/>
          </a:p>
          <a:p>
            <a:pPr marL="0" indent="0" algn="just" eaLnBrk="1" hangingPunct="1">
              <a:buFont typeface="Wingdings 3" pitchFamily="2" charset="2"/>
              <a:buNone/>
            </a:pPr>
            <a:r>
              <a:rPr lang="el-GR" altLang="el-GR" sz="2800"/>
              <a:t>Κάτι τέτοιο δεν αποτελούσε εύκολη υπόθεση και ως εκ τούτου στοχαστές όπως ο William Penn, ο Abbot Saint-Pierre ή ο Immanuel Kant ανέπτυξαν σχέδια για την ευρωπαϊκή ενοποίηση. </a:t>
            </a:r>
          </a:p>
          <a:p>
            <a:pPr marL="0" indent="0" algn="just" eaLnBrk="1" hangingPunct="1">
              <a:buFont typeface="Wingdings 3" pitchFamily="2" charset="2"/>
              <a:buNone/>
            </a:pPr>
            <a:r>
              <a:rPr lang="el-GR" altLang="el-GR" sz="2800"/>
              <a:t>Τα διλήμματα ασφάλειας και οι προκλήσεις της εξισορρόπησης της ισχύος δεν συνηγορούσαν προς αυτή την προοπτική. </a:t>
            </a:r>
          </a:p>
        </p:txBody>
      </p:sp>
      <p:sp>
        <p:nvSpPr>
          <p:cNvPr id="20483" name="AutoShape 5" descr="Αποτέλεσμα εικόνας για διεθνεις σχεσεις">
            <a:extLst>
              <a:ext uri="{FF2B5EF4-FFF2-40B4-BE49-F238E27FC236}">
                <a16:creationId xmlns:a16="http://schemas.microsoft.com/office/drawing/2014/main" id="{A9C0F7D6-9A35-DE5C-94E9-440D366314F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0484" name="AutoShape 7" descr="Αποτέλεσμα εικόνας για διεθνεις σχεσεις">
            <a:extLst>
              <a:ext uri="{FF2B5EF4-FFF2-40B4-BE49-F238E27FC236}">
                <a16:creationId xmlns:a16="http://schemas.microsoft.com/office/drawing/2014/main" id="{9B316B9E-3C81-2181-D96A-5E38EDF0C268}"/>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Τίτλος 1">
            <a:extLst>
              <a:ext uri="{FF2B5EF4-FFF2-40B4-BE49-F238E27FC236}">
                <a16:creationId xmlns:a16="http://schemas.microsoft.com/office/drawing/2014/main" id="{1D67D8F1-F45A-FF08-D8D4-9BD5470CD947}"/>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63490" name="Θέση περιεχομένου 2">
            <a:extLst>
              <a:ext uri="{FF2B5EF4-FFF2-40B4-BE49-F238E27FC236}">
                <a16:creationId xmlns:a16="http://schemas.microsoft.com/office/drawing/2014/main" id="{324622F9-AA5C-4B98-876D-916608E858E3}"/>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marL="0" indent="0" algn="just" eaLnBrk="1" hangingPunct="1">
              <a:buFont typeface="Wingdings 3" pitchFamily="2" charset="2"/>
              <a:buNone/>
              <a:defRPr/>
            </a:pPr>
            <a:endParaRPr lang="el-GR" altLang="el-GR" sz="2800" dirty="0"/>
          </a:p>
          <a:p>
            <a:pPr algn="just" eaLnBrk="1" hangingPunct="1">
              <a:defRPr/>
            </a:pPr>
            <a:r>
              <a:rPr lang="el-GR" sz="2800" dirty="0"/>
              <a:t>Η πρόταση του </a:t>
            </a:r>
            <a:r>
              <a:rPr lang="en" sz="2800" dirty="0"/>
              <a:t>Briand </a:t>
            </a:r>
            <a:r>
              <a:rPr lang="el-GR" sz="2800" dirty="0"/>
              <a:t>ήρθε σε μια στιγμή που η ιδέα της ευρωπαϊκής ενότητας φάνηκε να προσφέρει μια προτιμότερη εναλλακτική λύση απέναντι στον χονδροειδή υλισμό ή στην κατάργηση της ατομικής ιδιοκτησίας. </a:t>
            </a:r>
          </a:p>
          <a:p>
            <a:pPr marL="0" indent="0" algn="just" eaLnBrk="1" hangingPunct="1">
              <a:buFont typeface="Wingdings 3" pitchFamily="2" charset="2"/>
              <a:buNone/>
              <a:defRPr/>
            </a:pPr>
            <a:endParaRPr lang="el-GR" altLang="el-GR" sz="2800" dirty="0"/>
          </a:p>
        </p:txBody>
      </p:sp>
      <p:sp>
        <p:nvSpPr>
          <p:cNvPr id="48131" name="AutoShape 5" descr="Αποτέλεσμα εικόνας για διεθνεις σχεσεις">
            <a:extLst>
              <a:ext uri="{FF2B5EF4-FFF2-40B4-BE49-F238E27FC236}">
                <a16:creationId xmlns:a16="http://schemas.microsoft.com/office/drawing/2014/main" id="{3975AC42-556F-BE15-D9BD-43F83C7BE8C0}"/>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8132" name="AutoShape 7" descr="Αποτέλεσμα εικόνας για διεθνεις σχεσεις">
            <a:extLst>
              <a:ext uri="{FF2B5EF4-FFF2-40B4-BE49-F238E27FC236}">
                <a16:creationId xmlns:a16="http://schemas.microsoft.com/office/drawing/2014/main" id="{91702E20-06F9-8441-4F18-B011561C286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Τίτλος 1">
            <a:extLst>
              <a:ext uri="{FF2B5EF4-FFF2-40B4-BE49-F238E27FC236}">
                <a16:creationId xmlns:a16="http://schemas.microsoft.com/office/drawing/2014/main" id="{02CCDF72-2864-F61C-EE08-9414DCCED0B3}"/>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64514" name="Θέση περιεχομένου 2">
            <a:extLst>
              <a:ext uri="{FF2B5EF4-FFF2-40B4-BE49-F238E27FC236}">
                <a16:creationId xmlns:a16="http://schemas.microsoft.com/office/drawing/2014/main" id="{94F69434-FAA0-E461-D352-48D89191B7E7}"/>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Πολλοί συγγραφείς πρόβαλλαν αυτό το ιδανικό. </a:t>
            </a:r>
          </a:p>
          <a:p>
            <a:pPr algn="just">
              <a:defRPr/>
            </a:pPr>
            <a:r>
              <a:rPr lang="el-GR" sz="2800" dirty="0"/>
              <a:t>Η σημαντικότερη από αυτές τις προτάσεις ήταν του κόμη </a:t>
            </a:r>
            <a:r>
              <a:rPr lang="en" sz="2800" dirty="0" err="1"/>
              <a:t>Coudenhove-Kalergi</a:t>
            </a:r>
            <a:r>
              <a:rPr lang="en" sz="2800" dirty="0"/>
              <a:t>, </a:t>
            </a:r>
            <a:r>
              <a:rPr lang="el-GR" sz="2800" dirty="0"/>
              <a:t>του οποίου το βιβλίο </a:t>
            </a:r>
            <a:r>
              <a:rPr lang="en" sz="2800" i="1" dirty="0"/>
              <a:t>Pan-Europa </a:t>
            </a:r>
            <a:r>
              <a:rPr lang="en" sz="2800" dirty="0"/>
              <a:t>(1923) </a:t>
            </a:r>
            <a:r>
              <a:rPr lang="el-GR" sz="2800" dirty="0"/>
              <a:t>και το πανευρωπαϊκό κίνημα που γέννησε, υποστήριξε την ενότητα ως μια μορφή ηθικής και οικονομικής αναζωογόνησης.</a:t>
            </a:r>
          </a:p>
          <a:p>
            <a:pPr marL="0" indent="0" algn="just" eaLnBrk="1" hangingPunct="1">
              <a:buFont typeface="Wingdings 3" pitchFamily="2" charset="2"/>
              <a:buNone/>
              <a:defRPr/>
            </a:pPr>
            <a:endParaRPr lang="el-GR" altLang="el-GR" sz="2800" dirty="0"/>
          </a:p>
        </p:txBody>
      </p:sp>
      <p:sp>
        <p:nvSpPr>
          <p:cNvPr id="49155" name="AutoShape 5" descr="Αποτέλεσμα εικόνας για διεθνεις σχεσεις">
            <a:extLst>
              <a:ext uri="{FF2B5EF4-FFF2-40B4-BE49-F238E27FC236}">
                <a16:creationId xmlns:a16="http://schemas.microsoft.com/office/drawing/2014/main" id="{8E0CEBE0-E080-D75B-7B54-7213D3E0504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49156" name="AutoShape 7" descr="Αποτέλεσμα εικόνας για διεθνεις σχεσεις">
            <a:extLst>
              <a:ext uri="{FF2B5EF4-FFF2-40B4-BE49-F238E27FC236}">
                <a16:creationId xmlns:a16="http://schemas.microsoft.com/office/drawing/2014/main" id="{8F5AB7EE-671C-6061-1B3D-B6AA756976B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Τίτλος 1">
            <a:extLst>
              <a:ext uri="{FF2B5EF4-FFF2-40B4-BE49-F238E27FC236}">
                <a16:creationId xmlns:a16="http://schemas.microsoft.com/office/drawing/2014/main" id="{C96FB037-D00D-8432-22C7-CA63929162D2}"/>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65538" name="Θέση περιεχομένου 2">
            <a:extLst>
              <a:ext uri="{FF2B5EF4-FFF2-40B4-BE49-F238E27FC236}">
                <a16:creationId xmlns:a16="http://schemas.microsoft.com/office/drawing/2014/main" id="{E018A5A0-0AE9-D90A-C594-F03634E90322}"/>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Παρά τη δημοτικότητα της ιδέας, το μνημόνιο του </a:t>
            </a:r>
            <a:r>
              <a:rPr lang="en" sz="2800" dirty="0"/>
              <a:t>Briand –</a:t>
            </a:r>
            <a:r>
              <a:rPr lang="el-GR" sz="2800" dirty="0"/>
              <a:t>το οποίο ήταν ομολογουμένως φτωχό σε λεπτομέρειες– βρήκε </a:t>
            </a:r>
            <a:r>
              <a:rPr lang="el-GR" sz="2800" dirty="0" err="1"/>
              <a:t>ώτα</a:t>
            </a:r>
            <a:r>
              <a:rPr lang="el-GR" sz="2800" dirty="0"/>
              <a:t> μη ακουόντων. </a:t>
            </a:r>
          </a:p>
          <a:p>
            <a:pPr algn="just">
              <a:defRPr/>
            </a:pPr>
            <a:r>
              <a:rPr lang="el-GR" sz="2800" dirty="0"/>
              <a:t>Παρότι πρότεινε την τελωνειακή ένωση για να προωθηθεί το ελεύθερο εμπόριο, το σχέδιο αυτό τοποθέτησε τους πολιτικούς στόχους πάνω από τους οικονομικούς, σε μια εποχή που τα οικονομικά δεινά της Ευρώπης αποτελούσαν την κύρια έγνοια για τους πολίτες και τις κυβερνήσεις.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50179" name="AutoShape 5" descr="Αποτέλεσμα εικόνας για διεθνεις σχεσεις">
            <a:extLst>
              <a:ext uri="{FF2B5EF4-FFF2-40B4-BE49-F238E27FC236}">
                <a16:creationId xmlns:a16="http://schemas.microsoft.com/office/drawing/2014/main" id="{4B65EB6F-1046-DC45-B834-CE228545DB1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50180" name="AutoShape 7" descr="Αποτέλεσμα εικόνας για διεθνεις σχεσεις">
            <a:extLst>
              <a:ext uri="{FF2B5EF4-FFF2-40B4-BE49-F238E27FC236}">
                <a16:creationId xmlns:a16="http://schemas.microsoft.com/office/drawing/2014/main" id="{E8ED82B6-8416-AC6F-1634-DC46F7551DAA}"/>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Τίτλος 1">
            <a:extLst>
              <a:ext uri="{FF2B5EF4-FFF2-40B4-BE49-F238E27FC236}">
                <a16:creationId xmlns:a16="http://schemas.microsoft.com/office/drawing/2014/main" id="{5756020C-0B2D-C396-6C39-371C3CF1F494}"/>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66562" name="Θέση περιεχομένου 2">
            <a:extLst>
              <a:ext uri="{FF2B5EF4-FFF2-40B4-BE49-F238E27FC236}">
                <a16:creationId xmlns:a16="http://schemas.microsoft.com/office/drawing/2014/main" id="{A8D88CEA-CE5A-891C-1066-EE107FB4000A}"/>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eaLnBrk="1" hangingPunct="1">
              <a:defRPr/>
            </a:pPr>
            <a:r>
              <a:rPr lang="el-GR" sz="2800" dirty="0"/>
              <a:t>Μετά το κραχ του 1929, οι χώρες επανήλθαν στον </a:t>
            </a:r>
            <a:r>
              <a:rPr lang="el-GR" sz="2800" b="1" dirty="0"/>
              <a:t>οικονομικό προστατευτισμό</a:t>
            </a:r>
            <a:r>
              <a:rPr lang="el-GR" sz="2800" dirty="0"/>
              <a:t>, περιορίζοντας έτσι το </a:t>
            </a:r>
            <a:r>
              <a:rPr lang="el-GR" sz="2800" dirty="0" err="1"/>
              <a:t>ενδοευρωπαϊκό</a:t>
            </a:r>
            <a:r>
              <a:rPr lang="el-GR" sz="2800" dirty="0"/>
              <a:t> εμπόριο. </a:t>
            </a:r>
            <a:endParaRPr lang="el-GR" altLang="el-GR" sz="2800" dirty="0"/>
          </a:p>
          <a:p>
            <a:pPr algn="just">
              <a:defRPr/>
            </a:pPr>
            <a:r>
              <a:rPr lang="el-GR" sz="2800" dirty="0"/>
              <a:t>Το 1930 η Κοινωνία των Εθνών καθιέρωσε μια επιτροπή μελέτης για την ευρωπαϊκή ένωση, μολονότι οι κυβερνήσεις είχαν επιδείξει μικρό ενθουσιασμό για το έργο του </a:t>
            </a:r>
            <a:r>
              <a:rPr lang="en" sz="2800" dirty="0"/>
              <a:t>Briand. </a:t>
            </a:r>
          </a:p>
          <a:p>
            <a:pPr marL="0" indent="0" algn="just" eaLnBrk="1" hangingPunct="1">
              <a:buFont typeface="Wingdings 3" pitchFamily="2" charset="2"/>
              <a:buNone/>
              <a:defRPr/>
            </a:pPr>
            <a:endParaRPr lang="el-GR" altLang="el-GR" sz="2800" dirty="0"/>
          </a:p>
        </p:txBody>
      </p:sp>
      <p:sp>
        <p:nvSpPr>
          <p:cNvPr id="51203" name="AutoShape 5" descr="Αποτέλεσμα εικόνας για διεθνεις σχεσεις">
            <a:extLst>
              <a:ext uri="{FF2B5EF4-FFF2-40B4-BE49-F238E27FC236}">
                <a16:creationId xmlns:a16="http://schemas.microsoft.com/office/drawing/2014/main" id="{A7684166-99A4-519E-6F4C-7E24F50609E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51204" name="AutoShape 7" descr="Αποτέλεσμα εικόνας για διεθνεις σχεσεις">
            <a:extLst>
              <a:ext uri="{FF2B5EF4-FFF2-40B4-BE49-F238E27FC236}">
                <a16:creationId xmlns:a16="http://schemas.microsoft.com/office/drawing/2014/main" id="{3FEA7BBD-B0E1-36DF-31B0-73DC4078EC5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Τίτλος 1">
            <a:extLst>
              <a:ext uri="{FF2B5EF4-FFF2-40B4-BE49-F238E27FC236}">
                <a16:creationId xmlns:a16="http://schemas.microsoft.com/office/drawing/2014/main" id="{48788A5C-A663-787C-98F4-43B0EEBC54E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67586" name="Θέση περιεχομένου 2">
            <a:extLst>
              <a:ext uri="{FF2B5EF4-FFF2-40B4-BE49-F238E27FC236}">
                <a16:creationId xmlns:a16="http://schemas.microsoft.com/office/drawing/2014/main" id="{6F79EBC5-99F0-F966-2DE2-8E7BADD95834}"/>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Έχοντας μειωμένες προσδοκίες από την ίδια την Κοινωνία των Εθνών, στην Ευρώπη της δεκαετίας του 1930 τα κράτη επέστρεψαν στη συμπεριφορά της εξισορρόπησης της ισχύος που εδραζόταν σε διπλωματικές συμμαχίες και ανατροφοδοτούσε τον εθνικισμό, για να δικαιολογηθούν εδαφικές και άλλες αξιώσεις έναντι γειτονικών χωρών. </a:t>
            </a:r>
          </a:p>
          <a:p>
            <a:pPr algn="just">
              <a:defRPr/>
            </a:pPr>
            <a:r>
              <a:rPr lang="el-GR" sz="2800" dirty="0"/>
              <a:t>Β’ Παγκόσμιος Πόλεμος</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52227" name="AutoShape 5" descr="Αποτέλεσμα εικόνας για διεθνεις σχεσεις">
            <a:extLst>
              <a:ext uri="{FF2B5EF4-FFF2-40B4-BE49-F238E27FC236}">
                <a16:creationId xmlns:a16="http://schemas.microsoft.com/office/drawing/2014/main" id="{52B5CA13-6F68-2895-9C83-1C7CD96546D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52228" name="AutoShape 7" descr="Αποτέλεσμα εικόνας για διεθνεις σχεσεις">
            <a:extLst>
              <a:ext uri="{FF2B5EF4-FFF2-40B4-BE49-F238E27FC236}">
                <a16:creationId xmlns:a16="http://schemas.microsoft.com/office/drawing/2014/main" id="{2FB8A59C-CE15-F3E2-BDA2-8A33F645524A}"/>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Τίτλος 1">
            <a:extLst>
              <a:ext uri="{FF2B5EF4-FFF2-40B4-BE49-F238E27FC236}">
                <a16:creationId xmlns:a16="http://schemas.microsoft.com/office/drawing/2014/main" id="{9ED4728C-C84A-D855-DA1B-4AEE3A9785FD}"/>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68610" name="Θέση περιεχομένου 2">
            <a:extLst>
              <a:ext uri="{FF2B5EF4-FFF2-40B4-BE49-F238E27FC236}">
                <a16:creationId xmlns:a16="http://schemas.microsoft.com/office/drawing/2014/main" id="{CB9C1D0F-EB6E-110B-72A8-80CC3A0785F6}"/>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Ιστορικά, το κύριο κίνητρο για την ευρωπαϊκή ενότητα υπήρξε η ειρήνη, όπως φαίνεται στα σχέδια για την ενοποίηση </a:t>
            </a:r>
          </a:p>
          <a:p>
            <a:pPr algn="just">
              <a:defRPr/>
            </a:pPr>
            <a:r>
              <a:rPr lang="el-GR" sz="2800" dirty="0"/>
              <a:t>Μετά το 1945 η αιτιολόγηση αυτή εξέλαβε ακόμα μεγαλύτερη ηθική διάσταση, ως απάντηση στις κατάφωρες παραβιάσεις των ανθρώπινων δικαιωμάτων, συμπεριλαμβανομένης της γενοκτονίας που διαπράχθηκε κατά τη διάρκεια του Β΄ Παγκοσμίου Πολέμου.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53251" name="AutoShape 5" descr="Αποτέλεσμα εικόνας για διεθνεις σχεσεις">
            <a:extLst>
              <a:ext uri="{FF2B5EF4-FFF2-40B4-BE49-F238E27FC236}">
                <a16:creationId xmlns:a16="http://schemas.microsoft.com/office/drawing/2014/main" id="{152EEF33-1F08-7720-2836-E6961925A89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53252" name="AutoShape 7" descr="Αποτέλεσμα εικόνας για διεθνεις σχεσεις">
            <a:extLst>
              <a:ext uri="{FF2B5EF4-FFF2-40B4-BE49-F238E27FC236}">
                <a16:creationId xmlns:a16="http://schemas.microsoft.com/office/drawing/2014/main" id="{3EF43EB1-8D33-7B52-F0EC-A72865302AE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Τίτλος 1">
            <a:extLst>
              <a:ext uri="{FF2B5EF4-FFF2-40B4-BE49-F238E27FC236}">
                <a16:creationId xmlns:a16="http://schemas.microsoft.com/office/drawing/2014/main" id="{6E19A2E4-DA68-C1BB-224B-B298567D66B6}"/>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69634" name="Θέση περιεχομένου 2">
            <a:extLst>
              <a:ext uri="{FF2B5EF4-FFF2-40B4-BE49-F238E27FC236}">
                <a16:creationId xmlns:a16="http://schemas.microsoft.com/office/drawing/2014/main" id="{E6DC23AC-2C6D-0795-C384-06EB558C3078}"/>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Στο πλαίσιο αυτό, προτεραιότητα ήταν να βρεθεί ένας θεσμικός μηχανισμός για την κατάργηση των παράλογων εθνικών αντιπαλοτήτων που οδήγησαν στην αιματοχυσία. </a:t>
            </a:r>
          </a:p>
          <a:p>
            <a:pPr algn="just">
              <a:defRPr/>
            </a:pPr>
            <a:r>
              <a:rPr lang="el-GR" sz="2800" dirty="0"/>
              <a:t>Η ολοκλήρωση θεωρήθηκε αυτοσκοπός, ένας τρόπος για τον εκπολιτισμό των εθνών της Ευρώπης και των πολιτών της, πράγμα που η ισορροπία δυνάμεων δεν ήταν σε θέση να επιτύχει.</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54275" name="AutoShape 5" descr="Αποτέλεσμα εικόνας για διεθνεις σχεσεις">
            <a:extLst>
              <a:ext uri="{FF2B5EF4-FFF2-40B4-BE49-F238E27FC236}">
                <a16:creationId xmlns:a16="http://schemas.microsoft.com/office/drawing/2014/main" id="{4A2DD67A-1AE7-D61C-8E68-6102C881BBC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54276" name="AutoShape 7" descr="Αποτέλεσμα εικόνας για διεθνεις σχεσεις">
            <a:extLst>
              <a:ext uri="{FF2B5EF4-FFF2-40B4-BE49-F238E27FC236}">
                <a16:creationId xmlns:a16="http://schemas.microsoft.com/office/drawing/2014/main" id="{D2003E58-1118-19A9-ADFC-6AF6FFD7263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Τίτλος 1">
            <a:extLst>
              <a:ext uri="{FF2B5EF4-FFF2-40B4-BE49-F238E27FC236}">
                <a16:creationId xmlns:a16="http://schemas.microsoft.com/office/drawing/2014/main" id="{E0219591-482A-78FF-1C3E-ECC6B20F5520}"/>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70658" name="Θέση περιεχομένου 2">
            <a:extLst>
              <a:ext uri="{FF2B5EF4-FFF2-40B4-BE49-F238E27FC236}">
                <a16:creationId xmlns:a16="http://schemas.microsoft.com/office/drawing/2014/main" id="{A46ADC5F-1C6A-67DC-9EC8-C5E373F4ABE0}"/>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Αυτή η παράμετρος θα τους ωθούσε να παραμερίσουν τον εγωισμό και την έμφαση στα εθνικά σύνορά τους υπέρ μιας διευρυμένης σύλληψης της ταυτότητας, ενός φαινομένου που είναι γνωστό ως κοσμοπολιτισμός (</a:t>
            </a:r>
            <a:r>
              <a:rPr lang="en" sz="2800" dirty="0"/>
              <a:t>Beck 2006).</a:t>
            </a:r>
            <a:endParaRPr lang="el-GR" sz="2800" dirty="0"/>
          </a:p>
          <a:p>
            <a:pPr algn="just">
              <a:defRPr/>
            </a:pPr>
            <a:r>
              <a:rPr lang="el-GR" sz="2600" dirty="0"/>
              <a:t>Ο κοσμοπολιτισμός, η δυνατότητα δηλαδή να θέτει κανείς τον εαυτό του νοερά στη θέση κάποιου άλλου σε μια διαφορετική χώρα, αποτελούσε αναγκαία συνθήκη ούτως ώστε να μειωθεί η προσφυγή στον εθνικισμό.</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55299" name="AutoShape 5" descr="Αποτέλεσμα εικόνας για διεθνεις σχεσεις">
            <a:extLst>
              <a:ext uri="{FF2B5EF4-FFF2-40B4-BE49-F238E27FC236}">
                <a16:creationId xmlns:a16="http://schemas.microsoft.com/office/drawing/2014/main" id="{96D40502-E3C4-F6E9-D125-397F3639D51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55300" name="AutoShape 7" descr="Αποτέλεσμα εικόνας για διεθνεις σχεσεις">
            <a:extLst>
              <a:ext uri="{FF2B5EF4-FFF2-40B4-BE49-F238E27FC236}">
                <a16:creationId xmlns:a16="http://schemas.microsoft.com/office/drawing/2014/main" id="{73871BC3-CDBC-B5D3-D325-776AFC618F2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Τίτλος 1">
            <a:extLst>
              <a:ext uri="{FF2B5EF4-FFF2-40B4-BE49-F238E27FC236}">
                <a16:creationId xmlns:a16="http://schemas.microsoft.com/office/drawing/2014/main" id="{06F3ACB2-58E6-6B17-6EBD-7A0F3D5D555A}"/>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71682" name="Θέση περιεχομένου 2">
            <a:extLst>
              <a:ext uri="{FF2B5EF4-FFF2-40B4-BE49-F238E27FC236}">
                <a16:creationId xmlns:a16="http://schemas.microsoft.com/office/drawing/2014/main" id="{9C23A7C5-3A21-6BC9-5FB2-960C25818F27}"/>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Μία από τις πιο ισχυρές και επιτυχημένες δικαιολογήσεις της ευρωπαϊκής ολοκλήρωσης είναι ο ισχυρισμός ότι πρόκειται για μια μοναδική διαδικασία για την επαύξηση της ευημερίας σε ολόκληρη την Ευρώπη. </a:t>
            </a:r>
          </a:p>
          <a:p>
            <a:pPr algn="just">
              <a:defRPr/>
            </a:pPr>
            <a:r>
              <a:rPr lang="el-GR" sz="2800" dirty="0"/>
              <a:t>Αυτό το επιχείρημα χρησιμοποιήθηκε στο τέλος του Β΄ Παγκοσμίου Πολέμου, όταν η Δυτική Ευρώπη χρειαζόταν επειγόντως οικονομική ανασυγκρότηση.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56323" name="AutoShape 5" descr="Αποτέλεσμα εικόνας για διεθνεις σχεσεις">
            <a:extLst>
              <a:ext uri="{FF2B5EF4-FFF2-40B4-BE49-F238E27FC236}">
                <a16:creationId xmlns:a16="http://schemas.microsoft.com/office/drawing/2014/main" id="{C54F4E9D-60B5-01AA-5D2B-223593C31610}"/>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56324" name="AutoShape 7" descr="Αποτέλεσμα εικόνας για διεθνεις σχεσεις">
            <a:extLst>
              <a:ext uri="{FF2B5EF4-FFF2-40B4-BE49-F238E27FC236}">
                <a16:creationId xmlns:a16="http://schemas.microsoft.com/office/drawing/2014/main" id="{1958BB06-BDB5-DFC1-17D4-E9A07827577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Τίτλος 1">
            <a:extLst>
              <a:ext uri="{FF2B5EF4-FFF2-40B4-BE49-F238E27FC236}">
                <a16:creationId xmlns:a16="http://schemas.microsoft.com/office/drawing/2014/main" id="{5FF164C7-A8F3-CF06-AC32-F362481CCED6}"/>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72706" name="Θέση περιεχομένου 2">
            <a:extLst>
              <a:ext uri="{FF2B5EF4-FFF2-40B4-BE49-F238E27FC236}">
                <a16:creationId xmlns:a16="http://schemas.microsoft.com/office/drawing/2014/main" id="{AEB658E6-17DA-0F00-489A-E31CAE710ED6}"/>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Μετά το 1945 προωθείται η κατάργηση των τελωνειακών φραγμών, ως μέσο για να καταστεί η ευρωπαϊκή οικονομία πιο ανταγωνιστική, καθώς και αλληλένδετη. </a:t>
            </a:r>
          </a:p>
          <a:p>
            <a:pPr algn="just">
              <a:defRPr/>
            </a:pPr>
            <a:r>
              <a:rPr lang="el-GR" sz="2600" dirty="0"/>
              <a:t>Δηλαδή, ο οικονομικός ανταγωνισμός εντός μιας περιοχής εκτεταμένης αγοράς συνδέθηκε με θετικές εξελίξεις, όπως είναι η δυνατότητα των επιχειρήσεων να καινοτομούν, η βελτίωση της πρόσβασης σε κεφάλαια και η δημιουργία ενός καλύτερου επιχειρηματικού περιβάλλοντος γενικότερα.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57347" name="AutoShape 5" descr="Αποτέλεσμα εικόνας για διεθνεις σχεσεις">
            <a:extLst>
              <a:ext uri="{FF2B5EF4-FFF2-40B4-BE49-F238E27FC236}">
                <a16:creationId xmlns:a16="http://schemas.microsoft.com/office/drawing/2014/main" id="{D40F53F1-E12F-180F-559B-1ED38983EF3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57348" name="AutoShape 7" descr="Αποτέλεσμα εικόνας για διεθνεις σχεσεις">
            <a:extLst>
              <a:ext uri="{FF2B5EF4-FFF2-40B4-BE49-F238E27FC236}">
                <a16:creationId xmlns:a16="http://schemas.microsoft.com/office/drawing/2014/main" id="{2BD344B6-6C04-7F6F-A7F6-2FB610A1D48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Τίτλος 1">
            <a:extLst>
              <a:ext uri="{FF2B5EF4-FFF2-40B4-BE49-F238E27FC236}">
                <a16:creationId xmlns:a16="http://schemas.microsoft.com/office/drawing/2014/main" id="{39D2B531-24D1-255B-7A42-7F8FE08552FA}"/>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21506" name="Θέση περιεχομένου 2">
            <a:extLst>
              <a:ext uri="{FF2B5EF4-FFF2-40B4-BE49-F238E27FC236}">
                <a16:creationId xmlns:a16="http://schemas.microsoft.com/office/drawing/2014/main" id="{14BBF365-4652-6FB1-CC06-60DFFA9F4A48}"/>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pPr>
            <a:r>
              <a:rPr lang="el-GR" altLang="el-GR" sz="2800"/>
              <a:t>Εισαγωγή</a:t>
            </a:r>
          </a:p>
          <a:p>
            <a:pPr marL="0" indent="0" algn="just" eaLnBrk="1" hangingPunct="1">
              <a:buFont typeface="Wingdings 3" pitchFamily="2" charset="2"/>
              <a:buNone/>
            </a:pPr>
            <a:endParaRPr lang="el-GR" altLang="el-GR" sz="2800"/>
          </a:p>
          <a:p>
            <a:pPr marL="0" indent="0" algn="just" eaLnBrk="1" hangingPunct="1">
              <a:buFont typeface="Wingdings 3" pitchFamily="2" charset="2"/>
              <a:buNone/>
            </a:pPr>
            <a:r>
              <a:rPr lang="el-GR" altLang="el-GR" sz="2800"/>
              <a:t>Έπρεπε η Ευρώπη να βιώσει την καταστροφή του Α΄ Παγκοσμίου Πολέμου για να δεχτούν οι κυβερνήσεις να εφαρμόσουν τη συλλογική ασφάλεια μέσα από την Κοινωνία των Εθνών. </a:t>
            </a:r>
          </a:p>
          <a:p>
            <a:pPr marL="0" indent="0" algn="just" eaLnBrk="1" hangingPunct="1">
              <a:buFont typeface="Wingdings 3" pitchFamily="2" charset="2"/>
              <a:buNone/>
            </a:pPr>
            <a:r>
              <a:rPr lang="el-GR" altLang="el-GR" sz="2800"/>
              <a:t>Και πάλι όμως τα οράματα για ενοποίηση, όπως αυτό του Aristide Briand, δεν τελεσφόρησαν. </a:t>
            </a:r>
          </a:p>
          <a:p>
            <a:pPr marL="0" indent="0" algn="just" eaLnBrk="1" hangingPunct="1">
              <a:buFont typeface="Wingdings 3" pitchFamily="2" charset="2"/>
              <a:buNone/>
            </a:pPr>
            <a:endParaRPr lang="el-GR" altLang="el-GR" sz="2800"/>
          </a:p>
        </p:txBody>
      </p:sp>
      <p:sp>
        <p:nvSpPr>
          <p:cNvPr id="21507" name="AutoShape 5" descr="Αποτέλεσμα εικόνας για διεθνεις σχεσεις">
            <a:extLst>
              <a:ext uri="{FF2B5EF4-FFF2-40B4-BE49-F238E27FC236}">
                <a16:creationId xmlns:a16="http://schemas.microsoft.com/office/drawing/2014/main" id="{8599496D-F4E4-E4BD-F032-698DF3F4CF2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1508" name="AutoShape 7" descr="Αποτέλεσμα εικόνας για διεθνεις σχεσεις">
            <a:extLst>
              <a:ext uri="{FF2B5EF4-FFF2-40B4-BE49-F238E27FC236}">
                <a16:creationId xmlns:a16="http://schemas.microsoft.com/office/drawing/2014/main" id="{E74AD4B7-6633-B3B2-EC4E-BD51D9DF665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Τίτλος 1">
            <a:extLst>
              <a:ext uri="{FF2B5EF4-FFF2-40B4-BE49-F238E27FC236}">
                <a16:creationId xmlns:a16="http://schemas.microsoft.com/office/drawing/2014/main" id="{48E7639B-30D2-3CF3-EC77-14E51562AAE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73730" name="Θέση περιεχομένου 2">
            <a:extLst>
              <a:ext uri="{FF2B5EF4-FFF2-40B4-BE49-F238E27FC236}">
                <a16:creationId xmlns:a16="http://schemas.microsoft.com/office/drawing/2014/main" id="{014122B3-65B4-EA8D-52CC-F0B283C18342}"/>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Το ενιαίο ευρωπαϊκό νόμισμα, το ευρώ, που χρησιμοποιείται από 18 χώρες της Ευρωπαϊκής Ένωσης το 2013, είναι ίσως το καλύτερο πρακτικό παράδειγμα αυτής της ιδέας ότι η ολοκλήρωση μπορεί να τονώσει την ευρωπαϊκή οικονομία για να γίνει όλο και πιο ανταγωνιστική σε παγκόσμιο επίπεδο.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58371" name="AutoShape 5" descr="Αποτέλεσμα εικόνας για διεθνεις σχεσεις">
            <a:extLst>
              <a:ext uri="{FF2B5EF4-FFF2-40B4-BE49-F238E27FC236}">
                <a16:creationId xmlns:a16="http://schemas.microsoft.com/office/drawing/2014/main" id="{81131389-5073-908B-7657-1A410F906C6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58372" name="AutoShape 7" descr="Αποτέλεσμα εικόνας για διεθνεις σχεσεις">
            <a:extLst>
              <a:ext uri="{FF2B5EF4-FFF2-40B4-BE49-F238E27FC236}">
                <a16:creationId xmlns:a16="http://schemas.microsoft.com/office/drawing/2014/main" id="{ADE4B6F6-F6C3-F570-53DB-E1373C6A00E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Τίτλος 1">
            <a:extLst>
              <a:ext uri="{FF2B5EF4-FFF2-40B4-BE49-F238E27FC236}">
                <a16:creationId xmlns:a16="http://schemas.microsoft.com/office/drawing/2014/main" id="{23BB2227-3AAE-7D00-AD0E-AFCD631F8C6D}"/>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74754" name="Θέση περιεχομένου 2">
            <a:extLst>
              <a:ext uri="{FF2B5EF4-FFF2-40B4-BE49-F238E27FC236}">
                <a16:creationId xmlns:a16="http://schemas.microsoft.com/office/drawing/2014/main" id="{052B74B6-43AD-72EA-4102-57FFBC4B6327}"/>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δικαιολόγηση της ευημερίας πίσω από το ευρώ ήταν ότι ένα κοινό νόμισμα θα προωθούσε την ανάπτυξη, αφαιρώντας τα έξοδα συναλλαγής που σχετίζονται με τη νομισματική μετατρεψιμότητα κατά τις συναλλαγές αγαθών ή υπηρεσιών, καθώς και την τόνωση του ανταγωνισμού των τιμών σε μια ολοκληρωμένη αγορά. </a:t>
            </a:r>
          </a:p>
          <a:p>
            <a:pPr marL="0" indent="0" algn="just" eaLnBrk="1" hangingPunct="1">
              <a:buFont typeface="Wingdings 3" pitchFamily="2" charset="2"/>
              <a:buNone/>
              <a:defRPr/>
            </a:pPr>
            <a:endParaRPr lang="el-GR" altLang="el-GR" sz="2800" dirty="0"/>
          </a:p>
        </p:txBody>
      </p:sp>
      <p:sp>
        <p:nvSpPr>
          <p:cNvPr id="59395" name="AutoShape 5" descr="Αποτέλεσμα εικόνας για διεθνεις σχεσεις">
            <a:extLst>
              <a:ext uri="{FF2B5EF4-FFF2-40B4-BE49-F238E27FC236}">
                <a16:creationId xmlns:a16="http://schemas.microsoft.com/office/drawing/2014/main" id="{BCA63337-6914-CFF0-7F51-CE7AE972A4C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59396" name="AutoShape 7" descr="Αποτέλεσμα εικόνας για διεθνεις σχεσεις">
            <a:extLst>
              <a:ext uri="{FF2B5EF4-FFF2-40B4-BE49-F238E27FC236}">
                <a16:creationId xmlns:a16="http://schemas.microsoft.com/office/drawing/2014/main" id="{4562F0B8-93CE-4B11-D2D9-9D6EA151A0F8}"/>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Τίτλος 1">
            <a:extLst>
              <a:ext uri="{FF2B5EF4-FFF2-40B4-BE49-F238E27FC236}">
                <a16:creationId xmlns:a16="http://schemas.microsoft.com/office/drawing/2014/main" id="{AE84B8A6-68D6-6EEA-808F-FDE0F1163583}"/>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75778" name="Θέση περιεχομένου 2">
            <a:extLst>
              <a:ext uri="{FF2B5EF4-FFF2-40B4-BE49-F238E27FC236}">
                <a16:creationId xmlns:a16="http://schemas.microsoft.com/office/drawing/2014/main" id="{A44C4A7D-7F5E-B94B-7470-690B911D7733}"/>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Με τη σειρά του, αυτό θα βοηθούσε τον έλεγχο του πληθωρισμού, επιτρέποντας χαμηλότερα επιτόκια και περαιτέρω τονώνοντας τις επενδύσεις.</a:t>
            </a:r>
          </a:p>
          <a:p>
            <a:pPr algn="just">
              <a:defRPr/>
            </a:pPr>
            <a:r>
              <a:rPr lang="el-GR" sz="2800" dirty="0"/>
              <a:t>Το νέο νόμισμα συνοδευόταν από ένα Σύμφωνο Σταθερότητας και Ανάπτυξης για να αποτρέψει τις χώρες από τη δημιουργία μεγάλων ελλειμμάτων του προϋπολογισμού και να τις αναγκάσει να ελέγξουν τις δημόσιες δαπάνες τους.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60419" name="AutoShape 5" descr="Αποτέλεσμα εικόνας για διεθνεις σχεσεις">
            <a:extLst>
              <a:ext uri="{FF2B5EF4-FFF2-40B4-BE49-F238E27FC236}">
                <a16:creationId xmlns:a16="http://schemas.microsoft.com/office/drawing/2014/main" id="{E92431FB-0842-BF61-4072-5E279C3E73F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60420" name="AutoShape 7" descr="Αποτέλεσμα εικόνας για διεθνεις σχεσεις">
            <a:extLst>
              <a:ext uri="{FF2B5EF4-FFF2-40B4-BE49-F238E27FC236}">
                <a16:creationId xmlns:a16="http://schemas.microsoft.com/office/drawing/2014/main" id="{1F261134-8AC1-8003-7449-05A5EA1C328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Τίτλος 1">
            <a:extLst>
              <a:ext uri="{FF2B5EF4-FFF2-40B4-BE49-F238E27FC236}">
                <a16:creationId xmlns:a16="http://schemas.microsoft.com/office/drawing/2014/main" id="{C244F78B-AD53-4B36-8840-B68EB16BB517}"/>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76802" name="Θέση περιεχομένου 2">
            <a:extLst>
              <a:ext uri="{FF2B5EF4-FFF2-40B4-BE49-F238E27FC236}">
                <a16:creationId xmlns:a16="http://schemas.microsoft.com/office/drawing/2014/main" id="{02C3BEAF-A1BF-3EAD-AB1F-6F8915176ED9}"/>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Σε αντιδιαστολή με την ηθική (ειρήνη) ή τις δικαιολογήσεις που βασίζονται στην οικονομία (ευημερία), ένας άλλος τρόπος για να εξηγήσουμε την αξία της ευρωπαϊκής ενότητας είναι να επισημανθεί αυτό που επιτρέπει στις χώρες να επιτύχουν αυτά που διαφορετικά δεν μπορούν να καταφέρουν μόνες τους. </a:t>
            </a:r>
          </a:p>
          <a:p>
            <a:pPr marL="0" indent="0" algn="just" eaLnBrk="1" hangingPunct="1">
              <a:buFont typeface="Wingdings 3" pitchFamily="2" charset="2"/>
              <a:buNone/>
              <a:defRPr/>
            </a:pPr>
            <a:endParaRPr lang="el-GR" altLang="el-GR" sz="2800" dirty="0"/>
          </a:p>
        </p:txBody>
      </p:sp>
      <p:sp>
        <p:nvSpPr>
          <p:cNvPr id="61443" name="AutoShape 5" descr="Αποτέλεσμα εικόνας για διεθνεις σχεσεις">
            <a:extLst>
              <a:ext uri="{FF2B5EF4-FFF2-40B4-BE49-F238E27FC236}">
                <a16:creationId xmlns:a16="http://schemas.microsoft.com/office/drawing/2014/main" id="{E356C89E-0A0E-AB56-246E-AC177BC6996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61444" name="AutoShape 7" descr="Αποτέλεσμα εικόνας για διεθνεις σχεσεις">
            <a:extLst>
              <a:ext uri="{FF2B5EF4-FFF2-40B4-BE49-F238E27FC236}">
                <a16:creationId xmlns:a16="http://schemas.microsoft.com/office/drawing/2014/main" id="{B5F03FE2-CDE0-3D65-4192-03AA78F5513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Τίτλος 1">
            <a:extLst>
              <a:ext uri="{FF2B5EF4-FFF2-40B4-BE49-F238E27FC236}">
                <a16:creationId xmlns:a16="http://schemas.microsoft.com/office/drawing/2014/main" id="{76353A63-6DE9-AF01-3445-C3DAF78460C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77826" name="Θέση περιεχομένου 2">
            <a:extLst>
              <a:ext uri="{FF2B5EF4-FFF2-40B4-BE49-F238E27FC236}">
                <a16:creationId xmlns:a16="http://schemas.microsoft.com/office/drawing/2014/main" id="{E065CF3F-9F96-3737-4410-DF6BC6CACC41}"/>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δικαιολόγηση αυτή αφορά τον τρόπο με τον οποίο η δημιουργία κοινών θεσμών για τη διαχείριση των κοινών ζητημάτων πολιτικής επιτρέπει στις εθνικές κυβερνήσεις να καταφέρουν περισσότερα για τους πολίτες τους. </a:t>
            </a:r>
          </a:p>
          <a:p>
            <a:pPr algn="just">
              <a:defRPr/>
            </a:pPr>
            <a:r>
              <a:rPr lang="el-GR" sz="2800" dirty="0"/>
              <a:t>Αυτό το επιχείρημα αναπτύχθηκε πειστικά από τον Βρετανό ιστορικό </a:t>
            </a:r>
            <a:r>
              <a:rPr lang="en" sz="2800" dirty="0"/>
              <a:t>Alan Milward, </a:t>
            </a:r>
            <a:r>
              <a:rPr lang="el-GR" sz="2800" dirty="0"/>
              <a:t>ο οποίος υποστηρίζει ότι η ολοκλήρωση διέσωσε αποτελεσματικά το έθνος-κράτος στην Ευρώπη.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62467" name="AutoShape 5" descr="Αποτέλεσμα εικόνας για διεθνεις σχεσεις">
            <a:extLst>
              <a:ext uri="{FF2B5EF4-FFF2-40B4-BE49-F238E27FC236}">
                <a16:creationId xmlns:a16="http://schemas.microsoft.com/office/drawing/2014/main" id="{A278F270-9515-48B6-166F-73A06AF120F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62468" name="AutoShape 7" descr="Αποτέλεσμα εικόνας για διεθνεις σχεσεις">
            <a:extLst>
              <a:ext uri="{FF2B5EF4-FFF2-40B4-BE49-F238E27FC236}">
                <a16:creationId xmlns:a16="http://schemas.microsoft.com/office/drawing/2014/main" id="{427BCDEF-0151-7176-BB15-A2FCBF414C4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Τίτλος 1">
            <a:extLst>
              <a:ext uri="{FF2B5EF4-FFF2-40B4-BE49-F238E27FC236}">
                <a16:creationId xmlns:a16="http://schemas.microsoft.com/office/drawing/2014/main" id="{E363E495-D369-4998-6CDC-B91930A5529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78850" name="Θέση περιεχομένου 2">
            <a:extLst>
              <a:ext uri="{FF2B5EF4-FFF2-40B4-BE49-F238E27FC236}">
                <a16:creationId xmlns:a16="http://schemas.microsoft.com/office/drawing/2014/main" id="{FCF56FC9-0E5D-A6D2-8401-B7215355C52F}"/>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Πριν από την ολοκλήρωση, μικρές και μεγάλες χώρες παρόμοια είχαν παλέψει για να παραμείνουν πολιτικά ανεξάρτητες και ευημερούσες οικονομικά, δηλαδή στην πραγματικότητα για να επιτύχουν ως κυρίαρχα κράτη. </a:t>
            </a:r>
          </a:p>
          <a:p>
            <a:pPr algn="just">
              <a:defRPr/>
            </a:pPr>
            <a:r>
              <a:rPr lang="el-GR" sz="2600" dirty="0"/>
              <a:t>Η μεταφορά ενός περιορισμένου συνόλου πολιτικών αρμοδιοτήτων σε όργανα όπως η Ευρωπαϊκή Επιτροπή αποδείχτηκε ότι σίγουρα άξιζε τον κόπο, καθώς όλες οι χώρες της Ευρωπαϊκής Ένωσης είναι πλέον σε θέση να επιτύχουν και τα δύο (</a:t>
            </a:r>
            <a:r>
              <a:rPr lang="en" sz="2600" dirty="0"/>
              <a:t>Milward 1992).</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63491" name="AutoShape 5" descr="Αποτέλεσμα εικόνας για διεθνεις σχεσεις">
            <a:extLst>
              <a:ext uri="{FF2B5EF4-FFF2-40B4-BE49-F238E27FC236}">
                <a16:creationId xmlns:a16="http://schemas.microsoft.com/office/drawing/2014/main" id="{AE9B6761-F59A-F8FB-7635-7007652F37E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63492" name="AutoShape 7" descr="Αποτέλεσμα εικόνας για διεθνεις σχεσεις">
            <a:extLst>
              <a:ext uri="{FF2B5EF4-FFF2-40B4-BE49-F238E27FC236}">
                <a16:creationId xmlns:a16="http://schemas.microsoft.com/office/drawing/2014/main" id="{F2F7859B-B030-6BF6-AE31-68E42D2FD52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Τίτλος 1">
            <a:extLst>
              <a:ext uri="{FF2B5EF4-FFF2-40B4-BE49-F238E27FC236}">
                <a16:creationId xmlns:a16="http://schemas.microsoft.com/office/drawing/2014/main" id="{59BCB6A2-D7EC-904E-6D21-6B246CA1C56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79874" name="Θέση περιεχομένου 2">
            <a:extLst>
              <a:ext uri="{FF2B5EF4-FFF2-40B4-BE49-F238E27FC236}">
                <a16:creationId xmlns:a16="http://schemas.microsoft.com/office/drawing/2014/main" id="{07498A18-00B9-10D2-07B0-A0CABC7B8830}"/>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Αυτή η δικαιολόγηση δεν αφορά μόνο την οικονομική ανάπτυξη αλλά και τη συνολική αποτελεσματικότητα της πολιτικής που κατέστη δυνατή χάρη στην ενότητα σε κάθε είδους σημαντικά διοικητικά ζητήματα. </a:t>
            </a:r>
          </a:p>
          <a:p>
            <a:pPr algn="just">
              <a:defRPr/>
            </a:pPr>
            <a:r>
              <a:rPr lang="el-GR" sz="2600" dirty="0"/>
              <a:t>Ως αποτέλεσμα της ολοκλήρωσης, σε πολλούς τομείς πολιτικής τα κράτη-μέλη της Ευρωπαϊκής Ένωσης έχουν πλέον τα μέσα για να ανταποκριθούν στις ανάγκες των πολιτών τους (βλ. ευρωπαϊκό ένταλμα σύλληψης). </a:t>
            </a:r>
          </a:p>
          <a:p>
            <a:pPr marL="0" indent="0" algn="just" eaLnBrk="1" hangingPunct="1">
              <a:buFont typeface="Wingdings 3" pitchFamily="2" charset="2"/>
              <a:buNone/>
              <a:defRPr/>
            </a:pPr>
            <a:endParaRPr lang="el-GR" altLang="el-GR" sz="2800" dirty="0"/>
          </a:p>
        </p:txBody>
      </p:sp>
      <p:sp>
        <p:nvSpPr>
          <p:cNvPr id="64515" name="AutoShape 5" descr="Αποτέλεσμα εικόνας για διεθνεις σχεσεις">
            <a:extLst>
              <a:ext uri="{FF2B5EF4-FFF2-40B4-BE49-F238E27FC236}">
                <a16:creationId xmlns:a16="http://schemas.microsoft.com/office/drawing/2014/main" id="{8E16E11A-9774-0511-4D70-372AF2AC4CB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64516" name="AutoShape 7" descr="Αποτέλεσμα εικόνας για διεθνεις σχεσεις">
            <a:extLst>
              <a:ext uri="{FF2B5EF4-FFF2-40B4-BE49-F238E27FC236}">
                <a16:creationId xmlns:a16="http://schemas.microsoft.com/office/drawing/2014/main" id="{3849082C-F4B4-9455-53D3-9999630B8D9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Τίτλος 1">
            <a:extLst>
              <a:ext uri="{FF2B5EF4-FFF2-40B4-BE49-F238E27FC236}">
                <a16:creationId xmlns:a16="http://schemas.microsoft.com/office/drawing/2014/main" id="{EAF237D9-05E9-739C-5835-2F4C868A16BB}"/>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0898" name="Θέση περιεχομένου 2">
            <a:extLst>
              <a:ext uri="{FF2B5EF4-FFF2-40B4-BE49-F238E27FC236}">
                <a16:creationId xmlns:a16="http://schemas.microsoft.com/office/drawing/2014/main" id="{181C73DD-32F4-2575-1ADC-C7DB4268E863}"/>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Υπάρχουν σημαντικές πολιτικές διαφωνίες στο εσωτερικό και μεταξύ των χωρών της Ευρωπαϊκής Ένωσης σχετικά με το τι μπορεί να επιτύχει η ολοκλήρωση με τον καλύτερο τρόπο για την ενίσχυση της ικανότητας του κράτους. </a:t>
            </a:r>
          </a:p>
          <a:p>
            <a:pPr algn="just">
              <a:defRPr/>
            </a:pPr>
            <a:r>
              <a:rPr lang="el-GR" sz="2800" dirty="0"/>
              <a:t>Δηλαδή, οι πολιτικοί και τα κόμματα διακρίνονται με βάση τον βαθμό στον οποίο πιστεύουν ότι πρέπει να ενισχυθούν οι κρατικές ικανότητες.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65539" name="AutoShape 5" descr="Αποτέλεσμα εικόνας για διεθνεις σχεσεις">
            <a:extLst>
              <a:ext uri="{FF2B5EF4-FFF2-40B4-BE49-F238E27FC236}">
                <a16:creationId xmlns:a16="http://schemas.microsoft.com/office/drawing/2014/main" id="{E89B44C6-ACC6-6214-6B47-CB9C1C51583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65540" name="AutoShape 7" descr="Αποτέλεσμα εικόνας για διεθνεις σχεσεις">
            <a:extLst>
              <a:ext uri="{FF2B5EF4-FFF2-40B4-BE49-F238E27FC236}">
                <a16:creationId xmlns:a16="http://schemas.microsoft.com/office/drawing/2014/main" id="{08677DF1-D396-26B6-A62B-B5EC5867E03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Τίτλος 1">
            <a:extLst>
              <a:ext uri="{FF2B5EF4-FFF2-40B4-BE49-F238E27FC236}">
                <a16:creationId xmlns:a16="http://schemas.microsoft.com/office/drawing/2014/main" id="{2D655B54-67F1-D79C-A730-FEFF3CB3183F}"/>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1922" name="Θέση περιεχομένου 2">
            <a:extLst>
              <a:ext uri="{FF2B5EF4-FFF2-40B4-BE49-F238E27FC236}">
                <a16:creationId xmlns:a16="http://schemas.microsoft.com/office/drawing/2014/main" id="{1C69570B-5624-B2DE-D413-5A26035AF1EA}"/>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ιδέα της ενίσχυσης των κρατικών ικανοτήτων μέσω μέτρων που σχετίζονται με τον οικονομικό προστατευτισμό συνήθως αρθρώνεται από τα σοσιαλδημοκρατικά κόμματα ή αυτά που βρίσκονται αριστερά του κέντρου. </a:t>
            </a:r>
          </a:p>
          <a:p>
            <a:pPr algn="just">
              <a:defRPr/>
            </a:pPr>
            <a:r>
              <a:rPr lang="el-GR" sz="2600" dirty="0"/>
              <a:t>Αυτά υποστηρίζουν την ολοκλήρωση μέσω της δημιουργίας ενός κοινού οικονομικού χώρου, ο οποίος συνεπάγεται απώλεια της εθνικής αυτονομίας στην οικονομική και στην κοινωνική πολιτική. </a:t>
            </a:r>
          </a:p>
          <a:p>
            <a:pPr algn="just">
              <a:defRPr/>
            </a:pPr>
            <a:endParaRPr lang="el-GR" sz="2800" dirty="0"/>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66563" name="AutoShape 5" descr="Αποτέλεσμα εικόνας για διεθνεις σχεσεις">
            <a:extLst>
              <a:ext uri="{FF2B5EF4-FFF2-40B4-BE49-F238E27FC236}">
                <a16:creationId xmlns:a16="http://schemas.microsoft.com/office/drawing/2014/main" id="{870986CA-0396-9967-E618-CD5F8CE0671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66564" name="AutoShape 7" descr="Αποτέλεσμα εικόνας για διεθνεις σχεσεις">
            <a:extLst>
              <a:ext uri="{FF2B5EF4-FFF2-40B4-BE49-F238E27FC236}">
                <a16:creationId xmlns:a16="http://schemas.microsoft.com/office/drawing/2014/main" id="{8E9FAD2A-11F6-488A-7351-9CA6F7CF7F7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Τίτλος 1">
            <a:extLst>
              <a:ext uri="{FF2B5EF4-FFF2-40B4-BE49-F238E27FC236}">
                <a16:creationId xmlns:a16="http://schemas.microsoft.com/office/drawing/2014/main" id="{8BB30D30-49F9-AC78-A456-94AAC7590E76}"/>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2946" name="Θέση περιεχομένου 2">
            <a:extLst>
              <a:ext uri="{FF2B5EF4-FFF2-40B4-BE49-F238E27FC236}">
                <a16:creationId xmlns:a16="http://schemas.microsoft.com/office/drawing/2014/main" id="{C88737CA-8D54-5868-98E8-7E7BD6AF3748}"/>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400" dirty="0"/>
              <a:t>Σε αντάλλαγμα, θέλουν να δουν ότι η ευρωπαϊκού επιπέδου κοινωνική ρύθμιση βοηθά στη διατήρηση των εθνικών παραδόσεων πρόνοιας, όπως τα γενναιόδωρα συνταξιοδοτικά δικαιώματα, η προστασία των θέσεων εργασίας, η επιδοτούμενη φροντίδα υγείας, καθώς και τα υψηλά πρότυπα παροχών ασθένειας και τη στέγαση. </a:t>
            </a:r>
          </a:p>
          <a:p>
            <a:pPr algn="just">
              <a:defRPr/>
            </a:pPr>
            <a:r>
              <a:rPr lang="el-GR" sz="2800" dirty="0"/>
              <a:t>Φιλοδοξία τους είναι να μπορούν να χρησιμοποιούν την ολοκλήρωση ως μέσο για τη διατήρηση της κοινωνικής δημοκρατίας.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67587" name="AutoShape 5" descr="Αποτέλεσμα εικόνας για διεθνεις σχεσεις">
            <a:extLst>
              <a:ext uri="{FF2B5EF4-FFF2-40B4-BE49-F238E27FC236}">
                <a16:creationId xmlns:a16="http://schemas.microsoft.com/office/drawing/2014/main" id="{4BF0B350-3DE9-A4B6-1BA0-6E2D63D144B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67588" name="AutoShape 7" descr="Αποτέλεσμα εικόνας για διεθνεις σχεσεις">
            <a:extLst>
              <a:ext uri="{FF2B5EF4-FFF2-40B4-BE49-F238E27FC236}">
                <a16:creationId xmlns:a16="http://schemas.microsoft.com/office/drawing/2014/main" id="{7AD7C2D1-7B02-F15E-542D-5A045B135E6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Τίτλος 1">
            <a:extLst>
              <a:ext uri="{FF2B5EF4-FFF2-40B4-BE49-F238E27FC236}">
                <a16:creationId xmlns:a16="http://schemas.microsoft.com/office/drawing/2014/main" id="{653B15DD-0689-B565-42FA-5E36EA1878D9}"/>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22530" name="Θέση περιεχομένου 2">
            <a:extLst>
              <a:ext uri="{FF2B5EF4-FFF2-40B4-BE49-F238E27FC236}">
                <a16:creationId xmlns:a16="http://schemas.microsoft.com/office/drawing/2014/main" id="{BCC26C43-1F0B-531D-3700-3EC7BE425891}"/>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pPr>
            <a:r>
              <a:rPr lang="el-GR" altLang="el-GR" sz="2800"/>
              <a:t>Εισαγωγή</a:t>
            </a:r>
          </a:p>
          <a:p>
            <a:pPr marL="0" indent="0" algn="just" eaLnBrk="1" hangingPunct="1">
              <a:buFont typeface="Wingdings 3" pitchFamily="2" charset="2"/>
              <a:buNone/>
            </a:pPr>
            <a:endParaRPr lang="el-GR" altLang="el-GR" sz="2800"/>
          </a:p>
          <a:p>
            <a:pPr marL="0" indent="0" algn="just" eaLnBrk="1" hangingPunct="1">
              <a:buFont typeface="Wingdings 3" pitchFamily="2" charset="2"/>
              <a:buNone/>
            </a:pPr>
            <a:r>
              <a:rPr lang="el-GR" altLang="el-GR" sz="2800" b="1"/>
              <a:t>Πρώτιστα, η αναγκαιότητα για ειρήνη και για τιθάσευση του εθνικισμού και η οικονομική ευημερία οιστρηλάτησαν το ευρωπαϊκό εγχείρημα.</a:t>
            </a:r>
          </a:p>
          <a:p>
            <a:pPr marL="0" indent="0" algn="just" eaLnBrk="1" hangingPunct="1">
              <a:buFont typeface="Wingdings 3" pitchFamily="2" charset="2"/>
              <a:buNone/>
            </a:pPr>
            <a:endParaRPr lang="el-GR" altLang="el-GR" sz="2800"/>
          </a:p>
        </p:txBody>
      </p:sp>
      <p:sp>
        <p:nvSpPr>
          <p:cNvPr id="22531" name="AutoShape 5" descr="Αποτέλεσμα εικόνας για διεθνεις σχεσεις">
            <a:extLst>
              <a:ext uri="{FF2B5EF4-FFF2-40B4-BE49-F238E27FC236}">
                <a16:creationId xmlns:a16="http://schemas.microsoft.com/office/drawing/2014/main" id="{6F068E38-BA46-DFD6-9F20-8E68DA66F4A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2532" name="AutoShape 7" descr="Αποτέλεσμα εικόνας για διεθνεις σχεσεις">
            <a:extLst>
              <a:ext uri="{FF2B5EF4-FFF2-40B4-BE49-F238E27FC236}">
                <a16:creationId xmlns:a16="http://schemas.microsoft.com/office/drawing/2014/main" id="{449A277F-B506-33F1-36F7-8C1CCC85A1A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Τίτλος 1">
            <a:extLst>
              <a:ext uri="{FF2B5EF4-FFF2-40B4-BE49-F238E27FC236}">
                <a16:creationId xmlns:a16="http://schemas.microsoft.com/office/drawing/2014/main" id="{440D20E7-DD2A-326B-1DBF-CFF5344D3176}"/>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3970" name="Θέση περιεχομένου 2">
            <a:extLst>
              <a:ext uri="{FF2B5EF4-FFF2-40B4-BE49-F238E27FC236}">
                <a16:creationId xmlns:a16="http://schemas.microsoft.com/office/drawing/2014/main" id="{815E8605-2957-4234-DC66-EA4651770EB1}"/>
              </a:ext>
            </a:extLst>
          </p:cNvPr>
          <p:cNvSpPr>
            <a:spLocks noGrp="1"/>
          </p:cNvSpPr>
          <p:nvPr>
            <p:ph idx="1"/>
          </p:nvPr>
        </p:nvSpPr>
        <p:spPr>
          <a:xfrm>
            <a:off x="1382713" y="849313"/>
            <a:ext cx="7761287" cy="5889625"/>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Τα φιλελεύθερα και τα κεντροδεξιά κόμματα έχουν μια διαφορετική άποψη για το ποιες θα πρέπει να είναι οι πολιτικές που μπορεί να ωφεληθούν από την ολοκλήρωση. </a:t>
            </a:r>
          </a:p>
          <a:p>
            <a:pPr algn="just">
              <a:defRPr/>
            </a:pPr>
            <a:r>
              <a:rPr lang="el-GR" sz="2400" dirty="0"/>
              <a:t>Επιζητούν ευρωπαϊκούς κανόνες και αύξηση της διακρατικής συνεργασίας, με στόχο όμως τη μείωση του προστατευτισμού και την επιτάχυνση των μεταρρυθμίσεων του ευρωπαϊκού </a:t>
            </a:r>
            <a:r>
              <a:rPr lang="el-GR" sz="2400" b="1" dirty="0"/>
              <a:t>κράτους πρόνοιας</a:t>
            </a:r>
            <a:r>
              <a:rPr lang="el-GR" sz="2400" dirty="0"/>
              <a:t>, που κατά τη γνώμη τους δεν διευκολύνει την ανταγωνιστικότητα των επιχειρήσεων σε έναν </a:t>
            </a:r>
            <a:r>
              <a:rPr lang="el-GR" sz="2400" dirty="0" err="1"/>
              <a:t>παγκοσμιοποιημένο</a:t>
            </a:r>
            <a:r>
              <a:rPr lang="el-GR" sz="2400" dirty="0"/>
              <a:t> κόσμο.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68611" name="AutoShape 5" descr="Αποτέλεσμα εικόνας για διεθνεις σχεσεις">
            <a:extLst>
              <a:ext uri="{FF2B5EF4-FFF2-40B4-BE49-F238E27FC236}">
                <a16:creationId xmlns:a16="http://schemas.microsoft.com/office/drawing/2014/main" id="{5043B3CF-2C9A-1C44-E38D-8608D01F658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68612" name="AutoShape 7" descr="Αποτέλεσμα εικόνας για διεθνεις σχεσεις">
            <a:extLst>
              <a:ext uri="{FF2B5EF4-FFF2-40B4-BE49-F238E27FC236}">
                <a16:creationId xmlns:a16="http://schemas.microsoft.com/office/drawing/2014/main" id="{05B6BF3D-019E-842E-2E14-FCC64C4A81E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Τίτλος 1">
            <a:extLst>
              <a:ext uri="{FF2B5EF4-FFF2-40B4-BE49-F238E27FC236}">
                <a16:creationId xmlns:a16="http://schemas.microsoft.com/office/drawing/2014/main" id="{470401D3-D1EA-C368-72B2-ED91E3287C6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4994" name="Θέση περιεχομένου 2">
            <a:extLst>
              <a:ext uri="{FF2B5EF4-FFF2-40B4-BE49-F238E27FC236}">
                <a16:creationId xmlns:a16="http://schemas.microsoft.com/office/drawing/2014/main" id="{355FA9B9-049D-C4E8-E6BC-822200612189}"/>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Οι φιλελεύθεροι και οι κεντροδεξιοί πιστεύουν ότι η Ευρωπαϊκή Ένωση προσφέρει την ευκαιρία για τη μεταρρύθμιση των εθνικών πολιτικών και ειδικότερα των πολιτικών που αφορούν τα εργασιακά δικαιώματα, τις συντάξεις, την κινητικότητα του εργατικού δυναμικού. </a:t>
            </a:r>
          </a:p>
          <a:p>
            <a:pPr algn="just">
              <a:defRPr/>
            </a:pPr>
            <a:r>
              <a:rPr lang="el-GR" sz="2600" dirty="0"/>
              <a:t>Οι μεταρρυθμίσεις θα διασφαλίσουν όχι μόνο την προσαρμογή των κρατών στην παγκοσμιοποίηση αλλά και την ευημερία τους, καθώς και τις επενδύσεις στις πιο κατάλληλες πολιτικές κοινωνικής πρόνοιας. </a:t>
            </a:r>
          </a:p>
          <a:p>
            <a:pPr marL="0" indent="0" algn="just" eaLnBrk="1" hangingPunct="1">
              <a:buFont typeface="Wingdings 3" pitchFamily="2" charset="2"/>
              <a:buNone/>
              <a:defRPr/>
            </a:pPr>
            <a:endParaRPr lang="el-GR" altLang="el-GR" sz="2600" dirty="0"/>
          </a:p>
          <a:p>
            <a:pPr marL="0" indent="0" algn="just" eaLnBrk="1" hangingPunct="1">
              <a:buFont typeface="Wingdings 3" pitchFamily="2" charset="2"/>
              <a:buNone/>
              <a:defRPr/>
            </a:pPr>
            <a:endParaRPr lang="el-GR" altLang="el-GR" sz="2800" dirty="0"/>
          </a:p>
        </p:txBody>
      </p:sp>
      <p:sp>
        <p:nvSpPr>
          <p:cNvPr id="69635" name="AutoShape 5" descr="Αποτέλεσμα εικόνας για διεθνεις σχεσεις">
            <a:extLst>
              <a:ext uri="{FF2B5EF4-FFF2-40B4-BE49-F238E27FC236}">
                <a16:creationId xmlns:a16="http://schemas.microsoft.com/office/drawing/2014/main" id="{AA1210D3-74D1-BF13-B2CF-551142811C6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69636" name="AutoShape 7" descr="Αποτέλεσμα εικόνας για διεθνεις σχεσεις">
            <a:extLst>
              <a:ext uri="{FF2B5EF4-FFF2-40B4-BE49-F238E27FC236}">
                <a16:creationId xmlns:a16="http://schemas.microsoft.com/office/drawing/2014/main" id="{792D12A1-2510-B550-1D74-ABAB30A3B34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Τίτλος 1">
            <a:extLst>
              <a:ext uri="{FF2B5EF4-FFF2-40B4-BE49-F238E27FC236}">
                <a16:creationId xmlns:a16="http://schemas.microsoft.com/office/drawing/2014/main" id="{FCDCDAA3-45A7-2597-C27B-88BB1ECC5410}"/>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6018" name="Θέση περιεχομένου 2">
            <a:extLst>
              <a:ext uri="{FF2B5EF4-FFF2-40B4-BE49-F238E27FC236}">
                <a16:creationId xmlns:a16="http://schemas.microsoft.com/office/drawing/2014/main" id="{36491A00-E25C-458B-3348-4CCB1100DA50}"/>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Δεν υπάρχει συναίνεση για το τι ακριβώς πρέπει να επιδιωχθεί μέσα από την Ένωση, προκειμένου να ενισχυθούν οι ικανότητες του κράτους. </a:t>
            </a:r>
          </a:p>
          <a:p>
            <a:pPr algn="just">
              <a:defRPr/>
            </a:pPr>
            <a:r>
              <a:rPr lang="el-GR" sz="2800" dirty="0"/>
              <a:t>Αυτό που έχει σημασία, όμως, είναι ότι οι πολιτικοί και οι πολίτες σε όλο το φάσμα και τις διαιρέσεις των κομμάτων βλέπουν την ολοκλήρωση ως μηχανισμό για την επίτευξη στόχων που οι χώρες δεν μπορούν να επιτύχουν μόνες τους.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70659" name="AutoShape 5" descr="Αποτέλεσμα εικόνας για διεθνεις σχεσεις">
            <a:extLst>
              <a:ext uri="{FF2B5EF4-FFF2-40B4-BE49-F238E27FC236}">
                <a16:creationId xmlns:a16="http://schemas.microsoft.com/office/drawing/2014/main" id="{DE2F28B5-9265-6A44-1573-3F2BADF4BA1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70660" name="AutoShape 7" descr="Αποτέλεσμα εικόνας για διεθνεις σχεσεις">
            <a:extLst>
              <a:ext uri="{FF2B5EF4-FFF2-40B4-BE49-F238E27FC236}">
                <a16:creationId xmlns:a16="http://schemas.microsoft.com/office/drawing/2014/main" id="{66CE1B88-ADA3-5327-0C52-9B2279A4EA2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Τίτλος 1">
            <a:extLst>
              <a:ext uri="{FF2B5EF4-FFF2-40B4-BE49-F238E27FC236}">
                <a16:creationId xmlns:a16="http://schemas.microsoft.com/office/drawing/2014/main" id="{ABBDACB1-6B2A-36BE-88B0-782098F41C2D}"/>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7042" name="Θέση περιεχομένου 2">
            <a:extLst>
              <a:ext uri="{FF2B5EF4-FFF2-40B4-BE49-F238E27FC236}">
                <a16:creationId xmlns:a16="http://schemas.microsoft.com/office/drawing/2014/main" id="{BE8238A5-3480-F7A5-FB14-9CA2B077482C}"/>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Όπως στις δικαιολογήσεις που έχουν ως πρόσημο την ειρήνη και την ευημερία η ιδέα της ευρωπαϊκής ενότητας αποτελεί τον πολιτικό στόχο για την υπέρβαση της κρατικής κυριαρχίας.</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71683" name="AutoShape 5" descr="Αποτέλεσμα εικόνας για διεθνεις σχεσεις">
            <a:extLst>
              <a:ext uri="{FF2B5EF4-FFF2-40B4-BE49-F238E27FC236}">
                <a16:creationId xmlns:a16="http://schemas.microsoft.com/office/drawing/2014/main" id="{120B0BFE-B3F5-18A8-4F06-2B8234CD6B5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71684" name="AutoShape 7" descr="Αποτέλεσμα εικόνας για διεθνεις σχεσεις">
            <a:extLst>
              <a:ext uri="{FF2B5EF4-FFF2-40B4-BE49-F238E27FC236}">
                <a16:creationId xmlns:a16="http://schemas.microsoft.com/office/drawing/2014/main" id="{3F0E3AAA-5DDD-F9A0-AE88-9ADC2CCC83C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Τίτλος 1">
            <a:extLst>
              <a:ext uri="{FF2B5EF4-FFF2-40B4-BE49-F238E27FC236}">
                <a16:creationId xmlns:a16="http://schemas.microsoft.com/office/drawing/2014/main" id="{A5B3493C-F398-8827-5763-723E1E12C5A5}"/>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8066" name="Θέση περιεχομένου 2">
            <a:extLst>
              <a:ext uri="{FF2B5EF4-FFF2-40B4-BE49-F238E27FC236}">
                <a16:creationId xmlns:a16="http://schemas.microsoft.com/office/drawing/2014/main" id="{FCA0A3A9-603F-2C68-18BD-FD3BC6359943}"/>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800" dirty="0"/>
              <a:t>Η Ευρώπη ως γεωγραφικός όρος υπάρχει παράλληλα με έναν πολιτικό ορισμό, καταδεικνύοντας αυτό που διαφοροποιεί αυτό το δυτικό άκρο της Ευρασίας.</a:t>
            </a:r>
          </a:p>
          <a:p>
            <a:pPr algn="just">
              <a:defRPr/>
            </a:pPr>
            <a:r>
              <a:rPr lang="el-GR" sz="2800" dirty="0"/>
              <a:t>Ο παλαιότερος πολιτικός ορισμός της Ευρώπης είχε δοθεί σε σχέση με μια κοινή θρησκευτική ταυτότητα βασισμένη στον χριστιανισμό. </a:t>
            </a:r>
          </a:p>
          <a:p>
            <a:pPr>
              <a:defRPr/>
            </a:pPr>
            <a:endParaRPr lang="el-GR" sz="2800" dirty="0"/>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72707" name="AutoShape 5" descr="Αποτέλεσμα εικόνας για διεθνεις σχεσεις">
            <a:extLst>
              <a:ext uri="{FF2B5EF4-FFF2-40B4-BE49-F238E27FC236}">
                <a16:creationId xmlns:a16="http://schemas.microsoft.com/office/drawing/2014/main" id="{CD1F18B3-14EA-78B6-DAAF-06E952F1A98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72708" name="AutoShape 7" descr="Αποτέλεσμα εικόνας για διεθνεις σχεσεις">
            <a:extLst>
              <a:ext uri="{FF2B5EF4-FFF2-40B4-BE49-F238E27FC236}">
                <a16:creationId xmlns:a16="http://schemas.microsoft.com/office/drawing/2014/main" id="{01BAFDB6-1D13-C170-F6F4-EAF43482CBB9}"/>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Τίτλος 1">
            <a:extLst>
              <a:ext uri="{FF2B5EF4-FFF2-40B4-BE49-F238E27FC236}">
                <a16:creationId xmlns:a16="http://schemas.microsoft.com/office/drawing/2014/main" id="{13981AE0-10A5-7F15-05F7-3A4671E00BFB}"/>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8066" name="Θέση περιεχομένου 2">
            <a:extLst>
              <a:ext uri="{FF2B5EF4-FFF2-40B4-BE49-F238E27FC236}">
                <a16:creationId xmlns:a16="http://schemas.microsoft.com/office/drawing/2014/main" id="{4521F9E5-BF3A-D668-0CB4-08F699ECDB8E}"/>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800" dirty="0"/>
              <a:t>Με την ανάπτυξη του εδαφικού κυρίαρχου κράτους τον 17ο αιώνα, προέκυψε ένας κοσμικός ορισμός της Ευρώπης. </a:t>
            </a:r>
          </a:p>
          <a:p>
            <a:pPr algn="just">
              <a:defRPr/>
            </a:pPr>
            <a:r>
              <a:rPr lang="el-GR" sz="2800" dirty="0"/>
              <a:t>Αυτός διαχώριζε την Ευρώπη από την άποψη της ηπείρου που διαιρείται σε κυρίαρχα κράτη, κανένα από τα οποία δεν θα ήταν πιο ισχυρό σε σχέση με τα υπόλοιπα ενωμένα μαζί.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73731" name="AutoShape 5" descr="Αποτέλεσμα εικόνας για διεθνεις σχεσεις">
            <a:extLst>
              <a:ext uri="{FF2B5EF4-FFF2-40B4-BE49-F238E27FC236}">
                <a16:creationId xmlns:a16="http://schemas.microsoft.com/office/drawing/2014/main" id="{4FF286A9-3D20-C44E-6EF2-27AE2185263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73732" name="AutoShape 7" descr="Αποτέλεσμα εικόνας για διεθνεις σχεσεις">
            <a:extLst>
              <a:ext uri="{FF2B5EF4-FFF2-40B4-BE49-F238E27FC236}">
                <a16:creationId xmlns:a16="http://schemas.microsoft.com/office/drawing/2014/main" id="{991AA63B-E3D5-77E8-3DBE-235C4ED46BE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Τίτλος 1">
            <a:extLst>
              <a:ext uri="{FF2B5EF4-FFF2-40B4-BE49-F238E27FC236}">
                <a16:creationId xmlns:a16="http://schemas.microsoft.com/office/drawing/2014/main" id="{BE259F74-1847-BF77-4DF1-8F3CA2B35794}"/>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8066" name="Θέση περιεχομένου 2">
            <a:extLst>
              <a:ext uri="{FF2B5EF4-FFF2-40B4-BE49-F238E27FC236}">
                <a16:creationId xmlns:a16="http://schemas.microsoft.com/office/drawing/2014/main" id="{2B64F9D4-D647-CA30-2D4E-5658F8511AA1}"/>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800" dirty="0"/>
              <a:t>Η Ευρώπη θεωρήθηκε ότι θα λειτουργήσει ως δημοκρατία, επειδή τα κράτη ισορροπούν το ένα εναντίον του άλλου προκειμένου να αποφευχθεί η πλήρης κυριαρχία μίας μόνο χώρας.</a:t>
            </a:r>
          </a:p>
          <a:p>
            <a:pPr algn="just">
              <a:defRPr/>
            </a:pPr>
            <a:r>
              <a:rPr lang="el-GR" sz="2600" dirty="0"/>
              <a:t>Η ισορροπία δυνάμεων μεταξύ των κρατών αυτών δεν ήταν μια ειρηνική τάξη. Στοχαστές όπως ο </a:t>
            </a:r>
            <a:r>
              <a:rPr lang="en" sz="2600" dirty="0"/>
              <a:t>William Penn, </a:t>
            </a:r>
            <a:r>
              <a:rPr lang="el-GR" sz="2600" dirty="0"/>
              <a:t>ο </a:t>
            </a:r>
            <a:r>
              <a:rPr lang="en" sz="2600" dirty="0"/>
              <a:t>Abbot Saint-Pierre </a:t>
            </a:r>
            <a:r>
              <a:rPr lang="el-GR" sz="2600" dirty="0"/>
              <a:t>ή ο </a:t>
            </a:r>
            <a:r>
              <a:rPr lang="en" sz="2600" dirty="0"/>
              <a:t>Immanuel Kant, </a:t>
            </a:r>
            <a:r>
              <a:rPr lang="el-GR" sz="2600" dirty="0"/>
              <a:t>επομένως, ανέπτυξαν σχέδια για ένα πιο ειρηνικό σύστημα που θα βασιζόταν στην ευρωπαϊκή ενότητα.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74755" name="AutoShape 5" descr="Αποτέλεσμα εικόνας για διεθνεις σχεσεις">
            <a:extLst>
              <a:ext uri="{FF2B5EF4-FFF2-40B4-BE49-F238E27FC236}">
                <a16:creationId xmlns:a16="http://schemas.microsoft.com/office/drawing/2014/main" id="{BB7A92C3-AFA2-DA53-30D6-740C8F5B6CD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74756" name="AutoShape 7" descr="Αποτέλεσμα εικόνας για διεθνεις σχεσεις">
            <a:extLst>
              <a:ext uri="{FF2B5EF4-FFF2-40B4-BE49-F238E27FC236}">
                <a16:creationId xmlns:a16="http://schemas.microsoft.com/office/drawing/2014/main" id="{BD4F32D5-B904-C774-6835-F51FB83A598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Τίτλος 1">
            <a:extLst>
              <a:ext uri="{FF2B5EF4-FFF2-40B4-BE49-F238E27FC236}">
                <a16:creationId xmlns:a16="http://schemas.microsoft.com/office/drawing/2014/main" id="{8ADB8705-A275-4E86-9358-7BFF4C6827D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8066" name="Θέση περιεχομένου 2">
            <a:extLst>
              <a:ext uri="{FF2B5EF4-FFF2-40B4-BE49-F238E27FC236}">
                <a16:creationId xmlns:a16="http://schemas.microsoft.com/office/drawing/2014/main" id="{43C5C1F7-2DBB-F7CE-C1D7-C99768E29528}"/>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800" dirty="0"/>
              <a:t>Εξέτασαν τη συλλογική ασφάλεια με σκοπό να ξεπεραστούν οι ελλείψεις της ισορροπίας δυνάμεων. </a:t>
            </a:r>
          </a:p>
          <a:p>
            <a:pPr algn="just">
              <a:defRPr/>
            </a:pPr>
            <a:r>
              <a:rPr lang="el-GR" sz="2800" dirty="0"/>
              <a:t>Αυτό σήμαινε ότι τα κράτη θα έχαναν το δικαίωμα να καταφύγουν στη βία, την οποία θα αντικαθιστούσε η αμοιβαία διευθέτηση των διαφορών, που θα επιβαλλόταν μέσω της συλλογικής δράσης και ασφάλειας, εάν ένα κράτος δεν δεχόταν να λειτουργήσει με βάση τους κανόνες. </a:t>
            </a:r>
          </a:p>
          <a:p>
            <a:pPr marL="0" indent="0" algn="just" eaLnBrk="1" hangingPunct="1">
              <a:buFont typeface="Wingdings 3" pitchFamily="2" charset="2"/>
              <a:buNone/>
              <a:defRPr/>
            </a:pPr>
            <a:endParaRPr lang="el-GR" altLang="el-GR" sz="2800" dirty="0"/>
          </a:p>
        </p:txBody>
      </p:sp>
      <p:sp>
        <p:nvSpPr>
          <p:cNvPr id="75779" name="AutoShape 5" descr="Αποτέλεσμα εικόνας για διεθνεις σχεσεις">
            <a:extLst>
              <a:ext uri="{FF2B5EF4-FFF2-40B4-BE49-F238E27FC236}">
                <a16:creationId xmlns:a16="http://schemas.microsoft.com/office/drawing/2014/main" id="{B0BC38F2-0B2C-E97D-7460-AA8E89AC3CF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75780" name="AutoShape 7" descr="Αποτέλεσμα εικόνας για διεθνεις σχεσεις">
            <a:extLst>
              <a:ext uri="{FF2B5EF4-FFF2-40B4-BE49-F238E27FC236}">
                <a16:creationId xmlns:a16="http://schemas.microsoft.com/office/drawing/2014/main" id="{E8383BD8-FFC0-D259-A292-A35D5139649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Τίτλος 1">
            <a:extLst>
              <a:ext uri="{FF2B5EF4-FFF2-40B4-BE49-F238E27FC236}">
                <a16:creationId xmlns:a16="http://schemas.microsoft.com/office/drawing/2014/main" id="{222EBFE7-43B0-32C1-506D-951323FF057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8066" name="Θέση περιεχομένου 2">
            <a:extLst>
              <a:ext uri="{FF2B5EF4-FFF2-40B4-BE49-F238E27FC236}">
                <a16:creationId xmlns:a16="http://schemas.microsoft.com/office/drawing/2014/main" id="{FFE097FE-976C-A2CD-CEB6-3D3075B645C5}"/>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800" dirty="0"/>
              <a:t>Τέτοια σχέδια στηρίχτηκαν στο γεγονός ότι ακόμα και το πιο ισχυρό ευρωπαϊκό κράτος θα μπορούσε να κρατηθεί υπό έλεγχο από μια συνδυασμένη δύναμη των άλλων. Ωστόσο, οι προτάσεις αυτές δεν κατέληξαν πουθενά. </a:t>
            </a:r>
          </a:p>
          <a:p>
            <a:pPr algn="just">
              <a:defRPr/>
            </a:pPr>
            <a:r>
              <a:rPr lang="el-GR" sz="2800" dirty="0"/>
              <a:t>Τα κράτη απέδιδαν στην κυριαρχία τους πρωταρχική σημασία, ενώ οι μονάρχες, σε αντίθεση με τους απλούς πολίτες, ήταν σε κάθε περίπτωση μακριά από τα δεινά που προκαλούνταν από τον πόλεμο.</a:t>
            </a:r>
          </a:p>
          <a:p>
            <a:pPr marL="0" indent="0" algn="just" eaLnBrk="1" hangingPunct="1">
              <a:buFont typeface="Wingdings 3" pitchFamily="2" charset="2"/>
              <a:buNone/>
              <a:defRPr/>
            </a:pPr>
            <a:endParaRPr lang="el-GR" altLang="el-GR" sz="2800" dirty="0"/>
          </a:p>
        </p:txBody>
      </p:sp>
      <p:sp>
        <p:nvSpPr>
          <p:cNvPr id="76803" name="AutoShape 5" descr="Αποτέλεσμα εικόνας για διεθνεις σχεσεις">
            <a:extLst>
              <a:ext uri="{FF2B5EF4-FFF2-40B4-BE49-F238E27FC236}">
                <a16:creationId xmlns:a16="http://schemas.microsoft.com/office/drawing/2014/main" id="{49772DCE-EA20-4417-FFE6-E11583B1FF7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76804" name="AutoShape 7" descr="Αποτέλεσμα εικόνας για διεθνεις σχεσεις">
            <a:extLst>
              <a:ext uri="{FF2B5EF4-FFF2-40B4-BE49-F238E27FC236}">
                <a16:creationId xmlns:a16="http://schemas.microsoft.com/office/drawing/2014/main" id="{D6FEF73A-E7DF-EA1D-518E-1FC04B62FD6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Τίτλος 1">
            <a:extLst>
              <a:ext uri="{FF2B5EF4-FFF2-40B4-BE49-F238E27FC236}">
                <a16:creationId xmlns:a16="http://schemas.microsoft.com/office/drawing/2014/main" id="{F2D67315-3F5D-F292-B309-3F2859DBCA4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8066" name="Θέση περιεχομένου 2">
            <a:extLst>
              <a:ext uri="{FF2B5EF4-FFF2-40B4-BE49-F238E27FC236}">
                <a16:creationId xmlns:a16="http://schemas.microsoft.com/office/drawing/2014/main" id="{77934AB3-3F3F-D5A7-91DB-49AAFE0BB9B2}"/>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800" dirty="0"/>
              <a:t>Μόνο μετά τη φρίκη του Α’ Παγκοσμίου Πολέμου οι κυβερνήσεις δέχτηκαν να εφαρμόσουν τη συλλογική ασφάλεια, κάτι που έγινε με τη μορφή της Κοινωνίας των Εθνών. </a:t>
            </a:r>
          </a:p>
          <a:p>
            <a:pPr algn="just">
              <a:defRPr/>
            </a:pPr>
            <a:r>
              <a:rPr lang="el-GR" sz="2400" dirty="0"/>
              <a:t>Στην Ευρώπη του 1920 υπήρξε ένα πολιτιστικό και πολιτικό κίνημα υπέρ της ενότητας, το οποίο θεωρήθηκε μια επιλογή πολιτικής για την ηθική αναγέννηση αλλά και την οικονομική ανασυγκρότηση, όπως επίσης και μια στρατηγική για να αποκρουστεί ο κομμουνισμός και να αποφευχθεί η απώλεια επιρροής στον Νέο Κόσμο.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77827" name="AutoShape 5" descr="Αποτέλεσμα εικόνας για διεθνεις σχεσεις">
            <a:extLst>
              <a:ext uri="{FF2B5EF4-FFF2-40B4-BE49-F238E27FC236}">
                <a16:creationId xmlns:a16="http://schemas.microsoft.com/office/drawing/2014/main" id="{B9D7F706-706B-B532-3FAB-79D206F717B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77828" name="AutoShape 7" descr="Αποτέλεσμα εικόνας για διεθνεις σχεσεις">
            <a:extLst>
              <a:ext uri="{FF2B5EF4-FFF2-40B4-BE49-F238E27FC236}">
                <a16:creationId xmlns:a16="http://schemas.microsoft.com/office/drawing/2014/main" id="{FFEA3CEE-6195-2FD0-CD83-077276A541B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Τίτλος 1">
            <a:extLst>
              <a:ext uri="{FF2B5EF4-FFF2-40B4-BE49-F238E27FC236}">
                <a16:creationId xmlns:a16="http://schemas.microsoft.com/office/drawing/2014/main" id="{83410059-FCEE-770A-CED2-058C79E4EC79}"/>
              </a:ext>
            </a:extLst>
          </p:cNvPr>
          <p:cNvSpPr>
            <a:spLocks noGrp="1"/>
          </p:cNvSpPr>
          <p:nvPr>
            <p:ph type="title"/>
          </p:nvPr>
        </p:nvSpPr>
        <p:spPr>
          <a:xfrm>
            <a:off x="612775" y="4763"/>
            <a:ext cx="6310313" cy="757237"/>
          </a:xfrm>
        </p:spPr>
        <p:txBody>
          <a:bodyPr/>
          <a:lstStyle/>
          <a:p>
            <a:pPr algn="just"/>
            <a:r>
              <a:rPr lang="el-GR" altLang="el-GR" sz="2000"/>
              <a:t>Χρονοδιάγραμμα των σημαντικών γεγονότων: </a:t>
            </a:r>
            <a:br>
              <a:rPr lang="el-GR" altLang="el-GR" sz="2000"/>
            </a:br>
            <a:r>
              <a:rPr lang="el-GR" altLang="el-GR" sz="2000"/>
              <a:t>η ιστορική πορεία της ευρωπαϊκής ολοκλήρωσης </a:t>
            </a:r>
            <a:br>
              <a:rPr lang="el-GR" altLang="el-GR"/>
            </a:br>
            <a:br>
              <a:rPr lang="el-GR" altLang="el-GR"/>
            </a:br>
            <a:endParaRPr lang="el-GR" altLang="el-GR"/>
          </a:p>
        </p:txBody>
      </p:sp>
      <p:graphicFrame>
        <p:nvGraphicFramePr>
          <p:cNvPr id="4" name="Θέση περιεχομένου 3">
            <a:extLst>
              <a:ext uri="{FF2B5EF4-FFF2-40B4-BE49-F238E27FC236}">
                <a16:creationId xmlns:a16="http://schemas.microsoft.com/office/drawing/2014/main" id="{64D7859F-0E58-1C24-89EA-9D9226E30D23}"/>
              </a:ext>
            </a:extLst>
          </p:cNvPr>
          <p:cNvGraphicFramePr>
            <a:graphicFrameLocks noGrp="1"/>
          </p:cNvGraphicFramePr>
          <p:nvPr>
            <p:ph idx="1"/>
          </p:nvPr>
        </p:nvGraphicFramePr>
        <p:xfrm>
          <a:off x="1241425" y="1219200"/>
          <a:ext cx="7902575" cy="5486400"/>
        </p:xfrm>
        <a:graphic>
          <a:graphicData uri="http://schemas.openxmlformats.org/drawingml/2006/table">
            <a:tbl>
              <a:tblPr/>
              <a:tblGrid>
                <a:gridCol w="3951288">
                  <a:extLst>
                    <a:ext uri="{9D8B030D-6E8A-4147-A177-3AD203B41FA5}">
                      <a16:colId xmlns:a16="http://schemas.microsoft.com/office/drawing/2014/main" val="20000"/>
                    </a:ext>
                  </a:extLst>
                </a:gridCol>
                <a:gridCol w="3951288">
                  <a:extLst>
                    <a:ext uri="{9D8B030D-6E8A-4147-A177-3AD203B41FA5}">
                      <a16:colId xmlns:a16="http://schemas.microsoft.com/office/drawing/2014/main" val="20001"/>
                    </a:ext>
                  </a:extLst>
                </a:gridCol>
              </a:tblGrid>
              <a:tr h="1441344">
                <a:tc>
                  <a:txBody>
                    <a:bodyPr/>
                    <a:lstStyle/>
                    <a:p>
                      <a:r>
                        <a:rPr lang="el-GR" sz="2400" dirty="0">
                          <a:effectLst/>
                          <a:latin typeface="Century Gothic" panose="020B0502020202020204" pitchFamily="34" charset="0"/>
                        </a:rPr>
                        <a:t>περίπου 50-400 π.Χ.</a:t>
                      </a:r>
                    </a:p>
                  </a:txBody>
                  <a:tcPr marL="47622" marR="47622" marT="0" marB="0">
                    <a:lnL>
                      <a:noFill/>
                    </a:lnL>
                    <a:lnR>
                      <a:noFill/>
                    </a:lnR>
                    <a:lnT>
                      <a:noFill/>
                    </a:lnT>
                    <a:lnB>
                      <a:noFill/>
                    </a:lnB>
                  </a:tcPr>
                </a:tc>
                <a:tc>
                  <a:txBody>
                    <a:bodyPr/>
                    <a:lstStyle/>
                    <a:p>
                      <a:pPr algn="just"/>
                      <a:r>
                        <a:rPr lang="el-GR" sz="2400">
                          <a:effectLst/>
                          <a:latin typeface="Century Gothic" panose="020B0502020202020204" pitchFamily="34" charset="0"/>
                        </a:rPr>
                        <a:t>Η Ρωμαϊκή Αυτοκρατορία εκπροσωπεί την κοινή πολιτική και έννομη τάξη για μεγάλο μέρος της Ευρώπης</a:t>
                      </a:r>
                    </a:p>
                  </a:txBody>
                  <a:tcPr marL="47622" marR="47622" marT="0" marB="0">
                    <a:lnL>
                      <a:noFill/>
                    </a:lnL>
                    <a:lnR>
                      <a:noFill/>
                    </a:lnR>
                    <a:lnT>
                      <a:noFill/>
                    </a:lnT>
                    <a:lnB>
                      <a:noFill/>
                    </a:lnB>
                  </a:tcPr>
                </a:tc>
                <a:extLst>
                  <a:ext uri="{0D108BD9-81ED-4DB2-BD59-A6C34878D82A}">
                    <a16:rowId xmlns:a16="http://schemas.microsoft.com/office/drawing/2014/main" val="10000"/>
                  </a:ext>
                </a:extLst>
              </a:tr>
              <a:tr h="1441344">
                <a:tc>
                  <a:txBody>
                    <a:bodyPr/>
                    <a:lstStyle/>
                    <a:p>
                      <a:r>
                        <a:rPr lang="el-GR" sz="2400" dirty="0">
                          <a:effectLst/>
                          <a:latin typeface="Century Gothic" panose="020B0502020202020204" pitchFamily="34" charset="0"/>
                        </a:rPr>
                        <a:t>περίπου 800</a:t>
                      </a:r>
                    </a:p>
                  </a:txBody>
                  <a:tcPr marL="47622" marR="47622" marT="0" marB="0">
                    <a:lnL>
                      <a:noFill/>
                    </a:lnL>
                    <a:lnR>
                      <a:noFill/>
                    </a:lnR>
                    <a:lnT>
                      <a:noFill/>
                    </a:lnT>
                    <a:lnB>
                      <a:noFill/>
                    </a:lnB>
                  </a:tcPr>
                </a:tc>
                <a:tc>
                  <a:txBody>
                    <a:bodyPr/>
                    <a:lstStyle/>
                    <a:p>
                      <a:pPr algn="just"/>
                      <a:r>
                        <a:rPr lang="el-GR" sz="2400">
                          <a:effectLst/>
                          <a:latin typeface="Century Gothic" panose="020B0502020202020204" pitchFamily="34" charset="0"/>
                        </a:rPr>
                        <a:t>Ο Καρλομάγνος, ο βασιλιάς των Φράγκων, ενώνει μέσω κατάκτησης τη Δυτική Ευρώπη </a:t>
                      </a:r>
                    </a:p>
                  </a:txBody>
                  <a:tcPr marL="47622" marR="47622" marT="0" marB="0">
                    <a:lnL>
                      <a:noFill/>
                    </a:lnL>
                    <a:lnR>
                      <a:noFill/>
                    </a:lnR>
                    <a:lnT>
                      <a:noFill/>
                    </a:lnT>
                    <a:lnB>
                      <a:noFill/>
                    </a:lnB>
                  </a:tcPr>
                </a:tc>
                <a:extLst>
                  <a:ext uri="{0D108BD9-81ED-4DB2-BD59-A6C34878D82A}">
                    <a16:rowId xmlns:a16="http://schemas.microsoft.com/office/drawing/2014/main" val="10001"/>
                  </a:ext>
                </a:extLst>
              </a:tr>
              <a:tr h="1441344">
                <a:tc>
                  <a:txBody>
                    <a:bodyPr/>
                    <a:lstStyle/>
                    <a:p>
                      <a:r>
                        <a:rPr lang="el-GR" sz="2400" dirty="0">
                          <a:effectLst/>
                          <a:latin typeface="Century Gothic" panose="020B0502020202020204" pitchFamily="34" charset="0"/>
                        </a:rPr>
                        <a:t>1095</a:t>
                      </a:r>
                    </a:p>
                  </a:txBody>
                  <a:tcPr marL="47622" marR="47622" marT="0" marB="0">
                    <a:lnL>
                      <a:noFill/>
                    </a:lnL>
                    <a:lnR>
                      <a:noFill/>
                    </a:lnR>
                    <a:lnT>
                      <a:noFill/>
                    </a:lnT>
                    <a:lnB>
                      <a:noFill/>
                    </a:lnB>
                  </a:tcPr>
                </a:tc>
                <a:tc>
                  <a:txBody>
                    <a:bodyPr/>
                    <a:lstStyle/>
                    <a:p>
                      <a:pPr algn="just"/>
                      <a:r>
                        <a:rPr lang="el-GR" sz="2400" dirty="0">
                          <a:effectLst/>
                          <a:latin typeface="Century Gothic" panose="020B0502020202020204" pitchFamily="34" charset="0"/>
                        </a:rPr>
                        <a:t>Ο πάπας </a:t>
                      </a:r>
                      <a:r>
                        <a:rPr lang="el-GR" sz="2400" dirty="0" err="1">
                          <a:effectLst/>
                          <a:latin typeface="Century Gothic" panose="020B0502020202020204" pitchFamily="34" charset="0"/>
                        </a:rPr>
                        <a:t>Ουρβανός</a:t>
                      </a:r>
                      <a:r>
                        <a:rPr lang="el-GR" sz="2400" dirty="0">
                          <a:effectLst/>
                          <a:latin typeface="Century Gothic" panose="020B0502020202020204" pitchFamily="34" charset="0"/>
                        </a:rPr>
                        <a:t> Β’ καλεί σε χριστιανική σταυροφορία για να βοηθήσει το Βυζάντιο στον πόλεμο με τους Τούρκους</a:t>
                      </a:r>
                    </a:p>
                  </a:txBody>
                  <a:tcPr marL="47622" marR="47622" marT="0" marB="0">
                    <a:lnL>
                      <a:noFill/>
                    </a:lnL>
                    <a:lnR>
                      <a:noFill/>
                    </a:lnR>
                    <a:lnT>
                      <a:noFill/>
                    </a:lnT>
                    <a:lnB>
                      <a:noFill/>
                    </a:lnB>
                  </a:tcPr>
                </a:tc>
                <a:extLst>
                  <a:ext uri="{0D108BD9-81ED-4DB2-BD59-A6C34878D82A}">
                    <a16:rowId xmlns:a16="http://schemas.microsoft.com/office/drawing/2014/main" val="10002"/>
                  </a:ext>
                </a:extLst>
              </a:tr>
            </a:tbl>
          </a:graphicData>
        </a:graphic>
      </p:graphicFrame>
      <p:sp>
        <p:nvSpPr>
          <p:cNvPr id="23561" name="AutoShape 5" descr="Αποτέλεσμα εικόνας για διεθνεις σχεσεις">
            <a:extLst>
              <a:ext uri="{FF2B5EF4-FFF2-40B4-BE49-F238E27FC236}">
                <a16:creationId xmlns:a16="http://schemas.microsoft.com/office/drawing/2014/main" id="{551C386A-3BAE-5B71-4610-1422C97D5FF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562" name="AutoShape 7" descr="Αποτέλεσμα εικόνας για διεθνεις σχεσεις">
            <a:extLst>
              <a:ext uri="{FF2B5EF4-FFF2-40B4-BE49-F238E27FC236}">
                <a16:creationId xmlns:a16="http://schemas.microsoft.com/office/drawing/2014/main" id="{A3F00A62-28C9-0BED-4066-6019EE54841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3563" name="Rectangle 2">
            <a:extLst>
              <a:ext uri="{FF2B5EF4-FFF2-40B4-BE49-F238E27FC236}">
                <a16:creationId xmlns:a16="http://schemas.microsoft.com/office/drawing/2014/main" id="{212E7FCC-6758-8210-AF76-4DC95D520F28}"/>
              </a:ext>
            </a:extLst>
          </p:cNvPr>
          <p:cNvSpPr>
            <a:spLocks noChangeArrowheads="1"/>
          </p:cNvSpPr>
          <p:nvPr/>
        </p:nvSpPr>
        <p:spPr bwMode="auto">
          <a:xfrm>
            <a:off x="-1008063" y="-25400"/>
            <a:ext cx="10963276"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Τίτλος 1">
            <a:extLst>
              <a:ext uri="{FF2B5EF4-FFF2-40B4-BE49-F238E27FC236}">
                <a16:creationId xmlns:a16="http://schemas.microsoft.com/office/drawing/2014/main" id="{9796F8F2-753B-2670-8E87-EF289373054F}"/>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8066" name="Θέση περιεχομένου 2">
            <a:extLst>
              <a:ext uri="{FF2B5EF4-FFF2-40B4-BE49-F238E27FC236}">
                <a16:creationId xmlns:a16="http://schemas.microsoft.com/office/drawing/2014/main" id="{71CF103E-45BC-13E8-DFFB-27587D49941E}"/>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800" dirty="0"/>
              <a:t>Η έκκληση του </a:t>
            </a:r>
            <a:r>
              <a:rPr lang="en" sz="2800" dirty="0"/>
              <a:t>Aristide Briand </a:t>
            </a:r>
            <a:r>
              <a:rPr lang="el-GR" sz="2800" dirty="0"/>
              <a:t>για την ευρωπαϊκή ένωση το 1929 αντανακλά το πνεύμα της εποχής. Ωστόσο, ενώ αρκετά κράτη ανησυχούσαν για την αδυναμία της Κοινωνίας των Εθνών, η πρόταση δεν ενθουσίασε. Το σχέδιο αυτό –όπως και η ίδια η Κοινωνία των Εθνών– ναυάγησε και η Ευρώπη επέστρεψε στον πόλεμο.</a:t>
            </a:r>
          </a:p>
          <a:p>
            <a:pPr algn="just">
              <a:defRPr/>
            </a:pPr>
            <a:r>
              <a:rPr lang="el-GR" sz="2800" dirty="0"/>
              <a:t>Έτσι, η ανάγκη για την ειρήνη αποτέλεσε τον αρχικό λόγο για την ενοποίηση της ηπείρου. </a:t>
            </a:r>
          </a:p>
          <a:p>
            <a:pPr marL="0" indent="0" algn="just" eaLnBrk="1" hangingPunct="1">
              <a:buFont typeface="Wingdings 3" pitchFamily="2" charset="2"/>
              <a:buNone/>
              <a:defRPr/>
            </a:pPr>
            <a:endParaRPr lang="el-GR" altLang="el-GR" sz="2800" dirty="0"/>
          </a:p>
        </p:txBody>
      </p:sp>
      <p:sp>
        <p:nvSpPr>
          <p:cNvPr id="78851" name="AutoShape 5" descr="Αποτέλεσμα εικόνας για διεθνεις σχεσεις">
            <a:extLst>
              <a:ext uri="{FF2B5EF4-FFF2-40B4-BE49-F238E27FC236}">
                <a16:creationId xmlns:a16="http://schemas.microsoft.com/office/drawing/2014/main" id="{2964A59C-37A6-4891-94B0-85026D592D6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78852" name="AutoShape 7" descr="Αποτέλεσμα εικόνας για διεθνεις σχεσεις">
            <a:extLst>
              <a:ext uri="{FF2B5EF4-FFF2-40B4-BE49-F238E27FC236}">
                <a16:creationId xmlns:a16="http://schemas.microsoft.com/office/drawing/2014/main" id="{D9D6DADD-C6C5-7DF0-6736-3CA9B521766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Τίτλος 1">
            <a:extLst>
              <a:ext uri="{FF2B5EF4-FFF2-40B4-BE49-F238E27FC236}">
                <a16:creationId xmlns:a16="http://schemas.microsoft.com/office/drawing/2014/main" id="{AE99FAAB-62E0-0BCB-6580-134F6E376728}"/>
              </a:ext>
            </a:extLst>
          </p:cNvPr>
          <p:cNvSpPr>
            <a:spLocks noGrp="1"/>
          </p:cNvSpPr>
          <p:nvPr>
            <p:ph type="title"/>
          </p:nvPr>
        </p:nvSpPr>
        <p:spPr>
          <a:xfrm>
            <a:off x="1382713" y="4763"/>
            <a:ext cx="3951287" cy="638175"/>
          </a:xfrm>
        </p:spPr>
        <p:txBody>
          <a:bodyPr/>
          <a:lstStyle/>
          <a:p>
            <a:pPr algn="just"/>
            <a:r>
              <a:rPr lang="el-GR" altLang="el-GR" sz="3200"/>
              <a:t>Θεωρητικό πλαίσιο</a:t>
            </a:r>
            <a:br>
              <a:rPr lang="el-GR" altLang="el-GR"/>
            </a:br>
            <a:endParaRPr lang="el-GR" altLang="el-GR"/>
          </a:p>
        </p:txBody>
      </p:sp>
      <p:sp>
        <p:nvSpPr>
          <p:cNvPr id="88066" name="Θέση περιεχομένου 2">
            <a:extLst>
              <a:ext uri="{FF2B5EF4-FFF2-40B4-BE49-F238E27FC236}">
                <a16:creationId xmlns:a16="http://schemas.microsoft.com/office/drawing/2014/main" id="{0BFD021D-383F-ECF3-B579-92D25D054949}"/>
              </a:ext>
            </a:extLst>
          </p:cNvPr>
          <p:cNvSpPr>
            <a:spLocks noGrp="1"/>
          </p:cNvSpPr>
          <p:nvPr>
            <p:ph idx="1"/>
          </p:nvPr>
        </p:nvSpPr>
        <p:spPr>
          <a:xfrm>
            <a:off x="1382713" y="1196975"/>
            <a:ext cx="7761287" cy="5541963"/>
          </a:xfrm>
        </p:spPr>
        <p:txBody>
          <a:bodyPr/>
          <a:lstStyle/>
          <a:p>
            <a:pPr marL="0" indent="0" algn="just" eaLnBrk="1" hangingPunct="1">
              <a:buFont typeface="Wingdings 3" pitchFamily="2" charset="2"/>
              <a:buNone/>
              <a:defRPr/>
            </a:pPr>
            <a:r>
              <a:rPr lang="el-GR" altLang="el-GR" sz="2800" dirty="0"/>
              <a:t>Συμπεράσματα</a:t>
            </a:r>
          </a:p>
          <a:p>
            <a:pPr algn="just">
              <a:defRPr/>
            </a:pPr>
            <a:r>
              <a:rPr lang="el-GR" sz="2800" dirty="0"/>
              <a:t>Η ευρωπαϊκή ενότητα ήταν ένας τρόπος για να ξεπεραστεί το σύστημα ισορροπίας δυνάμεων, το οποίο απαιτούσε συνεχή προετοιμασία για πόλεμο και τροφοδοτούσε το δίλημμα της ασφάλειας. </a:t>
            </a:r>
          </a:p>
          <a:p>
            <a:pPr algn="just">
              <a:defRPr/>
            </a:pPr>
            <a:r>
              <a:rPr lang="el-GR" sz="2800" dirty="0"/>
              <a:t>Μια ειρηνική τάξη βασισμένη σε κράτη που συνεργάζονται επιτρέπει τις πολιτισμένες σχέσεις μεταξύ των πολιτών και των κυβερνήσεων, ξεπερνώντας έτσι τις τεχνητές εχθρότητες που εμπνέονται από τον εθνικισμό. </a:t>
            </a:r>
          </a:p>
          <a:p>
            <a:pPr marL="0" indent="0" algn="just" eaLnBrk="1" hangingPunct="1">
              <a:buFont typeface="Wingdings 3" pitchFamily="2" charset="2"/>
              <a:buNone/>
              <a:defRPr/>
            </a:pPr>
            <a:endParaRPr lang="el-GR" altLang="el-GR" sz="2800" dirty="0"/>
          </a:p>
        </p:txBody>
      </p:sp>
      <p:sp>
        <p:nvSpPr>
          <p:cNvPr id="79875" name="AutoShape 5" descr="Αποτέλεσμα εικόνας για διεθνεις σχεσεις">
            <a:extLst>
              <a:ext uri="{FF2B5EF4-FFF2-40B4-BE49-F238E27FC236}">
                <a16:creationId xmlns:a16="http://schemas.microsoft.com/office/drawing/2014/main" id="{E423580C-A89A-E9C5-7FF4-532C7B50A3B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79876" name="AutoShape 7" descr="Αποτέλεσμα εικόνας για διεθνεις σχεσεις">
            <a:extLst>
              <a:ext uri="{FF2B5EF4-FFF2-40B4-BE49-F238E27FC236}">
                <a16:creationId xmlns:a16="http://schemas.microsoft.com/office/drawing/2014/main" id="{0219B0C5-BDEF-CB54-7327-0778DC6EDCD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Τίτλος 1">
            <a:extLst>
              <a:ext uri="{FF2B5EF4-FFF2-40B4-BE49-F238E27FC236}">
                <a16:creationId xmlns:a16="http://schemas.microsoft.com/office/drawing/2014/main" id="{B6904AA0-A0B0-C285-85B6-88C87DF7EEC7}"/>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0898" name="Θέση περιεχομένου 2">
            <a:extLst>
              <a:ext uri="{FF2B5EF4-FFF2-40B4-BE49-F238E27FC236}">
                <a16:creationId xmlns:a16="http://schemas.microsoft.com/office/drawing/2014/main" id="{A2C28325-3986-C479-443C-B12D8F9CA1BE}"/>
              </a:ext>
            </a:extLst>
          </p:cNvPr>
          <p:cNvSpPr>
            <a:spLocks noGrp="1"/>
          </p:cNvSpPr>
          <p:nvPr>
            <p:ph idx="1"/>
          </p:nvPr>
        </p:nvSpPr>
        <p:spPr>
          <a:xfrm>
            <a:off x="1382713" y="1241425"/>
            <a:ext cx="7761287" cy="5497513"/>
          </a:xfrm>
        </p:spPr>
        <p:txBody>
          <a:bodyPr/>
          <a:lstStyle/>
          <a:p>
            <a:pPr marL="0" indent="0" algn="just">
              <a:buFont typeface="Wingdings 3" pitchFamily="2" charset="2"/>
              <a:buNone/>
            </a:pPr>
            <a:r>
              <a:rPr lang="el-GR" altLang="el-GR" sz="2000"/>
              <a:t>Χρονοδιάγραμμα των σημαντικών γεγονότων: Από το τέλος του Β’ Παγκοσμίου Πολέμου μέχρι την προσχώρηση του Ηνωμένου Βασιλείου στην ΕΟΚ (1945-1973) </a:t>
            </a:r>
          </a:p>
          <a:p>
            <a:pPr marL="0" indent="0" algn="just" eaLnBrk="1" hangingPunct="1">
              <a:buFont typeface="Wingdings 3" pitchFamily="2" charset="2"/>
              <a:buNone/>
            </a:pPr>
            <a:r>
              <a:rPr lang="el-GR" altLang="el-GR" sz="2800"/>
              <a:t>1945:  Παράδοση και διαίρεση Γερμανίας</a:t>
            </a:r>
          </a:p>
          <a:p>
            <a:pPr marL="0" indent="0" algn="just" eaLnBrk="1" hangingPunct="1">
              <a:buFont typeface="Wingdings 3" pitchFamily="2" charset="2"/>
              <a:buNone/>
            </a:pPr>
            <a:r>
              <a:rPr lang="el-GR" altLang="el-GR" sz="2800"/>
              <a:t>1945-1947: Η ΕΣΣΔ καταλαμβάνει την </a:t>
            </a:r>
          </a:p>
          <a:p>
            <a:pPr marL="0" indent="0" algn="just" eaLnBrk="1" hangingPunct="1">
              <a:buFont typeface="Wingdings 3" pitchFamily="2" charset="2"/>
              <a:buNone/>
            </a:pPr>
            <a:r>
              <a:rPr lang="el-GR" altLang="el-GR" sz="2800"/>
              <a:t>                   Ανατολική Ευρώπη</a:t>
            </a:r>
          </a:p>
          <a:p>
            <a:pPr marL="0" indent="0" algn="just" eaLnBrk="1" hangingPunct="1">
              <a:buFont typeface="Wingdings 3" pitchFamily="2" charset="2"/>
              <a:buNone/>
            </a:pPr>
            <a:r>
              <a:rPr lang="el-GR" altLang="el-GR" sz="2800"/>
              <a:t>1947: Ο Τρούμαν διατυπώνει το δόγμα </a:t>
            </a:r>
          </a:p>
          <a:p>
            <a:pPr marL="0" indent="0" algn="just" eaLnBrk="1" hangingPunct="1">
              <a:buFont typeface="Wingdings 3" pitchFamily="2" charset="2"/>
              <a:buNone/>
            </a:pPr>
            <a:r>
              <a:rPr lang="el-GR" altLang="el-GR" sz="2800"/>
              <a:t>          ανάσχεσης του κομμουνισμού</a:t>
            </a:r>
          </a:p>
          <a:p>
            <a:pPr marL="0" indent="0" algn="just" eaLnBrk="1" hangingPunct="1">
              <a:buFont typeface="Wingdings 3" pitchFamily="2" charset="2"/>
              <a:buNone/>
            </a:pPr>
            <a:r>
              <a:rPr lang="el-GR" altLang="el-GR" sz="2800"/>
              <a:t>1948: Το Συνέδριο της Ευρώπης στη Χάγη </a:t>
            </a:r>
          </a:p>
          <a:p>
            <a:pPr marL="0" indent="0" algn="just" eaLnBrk="1" hangingPunct="1">
              <a:buFont typeface="Wingdings 3" pitchFamily="2" charset="2"/>
              <a:buNone/>
            </a:pPr>
            <a:r>
              <a:rPr lang="el-GR" altLang="el-GR" sz="2800"/>
              <a:t>          συζητά την ευρωπαϊκή ολοκλήρωση</a:t>
            </a:r>
          </a:p>
        </p:txBody>
      </p:sp>
      <p:sp>
        <p:nvSpPr>
          <p:cNvPr id="80899" name="AutoShape 5" descr="Αποτέλεσμα εικόνας για διεθνεις σχεσεις">
            <a:extLst>
              <a:ext uri="{FF2B5EF4-FFF2-40B4-BE49-F238E27FC236}">
                <a16:creationId xmlns:a16="http://schemas.microsoft.com/office/drawing/2014/main" id="{96033BD3-8A6D-475C-399F-262E3802122D}"/>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0900" name="AutoShape 7" descr="Αποτέλεσμα εικόνας για διεθνεις σχεσεις">
            <a:extLst>
              <a:ext uri="{FF2B5EF4-FFF2-40B4-BE49-F238E27FC236}">
                <a16:creationId xmlns:a16="http://schemas.microsoft.com/office/drawing/2014/main" id="{078CF549-064A-22BB-60B2-4B2C3690C9B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Τίτλος 1">
            <a:extLst>
              <a:ext uri="{FF2B5EF4-FFF2-40B4-BE49-F238E27FC236}">
                <a16:creationId xmlns:a16="http://schemas.microsoft.com/office/drawing/2014/main" id="{20CBFF71-D90E-557E-9A94-26B5F040D13F}"/>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1922" name="Θέση περιεχομένου 2">
            <a:extLst>
              <a:ext uri="{FF2B5EF4-FFF2-40B4-BE49-F238E27FC236}">
                <a16:creationId xmlns:a16="http://schemas.microsoft.com/office/drawing/2014/main" id="{1840B5EA-E159-55F7-A33C-FFE277FE1A1A}"/>
              </a:ext>
            </a:extLst>
          </p:cNvPr>
          <p:cNvSpPr>
            <a:spLocks noGrp="1"/>
          </p:cNvSpPr>
          <p:nvPr>
            <p:ph idx="1"/>
          </p:nvPr>
        </p:nvSpPr>
        <p:spPr>
          <a:xfrm>
            <a:off x="1382713" y="1241425"/>
            <a:ext cx="7761287" cy="5497513"/>
          </a:xfrm>
        </p:spPr>
        <p:txBody>
          <a:bodyPr/>
          <a:lstStyle/>
          <a:p>
            <a:pPr marL="0" indent="0" algn="just">
              <a:buFont typeface="Wingdings 3" pitchFamily="2" charset="2"/>
              <a:buNone/>
            </a:pPr>
            <a:r>
              <a:rPr lang="el-GR" altLang="el-GR" sz="2000"/>
              <a:t>Χρονοδιάγραμμα των σημαντικών γεγονότων: Από το τέλος του Β’ Παγκοσμίου Πολέμου μέχρι την προσχώρηση του Ηνωμένου Βασιλείου στην ΕΟΚ (1945-1973)</a:t>
            </a:r>
          </a:p>
          <a:p>
            <a:pPr marL="0" indent="0" algn="just">
              <a:buFont typeface="Wingdings 3" pitchFamily="2" charset="2"/>
              <a:buNone/>
            </a:pPr>
            <a:r>
              <a:rPr lang="el-GR" altLang="el-GR" sz="2400"/>
              <a:t>1949: Ίδρυση ΝΑΤΟ</a:t>
            </a:r>
          </a:p>
          <a:p>
            <a:pPr marL="0" indent="0" algn="just">
              <a:buFont typeface="Wingdings 3" pitchFamily="2" charset="2"/>
              <a:buNone/>
            </a:pPr>
            <a:r>
              <a:rPr lang="el-GR" altLang="el-GR" sz="2400"/>
              <a:t>1949: Δημιουργία Ομοσπονδιακής </a:t>
            </a:r>
          </a:p>
          <a:p>
            <a:pPr marL="0" indent="0" algn="just">
              <a:buFont typeface="Wingdings 3" pitchFamily="2" charset="2"/>
              <a:buNone/>
            </a:pPr>
            <a:r>
              <a:rPr lang="el-GR" altLang="el-GR" sz="2400"/>
              <a:t>          Δημοκρατίας Γερμανίας</a:t>
            </a:r>
            <a:endParaRPr lang="en-US" altLang="el-GR" sz="2400"/>
          </a:p>
          <a:p>
            <a:pPr marL="0" indent="0" algn="just">
              <a:buFont typeface="Wingdings 3" pitchFamily="2" charset="2"/>
              <a:buNone/>
            </a:pPr>
            <a:r>
              <a:rPr lang="en-US" altLang="el-GR" sz="2400"/>
              <a:t>1950</a:t>
            </a:r>
            <a:r>
              <a:rPr lang="el-GR" altLang="el-GR" sz="2400"/>
              <a:t>: Διακ</a:t>
            </a:r>
            <a:r>
              <a:rPr lang="en-US" altLang="el-GR" sz="2400"/>
              <a:t>ή</a:t>
            </a:r>
            <a:r>
              <a:rPr lang="el-GR" altLang="el-GR" sz="2400"/>
              <a:t>ρυξη </a:t>
            </a:r>
            <a:r>
              <a:rPr lang="en-US" altLang="el-GR" sz="2400"/>
              <a:t>Shuman </a:t>
            </a:r>
            <a:r>
              <a:rPr lang="el-GR" altLang="el-GR" sz="2400"/>
              <a:t>για τη γαλλογερμανική </a:t>
            </a:r>
            <a:r>
              <a:rPr lang="en-US" altLang="el-GR" sz="2400"/>
              <a:t>  </a:t>
            </a:r>
            <a:r>
              <a:rPr lang="el-GR" altLang="el-GR" sz="2400"/>
              <a:t> </a:t>
            </a:r>
          </a:p>
          <a:p>
            <a:pPr marL="0" indent="0" algn="just">
              <a:buFont typeface="Wingdings 3" pitchFamily="2" charset="2"/>
              <a:buNone/>
            </a:pPr>
            <a:r>
              <a:rPr lang="el-GR" altLang="el-GR" sz="2400"/>
              <a:t>          συμφιλίωση</a:t>
            </a:r>
            <a:r>
              <a:rPr lang="en-US" altLang="el-GR" sz="2400"/>
              <a:t>, </a:t>
            </a:r>
            <a:r>
              <a:rPr lang="el-GR" altLang="el-GR" sz="2400"/>
              <a:t>Πόλεμος Κορέας</a:t>
            </a:r>
          </a:p>
          <a:p>
            <a:pPr marL="0" indent="0" algn="just">
              <a:buFont typeface="Wingdings 3" pitchFamily="2" charset="2"/>
              <a:buNone/>
            </a:pPr>
            <a:r>
              <a:rPr lang="el-GR" altLang="el-GR" sz="2400"/>
              <a:t>1951: Υπογραφή στο Παρίσι της Συνθήκης για την </a:t>
            </a:r>
          </a:p>
          <a:p>
            <a:pPr marL="0" indent="0" algn="just">
              <a:buFont typeface="Wingdings 3" pitchFamily="2" charset="2"/>
              <a:buNone/>
            </a:pPr>
            <a:r>
              <a:rPr lang="el-GR" altLang="el-GR" sz="2400"/>
              <a:t>          Ευρωπαϊκή Κοινότητα Άνθρακα και Χάλυβα</a:t>
            </a:r>
          </a:p>
          <a:p>
            <a:pPr marL="0" indent="0" algn="just">
              <a:buFont typeface="Wingdings 3" pitchFamily="2" charset="2"/>
              <a:buNone/>
            </a:pPr>
            <a:r>
              <a:rPr lang="el-GR" altLang="el-GR" sz="2400"/>
              <a:t>1952: Υπογραφή της Ευρωπαϊκής Αμυντικής </a:t>
            </a:r>
          </a:p>
          <a:p>
            <a:pPr marL="0" indent="0" algn="just">
              <a:buFont typeface="Wingdings 3" pitchFamily="2" charset="2"/>
              <a:buNone/>
            </a:pPr>
            <a:r>
              <a:rPr lang="el-GR" altLang="el-GR" sz="2400"/>
              <a:t>          Κοινότητας</a:t>
            </a:r>
            <a:endParaRPr lang="en-US" altLang="el-GR" sz="2400"/>
          </a:p>
          <a:p>
            <a:pPr marL="0" indent="0" algn="just">
              <a:buFont typeface="Wingdings 3" pitchFamily="2" charset="2"/>
              <a:buNone/>
            </a:pPr>
            <a:endParaRPr lang="en-US" altLang="el-GR" sz="2800"/>
          </a:p>
          <a:p>
            <a:pPr marL="0" indent="0" algn="just">
              <a:buFont typeface="Wingdings 3" pitchFamily="2" charset="2"/>
              <a:buNone/>
            </a:pPr>
            <a:endParaRPr lang="en-US" altLang="el-GR" sz="2800"/>
          </a:p>
          <a:p>
            <a:pPr marL="0" indent="0" algn="just">
              <a:buFont typeface="Wingdings 3" pitchFamily="2" charset="2"/>
              <a:buNone/>
            </a:pPr>
            <a:endParaRPr lang="en-US" altLang="el-GR" sz="2800"/>
          </a:p>
          <a:p>
            <a:pPr marL="0" indent="0" algn="just">
              <a:buFont typeface="Wingdings 3" pitchFamily="2" charset="2"/>
              <a:buNone/>
            </a:pPr>
            <a:endParaRPr lang="en-US" altLang="el-GR" sz="2800"/>
          </a:p>
          <a:p>
            <a:pPr marL="0" indent="0" algn="just">
              <a:buFont typeface="Wingdings 3" pitchFamily="2" charset="2"/>
              <a:buNone/>
            </a:pPr>
            <a:r>
              <a:rPr lang="el-GR" altLang="el-GR" sz="2800"/>
              <a:t> </a:t>
            </a:r>
          </a:p>
        </p:txBody>
      </p:sp>
      <p:sp>
        <p:nvSpPr>
          <p:cNvPr id="81923" name="AutoShape 5" descr="Αποτέλεσμα εικόνας για διεθνεις σχεσεις">
            <a:extLst>
              <a:ext uri="{FF2B5EF4-FFF2-40B4-BE49-F238E27FC236}">
                <a16:creationId xmlns:a16="http://schemas.microsoft.com/office/drawing/2014/main" id="{ACA88EE2-C299-12AC-DEC9-B0B533931BA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1924" name="AutoShape 7" descr="Αποτέλεσμα εικόνας για διεθνεις σχεσεις">
            <a:extLst>
              <a:ext uri="{FF2B5EF4-FFF2-40B4-BE49-F238E27FC236}">
                <a16:creationId xmlns:a16="http://schemas.microsoft.com/office/drawing/2014/main" id="{7FFB9CA0-CB26-6852-E526-12678036AF2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1925" name="Rectangle 1">
            <a:extLst>
              <a:ext uri="{FF2B5EF4-FFF2-40B4-BE49-F238E27FC236}">
                <a16:creationId xmlns:a16="http://schemas.microsoft.com/office/drawing/2014/main" id="{D51E7A50-535F-D07C-673F-99C51ACD80FE}"/>
              </a:ext>
            </a:extLst>
          </p:cNvPr>
          <p:cNvSpPr>
            <a:spLocks noChangeArrowheads="1"/>
          </p:cNvSpPr>
          <p:nvPr/>
        </p:nvSpPr>
        <p:spPr bwMode="auto">
          <a:xfrm>
            <a:off x="1943100" y="39401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Τίτλος 1">
            <a:extLst>
              <a:ext uri="{FF2B5EF4-FFF2-40B4-BE49-F238E27FC236}">
                <a16:creationId xmlns:a16="http://schemas.microsoft.com/office/drawing/2014/main" id="{30AF9592-341B-6AAD-1E55-25DE9BFB32D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2946" name="Θέση περιεχομένου 2">
            <a:extLst>
              <a:ext uri="{FF2B5EF4-FFF2-40B4-BE49-F238E27FC236}">
                <a16:creationId xmlns:a16="http://schemas.microsoft.com/office/drawing/2014/main" id="{81C57A53-7AE8-85EB-94D0-31395130D9FC}"/>
              </a:ext>
            </a:extLst>
          </p:cNvPr>
          <p:cNvSpPr>
            <a:spLocks noGrp="1"/>
          </p:cNvSpPr>
          <p:nvPr>
            <p:ph idx="1"/>
          </p:nvPr>
        </p:nvSpPr>
        <p:spPr>
          <a:xfrm>
            <a:off x="1382713" y="1241425"/>
            <a:ext cx="7761287" cy="5497513"/>
          </a:xfrm>
        </p:spPr>
        <p:txBody>
          <a:bodyPr/>
          <a:lstStyle/>
          <a:p>
            <a:pPr marL="0" indent="0" algn="just">
              <a:buFont typeface="Wingdings 3" pitchFamily="2" charset="2"/>
              <a:buNone/>
            </a:pPr>
            <a:r>
              <a:rPr lang="el-GR" altLang="el-GR" sz="2000"/>
              <a:t>Χρονοδιάγραμμα των σημαντικών γεγονότων: Από το τέλος του Β’ Παγκοσμίου Πολέμου μέχρι την προσχώρηση του Ηνωμένου Βασιλείου στην ΕΟΚ (1945-1973)</a:t>
            </a:r>
          </a:p>
          <a:p>
            <a:pPr marL="0" indent="0" algn="just">
              <a:buFont typeface="Wingdings 3" pitchFamily="2" charset="2"/>
              <a:buNone/>
            </a:pPr>
            <a:r>
              <a:rPr lang="el-GR" altLang="el-GR" sz="2400"/>
              <a:t>1953: Αναγγελία του Σχεδίου Ευρωπαϊκής Αμυντικής </a:t>
            </a:r>
          </a:p>
          <a:p>
            <a:pPr marL="0" indent="0" algn="just">
              <a:buFont typeface="Wingdings 3" pitchFamily="2" charset="2"/>
              <a:buNone/>
            </a:pPr>
            <a:r>
              <a:rPr lang="el-GR" altLang="el-GR" sz="2400"/>
              <a:t>          Κοινότητας (ΕΠΚ) για την κοινή εξωτερική </a:t>
            </a:r>
          </a:p>
          <a:p>
            <a:pPr marL="0" indent="0" algn="just">
              <a:buFont typeface="Wingdings 3" pitchFamily="2" charset="2"/>
              <a:buNone/>
            </a:pPr>
            <a:r>
              <a:rPr lang="el-GR" altLang="el-GR" sz="2400"/>
              <a:t>          πολιτική</a:t>
            </a:r>
          </a:p>
          <a:p>
            <a:pPr marL="0" indent="0" algn="just">
              <a:buFont typeface="Wingdings 3" pitchFamily="2" charset="2"/>
              <a:buNone/>
            </a:pPr>
            <a:r>
              <a:rPr lang="el-GR" altLang="el-GR" sz="2400"/>
              <a:t>1954: Το Γαλλικό Κοινοβούλιο καταψηφίζει τα σχέδια  </a:t>
            </a:r>
          </a:p>
          <a:p>
            <a:pPr marL="0" indent="0" algn="just">
              <a:buFont typeface="Wingdings 3" pitchFamily="2" charset="2"/>
              <a:buNone/>
            </a:pPr>
            <a:r>
              <a:rPr lang="el-GR" altLang="el-GR" sz="2400"/>
              <a:t>          για την Ευρωπαϊκή Αμυντική Κοινότητα και για    </a:t>
            </a:r>
          </a:p>
          <a:p>
            <a:pPr marL="0" indent="0" algn="just">
              <a:buFont typeface="Wingdings 3" pitchFamily="2" charset="2"/>
              <a:buNone/>
            </a:pPr>
            <a:r>
              <a:rPr lang="el-GR" altLang="el-GR" sz="2400"/>
              <a:t>          την Ευρωπαϊκής Πολιτική Κοινότητα </a:t>
            </a:r>
          </a:p>
          <a:p>
            <a:pPr marL="0" indent="0" algn="just">
              <a:buFont typeface="Wingdings 3" pitchFamily="2" charset="2"/>
              <a:buNone/>
            </a:pPr>
            <a:r>
              <a:rPr lang="el-GR" altLang="el-GR" sz="2400"/>
              <a:t>          (κατάρρευση εγχειρήματος)</a:t>
            </a:r>
          </a:p>
          <a:p>
            <a:pPr marL="0" indent="0" algn="just">
              <a:buFont typeface="Wingdings 3" pitchFamily="2" charset="2"/>
              <a:buNone/>
            </a:pPr>
            <a:r>
              <a:rPr lang="el-GR" altLang="el-GR" sz="2400"/>
              <a:t>1955: Η Δυτική Γερμανία εντάσσεται στο ΝΑΤΟ</a:t>
            </a:r>
            <a:endParaRPr lang="en-US" altLang="el-GR" sz="2400"/>
          </a:p>
          <a:p>
            <a:pPr marL="0" indent="0" algn="just">
              <a:buFont typeface="Wingdings 3" pitchFamily="2" charset="2"/>
              <a:buNone/>
            </a:pPr>
            <a:endParaRPr lang="en-US" altLang="el-GR" sz="2400"/>
          </a:p>
          <a:p>
            <a:pPr marL="0" indent="0" algn="just">
              <a:buFont typeface="Wingdings 3" pitchFamily="2" charset="2"/>
              <a:buNone/>
            </a:pPr>
            <a:endParaRPr lang="en-US" altLang="el-GR" sz="2400"/>
          </a:p>
          <a:p>
            <a:pPr marL="0" indent="0" algn="just">
              <a:buFont typeface="Wingdings 3" pitchFamily="2" charset="2"/>
              <a:buNone/>
            </a:pPr>
            <a:endParaRPr lang="en-US" altLang="el-GR" sz="2800"/>
          </a:p>
          <a:p>
            <a:pPr marL="0" indent="0" algn="just">
              <a:buFont typeface="Wingdings 3" pitchFamily="2" charset="2"/>
              <a:buNone/>
            </a:pPr>
            <a:endParaRPr lang="en-US" altLang="el-GR" sz="2800"/>
          </a:p>
          <a:p>
            <a:pPr marL="0" indent="0" algn="just">
              <a:buFont typeface="Wingdings 3" pitchFamily="2" charset="2"/>
              <a:buNone/>
            </a:pPr>
            <a:endParaRPr lang="en-US" altLang="el-GR" sz="2800"/>
          </a:p>
          <a:p>
            <a:pPr marL="0" indent="0" algn="just">
              <a:buFont typeface="Wingdings 3" pitchFamily="2" charset="2"/>
              <a:buNone/>
            </a:pPr>
            <a:r>
              <a:rPr lang="el-GR" altLang="el-GR" sz="2800"/>
              <a:t> </a:t>
            </a:r>
          </a:p>
        </p:txBody>
      </p:sp>
      <p:sp>
        <p:nvSpPr>
          <p:cNvPr id="82947" name="AutoShape 5" descr="Αποτέλεσμα εικόνας για διεθνεις σχεσεις">
            <a:extLst>
              <a:ext uri="{FF2B5EF4-FFF2-40B4-BE49-F238E27FC236}">
                <a16:creationId xmlns:a16="http://schemas.microsoft.com/office/drawing/2014/main" id="{2FE50A79-E4FF-E29C-BA30-F6D9C5F6CF3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2948" name="AutoShape 7" descr="Αποτέλεσμα εικόνας για διεθνεις σχεσεις">
            <a:extLst>
              <a:ext uri="{FF2B5EF4-FFF2-40B4-BE49-F238E27FC236}">
                <a16:creationId xmlns:a16="http://schemas.microsoft.com/office/drawing/2014/main" id="{E32A6BFA-4081-BE12-1ABD-F046C7A99C2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2949" name="Rectangle 1">
            <a:extLst>
              <a:ext uri="{FF2B5EF4-FFF2-40B4-BE49-F238E27FC236}">
                <a16:creationId xmlns:a16="http://schemas.microsoft.com/office/drawing/2014/main" id="{2EE60CC4-72F0-B0A2-5A7D-4742BC956C70}"/>
              </a:ext>
            </a:extLst>
          </p:cNvPr>
          <p:cNvSpPr>
            <a:spLocks noChangeArrowheads="1"/>
          </p:cNvSpPr>
          <p:nvPr/>
        </p:nvSpPr>
        <p:spPr bwMode="auto">
          <a:xfrm>
            <a:off x="1943100" y="39401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Τίτλος 1">
            <a:extLst>
              <a:ext uri="{FF2B5EF4-FFF2-40B4-BE49-F238E27FC236}">
                <a16:creationId xmlns:a16="http://schemas.microsoft.com/office/drawing/2014/main" id="{41798925-CA1D-F1D2-0F4E-AEB199CAC99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3970" name="Θέση περιεχομένου 2">
            <a:extLst>
              <a:ext uri="{FF2B5EF4-FFF2-40B4-BE49-F238E27FC236}">
                <a16:creationId xmlns:a16="http://schemas.microsoft.com/office/drawing/2014/main" id="{3FF1976E-C6F7-FF1D-6975-E466340AFB30}"/>
              </a:ext>
            </a:extLst>
          </p:cNvPr>
          <p:cNvSpPr>
            <a:spLocks noGrp="1"/>
          </p:cNvSpPr>
          <p:nvPr>
            <p:ph idx="1"/>
          </p:nvPr>
        </p:nvSpPr>
        <p:spPr>
          <a:xfrm>
            <a:off x="1382713" y="1241425"/>
            <a:ext cx="7761287" cy="5497513"/>
          </a:xfrm>
        </p:spPr>
        <p:txBody>
          <a:bodyPr/>
          <a:lstStyle/>
          <a:p>
            <a:pPr marL="0" indent="0" algn="just">
              <a:buFont typeface="Wingdings 3" pitchFamily="2" charset="2"/>
              <a:buNone/>
            </a:pPr>
            <a:r>
              <a:rPr lang="el-GR" altLang="el-GR" sz="2000"/>
              <a:t>Χρονοδιάγραμμα των σημαντικών γεγονότων: Από το τέλος του Β’ Παγκοσμίου Πολέμου μέχρι την προσχώρηση του Ηνωμένου Βασιλείου στην ΕΟΚ (1945-1973)</a:t>
            </a:r>
          </a:p>
          <a:p>
            <a:pPr marL="0" indent="0" algn="just">
              <a:buFont typeface="Wingdings 3" pitchFamily="2" charset="2"/>
              <a:buNone/>
            </a:pPr>
            <a:r>
              <a:rPr lang="el-GR" altLang="el-GR" sz="2400"/>
              <a:t>1955: Έξι κράτη της ΕΚΑΧ συναντιούνται για να    </a:t>
            </a:r>
          </a:p>
          <a:p>
            <a:pPr marL="0" indent="0" algn="just">
              <a:buFont typeface="Wingdings 3" pitchFamily="2" charset="2"/>
              <a:buNone/>
            </a:pPr>
            <a:r>
              <a:rPr lang="el-GR" altLang="el-GR" sz="2400"/>
              <a:t>          συζητήσουν ένα σχέδιο κοινής αγοράς</a:t>
            </a:r>
          </a:p>
          <a:p>
            <a:pPr marL="0" indent="0" algn="just">
              <a:buFont typeface="Wingdings 3" pitchFamily="2" charset="2"/>
              <a:buNone/>
            </a:pPr>
            <a:r>
              <a:rPr lang="el-GR" altLang="el-GR" sz="2400"/>
              <a:t>1957: Υπογραφή στη Ρώμη της Συνθήκης της ΕΟΚ </a:t>
            </a:r>
          </a:p>
          <a:p>
            <a:pPr marL="0" indent="0" algn="just">
              <a:buFont typeface="Wingdings 3" pitchFamily="2" charset="2"/>
              <a:buNone/>
            </a:pPr>
            <a:r>
              <a:rPr lang="el-GR" altLang="el-GR" sz="2400"/>
              <a:t>          και της Συνθήκης της ΕΥΡΑΤΟΜ</a:t>
            </a:r>
          </a:p>
          <a:p>
            <a:pPr marL="0" indent="0" algn="just">
              <a:buFont typeface="Wingdings 3" pitchFamily="2" charset="2"/>
              <a:buNone/>
            </a:pPr>
            <a:r>
              <a:rPr lang="el-GR" altLang="el-GR" sz="2400"/>
              <a:t>1960: Η Ευρωπαϊκή Ζώνη Ελεύθερων Συναλλαγών </a:t>
            </a:r>
          </a:p>
          <a:p>
            <a:pPr marL="0" indent="0" algn="just">
              <a:buFont typeface="Wingdings 3" pitchFamily="2" charset="2"/>
              <a:buNone/>
            </a:pPr>
            <a:r>
              <a:rPr lang="el-GR" altLang="el-GR" sz="2400"/>
              <a:t>          (ΕΖΕΣ) ξεκινά ως αντίπαλη συμφωνία  </a:t>
            </a:r>
          </a:p>
          <a:p>
            <a:pPr marL="0" indent="0" algn="just">
              <a:buFont typeface="Wingdings 3" pitchFamily="2" charset="2"/>
              <a:buNone/>
            </a:pPr>
            <a:r>
              <a:rPr lang="el-GR" altLang="el-GR" sz="2400"/>
              <a:t>          ελεύθερου εμπορίου</a:t>
            </a:r>
          </a:p>
          <a:p>
            <a:pPr marL="0" indent="0" algn="just">
              <a:buFont typeface="Wingdings 3" pitchFamily="2" charset="2"/>
              <a:buNone/>
            </a:pPr>
            <a:r>
              <a:rPr lang="el-GR" altLang="el-GR" sz="2400"/>
              <a:t>1962: Απαρχές της Κοινής Αγροτικής Πολιτική</a:t>
            </a:r>
          </a:p>
          <a:p>
            <a:pPr marL="0" indent="0" algn="just">
              <a:buFont typeface="Wingdings 3" pitchFamily="2" charset="2"/>
              <a:buNone/>
            </a:pPr>
            <a:r>
              <a:rPr lang="el-GR" altLang="el-GR" sz="2400"/>
              <a:t>1963: Βέτο Ντε Γκωλ στην βρετανική υποψηφιότητα</a:t>
            </a:r>
          </a:p>
          <a:p>
            <a:pPr marL="0" indent="0" algn="just">
              <a:buFont typeface="Wingdings 3" pitchFamily="2" charset="2"/>
              <a:buNone/>
            </a:pPr>
            <a:endParaRPr lang="el-GR" altLang="el-GR" sz="2000"/>
          </a:p>
          <a:p>
            <a:pPr marL="0" indent="0" algn="just">
              <a:buFont typeface="Wingdings 3" pitchFamily="2" charset="2"/>
              <a:buNone/>
            </a:pPr>
            <a:endParaRPr lang="el-GR" altLang="el-GR" sz="2000"/>
          </a:p>
          <a:p>
            <a:pPr marL="0" indent="0" algn="just">
              <a:buFont typeface="Wingdings 3" pitchFamily="2" charset="2"/>
              <a:buNone/>
            </a:pPr>
            <a:endParaRPr lang="en-US" altLang="el-GR" sz="2400"/>
          </a:p>
          <a:p>
            <a:pPr marL="0" indent="0" algn="just">
              <a:buFont typeface="Wingdings 3" pitchFamily="2" charset="2"/>
              <a:buNone/>
            </a:pPr>
            <a:endParaRPr lang="en-US" altLang="el-GR" sz="2400"/>
          </a:p>
          <a:p>
            <a:pPr marL="0" indent="0" algn="just">
              <a:buFont typeface="Wingdings 3" pitchFamily="2" charset="2"/>
              <a:buNone/>
            </a:pPr>
            <a:endParaRPr lang="en-US" altLang="el-GR" sz="2800"/>
          </a:p>
          <a:p>
            <a:pPr marL="0" indent="0" algn="just">
              <a:buFont typeface="Wingdings 3" pitchFamily="2" charset="2"/>
              <a:buNone/>
            </a:pPr>
            <a:endParaRPr lang="en-US" altLang="el-GR" sz="2800"/>
          </a:p>
          <a:p>
            <a:pPr marL="0" indent="0" algn="just">
              <a:buFont typeface="Wingdings 3" pitchFamily="2" charset="2"/>
              <a:buNone/>
            </a:pPr>
            <a:endParaRPr lang="en-US" altLang="el-GR" sz="2800"/>
          </a:p>
          <a:p>
            <a:pPr marL="0" indent="0" algn="just">
              <a:buFont typeface="Wingdings 3" pitchFamily="2" charset="2"/>
              <a:buNone/>
            </a:pPr>
            <a:r>
              <a:rPr lang="el-GR" altLang="el-GR" sz="2800"/>
              <a:t> </a:t>
            </a:r>
          </a:p>
        </p:txBody>
      </p:sp>
      <p:sp>
        <p:nvSpPr>
          <p:cNvPr id="83971" name="AutoShape 5" descr="Αποτέλεσμα εικόνας για διεθνεις σχεσεις">
            <a:extLst>
              <a:ext uri="{FF2B5EF4-FFF2-40B4-BE49-F238E27FC236}">
                <a16:creationId xmlns:a16="http://schemas.microsoft.com/office/drawing/2014/main" id="{7E6CE25B-0DBD-03DA-9F0F-832F51C7263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3972" name="AutoShape 7" descr="Αποτέλεσμα εικόνας για διεθνεις σχεσεις">
            <a:extLst>
              <a:ext uri="{FF2B5EF4-FFF2-40B4-BE49-F238E27FC236}">
                <a16:creationId xmlns:a16="http://schemas.microsoft.com/office/drawing/2014/main" id="{0F5DA0E7-78B1-2CD1-4401-47F24B420F2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3973" name="Rectangle 1">
            <a:extLst>
              <a:ext uri="{FF2B5EF4-FFF2-40B4-BE49-F238E27FC236}">
                <a16:creationId xmlns:a16="http://schemas.microsoft.com/office/drawing/2014/main" id="{0D2DE9AE-3E4A-BD60-AA2C-1DD538B7FC79}"/>
              </a:ext>
            </a:extLst>
          </p:cNvPr>
          <p:cNvSpPr>
            <a:spLocks noChangeArrowheads="1"/>
          </p:cNvSpPr>
          <p:nvPr/>
        </p:nvSpPr>
        <p:spPr bwMode="auto">
          <a:xfrm>
            <a:off x="1943100" y="39401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
        <p:nvSpPr>
          <p:cNvPr id="83974" name="Rectangle 1">
            <a:extLst>
              <a:ext uri="{FF2B5EF4-FFF2-40B4-BE49-F238E27FC236}">
                <a16:creationId xmlns:a16="http://schemas.microsoft.com/office/drawing/2014/main" id="{B3E07DFF-0E76-D484-753E-4FA642C59F74}"/>
              </a:ext>
            </a:extLst>
          </p:cNvPr>
          <p:cNvSpPr>
            <a:spLocks noChangeArrowheads="1"/>
          </p:cNvSpPr>
          <p:nvPr/>
        </p:nvSpPr>
        <p:spPr bwMode="auto">
          <a:xfrm>
            <a:off x="2492375" y="2133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Τίτλος 1">
            <a:extLst>
              <a:ext uri="{FF2B5EF4-FFF2-40B4-BE49-F238E27FC236}">
                <a16:creationId xmlns:a16="http://schemas.microsoft.com/office/drawing/2014/main" id="{8FB29659-F59E-D37C-B2DF-ED5E642E54BC}"/>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4994" name="Θέση περιεχομένου 2">
            <a:extLst>
              <a:ext uri="{FF2B5EF4-FFF2-40B4-BE49-F238E27FC236}">
                <a16:creationId xmlns:a16="http://schemas.microsoft.com/office/drawing/2014/main" id="{B6E14265-226E-0D0A-542D-C9684D3F653C}"/>
              </a:ext>
            </a:extLst>
          </p:cNvPr>
          <p:cNvSpPr>
            <a:spLocks noGrp="1"/>
          </p:cNvSpPr>
          <p:nvPr>
            <p:ph idx="1"/>
          </p:nvPr>
        </p:nvSpPr>
        <p:spPr>
          <a:xfrm>
            <a:off x="1382713" y="1241425"/>
            <a:ext cx="7761287" cy="5497513"/>
          </a:xfrm>
        </p:spPr>
        <p:txBody>
          <a:bodyPr/>
          <a:lstStyle/>
          <a:p>
            <a:pPr marL="0" indent="0" algn="just">
              <a:buFont typeface="Wingdings 3" pitchFamily="2" charset="2"/>
              <a:buNone/>
            </a:pPr>
            <a:r>
              <a:rPr lang="el-GR" altLang="el-GR" sz="2000"/>
              <a:t>Χρονοδιάγραμμα των σημαντικών γεγονότων: Από το τέλος του Β’ Παγκοσμίου Πολέμου μέχρι την προσχώρηση του Ηνωμένου Βασιλείου στην ΕΟΚ (1945-1973)</a:t>
            </a:r>
          </a:p>
          <a:p>
            <a:pPr marL="0" indent="0" algn="just">
              <a:buFont typeface="Wingdings 3" pitchFamily="2" charset="2"/>
              <a:buNone/>
            </a:pPr>
            <a:r>
              <a:rPr lang="el-GR" altLang="el-GR" sz="2400"/>
              <a:t>1965: Ο Ντε Γκωλ προκαλεί την «κρίση της κενής </a:t>
            </a:r>
          </a:p>
          <a:p>
            <a:pPr marL="0" indent="0" algn="just">
              <a:buFont typeface="Wingdings 3" pitchFamily="2" charset="2"/>
              <a:buNone/>
            </a:pPr>
            <a:r>
              <a:rPr lang="el-GR" altLang="el-GR" sz="2400"/>
              <a:t>          έδρας» που επιλύεται το 1966 με τον </a:t>
            </a:r>
          </a:p>
          <a:p>
            <a:pPr marL="0" indent="0" algn="just">
              <a:buFont typeface="Wingdings 3" pitchFamily="2" charset="2"/>
              <a:buNone/>
            </a:pPr>
            <a:r>
              <a:rPr lang="el-GR" altLang="el-GR" sz="2400"/>
              <a:t>          «συμβιβασμό του Λουξεμβούργου»</a:t>
            </a:r>
          </a:p>
          <a:p>
            <a:pPr marL="0" indent="0" algn="just">
              <a:buFont typeface="Wingdings 3" pitchFamily="2" charset="2"/>
              <a:buNone/>
            </a:pPr>
            <a:r>
              <a:rPr lang="el-GR" altLang="el-GR" sz="2400"/>
              <a:t>1970: Ξεκινούν οι ενταξιακές διαπραγματεύσεις για </a:t>
            </a:r>
          </a:p>
          <a:p>
            <a:pPr marL="0" indent="0" algn="just">
              <a:buFont typeface="Wingdings 3" pitchFamily="2" charset="2"/>
              <a:buNone/>
            </a:pPr>
            <a:r>
              <a:rPr lang="el-GR" altLang="el-GR" sz="2400"/>
              <a:t>          Ηνωμένο Βασίλειο, Δανία, Ιρλανδία, Νορβηγία</a:t>
            </a:r>
          </a:p>
          <a:p>
            <a:pPr marL="0" indent="0" algn="just">
              <a:buFont typeface="Wingdings 3" pitchFamily="2" charset="2"/>
              <a:buNone/>
            </a:pPr>
            <a:r>
              <a:rPr lang="el-GR" altLang="el-GR" sz="2400"/>
              <a:t>1973: Ένταξη στην ΕΟΚ του Ηνωμένου Βασιλείου, </a:t>
            </a:r>
          </a:p>
          <a:p>
            <a:pPr marL="0" indent="0" algn="just">
              <a:buFont typeface="Wingdings 3" pitchFamily="2" charset="2"/>
              <a:buNone/>
            </a:pPr>
            <a:r>
              <a:rPr lang="el-GR" altLang="el-GR" sz="2400"/>
              <a:t>          της Δανίας και της Ιρλανδίας </a:t>
            </a:r>
          </a:p>
          <a:p>
            <a:pPr marL="0" indent="0" algn="just">
              <a:buFont typeface="Wingdings 3" pitchFamily="2" charset="2"/>
              <a:buNone/>
            </a:pPr>
            <a:endParaRPr lang="el-GR" altLang="el-GR" sz="2000"/>
          </a:p>
          <a:p>
            <a:pPr marL="0" indent="0" algn="just">
              <a:buFont typeface="Wingdings 3" pitchFamily="2" charset="2"/>
              <a:buNone/>
            </a:pPr>
            <a:endParaRPr lang="el-GR" altLang="el-GR" sz="2000"/>
          </a:p>
          <a:p>
            <a:pPr marL="0" indent="0" algn="just">
              <a:buFont typeface="Wingdings 3" pitchFamily="2" charset="2"/>
              <a:buNone/>
            </a:pPr>
            <a:endParaRPr lang="en-US" altLang="el-GR" sz="2400"/>
          </a:p>
          <a:p>
            <a:pPr marL="0" indent="0" algn="just">
              <a:buFont typeface="Wingdings 3" pitchFamily="2" charset="2"/>
              <a:buNone/>
            </a:pPr>
            <a:endParaRPr lang="el-GR" altLang="el-GR" sz="2400"/>
          </a:p>
          <a:p>
            <a:pPr marL="0" indent="0" algn="just">
              <a:buFont typeface="Wingdings 3" pitchFamily="2" charset="2"/>
              <a:buNone/>
            </a:pPr>
            <a:endParaRPr lang="el-GR" altLang="el-GR" sz="2400"/>
          </a:p>
          <a:p>
            <a:pPr marL="0" indent="0" algn="just">
              <a:buFont typeface="Wingdings 3" pitchFamily="2" charset="2"/>
              <a:buNone/>
            </a:pPr>
            <a:endParaRPr lang="el-GR" altLang="el-GR" sz="2400"/>
          </a:p>
          <a:p>
            <a:pPr marL="0" indent="0" algn="just">
              <a:buFont typeface="Wingdings 3" pitchFamily="2" charset="2"/>
              <a:buNone/>
            </a:pPr>
            <a:endParaRPr lang="en-US" altLang="el-GR" sz="2400"/>
          </a:p>
          <a:p>
            <a:pPr marL="0" indent="0" algn="just">
              <a:buFont typeface="Wingdings 3" pitchFamily="2" charset="2"/>
              <a:buNone/>
            </a:pPr>
            <a:endParaRPr lang="en-US" altLang="el-GR" sz="2800"/>
          </a:p>
          <a:p>
            <a:pPr marL="0" indent="0" algn="just">
              <a:buFont typeface="Wingdings 3" pitchFamily="2" charset="2"/>
              <a:buNone/>
            </a:pPr>
            <a:endParaRPr lang="en-US" altLang="el-GR" sz="2800"/>
          </a:p>
          <a:p>
            <a:pPr marL="0" indent="0" algn="just">
              <a:buFont typeface="Wingdings 3" pitchFamily="2" charset="2"/>
              <a:buNone/>
            </a:pPr>
            <a:endParaRPr lang="en-US" altLang="el-GR" sz="2800"/>
          </a:p>
          <a:p>
            <a:pPr marL="0" indent="0" algn="just">
              <a:buFont typeface="Wingdings 3" pitchFamily="2" charset="2"/>
              <a:buNone/>
            </a:pPr>
            <a:r>
              <a:rPr lang="el-GR" altLang="el-GR" sz="2800"/>
              <a:t> </a:t>
            </a:r>
          </a:p>
        </p:txBody>
      </p:sp>
      <p:sp>
        <p:nvSpPr>
          <p:cNvPr id="84995" name="AutoShape 5" descr="Αποτέλεσμα εικόνας για διεθνεις σχεσεις">
            <a:extLst>
              <a:ext uri="{FF2B5EF4-FFF2-40B4-BE49-F238E27FC236}">
                <a16:creationId xmlns:a16="http://schemas.microsoft.com/office/drawing/2014/main" id="{B57FE9D2-009C-B6B9-54D2-B1BE5073B8D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4996" name="AutoShape 7" descr="Αποτέλεσμα εικόνας για διεθνεις σχεσεις">
            <a:extLst>
              <a:ext uri="{FF2B5EF4-FFF2-40B4-BE49-F238E27FC236}">
                <a16:creationId xmlns:a16="http://schemas.microsoft.com/office/drawing/2014/main" id="{A7C92726-312A-E42F-F8AA-BEB062AAFFA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4997" name="Rectangle 1">
            <a:extLst>
              <a:ext uri="{FF2B5EF4-FFF2-40B4-BE49-F238E27FC236}">
                <a16:creationId xmlns:a16="http://schemas.microsoft.com/office/drawing/2014/main" id="{B9931BA4-D396-7AA7-2ED8-E0E50B9081B0}"/>
              </a:ext>
            </a:extLst>
          </p:cNvPr>
          <p:cNvSpPr>
            <a:spLocks noChangeArrowheads="1"/>
          </p:cNvSpPr>
          <p:nvPr/>
        </p:nvSpPr>
        <p:spPr bwMode="auto">
          <a:xfrm>
            <a:off x="1943100" y="39401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
        <p:nvSpPr>
          <p:cNvPr id="84998" name="Rectangle 1">
            <a:extLst>
              <a:ext uri="{FF2B5EF4-FFF2-40B4-BE49-F238E27FC236}">
                <a16:creationId xmlns:a16="http://schemas.microsoft.com/office/drawing/2014/main" id="{E6BD7339-FD19-491B-79B8-1626B6DB9166}"/>
              </a:ext>
            </a:extLst>
          </p:cNvPr>
          <p:cNvSpPr>
            <a:spLocks noChangeArrowheads="1"/>
          </p:cNvSpPr>
          <p:nvPr/>
        </p:nvSpPr>
        <p:spPr bwMode="auto">
          <a:xfrm>
            <a:off x="2492375" y="21336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Τίτλος 1">
            <a:extLst>
              <a:ext uri="{FF2B5EF4-FFF2-40B4-BE49-F238E27FC236}">
                <a16:creationId xmlns:a16="http://schemas.microsoft.com/office/drawing/2014/main" id="{4C03918A-4012-46C7-42A1-EC6564930FC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3FDB24C6-A0D4-0F72-325B-2F0E961D63D5}"/>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ιδιαιτερότητα της Ευρώπης μετά την τελευταία μεγάλη στρατιωτική σύγκρουση –τον Β΄ Παγκόσμιο Πόλεμο– μάλλον βρίσκεται στην ικανότητα των κρατών της να δημιουργούν πολιτικούς θεσμούς διαρκούς συνεργασίας σε ένα συνεχώς </a:t>
            </a:r>
            <a:r>
              <a:rPr lang="el-GR" sz="2800" dirty="0" err="1"/>
              <a:t>διευρυνόμενο</a:t>
            </a:r>
            <a:r>
              <a:rPr lang="el-GR" sz="2800" dirty="0"/>
              <a:t> φάσμα πολιτικών θεμάτων. </a:t>
            </a:r>
          </a:p>
          <a:p>
            <a:pPr marL="0" indent="0" algn="just" eaLnBrk="1" hangingPunct="1">
              <a:buFont typeface="Wingdings 3" pitchFamily="2" charset="2"/>
              <a:buNone/>
              <a:defRPr/>
            </a:pPr>
            <a:endParaRPr lang="el-GR" altLang="el-GR" sz="2800" dirty="0"/>
          </a:p>
        </p:txBody>
      </p:sp>
      <p:sp>
        <p:nvSpPr>
          <p:cNvPr id="86019" name="AutoShape 5" descr="Αποτέλεσμα εικόνας για διεθνεις σχεσεις">
            <a:extLst>
              <a:ext uri="{FF2B5EF4-FFF2-40B4-BE49-F238E27FC236}">
                <a16:creationId xmlns:a16="http://schemas.microsoft.com/office/drawing/2014/main" id="{EC755592-9C24-BCBC-8620-57962D90470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6020" name="AutoShape 7" descr="Αποτέλεσμα εικόνας για διεθνεις σχεσεις">
            <a:extLst>
              <a:ext uri="{FF2B5EF4-FFF2-40B4-BE49-F238E27FC236}">
                <a16:creationId xmlns:a16="http://schemas.microsoft.com/office/drawing/2014/main" id="{04A5ECC0-B01D-1351-A3B6-0AF3C9F28A4A}"/>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Τίτλος 1">
            <a:extLst>
              <a:ext uri="{FF2B5EF4-FFF2-40B4-BE49-F238E27FC236}">
                <a16:creationId xmlns:a16="http://schemas.microsoft.com/office/drawing/2014/main" id="{4B3C836B-1FB0-D47B-997E-E221D600133A}"/>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90FB5BFA-356B-05BD-F613-5D60669286DE}"/>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ανάπτυξη και η εντυπωσιακή επιτυχία αυτών των υπερεθνικών θεσμών –πράγμα που σημαίνει ότι βρίσκονται πέρα από το κράτος– είναι αυτό που κάνει την ευρωπαϊκή ολοκλήρωση να ξεχωρίζει.</a:t>
            </a:r>
          </a:p>
          <a:p>
            <a:pPr algn="just">
              <a:defRPr/>
            </a:pPr>
            <a:r>
              <a:rPr lang="el-GR" sz="2400" dirty="0"/>
              <a:t>Άλλες περιπτώσεις περιφερειακής συνεργασίας δεν έχουν προχωρήσει τόσο πολύ όσο η Ευρωπαϊκή Ένωση στη δημιουργία ενός δεσμευτικού νομικού και πολιτικού πλαισίου που αμβλύνει την πολιτική αυτονομία των κρατών-μελών.</a:t>
            </a:r>
          </a:p>
          <a:p>
            <a:pPr algn="just">
              <a:defRPr/>
            </a:pPr>
            <a:endParaRPr lang="el-GR" sz="2800" dirty="0"/>
          </a:p>
          <a:p>
            <a:pPr marL="0" indent="0" algn="just" eaLnBrk="1" hangingPunct="1">
              <a:buFont typeface="Wingdings 3" pitchFamily="2" charset="2"/>
              <a:buNone/>
              <a:defRPr/>
            </a:pPr>
            <a:endParaRPr lang="el-GR" altLang="el-GR" sz="2800" dirty="0"/>
          </a:p>
        </p:txBody>
      </p:sp>
      <p:sp>
        <p:nvSpPr>
          <p:cNvPr id="87043" name="AutoShape 5" descr="Αποτέλεσμα εικόνας για διεθνεις σχεσεις">
            <a:extLst>
              <a:ext uri="{FF2B5EF4-FFF2-40B4-BE49-F238E27FC236}">
                <a16:creationId xmlns:a16="http://schemas.microsoft.com/office/drawing/2014/main" id="{5738F664-23A6-BF07-AE9A-359E5D7613C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7044" name="AutoShape 7" descr="Αποτέλεσμα εικόνας για διεθνεις σχεσεις">
            <a:extLst>
              <a:ext uri="{FF2B5EF4-FFF2-40B4-BE49-F238E27FC236}">
                <a16:creationId xmlns:a16="http://schemas.microsoft.com/office/drawing/2014/main" id="{11853648-FFE0-DEFA-B12F-FEDBC4CD96E8}"/>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Τίτλος 1">
            <a:extLst>
              <a:ext uri="{FF2B5EF4-FFF2-40B4-BE49-F238E27FC236}">
                <a16:creationId xmlns:a16="http://schemas.microsoft.com/office/drawing/2014/main" id="{EC6CEC6E-2C2C-BB66-1127-E4B5CC96EC6F}"/>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82EE63BF-A99C-8730-71FC-D5672F4E4596}"/>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Μετά την ήττα της ναζιστικής Γερμανίας, τον Μάιο του 1945, οι περισσότεροι από τους ηγέτες της Ευρώπης και τους πολίτες αισθάνθηκαν την έντονη ανάγκη για μια πραγματική εναλλακτική έναντι της ισορροπίας δυνάμεων.</a:t>
            </a:r>
          </a:p>
          <a:p>
            <a:pPr algn="just">
              <a:defRPr/>
            </a:pPr>
            <a:r>
              <a:rPr lang="el-GR" sz="2800" dirty="0"/>
              <a:t>Αυτό σήμαινε τελικά την αποδοχή ορισμένων περιορισμών στην κυριαρχία των κρατών, που αφορούν την πολιτική ανεξαρτησία. </a:t>
            </a:r>
          </a:p>
          <a:p>
            <a:pPr marL="0" indent="0">
              <a:buFont typeface="Wingdings 3" pitchFamily="2" charset="2"/>
              <a:buNone/>
              <a:defRPr/>
            </a:pPr>
            <a:r>
              <a:rPr lang="el-GR" sz="2800" dirty="0"/>
              <a:t> </a:t>
            </a:r>
          </a:p>
          <a:p>
            <a:pPr marL="0" indent="0" algn="just" eaLnBrk="1" hangingPunct="1">
              <a:buFont typeface="Wingdings 3" pitchFamily="2" charset="2"/>
              <a:buNone/>
              <a:defRPr/>
            </a:pPr>
            <a:endParaRPr lang="el-GR" altLang="el-GR" sz="2800" dirty="0"/>
          </a:p>
        </p:txBody>
      </p:sp>
      <p:sp>
        <p:nvSpPr>
          <p:cNvPr id="88067" name="AutoShape 5" descr="Αποτέλεσμα εικόνας για διεθνεις σχεσεις">
            <a:extLst>
              <a:ext uri="{FF2B5EF4-FFF2-40B4-BE49-F238E27FC236}">
                <a16:creationId xmlns:a16="http://schemas.microsoft.com/office/drawing/2014/main" id="{4A841F8E-71A2-07B6-2894-6785893ED48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8068" name="AutoShape 7" descr="Αποτέλεσμα εικόνας για διεθνεις σχεσεις">
            <a:extLst>
              <a:ext uri="{FF2B5EF4-FFF2-40B4-BE49-F238E27FC236}">
                <a16:creationId xmlns:a16="http://schemas.microsoft.com/office/drawing/2014/main" id="{F1270BA8-260A-7DFD-8137-89797942423F}"/>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Τίτλος 1">
            <a:extLst>
              <a:ext uri="{FF2B5EF4-FFF2-40B4-BE49-F238E27FC236}">
                <a16:creationId xmlns:a16="http://schemas.microsoft.com/office/drawing/2014/main" id="{87A6BE61-F378-E981-C418-EDE47AE570CC}"/>
              </a:ext>
            </a:extLst>
          </p:cNvPr>
          <p:cNvSpPr>
            <a:spLocks noGrp="1"/>
          </p:cNvSpPr>
          <p:nvPr>
            <p:ph type="title"/>
          </p:nvPr>
        </p:nvSpPr>
        <p:spPr>
          <a:xfrm>
            <a:off x="765175" y="4763"/>
            <a:ext cx="8378825" cy="638175"/>
          </a:xfrm>
        </p:spPr>
        <p:txBody>
          <a:bodyPr/>
          <a:lstStyle/>
          <a:p>
            <a:pPr algn="just"/>
            <a:r>
              <a:rPr lang="el-GR" altLang="el-GR" sz="2000"/>
              <a:t>Χρονοδιάγραμμα των σημαντικών γεγονότων: </a:t>
            </a:r>
            <a:br>
              <a:rPr lang="el-GR" altLang="el-GR"/>
            </a:br>
            <a:r>
              <a:rPr lang="el-GR" altLang="el-GR" sz="2000"/>
              <a:t>η ιστορική πορεία της ευρωπαϊκής ολοκλήρωσης </a:t>
            </a:r>
            <a:br>
              <a:rPr lang="el-GR" altLang="el-GR"/>
            </a:br>
            <a:endParaRPr lang="el-GR" altLang="el-GR"/>
          </a:p>
        </p:txBody>
      </p:sp>
      <p:graphicFrame>
        <p:nvGraphicFramePr>
          <p:cNvPr id="6" name="Θέση περιεχομένου 5">
            <a:extLst>
              <a:ext uri="{FF2B5EF4-FFF2-40B4-BE49-F238E27FC236}">
                <a16:creationId xmlns:a16="http://schemas.microsoft.com/office/drawing/2014/main" id="{B82E6E4E-3A46-591F-CE40-351EC6C5FF28}"/>
              </a:ext>
            </a:extLst>
          </p:cNvPr>
          <p:cNvGraphicFramePr>
            <a:graphicFrameLocks noGrp="1"/>
          </p:cNvGraphicFramePr>
          <p:nvPr>
            <p:ph idx="1"/>
          </p:nvPr>
        </p:nvGraphicFramePr>
        <p:xfrm>
          <a:off x="1120775" y="1371600"/>
          <a:ext cx="7848600" cy="4975225"/>
        </p:xfrm>
        <a:graphic>
          <a:graphicData uri="http://schemas.openxmlformats.org/drawingml/2006/table">
            <a:tbl>
              <a:tblPr/>
              <a:tblGrid>
                <a:gridCol w="7848600">
                  <a:extLst>
                    <a:ext uri="{9D8B030D-6E8A-4147-A177-3AD203B41FA5}">
                      <a16:colId xmlns:a16="http://schemas.microsoft.com/office/drawing/2014/main" val="20000"/>
                    </a:ext>
                  </a:extLst>
                </a:gridCol>
              </a:tblGrid>
              <a:tr h="4975225">
                <a:tc>
                  <a:txBody>
                    <a:bodyPr/>
                    <a:lstStyle/>
                    <a:p>
                      <a:pPr algn="just"/>
                      <a:r>
                        <a:rPr lang="el-GR" sz="2800" dirty="0">
                          <a:effectLst/>
                          <a:latin typeface="Century Gothic" panose="020B0502020202020204" pitchFamily="34" charset="0"/>
                        </a:rPr>
                        <a:t>περίπου 1460</a:t>
                      </a:r>
                      <a:r>
                        <a:rPr lang="en-US" sz="2800" dirty="0">
                          <a:effectLst/>
                          <a:latin typeface="Century Gothic" panose="020B0502020202020204" pitchFamily="34" charset="0"/>
                        </a:rPr>
                        <a:t>    </a:t>
                      </a:r>
                      <a:r>
                        <a:rPr lang="el-GR" sz="2800" dirty="0">
                          <a:effectLst/>
                          <a:latin typeface="Century Gothic" panose="020B0502020202020204" pitchFamily="34" charset="0"/>
                        </a:rPr>
                        <a:t>          </a:t>
                      </a:r>
                      <a:r>
                        <a:rPr lang="en-US" sz="2800" dirty="0">
                          <a:effectLst/>
                          <a:latin typeface="Century Gothic" panose="020B0502020202020204" pitchFamily="34" charset="0"/>
                        </a:rPr>
                        <a:t>O George </a:t>
                      </a:r>
                      <a:r>
                        <a:rPr lang="en-US" sz="2800" dirty="0" err="1">
                          <a:effectLst/>
                          <a:latin typeface="Century Gothic" panose="020B0502020202020204" pitchFamily="34" charset="0"/>
                        </a:rPr>
                        <a:t>Podiebrand</a:t>
                      </a:r>
                      <a:r>
                        <a:rPr lang="el-GR" sz="2800" dirty="0">
                          <a:effectLst/>
                          <a:latin typeface="Century Gothic" panose="020B0502020202020204" pitchFamily="34" charset="0"/>
                        </a:rPr>
                        <a:t>, </a:t>
                      </a:r>
                      <a:r>
                        <a:rPr lang="en-US" sz="2800" dirty="0">
                          <a:effectLst/>
                          <a:latin typeface="Century Gothic" panose="020B0502020202020204" pitchFamily="34" charset="0"/>
                        </a:rPr>
                        <a:t>     </a:t>
                      </a:r>
                    </a:p>
                    <a:p>
                      <a:pPr algn="just"/>
                      <a:r>
                        <a:rPr lang="en-US" sz="2800" dirty="0">
                          <a:effectLst/>
                          <a:latin typeface="Century Gothic" panose="020B0502020202020204" pitchFamily="34" charset="0"/>
                        </a:rPr>
                        <a:t>                           </a:t>
                      </a:r>
                      <a:r>
                        <a:rPr lang="el-GR" sz="2800" dirty="0">
                          <a:effectLst/>
                          <a:latin typeface="Century Gothic" panose="020B0502020202020204" pitchFamily="34" charset="0"/>
                        </a:rPr>
                        <a:t>     βασιλιάς της</a:t>
                      </a:r>
                      <a:r>
                        <a:rPr lang="en-US" sz="2800" dirty="0">
                          <a:effectLst/>
                          <a:latin typeface="Century Gothic" panose="020B0502020202020204" pitchFamily="34" charset="0"/>
                        </a:rPr>
                        <a:t> </a:t>
                      </a:r>
                      <a:r>
                        <a:rPr lang="el-GR" sz="2800" dirty="0">
                          <a:effectLst/>
                          <a:latin typeface="Century Gothic" panose="020B0502020202020204" pitchFamily="34" charset="0"/>
                        </a:rPr>
                        <a:t>Βοημίας</a:t>
                      </a:r>
                      <a:r>
                        <a:rPr lang="en-US" sz="2800" dirty="0">
                          <a:effectLst/>
                          <a:latin typeface="Century Gothic" panose="020B0502020202020204" pitchFamily="34" charset="0"/>
                        </a:rPr>
                        <a:t> </a:t>
                      </a:r>
                      <a:r>
                        <a:rPr lang="el-GR" sz="2800" dirty="0">
                          <a:effectLst/>
                          <a:latin typeface="Century Gothic" panose="020B0502020202020204" pitchFamily="34" charset="0"/>
                        </a:rPr>
                        <a:t>καλεί </a:t>
                      </a:r>
                    </a:p>
                    <a:p>
                      <a:pPr algn="just"/>
                      <a:r>
                        <a:rPr lang="en-US" sz="2800" dirty="0">
                          <a:effectLst/>
                          <a:latin typeface="Century Gothic" panose="020B0502020202020204" pitchFamily="34" charset="0"/>
                        </a:rPr>
                        <a:t>                           </a:t>
                      </a:r>
                      <a:r>
                        <a:rPr lang="el-GR" sz="2800" dirty="0">
                          <a:effectLst/>
                          <a:latin typeface="Century Gothic" panose="020B0502020202020204" pitchFamily="34" charset="0"/>
                        </a:rPr>
                        <a:t>      τους χριστιανούς βασιλείς</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2800" dirty="0">
                          <a:effectLst/>
                          <a:latin typeface="Century Gothic" panose="020B0502020202020204" pitchFamily="34" charset="0"/>
                        </a:rPr>
                        <a:t>                         </a:t>
                      </a:r>
                      <a:r>
                        <a:rPr lang="el-GR" sz="2800" dirty="0">
                          <a:effectLst/>
                          <a:latin typeface="Century Gothic" panose="020B0502020202020204" pitchFamily="34" charset="0"/>
                        </a:rPr>
                        <a:t>να ενωθούν και να  εκδιώξουν</a:t>
                      </a:r>
                    </a:p>
                    <a:p>
                      <a:pPr algn="just"/>
                      <a:r>
                        <a:rPr lang="el-GR" sz="2800" dirty="0">
                          <a:effectLst/>
                          <a:latin typeface="Century Gothic" panose="020B0502020202020204" pitchFamily="34" charset="0"/>
                        </a:rPr>
                        <a:t>                         τις τουρκικές δυνάμεις</a:t>
                      </a:r>
                      <a:r>
                        <a:rPr lang="en-US" sz="2800" dirty="0">
                          <a:effectLst/>
                          <a:latin typeface="Century Gothic" panose="020B0502020202020204" pitchFamily="34" charset="0"/>
                        </a:rPr>
                        <a:t> </a:t>
                      </a:r>
                      <a:r>
                        <a:rPr lang="el-GR" sz="2800" dirty="0">
                          <a:effectLst/>
                          <a:latin typeface="Century Gothic" panose="020B0502020202020204" pitchFamily="34" charset="0"/>
                        </a:rPr>
                        <a:t>από την </a:t>
                      </a:r>
                    </a:p>
                    <a:p>
                      <a:pPr algn="just"/>
                      <a:r>
                        <a:rPr lang="el-GR" sz="2800" dirty="0">
                          <a:effectLst/>
                          <a:latin typeface="Century Gothic" panose="020B0502020202020204" pitchFamily="34" charset="0"/>
                        </a:rPr>
                        <a:t>                          Ευρώπη. </a:t>
                      </a:r>
                    </a:p>
                    <a:p>
                      <a:endParaRPr lang="el-GR" sz="1800" dirty="0">
                        <a:effectLst/>
                        <a:latin typeface="Times" pitchFamily="2" charset="0"/>
                      </a:endParaRPr>
                    </a:p>
                    <a:p>
                      <a:endParaRPr lang="el-GR" sz="1800" dirty="0">
                        <a:effectLst/>
                        <a:latin typeface="Times" pitchFamily="2" charset="0"/>
                      </a:endParaRPr>
                    </a:p>
                    <a:p>
                      <a:endParaRPr lang="el-GR" sz="1800" dirty="0">
                        <a:effectLst/>
                        <a:latin typeface="Times" pitchFamily="2" charset="0"/>
                      </a:endParaRPr>
                    </a:p>
                    <a:p>
                      <a:endParaRPr lang="el-GR" sz="1800" dirty="0">
                        <a:effectLst/>
                        <a:latin typeface="Times" pitchFamily="2" charset="0"/>
                      </a:endParaRPr>
                    </a:p>
                    <a:p>
                      <a:endParaRPr lang="el-GR" sz="1800" dirty="0">
                        <a:effectLst/>
                        <a:latin typeface="Times" pitchFamily="2" charset="0"/>
                      </a:endParaRPr>
                    </a:p>
                    <a:p>
                      <a:endParaRPr lang="el-GR" sz="1800" dirty="0">
                        <a:effectLst/>
                        <a:latin typeface="Times" pitchFamily="2" charset="0"/>
                      </a:endParaRPr>
                    </a:p>
                  </a:txBody>
                  <a:tcPr marL="47625" marR="47625" marT="0" marB="0">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24580" name="AutoShape 5" descr="Αποτέλεσμα εικόνας για διεθνεις σχεσεις">
            <a:extLst>
              <a:ext uri="{FF2B5EF4-FFF2-40B4-BE49-F238E27FC236}">
                <a16:creationId xmlns:a16="http://schemas.microsoft.com/office/drawing/2014/main" id="{3358A5AA-8C87-43A9-3B0D-E6C6F67C618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581" name="AutoShape 7" descr="Αποτέλεσμα εικόνας για διεθνεις σχεσεις">
            <a:extLst>
              <a:ext uri="{FF2B5EF4-FFF2-40B4-BE49-F238E27FC236}">
                <a16:creationId xmlns:a16="http://schemas.microsoft.com/office/drawing/2014/main" id="{54B8F9CA-24D2-235B-6F59-12C62E896A0A}"/>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4582" name="Rectangle 3">
            <a:extLst>
              <a:ext uri="{FF2B5EF4-FFF2-40B4-BE49-F238E27FC236}">
                <a16:creationId xmlns:a16="http://schemas.microsoft.com/office/drawing/2014/main" id="{BFD6E3F4-A671-BBB3-E855-43E57F6AFFC0}"/>
              </a:ext>
            </a:extLst>
          </p:cNvPr>
          <p:cNvSpPr>
            <a:spLocks noChangeArrowheads="1"/>
          </p:cNvSpPr>
          <p:nvPr/>
        </p:nvSpPr>
        <p:spPr bwMode="auto">
          <a:xfrm>
            <a:off x="0" y="-25400"/>
            <a:ext cx="9713913"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Τίτλος 1">
            <a:extLst>
              <a:ext uri="{FF2B5EF4-FFF2-40B4-BE49-F238E27FC236}">
                <a16:creationId xmlns:a16="http://schemas.microsoft.com/office/drawing/2014/main" id="{4AD6F665-35D0-49E7-47E5-2BE0C4DBF724}"/>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A0B4FFC0-7C2C-9633-A919-B1ABDC45DFDC}"/>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Αυτή η παραδοχή δεν έγινε δεκτή από τον </a:t>
            </a:r>
            <a:r>
              <a:rPr lang="en" sz="2800" dirty="0"/>
              <a:t>Stalin, </a:t>
            </a:r>
            <a:r>
              <a:rPr lang="el-GR" sz="2800" dirty="0"/>
              <a:t>τον ηγέτη της Σοβιετικής Ένωσης, της οποίας ο στρατός κατέλαβε στη συνέχεια το μεγαλύτερο μέρος της Ανατολικής Ευρώπης.</a:t>
            </a:r>
          </a:p>
          <a:p>
            <a:pPr algn="just">
              <a:defRPr/>
            </a:pPr>
            <a:r>
              <a:rPr lang="el-GR" sz="2800" dirty="0"/>
              <a:t>Δύσπιστος απέναντι στις γερμανικές προθέσεις και τον δυτικό καπιταλισμό, ο ίδιος προτίμησε να συνεχίσει να βασίζεται στην ισχύ της χώρας. </a:t>
            </a:r>
          </a:p>
        </p:txBody>
      </p:sp>
      <p:sp>
        <p:nvSpPr>
          <p:cNvPr id="89091" name="AutoShape 5" descr="Αποτέλεσμα εικόνας για διεθνεις σχεσεις">
            <a:extLst>
              <a:ext uri="{FF2B5EF4-FFF2-40B4-BE49-F238E27FC236}">
                <a16:creationId xmlns:a16="http://schemas.microsoft.com/office/drawing/2014/main" id="{7CD1C827-F34A-59D6-BEDE-045764D53C2F}"/>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89092" name="AutoShape 7" descr="Αποτέλεσμα εικόνας για διεθνεις σχεσεις">
            <a:extLst>
              <a:ext uri="{FF2B5EF4-FFF2-40B4-BE49-F238E27FC236}">
                <a16:creationId xmlns:a16="http://schemas.microsoft.com/office/drawing/2014/main" id="{0D3F4371-7137-86B9-5E96-93ACA30A5CD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Τίτλος 1">
            <a:extLst>
              <a:ext uri="{FF2B5EF4-FFF2-40B4-BE49-F238E27FC236}">
                <a16:creationId xmlns:a16="http://schemas.microsoft.com/office/drawing/2014/main" id="{6FC1CC73-543B-C4A0-97AC-BE3E5AA7932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9A85BD6-42D9-22C3-690D-C3D407697034}"/>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Ο Στάλιν εμπόδισε τη συμμετοχή της Σοβιετικής Ένωσης και της Ανατολικής Ευρώπης σε νέους θεσμούς για την ειρήνη, που θα σήμαινε αναπόφευκτα τη μοιρασιά της λήψης αποφάσεων με άλλους, συμπεριλαμβανομένης της ηττημένης Γερμανίας και των καπιταλιστικών καθεστώτων. </a:t>
            </a:r>
          </a:p>
          <a:p>
            <a:pPr algn="just">
              <a:defRPr/>
            </a:pPr>
            <a:r>
              <a:rPr lang="el-GR" sz="2800" dirty="0"/>
              <a:t>Αυτός είναι ο λόγος για τον οποίο η ευρωπαϊκή ολοκλήρωση ρίζωσε αρχικά μόνο στη Δυτική Ευρώπη.</a:t>
            </a:r>
          </a:p>
          <a:p>
            <a:pPr>
              <a:defRPr/>
            </a:pPr>
            <a:endParaRPr lang="el-GR" sz="2800" dirty="0"/>
          </a:p>
          <a:p>
            <a:pPr marL="0" indent="0" algn="just" eaLnBrk="1" hangingPunct="1">
              <a:buFont typeface="Wingdings 3" pitchFamily="2" charset="2"/>
              <a:buNone/>
              <a:defRPr/>
            </a:pPr>
            <a:endParaRPr lang="el-GR" altLang="el-GR" sz="2800" dirty="0"/>
          </a:p>
        </p:txBody>
      </p:sp>
      <p:sp>
        <p:nvSpPr>
          <p:cNvPr id="90115" name="AutoShape 5" descr="Αποτέλεσμα εικόνας για διεθνεις σχεσεις">
            <a:extLst>
              <a:ext uri="{FF2B5EF4-FFF2-40B4-BE49-F238E27FC236}">
                <a16:creationId xmlns:a16="http://schemas.microsoft.com/office/drawing/2014/main" id="{189B6AD6-F044-215C-2CA5-224580F41CE1}"/>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90116" name="AutoShape 7" descr="Αποτέλεσμα εικόνας για διεθνεις σχεσεις">
            <a:extLst>
              <a:ext uri="{FF2B5EF4-FFF2-40B4-BE49-F238E27FC236}">
                <a16:creationId xmlns:a16="http://schemas.microsoft.com/office/drawing/2014/main" id="{FAA65F90-0D87-EC68-4131-8EFFF7D3DB94}"/>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Τίτλος 1">
            <a:extLst>
              <a:ext uri="{FF2B5EF4-FFF2-40B4-BE49-F238E27FC236}">
                <a16:creationId xmlns:a16="http://schemas.microsoft.com/office/drawing/2014/main" id="{4253A732-9675-5C3D-6A7B-54F551AEA50B}"/>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A2150B1B-91AF-DD74-47A9-8AB66AA45E95}"/>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ολοκλήρωση στη Δυτική Ευρώπη σχετιζόταν με οικονομικούς παράγοντες, καθώς και με την ασφάλεια. </a:t>
            </a:r>
          </a:p>
          <a:p>
            <a:pPr algn="just">
              <a:defRPr/>
            </a:pPr>
            <a:r>
              <a:rPr lang="el-GR" sz="2800" b="1" dirty="0"/>
              <a:t>Μετά την αποδοχή των ΗΠΑ να αναλάβουν το ζήτημα της ασφάλειας, </a:t>
            </a:r>
            <a:r>
              <a:rPr lang="el-GR" sz="2800" dirty="0"/>
              <a:t>οι ηγέτες της Γαλλίας και της Δυτικής Γερμανίας απέβλεπαν στο να δημιουργήσουν θεσμούς για την ενίσχυση της ευημερίας και να ξαναχτίσουν τις κατεστραμμένες οικονομίες. </a:t>
            </a:r>
          </a:p>
          <a:p>
            <a:pPr marL="0" indent="0" algn="just" eaLnBrk="1" hangingPunct="1">
              <a:buFont typeface="Wingdings 3" pitchFamily="2" charset="2"/>
              <a:buNone/>
              <a:defRPr/>
            </a:pPr>
            <a:endParaRPr lang="el-GR" altLang="el-GR" sz="2800" dirty="0"/>
          </a:p>
        </p:txBody>
      </p:sp>
      <p:sp>
        <p:nvSpPr>
          <p:cNvPr id="91139" name="AutoShape 5" descr="Αποτέλεσμα εικόνας για διεθνεις σχεσεις">
            <a:extLst>
              <a:ext uri="{FF2B5EF4-FFF2-40B4-BE49-F238E27FC236}">
                <a16:creationId xmlns:a16="http://schemas.microsoft.com/office/drawing/2014/main" id="{BA3382E4-9C93-91BE-0CE5-B12E7A67DED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91140" name="AutoShape 7" descr="Αποτέλεσμα εικόνας για διεθνεις σχεσεις">
            <a:extLst>
              <a:ext uri="{FF2B5EF4-FFF2-40B4-BE49-F238E27FC236}">
                <a16:creationId xmlns:a16="http://schemas.microsoft.com/office/drawing/2014/main" id="{2AA5DD76-9CD5-67A1-1C70-A0F62053642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Τίτλος 1">
            <a:extLst>
              <a:ext uri="{FF2B5EF4-FFF2-40B4-BE49-F238E27FC236}">
                <a16:creationId xmlns:a16="http://schemas.microsoft.com/office/drawing/2014/main" id="{BD849D22-62F0-F0EE-52A1-45D33275A1C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D9A81BF-D416-1E3E-D3AF-4A1359A17387}"/>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ολοκλήρωση αρχικά πήρε τη μορφή της Ευρωπαϊκής Κοινότητας Άνθρακα και Χάλυβα (ΕΚΑΧ), ενός οργανισμού που στόχευε στην οικοδόμηση εμπιστοσύνης μεταξύ των πρώην εμπολέμων μέσω της συγκέντρωσης και του ελέγχου των υλικών πόρων που χρησιμοποιούνταν για τη διεξαγωγή του πολέμου. </a:t>
            </a:r>
          </a:p>
          <a:p>
            <a:pPr marL="0" indent="0" algn="just" eaLnBrk="1" hangingPunct="1">
              <a:buFont typeface="Wingdings 3" pitchFamily="2" charset="2"/>
              <a:buNone/>
              <a:defRPr/>
            </a:pPr>
            <a:endParaRPr lang="el-GR" altLang="el-GR" sz="2800" dirty="0"/>
          </a:p>
        </p:txBody>
      </p:sp>
      <p:sp>
        <p:nvSpPr>
          <p:cNvPr id="92163" name="AutoShape 5" descr="Αποτέλεσμα εικόνας για διεθνεις σχεσεις">
            <a:extLst>
              <a:ext uri="{FF2B5EF4-FFF2-40B4-BE49-F238E27FC236}">
                <a16:creationId xmlns:a16="http://schemas.microsoft.com/office/drawing/2014/main" id="{C92A8927-E69E-7D00-DF20-DFAEF3A38FC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92164" name="AutoShape 7" descr="Αποτέλεσμα εικόνας για διεθνεις σχεσεις">
            <a:extLst>
              <a:ext uri="{FF2B5EF4-FFF2-40B4-BE49-F238E27FC236}">
                <a16:creationId xmlns:a16="http://schemas.microsoft.com/office/drawing/2014/main" id="{C4130C8D-85B5-333F-D017-33EA2127331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Τίτλος 1">
            <a:extLst>
              <a:ext uri="{FF2B5EF4-FFF2-40B4-BE49-F238E27FC236}">
                <a16:creationId xmlns:a16="http://schemas.microsoft.com/office/drawing/2014/main" id="{591A0BB3-1882-581B-3266-5B49DE0CA073}"/>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9D4B767-E590-C0ED-BD2F-B66A6EA77F59}"/>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Τα θέματα ασφάλειας επέστρεψαν στην ημερήσια διάταξη όταν οι Δυτικοί διπλωμάτες και πολιτικοί συζήτησαν την ανάγκη για </a:t>
            </a:r>
            <a:r>
              <a:rPr lang="el-GR" sz="2800" dirty="0" err="1"/>
              <a:t>επανεξοπλισμό</a:t>
            </a:r>
            <a:r>
              <a:rPr lang="el-GR" sz="2800" dirty="0"/>
              <a:t> της Δυτικής Γερμανίας, προκειμένου να ενταχθεί στον </a:t>
            </a:r>
            <a:r>
              <a:rPr lang="el-GR" sz="2800" b="1" dirty="0"/>
              <a:t>Οργανισμό του Βορειοατλαντικού Συμφώνου (ΝΑΤ</a:t>
            </a:r>
            <a:r>
              <a:rPr lang="en" sz="2800" b="1" dirty="0"/>
              <a:t>O)</a:t>
            </a:r>
            <a:r>
              <a:rPr lang="en" sz="2800" dirty="0"/>
              <a:t>, </a:t>
            </a:r>
            <a:r>
              <a:rPr lang="el-GR" sz="2800" dirty="0"/>
              <a:t>μια αμυντική συμμαχία εναντίον της Σοβιετικής Ένωσης. </a:t>
            </a:r>
          </a:p>
          <a:p>
            <a:pPr marL="0" indent="0" algn="just" eaLnBrk="1" hangingPunct="1">
              <a:buFont typeface="Wingdings 3" pitchFamily="2" charset="2"/>
              <a:buNone/>
              <a:defRPr/>
            </a:pPr>
            <a:endParaRPr lang="el-GR" altLang="el-GR" sz="2800" dirty="0"/>
          </a:p>
        </p:txBody>
      </p:sp>
      <p:sp>
        <p:nvSpPr>
          <p:cNvPr id="93187" name="AutoShape 5" descr="Αποτέλεσμα εικόνας για διεθνεις σχεσεις">
            <a:extLst>
              <a:ext uri="{FF2B5EF4-FFF2-40B4-BE49-F238E27FC236}">
                <a16:creationId xmlns:a16="http://schemas.microsoft.com/office/drawing/2014/main" id="{1B314A6B-D510-E9C4-526E-4E87249567A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93188" name="AutoShape 7" descr="Αποτέλεσμα εικόνας για διεθνεις σχεσεις">
            <a:extLst>
              <a:ext uri="{FF2B5EF4-FFF2-40B4-BE49-F238E27FC236}">
                <a16:creationId xmlns:a16="http://schemas.microsoft.com/office/drawing/2014/main" id="{67160A38-F1BC-601D-BE7C-DF864ECB742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Τίτλος 1">
            <a:extLst>
              <a:ext uri="{FF2B5EF4-FFF2-40B4-BE49-F238E27FC236}">
                <a16:creationId xmlns:a16="http://schemas.microsoft.com/office/drawing/2014/main" id="{869DE5D5-8C5D-9989-C17C-94265E1392C7}"/>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42EEC22-8BD8-2FED-BEAD-5B022BAF834E}"/>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Σε αυτό το πλαίσιο, διατυπώθηκε μια τολμηρή πρόταση για πολιτική και στρατιωτική ένωση –την </a:t>
            </a:r>
            <a:r>
              <a:rPr lang="el-GR" sz="2800" b="1" dirty="0"/>
              <a:t>Ευρωπαϊκή Αμυντική Κοινότητα (</a:t>
            </a:r>
            <a:r>
              <a:rPr lang="en" sz="2800" b="1" dirty="0"/>
              <a:t>E</a:t>
            </a:r>
            <a:r>
              <a:rPr lang="el-GR" sz="2800" b="1" dirty="0"/>
              <a:t>ΑΚ) </a:t>
            </a:r>
            <a:r>
              <a:rPr lang="el-GR" sz="2800" dirty="0"/>
              <a:t>και την </a:t>
            </a:r>
            <a:r>
              <a:rPr lang="el-GR" sz="2800" b="1" dirty="0"/>
              <a:t>Ευρωπαϊκή Πολιτική Κοινότητα (</a:t>
            </a:r>
            <a:r>
              <a:rPr lang="en" sz="2800" b="1" dirty="0"/>
              <a:t>E</a:t>
            </a:r>
            <a:r>
              <a:rPr lang="el-GR" sz="2800" b="1" dirty="0"/>
              <a:t>ΠΚ)</a:t>
            </a:r>
            <a:r>
              <a:rPr lang="el-GR" sz="2800" dirty="0"/>
              <a:t>– στη Δυτική Ευρώπη.</a:t>
            </a:r>
          </a:p>
          <a:p>
            <a:pPr algn="just">
              <a:defRPr/>
            </a:pPr>
            <a:r>
              <a:rPr lang="el-GR" sz="2800" dirty="0"/>
              <a:t>Η αποτυχία αυτής της ριζοσπαστικής ιδέας της ένωσης δεν θα σημάνει τον θάνατο της ολοκλήρωσης. </a:t>
            </a:r>
          </a:p>
          <a:p>
            <a:pPr algn="just">
              <a:defRPr/>
            </a:pPr>
            <a:endParaRPr lang="el-GR" sz="2800" dirty="0"/>
          </a:p>
          <a:p>
            <a:pPr marL="0" indent="0" algn="just" eaLnBrk="1" hangingPunct="1">
              <a:buFont typeface="Wingdings 3" pitchFamily="2" charset="2"/>
              <a:buNone/>
              <a:defRPr/>
            </a:pPr>
            <a:endParaRPr lang="el-GR" altLang="el-GR" sz="2800" dirty="0"/>
          </a:p>
        </p:txBody>
      </p:sp>
      <p:sp>
        <p:nvSpPr>
          <p:cNvPr id="94211" name="AutoShape 5" descr="Αποτέλεσμα εικόνας για διεθνεις σχεσεις">
            <a:extLst>
              <a:ext uri="{FF2B5EF4-FFF2-40B4-BE49-F238E27FC236}">
                <a16:creationId xmlns:a16="http://schemas.microsoft.com/office/drawing/2014/main" id="{20515925-2957-4968-E056-EA18486FA5B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94212" name="AutoShape 7" descr="Αποτέλεσμα εικόνας για διεθνεις σχεσεις">
            <a:extLst>
              <a:ext uri="{FF2B5EF4-FFF2-40B4-BE49-F238E27FC236}">
                <a16:creationId xmlns:a16="http://schemas.microsoft.com/office/drawing/2014/main" id="{3BCDF6E3-9F14-9CEE-8EF5-A067FA22DE2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Τίτλος 1">
            <a:extLst>
              <a:ext uri="{FF2B5EF4-FFF2-40B4-BE49-F238E27FC236}">
                <a16:creationId xmlns:a16="http://schemas.microsoft.com/office/drawing/2014/main" id="{72972AEB-F94F-20E8-17B5-D61F806A0E9C}"/>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8635525E-48B0-1A01-EAE8-6E57752CBA5A}"/>
              </a:ext>
            </a:extLst>
          </p:cNvPr>
          <p:cNvSpPr>
            <a:spLocks noGrp="1"/>
          </p:cNvSpPr>
          <p:nvPr>
            <p:ph idx="1"/>
          </p:nvPr>
        </p:nvSpPr>
        <p:spPr>
          <a:xfrm>
            <a:off x="1382713" y="544513"/>
            <a:ext cx="7761287" cy="6194425"/>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Στη βάση της </a:t>
            </a:r>
            <a:r>
              <a:rPr lang="el-GR" sz="2600" b="1" dirty="0"/>
              <a:t>ΕΚΑΧ</a:t>
            </a:r>
            <a:r>
              <a:rPr lang="el-GR" sz="2600" dirty="0"/>
              <a:t>, το εγχείρημα ξεκίνησε με τη δημιουργία μιας ενιαίας αγοράς, χωρίς δασμούς και άλλα εμπόδια στην ελεύθερη κυκλοφορία των εμπορευμάτων, των υπηρεσιών, των ανθρώπων και του κεφαλαίου. </a:t>
            </a:r>
          </a:p>
          <a:p>
            <a:pPr algn="just">
              <a:defRPr/>
            </a:pPr>
            <a:r>
              <a:rPr lang="el-GR" sz="2600" dirty="0"/>
              <a:t>Η φιλόδοξη αυτή συμφωνία έλαβε το όνομα </a:t>
            </a:r>
            <a:r>
              <a:rPr lang="el-GR" sz="2600" b="1" dirty="0"/>
              <a:t>Ευρωπαϊκή Οικονομική Κοινότητα (ΕΟΚ) </a:t>
            </a:r>
            <a:r>
              <a:rPr lang="el-GR" sz="2600" dirty="0"/>
              <a:t>και στηρίχτηκε και πάλι στη </a:t>
            </a:r>
            <a:r>
              <a:rPr lang="el-GR" sz="2600" b="1" dirty="0"/>
              <a:t>γαλλογερμανική συμφιλίωση </a:t>
            </a:r>
            <a:r>
              <a:rPr lang="el-GR" sz="2600" dirty="0"/>
              <a:t>και στην προθυμία των κρατών-μελών να εκχωρήσουν την κυριαρχία σε υπερεθνικούς θεσμούς. </a:t>
            </a:r>
          </a:p>
          <a:p>
            <a:pPr marL="0" indent="0" algn="just" eaLnBrk="1" hangingPunct="1">
              <a:buFont typeface="Wingdings 3" pitchFamily="2" charset="2"/>
              <a:buNone/>
              <a:defRPr/>
            </a:pPr>
            <a:endParaRPr lang="el-GR" altLang="el-GR" sz="2800" dirty="0"/>
          </a:p>
        </p:txBody>
      </p:sp>
      <p:sp>
        <p:nvSpPr>
          <p:cNvPr id="95235" name="AutoShape 5" descr="Αποτέλεσμα εικόνας για διεθνεις σχεσεις">
            <a:extLst>
              <a:ext uri="{FF2B5EF4-FFF2-40B4-BE49-F238E27FC236}">
                <a16:creationId xmlns:a16="http://schemas.microsoft.com/office/drawing/2014/main" id="{0A5CCFBA-7432-E8B9-5735-31614C5B6239}"/>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95236" name="AutoShape 7" descr="Αποτέλεσμα εικόνας για διεθνεις σχεσεις">
            <a:extLst>
              <a:ext uri="{FF2B5EF4-FFF2-40B4-BE49-F238E27FC236}">
                <a16:creationId xmlns:a16="http://schemas.microsoft.com/office/drawing/2014/main" id="{ED465732-3D72-A1F6-0E54-9EFF94A20795}"/>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Τίτλος 1">
            <a:extLst>
              <a:ext uri="{FF2B5EF4-FFF2-40B4-BE49-F238E27FC236}">
                <a16:creationId xmlns:a16="http://schemas.microsoft.com/office/drawing/2014/main" id="{D92B61F7-F57A-47E2-3953-279D28560EE2}"/>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E645D8B-0032-926D-3603-594084AE0B6F}"/>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Το κίνητρο ήταν και πάλι οικονομικό: να απελευθερωθεί το </a:t>
            </a:r>
            <a:r>
              <a:rPr lang="el-GR" sz="2600" dirty="0" err="1"/>
              <a:t>ενδοευρωπαϊκό</a:t>
            </a:r>
            <a:r>
              <a:rPr lang="el-GR" sz="2600" dirty="0"/>
              <a:t> εμπόριο για την τόνωση της οικονομικής ανάπτυξης και προς όφελος των κυβερνήσεων, των επιχειρήσεων και των πολιτών. </a:t>
            </a:r>
          </a:p>
          <a:p>
            <a:pPr algn="just">
              <a:defRPr/>
            </a:pPr>
            <a:r>
              <a:rPr lang="el-GR" sz="2600" dirty="0"/>
              <a:t>Η συμμετοχή στην ΕΟΚ σχεδιάστηκε για να </a:t>
            </a:r>
            <a:r>
              <a:rPr lang="el-GR" sz="2600" dirty="0" err="1"/>
              <a:t>οικοδομηθεί</a:t>
            </a:r>
            <a:r>
              <a:rPr lang="el-GR" sz="2600" dirty="0"/>
              <a:t> η εμπιστοσύνη και να ενισχυθούν οι δεσμοί μεταξύ των λαών και των πολιτικών της Δυτικής Ευρώπης, με στόχο να μην υπάρξει μια αδιανόητη επιστροφή στη λογική του πολέμου και των εχθροπραξιών.</a:t>
            </a:r>
          </a:p>
          <a:p>
            <a:pPr marL="0" indent="0" algn="just" eaLnBrk="1" hangingPunct="1">
              <a:buFont typeface="Wingdings 3" pitchFamily="2" charset="2"/>
              <a:buNone/>
              <a:defRPr/>
            </a:pPr>
            <a:endParaRPr lang="el-GR" altLang="el-GR" sz="2800" dirty="0"/>
          </a:p>
        </p:txBody>
      </p:sp>
      <p:sp>
        <p:nvSpPr>
          <p:cNvPr id="96259" name="AutoShape 5" descr="Αποτέλεσμα εικόνας για διεθνεις σχεσεις">
            <a:extLst>
              <a:ext uri="{FF2B5EF4-FFF2-40B4-BE49-F238E27FC236}">
                <a16:creationId xmlns:a16="http://schemas.microsoft.com/office/drawing/2014/main" id="{AE15C25F-73DA-2758-3457-BF9A01F998B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96260" name="AutoShape 7" descr="Αποτέλεσμα εικόνας για διεθνεις σχεσεις">
            <a:extLst>
              <a:ext uri="{FF2B5EF4-FFF2-40B4-BE49-F238E27FC236}">
                <a16:creationId xmlns:a16="http://schemas.microsoft.com/office/drawing/2014/main" id="{1F2A98E8-D8B3-FF30-37D1-1C87AAC1656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Τίτλος 1">
            <a:extLst>
              <a:ext uri="{FF2B5EF4-FFF2-40B4-BE49-F238E27FC236}">
                <a16:creationId xmlns:a16="http://schemas.microsoft.com/office/drawing/2014/main" id="{2AC44370-C6A7-ADC6-DB24-94F7830A39FF}"/>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0B8F1B1-371B-46A4-AF04-ED7BBF1639E9}"/>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Οι εξελίξεις αυτές προχώρησαν χωρίς τη συμμετοχή του Ηνωμένου Βασιλείου, αν και οι ηγέτες του άρχισαν προσπάθειες για ένταξη στην ΕΟΚ το 1960. </a:t>
            </a:r>
          </a:p>
          <a:p>
            <a:pPr algn="just">
              <a:defRPr/>
            </a:pPr>
            <a:r>
              <a:rPr lang="el-GR" sz="2800" dirty="0"/>
              <a:t>Η ίδια δεκαετία ήταν μια περίοδος διαμόρφωσης, κατά την οποία η ΕΟΚ αντιμετώπισε εσωτερικές προκλήσεις για τον σχεδιασμό μιας σημαντικής πολιτικής, της </a:t>
            </a:r>
            <a:r>
              <a:rPr lang="el-GR" sz="2800" b="1" dirty="0"/>
              <a:t>Κοινής Αγροτικής Πολιτικής (ΚΑΠ)</a:t>
            </a:r>
            <a:r>
              <a:rPr lang="el-GR" sz="2800" dirty="0"/>
              <a:t>, και για να βρεθεί ένας τρόπος να εφαρμοστούν οι υπερεθνικοί θεσμοί λήψης αποφάσεων. </a:t>
            </a:r>
          </a:p>
          <a:p>
            <a:pPr marL="0" indent="0" algn="just" eaLnBrk="1" hangingPunct="1">
              <a:buFont typeface="Wingdings 3" pitchFamily="2" charset="2"/>
              <a:buNone/>
              <a:defRPr/>
            </a:pPr>
            <a:endParaRPr lang="el-GR" altLang="el-GR" sz="2800" dirty="0"/>
          </a:p>
        </p:txBody>
      </p:sp>
      <p:sp>
        <p:nvSpPr>
          <p:cNvPr id="97283" name="AutoShape 5" descr="Αποτέλεσμα εικόνας για διεθνεις σχεσεις">
            <a:extLst>
              <a:ext uri="{FF2B5EF4-FFF2-40B4-BE49-F238E27FC236}">
                <a16:creationId xmlns:a16="http://schemas.microsoft.com/office/drawing/2014/main" id="{B0497FCC-5B07-DEE5-87F4-324AAEDFC1B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97284" name="AutoShape 7" descr="Αποτέλεσμα εικόνας για διεθνεις σχεσεις">
            <a:extLst>
              <a:ext uri="{FF2B5EF4-FFF2-40B4-BE49-F238E27FC236}">
                <a16:creationId xmlns:a16="http://schemas.microsoft.com/office/drawing/2014/main" id="{98D4975F-D381-AD9E-EE25-86668A27DC4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Τίτλος 1">
            <a:extLst>
              <a:ext uri="{FF2B5EF4-FFF2-40B4-BE49-F238E27FC236}">
                <a16:creationId xmlns:a16="http://schemas.microsoft.com/office/drawing/2014/main" id="{1A663C29-15B0-B40A-EF30-E6BE7F2AEC19}"/>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B19606CB-14BD-97CD-C179-BD0526F00BD8}"/>
              </a:ext>
            </a:extLst>
          </p:cNvPr>
          <p:cNvSpPr>
            <a:spLocks noGrp="1"/>
          </p:cNvSpPr>
          <p:nvPr>
            <p:ph idx="1"/>
          </p:nvPr>
        </p:nvSpPr>
        <p:spPr>
          <a:xfrm>
            <a:off x="1382713" y="566738"/>
            <a:ext cx="7761287" cy="61722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Ο πρόεδρος της Γαλλίας, στρατηγός </a:t>
            </a:r>
            <a:r>
              <a:rPr lang="en" sz="2600" dirty="0"/>
              <a:t>Charles de Gaulle, </a:t>
            </a:r>
            <a:r>
              <a:rPr lang="el-GR" sz="2600" dirty="0"/>
              <a:t>όχι μόνο αρνήθηκε να υποστηρίξει την είσοδο του Ηνωμένου Βασιλείου, αλλά προσπάθησε επίσης να αναδιαρθρώσει τη λήψη αποφάσεων στην ΕΟΚ, έτσι ώστε να διατηρήσει τον έλεγχο της ολοκλήρωσης. </a:t>
            </a:r>
          </a:p>
          <a:p>
            <a:pPr algn="just">
              <a:defRPr/>
            </a:pPr>
            <a:r>
              <a:rPr lang="el-GR" sz="2600" dirty="0"/>
              <a:t>Μόνο όταν θα επιλύονταν τα ζητήματα αυτά –γεγονός που διευκολύνθηκε από την πτώση του </a:t>
            </a:r>
            <a:r>
              <a:rPr lang="en" sz="2600" dirty="0"/>
              <a:t>De Gaulle </a:t>
            </a:r>
            <a:r>
              <a:rPr lang="el-GR" sz="2600" dirty="0"/>
              <a:t>από την εξουσία– η υπερεθνική ολοκλήρωση θα μπορούσε να συνεχιστεί αποκτώντας νέους συμμετέχοντες (βλ. διεύρυνση του 1973)</a:t>
            </a:r>
            <a:r>
              <a:rPr lang="el-GR" sz="2800" dirty="0"/>
              <a:t>. </a:t>
            </a:r>
          </a:p>
          <a:p>
            <a:pPr algn="just">
              <a:defRPr/>
            </a:pPr>
            <a:endParaRPr lang="el-GR" sz="2800" dirty="0"/>
          </a:p>
          <a:p>
            <a:pPr marL="0" indent="0" algn="just" eaLnBrk="1" hangingPunct="1">
              <a:buFont typeface="Wingdings 3" pitchFamily="2" charset="2"/>
              <a:buNone/>
              <a:defRPr/>
            </a:pPr>
            <a:endParaRPr lang="el-GR" altLang="el-GR" sz="2800" dirty="0"/>
          </a:p>
        </p:txBody>
      </p:sp>
      <p:sp>
        <p:nvSpPr>
          <p:cNvPr id="98307" name="AutoShape 5" descr="Αποτέλεσμα εικόνας για διεθνεις σχεσεις">
            <a:extLst>
              <a:ext uri="{FF2B5EF4-FFF2-40B4-BE49-F238E27FC236}">
                <a16:creationId xmlns:a16="http://schemas.microsoft.com/office/drawing/2014/main" id="{E32D0953-F7C4-5452-9DD5-722A56CA5B0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98308" name="AutoShape 7" descr="Αποτέλεσμα εικόνας για διεθνεις σχεσεις">
            <a:extLst>
              <a:ext uri="{FF2B5EF4-FFF2-40B4-BE49-F238E27FC236}">
                <a16:creationId xmlns:a16="http://schemas.microsoft.com/office/drawing/2014/main" id="{5FA36D36-B762-BCC3-2DD4-C7F4346CB21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Τίτλος 1">
            <a:extLst>
              <a:ext uri="{FF2B5EF4-FFF2-40B4-BE49-F238E27FC236}">
                <a16:creationId xmlns:a16="http://schemas.microsoft.com/office/drawing/2014/main" id="{3F5C9F1E-CFBB-4CBB-41BF-36E7B565D1A2}"/>
              </a:ext>
            </a:extLst>
          </p:cNvPr>
          <p:cNvSpPr>
            <a:spLocks noGrp="1"/>
          </p:cNvSpPr>
          <p:nvPr>
            <p:ph type="title"/>
          </p:nvPr>
        </p:nvSpPr>
        <p:spPr>
          <a:xfrm>
            <a:off x="920750" y="4763"/>
            <a:ext cx="8223250" cy="638175"/>
          </a:xfrm>
        </p:spPr>
        <p:txBody>
          <a:bodyPr/>
          <a:lstStyle/>
          <a:p>
            <a:pPr algn="just"/>
            <a:r>
              <a:rPr lang="el-GR" altLang="el-GR" sz="2000"/>
              <a:t>Χρονοδιάγραμμα των σημαντικών γεγονότων: </a:t>
            </a:r>
            <a:br>
              <a:rPr lang="el-GR" altLang="el-GR" sz="2000"/>
            </a:br>
            <a:r>
              <a:rPr lang="el-GR" altLang="el-GR" sz="2000"/>
              <a:t>η ιστορική πορεία της ευρωπαϊκής ολοκλήρωσης </a:t>
            </a:r>
            <a:br>
              <a:rPr lang="el-GR" altLang="el-GR"/>
            </a:br>
            <a:endParaRPr lang="el-GR" altLang="el-GR"/>
          </a:p>
        </p:txBody>
      </p:sp>
      <p:graphicFrame>
        <p:nvGraphicFramePr>
          <p:cNvPr id="2" name="Θέση περιεχομένου 1">
            <a:extLst>
              <a:ext uri="{FF2B5EF4-FFF2-40B4-BE49-F238E27FC236}">
                <a16:creationId xmlns:a16="http://schemas.microsoft.com/office/drawing/2014/main" id="{C86DE76E-AF6D-F9D9-0642-C429FAE05E27}"/>
              </a:ext>
            </a:extLst>
          </p:cNvPr>
          <p:cNvGraphicFramePr>
            <a:graphicFrameLocks noGrp="1"/>
          </p:cNvGraphicFramePr>
          <p:nvPr>
            <p:ph idx="1"/>
          </p:nvPr>
        </p:nvGraphicFramePr>
        <p:xfrm>
          <a:off x="1154113" y="1143000"/>
          <a:ext cx="7989887" cy="5953125"/>
        </p:xfrm>
        <a:graphic>
          <a:graphicData uri="http://schemas.openxmlformats.org/drawingml/2006/table">
            <a:tbl>
              <a:tblPr/>
              <a:tblGrid>
                <a:gridCol w="3994944">
                  <a:extLst>
                    <a:ext uri="{9D8B030D-6E8A-4147-A177-3AD203B41FA5}">
                      <a16:colId xmlns:a16="http://schemas.microsoft.com/office/drawing/2014/main" val="20000"/>
                    </a:ext>
                  </a:extLst>
                </a:gridCol>
                <a:gridCol w="3994944">
                  <a:extLst>
                    <a:ext uri="{9D8B030D-6E8A-4147-A177-3AD203B41FA5}">
                      <a16:colId xmlns:a16="http://schemas.microsoft.com/office/drawing/2014/main" val="20001"/>
                    </a:ext>
                  </a:extLst>
                </a:gridCol>
              </a:tblGrid>
              <a:tr h="2987043">
                <a:tc>
                  <a:txBody>
                    <a:bodyPr/>
                    <a:lstStyle/>
                    <a:p>
                      <a:r>
                        <a:rPr lang="el-GR" sz="2800" dirty="0">
                          <a:effectLst/>
                          <a:latin typeface="Century Gothic" panose="020B0502020202020204" pitchFamily="34" charset="0"/>
                        </a:rPr>
                        <a:t>1648</a:t>
                      </a:r>
                    </a:p>
                  </a:txBody>
                  <a:tcPr marL="47624" marR="47624" marT="0" marB="0">
                    <a:lnL>
                      <a:noFill/>
                    </a:lnL>
                    <a:lnR>
                      <a:noFill/>
                    </a:lnR>
                    <a:lnT>
                      <a:noFill/>
                    </a:lnT>
                    <a:lnB>
                      <a:noFill/>
                    </a:lnB>
                  </a:tcPr>
                </a:tc>
                <a:tc>
                  <a:txBody>
                    <a:bodyPr/>
                    <a:lstStyle/>
                    <a:p>
                      <a:pPr algn="just"/>
                      <a:r>
                        <a:rPr lang="el-GR" sz="2800" b="1" dirty="0">
                          <a:effectLst/>
                          <a:latin typeface="Century Gothic" panose="020B0502020202020204" pitchFamily="34" charset="0"/>
                        </a:rPr>
                        <a:t>Η Ειρήνη της Βεστφαλίας εγκαθιδρύει το κυρίαρχο κράτος ως βασική πολιτική ενότητα στην Ευρώπη</a:t>
                      </a:r>
                      <a:endParaRPr lang="en-US" sz="2800" b="1" dirty="0">
                        <a:effectLst/>
                        <a:latin typeface="Century Gothic" panose="020B0502020202020204" pitchFamily="34" charset="0"/>
                      </a:endParaRPr>
                    </a:p>
                    <a:p>
                      <a:pPr algn="just"/>
                      <a:endParaRPr lang="el-GR" sz="2800" dirty="0">
                        <a:effectLst/>
                        <a:latin typeface="Century Gothic" panose="020B0502020202020204" pitchFamily="34" charset="0"/>
                      </a:endParaRPr>
                    </a:p>
                  </a:txBody>
                  <a:tcPr marL="47624" marR="47624" marT="0" marB="0">
                    <a:lnL>
                      <a:noFill/>
                    </a:lnL>
                    <a:lnR>
                      <a:noFill/>
                    </a:lnR>
                    <a:lnT>
                      <a:noFill/>
                    </a:lnT>
                    <a:lnB>
                      <a:noFill/>
                    </a:lnB>
                  </a:tcPr>
                </a:tc>
                <a:extLst>
                  <a:ext uri="{0D108BD9-81ED-4DB2-BD59-A6C34878D82A}">
                    <a16:rowId xmlns:a16="http://schemas.microsoft.com/office/drawing/2014/main" val="10000"/>
                  </a:ext>
                </a:extLst>
              </a:tr>
              <a:tr h="2966082">
                <a:tc>
                  <a:txBody>
                    <a:bodyPr/>
                    <a:lstStyle/>
                    <a:p>
                      <a:r>
                        <a:rPr lang="el-GR" sz="2400">
                          <a:effectLst/>
                          <a:latin typeface="Century Gothic" panose="020B0502020202020204" pitchFamily="34" charset="0"/>
                        </a:rPr>
                        <a:t>1693</a:t>
                      </a:r>
                    </a:p>
                  </a:txBody>
                  <a:tcPr marL="47624" marR="47624" marT="0" marB="0">
                    <a:lnL>
                      <a:noFill/>
                    </a:lnL>
                    <a:lnR>
                      <a:noFill/>
                    </a:lnR>
                    <a:lnT>
                      <a:noFill/>
                    </a:lnT>
                    <a:lnB>
                      <a:noFill/>
                    </a:lnB>
                  </a:tcPr>
                </a:tc>
                <a:tc>
                  <a:txBody>
                    <a:bodyPr/>
                    <a:lstStyle/>
                    <a:p>
                      <a:r>
                        <a:rPr lang="el-GR" sz="2400" dirty="0">
                          <a:effectLst/>
                          <a:latin typeface="Century Gothic" panose="020B0502020202020204" pitchFamily="34" charset="0"/>
                        </a:rPr>
                        <a:t>Ο </a:t>
                      </a:r>
                      <a:r>
                        <a:rPr lang="en" sz="2400" dirty="0">
                          <a:effectLst/>
                          <a:latin typeface="Century Gothic" panose="020B0502020202020204" pitchFamily="34" charset="0"/>
                        </a:rPr>
                        <a:t>William Penn </a:t>
                      </a:r>
                      <a:r>
                        <a:rPr lang="el-GR" sz="2400" dirty="0">
                          <a:effectLst/>
                          <a:latin typeface="Century Gothic" panose="020B0502020202020204" pitchFamily="34" charset="0"/>
                        </a:rPr>
                        <a:t>γράφει το </a:t>
                      </a:r>
                      <a:r>
                        <a:rPr lang="en" sz="2400" i="1" dirty="0">
                          <a:effectLst/>
                          <a:latin typeface="Century Gothic" panose="020B0502020202020204" pitchFamily="34" charset="0"/>
                        </a:rPr>
                        <a:t>An Essay towards the Present and Future Peace of Europe </a:t>
                      </a:r>
                      <a:r>
                        <a:rPr lang="en" sz="2400" dirty="0">
                          <a:effectLst/>
                          <a:latin typeface="Century Gothic" panose="020B0502020202020204" pitchFamily="34" charset="0"/>
                        </a:rPr>
                        <a:t>(</a:t>
                      </a:r>
                      <a:r>
                        <a:rPr lang="el-GR" sz="2400" i="1" dirty="0">
                          <a:effectLst/>
                          <a:latin typeface="Century Gothic" panose="020B0502020202020204" pitchFamily="34" charset="0"/>
                        </a:rPr>
                        <a:t>Ένα δοκίμιο για το Παρόν και το Μέλλον της Ειρήνης της Ευρώπης</a:t>
                      </a:r>
                      <a:r>
                        <a:rPr lang="el-GR" sz="2400" dirty="0">
                          <a:effectLst/>
                          <a:latin typeface="Century Gothic" panose="020B0502020202020204" pitchFamily="34" charset="0"/>
                        </a:rPr>
                        <a:t>)</a:t>
                      </a:r>
                      <a:r>
                        <a:rPr lang="el-GR" sz="1800" kern="1200" dirty="0">
                          <a:solidFill>
                            <a:schemeClr val="tx1"/>
                          </a:solidFill>
                          <a:effectLst/>
                          <a:latin typeface="+mn-lt"/>
                          <a:ea typeface="+mn-ea"/>
                          <a:cs typeface="+mn-cs"/>
                        </a:rPr>
                        <a:t> </a:t>
                      </a:r>
                      <a:br>
                        <a:rPr lang="el-GR" sz="1800" kern="1200" dirty="0">
                          <a:solidFill>
                            <a:schemeClr val="tx1"/>
                          </a:solidFill>
                          <a:effectLst/>
                          <a:latin typeface="+mn-lt"/>
                          <a:ea typeface="+mn-ea"/>
                          <a:cs typeface="+mn-cs"/>
                        </a:rPr>
                      </a:br>
                      <a:r>
                        <a:rPr lang="el-GR" sz="1800" kern="1200" dirty="0">
                          <a:solidFill>
                            <a:schemeClr val="tx1"/>
                          </a:solidFill>
                          <a:effectLst/>
                          <a:latin typeface="+mn-lt"/>
                          <a:ea typeface="+mn-ea"/>
                          <a:cs typeface="+mn-cs"/>
                        </a:rPr>
                        <a:t>[</a:t>
                      </a:r>
                      <a:r>
                        <a:rPr lang="el-GR" sz="1800" b="1" kern="1200" dirty="0">
                          <a:solidFill>
                            <a:schemeClr val="tx1"/>
                          </a:solidFill>
                          <a:effectLst/>
                          <a:latin typeface="+mn-lt"/>
                          <a:ea typeface="+mn-ea"/>
                          <a:cs typeface="+mn-cs"/>
                        </a:rPr>
                        <a:t>συλλογική ασφάλεια]</a:t>
                      </a:r>
                      <a:r>
                        <a:rPr lang="el-GR" sz="1800" kern="1200" dirty="0">
                          <a:solidFill>
                            <a:schemeClr val="tx1"/>
                          </a:solidFill>
                          <a:effectLst/>
                          <a:latin typeface="+mn-lt"/>
                          <a:ea typeface="+mn-ea"/>
                          <a:cs typeface="+mn-cs"/>
                        </a:rPr>
                        <a:t>. </a:t>
                      </a:r>
                    </a:p>
                    <a:p>
                      <a:pPr algn="just"/>
                      <a:endParaRPr lang="el-GR" sz="2400" dirty="0">
                        <a:effectLst/>
                        <a:latin typeface="Century Gothic" panose="020B0502020202020204" pitchFamily="34" charset="0"/>
                      </a:endParaRPr>
                    </a:p>
                  </a:txBody>
                  <a:tcPr marL="47624" marR="47624" marT="0" marB="0">
                    <a:lnL>
                      <a:noFill/>
                    </a:lnL>
                    <a:lnR>
                      <a:noFill/>
                    </a:lnR>
                    <a:lnT>
                      <a:noFill/>
                    </a:lnT>
                    <a:lnB>
                      <a:noFill/>
                    </a:lnB>
                  </a:tcPr>
                </a:tc>
                <a:extLst>
                  <a:ext uri="{0D108BD9-81ED-4DB2-BD59-A6C34878D82A}">
                    <a16:rowId xmlns:a16="http://schemas.microsoft.com/office/drawing/2014/main" val="10001"/>
                  </a:ext>
                </a:extLst>
              </a:tr>
            </a:tbl>
          </a:graphicData>
        </a:graphic>
      </p:graphicFrame>
      <p:sp>
        <p:nvSpPr>
          <p:cNvPr id="25607" name="AutoShape 5" descr="Αποτέλεσμα εικόνας για διεθνεις σχεσεις">
            <a:extLst>
              <a:ext uri="{FF2B5EF4-FFF2-40B4-BE49-F238E27FC236}">
                <a16:creationId xmlns:a16="http://schemas.microsoft.com/office/drawing/2014/main" id="{B47B1030-ABA1-2A41-F466-BBF5C44B0EB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5608" name="AutoShape 7" descr="Αποτέλεσμα εικόνας για διεθνεις σχεσεις">
            <a:extLst>
              <a:ext uri="{FF2B5EF4-FFF2-40B4-BE49-F238E27FC236}">
                <a16:creationId xmlns:a16="http://schemas.microsoft.com/office/drawing/2014/main" id="{6D01A05C-2D18-D2CB-D83F-1C504964437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5609" name="Rectangle 1">
            <a:extLst>
              <a:ext uri="{FF2B5EF4-FFF2-40B4-BE49-F238E27FC236}">
                <a16:creationId xmlns:a16="http://schemas.microsoft.com/office/drawing/2014/main" id="{172C7BD9-943A-8589-532B-648266893462}"/>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Τίτλος 1">
            <a:extLst>
              <a:ext uri="{FF2B5EF4-FFF2-40B4-BE49-F238E27FC236}">
                <a16:creationId xmlns:a16="http://schemas.microsoft.com/office/drawing/2014/main" id="{4F69AB0E-3D71-CBE3-85C2-ED163AC1C3BB}"/>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C773FC3A-EF47-B147-D084-6E47D26BC1A5}"/>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Το πλαίσιο για την οργάνωση της συνένωσης της Δυτικής Ευρώπης μετά τον πόλεμο </a:t>
            </a:r>
            <a:r>
              <a:rPr lang="el-GR" sz="2800" dirty="0" err="1"/>
              <a:t>συμπεριέχει</a:t>
            </a:r>
            <a:r>
              <a:rPr lang="el-GR" sz="2800" dirty="0"/>
              <a:t> δύο θεμελιώδη διλήμματα ασφάλειας, παράλληλα με την επιτακτική ανάγκη για την ανοικοδόμηση των γκρεμισμένων οικονομιών. </a:t>
            </a:r>
          </a:p>
          <a:p>
            <a:pPr algn="just">
              <a:defRPr/>
            </a:pPr>
            <a:r>
              <a:rPr lang="el-GR" sz="2800" dirty="0"/>
              <a:t>Και τα δύο ερωτήματα ασφάλειας </a:t>
            </a:r>
            <a:r>
              <a:rPr lang="el-GR" sz="2800" dirty="0" err="1"/>
              <a:t>περιστράφηκαν</a:t>
            </a:r>
            <a:r>
              <a:rPr lang="el-GR" sz="2800" dirty="0"/>
              <a:t> γύρω από το μελλοντικό καθεστώς της Γερμανίας, η οποία είχε καταληφθεί από τα γαλλικά, βρετανικά, αμερικανικά και σοβιετικά στρατεύματα. </a:t>
            </a:r>
          </a:p>
          <a:p>
            <a:pPr marL="0" indent="0" algn="just" eaLnBrk="1" hangingPunct="1">
              <a:buFont typeface="Wingdings 3" pitchFamily="2" charset="2"/>
              <a:buNone/>
              <a:defRPr/>
            </a:pPr>
            <a:endParaRPr lang="el-GR" altLang="el-GR" sz="2800" dirty="0"/>
          </a:p>
          <a:p>
            <a:pPr marL="0" indent="0" algn="just" eaLnBrk="1" hangingPunct="1">
              <a:buFont typeface="Wingdings 3" pitchFamily="2" charset="2"/>
              <a:buNone/>
              <a:defRPr/>
            </a:pPr>
            <a:endParaRPr lang="el-GR" altLang="el-GR" sz="2800" dirty="0"/>
          </a:p>
        </p:txBody>
      </p:sp>
      <p:sp>
        <p:nvSpPr>
          <p:cNvPr id="99331" name="AutoShape 5" descr="Αποτέλεσμα εικόνας για διεθνεις σχεσεις">
            <a:extLst>
              <a:ext uri="{FF2B5EF4-FFF2-40B4-BE49-F238E27FC236}">
                <a16:creationId xmlns:a16="http://schemas.microsoft.com/office/drawing/2014/main" id="{EB77EE36-A9DE-A56B-B7F2-8E0448F40C4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99332" name="AutoShape 7" descr="Αποτέλεσμα εικόνας για διεθνεις σχεσεις">
            <a:extLst>
              <a:ext uri="{FF2B5EF4-FFF2-40B4-BE49-F238E27FC236}">
                <a16:creationId xmlns:a16="http://schemas.microsoft.com/office/drawing/2014/main" id="{6B6A5DD4-43AA-63B9-1992-B4A0488ADAF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Τίτλος 1">
            <a:extLst>
              <a:ext uri="{FF2B5EF4-FFF2-40B4-BE49-F238E27FC236}">
                <a16:creationId xmlns:a16="http://schemas.microsoft.com/office/drawing/2014/main" id="{AF841290-BE4D-DB2A-BD5C-290F6B57139B}"/>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18F6CD6-89B7-203C-6CBC-62DB83E4C558}"/>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Η εύρεση μιας συνεργατικής λύσης ήταν προβληματική, δεδομένης της βαθιάς διάσπασης ανάμεσα στον </a:t>
            </a:r>
            <a:r>
              <a:rPr lang="en" sz="2600" dirty="0"/>
              <a:t>Stalin </a:t>
            </a:r>
            <a:r>
              <a:rPr lang="el-GR" sz="2600" dirty="0"/>
              <a:t>και στους συμμάχους, τις ΗΠΑ και τη Μεγάλη Βρετανία, κατά τη διάρκεια του πολέμου, για τον τρόπο με τον οποίο θα αναδιοργανωνόταν η απελευθερωμένη Ευρώπη, συμπεριλαμβανομένων των εδαφών στα ανατολικά της Γερμανίας, καθώς και τη συμμαχική κατοχή της ίδιας της Γερμανίας (βλ. ελεύθερες εκλογές, σοβιετικός στρατός και κατάληψη Ανατολικής Ευρώπης)</a:t>
            </a:r>
            <a:r>
              <a:rPr lang="en" sz="2600" dirty="0"/>
              <a:t>. </a:t>
            </a:r>
          </a:p>
          <a:p>
            <a:pPr marL="0" indent="0" algn="just" eaLnBrk="1" hangingPunct="1">
              <a:buFont typeface="Wingdings 3" pitchFamily="2" charset="2"/>
              <a:buNone/>
              <a:defRPr/>
            </a:pPr>
            <a:endParaRPr lang="el-GR" altLang="el-GR" sz="2800" dirty="0"/>
          </a:p>
        </p:txBody>
      </p:sp>
      <p:sp>
        <p:nvSpPr>
          <p:cNvPr id="100355" name="AutoShape 5" descr="Αποτέλεσμα εικόνας για διεθνεις σχεσεις">
            <a:extLst>
              <a:ext uri="{FF2B5EF4-FFF2-40B4-BE49-F238E27FC236}">
                <a16:creationId xmlns:a16="http://schemas.microsoft.com/office/drawing/2014/main" id="{6920F98C-902B-34A7-A696-025E09C015F0}"/>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00356" name="AutoShape 7" descr="Αποτέλεσμα εικόνας για διεθνεις σχεσεις">
            <a:extLst>
              <a:ext uri="{FF2B5EF4-FFF2-40B4-BE49-F238E27FC236}">
                <a16:creationId xmlns:a16="http://schemas.microsoft.com/office/drawing/2014/main" id="{EA9131A5-7538-CD76-0679-8928479CB05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Τίτλος 1">
            <a:extLst>
              <a:ext uri="{FF2B5EF4-FFF2-40B4-BE49-F238E27FC236}">
                <a16:creationId xmlns:a16="http://schemas.microsoft.com/office/drawing/2014/main" id="{F3DBDCA3-7219-8DD9-2999-20759562D8B7}"/>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4D8993E-1FDB-9626-D46C-8AE313482A59}"/>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ιδεολογική αντιπαλότητα και η καχυποψία μεταξύ της Σοβιετικής Ένωσης του </a:t>
            </a:r>
            <a:r>
              <a:rPr lang="en" sz="2800" dirty="0"/>
              <a:t>Stalin </a:t>
            </a:r>
            <a:r>
              <a:rPr lang="el-GR" sz="2800" dirty="0"/>
              <a:t>και του καπιταλιστικού κόσμου –η οποία μετατράπηκε σε έναν ανεπίσημο Ψυχρό Πόλεμο από τη στιγμή της υιοθέτησης του Δόγματος </a:t>
            </a:r>
            <a:r>
              <a:rPr lang="el-GR" sz="2800" dirty="0" err="1"/>
              <a:t>Τρούμαν</a:t>
            </a:r>
            <a:r>
              <a:rPr lang="el-GR" sz="2800" dirty="0"/>
              <a:t> το 1947– καθιστούσε αδύνατη τη συνεργασία Ανατολής και Δύσης για τη Γερμανία (που χωρίστηκε σε Δυτική και Ανατολική). </a:t>
            </a:r>
          </a:p>
          <a:p>
            <a:pPr marL="0" indent="0" algn="just" eaLnBrk="1" hangingPunct="1">
              <a:buFont typeface="Wingdings 3" pitchFamily="2" charset="2"/>
              <a:buNone/>
              <a:defRPr/>
            </a:pPr>
            <a:endParaRPr lang="el-GR" altLang="el-GR" sz="2800" dirty="0"/>
          </a:p>
        </p:txBody>
      </p:sp>
      <p:sp>
        <p:nvSpPr>
          <p:cNvPr id="101379" name="AutoShape 5" descr="Αποτέλεσμα εικόνας για διεθνεις σχεσεις">
            <a:extLst>
              <a:ext uri="{FF2B5EF4-FFF2-40B4-BE49-F238E27FC236}">
                <a16:creationId xmlns:a16="http://schemas.microsoft.com/office/drawing/2014/main" id="{AB954860-A34E-5F75-6428-5A284133DCCB}"/>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01380" name="AutoShape 7" descr="Αποτέλεσμα εικόνας για διεθνεις σχεσεις">
            <a:extLst>
              <a:ext uri="{FF2B5EF4-FFF2-40B4-BE49-F238E27FC236}">
                <a16:creationId xmlns:a16="http://schemas.microsoft.com/office/drawing/2014/main" id="{3A25865F-E1C4-E6CB-A7C1-D88BFFE71CBC}"/>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Τίτλος 1">
            <a:extLst>
              <a:ext uri="{FF2B5EF4-FFF2-40B4-BE49-F238E27FC236}">
                <a16:creationId xmlns:a16="http://schemas.microsoft.com/office/drawing/2014/main" id="{F3E002F8-9F2F-473C-5D1D-EB99EECC867F}"/>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BF2B4BDF-255E-A4D8-1FCC-2D9C5811F9CF}"/>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Το πρώτο δίλημμα ασφάλειας που αντιμετώπισαν οι ΗΠΑ και οι Δυτικοί τους σύμμαχοι, ως εκ τούτου, αφορούσε τον ρόλο που θα διαδραμάτιζε η Δυτική Γερμανία σε προτάσεις και σχέδια για τον σχηματισμό μιας αμυντικής συμμαχίας εναντίον ενός σοβιετικού μπλοκ που γινόταν αντιληπτό ως εγγενώς επιθετικό. </a:t>
            </a:r>
          </a:p>
          <a:p>
            <a:pPr marL="0" indent="0" algn="just" eaLnBrk="1" hangingPunct="1">
              <a:buFont typeface="Wingdings 3" pitchFamily="2" charset="2"/>
              <a:buNone/>
              <a:defRPr/>
            </a:pPr>
            <a:endParaRPr lang="el-GR" altLang="el-GR" sz="2800" dirty="0"/>
          </a:p>
        </p:txBody>
      </p:sp>
      <p:sp>
        <p:nvSpPr>
          <p:cNvPr id="102403" name="AutoShape 5" descr="Αποτέλεσμα εικόνας για διεθνεις σχεσεις">
            <a:extLst>
              <a:ext uri="{FF2B5EF4-FFF2-40B4-BE49-F238E27FC236}">
                <a16:creationId xmlns:a16="http://schemas.microsoft.com/office/drawing/2014/main" id="{1218CED2-023D-E221-7C22-2A0BE001B664}"/>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02404" name="AutoShape 7" descr="Αποτέλεσμα εικόνας για διεθνεις σχεσεις">
            <a:extLst>
              <a:ext uri="{FF2B5EF4-FFF2-40B4-BE49-F238E27FC236}">
                <a16:creationId xmlns:a16="http://schemas.microsoft.com/office/drawing/2014/main" id="{F50DC69B-EA04-2E99-0057-385F9394B17D}"/>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Τίτλος 1">
            <a:extLst>
              <a:ext uri="{FF2B5EF4-FFF2-40B4-BE49-F238E27FC236}">
                <a16:creationId xmlns:a16="http://schemas.microsoft.com/office/drawing/2014/main" id="{971F4113-D90A-157C-FACB-36CFFFA2888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9214C678-7996-BEF8-1CA5-BC5422354119}"/>
              </a:ext>
            </a:extLst>
          </p:cNvPr>
          <p:cNvSpPr>
            <a:spLocks noGrp="1"/>
          </p:cNvSpPr>
          <p:nvPr>
            <p:ph idx="1"/>
          </p:nvPr>
        </p:nvSpPr>
        <p:spPr>
          <a:xfrm>
            <a:off x="1382713" y="792163"/>
            <a:ext cx="7761287" cy="5946775"/>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Οι ΗΠΑ πίεσαν για μια ρύθμιση ασφάλειας που θα επέτρεπε στη Δυτική Γερμανία να συμμετάσχει στρατιωτικά σε μια τέτοια συμμαχία. </a:t>
            </a:r>
          </a:p>
          <a:p>
            <a:pPr algn="just">
              <a:defRPr/>
            </a:pPr>
            <a:r>
              <a:rPr lang="el-GR" sz="2800" dirty="0"/>
              <a:t>Πολλές χώρες της Δυτικής Ευρώπης ανησύχησαν με την πρόταση αυτή. </a:t>
            </a:r>
          </a:p>
          <a:p>
            <a:pPr algn="just">
              <a:defRPr/>
            </a:pPr>
            <a:r>
              <a:rPr lang="el-GR" sz="2800" dirty="0"/>
              <a:t>Επιδίωκαν μια αμερικανική δέσμευση σχετικά με την ασφάλεια της Δυτικής Ευρώπης, ωστόσο δεν επιθυμούσαν αυτή να επιτρέψει τον </a:t>
            </a:r>
            <a:r>
              <a:rPr lang="el-GR" sz="2800" dirty="0" err="1"/>
              <a:t>επανεξοπλισμό</a:t>
            </a:r>
            <a:r>
              <a:rPr lang="el-GR" sz="2800" dirty="0"/>
              <a:t> της Γερμανίας. </a:t>
            </a:r>
          </a:p>
          <a:p>
            <a:pPr marL="0" indent="0" algn="just" eaLnBrk="1" hangingPunct="1">
              <a:buFont typeface="Wingdings 3" pitchFamily="2" charset="2"/>
              <a:buNone/>
              <a:defRPr/>
            </a:pPr>
            <a:endParaRPr lang="el-GR" altLang="el-GR" sz="2800" dirty="0"/>
          </a:p>
        </p:txBody>
      </p:sp>
      <p:sp>
        <p:nvSpPr>
          <p:cNvPr id="103427" name="AutoShape 5" descr="Αποτέλεσμα εικόνας για διεθνεις σχεσεις">
            <a:extLst>
              <a:ext uri="{FF2B5EF4-FFF2-40B4-BE49-F238E27FC236}">
                <a16:creationId xmlns:a16="http://schemas.microsoft.com/office/drawing/2014/main" id="{FDC69073-EFDF-EB91-D904-0383DAFAFE4C}"/>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03428" name="AutoShape 7" descr="Αποτέλεσμα εικόνας για διεθνεις σχεσεις">
            <a:extLst>
              <a:ext uri="{FF2B5EF4-FFF2-40B4-BE49-F238E27FC236}">
                <a16:creationId xmlns:a16="http://schemas.microsoft.com/office/drawing/2014/main" id="{F8D095B6-9776-49EC-D16F-318E1C0A9848}"/>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Τίτλος 1">
            <a:extLst>
              <a:ext uri="{FF2B5EF4-FFF2-40B4-BE49-F238E27FC236}">
                <a16:creationId xmlns:a16="http://schemas.microsoft.com/office/drawing/2014/main" id="{8360DB34-08AB-27A0-9320-084A21D1F34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4E8312D-B091-2A81-9171-A06DD498BAD0}"/>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Αυτό το ζήτημα περιπλέκεται ακόμη περισσότερο από ένα δεύτερο θέμα ασφάλειας: την εμμονή των γαλλικών απαιτήσεων επί των πόρων στη γερμανική περιοχή της </a:t>
            </a:r>
            <a:r>
              <a:rPr lang="en" sz="2800" dirty="0" err="1"/>
              <a:t>Ruhrgebiet</a:t>
            </a:r>
            <a:r>
              <a:rPr lang="en" sz="2800" dirty="0"/>
              <a:t>, </a:t>
            </a:r>
            <a:r>
              <a:rPr lang="el-GR" sz="2800" dirty="0"/>
              <a:t>την πιο βιομηχανοποιημένη περιοχή της Ευρώπης, και των εδαφικών διεκδικήσεων στην περιοχή του </a:t>
            </a:r>
            <a:r>
              <a:rPr lang="el-GR" sz="2800" dirty="0" err="1"/>
              <a:t>Σάαρ</a:t>
            </a:r>
            <a:r>
              <a:rPr lang="el-GR" sz="2800" dirty="0"/>
              <a:t>, μιας πρώην γαλλικής επαρχίας. </a:t>
            </a:r>
          </a:p>
          <a:p>
            <a:pPr marL="0" indent="0" algn="just" eaLnBrk="1" hangingPunct="1">
              <a:buFont typeface="Wingdings 3" pitchFamily="2" charset="2"/>
              <a:buNone/>
              <a:defRPr/>
            </a:pPr>
            <a:endParaRPr lang="el-GR" altLang="el-GR" sz="2800" dirty="0"/>
          </a:p>
        </p:txBody>
      </p:sp>
      <p:sp>
        <p:nvSpPr>
          <p:cNvPr id="104451" name="AutoShape 5" descr="Αποτέλεσμα εικόνας για διεθνεις σχεσεις">
            <a:extLst>
              <a:ext uri="{FF2B5EF4-FFF2-40B4-BE49-F238E27FC236}">
                <a16:creationId xmlns:a16="http://schemas.microsoft.com/office/drawing/2014/main" id="{278B33CF-8B0F-28D1-B05B-97CF38ED4DF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04452" name="AutoShape 7" descr="Αποτέλεσμα εικόνας για διεθνεις σχεσεις">
            <a:extLst>
              <a:ext uri="{FF2B5EF4-FFF2-40B4-BE49-F238E27FC236}">
                <a16:creationId xmlns:a16="http://schemas.microsoft.com/office/drawing/2014/main" id="{5C548581-93CD-4203-2641-D0118E5C8803}"/>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Τίτλος 1">
            <a:extLst>
              <a:ext uri="{FF2B5EF4-FFF2-40B4-BE49-F238E27FC236}">
                <a16:creationId xmlns:a16="http://schemas.microsoft.com/office/drawing/2014/main" id="{2798CE43-4BEF-505A-8C5B-1BD4B857D97A}"/>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99CCE69F-4BE1-9BE0-4185-0A6039C5A8A7}"/>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Οι Γάλλοι πολιτικοί δεν ήταν μόνο διστακτικοί σχετικά με την ενσωμάτωση της Δυτικής Γερμανίας σε ένα κοινό σύστημα άμυνας. </a:t>
            </a:r>
          </a:p>
          <a:p>
            <a:pPr algn="just">
              <a:defRPr/>
            </a:pPr>
            <a:r>
              <a:rPr lang="el-GR" sz="2800" dirty="0"/>
              <a:t>Ζήτησαν, επίσης, να ασκήσουν έλεγχο στη βιομηχανική καρδιά της Γερμανίας, ιδίως στο </a:t>
            </a:r>
            <a:r>
              <a:rPr lang="el-GR" sz="2800" dirty="0" err="1"/>
              <a:t>Σάαρ</a:t>
            </a:r>
            <a:r>
              <a:rPr lang="el-GR" sz="2800" dirty="0"/>
              <a:t>, που έγινε γαλλικό προτεκτοράτο το 1947. </a:t>
            </a:r>
          </a:p>
          <a:p>
            <a:pPr marL="0" indent="0" algn="just" eaLnBrk="1" hangingPunct="1">
              <a:buFont typeface="Wingdings 3" pitchFamily="2" charset="2"/>
              <a:buNone/>
              <a:defRPr/>
            </a:pPr>
            <a:endParaRPr lang="el-GR" altLang="el-GR" sz="2800" dirty="0"/>
          </a:p>
        </p:txBody>
      </p:sp>
      <p:sp>
        <p:nvSpPr>
          <p:cNvPr id="105475" name="AutoShape 5" descr="Αποτέλεσμα εικόνας για διεθνεις σχεσεις">
            <a:extLst>
              <a:ext uri="{FF2B5EF4-FFF2-40B4-BE49-F238E27FC236}">
                <a16:creationId xmlns:a16="http://schemas.microsoft.com/office/drawing/2014/main" id="{C1F57B64-3BA0-4BED-515B-B13B2DF019A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05476" name="AutoShape 7" descr="Αποτέλεσμα εικόνας για διεθνεις σχεσεις">
            <a:extLst>
              <a:ext uri="{FF2B5EF4-FFF2-40B4-BE49-F238E27FC236}">
                <a16:creationId xmlns:a16="http://schemas.microsoft.com/office/drawing/2014/main" id="{21749789-5881-028A-EEC9-A8636D2C709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Τίτλος 1">
            <a:extLst>
              <a:ext uri="{FF2B5EF4-FFF2-40B4-BE49-F238E27FC236}">
                <a16:creationId xmlns:a16="http://schemas.microsoft.com/office/drawing/2014/main" id="{D423DA21-7B3D-330A-144D-479C395E687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33D5F954-18CB-37CA-8327-11F58B2C348B}"/>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Παράλληλα με αυτά τα δύο θέματα ασφάλειας, οι χώρες της Δυτικής Ευρώπης βρίσκονταν αντιμέτωπες με το ερώτημα πώς θα μπορούσαν να ξαναχτίσουν τις συντριμμένες οικονομίες τους με τον καλύτερο δυνατό τρόπο. </a:t>
            </a:r>
          </a:p>
          <a:p>
            <a:pPr algn="just">
              <a:defRPr/>
            </a:pPr>
            <a:r>
              <a:rPr lang="el-GR" sz="2800" dirty="0"/>
              <a:t>Το σχέδιο των ΗΠΑ για την παγκόσμια μεταπολεμική ευημερία βασίστηκε στο άνοιγμα του διεθνούς εμπορίου. </a:t>
            </a:r>
          </a:p>
          <a:p>
            <a:pPr marL="0" indent="0" algn="just" eaLnBrk="1" hangingPunct="1">
              <a:buFont typeface="Wingdings 3" pitchFamily="2" charset="2"/>
              <a:buNone/>
              <a:defRPr/>
            </a:pPr>
            <a:endParaRPr lang="el-GR" altLang="el-GR" sz="2800" dirty="0"/>
          </a:p>
        </p:txBody>
      </p:sp>
      <p:sp>
        <p:nvSpPr>
          <p:cNvPr id="106499" name="AutoShape 5" descr="Αποτέλεσμα εικόνας για διεθνεις σχεσεις">
            <a:extLst>
              <a:ext uri="{FF2B5EF4-FFF2-40B4-BE49-F238E27FC236}">
                <a16:creationId xmlns:a16="http://schemas.microsoft.com/office/drawing/2014/main" id="{1DA09D0C-F417-7A3D-510E-5CDBED4BBFD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06500" name="AutoShape 7" descr="Αποτέλεσμα εικόνας για διεθνεις σχεσεις">
            <a:extLst>
              <a:ext uri="{FF2B5EF4-FFF2-40B4-BE49-F238E27FC236}">
                <a16:creationId xmlns:a16="http://schemas.microsoft.com/office/drawing/2014/main" id="{A1EBFC41-3401-7578-0C18-BAF5948BE244}"/>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Τίτλος 1">
            <a:extLst>
              <a:ext uri="{FF2B5EF4-FFF2-40B4-BE49-F238E27FC236}">
                <a16:creationId xmlns:a16="http://schemas.microsoft.com/office/drawing/2014/main" id="{AA5E5747-5761-8441-906C-B497F9001ABF}"/>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18A38BC9-8596-1CA4-ECB0-147295D111F1}"/>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Αυτό θα συντελούνταν με τη μείωση των δασμών στην ανταλλαγή αγαθών (μέσω της Παγκόσμιας Συμφωνίας Δασμών και Εμπορίου, πρόδρομο του σημερινού Παγκόσμιου Οργανισμού Εμπορίου) και με τη δημιουργία ενός συστήματος νομισματικής σταθερότητας (μέσω του Διεθνούς Νομισματικού Ταμείου). </a:t>
            </a:r>
          </a:p>
          <a:p>
            <a:pPr marL="0" indent="0" algn="just" eaLnBrk="1" hangingPunct="1">
              <a:buFont typeface="Wingdings 3" pitchFamily="2" charset="2"/>
              <a:buNone/>
              <a:defRPr/>
            </a:pPr>
            <a:endParaRPr lang="el-GR" altLang="el-GR" sz="2800" dirty="0"/>
          </a:p>
        </p:txBody>
      </p:sp>
      <p:sp>
        <p:nvSpPr>
          <p:cNvPr id="107523" name="AutoShape 5" descr="Αποτέλεσμα εικόνας για διεθνεις σχεσεις">
            <a:extLst>
              <a:ext uri="{FF2B5EF4-FFF2-40B4-BE49-F238E27FC236}">
                <a16:creationId xmlns:a16="http://schemas.microsoft.com/office/drawing/2014/main" id="{DB985E3F-46CE-46C2-8028-B86F3E9353E5}"/>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07524" name="AutoShape 7" descr="Αποτέλεσμα εικόνας για διεθνεις σχεσεις">
            <a:extLst>
              <a:ext uri="{FF2B5EF4-FFF2-40B4-BE49-F238E27FC236}">
                <a16:creationId xmlns:a16="http://schemas.microsoft.com/office/drawing/2014/main" id="{9F5B1552-1B30-D2EB-C34C-6166F9469CB8}"/>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Τίτλος 1">
            <a:extLst>
              <a:ext uri="{FF2B5EF4-FFF2-40B4-BE49-F238E27FC236}">
                <a16:creationId xmlns:a16="http://schemas.microsoft.com/office/drawing/2014/main" id="{26108A02-9B7C-BF74-86BB-3F6BB5490AF6}"/>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9D425C4-AE40-F17B-5AFB-12EBB3033A04}"/>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συνολική διευθέτηση για μια ανοιχτή παγκόσμια οικονομία έμεινε γνωστή ως το σύστημα του </a:t>
            </a:r>
            <a:r>
              <a:rPr lang="el-GR" sz="2800" b="1" dirty="0" err="1"/>
              <a:t>Μπρέτον</a:t>
            </a:r>
            <a:r>
              <a:rPr lang="el-GR" sz="2800" b="1" dirty="0"/>
              <a:t> Γουντς</a:t>
            </a:r>
            <a:r>
              <a:rPr lang="en" sz="2800" b="1" dirty="0"/>
              <a:t>, </a:t>
            </a:r>
            <a:r>
              <a:rPr lang="el-GR" sz="2800" dirty="0"/>
              <a:t>το οποίο ταύτισε τη βελτίωση των σχέσεων μεταξύ των κρατών με την ανάπτυξη του ελεύθερου εμπορίου, την αλληλεξάρτηση και τα κοινά συμφέροντα.</a:t>
            </a:r>
          </a:p>
          <a:p>
            <a:pPr marL="0" indent="0" algn="just" eaLnBrk="1" hangingPunct="1">
              <a:buFont typeface="Wingdings 3" pitchFamily="2" charset="2"/>
              <a:buNone/>
              <a:defRPr/>
            </a:pPr>
            <a:endParaRPr lang="el-GR" altLang="el-GR" sz="2800" dirty="0"/>
          </a:p>
        </p:txBody>
      </p:sp>
      <p:sp>
        <p:nvSpPr>
          <p:cNvPr id="108547" name="AutoShape 5" descr="Αποτέλεσμα εικόνας για διεθνεις σχεσεις">
            <a:extLst>
              <a:ext uri="{FF2B5EF4-FFF2-40B4-BE49-F238E27FC236}">
                <a16:creationId xmlns:a16="http://schemas.microsoft.com/office/drawing/2014/main" id="{76FC6A18-51CA-0A93-920D-91F6762F323E}"/>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08548" name="AutoShape 7" descr="Αποτέλεσμα εικόνας για διεθνεις σχεσεις">
            <a:extLst>
              <a:ext uri="{FF2B5EF4-FFF2-40B4-BE49-F238E27FC236}">
                <a16:creationId xmlns:a16="http://schemas.microsoft.com/office/drawing/2014/main" id="{E3D1F295-30A0-BD27-4556-928D33D2420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Τίτλος 1">
            <a:extLst>
              <a:ext uri="{FF2B5EF4-FFF2-40B4-BE49-F238E27FC236}">
                <a16:creationId xmlns:a16="http://schemas.microsoft.com/office/drawing/2014/main" id="{091AC866-71C1-26AB-2C98-B3FD3B8BE294}"/>
              </a:ext>
            </a:extLst>
          </p:cNvPr>
          <p:cNvSpPr>
            <a:spLocks noGrp="1"/>
          </p:cNvSpPr>
          <p:nvPr>
            <p:ph type="title"/>
          </p:nvPr>
        </p:nvSpPr>
        <p:spPr>
          <a:xfrm>
            <a:off x="920750" y="4763"/>
            <a:ext cx="8223250" cy="638175"/>
          </a:xfrm>
        </p:spPr>
        <p:txBody>
          <a:bodyPr/>
          <a:lstStyle/>
          <a:p>
            <a:pPr algn="just"/>
            <a:r>
              <a:rPr lang="el-GR" altLang="el-GR" sz="2000"/>
              <a:t>Χρονοδιάγραμμα των σημαντικών γεγονότων: </a:t>
            </a:r>
            <a:br>
              <a:rPr lang="el-GR" altLang="el-GR" sz="2000"/>
            </a:br>
            <a:r>
              <a:rPr lang="el-GR" altLang="el-GR" sz="2000"/>
              <a:t>η ιστορική πορεία της ευρωπαϊκής ολοκλήρωσης </a:t>
            </a:r>
            <a:br>
              <a:rPr lang="el-GR" altLang="el-GR"/>
            </a:br>
            <a:endParaRPr lang="el-GR" altLang="el-GR"/>
          </a:p>
        </p:txBody>
      </p:sp>
      <p:graphicFrame>
        <p:nvGraphicFramePr>
          <p:cNvPr id="2" name="Θέση περιεχομένου 1">
            <a:extLst>
              <a:ext uri="{FF2B5EF4-FFF2-40B4-BE49-F238E27FC236}">
                <a16:creationId xmlns:a16="http://schemas.microsoft.com/office/drawing/2014/main" id="{C1632B69-29E8-76F8-4AA3-91079D1403A4}"/>
              </a:ext>
            </a:extLst>
          </p:cNvPr>
          <p:cNvGraphicFramePr>
            <a:graphicFrameLocks noGrp="1"/>
          </p:cNvGraphicFramePr>
          <p:nvPr>
            <p:ph idx="1"/>
          </p:nvPr>
        </p:nvGraphicFramePr>
        <p:xfrm>
          <a:off x="1154113" y="1143000"/>
          <a:ext cx="7989887" cy="6492875"/>
        </p:xfrm>
        <a:graphic>
          <a:graphicData uri="http://schemas.openxmlformats.org/drawingml/2006/table">
            <a:tbl>
              <a:tblPr/>
              <a:tblGrid>
                <a:gridCol w="3994944">
                  <a:extLst>
                    <a:ext uri="{9D8B030D-6E8A-4147-A177-3AD203B41FA5}">
                      <a16:colId xmlns:a16="http://schemas.microsoft.com/office/drawing/2014/main" val="20000"/>
                    </a:ext>
                  </a:extLst>
                </a:gridCol>
                <a:gridCol w="3994944">
                  <a:extLst>
                    <a:ext uri="{9D8B030D-6E8A-4147-A177-3AD203B41FA5}">
                      <a16:colId xmlns:a16="http://schemas.microsoft.com/office/drawing/2014/main" val="20001"/>
                    </a:ext>
                  </a:extLst>
                </a:gridCol>
              </a:tblGrid>
              <a:tr h="3566509">
                <a:tc>
                  <a:txBody>
                    <a:bodyPr/>
                    <a:lstStyle/>
                    <a:p>
                      <a:r>
                        <a:rPr lang="el-GR" sz="2600" dirty="0">
                          <a:effectLst/>
                          <a:latin typeface="Century Gothic" panose="020B0502020202020204" pitchFamily="34" charset="0"/>
                        </a:rPr>
                        <a:t>1700-1800</a:t>
                      </a:r>
                    </a:p>
                  </a:txBody>
                  <a:tcPr marL="47624" marR="47624" marT="0" marB="0">
                    <a:lnL>
                      <a:noFill/>
                    </a:lnL>
                    <a:lnR>
                      <a:noFill/>
                    </a:lnR>
                    <a:lnT>
                      <a:noFill/>
                    </a:lnT>
                    <a:lnB>
                      <a:noFill/>
                    </a:lnB>
                  </a:tcPr>
                </a:tc>
                <a:tc>
                  <a:txBody>
                    <a:bodyPr/>
                    <a:lstStyle/>
                    <a:p>
                      <a:pPr algn="just"/>
                      <a:r>
                        <a:rPr lang="el-GR" sz="2600" dirty="0">
                          <a:effectLst/>
                          <a:latin typeface="Century Gothic" panose="020B0502020202020204" pitchFamily="34" charset="0"/>
                        </a:rPr>
                        <a:t>Η Ευρώπη ως πολιτική έννοια (ήπειρος κυρίαρχων κρατών) αντικαθιστά την παλαιότερη έννοια της </a:t>
                      </a:r>
                      <a:r>
                        <a:rPr lang="en" sz="2600" dirty="0">
                          <a:effectLst/>
                          <a:latin typeface="Century Gothic" panose="020B0502020202020204" pitchFamily="34" charset="0"/>
                        </a:rPr>
                        <a:t>Christendom-</a:t>
                      </a:r>
                      <a:r>
                        <a:rPr lang="el-GR" sz="2600" dirty="0">
                          <a:effectLst/>
                          <a:latin typeface="Century Gothic" panose="020B0502020202020204" pitchFamily="34" charset="0"/>
                        </a:rPr>
                        <a:t>Χριστιανοσύνης (μιας ηπείρου με μια κοινή θρησκευτική ταυτότητα)</a:t>
                      </a:r>
                    </a:p>
                  </a:txBody>
                  <a:tcPr marL="47624" marR="47624" marT="0" marB="0">
                    <a:lnL>
                      <a:noFill/>
                    </a:lnL>
                    <a:lnR>
                      <a:noFill/>
                    </a:lnR>
                    <a:lnT>
                      <a:noFill/>
                    </a:lnT>
                    <a:lnB>
                      <a:noFill/>
                    </a:lnB>
                  </a:tcPr>
                </a:tc>
                <a:extLst>
                  <a:ext uri="{0D108BD9-81ED-4DB2-BD59-A6C34878D82A}">
                    <a16:rowId xmlns:a16="http://schemas.microsoft.com/office/drawing/2014/main" val="10000"/>
                  </a:ext>
                </a:extLst>
              </a:tr>
              <a:tr h="2926366">
                <a:tc>
                  <a:txBody>
                    <a:bodyPr/>
                    <a:lstStyle/>
                    <a:p>
                      <a:r>
                        <a:rPr lang="el-GR" sz="2400" dirty="0">
                          <a:effectLst/>
                          <a:latin typeface="Century Gothic" panose="020B0502020202020204" pitchFamily="34" charset="0"/>
                        </a:rPr>
                        <a:t>1713</a:t>
                      </a:r>
                    </a:p>
                  </a:txBody>
                  <a:tcPr marL="47624" marR="47624" marT="0" marB="0">
                    <a:lnL>
                      <a:noFill/>
                    </a:lnL>
                    <a:lnR>
                      <a:noFill/>
                    </a:lnR>
                    <a:lnT>
                      <a:noFill/>
                    </a:lnT>
                    <a:lnB>
                      <a:noFill/>
                    </a:lnB>
                  </a:tcPr>
                </a:tc>
                <a:tc>
                  <a:txBody>
                    <a:bodyPr/>
                    <a:lstStyle/>
                    <a:p>
                      <a:pPr algn="just"/>
                      <a:r>
                        <a:rPr lang="en" sz="2400" dirty="0">
                          <a:effectLst/>
                          <a:latin typeface="Century Gothic" panose="020B0502020202020204" pitchFamily="34" charset="0"/>
                        </a:rPr>
                        <a:t>O Abbot Saint-Pierre </a:t>
                      </a:r>
                      <a:r>
                        <a:rPr lang="el-GR" sz="2400" dirty="0">
                          <a:effectLst/>
                          <a:latin typeface="Century Gothic" panose="020B0502020202020204" pitchFamily="34" charset="0"/>
                        </a:rPr>
                        <a:t>γράφει το</a:t>
                      </a:r>
                      <a:r>
                        <a:rPr lang="en" sz="2400" i="1" dirty="0">
                          <a:effectLst/>
                          <a:latin typeface="Century Gothic" panose="020B0502020202020204" pitchFamily="34" charset="0"/>
                        </a:rPr>
                        <a:t>  </a:t>
                      </a:r>
                      <a:r>
                        <a:rPr lang="el-GR" sz="2400" i="1" dirty="0">
                          <a:effectLst/>
                          <a:latin typeface="Century Gothic" panose="020B0502020202020204" pitchFamily="34" charset="0"/>
                        </a:rPr>
                        <a:t>Δοκίμιο για τη Διαρκή Ειρήνη στην Ευρώπη (εμπόριο- </a:t>
                      </a:r>
                      <a:r>
                        <a:rPr lang="el-GR" sz="2400" kern="1200" dirty="0">
                          <a:solidFill>
                            <a:schemeClr val="tx1"/>
                          </a:solidFill>
                          <a:effectLst/>
                          <a:latin typeface="+mn-lt"/>
                          <a:ea typeface="+mn-ea"/>
                          <a:cs typeface="+mn-cs"/>
                        </a:rPr>
                        <a:t>συλλογικό σύστημα ασφάλειας) </a:t>
                      </a:r>
                    </a:p>
                    <a:p>
                      <a:pPr algn="just"/>
                      <a:endParaRPr lang="en-US" sz="2400" i="1" dirty="0">
                        <a:effectLst/>
                        <a:latin typeface="Century Gothic" panose="020B0502020202020204" pitchFamily="34" charset="0"/>
                      </a:endParaRPr>
                    </a:p>
                    <a:p>
                      <a:pPr algn="l"/>
                      <a:endParaRPr lang="en-US" sz="2400" i="1" dirty="0">
                        <a:effectLst/>
                        <a:latin typeface="Century Gothic" panose="020B0502020202020204" pitchFamily="34" charset="0"/>
                      </a:endParaRPr>
                    </a:p>
                  </a:txBody>
                  <a:tcPr marL="47624" marR="47624" marT="0" marB="0">
                    <a:lnL>
                      <a:noFill/>
                    </a:lnL>
                    <a:lnR>
                      <a:noFill/>
                    </a:lnR>
                    <a:lnT>
                      <a:noFill/>
                    </a:lnT>
                    <a:lnB>
                      <a:noFill/>
                    </a:lnB>
                  </a:tcPr>
                </a:tc>
                <a:extLst>
                  <a:ext uri="{0D108BD9-81ED-4DB2-BD59-A6C34878D82A}">
                    <a16:rowId xmlns:a16="http://schemas.microsoft.com/office/drawing/2014/main" val="10001"/>
                  </a:ext>
                </a:extLst>
              </a:tr>
            </a:tbl>
          </a:graphicData>
        </a:graphic>
      </p:graphicFrame>
      <p:sp>
        <p:nvSpPr>
          <p:cNvPr id="26631" name="AutoShape 5" descr="Αποτέλεσμα εικόνας για διεθνεις σχεσεις">
            <a:extLst>
              <a:ext uri="{FF2B5EF4-FFF2-40B4-BE49-F238E27FC236}">
                <a16:creationId xmlns:a16="http://schemas.microsoft.com/office/drawing/2014/main" id="{8493CBD1-E4E8-8B4E-B1B8-8F0416C3468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6632" name="AutoShape 7" descr="Αποτέλεσμα εικόνας για διεθνεις σχεσεις">
            <a:extLst>
              <a:ext uri="{FF2B5EF4-FFF2-40B4-BE49-F238E27FC236}">
                <a16:creationId xmlns:a16="http://schemas.microsoft.com/office/drawing/2014/main" id="{608A48AC-FE2B-91C6-1FA3-DA195C8F4BC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26633" name="Rectangle 1">
            <a:extLst>
              <a:ext uri="{FF2B5EF4-FFF2-40B4-BE49-F238E27FC236}">
                <a16:creationId xmlns:a16="http://schemas.microsoft.com/office/drawing/2014/main" id="{8AEE6B94-491B-5F36-3349-164AE9049DAD}"/>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br>
              <a:rPr lang="en-US" altLang="el-GR" sz="900">
                <a:solidFill>
                  <a:schemeClr val="tx1"/>
                </a:solidFill>
                <a:latin typeface="Times" pitchFamily="2" charset="0"/>
              </a:rPr>
            </a:br>
            <a:endParaRPr lang="en-US" altLang="el-GR">
              <a:solidFill>
                <a:schemeClr val="tx1"/>
              </a:solidFill>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Τίτλος 1">
            <a:extLst>
              <a:ext uri="{FF2B5EF4-FFF2-40B4-BE49-F238E27FC236}">
                <a16:creationId xmlns:a16="http://schemas.microsoft.com/office/drawing/2014/main" id="{DCBA2CDE-3C1E-BB82-D2FF-25011428DF59}"/>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8D7448D-C598-D8B8-C3E8-1CDE9926238C}"/>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Η παγκόσμια οικονομική αλληλεξάρτηση θα απέτρεπε την επιστροφή στον οικονομικό εθνικισμό της δεκαετίας του 1930. </a:t>
            </a:r>
          </a:p>
          <a:p>
            <a:pPr algn="just">
              <a:defRPr/>
            </a:pPr>
            <a:r>
              <a:rPr lang="el-GR" sz="2800" dirty="0"/>
              <a:t>Ωστόσο, αυτή η αλληλεξάρτηση απαιτούσε από τις ευρωπαϊκές οικονομίες να είναι αρκετά ισχυρές για να συμμετάσχουν στο παγκόσμιο εμπόριο. </a:t>
            </a:r>
          </a:p>
          <a:p>
            <a:pPr algn="just">
              <a:defRPr/>
            </a:pPr>
            <a:r>
              <a:rPr lang="el-GR" sz="2800" dirty="0"/>
              <a:t>Η πραγματικότητα όμως ήταν ότι η Ευρώπη υπέφερε από τη φτώχεια, την καταστροφή των υποδομών και την αδύναμη γεωργική παραγωγή. </a:t>
            </a:r>
          </a:p>
          <a:p>
            <a:pPr marL="0" indent="0" algn="just" eaLnBrk="1" hangingPunct="1">
              <a:buFont typeface="Wingdings 3" pitchFamily="2" charset="2"/>
              <a:buNone/>
              <a:defRPr/>
            </a:pPr>
            <a:endParaRPr lang="el-GR" altLang="el-GR" sz="2800" dirty="0"/>
          </a:p>
        </p:txBody>
      </p:sp>
      <p:sp>
        <p:nvSpPr>
          <p:cNvPr id="109571" name="AutoShape 5" descr="Αποτέλεσμα εικόνας για διεθνεις σχεσεις">
            <a:extLst>
              <a:ext uri="{FF2B5EF4-FFF2-40B4-BE49-F238E27FC236}">
                <a16:creationId xmlns:a16="http://schemas.microsoft.com/office/drawing/2014/main" id="{0A7CC865-5B5E-0525-0129-3085A1779F0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09572" name="AutoShape 7" descr="Αποτέλεσμα εικόνας για διεθνεις σχεσεις">
            <a:extLst>
              <a:ext uri="{FF2B5EF4-FFF2-40B4-BE49-F238E27FC236}">
                <a16:creationId xmlns:a16="http://schemas.microsoft.com/office/drawing/2014/main" id="{5B1EFFE4-7AF6-93DA-B2C8-0C17A746CD80}"/>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Τίτλος 1">
            <a:extLst>
              <a:ext uri="{FF2B5EF4-FFF2-40B4-BE49-F238E27FC236}">
                <a16:creationId xmlns:a16="http://schemas.microsoft.com/office/drawing/2014/main" id="{382297B0-7CD7-61C6-97EF-282F4800B6F7}"/>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D7356DC2-F377-7E99-2583-B6C5DECF5BA9}"/>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Για να αντιμετωπιστεί αυτό το πρόβλημα, οι ΗΠΑ ξεκίνησαν το 1947 το Σχέδιο </a:t>
            </a:r>
            <a:r>
              <a:rPr lang="en" sz="2800" dirty="0"/>
              <a:t>Marshall </a:t>
            </a:r>
            <a:r>
              <a:rPr lang="el-GR" sz="2800" dirty="0"/>
              <a:t>για την οικονομική βοήθεια προς την Ευρώπη. </a:t>
            </a:r>
          </a:p>
          <a:p>
            <a:pPr algn="just">
              <a:defRPr/>
            </a:pPr>
            <a:r>
              <a:rPr lang="el-GR" sz="2800" dirty="0"/>
              <a:t>Ο σκοπός ήταν να ενσωματωθούν οι χώρες της Δυτικής Ευρώπης μέσα στο σύστημα του διεθνούς εμπορίου το ταχύτερο δυνατόν. </a:t>
            </a:r>
          </a:p>
          <a:p>
            <a:pPr marL="0" indent="0" algn="just" eaLnBrk="1" hangingPunct="1">
              <a:buFont typeface="Wingdings 3" pitchFamily="2" charset="2"/>
              <a:buNone/>
              <a:defRPr/>
            </a:pPr>
            <a:endParaRPr lang="el-GR" altLang="el-GR" sz="2800" dirty="0"/>
          </a:p>
        </p:txBody>
      </p:sp>
      <p:sp>
        <p:nvSpPr>
          <p:cNvPr id="110595" name="AutoShape 5" descr="Αποτέλεσμα εικόνας για διεθνεις σχεσεις">
            <a:extLst>
              <a:ext uri="{FF2B5EF4-FFF2-40B4-BE49-F238E27FC236}">
                <a16:creationId xmlns:a16="http://schemas.microsoft.com/office/drawing/2014/main" id="{F5B00E5F-05CB-84E4-E186-A5FD730F4E3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10596" name="AutoShape 7" descr="Αποτέλεσμα εικόνας για διεθνεις σχεσεις">
            <a:extLst>
              <a:ext uri="{FF2B5EF4-FFF2-40B4-BE49-F238E27FC236}">
                <a16:creationId xmlns:a16="http://schemas.microsoft.com/office/drawing/2014/main" id="{1F6D47E9-EADB-D798-B017-0002B5243436}"/>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Τίτλος 1">
            <a:extLst>
              <a:ext uri="{FF2B5EF4-FFF2-40B4-BE49-F238E27FC236}">
                <a16:creationId xmlns:a16="http://schemas.microsoft.com/office/drawing/2014/main" id="{26CD3552-153B-32D3-103F-6DFDC9E846F0}"/>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4906B367-FE98-333D-A176-8E4166F86D49}"/>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Από την άλλη πλευρά, το πρόγραμμα στόχευε στην τόνωση της οικονομικής ανάπτυξης, με σκοπό να ανακουφίσει τα οικονομικά δεινά των πολιτών και να τους αποτρέψει από το να στραφούν στον κομμουνισμό, (τα κομμουνιστικά κόμματα ήταν ιδιαίτερα ισχυρά στη Γαλλία και την Ιταλία). </a:t>
            </a:r>
          </a:p>
          <a:p>
            <a:pPr marL="0" indent="0" algn="just" eaLnBrk="1" hangingPunct="1">
              <a:buFont typeface="Wingdings 3" pitchFamily="2" charset="2"/>
              <a:buNone/>
              <a:defRPr/>
            </a:pPr>
            <a:endParaRPr lang="el-GR" altLang="el-GR" sz="2800" dirty="0"/>
          </a:p>
        </p:txBody>
      </p:sp>
      <p:sp>
        <p:nvSpPr>
          <p:cNvPr id="111619" name="AutoShape 5" descr="Αποτέλεσμα εικόνας για διεθνεις σχεσεις">
            <a:extLst>
              <a:ext uri="{FF2B5EF4-FFF2-40B4-BE49-F238E27FC236}">
                <a16:creationId xmlns:a16="http://schemas.microsoft.com/office/drawing/2014/main" id="{C3D6C8DF-6391-CB93-217F-C9D10BA243B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11620" name="AutoShape 7" descr="Αποτέλεσμα εικόνας για διεθνεις σχεσεις">
            <a:extLst>
              <a:ext uri="{FF2B5EF4-FFF2-40B4-BE49-F238E27FC236}">
                <a16:creationId xmlns:a16="http://schemas.microsoft.com/office/drawing/2014/main" id="{D271DD79-CFAD-F531-2B12-6395CBF6DEB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Τίτλος 1">
            <a:extLst>
              <a:ext uri="{FF2B5EF4-FFF2-40B4-BE49-F238E27FC236}">
                <a16:creationId xmlns:a16="http://schemas.microsoft.com/office/drawing/2014/main" id="{948CEF60-8AAB-F642-C1C2-5FED6E352E90}"/>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E5035C6-A3C2-499D-CCA7-E4C9556C4139}"/>
              </a:ext>
            </a:extLst>
          </p:cNvPr>
          <p:cNvSpPr>
            <a:spLocks noGrp="1"/>
          </p:cNvSpPr>
          <p:nvPr>
            <p:ph idx="1"/>
          </p:nvPr>
        </p:nvSpPr>
        <p:spPr>
          <a:xfrm>
            <a:off x="1382713" y="792163"/>
            <a:ext cx="7761287" cy="5946775"/>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400" dirty="0"/>
              <a:t>Παρά την επιτυχία του Σχεδίου </a:t>
            </a:r>
            <a:r>
              <a:rPr lang="en" sz="2400" dirty="0"/>
              <a:t>Marshall, </a:t>
            </a:r>
            <a:r>
              <a:rPr lang="el-GR" sz="2400" dirty="0"/>
              <a:t>στα τέλη της δεκαετίας του 1940 πολλά από τα σχέδια για την ενοποίηση της Δυτικής Ευρώπης είχαν παγώσει. </a:t>
            </a:r>
          </a:p>
          <a:p>
            <a:pPr algn="just">
              <a:defRPr/>
            </a:pPr>
            <a:r>
              <a:rPr lang="el-GR" sz="2400" dirty="0"/>
              <a:t>Οι ΗΠΑ ήθελαν μια ισχυρή Δυτική Γερμανία για να μοιραστεί το βάρος της παρεμπόδισης της Σοβιετικής Ένωσης. </a:t>
            </a:r>
          </a:p>
          <a:p>
            <a:pPr algn="just">
              <a:defRPr/>
            </a:pPr>
            <a:r>
              <a:rPr lang="el-GR" sz="2000" dirty="0"/>
              <a:t>Η Γαλλία επιθυμούσε τον διαρκή έλεγχο της βιομηχανικής δύναμης της Δυτικής Γερμανίας και ανησυχούσε για την αποδοχή του γερμανικού </a:t>
            </a:r>
            <a:r>
              <a:rPr lang="el-GR" sz="2000" dirty="0" err="1"/>
              <a:t>επανεξοπλισμού</a:t>
            </a:r>
            <a:r>
              <a:rPr lang="el-GR" sz="2000" dirty="0"/>
              <a:t>. </a:t>
            </a:r>
          </a:p>
          <a:p>
            <a:pPr algn="just">
              <a:defRPr/>
            </a:pPr>
            <a:r>
              <a:rPr lang="el-GR" sz="2000" dirty="0"/>
              <a:t>Οι ηγέτες στη Δυτική Γερμανία –ειδικά ο </a:t>
            </a:r>
            <a:r>
              <a:rPr lang="en" sz="2000" dirty="0"/>
              <a:t>Konrad Adenauer, </a:t>
            </a:r>
            <a:r>
              <a:rPr lang="el-GR" sz="2000" dirty="0"/>
              <a:t>ο ιδρυτής του σημαντικού Χριστιανοδημοκρατικού Κόμματος– υποστήριξαν το τέλος της στρατιωτικής κατοχής και τη δημιουργία ενός κυρίαρχου κράτους. </a:t>
            </a:r>
          </a:p>
          <a:p>
            <a:pPr marL="0" indent="0" algn="just" eaLnBrk="1" hangingPunct="1">
              <a:buFont typeface="Wingdings 3" pitchFamily="2" charset="2"/>
              <a:buNone/>
              <a:defRPr/>
            </a:pPr>
            <a:endParaRPr lang="el-GR" altLang="el-GR" sz="2800" dirty="0"/>
          </a:p>
        </p:txBody>
      </p:sp>
      <p:sp>
        <p:nvSpPr>
          <p:cNvPr id="112643" name="AutoShape 5" descr="Αποτέλεσμα εικόνας για διεθνεις σχεσεις">
            <a:extLst>
              <a:ext uri="{FF2B5EF4-FFF2-40B4-BE49-F238E27FC236}">
                <a16:creationId xmlns:a16="http://schemas.microsoft.com/office/drawing/2014/main" id="{AE2C5E2B-21B1-A32B-85B3-DC533EC37F9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12644" name="AutoShape 7" descr="Αποτέλεσμα εικόνας για διεθνεις σχεσεις">
            <a:extLst>
              <a:ext uri="{FF2B5EF4-FFF2-40B4-BE49-F238E27FC236}">
                <a16:creationId xmlns:a16="http://schemas.microsoft.com/office/drawing/2014/main" id="{74972C74-61D3-7586-4E1C-A0DC1CB908BA}"/>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Τίτλος 1">
            <a:extLst>
              <a:ext uri="{FF2B5EF4-FFF2-40B4-BE49-F238E27FC236}">
                <a16:creationId xmlns:a16="http://schemas.microsoft.com/office/drawing/2014/main" id="{1D9F4701-144D-B2EF-C659-A7A8BC41C24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715DDF1-1D70-7415-D9B9-D83685789155}"/>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Ενώ οι πολιτικές ελίτ αμφισβητούσαν το μέλλον της Δυτικής Ευρώπης, υπήρχαν διάφορες πρωτοβουλίες της κοινωνίας των πολιτών που προσπαθούσαν να αδράξουν την ευκαιρία για την αναδιοργάνωσή της. </a:t>
            </a:r>
          </a:p>
          <a:p>
            <a:pPr algn="just">
              <a:defRPr/>
            </a:pPr>
            <a:r>
              <a:rPr lang="el-GR" sz="2800" dirty="0"/>
              <a:t>Αυτοί που συνηγορούσαν υπέρ της δημιουργίας μιας </a:t>
            </a:r>
            <a:r>
              <a:rPr lang="el-GR" sz="2800" b="1" dirty="0"/>
              <a:t>ομοσπονδιακά ενωμένης Ευρώπης </a:t>
            </a:r>
            <a:r>
              <a:rPr lang="el-GR" sz="2800" dirty="0"/>
              <a:t>έκαναν αισθητή την παρουσία τους κατά την περίοδο αυτή. </a:t>
            </a:r>
          </a:p>
          <a:p>
            <a:pPr marL="0" indent="0" algn="just" eaLnBrk="1" hangingPunct="1">
              <a:buFont typeface="Wingdings 3" pitchFamily="2" charset="2"/>
              <a:buNone/>
              <a:defRPr/>
            </a:pPr>
            <a:endParaRPr lang="el-GR" altLang="el-GR" sz="2800" dirty="0"/>
          </a:p>
        </p:txBody>
      </p:sp>
      <p:sp>
        <p:nvSpPr>
          <p:cNvPr id="113667" name="AutoShape 5" descr="Αποτέλεσμα εικόνας για διεθνεις σχεσεις">
            <a:extLst>
              <a:ext uri="{FF2B5EF4-FFF2-40B4-BE49-F238E27FC236}">
                <a16:creationId xmlns:a16="http://schemas.microsoft.com/office/drawing/2014/main" id="{CC4097EF-6332-27DD-9BB8-4502E468A58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13668" name="AutoShape 7" descr="Αποτέλεσμα εικόνας για διεθνεις σχεσεις">
            <a:extLst>
              <a:ext uri="{FF2B5EF4-FFF2-40B4-BE49-F238E27FC236}">
                <a16:creationId xmlns:a16="http://schemas.microsoft.com/office/drawing/2014/main" id="{D774E107-4B86-D1A9-E447-9CAE35E44BE1}"/>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Τίτλος 1">
            <a:extLst>
              <a:ext uri="{FF2B5EF4-FFF2-40B4-BE49-F238E27FC236}">
                <a16:creationId xmlns:a16="http://schemas.microsoft.com/office/drawing/2014/main" id="{908498FC-6918-8EB9-4880-2DC982E41EE2}"/>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E9E8097C-BFC3-C601-DD5A-65420C28E20F}"/>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b="1" dirty="0"/>
              <a:t>Ένα μεγάλο μέρος της ώθησης σε αυτό το ευρωπαϊκό </a:t>
            </a:r>
            <a:r>
              <a:rPr lang="el-GR" sz="2800" b="1" dirty="0" err="1"/>
              <a:t>φεντεραλιστικό</a:t>
            </a:r>
            <a:r>
              <a:rPr lang="el-GR" sz="2800" b="1" dirty="0"/>
              <a:t> κίνημα προήλθε από τον </a:t>
            </a:r>
            <a:r>
              <a:rPr lang="en" sz="2800" b="1" dirty="0" err="1"/>
              <a:t>Altiero</a:t>
            </a:r>
            <a:r>
              <a:rPr lang="en" sz="2800" b="1" dirty="0"/>
              <a:t> Spinelli</a:t>
            </a:r>
            <a:r>
              <a:rPr lang="en" sz="2800" dirty="0"/>
              <a:t>, </a:t>
            </a:r>
            <a:r>
              <a:rPr lang="el-GR" sz="2800" dirty="0"/>
              <a:t>μια ηγετική προσωπικότητα κατά του φασισμού στην Ιταλία τον καιρό του πολέμου. </a:t>
            </a:r>
          </a:p>
          <a:p>
            <a:pPr algn="just">
              <a:defRPr/>
            </a:pPr>
            <a:r>
              <a:rPr lang="el-GR" sz="2000" dirty="0"/>
              <a:t>Το 1941 συνέγραψε το Μανιφέστο </a:t>
            </a:r>
            <a:r>
              <a:rPr lang="en" sz="2000" dirty="0"/>
              <a:t>Ventotene, </a:t>
            </a:r>
            <a:r>
              <a:rPr lang="el-GR" sz="2000" dirty="0"/>
              <a:t>ένα κάλεσμα στα όπλα για αντίσταση στον φασισμό και για τη δημιουργία μιας ευρωπαϊκής ομοσπονδίας, η οποία θα τερμάτιζε τον βίαιο διακρατικό ανταγωνισμό που αναπόφευκτα παράγεται, όπως υποστήριξε, από την ισορροπία δυνάμεων</a:t>
            </a:r>
            <a:r>
              <a:rPr lang="el-GR" sz="2800" dirty="0"/>
              <a:t>. </a:t>
            </a:r>
          </a:p>
          <a:p>
            <a:pPr marL="0" indent="0" algn="just" eaLnBrk="1" hangingPunct="1">
              <a:buFont typeface="Wingdings 3" pitchFamily="2" charset="2"/>
              <a:buNone/>
              <a:defRPr/>
            </a:pPr>
            <a:endParaRPr lang="el-GR" altLang="el-GR" sz="2800" dirty="0"/>
          </a:p>
        </p:txBody>
      </p:sp>
      <p:sp>
        <p:nvSpPr>
          <p:cNvPr id="114691" name="AutoShape 5" descr="Αποτέλεσμα εικόνας για διεθνεις σχεσεις">
            <a:extLst>
              <a:ext uri="{FF2B5EF4-FFF2-40B4-BE49-F238E27FC236}">
                <a16:creationId xmlns:a16="http://schemas.microsoft.com/office/drawing/2014/main" id="{900928D4-E8D1-DB06-EE44-E381C4FE8F38}"/>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14692" name="AutoShape 7" descr="Αποτέλεσμα εικόνας για διεθνεις σχεσεις">
            <a:extLst>
              <a:ext uri="{FF2B5EF4-FFF2-40B4-BE49-F238E27FC236}">
                <a16:creationId xmlns:a16="http://schemas.microsoft.com/office/drawing/2014/main" id="{BC695F77-AB5B-82C2-00ED-6AF87D0B24B2}"/>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Τίτλος 1">
            <a:extLst>
              <a:ext uri="{FF2B5EF4-FFF2-40B4-BE49-F238E27FC236}">
                <a16:creationId xmlns:a16="http://schemas.microsoft.com/office/drawing/2014/main" id="{FE55482F-C840-2C91-FEAE-5CB5C6D08100}"/>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205EC296-06A1-DFA0-873F-706AAE9ABE91}"/>
              </a:ext>
            </a:extLst>
          </p:cNvPr>
          <p:cNvSpPr>
            <a:spLocks noGrp="1"/>
          </p:cNvSpPr>
          <p:nvPr>
            <p:ph idx="1"/>
          </p:nvPr>
        </p:nvSpPr>
        <p:spPr>
          <a:xfrm>
            <a:off x="1382713" y="914400"/>
            <a:ext cx="7761287" cy="5824538"/>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Παρά το γεγονός ότι δεν συμφώνησαν σε μια ομοσπονδιακά ενωμένη Ευρώπη, η Διάσκεψη της Χάγης (1948 από φεντεραλιστές) αποδείχτηκε σημαντική στο πέρασμα του χρόνου. </a:t>
            </a:r>
          </a:p>
          <a:p>
            <a:pPr algn="just">
              <a:defRPr/>
            </a:pPr>
            <a:r>
              <a:rPr lang="el-GR" sz="2800" dirty="0"/>
              <a:t>Παρείχε την έμπνευση για το </a:t>
            </a:r>
            <a:r>
              <a:rPr lang="el-GR" sz="2800" b="1" dirty="0"/>
              <a:t>Συμβούλιο της Ευρώπης</a:t>
            </a:r>
            <a:r>
              <a:rPr lang="el-GR" sz="2800" dirty="0"/>
              <a:t>, έναν οργανισμό για τα ανθρώπινα δικαιώματα, και για την Ευρωπαϊκή Σύμβαση Ανθρωπίνων Δικαιωμάτων </a:t>
            </a:r>
            <a:r>
              <a:rPr lang="el-GR" sz="2000" dirty="0"/>
              <a:t>(που προστατεύει τους</a:t>
            </a:r>
            <a:br>
              <a:rPr lang="el-GR" sz="2000" dirty="0"/>
            </a:br>
            <a:r>
              <a:rPr lang="el-GR" sz="2000" dirty="0"/>
              <a:t>πολίτες σε ολόκληρη την Ευρώπη από κρατικές αυθαιρεσίες). </a:t>
            </a:r>
          </a:p>
        </p:txBody>
      </p:sp>
      <p:sp>
        <p:nvSpPr>
          <p:cNvPr id="115715" name="AutoShape 5" descr="Αποτέλεσμα εικόνας για διεθνεις σχεσεις">
            <a:extLst>
              <a:ext uri="{FF2B5EF4-FFF2-40B4-BE49-F238E27FC236}">
                <a16:creationId xmlns:a16="http://schemas.microsoft.com/office/drawing/2014/main" id="{A0A79E86-46D9-5C91-A913-698348E9945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15716" name="AutoShape 7" descr="Αποτέλεσμα εικόνας για διεθνεις σχεσεις">
            <a:extLst>
              <a:ext uri="{FF2B5EF4-FFF2-40B4-BE49-F238E27FC236}">
                <a16:creationId xmlns:a16="http://schemas.microsoft.com/office/drawing/2014/main" id="{144EE248-0EDE-EB3E-B110-8E6F8C232187}"/>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Τίτλος 1">
            <a:extLst>
              <a:ext uri="{FF2B5EF4-FFF2-40B4-BE49-F238E27FC236}">
                <a16:creationId xmlns:a16="http://schemas.microsoft.com/office/drawing/2014/main" id="{36C30675-D706-13FA-B044-75E8E4BFED31}"/>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02788160-7295-F088-2494-E08A37007370}"/>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600" dirty="0"/>
              <a:t>Η σύμβαση αυτή έχει υπογραφεί από 47 κράτη (που καλύπτουν το μεγαλύτερο μέρος της ηπείρου) και επιτρέπει στα άτομα να φέρνουν υποθέσεις στο Ευρωπαϊκό Δικαστήριο Ανθρωπίνων Δικαιωμάτων εναντίον ενός κράτους για εικαζόμενες παραβιάσεις των θεμελιωδών δικαιωμάτων. </a:t>
            </a:r>
          </a:p>
          <a:p>
            <a:pPr algn="just">
              <a:defRPr/>
            </a:pPr>
            <a:r>
              <a:rPr lang="el-GR" sz="2600" dirty="0"/>
              <a:t>Το τελευταίο δεν είναι θεσμός της Ένωσης, αν και συχνά συγχέεται με το Δικαστήριο της Ευρωπαϊκής Ένωσης (ΔΕΕ), το ανώτερο δικαστήριό της.</a:t>
            </a:r>
          </a:p>
          <a:p>
            <a:pPr marL="0" indent="0" algn="just" eaLnBrk="1" hangingPunct="1">
              <a:buFont typeface="Wingdings 3" pitchFamily="2" charset="2"/>
              <a:buNone/>
              <a:defRPr/>
            </a:pPr>
            <a:endParaRPr lang="el-GR" altLang="el-GR" sz="2800" dirty="0"/>
          </a:p>
        </p:txBody>
      </p:sp>
      <p:sp>
        <p:nvSpPr>
          <p:cNvPr id="116739" name="AutoShape 5" descr="Αποτέλεσμα εικόνας για διεθνεις σχεσεις">
            <a:extLst>
              <a:ext uri="{FF2B5EF4-FFF2-40B4-BE49-F238E27FC236}">
                <a16:creationId xmlns:a16="http://schemas.microsoft.com/office/drawing/2014/main" id="{159E8E64-1340-261A-6B69-888F95727547}"/>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16740" name="AutoShape 7" descr="Αποτέλεσμα εικόνας για διεθνεις σχεσεις">
            <a:extLst>
              <a:ext uri="{FF2B5EF4-FFF2-40B4-BE49-F238E27FC236}">
                <a16:creationId xmlns:a16="http://schemas.microsoft.com/office/drawing/2014/main" id="{04913B24-A970-DB31-B94C-4AD7EA2F11CE}"/>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Τίτλος 1">
            <a:extLst>
              <a:ext uri="{FF2B5EF4-FFF2-40B4-BE49-F238E27FC236}">
                <a16:creationId xmlns:a16="http://schemas.microsoft.com/office/drawing/2014/main" id="{01357DB5-EBE0-2F8E-F3E7-D9D8249C0208}"/>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7709CD77-0985-B918-8E3B-62465BCAF2FD}"/>
              </a:ext>
            </a:extLst>
          </p:cNvPr>
          <p:cNvSpPr>
            <a:spLocks noGrp="1"/>
          </p:cNvSpPr>
          <p:nvPr>
            <p:ph idx="1"/>
          </p:nvPr>
        </p:nvSpPr>
        <p:spPr>
          <a:xfrm>
            <a:off x="1382713" y="642938"/>
            <a:ext cx="7761287" cy="6096000"/>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dirty="0"/>
              <a:t>Σε απάντηση τόσο της έκκλησης των ΗΠΑ για την προώθηση της οικονομικής ανάπτυξης της Δυτικής Γερμανίας, όσο και της εκστρατείας του </a:t>
            </a:r>
            <a:r>
              <a:rPr lang="el-GR" sz="2800" dirty="0" err="1"/>
              <a:t>Αντενάουερ</a:t>
            </a:r>
            <a:r>
              <a:rPr lang="el-GR" sz="2800" dirty="0"/>
              <a:t> για την αποκατάσταση της εθνικής κυριαρχίας, η Γαλλία αποδέχτηκε τη δημιουργία της Ομοσπονδιακής Δημοκρατίας της Γερμανίας τον Μάιο του 1949. </a:t>
            </a:r>
          </a:p>
          <a:p>
            <a:pPr algn="just">
              <a:defRPr/>
            </a:pPr>
            <a:r>
              <a:rPr lang="el-GR" sz="2400" dirty="0"/>
              <a:t>Σε αυτό το σημείο, ωστόσο, το </a:t>
            </a:r>
            <a:r>
              <a:rPr lang="el-GR" sz="2400" dirty="0" err="1"/>
              <a:t>Σάαρ</a:t>
            </a:r>
            <a:r>
              <a:rPr lang="el-GR" sz="2400" dirty="0"/>
              <a:t> παρέμεινε γαλλικό προτεκτοράτο, υποκείμενο μελλοντικών διπλωματικών διαπραγματεύσεων. </a:t>
            </a:r>
          </a:p>
          <a:p>
            <a:pPr marL="0" indent="0" algn="just" eaLnBrk="1" hangingPunct="1">
              <a:buFont typeface="Wingdings 3" pitchFamily="2" charset="2"/>
              <a:buNone/>
              <a:defRPr/>
            </a:pPr>
            <a:endParaRPr lang="el-GR" altLang="el-GR" sz="2800" dirty="0"/>
          </a:p>
        </p:txBody>
      </p:sp>
      <p:sp>
        <p:nvSpPr>
          <p:cNvPr id="117763" name="AutoShape 5" descr="Αποτέλεσμα εικόνας για διεθνεις σχεσεις">
            <a:extLst>
              <a:ext uri="{FF2B5EF4-FFF2-40B4-BE49-F238E27FC236}">
                <a16:creationId xmlns:a16="http://schemas.microsoft.com/office/drawing/2014/main" id="{E900E29D-F353-6E40-5172-7B16B369DDFA}"/>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17764" name="AutoShape 7" descr="Αποτέλεσμα εικόνας για διεθνεις σχεσεις">
            <a:extLst>
              <a:ext uri="{FF2B5EF4-FFF2-40B4-BE49-F238E27FC236}">
                <a16:creationId xmlns:a16="http://schemas.microsoft.com/office/drawing/2014/main" id="{38ED7DE9-63DF-14BC-B314-A6046596B484}"/>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Τίτλος 1">
            <a:extLst>
              <a:ext uri="{FF2B5EF4-FFF2-40B4-BE49-F238E27FC236}">
                <a16:creationId xmlns:a16="http://schemas.microsoft.com/office/drawing/2014/main" id="{0F7BE1DD-84AD-1DC6-1649-45AD46F402FE}"/>
              </a:ext>
            </a:extLst>
          </p:cNvPr>
          <p:cNvSpPr>
            <a:spLocks noGrp="1"/>
          </p:cNvSpPr>
          <p:nvPr>
            <p:ph type="title"/>
          </p:nvPr>
        </p:nvSpPr>
        <p:spPr>
          <a:xfrm>
            <a:off x="307975" y="4763"/>
            <a:ext cx="8836025" cy="638175"/>
          </a:xfrm>
        </p:spPr>
        <p:txBody>
          <a:bodyPr/>
          <a:lstStyle/>
          <a:p>
            <a:r>
              <a:rPr lang="el-GR" altLang="el-GR" sz="2000"/>
              <a:t>Η Θεσμική Ανάπτυξη της Ευρωπαϊκής Ολοκλήρωσης, 1945-1973</a:t>
            </a:r>
            <a:br>
              <a:rPr lang="el-GR" altLang="el-GR"/>
            </a:br>
            <a:br>
              <a:rPr lang="el-GR" altLang="el-GR"/>
            </a:br>
            <a:br>
              <a:rPr lang="el-GR" altLang="el-GR"/>
            </a:br>
            <a:br>
              <a:rPr lang="el-GR" altLang="el-GR"/>
            </a:br>
            <a:endParaRPr lang="el-GR" altLang="el-GR"/>
          </a:p>
        </p:txBody>
      </p:sp>
      <p:sp>
        <p:nvSpPr>
          <p:cNvPr id="88066" name="Θέση περιεχομένου 2">
            <a:extLst>
              <a:ext uri="{FF2B5EF4-FFF2-40B4-BE49-F238E27FC236}">
                <a16:creationId xmlns:a16="http://schemas.microsoft.com/office/drawing/2014/main" id="{093FB0C3-4184-1710-9221-8444B37F8090}"/>
              </a:ext>
            </a:extLst>
          </p:cNvPr>
          <p:cNvSpPr>
            <a:spLocks noGrp="1"/>
          </p:cNvSpPr>
          <p:nvPr>
            <p:ph idx="1"/>
          </p:nvPr>
        </p:nvSpPr>
        <p:spPr>
          <a:xfrm>
            <a:off x="1382713" y="1241425"/>
            <a:ext cx="7761287" cy="5497513"/>
          </a:xfrm>
        </p:spPr>
        <p:txBody>
          <a:bodyPr/>
          <a:lstStyle/>
          <a:p>
            <a:pPr marL="0" indent="0" algn="just" eaLnBrk="1" hangingPunct="1">
              <a:buFont typeface="Wingdings 3" pitchFamily="2" charset="2"/>
              <a:buNone/>
              <a:defRPr/>
            </a:pPr>
            <a:r>
              <a:rPr lang="el-GR" altLang="el-GR" sz="2800" dirty="0"/>
              <a:t>Εισαγωγή</a:t>
            </a:r>
          </a:p>
          <a:p>
            <a:pPr algn="just">
              <a:defRPr/>
            </a:pPr>
            <a:r>
              <a:rPr lang="el-GR" sz="2800" b="1" dirty="0"/>
              <a:t>Το αντάλλαγμα γι’ αυτή τη συμφωνία ήταν η επίσημη αμερικανική δέσμευση, σύμφωνα με την οποία οι ΗΠΑ παρέμεναν εγγυητής της δυτικοευρωπαϊκής ασφάλειας μέσω του ΝΑΤ</a:t>
            </a:r>
            <a:r>
              <a:rPr lang="en" sz="2800" b="1" dirty="0"/>
              <a:t>O. </a:t>
            </a:r>
            <a:endParaRPr lang="el-GR" sz="2800" b="1" dirty="0"/>
          </a:p>
          <a:p>
            <a:pPr algn="just">
              <a:defRPr/>
            </a:pPr>
            <a:r>
              <a:rPr lang="el-GR" sz="2400" dirty="0"/>
              <a:t>Αυτό καθησύχασε τη Βρετανία και τη Γαλλία: θεωρούσαν ότι αποτελούσε επιτακτική ανάγκη να έχουν τη στρατιωτική παρουσία των ΗΠΑ στην Ευρώπη, προκειμένου να συντονίζουν την αμυντική στάση έναντι της Σοβιετικής Ένωσης και να περιφρουρούν τον </a:t>
            </a:r>
            <a:r>
              <a:rPr lang="el-GR" sz="2400" dirty="0" err="1"/>
              <a:t>επανεξοπλισμό</a:t>
            </a:r>
            <a:r>
              <a:rPr lang="el-GR" sz="2400" dirty="0"/>
              <a:t> της Δυτικής Γερμανίας. </a:t>
            </a:r>
          </a:p>
          <a:p>
            <a:pPr marL="0" indent="0" algn="just" eaLnBrk="1" hangingPunct="1">
              <a:buFont typeface="Wingdings 3" pitchFamily="2" charset="2"/>
              <a:buNone/>
              <a:defRPr/>
            </a:pPr>
            <a:endParaRPr lang="el-GR" altLang="el-GR" sz="2800" dirty="0"/>
          </a:p>
        </p:txBody>
      </p:sp>
      <p:sp>
        <p:nvSpPr>
          <p:cNvPr id="118787" name="AutoShape 5" descr="Αποτέλεσμα εικόνας για διεθνεις σχεσεις">
            <a:extLst>
              <a:ext uri="{FF2B5EF4-FFF2-40B4-BE49-F238E27FC236}">
                <a16:creationId xmlns:a16="http://schemas.microsoft.com/office/drawing/2014/main" id="{027D63D2-DDEC-9269-4659-BB832535FA23}"/>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
        <p:nvSpPr>
          <p:cNvPr id="118788" name="AutoShape 7" descr="Αποτέλεσμα εικόνας για διεθνεις σχεσεις">
            <a:extLst>
              <a:ext uri="{FF2B5EF4-FFF2-40B4-BE49-F238E27FC236}">
                <a16:creationId xmlns:a16="http://schemas.microsoft.com/office/drawing/2014/main" id="{9278A9F0-2770-F65C-CDFF-C87F7217098B}"/>
              </a:ext>
            </a:extLst>
          </p:cNvPr>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Font typeface="Wingdings 3" pitchFamily="2"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itchFamily="2"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itchFamily="2"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itchFamily="2"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itchFamily="2" charset="2"/>
              <a:buChar char=""/>
              <a:defRPr sz="1200">
                <a:solidFill>
                  <a:srgbClr val="404040"/>
                </a:solidFill>
                <a:latin typeface="Century Gothic" panose="020B0502020202020204" pitchFamily="34" charset="0"/>
              </a:defRPr>
            </a:lvl9pPr>
          </a:lstStyle>
          <a:p>
            <a:pPr>
              <a:spcBef>
                <a:spcPct val="0"/>
              </a:spcBef>
              <a:buClrTx/>
              <a:buFontTx/>
              <a:buNone/>
            </a:pPr>
            <a:endParaRPr lang="el-GR" altLang="el-GR">
              <a:solidFill>
                <a:schemeClr val="tx1"/>
              </a:solidFill>
            </a:endParaRPr>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5957520</TotalTime>
  <Words>17100</Words>
  <Application>Microsoft Macintosh PowerPoint</Application>
  <PresentationFormat>Προβολή στην οθόνη (4:3)</PresentationFormat>
  <Paragraphs>1115</Paragraphs>
  <Slides>235</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235</vt:i4>
      </vt:variant>
    </vt:vector>
  </HeadingPairs>
  <TitlesOfParts>
    <vt:vector size="242" baseType="lpstr">
      <vt:lpstr>Arial</vt:lpstr>
      <vt:lpstr>Calibri</vt:lpstr>
      <vt:lpstr>Century Gothic</vt:lpstr>
      <vt:lpstr>Times</vt:lpstr>
      <vt:lpstr>Wingdings 2</vt:lpstr>
      <vt:lpstr>Wingdings 3</vt:lpstr>
      <vt:lpstr>Wisp</vt:lpstr>
      <vt:lpstr>Παρουσίαση του PowerPoint</vt:lpstr>
      <vt:lpstr>Θεωρητικό πλαίσιο </vt:lpstr>
      <vt:lpstr>Θεωρητικό πλαίσιο </vt:lpstr>
      <vt:lpstr>Θεωρητικό πλαίσιο </vt:lpstr>
      <vt:lpstr>Θεωρητικό πλαίσιο </vt:lpstr>
      <vt:lpstr>Χρονοδιάγραμμα των σημαντικών γεγονότων:  η ιστορική πορεία της ευρωπαϊκής ολοκλήρωσης   </vt:lpstr>
      <vt:lpstr>Χρονοδιάγραμμα των σημαντικών γεγονότων:  η ιστορική πορεία της ευρωπαϊκής ολοκλήρωσης  </vt:lpstr>
      <vt:lpstr>Χρονοδιάγραμμα των σημαντικών γεγονότων:  η ιστορική πορεία της ευρωπαϊκής ολοκλήρωσης  </vt:lpstr>
      <vt:lpstr>Χρονοδιάγραμμα των σημαντικών γεγονότων:  η ιστορική πορεία της ευρωπαϊκής ολοκλήρωσης  </vt:lpstr>
      <vt:lpstr>Χρονοδιάγραμμα των σημαντικών γεγονότων:  η ιστορική πορεία της ευρωπαϊκής ολοκλήρωσης  </vt:lpstr>
      <vt:lpstr>Χρονοδιάγραμμα των σημαντικών γεγονότων:  η ιστορική πορεία της ευρωπαϊκής ολοκλήρωσης  </vt:lpstr>
      <vt:lpstr>Χρονοδιάγραμμα των σημαντικών γεγονότων:  η ιστορική πορεία της ευρωπαϊκής ολοκλήρωσης  </vt:lpstr>
      <vt:lpstr>Χρονοδιάγραμμα των σημαντικών γεγονότων:  η ιστορική πορεία της ευρωπαϊκής ολοκλήρωσης  </vt:lpstr>
      <vt:lpstr>Χρονοδιάγραμμα των σημαντικών γεγονότων:  η ιστορική πορεία της ευρωπαϊκής ολοκλήρωσης  </vt:lpstr>
      <vt:lpstr>Χρονοδιάγραμμα των σημαντικών γεγονότων:  η ιστορική πορεία της ευρωπαϊκής ολοκλήρωσης  </vt:lpstr>
      <vt:lpstr>Χρονοδιάγραμμα των σημαντικών γεγονότων:  η ιστορική πορεία της ευρωπαϊκής ολοκλήρωσης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Θεωρητικό πλαίσιο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1945-1973    </vt:lpstr>
      <vt:lpstr>Η Θεσμική Ανάπτυξη της Ευρωπαϊκής Ολοκλήρωσης, 1973-2010 – Χρονοδιάγραμμα    </vt:lpstr>
      <vt:lpstr>Η Θεσμική Ανάπτυξη της Ευρωπαϊκής Ολοκλήρωσης, 1973-2010: Χρονοδιάγραμμα    </vt:lpstr>
      <vt:lpstr>Η Θεσμική Ανάπτυξη της Ευρωπαϊκής Ολοκλήρωσης, 1973-2010: Χρονοδιάγραμμα    </vt:lpstr>
      <vt:lpstr>Η Θεσμική Ανάπτυξη της Ευρωπαϊκής Ολοκλήρωσης, 1973-2010: Χρονοδιάγραμμα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lpstr>Η Θεσμική Ανάπτυξη της Ευρωπαϊκής Ολοκλήρωσης, 1973-2010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Theofanis Papadopoulos</dc:creator>
  <cp:lastModifiedBy>Νικόλαος Παπαναστασόπουλος</cp:lastModifiedBy>
  <cp:revision>312</cp:revision>
  <dcterms:created xsi:type="dcterms:W3CDTF">2015-12-09T19:02:02Z</dcterms:created>
  <dcterms:modified xsi:type="dcterms:W3CDTF">2024-03-10T16:47:37Z</dcterms:modified>
</cp:coreProperties>
</file>