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33"/>
  </p:notesMasterIdLst>
  <p:sldIdLst>
    <p:sldId id="256" r:id="rId2"/>
    <p:sldId id="258" r:id="rId3"/>
    <p:sldId id="261" r:id="rId4"/>
    <p:sldId id="260" r:id="rId5"/>
    <p:sldId id="257" r:id="rId6"/>
    <p:sldId id="262" r:id="rId7"/>
    <p:sldId id="263" r:id="rId8"/>
    <p:sldId id="267" r:id="rId9"/>
    <p:sldId id="264" r:id="rId10"/>
    <p:sldId id="265" r:id="rId11"/>
    <p:sldId id="266" r:id="rId12"/>
    <p:sldId id="268" r:id="rId13"/>
    <p:sldId id="269" r:id="rId14"/>
    <p:sldId id="277" r:id="rId15"/>
    <p:sldId id="279" r:id="rId16"/>
    <p:sldId id="278" r:id="rId17"/>
    <p:sldId id="276" r:id="rId18"/>
    <p:sldId id="280" r:id="rId19"/>
    <p:sldId id="281" r:id="rId20"/>
    <p:sldId id="270" r:id="rId21"/>
    <p:sldId id="271" r:id="rId22"/>
    <p:sldId id="275" r:id="rId23"/>
    <p:sldId id="272" r:id="rId24"/>
    <p:sldId id="273" r:id="rId25"/>
    <p:sldId id="283" r:id="rId26"/>
    <p:sldId id="284" r:id="rId27"/>
    <p:sldId id="285" r:id="rId28"/>
    <p:sldId id="286" r:id="rId29"/>
    <p:sldId id="287" r:id="rId30"/>
    <p:sldId id="289" r:id="rId31"/>
    <p:sldId id="288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4571" autoAdjust="0"/>
  </p:normalViewPr>
  <p:slideViewPr>
    <p:cSldViewPr>
      <p:cViewPr>
        <p:scale>
          <a:sx n="97" d="100"/>
          <a:sy n="97" d="100"/>
        </p:scale>
        <p:origin x="-11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8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5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την επεξεργασία υποδειγμάτων στυλ κειμένου</a:t>
            </a:r>
          </a:p>
          <a:p>
            <a:pPr lvl="1"/>
            <a:r>
              <a:rPr lang="en-US" smtClean="0"/>
              <a:t>Δεύτερο επίπεδο</a:t>
            </a:r>
          </a:p>
          <a:p>
            <a:pPr lvl="2"/>
            <a:r>
              <a:rPr lang="en-US" smtClean="0"/>
              <a:t>Τρίτο επίπεδο</a:t>
            </a:r>
          </a:p>
          <a:p>
            <a:pPr lvl="3"/>
            <a:r>
              <a:rPr lang="en-US" smtClean="0"/>
              <a:t>Τέταρτο επίπεδο</a:t>
            </a:r>
          </a:p>
          <a:p>
            <a:pPr lvl="4"/>
            <a:r>
              <a:rPr lang="en-US" smtClean="0"/>
              <a:t>Πέμπτο επίπεδο</a:t>
            </a: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279B08-224A-4A66-91E2-0F47FCAF69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204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47B23F-1267-47B8-A0DD-B191E061C882}" type="slidenum">
              <a:rPr lang="en-US"/>
              <a:pPr/>
              <a:t>1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l-GR"/>
              <a:t>Κάντε κλικ για να προσθέσετε σημειώσεις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79B08-224A-4A66-91E2-0F47FCAF696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0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79B08-224A-4A66-91E2-0F47FCAF696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18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279B08-224A-4A66-91E2-0F47FCAF696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0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2"/>
          <p:cNvSpPr>
            <a:spLocks noChangeShapeType="1"/>
          </p:cNvSpPr>
          <p:nvPr/>
        </p:nvSpPr>
        <p:spPr bwMode="auto">
          <a:xfrm>
            <a:off x="7315200" y="1066800"/>
            <a:ext cx="0" cy="17526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3300"/>
            </a:lvl1pPr>
          </a:lstStyle>
          <a:p>
            <a:pPr lvl="0"/>
            <a:r>
              <a:rPr lang="el-GR" noProof="0" smtClean="0"/>
              <a:t>Στυλ κύριου τίτλου</a:t>
            </a:r>
            <a:endParaRPr lang="en-US" noProof="0" smtClean="0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pPr lvl="0"/>
            <a:r>
              <a:rPr lang="el-GR" noProof="0" smtClean="0"/>
              <a:t>Στυλ κύριου υπότιτλου</a:t>
            </a:r>
            <a:endParaRPr lang="en-US" noProof="0" smtClean="0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A24E483B-59CF-4D40-9E07-1884A7FF64C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6424" name="Line 40"/>
          <p:cNvSpPr>
            <a:spLocks noChangeShapeType="1"/>
          </p:cNvSpPr>
          <p:nvPr/>
        </p:nvSpPr>
        <p:spPr bwMode="auto">
          <a:xfrm>
            <a:off x="838200" y="2819400"/>
            <a:ext cx="6477000" cy="0"/>
          </a:xfrm>
          <a:prstGeom prst="line">
            <a:avLst/>
          </a:prstGeom>
          <a:noFill/>
          <a:ln w="635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17041-E239-461E-96B7-A2816BC21E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16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6008687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6008687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9D85E-6B8D-496C-8F6D-A7020FACA6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75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Τίτλος, Κείμενο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417784A2-2DB7-4811-97A9-571DB1147C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33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98258-3A06-43AD-98BB-3D07AD8A66F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920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5159CB-FEC8-4CFE-96F6-C60ABC39FA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190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719263"/>
            <a:ext cx="4038600" cy="44116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82326-DCDC-4132-AEC6-72A133EF8C1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6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35FB7-47B6-42A2-89A4-D861C67232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46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DF1310-8E8F-4D80-A3CF-8651BDA8FAA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82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9D255-2762-4180-94F6-F055F3B0BA3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658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8C6239-4AAA-48C9-98F3-A1B01BA5F77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23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smtClean="0"/>
              <a:t>Κάντε κλικ στο εικονίδιο για να προσθέσετε μια εικόνα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6754E1-57D6-4275-AE72-E51B79951E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77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2"/>
          <p:cNvSpPr>
            <a:spLocks noChangeShapeType="1"/>
          </p:cNvSpPr>
          <p:nvPr/>
        </p:nvSpPr>
        <p:spPr bwMode="auto">
          <a:xfrm>
            <a:off x="8001000" y="0"/>
            <a:ext cx="0" cy="15240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την επεξεργασία υποδειγμάτων στυλ τίτλων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719263"/>
            <a:ext cx="8229600" cy="441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Κάντε κλικ για την επεξεργασία υποδειγμάτων στυλ κειμένου</a:t>
            </a:r>
          </a:p>
          <a:p>
            <a:pPr lvl="1"/>
            <a:r>
              <a:rPr lang="en-US" smtClean="0"/>
              <a:t>Δεύτερο επίπεδο</a:t>
            </a:r>
          </a:p>
          <a:p>
            <a:pPr lvl="2"/>
            <a:r>
              <a:rPr lang="en-US" smtClean="0"/>
              <a:t>Τρίτο επίπεδο</a:t>
            </a:r>
          </a:p>
          <a:p>
            <a:pPr lvl="3"/>
            <a:r>
              <a:rPr lang="en-US" smtClean="0"/>
              <a:t>Τέταρτο επίπεδο</a:t>
            </a:r>
          </a:p>
          <a:p>
            <a:pPr lvl="4"/>
            <a:r>
              <a:rPr lang="en-US" smtClean="0"/>
              <a:t>Πέμπτο επίπεδο</a:t>
            </a:r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endParaRPr lang="en-US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fld id="{6354CBD6-EC84-4B1D-8537-C9869CCDD2CA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15368" name="Group 8" descr="decorative graphic made up of dots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15369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0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1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2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3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4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5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6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7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8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79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0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1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2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3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4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5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6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7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8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89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0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8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1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2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3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4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5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80" cy="8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6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7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8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  <p:sp>
          <p:nvSpPr>
            <p:cNvPr id="15399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80" cy="80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l-GR"/>
            </a:p>
          </p:txBody>
        </p:sp>
      </p:grpSp>
      <p:sp>
        <p:nvSpPr>
          <p:cNvPr id="15401" name="Line 41"/>
          <p:cNvSpPr>
            <a:spLocks noChangeShapeType="1"/>
          </p:cNvSpPr>
          <p:nvPr/>
        </p:nvSpPr>
        <p:spPr bwMode="auto">
          <a:xfrm>
            <a:off x="457200" y="1524000"/>
            <a:ext cx="75438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l-GR" sz="4800" dirty="0" smtClean="0"/>
              <a:t>ΒΙΟΜΗΧΑΝΙΚΕΣ ΗΛΕΚΤΡΙΚΕΣ ΕΓΚΑΤΑΣΤΑΣΕΙΣ</a:t>
            </a:r>
            <a:endParaRPr lang="el-GR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7544" y="3049587"/>
            <a:ext cx="7704856" cy="3233737"/>
          </a:xfrm>
        </p:spPr>
        <p:txBody>
          <a:bodyPr/>
          <a:lstStyle/>
          <a:p>
            <a:r>
              <a:rPr lang="el-GR" dirty="0" smtClean="0"/>
              <a:t>ΑΓΩΓΟΙ  ΚΑΙ  ΚΑΛΩΔΙΑ</a:t>
            </a:r>
          </a:p>
          <a:p>
            <a:r>
              <a:rPr lang="el-GR" dirty="0" smtClean="0"/>
              <a:t>ΠΡΟΔΙΑΓΡΑΦΕΣ</a:t>
            </a:r>
          </a:p>
          <a:p>
            <a:r>
              <a:rPr lang="en-US" dirty="0" smtClean="0"/>
              <a:t>04-03-2021</a:t>
            </a:r>
            <a:r>
              <a:rPr lang="el-GR" dirty="0" smtClean="0"/>
              <a:t> </a:t>
            </a:r>
            <a:endParaRPr lang="el-GR" dirty="0" smtClean="0"/>
          </a:p>
          <a:p>
            <a:r>
              <a:rPr lang="en-US" dirty="0" smtClean="0"/>
              <a:t>    </a:t>
            </a:r>
            <a:endParaRPr lang="el-GR" dirty="0" smtClean="0"/>
          </a:p>
          <a:p>
            <a:pPr algn="l"/>
            <a:r>
              <a:rPr lang="el-GR" sz="2000" dirty="0" smtClean="0"/>
              <a:t>ΔΙΔΑΣΚΩΝ:</a:t>
            </a:r>
            <a:r>
              <a:rPr lang="el-GR" dirty="0" smtClean="0"/>
              <a:t> </a:t>
            </a:r>
            <a:r>
              <a:rPr lang="el-GR" sz="2000" dirty="0" smtClean="0"/>
              <a:t>ΚΑΡΑΚΑΤΣΑΝΗΣ ΘΕΟΚΛΗΤΟΣ</a:t>
            </a:r>
            <a:endParaRPr lang="el-GR" sz="2000" dirty="0"/>
          </a:p>
        </p:txBody>
      </p:sp>
      <p:pic>
        <p:nvPicPr>
          <p:cNvPr id="2052" name="Picture 4" descr="σημειωματάριο και μολύβ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724400"/>
            <a:ext cx="2514600" cy="155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Θέση αριθμού διαφάνειας 2"/>
          <p:cNvSpPr>
            <a:spLocks noGrp="1"/>
          </p:cNvSpPr>
          <p:nvPr>
            <p:ph type="sldNum" sz="quarter" idx="4"/>
          </p:nvPr>
        </p:nvSpPr>
        <p:spPr>
          <a:xfrm>
            <a:off x="6516216" y="6248400"/>
            <a:ext cx="2133600" cy="457200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" y="0"/>
            <a:ext cx="91402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529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581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2936"/>
            <a:ext cx="9144000" cy="400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285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53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78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675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" y="0"/>
            <a:ext cx="91422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9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9143999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91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09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" y="0"/>
            <a:ext cx="91415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023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21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ΑΓΩΓΟΙ – ΚΑΛΩΔΙΑ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07504" y="1484784"/>
            <a:ext cx="9036496" cy="5184576"/>
          </a:xfrm>
        </p:spPr>
        <p:txBody>
          <a:bodyPr/>
          <a:lstStyle/>
          <a:p>
            <a:r>
              <a:rPr lang="el-GR" dirty="0" smtClean="0"/>
              <a:t>Αγωγός είναι ένα απλό σύρμα γυμνό ή μονωμένο</a:t>
            </a:r>
          </a:p>
          <a:p>
            <a:pPr marL="349250" lvl="1" indent="0">
              <a:buNone/>
            </a:pPr>
            <a:r>
              <a:rPr lang="el-GR" sz="2800" dirty="0" smtClean="0"/>
              <a:t>Μονόκλωνοι – Πολύκλωνοι</a:t>
            </a:r>
          </a:p>
          <a:p>
            <a:pPr marL="349250" lvl="1" indent="0">
              <a:buNone/>
            </a:pPr>
            <a:r>
              <a:rPr lang="el-GR" sz="2800" dirty="0" smtClean="0"/>
              <a:t>Χαλκός, αλουμίνιο, άργυρος</a:t>
            </a:r>
          </a:p>
          <a:p>
            <a:pPr marL="457200" indent="-457200"/>
            <a:r>
              <a:rPr lang="el-GR" dirty="0" smtClean="0"/>
              <a:t>Καλώδιο είναι ένα σύστημα πολλών αγωγών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l-GR" sz="2800" dirty="0" smtClean="0"/>
              <a:t>Οι αγωγοί του καλωδίου είναι μονωμένοι μεταξύ τους</a:t>
            </a:r>
          </a:p>
          <a:p>
            <a:pPr marL="0" indent="0">
              <a:buNone/>
            </a:pPr>
            <a:r>
              <a:rPr lang="el-GR" sz="2800" dirty="0"/>
              <a:t> </a:t>
            </a:r>
            <a:r>
              <a:rPr lang="el-GR" sz="2800" dirty="0" smtClean="0"/>
              <a:t>  Διάφοροι τύποι καλωδίων:</a:t>
            </a:r>
            <a:endParaRPr lang="en-US" sz="2800" dirty="0" smtClean="0"/>
          </a:p>
          <a:p>
            <a:pPr marL="0" indent="0">
              <a:buNone/>
            </a:pPr>
            <a:r>
              <a:rPr lang="en-US" sz="2800" dirty="0"/>
              <a:t> </a:t>
            </a:r>
            <a:r>
              <a:rPr lang="en-US" sz="2800" dirty="0" smtClean="0"/>
              <a:t>  </a:t>
            </a:r>
            <a:r>
              <a:rPr lang="el-GR" sz="2800" dirty="0" smtClean="0"/>
              <a:t>Επίπεδα, εύκαμπτα, θωρακισμένα, αθωράκιστα,</a:t>
            </a:r>
          </a:p>
          <a:p>
            <a:pPr marL="0" indent="0">
              <a:buNone/>
            </a:pPr>
            <a:r>
              <a:rPr lang="el-GR" sz="2800" dirty="0"/>
              <a:t> </a:t>
            </a:r>
            <a:r>
              <a:rPr lang="el-GR" sz="2800" dirty="0" smtClean="0"/>
              <a:t>  ομοαξονικά, πεπλατυσμένα, με ενίσχυση, με μανδύα.</a:t>
            </a:r>
          </a:p>
          <a:p>
            <a:r>
              <a:rPr lang="el-GR" sz="2800" dirty="0" smtClean="0"/>
              <a:t>Χρώματα: Μαύρο, Καφέ, Κόκκινο, Γκρι, Άσπρο.</a:t>
            </a:r>
          </a:p>
          <a:p>
            <a:pPr marL="0" indent="0">
              <a:buNone/>
            </a:pPr>
            <a:r>
              <a:rPr lang="el-GR" sz="2800" dirty="0"/>
              <a:t> </a:t>
            </a:r>
            <a:r>
              <a:rPr lang="el-GR" sz="2800" dirty="0" smtClean="0"/>
              <a:t>                    Μπλε, Κιτρινοπράσινο.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l-GR" dirty="0" smtClean="0"/>
              <a:t>   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3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Τίτλος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l-GR" dirty="0" smtClean="0"/>
                  <a:t>ΜΕΓΙΣΤΗ </a:t>
                </a:r>
                <a:r>
                  <a:rPr lang="en-US" dirty="0" smtClean="0"/>
                  <a:t> </a:t>
                </a:r>
                <a:r>
                  <a:rPr lang="el-GR" dirty="0" smtClean="0"/>
                  <a:t>ΕΠΙΤΡΕΠΟΜΕΝΗ </a:t>
                </a:r>
                <a:r>
                  <a:rPr lang="en-US" dirty="0" smtClean="0"/>
                  <a:t> </a:t>
                </a:r>
                <a:r>
                  <a:rPr lang="el-GR" dirty="0" smtClean="0"/>
                  <a:t>ΕΝΤΑΣΗ ΣΥΝΕΧΟΥΣ </a:t>
                </a:r>
                <a:r>
                  <a:rPr lang="en-US" dirty="0" smtClean="0"/>
                  <a:t> </a:t>
                </a:r>
                <a:r>
                  <a:rPr lang="el-GR" dirty="0" smtClean="0"/>
                  <a:t>ΛΕΙΤΟΥΡΓΙΑΣ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000" i="0" dirty="0" smtClean="0">
                        <a:latin typeface="Cambria Math"/>
                      </a:rPr>
                      <m:t>Ι</m:t>
                    </m:r>
                    <m:r>
                      <a:rPr lang="en-US" sz="4000" b="1" i="0" dirty="0" smtClean="0">
                        <a:latin typeface="Cambria Math"/>
                      </a:rPr>
                      <m:t>𝐦𝐚𝐱</m:t>
                    </m:r>
                  </m:oMath>
                </a14:m>
                <a:endParaRPr lang="el-GR" sz="4000" dirty="0"/>
              </a:p>
            </p:txBody>
          </p:sp>
        </mc:Choice>
        <mc:Fallback xmlns="">
          <p:sp>
            <p:nvSpPr>
              <p:cNvPr id="2" name="Τίτλο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019" r="-323" b="-1361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46856" y="1575247"/>
            <a:ext cx="8229600" cy="4878089"/>
          </a:xfrm>
        </p:spPr>
        <p:txBody>
          <a:bodyPr/>
          <a:lstStyle/>
          <a:p>
            <a:pPr algn="just"/>
            <a:r>
              <a:rPr lang="el-GR" dirty="0" smtClean="0"/>
              <a:t>Δίνεται από πίνακες  ανάλογα με την διατομή, το είδος του κάθε καλωδίου και τον τρόπο εγκατάστασης  και  για  θερμοκρασία </a:t>
            </a:r>
            <a:r>
              <a:rPr lang="en-US" dirty="0" smtClean="0"/>
              <a:t> </a:t>
            </a:r>
            <a:r>
              <a:rPr lang="el-GR" dirty="0" smtClean="0"/>
              <a:t>25</a:t>
            </a:r>
            <a:r>
              <a:rPr lang="el-GR" baseline="30000" dirty="0" smtClean="0"/>
              <a:t>ο</a:t>
            </a:r>
            <a:r>
              <a:rPr lang="en-US" dirty="0" smtClean="0"/>
              <a:t>C . </a:t>
            </a:r>
            <a:endParaRPr lang="el-GR" dirty="0" smtClean="0"/>
          </a:p>
          <a:p>
            <a:pPr algn="just"/>
            <a:r>
              <a:rPr lang="el-GR" dirty="0" smtClean="0"/>
              <a:t>Εξαρτάται από την θερμοκρασία και τον τρόπο εγκατάστασης των καλωδίων.</a:t>
            </a:r>
          </a:p>
          <a:p>
            <a:pPr algn="just"/>
            <a:r>
              <a:rPr lang="el-GR" dirty="0" smtClean="0"/>
              <a:t>Ως τρόπος εγκατάστασης λογίζεται:</a:t>
            </a:r>
          </a:p>
          <a:p>
            <a:pPr lvl="1" algn="just"/>
            <a:r>
              <a:rPr lang="el-GR" dirty="0" smtClean="0"/>
              <a:t>Η τοποθέτηση εντός σωλήνων ή όχι καθώς και το ποσοστό πληρότητας των σωλήνων</a:t>
            </a:r>
          </a:p>
          <a:p>
            <a:pPr lvl="1" algn="just"/>
            <a:r>
              <a:rPr lang="el-GR" dirty="0" smtClean="0"/>
              <a:t>Η τοποθέτηση εντός του εδάφους ή στον αέρα</a:t>
            </a:r>
          </a:p>
          <a:p>
            <a:pPr lvl="1" algn="just"/>
            <a:r>
              <a:rPr lang="el-GR" dirty="0" smtClean="0"/>
              <a:t>Η ομαδοποίηση των καλωδίων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Θέση αριθμού διαφάνειας 3"/>
          <p:cNvSpPr txBox="1">
            <a:spLocks/>
          </p:cNvSpPr>
          <p:nvPr/>
        </p:nvSpPr>
        <p:spPr bwMode="auto">
          <a:xfrm>
            <a:off x="6686872" y="6165304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Θέση αριθμού διαφάνειας 3"/>
          <p:cNvSpPr txBox="1">
            <a:spLocks/>
          </p:cNvSpPr>
          <p:nvPr/>
        </p:nvSpPr>
        <p:spPr bwMode="auto">
          <a:xfrm>
            <a:off x="6686872" y="6165304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l-GR" dirty="0" smtClean="0"/>
              <a:t> </a:t>
            </a:r>
            <a:endParaRPr lang="en-US" dirty="0"/>
          </a:p>
        </p:txBody>
      </p:sp>
      <p:sp>
        <p:nvSpPr>
          <p:cNvPr id="7" name="Θέση αριθμού διαφάνειας 3"/>
          <p:cNvSpPr txBox="1">
            <a:spLocks/>
          </p:cNvSpPr>
          <p:nvPr/>
        </p:nvSpPr>
        <p:spPr bwMode="auto">
          <a:xfrm>
            <a:off x="6660232" y="6165304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l-GR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27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8"/>
            <a:ext cx="9108504" cy="679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40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5496" y="44624"/>
            <a:ext cx="7543800" cy="1556048"/>
          </a:xfrm>
        </p:spPr>
        <p:txBody>
          <a:bodyPr/>
          <a:lstStyle/>
          <a:p>
            <a:r>
              <a:rPr lang="el-GR" dirty="0" smtClean="0"/>
              <a:t>ΟΝΟΜΑΣΤΙΚΗ</a:t>
            </a:r>
            <a:br>
              <a:rPr lang="el-GR" dirty="0" smtClean="0"/>
            </a:br>
            <a:r>
              <a:rPr lang="el-GR" dirty="0" smtClean="0"/>
              <a:t>ΕΝΤΑΣΗ</a:t>
            </a:r>
            <a:br>
              <a:rPr lang="el-GR" dirty="0" smtClean="0"/>
            </a:br>
            <a:r>
              <a:rPr lang="el-GR" dirty="0" smtClean="0"/>
              <a:t>ΑΣΦΑΛΕΙΩΝ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4808" y="1412776"/>
            <a:ext cx="8229600" cy="4411662"/>
          </a:xfrm>
        </p:spPr>
        <p:txBody>
          <a:bodyPr/>
          <a:lstStyle/>
          <a:p>
            <a:r>
              <a:rPr lang="el-GR" dirty="0" smtClean="0"/>
              <a:t>Φωτισμός</a:t>
            </a:r>
          </a:p>
          <a:p>
            <a:r>
              <a:rPr lang="el-GR" dirty="0" smtClean="0"/>
              <a:t>Κίνηση</a:t>
            </a:r>
          </a:p>
          <a:p>
            <a:r>
              <a:rPr lang="el-GR" dirty="0" smtClean="0"/>
              <a:t>Θερμοσίφωνας</a:t>
            </a:r>
          </a:p>
          <a:p>
            <a:r>
              <a:rPr lang="el-GR" dirty="0" smtClean="0"/>
              <a:t>Κουζίνα</a:t>
            </a:r>
          </a:p>
          <a:p>
            <a:r>
              <a:rPr lang="el-GR" dirty="0" smtClean="0"/>
              <a:t>Παροχή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0"/>
            <a:ext cx="6192688" cy="6957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12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" y="1"/>
            <a:ext cx="9136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515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Τίτλος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l-GR" dirty="0" smtClean="0"/>
                  <a:t>ΜΕΤΑΒΟΛΗ  ΤΟΥ </a:t>
                </a:r>
                <a14:m>
                  <m:oMath xmlns:m="http://schemas.openxmlformats.org/officeDocument/2006/math">
                    <m:r>
                      <a:rPr lang="el-GR" sz="4400" b="1" i="0" dirty="0" smtClean="0">
                        <a:latin typeface="Cambria Math"/>
                      </a:rPr>
                      <m:t>  </m:t>
                    </m:r>
                    <m:r>
                      <m:rPr>
                        <m:sty m:val="p"/>
                      </m:rPr>
                      <a:rPr lang="el-GR" sz="4400" dirty="0">
                        <a:latin typeface="Cambria Math"/>
                      </a:rPr>
                      <m:t>Ι</m:t>
                    </m:r>
                    <m:r>
                      <a:rPr lang="en-US" sz="4400" dirty="0">
                        <a:latin typeface="Cambria Math"/>
                      </a:rPr>
                      <m:t>𝐦𝐚𝐱</m:t>
                    </m:r>
                    <m:r>
                      <a:rPr lang="en-US" sz="4400" i="1" dirty="0">
                        <a:latin typeface="Cambria Math"/>
                      </a:rPr>
                      <m:t> </m:t>
                    </m:r>
                  </m:oMath>
                </a14:m>
                <a:r>
                  <a:rPr lang="en-US" sz="4400" dirty="0" smtClean="0"/>
                  <a:t/>
                </a:r>
                <a:br>
                  <a:rPr lang="en-US" sz="4400" dirty="0" smtClean="0"/>
                </a:br>
                <a:endParaRPr lang="el-GR" sz="4400" dirty="0"/>
              </a:p>
            </p:txBody>
          </p:sp>
        </mc:Choice>
        <mc:Fallback xmlns="">
          <p:sp>
            <p:nvSpPr>
              <p:cNvPr id="2" name="Τίτλο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019" t="-516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503239"/>
                <a:ext cx="8640960" cy="4950097"/>
              </a:xfrm>
            </p:spPr>
            <p:txBody>
              <a:bodyPr/>
              <a:lstStyle/>
              <a:p>
                <a:r>
                  <a:rPr lang="el-GR" dirty="0" smtClean="0"/>
                  <a:t>Εκτός  εδάφους</a:t>
                </a:r>
              </a:p>
              <a:p>
                <a:pPr marL="0" indent="0">
                  <a:buNone/>
                </a:pPr>
                <a:r>
                  <a:rPr lang="el-GR" dirty="0" smtClean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0" dirty="0" smtClean="0">
                        <a:latin typeface="Cambria Math"/>
                      </a:rPr>
                      <m:t>Ι</m:t>
                    </m:r>
                    <m:r>
                      <a:rPr lang="el-GR" i="1" dirty="0" smtClean="0">
                        <a:latin typeface="Cambria Math"/>
                      </a:rPr>
                      <m:t> =</m:t>
                    </m:r>
                    <m:r>
                      <m:rPr>
                        <m:sty m:val="p"/>
                      </m:rPr>
                      <a:rPr lang="el-GR" b="0" i="0" dirty="0" smtClean="0">
                        <a:latin typeface="Cambria Math"/>
                      </a:rPr>
                      <m:t>Ιο</m:t>
                    </m:r>
                    <m:r>
                      <a:rPr lang="el-GR" b="0" i="0" dirty="0" smtClean="0">
                        <a:latin typeface="Cambria Math"/>
                      </a:rPr>
                      <m:t> </m:t>
                    </m:r>
                    <m:r>
                      <a:rPr lang="el-GR" b="0" i="1" dirty="0" smtClean="0">
                        <a:latin typeface="Cambria Math"/>
                        <a:ea typeface="Cambria Math"/>
                      </a:rPr>
                      <m:t>×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𝑓</m:t>
                    </m:r>
                    <m:r>
                      <a:rPr lang="el-GR" b="0" i="1" dirty="0" smtClean="0">
                        <a:latin typeface="Cambria Math"/>
                        <a:ea typeface="Cambria Math"/>
                      </a:rPr>
                      <m:t>𝜃</m:t>
                    </m:r>
                    <m:r>
                      <a:rPr lang="el-GR" b="0" i="1" dirty="0" smtClean="0">
                        <a:latin typeface="Cambria Math"/>
                        <a:ea typeface="Cambria Math"/>
                      </a:rPr>
                      <m:t> ×</m:t>
                    </m:r>
                    <m:r>
                      <a:rPr lang="en-US" b="0" i="1" dirty="0" smtClean="0">
                        <a:latin typeface="Cambria Math"/>
                        <a:ea typeface="Cambria Math"/>
                      </a:rPr>
                      <m:t>𝑓𝑛</m:t>
                    </m:r>
                  </m:oMath>
                </a14:m>
                <a:endParaRPr lang="el-GR" dirty="0" smtClean="0"/>
              </a:p>
              <a:p>
                <a:pPr marL="0" indent="0">
                  <a:buNone/>
                </a:pP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</a:rPr>
                      <m:t>𝑓</m:t>
                    </m:r>
                    <m:r>
                      <a:rPr lang="el-GR" i="1" dirty="0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dirty="0" smtClean="0"/>
                  <a:t>  </a:t>
                </a:r>
                <a:r>
                  <a:rPr lang="el-GR" dirty="0" smtClean="0"/>
                  <a:t>συντελεστής θερμοκρασίας περιβάλλοντος</a:t>
                </a:r>
                <a:endParaRPr lang="en-US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𝑓𝑛</m:t>
                    </m:r>
                  </m:oMath>
                </a14:m>
                <a:r>
                  <a:rPr lang="el-GR" dirty="0" smtClean="0"/>
                  <a:t>  συντελεστής πλήθους κυκλωμάτων </a:t>
                </a:r>
                <a:endParaRPr lang="en-US" dirty="0"/>
              </a:p>
              <a:p>
                <a:endParaRPr lang="el-GR" sz="1000" dirty="0" smtClean="0"/>
              </a:p>
              <a:p>
                <a:r>
                  <a:rPr lang="el-GR" dirty="0" smtClean="0"/>
                  <a:t>Εντός  εδάφους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l-GR" b="0" i="0" dirty="0" smtClean="0">
                          <a:latin typeface="Cambria Math"/>
                        </a:rPr>
                        <m:t>           </m:t>
                      </m:r>
                      <m:r>
                        <m:rPr>
                          <m:sty m:val="p"/>
                        </m:rPr>
                        <a:rPr lang="el-GR" dirty="0">
                          <a:latin typeface="Cambria Math"/>
                        </a:rPr>
                        <m:t>Ι</m:t>
                      </m:r>
                      <m:r>
                        <a:rPr lang="el-GR" i="1" dirty="0">
                          <a:latin typeface="Cambria Math"/>
                        </a:rPr>
                        <m:t> =</m:t>
                      </m:r>
                      <m:r>
                        <m:rPr>
                          <m:sty m:val="p"/>
                        </m:rPr>
                        <a:rPr lang="el-GR" dirty="0">
                          <a:latin typeface="Cambria Math"/>
                        </a:rPr>
                        <m:t>Ιο</m:t>
                      </m:r>
                      <m:r>
                        <a:rPr lang="el-GR" dirty="0">
                          <a:latin typeface="Cambria Math"/>
                        </a:rPr>
                        <m:t> </m:t>
                      </m:r>
                      <m:r>
                        <a:rPr lang="el-GR" i="1" dirty="0"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i="1" dirty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i="1" dirty="0"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el-GR" i="1" dirty="0">
                          <a:latin typeface="Cambria Math"/>
                          <a:ea typeface="Cambria Math"/>
                        </a:rPr>
                        <m:t>𝜃</m:t>
                      </m:r>
                      <m:r>
                        <a:rPr lang="el-GR" i="1" dirty="0">
                          <a:latin typeface="Cambria Math"/>
                          <a:ea typeface="Cambria Math"/>
                        </a:rPr>
                        <m:t> ×</m:t>
                      </m:r>
                      <m:r>
                        <a:rPr lang="en-US" i="1" dirty="0">
                          <a:latin typeface="Cambria Math"/>
                          <a:ea typeface="Cambria Math"/>
                        </a:rPr>
                        <m:t>𝑓</m:t>
                      </m:r>
                      <m:r>
                        <a:rPr lang="en-US" b="0" i="1" dirty="0" smtClean="0">
                          <a:latin typeface="Cambria Math"/>
                          <a:ea typeface="Cambria Math"/>
                        </a:rPr>
                        <m:t>𝑐</m:t>
                      </m:r>
                      <m:r>
                        <a:rPr lang="en-US" b="0" i="1" dirty="0" smtClean="0">
                          <a:latin typeface="Cambria Math"/>
                          <a:ea typeface="Cambria Math"/>
                        </a:rPr>
                        <m:t> ×</m:t>
                      </m:r>
                      <m:r>
                        <a:rPr lang="en-US" b="0" i="1" dirty="0" smtClean="0">
                          <a:latin typeface="Cambria Math"/>
                          <a:ea typeface="Cambria Math"/>
                        </a:rPr>
                        <m:t>𝑓𝑖</m:t>
                      </m:r>
                    </m:oMath>
                  </m:oMathPara>
                </a14:m>
                <a:endParaRPr lang="en-US" b="0" dirty="0" smtClean="0">
                  <a:ea typeface="Cambria Math"/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</a:rPr>
                      <m:t>𝑓</m:t>
                    </m:r>
                    <m:r>
                      <a:rPr lang="el-GR" i="1" dirty="0"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συντελεστής θερμοκρασίας εδάφους</a:t>
                </a:r>
                <a:r>
                  <a:rPr lang="en-US" dirty="0" smtClean="0"/>
                  <a:t>  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</a:rPr>
                      <m:t>𝑓𝑐</m:t>
                    </m:r>
                  </m:oMath>
                </a14:m>
                <a:r>
                  <a:rPr lang="el-GR" dirty="0" smtClean="0"/>
                  <a:t> συντελεστής ειδικής αγωγιμότητας εδάφους </a:t>
                </a:r>
                <a:endParaRPr lang="en-US" dirty="0" smtClean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</a:rPr>
                      <m:t>𝑓𝑖</m:t>
                    </m:r>
                  </m:oMath>
                </a14:m>
                <a:r>
                  <a:rPr lang="el-GR" dirty="0" smtClean="0"/>
                  <a:t>  συντελεστής πλήθους γειτονικών συστημάτων  </a:t>
                </a:r>
                <a:endParaRPr lang="el-GR" dirty="0"/>
              </a:p>
            </p:txBody>
          </p:sp>
        </mc:Choice>
        <mc:Fallback xmlns="">
          <p:sp>
            <p:nvSpPr>
              <p:cNvPr id="3" name="Θέση περιεχομένου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503239"/>
                <a:ext cx="8640960" cy="4950097"/>
              </a:xfrm>
              <a:blipFill rotWithShape="1">
                <a:blip r:embed="rId3"/>
                <a:stretch>
                  <a:fillRect l="-635" t="-1601" r="-2609" b="-541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24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16024" y="692696"/>
                <a:ext cx="59401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1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4800" b="1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𝑰</m:t>
                          </m:r>
                        </m:e>
                        <m:sup>
                          <m:r>
                            <a:rPr lang="en-US" sz="4800" b="1" i="1" smtClean="0">
                              <a:solidFill>
                                <a:srgbClr val="7030A0"/>
                              </a:solidFill>
                              <a:latin typeface="Cambria Math"/>
                            </a:rPr>
                            <m:t>′</m:t>
                          </m:r>
                        </m:sup>
                      </m:sSup>
                      <m:r>
                        <a:rPr lang="en-US" sz="4800" b="1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𝒎𝒂𝒙</m:t>
                      </m:r>
                      <m:r>
                        <a:rPr lang="en-US" sz="4800" b="1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 = </m:t>
                      </m:r>
                      <m:r>
                        <a:rPr lang="en-US" sz="4800" b="1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𝒌</m:t>
                      </m:r>
                      <m:r>
                        <a:rPr lang="en-US" sz="4800" b="1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  </m:t>
                      </m:r>
                      <m:r>
                        <a:rPr lang="en-US" sz="4800" b="1" i="1" smtClean="0">
                          <a:solidFill>
                            <a:srgbClr val="7030A0"/>
                          </a:solidFill>
                          <a:latin typeface="Cambria Math"/>
                        </a:rPr>
                        <m:t>𝑰𝒎𝒂𝒙</m:t>
                      </m:r>
                    </m:oMath>
                  </m:oMathPara>
                </a14:m>
                <a:endParaRPr lang="el-GR" sz="48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24" y="692696"/>
                <a:ext cx="5940152" cy="83099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806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75"/>
            <a:ext cx="4716016" cy="687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-12775"/>
            <a:ext cx="4464496" cy="687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54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02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62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4644008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96" y="0"/>
            <a:ext cx="45365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29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Τίτλος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l-GR" dirty="0" smtClean="0"/>
                  <a:t>ΥΠΟΛΟΓΙΣΜΟΣ  ΟΝΟΜΑΣΤΙΚΗΣ</a:t>
                </a:r>
                <a:br>
                  <a:rPr lang="el-GR" dirty="0" smtClean="0"/>
                </a:br>
                <a:r>
                  <a:rPr lang="el-GR" dirty="0" smtClean="0"/>
                  <a:t>ΕΝΤΑΣΗΣ  ΡΕΥΜΑΤΟΣ     </a:t>
                </a:r>
                <a14:m>
                  <m:oMath xmlns:m="http://schemas.openxmlformats.org/officeDocument/2006/math">
                    <m:r>
                      <a:rPr lang="el-GR" sz="4400" i="1" dirty="0" smtClean="0">
                        <a:latin typeface="Cambria Math"/>
                      </a:rPr>
                      <m:t>𝛪</m:t>
                    </m:r>
                    <m:r>
                      <a:rPr lang="el-GR" sz="4400" i="1" dirty="0" err="1" smtClean="0">
                        <a:latin typeface="Cambria Math"/>
                      </a:rPr>
                      <m:t>𝜊𝜈</m:t>
                    </m:r>
                  </m:oMath>
                </a14:m>
                <a:endParaRPr lang="el-GR" sz="4400" i="1" dirty="0"/>
              </a:p>
            </p:txBody>
          </p:sp>
        </mc:Choice>
        <mc:Fallback xmlns="">
          <p:sp>
            <p:nvSpPr>
              <p:cNvPr id="2" name="Τίτλο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019" t="-2347" b="-1267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56792"/>
                <a:ext cx="8579296" cy="5184576"/>
              </a:xfrm>
            </p:spPr>
            <p:txBody>
              <a:bodyPr/>
              <a:lstStyle/>
              <a:p>
                <a:r>
                  <a:rPr lang="el-GR" dirty="0" smtClean="0"/>
                  <a:t>Μονοφασικό  σύστημα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/>
                        </a:rPr>
                        <m:t>𝑃</m:t>
                      </m:r>
                      <m:r>
                        <a:rPr lang="el-GR" i="1" dirty="0" smtClean="0">
                          <a:latin typeface="Cambria Math"/>
                        </a:rPr>
                        <m:t> =</m:t>
                      </m:r>
                      <m:r>
                        <a:rPr lang="en-US" i="1" dirty="0" smtClean="0">
                          <a:latin typeface="Cambria Math"/>
                        </a:rPr>
                        <m:t> </m:t>
                      </m:r>
                      <m:r>
                        <a:rPr lang="en-US" i="1" dirty="0" smtClean="0">
                          <a:latin typeface="Cambria Math"/>
                        </a:rPr>
                        <m:t>𝑉</m:t>
                      </m:r>
                      <m:r>
                        <a:rPr lang="en-US" i="1" dirty="0" smtClean="0">
                          <a:latin typeface="Cambria Math"/>
                        </a:rPr>
                        <m:t> </m:t>
                      </m:r>
                      <m:r>
                        <a:rPr lang="en-US" i="1" dirty="0" smtClean="0">
                          <a:latin typeface="Cambria Math"/>
                        </a:rPr>
                        <m:t>𝐼</m:t>
                      </m:r>
                      <m:r>
                        <a:rPr lang="en-US" i="1" dirty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1" dirty="0" smtClean="0">
                          <a:latin typeface="Cambria Math"/>
                        </a:rPr>
                        <m:t>cos</m:t>
                      </m:r>
                      <m:r>
                        <a:rPr lang="el-GR" i="1" dirty="0" smtClean="0">
                          <a:latin typeface="Cambria Math"/>
                        </a:rPr>
                        <m:t>𝜑</m:t>
                      </m:r>
                      <m:r>
                        <a:rPr lang="el-GR" b="0" i="1" dirty="0" smtClean="0">
                          <a:latin typeface="Cambria Math"/>
                        </a:rPr>
                        <m:t>    </m:t>
                      </m:r>
                      <m:r>
                        <a:rPr lang="el-GR" i="1" dirty="0" smtClean="0"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el-GR" b="0" i="1" dirty="0" smtClean="0">
                          <a:latin typeface="Cambria Math"/>
                          <a:ea typeface="Cambria Math"/>
                        </a:rPr>
                        <m:t>       </m:t>
                      </m:r>
                      <m:r>
                        <a:rPr lang="en-US" b="0" i="1" dirty="0" smtClean="0">
                          <a:latin typeface="Cambria Math"/>
                          <a:ea typeface="Cambria Math"/>
                        </a:rPr>
                        <m:t>𝐼</m:t>
                      </m:r>
                      <m:r>
                        <a:rPr lang="el-GR" b="0" i="1" dirty="0" smtClean="0">
                          <a:latin typeface="Cambria Math"/>
                          <a:ea typeface="Cambria Math"/>
                        </a:rPr>
                        <m:t>𝜊𝜈</m:t>
                      </m:r>
                      <m:r>
                        <a:rPr lang="en-US" b="0" i="1" dirty="0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l-GR" b="0" i="1" dirty="0" smtClean="0">
                          <a:latin typeface="Cambria Math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en-US" b="0" i="1" dirty="0" smtClean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   </m:t>
                          </m:r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𝑃</m:t>
                          </m:r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  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b="0" i="1" dirty="0" smtClean="0">
                              <a:latin typeface="Cambria Math"/>
                              <a:ea typeface="Cambria Math"/>
                            </a:rPr>
                            <m:t>𝑐𝑜𝑠</m:t>
                          </m:r>
                          <m:r>
                            <a:rPr lang="el-GR" b="0" i="1" dirty="0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l-GR" b="0" i="1" dirty="0" smtClean="0">
                              <a:latin typeface="Cambria Math"/>
                              <a:ea typeface="Cambria Math"/>
                            </a:rPr>
                            <m:t> </m:t>
                          </m:r>
                        </m:den>
                      </m:f>
                      <m:r>
                        <a:rPr lang="el-GR" b="0" i="1" dirty="0" smtClean="0">
                          <a:latin typeface="Cambria Math"/>
                          <a:ea typeface="Cambria Math"/>
                        </a:rPr>
                        <m:t>   </m:t>
                      </m:r>
                    </m:oMath>
                  </m:oMathPara>
                </a14:m>
                <a:endParaRPr lang="el-GR" dirty="0"/>
              </a:p>
              <a:p>
                <a:r>
                  <a:rPr lang="el-GR" dirty="0" smtClean="0"/>
                  <a:t>Τριφασικό  σύστημα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/>
                        </a:rPr>
                        <m:t>𝑃</m:t>
                      </m:r>
                      <m:r>
                        <a:rPr lang="el-GR" i="1" dirty="0">
                          <a:latin typeface="Cambria Math"/>
                        </a:rPr>
                        <m:t> =</m:t>
                      </m:r>
                      <m:r>
                        <a:rPr lang="el-GR" b="0" i="1" dirty="0" smtClean="0">
                          <a:latin typeface="Cambria Math"/>
                        </a:rPr>
                        <m:t>3</m:t>
                      </m:r>
                      <m:r>
                        <a:rPr lang="en-US" i="1" dirty="0">
                          <a:latin typeface="Cambria Math"/>
                        </a:rPr>
                        <m:t> </m:t>
                      </m:r>
                      <m:r>
                        <a:rPr lang="en-US" i="1" dirty="0">
                          <a:latin typeface="Cambria Math"/>
                        </a:rPr>
                        <m:t>𝑉</m:t>
                      </m:r>
                      <m:r>
                        <a:rPr lang="el-GR" b="0" i="1" dirty="0" smtClean="0">
                          <a:latin typeface="Cambria Math"/>
                        </a:rPr>
                        <m:t>𝜑</m:t>
                      </m:r>
                      <m:r>
                        <a:rPr lang="en-US" i="1" dirty="0">
                          <a:latin typeface="Cambria Math"/>
                        </a:rPr>
                        <m:t> </m:t>
                      </m:r>
                      <m:r>
                        <a:rPr lang="en-US" i="1" dirty="0">
                          <a:latin typeface="Cambria Math"/>
                        </a:rPr>
                        <m:t>𝐼</m:t>
                      </m:r>
                      <m:r>
                        <a:rPr lang="el-GR" b="0" i="1" dirty="0" smtClean="0">
                          <a:latin typeface="Cambria Math"/>
                        </a:rPr>
                        <m:t>𝜑</m:t>
                      </m:r>
                      <m:r>
                        <a:rPr lang="en-US" i="1" dirty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1" dirty="0">
                          <a:latin typeface="Cambria Math"/>
                        </a:rPr>
                        <m:t>cos</m:t>
                      </m:r>
                      <m:r>
                        <a:rPr lang="el-GR" i="1" dirty="0">
                          <a:latin typeface="Cambria Math"/>
                        </a:rPr>
                        <m:t>𝜑</m:t>
                      </m:r>
                      <m:r>
                        <a:rPr lang="el-GR" b="0" i="1" dirty="0" smtClean="0">
                          <a:latin typeface="Cambria Math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el-GR" b="0" i="1" dirty="0" smtClean="0">
                              <a:latin typeface="Cambria Math"/>
                              <a:ea typeface="Cambria Math"/>
                            </a:rPr>
                          </m:ctrlPr>
                        </m:radPr>
                        <m:deg/>
                        <m:e>
                          <m:r>
                            <a:rPr lang="el-GR" b="0" i="1" dirty="0" smtClean="0">
                              <a:latin typeface="Cambria Math"/>
                              <a:ea typeface="Cambria Math"/>
                            </a:rPr>
                            <m:t>3</m:t>
                          </m:r>
                        </m:e>
                      </m:rad>
                      <m:r>
                        <a:rPr lang="el-GR" b="0" i="1" dirty="0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l-GR" i="1" dirty="0">
                          <a:latin typeface="Cambria Math"/>
                        </a:rPr>
                        <m:t> </m:t>
                      </m:r>
                      <m:r>
                        <a:rPr lang="en-US" b="0" i="1" dirty="0" smtClean="0">
                          <a:latin typeface="Cambria Math"/>
                        </a:rPr>
                        <m:t>𝐼</m:t>
                      </m:r>
                      <m:r>
                        <a:rPr lang="el-GR" b="0" i="1" dirty="0" smtClean="0">
                          <a:latin typeface="Cambria Math"/>
                        </a:rPr>
                        <m:t>𝜋</m:t>
                      </m:r>
                      <m:r>
                        <a:rPr lang="en-US" b="0" i="1" dirty="0" smtClean="0">
                          <a:latin typeface="Cambria Math"/>
                        </a:rPr>
                        <m:t> </m:t>
                      </m:r>
                      <m:r>
                        <a:rPr lang="en-US" b="0" i="1" dirty="0" smtClean="0">
                          <a:latin typeface="Cambria Math"/>
                        </a:rPr>
                        <m:t>𝑉</m:t>
                      </m:r>
                      <m:r>
                        <a:rPr lang="el-GR" b="0" i="1" dirty="0" smtClean="0">
                          <a:latin typeface="Cambria Math"/>
                        </a:rPr>
                        <m:t>𝜋</m:t>
                      </m:r>
                      <m:r>
                        <a:rPr lang="en-US" b="0" i="1" dirty="0" smtClean="0">
                          <a:latin typeface="Cambria Math"/>
                        </a:rPr>
                        <m:t> </m:t>
                      </m:r>
                      <m:r>
                        <a:rPr lang="en-US" b="0" i="1" dirty="0" smtClean="0">
                          <a:latin typeface="Cambria Math"/>
                        </a:rPr>
                        <m:t>𝑐𝑜𝑠</m:t>
                      </m:r>
                      <m:r>
                        <a:rPr lang="el-GR" b="0" i="1" dirty="0" smtClean="0">
                          <a:latin typeface="Cambria Math"/>
                        </a:rPr>
                        <m:t>𝜑</m:t>
                      </m:r>
                      <m:r>
                        <a:rPr lang="el-GR" i="1" dirty="0">
                          <a:latin typeface="Cambria Math"/>
                        </a:rPr>
                        <m:t>  </m:t>
                      </m:r>
                      <m:r>
                        <a:rPr lang="el-GR" b="0" i="1" dirty="0" smtClean="0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l-GR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l-GR" i="1" dirty="0" smtClean="0">
                          <a:latin typeface="Cambria Math"/>
                          <a:ea typeface="Cambria Math"/>
                        </a:rPr>
                        <m:t>→ </m:t>
                      </m:r>
                      <m:r>
                        <a:rPr lang="el-GR" i="1" dirty="0">
                          <a:latin typeface="Cambria Math"/>
                          <a:ea typeface="Cambria Math"/>
                        </a:rPr>
                        <m:t>   </m:t>
                      </m:r>
                      <m:r>
                        <a:rPr lang="en-US" i="1" dirty="0">
                          <a:latin typeface="Cambria Math"/>
                          <a:ea typeface="Cambria Math"/>
                        </a:rPr>
                        <m:t>𝐼</m:t>
                      </m:r>
                      <m:r>
                        <a:rPr lang="el-GR" i="1" dirty="0">
                          <a:latin typeface="Cambria Math"/>
                          <a:ea typeface="Cambria Math"/>
                        </a:rPr>
                        <m:t>𝜊𝜈</m:t>
                      </m:r>
                      <m:r>
                        <a:rPr lang="en-US" i="1" dirty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l-GR" i="1" dirty="0">
                          <a:latin typeface="Cambria Math"/>
                          <a:ea typeface="Cambria Math"/>
                        </a:rPr>
                        <m:t> </m:t>
                      </m:r>
                      <m:f>
                        <m:fPr>
                          <m:ctrlPr>
                            <a:rPr lang="en-US" i="1" dirty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   </m:t>
                          </m:r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𝑃</m:t>
                          </m:r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  </m:t>
                          </m:r>
                        </m:num>
                        <m:den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l-GR" b="0" i="1" dirty="0" smtClean="0">
                              <a:latin typeface="Cambria Math"/>
                              <a:ea typeface="Cambria Math"/>
                            </a:rPr>
                            <m:t>  3 </m:t>
                          </m:r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l-GR" b="0" i="1" dirty="0" smtClean="0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𝑐𝑜𝑠</m:t>
                          </m:r>
                          <m:r>
                            <a:rPr lang="el-GR" i="1" dirty="0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l-GR" i="1" dirty="0">
                              <a:latin typeface="Cambria Math"/>
                              <a:ea typeface="Cambria Math"/>
                            </a:rPr>
                            <m:t> </m:t>
                          </m:r>
                        </m:den>
                      </m:f>
                      <m:r>
                        <a:rPr lang="el-GR" b="0" i="1" dirty="0" smtClean="0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   </m:t>
                          </m:r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𝑃</m:t>
                          </m:r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  </m:t>
                          </m:r>
                        </m:num>
                        <m:den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l-GR" i="1" dirty="0">
                              <a:latin typeface="Cambria Math"/>
                              <a:ea typeface="Cambria Math"/>
                            </a:rPr>
                            <m:t>  </m:t>
                          </m:r>
                          <m:rad>
                            <m:radPr>
                              <m:degHide m:val="on"/>
                              <m:ctrlPr>
                                <a:rPr lang="el-GR" i="1" dirty="0" smtClean="0"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l-GR" i="1" dirty="0">
                                  <a:latin typeface="Cambria Math"/>
                                  <a:ea typeface="Cambria Math"/>
                                </a:rPr>
                                <m:t>3</m:t>
                              </m:r>
                            </m:e>
                          </m:rad>
                          <m:r>
                            <a:rPr lang="el-GR" i="1" dirty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𝑉</m:t>
                          </m:r>
                          <m:r>
                            <a:rPr lang="el-GR" b="0" i="1" dirty="0" smtClean="0">
                              <a:latin typeface="Cambria Math"/>
                              <a:ea typeface="Cambria Math"/>
                            </a:rPr>
                            <m:t>𝜋</m:t>
                          </m:r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a:rPr lang="en-US" i="1" dirty="0">
                              <a:latin typeface="Cambria Math"/>
                              <a:ea typeface="Cambria Math"/>
                            </a:rPr>
                            <m:t>𝑐𝑜𝑠</m:t>
                          </m:r>
                          <m:r>
                            <a:rPr lang="el-GR" i="1" dirty="0">
                              <a:latin typeface="Cambria Math"/>
                              <a:ea typeface="Cambria Math"/>
                            </a:rPr>
                            <m:t>𝜑</m:t>
                          </m:r>
                          <m:r>
                            <a:rPr lang="el-GR" i="1" dirty="0">
                              <a:latin typeface="Cambria Math"/>
                              <a:ea typeface="Cambria Math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 marL="0" indent="0">
                  <a:buNone/>
                </a:pPr>
                <a:r>
                  <a:rPr lang="el-GR" sz="2800" dirty="0" smtClean="0"/>
                  <a:t>Συνδεσμολογία αστέρα   (</a:t>
                </a:r>
                <a:r>
                  <a:rPr lang="el-GR" sz="2800" dirty="0"/>
                  <a:t>Υ</a:t>
                </a:r>
                <a:r>
                  <a:rPr lang="el-GR" sz="2800" dirty="0" smtClean="0"/>
                  <a:t>):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i="0" dirty="0" smtClean="0">
                        <a:latin typeface="Cambria Math"/>
                      </a:rPr>
                      <m:t>Ι</m:t>
                    </m:r>
                    <m:r>
                      <a:rPr lang="el-GR" sz="2800" b="0" i="1" dirty="0" smtClean="0">
                        <a:latin typeface="Cambria Math"/>
                      </a:rPr>
                      <m:t>𝜋</m:t>
                    </m:r>
                    <m:r>
                      <a:rPr lang="el-GR" sz="2800" i="1" dirty="0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l-GR" sz="2800" i="0" dirty="0">
                        <a:latin typeface="Cambria Math"/>
                      </a:rPr>
                      <m:t>Ι</m:t>
                    </m:r>
                    <m:r>
                      <a:rPr lang="el-GR" sz="2800" i="1" dirty="0">
                        <a:latin typeface="Cambria Math"/>
                      </a:rPr>
                      <m:t>𝜑</m:t>
                    </m:r>
                  </m:oMath>
                </a14:m>
                <a:r>
                  <a:rPr lang="el-GR" sz="2800" dirty="0"/>
                  <a:t> </a:t>
                </a:r>
                <a:r>
                  <a:rPr lang="el-GR" sz="2800" dirty="0" smtClean="0"/>
                  <a:t>και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/>
                      </a:rPr>
                      <m:t>𝑉</m:t>
                    </m:r>
                    <m:r>
                      <a:rPr lang="el-GR" sz="2800" i="1" dirty="0">
                        <a:latin typeface="Cambria Math"/>
                      </a:rPr>
                      <m:t>𝜋</m:t>
                    </m:r>
                    <m:r>
                      <a:rPr lang="el-GR" sz="2800" i="1" dirty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l-GR" sz="2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l-GR" sz="2800" i="1">
                            <a:latin typeface="Cambria Math"/>
                          </a:rPr>
                          <m:t>3</m:t>
                        </m:r>
                      </m:e>
                    </m:rad>
                    <m:r>
                      <a:rPr lang="el-GR" sz="2800" i="1">
                        <a:latin typeface="Cambria Math"/>
                      </a:rPr>
                      <m:t> </m:t>
                    </m:r>
                    <m:r>
                      <a:rPr lang="en-US" sz="2800" i="1" dirty="0" smtClean="0">
                        <a:latin typeface="Cambria Math"/>
                      </a:rPr>
                      <m:t>𝑉</m:t>
                    </m:r>
                    <m:r>
                      <a:rPr lang="el-GR" sz="2800" i="1" dirty="0">
                        <a:latin typeface="Cambria Math"/>
                      </a:rPr>
                      <m:t>𝜑</m:t>
                    </m:r>
                  </m:oMath>
                </a14:m>
                <a:endParaRPr lang="el-GR" sz="2800" dirty="0" smtClean="0"/>
              </a:p>
              <a:p>
                <a:pPr marL="0" indent="0">
                  <a:buNone/>
                </a:pPr>
                <a:r>
                  <a:rPr lang="el-GR" sz="2800" dirty="0"/>
                  <a:t>Συνδεσμολογία </a:t>
                </a:r>
                <a:r>
                  <a:rPr lang="el-GR" sz="2800" dirty="0" smtClean="0"/>
                  <a:t>τριγώνου (Δ):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800" dirty="0">
                        <a:latin typeface="Cambria Math"/>
                      </a:rPr>
                      <m:t>Ι</m:t>
                    </m:r>
                    <m:r>
                      <a:rPr lang="el-GR" sz="2800" i="1" dirty="0">
                        <a:latin typeface="Cambria Math"/>
                      </a:rPr>
                      <m:t>𝜋</m:t>
                    </m:r>
                    <m:r>
                      <a:rPr lang="el-GR" sz="2800" i="1" dirty="0">
                        <a:latin typeface="Cambria Math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l-GR" sz="2800" i="1">
                            <a:latin typeface="Cambria Math"/>
                          </a:rPr>
                        </m:ctrlPr>
                      </m:radPr>
                      <m:deg/>
                      <m:e>
                        <m:r>
                          <a:rPr lang="el-GR" sz="2800" i="1">
                            <a:latin typeface="Cambria Math"/>
                          </a:rPr>
                          <m:t>3</m:t>
                        </m:r>
                      </m:e>
                    </m:rad>
                    <m:r>
                      <m:rPr>
                        <m:sty m:val="p"/>
                      </m:rPr>
                      <a:rPr lang="el-GR" sz="2800" dirty="0">
                        <a:latin typeface="Cambria Math"/>
                      </a:rPr>
                      <m:t>Ι</m:t>
                    </m:r>
                    <m:r>
                      <a:rPr lang="el-GR" sz="2800" i="1" dirty="0">
                        <a:latin typeface="Cambria Math"/>
                      </a:rPr>
                      <m:t>𝜑</m:t>
                    </m:r>
                  </m:oMath>
                </a14:m>
                <a:r>
                  <a:rPr lang="el-GR" sz="2800" dirty="0"/>
                  <a:t> </a:t>
                </a:r>
                <a:r>
                  <a:rPr lang="el-GR" sz="2800" dirty="0" smtClean="0"/>
                  <a:t>και </a:t>
                </a:r>
                <a14:m>
                  <m:oMath xmlns:m="http://schemas.openxmlformats.org/officeDocument/2006/math">
                    <m:r>
                      <a:rPr lang="en-US" sz="2800" i="1" dirty="0">
                        <a:latin typeface="Cambria Math"/>
                      </a:rPr>
                      <m:t>𝑉</m:t>
                    </m:r>
                    <m:r>
                      <a:rPr lang="el-GR" sz="2800" i="1" dirty="0">
                        <a:latin typeface="Cambria Math"/>
                      </a:rPr>
                      <m:t>𝜋</m:t>
                    </m:r>
                    <m:r>
                      <a:rPr lang="el-GR" sz="2800" i="1" dirty="0">
                        <a:latin typeface="Cambria Math"/>
                      </a:rPr>
                      <m:t>=</m:t>
                    </m:r>
                    <m:r>
                      <a:rPr lang="en-US" sz="2800" i="1" dirty="0">
                        <a:latin typeface="Cambria Math"/>
                      </a:rPr>
                      <m:t>𝑉</m:t>
                    </m:r>
                    <m:r>
                      <a:rPr lang="el-GR" sz="2800" i="1" dirty="0">
                        <a:latin typeface="Cambria Math"/>
                      </a:rPr>
                      <m:t>𝜑</m:t>
                    </m:r>
                  </m:oMath>
                </a14:m>
                <a:endParaRPr lang="el-GR" sz="2800" dirty="0"/>
              </a:p>
              <a:p>
                <a:pPr marL="0" indent="0">
                  <a:buNone/>
                </a:pPr>
                <a:endParaRPr lang="el-GR" sz="2800" dirty="0"/>
              </a:p>
            </p:txBody>
          </p:sp>
        </mc:Choice>
        <mc:Fallback xmlns="">
          <p:sp>
            <p:nvSpPr>
              <p:cNvPr id="3" name="Θέση περιεχομένου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56792"/>
                <a:ext cx="8579296" cy="5184576"/>
              </a:xfrm>
              <a:blipFill rotWithShape="1">
                <a:blip r:embed="rId3"/>
                <a:stretch>
                  <a:fillRect l="-1421" t="-152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2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5286375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863" y="-27384"/>
            <a:ext cx="3930649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16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ΚΙΝΗΤΗΡΕΣ</a:t>
            </a:r>
            <a:endParaRPr lang="el-G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56792"/>
                <a:ext cx="8435280" cy="5184576"/>
              </a:xfrm>
            </p:spPr>
            <p:txBody>
              <a:bodyPr/>
              <a:lstStyle/>
              <a:p>
                <a:r>
                  <a:rPr lang="el-GR" dirty="0" smtClean="0"/>
                  <a:t>Ονομαστικά στοιχεία  κινητήρων</a:t>
                </a:r>
              </a:p>
              <a:p>
                <a:pPr marL="0" indent="0">
                  <a:buNone/>
                </a:pPr>
                <a:r>
                  <a:rPr lang="el-GR" dirty="0"/>
                  <a:t> </a:t>
                </a:r>
                <a:r>
                  <a:rPr lang="el-GR" dirty="0" smtClean="0"/>
                  <a:t>   Ισχύς  εξόδου:    		   </a:t>
                </a:r>
                <a:r>
                  <a:rPr lang="en-US" dirty="0" smtClean="0"/>
                  <a:t>Pout </a:t>
                </a:r>
                <a:endParaRPr lang="el-GR" dirty="0" smtClean="0"/>
              </a:p>
              <a:p>
                <a:pPr marL="0" indent="0">
                  <a:buNone/>
                </a:pPr>
                <a:r>
                  <a:rPr lang="el-GR" dirty="0"/>
                  <a:t> </a:t>
                </a:r>
                <a:r>
                  <a:rPr lang="el-GR" dirty="0" smtClean="0"/>
                  <a:t>   Βαθμός  απόδοσης:	 </a:t>
                </a:r>
                <a:r>
                  <a:rPr lang="en-US" dirty="0" smtClean="0"/>
                  <a:t>    n%</a:t>
                </a:r>
                <a:endParaRPr lang="el-GR" dirty="0" smtClean="0"/>
              </a:p>
              <a:p>
                <a:pPr marL="0" indent="0">
                  <a:buNone/>
                </a:pPr>
                <a:r>
                  <a:rPr lang="el-GR" dirty="0"/>
                  <a:t> </a:t>
                </a:r>
                <a:r>
                  <a:rPr lang="el-GR" dirty="0" smtClean="0"/>
                  <a:t>   Ονομαστική  τάσης:	     </a:t>
                </a:r>
                <a:r>
                  <a:rPr lang="en-US" dirty="0" smtClean="0"/>
                  <a:t>V</a:t>
                </a:r>
                <a:r>
                  <a:rPr lang="el-GR" dirty="0" smtClean="0"/>
                  <a:t>π</a:t>
                </a:r>
              </a:p>
              <a:p>
                <a:pPr marL="0" indent="0">
                  <a:buNone/>
                </a:pPr>
                <a:r>
                  <a:rPr lang="el-GR" dirty="0"/>
                  <a:t> </a:t>
                </a:r>
                <a:r>
                  <a:rPr lang="el-GR" dirty="0" smtClean="0"/>
                  <a:t>   Συντελεστής  ισχύος:	    </a:t>
                </a:r>
                <a:r>
                  <a:rPr lang="en-US" dirty="0" smtClean="0"/>
                  <a:t>cos</a:t>
                </a:r>
                <a:r>
                  <a:rPr lang="el-GR" dirty="0" smtClean="0"/>
                  <a:t>φ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/>
                        </a:rPr>
                        <m:t>     </m:t>
                      </m:r>
                      <m:r>
                        <a:rPr lang="en-US" i="1" dirty="0" smtClean="0">
                          <a:latin typeface="Cambria Math"/>
                        </a:rPr>
                        <m:t>𝑃</m:t>
                      </m:r>
                      <m:r>
                        <a:rPr lang="el-GR" i="1" dirty="0" err="1" smtClean="0">
                          <a:latin typeface="Cambria Math"/>
                        </a:rPr>
                        <m:t>𝜂𝜆</m:t>
                      </m:r>
                      <m:r>
                        <a:rPr lang="el-GR" i="1" dirty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/>
                            </a:rPr>
                            <m:t>Pout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b="0" dirty="0" smtClean="0"/>
              </a:p>
              <a:p>
                <a:pPr marL="0" indent="0">
                  <a:buNone/>
                </a:pP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/>
                      </a:rPr>
                      <m:t>   </m:t>
                    </m:r>
                    <m:r>
                      <a:rPr lang="en-US" b="0" i="1" dirty="0" smtClean="0">
                        <a:latin typeface="Cambria Math"/>
                      </a:rPr>
                      <m:t> </m:t>
                    </m:r>
                    <m:r>
                      <a:rPr lang="en-US" i="1" dirty="0">
                        <a:latin typeface="Cambria Math"/>
                      </a:rPr>
                      <m:t>𝑃</m:t>
                    </m:r>
                    <m:r>
                      <a:rPr lang="el-GR" i="1" dirty="0" err="1">
                        <a:latin typeface="Cambria Math"/>
                      </a:rPr>
                      <m:t>𝜂𝜆</m:t>
                    </m:r>
                    <m:r>
                      <a:rPr lang="el-GR" i="1" dirty="0">
                        <a:latin typeface="Cambria Math"/>
                      </a:rPr>
                      <m:t>=</m:t>
                    </m:r>
                  </m:oMath>
                </a14:m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l-GR" i="1" dirty="0"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l-GR" i="1" dirty="0">
                            <a:latin typeface="Cambria Math"/>
                            <a:ea typeface="Cambria Math"/>
                          </a:rPr>
                          <m:t>3</m:t>
                        </m:r>
                      </m:e>
                    </m:rad>
                    <m:r>
                      <a:rPr lang="el-GR" i="1" dirty="0">
                        <a:latin typeface="Cambria Math"/>
                        <a:ea typeface="Cambria Math"/>
                      </a:rPr>
                      <m:t> </m:t>
                    </m:r>
                    <m:r>
                      <a:rPr lang="el-GR" i="1" dirty="0">
                        <a:latin typeface="Cambria Math"/>
                      </a:rPr>
                      <m:t> </m:t>
                    </m:r>
                    <m:r>
                      <a:rPr lang="en-US" i="1" dirty="0">
                        <a:latin typeface="Cambria Math"/>
                      </a:rPr>
                      <m:t>𝐼</m:t>
                    </m:r>
                    <m:r>
                      <a:rPr lang="el-GR" i="1" dirty="0">
                        <a:latin typeface="Cambria Math"/>
                      </a:rPr>
                      <m:t>𝜋</m:t>
                    </m:r>
                    <m:r>
                      <a:rPr lang="en-US" i="1" dirty="0">
                        <a:latin typeface="Cambria Math"/>
                      </a:rPr>
                      <m:t> </m:t>
                    </m:r>
                    <m:r>
                      <a:rPr lang="en-US" i="1" dirty="0">
                        <a:latin typeface="Cambria Math"/>
                      </a:rPr>
                      <m:t>𝑉</m:t>
                    </m:r>
                    <m:r>
                      <a:rPr lang="el-GR" i="1" dirty="0">
                        <a:latin typeface="Cambria Math"/>
                      </a:rPr>
                      <m:t>𝜋</m:t>
                    </m:r>
                    <m:r>
                      <a:rPr lang="en-US" i="1" dirty="0">
                        <a:latin typeface="Cambria Math"/>
                      </a:rPr>
                      <m:t> </m:t>
                    </m:r>
                    <m:r>
                      <a:rPr lang="en-US" i="1" dirty="0">
                        <a:latin typeface="Cambria Math"/>
                      </a:rPr>
                      <m:t>𝑐𝑜𝑠</m:t>
                    </m:r>
                    <m:r>
                      <a:rPr lang="el-GR" i="1" dirty="0">
                        <a:latin typeface="Cambria Math"/>
                      </a:rPr>
                      <m:t>𝜑</m:t>
                    </m:r>
                    <m:r>
                      <a:rPr lang="el-GR" b="0" i="1" dirty="0" smtClean="0">
                        <a:latin typeface="Cambria Math"/>
                      </a:rPr>
                      <m:t>    </m:t>
                    </m:r>
                    <m:r>
                      <a:rPr lang="el-GR" i="1" dirty="0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el-GR" dirty="0" smtClean="0">
                    <a:ea typeface="Cambria Math"/>
                  </a:rPr>
                  <a:t>   </a:t>
                </a:r>
                <a:r>
                  <a:rPr lang="en-US" dirty="0" smtClean="0">
                    <a:ea typeface="Cambria Math"/>
                  </a:rPr>
                  <a:t>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/>
                        <a:ea typeface="Cambria Math"/>
                      </a:rPr>
                      <m:t>𝐼</m:t>
                    </m:r>
                    <m:r>
                      <a:rPr lang="el-GR" i="1" dirty="0">
                        <a:latin typeface="Cambria Math"/>
                        <a:ea typeface="Cambria Math"/>
                      </a:rPr>
                      <m:t>𝜊𝜈</m:t>
                    </m:r>
                    <m:r>
                      <a:rPr lang="en-US" i="1" dirty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en-US" i="1" dirty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/>
                          </a:rPr>
                          <m:t>𝑃</m:t>
                        </m:r>
                        <m:r>
                          <a:rPr lang="el-GR" i="1" dirty="0" err="1">
                            <a:latin typeface="Cambria Math"/>
                          </a:rPr>
                          <m:t>𝜂𝜆</m:t>
                        </m:r>
                        <m:r>
                          <a:rPr lang="en-US" i="1" dirty="0">
                            <a:latin typeface="Cambria Math"/>
                            <a:ea typeface="Cambria Math"/>
                          </a:rPr>
                          <m:t>  </m:t>
                        </m:r>
                      </m:num>
                      <m:den>
                        <m:r>
                          <a:rPr lang="en-US" i="1" dirty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l-GR" i="1" dirty="0">
                            <a:latin typeface="Cambria Math"/>
                            <a:ea typeface="Cambria Math"/>
                          </a:rPr>
                          <m:t>  </m:t>
                        </m:r>
                        <m:rad>
                          <m:radPr>
                            <m:degHide m:val="on"/>
                            <m:ctrlPr>
                              <a:rPr lang="el-GR" i="1" dirty="0">
                                <a:latin typeface="Cambria Math"/>
                                <a:ea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l-GR" i="1" dirty="0">
                                <a:latin typeface="Cambria Math"/>
                                <a:ea typeface="Cambria Math"/>
                              </a:rPr>
                              <m:t>3</m:t>
                            </m:r>
                          </m:e>
                        </m:rad>
                        <m:r>
                          <a:rPr lang="el-GR" i="1" dirty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i="1" dirty="0">
                            <a:latin typeface="Cambria Math"/>
                            <a:ea typeface="Cambria Math"/>
                          </a:rPr>
                          <m:t>𝑉</m:t>
                        </m:r>
                        <m:r>
                          <a:rPr lang="el-GR" i="1" dirty="0">
                            <a:latin typeface="Cambria Math"/>
                            <a:ea typeface="Cambria Math"/>
                          </a:rPr>
                          <m:t>𝜋</m:t>
                        </m:r>
                        <m:r>
                          <a:rPr lang="en-US" i="1" dirty="0"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i="1" dirty="0">
                            <a:latin typeface="Cambria Math"/>
                            <a:ea typeface="Cambria Math"/>
                          </a:rPr>
                          <m:t>𝑐𝑜𝑠</m:t>
                        </m:r>
                        <m:r>
                          <a:rPr lang="el-GR" i="1" dirty="0">
                            <a:latin typeface="Cambria Math"/>
                            <a:ea typeface="Cambria Math"/>
                          </a:rPr>
                          <m:t>𝜑</m:t>
                        </m:r>
                        <m:r>
                          <a:rPr lang="el-GR" i="1" dirty="0">
                            <a:latin typeface="Cambria Math"/>
                            <a:ea typeface="Cambria Math"/>
                          </a:rPr>
                          <m:t> 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  <a:p>
                <a:pPr marL="0" indent="0">
                  <a:buNone/>
                </a:pPr>
                <a:r>
                  <a:rPr lang="en-US" dirty="0" smtClean="0"/>
                  <a:t>    </a:t>
                </a:r>
                <a:r>
                  <a:rPr lang="el-GR" dirty="0" smtClean="0"/>
                  <a:t>Προσαύξηση λόγω εκκίνησης: 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/>
                      </a:rPr>
                      <m:t>𝛪𝛼</m:t>
                    </m:r>
                    <m:r>
                      <a:rPr lang="el-GR" i="1" dirty="0" smtClean="0">
                        <a:latin typeface="Cambria Math"/>
                      </a:rPr>
                      <m:t> =1,25 </m:t>
                    </m:r>
                    <m:r>
                      <m:rPr>
                        <m:sty m:val="p"/>
                      </m:rPr>
                      <a:rPr lang="el-GR" i="0" dirty="0" err="1" smtClean="0">
                        <a:latin typeface="Cambria Math"/>
                      </a:rPr>
                      <m:t>Ι</m:t>
                    </m:r>
                    <m:r>
                      <a:rPr lang="el-GR" i="1" dirty="0" err="1" smtClean="0">
                        <a:latin typeface="Cambria Math"/>
                      </a:rPr>
                      <m:t>𝜊𝜈</m:t>
                    </m:r>
                  </m:oMath>
                </a14:m>
                <a:r>
                  <a:rPr lang="en-US" dirty="0" smtClean="0"/>
                  <a:t>       </a:t>
                </a:r>
                <a:endParaRPr lang="el-GR" dirty="0"/>
              </a:p>
            </p:txBody>
          </p:sp>
        </mc:Choice>
        <mc:Fallback xmlns="">
          <p:sp>
            <p:nvSpPr>
              <p:cNvPr id="3" name="Θέση περιεχομένου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56792"/>
                <a:ext cx="8435280" cy="5184576"/>
              </a:xfrm>
              <a:blipFill rotWithShape="1">
                <a:blip r:embed="rId2"/>
                <a:stretch>
                  <a:fillRect l="-650" t="-1528" b="-35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01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37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ΠΡΟΔΙΑΓΡΑΦΕΣ ΑΓΩΓΩΝ</a:t>
            </a:r>
            <a:br>
              <a:rPr lang="el-GR" dirty="0" smtClean="0"/>
            </a:br>
            <a:r>
              <a:rPr lang="el-GR" dirty="0" smtClean="0"/>
              <a:t>ΚΑΙ ΚΑΛΩΔΙΩΝ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719263"/>
            <a:ext cx="8579296" cy="4411662"/>
          </a:xfrm>
        </p:spPr>
        <p:txBody>
          <a:bodyPr/>
          <a:lstStyle/>
          <a:p>
            <a:r>
              <a:rPr lang="el-GR" dirty="0" smtClean="0"/>
              <a:t>Διατομή    </a:t>
            </a:r>
            <a:r>
              <a:rPr lang="en-US" dirty="0" smtClean="0"/>
              <a:t>S  </a:t>
            </a:r>
            <a:r>
              <a:rPr lang="el-GR" dirty="0" smtClean="0"/>
              <a:t>(</a:t>
            </a:r>
            <a:r>
              <a:rPr lang="en-US" dirty="0" smtClean="0"/>
              <a:t> mm</a:t>
            </a:r>
            <a:r>
              <a:rPr lang="en-US" baseline="30000" dirty="0" smtClean="0"/>
              <a:t>2 </a:t>
            </a:r>
            <a:r>
              <a:rPr lang="en-US" dirty="0" smtClean="0"/>
              <a:t>)</a:t>
            </a:r>
            <a:endParaRPr lang="el-GR" dirty="0" smtClean="0"/>
          </a:p>
          <a:p>
            <a:r>
              <a:rPr lang="el-GR" dirty="0" smtClean="0"/>
              <a:t>Μόνωση  (είδος μόνωσης, ενίσχυση μανδύα)</a:t>
            </a:r>
          </a:p>
          <a:p>
            <a:r>
              <a:rPr lang="el-GR" dirty="0" smtClean="0"/>
              <a:t>Τάση</a:t>
            </a:r>
            <a:r>
              <a:rPr lang="en-US" dirty="0" smtClean="0"/>
              <a:t> (</a:t>
            </a:r>
            <a:r>
              <a:rPr lang="el-GR" dirty="0" smtClean="0"/>
              <a:t>αγωγού προς έδαφος, μεταξύ αγωγών)</a:t>
            </a:r>
            <a:r>
              <a:rPr lang="en-US" dirty="0" smtClean="0"/>
              <a:t>  </a:t>
            </a:r>
            <a:endParaRPr lang="el-GR" dirty="0" smtClean="0"/>
          </a:p>
          <a:p>
            <a:r>
              <a:rPr lang="el-GR" dirty="0" smtClean="0"/>
              <a:t>Μέγιστη επιτρεπόμενη ένταση συνεχούς λειτουργίας   </a:t>
            </a:r>
            <a:r>
              <a:rPr lang="en-US" dirty="0" smtClean="0"/>
              <a:t>Imax</a:t>
            </a:r>
            <a:r>
              <a:rPr lang="el-GR" dirty="0" smtClean="0"/>
              <a:t>.</a:t>
            </a:r>
          </a:p>
          <a:p>
            <a:pPr marL="0" indent="0">
              <a:buNone/>
            </a:pPr>
            <a:r>
              <a:rPr lang="el-GR" dirty="0"/>
              <a:t> </a:t>
            </a:r>
            <a:r>
              <a:rPr lang="el-GR" dirty="0" smtClean="0"/>
              <a:t>Διατομή, Θερμοκρασία, Τρόπος εγκατάστασης</a:t>
            </a:r>
          </a:p>
          <a:p>
            <a:pPr marL="0" indent="0">
              <a:buNone/>
            </a:pPr>
            <a:r>
              <a:rPr lang="el-GR" dirty="0"/>
              <a:t> </a:t>
            </a:r>
            <a:r>
              <a:rPr lang="el-GR" dirty="0" smtClean="0"/>
              <a:t>Σωλήνες, έδαφος, αέρας, ομαδοποίηση    </a:t>
            </a: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11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Τίτλος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l-GR" dirty="0" smtClean="0"/>
                  <a:t>ΠΡΟΔΙΑΓΡΑΦΗ  ΤΑΣΗΣ</a:t>
                </a:r>
                <a:r>
                  <a:rPr lang="en-US" dirty="0" smtClean="0"/>
                  <a:t>      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/>
                      </a:rPr>
                      <m:t>𝑼𝒐</m:t>
                    </m:r>
                    <m:r>
                      <a:rPr lang="en-US" sz="4400" b="1" i="1" smtClean="0">
                        <a:latin typeface="Cambria Math"/>
                      </a:rPr>
                      <m:t>/</m:t>
                    </m:r>
                    <m:r>
                      <a:rPr lang="en-US" sz="4400" b="1" i="1" smtClean="0">
                        <a:latin typeface="Cambria Math"/>
                      </a:rPr>
                      <m:t>𝑼𝒏</m:t>
                    </m:r>
                    <m:r>
                      <a:rPr lang="en-US" sz="4400" b="1" i="1" smtClean="0">
                        <a:latin typeface="Cambria Math"/>
                      </a:rPr>
                      <m:t> </m:t>
                    </m:r>
                  </m:oMath>
                </a14:m>
                <a:endParaRPr lang="el-GR" sz="4400" dirty="0"/>
              </a:p>
            </p:txBody>
          </p:sp>
        </mc:Choice>
        <mc:Fallback xmlns="">
          <p:sp>
            <p:nvSpPr>
              <p:cNvPr id="2" name="Τίτλος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 l="-2019" b="-1267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spcBef>
                    <a:spcPts val="1200"/>
                  </a:spcBef>
                </a:pPr>
                <a:r>
                  <a:rPr lang="el-GR" dirty="0" smtClean="0"/>
                  <a:t>Τριφασικό  σύστημα</a:t>
                </a:r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l-GR" dirty="0"/>
                  <a:t> </a:t>
                </a:r>
                <a:r>
                  <a:rPr lang="el-GR" dirty="0" smtClean="0"/>
                  <a:t>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/>
                      </a:rPr>
                      <m:t>𝑈𝑛</m:t>
                    </m:r>
                    <m:r>
                      <a:rPr lang="en-US" sz="3600" b="0" i="1" smtClean="0">
                        <a:latin typeface="Cambria Math"/>
                      </a:rPr>
                      <m:t>= </m:t>
                    </m:r>
                    <m:rad>
                      <m:radPr>
                        <m:degHide m:val="on"/>
                        <m:ctrlPr>
                          <a:rPr lang="en-US" sz="3600" b="0" i="1" smtClean="0"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3600" b="0" i="1" smtClean="0">
                            <a:latin typeface="Cambria Math"/>
                            <a:ea typeface="Cambria Math"/>
                          </a:rPr>
                          <m:t> 3  </m:t>
                        </m:r>
                      </m:e>
                    </m:rad>
                    <m:r>
                      <a:rPr lang="en-US" sz="36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3600" b="0" i="1" smtClean="0">
                        <a:latin typeface="Cambria Math"/>
                        <a:ea typeface="Cambria Math"/>
                      </a:rPr>
                      <m:t>𝑈𝑜</m:t>
                    </m:r>
                    <m:r>
                      <a:rPr lang="en-US" sz="3600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endParaRPr lang="en-US" sz="3600" dirty="0" smtClean="0"/>
              </a:p>
              <a:p>
                <a:pPr marL="0" indent="0">
                  <a:spcBef>
                    <a:spcPts val="1200"/>
                  </a:spcBef>
                  <a:buNone/>
                </a:pPr>
                <a:endParaRPr lang="el-GR" sz="800" dirty="0" smtClean="0"/>
              </a:p>
              <a:p>
                <a:pPr>
                  <a:spcBef>
                    <a:spcPts val="1200"/>
                  </a:spcBef>
                </a:pPr>
                <a:r>
                  <a:rPr lang="el-GR" dirty="0" smtClean="0"/>
                  <a:t>Μονοφασικό σύστημα</a:t>
                </a:r>
                <a:endParaRPr lang="en-US" dirty="0" smtClean="0"/>
              </a:p>
              <a:p>
                <a:pPr marL="0" indent="0">
                  <a:spcBef>
                    <a:spcPts val="120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</m:t>
                      </m:r>
                      <m:r>
                        <a:rPr lang="en-US" sz="3600" i="1" smtClean="0">
                          <a:latin typeface="Cambria Math"/>
                        </a:rPr>
                        <m:t>𝑈𝑛</m:t>
                      </m:r>
                      <m:r>
                        <a:rPr lang="en-US" sz="3600" i="1" smtClean="0">
                          <a:latin typeface="Cambria Math"/>
                        </a:rPr>
                        <m:t>=  2  </m:t>
                      </m:r>
                      <m:r>
                        <a:rPr lang="en-US" sz="3600" b="0" i="1" smtClean="0">
                          <a:latin typeface="Cambria Math"/>
                        </a:rPr>
                        <m:t>𝑈𝑜</m:t>
                      </m:r>
                    </m:oMath>
                  </m:oMathPara>
                </a14:m>
                <a:endParaRPr lang="en-US" sz="3600" dirty="0"/>
              </a:p>
              <a:p>
                <a:pPr>
                  <a:spcBef>
                    <a:spcPts val="1200"/>
                  </a:spcBef>
                </a:pPr>
                <a:endParaRPr lang="en-US" sz="800" dirty="0" smtClean="0"/>
              </a:p>
              <a:p>
                <a:pPr>
                  <a:spcBef>
                    <a:spcPts val="1200"/>
                  </a:spcBef>
                </a:pPr>
                <a:r>
                  <a:rPr lang="el-GR" dirty="0" smtClean="0"/>
                  <a:t>Ένας αγωγός μονωμένος</a:t>
                </a:r>
                <a:endParaRPr lang="en-US" dirty="0" smtClean="0"/>
              </a:p>
              <a:p>
                <a:pPr marL="0" indent="0">
                  <a:spcBef>
                    <a:spcPts val="1200"/>
                  </a:spcBef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latin typeface="Cambria Math"/>
                      </a:rPr>
                      <m:t>   </m:t>
                    </m:r>
                    <m:r>
                      <a:rPr lang="en-US" sz="3600" i="1">
                        <a:latin typeface="Cambria Math"/>
                      </a:rPr>
                      <m:t>𝑈𝑛</m:t>
                    </m:r>
                    <m:r>
                      <a:rPr lang="en-US" sz="3600" i="1">
                        <a:latin typeface="Cambria Math"/>
                      </a:rPr>
                      <m:t>=   </m:t>
                    </m:r>
                    <m:r>
                      <a:rPr lang="en-US" sz="3600" i="1">
                        <a:latin typeface="Cambria Math"/>
                      </a:rPr>
                      <m:t>𝑈𝑜</m:t>
                    </m:r>
                  </m:oMath>
                </a14:m>
                <a:endParaRPr lang="el-GR" sz="3600" dirty="0"/>
              </a:p>
            </p:txBody>
          </p:sp>
        </mc:Choice>
        <mc:Fallback xmlns="">
          <p:sp>
            <p:nvSpPr>
              <p:cNvPr id="3" name="Θέση περιεχομένου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3"/>
                <a:stretch>
                  <a:fillRect l="-667" t="-179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198258-3A06-43AD-98BB-3D07AD8A66F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6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ΚΑΤ</a:t>
            </a:r>
            <a:r>
              <a:rPr lang="en-US" dirty="0" smtClean="0"/>
              <a:t>A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n-US" dirty="0" smtClean="0"/>
              <a:t>VDE 0250</a:t>
            </a:r>
            <a:endParaRPr lang="el-GR" dirty="0"/>
          </a:p>
        </p:txBody>
      </p:sp>
      <p:sp>
        <p:nvSpPr>
          <p:cNvPr id="3" name="Θέση αριθμού διαφάνειας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DF1310-8E8F-4D80-A3CF-8651BDA8FAA6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0"/>
            <a:ext cx="64484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1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69127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Τίτλος 1"/>
          <p:cNvSpPr txBox="1">
            <a:spLocks/>
          </p:cNvSpPr>
          <p:nvPr/>
        </p:nvSpPr>
        <p:spPr>
          <a:xfrm>
            <a:off x="179512" y="261392"/>
            <a:ext cx="7543800" cy="12954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l-GR" kern="0" dirty="0" smtClean="0"/>
              <a:t>ΚΑΤ</a:t>
            </a:r>
            <a:r>
              <a:rPr lang="en-US" kern="0" dirty="0" smtClean="0"/>
              <a:t>A</a:t>
            </a:r>
            <a:r>
              <a:rPr lang="el-GR" kern="0" dirty="0" smtClean="0"/>
              <a:t/>
            </a:r>
            <a:br>
              <a:rPr lang="el-GR" kern="0" dirty="0" smtClean="0"/>
            </a:br>
            <a:r>
              <a:rPr lang="en-US" kern="0" dirty="0" smtClean="0"/>
              <a:t>CENELEC</a:t>
            </a:r>
            <a:endParaRPr lang="el-GR" kern="0" dirty="0"/>
          </a:p>
        </p:txBody>
      </p:sp>
    </p:spTree>
    <p:extLst>
      <p:ext uri="{BB962C8B-B14F-4D97-AF65-F5344CB8AC3E}">
        <p14:creationId xmlns:p14="http://schemas.microsoft.com/office/powerpoint/2010/main" val="297048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2989659"/>
            <a:ext cx="9180512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"/>
            <a:ext cx="4139952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0"/>
            <a:ext cx="5004048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220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αριθμού διαφάνειας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9D255-2762-4180-94F6-F055F3B0BA36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06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Εκπαιδευτική παρουσίαση">
  <a:themeElements>
    <a:clrScheme name="trainingpres1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trainingpres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rainingpres1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pres1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pres1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pres1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pres1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pres1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pres1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pres1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pres1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pres1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Εκπαιδευτική παρουσίαση</Template>
  <TotalTime>2640</TotalTime>
  <Words>406</Words>
  <Application>Microsoft Office PowerPoint</Application>
  <PresentationFormat>Προβολή στην οθόνη (4:3)</PresentationFormat>
  <Paragraphs>112</Paragraphs>
  <Slides>31</Slides>
  <Notes>4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31</vt:i4>
      </vt:variant>
    </vt:vector>
  </HeadingPairs>
  <TitlesOfParts>
    <vt:vector size="32" baseType="lpstr">
      <vt:lpstr>Εκπαιδευτική παρουσίαση</vt:lpstr>
      <vt:lpstr>ΒΙΟΜΗΧΑΝΙΚΕΣ ΗΛΕΚΤΡΙΚΕΣ ΕΓΚΑΤΑΣΤΑΣΕΙΣ</vt:lpstr>
      <vt:lpstr>ΑΓΩΓΟΙ – ΚΑΛΩΔΙΑ</vt:lpstr>
      <vt:lpstr>Παρουσίαση του PowerPoint</vt:lpstr>
      <vt:lpstr>ΠΡΟΔΙΑΓΡΑΦΕΣ ΑΓΩΓΩΝ ΚΑΙ ΚΑΛΩΔΙΩΝ</vt:lpstr>
      <vt:lpstr>ΠΡΟΔΙΑΓΡΑΦΗ  ΤΑΣΗΣ       Uo/Un </vt:lpstr>
      <vt:lpstr>ΚΑΤA VDE 0250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ΜΕΓΙΣΤΗ  ΕΠΙΤΡΕΠΟΜΕΝΗ  ΕΝΤΑΣΗ ΣΥΝΕΧΟΥΣ  ΛΕΙΤΟΥΡΓΙΑΣ     Ιmax</vt:lpstr>
      <vt:lpstr>Παρουσίαση του PowerPoint</vt:lpstr>
      <vt:lpstr>ΟΝΟΜΑΣΤΙΚΗ ΕΝΤΑΣΗ ΑΣΦΑΛΕΙΩΝ</vt:lpstr>
      <vt:lpstr>Παρουσίαση του PowerPoint</vt:lpstr>
      <vt:lpstr>ΜΕΤΑΒΟΛΗ  ΤΟΥ   Ιmax 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ΥΠΟΛΟΓΙΣΜΟΣ  ΟΝΟΜΑΣΤΙΚΗΣ ΕΝΤΑΣΗΣ  ΡΕΥΜΑΤΟΣ     Ιον</vt:lpstr>
      <vt:lpstr>ΚΙΝΗΤΗΡΕΣ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ΗΛΕΚΤΡΙΚΑ ΚΥΚΛΩΜΑΤΑ</dc:title>
  <dc:creator>ΘΕΟΚΛΗΤΟΣ</dc:creator>
  <cp:lastModifiedBy>Admin</cp:lastModifiedBy>
  <cp:revision>122</cp:revision>
  <dcterms:created xsi:type="dcterms:W3CDTF">2020-03-19T06:44:50Z</dcterms:created>
  <dcterms:modified xsi:type="dcterms:W3CDTF">2021-03-21T11:31:21Z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TC060888081032</vt:lpwstr>
  </property>
</Properties>
</file>