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5"/>
  </p:notesMasterIdLst>
  <p:handoutMasterIdLst>
    <p:handoutMasterId r:id="rId16"/>
  </p:handoutMasterIdLst>
  <p:sldIdLst>
    <p:sldId id="296" r:id="rId2"/>
    <p:sldId id="303" r:id="rId3"/>
    <p:sldId id="304" r:id="rId4"/>
    <p:sldId id="277" r:id="rId5"/>
    <p:sldId id="285" r:id="rId6"/>
    <p:sldId id="280" r:id="rId7"/>
    <p:sldId id="283" r:id="rId8"/>
    <p:sldId id="287" r:id="rId9"/>
    <p:sldId id="295" r:id="rId10"/>
    <p:sldId id="290" r:id="rId11"/>
    <p:sldId id="294" r:id="rId12"/>
    <p:sldId id="302" r:id="rId13"/>
    <p:sldId id="30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C0AC7125-DA4A-FB2F-773C-7B764B2864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256976A-4A27-A369-CBA6-8CCE5559EB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0B13C-6E7C-4214-AEC6-4A83526542AC}" type="datetimeFigureOut">
              <a:rPr lang="el-GR" smtClean="0"/>
              <a:t>8/10/2024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3D76E19-C165-8D91-19FF-9D9E0A0989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8FDB07F-2CE5-963B-E2D7-6DA4538B72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E8F9A-184F-4D88-AAC4-A295D293F6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9392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B21F-16AC-460E-8B37-C1D936AD3A9C}" type="datetimeFigureOut">
              <a:rPr lang="el-GR" smtClean="0"/>
              <a:t>8/10/2024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6FCAF-D51F-460E-95FB-DA6A58F28B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8692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2A1B19D9-8FCB-4BA1-B757-3C46686FEEE6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9822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9682-D8A2-4979-870E-CE5C798B22AB}" type="datetime1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94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5CC8-8F68-4194-B1E1-D7DF5122AC50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5025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BAF8-7D5E-4E61-B967-F6946FCF7309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9190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5E3D-033B-4886-82B6-9843D49F7718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1365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78E7-2F79-46E7-81B8-C3E63BBDD75F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430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C4A1-BCC7-4E76-B451-B5DFE6E75797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5451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22ED-E520-4D2E-8A89-9313016D81FF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97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0A1C-C5F8-418F-BC96-C6CB2BFCDFD2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804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42D-6BF1-4CFC-BF32-FD9BE254AC1F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327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1DB-D891-4B77-B0F2-C7831495F417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463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DABE-7FC1-4D83-9D23-90ACA494D7A2}" type="datetime1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616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D39-63EA-4938-BFDD-7713566A8DD6}" type="datetime1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46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C815-46DF-4B25-8D8D-38C66E08EEDE}" type="datetime1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266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7388-9810-4D1B-AFD6-1C2911114B80}" type="datetime1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797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C680-0392-4F3A-9B9A-3F36BA33A006}" type="datetime1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931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457E-90FA-4251-BF22-50DAF1FEBAF5}" type="datetime1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275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9A8C2B-084D-4FEC-9AB9-CCBD230B1186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5257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8A1E74-FD21-6779-7799-4DC4A633B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320954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rgbClr val="FFFF00"/>
                </a:solidFill>
              </a:rPr>
              <a:t>ΜΕΤΑΚΙΝΗΣΗ ΜΕ ΤΟ ΠΡΟΓΡΑΜΜΑ </a:t>
            </a:r>
            <a:r>
              <a:rPr lang="en-US" sz="4000" b="1" dirty="0">
                <a:solidFill>
                  <a:srgbClr val="FFFF00"/>
                </a:solidFill>
              </a:rPr>
              <a:t>ERASMUS</a:t>
            </a:r>
            <a:br>
              <a:rPr lang="el-GR" sz="4000" b="1" dirty="0">
                <a:solidFill>
                  <a:srgbClr val="FFFF00"/>
                </a:solidFill>
              </a:rPr>
            </a:br>
            <a:r>
              <a:rPr lang="el-GR" sz="4000" b="1" dirty="0">
                <a:solidFill>
                  <a:srgbClr val="FFFF00"/>
                </a:solidFill>
              </a:rPr>
              <a:t>ΣΤΟ ΙΑΤΡΙΚΟ ΤΜΗΜΑ Δ.Π.Θ.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17DEC156-0284-7685-3048-02C7D9D23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37" y="240728"/>
            <a:ext cx="2566638" cy="823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204C23AC-77BC-49AB-A72E-780B11397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4767" y="107844"/>
            <a:ext cx="1676560" cy="12175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79364D-F11F-0617-4AB7-CC68CCD9EA4C}"/>
              </a:ext>
            </a:extLst>
          </p:cNvPr>
          <p:cNvSpPr txBox="1"/>
          <p:nvPr/>
        </p:nvSpPr>
        <p:spPr>
          <a:xfrm>
            <a:off x="3271707" y="5763237"/>
            <a:ext cx="515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/>
              <a:t>		ΑΛΕΞΑΝΔΡΟΥΠΟΛΗ 2024</a:t>
            </a:r>
          </a:p>
        </p:txBody>
      </p:sp>
    </p:spTree>
    <p:extLst>
      <p:ext uri="{BB962C8B-B14F-4D97-AF65-F5344CB8AC3E}">
        <p14:creationId xmlns:p14="http://schemas.microsoft.com/office/powerpoint/2010/main" val="2140967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1376434"/>
            <a:ext cx="783905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l-GR" b="1" cap="none" spc="-2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Β. </a:t>
            </a:r>
            <a:r>
              <a:rPr b="1" cap="none" spc="-25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Βρ</a:t>
            </a:r>
            <a:r>
              <a:rPr b="1" cap="none" spc="-2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αχυχρόνια Κινητικότητα Φοιτητών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2715744"/>
            <a:ext cx="10745470" cy="30521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Κάθε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φοιτητής,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και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ιδιαιτέρως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εκείνοι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που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δεν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είναι</a:t>
            </a:r>
            <a:r>
              <a:rPr sz="2000" dirty="0">
                <a:latin typeface="Calibri"/>
                <a:cs typeface="Calibri"/>
              </a:rPr>
              <a:t> σε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θέση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να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συμμετάσχουν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σε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μια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μακροχρόνια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κινητικότητα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φυσική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παρουσία</a:t>
            </a:r>
            <a:r>
              <a:rPr sz="2000" dirty="0">
                <a:latin typeface="Calibri"/>
                <a:cs typeface="Calibri"/>
              </a:rPr>
              <a:t> για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σπουδές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ή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για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πρακτική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άσκηση,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μπορεί</a:t>
            </a:r>
            <a:r>
              <a:rPr sz="2000" b="1" dirty="0">
                <a:latin typeface="Calibri"/>
                <a:cs typeface="Calibri"/>
              </a:rPr>
              <a:t> να</a:t>
            </a:r>
            <a:r>
              <a:rPr sz="2000" b="1" spc="409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συνδυάσει</a:t>
            </a:r>
            <a:r>
              <a:rPr sz="2000" b="1" spc="40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μια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βραχυχρόνια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κινητικότητα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με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φυσική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παρουσία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συνδυάζοντ</a:t>
            </a:r>
            <a:r>
              <a:rPr lang="el-GR" sz="2000" b="1" dirty="0">
                <a:latin typeface="Calibri"/>
                <a:cs typeface="Calibri"/>
              </a:rPr>
              <a:t>ά</a:t>
            </a:r>
            <a:r>
              <a:rPr sz="2000" b="1" dirty="0">
                <a:latin typeface="Calibri"/>
                <a:cs typeface="Calibri"/>
              </a:rPr>
              <a:t>ς</a:t>
            </a:r>
            <a:r>
              <a:rPr sz="2000" b="1" spc="-10" dirty="0">
                <a:latin typeface="Calibri"/>
                <a:cs typeface="Calibri"/>
              </a:rPr>
              <a:t> την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με </a:t>
            </a:r>
            <a:r>
              <a:rPr sz="2000" b="1" spc="-5" dirty="0">
                <a:latin typeface="Calibri"/>
                <a:cs typeface="Calibri"/>
              </a:rPr>
              <a:t>υποχρεωτική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εικονική </a:t>
            </a:r>
            <a:r>
              <a:rPr sz="2000" b="1" spc="-5" dirty="0">
                <a:latin typeface="Calibri"/>
                <a:cs typeface="Calibri"/>
              </a:rPr>
              <a:t>δραστηριότητα.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2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Διάρκεια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κινητικότητας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φυσική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παρουσία: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5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-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30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ημέρες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(δεν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υπάρχει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ελάχιστη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επιλέξιμη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διάρκεια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για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την</a:t>
            </a:r>
            <a:r>
              <a:rPr lang="el-GR" sz="2000" b="1" spc="-10" dirty="0">
                <a:latin typeface="Calibri"/>
                <a:cs typeface="Calibri"/>
              </a:rPr>
              <a:t> </a:t>
            </a:r>
            <a:r>
              <a:rPr sz="2000" b="1" spc="-10" dirty="0" err="1">
                <a:latin typeface="Calibri"/>
                <a:cs typeface="Calibri"/>
              </a:rPr>
              <a:t>εικονική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δραστηριότητα)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latin typeface="Calibri"/>
                <a:cs typeface="Calibri"/>
              </a:rPr>
              <a:t>Υποχρεωτικός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συνδυασμός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με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εικονική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δραστηριότητα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(απονομή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 </a:t>
            </a:r>
            <a:r>
              <a:rPr lang="el-GR" sz="2000" dirty="0">
                <a:latin typeface="Calibri"/>
                <a:cs typeface="Calibri"/>
              </a:rPr>
              <a:t>μονάδων </a:t>
            </a:r>
            <a:r>
              <a:rPr sz="2000" spc="-10" dirty="0">
                <a:latin typeface="Calibri"/>
                <a:cs typeface="Calibri"/>
              </a:rPr>
              <a:t>ECTS)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l-GR" sz="175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1200" y="0"/>
            <a:ext cx="1872996" cy="200253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058AEFC-A698-46EC-9B3D-A7BE95256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82" y="146905"/>
            <a:ext cx="2566638" cy="8230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707B11-B2C1-4026-9242-0BABD5BD8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748" y="1999454"/>
            <a:ext cx="10555447" cy="3649133"/>
          </a:xfrm>
        </p:spPr>
        <p:txBody>
          <a:bodyPr>
            <a:normAutofit/>
          </a:bodyPr>
          <a:lstStyle/>
          <a:p>
            <a:r>
              <a:rPr lang="el-GR" sz="2000" dirty="0"/>
              <a:t>ΟΛΕΣ ΟΙ ΔΙΑΔΙΚΑΣΙΕΣ ΓΙΝΟΝΤΑΙ ΠΛΕΟΝ ΗΛΕΚΤΡΟΝΙΚΑ (ΜΕΣΩ ΤΟΥ </a:t>
            </a:r>
            <a:r>
              <a:rPr lang="en-US" sz="2000" dirty="0"/>
              <a:t>ERASMUS DASHBOARD) </a:t>
            </a:r>
            <a:r>
              <a:rPr lang="el-GR" sz="2000" dirty="0"/>
              <a:t>ΑΙΤΗΣΕΙΣ ΦΟΙΤΗΤΩΝ – </a:t>
            </a:r>
            <a:r>
              <a:rPr lang="en-US" sz="2000" dirty="0"/>
              <a:t>NOMINATIONS – OLA – BILATERAL AGREEMENTS </a:t>
            </a:r>
            <a:r>
              <a:rPr lang="el-GR" sz="2000" dirty="0"/>
              <a:t>- Η ΕΠΙΤΡΟΠΗ ΑΞΙΟΛΟΓΕΙ ΤΙΣ ΑΙΤΗΣΕΙΣ – ΕΝΗΜΕΡΩΝΕΙ ΤΟΥΣ ΕΝΔΙΑΦΕΡΟΜΕΝΟΥΣ</a:t>
            </a:r>
          </a:p>
          <a:p>
            <a:r>
              <a:rPr lang="el-GR" sz="2000" b="0" i="0" u="none" strike="noStrike" baseline="0" dirty="0">
                <a:solidFill>
                  <a:srgbClr val="FFFF00"/>
                </a:solidFill>
                <a:latin typeface="CIDFont+F3"/>
              </a:rPr>
              <a:t>ΔΙΑΒΑΣΤΕ ΠΡΟΣΕΚΤΙΚΑ: </a:t>
            </a:r>
            <a:r>
              <a:rPr lang="el-GR" sz="2000" b="0" i="0" u="none" strike="noStrike" baseline="0" dirty="0" err="1">
                <a:solidFill>
                  <a:srgbClr val="FFFF00"/>
                </a:solidFill>
                <a:latin typeface="CIDFont+F3"/>
              </a:rPr>
              <a:t>Εσωτερικ</a:t>
            </a:r>
            <a:r>
              <a:rPr lang="en-US" sz="2000" b="0" i="0" u="none" strike="noStrike" baseline="0" dirty="0">
                <a:solidFill>
                  <a:srgbClr val="FFFF00"/>
                </a:solidFill>
                <a:latin typeface="CIDFont+F3"/>
              </a:rPr>
              <a:t>o</a:t>
            </a:r>
            <a:r>
              <a:rPr lang="el-GR" sz="2000" b="0" i="0" u="none" strike="noStrike" baseline="0" dirty="0">
                <a:solidFill>
                  <a:srgbClr val="FFFF00"/>
                </a:solidFill>
                <a:latin typeface="CIDFont+F3"/>
              </a:rPr>
              <a:t>ς Κανονισμ</a:t>
            </a:r>
            <a:r>
              <a:rPr lang="el-GR" sz="2000" dirty="0">
                <a:solidFill>
                  <a:srgbClr val="FFFF00"/>
                </a:solidFill>
                <a:latin typeface="CIDFont+F3"/>
              </a:rPr>
              <a:t>ό</a:t>
            </a:r>
            <a:r>
              <a:rPr lang="el-GR" sz="2000" b="0" i="0" u="none" strike="noStrike" baseline="0" dirty="0">
                <a:solidFill>
                  <a:srgbClr val="FFFF00"/>
                </a:solidFill>
                <a:latin typeface="CIDFont+F3"/>
              </a:rPr>
              <a:t>ς Λειτουργ</a:t>
            </a:r>
            <a:r>
              <a:rPr lang="el-GR" sz="2000" dirty="0">
                <a:solidFill>
                  <a:srgbClr val="FFFF00"/>
                </a:solidFill>
                <a:latin typeface="CIDFont+F3"/>
              </a:rPr>
              <a:t>ί</a:t>
            </a:r>
            <a:r>
              <a:rPr lang="el-GR" sz="2000" b="0" i="0" u="none" strike="noStrike" baseline="0" dirty="0">
                <a:solidFill>
                  <a:srgbClr val="FFFF00"/>
                </a:solidFill>
                <a:latin typeface="CIDFont+F3"/>
              </a:rPr>
              <a:t>ας</a:t>
            </a:r>
            <a:r>
              <a:rPr lang="en-US" sz="2000" b="0" i="0" u="none" strike="noStrike" baseline="0" dirty="0">
                <a:solidFill>
                  <a:srgbClr val="FFFF00"/>
                </a:solidFill>
                <a:latin typeface="CIDFont+F3"/>
              </a:rPr>
              <a:t> </a:t>
            </a:r>
            <a:r>
              <a:rPr lang="el-GR" sz="2000" b="0" i="0" u="none" strike="noStrike" baseline="0" dirty="0">
                <a:solidFill>
                  <a:srgbClr val="FFFF00"/>
                </a:solidFill>
                <a:latin typeface="CIDFont+F3"/>
              </a:rPr>
              <a:t>του Προγράμματος Ε</a:t>
            </a:r>
            <a:r>
              <a:rPr lang="en-US" sz="2000" b="0" i="0" u="none" strike="noStrike" baseline="0" dirty="0" err="1">
                <a:solidFill>
                  <a:srgbClr val="FFFF00"/>
                </a:solidFill>
                <a:latin typeface="CIDFont+F3"/>
              </a:rPr>
              <a:t>rasmus</a:t>
            </a:r>
            <a:r>
              <a:rPr lang="en-US" sz="2000" b="0" i="0" u="none" strike="noStrike" baseline="0" dirty="0">
                <a:solidFill>
                  <a:srgbClr val="FFFF00"/>
                </a:solidFill>
                <a:latin typeface="CIDFont+F3"/>
              </a:rPr>
              <a:t>+</a:t>
            </a:r>
            <a:br>
              <a:rPr lang="en-US" sz="2000" b="0" i="0" u="none" strike="noStrike" baseline="0" dirty="0">
                <a:solidFill>
                  <a:srgbClr val="FFFF00"/>
                </a:solidFill>
                <a:latin typeface="CIDFont+F3"/>
              </a:rPr>
            </a:br>
            <a:r>
              <a:rPr lang="el-GR" sz="2000" b="0" i="0" u="none" strike="noStrike" baseline="0" dirty="0">
                <a:solidFill>
                  <a:srgbClr val="FFFF00"/>
                </a:solidFill>
                <a:latin typeface="CIDFont+F3"/>
              </a:rPr>
              <a:t>στο Δημοκρ</a:t>
            </a:r>
            <a:r>
              <a:rPr lang="el-GR" sz="2000" dirty="0">
                <a:solidFill>
                  <a:srgbClr val="FFFF00"/>
                </a:solidFill>
                <a:latin typeface="CIDFont+F3"/>
              </a:rPr>
              <a:t>ί</a:t>
            </a:r>
            <a:r>
              <a:rPr lang="el-GR" sz="2000" b="0" i="0" u="none" strike="noStrike" baseline="0" dirty="0">
                <a:solidFill>
                  <a:srgbClr val="FFFF00"/>
                </a:solidFill>
                <a:latin typeface="CIDFont+F3"/>
              </a:rPr>
              <a:t>τειο Πανεπιστ</a:t>
            </a:r>
            <a:r>
              <a:rPr lang="el-GR" sz="2000" dirty="0">
                <a:solidFill>
                  <a:srgbClr val="FFFF00"/>
                </a:solidFill>
                <a:latin typeface="CIDFont+F3"/>
              </a:rPr>
              <a:t>ή</a:t>
            </a:r>
            <a:r>
              <a:rPr lang="el-GR" sz="2000" b="0" i="0" u="none" strike="noStrike" baseline="0" dirty="0">
                <a:solidFill>
                  <a:srgbClr val="FFFF00"/>
                </a:solidFill>
                <a:latin typeface="CIDFont+F3"/>
              </a:rPr>
              <a:t>μιο Θρ</a:t>
            </a:r>
            <a:r>
              <a:rPr lang="el-GR" sz="2000" dirty="0">
                <a:solidFill>
                  <a:srgbClr val="FFFF00"/>
                </a:solidFill>
                <a:latin typeface="CIDFont+F3"/>
              </a:rPr>
              <a:t>ά</a:t>
            </a:r>
            <a:r>
              <a:rPr lang="el-GR" sz="2000" b="0" i="0" u="none" strike="noStrike" baseline="0" dirty="0">
                <a:solidFill>
                  <a:srgbClr val="FFFF00"/>
                </a:solidFill>
                <a:latin typeface="CIDFont+F3"/>
              </a:rPr>
              <a:t>κης</a:t>
            </a:r>
            <a:br>
              <a:rPr lang="el-GR" sz="2000" b="0" i="0" u="none" strike="noStrike" baseline="0" dirty="0">
                <a:solidFill>
                  <a:srgbClr val="FFFF00"/>
                </a:solidFill>
                <a:latin typeface="CIDFont+F3"/>
              </a:rPr>
            </a:br>
            <a:r>
              <a:rPr lang="el-GR" sz="2000" b="0" i="0" u="none" strike="noStrike" baseline="0" dirty="0">
                <a:solidFill>
                  <a:srgbClr val="FFFF00"/>
                </a:solidFill>
                <a:latin typeface="CIDFont+F3"/>
              </a:rPr>
              <a:t>«Κινητικ</a:t>
            </a:r>
            <a:r>
              <a:rPr lang="el-GR" sz="2000" dirty="0">
                <a:solidFill>
                  <a:srgbClr val="FFFF00"/>
                </a:solidFill>
                <a:latin typeface="CIDFont+F3"/>
              </a:rPr>
              <a:t>ό</a:t>
            </a:r>
            <a:r>
              <a:rPr lang="el-GR" sz="2000" b="0" i="0" u="none" strike="noStrike" baseline="0" dirty="0">
                <a:solidFill>
                  <a:srgbClr val="FFFF00"/>
                </a:solidFill>
                <a:latin typeface="CIDFont+F3"/>
              </a:rPr>
              <a:t>τητα </a:t>
            </a:r>
            <a:r>
              <a:rPr lang="el-GR" sz="2000" b="0" i="0" u="none" strike="noStrike" baseline="0" dirty="0" err="1">
                <a:solidFill>
                  <a:srgbClr val="FFFF00"/>
                </a:solidFill>
                <a:latin typeface="CIDFont+F3"/>
              </a:rPr>
              <a:t>Ατ</a:t>
            </a:r>
            <a:r>
              <a:rPr lang="en-US" sz="2000" b="0" i="0" u="none" strike="noStrike" baseline="0" dirty="0">
                <a:solidFill>
                  <a:srgbClr val="FFFF00"/>
                </a:solidFill>
                <a:latin typeface="CIDFont+F3"/>
              </a:rPr>
              <a:t>o</a:t>
            </a:r>
            <a:r>
              <a:rPr lang="el-GR" sz="2000" b="0" i="0" u="none" strike="noStrike" baseline="0" dirty="0" err="1">
                <a:solidFill>
                  <a:srgbClr val="FFFF00"/>
                </a:solidFill>
                <a:latin typeface="CIDFont+F3"/>
              </a:rPr>
              <a:t>μων</a:t>
            </a:r>
            <a:r>
              <a:rPr lang="el-GR" sz="2000" b="0" i="0" u="none" strike="noStrike" baseline="0" dirty="0">
                <a:solidFill>
                  <a:srgbClr val="FFFF00"/>
                </a:solidFill>
                <a:latin typeface="CIDFont+F3"/>
              </a:rPr>
              <a:t> στην Τριτοβ</a:t>
            </a:r>
            <a:r>
              <a:rPr lang="el-GR" sz="2000" dirty="0">
                <a:solidFill>
                  <a:srgbClr val="FFFF00"/>
                </a:solidFill>
                <a:latin typeface="CIDFont+F3"/>
              </a:rPr>
              <a:t>ά</a:t>
            </a:r>
            <a:r>
              <a:rPr lang="el-GR" sz="2000" b="0" i="0" u="none" strike="noStrike" baseline="0" dirty="0">
                <a:solidFill>
                  <a:srgbClr val="FFFF00"/>
                </a:solidFill>
                <a:latin typeface="CIDFont+F3"/>
              </a:rPr>
              <a:t>θμια Εκπα</a:t>
            </a:r>
            <a:r>
              <a:rPr lang="el-GR" sz="2000" dirty="0">
                <a:solidFill>
                  <a:srgbClr val="FFFF00"/>
                </a:solidFill>
                <a:latin typeface="CIDFont+F3"/>
              </a:rPr>
              <a:t>ί</a:t>
            </a:r>
            <a:r>
              <a:rPr lang="el-GR" sz="2000" b="0" i="0" u="none" strike="noStrike" baseline="0" dirty="0">
                <a:solidFill>
                  <a:srgbClr val="FFFF00"/>
                </a:solidFill>
                <a:latin typeface="CIDFont+F3"/>
              </a:rPr>
              <a:t>δευση»</a:t>
            </a:r>
            <a:endParaRPr lang="el-GR" sz="2000" dirty="0"/>
          </a:p>
          <a:p>
            <a:endParaRPr lang="el-GR" sz="2000" dirty="0"/>
          </a:p>
          <a:p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469993-54B7-60BA-58C7-DD8BFFDEF932}"/>
              </a:ext>
            </a:extLst>
          </p:cNvPr>
          <p:cNvSpPr txBox="1"/>
          <p:nvPr/>
        </p:nvSpPr>
        <p:spPr>
          <a:xfrm>
            <a:off x="4613945" y="612396"/>
            <a:ext cx="2195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</a:rPr>
              <a:t>ΣΧΟΛΙΑ</a:t>
            </a:r>
            <a:endParaRPr lang="el-G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23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C8BFA6-DC1A-62DA-1770-B55013E3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>
                <a:solidFill>
                  <a:srgbClr val="FFFF00"/>
                </a:solidFill>
              </a:rPr>
              <a:t>πληροφοριεσ</a:t>
            </a:r>
            <a:r>
              <a:rPr lang="el-GR" b="1" dirty="0">
                <a:solidFill>
                  <a:srgbClr val="FFFF00"/>
                </a:solidFill>
              </a:rPr>
              <a:t> –</a:t>
            </a:r>
            <a:r>
              <a:rPr lang="el-GR" b="1" dirty="0" err="1">
                <a:solidFill>
                  <a:srgbClr val="FFFF00"/>
                </a:solidFill>
              </a:rPr>
              <a:t>ανακοινωσεισ</a:t>
            </a:r>
            <a:r>
              <a:rPr lang="el-GR" b="1" dirty="0">
                <a:solidFill>
                  <a:srgbClr val="FFFF00"/>
                </a:solidFill>
              </a:rPr>
              <a:t> – ΛΕΠΤΟΜΕΡΗΣ ΕΝΗΜΕΡΩΣΗ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240D99-BDF5-E97A-F1A7-4AED64766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Στο </a:t>
            </a:r>
            <a:r>
              <a:rPr lang="en-US" dirty="0">
                <a:solidFill>
                  <a:srgbClr val="FFFF00"/>
                </a:solidFill>
              </a:rPr>
              <a:t>med.duth.gr </a:t>
            </a:r>
            <a:r>
              <a:rPr lang="en-US" dirty="0"/>
              <a:t>(</a:t>
            </a:r>
            <a:r>
              <a:rPr lang="el-GR" dirty="0"/>
              <a:t>στο ειδικό εικονίδιο της αρχικής σελίδας και στις ανακοινώσεις </a:t>
            </a:r>
            <a:r>
              <a:rPr lang="en-US" dirty="0"/>
              <a:t>Erasmus</a:t>
            </a:r>
            <a:r>
              <a:rPr lang="el-GR" dirty="0"/>
              <a:t>)</a:t>
            </a:r>
          </a:p>
          <a:p>
            <a:r>
              <a:rPr lang="el-GR" dirty="0"/>
              <a:t>Στο «μάθημα» </a:t>
            </a:r>
            <a:r>
              <a:rPr lang="el-GR" b="1" dirty="0">
                <a:solidFill>
                  <a:srgbClr val="92D050"/>
                </a:solidFill>
              </a:rPr>
              <a:t>ΕΝΗΜΕΡΩΣΕΙΣ </a:t>
            </a:r>
            <a:r>
              <a:rPr lang="en-US" b="1" dirty="0">
                <a:solidFill>
                  <a:srgbClr val="92D050"/>
                </a:solidFill>
              </a:rPr>
              <a:t>ERASMUS</a:t>
            </a:r>
            <a:r>
              <a:rPr lang="el-GR" b="1" dirty="0">
                <a:solidFill>
                  <a:srgbClr val="92D050"/>
                </a:solidFill>
              </a:rPr>
              <a:t> </a:t>
            </a:r>
            <a:r>
              <a:rPr lang="el-GR" dirty="0"/>
              <a:t>στο </a:t>
            </a:r>
            <a:r>
              <a:rPr lang="en-US" dirty="0" err="1"/>
              <a:t>eclass</a:t>
            </a:r>
            <a:r>
              <a:rPr lang="en-US" dirty="0"/>
              <a:t> (</a:t>
            </a:r>
            <a:r>
              <a:rPr lang="el-GR" dirty="0"/>
              <a:t>ΔΗΜΟΚΡΙΤΕΙΟ – ΣΧΟΛΗ ΕΠΙΣΤΗΜΩΝ ΥΓΕΙΑΣ – ΙΑΤΡΙΚΗΣ – ΠΡΟΠΤΥΧΙΑΚΟ – ΔΙΑΦΟΡΑ) – ανοιχτό για</a:t>
            </a:r>
            <a:r>
              <a:rPr lang="en-US" dirty="0"/>
              <a:t> </a:t>
            </a:r>
            <a:r>
              <a:rPr lang="el-GR" dirty="0"/>
              <a:t>όλους και χωρίς κωδικούς </a:t>
            </a:r>
            <a:r>
              <a:rPr lang="en-US" dirty="0" err="1"/>
              <a:t>eclass</a:t>
            </a:r>
            <a:endParaRPr lang="el-GR" dirty="0"/>
          </a:p>
          <a:p>
            <a:r>
              <a:rPr lang="el-GR" dirty="0"/>
              <a:t>Στον </a:t>
            </a:r>
            <a:r>
              <a:rPr lang="el-GR" dirty="0" err="1"/>
              <a:t>ιστότοπο</a:t>
            </a:r>
            <a:r>
              <a:rPr lang="el-GR" dirty="0"/>
              <a:t> του </a:t>
            </a:r>
            <a:r>
              <a:rPr lang="en-US" dirty="0"/>
              <a:t>Erasmus </a:t>
            </a:r>
            <a:r>
              <a:rPr lang="el-GR" dirty="0"/>
              <a:t>στο ΔΠΘ (</a:t>
            </a:r>
            <a:r>
              <a:rPr lang="en-US" dirty="0"/>
              <a:t>erasmus.duth.gr)</a:t>
            </a:r>
            <a:endParaRPr lang="el-GR" dirty="0"/>
          </a:p>
          <a:p>
            <a:r>
              <a:rPr lang="el-GR" dirty="0"/>
              <a:t>Το </a:t>
            </a:r>
            <a:r>
              <a:rPr lang="en-US" dirty="0"/>
              <a:t>Erasmus Student Network</a:t>
            </a:r>
            <a:r>
              <a:rPr lang="el-GR" dirty="0"/>
              <a:t> του ΔΠΘ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Ενημερωτική εκδήλωση (Νοέμβριος-Δεκέμβριος, </a:t>
            </a:r>
            <a:r>
              <a:rPr lang="el-GR" dirty="0">
                <a:solidFill>
                  <a:srgbClr val="FFFF00"/>
                </a:solidFill>
              </a:rPr>
              <a:t>ΘΑ ΒΓΕΙ ΑΝΑΚΟΙΝΩΣΗ</a:t>
            </a:r>
            <a:r>
              <a:rPr lang="el-GR" dirty="0"/>
              <a:t>)</a:t>
            </a:r>
            <a:r>
              <a:rPr lang="en-US" dirty="0"/>
              <a:t>*</a:t>
            </a:r>
            <a:endParaRPr lang="el-GR" dirty="0"/>
          </a:p>
          <a:p>
            <a:r>
              <a:rPr lang="el-GR" dirty="0"/>
              <a:t>Και βέβαια μπορείτε να απευθυνθείτε στα μέλη της Επιτροπής του Τμήματός μας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26DFF72-D79F-F4FF-4BA3-F74066865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122" y="4276746"/>
            <a:ext cx="956345" cy="49753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884825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C2484E42-4C80-EDCB-25DB-DB94CDB43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05" y="4145164"/>
            <a:ext cx="1404937" cy="145256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7BA9EAA-5DF0-D053-6773-A0B2EE303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155" y="2043178"/>
            <a:ext cx="1379290" cy="137929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C286BF78-E627-EE60-C023-6DDC21694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543" y="1978751"/>
            <a:ext cx="1379290" cy="137929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78F4784-08BC-25E5-FED3-44F65A701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367" y="4142478"/>
            <a:ext cx="1404937" cy="1452562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F368CA39-776A-7399-CC46-DC76DAF0C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7931" y="2859880"/>
            <a:ext cx="1452562" cy="1452562"/>
          </a:xfrm>
          <a:prstGeom prst="rect">
            <a:avLst/>
          </a:prstGeom>
        </p:spPr>
      </p:pic>
      <p:sp>
        <p:nvSpPr>
          <p:cNvPr id="10" name="Τίτλος 9">
            <a:extLst>
              <a:ext uri="{FF2B5EF4-FFF2-40B4-BE49-F238E27FC236}">
                <a16:creationId xmlns:a16="http://schemas.microsoft.com/office/drawing/2014/main" id="{AA99DCF6-A75C-1D58-5BDE-6997A611D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9061" cy="514525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FFFF00"/>
                </a:solidFill>
              </a:rPr>
              <a:t>ΕΠΙΤΡΟΠΗ ΔΙΕΘΝΩΝ ΣΥΝΕΡΓΑΣΙΩΝ ΚΑΙ </a:t>
            </a:r>
            <a:r>
              <a:rPr lang="en-US" sz="2800" dirty="0">
                <a:solidFill>
                  <a:srgbClr val="FFFF00"/>
                </a:solidFill>
              </a:rPr>
              <a:t>ERASMUS </a:t>
            </a:r>
            <a:r>
              <a:rPr lang="el-GR" sz="2800" dirty="0">
                <a:solidFill>
                  <a:srgbClr val="FFFF00"/>
                </a:solidFill>
              </a:rPr>
              <a:t>ΤΜΗΜΑΤΟΣ ΙΑΤΡΙΚΗΣ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6D8951-0AF6-D4D6-959D-0D72DB3DC78D}"/>
              </a:ext>
            </a:extLst>
          </p:cNvPr>
          <p:cNvSpPr txBox="1"/>
          <p:nvPr/>
        </p:nvSpPr>
        <p:spPr>
          <a:xfrm>
            <a:off x="3948332" y="5621084"/>
            <a:ext cx="145256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i="1" dirty="0"/>
              <a:t>Ευαγγελία Νένα, </a:t>
            </a:r>
            <a:r>
              <a:rPr lang="el-GR" sz="1100" i="1" dirty="0" err="1"/>
              <a:t>Αναπλ</a:t>
            </a:r>
            <a:r>
              <a:rPr lang="el-GR" sz="1100" i="1" dirty="0"/>
              <a:t>. Καθηγήτρια</a:t>
            </a:r>
            <a:endParaRPr lang="en-US" sz="1100" i="1" dirty="0"/>
          </a:p>
          <a:p>
            <a:r>
              <a:rPr lang="en-US" sz="1100" i="1" dirty="0"/>
              <a:t>enena@med.duth.gr</a:t>
            </a:r>
            <a:endParaRPr lang="el-GR" sz="1100" i="1" dirty="0"/>
          </a:p>
          <a:p>
            <a:endParaRPr lang="el-GR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AF83EA-0561-D5D3-BC4F-9CDC8042A584}"/>
              </a:ext>
            </a:extLst>
          </p:cNvPr>
          <p:cNvSpPr txBox="1"/>
          <p:nvPr/>
        </p:nvSpPr>
        <p:spPr>
          <a:xfrm>
            <a:off x="3848341" y="3375723"/>
            <a:ext cx="1687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i="1" dirty="0"/>
              <a:t>Αικατερίνη Αρβανίτη, </a:t>
            </a:r>
            <a:r>
              <a:rPr lang="el-GR" sz="1100" i="1" dirty="0" err="1"/>
              <a:t>Αναπλ</a:t>
            </a:r>
            <a:r>
              <a:rPr lang="el-GR" sz="1100" i="1" dirty="0"/>
              <a:t>. </a:t>
            </a:r>
            <a:r>
              <a:rPr lang="el-GR" sz="1100" i="1" dirty="0" err="1"/>
              <a:t>Καθηγητρια</a:t>
            </a:r>
            <a:endParaRPr lang="en-US" sz="1100" i="1" dirty="0"/>
          </a:p>
          <a:p>
            <a:r>
              <a:rPr lang="en-US" sz="1100" i="1" dirty="0"/>
              <a:t>aarvaniti@med.duth.gr</a:t>
            </a:r>
            <a:endParaRPr lang="el-GR" sz="1100" i="1" dirty="0"/>
          </a:p>
          <a:p>
            <a:endParaRPr lang="el-GR" sz="11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978C88-D4C6-1358-A2E5-056533E9B189}"/>
              </a:ext>
            </a:extLst>
          </p:cNvPr>
          <p:cNvSpPr txBox="1"/>
          <p:nvPr/>
        </p:nvSpPr>
        <p:spPr>
          <a:xfrm>
            <a:off x="6457324" y="3358041"/>
            <a:ext cx="1474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i="1" dirty="0"/>
              <a:t>Αικατερίνη Τερζούδη, </a:t>
            </a:r>
            <a:r>
              <a:rPr lang="el-GR" sz="1100" i="1" dirty="0" err="1"/>
              <a:t>Αναπλ</a:t>
            </a:r>
            <a:r>
              <a:rPr lang="el-GR" sz="1100" i="1" dirty="0"/>
              <a:t>. Καθηγήτρια</a:t>
            </a:r>
            <a:endParaRPr lang="en-US" sz="1100" i="1" dirty="0"/>
          </a:p>
          <a:p>
            <a:r>
              <a:rPr lang="en-US" sz="1100" i="1" dirty="0"/>
              <a:t>terzoudi@med.duth.gr</a:t>
            </a:r>
            <a:endParaRPr lang="el-GR" sz="1100" i="1" dirty="0"/>
          </a:p>
          <a:p>
            <a:endParaRPr lang="el-GR" sz="11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5052AE-DEFE-56D7-84CC-514917549E22}"/>
              </a:ext>
            </a:extLst>
          </p:cNvPr>
          <p:cNvSpPr txBox="1"/>
          <p:nvPr/>
        </p:nvSpPr>
        <p:spPr>
          <a:xfrm>
            <a:off x="6466590" y="5606426"/>
            <a:ext cx="1526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i="1" dirty="0"/>
              <a:t>Χρήστος </a:t>
            </a:r>
            <a:r>
              <a:rPr lang="el-GR" sz="1100" i="1" dirty="0" err="1"/>
              <a:t>Κοντογιώργης</a:t>
            </a:r>
            <a:r>
              <a:rPr lang="el-GR" sz="1100" i="1" dirty="0"/>
              <a:t>, </a:t>
            </a:r>
            <a:r>
              <a:rPr lang="el-GR" sz="1100" i="1" dirty="0" err="1"/>
              <a:t>Αναπλ</a:t>
            </a:r>
            <a:r>
              <a:rPr lang="el-GR" sz="1100" i="1" dirty="0"/>
              <a:t>. Καθηγητής</a:t>
            </a:r>
            <a:endParaRPr lang="en-US" sz="1100" i="1" dirty="0"/>
          </a:p>
          <a:p>
            <a:r>
              <a:rPr lang="en-US" sz="1100" i="1" dirty="0"/>
              <a:t>ckontogi@med.duth.gr</a:t>
            </a:r>
            <a:endParaRPr lang="el-GR" sz="1100" i="1" dirty="0"/>
          </a:p>
          <a:p>
            <a:endParaRPr lang="el-GR" sz="11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2EDF8D-BE9B-EDB6-76F2-DD8B2699C835}"/>
              </a:ext>
            </a:extLst>
          </p:cNvPr>
          <p:cNvSpPr txBox="1"/>
          <p:nvPr/>
        </p:nvSpPr>
        <p:spPr>
          <a:xfrm>
            <a:off x="9067931" y="4312442"/>
            <a:ext cx="1674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i="1" dirty="0" err="1"/>
              <a:t>Κωνστ</a:t>
            </a:r>
            <a:r>
              <a:rPr lang="el-GR" sz="1100" i="1" dirty="0"/>
              <a:t>. </a:t>
            </a:r>
            <a:r>
              <a:rPr lang="el-GR" sz="1100" i="1" dirty="0" err="1"/>
              <a:t>Χαϊδάς</a:t>
            </a:r>
            <a:r>
              <a:rPr lang="el-GR" sz="1100" i="1" dirty="0"/>
              <a:t>,   </a:t>
            </a:r>
            <a:endParaRPr lang="en-US" sz="1100" i="1" dirty="0"/>
          </a:p>
          <a:p>
            <a:r>
              <a:rPr lang="el-GR" sz="1100" i="1" dirty="0" err="1"/>
              <a:t>Επικ</a:t>
            </a:r>
            <a:r>
              <a:rPr lang="el-GR" sz="1100" i="1" dirty="0"/>
              <a:t>. Καθηγητής</a:t>
            </a:r>
            <a:endParaRPr lang="en-US" sz="1100" i="1" dirty="0"/>
          </a:p>
          <a:p>
            <a:r>
              <a:rPr lang="en-US" sz="1100" i="1" dirty="0"/>
              <a:t>kchaidas@med.duth.gr</a:t>
            </a:r>
            <a:endParaRPr lang="el-GR" sz="1100" i="1" dirty="0"/>
          </a:p>
          <a:p>
            <a:endParaRPr lang="el-GR" sz="11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9B41CE-7499-0033-D85B-56F1FB289A2F}"/>
              </a:ext>
            </a:extLst>
          </p:cNvPr>
          <p:cNvSpPr txBox="1"/>
          <p:nvPr/>
        </p:nvSpPr>
        <p:spPr>
          <a:xfrm>
            <a:off x="1057013" y="4690612"/>
            <a:ext cx="1755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i="1" dirty="0"/>
              <a:t>Όλγα Παγωνοπούλου, Καθηγήτρια</a:t>
            </a:r>
          </a:p>
          <a:p>
            <a:pPr algn="ctr"/>
            <a:r>
              <a:rPr lang="el-GR" sz="1200" i="1" dirty="0"/>
              <a:t>Συντονίστρια</a:t>
            </a:r>
          </a:p>
          <a:p>
            <a:pPr algn="ctr"/>
            <a:r>
              <a:rPr lang="en-US" sz="1200" i="1" dirty="0"/>
              <a:t>opagonop@med.duth.gr</a:t>
            </a:r>
            <a:endParaRPr lang="el-GR" sz="1200" i="1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76E623F-9AB6-749D-3ECE-96D0C9CB63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7000"/>
                    </a14:imgEffect>
                    <a14:imgEffect>
                      <a14:brightnessContrast bright="16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49" y="2931348"/>
            <a:ext cx="1582031" cy="16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3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C8003D-5237-3B83-ED8D-56B093179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95" y="0"/>
            <a:ext cx="11459360" cy="145626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Ti </a:t>
            </a:r>
            <a:r>
              <a:rPr lang="en-US" sz="4000" b="1" dirty="0" err="1">
                <a:solidFill>
                  <a:srgbClr val="FFFF00"/>
                </a:solidFill>
              </a:rPr>
              <a:t>einai</a:t>
            </a:r>
            <a:r>
              <a:rPr lang="en-US" sz="4000" b="1" dirty="0">
                <a:solidFill>
                  <a:srgbClr val="FFFF00"/>
                </a:solidFill>
              </a:rPr>
              <a:t> to Erasmus?</a:t>
            </a:r>
            <a:r>
              <a:rPr lang="el-GR" sz="4000" b="1" dirty="0">
                <a:solidFill>
                  <a:srgbClr val="FFFF00"/>
                </a:solidFill>
              </a:rPr>
              <a:t>   </a:t>
            </a:r>
            <a:r>
              <a:rPr lang="el-GR" sz="4000" b="1" dirty="0" err="1">
                <a:solidFill>
                  <a:srgbClr val="FFFF00"/>
                </a:solidFill>
              </a:rPr>
              <a:t>Γιατι</a:t>
            </a:r>
            <a:r>
              <a:rPr lang="el-GR" sz="4000" b="1" dirty="0">
                <a:solidFill>
                  <a:srgbClr val="FFFF00"/>
                </a:solidFill>
              </a:rPr>
              <a:t> να </a:t>
            </a:r>
            <a:r>
              <a:rPr lang="el-GR" sz="4000" b="1" dirty="0" err="1">
                <a:solidFill>
                  <a:srgbClr val="FFFF00"/>
                </a:solidFill>
              </a:rPr>
              <a:t>παω</a:t>
            </a:r>
            <a:r>
              <a:rPr lang="el-GR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>
                <a:solidFill>
                  <a:srgbClr val="FFFF00"/>
                </a:solidFill>
              </a:rPr>
              <a:t>Erasmus?</a:t>
            </a:r>
            <a:endParaRPr lang="el-GR" sz="40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9D4DEA-3333-8A87-76A2-D232C1C861C8}"/>
              </a:ext>
            </a:extLst>
          </p:cNvPr>
          <p:cNvSpPr txBox="1"/>
          <p:nvPr/>
        </p:nvSpPr>
        <p:spPr>
          <a:xfrm>
            <a:off x="679508" y="1694576"/>
            <a:ext cx="384215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</a:rPr>
              <a:t>Πρόγραμμα της Ευρωπαϊκής Ένωσης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el-GR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</a:rPr>
              <a:t>Δ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ίνει τη δυνατότητα στους φοιτητές/φοιτήτριες, μέσω των υποτροφιών, να πραγματοποιήσουν μέρος των σπουδών τους σε πανεπιστήμιο άλλου κράτους-μέλους ή πρακτική άσκηση σε Πανεπιστήμια, ερευνητικά κέντρα, επιχειρήσεις </a:t>
            </a:r>
            <a:r>
              <a:rPr lang="el-G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κλπ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21243-F630-918A-4AB6-3B047F4BE0AF}"/>
              </a:ext>
            </a:extLst>
          </p:cNvPr>
          <p:cNvSpPr txBox="1"/>
          <p:nvPr/>
        </p:nvSpPr>
        <p:spPr>
          <a:xfrm>
            <a:off x="5746459" y="1602297"/>
            <a:ext cx="5914238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l-GR" sz="2000" dirty="0"/>
              <a:t>Εμπειρία διαφορετικών μεθόδων διδασκαλίας</a:t>
            </a: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l-GR" sz="2000" dirty="0"/>
              <a:t>«Εξερεύνηση» μιας χώρας που πιθανόν να ήθελες να συνεχίσεις τις σπουδές σου</a:t>
            </a: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l-GR" sz="2000" dirty="0"/>
              <a:t>Διερεύνηση προοπτικών για το μέλλον</a:t>
            </a: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l-GR" sz="2000" dirty="0"/>
              <a:t>Εμπλουτισμός του βιογραφικού</a:t>
            </a: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l-GR" sz="2000" dirty="0"/>
              <a:t>Σπουδές στο εξωτερικό με οικονομική υποστήριξη</a:t>
            </a: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l-GR" sz="2000" dirty="0"/>
              <a:t>Αυτογνωσία – εμπιστοσύνη – αυτοπεποίθηση – έλεγχος διαβίωσης</a:t>
            </a: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l-GR" sz="2000" dirty="0"/>
              <a:t>Ικανότητα συνεργασίας </a:t>
            </a: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l-GR" sz="2000" dirty="0"/>
              <a:t>Ταξίδια, καινούριες κουλτούρες και καινούριοι φίλοι/γνωριμίες και πιθανοί συνεργάτες</a:t>
            </a:r>
          </a:p>
        </p:txBody>
      </p:sp>
    </p:spTree>
    <p:extLst>
      <p:ext uri="{BB962C8B-B14F-4D97-AF65-F5344CB8AC3E}">
        <p14:creationId xmlns:p14="http://schemas.microsoft.com/office/powerpoint/2010/main" val="396804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AEBCDE-AFBB-B79F-DB65-3AD57C2D6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FF00"/>
                </a:solidFill>
              </a:rPr>
              <a:t>ΥΠΑΡΧΟΥΝ ΤΡΕΙΣ ΔΥΝΑΤΟΤΗΤΕΣ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1B8F77-EC20-C633-8B81-8C47C8F3D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295" y="1905499"/>
            <a:ext cx="10131425" cy="288663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ERASMUS STUDIES (</a:t>
            </a:r>
            <a:r>
              <a:rPr lang="el-GR" sz="2400" b="1" dirty="0">
                <a:solidFill>
                  <a:srgbClr val="FFC000"/>
                </a:solidFill>
              </a:rPr>
              <a:t>ΣΠΟΥΔΩΝ) – ΕΝΑ ΕΞΑΜΗΝΟ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ERASMUS TRAINEESHIP (</a:t>
            </a:r>
            <a:r>
              <a:rPr lang="el-GR" sz="2400" b="1" dirty="0">
                <a:solidFill>
                  <a:srgbClr val="FFC000"/>
                </a:solidFill>
              </a:rPr>
              <a:t>ΠΡΑΚΤΙΚΗ ΑΣΚΗΣΗ) – 2-3 ΜΗΝΕΣ</a:t>
            </a:r>
          </a:p>
          <a:p>
            <a:r>
              <a:rPr lang="el-GR" sz="2400" b="1" dirty="0"/>
              <a:t>ΒΡΑΧΥΧΡΟΝΙΑ ΚΙΝΗΤΙΚΟΤΗΤΑ (5-30 ΗΜΕΡΕΣ)</a:t>
            </a:r>
          </a:p>
        </p:txBody>
      </p:sp>
    </p:spTree>
    <p:extLst>
      <p:ext uri="{BB962C8B-B14F-4D97-AF65-F5344CB8AC3E}">
        <p14:creationId xmlns:p14="http://schemas.microsoft.com/office/powerpoint/2010/main" val="3597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3950" y="1672516"/>
            <a:ext cx="8982050" cy="566822"/>
          </a:xfrm>
          <a:prstGeom prst="rect">
            <a:avLst/>
          </a:prstGeom>
          <a:effectLst/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l-GR" b="1" cap="none" spc="-2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Α. </a:t>
            </a:r>
            <a:r>
              <a:rPr b="1" cap="none" spc="-2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Μα</a:t>
            </a:r>
            <a:r>
              <a:rPr b="1" cap="none" spc="-25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κροχρόνι</a:t>
            </a:r>
            <a:r>
              <a:rPr b="1" cap="none" spc="-2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 Κινητικότητα Φοιτητών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3950" y="2374585"/>
            <a:ext cx="9806434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9885" marR="0" lvl="0" indent="-287020" algn="l" defTabSz="4572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49885" algn="l"/>
                <a:tab pos="35052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  <a:cs typeface="Calibri"/>
              </a:rPr>
              <a:t>ERASMUS STUDIES &amp; ERASMUS TRAINEESHIP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9885" marR="0" lvl="0" indent="-287020" algn="l" defTabSz="4572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49885" algn="l"/>
                <a:tab pos="35052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Από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το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2400" b="0" i="0" u="none" strike="noStrike" kern="1200" cap="none" spc="-7" normalizeH="0" baseline="25462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ο</a:t>
            </a:r>
            <a:r>
              <a:rPr kumimoji="0" sz="2400" b="0" i="0" u="none" strike="noStrike" kern="1200" cap="none" spc="217" normalizeH="0" baseline="25462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έτος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Σπ</a:t>
            </a:r>
            <a:r>
              <a:rPr kumimoji="0" sz="2400" b="0" i="0" u="none" strike="noStrike" kern="1200" cap="none" spc="-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ουδών</a:t>
            </a:r>
            <a:r>
              <a:rPr kumimoji="0" lang="el-GR" sz="2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  <a:p>
            <a:pPr marL="405765" marR="0" lvl="0" indent="-342900" algn="l" defTabSz="4572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49885" algn="l"/>
                <a:tab pos="350520" algn="l"/>
              </a:tabLst>
              <a:defRPr/>
            </a:pPr>
            <a:r>
              <a:rPr kumimoji="0" lang="el-GR" sz="2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ΣΥΝΟΛΙΚΑ </a:t>
            </a:r>
            <a:r>
              <a:rPr lang="el-GR" sz="2400" spc="-5" dirty="0">
                <a:solidFill>
                  <a:prstClr val="white"/>
                </a:solidFill>
                <a:latin typeface="Calibri"/>
                <a:cs typeface="Calibri"/>
              </a:rPr>
              <a:t>έ</a:t>
            </a:r>
            <a:r>
              <a:rPr kumimoji="0" sz="2400" b="0" i="0" u="none" strike="noStrike" kern="1200" cap="none" spc="-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ως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μήνες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ανά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κύκλο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σπ</a:t>
            </a:r>
            <a:r>
              <a:rPr kumimoji="0" sz="2400" b="0" i="0" u="none" strike="noStrike" kern="1200" cap="none" spc="-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ουδών</a:t>
            </a:r>
            <a:endParaRPr kumimoji="0" lang="el-GR" sz="2400" b="0" i="0" u="none" strike="noStrike" kern="1200" cap="none" spc="-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9885" marR="0" lvl="0" indent="-2870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49885" algn="l"/>
                <a:tab pos="350520" algn="l"/>
              </a:tabLst>
              <a:defRPr/>
            </a:pPr>
            <a:r>
              <a:rPr lang="el-GR" sz="2400" b="1" spc="-5" dirty="0">
                <a:solidFill>
                  <a:srgbClr val="FFFF00"/>
                </a:solidFill>
                <a:latin typeface="Calibri"/>
                <a:cs typeface="Calibri"/>
              </a:rPr>
              <a:t>Ποιοι?</a:t>
            </a:r>
            <a:r>
              <a:rPr lang="el-GR" sz="2400" spc="-5" dirty="0">
                <a:solidFill>
                  <a:prstClr val="white"/>
                </a:solidFill>
                <a:latin typeface="Calibri"/>
                <a:cs typeface="Calibri"/>
              </a:rPr>
              <a:t> ΕΝΕΡΓΟΙ ΦΟΙΤΗΤΕΣ Ή ΠΤΥΧΙΟΥΧΟΙ – ΠΡΟΠΤΥΧΙΑΚΟΙ, ΠΡΟΣΦΑΤΑ ΑΠΟΦΟΙΤΟΙ  Ή ΜΕΤΑΠΤΥΧΙΑΚΟΙ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CB1F41B-4DD4-45D8-B943-383ED1957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82" y="146905"/>
            <a:ext cx="2566638" cy="8230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AEA746-C172-426A-909A-97C9C9D6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498" y="197217"/>
            <a:ext cx="8534400" cy="906789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FFFF00"/>
                </a:solidFill>
              </a:rPr>
              <a:t>ΜΕΤΑΚΙΝΗΣΗ ΓΙΑ ΣΠΟΥΔΕΣ (</a:t>
            </a:r>
            <a:r>
              <a:rPr lang="en-US" b="1" dirty="0">
                <a:solidFill>
                  <a:srgbClr val="FFFF00"/>
                </a:solidFill>
              </a:rPr>
              <a:t>ERASMUS</a:t>
            </a:r>
            <a:r>
              <a:rPr lang="el-GR" b="1" dirty="0">
                <a:solidFill>
                  <a:srgbClr val="FFFF00"/>
                </a:solidFill>
              </a:rPr>
              <a:t>+</a:t>
            </a:r>
            <a:r>
              <a:rPr lang="en-US" b="1" dirty="0">
                <a:solidFill>
                  <a:srgbClr val="FFFF00"/>
                </a:solidFill>
              </a:rPr>
              <a:t> STUDIES)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F090A53-4B09-46EB-9EDD-C1BFB7C4D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659" y="1621366"/>
            <a:ext cx="10038070" cy="4671858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FFFF00"/>
                </a:solidFill>
              </a:rPr>
              <a:t>ΜΟΝΟ</a:t>
            </a:r>
            <a:r>
              <a:rPr lang="el-GR" dirty="0">
                <a:solidFill>
                  <a:schemeClr val="tx1"/>
                </a:solidFill>
              </a:rPr>
              <a:t> ΣΤΙΣ ΧΩΡΕΣ ΠΟΥ ΥΠΑΡΧΕΙ ΔΙΜΕΡΗΣ ΣΥΜΦΩΝΙΑ</a:t>
            </a:r>
          </a:p>
          <a:p>
            <a:r>
              <a:rPr lang="el-GR" dirty="0">
                <a:solidFill>
                  <a:schemeClr val="tx1"/>
                </a:solidFill>
              </a:rPr>
              <a:t>ΓΙΑ ΣΤΕΓΑΣΗ/ΣΙΤΙΣΗ ΣΥΝΕΝΝΟΗΣΗ ΓΙΝΕΤΑΙ ΜΕ ΤΟ ΠΑΝΕΠΙΣΤΗΜΙΟ ΥΠΟΔΟΧΗΣ</a:t>
            </a:r>
            <a:endParaRPr lang="el-GR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chemeClr val="tx1"/>
                </a:solidFill>
              </a:rPr>
              <a:t>ΤΟ ΠΡΟΓΡΑΜΜΑ (</a:t>
            </a:r>
            <a:r>
              <a:rPr lang="en-US" dirty="0">
                <a:solidFill>
                  <a:schemeClr val="tx1"/>
                </a:solidFill>
              </a:rPr>
              <a:t>ON-LINE LEARNING AGREEMENT) </a:t>
            </a:r>
            <a:r>
              <a:rPr lang="el-GR" dirty="0">
                <a:solidFill>
                  <a:schemeClr val="tx1"/>
                </a:solidFill>
              </a:rPr>
              <a:t>ΣΥΝΤΑΣΣΕΙ Ο ΦΟΙΤΗΤΗΣ ΜΕ ΤΟ ΠΑΝΕΠΙΣΤΗΜΙΟ ΥΠΟΔΟΧΗΣ ΣΕ ΣΥΝΕΡΓΑΣΙΑ ΚΑΙ ΜΕ ΤΗΝ ΕΠΙΤΡΟΠΗ </a:t>
            </a:r>
            <a:r>
              <a:rPr lang="en-US" dirty="0">
                <a:solidFill>
                  <a:schemeClr val="tx1"/>
                </a:solidFill>
              </a:rPr>
              <a:t>ERASMUS – </a:t>
            </a:r>
            <a:r>
              <a:rPr lang="el-GR" dirty="0">
                <a:solidFill>
                  <a:schemeClr val="tx1"/>
                </a:solidFill>
              </a:rPr>
              <a:t>ΑΛΛΑ ΠΡΑΚΤΙΚΑ ΕΣΕΙΣ ΕΠΙΛΕΓΕΤΕ ΤΙΣ ΚΛΙΝΙΚΕΣ </a:t>
            </a:r>
            <a:r>
              <a:rPr lang="el-GR" dirty="0"/>
              <a:t>Ή/</a:t>
            </a:r>
            <a:r>
              <a:rPr lang="el-GR" dirty="0">
                <a:solidFill>
                  <a:schemeClr val="tx1"/>
                </a:solidFill>
              </a:rPr>
              <a:t>ΚΑΙ ΤΑ ΜΑΘΗΜΑΤΑ ΠΟΥ ΘΑ ΠΑΡΑΚΟΛΟΥΘΗΣΕΤΕ ΑΝΑΛΟΓΑ ΜΕ ΤΗ </a:t>
            </a:r>
            <a:r>
              <a:rPr lang="el-GR" b="1" dirty="0">
                <a:solidFill>
                  <a:srgbClr val="FFFF00"/>
                </a:solidFill>
              </a:rPr>
              <a:t>ΣΥΝΕΝΝΟΗΣΗ</a:t>
            </a:r>
            <a:r>
              <a:rPr lang="el-GR" dirty="0">
                <a:solidFill>
                  <a:schemeClr val="tx1"/>
                </a:solidFill>
              </a:rPr>
              <a:t> ΠΟΥ ΕΧΕΤΕ ΚΑΝΕΙ ΜΕ ΤΟΥΣ ΔΙΔΑΣΚΟΝΤΕΣ ΣΤΟ Δ.Π.Θ. ΚΑΙ ΤΙΣ ΑΝΤΙΣΤΟΙΧΙΕΣ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SOS</a:t>
            </a:r>
            <a:r>
              <a:rPr lang="en-US" dirty="0"/>
              <a:t> To Learning Agreement</a:t>
            </a:r>
            <a:r>
              <a:rPr lang="el-GR" dirty="0"/>
              <a:t> σύμφωνα με τον πρόσφατο κανονισμό του </a:t>
            </a:r>
            <a:r>
              <a:rPr lang="en-US" dirty="0"/>
              <a:t>Erasmus </a:t>
            </a:r>
            <a:r>
              <a:rPr lang="el-GR" dirty="0"/>
              <a:t>ΔΠΘ</a:t>
            </a:r>
            <a:r>
              <a:rPr lang="en-US" dirty="0"/>
              <a:t> </a:t>
            </a:r>
            <a:r>
              <a:rPr lang="el-GR" dirty="0"/>
              <a:t>πρέπει να εγκριθεί από την Γ.Σ. </a:t>
            </a:r>
            <a:r>
              <a:rPr lang="el-GR" b="1" dirty="0"/>
              <a:t>πριν την μετακίνηση</a:t>
            </a:r>
            <a:r>
              <a:rPr lang="el-GR" dirty="0"/>
              <a:t> </a:t>
            </a:r>
            <a:r>
              <a:rPr lang="en-US" dirty="0"/>
              <a:t>(</a:t>
            </a:r>
            <a:r>
              <a:rPr lang="el-GR" dirty="0"/>
              <a:t>η Επιτροπή </a:t>
            </a:r>
            <a:r>
              <a:rPr lang="en-US" dirty="0"/>
              <a:t>Erasmus</a:t>
            </a:r>
            <a:r>
              <a:rPr lang="el-GR" dirty="0"/>
              <a:t> καταθέτει το αίτημα)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b="1" dirty="0">
                <a:solidFill>
                  <a:srgbClr val="FFFF00"/>
                </a:solidFill>
              </a:rPr>
              <a:t>ΣΕ ΠΕΡΙΠΤΩΣΗ ΠΟΥ ΔΕΝ ΑΠΟΔΕΧΘΕΙΤΕ ΤΗΝ ΕΠΙΛΟΓΗ ΠΡΕΠΕΙ ΝΑ ΕΠΙΚΟΙΝΩΝΗΣΕΤΕ ΕΓΚΑΙΡΑ ΓΙΑ ΝΑ ΕΙΔΟΠΟΙΗΘΕΙ Ο ΕΠΙΛΑΧΩΝ – ΑΝ ΔΕΝ ΓΙΝΕΙ ΑΥΤΌ Η ΘΕΣΗ ΧΑΝΕΤΑΙ ΚΑΙ ΓΙΑ ΤΗΝ ΙΔΙΑ ΧΡΟΝΙΑ ΚΑΙ ΓΙΑ ΤΗΝ ΕΠΟΜΕΝΗ</a:t>
            </a:r>
          </a:p>
        </p:txBody>
      </p:sp>
    </p:spTree>
    <p:extLst>
      <p:ext uri="{BB962C8B-B14F-4D97-AF65-F5344CB8AC3E}">
        <p14:creationId xmlns:p14="http://schemas.microsoft.com/office/powerpoint/2010/main" val="382527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60DCB8-E0B5-4654-B1E5-DFFAE2610D7D}"/>
              </a:ext>
            </a:extLst>
          </p:cNvPr>
          <p:cNvSpPr txBox="1"/>
          <p:nvPr/>
        </p:nvSpPr>
        <p:spPr>
          <a:xfrm>
            <a:off x="2940627" y="83127"/>
            <a:ext cx="4935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ΔΙΜΕΡΕΙΣ ΣΥΜΦΩΝΙΕΣ </a:t>
            </a:r>
          </a:p>
        </p:txBody>
      </p:sp>
      <p:sp>
        <p:nvSpPr>
          <p:cNvPr id="7" name="Βέλος: Τετραπλό 6">
            <a:extLst>
              <a:ext uri="{FF2B5EF4-FFF2-40B4-BE49-F238E27FC236}">
                <a16:creationId xmlns:a16="http://schemas.microsoft.com/office/drawing/2014/main" id="{1C02C49D-3A78-85AE-B834-4AF2A6BB578F}"/>
              </a:ext>
            </a:extLst>
          </p:cNvPr>
          <p:cNvSpPr/>
          <p:nvPr/>
        </p:nvSpPr>
        <p:spPr>
          <a:xfrm rot="2271299">
            <a:off x="3271706" y="3624044"/>
            <a:ext cx="184558" cy="16778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63039FA-A19E-B55E-0763-BCEE4556FD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72" t="21256" r="6848" b="7053"/>
          <a:stretch/>
        </p:blipFill>
        <p:spPr>
          <a:xfrm>
            <a:off x="1212062" y="649357"/>
            <a:ext cx="9670943" cy="585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66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1D8FD1-7387-46AE-BE88-42DF7E15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946" y="167002"/>
            <a:ext cx="8534400" cy="1507067"/>
          </a:xfrm>
        </p:spPr>
        <p:txBody>
          <a:bodyPr/>
          <a:lstStyle/>
          <a:p>
            <a:r>
              <a:rPr lang="el-GR" b="1" dirty="0">
                <a:solidFill>
                  <a:srgbClr val="FFFF00"/>
                </a:solidFill>
              </a:rPr>
              <a:t>ΠΡΙΝ ΑΠΟΦΑΣΙΣΩ ΤΗ ΧΩΡΑ ΜΕΤΑΚΙΝΗΣΗΣ</a:t>
            </a:r>
            <a:br>
              <a:rPr lang="el-GR" b="1" dirty="0">
                <a:solidFill>
                  <a:srgbClr val="FFFF00"/>
                </a:solidFill>
              </a:rPr>
            </a:b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1F89CD-C444-4D8C-80AD-5FE118448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708" y="1371600"/>
            <a:ext cx="8534400" cy="4082131"/>
          </a:xfrm>
          <a:solidFill>
            <a:srgbClr val="0070C0"/>
          </a:solidFill>
        </p:spPr>
        <p:txBody>
          <a:bodyPr/>
          <a:lstStyle/>
          <a:p>
            <a:r>
              <a:rPr lang="el-GR" b="1" dirty="0">
                <a:solidFill>
                  <a:srgbClr val="FFFF00"/>
                </a:solidFill>
              </a:rPr>
              <a:t>ΕΛΕΓΧΩ</a:t>
            </a:r>
            <a:r>
              <a:rPr lang="el-GR" dirty="0">
                <a:solidFill>
                  <a:schemeClr val="tx1"/>
                </a:solidFill>
              </a:rPr>
              <a:t> ΤΟ ΠΡΟΓΡΑΜΜΑ ΣΠΟΥΔΩΝ ΓΙΑ ΤΟ ΕΤΟΣ ΠΟΥ ΜΕ ΕΝΔΙΑΦΕΡΕΙ ΓΙΑ ΝΑ ΔΩ ΑΝ ΥΠΑΡΧΟΥΝ ΚΟΙΝΑ ΜΑΘΗΜΑΤΑ</a:t>
            </a:r>
          </a:p>
          <a:p>
            <a:r>
              <a:rPr lang="el-GR" b="1" dirty="0">
                <a:solidFill>
                  <a:srgbClr val="FFFF00"/>
                </a:solidFill>
              </a:rPr>
              <a:t>ΕΠΙΚΟΙΝΩΝΩ</a:t>
            </a:r>
            <a:r>
              <a:rPr lang="el-GR" dirty="0">
                <a:solidFill>
                  <a:schemeClr val="tx1"/>
                </a:solidFill>
              </a:rPr>
              <a:t> ΜΕ ΤΟΥΣ ΔΙΔΑΣΚΟΝΤΕΣ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b="1" dirty="0">
                <a:solidFill>
                  <a:srgbClr val="FFFF00"/>
                </a:solidFill>
              </a:rPr>
              <a:t>ΕΛΕΓΧΩ</a:t>
            </a:r>
            <a:r>
              <a:rPr lang="el-GR" dirty="0"/>
              <a:t> ΤΙΣ ΑΠΑΙΤΗΣΕΙΣ ΚΆΘΕ ΧΩΡΑΣ/ΙΔΡΥΜΑΤΟΣ ΟΣΟΝ ΑΦΟΡΑ ΤΗ ΓΛΩΣΣΑ ΔΙΔΑΣΚΑΛΙΑΣ ΚΑΙ ΤΟ ΕΠΙΠΕΔΟ ΠΟΥ ΑΠΑΙΤΕΙΤΑΙ (π.χ. η Γερμανία ζητάει τουλάχιστον Β1 στα Γερμανικά εκτός των Αγγλικών)</a:t>
            </a:r>
          </a:p>
          <a:p>
            <a:r>
              <a:rPr lang="el-GR" dirty="0">
                <a:solidFill>
                  <a:schemeClr val="tx1"/>
                </a:solidFill>
              </a:rPr>
              <a:t>ΔΙΝΟΝΤΑΙ ΜΟΡΙΑ ΓΙΑ ΓΝΩΣΗ ΤΗΣ ΓΛΩΣΣΑΣ ΧΩΡΑΣ ΜΕΤΑΚΙΝΗΣΗΣ (ΑΡΑ ΑΝ ΘΕΛΩ ΝΑ ΠΑΩ ΣΕ ΜΙΑ ΧΩΡΑ ΠΡΕΠΕΙ ΝΑ ΦΡΟΝΤΙΣΩ ΝΑ ΕΧΩ ΚΑΠΟΙΟ ΠΤΥΧΙΟ ΓΙΑ ΤΗ ΓΛΩΣΣΑ ΤΗΣ ΧΩΡΑΣ</a:t>
            </a:r>
          </a:p>
          <a:p>
            <a:endParaRPr lang="el-GR" dirty="0">
              <a:solidFill>
                <a:schemeClr val="tx1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4674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4A589B-471C-47A2-B644-F082D8439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cap="none" spc="-25" dirty="0">
                <a:latin typeface="Calibri" panose="020F0502020204030204" pitchFamily="34" charset="0"/>
                <a:cs typeface="Calibri" panose="020F0502020204030204" pitchFamily="34" charset="0"/>
              </a:rPr>
              <a:t>Μακροχρόνια Κινητικότητα Φοιτητών- </a:t>
            </a:r>
            <a:r>
              <a:rPr lang="el-GR" sz="3600" b="1" cap="none" spc="-2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Πρακτική Άσκηση </a:t>
            </a:r>
            <a:r>
              <a:rPr lang="el-GR" sz="3600" b="1" cap="none" spc="-25" dirty="0">
                <a:latin typeface="Calibri" panose="020F0502020204030204" pitchFamily="34" charset="0"/>
                <a:cs typeface="Calibri" panose="020F0502020204030204" pitchFamily="34" charset="0"/>
              </a:rPr>
              <a:t>(ERASMUS+ TRAINEESHIP/PLACEMENT)</a:t>
            </a:r>
            <a:br>
              <a:rPr lang="el-GR" sz="3600" b="1" cap="none" spc="-25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3600" b="1" cap="none" spc="-25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b="1" dirty="0">
                <a:solidFill>
                  <a:srgbClr val="FFFF00"/>
                </a:solidFill>
              </a:rPr>
              <a:t>ΔΙΑΦΟΡΕΣ ΑΠΌ </a:t>
            </a:r>
            <a:r>
              <a:rPr lang="en-US" b="1" dirty="0">
                <a:solidFill>
                  <a:srgbClr val="FFFF00"/>
                </a:solidFill>
              </a:rPr>
              <a:t>ERASMUS STUDIES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F25094-87B5-41B3-B714-C2C7FAE26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ΔΕΝ ΧΡΕΙΑΖΕΤΑΙ ΝΑ ΥΠΑΡΧΕΙ ΔΙΜΕΡΗΣ ΣΥΜΦΩΝΙΑ</a:t>
            </a:r>
          </a:p>
          <a:p>
            <a:r>
              <a:rPr lang="el-GR" dirty="0"/>
              <a:t>Είναι για μικρότερο χρονικό διάστημα συνήθως (μέσα στο </a:t>
            </a:r>
            <a:r>
              <a:rPr lang="el-GR" dirty="0" err="1"/>
              <a:t>ακαδημαϊκο</a:t>
            </a:r>
            <a:r>
              <a:rPr lang="el-GR" dirty="0"/>
              <a:t> εξάμηνο ή και καλοκαίρι)</a:t>
            </a:r>
          </a:p>
          <a:p>
            <a:r>
              <a:rPr lang="el-GR" dirty="0"/>
              <a:t>Δεν κατοχυρώνονται κάποια μαθήματα αλλά αναγράφεται στο παράρτημα του πτυχίου</a:t>
            </a:r>
          </a:p>
          <a:p>
            <a:r>
              <a:rPr lang="el-GR" dirty="0"/>
              <a:t>Δεν περιλαμβάνει συνήθως </a:t>
            </a:r>
            <a:r>
              <a:rPr lang="el-GR" dirty="0" err="1"/>
              <a:t>μαθηματα</a:t>
            </a:r>
            <a:r>
              <a:rPr lang="el-GR" dirty="0"/>
              <a:t> – μόνο πρακτική άσκηση</a:t>
            </a:r>
          </a:p>
          <a:p>
            <a:r>
              <a:rPr lang="el-GR" dirty="0"/>
              <a:t>Δεν προβλέπεται </a:t>
            </a:r>
            <a:r>
              <a:rPr lang="el-GR" dirty="0" err="1"/>
              <a:t>σιτιση</a:t>
            </a:r>
            <a:r>
              <a:rPr lang="el-GR" dirty="0"/>
              <a:t> και στέγαση </a:t>
            </a:r>
          </a:p>
          <a:p>
            <a:r>
              <a:rPr lang="el-GR" b="1" dirty="0">
                <a:solidFill>
                  <a:srgbClr val="FFFF00"/>
                </a:solidFill>
              </a:rPr>
              <a:t>ΚΑΝΕΤΕ ΜΟΝΟΙ ΣΑΣ</a:t>
            </a:r>
            <a:r>
              <a:rPr lang="el-GR" dirty="0"/>
              <a:t> ΤΙΣ ΕΠΑΦΕΣ ΜΕ ΤΟ ΦΟΡΕΑ ΠΟΥ ΤΟΝ ΕΝΔΙΑΦΕΡΕΙ ΚΑΙ ΛΑΜΒΑΝΕΤΕ ΤΗΝ ΕΠΙΣΤΟΛΗ ΑΠΟΔΟΧΗΣ – </a:t>
            </a:r>
            <a:r>
              <a:rPr lang="el-GR" b="1" dirty="0">
                <a:solidFill>
                  <a:srgbClr val="FF0000"/>
                </a:solidFill>
              </a:rPr>
              <a:t>ΕΠΑΦΗ ΜΕ ΔΙΔΑΣΚΟΝΤΕΣ ΔΠΘ ΠΡΙΝ ΤΗΝ ΑΝΑΧΩΡΗΣΗ</a:t>
            </a:r>
            <a:endParaRPr lang="el-GR" dirty="0">
              <a:solidFill>
                <a:srgbClr val="FF0000"/>
              </a:solidFill>
            </a:endParaRPr>
          </a:p>
          <a:p>
            <a:r>
              <a:rPr lang="el-GR" dirty="0"/>
              <a:t>Ο ΦΟΡΕΑΣ ΜΠΟΡΕΙ ΝΑ ΕΊΝΑΙ </a:t>
            </a:r>
            <a:r>
              <a:rPr lang="el-GR" dirty="0">
                <a:solidFill>
                  <a:srgbClr val="FFFF00"/>
                </a:solidFill>
              </a:rPr>
              <a:t>ΔΗΜΟΣΙΟΣ ‘Η ΙΔΙΩΤΙΚΟΣ ΌΧΙ ΑΠΑΡΑΙΤΗΤΑ ΠΑΝΕΠΙΣΤΗΜΙΑΚΟ ΙΔΡΥΜΑ</a:t>
            </a:r>
          </a:p>
        </p:txBody>
      </p:sp>
    </p:spTree>
    <p:extLst>
      <p:ext uri="{BB962C8B-B14F-4D97-AF65-F5344CB8AC3E}">
        <p14:creationId xmlns:p14="http://schemas.microsoft.com/office/powerpoint/2010/main" val="2693490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150273-8F0C-3F96-222A-9BBBFE5CD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ΜΕΡΙΚΕΣ ΦΟΡΕΣ ΠΕΡΙΣΣΕΥΟΥΝ ΧΡΗΜΑΤΑ ΚΑΙ ΔΙΑΤΙΘΕΝΤΑΙ ΣΤΟΥΣ ΕΠΙΛΑΧΟΝΤΕΣ ΑΡΑ</a:t>
            </a:r>
          </a:p>
          <a:p>
            <a:pPr lvl="1"/>
            <a:r>
              <a:rPr lang="el-GR" sz="2000" dirty="0"/>
              <a:t>ΕΊΝΑΙ ΣΗΜΑΝΤΙΚΟ ΝΑ ΕΧΟΥΜΕ ΑΙΤΗΣΕΙΣ ΚΑΙ ΝΑ ΜΗΝ ΕΧΟΥΜΕ ΑΚΥΡΩΣΕΙΣ</a:t>
            </a:r>
          </a:p>
          <a:p>
            <a:r>
              <a:rPr lang="el-GR" sz="2000" dirty="0"/>
              <a:t>ΟΣΕΣ ΠΙΟ ΠΟΛΛΕΣ ΥΠΟΨΗΦΙΟΤΗΤΕΣ ΕΧΟΥΜΕ ΤΟΣΟ ΜΕΓΑΛΥΤΕΡΕΣ ΕΊΝΑΙ ΟΙ ΠΙΘΑΝΟΤΗΤΕΣ ΝΑ ΠΑΡΟΥΜΕ ΠΕΡΙΣΣΟΤΕΡΕΣ ΘΕΣΕΙΣ ΤΗΝ ΕΠΟΜΕΝΗ ΧΡΟΝΙΑ – Η ΑΙΤΗΣΗ ΔΕΝ ΒΑΘΜΟΛΟΓΕΙΤΑΙ ΑΡΝΗΤΙΚΑ</a:t>
            </a:r>
          </a:p>
          <a:p>
            <a:endParaRPr lang="el-GR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A6D4EB-B5A4-54B4-03B3-4CD2A806736A}"/>
              </a:ext>
            </a:extLst>
          </p:cNvPr>
          <p:cNvSpPr txBox="1"/>
          <p:nvPr/>
        </p:nvSpPr>
        <p:spPr>
          <a:xfrm>
            <a:off x="3540154" y="1182848"/>
            <a:ext cx="2969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FFFF00"/>
                </a:solidFill>
              </a:rPr>
              <a:t>ΣΧΟΛΙΑ</a:t>
            </a:r>
            <a:endParaRPr lang="el-G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37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υράνιο">
  <a:themeElements>
    <a:clrScheme name="Ουράνιο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Ουράνιο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Ουράνιο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TM03457452[[fn=Ουράνιο]]</Template>
  <TotalTime>515</TotalTime>
  <Words>882</Words>
  <Application>Microsoft Office PowerPoint</Application>
  <PresentationFormat>Ευρεία οθόνη</PresentationFormat>
  <Paragraphs>84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20" baseType="lpstr">
      <vt:lpstr>Arial</vt:lpstr>
      <vt:lpstr>Arial MT</vt:lpstr>
      <vt:lpstr>Calibri</vt:lpstr>
      <vt:lpstr>Calibri Light</vt:lpstr>
      <vt:lpstr>CIDFont+F3</vt:lpstr>
      <vt:lpstr>Wingdings</vt:lpstr>
      <vt:lpstr>Ουράνιο</vt:lpstr>
      <vt:lpstr>ΜΕΤΑΚΙΝΗΣΗ ΜΕ ΤΟ ΠΡΟΓΡΑΜΜΑ ERASMUS ΣΤΟ ΙΑΤΡΙΚΟ ΤΜΗΜΑ Δ.Π.Θ.</vt:lpstr>
      <vt:lpstr>Ti einai to Erasmus?   Γιατι να παω Erasmus?</vt:lpstr>
      <vt:lpstr>ΥΠΑΡΧΟΥΝ ΤΡΕΙΣ ΔΥΝΑΤΟΤΗΤΕΣ</vt:lpstr>
      <vt:lpstr>Α. Μακροχρόνια Κινητικότητα Φοιτητών</vt:lpstr>
      <vt:lpstr>ΜΕΤΑΚΙΝΗΣΗ ΓΙΑ ΣΠΟΥΔΕΣ (ERASMUS+ STUDIES)</vt:lpstr>
      <vt:lpstr>Παρουσίαση του PowerPoint</vt:lpstr>
      <vt:lpstr>ΠΡΙΝ ΑΠΟΦΑΣΙΣΩ ΤΗ ΧΩΡΑ ΜΕΤΑΚΙΝΗΣΗΣ </vt:lpstr>
      <vt:lpstr>Μακροχρόνια Κινητικότητα Φοιτητών- Πρακτική Άσκηση (ERASMUS+ TRAINEESHIP/PLACEMENT)  ΔΙΑΦΟΡΕΣ ΑΠΌ ERASMUS STUDIES</vt:lpstr>
      <vt:lpstr>Παρουσίαση του PowerPoint</vt:lpstr>
      <vt:lpstr>Β. Βραχυχρόνια Κινητικότητα Φοιτητών</vt:lpstr>
      <vt:lpstr>Παρουσίαση του PowerPoint</vt:lpstr>
      <vt:lpstr>πληροφοριεσ –ανακοινωσεισ – ΛΕΠΤΟΜΕΡΗΣ ΕΝΗΜΕΡΩΣΗ</vt:lpstr>
      <vt:lpstr>ΕΠΙΤΡΟΠΗ ΔΙΕΘΝΩΝ ΣΥΝΕΡΓΑΣΙΩΝ ΚΑΙ ERASMUS ΤΜΗΜΑΤΟΣ ΙΑΤΡΙΚΗΣ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Όλγα Παγωνοπούλου</dc:creator>
  <cp:lastModifiedBy>Όλγα Παγωνοπούλου</cp:lastModifiedBy>
  <cp:revision>43</cp:revision>
  <dcterms:created xsi:type="dcterms:W3CDTF">2022-03-29T07:20:43Z</dcterms:created>
  <dcterms:modified xsi:type="dcterms:W3CDTF">2024-10-08T16:32:35Z</dcterms:modified>
</cp:coreProperties>
</file>