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58" r:id="rId6"/>
    <p:sldId id="259" r:id="rId7"/>
    <p:sldId id="298" r:id="rId8"/>
    <p:sldId id="299" r:id="rId9"/>
    <p:sldId id="297" r:id="rId10"/>
    <p:sldId id="300" r:id="rId11"/>
    <p:sldId id="260" r:id="rId12"/>
    <p:sldId id="261" r:id="rId13"/>
    <p:sldId id="303" r:id="rId14"/>
    <p:sldId id="262" r:id="rId15"/>
    <p:sldId id="263" r:id="rId16"/>
    <p:sldId id="264" r:id="rId17"/>
    <p:sldId id="31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6" autoAdjust="0"/>
    <p:restoredTop sz="99429" autoAdjust="0"/>
  </p:normalViewPr>
  <p:slideViewPr>
    <p:cSldViewPr>
      <p:cViewPr varScale="1">
        <p:scale>
          <a:sx n="71" d="100"/>
          <a:sy n="71" d="100"/>
        </p:scale>
        <p:origin x="13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7780-7CA3-4AA4-8387-DBC8BC4E94FD}" type="datetimeFigureOut">
              <a:rPr lang="el-GR" smtClean="0"/>
              <a:pPr/>
              <a:t>9/4/2024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Ανανεώσιμες Πηγές Ενέργειας</a:t>
            </a:r>
            <a:endParaRPr lang="el-GR" sz="32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-32" y="2511035"/>
            <a:ext cx="91440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ea typeface="Times New Roman" pitchFamily="18" charset="0"/>
                <a:cs typeface="Tahoma" pitchFamily="34" charset="0"/>
              </a:rPr>
              <a:t>Ηλιακή ενέργεια </a:t>
            </a:r>
          </a:p>
          <a:p>
            <a:pPr algn="ctr"/>
            <a:endParaRPr lang="el-GR" sz="2400" b="1" dirty="0" smtClean="0"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l-GR" sz="2400" b="1" dirty="0" smtClean="0"/>
              <a:t>Ηλιακή ενέργεια: </a:t>
            </a:r>
            <a:r>
              <a:rPr lang="el-GR" sz="2400" b="1" dirty="0" err="1" smtClean="0"/>
              <a:t>Φωτοβολταϊκά</a:t>
            </a:r>
            <a:r>
              <a:rPr lang="el-GR" sz="2400" b="1" dirty="0" smtClean="0"/>
              <a:t> συστήματα, </a:t>
            </a:r>
            <a:r>
              <a:rPr lang="el-GR" sz="2400" b="1" dirty="0" err="1" smtClean="0"/>
              <a:t>διαστασιολόγηση</a:t>
            </a:r>
            <a:r>
              <a:rPr lang="el-GR" sz="2400" b="1" dirty="0" smtClean="0"/>
              <a:t> και βασικοί υπολογισμοί, οικονομική ανάλυση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143248"/>
            <a:ext cx="91440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Μεταβάλλοντας την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μεταξύ των παραπάνω ακραίων τιμών</a:t>
            </a:r>
            <a:r>
              <a:rPr lang="en-US" sz="1400" dirty="0" smtClean="0"/>
              <a:t> </a:t>
            </a:r>
            <a:r>
              <a:rPr lang="el-GR" sz="1400" dirty="0" smtClean="0"/>
              <a:t>(από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 έως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)</a:t>
            </a:r>
            <a:r>
              <a:rPr lang="en-US" sz="1400" dirty="0" smtClean="0"/>
              <a:t>,</a:t>
            </a:r>
            <a:r>
              <a:rPr lang="el-GR" sz="1400" dirty="0" smtClean="0"/>
              <a:t> λαμβάνεται η συνεχής καμπύλη ρεύματος – δυναμικού (Ι – V) του Φ/Β στοιχείου, από το οποίο μπορεί  να εξαχθεί η διακεκομμένη καμπύλη ισχύος – δυναμικού (P – V), του δεξιού διαγράμματος.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Η καμπύλη ισχύος – δυναμικού παρουσιάζει μέγιστο το οποίο ονομάζεται </a:t>
            </a:r>
            <a:r>
              <a:rPr lang="en-US" sz="1400" dirty="0" smtClean="0"/>
              <a:t>Maximum Power Point (MPP) </a:t>
            </a:r>
            <a:r>
              <a:rPr lang="el-GR" sz="1400" dirty="0" smtClean="0"/>
              <a:t>ή σημείο μέγιστο ισχύος, με συντεταγμένες:</a:t>
            </a:r>
          </a:p>
          <a:p>
            <a:pPr algn="just"/>
            <a:endParaRPr lang="el-GR" sz="1400" dirty="0" smtClean="0"/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I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smtClean="0"/>
              <a:t>I – V</a:t>
            </a:r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P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smtClean="0"/>
              <a:t>P – V </a:t>
            </a:r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R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– V </a:t>
            </a:r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Έτσι, το Φ/Β παράγει τη μέγιστη ισχύ </a:t>
            </a:r>
            <a:r>
              <a:rPr lang="en-US" sz="1400" dirty="0" smtClean="0"/>
              <a:t>P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όταν η κατανάλωση που έχει συνδεθεί στα άκρα του παρουσιάζει αντίσταση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και τότε η διαφορά δυναμικού στα άκρα του είναι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και η ένταση του ρεύματος που διαρρέει είναι</a:t>
            </a:r>
            <a:r>
              <a:rPr lang="en-US" sz="1400" dirty="0" smtClean="0"/>
              <a:t> I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l-GR" sz="1400" dirty="0" smtClean="0"/>
              <a:t> Μία ειδική διάταξη που ονομάζεται </a:t>
            </a:r>
            <a:r>
              <a:rPr lang="en-US" sz="1400" b="1" dirty="0" smtClean="0">
                <a:solidFill>
                  <a:schemeClr val="bg1"/>
                </a:solidFill>
              </a:rPr>
              <a:t>Maximum Power Point Tracker (MPPT) </a:t>
            </a:r>
            <a:r>
              <a:rPr lang="el-GR" sz="1400" dirty="0" smtClean="0"/>
              <a:t>και η οποία συνδέεται στα άκρα του Φ/Β εξασφαλίζει ότι το Φ/Β θα λειτουργεί κάθε στιγμή στο σημείο μέγιστης ισχύος </a:t>
            </a:r>
            <a:r>
              <a:rPr lang="en-US" sz="1400" dirty="0" smtClean="0"/>
              <a:t>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I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. Ο </a:t>
            </a:r>
            <a:r>
              <a:rPr lang="en-US" sz="1400" dirty="0" smtClean="0"/>
              <a:t>MPPT </a:t>
            </a:r>
            <a:r>
              <a:rPr lang="el-GR" sz="1400" dirty="0" smtClean="0"/>
              <a:t>ρυθμίζει την αντίσταση στα άκρα του Φ/Β ώστε αυτή να βρίσκεται πάντοτε στην τιμή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ανεξάρτητα από τις μεταβολές της αντίστασης της κατανάλωσης που κάθε στιγμή τροφοδοτείται από το Φ/Β.</a:t>
            </a:r>
          </a:p>
          <a:p>
            <a:pPr algn="just"/>
            <a:endParaRPr lang="el-GR" sz="1400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95" y="35163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6200000">
            <a:off x="4297081" y="140427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6200000">
            <a:off x="8195781" y="1325199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337084" y="261427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595538" y="1928802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6627589" y="357166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12" name="11 - Ευθύγραμμο βέλος σύνδεσης"/>
          <p:cNvCxnSpPr>
            <a:stCxn id="11" idx="1"/>
          </p:cNvCxnSpPr>
          <p:nvPr/>
        </p:nvCxnSpPr>
        <p:spPr>
          <a:xfrm rot="10800000">
            <a:off x="6339589" y="54183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 flipH="1">
            <a:off x="6858016" y="2143116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7166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 rot="16200000">
            <a:off x="-243052" y="147571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 rot="16200000">
            <a:off x="3655648" y="1396637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96951" y="26857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285852" y="2252584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21" name="20 - TextBox"/>
          <p:cNvSpPr txBox="1"/>
          <p:nvPr/>
        </p:nvSpPr>
        <p:spPr>
          <a:xfrm>
            <a:off x="2087456" y="407338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2" name="21 - Ευθύγραμμο βέλος σύνδεσης"/>
          <p:cNvCxnSpPr>
            <a:stCxn id="21" idx="1"/>
          </p:cNvCxnSpPr>
          <p:nvPr/>
        </p:nvCxnSpPr>
        <p:spPr>
          <a:xfrm rot="10800000">
            <a:off x="1799456" y="59200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0800000" flipH="1">
            <a:off x="1843781" y="244563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 rot="5400000">
            <a:off x="6785299" y="1717172"/>
            <a:ext cx="176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>
            <a:off x="7668048" y="1570024"/>
            <a:ext cx="9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flipH="1">
            <a:off x="5097343" y="814700"/>
            <a:ext cx="25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Έλλειψη"/>
          <p:cNvSpPr/>
          <p:nvPr/>
        </p:nvSpPr>
        <p:spPr>
          <a:xfrm>
            <a:off x="7636194" y="15290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7636194" y="7934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TextBox"/>
          <p:cNvSpPr txBox="1"/>
          <p:nvPr/>
        </p:nvSpPr>
        <p:spPr>
          <a:xfrm>
            <a:off x="7483422" y="428604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44" name="43 - TextBox"/>
          <p:cNvSpPr txBox="1"/>
          <p:nvPr/>
        </p:nvSpPr>
        <p:spPr>
          <a:xfrm>
            <a:off x="7114862" y="1255445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 rot="5400000">
            <a:off x="2270061" y="1780970"/>
            <a:ext cx="176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>
            <a:off x="3152810" y="2416647"/>
            <a:ext cx="9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/>
          <p:nvPr/>
        </p:nvCxnSpPr>
        <p:spPr>
          <a:xfrm flipH="1">
            <a:off x="582105" y="867865"/>
            <a:ext cx="25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Έλλειψη"/>
          <p:cNvSpPr/>
          <p:nvPr/>
        </p:nvSpPr>
        <p:spPr>
          <a:xfrm>
            <a:off x="3120956" y="239696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3120956" y="86786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TextBox"/>
          <p:cNvSpPr txBox="1"/>
          <p:nvPr/>
        </p:nvSpPr>
        <p:spPr>
          <a:xfrm>
            <a:off x="2968184" y="481769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2571736" y="2102068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54" name="53 - TextBox"/>
          <p:cNvSpPr txBox="1"/>
          <p:nvPr/>
        </p:nvSpPr>
        <p:spPr>
          <a:xfrm>
            <a:off x="91483" y="325267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cxnSp>
        <p:nvCxnSpPr>
          <p:cNvPr id="55" name="54 - Ευθύγραμμο βέλος σύνδεσης"/>
          <p:cNvCxnSpPr/>
          <p:nvPr/>
        </p:nvCxnSpPr>
        <p:spPr>
          <a:xfrm>
            <a:off x="357158" y="500042"/>
            <a:ext cx="214316" cy="182415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- TextBox"/>
          <p:cNvSpPr txBox="1"/>
          <p:nvPr/>
        </p:nvSpPr>
        <p:spPr>
          <a:xfrm>
            <a:off x="4036044" y="2760145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7" name="56 - Ευθύγραμμο βέλος σύνδεσης"/>
          <p:cNvCxnSpPr/>
          <p:nvPr/>
        </p:nvCxnSpPr>
        <p:spPr>
          <a:xfrm rot="10800000">
            <a:off x="3770019" y="274651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71406" y="804067"/>
            <a:ext cx="53412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0" name="59 - Ευθύγραμμο βέλος σύνδεσης"/>
          <p:cNvCxnSpPr/>
          <p:nvPr/>
        </p:nvCxnSpPr>
        <p:spPr>
          <a:xfrm flipV="1">
            <a:off x="264454" y="878498"/>
            <a:ext cx="285752" cy="7143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- TextBox"/>
          <p:cNvSpPr txBox="1"/>
          <p:nvPr/>
        </p:nvSpPr>
        <p:spPr>
          <a:xfrm>
            <a:off x="4577484" y="753895"/>
            <a:ext cx="53412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4" name="63 - Ευθύγραμμο βέλος σύνδεσης"/>
          <p:cNvCxnSpPr/>
          <p:nvPr/>
        </p:nvCxnSpPr>
        <p:spPr>
          <a:xfrm flipV="1">
            <a:off x="4770532" y="828326"/>
            <a:ext cx="285752" cy="7143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- TextBox"/>
          <p:cNvSpPr txBox="1"/>
          <p:nvPr/>
        </p:nvSpPr>
        <p:spPr>
          <a:xfrm>
            <a:off x="4560176" y="273586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cxnSp>
        <p:nvCxnSpPr>
          <p:cNvPr id="66" name="65 - Ευθύγραμμο βέλος σύνδεσης"/>
          <p:cNvCxnSpPr/>
          <p:nvPr/>
        </p:nvCxnSpPr>
        <p:spPr>
          <a:xfrm>
            <a:off x="4825851" y="448361"/>
            <a:ext cx="214316" cy="182415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- TextBox"/>
          <p:cNvSpPr txBox="1"/>
          <p:nvPr/>
        </p:nvSpPr>
        <p:spPr>
          <a:xfrm>
            <a:off x="3438172" y="2749512"/>
            <a:ext cx="60785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 rot="10800000">
            <a:off x="3172147" y="2735886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8566474" y="2706980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70" name="69 - Ευθύγραμμο βέλος σύνδεσης"/>
          <p:cNvCxnSpPr/>
          <p:nvPr/>
        </p:nvCxnSpPr>
        <p:spPr>
          <a:xfrm rot="10800000">
            <a:off x="8300449" y="2693354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- TextBox"/>
          <p:cNvSpPr txBox="1"/>
          <p:nvPr/>
        </p:nvSpPr>
        <p:spPr>
          <a:xfrm>
            <a:off x="7968602" y="2696347"/>
            <a:ext cx="60785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2" name="71 - Ευθύγραμμο βέλος σύνδεσης"/>
          <p:cNvCxnSpPr/>
          <p:nvPr/>
        </p:nvCxnSpPr>
        <p:spPr>
          <a:xfrm rot="10800000">
            <a:off x="7702577" y="2682721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- TextBox"/>
          <p:cNvSpPr txBox="1"/>
          <p:nvPr/>
        </p:nvSpPr>
        <p:spPr>
          <a:xfrm>
            <a:off x="4414035" y="2442494"/>
            <a:ext cx="6014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4" name="73 - Ευθύγραμμο βέλος σύνδεσης"/>
          <p:cNvCxnSpPr/>
          <p:nvPr/>
        </p:nvCxnSpPr>
        <p:spPr>
          <a:xfrm rot="10800000">
            <a:off x="4148010" y="2428868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- TextBox"/>
          <p:cNvSpPr txBox="1"/>
          <p:nvPr/>
        </p:nvSpPr>
        <p:spPr>
          <a:xfrm>
            <a:off x="8043556" y="998599"/>
            <a:ext cx="6014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6" name="75 - Ευθύγραμμο βέλος σύνδεσης"/>
          <p:cNvCxnSpPr/>
          <p:nvPr/>
        </p:nvCxnSpPr>
        <p:spPr>
          <a:xfrm>
            <a:off x="8236604" y="131775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83514"/>
            <a:ext cx="4067175" cy="21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4429124" y="1635989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Η καμπύλη έντασης – τάσης (ή ρεύματος-δυναμικού) των Φ/Β, μετατοπίζεται όταν μεταβάλλεται η ένταση της ηλιακής ακτινοβολίας που προσπίπτει στο Φ/Β. Η μετατόπιση αυτή αφορά κυρίως την ένταση του ρεύματος που παράγεται από το Φ/Β, ενώ το δυναμικό άκρα του επηρεάζεται πολύ λίγο. 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-32" y="3983844"/>
            <a:ext cx="9144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Έτσι το Ι</a:t>
            </a:r>
            <a:r>
              <a:rPr lang="en-US" sz="1600" dirty="0" smtClean="0"/>
              <a:t>max</a:t>
            </a:r>
            <a:r>
              <a:rPr lang="el-GR" sz="1600" dirty="0" smtClean="0"/>
              <a:t> (Ι</a:t>
            </a:r>
            <a:r>
              <a:rPr lang="en-US" sz="1600" baseline="-25000" dirty="0" smtClean="0"/>
              <a:t>SC</a:t>
            </a:r>
            <a:r>
              <a:rPr lang="el-GR" sz="1600" dirty="0" smtClean="0"/>
              <a:t>) αλλά και το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σχεδόν ανάλογα με την ένταση της προσπίπτουσας ακτινοβολίας, ενώ το </a:t>
            </a:r>
            <a:r>
              <a:rPr lang="en-US" sz="1600" dirty="0" err="1" smtClean="0"/>
              <a:t>Vmax</a:t>
            </a:r>
            <a:r>
              <a:rPr lang="el-GR" sz="1600" dirty="0" smtClean="0"/>
              <a:t> (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OC</a:t>
            </a:r>
            <a:r>
              <a:rPr lang="el-GR" sz="1600" dirty="0" smtClean="0"/>
              <a:t>) και το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ανεπαίσθητα με την ένταση της προσπίπτουσας ακτινοβολίας.  Λόγω κυρίως της μεταβολής του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και το </a:t>
            </a:r>
            <a:r>
              <a:rPr lang="en-US" sz="1600" dirty="0" smtClean="0"/>
              <a:t>R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=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</a:t>
            </a:r>
            <a:r>
              <a:rPr lang="en-US" sz="1600" dirty="0" smtClean="0"/>
              <a:t>/ </a:t>
            </a:r>
            <a:r>
              <a:rPr lang="el-GR" sz="1600" dirty="0" smtClean="0"/>
              <a:t>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.</a:t>
            </a:r>
          </a:p>
          <a:p>
            <a:endParaRPr lang="el-GR" sz="1000" dirty="0" smtClean="0"/>
          </a:p>
          <a:p>
            <a:r>
              <a:rPr lang="el-GR" sz="1600" dirty="0" smtClean="0"/>
              <a:t>	</a:t>
            </a:r>
            <a:endParaRPr lang="el-GR" sz="1600" dirty="0"/>
          </a:p>
        </p:txBody>
      </p:sp>
      <p:sp>
        <p:nvSpPr>
          <p:cNvPr id="7" name="6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0" y="2857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 Ο ονομαστικός </a:t>
            </a:r>
            <a:r>
              <a:rPr lang="el-GR" sz="1600" b="1" dirty="0" smtClean="0"/>
              <a:t>βαθμός απόδοσης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nominal</a:t>
            </a:r>
            <a:r>
              <a:rPr lang="en-US" sz="1600" b="1" baseline="-25000" dirty="0" smtClean="0"/>
              <a:t> </a:t>
            </a:r>
            <a:r>
              <a:rPr lang="el-GR" sz="1600" b="1" dirty="0" smtClean="0"/>
              <a:t> ή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n</a:t>
            </a:r>
            <a:r>
              <a:rPr lang="en-US" sz="1600" b="1" baseline="-25000" dirty="0" smtClean="0"/>
              <a:t> </a:t>
            </a:r>
            <a:r>
              <a:rPr lang="el-GR" sz="1600" dirty="0" smtClean="0"/>
              <a:t>ενός Φ/Β (στοιχείου, πλαισίου ή συστοιχίας) ορίζεται ως η παραγόμενη ηλεκτρική ισχύς προς την ένταση της προσπίπτουσας ακτινοβολίας και υπολογίζεται στις πρότυπες συνθήκες με βάση τη σχέση: 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όπου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[</a:t>
            </a:r>
            <a:r>
              <a:rPr lang="en-US" sz="1600" dirty="0" smtClean="0"/>
              <a:t>ampere</a:t>
            </a:r>
            <a:r>
              <a:rPr lang="el-GR" sz="1600" dirty="0" smtClean="0"/>
              <a:t>] η ένταση του ρεύματος στο ΜΡΡ,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[</a:t>
            </a:r>
            <a:r>
              <a:rPr lang="en-US" sz="1600" dirty="0" smtClean="0"/>
              <a:t>volt</a:t>
            </a:r>
            <a:r>
              <a:rPr lang="el-GR" sz="1600" dirty="0" smtClean="0"/>
              <a:t>] το δυναμικό στο ΜΡΡ, Ρ</a:t>
            </a:r>
            <a:r>
              <a:rPr lang="el-GR" sz="1600" baseline="-25000" dirty="0" smtClean="0"/>
              <a:t>ΜΡΡ</a:t>
            </a:r>
            <a:r>
              <a:rPr lang="en-US" sz="1600" dirty="0" smtClean="0"/>
              <a:t> </a:t>
            </a:r>
            <a:r>
              <a:rPr lang="el-GR" sz="1600" dirty="0" smtClean="0"/>
              <a:t>[</a:t>
            </a:r>
            <a:r>
              <a:rPr lang="en-US" sz="1600" dirty="0" smtClean="0"/>
              <a:t>watt</a:t>
            </a:r>
            <a:r>
              <a:rPr lang="el-GR" sz="1600" dirty="0" smtClean="0"/>
              <a:t>] η παραγόμενη ηλεκτρική ισχύς στο ΜΡΡ, Ι η ένταση της προσπίπτουσας ακτινοβολίας [</a:t>
            </a:r>
            <a:r>
              <a:rPr lang="en-US" sz="1600" dirty="0" smtClean="0"/>
              <a:t>watt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</a:t>
            </a:r>
            <a:r>
              <a:rPr lang="en-US" sz="1600" dirty="0" smtClean="0"/>
              <a:t> </a:t>
            </a:r>
            <a:r>
              <a:rPr lang="el-GR" sz="1600" dirty="0" smtClean="0"/>
              <a:t>στις πρότυπες συνθήκες (1000 </a:t>
            </a:r>
            <a:r>
              <a:rPr lang="en-US" sz="1600" dirty="0"/>
              <a:t>watt</a:t>
            </a:r>
            <a:r>
              <a:rPr lang="el-GR" sz="1600" dirty="0"/>
              <a:t>/</a:t>
            </a:r>
            <a:r>
              <a:rPr lang="en-US" sz="1600" dirty="0"/>
              <a:t>m</a:t>
            </a:r>
            <a:r>
              <a:rPr lang="el-GR" sz="1600" baseline="30000" smtClean="0"/>
              <a:t>2</a:t>
            </a:r>
            <a:r>
              <a:rPr lang="el-GR" sz="1600" smtClean="0"/>
              <a:t>)  </a:t>
            </a:r>
            <a:r>
              <a:rPr lang="el-GR" sz="1600" dirty="0" smtClean="0"/>
              <a:t>και Α η επιφάνεια του Φ/Β [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Απόδοση 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-32" y="2500306"/>
            <a:ext cx="91440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Η ονομαστική απόδοση η</a:t>
            </a:r>
            <a:r>
              <a:rPr lang="en-US" sz="1600" baseline="-25000" dirty="0" smtClean="0"/>
              <a:t>n</a:t>
            </a:r>
            <a:r>
              <a:rPr lang="el-GR" sz="1600" dirty="0" smtClean="0"/>
              <a:t> υπολογίζεται από τα στοιχεία του Φ/Β που δίνει ο κατασκευαστής και αναφέρεται σε πρότυπες συνθήκες (Ι = 1000 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και 25 </a:t>
            </a:r>
            <a:r>
              <a:rPr lang="el-GR" sz="1600" baseline="30000" dirty="0" smtClean="0"/>
              <a:t>ο</a:t>
            </a:r>
            <a:r>
              <a:rPr lang="en-US" sz="1600" dirty="0" smtClean="0"/>
              <a:t>C</a:t>
            </a:r>
            <a:r>
              <a:rPr lang="el-GR" sz="1600" dirty="0" smtClean="0"/>
              <a:t>). Έτσι για το πλαίσιο του Πίνακα 1, η ονομαστική απόδοση είναι: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Η πραγματική απόδοση η, ελαττώνεται με την ελάττωση της ακτινοβολίας και την αύξηση της θερμοκρασίας του στοιχείου, βάση των συντελεστών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l-GR" sz="1600" dirty="0" smtClean="0"/>
              <a:t> και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Τ</a:t>
            </a:r>
            <a:r>
              <a:rPr lang="el-GR" sz="1600" dirty="0" smtClean="0"/>
              <a:t>:</a:t>
            </a:r>
          </a:p>
          <a:p>
            <a:r>
              <a:rPr lang="el-GR" sz="1000" dirty="0" smtClean="0"/>
              <a:t> </a:t>
            </a:r>
          </a:p>
          <a:p>
            <a:r>
              <a:rPr lang="el-GR" sz="1600" dirty="0" smtClean="0"/>
              <a:t>			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n-US" sz="1600" dirty="0" smtClean="0"/>
              <a:t> </a:t>
            </a:r>
            <a:r>
              <a:rPr lang="el-GR" sz="1600" dirty="0" smtClean="0"/>
              <a:t>[%]</a:t>
            </a:r>
            <a:r>
              <a:rPr lang="en-US" sz="1600" dirty="0" smtClean="0"/>
              <a:t>= - 0,446 x </a:t>
            </a:r>
            <a:r>
              <a:rPr lang="el-GR" sz="1600" dirty="0" smtClean="0"/>
              <a:t>Ι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+ 0,96 x I + 0,48 </a:t>
            </a:r>
            <a:r>
              <a:rPr lang="el-GR" sz="1600" dirty="0" smtClean="0"/>
              <a:t>		</a:t>
            </a:r>
            <a:r>
              <a:rPr lang="en-US" sz="1600" dirty="0" smtClean="0"/>
              <a:t>[I </a:t>
            </a:r>
            <a:r>
              <a:rPr lang="el-GR" sz="1600" dirty="0" smtClean="0"/>
              <a:t>σε</a:t>
            </a:r>
            <a:r>
              <a:rPr lang="en-US" sz="1600" dirty="0" smtClean="0"/>
              <a:t> kW/m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 </a:t>
            </a:r>
            <a:endParaRPr lang="el-GR" sz="1600" dirty="0" smtClean="0"/>
          </a:p>
          <a:p>
            <a:r>
              <a:rPr lang="en-US" sz="1000" dirty="0" smtClean="0"/>
              <a:t> </a:t>
            </a:r>
            <a:endParaRPr lang="el-GR" sz="1000" dirty="0" smtClean="0"/>
          </a:p>
          <a:p>
            <a:r>
              <a:rPr lang="el-GR" sz="1600" dirty="0" smtClean="0"/>
              <a:t>			η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</a:t>
            </a:r>
            <a:r>
              <a:rPr lang="el-GR" sz="1600" dirty="0" smtClean="0"/>
              <a:t>[%]</a:t>
            </a:r>
            <a:r>
              <a:rPr lang="en-US" sz="1600" dirty="0" smtClean="0"/>
              <a:t>= - 0,00002 x T</a:t>
            </a:r>
            <a:r>
              <a:rPr lang="el-GR" sz="1600" baseline="-25000" dirty="0" smtClean="0"/>
              <a:t>ΦΒ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- 0,001 x T</a:t>
            </a:r>
            <a:r>
              <a:rPr lang="el-GR" sz="1600" baseline="-25000" dirty="0" smtClean="0"/>
              <a:t>ΦΒ</a:t>
            </a:r>
            <a:r>
              <a:rPr lang="en-US" sz="1600" dirty="0" smtClean="0"/>
              <a:t> + 1,042 </a:t>
            </a:r>
            <a:r>
              <a:rPr lang="el-GR" sz="1600" dirty="0" smtClean="0"/>
              <a:t>	</a:t>
            </a:r>
            <a:r>
              <a:rPr lang="en-US" sz="1600" dirty="0" smtClean="0"/>
              <a:t>[T </a:t>
            </a:r>
            <a:r>
              <a:rPr lang="el-GR" sz="1600" dirty="0" smtClean="0"/>
              <a:t>σε 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C] 	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r>
              <a:rPr lang="el-GR" sz="1600" dirty="0" smtClean="0"/>
              <a:t>και δίνεται από τη σχέση:	</a:t>
            </a:r>
            <a:r>
              <a:rPr lang="el-GR" sz="1600" b="1" dirty="0" smtClean="0"/>
              <a:t>η = η</a:t>
            </a:r>
            <a:r>
              <a:rPr lang="en-US" sz="1600" b="1" baseline="-25000" dirty="0" smtClean="0"/>
              <a:t>n</a:t>
            </a:r>
            <a:r>
              <a:rPr lang="en-US" sz="1600" b="1" dirty="0" smtClean="0"/>
              <a:t> x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η</a:t>
            </a:r>
            <a:r>
              <a:rPr lang="el-GR" sz="1600" b="1" baseline="-25000" dirty="0" err="1" smtClean="0"/>
              <a:t>Ι</a:t>
            </a:r>
            <a:r>
              <a:rPr lang="el-GR" sz="1600" b="1" dirty="0" smtClean="0"/>
              <a:t> </a:t>
            </a:r>
            <a:r>
              <a:rPr lang="en-US" sz="1600" b="1" dirty="0" smtClean="0"/>
              <a:t>x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η</a:t>
            </a:r>
            <a:r>
              <a:rPr lang="el-GR" sz="1600" b="1" baseline="-25000" dirty="0" err="1" smtClean="0"/>
              <a:t>Τ</a:t>
            </a:r>
            <a:r>
              <a:rPr lang="el-GR" sz="1600" dirty="0" smtClean="0"/>
              <a:t>				</a:t>
            </a:r>
            <a:r>
              <a:rPr lang="el-GR" sz="1000" dirty="0" smtClean="0"/>
              <a:t>	 </a:t>
            </a:r>
          </a:p>
          <a:p>
            <a:r>
              <a:rPr lang="el-GR" sz="1600" dirty="0" smtClean="0"/>
              <a:t>Η θερμοκρασία του πλαισίου δίνεται, κατά προσέγγιση, από τη σχέση: 	Τ</a:t>
            </a:r>
            <a:r>
              <a:rPr lang="el-GR" sz="1600" baseline="-25000" dirty="0" smtClean="0"/>
              <a:t>ΦΒ</a:t>
            </a:r>
            <a:r>
              <a:rPr lang="en-US" sz="1600" dirty="0" smtClean="0"/>
              <a:t> = </a:t>
            </a:r>
            <a:r>
              <a:rPr lang="el-GR" sz="1600" dirty="0" smtClean="0"/>
              <a:t>Τα</a:t>
            </a:r>
            <a:r>
              <a:rPr lang="en-US" sz="1600" dirty="0" smtClean="0"/>
              <a:t> + hw x I 	[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C]	</a:t>
            </a:r>
            <a:r>
              <a:rPr lang="en-US" sz="1000" dirty="0" smtClean="0"/>
              <a:t> </a:t>
            </a:r>
            <a:endParaRPr lang="el-GR" sz="1000" dirty="0" smtClean="0"/>
          </a:p>
          <a:p>
            <a:r>
              <a:rPr lang="el-GR" sz="1600" dirty="0" smtClean="0"/>
              <a:t>όπου Τα η θερμοκρασία του αέρα, </a:t>
            </a:r>
            <a:r>
              <a:rPr lang="en-US" sz="1600" dirty="0" smtClean="0"/>
              <a:t>hw </a:t>
            </a:r>
            <a:r>
              <a:rPr lang="el-GR" sz="1600" dirty="0" smtClean="0"/>
              <a:t>= 0,03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 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  <a:r>
              <a:rPr lang="el-GR" sz="1600" dirty="0" smtClean="0"/>
              <a:t> / </a:t>
            </a:r>
            <a:r>
              <a:rPr lang="en-US" sz="1600" dirty="0" smtClean="0"/>
              <a:t>W </a:t>
            </a:r>
            <a:r>
              <a:rPr lang="el-GR" sz="1600" dirty="0" smtClean="0"/>
              <a:t>και Ι η ένταση της προσπίπτουσας ακτινοβολίας [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], ενώ η διακύμανση της μέσης ημερήσιας θερμοκρασίας Τα στην Ελλάδα παρουσιάζεται στο Σχήμα.</a:t>
            </a:r>
            <a:endParaRPr lang="el-GR" sz="16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1" y="1142971"/>
            <a:ext cx="2152858" cy="456666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71" y="3357562"/>
            <a:ext cx="4681428" cy="54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286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/>
              <a:t>Μέση θερμοκρασίας ημέρας, σε σχέση με την ημέρα του έτους και το γεωγραφικό πλάτος</a:t>
            </a: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99162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Παράδειγμα 5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285728"/>
            <a:ext cx="9144032" cy="665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υπολογισθεί η ετήσια ηλεκτροπαραγωγή Φ/Β πάρκου 1.000 Φ/Β </a:t>
            </a:r>
          </a:p>
          <a:p>
            <a:r>
              <a:rPr lang="el-GR" sz="1600" dirty="0" smtClean="0"/>
              <a:t>πλαισίων με τα τυπικά χαρακτηριστικά του Πίνακα 1  και αυτό </a:t>
            </a:r>
          </a:p>
          <a:p>
            <a:r>
              <a:rPr lang="el-GR" sz="1600" dirty="0" err="1" smtClean="0"/>
              <a:t>χωροθετηθεί</a:t>
            </a:r>
            <a:r>
              <a:rPr lang="el-GR" sz="1600" dirty="0" smtClean="0"/>
              <a:t> στην Ιεράπετρα,  με τη βέλτιστη μηνιαία κλίση των </a:t>
            </a:r>
          </a:p>
          <a:p>
            <a:r>
              <a:rPr lang="el-GR" sz="1600" dirty="0" smtClean="0"/>
              <a:t>πλαισίων του.</a:t>
            </a:r>
          </a:p>
          <a:p>
            <a:endParaRPr lang="el-GR" sz="1600" dirty="0" smtClean="0"/>
          </a:p>
          <a:p>
            <a:r>
              <a:rPr lang="el-GR" sz="1600" b="1" dirty="0" smtClean="0"/>
              <a:t>Λύση</a:t>
            </a:r>
            <a:endParaRPr lang="el-GR" sz="16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ονομαστική απόδοση του </a:t>
            </a:r>
            <a:r>
              <a:rPr lang="el-GR" sz="1600" smtClean="0"/>
              <a:t>κάθε πλαισίου </a:t>
            </a:r>
            <a:r>
              <a:rPr lang="el-GR" sz="1600" dirty="0" smtClean="0"/>
              <a:t>είναι: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 algn="ctr"/>
            <a:r>
              <a:rPr lang="el-GR" sz="1600" dirty="0" smtClean="0"/>
              <a:t>η</a:t>
            </a:r>
            <a:r>
              <a:rPr lang="en-US" sz="1600" baseline="-25000" dirty="0" smtClean="0"/>
              <a:t>n</a:t>
            </a:r>
            <a:r>
              <a:rPr lang="el-GR" sz="1600" dirty="0" smtClean="0"/>
              <a:t> = (100 </a:t>
            </a:r>
            <a:r>
              <a:rPr lang="en-US" sz="1600" dirty="0" smtClean="0"/>
              <a:t>W</a:t>
            </a:r>
            <a:r>
              <a:rPr lang="el-GR" sz="1600" dirty="0" smtClean="0"/>
              <a:t>) / (0,644</a:t>
            </a:r>
            <a:r>
              <a:rPr lang="en-US" sz="1600" dirty="0" smtClean="0"/>
              <a:t>x</a:t>
            </a:r>
            <a:r>
              <a:rPr lang="el-GR" sz="1600" dirty="0" smtClean="0"/>
              <a:t>1,282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1.000 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)  = 12,1 %</a:t>
            </a:r>
          </a:p>
          <a:p>
            <a:pPr marL="177800" indent="-177800"/>
            <a:r>
              <a:rPr lang="el-GR" sz="1000" dirty="0" smtClean="0"/>
              <a:t> 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μέση μηνιαία ειδική ακτινοβολία (</a:t>
            </a:r>
            <a:r>
              <a:rPr lang="en-US" sz="1600" dirty="0" smtClean="0"/>
              <a:t>kWh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) σε επιφάνεια βέλτιστης κλίσης έχει υπολογιστεί, για τη μέση ημέρα κάθε μήνα. Διαιρώντας την ακτινοβολία αυτή με τις ημέρες του μήνα, υπολογίζεται η μέση ημερήσια ακτινοβολία, κάθε μήνα του έτους (Στήλη 3).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ωριαία γωνία δύσης του ηλίου έχει υπολογιστεί. Με βάση τις τιμές της ω</a:t>
            </a:r>
            <a:r>
              <a:rPr lang="el-GR" sz="1600" baseline="-25000" dirty="0" smtClean="0"/>
              <a:t>Δ</a:t>
            </a:r>
            <a:r>
              <a:rPr lang="el-GR" sz="1600" dirty="0" smtClean="0"/>
              <a:t> υπολογίζεται η μέση διάρκεια της ημέρας, το συγκεκριμένο μήνα του έτους, σε ώρες (Στήλη 5).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Διαιρώντας τα αποτελέσματα των Στηλών 3 και 5, προκύπτει η μέση ισχύς Ιν της ηλιακής ακτινοβολίας τον αντίστοιχο μήνα (Στήλη 6) και υπολογίζεται ο συντελεστής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l-GR" sz="1600" dirty="0" smtClean="0"/>
              <a:t> (Στήλη 7).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Από το Σχήμα 15, εκτιμάται η μέση θερμοκρασία κατά τη διάρκεια της ημέρας, τον αντίστοιχο μήνα (Στήλη 8) και από την Εξ. 44 η θερμοκρασία των Φ/Β πλαισίων (Στήλη 9)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Στη Στήλη 10 υπολογίζεται η τιμή του συντελεστή η</a:t>
            </a:r>
            <a:r>
              <a:rPr lang="en-US" sz="1600" baseline="-25000" dirty="0" smtClean="0"/>
              <a:t>T</a:t>
            </a:r>
            <a:r>
              <a:rPr lang="el-GR" sz="1600" dirty="0" smtClean="0"/>
              <a:t>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Στη Στήλη 11 υπολογίζεται ο πραγματικός συντελεστής απόδοσης η,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5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και στη Στήλη 12 η παραγόμενη ηλεκτρική ενέργεια:</a:t>
            </a:r>
          </a:p>
          <a:p>
            <a:r>
              <a:rPr lang="el-GR" sz="1000" dirty="0" smtClean="0"/>
              <a:t> </a:t>
            </a:r>
          </a:p>
          <a:p>
            <a:pPr algn="ctr"/>
            <a:r>
              <a:rPr lang="el-GR" sz="1600" dirty="0" smtClean="0"/>
              <a:t>Ε</a:t>
            </a:r>
            <a:r>
              <a:rPr lang="en-US" sz="1600" dirty="0" smtClean="0"/>
              <a:t>e</a:t>
            </a:r>
            <a:r>
              <a:rPr lang="el-GR" sz="1600" dirty="0" smtClean="0"/>
              <a:t> = [</a:t>
            </a:r>
            <a:r>
              <a:rPr lang="el-GR" sz="1600" dirty="0" err="1" smtClean="0"/>
              <a:t>ΗΗκ</a:t>
            </a:r>
            <a:r>
              <a:rPr lang="el-GR" sz="1600" baseline="30000" dirty="0" smtClean="0"/>
              <a:t>*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η] </a:t>
            </a:r>
            <a:r>
              <a:rPr lang="en-US" sz="1600" dirty="0" smtClean="0"/>
              <a:t>kWh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[1.000 </a:t>
            </a:r>
            <a:r>
              <a:rPr lang="en-US" sz="1600" dirty="0" smtClean="0"/>
              <a:t>x</a:t>
            </a:r>
            <a:r>
              <a:rPr lang="el-GR" sz="1600" dirty="0" smtClean="0"/>
              <a:t> 0,644 </a:t>
            </a:r>
            <a:r>
              <a:rPr lang="en-US" sz="1600" dirty="0" smtClean="0"/>
              <a:t>x</a:t>
            </a:r>
            <a:r>
              <a:rPr lang="el-GR" sz="1600" dirty="0" smtClean="0"/>
              <a:t> 1,282]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[</a:t>
            </a:r>
            <a:r>
              <a:rPr lang="en-US" sz="1600" dirty="0" smtClean="0"/>
              <a:t>kWh</a:t>
            </a:r>
            <a:r>
              <a:rPr lang="el-GR" sz="1600" dirty="0" smtClean="0"/>
              <a:t>]</a:t>
            </a:r>
            <a:endParaRPr lang="el-GR" sz="16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944" y="71414"/>
            <a:ext cx="2914650" cy="1487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85751" y="857232"/>
          <a:ext cx="8643967" cy="32411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7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181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1009"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μηνιαίο </a:t>
                      </a:r>
                      <a:r>
                        <a:rPr lang="el-GR" sz="1100" b="1" u="none" strike="noStrike" dirty="0" err="1" smtClean="0"/>
                        <a:t>ΗΗκ</a:t>
                      </a:r>
                      <a:r>
                        <a:rPr lang="el-GR" sz="1100" b="1" u="none" strike="noStrike" dirty="0" smtClean="0"/>
                        <a:t>, </a:t>
                      </a:r>
                      <a:r>
                        <a:rPr lang="en-GB" sz="1100" b="1" u="none" strike="noStrike" dirty="0"/>
                        <a:t>kWh/m2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ημερήσιο </a:t>
                      </a:r>
                      <a:r>
                        <a:rPr lang="el-GR" sz="1100" b="1" u="none" strike="noStrike" dirty="0" err="1" smtClean="0"/>
                        <a:t>ΗΗκ</a:t>
                      </a:r>
                      <a:r>
                        <a:rPr lang="el-GR" sz="1100" b="1" u="none" strike="noStrike" dirty="0" smtClean="0"/>
                        <a:t>, </a:t>
                      </a:r>
                      <a:r>
                        <a:rPr lang="en-GB" sz="1100" b="1" u="none" strike="noStrike" dirty="0"/>
                        <a:t>kWh/m2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ωΔ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/>
                        <a:t>Τ, </a:t>
                      </a:r>
                      <a:r>
                        <a:rPr lang="en-GB" sz="1100" b="1" u="none" strike="noStrike"/>
                        <a:t>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I, </a:t>
                      </a:r>
                      <a:endParaRPr lang="el-GR" sz="1100" b="1" u="none" strike="noStrike" dirty="0" smtClean="0"/>
                    </a:p>
                    <a:p>
                      <a:pPr algn="ctr" fontAlgn="b"/>
                      <a:r>
                        <a:rPr lang="en-GB" sz="1100" b="1" u="none" strike="noStrike" dirty="0" smtClean="0"/>
                        <a:t>kW/m2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nI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T</a:t>
                      </a:r>
                      <a:r>
                        <a:rPr lang="el-GR" sz="1100" b="1" u="none" strike="noStrike" dirty="0"/>
                        <a:t>α, </a:t>
                      </a:r>
                      <a:r>
                        <a:rPr lang="en-GB" sz="1100" b="1" u="none" strike="noStrike" dirty="0"/>
                        <a:t>oC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Tpv</a:t>
                      </a:r>
                      <a:r>
                        <a:rPr lang="en-GB" sz="1100" b="1" u="none" strike="noStrike" dirty="0"/>
                        <a:t>, oC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Ee</a:t>
                      </a:r>
                      <a:r>
                        <a:rPr lang="en-GB" sz="1100" b="1" u="none" strike="noStrike" dirty="0"/>
                        <a:t>, </a:t>
                      </a:r>
                      <a:r>
                        <a:rPr lang="en-GB" sz="1100" b="1" u="none" strike="noStrike" dirty="0" err="1"/>
                        <a:t>MWh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14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2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3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4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6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7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8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9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10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11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12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per month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081"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per year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Παράδειγμα 5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Στοιχεία κόστους Φ/Β συστημάτων και ανάλυση οικονομικής βιωσιμότητας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1" y="4008119"/>
            <a:ext cx="3829050" cy="2686050"/>
          </a:xfrm>
          <a:prstGeom prst="rect">
            <a:avLst/>
          </a:prstGeom>
        </p:spPr>
      </p:pic>
      <p:pic>
        <p:nvPicPr>
          <p:cNvPr id="1026" name="Picture 2" descr="http://www.pv-magazine.com/typo3temp/pics/02012_PriceIndex_pvi_february_2016_2sp_12c3bc4f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81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scientificamerican.com/media/inline/blog/Image/naam-solar-moore_s-law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7" y="453280"/>
            <a:ext cx="4267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- TextBox"/>
          <p:cNvSpPr txBox="1"/>
          <p:nvPr/>
        </p:nvSpPr>
        <p:spPr>
          <a:xfrm>
            <a:off x="5076055" y="1194304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Ραγδαία πτώση του κόστους των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03786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009" y="3697436"/>
            <a:ext cx="45354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Τιμές διάθεσης της ηλεκτρικής ενέργειας από Φ/Β</a:t>
            </a:r>
            <a:r>
              <a:rPr lang="en-US" b="1" dirty="0" smtClean="0"/>
              <a:t> (</a:t>
            </a:r>
            <a:r>
              <a:rPr lang="el-GR" b="1" dirty="0" smtClean="0"/>
              <a:t>€</a:t>
            </a:r>
            <a:r>
              <a:rPr lang="en-US" b="1" dirty="0" smtClean="0"/>
              <a:t>/</a:t>
            </a:r>
            <a:r>
              <a:rPr lang="en-US" b="1" dirty="0" err="1" smtClean="0"/>
              <a:t>MWh</a:t>
            </a:r>
            <a:r>
              <a:rPr lang="en-US" b="1" dirty="0" smtClean="0"/>
              <a:t>)</a:t>
            </a:r>
            <a:r>
              <a:rPr lang="el-GR" b="1" dirty="0" smtClean="0"/>
              <a:t> 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1" y="764704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1009" y="751458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804632" y="82306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διασυνδεδεμένα &gt;100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kW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079736" y="80941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διασυνδεδεμένα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&lt;=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100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kW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339752" y="3792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μη διασυνδεδεμένα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80312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στις στέγες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55576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220072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55576" y="61560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004048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12   13   14   15   16   17   18   19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699792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308304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3059832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1619672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372200" y="18895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2123728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804248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763688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6588224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763688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5004048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Τεχνολογίες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57166"/>
            <a:ext cx="914403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Οι εμπορικές τεχνολογίες των Φ/Β στοιχείων σήμερα είναι αυτές του:</a:t>
            </a:r>
          </a:p>
          <a:p>
            <a:r>
              <a:rPr lang="el-GR" sz="1050" dirty="0" smtClean="0"/>
              <a:t> 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err="1" smtClean="0"/>
              <a:t>μονοκρυσταλλικού</a:t>
            </a:r>
            <a:r>
              <a:rPr lang="el-GR" sz="1600" dirty="0" smtClean="0"/>
              <a:t> πυριτίου (c-Si) με μέγιστες αποδόσεις εμπορικών εφαρμογών 12 – 16 %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err="1" smtClean="0"/>
              <a:t>πολυκρυσταλλικού</a:t>
            </a:r>
            <a:r>
              <a:rPr lang="el-GR" sz="1600" dirty="0" smtClean="0"/>
              <a:t> πυριτίου (p-Si) με μέγιστες αποδόσεις εμπορικών εφαρμογών 10 – 12 %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smtClean="0"/>
              <a:t>του άμορφου πυριτίου (a-Si) με μέγιστες αποδόσεις εμπορικών εφαρμογών 5 – 7 %</a:t>
            </a:r>
          </a:p>
          <a:p>
            <a:r>
              <a:rPr lang="el-GR" sz="1000" dirty="0" smtClean="0"/>
              <a:t> </a:t>
            </a:r>
          </a:p>
          <a:p>
            <a:r>
              <a:rPr lang="el-GR" sz="1600" dirty="0" smtClean="0"/>
              <a:t>ενώ οι τεχνολογίες  ημιαγωγών CuInSe</a:t>
            </a:r>
            <a:r>
              <a:rPr lang="el-GR" sz="1600" baseline="-25000" dirty="0" smtClean="0"/>
              <a:t>2</a:t>
            </a:r>
            <a:r>
              <a:rPr lang="el-GR" sz="1600" dirty="0" smtClean="0"/>
              <a:t>,</a:t>
            </a:r>
            <a:r>
              <a:rPr lang="el-GR" sz="1600" baseline="-25000" dirty="0" smtClean="0"/>
              <a:t> </a:t>
            </a:r>
            <a:r>
              <a:rPr lang="el-GR" sz="1600" dirty="0" err="1" smtClean="0"/>
              <a:t>CdTe</a:t>
            </a:r>
            <a:r>
              <a:rPr lang="el-GR" sz="1600" dirty="0" smtClean="0"/>
              <a:t> και </a:t>
            </a:r>
            <a:r>
              <a:rPr lang="el-GR" sz="1600" dirty="0" err="1" smtClean="0"/>
              <a:t>GaAs</a:t>
            </a:r>
            <a:r>
              <a:rPr lang="el-GR" sz="1600" dirty="0" smtClean="0"/>
              <a:t> βρίσκονται ακόμη σε ερευνητικό στάδιο.</a:t>
            </a:r>
          </a:p>
          <a:p>
            <a:endParaRPr lang="el-GR" sz="1000" dirty="0" smtClean="0"/>
          </a:p>
          <a:p>
            <a:r>
              <a:rPr lang="el-GR" sz="1600" dirty="0" smtClean="0"/>
              <a:t>Τα </a:t>
            </a:r>
            <a:r>
              <a:rPr lang="el-GR" sz="1600" b="1" dirty="0" smtClean="0"/>
              <a:t>Φ/Β στοιχεία</a:t>
            </a:r>
            <a:r>
              <a:rPr lang="el-GR" sz="1600" dirty="0" smtClean="0"/>
              <a:t> αποτελούνται από δίσκους πυριτίου, οι οποίοι βρίσκονται σφραγισμένοι σε πλαστική ύλη για προστασία από τις καιρικές συνθήκες. Η μπροστινή όψη προστατεύεται από ανθεκτικό γυαλί. </a:t>
            </a:r>
            <a:endParaRPr lang="el-GR" sz="1600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" name="9 - Εικόν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460" y="2643182"/>
            <a:ext cx="1367029" cy="13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illust_materials"/>
          <p:cNvPicPr>
            <a:picLocks noChangeAspect="1"/>
          </p:cNvPicPr>
          <p:nvPr/>
        </p:nvPicPr>
        <p:blipFill>
          <a:blip r:embed="rId3" cstate="print"/>
          <a:srcRect t="9271"/>
          <a:stretch>
            <a:fillRect/>
          </a:stretch>
        </p:blipFill>
        <p:spPr bwMode="auto">
          <a:xfrm>
            <a:off x="4863389" y="2643189"/>
            <a:ext cx="2423255" cy="132627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-32" y="4071942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</a:t>
            </a:r>
            <a:r>
              <a:rPr lang="el-GR" sz="1600" b="1" dirty="0" smtClean="0"/>
              <a:t>Φ/Β στοιχεία</a:t>
            </a:r>
            <a:r>
              <a:rPr lang="el-GR" sz="1600" dirty="0" smtClean="0"/>
              <a:t> ενσωματώνονται σε </a:t>
            </a:r>
            <a:r>
              <a:rPr lang="el-GR" sz="1600" b="1" dirty="0" smtClean="0"/>
              <a:t>Φ/Β πλαίσια</a:t>
            </a:r>
            <a:r>
              <a:rPr lang="el-GR" sz="1600" dirty="0" smtClean="0"/>
              <a:t> το οποία με τη σειρά τους σχηματίζουν </a:t>
            </a:r>
            <a:r>
              <a:rPr lang="el-GR" sz="1600" b="1" dirty="0" smtClean="0"/>
              <a:t>Φ/Β συστοιχίες</a:t>
            </a:r>
            <a:r>
              <a:rPr lang="el-GR" sz="1600" dirty="0" smtClean="0"/>
              <a:t> οι οποίες τοποθετούνται σε κατασκευές στήριξης με μηχανικές διατάξεις μεταβολής της κλίσης ενός άξονα ή δύο αξόνων. Ένα </a:t>
            </a:r>
            <a:r>
              <a:rPr lang="el-GR" sz="1600" b="1" dirty="0" err="1" smtClean="0"/>
              <a:t>φωτοβολταϊκό</a:t>
            </a:r>
            <a:r>
              <a:rPr lang="el-GR" sz="1600" b="1" dirty="0" smtClean="0"/>
              <a:t> πλαίσιο</a:t>
            </a:r>
            <a:r>
              <a:rPr lang="el-GR" sz="1600" dirty="0" smtClean="0"/>
              <a:t> είναι μία διάταξη που συνήθως περιλαμβάνει </a:t>
            </a:r>
            <a:r>
              <a:rPr lang="el-GR" sz="1600" b="1" dirty="0" smtClean="0"/>
              <a:t>36 Φ/Β στοιχεία</a:t>
            </a:r>
            <a:r>
              <a:rPr lang="el-GR" sz="1600" dirty="0" smtClean="0"/>
              <a:t> συνδεδεμένα σε σειρά. </a:t>
            </a:r>
            <a:endParaRPr lang="el-GR" sz="1600" dirty="0"/>
          </a:p>
        </p:txBody>
      </p:sp>
      <p:pic>
        <p:nvPicPr>
          <p:cNvPr id="13" name="12 - Εικόνα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930" y="5244501"/>
            <a:ext cx="4422140" cy="15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121 - Ευθεία γραμμή σύνδεσης"/>
          <p:cNvCxnSpPr/>
          <p:nvPr/>
        </p:nvCxnSpPr>
        <p:spPr>
          <a:xfrm>
            <a:off x="3608802" y="108017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>
            <a:off x="2394356" y="550774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εία γραμμή σύνδεσης"/>
          <p:cNvCxnSpPr/>
          <p:nvPr/>
        </p:nvCxnSpPr>
        <p:spPr>
          <a:xfrm>
            <a:off x="1245152" y="108260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Συνδεσμολογία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57166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Φ/Β στοιχεία</a:t>
            </a:r>
            <a:r>
              <a:rPr lang="en-US" sz="1600" dirty="0" smtClean="0"/>
              <a:t> </a:t>
            </a:r>
            <a:r>
              <a:rPr lang="el-GR" sz="1600" smtClean="0"/>
              <a:t>ενός πλαισίου </a:t>
            </a:r>
            <a:r>
              <a:rPr lang="el-GR" sz="1600" dirty="0" smtClean="0"/>
              <a:t>συνδεδεμένα σε σειρά:</a:t>
            </a:r>
            <a:endParaRPr lang="el-GR" sz="1600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62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346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66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8150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32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1916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36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8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εία γραμμή σύνδεσης"/>
          <p:cNvCxnSpPr/>
          <p:nvPr/>
        </p:nvCxnSpPr>
        <p:spPr>
          <a:xfrm rot="5400000">
            <a:off x="1098210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rot="5400000">
            <a:off x="29070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5400000">
            <a:off x="1106836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>
            <a:off x="37696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5400000">
            <a:off x="1098210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rot="5400000">
            <a:off x="37696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5400000">
            <a:off x="1100640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 rot="5400000">
            <a:off x="40126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75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95659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779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89463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545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93229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49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87033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41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- Ευθεία γραμμή σύνδεσης"/>
          <p:cNvCxnSpPr/>
          <p:nvPr/>
        </p:nvCxnSpPr>
        <p:spPr>
          <a:xfrm rot="5400000">
            <a:off x="1252142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- Ευθεία γραμμή σύνδεσης"/>
          <p:cNvCxnSpPr/>
          <p:nvPr/>
        </p:nvCxnSpPr>
        <p:spPr>
          <a:xfrm rot="5400000">
            <a:off x="2313498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εία γραμμή σύνδεσης"/>
          <p:cNvCxnSpPr/>
          <p:nvPr/>
        </p:nvCxnSpPr>
        <p:spPr>
          <a:xfrm rot="5400000">
            <a:off x="1252142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εία γραμμή σύνδεσης"/>
          <p:cNvCxnSpPr/>
          <p:nvPr/>
        </p:nvCxnSpPr>
        <p:spPr>
          <a:xfrm rot="5400000">
            <a:off x="2322124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- Ευθεία γραμμή σύνδεσης"/>
          <p:cNvCxnSpPr/>
          <p:nvPr/>
        </p:nvCxnSpPr>
        <p:spPr>
          <a:xfrm rot="5400000">
            <a:off x="1243516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Ευθεία γραμμή σύνδεσης"/>
          <p:cNvCxnSpPr/>
          <p:nvPr/>
        </p:nvCxnSpPr>
        <p:spPr>
          <a:xfrm rot="5400000">
            <a:off x="2322124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εία γραμμή σύνδεσης"/>
          <p:cNvCxnSpPr/>
          <p:nvPr/>
        </p:nvCxnSpPr>
        <p:spPr>
          <a:xfrm rot="5400000">
            <a:off x="1252142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εία γραμμή σύνδεσης"/>
          <p:cNvCxnSpPr/>
          <p:nvPr/>
        </p:nvCxnSpPr>
        <p:spPr>
          <a:xfrm rot="5400000">
            <a:off x="2322124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103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9787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907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3591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673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7357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477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1161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469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82 - Ευθεία γραμμή σύνδεσης"/>
          <p:cNvCxnSpPr/>
          <p:nvPr/>
        </p:nvCxnSpPr>
        <p:spPr>
          <a:xfrm rot="5400000">
            <a:off x="3533651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- Ευθεία γραμμή σύνδεσης"/>
          <p:cNvCxnSpPr/>
          <p:nvPr/>
        </p:nvCxnSpPr>
        <p:spPr>
          <a:xfrm rot="5400000">
            <a:off x="2464511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- Ευθεία γραμμή σύνδεσης"/>
          <p:cNvCxnSpPr/>
          <p:nvPr/>
        </p:nvCxnSpPr>
        <p:spPr>
          <a:xfrm rot="5400000">
            <a:off x="3542277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/>
          <p:nvPr/>
        </p:nvCxnSpPr>
        <p:spPr>
          <a:xfrm rot="5400000">
            <a:off x="2473137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/>
          <p:nvPr/>
        </p:nvCxnSpPr>
        <p:spPr>
          <a:xfrm rot="5400000">
            <a:off x="3533651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>
            <a:off x="2473137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 rot="5400000">
            <a:off x="3536081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 rot="5400000">
            <a:off x="2475567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745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0429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549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4233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315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7999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119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1803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111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4" name="113 - Ευθεία γραμμή σύνδεσης"/>
          <p:cNvCxnSpPr/>
          <p:nvPr/>
        </p:nvCxnSpPr>
        <p:spPr>
          <a:xfrm rot="5400000">
            <a:off x="3706912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- Ευθεία γραμμή σύνδεσης"/>
          <p:cNvCxnSpPr/>
          <p:nvPr/>
        </p:nvCxnSpPr>
        <p:spPr>
          <a:xfrm rot="5400000">
            <a:off x="4768268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- Ευθεία γραμμή σύνδεσης"/>
          <p:cNvCxnSpPr/>
          <p:nvPr/>
        </p:nvCxnSpPr>
        <p:spPr>
          <a:xfrm rot="5400000">
            <a:off x="3706912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- Ευθεία γραμμή σύνδεσης"/>
          <p:cNvCxnSpPr/>
          <p:nvPr/>
        </p:nvCxnSpPr>
        <p:spPr>
          <a:xfrm rot="5400000">
            <a:off x="4776894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- Ευθεία γραμμή σύνδεσης"/>
          <p:cNvCxnSpPr/>
          <p:nvPr/>
        </p:nvCxnSpPr>
        <p:spPr>
          <a:xfrm rot="5400000">
            <a:off x="3698286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- Ευθεία γραμμή σύνδεσης"/>
          <p:cNvCxnSpPr/>
          <p:nvPr/>
        </p:nvCxnSpPr>
        <p:spPr>
          <a:xfrm rot="5400000">
            <a:off x="4776894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- Ευθεία γραμμή σύνδεσης"/>
          <p:cNvCxnSpPr/>
          <p:nvPr/>
        </p:nvCxnSpPr>
        <p:spPr>
          <a:xfrm rot="5400000">
            <a:off x="3706912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- Ευθεία γραμμή σύνδεσης"/>
          <p:cNvCxnSpPr/>
          <p:nvPr/>
        </p:nvCxnSpPr>
        <p:spPr>
          <a:xfrm rot="5400000">
            <a:off x="4776894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- Ευθεία γραμμή σύνδεσης"/>
          <p:cNvCxnSpPr/>
          <p:nvPr/>
        </p:nvCxnSpPr>
        <p:spPr>
          <a:xfrm rot="5400000">
            <a:off x="29070" y="578566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- Ευθεία γραμμή σύνδεσης"/>
          <p:cNvCxnSpPr/>
          <p:nvPr/>
        </p:nvCxnSpPr>
        <p:spPr>
          <a:xfrm rot="5400000">
            <a:off x="4748586" y="578566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- Ευθεία γραμμή σύνδεσης"/>
          <p:cNvCxnSpPr/>
          <p:nvPr/>
        </p:nvCxnSpPr>
        <p:spPr>
          <a:xfrm>
            <a:off x="302972" y="6063580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- Ευθεία γραμμή σύνδεσης"/>
          <p:cNvCxnSpPr/>
          <p:nvPr/>
        </p:nvCxnSpPr>
        <p:spPr>
          <a:xfrm>
            <a:off x="2911132" y="6063580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- Έλλειψη"/>
          <p:cNvSpPr/>
          <p:nvPr/>
        </p:nvSpPr>
        <p:spPr>
          <a:xfrm>
            <a:off x="2428860" y="6026646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9" name="128 - Έλλειψη"/>
          <p:cNvSpPr/>
          <p:nvPr/>
        </p:nvSpPr>
        <p:spPr>
          <a:xfrm>
            <a:off x="2857488" y="6029076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0" name="129 - TextBox"/>
          <p:cNvSpPr txBox="1"/>
          <p:nvPr/>
        </p:nvSpPr>
        <p:spPr>
          <a:xfrm>
            <a:off x="285720" y="616228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V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36</a:t>
            </a:r>
            <a:r>
              <a:rPr lang="en-US" sz="1400" b="1" dirty="0" smtClean="0"/>
              <a:t> x</a:t>
            </a:r>
            <a:r>
              <a:rPr lang="el-GR" sz="1400" b="1" dirty="0" smtClean="0"/>
              <a:t>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36 </a:t>
            </a:r>
            <a:r>
              <a:rPr lang="en-US" sz="1400" b="1" dirty="0" smtClean="0"/>
              <a:t>x 1 </a:t>
            </a:r>
            <a:r>
              <a:rPr lang="el-GR" sz="1400" b="1" dirty="0" smtClean="0"/>
              <a:t>≈</a:t>
            </a:r>
            <a:r>
              <a:rPr lang="en-US" sz="1400" b="1" dirty="0" smtClean="0"/>
              <a:t> 36 Volt </a:t>
            </a:r>
          </a:p>
          <a:p>
            <a:pPr algn="ctr"/>
            <a:r>
              <a:rPr lang="en-US" sz="1400" b="1" smtClean="0"/>
              <a:t>I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 </a:t>
            </a:r>
            <a:r>
              <a:rPr lang="el-GR" sz="1400" b="1" dirty="0" smtClean="0"/>
              <a:t>Ι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</a:t>
            </a:r>
            <a:r>
              <a:rPr lang="en-US" sz="1400" b="1" dirty="0" smtClean="0"/>
              <a:t>3 Ampere</a:t>
            </a:r>
            <a:endParaRPr lang="el-GR" sz="1400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5295904" y="357166"/>
            <a:ext cx="38480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Ο θετικός πόλος του κάθε Φ/Β στοιχείου συνδέεται με τον αρνητικό του επόμενου στοιχείου, μέσα στο πλαίσιο. Αντίστοιχα, στη σε σειρά σύνδεση Φ/Β πλαισίων ή συστοιχιών, ο θετικός πόλος του κάθε πλαισίου ή συστοιχίας συνδέεται με τον αρνητικό του επόμενου πλαισίου ή της επόμενης συστοιχίας. Ένας αριθμός συνδεδεμένων πλαισίων δημιουργεί μία συστοιχία και ένας αριθμός συνδεδεμένων συστοιχιών έναν Φ/Β σταθμό. Στη σε σειρά σύνδεση: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και αντίστοιχα: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ή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στσυοιχίας2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στυσοιχίας2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Συνδεσμολογία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-32" y="357166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Φ/Β στοιχεία</a:t>
            </a:r>
            <a:r>
              <a:rPr lang="en-US" sz="1600" dirty="0" smtClean="0"/>
              <a:t> </a:t>
            </a:r>
            <a:r>
              <a:rPr lang="el-GR" sz="1600" smtClean="0"/>
              <a:t>ενός πλαισίου </a:t>
            </a:r>
            <a:r>
              <a:rPr lang="el-GR" sz="1600" dirty="0" smtClean="0"/>
              <a:t>συνδεδεμένα παράλληλα:</a:t>
            </a:r>
            <a:endParaRPr lang="el-GR" sz="1600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0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70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90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0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56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40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0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70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2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099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409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903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213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69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353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73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783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65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27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7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031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41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97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107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01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911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593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869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1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673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861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9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627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43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1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35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76 - Ευθεία γραμμή σύνδεσης"/>
          <p:cNvCxnSpPr/>
          <p:nvPr/>
        </p:nvCxnSpPr>
        <p:spPr>
          <a:xfrm rot="5400000">
            <a:off x="-2564054" y="3583812"/>
            <a:ext cx="54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- Ευθεία γραμμή σύνδεσης"/>
          <p:cNvCxnSpPr/>
          <p:nvPr/>
        </p:nvCxnSpPr>
        <p:spPr>
          <a:xfrm>
            <a:off x="160096" y="6307542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- Ευθεία γραμμή σύνδεσης"/>
          <p:cNvCxnSpPr/>
          <p:nvPr/>
        </p:nvCxnSpPr>
        <p:spPr>
          <a:xfrm>
            <a:off x="2768256" y="6307542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- Έλλειψη"/>
          <p:cNvSpPr/>
          <p:nvPr/>
        </p:nvSpPr>
        <p:spPr>
          <a:xfrm>
            <a:off x="2285984" y="6270608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Έλλειψη"/>
          <p:cNvSpPr/>
          <p:nvPr/>
        </p:nvSpPr>
        <p:spPr>
          <a:xfrm>
            <a:off x="2714612" y="6273038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TextBox"/>
          <p:cNvSpPr txBox="1"/>
          <p:nvPr/>
        </p:nvSpPr>
        <p:spPr>
          <a:xfrm>
            <a:off x="142844" y="633723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V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</a:t>
            </a:r>
            <a:r>
              <a:rPr lang="en-US" sz="1400" b="1" dirty="0" smtClean="0"/>
              <a:t>1 Volt </a:t>
            </a:r>
          </a:p>
          <a:p>
            <a:pPr algn="ctr"/>
            <a:r>
              <a:rPr lang="en-US" sz="1400" b="1" smtClean="0"/>
              <a:t>I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 </a:t>
            </a:r>
            <a:r>
              <a:rPr lang="el-GR" sz="1400" b="1" dirty="0" smtClean="0"/>
              <a:t>36</a:t>
            </a:r>
            <a:r>
              <a:rPr lang="en-US" sz="1400" b="1" dirty="0" smtClean="0"/>
              <a:t> x</a:t>
            </a:r>
            <a:r>
              <a:rPr lang="el-GR" sz="1400" b="1" dirty="0" smtClean="0"/>
              <a:t> Ι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36 </a:t>
            </a:r>
            <a:r>
              <a:rPr lang="en-US" sz="1400" b="1" dirty="0" smtClean="0"/>
              <a:t>x </a:t>
            </a:r>
            <a:r>
              <a:rPr lang="el-GR" sz="1400" b="1" dirty="0" smtClean="0"/>
              <a:t>3 ≈ 108</a:t>
            </a:r>
            <a:r>
              <a:rPr lang="en-US" sz="1400" b="1" dirty="0" smtClean="0"/>
              <a:t> Ampere</a:t>
            </a:r>
            <a:endParaRPr lang="el-GR" sz="1400" b="1" dirty="0" smtClean="0"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84" name="83 - Ευθεία γραμμή σύνδεσης"/>
          <p:cNvCxnSpPr/>
          <p:nvPr/>
        </p:nvCxnSpPr>
        <p:spPr>
          <a:xfrm rot="5400000">
            <a:off x="-1074253" y="3313064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- Ευθεία γραμμή σύνδεσης"/>
          <p:cNvCxnSpPr/>
          <p:nvPr/>
        </p:nvCxnSpPr>
        <p:spPr>
          <a:xfrm>
            <a:off x="177348" y="857232"/>
            <a:ext cx="36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/>
          <p:nvPr/>
        </p:nvCxnSpPr>
        <p:spPr>
          <a:xfrm rot="5400000">
            <a:off x="157445" y="3313064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/>
          <p:nvPr/>
        </p:nvCxnSpPr>
        <p:spPr>
          <a:xfrm rot="5400000">
            <a:off x="1400199" y="3304438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>
            <a:off x="2408302" y="3809572"/>
            <a:ext cx="500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 rot="5400000">
            <a:off x="-1152072" y="3716418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 rot="5400000">
            <a:off x="57513" y="3716418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 rot="5400000">
            <a:off x="1283015" y="3725044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εία γραμμή σύνδεσης"/>
          <p:cNvCxnSpPr/>
          <p:nvPr/>
        </p:nvCxnSpPr>
        <p:spPr>
          <a:xfrm>
            <a:off x="1233554" y="6109140"/>
            <a:ext cx="36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- TextBox"/>
          <p:cNvSpPr txBox="1"/>
          <p:nvPr/>
        </p:nvSpPr>
        <p:spPr>
          <a:xfrm>
            <a:off x="5295904" y="357166"/>
            <a:ext cx="38480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Ο θετικός πόλος του κάθε Φ/Β στοιχείου συνδέεται με τον θετικό κάθε επόμενου στοιχείου, μέσα στο πλαίσιο και αντίστοιχα ο κάθε αρνητικός με όλους τους αρνητικούς. Το ίδιο συμβαίνει και στην παράλληλη σύνδεση Φ/Β πλαισίων ή συστοιχιών. Στην παράλληλη σύνδεση: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και αντίστοιχα: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ή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στσυοιχίας2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στυσοιχίας2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Στα πλαίσια τα στοιχεία είναι συνήθως συνδεδεμένα σε σειρά. Αντίθετα, στις συστοιχίες η σύνεση των πλαισίων είναι  μικτή και το ίδιο συμβαίνει και στις συστοιχίες των Φ/Β σταθμών.</a:t>
            </a: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Τεχνολογίες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-32" y="357166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τυπικά δεδομένα για εμπορικά Φ/Β πλαίσια </a:t>
            </a:r>
            <a:r>
              <a:rPr lang="el-GR" sz="1600" dirty="0" err="1" smtClean="0"/>
              <a:t>μονοκρυσταλικού</a:t>
            </a:r>
            <a:r>
              <a:rPr lang="el-GR" sz="1600" dirty="0" smtClean="0"/>
              <a:t> πυριτίου δίνονται στον Πίνακα 1, όπου τα ηλεκτρικά μεγέθη ισχύουν σε πρότυπες συνθήκες </a:t>
            </a:r>
            <a:r>
              <a:rPr lang="el-GR" sz="2000" dirty="0" smtClean="0">
                <a:solidFill>
                  <a:schemeClr val="bg1"/>
                </a:solidFill>
              </a:rPr>
              <a:t>(ΑΜ = 1,5, Τ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el-GR" sz="2000" dirty="0" smtClean="0">
                <a:solidFill>
                  <a:schemeClr val="bg1"/>
                </a:solidFill>
              </a:rPr>
              <a:t> = 25 </a:t>
            </a:r>
            <a:r>
              <a:rPr lang="en-US" sz="2000" baseline="30000" dirty="0" smtClean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el-GR" sz="2000" dirty="0" smtClean="0">
                <a:solidFill>
                  <a:schemeClr val="bg1"/>
                </a:solidFill>
              </a:rPr>
              <a:t> και Ι = 1.000 </a:t>
            </a:r>
            <a:r>
              <a:rPr lang="en-US" sz="2000" dirty="0" smtClean="0">
                <a:solidFill>
                  <a:schemeClr val="bg1"/>
                </a:solidFill>
              </a:rPr>
              <a:t>W</a:t>
            </a:r>
            <a:r>
              <a:rPr lang="el-GR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smtClean="0">
                <a:solidFill>
                  <a:schemeClr val="bg1"/>
                </a:solidFill>
              </a:rPr>
              <a:t>m</a:t>
            </a:r>
            <a:r>
              <a:rPr lang="el-GR" sz="2000" baseline="30000" dirty="0" smtClean="0">
                <a:solidFill>
                  <a:schemeClr val="bg1"/>
                </a:solidFill>
              </a:rPr>
              <a:t>2</a:t>
            </a:r>
            <a:r>
              <a:rPr lang="el-GR" sz="20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41124"/>
            <a:ext cx="8095495" cy="281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- TextBox"/>
          <p:cNvSpPr txBox="1"/>
          <p:nvPr/>
        </p:nvSpPr>
        <p:spPr>
          <a:xfrm>
            <a:off x="-32" y="4071942"/>
            <a:ext cx="914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Ένα συγκρότημα Φ/Β συστοιχιών, συνδεδεμένων σε σειρά, παράλληλα ή μεικτά, ανάλογα με την επιθυμητή τάση και ένταση στους τελικούς ακροδέκτες του, ονομάζεται </a:t>
            </a:r>
            <a:r>
              <a:rPr lang="el-GR" sz="1600" b="1" dirty="0" err="1" smtClean="0"/>
              <a:t>φωτοβολταϊκό</a:t>
            </a:r>
            <a:r>
              <a:rPr lang="el-GR" sz="1600" b="1" dirty="0" smtClean="0"/>
              <a:t> πάρκο</a:t>
            </a:r>
            <a:r>
              <a:rPr lang="el-GR" sz="1600" dirty="0" smtClean="0"/>
              <a:t> ή  </a:t>
            </a:r>
            <a:r>
              <a:rPr lang="el-GR" sz="1600" b="1" dirty="0" err="1" smtClean="0"/>
              <a:t>φωτοβολταϊκός</a:t>
            </a:r>
            <a:r>
              <a:rPr lang="el-GR" sz="1600" b="1" dirty="0" smtClean="0"/>
              <a:t> σταθμός</a:t>
            </a:r>
            <a:r>
              <a:rPr lang="el-GR" sz="1600" dirty="0" smtClean="0"/>
              <a:t>.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857628"/>
            <a:ext cx="9144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Τα Φ/Β στοιχεία, τα πλαίσια (βλ. Σχήμα) αλλά και οι συστοιχίες ή οι Φ/Β σταθμοί καλύπτουν ηλεκτρικές καταναλώσεις ή αλλιώς ηλεκτρικά φορτία. Οι ηλεκτρικές καταναλώσεις (τα ηλεκτρικά φορτία) που καλύπτονται από Φ/Β ισοδυναμούν με ηλεκτρικές αντιστάσεις συνδεδεμένες στα άκρα τους. Αν και στην πράξη τα ηλεκτρικά κυκλώματα που συνδέουν τα Φ/Β (τους Φ/Β σταθμούς</a:t>
            </a:r>
            <a:r>
              <a:rPr lang="en-US" sz="1600" dirty="0" smtClean="0"/>
              <a:t>,</a:t>
            </a:r>
            <a:r>
              <a:rPr lang="el-GR" sz="1600" dirty="0" smtClean="0"/>
              <a:t> τις συστοιχίες, τα πλαίσια ή απλά τα στοιχεία) με τις ηλεκτρικές καταναλώσεις είναι αρκετά περίπλοκα και συνήθως περιλαμβάνουν την ανόρθωση της τάσης εξόδου των Φ/Β στην επιθυμητή τιμή καθώς και το μετασχηματισμό του συνεχούς ρεύματος των Φ/Β σε εναλλασσόμενο, το παραπάνω σχήμα παριστάνει απλοποιημένο ένα τέτοιο κύκλωμα, για ένα Φ/Β στοιχείο και για ένα Φ/Β πλαίσιο (η αντίσταση </a:t>
            </a:r>
            <a:r>
              <a:rPr lang="en-US" sz="1600" dirty="0" smtClean="0"/>
              <a:t>R </a:t>
            </a:r>
            <a:r>
              <a:rPr lang="el-GR" sz="1600" dirty="0" smtClean="0"/>
              <a:t>του παραπάνω απλοποιημένου κυκλώματος ισοδυναμεί με την συνολική ηλεκτρική αντίσταση των διατάξεων ανόρθωσης και μετασχηματισμού του παραγόμενου ρεύματος, των ηλεκτρικών καταναλώσεων που καλύπτονται από το Φ/Β καθώς και την εσωτερική αντίσταση του ίδιου του Φ/Β).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6663" y="173042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99310" y="894029"/>
            <a:ext cx="1924064" cy="21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- Ευθεία γραμμή σύνδεσης"/>
          <p:cNvCxnSpPr/>
          <p:nvPr/>
        </p:nvCxnSpPr>
        <p:spPr>
          <a:xfrm rot="5400000" flipH="1" flipV="1">
            <a:off x="2134772" y="982662"/>
            <a:ext cx="1" cy="995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5400000" flipH="1" flipV="1">
            <a:off x="2130177" y="2043596"/>
            <a:ext cx="1" cy="995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H="1" flipV="1">
            <a:off x="2621907" y="1485023"/>
            <a:ext cx="1" cy="10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2318577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6829804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4600" y="4664920"/>
            <a:ext cx="10513168" cy="49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3789110" y="1974458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101" y="50004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 rot="16200000">
            <a:off x="4225643" y="1618592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16200000">
            <a:off x="8124343" y="1539513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65646" y="2828590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500438"/>
            <a:ext cx="9144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Στο Σχήμα, με συνεχή γραμμή παρουσιάζεται η μεταβολή της έντασης Ι (</a:t>
            </a:r>
            <a:r>
              <a:rPr lang="en-US" sz="1400" dirty="0" smtClean="0"/>
              <a:t>ampere) </a:t>
            </a:r>
            <a:r>
              <a:rPr lang="el-GR" sz="1400" dirty="0" smtClean="0"/>
              <a:t>του ρεύματος που διαρρέει το παραπάνω απλοποιημένο κύκλωμα, με τη μεταβολή της συνολικής αντίστασης </a:t>
            </a:r>
            <a:r>
              <a:rPr lang="en-US" sz="1400" dirty="0" smtClean="0"/>
              <a:t>R (ohm) </a:t>
            </a:r>
            <a:r>
              <a:rPr lang="el-GR" sz="1400" dirty="0" smtClean="0"/>
              <a:t>του κυκλώματος (διακεκομμένη γραμμή) και τη μεταβολή του δυναμικού (</a:t>
            </a:r>
            <a:r>
              <a:rPr lang="en-US" sz="1400" dirty="0" smtClean="0"/>
              <a:t>volt) </a:t>
            </a:r>
            <a:r>
              <a:rPr lang="el-GR" sz="1400" dirty="0" smtClean="0"/>
              <a:t>στα άκρα του Φ/Β πλαισίου. Στο Σχήμα φαίνεται η θέση του βολτόμετρου και του </a:t>
            </a:r>
            <a:r>
              <a:rPr lang="el-GR" sz="1400" dirty="0" err="1" smtClean="0"/>
              <a:t>αμπερόμετρου</a:t>
            </a:r>
            <a:r>
              <a:rPr lang="el-GR" sz="1400" dirty="0" smtClean="0"/>
              <a:t> για τη μέτρηση του δυναμικού (της τάσης) και της έντασης του ρεύματος που παράγεται από το φ/Β πλαίσιο, ενώ τα τρία μεγέθη (τάση </a:t>
            </a:r>
            <a:r>
              <a:rPr lang="en-US" sz="1400" dirty="0" smtClean="0"/>
              <a:t>V</a:t>
            </a:r>
            <a:r>
              <a:rPr lang="el-GR" sz="1400" dirty="0" smtClean="0"/>
              <a:t>, ένταση </a:t>
            </a:r>
            <a:r>
              <a:rPr lang="en-US" sz="1400" dirty="0" smtClean="0"/>
              <a:t>I </a:t>
            </a:r>
            <a:r>
              <a:rPr lang="el-GR" sz="1400" dirty="0" smtClean="0"/>
              <a:t>και αντίσταση</a:t>
            </a:r>
            <a:r>
              <a:rPr lang="en-US" sz="1400" dirty="0" smtClean="0"/>
              <a:t> R) </a:t>
            </a:r>
            <a:r>
              <a:rPr lang="el-GR" sz="1400" dirty="0" smtClean="0"/>
              <a:t>συνδέονται μεταξύ τους με τον Νόμο του </a:t>
            </a:r>
            <a:r>
              <a:rPr lang="en-US" sz="1400" dirty="0" smtClean="0"/>
              <a:t>Ohm:</a:t>
            </a:r>
          </a:p>
          <a:p>
            <a:pPr algn="just"/>
            <a:endParaRPr lang="en-US" sz="1400" dirty="0" smtClean="0"/>
          </a:p>
          <a:p>
            <a:pPr algn="ctr"/>
            <a:r>
              <a:rPr lang="en-US" sz="1400" dirty="0" smtClean="0"/>
              <a:t>V = I x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 I = V/</a:t>
            </a:r>
            <a:r>
              <a:rPr lang="en-US" sz="1400" dirty="0" smtClean="0"/>
              <a:t>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>
                <a:sym typeface="Wingdings" pitchFamily="2" charset="2"/>
              </a:rPr>
              <a:t> 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>
                <a:sym typeface="Wingdings" pitchFamily="2" charset="2"/>
              </a:rPr>
              <a:t> = V/I [volt = ampere x ohm, ampere = volt/ohm, ohm = volt/ampere]</a:t>
            </a:r>
          </a:p>
          <a:p>
            <a:pPr algn="ctr"/>
            <a:endParaRPr lang="en-US" sz="1400" dirty="0" smtClean="0">
              <a:sym typeface="Wingdings" pitchFamily="2" charset="2"/>
            </a:endParaRPr>
          </a:p>
          <a:p>
            <a:pPr algn="just"/>
            <a:r>
              <a:rPr lang="el-GR" sz="1400" dirty="0" smtClean="0">
                <a:sym typeface="Wingdings" pitchFamily="2" charset="2"/>
              </a:rPr>
              <a:t>Κάθε σημείο της συνεχούς γραμμής Ι  έχει συντεταγμένες Ι – </a:t>
            </a:r>
            <a:r>
              <a:rPr lang="en-US" sz="1400" dirty="0" smtClean="0">
                <a:sym typeface="Wingdings" pitchFamily="2" charset="2"/>
              </a:rPr>
              <a:t>V (</a:t>
            </a:r>
            <a:r>
              <a:rPr lang="el-GR" sz="1400" dirty="0" smtClean="0">
                <a:sym typeface="Wingdings" pitchFamily="2" charset="2"/>
              </a:rPr>
              <a:t>έντασης – τάσης ή αλλιώς ρεύματος – δυναμικού). Σύμφωνα με τον Νόμο του </a:t>
            </a:r>
            <a:r>
              <a:rPr lang="en-US" sz="1400" dirty="0" smtClean="0">
                <a:sym typeface="Wingdings" pitchFamily="2" charset="2"/>
              </a:rPr>
              <a:t>Ohm</a:t>
            </a:r>
            <a:r>
              <a:rPr lang="el-GR" sz="1400" dirty="0" smtClean="0">
                <a:sym typeface="Wingdings" pitchFamily="2" charset="2"/>
              </a:rPr>
              <a:t>, κάθε σημείο (</a:t>
            </a:r>
            <a:r>
              <a:rPr lang="en-US" sz="1400" dirty="0" smtClean="0">
                <a:sym typeface="Wingdings" pitchFamily="2" charset="2"/>
              </a:rPr>
              <a:t>V,R) </a:t>
            </a:r>
            <a:r>
              <a:rPr lang="el-GR" sz="1400" dirty="0" smtClean="0">
                <a:sym typeface="Wingdings" pitchFamily="2" charset="2"/>
              </a:rPr>
              <a:t>της διακεκομμένης γραμμής </a:t>
            </a:r>
            <a:r>
              <a:rPr lang="en-US" sz="1400" dirty="0" err="1" smtClean="0">
                <a:sym typeface="Wingdings" pitchFamily="2" charset="2"/>
              </a:rPr>
              <a:t>R</a:t>
            </a:r>
            <a:r>
              <a:rPr lang="en-US" sz="1400" baseline="-25000" dirty="0" err="1" smtClean="0">
                <a:sym typeface="Wingdings" pitchFamily="2" charset="2"/>
              </a:rPr>
              <a:t>total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l-GR" sz="1400" dirty="0" smtClean="0">
                <a:sym typeface="Wingdings" pitchFamily="2" charset="2"/>
              </a:rPr>
              <a:t>προκύπτει από το πηλίκο </a:t>
            </a:r>
            <a:r>
              <a:rPr lang="en-US" sz="1400" dirty="0" smtClean="0">
                <a:sym typeface="Wingdings" pitchFamily="2" charset="2"/>
              </a:rPr>
              <a:t>V/I </a:t>
            </a:r>
            <a:r>
              <a:rPr lang="el-GR" sz="1400" dirty="0" smtClean="0">
                <a:sym typeface="Wingdings" pitchFamily="2" charset="2"/>
              </a:rPr>
              <a:t>των συντεταγμένων του αντίστοιχου σημείου </a:t>
            </a:r>
            <a:r>
              <a:rPr lang="en-US" sz="1400" dirty="0" smtClean="0">
                <a:sym typeface="Wingdings" pitchFamily="2" charset="2"/>
              </a:rPr>
              <a:t>(V,I) </a:t>
            </a:r>
            <a:r>
              <a:rPr lang="el-GR" sz="1400" dirty="0" smtClean="0">
                <a:sym typeface="Wingdings" pitchFamily="2" charset="2"/>
              </a:rPr>
              <a:t>της συνεχούς καμπύλης Ι</a:t>
            </a:r>
            <a:r>
              <a:rPr lang="en-US" sz="1400" dirty="0" smtClean="0">
                <a:sym typeface="Wingdings" pitchFamily="2" charset="2"/>
              </a:rPr>
              <a:t>.</a:t>
            </a:r>
            <a:r>
              <a:rPr lang="el-GR" sz="1400" dirty="0" smtClean="0">
                <a:sym typeface="Wingdings" pitchFamily="2" charset="2"/>
              </a:rPr>
              <a:t> Έτσι:</a:t>
            </a:r>
          </a:p>
          <a:p>
            <a:pPr algn="just"/>
            <a:endParaRPr lang="el-GR" sz="1400" dirty="0" smtClean="0">
              <a:sym typeface="Wingdings" pitchFamily="2" charset="2"/>
            </a:endParaRPr>
          </a:p>
          <a:p>
            <a:pPr algn="ctr"/>
            <a:r>
              <a:rPr lang="el-GR" sz="1400" b="1" dirty="0" smtClean="0">
                <a:sym typeface="Wingdings" pitchFamily="2" charset="2"/>
              </a:rPr>
              <a:t>κάθε τιμή της αντίστασης </a:t>
            </a:r>
            <a:r>
              <a:rPr lang="en-US" sz="1400" b="1" dirty="0" err="1" smtClean="0">
                <a:sym typeface="Wingdings" pitchFamily="2" charset="2"/>
              </a:rPr>
              <a:t>R</a:t>
            </a:r>
            <a:r>
              <a:rPr lang="en-US" sz="1400" b="1" baseline="-25000" dirty="0" err="1" smtClean="0">
                <a:sym typeface="Wingdings" pitchFamily="2" charset="2"/>
              </a:rPr>
              <a:t>total</a:t>
            </a:r>
            <a:r>
              <a:rPr lang="el-GR" sz="1400" b="1" dirty="0" smtClean="0">
                <a:sym typeface="Wingdings" pitchFamily="2" charset="2"/>
              </a:rPr>
              <a:t> του φορτίου (της κατανάλωσης) που συνδέεται στο Φ/Β ορίζει μονοσήμαντα μία τιμή δυναμικού </a:t>
            </a:r>
            <a:r>
              <a:rPr lang="en-US" sz="1400" b="1" dirty="0" smtClean="0">
                <a:sym typeface="Wingdings" pitchFamily="2" charset="2"/>
              </a:rPr>
              <a:t>V</a:t>
            </a:r>
            <a:r>
              <a:rPr lang="el-GR" sz="1400" b="1" dirty="0" smtClean="0">
                <a:sym typeface="Wingdings" pitchFamily="2" charset="2"/>
              </a:rPr>
              <a:t> στα άκρα του Φ/Β και μία τιμή ρεύματος Ι που το διαρρέει</a:t>
            </a:r>
            <a:endParaRPr lang="el-GR" sz="1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1964" y="383783"/>
            <a:ext cx="2886097" cy="32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3186466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4" name="13 - Έλλειψη"/>
          <p:cNvSpPr/>
          <p:nvPr/>
        </p:nvSpPr>
        <p:spPr>
          <a:xfrm>
            <a:off x="3140247" y="9286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3161513" y="915044"/>
            <a:ext cx="317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l-GR" baseline="-25000" dirty="0"/>
          </a:p>
        </p:txBody>
      </p:sp>
      <p:sp>
        <p:nvSpPr>
          <p:cNvPr id="16" name="15 - Έλλειψη"/>
          <p:cNvSpPr/>
          <p:nvPr/>
        </p:nvSpPr>
        <p:spPr>
          <a:xfrm>
            <a:off x="4008319" y="17831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018769" y="1778286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3336288" y="15716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3336288" y="23786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7626255" y="600386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6556151" y="55021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4" name="23 - Ευθύγραμμο βέλος σύνδεσης"/>
          <p:cNvCxnSpPr>
            <a:stCxn id="22" idx="1"/>
          </p:cNvCxnSpPr>
          <p:nvPr/>
        </p:nvCxnSpPr>
        <p:spPr>
          <a:xfrm rot="10800000">
            <a:off x="6268151" y="734880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10800000" flipH="1">
            <a:off x="8184184" y="79343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5400000">
            <a:off x="7094549" y="2129942"/>
            <a:ext cx="140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7797298" y="2488085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flipH="1">
            <a:off x="5050800" y="1407470"/>
            <a:ext cx="273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5369297" y="102137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8084634" y="2889395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8029930" y="1997247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 rot="10800000" flipV="1">
            <a:off x="5072068" y="1214422"/>
            <a:ext cx="357188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10800000">
            <a:off x="7818609" y="287576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>
            <a:stCxn id="33" idx="2"/>
          </p:cNvCxnSpPr>
          <p:nvPr/>
        </p:nvCxnSpPr>
        <p:spPr>
          <a:xfrm rot="16200000" flipH="1">
            <a:off x="8389611" y="2306756"/>
            <a:ext cx="101828" cy="22147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Έλλειψη"/>
          <p:cNvSpPr/>
          <p:nvPr/>
        </p:nvSpPr>
        <p:spPr>
          <a:xfrm>
            <a:off x="7765444" y="24577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7776077" y="1375571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6257606" y="3143248"/>
            <a:ext cx="11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Σχήμα 1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4600" y="4091621"/>
            <a:ext cx="10513168" cy="475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757" y="50004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5400000">
            <a:off x="3789110" y="1974458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16200000">
            <a:off x="4225643" y="1618592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6200000">
            <a:off x="8124343" y="1539513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265646" y="2828590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32" y="3571876"/>
            <a:ext cx="9144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Επιπλέον, το γινόμενο των συντεταγμένων (Ι,</a:t>
            </a:r>
            <a:r>
              <a:rPr lang="en-US" sz="1400" dirty="0" smtClean="0"/>
              <a:t>V</a:t>
            </a:r>
            <a:r>
              <a:rPr lang="el-GR" sz="1400" dirty="0" smtClean="0"/>
              <a:t>) κάθε σημείου της συνεχούς γραμμής Ι</a:t>
            </a:r>
            <a:r>
              <a:rPr lang="en-US" sz="1400" dirty="0" smtClean="0"/>
              <a:t> – V</a:t>
            </a:r>
            <a:r>
              <a:rPr lang="el-GR" sz="1400" dirty="0" smtClean="0"/>
              <a:t> έχει μονάδες ισχύος, σύμφωνα με τη σχέση:</a:t>
            </a:r>
            <a:endParaRPr lang="en-US" sz="1400" dirty="0" smtClean="0"/>
          </a:p>
          <a:p>
            <a:pPr algn="just"/>
            <a:endParaRPr lang="en-US" sz="1400" dirty="0" smtClean="0"/>
          </a:p>
          <a:p>
            <a:pPr algn="ctr"/>
            <a:r>
              <a:rPr lang="el-GR" sz="1600" dirty="0" smtClean="0"/>
              <a:t>ισχύς = ένταση </a:t>
            </a:r>
            <a:r>
              <a:rPr lang="en-US" sz="1600" dirty="0" smtClean="0"/>
              <a:t>x</a:t>
            </a:r>
            <a:r>
              <a:rPr lang="el-GR" sz="1600" dirty="0" smtClean="0"/>
              <a:t> τάση ή Ρ</a:t>
            </a:r>
            <a:r>
              <a:rPr lang="en-US" sz="1600" dirty="0" smtClean="0"/>
              <a:t> = I x </a:t>
            </a:r>
            <a:r>
              <a:rPr lang="en-US" sz="1600" dirty="0" smtClean="0">
                <a:sym typeface="Wingdings" pitchFamily="2" charset="2"/>
              </a:rPr>
              <a:t>V</a:t>
            </a:r>
            <a:r>
              <a:rPr lang="el-GR" sz="1600" dirty="0" smtClean="0">
                <a:sym typeface="Wingdings" pitchFamily="2" charset="2"/>
              </a:rPr>
              <a:t> [</a:t>
            </a:r>
            <a:r>
              <a:rPr lang="en-US" sz="1600" dirty="0" smtClean="0">
                <a:sym typeface="Wingdings" pitchFamily="2" charset="2"/>
              </a:rPr>
              <a:t>watt = ampere x volt]</a:t>
            </a:r>
          </a:p>
          <a:p>
            <a:pPr algn="ctr"/>
            <a:endParaRPr lang="en-US" sz="1400" dirty="0" smtClean="0">
              <a:sym typeface="Wingdings" pitchFamily="2" charset="2"/>
            </a:endParaRPr>
          </a:p>
          <a:p>
            <a:pPr algn="just"/>
            <a:r>
              <a:rPr lang="el-GR" sz="1400" dirty="0" smtClean="0">
                <a:sym typeface="Wingdings" pitchFamily="2" charset="2"/>
              </a:rPr>
              <a:t>Έτσι, η διακεκομμένη γραμμή στο παραπάνω Σχήμα παριστάνει την ισχύ (</a:t>
            </a:r>
            <a:r>
              <a:rPr lang="en-US" sz="1400" dirty="0" smtClean="0">
                <a:sym typeface="Wingdings" pitchFamily="2" charset="2"/>
              </a:rPr>
              <a:t>watt) </a:t>
            </a:r>
            <a:r>
              <a:rPr lang="el-GR" sz="1400" dirty="0" smtClean="0">
                <a:sym typeface="Wingdings" pitchFamily="2" charset="2"/>
              </a:rPr>
              <a:t>που παράγεται από το Φ/Β για κάθε τάση </a:t>
            </a:r>
            <a:r>
              <a:rPr lang="en-US" sz="1400" dirty="0" smtClean="0">
                <a:sym typeface="Wingdings" pitchFamily="2" charset="2"/>
              </a:rPr>
              <a:t>V </a:t>
            </a:r>
            <a:r>
              <a:rPr lang="el-GR" sz="1400" dirty="0" smtClean="0">
                <a:sym typeface="Wingdings" pitchFamily="2" charset="2"/>
              </a:rPr>
              <a:t>(</a:t>
            </a:r>
            <a:r>
              <a:rPr lang="en-US" sz="1400" dirty="0" smtClean="0">
                <a:sym typeface="Wingdings" pitchFamily="2" charset="2"/>
              </a:rPr>
              <a:t>volt) </a:t>
            </a:r>
            <a:r>
              <a:rPr lang="el-GR" sz="1400" dirty="0" smtClean="0">
                <a:sym typeface="Wingdings" pitchFamily="2" charset="2"/>
              </a:rPr>
              <a:t>που μετριέται στα άκρα του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l-GR" sz="1400" dirty="0" smtClean="0">
                <a:sym typeface="Wingdings" pitchFamily="2" charset="2"/>
              </a:rPr>
              <a:t>και την αντίστοιχη ένταση (</a:t>
            </a:r>
            <a:r>
              <a:rPr lang="en-US" sz="1400" dirty="0" smtClean="0">
                <a:sym typeface="Wingdings" pitchFamily="2" charset="2"/>
              </a:rPr>
              <a:t>ampere) </a:t>
            </a:r>
            <a:r>
              <a:rPr lang="el-GR" sz="1400" dirty="0" smtClean="0">
                <a:sym typeface="Wingdings" pitchFamily="2" charset="2"/>
              </a:rPr>
              <a:t>που διαρρέει το κύκλωμα για την τάση αυτή. Επίσης το Σχήμα 2 δείχνει ότι για κάθε τιμή </a:t>
            </a:r>
            <a:r>
              <a:rPr lang="en-US" sz="1400" dirty="0" smtClean="0">
                <a:sym typeface="Wingdings" pitchFamily="2" charset="2"/>
              </a:rPr>
              <a:t>V </a:t>
            </a:r>
            <a:r>
              <a:rPr lang="el-GR" sz="1400" dirty="0" smtClean="0">
                <a:sym typeface="Wingdings" pitchFamily="2" charset="2"/>
              </a:rPr>
              <a:t>της τάσης στα άκρα του Φ/Β η ένταση του ρεύματος </a:t>
            </a:r>
            <a:r>
              <a:rPr lang="en-US" sz="1400" dirty="0" smtClean="0">
                <a:sym typeface="Wingdings" pitchFamily="2" charset="2"/>
              </a:rPr>
              <a:t>I </a:t>
            </a:r>
            <a:r>
              <a:rPr lang="el-GR" sz="1400" dirty="0" smtClean="0">
                <a:sym typeface="Wingdings" pitchFamily="2" charset="2"/>
              </a:rPr>
              <a:t>μπορεί να λάβει μία μόνο συγκεκριμένη τιμή (αυτή που ορίζεται από τη συνεχή καμπύλη Ι). Και αφού κάθε τιμή αντίστασης </a:t>
            </a:r>
            <a:r>
              <a:rPr lang="en-US" sz="1400" dirty="0" err="1" smtClean="0">
                <a:sym typeface="Wingdings" pitchFamily="2" charset="2"/>
              </a:rPr>
              <a:t>R</a:t>
            </a:r>
            <a:r>
              <a:rPr lang="en-US" sz="1400" baseline="-25000" dirty="0" err="1" smtClean="0">
                <a:sym typeface="Wingdings" pitchFamily="2" charset="2"/>
              </a:rPr>
              <a:t>total</a:t>
            </a:r>
            <a:r>
              <a:rPr lang="en-US" sz="1400" dirty="0" smtClean="0">
                <a:sym typeface="Wingdings" pitchFamily="2" charset="2"/>
              </a:rPr>
              <a:t> (</a:t>
            </a:r>
            <a:r>
              <a:rPr lang="el-GR" sz="1400" dirty="0" smtClean="0">
                <a:sym typeface="Wingdings" pitchFamily="2" charset="2"/>
              </a:rPr>
              <a:t>βλ. Σχήμα 1) ορίζει μονοσήμαντα μία μόνο τιμή τάσης </a:t>
            </a:r>
            <a:r>
              <a:rPr lang="en-US" sz="1400" dirty="0" smtClean="0">
                <a:sym typeface="Wingdings" pitchFamily="2" charset="2"/>
              </a:rPr>
              <a:t>V</a:t>
            </a:r>
            <a:r>
              <a:rPr lang="el-GR" sz="1400" dirty="0" smtClean="0">
                <a:sym typeface="Wingdings" pitchFamily="2" charset="2"/>
              </a:rPr>
              <a:t> στα άκρα του Φ/Β και μία  τιμή έντασης ρεύματος Ι που το διαρρέει,  θα ορίζει και μονοσήμαντα και μία τιμή παραγόμενης ισχύος Ρ = Ι </a:t>
            </a:r>
            <a:r>
              <a:rPr lang="en-US" sz="1400" dirty="0" smtClean="0">
                <a:sym typeface="Wingdings" pitchFamily="2" charset="2"/>
              </a:rPr>
              <a:t>x V.  </a:t>
            </a:r>
            <a:r>
              <a:rPr lang="el-GR" sz="1400" dirty="0" smtClean="0">
                <a:sym typeface="Wingdings" pitchFamily="2" charset="2"/>
              </a:rPr>
              <a:t>Έτσι:</a:t>
            </a:r>
          </a:p>
          <a:p>
            <a:pPr algn="just"/>
            <a:endParaRPr lang="el-GR" sz="1400" dirty="0" smtClean="0">
              <a:sym typeface="Wingdings" pitchFamily="2" charset="2"/>
            </a:endParaRPr>
          </a:p>
          <a:p>
            <a:pPr algn="ctr"/>
            <a:r>
              <a:rPr lang="el-GR" sz="1400" b="1" dirty="0" smtClean="0">
                <a:sym typeface="Wingdings" pitchFamily="2" charset="2"/>
              </a:rPr>
              <a:t>σε αντίθεση με τις συνήθεις πηγές ηλεκτρικής ισχύος, η ηλεκτρική ισχύς που παράγεται από τα  Φ/Β καθορίζεται από την κατανάλωση την οποία καλύπτουν (δηλαδή από την αντίσταση </a:t>
            </a:r>
            <a:r>
              <a:rPr lang="en-US" sz="1400" b="1" dirty="0" smtClean="0">
                <a:sym typeface="Wingdings" pitchFamily="2" charset="2"/>
              </a:rPr>
              <a:t>R </a:t>
            </a:r>
            <a:r>
              <a:rPr lang="el-GR" sz="1400" b="1" dirty="0" smtClean="0">
                <a:sym typeface="Wingdings" pitchFamily="2" charset="2"/>
              </a:rPr>
              <a:t>που βρίσκεται κάθε φορά συνδεδεμένη στα άκρα τους).</a:t>
            </a:r>
            <a:r>
              <a:rPr lang="el-GR" sz="1400" dirty="0" smtClean="0">
                <a:sym typeface="Wingdings" pitchFamily="2" charset="2"/>
              </a:rPr>
              <a:t>  </a:t>
            </a:r>
            <a:endParaRPr lang="el-GR" sz="1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1964" y="383783"/>
            <a:ext cx="2886097" cy="32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3186466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3" name="12 - Έλλειψη"/>
          <p:cNvSpPr/>
          <p:nvPr/>
        </p:nvSpPr>
        <p:spPr>
          <a:xfrm>
            <a:off x="3140247" y="9286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161513" y="915044"/>
            <a:ext cx="317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l-GR" baseline="-25000" dirty="0"/>
          </a:p>
        </p:txBody>
      </p:sp>
      <p:sp>
        <p:nvSpPr>
          <p:cNvPr id="15" name="14 - Έλλειψη"/>
          <p:cNvSpPr/>
          <p:nvPr/>
        </p:nvSpPr>
        <p:spPr>
          <a:xfrm>
            <a:off x="4008319" y="17831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4018769" y="1778286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3336288" y="15716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3336288" y="23786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524100" y="2143116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556151" y="866356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1" name="20 - Ευθύγραμμο βέλος σύνδεσης"/>
          <p:cNvCxnSpPr>
            <a:stCxn id="20" idx="1"/>
          </p:cNvCxnSpPr>
          <p:nvPr/>
        </p:nvCxnSpPr>
        <p:spPr>
          <a:xfrm rot="10800000">
            <a:off x="6268151" y="105102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 flipH="1">
            <a:off x="6786578" y="2357430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5400000">
            <a:off x="7094549" y="2129942"/>
            <a:ext cx="140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7797298" y="1937847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H="1">
            <a:off x="5050800" y="1407470"/>
            <a:ext cx="273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5369297" y="102137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8084634" y="2889395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sp>
        <p:nvSpPr>
          <p:cNvPr id="29" name="28 - TextBox"/>
          <p:cNvSpPr txBox="1"/>
          <p:nvPr/>
        </p:nvSpPr>
        <p:spPr>
          <a:xfrm>
            <a:off x="8029930" y="1447009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0800000" flipV="1">
            <a:off x="5072068" y="1214422"/>
            <a:ext cx="357188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0800000">
            <a:off x="7818609" y="287576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>
            <a:stCxn id="29" idx="2"/>
          </p:cNvCxnSpPr>
          <p:nvPr/>
        </p:nvCxnSpPr>
        <p:spPr>
          <a:xfrm rot="16200000" flipH="1">
            <a:off x="8315504" y="1682411"/>
            <a:ext cx="101828" cy="3696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Έλλειψη"/>
          <p:cNvSpPr/>
          <p:nvPr/>
        </p:nvSpPr>
        <p:spPr>
          <a:xfrm>
            <a:off x="7765444" y="1896903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7776077" y="1375571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TextBox"/>
          <p:cNvSpPr txBox="1"/>
          <p:nvPr/>
        </p:nvSpPr>
        <p:spPr>
          <a:xfrm>
            <a:off x="6257606" y="3143248"/>
            <a:ext cx="11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Σχήμα 2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390032"/>
            <a:ext cx="9144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Από το ίδια Σχήματα φαίνεται ότι όταν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(μηδενική αντίσταση, συνθήκες βραχυκύκλωσης, </a:t>
            </a:r>
            <a:r>
              <a:rPr lang="en-US" sz="1400" dirty="0" smtClean="0"/>
              <a:t>short circuit</a:t>
            </a:r>
            <a:r>
              <a:rPr lang="el-GR" sz="1400" dirty="0" smtClean="0"/>
              <a:t> - </a:t>
            </a:r>
            <a:r>
              <a:rPr lang="en-US" sz="1400" dirty="0" smtClean="0"/>
              <a:t>SC</a:t>
            </a:r>
            <a:r>
              <a:rPr lang="el-GR" sz="1400" dirty="0" smtClean="0"/>
              <a:t>), το ρεύμα που παράγεται από το Φ/Β λαμβάνει τη μέγιστη τιμή του και το δυναμικό του Φ/Β είναι μηδέν:	 </a:t>
            </a:r>
          </a:p>
          <a:p>
            <a:pPr marL="273050" indent="-273050"/>
            <a:endParaRPr lang="el-GR" sz="1400" dirty="0" smtClean="0"/>
          </a:p>
          <a:p>
            <a:pPr marL="273050" indent="-273050" algn="ctr"/>
            <a:r>
              <a:rPr lang="el-GR" sz="1400" dirty="0" smtClean="0"/>
              <a:t>Ι</a:t>
            </a:r>
            <a:r>
              <a:rPr lang="en-US" sz="1400" dirty="0" smtClean="0"/>
              <a:t>max</a:t>
            </a:r>
            <a:r>
              <a:rPr lang="el-GR" sz="1400" dirty="0" smtClean="0"/>
              <a:t> = Ι</a:t>
            </a:r>
            <a:r>
              <a:rPr lang="en-US" sz="1400" baseline="-25000" dirty="0" smtClean="0"/>
              <a:t>SC</a:t>
            </a:r>
            <a:r>
              <a:rPr lang="en-US" sz="1400" dirty="0" smtClean="0"/>
              <a:t> </a:t>
            </a:r>
            <a:r>
              <a:rPr lang="el-GR" sz="1400" dirty="0" smtClean="0"/>
              <a:t>[</a:t>
            </a:r>
            <a:r>
              <a:rPr lang="en-US" sz="1400" dirty="0" smtClean="0"/>
              <a:t>Ampere</a:t>
            </a:r>
            <a:r>
              <a:rPr lang="el-GR" sz="1400" dirty="0" smtClean="0"/>
              <a:t>] 		</a:t>
            </a:r>
            <a:r>
              <a:rPr lang="en-US" sz="1400" dirty="0" err="1" smtClean="0"/>
              <a:t>Vmin</a:t>
            </a:r>
            <a:r>
              <a:rPr lang="el-GR" sz="1400" dirty="0" smtClean="0"/>
              <a:t> =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SC</a:t>
            </a:r>
            <a:r>
              <a:rPr lang="el-GR" sz="1400" dirty="0" smtClean="0"/>
              <a:t> = 0 [</a:t>
            </a:r>
            <a:r>
              <a:rPr lang="en-US" sz="1400" dirty="0" smtClean="0"/>
              <a:t>Volt</a:t>
            </a:r>
            <a:r>
              <a:rPr lang="el-GR" sz="1400" dirty="0" smtClean="0"/>
              <a:t>[</a:t>
            </a:r>
          </a:p>
          <a:p>
            <a:pPr marL="273050" indent="-273050"/>
            <a:r>
              <a:rPr lang="el-GR" sz="1400" dirty="0" smtClean="0"/>
              <a:t> </a:t>
            </a:r>
          </a:p>
          <a:p>
            <a:r>
              <a:rPr lang="el-GR" sz="1400" dirty="0" smtClean="0"/>
              <a:t>Όταν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(άπειρη αντίσταση, συνθήκες ανοικτού κυκλώματος, </a:t>
            </a:r>
            <a:r>
              <a:rPr lang="en-US" sz="1400" dirty="0" smtClean="0"/>
              <a:t>open circuit</a:t>
            </a:r>
            <a:r>
              <a:rPr lang="el-GR" sz="1400" dirty="0" smtClean="0"/>
              <a:t> – </a:t>
            </a:r>
            <a:r>
              <a:rPr lang="en-US" sz="1400" dirty="0" smtClean="0"/>
              <a:t>OC</a:t>
            </a:r>
            <a:r>
              <a:rPr lang="el-GR" sz="1400" dirty="0" smtClean="0"/>
              <a:t>), το ρεύμα που παράγεται από το Φ/Β μηδενίζεται και το δυναμικό στους δύο ακροδέκτες του Φ/Β λαμβάνει τη μέγιστη τιμή του: </a:t>
            </a:r>
          </a:p>
          <a:p>
            <a:pPr marL="273050" indent="-273050"/>
            <a:endParaRPr lang="el-GR" sz="1400" dirty="0" smtClean="0"/>
          </a:p>
          <a:p>
            <a:pPr marL="273050" indent="-273050" algn="ctr"/>
            <a:r>
              <a:rPr lang="el-GR" sz="1400" dirty="0" smtClean="0"/>
              <a:t>Ι</a:t>
            </a:r>
            <a:r>
              <a:rPr lang="en-US" sz="1400" dirty="0" smtClean="0"/>
              <a:t>min</a:t>
            </a:r>
            <a:r>
              <a:rPr lang="el-GR" sz="1400" dirty="0" smtClean="0"/>
              <a:t> = Ι</a:t>
            </a:r>
            <a:r>
              <a:rPr lang="en-US" sz="1400" baseline="-25000" dirty="0" smtClean="0"/>
              <a:t>OC</a:t>
            </a:r>
            <a:r>
              <a:rPr lang="el-GR" sz="1400" dirty="0" smtClean="0"/>
              <a:t> = 0 [</a:t>
            </a:r>
            <a:r>
              <a:rPr lang="en-US" sz="1400" dirty="0" smtClean="0"/>
              <a:t>Ampere</a:t>
            </a:r>
            <a:r>
              <a:rPr lang="el-GR" sz="1400" dirty="0" smtClean="0"/>
              <a:t>] 		</a:t>
            </a:r>
            <a:r>
              <a:rPr lang="en-US" sz="1400" dirty="0" err="1" smtClean="0"/>
              <a:t>Vmax</a:t>
            </a:r>
            <a:r>
              <a:rPr lang="el-GR" sz="1400" dirty="0" smtClean="0"/>
              <a:t> =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OC</a:t>
            </a:r>
            <a:r>
              <a:rPr lang="el-GR" sz="1400" dirty="0" smtClean="0"/>
              <a:t>  [</a:t>
            </a:r>
            <a:r>
              <a:rPr lang="en-US" sz="1400" dirty="0" smtClean="0"/>
              <a:t>Volt</a:t>
            </a:r>
            <a:r>
              <a:rPr lang="el-GR" sz="1400" dirty="0" smtClean="0"/>
              <a:t>]</a:t>
            </a:r>
          </a:p>
          <a:p>
            <a:pPr marL="273050" indent="-273050"/>
            <a:r>
              <a:rPr lang="el-GR" sz="1400" dirty="0" smtClean="0"/>
              <a:t> </a:t>
            </a:r>
          </a:p>
          <a:p>
            <a:r>
              <a:rPr lang="el-GR" sz="1400" dirty="0" smtClean="0"/>
              <a:t>ενώ και στις δύο περιπτώσεις (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 ή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) η παραγόμενη ισχύς είναι μηδέν:</a:t>
            </a:r>
          </a:p>
          <a:p>
            <a:endParaRPr lang="en-US" sz="1400" dirty="0" smtClean="0"/>
          </a:p>
          <a:p>
            <a:r>
              <a:rPr lang="en-US" sz="1400" dirty="0" smtClean="0"/>
              <a:t>			P = </a:t>
            </a:r>
            <a:r>
              <a:rPr lang="en-US" sz="1400" dirty="0" err="1" smtClean="0"/>
              <a:t>Isc</a:t>
            </a:r>
            <a:r>
              <a:rPr lang="en-US" sz="1400" dirty="0" smtClean="0"/>
              <a:t> x </a:t>
            </a:r>
            <a:r>
              <a:rPr lang="en-US" sz="1400" dirty="0" err="1" smtClean="0"/>
              <a:t>Vsc</a:t>
            </a:r>
            <a:r>
              <a:rPr lang="en-US" sz="1400" dirty="0" smtClean="0"/>
              <a:t> = </a:t>
            </a:r>
            <a:r>
              <a:rPr lang="en-US" sz="1400" dirty="0" err="1" smtClean="0"/>
              <a:t>Isc</a:t>
            </a:r>
            <a:r>
              <a:rPr lang="en-US" sz="1400" dirty="0" smtClean="0"/>
              <a:t> x 0 = 0</a:t>
            </a:r>
          </a:p>
          <a:p>
            <a:r>
              <a:rPr lang="en-US" sz="1400" dirty="0" smtClean="0"/>
              <a:t>			P = </a:t>
            </a:r>
            <a:r>
              <a:rPr lang="en-US" sz="1400" dirty="0" err="1" smtClean="0"/>
              <a:t>Ioc</a:t>
            </a:r>
            <a:r>
              <a:rPr lang="en-US" sz="1400" dirty="0" smtClean="0"/>
              <a:t> x Voc = 0 x Voc = 0</a:t>
            </a:r>
            <a:endParaRPr lang="el-GR" sz="1400" dirty="0" smtClean="0"/>
          </a:p>
          <a:p>
            <a:endParaRPr lang="el-GR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95" y="35163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6200000">
            <a:off x="4297081" y="140427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 rot="16200000">
            <a:off x="8195781" y="1325199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337084" y="261427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595538" y="1928802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627589" y="652042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14" name="13 - Ευθύγραμμο βέλος σύνδεσης"/>
          <p:cNvCxnSpPr>
            <a:stCxn id="13" idx="1"/>
          </p:cNvCxnSpPr>
          <p:nvPr/>
        </p:nvCxnSpPr>
        <p:spPr>
          <a:xfrm rot="10800000">
            <a:off x="6339589" y="836708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 flipH="1">
            <a:off x="6858016" y="2143116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60" idx="2"/>
          </p:cNvCxnSpPr>
          <p:nvPr/>
        </p:nvCxnSpPr>
        <p:spPr>
          <a:xfrm rot="5400000">
            <a:off x="5113632" y="2317376"/>
            <a:ext cx="234070" cy="195587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7858148" y="2285992"/>
            <a:ext cx="357192" cy="285753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7166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- TextBox"/>
          <p:cNvSpPr txBox="1"/>
          <p:nvPr/>
        </p:nvSpPr>
        <p:spPr>
          <a:xfrm rot="16200000">
            <a:off x="-243052" y="147571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 rot="16200000">
            <a:off x="3655648" y="1396637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1796951" y="26857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103569" y="2112701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2087456" y="407338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34" name="33 - Ευθύγραμμο βέλος σύνδεσης"/>
          <p:cNvCxnSpPr>
            <a:stCxn id="33" idx="1"/>
          </p:cNvCxnSpPr>
          <p:nvPr/>
        </p:nvCxnSpPr>
        <p:spPr>
          <a:xfrm rot="10800000">
            <a:off x="1799456" y="59200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H="1">
            <a:off x="2661498" y="2305749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91483" y="693090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sp>
        <p:nvSpPr>
          <p:cNvPr id="40" name="39 - TextBox"/>
          <p:cNvSpPr txBox="1"/>
          <p:nvPr/>
        </p:nvSpPr>
        <p:spPr>
          <a:xfrm>
            <a:off x="837497" y="2746519"/>
            <a:ext cx="43261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sc</a:t>
            </a:r>
            <a:endParaRPr lang="el-GR" baseline="-25000" dirty="0"/>
          </a:p>
        </p:txBody>
      </p:sp>
      <p:sp>
        <p:nvSpPr>
          <p:cNvPr id="41" name="40 - TextBox"/>
          <p:cNvSpPr txBox="1"/>
          <p:nvPr/>
        </p:nvSpPr>
        <p:spPr>
          <a:xfrm>
            <a:off x="642910" y="2143116"/>
            <a:ext cx="92031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r>
              <a:rPr lang="el-GR" baseline="-25000" dirty="0" smtClean="0"/>
              <a:t> </a:t>
            </a:r>
            <a:r>
              <a:rPr lang="el-GR" dirty="0" smtClean="0"/>
              <a:t>= 0</a:t>
            </a:r>
            <a:endParaRPr lang="el-GR" dirty="0"/>
          </a:p>
        </p:txBody>
      </p:sp>
      <p:cxnSp>
        <p:nvCxnSpPr>
          <p:cNvPr id="42" name="41 - Ευθύγραμμο βέλος σύνδεσης"/>
          <p:cNvCxnSpPr/>
          <p:nvPr/>
        </p:nvCxnSpPr>
        <p:spPr>
          <a:xfrm flipV="1">
            <a:off x="285720" y="714356"/>
            <a:ext cx="285754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rot="10800000">
            <a:off x="571472" y="2732893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>
            <a:stCxn id="41" idx="2"/>
          </p:cNvCxnSpPr>
          <p:nvPr/>
        </p:nvCxnSpPr>
        <p:spPr>
          <a:xfrm rot="5400000">
            <a:off x="807624" y="2347737"/>
            <a:ext cx="130734" cy="460157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Ευθύγραμμο βέλος σύνδεσης"/>
          <p:cNvCxnSpPr/>
          <p:nvPr/>
        </p:nvCxnSpPr>
        <p:spPr>
          <a:xfrm rot="16200000" flipV="1">
            <a:off x="3607587" y="535761"/>
            <a:ext cx="357190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- TextBox"/>
          <p:cNvSpPr txBox="1"/>
          <p:nvPr/>
        </p:nvSpPr>
        <p:spPr>
          <a:xfrm>
            <a:off x="4036044" y="2760145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6" name="55 - Ευθύγραμμο βέλος σύνδεσης"/>
          <p:cNvCxnSpPr/>
          <p:nvPr/>
        </p:nvCxnSpPr>
        <p:spPr>
          <a:xfrm rot="10800000">
            <a:off x="3770019" y="274651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- TextBox"/>
          <p:cNvSpPr txBox="1"/>
          <p:nvPr/>
        </p:nvSpPr>
        <p:spPr>
          <a:xfrm>
            <a:off x="92672" y="2702478"/>
            <a:ext cx="389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err="1" smtClean="0"/>
              <a:t>Ι</a:t>
            </a:r>
            <a:r>
              <a:rPr lang="el-GR" baseline="-25000" dirty="0" err="1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8" name="57 - Ευθύγραμμο βέλος σύνδεσης"/>
          <p:cNvCxnSpPr/>
          <p:nvPr/>
        </p:nvCxnSpPr>
        <p:spPr>
          <a:xfrm flipV="1">
            <a:off x="286909" y="2723744"/>
            <a:ext cx="285754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3590461" y="720657"/>
            <a:ext cx="634982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r>
              <a:rPr lang="el-GR" baseline="-25000" dirty="0" smtClean="0"/>
              <a:t> </a:t>
            </a:r>
          </a:p>
          <a:p>
            <a:r>
              <a:rPr lang="el-GR" dirty="0" smtClean="0"/>
              <a:t>= </a:t>
            </a:r>
            <a:r>
              <a:rPr lang="el-GR" dirty="0" smtClean="0">
                <a:sym typeface="Symbol"/>
              </a:rPr>
              <a:t></a:t>
            </a:r>
            <a:endParaRPr lang="el-GR" dirty="0"/>
          </a:p>
        </p:txBody>
      </p:sp>
      <p:sp>
        <p:nvSpPr>
          <p:cNvPr id="60" name="59 - TextBox"/>
          <p:cNvSpPr txBox="1"/>
          <p:nvPr/>
        </p:nvSpPr>
        <p:spPr>
          <a:xfrm>
            <a:off x="5115292" y="1928802"/>
            <a:ext cx="42633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sc</a:t>
            </a:r>
            <a:endParaRPr lang="el-GR" baseline="-25000" dirty="0"/>
          </a:p>
        </p:txBody>
      </p:sp>
      <p:sp>
        <p:nvSpPr>
          <p:cNvPr id="64" name="63 - TextBox"/>
          <p:cNvSpPr txBox="1"/>
          <p:nvPr/>
        </p:nvSpPr>
        <p:spPr>
          <a:xfrm>
            <a:off x="7500958" y="2070569"/>
            <a:ext cx="44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oc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2183</Words>
  <Application>Microsoft Office PowerPoint</Application>
  <PresentationFormat>On-screen Show (4:3)</PresentationFormat>
  <Paragraphs>430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user</cp:lastModifiedBy>
  <cp:revision>249</cp:revision>
  <dcterms:created xsi:type="dcterms:W3CDTF">2011-10-10T12:35:39Z</dcterms:created>
  <dcterms:modified xsi:type="dcterms:W3CDTF">2024-04-09T12:30:43Z</dcterms:modified>
</cp:coreProperties>
</file>