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361" r:id="rId2"/>
    <p:sldId id="368" r:id="rId3"/>
    <p:sldId id="362" r:id="rId4"/>
    <p:sldId id="258" r:id="rId5"/>
    <p:sldId id="363" r:id="rId6"/>
    <p:sldId id="369" r:id="rId7"/>
    <p:sldId id="364" r:id="rId8"/>
    <p:sldId id="365" r:id="rId9"/>
    <p:sldId id="366" r:id="rId10"/>
    <p:sldId id="367" r:id="rId11"/>
    <p:sldId id="257" r:id="rId12"/>
    <p:sldId id="259" r:id="rId13"/>
    <p:sldId id="260" r:id="rId14"/>
    <p:sldId id="261" r:id="rId15"/>
    <p:sldId id="262" r:id="rId16"/>
    <p:sldId id="271" r:id="rId17"/>
    <p:sldId id="263" r:id="rId18"/>
    <p:sldId id="264" r:id="rId19"/>
    <p:sldId id="265" r:id="rId20"/>
    <p:sldId id="266" r:id="rId2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34" autoAdjust="0"/>
    <p:restoredTop sz="94660"/>
  </p:normalViewPr>
  <p:slideViewPr>
    <p:cSldViewPr snapToGrid="0">
      <p:cViewPr varScale="1">
        <p:scale>
          <a:sx n="80" d="100"/>
          <a:sy n="80" d="100"/>
        </p:scale>
        <p:origin x="797"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BE2DFD-1AAF-4EFB-B12C-269139AD8852}" type="datetimeFigureOut">
              <a:rPr lang="el-GR" smtClean="0"/>
              <a:t>25/11/2024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85F008-E72A-4938-81CE-7E18F4CEB428}" type="slidenum">
              <a:rPr lang="el-GR" smtClean="0"/>
              <a:t>‹#›</a:t>
            </a:fld>
            <a:endParaRPr lang="el-GR"/>
          </a:p>
        </p:txBody>
      </p:sp>
    </p:spTree>
    <p:extLst>
      <p:ext uri="{BB962C8B-B14F-4D97-AF65-F5344CB8AC3E}">
        <p14:creationId xmlns:p14="http://schemas.microsoft.com/office/powerpoint/2010/main" val="817701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A64FB557-BA42-471F-9123-101A4E35CAA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1700">
              <a:spcBef>
                <a:spcPct val="30000"/>
              </a:spcBef>
              <a:defRPr kumimoji="1" sz="1200">
                <a:solidFill>
                  <a:schemeClr val="tx1"/>
                </a:solidFill>
                <a:latin typeface="Arial" panose="020B0604020202020204" pitchFamily="34" charset="0"/>
              </a:defRPr>
            </a:lvl1pPr>
            <a:lvl2pPr marL="742950" indent="-285750" defTabSz="901700">
              <a:spcBef>
                <a:spcPct val="30000"/>
              </a:spcBef>
              <a:defRPr kumimoji="1" sz="1200">
                <a:solidFill>
                  <a:schemeClr val="tx1"/>
                </a:solidFill>
                <a:latin typeface="Arial" panose="020B0604020202020204" pitchFamily="34" charset="0"/>
              </a:defRPr>
            </a:lvl2pPr>
            <a:lvl3pPr marL="1143000" indent="-228600" defTabSz="901700">
              <a:spcBef>
                <a:spcPct val="30000"/>
              </a:spcBef>
              <a:defRPr kumimoji="1" sz="1200">
                <a:solidFill>
                  <a:schemeClr val="tx1"/>
                </a:solidFill>
                <a:latin typeface="Arial" panose="020B0604020202020204" pitchFamily="34" charset="0"/>
              </a:defRPr>
            </a:lvl3pPr>
            <a:lvl4pPr marL="1600200" indent="-228600" defTabSz="901700">
              <a:spcBef>
                <a:spcPct val="30000"/>
              </a:spcBef>
              <a:defRPr kumimoji="1" sz="1200">
                <a:solidFill>
                  <a:schemeClr val="tx1"/>
                </a:solidFill>
                <a:latin typeface="Arial" panose="020B0604020202020204" pitchFamily="34" charset="0"/>
              </a:defRPr>
            </a:lvl4pPr>
            <a:lvl5pPr marL="2057400" indent="-228600" defTabSz="901700">
              <a:spcBef>
                <a:spcPct val="30000"/>
              </a:spcBef>
              <a:defRPr kumimoji="1" sz="1200">
                <a:solidFill>
                  <a:schemeClr val="tx1"/>
                </a:solidFill>
                <a:latin typeface="Arial" panose="020B0604020202020204" pitchFamily="34" charset="0"/>
              </a:defRPr>
            </a:lvl5pPr>
            <a:lvl6pPr marL="2514600" indent="-228600" defTabSz="9017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defTabSz="9017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defTabSz="9017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defTabSz="901700" eaLnBrk="0" fontAlgn="base" hangingPunct="0">
              <a:spcBef>
                <a:spcPct val="30000"/>
              </a:spcBef>
              <a:spcAft>
                <a:spcPct val="0"/>
              </a:spcAft>
              <a:defRPr kumimoji="1" sz="1200">
                <a:solidFill>
                  <a:schemeClr val="tx1"/>
                </a:solidFill>
                <a:latin typeface="Arial" panose="020B0604020202020204" pitchFamily="34" charset="0"/>
              </a:defRPr>
            </a:lvl9pPr>
          </a:lstStyle>
          <a:p>
            <a:pPr>
              <a:spcBef>
                <a:spcPct val="50000"/>
              </a:spcBef>
            </a:pPr>
            <a:fld id="{82482F1F-6E6F-486F-BD27-9D1EF32568AF}" type="slidenum">
              <a:rPr kumimoji="0" lang="en-GB" altLang="el-GR">
                <a:solidFill>
                  <a:srgbClr val="803F32"/>
                </a:solidFill>
                <a:latin typeface="Tahoma" panose="020B0604030504040204" pitchFamily="34" charset="0"/>
              </a:rPr>
              <a:pPr>
                <a:spcBef>
                  <a:spcPct val="50000"/>
                </a:spcBef>
              </a:pPr>
              <a:t>1</a:t>
            </a:fld>
            <a:endParaRPr kumimoji="0" lang="en-GB" altLang="el-GR">
              <a:solidFill>
                <a:srgbClr val="803F32"/>
              </a:solidFill>
              <a:latin typeface="Tahoma" panose="020B0604030504040204" pitchFamily="34" charset="0"/>
            </a:endParaRPr>
          </a:p>
        </p:txBody>
      </p:sp>
      <p:sp>
        <p:nvSpPr>
          <p:cNvPr id="5123" name="Rectangle 2">
            <a:extLst>
              <a:ext uri="{FF2B5EF4-FFF2-40B4-BE49-F238E27FC236}">
                <a16:creationId xmlns:a16="http://schemas.microsoft.com/office/drawing/2014/main" id="{8A833C65-1AC7-4A2C-98A5-1BF499101CED}"/>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421A31A8-1389-42FB-8869-5293D400BE8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C41B8F-81B2-4087-82E8-17507BC9014E}"/>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642CBD99-1FD0-42FC-BFDB-465395C8A1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3FE76E99-FDB4-4BD8-A46E-C255C72A77D7}"/>
              </a:ext>
            </a:extLst>
          </p:cNvPr>
          <p:cNvSpPr>
            <a:spLocks noGrp="1"/>
          </p:cNvSpPr>
          <p:nvPr>
            <p:ph type="dt" sz="half" idx="10"/>
          </p:nvPr>
        </p:nvSpPr>
        <p:spPr/>
        <p:txBody>
          <a:bodyPr/>
          <a:lstStyle/>
          <a:p>
            <a:fld id="{EC545A72-737C-4847-8955-BE4BB51D21FB}" type="datetimeFigureOut">
              <a:rPr lang="el-GR" smtClean="0"/>
              <a:t>25/11/2024</a:t>
            </a:fld>
            <a:endParaRPr lang="el-GR"/>
          </a:p>
        </p:txBody>
      </p:sp>
      <p:sp>
        <p:nvSpPr>
          <p:cNvPr id="5" name="Θέση υποσέλιδου 4">
            <a:extLst>
              <a:ext uri="{FF2B5EF4-FFF2-40B4-BE49-F238E27FC236}">
                <a16:creationId xmlns:a16="http://schemas.microsoft.com/office/drawing/2014/main" id="{50DA0B6A-16BD-4429-8E5F-3881AE5EB36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4F7853B-6120-4B3C-B042-3BFCB418BAB6}"/>
              </a:ext>
            </a:extLst>
          </p:cNvPr>
          <p:cNvSpPr>
            <a:spLocks noGrp="1"/>
          </p:cNvSpPr>
          <p:nvPr>
            <p:ph type="sldNum" sz="quarter" idx="12"/>
          </p:nvPr>
        </p:nvSpPr>
        <p:spPr/>
        <p:txBody>
          <a:bodyPr/>
          <a:lstStyle/>
          <a:p>
            <a:fld id="{5F455DBC-0A84-4DBF-B94C-83367C0E233A}" type="slidenum">
              <a:rPr lang="el-GR" smtClean="0"/>
              <a:t>‹#›</a:t>
            </a:fld>
            <a:endParaRPr lang="el-GR"/>
          </a:p>
        </p:txBody>
      </p:sp>
    </p:spTree>
    <p:extLst>
      <p:ext uri="{BB962C8B-B14F-4D97-AF65-F5344CB8AC3E}">
        <p14:creationId xmlns:p14="http://schemas.microsoft.com/office/powerpoint/2010/main" val="4094779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932E01F-0903-469C-9822-E05EC27D1E8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E180CB0-5B2E-4DAD-BDBB-8DC4A4E597F0}"/>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CDD2B3D-E808-4C27-BDD5-B5E115B14755}"/>
              </a:ext>
            </a:extLst>
          </p:cNvPr>
          <p:cNvSpPr>
            <a:spLocks noGrp="1"/>
          </p:cNvSpPr>
          <p:nvPr>
            <p:ph type="dt" sz="half" idx="10"/>
          </p:nvPr>
        </p:nvSpPr>
        <p:spPr/>
        <p:txBody>
          <a:bodyPr/>
          <a:lstStyle/>
          <a:p>
            <a:fld id="{EC545A72-737C-4847-8955-BE4BB51D21FB}" type="datetimeFigureOut">
              <a:rPr lang="el-GR" smtClean="0"/>
              <a:t>25/11/2024</a:t>
            </a:fld>
            <a:endParaRPr lang="el-GR"/>
          </a:p>
        </p:txBody>
      </p:sp>
      <p:sp>
        <p:nvSpPr>
          <p:cNvPr id="5" name="Θέση υποσέλιδου 4">
            <a:extLst>
              <a:ext uri="{FF2B5EF4-FFF2-40B4-BE49-F238E27FC236}">
                <a16:creationId xmlns:a16="http://schemas.microsoft.com/office/drawing/2014/main" id="{E031A8A7-42DF-4EC4-B3C8-9A4ECBE5AF9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8AFEB60-55EF-4FA2-998B-C7F0504C8B37}"/>
              </a:ext>
            </a:extLst>
          </p:cNvPr>
          <p:cNvSpPr>
            <a:spLocks noGrp="1"/>
          </p:cNvSpPr>
          <p:nvPr>
            <p:ph type="sldNum" sz="quarter" idx="12"/>
          </p:nvPr>
        </p:nvSpPr>
        <p:spPr/>
        <p:txBody>
          <a:bodyPr/>
          <a:lstStyle/>
          <a:p>
            <a:fld id="{5F455DBC-0A84-4DBF-B94C-83367C0E233A}" type="slidenum">
              <a:rPr lang="el-GR" smtClean="0"/>
              <a:t>‹#›</a:t>
            </a:fld>
            <a:endParaRPr lang="el-GR"/>
          </a:p>
        </p:txBody>
      </p:sp>
    </p:spTree>
    <p:extLst>
      <p:ext uri="{BB962C8B-B14F-4D97-AF65-F5344CB8AC3E}">
        <p14:creationId xmlns:p14="http://schemas.microsoft.com/office/powerpoint/2010/main" val="3587873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0FA066D9-B5D5-4370-9A98-67B072D7D7E8}"/>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B110EC4-9AE1-446E-B919-DC7A81264C38}"/>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8B29561-9A5F-4005-B4CD-1F8FAEDE5D75}"/>
              </a:ext>
            </a:extLst>
          </p:cNvPr>
          <p:cNvSpPr>
            <a:spLocks noGrp="1"/>
          </p:cNvSpPr>
          <p:nvPr>
            <p:ph type="dt" sz="half" idx="10"/>
          </p:nvPr>
        </p:nvSpPr>
        <p:spPr/>
        <p:txBody>
          <a:bodyPr/>
          <a:lstStyle/>
          <a:p>
            <a:fld id="{EC545A72-737C-4847-8955-BE4BB51D21FB}" type="datetimeFigureOut">
              <a:rPr lang="el-GR" smtClean="0"/>
              <a:t>25/11/2024</a:t>
            </a:fld>
            <a:endParaRPr lang="el-GR"/>
          </a:p>
        </p:txBody>
      </p:sp>
      <p:sp>
        <p:nvSpPr>
          <p:cNvPr id="5" name="Θέση υποσέλιδου 4">
            <a:extLst>
              <a:ext uri="{FF2B5EF4-FFF2-40B4-BE49-F238E27FC236}">
                <a16:creationId xmlns:a16="http://schemas.microsoft.com/office/drawing/2014/main" id="{198CF73D-8A1B-4AC3-9790-CD6E6CA6745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8CE44FB-566C-4ADF-9C1A-ACBC4C5A9F7E}"/>
              </a:ext>
            </a:extLst>
          </p:cNvPr>
          <p:cNvSpPr>
            <a:spLocks noGrp="1"/>
          </p:cNvSpPr>
          <p:nvPr>
            <p:ph type="sldNum" sz="quarter" idx="12"/>
          </p:nvPr>
        </p:nvSpPr>
        <p:spPr/>
        <p:txBody>
          <a:bodyPr/>
          <a:lstStyle/>
          <a:p>
            <a:fld id="{5F455DBC-0A84-4DBF-B94C-83367C0E233A}" type="slidenum">
              <a:rPr lang="el-GR" smtClean="0"/>
              <a:t>‹#›</a:t>
            </a:fld>
            <a:endParaRPr lang="el-GR"/>
          </a:p>
        </p:txBody>
      </p:sp>
    </p:spTree>
    <p:extLst>
      <p:ext uri="{BB962C8B-B14F-4D97-AF65-F5344CB8AC3E}">
        <p14:creationId xmlns:p14="http://schemas.microsoft.com/office/powerpoint/2010/main" val="2232929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D40270-294C-48D9-AB4C-B82EDF0A674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7F267E6-C4AA-47D2-A81A-6417CD460146}"/>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71C0D06-BB4F-4B40-9609-DC8019D54BFF}"/>
              </a:ext>
            </a:extLst>
          </p:cNvPr>
          <p:cNvSpPr>
            <a:spLocks noGrp="1"/>
          </p:cNvSpPr>
          <p:nvPr>
            <p:ph type="dt" sz="half" idx="10"/>
          </p:nvPr>
        </p:nvSpPr>
        <p:spPr/>
        <p:txBody>
          <a:bodyPr/>
          <a:lstStyle/>
          <a:p>
            <a:fld id="{EC545A72-737C-4847-8955-BE4BB51D21FB}" type="datetimeFigureOut">
              <a:rPr lang="el-GR" smtClean="0"/>
              <a:t>25/11/2024</a:t>
            </a:fld>
            <a:endParaRPr lang="el-GR"/>
          </a:p>
        </p:txBody>
      </p:sp>
      <p:sp>
        <p:nvSpPr>
          <p:cNvPr id="5" name="Θέση υποσέλιδου 4">
            <a:extLst>
              <a:ext uri="{FF2B5EF4-FFF2-40B4-BE49-F238E27FC236}">
                <a16:creationId xmlns:a16="http://schemas.microsoft.com/office/drawing/2014/main" id="{89CFB62F-F694-414F-AFE2-74CFB8EA986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AE1F433-3400-4EE8-94AA-4143FFB85586}"/>
              </a:ext>
            </a:extLst>
          </p:cNvPr>
          <p:cNvSpPr>
            <a:spLocks noGrp="1"/>
          </p:cNvSpPr>
          <p:nvPr>
            <p:ph type="sldNum" sz="quarter" idx="12"/>
          </p:nvPr>
        </p:nvSpPr>
        <p:spPr/>
        <p:txBody>
          <a:bodyPr/>
          <a:lstStyle/>
          <a:p>
            <a:fld id="{5F455DBC-0A84-4DBF-B94C-83367C0E233A}" type="slidenum">
              <a:rPr lang="el-GR" smtClean="0"/>
              <a:t>‹#›</a:t>
            </a:fld>
            <a:endParaRPr lang="el-GR"/>
          </a:p>
        </p:txBody>
      </p:sp>
    </p:spTree>
    <p:extLst>
      <p:ext uri="{BB962C8B-B14F-4D97-AF65-F5344CB8AC3E}">
        <p14:creationId xmlns:p14="http://schemas.microsoft.com/office/powerpoint/2010/main" val="376581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560CD7C-495E-4D58-8875-E74DA6284D4E}"/>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22953BE-AF27-44EB-8C89-AFF828DBD3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01CB9F14-513F-4AA8-9D0F-136B6202D341}"/>
              </a:ext>
            </a:extLst>
          </p:cNvPr>
          <p:cNvSpPr>
            <a:spLocks noGrp="1"/>
          </p:cNvSpPr>
          <p:nvPr>
            <p:ph type="dt" sz="half" idx="10"/>
          </p:nvPr>
        </p:nvSpPr>
        <p:spPr/>
        <p:txBody>
          <a:bodyPr/>
          <a:lstStyle/>
          <a:p>
            <a:fld id="{EC545A72-737C-4847-8955-BE4BB51D21FB}" type="datetimeFigureOut">
              <a:rPr lang="el-GR" smtClean="0"/>
              <a:t>25/11/2024</a:t>
            </a:fld>
            <a:endParaRPr lang="el-GR"/>
          </a:p>
        </p:txBody>
      </p:sp>
      <p:sp>
        <p:nvSpPr>
          <p:cNvPr id="5" name="Θέση υποσέλιδου 4">
            <a:extLst>
              <a:ext uri="{FF2B5EF4-FFF2-40B4-BE49-F238E27FC236}">
                <a16:creationId xmlns:a16="http://schemas.microsoft.com/office/drawing/2014/main" id="{4DC0BFA5-BA0C-4AAE-945A-CEC4A324C1D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10FB06B-43ED-443C-ADD0-33CFC9F9E10A}"/>
              </a:ext>
            </a:extLst>
          </p:cNvPr>
          <p:cNvSpPr>
            <a:spLocks noGrp="1"/>
          </p:cNvSpPr>
          <p:nvPr>
            <p:ph type="sldNum" sz="quarter" idx="12"/>
          </p:nvPr>
        </p:nvSpPr>
        <p:spPr/>
        <p:txBody>
          <a:bodyPr/>
          <a:lstStyle/>
          <a:p>
            <a:fld id="{5F455DBC-0A84-4DBF-B94C-83367C0E233A}" type="slidenum">
              <a:rPr lang="el-GR" smtClean="0"/>
              <a:t>‹#›</a:t>
            </a:fld>
            <a:endParaRPr lang="el-GR"/>
          </a:p>
        </p:txBody>
      </p:sp>
    </p:spTree>
    <p:extLst>
      <p:ext uri="{BB962C8B-B14F-4D97-AF65-F5344CB8AC3E}">
        <p14:creationId xmlns:p14="http://schemas.microsoft.com/office/powerpoint/2010/main" val="3866636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002186-BEA2-4E99-A616-D8EFFEFCB72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33D9D5F-7EBE-4D96-9083-F4DD9AE7C84B}"/>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9DEC4BF5-F4D0-4AA0-8917-A4584F66E2C6}"/>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890BA830-B59D-46BA-B7C4-AEDC1EC629FF}"/>
              </a:ext>
            </a:extLst>
          </p:cNvPr>
          <p:cNvSpPr>
            <a:spLocks noGrp="1"/>
          </p:cNvSpPr>
          <p:nvPr>
            <p:ph type="dt" sz="half" idx="10"/>
          </p:nvPr>
        </p:nvSpPr>
        <p:spPr/>
        <p:txBody>
          <a:bodyPr/>
          <a:lstStyle/>
          <a:p>
            <a:fld id="{EC545A72-737C-4847-8955-BE4BB51D21FB}" type="datetimeFigureOut">
              <a:rPr lang="el-GR" smtClean="0"/>
              <a:t>25/11/2024</a:t>
            </a:fld>
            <a:endParaRPr lang="el-GR"/>
          </a:p>
        </p:txBody>
      </p:sp>
      <p:sp>
        <p:nvSpPr>
          <p:cNvPr id="6" name="Θέση υποσέλιδου 5">
            <a:extLst>
              <a:ext uri="{FF2B5EF4-FFF2-40B4-BE49-F238E27FC236}">
                <a16:creationId xmlns:a16="http://schemas.microsoft.com/office/drawing/2014/main" id="{89C42CAE-0628-414D-BAE7-54D623CF5EC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EA518D9-740F-419D-8EDD-9F4B7AFCDD72}"/>
              </a:ext>
            </a:extLst>
          </p:cNvPr>
          <p:cNvSpPr>
            <a:spLocks noGrp="1"/>
          </p:cNvSpPr>
          <p:nvPr>
            <p:ph type="sldNum" sz="quarter" idx="12"/>
          </p:nvPr>
        </p:nvSpPr>
        <p:spPr/>
        <p:txBody>
          <a:bodyPr/>
          <a:lstStyle/>
          <a:p>
            <a:fld id="{5F455DBC-0A84-4DBF-B94C-83367C0E233A}" type="slidenum">
              <a:rPr lang="el-GR" smtClean="0"/>
              <a:t>‹#›</a:t>
            </a:fld>
            <a:endParaRPr lang="el-GR"/>
          </a:p>
        </p:txBody>
      </p:sp>
    </p:spTree>
    <p:extLst>
      <p:ext uri="{BB962C8B-B14F-4D97-AF65-F5344CB8AC3E}">
        <p14:creationId xmlns:p14="http://schemas.microsoft.com/office/powerpoint/2010/main" val="860961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A4814C-518F-44BB-BB35-1E266AD25CE2}"/>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748B4B3-8C6A-4F17-8AB0-28F00DEB6B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AAC2B2D6-3435-4664-BEDE-B90DB27BD8F3}"/>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7E077249-756A-4075-AAE8-C13EAC2729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93D38F31-4C5D-4B7C-B900-65049B6A4497}"/>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FD46139B-B5B0-4352-9BCE-92528EF3F265}"/>
              </a:ext>
            </a:extLst>
          </p:cNvPr>
          <p:cNvSpPr>
            <a:spLocks noGrp="1"/>
          </p:cNvSpPr>
          <p:nvPr>
            <p:ph type="dt" sz="half" idx="10"/>
          </p:nvPr>
        </p:nvSpPr>
        <p:spPr/>
        <p:txBody>
          <a:bodyPr/>
          <a:lstStyle/>
          <a:p>
            <a:fld id="{EC545A72-737C-4847-8955-BE4BB51D21FB}" type="datetimeFigureOut">
              <a:rPr lang="el-GR" smtClean="0"/>
              <a:t>25/11/2024</a:t>
            </a:fld>
            <a:endParaRPr lang="el-GR"/>
          </a:p>
        </p:txBody>
      </p:sp>
      <p:sp>
        <p:nvSpPr>
          <p:cNvPr id="8" name="Θέση υποσέλιδου 7">
            <a:extLst>
              <a:ext uri="{FF2B5EF4-FFF2-40B4-BE49-F238E27FC236}">
                <a16:creationId xmlns:a16="http://schemas.microsoft.com/office/drawing/2014/main" id="{53F1DC82-8A8E-447E-B450-D4B2569E8765}"/>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E169AD83-4059-485A-90E8-D6695620882B}"/>
              </a:ext>
            </a:extLst>
          </p:cNvPr>
          <p:cNvSpPr>
            <a:spLocks noGrp="1"/>
          </p:cNvSpPr>
          <p:nvPr>
            <p:ph type="sldNum" sz="quarter" idx="12"/>
          </p:nvPr>
        </p:nvSpPr>
        <p:spPr/>
        <p:txBody>
          <a:bodyPr/>
          <a:lstStyle/>
          <a:p>
            <a:fld id="{5F455DBC-0A84-4DBF-B94C-83367C0E233A}" type="slidenum">
              <a:rPr lang="el-GR" smtClean="0"/>
              <a:t>‹#›</a:t>
            </a:fld>
            <a:endParaRPr lang="el-GR"/>
          </a:p>
        </p:txBody>
      </p:sp>
    </p:spTree>
    <p:extLst>
      <p:ext uri="{BB962C8B-B14F-4D97-AF65-F5344CB8AC3E}">
        <p14:creationId xmlns:p14="http://schemas.microsoft.com/office/powerpoint/2010/main" val="2491291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B6491B-34A8-444E-AB46-04E87C731AA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8981B1C1-45C3-40BC-8EFF-2B0D88D8B1BF}"/>
              </a:ext>
            </a:extLst>
          </p:cNvPr>
          <p:cNvSpPr>
            <a:spLocks noGrp="1"/>
          </p:cNvSpPr>
          <p:nvPr>
            <p:ph type="dt" sz="half" idx="10"/>
          </p:nvPr>
        </p:nvSpPr>
        <p:spPr/>
        <p:txBody>
          <a:bodyPr/>
          <a:lstStyle/>
          <a:p>
            <a:fld id="{EC545A72-737C-4847-8955-BE4BB51D21FB}" type="datetimeFigureOut">
              <a:rPr lang="el-GR" smtClean="0"/>
              <a:t>25/11/2024</a:t>
            </a:fld>
            <a:endParaRPr lang="el-GR"/>
          </a:p>
        </p:txBody>
      </p:sp>
      <p:sp>
        <p:nvSpPr>
          <p:cNvPr id="4" name="Θέση υποσέλιδου 3">
            <a:extLst>
              <a:ext uri="{FF2B5EF4-FFF2-40B4-BE49-F238E27FC236}">
                <a16:creationId xmlns:a16="http://schemas.microsoft.com/office/drawing/2014/main" id="{9F37A1E7-30FD-4142-998A-172B9D1B7F5B}"/>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F0EE2D63-040B-45C2-9D53-D1ACE9DCFEFE}"/>
              </a:ext>
            </a:extLst>
          </p:cNvPr>
          <p:cNvSpPr>
            <a:spLocks noGrp="1"/>
          </p:cNvSpPr>
          <p:nvPr>
            <p:ph type="sldNum" sz="quarter" idx="12"/>
          </p:nvPr>
        </p:nvSpPr>
        <p:spPr/>
        <p:txBody>
          <a:bodyPr/>
          <a:lstStyle/>
          <a:p>
            <a:fld id="{5F455DBC-0A84-4DBF-B94C-83367C0E233A}" type="slidenum">
              <a:rPr lang="el-GR" smtClean="0"/>
              <a:t>‹#›</a:t>
            </a:fld>
            <a:endParaRPr lang="el-GR"/>
          </a:p>
        </p:txBody>
      </p:sp>
    </p:spTree>
    <p:extLst>
      <p:ext uri="{BB962C8B-B14F-4D97-AF65-F5344CB8AC3E}">
        <p14:creationId xmlns:p14="http://schemas.microsoft.com/office/powerpoint/2010/main" val="617785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20BE329C-0538-4F56-86E3-5C4E1B724815}"/>
              </a:ext>
            </a:extLst>
          </p:cNvPr>
          <p:cNvSpPr>
            <a:spLocks noGrp="1"/>
          </p:cNvSpPr>
          <p:nvPr>
            <p:ph type="dt" sz="half" idx="10"/>
          </p:nvPr>
        </p:nvSpPr>
        <p:spPr/>
        <p:txBody>
          <a:bodyPr/>
          <a:lstStyle/>
          <a:p>
            <a:fld id="{EC545A72-737C-4847-8955-BE4BB51D21FB}" type="datetimeFigureOut">
              <a:rPr lang="el-GR" smtClean="0"/>
              <a:t>25/11/2024</a:t>
            </a:fld>
            <a:endParaRPr lang="el-GR"/>
          </a:p>
        </p:txBody>
      </p:sp>
      <p:sp>
        <p:nvSpPr>
          <p:cNvPr id="3" name="Θέση υποσέλιδου 2">
            <a:extLst>
              <a:ext uri="{FF2B5EF4-FFF2-40B4-BE49-F238E27FC236}">
                <a16:creationId xmlns:a16="http://schemas.microsoft.com/office/drawing/2014/main" id="{06A993A4-143C-4AA6-B5D7-8BE1CD4A7B61}"/>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18E7E136-0A2C-4E3F-B715-73042B3AD758}"/>
              </a:ext>
            </a:extLst>
          </p:cNvPr>
          <p:cNvSpPr>
            <a:spLocks noGrp="1"/>
          </p:cNvSpPr>
          <p:nvPr>
            <p:ph type="sldNum" sz="quarter" idx="12"/>
          </p:nvPr>
        </p:nvSpPr>
        <p:spPr/>
        <p:txBody>
          <a:bodyPr/>
          <a:lstStyle/>
          <a:p>
            <a:fld id="{5F455DBC-0A84-4DBF-B94C-83367C0E233A}" type="slidenum">
              <a:rPr lang="el-GR" smtClean="0"/>
              <a:t>‹#›</a:t>
            </a:fld>
            <a:endParaRPr lang="el-GR"/>
          </a:p>
        </p:txBody>
      </p:sp>
    </p:spTree>
    <p:extLst>
      <p:ext uri="{BB962C8B-B14F-4D97-AF65-F5344CB8AC3E}">
        <p14:creationId xmlns:p14="http://schemas.microsoft.com/office/powerpoint/2010/main" val="2846677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955271-EAEE-4596-AAD5-F150096FC63E}"/>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A930BD7-8235-4272-B553-32C1B1C3A4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F2C8F7B6-6350-422A-B811-6B93B7900F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96D98657-6F82-4E38-88DA-EDA4B6412379}"/>
              </a:ext>
            </a:extLst>
          </p:cNvPr>
          <p:cNvSpPr>
            <a:spLocks noGrp="1"/>
          </p:cNvSpPr>
          <p:nvPr>
            <p:ph type="dt" sz="half" idx="10"/>
          </p:nvPr>
        </p:nvSpPr>
        <p:spPr/>
        <p:txBody>
          <a:bodyPr/>
          <a:lstStyle/>
          <a:p>
            <a:fld id="{EC545A72-737C-4847-8955-BE4BB51D21FB}" type="datetimeFigureOut">
              <a:rPr lang="el-GR" smtClean="0"/>
              <a:t>25/11/2024</a:t>
            </a:fld>
            <a:endParaRPr lang="el-GR"/>
          </a:p>
        </p:txBody>
      </p:sp>
      <p:sp>
        <p:nvSpPr>
          <p:cNvPr id="6" name="Θέση υποσέλιδου 5">
            <a:extLst>
              <a:ext uri="{FF2B5EF4-FFF2-40B4-BE49-F238E27FC236}">
                <a16:creationId xmlns:a16="http://schemas.microsoft.com/office/drawing/2014/main" id="{83885C58-FD82-4EFC-9DFC-70BC4420C78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9AA88008-8D45-48A8-BB43-A2B1EED76792}"/>
              </a:ext>
            </a:extLst>
          </p:cNvPr>
          <p:cNvSpPr>
            <a:spLocks noGrp="1"/>
          </p:cNvSpPr>
          <p:nvPr>
            <p:ph type="sldNum" sz="quarter" idx="12"/>
          </p:nvPr>
        </p:nvSpPr>
        <p:spPr/>
        <p:txBody>
          <a:bodyPr/>
          <a:lstStyle/>
          <a:p>
            <a:fld id="{5F455DBC-0A84-4DBF-B94C-83367C0E233A}" type="slidenum">
              <a:rPr lang="el-GR" smtClean="0"/>
              <a:t>‹#›</a:t>
            </a:fld>
            <a:endParaRPr lang="el-GR"/>
          </a:p>
        </p:txBody>
      </p:sp>
    </p:spTree>
    <p:extLst>
      <p:ext uri="{BB962C8B-B14F-4D97-AF65-F5344CB8AC3E}">
        <p14:creationId xmlns:p14="http://schemas.microsoft.com/office/powerpoint/2010/main" val="3503648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ED59F8-238A-4522-8864-81A85D04582D}"/>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87947CC9-4CBD-4C92-A6A6-C1D42ABC8A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832E2CDC-B662-49C5-8977-790E72A243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732A8FFC-4053-43D7-BC2A-4014A1350712}"/>
              </a:ext>
            </a:extLst>
          </p:cNvPr>
          <p:cNvSpPr>
            <a:spLocks noGrp="1"/>
          </p:cNvSpPr>
          <p:nvPr>
            <p:ph type="dt" sz="half" idx="10"/>
          </p:nvPr>
        </p:nvSpPr>
        <p:spPr/>
        <p:txBody>
          <a:bodyPr/>
          <a:lstStyle/>
          <a:p>
            <a:fld id="{EC545A72-737C-4847-8955-BE4BB51D21FB}" type="datetimeFigureOut">
              <a:rPr lang="el-GR" smtClean="0"/>
              <a:t>25/11/2024</a:t>
            </a:fld>
            <a:endParaRPr lang="el-GR"/>
          </a:p>
        </p:txBody>
      </p:sp>
      <p:sp>
        <p:nvSpPr>
          <p:cNvPr id="6" name="Θέση υποσέλιδου 5">
            <a:extLst>
              <a:ext uri="{FF2B5EF4-FFF2-40B4-BE49-F238E27FC236}">
                <a16:creationId xmlns:a16="http://schemas.microsoft.com/office/drawing/2014/main" id="{B84C8F61-C9F1-4E20-B7DB-272573C8150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88C2B00-9E75-4AA2-BC5D-7D516B0F4776}"/>
              </a:ext>
            </a:extLst>
          </p:cNvPr>
          <p:cNvSpPr>
            <a:spLocks noGrp="1"/>
          </p:cNvSpPr>
          <p:nvPr>
            <p:ph type="sldNum" sz="quarter" idx="12"/>
          </p:nvPr>
        </p:nvSpPr>
        <p:spPr/>
        <p:txBody>
          <a:bodyPr/>
          <a:lstStyle/>
          <a:p>
            <a:fld id="{5F455DBC-0A84-4DBF-B94C-83367C0E233A}" type="slidenum">
              <a:rPr lang="el-GR" smtClean="0"/>
              <a:t>‹#›</a:t>
            </a:fld>
            <a:endParaRPr lang="el-GR"/>
          </a:p>
        </p:txBody>
      </p:sp>
    </p:spTree>
    <p:extLst>
      <p:ext uri="{BB962C8B-B14F-4D97-AF65-F5344CB8AC3E}">
        <p14:creationId xmlns:p14="http://schemas.microsoft.com/office/powerpoint/2010/main" val="3175013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8287A1B2-7D8F-452A-AB1C-BC3C2922C4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D0FB387-76D7-4FBA-B82A-17A39AC549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CA17CC3-3462-4470-B114-641341F294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545A72-737C-4847-8955-BE4BB51D21FB}" type="datetimeFigureOut">
              <a:rPr lang="el-GR" smtClean="0"/>
              <a:t>25/11/2024</a:t>
            </a:fld>
            <a:endParaRPr lang="el-GR"/>
          </a:p>
        </p:txBody>
      </p:sp>
      <p:sp>
        <p:nvSpPr>
          <p:cNvPr id="5" name="Θέση υποσέλιδου 4">
            <a:extLst>
              <a:ext uri="{FF2B5EF4-FFF2-40B4-BE49-F238E27FC236}">
                <a16:creationId xmlns:a16="http://schemas.microsoft.com/office/drawing/2014/main" id="{5F96A581-5483-4FA8-B0BA-2928AF801F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8CC03DF8-127B-4C71-B300-B95F9DF69E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455DBC-0A84-4DBF-B94C-83367C0E233A}" type="slidenum">
              <a:rPr lang="el-GR" smtClean="0"/>
              <a:t>‹#›</a:t>
            </a:fld>
            <a:endParaRPr lang="el-GR"/>
          </a:p>
        </p:txBody>
      </p:sp>
    </p:spTree>
    <p:extLst>
      <p:ext uri="{BB962C8B-B14F-4D97-AF65-F5344CB8AC3E}">
        <p14:creationId xmlns:p14="http://schemas.microsoft.com/office/powerpoint/2010/main" val="797961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2">
            <a:extLst>
              <a:ext uri="{FF2B5EF4-FFF2-40B4-BE49-F238E27FC236}">
                <a16:creationId xmlns:a16="http://schemas.microsoft.com/office/drawing/2014/main" id="{5A8DBEF4-7D50-4199-B094-2013230A151D}"/>
              </a:ext>
            </a:extLst>
          </p:cNvPr>
          <p:cNvSpPr>
            <a:spLocks noChangeArrowheads="1"/>
          </p:cNvSpPr>
          <p:nvPr/>
        </p:nvSpPr>
        <p:spPr bwMode="auto">
          <a:xfrm>
            <a:off x="5968401" y="2906378"/>
            <a:ext cx="255198" cy="207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lnSpc>
                <a:spcPct val="60000"/>
              </a:lnSpc>
              <a:spcBef>
                <a:spcPct val="50000"/>
              </a:spcBef>
              <a:buFontTx/>
              <a:buChar char="•"/>
            </a:pPr>
            <a:endParaRPr lang="el-GR" altLang="el-GR" sz="1200">
              <a:solidFill>
                <a:srgbClr val="803F32"/>
              </a:solidFill>
              <a:latin typeface="Tahoma" panose="020B0604030504040204" pitchFamily="34" charset="0"/>
            </a:endParaRPr>
          </a:p>
        </p:txBody>
      </p:sp>
      <p:sp>
        <p:nvSpPr>
          <p:cNvPr id="142401" name="Rectangle 65">
            <a:extLst>
              <a:ext uri="{FF2B5EF4-FFF2-40B4-BE49-F238E27FC236}">
                <a16:creationId xmlns:a16="http://schemas.microsoft.com/office/drawing/2014/main" id="{2D0A712D-F8DE-4FE4-95D1-A857E1F3DCF8}"/>
              </a:ext>
            </a:extLst>
          </p:cNvPr>
          <p:cNvSpPr>
            <a:spLocks noGrp="1" noChangeArrowheads="1"/>
          </p:cNvSpPr>
          <p:nvPr>
            <p:ph type="ctrTitle"/>
          </p:nvPr>
        </p:nvSpPr>
        <p:spPr>
          <a:xfrm>
            <a:off x="2209800" y="1196976"/>
            <a:ext cx="7773988" cy="1812925"/>
          </a:xfrm>
        </p:spPr>
        <p:txBody>
          <a:bodyPr rtlCol="0" anchor="t">
            <a:normAutofit/>
          </a:bodyPr>
          <a:lstStyle/>
          <a:p>
            <a:pPr indent="484188">
              <a:defRPr/>
            </a:pPr>
            <a:r>
              <a:rPr lang="el-GR" sz="2400" dirty="0"/>
              <a:t>ΔΗΜΟΚΡΙΤΕΙΟ ΠΑΝΕΠΙΣΤΗΜΙΟ ΘΡΑΚΗΣ </a:t>
            </a:r>
            <a:br>
              <a:rPr lang="el-GR" sz="2400" dirty="0"/>
            </a:br>
            <a:r>
              <a:rPr lang="el-GR" sz="2400" dirty="0"/>
              <a:t>Σχολή κοινωνικών, οικονομικών &amp; ΠΟΛΙΤΙΚΩΝ ΣΠΟΥΔΩΝ</a:t>
            </a:r>
            <a:br>
              <a:rPr lang="el-GR" sz="2400" dirty="0"/>
            </a:br>
            <a:r>
              <a:rPr lang="el-GR" sz="2400" b="1" dirty="0"/>
              <a:t>ΤΜΗΜΑ ΚΟΙΝΩΝΙΚΗΣ ΕΡΓΑΣΙΑΣ</a:t>
            </a:r>
            <a:endParaRPr lang="el-GR" altLang="el-GR" sz="2400" dirty="0">
              <a:effectLst>
                <a:outerShdw blurRad="38100" dist="38100" dir="2700000" algn="tl">
                  <a:srgbClr val="000000"/>
                </a:outerShdw>
              </a:effectLst>
            </a:endParaRPr>
          </a:p>
        </p:txBody>
      </p:sp>
      <p:sp>
        <p:nvSpPr>
          <p:cNvPr id="12292" name="Subtitle 2">
            <a:extLst>
              <a:ext uri="{FF2B5EF4-FFF2-40B4-BE49-F238E27FC236}">
                <a16:creationId xmlns:a16="http://schemas.microsoft.com/office/drawing/2014/main" id="{BC19B071-A363-48FD-8076-8694FD12AE6E}"/>
              </a:ext>
            </a:extLst>
          </p:cNvPr>
          <p:cNvSpPr>
            <a:spLocks noGrp="1"/>
          </p:cNvSpPr>
          <p:nvPr>
            <p:ph type="subTitle" idx="1"/>
          </p:nvPr>
        </p:nvSpPr>
        <p:spPr>
          <a:xfrm>
            <a:off x="2566988" y="3141663"/>
            <a:ext cx="7200900" cy="2216150"/>
          </a:xfrm>
        </p:spPr>
        <p:txBody>
          <a:bodyPr rtlCol="0">
            <a:normAutofit fontScale="92500" lnSpcReduction="10000"/>
          </a:bodyPr>
          <a:lstStyle/>
          <a:p>
            <a:pPr>
              <a:defRPr/>
            </a:pPr>
            <a:endParaRPr lang="el-GR" sz="2000" dirty="0"/>
          </a:p>
          <a:p>
            <a:pPr>
              <a:defRPr/>
            </a:pPr>
            <a:r>
              <a:rPr lang="el-GR" sz="2800" dirty="0"/>
              <a:t>ΚΟΙΝΩΝΙΚΗ ΕΡΓΑΣΙΑ ΜΕ ΟΜΑΔΕΣ</a:t>
            </a:r>
          </a:p>
          <a:p>
            <a:pPr>
              <a:defRPr/>
            </a:pPr>
            <a:r>
              <a:rPr lang="el-GR" sz="2800" dirty="0"/>
              <a:t>Διδάσκουσα</a:t>
            </a:r>
          </a:p>
          <a:p>
            <a:pPr>
              <a:defRPr/>
            </a:pPr>
            <a:r>
              <a:rPr lang="el-GR" sz="2800" dirty="0"/>
              <a:t>Ειρήνη </a:t>
            </a:r>
            <a:r>
              <a:rPr lang="el-GR" sz="2800" dirty="0" err="1"/>
              <a:t>Κατσαμά</a:t>
            </a:r>
            <a:endParaRPr lang="el-GR" sz="2800" dirty="0"/>
          </a:p>
          <a:p>
            <a:pPr>
              <a:defRPr/>
            </a:pPr>
            <a:r>
              <a:rPr lang="el-GR" sz="2800" dirty="0"/>
              <a:t>Αν. Καθηγήτρια  </a:t>
            </a:r>
            <a:endParaRPr lang="el-GR" sz="2800" b="1" dirty="0">
              <a:solidFill>
                <a:srgbClr val="002060"/>
              </a:solidFill>
            </a:endParaRPr>
          </a:p>
        </p:txBody>
      </p:sp>
      <p:sp>
        <p:nvSpPr>
          <p:cNvPr id="4" name="TextBox 3">
            <a:extLst>
              <a:ext uri="{FF2B5EF4-FFF2-40B4-BE49-F238E27FC236}">
                <a16:creationId xmlns:a16="http://schemas.microsoft.com/office/drawing/2014/main" id="{9A8C42C7-6881-4337-A42E-4EE0D66281F2}"/>
              </a:ext>
            </a:extLst>
          </p:cNvPr>
          <p:cNvSpPr txBox="1"/>
          <p:nvPr/>
        </p:nvSpPr>
        <p:spPr>
          <a:xfrm>
            <a:off x="1774826" y="5949950"/>
            <a:ext cx="1800225" cy="257250"/>
          </a:xfrm>
          <a:prstGeom prst="rect">
            <a:avLst/>
          </a:prstGeom>
          <a:noFill/>
        </p:spPr>
        <p:txBody>
          <a:bodyPr>
            <a:spAutoFit/>
          </a:bodyPr>
          <a:lstStyle/>
          <a:p>
            <a:pPr algn="just">
              <a:lnSpc>
                <a:spcPct val="60000"/>
              </a:lnSpc>
              <a:spcBef>
                <a:spcPct val="50000"/>
              </a:spcBef>
              <a:defRPr/>
            </a:pPr>
            <a:r>
              <a:rPr lang="el-GR" sz="1600" dirty="0">
                <a:solidFill>
                  <a:schemeClr val="bg2">
                    <a:lumMod val="50000"/>
                  </a:schemeClr>
                </a:solidFill>
              </a:rPr>
              <a:t>Εβδομάδα </a:t>
            </a:r>
          </a:p>
        </p:txBody>
      </p:sp>
    </p:spTree>
  </p:cSld>
  <p:clrMapOvr>
    <a:masterClrMapping/>
  </p:clrMapOvr>
  <p:transition spd="med">
    <p:split orient="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AF2EF8C-7C64-4AB2-9D49-DFE72420B760}"/>
              </a:ext>
            </a:extLst>
          </p:cNvPr>
          <p:cNvSpPr>
            <a:spLocks noGrp="1"/>
          </p:cNvSpPr>
          <p:nvPr>
            <p:ph type="title"/>
          </p:nvPr>
        </p:nvSpPr>
        <p:spPr/>
        <p:txBody>
          <a:bodyPr/>
          <a:lstStyle/>
          <a:p>
            <a:r>
              <a:rPr lang="el-GR" dirty="0"/>
              <a:t>Συμμετοχή</a:t>
            </a:r>
          </a:p>
        </p:txBody>
      </p:sp>
      <p:sp>
        <p:nvSpPr>
          <p:cNvPr id="3" name="Θέση περιεχομένου 2">
            <a:extLst>
              <a:ext uri="{FF2B5EF4-FFF2-40B4-BE49-F238E27FC236}">
                <a16:creationId xmlns:a16="http://schemas.microsoft.com/office/drawing/2014/main" id="{198805C7-65F6-47CC-8447-7BBEE1B48453}"/>
              </a:ext>
            </a:extLst>
          </p:cNvPr>
          <p:cNvSpPr>
            <a:spLocks noGrp="1"/>
          </p:cNvSpPr>
          <p:nvPr>
            <p:ph idx="1"/>
          </p:nvPr>
        </p:nvSpPr>
        <p:spPr/>
        <p:txBody>
          <a:bodyPr/>
          <a:lstStyle/>
          <a:p>
            <a:pPr marL="0" indent="0">
              <a:buNone/>
            </a:pPr>
            <a:r>
              <a:rPr lang="el-GR" sz="3200" dirty="0">
                <a:latin typeface="Times New Roman" panose="02020603050405020304" pitchFamily="18" charset="0"/>
                <a:ea typeface="Times New Roman" panose="02020603050405020304" pitchFamily="18" charset="0"/>
                <a:cs typeface="Times New Roman" panose="02020603050405020304" pitchFamily="18" charset="0"/>
              </a:rPr>
              <a:t>Β</a:t>
            </a:r>
            <a:r>
              <a:rPr lang="el-GR" sz="3200" dirty="0">
                <a:effectLst/>
                <a:latin typeface="Times New Roman" panose="02020603050405020304" pitchFamily="18" charset="0"/>
                <a:ea typeface="Times New Roman" panose="02020603050405020304" pitchFamily="18" charset="0"/>
                <a:cs typeface="Times New Roman" panose="02020603050405020304" pitchFamily="18" charset="0"/>
              </a:rPr>
              <a:t>ρίσκεται στον αντίποδα των παραδοσιακών διδακτικών μεθόδων αφού πρόκειται για μάθηση κατά την οποία το άτομο εμπλέκεται άμεσα στη μελετώμενη πραγματικότητα. Μέσω της βιωματικής μεθόδου ενισχύεται η επικοινωνιακή σχέση, αφού όλοι συμμετέχουν ισότιμα και ενεργά στην ομαδική δράση με προσωπική και συναισθηματική εμπλοκή (Φιλίππου και </a:t>
            </a:r>
            <a:r>
              <a:rPr lang="el-GR" sz="3200" dirty="0" err="1">
                <a:effectLst/>
                <a:latin typeface="Times New Roman" panose="02020603050405020304" pitchFamily="18" charset="0"/>
                <a:ea typeface="Times New Roman" panose="02020603050405020304" pitchFamily="18" charset="0"/>
                <a:cs typeface="Times New Roman" panose="02020603050405020304" pitchFamily="18" charset="0"/>
              </a:rPr>
              <a:t>Καραντάνα</a:t>
            </a:r>
            <a:r>
              <a:rPr lang="el-GR" sz="3200" dirty="0">
                <a:effectLst/>
                <a:latin typeface="Times New Roman" panose="02020603050405020304" pitchFamily="18" charset="0"/>
                <a:ea typeface="Times New Roman" panose="02020603050405020304" pitchFamily="18" charset="0"/>
                <a:cs typeface="Times New Roman" panose="02020603050405020304" pitchFamily="18" charset="0"/>
              </a:rPr>
              <a:t>, 2010). </a:t>
            </a:r>
            <a:endParaRPr lang="el-GR"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141488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956D07-500D-4B82-8EFA-D3DBA2B36A22}"/>
              </a:ext>
            </a:extLst>
          </p:cNvPr>
          <p:cNvSpPr>
            <a:spLocks noGrp="1"/>
          </p:cNvSpPr>
          <p:nvPr>
            <p:ph type="title"/>
          </p:nvPr>
        </p:nvSpPr>
        <p:spPr/>
        <p:txBody>
          <a:bodyPr/>
          <a:lstStyle/>
          <a:p>
            <a:r>
              <a:rPr lang="el-GR" dirty="0"/>
              <a:t>Ο συντονιστής</a:t>
            </a:r>
          </a:p>
        </p:txBody>
      </p:sp>
      <p:sp>
        <p:nvSpPr>
          <p:cNvPr id="3" name="Θέση περιεχομένου 2">
            <a:extLst>
              <a:ext uri="{FF2B5EF4-FFF2-40B4-BE49-F238E27FC236}">
                <a16:creationId xmlns:a16="http://schemas.microsoft.com/office/drawing/2014/main" id="{2D3679A1-0A90-470D-AD53-12C52C580519}"/>
              </a:ext>
            </a:extLst>
          </p:cNvPr>
          <p:cNvSpPr>
            <a:spLocks noGrp="1"/>
          </p:cNvSpPr>
          <p:nvPr>
            <p:ph idx="1"/>
          </p:nvPr>
        </p:nvSpPr>
        <p:spPr/>
        <p:txBody>
          <a:bodyPr/>
          <a:lstStyle/>
          <a:p>
            <a:r>
              <a:rPr lang="el-GR" altLang="en-US" sz="2800" dirty="0"/>
              <a:t>Ο ίδιος αποτελεί δυναμικό πρότυπο με το ρόλο του για την ομάδα, είναι σημαντικό να ανταμείβει το σεβασμό στα δικαιώματα και συναισθήματα, τις πράξεις συνεργασίας και </a:t>
            </a:r>
            <a:r>
              <a:rPr lang="el-GR" altLang="en-US" sz="2800" dirty="0" err="1"/>
              <a:t>αλληλοαποδοχής</a:t>
            </a:r>
            <a:r>
              <a:rPr lang="el-GR" altLang="en-US" sz="2800" dirty="0"/>
              <a:t> των άλλων, το μοίρασμα, τη διατήρηση της σειράς και άλλες μορφές συνεργατικής συμπεριφοράς  (</a:t>
            </a:r>
            <a:r>
              <a:rPr lang="el-GR" altLang="en-US" sz="2800" dirty="0" err="1"/>
              <a:t>Τριλίβα</a:t>
            </a:r>
            <a:r>
              <a:rPr lang="el-GR" altLang="en-US" sz="2800" dirty="0"/>
              <a:t>, 1998). </a:t>
            </a:r>
          </a:p>
          <a:p>
            <a:endParaRPr lang="el-GR" dirty="0"/>
          </a:p>
        </p:txBody>
      </p:sp>
    </p:spTree>
    <p:extLst>
      <p:ext uri="{BB962C8B-B14F-4D97-AF65-F5344CB8AC3E}">
        <p14:creationId xmlns:p14="http://schemas.microsoft.com/office/powerpoint/2010/main" val="3505824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ADF8C3-99AF-4B38-A120-8B59CD82A1F8}"/>
              </a:ext>
            </a:extLst>
          </p:cNvPr>
          <p:cNvSpPr>
            <a:spLocks noGrp="1"/>
          </p:cNvSpPr>
          <p:nvPr>
            <p:ph type="title"/>
          </p:nvPr>
        </p:nvSpPr>
        <p:spPr/>
        <p:txBody>
          <a:bodyPr/>
          <a:lstStyle/>
          <a:p>
            <a:r>
              <a:rPr lang="el-GR" dirty="0"/>
              <a:t>Τα στάδια ανάπτυξης της ομάδας</a:t>
            </a:r>
          </a:p>
        </p:txBody>
      </p:sp>
      <p:sp>
        <p:nvSpPr>
          <p:cNvPr id="3" name="Θέση περιεχομένου 2">
            <a:extLst>
              <a:ext uri="{FF2B5EF4-FFF2-40B4-BE49-F238E27FC236}">
                <a16:creationId xmlns:a16="http://schemas.microsoft.com/office/drawing/2014/main" id="{24752869-CAA7-4727-B963-5243BF4C2C7A}"/>
              </a:ext>
            </a:extLst>
          </p:cNvPr>
          <p:cNvSpPr>
            <a:spLocks noGrp="1"/>
          </p:cNvSpPr>
          <p:nvPr>
            <p:ph idx="1"/>
          </p:nvPr>
        </p:nvSpPr>
        <p:spPr/>
        <p:txBody>
          <a:bodyPr/>
          <a:lstStyle/>
          <a:p>
            <a:r>
              <a:rPr lang="el-GR" altLang="el-GR" dirty="0"/>
              <a:t>Εκ προοιμίου, η κάθε ομάδα είναι διαφορετική, καθώς η σύνθεσή της είναι επίσης κάθε φορά διαφορετική. Ωστόσο, στην πορεία της ανάπτυξής της υπάρχουν κάποια στάδια που έχει παρατηρηθεί ότι είναι κοινά. Ανεξάρτητα από τη χρονική διάρκεια μιας ομάδας, όλες οι ομάδες περνούν από τα ίδια περίπου στάδια.</a:t>
            </a:r>
          </a:p>
          <a:p>
            <a:endParaRPr lang="el-GR" dirty="0"/>
          </a:p>
        </p:txBody>
      </p:sp>
    </p:spTree>
    <p:extLst>
      <p:ext uri="{BB962C8B-B14F-4D97-AF65-F5344CB8AC3E}">
        <p14:creationId xmlns:p14="http://schemas.microsoft.com/office/powerpoint/2010/main" val="3384821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178963-CA39-4C21-BB64-D9CCEB66CB29}"/>
              </a:ext>
            </a:extLst>
          </p:cNvPr>
          <p:cNvSpPr>
            <a:spLocks noGrp="1"/>
          </p:cNvSpPr>
          <p:nvPr>
            <p:ph type="title"/>
          </p:nvPr>
        </p:nvSpPr>
        <p:spPr/>
        <p:txBody>
          <a:bodyPr>
            <a:normAutofit fontScale="90000"/>
          </a:bodyPr>
          <a:lstStyle/>
          <a:p>
            <a:r>
              <a:rPr lang="el-GR" altLang="el-GR" sz="4400" dirty="0"/>
              <a:t>Συγκεκριμένα,  ο </a:t>
            </a:r>
            <a:r>
              <a:rPr lang="en-US" altLang="el-GR" sz="4400" dirty="0"/>
              <a:t>Tuckman</a:t>
            </a:r>
            <a:r>
              <a:rPr lang="el-GR" altLang="el-GR" sz="4400" dirty="0"/>
              <a:t>, (1965) επισημαίνει πέντε στάδια ανάπτυξης της ομάδας :</a:t>
            </a:r>
            <a:endParaRPr lang="el-GR" dirty="0"/>
          </a:p>
        </p:txBody>
      </p:sp>
      <p:sp>
        <p:nvSpPr>
          <p:cNvPr id="3" name="Θέση περιεχομένου 2">
            <a:extLst>
              <a:ext uri="{FF2B5EF4-FFF2-40B4-BE49-F238E27FC236}">
                <a16:creationId xmlns:a16="http://schemas.microsoft.com/office/drawing/2014/main" id="{58678526-9A54-498D-896D-137A2F7446A2}"/>
              </a:ext>
            </a:extLst>
          </p:cNvPr>
          <p:cNvSpPr>
            <a:spLocks noGrp="1"/>
          </p:cNvSpPr>
          <p:nvPr>
            <p:ph idx="1"/>
          </p:nvPr>
        </p:nvSpPr>
        <p:spPr/>
        <p:txBody>
          <a:bodyPr/>
          <a:lstStyle/>
          <a:p>
            <a:r>
              <a:rPr lang="el-GR" altLang="el-GR" dirty="0"/>
              <a:t>Η γέννηση (</a:t>
            </a:r>
            <a:r>
              <a:rPr lang="en-US" altLang="el-GR" dirty="0"/>
              <a:t>forming</a:t>
            </a:r>
            <a:r>
              <a:rPr lang="el-GR" altLang="el-GR" dirty="0"/>
              <a:t>).</a:t>
            </a:r>
          </a:p>
          <a:p>
            <a:r>
              <a:rPr lang="el-GR" altLang="el-GR" dirty="0"/>
              <a:t>Ο αγώνας για επικράτηση (</a:t>
            </a:r>
            <a:r>
              <a:rPr lang="en-US" altLang="el-GR" dirty="0"/>
              <a:t>storming</a:t>
            </a:r>
            <a:r>
              <a:rPr lang="el-GR" altLang="el-GR" dirty="0"/>
              <a:t>).</a:t>
            </a:r>
          </a:p>
          <a:p>
            <a:r>
              <a:rPr lang="el-GR" altLang="el-GR" dirty="0"/>
              <a:t>Η ρύθμιση (</a:t>
            </a:r>
            <a:r>
              <a:rPr lang="en-US" altLang="el-GR" dirty="0"/>
              <a:t>norming</a:t>
            </a:r>
            <a:r>
              <a:rPr lang="el-GR" altLang="el-GR" dirty="0"/>
              <a:t>).</a:t>
            </a:r>
          </a:p>
          <a:p>
            <a:r>
              <a:rPr lang="el-GR" altLang="el-GR" dirty="0"/>
              <a:t>Η απόδοση (</a:t>
            </a:r>
            <a:r>
              <a:rPr lang="en-US" altLang="el-GR" dirty="0"/>
              <a:t>performing</a:t>
            </a:r>
            <a:r>
              <a:rPr lang="el-GR" altLang="el-GR" dirty="0"/>
              <a:t>). </a:t>
            </a:r>
          </a:p>
          <a:p>
            <a:r>
              <a:rPr lang="el-GR" altLang="el-GR" dirty="0"/>
              <a:t>Ο τερματισμός (</a:t>
            </a:r>
            <a:r>
              <a:rPr lang="el-GR" altLang="el-GR" dirty="0" err="1"/>
              <a:t>adjourning</a:t>
            </a:r>
            <a:r>
              <a:rPr lang="el-GR" altLang="el-GR" dirty="0"/>
              <a:t>). </a:t>
            </a:r>
          </a:p>
          <a:p>
            <a:endParaRPr lang="el-GR" dirty="0"/>
          </a:p>
        </p:txBody>
      </p:sp>
    </p:spTree>
    <p:extLst>
      <p:ext uri="{BB962C8B-B14F-4D97-AF65-F5344CB8AC3E}">
        <p14:creationId xmlns:p14="http://schemas.microsoft.com/office/powerpoint/2010/main" val="3442137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EF9A80-7309-42FF-8D78-B775B642F888}"/>
              </a:ext>
            </a:extLst>
          </p:cNvPr>
          <p:cNvSpPr>
            <a:spLocks noGrp="1"/>
          </p:cNvSpPr>
          <p:nvPr>
            <p:ph type="title"/>
          </p:nvPr>
        </p:nvSpPr>
        <p:spPr/>
        <p:txBody>
          <a:bodyPr/>
          <a:lstStyle/>
          <a:p>
            <a:r>
              <a:rPr lang="el-GR" dirty="0"/>
              <a:t>Στάδια</a:t>
            </a:r>
          </a:p>
        </p:txBody>
      </p:sp>
      <p:sp>
        <p:nvSpPr>
          <p:cNvPr id="3" name="Θέση περιεχομένου 2">
            <a:extLst>
              <a:ext uri="{FF2B5EF4-FFF2-40B4-BE49-F238E27FC236}">
                <a16:creationId xmlns:a16="http://schemas.microsoft.com/office/drawing/2014/main" id="{5F397F32-26B2-4850-AFDB-1BA7778EF799}"/>
              </a:ext>
            </a:extLst>
          </p:cNvPr>
          <p:cNvSpPr>
            <a:spLocks noGrp="1"/>
          </p:cNvSpPr>
          <p:nvPr>
            <p:ph idx="1"/>
          </p:nvPr>
        </p:nvSpPr>
        <p:spPr/>
        <p:txBody>
          <a:bodyPr/>
          <a:lstStyle/>
          <a:p>
            <a:r>
              <a:rPr lang="el-GR" altLang="el-GR" dirty="0"/>
              <a:t>Αντίστοιχα, Ο </a:t>
            </a:r>
            <a:r>
              <a:rPr lang="en-US" altLang="el-GR" dirty="0"/>
              <a:t>Corey</a:t>
            </a:r>
            <a:r>
              <a:rPr lang="el-GR" altLang="el-GR" dirty="0"/>
              <a:t> (2012) αναφέρεται σε  τρία στάδια ανάπτυξης, τα οποία ουσιαστικά περιλαμβάνουν τα ανωτέρω και αυτά είναι:  το εισαγωγικό (γέννηση), το στάδιο ανάπτυξης (αγώνας για επικράτηση, ρύθμιση και απόδοση ) και το στάδιο  κλεισίματος (τερματισμός).</a:t>
            </a:r>
          </a:p>
          <a:p>
            <a:endParaRPr lang="el-GR" dirty="0"/>
          </a:p>
        </p:txBody>
      </p:sp>
    </p:spTree>
    <p:extLst>
      <p:ext uri="{BB962C8B-B14F-4D97-AF65-F5344CB8AC3E}">
        <p14:creationId xmlns:p14="http://schemas.microsoft.com/office/powerpoint/2010/main" val="27745988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B46567-7A32-41C4-8856-538A26DDA043}"/>
              </a:ext>
            </a:extLst>
          </p:cNvPr>
          <p:cNvSpPr>
            <a:spLocks noGrp="1"/>
          </p:cNvSpPr>
          <p:nvPr>
            <p:ph type="title"/>
          </p:nvPr>
        </p:nvSpPr>
        <p:spPr/>
        <p:txBody>
          <a:bodyPr/>
          <a:lstStyle/>
          <a:p>
            <a:r>
              <a:rPr lang="el-GR" dirty="0"/>
              <a:t>Συναντήσεις</a:t>
            </a:r>
          </a:p>
        </p:txBody>
      </p:sp>
      <p:sp>
        <p:nvSpPr>
          <p:cNvPr id="3" name="Θέση περιεχομένου 2">
            <a:extLst>
              <a:ext uri="{FF2B5EF4-FFF2-40B4-BE49-F238E27FC236}">
                <a16:creationId xmlns:a16="http://schemas.microsoft.com/office/drawing/2014/main" id="{A1196C8C-85C6-4882-81A8-B671F4945AD3}"/>
              </a:ext>
            </a:extLst>
          </p:cNvPr>
          <p:cNvSpPr>
            <a:spLocks noGrp="1"/>
          </p:cNvSpPr>
          <p:nvPr>
            <p:ph idx="1"/>
          </p:nvPr>
        </p:nvSpPr>
        <p:spPr/>
        <p:txBody>
          <a:bodyPr/>
          <a:lstStyle/>
          <a:p>
            <a:r>
              <a:rPr lang="el-GR" altLang="en-US" sz="2800" dirty="0"/>
              <a:t>Κάθε συνάντηση διαιρείται νοερά σε τρεις φάσεις: </a:t>
            </a:r>
          </a:p>
          <a:p>
            <a:r>
              <a:rPr lang="el-GR" altLang="en-US" sz="2800" dirty="0"/>
              <a:t>την εισαγωγική φάση, </a:t>
            </a:r>
          </a:p>
          <a:p>
            <a:r>
              <a:rPr lang="el-GR" altLang="en-US" sz="2800" dirty="0"/>
              <a:t>τη φάση ανάπτυξης,</a:t>
            </a:r>
          </a:p>
          <a:p>
            <a:r>
              <a:rPr lang="el-GR" altLang="en-US" sz="2800" dirty="0"/>
              <a:t> τη φάση κλεισίματος.</a:t>
            </a:r>
          </a:p>
          <a:p>
            <a:endParaRPr lang="el-GR" dirty="0"/>
          </a:p>
        </p:txBody>
      </p:sp>
    </p:spTree>
    <p:extLst>
      <p:ext uri="{BB962C8B-B14F-4D97-AF65-F5344CB8AC3E}">
        <p14:creationId xmlns:p14="http://schemas.microsoft.com/office/powerpoint/2010/main" val="1709927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57223B-8445-441F-A3CB-EC76560EC742}"/>
              </a:ext>
            </a:extLst>
          </p:cNvPr>
          <p:cNvSpPr>
            <a:spLocks noGrp="1"/>
          </p:cNvSpPr>
          <p:nvPr>
            <p:ph type="title"/>
          </p:nvPr>
        </p:nvSpPr>
        <p:spPr/>
        <p:txBody>
          <a:bodyPr/>
          <a:lstStyle/>
          <a:p>
            <a:r>
              <a:rPr lang="el-GR" altLang="en-US" dirty="0"/>
              <a:t>Εισαγωγική φάση</a:t>
            </a:r>
            <a:br>
              <a:rPr lang="el-GR" altLang="en-US" dirty="0"/>
            </a:br>
            <a:endParaRPr lang="el-GR" dirty="0"/>
          </a:p>
        </p:txBody>
      </p:sp>
      <p:sp>
        <p:nvSpPr>
          <p:cNvPr id="3" name="Θέση περιεχομένου 2">
            <a:extLst>
              <a:ext uri="{FF2B5EF4-FFF2-40B4-BE49-F238E27FC236}">
                <a16:creationId xmlns:a16="http://schemas.microsoft.com/office/drawing/2014/main" id="{2716BB5E-2145-4B81-99D5-81878E41306D}"/>
              </a:ext>
            </a:extLst>
          </p:cNvPr>
          <p:cNvSpPr>
            <a:spLocks noGrp="1"/>
          </p:cNvSpPr>
          <p:nvPr>
            <p:ph idx="1"/>
          </p:nvPr>
        </p:nvSpPr>
        <p:spPr/>
        <p:txBody>
          <a:bodyPr/>
          <a:lstStyle/>
          <a:p>
            <a:pPr eaLnBrk="1" hangingPunct="1">
              <a:buFont typeface="Wingdings" panose="05000000000000000000" pitchFamily="2" charset="2"/>
              <a:buNone/>
            </a:pPr>
            <a:r>
              <a:rPr lang="el-GR" altLang="en-US" sz="2800" dirty="0"/>
              <a:t>Ο συντονιστής διευκολύνει τους συμμετέχοντες να επικεντρωθούν στον εαυτό τους και στο « εδώ και τώρα». Είναι σημαντικό να ανοιχτούν και να επικοινωνήσουν με τους άλλους, να εκφράσουν τις επιθυμίες και τις ανάγκες τους. </a:t>
            </a:r>
          </a:p>
          <a:p>
            <a:endParaRPr lang="el-GR" dirty="0"/>
          </a:p>
        </p:txBody>
      </p:sp>
    </p:spTree>
    <p:extLst>
      <p:ext uri="{BB962C8B-B14F-4D97-AF65-F5344CB8AC3E}">
        <p14:creationId xmlns:p14="http://schemas.microsoft.com/office/powerpoint/2010/main" val="35760843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E971B7-7F40-4DE6-B967-87AE56AFEE94}"/>
              </a:ext>
            </a:extLst>
          </p:cNvPr>
          <p:cNvSpPr>
            <a:spLocks noGrp="1"/>
          </p:cNvSpPr>
          <p:nvPr>
            <p:ph type="title"/>
          </p:nvPr>
        </p:nvSpPr>
        <p:spPr/>
        <p:txBody>
          <a:bodyPr/>
          <a:lstStyle/>
          <a:p>
            <a:r>
              <a:rPr lang="el-GR" dirty="0"/>
              <a:t>Φάση ανάπτυξης</a:t>
            </a:r>
          </a:p>
        </p:txBody>
      </p:sp>
      <p:sp>
        <p:nvSpPr>
          <p:cNvPr id="3" name="Θέση περιεχομένου 2">
            <a:extLst>
              <a:ext uri="{FF2B5EF4-FFF2-40B4-BE49-F238E27FC236}">
                <a16:creationId xmlns:a16="http://schemas.microsoft.com/office/drawing/2014/main" id="{4DEFA50A-C2F5-4C65-AEEF-F7E910973933}"/>
              </a:ext>
            </a:extLst>
          </p:cNvPr>
          <p:cNvSpPr>
            <a:spLocks noGrp="1"/>
          </p:cNvSpPr>
          <p:nvPr>
            <p:ph idx="1"/>
          </p:nvPr>
        </p:nvSpPr>
        <p:spPr/>
        <p:txBody>
          <a:bodyPr/>
          <a:lstStyle/>
          <a:p>
            <a:r>
              <a:rPr lang="el-GR" altLang="en-US" sz="2800" dirty="0"/>
              <a:t>Πρόκειται για την πιο δημιουργική φάση της πορείας μιας ομάδας. Η εμπιστοσύνη, το δέσιμο, η αποδοχή και οι αλληλεπιδράσεις μεταξύ των μελών εξελίσσονται όλο και περισσότερο. Σε προσωπικό επίπεδο, ο συντονιστής, υποστηρίζει ατομικά τα μέλη να εμβαθύνουν σε θέματα που τους απασχολούν, να αναζητήσουν λύσεις, να συνειδητοποιήσουν τις αξίες και να αναγνωρίσουν τις στάσεις ζωής τους.</a:t>
            </a:r>
            <a:endParaRPr lang="el-GR" dirty="0"/>
          </a:p>
        </p:txBody>
      </p:sp>
    </p:spTree>
    <p:extLst>
      <p:ext uri="{BB962C8B-B14F-4D97-AF65-F5344CB8AC3E}">
        <p14:creationId xmlns:p14="http://schemas.microsoft.com/office/powerpoint/2010/main" val="2759041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FCB486-9BD1-4E8B-B9A8-D5C8455F240C}"/>
              </a:ext>
            </a:extLst>
          </p:cNvPr>
          <p:cNvSpPr>
            <a:spLocks noGrp="1"/>
          </p:cNvSpPr>
          <p:nvPr>
            <p:ph type="title"/>
          </p:nvPr>
        </p:nvSpPr>
        <p:spPr/>
        <p:txBody>
          <a:bodyPr/>
          <a:lstStyle/>
          <a:p>
            <a:r>
              <a:rPr lang="el-GR" dirty="0"/>
              <a:t>Φάση ανάπτυξης</a:t>
            </a:r>
          </a:p>
        </p:txBody>
      </p:sp>
      <p:sp>
        <p:nvSpPr>
          <p:cNvPr id="3" name="Θέση περιεχομένου 2">
            <a:extLst>
              <a:ext uri="{FF2B5EF4-FFF2-40B4-BE49-F238E27FC236}">
                <a16:creationId xmlns:a16="http://schemas.microsoft.com/office/drawing/2014/main" id="{AB19515B-10D5-4D94-8A17-7D850733A158}"/>
              </a:ext>
            </a:extLst>
          </p:cNvPr>
          <p:cNvSpPr>
            <a:spLocks noGrp="1"/>
          </p:cNvSpPr>
          <p:nvPr>
            <p:ph idx="1"/>
          </p:nvPr>
        </p:nvSpPr>
        <p:spPr/>
        <p:txBody>
          <a:bodyPr/>
          <a:lstStyle/>
          <a:p>
            <a:r>
              <a:rPr lang="el-GR" altLang="en-US" sz="2800" dirty="0"/>
              <a:t>Μέσα στον οικείο χώρο της ομάδας τα άτομα καλούνται να κάνουν ασφαλείς αλλαγές και να πειραματιστούν με νέες λειτουργικές συμπεριφορές.</a:t>
            </a:r>
            <a:endParaRPr lang="el-GR" dirty="0"/>
          </a:p>
        </p:txBody>
      </p:sp>
    </p:spTree>
    <p:extLst>
      <p:ext uri="{BB962C8B-B14F-4D97-AF65-F5344CB8AC3E}">
        <p14:creationId xmlns:p14="http://schemas.microsoft.com/office/powerpoint/2010/main" val="20119293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7E79F83-528E-4318-A621-669E11B1F955}"/>
              </a:ext>
            </a:extLst>
          </p:cNvPr>
          <p:cNvSpPr>
            <a:spLocks noGrp="1"/>
          </p:cNvSpPr>
          <p:nvPr>
            <p:ph type="title"/>
          </p:nvPr>
        </p:nvSpPr>
        <p:spPr/>
        <p:txBody>
          <a:bodyPr/>
          <a:lstStyle/>
          <a:p>
            <a:r>
              <a:rPr lang="el-GR" dirty="0"/>
              <a:t>Κλείσιμο</a:t>
            </a:r>
          </a:p>
        </p:txBody>
      </p:sp>
      <p:sp>
        <p:nvSpPr>
          <p:cNvPr id="3" name="Θέση περιεχομένου 2">
            <a:extLst>
              <a:ext uri="{FF2B5EF4-FFF2-40B4-BE49-F238E27FC236}">
                <a16:creationId xmlns:a16="http://schemas.microsoft.com/office/drawing/2014/main" id="{5EFE272F-6291-48B5-8D9D-64C0105021D8}"/>
              </a:ext>
            </a:extLst>
          </p:cNvPr>
          <p:cNvSpPr>
            <a:spLocks noGrp="1"/>
          </p:cNvSpPr>
          <p:nvPr>
            <p:ph idx="1"/>
          </p:nvPr>
        </p:nvSpPr>
        <p:spPr/>
        <p:txBody>
          <a:bodyPr/>
          <a:lstStyle/>
          <a:p>
            <a:r>
              <a:rPr lang="el-GR" altLang="en-US" sz="2800" dirty="0"/>
              <a:t>Η φάση του κλεισίματος, είναι απαραίτητη και δεν πρέπει να παραλείπεται ακόμα κι αν ο χρόνος είναι περιορισμένος. Δέκα λεπτά στο τέλος κάθε συνάντησης είναι απαραίτητα ώστε να μιλήσει ο καθένας για κάτι που ανακάλυψε για τον εαυτό του όσο μικρό κι είναι αυτό. Επίσης είναι σημαντικό να μοιραστεί με τα υπόλοιπα μέλη τα συναισθήματα και τις σκέψεις με τις οποίες φεύγει.</a:t>
            </a:r>
          </a:p>
          <a:p>
            <a:endParaRPr lang="el-GR" dirty="0"/>
          </a:p>
        </p:txBody>
      </p:sp>
    </p:spTree>
    <p:extLst>
      <p:ext uri="{BB962C8B-B14F-4D97-AF65-F5344CB8AC3E}">
        <p14:creationId xmlns:p14="http://schemas.microsoft.com/office/powerpoint/2010/main" val="4227659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ECF3A48-0150-4086-A255-6E26501DAA48}"/>
              </a:ext>
            </a:extLst>
          </p:cNvPr>
          <p:cNvSpPr>
            <a:spLocks noGrp="1"/>
          </p:cNvSpPr>
          <p:nvPr>
            <p:ph type="title"/>
          </p:nvPr>
        </p:nvSpPr>
        <p:spPr/>
        <p:txBody>
          <a:bodyPr/>
          <a:lstStyle/>
          <a:p>
            <a:r>
              <a:rPr lang="el-GR" dirty="0"/>
              <a:t>Περίγραμμα μαθήματος</a:t>
            </a:r>
          </a:p>
        </p:txBody>
      </p:sp>
      <p:sp>
        <p:nvSpPr>
          <p:cNvPr id="3" name="Θέση περιεχομένου 2">
            <a:extLst>
              <a:ext uri="{FF2B5EF4-FFF2-40B4-BE49-F238E27FC236}">
                <a16:creationId xmlns:a16="http://schemas.microsoft.com/office/drawing/2014/main" id="{1735481C-85C4-4775-B90C-76DD38D20D1E}"/>
              </a:ext>
            </a:extLst>
          </p:cNvPr>
          <p:cNvSpPr>
            <a:spLocks noGrp="1"/>
          </p:cNvSpPr>
          <p:nvPr>
            <p:ph idx="1"/>
          </p:nvPr>
        </p:nvSpPr>
        <p:spPr/>
        <p:txBody>
          <a:bodyPr/>
          <a:lstStyle/>
          <a:p>
            <a:r>
              <a:rPr lang="el-GR" dirty="0"/>
              <a:t>Βιωματική μάθηση </a:t>
            </a:r>
          </a:p>
          <a:p>
            <a:r>
              <a:rPr lang="el-GR" dirty="0"/>
              <a:t>Διαδικασία </a:t>
            </a:r>
          </a:p>
          <a:p>
            <a:r>
              <a:rPr lang="el-GR" dirty="0"/>
              <a:t>Στόχοι </a:t>
            </a:r>
          </a:p>
          <a:p>
            <a:r>
              <a:rPr lang="el-GR" dirty="0"/>
              <a:t>Στάδια ανάπτυξης ομάδας </a:t>
            </a:r>
          </a:p>
          <a:p>
            <a:r>
              <a:rPr lang="el-GR" dirty="0"/>
              <a:t>Συντονιστής</a:t>
            </a:r>
          </a:p>
        </p:txBody>
      </p:sp>
    </p:spTree>
    <p:extLst>
      <p:ext uri="{BB962C8B-B14F-4D97-AF65-F5344CB8AC3E}">
        <p14:creationId xmlns:p14="http://schemas.microsoft.com/office/powerpoint/2010/main" val="3322005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D91276-1273-47D5-BA0C-778AD17D3165}"/>
              </a:ext>
            </a:extLst>
          </p:cNvPr>
          <p:cNvSpPr>
            <a:spLocks noGrp="1"/>
          </p:cNvSpPr>
          <p:nvPr>
            <p:ph type="title"/>
          </p:nvPr>
        </p:nvSpPr>
        <p:spPr/>
        <p:txBody>
          <a:bodyPr/>
          <a:lstStyle/>
          <a:p>
            <a:r>
              <a:rPr lang="el-GR" dirty="0"/>
              <a:t>Τερματισμός</a:t>
            </a:r>
          </a:p>
        </p:txBody>
      </p:sp>
      <p:sp>
        <p:nvSpPr>
          <p:cNvPr id="3" name="Θέση περιεχομένου 2">
            <a:extLst>
              <a:ext uri="{FF2B5EF4-FFF2-40B4-BE49-F238E27FC236}">
                <a16:creationId xmlns:a16="http://schemas.microsoft.com/office/drawing/2014/main" id="{A7402125-4EE8-4743-8F49-78D74B405B8C}"/>
              </a:ext>
            </a:extLst>
          </p:cNvPr>
          <p:cNvSpPr>
            <a:spLocks noGrp="1"/>
          </p:cNvSpPr>
          <p:nvPr>
            <p:ph idx="1"/>
          </p:nvPr>
        </p:nvSpPr>
        <p:spPr/>
        <p:txBody>
          <a:bodyPr/>
          <a:lstStyle/>
          <a:p>
            <a:r>
              <a:rPr lang="el-GR" altLang="el-GR" dirty="0"/>
              <a:t>Καίριας σημασίας  για την ολοκλήρωση της ομάδας  αποτελεί το μοίρασμα των συναισθημάτων που προκαλεί ο τερματισμός, η αναδρομή στις προσδοκίες και στα αρχικά αιτήματα των μελών, ο </a:t>
            </a:r>
            <a:r>
              <a:rPr lang="el-GR" altLang="el-GR" dirty="0" err="1"/>
              <a:t>αναστοχασμός</a:t>
            </a:r>
            <a:r>
              <a:rPr lang="el-GR" altLang="el-GR" dirty="0"/>
              <a:t> της πορείας τους.</a:t>
            </a:r>
          </a:p>
          <a:p>
            <a:endParaRPr lang="el-GR" dirty="0"/>
          </a:p>
        </p:txBody>
      </p:sp>
    </p:spTree>
    <p:extLst>
      <p:ext uri="{BB962C8B-B14F-4D97-AF65-F5344CB8AC3E}">
        <p14:creationId xmlns:p14="http://schemas.microsoft.com/office/powerpoint/2010/main" val="1467692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973A81-F449-46A4-B96E-A9150F69011C}"/>
              </a:ext>
            </a:extLst>
          </p:cNvPr>
          <p:cNvSpPr>
            <a:spLocks noGrp="1"/>
          </p:cNvSpPr>
          <p:nvPr>
            <p:ph type="title"/>
          </p:nvPr>
        </p:nvSpPr>
        <p:spPr/>
        <p:txBody>
          <a:bodyPr/>
          <a:lstStyle/>
          <a:p>
            <a:r>
              <a:rPr lang="el-GR" dirty="0"/>
              <a:t>Βιωματική μάθηση</a:t>
            </a:r>
          </a:p>
        </p:txBody>
      </p:sp>
      <p:sp>
        <p:nvSpPr>
          <p:cNvPr id="3" name="Θέση περιεχομένου 2">
            <a:extLst>
              <a:ext uri="{FF2B5EF4-FFF2-40B4-BE49-F238E27FC236}">
                <a16:creationId xmlns:a16="http://schemas.microsoft.com/office/drawing/2014/main" id="{F2ECD9EA-02A1-4C3B-9839-F17E574FE950}"/>
              </a:ext>
            </a:extLst>
          </p:cNvPr>
          <p:cNvSpPr>
            <a:spLocks noGrp="1"/>
          </p:cNvSpPr>
          <p:nvPr>
            <p:ph idx="1"/>
          </p:nvPr>
        </p:nvSpPr>
        <p:spPr/>
        <p:txBody>
          <a:bodyPr>
            <a:normAutofit/>
          </a:bodyPr>
          <a:lstStyle/>
          <a:p>
            <a:pPr marL="0" indent="0">
              <a:buNone/>
            </a:pPr>
            <a:r>
              <a:rPr lang="el-GR" sz="3200" dirty="0">
                <a:effectLst/>
                <a:ea typeface="Times New Roman" panose="02020603050405020304" pitchFamily="18" charset="0"/>
              </a:rPr>
              <a:t>Στο χώρο της εκπαίδευσης η βιωματική μάθηση αναφέρεται στην οργάνωση και εφαρμογή της μαθησιακής διαδικασίας που στηρίζεται στο «</a:t>
            </a:r>
            <a:r>
              <a:rPr lang="en-US" sz="3200" dirty="0">
                <a:effectLst/>
                <a:ea typeface="Times New Roman" panose="02020603050405020304" pitchFamily="18" charset="0"/>
              </a:rPr>
              <a:t>learning by doing</a:t>
            </a:r>
            <a:r>
              <a:rPr lang="el-GR" sz="3200" dirty="0">
                <a:effectLst/>
                <a:ea typeface="Times New Roman" panose="02020603050405020304" pitchFamily="18" charset="0"/>
              </a:rPr>
              <a:t>», δηλαδή στην ενεργό συμμετοχή των μελών σε δραστηριότητες.</a:t>
            </a:r>
            <a:endParaRPr lang="el-GR" sz="3200" dirty="0"/>
          </a:p>
        </p:txBody>
      </p:sp>
    </p:spTree>
    <p:extLst>
      <p:ext uri="{BB962C8B-B14F-4D97-AF65-F5344CB8AC3E}">
        <p14:creationId xmlns:p14="http://schemas.microsoft.com/office/powerpoint/2010/main" val="921814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577269-4A34-4504-A1B1-9D2BCAE1F415}"/>
              </a:ext>
            </a:extLst>
          </p:cNvPr>
          <p:cNvSpPr>
            <a:spLocks noGrp="1"/>
          </p:cNvSpPr>
          <p:nvPr>
            <p:ph type="title"/>
          </p:nvPr>
        </p:nvSpPr>
        <p:spPr/>
        <p:txBody>
          <a:bodyPr/>
          <a:lstStyle/>
          <a:p>
            <a:r>
              <a:rPr lang="el-GR" dirty="0"/>
              <a:t>Βιωματική Μάθηση</a:t>
            </a:r>
          </a:p>
        </p:txBody>
      </p:sp>
      <p:sp>
        <p:nvSpPr>
          <p:cNvPr id="3" name="Θέση περιεχομένου 2">
            <a:extLst>
              <a:ext uri="{FF2B5EF4-FFF2-40B4-BE49-F238E27FC236}">
                <a16:creationId xmlns:a16="http://schemas.microsoft.com/office/drawing/2014/main" id="{F6A88E76-F750-4D07-BEDE-EF3BE9AAB602}"/>
              </a:ext>
            </a:extLst>
          </p:cNvPr>
          <p:cNvSpPr>
            <a:spLocks noGrp="1"/>
          </p:cNvSpPr>
          <p:nvPr>
            <p:ph idx="1"/>
          </p:nvPr>
        </p:nvSpPr>
        <p:spPr/>
        <p:txBody>
          <a:bodyPr/>
          <a:lstStyle/>
          <a:p>
            <a:r>
              <a:rPr lang="el-GR" altLang="en-US" sz="2800" dirty="0"/>
              <a:t>Η βιωματική εκπαίδευση συμβάλει στη δυναμική πορεία των μελών της ομάδας προς τη γνώση και την προσωπική ανάπτυξη. Η γνώση </a:t>
            </a:r>
            <a:r>
              <a:rPr lang="el-GR" altLang="en-US" sz="2800" dirty="0" err="1"/>
              <a:t>κατακτάται</a:t>
            </a:r>
            <a:r>
              <a:rPr lang="el-GR" altLang="en-US" sz="2800" dirty="0"/>
              <a:t> μέσα από το προσωπικό βίωμα το οποίο  οδηγεί τα μέλη στην αλλαγή στάσεων και αξιών, με αποτέλεσμα να εξελίσσονται σαν άνθρωποι. Παράλληλα η βιωματική εκπαίδευση καλλιεργεί σημαντικές προσωπικές και επαγγελματικές δεξιότητες.</a:t>
            </a:r>
          </a:p>
          <a:p>
            <a:endParaRPr lang="el-GR" dirty="0"/>
          </a:p>
        </p:txBody>
      </p:sp>
    </p:spTree>
    <p:extLst>
      <p:ext uri="{BB962C8B-B14F-4D97-AF65-F5344CB8AC3E}">
        <p14:creationId xmlns:p14="http://schemas.microsoft.com/office/powerpoint/2010/main" val="797439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C9051F-77E4-46B3-B5E9-B9F7726F7AE8}"/>
              </a:ext>
            </a:extLst>
          </p:cNvPr>
          <p:cNvSpPr>
            <a:spLocks noGrp="1"/>
          </p:cNvSpPr>
          <p:nvPr>
            <p:ph type="title"/>
          </p:nvPr>
        </p:nvSpPr>
        <p:spPr/>
        <p:txBody>
          <a:bodyPr/>
          <a:lstStyle/>
          <a:p>
            <a:r>
              <a:rPr lang="el-GR" dirty="0">
                <a:latin typeface="Times New Roman" panose="02020603050405020304" pitchFamily="18" charset="0"/>
                <a:ea typeface="Times New Roman" panose="02020603050405020304" pitchFamily="18" charset="0"/>
              </a:rPr>
              <a:t>Ορισμός </a:t>
            </a:r>
            <a:r>
              <a:rPr lang="en-US" dirty="0">
                <a:latin typeface="Times New Roman" panose="02020603050405020304" pitchFamily="18" charset="0"/>
                <a:ea typeface="Times New Roman" panose="02020603050405020304" pitchFamily="18" charset="0"/>
              </a:rPr>
              <a:t>Fook</a:t>
            </a:r>
            <a:r>
              <a:rPr lang="el-GR" dirty="0">
                <a:latin typeface="Times New Roman" panose="02020603050405020304" pitchFamily="18" charset="0"/>
                <a:ea typeface="Times New Roman" panose="02020603050405020304" pitchFamily="18" charset="0"/>
              </a:rPr>
              <a:t>, (2012):</a:t>
            </a:r>
            <a:r>
              <a:rPr lang="el-GR" dirty="0">
                <a:latin typeface="Calibri" panose="020F0502020204030204" pitchFamily="34" charset="0"/>
                <a:ea typeface="Calibri" panose="020F0502020204030204" pitchFamily="34" charset="0"/>
                <a:cs typeface="Times New Roman" panose="02020603050405020304" pitchFamily="18" charset="0"/>
              </a:rPr>
              <a:t> </a:t>
            </a:r>
            <a:endParaRPr lang="el-GR" dirty="0"/>
          </a:p>
        </p:txBody>
      </p:sp>
      <p:sp>
        <p:nvSpPr>
          <p:cNvPr id="3" name="Θέση περιεχομένου 2">
            <a:extLst>
              <a:ext uri="{FF2B5EF4-FFF2-40B4-BE49-F238E27FC236}">
                <a16:creationId xmlns:a16="http://schemas.microsoft.com/office/drawing/2014/main" id="{50CB17B0-FD89-409F-A737-B173A0CD8D66}"/>
              </a:ext>
            </a:extLst>
          </p:cNvPr>
          <p:cNvSpPr>
            <a:spLocks noGrp="1"/>
          </p:cNvSpPr>
          <p:nvPr>
            <p:ph idx="1"/>
          </p:nvPr>
        </p:nvSpPr>
        <p:spPr/>
        <p:txBody>
          <a:bodyPr>
            <a:normAutofit/>
          </a:bodyPr>
          <a:lstStyle/>
          <a:p>
            <a:pPr marL="0" indent="0">
              <a:buNone/>
            </a:pPr>
            <a:r>
              <a:rPr lang="el-GR" dirty="0">
                <a:effectLst/>
                <a:ea typeface="Calibri" panose="020F0502020204030204" pitchFamily="34" charset="0"/>
              </a:rPr>
              <a:t>Τι</a:t>
            </a:r>
            <a:r>
              <a:rPr lang="el-GR" dirty="0">
                <a:effectLst/>
                <a:ea typeface="Calibri" panose="020F0502020204030204" pitchFamily="34" charset="0"/>
                <a:cs typeface="Times New Roman" panose="02020603050405020304" pitchFamily="18" charset="0"/>
              </a:rPr>
              <a:t> </a:t>
            </a:r>
            <a:r>
              <a:rPr lang="el-GR" dirty="0">
                <a:effectLst/>
                <a:ea typeface="Calibri" panose="020F0502020204030204" pitchFamily="34" charset="0"/>
              </a:rPr>
              <a:t>είναι</a:t>
            </a:r>
            <a:r>
              <a:rPr lang="el-GR" dirty="0">
                <a:effectLst/>
                <a:ea typeface="Calibri" panose="020F0502020204030204" pitchFamily="34" charset="0"/>
                <a:cs typeface="Times New Roman" panose="02020603050405020304" pitchFamily="18" charset="0"/>
              </a:rPr>
              <a:t> </a:t>
            </a:r>
            <a:r>
              <a:rPr lang="el-GR" dirty="0">
                <a:effectLst/>
                <a:ea typeface="Calibri" panose="020F0502020204030204" pitchFamily="34" charset="0"/>
              </a:rPr>
              <a:t>εμπειρία</a:t>
            </a:r>
            <a:r>
              <a:rPr lang="el-GR" dirty="0">
                <a:effectLst/>
                <a:ea typeface="Calibri" panose="020F0502020204030204" pitchFamily="34" charset="0"/>
                <a:cs typeface="Times New Roman" panose="02020603050405020304" pitchFamily="18" charset="0"/>
              </a:rPr>
              <a:t> </a:t>
            </a:r>
            <a:r>
              <a:rPr lang="el-GR" dirty="0">
                <a:effectLst/>
                <a:ea typeface="Calibri" panose="020F0502020204030204" pitchFamily="34" charset="0"/>
              </a:rPr>
              <a:t>και</a:t>
            </a:r>
            <a:r>
              <a:rPr lang="el-GR" dirty="0">
                <a:effectLst/>
                <a:ea typeface="Calibri" panose="020F0502020204030204" pitchFamily="34" charset="0"/>
                <a:cs typeface="Times New Roman" panose="02020603050405020304" pitchFamily="18" charset="0"/>
              </a:rPr>
              <a:t> </a:t>
            </a:r>
            <a:r>
              <a:rPr lang="el-GR" dirty="0">
                <a:effectLst/>
                <a:ea typeface="Calibri" panose="020F0502020204030204" pitchFamily="34" charset="0"/>
              </a:rPr>
              <a:t>βίωμα</a:t>
            </a:r>
            <a:r>
              <a:rPr lang="el-GR" i="1" dirty="0">
                <a:effectLst/>
                <a:ea typeface="Calibri" panose="020F0502020204030204" pitchFamily="34" charset="0"/>
                <a:cs typeface="Times New Roman" panose="02020603050405020304" pitchFamily="18" charset="0"/>
              </a:rPr>
              <a:t>: </a:t>
            </a:r>
            <a:r>
              <a:rPr lang="el-GR" i="1" dirty="0">
                <a:effectLst/>
                <a:ea typeface="Calibri" panose="020F0502020204030204" pitchFamily="34" charset="0"/>
              </a:rPr>
              <a:t>ένα</a:t>
            </a:r>
            <a:r>
              <a:rPr lang="el-GR" i="1" dirty="0">
                <a:effectLst/>
                <a:ea typeface="Calibri" panose="020F0502020204030204" pitchFamily="34" charset="0"/>
                <a:cs typeface="Times New Roman" panose="02020603050405020304" pitchFamily="18" charset="0"/>
              </a:rPr>
              <a:t> </a:t>
            </a:r>
            <a:r>
              <a:rPr lang="el-GR" i="1" dirty="0">
                <a:effectLst/>
                <a:ea typeface="Calibri" panose="020F0502020204030204" pitchFamily="34" charset="0"/>
              </a:rPr>
              <a:t>αμάλγαμα</a:t>
            </a:r>
            <a:r>
              <a:rPr lang="el-GR" i="1" dirty="0">
                <a:effectLst/>
                <a:ea typeface="Calibri" panose="020F0502020204030204" pitchFamily="34" charset="0"/>
                <a:cs typeface="Times New Roman" panose="02020603050405020304" pitchFamily="18" charset="0"/>
              </a:rPr>
              <a:t> </a:t>
            </a:r>
            <a:r>
              <a:rPr lang="el-GR" i="1" dirty="0">
                <a:effectLst/>
                <a:ea typeface="Calibri" panose="020F0502020204030204" pitchFamily="34" charset="0"/>
              </a:rPr>
              <a:t>από</a:t>
            </a:r>
            <a:r>
              <a:rPr lang="el-GR" i="1" dirty="0">
                <a:effectLst/>
                <a:ea typeface="Calibri" panose="020F0502020204030204" pitchFamily="34" charset="0"/>
                <a:cs typeface="Times New Roman" panose="02020603050405020304" pitchFamily="18" charset="0"/>
              </a:rPr>
              <a:t> </a:t>
            </a:r>
            <a:r>
              <a:rPr lang="el-GR" i="1" dirty="0">
                <a:effectLst/>
                <a:ea typeface="Calibri" panose="020F0502020204030204" pitchFamily="34" charset="0"/>
              </a:rPr>
              <a:t>σκέψεις</a:t>
            </a:r>
            <a:r>
              <a:rPr lang="el-GR" i="1" dirty="0">
                <a:effectLst/>
                <a:ea typeface="Calibri" panose="020F0502020204030204" pitchFamily="34" charset="0"/>
                <a:cs typeface="Times New Roman" panose="02020603050405020304" pitchFamily="18" charset="0"/>
              </a:rPr>
              <a:t>, </a:t>
            </a:r>
            <a:r>
              <a:rPr lang="el-GR" i="1" dirty="0">
                <a:effectLst/>
                <a:ea typeface="Calibri" panose="020F0502020204030204" pitchFamily="34" charset="0"/>
              </a:rPr>
              <a:t>συναισθήματα</a:t>
            </a:r>
            <a:r>
              <a:rPr lang="el-GR" i="1" dirty="0">
                <a:effectLst/>
                <a:ea typeface="Calibri" panose="020F0502020204030204" pitchFamily="34" charset="0"/>
                <a:cs typeface="Times New Roman" panose="02020603050405020304" pitchFamily="18" charset="0"/>
              </a:rPr>
              <a:t> </a:t>
            </a:r>
            <a:r>
              <a:rPr lang="el-GR" i="1" dirty="0">
                <a:effectLst/>
                <a:ea typeface="Calibri" panose="020F0502020204030204" pitchFamily="34" charset="0"/>
              </a:rPr>
              <a:t>και</a:t>
            </a:r>
            <a:r>
              <a:rPr lang="el-GR" i="1" dirty="0">
                <a:effectLst/>
                <a:ea typeface="Calibri" panose="020F0502020204030204" pitchFamily="34" charset="0"/>
                <a:cs typeface="Times New Roman" panose="02020603050405020304" pitchFamily="18" charset="0"/>
              </a:rPr>
              <a:t> </a:t>
            </a:r>
            <a:r>
              <a:rPr lang="el-GR" i="1" dirty="0">
                <a:effectLst/>
                <a:ea typeface="Calibri" panose="020F0502020204030204" pitchFamily="34" charset="0"/>
              </a:rPr>
              <a:t>ενέργειες</a:t>
            </a:r>
            <a:r>
              <a:rPr lang="el-GR" i="1" dirty="0">
                <a:effectLst/>
                <a:ea typeface="Calibri" panose="020F0502020204030204" pitchFamily="34" charset="0"/>
                <a:cs typeface="Times New Roman" panose="02020603050405020304" pitchFamily="18" charset="0"/>
              </a:rPr>
              <a:t> </a:t>
            </a:r>
            <a:r>
              <a:rPr lang="el-GR" i="1" dirty="0">
                <a:effectLst/>
                <a:ea typeface="Calibri" panose="020F0502020204030204" pitchFamily="34" charset="0"/>
              </a:rPr>
              <a:t>τα</a:t>
            </a:r>
            <a:r>
              <a:rPr lang="el-GR" i="1" dirty="0">
                <a:effectLst/>
                <a:ea typeface="Calibri" panose="020F0502020204030204" pitchFamily="34" charset="0"/>
                <a:cs typeface="Times New Roman" panose="02020603050405020304" pitchFamily="18" charset="0"/>
              </a:rPr>
              <a:t> </a:t>
            </a:r>
            <a:r>
              <a:rPr lang="el-GR" i="1" dirty="0">
                <a:effectLst/>
                <a:ea typeface="Calibri" panose="020F0502020204030204" pitchFamily="34" charset="0"/>
              </a:rPr>
              <a:t>οποία</a:t>
            </a:r>
            <a:r>
              <a:rPr lang="el-GR" i="1" dirty="0">
                <a:effectLst/>
                <a:ea typeface="Calibri" panose="020F0502020204030204" pitchFamily="34" charset="0"/>
                <a:cs typeface="Times New Roman" panose="02020603050405020304" pitchFamily="18" charset="0"/>
              </a:rPr>
              <a:t> </a:t>
            </a:r>
            <a:r>
              <a:rPr lang="el-GR" i="1" dirty="0">
                <a:effectLst/>
                <a:ea typeface="Calibri" panose="020F0502020204030204" pitchFamily="34" charset="0"/>
              </a:rPr>
              <a:t>μπορεί</a:t>
            </a:r>
            <a:r>
              <a:rPr lang="el-GR" i="1" dirty="0">
                <a:effectLst/>
                <a:ea typeface="Calibri" panose="020F0502020204030204" pitchFamily="34" charset="0"/>
                <a:cs typeface="Times New Roman" panose="02020603050405020304" pitchFamily="18" charset="0"/>
              </a:rPr>
              <a:t> </a:t>
            </a:r>
            <a:r>
              <a:rPr lang="el-GR" i="1" dirty="0">
                <a:effectLst/>
                <a:ea typeface="Calibri" panose="020F0502020204030204" pitchFamily="34" charset="0"/>
              </a:rPr>
              <a:t>να</a:t>
            </a:r>
            <a:r>
              <a:rPr lang="el-GR" i="1" dirty="0">
                <a:effectLst/>
                <a:ea typeface="Calibri" panose="020F0502020204030204" pitchFamily="34" charset="0"/>
                <a:cs typeface="Times New Roman" panose="02020603050405020304" pitchFamily="18" charset="0"/>
              </a:rPr>
              <a:t> </a:t>
            </a:r>
            <a:r>
              <a:rPr lang="el-GR" i="1" dirty="0">
                <a:effectLst/>
                <a:ea typeface="Calibri" panose="020F0502020204030204" pitchFamily="34" charset="0"/>
              </a:rPr>
              <a:t>είναι</a:t>
            </a:r>
            <a:r>
              <a:rPr lang="el-GR" i="1" dirty="0">
                <a:effectLst/>
                <a:ea typeface="Calibri" panose="020F0502020204030204" pitchFamily="34" charset="0"/>
                <a:cs typeface="Times New Roman" panose="02020603050405020304" pitchFamily="18" charset="0"/>
              </a:rPr>
              <a:t> </a:t>
            </a:r>
            <a:r>
              <a:rPr lang="el-GR" i="1" dirty="0">
                <a:effectLst/>
                <a:ea typeface="Calibri" panose="020F0502020204030204" pitchFamily="34" charset="0"/>
              </a:rPr>
              <a:t>προσωπικά</a:t>
            </a:r>
            <a:r>
              <a:rPr lang="el-GR" i="1" dirty="0">
                <a:effectLst/>
                <a:ea typeface="Calibri" panose="020F0502020204030204" pitchFamily="34" charset="0"/>
                <a:cs typeface="Times New Roman" panose="02020603050405020304" pitchFamily="18" charset="0"/>
              </a:rPr>
              <a:t> </a:t>
            </a:r>
            <a:r>
              <a:rPr lang="el-GR" i="1" dirty="0">
                <a:effectLst/>
                <a:ea typeface="Calibri" panose="020F0502020204030204" pitchFamily="34" charset="0"/>
              </a:rPr>
              <a:t>ή</a:t>
            </a:r>
            <a:r>
              <a:rPr lang="el-GR" i="1" dirty="0">
                <a:effectLst/>
                <a:ea typeface="Calibri" panose="020F0502020204030204" pitchFamily="34" charset="0"/>
                <a:cs typeface="Times New Roman" panose="02020603050405020304" pitchFamily="18" charset="0"/>
              </a:rPr>
              <a:t> </a:t>
            </a:r>
            <a:r>
              <a:rPr lang="el-GR" i="1" dirty="0">
                <a:effectLst/>
                <a:ea typeface="Calibri" panose="020F0502020204030204" pitchFamily="34" charset="0"/>
              </a:rPr>
              <a:t>κοινωνικά</a:t>
            </a:r>
            <a:r>
              <a:rPr lang="el-GR" i="1" dirty="0">
                <a:effectLst/>
                <a:ea typeface="Calibri" panose="020F0502020204030204" pitchFamily="34" charset="0"/>
                <a:cs typeface="Times New Roman" panose="02020603050405020304" pitchFamily="18" charset="0"/>
              </a:rPr>
              <a:t>. </a:t>
            </a:r>
          </a:p>
          <a:p>
            <a:pPr marL="0" indent="0">
              <a:buNone/>
            </a:pPr>
            <a:r>
              <a:rPr lang="el-GR" dirty="0">
                <a:effectLst/>
                <a:ea typeface="Calibri" panose="020F0502020204030204" pitchFamily="34" charset="0"/>
              </a:rPr>
              <a:t>Ενώ</a:t>
            </a:r>
            <a:r>
              <a:rPr lang="el-GR" dirty="0">
                <a:effectLst/>
                <a:ea typeface="Calibri" panose="020F0502020204030204" pitchFamily="34" charset="0"/>
                <a:cs typeface="Times New Roman" panose="02020603050405020304" pitchFamily="18" charset="0"/>
              </a:rPr>
              <a:t>, </a:t>
            </a:r>
            <a:r>
              <a:rPr lang="el-GR" dirty="0">
                <a:effectLst/>
                <a:ea typeface="Calibri" panose="020F0502020204030204" pitchFamily="34" charset="0"/>
              </a:rPr>
              <a:t>η</a:t>
            </a:r>
            <a:r>
              <a:rPr lang="el-GR" dirty="0">
                <a:effectLst/>
                <a:ea typeface="Calibri" panose="020F0502020204030204" pitchFamily="34" charset="0"/>
                <a:cs typeface="Times New Roman" panose="02020603050405020304" pitchFamily="18" charset="0"/>
              </a:rPr>
              <a:t> </a:t>
            </a:r>
            <a:r>
              <a:rPr lang="el-GR" dirty="0">
                <a:effectLst/>
                <a:ea typeface="Calibri" panose="020F0502020204030204" pitchFamily="34" charset="0"/>
              </a:rPr>
              <a:t>διαδικασία</a:t>
            </a:r>
            <a:r>
              <a:rPr lang="el-GR" dirty="0">
                <a:effectLst/>
                <a:ea typeface="Calibri" panose="020F0502020204030204" pitchFamily="34" charset="0"/>
                <a:cs typeface="Times New Roman" panose="02020603050405020304" pitchFamily="18" charset="0"/>
              </a:rPr>
              <a:t> </a:t>
            </a:r>
            <a:r>
              <a:rPr lang="el-GR" dirty="0">
                <a:effectLst/>
                <a:ea typeface="Calibri" panose="020F0502020204030204" pitchFamily="34" charset="0"/>
              </a:rPr>
              <a:t>της</a:t>
            </a:r>
            <a:r>
              <a:rPr lang="el-GR" dirty="0">
                <a:effectLst/>
                <a:ea typeface="Calibri" panose="020F0502020204030204" pitchFamily="34" charset="0"/>
                <a:cs typeface="Times New Roman" panose="02020603050405020304" pitchFamily="18" charset="0"/>
              </a:rPr>
              <a:t> </a:t>
            </a:r>
            <a:r>
              <a:rPr lang="el-GR" dirty="0">
                <a:effectLst/>
                <a:ea typeface="Calibri" panose="020F0502020204030204" pitchFamily="34" charset="0"/>
              </a:rPr>
              <a:t>μάθησης</a:t>
            </a:r>
            <a:r>
              <a:rPr lang="el-GR" dirty="0">
                <a:effectLst/>
                <a:ea typeface="Calibri" panose="020F0502020204030204" pitchFamily="34" charset="0"/>
                <a:cs typeface="Times New Roman" panose="02020603050405020304" pitchFamily="18" charset="0"/>
              </a:rPr>
              <a:t> </a:t>
            </a:r>
            <a:r>
              <a:rPr lang="el-GR" dirty="0">
                <a:effectLst/>
                <a:ea typeface="Calibri" panose="020F0502020204030204" pitchFamily="34" charset="0"/>
              </a:rPr>
              <a:t>περιλαμβάνει</a:t>
            </a:r>
            <a:r>
              <a:rPr lang="el-GR" dirty="0">
                <a:effectLst/>
                <a:ea typeface="Calibri" panose="020F0502020204030204" pitchFamily="34" charset="0"/>
                <a:cs typeface="Times New Roman" panose="02020603050405020304" pitchFamily="18" charset="0"/>
              </a:rPr>
              <a:t>: </a:t>
            </a:r>
            <a:r>
              <a:rPr lang="el-GR" dirty="0">
                <a:effectLst/>
                <a:ea typeface="Calibri" panose="020F0502020204030204" pitchFamily="34" charset="0"/>
              </a:rPr>
              <a:t>δημιουργικότητα</a:t>
            </a:r>
            <a:r>
              <a:rPr lang="el-GR" dirty="0">
                <a:effectLst/>
                <a:ea typeface="Calibri" panose="020F0502020204030204" pitchFamily="34" charset="0"/>
                <a:cs typeface="Times New Roman" panose="02020603050405020304" pitchFamily="18" charset="0"/>
              </a:rPr>
              <a:t>, </a:t>
            </a:r>
          </a:p>
          <a:p>
            <a:r>
              <a:rPr lang="el-GR" dirty="0" err="1">
                <a:effectLst/>
                <a:ea typeface="Calibri" panose="020F0502020204030204" pitchFamily="34" charset="0"/>
              </a:rPr>
              <a:t>αναστοχασμό</a:t>
            </a:r>
            <a:endParaRPr lang="el-GR" dirty="0">
              <a:effectLst/>
              <a:ea typeface="Calibri" panose="020F0502020204030204" pitchFamily="34" charset="0"/>
              <a:cs typeface="Times New Roman" panose="02020603050405020304" pitchFamily="18" charset="0"/>
            </a:endParaRPr>
          </a:p>
          <a:p>
            <a:r>
              <a:rPr lang="el-GR" dirty="0">
                <a:effectLst/>
                <a:ea typeface="Calibri" panose="020F0502020204030204" pitchFamily="34" charset="0"/>
                <a:cs typeface="Times New Roman" panose="02020603050405020304" pitchFamily="18" charset="0"/>
              </a:rPr>
              <a:t> </a:t>
            </a:r>
            <a:r>
              <a:rPr lang="el-GR" dirty="0">
                <a:effectLst/>
                <a:ea typeface="Calibri" panose="020F0502020204030204" pitchFamily="34" charset="0"/>
              </a:rPr>
              <a:t>αποτελεσματικότητα</a:t>
            </a:r>
            <a:endParaRPr lang="el-GR" dirty="0">
              <a:effectLst/>
              <a:ea typeface="Calibri" panose="020F0502020204030204" pitchFamily="34" charset="0"/>
              <a:cs typeface="Times New Roman" panose="02020603050405020304" pitchFamily="18" charset="0"/>
            </a:endParaRPr>
          </a:p>
          <a:p>
            <a:r>
              <a:rPr lang="el-GR" dirty="0">
                <a:effectLst/>
                <a:ea typeface="Calibri" panose="020F0502020204030204" pitchFamily="34" charset="0"/>
              </a:rPr>
              <a:t> προσωπική</a:t>
            </a:r>
            <a:r>
              <a:rPr lang="el-GR" dirty="0">
                <a:effectLst/>
                <a:ea typeface="Calibri" panose="020F0502020204030204" pitchFamily="34" charset="0"/>
                <a:cs typeface="Times New Roman" panose="02020603050405020304" pitchFamily="18" charset="0"/>
              </a:rPr>
              <a:t> </a:t>
            </a:r>
            <a:r>
              <a:rPr lang="el-GR" dirty="0">
                <a:effectLst/>
                <a:ea typeface="Calibri" panose="020F0502020204030204" pitchFamily="34" charset="0"/>
              </a:rPr>
              <a:t>εμπλοκή</a:t>
            </a:r>
            <a:r>
              <a:rPr lang="el-GR" dirty="0">
                <a:effectLst/>
                <a:ea typeface="Calibri" panose="020F0502020204030204" pitchFamily="34" charset="0"/>
                <a:cs typeface="Times New Roman" panose="02020603050405020304" pitchFamily="18" charset="0"/>
              </a:rPr>
              <a:t> </a:t>
            </a:r>
            <a:r>
              <a:rPr lang="el-GR" dirty="0">
                <a:effectLst/>
                <a:ea typeface="Calibri" panose="020F0502020204030204" pitchFamily="34" charset="0"/>
              </a:rPr>
              <a:t>και</a:t>
            </a:r>
          </a:p>
          <a:p>
            <a:r>
              <a:rPr lang="el-GR" dirty="0">
                <a:effectLst/>
                <a:ea typeface="Calibri" panose="020F0502020204030204" pitchFamily="34" charset="0"/>
                <a:cs typeface="Times New Roman" panose="02020603050405020304" pitchFamily="18" charset="0"/>
              </a:rPr>
              <a:t> </a:t>
            </a:r>
            <a:r>
              <a:rPr lang="el-GR" dirty="0">
                <a:effectLst/>
                <a:ea typeface="Calibri" panose="020F0502020204030204" pitchFamily="34" charset="0"/>
              </a:rPr>
              <a:t>ύπαρξη</a:t>
            </a:r>
            <a:r>
              <a:rPr lang="el-GR" dirty="0">
                <a:effectLst/>
                <a:ea typeface="Calibri" panose="020F0502020204030204" pitchFamily="34" charset="0"/>
                <a:cs typeface="Times New Roman" panose="02020603050405020304" pitchFamily="18" charset="0"/>
              </a:rPr>
              <a:t> </a:t>
            </a:r>
            <a:r>
              <a:rPr lang="el-GR" dirty="0">
                <a:effectLst/>
                <a:ea typeface="Calibri" panose="020F0502020204030204" pitchFamily="34" charset="0"/>
              </a:rPr>
              <a:t>ισχυρού</a:t>
            </a:r>
            <a:r>
              <a:rPr lang="el-GR" dirty="0">
                <a:effectLst/>
                <a:ea typeface="Calibri" panose="020F0502020204030204" pitchFamily="34" charset="0"/>
                <a:cs typeface="Times New Roman" panose="02020603050405020304" pitchFamily="18" charset="0"/>
              </a:rPr>
              <a:t> </a:t>
            </a:r>
            <a:r>
              <a:rPr lang="el-GR" dirty="0">
                <a:effectLst/>
                <a:ea typeface="Calibri" panose="020F0502020204030204" pitchFamily="34" charset="0"/>
              </a:rPr>
              <a:t>κινήτρου</a:t>
            </a:r>
            <a:r>
              <a:rPr lang="el-GR" dirty="0">
                <a:effectLst/>
                <a:ea typeface="Calibri" panose="020F0502020204030204" pitchFamily="34" charset="0"/>
                <a:cs typeface="Times New Roman" panose="02020603050405020304" pitchFamily="18" charset="0"/>
              </a:rPr>
              <a:t> </a:t>
            </a:r>
            <a:endParaRPr lang="el-GR" dirty="0"/>
          </a:p>
        </p:txBody>
      </p:sp>
    </p:spTree>
    <p:extLst>
      <p:ext uri="{BB962C8B-B14F-4D97-AF65-F5344CB8AC3E}">
        <p14:creationId xmlns:p14="http://schemas.microsoft.com/office/powerpoint/2010/main" val="2939550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1FF9C71-10AB-4D8E-912D-A8FB011A7D90}"/>
              </a:ext>
            </a:extLst>
          </p:cNvPr>
          <p:cNvSpPr>
            <a:spLocks noGrp="1"/>
          </p:cNvSpPr>
          <p:nvPr>
            <p:ph type="title"/>
          </p:nvPr>
        </p:nvSpPr>
        <p:spPr/>
        <p:txBody>
          <a:bodyPr/>
          <a:lstStyle/>
          <a:p>
            <a:r>
              <a:rPr lang="el-GR" dirty="0"/>
              <a:t>Ορισμός </a:t>
            </a:r>
          </a:p>
        </p:txBody>
      </p:sp>
      <p:sp>
        <p:nvSpPr>
          <p:cNvPr id="3" name="Θέση περιεχομένου 2">
            <a:extLst>
              <a:ext uri="{FF2B5EF4-FFF2-40B4-BE49-F238E27FC236}">
                <a16:creationId xmlns:a16="http://schemas.microsoft.com/office/drawing/2014/main" id="{3B52F34E-32C2-4288-B627-91249FBEABDF}"/>
              </a:ext>
            </a:extLst>
          </p:cNvPr>
          <p:cNvSpPr>
            <a:spLocks noGrp="1"/>
          </p:cNvSpPr>
          <p:nvPr>
            <p:ph idx="1"/>
          </p:nvPr>
        </p:nvSpPr>
        <p:spPr/>
        <p:txBody>
          <a:bodyPr/>
          <a:lstStyle/>
          <a:p>
            <a:pPr marL="0" indent="0">
              <a:buNone/>
            </a:pPr>
            <a:r>
              <a:rPr lang="el-GR" dirty="0">
                <a:ea typeface="Times New Roman" panose="02020603050405020304" pitchFamily="18" charset="0"/>
              </a:rPr>
              <a:t>Η</a:t>
            </a:r>
            <a:r>
              <a:rPr lang="el-GR" dirty="0">
                <a:effectLst/>
                <a:ea typeface="Times New Roman" panose="02020603050405020304" pitchFamily="18" charset="0"/>
              </a:rPr>
              <a:t> βιωματική μάθηση είναι  μια διαδικασία οικειοποίησης της γνώσης μέσω της εμπειρίας και αναζήτησης προσωπικού νοήματος σε αυτήν. Η διαδικασία αυτή προωθεί την ενίσχυση δεξιοτήτων των ατόμων αλλά και την ευαισθητοποίηση τους  πάνω σε κοινωνικά προβλήματα και σε θέματα ανθρωπίνων σχέσεων.</a:t>
            </a:r>
            <a:endParaRPr lang="el-GR" dirty="0"/>
          </a:p>
        </p:txBody>
      </p:sp>
    </p:spTree>
    <p:extLst>
      <p:ext uri="{BB962C8B-B14F-4D97-AF65-F5344CB8AC3E}">
        <p14:creationId xmlns:p14="http://schemas.microsoft.com/office/powerpoint/2010/main" val="3162962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EDFEA3-8DAE-4238-A17D-5C00006FF60F}"/>
              </a:ext>
            </a:extLst>
          </p:cNvPr>
          <p:cNvSpPr>
            <a:spLocks noGrp="1"/>
          </p:cNvSpPr>
          <p:nvPr>
            <p:ph type="title"/>
          </p:nvPr>
        </p:nvSpPr>
        <p:spPr/>
        <p:txBody>
          <a:bodyPr/>
          <a:lstStyle/>
          <a:p>
            <a:r>
              <a:rPr lang="el-GR" dirty="0"/>
              <a:t>Στόχοι</a:t>
            </a:r>
          </a:p>
        </p:txBody>
      </p:sp>
      <p:sp>
        <p:nvSpPr>
          <p:cNvPr id="3" name="Θέση περιεχομένου 2">
            <a:extLst>
              <a:ext uri="{FF2B5EF4-FFF2-40B4-BE49-F238E27FC236}">
                <a16:creationId xmlns:a16="http://schemas.microsoft.com/office/drawing/2014/main" id="{AF2CFEDC-4B8F-4EF7-8A50-30874292E056}"/>
              </a:ext>
            </a:extLst>
          </p:cNvPr>
          <p:cNvSpPr>
            <a:spLocks noGrp="1"/>
          </p:cNvSpPr>
          <p:nvPr>
            <p:ph idx="1"/>
          </p:nvPr>
        </p:nvSpPr>
        <p:spPr/>
        <p:txBody>
          <a:bodyPr/>
          <a:lstStyle/>
          <a:p>
            <a:pPr marL="0" indent="0">
              <a:buNone/>
            </a:pPr>
            <a:r>
              <a:rPr lang="el-GR" dirty="0">
                <a:latin typeface="Times New Roman" panose="02020603050405020304" pitchFamily="18" charset="0"/>
              </a:rPr>
              <a:t>Η</a:t>
            </a:r>
            <a:r>
              <a:rPr lang="el-GR" b="0" dirty="0">
                <a:effectLst/>
                <a:latin typeface="Times New Roman" panose="02020603050405020304" pitchFamily="18" charset="0"/>
              </a:rPr>
              <a:t>  επίτευξη των μαθησιακών και προσωπικών στόχων  στηρίζεται σε μεγάλο βαθμό στην ενεργό εμπλοκή των ίδιων των συμμετεχόντων. Για την επίτευξη της εμπλοκή τους, εφαρμόζονται μια σειρά από βιωματικές ασκήσεις, που απαιτούν τη συμμετοχή των </a:t>
            </a:r>
            <a:r>
              <a:rPr lang="el-GR" b="0" dirty="0" err="1">
                <a:effectLst/>
                <a:latin typeface="Times New Roman" panose="02020603050405020304" pitchFamily="18" charset="0"/>
              </a:rPr>
              <a:t>μελώνκαι</a:t>
            </a:r>
            <a:r>
              <a:rPr lang="el-GR" b="0" dirty="0">
                <a:effectLst/>
                <a:latin typeface="Times New Roman" panose="02020603050405020304" pitchFamily="18" charset="0"/>
              </a:rPr>
              <a:t> την αντιμετώπιση τους ως ομάδας. Αξιοποιούνται μέθοδοι αλληλεπίδρασης, όπως είναι οι ομάδες συζήτησης, οι ομάδες εργασίας, η συζήτηση σε ζευγάρια.  </a:t>
            </a:r>
            <a:endParaRPr lang="el-GR" b="1" dirty="0">
              <a:effectLst/>
              <a:latin typeface="Times New Roman" panose="02020603050405020304" pitchFamily="18" charset="0"/>
            </a:endParaRPr>
          </a:p>
          <a:p>
            <a:endParaRPr lang="el-GR" dirty="0"/>
          </a:p>
        </p:txBody>
      </p:sp>
    </p:spTree>
    <p:extLst>
      <p:ext uri="{BB962C8B-B14F-4D97-AF65-F5344CB8AC3E}">
        <p14:creationId xmlns:p14="http://schemas.microsoft.com/office/powerpoint/2010/main" val="2808554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3DB6C1-3531-42BE-A78E-86AC7C2F4321}"/>
              </a:ext>
            </a:extLst>
          </p:cNvPr>
          <p:cNvSpPr>
            <a:spLocks noGrp="1"/>
          </p:cNvSpPr>
          <p:nvPr>
            <p:ph type="title"/>
          </p:nvPr>
        </p:nvSpPr>
        <p:spPr/>
        <p:txBody>
          <a:bodyPr/>
          <a:lstStyle/>
          <a:p>
            <a:r>
              <a:rPr lang="el-GR" dirty="0"/>
              <a:t>Παιχνίδια</a:t>
            </a:r>
          </a:p>
        </p:txBody>
      </p:sp>
      <p:sp>
        <p:nvSpPr>
          <p:cNvPr id="3" name="Θέση περιεχομένου 2">
            <a:extLst>
              <a:ext uri="{FF2B5EF4-FFF2-40B4-BE49-F238E27FC236}">
                <a16:creationId xmlns:a16="http://schemas.microsoft.com/office/drawing/2014/main" id="{95A6120D-B463-4C54-8005-34604F82362A}"/>
              </a:ext>
            </a:extLst>
          </p:cNvPr>
          <p:cNvSpPr>
            <a:spLocks noGrp="1"/>
          </p:cNvSpPr>
          <p:nvPr>
            <p:ph idx="1"/>
          </p:nvPr>
        </p:nvSpPr>
        <p:spPr/>
        <p:txBody>
          <a:bodyPr/>
          <a:lstStyle/>
          <a:p>
            <a:pPr marL="0" indent="0">
              <a:buNone/>
            </a:pPr>
            <a:r>
              <a:rPr lang="el-GR" dirty="0">
                <a:effectLst/>
                <a:ea typeface="Calibri" panose="020F0502020204030204" pitchFamily="34" charset="0"/>
                <a:cs typeface="Times New Roman" panose="02020603050405020304" pitchFamily="18" charset="0"/>
              </a:rPr>
              <a:t>Τα επιμέρους παιχνίδια, ή οι ασκήσεις που μπορούν  να αξιοποιηθούν στις ομάδες αντλούνται ενδεικτικά από βιβλιογραφικές πηγές (Αρχοντάκη &amp; Φιλίππου, 2003, Φιλίππου &amp; </a:t>
            </a:r>
            <a:r>
              <a:rPr lang="el-GR" dirty="0" err="1">
                <a:effectLst/>
                <a:ea typeface="Calibri" panose="020F0502020204030204" pitchFamily="34" charset="0"/>
                <a:cs typeface="Times New Roman" panose="02020603050405020304" pitchFamily="18" charset="0"/>
              </a:rPr>
              <a:t>Καραντάνα</a:t>
            </a:r>
            <a:r>
              <a:rPr lang="el-GR" dirty="0">
                <a:effectLst/>
                <a:ea typeface="Calibri" panose="020F0502020204030204" pitchFamily="34" charset="0"/>
                <a:cs typeface="Times New Roman" panose="02020603050405020304" pitchFamily="18" charset="0"/>
              </a:rPr>
              <a:t>, 2010, </a:t>
            </a:r>
            <a:r>
              <a:rPr lang="el-GR" dirty="0" err="1">
                <a:effectLst/>
                <a:ea typeface="Calibri" panose="020F0502020204030204" pitchFamily="34" charset="0"/>
                <a:cs typeface="Times New Roman" panose="02020603050405020304" pitchFamily="18" charset="0"/>
              </a:rPr>
              <a:t>Ναυρίδης</a:t>
            </a:r>
            <a:r>
              <a:rPr lang="el-GR" dirty="0">
                <a:effectLst/>
                <a:ea typeface="Calibri" panose="020F0502020204030204" pitchFamily="34" charset="0"/>
                <a:cs typeface="Times New Roman" panose="02020603050405020304" pitchFamily="18" charset="0"/>
              </a:rPr>
              <a:t>, 2005, </a:t>
            </a:r>
            <a:r>
              <a:rPr lang="en-US" dirty="0">
                <a:effectLst/>
                <a:ea typeface="Calibri" panose="020F0502020204030204" pitchFamily="34" charset="0"/>
                <a:cs typeface="Times New Roman" panose="02020603050405020304" pitchFamily="18" charset="0"/>
              </a:rPr>
              <a:t>Satir</a:t>
            </a:r>
            <a:r>
              <a:rPr lang="el-GR" dirty="0">
                <a:effectLst/>
                <a:ea typeface="Calibri" panose="020F0502020204030204" pitchFamily="34" charset="0"/>
                <a:cs typeface="Times New Roman" panose="02020603050405020304" pitchFamily="18" charset="0"/>
              </a:rPr>
              <a:t>, 1989, </a:t>
            </a:r>
            <a:r>
              <a:rPr lang="el-GR" dirty="0" err="1">
                <a:effectLst/>
                <a:ea typeface="Calibri" panose="020F0502020204030204" pitchFamily="34" charset="0"/>
                <a:cs typeface="Times New Roman" panose="02020603050405020304" pitchFamily="18" charset="0"/>
              </a:rPr>
              <a:t>Πλωμαρίτου</a:t>
            </a:r>
            <a:r>
              <a:rPr lang="el-GR" dirty="0">
                <a:effectLst/>
                <a:ea typeface="Calibri" panose="020F0502020204030204" pitchFamily="34" charset="0"/>
                <a:cs typeface="Times New Roman" panose="02020603050405020304" pitchFamily="18" charset="0"/>
              </a:rPr>
              <a:t>, 2004, </a:t>
            </a:r>
            <a:r>
              <a:rPr lang="el-GR" dirty="0" err="1">
                <a:effectLst/>
                <a:ea typeface="Calibri" panose="020F0502020204030204" pitchFamily="34" charset="0"/>
                <a:cs typeface="Times New Roman" panose="02020603050405020304" pitchFamily="18" charset="0"/>
              </a:rPr>
              <a:t>Τριλίβα</a:t>
            </a:r>
            <a:r>
              <a:rPr lang="el-GR" dirty="0">
                <a:effectLst/>
                <a:ea typeface="Calibri" panose="020F0502020204030204" pitchFamily="34" charset="0"/>
                <a:cs typeface="Times New Roman" panose="02020603050405020304" pitchFamily="18" charset="0"/>
              </a:rPr>
              <a:t> &amp; </a:t>
            </a:r>
            <a:r>
              <a:rPr lang="en-US" dirty="0" err="1">
                <a:effectLst/>
                <a:ea typeface="Calibri" panose="020F0502020204030204" pitchFamily="34" charset="0"/>
                <a:cs typeface="Times New Roman" panose="02020603050405020304" pitchFamily="18" charset="0"/>
              </a:rPr>
              <a:t>Chimienti</a:t>
            </a:r>
            <a:r>
              <a:rPr lang="el-GR" dirty="0">
                <a:effectLst/>
                <a:ea typeface="Calibri" panose="020F0502020204030204" pitchFamily="34" charset="0"/>
                <a:cs typeface="Times New Roman" panose="02020603050405020304" pitchFamily="18" charset="0"/>
              </a:rPr>
              <a:t>, 1988, Σώκου, 2000) .   </a:t>
            </a:r>
          </a:p>
          <a:p>
            <a:endParaRPr lang="el-GR" dirty="0"/>
          </a:p>
        </p:txBody>
      </p:sp>
    </p:spTree>
    <p:extLst>
      <p:ext uri="{BB962C8B-B14F-4D97-AF65-F5344CB8AC3E}">
        <p14:creationId xmlns:p14="http://schemas.microsoft.com/office/powerpoint/2010/main" val="1724922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AEBC5A-5F29-41BE-8315-63639B96140D}"/>
              </a:ext>
            </a:extLst>
          </p:cNvPr>
          <p:cNvSpPr>
            <a:spLocks noGrp="1"/>
          </p:cNvSpPr>
          <p:nvPr>
            <p:ph type="title"/>
          </p:nvPr>
        </p:nvSpPr>
        <p:spPr/>
        <p:txBody>
          <a:bodyPr/>
          <a:lstStyle/>
          <a:p>
            <a:r>
              <a:rPr lang="el-GR" dirty="0"/>
              <a:t>Συμμετοχή</a:t>
            </a:r>
          </a:p>
        </p:txBody>
      </p:sp>
      <p:sp>
        <p:nvSpPr>
          <p:cNvPr id="3" name="Θέση περιεχομένου 2">
            <a:extLst>
              <a:ext uri="{FF2B5EF4-FFF2-40B4-BE49-F238E27FC236}">
                <a16:creationId xmlns:a16="http://schemas.microsoft.com/office/drawing/2014/main" id="{96E9B8E6-8064-410F-A36A-E01CF3BB2A22}"/>
              </a:ext>
            </a:extLst>
          </p:cNvPr>
          <p:cNvSpPr>
            <a:spLocks noGrp="1"/>
          </p:cNvSpPr>
          <p:nvPr>
            <p:ph idx="1"/>
          </p:nvPr>
        </p:nvSpPr>
        <p:spPr/>
        <p:txBody>
          <a:bodyPr/>
          <a:lstStyle/>
          <a:p>
            <a:pPr marL="0" indent="0">
              <a:buNone/>
            </a:pPr>
            <a:r>
              <a:rPr lang="el-GR" sz="3200" dirty="0">
                <a:effectLst/>
                <a:ea typeface="Times New Roman" panose="02020603050405020304" pitchFamily="18" charset="0"/>
                <a:cs typeface="Times New Roman" panose="02020603050405020304" pitchFamily="18" charset="0"/>
              </a:rPr>
              <a:t>Σε μια διαδικασία ολόπλευρης ανάπτυξης του ατόμου, αναγκαίο συστατικό είναι η ενεργός συμμετοχή του σε αυτή τη διαδικασία. Η βιωματική μάθηση έχει ως στόχο να κινητοποιεί τα άτομα δίνοντας τους ενεργό ρόλο και συναισθηματική εμπλοκή αφού αφορά μια μάθηση η οποία επηρεάζει κατά πολύ την συμπεριφορά και όχι μόνο την γνώση που μεταβιβάζεται από έναν ενήλικα σε ένα παιδί.</a:t>
            </a:r>
            <a:endParaRPr lang="el-GR" sz="3200" dirty="0">
              <a:effectLst/>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50361996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913</Words>
  <Application>Microsoft Office PowerPoint</Application>
  <PresentationFormat>Ευρεία οθόνη</PresentationFormat>
  <Paragraphs>62</Paragraphs>
  <Slides>20</Slides>
  <Notes>1</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20</vt:i4>
      </vt:variant>
    </vt:vector>
  </HeadingPairs>
  <TitlesOfParts>
    <vt:vector size="27" baseType="lpstr">
      <vt:lpstr>Arial</vt:lpstr>
      <vt:lpstr>Calibri</vt:lpstr>
      <vt:lpstr>Calibri Light</vt:lpstr>
      <vt:lpstr>Tahoma</vt:lpstr>
      <vt:lpstr>Times New Roman</vt:lpstr>
      <vt:lpstr>Wingdings</vt:lpstr>
      <vt:lpstr>Θέμα του Office</vt:lpstr>
      <vt:lpstr>ΔΗΜΟΚΡΙΤΕΙΟ ΠΑΝΕΠΙΣΤΗΜΙΟ ΘΡΑΚΗΣ  Σχολή κοινωνικών, οικονομικών &amp; ΠΟΛΙΤΙΚΩΝ ΣΠΟΥΔΩΝ ΤΜΗΜΑ ΚΟΙΝΩΝΙΚΗΣ ΕΡΓΑΣΙΑΣ</vt:lpstr>
      <vt:lpstr>Περίγραμμα μαθήματος</vt:lpstr>
      <vt:lpstr>Βιωματική μάθηση</vt:lpstr>
      <vt:lpstr>Βιωματική Μάθηση</vt:lpstr>
      <vt:lpstr>Ορισμός Fook, (2012): </vt:lpstr>
      <vt:lpstr>Ορισμός </vt:lpstr>
      <vt:lpstr>Στόχοι</vt:lpstr>
      <vt:lpstr>Παιχνίδια</vt:lpstr>
      <vt:lpstr>Συμμετοχή</vt:lpstr>
      <vt:lpstr>Συμμετοχή</vt:lpstr>
      <vt:lpstr>Ο συντονιστής</vt:lpstr>
      <vt:lpstr>Τα στάδια ανάπτυξης της ομάδας</vt:lpstr>
      <vt:lpstr>Συγκεκριμένα,  ο Tuckman, (1965) επισημαίνει πέντε στάδια ανάπτυξης της ομάδας :</vt:lpstr>
      <vt:lpstr>Στάδια</vt:lpstr>
      <vt:lpstr>Συναντήσεις</vt:lpstr>
      <vt:lpstr>Εισαγωγική φάση </vt:lpstr>
      <vt:lpstr>Φάση ανάπτυξης</vt:lpstr>
      <vt:lpstr>Φάση ανάπτυξης</vt:lpstr>
      <vt:lpstr>Κλείσιμο</vt:lpstr>
      <vt:lpstr>Τερματισμός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Ειρήνη Κατσαμά</dc:creator>
  <cp:lastModifiedBy>Ειρήνη Κατσαμά</cp:lastModifiedBy>
  <cp:revision>8</cp:revision>
  <dcterms:created xsi:type="dcterms:W3CDTF">2024-11-03T09:14:10Z</dcterms:created>
  <dcterms:modified xsi:type="dcterms:W3CDTF">2024-11-25T15:14:38Z</dcterms:modified>
</cp:coreProperties>
</file>