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5" r:id="rId19"/>
    <p:sldId id="273"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9AF4A3-595A-ED89-2935-E407EE08ECF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0A8ACE8-38E6-08C2-818E-6AA6B3CB12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E7F6D03-ADB4-0462-2F89-8BEFF66391A7}"/>
              </a:ext>
            </a:extLst>
          </p:cNvPr>
          <p:cNvSpPr>
            <a:spLocks noGrp="1"/>
          </p:cNvSpPr>
          <p:nvPr>
            <p:ph type="dt" sz="half" idx="10"/>
          </p:nvPr>
        </p:nvSpPr>
        <p:spPr/>
        <p:txBody>
          <a:bodyPr/>
          <a:lstStyle/>
          <a:p>
            <a:fld id="{C9BA8093-305C-4D9B-9DB4-5B7845A5A1B2}" type="datetimeFigureOut">
              <a:rPr lang="el-GR" smtClean="0"/>
              <a:t>28/12/2025</a:t>
            </a:fld>
            <a:endParaRPr lang="el-GR"/>
          </a:p>
        </p:txBody>
      </p:sp>
      <p:sp>
        <p:nvSpPr>
          <p:cNvPr id="5" name="Θέση υποσέλιδου 4">
            <a:extLst>
              <a:ext uri="{FF2B5EF4-FFF2-40B4-BE49-F238E27FC236}">
                <a16:creationId xmlns:a16="http://schemas.microsoft.com/office/drawing/2014/main" id="{91786F72-E696-C945-A12F-14B2C1FC923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FF3ACC0-A6C5-5616-3004-E3AF430EF129}"/>
              </a:ext>
            </a:extLst>
          </p:cNvPr>
          <p:cNvSpPr>
            <a:spLocks noGrp="1"/>
          </p:cNvSpPr>
          <p:nvPr>
            <p:ph type="sldNum" sz="quarter" idx="12"/>
          </p:nvPr>
        </p:nvSpPr>
        <p:spPr/>
        <p:txBody>
          <a:bodyPr/>
          <a:lstStyle/>
          <a:p>
            <a:fld id="{9221E9CE-9746-4BB4-8C98-846DAF1AA62D}" type="slidenum">
              <a:rPr lang="el-GR" smtClean="0"/>
              <a:t>‹#›</a:t>
            </a:fld>
            <a:endParaRPr lang="el-GR"/>
          </a:p>
        </p:txBody>
      </p:sp>
    </p:spTree>
    <p:extLst>
      <p:ext uri="{BB962C8B-B14F-4D97-AF65-F5344CB8AC3E}">
        <p14:creationId xmlns:p14="http://schemas.microsoft.com/office/powerpoint/2010/main" val="3177979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876277-C4FD-1E24-3D9B-F4DE6C00941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35357CF-FCCF-9A93-B814-38E189C9DEC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BAF95D4-E32D-AD35-8EDA-7E5C7B0CE072}"/>
              </a:ext>
            </a:extLst>
          </p:cNvPr>
          <p:cNvSpPr>
            <a:spLocks noGrp="1"/>
          </p:cNvSpPr>
          <p:nvPr>
            <p:ph type="dt" sz="half" idx="10"/>
          </p:nvPr>
        </p:nvSpPr>
        <p:spPr/>
        <p:txBody>
          <a:bodyPr/>
          <a:lstStyle/>
          <a:p>
            <a:fld id="{C9BA8093-305C-4D9B-9DB4-5B7845A5A1B2}" type="datetimeFigureOut">
              <a:rPr lang="el-GR" smtClean="0"/>
              <a:t>28/12/2025</a:t>
            </a:fld>
            <a:endParaRPr lang="el-GR"/>
          </a:p>
        </p:txBody>
      </p:sp>
      <p:sp>
        <p:nvSpPr>
          <p:cNvPr id="5" name="Θέση υποσέλιδου 4">
            <a:extLst>
              <a:ext uri="{FF2B5EF4-FFF2-40B4-BE49-F238E27FC236}">
                <a16:creationId xmlns:a16="http://schemas.microsoft.com/office/drawing/2014/main" id="{F036DA68-3953-CB20-32DF-3E1034092E5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EEBAF8A-2933-977B-45B8-7F928D3E4318}"/>
              </a:ext>
            </a:extLst>
          </p:cNvPr>
          <p:cNvSpPr>
            <a:spLocks noGrp="1"/>
          </p:cNvSpPr>
          <p:nvPr>
            <p:ph type="sldNum" sz="quarter" idx="12"/>
          </p:nvPr>
        </p:nvSpPr>
        <p:spPr/>
        <p:txBody>
          <a:bodyPr/>
          <a:lstStyle/>
          <a:p>
            <a:fld id="{9221E9CE-9746-4BB4-8C98-846DAF1AA62D}" type="slidenum">
              <a:rPr lang="el-GR" smtClean="0"/>
              <a:t>‹#›</a:t>
            </a:fld>
            <a:endParaRPr lang="el-GR"/>
          </a:p>
        </p:txBody>
      </p:sp>
    </p:spTree>
    <p:extLst>
      <p:ext uri="{BB962C8B-B14F-4D97-AF65-F5344CB8AC3E}">
        <p14:creationId xmlns:p14="http://schemas.microsoft.com/office/powerpoint/2010/main" val="2767621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EB97505-3BF7-19D4-3CE4-6D5C531499C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BD44A5E-A973-D08B-01C4-8F1BA2AA4B9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7A031C9-A4AD-AA09-1833-7D87C8DE5C14}"/>
              </a:ext>
            </a:extLst>
          </p:cNvPr>
          <p:cNvSpPr>
            <a:spLocks noGrp="1"/>
          </p:cNvSpPr>
          <p:nvPr>
            <p:ph type="dt" sz="half" idx="10"/>
          </p:nvPr>
        </p:nvSpPr>
        <p:spPr/>
        <p:txBody>
          <a:bodyPr/>
          <a:lstStyle/>
          <a:p>
            <a:fld id="{C9BA8093-305C-4D9B-9DB4-5B7845A5A1B2}" type="datetimeFigureOut">
              <a:rPr lang="el-GR" smtClean="0"/>
              <a:t>28/12/2025</a:t>
            </a:fld>
            <a:endParaRPr lang="el-GR"/>
          </a:p>
        </p:txBody>
      </p:sp>
      <p:sp>
        <p:nvSpPr>
          <p:cNvPr id="5" name="Θέση υποσέλιδου 4">
            <a:extLst>
              <a:ext uri="{FF2B5EF4-FFF2-40B4-BE49-F238E27FC236}">
                <a16:creationId xmlns:a16="http://schemas.microsoft.com/office/drawing/2014/main" id="{825BFEE8-C985-C841-6CAD-09E857630C2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CA396FC-7A79-0B6A-5782-F63B05F2C6BB}"/>
              </a:ext>
            </a:extLst>
          </p:cNvPr>
          <p:cNvSpPr>
            <a:spLocks noGrp="1"/>
          </p:cNvSpPr>
          <p:nvPr>
            <p:ph type="sldNum" sz="quarter" idx="12"/>
          </p:nvPr>
        </p:nvSpPr>
        <p:spPr/>
        <p:txBody>
          <a:bodyPr/>
          <a:lstStyle/>
          <a:p>
            <a:fld id="{9221E9CE-9746-4BB4-8C98-846DAF1AA62D}" type="slidenum">
              <a:rPr lang="el-GR" smtClean="0"/>
              <a:t>‹#›</a:t>
            </a:fld>
            <a:endParaRPr lang="el-GR"/>
          </a:p>
        </p:txBody>
      </p:sp>
    </p:spTree>
    <p:extLst>
      <p:ext uri="{BB962C8B-B14F-4D97-AF65-F5344CB8AC3E}">
        <p14:creationId xmlns:p14="http://schemas.microsoft.com/office/powerpoint/2010/main" val="4257191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C529D3-A51C-F0A3-9116-A4D34D162ED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84670C8-1D10-8248-2026-A12699AC62F2}"/>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340FC98-7057-B4D1-A8A7-D9752CB0C2C6}"/>
              </a:ext>
            </a:extLst>
          </p:cNvPr>
          <p:cNvSpPr>
            <a:spLocks noGrp="1"/>
          </p:cNvSpPr>
          <p:nvPr>
            <p:ph type="dt" sz="half" idx="10"/>
          </p:nvPr>
        </p:nvSpPr>
        <p:spPr/>
        <p:txBody>
          <a:bodyPr/>
          <a:lstStyle/>
          <a:p>
            <a:fld id="{C9BA8093-305C-4D9B-9DB4-5B7845A5A1B2}" type="datetimeFigureOut">
              <a:rPr lang="el-GR" smtClean="0"/>
              <a:t>28/12/2025</a:t>
            </a:fld>
            <a:endParaRPr lang="el-GR"/>
          </a:p>
        </p:txBody>
      </p:sp>
      <p:sp>
        <p:nvSpPr>
          <p:cNvPr id="5" name="Θέση υποσέλιδου 4">
            <a:extLst>
              <a:ext uri="{FF2B5EF4-FFF2-40B4-BE49-F238E27FC236}">
                <a16:creationId xmlns:a16="http://schemas.microsoft.com/office/drawing/2014/main" id="{28DC41AA-2CC4-9DAF-EBBB-B24649D1FFF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C18D75D-0209-A831-3DFE-0721B390117B}"/>
              </a:ext>
            </a:extLst>
          </p:cNvPr>
          <p:cNvSpPr>
            <a:spLocks noGrp="1"/>
          </p:cNvSpPr>
          <p:nvPr>
            <p:ph type="sldNum" sz="quarter" idx="12"/>
          </p:nvPr>
        </p:nvSpPr>
        <p:spPr/>
        <p:txBody>
          <a:bodyPr/>
          <a:lstStyle/>
          <a:p>
            <a:fld id="{9221E9CE-9746-4BB4-8C98-846DAF1AA62D}" type="slidenum">
              <a:rPr lang="el-GR" smtClean="0"/>
              <a:t>‹#›</a:t>
            </a:fld>
            <a:endParaRPr lang="el-GR"/>
          </a:p>
        </p:txBody>
      </p:sp>
    </p:spTree>
    <p:extLst>
      <p:ext uri="{BB962C8B-B14F-4D97-AF65-F5344CB8AC3E}">
        <p14:creationId xmlns:p14="http://schemas.microsoft.com/office/powerpoint/2010/main" val="37049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650138-8956-DEBB-5148-A000AB4C4C20}"/>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CA0F064-CD40-6EC3-EE94-538ED89329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5E8A1D5-6BE3-782F-27C0-8BE4B54A1BDB}"/>
              </a:ext>
            </a:extLst>
          </p:cNvPr>
          <p:cNvSpPr>
            <a:spLocks noGrp="1"/>
          </p:cNvSpPr>
          <p:nvPr>
            <p:ph type="dt" sz="half" idx="10"/>
          </p:nvPr>
        </p:nvSpPr>
        <p:spPr/>
        <p:txBody>
          <a:bodyPr/>
          <a:lstStyle/>
          <a:p>
            <a:fld id="{C9BA8093-305C-4D9B-9DB4-5B7845A5A1B2}" type="datetimeFigureOut">
              <a:rPr lang="el-GR" smtClean="0"/>
              <a:t>28/12/2025</a:t>
            </a:fld>
            <a:endParaRPr lang="el-GR"/>
          </a:p>
        </p:txBody>
      </p:sp>
      <p:sp>
        <p:nvSpPr>
          <p:cNvPr id="5" name="Θέση υποσέλιδου 4">
            <a:extLst>
              <a:ext uri="{FF2B5EF4-FFF2-40B4-BE49-F238E27FC236}">
                <a16:creationId xmlns:a16="http://schemas.microsoft.com/office/drawing/2014/main" id="{E4DB1DA2-EDAE-127B-8FB8-DD091465DF9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38216E9-B39A-3214-1FF6-306E30DE4BEB}"/>
              </a:ext>
            </a:extLst>
          </p:cNvPr>
          <p:cNvSpPr>
            <a:spLocks noGrp="1"/>
          </p:cNvSpPr>
          <p:nvPr>
            <p:ph type="sldNum" sz="quarter" idx="12"/>
          </p:nvPr>
        </p:nvSpPr>
        <p:spPr/>
        <p:txBody>
          <a:bodyPr/>
          <a:lstStyle/>
          <a:p>
            <a:fld id="{9221E9CE-9746-4BB4-8C98-846DAF1AA62D}" type="slidenum">
              <a:rPr lang="el-GR" smtClean="0"/>
              <a:t>‹#›</a:t>
            </a:fld>
            <a:endParaRPr lang="el-GR"/>
          </a:p>
        </p:txBody>
      </p:sp>
    </p:spTree>
    <p:extLst>
      <p:ext uri="{BB962C8B-B14F-4D97-AF65-F5344CB8AC3E}">
        <p14:creationId xmlns:p14="http://schemas.microsoft.com/office/powerpoint/2010/main" val="3147966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237AF4-A355-0DE5-D2AB-1727BC36E53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E39E7F9-8AF0-F5F5-81F0-460EDF49B701}"/>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1046B20-F9CA-521E-EE6C-DDE442529D5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B881D6E-CD40-9531-4EAA-85A6083D2A9C}"/>
              </a:ext>
            </a:extLst>
          </p:cNvPr>
          <p:cNvSpPr>
            <a:spLocks noGrp="1"/>
          </p:cNvSpPr>
          <p:nvPr>
            <p:ph type="dt" sz="half" idx="10"/>
          </p:nvPr>
        </p:nvSpPr>
        <p:spPr/>
        <p:txBody>
          <a:bodyPr/>
          <a:lstStyle/>
          <a:p>
            <a:fld id="{C9BA8093-305C-4D9B-9DB4-5B7845A5A1B2}" type="datetimeFigureOut">
              <a:rPr lang="el-GR" smtClean="0"/>
              <a:t>28/12/2025</a:t>
            </a:fld>
            <a:endParaRPr lang="el-GR"/>
          </a:p>
        </p:txBody>
      </p:sp>
      <p:sp>
        <p:nvSpPr>
          <p:cNvPr id="6" name="Θέση υποσέλιδου 5">
            <a:extLst>
              <a:ext uri="{FF2B5EF4-FFF2-40B4-BE49-F238E27FC236}">
                <a16:creationId xmlns:a16="http://schemas.microsoft.com/office/drawing/2014/main" id="{68220583-45F9-D3A0-3587-3274DD05570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CA20EA8-6A49-57CD-9B19-0BB6626DCB31}"/>
              </a:ext>
            </a:extLst>
          </p:cNvPr>
          <p:cNvSpPr>
            <a:spLocks noGrp="1"/>
          </p:cNvSpPr>
          <p:nvPr>
            <p:ph type="sldNum" sz="quarter" idx="12"/>
          </p:nvPr>
        </p:nvSpPr>
        <p:spPr/>
        <p:txBody>
          <a:bodyPr/>
          <a:lstStyle/>
          <a:p>
            <a:fld id="{9221E9CE-9746-4BB4-8C98-846DAF1AA62D}" type="slidenum">
              <a:rPr lang="el-GR" smtClean="0"/>
              <a:t>‹#›</a:t>
            </a:fld>
            <a:endParaRPr lang="el-GR"/>
          </a:p>
        </p:txBody>
      </p:sp>
    </p:spTree>
    <p:extLst>
      <p:ext uri="{BB962C8B-B14F-4D97-AF65-F5344CB8AC3E}">
        <p14:creationId xmlns:p14="http://schemas.microsoft.com/office/powerpoint/2010/main" val="1197319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32A5BA-A931-CE78-3D6D-788491EF115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83508FF-B663-4EE2-6377-21C9C41D45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0B7D747-CCB6-970F-8F39-133580403D0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B5FF76DA-5359-60FB-75D2-B7CE23DF28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8AC6774-9E24-2155-6C6F-965E0461774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A60936B-4F05-17DA-690B-22D33F8A4802}"/>
              </a:ext>
            </a:extLst>
          </p:cNvPr>
          <p:cNvSpPr>
            <a:spLocks noGrp="1"/>
          </p:cNvSpPr>
          <p:nvPr>
            <p:ph type="dt" sz="half" idx="10"/>
          </p:nvPr>
        </p:nvSpPr>
        <p:spPr/>
        <p:txBody>
          <a:bodyPr/>
          <a:lstStyle/>
          <a:p>
            <a:fld id="{C9BA8093-305C-4D9B-9DB4-5B7845A5A1B2}" type="datetimeFigureOut">
              <a:rPr lang="el-GR" smtClean="0"/>
              <a:t>28/12/2025</a:t>
            </a:fld>
            <a:endParaRPr lang="el-GR"/>
          </a:p>
        </p:txBody>
      </p:sp>
      <p:sp>
        <p:nvSpPr>
          <p:cNvPr id="8" name="Θέση υποσέλιδου 7">
            <a:extLst>
              <a:ext uri="{FF2B5EF4-FFF2-40B4-BE49-F238E27FC236}">
                <a16:creationId xmlns:a16="http://schemas.microsoft.com/office/drawing/2014/main" id="{B046726E-AE41-54FE-469D-A75523DB552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6BFCE72-CA6B-B4C7-802D-3B9DE6C9A2F2}"/>
              </a:ext>
            </a:extLst>
          </p:cNvPr>
          <p:cNvSpPr>
            <a:spLocks noGrp="1"/>
          </p:cNvSpPr>
          <p:nvPr>
            <p:ph type="sldNum" sz="quarter" idx="12"/>
          </p:nvPr>
        </p:nvSpPr>
        <p:spPr/>
        <p:txBody>
          <a:bodyPr/>
          <a:lstStyle/>
          <a:p>
            <a:fld id="{9221E9CE-9746-4BB4-8C98-846DAF1AA62D}" type="slidenum">
              <a:rPr lang="el-GR" smtClean="0"/>
              <a:t>‹#›</a:t>
            </a:fld>
            <a:endParaRPr lang="el-GR"/>
          </a:p>
        </p:txBody>
      </p:sp>
    </p:spTree>
    <p:extLst>
      <p:ext uri="{BB962C8B-B14F-4D97-AF65-F5344CB8AC3E}">
        <p14:creationId xmlns:p14="http://schemas.microsoft.com/office/powerpoint/2010/main" val="3070821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12D39B-A915-5ED4-B84C-75E9B8E808C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9A72F5E1-871C-2200-4E91-E3B6B8AB1BFF}"/>
              </a:ext>
            </a:extLst>
          </p:cNvPr>
          <p:cNvSpPr>
            <a:spLocks noGrp="1"/>
          </p:cNvSpPr>
          <p:nvPr>
            <p:ph type="dt" sz="half" idx="10"/>
          </p:nvPr>
        </p:nvSpPr>
        <p:spPr/>
        <p:txBody>
          <a:bodyPr/>
          <a:lstStyle/>
          <a:p>
            <a:fld id="{C9BA8093-305C-4D9B-9DB4-5B7845A5A1B2}" type="datetimeFigureOut">
              <a:rPr lang="el-GR" smtClean="0"/>
              <a:t>28/12/2025</a:t>
            </a:fld>
            <a:endParaRPr lang="el-GR"/>
          </a:p>
        </p:txBody>
      </p:sp>
      <p:sp>
        <p:nvSpPr>
          <p:cNvPr id="4" name="Θέση υποσέλιδου 3">
            <a:extLst>
              <a:ext uri="{FF2B5EF4-FFF2-40B4-BE49-F238E27FC236}">
                <a16:creationId xmlns:a16="http://schemas.microsoft.com/office/drawing/2014/main" id="{0C244D17-EDC1-B027-5E02-6DA56828139D}"/>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FFD66F7-8376-DED1-5412-84A725A898A2}"/>
              </a:ext>
            </a:extLst>
          </p:cNvPr>
          <p:cNvSpPr>
            <a:spLocks noGrp="1"/>
          </p:cNvSpPr>
          <p:nvPr>
            <p:ph type="sldNum" sz="quarter" idx="12"/>
          </p:nvPr>
        </p:nvSpPr>
        <p:spPr/>
        <p:txBody>
          <a:bodyPr/>
          <a:lstStyle/>
          <a:p>
            <a:fld id="{9221E9CE-9746-4BB4-8C98-846DAF1AA62D}" type="slidenum">
              <a:rPr lang="el-GR" smtClean="0"/>
              <a:t>‹#›</a:t>
            </a:fld>
            <a:endParaRPr lang="el-GR"/>
          </a:p>
        </p:txBody>
      </p:sp>
    </p:spTree>
    <p:extLst>
      <p:ext uri="{BB962C8B-B14F-4D97-AF65-F5344CB8AC3E}">
        <p14:creationId xmlns:p14="http://schemas.microsoft.com/office/powerpoint/2010/main" val="1694425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39AF84D-185E-098D-431A-73A867AC65E6}"/>
              </a:ext>
            </a:extLst>
          </p:cNvPr>
          <p:cNvSpPr>
            <a:spLocks noGrp="1"/>
          </p:cNvSpPr>
          <p:nvPr>
            <p:ph type="dt" sz="half" idx="10"/>
          </p:nvPr>
        </p:nvSpPr>
        <p:spPr/>
        <p:txBody>
          <a:bodyPr/>
          <a:lstStyle/>
          <a:p>
            <a:fld id="{C9BA8093-305C-4D9B-9DB4-5B7845A5A1B2}" type="datetimeFigureOut">
              <a:rPr lang="el-GR" smtClean="0"/>
              <a:t>28/12/2025</a:t>
            </a:fld>
            <a:endParaRPr lang="el-GR"/>
          </a:p>
        </p:txBody>
      </p:sp>
      <p:sp>
        <p:nvSpPr>
          <p:cNvPr id="3" name="Θέση υποσέλιδου 2">
            <a:extLst>
              <a:ext uri="{FF2B5EF4-FFF2-40B4-BE49-F238E27FC236}">
                <a16:creationId xmlns:a16="http://schemas.microsoft.com/office/drawing/2014/main" id="{4F2C4501-D572-0C8A-60CF-BFA8A824C6A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672E3435-8588-B410-87C9-CB80978DBE35}"/>
              </a:ext>
            </a:extLst>
          </p:cNvPr>
          <p:cNvSpPr>
            <a:spLocks noGrp="1"/>
          </p:cNvSpPr>
          <p:nvPr>
            <p:ph type="sldNum" sz="quarter" idx="12"/>
          </p:nvPr>
        </p:nvSpPr>
        <p:spPr/>
        <p:txBody>
          <a:bodyPr/>
          <a:lstStyle/>
          <a:p>
            <a:fld id="{9221E9CE-9746-4BB4-8C98-846DAF1AA62D}" type="slidenum">
              <a:rPr lang="el-GR" smtClean="0"/>
              <a:t>‹#›</a:t>
            </a:fld>
            <a:endParaRPr lang="el-GR"/>
          </a:p>
        </p:txBody>
      </p:sp>
    </p:spTree>
    <p:extLst>
      <p:ext uri="{BB962C8B-B14F-4D97-AF65-F5344CB8AC3E}">
        <p14:creationId xmlns:p14="http://schemas.microsoft.com/office/powerpoint/2010/main" val="2371168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34032F-94C1-44BC-62B1-07E7A7626E7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6C8C98D-48B9-A072-D250-38C5FF672C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4C64C010-48DD-41CC-56D0-0500F485CA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DF06120-1D8C-B6CF-A24B-678BE0F24052}"/>
              </a:ext>
            </a:extLst>
          </p:cNvPr>
          <p:cNvSpPr>
            <a:spLocks noGrp="1"/>
          </p:cNvSpPr>
          <p:nvPr>
            <p:ph type="dt" sz="half" idx="10"/>
          </p:nvPr>
        </p:nvSpPr>
        <p:spPr/>
        <p:txBody>
          <a:bodyPr/>
          <a:lstStyle/>
          <a:p>
            <a:fld id="{C9BA8093-305C-4D9B-9DB4-5B7845A5A1B2}" type="datetimeFigureOut">
              <a:rPr lang="el-GR" smtClean="0"/>
              <a:t>28/12/2025</a:t>
            </a:fld>
            <a:endParaRPr lang="el-GR"/>
          </a:p>
        </p:txBody>
      </p:sp>
      <p:sp>
        <p:nvSpPr>
          <p:cNvPr id="6" name="Θέση υποσέλιδου 5">
            <a:extLst>
              <a:ext uri="{FF2B5EF4-FFF2-40B4-BE49-F238E27FC236}">
                <a16:creationId xmlns:a16="http://schemas.microsoft.com/office/drawing/2014/main" id="{8938F25D-DC4A-D907-B059-B410A30833A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2088183-027A-C3FB-152B-052C9132FFF6}"/>
              </a:ext>
            </a:extLst>
          </p:cNvPr>
          <p:cNvSpPr>
            <a:spLocks noGrp="1"/>
          </p:cNvSpPr>
          <p:nvPr>
            <p:ph type="sldNum" sz="quarter" idx="12"/>
          </p:nvPr>
        </p:nvSpPr>
        <p:spPr/>
        <p:txBody>
          <a:bodyPr/>
          <a:lstStyle/>
          <a:p>
            <a:fld id="{9221E9CE-9746-4BB4-8C98-846DAF1AA62D}" type="slidenum">
              <a:rPr lang="el-GR" smtClean="0"/>
              <a:t>‹#›</a:t>
            </a:fld>
            <a:endParaRPr lang="el-GR"/>
          </a:p>
        </p:txBody>
      </p:sp>
    </p:spTree>
    <p:extLst>
      <p:ext uri="{BB962C8B-B14F-4D97-AF65-F5344CB8AC3E}">
        <p14:creationId xmlns:p14="http://schemas.microsoft.com/office/powerpoint/2010/main" val="351737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F129C7-ECE3-3334-6054-5F2034542E3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5F3B2D9-10EE-38C3-CE5F-4E14454B67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A87F6A0-F943-3F7F-4192-E7063CF20F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36AEFD4-6DA0-D2A6-3E10-4C28DCD2B7C2}"/>
              </a:ext>
            </a:extLst>
          </p:cNvPr>
          <p:cNvSpPr>
            <a:spLocks noGrp="1"/>
          </p:cNvSpPr>
          <p:nvPr>
            <p:ph type="dt" sz="half" idx="10"/>
          </p:nvPr>
        </p:nvSpPr>
        <p:spPr/>
        <p:txBody>
          <a:bodyPr/>
          <a:lstStyle/>
          <a:p>
            <a:fld id="{C9BA8093-305C-4D9B-9DB4-5B7845A5A1B2}" type="datetimeFigureOut">
              <a:rPr lang="el-GR" smtClean="0"/>
              <a:t>28/12/2025</a:t>
            </a:fld>
            <a:endParaRPr lang="el-GR"/>
          </a:p>
        </p:txBody>
      </p:sp>
      <p:sp>
        <p:nvSpPr>
          <p:cNvPr id="6" name="Θέση υποσέλιδου 5">
            <a:extLst>
              <a:ext uri="{FF2B5EF4-FFF2-40B4-BE49-F238E27FC236}">
                <a16:creationId xmlns:a16="http://schemas.microsoft.com/office/drawing/2014/main" id="{EC9724FB-49EE-7AD2-E886-ADDFD0639A3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257F4C9-3FA6-CB00-2417-7FD6CB4AC84B}"/>
              </a:ext>
            </a:extLst>
          </p:cNvPr>
          <p:cNvSpPr>
            <a:spLocks noGrp="1"/>
          </p:cNvSpPr>
          <p:nvPr>
            <p:ph type="sldNum" sz="quarter" idx="12"/>
          </p:nvPr>
        </p:nvSpPr>
        <p:spPr/>
        <p:txBody>
          <a:bodyPr/>
          <a:lstStyle/>
          <a:p>
            <a:fld id="{9221E9CE-9746-4BB4-8C98-846DAF1AA62D}" type="slidenum">
              <a:rPr lang="el-GR" smtClean="0"/>
              <a:t>‹#›</a:t>
            </a:fld>
            <a:endParaRPr lang="el-GR"/>
          </a:p>
        </p:txBody>
      </p:sp>
    </p:spTree>
    <p:extLst>
      <p:ext uri="{BB962C8B-B14F-4D97-AF65-F5344CB8AC3E}">
        <p14:creationId xmlns:p14="http://schemas.microsoft.com/office/powerpoint/2010/main" val="1681659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3EC3157-14BA-7977-CBEC-CE81EA8B04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8EB7C66-F5C9-DCFE-5065-61E7D8FD03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E0F0A7D-857B-7BDE-011E-337EE29D56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BA8093-305C-4D9B-9DB4-5B7845A5A1B2}" type="datetimeFigureOut">
              <a:rPr lang="el-GR" smtClean="0"/>
              <a:t>28/12/2025</a:t>
            </a:fld>
            <a:endParaRPr lang="el-GR"/>
          </a:p>
        </p:txBody>
      </p:sp>
      <p:sp>
        <p:nvSpPr>
          <p:cNvPr id="5" name="Θέση υποσέλιδου 4">
            <a:extLst>
              <a:ext uri="{FF2B5EF4-FFF2-40B4-BE49-F238E27FC236}">
                <a16:creationId xmlns:a16="http://schemas.microsoft.com/office/drawing/2014/main" id="{511362F6-D104-6189-AE9D-4255D68BFF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23241AA-BAF2-7D15-60D2-65DC978EBE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21E9CE-9746-4BB4-8C98-846DAF1AA62D}" type="slidenum">
              <a:rPr lang="el-GR" smtClean="0"/>
              <a:t>‹#›</a:t>
            </a:fld>
            <a:endParaRPr lang="el-GR"/>
          </a:p>
        </p:txBody>
      </p:sp>
    </p:spTree>
    <p:extLst>
      <p:ext uri="{BB962C8B-B14F-4D97-AF65-F5344CB8AC3E}">
        <p14:creationId xmlns:p14="http://schemas.microsoft.com/office/powerpoint/2010/main" val="1810737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DD5C77-3D5A-6499-93EA-3AA8F69A3191}"/>
              </a:ext>
            </a:extLst>
          </p:cNvPr>
          <p:cNvSpPr>
            <a:spLocks noGrp="1"/>
          </p:cNvSpPr>
          <p:nvPr>
            <p:ph type="ctrTitle"/>
          </p:nvPr>
        </p:nvSpPr>
        <p:spPr/>
        <p:txBody>
          <a:bodyPr>
            <a:normAutofit/>
          </a:bodyPr>
          <a:lstStyle/>
          <a:p>
            <a:r>
              <a:rPr lang="el-GR" dirty="0"/>
              <a:t>ΕΘΝΙΚΗ ΕΝΩΣΙΑΚΗ ΝΟΜΟΛΟΓΙΑ ΔΙΚΤΥΑ </a:t>
            </a:r>
          </a:p>
        </p:txBody>
      </p:sp>
      <p:sp>
        <p:nvSpPr>
          <p:cNvPr id="3" name="Υπότιτλος 2">
            <a:extLst>
              <a:ext uri="{FF2B5EF4-FFF2-40B4-BE49-F238E27FC236}">
                <a16:creationId xmlns:a16="http://schemas.microsoft.com/office/drawing/2014/main" id="{8D5A12F4-1C16-9513-BAE1-713FC7DC3602}"/>
              </a:ext>
            </a:extLst>
          </p:cNvPr>
          <p:cNvSpPr>
            <a:spLocks noGrp="1"/>
          </p:cNvSpPr>
          <p:nvPr>
            <p:ph type="subTitle" idx="1"/>
          </p:nvPr>
        </p:nvSpPr>
        <p:spPr/>
        <p:txBody>
          <a:bodyPr/>
          <a:lstStyle/>
          <a:p>
            <a:r>
              <a:rPr lang="el-GR" dirty="0"/>
              <a:t>ΑΡΑΛΙΑΣ ΠΑΝΑΓΙΩΤΗΣ </a:t>
            </a:r>
          </a:p>
          <a:p>
            <a:r>
              <a:rPr lang="el-GR" dirty="0"/>
              <a:t>ΔΝ ΔΙΚΗΓΟΡΟΣ </a:t>
            </a:r>
          </a:p>
        </p:txBody>
      </p:sp>
    </p:spTree>
    <p:extLst>
      <p:ext uri="{BB962C8B-B14F-4D97-AF65-F5344CB8AC3E}">
        <p14:creationId xmlns:p14="http://schemas.microsoft.com/office/powerpoint/2010/main" val="3971741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E419F1-85F9-5F00-EFC4-99717651B05E}"/>
              </a:ext>
            </a:extLst>
          </p:cNvPr>
          <p:cNvSpPr>
            <a:spLocks noGrp="1"/>
          </p:cNvSpPr>
          <p:nvPr>
            <p:ph type="title"/>
          </p:nvPr>
        </p:nvSpPr>
        <p:spPr/>
        <p:txBody>
          <a:bodyPr/>
          <a:lstStyle/>
          <a:p>
            <a:r>
              <a:rPr lang="sq-AL" b="1" dirty="0"/>
              <a:t>C-105/12 - Essent </a:t>
            </a:r>
            <a:r>
              <a:rPr lang="el-GR" b="1" dirty="0"/>
              <a:t>κ.λπ.</a:t>
            </a:r>
            <a:endParaRPr lang="el-GR" dirty="0"/>
          </a:p>
        </p:txBody>
      </p:sp>
      <p:sp>
        <p:nvSpPr>
          <p:cNvPr id="3" name="Θέση περιεχομένου 2">
            <a:extLst>
              <a:ext uri="{FF2B5EF4-FFF2-40B4-BE49-F238E27FC236}">
                <a16:creationId xmlns:a16="http://schemas.microsoft.com/office/drawing/2014/main" id="{43CB6C08-F984-94BF-90F2-6FA47BBA1DEA}"/>
              </a:ext>
            </a:extLst>
          </p:cNvPr>
          <p:cNvSpPr>
            <a:spLocks noGrp="1"/>
          </p:cNvSpPr>
          <p:nvPr>
            <p:ph idx="1"/>
          </p:nvPr>
        </p:nvSpPr>
        <p:spPr/>
        <p:txBody>
          <a:bodyPr>
            <a:normAutofit fontScale="70000" lnSpcReduction="20000"/>
          </a:bodyPr>
          <a:lstStyle/>
          <a:p>
            <a:pPr marL="0" indent="0" algn="just">
              <a:buNone/>
            </a:pPr>
            <a:r>
              <a:rPr lang="el-GR" dirty="0"/>
              <a:t>Όταν εκδόθηκε ο νόμος περί ανεξάρτητης διαχειρίσεως των δικτύων, ο οποίος εισήγαγε στους νόμους περί ηλεκτρικής ενέργειας και περί φυσικού αερίου τις απαγορεύσεις συμμετοχής σε όμιλο και δραστηριοτήτων δυναμένων να παραβλάψουν τη διαχείριση του δικτύου, οι </a:t>
            </a:r>
            <a:r>
              <a:rPr lang="el-GR" dirty="0" err="1"/>
              <a:t>Essent</a:t>
            </a:r>
            <a:r>
              <a:rPr lang="el-GR" dirty="0"/>
              <a:t> κ.λπ. </a:t>
            </a:r>
            <a:r>
              <a:rPr lang="el-GR" dirty="0" err="1"/>
              <a:t>ήσαν</a:t>
            </a:r>
            <a:r>
              <a:rPr lang="el-GR" dirty="0"/>
              <a:t> καθετοποιημένες επιχειρήσεις που δραστηριοποιούνταν τόσο στην παραγωγή, προμήθεια και/ή εμπορία ηλεκτρικής ενέργειας και/ή φυσικού αερίου επί ολλανδικού εδάφους όσο και στη διαχείριση και εκμετάλλευση δικτύων διανομής ηλεκτρικής ενέργειας ή φυσικού αερίου επί του εδάφους αυτού.</a:t>
            </a:r>
          </a:p>
          <a:p>
            <a:pPr marL="0" indent="0" algn="just">
              <a:buNone/>
            </a:pPr>
            <a:r>
              <a:rPr lang="el-GR" dirty="0"/>
              <a:t>Κατόπιν της εκδόσεως του νόμου περί ανεξάρτητης διαχειρίσεως των δικτύων με τον οποίο εισήχθη μεταξύ άλλων η απαγόρευση συμμετοχής σε όμιλο, η </a:t>
            </a:r>
            <a:r>
              <a:rPr lang="el-GR" dirty="0" err="1"/>
              <a:t>Essent</a:t>
            </a:r>
            <a:r>
              <a:rPr lang="el-GR" dirty="0"/>
              <a:t> NV διασπάστηκε, την 1η Ιουλίου 2009, σε δύο χωριστές εταιρίες, δηλαδή, αφενός, στην </a:t>
            </a:r>
            <a:r>
              <a:rPr lang="el-GR" dirty="0" err="1"/>
              <a:t>Enexis</a:t>
            </a:r>
            <a:r>
              <a:rPr lang="el-GR" dirty="0"/>
              <a:t> </a:t>
            </a:r>
            <a:r>
              <a:rPr lang="el-GR" dirty="0" err="1"/>
              <a:t>Holding</a:t>
            </a:r>
            <a:r>
              <a:rPr lang="el-GR" dirty="0"/>
              <a:t> NV, της οποίας ο εταιρικός σκοπός συνίσταται στη διαχείριση δικτύου διανομής φυσικού αερίου και ηλεκτρικής ενέργειας επί ολλανδικού εδάφους και της οποίας το σύνολο του μετοχικού κεφαλαίου κατέχεται από τις Αρχές, και, αφετέρου, στην </a:t>
            </a:r>
            <a:r>
              <a:rPr lang="el-GR" dirty="0" err="1"/>
              <a:t>Essent</a:t>
            </a:r>
            <a:r>
              <a:rPr lang="el-GR" dirty="0"/>
              <a:t> NV, της οποίας ο εταιρικός σκοπός είναι η παραγωγή, προμήθεια και εμπορία ηλεκτρικής ενέργειας και φυσικού αερίου. Η τελευταία εταιρία αγοράστηκε από θυγατρική γερμανικού ομίλου ειδικευμένου στον ενεργειακό τομέα, την RWE AG. Η </a:t>
            </a:r>
            <a:r>
              <a:rPr lang="el-GR" dirty="0" err="1"/>
              <a:t>Eneco</a:t>
            </a:r>
            <a:r>
              <a:rPr lang="el-GR" dirty="0"/>
              <a:t> </a:t>
            </a:r>
            <a:r>
              <a:rPr lang="el-GR" dirty="0" err="1"/>
              <a:t>Holding</a:t>
            </a:r>
            <a:r>
              <a:rPr lang="el-GR" dirty="0"/>
              <a:t> NV και η </a:t>
            </a:r>
            <a:r>
              <a:rPr lang="el-GR" dirty="0" err="1"/>
              <a:t>Delta</a:t>
            </a:r>
            <a:r>
              <a:rPr lang="el-GR" dirty="0"/>
              <a:t> NV δεν διασπάστηκαν, αλλά όρισαν τις θυγατρικές τους </a:t>
            </a:r>
            <a:r>
              <a:rPr lang="el-GR" dirty="0" err="1"/>
              <a:t>Stedin</a:t>
            </a:r>
            <a:r>
              <a:rPr lang="el-GR" dirty="0"/>
              <a:t> </a:t>
            </a:r>
            <a:r>
              <a:rPr lang="el-GR" dirty="0" err="1"/>
              <a:t>Netbeheer</a:t>
            </a:r>
            <a:r>
              <a:rPr lang="el-GR" dirty="0"/>
              <a:t> BV και </a:t>
            </a:r>
            <a:r>
              <a:rPr lang="el-GR" dirty="0" err="1"/>
              <a:t>Delta</a:t>
            </a:r>
            <a:r>
              <a:rPr lang="el-GR" dirty="0"/>
              <a:t> </a:t>
            </a:r>
            <a:r>
              <a:rPr lang="el-GR" dirty="0" err="1"/>
              <a:t>Netwerkbedrijf</a:t>
            </a:r>
            <a:r>
              <a:rPr lang="el-GR" dirty="0"/>
              <a:t> BV διαχειριστές αντιστοίχως των δικτύων τους διανομής επί ολλανδικού εδάφους.</a:t>
            </a:r>
          </a:p>
          <a:p>
            <a:endParaRPr lang="el-GR" dirty="0"/>
          </a:p>
        </p:txBody>
      </p:sp>
    </p:spTree>
    <p:extLst>
      <p:ext uri="{BB962C8B-B14F-4D97-AF65-F5344CB8AC3E}">
        <p14:creationId xmlns:p14="http://schemas.microsoft.com/office/powerpoint/2010/main" val="3070705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24124F-0208-6CDA-4F95-45C9E625ECF6}"/>
              </a:ext>
            </a:extLst>
          </p:cNvPr>
          <p:cNvSpPr>
            <a:spLocks noGrp="1"/>
          </p:cNvSpPr>
          <p:nvPr>
            <p:ph type="title"/>
          </p:nvPr>
        </p:nvSpPr>
        <p:spPr/>
        <p:txBody>
          <a:bodyPr/>
          <a:lstStyle/>
          <a:p>
            <a:r>
              <a:rPr lang="sq-AL" b="1" dirty="0"/>
              <a:t>C-105/12 - Essent </a:t>
            </a:r>
            <a:r>
              <a:rPr lang="el-GR" b="1" dirty="0"/>
              <a:t>κ.λπ.</a:t>
            </a:r>
            <a:endParaRPr lang="el-GR" dirty="0"/>
          </a:p>
        </p:txBody>
      </p:sp>
      <p:sp>
        <p:nvSpPr>
          <p:cNvPr id="3" name="Θέση περιεχομένου 2">
            <a:extLst>
              <a:ext uri="{FF2B5EF4-FFF2-40B4-BE49-F238E27FC236}">
                <a16:creationId xmlns:a16="http://schemas.microsoft.com/office/drawing/2014/main" id="{32FE2DD3-1F6A-850E-76BD-A8D4847381FC}"/>
              </a:ext>
            </a:extLst>
          </p:cNvPr>
          <p:cNvSpPr>
            <a:spLocks noGrp="1"/>
          </p:cNvSpPr>
          <p:nvPr>
            <p:ph idx="1"/>
          </p:nvPr>
        </p:nvSpPr>
        <p:spPr/>
        <p:txBody>
          <a:bodyPr>
            <a:normAutofit fontScale="70000" lnSpcReduction="20000"/>
          </a:bodyPr>
          <a:lstStyle/>
          <a:p>
            <a:pPr algn="just"/>
            <a:r>
              <a:rPr lang="el-GR" dirty="0"/>
              <a:t>Η </a:t>
            </a:r>
            <a:r>
              <a:rPr lang="el-GR" dirty="0" err="1"/>
              <a:t>Essent</a:t>
            </a:r>
            <a:r>
              <a:rPr lang="el-GR" dirty="0"/>
              <a:t> κ.λπ. ζήτησαν, με τρεις χωριστές αγωγές που άσκησαν ενώπιον του </a:t>
            </a:r>
            <a:r>
              <a:rPr lang="el-GR" dirty="0" err="1"/>
              <a:t>Rechtbank</a:t>
            </a:r>
            <a:r>
              <a:rPr lang="el-GR" dirty="0"/>
              <a:t> </a:t>
            </a:r>
            <a:r>
              <a:rPr lang="el-GR" dirty="0" err="1"/>
              <a:t>Den</a:t>
            </a:r>
            <a:r>
              <a:rPr lang="el-GR" dirty="0"/>
              <a:t> </a:t>
            </a:r>
            <a:r>
              <a:rPr lang="el-GR" dirty="0" err="1"/>
              <a:t>Haag</a:t>
            </a:r>
            <a:r>
              <a:rPr lang="el-GR" dirty="0"/>
              <a:t>, να διαπιστωθεί ότι οι εθνικές διατάξεις που περιέχουν τις απαγορεύσεις συμμετοχής σε όμιλο και δραστηριοτήτων δυναμένων να παραβλάψουν τη διαχείριση του δικτύου είναι ασύμβατες ειδικά με το άρθρο 63 ΣΛΕΕ και ότι, κατά συνέπεια, πρέπει να μείνουν </a:t>
            </a:r>
            <a:r>
              <a:rPr lang="el-GR" dirty="0" err="1"/>
              <a:t>ανεφάρμοστες.Το</a:t>
            </a:r>
            <a:r>
              <a:rPr lang="el-GR" dirty="0"/>
              <a:t> </a:t>
            </a:r>
            <a:r>
              <a:rPr lang="el-GR" dirty="0" err="1"/>
              <a:t>Staat</a:t>
            </a:r>
            <a:r>
              <a:rPr lang="el-GR" dirty="0"/>
              <a:t> </a:t>
            </a:r>
            <a:r>
              <a:rPr lang="el-GR" dirty="0" err="1"/>
              <a:t>der</a:t>
            </a:r>
            <a:r>
              <a:rPr lang="el-GR" dirty="0"/>
              <a:t> </a:t>
            </a:r>
            <a:r>
              <a:rPr lang="el-GR" dirty="0" err="1"/>
              <a:t>Nederlanden</a:t>
            </a:r>
            <a:r>
              <a:rPr lang="el-GR" dirty="0"/>
              <a:t>, εναγόμενο σε κάθε μία από τις υποθέσεις αυτές, αντέταξε στις αγωγές αυτές την αρχή, που περιλαμβάνεται στην εθνική νομοθεσία, σχετικά με την απαγόρευση της ιδιωτικοποιήσεως, η οποία, κατά το κράτος αυτό, συνιστά καθεστώς ιδιοκτησίας, υπό την έννοια του άρθρου 345 ΣΛΕΕ. </a:t>
            </a:r>
          </a:p>
          <a:p>
            <a:pPr algn="just"/>
            <a:r>
              <a:rPr lang="el-GR" dirty="0"/>
              <a:t>Κατά το </a:t>
            </a:r>
            <a:r>
              <a:rPr lang="el-GR" dirty="0" err="1"/>
              <a:t>Staat</a:t>
            </a:r>
            <a:r>
              <a:rPr lang="el-GR" dirty="0"/>
              <a:t> </a:t>
            </a:r>
            <a:r>
              <a:rPr lang="el-GR" dirty="0" err="1"/>
              <a:t>der</a:t>
            </a:r>
            <a:r>
              <a:rPr lang="el-GR" dirty="0"/>
              <a:t> </a:t>
            </a:r>
            <a:r>
              <a:rPr lang="el-GR" dirty="0" err="1"/>
              <a:t>Nederlanden</a:t>
            </a:r>
            <a:r>
              <a:rPr lang="el-GR" dirty="0"/>
              <a:t>, η απαγόρευση αυτή έχει ως συνέπεια, αφενός, ότι οι μετοχές του εταιρικού κεφαλαίου ενός δραστηριοποιούμενου επί ολλανδικού εδάφους διαχειριστή δικτύου δεν δύνανται να αποτελέσουν το αντικείμενο ιδιωτικών επενδύσεων και, αφετέρου, ότι οι κανόνες της Συνθήκης ΛΕΕ που αφορούν την ελεύθερη κυκλοφορία των κεφαλαίων και την ελευθερία εγκαταστάσεως δεν έχουν εφαρμογή. Επικουρικώς, το εν λόγω κράτος μέλος υποστήριξε ότι οι απαγορεύσεις συμμετοχής σε όμιλο και δραστηριοτήτων δυναμένων να παραβλάψουν τη διαχείριση του δικτύου δεν συνιστούν εμπόδιο για την ελεύθερη κυκλοφορία των κεφαλαίων ούτε για την ελευθερία εγκαταστάσεως, ή τουλάχιστον ότι περιορισμός των ελευθεριών αυτών δικαιολογείται από επιτακτικούς λόγους γενικού συμφέροντος.</a:t>
            </a:r>
          </a:p>
          <a:p>
            <a:endParaRPr lang="el-GR" dirty="0"/>
          </a:p>
        </p:txBody>
      </p:sp>
    </p:spTree>
    <p:extLst>
      <p:ext uri="{BB962C8B-B14F-4D97-AF65-F5344CB8AC3E}">
        <p14:creationId xmlns:p14="http://schemas.microsoft.com/office/powerpoint/2010/main" val="1422651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F0EE42-7EF4-0BAD-9C09-A47D0A90D59B}"/>
              </a:ext>
            </a:extLst>
          </p:cNvPr>
          <p:cNvSpPr>
            <a:spLocks noGrp="1"/>
          </p:cNvSpPr>
          <p:nvPr>
            <p:ph type="title"/>
          </p:nvPr>
        </p:nvSpPr>
        <p:spPr/>
        <p:txBody>
          <a:bodyPr/>
          <a:lstStyle/>
          <a:p>
            <a:r>
              <a:rPr lang="sq-AL" b="1" dirty="0"/>
              <a:t>C-105/12 - Essent </a:t>
            </a:r>
            <a:r>
              <a:rPr lang="el-GR" b="1" dirty="0"/>
              <a:t>κ.λπ.</a:t>
            </a:r>
            <a:endParaRPr lang="el-GR" dirty="0"/>
          </a:p>
        </p:txBody>
      </p:sp>
      <p:sp>
        <p:nvSpPr>
          <p:cNvPr id="3" name="Θέση περιεχομένου 2">
            <a:extLst>
              <a:ext uri="{FF2B5EF4-FFF2-40B4-BE49-F238E27FC236}">
                <a16:creationId xmlns:a16="http://schemas.microsoft.com/office/drawing/2014/main" id="{FEEDE5B5-612F-6707-D3C0-7009D1CA9339}"/>
              </a:ext>
            </a:extLst>
          </p:cNvPr>
          <p:cNvSpPr>
            <a:spLocks noGrp="1"/>
          </p:cNvSpPr>
          <p:nvPr>
            <p:ph idx="1"/>
          </p:nvPr>
        </p:nvSpPr>
        <p:spPr/>
        <p:txBody>
          <a:bodyPr/>
          <a:lstStyle/>
          <a:p>
            <a:pPr algn="just"/>
            <a:r>
              <a:rPr lang="el-GR" dirty="0"/>
              <a:t>Έχει το άρθρο 345 ΣΛΕΕ την έννοια ότι στο “καθεστώς της ιδιοκτησίας στα κράτη </a:t>
            </a:r>
            <a:r>
              <a:rPr lang="el-GR" dirty="0" err="1"/>
              <a:t>μέληˮ</a:t>
            </a:r>
            <a:r>
              <a:rPr lang="el-GR" dirty="0"/>
              <a:t> υπάγεται επίσης το καθεστώς της επίμαχης [στις κύριες δίκες] απόλυτης απαγορεύσεως ιδιωτικοποιήσεως, όπως αυτό περιλαμβάνεται στο [διάταγμα του 2008], σε συνδυασμό με το άρθρο 93 του [νόμου περί ηλεκτρικής ενέργειας] και το άρθρο 85 του [νόμου περί φυσικού αερίου], το οποίο συνεπάγεται ότι οι μετοχές διαχειριστή δικτύου μπορούν να μεταβιβαστούν μόνον εντός του κύκλου των δημόσιων φορέων;</a:t>
            </a:r>
          </a:p>
        </p:txBody>
      </p:sp>
    </p:spTree>
    <p:extLst>
      <p:ext uri="{BB962C8B-B14F-4D97-AF65-F5344CB8AC3E}">
        <p14:creationId xmlns:p14="http://schemas.microsoft.com/office/powerpoint/2010/main" val="2944758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0823C4-5152-CD0D-3142-50CF8C8827D0}"/>
              </a:ext>
            </a:extLst>
          </p:cNvPr>
          <p:cNvSpPr>
            <a:spLocks noGrp="1"/>
          </p:cNvSpPr>
          <p:nvPr>
            <p:ph type="title"/>
          </p:nvPr>
        </p:nvSpPr>
        <p:spPr/>
        <p:txBody>
          <a:bodyPr/>
          <a:lstStyle/>
          <a:p>
            <a:r>
              <a:rPr lang="sq-AL" b="1" dirty="0"/>
              <a:t>C-105/12 - Essent </a:t>
            </a:r>
            <a:r>
              <a:rPr lang="el-GR" b="1" dirty="0"/>
              <a:t>κ.λπ.</a:t>
            </a:r>
            <a:endParaRPr lang="el-GR" dirty="0"/>
          </a:p>
        </p:txBody>
      </p:sp>
      <p:sp>
        <p:nvSpPr>
          <p:cNvPr id="3" name="Θέση περιεχομένου 2">
            <a:extLst>
              <a:ext uri="{FF2B5EF4-FFF2-40B4-BE49-F238E27FC236}">
                <a16:creationId xmlns:a16="http://schemas.microsoft.com/office/drawing/2014/main" id="{12502FD8-9119-CE65-BE0F-FE5404708A95}"/>
              </a:ext>
            </a:extLst>
          </p:cNvPr>
          <p:cNvSpPr>
            <a:spLocks noGrp="1"/>
          </p:cNvSpPr>
          <p:nvPr>
            <p:ph idx="1"/>
          </p:nvPr>
        </p:nvSpPr>
        <p:spPr/>
        <p:txBody>
          <a:bodyPr>
            <a:noAutofit/>
          </a:bodyPr>
          <a:lstStyle/>
          <a:p>
            <a:pPr algn="just">
              <a:lnSpc>
                <a:spcPct val="150000"/>
              </a:lnSpc>
              <a:spcBef>
                <a:spcPts val="0"/>
              </a:spcBef>
            </a:pPr>
            <a:r>
              <a:rPr lang="el-GR" sz="1600" dirty="0"/>
              <a:t>Το άρθρο 345 ΣΛΕΕ διατυπώνει την αρχή της ουδετερότητας των Συνθηκών έναντι του καθεστώτος της ιδιοκτησίας στα κράτη μέλη.</a:t>
            </a:r>
          </a:p>
          <a:p>
            <a:pPr algn="just">
              <a:lnSpc>
                <a:spcPct val="150000"/>
              </a:lnSpc>
              <a:spcBef>
                <a:spcPts val="0"/>
              </a:spcBef>
            </a:pPr>
            <a:r>
              <a:rPr lang="el-GR" sz="1600" dirty="0"/>
              <a:t>Εν προκειμένω, από τη νομολογία του Δικαστηρίου προκύπτει ότι οι Συνθήκες, κατ’ αρχήν, δεν αντιτίθενται ούτε στην εθνικοποίηση επιχειρήσεων (βλ., στο ίδιο πνεύμα, απόφαση της 15ης Ιουλίου 1964, 6/64, </a:t>
            </a:r>
            <a:r>
              <a:rPr lang="el-GR" sz="1600" dirty="0" err="1"/>
              <a:t>Costa</a:t>
            </a:r>
            <a:r>
              <a:rPr lang="el-GR" sz="1600" dirty="0"/>
              <a:t>, Συλλογή τόμος 1954-1964, σ. 1191, 1204) ούτε στην ιδιωτικοποίησή τους (βλ., στο ίδιο πνεύμα, απόφαση της 8ης Νοεμβρίου 2012, C‑244/11, Επιτροπή κατά Ελλάδας, σκέψη 17).</a:t>
            </a:r>
          </a:p>
          <a:p>
            <a:pPr algn="just">
              <a:lnSpc>
                <a:spcPct val="150000"/>
              </a:lnSpc>
              <a:spcBef>
                <a:spcPts val="0"/>
              </a:spcBef>
            </a:pPr>
            <a:r>
              <a:rPr lang="el-GR" sz="1600" dirty="0"/>
              <a:t>Επομένως, τα κράτη μέλη </a:t>
            </a:r>
            <a:r>
              <a:rPr lang="el-GR" sz="1600" dirty="0" err="1"/>
              <a:t>θεμιτώς</a:t>
            </a:r>
            <a:r>
              <a:rPr lang="el-GR" sz="1600" dirty="0"/>
              <a:t> δύνανται να επιδιώκουν τον σκοπό που συνίσταται στη δημιουργία ή στη διατήρηση ενός καθεστώτος δημόσιας ιδιοκτησίας για ορισμένες επιχειρήσεις.</a:t>
            </a:r>
          </a:p>
          <a:p>
            <a:pPr>
              <a:lnSpc>
                <a:spcPct val="150000"/>
              </a:lnSpc>
              <a:spcBef>
                <a:spcPts val="0"/>
              </a:spcBef>
            </a:pPr>
            <a:endParaRPr lang="el-GR" sz="1600" dirty="0"/>
          </a:p>
        </p:txBody>
      </p:sp>
    </p:spTree>
    <p:extLst>
      <p:ext uri="{BB962C8B-B14F-4D97-AF65-F5344CB8AC3E}">
        <p14:creationId xmlns:p14="http://schemas.microsoft.com/office/powerpoint/2010/main" val="1486107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241A3A-4313-9FC0-F0F9-87CDF54B9CD4}"/>
              </a:ext>
            </a:extLst>
          </p:cNvPr>
          <p:cNvSpPr>
            <a:spLocks noGrp="1"/>
          </p:cNvSpPr>
          <p:nvPr>
            <p:ph type="title"/>
          </p:nvPr>
        </p:nvSpPr>
        <p:spPr/>
        <p:txBody>
          <a:bodyPr/>
          <a:lstStyle/>
          <a:p>
            <a:r>
              <a:rPr lang="sq-AL" b="1" dirty="0"/>
              <a:t>C-105/12 - Essent </a:t>
            </a:r>
            <a:r>
              <a:rPr lang="el-GR" b="1" dirty="0"/>
              <a:t>κ.λπ.</a:t>
            </a:r>
            <a:endParaRPr lang="el-GR" dirty="0"/>
          </a:p>
        </p:txBody>
      </p:sp>
      <p:sp>
        <p:nvSpPr>
          <p:cNvPr id="3" name="Θέση περιεχομένου 2">
            <a:extLst>
              <a:ext uri="{FF2B5EF4-FFF2-40B4-BE49-F238E27FC236}">
                <a16:creationId xmlns:a16="http://schemas.microsoft.com/office/drawing/2014/main" id="{FAAB76DA-7C63-630D-6D3A-1AABFE51305C}"/>
              </a:ext>
            </a:extLst>
          </p:cNvPr>
          <p:cNvSpPr>
            <a:spLocks noGrp="1"/>
          </p:cNvSpPr>
          <p:nvPr>
            <p:ph idx="1"/>
          </p:nvPr>
        </p:nvSpPr>
        <p:spPr/>
        <p:txBody>
          <a:bodyPr>
            <a:normAutofit fontScale="55000" lnSpcReduction="20000"/>
          </a:bodyPr>
          <a:lstStyle/>
          <a:p>
            <a:pPr algn="just">
              <a:lnSpc>
                <a:spcPct val="150000"/>
              </a:lnSpc>
              <a:spcBef>
                <a:spcPts val="0"/>
              </a:spcBef>
            </a:pPr>
            <a:r>
              <a:rPr lang="el-GR" dirty="0"/>
              <a:t>Στις υποθέσεις των κύριων δικών, από το άρθρο 93, παράγραφος 2, του νόμου περί ηλεκτρικής ενέργειας, από το άρθρο 85, παράγραφος 2, του νόμου περί φυσικού αερίου και από το άρθρο 1 του διατάγματος του 2008, των οποίων το περιεχόμενο συνοψίστηκε στη σκέψη 17 της παρούσας αποφάσεως, προκύπτει ότι η απαγόρευση ιδιωτικοποιήσεως, υπό την έννοια της επίμαχης στις κύριες δίκες εθνικής νομοθεσίας, στην ουσία δεν επιτρέπει τη μεταβίβαση των μετοχών του εταιρικού κεφαλαίου διαχειριστή δικτύου διανομής παρά μόνον υπέρ των Αρχών και των νομικών προσώπων που άμεσα ή έμμεσα κατέχονται από τις Αρχές, δεδομένου ότι απαγορεύεται κάθε μεταβίβαση έχουσα ως συνέπεια να περιέλθουν οι μετοχές στην κυριότητα προσώπων άλλων από εκείνα.</a:t>
            </a:r>
          </a:p>
          <a:p>
            <a:pPr algn="just">
              <a:lnSpc>
                <a:spcPct val="150000"/>
              </a:lnSpc>
              <a:spcBef>
                <a:spcPts val="0"/>
              </a:spcBef>
            </a:pPr>
            <a:r>
              <a:rPr lang="el-GR" dirty="0"/>
              <a:t>Επομένως, η απαγόρευση ιδιωτικοποιήσεως αντιτίθεται στην από οποιονδήποτε ιδιώτη κατοχή μετοχών του εταιρικού κεφαλαίου ενός δραστηριοποιούμενου επί ολλανδικού εδάφους διαχειριστή δικτύου διανομής ηλεκτρικής ενέργειας ή φυσικού αερίου. Κατά συνέπεια, σκοπό έχει να διατηρήσει ένα καθεστώς δημόσιας ιδιοκτησίας όσον αφορά τους εν λόγω διαχειριστές.</a:t>
            </a:r>
          </a:p>
          <a:p>
            <a:endParaRPr lang="el-GR" dirty="0"/>
          </a:p>
        </p:txBody>
      </p:sp>
    </p:spTree>
    <p:extLst>
      <p:ext uri="{BB962C8B-B14F-4D97-AF65-F5344CB8AC3E}">
        <p14:creationId xmlns:p14="http://schemas.microsoft.com/office/powerpoint/2010/main" val="13427419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305847-5408-553F-0D78-FD862998B51E}"/>
              </a:ext>
            </a:extLst>
          </p:cNvPr>
          <p:cNvSpPr>
            <a:spLocks noGrp="1"/>
          </p:cNvSpPr>
          <p:nvPr>
            <p:ph type="title"/>
          </p:nvPr>
        </p:nvSpPr>
        <p:spPr/>
        <p:txBody>
          <a:bodyPr/>
          <a:lstStyle/>
          <a:p>
            <a:r>
              <a:rPr lang="sq-AL" b="1" dirty="0"/>
              <a:t>C-105/12 - Essent </a:t>
            </a:r>
            <a:r>
              <a:rPr lang="el-GR" b="1" dirty="0"/>
              <a:t>κ.λπ.</a:t>
            </a:r>
            <a:endParaRPr lang="el-GR" dirty="0"/>
          </a:p>
        </p:txBody>
      </p:sp>
      <p:sp>
        <p:nvSpPr>
          <p:cNvPr id="3" name="Θέση περιεχομένου 2">
            <a:extLst>
              <a:ext uri="{FF2B5EF4-FFF2-40B4-BE49-F238E27FC236}">
                <a16:creationId xmlns:a16="http://schemas.microsoft.com/office/drawing/2014/main" id="{8E0A658C-EA9E-77B6-5C00-4659E5329F8D}"/>
              </a:ext>
            </a:extLst>
          </p:cNvPr>
          <p:cNvSpPr>
            <a:spLocks noGrp="1"/>
          </p:cNvSpPr>
          <p:nvPr>
            <p:ph idx="1"/>
          </p:nvPr>
        </p:nvSpPr>
        <p:spPr/>
        <p:txBody>
          <a:bodyPr>
            <a:normAutofit fontScale="55000" lnSpcReduction="20000"/>
          </a:bodyPr>
          <a:lstStyle/>
          <a:p>
            <a:pPr algn="just"/>
            <a:r>
              <a:rPr lang="el-GR" dirty="0"/>
              <a:t>Μια τέτοια απαγόρευση εμπίπτει στο άρθρο 345 ΣΛΕΕ.</a:t>
            </a:r>
          </a:p>
          <a:p>
            <a:pPr algn="just"/>
            <a:r>
              <a:rPr lang="el-GR" dirty="0"/>
              <a:t>Εν προκειμένω, προκύπτει επιπλέον ότι η εν λόγω απαγόρευση ιδιωτικοποιήσεως καταλαμβάνει την απαγόρευση που περιέχεται στο άρθρο 10b, παράγραφος 2, του νόμου περί ηλεκτρικής ενέργειας και στο άρθρο 2c, παράγραφος 2, του νόμου περί φυσικού αερίου, βάσει των οποίων οι εγκατεστημένες σε άλλο κράτος μέλος επιχειρήσεις που δραστηριοποιούνται στην παραγωγή, προμήθεια ή εμπορία ηλεκτρικής ενέργειας ή φυσικού αερίου επί ολλανδικού εδάφους καθώς και οι εταιρίες άλλου κράτους μέλους που αποτελούν μέρος ομίλου στον οποίο ανήκει μια τέτοια επιχείρηση δεν δύνανται να αποκτήσουν μετοχές του εταιρικού κεφαλαίου ενός δραστηριοποιούμενου επί ολλανδικού εδάφους διαχειριστή δικτύου διανομής ηλεκτρικής ενέργειας ή φυσικού αερίου.</a:t>
            </a:r>
          </a:p>
          <a:p>
            <a:pPr algn="just"/>
            <a:r>
              <a:rPr lang="el-GR" dirty="0"/>
              <a:t>Πάντως, το άρθρο 345 ΣΛΕΕ δεν έχει ως αποτέλεσμα να εξαιρέσει τα υφιστάμενα στα κράτη μέλη καθεστώτα ιδιοκτησίας από τους θεμελιώδεις κανόνες της Συνθήκης ΛΕΕ, και μεταξύ αυτών εκείνους της απαγορεύσεως των δυσμενών διακρίσεων, της ελευθερίας εγκαταστάσεως και της ελεύθερης κινήσεως κεφαλαίων (βλ., στο ίδιο πνεύμα, αποφάσεις της 6ης Νοεμβρίου 1984, 182/83, </a:t>
            </a:r>
            <a:r>
              <a:rPr lang="el-GR" dirty="0" err="1"/>
              <a:t>Fearon</a:t>
            </a:r>
            <a:r>
              <a:rPr lang="el-GR" dirty="0"/>
              <a:t>, Συλλογή 1984, σ. 3677, σκέψη 7· της 1ης Ιουνίου 1999, C-302/97, </a:t>
            </a:r>
            <a:r>
              <a:rPr lang="el-GR" dirty="0" err="1"/>
              <a:t>Konle</a:t>
            </a:r>
            <a:r>
              <a:rPr lang="el-GR" dirty="0"/>
              <a:t>, Συλλογή 1999, σ. I‑3099, σκέψη 38· της 23ης Σεπτεμβρίου 2003, C‑452/01, </a:t>
            </a:r>
            <a:r>
              <a:rPr lang="el-GR" dirty="0" err="1"/>
              <a:t>Ospelt</a:t>
            </a:r>
            <a:r>
              <a:rPr lang="el-GR" dirty="0"/>
              <a:t> και </a:t>
            </a:r>
            <a:r>
              <a:rPr lang="el-GR" dirty="0" err="1"/>
              <a:t>Schlössle</a:t>
            </a:r>
            <a:r>
              <a:rPr lang="el-GR" dirty="0"/>
              <a:t> </a:t>
            </a:r>
            <a:r>
              <a:rPr lang="el-GR" dirty="0" err="1"/>
              <a:t>Weissenberg</a:t>
            </a:r>
            <a:r>
              <a:rPr lang="el-GR" dirty="0"/>
              <a:t>, Συλλογή 2003, σ. I‑9743, σκέψη 24· της 8ης Ιουλίου 2010, C-171/08, Επιτροπή κατά Πορτογαλίας, Συλλογή 2010, σ. I‑6817, σκέψη 64, και της 21ης Δεκεμβρίου 2011, C-271/09, Επιτροπή κατά Πολωνίας, Συλλογή 2011, σ. Ι-13613, σκέψη 44, καθώς και προαναφερθείσα απόφαση Επιτροπή κατά Ελλάδας, σκέψη 16).</a:t>
            </a:r>
          </a:p>
          <a:p>
            <a:pPr algn="just"/>
            <a:r>
              <a:rPr lang="el-GR" dirty="0"/>
              <a:t>Επομένως, το γεγονός ότι το Βασίλειο των Κάτω Χωρών προέβλεψε, στον τομέα των δραστηριοποιούμενων στην ημεδαπή διαχειριστών δικτύων διανομής ηλεκτρικής ενέργειας ή φυσικού αερίου, ένα καθεστώς δημόσιας ιδιοκτησίας καλυπτόμενο από το άρθρο 345 ΣΛΕΕ δεν δύναται να απαλλάξει το εν λόγω κράτος μέλος από την υποχρέωση τηρήσεως, στον εν λόγω τομέα, των κανόνων που αφορούν την ελεύθερη κυκλοφορία των κεφαλαίων (βλ., κατ’ αναλογία, προαναφερθείσα απόφαση Επιτροπή κατά Πολωνίας, σκέψη 44 και εκεί παρατιθέμενη νομολογία).</a:t>
            </a:r>
          </a:p>
          <a:p>
            <a:endParaRPr lang="el-GR" dirty="0"/>
          </a:p>
        </p:txBody>
      </p:sp>
    </p:spTree>
    <p:extLst>
      <p:ext uri="{BB962C8B-B14F-4D97-AF65-F5344CB8AC3E}">
        <p14:creationId xmlns:p14="http://schemas.microsoft.com/office/powerpoint/2010/main" val="2374774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E260FF-A611-9B39-4A33-DD5849B01CEC}"/>
              </a:ext>
            </a:extLst>
          </p:cNvPr>
          <p:cNvSpPr>
            <a:spLocks noGrp="1"/>
          </p:cNvSpPr>
          <p:nvPr>
            <p:ph type="title"/>
          </p:nvPr>
        </p:nvSpPr>
        <p:spPr/>
        <p:txBody>
          <a:bodyPr/>
          <a:lstStyle/>
          <a:p>
            <a:r>
              <a:rPr lang="sq-AL" b="1" dirty="0"/>
              <a:t>C-105/12 - Essent </a:t>
            </a:r>
            <a:r>
              <a:rPr lang="el-GR" b="1" dirty="0"/>
              <a:t>κ.λπ.</a:t>
            </a:r>
            <a:endParaRPr lang="el-GR" dirty="0"/>
          </a:p>
        </p:txBody>
      </p:sp>
      <p:sp>
        <p:nvSpPr>
          <p:cNvPr id="3" name="Θέση περιεχομένου 2">
            <a:extLst>
              <a:ext uri="{FF2B5EF4-FFF2-40B4-BE49-F238E27FC236}">
                <a16:creationId xmlns:a16="http://schemas.microsoft.com/office/drawing/2014/main" id="{CB621290-3B3A-C5B2-66D0-954258092859}"/>
              </a:ext>
            </a:extLst>
          </p:cNvPr>
          <p:cNvSpPr>
            <a:spLocks noGrp="1"/>
          </p:cNvSpPr>
          <p:nvPr>
            <p:ph idx="1"/>
          </p:nvPr>
        </p:nvSpPr>
        <p:spPr/>
        <p:txBody>
          <a:bodyPr>
            <a:normAutofit fontScale="55000" lnSpcReduction="20000"/>
          </a:bodyPr>
          <a:lstStyle/>
          <a:p>
            <a:pPr algn="just"/>
            <a:r>
              <a:rPr lang="el-GR" dirty="0"/>
              <a:t>Κατά συνέπεια, η απαγόρευση ιδιωτικοποιήσεως εμπίπτει στο πεδίο εφαρμογής του άρθρου 63 ΣΛΕΕ και πρέπει να εξεταστεί υπό το πρίσμα του άρθρου αυτού, ακριβώς όπως η απαγόρευση συμμετοχής σε όμιλο ή ακόμη η απαγόρευση δραστηριοτήτων δυναμένων να παραβλάψουν τη διαχείριση του δικτύου.</a:t>
            </a:r>
          </a:p>
          <a:p>
            <a:pPr algn="just"/>
            <a:r>
              <a:rPr lang="el-GR" dirty="0"/>
              <a:t>Εν προκειμένω, πρέπει να υπομνησθεί ότι, κατά πάγια νομολογία, το άρθρο 63, παράγραφος 1, ΣΛΕΕ απαγορεύει γενικώς τα εμπόδια στις κινήσεις κεφαλαίων μεταξύ των κρατών μελών (απόφαση της 28ης Σεπτεμβρίου 2006, C-282/04 και C-283/04, Επιτροπή κατά Κάτω Χωρών, Συλλογή 2006, σ. I-9141, σκέψη 18 και εκεί παρατιθέμενη νομολογία, και προαναφερθείσα απόφαση Επιτροπή κατά Πορτογαλίας, σκέψη 48).</a:t>
            </a:r>
          </a:p>
          <a:p>
            <a:pPr algn="just"/>
            <a:r>
              <a:rPr lang="el-GR" dirty="0"/>
              <a:t>Ελλείψει, στη Συνθήκη ΛΕΕ, ορισμού των «κινήσεων κεφαλαίων» υπό την έννοια του άρθρου 63, παράγραφος 1, ΣΛΕΕ, το Δικαστήριο έχει αναγνωρίσει ενδεικτική αξία στην ονοματολογία των κινήσεων κεφαλαίων που περιλαμβάνεται στο παράρτημα Ι της οδηγίας 88/361/ΕΟΚ του Συμβουλίου, της 24ης Ιουνίου 1988, για τη θέση σε εφαρμογή του άρθρου 67 της Συνθήκης [ΕΚ] (ΕΕ L 178, σ. 5). Έτσι, το Δικαστήριο έχει κρίνει ότι κινήσεις κεφαλαίων υπό την έννοια του άρθρου 63, παράγραφος 1, ΣΛΕΕ συνιστούν, μεταξύ άλλων, οι λεγόμενες «άμεσες» επενδύσεις, δηλαδή οι επενδύσεις υπό μορφή συμμετοχής σε επιχείρηση μέσω κατοχής μετοχών παρέχουσας τη δυνατότητα πραγματικής συμμετοχής στη διαχείριση και στον έλεγχο της επιχειρήσεως αυτής, καθώς και οι λεγόμενες επενδύσεις «χαρτοφυλακίου», δηλαδή οι επενδύσεις υπό μορφή αποκτήσεως τίτλων στην κεφαλαιαγορά με μοναδικό σκοπό μια τοποθέτηση χρημάτων χωρίς πρόθεση επιρροής στη διαχείριση και στον έλεγχο της επιχειρήσεως (βλ. προαναφερθείσες αποφάσεις Επιτροπή κατά Κάτω Χωρών, σκέψη 19, και Επιτροπή κατά Πορτογαλίας, σκέψη 49).</a:t>
            </a:r>
          </a:p>
          <a:p>
            <a:pPr algn="just"/>
            <a:r>
              <a:rPr lang="el-GR" dirty="0"/>
              <a:t>Όσον αφορά τις δύο αυτές μορφές επενδύσεων, το Δικαστήριο έχει διευκρινίσει ότι πρέπει να χαρακτηρίζονται ως «περιορισμοί», υπό την έννοια του άρθρου 63, παράγραφος 1, ΣΛΕΕ, εθνικά μέτρα ικανά να εμποδίσουν ή να περιορίσουν την απόκτηση μετοχών στις περί ων πρόκειται επιχειρήσεις ή ικανά να αποτρέψουν τους επενδυτές από άλλα κράτη μέλη να επενδύσουν στο κεφάλαιο των επιχειρήσεων αυτών</a:t>
            </a:r>
          </a:p>
        </p:txBody>
      </p:sp>
    </p:spTree>
    <p:extLst>
      <p:ext uri="{BB962C8B-B14F-4D97-AF65-F5344CB8AC3E}">
        <p14:creationId xmlns:p14="http://schemas.microsoft.com/office/powerpoint/2010/main" val="1581869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38FFC4-4BF0-C051-82D0-57AC3CC01C7A}"/>
              </a:ext>
            </a:extLst>
          </p:cNvPr>
          <p:cNvSpPr>
            <a:spLocks noGrp="1"/>
          </p:cNvSpPr>
          <p:nvPr>
            <p:ph type="title"/>
          </p:nvPr>
        </p:nvSpPr>
        <p:spPr/>
        <p:txBody>
          <a:bodyPr/>
          <a:lstStyle/>
          <a:p>
            <a:r>
              <a:rPr lang="sq-AL" b="1" dirty="0"/>
              <a:t>C-105/12 - Essent </a:t>
            </a:r>
            <a:r>
              <a:rPr lang="el-GR" b="1" dirty="0"/>
              <a:t>κ.λπ.</a:t>
            </a:r>
            <a:endParaRPr lang="el-GR" dirty="0"/>
          </a:p>
        </p:txBody>
      </p:sp>
      <p:sp>
        <p:nvSpPr>
          <p:cNvPr id="3" name="Θέση περιεχομένου 2">
            <a:extLst>
              <a:ext uri="{FF2B5EF4-FFF2-40B4-BE49-F238E27FC236}">
                <a16:creationId xmlns:a16="http://schemas.microsoft.com/office/drawing/2014/main" id="{B8883B5C-F963-A239-E3A0-E917EF3C69B9}"/>
              </a:ext>
            </a:extLst>
          </p:cNvPr>
          <p:cNvSpPr>
            <a:spLocks noGrp="1"/>
          </p:cNvSpPr>
          <p:nvPr>
            <p:ph idx="1"/>
          </p:nvPr>
        </p:nvSpPr>
        <p:spPr/>
        <p:txBody>
          <a:bodyPr>
            <a:normAutofit fontScale="55000" lnSpcReduction="20000"/>
          </a:bodyPr>
          <a:lstStyle/>
          <a:p>
            <a:r>
              <a:rPr lang="el-GR" dirty="0"/>
              <a:t>Από τη νομολογία του Δικαστηρίου προκύπτει επίσης ότι εθνική διάταξη </a:t>
            </a:r>
            <a:r>
              <a:rPr lang="el-GR" dirty="0" err="1"/>
              <a:t>επιβάλλουσα</a:t>
            </a:r>
            <a:r>
              <a:rPr lang="el-GR" dirty="0"/>
              <a:t> ποσοτικούς ή ποιοτικούς περιορισμούς όσον αφορά τις επενδύσεις που πραγματοποιούνται στα άλλα κράτη μέλη έχει περιοριστικό αποτέλεσμα έναντι των εταιριών που είναι εγκατεστημένες σε άλλα κράτη μέλη επειδή μια τέτοια διάταξη συνιστά εις βάρος τους εμπόδιο για τη συλλογή κεφαλαίων, στο μέτρο που περιορίζεται ειδικά η απόκτηση μετοχών (βλ., στο ίδιο πνεύμα, προαναφερθείσα απόφαση Επιτροπή κατά Πολωνίας, σκέψεις 51 και 52 και εκεί παρατιθέμενη νομολογία).</a:t>
            </a:r>
          </a:p>
          <a:p>
            <a:r>
              <a:rPr lang="el-GR" dirty="0"/>
              <a:t>Στις υποθέσεις των κύριων δικών, η απαγόρευση ιδιωτικοποιήσεως σημαίνει ότι ουδείς ιδιώτης επενδυτής δύναται να αποκτήσει μετοχές ή συμμετοχές στο κεφάλαιο ενός δραστηριοποιούμενου επί ολλανδικού εδάφους διαχειριστή δικτύου διανομής ηλεκτρικής ενέργειας ή φυσικού αερίου.</a:t>
            </a:r>
          </a:p>
          <a:p>
            <a:r>
              <a:rPr lang="el-GR" dirty="0"/>
              <a:t>Επιπλέον, όσον αφορά τις απαγορεύσεις συμμετοχής σε όμιλο και δραστηριοτήτων δυναμένων να παραβλάψουν τη διαχείριση του δικτύου, επισημαίνεται ότι οι απαγορεύσεις αυτές έχουν διάφορες πτυχές. Πρώτον, από την απαγόρευση συμμετοχής σε όμιλο προκύπτει ότι εταιρία άλλου κράτους μέλους αποτελούσα μέρος ομίλου στον οποίο ανήκει επιχείρηση δραστηριοποιούμενη στην παραγωγή, προμήθεια ή εμπορία ηλεκτρικής ενέργειας ή φυσικού αερίου επί ολλανδικού εδάφους δεν δύναται να αποκτήσει μετοχές του εταιρικού κεφαλαίου εταιρίας αποτελούσας μέρος ομίλου στον οποίο ανήκει ένας δραστηριοποιούμενος επί του εδάφους αυτού διαχειριστής δικτύου διανομής ηλεκτρικής ενέργειας ή φυσικού αερίου.</a:t>
            </a:r>
          </a:p>
          <a:p>
            <a:r>
              <a:rPr lang="el-GR" dirty="0"/>
              <a:t>Δεύτερον, η εν λόγω απαγόρευση σημαίνει επίσης ότι εταιρία αποτελούσα μέρος ομίλου στον οποίο ανήκει ένας δραστηριοποιούμενος επί ολλανδικού εδάφους διαχειριστής δικτύου διανομής ηλεκτρικής ενέργειας ή φυσικού αερίου δεν δύναται να επενδύσει σε επιχείρηση εγκατεστημένη σε άλλο κράτος μέλος η οποία δραστηριοποιείται στον τομέα της παραγωγής, προμήθειας ή εμπορίας ηλεκτρικής ενέργειας ή φυσικού αερίου επί του εδάφους αυτού, ή σε εταιρία αποτελούσα μέρος ομίλου στον οποίο ανήκει μια τέτοια επιχείρηση.</a:t>
            </a:r>
          </a:p>
          <a:p>
            <a:endParaRPr lang="el-GR" dirty="0"/>
          </a:p>
        </p:txBody>
      </p:sp>
    </p:spTree>
    <p:extLst>
      <p:ext uri="{BB962C8B-B14F-4D97-AF65-F5344CB8AC3E}">
        <p14:creationId xmlns:p14="http://schemas.microsoft.com/office/powerpoint/2010/main" val="2519823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DB8BB-62B5-DD1B-DFF6-069DAA75B4C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0C651235-9AA8-8AB5-8B84-ED3CD8E3E971}"/>
              </a:ext>
            </a:extLst>
          </p:cNvPr>
          <p:cNvSpPr>
            <a:spLocks noGrp="1"/>
          </p:cNvSpPr>
          <p:nvPr>
            <p:ph type="title"/>
          </p:nvPr>
        </p:nvSpPr>
        <p:spPr/>
        <p:txBody>
          <a:bodyPr/>
          <a:lstStyle/>
          <a:p>
            <a:r>
              <a:rPr lang="sq-AL" b="1" dirty="0"/>
              <a:t>C-105/12 - Essent </a:t>
            </a:r>
            <a:r>
              <a:rPr lang="el-GR" b="1" dirty="0"/>
              <a:t>κ.λπ.</a:t>
            </a:r>
            <a:endParaRPr lang="el-GR" dirty="0"/>
          </a:p>
        </p:txBody>
      </p:sp>
      <p:sp>
        <p:nvSpPr>
          <p:cNvPr id="3" name="Θέση περιεχομένου 2">
            <a:extLst>
              <a:ext uri="{FF2B5EF4-FFF2-40B4-BE49-F238E27FC236}">
                <a16:creationId xmlns:a16="http://schemas.microsoft.com/office/drawing/2014/main" id="{858402D7-E40D-FE63-4E60-41030663C915}"/>
              </a:ext>
            </a:extLst>
          </p:cNvPr>
          <p:cNvSpPr>
            <a:spLocks noGrp="1"/>
          </p:cNvSpPr>
          <p:nvPr>
            <p:ph idx="1"/>
          </p:nvPr>
        </p:nvSpPr>
        <p:spPr>
          <a:xfrm>
            <a:off x="838200" y="1825625"/>
            <a:ext cx="10515600" cy="4291090"/>
          </a:xfrm>
        </p:spPr>
        <p:txBody>
          <a:bodyPr>
            <a:normAutofit fontScale="40000" lnSpcReduction="20000"/>
          </a:bodyPr>
          <a:lstStyle/>
          <a:p>
            <a:pPr algn="just">
              <a:lnSpc>
                <a:spcPct val="170000"/>
              </a:lnSpc>
              <a:spcBef>
                <a:spcPts val="0"/>
              </a:spcBef>
            </a:pPr>
            <a:r>
              <a:rPr lang="el-GR" dirty="0"/>
              <a:t>Από τη νομολογία του Δικαστηρίου προκύπτει επίσης ότι εθνική διάταξη </a:t>
            </a:r>
            <a:r>
              <a:rPr lang="el-GR" dirty="0" err="1"/>
              <a:t>επιβάλλουσα</a:t>
            </a:r>
            <a:r>
              <a:rPr lang="el-GR" dirty="0"/>
              <a:t> ποσοτικούς ή ποιοτικούς περιορισμούς όσον αφορά τις επενδύσεις που πραγματοποιούνται στα άλλα κράτη μέλη έχει περιοριστικό αποτέλεσμα έναντι των εταιριών που είναι εγκατεστημένες σε άλλα κράτη μέλη επειδή μια τέτοια διάταξη συνιστά εις βάρος τους εμπόδιο για τη συλλογή κεφαλαίων, στο μέτρο που περιορίζεται ειδικά η απόκτηση μετοχών (βλ., στο ίδιο πνεύμα, προαναφερθείσα απόφαση Επιτροπή κατά Πολωνίας, σκέψεις 51 και 52 και εκεί παρατιθέμενη νομολογία).</a:t>
            </a:r>
          </a:p>
          <a:p>
            <a:pPr algn="just">
              <a:lnSpc>
                <a:spcPct val="170000"/>
              </a:lnSpc>
              <a:spcBef>
                <a:spcPts val="0"/>
              </a:spcBef>
            </a:pPr>
            <a:r>
              <a:rPr lang="el-GR" dirty="0"/>
              <a:t>Στις υποθέσεις των κύριων δικών, η απαγόρευση ιδιωτικοποιήσεως σημαίνει ότι ουδείς ιδιώτης επενδυτής δύναται να αποκτήσει μετοχές ή συμμετοχές στο κεφάλαιο ενός δραστηριοποιούμενου επί ολλανδικού εδάφους διαχειριστή δικτύου διανομής ηλεκτρικής ενέργειας ή φυσικού αερίου.</a:t>
            </a:r>
          </a:p>
          <a:p>
            <a:pPr algn="just">
              <a:lnSpc>
                <a:spcPct val="170000"/>
              </a:lnSpc>
              <a:spcBef>
                <a:spcPts val="0"/>
              </a:spcBef>
            </a:pPr>
            <a:r>
              <a:rPr lang="el-GR" dirty="0"/>
              <a:t>Επιπλέον, όσον αφορά τις απαγορεύσεις συμμετοχής σε όμιλο και δραστηριοτήτων δυναμένων να παραβλάψουν τη διαχείριση του δικτύου, επισημαίνεται ότι οι απαγορεύσεις αυτές έχουν διάφορες πτυχές. Πρώτον, από την απαγόρευση συμμετοχής σε όμιλο προκύπτει ότι εταιρία άλλου κράτους μέλους αποτελούσα μέρος ομίλου στον οποίο ανήκει επιχείρηση δραστηριοποιούμενη στην παραγωγή, προμήθεια ή εμπορία ηλεκτρικής ενέργειας ή φυσικού αερίου επί ολλανδικού εδάφους δεν δύναται να αποκτήσει μετοχές του εταιρικού κεφαλαίου εταιρίας αποτελούσας μέρος ομίλου στον οποίο ανήκει ένας δραστηριοποιούμενος επί του εδάφους αυτού διαχειριστής δικτύου διανομής ηλεκτρικής ενέργειας ή φυσικού αερίου.</a:t>
            </a:r>
          </a:p>
          <a:p>
            <a:pPr algn="just">
              <a:lnSpc>
                <a:spcPct val="170000"/>
              </a:lnSpc>
              <a:spcBef>
                <a:spcPts val="0"/>
              </a:spcBef>
            </a:pPr>
            <a:r>
              <a:rPr lang="el-GR" dirty="0"/>
              <a:t>Δεύτερον, η εν λόγω απαγόρευση σημαίνει επίσης ότι εταιρία αποτελούσα μέρος ομίλου στον οποίο ανήκει ένας δραστηριοποιούμενος επί ολλανδικού εδάφους διαχειριστής δικτύου διανομής ηλεκτρικής ενέργειας ή φυσικού αερίου δεν δύναται να επενδύσει σε επιχείρηση εγκατεστημένη σε άλλο κράτος μέλος η οποία δραστηριοποιείται στον τομέα της παραγωγής, προμήθειας ή εμπορίας ηλεκτρικής ενέργειας ή φυσικού αερίου επί του εδάφους αυτού, ή σε εταιρία αποτελούσα μέρος ομίλου στον οποίο ανήκει μια τέτοια επιχείρηση.</a:t>
            </a:r>
          </a:p>
          <a:p>
            <a:endParaRPr lang="el-GR" dirty="0"/>
          </a:p>
        </p:txBody>
      </p:sp>
    </p:spTree>
    <p:extLst>
      <p:ext uri="{BB962C8B-B14F-4D97-AF65-F5344CB8AC3E}">
        <p14:creationId xmlns:p14="http://schemas.microsoft.com/office/powerpoint/2010/main" val="27134180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67611E-1B3B-FB15-1021-B0ACDF318093}"/>
              </a:ext>
            </a:extLst>
          </p:cNvPr>
          <p:cNvSpPr>
            <a:spLocks noGrp="1"/>
          </p:cNvSpPr>
          <p:nvPr>
            <p:ph type="title"/>
          </p:nvPr>
        </p:nvSpPr>
        <p:spPr/>
        <p:txBody>
          <a:bodyPr/>
          <a:lstStyle/>
          <a:p>
            <a:r>
              <a:rPr lang="sq-AL" b="1" dirty="0"/>
              <a:t>C-105/12 - Essent </a:t>
            </a:r>
            <a:r>
              <a:rPr lang="el-GR" b="1"/>
              <a:t>κ.λπ.</a:t>
            </a:r>
            <a:endParaRPr lang="el-GR"/>
          </a:p>
        </p:txBody>
      </p:sp>
      <p:sp>
        <p:nvSpPr>
          <p:cNvPr id="3" name="Θέση περιεχομένου 2">
            <a:extLst>
              <a:ext uri="{FF2B5EF4-FFF2-40B4-BE49-F238E27FC236}">
                <a16:creationId xmlns:a16="http://schemas.microsoft.com/office/drawing/2014/main" id="{5C877AF7-BF3E-9D82-D87F-68FA05080519}"/>
              </a:ext>
            </a:extLst>
          </p:cNvPr>
          <p:cNvSpPr>
            <a:spLocks noGrp="1"/>
          </p:cNvSpPr>
          <p:nvPr>
            <p:ph idx="1"/>
          </p:nvPr>
        </p:nvSpPr>
        <p:spPr/>
        <p:txBody>
          <a:bodyPr>
            <a:noAutofit/>
          </a:bodyPr>
          <a:lstStyle/>
          <a:p>
            <a:pPr algn="just"/>
            <a:r>
              <a:rPr lang="el-GR" sz="2400" dirty="0"/>
              <a:t>Όσον αφορά το επίμαχο στις κύριες δίκες καθεστώς απαγορεύσεως της ιδιωτικοποιήσεως, το οποίο εμπίπτει στο άρθρο 345 ΣΛΕΕ, οι σκοποί που αποτελούν το υπόβαθρο της γενομένης από τον νομοθέτη επιλογής καθεστώτος ιδιοκτησίας δύνανται να ληφθούν υπόψη ως επιτακτικοί λόγοι γενικού συμφέροντος για να δικαιολογηθεί το εμπόδιο στην ελεύθερη κυκλοφορία των κεφαλαίων. Όσον αφορά τις άλλες απαγορεύσεις, οι σκοποί καταπολεμήσεως των </a:t>
            </a:r>
            <a:r>
              <a:rPr lang="el-GR" sz="2400" dirty="0" err="1"/>
              <a:t>διεπιδοτήσεων</a:t>
            </a:r>
            <a:r>
              <a:rPr lang="el-GR" sz="2400" dirty="0"/>
              <a:t> εν ευρεία </a:t>
            </a:r>
            <a:r>
              <a:rPr lang="el-GR" sz="2400" dirty="0" err="1"/>
              <a:t>εννοία</a:t>
            </a:r>
            <a:r>
              <a:rPr lang="el-GR" sz="2400" dirty="0"/>
              <a:t>, περιλαμβανομένης της ανταλλαγής στρατηγικών πληροφοριών, διασφαλίσεως διαφάνειας στις αγορές ηλεκτρικής ενέργειας και φυσικού αερίου και αποτροπής στρεβλώσεων του ανταγωνισμού δύνανται, ως επιτακτικοί λόγοι γενικού συμφέροντος, να δικαιολογήσουν τα εμπόδια στην ελεύθερη κυκλοφορία των κεφαλαίων που προκαλούνται από εθνικές διατάξεις όπως οι επίμαχες στις κύριες δίκες.</a:t>
            </a:r>
          </a:p>
        </p:txBody>
      </p:sp>
    </p:spTree>
    <p:extLst>
      <p:ext uri="{BB962C8B-B14F-4D97-AF65-F5344CB8AC3E}">
        <p14:creationId xmlns:p14="http://schemas.microsoft.com/office/powerpoint/2010/main" val="3439376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1194ED-D107-5A10-8104-C054D9CC6254}"/>
              </a:ext>
            </a:extLst>
          </p:cNvPr>
          <p:cNvSpPr>
            <a:spLocks noGrp="1"/>
          </p:cNvSpPr>
          <p:nvPr>
            <p:ph type="title"/>
          </p:nvPr>
        </p:nvSpPr>
        <p:spPr/>
        <p:txBody>
          <a:bodyPr/>
          <a:lstStyle/>
          <a:p>
            <a:r>
              <a:rPr lang="el-GR" dirty="0"/>
              <a:t>ΕΙΡΗΝΟΔΙΚΕΙΟ ΧΙΟΥ 21/2018</a:t>
            </a:r>
          </a:p>
        </p:txBody>
      </p:sp>
      <p:sp>
        <p:nvSpPr>
          <p:cNvPr id="3" name="Θέση περιεχομένου 2">
            <a:extLst>
              <a:ext uri="{FF2B5EF4-FFF2-40B4-BE49-F238E27FC236}">
                <a16:creationId xmlns:a16="http://schemas.microsoft.com/office/drawing/2014/main" id="{59E58E46-99F7-B94C-A8A0-EE1703B21083}"/>
              </a:ext>
            </a:extLst>
          </p:cNvPr>
          <p:cNvSpPr>
            <a:spLocks noGrp="1"/>
          </p:cNvSpPr>
          <p:nvPr>
            <p:ph idx="1"/>
          </p:nvPr>
        </p:nvSpPr>
        <p:spPr/>
        <p:txBody>
          <a:bodyPr>
            <a:normAutofit lnSpcReduction="10000"/>
          </a:bodyPr>
          <a:lstStyle/>
          <a:p>
            <a:pPr algn="just"/>
            <a:r>
              <a:rPr lang="el-GR" dirty="0"/>
              <a:t>ΤΗΣ ΕΝΑΓΟΥΣΑΣ: …………., κατοίκου </a:t>
            </a:r>
            <a:r>
              <a:rPr lang="el-GR" dirty="0" err="1"/>
              <a:t>τ.κ</a:t>
            </a:r>
            <a:r>
              <a:rPr lang="el-GR" dirty="0"/>
              <a:t>. … Δήμου και Περιφερειακής Ενότητας Χίου, η οποία εκπροσωπήθηκε στο Δικαστήριο από τον πληρεξούσιο δικηγόρο της, Κωνσταντίνο Τριαντάφυλλο.</a:t>
            </a:r>
          </a:p>
          <a:p>
            <a:pPr algn="just"/>
            <a:r>
              <a:rPr lang="el-GR" dirty="0"/>
              <a:t>ΤΗΣ ΕΝΑΓΟΜΕΝΗΣ: Ανώνυμης Εταιρείας με την επωνυμία «ΔΙΑΧΕΙΡΙΣΤΗΣ ΕΛΛΗΝΙΚΟΥ ΔΙΚΤΥΟΥ ΔΙΑΝΟΜΗΣ ΗΛΕΚΤΡΙΚΗΣ ΕΝΕΡΓΕΙΑΣ Α.Ε.» («ΔΕΔΔΗΕ Α.Ε.»), που εδρεύει στην Αθήνα, οδός Περραιβού αρ. 20 και Καλλιρόης αρ. 5, όπως νόμιμα εκπροσωπείται, η οποία εκπροσωπήθηκε στο Δικαστήριο από τον πληρεξούσιο δικηγόρο της, ……..</a:t>
            </a:r>
          </a:p>
          <a:p>
            <a:pPr algn="just"/>
            <a:br>
              <a:rPr lang="el-GR" dirty="0"/>
            </a:br>
            <a:endParaRPr lang="el-GR" dirty="0"/>
          </a:p>
        </p:txBody>
      </p:sp>
    </p:spTree>
    <p:extLst>
      <p:ext uri="{BB962C8B-B14F-4D97-AF65-F5344CB8AC3E}">
        <p14:creationId xmlns:p14="http://schemas.microsoft.com/office/powerpoint/2010/main" val="1378147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FB616D-283C-D304-0C02-BC183A6AC698}"/>
              </a:ext>
            </a:extLst>
          </p:cNvPr>
          <p:cNvSpPr>
            <a:spLocks noGrp="1"/>
          </p:cNvSpPr>
          <p:nvPr>
            <p:ph type="title"/>
          </p:nvPr>
        </p:nvSpPr>
        <p:spPr/>
        <p:txBody>
          <a:bodyPr/>
          <a:lstStyle/>
          <a:p>
            <a:r>
              <a:rPr lang="el-GR" dirty="0"/>
              <a:t>ΕΙΡΗΝΟΔΙΚΕΙΟ ΧΙΟΥ 21/2018</a:t>
            </a:r>
          </a:p>
        </p:txBody>
      </p:sp>
      <p:sp>
        <p:nvSpPr>
          <p:cNvPr id="3" name="Θέση περιεχομένου 2">
            <a:extLst>
              <a:ext uri="{FF2B5EF4-FFF2-40B4-BE49-F238E27FC236}">
                <a16:creationId xmlns:a16="http://schemas.microsoft.com/office/drawing/2014/main" id="{17AB7697-6522-9C34-4ED5-580E1E82B090}"/>
              </a:ext>
            </a:extLst>
          </p:cNvPr>
          <p:cNvSpPr>
            <a:spLocks noGrp="1"/>
          </p:cNvSpPr>
          <p:nvPr>
            <p:ph idx="1"/>
          </p:nvPr>
        </p:nvSpPr>
        <p:spPr/>
        <p:txBody>
          <a:bodyPr>
            <a:normAutofit fontScale="85000" lnSpcReduction="20000"/>
          </a:bodyPr>
          <a:lstStyle/>
          <a:p>
            <a:pPr algn="just"/>
            <a:r>
              <a:rPr lang="el-GR" dirty="0"/>
              <a:t>Με την κρινόμενη αγωγή η ενάγουσα εκθέτει ότι από το 2010 λειτουργεί και εκμεταλλεύεται το κατάστημα υγειονομικού ενδιαφέροντος με τον διακριτικό τίτλο «……….», το οποίο βρίσκεται επί …….. Ότι η επιχείρησή της κατά τους χειμερινούς μήνες υπολειτουργεί, έχοντας ως πελατεία μόνο τους κατοίκους του χωριού, ενώ κατά τους θερινούς μήνες η τουριστική κίνηση περιορίζεται σε λίγες μέρες του Αυγούστου και κυρίως τις Κυριακές, καθώς τα μικρά χωριά της Χίου δεν δύνανται να προσελκύσουν μεγάλο αριθμό τουριστών και κατά συνέπεια πελατών για τα καταστήματα που διαθέτουν. Ότι εκ των ανωτέρω συνθηκών, συνάγεται το συμπέρασμα ότι οι επιχειρήσεις αυτές, </a:t>
            </a:r>
            <a:r>
              <a:rPr lang="el-GR" b="1" dirty="0"/>
              <a:t>δεν διαθέτουν εφεδρική γεννήτρια για απρόβλεπτες διακοπές ρεύματος και απροειδοποίητα προβλήματα στην ηλεκτροδότησή τους. Ότι την 3η  Μαΐου 2017, έλαβε χώρα στην τοπική κοινότητα ……… διακοπή ηλεκτρικού ρεύματος, χωρίς να έχει προηγηθεί ουδέποτε ενημέρωση ή προειδοποίηση από την καθ’ ης εταιρεία ή άλλο εκπρόσωπο ή εντολέα της, η οποία διακοπή διήρκησε έξι ώρες και δεκαπέντε λεπτά, ήτοι από τις 09:30 έως τις 15:45. </a:t>
            </a:r>
          </a:p>
        </p:txBody>
      </p:sp>
    </p:spTree>
    <p:extLst>
      <p:ext uri="{BB962C8B-B14F-4D97-AF65-F5344CB8AC3E}">
        <p14:creationId xmlns:p14="http://schemas.microsoft.com/office/powerpoint/2010/main" val="3888677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01BA47-B7B4-F0CF-BB76-6F73958E0DC4}"/>
              </a:ext>
            </a:extLst>
          </p:cNvPr>
          <p:cNvSpPr>
            <a:spLocks noGrp="1"/>
          </p:cNvSpPr>
          <p:nvPr>
            <p:ph type="title"/>
          </p:nvPr>
        </p:nvSpPr>
        <p:spPr/>
        <p:txBody>
          <a:bodyPr/>
          <a:lstStyle/>
          <a:p>
            <a:r>
              <a:rPr lang="el-GR" dirty="0"/>
              <a:t>ΕΙΡΗΝΟΔΙΚΕΙΟ ΧΙΟΥ 21/2018</a:t>
            </a:r>
          </a:p>
        </p:txBody>
      </p:sp>
      <p:sp>
        <p:nvSpPr>
          <p:cNvPr id="3" name="Θέση περιεχομένου 2">
            <a:extLst>
              <a:ext uri="{FF2B5EF4-FFF2-40B4-BE49-F238E27FC236}">
                <a16:creationId xmlns:a16="http://schemas.microsoft.com/office/drawing/2014/main" id="{E6D407C6-2324-C288-F854-30BEDD81515B}"/>
              </a:ext>
            </a:extLst>
          </p:cNvPr>
          <p:cNvSpPr>
            <a:spLocks noGrp="1"/>
          </p:cNvSpPr>
          <p:nvPr>
            <p:ph idx="1"/>
          </p:nvPr>
        </p:nvSpPr>
        <p:spPr/>
        <p:txBody>
          <a:bodyPr>
            <a:normAutofit fontScale="55000" lnSpcReduction="20000"/>
          </a:bodyPr>
          <a:lstStyle/>
          <a:p>
            <a:pPr algn="just"/>
            <a:r>
              <a:rPr lang="el-GR" dirty="0"/>
              <a:t>Ότι συνεπεία αυτής της διακοπής ρεύματος, </a:t>
            </a:r>
            <a:r>
              <a:rPr lang="el-GR" b="1" dirty="0"/>
              <a:t>η ενάγουσα υπέστη βλάβη</a:t>
            </a:r>
            <a:r>
              <a:rPr lang="el-GR" dirty="0"/>
              <a:t>, καθώς αλλοιώθηκαν τα παγωτά που είχε στην κατάψυξη, τα έτοιμα γεύματα που είχε στη συντήρηση, τα νωπά κρέατα και τα ψάρια που είχε στην κατάψυξη, δεν μπόρεσε  να εξυπηρετήσει τους πελάτες που προσήλθαν στο μαγαζί της κατά τη διάρκεια της διακοπής ρεύματος, ενώ, τέλος, υπέστη βλάβη και η </a:t>
            </a:r>
            <a:r>
              <a:rPr lang="el-GR" dirty="0" err="1"/>
              <a:t>παγομηχανή</a:t>
            </a:r>
            <a:r>
              <a:rPr lang="el-GR" dirty="0"/>
              <a:t> της. </a:t>
            </a:r>
          </a:p>
          <a:p>
            <a:pPr algn="just"/>
            <a:r>
              <a:rPr lang="el-GR" dirty="0"/>
              <a:t>Ότι κατά τη διάρκεια της διακοπής, τόσο η ενάγουσα όσο και ο σύζυγος της επικοινώνησαν με την καθ’ ης, προκειμένου να ενημερωθούν για το λόγο της διακοπής και τη διάρκειά της, αλλά η μόνη απάντηση που έλαβαν ήταν ότι επρόκειτο για βλάβη και ουδείς γνώριζε τον ακριβή χρόνο της επιδιόρθωσής της. </a:t>
            </a:r>
          </a:p>
          <a:p>
            <a:pPr algn="just"/>
            <a:r>
              <a:rPr lang="el-GR" dirty="0"/>
              <a:t>Ότι ως αποτέλεσμα της υπαίτιας ολιγωρίας και της αδικαιολόγητης καθυστέρησης επιδιόρθωσης της βλάβης, η ενάγουσα υπέστη την εξής ζημία: </a:t>
            </a:r>
          </a:p>
          <a:p>
            <a:pPr algn="just"/>
            <a:r>
              <a:rPr lang="el-GR" dirty="0"/>
              <a:t>α) ζημία ύψους 342,99€ εξαιτίας αλλοίωσης των παγωτών,</a:t>
            </a:r>
          </a:p>
          <a:p>
            <a:pPr algn="just"/>
            <a:r>
              <a:rPr lang="el-GR" dirty="0"/>
              <a:t>β) ζημία ύψους 120,00€ εξαιτίας αλλοίωσης των έτοιμων γευμάτων, </a:t>
            </a:r>
          </a:p>
          <a:p>
            <a:pPr algn="just"/>
            <a:r>
              <a:rPr lang="el-GR" dirty="0"/>
              <a:t>γ) ζημία ύψους 333,36€ εξαιτίας αλλοίωσης των νωπών και κατεψυγμένων κρεάτων, μπιφτεκιών και ψαριών που είχε στην κατάψυξη και γιαουρτιών, μαλακών τυριών, ζαμπόν και φρέσκιας μπύρας Χίου που είχε στη συντήρηση, </a:t>
            </a:r>
          </a:p>
          <a:p>
            <a:pPr algn="just"/>
            <a:r>
              <a:rPr lang="el-GR" dirty="0"/>
              <a:t>δ) ζημία ύψους 300,00€, εξαιτίας αδυναμίας εξυπηρέτησης πελατών κατά τη διάρκεια της διακοπής ρεύματος, </a:t>
            </a:r>
          </a:p>
          <a:p>
            <a:pPr algn="just"/>
            <a:r>
              <a:rPr lang="el-GR" dirty="0"/>
              <a:t>ε) ζημία ύψους 300,00€ εξαιτίας αδυναμίας εξυπηρέτησης πελατών κατά τις υπόλοιπες ώρες της ημέρας μετά τη διακοπή ρεύματος, </a:t>
            </a:r>
          </a:p>
          <a:p>
            <a:pPr algn="just"/>
            <a:r>
              <a:rPr lang="el-GR" dirty="0"/>
              <a:t>στ) κατέβαλε δε 100,00€ για επιδιόρθωση της </a:t>
            </a:r>
            <a:r>
              <a:rPr lang="el-GR" dirty="0" err="1"/>
              <a:t>παγομηχανής</a:t>
            </a:r>
            <a:r>
              <a:rPr lang="el-GR" dirty="0"/>
              <a:t>, η οποία έπαθε βλάβη εξαιτίας της διακοπής και της επανεκκίνησης του ηλεκτρικού ρεύματος. `</a:t>
            </a:r>
          </a:p>
        </p:txBody>
      </p:sp>
    </p:spTree>
    <p:extLst>
      <p:ext uri="{BB962C8B-B14F-4D97-AF65-F5344CB8AC3E}">
        <p14:creationId xmlns:p14="http://schemas.microsoft.com/office/powerpoint/2010/main" val="3121441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0A85BE-9ADD-21E0-2253-F69B7B5D7738}"/>
              </a:ext>
            </a:extLst>
          </p:cNvPr>
          <p:cNvSpPr>
            <a:spLocks noGrp="1"/>
          </p:cNvSpPr>
          <p:nvPr>
            <p:ph type="title"/>
          </p:nvPr>
        </p:nvSpPr>
        <p:spPr/>
        <p:txBody>
          <a:bodyPr/>
          <a:lstStyle/>
          <a:p>
            <a:r>
              <a:rPr lang="el-GR" dirty="0"/>
              <a:t>ΕΙΡΗΝΟΔΙΚΕΙΟ ΧΙΟΥ 21/2018</a:t>
            </a:r>
          </a:p>
        </p:txBody>
      </p:sp>
      <p:sp>
        <p:nvSpPr>
          <p:cNvPr id="3" name="Θέση περιεχομένου 2">
            <a:extLst>
              <a:ext uri="{FF2B5EF4-FFF2-40B4-BE49-F238E27FC236}">
                <a16:creationId xmlns:a16="http://schemas.microsoft.com/office/drawing/2014/main" id="{AE69043D-D9BF-8919-DCE9-B12427B3B0F7}"/>
              </a:ext>
            </a:extLst>
          </p:cNvPr>
          <p:cNvSpPr>
            <a:spLocks noGrp="1"/>
          </p:cNvSpPr>
          <p:nvPr>
            <p:ph idx="1"/>
          </p:nvPr>
        </p:nvSpPr>
        <p:spPr/>
        <p:txBody>
          <a:bodyPr>
            <a:normAutofit fontScale="92500" lnSpcReduction="10000"/>
          </a:bodyPr>
          <a:lstStyle/>
          <a:p>
            <a:pPr algn="just"/>
            <a:r>
              <a:rPr lang="el-GR" dirty="0"/>
              <a:t>Οτι τις επόμενες μέρες επικοινώνησε με την καθ` ης τόσο η ίδια όσο και ο σύζυγος της, προκειμένου να αποζημιωθεί εξωδικαστικώς, αλλά ουδεμία απάντηση έχει λάβει μέχρι σήμερα. Ότι εξαιτίας της παράνομης συμπεριφοράς της αντιδίκου και των </a:t>
            </a:r>
            <a:r>
              <a:rPr lang="el-GR" dirty="0" err="1"/>
              <a:t>πράξεών</a:t>
            </a:r>
            <a:r>
              <a:rPr lang="el-GR" dirty="0"/>
              <a:t> της, υπέστη ηθική βλάβη. Ζητεί λοιπόν η ενάγουσα: α) να υποχρεωθεί η εναγόμενη να της καταβάλλει το ποσό των 1.496,35€ με το νόμιμο τόκο υπερημερίας, από της ημερομηνίας διακοπής του ηλεκτρικού ρεύματος, άλλως από την επίδοση της αγωγής και μέχρι την εξόφληση, </a:t>
            </a:r>
            <a:r>
              <a:rPr lang="el-GR" b="1" dirty="0"/>
              <a:t>β) να υποχρεωθεί η εναγόμενη να της καταβάλλει το ποσό των 2.500,00€ νομιμότοκα από την επίδοση της παρούσας και μέχρι την εξόφληση, ως εύλογη ικανοποίηση της ηθικής βλάβης,</a:t>
            </a:r>
            <a:r>
              <a:rPr lang="el-GR" dirty="0"/>
              <a:t> γ) να κηρυχθεί η απόφαση προσωρινά εκτελεστή και δ) να καταδικαστεί η εναγομένη στη δικαστική της δαπάνη.</a:t>
            </a:r>
          </a:p>
          <a:p>
            <a:endParaRPr lang="el-GR" dirty="0"/>
          </a:p>
        </p:txBody>
      </p:sp>
    </p:spTree>
    <p:extLst>
      <p:ext uri="{BB962C8B-B14F-4D97-AF65-F5344CB8AC3E}">
        <p14:creationId xmlns:p14="http://schemas.microsoft.com/office/powerpoint/2010/main" val="195481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B85E68-D65C-DF45-698C-1C5830289C96}"/>
              </a:ext>
            </a:extLst>
          </p:cNvPr>
          <p:cNvSpPr>
            <a:spLocks noGrp="1"/>
          </p:cNvSpPr>
          <p:nvPr>
            <p:ph type="title"/>
          </p:nvPr>
        </p:nvSpPr>
        <p:spPr/>
        <p:txBody>
          <a:bodyPr/>
          <a:lstStyle/>
          <a:p>
            <a:r>
              <a:rPr lang="el-GR" dirty="0"/>
              <a:t>ΕΙΡΗΝΟΔΙΚΕΙΟ ΧΙΟΥ 21/2018</a:t>
            </a:r>
          </a:p>
        </p:txBody>
      </p:sp>
      <p:sp>
        <p:nvSpPr>
          <p:cNvPr id="3" name="Θέση περιεχομένου 2">
            <a:extLst>
              <a:ext uri="{FF2B5EF4-FFF2-40B4-BE49-F238E27FC236}">
                <a16:creationId xmlns:a16="http://schemas.microsoft.com/office/drawing/2014/main" id="{FD6C5778-49BE-3B51-FC6D-837F546F37BB}"/>
              </a:ext>
            </a:extLst>
          </p:cNvPr>
          <p:cNvSpPr>
            <a:spLocks noGrp="1"/>
          </p:cNvSpPr>
          <p:nvPr>
            <p:ph idx="1"/>
          </p:nvPr>
        </p:nvSpPr>
        <p:spPr/>
        <p:txBody>
          <a:bodyPr/>
          <a:lstStyle/>
          <a:p>
            <a:pPr algn="just"/>
            <a:r>
              <a:rPr lang="el-GR" dirty="0"/>
              <a:t>Η εναγόμενη, με τις νομότυπα κατατεθείσες προτάσεις της και με δήλωση του πληρεξούσιου δικηγόρου της, που καταχωρίσθηκε στα πρακτικά δημόσιας συνεδρίασης, αρνήθηκε την αγωγή ως μη νόμιμη, αβάσιμη και αναληθή και προέβαλε: α) την ένσταση της έλλειψης παθητικής νομιμοποίησης, η οποία συνιστά άρνηση της βάσεως της αγωγής και θα εξετασθεί περαιτέρω κατ’ ουσίαν και β) την ένσταση αοριστίας, η οποία, ωστόσο, πρέπει να απορριφθεί, όπως αναπτύχθηκε και ανωτέρω.</a:t>
            </a:r>
          </a:p>
          <a:p>
            <a:endParaRPr lang="el-GR" dirty="0"/>
          </a:p>
        </p:txBody>
      </p:sp>
    </p:spTree>
    <p:extLst>
      <p:ext uri="{BB962C8B-B14F-4D97-AF65-F5344CB8AC3E}">
        <p14:creationId xmlns:p14="http://schemas.microsoft.com/office/powerpoint/2010/main" val="721253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700ABD-52BC-53A6-0302-DB33E272D91C}"/>
              </a:ext>
            </a:extLst>
          </p:cNvPr>
          <p:cNvSpPr>
            <a:spLocks noGrp="1"/>
          </p:cNvSpPr>
          <p:nvPr>
            <p:ph type="title"/>
          </p:nvPr>
        </p:nvSpPr>
        <p:spPr/>
        <p:txBody>
          <a:bodyPr/>
          <a:lstStyle/>
          <a:p>
            <a:r>
              <a:rPr lang="el-GR" dirty="0"/>
              <a:t>ΕΙΡΗΝΟΔΙΚΕΙΟ ΧΙΟΥ 21/2018</a:t>
            </a:r>
          </a:p>
        </p:txBody>
      </p:sp>
      <p:sp>
        <p:nvSpPr>
          <p:cNvPr id="3" name="Θέση περιεχομένου 2">
            <a:extLst>
              <a:ext uri="{FF2B5EF4-FFF2-40B4-BE49-F238E27FC236}">
                <a16:creationId xmlns:a16="http://schemas.microsoft.com/office/drawing/2014/main" id="{352FC7A2-7FDA-1CFB-6970-4FB16062E2A0}"/>
              </a:ext>
            </a:extLst>
          </p:cNvPr>
          <p:cNvSpPr>
            <a:spLocks noGrp="1"/>
          </p:cNvSpPr>
          <p:nvPr>
            <p:ph idx="1"/>
          </p:nvPr>
        </p:nvSpPr>
        <p:spPr/>
        <p:txBody>
          <a:bodyPr>
            <a:normAutofit fontScale="55000" lnSpcReduction="20000"/>
          </a:bodyPr>
          <a:lstStyle/>
          <a:p>
            <a:pPr algn="just"/>
            <a:r>
              <a:rPr lang="el-GR" dirty="0"/>
              <a:t>Η εδώ εναγόμενη εταιρεία ΔΕΔΔΗΕ Α.Ε., αποτελεί καθολική διάδοχο της ΔΕΗ Α.Ε., όπως προκύπτει από το άρθρο 123 του ν. 4001/2011, και συγκεκριμένα την παρ. 3 αυτού, όπου τονίζεται ότι: «Η ΔΕΔΔΗΕ Α.Ε. υποκαθίσταται ανεξαρτήτως του χρόνου γενέσεώς τους, σε όλα εν γένει τα δικαιώματα, τις υποχρεώσεις και τις έννομες σχέσεις της ΔΕΗ Α.Ε. Η μεταβίβαση αυτή εξομοιώνεται με καθολική διαδοχή και από την ημερομηνία της καταχώρισης στο μητρώο Ανωνύμων Εταιρειών της σχετικής εγκριτικής απόφασης η ΔΕΗ Α.Ε. απαλλάσσεται από κάθε υποχρέωση….». </a:t>
            </a:r>
            <a:endParaRPr lang="en-US" dirty="0"/>
          </a:p>
          <a:p>
            <a:pPr algn="just"/>
            <a:r>
              <a:rPr lang="el-GR" dirty="0"/>
              <a:t>Κατ’ ακολουθία των ανωτέρω, η ΔΕΔΔΗΕ Α.Ε., συνάπτει πλέον με τους καταναλωτές προς εξυπηρέτηση των αναγκών τους συμβάσεις διανομής και προμήθειας ηλεκτρικού ρεύματος, ως καθολική διάδοχος της ΔΕΗ Α.Ε., και υποκαθίσταται η ΔΕΗ Α.Ε. σε ό, τι αφορά τον κλάδο διανομής, από την καθολική της διάδοχο ανώνυμη εταιρεία με την επωνυμία ΔΕΔΔΗΕ Α.Ε. Επομένως, παρά το γεγονός ότι η ενάγουσα είχε συνάψει σύμβαση για την εξυπηρέτηση των αναγκών της επιχείρησης της με την ΔΕΗ Α.Ε., η τελευταία, όπως ήδη αναφέρθηκε, υποκαταστάθηκε από την καθολική της διάδοχο ΔΕΔΔΗΕ Α.Ε., οπότε ορθώς η ενάγουσα ήγειρε την παρούσα αγωγή κατά της ΔΕΔΔΗΕ Α.Ε., </a:t>
            </a:r>
            <a:r>
              <a:rPr lang="el-GR" dirty="0" err="1"/>
              <a:t>απορριπτομένου</a:t>
            </a:r>
            <a:r>
              <a:rPr lang="el-GR" dirty="0"/>
              <a:t> του ισχυρισμού περί ελλείψεως παθητικής νομιμοποίησης της εναγομένης ως αβάσιμου, κατά τα ανωτέρω. </a:t>
            </a:r>
            <a:endParaRPr lang="en-US" dirty="0"/>
          </a:p>
          <a:p>
            <a:pPr algn="just"/>
            <a:r>
              <a:rPr lang="el-GR" dirty="0"/>
              <a:t>Εν συνεχεία, την 3η  Μαΐου 2017, έλαβε χώρα στην τοπική κοινότητα ……. διακοπή ηλεκτρικού ρεύματος, η οποία όπως προέκυψε από την αποδεικτική διαδικασία, </a:t>
            </a:r>
            <a:r>
              <a:rPr lang="el-GR" b="1" dirty="0"/>
              <a:t>είχε γίνει γνωστή με ανάρτηση στο διαδίκτυο, στην ιστοσελίδα της ΔΕΔΔΗΕ Α.Ε</a:t>
            </a:r>
            <a:r>
              <a:rPr lang="el-GR" dirty="0"/>
              <a:t>. </a:t>
            </a:r>
            <a:r>
              <a:rPr lang="el-GR" b="1" dirty="0"/>
              <a:t>Ωστόσο, ο τρόπος αυτός ενημέρωσης δεν θεωρείται ο ενδεδειγμένος κατά τις συνήθεις συνθήκες των συναλλαγών και έρχεται σε αντίθεση με την καλή πίστη, με τη γενική υποχρέωση πρόνοιας και ασφάλειας στο πλαίσιο της συναλλακτικής και γενικότερα της κοινωνικής δραστηριότητας των ατόμων, δηλαδή συνιστά παράβαση της, κοινωνικώς επιβεβλημένης και εκ της θεμελιώδους </a:t>
            </a:r>
            <a:r>
              <a:rPr lang="el-GR" b="1" dirty="0" err="1"/>
              <a:t>δικαιικής</a:t>
            </a:r>
            <a:r>
              <a:rPr lang="el-GR" b="1" dirty="0"/>
              <a:t> αρχής της συνεπούς συμπεριφοράς απορρέουσας, υποχρέωσης λήψεως ορισμένων μέτρων επιμέλειας για την αποφυγή πρόκλησης ζημίας σε έννομα αγαθά τρίτων προσώπων, καθώς αυτού του είδους η ενημέρωση σε μικρά χωριά της επαρχίας δεν θεωρείται κατάλληλη, προκειμένου οι κάτοικοι να προγραμματίσουν τις υποχρεώσεις τους, αφού δεν είναι σπάνιο το φαινόμενο σε τέτοια μέρη να μην υπάρχει καν Internet.</a:t>
            </a:r>
          </a:p>
          <a:p>
            <a:endParaRPr lang="el-GR" dirty="0"/>
          </a:p>
        </p:txBody>
      </p:sp>
    </p:spTree>
    <p:extLst>
      <p:ext uri="{BB962C8B-B14F-4D97-AF65-F5344CB8AC3E}">
        <p14:creationId xmlns:p14="http://schemas.microsoft.com/office/powerpoint/2010/main" val="3792105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1218CA-AE19-1370-A114-3C5C52096F34}"/>
              </a:ext>
            </a:extLst>
          </p:cNvPr>
          <p:cNvSpPr>
            <a:spLocks noGrp="1"/>
          </p:cNvSpPr>
          <p:nvPr>
            <p:ph type="title"/>
          </p:nvPr>
        </p:nvSpPr>
        <p:spPr/>
        <p:txBody>
          <a:bodyPr/>
          <a:lstStyle/>
          <a:p>
            <a:r>
              <a:rPr lang="el-GR" dirty="0"/>
              <a:t>ΕΙΡΗΝΟΔΙΚΕΙΟ ΧΙΟΥ 21/2018</a:t>
            </a:r>
          </a:p>
        </p:txBody>
      </p:sp>
      <p:sp>
        <p:nvSpPr>
          <p:cNvPr id="3" name="Θέση περιεχομένου 2">
            <a:extLst>
              <a:ext uri="{FF2B5EF4-FFF2-40B4-BE49-F238E27FC236}">
                <a16:creationId xmlns:a16="http://schemas.microsoft.com/office/drawing/2014/main" id="{65059D82-B0EB-9660-2590-930B9F534BBF}"/>
              </a:ext>
            </a:extLst>
          </p:cNvPr>
          <p:cNvSpPr>
            <a:spLocks noGrp="1"/>
          </p:cNvSpPr>
          <p:nvPr>
            <p:ph idx="1"/>
          </p:nvPr>
        </p:nvSpPr>
        <p:spPr/>
        <p:txBody>
          <a:bodyPr>
            <a:normAutofit fontScale="62500" lnSpcReduction="20000"/>
          </a:bodyPr>
          <a:lstStyle/>
          <a:p>
            <a:pPr algn="just"/>
            <a:r>
              <a:rPr lang="el-GR" dirty="0"/>
              <a:t>Περαιτέρω, προέκυψε από την αποδεικτική διαδικασία ότι συνεπεία αυτής της διακοπής ρεύματος, η ενάγουσα υπέστη βλάβη, καθώς αλλοιώθηκαν τα παγωτά που είχε στην κατάψυξη, τα έτοιμα γεύματα που είχε στη συντήρηση, τα νωπά κρέατα και τα ψάρια που είχε στην κατάψυξη, δεν μπόρεσε να εξυπηρετήσει τους πελάτες που προσήλθαν στο μαγαζί της κατά τη διάρκεια της διακοπής ρεύματος, ενώ, τέλος, υπέστη βλάβη και η </a:t>
            </a:r>
            <a:r>
              <a:rPr lang="el-GR" dirty="0" err="1"/>
              <a:t>παγομηχανή</a:t>
            </a:r>
            <a:r>
              <a:rPr lang="el-GR" dirty="0"/>
              <a:t> της. </a:t>
            </a:r>
            <a:endParaRPr lang="en-US" dirty="0"/>
          </a:p>
          <a:p>
            <a:pPr algn="just"/>
            <a:r>
              <a:rPr lang="el-GR" dirty="0"/>
              <a:t>Η εναγόμενη ισχυρίσθηκε ότι σύμφωνα με το συμβόλαιο παροχής ηλεκτρικού ρεύματος, που είχε υπογραφεί μεταξύ της ενάγουσας και της ΔΕΗ Α.Ε., στο μέρος ΠΙ και με αρ.21 αναγράφεται ότι «… ο προμηθευτής υποχρεούται να παρέχει ρεύμα κατά το δυνατόν σταθερώς και αδιαλείπτως, πλην όμως δεν εγγυάται την παροχή εις περιπτώσεις ανωμαλιών ή διακοπών. Ο προμηθευτής δεν ευθύνεται έναντι του </a:t>
            </a:r>
            <a:r>
              <a:rPr lang="el-GR" dirty="0" err="1"/>
              <a:t>πελάτου</a:t>
            </a:r>
            <a:r>
              <a:rPr lang="el-GR" dirty="0"/>
              <a:t> δια τυχόν ζημίας </a:t>
            </a:r>
            <a:r>
              <a:rPr lang="el-GR" dirty="0" err="1"/>
              <a:t>επερχομένας</a:t>
            </a:r>
            <a:r>
              <a:rPr lang="el-GR" dirty="0"/>
              <a:t> εκ τοιούτων ανωμαλιών ή διακοπών». </a:t>
            </a:r>
            <a:endParaRPr lang="en-US" dirty="0"/>
          </a:p>
          <a:p>
            <a:pPr algn="just"/>
            <a:r>
              <a:rPr lang="el-GR" dirty="0"/>
              <a:t>Στο δε αριθμό 22 αναγράφεται ότι «οσάκις παρίσταται ανάγκη εκτελέσεως επισκευών…., ο  προμηθευτής θα δύναται άνευ ουδεμία| υποχρεώσεως έναντι του </a:t>
            </a:r>
            <a:r>
              <a:rPr lang="el-GR" dirty="0" err="1"/>
              <a:t>πελάτου</a:t>
            </a:r>
            <a:r>
              <a:rPr lang="el-GR" dirty="0"/>
              <a:t>, να αναστέλλει την παροχή ρεύματος </a:t>
            </a:r>
            <a:r>
              <a:rPr lang="el-GR" dirty="0" err="1"/>
              <a:t>δι</a:t>
            </a:r>
            <a:r>
              <a:rPr lang="el-GR" dirty="0"/>
              <a:t> ο χρονικό διάστημα είναι εκ των πραγμάτων επιβεβλημένο». </a:t>
            </a:r>
            <a:endParaRPr lang="en-US" dirty="0"/>
          </a:p>
          <a:p>
            <a:pPr algn="just"/>
            <a:r>
              <a:rPr lang="el-GR" dirty="0"/>
              <a:t>Κατά τα ανωτέρω, η εναγομένη ισχυρίσθηκε ότι «δεν φέρει καμία ευθύνη αποζημίωσης του καταναλωτή για τυχόν ζημίες του από τις διακοπές....», όπως αυτό αναγράφεται πλέον και στα συμβόλαια που συνάπτει η ίδια σήμερα με τους πελάτες της, και ότι η διακοπή παροχής ηλεκτρικής ενέργειας που οφείλεται είτε σε βλάβη είτε σε επιβεβλημένη συντήρηση του δικτύου, δε συνιστά αδικοπρακτική συμπεριφορά, αφού ο πάροχος έχει επιφυλάξει δι` εαυτόν και δη αζημίως το δικαίωμα αυτό. `</a:t>
            </a:r>
          </a:p>
        </p:txBody>
      </p:sp>
    </p:spTree>
    <p:extLst>
      <p:ext uri="{BB962C8B-B14F-4D97-AF65-F5344CB8AC3E}">
        <p14:creationId xmlns:p14="http://schemas.microsoft.com/office/powerpoint/2010/main" val="12437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D0EDDF-164A-D120-597A-01725222A823}"/>
              </a:ext>
            </a:extLst>
          </p:cNvPr>
          <p:cNvSpPr>
            <a:spLocks noGrp="1"/>
          </p:cNvSpPr>
          <p:nvPr>
            <p:ph type="title"/>
          </p:nvPr>
        </p:nvSpPr>
        <p:spPr/>
        <p:txBody>
          <a:bodyPr/>
          <a:lstStyle/>
          <a:p>
            <a:r>
              <a:rPr lang="el-GR" dirty="0"/>
              <a:t>ΕΙΡΗΝΟΔΙΚΕΙΟ ΧΙΟΥ 21/2018</a:t>
            </a:r>
          </a:p>
        </p:txBody>
      </p:sp>
      <p:sp>
        <p:nvSpPr>
          <p:cNvPr id="3" name="Θέση περιεχομένου 2">
            <a:extLst>
              <a:ext uri="{FF2B5EF4-FFF2-40B4-BE49-F238E27FC236}">
                <a16:creationId xmlns:a16="http://schemas.microsoft.com/office/drawing/2014/main" id="{A261BDB6-1A58-7D0C-8EAB-D7F6AF9B6C2F}"/>
              </a:ext>
            </a:extLst>
          </p:cNvPr>
          <p:cNvSpPr>
            <a:spLocks noGrp="1"/>
          </p:cNvSpPr>
          <p:nvPr>
            <p:ph idx="1"/>
          </p:nvPr>
        </p:nvSpPr>
        <p:spPr>
          <a:xfrm>
            <a:off x="838200" y="1825625"/>
            <a:ext cx="10515600" cy="4667250"/>
          </a:xfrm>
        </p:spPr>
        <p:txBody>
          <a:bodyPr>
            <a:normAutofit fontScale="62500" lnSpcReduction="20000"/>
          </a:bodyPr>
          <a:lstStyle/>
          <a:p>
            <a:pPr algn="just"/>
            <a:r>
              <a:rPr lang="el-GR" dirty="0"/>
              <a:t>Όπως αναπτύχθηκε στη μείζονα σκέψη, οι γενικοί όροι συναλλαγών, ήτοι οι όροι που έχουν διατυπωθεί εκ των προτέρων για απροσδιόριστο αριθμό μελλοντικών συμβάσεων, απαγορεύονται και είναι άκυροι, αν έχουν ως αποτέλεσμα την υπέρμετρη διατάραξη της ισορροπίας των δικαιωμάτων και υποχρεώσεων των συμβαλλομένων μερών σε βάρος του καταναλωτή. </a:t>
            </a:r>
          </a:p>
          <a:p>
            <a:pPr algn="just"/>
            <a:r>
              <a:rPr lang="el-GR" dirty="0"/>
              <a:t>Κατά δε την §7 του άρθρου 2 του ν. </a:t>
            </a:r>
            <a:r>
              <a:rPr lang="el-GR" b="1" dirty="0"/>
              <a:t>2251/1994</a:t>
            </a:r>
            <a:r>
              <a:rPr lang="el-GR" dirty="0"/>
              <a:t>, καταχρηστικοί, κατά την ενδεικτική απαρίθμηση αυτής, είναι οι γενικοί όροι των συναλλαγών που, μεταξύ άλλων, ... β) περιορίζουν τις ανειλημμένες συμβατικές υποχρεώσεις και ευθύνες των προμηθευτών…. </a:t>
            </a:r>
            <a:r>
              <a:rPr lang="el-GR" dirty="0" err="1"/>
              <a:t>ιγ</a:t>
            </a:r>
            <a:r>
              <a:rPr lang="el-GR" dirty="0"/>
              <a:t>) αποκλείουν ή περιορίζουν υπέρμετρα την ευθύνη του προμηθευτή.... </a:t>
            </a:r>
            <a:r>
              <a:rPr lang="el-GR" dirty="0" err="1"/>
              <a:t>ιζ</a:t>
            </a:r>
            <a:r>
              <a:rPr lang="el-GR" dirty="0"/>
              <a:t>) συνεπάγονται παραίτηση του καταναλωτή από τα δικαιώματά του σε περίπτωση μη εκπλήρωσης ή πλημμελούς εκπλήρωσης της παροχής του προμηθευτή, ακόμη και αν τον προμηθευτή βαρύνει πταίσμα. Επομένως, δεν μπορεί να αποκλειστεί η αδικοπρακτική ευθύνη της εναγομένης εκ των προτέρων, και έτσι η εναγομένη ανώνυμη εταιρεία φέρει ευθύνη για τις ζημίες που προκλήθηκαν στην ενάγουσα από τη διακοπή ρεύματος. </a:t>
            </a:r>
          </a:p>
          <a:p>
            <a:pPr algn="just"/>
            <a:r>
              <a:rPr lang="el-GR" dirty="0"/>
              <a:t>Η ενάγουσα απέδειξε, επίσης, ότι κατά τη διάρκεια της διακοπής, τόσο η ίδια όσο και ο σύζυγος της επικοινώνησαν με την καθ` ης, προκειμένου να ενημερωθούν για το λόγο της διακοπής και τη διάρκειά της, αλλά η μόνη απάντηση που έλαβαν ήταν ότι επρόκειτο για βλάβη και ουδείς γνώριζε τον ακριβή χρόνο της επιδιόρθωσης της. Επιπρόσθετα, η διακοπή αυτή της παροχής ηλεκτρικής ενέργειας, διήρκησε για μεγάλο χρονικό διάστημα, με αποτέλεσμα να τεθούν σε κίνδυνο τα συμφέροντα του καταναλωτή και ιδίως η ακεραιότητα της πίστης και της ασφαλούς παροχής υπηρεσιών, που τελικά είναι το </a:t>
            </a:r>
            <a:r>
              <a:rPr lang="el-GR" dirty="0" err="1"/>
              <a:t>προστατευτέο</a:t>
            </a:r>
            <a:r>
              <a:rPr lang="el-GR" dirty="0"/>
              <a:t> δικαίωμα. Επομένως, αν, στο πλαίσιο παροχής υπηρεσιών εκδηλωθεί συμπεριφορά μη ανταποκρινόμενη στην ευλόγως προσδοκώμενη ασφάλεια, δηλαδή στις συναλλακτικές υποχρεώσεις πρόνοιας και ασφάλειας, τότε η συμπεριφορά αυτή είναι παράνομη και συγχρόνως υπαίτια. Συνεπώς, η εναγομένη λειτούργησε παράνομα και υπαίτια κατά τα εκτεθέντα.</a:t>
            </a:r>
          </a:p>
          <a:p>
            <a:endParaRPr lang="el-GR" dirty="0"/>
          </a:p>
        </p:txBody>
      </p:sp>
    </p:spTree>
    <p:extLst>
      <p:ext uri="{BB962C8B-B14F-4D97-AF65-F5344CB8AC3E}">
        <p14:creationId xmlns:p14="http://schemas.microsoft.com/office/powerpoint/2010/main" val="216715705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4149</Words>
  <Application>Microsoft Office PowerPoint</Application>
  <PresentationFormat>Ευρεία οθόνη</PresentationFormat>
  <Paragraphs>73</Paragraphs>
  <Slides>19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19</vt:i4>
      </vt:variant>
    </vt:vector>
  </HeadingPairs>
  <TitlesOfParts>
    <vt:vector size="23" baseType="lpstr">
      <vt:lpstr>Arial</vt:lpstr>
      <vt:lpstr>Calibri</vt:lpstr>
      <vt:lpstr>Calibri Light</vt:lpstr>
      <vt:lpstr>Θέμα του Office</vt:lpstr>
      <vt:lpstr>ΕΘΝΙΚΗ ΕΝΩΣΙΑΚΗ ΝΟΜΟΛΟΓΙΑ ΔΙΚΤΥΑ </vt:lpstr>
      <vt:lpstr>ΕΙΡΗΝΟΔΙΚΕΙΟ ΧΙΟΥ 21/2018</vt:lpstr>
      <vt:lpstr>ΕΙΡΗΝΟΔΙΚΕΙΟ ΧΙΟΥ 21/2018</vt:lpstr>
      <vt:lpstr>ΕΙΡΗΝΟΔΙΚΕΙΟ ΧΙΟΥ 21/2018</vt:lpstr>
      <vt:lpstr>ΕΙΡΗΝΟΔΙΚΕΙΟ ΧΙΟΥ 21/2018</vt:lpstr>
      <vt:lpstr>ΕΙΡΗΝΟΔΙΚΕΙΟ ΧΙΟΥ 21/2018</vt:lpstr>
      <vt:lpstr>ΕΙΡΗΝΟΔΙΚΕΙΟ ΧΙΟΥ 21/2018</vt:lpstr>
      <vt:lpstr>ΕΙΡΗΝΟΔΙΚΕΙΟ ΧΙΟΥ 21/2018</vt:lpstr>
      <vt:lpstr>ΕΙΡΗΝΟΔΙΚΕΙΟ ΧΙΟΥ 21/2018</vt:lpstr>
      <vt:lpstr>C-105/12 - Essent κ.λπ.</vt:lpstr>
      <vt:lpstr>C-105/12 - Essent κ.λπ.</vt:lpstr>
      <vt:lpstr>C-105/12 - Essent κ.λπ.</vt:lpstr>
      <vt:lpstr>C-105/12 - Essent κ.λπ.</vt:lpstr>
      <vt:lpstr>C-105/12 - Essent κ.λπ.</vt:lpstr>
      <vt:lpstr>C-105/12 - Essent κ.λπ.</vt:lpstr>
      <vt:lpstr>C-105/12 - Essent κ.λπ.</vt:lpstr>
      <vt:lpstr>C-105/12 - Essent κ.λπ.</vt:lpstr>
      <vt:lpstr>C-105/12 - Essent κ.λπ.</vt:lpstr>
      <vt:lpstr>C-105/12 - Essent κ.λπ.</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Panagiotis Argalias</dc:creator>
  <cp:lastModifiedBy>Παναγιωτης</cp:lastModifiedBy>
  <cp:revision>6</cp:revision>
  <dcterms:created xsi:type="dcterms:W3CDTF">2025-12-17T08:15:15Z</dcterms:created>
  <dcterms:modified xsi:type="dcterms:W3CDTF">2025-12-28T17:35:51Z</dcterms:modified>
</cp:coreProperties>
</file>