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8" r:id="rId13"/>
    <p:sldId id="269" r:id="rId14"/>
    <p:sldId id="270" r:id="rId15"/>
    <p:sldId id="266" r:id="rId1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BB2C0-C6A7-4BDD-9BED-15BF5B5DE136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6BE0-E58D-441F-B147-1AFC427C19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BB2C0-C6A7-4BDD-9BED-15BF5B5DE136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6BE0-E58D-441F-B147-1AFC427C19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BB2C0-C6A7-4BDD-9BED-15BF5B5DE136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6BE0-E58D-441F-B147-1AFC427C19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BB2C0-C6A7-4BDD-9BED-15BF5B5DE136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6BE0-E58D-441F-B147-1AFC427C19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BB2C0-C6A7-4BDD-9BED-15BF5B5DE136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6BE0-E58D-441F-B147-1AFC427C19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BB2C0-C6A7-4BDD-9BED-15BF5B5DE136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6BE0-E58D-441F-B147-1AFC427C19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BB2C0-C6A7-4BDD-9BED-15BF5B5DE136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6BE0-E58D-441F-B147-1AFC427C19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BB2C0-C6A7-4BDD-9BED-15BF5B5DE136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6BE0-E58D-441F-B147-1AFC427C19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BB2C0-C6A7-4BDD-9BED-15BF5B5DE136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6BE0-E58D-441F-B147-1AFC427C19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BB2C0-C6A7-4BDD-9BED-15BF5B5DE136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6BE0-E58D-441F-B147-1AFC427C19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BB2C0-C6A7-4BDD-9BED-15BF5B5DE136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6BE0-E58D-441F-B147-1AFC427C19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BB2C0-C6A7-4BDD-9BED-15BF5B5DE136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76BE0-E58D-441F-B147-1AFC427C192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 smtClean="0"/>
              <a:t>Ἱστορία τῆς βυζαντινῆς παιδείας</a:t>
            </a:r>
            <a:endParaRPr lang="el-GR" b="1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b="1" smtClean="0"/>
              <a:t>Ὁ Φώτιος ἢ ὁ κλασικισμός</a:t>
            </a:r>
            <a:endParaRPr lang="el-GR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Τρόπος ποὺ μελετᾶ καὶ κρίνει τὰ κοσμικὰ καὶ τὰ θρησκευτικὰ ἔργα: τὰ κοσμικὰ τὰ μελετᾶ μὲ τρόπο φιλολογικὸ καὶ λογοτεχνικό, ἐνῶ τὰ γιὰ τὰ θρησκευτικὰ παίρνει θέση ὡς πρὸς τὸ περιεχόμενο </a:t>
            </a:r>
          </a:p>
          <a:p>
            <a:r>
              <a:rPr lang="el-GR" smtClean="0"/>
              <a:t>Ἐντυπωσιακὴ ἡ φιλολογικὴ κριτικὴ τοῦ Φωτίου (χρήση τοῦ Ἑρμογένη ἀπὸ τὴν Ταρσό)</a:t>
            </a:r>
          </a:p>
          <a:p>
            <a:r>
              <a:rPr lang="el-GR" smtClean="0"/>
              <a:t>Ἡ στάση τοῦ Φωτίου ἀπέναντι στὴν εἰδωλολατρικὴ λογοτεχνία. Ὁ νέος κλασικισμός </a:t>
            </a:r>
          </a:p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smtClean="0"/>
              <a:t>Ἕνας πνευματικὸς ὅμιλος</a:t>
            </a:r>
            <a:endParaRPr lang="el-GR" b="1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Εἶχε μαθητὲς ὁ Φώτιος; </a:t>
            </a:r>
          </a:p>
          <a:p>
            <a:r>
              <a:rPr lang="el-GR" smtClean="0"/>
              <a:t>Ἡ ἐπιστολὴ πρὸς τὸν πάπα Νικόλαο Α' (858-867) </a:t>
            </a:r>
          </a:p>
          <a:p>
            <a:r>
              <a:rPr lang="el-GR" smtClean="0"/>
              <a:t>Πῶς περνοῦσε τὸν καιρό του ὁ Φώτιος πρὶν γίνει πατριάρχης; </a:t>
            </a:r>
          </a:p>
          <a:p>
            <a:r>
              <a:rPr lang="el-GR" smtClean="0"/>
              <a:t>Οἱ τρεῖς ὁμάδες συντρόφων μελέτης ποὺ βρίσκονταν στὸ σπίτι του. 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Ἀμφιλόχια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smtClean="0"/>
              <a:t>Ὁ κύκλος τοῦ Φωτίου ἔπαιξε μεγάλο ρόλο στὴ δημιουργία τῶν «Ἀμφιλοχίων». </a:t>
            </a:r>
          </a:p>
          <a:p>
            <a:r>
              <a:rPr lang="el-GR" sz="2800" smtClean="0"/>
              <a:t>Τὰ «Ἀμφιλόχια» ἀποτελοῦνται ἀπὸ 300 περίπου ἀπαντήσεις σὲ ἐρωτήσεις σὲ ἀπαντήσεις. </a:t>
            </a:r>
          </a:p>
          <a:p>
            <a:r>
              <a:rPr lang="el-GR" sz="2800" smtClean="0"/>
              <a:t>Ἔχουν μιὰ εἰσαγωγικὴ ἐπιστολή. Ἀπευθύνεται στὸν Ἀμφιλόχιο, μητροπολίτη Κυζίκου, ὁ ὁποῖος ἔθετε τὰ ἐρωτήματα </a:t>
            </a:r>
          </a:p>
          <a:p>
            <a:r>
              <a:rPr lang="el-GR" sz="2800" smtClean="0"/>
              <a:t>Χρονολογοῦνται μεταξὺ 868-872. </a:t>
            </a:r>
          </a:p>
          <a:p>
            <a:r>
              <a:rPr lang="el-GR" sz="2800" smtClean="0"/>
              <a:t>Ὁ Ἀμφιλόχιος ἦταν μέλος τοῦ κύκλου τοῦ Φωτίου.</a:t>
            </a:r>
            <a:endParaRPr lang="el-GR" sz="2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r>
              <a:rPr lang="el-GR" sz="2800" smtClean="0"/>
              <a:t>Τρόπος συγκέντρωσης τοῦ ὑλικοῦ: Ἀνέπτυσσε διάφορα θέματα μπροστὰ στὸν κύκλο του, κρατοῦσε σημειώσεις καὶ ἀργότερα δημιούργησε τὰ «Ἀμφιλόχια». </a:t>
            </a:r>
          </a:p>
          <a:p>
            <a:r>
              <a:rPr lang="el-GR" sz="2800" smtClean="0"/>
              <a:t>Ἀναπτύσσονται λίγα κοσμικὰ θέματα. Σημαντικὴ θέση ἔχουν μόνον ὁ Πλάτωνας καὶ ὁ Ἀριστοτέλης. Παντοῦ ἐξαίρεται ἡ ἱερὴ γνώση. </a:t>
            </a:r>
          </a:p>
          <a:p>
            <a:r>
              <a:rPr lang="el-GR" sz="2800" smtClean="0"/>
              <a:t>Ὁ Φώτιος τῆς νεαρῆς ἡλικίας καὶ τῆς ὥριμης. </a:t>
            </a:r>
          </a:p>
          <a:p>
            <a:r>
              <a:rPr lang="el-GR" sz="2800" smtClean="0"/>
              <a:t>Τελικὰ αὐτὸ ποὺ κυριαρχεῖ στὴν προσωπικότητα τοῦ Φωτίου εἶναι ὁ πιστός. </a:t>
            </a:r>
            <a:endParaRPr lang="el-GR" sz="2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Κρίσεις τῶν συγχρόνων του πρὸς τὸ πρόσωπό του. Προέρχονται ὅλες ἀπὸ ὀπαδοὺς τοῦ Ἰγνατίου. </a:t>
            </a:r>
          </a:p>
          <a:p>
            <a:r>
              <a:rPr lang="el-GR" smtClean="0"/>
              <a:t>Οἱ κρίσεις τοῦ Νικήτα Δαβίδ, κηρυγμένου ἐχθροῦ τοῦ Φωτίου. </a:t>
            </a:r>
          </a:p>
          <a:p>
            <a:r>
              <a:rPr lang="el-GR" smtClean="0"/>
              <a:t>Δὲν ἦταν καθόλου ἐπαναστάτης, οὔτε κἂν μεταρρυθμιστής. </a:t>
            </a:r>
          </a:p>
          <a:p>
            <a:r>
              <a:rPr lang="el-GR" smtClean="0"/>
              <a:t>Ἦταν ὁ δημιουργὸς τοῦ βυζαντινοῦ κλασικισμοῦ. </a:t>
            </a:r>
            <a:endParaRPr lang="el-G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P. Lemerle, </a:t>
            </a:r>
            <a:r>
              <a:rPr lang="el-GR" i="1" smtClean="0"/>
              <a:t>Ὁ πρῶτος βυζαντινὸς οὑμανισμός, </a:t>
            </a:r>
            <a:r>
              <a:rPr lang="el-GR" smtClean="0"/>
              <a:t>Ἀθήνα 1985, σσ.</a:t>
            </a:r>
            <a:r>
              <a:rPr lang="en-US" smtClean="0"/>
              <a:t> 154-183. 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smtClean="0"/>
              <a:t>Εἰσαγωγικά</a:t>
            </a:r>
            <a:endParaRPr lang="el-GR" sz="3200" b="1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/>
          <a:lstStyle/>
          <a:p>
            <a:r>
              <a:rPr lang="el-GR" sz="2400" smtClean="0"/>
              <a:t>Ὁ Φώτιος ὡς ὑπερασπιστὴς τῆς ὀρθοδοξίας</a:t>
            </a:r>
          </a:p>
          <a:p>
            <a:r>
              <a:rPr lang="el-GR" sz="2400" smtClean="0"/>
              <a:t>Ἐμπνευστὴς τοῦ ἀποστολικοῦ ἔργου τῆς Ἐκκλησίας</a:t>
            </a:r>
          </a:p>
          <a:p>
            <a:r>
              <a:rPr lang="el-GR" sz="2400" smtClean="0"/>
              <a:t>Ἐνσαρκώνει τὴ συμφιλίωση μὲ κάποια μορφὴ ἑλληνισμοῦ καὶ ἀποτελεῖ τὴν ἀφετηρία μιᾶς μακρόχρονης καὶ λαμπρῆς περιόδου τοῦ ἑλληνοβυζαντινοῦ πολιτισμοῦ </a:t>
            </a:r>
          </a:p>
          <a:p>
            <a:r>
              <a:rPr lang="el-GR" sz="2400" smtClean="0"/>
              <a:t>Κατή</a:t>
            </a:r>
            <a:r>
              <a:rPr lang="el-GR" sz="2400"/>
              <a:t>γ</a:t>
            </a:r>
            <a:r>
              <a:rPr lang="el-GR" sz="2400" smtClean="0"/>
              <a:t>ορος τῆς προσθήκης τοῦ </a:t>
            </a:r>
            <a:r>
              <a:rPr lang="en-US" sz="2400" smtClean="0"/>
              <a:t>filioque</a:t>
            </a:r>
            <a:r>
              <a:rPr lang="el-GR" sz="2400" smtClean="0"/>
              <a:t> (καὶ ἐκ τοῦ Υἱοῦ)</a:t>
            </a:r>
          </a:p>
          <a:p>
            <a:r>
              <a:rPr lang="el-GR" sz="2400" smtClean="0"/>
              <a:t>Ὁ ἄνθρωπος ποὺ νίκησε τὸν πάπα στὴ διαμάχη μὲ τὴ Βουλγαρία</a:t>
            </a:r>
          </a:p>
          <a:p>
            <a:r>
              <a:rPr lang="el-GR" sz="2400" smtClean="0"/>
              <a:t>Ἐμπνευστὴς τοῦ ἀποστολικοῦ ἔργου τῆς ἀνατολικῆς ἐκκλησίας</a:t>
            </a:r>
          </a:p>
          <a:p>
            <a:r>
              <a:rPr lang="el-GR" sz="2400" smtClean="0"/>
              <a:t>Ὁ Φώτιος ὁπωσδήποτε εἶχε καὶ πολιτικὸ ἔργο </a:t>
            </a:r>
          </a:p>
          <a:p>
            <a:endParaRPr lang="el-GR" smtClean="0"/>
          </a:p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smtClean="0"/>
              <a:t>Βιογραφικά</a:t>
            </a:r>
            <a:endParaRPr lang="el-GR" b="1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Δύο οἱ πατριαρχίες τοῦ Φωτίου: 858-867, 878-886 (διαμάχη μὲ τὸν Ἰγνάτιο) </a:t>
            </a:r>
          </a:p>
          <a:p>
            <a:r>
              <a:rPr lang="el-GR" smtClean="0"/>
              <a:t>Ὁ Φώτιος πῆρε μέρος σὲ μιὰ πρεσβεία στὸν χαλίφη </a:t>
            </a:r>
            <a:r>
              <a:rPr lang="en-US" smtClean="0"/>
              <a:t>Mutacim</a:t>
            </a:r>
            <a:r>
              <a:rPr lang="el-GR" smtClean="0"/>
              <a:t> γύρω στὸ 838. </a:t>
            </a:r>
          </a:p>
          <a:p>
            <a:r>
              <a:rPr lang="el-GR" smtClean="0"/>
              <a:t>Πρέπει λοιπὸν νὰ γεννήθηκε γύρω στὸ 810. </a:t>
            </a:r>
          </a:p>
          <a:p>
            <a:r>
              <a:rPr lang="el-GR" smtClean="0"/>
              <a:t>Κάποια βιογραφικὰ στοιχεῖα </a:t>
            </a:r>
          </a:p>
          <a:p>
            <a:r>
              <a:rPr lang="el-GR" smtClean="0"/>
              <a:t>Σχέση Φωτίου/Λέοντα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Ἐπαγγελματική του ἐξέλιξη: Δὲν ὑπῆρξε ποτὲ δάσκαλος, ἔγινε πρωτοασηκρήτης πρὶν γίνει πατριάρχης, ὅπως ὁ Ταράσιος καὶ ὁ Νικηφόρος. </a:t>
            </a:r>
          </a:p>
          <a:p>
            <a:r>
              <a:rPr lang="el-GR" smtClean="0"/>
              <a:t>Δὲν ὑπῆρξε πατριαρχικὴ ἀκαδημία ἀπὸ τὸν 6ο αἰ., ὅπως ὑποστηρίζουν κάποιοι. 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Τὸ «Λεξικό»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/>
          <a:lstStyle/>
          <a:p>
            <a:r>
              <a:rPr lang="el-GR" smtClean="0"/>
              <a:t>Συμβουλεύτηκε μὲ προσοχὴ μεγάλο ἀριθμὸ λεξικῶν</a:t>
            </a:r>
            <a:r>
              <a:rPr lang="en-US" smtClean="0"/>
              <a:t> (</a:t>
            </a:r>
            <a:r>
              <a:rPr lang="el-GR" smtClean="0"/>
              <a:t>ἀναφέρει τουλάχιστον 16). </a:t>
            </a:r>
          </a:p>
          <a:p>
            <a:r>
              <a:rPr lang="el-GR" smtClean="0"/>
              <a:t>Τίτλος: </a:t>
            </a:r>
            <a:r>
              <a:rPr lang="el-GR" i="1" smtClean="0"/>
              <a:t>Λέξεων συναγωγὴ κατὰ στοιχεῖον δι' ὧν ῥητόρων τε πόνοι καὶ συγγραφέων ἐξωραΐζονται μάλιστα. </a:t>
            </a:r>
          </a:p>
          <a:p>
            <a:r>
              <a:rPr lang="el-GR" smtClean="0"/>
              <a:t>Πότε συνέταξε τὸ ἔργο; </a:t>
            </a:r>
          </a:p>
          <a:p>
            <a:r>
              <a:rPr lang="el-GR" smtClean="0"/>
              <a:t>7.000-8.000 λήμματα</a:t>
            </a:r>
          </a:p>
          <a:p>
            <a:r>
              <a:rPr lang="el-GR" smtClean="0"/>
              <a:t>Μέγεθος ὁρισμῶν: ἰδιαίτερα μικροὶ οἱ ὁρισμοί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Χαρακτήρας τοῦ ἔργου: πρακτικός </a:t>
            </a:r>
          </a:p>
          <a:p>
            <a:r>
              <a:rPr lang="el-GR" smtClean="0"/>
              <a:t>Μέθοδος συγγραφῆς τοῦ Λεξικοῦ</a:t>
            </a:r>
          </a:p>
          <a:p>
            <a:r>
              <a:rPr lang="el-GR" smtClean="0"/>
              <a:t>Τὸ εἶδος τῶν λέξεων ποὺ μεταφράζει</a:t>
            </a:r>
          </a:p>
          <a:p>
            <a:r>
              <a:rPr lang="el-GR" smtClean="0"/>
              <a:t>Ἀφιέρωση: στὸν Θωμᾶ</a:t>
            </a:r>
          </a:p>
          <a:p>
            <a:r>
              <a:rPr lang="el-GR" smtClean="0"/>
              <a:t>Δημιοσίευση τοῦ ἔργου </a:t>
            </a:r>
          </a:p>
          <a:p>
            <a:r>
              <a:rPr lang="el-GR" smtClean="0"/>
              <a:t>Χρήση τοῦ Λεξικοῦ (ἀπὸ τὸν συντάκτη τῆς Σούδας, ἀπὸ τὸν Εὐστάθιο Θεσσαλονίκης κ. ἄ.) 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Βιβλιοθήκη ἢ Μυριόβιβλος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Autofit/>
          </a:bodyPr>
          <a:lstStyle/>
          <a:p>
            <a:r>
              <a:rPr lang="el-GR" sz="2800" smtClean="0"/>
              <a:t>Ὀνομασία τοῦ ἔργου: α) «Βιβλιοθήκη» β) «Μυριόβιβλος» γ) «Ἀπογραφὴ καὶ συναρίθμησις τῶν ἀνεγνωσμένων ἡμῖν βιβλίων ...»</a:t>
            </a:r>
          </a:p>
          <a:p>
            <a:r>
              <a:rPr lang="el-GR" sz="2800" smtClean="0"/>
              <a:t>Ἀριθμὸς τῶν περιλήψεων: 279 </a:t>
            </a:r>
          </a:p>
          <a:p>
            <a:r>
              <a:rPr lang="el-GR" sz="2800" smtClean="0"/>
              <a:t>Εἰσαγωγικὴ ἐπιστολὴ τοῦ ἔργου: ἀναφέρεται ὅτι τὸ ἔργο γράφτηκε χάριν τοῦ Ταρασίου, γιὰ νὰ ἔχει μιὰ ἰδέα τῶν βιβλίων ποὺ διάβασε ὁ Φώτιος. </a:t>
            </a:r>
          </a:p>
          <a:p>
            <a:r>
              <a:rPr lang="el-GR" sz="2800" smtClean="0"/>
              <a:t>Ἡ πρεσβεία τοῦ 838 </a:t>
            </a:r>
          </a:p>
          <a:p>
            <a:r>
              <a:rPr lang="el-GR" sz="2800" smtClean="0"/>
              <a:t>Ποῦ βρῆκε ὁ Φώτιος ὅλα αὐτὰ τὰ χειρόγραφα: στὴν Κωνσταντινούπολη</a:t>
            </a:r>
          </a:p>
          <a:p>
            <a:r>
              <a:rPr lang="el-GR" sz="2800" smtClean="0"/>
              <a:t>Ποιά βιβλία ἦταν προσιτὰ στὴν Κωνσταντινούπολη ἐκείνη τὴν ἐποχή; </a:t>
            </a:r>
            <a:endParaRPr lang="el-GR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r>
              <a:rPr lang="el-GR" sz="2800" smtClean="0"/>
              <a:t>Ἡ μέθοδος τοῦ Φωτίου δὲν ἔχει μελετηθεῖ </a:t>
            </a:r>
          </a:p>
          <a:p>
            <a:r>
              <a:rPr lang="el-GR" sz="2800" smtClean="0"/>
              <a:t>Τί εἶναι τελικὰ ἡ Βιβλιοθήκη: μιὰ τεράστια συλλογὴ σημειώσεων ἀπὸ ἀναγνώσεις</a:t>
            </a:r>
          </a:p>
          <a:p>
            <a:r>
              <a:rPr lang="el-GR" sz="2800" smtClean="0"/>
              <a:t>Τί εἴδους ἔργα περιλαμβάνει ἡ βιβλιοθήκη; Σπάνια ἔργα ἢ ἔργα ποὺ δὲν ἦταν εὐρύτερα γνωστά. </a:t>
            </a:r>
          </a:p>
          <a:p>
            <a:r>
              <a:rPr lang="el-GR" sz="2800" smtClean="0"/>
              <a:t>Τὸ ὕφος τῆς Μυριόβιβλου: ὁρισμένες φορὲς ἡ κάθε περίληψη ἔχει τὸ ὕφος τοῦ βιβλίου.</a:t>
            </a:r>
          </a:p>
          <a:p>
            <a:r>
              <a:rPr lang="el-GR" sz="2800" smtClean="0"/>
              <a:t>Ἡ ἐργασία πέρασε ἀπὸ δύο στάδια: α) Τὴν ἀνάγνωση ποὺ συνοδευόταν ἀπὸ πρόχειρες σημειώσεις. β )Τὴν ὁριστικὴ σύνταξη. </a:t>
            </a:r>
          </a:p>
          <a:p>
            <a:r>
              <a:rPr lang="el-GR" sz="2800" smtClean="0"/>
              <a:t>Μιὰ ὑποτυπώδης σειρὰ ταξινόμησης τῶν ἔργων</a:t>
            </a:r>
          </a:p>
          <a:p>
            <a:r>
              <a:rPr lang="el-GR" sz="2800" smtClean="0"/>
              <a:t>Μᾶς ἐκπλήσσει ἡ σημαντικὴ ἔκταση καὶ ἡ ἀκρίβεια ὁρισμένων σημειώσεων  </a:t>
            </a:r>
            <a:endParaRPr lang="el-GR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/>
          </a:bodyPr>
          <a:lstStyle/>
          <a:p>
            <a:r>
              <a:rPr lang="el-GR" sz="2800" smtClean="0"/>
              <a:t>Μιὰ ἀπάτη τοῦ προλόγου: Θέλει νὰ μᾶς κάνει νὰ πιστέψουμε ὅτι συντάχθηκε ἀπὸ μνήμης </a:t>
            </a:r>
          </a:p>
          <a:p>
            <a:r>
              <a:rPr lang="el-GR" sz="2800" smtClean="0"/>
              <a:t>Οἱ χριστιανικοὶ κώδικες εἶναι περισσότεροι ἀπὸ τοὺς κοσμικούς</a:t>
            </a:r>
          </a:p>
          <a:p>
            <a:r>
              <a:rPr lang="el-GR" sz="2800" smtClean="0"/>
              <a:t>Οἱ ἱστορικοὶ στὴ Βιβλιοθήκη</a:t>
            </a:r>
          </a:p>
          <a:p>
            <a:r>
              <a:rPr lang="el-GR" sz="2800" smtClean="0"/>
              <a:t>Συμπεράσματα γιὰ τὸ πλήθος τῶν κοσμικῶν ἔργων ποὺ διασώζει ὁ Φώτιος: μποροῦσε ἀκόμη νὰ διαβάζει 60 ἔργα ποὺ γιὰ μᾶς εἶναι χαμένα σήμερα.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749</Words>
  <Application>Microsoft Office PowerPoint</Application>
  <PresentationFormat>Προβολή στην οθόνη (4:3)</PresentationFormat>
  <Paragraphs>71</Paragraphs>
  <Slides>15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Θέμα του Office</vt:lpstr>
      <vt:lpstr>Ἱστορία τῆς βυζαντινῆς παιδείας</vt:lpstr>
      <vt:lpstr>Εἰσαγωγικά</vt:lpstr>
      <vt:lpstr>Βιογραφικά</vt:lpstr>
      <vt:lpstr>Διαφάνεια 4</vt:lpstr>
      <vt:lpstr>Τὸ «Λεξικό»</vt:lpstr>
      <vt:lpstr>Διαφάνεια 6</vt:lpstr>
      <vt:lpstr>Βιβλιοθήκη ἢ Μυριόβιβλος</vt:lpstr>
      <vt:lpstr>Διαφάνεια 8</vt:lpstr>
      <vt:lpstr>Διαφάνεια 9</vt:lpstr>
      <vt:lpstr>Διαφάνεια 10</vt:lpstr>
      <vt:lpstr>Ἕνας πνευματικὸς ὅμιλος</vt:lpstr>
      <vt:lpstr>Ἀμφιλόχια</vt:lpstr>
      <vt:lpstr>Διαφάνεια 13</vt:lpstr>
      <vt:lpstr>Διαφάνεια 14</vt:lpstr>
      <vt:lpstr>Διαφάνεια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Ἱστορία τῆς βυζαντινῆς παιδείας</dc:title>
  <dc:creator>tasos</dc:creator>
  <cp:lastModifiedBy>tasos</cp:lastModifiedBy>
  <cp:revision>85</cp:revision>
  <dcterms:created xsi:type="dcterms:W3CDTF">2024-03-20T05:17:35Z</dcterms:created>
  <dcterms:modified xsi:type="dcterms:W3CDTF">2024-03-27T06:00:03Z</dcterms:modified>
</cp:coreProperties>
</file>