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51" r:id="rId2"/>
  </p:sldMasterIdLst>
  <p:notesMasterIdLst>
    <p:notesMasterId r:id="rId43"/>
  </p:notesMasterIdLst>
  <p:sldIdLst>
    <p:sldId id="301" r:id="rId3"/>
    <p:sldId id="257" r:id="rId4"/>
    <p:sldId id="273" r:id="rId5"/>
    <p:sldId id="258" r:id="rId6"/>
    <p:sldId id="300" r:id="rId7"/>
    <p:sldId id="261" r:id="rId8"/>
    <p:sldId id="260" r:id="rId9"/>
    <p:sldId id="263" r:id="rId10"/>
    <p:sldId id="264" r:id="rId11"/>
    <p:sldId id="266" r:id="rId12"/>
    <p:sldId id="267" r:id="rId13"/>
    <p:sldId id="268" r:id="rId14"/>
    <p:sldId id="270" r:id="rId15"/>
    <p:sldId id="265" r:id="rId16"/>
    <p:sldId id="272" r:id="rId17"/>
    <p:sldId id="277" r:id="rId18"/>
    <p:sldId id="274" r:id="rId19"/>
    <p:sldId id="275" r:id="rId20"/>
    <p:sldId id="276" r:id="rId21"/>
    <p:sldId id="278" r:id="rId22"/>
    <p:sldId id="279" r:id="rId23"/>
    <p:sldId id="280" r:id="rId24"/>
    <p:sldId id="281" r:id="rId25"/>
    <p:sldId id="282" r:id="rId26"/>
    <p:sldId id="283" r:id="rId27"/>
    <p:sldId id="284" r:id="rId28"/>
    <p:sldId id="287" r:id="rId29"/>
    <p:sldId id="290" r:id="rId30"/>
    <p:sldId id="288" r:id="rId31"/>
    <p:sldId id="285" r:id="rId32"/>
    <p:sldId id="286" r:id="rId33"/>
    <p:sldId id="289" r:id="rId34"/>
    <p:sldId id="291" r:id="rId35"/>
    <p:sldId id="292" r:id="rId36"/>
    <p:sldId id="293" r:id="rId37"/>
    <p:sldId id="294" r:id="rId38"/>
    <p:sldId id="295" r:id="rId39"/>
    <p:sldId id="296" r:id="rId40"/>
    <p:sldId id="297" r:id="rId41"/>
    <p:sldId id="299" r:id="rId4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6B62"/>
    <a:srgbClr val="EDBC79"/>
    <a:srgbClr val="94A9A2"/>
    <a:srgbClr val="AF90EC"/>
    <a:srgbClr val="55536C"/>
    <a:srgbClr val="84899D"/>
    <a:srgbClr val="0B364F"/>
    <a:srgbClr val="08A7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39" autoAdjust="0"/>
    <p:restoredTop sz="86455" autoAdjust="0"/>
  </p:normalViewPr>
  <p:slideViewPr>
    <p:cSldViewPr snapToGrid="0">
      <p:cViewPr varScale="1">
        <p:scale>
          <a:sx n="68" d="100"/>
          <a:sy n="68" d="100"/>
        </p:scale>
        <p:origin x="835" y="67"/>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9372A-8783-4387-B55E-7F3EF14B1E55}" type="datetimeFigureOut">
              <a:rPr lang="en-GB" smtClean="0"/>
              <a:t>28/01/2024</a:t>
            </a:fld>
            <a:endParaRPr lang="en-GB"/>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555B0-43F1-4148-8E6E-9C6D1D31D2AE}" type="slidenum">
              <a:rPr lang="en-GB" smtClean="0"/>
              <a:t>‹#›</a:t>
            </a:fld>
            <a:endParaRPr lang="en-GB"/>
          </a:p>
        </p:txBody>
      </p:sp>
    </p:spTree>
    <p:extLst>
      <p:ext uri="{BB962C8B-B14F-4D97-AF65-F5344CB8AC3E}">
        <p14:creationId xmlns:p14="http://schemas.microsoft.com/office/powerpoint/2010/main" val="393606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494555B0-43F1-4148-8E6E-9C6D1D31D2AE}" type="slidenum">
              <a:rPr lang="en-GB" smtClean="0"/>
              <a:t>23</a:t>
            </a:fld>
            <a:endParaRPr lang="en-GB"/>
          </a:p>
        </p:txBody>
      </p:sp>
    </p:spTree>
    <p:extLst>
      <p:ext uri="{BB962C8B-B14F-4D97-AF65-F5344CB8AC3E}">
        <p14:creationId xmlns:p14="http://schemas.microsoft.com/office/powerpoint/2010/main" val="3423816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494555B0-43F1-4148-8E6E-9C6D1D31D2AE}" type="slidenum">
              <a:rPr lang="en-GB" smtClean="0"/>
              <a:t>32</a:t>
            </a:fld>
            <a:endParaRPr lang="en-GB"/>
          </a:p>
        </p:txBody>
      </p:sp>
    </p:spTree>
    <p:extLst>
      <p:ext uri="{BB962C8B-B14F-4D97-AF65-F5344CB8AC3E}">
        <p14:creationId xmlns:p14="http://schemas.microsoft.com/office/powerpoint/2010/main" val="22013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494555B0-43F1-4148-8E6E-9C6D1D31D2AE}" type="slidenum">
              <a:rPr lang="en-GB" smtClean="0"/>
              <a:t>33</a:t>
            </a:fld>
            <a:endParaRPr lang="en-GB"/>
          </a:p>
        </p:txBody>
      </p:sp>
    </p:spTree>
    <p:extLst>
      <p:ext uri="{BB962C8B-B14F-4D97-AF65-F5344CB8AC3E}">
        <p14:creationId xmlns:p14="http://schemas.microsoft.com/office/powerpoint/2010/main" val="1900721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494555B0-43F1-4148-8E6E-9C6D1D31D2AE}" type="slidenum">
              <a:rPr lang="en-GB" smtClean="0"/>
              <a:t>34</a:t>
            </a:fld>
            <a:endParaRPr lang="en-GB"/>
          </a:p>
        </p:txBody>
      </p:sp>
    </p:spTree>
    <p:extLst>
      <p:ext uri="{BB962C8B-B14F-4D97-AF65-F5344CB8AC3E}">
        <p14:creationId xmlns:p14="http://schemas.microsoft.com/office/powerpoint/2010/main" val="2706362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494555B0-43F1-4148-8E6E-9C6D1D31D2AE}" type="slidenum">
              <a:rPr lang="en-GB" smtClean="0"/>
              <a:t>35</a:t>
            </a:fld>
            <a:endParaRPr lang="en-GB"/>
          </a:p>
        </p:txBody>
      </p:sp>
    </p:spTree>
    <p:extLst>
      <p:ext uri="{BB962C8B-B14F-4D97-AF65-F5344CB8AC3E}">
        <p14:creationId xmlns:p14="http://schemas.microsoft.com/office/powerpoint/2010/main" val="2450762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494555B0-43F1-4148-8E6E-9C6D1D31D2AE}" type="slidenum">
              <a:rPr lang="en-GB" smtClean="0"/>
              <a:t>36</a:t>
            </a:fld>
            <a:endParaRPr lang="en-GB"/>
          </a:p>
        </p:txBody>
      </p:sp>
    </p:spTree>
    <p:extLst>
      <p:ext uri="{BB962C8B-B14F-4D97-AF65-F5344CB8AC3E}">
        <p14:creationId xmlns:p14="http://schemas.microsoft.com/office/powerpoint/2010/main" val="1684284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494555B0-43F1-4148-8E6E-9C6D1D31D2AE}" type="slidenum">
              <a:rPr lang="en-GB" smtClean="0"/>
              <a:t>37</a:t>
            </a:fld>
            <a:endParaRPr lang="en-GB"/>
          </a:p>
        </p:txBody>
      </p:sp>
    </p:spTree>
    <p:extLst>
      <p:ext uri="{BB962C8B-B14F-4D97-AF65-F5344CB8AC3E}">
        <p14:creationId xmlns:p14="http://schemas.microsoft.com/office/powerpoint/2010/main" val="2359639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494555B0-43F1-4148-8E6E-9C6D1D31D2AE}" type="slidenum">
              <a:rPr lang="en-GB" smtClean="0"/>
              <a:t>38</a:t>
            </a:fld>
            <a:endParaRPr lang="en-GB"/>
          </a:p>
        </p:txBody>
      </p:sp>
    </p:spTree>
    <p:extLst>
      <p:ext uri="{BB962C8B-B14F-4D97-AF65-F5344CB8AC3E}">
        <p14:creationId xmlns:p14="http://schemas.microsoft.com/office/powerpoint/2010/main" val="307854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494555B0-43F1-4148-8E6E-9C6D1D31D2AE}" type="slidenum">
              <a:rPr lang="en-GB" smtClean="0"/>
              <a:t>39</a:t>
            </a:fld>
            <a:endParaRPr lang="en-GB"/>
          </a:p>
        </p:txBody>
      </p:sp>
    </p:spTree>
    <p:extLst>
      <p:ext uri="{BB962C8B-B14F-4D97-AF65-F5344CB8AC3E}">
        <p14:creationId xmlns:p14="http://schemas.microsoft.com/office/powerpoint/2010/main" val="937347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494555B0-43F1-4148-8E6E-9C6D1D31D2AE}" type="slidenum">
              <a:rPr lang="en-GB" smtClean="0"/>
              <a:t>40</a:t>
            </a:fld>
            <a:endParaRPr lang="en-GB"/>
          </a:p>
        </p:txBody>
      </p:sp>
    </p:spTree>
    <p:extLst>
      <p:ext uri="{BB962C8B-B14F-4D97-AF65-F5344CB8AC3E}">
        <p14:creationId xmlns:p14="http://schemas.microsoft.com/office/powerpoint/2010/main" val="770737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494555B0-43F1-4148-8E6E-9C6D1D31D2AE}" type="slidenum">
              <a:rPr lang="en-GB" smtClean="0"/>
              <a:t>24</a:t>
            </a:fld>
            <a:endParaRPr lang="en-GB"/>
          </a:p>
        </p:txBody>
      </p:sp>
    </p:spTree>
    <p:extLst>
      <p:ext uri="{BB962C8B-B14F-4D97-AF65-F5344CB8AC3E}">
        <p14:creationId xmlns:p14="http://schemas.microsoft.com/office/powerpoint/2010/main" val="3229466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494555B0-43F1-4148-8E6E-9C6D1D31D2AE}" type="slidenum">
              <a:rPr lang="en-GB" smtClean="0"/>
              <a:t>25</a:t>
            </a:fld>
            <a:endParaRPr lang="en-GB"/>
          </a:p>
        </p:txBody>
      </p:sp>
    </p:spTree>
    <p:extLst>
      <p:ext uri="{BB962C8B-B14F-4D97-AF65-F5344CB8AC3E}">
        <p14:creationId xmlns:p14="http://schemas.microsoft.com/office/powerpoint/2010/main" val="2498699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494555B0-43F1-4148-8E6E-9C6D1D31D2AE}" type="slidenum">
              <a:rPr lang="en-GB" smtClean="0"/>
              <a:t>26</a:t>
            </a:fld>
            <a:endParaRPr lang="en-GB"/>
          </a:p>
        </p:txBody>
      </p:sp>
    </p:spTree>
    <p:extLst>
      <p:ext uri="{BB962C8B-B14F-4D97-AF65-F5344CB8AC3E}">
        <p14:creationId xmlns:p14="http://schemas.microsoft.com/office/powerpoint/2010/main" val="731946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494555B0-43F1-4148-8E6E-9C6D1D31D2AE}" type="slidenum">
              <a:rPr lang="en-GB" smtClean="0"/>
              <a:t>27</a:t>
            </a:fld>
            <a:endParaRPr lang="en-GB"/>
          </a:p>
        </p:txBody>
      </p:sp>
    </p:spTree>
    <p:extLst>
      <p:ext uri="{BB962C8B-B14F-4D97-AF65-F5344CB8AC3E}">
        <p14:creationId xmlns:p14="http://schemas.microsoft.com/office/powerpoint/2010/main" val="2061215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494555B0-43F1-4148-8E6E-9C6D1D31D2AE}" type="slidenum">
              <a:rPr lang="en-GB" smtClean="0"/>
              <a:t>28</a:t>
            </a:fld>
            <a:endParaRPr lang="en-GB"/>
          </a:p>
        </p:txBody>
      </p:sp>
    </p:spTree>
    <p:extLst>
      <p:ext uri="{BB962C8B-B14F-4D97-AF65-F5344CB8AC3E}">
        <p14:creationId xmlns:p14="http://schemas.microsoft.com/office/powerpoint/2010/main" val="3132531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494555B0-43F1-4148-8E6E-9C6D1D31D2AE}" type="slidenum">
              <a:rPr lang="en-GB" smtClean="0"/>
              <a:t>29</a:t>
            </a:fld>
            <a:endParaRPr lang="en-GB"/>
          </a:p>
        </p:txBody>
      </p:sp>
    </p:spTree>
    <p:extLst>
      <p:ext uri="{BB962C8B-B14F-4D97-AF65-F5344CB8AC3E}">
        <p14:creationId xmlns:p14="http://schemas.microsoft.com/office/powerpoint/2010/main" val="4005880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494555B0-43F1-4148-8E6E-9C6D1D31D2AE}" type="slidenum">
              <a:rPr lang="en-GB" smtClean="0"/>
              <a:t>30</a:t>
            </a:fld>
            <a:endParaRPr lang="en-GB"/>
          </a:p>
        </p:txBody>
      </p:sp>
    </p:spTree>
    <p:extLst>
      <p:ext uri="{BB962C8B-B14F-4D97-AF65-F5344CB8AC3E}">
        <p14:creationId xmlns:p14="http://schemas.microsoft.com/office/powerpoint/2010/main" val="3472402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494555B0-43F1-4148-8E6E-9C6D1D31D2AE}" type="slidenum">
              <a:rPr lang="en-GB" smtClean="0"/>
              <a:t>31</a:t>
            </a:fld>
            <a:endParaRPr lang="en-GB"/>
          </a:p>
        </p:txBody>
      </p:sp>
    </p:spTree>
    <p:extLst>
      <p:ext uri="{BB962C8B-B14F-4D97-AF65-F5344CB8AC3E}">
        <p14:creationId xmlns:p14="http://schemas.microsoft.com/office/powerpoint/2010/main" val="3682672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20F0C6-20AC-41EB-97A9-F4D49B814E72}"/>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E32E3D7A-E6B7-4F3B-A3A4-432551739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5913F9FC-9EB9-4B41-B003-FC4C036B10AF}"/>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5" name="Θέση υποσέλιδου 4">
            <a:extLst>
              <a:ext uri="{FF2B5EF4-FFF2-40B4-BE49-F238E27FC236}">
                <a16:creationId xmlns:a16="http://schemas.microsoft.com/office/drawing/2014/main" id="{3FB8E113-6156-4872-81CC-442E8373B36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6173B9A-A0EA-47D7-8D18-B6E2BD95D9D4}"/>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29922711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BF383B-9D9C-4567-A73F-3964FF66D08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42568873-5978-4A13-BA12-F77F173EB2AE}"/>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788EFFCE-A34B-4F95-B3D5-603927E16998}"/>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5" name="Θέση υποσέλιδου 4">
            <a:extLst>
              <a:ext uri="{FF2B5EF4-FFF2-40B4-BE49-F238E27FC236}">
                <a16:creationId xmlns:a16="http://schemas.microsoft.com/office/drawing/2014/main" id="{1BE576DF-BE6C-4DE7-BDD8-60E8F026DE8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4B323CB-AAB1-4C9E-AE28-C6179CB9C315}"/>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996564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176F3CB-2A60-46CD-8CF9-DD053E08C844}"/>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2F4BEC8-6DEB-41E5-B12D-18B14C6B0A04}"/>
              </a:ext>
            </a:extLst>
          </p:cNvPr>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CC7DD041-7F64-4984-A13C-EE7907028650}"/>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5" name="Θέση υποσέλιδου 4">
            <a:extLst>
              <a:ext uri="{FF2B5EF4-FFF2-40B4-BE49-F238E27FC236}">
                <a16:creationId xmlns:a16="http://schemas.microsoft.com/office/drawing/2014/main" id="{6502BD5F-24B7-4FDD-BD59-39295F5737B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E0B5687-7B67-47CF-995B-36EF0D417F48}"/>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39971398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4F669A-4E9E-4B48-9105-818B83EBD57A}"/>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B7F211DD-60AD-487F-A609-32F1AC4F5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EF506ECF-03AD-4CA0-822E-236A87052C24}"/>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5" name="Θέση υποσέλιδου 4">
            <a:extLst>
              <a:ext uri="{FF2B5EF4-FFF2-40B4-BE49-F238E27FC236}">
                <a16:creationId xmlns:a16="http://schemas.microsoft.com/office/drawing/2014/main" id="{A52BC4EE-C445-494B-A194-FCB1CEB3050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FF0F5C9-B419-4138-A9D2-2E83FC860F72}"/>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16341425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6D2866-D3B0-4A09-9792-F23A10E06E8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3C45AD6-9DBB-4ED3-8250-7A84E6C1C2F9}"/>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EA923AA5-A764-4EFC-A159-13D3D794AC3D}"/>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5" name="Θέση υποσέλιδου 4">
            <a:extLst>
              <a:ext uri="{FF2B5EF4-FFF2-40B4-BE49-F238E27FC236}">
                <a16:creationId xmlns:a16="http://schemas.microsoft.com/office/drawing/2014/main" id="{1011D78B-7A03-4581-8B86-48CA6DE851D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D422A63-094F-45D5-ABD2-7D77CCB2F287}"/>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134882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EC5DFE-EA2B-4DB5-BB7B-827A51095862}"/>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7D1A63A-664A-48E0-970F-72F4C9CFAB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a16="http://schemas.microsoft.com/office/drawing/2014/main" id="{BCE55588-E371-477C-9941-13D0CA42F870}"/>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5" name="Θέση υποσέλιδου 4">
            <a:extLst>
              <a:ext uri="{FF2B5EF4-FFF2-40B4-BE49-F238E27FC236}">
                <a16:creationId xmlns:a16="http://schemas.microsoft.com/office/drawing/2014/main" id="{8030F601-8D24-41E0-9410-86155FF8EB2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7E6DF85-A4AA-433F-A14A-93D437B2C035}"/>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31747760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FC1448-F78B-438F-9BC5-20F85B4A3FA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F4B0FEA-AF1D-402B-8E11-3123851E5709}"/>
              </a:ext>
            </a:extLst>
          </p:cNvPr>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00E498C1-9D5C-488E-A9D8-D5EED4B60F26}"/>
              </a:ext>
            </a:extLst>
          </p:cNvPr>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a16="http://schemas.microsoft.com/office/drawing/2014/main" id="{1601DC17-0383-40AF-B768-F4B3F3D7609A}"/>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6" name="Θέση υποσέλιδου 5">
            <a:extLst>
              <a:ext uri="{FF2B5EF4-FFF2-40B4-BE49-F238E27FC236}">
                <a16:creationId xmlns:a16="http://schemas.microsoft.com/office/drawing/2014/main" id="{8CF7CDEB-9864-4F71-93EF-7DDE667BD48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DC853C5-9494-43E5-A503-7279DD218054}"/>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5137306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6159D4-4CA2-4F62-BBD2-901BA4F3C37F}"/>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130E404-392F-4985-A301-40562C24DE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7CF66EFD-6855-4FB0-9FF5-A5907FD2B850}"/>
              </a:ext>
            </a:extLst>
          </p:cNvPr>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id="{7DCC2B78-6CE0-4287-8DC5-04791757C0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id="{AE7B575A-00C4-41C1-94A7-14B9E133B7A8}"/>
              </a:ext>
            </a:extLst>
          </p:cNvPr>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a:extLst>
              <a:ext uri="{FF2B5EF4-FFF2-40B4-BE49-F238E27FC236}">
                <a16:creationId xmlns:a16="http://schemas.microsoft.com/office/drawing/2014/main" id="{27478077-8FD0-489F-B394-464D06C1BEA9}"/>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8" name="Θέση υποσέλιδου 7">
            <a:extLst>
              <a:ext uri="{FF2B5EF4-FFF2-40B4-BE49-F238E27FC236}">
                <a16:creationId xmlns:a16="http://schemas.microsoft.com/office/drawing/2014/main" id="{6912829C-1B19-4711-A9AC-41FDF30935AD}"/>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B83AAB5-932E-4714-9BD4-D3B389E525AA}"/>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23192356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25FA4A-86C2-4F4B-BCCE-99C08441D56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7847DC46-7FD4-4D50-AAF2-10FD792445A1}"/>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4" name="Θέση υποσέλιδου 3">
            <a:extLst>
              <a:ext uri="{FF2B5EF4-FFF2-40B4-BE49-F238E27FC236}">
                <a16:creationId xmlns:a16="http://schemas.microsoft.com/office/drawing/2014/main" id="{5FD78E8D-793E-4F85-9B89-C06670299CB7}"/>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20FB9D03-7C8F-49C3-B118-E12DD2AE0D54}"/>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25698974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D2F8021-19CB-4030-87E9-B9FDFE9668CD}"/>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3" name="Θέση υποσέλιδου 2">
            <a:extLst>
              <a:ext uri="{FF2B5EF4-FFF2-40B4-BE49-F238E27FC236}">
                <a16:creationId xmlns:a16="http://schemas.microsoft.com/office/drawing/2014/main" id="{65AADC4C-D0A4-4ADF-AE11-45283AC3FF15}"/>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B8BAF815-2DA0-4AFF-9C59-DF59A76717FE}"/>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2073271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9F9261-0C91-4EFD-BC92-2DBF2F22D7C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2937F5C-AC5B-4C62-99DF-E2AEFD557E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id="{68B023E4-6356-4A2A-BDF2-0B7471D74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22B97541-B088-4F77-AC4E-71C30732372D}"/>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6" name="Θέση υποσέλιδου 5">
            <a:extLst>
              <a:ext uri="{FF2B5EF4-FFF2-40B4-BE49-F238E27FC236}">
                <a16:creationId xmlns:a16="http://schemas.microsoft.com/office/drawing/2014/main" id="{BFB0CA36-75BC-4682-BFA8-D45C4A46CA6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B21352A-4233-42E3-8268-54FD1F1FAC10}"/>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786433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F7B4CC-9312-4102-9C7A-DD5776C36EC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9207E59-B014-409F-8E39-F07CF6FA4572}"/>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D28C698E-FDE3-406F-AEF7-58C354D6FB0E}"/>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5" name="Θέση υποσέλιδου 4">
            <a:extLst>
              <a:ext uri="{FF2B5EF4-FFF2-40B4-BE49-F238E27FC236}">
                <a16:creationId xmlns:a16="http://schemas.microsoft.com/office/drawing/2014/main" id="{1DBB6EE0-1F7E-4C3D-8524-627F4FAB7F0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15A0C17-4537-4F4D-B727-1C89BF11BF95}"/>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22021505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287227-6EAF-40BB-9501-5DD402765B6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073FF6F-8679-4C90-9CE3-8CEFD93DD4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11A52DF8-2826-405E-A8F7-A524BE16ED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31A7E9C2-0C54-4A2E-A8CE-F6F3C30C59DE}"/>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6" name="Θέση υποσέλιδου 5">
            <a:extLst>
              <a:ext uri="{FF2B5EF4-FFF2-40B4-BE49-F238E27FC236}">
                <a16:creationId xmlns:a16="http://schemas.microsoft.com/office/drawing/2014/main" id="{A0E9A9A3-8724-4FA8-8AA6-7920852FAA8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F79014C-2B98-47A5-8504-A4762E221178}"/>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4078232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A571E3-9083-41C7-9B67-25ADA6048FA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1BAA99-EEB9-4221-8614-040A8E5E6103}"/>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30956C68-8985-4424-B9BF-299A0B6F6286}"/>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5" name="Θέση υποσέλιδου 4">
            <a:extLst>
              <a:ext uri="{FF2B5EF4-FFF2-40B4-BE49-F238E27FC236}">
                <a16:creationId xmlns:a16="http://schemas.microsoft.com/office/drawing/2014/main" id="{F5518F5F-D505-41E8-A8F4-43C80859250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34E69B7-0D86-4141-8CF1-9B38484CA8F4}"/>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17275002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41AAC1C-17BE-487D-BB33-CAE223E69B03}"/>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E5D90C3-65DF-4269-838C-1C3802E22023}"/>
              </a:ext>
            </a:extLst>
          </p:cNvPr>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D2DDD07D-5174-49DA-8C93-45CA8EAE8D40}"/>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5" name="Θέση υποσέλιδου 4">
            <a:extLst>
              <a:ext uri="{FF2B5EF4-FFF2-40B4-BE49-F238E27FC236}">
                <a16:creationId xmlns:a16="http://schemas.microsoft.com/office/drawing/2014/main" id="{7B543837-7E31-491D-BACF-47309DD209B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BB4864E-F067-49EB-A3A4-497D2A4C5E02}"/>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23529128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AD7298-5AF8-4835-97EB-C16ED6D23C12}"/>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2EC4FE-ACD0-4F71-A34B-36ED90506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a16="http://schemas.microsoft.com/office/drawing/2014/main" id="{0525369C-E8DA-4A41-A021-C2AFFA6BA4A0}"/>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5" name="Θέση υποσέλιδου 4">
            <a:extLst>
              <a:ext uri="{FF2B5EF4-FFF2-40B4-BE49-F238E27FC236}">
                <a16:creationId xmlns:a16="http://schemas.microsoft.com/office/drawing/2014/main" id="{09E6631D-4B2B-42B6-B88C-990FA7605C6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4B4A319-5C9B-46DF-96B8-F30BC39F7913}"/>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39417744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D86A31-D5EC-46FA-A235-F151422FA94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52F68FD-8072-4020-B6C4-C8DEF5ACC9D2}"/>
              </a:ext>
            </a:extLst>
          </p:cNvPr>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CB43AF00-F0E0-4F57-8814-5AB4B0C031DB}"/>
              </a:ext>
            </a:extLst>
          </p:cNvPr>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a16="http://schemas.microsoft.com/office/drawing/2014/main" id="{89D9695B-1677-4255-A36B-ADA53963E256}"/>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6" name="Θέση υποσέλιδου 5">
            <a:extLst>
              <a:ext uri="{FF2B5EF4-FFF2-40B4-BE49-F238E27FC236}">
                <a16:creationId xmlns:a16="http://schemas.microsoft.com/office/drawing/2014/main" id="{32F05351-67C2-46C6-A91C-414650F2CC4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D2959A3-E6A4-4BB0-BE95-F23CF5F56685}"/>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32987406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550276-9848-4578-8364-691220AD21E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1C9CFA5-81EF-4418-9CE2-C9EB8CE5F8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8144BA92-B3F1-426D-9721-D505666C5228}"/>
              </a:ext>
            </a:extLst>
          </p:cNvPr>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id="{34964523-2FE6-420B-BF7F-3ED5906588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id="{4EE8D821-AC0B-4F1C-AC1B-68CAEA6E8CA5}"/>
              </a:ext>
            </a:extLst>
          </p:cNvPr>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a:extLst>
              <a:ext uri="{FF2B5EF4-FFF2-40B4-BE49-F238E27FC236}">
                <a16:creationId xmlns:a16="http://schemas.microsoft.com/office/drawing/2014/main" id="{0836FDB2-AE28-437A-B450-FC5FA0970633}"/>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8" name="Θέση υποσέλιδου 7">
            <a:extLst>
              <a:ext uri="{FF2B5EF4-FFF2-40B4-BE49-F238E27FC236}">
                <a16:creationId xmlns:a16="http://schemas.microsoft.com/office/drawing/2014/main" id="{3CC56F37-5360-4ED6-9EFB-B4959D6A052A}"/>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8423FDBB-6E0A-4AD0-AD73-FB22040EE5F5}"/>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18852397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BE337C-659B-44A0-815E-1CE7F2FDBE9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59D7B6A3-3626-4AD7-97D4-F6210A23721E}"/>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4" name="Θέση υποσέλιδου 3">
            <a:extLst>
              <a:ext uri="{FF2B5EF4-FFF2-40B4-BE49-F238E27FC236}">
                <a16:creationId xmlns:a16="http://schemas.microsoft.com/office/drawing/2014/main" id="{D50B290B-CDC6-4F07-927A-EB7F796E2DA3}"/>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5AD0E512-8E7A-4A77-8496-D36864CFC6EE}"/>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32244607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05F803E6-97F1-4D9B-A18A-566A4A16D1A4}"/>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3" name="Θέση υποσέλιδου 2">
            <a:extLst>
              <a:ext uri="{FF2B5EF4-FFF2-40B4-BE49-F238E27FC236}">
                <a16:creationId xmlns:a16="http://schemas.microsoft.com/office/drawing/2014/main" id="{D16003C0-6EB6-4C9B-A531-7B4E3CE4C6EF}"/>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2EA301AA-05AA-466A-BB11-E4CEB6F9F9F8}"/>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7065816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AAEFBB-DCF4-46CF-9FC6-8D65BCEB99F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FACB05B-E524-44F7-BF66-694B0E3338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id="{5473C60C-80C9-4542-852E-B22F6BA60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5209058B-2FCA-4D37-A928-B77A09F78313}"/>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6" name="Θέση υποσέλιδου 5">
            <a:extLst>
              <a:ext uri="{FF2B5EF4-FFF2-40B4-BE49-F238E27FC236}">
                <a16:creationId xmlns:a16="http://schemas.microsoft.com/office/drawing/2014/main" id="{2F8D9052-7B1B-4DEA-BE59-76E1CA20603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F7BFCBB-BB2D-41CB-8EF4-1D6154D0585F}"/>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25464404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A72A12-B4CE-41C0-824E-4DB22C0C50F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331ABF6-AF41-4DA6-82BC-340BA6382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D4AD854A-F202-4241-AFA5-8F8D5175F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D2D25601-E5C6-4DAA-A438-750D7B0C4393}"/>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6" name="Θέση υποσέλιδου 5">
            <a:extLst>
              <a:ext uri="{FF2B5EF4-FFF2-40B4-BE49-F238E27FC236}">
                <a16:creationId xmlns:a16="http://schemas.microsoft.com/office/drawing/2014/main" id="{C1A411BF-7CE1-4136-85D0-CEA759EB38C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BD64BFB-00A3-49A7-B9AF-C93C938A5D40}"/>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3068634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992F1800-E376-4EAC-8DCE-EF767BC9FA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3EDA18A-E08C-433A-8864-CE510E638F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F5AF37D2-402E-4529-9EEC-414BB35C59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C47DEE-5753-44EA-A073-053903F4D65C}" type="datetimeFigureOut">
              <a:rPr lang="el-GR" smtClean="0"/>
              <a:t>28/1/2024</a:t>
            </a:fld>
            <a:endParaRPr lang="el-GR"/>
          </a:p>
        </p:txBody>
      </p:sp>
      <p:sp>
        <p:nvSpPr>
          <p:cNvPr id="5" name="Θέση υποσέλιδου 4">
            <a:extLst>
              <a:ext uri="{FF2B5EF4-FFF2-40B4-BE49-F238E27FC236}">
                <a16:creationId xmlns:a16="http://schemas.microsoft.com/office/drawing/2014/main" id="{3CF16FB6-3B9A-47F7-BC11-0CD0D44781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1A057F2B-A2D8-4FC1-B53F-4487A38756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6C20E-1D6A-4E7C-944C-DE305A6F1CA5}" type="slidenum">
              <a:rPr lang="el-GR" smtClean="0"/>
              <a:t>‹#›</a:t>
            </a:fld>
            <a:endParaRPr lang="el-GR"/>
          </a:p>
        </p:txBody>
      </p:sp>
    </p:spTree>
    <p:extLst>
      <p:ext uri="{BB962C8B-B14F-4D97-AF65-F5344CB8AC3E}">
        <p14:creationId xmlns:p14="http://schemas.microsoft.com/office/powerpoint/2010/main" val="1777641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90B047C-531C-430F-8F6D-9B460BA6DE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4257425-1B20-436C-B5C5-FBC62A696D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7201C9FB-C3C6-4347-862A-4772F84ED5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C47DEE-5753-44EA-A073-053903F4D65C}" type="datetimeFigureOut">
              <a:rPr lang="el-GR" smtClean="0"/>
              <a:t>28/1/2024</a:t>
            </a:fld>
            <a:endParaRPr lang="el-GR"/>
          </a:p>
        </p:txBody>
      </p:sp>
      <p:sp>
        <p:nvSpPr>
          <p:cNvPr id="5" name="Θέση υποσέλιδου 4">
            <a:extLst>
              <a:ext uri="{FF2B5EF4-FFF2-40B4-BE49-F238E27FC236}">
                <a16:creationId xmlns:a16="http://schemas.microsoft.com/office/drawing/2014/main" id="{C8F6D420-0324-4E65-BB46-9115938DFE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269C83F9-D80A-4FB9-B145-DC33032F36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6C20E-1D6A-4E7C-944C-DE305A6F1CA5}" type="slidenum">
              <a:rPr lang="el-GR" smtClean="0"/>
              <a:t>‹#›</a:t>
            </a:fld>
            <a:endParaRPr lang="el-GR"/>
          </a:p>
        </p:txBody>
      </p:sp>
    </p:spTree>
    <p:extLst>
      <p:ext uri="{BB962C8B-B14F-4D97-AF65-F5344CB8AC3E}">
        <p14:creationId xmlns:p14="http://schemas.microsoft.com/office/powerpoint/2010/main" val="263525312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komilis@env.duth.gr" TargetMode="External"/><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2.jpg"/><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el">
            <a:extLst>
              <a:ext uri="{FF2B5EF4-FFF2-40B4-BE49-F238E27FC236}">
                <a16:creationId xmlns:a16="http://schemas.microsoft.com/office/drawing/2014/main" id="{CF1E3FB4-1951-D339-476D-9A0EB7796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7642" y="386291"/>
            <a:ext cx="54292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 Υπότιτλος">
            <a:extLst>
              <a:ext uri="{FF2B5EF4-FFF2-40B4-BE49-F238E27FC236}">
                <a16:creationId xmlns:a16="http://schemas.microsoft.com/office/drawing/2014/main" id="{92785987-379A-CA96-DC22-3BC88234520C}"/>
              </a:ext>
            </a:extLst>
          </p:cNvPr>
          <p:cNvSpPr txBox="1">
            <a:spLocks/>
          </p:cNvSpPr>
          <p:nvPr/>
        </p:nvSpPr>
        <p:spPr>
          <a:xfrm>
            <a:off x="1524000" y="2306053"/>
            <a:ext cx="9144000" cy="17033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Font typeface="Wingdings" panose="05000000000000000000" pitchFamily="2" charset="2"/>
              <a:buNone/>
            </a:pPr>
            <a:r>
              <a:rPr lang="el-GR" altLang="en-US" b="1" dirty="0">
                <a:solidFill>
                  <a:srgbClr val="002060"/>
                </a:solidFill>
              </a:rPr>
              <a:t>Συλλογή – Μεταφορά - Μεταφόρτωση</a:t>
            </a:r>
          </a:p>
          <a:p>
            <a:pPr marL="0" indent="0" algn="ctr">
              <a:lnSpc>
                <a:spcPct val="80000"/>
              </a:lnSpc>
              <a:buFont typeface="Wingdings" panose="05000000000000000000" pitchFamily="2" charset="2"/>
              <a:buNone/>
            </a:pPr>
            <a:endParaRPr lang="el-GR" altLang="en-US" sz="2400" b="1" dirty="0">
              <a:solidFill>
                <a:srgbClr val="002060"/>
              </a:solidFill>
            </a:endParaRPr>
          </a:p>
          <a:p>
            <a:pPr marL="0" indent="0" algn="ctr">
              <a:lnSpc>
                <a:spcPct val="80000"/>
              </a:lnSpc>
              <a:buFont typeface="Wingdings" panose="05000000000000000000" pitchFamily="2" charset="2"/>
              <a:buNone/>
            </a:pPr>
            <a:endParaRPr lang="el-GR" altLang="en-US" sz="2400" b="1" dirty="0">
              <a:solidFill>
                <a:srgbClr val="002060"/>
              </a:solidFill>
            </a:endParaRPr>
          </a:p>
          <a:p>
            <a:pPr marL="0" indent="0" algn="ctr">
              <a:lnSpc>
                <a:spcPct val="80000"/>
              </a:lnSpc>
              <a:buFont typeface="Wingdings" panose="05000000000000000000" pitchFamily="2" charset="2"/>
              <a:buNone/>
            </a:pPr>
            <a:endParaRPr lang="el-GR" altLang="en-US" sz="2400" b="1" dirty="0">
              <a:solidFill>
                <a:srgbClr val="002060"/>
              </a:solidFill>
            </a:endParaRPr>
          </a:p>
          <a:p>
            <a:pPr marL="0" indent="0" algn="ctr">
              <a:lnSpc>
                <a:spcPct val="80000"/>
              </a:lnSpc>
              <a:buFont typeface="Wingdings" panose="05000000000000000000" pitchFamily="2" charset="2"/>
              <a:buNone/>
            </a:pPr>
            <a:endParaRPr lang="el-GR" altLang="en-US" sz="2400" b="1" dirty="0">
              <a:solidFill>
                <a:srgbClr val="002060"/>
              </a:solidFill>
            </a:endParaRPr>
          </a:p>
          <a:p>
            <a:pPr marL="0" indent="0" algn="ctr">
              <a:lnSpc>
                <a:spcPct val="80000"/>
              </a:lnSpc>
              <a:buFont typeface="Wingdings" panose="05000000000000000000" pitchFamily="2" charset="2"/>
              <a:buNone/>
            </a:pPr>
            <a:r>
              <a:rPr lang="el-GR" altLang="en-US" sz="2400" b="1" dirty="0"/>
              <a:t>Καθηγητής ΔΠΘ Δημήτριος </a:t>
            </a:r>
            <a:r>
              <a:rPr lang="el-GR" altLang="en-US" sz="2400" b="1" dirty="0" err="1"/>
              <a:t>Κομίλης</a:t>
            </a:r>
            <a:endParaRPr lang="el-GR" altLang="en-US" sz="2400" b="1" dirty="0"/>
          </a:p>
          <a:p>
            <a:pPr marL="0" indent="0" algn="ctr">
              <a:lnSpc>
                <a:spcPct val="80000"/>
              </a:lnSpc>
              <a:buFont typeface="Wingdings" panose="05000000000000000000" pitchFamily="2" charset="2"/>
              <a:buNone/>
            </a:pPr>
            <a:endParaRPr lang="el-GR" altLang="en-US" sz="2400" dirty="0">
              <a:sym typeface="Wingdings" panose="05000000000000000000" pitchFamily="2" charset="2"/>
            </a:endParaRPr>
          </a:p>
          <a:p>
            <a:pPr marL="0" indent="0" algn="ctr">
              <a:lnSpc>
                <a:spcPct val="80000"/>
              </a:lnSpc>
              <a:buFont typeface="Wingdings" panose="05000000000000000000" pitchFamily="2" charset="2"/>
              <a:buNone/>
            </a:pPr>
            <a:r>
              <a:rPr lang="el-GR" altLang="en-US" sz="2400" dirty="0">
                <a:sym typeface="Wingdings" panose="05000000000000000000" pitchFamily="2" charset="2"/>
              </a:rPr>
              <a:t>Μέσο επικοινωνίας: Τηλέφωνο 25410</a:t>
            </a:r>
            <a:r>
              <a:rPr lang="en-US" altLang="en-US" sz="2400" dirty="0">
                <a:sym typeface="Wingdings" panose="05000000000000000000" pitchFamily="2" charset="2"/>
              </a:rPr>
              <a:t>-</a:t>
            </a:r>
            <a:r>
              <a:rPr lang="el-GR" altLang="en-US" sz="2400" dirty="0">
                <a:sym typeface="Wingdings" panose="05000000000000000000" pitchFamily="2" charset="2"/>
              </a:rPr>
              <a:t>79391</a:t>
            </a:r>
            <a:r>
              <a:rPr lang="en-US" altLang="en-US" sz="2400" dirty="0">
                <a:sym typeface="Wingdings" panose="05000000000000000000" pitchFamily="2" charset="2"/>
              </a:rPr>
              <a:t> </a:t>
            </a:r>
            <a:r>
              <a:rPr lang="el-GR" altLang="en-US" sz="2400" dirty="0">
                <a:sym typeface="Wingdings" panose="05000000000000000000" pitchFamily="2" charset="2"/>
              </a:rPr>
              <a:t>ή </a:t>
            </a:r>
          </a:p>
          <a:p>
            <a:pPr marL="0" indent="0" algn="ctr">
              <a:lnSpc>
                <a:spcPct val="80000"/>
              </a:lnSpc>
              <a:buFont typeface="Wingdings" panose="05000000000000000000" pitchFamily="2" charset="2"/>
              <a:buNone/>
            </a:pPr>
            <a:r>
              <a:rPr lang="en-US" altLang="en-US" sz="2400" dirty="0">
                <a:sym typeface="Wingdings" panose="05000000000000000000" pitchFamily="2" charset="2"/>
                <a:hlinkClick r:id="rId3">
                  <a:extLst>
                    <a:ext uri="{A12FA001-AC4F-418D-AE19-62706E023703}">
                      <ahyp:hlinkClr xmlns:ahyp="http://schemas.microsoft.com/office/drawing/2018/hyperlinkcolor" val="tx"/>
                    </a:ext>
                  </a:extLst>
                </a:hlinkClick>
              </a:rPr>
              <a:t>dkomilis@env.duth.gr</a:t>
            </a:r>
            <a:r>
              <a:rPr lang="el-GR" altLang="en-US" sz="2400" dirty="0">
                <a:sym typeface="Wingdings" panose="05000000000000000000" pitchFamily="2" charset="2"/>
              </a:rPr>
              <a:t> ή </a:t>
            </a:r>
            <a:r>
              <a:rPr lang="en-US" altLang="en-US" sz="2400" dirty="0">
                <a:sym typeface="Wingdings" panose="05000000000000000000" pitchFamily="2" charset="2"/>
              </a:rPr>
              <a:t>skype: </a:t>
            </a:r>
            <a:r>
              <a:rPr lang="en-US" altLang="en-US" sz="2400" dirty="0" err="1">
                <a:sym typeface="Wingdings" panose="05000000000000000000" pitchFamily="2" charset="2"/>
              </a:rPr>
              <a:t>dkomilis</a:t>
            </a:r>
            <a:endParaRPr lang="el-GR" altLang="en-US" sz="2400" dirty="0">
              <a:sym typeface="Wingdings" panose="05000000000000000000" pitchFamily="2" charset="2"/>
            </a:endParaRPr>
          </a:p>
        </p:txBody>
      </p:sp>
    </p:spTree>
    <p:extLst>
      <p:ext uri="{BB962C8B-B14F-4D97-AF65-F5344CB8AC3E}">
        <p14:creationId xmlns:p14="http://schemas.microsoft.com/office/powerpoint/2010/main" val="1353328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10</a:t>
            </a:fld>
            <a:endParaRPr lang="en-US" sz="1600" b="1" dirty="0">
              <a:latin typeface="Arial" pitchFamily="34" charset="0"/>
              <a:cs typeface="Arial" pitchFamily="34" charset="0"/>
            </a:endParaRPr>
          </a:p>
        </p:txBody>
      </p:sp>
      <p:sp>
        <p:nvSpPr>
          <p:cNvPr id="15" name="Ορθογώνιο 14">
            <a:extLst>
              <a:ext uri="{FF2B5EF4-FFF2-40B4-BE49-F238E27FC236}">
                <a16:creationId xmlns:a16="http://schemas.microsoft.com/office/drawing/2014/main" id="{D7CEE136-055E-492A-BD81-49C591EDCF20}"/>
              </a:ext>
            </a:extLst>
          </p:cNvPr>
          <p:cNvSpPr/>
          <p:nvPr/>
        </p:nvSpPr>
        <p:spPr>
          <a:xfrm>
            <a:off x="280374" y="820526"/>
            <a:ext cx="11607418" cy="4924425"/>
          </a:xfrm>
          <a:prstGeom prst="rect">
            <a:avLst/>
          </a:prstGeom>
        </p:spPr>
        <p:txBody>
          <a:bodyPr wrap="square">
            <a:spAutoFit/>
          </a:bodyPr>
          <a:lstStyle/>
          <a:p>
            <a:r>
              <a:rPr lang="el-GR" sz="2600" b="1" dirty="0">
                <a:solidFill>
                  <a:srgbClr val="B46B62"/>
                </a:solidFill>
                <a:latin typeface="+mj-lt"/>
              </a:rPr>
              <a:t>Συλλογή βιοαποβλήτων - Κεντρικά συστήματα διαχείρισης </a:t>
            </a:r>
          </a:p>
          <a:p>
            <a:r>
              <a:rPr lang="el-GR" sz="2400" b="1" dirty="0">
                <a:latin typeface="+mj-lt"/>
              </a:rPr>
              <a:t>Τύπου πεζοδρομίου</a:t>
            </a:r>
            <a:r>
              <a:rPr lang="el-GR" sz="2400" dirty="0">
                <a:latin typeface="+mj-lt"/>
              </a:rPr>
              <a:t>: Προσωρινή αποθήκευση εντός οικιών σε κάδους 10–40 L με χρήση </a:t>
            </a:r>
            <a:r>
              <a:rPr lang="el-GR" sz="2400" dirty="0" err="1">
                <a:latin typeface="+mj-lt"/>
              </a:rPr>
              <a:t>βιοαποδομήσιμης</a:t>
            </a:r>
            <a:r>
              <a:rPr lang="el-GR" sz="2400" dirty="0">
                <a:latin typeface="+mj-lt"/>
              </a:rPr>
              <a:t> σακούλας και μεταφορά σε κάδους πεζοδρομίου χωρητικότητας 660 L ή 1.100 L. Οι κάδοι μεταφέρονται με οχήματα (συνήθως τύπου μύλου 4-12 m</a:t>
            </a:r>
            <a:r>
              <a:rPr lang="el-GR" sz="2400" baseline="30000" dirty="0">
                <a:latin typeface="+mj-lt"/>
              </a:rPr>
              <a:t>3</a:t>
            </a:r>
            <a:r>
              <a:rPr lang="el-GR" sz="2400" dirty="0">
                <a:latin typeface="+mj-lt"/>
              </a:rPr>
              <a:t>) σε κεντρικές μονάδες διαχείρισης βιοαποβλήτων (π.χ. κομποστοποίησης, αναερόβιας χώνευσης). </a:t>
            </a:r>
          </a:p>
          <a:p>
            <a:endParaRPr lang="en-US" sz="2400" b="1" dirty="0">
              <a:latin typeface="+mj-lt"/>
            </a:endParaRPr>
          </a:p>
          <a:p>
            <a:r>
              <a:rPr lang="el-GR" sz="2400" b="1" dirty="0">
                <a:latin typeface="+mj-lt"/>
              </a:rPr>
              <a:t>Τύπου πόρτα-πόρτα</a:t>
            </a:r>
            <a:r>
              <a:rPr lang="el-GR" sz="2400" dirty="0">
                <a:latin typeface="+mj-lt"/>
              </a:rPr>
              <a:t>: Προσωρινή αποθήκευση εντός οικιών σε κάδους 10–40 L με χρήση </a:t>
            </a:r>
            <a:r>
              <a:rPr lang="el-GR" sz="2400" dirty="0" err="1">
                <a:latin typeface="+mj-lt"/>
              </a:rPr>
              <a:t>βιοαποδομήσιμης</a:t>
            </a:r>
            <a:r>
              <a:rPr lang="el-GR" sz="2400" dirty="0">
                <a:latin typeface="+mj-lt"/>
              </a:rPr>
              <a:t> σακούλας και τοποθέτηση των κάδων αυτών στη είσοδο της πολυκατοικίας ή μονοκατοικίας εντός συγκεκριμένου ωραρίου που έχει θέσει ο δήμος. Εναλλακτικά, μπορεί να υπάρχει κάδος 240–360 L στην είσοδο της πολυκατοικίας σε μόνιμη βάση, αλλά η διάθεση των βιοαποβλήτων από τους μικρότερους κάδους γίνεται πάλι βάσει του ωραρίου που έχει θέσει ο δήμος, που είναι το χαρακτηριστικό του συστήματος πόρτα-πόρτα. </a:t>
            </a:r>
          </a:p>
        </p:txBody>
      </p:sp>
    </p:spTree>
    <p:extLst>
      <p:ext uri="{BB962C8B-B14F-4D97-AF65-F5344CB8AC3E}">
        <p14:creationId xmlns:p14="http://schemas.microsoft.com/office/powerpoint/2010/main" val="146879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11</a:t>
            </a:fld>
            <a:endParaRPr lang="en-US" sz="1600" b="1" dirty="0">
              <a:latin typeface="Arial" pitchFamily="34" charset="0"/>
              <a:cs typeface="Arial" pitchFamily="34" charset="0"/>
            </a:endParaRPr>
          </a:p>
        </p:txBody>
      </p:sp>
      <p:sp>
        <p:nvSpPr>
          <p:cNvPr id="15" name="Ορθογώνιο 14">
            <a:extLst>
              <a:ext uri="{FF2B5EF4-FFF2-40B4-BE49-F238E27FC236}">
                <a16:creationId xmlns:a16="http://schemas.microsoft.com/office/drawing/2014/main" id="{D7CEE136-055E-492A-BD81-49C591EDCF20}"/>
              </a:ext>
            </a:extLst>
          </p:cNvPr>
          <p:cNvSpPr/>
          <p:nvPr/>
        </p:nvSpPr>
        <p:spPr>
          <a:xfrm>
            <a:off x="280374" y="820526"/>
            <a:ext cx="6169412" cy="892552"/>
          </a:xfrm>
          <a:prstGeom prst="rect">
            <a:avLst/>
          </a:prstGeom>
        </p:spPr>
        <p:txBody>
          <a:bodyPr wrap="square">
            <a:spAutoFit/>
          </a:bodyPr>
          <a:lstStyle/>
          <a:p>
            <a:r>
              <a:rPr lang="el-GR" sz="2600" b="1" dirty="0">
                <a:solidFill>
                  <a:srgbClr val="B46B62"/>
                </a:solidFill>
                <a:latin typeface="+mj-lt"/>
              </a:rPr>
              <a:t>Συλλογή βιοαποβλήτων – Επιτόπια / αποκεντρωμένα συστήματα διαχείρισης </a:t>
            </a:r>
          </a:p>
        </p:txBody>
      </p:sp>
      <p:pic>
        <p:nvPicPr>
          <p:cNvPr id="12" name="Εικόνα 11" descr="Εικόνα που περιέχει χλόη, πίνακας, καθιστός, άνδρας&#10;&#10;Περιγραφή που δημιουργήθηκε αυτόματα">
            <a:extLst>
              <a:ext uri="{FF2B5EF4-FFF2-40B4-BE49-F238E27FC236}">
                <a16:creationId xmlns:a16="http://schemas.microsoft.com/office/drawing/2014/main" id="{C70A4F95-DA5D-47D3-93EC-58512FDC2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5971" y="738086"/>
            <a:ext cx="3452651" cy="5434729"/>
          </a:xfrm>
          <a:prstGeom prst="rect">
            <a:avLst/>
          </a:prstGeom>
        </p:spPr>
      </p:pic>
      <p:sp>
        <p:nvSpPr>
          <p:cNvPr id="13" name="Ορθογώνιο 12">
            <a:extLst>
              <a:ext uri="{FF2B5EF4-FFF2-40B4-BE49-F238E27FC236}">
                <a16:creationId xmlns:a16="http://schemas.microsoft.com/office/drawing/2014/main" id="{9F1310F9-D95F-4F19-B325-17ECC8A74409}"/>
              </a:ext>
            </a:extLst>
          </p:cNvPr>
          <p:cNvSpPr/>
          <p:nvPr/>
        </p:nvSpPr>
        <p:spPr>
          <a:xfrm>
            <a:off x="280374" y="2472017"/>
            <a:ext cx="5075397" cy="430887"/>
          </a:xfrm>
          <a:prstGeom prst="rect">
            <a:avLst/>
          </a:prstGeom>
        </p:spPr>
        <p:txBody>
          <a:bodyPr wrap="square">
            <a:spAutoFit/>
          </a:bodyPr>
          <a:lstStyle/>
          <a:p>
            <a:r>
              <a:rPr lang="el-GR" sz="2200" dirty="0">
                <a:solidFill>
                  <a:srgbClr val="B46B62"/>
                </a:solidFill>
                <a:latin typeface="+mj-lt"/>
              </a:rPr>
              <a:t>Οικιακός κάδος κομποστοποίησης</a:t>
            </a:r>
          </a:p>
        </p:txBody>
      </p:sp>
      <p:sp>
        <p:nvSpPr>
          <p:cNvPr id="14" name="Ορθογώνιο 13">
            <a:extLst>
              <a:ext uri="{FF2B5EF4-FFF2-40B4-BE49-F238E27FC236}">
                <a16:creationId xmlns:a16="http://schemas.microsoft.com/office/drawing/2014/main" id="{658D5F24-CEDE-4947-93B1-E605D1C5571D}"/>
              </a:ext>
            </a:extLst>
          </p:cNvPr>
          <p:cNvSpPr/>
          <p:nvPr/>
        </p:nvSpPr>
        <p:spPr>
          <a:xfrm>
            <a:off x="280374" y="4838114"/>
            <a:ext cx="5483612" cy="430887"/>
          </a:xfrm>
          <a:prstGeom prst="rect">
            <a:avLst/>
          </a:prstGeom>
        </p:spPr>
        <p:txBody>
          <a:bodyPr wrap="square">
            <a:spAutoFit/>
          </a:bodyPr>
          <a:lstStyle/>
          <a:p>
            <a:r>
              <a:rPr lang="el-GR" sz="2200" dirty="0">
                <a:solidFill>
                  <a:srgbClr val="B46B62"/>
                </a:solidFill>
                <a:latin typeface="+mj-lt"/>
              </a:rPr>
              <a:t>Κομποστοποίηση γειτονιάς (</a:t>
            </a:r>
            <a:r>
              <a:rPr lang="en-US" sz="2200" dirty="0" err="1">
                <a:solidFill>
                  <a:srgbClr val="B46B62"/>
                </a:solidFill>
                <a:latin typeface="+mj-lt"/>
              </a:rPr>
              <a:t>autocompostaje</a:t>
            </a:r>
            <a:r>
              <a:rPr lang="en-US" sz="2200" dirty="0">
                <a:solidFill>
                  <a:srgbClr val="B46B62"/>
                </a:solidFill>
                <a:latin typeface="+mj-lt"/>
              </a:rPr>
              <a:t>)</a:t>
            </a:r>
            <a:endParaRPr lang="el-GR" sz="2200" dirty="0">
              <a:solidFill>
                <a:srgbClr val="B46B62"/>
              </a:solidFill>
              <a:latin typeface="+mj-lt"/>
            </a:endParaRPr>
          </a:p>
        </p:txBody>
      </p:sp>
    </p:spTree>
    <p:extLst>
      <p:ext uri="{BB962C8B-B14F-4D97-AF65-F5344CB8AC3E}">
        <p14:creationId xmlns:p14="http://schemas.microsoft.com/office/powerpoint/2010/main" val="5345665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12</a:t>
            </a:fld>
            <a:endParaRPr lang="en-US" sz="1600" b="1" dirty="0">
              <a:latin typeface="Arial" pitchFamily="34" charset="0"/>
              <a:cs typeface="Arial" pitchFamily="34" charset="0"/>
            </a:endParaRPr>
          </a:p>
        </p:txBody>
      </p:sp>
      <p:sp>
        <p:nvSpPr>
          <p:cNvPr id="15" name="Ορθογώνιο 14">
            <a:extLst>
              <a:ext uri="{FF2B5EF4-FFF2-40B4-BE49-F238E27FC236}">
                <a16:creationId xmlns:a16="http://schemas.microsoft.com/office/drawing/2014/main" id="{D7CEE136-055E-492A-BD81-49C591EDCF20}"/>
              </a:ext>
            </a:extLst>
          </p:cNvPr>
          <p:cNvSpPr/>
          <p:nvPr/>
        </p:nvSpPr>
        <p:spPr>
          <a:xfrm>
            <a:off x="280374" y="820526"/>
            <a:ext cx="11607418" cy="5232202"/>
          </a:xfrm>
          <a:prstGeom prst="rect">
            <a:avLst/>
          </a:prstGeom>
        </p:spPr>
        <p:txBody>
          <a:bodyPr wrap="square">
            <a:spAutoFit/>
          </a:bodyPr>
          <a:lstStyle/>
          <a:p>
            <a:r>
              <a:rPr lang="el-GR" sz="2600" b="1" dirty="0">
                <a:solidFill>
                  <a:srgbClr val="B46B62"/>
                </a:solidFill>
                <a:latin typeface="+mj-lt"/>
              </a:rPr>
              <a:t>Συστήματα «Πληρώνω Όσο Πετάω» – ΠΟΠ (</a:t>
            </a:r>
            <a:r>
              <a:rPr lang="en-GB" sz="2600" b="1" dirty="0">
                <a:solidFill>
                  <a:srgbClr val="B46B62"/>
                </a:solidFill>
                <a:latin typeface="+mj-lt"/>
              </a:rPr>
              <a:t>Pay as you Throw – PAYT) </a:t>
            </a:r>
            <a:endParaRPr lang="el-GR" sz="2600" b="1" dirty="0">
              <a:solidFill>
                <a:srgbClr val="B46B62"/>
              </a:solidFill>
              <a:latin typeface="+mj-lt"/>
            </a:endParaRPr>
          </a:p>
          <a:p>
            <a:pPr lvl="0"/>
            <a:endParaRPr lang="el-GR" sz="2200" b="1" dirty="0">
              <a:latin typeface="+mj-lt"/>
            </a:endParaRPr>
          </a:p>
          <a:p>
            <a:pPr lvl="0"/>
            <a:r>
              <a:rPr lang="el-GR" sz="2400" b="1" dirty="0">
                <a:latin typeface="+mj-lt"/>
              </a:rPr>
              <a:t>Προγράμματα με κάδο:</a:t>
            </a:r>
            <a:r>
              <a:rPr lang="el-GR" sz="2400" dirty="0">
                <a:latin typeface="+mj-lt"/>
              </a:rPr>
              <a:t> Οι πολίτες επιλέγουν τον απαραίτητο αριθμό ή μέγεθος κάδου για την εβδομαδιαία ποσότητα αποβλήτων που παράγουν με την ανάλογη ετήσια χρέωση.</a:t>
            </a:r>
            <a:endParaRPr lang="en-GB" sz="2400" dirty="0">
              <a:latin typeface="+mj-lt"/>
            </a:endParaRPr>
          </a:p>
          <a:p>
            <a:pPr lvl="0"/>
            <a:r>
              <a:rPr lang="el-GR" sz="2400" b="1" dirty="0">
                <a:latin typeface="+mj-lt"/>
              </a:rPr>
              <a:t>Προγράμματα με σακούλα:</a:t>
            </a:r>
            <a:r>
              <a:rPr lang="el-GR" sz="2400" dirty="0">
                <a:latin typeface="+mj-lt"/>
              </a:rPr>
              <a:t> Οι πολίτες προαγοράζουν σακούλες οι οποίες έχουν ένα ειδικό λογότυπο. Ανάλογα με το είδος των αποβλήτων (π.χ. πράσινα απόβλητα, ανακυκλώσιμα, υπολείμματα κουζίνας κ.λπ.) χρησιμοποιείται η κατάλληλη σακούλα. Η τιμή της σακούλας περιλαμβάνει κόστος συλλογής, μεταφοράς και διάθεσης των αποβλήτων. Όσο περισσότερες σακούλες χρησιμοποιεί κανείς τόσο περισσότερα πληρώνει.</a:t>
            </a:r>
            <a:endParaRPr lang="en-GB" sz="2400" dirty="0">
              <a:latin typeface="+mj-lt"/>
            </a:endParaRPr>
          </a:p>
          <a:p>
            <a:pPr lvl="0"/>
            <a:r>
              <a:rPr lang="el-GR" sz="2400" b="1" dirty="0">
                <a:latin typeface="+mj-lt"/>
              </a:rPr>
              <a:t>Προγράμματα με ετικέτες ή/και αυτοκόλλητα:</a:t>
            </a:r>
            <a:r>
              <a:rPr lang="el-GR" sz="2400" dirty="0">
                <a:latin typeface="+mj-lt"/>
              </a:rPr>
              <a:t> Αυτά τα προγράμματα είναι σχεδόν όμοια με τα προγράμματα σακούλας με τη διαφορά ότι οι πολίτες χρησιμοποιούν οποιοδήποτε τύπο σακούλας και προσαρμόζουν μια ετικέτα ή ένα αυτοκόλλητο επάνω της, το οποίο προσδιορίζει τον τύπο αποβλήτων που περιέχει.</a:t>
            </a:r>
            <a:endParaRPr lang="en-GB" sz="2400" dirty="0">
              <a:latin typeface="+mj-lt"/>
            </a:endParaRPr>
          </a:p>
          <a:p>
            <a:pPr marL="342900" indent="-342900">
              <a:buFont typeface="Arial" panose="020B0604020202020204" pitchFamily="34" charset="0"/>
              <a:buChar char="•"/>
            </a:pPr>
            <a:endParaRPr lang="el-GR" sz="2200" b="1" dirty="0">
              <a:latin typeface="+mj-lt"/>
            </a:endParaRPr>
          </a:p>
        </p:txBody>
      </p:sp>
    </p:spTree>
    <p:extLst>
      <p:ext uri="{BB962C8B-B14F-4D97-AF65-F5344CB8AC3E}">
        <p14:creationId xmlns:p14="http://schemas.microsoft.com/office/powerpoint/2010/main" val="38430911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13</a:t>
            </a:fld>
            <a:endParaRPr lang="en-US" sz="1600" b="1" dirty="0">
              <a:latin typeface="Arial" pitchFamily="34" charset="0"/>
              <a:cs typeface="Arial" pitchFamily="34" charset="0"/>
            </a:endParaRPr>
          </a:p>
        </p:txBody>
      </p:sp>
      <p:sp>
        <p:nvSpPr>
          <p:cNvPr id="15" name="Ορθογώνιο 14">
            <a:extLst>
              <a:ext uri="{FF2B5EF4-FFF2-40B4-BE49-F238E27FC236}">
                <a16:creationId xmlns:a16="http://schemas.microsoft.com/office/drawing/2014/main" id="{D7CEE136-055E-492A-BD81-49C591EDCF20}"/>
              </a:ext>
            </a:extLst>
          </p:cNvPr>
          <p:cNvSpPr/>
          <p:nvPr/>
        </p:nvSpPr>
        <p:spPr>
          <a:xfrm>
            <a:off x="280374" y="820526"/>
            <a:ext cx="11607418" cy="4124206"/>
          </a:xfrm>
          <a:prstGeom prst="rect">
            <a:avLst/>
          </a:prstGeom>
        </p:spPr>
        <p:txBody>
          <a:bodyPr wrap="square">
            <a:spAutoFit/>
          </a:bodyPr>
          <a:lstStyle/>
          <a:p>
            <a:r>
              <a:rPr lang="el-GR" sz="2600" b="1" dirty="0">
                <a:solidFill>
                  <a:srgbClr val="B46B62"/>
                </a:solidFill>
                <a:latin typeface="+mj-lt"/>
              </a:rPr>
              <a:t>Συστήματα «Πληρώνω Όσο Πετάω» – ΠΟΠ (</a:t>
            </a:r>
            <a:r>
              <a:rPr lang="en-GB" sz="2600" b="1" dirty="0">
                <a:solidFill>
                  <a:srgbClr val="B46B62"/>
                </a:solidFill>
                <a:latin typeface="+mj-lt"/>
              </a:rPr>
              <a:t>Pay as you Throw – PAYT) </a:t>
            </a:r>
            <a:endParaRPr lang="el-GR" sz="2600" b="1" dirty="0">
              <a:solidFill>
                <a:srgbClr val="B46B62"/>
              </a:solidFill>
              <a:latin typeface="+mj-lt"/>
            </a:endParaRPr>
          </a:p>
          <a:p>
            <a:pPr lvl="0"/>
            <a:endParaRPr lang="el-GR" sz="2200" b="1" dirty="0">
              <a:latin typeface="+mj-lt"/>
            </a:endParaRPr>
          </a:p>
          <a:p>
            <a:pPr lvl="0"/>
            <a:r>
              <a:rPr lang="el-GR" sz="2400" b="1" dirty="0">
                <a:latin typeface="+mj-lt"/>
              </a:rPr>
              <a:t>Υβριδικά προγράμματα:</a:t>
            </a:r>
            <a:r>
              <a:rPr lang="el-GR" sz="2400" dirty="0">
                <a:latin typeface="+mj-lt"/>
              </a:rPr>
              <a:t> Συνδυασμός μεθόδου σακούλας και κάδου.</a:t>
            </a:r>
          </a:p>
          <a:p>
            <a:pPr lvl="0"/>
            <a:endParaRPr lang="en-GB" sz="2400" dirty="0">
              <a:latin typeface="+mj-lt"/>
            </a:endParaRPr>
          </a:p>
          <a:p>
            <a:pPr lvl="0"/>
            <a:r>
              <a:rPr lang="el-GR" sz="2400" b="1" dirty="0">
                <a:latin typeface="+mj-lt"/>
              </a:rPr>
              <a:t>Προγράμματα με ζύγισμα:</a:t>
            </a:r>
            <a:r>
              <a:rPr lang="el-GR" sz="2400" dirty="0">
                <a:latin typeface="+mj-lt"/>
              </a:rPr>
              <a:t> Αυτό το σύστημα χρησιμοποιεί ζύγιση από τα απορριμματοφόρα οχήματα και χρεώνει βάση του πραγματικού βάρους των αποβλήτων που συλλέγονται. Ένας υπολογιστής που βρίσκεται στο απορριμματοφόρο καταγράφει τα βάρη ανά νοικοκυριό και έτσι προκύπτει η χρέωση.</a:t>
            </a:r>
          </a:p>
          <a:p>
            <a:pPr lvl="0"/>
            <a:endParaRPr lang="el-GR" sz="2400" b="1" dirty="0">
              <a:latin typeface="+mj-lt"/>
            </a:endParaRPr>
          </a:p>
          <a:p>
            <a:pPr lvl="0"/>
            <a:r>
              <a:rPr lang="el-GR" sz="2400" b="1" dirty="0">
                <a:latin typeface="+mj-lt"/>
              </a:rPr>
              <a:t>Χρήση καρτών:</a:t>
            </a:r>
            <a:r>
              <a:rPr lang="el-GR" sz="2400" dirty="0">
                <a:latin typeface="+mj-lt"/>
              </a:rPr>
              <a:t> Παράδοση από κατοίκους και ζύγιση από μηχανήματα συλλογής </a:t>
            </a:r>
            <a:endParaRPr lang="en-GB" sz="2400" dirty="0">
              <a:latin typeface="+mj-lt"/>
            </a:endParaRPr>
          </a:p>
          <a:p>
            <a:pPr marL="342900" indent="-342900">
              <a:buFont typeface="Arial" panose="020B0604020202020204" pitchFamily="34" charset="0"/>
              <a:buChar char="•"/>
            </a:pPr>
            <a:endParaRPr lang="el-GR" sz="2200" b="1" dirty="0">
              <a:latin typeface="+mj-lt"/>
            </a:endParaRPr>
          </a:p>
        </p:txBody>
      </p:sp>
    </p:spTree>
    <p:extLst>
      <p:ext uri="{BB962C8B-B14F-4D97-AF65-F5344CB8AC3E}">
        <p14:creationId xmlns:p14="http://schemas.microsoft.com/office/powerpoint/2010/main" val="19973157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14</a:t>
            </a:fld>
            <a:endParaRPr lang="en-US" sz="1600" b="1" dirty="0">
              <a:latin typeface="Arial" pitchFamily="34" charset="0"/>
              <a:cs typeface="Arial" pitchFamily="34" charset="0"/>
            </a:endParaRPr>
          </a:p>
        </p:txBody>
      </p:sp>
      <p:sp>
        <p:nvSpPr>
          <p:cNvPr id="6" name="Ορθογώνιο 5">
            <a:extLst>
              <a:ext uri="{FF2B5EF4-FFF2-40B4-BE49-F238E27FC236}">
                <a16:creationId xmlns:a16="http://schemas.microsoft.com/office/drawing/2014/main" id="{ABADB327-C2C3-4E46-8682-037C6D8E0F96}"/>
              </a:ext>
            </a:extLst>
          </p:cNvPr>
          <p:cNvSpPr/>
          <p:nvPr/>
        </p:nvSpPr>
        <p:spPr>
          <a:xfrm>
            <a:off x="280374" y="719331"/>
            <a:ext cx="6351815" cy="5339923"/>
          </a:xfrm>
          <a:prstGeom prst="rect">
            <a:avLst/>
          </a:prstGeom>
        </p:spPr>
        <p:txBody>
          <a:bodyPr wrap="square">
            <a:spAutoFit/>
          </a:bodyPr>
          <a:lstStyle/>
          <a:p>
            <a:r>
              <a:rPr lang="el-GR" sz="2600" b="1" dirty="0">
                <a:solidFill>
                  <a:srgbClr val="B46B62"/>
                </a:solidFill>
                <a:latin typeface="+mj-lt"/>
              </a:rPr>
              <a:t>Συστήματα προσωρινής αποθήκευσης (κάδοι)</a:t>
            </a:r>
          </a:p>
          <a:p>
            <a:r>
              <a:rPr lang="el-GR" sz="2100" b="1" dirty="0">
                <a:solidFill>
                  <a:srgbClr val="000000"/>
                </a:solidFill>
                <a:latin typeface="+mj-lt"/>
              </a:rPr>
              <a:t>Μεταφερόμενος κάδος (συμβατικό σύστημα)</a:t>
            </a:r>
            <a:r>
              <a:rPr lang="el-GR" sz="2100" dirty="0">
                <a:solidFill>
                  <a:srgbClr val="000000"/>
                </a:solidFill>
                <a:latin typeface="+mj-lt"/>
              </a:rPr>
              <a:t>: Το όχημα παραλαμβάνει τον κάδο, τον μεταφέρει στο σημείο διάθεσης και τον επιστρέφει άδειο στο ίδιο σημείο από το οποίο συλλέχθηκε (αφορά συνήθως κάδους άνω των 20 m</a:t>
            </a:r>
            <a:r>
              <a:rPr lang="el-GR" sz="2100" baseline="30000" dirty="0">
                <a:solidFill>
                  <a:srgbClr val="000000"/>
                </a:solidFill>
                <a:latin typeface="+mj-lt"/>
              </a:rPr>
              <a:t>3</a:t>
            </a:r>
            <a:r>
              <a:rPr lang="el-GR" sz="2100" dirty="0">
                <a:solidFill>
                  <a:srgbClr val="000000"/>
                </a:solidFill>
                <a:latin typeface="+mj-lt"/>
              </a:rPr>
              <a:t>). </a:t>
            </a:r>
          </a:p>
          <a:p>
            <a:r>
              <a:rPr lang="el-GR" sz="2100" b="1" dirty="0">
                <a:solidFill>
                  <a:srgbClr val="000000"/>
                </a:solidFill>
                <a:latin typeface="+mj-lt"/>
              </a:rPr>
              <a:t>Μεταφερόμενος κάδος (σύστημα ανταλλαγής)</a:t>
            </a:r>
            <a:r>
              <a:rPr lang="el-GR" sz="2100" dirty="0">
                <a:solidFill>
                  <a:srgbClr val="000000"/>
                </a:solidFill>
                <a:latin typeface="+mj-lt"/>
              </a:rPr>
              <a:t>: Το όχημα παραλαμβάνει τον κάδο, τον μεταφέρει στο σημείο διάθεσης και τον επιστρέφει άδειο στο </a:t>
            </a:r>
            <a:r>
              <a:rPr lang="el-GR" sz="2100" i="1" dirty="0">
                <a:solidFill>
                  <a:srgbClr val="000000"/>
                </a:solidFill>
                <a:latin typeface="+mj-lt"/>
              </a:rPr>
              <a:t>επόμενο </a:t>
            </a:r>
            <a:r>
              <a:rPr lang="el-GR" sz="2100" dirty="0">
                <a:solidFill>
                  <a:srgbClr val="000000"/>
                </a:solidFill>
                <a:latin typeface="+mj-lt"/>
              </a:rPr>
              <a:t>σημείο συλλογής, από όπου το όχημα θα παραλάβει ένα γεμάτο κάδο </a:t>
            </a:r>
            <a:r>
              <a:rPr lang="el-GR" sz="2100" dirty="0" err="1">
                <a:solidFill>
                  <a:srgbClr val="000000"/>
                </a:solidFill>
                <a:latin typeface="+mj-lt"/>
              </a:rPr>
              <a:t>κ.ο.κ.</a:t>
            </a:r>
            <a:r>
              <a:rPr lang="el-GR" sz="2100" dirty="0">
                <a:solidFill>
                  <a:srgbClr val="000000"/>
                </a:solidFill>
                <a:latin typeface="+mj-lt"/>
              </a:rPr>
              <a:t> (αφορά συνήθως κάδους άνω των 20 m</a:t>
            </a:r>
            <a:r>
              <a:rPr lang="el-GR" sz="2100" baseline="30000" dirty="0">
                <a:solidFill>
                  <a:srgbClr val="000000"/>
                </a:solidFill>
                <a:latin typeface="+mj-lt"/>
              </a:rPr>
              <a:t>3</a:t>
            </a:r>
            <a:r>
              <a:rPr lang="el-GR" sz="2100" dirty="0">
                <a:solidFill>
                  <a:srgbClr val="000000"/>
                </a:solidFill>
                <a:latin typeface="+mj-lt"/>
              </a:rPr>
              <a:t>). </a:t>
            </a:r>
          </a:p>
          <a:p>
            <a:r>
              <a:rPr lang="el-GR" sz="2100" b="1" dirty="0">
                <a:solidFill>
                  <a:srgbClr val="000000"/>
                </a:solidFill>
                <a:latin typeface="+mj-lt"/>
              </a:rPr>
              <a:t>Στατικός κάδος</a:t>
            </a:r>
            <a:r>
              <a:rPr lang="el-GR" sz="2100" dirty="0">
                <a:solidFill>
                  <a:srgbClr val="000000"/>
                </a:solidFill>
                <a:latin typeface="+mj-lt"/>
              </a:rPr>
              <a:t>: το κοινό σύστημα όπου ο γεμάτος κάδος αδειάζει επί τόπου (με πίσω, πλάγια ή εμπρόσθια φόρτιση) εντός του απορριμματοφόρου και στη συνέχεια τοποθετείται άδειος στο ίδιο σημείο όπου έγινε η συλλογή (αφορά κάδους από 1,1 έως 5 m</a:t>
            </a:r>
            <a:r>
              <a:rPr lang="el-GR" sz="2100" baseline="30000" dirty="0">
                <a:solidFill>
                  <a:srgbClr val="000000"/>
                </a:solidFill>
                <a:latin typeface="+mj-lt"/>
              </a:rPr>
              <a:t>3</a:t>
            </a:r>
            <a:r>
              <a:rPr lang="el-GR" sz="2100" dirty="0">
                <a:solidFill>
                  <a:srgbClr val="000000"/>
                </a:solidFill>
                <a:latin typeface="+mj-lt"/>
              </a:rPr>
              <a:t>). </a:t>
            </a:r>
          </a:p>
        </p:txBody>
      </p:sp>
      <p:pic>
        <p:nvPicPr>
          <p:cNvPr id="12" name="Picture 4">
            <a:extLst>
              <a:ext uri="{FF2B5EF4-FFF2-40B4-BE49-F238E27FC236}">
                <a16:creationId xmlns:a16="http://schemas.microsoft.com/office/drawing/2014/main" id="{8E5CEA8A-BD8A-41AE-8FB3-942C56794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5663" y="908818"/>
            <a:ext cx="3043465" cy="520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23023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a:t>
            </a:r>
            <a:r>
              <a:rPr lang="el-GR" sz="1400" b="1" dirty="0">
                <a:solidFill>
                  <a:schemeClr val="tx1"/>
                </a:solidFill>
              </a:rPr>
              <a:t>Τ</a:t>
            </a:r>
            <a:r>
              <a:rPr lang="el-GR" sz="1400" dirty="0">
                <a:solidFill>
                  <a:schemeClr val="tx1"/>
                </a:solidFill>
              </a:rPr>
              <a:t>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15</a:t>
            </a:fld>
            <a:endParaRPr lang="en-US" sz="1600" b="1" dirty="0">
              <a:latin typeface="Arial" pitchFamily="34" charset="0"/>
              <a:cs typeface="Arial" pitchFamily="34" charset="0"/>
            </a:endParaRPr>
          </a:p>
        </p:txBody>
      </p:sp>
      <p:sp>
        <p:nvSpPr>
          <p:cNvPr id="6" name="Ορθογώνιο 5">
            <a:extLst>
              <a:ext uri="{FF2B5EF4-FFF2-40B4-BE49-F238E27FC236}">
                <a16:creationId xmlns:a16="http://schemas.microsoft.com/office/drawing/2014/main" id="{ABADB327-C2C3-4E46-8682-037C6D8E0F96}"/>
              </a:ext>
            </a:extLst>
          </p:cNvPr>
          <p:cNvSpPr/>
          <p:nvPr/>
        </p:nvSpPr>
        <p:spPr>
          <a:xfrm>
            <a:off x="328039" y="796266"/>
            <a:ext cx="5044061" cy="892552"/>
          </a:xfrm>
          <a:prstGeom prst="rect">
            <a:avLst/>
          </a:prstGeom>
        </p:spPr>
        <p:txBody>
          <a:bodyPr wrap="square">
            <a:spAutoFit/>
          </a:bodyPr>
          <a:lstStyle/>
          <a:p>
            <a:r>
              <a:rPr lang="el-GR" sz="2600" b="1" dirty="0">
                <a:solidFill>
                  <a:srgbClr val="B46B62"/>
                </a:solidFill>
                <a:latin typeface="+mj-lt"/>
              </a:rPr>
              <a:t>Απορριμματοφόρα οχήματα</a:t>
            </a:r>
          </a:p>
          <a:p>
            <a:endParaRPr lang="el-GR" sz="2600" b="1" dirty="0">
              <a:solidFill>
                <a:srgbClr val="B46B62"/>
              </a:solidFill>
              <a:latin typeface="+mj-lt"/>
            </a:endParaRPr>
          </a:p>
        </p:txBody>
      </p:sp>
      <p:pic>
        <p:nvPicPr>
          <p:cNvPr id="4" name="Εικόνα 3" descr="Εικόνα που περιέχει κτίριο, φορτηγό, φωτογραφία, σταθμευμένος&#10;&#10;Περιγραφή που δημιουργήθηκε αυτόματα">
            <a:extLst>
              <a:ext uri="{FF2B5EF4-FFF2-40B4-BE49-F238E27FC236}">
                <a16:creationId xmlns:a16="http://schemas.microsoft.com/office/drawing/2014/main" id="{14ED5775-FCA2-459A-8491-B806C499A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762808"/>
            <a:ext cx="2156171" cy="5530887"/>
          </a:xfrm>
          <a:prstGeom prst="rect">
            <a:avLst/>
          </a:prstGeom>
        </p:spPr>
      </p:pic>
      <p:sp>
        <p:nvSpPr>
          <p:cNvPr id="12" name="Ορθογώνιο 11">
            <a:extLst>
              <a:ext uri="{FF2B5EF4-FFF2-40B4-BE49-F238E27FC236}">
                <a16:creationId xmlns:a16="http://schemas.microsoft.com/office/drawing/2014/main" id="{E739310A-6B67-4E98-8142-D1AB6E626A9B}"/>
              </a:ext>
            </a:extLst>
          </p:cNvPr>
          <p:cNvSpPr/>
          <p:nvPr/>
        </p:nvSpPr>
        <p:spPr>
          <a:xfrm>
            <a:off x="8660128" y="847327"/>
            <a:ext cx="2679995" cy="1015663"/>
          </a:xfrm>
          <a:prstGeom prst="rect">
            <a:avLst/>
          </a:prstGeom>
        </p:spPr>
        <p:txBody>
          <a:bodyPr wrap="square">
            <a:spAutoFit/>
          </a:bodyPr>
          <a:lstStyle/>
          <a:p>
            <a:r>
              <a:rPr lang="el-GR" sz="2000" b="1" dirty="0">
                <a:solidFill>
                  <a:srgbClr val="B46B62"/>
                </a:solidFill>
                <a:latin typeface="+mj-lt"/>
              </a:rPr>
              <a:t>16 </a:t>
            </a:r>
            <a:r>
              <a:rPr lang="en-US" sz="2000" b="1" dirty="0">
                <a:solidFill>
                  <a:srgbClr val="B46B62"/>
                </a:solidFill>
                <a:latin typeface="+mj-lt"/>
              </a:rPr>
              <a:t>m</a:t>
            </a:r>
            <a:r>
              <a:rPr lang="el-GR" sz="2000" b="1" baseline="30000" dirty="0">
                <a:solidFill>
                  <a:srgbClr val="B46B62"/>
                </a:solidFill>
                <a:latin typeface="+mj-lt"/>
              </a:rPr>
              <a:t>3</a:t>
            </a:r>
          </a:p>
          <a:p>
            <a:r>
              <a:rPr lang="el-GR" sz="2000" b="1" dirty="0" err="1">
                <a:solidFill>
                  <a:srgbClr val="B46B62"/>
                </a:solidFill>
                <a:latin typeface="+mj-lt"/>
              </a:rPr>
              <a:t>Πρέσσα</a:t>
            </a:r>
            <a:endParaRPr lang="el-GR" sz="2000" b="1" dirty="0">
              <a:solidFill>
                <a:srgbClr val="B46B62"/>
              </a:solidFill>
              <a:latin typeface="+mj-lt"/>
            </a:endParaRPr>
          </a:p>
          <a:p>
            <a:r>
              <a:rPr lang="el-GR" sz="2000" b="1" dirty="0">
                <a:solidFill>
                  <a:srgbClr val="B46B62"/>
                </a:solidFill>
                <a:latin typeface="+mj-lt"/>
              </a:rPr>
              <a:t>Πίσω φόρτιση</a:t>
            </a:r>
          </a:p>
        </p:txBody>
      </p:sp>
      <p:sp>
        <p:nvSpPr>
          <p:cNvPr id="13" name="Ορθογώνιο 12">
            <a:extLst>
              <a:ext uri="{FF2B5EF4-FFF2-40B4-BE49-F238E27FC236}">
                <a16:creationId xmlns:a16="http://schemas.microsoft.com/office/drawing/2014/main" id="{04CD72DC-1CA2-4A35-9CA6-E023296F0DAA}"/>
              </a:ext>
            </a:extLst>
          </p:cNvPr>
          <p:cNvSpPr/>
          <p:nvPr/>
        </p:nvSpPr>
        <p:spPr>
          <a:xfrm>
            <a:off x="328039" y="1537293"/>
            <a:ext cx="5192061" cy="2862322"/>
          </a:xfrm>
          <a:prstGeom prst="rect">
            <a:avLst/>
          </a:prstGeom>
        </p:spPr>
        <p:txBody>
          <a:bodyPr wrap="square">
            <a:spAutoFit/>
          </a:bodyPr>
          <a:lstStyle/>
          <a:p>
            <a:pPr marL="457200" indent="-457200">
              <a:buFont typeface="Arial" panose="020B0604020202020204" pitchFamily="34" charset="0"/>
              <a:buChar char="•"/>
            </a:pPr>
            <a:r>
              <a:rPr lang="el-GR" sz="2000" dirty="0">
                <a:latin typeface="+mj-lt"/>
              </a:rPr>
              <a:t>Χωρητικότητες (</a:t>
            </a:r>
            <a:r>
              <a:rPr lang="en-US" sz="2000" dirty="0">
                <a:latin typeface="+mj-lt"/>
              </a:rPr>
              <a:t>m</a:t>
            </a:r>
            <a:r>
              <a:rPr lang="en-US" sz="2000" baseline="30000" dirty="0">
                <a:latin typeface="+mj-lt"/>
              </a:rPr>
              <a:t>3</a:t>
            </a:r>
            <a:r>
              <a:rPr lang="en-US" sz="2000" dirty="0">
                <a:latin typeface="+mj-lt"/>
              </a:rPr>
              <a:t>)</a:t>
            </a:r>
            <a:endParaRPr lang="el-GR" sz="2000" dirty="0">
              <a:latin typeface="+mj-lt"/>
            </a:endParaRPr>
          </a:p>
          <a:p>
            <a:pPr marL="457200" indent="-457200">
              <a:buFont typeface="Arial" panose="020B0604020202020204" pitchFamily="34" charset="0"/>
              <a:buChar char="•"/>
            </a:pPr>
            <a:r>
              <a:rPr lang="el-GR" sz="2000" dirty="0">
                <a:latin typeface="+mj-lt"/>
              </a:rPr>
              <a:t>Τύπος συμπίεσης (</a:t>
            </a:r>
            <a:r>
              <a:rPr lang="el-GR" sz="2000" dirty="0" err="1">
                <a:latin typeface="+mj-lt"/>
              </a:rPr>
              <a:t>πρέσσα</a:t>
            </a:r>
            <a:r>
              <a:rPr lang="el-GR" sz="2000" dirty="0">
                <a:latin typeface="+mj-lt"/>
              </a:rPr>
              <a:t>, μύλος)</a:t>
            </a:r>
          </a:p>
          <a:p>
            <a:pPr marL="457200" indent="-457200">
              <a:buFont typeface="Arial" panose="020B0604020202020204" pitchFamily="34" charset="0"/>
              <a:buChar char="•"/>
            </a:pPr>
            <a:r>
              <a:rPr lang="el-GR" sz="2000" dirty="0">
                <a:latin typeface="+mj-lt"/>
              </a:rPr>
              <a:t>Διαφορετικές πυκνότητες (450-560 </a:t>
            </a:r>
            <a:r>
              <a:rPr lang="en-US" sz="2000" dirty="0">
                <a:latin typeface="+mj-lt"/>
              </a:rPr>
              <a:t>kg/m</a:t>
            </a:r>
            <a:r>
              <a:rPr lang="en-US" sz="2000" baseline="30000" dirty="0">
                <a:latin typeface="+mj-lt"/>
              </a:rPr>
              <a:t>3</a:t>
            </a:r>
            <a:r>
              <a:rPr lang="en-US" sz="2000" dirty="0">
                <a:latin typeface="+mj-lt"/>
              </a:rPr>
              <a:t> </a:t>
            </a:r>
            <a:r>
              <a:rPr lang="el-GR" sz="2000" dirty="0">
                <a:latin typeface="+mj-lt"/>
              </a:rPr>
              <a:t>για σύμμεικτα, 250-310 </a:t>
            </a:r>
            <a:r>
              <a:rPr lang="en-US" sz="2000" dirty="0">
                <a:latin typeface="+mj-lt"/>
              </a:rPr>
              <a:t>kg/m</a:t>
            </a:r>
            <a:r>
              <a:rPr lang="en-US" sz="2000" baseline="30000" dirty="0">
                <a:latin typeface="+mj-lt"/>
              </a:rPr>
              <a:t>3</a:t>
            </a:r>
            <a:r>
              <a:rPr lang="en-US" sz="2000" dirty="0">
                <a:latin typeface="+mj-lt"/>
              </a:rPr>
              <a:t> </a:t>
            </a:r>
            <a:r>
              <a:rPr lang="el-GR" sz="2000" dirty="0">
                <a:latin typeface="+mj-lt"/>
              </a:rPr>
              <a:t>για ανακυκλώσιμα), </a:t>
            </a:r>
          </a:p>
          <a:p>
            <a:pPr marL="457200" indent="-457200">
              <a:buFont typeface="Arial" panose="020B0604020202020204" pitchFamily="34" charset="0"/>
              <a:buChar char="•"/>
            </a:pPr>
            <a:r>
              <a:rPr lang="el-GR" sz="2000" dirty="0">
                <a:latin typeface="+mj-lt"/>
              </a:rPr>
              <a:t>Λόγος συμπίεσης 1:4, 1:5 (λόγος συμπιεσμένο : ασυμπίεστο)</a:t>
            </a:r>
          </a:p>
          <a:p>
            <a:pPr marL="457200" indent="-457200">
              <a:buFont typeface="Arial" panose="020B0604020202020204" pitchFamily="34" charset="0"/>
              <a:buChar char="•"/>
            </a:pPr>
            <a:r>
              <a:rPr lang="el-GR" sz="2000" dirty="0">
                <a:latin typeface="+mj-lt"/>
              </a:rPr>
              <a:t>Ένα διαμέρισμα, πολλαπλά διαμερίσματα</a:t>
            </a:r>
            <a:endParaRPr lang="en-US" sz="2000" dirty="0">
              <a:latin typeface="+mj-lt"/>
            </a:endParaRPr>
          </a:p>
          <a:p>
            <a:pPr marL="457200" indent="-457200">
              <a:buFont typeface="Arial" panose="020B0604020202020204" pitchFamily="34" charset="0"/>
              <a:buChar char="•"/>
            </a:pPr>
            <a:r>
              <a:rPr lang="el-GR" sz="2000" dirty="0">
                <a:latin typeface="+mj-lt"/>
              </a:rPr>
              <a:t>Τύπος φόρτισης (εμπρόσθια, πλάγια, πίσω)</a:t>
            </a:r>
          </a:p>
        </p:txBody>
      </p:sp>
      <p:sp>
        <p:nvSpPr>
          <p:cNvPr id="14" name="Ορθογώνιο 13">
            <a:extLst>
              <a:ext uri="{FF2B5EF4-FFF2-40B4-BE49-F238E27FC236}">
                <a16:creationId xmlns:a16="http://schemas.microsoft.com/office/drawing/2014/main" id="{DCCAF456-49DF-417B-B23C-D163F044B383}"/>
              </a:ext>
            </a:extLst>
          </p:cNvPr>
          <p:cNvSpPr/>
          <p:nvPr/>
        </p:nvSpPr>
        <p:spPr>
          <a:xfrm>
            <a:off x="8660129" y="2849674"/>
            <a:ext cx="2679995" cy="1015663"/>
          </a:xfrm>
          <a:prstGeom prst="rect">
            <a:avLst/>
          </a:prstGeom>
        </p:spPr>
        <p:txBody>
          <a:bodyPr wrap="square">
            <a:spAutoFit/>
          </a:bodyPr>
          <a:lstStyle/>
          <a:p>
            <a:r>
              <a:rPr lang="el-GR" sz="2000" b="1" dirty="0">
                <a:solidFill>
                  <a:srgbClr val="B46B62"/>
                </a:solidFill>
                <a:latin typeface="+mj-lt"/>
              </a:rPr>
              <a:t>20 </a:t>
            </a:r>
            <a:r>
              <a:rPr lang="en-US" sz="2000" b="1" dirty="0">
                <a:solidFill>
                  <a:srgbClr val="B46B62"/>
                </a:solidFill>
                <a:latin typeface="+mj-lt"/>
              </a:rPr>
              <a:t>m</a:t>
            </a:r>
            <a:r>
              <a:rPr lang="el-GR" sz="2000" b="1" baseline="30000" dirty="0">
                <a:solidFill>
                  <a:srgbClr val="B46B62"/>
                </a:solidFill>
                <a:latin typeface="+mj-lt"/>
              </a:rPr>
              <a:t>3</a:t>
            </a:r>
          </a:p>
          <a:p>
            <a:r>
              <a:rPr lang="el-GR" sz="2000" b="1" dirty="0" err="1">
                <a:solidFill>
                  <a:srgbClr val="B46B62"/>
                </a:solidFill>
                <a:latin typeface="+mj-lt"/>
              </a:rPr>
              <a:t>Πρέσσα</a:t>
            </a:r>
            <a:endParaRPr lang="el-GR" sz="2000" b="1" dirty="0">
              <a:solidFill>
                <a:srgbClr val="B46B62"/>
              </a:solidFill>
              <a:latin typeface="+mj-lt"/>
            </a:endParaRPr>
          </a:p>
          <a:p>
            <a:r>
              <a:rPr lang="el-GR" sz="2000" b="1" dirty="0">
                <a:solidFill>
                  <a:srgbClr val="B46B62"/>
                </a:solidFill>
                <a:latin typeface="+mj-lt"/>
              </a:rPr>
              <a:t>Πλάγια φόρτιση</a:t>
            </a:r>
          </a:p>
        </p:txBody>
      </p:sp>
      <p:sp>
        <p:nvSpPr>
          <p:cNvPr id="15" name="Ορθογώνιο 14">
            <a:extLst>
              <a:ext uri="{FF2B5EF4-FFF2-40B4-BE49-F238E27FC236}">
                <a16:creationId xmlns:a16="http://schemas.microsoft.com/office/drawing/2014/main" id="{E34A7D5E-C964-4F09-AD3E-55180055FC37}"/>
              </a:ext>
            </a:extLst>
          </p:cNvPr>
          <p:cNvSpPr/>
          <p:nvPr/>
        </p:nvSpPr>
        <p:spPr>
          <a:xfrm>
            <a:off x="932096" y="4968774"/>
            <a:ext cx="2679995" cy="400110"/>
          </a:xfrm>
          <a:prstGeom prst="rect">
            <a:avLst/>
          </a:prstGeom>
        </p:spPr>
        <p:txBody>
          <a:bodyPr wrap="square">
            <a:spAutoFit/>
          </a:bodyPr>
          <a:lstStyle/>
          <a:p>
            <a:r>
              <a:rPr lang="el-GR" sz="2000" b="1" dirty="0">
                <a:solidFill>
                  <a:srgbClr val="B46B62"/>
                </a:solidFill>
                <a:latin typeface="+mj-lt"/>
              </a:rPr>
              <a:t>Μπροστά φόρτιση</a:t>
            </a:r>
          </a:p>
        </p:txBody>
      </p:sp>
      <p:pic>
        <p:nvPicPr>
          <p:cNvPr id="3" name="Εικόνα 2">
            <a:extLst>
              <a:ext uri="{FF2B5EF4-FFF2-40B4-BE49-F238E27FC236}">
                <a16:creationId xmlns:a16="http://schemas.microsoft.com/office/drawing/2014/main" id="{5596710D-0843-400C-AB3B-83EB3351A042}"/>
              </a:ext>
            </a:extLst>
          </p:cNvPr>
          <p:cNvPicPr>
            <a:picLocks noChangeAspect="1"/>
          </p:cNvPicPr>
          <p:nvPr/>
        </p:nvPicPr>
        <p:blipFill>
          <a:blip r:embed="rId3"/>
          <a:stretch>
            <a:fillRect/>
          </a:stretch>
        </p:blipFill>
        <p:spPr>
          <a:xfrm>
            <a:off x="3401437" y="4482117"/>
            <a:ext cx="2156171" cy="1668959"/>
          </a:xfrm>
          <a:prstGeom prst="rect">
            <a:avLst/>
          </a:prstGeom>
        </p:spPr>
      </p:pic>
      <p:sp>
        <p:nvSpPr>
          <p:cNvPr id="16" name="Ορθογώνιο 15">
            <a:extLst>
              <a:ext uri="{FF2B5EF4-FFF2-40B4-BE49-F238E27FC236}">
                <a16:creationId xmlns:a16="http://schemas.microsoft.com/office/drawing/2014/main" id="{14CAE615-F712-4CC2-BAC0-78EBF43EC70C}"/>
              </a:ext>
            </a:extLst>
          </p:cNvPr>
          <p:cNvSpPr/>
          <p:nvPr/>
        </p:nvSpPr>
        <p:spPr>
          <a:xfrm>
            <a:off x="8660129" y="4513618"/>
            <a:ext cx="3251497" cy="1323439"/>
          </a:xfrm>
          <a:prstGeom prst="rect">
            <a:avLst/>
          </a:prstGeom>
        </p:spPr>
        <p:txBody>
          <a:bodyPr wrap="square">
            <a:spAutoFit/>
          </a:bodyPr>
          <a:lstStyle/>
          <a:p>
            <a:r>
              <a:rPr lang="el-GR" sz="2000" b="1" dirty="0">
                <a:solidFill>
                  <a:srgbClr val="B46B62"/>
                </a:solidFill>
                <a:latin typeface="+mj-lt"/>
              </a:rPr>
              <a:t>56 </a:t>
            </a:r>
            <a:r>
              <a:rPr lang="en-US" sz="2000" b="1" dirty="0">
                <a:solidFill>
                  <a:srgbClr val="B46B62"/>
                </a:solidFill>
                <a:latin typeface="+mj-lt"/>
              </a:rPr>
              <a:t>m</a:t>
            </a:r>
            <a:r>
              <a:rPr lang="el-GR" sz="2000" b="1" baseline="30000" dirty="0">
                <a:solidFill>
                  <a:srgbClr val="B46B62"/>
                </a:solidFill>
                <a:latin typeface="+mj-lt"/>
              </a:rPr>
              <a:t>3 </a:t>
            </a:r>
            <a:r>
              <a:rPr lang="el-GR" sz="2000" b="1" dirty="0" err="1">
                <a:solidFill>
                  <a:srgbClr val="B46B62"/>
                </a:solidFill>
                <a:latin typeface="+mj-lt"/>
              </a:rPr>
              <a:t>απορριμματοκιβώτιο</a:t>
            </a:r>
            <a:r>
              <a:rPr lang="el-GR" sz="2000" b="1" dirty="0">
                <a:solidFill>
                  <a:srgbClr val="B46B62"/>
                </a:solidFill>
                <a:latin typeface="+mj-lt"/>
              </a:rPr>
              <a:t> με </a:t>
            </a:r>
            <a:endParaRPr lang="el-GR" sz="2000" b="1" baseline="30000" dirty="0">
              <a:solidFill>
                <a:srgbClr val="B46B62"/>
              </a:solidFill>
              <a:latin typeface="+mj-lt"/>
            </a:endParaRPr>
          </a:p>
          <a:p>
            <a:r>
              <a:rPr lang="el-GR" sz="2000" b="1" dirty="0" err="1">
                <a:solidFill>
                  <a:srgbClr val="B46B62"/>
                </a:solidFill>
                <a:latin typeface="+mj-lt"/>
              </a:rPr>
              <a:t>πρέσσα</a:t>
            </a:r>
            <a:endParaRPr lang="el-GR" sz="2000" b="1" dirty="0">
              <a:solidFill>
                <a:srgbClr val="B46B62"/>
              </a:solidFill>
              <a:latin typeface="+mj-lt"/>
            </a:endParaRPr>
          </a:p>
          <a:p>
            <a:r>
              <a:rPr lang="el-GR" sz="2000" b="1" dirty="0">
                <a:solidFill>
                  <a:srgbClr val="B46B62"/>
                </a:solidFill>
                <a:latin typeface="+mj-lt"/>
              </a:rPr>
              <a:t>Φόρτιση από πάνω, χρήση σε ΣΜΑ</a:t>
            </a:r>
          </a:p>
        </p:txBody>
      </p:sp>
    </p:spTree>
    <p:extLst>
      <p:ext uri="{BB962C8B-B14F-4D97-AF65-F5344CB8AC3E}">
        <p14:creationId xmlns:p14="http://schemas.microsoft.com/office/powerpoint/2010/main" val="36870419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a:t>
            </a:r>
            <a:r>
              <a:rPr lang="el-GR" sz="1400" b="1" dirty="0">
                <a:solidFill>
                  <a:schemeClr val="tx1"/>
                </a:solidFill>
              </a:rPr>
              <a:t>Τ</a:t>
            </a:r>
            <a:r>
              <a:rPr lang="el-GR" sz="1400" dirty="0">
                <a:solidFill>
                  <a:schemeClr val="tx1"/>
                </a:solidFill>
              </a:rPr>
              <a:t>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16</a:t>
            </a:fld>
            <a:endParaRPr lang="en-US" sz="1600" b="1" dirty="0">
              <a:latin typeface="Arial" pitchFamily="34" charset="0"/>
              <a:cs typeface="Arial" pitchFamily="34" charset="0"/>
            </a:endParaRPr>
          </a:p>
        </p:txBody>
      </p:sp>
      <p:sp>
        <p:nvSpPr>
          <p:cNvPr id="6" name="Ορθογώνιο 5">
            <a:extLst>
              <a:ext uri="{FF2B5EF4-FFF2-40B4-BE49-F238E27FC236}">
                <a16:creationId xmlns:a16="http://schemas.microsoft.com/office/drawing/2014/main" id="{ABADB327-C2C3-4E46-8682-037C6D8E0F96}"/>
              </a:ext>
            </a:extLst>
          </p:cNvPr>
          <p:cNvSpPr/>
          <p:nvPr/>
        </p:nvSpPr>
        <p:spPr>
          <a:xfrm>
            <a:off x="328039" y="796266"/>
            <a:ext cx="5044061" cy="492443"/>
          </a:xfrm>
          <a:prstGeom prst="rect">
            <a:avLst/>
          </a:prstGeom>
        </p:spPr>
        <p:txBody>
          <a:bodyPr wrap="square">
            <a:spAutoFit/>
          </a:bodyPr>
          <a:lstStyle/>
          <a:p>
            <a:r>
              <a:rPr lang="el-GR" sz="2600" b="1" dirty="0">
                <a:solidFill>
                  <a:srgbClr val="B46B62"/>
                </a:solidFill>
                <a:latin typeface="+mj-lt"/>
              </a:rPr>
              <a:t>Κίνηση Α/Φ</a:t>
            </a:r>
          </a:p>
        </p:txBody>
      </p:sp>
      <p:pic>
        <p:nvPicPr>
          <p:cNvPr id="7" name="Εικόνα 6" descr="Εικόνα που περιέχει κείμενο, χάρτης&#10;&#10;Περιγραφή που δημιουργήθηκε αυτόματα">
            <a:extLst>
              <a:ext uri="{FF2B5EF4-FFF2-40B4-BE49-F238E27FC236}">
                <a16:creationId xmlns:a16="http://schemas.microsoft.com/office/drawing/2014/main" id="{CCF39C72-77EB-46F5-954B-13A99D4CE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35" y="1282840"/>
            <a:ext cx="5433242" cy="4941242"/>
          </a:xfrm>
          <a:prstGeom prst="rect">
            <a:avLst/>
          </a:prstGeom>
        </p:spPr>
      </p:pic>
      <p:sp>
        <p:nvSpPr>
          <p:cNvPr id="17" name="Ορθογώνιο 16">
            <a:extLst>
              <a:ext uri="{FF2B5EF4-FFF2-40B4-BE49-F238E27FC236}">
                <a16:creationId xmlns:a16="http://schemas.microsoft.com/office/drawing/2014/main" id="{FFDDB122-E312-439C-B16C-2FFBB7F0C8F8}"/>
              </a:ext>
            </a:extLst>
          </p:cNvPr>
          <p:cNvSpPr/>
          <p:nvPr/>
        </p:nvSpPr>
        <p:spPr>
          <a:xfrm>
            <a:off x="5554577" y="686607"/>
            <a:ext cx="6661649" cy="5586145"/>
          </a:xfrm>
          <a:prstGeom prst="rect">
            <a:avLst/>
          </a:prstGeom>
        </p:spPr>
        <p:txBody>
          <a:bodyPr wrap="square">
            <a:spAutoFit/>
          </a:bodyPr>
          <a:lstStyle/>
          <a:p>
            <a:pPr>
              <a:buFont typeface="Arial" panose="020B0604020202020204" pitchFamily="34" charset="0"/>
              <a:buChar char="•"/>
            </a:pPr>
            <a:r>
              <a:rPr lang="el-GR" sz="1700" dirty="0"/>
              <a:t>Οι διαδρομές δεν πρέπει να αλληλεπικαλύπτονται και δεν πρέπει να διασπώνται σε πολλά τμήματα (εκτός αν υπάρχει άνοδος μονής κατεύθυνσης με υψηλή κλίση).</a:t>
            </a:r>
          </a:p>
          <a:p>
            <a:pPr>
              <a:buFont typeface="Arial" panose="020B0604020202020204" pitchFamily="34" charset="0"/>
              <a:buChar char="•"/>
            </a:pPr>
            <a:r>
              <a:rPr lang="el-GR" sz="1700" dirty="0"/>
              <a:t>Η έναρξη συλλογής πρέπει να βρίσκεται όσο το δυνατό κοντινότερα στο γκαράζ των οχημάτων συλλογής.</a:t>
            </a:r>
          </a:p>
          <a:p>
            <a:pPr>
              <a:buFont typeface="Arial" panose="020B0604020202020204" pitchFamily="34" charset="0"/>
              <a:buChar char="•"/>
            </a:pPr>
            <a:r>
              <a:rPr lang="el-GR" sz="1700" dirty="0"/>
              <a:t>Συμφέρει η συλλογή να γίνεται υλοποιώντας μεγάλους βρόγχους κατά τη διαδρομή (</a:t>
            </a:r>
            <a:r>
              <a:rPr lang="el-GR" sz="1700" dirty="0" err="1"/>
              <a:t>large</a:t>
            </a:r>
            <a:r>
              <a:rPr lang="el-GR" sz="1700" dirty="0"/>
              <a:t> </a:t>
            </a:r>
            <a:r>
              <a:rPr lang="el-GR" sz="1700" dirty="0" err="1"/>
              <a:t>loops</a:t>
            </a:r>
            <a:r>
              <a:rPr lang="el-GR" sz="1700" dirty="0"/>
              <a:t>).</a:t>
            </a:r>
          </a:p>
          <a:p>
            <a:pPr>
              <a:buFont typeface="Arial" panose="020B0604020202020204" pitchFamily="34" charset="0"/>
              <a:buChar char="•"/>
            </a:pPr>
            <a:r>
              <a:rPr lang="el-GR" sz="1700" dirty="0"/>
              <a:t>Η συλλογή σε δρόμους που υπάρχει κίνηση δεν πρέπει να γίνεται σε ώρες αιχμής.</a:t>
            </a:r>
          </a:p>
          <a:p>
            <a:pPr>
              <a:buFont typeface="Arial" panose="020B0604020202020204" pitchFamily="34" charset="0"/>
              <a:buChar char="•"/>
            </a:pPr>
            <a:r>
              <a:rPr lang="el-GR" sz="1700" dirty="0"/>
              <a:t>Οι δρόμοι μονής κατεύθυνσης θα πρέπει να συλλέγονται ξεκινώντας από την αρχή τους.</a:t>
            </a:r>
          </a:p>
          <a:p>
            <a:pPr>
              <a:buFont typeface="Arial" panose="020B0604020202020204" pitchFamily="34" charset="0"/>
              <a:buChar char="•"/>
            </a:pPr>
            <a:r>
              <a:rPr lang="el-GR" sz="1700" dirty="0"/>
              <a:t>Τα αδιέξοδα θα πρέπει να συλλέγονται όταν βρίσκονται στο δεξί μέρος του δρόμου.</a:t>
            </a:r>
          </a:p>
          <a:p>
            <a:pPr>
              <a:buFont typeface="Arial" panose="020B0604020202020204" pitchFamily="34" charset="0"/>
              <a:buChar char="•"/>
            </a:pPr>
            <a:r>
              <a:rPr lang="el-GR" sz="1700" dirty="0"/>
              <a:t>Σε δρόμους με κλίση, η συλλογή πρέπει να γίνεται σε κάθοδο, εφόσον αυτό επιτρέπεται από το δρόμο ή εφόσον αυτός είναι διπλής κατεύθυνσης.</a:t>
            </a:r>
          </a:p>
          <a:p>
            <a:pPr>
              <a:buFont typeface="Arial" panose="020B0604020202020204" pitchFamily="34" charset="0"/>
              <a:buChar char="•"/>
            </a:pPr>
            <a:r>
              <a:rPr lang="el-GR" sz="1700" dirty="0"/>
              <a:t>Σε ανόδους, η συλλογή είναι καλό να γίνεται τμηματικά συλλέγοντας πρώτα κάδους σε δρόμους που είναι κάθετες στην άνοδο κάνοντας δεξιές στροφές.</a:t>
            </a:r>
          </a:p>
          <a:p>
            <a:pPr>
              <a:buFont typeface="Arial" panose="020B0604020202020204" pitchFamily="34" charset="0"/>
              <a:buChar char="•"/>
            </a:pPr>
            <a:r>
              <a:rPr lang="el-GR" sz="1700" dirty="0"/>
              <a:t>Τα ευθεία τμήματα του δρόμου θα πρέπει να συλλέγονται πρώτα προτού γίνουν στροφές (</a:t>
            </a:r>
            <a:r>
              <a:rPr lang="el-GR" sz="1700" dirty="0" err="1"/>
              <a:t>loops</a:t>
            </a:r>
            <a:r>
              <a:rPr lang="el-GR" sz="1700" dirty="0"/>
              <a:t>).</a:t>
            </a:r>
            <a:endParaRPr lang="en-GB" sz="1700" dirty="0"/>
          </a:p>
        </p:txBody>
      </p:sp>
    </p:spTree>
    <p:extLst>
      <p:ext uri="{BB962C8B-B14F-4D97-AF65-F5344CB8AC3E}">
        <p14:creationId xmlns:p14="http://schemas.microsoft.com/office/powerpoint/2010/main" val="15939416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17</a:t>
            </a:fld>
            <a:endParaRPr lang="en-US" sz="1600" b="1" dirty="0">
              <a:latin typeface="Arial" pitchFamily="34" charset="0"/>
              <a:cs typeface="Arial" pitchFamily="34" charset="0"/>
            </a:endParaRPr>
          </a:p>
        </p:txBody>
      </p:sp>
      <p:sp>
        <p:nvSpPr>
          <p:cNvPr id="12" name="Rectangle 3">
            <a:extLst>
              <a:ext uri="{FF2B5EF4-FFF2-40B4-BE49-F238E27FC236}">
                <a16:creationId xmlns:a16="http://schemas.microsoft.com/office/drawing/2014/main" id="{A4B63315-FD53-4C9E-B230-403D3DFCC24D}"/>
              </a:ext>
            </a:extLst>
          </p:cNvPr>
          <p:cNvSpPr txBox="1">
            <a:spLocks noChangeArrowheads="1"/>
          </p:cNvSpPr>
          <p:nvPr/>
        </p:nvSpPr>
        <p:spPr>
          <a:xfrm>
            <a:off x="656081" y="998932"/>
            <a:ext cx="6789748" cy="403542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altLang="en-US" b="1" dirty="0">
                <a:solidFill>
                  <a:srgbClr val="B46B62"/>
                </a:solidFill>
                <a:latin typeface="+mj-lt"/>
              </a:rPr>
              <a:t>Δέματα προσωρινής αποθήκευσης</a:t>
            </a:r>
            <a:r>
              <a:rPr lang="en-US" altLang="en-US" b="1" dirty="0">
                <a:solidFill>
                  <a:srgbClr val="B46B62"/>
                </a:solidFill>
                <a:latin typeface="+mj-lt"/>
              </a:rPr>
              <a:t> (bales)</a:t>
            </a:r>
            <a:endParaRPr lang="el-GR" altLang="en-US" b="1" dirty="0">
              <a:solidFill>
                <a:srgbClr val="B46B62"/>
              </a:solidFill>
              <a:latin typeface="+mj-lt"/>
            </a:endParaRPr>
          </a:p>
          <a:p>
            <a:pPr marL="0" indent="0">
              <a:lnSpc>
                <a:spcPct val="80000"/>
              </a:lnSpc>
              <a:buFont typeface="Wingdings" panose="05000000000000000000" pitchFamily="2" charset="2"/>
              <a:buNone/>
            </a:pPr>
            <a:endParaRPr lang="en-US" altLang="en-US" sz="2200" dirty="0">
              <a:latin typeface="+mj-lt"/>
            </a:endParaRPr>
          </a:p>
          <a:p>
            <a:pPr>
              <a:lnSpc>
                <a:spcPct val="150000"/>
              </a:lnSpc>
            </a:pPr>
            <a:r>
              <a:rPr lang="el-GR" sz="2600" dirty="0">
                <a:latin typeface="+mj-lt"/>
              </a:rPr>
              <a:t>Ένα (1) έτος, αν στη συνέχεια οδηγηθούν για τελική διάθεση σε ΧΥΤΑ. </a:t>
            </a:r>
          </a:p>
          <a:p>
            <a:pPr>
              <a:lnSpc>
                <a:spcPct val="150000"/>
              </a:lnSpc>
            </a:pPr>
            <a:r>
              <a:rPr lang="el-GR" sz="2600" dirty="0">
                <a:latin typeface="+mj-lt"/>
              </a:rPr>
              <a:t>Τρία (3) έτη, αν στη συνέχεια οδηγηθούν σε ΜΕΑ (π.χ. κομποστοποίηση, καύση, </a:t>
            </a:r>
            <a:r>
              <a:rPr lang="el-GR" sz="2600" dirty="0" err="1">
                <a:latin typeface="+mj-lt"/>
              </a:rPr>
              <a:t>κ.λ.π</a:t>
            </a:r>
            <a:r>
              <a:rPr lang="el-GR" sz="2600" dirty="0">
                <a:latin typeface="+mj-lt"/>
              </a:rPr>
              <a:t>.) </a:t>
            </a:r>
          </a:p>
          <a:p>
            <a:pPr>
              <a:lnSpc>
                <a:spcPct val="150000"/>
              </a:lnSpc>
            </a:pPr>
            <a:r>
              <a:rPr lang="el-GR" sz="2600" dirty="0">
                <a:latin typeface="+mj-lt"/>
              </a:rPr>
              <a:t>Χρήση πλαστικού φιλμ περιτύλιξης (</a:t>
            </a:r>
            <a:r>
              <a:rPr lang="en-US" sz="2600" dirty="0">
                <a:latin typeface="+mj-lt"/>
              </a:rPr>
              <a:t>wrapped bales)</a:t>
            </a:r>
            <a:endParaRPr lang="el-GR" sz="2600" dirty="0">
              <a:latin typeface="+mj-lt"/>
            </a:endParaRPr>
          </a:p>
          <a:p>
            <a:pPr>
              <a:lnSpc>
                <a:spcPct val="80000"/>
              </a:lnSpc>
              <a:buFont typeface="Wingdings" panose="05000000000000000000" pitchFamily="2" charset="2"/>
              <a:buNone/>
            </a:pPr>
            <a:endParaRPr lang="en-US" altLang="en-US" sz="2200" dirty="0">
              <a:latin typeface="Comic Sans MS" panose="030F0702030302020204" pitchFamily="66" charset="0"/>
            </a:endParaRPr>
          </a:p>
          <a:p>
            <a:pPr>
              <a:lnSpc>
                <a:spcPct val="80000"/>
              </a:lnSpc>
              <a:buFont typeface="Wingdings" panose="05000000000000000000" pitchFamily="2" charset="2"/>
              <a:buNone/>
            </a:pPr>
            <a:endParaRPr lang="el-GR" altLang="en-US" sz="2200" dirty="0">
              <a:latin typeface="Comic Sans MS" panose="030F0702030302020204" pitchFamily="66" charset="0"/>
            </a:endParaRPr>
          </a:p>
          <a:p>
            <a:pPr>
              <a:lnSpc>
                <a:spcPct val="80000"/>
              </a:lnSpc>
            </a:pPr>
            <a:endParaRPr lang="en-US" altLang="en-US" sz="2400" dirty="0">
              <a:latin typeface="Comic Sans MS" panose="030F0702030302020204" pitchFamily="66" charset="0"/>
            </a:endParaRPr>
          </a:p>
        </p:txBody>
      </p:sp>
      <p:pic>
        <p:nvPicPr>
          <p:cNvPr id="5" name="Εικόνα 4" descr="Εικόνα που περιέχει φωτογραφία, χιόνι, κτίριο, πίνακας&#10;&#10;Περιγραφή που δημιουργήθηκε αυτόματα">
            <a:extLst>
              <a:ext uri="{FF2B5EF4-FFF2-40B4-BE49-F238E27FC236}">
                <a16:creationId xmlns:a16="http://schemas.microsoft.com/office/drawing/2014/main" id="{4EBFEDDD-E42E-4C21-B9B5-B0BDE7F96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444" y="786063"/>
            <a:ext cx="2168870" cy="5435019"/>
          </a:xfrm>
          <a:prstGeom prst="rect">
            <a:avLst/>
          </a:prstGeom>
        </p:spPr>
      </p:pic>
    </p:spTree>
    <p:extLst>
      <p:ext uri="{BB962C8B-B14F-4D97-AF65-F5344CB8AC3E}">
        <p14:creationId xmlns:p14="http://schemas.microsoft.com/office/powerpoint/2010/main" val="31538189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18</a:t>
            </a:fld>
            <a:endParaRPr lang="en-US" sz="1600" b="1" dirty="0">
              <a:latin typeface="Arial" pitchFamily="34" charset="0"/>
              <a:cs typeface="Arial" pitchFamily="34" charset="0"/>
            </a:endParaRPr>
          </a:p>
        </p:txBody>
      </p:sp>
      <p:sp>
        <p:nvSpPr>
          <p:cNvPr id="12" name="Rectangle 3">
            <a:extLst>
              <a:ext uri="{FF2B5EF4-FFF2-40B4-BE49-F238E27FC236}">
                <a16:creationId xmlns:a16="http://schemas.microsoft.com/office/drawing/2014/main" id="{A4B63315-FD53-4C9E-B230-403D3DFCC24D}"/>
              </a:ext>
            </a:extLst>
          </p:cNvPr>
          <p:cNvSpPr txBox="1">
            <a:spLocks noChangeArrowheads="1"/>
          </p:cNvSpPr>
          <p:nvPr/>
        </p:nvSpPr>
        <p:spPr>
          <a:xfrm>
            <a:off x="163286" y="805265"/>
            <a:ext cx="11748340" cy="5100878"/>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Wingdings" panose="05000000000000000000" pitchFamily="2" charset="2"/>
              <a:buNone/>
            </a:pPr>
            <a:r>
              <a:rPr lang="el-GR" altLang="en-US" sz="8800" b="1" dirty="0">
                <a:solidFill>
                  <a:srgbClr val="B46B62"/>
                </a:solidFill>
                <a:latin typeface="+mj-lt"/>
              </a:rPr>
              <a:t>Παράδειγμα υπολογισμού αριθμού κάδων συναρτήσει αριθμού ρευμάτων και συχνότητας συλλογής</a:t>
            </a:r>
          </a:p>
          <a:p>
            <a:pPr marL="0" indent="0">
              <a:buNone/>
            </a:pPr>
            <a:r>
              <a:rPr lang="el-GR" sz="8000" dirty="0">
                <a:latin typeface="+mj-lt"/>
              </a:rPr>
              <a:t>Μια πόλη παράγει 50 t/d ΑΣΑ. Τα ξηρά ανακυκλώσιμα</a:t>
            </a:r>
            <a:r>
              <a:rPr lang="en-US" sz="8000" dirty="0">
                <a:latin typeface="+mj-lt"/>
              </a:rPr>
              <a:t> </a:t>
            </a:r>
            <a:r>
              <a:rPr lang="el-GR" sz="8000" dirty="0">
                <a:latin typeface="+mj-lt"/>
              </a:rPr>
              <a:t>(δηλαδή τα πλαστικά συσκευασίας, γυαλί, χαρτί ανακυκλώσιμο, χαρτόνι, μέταλλα) είναι το 30% του συνόλου των απορριμμάτων, τα δε βιοαπόβλητα το 20%. Τα υπόλοιπα είναι σύμμεικτα. Η συμμετοχή του κοινού στην ανακύκλωση και για τα δύο ρεύματα χωριστής συλλογής είναι 20%. Η συχνότητα συλλογής καθορίζεται ως: </a:t>
            </a:r>
          </a:p>
          <a:p>
            <a:r>
              <a:rPr lang="el-GR" sz="8000" dirty="0">
                <a:latin typeface="+mj-lt"/>
              </a:rPr>
              <a:t>4 φορές την εβδομάδα για τα ανακυκλώσιμα (μπλε κάδοι) </a:t>
            </a:r>
          </a:p>
          <a:p>
            <a:r>
              <a:rPr lang="el-GR" sz="8000" dirty="0">
                <a:latin typeface="+mj-lt"/>
              </a:rPr>
              <a:t>1 φορά την εβδομάδα για τα βιοαπόβλητα (καφέ κάδοι) </a:t>
            </a:r>
          </a:p>
          <a:p>
            <a:r>
              <a:rPr lang="el-GR" sz="8000" dirty="0">
                <a:latin typeface="+mj-lt"/>
              </a:rPr>
              <a:t>5 φορές την εβδομάδα για τα σύμμεικτα (γκρι κάδοι) </a:t>
            </a:r>
          </a:p>
          <a:p>
            <a:pPr marL="0" indent="0">
              <a:buNone/>
            </a:pPr>
            <a:r>
              <a:rPr lang="el-GR" sz="8000" dirty="0">
                <a:latin typeface="+mj-lt"/>
              </a:rPr>
              <a:t>Πόσοι κάδοι για μικτές απορριμματικές συσκευασίες (θεωρήστε ότι διατίθενται όλες μαζί σε ένα μπλε κάδο), πόσοι για τα βιοαπόβλητα και πόσοι για τα σύμμεικτα χρειάζονται στην πόλη; Υπολογίστε τον ολικό χρόνο συλλογής των κάδων και τον συνολικό χρόνο που απαιτείται για τη συλλογή και μεταφορά αυτών στο χώρο επεξεργασίας / διάθεσης. </a:t>
            </a:r>
          </a:p>
          <a:p>
            <a:r>
              <a:rPr lang="el-GR" sz="8000" dirty="0">
                <a:latin typeface="+mj-lt"/>
              </a:rPr>
              <a:t>Πυκνότητα σύμμεικτων απορριμμάτων σε κάδους: 0,20 t/m</a:t>
            </a:r>
            <a:r>
              <a:rPr lang="el-GR" sz="8000" baseline="30000" dirty="0">
                <a:latin typeface="+mj-lt"/>
              </a:rPr>
              <a:t>3</a:t>
            </a:r>
            <a:r>
              <a:rPr lang="el-GR" sz="8000" dirty="0">
                <a:latin typeface="+mj-lt"/>
              </a:rPr>
              <a:t>, Πυκνότητα ανακυκλώσιμων σε κάδους: 0,085 t/m</a:t>
            </a:r>
            <a:r>
              <a:rPr lang="el-GR" sz="8000" baseline="30000" dirty="0">
                <a:latin typeface="+mj-lt"/>
              </a:rPr>
              <a:t>3</a:t>
            </a:r>
            <a:r>
              <a:rPr lang="el-GR" sz="8000" dirty="0">
                <a:latin typeface="+mj-lt"/>
              </a:rPr>
              <a:t>, Πυκνότητα βιοαποβλήτων σε κάδους: 0,30 t/m</a:t>
            </a:r>
            <a:r>
              <a:rPr lang="el-GR" sz="8000" baseline="30000" dirty="0">
                <a:latin typeface="+mj-lt"/>
              </a:rPr>
              <a:t>3</a:t>
            </a:r>
            <a:r>
              <a:rPr lang="el-GR" sz="8000" dirty="0">
                <a:latin typeface="+mj-lt"/>
              </a:rPr>
              <a:t>, Όγκος κάδου: 1.1 m</a:t>
            </a:r>
            <a:r>
              <a:rPr lang="el-GR" sz="8000" baseline="30000" dirty="0">
                <a:latin typeface="+mj-lt"/>
              </a:rPr>
              <a:t>3</a:t>
            </a:r>
            <a:r>
              <a:rPr lang="el-GR" sz="8000" dirty="0">
                <a:latin typeface="+mj-lt"/>
              </a:rPr>
              <a:t>, Πληρότητα κάδων: 90%, Όγκος συμπιεσμένων απορριμμάτων που μεταφέρει ένα όχημα συλλογής: 16 m</a:t>
            </a:r>
            <a:r>
              <a:rPr lang="el-GR" sz="8000" baseline="30000" dirty="0">
                <a:latin typeface="+mj-lt"/>
              </a:rPr>
              <a:t>3</a:t>
            </a:r>
            <a:r>
              <a:rPr lang="el-GR" sz="8000" dirty="0">
                <a:latin typeface="+mj-lt"/>
              </a:rPr>
              <a:t>, Απόσταση πόλης – σημείου διάθεσης: 30 </a:t>
            </a:r>
            <a:r>
              <a:rPr lang="el-GR" sz="8000" dirty="0" err="1">
                <a:latin typeface="+mj-lt"/>
              </a:rPr>
              <a:t>km</a:t>
            </a:r>
            <a:r>
              <a:rPr lang="el-GR" sz="8000" dirty="0">
                <a:latin typeface="+mj-lt"/>
              </a:rPr>
              <a:t> με μέση ταχύτητα κίνησης του οχήματος τα 50 </a:t>
            </a:r>
            <a:r>
              <a:rPr lang="el-GR" sz="8000" dirty="0" err="1">
                <a:latin typeface="+mj-lt"/>
              </a:rPr>
              <a:t>km</a:t>
            </a:r>
            <a:r>
              <a:rPr lang="el-GR" sz="8000" dirty="0">
                <a:latin typeface="+mj-lt"/>
              </a:rPr>
              <a:t>/h, Χρόνος συλλογής ανά κάδο (</a:t>
            </a:r>
            <a:r>
              <a:rPr lang="el-GR" sz="8000" dirty="0" err="1">
                <a:latin typeface="+mj-lt"/>
              </a:rPr>
              <a:t>pick</a:t>
            </a:r>
            <a:r>
              <a:rPr lang="el-GR" sz="8000" dirty="0">
                <a:latin typeface="+mj-lt"/>
              </a:rPr>
              <a:t> </a:t>
            </a:r>
            <a:r>
              <a:rPr lang="el-GR" sz="8000" dirty="0" err="1">
                <a:latin typeface="+mj-lt"/>
              </a:rPr>
              <a:t>up</a:t>
            </a:r>
            <a:r>
              <a:rPr lang="el-GR" sz="8000" dirty="0">
                <a:latin typeface="+mj-lt"/>
              </a:rPr>
              <a:t> </a:t>
            </a:r>
            <a:r>
              <a:rPr lang="el-GR" sz="8000" dirty="0" err="1">
                <a:latin typeface="+mj-lt"/>
              </a:rPr>
              <a:t>time</a:t>
            </a:r>
            <a:r>
              <a:rPr lang="el-GR" sz="8000" dirty="0">
                <a:latin typeface="+mj-lt"/>
              </a:rPr>
              <a:t>) 1 λεπτό ανά κάδο, Χρόνος μετακίνησης οχήματος από κάδο σε κάδο: 2 λεπτά, Χρόνος αναμονής (</a:t>
            </a:r>
            <a:r>
              <a:rPr lang="el-GR" sz="8000" dirty="0" err="1">
                <a:latin typeface="+mj-lt"/>
              </a:rPr>
              <a:t>queue</a:t>
            </a:r>
            <a:r>
              <a:rPr lang="el-GR" sz="8000" dirty="0">
                <a:latin typeface="+mj-lt"/>
              </a:rPr>
              <a:t> </a:t>
            </a:r>
            <a:r>
              <a:rPr lang="el-GR" sz="8000" dirty="0" err="1">
                <a:latin typeface="+mj-lt"/>
              </a:rPr>
              <a:t>time</a:t>
            </a:r>
            <a:r>
              <a:rPr lang="el-GR" sz="8000" dirty="0">
                <a:latin typeface="+mj-lt"/>
              </a:rPr>
              <a:t>) στο χώρο επεξεργασίας: 0,5 h (ανά είσοδο). </a:t>
            </a:r>
          </a:p>
          <a:p>
            <a:pPr marL="0" indent="0">
              <a:buNone/>
            </a:pPr>
            <a:r>
              <a:rPr lang="el-GR" sz="8000" dirty="0">
                <a:latin typeface="+mj-lt"/>
              </a:rPr>
              <a:t>Υπολογίστε επίσης τον αριθμό διαδρόμων και οχημάτων (απορριμματοφόρων) θεωρώντας ότι οι πυκνότητες των σύμμεικτων συμπιεσμένων απορριμμάτων/βιοαποβλήτων και συμπιεσμένων ανακυκλώσιμων εντός των οχημάτων είναι αντίστοιχα 0,40 t/ m</a:t>
            </a:r>
            <a:r>
              <a:rPr lang="el-GR" sz="8000" baseline="30000" dirty="0">
                <a:latin typeface="+mj-lt"/>
              </a:rPr>
              <a:t>3</a:t>
            </a:r>
            <a:r>
              <a:rPr lang="el-GR" sz="8000" dirty="0">
                <a:latin typeface="+mj-lt"/>
              </a:rPr>
              <a:t> και 0,28 t/ m</a:t>
            </a:r>
            <a:r>
              <a:rPr lang="el-GR" sz="8000" baseline="30000" dirty="0">
                <a:latin typeface="+mj-lt"/>
              </a:rPr>
              <a:t>3</a:t>
            </a:r>
            <a:r>
              <a:rPr lang="el-GR" sz="8000" dirty="0">
                <a:latin typeface="+mj-lt"/>
              </a:rPr>
              <a:t>. Υπολογίστε επίσης: 1) ΔΧΣ, 2) </a:t>
            </a:r>
            <a:r>
              <a:rPr lang="el-GR" sz="8000" dirty="0" err="1">
                <a:latin typeface="+mj-lt"/>
              </a:rPr>
              <a:t>ΔΑνακ</a:t>
            </a:r>
            <a:r>
              <a:rPr lang="el-GR" sz="8000" dirty="0">
                <a:latin typeface="+mj-lt"/>
              </a:rPr>
              <a:t> </a:t>
            </a:r>
            <a:endParaRPr lang="en-US" altLang="en-US" sz="8000" dirty="0">
              <a:latin typeface="+mj-lt"/>
            </a:endParaRPr>
          </a:p>
          <a:p>
            <a:pPr>
              <a:lnSpc>
                <a:spcPct val="80000"/>
              </a:lnSpc>
              <a:buFont typeface="Wingdings" panose="05000000000000000000" pitchFamily="2" charset="2"/>
              <a:buNone/>
            </a:pPr>
            <a:endParaRPr lang="el-GR" altLang="en-US" sz="2200" dirty="0">
              <a:latin typeface="Comic Sans MS" panose="030F0702030302020204" pitchFamily="66" charset="0"/>
            </a:endParaRPr>
          </a:p>
          <a:p>
            <a:pPr>
              <a:lnSpc>
                <a:spcPct val="80000"/>
              </a:lnSpc>
            </a:pPr>
            <a:endParaRPr lang="en-US" altLang="en-US" sz="2400" dirty="0">
              <a:latin typeface="Comic Sans MS" panose="030F0702030302020204" pitchFamily="66" charset="0"/>
            </a:endParaRPr>
          </a:p>
        </p:txBody>
      </p:sp>
    </p:spTree>
    <p:extLst>
      <p:ext uri="{BB962C8B-B14F-4D97-AF65-F5344CB8AC3E}">
        <p14:creationId xmlns:p14="http://schemas.microsoft.com/office/powerpoint/2010/main" val="20811801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19</a:t>
            </a:fld>
            <a:endParaRPr lang="en-US" sz="1600" b="1" dirty="0">
              <a:latin typeface="Arial" pitchFamily="34" charset="0"/>
              <a:cs typeface="Arial" pitchFamily="34" charset="0"/>
            </a:endParaRPr>
          </a:p>
        </p:txBody>
      </p:sp>
      <p:pic>
        <p:nvPicPr>
          <p:cNvPr id="4" name="Εικόνα 3" descr="Εικόνα που περιέχει στιγμιότυπο οθόνης&#10;&#10;Περιγραφή που δημιουργήθηκε αυτόματα">
            <a:extLst>
              <a:ext uri="{FF2B5EF4-FFF2-40B4-BE49-F238E27FC236}">
                <a16:creationId xmlns:a16="http://schemas.microsoft.com/office/drawing/2014/main" id="{F9BD334E-C86E-45E1-851A-D9D155393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081" y="1330778"/>
            <a:ext cx="11201521" cy="4458716"/>
          </a:xfrm>
          <a:prstGeom prst="rect">
            <a:avLst/>
          </a:prstGeom>
        </p:spPr>
      </p:pic>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656081" y="908818"/>
            <a:ext cx="2527990" cy="2668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altLang="en-US" sz="2400" b="1" dirty="0">
                <a:solidFill>
                  <a:srgbClr val="B46B62"/>
                </a:solidFill>
                <a:latin typeface="+mj-lt"/>
              </a:rPr>
              <a:t>Λύση</a:t>
            </a:r>
          </a:p>
        </p:txBody>
      </p:sp>
    </p:spTree>
    <p:extLst>
      <p:ext uri="{BB962C8B-B14F-4D97-AF65-F5344CB8AC3E}">
        <p14:creationId xmlns:p14="http://schemas.microsoft.com/office/powerpoint/2010/main" val="3797905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a:t>
            </a:fld>
            <a:endParaRPr lang="en-US" sz="1600" b="1" dirty="0">
              <a:latin typeface="Arial" pitchFamily="34" charset="0"/>
              <a:cs typeface="Arial" pitchFamily="34" charset="0"/>
            </a:endParaRPr>
          </a:p>
        </p:txBody>
      </p:sp>
      <p:sp>
        <p:nvSpPr>
          <p:cNvPr id="15" name="Ορθογώνιο 14">
            <a:extLst>
              <a:ext uri="{FF2B5EF4-FFF2-40B4-BE49-F238E27FC236}">
                <a16:creationId xmlns:a16="http://schemas.microsoft.com/office/drawing/2014/main" id="{D7CEE136-055E-492A-BD81-49C591EDCF20}"/>
              </a:ext>
            </a:extLst>
          </p:cNvPr>
          <p:cNvSpPr/>
          <p:nvPr/>
        </p:nvSpPr>
        <p:spPr>
          <a:xfrm>
            <a:off x="408215" y="1136065"/>
            <a:ext cx="11234056" cy="4154984"/>
          </a:xfrm>
          <a:prstGeom prst="rect">
            <a:avLst/>
          </a:prstGeom>
        </p:spPr>
        <p:txBody>
          <a:bodyPr wrap="square">
            <a:spAutoFit/>
          </a:bodyPr>
          <a:lstStyle/>
          <a:p>
            <a:r>
              <a:rPr lang="el-GR" sz="2200" b="1" dirty="0">
                <a:solidFill>
                  <a:srgbClr val="B46B62"/>
                </a:solidFill>
                <a:latin typeface="+mj-lt"/>
              </a:rPr>
              <a:t>Προσωρινή/προκαταρτική αποθήκευση</a:t>
            </a:r>
            <a:r>
              <a:rPr lang="el-GR" sz="2200" dirty="0">
                <a:solidFill>
                  <a:srgbClr val="B46B62"/>
                </a:solidFill>
                <a:latin typeface="+mj-lt"/>
              </a:rPr>
              <a:t>: </a:t>
            </a:r>
            <a:r>
              <a:rPr lang="el-GR" sz="2200" dirty="0">
                <a:solidFill>
                  <a:srgbClr val="000000"/>
                </a:solidFill>
                <a:latin typeface="+mj-lt"/>
              </a:rPr>
              <a:t>Χώρος που τοποθετούνται προσωρινά τα απορρίμματα μέχρι να πραγματοποιηθεί η συλλογή τους. Ο νομοθετικός ορισμός είναι: «</a:t>
            </a:r>
            <a:r>
              <a:rPr lang="el-GR" sz="2200" i="1" dirty="0">
                <a:solidFill>
                  <a:srgbClr val="000000"/>
                </a:solidFill>
                <a:latin typeface="+mj-lt"/>
              </a:rPr>
              <a:t>η αποθήκευση των αποβλήτων για ορισμένο χρόνο σε εγκεκριμένο χώρο ή εγκατάσταση, μέχρι να πραγματοποιηθεί η μεταφορά τους σε εγκεκριμένη εγκατάσταση επεξεργασίας ή τελικής διάθεσης</a:t>
            </a:r>
            <a:r>
              <a:rPr lang="el-GR" sz="2200" dirty="0">
                <a:solidFill>
                  <a:srgbClr val="000000"/>
                </a:solidFill>
                <a:latin typeface="+mj-lt"/>
              </a:rPr>
              <a:t>». </a:t>
            </a:r>
          </a:p>
          <a:p>
            <a:endParaRPr lang="el-GR" sz="2200" b="1" dirty="0">
              <a:solidFill>
                <a:srgbClr val="000000"/>
              </a:solidFill>
              <a:latin typeface="+mj-lt"/>
            </a:endParaRPr>
          </a:p>
          <a:p>
            <a:r>
              <a:rPr lang="el-GR" sz="2200" b="1" dirty="0">
                <a:solidFill>
                  <a:srgbClr val="B46B62"/>
                </a:solidFill>
                <a:latin typeface="+mj-lt"/>
              </a:rPr>
              <a:t>Συλλογή</a:t>
            </a:r>
            <a:r>
              <a:rPr lang="el-GR" sz="2200" dirty="0">
                <a:solidFill>
                  <a:srgbClr val="B46B62"/>
                </a:solidFill>
                <a:latin typeface="+mj-lt"/>
              </a:rPr>
              <a:t>: </a:t>
            </a:r>
            <a:r>
              <a:rPr lang="el-GR" sz="2200" dirty="0">
                <a:solidFill>
                  <a:srgbClr val="000000"/>
                </a:solidFill>
                <a:latin typeface="+mj-lt"/>
              </a:rPr>
              <a:t>Συγκέντρωση σε ομάδες υλικών ή και ανάμειξη απορριμμάτων για τη μεταφορά τους. </a:t>
            </a:r>
          </a:p>
          <a:p>
            <a:endParaRPr lang="el-GR" sz="2200" b="1" dirty="0">
              <a:solidFill>
                <a:srgbClr val="000000"/>
              </a:solidFill>
              <a:latin typeface="+mj-lt"/>
            </a:endParaRPr>
          </a:p>
          <a:p>
            <a:r>
              <a:rPr lang="el-GR" sz="2200" b="1" dirty="0">
                <a:solidFill>
                  <a:srgbClr val="B46B62"/>
                </a:solidFill>
                <a:latin typeface="+mj-lt"/>
              </a:rPr>
              <a:t>Μεταφορά</a:t>
            </a:r>
            <a:r>
              <a:rPr lang="el-GR" sz="2200" dirty="0">
                <a:solidFill>
                  <a:srgbClr val="B46B62"/>
                </a:solidFill>
                <a:latin typeface="+mj-lt"/>
              </a:rPr>
              <a:t>: </a:t>
            </a:r>
            <a:r>
              <a:rPr lang="el-GR" sz="2200" dirty="0">
                <a:solidFill>
                  <a:srgbClr val="000000"/>
                </a:solidFill>
                <a:latin typeface="+mj-lt"/>
              </a:rPr>
              <a:t>Εργασίες μετακίνησης απορριμμάτων από τα μέσα προσωρινής αποθήκευσής τους (π.χ. κάδοι) σε χώρους μεταφόρτωσης, επεξεργασίας ή διάθεσης. </a:t>
            </a:r>
          </a:p>
          <a:p>
            <a:endParaRPr lang="el-GR" sz="2200" b="1" dirty="0">
              <a:solidFill>
                <a:srgbClr val="000000"/>
              </a:solidFill>
              <a:latin typeface="+mj-lt"/>
            </a:endParaRPr>
          </a:p>
          <a:p>
            <a:r>
              <a:rPr lang="el-GR" sz="2200" b="1" dirty="0">
                <a:solidFill>
                  <a:srgbClr val="B46B62"/>
                </a:solidFill>
                <a:latin typeface="+mj-lt"/>
              </a:rPr>
              <a:t>Μεταφόρτωση</a:t>
            </a:r>
            <a:r>
              <a:rPr lang="el-GR" sz="2200" dirty="0">
                <a:solidFill>
                  <a:srgbClr val="B46B62"/>
                </a:solidFill>
                <a:latin typeface="+mj-lt"/>
              </a:rPr>
              <a:t>: </a:t>
            </a:r>
            <a:r>
              <a:rPr lang="el-GR" sz="2200" dirty="0">
                <a:solidFill>
                  <a:srgbClr val="000000"/>
                </a:solidFill>
                <a:latin typeface="+mj-lt"/>
              </a:rPr>
              <a:t>Εργασίες μετακίνησης από ένα μέσο μεταφοράς (μικρότερο) σε άλλο μέσο μεταφοράς (μεγαλύτερο). </a:t>
            </a:r>
          </a:p>
        </p:txBody>
      </p:sp>
    </p:spTree>
    <p:extLst>
      <p:ext uri="{BB962C8B-B14F-4D97-AF65-F5344CB8AC3E}">
        <p14:creationId xmlns:p14="http://schemas.microsoft.com/office/powerpoint/2010/main" val="4849446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20</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656080"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altLang="en-US" sz="2400" b="1" dirty="0">
                <a:solidFill>
                  <a:srgbClr val="B46B62"/>
                </a:solidFill>
                <a:latin typeface="+mj-lt"/>
              </a:rPr>
              <a:t>Συντελεστές πολλαπλασιασμού ημερήσιας παραγωγής (προσέγγιση 2)</a:t>
            </a:r>
          </a:p>
        </p:txBody>
      </p:sp>
      <p:pic>
        <p:nvPicPr>
          <p:cNvPr id="5" name="Εικόνα 4" descr="Εικόνα που περιέχει στιγμιότυπο οθόνης&#10;&#10;Περιγραφή που δημιουργήθηκε αυτόματα">
            <a:extLst>
              <a:ext uri="{FF2B5EF4-FFF2-40B4-BE49-F238E27FC236}">
                <a16:creationId xmlns:a16="http://schemas.microsoft.com/office/drawing/2014/main" id="{90C7B11B-33FD-4513-BFF9-1BD6D18D2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094" y="1496442"/>
            <a:ext cx="8813934" cy="4185901"/>
          </a:xfrm>
          <a:prstGeom prst="rect">
            <a:avLst/>
          </a:prstGeom>
        </p:spPr>
      </p:pic>
    </p:spTree>
    <p:extLst>
      <p:ext uri="{BB962C8B-B14F-4D97-AF65-F5344CB8AC3E}">
        <p14:creationId xmlns:p14="http://schemas.microsoft.com/office/powerpoint/2010/main" val="33891524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21</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656080"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altLang="en-US" sz="2400" b="1" dirty="0">
                <a:solidFill>
                  <a:srgbClr val="B46B62"/>
                </a:solidFill>
                <a:latin typeface="+mj-lt"/>
              </a:rPr>
              <a:t>Αποτελέσματα δύο προσεγγίσεων</a:t>
            </a:r>
          </a:p>
        </p:txBody>
      </p:sp>
      <p:pic>
        <p:nvPicPr>
          <p:cNvPr id="4" name="Εικόνα 3" descr="Εικόνα που περιέχει στιγμιότυπο οθόνης&#10;&#10;Περιγραφή που δημιουργήθηκε αυτόματα">
            <a:extLst>
              <a:ext uri="{FF2B5EF4-FFF2-40B4-BE49-F238E27FC236}">
                <a16:creationId xmlns:a16="http://schemas.microsoft.com/office/drawing/2014/main" id="{CAABFFE3-BC25-411A-9CE8-E8008FA73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251" y="1428818"/>
            <a:ext cx="8412915" cy="4620252"/>
          </a:xfrm>
          <a:prstGeom prst="rect">
            <a:avLst/>
          </a:prstGeom>
        </p:spPr>
      </p:pic>
    </p:spTree>
    <p:extLst>
      <p:ext uri="{BB962C8B-B14F-4D97-AF65-F5344CB8AC3E}">
        <p14:creationId xmlns:p14="http://schemas.microsoft.com/office/powerpoint/2010/main" val="35610825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22</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487392"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altLang="en-US" sz="2400" b="1" dirty="0">
                <a:solidFill>
                  <a:srgbClr val="B46B62"/>
                </a:solidFill>
                <a:latin typeface="+mj-lt"/>
              </a:rPr>
              <a:t>Υπολογισμός αριθμού εβδομαδιαίων διαδρομών</a:t>
            </a:r>
          </a:p>
        </p:txBody>
      </p:sp>
      <p:pic>
        <p:nvPicPr>
          <p:cNvPr id="7" name="Εικόνα 6" descr="Εικόνα που περιέχει στιγμιότυπο οθόνης&#10;&#10;Περιγραφή που δημιουργήθηκε αυτόματα">
            <a:extLst>
              <a:ext uri="{FF2B5EF4-FFF2-40B4-BE49-F238E27FC236}">
                <a16:creationId xmlns:a16="http://schemas.microsoft.com/office/drawing/2014/main" id="{3890F119-C112-46B7-914A-C72ECA203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392" y="1645100"/>
            <a:ext cx="11217213" cy="2119213"/>
          </a:xfrm>
          <a:prstGeom prst="rect">
            <a:avLst/>
          </a:prstGeom>
        </p:spPr>
      </p:pic>
    </p:spTree>
    <p:extLst>
      <p:ext uri="{BB962C8B-B14F-4D97-AF65-F5344CB8AC3E}">
        <p14:creationId xmlns:p14="http://schemas.microsoft.com/office/powerpoint/2010/main" val="35134076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23</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487392"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sz="2600" dirty="0">
                <a:solidFill>
                  <a:srgbClr val="B46B62"/>
                </a:solidFill>
                <a:latin typeface="+mj-lt"/>
              </a:rPr>
              <a:t>Ολικός χρόνος συλλογής – μεταφοράς </a:t>
            </a:r>
            <a:endParaRPr lang="el-GR" altLang="en-US" sz="2600" b="1" dirty="0">
              <a:solidFill>
                <a:srgbClr val="B46B62"/>
              </a:solidFill>
              <a:latin typeface="+mj-lt"/>
            </a:endParaRPr>
          </a:p>
        </p:txBody>
      </p:sp>
      <p:sp>
        <p:nvSpPr>
          <p:cNvPr id="5" name="Ορθογώνιο 4">
            <a:extLst>
              <a:ext uri="{FF2B5EF4-FFF2-40B4-BE49-F238E27FC236}">
                <a16:creationId xmlns:a16="http://schemas.microsoft.com/office/drawing/2014/main" id="{ED56E35B-E4AA-4EEC-A9A7-7B5C45D61B97}"/>
              </a:ext>
            </a:extLst>
          </p:cNvPr>
          <p:cNvSpPr/>
          <p:nvPr/>
        </p:nvSpPr>
        <p:spPr>
          <a:xfrm>
            <a:off x="487392" y="1390772"/>
            <a:ext cx="10697679" cy="5232202"/>
          </a:xfrm>
          <a:prstGeom prst="rect">
            <a:avLst/>
          </a:prstGeom>
        </p:spPr>
        <p:txBody>
          <a:bodyPr wrap="square">
            <a:spAutoFit/>
          </a:bodyPr>
          <a:lstStyle/>
          <a:p>
            <a:pPr marL="457200" indent="-457200">
              <a:buFont typeface="+mj-lt"/>
              <a:buAutoNum type="arabicPeriod"/>
            </a:pPr>
            <a:r>
              <a:rPr lang="el-GR" sz="2400" dirty="0">
                <a:solidFill>
                  <a:srgbClr val="000000"/>
                </a:solidFill>
                <a:latin typeface="+mj-lt"/>
              </a:rPr>
              <a:t>Χρόνο ανύψωσης των κάδων (</a:t>
            </a:r>
            <a:r>
              <a:rPr lang="el-GR" sz="2400" dirty="0" err="1">
                <a:solidFill>
                  <a:srgbClr val="000000"/>
                </a:solidFill>
                <a:latin typeface="+mj-lt"/>
              </a:rPr>
              <a:t>pick</a:t>
            </a:r>
            <a:r>
              <a:rPr lang="el-GR" sz="2400" dirty="0">
                <a:solidFill>
                  <a:srgbClr val="000000"/>
                </a:solidFill>
                <a:latin typeface="+mj-lt"/>
              </a:rPr>
              <a:t> </a:t>
            </a:r>
            <a:r>
              <a:rPr lang="el-GR" sz="2400" dirty="0" err="1">
                <a:solidFill>
                  <a:srgbClr val="000000"/>
                </a:solidFill>
                <a:latin typeface="+mj-lt"/>
              </a:rPr>
              <a:t>up</a:t>
            </a:r>
            <a:r>
              <a:rPr lang="el-GR" sz="2400" dirty="0">
                <a:solidFill>
                  <a:srgbClr val="000000"/>
                </a:solidFill>
                <a:latin typeface="+mj-lt"/>
              </a:rPr>
              <a:t> </a:t>
            </a:r>
            <a:r>
              <a:rPr lang="el-GR" sz="2400" dirty="0" err="1">
                <a:solidFill>
                  <a:srgbClr val="000000"/>
                </a:solidFill>
                <a:latin typeface="+mj-lt"/>
              </a:rPr>
              <a:t>time</a:t>
            </a:r>
            <a:r>
              <a:rPr lang="el-GR" sz="2400" dirty="0">
                <a:solidFill>
                  <a:srgbClr val="000000"/>
                </a:solidFill>
                <a:latin typeface="+mj-lt"/>
              </a:rPr>
              <a:t>, συνήθως 45 – 60 </a:t>
            </a:r>
            <a:r>
              <a:rPr lang="el-GR" sz="2400" dirty="0" err="1">
                <a:solidFill>
                  <a:srgbClr val="000000"/>
                </a:solidFill>
                <a:latin typeface="+mj-lt"/>
              </a:rPr>
              <a:t>sec</a:t>
            </a:r>
            <a:r>
              <a:rPr lang="el-GR" sz="2400" dirty="0">
                <a:solidFill>
                  <a:srgbClr val="000000"/>
                </a:solidFill>
                <a:latin typeface="+mj-lt"/>
              </a:rPr>
              <a:t>) </a:t>
            </a:r>
          </a:p>
          <a:p>
            <a:pPr algn="ctr"/>
            <a:r>
              <a:rPr lang="en-GB" sz="2400" dirty="0">
                <a:solidFill>
                  <a:srgbClr val="000000"/>
                </a:solidFill>
                <a:latin typeface="+mj-lt"/>
              </a:rPr>
              <a:t>n × 60 sec </a:t>
            </a:r>
            <a:endParaRPr lang="el-GR" sz="2400" dirty="0">
              <a:solidFill>
                <a:srgbClr val="000000"/>
              </a:solidFill>
              <a:latin typeface="+mj-lt"/>
            </a:endParaRPr>
          </a:p>
          <a:p>
            <a:pPr marL="457200" indent="-457200" algn="ctr">
              <a:buFont typeface="+mj-lt"/>
              <a:buAutoNum type="arabicPeriod"/>
            </a:pPr>
            <a:endParaRPr lang="en-GB" sz="2400" dirty="0">
              <a:solidFill>
                <a:srgbClr val="000000"/>
              </a:solidFill>
              <a:latin typeface="+mj-lt"/>
            </a:endParaRPr>
          </a:p>
          <a:p>
            <a:pPr marL="457200" indent="-457200">
              <a:buFont typeface="+mj-lt"/>
              <a:buAutoNum type="arabicPeriod" startAt="2"/>
            </a:pPr>
            <a:r>
              <a:rPr lang="el-GR" sz="2400" dirty="0">
                <a:solidFill>
                  <a:srgbClr val="000000"/>
                </a:solidFill>
                <a:latin typeface="+mj-lt"/>
              </a:rPr>
              <a:t>Χρόνο μετακίνησης από κάδο σε κάδο (εξαρτάται από πόλη και γεωγραφία κάδων, ας υποθέσουμε 2 </a:t>
            </a:r>
            <a:r>
              <a:rPr lang="el-GR" sz="2400" dirty="0" err="1">
                <a:solidFill>
                  <a:srgbClr val="000000"/>
                </a:solidFill>
                <a:latin typeface="+mj-lt"/>
              </a:rPr>
              <a:t>min</a:t>
            </a:r>
            <a:r>
              <a:rPr lang="el-GR" sz="2400" dirty="0">
                <a:solidFill>
                  <a:srgbClr val="000000"/>
                </a:solidFill>
                <a:latin typeface="+mj-lt"/>
              </a:rPr>
              <a:t>)</a:t>
            </a:r>
          </a:p>
          <a:p>
            <a:pPr algn="ctr"/>
            <a:r>
              <a:rPr lang="en-GB" sz="2400" dirty="0">
                <a:latin typeface="+mj-lt"/>
              </a:rPr>
              <a:t>(n – 1) × 120 sec </a:t>
            </a:r>
            <a:endParaRPr lang="el-GR" sz="2400" dirty="0">
              <a:latin typeface="+mj-lt"/>
            </a:endParaRPr>
          </a:p>
          <a:p>
            <a:pPr marL="457200" indent="-457200" algn="ctr">
              <a:buFont typeface="+mj-lt"/>
              <a:buAutoNum type="arabicPeriod"/>
            </a:pPr>
            <a:endParaRPr lang="en-GB" sz="2400" dirty="0">
              <a:latin typeface="+mj-lt"/>
            </a:endParaRPr>
          </a:p>
          <a:p>
            <a:pPr marL="457200" indent="-457200">
              <a:buFont typeface="+mj-lt"/>
              <a:buAutoNum type="arabicPeriod" startAt="3"/>
            </a:pPr>
            <a:r>
              <a:rPr lang="el-GR" sz="2400" dirty="0">
                <a:latin typeface="+mj-lt"/>
              </a:rPr>
              <a:t>Η απόσταση μεταξύ αρχικού και τελικού κόμβου είναι 30 </a:t>
            </a:r>
            <a:r>
              <a:rPr lang="el-GR" sz="2400" dirty="0" err="1">
                <a:latin typeface="+mj-lt"/>
              </a:rPr>
              <a:t>km</a:t>
            </a:r>
            <a:r>
              <a:rPr lang="el-GR" sz="2400" dirty="0">
                <a:latin typeface="+mj-lt"/>
              </a:rPr>
              <a:t>. </a:t>
            </a:r>
          </a:p>
          <a:p>
            <a:pPr marL="457200" indent="-457200">
              <a:buFont typeface="+mj-lt"/>
              <a:buAutoNum type="arabicPeriod" startAt="3"/>
            </a:pPr>
            <a:endParaRPr lang="el-GR" sz="2400" dirty="0">
              <a:latin typeface="+mj-lt"/>
            </a:endParaRPr>
          </a:p>
          <a:p>
            <a:pPr marL="457200" indent="-457200">
              <a:buFont typeface="+mj-lt"/>
              <a:buAutoNum type="arabicPeriod" startAt="3"/>
            </a:pPr>
            <a:r>
              <a:rPr lang="el-GR" sz="2400" dirty="0">
                <a:latin typeface="+mj-lt"/>
              </a:rPr>
              <a:t>Η ταχύτητα μετακίνησης είναι 50 </a:t>
            </a:r>
            <a:r>
              <a:rPr lang="el-GR" sz="2400" dirty="0" err="1">
                <a:latin typeface="+mj-lt"/>
              </a:rPr>
              <a:t>km</a:t>
            </a:r>
            <a:r>
              <a:rPr lang="el-GR" sz="2400" dirty="0">
                <a:latin typeface="+mj-lt"/>
              </a:rPr>
              <a:t>/h </a:t>
            </a:r>
          </a:p>
          <a:p>
            <a:pPr marL="457200" indent="-457200">
              <a:buFont typeface="+mj-lt"/>
              <a:buAutoNum type="arabicPeriod" startAt="3"/>
            </a:pPr>
            <a:endParaRPr lang="el-GR" sz="2400" dirty="0">
              <a:latin typeface="+mj-lt"/>
            </a:endParaRPr>
          </a:p>
          <a:p>
            <a:pPr marL="457200" indent="-457200">
              <a:buFont typeface="+mj-lt"/>
              <a:buAutoNum type="arabicPeriod" startAt="3"/>
            </a:pPr>
            <a:r>
              <a:rPr lang="el-GR" sz="2400" dirty="0">
                <a:latin typeface="+mj-lt"/>
              </a:rPr>
              <a:t>Ο χρόνος απόθεσης – αναμονής στον τελικό κόμβο είναι 0,5 h (δηλαδή 0,5 h ανά διαδρομή). </a:t>
            </a:r>
          </a:p>
          <a:p>
            <a:endParaRPr lang="el-GR" sz="2200" dirty="0">
              <a:solidFill>
                <a:srgbClr val="000000"/>
              </a:solidFill>
              <a:latin typeface="+mj-lt"/>
            </a:endParaRPr>
          </a:p>
        </p:txBody>
      </p:sp>
    </p:spTree>
    <p:extLst>
      <p:ext uri="{BB962C8B-B14F-4D97-AF65-F5344CB8AC3E}">
        <p14:creationId xmlns:p14="http://schemas.microsoft.com/office/powerpoint/2010/main" val="31020503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24</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487392"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sz="2600" dirty="0">
                <a:solidFill>
                  <a:srgbClr val="B46B62"/>
                </a:solidFill>
                <a:latin typeface="+mj-lt"/>
              </a:rPr>
              <a:t>Ολικός χρόνος συλλογής – μεταφοράς </a:t>
            </a:r>
            <a:endParaRPr lang="el-GR" altLang="en-US" sz="2600" b="1" dirty="0">
              <a:solidFill>
                <a:srgbClr val="B46B62"/>
              </a:solidFill>
              <a:latin typeface="+mj-lt"/>
            </a:endParaRPr>
          </a:p>
        </p:txBody>
      </p:sp>
      <p:pic>
        <p:nvPicPr>
          <p:cNvPr id="18" name="Εικόνα 17" descr="Εικόνα που περιέχει στιγμιότυπο οθόνης&#10;&#10;Περιγραφή που δημιουργήθηκε αυτόματα">
            <a:extLst>
              <a:ext uri="{FF2B5EF4-FFF2-40B4-BE49-F238E27FC236}">
                <a16:creationId xmlns:a16="http://schemas.microsoft.com/office/drawing/2014/main" id="{86317CC0-B76E-4C9F-BF3B-444ACD3543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597" y="1369722"/>
            <a:ext cx="10154804" cy="4730088"/>
          </a:xfrm>
          <a:prstGeom prst="rect">
            <a:avLst/>
          </a:prstGeom>
        </p:spPr>
      </p:pic>
    </p:spTree>
    <p:extLst>
      <p:ext uri="{BB962C8B-B14F-4D97-AF65-F5344CB8AC3E}">
        <p14:creationId xmlns:p14="http://schemas.microsoft.com/office/powerpoint/2010/main" val="28475174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25</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487392"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sz="2600" dirty="0">
                <a:solidFill>
                  <a:srgbClr val="B46B62"/>
                </a:solidFill>
                <a:latin typeface="+mj-lt"/>
              </a:rPr>
              <a:t>Μεταφόρτωση απορριμμάτων</a:t>
            </a:r>
            <a:endParaRPr lang="el-GR" altLang="en-US" sz="2600" b="1" dirty="0">
              <a:solidFill>
                <a:srgbClr val="B46B62"/>
              </a:solidFill>
              <a:latin typeface="+mj-lt"/>
            </a:endParaRPr>
          </a:p>
        </p:txBody>
      </p:sp>
      <p:pic>
        <p:nvPicPr>
          <p:cNvPr id="4" name="Εικόνα 3" descr="Εικόνα που περιέχει σχεδίαση&#10;&#10;Περιγραφή που δημιουργήθηκε αυτόματα">
            <a:extLst>
              <a:ext uri="{FF2B5EF4-FFF2-40B4-BE49-F238E27FC236}">
                <a16:creationId xmlns:a16="http://schemas.microsoft.com/office/drawing/2014/main" id="{ED2A67AC-EC2F-4C1C-80BB-6DD0A5FD0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81" y="1864914"/>
            <a:ext cx="11128164" cy="3798800"/>
          </a:xfrm>
          <a:prstGeom prst="rect">
            <a:avLst/>
          </a:prstGeom>
        </p:spPr>
      </p:pic>
    </p:spTree>
    <p:extLst>
      <p:ext uri="{BB962C8B-B14F-4D97-AF65-F5344CB8AC3E}">
        <p14:creationId xmlns:p14="http://schemas.microsoft.com/office/powerpoint/2010/main" val="33605830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26</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487392"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sz="2600" dirty="0">
                <a:solidFill>
                  <a:srgbClr val="B46B62"/>
                </a:solidFill>
                <a:latin typeface="+mj-lt"/>
              </a:rPr>
              <a:t>Μεταφόρτωση απορριμμάτων</a:t>
            </a:r>
            <a:endParaRPr lang="el-GR" altLang="en-US" sz="2600" b="1" dirty="0">
              <a:solidFill>
                <a:srgbClr val="B46B62"/>
              </a:solidFill>
              <a:latin typeface="+mj-lt"/>
            </a:endParaRPr>
          </a:p>
        </p:txBody>
      </p:sp>
      <p:pic>
        <p:nvPicPr>
          <p:cNvPr id="5" name="Εικόνα 4" descr="Εικόνα που περιέχει κείμενο, χάρτης&#10;&#10;Περιγραφή που δημιουργήθηκε αυτόματα">
            <a:extLst>
              <a:ext uri="{FF2B5EF4-FFF2-40B4-BE49-F238E27FC236}">
                <a16:creationId xmlns:a16="http://schemas.microsoft.com/office/drawing/2014/main" id="{FAD28FCE-B13C-428E-B334-BDB0006B4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0612" y="734857"/>
            <a:ext cx="4011180" cy="5437958"/>
          </a:xfrm>
          <a:prstGeom prst="rect">
            <a:avLst/>
          </a:prstGeom>
        </p:spPr>
      </p:pic>
      <p:pic>
        <p:nvPicPr>
          <p:cNvPr id="7" name="Εικόνα 6" descr="Εικόνα που περιέχει υπαίθριος, φορτηγό, κτίριο, δρόμος&#10;&#10;Περιγραφή που δημιουργήθηκε αυτόματα">
            <a:extLst>
              <a:ext uri="{FF2B5EF4-FFF2-40B4-BE49-F238E27FC236}">
                <a16:creationId xmlns:a16="http://schemas.microsoft.com/office/drawing/2014/main" id="{27A15469-379C-433E-958F-E0A1013D3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444" y="1472295"/>
            <a:ext cx="2761488" cy="2535936"/>
          </a:xfrm>
          <a:prstGeom prst="rect">
            <a:avLst/>
          </a:prstGeom>
        </p:spPr>
      </p:pic>
      <p:pic>
        <p:nvPicPr>
          <p:cNvPr id="14" name="Εικόνα 13" descr="Εικόνα που περιέχει κτίριο, υπαίθριος, δρόμος, οδός&#10;&#10;Περιγραφή που δημιουργήθηκε αυτόματα">
            <a:extLst>
              <a:ext uri="{FF2B5EF4-FFF2-40B4-BE49-F238E27FC236}">
                <a16:creationId xmlns:a16="http://schemas.microsoft.com/office/drawing/2014/main" id="{65FC753D-6D42-4ABC-B103-12300869E4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1483" y="2956920"/>
            <a:ext cx="4678680" cy="3121152"/>
          </a:xfrm>
          <a:prstGeom prst="rect">
            <a:avLst/>
          </a:prstGeom>
        </p:spPr>
      </p:pic>
    </p:spTree>
    <p:extLst>
      <p:ext uri="{BB962C8B-B14F-4D97-AF65-F5344CB8AC3E}">
        <p14:creationId xmlns:p14="http://schemas.microsoft.com/office/powerpoint/2010/main" val="9544997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27</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487392"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sz="2600" dirty="0">
                <a:solidFill>
                  <a:srgbClr val="B46B62"/>
                </a:solidFill>
                <a:latin typeface="+mj-lt"/>
              </a:rPr>
              <a:t>Μεταφόρτωση απορριμμάτων (τρόπος υπολογισμού ευθειών)</a:t>
            </a:r>
            <a:endParaRPr lang="el-GR" altLang="en-US" sz="2600" b="1" dirty="0">
              <a:solidFill>
                <a:srgbClr val="B46B62"/>
              </a:solidFill>
              <a:latin typeface="+mj-lt"/>
            </a:endParaRPr>
          </a:p>
        </p:txBody>
      </p:sp>
      <p:pic>
        <p:nvPicPr>
          <p:cNvPr id="4" name="Εικόνα 3" descr="Εικόνα που περιέχει στιγμιότυπο οθόνης&#10;&#10;Περιγραφή που δημιουργήθηκε αυτόματα">
            <a:extLst>
              <a:ext uri="{FF2B5EF4-FFF2-40B4-BE49-F238E27FC236}">
                <a16:creationId xmlns:a16="http://schemas.microsoft.com/office/drawing/2014/main" id="{FEF77A50-D90F-4713-BD1B-FC1284384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100" y="1428818"/>
            <a:ext cx="8824155" cy="4604657"/>
          </a:xfrm>
          <a:prstGeom prst="rect">
            <a:avLst/>
          </a:prstGeom>
        </p:spPr>
      </p:pic>
    </p:spTree>
    <p:extLst>
      <p:ext uri="{BB962C8B-B14F-4D97-AF65-F5344CB8AC3E}">
        <p14:creationId xmlns:p14="http://schemas.microsoft.com/office/powerpoint/2010/main" val="19527621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28</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328040" y="923841"/>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sz="2600" b="1" dirty="0">
                <a:solidFill>
                  <a:srgbClr val="B46B62"/>
                </a:solidFill>
                <a:latin typeface="+mj-lt"/>
              </a:rPr>
              <a:t>Υπολογισμός μοναδιαίου κόστους</a:t>
            </a:r>
            <a:r>
              <a:rPr lang="en-US" sz="2600" b="1" dirty="0">
                <a:solidFill>
                  <a:srgbClr val="B46B62"/>
                </a:solidFill>
                <a:latin typeface="+mj-lt"/>
              </a:rPr>
              <a:t> </a:t>
            </a:r>
            <a:r>
              <a:rPr lang="el-GR" sz="2600" b="1" dirty="0">
                <a:solidFill>
                  <a:srgbClr val="B46B62"/>
                </a:solidFill>
                <a:latin typeface="+mj-lt"/>
              </a:rPr>
              <a:t>μεταφοράς</a:t>
            </a:r>
            <a:endParaRPr lang="el-GR" altLang="en-US" sz="2600" b="1" dirty="0">
              <a:solidFill>
                <a:srgbClr val="B46B62"/>
              </a:solidFill>
              <a:latin typeface="+mj-lt"/>
            </a:endParaRPr>
          </a:p>
        </p:txBody>
      </p:sp>
      <p:sp>
        <p:nvSpPr>
          <p:cNvPr id="3" name="Ορθογώνιο 2">
            <a:extLst>
              <a:ext uri="{FF2B5EF4-FFF2-40B4-BE49-F238E27FC236}">
                <a16:creationId xmlns:a16="http://schemas.microsoft.com/office/drawing/2014/main" id="{DC5461EA-F5BB-4F9D-8AC4-ABB96B372A41}"/>
              </a:ext>
            </a:extLst>
          </p:cNvPr>
          <p:cNvSpPr/>
          <p:nvPr/>
        </p:nvSpPr>
        <p:spPr>
          <a:xfrm>
            <a:off x="375707" y="1443841"/>
            <a:ext cx="11535919" cy="3046988"/>
          </a:xfrm>
          <a:prstGeom prst="rect">
            <a:avLst/>
          </a:prstGeom>
        </p:spPr>
        <p:txBody>
          <a:bodyPr wrap="square">
            <a:spAutoFit/>
          </a:bodyPr>
          <a:lstStyle/>
          <a:p>
            <a:pPr algn="just"/>
            <a:r>
              <a:rPr lang="el-GR" sz="2400" dirty="0">
                <a:solidFill>
                  <a:srgbClr val="B46B62"/>
                </a:solidFill>
                <a:latin typeface="+mj-lt"/>
              </a:rPr>
              <a:t>Σύμμεικτα</a:t>
            </a:r>
          </a:p>
          <a:p>
            <a:pPr algn="just"/>
            <a:r>
              <a:rPr lang="de-DE" sz="2400" dirty="0">
                <a:latin typeface="+mj-lt"/>
              </a:rPr>
              <a:t>30 L × (1 €/L)/100 km/6,4 t = 0,047 €/t-km </a:t>
            </a:r>
            <a:endParaRPr lang="el-GR" sz="2400" dirty="0">
              <a:latin typeface="+mj-lt"/>
            </a:endParaRPr>
          </a:p>
          <a:p>
            <a:pPr algn="just"/>
            <a:endParaRPr lang="el-GR" sz="2400" dirty="0">
              <a:solidFill>
                <a:srgbClr val="000000"/>
              </a:solidFill>
              <a:latin typeface="+mj-lt"/>
            </a:endParaRPr>
          </a:p>
          <a:p>
            <a:pPr algn="just"/>
            <a:r>
              <a:rPr lang="el-GR" sz="2400" dirty="0">
                <a:solidFill>
                  <a:srgbClr val="B46B62"/>
                </a:solidFill>
                <a:latin typeface="+mj-lt"/>
              </a:rPr>
              <a:t>Ανακυκλώσιμα</a:t>
            </a:r>
          </a:p>
          <a:p>
            <a:pPr algn="just"/>
            <a:r>
              <a:rPr lang="de-DE" sz="2400" dirty="0">
                <a:latin typeface="+mj-lt"/>
              </a:rPr>
              <a:t>30 L × (1 €/L)/100 km/4,5 t = 0,067 €/t-km </a:t>
            </a:r>
            <a:endParaRPr lang="el-GR" sz="2400" dirty="0">
              <a:latin typeface="+mj-lt"/>
            </a:endParaRPr>
          </a:p>
          <a:p>
            <a:pPr algn="just"/>
            <a:endParaRPr lang="el-GR" sz="2400" dirty="0">
              <a:solidFill>
                <a:srgbClr val="000000"/>
              </a:solidFill>
              <a:latin typeface="+mj-lt"/>
            </a:endParaRPr>
          </a:p>
          <a:p>
            <a:pPr algn="just"/>
            <a:r>
              <a:rPr lang="el-GR" sz="2400" dirty="0">
                <a:solidFill>
                  <a:srgbClr val="B46B62"/>
                </a:solidFill>
                <a:latin typeface="+mj-lt"/>
              </a:rPr>
              <a:t>Συρμοί</a:t>
            </a:r>
          </a:p>
          <a:p>
            <a:pPr algn="just"/>
            <a:r>
              <a:rPr lang="de-DE" sz="2400" dirty="0">
                <a:latin typeface="+mj-lt"/>
              </a:rPr>
              <a:t>50 L × (1 €/L) /100 km/20 t = 0,025 €/t-km </a:t>
            </a:r>
            <a:endParaRPr lang="el-GR" sz="2400" dirty="0">
              <a:solidFill>
                <a:srgbClr val="000000"/>
              </a:solidFill>
              <a:latin typeface="+mj-lt"/>
            </a:endParaRPr>
          </a:p>
        </p:txBody>
      </p:sp>
      <p:sp>
        <p:nvSpPr>
          <p:cNvPr id="12" name="Rectangle 3">
            <a:extLst>
              <a:ext uri="{FF2B5EF4-FFF2-40B4-BE49-F238E27FC236}">
                <a16:creationId xmlns:a16="http://schemas.microsoft.com/office/drawing/2014/main" id="{C0652DC4-3DA2-4A03-9EC5-81F9D544DF8A}"/>
              </a:ext>
            </a:extLst>
          </p:cNvPr>
          <p:cNvSpPr txBox="1">
            <a:spLocks noChangeArrowheads="1"/>
          </p:cNvSpPr>
          <p:nvPr/>
        </p:nvSpPr>
        <p:spPr>
          <a:xfrm>
            <a:off x="2084763" y="4994334"/>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sz="2600" dirty="0">
                <a:solidFill>
                  <a:srgbClr val="B46B62"/>
                </a:solidFill>
                <a:latin typeface="+mj-lt"/>
              </a:rPr>
              <a:t>€/χρόνο = Συντελεστής </a:t>
            </a:r>
            <a:r>
              <a:rPr lang="en-US" sz="2600" dirty="0">
                <a:solidFill>
                  <a:srgbClr val="B46B62"/>
                </a:solidFill>
                <a:latin typeface="+mj-lt"/>
              </a:rPr>
              <a:t>x </a:t>
            </a:r>
            <a:r>
              <a:rPr lang="el-GR" sz="2600" dirty="0">
                <a:solidFill>
                  <a:srgbClr val="B46B62"/>
                </a:solidFill>
                <a:latin typeface="+mj-lt"/>
              </a:rPr>
              <a:t>(Απόσταση </a:t>
            </a:r>
            <a:r>
              <a:rPr lang="en-US" sz="2600" dirty="0">
                <a:solidFill>
                  <a:srgbClr val="B46B62"/>
                </a:solidFill>
                <a:latin typeface="+mj-lt"/>
              </a:rPr>
              <a:t>x </a:t>
            </a:r>
            <a:r>
              <a:rPr lang="el-GR" sz="2600" dirty="0">
                <a:solidFill>
                  <a:srgbClr val="B46B62"/>
                </a:solidFill>
                <a:latin typeface="+mj-lt"/>
              </a:rPr>
              <a:t>2) </a:t>
            </a:r>
            <a:r>
              <a:rPr lang="en-US" sz="2600" dirty="0">
                <a:solidFill>
                  <a:srgbClr val="B46B62"/>
                </a:solidFill>
                <a:latin typeface="+mj-lt"/>
              </a:rPr>
              <a:t>x</a:t>
            </a:r>
            <a:r>
              <a:rPr lang="el-GR" sz="2600" dirty="0">
                <a:solidFill>
                  <a:srgbClr val="B46B62"/>
                </a:solidFill>
                <a:latin typeface="+mj-lt"/>
              </a:rPr>
              <a:t> Παραγωγή ΣΑ / χρόνο</a:t>
            </a:r>
            <a:endParaRPr lang="el-GR" altLang="en-US" sz="2600" dirty="0">
              <a:solidFill>
                <a:srgbClr val="B46B62"/>
              </a:solidFill>
              <a:latin typeface="+mj-lt"/>
            </a:endParaRPr>
          </a:p>
        </p:txBody>
      </p:sp>
    </p:spTree>
    <p:extLst>
      <p:ext uri="{BB962C8B-B14F-4D97-AF65-F5344CB8AC3E}">
        <p14:creationId xmlns:p14="http://schemas.microsoft.com/office/powerpoint/2010/main" val="30184235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29</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375707"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sz="2600" dirty="0">
                <a:solidFill>
                  <a:srgbClr val="B46B62"/>
                </a:solidFill>
                <a:latin typeface="+mj-lt"/>
              </a:rPr>
              <a:t>Μεταφόρτωση απορριμμάτων (παράδειγμα)</a:t>
            </a:r>
            <a:endParaRPr lang="el-GR" altLang="en-US" sz="2600" b="1" dirty="0">
              <a:solidFill>
                <a:srgbClr val="B46B62"/>
              </a:solidFill>
              <a:latin typeface="+mj-lt"/>
            </a:endParaRPr>
          </a:p>
        </p:txBody>
      </p:sp>
      <p:sp>
        <p:nvSpPr>
          <p:cNvPr id="3" name="Ορθογώνιο 2">
            <a:extLst>
              <a:ext uri="{FF2B5EF4-FFF2-40B4-BE49-F238E27FC236}">
                <a16:creationId xmlns:a16="http://schemas.microsoft.com/office/drawing/2014/main" id="{DC5461EA-F5BB-4F9D-8AC4-ABB96B372A41}"/>
              </a:ext>
            </a:extLst>
          </p:cNvPr>
          <p:cNvSpPr/>
          <p:nvPr/>
        </p:nvSpPr>
        <p:spPr>
          <a:xfrm>
            <a:off x="375707" y="1443841"/>
            <a:ext cx="11535919" cy="4832092"/>
          </a:xfrm>
          <a:prstGeom prst="rect">
            <a:avLst/>
          </a:prstGeom>
        </p:spPr>
        <p:txBody>
          <a:bodyPr wrap="square">
            <a:spAutoFit/>
          </a:bodyPr>
          <a:lstStyle/>
          <a:p>
            <a:pPr algn="just"/>
            <a:r>
              <a:rPr lang="el-GR" sz="2200" dirty="0">
                <a:solidFill>
                  <a:srgbClr val="000000"/>
                </a:solidFill>
                <a:latin typeface="+mj-lt"/>
              </a:rPr>
              <a:t>Μια πόλη παράγει 50.000 t/y. Συγκρίνετε οικονομικά δύο σενάρια (με ΣΜΑ και χωρίς ΣΜΑ). Θεωρήστε ότι ο ΣΜΑ έχει κόστος κατασκευής 500.000€ και χρόνο ζωής τα 15 έτη με ετήσια λειτουργικά κόστη τα 10.000 €/y (ηλεκτρισμός, κόστος προσωπικού ΣΜΑ που δεν περιλαμβάνει τους οδηγούς). Θεωρήστε μηδενικό επιτόκιο απόσβεσης. Θεωρήστε ότι τα μικρά οχήματα τα διαθέτει ήδη η πόλη (δεν αγοράζονται νέα) ενώ το κόστος αγοράς των </a:t>
            </a:r>
            <a:r>
              <a:rPr lang="el-GR" sz="2200" dirty="0" err="1">
                <a:solidFill>
                  <a:srgbClr val="000000"/>
                </a:solidFill>
                <a:latin typeface="+mj-lt"/>
              </a:rPr>
              <a:t>τρακτόρων</a:t>
            </a:r>
            <a:r>
              <a:rPr lang="el-GR" sz="2200" dirty="0">
                <a:solidFill>
                  <a:srgbClr val="000000"/>
                </a:solidFill>
                <a:latin typeface="+mj-lt"/>
              </a:rPr>
              <a:t> – </a:t>
            </a:r>
            <a:r>
              <a:rPr lang="el-GR" sz="2200" dirty="0" err="1">
                <a:solidFill>
                  <a:srgbClr val="000000"/>
                </a:solidFill>
                <a:latin typeface="+mj-lt"/>
              </a:rPr>
              <a:t>containers</a:t>
            </a:r>
            <a:r>
              <a:rPr lang="el-GR" sz="2200" dirty="0">
                <a:solidFill>
                  <a:srgbClr val="000000"/>
                </a:solidFill>
                <a:latin typeface="+mj-lt"/>
              </a:rPr>
              <a:t> (δηλαδή τα μεγάλα οχήματα που κινούνται από το ΣΜΑ στον τελικό χώρο) περιλαμβάνεται ήδη στο κόστος κατασκευής του ΣΜΑ. Θεωρήστε εδώ ότι ο ΣΜΑ είναι δημοτικός και συνεπώς δεν πληρώνει ο δήμος τέλη εισόδου σε αυτόν. Επίσης, θεωρήστε (ο υπολογισμός φαίνεται σε επόμενο παράδειγμα) ότι ο συντελεστής μεταφοράς είναι (βάσει της παραδοχής ότι το κόστος </a:t>
            </a:r>
            <a:r>
              <a:rPr lang="el-GR" sz="2200" dirty="0" err="1">
                <a:solidFill>
                  <a:srgbClr val="000000"/>
                </a:solidFill>
                <a:latin typeface="+mj-lt"/>
              </a:rPr>
              <a:t>diesel</a:t>
            </a:r>
            <a:r>
              <a:rPr lang="el-GR" sz="2200" dirty="0">
                <a:solidFill>
                  <a:srgbClr val="000000"/>
                </a:solidFill>
                <a:latin typeface="+mj-lt"/>
              </a:rPr>
              <a:t> είναι 1€/L): </a:t>
            </a:r>
          </a:p>
          <a:p>
            <a:pPr marL="342900" indent="-342900">
              <a:buFont typeface="Arial" panose="020B0604020202020204" pitchFamily="34" charset="0"/>
              <a:buChar char="•"/>
            </a:pPr>
            <a:r>
              <a:rPr lang="el-GR" sz="2200" b="1" dirty="0">
                <a:solidFill>
                  <a:srgbClr val="000000"/>
                </a:solidFill>
                <a:latin typeface="+mj-lt"/>
              </a:rPr>
              <a:t>0,047€/t-</a:t>
            </a:r>
            <a:r>
              <a:rPr lang="el-GR" sz="2200" b="1" dirty="0" err="1">
                <a:solidFill>
                  <a:srgbClr val="000000"/>
                </a:solidFill>
                <a:latin typeface="+mj-lt"/>
              </a:rPr>
              <a:t>km</a:t>
            </a:r>
            <a:r>
              <a:rPr lang="el-GR" sz="2200" b="1" dirty="0">
                <a:solidFill>
                  <a:srgbClr val="000000"/>
                </a:solidFill>
                <a:latin typeface="+mj-lt"/>
              </a:rPr>
              <a:t> </a:t>
            </a:r>
            <a:r>
              <a:rPr lang="el-GR" sz="2200" dirty="0">
                <a:solidFill>
                  <a:srgbClr val="000000"/>
                </a:solidFill>
                <a:latin typeface="+mj-lt"/>
              </a:rPr>
              <a:t>για μικρά απορριμματοφόρα (οχήματα πόλης) των 16 m</a:t>
            </a:r>
            <a:r>
              <a:rPr lang="el-GR" sz="2200" baseline="30000" dirty="0">
                <a:solidFill>
                  <a:srgbClr val="000000"/>
                </a:solidFill>
                <a:latin typeface="+mj-lt"/>
              </a:rPr>
              <a:t>3</a:t>
            </a:r>
            <a:r>
              <a:rPr lang="el-GR" sz="2200" dirty="0">
                <a:solidFill>
                  <a:srgbClr val="000000"/>
                </a:solidFill>
                <a:latin typeface="+mj-lt"/>
              </a:rPr>
              <a:t> (που μεταφέρουν 6,4 t ανά διαδρομή). </a:t>
            </a:r>
          </a:p>
          <a:p>
            <a:pPr marL="342900" indent="-342900">
              <a:buFont typeface="Arial" panose="020B0604020202020204" pitchFamily="34" charset="0"/>
              <a:buChar char="•"/>
            </a:pPr>
            <a:r>
              <a:rPr lang="el-GR" sz="2200" b="1" dirty="0">
                <a:solidFill>
                  <a:srgbClr val="000000"/>
                </a:solidFill>
                <a:latin typeface="+mj-lt"/>
              </a:rPr>
              <a:t>0,025€/t-</a:t>
            </a:r>
            <a:r>
              <a:rPr lang="el-GR" sz="2200" b="1" dirty="0" err="1">
                <a:solidFill>
                  <a:srgbClr val="000000"/>
                </a:solidFill>
                <a:latin typeface="+mj-lt"/>
              </a:rPr>
              <a:t>km</a:t>
            </a:r>
            <a:r>
              <a:rPr lang="el-GR" sz="2200" b="1" dirty="0">
                <a:solidFill>
                  <a:srgbClr val="000000"/>
                </a:solidFill>
                <a:latin typeface="+mj-lt"/>
              </a:rPr>
              <a:t> </a:t>
            </a:r>
            <a:r>
              <a:rPr lang="el-GR" sz="2200" dirty="0">
                <a:solidFill>
                  <a:srgbClr val="000000"/>
                </a:solidFill>
                <a:latin typeface="+mj-lt"/>
              </a:rPr>
              <a:t>για συρμούς (</a:t>
            </a:r>
            <a:r>
              <a:rPr lang="el-GR" sz="2200" dirty="0" err="1">
                <a:solidFill>
                  <a:srgbClr val="000000"/>
                </a:solidFill>
                <a:latin typeface="+mj-lt"/>
              </a:rPr>
              <a:t>τράκτορες</a:t>
            </a:r>
            <a:r>
              <a:rPr lang="el-GR" sz="2200" dirty="0">
                <a:solidFill>
                  <a:srgbClr val="000000"/>
                </a:solidFill>
                <a:latin typeface="+mj-lt"/>
              </a:rPr>
              <a:t> – </a:t>
            </a:r>
            <a:r>
              <a:rPr lang="el-GR" sz="2200" dirty="0" err="1">
                <a:solidFill>
                  <a:srgbClr val="000000"/>
                </a:solidFill>
                <a:latin typeface="+mj-lt"/>
              </a:rPr>
              <a:t>containers</a:t>
            </a:r>
            <a:r>
              <a:rPr lang="el-GR" sz="2200" dirty="0">
                <a:solidFill>
                  <a:srgbClr val="000000"/>
                </a:solidFill>
                <a:latin typeface="+mj-lt"/>
              </a:rPr>
              <a:t>) των 56 m</a:t>
            </a:r>
            <a:r>
              <a:rPr lang="el-GR" sz="2200" baseline="30000" dirty="0">
                <a:solidFill>
                  <a:srgbClr val="000000"/>
                </a:solidFill>
                <a:latin typeface="+mj-lt"/>
              </a:rPr>
              <a:t>3</a:t>
            </a:r>
            <a:r>
              <a:rPr lang="el-GR" sz="2200" dirty="0">
                <a:solidFill>
                  <a:srgbClr val="000000"/>
                </a:solidFill>
                <a:latin typeface="+mj-lt"/>
              </a:rPr>
              <a:t> (που μεταφέρουν 20 t ΑΣΑ ανά διαδρομή) οι οποίοι ξεκινούν από το ΣΜΑ και καταλήγουν στον τελικό κόμβο. </a:t>
            </a:r>
          </a:p>
        </p:txBody>
      </p:sp>
    </p:spTree>
    <p:extLst>
      <p:ext uri="{BB962C8B-B14F-4D97-AF65-F5344CB8AC3E}">
        <p14:creationId xmlns:p14="http://schemas.microsoft.com/office/powerpoint/2010/main" val="13345755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a:t>
            </a:fld>
            <a:endParaRPr lang="en-US" sz="1600" b="1" dirty="0">
              <a:latin typeface="Arial" pitchFamily="34" charset="0"/>
              <a:cs typeface="Arial" pitchFamily="34" charset="0"/>
            </a:endParaRPr>
          </a:p>
        </p:txBody>
      </p:sp>
      <p:sp>
        <p:nvSpPr>
          <p:cNvPr id="12" name="Rectangle 3">
            <a:extLst>
              <a:ext uri="{FF2B5EF4-FFF2-40B4-BE49-F238E27FC236}">
                <a16:creationId xmlns:a16="http://schemas.microsoft.com/office/drawing/2014/main" id="{A4B63315-FD53-4C9E-B230-403D3DFCC24D}"/>
              </a:ext>
            </a:extLst>
          </p:cNvPr>
          <p:cNvSpPr txBox="1">
            <a:spLocks noChangeArrowheads="1"/>
          </p:cNvSpPr>
          <p:nvPr/>
        </p:nvSpPr>
        <p:spPr>
          <a:xfrm>
            <a:off x="1548040" y="998932"/>
            <a:ext cx="5207000" cy="4035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altLang="en-US" b="1" dirty="0">
                <a:solidFill>
                  <a:srgbClr val="B46B62"/>
                </a:solidFill>
                <a:latin typeface="+mj-lt"/>
              </a:rPr>
              <a:t>Κάδοι προσωρινής αποθήκευσης</a:t>
            </a:r>
          </a:p>
          <a:p>
            <a:pPr marL="0" indent="0">
              <a:lnSpc>
                <a:spcPct val="80000"/>
              </a:lnSpc>
              <a:buFont typeface="Wingdings" panose="05000000000000000000" pitchFamily="2" charset="2"/>
              <a:buNone/>
            </a:pPr>
            <a:endParaRPr lang="en-US" altLang="en-US" sz="2200" dirty="0">
              <a:latin typeface="+mj-lt"/>
            </a:endParaRPr>
          </a:p>
          <a:p>
            <a:pPr marL="0" indent="0">
              <a:lnSpc>
                <a:spcPct val="80000"/>
              </a:lnSpc>
              <a:buFont typeface="Wingdings" panose="05000000000000000000" pitchFamily="2" charset="2"/>
              <a:buNone/>
            </a:pPr>
            <a:r>
              <a:rPr lang="el-GR" altLang="en-US" sz="2200" dirty="0" err="1">
                <a:latin typeface="+mj-lt"/>
              </a:rPr>
              <a:t>Στατικ</a:t>
            </a:r>
            <a:r>
              <a:rPr lang="en-US" altLang="en-US" sz="2200" dirty="0">
                <a:latin typeface="+mj-lt"/>
              </a:rPr>
              <a:t>o</a:t>
            </a:r>
            <a:r>
              <a:rPr lang="el-GR" altLang="en-US" sz="2200" dirty="0">
                <a:latin typeface="+mj-lt"/>
              </a:rPr>
              <a:t>ί κάδοι μεγάλου όγκου (7 </a:t>
            </a:r>
            <a:r>
              <a:rPr lang="en-US" altLang="en-US" sz="2200" dirty="0">
                <a:latin typeface="+mj-lt"/>
              </a:rPr>
              <a:t>m</a:t>
            </a:r>
            <a:r>
              <a:rPr lang="en-US" altLang="en-US" sz="2200" baseline="30000" dirty="0">
                <a:latin typeface="+mj-lt"/>
              </a:rPr>
              <a:t>3</a:t>
            </a:r>
            <a:r>
              <a:rPr lang="en-US" altLang="en-US" sz="2200" dirty="0">
                <a:latin typeface="+mj-lt"/>
              </a:rPr>
              <a:t>)</a:t>
            </a:r>
          </a:p>
          <a:p>
            <a:pPr marL="0" indent="0">
              <a:lnSpc>
                <a:spcPct val="80000"/>
              </a:lnSpc>
              <a:buFont typeface="Wingdings" panose="05000000000000000000" pitchFamily="2" charset="2"/>
              <a:buNone/>
            </a:pPr>
            <a:endParaRPr lang="en-US" altLang="en-US" sz="2200" dirty="0">
              <a:latin typeface="+mj-lt"/>
            </a:endParaRPr>
          </a:p>
          <a:p>
            <a:pPr marL="0" indent="0">
              <a:lnSpc>
                <a:spcPct val="80000"/>
              </a:lnSpc>
              <a:buFont typeface="Wingdings" panose="05000000000000000000" pitchFamily="2" charset="2"/>
              <a:buNone/>
            </a:pPr>
            <a:r>
              <a:rPr lang="el-GR" altLang="en-US" sz="2200" dirty="0">
                <a:latin typeface="+mj-lt"/>
              </a:rPr>
              <a:t>Πυκνότητα ΑΣΑ σε κάδους χωρίς συμπίεση: 100-200 </a:t>
            </a:r>
            <a:r>
              <a:rPr lang="en-US" altLang="en-US" sz="2200" dirty="0">
                <a:latin typeface="+mj-lt"/>
              </a:rPr>
              <a:t>kg/m</a:t>
            </a:r>
            <a:r>
              <a:rPr lang="en-US" altLang="en-US" sz="2200" baseline="30000" dirty="0">
                <a:latin typeface="+mj-lt"/>
              </a:rPr>
              <a:t>3</a:t>
            </a:r>
          </a:p>
          <a:p>
            <a:pPr marL="0" indent="0">
              <a:lnSpc>
                <a:spcPct val="80000"/>
              </a:lnSpc>
              <a:buFont typeface="Wingdings" panose="05000000000000000000" pitchFamily="2" charset="2"/>
              <a:buNone/>
            </a:pPr>
            <a:endParaRPr lang="en-US" altLang="en-US" sz="2200" dirty="0">
              <a:latin typeface="+mj-lt"/>
            </a:endParaRPr>
          </a:p>
          <a:p>
            <a:pPr marL="0" indent="0">
              <a:lnSpc>
                <a:spcPct val="80000"/>
              </a:lnSpc>
              <a:buFont typeface="Wingdings" panose="05000000000000000000" pitchFamily="2" charset="2"/>
              <a:buNone/>
            </a:pPr>
            <a:r>
              <a:rPr lang="el-GR" altLang="en-US" sz="2200" dirty="0">
                <a:latin typeface="+mj-lt"/>
              </a:rPr>
              <a:t>Ωφέλιμη χωρητικότητα: 80%-100%</a:t>
            </a:r>
          </a:p>
          <a:p>
            <a:pPr marL="0" indent="0">
              <a:lnSpc>
                <a:spcPct val="80000"/>
              </a:lnSpc>
              <a:buFont typeface="Wingdings" panose="05000000000000000000" pitchFamily="2" charset="2"/>
              <a:buNone/>
            </a:pPr>
            <a:endParaRPr lang="el-GR" altLang="en-US" sz="2200" dirty="0">
              <a:latin typeface="Comic Sans MS" panose="030F0702030302020204" pitchFamily="66" charset="0"/>
            </a:endParaRPr>
          </a:p>
          <a:p>
            <a:pPr>
              <a:lnSpc>
                <a:spcPct val="80000"/>
              </a:lnSpc>
              <a:buFont typeface="Wingdings" panose="05000000000000000000" pitchFamily="2" charset="2"/>
              <a:buNone/>
            </a:pPr>
            <a:endParaRPr lang="en-US" altLang="en-US" sz="2200" dirty="0">
              <a:latin typeface="Comic Sans MS" panose="030F0702030302020204" pitchFamily="66" charset="0"/>
            </a:endParaRPr>
          </a:p>
          <a:p>
            <a:pPr>
              <a:lnSpc>
                <a:spcPct val="80000"/>
              </a:lnSpc>
              <a:buFont typeface="Wingdings" panose="05000000000000000000" pitchFamily="2" charset="2"/>
              <a:buNone/>
            </a:pPr>
            <a:endParaRPr lang="el-GR" altLang="en-US" sz="2200" dirty="0">
              <a:latin typeface="Comic Sans MS" panose="030F0702030302020204" pitchFamily="66" charset="0"/>
            </a:endParaRPr>
          </a:p>
          <a:p>
            <a:pPr>
              <a:lnSpc>
                <a:spcPct val="80000"/>
              </a:lnSpc>
            </a:pPr>
            <a:endParaRPr lang="en-US" altLang="en-US" sz="2400" dirty="0">
              <a:latin typeface="Comic Sans MS" panose="030F0702030302020204" pitchFamily="66" charset="0"/>
            </a:endParaRPr>
          </a:p>
        </p:txBody>
      </p:sp>
      <p:pic>
        <p:nvPicPr>
          <p:cNvPr id="13" name="Picture 4">
            <a:extLst>
              <a:ext uri="{FF2B5EF4-FFF2-40B4-BE49-F238E27FC236}">
                <a16:creationId xmlns:a16="http://schemas.microsoft.com/office/drawing/2014/main" id="{DC4E23D0-70D5-4C6D-B651-B19BAFF16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292" t="25555" r="49768" b="10001"/>
          <a:stretch>
            <a:fillRect/>
          </a:stretch>
        </p:blipFill>
        <p:spPr bwMode="auto">
          <a:xfrm>
            <a:off x="6602516" y="1039615"/>
            <a:ext cx="3422650" cy="49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A1DA0ED-389C-4009-8CD5-6B083F8E6B5E}"/>
              </a:ext>
            </a:extLst>
          </p:cNvPr>
          <p:cNvSpPr txBox="1"/>
          <p:nvPr/>
        </p:nvSpPr>
        <p:spPr>
          <a:xfrm>
            <a:off x="10190459" y="1472493"/>
            <a:ext cx="1555874" cy="430887"/>
          </a:xfrm>
          <a:prstGeom prst="rect">
            <a:avLst/>
          </a:prstGeom>
          <a:noFill/>
        </p:spPr>
        <p:txBody>
          <a:bodyPr wrap="square" rtlCol="0">
            <a:spAutoFit/>
          </a:bodyPr>
          <a:lstStyle/>
          <a:p>
            <a:r>
              <a:rPr lang="el-GR" sz="2200" dirty="0">
                <a:solidFill>
                  <a:srgbClr val="B46B62"/>
                </a:solidFill>
                <a:latin typeface="+mj-lt"/>
              </a:rPr>
              <a:t>240 </a:t>
            </a:r>
            <a:r>
              <a:rPr lang="en-US" sz="2200" dirty="0">
                <a:solidFill>
                  <a:srgbClr val="B46B62"/>
                </a:solidFill>
                <a:latin typeface="+mj-lt"/>
              </a:rPr>
              <a:t>L</a:t>
            </a:r>
            <a:endParaRPr lang="en-GB" sz="2200" dirty="0">
              <a:solidFill>
                <a:srgbClr val="B46B62"/>
              </a:solidFill>
              <a:latin typeface="+mj-lt"/>
            </a:endParaRPr>
          </a:p>
        </p:txBody>
      </p:sp>
      <p:sp>
        <p:nvSpPr>
          <p:cNvPr id="15" name="TextBox 14">
            <a:extLst>
              <a:ext uri="{FF2B5EF4-FFF2-40B4-BE49-F238E27FC236}">
                <a16:creationId xmlns:a16="http://schemas.microsoft.com/office/drawing/2014/main" id="{C9763F94-D1AF-4A33-9EEC-CB0FBB6EC491}"/>
              </a:ext>
            </a:extLst>
          </p:cNvPr>
          <p:cNvSpPr txBox="1"/>
          <p:nvPr/>
        </p:nvSpPr>
        <p:spPr>
          <a:xfrm>
            <a:off x="10177566" y="2882308"/>
            <a:ext cx="1555874" cy="430887"/>
          </a:xfrm>
          <a:prstGeom prst="rect">
            <a:avLst/>
          </a:prstGeom>
          <a:noFill/>
        </p:spPr>
        <p:txBody>
          <a:bodyPr wrap="square" rtlCol="0">
            <a:spAutoFit/>
          </a:bodyPr>
          <a:lstStyle/>
          <a:p>
            <a:r>
              <a:rPr lang="en-US" sz="2200" dirty="0">
                <a:solidFill>
                  <a:srgbClr val="B46B62"/>
                </a:solidFill>
                <a:latin typeface="+mj-lt"/>
              </a:rPr>
              <a:t>600</a:t>
            </a:r>
            <a:r>
              <a:rPr lang="el-GR" sz="2200" dirty="0">
                <a:solidFill>
                  <a:srgbClr val="B46B62"/>
                </a:solidFill>
                <a:latin typeface="+mj-lt"/>
              </a:rPr>
              <a:t> </a:t>
            </a:r>
            <a:r>
              <a:rPr lang="en-US" sz="2200" dirty="0">
                <a:solidFill>
                  <a:srgbClr val="B46B62"/>
                </a:solidFill>
                <a:latin typeface="+mj-lt"/>
              </a:rPr>
              <a:t>L</a:t>
            </a:r>
            <a:endParaRPr lang="en-GB" sz="2200" dirty="0">
              <a:solidFill>
                <a:srgbClr val="B46B62"/>
              </a:solidFill>
              <a:latin typeface="+mj-lt"/>
            </a:endParaRPr>
          </a:p>
        </p:txBody>
      </p:sp>
      <p:sp>
        <p:nvSpPr>
          <p:cNvPr id="16" name="TextBox 15">
            <a:extLst>
              <a:ext uri="{FF2B5EF4-FFF2-40B4-BE49-F238E27FC236}">
                <a16:creationId xmlns:a16="http://schemas.microsoft.com/office/drawing/2014/main" id="{3F0EF925-8706-4B3C-9701-542A9B56C164}"/>
              </a:ext>
            </a:extLst>
          </p:cNvPr>
          <p:cNvSpPr txBox="1"/>
          <p:nvPr/>
        </p:nvSpPr>
        <p:spPr>
          <a:xfrm>
            <a:off x="10177566" y="4666625"/>
            <a:ext cx="1555874" cy="430887"/>
          </a:xfrm>
          <a:prstGeom prst="rect">
            <a:avLst/>
          </a:prstGeom>
          <a:noFill/>
        </p:spPr>
        <p:txBody>
          <a:bodyPr wrap="square" rtlCol="0">
            <a:spAutoFit/>
          </a:bodyPr>
          <a:lstStyle/>
          <a:p>
            <a:r>
              <a:rPr lang="en-US" sz="2200" dirty="0">
                <a:solidFill>
                  <a:srgbClr val="B46B62"/>
                </a:solidFill>
                <a:latin typeface="+mj-lt"/>
              </a:rPr>
              <a:t>1100</a:t>
            </a:r>
            <a:r>
              <a:rPr lang="el-GR" sz="2200" dirty="0">
                <a:solidFill>
                  <a:srgbClr val="B46B62"/>
                </a:solidFill>
                <a:latin typeface="+mj-lt"/>
              </a:rPr>
              <a:t> </a:t>
            </a:r>
            <a:r>
              <a:rPr lang="en-US" sz="2200" dirty="0">
                <a:solidFill>
                  <a:srgbClr val="B46B62"/>
                </a:solidFill>
                <a:latin typeface="+mj-lt"/>
              </a:rPr>
              <a:t>L</a:t>
            </a:r>
            <a:endParaRPr lang="en-GB" sz="2200" dirty="0">
              <a:solidFill>
                <a:srgbClr val="B46B62"/>
              </a:solidFill>
              <a:latin typeface="+mj-lt"/>
            </a:endParaRPr>
          </a:p>
        </p:txBody>
      </p:sp>
    </p:spTree>
    <p:extLst>
      <p:ext uri="{BB962C8B-B14F-4D97-AF65-F5344CB8AC3E}">
        <p14:creationId xmlns:p14="http://schemas.microsoft.com/office/powerpoint/2010/main" val="196636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30</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487392"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sz="2600" dirty="0">
                <a:solidFill>
                  <a:srgbClr val="B46B62"/>
                </a:solidFill>
                <a:latin typeface="+mj-lt"/>
              </a:rPr>
              <a:t>Μεταφόρτωση απορριμμάτων (παράδειγμα – Σενάριο 1)</a:t>
            </a:r>
            <a:endParaRPr lang="el-GR" altLang="en-US" sz="2600" b="1" dirty="0">
              <a:solidFill>
                <a:srgbClr val="B46B62"/>
              </a:solidFill>
              <a:latin typeface="+mj-lt"/>
            </a:endParaRPr>
          </a:p>
        </p:txBody>
      </p:sp>
      <p:pic>
        <p:nvPicPr>
          <p:cNvPr id="5" name="Εικόνα 4" descr="Εικόνα που περιέχει στιγμιότυπο οθόνης&#10;&#10;Περιγραφή που δημιουργήθηκε αυτόματα">
            <a:extLst>
              <a:ext uri="{FF2B5EF4-FFF2-40B4-BE49-F238E27FC236}">
                <a16:creationId xmlns:a16="http://schemas.microsoft.com/office/drawing/2014/main" id="{B96BADA2-F99C-4B8B-A154-8F24D79F9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871" y="1428818"/>
            <a:ext cx="9050958" cy="2764328"/>
          </a:xfrm>
          <a:prstGeom prst="rect">
            <a:avLst/>
          </a:prstGeom>
        </p:spPr>
      </p:pic>
      <p:sp>
        <p:nvSpPr>
          <p:cNvPr id="6" name="Ορθογώνιο 5">
            <a:extLst>
              <a:ext uri="{FF2B5EF4-FFF2-40B4-BE49-F238E27FC236}">
                <a16:creationId xmlns:a16="http://schemas.microsoft.com/office/drawing/2014/main" id="{41ACA26F-3782-42DC-82C7-1EA144B59DB9}"/>
              </a:ext>
            </a:extLst>
          </p:cNvPr>
          <p:cNvSpPr/>
          <p:nvPr/>
        </p:nvSpPr>
        <p:spPr>
          <a:xfrm>
            <a:off x="1823871" y="4382633"/>
            <a:ext cx="7511143" cy="1754326"/>
          </a:xfrm>
          <a:prstGeom prst="rect">
            <a:avLst/>
          </a:prstGeom>
        </p:spPr>
        <p:txBody>
          <a:bodyPr wrap="square">
            <a:spAutoFit/>
          </a:bodyPr>
          <a:lstStyle/>
          <a:p>
            <a:r>
              <a:rPr lang="el-GR" b="1" dirty="0">
                <a:latin typeface="+mj-lt"/>
              </a:rPr>
              <a:t>Χωρίς ΣΜΑ: </a:t>
            </a:r>
            <a:r>
              <a:rPr lang="el-GR" dirty="0">
                <a:latin typeface="+mj-lt"/>
              </a:rPr>
              <a:t>Κόστος απευθείας μεταφοράς ΑΣΑ στο ΧΥΤΑ (€/y)</a:t>
            </a:r>
          </a:p>
          <a:p>
            <a:r>
              <a:rPr lang="el-GR" dirty="0">
                <a:latin typeface="+mj-lt"/>
              </a:rPr>
              <a:t>50.000 × (2×40) × 0,047 = 188.000 €/y</a:t>
            </a:r>
          </a:p>
          <a:p>
            <a:r>
              <a:rPr lang="el-GR" b="1" dirty="0">
                <a:latin typeface="+mj-lt"/>
              </a:rPr>
              <a:t>Με ΣΜΑ: </a:t>
            </a:r>
            <a:r>
              <a:rPr lang="el-GR" dirty="0">
                <a:latin typeface="+mj-lt"/>
              </a:rPr>
              <a:t>Κόστος μεταφοράς ΑΣΑ στο ΧΥΤΑ μέσω ΣΜΑ (€/y)</a:t>
            </a:r>
          </a:p>
          <a:p>
            <a:r>
              <a:rPr lang="el-GR" dirty="0">
                <a:latin typeface="+mj-lt"/>
              </a:rPr>
              <a:t>50.000 × (2 × 10) × 0,047 + 50.000 × (2 × 30) × 0,025 + 500.000/15 + 10.000</a:t>
            </a:r>
          </a:p>
          <a:p>
            <a:r>
              <a:rPr lang="el-GR" dirty="0">
                <a:latin typeface="+mj-lt"/>
              </a:rPr>
              <a:t>= €165.333 ≈ 165.000€/y</a:t>
            </a:r>
          </a:p>
          <a:p>
            <a:r>
              <a:rPr lang="el-GR" dirty="0">
                <a:latin typeface="+mj-lt"/>
              </a:rPr>
              <a:t>Παρατηρούμε εδώ ότι η μεταφορά μέσω ΣΜΑ είναι συμφερότερη.</a:t>
            </a:r>
            <a:endParaRPr lang="en-GB" dirty="0">
              <a:latin typeface="+mj-lt"/>
            </a:endParaRPr>
          </a:p>
        </p:txBody>
      </p:sp>
    </p:spTree>
    <p:extLst>
      <p:ext uri="{BB962C8B-B14F-4D97-AF65-F5344CB8AC3E}">
        <p14:creationId xmlns:p14="http://schemas.microsoft.com/office/powerpoint/2010/main" val="31637080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31</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487392"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sz="2600" dirty="0">
                <a:solidFill>
                  <a:srgbClr val="B46B62"/>
                </a:solidFill>
                <a:latin typeface="+mj-lt"/>
              </a:rPr>
              <a:t>Μεταφόρτωση απορριμμάτων (παράδειγμα – Σενάριο 2)</a:t>
            </a:r>
            <a:endParaRPr lang="el-GR" altLang="en-US" sz="2600" b="1" dirty="0">
              <a:solidFill>
                <a:srgbClr val="B46B62"/>
              </a:solidFill>
              <a:latin typeface="+mj-lt"/>
            </a:endParaRPr>
          </a:p>
        </p:txBody>
      </p:sp>
      <p:pic>
        <p:nvPicPr>
          <p:cNvPr id="4" name="Εικόνα 3" descr="Εικόνα που περιέχει ρολόι&#10;&#10;Περιγραφή που δημιουργήθηκε αυτόματα">
            <a:extLst>
              <a:ext uri="{FF2B5EF4-FFF2-40B4-BE49-F238E27FC236}">
                <a16:creationId xmlns:a16="http://schemas.microsoft.com/office/drawing/2014/main" id="{3544D94F-60E2-4668-BAF8-E61D151E9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057" y="1326285"/>
            <a:ext cx="8937172" cy="3049772"/>
          </a:xfrm>
          <a:prstGeom prst="rect">
            <a:avLst/>
          </a:prstGeom>
        </p:spPr>
      </p:pic>
      <p:sp>
        <p:nvSpPr>
          <p:cNvPr id="6" name="Ορθογώνιο 5">
            <a:extLst>
              <a:ext uri="{FF2B5EF4-FFF2-40B4-BE49-F238E27FC236}">
                <a16:creationId xmlns:a16="http://schemas.microsoft.com/office/drawing/2014/main" id="{DCFD9167-E2AA-4CF3-AD9A-E9CA1B05D601}"/>
              </a:ext>
            </a:extLst>
          </p:cNvPr>
          <p:cNvSpPr/>
          <p:nvPr/>
        </p:nvSpPr>
        <p:spPr>
          <a:xfrm>
            <a:off x="1709058" y="4257717"/>
            <a:ext cx="7369628" cy="1754326"/>
          </a:xfrm>
          <a:prstGeom prst="rect">
            <a:avLst/>
          </a:prstGeom>
        </p:spPr>
        <p:txBody>
          <a:bodyPr wrap="square">
            <a:spAutoFit/>
          </a:bodyPr>
          <a:lstStyle/>
          <a:p>
            <a:r>
              <a:rPr lang="el-GR" b="1" dirty="0">
                <a:latin typeface="+mj-lt"/>
              </a:rPr>
              <a:t>Χωρίς ΣΜΑ: </a:t>
            </a:r>
            <a:r>
              <a:rPr lang="el-GR" dirty="0">
                <a:latin typeface="+mj-lt"/>
              </a:rPr>
              <a:t>Κόστος απευθείας μεταφοράς ΑΣΑ στο ΧΥΤΑ</a:t>
            </a:r>
          </a:p>
          <a:p>
            <a:r>
              <a:rPr lang="el-GR" dirty="0">
                <a:latin typeface="+mj-lt"/>
              </a:rPr>
              <a:t>50.000 × (2×40) ×0,047 = 188.000 €/y</a:t>
            </a:r>
          </a:p>
          <a:p>
            <a:r>
              <a:rPr lang="el-GR" b="1" dirty="0">
                <a:latin typeface="+mj-lt"/>
              </a:rPr>
              <a:t>Με ΣΜΑ: </a:t>
            </a:r>
            <a:r>
              <a:rPr lang="el-GR" dirty="0">
                <a:latin typeface="+mj-lt"/>
              </a:rPr>
              <a:t>Κόστος μεταφοράς ΑΣΑ στο ΧΥΤΑ μέσω ΣΜΑ</a:t>
            </a:r>
          </a:p>
          <a:p>
            <a:r>
              <a:rPr lang="el-GR" dirty="0">
                <a:latin typeface="+mj-lt"/>
              </a:rPr>
              <a:t>50.000 × (2 × 30) × 0,047 + 50.000 × (2 × 10) × 0,025 + 500.000/15 + 10.000</a:t>
            </a:r>
          </a:p>
          <a:p>
            <a:r>
              <a:rPr lang="el-GR" dirty="0">
                <a:latin typeface="+mj-lt"/>
              </a:rPr>
              <a:t>= €209.000 ≈ €210.000 €/y</a:t>
            </a:r>
          </a:p>
          <a:p>
            <a:r>
              <a:rPr lang="el-GR" dirty="0">
                <a:latin typeface="+mj-lt"/>
              </a:rPr>
              <a:t>Παρατηρούμε εδώ ότι η μεταφορά απευθείας στο ΧΥΤΑ είναι συμφερότερη.</a:t>
            </a:r>
            <a:endParaRPr lang="en-GB" dirty="0">
              <a:latin typeface="+mj-lt"/>
            </a:endParaRPr>
          </a:p>
        </p:txBody>
      </p:sp>
    </p:spTree>
    <p:extLst>
      <p:ext uri="{BB962C8B-B14F-4D97-AF65-F5344CB8AC3E}">
        <p14:creationId xmlns:p14="http://schemas.microsoft.com/office/powerpoint/2010/main" val="38253747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32</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487392"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sz="2600" dirty="0">
                <a:solidFill>
                  <a:srgbClr val="B46B62"/>
                </a:solidFill>
                <a:latin typeface="+mj-lt"/>
              </a:rPr>
              <a:t>Υπολογισμός κόστους (1</a:t>
            </a:r>
            <a:r>
              <a:rPr lang="el-GR" sz="2600" baseline="30000" dirty="0">
                <a:solidFill>
                  <a:srgbClr val="B46B62"/>
                </a:solidFill>
                <a:latin typeface="+mj-lt"/>
              </a:rPr>
              <a:t>η</a:t>
            </a:r>
            <a:r>
              <a:rPr lang="el-GR" sz="2600" dirty="0">
                <a:solidFill>
                  <a:srgbClr val="B46B62"/>
                </a:solidFill>
                <a:latin typeface="+mj-lt"/>
              </a:rPr>
              <a:t> προσέγγιση)</a:t>
            </a:r>
            <a:endParaRPr lang="el-GR" altLang="en-US" sz="2600" b="1" dirty="0">
              <a:solidFill>
                <a:srgbClr val="B46B62"/>
              </a:solidFill>
              <a:latin typeface="+mj-lt"/>
            </a:endParaRPr>
          </a:p>
        </p:txBody>
      </p:sp>
      <p:sp>
        <p:nvSpPr>
          <p:cNvPr id="3" name="Ορθογώνιο 2">
            <a:extLst>
              <a:ext uri="{FF2B5EF4-FFF2-40B4-BE49-F238E27FC236}">
                <a16:creationId xmlns:a16="http://schemas.microsoft.com/office/drawing/2014/main" id="{A280BB02-EB80-4CCD-ADCD-B87F39D6F8C0}"/>
              </a:ext>
            </a:extLst>
          </p:cNvPr>
          <p:cNvSpPr/>
          <p:nvPr/>
        </p:nvSpPr>
        <p:spPr>
          <a:xfrm>
            <a:off x="487392" y="1899867"/>
            <a:ext cx="11704607" cy="3416320"/>
          </a:xfrm>
          <a:prstGeom prst="rect">
            <a:avLst/>
          </a:prstGeom>
        </p:spPr>
        <p:txBody>
          <a:bodyPr wrap="square">
            <a:spAutoFit/>
          </a:bodyPr>
          <a:lstStyle/>
          <a:p>
            <a:r>
              <a:rPr lang="el-GR" sz="2400" dirty="0">
                <a:latin typeface="+mj-lt"/>
              </a:rPr>
              <a:t>1η προσέγγιση (κόστος ανά ημέρα σε επίπεδο έτους)</a:t>
            </a:r>
          </a:p>
          <a:p>
            <a:r>
              <a:rPr lang="el-GR" sz="2400" dirty="0">
                <a:solidFill>
                  <a:srgbClr val="B46B62"/>
                </a:solidFill>
                <a:latin typeface="+mj-lt"/>
              </a:rPr>
              <a:t>Ανακυκλώσιμα</a:t>
            </a:r>
          </a:p>
          <a:p>
            <a:r>
              <a:rPr lang="el-GR" sz="2400" dirty="0">
                <a:latin typeface="+mj-lt"/>
              </a:rPr>
              <a:t>3 </a:t>
            </a:r>
            <a:r>
              <a:rPr lang="en-GB" sz="2400" dirty="0">
                <a:latin typeface="+mj-lt"/>
              </a:rPr>
              <a:t>t/d × (2 × 30 km) × 0,067€/t-km = 12,1 €/d → </a:t>
            </a:r>
            <a:r>
              <a:rPr lang="el-GR" sz="2400" dirty="0">
                <a:latin typeface="+mj-lt"/>
              </a:rPr>
              <a:t>Ετήσια: 12,1 × 365</a:t>
            </a:r>
            <a:r>
              <a:rPr lang="en-GB" sz="2400" dirty="0">
                <a:latin typeface="+mj-lt"/>
              </a:rPr>
              <a:t>d/y= 4.400 €/y</a:t>
            </a:r>
            <a:endParaRPr lang="el-GR" sz="2400" dirty="0">
              <a:latin typeface="+mj-lt"/>
            </a:endParaRPr>
          </a:p>
          <a:p>
            <a:endParaRPr lang="en-GB" sz="2400" dirty="0">
              <a:latin typeface="+mj-lt"/>
            </a:endParaRPr>
          </a:p>
          <a:p>
            <a:r>
              <a:rPr lang="el-GR" sz="2400" dirty="0">
                <a:solidFill>
                  <a:srgbClr val="B46B62"/>
                </a:solidFill>
                <a:latin typeface="+mj-lt"/>
              </a:rPr>
              <a:t>Βιοαπόβλητα</a:t>
            </a:r>
          </a:p>
          <a:p>
            <a:r>
              <a:rPr lang="el-GR" sz="2400" dirty="0">
                <a:latin typeface="+mj-lt"/>
              </a:rPr>
              <a:t>2 </a:t>
            </a:r>
            <a:r>
              <a:rPr lang="en-GB" sz="2400" dirty="0">
                <a:latin typeface="+mj-lt"/>
              </a:rPr>
              <a:t>t/d × (2 × 30 km) × 0,047€/t-km = 5,64 €/d → </a:t>
            </a:r>
            <a:r>
              <a:rPr lang="el-GR" sz="2400" dirty="0">
                <a:latin typeface="+mj-lt"/>
              </a:rPr>
              <a:t>Ετήσια: 5,64 × 365</a:t>
            </a:r>
            <a:r>
              <a:rPr lang="en-GB" sz="2400" dirty="0">
                <a:latin typeface="+mj-lt"/>
              </a:rPr>
              <a:t>d/y = 2.060 €/y</a:t>
            </a:r>
            <a:endParaRPr lang="el-GR" sz="2400" dirty="0">
              <a:latin typeface="+mj-lt"/>
            </a:endParaRPr>
          </a:p>
          <a:p>
            <a:endParaRPr lang="en-GB" sz="2400" dirty="0">
              <a:latin typeface="+mj-lt"/>
            </a:endParaRPr>
          </a:p>
          <a:p>
            <a:r>
              <a:rPr lang="el-GR" sz="2400" dirty="0">
                <a:solidFill>
                  <a:srgbClr val="B46B62"/>
                </a:solidFill>
                <a:latin typeface="+mj-lt"/>
              </a:rPr>
              <a:t>Σύμμεικτα</a:t>
            </a:r>
          </a:p>
          <a:p>
            <a:r>
              <a:rPr lang="el-GR" sz="2400" dirty="0">
                <a:latin typeface="+mj-lt"/>
              </a:rPr>
              <a:t>45 </a:t>
            </a:r>
            <a:r>
              <a:rPr lang="en-GB" sz="2400" dirty="0">
                <a:latin typeface="+mj-lt"/>
              </a:rPr>
              <a:t>t/d × (2 × 30 km) × 0,047€/t-km = 126,9 €/d → </a:t>
            </a:r>
            <a:r>
              <a:rPr lang="el-GR" sz="2400" dirty="0">
                <a:latin typeface="+mj-lt"/>
              </a:rPr>
              <a:t>Ετήσια: 126,9 × 365</a:t>
            </a:r>
            <a:r>
              <a:rPr lang="en-GB" sz="2400" dirty="0">
                <a:latin typeface="+mj-lt"/>
              </a:rPr>
              <a:t>d/y = 46.320 €/y</a:t>
            </a:r>
          </a:p>
        </p:txBody>
      </p:sp>
    </p:spTree>
    <p:extLst>
      <p:ext uri="{BB962C8B-B14F-4D97-AF65-F5344CB8AC3E}">
        <p14:creationId xmlns:p14="http://schemas.microsoft.com/office/powerpoint/2010/main" val="13101403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33</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487392"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sz="2600" dirty="0">
                <a:solidFill>
                  <a:srgbClr val="B46B62"/>
                </a:solidFill>
                <a:latin typeface="+mj-lt"/>
              </a:rPr>
              <a:t>Υπολογισμός κόστους (2</a:t>
            </a:r>
            <a:r>
              <a:rPr lang="el-GR" sz="2600" baseline="30000" dirty="0">
                <a:solidFill>
                  <a:srgbClr val="B46B62"/>
                </a:solidFill>
                <a:latin typeface="+mj-lt"/>
              </a:rPr>
              <a:t>η</a:t>
            </a:r>
            <a:r>
              <a:rPr lang="el-GR" sz="2600" dirty="0">
                <a:solidFill>
                  <a:srgbClr val="B46B62"/>
                </a:solidFill>
                <a:latin typeface="+mj-lt"/>
              </a:rPr>
              <a:t> προσέγγιση)</a:t>
            </a:r>
            <a:endParaRPr lang="el-GR" altLang="en-US" sz="2600" b="1" dirty="0">
              <a:solidFill>
                <a:srgbClr val="B46B62"/>
              </a:solidFill>
              <a:latin typeface="+mj-lt"/>
            </a:endParaRPr>
          </a:p>
        </p:txBody>
      </p:sp>
      <p:sp>
        <p:nvSpPr>
          <p:cNvPr id="3" name="Ορθογώνιο 2">
            <a:extLst>
              <a:ext uri="{FF2B5EF4-FFF2-40B4-BE49-F238E27FC236}">
                <a16:creationId xmlns:a16="http://schemas.microsoft.com/office/drawing/2014/main" id="{A280BB02-EB80-4CCD-ADCD-B87F39D6F8C0}"/>
              </a:ext>
            </a:extLst>
          </p:cNvPr>
          <p:cNvSpPr/>
          <p:nvPr/>
        </p:nvSpPr>
        <p:spPr>
          <a:xfrm>
            <a:off x="487392" y="1899867"/>
            <a:ext cx="11704607" cy="3416320"/>
          </a:xfrm>
          <a:prstGeom prst="rect">
            <a:avLst/>
          </a:prstGeom>
        </p:spPr>
        <p:txBody>
          <a:bodyPr wrap="square">
            <a:spAutoFit/>
          </a:bodyPr>
          <a:lstStyle/>
          <a:p>
            <a:r>
              <a:rPr lang="el-GR" sz="2400" dirty="0">
                <a:latin typeface="+mj-lt"/>
              </a:rPr>
              <a:t>2η προσέγγιση (κόστος μεταφοράς, δες εβδομαδιαίες διαδρομές πίνακα 4.4) </a:t>
            </a:r>
          </a:p>
          <a:p>
            <a:r>
              <a:rPr lang="el-GR" sz="2400" dirty="0">
                <a:solidFill>
                  <a:srgbClr val="B46B62"/>
                </a:solidFill>
                <a:latin typeface="+mj-lt"/>
              </a:rPr>
              <a:t>Ανακυκλώσιμα</a:t>
            </a:r>
            <a:r>
              <a:rPr lang="el-GR" sz="2400" dirty="0">
                <a:latin typeface="+mj-lt"/>
              </a:rPr>
              <a:t> </a:t>
            </a:r>
          </a:p>
          <a:p>
            <a:r>
              <a:rPr lang="en-US" sz="2400" dirty="0">
                <a:latin typeface="+mj-lt"/>
              </a:rPr>
              <a:t>5 trips/week × (2 × 30 km) × 30 €/100 km × 52 = 4.680 €/y </a:t>
            </a:r>
            <a:endParaRPr lang="el-GR" sz="2400" dirty="0">
              <a:latin typeface="+mj-lt"/>
            </a:endParaRPr>
          </a:p>
          <a:p>
            <a:endParaRPr lang="en-US" sz="2400" dirty="0">
              <a:latin typeface="+mj-lt"/>
            </a:endParaRPr>
          </a:p>
          <a:p>
            <a:r>
              <a:rPr lang="el-GR" sz="2400" dirty="0">
                <a:solidFill>
                  <a:srgbClr val="B46B62"/>
                </a:solidFill>
                <a:latin typeface="+mj-lt"/>
              </a:rPr>
              <a:t>Βιοαπόβλητα </a:t>
            </a:r>
          </a:p>
          <a:p>
            <a:r>
              <a:rPr lang="en-GB" sz="2400" dirty="0">
                <a:latin typeface="+mj-lt"/>
              </a:rPr>
              <a:t>3 trips/week × (2 × 30 km) × 30 €/100 km × 52 = 2.808 €/y (</a:t>
            </a:r>
            <a:r>
              <a:rPr lang="el-GR" sz="2400" dirty="0">
                <a:latin typeface="+mj-lt"/>
              </a:rPr>
              <a:t>κοντά στο 2.060) </a:t>
            </a:r>
          </a:p>
          <a:p>
            <a:endParaRPr lang="el-GR" sz="2400" dirty="0">
              <a:latin typeface="+mj-lt"/>
            </a:endParaRPr>
          </a:p>
          <a:p>
            <a:r>
              <a:rPr lang="el-GR" sz="2400" dirty="0">
                <a:solidFill>
                  <a:srgbClr val="B46B62"/>
                </a:solidFill>
                <a:latin typeface="+mj-lt"/>
              </a:rPr>
              <a:t>Σύμμεικτα</a:t>
            </a:r>
            <a:r>
              <a:rPr lang="el-GR" sz="2400" dirty="0">
                <a:latin typeface="+mj-lt"/>
              </a:rPr>
              <a:t> </a:t>
            </a:r>
          </a:p>
          <a:p>
            <a:r>
              <a:rPr lang="en-GB" sz="2400" dirty="0">
                <a:latin typeface="+mj-lt"/>
              </a:rPr>
              <a:t>50 trips/week × (2 × 30 km) × 30 €/100 km × 52 = 46.800 €/y (</a:t>
            </a:r>
            <a:r>
              <a:rPr lang="el-GR" sz="2400" dirty="0">
                <a:latin typeface="+mj-lt"/>
              </a:rPr>
              <a:t>κοντά στο 46.320)</a:t>
            </a:r>
            <a:endParaRPr lang="en-GB" sz="2400" dirty="0">
              <a:latin typeface="+mj-lt"/>
            </a:endParaRPr>
          </a:p>
        </p:txBody>
      </p:sp>
    </p:spTree>
    <p:extLst>
      <p:ext uri="{BB962C8B-B14F-4D97-AF65-F5344CB8AC3E}">
        <p14:creationId xmlns:p14="http://schemas.microsoft.com/office/powerpoint/2010/main" val="3748722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34</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487392"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sz="2600" dirty="0">
                <a:solidFill>
                  <a:srgbClr val="B46B62"/>
                </a:solidFill>
                <a:latin typeface="+mj-lt"/>
              </a:rPr>
              <a:t>Σύγκριση κόστους 2 προσεγγίσεων</a:t>
            </a:r>
            <a:endParaRPr lang="el-GR" altLang="en-US" sz="2600" b="1" dirty="0">
              <a:solidFill>
                <a:srgbClr val="B46B62"/>
              </a:solidFill>
              <a:latin typeface="+mj-lt"/>
            </a:endParaRPr>
          </a:p>
        </p:txBody>
      </p:sp>
      <p:pic>
        <p:nvPicPr>
          <p:cNvPr id="7" name="Εικόνα 6" descr="Εικόνα που περιέχει στιγμιότυπο οθόνης&#10;&#10;Περιγραφή που δημιουργήθηκε αυτόματα">
            <a:extLst>
              <a:ext uri="{FF2B5EF4-FFF2-40B4-BE49-F238E27FC236}">
                <a16:creationId xmlns:a16="http://schemas.microsoft.com/office/drawing/2014/main" id="{982A8F43-57C8-4D71-A1F3-E3B7D305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81" y="1708764"/>
            <a:ext cx="10846655" cy="3010212"/>
          </a:xfrm>
          <a:prstGeom prst="rect">
            <a:avLst/>
          </a:prstGeom>
        </p:spPr>
      </p:pic>
    </p:spTree>
    <p:extLst>
      <p:ext uri="{BB962C8B-B14F-4D97-AF65-F5344CB8AC3E}">
        <p14:creationId xmlns:p14="http://schemas.microsoft.com/office/powerpoint/2010/main" val="4704697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35</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487392"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sz="2600" dirty="0">
                <a:solidFill>
                  <a:srgbClr val="B46B62"/>
                </a:solidFill>
                <a:latin typeface="+mj-lt"/>
              </a:rPr>
              <a:t>Παράδειγμα</a:t>
            </a:r>
            <a:endParaRPr lang="el-GR" altLang="en-US" sz="2600" b="1" dirty="0">
              <a:solidFill>
                <a:srgbClr val="B46B62"/>
              </a:solidFill>
              <a:latin typeface="+mj-lt"/>
            </a:endParaRPr>
          </a:p>
        </p:txBody>
      </p:sp>
      <p:sp>
        <p:nvSpPr>
          <p:cNvPr id="3" name="TextBox 2">
            <a:extLst>
              <a:ext uri="{FF2B5EF4-FFF2-40B4-BE49-F238E27FC236}">
                <a16:creationId xmlns:a16="http://schemas.microsoft.com/office/drawing/2014/main" id="{F24EE53D-4DCA-4B49-9A22-163EB5AF9DA5}"/>
              </a:ext>
            </a:extLst>
          </p:cNvPr>
          <p:cNvSpPr txBox="1"/>
          <p:nvPr/>
        </p:nvSpPr>
        <p:spPr>
          <a:xfrm>
            <a:off x="487391" y="1251961"/>
            <a:ext cx="11704607" cy="4801314"/>
          </a:xfrm>
          <a:prstGeom prst="rect">
            <a:avLst/>
          </a:prstGeom>
          <a:noFill/>
        </p:spPr>
        <p:txBody>
          <a:bodyPr wrap="square" rtlCol="0">
            <a:spAutoFit/>
          </a:bodyPr>
          <a:lstStyle/>
          <a:p>
            <a:r>
              <a:rPr lang="el-GR" dirty="0">
                <a:latin typeface="+mj-lt"/>
              </a:rPr>
              <a:t>Ας υποθέσουμε ότι η παραπάνω πόλη διαθέτει τα ανακυκλώσιμα της σε ένα ΚΔΑΥ ενώ τα σύμμεικτα απορρίμματα πάνε μέσω ενός σταθμού μεταφόρτωσης (ΣΜΑ) στο γειτονικό ΧΥΤΑ. Τα διαχωρισμένα στην πηγή βιοαπόβλητα πάνε μέσω ΣΜΑ σε μονάδα κομποστοποίησης (ΜΚ). Ας θεωρήσουμε τα κάτωθι: </a:t>
            </a:r>
          </a:p>
          <a:p>
            <a:pPr marL="285750" indent="-285750">
              <a:buFont typeface="Arial" panose="020B0604020202020204" pitchFamily="34" charset="0"/>
              <a:buChar char="•"/>
            </a:pPr>
            <a:r>
              <a:rPr lang="el-GR" dirty="0">
                <a:latin typeface="+mj-lt"/>
              </a:rPr>
              <a:t>Το ΚΔΑΥ χρεώνει το δήμο 3€/t για να δεχθεί τα ανακυκλώσιμα και βρίσκεται 30 </a:t>
            </a:r>
            <a:r>
              <a:rPr lang="el-GR" dirty="0" err="1">
                <a:latin typeface="+mj-lt"/>
              </a:rPr>
              <a:t>km</a:t>
            </a:r>
            <a:r>
              <a:rPr lang="el-GR" dirty="0">
                <a:latin typeface="+mj-lt"/>
              </a:rPr>
              <a:t> από την πόλη. Η μεταφορά των ΞΑ γίνεται απευθείας στο ΚΔΑΥ από την πόλη (χωρίς ΣΜΑ) με οχήματα όγκου 16 m3. </a:t>
            </a:r>
          </a:p>
          <a:p>
            <a:pPr marL="285750" indent="-285750">
              <a:buFont typeface="Arial" panose="020B0604020202020204" pitchFamily="34" charset="0"/>
              <a:buChar char="•"/>
            </a:pPr>
            <a:r>
              <a:rPr lang="el-GR" dirty="0">
                <a:latin typeface="+mj-lt"/>
              </a:rPr>
              <a:t>Η μονάδα κομποστοποίησης χρεώνει €50/t για να δεχθεί τα βιοαπόβλητα. </a:t>
            </a:r>
          </a:p>
          <a:p>
            <a:pPr marL="285750" indent="-285750">
              <a:buFont typeface="Arial" panose="020B0604020202020204" pitchFamily="34" charset="0"/>
              <a:buChar char="•"/>
            </a:pPr>
            <a:r>
              <a:rPr lang="el-GR" dirty="0">
                <a:latin typeface="+mj-lt"/>
              </a:rPr>
              <a:t>Ο ΧΥΤΑ χρεώνει €30/t για να δεχθεί τα σύμμεικτα ΑΣΑ. </a:t>
            </a:r>
          </a:p>
          <a:p>
            <a:pPr marL="285750" indent="-285750">
              <a:buFont typeface="Arial" panose="020B0604020202020204" pitchFamily="34" charset="0"/>
              <a:buChar char="•"/>
            </a:pPr>
            <a:r>
              <a:rPr lang="el-GR" dirty="0">
                <a:latin typeface="+mj-lt"/>
              </a:rPr>
              <a:t>Ο φόρος ταφής για τα σύμμεικτα που πάνε απευθείας σε ταφή (εισφορά υπέρ δράσεων κυκλικής οικονομίας) είναι: €10/t. </a:t>
            </a:r>
          </a:p>
          <a:p>
            <a:pPr marL="285750" indent="-285750">
              <a:buFont typeface="Arial" panose="020B0604020202020204" pitchFamily="34" charset="0"/>
              <a:buChar char="•"/>
            </a:pPr>
            <a:r>
              <a:rPr lang="el-GR" dirty="0">
                <a:latin typeface="+mj-lt"/>
              </a:rPr>
              <a:t>Ο ΣΜΑ είναι σε απόσταση 10 </a:t>
            </a:r>
            <a:r>
              <a:rPr lang="el-GR" dirty="0" err="1">
                <a:latin typeface="+mj-lt"/>
              </a:rPr>
              <a:t>km</a:t>
            </a:r>
            <a:r>
              <a:rPr lang="el-GR" dirty="0">
                <a:latin typeface="+mj-lt"/>
              </a:rPr>
              <a:t> από την πόλη και δέχεται τα οχήματα με τα σύμμεικτα και τα οχήματα με τα βιοαπόβλητα, ο ΧΥΤΑ και η ΜΚ σε απόσταση 60 </a:t>
            </a:r>
            <a:r>
              <a:rPr lang="el-GR" dirty="0" err="1">
                <a:latin typeface="+mj-lt"/>
              </a:rPr>
              <a:t>km</a:t>
            </a:r>
            <a:r>
              <a:rPr lang="el-GR" dirty="0">
                <a:latin typeface="+mj-lt"/>
              </a:rPr>
              <a:t> από την πόλη και απέχουν και οι δύο 50 </a:t>
            </a:r>
            <a:r>
              <a:rPr lang="el-GR" dirty="0" err="1">
                <a:latin typeface="+mj-lt"/>
              </a:rPr>
              <a:t>km</a:t>
            </a:r>
            <a:r>
              <a:rPr lang="el-GR" dirty="0">
                <a:latin typeface="+mj-lt"/>
              </a:rPr>
              <a:t> από το ΣΜΑ. </a:t>
            </a:r>
          </a:p>
          <a:p>
            <a:pPr marL="285750" indent="-285750">
              <a:buFont typeface="Arial" panose="020B0604020202020204" pitchFamily="34" charset="0"/>
              <a:buChar char="•"/>
            </a:pPr>
            <a:r>
              <a:rPr lang="el-GR" dirty="0">
                <a:latin typeface="+mj-lt"/>
              </a:rPr>
              <a:t>O ΣΜΑ χρεώνει €3/t (τέλος εισόδου, </a:t>
            </a:r>
            <a:r>
              <a:rPr lang="el-GR" dirty="0" err="1">
                <a:latin typeface="+mj-lt"/>
              </a:rPr>
              <a:t>gate</a:t>
            </a:r>
            <a:r>
              <a:rPr lang="el-GR" dirty="0">
                <a:latin typeface="+mj-lt"/>
              </a:rPr>
              <a:t> </a:t>
            </a:r>
            <a:r>
              <a:rPr lang="el-GR" dirty="0" err="1">
                <a:latin typeface="+mj-lt"/>
              </a:rPr>
              <a:t>fee</a:t>
            </a:r>
            <a:r>
              <a:rPr lang="el-GR" dirty="0">
                <a:latin typeface="+mj-lt"/>
              </a:rPr>
              <a:t>) για τα απορρίμματα που δέχεται. </a:t>
            </a:r>
          </a:p>
          <a:p>
            <a:pPr marL="285750" indent="-285750">
              <a:buFont typeface="Arial" panose="020B0604020202020204" pitchFamily="34" charset="0"/>
              <a:buChar char="•"/>
            </a:pPr>
            <a:r>
              <a:rPr lang="el-GR" dirty="0">
                <a:latin typeface="+mj-lt"/>
              </a:rPr>
              <a:t>Το κόστος μεταφοράς των απορριμμάτων (βιοαπόβλητα, σύμμεικτα) από το ΣΜΑ (με συρμούς δηλαδή </a:t>
            </a:r>
            <a:r>
              <a:rPr lang="el-GR" dirty="0" err="1">
                <a:latin typeface="+mj-lt"/>
              </a:rPr>
              <a:t>τράκτορες+containers</a:t>
            </a:r>
            <a:r>
              <a:rPr lang="el-GR" dirty="0">
                <a:latin typeface="+mj-lt"/>
              </a:rPr>
              <a:t>) σε ΧΥΤΑ / ΜΚ επιβαρύνει τον ΣΜΑ. </a:t>
            </a:r>
          </a:p>
          <a:p>
            <a:endParaRPr lang="en-GB" dirty="0">
              <a:latin typeface="+mj-lt"/>
            </a:endParaRPr>
          </a:p>
          <a:p>
            <a:r>
              <a:rPr lang="el-GR" dirty="0">
                <a:latin typeface="+mj-lt"/>
              </a:rPr>
              <a:t>Ποια είναι τα έξοδα του δήμου (να συμπεριληφθεί και η μεταφορά βάσει της 1ης προσέγγισης), </a:t>
            </a:r>
            <a:r>
              <a:rPr lang="el-GR" dirty="0" err="1">
                <a:latin typeface="+mj-lt"/>
              </a:rPr>
              <a:t>ποιά</a:t>
            </a:r>
            <a:r>
              <a:rPr lang="el-GR" dirty="0">
                <a:latin typeface="+mj-lt"/>
              </a:rPr>
              <a:t> τα έσοδα / έξοδα του ΣΜΑ και τα έσοδα των ΧΥΤΑ, ΜΚ, ΚΔΑΥ. Υπολογίστε τα όλα σε ετήσια βάση.</a:t>
            </a:r>
            <a:endParaRPr lang="en-GB" dirty="0">
              <a:latin typeface="+mj-lt"/>
            </a:endParaRPr>
          </a:p>
        </p:txBody>
      </p:sp>
    </p:spTree>
    <p:extLst>
      <p:ext uri="{BB962C8B-B14F-4D97-AF65-F5344CB8AC3E}">
        <p14:creationId xmlns:p14="http://schemas.microsoft.com/office/powerpoint/2010/main" val="11746643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36</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487392"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sz="2600" dirty="0">
                <a:solidFill>
                  <a:srgbClr val="B46B62"/>
                </a:solidFill>
                <a:latin typeface="+mj-lt"/>
              </a:rPr>
              <a:t>Λύση (οπτική γωνιά του Δήμου)</a:t>
            </a:r>
            <a:endParaRPr lang="el-GR" altLang="en-US" sz="2600" b="1" dirty="0">
              <a:solidFill>
                <a:srgbClr val="B46B62"/>
              </a:solidFill>
              <a:latin typeface="+mj-lt"/>
            </a:endParaRPr>
          </a:p>
        </p:txBody>
      </p:sp>
      <p:pic>
        <p:nvPicPr>
          <p:cNvPr id="5" name="Εικόνα 4" descr="Εικόνα που περιέχει στιγμιότυπο οθόνης&#10;&#10;Περιγραφή που δημιουργήθηκε αυτόματα">
            <a:extLst>
              <a:ext uri="{FF2B5EF4-FFF2-40B4-BE49-F238E27FC236}">
                <a16:creationId xmlns:a16="http://schemas.microsoft.com/office/drawing/2014/main" id="{215778EA-0395-4133-9211-392B8DF92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81" y="1472295"/>
            <a:ext cx="8696804" cy="4628853"/>
          </a:xfrm>
          <a:prstGeom prst="rect">
            <a:avLst/>
          </a:prstGeom>
        </p:spPr>
      </p:pic>
    </p:spTree>
    <p:extLst>
      <p:ext uri="{BB962C8B-B14F-4D97-AF65-F5344CB8AC3E}">
        <p14:creationId xmlns:p14="http://schemas.microsoft.com/office/powerpoint/2010/main" val="22809343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37</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487392"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sz="2600" dirty="0">
                <a:solidFill>
                  <a:srgbClr val="B46B62"/>
                </a:solidFill>
                <a:latin typeface="+mj-lt"/>
              </a:rPr>
              <a:t>Λύση (οπτική γωνιά του ΣΜΑ)</a:t>
            </a:r>
            <a:endParaRPr lang="el-GR" altLang="en-US" sz="2600" b="1" dirty="0">
              <a:solidFill>
                <a:srgbClr val="B46B62"/>
              </a:solidFill>
              <a:latin typeface="+mj-lt"/>
            </a:endParaRPr>
          </a:p>
        </p:txBody>
      </p:sp>
      <p:pic>
        <p:nvPicPr>
          <p:cNvPr id="4" name="Εικόνα 3" descr="Εικόνα που περιέχει στιγμιότυπο οθόνης&#10;&#10;Περιγραφή που δημιουργήθηκε αυτόματα">
            <a:extLst>
              <a:ext uri="{FF2B5EF4-FFF2-40B4-BE49-F238E27FC236}">
                <a16:creationId xmlns:a16="http://schemas.microsoft.com/office/drawing/2014/main" id="{5F3FC20A-D97C-4201-B3A8-25FDEF513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461" y="1828800"/>
            <a:ext cx="9708723" cy="3200400"/>
          </a:xfrm>
          <a:prstGeom prst="rect">
            <a:avLst/>
          </a:prstGeom>
        </p:spPr>
      </p:pic>
    </p:spTree>
    <p:extLst>
      <p:ext uri="{BB962C8B-B14F-4D97-AF65-F5344CB8AC3E}">
        <p14:creationId xmlns:p14="http://schemas.microsoft.com/office/powerpoint/2010/main" val="22438251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38</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487392"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sz="2600" dirty="0">
                <a:solidFill>
                  <a:srgbClr val="B46B62"/>
                </a:solidFill>
                <a:latin typeface="+mj-lt"/>
              </a:rPr>
              <a:t>Πολλαπλοί κόμβοι</a:t>
            </a:r>
            <a:endParaRPr lang="el-GR" altLang="en-US" sz="2600" b="1" dirty="0">
              <a:solidFill>
                <a:srgbClr val="B46B62"/>
              </a:solidFill>
              <a:latin typeface="+mj-lt"/>
            </a:endParaRPr>
          </a:p>
        </p:txBody>
      </p:sp>
      <p:pic>
        <p:nvPicPr>
          <p:cNvPr id="5" name="Εικόνα 4" descr="Εικόνα που περιέχει ψυγείο&#10;&#10;Περιγραφή που δημιουργήθηκε αυτόματα">
            <a:extLst>
              <a:ext uri="{FF2B5EF4-FFF2-40B4-BE49-F238E27FC236}">
                <a16:creationId xmlns:a16="http://schemas.microsoft.com/office/drawing/2014/main" id="{2294BF22-A472-4B5F-98DE-AAC8AA3F0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4825" y="1326284"/>
            <a:ext cx="6548750" cy="4622897"/>
          </a:xfrm>
          <a:prstGeom prst="rect">
            <a:avLst/>
          </a:prstGeom>
        </p:spPr>
      </p:pic>
    </p:spTree>
    <p:extLst>
      <p:ext uri="{BB962C8B-B14F-4D97-AF65-F5344CB8AC3E}">
        <p14:creationId xmlns:p14="http://schemas.microsoft.com/office/powerpoint/2010/main" val="24694442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39</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487392"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sz="2600" dirty="0">
                <a:solidFill>
                  <a:srgbClr val="B46B62"/>
                </a:solidFill>
                <a:latin typeface="+mj-lt"/>
              </a:rPr>
              <a:t>Πολλαπλοί κόμβοι</a:t>
            </a:r>
            <a:endParaRPr lang="el-GR" altLang="en-US" sz="2600" b="1" dirty="0">
              <a:solidFill>
                <a:srgbClr val="B46B62"/>
              </a:solidFill>
              <a:latin typeface="+mj-lt"/>
            </a:endParaRPr>
          </a:p>
        </p:txBody>
      </p:sp>
      <p:pic>
        <p:nvPicPr>
          <p:cNvPr id="4" name="Εικόνα 3" descr="Εικόνα που περιέχει στιγμιότυπο οθόνης&#10;&#10;Περιγραφή που δημιουργήθηκε αυτόματα">
            <a:extLst>
              <a:ext uri="{FF2B5EF4-FFF2-40B4-BE49-F238E27FC236}">
                <a16:creationId xmlns:a16="http://schemas.microsoft.com/office/drawing/2014/main" id="{1A2FBA10-1C11-4200-9767-95C9F0A11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213" y="719331"/>
            <a:ext cx="3699655" cy="5553098"/>
          </a:xfrm>
          <a:prstGeom prst="rect">
            <a:avLst/>
          </a:prstGeom>
        </p:spPr>
      </p:pic>
    </p:spTree>
    <p:extLst>
      <p:ext uri="{BB962C8B-B14F-4D97-AF65-F5344CB8AC3E}">
        <p14:creationId xmlns:p14="http://schemas.microsoft.com/office/powerpoint/2010/main" val="37833556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4</a:t>
            </a:fld>
            <a:endParaRPr lang="en-US" sz="1600" b="1" dirty="0">
              <a:latin typeface="Arial" pitchFamily="34" charset="0"/>
              <a:cs typeface="Arial" pitchFamily="34" charset="0"/>
            </a:endParaRPr>
          </a:p>
        </p:txBody>
      </p:sp>
      <p:sp>
        <p:nvSpPr>
          <p:cNvPr id="15" name="Ορθογώνιο 14">
            <a:extLst>
              <a:ext uri="{FF2B5EF4-FFF2-40B4-BE49-F238E27FC236}">
                <a16:creationId xmlns:a16="http://schemas.microsoft.com/office/drawing/2014/main" id="{D7CEE136-055E-492A-BD81-49C591EDCF20}"/>
              </a:ext>
            </a:extLst>
          </p:cNvPr>
          <p:cNvSpPr/>
          <p:nvPr/>
        </p:nvSpPr>
        <p:spPr>
          <a:xfrm>
            <a:off x="435991" y="1040502"/>
            <a:ext cx="11234056" cy="461665"/>
          </a:xfrm>
          <a:prstGeom prst="rect">
            <a:avLst/>
          </a:prstGeom>
        </p:spPr>
        <p:txBody>
          <a:bodyPr wrap="square">
            <a:spAutoFit/>
          </a:bodyPr>
          <a:lstStyle/>
          <a:p>
            <a:r>
              <a:rPr lang="el-GR" sz="2400" dirty="0">
                <a:solidFill>
                  <a:srgbClr val="B46B62"/>
                </a:solidFill>
                <a:latin typeface="+mj-lt"/>
              </a:rPr>
              <a:t>Συλλογή στο πεζοδρόμιο (curbside </a:t>
            </a:r>
            <a:r>
              <a:rPr lang="el-GR" sz="2400" dirty="0" err="1">
                <a:solidFill>
                  <a:srgbClr val="B46B62"/>
                </a:solidFill>
                <a:latin typeface="+mj-lt"/>
              </a:rPr>
              <a:t>collection</a:t>
            </a:r>
            <a:r>
              <a:rPr lang="el-GR" sz="2400" dirty="0">
                <a:solidFill>
                  <a:srgbClr val="B46B62"/>
                </a:solidFill>
                <a:latin typeface="+mj-lt"/>
              </a:rPr>
              <a:t>)</a:t>
            </a:r>
            <a:endParaRPr lang="el-GR" sz="2400" b="1" dirty="0">
              <a:solidFill>
                <a:srgbClr val="000000"/>
              </a:solidFill>
              <a:latin typeface="+mj-lt"/>
            </a:endParaRPr>
          </a:p>
        </p:txBody>
      </p:sp>
      <p:pic>
        <p:nvPicPr>
          <p:cNvPr id="4" name="Εικόνα 3" descr="Εικόνα που περιέχει υπαίθριος, κτίριο, πεζοδρόμιο, οδός&#10;&#10;Περιγραφή που δημιουργήθηκε αυτόματα">
            <a:extLst>
              <a:ext uri="{FF2B5EF4-FFF2-40B4-BE49-F238E27FC236}">
                <a16:creationId xmlns:a16="http://schemas.microsoft.com/office/drawing/2014/main" id="{01F6759A-290C-44F3-A1AC-0A08E8CC93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881" y="1769461"/>
            <a:ext cx="10719166" cy="3952474"/>
          </a:xfrm>
          <a:prstGeom prst="rect">
            <a:avLst/>
          </a:prstGeom>
        </p:spPr>
      </p:pic>
    </p:spTree>
    <p:extLst>
      <p:ext uri="{BB962C8B-B14F-4D97-AF65-F5344CB8AC3E}">
        <p14:creationId xmlns:p14="http://schemas.microsoft.com/office/powerpoint/2010/main" val="40741759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40</a:t>
            </a:fld>
            <a:endParaRPr lang="en-US" sz="1600" b="1" dirty="0">
              <a:latin typeface="Arial" pitchFamily="34" charset="0"/>
              <a:cs typeface="Arial" pitchFamily="34" charset="0"/>
            </a:endParaRPr>
          </a:p>
        </p:txBody>
      </p:sp>
      <p:sp>
        <p:nvSpPr>
          <p:cNvPr id="13" name="Rectangle 3">
            <a:extLst>
              <a:ext uri="{FF2B5EF4-FFF2-40B4-BE49-F238E27FC236}">
                <a16:creationId xmlns:a16="http://schemas.microsoft.com/office/drawing/2014/main" id="{FF44C761-C900-48AF-B037-D116EA5980E7}"/>
              </a:ext>
            </a:extLst>
          </p:cNvPr>
          <p:cNvSpPr txBox="1">
            <a:spLocks noChangeArrowheads="1"/>
          </p:cNvSpPr>
          <p:nvPr/>
        </p:nvSpPr>
        <p:spPr>
          <a:xfrm>
            <a:off x="487392" y="908818"/>
            <a:ext cx="9826863" cy="373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r>
              <a:rPr lang="el-GR" sz="2600" dirty="0">
                <a:solidFill>
                  <a:srgbClr val="B46B62"/>
                </a:solidFill>
                <a:latin typeface="+mj-lt"/>
              </a:rPr>
              <a:t>Μαθηματική βελτιστοποίηση</a:t>
            </a:r>
            <a:endParaRPr lang="el-GR" altLang="en-US" sz="2600" b="1" dirty="0">
              <a:solidFill>
                <a:srgbClr val="B46B62"/>
              </a:solidFill>
              <a:latin typeface="+mj-lt"/>
            </a:endParaRPr>
          </a:p>
        </p:txBody>
      </p:sp>
      <p:pic>
        <p:nvPicPr>
          <p:cNvPr id="4" name="Εικόνα 3" descr="Εικόνα που περιέχει ρολόι, σχεδίαση&#10;&#10;Περιγραφή που δημιουργήθηκε αυτόματα">
            <a:extLst>
              <a:ext uri="{FF2B5EF4-FFF2-40B4-BE49-F238E27FC236}">
                <a16:creationId xmlns:a16="http://schemas.microsoft.com/office/drawing/2014/main" id="{E9F4977F-C167-4819-93FD-B851061EE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80" y="1472295"/>
            <a:ext cx="4373119" cy="4279476"/>
          </a:xfrm>
          <a:prstGeom prst="rect">
            <a:avLst/>
          </a:prstGeom>
        </p:spPr>
      </p:pic>
      <p:sp>
        <p:nvSpPr>
          <p:cNvPr id="6" name="Ορθογώνιο 5">
            <a:extLst>
              <a:ext uri="{FF2B5EF4-FFF2-40B4-BE49-F238E27FC236}">
                <a16:creationId xmlns:a16="http://schemas.microsoft.com/office/drawing/2014/main" id="{FD3D822A-DA49-4051-A260-E29BBF610EDB}"/>
              </a:ext>
            </a:extLst>
          </p:cNvPr>
          <p:cNvSpPr/>
          <p:nvPr/>
        </p:nvSpPr>
        <p:spPr>
          <a:xfrm>
            <a:off x="5774062" y="1191934"/>
            <a:ext cx="6096000" cy="3139321"/>
          </a:xfrm>
          <a:prstGeom prst="rect">
            <a:avLst/>
          </a:prstGeom>
        </p:spPr>
        <p:txBody>
          <a:bodyPr>
            <a:spAutoFit/>
          </a:bodyPr>
          <a:lstStyle/>
          <a:p>
            <a:r>
              <a:rPr lang="en-GB" dirty="0">
                <a:solidFill>
                  <a:srgbClr val="000000"/>
                </a:solidFill>
                <a:latin typeface="Times New Roman" panose="02020603050405020304" pitchFamily="18" charset="0"/>
              </a:rPr>
              <a:t>Min Cost = </a:t>
            </a:r>
          </a:p>
          <a:p>
            <a:r>
              <a:rPr lang="en-GB" dirty="0">
                <a:solidFill>
                  <a:srgbClr val="000000"/>
                </a:solidFill>
                <a:latin typeface="Times New Roman" panose="02020603050405020304" pitchFamily="18" charset="0"/>
              </a:rPr>
              <a:t>M</a:t>
            </a:r>
            <a:r>
              <a:rPr lang="en-GB" sz="800" dirty="0">
                <a:solidFill>
                  <a:srgbClr val="000000"/>
                </a:solidFill>
                <a:latin typeface="Times New Roman" panose="02020603050405020304" pitchFamily="18" charset="0"/>
              </a:rPr>
              <a:t>A </a:t>
            </a:r>
            <a:r>
              <a:rPr lang="en-GB" dirty="0">
                <a:solidFill>
                  <a:srgbClr val="000000"/>
                </a:solidFill>
                <a:latin typeface="Times New Roman" panose="02020603050405020304" pitchFamily="18" charset="0"/>
              </a:rPr>
              <a:t>× (Y</a:t>
            </a:r>
            <a:r>
              <a:rPr lang="en-GB" sz="800" dirty="0">
                <a:solidFill>
                  <a:srgbClr val="000000"/>
                </a:solidFill>
                <a:latin typeface="Times New Roman" panose="02020603050405020304" pitchFamily="18" charset="0"/>
              </a:rPr>
              <a:t>A-XYTAA </a:t>
            </a:r>
            <a:r>
              <a:rPr lang="en-GB" dirty="0">
                <a:solidFill>
                  <a:srgbClr val="000000"/>
                </a:solidFill>
                <a:latin typeface="Times New Roman" panose="02020603050405020304" pitchFamily="18" charset="0"/>
              </a:rPr>
              <a:t>× CF</a:t>
            </a:r>
            <a:r>
              <a:rPr lang="en-GB" sz="800" dirty="0">
                <a:solidFill>
                  <a:srgbClr val="000000"/>
                </a:solidFill>
                <a:latin typeface="Times New Roman" panose="02020603050405020304" pitchFamily="18" charset="0"/>
              </a:rPr>
              <a:t>s </a:t>
            </a:r>
            <a:r>
              <a:rPr lang="en-GB" dirty="0">
                <a:solidFill>
                  <a:srgbClr val="000000"/>
                </a:solidFill>
                <a:latin typeface="Times New Roman" panose="02020603050405020304" pitchFamily="18" charset="0"/>
              </a:rPr>
              <a:t>× 2 × D</a:t>
            </a:r>
            <a:r>
              <a:rPr lang="en-GB" sz="800" dirty="0">
                <a:solidFill>
                  <a:srgbClr val="000000"/>
                </a:solidFill>
                <a:latin typeface="Times New Roman" panose="02020603050405020304" pitchFamily="18" charset="0"/>
              </a:rPr>
              <a:t>A-XYTAA </a:t>
            </a:r>
            <a:r>
              <a:rPr lang="en-GB" dirty="0">
                <a:solidFill>
                  <a:srgbClr val="000000"/>
                </a:solidFill>
                <a:latin typeface="Times New Roman" panose="02020603050405020304" pitchFamily="18" charset="0"/>
              </a:rPr>
              <a:t>+ Y</a:t>
            </a:r>
            <a:r>
              <a:rPr lang="en-GB" sz="800" dirty="0">
                <a:solidFill>
                  <a:srgbClr val="000000"/>
                </a:solidFill>
                <a:latin typeface="Times New Roman" panose="02020603050405020304" pitchFamily="18" charset="0"/>
              </a:rPr>
              <a:t>A-</a:t>
            </a:r>
            <a:r>
              <a:rPr lang="el-GR" sz="800" dirty="0">
                <a:solidFill>
                  <a:srgbClr val="000000"/>
                </a:solidFill>
                <a:latin typeface="Times New Roman" panose="02020603050405020304" pitchFamily="18" charset="0"/>
              </a:rPr>
              <a:t>ΧΥΤΑΒ </a:t>
            </a:r>
            <a:r>
              <a:rPr lang="el-GR" dirty="0">
                <a:solidFill>
                  <a:srgbClr val="000000"/>
                </a:solidFill>
                <a:latin typeface="Times New Roman" panose="02020603050405020304" pitchFamily="18" charset="0"/>
              </a:rPr>
              <a:t>× </a:t>
            </a:r>
            <a:r>
              <a:rPr lang="en-GB" dirty="0">
                <a:solidFill>
                  <a:srgbClr val="000000"/>
                </a:solidFill>
                <a:latin typeface="Times New Roman" panose="02020603050405020304" pitchFamily="18" charset="0"/>
              </a:rPr>
              <a:t>CF</a:t>
            </a:r>
            <a:r>
              <a:rPr lang="en-GB" sz="800" dirty="0">
                <a:solidFill>
                  <a:srgbClr val="000000"/>
                </a:solidFill>
                <a:latin typeface="Times New Roman" panose="02020603050405020304" pitchFamily="18" charset="0"/>
              </a:rPr>
              <a:t>s </a:t>
            </a:r>
            <a:r>
              <a:rPr lang="en-GB" dirty="0">
                <a:solidFill>
                  <a:srgbClr val="000000"/>
                </a:solidFill>
                <a:latin typeface="Times New Roman" panose="02020603050405020304" pitchFamily="18" charset="0"/>
              </a:rPr>
              <a:t>× 2 × D</a:t>
            </a:r>
            <a:r>
              <a:rPr lang="en-GB" sz="800" dirty="0">
                <a:solidFill>
                  <a:srgbClr val="000000"/>
                </a:solidFill>
                <a:latin typeface="Times New Roman" panose="02020603050405020304" pitchFamily="18" charset="0"/>
              </a:rPr>
              <a:t>A-</a:t>
            </a:r>
            <a:r>
              <a:rPr lang="el-GR" sz="800" dirty="0">
                <a:solidFill>
                  <a:srgbClr val="000000"/>
                </a:solidFill>
                <a:latin typeface="Times New Roman" panose="02020603050405020304" pitchFamily="18" charset="0"/>
              </a:rPr>
              <a:t>ΧΥΤΑΒ </a:t>
            </a:r>
            <a:r>
              <a:rPr lang="el-GR" dirty="0">
                <a:solidFill>
                  <a:srgbClr val="000000"/>
                </a:solidFill>
                <a:latin typeface="Times New Roman" panose="02020603050405020304" pitchFamily="18" charset="0"/>
              </a:rPr>
              <a:t>+ </a:t>
            </a:r>
            <a:r>
              <a:rPr lang="en-GB" dirty="0">
                <a:solidFill>
                  <a:srgbClr val="000000"/>
                </a:solidFill>
                <a:latin typeface="Times New Roman" panose="02020603050405020304" pitchFamily="18" charset="0"/>
              </a:rPr>
              <a:t>Y</a:t>
            </a:r>
            <a:r>
              <a:rPr lang="en-GB" sz="800" dirty="0">
                <a:solidFill>
                  <a:srgbClr val="000000"/>
                </a:solidFill>
                <a:latin typeface="Times New Roman" panose="02020603050405020304" pitchFamily="18" charset="0"/>
              </a:rPr>
              <a:t>A-</a:t>
            </a:r>
            <a:r>
              <a:rPr lang="el-GR" sz="800" dirty="0">
                <a:solidFill>
                  <a:srgbClr val="000000"/>
                </a:solidFill>
                <a:latin typeface="Times New Roman" panose="02020603050405020304" pitchFamily="18" charset="0"/>
              </a:rPr>
              <a:t>ΣΜΑ1 </a:t>
            </a:r>
            <a:r>
              <a:rPr lang="el-GR" dirty="0">
                <a:solidFill>
                  <a:srgbClr val="000000"/>
                </a:solidFill>
                <a:latin typeface="Times New Roman" panose="02020603050405020304" pitchFamily="18" charset="0"/>
              </a:rPr>
              <a:t>× </a:t>
            </a:r>
            <a:r>
              <a:rPr lang="en-GB" dirty="0">
                <a:solidFill>
                  <a:srgbClr val="000000"/>
                </a:solidFill>
                <a:latin typeface="Times New Roman" panose="02020603050405020304" pitchFamily="18" charset="0"/>
              </a:rPr>
              <a:t>CF</a:t>
            </a:r>
            <a:r>
              <a:rPr lang="en-GB" sz="800" dirty="0">
                <a:solidFill>
                  <a:srgbClr val="000000"/>
                </a:solidFill>
                <a:latin typeface="Times New Roman" panose="02020603050405020304" pitchFamily="18" charset="0"/>
              </a:rPr>
              <a:t>s </a:t>
            </a:r>
            <a:r>
              <a:rPr lang="en-GB" dirty="0">
                <a:solidFill>
                  <a:srgbClr val="000000"/>
                </a:solidFill>
                <a:latin typeface="Times New Roman" panose="02020603050405020304" pitchFamily="18" charset="0"/>
              </a:rPr>
              <a:t>× 2 × D</a:t>
            </a:r>
            <a:r>
              <a:rPr lang="en-GB" sz="800" dirty="0">
                <a:solidFill>
                  <a:srgbClr val="000000"/>
                </a:solidFill>
                <a:latin typeface="Times New Roman" panose="02020603050405020304" pitchFamily="18" charset="0"/>
              </a:rPr>
              <a:t>A-</a:t>
            </a:r>
            <a:r>
              <a:rPr lang="el-GR" sz="800" dirty="0">
                <a:solidFill>
                  <a:srgbClr val="000000"/>
                </a:solidFill>
                <a:latin typeface="Times New Roman" panose="02020603050405020304" pitchFamily="18" charset="0"/>
              </a:rPr>
              <a:t>ΣΜΑ1 </a:t>
            </a:r>
            <a:r>
              <a:rPr lang="el-GR" dirty="0">
                <a:solidFill>
                  <a:srgbClr val="000000"/>
                </a:solidFill>
                <a:latin typeface="Times New Roman" panose="02020603050405020304" pitchFamily="18" charset="0"/>
              </a:rPr>
              <a:t>+ </a:t>
            </a:r>
            <a:r>
              <a:rPr lang="en-GB" dirty="0">
                <a:solidFill>
                  <a:srgbClr val="000000"/>
                </a:solidFill>
                <a:latin typeface="Times New Roman" panose="02020603050405020304" pitchFamily="18" charset="0"/>
              </a:rPr>
              <a:t>Y</a:t>
            </a:r>
            <a:r>
              <a:rPr lang="en-GB" sz="800" dirty="0">
                <a:solidFill>
                  <a:srgbClr val="000000"/>
                </a:solidFill>
                <a:latin typeface="Times New Roman" panose="02020603050405020304" pitchFamily="18" charset="0"/>
              </a:rPr>
              <a:t>A-</a:t>
            </a:r>
            <a:r>
              <a:rPr lang="el-GR" sz="800" dirty="0">
                <a:solidFill>
                  <a:srgbClr val="000000"/>
                </a:solidFill>
                <a:latin typeface="Times New Roman" panose="02020603050405020304" pitchFamily="18" charset="0"/>
              </a:rPr>
              <a:t>ΣΜΑ2 </a:t>
            </a:r>
            <a:r>
              <a:rPr lang="el-GR" dirty="0">
                <a:solidFill>
                  <a:srgbClr val="000000"/>
                </a:solidFill>
                <a:latin typeface="Times New Roman" panose="02020603050405020304" pitchFamily="18" charset="0"/>
              </a:rPr>
              <a:t>× </a:t>
            </a:r>
            <a:r>
              <a:rPr lang="en-GB" dirty="0">
                <a:solidFill>
                  <a:srgbClr val="000000"/>
                </a:solidFill>
                <a:latin typeface="Times New Roman" panose="02020603050405020304" pitchFamily="18" charset="0"/>
              </a:rPr>
              <a:t>CF</a:t>
            </a:r>
            <a:r>
              <a:rPr lang="en-GB" sz="800" dirty="0">
                <a:solidFill>
                  <a:srgbClr val="000000"/>
                </a:solidFill>
                <a:latin typeface="Times New Roman" panose="02020603050405020304" pitchFamily="18" charset="0"/>
              </a:rPr>
              <a:t>s </a:t>
            </a:r>
            <a:r>
              <a:rPr lang="en-GB" dirty="0">
                <a:solidFill>
                  <a:srgbClr val="000000"/>
                </a:solidFill>
                <a:latin typeface="Times New Roman" panose="02020603050405020304" pitchFamily="18" charset="0"/>
              </a:rPr>
              <a:t>× 2 × D</a:t>
            </a:r>
            <a:r>
              <a:rPr lang="en-GB" sz="800" dirty="0">
                <a:solidFill>
                  <a:srgbClr val="000000"/>
                </a:solidFill>
                <a:latin typeface="Times New Roman" panose="02020603050405020304" pitchFamily="18" charset="0"/>
              </a:rPr>
              <a:t>A-</a:t>
            </a:r>
            <a:r>
              <a:rPr lang="el-GR" sz="800" dirty="0">
                <a:solidFill>
                  <a:srgbClr val="000000"/>
                </a:solidFill>
                <a:latin typeface="Times New Roman" panose="02020603050405020304" pitchFamily="18" charset="0"/>
              </a:rPr>
              <a:t>ΣΜΑ2</a:t>
            </a:r>
            <a:r>
              <a:rPr lang="el-GR" dirty="0">
                <a:solidFill>
                  <a:srgbClr val="000000"/>
                </a:solidFill>
                <a:latin typeface="Times New Roman" panose="02020603050405020304" pitchFamily="18" charset="0"/>
              </a:rPr>
              <a:t>) + Μ</a:t>
            </a:r>
            <a:r>
              <a:rPr lang="el-GR" sz="800" dirty="0">
                <a:solidFill>
                  <a:srgbClr val="000000"/>
                </a:solidFill>
                <a:latin typeface="Times New Roman" panose="02020603050405020304" pitchFamily="18" charset="0"/>
              </a:rPr>
              <a:t>Α </a:t>
            </a:r>
            <a:r>
              <a:rPr lang="el-GR" dirty="0">
                <a:solidFill>
                  <a:srgbClr val="000000"/>
                </a:solidFill>
                <a:latin typeface="Times New Roman" panose="02020603050405020304" pitchFamily="18" charset="0"/>
              </a:rPr>
              <a:t>× Υ</a:t>
            </a:r>
            <a:r>
              <a:rPr lang="el-GR" sz="800" dirty="0">
                <a:solidFill>
                  <a:srgbClr val="000000"/>
                </a:solidFill>
                <a:latin typeface="Times New Roman" panose="02020603050405020304" pitchFamily="18" charset="0"/>
              </a:rPr>
              <a:t>Α-ΣΜΑ1 </a:t>
            </a:r>
            <a:r>
              <a:rPr lang="el-GR" dirty="0">
                <a:solidFill>
                  <a:srgbClr val="000000"/>
                </a:solidFill>
                <a:latin typeface="Times New Roman" panose="02020603050405020304" pitchFamily="18" charset="0"/>
              </a:rPr>
              <a:t>× (</a:t>
            </a:r>
            <a:r>
              <a:rPr lang="en-GB" dirty="0">
                <a:solidFill>
                  <a:srgbClr val="000000"/>
                </a:solidFill>
                <a:latin typeface="Times New Roman" panose="02020603050405020304" pitchFamily="18" charset="0"/>
              </a:rPr>
              <a:t>Y</a:t>
            </a:r>
            <a:r>
              <a:rPr lang="el-GR" sz="800" dirty="0">
                <a:solidFill>
                  <a:srgbClr val="000000"/>
                </a:solidFill>
                <a:latin typeface="Times New Roman" panose="02020603050405020304" pitchFamily="18" charset="0"/>
              </a:rPr>
              <a:t>ΣΜΑ1-</a:t>
            </a:r>
            <a:r>
              <a:rPr lang="en-GB" sz="800" dirty="0">
                <a:solidFill>
                  <a:srgbClr val="000000"/>
                </a:solidFill>
                <a:latin typeface="Times New Roman" panose="02020603050405020304" pitchFamily="18" charset="0"/>
              </a:rPr>
              <a:t>XYTAA </a:t>
            </a:r>
            <a:r>
              <a:rPr lang="en-GB" dirty="0">
                <a:solidFill>
                  <a:srgbClr val="000000"/>
                </a:solidFill>
                <a:latin typeface="Times New Roman" panose="02020603050405020304" pitchFamily="18" charset="0"/>
              </a:rPr>
              <a:t>× CF</a:t>
            </a:r>
            <a:r>
              <a:rPr lang="en-GB" sz="800" dirty="0">
                <a:solidFill>
                  <a:srgbClr val="000000"/>
                </a:solidFill>
                <a:latin typeface="Times New Roman" panose="02020603050405020304" pitchFamily="18" charset="0"/>
              </a:rPr>
              <a:t>L </a:t>
            </a:r>
            <a:r>
              <a:rPr lang="en-GB" dirty="0">
                <a:solidFill>
                  <a:srgbClr val="000000"/>
                </a:solidFill>
                <a:latin typeface="Times New Roman" panose="02020603050405020304" pitchFamily="18" charset="0"/>
              </a:rPr>
              <a:t>× 2 × D</a:t>
            </a:r>
            <a:r>
              <a:rPr lang="el-GR" sz="800" dirty="0">
                <a:solidFill>
                  <a:srgbClr val="000000"/>
                </a:solidFill>
                <a:latin typeface="Times New Roman" panose="02020603050405020304" pitchFamily="18" charset="0"/>
              </a:rPr>
              <a:t>ΣΜΑ1-</a:t>
            </a:r>
            <a:r>
              <a:rPr lang="en-GB" sz="800" dirty="0">
                <a:solidFill>
                  <a:srgbClr val="000000"/>
                </a:solidFill>
                <a:latin typeface="Times New Roman" panose="02020603050405020304" pitchFamily="18" charset="0"/>
              </a:rPr>
              <a:t>XYTAA </a:t>
            </a:r>
          </a:p>
          <a:p>
            <a:r>
              <a:rPr lang="en-GB" dirty="0">
                <a:solidFill>
                  <a:srgbClr val="000000"/>
                </a:solidFill>
                <a:latin typeface="Times New Roman" panose="02020603050405020304" pitchFamily="18" charset="0"/>
              </a:rPr>
              <a:t>+ Y</a:t>
            </a:r>
            <a:r>
              <a:rPr lang="el-GR" sz="800" dirty="0">
                <a:solidFill>
                  <a:srgbClr val="000000"/>
                </a:solidFill>
                <a:latin typeface="Times New Roman" panose="02020603050405020304" pitchFamily="18" charset="0"/>
              </a:rPr>
              <a:t>ΣΜΑ1-</a:t>
            </a:r>
            <a:r>
              <a:rPr lang="en-GB" sz="800" dirty="0">
                <a:solidFill>
                  <a:srgbClr val="000000"/>
                </a:solidFill>
                <a:latin typeface="Times New Roman" panose="02020603050405020304" pitchFamily="18" charset="0"/>
              </a:rPr>
              <a:t>XYTA</a:t>
            </a:r>
            <a:r>
              <a:rPr lang="el-GR" sz="800" dirty="0">
                <a:solidFill>
                  <a:srgbClr val="000000"/>
                </a:solidFill>
                <a:latin typeface="Times New Roman" panose="02020603050405020304" pitchFamily="18" charset="0"/>
              </a:rPr>
              <a:t>Β </a:t>
            </a:r>
            <a:r>
              <a:rPr lang="el-GR" dirty="0">
                <a:solidFill>
                  <a:srgbClr val="000000"/>
                </a:solidFill>
                <a:latin typeface="Times New Roman" panose="02020603050405020304" pitchFamily="18" charset="0"/>
              </a:rPr>
              <a:t>× </a:t>
            </a:r>
            <a:r>
              <a:rPr lang="en-GB" dirty="0">
                <a:solidFill>
                  <a:srgbClr val="000000"/>
                </a:solidFill>
                <a:latin typeface="Times New Roman" panose="02020603050405020304" pitchFamily="18" charset="0"/>
              </a:rPr>
              <a:t>CF</a:t>
            </a:r>
            <a:r>
              <a:rPr lang="en-GB" sz="800" dirty="0">
                <a:solidFill>
                  <a:srgbClr val="000000"/>
                </a:solidFill>
                <a:latin typeface="Times New Roman" panose="02020603050405020304" pitchFamily="18" charset="0"/>
              </a:rPr>
              <a:t>L </a:t>
            </a:r>
            <a:r>
              <a:rPr lang="en-GB" dirty="0">
                <a:solidFill>
                  <a:srgbClr val="000000"/>
                </a:solidFill>
                <a:latin typeface="Times New Roman" panose="02020603050405020304" pitchFamily="18" charset="0"/>
              </a:rPr>
              <a:t>× 2 × D</a:t>
            </a:r>
            <a:r>
              <a:rPr lang="el-GR" sz="800" dirty="0">
                <a:solidFill>
                  <a:srgbClr val="000000"/>
                </a:solidFill>
                <a:latin typeface="Times New Roman" panose="02020603050405020304" pitchFamily="18" charset="0"/>
              </a:rPr>
              <a:t>ΣΜΑ1-</a:t>
            </a:r>
            <a:r>
              <a:rPr lang="en-GB" sz="800" dirty="0">
                <a:solidFill>
                  <a:srgbClr val="000000"/>
                </a:solidFill>
                <a:latin typeface="Times New Roman" panose="02020603050405020304" pitchFamily="18" charset="0"/>
              </a:rPr>
              <a:t>XYTA</a:t>
            </a:r>
            <a:r>
              <a:rPr lang="el-GR" sz="800" dirty="0">
                <a:solidFill>
                  <a:srgbClr val="000000"/>
                </a:solidFill>
                <a:latin typeface="Times New Roman" panose="02020603050405020304" pitchFamily="18" charset="0"/>
              </a:rPr>
              <a:t>Β</a:t>
            </a:r>
            <a:r>
              <a:rPr lang="el-GR" dirty="0">
                <a:solidFill>
                  <a:srgbClr val="000000"/>
                </a:solidFill>
                <a:latin typeface="Times New Roman" panose="02020603050405020304" pitchFamily="18" charset="0"/>
              </a:rPr>
              <a:t>) + Μ</a:t>
            </a:r>
            <a:r>
              <a:rPr lang="el-GR" sz="800" dirty="0">
                <a:solidFill>
                  <a:srgbClr val="000000"/>
                </a:solidFill>
                <a:latin typeface="Times New Roman" panose="02020603050405020304" pitchFamily="18" charset="0"/>
              </a:rPr>
              <a:t>Α </a:t>
            </a:r>
            <a:r>
              <a:rPr lang="el-GR" dirty="0">
                <a:solidFill>
                  <a:srgbClr val="000000"/>
                </a:solidFill>
                <a:latin typeface="Times New Roman" panose="02020603050405020304" pitchFamily="18" charset="0"/>
              </a:rPr>
              <a:t>× Υ</a:t>
            </a:r>
            <a:r>
              <a:rPr lang="el-GR" sz="800" dirty="0">
                <a:solidFill>
                  <a:srgbClr val="000000"/>
                </a:solidFill>
                <a:latin typeface="Times New Roman" panose="02020603050405020304" pitchFamily="18" charset="0"/>
              </a:rPr>
              <a:t>Α-ΣΜΑ2 </a:t>
            </a:r>
            <a:r>
              <a:rPr lang="el-GR" dirty="0">
                <a:solidFill>
                  <a:srgbClr val="000000"/>
                </a:solidFill>
                <a:latin typeface="Times New Roman" panose="02020603050405020304" pitchFamily="18" charset="0"/>
              </a:rPr>
              <a:t>× (</a:t>
            </a:r>
            <a:r>
              <a:rPr lang="en-GB" dirty="0">
                <a:solidFill>
                  <a:srgbClr val="000000"/>
                </a:solidFill>
                <a:latin typeface="Times New Roman" panose="02020603050405020304" pitchFamily="18" charset="0"/>
              </a:rPr>
              <a:t>Y</a:t>
            </a:r>
            <a:r>
              <a:rPr lang="el-GR" sz="800" dirty="0">
                <a:solidFill>
                  <a:srgbClr val="000000"/>
                </a:solidFill>
                <a:latin typeface="Times New Roman" panose="02020603050405020304" pitchFamily="18" charset="0"/>
              </a:rPr>
              <a:t>ΣΜΑ2-</a:t>
            </a:r>
            <a:r>
              <a:rPr lang="en-GB" sz="800" dirty="0">
                <a:solidFill>
                  <a:srgbClr val="000000"/>
                </a:solidFill>
                <a:latin typeface="Times New Roman" panose="02020603050405020304" pitchFamily="18" charset="0"/>
              </a:rPr>
              <a:t>XYTAA </a:t>
            </a:r>
            <a:r>
              <a:rPr lang="en-GB" dirty="0">
                <a:solidFill>
                  <a:srgbClr val="000000"/>
                </a:solidFill>
                <a:latin typeface="Times New Roman" panose="02020603050405020304" pitchFamily="18" charset="0"/>
              </a:rPr>
              <a:t>× CF</a:t>
            </a:r>
            <a:r>
              <a:rPr lang="en-GB" sz="800" dirty="0">
                <a:solidFill>
                  <a:srgbClr val="000000"/>
                </a:solidFill>
                <a:latin typeface="Times New Roman" panose="02020603050405020304" pitchFamily="18" charset="0"/>
              </a:rPr>
              <a:t>L </a:t>
            </a:r>
            <a:r>
              <a:rPr lang="en-GB" dirty="0">
                <a:solidFill>
                  <a:srgbClr val="000000"/>
                </a:solidFill>
                <a:latin typeface="Times New Roman" panose="02020603050405020304" pitchFamily="18" charset="0"/>
              </a:rPr>
              <a:t>× 2 × D</a:t>
            </a:r>
            <a:r>
              <a:rPr lang="el-GR" sz="800" dirty="0">
                <a:solidFill>
                  <a:srgbClr val="000000"/>
                </a:solidFill>
                <a:latin typeface="Times New Roman" panose="02020603050405020304" pitchFamily="18" charset="0"/>
              </a:rPr>
              <a:t>ΣΜΑ2-</a:t>
            </a:r>
            <a:r>
              <a:rPr lang="en-GB" sz="800" dirty="0">
                <a:solidFill>
                  <a:srgbClr val="000000"/>
                </a:solidFill>
                <a:latin typeface="Times New Roman" panose="02020603050405020304" pitchFamily="18" charset="0"/>
              </a:rPr>
              <a:t>XYTAA </a:t>
            </a:r>
            <a:r>
              <a:rPr lang="en-GB" dirty="0">
                <a:solidFill>
                  <a:srgbClr val="000000"/>
                </a:solidFill>
                <a:latin typeface="Times New Roman" panose="02020603050405020304" pitchFamily="18" charset="0"/>
              </a:rPr>
              <a:t>+ Y</a:t>
            </a:r>
            <a:r>
              <a:rPr lang="el-GR" sz="800" dirty="0">
                <a:solidFill>
                  <a:srgbClr val="000000"/>
                </a:solidFill>
                <a:latin typeface="Times New Roman" panose="02020603050405020304" pitchFamily="18" charset="0"/>
              </a:rPr>
              <a:t>ΣΜΑ2-</a:t>
            </a:r>
            <a:r>
              <a:rPr lang="en-GB" sz="800" dirty="0">
                <a:solidFill>
                  <a:srgbClr val="000000"/>
                </a:solidFill>
                <a:latin typeface="Times New Roman" panose="02020603050405020304" pitchFamily="18" charset="0"/>
              </a:rPr>
              <a:t>XYTA</a:t>
            </a:r>
            <a:r>
              <a:rPr lang="el-GR" sz="800" dirty="0">
                <a:solidFill>
                  <a:srgbClr val="000000"/>
                </a:solidFill>
                <a:latin typeface="Times New Roman" panose="02020603050405020304" pitchFamily="18" charset="0"/>
              </a:rPr>
              <a:t>Β </a:t>
            </a:r>
            <a:r>
              <a:rPr lang="el-GR" dirty="0">
                <a:solidFill>
                  <a:srgbClr val="000000"/>
                </a:solidFill>
                <a:latin typeface="Times New Roman" panose="02020603050405020304" pitchFamily="18" charset="0"/>
              </a:rPr>
              <a:t>× </a:t>
            </a:r>
            <a:r>
              <a:rPr lang="en-GB" dirty="0">
                <a:solidFill>
                  <a:srgbClr val="000000"/>
                </a:solidFill>
                <a:latin typeface="Times New Roman" panose="02020603050405020304" pitchFamily="18" charset="0"/>
              </a:rPr>
              <a:t>CF</a:t>
            </a:r>
            <a:r>
              <a:rPr lang="en-GB" sz="800" dirty="0">
                <a:solidFill>
                  <a:srgbClr val="000000"/>
                </a:solidFill>
                <a:latin typeface="Times New Roman" panose="02020603050405020304" pitchFamily="18" charset="0"/>
              </a:rPr>
              <a:t>L </a:t>
            </a:r>
            <a:r>
              <a:rPr lang="en-GB" dirty="0">
                <a:solidFill>
                  <a:srgbClr val="000000"/>
                </a:solidFill>
                <a:latin typeface="Times New Roman" panose="02020603050405020304" pitchFamily="18" charset="0"/>
              </a:rPr>
              <a:t>× 2 × D</a:t>
            </a:r>
            <a:r>
              <a:rPr lang="el-GR" sz="800" dirty="0">
                <a:solidFill>
                  <a:srgbClr val="000000"/>
                </a:solidFill>
                <a:latin typeface="Times New Roman" panose="02020603050405020304" pitchFamily="18" charset="0"/>
              </a:rPr>
              <a:t>ΣΜΑ2-</a:t>
            </a:r>
            <a:r>
              <a:rPr lang="en-GB" sz="800" dirty="0">
                <a:solidFill>
                  <a:srgbClr val="000000"/>
                </a:solidFill>
                <a:latin typeface="Times New Roman" panose="02020603050405020304" pitchFamily="18" charset="0"/>
              </a:rPr>
              <a:t>XYTA</a:t>
            </a:r>
            <a:r>
              <a:rPr lang="el-GR" sz="800" dirty="0">
                <a:solidFill>
                  <a:srgbClr val="000000"/>
                </a:solidFill>
                <a:latin typeface="Times New Roman" panose="02020603050405020304" pitchFamily="18" charset="0"/>
              </a:rPr>
              <a:t>Β</a:t>
            </a:r>
            <a:r>
              <a:rPr lang="el-GR" dirty="0">
                <a:solidFill>
                  <a:srgbClr val="000000"/>
                </a:solidFill>
                <a:latin typeface="Times New Roman" panose="02020603050405020304" pitchFamily="18" charset="0"/>
              </a:rPr>
              <a:t>) + </a:t>
            </a:r>
            <a:r>
              <a:rPr lang="en-GB" dirty="0">
                <a:solidFill>
                  <a:srgbClr val="000000"/>
                </a:solidFill>
                <a:latin typeface="Times New Roman" panose="02020603050405020304" pitchFamily="18" charset="0"/>
              </a:rPr>
              <a:t>M</a:t>
            </a:r>
            <a:r>
              <a:rPr lang="en-GB" sz="800" dirty="0">
                <a:solidFill>
                  <a:srgbClr val="000000"/>
                </a:solidFill>
                <a:latin typeface="Times New Roman" panose="02020603050405020304" pitchFamily="18" charset="0"/>
              </a:rPr>
              <a:t>A </a:t>
            </a:r>
            <a:r>
              <a:rPr lang="en-GB" dirty="0">
                <a:solidFill>
                  <a:srgbClr val="000000"/>
                </a:solidFill>
                <a:latin typeface="Times New Roman" panose="02020603050405020304" pitchFamily="18" charset="0"/>
              </a:rPr>
              <a:t>× [Y</a:t>
            </a:r>
            <a:r>
              <a:rPr lang="en-GB" sz="800" dirty="0">
                <a:solidFill>
                  <a:srgbClr val="000000"/>
                </a:solidFill>
                <a:latin typeface="Times New Roman" panose="02020603050405020304" pitchFamily="18" charset="0"/>
              </a:rPr>
              <a:t>A-</a:t>
            </a:r>
            <a:r>
              <a:rPr lang="el-GR" sz="800" dirty="0">
                <a:solidFill>
                  <a:srgbClr val="000000"/>
                </a:solidFill>
                <a:latin typeface="Times New Roman" panose="02020603050405020304" pitchFamily="18" charset="0"/>
              </a:rPr>
              <a:t>ΣΜΑ1 </a:t>
            </a:r>
            <a:r>
              <a:rPr lang="el-GR" dirty="0">
                <a:solidFill>
                  <a:srgbClr val="000000"/>
                </a:solidFill>
                <a:latin typeface="Times New Roman" panose="02020603050405020304" pitchFamily="18" charset="0"/>
              </a:rPr>
              <a:t>× (Υ</a:t>
            </a:r>
            <a:r>
              <a:rPr lang="el-GR" sz="800" dirty="0">
                <a:solidFill>
                  <a:srgbClr val="000000"/>
                </a:solidFill>
                <a:latin typeface="Times New Roman" panose="02020603050405020304" pitchFamily="18" charset="0"/>
              </a:rPr>
              <a:t>ΣΜΑ1-ΧΥΤΑΑ </a:t>
            </a:r>
            <a:r>
              <a:rPr lang="el-GR" dirty="0">
                <a:solidFill>
                  <a:srgbClr val="000000"/>
                </a:solidFill>
                <a:latin typeface="Times New Roman" panose="02020603050405020304" pitchFamily="18" charset="0"/>
              </a:rPr>
              <a:t>× </a:t>
            </a:r>
            <a:r>
              <a:rPr lang="en-GB" dirty="0">
                <a:solidFill>
                  <a:srgbClr val="000000"/>
                </a:solidFill>
                <a:latin typeface="Times New Roman" panose="02020603050405020304" pitchFamily="18" charset="0"/>
              </a:rPr>
              <a:t>GF</a:t>
            </a:r>
            <a:r>
              <a:rPr lang="en-GB" sz="800" dirty="0">
                <a:solidFill>
                  <a:srgbClr val="000000"/>
                </a:solidFill>
                <a:latin typeface="Times New Roman" panose="02020603050405020304" pitchFamily="18" charset="0"/>
              </a:rPr>
              <a:t>XYTAA </a:t>
            </a:r>
          </a:p>
          <a:p>
            <a:r>
              <a:rPr lang="en-GB" dirty="0">
                <a:solidFill>
                  <a:srgbClr val="000000"/>
                </a:solidFill>
                <a:latin typeface="Times New Roman" panose="02020603050405020304" pitchFamily="18" charset="0"/>
              </a:rPr>
              <a:t>+Y</a:t>
            </a:r>
            <a:r>
              <a:rPr lang="el-GR" sz="800" dirty="0">
                <a:solidFill>
                  <a:srgbClr val="000000"/>
                </a:solidFill>
                <a:latin typeface="Times New Roman" panose="02020603050405020304" pitchFamily="18" charset="0"/>
              </a:rPr>
              <a:t>ΣΜΑ1-</a:t>
            </a:r>
            <a:r>
              <a:rPr lang="en-GB" sz="800" dirty="0">
                <a:solidFill>
                  <a:srgbClr val="000000"/>
                </a:solidFill>
                <a:latin typeface="Times New Roman" panose="02020603050405020304" pitchFamily="18" charset="0"/>
              </a:rPr>
              <a:t>XYTAB </a:t>
            </a:r>
            <a:r>
              <a:rPr lang="en-GB" dirty="0">
                <a:solidFill>
                  <a:srgbClr val="000000"/>
                </a:solidFill>
                <a:latin typeface="Times New Roman" panose="02020603050405020304" pitchFamily="18" charset="0"/>
              </a:rPr>
              <a:t>× GF</a:t>
            </a:r>
            <a:r>
              <a:rPr lang="en-GB" sz="800" dirty="0">
                <a:solidFill>
                  <a:srgbClr val="000000"/>
                </a:solidFill>
                <a:latin typeface="Times New Roman" panose="02020603050405020304" pitchFamily="18" charset="0"/>
              </a:rPr>
              <a:t>XYTAB</a:t>
            </a:r>
            <a:r>
              <a:rPr lang="en-GB" dirty="0">
                <a:solidFill>
                  <a:srgbClr val="000000"/>
                </a:solidFill>
                <a:latin typeface="Times New Roman" panose="02020603050405020304" pitchFamily="18" charset="0"/>
              </a:rPr>
              <a:t>) + Y</a:t>
            </a:r>
            <a:r>
              <a:rPr lang="en-GB" sz="800" dirty="0">
                <a:solidFill>
                  <a:srgbClr val="000000"/>
                </a:solidFill>
                <a:latin typeface="Times New Roman" panose="02020603050405020304" pitchFamily="18" charset="0"/>
              </a:rPr>
              <a:t>A-</a:t>
            </a:r>
            <a:r>
              <a:rPr lang="el-GR" sz="800" dirty="0">
                <a:solidFill>
                  <a:srgbClr val="000000"/>
                </a:solidFill>
                <a:latin typeface="Times New Roman" panose="02020603050405020304" pitchFamily="18" charset="0"/>
              </a:rPr>
              <a:t>ΣΜΑ2 </a:t>
            </a:r>
            <a:r>
              <a:rPr lang="el-GR" dirty="0">
                <a:solidFill>
                  <a:srgbClr val="000000"/>
                </a:solidFill>
                <a:latin typeface="Times New Roman" panose="02020603050405020304" pitchFamily="18" charset="0"/>
              </a:rPr>
              <a:t>× (Υ</a:t>
            </a:r>
            <a:r>
              <a:rPr lang="el-GR" sz="800" dirty="0">
                <a:solidFill>
                  <a:srgbClr val="000000"/>
                </a:solidFill>
                <a:latin typeface="Times New Roman" panose="02020603050405020304" pitchFamily="18" charset="0"/>
              </a:rPr>
              <a:t>ΣΜΑ2-ΧΥΤΑΑ </a:t>
            </a:r>
            <a:r>
              <a:rPr lang="el-GR" dirty="0">
                <a:solidFill>
                  <a:srgbClr val="000000"/>
                </a:solidFill>
                <a:latin typeface="Times New Roman" panose="02020603050405020304" pitchFamily="18" charset="0"/>
              </a:rPr>
              <a:t>× </a:t>
            </a:r>
            <a:r>
              <a:rPr lang="en-GB" dirty="0">
                <a:solidFill>
                  <a:srgbClr val="000000"/>
                </a:solidFill>
                <a:latin typeface="Times New Roman" panose="02020603050405020304" pitchFamily="18" charset="0"/>
              </a:rPr>
              <a:t>GF</a:t>
            </a:r>
            <a:r>
              <a:rPr lang="en-GB" sz="800" dirty="0">
                <a:solidFill>
                  <a:srgbClr val="000000"/>
                </a:solidFill>
                <a:latin typeface="Times New Roman" panose="02020603050405020304" pitchFamily="18" charset="0"/>
              </a:rPr>
              <a:t>XYTAA</a:t>
            </a:r>
            <a:r>
              <a:rPr lang="en-GB" dirty="0">
                <a:solidFill>
                  <a:srgbClr val="000000"/>
                </a:solidFill>
                <a:latin typeface="Times New Roman" panose="02020603050405020304" pitchFamily="18" charset="0"/>
              </a:rPr>
              <a:t>+Y</a:t>
            </a:r>
            <a:r>
              <a:rPr lang="el-GR" sz="800" dirty="0">
                <a:solidFill>
                  <a:srgbClr val="000000"/>
                </a:solidFill>
                <a:latin typeface="Times New Roman" panose="02020603050405020304" pitchFamily="18" charset="0"/>
              </a:rPr>
              <a:t>ΣΜΑ2-</a:t>
            </a:r>
            <a:r>
              <a:rPr lang="en-GB" sz="800" dirty="0">
                <a:solidFill>
                  <a:srgbClr val="000000"/>
                </a:solidFill>
                <a:latin typeface="Times New Roman" panose="02020603050405020304" pitchFamily="18" charset="0"/>
              </a:rPr>
              <a:t>XYTAB </a:t>
            </a:r>
            <a:r>
              <a:rPr lang="en-GB" dirty="0">
                <a:solidFill>
                  <a:srgbClr val="000000"/>
                </a:solidFill>
                <a:latin typeface="Times New Roman" panose="02020603050405020304" pitchFamily="18" charset="0"/>
              </a:rPr>
              <a:t>× GF</a:t>
            </a:r>
            <a:r>
              <a:rPr lang="en-GB" sz="800" dirty="0">
                <a:solidFill>
                  <a:srgbClr val="000000"/>
                </a:solidFill>
                <a:latin typeface="Times New Roman" panose="02020603050405020304" pitchFamily="18" charset="0"/>
              </a:rPr>
              <a:t>XYTAB</a:t>
            </a:r>
            <a:r>
              <a:rPr lang="en-GB" dirty="0">
                <a:solidFill>
                  <a:srgbClr val="000000"/>
                </a:solidFill>
                <a:latin typeface="Times New Roman" panose="02020603050405020304" pitchFamily="18" charset="0"/>
              </a:rPr>
              <a:t>) </a:t>
            </a:r>
          </a:p>
          <a:p>
            <a:r>
              <a:rPr lang="en-GB" dirty="0">
                <a:solidFill>
                  <a:srgbClr val="000000"/>
                </a:solidFill>
                <a:latin typeface="Times New Roman" panose="02020603050405020304" pitchFamily="18" charset="0"/>
              </a:rPr>
              <a:t>+ Y</a:t>
            </a:r>
            <a:r>
              <a:rPr lang="en-GB" sz="800" dirty="0">
                <a:solidFill>
                  <a:srgbClr val="000000"/>
                </a:solidFill>
                <a:latin typeface="Times New Roman" panose="02020603050405020304" pitchFamily="18" charset="0"/>
              </a:rPr>
              <a:t>A-XYTAA </a:t>
            </a:r>
            <a:r>
              <a:rPr lang="en-GB" dirty="0">
                <a:solidFill>
                  <a:srgbClr val="000000"/>
                </a:solidFill>
                <a:latin typeface="Times New Roman" panose="02020603050405020304" pitchFamily="18" charset="0"/>
              </a:rPr>
              <a:t>× GF</a:t>
            </a:r>
            <a:r>
              <a:rPr lang="en-GB" sz="800" dirty="0">
                <a:solidFill>
                  <a:srgbClr val="000000"/>
                </a:solidFill>
                <a:latin typeface="Times New Roman" panose="02020603050405020304" pitchFamily="18" charset="0"/>
              </a:rPr>
              <a:t>XYTAA</a:t>
            </a:r>
            <a:r>
              <a:rPr lang="en-GB" dirty="0">
                <a:solidFill>
                  <a:srgbClr val="000000"/>
                </a:solidFill>
                <a:latin typeface="Times New Roman" panose="02020603050405020304" pitchFamily="18" charset="0"/>
              </a:rPr>
              <a:t>+ Y</a:t>
            </a:r>
            <a:r>
              <a:rPr lang="en-GB" sz="800" dirty="0">
                <a:solidFill>
                  <a:srgbClr val="000000"/>
                </a:solidFill>
                <a:latin typeface="Times New Roman" panose="02020603050405020304" pitchFamily="18" charset="0"/>
              </a:rPr>
              <a:t>A-XYTAB </a:t>
            </a:r>
            <a:r>
              <a:rPr lang="en-GB" dirty="0">
                <a:solidFill>
                  <a:srgbClr val="000000"/>
                </a:solidFill>
                <a:latin typeface="Times New Roman" panose="02020603050405020304" pitchFamily="18" charset="0"/>
              </a:rPr>
              <a:t>× GF</a:t>
            </a:r>
            <a:r>
              <a:rPr lang="en-GB" sz="800" dirty="0">
                <a:solidFill>
                  <a:srgbClr val="000000"/>
                </a:solidFill>
                <a:latin typeface="Times New Roman" panose="02020603050405020304" pitchFamily="18" charset="0"/>
              </a:rPr>
              <a:t>XYTAB</a:t>
            </a:r>
            <a:r>
              <a:rPr lang="en-GB" dirty="0">
                <a:solidFill>
                  <a:srgbClr val="000000"/>
                </a:solidFill>
                <a:latin typeface="Times New Roman" panose="02020603050405020304" pitchFamily="18" charset="0"/>
              </a:rPr>
              <a:t>]</a:t>
            </a:r>
            <a:endParaRPr lang="el-GR" dirty="0">
              <a:solidFill>
                <a:srgbClr val="000000"/>
              </a:solidFill>
              <a:latin typeface="Times New Roman" panose="02020603050405020304" pitchFamily="18" charset="0"/>
            </a:endParaRPr>
          </a:p>
          <a:p>
            <a:endParaRPr lang="en-GB" dirty="0">
              <a:solidFill>
                <a:srgbClr val="000000"/>
              </a:solidFill>
              <a:latin typeface="Times New Roman" panose="02020603050405020304" pitchFamily="18" charset="0"/>
            </a:endParaRPr>
          </a:p>
        </p:txBody>
      </p:sp>
      <p:sp>
        <p:nvSpPr>
          <p:cNvPr id="7" name="Ορθογώνιο 6">
            <a:extLst>
              <a:ext uri="{FF2B5EF4-FFF2-40B4-BE49-F238E27FC236}">
                <a16:creationId xmlns:a16="http://schemas.microsoft.com/office/drawing/2014/main" id="{C2446D99-49F4-405A-A40B-7FC74CA18EC6}"/>
              </a:ext>
            </a:extLst>
          </p:cNvPr>
          <p:cNvSpPr/>
          <p:nvPr/>
        </p:nvSpPr>
        <p:spPr>
          <a:xfrm>
            <a:off x="5774062" y="4188738"/>
            <a:ext cx="5949852" cy="1477328"/>
          </a:xfrm>
          <a:prstGeom prst="rect">
            <a:avLst/>
          </a:prstGeom>
        </p:spPr>
        <p:txBody>
          <a:bodyPr wrap="square">
            <a:spAutoFit/>
          </a:bodyPr>
          <a:lstStyle/>
          <a:p>
            <a:pPr algn="just"/>
            <a:r>
              <a:rPr lang="el-GR" b="1" dirty="0">
                <a:solidFill>
                  <a:srgbClr val="000000"/>
                </a:solidFill>
                <a:latin typeface="+mj-lt"/>
              </a:rPr>
              <a:t>Περιορισμοί (</a:t>
            </a:r>
            <a:r>
              <a:rPr lang="en-GB" b="1" dirty="0">
                <a:solidFill>
                  <a:srgbClr val="000000"/>
                </a:solidFill>
                <a:latin typeface="+mj-lt"/>
              </a:rPr>
              <a:t>constraints) </a:t>
            </a:r>
            <a:endParaRPr lang="en-GB" dirty="0">
              <a:solidFill>
                <a:srgbClr val="000000"/>
              </a:solidFill>
              <a:latin typeface="+mj-lt"/>
            </a:endParaRPr>
          </a:p>
          <a:p>
            <a:pPr algn="just"/>
            <a:r>
              <a:rPr lang="es-ES" dirty="0">
                <a:solidFill>
                  <a:srgbClr val="000000"/>
                </a:solidFill>
                <a:latin typeface="+mj-lt"/>
              </a:rPr>
              <a:t>YA-XYTAA + YA-XYTAΒ + YA-ΣΜΑ1 + YA-ΣΜΑ2 = 1 </a:t>
            </a:r>
          </a:p>
          <a:p>
            <a:pPr algn="just"/>
            <a:r>
              <a:rPr lang="en-GB" dirty="0">
                <a:solidFill>
                  <a:srgbClr val="000000"/>
                </a:solidFill>
                <a:latin typeface="+mj-lt"/>
              </a:rPr>
              <a:t>Y</a:t>
            </a:r>
            <a:r>
              <a:rPr lang="el-GR" dirty="0">
                <a:solidFill>
                  <a:srgbClr val="000000"/>
                </a:solidFill>
                <a:latin typeface="+mj-lt"/>
              </a:rPr>
              <a:t>ΣΜΑ1-</a:t>
            </a:r>
            <a:r>
              <a:rPr lang="en-GB" dirty="0">
                <a:solidFill>
                  <a:srgbClr val="000000"/>
                </a:solidFill>
                <a:latin typeface="+mj-lt"/>
              </a:rPr>
              <a:t>XYTAA + Y</a:t>
            </a:r>
            <a:r>
              <a:rPr lang="el-GR" dirty="0">
                <a:solidFill>
                  <a:srgbClr val="000000"/>
                </a:solidFill>
                <a:latin typeface="+mj-lt"/>
              </a:rPr>
              <a:t>ΣΜΑ1-</a:t>
            </a:r>
            <a:r>
              <a:rPr lang="en-GB" dirty="0">
                <a:solidFill>
                  <a:srgbClr val="000000"/>
                </a:solidFill>
                <a:latin typeface="+mj-lt"/>
              </a:rPr>
              <a:t>XYTA</a:t>
            </a:r>
            <a:r>
              <a:rPr lang="el-GR" dirty="0">
                <a:solidFill>
                  <a:srgbClr val="000000"/>
                </a:solidFill>
                <a:latin typeface="+mj-lt"/>
              </a:rPr>
              <a:t>Β = 1 </a:t>
            </a:r>
          </a:p>
          <a:p>
            <a:pPr algn="just"/>
            <a:r>
              <a:rPr lang="en-GB" dirty="0">
                <a:solidFill>
                  <a:srgbClr val="000000"/>
                </a:solidFill>
                <a:latin typeface="+mj-lt"/>
              </a:rPr>
              <a:t>Y</a:t>
            </a:r>
            <a:r>
              <a:rPr lang="el-GR" dirty="0">
                <a:solidFill>
                  <a:srgbClr val="000000"/>
                </a:solidFill>
                <a:latin typeface="+mj-lt"/>
              </a:rPr>
              <a:t>ΣΜΑ2-</a:t>
            </a:r>
            <a:r>
              <a:rPr lang="en-GB" dirty="0">
                <a:solidFill>
                  <a:srgbClr val="000000"/>
                </a:solidFill>
                <a:latin typeface="+mj-lt"/>
              </a:rPr>
              <a:t>XYTAA + Y</a:t>
            </a:r>
            <a:r>
              <a:rPr lang="el-GR" dirty="0">
                <a:solidFill>
                  <a:srgbClr val="000000"/>
                </a:solidFill>
                <a:latin typeface="+mj-lt"/>
              </a:rPr>
              <a:t>ΣΜΑ2-</a:t>
            </a:r>
            <a:r>
              <a:rPr lang="en-GB" dirty="0">
                <a:solidFill>
                  <a:srgbClr val="000000"/>
                </a:solidFill>
                <a:latin typeface="+mj-lt"/>
              </a:rPr>
              <a:t>XYTA</a:t>
            </a:r>
            <a:r>
              <a:rPr lang="el-GR" dirty="0">
                <a:solidFill>
                  <a:srgbClr val="000000"/>
                </a:solidFill>
                <a:latin typeface="+mj-lt"/>
              </a:rPr>
              <a:t>Β = 1 </a:t>
            </a:r>
          </a:p>
          <a:p>
            <a:pPr algn="just"/>
            <a:r>
              <a:rPr lang="el-GR" dirty="0">
                <a:solidFill>
                  <a:srgbClr val="000000"/>
                </a:solidFill>
                <a:latin typeface="+mj-lt"/>
              </a:rPr>
              <a:t>Όλα τα Υ = 0 ή 1 (δυαδικές-</a:t>
            </a:r>
            <a:r>
              <a:rPr lang="el-GR" dirty="0" err="1">
                <a:solidFill>
                  <a:srgbClr val="000000"/>
                </a:solidFill>
                <a:latin typeface="+mj-lt"/>
              </a:rPr>
              <a:t>binary</a:t>
            </a:r>
            <a:r>
              <a:rPr lang="el-GR" dirty="0">
                <a:solidFill>
                  <a:srgbClr val="000000"/>
                </a:solidFill>
                <a:latin typeface="+mj-lt"/>
              </a:rPr>
              <a:t> μεταβλητές) </a:t>
            </a:r>
            <a:endParaRPr lang="en-GB" dirty="0">
              <a:latin typeface="+mj-lt"/>
            </a:endParaRPr>
          </a:p>
        </p:txBody>
      </p:sp>
    </p:spTree>
    <p:extLst>
      <p:ext uri="{BB962C8B-B14F-4D97-AF65-F5344CB8AC3E}">
        <p14:creationId xmlns:p14="http://schemas.microsoft.com/office/powerpoint/2010/main" val="10055401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5</a:t>
            </a:fld>
            <a:endParaRPr lang="en-US" sz="1600" b="1" dirty="0">
              <a:latin typeface="Arial" pitchFamily="34" charset="0"/>
              <a:cs typeface="Arial" pitchFamily="34" charset="0"/>
            </a:endParaRPr>
          </a:p>
        </p:txBody>
      </p:sp>
      <p:sp>
        <p:nvSpPr>
          <p:cNvPr id="15" name="Ορθογώνιο 14">
            <a:extLst>
              <a:ext uri="{FF2B5EF4-FFF2-40B4-BE49-F238E27FC236}">
                <a16:creationId xmlns:a16="http://schemas.microsoft.com/office/drawing/2014/main" id="{D7CEE136-055E-492A-BD81-49C591EDCF20}"/>
              </a:ext>
            </a:extLst>
          </p:cNvPr>
          <p:cNvSpPr/>
          <p:nvPr/>
        </p:nvSpPr>
        <p:spPr>
          <a:xfrm>
            <a:off x="435991" y="1040502"/>
            <a:ext cx="11234056" cy="3200876"/>
          </a:xfrm>
          <a:prstGeom prst="rect">
            <a:avLst/>
          </a:prstGeom>
        </p:spPr>
        <p:txBody>
          <a:bodyPr wrap="square">
            <a:spAutoFit/>
          </a:bodyPr>
          <a:lstStyle/>
          <a:p>
            <a:r>
              <a:rPr lang="el-GR" sz="2400" dirty="0">
                <a:solidFill>
                  <a:srgbClr val="B46B62"/>
                </a:solidFill>
                <a:latin typeface="+mj-lt"/>
              </a:rPr>
              <a:t>Συλλογή πόρτα – πόρτα</a:t>
            </a:r>
            <a:endParaRPr lang="en-US" sz="2400" dirty="0">
              <a:solidFill>
                <a:srgbClr val="B46B62"/>
              </a:solidFill>
              <a:latin typeface="+mj-lt"/>
            </a:endParaRPr>
          </a:p>
          <a:p>
            <a:r>
              <a:rPr lang="en-US" sz="2400" dirty="0">
                <a:solidFill>
                  <a:srgbClr val="B46B62"/>
                </a:solidFill>
                <a:latin typeface="+mj-lt"/>
              </a:rPr>
              <a:t>(Bergamo, Italia)</a:t>
            </a:r>
            <a:endParaRPr lang="el-GR" sz="2400" dirty="0">
              <a:solidFill>
                <a:srgbClr val="000000"/>
              </a:solidFill>
              <a:latin typeface="+mj-lt"/>
            </a:endParaRPr>
          </a:p>
          <a:p>
            <a:endParaRPr lang="el-GR" sz="2200" b="1" dirty="0">
              <a:solidFill>
                <a:srgbClr val="000000"/>
              </a:solidFill>
              <a:latin typeface="+mj-lt"/>
            </a:endParaRPr>
          </a:p>
          <a:p>
            <a:endParaRPr lang="el-GR" sz="2200" b="1" dirty="0">
              <a:solidFill>
                <a:srgbClr val="000000"/>
              </a:solidFill>
              <a:latin typeface="+mj-lt"/>
            </a:endParaRPr>
          </a:p>
          <a:p>
            <a:endParaRPr lang="el-GR" sz="2200" b="1" dirty="0">
              <a:solidFill>
                <a:srgbClr val="000000"/>
              </a:solidFill>
              <a:latin typeface="+mj-lt"/>
            </a:endParaRPr>
          </a:p>
          <a:p>
            <a:endParaRPr lang="el-GR" sz="2200" b="1" dirty="0">
              <a:solidFill>
                <a:srgbClr val="000000"/>
              </a:solidFill>
              <a:latin typeface="+mj-lt"/>
            </a:endParaRPr>
          </a:p>
          <a:p>
            <a:endParaRPr lang="el-GR" sz="2200" b="1" dirty="0">
              <a:solidFill>
                <a:srgbClr val="000000"/>
              </a:solidFill>
              <a:latin typeface="+mj-lt"/>
            </a:endParaRPr>
          </a:p>
          <a:p>
            <a:endParaRPr lang="el-GR" sz="2200" b="1" dirty="0">
              <a:solidFill>
                <a:srgbClr val="000000"/>
              </a:solidFill>
              <a:latin typeface="+mj-lt"/>
            </a:endParaRPr>
          </a:p>
          <a:p>
            <a:endParaRPr lang="el-GR" sz="2200" b="1" dirty="0">
              <a:solidFill>
                <a:srgbClr val="000000"/>
              </a:solidFill>
              <a:latin typeface="+mj-lt"/>
            </a:endParaRPr>
          </a:p>
        </p:txBody>
      </p:sp>
      <p:pic>
        <p:nvPicPr>
          <p:cNvPr id="4" name="Εικόνα 3" descr="Εικόνα που περιέχει υπαίθριος, πράσινο, καθιστός, κτίριο&#10;&#10;Περιγραφή που δημιουργήθηκε αυτόματα">
            <a:extLst>
              <a:ext uri="{FF2B5EF4-FFF2-40B4-BE49-F238E27FC236}">
                <a16:creationId xmlns:a16="http://schemas.microsoft.com/office/drawing/2014/main" id="{16F47208-5701-436E-8585-B3E018757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0045" y="841920"/>
            <a:ext cx="3922334" cy="5229778"/>
          </a:xfrm>
          <a:prstGeom prst="rect">
            <a:avLst/>
          </a:prstGeom>
        </p:spPr>
      </p:pic>
    </p:spTree>
    <p:extLst>
      <p:ext uri="{BB962C8B-B14F-4D97-AF65-F5344CB8AC3E}">
        <p14:creationId xmlns:p14="http://schemas.microsoft.com/office/powerpoint/2010/main" val="15027647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6</a:t>
            </a:fld>
            <a:endParaRPr lang="en-US" sz="1600" b="1" dirty="0">
              <a:latin typeface="Arial" pitchFamily="34" charset="0"/>
              <a:cs typeface="Arial" pitchFamily="34" charset="0"/>
            </a:endParaRPr>
          </a:p>
        </p:txBody>
      </p:sp>
      <p:sp>
        <p:nvSpPr>
          <p:cNvPr id="15" name="Ορθογώνιο 14">
            <a:extLst>
              <a:ext uri="{FF2B5EF4-FFF2-40B4-BE49-F238E27FC236}">
                <a16:creationId xmlns:a16="http://schemas.microsoft.com/office/drawing/2014/main" id="{D7CEE136-055E-492A-BD81-49C591EDCF20}"/>
              </a:ext>
            </a:extLst>
          </p:cNvPr>
          <p:cNvSpPr/>
          <p:nvPr/>
        </p:nvSpPr>
        <p:spPr>
          <a:xfrm>
            <a:off x="435991" y="1040502"/>
            <a:ext cx="11234056" cy="461665"/>
          </a:xfrm>
          <a:prstGeom prst="rect">
            <a:avLst/>
          </a:prstGeom>
        </p:spPr>
        <p:txBody>
          <a:bodyPr wrap="square">
            <a:spAutoFit/>
          </a:bodyPr>
          <a:lstStyle/>
          <a:p>
            <a:r>
              <a:rPr lang="el-GR" sz="2400" dirty="0">
                <a:solidFill>
                  <a:srgbClr val="B46B62"/>
                </a:solidFill>
                <a:latin typeface="+mj-lt"/>
              </a:rPr>
              <a:t>Πνευματικό σύστημα</a:t>
            </a:r>
            <a:endParaRPr lang="el-GR" sz="2200" b="1" dirty="0">
              <a:solidFill>
                <a:srgbClr val="000000"/>
              </a:solidFill>
              <a:latin typeface="+mj-lt"/>
            </a:endParaRPr>
          </a:p>
        </p:txBody>
      </p:sp>
      <p:pic>
        <p:nvPicPr>
          <p:cNvPr id="4" name="Εικόνα 3" descr="Εικόνα που περιέχει κτίριο, καθιστός, μαύρο, περιοχή&#10;&#10;Περιγραφή που δημιουργήθηκε αυτόματα">
            <a:extLst>
              <a:ext uri="{FF2B5EF4-FFF2-40B4-BE49-F238E27FC236}">
                <a16:creationId xmlns:a16="http://schemas.microsoft.com/office/drawing/2014/main" id="{184F1F5E-615E-49EB-BA0B-44269E368C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041" y="1949746"/>
            <a:ext cx="11583586" cy="3463756"/>
          </a:xfrm>
          <a:prstGeom prst="rect">
            <a:avLst/>
          </a:prstGeom>
        </p:spPr>
      </p:pic>
    </p:spTree>
    <p:extLst>
      <p:ext uri="{BB962C8B-B14F-4D97-AF65-F5344CB8AC3E}">
        <p14:creationId xmlns:p14="http://schemas.microsoft.com/office/powerpoint/2010/main" val="12535767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7</a:t>
            </a:fld>
            <a:endParaRPr lang="en-US" sz="1600" b="1" dirty="0">
              <a:latin typeface="Arial" pitchFamily="34" charset="0"/>
              <a:cs typeface="Arial" pitchFamily="34" charset="0"/>
            </a:endParaRPr>
          </a:p>
        </p:txBody>
      </p:sp>
      <p:sp>
        <p:nvSpPr>
          <p:cNvPr id="15" name="Ορθογώνιο 14">
            <a:extLst>
              <a:ext uri="{FF2B5EF4-FFF2-40B4-BE49-F238E27FC236}">
                <a16:creationId xmlns:a16="http://schemas.microsoft.com/office/drawing/2014/main" id="{D7CEE136-055E-492A-BD81-49C591EDCF20}"/>
              </a:ext>
            </a:extLst>
          </p:cNvPr>
          <p:cNvSpPr/>
          <p:nvPr/>
        </p:nvSpPr>
        <p:spPr>
          <a:xfrm>
            <a:off x="304206" y="820526"/>
            <a:ext cx="11583586" cy="830997"/>
          </a:xfrm>
          <a:prstGeom prst="rect">
            <a:avLst/>
          </a:prstGeom>
        </p:spPr>
        <p:txBody>
          <a:bodyPr wrap="square">
            <a:spAutoFit/>
          </a:bodyPr>
          <a:lstStyle/>
          <a:p>
            <a:r>
              <a:rPr lang="el-GR" sz="2400" dirty="0">
                <a:solidFill>
                  <a:srgbClr val="B46B62"/>
                </a:solidFill>
                <a:latin typeface="+mj-lt"/>
              </a:rPr>
              <a:t>Παράδοση απορριμμάτων/ανακυκλώσιμων απορριμμάτων σε συγκεκριμένο χώρο από παραγωγό (οικολογικές νησίδες, πράσινα σημεία (ΠΣ) ή </a:t>
            </a:r>
            <a:r>
              <a:rPr lang="el-GR" sz="2400" dirty="0" err="1">
                <a:solidFill>
                  <a:srgbClr val="B46B62"/>
                </a:solidFill>
                <a:latin typeface="+mj-lt"/>
              </a:rPr>
              <a:t>drop</a:t>
            </a:r>
            <a:r>
              <a:rPr lang="el-GR" sz="2400" dirty="0">
                <a:solidFill>
                  <a:srgbClr val="B46B62"/>
                </a:solidFill>
                <a:latin typeface="+mj-lt"/>
              </a:rPr>
              <a:t> </a:t>
            </a:r>
            <a:r>
              <a:rPr lang="el-GR" sz="2400" dirty="0" err="1">
                <a:solidFill>
                  <a:srgbClr val="B46B62"/>
                </a:solidFill>
                <a:latin typeface="+mj-lt"/>
              </a:rPr>
              <a:t>off</a:t>
            </a:r>
            <a:r>
              <a:rPr lang="el-GR" sz="2400" dirty="0">
                <a:solidFill>
                  <a:srgbClr val="B46B62"/>
                </a:solidFill>
                <a:latin typeface="+mj-lt"/>
              </a:rPr>
              <a:t> </a:t>
            </a:r>
            <a:r>
              <a:rPr lang="el-GR" sz="2400" dirty="0" err="1">
                <a:solidFill>
                  <a:srgbClr val="B46B62"/>
                </a:solidFill>
                <a:latin typeface="+mj-lt"/>
              </a:rPr>
              <a:t>systems</a:t>
            </a:r>
            <a:r>
              <a:rPr lang="el-GR" sz="2400" dirty="0">
                <a:solidFill>
                  <a:srgbClr val="B46B62"/>
                </a:solidFill>
                <a:latin typeface="+mj-lt"/>
              </a:rPr>
              <a:t>): </a:t>
            </a:r>
          </a:p>
        </p:txBody>
      </p:sp>
      <p:pic>
        <p:nvPicPr>
          <p:cNvPr id="4" name="Εικόνα 3" descr="Εικόνα που περιέχει κτίριο, δρόμος, φωτογραφία, γέφυρα&#10;&#10;Περιγραφή που δημιουργήθηκε αυτόματα">
            <a:extLst>
              <a:ext uri="{FF2B5EF4-FFF2-40B4-BE49-F238E27FC236}">
                <a16:creationId xmlns:a16="http://schemas.microsoft.com/office/drawing/2014/main" id="{E313774B-B575-40A7-9377-7B706D4DF2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187" y="1720209"/>
            <a:ext cx="8550428" cy="4467390"/>
          </a:xfrm>
          <a:prstGeom prst="rect">
            <a:avLst/>
          </a:prstGeom>
        </p:spPr>
      </p:pic>
    </p:spTree>
    <p:extLst>
      <p:ext uri="{BB962C8B-B14F-4D97-AF65-F5344CB8AC3E}">
        <p14:creationId xmlns:p14="http://schemas.microsoft.com/office/powerpoint/2010/main" val="10108319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8</a:t>
            </a:fld>
            <a:endParaRPr lang="en-US" sz="1600" b="1" dirty="0">
              <a:latin typeface="Arial" pitchFamily="34" charset="0"/>
              <a:cs typeface="Arial" pitchFamily="34" charset="0"/>
            </a:endParaRPr>
          </a:p>
        </p:txBody>
      </p:sp>
      <p:sp>
        <p:nvSpPr>
          <p:cNvPr id="15" name="Ορθογώνιο 14">
            <a:extLst>
              <a:ext uri="{FF2B5EF4-FFF2-40B4-BE49-F238E27FC236}">
                <a16:creationId xmlns:a16="http://schemas.microsoft.com/office/drawing/2014/main" id="{D7CEE136-055E-492A-BD81-49C591EDCF20}"/>
              </a:ext>
            </a:extLst>
          </p:cNvPr>
          <p:cNvSpPr/>
          <p:nvPr/>
        </p:nvSpPr>
        <p:spPr>
          <a:xfrm>
            <a:off x="280374" y="820526"/>
            <a:ext cx="11607418" cy="5262979"/>
          </a:xfrm>
          <a:prstGeom prst="rect">
            <a:avLst/>
          </a:prstGeom>
        </p:spPr>
        <p:txBody>
          <a:bodyPr wrap="square">
            <a:spAutoFit/>
          </a:bodyPr>
          <a:lstStyle/>
          <a:p>
            <a:r>
              <a:rPr lang="el-GR" sz="2400" dirty="0">
                <a:solidFill>
                  <a:srgbClr val="B46B62"/>
                </a:solidFill>
                <a:latin typeface="+mj-lt"/>
              </a:rPr>
              <a:t>Πράσινα σημεία</a:t>
            </a:r>
          </a:p>
          <a:p>
            <a:r>
              <a:rPr lang="el-GR" sz="2200" dirty="0">
                <a:latin typeface="+mj-lt"/>
              </a:rPr>
              <a:t>Χώρος οργανωμένος από Ο.Τ.Α. Α’ βαθμού, ο οποίος είναι οριοθετημένος και διαμορφωμένος με την κατάλληλη υποδομή και εξοπλισμό, ώστε οι πολίτες να αποθέτουν χωριστά </a:t>
            </a:r>
            <a:r>
              <a:rPr lang="el-GR" sz="2200" dirty="0" err="1">
                <a:latin typeface="+mj-lt"/>
              </a:rPr>
              <a:t>συλλεχθέντα</a:t>
            </a:r>
            <a:r>
              <a:rPr lang="el-GR" sz="2200" dirty="0">
                <a:latin typeface="+mj-lt"/>
              </a:rPr>
              <a:t> ανακυκλώσιμα αστικά απόβλητα ή χρησιμοποιημένα αντικείμενα, προκειμένου αυτά να προωθηθούν για ανακύκλωση ή για επαναχρησιμοποίηση. Τα Πράσινα Σημεία (ΠΣ) διακρίνονται σε μικρά και σε μεγάλα ανάλογα με τον όγκο και τις κατηγορίες των ανακυκλώσιμων υλικών που δέχονται, τη λειτουργία τους και την έκταση που καταλαμβάνουν. Στα Πράσινα Σημεία δύνανται να πραγματοποιούνται δράσεις εκπαίδευσης και ευαισθητοποίησης του κοινού</a:t>
            </a:r>
          </a:p>
          <a:p>
            <a:r>
              <a:rPr lang="el-GR" sz="2400" dirty="0">
                <a:solidFill>
                  <a:srgbClr val="B46B62"/>
                </a:solidFill>
                <a:latin typeface="+mj-lt"/>
              </a:rPr>
              <a:t>Κινητά πράσινα σημεία</a:t>
            </a:r>
          </a:p>
          <a:p>
            <a:r>
              <a:rPr lang="el-GR" sz="2200" dirty="0">
                <a:latin typeface="+mj-lt"/>
              </a:rPr>
              <a:t>Αυτοκινούμενο ή </a:t>
            </a:r>
            <a:r>
              <a:rPr lang="el-GR" sz="2200" dirty="0" err="1">
                <a:latin typeface="+mj-lt"/>
              </a:rPr>
              <a:t>ρυμουλκούμενο</a:t>
            </a:r>
            <a:r>
              <a:rPr lang="el-GR" sz="2200" dirty="0">
                <a:latin typeface="+mj-lt"/>
              </a:rPr>
              <a:t> όχημα, το οποίο διαθέτει ξεχωριστά μέσα συλλογής, όπως κάδους ή συρμό (</a:t>
            </a:r>
            <a:r>
              <a:rPr lang="en-US" sz="2200" dirty="0">
                <a:latin typeface="+mj-lt"/>
              </a:rPr>
              <a:t>container) </a:t>
            </a:r>
            <a:r>
              <a:rPr lang="el-GR" sz="2200" dirty="0">
                <a:latin typeface="+mj-lt"/>
              </a:rPr>
              <a:t>για κάθε επιμέρους υλικό που συλλέγεται</a:t>
            </a:r>
            <a:endParaRPr lang="el-GR" sz="2200" dirty="0">
              <a:solidFill>
                <a:srgbClr val="B46B62"/>
              </a:solidFill>
              <a:latin typeface="+mj-lt"/>
            </a:endParaRPr>
          </a:p>
          <a:p>
            <a:r>
              <a:rPr lang="el-GR" sz="2400" dirty="0">
                <a:solidFill>
                  <a:srgbClr val="B46B62"/>
                </a:solidFill>
                <a:latin typeface="+mj-lt"/>
              </a:rPr>
              <a:t>Γωνιές ανακύκλωσης</a:t>
            </a:r>
          </a:p>
          <a:p>
            <a:r>
              <a:rPr lang="el-GR" sz="2200" dirty="0">
                <a:latin typeface="+mj-lt"/>
              </a:rPr>
              <a:t>Ο δημόσιος ή ιδιωτικός χώρος πολύ μικρής έκτασης, όπου οι πολίτες εναποθέτουν χωριστά </a:t>
            </a:r>
            <a:r>
              <a:rPr lang="el-GR" sz="2200" dirty="0" err="1">
                <a:latin typeface="+mj-lt"/>
              </a:rPr>
              <a:t>συλλεχθέντα</a:t>
            </a:r>
            <a:r>
              <a:rPr lang="el-GR" sz="2200" dirty="0">
                <a:latin typeface="+mj-lt"/>
              </a:rPr>
              <a:t> ανακυκλώσιμα αστικά απόβλητα τα οποία εν συνεχεία συλλέγονται από τον οικείο O.T.A. Α’ βαθμού</a:t>
            </a:r>
            <a:endParaRPr lang="el-GR" sz="2200" dirty="0">
              <a:solidFill>
                <a:srgbClr val="B46B62"/>
              </a:solidFill>
              <a:latin typeface="+mj-lt"/>
            </a:endParaRPr>
          </a:p>
        </p:txBody>
      </p:sp>
    </p:spTree>
    <p:extLst>
      <p:ext uri="{BB962C8B-B14F-4D97-AF65-F5344CB8AC3E}">
        <p14:creationId xmlns:p14="http://schemas.microsoft.com/office/powerpoint/2010/main" val="2277929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4 </a:t>
            </a:r>
            <a:r>
              <a:rPr lang="el-GR" sz="4000" dirty="0">
                <a:solidFill>
                  <a:schemeClr val="bg1"/>
                </a:solidFill>
              </a:rPr>
              <a:t>: Συλλογή - Μεταφορά</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9</a:t>
            </a:fld>
            <a:endParaRPr lang="en-US" sz="1600" b="1" dirty="0">
              <a:latin typeface="Arial" pitchFamily="34" charset="0"/>
              <a:cs typeface="Arial" pitchFamily="34" charset="0"/>
            </a:endParaRPr>
          </a:p>
        </p:txBody>
      </p:sp>
      <p:sp>
        <p:nvSpPr>
          <p:cNvPr id="15" name="Ορθογώνιο 14">
            <a:extLst>
              <a:ext uri="{FF2B5EF4-FFF2-40B4-BE49-F238E27FC236}">
                <a16:creationId xmlns:a16="http://schemas.microsoft.com/office/drawing/2014/main" id="{D7CEE136-055E-492A-BD81-49C591EDCF20}"/>
              </a:ext>
            </a:extLst>
          </p:cNvPr>
          <p:cNvSpPr/>
          <p:nvPr/>
        </p:nvSpPr>
        <p:spPr>
          <a:xfrm>
            <a:off x="280374" y="820526"/>
            <a:ext cx="11607418" cy="3908762"/>
          </a:xfrm>
          <a:prstGeom prst="rect">
            <a:avLst/>
          </a:prstGeom>
        </p:spPr>
        <p:txBody>
          <a:bodyPr wrap="square">
            <a:spAutoFit/>
          </a:bodyPr>
          <a:lstStyle/>
          <a:p>
            <a:r>
              <a:rPr lang="el-GR" sz="2400" dirty="0">
                <a:solidFill>
                  <a:srgbClr val="B46B62"/>
                </a:solidFill>
                <a:latin typeface="+mj-lt"/>
              </a:rPr>
              <a:t>Χωριστή συλλογή ή διαλογή στην πηγή</a:t>
            </a:r>
          </a:p>
          <a:p>
            <a:r>
              <a:rPr lang="el-GR" sz="2400" dirty="0">
                <a:latin typeface="+mj-lt"/>
              </a:rPr>
              <a:t>Συλλογή όπου μια ροή αποβλήτων διατηρείται χωριστά με βάση τον τύπο και τη φύση τους για να διευκολυνθεί η ειδική επεξεργασία τους στη συνέχεια</a:t>
            </a:r>
            <a:endParaRPr lang="el-GR" sz="2200" dirty="0">
              <a:solidFill>
                <a:srgbClr val="B46B62"/>
              </a:solidFill>
              <a:latin typeface="+mj-lt"/>
            </a:endParaRPr>
          </a:p>
          <a:p>
            <a:endParaRPr lang="el-GR" sz="2200" dirty="0">
              <a:solidFill>
                <a:srgbClr val="B46B62"/>
              </a:solidFill>
              <a:latin typeface="+mj-lt"/>
            </a:endParaRPr>
          </a:p>
          <a:p>
            <a:pPr marL="342900" indent="-342900">
              <a:buFont typeface="Arial" panose="020B0604020202020204" pitchFamily="34" charset="0"/>
              <a:buChar char="•"/>
            </a:pPr>
            <a:r>
              <a:rPr lang="el-GR" sz="2200" dirty="0">
                <a:solidFill>
                  <a:srgbClr val="B46B62"/>
                </a:solidFill>
                <a:latin typeface="+mj-lt"/>
              </a:rPr>
              <a:t>Μικτές απορριμματικές συσκευασίες (ΜΑΣ)</a:t>
            </a:r>
          </a:p>
          <a:p>
            <a:pPr marL="342900" indent="-342900">
              <a:buFont typeface="Arial" panose="020B0604020202020204" pitchFamily="34" charset="0"/>
              <a:buChar char="•"/>
            </a:pPr>
            <a:endParaRPr lang="el-GR" sz="2200" dirty="0">
              <a:solidFill>
                <a:srgbClr val="B46B62"/>
              </a:solidFill>
              <a:latin typeface="+mj-lt"/>
            </a:endParaRPr>
          </a:p>
          <a:p>
            <a:pPr marL="342900" indent="-342900">
              <a:buFont typeface="Arial" panose="020B0604020202020204" pitchFamily="34" charset="0"/>
              <a:buChar char="•"/>
            </a:pPr>
            <a:r>
              <a:rPr lang="el-GR" sz="2200" dirty="0">
                <a:solidFill>
                  <a:srgbClr val="B46B62"/>
                </a:solidFill>
                <a:latin typeface="+mj-lt"/>
              </a:rPr>
              <a:t>Ξεχωριστά ρεύματα συσκευασιών (πλαστικό, μέταλλο, χαρτί, γυαλί)</a:t>
            </a:r>
          </a:p>
          <a:p>
            <a:pPr marL="342900" indent="-342900">
              <a:buFont typeface="Arial" panose="020B0604020202020204" pitchFamily="34" charset="0"/>
              <a:buChar char="•"/>
            </a:pPr>
            <a:endParaRPr lang="el-GR" sz="2200" dirty="0">
              <a:solidFill>
                <a:srgbClr val="B46B62"/>
              </a:solidFill>
              <a:latin typeface="+mj-lt"/>
            </a:endParaRPr>
          </a:p>
          <a:p>
            <a:pPr marL="342900" indent="-342900">
              <a:buFont typeface="Arial" panose="020B0604020202020204" pitchFamily="34" charset="0"/>
              <a:buChar char="•"/>
            </a:pPr>
            <a:r>
              <a:rPr lang="el-GR" sz="2200" dirty="0">
                <a:solidFill>
                  <a:srgbClr val="B46B62"/>
                </a:solidFill>
                <a:latin typeface="+mj-lt"/>
              </a:rPr>
              <a:t>Βιοαπόβλητα</a:t>
            </a:r>
          </a:p>
          <a:p>
            <a:pPr marL="342900" indent="-342900">
              <a:buFont typeface="Arial" panose="020B0604020202020204" pitchFamily="34" charset="0"/>
              <a:buChar char="•"/>
            </a:pPr>
            <a:endParaRPr lang="el-GR" sz="2200" dirty="0">
              <a:solidFill>
                <a:srgbClr val="B46B62"/>
              </a:solidFill>
              <a:latin typeface="+mj-lt"/>
            </a:endParaRPr>
          </a:p>
          <a:p>
            <a:pPr marL="342900" indent="-342900">
              <a:buFont typeface="Arial" panose="020B0604020202020204" pitchFamily="34" charset="0"/>
              <a:buChar char="•"/>
            </a:pPr>
            <a:r>
              <a:rPr lang="el-GR" sz="2200" dirty="0">
                <a:solidFill>
                  <a:srgbClr val="B46B62"/>
                </a:solidFill>
                <a:latin typeface="+mj-lt"/>
              </a:rPr>
              <a:t>Ειδικά ρεύματα (μπαταρίες, ΑΗΗΕ, κ.α.)</a:t>
            </a:r>
          </a:p>
        </p:txBody>
      </p:sp>
    </p:spTree>
    <p:extLst>
      <p:ext uri="{BB962C8B-B14F-4D97-AF65-F5344CB8AC3E}">
        <p14:creationId xmlns:p14="http://schemas.microsoft.com/office/powerpoint/2010/main" val="35845984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Προσαρμοσμένη σχεδίαση">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Προσαρμοσμένο 2">
      <a:dk1>
        <a:sysClr val="windowText" lastClr="000000"/>
      </a:dk1>
      <a:lt1>
        <a:sysClr val="window" lastClr="FFFFFF"/>
      </a:lt1>
      <a:dk2>
        <a:srgbClr val="44546A"/>
      </a:dk2>
      <a:lt2>
        <a:srgbClr val="E7E6E6"/>
      </a:lt2>
      <a:accent1>
        <a:srgbClr val="4472C4"/>
      </a:accent1>
      <a:accent2>
        <a:srgbClr val="EDBC79"/>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3997</TotalTime>
  <Words>3521</Words>
  <Application>Microsoft Office PowerPoint</Application>
  <PresentationFormat>Widescreen</PresentationFormat>
  <Paragraphs>387</Paragraphs>
  <Slides>40</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Arial</vt:lpstr>
      <vt:lpstr>Calibri</vt:lpstr>
      <vt:lpstr>Calibri Light</vt:lpstr>
      <vt:lpstr>Comic Sans MS</vt:lpstr>
      <vt:lpstr>Times New Roman</vt:lpstr>
      <vt:lpstr>Wingdings</vt:lpstr>
      <vt:lpstr>Προσαρμοσμένη σχεδίαση</vt:lpstr>
      <vt:lpstr>Θέμα του Office</vt:lpstr>
      <vt:lpstr>PowerPoint Presentation</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lpstr>Κεφάλαιο 4 : Συλλογή - Μεταφορά</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PCUser</dc:creator>
  <cp:lastModifiedBy>Dimitrios Komilis</cp:lastModifiedBy>
  <cp:revision>206</cp:revision>
  <dcterms:created xsi:type="dcterms:W3CDTF">2020-03-13T12:21:17Z</dcterms:created>
  <dcterms:modified xsi:type="dcterms:W3CDTF">2024-01-28T18:13:53Z</dcterms:modified>
</cp:coreProperties>
</file>