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89" r:id="rId2"/>
    <p:sldId id="343" r:id="rId3"/>
    <p:sldId id="345" r:id="rId4"/>
    <p:sldId id="338" r:id="rId5"/>
    <p:sldId id="347" r:id="rId6"/>
    <p:sldId id="354" r:id="rId7"/>
    <p:sldId id="348" r:id="rId8"/>
    <p:sldId id="355" r:id="rId9"/>
    <p:sldId id="356" r:id="rId10"/>
    <p:sldId id="357" r:id="rId11"/>
    <p:sldId id="358" r:id="rId12"/>
    <p:sldId id="361" r:id="rId13"/>
    <p:sldId id="364" r:id="rId14"/>
    <p:sldId id="365" r:id="rId15"/>
    <p:sldId id="362" r:id="rId16"/>
    <p:sldId id="363" r:id="rId17"/>
    <p:sldId id="360" r:id="rId18"/>
    <p:sldId id="259" r:id="rId19"/>
    <p:sldId id="359" r:id="rId20"/>
    <p:sldId id="339" r:id="rId21"/>
    <p:sldId id="340" r:id="rId22"/>
    <p:sldId id="274" r:id="rId23"/>
    <p:sldId id="279" r:id="rId24"/>
    <p:sldId id="276" r:id="rId25"/>
    <p:sldId id="277" r:id="rId26"/>
    <p:sldId id="26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61" r:id="rId35"/>
    <p:sldId id="263" r:id="rId36"/>
    <p:sldId id="264" r:id="rId37"/>
    <p:sldId id="260" r:id="rId38"/>
    <p:sldId id="265" r:id="rId39"/>
    <p:sldId id="266" r:id="rId40"/>
    <p:sldId id="270" r:id="rId41"/>
    <p:sldId id="373" r:id="rId42"/>
    <p:sldId id="374" r:id="rId43"/>
    <p:sldId id="375" r:id="rId44"/>
    <p:sldId id="383" r:id="rId45"/>
    <p:sldId id="385" r:id="rId46"/>
    <p:sldId id="386" r:id="rId47"/>
    <p:sldId id="346" r:id="rId48"/>
    <p:sldId id="290" r:id="rId49"/>
    <p:sldId id="311" r:id="rId50"/>
    <p:sldId id="376" r:id="rId51"/>
    <p:sldId id="384" r:id="rId52"/>
    <p:sldId id="377" r:id="rId53"/>
    <p:sldId id="378" r:id="rId54"/>
    <p:sldId id="379" r:id="rId55"/>
    <p:sldId id="380" r:id="rId56"/>
    <p:sldId id="381" r:id="rId57"/>
    <p:sldId id="382" r:id="rId58"/>
    <p:sldId id="387" r:id="rId59"/>
    <p:sldId id="388" r:id="rId60"/>
    <p:sldId id="389" r:id="rId61"/>
  </p:sldIdLst>
  <p:sldSz cx="9144000" cy="6858000" type="screen4x3"/>
  <p:notesSz cx="6858000" cy="9144000"/>
  <p:defaultTextStyle>
    <a:defPPr>
      <a:defRPr lang="el-GR"/>
    </a:defPPr>
    <a:lvl1pPr algn="l" rtl="0" fontAlgn="base">
      <a:lnSpc>
        <a:spcPct val="90000"/>
      </a:lnSpc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6666FF"/>
    <a:srgbClr val="CC3300"/>
    <a:srgbClr val="CC0000"/>
    <a:srgbClr val="00808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l-GR" alt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l-GR" altLang="el-G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l-GR" alt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fld id="{8CB99869-49CA-4BB2-8516-32E2FDC5017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825437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3AC5D0-FEB2-4771-A568-DB1D9F986B9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0383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C7E4D4-B2C3-4CE0-B877-9D09ED57D22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70220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E4555B-FC58-437A-893C-D386473C9D2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79780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F3C3BB4-BD1C-4CD2-BD91-4E8AB5178C2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394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3C1F6A-021E-45B3-9A4E-E33444E6E230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07760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AF462E-244F-4630-8F4B-44B4DB0D5D3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9104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0B1DFC-143B-4C2E-ABD9-D8B5AD02B6A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777891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A3253AA-9E68-4BD9-AAF3-2E41CD039F9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80873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93A92B8-6748-4C2B-B3B8-04FD892C6A9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09647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8669A0-E82B-431A-B5B5-9A915531E35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71204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AE14BA-A1FB-4A5D-BD77-C935441A46B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2853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5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248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 b="1">
                <a:solidFill>
                  <a:srgbClr val="008080"/>
                </a:solidFill>
                <a:latin typeface="+mn-lt"/>
              </a:defRPr>
            </a:lvl1pPr>
          </a:lstStyle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 b="1">
                <a:solidFill>
                  <a:srgbClr val="008080"/>
                </a:solidFill>
                <a:latin typeface="+mn-lt"/>
              </a:defRPr>
            </a:lvl1pPr>
          </a:lstStyle>
          <a:p>
            <a:fld id="{BA36DDF2-A277-4D81-B93B-A3B7201DA2BE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8080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constructors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copy_constructor.pdf" TargetMode="External"/><Relationship Id="rId4" Type="http://schemas.openxmlformats.org/officeDocument/2006/relationships/hyperlink" Target="copy_assignment_operator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eader_file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Test_drive.pdf" TargetMode="External"/><Relationship Id="rId4" Type="http://schemas.openxmlformats.org/officeDocument/2006/relationships/hyperlink" Target="Implementation_file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 dirty="0"/>
              <a:t>ΔΠΘ-ΤΜΗΜΑ ΜΠΔ: ΑΝΤΙΚΕΙΜΕΝΟΣΤΡΑΦΗΣ ΠΡΟΓΡΑΜΜΑΤΙΣΜΟΣ</a:t>
            </a:r>
            <a:r>
              <a:rPr lang="en-US" altLang="el-GR" dirty="0"/>
              <a:t> / </a:t>
            </a:r>
            <a:r>
              <a:rPr lang="el-GR" altLang="el-GR" dirty="0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CFAB14-EB34-4A34-9122-5057B0C5E70A}" type="slidenum">
              <a:rPr lang="el-GR" altLang="el-GR"/>
              <a:pPr/>
              <a:t>1</a:t>
            </a:fld>
            <a:endParaRPr lang="el-GR" altLang="el-GR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b="1"/>
              <a:t>5</a:t>
            </a:r>
            <a:r>
              <a:rPr lang="el-GR" altLang="el-GR" b="1" baseline="30000"/>
              <a:t>ο</a:t>
            </a:r>
            <a:r>
              <a:rPr lang="el-GR" altLang="el-GR" b="1"/>
              <a:t> Μάθημα</a:t>
            </a:r>
            <a:endParaRPr lang="en-US" altLang="el-GR" b="1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el-GR" altLang="el-GR" sz="2400" dirty="0">
                <a:solidFill>
                  <a:schemeClr val="accent2"/>
                </a:solidFill>
              </a:rPr>
              <a:t>Κλάσεις και αντικείμενα</a:t>
            </a:r>
            <a:endParaRPr lang="en-US" altLang="el-GR" sz="2400" dirty="0">
              <a:solidFill>
                <a:schemeClr val="accent2"/>
              </a:solidFill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en-US" altLang="el-GR" sz="2400" b="1" dirty="0">
                <a:solidFill>
                  <a:srgbClr val="CC0000"/>
                </a:solidFill>
              </a:rPr>
              <a:t>Constructors (</a:t>
            </a:r>
            <a:r>
              <a:rPr lang="el-GR" altLang="el-GR" sz="2400" b="1" dirty="0" err="1">
                <a:solidFill>
                  <a:srgbClr val="CC0000"/>
                </a:solidFill>
              </a:rPr>
              <a:t>δομητές</a:t>
            </a:r>
            <a:r>
              <a:rPr lang="el-GR" altLang="el-GR" sz="2400" b="1" dirty="0">
                <a:solidFill>
                  <a:srgbClr val="CC0000"/>
                </a:solidFill>
              </a:rPr>
              <a:t>)</a:t>
            </a:r>
            <a:r>
              <a:rPr lang="el-GR" altLang="el-GR" sz="2400" dirty="0">
                <a:solidFill>
                  <a:schemeClr val="accent2"/>
                </a:solidFill>
              </a:rPr>
              <a:t> &amp; </a:t>
            </a:r>
            <a:r>
              <a:rPr lang="en-US" altLang="el-GR" sz="2400" dirty="0">
                <a:solidFill>
                  <a:schemeClr val="accent2"/>
                </a:solidFill>
              </a:rPr>
              <a:t>Destructors</a:t>
            </a:r>
            <a:r>
              <a:rPr lang="el-GR" altLang="el-GR" sz="2400" dirty="0">
                <a:solidFill>
                  <a:schemeClr val="accent2"/>
                </a:solidFill>
              </a:rPr>
              <a:t> (καταστροφείς ή </a:t>
            </a:r>
            <a:r>
              <a:rPr lang="el-GR" altLang="el-GR" sz="2400" dirty="0" err="1">
                <a:solidFill>
                  <a:schemeClr val="accent2"/>
                </a:solidFill>
              </a:rPr>
              <a:t>αποδομητές</a:t>
            </a:r>
            <a:r>
              <a:rPr lang="el-GR" altLang="el-GR" sz="2400" dirty="0">
                <a:solidFill>
                  <a:schemeClr val="accent2"/>
                </a:solidFill>
              </a:rPr>
              <a:t>)</a:t>
            </a:r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en-US" altLang="el-GR" sz="2400" b="1" dirty="0" smtClean="0">
                <a:solidFill>
                  <a:srgbClr val="FF6600"/>
                </a:solidFill>
              </a:rPr>
              <a:t>Copy constructors</a:t>
            </a:r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el-GR" altLang="el-GR" sz="2400" dirty="0" smtClean="0">
                <a:solidFill>
                  <a:schemeClr val="accent2"/>
                </a:solidFill>
              </a:rPr>
              <a:t>Εκχώρηση </a:t>
            </a:r>
            <a:r>
              <a:rPr lang="el-GR" altLang="el-GR" sz="2400" dirty="0">
                <a:solidFill>
                  <a:schemeClr val="accent2"/>
                </a:solidFill>
              </a:rPr>
              <a:t>αντικειμένων (</a:t>
            </a:r>
            <a:r>
              <a:rPr lang="en-US" altLang="el-GR" sz="2400" dirty="0">
                <a:solidFill>
                  <a:schemeClr val="accent2"/>
                </a:solidFill>
              </a:rPr>
              <a:t>assignment)</a:t>
            </a:r>
            <a:endParaRPr lang="el-GR" altLang="el-GR" sz="2400" dirty="0">
              <a:solidFill>
                <a:schemeClr val="accent2"/>
              </a:solidFill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el-GR" altLang="el-GR" sz="2400" dirty="0">
                <a:solidFill>
                  <a:schemeClr val="accent2"/>
                </a:solidFill>
              </a:rPr>
              <a:t>Επιστροφή αντικειμένων από </a:t>
            </a:r>
            <a:r>
              <a:rPr lang="el-GR" altLang="el-GR" sz="2400" dirty="0" smtClean="0">
                <a:solidFill>
                  <a:schemeClr val="accent2"/>
                </a:solidFill>
              </a:rPr>
              <a:t>συναρτήσεις</a:t>
            </a:r>
            <a:endParaRPr lang="en-US" altLang="el-GR" sz="2400" dirty="0" smtClean="0">
              <a:solidFill>
                <a:schemeClr val="accent2"/>
              </a:solidFill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en-US" altLang="el-GR" sz="2400" b="1" dirty="0" smtClean="0">
                <a:solidFill>
                  <a:srgbClr val="C00000"/>
                </a:solidFill>
              </a:rPr>
              <a:t>Separate Header and Implementation</a:t>
            </a:r>
            <a:endParaRPr lang="en-US" altLang="el-G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B6965A-047A-4F0E-9695-1CB4AD860ACC}" type="slidenum">
              <a:rPr lang="el-GR" altLang="el-GR"/>
              <a:pPr/>
              <a:t>10</a:t>
            </a:fld>
            <a:endParaRPr lang="el-GR" altLang="el-GR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l-GR" altLang="el-GR" sz="2400">
                <a:solidFill>
                  <a:srgbClr val="CC0000"/>
                </a:solidFill>
              </a:rPr>
              <a:t>Ανεξάρτητα από την ύπαρξη μιας ρητής δήλωσης ενός </a:t>
            </a:r>
            <a:r>
              <a:rPr lang="en-US" altLang="el-GR" sz="2400">
                <a:solidFill>
                  <a:srgbClr val="CC0000"/>
                </a:solidFill>
              </a:rPr>
              <a:t>constructor</a:t>
            </a:r>
            <a:r>
              <a:rPr lang="el-GR" altLang="el-GR" sz="2400">
                <a:solidFill>
                  <a:srgbClr val="CC0000"/>
                </a:solidFill>
              </a:rPr>
              <a:t>,</a:t>
            </a:r>
            <a:r>
              <a:rPr lang="en-US" altLang="el-GR" sz="2400">
                <a:solidFill>
                  <a:srgbClr val="CC0000"/>
                </a:solidFill>
              </a:rPr>
              <a:t> </a:t>
            </a:r>
            <a:r>
              <a:rPr lang="el-GR" altLang="el-GR" sz="2400">
                <a:solidFill>
                  <a:srgbClr val="CC0000"/>
                </a:solidFill>
              </a:rPr>
              <a:t>αυτός</a:t>
            </a:r>
            <a:r>
              <a:rPr lang="en-US" altLang="el-GR" sz="2400">
                <a:solidFill>
                  <a:srgbClr val="CC0000"/>
                </a:solidFill>
              </a:rPr>
              <a:t> </a:t>
            </a:r>
            <a:r>
              <a:rPr lang="el-GR" altLang="el-GR" sz="2400">
                <a:solidFill>
                  <a:srgbClr val="CC0000"/>
                </a:solidFill>
              </a:rPr>
              <a:t>καλείται αυτόματα από τη </a:t>
            </a:r>
            <a:r>
              <a:rPr lang="en-US" altLang="el-GR" sz="2400">
                <a:solidFill>
                  <a:srgbClr val="CC0000"/>
                </a:solidFill>
              </a:rPr>
              <a:t>C++</a:t>
            </a:r>
            <a:r>
              <a:rPr lang="el-GR" altLang="el-GR" sz="2400">
                <a:solidFill>
                  <a:srgbClr val="CC0000"/>
                </a:solidFill>
              </a:rPr>
              <a:t> όταν ορίζεται ένα αντικείμενο</a:t>
            </a:r>
            <a:r>
              <a:rPr lang="en-US" altLang="el-GR" sz="2400">
                <a:solidFill>
                  <a:srgbClr val="CC0000"/>
                </a:solidFill>
              </a:rPr>
              <a:t> </a:t>
            </a:r>
            <a:r>
              <a:rPr lang="el-GR" altLang="el-GR" sz="2400">
                <a:solidFill>
                  <a:srgbClr val="CC0000"/>
                </a:solidFill>
              </a:rPr>
              <a:t>της κλάσης, το δημιουργεί και ουσιαστικά λειτουργεί ως μια συνάρτηση αρχικοποίησης (</a:t>
            </a:r>
            <a:r>
              <a:rPr lang="en-US" altLang="el-GR" sz="2400">
                <a:solidFill>
                  <a:srgbClr val="CC0000"/>
                </a:solidFill>
              </a:rPr>
              <a:t>init function). </a:t>
            </a:r>
            <a:r>
              <a:rPr lang="el-GR" altLang="el-GR" sz="2400">
                <a:solidFill>
                  <a:srgbClr val="CC0000"/>
                </a:solidFill>
              </a:rPr>
              <a:t>Με τον τρόπο αυτό εμποδίζει τη χρήση μιας μη αρχικοποιημένης</a:t>
            </a:r>
            <a:r>
              <a:rPr lang="en-US" altLang="el-GR" sz="2400">
                <a:solidFill>
                  <a:srgbClr val="CC0000"/>
                </a:solidFill>
              </a:rPr>
              <a:t> </a:t>
            </a:r>
            <a:r>
              <a:rPr lang="el-GR" altLang="el-GR" sz="2400">
                <a:solidFill>
                  <a:srgbClr val="CC0000"/>
                </a:solidFill>
              </a:rPr>
              <a:t>μεταβλητής.</a:t>
            </a:r>
          </a:p>
          <a:p>
            <a:pPr>
              <a:lnSpc>
                <a:spcPct val="120000"/>
              </a:lnSpc>
            </a:pPr>
            <a:r>
              <a:rPr lang="el-GR" altLang="el-GR" sz="2400">
                <a:solidFill>
                  <a:schemeClr val="accent2"/>
                </a:solidFill>
              </a:rPr>
              <a:t>Ο </a:t>
            </a:r>
            <a:r>
              <a:rPr lang="en-US" altLang="el-GR" sz="2400">
                <a:solidFill>
                  <a:schemeClr val="accent2"/>
                </a:solidFill>
              </a:rPr>
              <a:t>constructor </a:t>
            </a:r>
            <a:r>
              <a:rPr lang="el-GR" altLang="el-GR" sz="2400">
                <a:solidFill>
                  <a:schemeClr val="accent2"/>
                </a:solidFill>
              </a:rPr>
              <a:t>αν και είναι συνάρτηση :</a:t>
            </a:r>
          </a:p>
          <a:p>
            <a:pPr lvl="1">
              <a:lnSpc>
                <a:spcPct val="120000"/>
              </a:lnSpc>
            </a:pPr>
            <a:r>
              <a:rPr lang="el-GR" altLang="el-GR"/>
              <a:t>δεν έχει τύπο</a:t>
            </a:r>
            <a:r>
              <a:rPr lang="en-US" altLang="el-GR"/>
              <a:t> </a:t>
            </a:r>
            <a:r>
              <a:rPr lang="el-GR" altLang="el-GR"/>
              <a:t>δηλ. δεν επιστρέφει κάποια τιμή ούτε είναι </a:t>
            </a:r>
            <a:r>
              <a:rPr lang="en-US" altLang="el-GR"/>
              <a:t>void</a:t>
            </a:r>
            <a:r>
              <a:rPr lang="el-GR" altLang="el-GR"/>
              <a:t> (ουσιαστικά έχει ένα προκαθορισμένο επιστρεφόμενο τύπο,</a:t>
            </a:r>
            <a:r>
              <a:rPr lang="en-US" altLang="el-GR"/>
              <a:t> </a:t>
            </a:r>
            <a:r>
              <a:rPr lang="el-GR" altLang="el-GR"/>
              <a:t>έναν </a:t>
            </a:r>
            <a:r>
              <a:rPr lang="en-US" altLang="el-GR"/>
              <a:t>pointer </a:t>
            </a:r>
            <a:r>
              <a:rPr lang="el-GR" altLang="el-GR"/>
              <a:t>στο αντικείμενο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624731-ED30-4CA8-A771-1CBB422ABC79}" type="slidenum">
              <a:rPr lang="el-GR" altLang="el-GR"/>
              <a:pPr/>
              <a:t>11</a:t>
            </a:fld>
            <a:endParaRPr lang="el-GR" altLang="el-GR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>
                <a:solidFill>
                  <a:schemeClr val="accent2"/>
                </a:solidFill>
              </a:rPr>
              <a:t>Μια κλάση μπορεί να έχει περισσότερους από έναν </a:t>
            </a:r>
            <a:r>
              <a:rPr lang="en-US" altLang="el-GR" sz="2400">
                <a:solidFill>
                  <a:schemeClr val="accent2"/>
                </a:solidFill>
              </a:rPr>
              <a:t>constructors</a:t>
            </a:r>
            <a:r>
              <a:rPr lang="el-GR" altLang="el-GR" sz="2400"/>
              <a:t> (μέσω χρήσης της δυνατότητας υπερφόρτωσης συναρτήσεων</a:t>
            </a:r>
            <a:r>
              <a:rPr lang="en-US" altLang="el-GR" sz="2400"/>
              <a:t>), </a:t>
            </a:r>
            <a:r>
              <a:rPr lang="el-GR" altLang="el-GR" sz="2400"/>
              <a:t>ώστε να υπάρχει μια ποικιλία τρόπων αρχικοποίησης της κλάσης</a:t>
            </a:r>
            <a:r>
              <a:rPr lang="en-US" altLang="el-GR" sz="2400"/>
              <a:t>. </a:t>
            </a:r>
            <a:endParaRPr lang="el-GR" altLang="el-GR" sz="2400"/>
          </a:p>
          <a:p>
            <a:r>
              <a:rPr lang="el-GR" altLang="el-GR" sz="2400"/>
              <a:t>Για να αποφευχθεί οποιαδήποτε αμφιβολία, </a:t>
            </a:r>
            <a:r>
              <a:rPr lang="el-GR" altLang="el-GR" sz="2400">
                <a:solidFill>
                  <a:srgbClr val="CC0000"/>
                </a:solidFill>
              </a:rPr>
              <a:t>κάθε ένας </a:t>
            </a:r>
            <a:r>
              <a:rPr lang="en-US" altLang="el-GR" sz="2400">
                <a:solidFill>
                  <a:srgbClr val="CC0000"/>
                </a:solidFill>
              </a:rPr>
              <a:t>constructor </a:t>
            </a:r>
            <a:r>
              <a:rPr lang="el-GR" altLang="el-GR" sz="2400">
                <a:solidFill>
                  <a:srgbClr val="CC0000"/>
                </a:solidFill>
              </a:rPr>
              <a:t>πρέπει να διακρίνεται σαφώς</a:t>
            </a:r>
            <a:r>
              <a:rPr lang="en-US" altLang="el-GR" sz="2400">
                <a:solidFill>
                  <a:srgbClr val="CC0000"/>
                </a:solidFill>
              </a:rPr>
              <a:t> </a:t>
            </a:r>
            <a:r>
              <a:rPr lang="el-GR" altLang="el-GR" sz="2400">
                <a:solidFill>
                  <a:srgbClr val="CC0000"/>
                </a:solidFill>
              </a:rPr>
              <a:t>από τους υπόλοιπους </a:t>
            </a:r>
            <a:r>
              <a:rPr lang="en-US" altLang="el-GR" sz="2400">
                <a:solidFill>
                  <a:srgbClr val="CC0000"/>
                </a:solidFill>
              </a:rPr>
              <a:t>:</a:t>
            </a:r>
          </a:p>
          <a:p>
            <a:pPr lvl="1"/>
            <a:r>
              <a:rPr lang="el-GR" altLang="el-GR" sz="2000"/>
              <a:t>πρέπει να υπάρχει διαφορετικός αριθμός παραμέτρων</a:t>
            </a:r>
          </a:p>
          <a:p>
            <a:pPr lvl="1"/>
            <a:r>
              <a:rPr lang="el-GR" altLang="el-GR" sz="2000"/>
              <a:t>πρέπει να υπάρχει διαφορετικός τύπος παραμέτρων</a:t>
            </a:r>
          </a:p>
          <a:p>
            <a:pPr lvl="1">
              <a:buFontTx/>
              <a:buNone/>
            </a:pPr>
            <a:endParaRPr lang="el-GR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17C545-53BF-41FE-A2CB-C294E0D06026}" type="slidenum">
              <a:rPr lang="el-GR" altLang="el-GR"/>
              <a:pPr/>
              <a:t>12</a:t>
            </a:fld>
            <a:endParaRPr lang="el-GR" altLang="el-GR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 </a:t>
            </a:r>
            <a:r>
              <a:rPr lang="en-US" altLang="el-GR"/>
              <a:t>2</a:t>
            </a:r>
            <a:endParaRPr lang="el-GR" altLang="el-GR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class Point {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public: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  Point( ) { 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    xval = 0;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    yval = 0;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  }</a:t>
            </a:r>
            <a:r>
              <a:rPr lang="el-GR" altLang="el-GR" b="1">
                <a:latin typeface="Courier New" pitchFamily="49" charset="0"/>
              </a:rPr>
              <a:t> </a:t>
            </a:r>
            <a:r>
              <a:rPr lang="en-US" altLang="el-GR" b="1">
                <a:latin typeface="Courier New" pitchFamily="49" charset="0"/>
              </a:rPr>
              <a:t>			</a:t>
            </a:r>
            <a:r>
              <a:rPr lang="el-GR" altLang="el-GR" b="1">
                <a:latin typeface="Courier New" pitchFamily="49" charset="0"/>
              </a:rPr>
              <a:t>//</a:t>
            </a:r>
            <a:r>
              <a:rPr lang="en-US" altLang="el-GR" b="1">
                <a:latin typeface="Courier New" pitchFamily="49" charset="0"/>
              </a:rPr>
              <a:t>default constructor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private: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  int xval;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  int yval;</a:t>
            </a:r>
          </a:p>
          <a:p>
            <a:pPr lvl="1">
              <a:buFontTx/>
              <a:buNone/>
            </a:pPr>
            <a:r>
              <a:rPr lang="en-US" altLang="el-GR" b="1">
                <a:latin typeface="Courier New" pitchFamily="49" charset="0"/>
              </a:rPr>
              <a:t>};</a:t>
            </a:r>
            <a:endParaRPr lang="el-GR" altLang="el-GR" b="1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5F2B02B-A465-4A18-A509-9674FF050573}" type="slidenum">
              <a:rPr lang="el-GR" altLang="el-GR"/>
              <a:pPr/>
              <a:t>13</a:t>
            </a:fld>
            <a:endParaRPr lang="el-GR" altLang="el-GR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 </a:t>
            </a:r>
            <a:r>
              <a:rPr lang="en-US" altLang="el-GR"/>
              <a:t>3</a:t>
            </a:r>
            <a:endParaRPr lang="el-GR" altLang="el-G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class Counter {</a:t>
            </a:r>
          </a:p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public:</a:t>
            </a:r>
          </a:p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	//function prototypes</a:t>
            </a:r>
          </a:p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Counter(); </a:t>
            </a: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</a:rPr>
              <a:t>// Constructor</a:t>
            </a:r>
          </a:p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void increment();  // </a:t>
            </a:r>
            <a:r>
              <a:rPr lang="en-US" altLang="el-GR" sz="2000" b="1">
                <a:latin typeface="Courier New" pitchFamily="49" charset="0"/>
              </a:rPr>
              <a:t>A method</a:t>
            </a:r>
          </a:p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int value(); // </a:t>
            </a:r>
            <a:r>
              <a:rPr lang="en-US" altLang="el-GR" sz="2000" b="1">
                <a:latin typeface="Courier New" pitchFamily="49" charset="0"/>
              </a:rPr>
              <a:t>Another method</a:t>
            </a:r>
          </a:p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private:</a:t>
            </a:r>
          </a:p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int m_count;</a:t>
            </a:r>
          </a:p>
          <a:p>
            <a:pPr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};	</a:t>
            </a:r>
          </a:p>
          <a:p>
            <a:pPr>
              <a:buFontTx/>
              <a:buNone/>
            </a:pP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Counter::Counter() { //name </a:t>
            </a:r>
          </a:p>
          <a:p>
            <a:pPr>
              <a:buFontTx/>
              <a:buNone/>
            </a:pP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	m_count = 0;</a:t>
            </a:r>
          </a:p>
          <a:p>
            <a:pPr>
              <a:buFontTx/>
              <a:buNone/>
            </a:pP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l-GR" altLang="el-GR" sz="20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6E7C06-2CD6-420B-9110-1DF3161815AF}" type="slidenum">
              <a:rPr lang="el-GR" altLang="el-GR"/>
              <a:pPr/>
              <a:t>14</a:t>
            </a:fld>
            <a:endParaRPr lang="el-GR" altLang="el-GR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void Counter::increment(){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m_count++;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int Counter::value(){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return m_count;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void main()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Counter  cnt; // default constructor!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cout&lt;&lt;“Initial value = “&lt;&lt;cnt.value()&lt;&lt;endl;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cnt.increment();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  cout("New value = “&lt;&lt;cnt.value()&lt;&lt;endl;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32B135-497D-41A9-9891-2E9C51B7D714}" type="slidenum">
              <a:rPr lang="el-GR" altLang="el-GR"/>
              <a:pPr/>
              <a:t>15</a:t>
            </a:fld>
            <a:endParaRPr lang="el-GR" altLang="el-GR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</a:t>
            </a:r>
            <a:r>
              <a:rPr lang="en-US" altLang="el-GR"/>
              <a:t> 4</a:t>
            </a:r>
            <a:endParaRPr lang="el-GR" altLang="el-G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25538"/>
            <a:ext cx="8534400" cy="497046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class Automobile {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public:                      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Automobile( );     		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void Input( );				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void set_NumDoors( int doors );	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void Display( );		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int get_NumDoors( );	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l-GR" sz="20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private:				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string Make;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int    NumDoors;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int    NumCylinders;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int    EngineSize; 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};</a:t>
            </a:r>
            <a:endParaRPr lang="el-GR" altLang="el-G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503D06-EE36-4986-8B59-19B9EFFD0E2B}" type="slidenum">
              <a:rPr lang="el-GR" altLang="el-GR"/>
              <a:pPr/>
              <a:t>16</a:t>
            </a:fld>
            <a:endParaRPr lang="el-GR" altLang="el-GR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Automobile::Automobile( 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{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NumDoors = 0;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NumCylinders = 0;</a:t>
            </a:r>
          </a:p>
          <a:p>
            <a:pPr lvl="1">
              <a:lnSpc>
                <a:spcPct val="7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EngineSize = 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}					// default constructor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l-GR" sz="20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void Automobile::Display( 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cout &lt;&lt; "Make: "  &lt;&lt; Make </a:t>
            </a:r>
            <a:br>
              <a:rPr lang="en-US" altLang="el-GR" sz="2000" b="1">
                <a:latin typeface="Courier New" pitchFamily="49" charset="0"/>
              </a:rPr>
            </a:br>
            <a:r>
              <a:rPr lang="en-US" altLang="el-GR" sz="2000" b="1">
                <a:latin typeface="Courier New" pitchFamily="49" charset="0"/>
              </a:rPr>
              <a:t>  &lt;&lt; ", Doors: "  &lt;&lt; NumDoors</a:t>
            </a:r>
            <a:br>
              <a:rPr lang="en-US" altLang="el-GR" sz="2000" b="1">
                <a:latin typeface="Courier New" pitchFamily="49" charset="0"/>
              </a:rPr>
            </a:br>
            <a:r>
              <a:rPr lang="en-US" altLang="el-GR" sz="2000" b="1">
                <a:latin typeface="Courier New" pitchFamily="49" charset="0"/>
              </a:rPr>
              <a:t>  &lt;&lt; ", Cyl: "    &lt;&lt; NumCylinders</a:t>
            </a:r>
            <a:br>
              <a:rPr lang="en-US" altLang="el-GR" sz="2000" b="1">
                <a:latin typeface="Courier New" pitchFamily="49" charset="0"/>
              </a:rPr>
            </a:br>
            <a:r>
              <a:rPr lang="en-US" altLang="el-GR" sz="2000" b="1">
                <a:latin typeface="Courier New" pitchFamily="49" charset="0"/>
              </a:rPr>
              <a:t>  &lt;&lt; ", Engine: " &lt;&lt; EngineSize</a:t>
            </a:r>
            <a:br>
              <a:rPr lang="en-US" altLang="el-GR" sz="2000" b="1">
                <a:latin typeface="Courier New" pitchFamily="49" charset="0"/>
              </a:rPr>
            </a:br>
            <a:r>
              <a:rPr lang="en-US" altLang="el-GR" sz="2000" b="1">
                <a:latin typeface="Courier New" pitchFamily="49" charset="0"/>
              </a:rPr>
              <a:t>  &lt;&lt; endl;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}</a:t>
            </a:r>
            <a:endParaRPr lang="el-GR" altLang="el-G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4D1EA-E823-4524-A269-B4E7EDDA600F}" type="slidenum">
              <a:rPr lang="el-GR" altLang="el-GR"/>
              <a:pPr/>
              <a:t>17</a:t>
            </a:fld>
            <a:endParaRPr lang="el-GR" altLang="el-GR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b="1">
                <a:solidFill>
                  <a:srgbClr val="CC0000"/>
                </a:solidFill>
              </a:rPr>
              <a:t>Destructors</a:t>
            </a:r>
            <a:r>
              <a:rPr lang="el-GR" altLang="el-GR" b="1">
                <a:solidFill>
                  <a:srgbClr val="CC0000"/>
                </a:solidFill>
              </a:rPr>
              <a:t> (αποδομητές ή καταστροφείς)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000"/>
              <a:t>Όταν όλες οι αναφορές σε ένα αντικείμενο σταματήσουν και αποσυνδεθούν από αυτό τότε δεν είναι δυνατή οποιαδήποτε πρόσβαση στο αντικείμενο αυτό. </a:t>
            </a:r>
          </a:p>
          <a:p>
            <a:pPr>
              <a:lnSpc>
                <a:spcPct val="110000"/>
              </a:lnSpc>
            </a:pPr>
            <a:r>
              <a:rPr lang="el-GR" altLang="el-GR" sz="2000"/>
              <a:t>Η μνήμη που καταλαμβάνεται από το αντικείμενο αυτό δεν είναι δυνατόν να προσπελαστεί και συνήθως αναφέρεται ως </a:t>
            </a:r>
            <a:r>
              <a:rPr lang="en-US" altLang="el-GR" sz="2000"/>
              <a:t>garbage (</a:t>
            </a:r>
            <a:r>
              <a:rPr lang="el-GR" altLang="el-GR" sz="2000"/>
              <a:t>μη χρήσιμη). </a:t>
            </a:r>
            <a:endParaRPr lang="en-US" altLang="el-GR" sz="2000"/>
          </a:p>
          <a:p>
            <a:pPr>
              <a:lnSpc>
                <a:spcPct val="110000"/>
              </a:lnSpc>
            </a:pPr>
            <a:r>
              <a:rPr lang="el-GR" altLang="el-GR" sz="2000"/>
              <a:t>Η γλώσσα </a:t>
            </a:r>
            <a:r>
              <a:rPr lang="en-US" altLang="el-GR" sz="2000"/>
              <a:t>C++ </a:t>
            </a:r>
            <a:r>
              <a:rPr lang="el-GR" altLang="el-GR" sz="2000"/>
              <a:t>δεν ανακτά από μόνη της τέτοια τμήματα μνήμης!!!</a:t>
            </a:r>
            <a:r>
              <a:rPr lang="en-US" altLang="el-GR" sz="2000"/>
              <a:t> </a:t>
            </a:r>
            <a:r>
              <a:rPr lang="el-GR" altLang="el-GR" sz="2000"/>
              <a:t>Στη γλώσσα </a:t>
            </a:r>
            <a:r>
              <a:rPr lang="en-US" altLang="el-GR" sz="2000"/>
              <a:t>C++ </a:t>
            </a:r>
            <a:r>
              <a:rPr lang="el-GR" altLang="el-GR" sz="2000"/>
              <a:t>ο προγραμματιστής πρέπει να φροντίσει ώστε να αποδώσει τη μνήμη αυτή στο σύστημα ώστε να καταστεί και πάλι διαθέσιμη. </a:t>
            </a:r>
          </a:p>
          <a:p>
            <a:pPr>
              <a:lnSpc>
                <a:spcPct val="110000"/>
              </a:lnSpc>
            </a:pPr>
            <a:r>
              <a:rPr lang="el-GR" altLang="el-GR" sz="2000"/>
              <a:t>Αν αυτό δεν συμβεί τότε προκύπτει μη αποτελεσματική χρήση των πόρων του συστήματος αλλά ενίοτε και έλλειψη μνήμης που μπορεί να οδηγήσει ακόμη και σε κατάρρευση προγραμμάτων.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9E002A-9DF6-4C4E-8101-2540B9744173}" type="slidenum">
              <a:rPr lang="el-GR" altLang="el-GR"/>
              <a:pPr/>
              <a:t>18</a:t>
            </a:fld>
            <a:endParaRPr lang="el-GR" altLang="el-GR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 b="1">
              <a:solidFill>
                <a:srgbClr val="CC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000"/>
              <a:t>Ένας </a:t>
            </a:r>
            <a:r>
              <a:rPr lang="en-US" altLang="el-GR" sz="2000"/>
              <a:t>destructor </a:t>
            </a:r>
            <a:r>
              <a:rPr lang="el-GR" altLang="el-GR" sz="2000"/>
              <a:t>είναι μια ειδική συνάρτηση – μέλος μιας κλάσης που χρησιμοποιείται (όταν καλείται) για να απελευθερώσει τους πόρους που έχουν εκχωρηθεί στο αντικείμενο που τον καλεί.</a:t>
            </a:r>
            <a:r>
              <a:rPr lang="en-US" altLang="el-GR" sz="2000"/>
              <a:t> </a:t>
            </a:r>
            <a:r>
              <a:rPr lang="el-GR" altLang="el-GR" sz="2000">
                <a:solidFill>
                  <a:schemeClr val="accent2"/>
                </a:solidFill>
              </a:rPr>
              <a:t>Μια κλάση έχει ΜΟΝΟΝ ΈΝΑ </a:t>
            </a:r>
            <a:r>
              <a:rPr lang="en-US" altLang="el-GR" sz="2000">
                <a:solidFill>
                  <a:schemeClr val="accent2"/>
                </a:solidFill>
              </a:rPr>
              <a:t>destructor.</a:t>
            </a:r>
            <a:endParaRPr lang="el-GR" altLang="el-GR" sz="2000">
              <a:solidFill>
                <a:schemeClr val="accent2"/>
              </a:solidFill>
            </a:endParaRPr>
          </a:p>
          <a:p>
            <a:r>
              <a:rPr lang="el-GR" altLang="el-GR" sz="2000"/>
              <a:t>Κάθε αντικείμενο που δημιουργείται πρέπει τελικά να καταστραφεί (όταν δεν θα εξυπηρετεί τον σκοπό για τον οποίο δημιουργήθηκε). </a:t>
            </a:r>
            <a:r>
              <a:rPr lang="el-GR" altLang="el-GR" sz="2000" u="sng"/>
              <a:t>Ο </a:t>
            </a:r>
            <a:r>
              <a:rPr lang="en-US" altLang="el-GR" sz="2000" u="sng"/>
              <a:t>destructor </a:t>
            </a:r>
            <a:r>
              <a:rPr lang="el-GR" altLang="el-GR" sz="2000" u="sng"/>
              <a:t>έχει ίδιο όνομα με αυτό τη κλάσης αλλά προηγείται το σύμβολο </a:t>
            </a:r>
            <a:r>
              <a:rPr lang="el-GR" altLang="el-GR" sz="3200" b="1" u="sng">
                <a:solidFill>
                  <a:srgbClr val="CC0000"/>
                </a:solidFill>
              </a:rPr>
              <a:t>~ </a:t>
            </a:r>
            <a:r>
              <a:rPr lang="el-GR" altLang="el-GR" sz="2000" u="sng">
                <a:solidFill>
                  <a:srgbClr val="CC0000"/>
                </a:solidFill>
              </a:rPr>
              <a:t>(</a:t>
            </a:r>
            <a:r>
              <a:rPr lang="en-US" altLang="el-GR" sz="2000" u="sng">
                <a:solidFill>
                  <a:srgbClr val="CC0000"/>
                </a:solidFill>
              </a:rPr>
              <a:t>tilde)</a:t>
            </a:r>
            <a:r>
              <a:rPr lang="el-GR" altLang="el-GR" sz="2000" u="sng"/>
              <a:t>.</a:t>
            </a:r>
          </a:p>
          <a:p>
            <a:r>
              <a:rPr lang="el-GR" altLang="el-GR" sz="2000"/>
              <a:t>Ο </a:t>
            </a:r>
            <a:r>
              <a:rPr lang="en-US" altLang="el-GR" sz="2000"/>
              <a:t>destructor </a:t>
            </a:r>
            <a:r>
              <a:rPr lang="el-GR" altLang="el-GR" sz="2000"/>
              <a:t>είναι </a:t>
            </a:r>
            <a:r>
              <a:rPr lang="en-US" altLang="el-GR" sz="2000"/>
              <a:t>public member </a:t>
            </a:r>
            <a:r>
              <a:rPr lang="el-GR" altLang="el-GR" sz="2000"/>
              <a:t>της κλάσης</a:t>
            </a:r>
            <a:r>
              <a:rPr lang="en-US" altLang="el-GR" sz="2000"/>
              <a:t>,</a:t>
            </a:r>
            <a:r>
              <a:rPr lang="el-GR" altLang="el-GR" sz="2000"/>
              <a:t> δεν έχει ορίσματα</a:t>
            </a:r>
            <a:r>
              <a:rPr lang="en-US" altLang="el-GR" sz="2000"/>
              <a:t> </a:t>
            </a:r>
            <a:r>
              <a:rPr lang="el-GR" altLang="el-GR" sz="2000"/>
              <a:t>και δεν επιστρέφει κάποια τιμή.</a:t>
            </a:r>
          </a:p>
          <a:p>
            <a:r>
              <a:rPr lang="el-GR" altLang="el-GR" sz="2000">
                <a:solidFill>
                  <a:srgbClr val="CC0000"/>
                </a:solidFill>
              </a:rPr>
              <a:t>Ανεξάρτητα από την ύπαρξη ή όχι μιας ρητής δήλωσης ενός </a:t>
            </a:r>
            <a:r>
              <a:rPr lang="en-US" altLang="el-GR" sz="2000">
                <a:solidFill>
                  <a:srgbClr val="CC0000"/>
                </a:solidFill>
              </a:rPr>
              <a:t>destructor </a:t>
            </a:r>
            <a:r>
              <a:rPr lang="el-GR" altLang="el-GR" sz="2000">
                <a:solidFill>
                  <a:srgbClr val="CC0000"/>
                </a:solidFill>
              </a:rPr>
              <a:t>αυτός καλείται αυτόματα από τον </a:t>
            </a:r>
            <a:r>
              <a:rPr lang="en-US" altLang="el-GR" sz="2000">
                <a:solidFill>
                  <a:srgbClr val="CC0000"/>
                </a:solidFill>
              </a:rPr>
              <a:t>compiler </a:t>
            </a:r>
            <a:r>
              <a:rPr lang="el-GR" altLang="el-GR" sz="2000">
                <a:solidFill>
                  <a:srgbClr val="CC0000"/>
                </a:solidFill>
              </a:rPr>
              <a:t>κάθε φορά που ένα αντικείμενο τίθεται εκτός εμβέλειας και η μνήμη που είχε εκχωρηθεί στο </a:t>
            </a:r>
            <a:r>
              <a:rPr lang="en-US" altLang="el-GR" sz="2000">
                <a:solidFill>
                  <a:srgbClr val="CC0000"/>
                </a:solidFill>
              </a:rPr>
              <a:t>object </a:t>
            </a:r>
            <a:r>
              <a:rPr lang="el-GR" altLang="el-GR" sz="2000">
                <a:solidFill>
                  <a:srgbClr val="CC0000"/>
                </a:solidFill>
              </a:rPr>
              <a:t>απελευθερώνεται.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D9D84D-2B11-4C03-98A9-44DFBD49EE98}" type="slidenum">
              <a:rPr lang="el-GR" altLang="el-GR"/>
              <a:pPr/>
              <a:t>19</a:t>
            </a:fld>
            <a:endParaRPr lang="el-GR" altLang="el-GR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Τύποι </a:t>
            </a:r>
            <a:r>
              <a:rPr lang="en-US" altLang="el-GR"/>
              <a:t>constructors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l-GR"/>
              <a:t>Default</a:t>
            </a:r>
            <a:r>
              <a:rPr lang="el-GR" altLang="el-GR"/>
              <a:t> </a:t>
            </a:r>
            <a:r>
              <a:rPr lang="en-US" altLang="el-GR"/>
              <a:t>constructor (</a:t>
            </a:r>
            <a:r>
              <a:rPr lang="el-GR" altLang="el-GR"/>
              <a:t>εξ ορισμού ή απλός</a:t>
            </a:r>
            <a:r>
              <a:rPr lang="en-US" altLang="el-GR"/>
              <a:t>)</a:t>
            </a:r>
          </a:p>
          <a:p>
            <a:pPr>
              <a:lnSpc>
                <a:spcPct val="150000"/>
              </a:lnSpc>
            </a:pPr>
            <a:r>
              <a:rPr lang="en-US" altLang="el-GR"/>
              <a:t>Constructor </a:t>
            </a:r>
            <a:r>
              <a:rPr lang="el-GR" altLang="el-GR"/>
              <a:t>με παραμέτρους</a:t>
            </a:r>
            <a:endParaRPr lang="en-US" altLang="el-GR"/>
          </a:p>
          <a:p>
            <a:pPr>
              <a:lnSpc>
                <a:spcPct val="150000"/>
              </a:lnSpc>
            </a:pPr>
            <a:r>
              <a:rPr lang="en-US" altLang="el-GR"/>
              <a:t>Copy constructor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BF0CAF-DEA8-45C7-A258-E1EE86156DD0}" type="slidenum">
              <a:rPr lang="el-GR" altLang="el-GR"/>
              <a:pPr/>
              <a:t>2</a:t>
            </a:fld>
            <a:endParaRPr lang="el-GR" altLang="el-GR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1</a:t>
            </a:r>
            <a:r>
              <a:rPr lang="el-GR" altLang="el-GR"/>
              <a:t>. Κλάσεις και αντικείμενα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l-GR" altLang="el-GR" b="1">
                <a:solidFill>
                  <a:srgbClr val="CC3300"/>
                </a:solidFill>
              </a:rPr>
              <a:t>Κλάσεις - ανασκόπηση</a:t>
            </a:r>
            <a:endParaRPr lang="en-US" altLang="el-GR" b="1">
              <a:solidFill>
                <a:srgbClr val="CC3300"/>
              </a:solidFill>
            </a:endParaRPr>
          </a:p>
          <a:p>
            <a:pPr>
              <a:lnSpc>
                <a:spcPct val="90000"/>
              </a:lnSpc>
            </a:pPr>
            <a:r>
              <a:rPr lang="el-GR" altLang="el-GR" sz="2200"/>
              <a:t>Ένα αντικείμενο ορίζεται μέσω μιας κλάσης.</a:t>
            </a:r>
            <a:endParaRPr lang="en-US" altLang="el-GR" sz="2200"/>
          </a:p>
          <a:p>
            <a:pPr>
              <a:lnSpc>
                <a:spcPct val="90000"/>
              </a:lnSpc>
            </a:pPr>
            <a:r>
              <a:rPr lang="el-GR" altLang="el-GR" sz="2200"/>
              <a:t>Μια κλάση είναι το μοντέλο ή το σχεδιάγραμμα από το οποίο δημιουργείται  ένα αντικείμενο.</a:t>
            </a:r>
            <a:endParaRPr lang="en-US" altLang="el-GR" sz="2200"/>
          </a:p>
          <a:p>
            <a:pPr>
              <a:lnSpc>
                <a:spcPct val="90000"/>
              </a:lnSpc>
            </a:pPr>
            <a:r>
              <a:rPr lang="el-GR" altLang="el-GR" sz="2200" u="sng"/>
              <a:t>Μια κλάση δεν είναι αντικείμενο</a:t>
            </a:r>
            <a:r>
              <a:rPr lang="el-GR" altLang="el-GR" sz="2200"/>
              <a:t> όπως και ένα σχέδιο μιας κατοικίας δεν είναι μια έτοιμη κατοικία (που δημιουργείται όμως με βάση το σχέδιο).</a:t>
            </a:r>
            <a:endParaRPr lang="en-US" altLang="el-GR" sz="2200"/>
          </a:p>
          <a:p>
            <a:pPr>
              <a:lnSpc>
                <a:spcPct val="90000"/>
              </a:lnSpc>
            </a:pPr>
            <a:r>
              <a:rPr lang="el-GR" altLang="el-GR" sz="2200"/>
              <a:t>Μια κλάση περιέχει τις δηλώσεις των δεδομένων που θα αποθηκεύονται σε κάθε αντικείμενο και τις δηλώσεις των μεθόδων που μπορούν να κληθούν χρησιμοποιώντας ένα αντικείμενο της κλάσης στην οποία ανήκουν.</a:t>
            </a:r>
            <a:endParaRPr lang="en-US" altLang="el-GR" sz="2200"/>
          </a:p>
          <a:p>
            <a:pPr>
              <a:lnSpc>
                <a:spcPct val="90000"/>
              </a:lnSpc>
            </a:pPr>
            <a:r>
              <a:rPr lang="el-GR" altLang="el-GR" sz="2200"/>
              <a:t>Τα δεδομένα και οι μέθοδοι είναι τα μέλη της κλάσης (</a:t>
            </a:r>
            <a:r>
              <a:rPr lang="en-US" altLang="el-GR" sz="2200"/>
              <a:t>data members &amp; member functions).</a:t>
            </a:r>
            <a:endParaRPr lang="el-GR" altLang="el-GR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A12042-3612-45C2-8197-53E198497E1F}" type="slidenum">
              <a:rPr lang="el-GR" altLang="el-GR"/>
              <a:pPr/>
              <a:t>20</a:t>
            </a:fld>
            <a:endParaRPr lang="el-GR" altLang="el-GR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/>
              <a:t>Παράδειγμα - </a:t>
            </a:r>
            <a:r>
              <a:rPr lang="en-US" altLang="el-GR" sz="2800"/>
              <a:t>5</a:t>
            </a:r>
            <a:endParaRPr lang="el-GR" altLang="el-GR" sz="280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class myclass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int *a;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public 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myclass();		// default constructor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~myclass();	// destructor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set_a(int num);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int get_a();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endParaRPr kumimoji="1" lang="en-US" altLang="ko-KR" sz="1800" b="1">
              <a:latin typeface="Courier New" pitchFamily="49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myclass::myclass() { a = new int;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myclass::~myclass() { delete a; }</a:t>
            </a:r>
          </a:p>
          <a:p>
            <a:pPr>
              <a:lnSpc>
                <a:spcPct val="90000"/>
              </a:lnSpc>
              <a:buFontTx/>
              <a:buNone/>
            </a:pPr>
            <a:endParaRPr kumimoji="1" lang="en-US" altLang="ko-KR" sz="1800" b="1">
              <a:latin typeface="Courier New" pitchFamily="49" charset="0"/>
              <a:ea typeface="Gulim" pitchFamily="34" charset="-127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void myclass::set_a(int num) {  a = num; 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int myclass::get_a() { return a; }</a:t>
            </a:r>
            <a:endParaRPr lang="el-GR" altLang="el-GR" sz="18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A831BB-1D85-4453-80F5-0A7C13423BB9}" type="slidenum">
              <a:rPr lang="el-GR" altLang="el-GR"/>
              <a:pPr/>
              <a:t>21</a:t>
            </a:fld>
            <a:endParaRPr lang="el-GR" altLang="el-GR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/>
              <a:t>Παράδειγμα - </a:t>
            </a:r>
            <a:r>
              <a:rPr lang="en-US" altLang="el-GR" sz="2800"/>
              <a:t>6</a:t>
            </a:r>
            <a:endParaRPr lang="el-GR" altLang="el-GR" sz="280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#include &lt;iostream.h&gt;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class myclass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int a;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public 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myclass(int x);	// constructor with parameters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int get_a();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endParaRPr kumimoji="1" lang="en-US" altLang="ko-KR" sz="1800" b="1">
              <a:latin typeface="Courier New" pitchFamily="49" charset="0"/>
              <a:ea typeface="Gulim" pitchFamily="34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myclass::myclass(int x) { a = x;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int myclass::get_a() { return a; }</a:t>
            </a:r>
          </a:p>
          <a:p>
            <a:pPr>
              <a:lnSpc>
                <a:spcPct val="80000"/>
              </a:lnSpc>
              <a:buFontTx/>
              <a:buNone/>
            </a:pPr>
            <a:endParaRPr kumimoji="1" lang="en-US" altLang="ko-KR" sz="1800" b="1">
              <a:latin typeface="Courier New" pitchFamily="49" charset="0"/>
              <a:ea typeface="Gulim" pitchFamily="34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void main()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myclass ob1;  	// Error !!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myclass ob2(10);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	cout &lt;&lt; ob2.get_a() &lt;&lt; endl;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800" b="1">
                <a:latin typeface="Courier New" pitchFamily="49" charset="0"/>
                <a:ea typeface="Gulim" pitchFamily="34" charset="-127"/>
              </a:rPr>
              <a:t>}</a:t>
            </a:r>
            <a:endParaRPr lang="el-GR" altLang="el-GR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BA3EC6-7710-4A7A-9C6C-4DCF6EA68019}" type="slidenum">
              <a:rPr lang="el-GR" altLang="el-GR"/>
              <a:pPr/>
              <a:t>22</a:t>
            </a:fld>
            <a:endParaRPr lang="el-GR" altLang="el-GR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Default constructor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είναι ο </a:t>
            </a:r>
            <a:r>
              <a:rPr lang="en-US" altLang="el-GR"/>
              <a:t>constructor </a:t>
            </a:r>
            <a:r>
              <a:rPr lang="el-GR" altLang="el-GR"/>
              <a:t>που δεν έχει ορίσματα</a:t>
            </a:r>
            <a:r>
              <a:rPr lang="en-US" altLang="el-GR"/>
              <a:t> </a:t>
            </a:r>
            <a:r>
              <a:rPr lang="el-GR" altLang="el-GR"/>
              <a:t>και καλείται αυτόματα (ακόμη και αν δεν έχει οριστεί ρητά εντός της εμβέλειας της κλάσης).</a:t>
            </a:r>
            <a:endParaRPr lang="en-US" altLang="el-GR"/>
          </a:p>
          <a:p>
            <a:pPr>
              <a:lnSpc>
                <a:spcPct val="90000"/>
              </a:lnSpc>
            </a:pPr>
            <a:endParaRPr lang="en-US" altLang="el-GR"/>
          </a:p>
          <a:p>
            <a:r>
              <a:rPr lang="el-GR" altLang="el-GR"/>
              <a:t>Η σύνταξη για τον </a:t>
            </a:r>
            <a:r>
              <a:rPr lang="en-US" altLang="el-GR"/>
              <a:t>default constructor </a:t>
            </a:r>
            <a:r>
              <a:rPr lang="el-GR" altLang="el-GR"/>
              <a:t>είναι:</a:t>
            </a:r>
          </a:p>
          <a:p>
            <a:pPr lvl="1"/>
            <a:r>
              <a:rPr lang="en-US" altLang="el-GR">
                <a:solidFill>
                  <a:srgbClr val="CC0000"/>
                </a:solidFill>
              </a:rPr>
              <a:t>className</a:t>
            </a:r>
            <a:r>
              <a:rPr lang="en-US" altLang="el-GR"/>
              <a:t>  </a:t>
            </a:r>
            <a:r>
              <a:rPr lang="en-US" altLang="el-GR">
                <a:solidFill>
                  <a:schemeClr val="accent2"/>
                </a:solidFill>
              </a:rPr>
              <a:t>classVariableName</a:t>
            </a:r>
            <a:r>
              <a:rPr lang="en-US" altLang="el-GR"/>
              <a:t>;</a:t>
            </a:r>
            <a:endParaRPr lang="el-GR" altLang="el-GR"/>
          </a:p>
          <a:p>
            <a:pPr lvl="2"/>
            <a:r>
              <a:rPr lang="el-GR" altLang="el-GR"/>
              <a:t>Όλα τα </a:t>
            </a:r>
            <a:r>
              <a:rPr lang="en-US" altLang="el-GR"/>
              <a:t>data members </a:t>
            </a:r>
            <a:r>
              <a:rPr lang="el-GR" altLang="el-GR"/>
              <a:t>αρχικοποιούνται με μηδενικές τιμές</a:t>
            </a:r>
          </a:p>
          <a:p>
            <a:pPr>
              <a:lnSpc>
                <a:spcPct val="90000"/>
              </a:lnSpc>
            </a:pPr>
            <a:endParaRPr lang="el-GR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8F63ED-AC9A-446A-98B7-D1C074A7BBBC}" type="slidenum">
              <a:rPr lang="el-GR" altLang="el-GR"/>
              <a:pPr/>
              <a:t>23</a:t>
            </a:fld>
            <a:endParaRPr lang="el-GR" altLang="el-GR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Ο ορισμός ενός </a:t>
            </a:r>
            <a:r>
              <a:rPr lang="en-US" altLang="el-GR" dirty="0"/>
              <a:t>default constructor </a:t>
            </a:r>
            <a:r>
              <a:rPr lang="el-GR" altLang="el-GR" dirty="0"/>
              <a:t>περιλαμβάνει τα εξής βήματα:</a:t>
            </a:r>
          </a:p>
          <a:p>
            <a:pPr lvl="1">
              <a:lnSpc>
                <a:spcPct val="120000"/>
              </a:lnSpc>
            </a:pPr>
            <a:r>
              <a:rPr lang="el-GR" altLang="el-GR" dirty="0"/>
              <a:t>Ύπαρξη του ονόματός του στον ορισμό της κλάσης π.χ.</a:t>
            </a:r>
            <a:r>
              <a:rPr lang="el-GR" altLang="el-GR" sz="2000" dirty="0"/>
              <a:t> </a:t>
            </a:r>
            <a:r>
              <a:rPr lang="en-US" altLang="el-GR" sz="2000" b="1" dirty="0">
                <a:solidFill>
                  <a:schemeClr val="accent2"/>
                </a:solidFill>
                <a:latin typeface="Courier New" pitchFamily="49" charset="0"/>
              </a:rPr>
              <a:t>Person();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Υλοποίηση:</a:t>
            </a:r>
          </a:p>
          <a:p>
            <a:pPr lvl="4">
              <a:lnSpc>
                <a:spcPct val="80000"/>
              </a:lnSpc>
              <a:buFontTx/>
              <a:buNone/>
            </a:pPr>
            <a:r>
              <a:rPr lang="en-GB" altLang="el-GR" sz="2000" b="1" dirty="0">
                <a:solidFill>
                  <a:srgbClr val="CC0000"/>
                </a:solidFill>
                <a:latin typeface="Courier New" pitchFamily="49" charset="0"/>
              </a:rPr>
              <a:t>Person</a:t>
            </a:r>
            <a:r>
              <a:rPr lang="en-GB" altLang="el-GR" sz="2000" b="1" dirty="0">
                <a:latin typeface="Courier New" pitchFamily="49" charset="0"/>
              </a:rPr>
              <a:t>::</a:t>
            </a:r>
            <a:r>
              <a:rPr lang="en-GB" altLang="el-GR" sz="2000" b="1" dirty="0">
                <a:solidFill>
                  <a:schemeClr val="accent2"/>
                </a:solidFill>
                <a:latin typeface="Courier New" pitchFamily="49" charset="0"/>
              </a:rPr>
              <a:t>Person()</a:t>
            </a:r>
            <a:r>
              <a:rPr lang="en-GB" altLang="el-GR" sz="2000" b="1" dirty="0">
                <a:latin typeface="Courier New" pitchFamily="49" charset="0"/>
              </a:rPr>
              <a:t> </a:t>
            </a:r>
            <a:endParaRPr lang="el-GR" altLang="el-GR" sz="2000" b="1" dirty="0">
              <a:latin typeface="Courier New" pitchFamily="49" charset="0"/>
            </a:endParaRPr>
          </a:p>
          <a:p>
            <a:pPr lvl="4">
              <a:lnSpc>
                <a:spcPct val="80000"/>
              </a:lnSpc>
              <a:buFontTx/>
              <a:buNone/>
            </a:pPr>
            <a:r>
              <a:rPr lang="en-GB" altLang="el-GR" sz="2000" b="1" dirty="0">
                <a:latin typeface="Courier New" pitchFamily="49" charset="0"/>
              </a:rPr>
              <a:t>{</a:t>
            </a:r>
            <a:endParaRPr lang="en-US" altLang="el-GR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GB" altLang="el-GR" sz="2000" b="1" dirty="0">
                <a:latin typeface="Courier New" pitchFamily="49" charset="0"/>
              </a:rPr>
              <a:t>			</a:t>
            </a:r>
            <a:r>
              <a:rPr lang="el-GR" altLang="el-GR" sz="2000" b="1" dirty="0">
                <a:latin typeface="Courier New" pitchFamily="49" charset="0"/>
              </a:rPr>
              <a:t>	</a:t>
            </a:r>
            <a:r>
              <a:rPr lang="en-GB" altLang="el-GR" sz="2000" b="1" dirty="0" err="1">
                <a:latin typeface="Courier New" pitchFamily="49" charset="0"/>
              </a:rPr>
              <a:t>strcpy</a:t>
            </a:r>
            <a:r>
              <a:rPr lang="en-GB" altLang="el-GR" sz="2000" b="1" dirty="0">
                <a:latin typeface="Courier New" pitchFamily="49" charset="0"/>
              </a:rPr>
              <a:t>(name, "");</a:t>
            </a:r>
            <a:endParaRPr lang="en-US" altLang="el-GR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GB" altLang="el-GR" sz="2000" b="1" dirty="0">
                <a:latin typeface="Courier New" pitchFamily="49" charset="0"/>
              </a:rPr>
              <a:t>			</a:t>
            </a:r>
            <a:r>
              <a:rPr lang="el-GR" altLang="el-GR" sz="2000" b="1" dirty="0">
                <a:latin typeface="Courier New" pitchFamily="49" charset="0"/>
              </a:rPr>
              <a:t>	</a:t>
            </a:r>
            <a:r>
              <a:rPr lang="en-GB" altLang="el-GR" sz="2000" b="1" dirty="0">
                <a:latin typeface="Courier New" pitchFamily="49" charset="0"/>
              </a:rPr>
              <a:t>age = 0;</a:t>
            </a:r>
            <a:endParaRPr lang="en-US" altLang="el-GR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GB" altLang="el-GR" sz="2000" b="1" dirty="0">
                <a:latin typeface="Courier New" pitchFamily="49" charset="0"/>
              </a:rPr>
              <a:t>		</a:t>
            </a:r>
            <a:r>
              <a:rPr lang="el-GR" altLang="el-GR" sz="2000" b="1" dirty="0">
                <a:latin typeface="Courier New" pitchFamily="49" charset="0"/>
              </a:rPr>
              <a:t>	</a:t>
            </a:r>
            <a:r>
              <a:rPr lang="en-GB" altLang="el-GR" sz="2000" b="1" dirty="0">
                <a:latin typeface="Courier New" pitchFamily="49" charset="0"/>
              </a:rPr>
              <a:t>}</a:t>
            </a:r>
            <a:endParaRPr lang="el-GR" altLang="el-GR" sz="2000" b="1" dirty="0">
              <a:latin typeface="Courier New" pitchFamily="49" charset="0"/>
            </a:endParaRPr>
          </a:p>
          <a:p>
            <a:pPr lvl="1">
              <a:lnSpc>
                <a:spcPct val="80000"/>
              </a:lnSpc>
            </a:pPr>
            <a:r>
              <a:rPr lang="el-GR" altLang="el-GR" dirty="0"/>
              <a:t>Τρόπος χρήσης: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 dirty="0">
                <a:latin typeface="Courier New" pitchFamily="49" charset="0"/>
              </a:rPr>
              <a:t>			 </a:t>
            </a:r>
            <a:r>
              <a:rPr lang="en-GB" altLang="el-GR" sz="2000" b="1" dirty="0">
                <a:solidFill>
                  <a:srgbClr val="CC0000"/>
                </a:solidFill>
                <a:latin typeface="Courier New" pitchFamily="49" charset="0"/>
              </a:rPr>
              <a:t>Person</a:t>
            </a:r>
            <a:r>
              <a:rPr lang="en-GB" altLang="el-GR" sz="2000" b="1" dirty="0">
                <a:solidFill>
                  <a:schemeClr val="accent2"/>
                </a:solidFill>
                <a:latin typeface="Courier New" pitchFamily="49" charset="0"/>
              </a:rPr>
              <a:t> p1, p2;</a:t>
            </a:r>
            <a:endParaRPr lang="en-US" altLang="el-GR" sz="2400" dirty="0"/>
          </a:p>
          <a:p>
            <a:pPr>
              <a:lnSpc>
                <a:spcPct val="80000"/>
              </a:lnSpc>
            </a:pPr>
            <a:endParaRPr lang="en-US" alt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3FEBE8-578E-48ED-A1CF-A678681CDAD8}" type="slidenum">
              <a:rPr lang="el-GR" altLang="el-GR"/>
              <a:pPr/>
              <a:t>24</a:t>
            </a:fld>
            <a:endParaRPr lang="el-GR" altLang="el-GR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140000"/>
              </a:lnSpc>
              <a:buFontTx/>
              <a:buNone/>
            </a:pPr>
            <a:r>
              <a:rPr lang="el-GR" altLang="el-GR" dirty="0"/>
              <a:t>Η δήλωση </a:t>
            </a:r>
            <a:r>
              <a:rPr lang="en-US" altLang="el-GR" b="1" dirty="0">
                <a:solidFill>
                  <a:srgbClr val="CC0000"/>
                </a:solidFill>
                <a:latin typeface="Courier New" pitchFamily="49" charset="0"/>
              </a:rPr>
              <a:t>Person</a:t>
            </a:r>
            <a:r>
              <a:rPr lang="en-US" altLang="el-GR" dirty="0"/>
              <a:t> </a:t>
            </a:r>
            <a:r>
              <a:rPr lang="en-US" altLang="el-GR" b="1" dirty="0">
                <a:solidFill>
                  <a:schemeClr val="accent2"/>
                </a:solidFill>
                <a:latin typeface="Courier New" pitchFamily="49" charset="0"/>
              </a:rPr>
              <a:t>p1,p2</a:t>
            </a:r>
          </a:p>
          <a:p>
            <a:pPr lvl="1">
              <a:lnSpc>
                <a:spcPct val="140000"/>
              </a:lnSpc>
              <a:buFontTx/>
              <a:buNone/>
            </a:pPr>
            <a:r>
              <a:rPr lang="en-US" altLang="el-GR" dirty="0"/>
              <a:t>	</a:t>
            </a:r>
            <a:r>
              <a:rPr lang="el-GR" altLang="el-GR" dirty="0"/>
              <a:t>εξασφαλίζει ότι και τα δύο αντικείμενα </a:t>
            </a:r>
            <a:r>
              <a:rPr lang="en-US" altLang="el-GR" dirty="0">
                <a:solidFill>
                  <a:schemeClr val="accent2"/>
                </a:solidFill>
              </a:rPr>
              <a:t>p1,p2</a:t>
            </a:r>
            <a:r>
              <a:rPr lang="en-US" altLang="el-GR" dirty="0"/>
              <a:t> </a:t>
            </a:r>
            <a:r>
              <a:rPr lang="el-GR" altLang="el-GR" dirty="0"/>
              <a:t>της κλάσης </a:t>
            </a:r>
            <a:r>
              <a:rPr lang="en-US" altLang="el-GR" dirty="0">
                <a:solidFill>
                  <a:srgbClr val="CC0000"/>
                </a:solidFill>
              </a:rPr>
              <a:t>Person</a:t>
            </a:r>
            <a:r>
              <a:rPr lang="en-US" altLang="el-GR" dirty="0"/>
              <a:t> </a:t>
            </a:r>
            <a:r>
              <a:rPr lang="el-GR" altLang="el-GR" dirty="0"/>
              <a:t>έχουν αρχικοποιήσει (δηλαδή έχουν δώσει αρχικές τιμές) τα δεδομένα τους :</a:t>
            </a:r>
          </a:p>
          <a:p>
            <a:pPr lvl="1">
              <a:lnSpc>
                <a:spcPct val="140000"/>
              </a:lnSpc>
            </a:pPr>
            <a:r>
              <a:rPr lang="el-GR" altLang="el-GR" dirty="0"/>
              <a:t>	</a:t>
            </a:r>
            <a:r>
              <a:rPr lang="en-US" altLang="el-GR" dirty="0">
                <a:solidFill>
                  <a:srgbClr val="00B050"/>
                </a:solidFill>
              </a:rPr>
              <a:t>name </a:t>
            </a:r>
            <a:r>
              <a:rPr lang="el-GR" altLang="el-GR" dirty="0">
                <a:solidFill>
                  <a:srgbClr val="00B050"/>
                </a:solidFill>
              </a:rPr>
              <a:t>(ως κενό αλφαριθμητικό) και </a:t>
            </a:r>
          </a:p>
          <a:p>
            <a:pPr lvl="1">
              <a:lnSpc>
                <a:spcPct val="140000"/>
              </a:lnSpc>
            </a:pPr>
            <a:r>
              <a:rPr lang="el-GR" altLang="el-GR" dirty="0">
                <a:solidFill>
                  <a:srgbClr val="00B050"/>
                </a:solidFill>
              </a:rPr>
              <a:t>	</a:t>
            </a:r>
            <a:r>
              <a:rPr lang="en-US" altLang="el-GR" dirty="0">
                <a:solidFill>
                  <a:srgbClr val="00B050"/>
                </a:solidFill>
              </a:rPr>
              <a:t>age </a:t>
            </a:r>
            <a:r>
              <a:rPr lang="el-GR" altLang="el-GR" dirty="0">
                <a:solidFill>
                  <a:srgbClr val="00B050"/>
                </a:solidFill>
              </a:rPr>
              <a:t>(τιμή 0).</a:t>
            </a:r>
            <a:endParaRPr lang="en-US" altLang="el-GR" dirty="0">
              <a:solidFill>
                <a:srgbClr val="00B050"/>
              </a:solidFill>
            </a:endParaRPr>
          </a:p>
          <a:p>
            <a:pPr lvl="1"/>
            <a:endParaRPr lang="en-US" altLang="el-GR" dirty="0"/>
          </a:p>
          <a:p>
            <a:pPr lvl="1"/>
            <a:endParaRPr lang="en-US" altLang="el-GR" b="1" dirty="0">
              <a:solidFill>
                <a:schemeClr val="accent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12B7A4-E49E-488B-A928-DCF18AC4E66F}" type="slidenum">
              <a:rPr lang="el-GR" altLang="el-GR"/>
              <a:pPr/>
              <a:t>25</a:t>
            </a:fld>
            <a:endParaRPr lang="el-GR" altLang="el-GR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Εσωτερική λειτουργία</a:t>
            </a:r>
          </a:p>
          <a:p>
            <a:pPr lvl="1">
              <a:lnSpc>
                <a:spcPct val="130000"/>
              </a:lnSpc>
            </a:pPr>
            <a:r>
              <a:rPr lang="el-GR" altLang="el-GR"/>
              <a:t>Η δήλωση </a:t>
            </a:r>
            <a:r>
              <a:rPr lang="en-US" altLang="el-GR">
                <a:solidFill>
                  <a:srgbClr val="CC0000"/>
                </a:solidFill>
              </a:rPr>
              <a:t>Person</a:t>
            </a:r>
            <a:r>
              <a:rPr lang="en-US" altLang="el-GR"/>
              <a:t> </a:t>
            </a:r>
            <a:r>
              <a:rPr lang="en-US" altLang="el-GR">
                <a:solidFill>
                  <a:schemeClr val="accent2"/>
                </a:solidFill>
              </a:rPr>
              <a:t>p1</a:t>
            </a:r>
            <a:r>
              <a:rPr lang="en-US" altLang="el-GR"/>
              <a:t> </a:t>
            </a:r>
            <a:r>
              <a:rPr lang="el-GR" altLang="el-GR"/>
              <a:t>αντιστοιχεί σε μια λειτουργία που περιλαμβάνει δύο φάσεις:</a:t>
            </a:r>
          </a:p>
          <a:p>
            <a:pPr lvl="2">
              <a:lnSpc>
                <a:spcPct val="130000"/>
              </a:lnSpc>
            </a:pPr>
            <a:r>
              <a:rPr lang="el-GR" altLang="el-GR"/>
              <a:t>Παραχώρηση μνήμης για το αντικείμενο </a:t>
            </a:r>
            <a:r>
              <a:rPr lang="en-US" altLang="el-GR"/>
              <a:t>p1</a:t>
            </a:r>
          </a:p>
          <a:p>
            <a:pPr lvl="2">
              <a:lnSpc>
                <a:spcPct val="130000"/>
              </a:lnSpc>
            </a:pPr>
            <a:r>
              <a:rPr lang="el-GR" altLang="el-GR"/>
              <a:t>Την εκτέλεση της λειτουργίας του </a:t>
            </a:r>
            <a:r>
              <a:rPr lang="en-US" altLang="el-GR"/>
              <a:t>constructor </a:t>
            </a:r>
            <a:r>
              <a:rPr lang="el-GR" altLang="el-GR"/>
              <a:t>για το αντικείμενο </a:t>
            </a:r>
            <a:r>
              <a:rPr lang="en-US" altLang="el-GR"/>
              <a:t>p1 </a:t>
            </a:r>
            <a:r>
              <a:rPr lang="el-GR" altLang="el-GR"/>
              <a:t>δηλαδή η λειτουργία αυτή είναι ισοδύναμη με την κλήση </a:t>
            </a:r>
            <a:r>
              <a:rPr lang="en-US" altLang="el-GR"/>
              <a:t> :   </a:t>
            </a:r>
            <a:r>
              <a:rPr lang="en-US" altLang="el-GR" b="1">
                <a:solidFill>
                  <a:schemeClr val="accent2"/>
                </a:solidFill>
              </a:rPr>
              <a:t>p1</a:t>
            </a:r>
            <a:r>
              <a:rPr lang="en-US" altLang="el-GR" b="1"/>
              <a:t>.Person();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D412C3-AFB2-4FE0-A8C4-47B5500AA96A}" type="slidenum">
              <a:rPr lang="el-GR" altLang="el-GR"/>
              <a:pPr/>
              <a:t>26</a:t>
            </a:fld>
            <a:endParaRPr lang="el-GR" altLang="el-GR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Constructor </a:t>
            </a:r>
            <a:r>
              <a:rPr lang="el-GR" altLang="el-GR"/>
              <a:t>με παραμέτρους</a:t>
            </a:r>
            <a:endParaRPr lang="en-US" alt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Η σύνταξη για έναν </a:t>
            </a:r>
            <a:r>
              <a:rPr lang="en-US" altLang="el-GR"/>
              <a:t>constructor </a:t>
            </a:r>
            <a:r>
              <a:rPr lang="el-GR" altLang="el-GR"/>
              <a:t>με παραμέτρους είναι :</a:t>
            </a:r>
          </a:p>
          <a:p>
            <a:pPr lvl="1"/>
            <a:r>
              <a:rPr lang="en-US" altLang="el-GR">
                <a:solidFill>
                  <a:srgbClr val="CC0000"/>
                </a:solidFill>
              </a:rPr>
              <a:t>className</a:t>
            </a:r>
            <a:r>
              <a:rPr lang="en-US" altLang="el-GR"/>
              <a:t>  </a:t>
            </a:r>
            <a:r>
              <a:rPr lang="en-US" altLang="el-GR">
                <a:solidFill>
                  <a:schemeClr val="accent2"/>
                </a:solidFill>
              </a:rPr>
              <a:t>classVariableName(argument1, argument2,</a:t>
            </a:r>
            <a:r>
              <a:rPr lang="el-GR" altLang="el-GR">
                <a:solidFill>
                  <a:schemeClr val="accent2"/>
                </a:solidFill>
              </a:rPr>
              <a:t> </a:t>
            </a:r>
            <a:r>
              <a:rPr lang="en-US" altLang="el-GR">
                <a:solidFill>
                  <a:schemeClr val="accent2"/>
                </a:solidFill>
              </a:rPr>
              <a:t>. .</a:t>
            </a:r>
            <a:r>
              <a:rPr lang="en-US" altLang="el-GR"/>
              <a:t> </a:t>
            </a:r>
            <a:r>
              <a:rPr lang="en-US" altLang="el-GR">
                <a:solidFill>
                  <a:schemeClr val="accent2"/>
                </a:solidFill>
              </a:rPr>
              <a:t>. );</a:t>
            </a:r>
            <a:endParaRPr lang="el-GR" altLang="el-GR">
              <a:solidFill>
                <a:schemeClr val="accent2"/>
              </a:solidFill>
            </a:endParaRPr>
          </a:p>
          <a:p>
            <a:pPr lvl="1">
              <a:lnSpc>
                <a:spcPct val="130000"/>
              </a:lnSpc>
            </a:pPr>
            <a:r>
              <a:rPr lang="el-GR" altLang="el-GR" b="1"/>
              <a:t>Το πλήθος των ορισμάτων πρέπει να συμφωνεί με τον ορισμό του </a:t>
            </a:r>
            <a:r>
              <a:rPr lang="en-US" altLang="el-GR" b="1"/>
              <a:t>constructor </a:t>
            </a:r>
            <a:r>
              <a:rPr lang="el-GR" altLang="el-GR" b="1"/>
              <a:t>που έχει οριστεί στην εμβέλεια της κλάσης</a:t>
            </a:r>
          </a:p>
          <a:p>
            <a:pPr lvl="1">
              <a:lnSpc>
                <a:spcPct val="130000"/>
              </a:lnSpc>
            </a:pPr>
            <a:r>
              <a:rPr lang="el-GR" altLang="el-GR">
                <a:solidFill>
                  <a:srgbClr val="CC0000"/>
                </a:solidFill>
              </a:rPr>
              <a:t>Αν τα ορίσματα είναι λιγότερα ή διαφορετικού τύπου ο </a:t>
            </a:r>
            <a:r>
              <a:rPr lang="en-US" altLang="el-GR">
                <a:solidFill>
                  <a:srgbClr val="CC0000"/>
                </a:solidFill>
              </a:rPr>
              <a:t>compiler </a:t>
            </a:r>
            <a:r>
              <a:rPr lang="el-GR" altLang="el-GR">
                <a:solidFill>
                  <a:srgbClr val="CC0000"/>
                </a:solidFill>
              </a:rPr>
              <a:t>φροντίζει για την καλύτερη κατά το δυνατόν αντιστοίχιση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7E4656-2F09-43AD-92A3-1CAF30512CC4}" type="slidenum">
              <a:rPr lang="el-GR" altLang="el-GR"/>
              <a:pPr/>
              <a:t>27</a:t>
            </a:fld>
            <a:endParaRPr lang="el-GR" altLang="el-GR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l-GR" altLang="el-GR">
                <a:solidFill>
                  <a:srgbClr val="CC0000"/>
                </a:solidFill>
              </a:rPr>
              <a:t>Οι </a:t>
            </a:r>
            <a:r>
              <a:rPr lang="en-US" altLang="el-GR">
                <a:solidFill>
                  <a:srgbClr val="CC0000"/>
                </a:solidFill>
              </a:rPr>
              <a:t>constructors </a:t>
            </a:r>
            <a:r>
              <a:rPr lang="el-GR" altLang="el-GR">
                <a:solidFill>
                  <a:srgbClr val="CC0000"/>
                </a:solidFill>
              </a:rPr>
              <a:t>με παραμέτρους παρέχουν στον προγραμματιστή έναν εύκολο τρόπο για την αρχικοποίηση των αντικειμένων με τις επιθυμητές τιμές.</a:t>
            </a:r>
          </a:p>
          <a:p>
            <a:pPr>
              <a:lnSpc>
                <a:spcPct val="130000"/>
              </a:lnSpc>
            </a:pPr>
            <a:r>
              <a:rPr lang="el-GR" altLang="el-GR"/>
              <a:t>Ο ορισμός ενός </a:t>
            </a:r>
            <a:r>
              <a:rPr lang="en-US" altLang="el-GR"/>
              <a:t>constructor </a:t>
            </a:r>
            <a:r>
              <a:rPr lang="el-GR" altLang="el-GR"/>
              <a:t>με παραμέτρους περιλαμβάνει τα εξής βήματα:</a:t>
            </a:r>
          </a:p>
          <a:p>
            <a:pPr lvl="1">
              <a:lnSpc>
                <a:spcPct val="120000"/>
              </a:lnSpc>
            </a:pPr>
            <a:endParaRPr lang="en-US" altLang="el-GR" b="1">
              <a:solidFill>
                <a:schemeClr val="accent2"/>
              </a:solidFill>
              <a:latin typeface="Courier New" pitchFamily="49" charset="0"/>
            </a:endParaRPr>
          </a:p>
          <a:p>
            <a:pPr lvl="1">
              <a:lnSpc>
                <a:spcPct val="120000"/>
              </a:lnSpc>
            </a:pPr>
            <a:endParaRPr lang="en-US" altLang="el-G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B487A5-9974-4394-889D-789E82E04CA5}" type="slidenum">
              <a:rPr lang="el-GR" altLang="el-GR"/>
              <a:pPr/>
              <a:t>28</a:t>
            </a:fld>
            <a:endParaRPr lang="el-GR" altLang="el-GR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</a:t>
            </a:r>
            <a:r>
              <a:rPr lang="en-US" altLang="el-GR"/>
              <a:t> 7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el-GR" altLang="el-GR" sz="2400"/>
              <a:t>Ύπαρξη του πρωτοτύπου στον ορισμό της κλάσης π.χ. </a:t>
            </a:r>
            <a:r>
              <a:rPr lang="en-GB" altLang="el-GR" sz="2400" b="1">
                <a:solidFill>
                  <a:schemeClr val="accent2"/>
                </a:solidFill>
                <a:latin typeface="Courier New" pitchFamily="49" charset="0"/>
              </a:rPr>
              <a:t>Person(const char *name0, int age0);</a:t>
            </a:r>
            <a:endParaRPr lang="el-GR" altLang="el-GR" sz="2400" b="1">
              <a:solidFill>
                <a:schemeClr val="accent2"/>
              </a:solidFill>
              <a:latin typeface="Courier New" pitchFamily="49" charset="0"/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</a:pPr>
            <a:r>
              <a:rPr lang="el-GR" altLang="el-GR" sz="2400"/>
              <a:t>Υλοποίηση :</a:t>
            </a:r>
          </a:p>
          <a:p>
            <a:pPr marL="533400" indent="-533400">
              <a:buFontTx/>
              <a:buNone/>
            </a:pPr>
            <a:r>
              <a:rPr lang="el-GR" altLang="el-GR" sz="2000">
                <a:latin typeface="Courier New" pitchFamily="49" charset="0"/>
              </a:rPr>
              <a:t>	</a:t>
            </a:r>
            <a:r>
              <a:rPr lang="en-GB" altLang="el-GR" sz="2200" b="1">
                <a:solidFill>
                  <a:srgbClr val="CC0000"/>
                </a:solidFill>
                <a:latin typeface="Courier New" pitchFamily="49" charset="0"/>
              </a:rPr>
              <a:t>Person::</a:t>
            </a:r>
            <a:r>
              <a:rPr lang="en-GB" altLang="el-GR" sz="2200" b="1">
                <a:solidFill>
                  <a:schemeClr val="accent2"/>
                </a:solidFill>
                <a:latin typeface="Courier New" pitchFamily="49" charset="0"/>
              </a:rPr>
              <a:t>Person(const char *name0, int age0)</a:t>
            </a:r>
            <a:r>
              <a:rPr lang="en-GB" altLang="el-GR" sz="2400" b="1">
                <a:solidFill>
                  <a:schemeClr val="accent2"/>
                </a:solidFill>
                <a:latin typeface="Courier New" pitchFamily="49" charset="0"/>
              </a:rPr>
              <a:t> </a:t>
            </a:r>
            <a:endParaRPr lang="el-GR" altLang="el-GR" sz="2400" b="1">
              <a:solidFill>
                <a:schemeClr val="accent2"/>
              </a:solidFill>
              <a:latin typeface="Courier New" pitchFamily="49" charset="0"/>
            </a:endParaRPr>
          </a:p>
          <a:p>
            <a:pPr marL="533400" indent="-533400">
              <a:buFontTx/>
              <a:buNone/>
            </a:pPr>
            <a:r>
              <a:rPr lang="el-GR" altLang="el-GR" sz="2400" b="1">
                <a:solidFill>
                  <a:schemeClr val="accent2"/>
                </a:solidFill>
                <a:latin typeface="Courier New" pitchFamily="49" charset="0"/>
              </a:rPr>
              <a:t>		</a:t>
            </a:r>
            <a:r>
              <a:rPr lang="en-GB" altLang="el-GR" sz="2400" b="1">
                <a:solidFill>
                  <a:schemeClr val="accent2"/>
                </a:solidFill>
                <a:latin typeface="Courier New" pitchFamily="49" charset="0"/>
              </a:rPr>
              <a:t>{</a:t>
            </a:r>
            <a:endParaRPr lang="en-US" altLang="el-GR" sz="2400" b="1">
              <a:solidFill>
                <a:schemeClr val="accent2"/>
              </a:solidFill>
              <a:latin typeface="Courier New" pitchFamily="49" charset="0"/>
            </a:endParaRPr>
          </a:p>
          <a:p>
            <a:pPr marL="533400" indent="-533400">
              <a:buFontTx/>
              <a:buNone/>
            </a:pPr>
            <a:r>
              <a:rPr lang="en-GB" altLang="el-GR" sz="2400">
                <a:latin typeface="Courier New" pitchFamily="49" charset="0"/>
              </a:rPr>
              <a:t>			</a:t>
            </a:r>
            <a:r>
              <a:rPr lang="en-GB" altLang="el-GR" sz="2400" b="1">
                <a:latin typeface="Courier New" pitchFamily="49" charset="0"/>
              </a:rPr>
              <a:t>strcpy(</a:t>
            </a:r>
            <a:r>
              <a:rPr lang="en-GB" altLang="el-GR" sz="2400" b="1">
                <a:solidFill>
                  <a:srgbClr val="CC0000"/>
                </a:solidFill>
                <a:latin typeface="Courier New" pitchFamily="49" charset="0"/>
              </a:rPr>
              <a:t>name</a:t>
            </a:r>
            <a:r>
              <a:rPr lang="en-GB" altLang="el-GR" sz="2400" b="1">
                <a:latin typeface="Courier New" pitchFamily="49" charset="0"/>
              </a:rPr>
              <a:t>, </a:t>
            </a:r>
            <a:r>
              <a:rPr lang="en-GB" altLang="el-GR" sz="2400" b="1">
                <a:solidFill>
                  <a:schemeClr val="accent2"/>
                </a:solidFill>
                <a:latin typeface="Courier New" pitchFamily="49" charset="0"/>
              </a:rPr>
              <a:t>name0</a:t>
            </a:r>
            <a:r>
              <a:rPr lang="en-GB" altLang="el-GR" sz="2400" b="1">
                <a:latin typeface="Courier New" pitchFamily="49" charset="0"/>
              </a:rPr>
              <a:t>);</a:t>
            </a:r>
            <a:endParaRPr lang="en-US" altLang="el-GR" sz="2400" b="1">
              <a:latin typeface="Courier New" pitchFamily="49" charset="0"/>
            </a:endParaRPr>
          </a:p>
          <a:p>
            <a:pPr marL="533400" indent="-533400">
              <a:buFontTx/>
              <a:buNone/>
            </a:pPr>
            <a:r>
              <a:rPr lang="en-GB" altLang="el-GR" sz="2400" b="1">
                <a:latin typeface="Courier New" pitchFamily="49" charset="0"/>
              </a:rPr>
              <a:t>			</a:t>
            </a:r>
            <a:r>
              <a:rPr lang="en-GB" altLang="el-GR" sz="2400" b="1">
                <a:solidFill>
                  <a:srgbClr val="CC0000"/>
                </a:solidFill>
                <a:latin typeface="Courier New" pitchFamily="49" charset="0"/>
              </a:rPr>
              <a:t>age</a:t>
            </a:r>
            <a:r>
              <a:rPr lang="en-GB" altLang="el-GR" sz="2400" b="1">
                <a:latin typeface="Courier New" pitchFamily="49" charset="0"/>
              </a:rPr>
              <a:t> = </a:t>
            </a:r>
            <a:r>
              <a:rPr lang="en-GB" altLang="el-GR" sz="2400" b="1">
                <a:solidFill>
                  <a:schemeClr val="accent2"/>
                </a:solidFill>
                <a:latin typeface="Courier New" pitchFamily="49" charset="0"/>
              </a:rPr>
              <a:t>age0</a:t>
            </a:r>
            <a:r>
              <a:rPr lang="en-GB" altLang="el-GR" sz="2400" b="1">
                <a:latin typeface="Courier New" pitchFamily="49" charset="0"/>
              </a:rPr>
              <a:t>;</a:t>
            </a:r>
            <a:endParaRPr lang="en-US" altLang="el-GR" sz="2400" b="1">
              <a:latin typeface="Courier New" pitchFamily="49" charset="0"/>
            </a:endParaRPr>
          </a:p>
          <a:p>
            <a:pPr marL="533400" indent="-533400">
              <a:buFontTx/>
              <a:buNone/>
            </a:pPr>
            <a:r>
              <a:rPr lang="en-GB" altLang="el-GR" sz="2400">
                <a:latin typeface="Courier New" pitchFamily="49" charset="0"/>
              </a:rPr>
              <a:t>		</a:t>
            </a:r>
            <a:r>
              <a:rPr lang="en-GB" altLang="el-GR" sz="2400" b="1">
                <a:solidFill>
                  <a:schemeClr val="accent2"/>
                </a:solidFill>
                <a:latin typeface="Courier New" pitchFamily="49" charset="0"/>
              </a:rPr>
              <a:t>}</a:t>
            </a:r>
            <a:endParaRPr lang="en-US" altLang="el-GR" sz="2400" b="1">
              <a:solidFill>
                <a:schemeClr val="accent2"/>
              </a:solidFill>
              <a:latin typeface="Courier New" pitchFamily="49" charset="0"/>
            </a:endParaRPr>
          </a:p>
          <a:p>
            <a:pPr marL="533400" indent="-533400">
              <a:lnSpc>
                <a:spcPct val="120000"/>
              </a:lnSpc>
              <a:buFontTx/>
              <a:buAutoNum type="arabicPeriod" startAt="3"/>
            </a:pPr>
            <a:r>
              <a:rPr lang="el-GR" altLang="el-GR" sz="2400"/>
              <a:t>Τρόπος χρήσης</a:t>
            </a:r>
            <a:r>
              <a:rPr lang="en-US" altLang="el-GR" sz="2400"/>
              <a:t> (</a:t>
            </a:r>
            <a:r>
              <a:rPr lang="el-GR" altLang="el-GR" sz="2400"/>
              <a:t>δήλωση στη </a:t>
            </a:r>
            <a:r>
              <a:rPr lang="en-US" altLang="el-GR" sz="2400"/>
              <a:t>main() )</a:t>
            </a:r>
            <a:r>
              <a:rPr lang="el-GR" altLang="el-GR" sz="2400"/>
              <a:t>: </a:t>
            </a:r>
            <a:endParaRPr lang="en-US" altLang="el-GR" sz="2400"/>
          </a:p>
          <a:p>
            <a:pPr marL="914400" lvl="1" indent="-457200">
              <a:lnSpc>
                <a:spcPct val="120000"/>
              </a:lnSpc>
              <a:buFontTx/>
              <a:buNone/>
            </a:pPr>
            <a:r>
              <a:rPr lang="en-GB" altLang="el-GR" b="1">
                <a:solidFill>
                  <a:srgbClr val="CC0000"/>
                </a:solidFill>
                <a:latin typeface="Courier New" pitchFamily="49" charset="0"/>
              </a:rPr>
              <a:t>Person</a:t>
            </a:r>
            <a:r>
              <a:rPr lang="en-GB" altLang="el-GR" b="1">
                <a:solidFill>
                  <a:schemeClr val="accent2"/>
                </a:solidFill>
                <a:latin typeface="Courier New" pitchFamily="49" charset="0"/>
              </a:rPr>
              <a:t> p</a:t>
            </a:r>
            <a:r>
              <a:rPr lang="el-GR" altLang="el-GR" b="1">
                <a:solidFill>
                  <a:schemeClr val="accent2"/>
                </a:solidFill>
                <a:latin typeface="Courier New" pitchFamily="49" charset="0"/>
              </a:rPr>
              <a:t>1</a:t>
            </a:r>
            <a:r>
              <a:rPr lang="en-GB" altLang="el-GR" b="1">
                <a:solidFill>
                  <a:schemeClr val="accent2"/>
                </a:solidFill>
                <a:latin typeface="Courier New" pitchFamily="49" charset="0"/>
              </a:rPr>
              <a:t>("Dimitris", 20);</a:t>
            </a:r>
            <a:endParaRPr lang="en-US" altLang="el-GR" b="1">
              <a:solidFill>
                <a:schemeClr val="accent2"/>
              </a:solidFill>
              <a:latin typeface="Courier New" pitchFamily="49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011863" y="3860800"/>
            <a:ext cx="2736850" cy="385763"/>
          </a:xfrm>
          <a:prstGeom prst="rect">
            <a:avLst/>
          </a:prstGeom>
          <a:noFill/>
          <a:ln w="19050" algn="ctr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000">
                <a:solidFill>
                  <a:schemeClr val="accent2"/>
                </a:solidFill>
                <a:latin typeface="Comic Sans MS" pitchFamily="66" charset="0"/>
              </a:rPr>
              <a:t>Ονόματα παραμέτρων</a:t>
            </a:r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 flipV="1">
            <a:off x="5940425" y="3213100"/>
            <a:ext cx="1008063" cy="6477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 flipV="1">
            <a:off x="7308850" y="3141663"/>
            <a:ext cx="431800" cy="719137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H="1" flipV="1">
            <a:off x="4140200" y="4076700"/>
            <a:ext cx="503238" cy="5762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 flipV="1">
            <a:off x="2771775" y="4508500"/>
            <a:ext cx="1152525" cy="2889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924300" y="4652963"/>
            <a:ext cx="3168650" cy="385762"/>
          </a:xfrm>
          <a:prstGeom prst="rect">
            <a:avLst/>
          </a:prstGeom>
          <a:noFill/>
          <a:ln w="1905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l-GR" altLang="el-GR" sz="2000" b="1">
                <a:solidFill>
                  <a:srgbClr val="CC0000"/>
                </a:solidFill>
                <a:latin typeface="Comic Sans MS" pitchFamily="66" charset="0"/>
              </a:rPr>
              <a:t>Ονόματα </a:t>
            </a:r>
            <a:r>
              <a:rPr lang="en-US" altLang="el-GR" sz="2000" b="1">
                <a:solidFill>
                  <a:srgbClr val="CC0000"/>
                </a:solidFill>
                <a:latin typeface="Comic Sans MS" pitchFamily="66" charset="0"/>
              </a:rPr>
              <a:t>data members</a:t>
            </a:r>
            <a:endParaRPr lang="el-GR" altLang="el-GR" sz="2000" b="1">
              <a:solidFill>
                <a:srgbClr val="CC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4C6880-4A7E-4314-9EA6-31D9CEE63505}" type="slidenum">
              <a:rPr lang="el-GR" altLang="el-GR"/>
              <a:pPr/>
              <a:t>29</a:t>
            </a:fld>
            <a:endParaRPr lang="el-GR" altLang="el-GR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Εσωτερική λειτουργία</a:t>
            </a:r>
          </a:p>
          <a:p>
            <a:pPr lvl="1">
              <a:lnSpc>
                <a:spcPct val="130000"/>
              </a:lnSpc>
            </a:pPr>
            <a:r>
              <a:rPr lang="el-GR" altLang="el-GR"/>
              <a:t>Η δήλωση </a:t>
            </a:r>
            <a:r>
              <a:rPr lang="en-US" altLang="el-GR">
                <a:solidFill>
                  <a:srgbClr val="CC0000"/>
                </a:solidFill>
              </a:rPr>
              <a:t>Person</a:t>
            </a:r>
            <a:r>
              <a:rPr lang="en-US" altLang="el-GR"/>
              <a:t> </a:t>
            </a:r>
            <a:r>
              <a:rPr lang="en-US" altLang="el-GR">
                <a:solidFill>
                  <a:schemeClr val="accent2"/>
                </a:solidFill>
              </a:rPr>
              <a:t>p1</a:t>
            </a:r>
            <a:r>
              <a:rPr lang="en-US" altLang="el-GR"/>
              <a:t> </a:t>
            </a:r>
            <a:r>
              <a:rPr lang="el-GR" altLang="el-GR"/>
              <a:t>αντιστοιχεί σε μια λειτουργία που περιλαμβάνει δύο φάσεις (όπως και στον </a:t>
            </a:r>
            <a:r>
              <a:rPr lang="en-US" altLang="el-GR"/>
              <a:t>default constructor) </a:t>
            </a:r>
            <a:r>
              <a:rPr lang="el-GR" altLang="el-GR"/>
              <a:t>:</a:t>
            </a:r>
          </a:p>
          <a:p>
            <a:pPr lvl="2">
              <a:lnSpc>
                <a:spcPct val="130000"/>
              </a:lnSpc>
            </a:pPr>
            <a:r>
              <a:rPr lang="el-GR" altLang="el-GR"/>
              <a:t>Παραχώρηση μνήμης για το αντικείμενο </a:t>
            </a:r>
            <a:r>
              <a:rPr lang="en-US" altLang="el-GR"/>
              <a:t>p1</a:t>
            </a:r>
          </a:p>
          <a:p>
            <a:pPr lvl="2">
              <a:lnSpc>
                <a:spcPct val="130000"/>
              </a:lnSpc>
            </a:pPr>
            <a:r>
              <a:rPr lang="el-GR" altLang="el-GR"/>
              <a:t>Την εκτέλεση της λειτουργίας του </a:t>
            </a:r>
            <a:r>
              <a:rPr lang="en-US" altLang="el-GR"/>
              <a:t>constructor </a:t>
            </a:r>
            <a:r>
              <a:rPr lang="el-GR" altLang="el-GR"/>
              <a:t>για το αντικείμενο </a:t>
            </a:r>
            <a:r>
              <a:rPr lang="en-US" altLang="el-GR"/>
              <a:t>p1 </a:t>
            </a:r>
            <a:r>
              <a:rPr lang="el-GR" altLang="el-GR"/>
              <a:t>δηλαδή η λειτουργία αυτή είναι ισοδύναμη με την κλήση </a:t>
            </a:r>
            <a:r>
              <a:rPr lang="en-US" altLang="el-GR"/>
              <a:t> :   </a:t>
            </a:r>
          </a:p>
          <a:p>
            <a:pPr lvl="2">
              <a:lnSpc>
                <a:spcPct val="130000"/>
              </a:lnSpc>
              <a:buFontTx/>
              <a:buNone/>
            </a:pPr>
            <a:r>
              <a:rPr lang="en-US" altLang="el-GR" b="1">
                <a:solidFill>
                  <a:schemeClr val="accent2"/>
                </a:solidFill>
                <a:latin typeface="Courier New" pitchFamily="49" charset="0"/>
              </a:rPr>
              <a:t>	</a:t>
            </a: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</a:rPr>
              <a:t>p1.</a:t>
            </a:r>
            <a:r>
              <a:rPr lang="en-GB" altLang="el-GR" sz="2000" b="1">
                <a:solidFill>
                  <a:schemeClr val="accent2"/>
                </a:solidFill>
                <a:latin typeface="Courier New" pitchFamily="49" charset="0"/>
              </a:rPr>
              <a:t>Person(const char *name0, int age0);</a:t>
            </a:r>
            <a:endParaRPr lang="en-US" altLang="el-GR" sz="2000" b="1">
              <a:solidFill>
                <a:schemeClr val="accent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EDFAE9-9B0E-4948-B728-1DAD861FA2E9}" type="slidenum">
              <a:rPr lang="el-GR" altLang="el-GR"/>
              <a:pPr/>
              <a:t>3</a:t>
            </a:fld>
            <a:endParaRPr lang="el-GR" altLang="el-GR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l-GR" altLang="el-GR" sz="2400" b="1" dirty="0">
                <a:solidFill>
                  <a:schemeClr val="accent2"/>
                </a:solidFill>
              </a:rPr>
              <a:t>Αντικείμενα</a:t>
            </a:r>
          </a:p>
          <a:p>
            <a:pPr>
              <a:lnSpc>
                <a:spcPct val="90000"/>
              </a:lnSpc>
            </a:pPr>
            <a:r>
              <a:rPr lang="el-GR" altLang="el-GR" sz="2200" dirty="0"/>
              <a:t>Όλα τα αντικείμενα χαρακτηρίζονται από την κατάστασή τους και το σύνολο των μεθόδων που μπορούν να χρησιμοποιούν.</a:t>
            </a:r>
            <a:endParaRPr lang="en-US" altLang="el-GR" sz="2200" dirty="0"/>
          </a:p>
          <a:p>
            <a:pPr>
              <a:lnSpc>
                <a:spcPct val="90000"/>
              </a:lnSpc>
            </a:pPr>
            <a:r>
              <a:rPr lang="el-GR" altLang="el-GR" sz="2200" dirty="0"/>
              <a:t>Η κατάσταση αναφέρεται στις τιμές των μεταβλητών των αντικειμένων (είναι οι τιμές των </a:t>
            </a:r>
            <a:r>
              <a:rPr lang="en-US" altLang="el-GR" sz="2200" dirty="0"/>
              <a:t>data members)</a:t>
            </a:r>
          </a:p>
          <a:p>
            <a:pPr>
              <a:lnSpc>
                <a:spcPct val="90000"/>
              </a:lnSpc>
            </a:pPr>
            <a:r>
              <a:rPr lang="el-GR" altLang="el-GR" sz="2200" dirty="0">
                <a:solidFill>
                  <a:srgbClr val="C00000"/>
                </a:solidFill>
              </a:rPr>
              <a:t>Κάθε αντικείμενο</a:t>
            </a:r>
            <a:r>
              <a:rPr lang="en-US" altLang="el-GR" sz="2200" dirty="0">
                <a:solidFill>
                  <a:srgbClr val="C00000"/>
                </a:solidFill>
              </a:rPr>
              <a:t>, </a:t>
            </a:r>
            <a:r>
              <a:rPr lang="el-GR" altLang="el-GR" sz="2200" dirty="0">
                <a:solidFill>
                  <a:srgbClr val="C00000"/>
                </a:solidFill>
              </a:rPr>
              <a:t>ακόμη και αντικείμενα της ίδιας κλάσης, έχουν τη δική τους κατάσταση ( τις δικές τους τιμές των </a:t>
            </a:r>
            <a:r>
              <a:rPr lang="en-US" altLang="el-GR" sz="2200" dirty="0">
                <a:solidFill>
                  <a:srgbClr val="C00000"/>
                </a:solidFill>
              </a:rPr>
              <a:t>data members)</a:t>
            </a:r>
          </a:p>
          <a:p>
            <a:pPr>
              <a:lnSpc>
                <a:spcPct val="90000"/>
              </a:lnSpc>
            </a:pPr>
            <a:r>
              <a:rPr lang="el-GR" altLang="el-GR" sz="2200" dirty="0"/>
              <a:t>Οι μέθοδοι αναφέρονται στις λειτουργίες που ένα αντικείμενο μπορεί να υλοποιήσει και οι οποίες υλοποιούνται με τι κατάλληλες κλήσεις των μεθόδων (</a:t>
            </a:r>
            <a:r>
              <a:rPr lang="en-US" altLang="el-GR" sz="2200" dirty="0"/>
              <a:t>member function calls). </a:t>
            </a:r>
          </a:p>
          <a:p>
            <a:pPr>
              <a:lnSpc>
                <a:spcPct val="90000"/>
              </a:lnSpc>
            </a:pPr>
            <a:r>
              <a:rPr lang="el-GR" altLang="el-GR" sz="2200" dirty="0">
                <a:solidFill>
                  <a:srgbClr val="C00000"/>
                </a:solidFill>
              </a:rPr>
              <a:t>Οι μέθοδοι είναι αμετάβλητες για όλα τα αντικείμενα μιας κλάσης, ωστόσο επενεργούν σε διαφορετικές τιμές των </a:t>
            </a:r>
            <a:r>
              <a:rPr lang="en-US" altLang="el-GR" sz="2200" dirty="0">
                <a:solidFill>
                  <a:srgbClr val="C00000"/>
                </a:solidFill>
              </a:rPr>
              <a:t>data members.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686155-FD19-4B6D-9F28-5937A468D8D7}" type="slidenum">
              <a:rPr lang="el-GR" altLang="el-GR"/>
              <a:pPr/>
              <a:t>30</a:t>
            </a:fld>
            <a:endParaRPr lang="el-GR" altLang="el-GR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dirty="0"/>
              <a:t>Μια κλάση μπορεί να περιλαμβάνει και τις δύο μορφές </a:t>
            </a:r>
            <a:r>
              <a:rPr lang="en-US" altLang="el-GR" dirty="0"/>
              <a:t>constructor (default </a:t>
            </a:r>
            <a:r>
              <a:rPr lang="el-GR" altLang="el-GR" dirty="0"/>
              <a:t>και με παραμέτρους) λόγω της δυνατότητας υπερφόρτωσης συναρτήσεων.</a:t>
            </a:r>
            <a:endParaRPr lang="en-US" altLang="el-GR" dirty="0"/>
          </a:p>
          <a:p>
            <a:r>
              <a:rPr lang="el-GR" altLang="el-GR" dirty="0">
                <a:solidFill>
                  <a:srgbClr val="00B050"/>
                </a:solidFill>
              </a:rPr>
              <a:t>Η μορφή του </a:t>
            </a:r>
            <a:r>
              <a:rPr lang="en-US" altLang="el-GR" dirty="0">
                <a:solidFill>
                  <a:srgbClr val="00B050"/>
                </a:solidFill>
              </a:rPr>
              <a:t>constructor </a:t>
            </a:r>
            <a:r>
              <a:rPr lang="el-GR" altLang="el-GR" dirty="0">
                <a:solidFill>
                  <a:srgbClr val="00B050"/>
                </a:solidFill>
              </a:rPr>
              <a:t>που εκτελείται εξαρτάται από τον τύπο των τιμών που μεταβιβάζονται στο αντικείμενο της αντίστοιχης κλάσης</a:t>
            </a:r>
            <a:r>
              <a:rPr lang="en-US" altLang="el-GR" dirty="0">
                <a:solidFill>
                  <a:srgbClr val="00B050"/>
                </a:solidFill>
              </a:rPr>
              <a:t>,</a:t>
            </a:r>
            <a:r>
              <a:rPr lang="el-GR" altLang="el-GR" dirty="0">
                <a:solidFill>
                  <a:srgbClr val="00B050"/>
                </a:solidFill>
              </a:rPr>
              <a:t> κατά τη δήλωση αυτού του αντικειμένου.</a:t>
            </a:r>
            <a:endParaRPr lang="en-US" altLang="el-G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026712-F0BF-4557-B3E9-5E0AA8D4018A}" type="slidenum">
              <a:rPr lang="el-GR" altLang="el-GR"/>
              <a:pPr/>
              <a:t>31</a:t>
            </a:fld>
            <a:endParaRPr lang="el-GR" altLang="el-GR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Χρήση </a:t>
            </a:r>
            <a:r>
              <a:rPr lang="en-US" altLang="el-GR"/>
              <a:t>default </a:t>
            </a:r>
            <a:r>
              <a:rPr lang="el-GR" altLang="el-GR"/>
              <a:t>παραμέτρων</a:t>
            </a:r>
            <a:endParaRPr lang="en-US" altLang="el-G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Οι δύο μορφές ενός </a:t>
            </a:r>
            <a:r>
              <a:rPr lang="en-US" altLang="el-GR"/>
              <a:t>constructor (constructor </a:t>
            </a:r>
            <a:r>
              <a:rPr lang="el-GR" altLang="el-GR"/>
              <a:t>χωρίς παραμέτρους και </a:t>
            </a:r>
            <a:r>
              <a:rPr lang="en-US" altLang="el-GR"/>
              <a:t>constructor </a:t>
            </a:r>
            <a:r>
              <a:rPr lang="el-GR" altLang="el-GR"/>
              <a:t>με παραμέτρους) μπορούν να συνδυαστούν χρησιμοποιώντας τις εξ ορισμού</a:t>
            </a:r>
            <a:r>
              <a:rPr lang="en-US" altLang="el-GR"/>
              <a:t> </a:t>
            </a:r>
            <a:r>
              <a:rPr lang="el-GR" altLang="el-GR"/>
              <a:t>παραμέτρους.</a:t>
            </a:r>
          </a:p>
          <a:p>
            <a:r>
              <a:rPr lang="el-GR" altLang="el-GR"/>
              <a:t>Παράδειγμα :</a:t>
            </a:r>
          </a:p>
          <a:p>
            <a:pPr lvl="1"/>
            <a:r>
              <a:rPr lang="en-US" altLang="el-GR"/>
              <a:t>Constructor </a:t>
            </a:r>
            <a:r>
              <a:rPr lang="el-GR" altLang="el-GR"/>
              <a:t>για την κλάση </a:t>
            </a:r>
            <a:r>
              <a:rPr lang="en-US" altLang="el-GR"/>
              <a:t>Person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F6A485-B860-444A-8347-A9AAB74F93BC}" type="slidenum">
              <a:rPr lang="el-GR" altLang="el-GR"/>
              <a:pPr/>
              <a:t>32</a:t>
            </a:fld>
            <a:endParaRPr lang="el-GR" altLang="el-GR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l-GR" altLang="el-GR" sz="2400" dirty="0"/>
              <a:t>Το πρωτότυπο του</a:t>
            </a:r>
            <a:r>
              <a:rPr lang="en-GB" altLang="el-GR" sz="2400" dirty="0"/>
              <a:t> constructor </a:t>
            </a:r>
            <a:r>
              <a:rPr lang="el-GR" altLang="el-GR" sz="2400" dirty="0"/>
              <a:t>κατά τον ορισμό της κλάσης </a:t>
            </a:r>
            <a:r>
              <a:rPr lang="en-GB" altLang="el-GR" sz="2400" dirty="0"/>
              <a:t>: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GB" altLang="el-GR" sz="2400" dirty="0"/>
              <a:t>	</a:t>
            </a:r>
            <a:r>
              <a:rPr lang="en-GB" altLang="el-GR" sz="2200" b="1" dirty="0">
                <a:solidFill>
                  <a:schemeClr val="accent2"/>
                </a:solidFill>
                <a:latin typeface="Courier New" pitchFamily="49" charset="0"/>
              </a:rPr>
              <a:t>Person(</a:t>
            </a:r>
            <a:r>
              <a:rPr lang="en-GB" altLang="el-GR" sz="2200" b="1" dirty="0" err="1">
                <a:solidFill>
                  <a:schemeClr val="accent2"/>
                </a:solidFill>
                <a:latin typeface="Courier New" pitchFamily="49" charset="0"/>
              </a:rPr>
              <a:t>const</a:t>
            </a:r>
            <a:r>
              <a:rPr lang="en-GB" altLang="el-GR" sz="2200" b="1" dirty="0">
                <a:solidFill>
                  <a:schemeClr val="accent2"/>
                </a:solidFill>
                <a:latin typeface="Courier New" pitchFamily="49" charset="0"/>
              </a:rPr>
              <a:t> char *name0 = ””, </a:t>
            </a:r>
            <a:r>
              <a:rPr lang="en-GB" altLang="el-GR" sz="2200" b="1" dirty="0" err="1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GB" altLang="el-GR" sz="2200" b="1" dirty="0">
                <a:solidFill>
                  <a:schemeClr val="accent2"/>
                </a:solidFill>
                <a:latin typeface="Courier New" pitchFamily="49" charset="0"/>
              </a:rPr>
              <a:t> age0</a:t>
            </a:r>
            <a:r>
              <a:rPr lang="el-GR" altLang="el-GR" sz="2200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GB" altLang="el-GR" sz="2200" b="1" dirty="0">
                <a:solidFill>
                  <a:schemeClr val="accent2"/>
                </a:solidFill>
                <a:latin typeface="Courier New" pitchFamily="49" charset="0"/>
              </a:rPr>
              <a:t>=</a:t>
            </a:r>
            <a:r>
              <a:rPr lang="el-GR" altLang="el-GR" sz="2200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GB" altLang="el-GR" sz="2200" b="1" dirty="0">
                <a:solidFill>
                  <a:schemeClr val="accent2"/>
                </a:solidFill>
                <a:latin typeface="Courier New" pitchFamily="49" charset="0"/>
              </a:rPr>
              <a:t>0);</a:t>
            </a:r>
          </a:p>
          <a:p>
            <a:pPr marL="533400" indent="-533400">
              <a:lnSpc>
                <a:spcPct val="90000"/>
              </a:lnSpc>
            </a:pPr>
            <a:r>
              <a:rPr lang="el-GR" altLang="el-GR" sz="2400" dirty="0"/>
              <a:t>Η υλοποίηση της λειτουργίας του </a:t>
            </a:r>
            <a:r>
              <a:rPr lang="en-GB" altLang="el-GR" sz="2400" dirty="0"/>
              <a:t>constructor </a:t>
            </a:r>
            <a:r>
              <a:rPr lang="el-GR" altLang="el-GR" sz="2400" dirty="0"/>
              <a:t>παραμένει η ίδια όπως και προηγουμένως</a:t>
            </a:r>
            <a:r>
              <a:rPr lang="en-GB" altLang="el-GR" sz="2400" dirty="0"/>
              <a:t>. 	</a:t>
            </a:r>
          </a:p>
          <a:p>
            <a:pPr marL="533400" indent="-533400">
              <a:lnSpc>
                <a:spcPct val="90000"/>
              </a:lnSpc>
            </a:pPr>
            <a:r>
              <a:rPr lang="el-GR" altLang="el-GR" sz="2400" dirty="0"/>
              <a:t>Είναι δυνατή η δημιουργία αντικειμένων της κλάσης με έναν από τους παρακάτω τρόπους </a:t>
            </a:r>
            <a:r>
              <a:rPr lang="en-GB" altLang="el-GR" sz="2400" dirty="0"/>
              <a:t>: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GB" altLang="el-GR" sz="2400" dirty="0"/>
              <a:t>		</a:t>
            </a:r>
            <a:r>
              <a:rPr lang="en-GB" altLang="el-GR" sz="2400" b="1" dirty="0">
                <a:solidFill>
                  <a:srgbClr val="CC0000"/>
                </a:solidFill>
                <a:latin typeface="Courier New" pitchFamily="49" charset="0"/>
              </a:rPr>
              <a:t>Person</a:t>
            </a:r>
            <a:r>
              <a:rPr lang="en-GB" altLang="el-GR" sz="2400" dirty="0">
                <a:solidFill>
                  <a:srgbClr val="CC0000"/>
                </a:solidFill>
                <a:latin typeface="Courier New" pitchFamily="49" charset="0"/>
              </a:rPr>
              <a:t> </a:t>
            </a:r>
            <a:r>
              <a:rPr lang="en-GB" altLang="el-GR" sz="2400" b="1" dirty="0">
                <a:solidFill>
                  <a:schemeClr val="accent2"/>
                </a:solidFill>
                <a:latin typeface="Courier New" pitchFamily="49" charset="0"/>
              </a:rPr>
              <a:t>p1;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GB" altLang="el-GR" sz="2400" dirty="0">
                <a:solidFill>
                  <a:srgbClr val="CC0000"/>
                </a:solidFill>
                <a:latin typeface="Courier New" pitchFamily="49" charset="0"/>
              </a:rPr>
              <a:t>		</a:t>
            </a:r>
            <a:r>
              <a:rPr lang="en-GB" altLang="el-GR" sz="2400" b="1" dirty="0">
                <a:solidFill>
                  <a:srgbClr val="CC0000"/>
                </a:solidFill>
                <a:latin typeface="Courier New" pitchFamily="49" charset="0"/>
              </a:rPr>
              <a:t>Person</a:t>
            </a:r>
            <a:r>
              <a:rPr lang="en-GB" altLang="el-GR" sz="2400" dirty="0">
                <a:solidFill>
                  <a:srgbClr val="CC0000"/>
                </a:solidFill>
                <a:latin typeface="Courier New" pitchFamily="49" charset="0"/>
              </a:rPr>
              <a:t> </a:t>
            </a:r>
            <a:r>
              <a:rPr lang="en-GB" altLang="el-GR" sz="2400" b="1" dirty="0">
                <a:solidFill>
                  <a:schemeClr val="accent2"/>
                </a:solidFill>
                <a:latin typeface="Courier New" pitchFamily="49" charset="0"/>
              </a:rPr>
              <a:t>p2</a:t>
            </a:r>
            <a:r>
              <a:rPr lang="en-GB" altLang="el-GR" sz="2400" b="1" dirty="0" smtClean="0">
                <a:solidFill>
                  <a:schemeClr val="accent2"/>
                </a:solidFill>
                <a:latin typeface="Courier New" pitchFamily="49" charset="0"/>
              </a:rPr>
              <a:t>("</a:t>
            </a:r>
            <a:r>
              <a:rPr lang="en-GB" altLang="el-GR" sz="2400" b="1" dirty="0" err="1">
                <a:solidFill>
                  <a:schemeClr val="accent2"/>
                </a:solidFill>
                <a:latin typeface="Courier New" pitchFamily="49" charset="0"/>
              </a:rPr>
              <a:t>Dimitris</a:t>
            </a:r>
            <a:r>
              <a:rPr lang="en-GB" altLang="el-GR" sz="2400" b="1" dirty="0">
                <a:solidFill>
                  <a:schemeClr val="accent2"/>
                </a:solidFill>
                <a:latin typeface="Courier New" pitchFamily="49" charset="0"/>
              </a:rPr>
              <a:t>");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GB" altLang="el-GR" sz="2400" dirty="0">
                <a:solidFill>
                  <a:srgbClr val="CC0000"/>
                </a:solidFill>
                <a:latin typeface="Courier New" pitchFamily="49" charset="0"/>
              </a:rPr>
              <a:t>		</a:t>
            </a:r>
            <a:r>
              <a:rPr lang="en-GB" altLang="el-GR" sz="2400" b="1" dirty="0">
                <a:solidFill>
                  <a:srgbClr val="CC0000"/>
                </a:solidFill>
                <a:latin typeface="Courier New" pitchFamily="49" charset="0"/>
              </a:rPr>
              <a:t>Person</a:t>
            </a:r>
            <a:r>
              <a:rPr lang="en-GB" altLang="el-GR" sz="2400" dirty="0">
                <a:solidFill>
                  <a:srgbClr val="CC0000"/>
                </a:solidFill>
                <a:latin typeface="Courier New" pitchFamily="49" charset="0"/>
              </a:rPr>
              <a:t> </a:t>
            </a:r>
            <a:r>
              <a:rPr lang="en-GB" altLang="el-GR" sz="2400" b="1">
                <a:solidFill>
                  <a:schemeClr val="accent2"/>
                </a:solidFill>
                <a:latin typeface="Courier New" pitchFamily="49" charset="0"/>
              </a:rPr>
              <a:t>p3</a:t>
            </a:r>
            <a:r>
              <a:rPr lang="en-GB" altLang="el-GR" sz="2400" b="1" smtClean="0">
                <a:solidFill>
                  <a:schemeClr val="accent2"/>
                </a:solidFill>
                <a:latin typeface="Courier New" pitchFamily="49" charset="0"/>
              </a:rPr>
              <a:t>("</a:t>
            </a:r>
            <a:r>
              <a:rPr lang="en-GB" altLang="el-GR" sz="2400" b="1" dirty="0" err="1">
                <a:solidFill>
                  <a:schemeClr val="accent2"/>
                </a:solidFill>
                <a:latin typeface="Courier New" pitchFamily="49" charset="0"/>
              </a:rPr>
              <a:t>Dimitris</a:t>
            </a:r>
            <a:r>
              <a:rPr lang="en-GB" altLang="el-GR" sz="2400" b="1" dirty="0">
                <a:solidFill>
                  <a:schemeClr val="accent2"/>
                </a:solidFill>
                <a:latin typeface="Courier New" pitchFamily="49" charset="0"/>
              </a:rPr>
              <a:t>",</a:t>
            </a:r>
            <a:r>
              <a:rPr lang="el-GR" altLang="el-GR" sz="2400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GB" altLang="el-GR" sz="2400" b="1" dirty="0">
                <a:solidFill>
                  <a:schemeClr val="accent2"/>
                </a:solidFill>
                <a:latin typeface="Courier New" pitchFamily="49" charset="0"/>
              </a:rPr>
              <a:t>20);</a:t>
            </a:r>
          </a:p>
          <a:p>
            <a:pPr marL="533400" indent="-533400">
              <a:lnSpc>
                <a:spcPct val="90000"/>
              </a:lnSpc>
            </a:pPr>
            <a:r>
              <a:rPr lang="el-GR" altLang="el-GR" sz="2400" b="1" dirty="0">
                <a:solidFill>
                  <a:srgbClr val="CC0000"/>
                </a:solidFill>
              </a:rPr>
              <a:t>Οι </a:t>
            </a:r>
            <a:r>
              <a:rPr lang="en-US" altLang="el-GR" sz="2400" b="1" dirty="0">
                <a:solidFill>
                  <a:srgbClr val="CC0000"/>
                </a:solidFill>
              </a:rPr>
              <a:t>default </a:t>
            </a:r>
            <a:r>
              <a:rPr lang="el-GR" altLang="el-GR" sz="2400" b="1" dirty="0">
                <a:solidFill>
                  <a:srgbClr val="CC0000"/>
                </a:solidFill>
              </a:rPr>
              <a:t>τιμές των παραμέτρων υπάρχουν μόνο στο πρωτότυπο της συνάρτησης του </a:t>
            </a:r>
            <a:r>
              <a:rPr lang="en-US" altLang="el-GR" sz="2400" b="1" dirty="0">
                <a:solidFill>
                  <a:srgbClr val="CC0000"/>
                </a:solidFill>
              </a:rPr>
              <a:t>constructor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D90176-C539-43AA-B65A-DAFEA866438C}" type="slidenum">
              <a:rPr lang="el-GR" altLang="el-GR"/>
              <a:pPr/>
              <a:t>33</a:t>
            </a:fld>
            <a:endParaRPr lang="el-GR" altLang="el-GR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96975"/>
            <a:ext cx="8534400" cy="4899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z="2000"/>
              <a:t>Ουσιαστικά η χρήση των </a:t>
            </a:r>
            <a:r>
              <a:rPr lang="en-US" altLang="el-GR" sz="2000"/>
              <a:t>default </a:t>
            </a:r>
            <a:r>
              <a:rPr lang="el-GR" altLang="el-GR" sz="2000"/>
              <a:t>παραμέτρων είναι ισοδύναμη με τη χρήση δύο ξεχωριστών </a:t>
            </a:r>
            <a:r>
              <a:rPr lang="en-US" altLang="el-GR" sz="2000"/>
              <a:t>constructors: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GB" altLang="el-GR" sz="2200" b="1">
                <a:solidFill>
                  <a:schemeClr val="accent2"/>
                </a:solidFill>
                <a:latin typeface="Courier New" pitchFamily="49" charset="0"/>
              </a:rPr>
              <a:t>Person();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GB" altLang="el-GR" sz="2200" b="1">
                <a:solidFill>
                  <a:schemeClr val="accent2"/>
                </a:solidFill>
                <a:latin typeface="Courier New" pitchFamily="49" charset="0"/>
              </a:rPr>
              <a:t>Person(const char *name0, int age0);</a:t>
            </a:r>
          </a:p>
          <a:p>
            <a:pPr lvl="1">
              <a:lnSpc>
                <a:spcPct val="80000"/>
              </a:lnSpc>
            </a:pPr>
            <a:endParaRPr lang="en-GB" altLang="el-GR" sz="2000" b="1">
              <a:solidFill>
                <a:schemeClr val="accent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/>
              <a:t>	οι οποίοι ενσωματώνονται σε έναν :</a:t>
            </a:r>
          </a:p>
          <a:p>
            <a:pPr eaLnBrk="0" hangingPunct="0">
              <a:lnSpc>
                <a:spcPct val="80000"/>
              </a:lnSpc>
              <a:spcBef>
                <a:spcPct val="30000"/>
              </a:spcBef>
              <a:buFontTx/>
              <a:buNone/>
            </a:pPr>
            <a:r>
              <a:rPr lang="el-GR" altLang="el-GR" sz="2000"/>
              <a:t>		</a:t>
            </a:r>
            <a:r>
              <a:rPr lang="en-GB" altLang="el-GR" sz="2200" b="1">
                <a:solidFill>
                  <a:schemeClr val="accent2"/>
                </a:solidFill>
                <a:latin typeface="Courier New" pitchFamily="49" charset="0"/>
              </a:rPr>
              <a:t>Person(const char *name0="", int age0=0);</a:t>
            </a:r>
            <a:endParaRPr lang="el-GR" altLang="el-GR" sz="2200" b="1">
              <a:solidFill>
                <a:schemeClr val="accent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/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/>
              <a:t>	με την παρακάτω υλοποίηση :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l-GR" altLang="el-GR" sz="2000" b="1">
              <a:solidFill>
                <a:srgbClr val="CC0000"/>
              </a:solidFill>
              <a:latin typeface="Courier New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GB" altLang="el-GR" sz="2200" b="1">
                <a:solidFill>
                  <a:srgbClr val="CC0000"/>
                </a:solidFill>
                <a:latin typeface="Courier New" pitchFamily="49" charset="0"/>
              </a:rPr>
              <a:t>Person::</a:t>
            </a:r>
            <a:r>
              <a:rPr lang="en-GB" altLang="el-GR" sz="2200" b="1">
                <a:solidFill>
                  <a:schemeClr val="accent2"/>
                </a:solidFill>
                <a:latin typeface="Courier New" pitchFamily="49" charset="0"/>
              </a:rPr>
              <a:t>Person(const char *name0, int age0)</a:t>
            </a:r>
            <a:endParaRPr lang="el-GR" altLang="el-GR" sz="2200" b="1">
              <a:solidFill>
                <a:schemeClr val="accent2"/>
              </a:solidFill>
              <a:latin typeface="Courier New" pitchFamily="49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GB" altLang="el-GR" sz="2200" b="1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altLang="el-GR" sz="2200" b="1">
                <a:latin typeface="Courier New" pitchFamily="49" charset="0"/>
              </a:rPr>
              <a:t>	</a:t>
            </a:r>
            <a:r>
              <a:rPr lang="el-GR" altLang="el-GR" sz="2200" b="1">
                <a:latin typeface="Courier New" pitchFamily="49" charset="0"/>
              </a:rPr>
              <a:t>	</a:t>
            </a:r>
            <a:r>
              <a:rPr lang="en-GB" altLang="el-GR" sz="2200" b="1">
                <a:latin typeface="Courier New" pitchFamily="49" charset="0"/>
              </a:rPr>
              <a:t>strcpy(</a:t>
            </a:r>
            <a:r>
              <a:rPr lang="en-GB" altLang="el-GR" sz="2200" b="1">
                <a:solidFill>
                  <a:srgbClr val="CC0000"/>
                </a:solidFill>
                <a:latin typeface="Courier New" pitchFamily="49" charset="0"/>
              </a:rPr>
              <a:t>name</a:t>
            </a:r>
            <a:r>
              <a:rPr lang="en-GB" altLang="el-GR" sz="2200" b="1">
                <a:latin typeface="Courier New" pitchFamily="49" charset="0"/>
              </a:rPr>
              <a:t>,name0);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altLang="el-GR" sz="2200" b="1">
                <a:latin typeface="Courier New" pitchFamily="49" charset="0"/>
              </a:rPr>
              <a:t>	</a:t>
            </a:r>
            <a:r>
              <a:rPr lang="el-GR" altLang="el-GR" sz="2200" b="1">
                <a:latin typeface="Courier New" pitchFamily="49" charset="0"/>
              </a:rPr>
              <a:t>	</a:t>
            </a:r>
            <a:r>
              <a:rPr lang="en-GB" altLang="el-GR" sz="2200" b="1">
                <a:solidFill>
                  <a:srgbClr val="CC0000"/>
                </a:solidFill>
                <a:latin typeface="Courier New" pitchFamily="49" charset="0"/>
              </a:rPr>
              <a:t>age</a:t>
            </a:r>
            <a:r>
              <a:rPr lang="en-GB" altLang="el-GR" sz="2200" b="1">
                <a:latin typeface="Courier New" pitchFamily="49" charset="0"/>
              </a:rPr>
              <a:t> = age0;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200" b="1">
                <a:latin typeface="Courier New" pitchFamily="49" charset="0"/>
              </a:rPr>
              <a:t>	 </a:t>
            </a:r>
            <a:r>
              <a:rPr lang="en-GB" altLang="el-GR" sz="2200" b="1">
                <a:latin typeface="Courier New" pitchFamily="49" charset="0"/>
              </a:rPr>
              <a:t>}</a:t>
            </a:r>
            <a:endParaRPr lang="en-US" altLang="el-GR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0E1755-C8B2-4076-BCC4-841DC54F72AE}" type="slidenum">
              <a:rPr lang="el-GR" altLang="el-GR"/>
              <a:pPr/>
              <a:t>34</a:t>
            </a:fld>
            <a:endParaRPr lang="el-GR" altLang="el-GR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 </a:t>
            </a:r>
            <a:r>
              <a:rPr lang="en-US" altLang="el-GR"/>
              <a:t>8</a:t>
            </a:r>
            <a:endParaRPr lang="el-GR" altLang="el-G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AU" altLang="el-GR" b="1">
                <a:latin typeface="Courier New" pitchFamily="49" charset="0"/>
              </a:rPr>
              <a:t>class Point </a:t>
            </a:r>
          </a:p>
          <a:p>
            <a:pPr>
              <a:buFontTx/>
              <a:buNone/>
            </a:pPr>
            <a:r>
              <a:rPr lang="en-AU" altLang="el-GR" b="1">
                <a:latin typeface="Courier New" pitchFamily="49" charset="0"/>
              </a:rPr>
              <a:t>{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AU" altLang="el-GR" b="1">
                <a:latin typeface="Courier New" pitchFamily="49" charset="0"/>
              </a:rPr>
              <a:t>	</a:t>
            </a:r>
            <a:r>
              <a:rPr lang="en-AU" altLang="el-GR" sz="2400" b="1">
                <a:latin typeface="Courier New" pitchFamily="49" charset="0"/>
              </a:rPr>
              <a:t>int  xVal, yVal;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AU" altLang="el-GR" sz="2400" b="1">
                <a:latin typeface="Courier New" pitchFamily="49" charset="0"/>
              </a:rPr>
              <a:t>	public: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AU" altLang="el-GR" sz="2400" b="1">
                <a:latin typeface="Courier New" pitchFamily="49" charset="0"/>
              </a:rPr>
              <a:t>	</a:t>
            </a:r>
            <a:r>
              <a:rPr lang="en-AU" altLang="el-GR" sz="2400" b="1">
                <a:solidFill>
                  <a:schemeClr val="accent2"/>
                </a:solidFill>
                <a:latin typeface="Courier New" pitchFamily="49" charset="0"/>
              </a:rPr>
              <a:t>Point (int x,int y) { xVal = x;  yVal = y; }  // constructor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AU" altLang="el-GR" sz="2400" b="1">
                <a:latin typeface="Courier New" pitchFamily="49" charset="0"/>
              </a:rPr>
              <a:t>	void OffsetPt (int, int);</a:t>
            </a:r>
          </a:p>
          <a:p>
            <a:pPr>
              <a:buFontTx/>
              <a:buNone/>
            </a:pPr>
            <a:r>
              <a:rPr lang="en-AU" altLang="el-GR" b="1">
                <a:latin typeface="Courier New" pitchFamily="49" charset="0"/>
              </a:rPr>
              <a:t>};</a:t>
            </a:r>
            <a:endParaRPr lang="el-GR" altLang="el-GR" b="1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0C0A42-FAA8-4A57-B510-25DE69FA5BB6}" type="slidenum">
              <a:rPr lang="el-GR" altLang="el-GR"/>
              <a:pPr/>
              <a:t>35</a:t>
            </a:fld>
            <a:endParaRPr lang="el-GR" altLang="el-GR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class Point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	int	 xVal, yVal;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public: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		 </a:t>
            </a:r>
            <a:r>
              <a:rPr lang="en-AU" altLang="el-GR" sz="2000" b="1">
                <a:solidFill>
                  <a:schemeClr val="accent2"/>
                </a:solidFill>
                <a:latin typeface="Courier New" pitchFamily="49" charset="0"/>
              </a:rPr>
              <a:t>Point (int x, int y)	{ xVal = x;  yVal = y; } </a:t>
            </a:r>
            <a:r>
              <a:rPr lang="el-GR" altLang="el-GR" sz="2000" b="1">
                <a:solidFill>
                  <a:schemeClr val="accent2"/>
                </a:solidFill>
                <a:latin typeface="Courier New" pitchFamily="49" charset="0"/>
              </a:rPr>
              <a:t>					</a:t>
            </a:r>
            <a:r>
              <a:rPr lang="en-AU" altLang="el-GR" sz="2000" b="1">
                <a:solidFill>
                  <a:schemeClr val="accent2"/>
                </a:solidFill>
                <a:latin typeface="Courier New" pitchFamily="49" charset="0"/>
              </a:rPr>
              <a:t>//Cartesian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		 </a:t>
            </a:r>
            <a:r>
              <a:rPr lang="en-AU" altLang="el-GR" sz="2000" b="1">
                <a:solidFill>
                  <a:srgbClr val="CC0000"/>
                </a:solidFill>
                <a:latin typeface="Courier New" pitchFamily="49" charset="0"/>
              </a:rPr>
              <a:t>Point (float, float);	// polar coordinates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		 </a:t>
            </a:r>
            <a:r>
              <a:rPr lang="en-AU" altLang="el-GR" sz="2000" b="1">
                <a:solidFill>
                  <a:srgbClr val="008080"/>
                </a:solidFill>
                <a:latin typeface="Courier New" pitchFamily="49" charset="0"/>
              </a:rPr>
              <a:t>Point (void){ xVal = yVal = 0; }  // origin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	void OffsetPt (int, int);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};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solidFill>
                  <a:srgbClr val="CC0000"/>
                </a:solidFill>
                <a:latin typeface="Courier New" pitchFamily="49" charset="0"/>
              </a:rPr>
              <a:t>Point::Point (float len, float angle)</a:t>
            </a:r>
            <a:r>
              <a:rPr lang="el-GR" altLang="el-GR" sz="2000" b="1">
                <a:solidFill>
                  <a:srgbClr val="CC0000"/>
                </a:solidFill>
                <a:latin typeface="Courier New" pitchFamily="49" charset="0"/>
              </a:rPr>
              <a:t> </a:t>
            </a:r>
            <a:r>
              <a:rPr lang="en-AU" altLang="el-GR" sz="2000" b="1">
                <a:latin typeface="Courier New" pitchFamily="49" charset="0"/>
              </a:rPr>
              <a:t>// polar </a:t>
            </a:r>
            <a:r>
              <a:rPr lang="el-GR" altLang="el-GR" sz="2000" b="1">
                <a:latin typeface="Courier New" pitchFamily="49" charset="0"/>
              </a:rPr>
              <a:t>									</a:t>
            </a:r>
            <a:r>
              <a:rPr lang="en-AU" altLang="el-GR" sz="2000" b="1">
                <a:latin typeface="Courier New" pitchFamily="49" charset="0"/>
              </a:rPr>
              <a:t>coordinates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	xVal = (int) (len * cos(angle));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	yVal = (int) (len * sin(angle));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AU" altLang="el-GR" sz="2000" b="1">
                <a:latin typeface="Courier New" pitchFamily="49" charset="0"/>
              </a:rPr>
              <a:t>}</a:t>
            </a:r>
            <a:endParaRPr lang="el-GR" altLang="el-GR" sz="2000" b="1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8544A5-AAE4-41B2-8E1D-8EF346CD9FFB}" type="slidenum">
              <a:rPr lang="el-GR" altLang="el-GR"/>
              <a:pPr/>
              <a:t>36</a:t>
            </a:fld>
            <a:endParaRPr lang="el-GR" altLang="el-GR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Ένα αντικείμενο της κλάσης </a:t>
            </a:r>
            <a:r>
              <a:rPr lang="en-US" altLang="el-GR"/>
              <a:t>Point </a:t>
            </a:r>
            <a:r>
              <a:rPr lang="el-GR" altLang="el-GR"/>
              <a:t>μπορεί να οριστεί χρησιμοποιώντας οποιαδήποτε από τις παρακάτω δηλώσεις :</a:t>
            </a:r>
          </a:p>
          <a:p>
            <a:endParaRPr lang="el-GR" altLang="el-GR"/>
          </a:p>
          <a:p>
            <a:pPr>
              <a:buFontTx/>
              <a:buNone/>
            </a:pPr>
            <a:r>
              <a:rPr lang="en-AU" altLang="el-GR" sz="2400" b="1">
                <a:latin typeface="Courier New" pitchFamily="49" charset="0"/>
              </a:rPr>
              <a:t>Point pt1(10,20);	</a:t>
            </a:r>
            <a:r>
              <a:rPr lang="el-GR" altLang="el-GR" sz="2400" b="1">
                <a:latin typeface="Courier New" pitchFamily="49" charset="0"/>
              </a:rPr>
              <a:t> </a:t>
            </a:r>
            <a:r>
              <a:rPr lang="en-AU" altLang="el-GR" sz="2400" b="1">
                <a:latin typeface="Courier New" pitchFamily="49" charset="0"/>
              </a:rPr>
              <a:t>// Cartesian coordinates</a:t>
            </a:r>
          </a:p>
          <a:p>
            <a:pPr>
              <a:buFontTx/>
              <a:buNone/>
            </a:pPr>
            <a:r>
              <a:rPr lang="en-AU" altLang="el-GR" sz="2400" b="1">
                <a:latin typeface="Courier New" pitchFamily="49" charset="0"/>
              </a:rPr>
              <a:t>Point pt2(60.3,3.14);// polar coordinates</a:t>
            </a:r>
          </a:p>
          <a:p>
            <a:pPr>
              <a:buFontTx/>
              <a:buNone/>
            </a:pPr>
            <a:r>
              <a:rPr lang="en-AU" altLang="el-GR" sz="2400" b="1">
                <a:latin typeface="Courier New" pitchFamily="49" charset="0"/>
              </a:rPr>
              <a:t>Point pt3;			</a:t>
            </a:r>
            <a:r>
              <a:rPr lang="el-GR" altLang="el-GR" sz="2400" b="1">
                <a:latin typeface="Courier New" pitchFamily="49" charset="0"/>
              </a:rPr>
              <a:t> </a:t>
            </a:r>
            <a:r>
              <a:rPr lang="en-AU" altLang="el-GR" sz="2400" b="1">
                <a:latin typeface="Courier New" pitchFamily="49" charset="0"/>
              </a:rPr>
              <a:t>// origin</a:t>
            </a:r>
            <a:endParaRPr lang="el-GR" altLang="el-GR" sz="2400" b="1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10F49-4276-429A-87E9-F7D0C63EF275}" type="slidenum">
              <a:rPr lang="el-GR" altLang="el-GR"/>
              <a:pPr/>
              <a:t>37</a:t>
            </a:fld>
            <a:endParaRPr lang="el-GR" altLang="el-GR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 </a:t>
            </a:r>
            <a:r>
              <a:rPr lang="en-US" altLang="el-GR"/>
              <a:t>9</a:t>
            </a:r>
            <a:endParaRPr lang="el-GR" altLang="el-G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class Box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public: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  double length;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  double breadth;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  double height;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  </a:t>
            </a:r>
            <a:r>
              <a:rPr lang="en-US" altLang="el-GR" sz="2000" b="1">
                <a:solidFill>
                  <a:srgbClr val="008080"/>
                </a:solidFill>
                <a:latin typeface="Courier New" pitchFamily="49" charset="0"/>
              </a:rPr>
              <a:t>// Constructors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l-GR" sz="2000" b="1">
                <a:solidFill>
                  <a:srgbClr val="0000FF"/>
                </a:solidFill>
                <a:latin typeface="Courier New" pitchFamily="49" charset="0"/>
              </a:rPr>
              <a:t>    </a:t>
            </a: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</a:rPr>
              <a:t>Box(double lengthValue = 1.0, double breadthValue = 1.0, double heightValue = 1.0);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000" b="1">
              <a:solidFill>
                <a:schemeClr val="accent2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  </a:t>
            </a:r>
            <a:r>
              <a:rPr lang="en-US" altLang="el-GR" sz="2000" b="1">
                <a:solidFill>
                  <a:srgbClr val="008080"/>
                </a:solidFill>
                <a:latin typeface="Courier New" pitchFamily="49" charset="0"/>
              </a:rPr>
              <a:t>// Function to calculate the volume of a box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    double volume();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};</a:t>
            </a:r>
            <a:endParaRPr lang="el-GR" altLang="el-GR" sz="2000" b="1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D482C1-DE53-41FC-922A-116FE0C18064}" type="slidenum">
              <a:rPr lang="el-GR" altLang="el-GR"/>
              <a:pPr/>
              <a:t>38</a:t>
            </a:fld>
            <a:endParaRPr lang="el-GR" altLang="el-GR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400" b="1"/>
              <a:t>Ορισμός </a:t>
            </a:r>
            <a:r>
              <a:rPr lang="en-US" altLang="el-GR" sz="2400" b="1"/>
              <a:t>constructor </a:t>
            </a:r>
            <a:r>
              <a:rPr lang="el-GR" altLang="el-GR" sz="2400" b="1"/>
              <a:t>με χρήση λίστας αρχικοποίησης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solidFill>
                  <a:srgbClr val="CC0000"/>
                </a:solidFill>
                <a:latin typeface="Courier New" pitchFamily="49" charset="0"/>
              </a:rPr>
              <a:t>Box::</a:t>
            </a:r>
            <a:r>
              <a:rPr lang="el-GR" altLang="el-GR" sz="2000" b="1">
                <a:solidFill>
                  <a:schemeClr val="accent2"/>
                </a:solidFill>
                <a:latin typeface="Courier New" pitchFamily="49" charset="0"/>
              </a:rPr>
              <a:t>Box(double lvalue, double bvalue, double hvalue)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  <a:latin typeface="Courier New" pitchFamily="49" charset="0"/>
              </a:rPr>
              <a:t>: length(lvalue), breadth(bvalue), height(hvalue)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  <a:latin typeface="Courier New" pitchFamily="49" charset="0"/>
              </a:rPr>
              <a:t>  cout &lt;&lt; "Box constructor called" &lt;&lt; endl;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solidFill>
                  <a:schemeClr val="accent2"/>
                </a:solidFill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endParaRPr lang="el-GR" altLang="el-GR" sz="2000" b="1">
              <a:solidFill>
                <a:schemeClr val="accent2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solidFill>
                  <a:srgbClr val="008080"/>
                </a:solidFill>
                <a:latin typeface="Courier New" pitchFamily="49" charset="0"/>
              </a:rPr>
              <a:t>// Function to calculate the volume of a box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double </a:t>
            </a:r>
            <a:r>
              <a:rPr lang="el-GR" altLang="el-GR" sz="2000" b="1">
                <a:solidFill>
                  <a:srgbClr val="CC0000"/>
                </a:solidFill>
                <a:latin typeface="Courier New" pitchFamily="49" charset="0"/>
              </a:rPr>
              <a:t>Box::</a:t>
            </a:r>
            <a:r>
              <a:rPr lang="el-GR" altLang="el-GR" sz="2000" b="1">
                <a:latin typeface="Courier New" pitchFamily="49" charset="0"/>
              </a:rPr>
              <a:t>volume()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  return length * breadth * height;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9C136-53B3-423F-90D4-E3382787907B}" type="slidenum">
              <a:rPr lang="el-GR" altLang="el-GR"/>
              <a:pPr/>
              <a:t>39</a:t>
            </a:fld>
            <a:endParaRPr lang="el-GR" altLang="el-GR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solidFill>
                  <a:srgbClr val="008080"/>
                </a:solidFill>
                <a:latin typeface="Courier New" pitchFamily="49" charset="0"/>
              </a:rPr>
              <a:t>// Constructor definition using an initializer list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sz="1800" b="1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solidFill>
                  <a:srgbClr val="CC0000"/>
                </a:solidFill>
                <a:latin typeface="Courier New" pitchFamily="49" charset="0"/>
              </a:rPr>
              <a:t>Box::</a:t>
            </a:r>
            <a:r>
              <a:rPr lang="el-GR" altLang="el-GR" sz="2000" b="1">
                <a:latin typeface="Courier New" pitchFamily="49" charset="0"/>
              </a:rPr>
              <a:t>Box(double lvalue, double bvalue, double hvalue)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: length(lvalue), breadth(bvalue), height(hvalue)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  cout &lt;&lt; "Box constructor called" &lt;&lt; endl;</a:t>
            </a:r>
          </a:p>
          <a:p>
            <a:pPr>
              <a:lnSpc>
                <a:spcPct val="90000"/>
              </a:lnSpc>
              <a:buFontTx/>
              <a:buNone/>
            </a:pPr>
            <a:endParaRPr lang="el-GR" altLang="el-GR" sz="2000" b="1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  // Ensure positive dimensions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  if (length &lt;= 0.0)     length = 1.0;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  if (breadth &lt;= 0.0)   breadth = 1.0;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  if (height &lt;= 0.0)     height = 1.0;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l-GR" altLang="el-GR" sz="2000" b="1">
                <a:latin typeface="Courier New" pitchFamily="49" charset="0"/>
              </a:rPr>
              <a:t>} 		</a:t>
            </a:r>
            <a:r>
              <a:rPr lang="el-GR" altLang="el-GR" sz="2000" b="1"/>
              <a:t>					</a:t>
            </a:r>
            <a:endParaRPr lang="el-GR" altLang="el-GR" sz="20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3B8872-3801-44C3-8663-88908C690ED1}" type="slidenum">
              <a:rPr lang="el-GR" altLang="el-GR"/>
              <a:pPr/>
              <a:t>4</a:t>
            </a:fld>
            <a:endParaRPr lang="el-GR" altLang="el-GR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 </a:t>
            </a:r>
            <a:r>
              <a:rPr lang="en-US" altLang="el-GR"/>
              <a:t>1</a:t>
            </a:r>
            <a:endParaRPr lang="el-GR" altLang="el-GR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25538"/>
            <a:ext cx="8534400" cy="49704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class myclass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int a;</a:t>
            </a:r>
            <a:r>
              <a:rPr kumimoji="1" lang="el-GR" altLang="ko-KR" sz="1600" b="1">
                <a:latin typeface="Courier New" pitchFamily="49" charset="0"/>
              </a:rPr>
              <a:t>	// </a:t>
            </a: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data member - default is private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public 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void set_a(int num);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int get_a();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}</a:t>
            </a:r>
          </a:p>
          <a:p>
            <a:pPr>
              <a:lnSpc>
                <a:spcPct val="40000"/>
              </a:lnSpc>
              <a:buFontTx/>
              <a:buNone/>
            </a:pPr>
            <a:endParaRPr kumimoji="1" lang="en-US" altLang="ko-KR" sz="1600" b="1">
              <a:latin typeface="Courier New" pitchFamily="49" charset="0"/>
              <a:ea typeface="Gulim" pitchFamily="34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void myclass::set_a(int num)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a = num;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}</a:t>
            </a:r>
          </a:p>
          <a:p>
            <a:pPr>
              <a:lnSpc>
                <a:spcPct val="50000"/>
              </a:lnSpc>
              <a:buFontTx/>
              <a:buNone/>
            </a:pPr>
            <a:endParaRPr kumimoji="1" lang="en-US" altLang="ko-KR" sz="1600" b="1">
              <a:latin typeface="Courier New" pitchFamily="49" charset="0"/>
              <a:ea typeface="Gulim" pitchFamily="34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int myclass::get_a() {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return a;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void main()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myclass ob1, ob2;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</a:t>
            </a:r>
            <a:r>
              <a:rPr kumimoji="1" lang="en-US" altLang="ko-KR" sz="1600" b="1">
                <a:solidFill>
                  <a:srgbClr val="CC0000"/>
                </a:solidFill>
                <a:latin typeface="Courier New" pitchFamily="49" charset="0"/>
                <a:ea typeface="Gulim" pitchFamily="34" charset="-127"/>
              </a:rPr>
              <a:t>//	ob1.a = 100;   // Error !! Private member!!!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ob1.set_a(10);   ob2.set_a(99);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cout &lt;&lt; ob1.get_a() &lt;&lt; “\n”;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	cout &lt;&lt; ob2.get_a() &lt;&lt; “\n”;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kumimoji="1" lang="en-US" altLang="ko-KR" sz="1600" b="1">
                <a:latin typeface="Courier New" pitchFamily="49" charset="0"/>
                <a:ea typeface="Gulim" pitchFamily="34" charset="-127"/>
              </a:rPr>
              <a:t>}</a:t>
            </a:r>
            <a:endParaRPr lang="el-GR" altLang="el-GR" sz="16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7C617-32CA-48F1-83B4-D3DD7DCC7233}" type="slidenum">
              <a:rPr lang="el-GR" altLang="el-GR"/>
              <a:pPr/>
              <a:t>40</a:t>
            </a:fld>
            <a:endParaRPr lang="el-GR" altLang="el-GR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- 1</a:t>
            </a:r>
            <a:r>
              <a:rPr lang="en-US" altLang="el-GR"/>
              <a:t>0</a:t>
            </a:r>
            <a:endParaRPr lang="el-GR" altLang="el-G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l-GR" sz="800" b="1"/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class  Time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{</a:t>
            </a:r>
            <a:r>
              <a:rPr lang="en-US" altLang="el-GR" sz="2000" b="1">
                <a:solidFill>
                  <a:schemeClr val="tx2"/>
                </a:solidFill>
                <a:latin typeface="Courier New" pitchFamily="49" charset="0"/>
              </a:rPr>
              <a:t>						</a:t>
            </a:r>
            <a:endParaRPr lang="en-US" altLang="el-GR" sz="2000" b="1" i="1">
              <a:solidFill>
                <a:srgbClr val="CC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l-GR" sz="1000" b="1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public : 				</a:t>
            </a:r>
            <a:endParaRPr lang="en-US" altLang="el-GR" sz="2000" b="1" i="1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l-GR" sz="800" b="1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void  Set (int  hours,</a:t>
            </a: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altLang="el-GR" sz="2000" b="1">
                <a:latin typeface="Courier New" pitchFamily="49" charset="0"/>
              </a:rPr>
              <a:t>int  minutes, int  seconds) ;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void	 Increment ( ) ;</a:t>
            </a:r>
            <a:endParaRPr lang="en-US" altLang="el-GR" sz="1400" b="1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void	 Write ( )  const ;</a:t>
            </a:r>
            <a:endParaRPr lang="en-US" altLang="el-GR" sz="1400" b="1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</a:t>
            </a: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</a:rPr>
              <a:t>Time ( int initHrs, int initMins, int initSecs</a:t>
            </a:r>
            <a:r>
              <a:rPr lang="el-GR" altLang="el-GR" sz="2000" b="1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</a:rPr>
              <a:t>) ;</a:t>
            </a:r>
            <a:r>
              <a:rPr lang="en-US" altLang="el-GR" sz="2000" b="1">
                <a:latin typeface="Courier New" pitchFamily="49" charset="0"/>
              </a:rPr>
              <a:t> </a:t>
            </a:r>
            <a:r>
              <a:rPr lang="en-US" altLang="el-GR" sz="2000" b="1" i="1">
                <a:solidFill>
                  <a:srgbClr val="008080"/>
                </a:solidFill>
                <a:latin typeface="Courier New" pitchFamily="49" charset="0"/>
              </a:rPr>
              <a:t>//</a:t>
            </a:r>
            <a:r>
              <a:rPr lang="en-US" altLang="el-GR" sz="2000" b="1">
                <a:solidFill>
                  <a:srgbClr val="008080"/>
                </a:solidFill>
                <a:latin typeface="Courier New" pitchFamily="49" charset="0"/>
              </a:rPr>
              <a:t>  </a:t>
            </a:r>
            <a:r>
              <a:rPr lang="en-US" altLang="el-GR" sz="2000" b="1" i="1">
                <a:solidFill>
                  <a:srgbClr val="008080"/>
                </a:solidFill>
                <a:latin typeface="Courier New" pitchFamily="49" charset="0"/>
              </a:rPr>
              <a:t>constructor</a:t>
            </a:r>
            <a:r>
              <a:rPr lang="en-US" altLang="el-GR" sz="2000" b="1">
                <a:solidFill>
                  <a:srgbClr val="008080"/>
                </a:solidFill>
                <a:latin typeface="Courier New" pitchFamily="49" charset="0"/>
              </a:rPr>
              <a:t> </a:t>
            </a:r>
            <a:endParaRPr lang="en-US" altLang="el-GR" sz="1400" b="1">
              <a:solidFill>
                <a:srgbClr val="00808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</a:t>
            </a:r>
            <a:r>
              <a:rPr lang="en-US" altLang="el-GR" sz="2000" b="1">
                <a:solidFill>
                  <a:schemeClr val="accent2"/>
                </a:solidFill>
                <a:latin typeface="Courier New" pitchFamily="49" charset="0"/>
              </a:rPr>
              <a:t>Time ( ) ; </a:t>
            </a:r>
            <a:r>
              <a:rPr lang="en-US" altLang="el-GR" sz="2000" b="1" i="1">
                <a:solidFill>
                  <a:srgbClr val="008080"/>
                </a:solidFill>
                <a:latin typeface="Courier New" pitchFamily="49" charset="0"/>
              </a:rPr>
              <a:t>//  default constructor</a:t>
            </a:r>
            <a:endParaRPr lang="en-US" altLang="el-GR" sz="2000" b="1">
              <a:solidFill>
                <a:srgbClr val="00808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l-GR" sz="800" b="1">
              <a:solidFill>
                <a:srgbClr val="00808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private :				</a:t>
            </a:r>
            <a:endParaRPr lang="en-US" altLang="el-GR" sz="2000" b="1" i="1">
              <a:solidFill>
                <a:srgbClr val="CC0000"/>
              </a:solidFill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altLang="el-GR" sz="800" b="1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int  hrs ;           </a:t>
            </a:r>
            <a:endParaRPr lang="en-US" altLang="el-GR" sz="1400" b="1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int  mins ;          </a:t>
            </a:r>
            <a:endParaRPr lang="en-US" altLang="el-GR" sz="1400" b="1">
              <a:latin typeface="Courier New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	int	</a:t>
            </a:r>
            <a:r>
              <a:rPr lang="el-GR" altLang="el-GR" sz="2000" b="1">
                <a:latin typeface="Courier New" pitchFamily="49" charset="0"/>
              </a:rPr>
              <a:t> </a:t>
            </a:r>
            <a:r>
              <a:rPr lang="en-US" altLang="el-GR" sz="2000" b="1">
                <a:latin typeface="Courier New" pitchFamily="49" charset="0"/>
              </a:rPr>
              <a:t>secs ;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} ;</a:t>
            </a:r>
            <a:r>
              <a:rPr lang="en-US" altLang="el-GR" sz="2000" b="1" i="1">
                <a:solidFill>
                  <a:schemeClr val="folHlink"/>
                </a:solidFill>
                <a:latin typeface="Courier New" pitchFamily="49" charset="0"/>
              </a:rPr>
              <a:t>	</a:t>
            </a:r>
            <a:endParaRPr lang="el-GR" altLang="el-GR" sz="200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86F242-C620-4C8E-895C-EE9BAE11BA11}" type="slidenum">
              <a:rPr lang="el-GR" altLang="el-GR"/>
              <a:pPr/>
              <a:t>41</a:t>
            </a:fld>
            <a:endParaRPr lang="el-GR" altLang="el-GR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Copy constructors &amp; Convert constructors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Οι </a:t>
            </a:r>
            <a:r>
              <a:rPr lang="en-US" altLang="el-GR"/>
              <a:t>constructors </a:t>
            </a:r>
            <a:r>
              <a:rPr lang="el-GR" altLang="el-GR"/>
              <a:t>που χρησιμοποιήθηκαν μέχρι τώρα μπορούν να διαιρεθούν σε δύο κατηγορίες:</a:t>
            </a:r>
          </a:p>
          <a:p>
            <a:pPr lvl="1"/>
            <a:r>
              <a:rPr lang="el-GR" altLang="el-GR"/>
              <a:t>Ο </a:t>
            </a:r>
            <a:r>
              <a:rPr lang="en-US" altLang="el-GR"/>
              <a:t>default constructor, </a:t>
            </a:r>
            <a:r>
              <a:rPr lang="el-GR" altLang="el-GR"/>
              <a:t>χωρίς παραμέτρους</a:t>
            </a:r>
          </a:p>
          <a:p>
            <a:pPr lvl="1"/>
            <a:r>
              <a:rPr lang="el-GR" altLang="el-GR"/>
              <a:t>Οι </a:t>
            </a:r>
            <a:r>
              <a:rPr lang="en-US" altLang="el-GR"/>
              <a:t>constructors </a:t>
            </a:r>
            <a:r>
              <a:rPr lang="el-GR" altLang="el-GR"/>
              <a:t>με παραμέτρους, που δέχονται ένα ή περισσότερα ορίσματα</a:t>
            </a:r>
          </a:p>
          <a:p>
            <a:r>
              <a:rPr lang="el-GR" altLang="el-GR"/>
              <a:t>Στην κατηγορία των </a:t>
            </a:r>
            <a:r>
              <a:rPr lang="en-US" altLang="el-GR"/>
              <a:t>constructor </a:t>
            </a:r>
            <a:r>
              <a:rPr lang="el-GR" altLang="el-GR"/>
              <a:t>με παραμέτρους υπάρχουν δύο τύποι, αρκετά σημαντικοί, που έχουν τα δικά τους ονόματα :</a:t>
            </a:r>
          </a:p>
          <a:p>
            <a:pPr lvl="1"/>
            <a:r>
              <a:rPr lang="en-US" altLang="el-GR" b="1">
                <a:solidFill>
                  <a:srgbClr val="CC0000"/>
                </a:solidFill>
              </a:rPr>
              <a:t>Copy constructors</a:t>
            </a:r>
          </a:p>
          <a:p>
            <a:pPr lvl="1"/>
            <a:r>
              <a:rPr lang="en-US" altLang="el-GR" b="1">
                <a:solidFill>
                  <a:schemeClr val="accent2"/>
                </a:solidFill>
              </a:rPr>
              <a:t>Convert constructors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90FEF-D256-450E-BF95-02B0F38E6CF0}" type="slidenum">
              <a:rPr lang="el-GR" altLang="el-GR"/>
              <a:pPr/>
              <a:t>42</a:t>
            </a:fld>
            <a:endParaRPr lang="el-GR" altLang="el-GR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Ένας </a:t>
            </a:r>
            <a:r>
              <a:rPr lang="en-US" altLang="el-GR"/>
              <a:t>copy constructor </a:t>
            </a:r>
            <a:r>
              <a:rPr lang="el-GR" altLang="el-GR"/>
              <a:t>κλωνοποιεί ένα αντικείμενο δημιουργώντας ένα νέο αντικείμενο που είναι πιστό αντίγραφο του αρχικού ( οι τιμές των </a:t>
            </a:r>
            <a:r>
              <a:rPr lang="en-US" altLang="el-GR"/>
              <a:t>data members </a:t>
            </a:r>
            <a:r>
              <a:rPr lang="el-GR" altLang="el-GR"/>
              <a:t>στο αρχικό και στο νέο αντικείμενο είναι ίδιες, ωστόσο μια αλλαγή τιμής που θα συμβεί σε ένα από τα αντικείμενα δεν θα μεταβάλλει και το άλλο).</a:t>
            </a:r>
          </a:p>
          <a:p>
            <a:r>
              <a:rPr lang="el-GR" altLang="el-GR"/>
              <a:t>Ένας </a:t>
            </a:r>
            <a:r>
              <a:rPr lang="en-US" altLang="el-GR"/>
              <a:t>convert constructor </a:t>
            </a:r>
            <a:r>
              <a:rPr lang="el-GR" altLang="el-GR"/>
              <a:t>χρησιμοποιείται ως εναλλακτική λύση στην υπερφόρτωση συναρτήσεων.</a:t>
            </a:r>
            <a:endParaRPr lang="en-US" altLang="el-G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68C501-0623-4353-B02B-A1160537FD84}" type="slidenum">
              <a:rPr lang="el-GR" altLang="el-GR"/>
              <a:pPr/>
              <a:t>43</a:t>
            </a:fld>
            <a:endParaRPr lang="el-GR" altLang="el-GR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Copy constructors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Ο δομητής αντιγραφής (</a:t>
            </a:r>
            <a:r>
              <a:rPr lang="en-US" altLang="el-GR"/>
              <a:t>copy constructor) </a:t>
            </a:r>
            <a:r>
              <a:rPr lang="el-GR" altLang="el-GR"/>
              <a:t>είναι ένας δομητής που έχει μία παράμετρο η οποία είναι του ίδιου τύπου με την κλάση. </a:t>
            </a:r>
            <a:r>
              <a:rPr lang="el-GR" altLang="el-GR">
                <a:solidFill>
                  <a:srgbClr val="CC3300"/>
                </a:solidFill>
              </a:rPr>
              <a:t>Η παράμετρος αυτή πρέπει να είναι μια παράμετρος κλήσης με αναφορά και έπεται ενός προσδιοριστικού </a:t>
            </a:r>
            <a:r>
              <a:rPr lang="en-US" altLang="el-GR">
                <a:solidFill>
                  <a:srgbClr val="CC3300"/>
                </a:solidFill>
              </a:rPr>
              <a:t>const, </a:t>
            </a:r>
            <a:r>
              <a:rPr lang="el-GR" altLang="el-GR">
                <a:solidFill>
                  <a:srgbClr val="CC3300"/>
                </a:solidFill>
              </a:rPr>
              <a:t>δηλαδή είναι μια σταθερή παράμετρος.</a:t>
            </a:r>
          </a:p>
          <a:p>
            <a:pPr>
              <a:lnSpc>
                <a:spcPct val="90000"/>
              </a:lnSpc>
            </a:pPr>
            <a:r>
              <a:rPr lang="el-GR" altLang="el-GR">
                <a:solidFill>
                  <a:srgbClr val="CC0000"/>
                </a:solidFill>
              </a:rPr>
              <a:t>Αν η παράμετρος ενός δομητή αντιγραφής μεταβιβαστεί με τιμή (</a:t>
            </a:r>
            <a:r>
              <a:rPr lang="en-US" altLang="el-GR">
                <a:solidFill>
                  <a:srgbClr val="CC0000"/>
                </a:solidFill>
              </a:rPr>
              <a:t>passing by value) </a:t>
            </a:r>
            <a:r>
              <a:rPr lang="el-GR" altLang="el-GR">
                <a:solidFill>
                  <a:srgbClr val="CC0000"/>
                </a:solidFill>
              </a:rPr>
              <a:t>έχει ως αποτέλεσμα μια ατέρμονη ακολουθία κλήσεων</a:t>
            </a:r>
            <a:r>
              <a:rPr lang="en-US" altLang="el-GR">
                <a:solidFill>
                  <a:srgbClr val="CC0000"/>
                </a:solidFill>
              </a:rPr>
              <a:t>!!.</a:t>
            </a:r>
            <a:endParaRPr lang="el-GR" altLang="el-GR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</a:pPr>
            <a:r>
              <a:rPr lang="el-GR" altLang="el-GR"/>
              <a:t>Ορίζεται και χρησιμοποιείται με τον ίδιο τρόπο όπως και οι άλλοι δομητές.</a:t>
            </a:r>
            <a:endParaRPr lang="en-US" altLang="el-G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5440FC-8378-4419-9858-E8B573E15210}" type="slidenum">
              <a:rPr lang="el-GR" altLang="el-GR"/>
              <a:pPr/>
              <a:t>44</a:t>
            </a:fld>
            <a:endParaRPr lang="el-GR" altLang="el-GR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/>
              <a:t>Αν δεν οριστεί δομητής αντιγραφής για μια κλάση, τότε η </a:t>
            </a:r>
            <a:r>
              <a:rPr lang="en-US" altLang="el-GR"/>
              <a:t>C++</a:t>
            </a:r>
            <a:r>
              <a:rPr lang="el-GR" altLang="el-GR"/>
              <a:t> δημιουργεί αυτόματα ένα δομητή αντιγραφής. Ωστόσο αυτός ο προεπιλεγμένος δομητής αντιγραφής απλά αντιγράφει τα περιεχόμενα των μεταβλητών μελών και δεν λειτουργεί σωστά με κλάσεις που έχουν δείκτες ή δυναμικά δεδομένα στις μεταβλητές – μέλη τους.</a:t>
            </a:r>
          </a:p>
          <a:p>
            <a:pPr>
              <a:lnSpc>
                <a:spcPct val="90000"/>
              </a:lnSpc>
            </a:pPr>
            <a:r>
              <a:rPr lang="el-GR" altLang="el-GR">
                <a:solidFill>
                  <a:srgbClr val="CC0000"/>
                </a:solidFill>
              </a:rPr>
              <a:t>Οταν λοιπόν τα δεδομένα – μέλη μιας κλάσης συνδέονται με δείκτες, δυναμικούς πίνακες κλπ τότε απαιτείται μια ρητή δήλωση ενός </a:t>
            </a:r>
            <a:r>
              <a:rPr lang="en-US" altLang="el-GR">
                <a:solidFill>
                  <a:srgbClr val="CC0000"/>
                </a:solidFill>
              </a:rPr>
              <a:t>copy constructor.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58200" cy="531912"/>
          </a:xfrm>
        </p:spPr>
        <p:txBody>
          <a:bodyPr/>
          <a:lstStyle/>
          <a:p>
            <a:r>
              <a:rPr lang="el-GR" dirty="0" smtClean="0"/>
              <a:t>Παράδειγμα - 1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764704"/>
            <a:ext cx="4191000" cy="5331296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#include&lt;</a:t>
            </a:r>
            <a:r>
              <a:rPr lang="en-US" sz="1800" dirty="0" err="1"/>
              <a:t>iostream</a:t>
            </a:r>
            <a:r>
              <a:rPr lang="en-US" sz="1800" dirty="0"/>
              <a:t>&gt;</a:t>
            </a:r>
          </a:p>
          <a:p>
            <a:pPr marL="0" indent="0">
              <a:buNone/>
            </a:pPr>
            <a:r>
              <a:rPr lang="en-US" sz="1800" dirty="0"/>
              <a:t>using namespace </a:t>
            </a:r>
            <a:r>
              <a:rPr lang="en-US" sz="1800" dirty="0" err="1"/>
              <a:t>std</a:t>
            </a:r>
            <a:r>
              <a:rPr lang="en-US" sz="1800" dirty="0"/>
              <a:t>;</a:t>
            </a:r>
          </a:p>
          <a:p>
            <a:pPr marL="0" indent="0">
              <a:buNone/>
            </a:pPr>
            <a:r>
              <a:rPr lang="en-US" sz="1800" dirty="0"/>
              <a:t> </a:t>
            </a:r>
            <a:r>
              <a:rPr lang="en-US" sz="1800" dirty="0" smtClean="0"/>
              <a:t>class </a:t>
            </a:r>
            <a:r>
              <a:rPr lang="en-US" sz="1800" dirty="0"/>
              <a:t>Point</a:t>
            </a:r>
          </a:p>
          <a:p>
            <a:pPr marL="0" indent="0">
              <a:buNone/>
            </a:pPr>
            <a:r>
              <a:rPr lang="en-US" sz="1800" dirty="0"/>
              <a:t>{</a:t>
            </a:r>
          </a:p>
          <a:p>
            <a:pPr marL="0" indent="0">
              <a:buNone/>
            </a:pPr>
            <a:r>
              <a:rPr lang="en-US" sz="1800" dirty="0"/>
              <a:t>private:</a:t>
            </a:r>
          </a:p>
          <a:p>
            <a:pPr marL="0" indent="0">
              <a:buNone/>
            </a:pPr>
            <a:r>
              <a:rPr lang="en-US" sz="1800" dirty="0"/>
              <a:t>    </a:t>
            </a:r>
            <a:r>
              <a:rPr lang="en-US" sz="1800" dirty="0" err="1"/>
              <a:t>int</a:t>
            </a:r>
            <a:r>
              <a:rPr lang="en-US" sz="1800" dirty="0"/>
              <a:t> x, y;</a:t>
            </a:r>
          </a:p>
          <a:p>
            <a:pPr marL="0" indent="0">
              <a:buNone/>
            </a:pPr>
            <a:r>
              <a:rPr lang="en-US" sz="1800" dirty="0"/>
              <a:t>public:</a:t>
            </a:r>
          </a:p>
          <a:p>
            <a:pPr marL="0" indent="0">
              <a:buNone/>
            </a:pPr>
            <a:r>
              <a:rPr lang="en-US" sz="1800" dirty="0"/>
              <a:t>    Point(</a:t>
            </a:r>
            <a:r>
              <a:rPr lang="en-US" sz="1800" dirty="0" err="1"/>
              <a:t>int</a:t>
            </a:r>
            <a:r>
              <a:rPr lang="en-US" sz="1800" dirty="0"/>
              <a:t> x1, </a:t>
            </a:r>
            <a:r>
              <a:rPr lang="en-US" sz="1800" dirty="0" err="1"/>
              <a:t>int</a:t>
            </a:r>
            <a:r>
              <a:rPr lang="en-US" sz="1800" dirty="0"/>
              <a:t> y1)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{ </a:t>
            </a:r>
            <a:r>
              <a:rPr lang="en-US" sz="1800" dirty="0"/>
              <a:t>x = x1; y = y1; }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dirty="0"/>
              <a:t>    </a:t>
            </a:r>
            <a:r>
              <a:rPr lang="en-US" sz="1800" dirty="0">
                <a:solidFill>
                  <a:srgbClr val="CC3300"/>
                </a:solidFill>
              </a:rPr>
              <a:t>// Copy constructor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CC3300"/>
                </a:solidFill>
              </a:rPr>
              <a:t>    Point(</a:t>
            </a:r>
            <a:r>
              <a:rPr lang="en-US" sz="1800" dirty="0" err="1">
                <a:solidFill>
                  <a:srgbClr val="CC3300"/>
                </a:solidFill>
              </a:rPr>
              <a:t>const</a:t>
            </a:r>
            <a:r>
              <a:rPr lang="en-US" sz="1800" dirty="0">
                <a:solidFill>
                  <a:srgbClr val="CC3300"/>
                </a:solidFill>
              </a:rPr>
              <a:t> Point &amp;p2) </a:t>
            </a:r>
            <a:endParaRPr lang="en-US" sz="1800" dirty="0" smtClean="0">
              <a:solidFill>
                <a:srgbClr val="CC33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CC3300"/>
                </a:solidFill>
              </a:rPr>
              <a:t>	</a:t>
            </a:r>
            <a:r>
              <a:rPr lang="en-US" sz="1800" dirty="0" smtClean="0">
                <a:solidFill>
                  <a:srgbClr val="CC3300"/>
                </a:solidFill>
              </a:rPr>
              <a:t>{</a:t>
            </a:r>
            <a:r>
              <a:rPr lang="en-US" sz="1800" dirty="0">
                <a:solidFill>
                  <a:srgbClr val="CC3300"/>
                </a:solidFill>
              </a:rPr>
              <a:t>x = p2.x; y = p2.y; }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dirty="0"/>
              <a:t>    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getX</a:t>
            </a:r>
            <a:r>
              <a:rPr lang="en-US" sz="1800" dirty="0"/>
              <a:t>()            {  return x; }</a:t>
            </a:r>
          </a:p>
          <a:p>
            <a:pPr marL="0" indent="0">
              <a:buNone/>
            </a:pPr>
            <a:r>
              <a:rPr lang="en-US" sz="1800" dirty="0"/>
              <a:t>    </a:t>
            </a:r>
            <a:r>
              <a:rPr lang="en-US" sz="1800" dirty="0" err="1"/>
              <a:t>int</a:t>
            </a:r>
            <a:r>
              <a:rPr lang="en-US" sz="1800" dirty="0"/>
              <a:t> </a:t>
            </a:r>
            <a:r>
              <a:rPr lang="en-US" sz="1800" dirty="0" err="1"/>
              <a:t>getY</a:t>
            </a:r>
            <a:r>
              <a:rPr lang="en-US" sz="1800" dirty="0"/>
              <a:t>()            {  return y; }</a:t>
            </a:r>
          </a:p>
          <a:p>
            <a:pPr marL="0" indent="0">
              <a:buNone/>
            </a:pPr>
            <a:r>
              <a:rPr lang="en-US" sz="1800" dirty="0"/>
              <a:t>};</a:t>
            </a:r>
          </a:p>
          <a:p>
            <a:endParaRPr lang="el-GR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316288" cy="518728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solidFill>
                  <a:srgbClr val="6666FF"/>
                </a:solidFill>
              </a:rPr>
              <a:t>void main()</a:t>
            </a:r>
          </a:p>
          <a:p>
            <a:pPr marL="0" indent="0">
              <a:buNone/>
            </a:pPr>
            <a:r>
              <a:rPr lang="en-US" sz="1800" dirty="0"/>
              <a:t>{</a:t>
            </a:r>
          </a:p>
          <a:p>
            <a:pPr marL="0" indent="0">
              <a:buNone/>
            </a:pPr>
            <a:r>
              <a:rPr lang="en-US" sz="1800" dirty="0"/>
              <a:t>    Point p1(10, 15); // Normal constructor is called here</a:t>
            </a:r>
          </a:p>
          <a:p>
            <a:pPr marL="0" indent="0">
              <a:buNone/>
            </a:pPr>
            <a:r>
              <a:rPr lang="en-US" sz="1800" dirty="0"/>
              <a:t>    Point p2 = p1; // Copy constructor is called here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dirty="0"/>
              <a:t>    // Let us access values assigned by constructors</a:t>
            </a:r>
          </a:p>
          <a:p>
            <a:pPr marL="0" indent="0">
              <a:buNone/>
            </a:pPr>
            <a:r>
              <a:rPr lang="en-US" sz="1800" dirty="0"/>
              <a:t>    </a:t>
            </a:r>
            <a:r>
              <a:rPr lang="en-US" sz="1800" dirty="0" err="1"/>
              <a:t>cout</a:t>
            </a:r>
            <a:r>
              <a:rPr lang="en-US" sz="1800" dirty="0"/>
              <a:t> &lt;&lt; "p1.x = " &lt;&lt; p1.getX() &lt;&lt; ", p1.y = " &lt;&lt; p1.getY();</a:t>
            </a:r>
          </a:p>
          <a:p>
            <a:pPr marL="0" indent="0">
              <a:buNone/>
            </a:pPr>
            <a:r>
              <a:rPr lang="en-US" sz="1800" dirty="0"/>
              <a:t>    </a:t>
            </a:r>
            <a:r>
              <a:rPr lang="en-US" sz="1800" dirty="0" err="1"/>
              <a:t>cout</a:t>
            </a:r>
            <a:r>
              <a:rPr lang="en-US" sz="1800" dirty="0"/>
              <a:t> &lt;&lt; "\np2.x = " &lt;&lt; p2.getX() &lt;&lt; ", p2.y = " &lt;&lt; p2.getY();</a:t>
            </a:r>
          </a:p>
          <a:p>
            <a:pPr marL="0" indent="0">
              <a:buNone/>
            </a:pPr>
            <a:r>
              <a:rPr lang="en-US" sz="1800" dirty="0"/>
              <a:t> }</a:t>
            </a:r>
          </a:p>
          <a:p>
            <a:endParaRPr lang="el-GR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 smtClean="0"/>
              <a:t>ΔΠΘ-ΤΜΗΜΑ ΜΠΔ: ΑΝΤΙΚΕΙΜΕΝΟΣΤΡΑΦΗΣ ΠΡΟΓΡΑΜΜΑΤΙΣΜΟΣ</a:t>
            </a:r>
            <a:r>
              <a:rPr lang="en-US" altLang="el-GR" smtClean="0"/>
              <a:t> / </a:t>
            </a:r>
            <a:r>
              <a:rPr lang="el-GR" altLang="el-GR" smtClean="0"/>
              <a:t>04</a:t>
            </a:r>
            <a:endParaRPr lang="el-GR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3C3BB4-BD1C-4CD2-BD91-4E8AB5178C27}" type="slidenum">
              <a:rPr lang="el-GR" altLang="el-GR" smtClean="0"/>
              <a:pPr/>
              <a:t>45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55322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Constructor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568" y="4869160"/>
            <a:ext cx="7848872" cy="1296144"/>
          </a:xfrm>
        </p:spPr>
        <p:txBody>
          <a:bodyPr/>
          <a:lstStyle/>
          <a:p>
            <a:pPr marL="0" indent="0">
              <a:buNone/>
            </a:pPr>
            <a:r>
              <a:rPr lang="el-GR" sz="2400" dirty="0" smtClean="0"/>
              <a:t>Χρησιμοποιείται για να δημιουργήσει ένα νέο αντικείμενο που είναι ακριβές αντίγραφο ενός υπάρχοντος αντικειμένου</a:t>
            </a:r>
            <a:endParaRPr lang="el-GR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 smtClean="0"/>
              <a:t>ΔΠΘ-ΤΜΗΜΑ ΜΠΔ: ΑΝΤΙΚΕΙΜΕΝΟΣΤΡΑΦΗΣ ΠΡΟΓΡΑΜΜΑΤΙΣΜΟΣ</a:t>
            </a:r>
            <a:r>
              <a:rPr lang="en-US" altLang="el-GR" smtClean="0"/>
              <a:t> / </a:t>
            </a:r>
            <a:r>
              <a:rPr lang="el-GR" altLang="el-GR" smtClean="0"/>
              <a:t>04</a:t>
            </a:r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AF462E-244F-4630-8F4B-44B4DB0D5D34}" type="slidenum">
              <a:rPr lang="el-GR" altLang="el-GR" smtClean="0"/>
              <a:pPr/>
              <a:t>46</a:t>
            </a:fld>
            <a:endParaRPr lang="el-GR" altLang="el-GR"/>
          </a:p>
        </p:txBody>
      </p:sp>
      <p:pic>
        <p:nvPicPr>
          <p:cNvPr id="1026" name="Picture 2" descr="copy construction of objec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994448"/>
            <a:ext cx="5616624" cy="3931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09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A73D8A-D324-424D-9891-76AAA44D30E9}" type="slidenum">
              <a:rPr lang="el-GR" altLang="el-GR"/>
              <a:pPr/>
              <a:t>47</a:t>
            </a:fld>
            <a:endParaRPr lang="el-GR" altLang="el-GR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Copy constructors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Συνοπτικά :</a:t>
            </a:r>
          </a:p>
          <a:p>
            <a:pPr lvl="1"/>
            <a:r>
              <a:rPr lang="el-GR" altLang="el-GR"/>
              <a:t>οι δομητές αντιγραφής χρησιμοποιούνται για τη δημιουργία ενός αντικειμένου</a:t>
            </a:r>
            <a:r>
              <a:rPr lang="en-US" altLang="el-GR"/>
              <a:t> </a:t>
            </a:r>
            <a:r>
              <a:rPr lang="el-GR" altLang="el-GR"/>
              <a:t>που θα είναι αντίγραφο ενός ήδη υπάρχοντος αντικειμένου</a:t>
            </a:r>
            <a:endParaRPr lang="en-US" altLang="el-GR"/>
          </a:p>
          <a:p>
            <a:pPr lvl="1"/>
            <a:r>
              <a:rPr lang="el-GR" altLang="el-GR"/>
              <a:t>Ο μεταγλωττιστής (</a:t>
            </a:r>
            <a:r>
              <a:rPr lang="en-US" altLang="el-GR"/>
              <a:t>compiler) </a:t>
            </a:r>
            <a:r>
              <a:rPr lang="el-GR" altLang="el-GR"/>
              <a:t>δημιουργεί μια κλήση σε έναν </a:t>
            </a:r>
            <a:r>
              <a:rPr lang="en-US" altLang="el-GR"/>
              <a:t>copy constructor </a:t>
            </a:r>
            <a:r>
              <a:rPr lang="el-GR" altLang="el-GR"/>
              <a:t>όταν ένα αντικείμενο</a:t>
            </a:r>
            <a:r>
              <a:rPr lang="en-US" altLang="el-GR"/>
              <a:t> </a:t>
            </a:r>
            <a:r>
              <a:rPr lang="el-GR" altLang="el-GR"/>
              <a:t>μεταβιβάζεται ως παράμετρος τιμής</a:t>
            </a:r>
            <a:r>
              <a:rPr lang="en-US" altLang="el-GR"/>
              <a:t>.</a:t>
            </a:r>
          </a:p>
          <a:p>
            <a:pPr lvl="1"/>
            <a:r>
              <a:rPr lang="el-GR" altLang="el-GR">
                <a:solidFill>
                  <a:srgbClr val="CC0000"/>
                </a:solidFill>
              </a:rPr>
              <a:t>Η λειτουργία των </a:t>
            </a:r>
            <a:r>
              <a:rPr lang="en-US" altLang="el-GR">
                <a:solidFill>
                  <a:srgbClr val="CC0000"/>
                </a:solidFill>
              </a:rPr>
              <a:t>copy constructors</a:t>
            </a:r>
            <a:r>
              <a:rPr lang="el-GR" altLang="el-GR">
                <a:solidFill>
                  <a:srgbClr val="CC0000"/>
                </a:solidFill>
              </a:rPr>
              <a:t>, </a:t>
            </a:r>
            <a:r>
              <a:rPr lang="el-GR" altLang="el-GR" u="sng">
                <a:solidFill>
                  <a:srgbClr val="CC0000"/>
                </a:solidFill>
              </a:rPr>
              <a:t>αν αυτοί δεν οριστούν ρητά</a:t>
            </a:r>
            <a:r>
              <a:rPr lang="el-GR" altLang="el-GR">
                <a:solidFill>
                  <a:srgbClr val="CC0000"/>
                </a:solidFill>
              </a:rPr>
              <a:t>,</a:t>
            </a:r>
            <a:r>
              <a:rPr lang="en-US" altLang="el-GR">
                <a:solidFill>
                  <a:srgbClr val="CC0000"/>
                </a:solidFill>
              </a:rPr>
              <a:t> </a:t>
            </a:r>
            <a:r>
              <a:rPr lang="el-GR" altLang="el-GR">
                <a:solidFill>
                  <a:srgbClr val="CC0000"/>
                </a:solidFill>
              </a:rPr>
              <a:t>δημιουργεί προβλήματα όταν η κλάση περιέχει </a:t>
            </a:r>
            <a:r>
              <a:rPr lang="en-US" altLang="el-GR">
                <a:solidFill>
                  <a:srgbClr val="CC0000"/>
                </a:solidFill>
              </a:rPr>
              <a:t>pointer data members!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E1DD89-97D7-494F-8814-CAE3C8674597}" type="slidenum">
              <a:rPr lang="el-GR" altLang="el-GR"/>
              <a:pPr/>
              <a:t>48</a:t>
            </a:fld>
            <a:endParaRPr lang="el-GR" altLang="el-GR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3. Εκχώρηση αντικειμένων (</a:t>
            </a:r>
            <a:r>
              <a:rPr lang="en-US" altLang="el-GR"/>
              <a:t>assignment)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Ο τελεστής εκχώρησης ( </a:t>
            </a:r>
            <a:r>
              <a:rPr lang="en-US" altLang="el-GR" dirty="0" smtClean="0"/>
              <a:t>assignment operator, </a:t>
            </a:r>
            <a:r>
              <a:rPr lang="el-GR" altLang="el-GR" dirty="0" smtClean="0"/>
              <a:t>= </a:t>
            </a:r>
            <a:r>
              <a:rPr lang="el-GR" altLang="el-GR" dirty="0"/>
              <a:t>) μπορεί να χρησιμοποιηθεί για να εκχωρήσει την τιμή ενός αντικειμένου</a:t>
            </a:r>
            <a:r>
              <a:rPr lang="en-US" altLang="el-GR" dirty="0"/>
              <a:t> </a:t>
            </a:r>
            <a:r>
              <a:rPr lang="el-GR" altLang="el-GR" dirty="0"/>
              <a:t>σε ένα άλλο αντικείμενο</a:t>
            </a:r>
            <a:r>
              <a:rPr lang="en-US" altLang="el-GR" dirty="0"/>
              <a:t> </a:t>
            </a:r>
            <a:r>
              <a:rPr lang="el-GR" altLang="el-GR" dirty="0"/>
              <a:t>του ίδιου τύπου.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Αυτό επιτυγχάνεται μέσω πλήρους αντιγραφής (</a:t>
            </a:r>
            <a:r>
              <a:rPr lang="en-US" altLang="el-GR" dirty="0" err="1"/>
              <a:t>memberwise</a:t>
            </a:r>
            <a:r>
              <a:rPr lang="en-US" altLang="el-GR" dirty="0"/>
              <a:t> copy) :</a:t>
            </a:r>
            <a:r>
              <a:rPr lang="el-GR" altLang="el-GR" dirty="0"/>
              <a:t> κάθε μέλος της κλάσης αντιγράφεται μεμονωμένα.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Κατά τη χρήση συναρτήσεων που επιστρέφουν ή μεταβιβάζουν ένα αντικείμενο ( δηλαδή υπάρχει κλήση η μεταβίβαση με τιμή</a:t>
            </a:r>
            <a:r>
              <a:rPr lang="en-US" altLang="el-GR" dirty="0"/>
              <a:t>) </a:t>
            </a:r>
            <a:r>
              <a:rPr lang="el-GR" altLang="el-GR" dirty="0"/>
              <a:t>επιστρέφεται</a:t>
            </a:r>
            <a:r>
              <a:rPr lang="en-US" altLang="el-GR" dirty="0"/>
              <a:t> </a:t>
            </a:r>
            <a:r>
              <a:rPr lang="el-GR" altLang="el-GR" dirty="0"/>
              <a:t>ή μεταβιβάζεται ένα αντίγραφο του αντικειμένου.</a:t>
            </a:r>
            <a:endParaRPr lang="en-US" alt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EDDFD0-2617-4FCE-9381-6646D5DA49D6}" type="slidenum">
              <a:rPr lang="el-GR" altLang="el-GR"/>
              <a:pPr/>
              <a:t>49</a:t>
            </a:fld>
            <a:endParaRPr lang="el-GR" altLang="el-GR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Διαφορές εκχώρησης - αρχικοποίησης</a:t>
            </a:r>
            <a:endParaRPr lang="en-US" altLang="el-GR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Η εκχώρηση συμβαίνει μεταξύ δύο αντικειμένων της ίδιας κλάσης που υπάρχουν ως οντότητες.</a:t>
            </a:r>
          </a:p>
          <a:p>
            <a:r>
              <a:rPr lang="el-GR" altLang="el-GR"/>
              <a:t>Η αρχικοποίηση συμβαίνει κατά τη διαδικασία δημιουργίας ενός αντικειμένου.</a:t>
            </a:r>
          </a:p>
          <a:p>
            <a:r>
              <a:rPr lang="el-GR" altLang="el-GR"/>
              <a:t>Παράδειγμα :</a:t>
            </a:r>
          </a:p>
          <a:p>
            <a:pPr lvl="2">
              <a:buFontTx/>
              <a:buNone/>
            </a:pPr>
            <a:r>
              <a:rPr lang="en-US" altLang="el-GR" b="1">
                <a:latin typeface="Courier New" pitchFamily="49" charset="0"/>
              </a:rPr>
              <a:t>Rectangle box1;</a:t>
            </a:r>
          </a:p>
          <a:p>
            <a:pPr lvl="2">
              <a:buFontTx/>
              <a:buNone/>
            </a:pPr>
            <a:r>
              <a:rPr lang="en-US" altLang="el-GR" b="1">
                <a:latin typeface="Courier New" pitchFamily="49" charset="0"/>
              </a:rPr>
              <a:t>box1.setData(100,50);</a:t>
            </a:r>
          </a:p>
          <a:p>
            <a:pPr lvl="2">
              <a:buFontTx/>
              <a:buNone/>
            </a:pPr>
            <a:r>
              <a:rPr lang="en-US" altLang="el-GR" b="1">
                <a:latin typeface="Courier New" pitchFamily="49" charset="0"/>
              </a:rPr>
              <a:t>Rectangle box2 = box1;</a:t>
            </a:r>
            <a:r>
              <a:rPr lang="el-GR" altLang="el-GR" b="1">
                <a:latin typeface="Courier New" pitchFamily="49" charset="0"/>
              </a:rPr>
              <a:t>  </a:t>
            </a:r>
            <a:r>
              <a:rPr lang="el-GR" altLang="el-GR" b="1">
                <a:solidFill>
                  <a:srgbClr val="008080"/>
                </a:solidFill>
                <a:latin typeface="Courier New" pitchFamily="49" charset="0"/>
              </a:rPr>
              <a:t>// δήλωση του </a:t>
            </a:r>
            <a:r>
              <a:rPr lang="en-US" altLang="el-GR" b="1">
                <a:solidFill>
                  <a:srgbClr val="008080"/>
                </a:solidFill>
                <a:latin typeface="Courier New" pitchFamily="49" charset="0"/>
              </a:rPr>
              <a:t>box2 </a:t>
            </a:r>
            <a:r>
              <a:rPr lang="el-GR" altLang="el-GR" b="1">
                <a:solidFill>
                  <a:srgbClr val="008080"/>
                </a:solidFill>
                <a:latin typeface="Courier New" pitchFamily="49" charset="0"/>
              </a:rPr>
              <a:t>και αρχικοποίησή του με τις τιμές που ήδη υπάρχουν στο </a:t>
            </a:r>
            <a:r>
              <a:rPr lang="en-US" altLang="el-GR" b="1">
                <a:solidFill>
                  <a:srgbClr val="008080"/>
                </a:solidFill>
                <a:latin typeface="Courier New" pitchFamily="49" charset="0"/>
              </a:rPr>
              <a:t>box1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AF6744-740C-4B60-9727-1B88D80082A4}" type="slidenum">
              <a:rPr lang="el-GR" altLang="el-GR"/>
              <a:pPr/>
              <a:t>5</a:t>
            </a:fld>
            <a:endParaRPr lang="el-GR" altLang="el-GR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/>
              <a:t>2</a:t>
            </a:r>
            <a:r>
              <a:rPr lang="el-GR" altLang="el-GR"/>
              <a:t>. </a:t>
            </a:r>
            <a:r>
              <a:rPr lang="en-US" altLang="el-GR"/>
              <a:t>Constructors </a:t>
            </a:r>
            <a:r>
              <a:rPr lang="el-GR" altLang="el-GR"/>
              <a:t>&amp; </a:t>
            </a:r>
            <a:r>
              <a:rPr lang="en-US" altLang="el-GR"/>
              <a:t>Destructors</a:t>
            </a:r>
            <a:endParaRPr lang="el-GR" altLang="el-GR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534400" cy="47244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l-GR" altLang="el-GR" sz="2200" dirty="0"/>
              <a:t>Η χρήση των αντικειμένων στα προγράμματα προϋποθέτει ότι αυτά θα μπορούν να ελέγχουν πλήρως τη συμπεριφορά των μελών τους. </a:t>
            </a:r>
            <a:endParaRPr lang="en-US" altLang="el-GR" sz="2200" dirty="0"/>
          </a:p>
          <a:p>
            <a:pPr>
              <a:lnSpc>
                <a:spcPct val="130000"/>
              </a:lnSpc>
            </a:pPr>
            <a:r>
              <a:rPr lang="el-GR" altLang="el-GR" sz="2200" dirty="0"/>
              <a:t>Ένα αντικείμενο θα πρέπει να γνωρίζει  το είδος των δεδομένων που περιέχει καθώς και τις τιμές που δεν είναι αποδεκτές. </a:t>
            </a:r>
            <a:endParaRPr lang="en-US" altLang="el-GR" sz="2200" dirty="0"/>
          </a:p>
          <a:p>
            <a:pPr>
              <a:lnSpc>
                <a:spcPct val="130000"/>
              </a:lnSpc>
            </a:pPr>
            <a:r>
              <a:rPr lang="el-GR" altLang="el-GR" sz="2200" dirty="0">
                <a:solidFill>
                  <a:srgbClr val="C00000"/>
                </a:solidFill>
              </a:rPr>
              <a:t>Όταν ένα αντικείμενο καλείται από μια συνάρτηση θα πρέπει να είναι γνωστές οι τιμές των </a:t>
            </a:r>
            <a:r>
              <a:rPr lang="en-US" altLang="el-GR" sz="2200" dirty="0">
                <a:solidFill>
                  <a:srgbClr val="C00000"/>
                </a:solidFill>
              </a:rPr>
              <a:t>data members </a:t>
            </a:r>
            <a:r>
              <a:rPr lang="el-GR" altLang="el-GR" sz="2200" dirty="0">
                <a:solidFill>
                  <a:srgbClr val="C00000"/>
                </a:solidFill>
              </a:rPr>
              <a:t>του πριν από την εκτέλεση οποιασδήποτε λειτουργίας, διαφορετικά τα αποτελέσματα ίσως είναι απροσδιόριστα.</a:t>
            </a:r>
            <a:r>
              <a:rPr lang="el-GR" altLang="el-GR" sz="2000" dirty="0">
                <a:solidFill>
                  <a:srgbClr val="C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385AAD-07E3-4D44-814F-6632BFD8D53E}" type="slidenum">
              <a:rPr lang="el-GR" altLang="el-GR"/>
              <a:pPr/>
              <a:t>50</a:t>
            </a:fld>
            <a:endParaRPr lang="el-GR" altLang="el-GR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Παράδειγμα - 1</a:t>
            </a:r>
            <a:r>
              <a:rPr lang="en-US" altLang="el-GR"/>
              <a:t>1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713788" cy="49704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#include &lt;iostream&gt;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using namespace std;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 b="1">
                <a:latin typeface="Courier New" pitchFamily="49" charset="0"/>
              </a:rPr>
              <a:t>class Distance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{ private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int cm;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float meters;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  public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</a:t>
            </a:r>
            <a:r>
              <a:rPr lang="en-US" altLang="el-GR" sz="1800" b="1">
                <a:latin typeface="Courier New" pitchFamily="49" charset="0"/>
              </a:rPr>
              <a:t>Distance():cm(0),meters(0.0)</a:t>
            </a:r>
            <a:r>
              <a:rPr lang="en-US" altLang="el-GR" sz="1800">
                <a:latin typeface="Courier New" pitchFamily="49" charset="0"/>
              </a:rPr>
              <a:t>  //default constructor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	 {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</a:t>
            </a:r>
            <a:r>
              <a:rPr lang="en-US" altLang="el-GR" sz="1800" b="1">
                <a:latin typeface="Courier New" pitchFamily="49" charset="0"/>
              </a:rPr>
              <a:t>Distance(int cm_,float meters_):cm(cm_),meters(meters_)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	{	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void getdist()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		cout&lt;&lt;"\n enter cm="; cin&gt;&gt;cm;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		cout&lt;&lt;"enter meters="; cin&gt;&gt;meters;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}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l-GR" sz="140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B126F4-00F4-4D44-8FCA-8A1296CB626E}" type="slidenum">
              <a:rPr lang="el-GR" altLang="el-GR"/>
              <a:pPr/>
              <a:t>51</a:t>
            </a:fld>
            <a:endParaRPr lang="el-GR" altLang="el-GR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l-GR" sz="3200">
                <a:latin typeface="Courier New" pitchFamily="49" charset="0"/>
              </a:rPr>
              <a:t>		</a:t>
            </a:r>
            <a:r>
              <a:rPr lang="en-US" altLang="el-GR" sz="2000">
                <a:latin typeface="Courier New" pitchFamily="49" charset="0"/>
              </a:rPr>
              <a:t>void showdist()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{  float temp;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    cout&lt;&lt;meters&lt;&lt;"m  ,"&lt;&lt;cm&lt;&lt;"cm"&lt;&lt;endl;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	temp=static_cast&lt;float&gt;(cm/100.0);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	meters+=temp;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	cout&lt;&lt;meters&lt;&lt;" m  "&lt;&lt;endl; }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};</a:t>
            </a:r>
          </a:p>
          <a:p>
            <a:endParaRPr lang="en-US" altLang="el-GR" sz="20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BA2B83-A9D5-4EBF-B850-5B13BC605101}" type="slidenum">
              <a:rPr lang="el-GR" altLang="el-GR"/>
              <a:pPr/>
              <a:t>52</a:t>
            </a:fld>
            <a:endParaRPr lang="el-GR" altLang="el-GR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void main()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{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	Distance dist1(27,5.0);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	Distance dist2(dist1);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	Distance dist3=dist1;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4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	cout &lt;&lt; "\ndist1 ="; dist1.showdist();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	cout &lt;&lt; "\ndist2 ="; dist2.showdist();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	cout &lt;&lt; "\ndist3 ="; dist3.showdist();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	cout &lt;&lt; endl;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4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24E7C9-1165-4DC4-997E-93676CB5B5B5}" type="slidenum">
              <a:rPr lang="el-GR" altLang="el-GR"/>
              <a:pPr/>
              <a:t>53</a:t>
            </a:fld>
            <a:endParaRPr lang="el-GR" altLang="el-GR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Σχόλια </a:t>
            </a:r>
            <a:endParaRPr lang="en-US" altLang="el-GR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/>
              <a:t>Και τα δύο αντικείμενα </a:t>
            </a:r>
            <a:r>
              <a:rPr lang="en-US" altLang="el-GR" sz="2400"/>
              <a:t>dist2 </a:t>
            </a:r>
            <a:r>
              <a:rPr lang="el-GR" altLang="el-GR" sz="2400"/>
              <a:t>και </a:t>
            </a:r>
            <a:r>
              <a:rPr lang="en-US" altLang="el-GR" sz="2400"/>
              <a:t>dist3 </a:t>
            </a:r>
            <a:r>
              <a:rPr lang="el-GR" altLang="el-GR" sz="2400"/>
              <a:t>χρησιμοποιούν την προεπιλεγμένη συνάρτηση δόμησης αντιγράφου για να αποκτήσουν τιμές.</a:t>
            </a:r>
          </a:p>
          <a:p>
            <a:r>
              <a:rPr lang="el-GR" altLang="el-GR" sz="2400"/>
              <a:t>Η εντολή </a:t>
            </a:r>
            <a:r>
              <a:rPr lang="en-US" altLang="el-GR" sz="2400" b="1">
                <a:solidFill>
                  <a:srgbClr val="CC3300"/>
                </a:solidFill>
                <a:latin typeface="Courier New" pitchFamily="49" charset="0"/>
              </a:rPr>
              <a:t>Distance dist2(dist1);</a:t>
            </a:r>
            <a:r>
              <a:rPr lang="en-US" altLang="el-GR" sz="2400">
                <a:latin typeface="Courier New" pitchFamily="49" charset="0"/>
              </a:rPr>
              <a:t> </a:t>
            </a:r>
            <a:r>
              <a:rPr lang="en-US" altLang="el-GR" sz="2400"/>
              <a:t>a</a:t>
            </a:r>
            <a:r>
              <a:rPr lang="el-GR" altLang="el-GR" sz="2400"/>
              <a:t>ναγκάζει την προεπιλεγμένη συνάρτηση δόμησης αντιγράφου να εκτελέσει μια αντιγραφή «μέλος προς μέλος» του </a:t>
            </a:r>
            <a:r>
              <a:rPr lang="en-US" altLang="el-GR" sz="2400">
                <a:latin typeface="Courier New" pitchFamily="49" charset="0"/>
              </a:rPr>
              <a:t>dist1</a:t>
            </a:r>
            <a:r>
              <a:rPr lang="en-US" altLang="el-GR" sz="2400"/>
              <a:t> </a:t>
            </a:r>
            <a:r>
              <a:rPr lang="el-GR" altLang="el-GR" sz="2400"/>
              <a:t>στο </a:t>
            </a:r>
            <a:r>
              <a:rPr lang="en-US" altLang="el-GR" sz="2400">
                <a:latin typeface="Courier New" pitchFamily="49" charset="0"/>
              </a:rPr>
              <a:t>dist2</a:t>
            </a:r>
            <a:r>
              <a:rPr lang="en-US" altLang="el-GR" sz="2400"/>
              <a:t>.</a:t>
            </a:r>
            <a:r>
              <a:rPr lang="el-GR" altLang="el-GR" sz="2400">
                <a:latin typeface="Courier New" pitchFamily="49" charset="0"/>
              </a:rPr>
              <a:t> </a:t>
            </a:r>
            <a:endParaRPr lang="en-US" altLang="el-GR" sz="2400">
              <a:latin typeface="Courier New" pitchFamily="49" charset="0"/>
            </a:endParaRPr>
          </a:p>
          <a:p>
            <a:r>
              <a:rPr lang="el-GR" altLang="el-GR" sz="2400"/>
              <a:t>Η εντολή </a:t>
            </a:r>
            <a:r>
              <a:rPr lang="en-US" altLang="el-GR" sz="2400" b="1">
                <a:solidFill>
                  <a:srgbClr val="CC3300"/>
                </a:solidFill>
                <a:latin typeface="Courier New" pitchFamily="49" charset="0"/>
              </a:rPr>
              <a:t>Distance dist</a:t>
            </a:r>
            <a:r>
              <a:rPr lang="el-GR" altLang="el-GR" sz="2400" b="1">
                <a:solidFill>
                  <a:srgbClr val="CC3300"/>
                </a:solidFill>
                <a:latin typeface="Courier New" pitchFamily="49" charset="0"/>
              </a:rPr>
              <a:t>3=</a:t>
            </a:r>
            <a:r>
              <a:rPr lang="en-US" altLang="el-GR" sz="2400" b="1">
                <a:solidFill>
                  <a:srgbClr val="CC3300"/>
                </a:solidFill>
                <a:latin typeface="Courier New" pitchFamily="49" charset="0"/>
              </a:rPr>
              <a:t>dist1;</a:t>
            </a:r>
            <a:r>
              <a:rPr lang="en-US" altLang="el-GR" sz="2400">
                <a:latin typeface="Courier New" pitchFamily="49" charset="0"/>
              </a:rPr>
              <a:t> </a:t>
            </a:r>
            <a:r>
              <a:rPr lang="el-GR" altLang="el-GR" sz="2400"/>
              <a:t>δεν είναι (αν και μοιάζει) μια εντολή ανάθεσης τιμής, αλλά μια διαφορετική μορφή σύνταξης της συνάρτηση δόμησης αντιγράφου (</a:t>
            </a:r>
            <a:r>
              <a:rPr lang="el-GR" altLang="el-GR" sz="2400">
                <a:solidFill>
                  <a:srgbClr val="CC3300"/>
                </a:solidFill>
              </a:rPr>
              <a:t>στην πραγματικότητα γίνεται υπερφόρτωση του τελεστή =</a:t>
            </a:r>
            <a:r>
              <a:rPr lang="el-GR" altLang="el-GR" sz="2400"/>
              <a:t> )</a:t>
            </a:r>
            <a:endParaRPr lang="en-US" altLang="el-GR" sz="240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DBF2AF-50A3-458C-9CF3-BA085C8C8AB2}" type="slidenum">
              <a:rPr lang="el-GR" altLang="el-GR"/>
              <a:pPr/>
              <a:t>54</a:t>
            </a:fld>
            <a:endParaRPr lang="el-GR" altLang="el-GR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/>
              <a:t>4. Επιστροφή αντικειμένων από συναρτήσεις </a:t>
            </a:r>
            <a:br>
              <a:rPr lang="el-GR" altLang="el-GR" sz="2800"/>
            </a:br>
            <a:r>
              <a:rPr lang="el-GR" altLang="el-GR" sz="2800"/>
              <a:t>( Παράδειγμα – 1</a:t>
            </a:r>
            <a:r>
              <a:rPr lang="en-US" altLang="el-GR" sz="2800"/>
              <a:t>2</a:t>
            </a:r>
            <a:r>
              <a:rPr lang="el-GR" altLang="el-GR" sz="2800"/>
              <a:t> ) </a:t>
            </a:r>
            <a:endParaRPr lang="en-US" altLang="el-GR" sz="280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9813" cy="4724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#include &lt;iostream&gt;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using namespace std;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 b="1">
                <a:latin typeface="Courier New" pitchFamily="49" charset="0"/>
              </a:rPr>
              <a:t>class Distance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{ private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int cm;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float meters;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  public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</a:t>
            </a:r>
            <a:r>
              <a:rPr lang="en-US" altLang="el-GR" sz="1800" b="1">
                <a:latin typeface="Courier New" pitchFamily="49" charset="0"/>
              </a:rPr>
              <a:t>Distance():cm(0),meters(0.0)</a:t>
            </a:r>
            <a:r>
              <a:rPr lang="en-US" altLang="el-GR" sz="1800">
                <a:latin typeface="Courier New" pitchFamily="49" charset="0"/>
              </a:rPr>
              <a:t>  //default constructor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	 { </a:t>
            </a:r>
            <a:r>
              <a:rPr lang="el-GR" altLang="el-GR" sz="1800">
                <a:latin typeface="Courier New" pitchFamily="49" charset="0"/>
              </a:rPr>
              <a:t>   </a:t>
            </a:r>
            <a:r>
              <a:rPr lang="en-US" altLang="el-GR" sz="1800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</a:t>
            </a:r>
            <a:r>
              <a:rPr lang="en-US" altLang="el-GR" sz="1800" b="1">
                <a:latin typeface="Courier New" pitchFamily="49" charset="0"/>
              </a:rPr>
              <a:t>Distance(int cm_,float</a:t>
            </a:r>
            <a:r>
              <a:rPr lang="el-GR" altLang="el-GR" sz="1800" b="1">
                <a:latin typeface="Courier New" pitchFamily="49" charset="0"/>
              </a:rPr>
              <a:t> </a:t>
            </a:r>
            <a:r>
              <a:rPr lang="en-US" altLang="el-GR" sz="1800" b="1">
                <a:latin typeface="Courier New" pitchFamily="49" charset="0"/>
              </a:rPr>
              <a:t>meters_):cm(cm_</a:t>
            </a:r>
            <a:r>
              <a:rPr lang="el-GR" altLang="el-GR" sz="1800" b="1">
                <a:latin typeface="Courier New" pitchFamily="49" charset="0"/>
              </a:rPr>
              <a:t>)</a:t>
            </a:r>
            <a:r>
              <a:rPr lang="en-US" altLang="el-GR" sz="1800" b="1">
                <a:latin typeface="Courier New" pitchFamily="49" charset="0"/>
              </a:rPr>
              <a:t>,meters(meters_)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	{	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void </a:t>
            </a:r>
            <a:r>
              <a:rPr lang="en-US" altLang="el-GR" sz="1800" b="1">
                <a:latin typeface="Courier New" pitchFamily="49" charset="0"/>
              </a:rPr>
              <a:t>getdist()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		cout&lt;&lt;"\n enter cm="; cin&gt;&gt;cm;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		cout&lt;&lt;"enter meters="; cin&gt;&gt;meters;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l-GR" sz="1800">
                <a:latin typeface="Courier New" pitchFamily="49" charset="0"/>
              </a:rPr>
              <a:t>		}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38AD3A-20E2-4681-B18D-9B13E099BD8F}" type="slidenum">
              <a:rPr lang="el-GR" altLang="el-GR"/>
              <a:pPr/>
              <a:t>55</a:t>
            </a:fld>
            <a:endParaRPr lang="el-GR" altLang="el-GR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el-GR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el-GR">
                <a:latin typeface="Courier New" pitchFamily="49" charset="0"/>
              </a:rPr>
              <a:t>		</a:t>
            </a:r>
            <a:r>
              <a:rPr lang="en-US" altLang="el-GR" sz="2000">
                <a:latin typeface="Courier New" pitchFamily="49" charset="0"/>
              </a:rPr>
              <a:t>void </a:t>
            </a:r>
            <a:r>
              <a:rPr lang="en-US" altLang="el-GR" sz="2000" b="1">
                <a:latin typeface="Courier New" pitchFamily="49" charset="0"/>
              </a:rPr>
              <a:t>showdist()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{  float temp;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    cout&lt;&lt;meters&lt;&lt;"m  ,"&lt;&lt;cm&lt;&lt;"cm"&lt;&lt;endl;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	temp=static_cast&lt;float&gt;(cm/100.0);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	meters+=temp;</a:t>
            </a:r>
          </a:p>
          <a:p>
            <a:pPr>
              <a:buFontTx/>
              <a:buNone/>
            </a:pPr>
            <a:r>
              <a:rPr lang="en-US" altLang="el-GR" sz="2000">
                <a:latin typeface="Courier New" pitchFamily="49" charset="0"/>
              </a:rPr>
              <a:t>			cout&lt;&lt;meters&lt;&lt;" m  "&lt;&lt;endl; }</a:t>
            </a:r>
          </a:p>
          <a:p>
            <a:pPr>
              <a:buFontTx/>
              <a:buNone/>
            </a:pPr>
            <a:endParaRPr lang="en-US" altLang="el-GR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el-GR">
                <a:latin typeface="Courier New" pitchFamily="49" charset="0"/>
              </a:rPr>
              <a:t>		</a:t>
            </a:r>
            <a:r>
              <a:rPr lang="en-US" altLang="el-GR" b="1">
                <a:latin typeface="Courier New" pitchFamily="49" charset="0"/>
              </a:rPr>
              <a:t>Distance add_dist(Distance);</a:t>
            </a:r>
          </a:p>
          <a:p>
            <a:pPr>
              <a:buFontTx/>
              <a:buNone/>
            </a:pPr>
            <a:r>
              <a:rPr lang="en-US" altLang="el-GR">
                <a:latin typeface="Courier New" pitchFamily="49" charset="0"/>
              </a:rPr>
              <a:t>};</a:t>
            </a:r>
            <a:endParaRPr lang="en-US" altLang="el-G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A12895-5D00-4075-BF52-571A7A897496}" type="slidenum">
              <a:rPr lang="el-GR" altLang="el-GR"/>
              <a:pPr/>
              <a:t>56</a:t>
            </a:fld>
            <a:endParaRPr lang="el-GR" altLang="el-GR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Distance Distance::add_dist(Distance d2)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Distance temp;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temp.cm=cm+d2.cm;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if (temp.cm&gt;=100)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	{	temp.cm-=100;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		meters+=1.0;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	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temp.meters=meters+d2.meters;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return temp;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2E0DDB-47BE-4F6F-A13A-845635FCD685}" type="slidenum">
              <a:rPr lang="el-GR" altLang="el-GR"/>
              <a:pPr/>
              <a:t>57</a:t>
            </a:fld>
            <a:endParaRPr lang="el-GR" altLang="el-GR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l-GR" sz="2000" b="1">
                <a:latin typeface="Courier New" pitchFamily="49" charset="0"/>
              </a:rPr>
              <a:t>void main()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{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Distance dist1, dist3;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Distance dist2(27,5.0);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dist1.getdist();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  cout &lt;&lt; "\ndist1 ="; dist1.showdist();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dist3=dist1.add_dist(dist2);  //dist3=dist1+dist2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l-GR" sz="20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cout &lt;&lt; "\ndist2 ="; dist2.showdist();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cout &lt;&lt; "\ndist3 ="; dist3.showdist();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	cout &lt;&lt; endl;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l-GR" sz="20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0904"/>
            <a:ext cx="8458200" cy="445768"/>
          </a:xfrm>
        </p:spPr>
        <p:txBody>
          <a:bodyPr/>
          <a:lstStyle/>
          <a:p>
            <a:r>
              <a:rPr lang="el-GR" dirty="0" smtClean="0"/>
              <a:t>Παράδειγμα εφαρμογής</a:t>
            </a: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 smtClean="0"/>
              <a:t>ΔΠΘ-ΤΜΗΜΑ ΜΠΔ: ΑΝΤΙΚΕΙΜΕΝΟΣΤΡΑΦΗΣ ΠΡΟΓΡΑΜΜΑΤΙΣΜΟΣ</a:t>
            </a:r>
            <a:r>
              <a:rPr lang="en-US" altLang="el-GR" smtClean="0"/>
              <a:t> / </a:t>
            </a:r>
            <a:r>
              <a:rPr lang="el-GR" altLang="el-GR" smtClean="0"/>
              <a:t>04</a:t>
            </a:r>
            <a:endParaRPr lang="el-GR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3C3BB4-BD1C-4CD2-BD91-4E8AB5178C27}" type="slidenum">
              <a:rPr lang="el-GR" altLang="el-GR" smtClean="0"/>
              <a:pPr/>
              <a:t>58</a:t>
            </a:fld>
            <a:endParaRPr lang="el-GR" altLang="el-GR"/>
          </a:p>
        </p:txBody>
      </p:sp>
      <p:sp>
        <p:nvSpPr>
          <p:cNvPr id="8" name="Rectangle 7"/>
          <p:cNvSpPr/>
          <p:nvPr/>
        </p:nvSpPr>
        <p:spPr>
          <a:xfrm>
            <a:off x="467544" y="476672"/>
            <a:ext cx="7848872" cy="2786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Circle </a:t>
            </a:r>
            <a:endParaRPr lang="el-G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      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double radius;      // Data members (variables)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string color;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   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double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getRadius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// Member functions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double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getArea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l-GR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3262819"/>
            <a:ext cx="8496944" cy="247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Construct 3 instances of the class Circle: c1, c2, and c3</a:t>
            </a:r>
          </a:p>
          <a:p>
            <a:r>
              <a:rPr lang="en-US" sz="1800" b="1" dirty="0">
                <a:solidFill>
                  <a:srgbClr val="CC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Circle c1(1.2, "red");  // radius, color</a:t>
            </a:r>
          </a:p>
          <a:p>
            <a:r>
              <a:rPr lang="en-US" sz="1800" b="1" dirty="0">
                <a:solidFill>
                  <a:srgbClr val="CC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Circle c2(3.4);         // radius, default color</a:t>
            </a:r>
          </a:p>
          <a:p>
            <a:r>
              <a:rPr lang="en-US" sz="1800" b="1" dirty="0">
                <a:solidFill>
                  <a:srgbClr val="CC33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Circle c3;              // default radius and color</a:t>
            </a:r>
          </a:p>
          <a:p>
            <a:endParaRPr lang="el-GR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Circle </a:t>
            </a:r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c1 = Circle(1.2, "red");  // radius, color</a:t>
            </a:r>
          </a:p>
          <a:p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Circle c2 = Circle(3.4);         // radius, default color</a:t>
            </a:r>
          </a:p>
          <a:p>
            <a:r>
              <a:rPr lang="en-US" sz="18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Circle c3 = Circle();            // default radius and color</a:t>
            </a:r>
            <a:endParaRPr lang="el-GR" sz="18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4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 smtClean="0"/>
              <a:t>ΔΠΘ-ΤΜΗΜΑ ΜΠΔ: ΑΝΤΙΚΕΙΜΕΝΟΣΤΡΑΦΗΣ ΠΡΟΓΡΑΜΜΑΤΙΣΜΟΣ</a:t>
            </a:r>
            <a:r>
              <a:rPr lang="en-US" altLang="el-GR" smtClean="0"/>
              <a:t> / </a:t>
            </a:r>
            <a:r>
              <a:rPr lang="el-GR" altLang="el-GR" smtClean="0"/>
              <a:t>04</a:t>
            </a:r>
            <a:endParaRPr lang="el-GR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3C3BB4-BD1C-4CD2-BD91-4E8AB5178C27}" type="slidenum">
              <a:rPr lang="el-GR" altLang="el-GR" smtClean="0"/>
              <a:pPr/>
              <a:t>59</a:t>
            </a:fld>
            <a:endParaRPr lang="el-GR" altLang="el-GR"/>
          </a:p>
        </p:txBody>
      </p:sp>
      <p:pic>
        <p:nvPicPr>
          <p:cNvPr id="3074" name="Picture 2" descr="OOP_Circ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96752"/>
            <a:ext cx="4968552" cy="4286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hlinkClick r:id="rId3" action="ppaction://hlinkfile"/>
          </p:cNvPr>
          <p:cNvSpPr txBox="1"/>
          <p:nvPr/>
        </p:nvSpPr>
        <p:spPr>
          <a:xfrm>
            <a:off x="5436096" y="1268760"/>
            <a:ext cx="2376264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andara" panose="020E0502030303020204" pitchFamily="34" charset="0"/>
              </a:rPr>
              <a:t>c</a:t>
            </a:r>
            <a:r>
              <a:rPr lang="en-US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onstructors.pdf</a:t>
            </a:r>
            <a:endParaRPr lang="el-GR" b="1" dirty="0">
              <a:solidFill>
                <a:srgbClr val="0070C0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TextBox 10">
            <a:hlinkClick r:id="rId4" action="ppaction://hlinkfile"/>
          </p:cNvPr>
          <p:cNvSpPr txBox="1"/>
          <p:nvPr/>
        </p:nvSpPr>
        <p:spPr>
          <a:xfrm>
            <a:off x="4427984" y="2492896"/>
            <a:ext cx="44644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defRPr b="1">
                <a:solidFill>
                  <a:srgbClr val="0070C0"/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copy_assignment_operator.pdf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>
            <a:hlinkClick r:id="rId5" action="ppaction://hlinkfile"/>
          </p:cNvPr>
          <p:cNvSpPr txBox="1"/>
          <p:nvPr/>
        </p:nvSpPr>
        <p:spPr>
          <a:xfrm>
            <a:off x="5220072" y="1844824"/>
            <a:ext cx="3168352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C3300"/>
                </a:solidFill>
                <a:latin typeface="Candara" panose="020E0502030303020204" pitchFamily="34" charset="0"/>
              </a:rPr>
              <a:t>c</a:t>
            </a:r>
            <a:r>
              <a:rPr lang="en-US" b="1" dirty="0" smtClean="0">
                <a:solidFill>
                  <a:srgbClr val="CC3300"/>
                </a:solidFill>
                <a:latin typeface="Candara" panose="020E0502030303020204" pitchFamily="34" charset="0"/>
              </a:rPr>
              <a:t>opy_constructor.pdf</a:t>
            </a:r>
            <a:endParaRPr lang="el-GR" b="1" dirty="0">
              <a:solidFill>
                <a:srgbClr val="CC33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20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 dirty="0"/>
              <a:t>ΔΠΘ-ΤΜΗΜΑ ΜΠΔ: ΑΝΤΙΚΕΙΜΕΝΟΣΤΡΑΦΗΣ ΠΡΟΓΡΑΜΜΑΤΙΣΜΟΣ</a:t>
            </a:r>
            <a:r>
              <a:rPr lang="en-US" altLang="el-GR" dirty="0"/>
              <a:t> / </a:t>
            </a:r>
            <a:r>
              <a:rPr lang="el-GR" altLang="el-GR" dirty="0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4AA3DD-B30F-4D2A-B18A-043EDAD651C8}" type="slidenum">
              <a:rPr lang="el-GR" altLang="el-GR"/>
              <a:pPr/>
              <a:t>6</a:t>
            </a:fld>
            <a:endParaRPr lang="el-GR" altLang="el-GR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l-GR" altLang="el-GR" sz="2400" dirty="0"/>
              <a:t>Επιπλέον, </a:t>
            </a:r>
            <a:r>
              <a:rPr lang="el-GR" altLang="el-GR" sz="2400" b="1" dirty="0">
                <a:solidFill>
                  <a:srgbClr val="C00000"/>
                </a:solidFill>
              </a:rPr>
              <a:t>επειδή τα </a:t>
            </a:r>
            <a:r>
              <a:rPr lang="en-US" altLang="el-GR" sz="2400" b="1" dirty="0">
                <a:solidFill>
                  <a:srgbClr val="C00000"/>
                </a:solidFill>
              </a:rPr>
              <a:t>data members </a:t>
            </a:r>
            <a:r>
              <a:rPr lang="el-GR" altLang="el-GR" sz="2400" b="1" dirty="0">
                <a:solidFill>
                  <a:srgbClr val="C00000"/>
                </a:solidFill>
              </a:rPr>
              <a:t>είναι σχεδόν πάντοτε </a:t>
            </a:r>
            <a:r>
              <a:rPr lang="en-US" altLang="el-GR" sz="2400" b="1" dirty="0">
                <a:solidFill>
                  <a:srgbClr val="C00000"/>
                </a:solidFill>
              </a:rPr>
              <a:t>private, </a:t>
            </a:r>
            <a:r>
              <a:rPr lang="el-GR" altLang="el-GR" sz="2400" b="1" dirty="0">
                <a:solidFill>
                  <a:srgbClr val="C00000"/>
                </a:solidFill>
              </a:rPr>
              <a:t>δεν είναι δυνατή η απόδοση σε αυτά αρχικών τιμών με απευθείας εντολές εκχώρησης </a:t>
            </a:r>
            <a:r>
              <a:rPr lang="el-GR" altLang="el-GR" sz="2400" dirty="0"/>
              <a:t>δηλ. ο παρακάτω ορισμός είναι λανθασμένος!!! 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endParaRPr lang="el-GR" altLang="el-GR" sz="24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latin typeface="Courier New" pitchFamily="49" charset="0"/>
              </a:rPr>
              <a:t>class Point 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latin typeface="Courier New" pitchFamily="49" charset="0"/>
              </a:rPr>
              <a:t>public: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latin typeface="Courier New" pitchFamily="49" charset="0"/>
              </a:rPr>
              <a:t>. . .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latin typeface="Courier New" pitchFamily="49" charset="0"/>
              </a:rPr>
              <a:t>private: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latin typeface="Courier New" pitchFamily="49" charset="0"/>
              </a:rPr>
              <a:t>  </a:t>
            </a:r>
            <a:r>
              <a:rPr lang="en-US" altLang="el-GR" sz="2000" b="1" dirty="0" err="1">
                <a:solidFill>
                  <a:srgbClr val="CC0000"/>
                </a:solidFill>
                <a:latin typeface="Courier New" pitchFamily="49" charset="0"/>
              </a:rPr>
              <a:t>int</a:t>
            </a:r>
            <a:r>
              <a:rPr lang="en-US" altLang="el-GR" sz="2000" b="1" dirty="0">
                <a:solidFill>
                  <a:srgbClr val="CC0000"/>
                </a:solidFill>
                <a:latin typeface="Courier New" pitchFamily="49" charset="0"/>
              </a:rPr>
              <a:t> </a:t>
            </a:r>
            <a:r>
              <a:rPr lang="en-US" altLang="el-GR" sz="2000" b="1" dirty="0" err="1">
                <a:solidFill>
                  <a:srgbClr val="CC0000"/>
                </a:solidFill>
                <a:latin typeface="Courier New" pitchFamily="49" charset="0"/>
              </a:rPr>
              <a:t>xval</a:t>
            </a:r>
            <a:r>
              <a:rPr lang="en-US" altLang="el-GR" sz="2000" b="1" dirty="0">
                <a:solidFill>
                  <a:srgbClr val="CC0000"/>
                </a:solidFill>
                <a:latin typeface="Courier New" pitchFamily="49" charset="0"/>
              </a:rPr>
              <a:t> = 0;    // ERROR</a:t>
            </a:r>
            <a:r>
              <a:rPr lang="el-GR" altLang="el-GR" sz="2000" b="1" dirty="0">
                <a:solidFill>
                  <a:srgbClr val="CC0000"/>
                </a:solidFill>
                <a:latin typeface="Courier New" pitchFamily="49" charset="0"/>
              </a:rPr>
              <a:t> !!!!!!!</a:t>
            </a:r>
            <a:endParaRPr lang="en-US" altLang="el-GR" sz="2000" b="1" dirty="0">
              <a:solidFill>
                <a:srgbClr val="CC0000"/>
              </a:solidFill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solidFill>
                  <a:srgbClr val="CC0000"/>
                </a:solidFill>
                <a:latin typeface="Courier New" pitchFamily="49" charset="0"/>
              </a:rPr>
              <a:t>  </a:t>
            </a:r>
            <a:r>
              <a:rPr lang="en-US" altLang="el-GR" sz="2000" b="1" dirty="0" err="1">
                <a:solidFill>
                  <a:srgbClr val="CC0000"/>
                </a:solidFill>
                <a:latin typeface="Courier New" pitchFamily="49" charset="0"/>
              </a:rPr>
              <a:t>int</a:t>
            </a:r>
            <a:r>
              <a:rPr lang="en-US" altLang="el-GR" sz="2000" b="1" dirty="0">
                <a:solidFill>
                  <a:srgbClr val="CC0000"/>
                </a:solidFill>
                <a:latin typeface="Courier New" pitchFamily="49" charset="0"/>
              </a:rPr>
              <a:t> </a:t>
            </a:r>
            <a:r>
              <a:rPr lang="en-US" altLang="el-GR" sz="2000" b="1" dirty="0" err="1">
                <a:solidFill>
                  <a:srgbClr val="CC0000"/>
                </a:solidFill>
                <a:latin typeface="Courier New" pitchFamily="49" charset="0"/>
              </a:rPr>
              <a:t>yval</a:t>
            </a:r>
            <a:r>
              <a:rPr lang="en-US" altLang="el-GR" sz="2000" b="1" dirty="0">
                <a:solidFill>
                  <a:srgbClr val="CC0000"/>
                </a:solidFill>
                <a:latin typeface="Courier New" pitchFamily="49" charset="0"/>
              </a:rPr>
              <a:t> = 0;    // ERROR</a:t>
            </a:r>
            <a:r>
              <a:rPr lang="el-GR" altLang="el-GR" sz="2000" b="1" dirty="0">
                <a:solidFill>
                  <a:srgbClr val="CC0000"/>
                </a:solidFill>
                <a:latin typeface="Courier New" pitchFamily="49" charset="0"/>
              </a:rPr>
              <a:t> !!!!!!!</a:t>
            </a:r>
            <a:endParaRPr lang="en-US" altLang="el-GR" sz="2000" b="1" dirty="0">
              <a:solidFill>
                <a:srgbClr val="CC0000"/>
              </a:solidFill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l-GR" sz="2000" b="1" dirty="0">
                <a:latin typeface="Courier New" pitchFamily="49" charset="0"/>
              </a:rPr>
              <a:t>};</a:t>
            </a:r>
            <a:endParaRPr lang="el-GR" alt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554" y="116632"/>
            <a:ext cx="8458200" cy="603920"/>
          </a:xfrm>
        </p:spPr>
        <p:txBody>
          <a:bodyPr/>
          <a:lstStyle/>
          <a:p>
            <a:r>
              <a:rPr lang="en-US" dirty="0" smtClean="0">
                <a:solidFill>
                  <a:srgbClr val="CC3300"/>
                </a:solidFill>
              </a:rPr>
              <a:t>Separate</a:t>
            </a:r>
            <a:r>
              <a:rPr lang="en-US" dirty="0" smtClean="0"/>
              <a:t> </a:t>
            </a:r>
            <a:r>
              <a:rPr lang="en-US" dirty="0">
                <a:solidFill>
                  <a:srgbClr val="CC3300"/>
                </a:solidFill>
              </a:rPr>
              <a:t>Header and Implementation</a:t>
            </a:r>
            <a:endParaRPr lang="el-GR" dirty="0">
              <a:solidFill>
                <a:srgbClr val="CC33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 smtClean="0"/>
              <a:t>ΔΠΘ-ΤΜΗΜΑ ΜΠΔ: ΑΝΤΙΚΕΙΜΕΝΟΣΤΡΑΦΗΣ ΠΡΟΓΡΑΜΜΑΤΙΣΜΟΣ</a:t>
            </a:r>
            <a:r>
              <a:rPr lang="en-US" altLang="el-GR" smtClean="0"/>
              <a:t> / </a:t>
            </a:r>
            <a:r>
              <a:rPr lang="el-GR" altLang="el-GR" smtClean="0"/>
              <a:t>04</a:t>
            </a:r>
            <a:endParaRPr lang="el-GR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3C3BB4-BD1C-4CD2-BD91-4E8AB5178C27}" type="slidenum">
              <a:rPr lang="el-GR" altLang="el-GR" smtClean="0"/>
              <a:pPr/>
              <a:t>60</a:t>
            </a:fld>
            <a:endParaRPr lang="el-GR" altLang="el-GR"/>
          </a:p>
        </p:txBody>
      </p:sp>
      <p:pic>
        <p:nvPicPr>
          <p:cNvPr id="4098" name="Picture 2" descr="ClassDiagramCirc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30" y="648954"/>
            <a:ext cx="4290062" cy="285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54018" y="3501008"/>
            <a:ext cx="7340151" cy="123110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l-GR" altLang="el-GR" sz="2000" b="1" i="0" u="none" strike="noStrike" cap="none" normalizeH="0" baseline="0" dirty="0" err="1" smtClean="0">
                <a:ln>
                  <a:noFill/>
                </a:ln>
                <a:solidFill>
                  <a:srgbClr val="CC3300"/>
                </a:solidFill>
                <a:effectLst/>
                <a:latin typeface="+mn-lt"/>
                <a:cs typeface="Consolas" pitchFamily="49" charset="0"/>
              </a:rPr>
              <a:t>Circle.h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: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defines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the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public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interface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of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the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Consolas" pitchFamily="49" charset="0"/>
              </a:rPr>
              <a:t>Circle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class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l-GR" altLang="el-GR" sz="2000" b="1" i="0" u="none" strike="noStrike" cap="none" normalizeH="0" baseline="0" dirty="0" err="1" smtClean="0">
                <a:ln>
                  <a:noFill/>
                </a:ln>
                <a:solidFill>
                  <a:srgbClr val="6666FF"/>
                </a:solidFill>
                <a:effectLst/>
                <a:latin typeface="+mn-lt"/>
                <a:cs typeface="Consolas" pitchFamily="49" charset="0"/>
              </a:rPr>
              <a:t>Circle.cpp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: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provides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the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implementation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of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the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Consolas" pitchFamily="49" charset="0"/>
              </a:rPr>
              <a:t>Circle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class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l-GR" altLang="el-GR" sz="20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cs typeface="Consolas" pitchFamily="49" charset="0"/>
              </a:rPr>
              <a:t>TestCircle.cpp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: A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test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driver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program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for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 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the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Consolas" pitchFamily="49" charset="0"/>
              </a:rPr>
              <a:t>Circle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 </a:t>
            </a:r>
            <a:r>
              <a:rPr kumimoji="0" lang="el-GR" altLang="el-G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class</a:t>
            </a:r>
            <a:r>
              <a:rPr kumimoji="0" lang="el-GR" alt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Segoe UI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99992" y="1196752"/>
            <a:ext cx="4608512" cy="184665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l-GR"/>
            </a:defPPr>
            <a:lvl1pPr marL="0" marR="0" lvl="0" indent="0" defTabSz="914400" eaLnBrk="0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  <a:tabLst/>
              <a:defRPr kumimoji="0" sz="2000" b="1" i="0" u="none" strike="noStrike" cap="none" normalizeH="0" baseline="0">
                <a:ln>
                  <a:noFill/>
                </a:ln>
                <a:solidFill>
                  <a:srgbClr val="CC3300"/>
                </a:solidFill>
                <a:effectLst/>
                <a:latin typeface="+mn-lt"/>
                <a:cs typeface="Consolas" pitchFamily="49" charset="0"/>
              </a:defRPr>
            </a:lvl1pPr>
            <a:lvl2pPr>
              <a:spcBef>
                <a:spcPct val="0"/>
              </a:spcBef>
              <a:defRPr>
                <a:latin typeface="Arial" pitchFamily="34" charset="0"/>
                <a:cs typeface="Arial" pitchFamily="34" charset="0"/>
              </a:defRPr>
            </a:lvl2pPr>
            <a:lvl3pPr>
              <a:spcBef>
                <a:spcPct val="0"/>
              </a:spcBef>
              <a:defRPr>
                <a:latin typeface="Arial" pitchFamily="34" charset="0"/>
                <a:cs typeface="Arial" pitchFamily="34" charset="0"/>
              </a:defRPr>
            </a:lvl3pPr>
            <a:lvl4pPr>
              <a:spcBef>
                <a:spcPct val="0"/>
              </a:spcBef>
              <a:defRPr>
                <a:latin typeface="Arial" pitchFamily="34" charset="0"/>
                <a:cs typeface="Arial" pitchFamily="34" charset="0"/>
              </a:defRPr>
            </a:lvl4pPr>
            <a:lvl5pPr>
              <a:spcBef>
                <a:spcPct val="0"/>
              </a:spcBef>
              <a:defRPr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9pPr>
          </a:lstStyle>
          <a:p>
            <a:pPr>
              <a:buNone/>
            </a:pPr>
            <a:r>
              <a:rPr lang="el-GR" altLang="el-GR" b="0" dirty="0" err="1">
                <a:solidFill>
                  <a:schemeClr val="tx2"/>
                </a:solidFill>
              </a:rPr>
              <a:t>Instead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of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putting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all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the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codes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in</a:t>
            </a:r>
            <a:r>
              <a:rPr lang="el-GR" altLang="el-GR" b="0" dirty="0">
                <a:solidFill>
                  <a:schemeClr val="tx2"/>
                </a:solidFill>
              </a:rPr>
              <a:t> a </a:t>
            </a:r>
            <a:r>
              <a:rPr lang="el-GR" altLang="el-GR" b="0" dirty="0" err="1">
                <a:solidFill>
                  <a:schemeClr val="tx2"/>
                </a:solidFill>
              </a:rPr>
              <a:t>single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file</a:t>
            </a:r>
            <a:r>
              <a:rPr lang="el-GR" altLang="el-GR" b="0" dirty="0">
                <a:solidFill>
                  <a:schemeClr val="tx2"/>
                </a:solidFill>
              </a:rPr>
              <a:t>. </a:t>
            </a:r>
            <a:endParaRPr lang="en-US" altLang="el-GR" b="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l-GR" altLang="el-GR" b="0" dirty="0" err="1">
                <a:solidFill>
                  <a:schemeClr val="tx2"/>
                </a:solidFill>
              </a:rPr>
              <a:t>We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shall</a:t>
            </a:r>
            <a:r>
              <a:rPr lang="el-GR" altLang="el-GR" b="0" dirty="0">
                <a:solidFill>
                  <a:schemeClr val="tx2"/>
                </a:solidFill>
              </a:rPr>
              <a:t> "</a:t>
            </a:r>
            <a:r>
              <a:rPr lang="el-GR" altLang="el-GR" b="0" dirty="0" err="1">
                <a:solidFill>
                  <a:schemeClr val="tx2"/>
                </a:solidFill>
              </a:rPr>
              <a:t>separate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the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interface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and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implementation</a:t>
            </a:r>
            <a:r>
              <a:rPr lang="el-GR" altLang="el-GR" b="0" dirty="0">
                <a:solidFill>
                  <a:schemeClr val="tx2"/>
                </a:solidFill>
              </a:rPr>
              <a:t>" </a:t>
            </a:r>
            <a:r>
              <a:rPr lang="el-GR" altLang="el-GR" b="0" dirty="0" err="1" smtClean="0">
                <a:solidFill>
                  <a:schemeClr val="tx2"/>
                </a:solidFill>
              </a:rPr>
              <a:t>by</a:t>
            </a:r>
            <a:r>
              <a:rPr lang="el-GR" altLang="el-GR" b="0" dirty="0" smtClean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placing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the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codes</a:t>
            </a:r>
            <a:r>
              <a:rPr lang="el-GR" altLang="el-GR" b="0" dirty="0">
                <a:solidFill>
                  <a:schemeClr val="tx2"/>
                </a:solidFill>
              </a:rPr>
              <a:t> </a:t>
            </a:r>
            <a:r>
              <a:rPr lang="el-GR" altLang="el-GR" b="0" dirty="0" err="1">
                <a:solidFill>
                  <a:schemeClr val="tx2"/>
                </a:solidFill>
              </a:rPr>
              <a:t>in</a:t>
            </a:r>
            <a:r>
              <a:rPr lang="el-GR" altLang="el-GR" b="0" dirty="0">
                <a:solidFill>
                  <a:schemeClr val="tx2"/>
                </a:solidFill>
              </a:rPr>
              <a:t> 3 </a:t>
            </a:r>
            <a:r>
              <a:rPr lang="el-GR" altLang="el-GR" b="0" dirty="0" err="1">
                <a:solidFill>
                  <a:schemeClr val="tx2"/>
                </a:solidFill>
              </a:rPr>
              <a:t>files</a:t>
            </a:r>
            <a:r>
              <a:rPr lang="el-GR" altLang="el-GR" b="0" dirty="0">
                <a:solidFill>
                  <a:schemeClr val="tx2"/>
                </a:solidFill>
              </a:rPr>
              <a:t>.</a:t>
            </a:r>
          </a:p>
          <a:p>
            <a:endParaRPr lang="el-GR" b="0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hlinkClick r:id="rId3" action="ppaction://hlinkfile"/>
          </p:cNvPr>
          <p:cNvSpPr txBox="1"/>
          <p:nvPr/>
        </p:nvSpPr>
        <p:spPr>
          <a:xfrm>
            <a:off x="683568" y="4522816"/>
            <a:ext cx="2448272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defRPr b="1">
                <a:solidFill>
                  <a:srgbClr val="0070C0"/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 dirty="0"/>
              <a:t>Header_file.pdf</a:t>
            </a:r>
            <a:endParaRPr lang="el-GR" dirty="0"/>
          </a:p>
        </p:txBody>
      </p:sp>
      <p:sp>
        <p:nvSpPr>
          <p:cNvPr id="10" name="TextBox 9">
            <a:hlinkClick r:id="rId4" action="ppaction://hlinkfile"/>
          </p:cNvPr>
          <p:cNvSpPr txBox="1"/>
          <p:nvPr/>
        </p:nvSpPr>
        <p:spPr>
          <a:xfrm>
            <a:off x="2123728" y="4941168"/>
            <a:ext cx="3888432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defRPr b="1">
                <a:solidFill>
                  <a:schemeClr val="accent1">
                    <a:lumMod val="75000"/>
                  </a:schemeClr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Implementation_file.pdf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TextBox 10">
            <a:hlinkClick r:id="rId5" action="ppaction://hlinkfile"/>
          </p:cNvPr>
          <p:cNvSpPr txBox="1"/>
          <p:nvPr/>
        </p:nvSpPr>
        <p:spPr>
          <a:xfrm>
            <a:off x="5220072" y="5511714"/>
            <a:ext cx="26642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defRPr b="1">
                <a:solidFill>
                  <a:srgbClr val="CC3300"/>
                </a:solidFill>
                <a:latin typeface="Candara" panose="020E0502030303020204" pitchFamily="34" charset="0"/>
              </a:defRPr>
            </a:lvl1pPr>
          </a:lstStyle>
          <a:p>
            <a:r>
              <a:rPr lang="en-US" dirty="0">
                <a:solidFill>
                  <a:srgbClr val="6666FF"/>
                </a:solidFill>
              </a:rPr>
              <a:t>Test_drive.pdf</a:t>
            </a:r>
            <a:endParaRPr lang="el-GR" dirty="0">
              <a:solidFill>
                <a:srgbClr val="66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23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3F585C-E3F8-463D-B6A7-826EDF26ABF1}" type="slidenum">
              <a:rPr lang="el-GR" altLang="el-GR"/>
              <a:pPr/>
              <a:t>7</a:t>
            </a:fld>
            <a:endParaRPr lang="el-GR" altLang="el-GR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 altLang="el-GR" sz="2200">
                <a:solidFill>
                  <a:srgbClr val="CC0000"/>
                </a:solidFill>
              </a:rPr>
              <a:t>Μια λύση στο πρόβλημα είναι η ύπαρξη μιας ειδικής συνάρτησης που θα δίνει αρχικές αποδεκτές τιμές στα </a:t>
            </a:r>
            <a:r>
              <a:rPr lang="en-US" altLang="el-GR" sz="2200">
                <a:solidFill>
                  <a:srgbClr val="CC0000"/>
                </a:solidFill>
              </a:rPr>
              <a:t>data members</a:t>
            </a:r>
            <a:r>
              <a:rPr lang="el-GR" altLang="el-GR" sz="2200"/>
              <a:t>.</a:t>
            </a:r>
            <a:endParaRPr lang="en-US" altLang="el-GR" sz="2200"/>
          </a:p>
          <a:p>
            <a:pPr>
              <a:lnSpc>
                <a:spcPct val="110000"/>
              </a:lnSpc>
            </a:pPr>
            <a:r>
              <a:rPr lang="el-GR" altLang="el-GR" sz="2200"/>
              <a:t>Μια τέτοια συνάρτηση θα μπορεί να επιστρέφει οποιαδήποτε τιμή αλλά είναι προτιμότερο να είναι τύπου void επειδή ο βασικός στόχος είναι η απόδοση αρχικών τιμών. </a:t>
            </a:r>
            <a:endParaRPr lang="en-US" altLang="el-GR" sz="2200"/>
          </a:p>
          <a:p>
            <a:pPr>
              <a:lnSpc>
                <a:spcPct val="110000"/>
              </a:lnSpc>
            </a:pPr>
            <a:r>
              <a:rPr lang="el-GR" altLang="el-GR" sz="2200">
                <a:solidFill>
                  <a:srgbClr val="CC0000"/>
                </a:solidFill>
              </a:rPr>
              <a:t>Εφόσον η συνάρτηση αυτή θα δίνει αρχική τιμή σε όλα τα </a:t>
            </a:r>
            <a:r>
              <a:rPr lang="en-US" altLang="el-GR" sz="2200">
                <a:solidFill>
                  <a:srgbClr val="CC0000"/>
                </a:solidFill>
              </a:rPr>
              <a:t>data </a:t>
            </a:r>
            <a:r>
              <a:rPr lang="el-GR" altLang="el-GR" sz="2200">
                <a:solidFill>
                  <a:srgbClr val="CC0000"/>
                </a:solidFill>
              </a:rPr>
              <a:t>member</a:t>
            </a:r>
            <a:r>
              <a:rPr lang="en-US" altLang="el-GR" sz="2200">
                <a:solidFill>
                  <a:srgbClr val="CC0000"/>
                </a:solidFill>
              </a:rPr>
              <a:t>s </a:t>
            </a:r>
            <a:r>
              <a:rPr lang="el-GR" altLang="el-GR" sz="2200">
                <a:solidFill>
                  <a:srgbClr val="CC0000"/>
                </a:solidFill>
              </a:rPr>
              <a:t>είναι επιθυμητό να διαθέτει ένα αντίστοιχο όρισμα για κάθε ένα από αυτά.</a:t>
            </a:r>
            <a:r>
              <a:rPr lang="el-GR" altLang="el-GR" sz="2200"/>
              <a:t> </a:t>
            </a:r>
            <a:endParaRPr lang="en-US" altLang="el-GR" sz="2200"/>
          </a:p>
          <a:p>
            <a:pPr>
              <a:lnSpc>
                <a:spcPct val="110000"/>
              </a:lnSpc>
            </a:pPr>
            <a:r>
              <a:rPr lang="el-GR" altLang="el-GR" sz="2200"/>
              <a:t>Η συνάρτηση αυτή λέγεται </a:t>
            </a:r>
            <a:r>
              <a:rPr lang="en-US" altLang="el-GR" sz="2200" b="1">
                <a:solidFill>
                  <a:schemeClr val="accent2"/>
                </a:solidFill>
              </a:rPr>
              <a:t>constructor</a:t>
            </a:r>
            <a:r>
              <a:rPr lang="en-US" altLang="el-GR" sz="2200"/>
              <a:t> (</a:t>
            </a:r>
            <a:r>
              <a:rPr lang="el-GR" altLang="el-GR" sz="2200"/>
              <a:t>στην ελληνική γλώσσα αποδίδεται ως </a:t>
            </a:r>
            <a:r>
              <a:rPr lang="el-GR" altLang="el-GR" sz="2200" b="1">
                <a:solidFill>
                  <a:schemeClr val="accent2"/>
                </a:solidFill>
              </a:rPr>
              <a:t>Δομητή</a:t>
            </a:r>
            <a:r>
              <a:rPr lang="el-GR" altLang="el-GR" sz="2200">
                <a:solidFill>
                  <a:schemeClr val="accent2"/>
                </a:solidFill>
              </a:rPr>
              <a:t>ς</a:t>
            </a:r>
            <a:r>
              <a:rPr lang="el-GR" altLang="el-GR" sz="220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 dirty="0"/>
              <a:t>ΔΠΘ-ΤΜΗΜΑ ΜΠΔ: ΑΝΤΙΚΕΙΜΕΝΟΣΤΡΑΦΗΣ ΠΡΟΓΡΑΜΜΑΤΙΣΜΟΣ</a:t>
            </a:r>
            <a:r>
              <a:rPr lang="en-US" altLang="el-GR" dirty="0"/>
              <a:t> / </a:t>
            </a:r>
            <a:r>
              <a:rPr lang="el-GR" altLang="el-GR" dirty="0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09C8BE-AC07-4E88-89CA-D1333F349E44}" type="slidenum">
              <a:rPr lang="el-GR" altLang="el-GR"/>
              <a:pPr/>
              <a:t>8</a:t>
            </a:fld>
            <a:endParaRPr lang="el-GR" altLang="el-GR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b="1"/>
              <a:t>Constructors</a:t>
            </a:r>
            <a:endParaRPr lang="el-GR" altLang="el-GR" b="1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l-GR" altLang="el-GR" sz="2200" dirty="0"/>
              <a:t>Είναι ειδικές </a:t>
            </a:r>
            <a:r>
              <a:rPr lang="en-US" altLang="el-GR" sz="2200" dirty="0"/>
              <a:t>member functions </a:t>
            </a:r>
            <a:r>
              <a:rPr lang="el-GR" altLang="el-GR" sz="2200" dirty="0"/>
              <a:t>που χρησιμοποιούνται για τη δημιουργία και την αρχικοποίηση των </a:t>
            </a:r>
            <a:r>
              <a:rPr lang="en-US" altLang="el-GR" sz="2200" dirty="0"/>
              <a:t>objects.</a:t>
            </a:r>
          </a:p>
          <a:p>
            <a:pPr>
              <a:lnSpc>
                <a:spcPct val="120000"/>
              </a:lnSpc>
            </a:pPr>
            <a:r>
              <a:rPr lang="el-GR" altLang="el-GR" sz="2200" dirty="0">
                <a:solidFill>
                  <a:srgbClr val="CC0000"/>
                </a:solidFill>
              </a:rPr>
              <a:t>Η δημιουργία του κατάλληλου </a:t>
            </a:r>
            <a:r>
              <a:rPr lang="en-US" altLang="el-GR" sz="2200" dirty="0">
                <a:solidFill>
                  <a:srgbClr val="CC0000"/>
                </a:solidFill>
              </a:rPr>
              <a:t>constructor </a:t>
            </a:r>
            <a:r>
              <a:rPr lang="el-GR" altLang="el-GR" sz="2200" dirty="0">
                <a:solidFill>
                  <a:srgbClr val="CC0000"/>
                </a:solidFill>
              </a:rPr>
              <a:t>για μια κλάση εγγυάται ότι</a:t>
            </a:r>
            <a:r>
              <a:rPr lang="en-US" altLang="el-GR" sz="2200" dirty="0">
                <a:solidFill>
                  <a:srgbClr val="CC0000"/>
                </a:solidFill>
              </a:rPr>
              <a:t>, </a:t>
            </a:r>
            <a:r>
              <a:rPr lang="el-GR" altLang="el-GR" sz="2200" dirty="0">
                <a:solidFill>
                  <a:srgbClr val="CC0000"/>
                </a:solidFill>
              </a:rPr>
              <a:t>σε αντικείμενα της κλάσης</a:t>
            </a:r>
            <a:r>
              <a:rPr lang="en-US" altLang="el-GR" sz="2200" dirty="0">
                <a:solidFill>
                  <a:srgbClr val="CC0000"/>
                </a:solidFill>
              </a:rPr>
              <a:t>,</a:t>
            </a:r>
            <a:r>
              <a:rPr lang="el-GR" altLang="el-GR" sz="2200" dirty="0">
                <a:solidFill>
                  <a:srgbClr val="CC0000"/>
                </a:solidFill>
              </a:rPr>
              <a:t> δεν θα υπάρχουν ποτέ περιεχόμενα με απροσδιόριστες τιμές.</a:t>
            </a:r>
            <a:endParaRPr lang="en-US" altLang="el-GR" sz="2200" dirty="0">
              <a:solidFill>
                <a:srgbClr val="CC0000"/>
              </a:solidFill>
            </a:endParaRPr>
          </a:p>
          <a:p>
            <a:pPr>
              <a:lnSpc>
                <a:spcPct val="120000"/>
              </a:lnSpc>
            </a:pPr>
            <a:r>
              <a:rPr lang="el-GR" altLang="el-GR" sz="2200" b="1" dirty="0">
                <a:solidFill>
                  <a:srgbClr val="00B050"/>
                </a:solidFill>
              </a:rPr>
              <a:t>Όταν δημιουργείται ένα στιγμιότυπο (</a:t>
            </a:r>
            <a:r>
              <a:rPr lang="en-US" altLang="el-GR" sz="2200" b="1" dirty="0">
                <a:solidFill>
                  <a:srgbClr val="00B050"/>
                </a:solidFill>
              </a:rPr>
              <a:t>instance) </a:t>
            </a:r>
            <a:r>
              <a:rPr lang="el-GR" altLang="el-GR" sz="2200" b="1" dirty="0">
                <a:solidFill>
                  <a:srgbClr val="00B050"/>
                </a:solidFill>
              </a:rPr>
              <a:t>της κλάσης</a:t>
            </a:r>
            <a:r>
              <a:rPr lang="en-US" altLang="el-GR" sz="2200" b="1" dirty="0">
                <a:solidFill>
                  <a:srgbClr val="00B050"/>
                </a:solidFill>
              </a:rPr>
              <a:t>, </a:t>
            </a:r>
            <a:r>
              <a:rPr lang="el-GR" altLang="el-GR" sz="2200" b="1" dirty="0">
                <a:solidFill>
                  <a:srgbClr val="00B050"/>
                </a:solidFill>
              </a:rPr>
              <a:t>δηλ. ένα αντικείμενο, ο </a:t>
            </a:r>
            <a:r>
              <a:rPr lang="en-US" altLang="el-GR" sz="2200" b="1" dirty="0">
                <a:solidFill>
                  <a:srgbClr val="00B050"/>
                </a:solidFill>
              </a:rPr>
              <a:t>constructor </a:t>
            </a:r>
            <a:r>
              <a:rPr lang="el-GR" altLang="el-GR" sz="2200" b="1" dirty="0">
                <a:solidFill>
                  <a:srgbClr val="00B050"/>
                </a:solidFill>
              </a:rPr>
              <a:t>καλείται για να δώσει αρχικές τιμές σε όλα τα δεδομένα </a:t>
            </a:r>
            <a:r>
              <a:rPr lang="en-US" altLang="el-GR" sz="2200" b="1" dirty="0">
                <a:solidFill>
                  <a:srgbClr val="00B050"/>
                </a:solidFill>
              </a:rPr>
              <a:t>(data members) </a:t>
            </a:r>
            <a:r>
              <a:rPr lang="el-GR" altLang="el-GR" sz="2200" b="1" dirty="0">
                <a:solidFill>
                  <a:srgbClr val="00B050"/>
                </a:solidFill>
              </a:rPr>
              <a:t>της κλάσης. Έτσι εξασφαλίζεται ότι όλα τα στιγμιότυπα </a:t>
            </a:r>
            <a:r>
              <a:rPr lang="en-US" altLang="el-GR" sz="2200" b="1" dirty="0">
                <a:solidFill>
                  <a:srgbClr val="00B050"/>
                </a:solidFill>
              </a:rPr>
              <a:t>(objects) </a:t>
            </a:r>
            <a:r>
              <a:rPr lang="el-GR" altLang="el-GR" sz="2200" b="1" dirty="0">
                <a:solidFill>
                  <a:srgbClr val="00B050"/>
                </a:solidFill>
              </a:rPr>
              <a:t>αρχικοποιούνται με αποδεκτές τιμές</a:t>
            </a:r>
            <a:r>
              <a:rPr lang="en-US" altLang="el-GR" sz="2200" b="1" dirty="0">
                <a:solidFill>
                  <a:srgbClr val="00B050"/>
                </a:solidFill>
              </a:rPr>
              <a:t>.</a:t>
            </a:r>
            <a:r>
              <a:rPr lang="el-GR" altLang="el-GR" sz="1800" b="1" dirty="0">
                <a:solidFill>
                  <a:srgbClr val="00B05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altLang="el-GR"/>
              <a:t>ΔΠΘ-ΤΜΗΜΑ ΜΠΔ: ΑΝΤΙΚΕΙΜΕΝΟΣΤΡΑΦΗΣ ΠΡΟΓΡΑΜΜΑΤΙΣΜΟΣ</a:t>
            </a:r>
            <a:r>
              <a:rPr lang="en-US" altLang="el-GR"/>
              <a:t> / </a:t>
            </a:r>
            <a:r>
              <a:rPr lang="el-GR" altLang="el-GR"/>
              <a:t>04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F02DF0-5C57-4AE1-A07E-DC593E2E8257}" type="slidenum">
              <a:rPr lang="el-GR" altLang="el-GR"/>
              <a:pPr/>
              <a:t>9</a:t>
            </a:fld>
            <a:endParaRPr lang="el-GR" altLang="el-GR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l-GR" altLang="el-GR" sz="2400">
                <a:solidFill>
                  <a:srgbClr val="CC0000"/>
                </a:solidFill>
              </a:rPr>
              <a:t>Ένας </a:t>
            </a:r>
            <a:r>
              <a:rPr lang="en-US" altLang="el-GR" sz="2400">
                <a:solidFill>
                  <a:srgbClr val="CC0000"/>
                </a:solidFill>
              </a:rPr>
              <a:t>constructor </a:t>
            </a:r>
            <a:r>
              <a:rPr lang="el-GR" altLang="el-GR" sz="2400">
                <a:solidFill>
                  <a:srgbClr val="CC0000"/>
                </a:solidFill>
              </a:rPr>
              <a:t>έχει όνομα ίδιο με αυτό της κλάσης.</a:t>
            </a:r>
            <a:endParaRPr lang="en-US" altLang="el-GR" sz="2400">
              <a:solidFill>
                <a:srgbClr val="CC0000"/>
              </a:solidFill>
            </a:endParaRPr>
          </a:p>
          <a:p>
            <a:pPr marL="533400" indent="-533400"/>
            <a:r>
              <a:rPr lang="el-GR" altLang="el-GR" sz="2400"/>
              <a:t>Μπορεί να λάβει προαιρετικά ορίσματα που μπορούν να χρησιμοποιηθούν για να δοθούν αρχικές τιμές στα δεδομένα της κλάσης.</a:t>
            </a:r>
          </a:p>
          <a:p>
            <a:pPr marL="533400" indent="-533400"/>
            <a:r>
              <a:rPr lang="el-GR" altLang="el-GR" sz="2400" u="sng">
                <a:solidFill>
                  <a:srgbClr val="008080"/>
                </a:solidFill>
              </a:rPr>
              <a:t>Οι </a:t>
            </a:r>
            <a:r>
              <a:rPr lang="en-US" altLang="el-GR" sz="2400" u="sng">
                <a:solidFill>
                  <a:srgbClr val="008080"/>
                </a:solidFill>
              </a:rPr>
              <a:t>constructors </a:t>
            </a:r>
            <a:r>
              <a:rPr lang="el-GR" altLang="el-GR" sz="2400" u="sng">
                <a:solidFill>
                  <a:srgbClr val="008080"/>
                </a:solidFill>
              </a:rPr>
              <a:t>καλούνται αυτόματα όταν εκχωρείται χώρος για τα αντικείμενα μιας κλάσης.</a:t>
            </a:r>
          </a:p>
          <a:p>
            <a:pPr marL="533400" indent="-533400"/>
            <a:r>
              <a:rPr lang="el-GR" altLang="el-GR" sz="2400"/>
              <a:t>Αυτό σημαίνει ότι </a:t>
            </a:r>
            <a:r>
              <a:rPr lang="el-GR" altLang="el-GR" sz="2400" b="1">
                <a:solidFill>
                  <a:srgbClr val="CC0000"/>
                </a:solidFill>
              </a:rPr>
              <a:t>ένας </a:t>
            </a:r>
            <a:r>
              <a:rPr lang="en-US" altLang="el-GR" sz="2400" b="1">
                <a:solidFill>
                  <a:srgbClr val="CC0000"/>
                </a:solidFill>
              </a:rPr>
              <a:t>constructor </a:t>
            </a:r>
            <a:r>
              <a:rPr lang="el-GR" altLang="el-GR" sz="2400" b="1">
                <a:solidFill>
                  <a:srgbClr val="CC0000"/>
                </a:solidFill>
              </a:rPr>
              <a:t>καλείται όταν</a:t>
            </a:r>
            <a:r>
              <a:rPr lang="el-GR" altLang="el-GR" sz="2400"/>
              <a:t> :</a:t>
            </a:r>
          </a:p>
          <a:p>
            <a:pPr marL="914400" lvl="1" indent="-457200">
              <a:buFontTx/>
              <a:buAutoNum type="arabicPeriod"/>
            </a:pPr>
            <a:r>
              <a:rPr lang="el-GR" altLang="el-GR" sz="2000"/>
              <a:t>δηλώνεται ένα αντικείμενο</a:t>
            </a:r>
            <a:r>
              <a:rPr lang="en-GB" altLang="el-GR" sz="2000"/>
              <a:t>.</a:t>
            </a:r>
          </a:p>
          <a:p>
            <a:pPr marL="914400" lvl="1" indent="-457200">
              <a:buFontTx/>
              <a:buAutoNum type="arabicPeriod"/>
            </a:pPr>
            <a:r>
              <a:rPr lang="el-GR" altLang="el-GR" sz="2000"/>
              <a:t>ένα αντικείμενο μεταβιβάζεται ως παράμετρος τιμής</a:t>
            </a:r>
            <a:r>
              <a:rPr lang="en-GB" altLang="el-GR" sz="2000"/>
              <a:t>.</a:t>
            </a:r>
          </a:p>
          <a:p>
            <a:pPr marL="914400" lvl="1" indent="-457200">
              <a:buFontTx/>
              <a:buAutoNum type="arabicPeriod"/>
            </a:pPr>
            <a:r>
              <a:rPr lang="el-GR" altLang="el-GR" sz="2000"/>
              <a:t>εκχωρείται χώρος για ένα αντικείμενο στη δυναμική μνήμη, μέσω της εντολής </a:t>
            </a:r>
            <a:r>
              <a:rPr lang="en-US" altLang="el-GR" sz="2000">
                <a:solidFill>
                  <a:schemeClr val="accent2"/>
                </a:solidFill>
              </a:rPr>
              <a:t>new</a:t>
            </a:r>
          </a:p>
          <a:p>
            <a:pPr marL="533400" indent="-533400"/>
            <a:endParaRPr lang="en-US" altLang="el-G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l-GR" alt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l-GR" alt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3795</TotalTime>
  <Words>3057</Words>
  <Application>Microsoft Office PowerPoint</Application>
  <PresentationFormat>On-screen Show (4:3)</PresentationFormat>
  <Paragraphs>645</Paragraphs>
  <Slides>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9" baseType="lpstr">
      <vt:lpstr>Arial</vt:lpstr>
      <vt:lpstr>Candara</vt:lpstr>
      <vt:lpstr>Comic Sans MS</vt:lpstr>
      <vt:lpstr>Consolas</vt:lpstr>
      <vt:lpstr>Courier New</vt:lpstr>
      <vt:lpstr>Gulim</vt:lpstr>
      <vt:lpstr>Segoe UI</vt:lpstr>
      <vt:lpstr>Times New Roman</vt:lpstr>
      <vt:lpstr>Προεπιλεγμένη σχεδίαση</vt:lpstr>
      <vt:lpstr>5ο Μάθημα</vt:lpstr>
      <vt:lpstr>1. Κλάσεις και αντικείμενα</vt:lpstr>
      <vt:lpstr>PowerPoint Presentation</vt:lpstr>
      <vt:lpstr>Παράδειγμα - 1</vt:lpstr>
      <vt:lpstr>2. Constructors &amp; Destructors</vt:lpstr>
      <vt:lpstr>PowerPoint Presentation</vt:lpstr>
      <vt:lpstr>PowerPoint Presentation</vt:lpstr>
      <vt:lpstr>Constructors</vt:lpstr>
      <vt:lpstr>PowerPoint Presentation</vt:lpstr>
      <vt:lpstr>PowerPoint Presentation</vt:lpstr>
      <vt:lpstr>PowerPoint Presentation</vt:lpstr>
      <vt:lpstr>Παράδειγμα - 2</vt:lpstr>
      <vt:lpstr>Παράδειγμα - 3</vt:lpstr>
      <vt:lpstr>PowerPoint Presentation</vt:lpstr>
      <vt:lpstr>Παράδειγμα - 4</vt:lpstr>
      <vt:lpstr>PowerPoint Presentation</vt:lpstr>
      <vt:lpstr>Destructors (αποδομητές ή καταστροφείς)</vt:lpstr>
      <vt:lpstr>PowerPoint Presentation</vt:lpstr>
      <vt:lpstr>Τύποι constructors</vt:lpstr>
      <vt:lpstr>Παράδειγμα - 5</vt:lpstr>
      <vt:lpstr>Παράδειγμα - 6</vt:lpstr>
      <vt:lpstr>Default constructor</vt:lpstr>
      <vt:lpstr>PowerPoint Presentation</vt:lpstr>
      <vt:lpstr>PowerPoint Presentation</vt:lpstr>
      <vt:lpstr>PowerPoint Presentation</vt:lpstr>
      <vt:lpstr>Constructor με παραμέτρους</vt:lpstr>
      <vt:lpstr>PowerPoint Presentation</vt:lpstr>
      <vt:lpstr>Παράδειγμα - 7</vt:lpstr>
      <vt:lpstr>PowerPoint Presentation</vt:lpstr>
      <vt:lpstr>PowerPoint Presentation</vt:lpstr>
      <vt:lpstr>Χρήση default παραμέτρων</vt:lpstr>
      <vt:lpstr>PowerPoint Presentation</vt:lpstr>
      <vt:lpstr>PowerPoint Presentation</vt:lpstr>
      <vt:lpstr>Παράδειγμα - 8</vt:lpstr>
      <vt:lpstr>PowerPoint Presentation</vt:lpstr>
      <vt:lpstr>PowerPoint Presentation</vt:lpstr>
      <vt:lpstr>Παράδειγμα - 9</vt:lpstr>
      <vt:lpstr>Ορισμός constructor με χρήση λίστας αρχικοποίησης</vt:lpstr>
      <vt:lpstr>PowerPoint Presentation</vt:lpstr>
      <vt:lpstr>Παράδειγμα - 10</vt:lpstr>
      <vt:lpstr>Copy constructors &amp; Convert constructors</vt:lpstr>
      <vt:lpstr>PowerPoint Presentation</vt:lpstr>
      <vt:lpstr>Copy constructors</vt:lpstr>
      <vt:lpstr>PowerPoint Presentation</vt:lpstr>
      <vt:lpstr>Παράδειγμα - 1</vt:lpstr>
      <vt:lpstr>Copy Constructor</vt:lpstr>
      <vt:lpstr>Copy constructors</vt:lpstr>
      <vt:lpstr>3. Εκχώρηση αντικειμένων (assignment)</vt:lpstr>
      <vt:lpstr>Διαφορές εκχώρησης - αρχικοποίησης</vt:lpstr>
      <vt:lpstr>Παράδειγμα - 11</vt:lpstr>
      <vt:lpstr>PowerPoint Presentation</vt:lpstr>
      <vt:lpstr>PowerPoint Presentation</vt:lpstr>
      <vt:lpstr>Σχόλια </vt:lpstr>
      <vt:lpstr>4. Επιστροφή αντικειμένων από συναρτήσεις  ( Παράδειγμα – 12 ) </vt:lpstr>
      <vt:lpstr>PowerPoint Presentation</vt:lpstr>
      <vt:lpstr>PowerPoint Presentation</vt:lpstr>
      <vt:lpstr>PowerPoint Presentation</vt:lpstr>
      <vt:lpstr>Παράδειγμα εφαρμογής</vt:lpstr>
      <vt:lpstr>PowerPoint Presentation</vt:lpstr>
      <vt:lpstr>Separate Header and Implementation</vt:lpstr>
    </vt:vector>
  </TitlesOfParts>
  <Company>ΒΕΡΕΝΙΚΗ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ΣΤΕΦΑΝΟΣ</dc:creator>
  <cp:lastModifiedBy>ΣΤΕΦΑΝΟΣ</cp:lastModifiedBy>
  <cp:revision>301</cp:revision>
  <dcterms:created xsi:type="dcterms:W3CDTF">2003-09-21T16:57:34Z</dcterms:created>
  <dcterms:modified xsi:type="dcterms:W3CDTF">2015-11-10T10:19:17Z</dcterms:modified>
</cp:coreProperties>
</file>