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354" r:id="rId2"/>
    <p:sldId id="431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4" r:id="rId12"/>
    <p:sldId id="408" r:id="rId13"/>
    <p:sldId id="445" r:id="rId14"/>
    <p:sldId id="392" r:id="rId15"/>
    <p:sldId id="391" r:id="rId16"/>
    <p:sldId id="393" r:id="rId17"/>
    <p:sldId id="313" r:id="rId18"/>
    <p:sldId id="332" r:id="rId19"/>
    <p:sldId id="326" r:id="rId20"/>
    <p:sldId id="503" r:id="rId21"/>
    <p:sldId id="504" r:id="rId22"/>
    <p:sldId id="505" r:id="rId23"/>
    <p:sldId id="488" r:id="rId24"/>
    <p:sldId id="447" r:id="rId25"/>
    <p:sldId id="508" r:id="rId26"/>
    <p:sldId id="499" r:id="rId27"/>
    <p:sldId id="519" r:id="rId28"/>
    <p:sldId id="502" r:id="rId29"/>
    <p:sldId id="464" r:id="rId30"/>
    <p:sldId id="476" r:id="rId31"/>
    <p:sldId id="465" r:id="rId32"/>
    <p:sldId id="466" r:id="rId33"/>
    <p:sldId id="472" r:id="rId34"/>
    <p:sldId id="473" r:id="rId35"/>
    <p:sldId id="336" r:id="rId36"/>
    <p:sldId id="446" r:id="rId37"/>
    <p:sldId id="328" r:id="rId38"/>
    <p:sldId id="329" r:id="rId39"/>
    <p:sldId id="330" r:id="rId40"/>
    <p:sldId id="346" r:id="rId41"/>
    <p:sldId id="331" r:id="rId42"/>
    <p:sldId id="347" r:id="rId43"/>
    <p:sldId id="377" r:id="rId44"/>
    <p:sldId id="400" r:id="rId45"/>
    <p:sldId id="401" r:id="rId46"/>
    <p:sldId id="402" r:id="rId47"/>
    <p:sldId id="409" r:id="rId48"/>
    <p:sldId id="403" r:id="rId49"/>
    <p:sldId id="404" r:id="rId50"/>
    <p:sldId id="405" r:id="rId51"/>
    <p:sldId id="350" r:id="rId52"/>
    <p:sldId id="406" r:id="rId53"/>
    <p:sldId id="412" r:id="rId54"/>
    <p:sldId id="411" r:id="rId55"/>
    <p:sldId id="407" r:id="rId56"/>
    <p:sldId id="413" r:id="rId57"/>
    <p:sldId id="376" r:id="rId58"/>
    <p:sldId id="385" r:id="rId59"/>
    <p:sldId id="348" r:id="rId60"/>
    <p:sldId id="389" r:id="rId61"/>
    <p:sldId id="448" r:id="rId62"/>
    <p:sldId id="510" r:id="rId63"/>
    <p:sldId id="511" r:id="rId64"/>
    <p:sldId id="513" r:id="rId65"/>
    <p:sldId id="450" r:id="rId66"/>
    <p:sldId id="451" r:id="rId67"/>
    <p:sldId id="452" r:id="rId68"/>
    <p:sldId id="453" r:id="rId69"/>
    <p:sldId id="514" r:id="rId70"/>
    <p:sldId id="454" r:id="rId71"/>
    <p:sldId id="455" r:id="rId72"/>
    <p:sldId id="515" r:id="rId73"/>
    <p:sldId id="516" r:id="rId74"/>
    <p:sldId id="521" r:id="rId75"/>
    <p:sldId id="512" r:id="rId76"/>
    <p:sldId id="522" r:id="rId77"/>
    <p:sldId id="474" r:id="rId78"/>
    <p:sldId id="475" r:id="rId79"/>
    <p:sldId id="523" r:id="rId80"/>
    <p:sldId id="477" r:id="rId81"/>
    <p:sldId id="478" r:id="rId82"/>
    <p:sldId id="524" r:id="rId83"/>
    <p:sldId id="507" r:id="rId84"/>
    <p:sldId id="479" r:id="rId85"/>
    <p:sldId id="525" r:id="rId86"/>
    <p:sldId id="509" r:id="rId87"/>
    <p:sldId id="489" r:id="rId88"/>
    <p:sldId id="490" r:id="rId89"/>
    <p:sldId id="520" r:id="rId90"/>
  </p:sldIdLst>
  <p:sldSz cx="9144000" cy="6858000" type="screen4x3"/>
  <p:notesSz cx="7099300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-30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iliotis\Documents\&#965;&#948;&#961;&#945;&#965;&#955;&#953;&#954;&#942;%20&#945;&#957;&#959;&#953;&#954;&#964;&#974;&#957;%20&#945;&#947;&#969;&#947;&#974;&#957;\&#946;&#945;&#952;&#956;&#953;&#945;&#943;&#945;%20&#956;&#949;&#964;&#945;&#946;&#945;&#955;%20&#961;&#959;&#94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l-GR" sz="925" b="0" i="0" u="none" strike="noStrike" baseline="0">
                <a:solidFill>
                  <a:srgbClr val="000000"/>
                </a:solidFill>
                <a:latin typeface="Arial Greek"/>
                <a:ea typeface="Arial Greek"/>
                <a:cs typeface="Arial Greek"/>
              </a:defRPr>
            </a:pPr>
            <a:r>
              <a:rPr lang="el-GR" sz="800" b="1" i="0" u="none" strike="noStrike" baseline="0">
                <a:solidFill>
                  <a:srgbClr val="000000"/>
                </a:solidFill>
                <a:latin typeface="Arial Greek"/>
                <a:cs typeface="Arial Greek"/>
              </a:rPr>
              <a:t>ΠΡΟΦΙΛ ΝΕΡΟΥ </a:t>
            </a:r>
            <a:r>
              <a:rPr lang="en-GB" sz="800" b="1" i="0" u="none" strike="noStrike" baseline="0">
                <a:solidFill>
                  <a:srgbClr val="000000"/>
                </a:solidFill>
                <a:latin typeface="Arial Greek"/>
                <a:cs typeface="Arial Greek"/>
              </a:rPr>
              <a:t>A-B</a:t>
            </a:r>
          </a:p>
        </c:rich>
      </c:tx>
      <c:layout>
        <c:manualLayout>
          <c:xMode val="edge"/>
          <c:yMode val="edge"/>
          <c:x val="0.39206003406618051"/>
          <c:y val="7.11115777194517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057125312349571"/>
          <c:y val="0.2486837428856041"/>
          <c:w val="0.77667587899818902"/>
          <c:h val="0.47555761960772397"/>
        </c:manualLayout>
      </c:layout>
      <c:scatterChart>
        <c:scatterStyle val="lineMarker"/>
        <c:varyColors val="0"/>
        <c:ser>
          <c:idx val="1"/>
          <c:order val="1"/>
          <c:spPr>
            <a:ln w="25400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'[3]anomoiomorfoi ab'!$M$22:$M$30</c:f>
              <c:numCache>
                <c:formatCode>General</c:formatCode>
                <c:ptCount val="9"/>
                <c:pt idx="0">
                  <c:v>1161.6499999999999</c:v>
                </c:pt>
                <c:pt idx="1">
                  <c:v>1150</c:v>
                </c:pt>
                <c:pt idx="2">
                  <c:v>1100</c:v>
                </c:pt>
                <c:pt idx="3">
                  <c:v>1050</c:v>
                </c:pt>
                <c:pt idx="4">
                  <c:v>950</c:v>
                </c:pt>
                <c:pt idx="5">
                  <c:v>850</c:v>
                </c:pt>
                <c:pt idx="6">
                  <c:v>550</c:v>
                </c:pt>
                <c:pt idx="7">
                  <c:v>250</c:v>
                </c:pt>
                <c:pt idx="8">
                  <c:v>50</c:v>
                </c:pt>
              </c:numCache>
            </c:numRef>
          </c:xVal>
          <c:yVal>
            <c:numRef>
              <c:f>'[3]anomoiomorfoi ab'!$O$22:$O$30</c:f>
              <c:numCache>
                <c:formatCode>General</c:formatCode>
                <c:ptCount val="9"/>
                <c:pt idx="0">
                  <c:v>1.2461725972584214</c:v>
                </c:pt>
                <c:pt idx="1">
                  <c:v>1.5473839469610691</c:v>
                </c:pt>
                <c:pt idx="2">
                  <c:v>1.5555372792158839</c:v>
                </c:pt>
                <c:pt idx="3">
                  <c:v>1.5907304140583356</c:v>
                </c:pt>
                <c:pt idx="4">
                  <c:v>1.6377631824276746</c:v>
                </c:pt>
                <c:pt idx="5">
                  <c:v>1.6677106037239566</c:v>
                </c:pt>
                <c:pt idx="6">
                  <c:v>1.7191826367297101</c:v>
                </c:pt>
                <c:pt idx="7">
                  <c:v>1.7371521398697487</c:v>
                </c:pt>
                <c:pt idx="8">
                  <c:v>1.7431053194314856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EA-4C7F-8DEA-E3DF2294C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337408"/>
        <c:axId val="168339712"/>
      </c:scatterChart>
      <c:scatterChart>
        <c:scatterStyle val="smoothMarker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'[2]anomoiomorfoi ab'!$M$22:$M$30</c:f>
              <c:numCache>
                <c:formatCode>General</c:formatCode>
                <c:ptCount val="9"/>
                <c:pt idx="0">
                  <c:v>0</c:v>
                </c:pt>
                <c:pt idx="1">
                  <c:v>280</c:v>
                </c:pt>
                <c:pt idx="2">
                  <c:v>580</c:v>
                </c:pt>
                <c:pt idx="3">
                  <c:v>880</c:v>
                </c:pt>
                <c:pt idx="4">
                  <c:v>980</c:v>
                </c:pt>
                <c:pt idx="5">
                  <c:v>1080</c:v>
                </c:pt>
                <c:pt idx="6">
                  <c:v>1130</c:v>
                </c:pt>
                <c:pt idx="7">
                  <c:v>1150</c:v>
                </c:pt>
                <c:pt idx="8">
                  <c:v>1159</c:v>
                </c:pt>
              </c:numCache>
            </c:numRef>
          </c:xVal>
          <c:yVal>
            <c:numRef>
              <c:f>'[2]anomoiomorfoi ab'!$N$22:$N$30</c:f>
              <c:numCache>
                <c:formatCode>General</c:formatCode>
                <c:ptCount val="9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EEA-4C7F-8DEA-E3DF2294C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337408"/>
        <c:axId val="168339712"/>
      </c:scatterChart>
      <c:valAx>
        <c:axId val="168337408"/>
        <c:scaling>
          <c:orientation val="minMax"/>
          <c:max val="120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el-GR"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l-GR" sz="80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ΑΠΟΣΤΑΣΗ (</a:t>
                </a:r>
                <a:r>
                  <a:rPr lang="en-GB" sz="80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m)</a:t>
                </a:r>
              </a:p>
            </c:rich>
          </c:tx>
          <c:layout>
            <c:manualLayout>
              <c:xMode val="edge"/>
              <c:yMode val="edge"/>
              <c:x val="0.43424366411473397"/>
              <c:y val="0.840003732866725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800" b="0" i="0" u="none" strike="noStrike" baseline="0">
                <a:solidFill>
                  <a:srgbClr val="000000"/>
                </a:solidFill>
                <a:latin typeface="Arial Greek"/>
                <a:ea typeface="Arial Greek"/>
                <a:cs typeface="Arial Greek"/>
              </a:defRPr>
            </a:pPr>
            <a:endParaRPr lang="el-GR"/>
          </a:p>
        </c:txPr>
        <c:crossAx val="168339712"/>
        <c:crosses val="autoZero"/>
        <c:crossBetween val="midCat"/>
      </c:valAx>
      <c:valAx>
        <c:axId val="168339712"/>
        <c:scaling>
          <c:orientation val="minMax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el-GR"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l-GR" sz="80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ΒΑΘΟΣ ΝΕΡΟΥ(</a:t>
                </a:r>
                <a:r>
                  <a:rPr lang="en-GB" sz="80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m)</a:t>
                </a:r>
              </a:p>
            </c:rich>
          </c:tx>
          <c:layout>
            <c:manualLayout>
              <c:xMode val="edge"/>
              <c:yMode val="edge"/>
              <c:x val="3.9702254308280747E-2"/>
              <c:y val="0.2622231554389032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l-GR"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l-GR"/>
          </a:p>
        </c:txPr>
        <c:crossAx val="16833740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 Greek"/>
          <a:ea typeface="Arial Greek"/>
          <a:cs typeface="Arial Greek"/>
        </a:defRPr>
      </a:pPr>
      <a:endParaRPr lang="el-G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5F71A2-5979-4D7C-AA18-FD87E96BF277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D02449-4498-4C19-A5B2-6FD8B2CC90A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2449-4498-4C19-A5B2-6FD8B2CC90A2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0818-1FFB-46CE-A341-E604FCF3AE04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51BE-BFA0-481D-933F-B93468DE39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0818-1FFB-46CE-A341-E604FCF3AE04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51BE-BFA0-481D-933F-B93468DE39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0818-1FFB-46CE-A341-E604FCF3AE04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51BE-BFA0-481D-933F-B93468DE39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0818-1FFB-46CE-A341-E604FCF3AE04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51BE-BFA0-481D-933F-B93468DE39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0818-1FFB-46CE-A341-E604FCF3AE04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51BE-BFA0-481D-933F-B93468DE39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0818-1FFB-46CE-A341-E604FCF3AE04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51BE-BFA0-481D-933F-B93468DE39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0818-1FFB-46CE-A341-E604FCF3AE04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51BE-BFA0-481D-933F-B93468DE39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0818-1FFB-46CE-A341-E604FCF3AE04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51BE-BFA0-481D-933F-B93468DE39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0818-1FFB-46CE-A341-E604FCF3AE04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51BE-BFA0-481D-933F-B93468DE39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0818-1FFB-46CE-A341-E604FCF3AE04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51BE-BFA0-481D-933F-B93468DE39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0818-1FFB-46CE-A341-E604FCF3AE04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51BE-BFA0-481D-933F-B93468DE39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80818-1FFB-46CE-A341-E604FCF3AE04}" type="datetimeFigureOut">
              <a:rPr lang="el-GR" smtClean="0"/>
              <a:pPr/>
              <a:t>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051BE-BFA0-481D-933F-B93468DE394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5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17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63.wmf"/><Relationship Id="rId9" Type="http://schemas.openxmlformats.org/officeDocument/2006/relationships/oleObject" Target="../embeddings/oleObject22.bin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8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73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Υδραυλική ανοικτών αγωγών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Επισκόπηση του θέματος και σχόλια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 Μ. </a:t>
            </a:r>
            <a:r>
              <a:rPr lang="el-G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Σπηλιώτη</a:t>
            </a: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πίκουρος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Καθηγητής</a:t>
            </a:r>
          </a:p>
          <a:p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Κείμενα από </a:t>
            </a:r>
            <a:r>
              <a:rPr lang="el-G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Μπέλλος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2008 και από τις σημειώσεις </a:t>
            </a:r>
            <a:r>
              <a:rPr lang="el-G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Χρυσάνθου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βλπ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βασικές σημειώσεις από Διαφάνειες), 2014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Επιστροφή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στο Θέμα, 3η παρουσίαση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Σκαρίφημα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2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211" b="1845"/>
          <a:stretch>
            <a:fillRect/>
          </a:stretch>
        </p:blipFill>
        <p:spPr bwMode="auto">
          <a:xfrm rot="16200000">
            <a:off x="1298839" y="-966184"/>
            <a:ext cx="6336705" cy="893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Θεωρία κρίσιμης ροής</a:t>
            </a:r>
            <a:b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επανάληψη βασική θεωρία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Θεωρία κρίσιμης ροής</a:t>
            </a:r>
          </a:p>
        </p:txBody>
      </p:sp>
      <p:pic>
        <p:nvPicPr>
          <p:cNvPr id="182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938" y="1600200"/>
            <a:ext cx="4982366" cy="501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Κρίσιμο βάθος</a:t>
            </a:r>
          </a:p>
        </p:txBody>
      </p:sp>
      <p:pic>
        <p:nvPicPr>
          <p:cNvPr id="181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812" y="1600200"/>
            <a:ext cx="5244508" cy="50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Κρίσιμες συνθήκες</a:t>
            </a:r>
          </a:p>
        </p:txBody>
      </p:sp>
      <p:pic>
        <p:nvPicPr>
          <p:cNvPr id="183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226581"/>
            <a:ext cx="9305643" cy="501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r>
              <a:rPr lang="el-GR" cap="none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αθμιαία</a:t>
            </a:r>
            <a: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μεταβαλλόμενη ροη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7652"/>
            <a:ext cx="6696744" cy="589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Έλλειψη"/>
          <p:cNvSpPr/>
          <p:nvPr/>
        </p:nvSpPr>
        <p:spPr>
          <a:xfrm>
            <a:off x="1691680" y="3861048"/>
            <a:ext cx="2592288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Φορά υπολογισμών</a:t>
            </a:r>
            <a:r>
              <a:rPr lang="en-US" dirty="0"/>
              <a:t>:</a:t>
            </a:r>
            <a:r>
              <a:rPr lang="el-GR" dirty="0"/>
              <a:t> καμπύλη Μ2</a:t>
            </a:r>
            <a:r>
              <a:rPr lang="en-US" dirty="0"/>
              <a:t>,</a:t>
            </a:r>
            <a:br>
              <a:rPr lang="el-GR" dirty="0"/>
            </a:br>
            <a:r>
              <a:rPr lang="el-GR" dirty="0"/>
              <a:t>(2) κατάντη → ανάντη (1)</a:t>
            </a: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1043608" y="3717032"/>
            <a:ext cx="4608512" cy="432048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5652120" y="4149080"/>
            <a:ext cx="1800200" cy="1728192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Ελεύθερη σχεδίαση"/>
          <p:cNvSpPr/>
          <p:nvPr/>
        </p:nvSpPr>
        <p:spPr>
          <a:xfrm>
            <a:off x="1043608" y="2492896"/>
            <a:ext cx="5229870" cy="1348674"/>
          </a:xfrm>
          <a:custGeom>
            <a:avLst/>
            <a:gdLst>
              <a:gd name="connsiteX0" fmla="*/ 0 w 5150734"/>
              <a:gd name="connsiteY0" fmla="*/ 34979 h 1794331"/>
              <a:gd name="connsiteX1" fmla="*/ 266218 w 5150734"/>
              <a:gd name="connsiteY1" fmla="*/ 34979 h 1794331"/>
              <a:gd name="connsiteX2" fmla="*/ 312517 w 5150734"/>
              <a:gd name="connsiteY2" fmla="*/ 46554 h 1794331"/>
              <a:gd name="connsiteX3" fmla="*/ 486137 w 5150734"/>
              <a:gd name="connsiteY3" fmla="*/ 69703 h 1794331"/>
              <a:gd name="connsiteX4" fmla="*/ 544010 w 5150734"/>
              <a:gd name="connsiteY4" fmla="*/ 81278 h 1794331"/>
              <a:gd name="connsiteX5" fmla="*/ 636608 w 5150734"/>
              <a:gd name="connsiteY5" fmla="*/ 92853 h 1794331"/>
              <a:gd name="connsiteX6" fmla="*/ 694481 w 5150734"/>
              <a:gd name="connsiteY6" fmla="*/ 104427 h 1794331"/>
              <a:gd name="connsiteX7" fmla="*/ 821803 w 5150734"/>
              <a:gd name="connsiteY7" fmla="*/ 116002 h 1794331"/>
              <a:gd name="connsiteX8" fmla="*/ 902826 w 5150734"/>
              <a:gd name="connsiteY8" fmla="*/ 139151 h 1794331"/>
              <a:gd name="connsiteX9" fmla="*/ 1215342 w 5150734"/>
              <a:gd name="connsiteY9" fmla="*/ 162301 h 1794331"/>
              <a:gd name="connsiteX10" fmla="*/ 1493134 w 5150734"/>
              <a:gd name="connsiteY10" fmla="*/ 185450 h 1794331"/>
              <a:gd name="connsiteX11" fmla="*/ 1527859 w 5150734"/>
              <a:gd name="connsiteY11" fmla="*/ 197025 h 1794331"/>
              <a:gd name="connsiteX12" fmla="*/ 1701479 w 5150734"/>
              <a:gd name="connsiteY12" fmla="*/ 208599 h 1794331"/>
              <a:gd name="connsiteX13" fmla="*/ 1794076 w 5150734"/>
              <a:gd name="connsiteY13" fmla="*/ 231749 h 1794331"/>
              <a:gd name="connsiteX14" fmla="*/ 1840375 w 5150734"/>
              <a:gd name="connsiteY14" fmla="*/ 254898 h 1794331"/>
              <a:gd name="connsiteX15" fmla="*/ 1944547 w 5150734"/>
              <a:gd name="connsiteY15" fmla="*/ 266473 h 1794331"/>
              <a:gd name="connsiteX16" fmla="*/ 2037145 w 5150734"/>
              <a:gd name="connsiteY16" fmla="*/ 312772 h 1794331"/>
              <a:gd name="connsiteX17" fmla="*/ 2095018 w 5150734"/>
              <a:gd name="connsiteY17" fmla="*/ 324346 h 1794331"/>
              <a:gd name="connsiteX18" fmla="*/ 2222340 w 5150734"/>
              <a:gd name="connsiteY18" fmla="*/ 359070 h 1794331"/>
              <a:gd name="connsiteX19" fmla="*/ 2338086 w 5150734"/>
              <a:gd name="connsiteY19" fmla="*/ 370645 h 1794331"/>
              <a:gd name="connsiteX20" fmla="*/ 2407534 w 5150734"/>
              <a:gd name="connsiteY20" fmla="*/ 393794 h 1794331"/>
              <a:gd name="connsiteX21" fmla="*/ 2558005 w 5150734"/>
              <a:gd name="connsiteY21" fmla="*/ 428518 h 1794331"/>
              <a:gd name="connsiteX22" fmla="*/ 2627453 w 5150734"/>
              <a:gd name="connsiteY22" fmla="*/ 451668 h 1794331"/>
              <a:gd name="connsiteX23" fmla="*/ 2731626 w 5150734"/>
              <a:gd name="connsiteY23" fmla="*/ 474817 h 1794331"/>
              <a:gd name="connsiteX24" fmla="*/ 2754775 w 5150734"/>
              <a:gd name="connsiteY24" fmla="*/ 497967 h 1794331"/>
              <a:gd name="connsiteX25" fmla="*/ 2789499 w 5150734"/>
              <a:gd name="connsiteY25" fmla="*/ 509541 h 1794331"/>
              <a:gd name="connsiteX26" fmla="*/ 2835798 w 5150734"/>
              <a:gd name="connsiteY26" fmla="*/ 532691 h 1794331"/>
              <a:gd name="connsiteX27" fmla="*/ 2939970 w 5150734"/>
              <a:gd name="connsiteY27" fmla="*/ 578989 h 1794331"/>
              <a:gd name="connsiteX28" fmla="*/ 2963119 w 5150734"/>
              <a:gd name="connsiteY28" fmla="*/ 602139 h 1794331"/>
              <a:gd name="connsiteX29" fmla="*/ 3055717 w 5150734"/>
              <a:gd name="connsiteY29" fmla="*/ 625288 h 1794331"/>
              <a:gd name="connsiteX30" fmla="*/ 3090441 w 5150734"/>
              <a:gd name="connsiteY30" fmla="*/ 648437 h 1794331"/>
              <a:gd name="connsiteX31" fmla="*/ 3136740 w 5150734"/>
              <a:gd name="connsiteY31" fmla="*/ 660012 h 1794331"/>
              <a:gd name="connsiteX32" fmla="*/ 3171464 w 5150734"/>
              <a:gd name="connsiteY32" fmla="*/ 671587 h 1794331"/>
              <a:gd name="connsiteX33" fmla="*/ 3217762 w 5150734"/>
              <a:gd name="connsiteY33" fmla="*/ 706311 h 1794331"/>
              <a:gd name="connsiteX34" fmla="*/ 3264061 w 5150734"/>
              <a:gd name="connsiteY34" fmla="*/ 717886 h 1794331"/>
              <a:gd name="connsiteX35" fmla="*/ 3333509 w 5150734"/>
              <a:gd name="connsiteY35" fmla="*/ 741035 h 1794331"/>
              <a:gd name="connsiteX36" fmla="*/ 3368233 w 5150734"/>
              <a:gd name="connsiteY36" fmla="*/ 752610 h 1794331"/>
              <a:gd name="connsiteX37" fmla="*/ 3460831 w 5150734"/>
              <a:gd name="connsiteY37" fmla="*/ 798908 h 1794331"/>
              <a:gd name="connsiteX38" fmla="*/ 3507129 w 5150734"/>
              <a:gd name="connsiteY38" fmla="*/ 822058 h 1794331"/>
              <a:gd name="connsiteX39" fmla="*/ 3576578 w 5150734"/>
              <a:gd name="connsiteY39" fmla="*/ 845207 h 1794331"/>
              <a:gd name="connsiteX40" fmla="*/ 3646026 w 5150734"/>
              <a:gd name="connsiteY40" fmla="*/ 879931 h 1794331"/>
              <a:gd name="connsiteX41" fmla="*/ 3727048 w 5150734"/>
              <a:gd name="connsiteY41" fmla="*/ 926230 h 1794331"/>
              <a:gd name="connsiteX42" fmla="*/ 3773347 w 5150734"/>
              <a:gd name="connsiteY42" fmla="*/ 937805 h 1794331"/>
              <a:gd name="connsiteX43" fmla="*/ 3819646 w 5150734"/>
              <a:gd name="connsiteY43" fmla="*/ 972529 h 1794331"/>
              <a:gd name="connsiteX44" fmla="*/ 3877519 w 5150734"/>
              <a:gd name="connsiteY44" fmla="*/ 984103 h 1794331"/>
              <a:gd name="connsiteX45" fmla="*/ 3912243 w 5150734"/>
              <a:gd name="connsiteY45" fmla="*/ 995678 h 1794331"/>
              <a:gd name="connsiteX46" fmla="*/ 3993266 w 5150734"/>
              <a:gd name="connsiteY46" fmla="*/ 1041977 h 1794331"/>
              <a:gd name="connsiteX47" fmla="*/ 4085864 w 5150734"/>
              <a:gd name="connsiteY47" fmla="*/ 1065126 h 1794331"/>
              <a:gd name="connsiteX48" fmla="*/ 4120588 w 5150734"/>
              <a:gd name="connsiteY48" fmla="*/ 1088275 h 1794331"/>
              <a:gd name="connsiteX49" fmla="*/ 4166886 w 5150734"/>
              <a:gd name="connsiteY49" fmla="*/ 1099850 h 1794331"/>
              <a:gd name="connsiteX50" fmla="*/ 4201610 w 5150734"/>
              <a:gd name="connsiteY50" fmla="*/ 1111425 h 1794331"/>
              <a:gd name="connsiteX51" fmla="*/ 4247909 w 5150734"/>
              <a:gd name="connsiteY51" fmla="*/ 1134574 h 1794331"/>
              <a:gd name="connsiteX52" fmla="*/ 4282633 w 5150734"/>
              <a:gd name="connsiteY52" fmla="*/ 1146149 h 1794331"/>
              <a:gd name="connsiteX53" fmla="*/ 4328932 w 5150734"/>
              <a:gd name="connsiteY53" fmla="*/ 1169298 h 1794331"/>
              <a:gd name="connsiteX54" fmla="*/ 4398380 w 5150734"/>
              <a:gd name="connsiteY54" fmla="*/ 1192448 h 1794331"/>
              <a:gd name="connsiteX55" fmla="*/ 4433104 w 5150734"/>
              <a:gd name="connsiteY55" fmla="*/ 1204022 h 1794331"/>
              <a:gd name="connsiteX56" fmla="*/ 4514127 w 5150734"/>
              <a:gd name="connsiteY56" fmla="*/ 1238746 h 1794331"/>
              <a:gd name="connsiteX57" fmla="*/ 4548851 w 5150734"/>
              <a:gd name="connsiteY57" fmla="*/ 1261896 h 1794331"/>
              <a:gd name="connsiteX58" fmla="*/ 4629874 w 5150734"/>
              <a:gd name="connsiteY58" fmla="*/ 1308194 h 1794331"/>
              <a:gd name="connsiteX59" fmla="*/ 4687747 w 5150734"/>
              <a:gd name="connsiteY59" fmla="*/ 1366068 h 1794331"/>
              <a:gd name="connsiteX60" fmla="*/ 4745621 w 5150734"/>
              <a:gd name="connsiteY60" fmla="*/ 1412367 h 1794331"/>
              <a:gd name="connsiteX61" fmla="*/ 4780345 w 5150734"/>
              <a:gd name="connsiteY61" fmla="*/ 1423941 h 1794331"/>
              <a:gd name="connsiteX62" fmla="*/ 4896091 w 5150734"/>
              <a:gd name="connsiteY62" fmla="*/ 1516539 h 1794331"/>
              <a:gd name="connsiteX63" fmla="*/ 4930815 w 5150734"/>
              <a:gd name="connsiteY63" fmla="*/ 1528113 h 1794331"/>
              <a:gd name="connsiteX64" fmla="*/ 4953965 w 5150734"/>
              <a:gd name="connsiteY64" fmla="*/ 1562837 h 1794331"/>
              <a:gd name="connsiteX65" fmla="*/ 5000264 w 5150734"/>
              <a:gd name="connsiteY65" fmla="*/ 1609136 h 1794331"/>
              <a:gd name="connsiteX66" fmla="*/ 5023413 w 5150734"/>
              <a:gd name="connsiteY66" fmla="*/ 1643860 h 1794331"/>
              <a:gd name="connsiteX67" fmla="*/ 5081286 w 5150734"/>
              <a:gd name="connsiteY67" fmla="*/ 1701734 h 1794331"/>
              <a:gd name="connsiteX68" fmla="*/ 5092861 w 5150734"/>
              <a:gd name="connsiteY68" fmla="*/ 1736458 h 1794331"/>
              <a:gd name="connsiteX69" fmla="*/ 5150734 w 5150734"/>
              <a:gd name="connsiteY69" fmla="*/ 1794331 h 179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50734" h="1794331">
                <a:moveTo>
                  <a:pt x="0" y="34979"/>
                </a:moveTo>
                <a:cubicBezTo>
                  <a:pt x="104942" y="0"/>
                  <a:pt x="42035" y="16297"/>
                  <a:pt x="266218" y="34979"/>
                </a:cubicBezTo>
                <a:cubicBezTo>
                  <a:pt x="282071" y="36300"/>
                  <a:pt x="296918" y="43434"/>
                  <a:pt x="312517" y="46554"/>
                </a:cubicBezTo>
                <a:cubicBezTo>
                  <a:pt x="403401" y="64731"/>
                  <a:pt x="378033" y="54260"/>
                  <a:pt x="486137" y="69703"/>
                </a:cubicBezTo>
                <a:cubicBezTo>
                  <a:pt x="505612" y="72485"/>
                  <a:pt x="524566" y="78286"/>
                  <a:pt x="544010" y="81278"/>
                </a:cubicBezTo>
                <a:cubicBezTo>
                  <a:pt x="574754" y="86008"/>
                  <a:pt x="605863" y="88123"/>
                  <a:pt x="636608" y="92853"/>
                </a:cubicBezTo>
                <a:cubicBezTo>
                  <a:pt x="656052" y="95844"/>
                  <a:pt x="674960" y="101987"/>
                  <a:pt x="694481" y="104427"/>
                </a:cubicBezTo>
                <a:cubicBezTo>
                  <a:pt x="736768" y="109713"/>
                  <a:pt x="779362" y="112144"/>
                  <a:pt x="821803" y="116002"/>
                </a:cubicBezTo>
                <a:cubicBezTo>
                  <a:pt x="847737" y="124647"/>
                  <a:pt x="875828" y="134998"/>
                  <a:pt x="902826" y="139151"/>
                </a:cubicBezTo>
                <a:cubicBezTo>
                  <a:pt x="1000786" y="154222"/>
                  <a:pt x="1122107" y="157121"/>
                  <a:pt x="1215342" y="162301"/>
                </a:cubicBezTo>
                <a:cubicBezTo>
                  <a:pt x="1450799" y="195936"/>
                  <a:pt x="1053849" y="141520"/>
                  <a:pt x="1493134" y="185450"/>
                </a:cubicBezTo>
                <a:cubicBezTo>
                  <a:pt x="1505275" y="186664"/>
                  <a:pt x="1515733" y="195678"/>
                  <a:pt x="1527859" y="197025"/>
                </a:cubicBezTo>
                <a:cubicBezTo>
                  <a:pt x="1585506" y="203430"/>
                  <a:pt x="1643606" y="204741"/>
                  <a:pt x="1701479" y="208599"/>
                </a:cubicBezTo>
                <a:cubicBezTo>
                  <a:pt x="1732345" y="216316"/>
                  <a:pt x="1765619" y="217521"/>
                  <a:pt x="1794076" y="231749"/>
                </a:cubicBezTo>
                <a:cubicBezTo>
                  <a:pt x="1809509" y="239465"/>
                  <a:pt x="1823562" y="251018"/>
                  <a:pt x="1840375" y="254898"/>
                </a:cubicBezTo>
                <a:cubicBezTo>
                  <a:pt x="1874418" y="262754"/>
                  <a:pt x="1909823" y="262615"/>
                  <a:pt x="1944547" y="266473"/>
                </a:cubicBezTo>
                <a:cubicBezTo>
                  <a:pt x="1975413" y="281906"/>
                  <a:pt x="2003306" y="306005"/>
                  <a:pt x="2037145" y="312772"/>
                </a:cubicBezTo>
                <a:cubicBezTo>
                  <a:pt x="2056436" y="316630"/>
                  <a:pt x="2075932" y="319575"/>
                  <a:pt x="2095018" y="324346"/>
                </a:cubicBezTo>
                <a:cubicBezTo>
                  <a:pt x="2155943" y="339577"/>
                  <a:pt x="2128288" y="349665"/>
                  <a:pt x="2222340" y="359070"/>
                </a:cubicBezTo>
                <a:lnTo>
                  <a:pt x="2338086" y="370645"/>
                </a:lnTo>
                <a:cubicBezTo>
                  <a:pt x="2361235" y="378361"/>
                  <a:pt x="2383606" y="389008"/>
                  <a:pt x="2407534" y="393794"/>
                </a:cubicBezTo>
                <a:cubicBezTo>
                  <a:pt x="2453439" y="402975"/>
                  <a:pt x="2516131" y="414560"/>
                  <a:pt x="2558005" y="428518"/>
                </a:cubicBezTo>
                <a:cubicBezTo>
                  <a:pt x="2581154" y="436235"/>
                  <a:pt x="2603780" y="445750"/>
                  <a:pt x="2627453" y="451668"/>
                </a:cubicBezTo>
                <a:cubicBezTo>
                  <a:pt x="2692838" y="468015"/>
                  <a:pt x="2658153" y="460123"/>
                  <a:pt x="2731626" y="474817"/>
                </a:cubicBezTo>
                <a:cubicBezTo>
                  <a:pt x="2739342" y="482534"/>
                  <a:pt x="2745417" y="492352"/>
                  <a:pt x="2754775" y="497967"/>
                </a:cubicBezTo>
                <a:cubicBezTo>
                  <a:pt x="2765237" y="504244"/>
                  <a:pt x="2778285" y="504735"/>
                  <a:pt x="2789499" y="509541"/>
                </a:cubicBezTo>
                <a:cubicBezTo>
                  <a:pt x="2805359" y="516338"/>
                  <a:pt x="2820715" y="524311"/>
                  <a:pt x="2835798" y="532691"/>
                </a:cubicBezTo>
                <a:cubicBezTo>
                  <a:pt x="2917712" y="578200"/>
                  <a:pt x="2864491" y="560121"/>
                  <a:pt x="2939970" y="578989"/>
                </a:cubicBezTo>
                <a:cubicBezTo>
                  <a:pt x="2947686" y="586706"/>
                  <a:pt x="2953761" y="596524"/>
                  <a:pt x="2963119" y="602139"/>
                </a:cubicBezTo>
                <a:cubicBezTo>
                  <a:pt x="2980912" y="612815"/>
                  <a:pt x="3043275" y="622800"/>
                  <a:pt x="3055717" y="625288"/>
                </a:cubicBezTo>
                <a:cubicBezTo>
                  <a:pt x="3067292" y="633004"/>
                  <a:pt x="3077655" y="642957"/>
                  <a:pt x="3090441" y="648437"/>
                </a:cubicBezTo>
                <a:cubicBezTo>
                  <a:pt x="3105063" y="654703"/>
                  <a:pt x="3121444" y="655642"/>
                  <a:pt x="3136740" y="660012"/>
                </a:cubicBezTo>
                <a:cubicBezTo>
                  <a:pt x="3148471" y="663364"/>
                  <a:pt x="3159889" y="667729"/>
                  <a:pt x="3171464" y="671587"/>
                </a:cubicBezTo>
                <a:cubicBezTo>
                  <a:pt x="3186897" y="683162"/>
                  <a:pt x="3200508" y="697684"/>
                  <a:pt x="3217762" y="706311"/>
                </a:cubicBezTo>
                <a:cubicBezTo>
                  <a:pt x="3231991" y="713425"/>
                  <a:pt x="3248824" y="713315"/>
                  <a:pt x="3264061" y="717886"/>
                </a:cubicBezTo>
                <a:cubicBezTo>
                  <a:pt x="3287433" y="724898"/>
                  <a:pt x="3310360" y="733319"/>
                  <a:pt x="3333509" y="741035"/>
                </a:cubicBezTo>
                <a:cubicBezTo>
                  <a:pt x="3345084" y="744893"/>
                  <a:pt x="3358081" y="745842"/>
                  <a:pt x="3368233" y="752610"/>
                </a:cubicBezTo>
                <a:cubicBezTo>
                  <a:pt x="3429727" y="793606"/>
                  <a:pt x="3375878" y="761151"/>
                  <a:pt x="3460831" y="798908"/>
                </a:cubicBezTo>
                <a:cubicBezTo>
                  <a:pt x="3476598" y="805916"/>
                  <a:pt x="3491109" y="815650"/>
                  <a:pt x="3507129" y="822058"/>
                </a:cubicBezTo>
                <a:cubicBezTo>
                  <a:pt x="3529786" y="831121"/>
                  <a:pt x="3556274" y="831671"/>
                  <a:pt x="3576578" y="845207"/>
                </a:cubicBezTo>
                <a:cubicBezTo>
                  <a:pt x="3676092" y="911549"/>
                  <a:pt x="3550184" y="832010"/>
                  <a:pt x="3646026" y="879931"/>
                </a:cubicBezTo>
                <a:cubicBezTo>
                  <a:pt x="3713184" y="913510"/>
                  <a:pt x="3645886" y="895793"/>
                  <a:pt x="3727048" y="926230"/>
                </a:cubicBezTo>
                <a:cubicBezTo>
                  <a:pt x="3741943" y="931816"/>
                  <a:pt x="3757914" y="933947"/>
                  <a:pt x="3773347" y="937805"/>
                </a:cubicBezTo>
                <a:cubicBezTo>
                  <a:pt x="3788780" y="949380"/>
                  <a:pt x="3802017" y="964694"/>
                  <a:pt x="3819646" y="972529"/>
                </a:cubicBezTo>
                <a:cubicBezTo>
                  <a:pt x="3837623" y="980519"/>
                  <a:pt x="3858433" y="979332"/>
                  <a:pt x="3877519" y="984103"/>
                </a:cubicBezTo>
                <a:cubicBezTo>
                  <a:pt x="3889356" y="987062"/>
                  <a:pt x="3900668" y="991820"/>
                  <a:pt x="3912243" y="995678"/>
                </a:cubicBezTo>
                <a:cubicBezTo>
                  <a:pt x="3945322" y="1028755"/>
                  <a:pt x="3934330" y="1023843"/>
                  <a:pt x="3993266" y="1041977"/>
                </a:cubicBezTo>
                <a:cubicBezTo>
                  <a:pt x="4023675" y="1051334"/>
                  <a:pt x="4085864" y="1065126"/>
                  <a:pt x="4085864" y="1065126"/>
                </a:cubicBezTo>
                <a:cubicBezTo>
                  <a:pt x="4097439" y="1072842"/>
                  <a:pt x="4107802" y="1082795"/>
                  <a:pt x="4120588" y="1088275"/>
                </a:cubicBezTo>
                <a:cubicBezTo>
                  <a:pt x="4135209" y="1094541"/>
                  <a:pt x="4151590" y="1095480"/>
                  <a:pt x="4166886" y="1099850"/>
                </a:cubicBezTo>
                <a:cubicBezTo>
                  <a:pt x="4178617" y="1103202"/>
                  <a:pt x="4190396" y="1106619"/>
                  <a:pt x="4201610" y="1111425"/>
                </a:cubicBezTo>
                <a:cubicBezTo>
                  <a:pt x="4217469" y="1118222"/>
                  <a:pt x="4232050" y="1127777"/>
                  <a:pt x="4247909" y="1134574"/>
                </a:cubicBezTo>
                <a:cubicBezTo>
                  <a:pt x="4259123" y="1139380"/>
                  <a:pt x="4271419" y="1141343"/>
                  <a:pt x="4282633" y="1146149"/>
                </a:cubicBezTo>
                <a:cubicBezTo>
                  <a:pt x="4298492" y="1152946"/>
                  <a:pt x="4312912" y="1162890"/>
                  <a:pt x="4328932" y="1169298"/>
                </a:cubicBezTo>
                <a:cubicBezTo>
                  <a:pt x="4351588" y="1178361"/>
                  <a:pt x="4375231" y="1184732"/>
                  <a:pt x="4398380" y="1192448"/>
                </a:cubicBezTo>
                <a:lnTo>
                  <a:pt x="4433104" y="1204022"/>
                </a:lnTo>
                <a:cubicBezTo>
                  <a:pt x="4520281" y="1262142"/>
                  <a:pt x="4409486" y="1193900"/>
                  <a:pt x="4514127" y="1238746"/>
                </a:cubicBezTo>
                <a:cubicBezTo>
                  <a:pt x="4526913" y="1244226"/>
                  <a:pt x="4536773" y="1254994"/>
                  <a:pt x="4548851" y="1261896"/>
                </a:cubicBezTo>
                <a:cubicBezTo>
                  <a:pt x="4579635" y="1279487"/>
                  <a:pt x="4603333" y="1284971"/>
                  <a:pt x="4629874" y="1308194"/>
                </a:cubicBezTo>
                <a:cubicBezTo>
                  <a:pt x="4650406" y="1326159"/>
                  <a:pt x="4668456" y="1346777"/>
                  <a:pt x="4687747" y="1366068"/>
                </a:cubicBezTo>
                <a:cubicBezTo>
                  <a:pt x="4709276" y="1387597"/>
                  <a:pt x="4716424" y="1397768"/>
                  <a:pt x="4745621" y="1412367"/>
                </a:cubicBezTo>
                <a:cubicBezTo>
                  <a:pt x="4756534" y="1417823"/>
                  <a:pt x="4768770" y="1420083"/>
                  <a:pt x="4780345" y="1423941"/>
                </a:cubicBezTo>
                <a:cubicBezTo>
                  <a:pt x="4812863" y="1456461"/>
                  <a:pt x="4858091" y="1503873"/>
                  <a:pt x="4896091" y="1516539"/>
                </a:cubicBezTo>
                <a:lnTo>
                  <a:pt x="4930815" y="1528113"/>
                </a:lnTo>
                <a:cubicBezTo>
                  <a:pt x="4938532" y="1539688"/>
                  <a:pt x="4944912" y="1552275"/>
                  <a:pt x="4953965" y="1562837"/>
                </a:cubicBezTo>
                <a:cubicBezTo>
                  <a:pt x="4968169" y="1579408"/>
                  <a:pt x="4988157" y="1590976"/>
                  <a:pt x="5000264" y="1609136"/>
                </a:cubicBezTo>
                <a:cubicBezTo>
                  <a:pt x="5007980" y="1620711"/>
                  <a:pt x="5014253" y="1633391"/>
                  <a:pt x="5023413" y="1643860"/>
                </a:cubicBezTo>
                <a:cubicBezTo>
                  <a:pt x="5041378" y="1664392"/>
                  <a:pt x="5081286" y="1701734"/>
                  <a:pt x="5081286" y="1701734"/>
                </a:cubicBezTo>
                <a:cubicBezTo>
                  <a:pt x="5085144" y="1713309"/>
                  <a:pt x="5086093" y="1726306"/>
                  <a:pt x="5092861" y="1736458"/>
                </a:cubicBezTo>
                <a:lnTo>
                  <a:pt x="5150734" y="179433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14 - Ευθύγραμμο βέλος σύνδεσης"/>
          <p:cNvCxnSpPr>
            <a:stCxn id="13" idx="69"/>
          </p:cNvCxnSpPr>
          <p:nvPr/>
        </p:nvCxnSpPr>
        <p:spPr>
          <a:xfrm>
            <a:off x="6273478" y="3841570"/>
            <a:ext cx="1106834" cy="1387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flipV="1">
            <a:off x="5652120" y="3441376"/>
            <a:ext cx="10227" cy="707704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 flipV="1">
            <a:off x="1475656" y="2492896"/>
            <a:ext cx="10227" cy="1296144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1691680" y="28529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n</a:t>
            </a:r>
            <a:endParaRPr lang="el-GR" baseline="-25000" dirty="0"/>
          </a:p>
        </p:txBody>
      </p:sp>
      <p:sp>
        <p:nvSpPr>
          <p:cNvPr id="23" name="22 - TextBox"/>
          <p:cNvSpPr txBox="1"/>
          <p:nvPr/>
        </p:nvSpPr>
        <p:spPr>
          <a:xfrm>
            <a:off x="5364088" y="35730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c</a:t>
            </a:r>
            <a:endParaRPr lang="el-GR" baseline="-25000" dirty="0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>
            <a:off x="2627784" y="3284984"/>
            <a:ext cx="1080120" cy="14401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>
            <a:endCxn id="13" idx="46"/>
          </p:cNvCxnSpPr>
          <p:nvPr/>
        </p:nvCxnSpPr>
        <p:spPr>
          <a:xfrm flipV="1">
            <a:off x="5076056" y="3276078"/>
            <a:ext cx="22172" cy="800994"/>
          </a:xfrm>
          <a:prstGeom prst="line">
            <a:avLst/>
          </a:prstGeom>
          <a:ln w="381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4716016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l-GR" baseline="-25000" dirty="0" err="1">
                <a:solidFill>
                  <a:srgbClr val="FF0000"/>
                </a:solidFill>
              </a:rPr>
              <a:t>0</a:t>
            </a:r>
            <a:endParaRPr lang="el-GR" baseline="-25000" dirty="0">
              <a:solidFill>
                <a:srgbClr val="FF0000"/>
              </a:solidFill>
            </a:endParaRPr>
          </a:p>
        </p:txBody>
      </p:sp>
      <p:pic>
        <p:nvPicPr>
          <p:cNvPr id="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6485"/>
          <a:stretch>
            <a:fillRect/>
          </a:stretch>
        </p:blipFill>
        <p:spPr bwMode="auto">
          <a:xfrm>
            <a:off x="0" y="4581128"/>
            <a:ext cx="5708665" cy="70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30 - Ευθύγραμμο βέλος σύνδεσης"/>
          <p:cNvCxnSpPr/>
          <p:nvPr/>
        </p:nvCxnSpPr>
        <p:spPr>
          <a:xfrm flipV="1">
            <a:off x="4644008" y="4221088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>
            <a:off x="5076056" y="4293096"/>
            <a:ext cx="648072" cy="0"/>
          </a:xfrm>
          <a:prstGeom prst="line">
            <a:avLst/>
          </a:prstGeom>
          <a:ln w="317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Έλλειψη"/>
          <p:cNvSpPr/>
          <p:nvPr/>
        </p:nvSpPr>
        <p:spPr>
          <a:xfrm>
            <a:off x="467544" y="1556792"/>
            <a:ext cx="4680520" cy="3312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Σκοπός μαθήματος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Επανάληψη υδραυλικής ανοικτών αγωγών</a:t>
            </a:r>
          </a:p>
          <a:p>
            <a:r>
              <a:rPr lang="el-GR" dirty="0"/>
              <a:t>Εμβάθυνση υδραυλικής ανοικτών αγωγών</a:t>
            </a:r>
          </a:p>
          <a:p>
            <a:r>
              <a:rPr lang="el-GR" dirty="0"/>
              <a:t>Δεξιότητες στον υδραυλικό σχεδιασμό,</a:t>
            </a:r>
          </a:p>
          <a:p>
            <a:r>
              <a:rPr lang="el-GR" dirty="0"/>
              <a:t>Συνδυαστική σκέψη</a:t>
            </a:r>
          </a:p>
          <a:p>
            <a:r>
              <a:rPr lang="el-GR" dirty="0"/>
              <a:t>Ειδικές γνώσεις και μεθοδολογίες πάνω στο συγκεκριμένο θέμα του εξαμήνου</a:t>
            </a:r>
          </a:p>
          <a:p>
            <a:r>
              <a:rPr lang="el-GR" dirty="0"/>
              <a:t>Κατανόηση μιας μελέτης –οδηγού και εφαρμογής της σε άλλη περίπτωση (προσοχή κριτικά!)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Βαθμιαία μεταβαλλόμενη ροή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348" y="15716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│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l-GR" dirty="0"/>
              <a:t> │</a:t>
            </a:r>
            <a:r>
              <a:rPr lang="en-US" dirty="0"/>
              <a:t> &lt;1 </a:t>
            </a:r>
            <a:r>
              <a:rPr lang="el-GR" dirty="0"/>
              <a:t>(Δημητρίου, 1988): 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βαθμιαία μεταβολή του βάθους ροής</a:t>
            </a:r>
          </a:p>
          <a:p>
            <a:r>
              <a:rPr lang="el-GR" b="1" dirty="0">
                <a:solidFill>
                  <a:srgbClr val="FF0000"/>
                </a:solidFill>
              </a:rPr>
              <a:t>Υδροστατική διανομή πιέσεων</a:t>
            </a:r>
            <a:r>
              <a:rPr lang="el-GR" dirty="0"/>
              <a:t>, αμελητέες κατακόρυφες κινήσεις</a:t>
            </a:r>
          </a:p>
          <a:p>
            <a:r>
              <a:rPr lang="el-GR" dirty="0"/>
              <a:t>Ισχύς της </a:t>
            </a:r>
            <a:r>
              <a:rPr lang="el-GR" b="1" dirty="0">
                <a:solidFill>
                  <a:srgbClr val="00B050"/>
                </a:solidFill>
              </a:rPr>
              <a:t>εξίσωσης του </a:t>
            </a:r>
            <a:r>
              <a:rPr lang="en-US" b="1" dirty="0">
                <a:solidFill>
                  <a:srgbClr val="00B050"/>
                </a:solidFill>
              </a:rPr>
              <a:t>Manning </a:t>
            </a:r>
            <a:r>
              <a:rPr lang="el-GR" dirty="0"/>
              <a:t>για τη </a:t>
            </a:r>
            <a:r>
              <a:rPr lang="el-GR" dirty="0" err="1"/>
              <a:t>διατμητική</a:t>
            </a:r>
            <a:r>
              <a:rPr lang="el-GR" dirty="0"/>
              <a:t> τάση στερεού ορίου με βάση όμως την κλίση της γραμμής ενέργειας, </a:t>
            </a:r>
            <a:endParaRPr lang="en-US" dirty="0"/>
          </a:p>
          <a:p>
            <a:pPr>
              <a:buNone/>
            </a:pPr>
            <a:r>
              <a:rPr lang="en-US" dirty="0"/>
              <a:t>      Q=1/n*A*R</a:t>
            </a:r>
            <a:r>
              <a:rPr lang="en-US" baseline="30000" dirty="0"/>
              <a:t>2/3</a:t>
            </a:r>
            <a:r>
              <a:rPr lang="en-US" dirty="0"/>
              <a:t>*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f</a:t>
            </a:r>
            <a:r>
              <a:rPr lang="en-US" baseline="30000" dirty="0">
                <a:solidFill>
                  <a:srgbClr val="FF0000"/>
                </a:solidFill>
              </a:rPr>
              <a:t>1/2</a:t>
            </a:r>
            <a:endParaRPr lang="el-GR" baseline="30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Σχόλιο: Στη ΒΜΡ η κλίση πυθμένα, στάθμης ελεύθερης επιφανείας αλλά και γραμμής ενέργειας δε συμπίπτουν.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Βαθμιαία μεταβαλλόμενη ροή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Γενική εξίσωση: Ενέργειας σε διάφορες μορφές</a:t>
            </a:r>
          </a:p>
          <a:p>
            <a:r>
              <a:rPr lang="el-GR" dirty="0"/>
              <a:t>Μορφή καμπύλης στάθμης (</a:t>
            </a:r>
            <a:r>
              <a:rPr lang="el-GR" dirty="0" err="1"/>
              <a:t>βλπ</a:t>
            </a:r>
            <a:r>
              <a:rPr lang="el-GR" dirty="0"/>
              <a:t> πίνακες)</a:t>
            </a:r>
          </a:p>
          <a:p>
            <a:r>
              <a:rPr lang="el-GR" dirty="0"/>
              <a:t>Ισχύς εξίσωσης </a:t>
            </a:r>
            <a:r>
              <a:rPr lang="en-US" dirty="0"/>
              <a:t>Manning </a:t>
            </a:r>
            <a:r>
              <a:rPr lang="el-GR" dirty="0"/>
              <a:t>σε διατομή μόνο που αντί της κλίσης πυθμένας θέτω την κλίση γραμμής ενέργειας</a:t>
            </a:r>
          </a:p>
          <a:p>
            <a:r>
              <a:rPr lang="el-GR" dirty="0"/>
              <a:t>Μέση κλίση της  γραμμής ενέργειας μεταξύ δύο τμημάτων</a:t>
            </a:r>
          </a:p>
          <a:p>
            <a:r>
              <a:rPr lang="el-GR" dirty="0"/>
              <a:t>Δύο βασικές περιπτώσεις προβλημάτων:</a:t>
            </a:r>
          </a:p>
          <a:p>
            <a:pPr lvl="1"/>
            <a:r>
              <a:rPr lang="el-GR" dirty="0"/>
              <a:t>Γνωστό υψόμετρο και Δ</a:t>
            </a:r>
            <a:r>
              <a:rPr lang="en-US" dirty="0"/>
              <a:t>L</a:t>
            </a:r>
            <a:r>
              <a:rPr lang="el-GR" dirty="0"/>
              <a:t>, </a:t>
            </a:r>
            <a:r>
              <a:rPr lang="el-GR" dirty="0">
                <a:solidFill>
                  <a:srgbClr val="FF0000"/>
                </a:solidFill>
              </a:rPr>
              <a:t>άγνωστο</a:t>
            </a:r>
            <a:r>
              <a:rPr lang="el-GR" dirty="0"/>
              <a:t> το ανάντη (ή κατάντη υψόμετρο)</a:t>
            </a:r>
            <a:r>
              <a:rPr lang="en-GB" dirty="0"/>
              <a:t> </a:t>
            </a:r>
            <a:r>
              <a:rPr lang="el-GR" dirty="0">
                <a:solidFill>
                  <a:srgbClr val="FF0000"/>
                </a:solidFill>
              </a:rPr>
              <a:t>βάθος ροής</a:t>
            </a:r>
            <a:r>
              <a:rPr lang="el-GR" dirty="0"/>
              <a:t>,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μέθοδος χωρικού βήματος, φυσικά </a:t>
            </a:r>
            <a:r>
              <a:rPr lang="el-GR" b="1" dirty="0" err="1">
                <a:solidFill>
                  <a:schemeClr val="tx2">
                    <a:lumMod val="75000"/>
                  </a:schemeClr>
                </a:solidFill>
              </a:rPr>
              <a:t>υδατορέματα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l-GR" u="sng" dirty="0"/>
              <a:t>Γνωστά δύο υψόμετρα και </a:t>
            </a:r>
            <a:r>
              <a:rPr lang="el-GR" u="sng" dirty="0">
                <a:solidFill>
                  <a:srgbClr val="FF0000"/>
                </a:solidFill>
              </a:rPr>
              <a:t>άγνωστο το μήκος Δ</a:t>
            </a:r>
            <a:r>
              <a:rPr lang="en-GB" u="sng" dirty="0">
                <a:solidFill>
                  <a:srgbClr val="FF0000"/>
                </a:solidFill>
              </a:rPr>
              <a:t>x</a:t>
            </a:r>
            <a:r>
              <a:rPr lang="el-GR" u="sng" dirty="0">
                <a:solidFill>
                  <a:srgbClr val="FF0000"/>
                </a:solidFill>
              </a:rPr>
              <a:t> </a:t>
            </a:r>
            <a:r>
              <a:rPr lang="el-GR" u="sng" dirty="0"/>
              <a:t>, </a:t>
            </a:r>
            <a:r>
              <a:rPr lang="el-GR" b="1" u="sng" dirty="0">
                <a:solidFill>
                  <a:srgbClr val="00B050"/>
                </a:solidFill>
              </a:rPr>
              <a:t>ρητή μέθοδος επίλυσης (πρώτα μαθήματα, τεχνικοί αγωγού)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51308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5" name="Object 4"/>
          <p:cNvGraphicFramePr>
            <a:graphicFrameLocks noChangeAspect="1"/>
          </p:cNvGraphicFramePr>
          <p:nvPr/>
        </p:nvGraphicFramePr>
        <p:xfrm>
          <a:off x="0" y="1357298"/>
          <a:ext cx="267493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444240" progId="Equation.DSMT4">
                  <p:embed/>
                </p:oleObj>
              </mc:Choice>
              <mc:Fallback>
                <p:oleObj name="Equation" r:id="rId4" imgW="96516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7298"/>
                        <a:ext cx="2674937" cy="12350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CCFFFF"/>
                          </a:gs>
                          <a:gs pos="100000">
                            <a:srgbClr val="CC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6" name="Object 9"/>
          <p:cNvGraphicFramePr>
            <a:graphicFrameLocks noChangeAspect="1"/>
          </p:cNvGraphicFramePr>
          <p:nvPr/>
        </p:nvGraphicFramePr>
        <p:xfrm>
          <a:off x="0" y="3714752"/>
          <a:ext cx="207645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444240" progId="Equation.3">
                  <p:embed/>
                </p:oleObj>
              </mc:Choice>
              <mc:Fallback>
                <p:oleObj name="Equation" r:id="rId6" imgW="74916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14752"/>
                        <a:ext cx="2076450" cy="12350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CCFFFF"/>
                          </a:gs>
                          <a:gs pos="100000">
                            <a:srgbClr val="CC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7" name="Object 10"/>
          <p:cNvGraphicFramePr>
            <a:graphicFrameLocks noChangeAspect="1"/>
          </p:cNvGraphicFramePr>
          <p:nvPr/>
        </p:nvGraphicFramePr>
        <p:xfrm>
          <a:off x="0" y="5929330"/>
          <a:ext cx="20177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177480" progId="Equation.DSMT4">
                  <p:embed/>
                </p:oleObj>
              </mc:Choice>
              <mc:Fallback>
                <p:oleObj name="Equation" r:id="rId8" imgW="64764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29330"/>
                        <a:ext cx="2017712" cy="5556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CCFFFF"/>
                          </a:gs>
                          <a:gs pos="100000">
                            <a:srgbClr val="CC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834078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Ύψος ενέργειας (σε μονάδες μήκους)</a:t>
            </a:r>
            <a:endParaRPr lang="en-GB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3214686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Ειδική ενέργεια (βοηθητικό μέγεθος)</a:t>
            </a:r>
            <a:endParaRPr lang="en-GB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5429264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Σχέση ενέργειας και ειδικής ενέργειας</a:t>
            </a:r>
            <a:endParaRPr lang="en-GB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ΔιαφορΜορφή</a:t>
            </a:r>
            <a:r>
              <a:rPr lang="el-GR" dirty="0"/>
              <a:t> καμπύλης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6146" t="34391" r="68854" b="47141"/>
          <a:stretch>
            <a:fillRect/>
          </a:stretch>
        </p:blipFill>
        <p:spPr bwMode="auto">
          <a:xfrm>
            <a:off x="0" y="1556792"/>
            <a:ext cx="8208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r>
              <a:rPr lang="el-GR" dirty="0"/>
              <a:t>«Λεπτομέρεια»: το κρίσιμη βάθος ορίζεται για συγκεκριμένη παροχή και διατομή (εκεί και η ελάχιστη ειδική ενέργεια).</a:t>
            </a:r>
          </a:p>
          <a:p>
            <a:r>
              <a:rPr lang="en-US" dirty="0"/>
              <a:t> </a:t>
            </a:r>
            <a:r>
              <a:rPr lang="el-GR" dirty="0"/>
              <a:t>ΑΒ, Τραπεζοειδής διατομή: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= </a:t>
            </a:r>
            <a:r>
              <a:rPr lang="el-GR" dirty="0"/>
              <a:t>1.75 και </a:t>
            </a:r>
            <a:r>
              <a:rPr lang="en-US" dirty="0" err="1"/>
              <a:t>y</a:t>
            </a:r>
            <a:r>
              <a:rPr lang="en-US" baseline="-25000" dirty="0" err="1"/>
              <a:t>c</a:t>
            </a:r>
            <a:r>
              <a:rPr lang="en-US" dirty="0"/>
              <a:t> =</a:t>
            </a:r>
            <a:r>
              <a:rPr lang="el-GR" dirty="0"/>
              <a:t>1.293</a:t>
            </a:r>
          </a:p>
          <a:p>
            <a:r>
              <a:rPr lang="el-GR" dirty="0"/>
              <a:t>Σημείο 1 </a:t>
            </a:r>
            <a:r>
              <a:rPr lang="el-GR" dirty="0" err="1"/>
              <a:t>ορθογωνική</a:t>
            </a:r>
            <a:r>
              <a:rPr lang="el-GR" dirty="0"/>
              <a:t> διατομή</a:t>
            </a:r>
          </a:p>
          <a:p>
            <a:endParaRPr lang="el-GR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Υποθέτω λοιπόν η ροή ανάντη του Ο, υποκρίσιμη με </a:t>
            </a:r>
            <a:r>
              <a:rPr lang="en-US" dirty="0"/>
              <a:t>y&gt; </a:t>
            </a:r>
            <a:r>
              <a:rPr lang="el-GR" dirty="0"/>
              <a:t>1.293 </a:t>
            </a:r>
            <a:r>
              <a:rPr lang="en-US" dirty="0"/>
              <a:t>m </a:t>
            </a:r>
            <a:r>
              <a:rPr lang="el-GR" dirty="0"/>
              <a:t>&gt;  </a:t>
            </a:r>
            <a:r>
              <a:rPr lang="en-US" dirty="0"/>
              <a:t>1.25 m = </a:t>
            </a:r>
            <a:r>
              <a:rPr lang="el-GR" dirty="0"/>
              <a:t>κρίσιμο βάθος για </a:t>
            </a:r>
            <a:r>
              <a:rPr lang="el-GR" dirty="0" err="1"/>
              <a:t>ορθογωνική</a:t>
            </a:r>
            <a:r>
              <a:rPr lang="el-GR" dirty="0"/>
              <a:t> διατομή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29382" b="70730"/>
          <a:stretch>
            <a:fillRect/>
          </a:stretch>
        </p:blipFill>
        <p:spPr bwMode="auto">
          <a:xfrm>
            <a:off x="1043608" y="3573016"/>
            <a:ext cx="49449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Δάκρυ"/>
          <p:cNvSpPr/>
          <p:nvPr/>
        </p:nvSpPr>
        <p:spPr>
          <a:xfrm>
            <a:off x="7919864" y="5849888"/>
            <a:ext cx="122413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θέμα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19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241308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Φορά υπολογισμών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Υποκρίσημη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ροή: Από κατάντη σε ανάντη (θέμα) εφόσον </a:t>
            </a:r>
            <a:r>
              <a:rPr lang="el-GR" dirty="0"/>
              <a:t>(τα κύματα βαρύτητας μετακινούνται και ανάντη και κατάντη, ‘φορείς πληροφοριών’)</a:t>
            </a:r>
          </a:p>
          <a:p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Υπερκρίσιμη ροή: Από ανάντη σε κατάντη. «Η υπερκρίσιμη ροή δε γνωρίζει τη συμβαίνει κατάντη αυτής» </a:t>
            </a:r>
            <a:r>
              <a:rPr lang="el-GR" dirty="0"/>
              <a:t>(τα κύματα βαρύτητας μετακινούνται μόνο κατάντη)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9B34822-286E-B1DD-41C8-EE472E98FE0E}"/>
              </a:ext>
            </a:extLst>
          </p:cNvPr>
          <p:cNvSpPr/>
          <p:nvPr/>
        </p:nvSpPr>
        <p:spPr>
          <a:xfrm>
            <a:off x="0" y="548680"/>
            <a:ext cx="9144000" cy="12241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Μέθοδοι επίλυσης - αριθμητικών υπολογισμών</a:t>
            </a:r>
            <a:endParaRPr lang="en-US" dirty="0"/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D08A371C-DB3B-FA84-C9A7-9D14F0EF2204}"/>
              </a:ext>
            </a:extLst>
          </p:cNvPr>
          <p:cNvCxnSpPr/>
          <p:nvPr/>
        </p:nvCxnSpPr>
        <p:spPr>
          <a:xfrm flipH="1">
            <a:off x="2123728" y="1772816"/>
            <a:ext cx="720080" cy="16561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074514E-8990-45F2-1D09-FD0ECC631629}"/>
              </a:ext>
            </a:extLst>
          </p:cNvPr>
          <p:cNvSpPr/>
          <p:nvPr/>
        </p:nvSpPr>
        <p:spPr>
          <a:xfrm>
            <a:off x="1043608" y="3501008"/>
            <a:ext cx="2952328" cy="8640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 βάση την ΑΔΕ για διακριτό βήμα</a:t>
            </a:r>
            <a:endParaRPr lang="en-US" dirty="0"/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8807F82D-9EE8-76D8-60DC-F01C76799A44}"/>
              </a:ext>
            </a:extLst>
          </p:cNvPr>
          <p:cNvCxnSpPr>
            <a:cxnSpLocks/>
          </p:cNvCxnSpPr>
          <p:nvPr/>
        </p:nvCxnSpPr>
        <p:spPr>
          <a:xfrm flipH="1">
            <a:off x="1475656" y="4176700"/>
            <a:ext cx="648072" cy="13405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93FE85D-D42D-ABA9-E95F-7D56DA0FCA9D}"/>
              </a:ext>
            </a:extLst>
          </p:cNvPr>
          <p:cNvCxnSpPr>
            <a:cxnSpLocks/>
          </p:cNvCxnSpPr>
          <p:nvPr/>
        </p:nvCxnSpPr>
        <p:spPr>
          <a:xfrm>
            <a:off x="3059832" y="4272299"/>
            <a:ext cx="1071736" cy="12601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Οβάλ 11">
            <a:extLst>
              <a:ext uri="{FF2B5EF4-FFF2-40B4-BE49-F238E27FC236}">
                <a16:creationId xmlns:a16="http://schemas.microsoft.com/office/drawing/2014/main" id="{0F7CF642-E08D-7B25-B602-D19ACF936751}"/>
              </a:ext>
            </a:extLst>
          </p:cNvPr>
          <p:cNvSpPr/>
          <p:nvPr/>
        </p:nvSpPr>
        <p:spPr>
          <a:xfrm>
            <a:off x="179512" y="5517232"/>
            <a:ext cx="2304256" cy="13407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Ρητή επίλυση άγνωστο Δ</a:t>
            </a:r>
            <a:r>
              <a:rPr lang="en-US" dirty="0"/>
              <a:t>x</a:t>
            </a:r>
            <a:endParaRPr lang="el-GR" dirty="0"/>
          </a:p>
          <a:p>
            <a:pPr algn="ctr"/>
            <a:r>
              <a:rPr lang="el-GR" dirty="0"/>
              <a:t>Τεχνικά έργα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DEF513B1-187E-6250-B361-216B6299ABC3}"/>
              </a:ext>
            </a:extLst>
          </p:cNvPr>
          <p:cNvSpPr/>
          <p:nvPr/>
        </p:nvSpPr>
        <p:spPr>
          <a:xfrm>
            <a:off x="2483768" y="5532439"/>
            <a:ext cx="3240360" cy="1340768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dirty="0"/>
              <a:t>Χωρικού βήματος απαραίτητη για ποτάμια υδραυλική –άγνωστο το βάθος ροής</a:t>
            </a:r>
          </a:p>
          <a:p>
            <a:pPr algn="ctr"/>
            <a:endParaRPr lang="en-US" dirty="0"/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C905C37B-3661-0321-FB5B-9D43F115B388}"/>
              </a:ext>
            </a:extLst>
          </p:cNvPr>
          <p:cNvCxnSpPr>
            <a:cxnSpLocks/>
          </p:cNvCxnSpPr>
          <p:nvPr/>
        </p:nvCxnSpPr>
        <p:spPr>
          <a:xfrm>
            <a:off x="5724128" y="1772816"/>
            <a:ext cx="900100" cy="1661997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A83925F2-C1FF-453D-33AA-E649AA5564C8}"/>
              </a:ext>
            </a:extLst>
          </p:cNvPr>
          <p:cNvSpPr/>
          <p:nvPr/>
        </p:nvSpPr>
        <p:spPr>
          <a:xfrm>
            <a:off x="5544108" y="3506821"/>
            <a:ext cx="2952328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Διαφορική μορφή της ενέργεια-προσεγγιστική ολοκλήρωση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07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 μέθοδος επίλυσης</a:t>
            </a:r>
            <a:br>
              <a:rPr lang="el-GR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l-GR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βαθμιαία μεταβαλλόμενη ροή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Βαθμιαία μεταβαλλόμενη ροή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 Μέθοδος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Ασκησιολογικά</a:t>
            </a:r>
            <a:endParaRPr lang="el-GR" dirty="0"/>
          </a:p>
          <a:p>
            <a:pPr lvl="1"/>
            <a:r>
              <a:rPr lang="el-GR" dirty="0"/>
              <a:t>Όταν γνωρίζω τα βάθη ροής, η μπορώ να υποθέσω μεταξύ αρχικού και τελικού και ζητούνται τα μήκη </a:t>
            </a:r>
            <a:r>
              <a:rPr lang="en-US" dirty="0"/>
              <a:t>L</a:t>
            </a:r>
            <a:endParaRPr lang="el-GR" dirty="0"/>
          </a:p>
          <a:p>
            <a:pPr lvl="1"/>
            <a:r>
              <a:rPr lang="el-GR" dirty="0"/>
              <a:t>Εύκολη εφαρμογή σε σχεδιασμό</a:t>
            </a:r>
          </a:p>
          <a:p>
            <a:pPr lvl="1"/>
            <a:r>
              <a:rPr lang="el-GR" dirty="0"/>
              <a:t>Μόνο για πρισματικούς αγωγούς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/>
              <a:t>Ελληνική</a:t>
            </a:r>
          </a:p>
          <a:p>
            <a:r>
              <a:rPr lang="el-GR" dirty="0" err="1"/>
              <a:t>Μπέλλος</a:t>
            </a:r>
            <a:r>
              <a:rPr lang="el-GR" dirty="0"/>
              <a:t>  Κ: Υδραυλική Ανοικτών Αγωγών</a:t>
            </a:r>
          </a:p>
          <a:p>
            <a:r>
              <a:rPr lang="el-GR" dirty="0" err="1"/>
              <a:t>Χρυσάνθου</a:t>
            </a:r>
            <a:r>
              <a:rPr lang="el-GR" dirty="0"/>
              <a:t> Βλ: Διαφάνειες μαθήματος Υδραυλικής  Ανοικτών Αγωγών</a:t>
            </a:r>
          </a:p>
          <a:p>
            <a:r>
              <a:rPr lang="el-GR" dirty="0"/>
              <a:t>Δημητρίου: </a:t>
            </a:r>
            <a:r>
              <a:rPr lang="el-GR" dirty="0" err="1"/>
              <a:t>Εφηρμοσμένη</a:t>
            </a:r>
            <a:r>
              <a:rPr lang="el-GR" dirty="0"/>
              <a:t> Υδραυλική</a:t>
            </a:r>
          </a:p>
          <a:p>
            <a:r>
              <a:rPr lang="el-GR" dirty="0" err="1"/>
              <a:t>Νουτσόπουλος</a:t>
            </a:r>
            <a:r>
              <a:rPr lang="el-GR" dirty="0"/>
              <a:t>, Χριστοδούλου, </a:t>
            </a:r>
            <a:r>
              <a:rPr lang="el-GR" dirty="0" err="1"/>
              <a:t>Παπαθανασιάδης</a:t>
            </a:r>
            <a:r>
              <a:rPr lang="el-GR" dirty="0"/>
              <a:t>: Υδραυλική ανοικτών αγωγών</a:t>
            </a:r>
            <a:endParaRPr lang="en-US" dirty="0"/>
          </a:p>
          <a:p>
            <a:r>
              <a:rPr lang="el-GR" dirty="0"/>
              <a:t>Παπανικολάου: Ανοικτοί αγωγοί, σημειώσεις στο </a:t>
            </a:r>
            <a:r>
              <a:rPr lang="el-GR" dirty="0" err="1"/>
              <a:t>ιντερνρτ</a:t>
            </a:r>
            <a:endParaRPr lang="el-GR" dirty="0"/>
          </a:p>
          <a:p>
            <a:r>
              <a:rPr lang="en-GB" dirty="0"/>
              <a:t>http://mycourses.ntua.gr/document/document.php</a:t>
            </a: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219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Επεξήγηση με σύννεφο"/>
          <p:cNvSpPr/>
          <p:nvPr/>
        </p:nvSpPr>
        <p:spPr>
          <a:xfrm>
            <a:off x="6660232" y="4581128"/>
            <a:ext cx="2304256" cy="1368152"/>
          </a:xfrm>
          <a:prstGeom prst="cloudCallout">
            <a:avLst>
              <a:gd name="adj1" fmla="val -54991"/>
              <a:gd name="adj2" fmla="val 100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Δε δόθηκε έμφαση στην τάξη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314325"/>
            <a:ext cx="58483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6624736" cy="582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Επεξήγηση με παραλληλόγραμμο"/>
          <p:cNvSpPr/>
          <p:nvPr/>
        </p:nvSpPr>
        <p:spPr>
          <a:xfrm>
            <a:off x="5508104" y="2636912"/>
            <a:ext cx="2592288" cy="792088"/>
          </a:xfrm>
          <a:prstGeom prst="wedgeRectCallout">
            <a:avLst>
              <a:gd name="adj1" fmla="val -105938"/>
              <a:gd name="adj2" fmla="val 27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Για αποφυγή αρνητικών πρόσημων (1) ανάντη (2) κατάντη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721B7-8C48-86DA-921C-2E4B572E7EF4}"/>
              </a:ext>
            </a:extLst>
          </p:cNvPr>
          <p:cNvSpPr txBox="1"/>
          <p:nvPr/>
        </p:nvSpPr>
        <p:spPr>
          <a:xfrm>
            <a:off x="3779912" y="61653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Δες υδραυλική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27131" y="-1159886"/>
            <a:ext cx="6890755" cy="914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3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86624"/>
            <a:ext cx="1065313" cy="4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195736" cy="301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-1"/>
            <a:ext cx="6120680" cy="695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β Κατηγορία προβλημάτων</a:t>
            </a:r>
            <a:b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μέθοδος χωρικού βήματος</a:t>
            </a:r>
            <a:b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έμφαση από διδάσκοντες</a:t>
            </a:r>
            <a:b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βαθμιαία μεταβαλλόμενη ροή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Βαθμιαία μεταβαλλόμενη ροή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μέθοδος χωρικού βήματος</a:t>
            </a:r>
            <a:br>
              <a:rPr lang="el-G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Αυθαίρετη</a:t>
            </a:r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υπόθεση (στο θέμα, των ανάντη) υψομέτρων</a:t>
            </a:r>
          </a:p>
          <a:p>
            <a:pPr algn="ctr"/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πρέπει να </a:t>
            </a:r>
            <a:r>
              <a:rPr lang="el-G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επαληθεύεται </a:t>
            </a:r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εξίσωση της ενέργει</a:t>
            </a:r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(δοκιμές)</a:t>
            </a:r>
          </a:p>
          <a:p>
            <a:pPr algn="ctr"/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Υποκρίσιμη ροή στο θέμα, υπολογισμοί από κατάντη σε ανάντη</a:t>
            </a:r>
          </a:p>
          <a:p>
            <a:endParaRPr lang="el-GR" dirty="0"/>
          </a:p>
        </p:txBody>
      </p:sp>
      <p:sp>
        <p:nvSpPr>
          <p:cNvPr id="4" name="3 - Δάκρυ"/>
          <p:cNvSpPr/>
          <p:nvPr/>
        </p:nvSpPr>
        <p:spPr>
          <a:xfrm>
            <a:off x="7919864" y="5849888"/>
            <a:ext cx="122413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θέμα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79438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75342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Δάκρυ"/>
          <p:cNvSpPr/>
          <p:nvPr/>
        </p:nvSpPr>
        <p:spPr>
          <a:xfrm>
            <a:off x="7919864" y="5849888"/>
            <a:ext cx="122413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θέμα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755576" y="1556792"/>
          <a:ext cx="5508822" cy="488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7880" imgH="2997000" progId="Equation.DSMT4">
                  <p:embed/>
                </p:oleObj>
              </mc:Choice>
              <mc:Fallback>
                <p:oleObj name="Equation" r:id="rId2" imgW="3377880" imgH="2997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556792"/>
                        <a:ext cx="5508822" cy="4887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l-GR" dirty="0" err="1"/>
              <a:t>ελική</a:t>
            </a:r>
            <a:r>
              <a:rPr lang="el-GR" dirty="0"/>
              <a:t> εξίσωση, επίλυση με δοκιμές</a:t>
            </a: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683568" y="1700808"/>
          <a:ext cx="8053526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482400" progId="Equation.DSMT4">
                  <p:embed/>
                </p:oleObj>
              </mc:Choice>
              <mc:Fallback>
                <p:oleObj name="Equation" r:id="rId2" imgW="317484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00808"/>
                        <a:ext cx="8053526" cy="12241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Έκρηξη 2"/>
          <p:cNvSpPr/>
          <p:nvPr/>
        </p:nvSpPr>
        <p:spPr>
          <a:xfrm>
            <a:off x="251520" y="3429000"/>
            <a:ext cx="8640960" cy="3429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Προσοχή: Επίλυση με δοκιμές</a:t>
            </a:r>
          </a:p>
          <a:p>
            <a:pPr algn="ctr"/>
            <a:r>
              <a:rPr lang="el-GR" dirty="0"/>
              <a:t>Δες </a:t>
            </a:r>
            <a:r>
              <a:rPr lang="el-GR" dirty="0" err="1"/>
              <a:t>εξέλ</a:t>
            </a:r>
            <a:r>
              <a:rPr lang="el-GR" dirty="0"/>
              <a:t> εντολή </a:t>
            </a:r>
            <a:r>
              <a:rPr lang="en-US" dirty="0"/>
              <a:t>solver</a:t>
            </a:r>
            <a:endParaRPr lang="el-GR" dirty="0"/>
          </a:p>
          <a:p>
            <a:pPr algn="ctr"/>
            <a:r>
              <a:rPr lang="el-GR" dirty="0"/>
              <a:t>Κατάντη σε ανάντη</a:t>
            </a:r>
          </a:p>
          <a:p>
            <a:pPr algn="ctr"/>
            <a:r>
              <a:rPr lang="el-GR" dirty="0"/>
              <a:t>(2, γνωστό)→(1, ανάντη, άγνωστο)</a:t>
            </a: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971600" y="2996952"/>
          <a:ext cx="30981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600" imgH="520560" progId="Equation.DSMT4">
                  <p:embed/>
                </p:oleObj>
              </mc:Choice>
              <mc:Fallback>
                <p:oleObj name="Equation" r:id="rId4" imgW="186660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996952"/>
                        <a:ext cx="3098102" cy="8640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Δάκρυ"/>
          <p:cNvSpPr/>
          <p:nvPr/>
        </p:nvSpPr>
        <p:spPr>
          <a:xfrm>
            <a:off x="7919864" y="5849888"/>
            <a:ext cx="122413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θέμα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Chow Open Chanel Hydraulics (B</a:t>
            </a:r>
            <a:r>
              <a:rPr lang="el-GR" dirty="0" err="1"/>
              <a:t>ίβλος</a:t>
            </a:r>
            <a:r>
              <a:rPr lang="el-GR" dirty="0"/>
              <a:t>), υπάρχει στη βιβλιοθήκη</a:t>
            </a:r>
          </a:p>
          <a:p>
            <a:r>
              <a:rPr lang="en-US" dirty="0"/>
              <a:t>French, </a:t>
            </a:r>
            <a:r>
              <a:rPr lang="en-US" dirty="0" err="1"/>
              <a:t>Akan</a:t>
            </a:r>
            <a:r>
              <a:rPr lang="en-US" dirty="0"/>
              <a:t>, </a:t>
            </a:r>
            <a:r>
              <a:rPr lang="en-US" dirty="0" err="1"/>
              <a:t>Sturn</a:t>
            </a:r>
            <a:r>
              <a:rPr lang="en-US" dirty="0"/>
              <a:t>….. Open Chanel flow</a:t>
            </a:r>
            <a:endParaRPr lang="el-GR" dirty="0"/>
          </a:p>
          <a:p>
            <a:endParaRPr lang="el-GR" dirty="0"/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Β Μέθοδος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/>
              <a:t>Ασκησιολογικά</a:t>
            </a:r>
            <a:endParaRPr lang="el-GR" b="1" dirty="0"/>
          </a:p>
          <a:p>
            <a:pPr lvl="1"/>
            <a:r>
              <a:rPr lang="el-GR" dirty="0"/>
              <a:t>Όταν γνωρίζω το κατάντη βάθος ροής (σε άλλα το ανάντη, πάντως ένα βάθος ροής) και ζητώ το βάθος ροής για ένα Δ</a:t>
            </a:r>
            <a:r>
              <a:rPr lang="en-US" dirty="0"/>
              <a:t>x</a:t>
            </a:r>
            <a:endParaRPr lang="el-GR" dirty="0"/>
          </a:p>
          <a:p>
            <a:pPr lvl="1"/>
            <a:r>
              <a:rPr lang="el-GR" dirty="0"/>
              <a:t>Δοκιμές</a:t>
            </a:r>
            <a:r>
              <a:rPr lang="en-US" dirty="0"/>
              <a:t>: </a:t>
            </a:r>
            <a:r>
              <a:rPr lang="el-GR" dirty="0"/>
              <a:t>υπόθεση και  επαλήθευση με βάση την εξίσωση της ενέργειας</a:t>
            </a:r>
          </a:p>
          <a:p>
            <a:pPr lvl="1"/>
            <a:r>
              <a:rPr lang="el-GR" dirty="0"/>
              <a:t>Θέμα με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n-US" dirty="0"/>
              <a:t>SOLVER, excel</a:t>
            </a:r>
            <a:endParaRPr lang="el-GR" dirty="0"/>
          </a:p>
        </p:txBody>
      </p:sp>
      <p:sp>
        <p:nvSpPr>
          <p:cNvPr id="4" name="3 - Δάκρυ"/>
          <p:cNvSpPr/>
          <p:nvPr/>
        </p:nvSpPr>
        <p:spPr>
          <a:xfrm>
            <a:off x="7919864" y="5849888"/>
            <a:ext cx="122413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θέμα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36143" r="4323" b="20000"/>
          <a:stretch>
            <a:fillRect/>
          </a:stretch>
        </p:blipFill>
        <p:spPr bwMode="auto">
          <a:xfrm>
            <a:off x="70992" y="0"/>
            <a:ext cx="907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Δάκρυ"/>
          <p:cNvSpPr/>
          <p:nvPr/>
        </p:nvSpPr>
        <p:spPr>
          <a:xfrm>
            <a:off x="7919864" y="5849888"/>
            <a:ext cx="122413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θέμα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0" y="692696"/>
          <a:ext cx="8713788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029643" imgH="3781335" progId="Excel.Sheet.8">
                  <p:embed/>
                </p:oleObj>
              </mc:Choice>
              <mc:Fallback>
                <p:oleObj name="Worksheet" r:id="rId2" imgW="8029643" imgH="378133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2696"/>
                        <a:ext cx="8713788" cy="410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- Έκρηξη 1"/>
          <p:cNvSpPr/>
          <p:nvPr/>
        </p:nvSpPr>
        <p:spPr>
          <a:xfrm>
            <a:off x="179512" y="5085184"/>
            <a:ext cx="7200800" cy="17728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Στο θέμα οι δύο λύσεις δεν συμπίπτουν απόλυτα γιατί αντιμετωπίζουν διαφορετικά τις απώλειες</a:t>
            </a:r>
          </a:p>
        </p:txBody>
      </p:sp>
      <p:sp>
        <p:nvSpPr>
          <p:cNvPr id="4" name="3 - Δάκρυ"/>
          <p:cNvSpPr/>
          <p:nvPr/>
        </p:nvSpPr>
        <p:spPr>
          <a:xfrm>
            <a:off x="7919864" y="5849888"/>
            <a:ext cx="122413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θέμα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Μικρή Εφαρμογή</a:t>
            </a:r>
            <a:b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(εκτός θέματος)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6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92636"/>
            <a:ext cx="6552727" cy="638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l-GR" dirty="0" err="1"/>
              <a:t>μοιόμορφη</a:t>
            </a:r>
            <a:r>
              <a:rPr lang="el-GR" dirty="0"/>
              <a:t> ροή</a:t>
            </a:r>
          </a:p>
        </p:txBody>
      </p:sp>
      <p:pic>
        <p:nvPicPr>
          <p:cNvPr id="187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553" y="1700808"/>
            <a:ext cx="8892514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Κρίσιμη ροή</a:t>
            </a:r>
          </a:p>
        </p:txBody>
      </p:sp>
      <p:pic>
        <p:nvPicPr>
          <p:cNvPr id="188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915549"/>
            <a:ext cx="7765782" cy="38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93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46" y="404664"/>
            <a:ext cx="709501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5072066" y="6143644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καμπύλης</a:t>
            </a:r>
          </a:p>
        </p:txBody>
      </p:sp>
      <p:pic>
        <p:nvPicPr>
          <p:cNvPr id="189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56158"/>
            <a:ext cx="5585474" cy="510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+</a:t>
            </a:r>
            <a:endParaRPr lang="el-GR" dirty="0"/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1416"/>
            <a:ext cx="5112568" cy="679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7092280" y="371703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Σακκάς, 1988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Θέματα προς έρευνα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Κλασική Υδραυλική (περίπου ληγμένο)</a:t>
            </a:r>
          </a:p>
          <a:p>
            <a:r>
              <a:rPr lang="el-GR" dirty="0"/>
              <a:t>Αριθμητική προσομοίωση (περίπου κορεσμένο)</a:t>
            </a:r>
          </a:p>
          <a:p>
            <a:r>
              <a:rPr lang="el-GR" dirty="0"/>
              <a:t>Πάντως υπάρχουν δημοσιεύσεις, αναθεωρήσεις + </a:t>
            </a:r>
            <a:r>
              <a:rPr lang="el-GR" b="1" dirty="0"/>
              <a:t>πειράματα</a:t>
            </a:r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Υδρολογικές μέθοδοι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διόδευσης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(σε μη πρισματικές διατομές), κοινή </a:t>
            </a:r>
            <a:r>
              <a:rPr lang="el-GR" dirty="0" err="1"/>
              <a:t>δι</a:t>
            </a:r>
            <a:r>
              <a:rPr lang="el-GR" dirty="0"/>
              <a:t>-επιφάνεια με την υδρολογία: Μέθοδοι μαύρου κουτιού, εννοιολογικά μοντέλα κλπ (όχι ακριβώς κορεσμένο)</a:t>
            </a:r>
          </a:p>
          <a:p>
            <a:r>
              <a:rPr lang="en-US" dirty="0"/>
              <a:t>E</a:t>
            </a:r>
            <a:r>
              <a:rPr lang="el-GR" dirty="0" err="1"/>
              <a:t>νσωμάτωση</a:t>
            </a:r>
            <a:r>
              <a:rPr lang="el-GR" dirty="0"/>
              <a:t> της αβεβαιότητας</a:t>
            </a:r>
          </a:p>
          <a:p>
            <a:r>
              <a:rPr lang="el-GR" dirty="0"/>
              <a:t>Εντάσσοντας το πρόβλημα στο πλαίσιο της Διαχείρισης Υδατικών Πόρων  (απλή περίπτωση: βελτιστοποίηση αποχετευτικού δικτύου)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749131" cy="713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7092280" y="371703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Σακκάς, 1988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7143" t="37183" r="69643" b="48306"/>
          <a:stretch>
            <a:fillRect/>
          </a:stretch>
        </p:blipFill>
        <p:spPr bwMode="auto">
          <a:xfrm>
            <a:off x="395536" y="350100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57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5998" y="-1704663"/>
            <a:ext cx="7245838" cy="1019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539552" y="2780928"/>
            <a:ext cx="9001000" cy="115212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κρηξη 1"/>
          <p:cNvSpPr/>
          <p:nvPr/>
        </p:nvSpPr>
        <p:spPr>
          <a:xfrm>
            <a:off x="-252536" y="-387424"/>
            <a:ext cx="4824536" cy="10801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Προσοχή άλλος συμβολισμός όπου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  →m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0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6444"/>
            <a:ext cx="5976664" cy="667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Επαλύθευση</a:t>
            </a:r>
            <a:r>
              <a:rPr lang="el-GR" dirty="0"/>
              <a:t> εξίσωσης ενέργειας</a:t>
            </a:r>
          </a:p>
        </p:txBody>
      </p:sp>
      <p:pic>
        <p:nvPicPr>
          <p:cNvPr id="194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49"/>
          <a:stretch>
            <a:fillRect/>
          </a:stretch>
        </p:blipFill>
        <p:spPr bwMode="auto">
          <a:xfrm>
            <a:off x="785786" y="1404406"/>
            <a:ext cx="6143668" cy="54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14356"/>
            <a:ext cx="6770284" cy="57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Επεξήγηση με σύννεφο"/>
          <p:cNvSpPr/>
          <p:nvPr/>
        </p:nvSpPr>
        <p:spPr>
          <a:xfrm>
            <a:off x="0" y="2132856"/>
            <a:ext cx="1691680" cy="1584176"/>
          </a:xfrm>
          <a:prstGeom prst="cloudCallout">
            <a:avLst>
              <a:gd name="adj1" fmla="val 134484"/>
              <a:gd name="adj2" fmla="val -11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Προσοχή άλλος συμβολισμός όπου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  →m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91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9457" y="-572093"/>
            <a:ext cx="6488232" cy="858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l-GR" dirty="0"/>
              <a:t>Δοκιμές, επαλήθευση, εξίσωση ενέργειας</a:t>
            </a:r>
          </a:p>
        </p:txBody>
      </p:sp>
      <p:pic>
        <p:nvPicPr>
          <p:cNvPr id="196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832924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δοκιμές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37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2343150"/>
            <a:ext cx="8191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71750" y="142875"/>
            <a:ext cx="3857625" cy="571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+mj-lt"/>
              </a:rPr>
              <a:t>Example</a:t>
            </a:r>
            <a:endParaRPr lang="en-US" sz="3200" b="1" kern="0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428625" y="785813"/>
            <a:ext cx="82867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trapezoidal concrete-lined channel has a constant bed slope of 0.0015, a bed width of 3 m and side slopes 1:1.  A control gate increased the depth immediately upstream to </a:t>
            </a:r>
            <a:r>
              <a:rPr lang="en-US" b="1">
                <a:solidFill>
                  <a:srgbClr val="FFFF00"/>
                </a:solidFill>
              </a:rPr>
              <a:t>4.0m</a:t>
            </a:r>
            <a:r>
              <a:rPr lang="en-US"/>
              <a:t> when the discharge is 19 m</a:t>
            </a:r>
            <a:r>
              <a:rPr lang="en-US" baseline="30000"/>
              <a:t>3</a:t>
            </a:r>
            <a:r>
              <a:rPr lang="en-US"/>
              <a:t>/s. Compute WSP to a depth 5% greater than the uniform flow depth (n=0.017).</a:t>
            </a:r>
          </a:p>
          <a:p>
            <a:endParaRPr lang="en-US"/>
          </a:p>
          <a:p>
            <a:r>
              <a:rPr lang="en-US"/>
              <a:t>Two possibilities exist: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841750"/>
            <a:ext cx="36433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4572000" y="4643438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00688" y="3786188"/>
            <a:ext cx="3071812" cy="2214562"/>
            <a:chOff x="5500694" y="3000372"/>
            <a:chExt cx="3071834" cy="2214578"/>
          </a:xfrm>
        </p:grpSpPr>
        <p:pic>
          <p:nvPicPr>
            <p:cNvPr id="389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0694" y="3000372"/>
              <a:ext cx="3071834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643702" y="3857628"/>
              <a:ext cx="214314" cy="25400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050" dirty="0"/>
            </a:p>
          </p:txBody>
        </p:sp>
      </p:grp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Φορά υπολογισμών</a:t>
            </a:r>
            <a:r>
              <a:rPr lang="en-US" dirty="0"/>
              <a:t>:</a:t>
            </a:r>
            <a:r>
              <a:rPr lang="el-GR" dirty="0"/>
              <a:t> καμπύλη Μ2</a:t>
            </a:r>
            <a:r>
              <a:rPr lang="en-US" dirty="0"/>
              <a:t>,</a:t>
            </a:r>
            <a:br>
              <a:rPr lang="el-GR" dirty="0"/>
            </a:br>
            <a:r>
              <a:rPr lang="el-GR" dirty="0"/>
              <a:t>(2) κατάντη → ανάντη (1)</a:t>
            </a: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1043608" y="3717032"/>
            <a:ext cx="4608512" cy="432048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5652120" y="4149080"/>
            <a:ext cx="1800200" cy="1728192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Ελεύθερη σχεδίαση"/>
          <p:cNvSpPr/>
          <p:nvPr/>
        </p:nvSpPr>
        <p:spPr>
          <a:xfrm>
            <a:off x="1043608" y="2492896"/>
            <a:ext cx="5229870" cy="1348674"/>
          </a:xfrm>
          <a:custGeom>
            <a:avLst/>
            <a:gdLst>
              <a:gd name="connsiteX0" fmla="*/ 0 w 5150734"/>
              <a:gd name="connsiteY0" fmla="*/ 34979 h 1794331"/>
              <a:gd name="connsiteX1" fmla="*/ 266218 w 5150734"/>
              <a:gd name="connsiteY1" fmla="*/ 34979 h 1794331"/>
              <a:gd name="connsiteX2" fmla="*/ 312517 w 5150734"/>
              <a:gd name="connsiteY2" fmla="*/ 46554 h 1794331"/>
              <a:gd name="connsiteX3" fmla="*/ 486137 w 5150734"/>
              <a:gd name="connsiteY3" fmla="*/ 69703 h 1794331"/>
              <a:gd name="connsiteX4" fmla="*/ 544010 w 5150734"/>
              <a:gd name="connsiteY4" fmla="*/ 81278 h 1794331"/>
              <a:gd name="connsiteX5" fmla="*/ 636608 w 5150734"/>
              <a:gd name="connsiteY5" fmla="*/ 92853 h 1794331"/>
              <a:gd name="connsiteX6" fmla="*/ 694481 w 5150734"/>
              <a:gd name="connsiteY6" fmla="*/ 104427 h 1794331"/>
              <a:gd name="connsiteX7" fmla="*/ 821803 w 5150734"/>
              <a:gd name="connsiteY7" fmla="*/ 116002 h 1794331"/>
              <a:gd name="connsiteX8" fmla="*/ 902826 w 5150734"/>
              <a:gd name="connsiteY8" fmla="*/ 139151 h 1794331"/>
              <a:gd name="connsiteX9" fmla="*/ 1215342 w 5150734"/>
              <a:gd name="connsiteY9" fmla="*/ 162301 h 1794331"/>
              <a:gd name="connsiteX10" fmla="*/ 1493134 w 5150734"/>
              <a:gd name="connsiteY10" fmla="*/ 185450 h 1794331"/>
              <a:gd name="connsiteX11" fmla="*/ 1527859 w 5150734"/>
              <a:gd name="connsiteY11" fmla="*/ 197025 h 1794331"/>
              <a:gd name="connsiteX12" fmla="*/ 1701479 w 5150734"/>
              <a:gd name="connsiteY12" fmla="*/ 208599 h 1794331"/>
              <a:gd name="connsiteX13" fmla="*/ 1794076 w 5150734"/>
              <a:gd name="connsiteY13" fmla="*/ 231749 h 1794331"/>
              <a:gd name="connsiteX14" fmla="*/ 1840375 w 5150734"/>
              <a:gd name="connsiteY14" fmla="*/ 254898 h 1794331"/>
              <a:gd name="connsiteX15" fmla="*/ 1944547 w 5150734"/>
              <a:gd name="connsiteY15" fmla="*/ 266473 h 1794331"/>
              <a:gd name="connsiteX16" fmla="*/ 2037145 w 5150734"/>
              <a:gd name="connsiteY16" fmla="*/ 312772 h 1794331"/>
              <a:gd name="connsiteX17" fmla="*/ 2095018 w 5150734"/>
              <a:gd name="connsiteY17" fmla="*/ 324346 h 1794331"/>
              <a:gd name="connsiteX18" fmla="*/ 2222340 w 5150734"/>
              <a:gd name="connsiteY18" fmla="*/ 359070 h 1794331"/>
              <a:gd name="connsiteX19" fmla="*/ 2338086 w 5150734"/>
              <a:gd name="connsiteY19" fmla="*/ 370645 h 1794331"/>
              <a:gd name="connsiteX20" fmla="*/ 2407534 w 5150734"/>
              <a:gd name="connsiteY20" fmla="*/ 393794 h 1794331"/>
              <a:gd name="connsiteX21" fmla="*/ 2558005 w 5150734"/>
              <a:gd name="connsiteY21" fmla="*/ 428518 h 1794331"/>
              <a:gd name="connsiteX22" fmla="*/ 2627453 w 5150734"/>
              <a:gd name="connsiteY22" fmla="*/ 451668 h 1794331"/>
              <a:gd name="connsiteX23" fmla="*/ 2731626 w 5150734"/>
              <a:gd name="connsiteY23" fmla="*/ 474817 h 1794331"/>
              <a:gd name="connsiteX24" fmla="*/ 2754775 w 5150734"/>
              <a:gd name="connsiteY24" fmla="*/ 497967 h 1794331"/>
              <a:gd name="connsiteX25" fmla="*/ 2789499 w 5150734"/>
              <a:gd name="connsiteY25" fmla="*/ 509541 h 1794331"/>
              <a:gd name="connsiteX26" fmla="*/ 2835798 w 5150734"/>
              <a:gd name="connsiteY26" fmla="*/ 532691 h 1794331"/>
              <a:gd name="connsiteX27" fmla="*/ 2939970 w 5150734"/>
              <a:gd name="connsiteY27" fmla="*/ 578989 h 1794331"/>
              <a:gd name="connsiteX28" fmla="*/ 2963119 w 5150734"/>
              <a:gd name="connsiteY28" fmla="*/ 602139 h 1794331"/>
              <a:gd name="connsiteX29" fmla="*/ 3055717 w 5150734"/>
              <a:gd name="connsiteY29" fmla="*/ 625288 h 1794331"/>
              <a:gd name="connsiteX30" fmla="*/ 3090441 w 5150734"/>
              <a:gd name="connsiteY30" fmla="*/ 648437 h 1794331"/>
              <a:gd name="connsiteX31" fmla="*/ 3136740 w 5150734"/>
              <a:gd name="connsiteY31" fmla="*/ 660012 h 1794331"/>
              <a:gd name="connsiteX32" fmla="*/ 3171464 w 5150734"/>
              <a:gd name="connsiteY32" fmla="*/ 671587 h 1794331"/>
              <a:gd name="connsiteX33" fmla="*/ 3217762 w 5150734"/>
              <a:gd name="connsiteY33" fmla="*/ 706311 h 1794331"/>
              <a:gd name="connsiteX34" fmla="*/ 3264061 w 5150734"/>
              <a:gd name="connsiteY34" fmla="*/ 717886 h 1794331"/>
              <a:gd name="connsiteX35" fmla="*/ 3333509 w 5150734"/>
              <a:gd name="connsiteY35" fmla="*/ 741035 h 1794331"/>
              <a:gd name="connsiteX36" fmla="*/ 3368233 w 5150734"/>
              <a:gd name="connsiteY36" fmla="*/ 752610 h 1794331"/>
              <a:gd name="connsiteX37" fmla="*/ 3460831 w 5150734"/>
              <a:gd name="connsiteY37" fmla="*/ 798908 h 1794331"/>
              <a:gd name="connsiteX38" fmla="*/ 3507129 w 5150734"/>
              <a:gd name="connsiteY38" fmla="*/ 822058 h 1794331"/>
              <a:gd name="connsiteX39" fmla="*/ 3576578 w 5150734"/>
              <a:gd name="connsiteY39" fmla="*/ 845207 h 1794331"/>
              <a:gd name="connsiteX40" fmla="*/ 3646026 w 5150734"/>
              <a:gd name="connsiteY40" fmla="*/ 879931 h 1794331"/>
              <a:gd name="connsiteX41" fmla="*/ 3727048 w 5150734"/>
              <a:gd name="connsiteY41" fmla="*/ 926230 h 1794331"/>
              <a:gd name="connsiteX42" fmla="*/ 3773347 w 5150734"/>
              <a:gd name="connsiteY42" fmla="*/ 937805 h 1794331"/>
              <a:gd name="connsiteX43" fmla="*/ 3819646 w 5150734"/>
              <a:gd name="connsiteY43" fmla="*/ 972529 h 1794331"/>
              <a:gd name="connsiteX44" fmla="*/ 3877519 w 5150734"/>
              <a:gd name="connsiteY44" fmla="*/ 984103 h 1794331"/>
              <a:gd name="connsiteX45" fmla="*/ 3912243 w 5150734"/>
              <a:gd name="connsiteY45" fmla="*/ 995678 h 1794331"/>
              <a:gd name="connsiteX46" fmla="*/ 3993266 w 5150734"/>
              <a:gd name="connsiteY46" fmla="*/ 1041977 h 1794331"/>
              <a:gd name="connsiteX47" fmla="*/ 4085864 w 5150734"/>
              <a:gd name="connsiteY47" fmla="*/ 1065126 h 1794331"/>
              <a:gd name="connsiteX48" fmla="*/ 4120588 w 5150734"/>
              <a:gd name="connsiteY48" fmla="*/ 1088275 h 1794331"/>
              <a:gd name="connsiteX49" fmla="*/ 4166886 w 5150734"/>
              <a:gd name="connsiteY49" fmla="*/ 1099850 h 1794331"/>
              <a:gd name="connsiteX50" fmla="*/ 4201610 w 5150734"/>
              <a:gd name="connsiteY50" fmla="*/ 1111425 h 1794331"/>
              <a:gd name="connsiteX51" fmla="*/ 4247909 w 5150734"/>
              <a:gd name="connsiteY51" fmla="*/ 1134574 h 1794331"/>
              <a:gd name="connsiteX52" fmla="*/ 4282633 w 5150734"/>
              <a:gd name="connsiteY52" fmla="*/ 1146149 h 1794331"/>
              <a:gd name="connsiteX53" fmla="*/ 4328932 w 5150734"/>
              <a:gd name="connsiteY53" fmla="*/ 1169298 h 1794331"/>
              <a:gd name="connsiteX54" fmla="*/ 4398380 w 5150734"/>
              <a:gd name="connsiteY54" fmla="*/ 1192448 h 1794331"/>
              <a:gd name="connsiteX55" fmla="*/ 4433104 w 5150734"/>
              <a:gd name="connsiteY55" fmla="*/ 1204022 h 1794331"/>
              <a:gd name="connsiteX56" fmla="*/ 4514127 w 5150734"/>
              <a:gd name="connsiteY56" fmla="*/ 1238746 h 1794331"/>
              <a:gd name="connsiteX57" fmla="*/ 4548851 w 5150734"/>
              <a:gd name="connsiteY57" fmla="*/ 1261896 h 1794331"/>
              <a:gd name="connsiteX58" fmla="*/ 4629874 w 5150734"/>
              <a:gd name="connsiteY58" fmla="*/ 1308194 h 1794331"/>
              <a:gd name="connsiteX59" fmla="*/ 4687747 w 5150734"/>
              <a:gd name="connsiteY59" fmla="*/ 1366068 h 1794331"/>
              <a:gd name="connsiteX60" fmla="*/ 4745621 w 5150734"/>
              <a:gd name="connsiteY60" fmla="*/ 1412367 h 1794331"/>
              <a:gd name="connsiteX61" fmla="*/ 4780345 w 5150734"/>
              <a:gd name="connsiteY61" fmla="*/ 1423941 h 1794331"/>
              <a:gd name="connsiteX62" fmla="*/ 4896091 w 5150734"/>
              <a:gd name="connsiteY62" fmla="*/ 1516539 h 1794331"/>
              <a:gd name="connsiteX63" fmla="*/ 4930815 w 5150734"/>
              <a:gd name="connsiteY63" fmla="*/ 1528113 h 1794331"/>
              <a:gd name="connsiteX64" fmla="*/ 4953965 w 5150734"/>
              <a:gd name="connsiteY64" fmla="*/ 1562837 h 1794331"/>
              <a:gd name="connsiteX65" fmla="*/ 5000264 w 5150734"/>
              <a:gd name="connsiteY65" fmla="*/ 1609136 h 1794331"/>
              <a:gd name="connsiteX66" fmla="*/ 5023413 w 5150734"/>
              <a:gd name="connsiteY66" fmla="*/ 1643860 h 1794331"/>
              <a:gd name="connsiteX67" fmla="*/ 5081286 w 5150734"/>
              <a:gd name="connsiteY67" fmla="*/ 1701734 h 1794331"/>
              <a:gd name="connsiteX68" fmla="*/ 5092861 w 5150734"/>
              <a:gd name="connsiteY68" fmla="*/ 1736458 h 1794331"/>
              <a:gd name="connsiteX69" fmla="*/ 5150734 w 5150734"/>
              <a:gd name="connsiteY69" fmla="*/ 1794331 h 179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50734" h="1794331">
                <a:moveTo>
                  <a:pt x="0" y="34979"/>
                </a:moveTo>
                <a:cubicBezTo>
                  <a:pt x="104942" y="0"/>
                  <a:pt x="42035" y="16297"/>
                  <a:pt x="266218" y="34979"/>
                </a:cubicBezTo>
                <a:cubicBezTo>
                  <a:pt x="282071" y="36300"/>
                  <a:pt x="296918" y="43434"/>
                  <a:pt x="312517" y="46554"/>
                </a:cubicBezTo>
                <a:cubicBezTo>
                  <a:pt x="403401" y="64731"/>
                  <a:pt x="378033" y="54260"/>
                  <a:pt x="486137" y="69703"/>
                </a:cubicBezTo>
                <a:cubicBezTo>
                  <a:pt x="505612" y="72485"/>
                  <a:pt x="524566" y="78286"/>
                  <a:pt x="544010" y="81278"/>
                </a:cubicBezTo>
                <a:cubicBezTo>
                  <a:pt x="574754" y="86008"/>
                  <a:pt x="605863" y="88123"/>
                  <a:pt x="636608" y="92853"/>
                </a:cubicBezTo>
                <a:cubicBezTo>
                  <a:pt x="656052" y="95844"/>
                  <a:pt x="674960" y="101987"/>
                  <a:pt x="694481" y="104427"/>
                </a:cubicBezTo>
                <a:cubicBezTo>
                  <a:pt x="736768" y="109713"/>
                  <a:pt x="779362" y="112144"/>
                  <a:pt x="821803" y="116002"/>
                </a:cubicBezTo>
                <a:cubicBezTo>
                  <a:pt x="847737" y="124647"/>
                  <a:pt x="875828" y="134998"/>
                  <a:pt x="902826" y="139151"/>
                </a:cubicBezTo>
                <a:cubicBezTo>
                  <a:pt x="1000786" y="154222"/>
                  <a:pt x="1122107" y="157121"/>
                  <a:pt x="1215342" y="162301"/>
                </a:cubicBezTo>
                <a:cubicBezTo>
                  <a:pt x="1450799" y="195936"/>
                  <a:pt x="1053849" y="141520"/>
                  <a:pt x="1493134" y="185450"/>
                </a:cubicBezTo>
                <a:cubicBezTo>
                  <a:pt x="1505275" y="186664"/>
                  <a:pt x="1515733" y="195678"/>
                  <a:pt x="1527859" y="197025"/>
                </a:cubicBezTo>
                <a:cubicBezTo>
                  <a:pt x="1585506" y="203430"/>
                  <a:pt x="1643606" y="204741"/>
                  <a:pt x="1701479" y="208599"/>
                </a:cubicBezTo>
                <a:cubicBezTo>
                  <a:pt x="1732345" y="216316"/>
                  <a:pt x="1765619" y="217521"/>
                  <a:pt x="1794076" y="231749"/>
                </a:cubicBezTo>
                <a:cubicBezTo>
                  <a:pt x="1809509" y="239465"/>
                  <a:pt x="1823562" y="251018"/>
                  <a:pt x="1840375" y="254898"/>
                </a:cubicBezTo>
                <a:cubicBezTo>
                  <a:pt x="1874418" y="262754"/>
                  <a:pt x="1909823" y="262615"/>
                  <a:pt x="1944547" y="266473"/>
                </a:cubicBezTo>
                <a:cubicBezTo>
                  <a:pt x="1975413" y="281906"/>
                  <a:pt x="2003306" y="306005"/>
                  <a:pt x="2037145" y="312772"/>
                </a:cubicBezTo>
                <a:cubicBezTo>
                  <a:pt x="2056436" y="316630"/>
                  <a:pt x="2075932" y="319575"/>
                  <a:pt x="2095018" y="324346"/>
                </a:cubicBezTo>
                <a:cubicBezTo>
                  <a:pt x="2155943" y="339577"/>
                  <a:pt x="2128288" y="349665"/>
                  <a:pt x="2222340" y="359070"/>
                </a:cubicBezTo>
                <a:lnTo>
                  <a:pt x="2338086" y="370645"/>
                </a:lnTo>
                <a:cubicBezTo>
                  <a:pt x="2361235" y="378361"/>
                  <a:pt x="2383606" y="389008"/>
                  <a:pt x="2407534" y="393794"/>
                </a:cubicBezTo>
                <a:cubicBezTo>
                  <a:pt x="2453439" y="402975"/>
                  <a:pt x="2516131" y="414560"/>
                  <a:pt x="2558005" y="428518"/>
                </a:cubicBezTo>
                <a:cubicBezTo>
                  <a:pt x="2581154" y="436235"/>
                  <a:pt x="2603780" y="445750"/>
                  <a:pt x="2627453" y="451668"/>
                </a:cubicBezTo>
                <a:cubicBezTo>
                  <a:pt x="2692838" y="468015"/>
                  <a:pt x="2658153" y="460123"/>
                  <a:pt x="2731626" y="474817"/>
                </a:cubicBezTo>
                <a:cubicBezTo>
                  <a:pt x="2739342" y="482534"/>
                  <a:pt x="2745417" y="492352"/>
                  <a:pt x="2754775" y="497967"/>
                </a:cubicBezTo>
                <a:cubicBezTo>
                  <a:pt x="2765237" y="504244"/>
                  <a:pt x="2778285" y="504735"/>
                  <a:pt x="2789499" y="509541"/>
                </a:cubicBezTo>
                <a:cubicBezTo>
                  <a:pt x="2805359" y="516338"/>
                  <a:pt x="2820715" y="524311"/>
                  <a:pt x="2835798" y="532691"/>
                </a:cubicBezTo>
                <a:cubicBezTo>
                  <a:pt x="2917712" y="578200"/>
                  <a:pt x="2864491" y="560121"/>
                  <a:pt x="2939970" y="578989"/>
                </a:cubicBezTo>
                <a:cubicBezTo>
                  <a:pt x="2947686" y="586706"/>
                  <a:pt x="2953761" y="596524"/>
                  <a:pt x="2963119" y="602139"/>
                </a:cubicBezTo>
                <a:cubicBezTo>
                  <a:pt x="2980912" y="612815"/>
                  <a:pt x="3043275" y="622800"/>
                  <a:pt x="3055717" y="625288"/>
                </a:cubicBezTo>
                <a:cubicBezTo>
                  <a:pt x="3067292" y="633004"/>
                  <a:pt x="3077655" y="642957"/>
                  <a:pt x="3090441" y="648437"/>
                </a:cubicBezTo>
                <a:cubicBezTo>
                  <a:pt x="3105063" y="654703"/>
                  <a:pt x="3121444" y="655642"/>
                  <a:pt x="3136740" y="660012"/>
                </a:cubicBezTo>
                <a:cubicBezTo>
                  <a:pt x="3148471" y="663364"/>
                  <a:pt x="3159889" y="667729"/>
                  <a:pt x="3171464" y="671587"/>
                </a:cubicBezTo>
                <a:cubicBezTo>
                  <a:pt x="3186897" y="683162"/>
                  <a:pt x="3200508" y="697684"/>
                  <a:pt x="3217762" y="706311"/>
                </a:cubicBezTo>
                <a:cubicBezTo>
                  <a:pt x="3231991" y="713425"/>
                  <a:pt x="3248824" y="713315"/>
                  <a:pt x="3264061" y="717886"/>
                </a:cubicBezTo>
                <a:cubicBezTo>
                  <a:pt x="3287433" y="724898"/>
                  <a:pt x="3310360" y="733319"/>
                  <a:pt x="3333509" y="741035"/>
                </a:cubicBezTo>
                <a:cubicBezTo>
                  <a:pt x="3345084" y="744893"/>
                  <a:pt x="3358081" y="745842"/>
                  <a:pt x="3368233" y="752610"/>
                </a:cubicBezTo>
                <a:cubicBezTo>
                  <a:pt x="3429727" y="793606"/>
                  <a:pt x="3375878" y="761151"/>
                  <a:pt x="3460831" y="798908"/>
                </a:cubicBezTo>
                <a:cubicBezTo>
                  <a:pt x="3476598" y="805916"/>
                  <a:pt x="3491109" y="815650"/>
                  <a:pt x="3507129" y="822058"/>
                </a:cubicBezTo>
                <a:cubicBezTo>
                  <a:pt x="3529786" y="831121"/>
                  <a:pt x="3556274" y="831671"/>
                  <a:pt x="3576578" y="845207"/>
                </a:cubicBezTo>
                <a:cubicBezTo>
                  <a:pt x="3676092" y="911549"/>
                  <a:pt x="3550184" y="832010"/>
                  <a:pt x="3646026" y="879931"/>
                </a:cubicBezTo>
                <a:cubicBezTo>
                  <a:pt x="3713184" y="913510"/>
                  <a:pt x="3645886" y="895793"/>
                  <a:pt x="3727048" y="926230"/>
                </a:cubicBezTo>
                <a:cubicBezTo>
                  <a:pt x="3741943" y="931816"/>
                  <a:pt x="3757914" y="933947"/>
                  <a:pt x="3773347" y="937805"/>
                </a:cubicBezTo>
                <a:cubicBezTo>
                  <a:pt x="3788780" y="949380"/>
                  <a:pt x="3802017" y="964694"/>
                  <a:pt x="3819646" y="972529"/>
                </a:cubicBezTo>
                <a:cubicBezTo>
                  <a:pt x="3837623" y="980519"/>
                  <a:pt x="3858433" y="979332"/>
                  <a:pt x="3877519" y="984103"/>
                </a:cubicBezTo>
                <a:cubicBezTo>
                  <a:pt x="3889356" y="987062"/>
                  <a:pt x="3900668" y="991820"/>
                  <a:pt x="3912243" y="995678"/>
                </a:cubicBezTo>
                <a:cubicBezTo>
                  <a:pt x="3945322" y="1028755"/>
                  <a:pt x="3934330" y="1023843"/>
                  <a:pt x="3993266" y="1041977"/>
                </a:cubicBezTo>
                <a:cubicBezTo>
                  <a:pt x="4023675" y="1051334"/>
                  <a:pt x="4085864" y="1065126"/>
                  <a:pt x="4085864" y="1065126"/>
                </a:cubicBezTo>
                <a:cubicBezTo>
                  <a:pt x="4097439" y="1072842"/>
                  <a:pt x="4107802" y="1082795"/>
                  <a:pt x="4120588" y="1088275"/>
                </a:cubicBezTo>
                <a:cubicBezTo>
                  <a:pt x="4135209" y="1094541"/>
                  <a:pt x="4151590" y="1095480"/>
                  <a:pt x="4166886" y="1099850"/>
                </a:cubicBezTo>
                <a:cubicBezTo>
                  <a:pt x="4178617" y="1103202"/>
                  <a:pt x="4190396" y="1106619"/>
                  <a:pt x="4201610" y="1111425"/>
                </a:cubicBezTo>
                <a:cubicBezTo>
                  <a:pt x="4217469" y="1118222"/>
                  <a:pt x="4232050" y="1127777"/>
                  <a:pt x="4247909" y="1134574"/>
                </a:cubicBezTo>
                <a:cubicBezTo>
                  <a:pt x="4259123" y="1139380"/>
                  <a:pt x="4271419" y="1141343"/>
                  <a:pt x="4282633" y="1146149"/>
                </a:cubicBezTo>
                <a:cubicBezTo>
                  <a:pt x="4298492" y="1152946"/>
                  <a:pt x="4312912" y="1162890"/>
                  <a:pt x="4328932" y="1169298"/>
                </a:cubicBezTo>
                <a:cubicBezTo>
                  <a:pt x="4351588" y="1178361"/>
                  <a:pt x="4375231" y="1184732"/>
                  <a:pt x="4398380" y="1192448"/>
                </a:cubicBezTo>
                <a:lnTo>
                  <a:pt x="4433104" y="1204022"/>
                </a:lnTo>
                <a:cubicBezTo>
                  <a:pt x="4520281" y="1262142"/>
                  <a:pt x="4409486" y="1193900"/>
                  <a:pt x="4514127" y="1238746"/>
                </a:cubicBezTo>
                <a:cubicBezTo>
                  <a:pt x="4526913" y="1244226"/>
                  <a:pt x="4536773" y="1254994"/>
                  <a:pt x="4548851" y="1261896"/>
                </a:cubicBezTo>
                <a:cubicBezTo>
                  <a:pt x="4579635" y="1279487"/>
                  <a:pt x="4603333" y="1284971"/>
                  <a:pt x="4629874" y="1308194"/>
                </a:cubicBezTo>
                <a:cubicBezTo>
                  <a:pt x="4650406" y="1326159"/>
                  <a:pt x="4668456" y="1346777"/>
                  <a:pt x="4687747" y="1366068"/>
                </a:cubicBezTo>
                <a:cubicBezTo>
                  <a:pt x="4709276" y="1387597"/>
                  <a:pt x="4716424" y="1397768"/>
                  <a:pt x="4745621" y="1412367"/>
                </a:cubicBezTo>
                <a:cubicBezTo>
                  <a:pt x="4756534" y="1417823"/>
                  <a:pt x="4768770" y="1420083"/>
                  <a:pt x="4780345" y="1423941"/>
                </a:cubicBezTo>
                <a:cubicBezTo>
                  <a:pt x="4812863" y="1456461"/>
                  <a:pt x="4858091" y="1503873"/>
                  <a:pt x="4896091" y="1516539"/>
                </a:cubicBezTo>
                <a:lnTo>
                  <a:pt x="4930815" y="1528113"/>
                </a:lnTo>
                <a:cubicBezTo>
                  <a:pt x="4938532" y="1539688"/>
                  <a:pt x="4944912" y="1552275"/>
                  <a:pt x="4953965" y="1562837"/>
                </a:cubicBezTo>
                <a:cubicBezTo>
                  <a:pt x="4968169" y="1579408"/>
                  <a:pt x="4988157" y="1590976"/>
                  <a:pt x="5000264" y="1609136"/>
                </a:cubicBezTo>
                <a:cubicBezTo>
                  <a:pt x="5007980" y="1620711"/>
                  <a:pt x="5014253" y="1633391"/>
                  <a:pt x="5023413" y="1643860"/>
                </a:cubicBezTo>
                <a:cubicBezTo>
                  <a:pt x="5041378" y="1664392"/>
                  <a:pt x="5081286" y="1701734"/>
                  <a:pt x="5081286" y="1701734"/>
                </a:cubicBezTo>
                <a:cubicBezTo>
                  <a:pt x="5085144" y="1713309"/>
                  <a:pt x="5086093" y="1726306"/>
                  <a:pt x="5092861" y="1736458"/>
                </a:cubicBezTo>
                <a:lnTo>
                  <a:pt x="5150734" y="179433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14 - Ευθύγραμμο βέλος σύνδεσης"/>
          <p:cNvCxnSpPr>
            <a:stCxn id="13" idx="69"/>
          </p:cNvCxnSpPr>
          <p:nvPr/>
        </p:nvCxnSpPr>
        <p:spPr>
          <a:xfrm>
            <a:off x="6273478" y="3841570"/>
            <a:ext cx="1106834" cy="1387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>
            <a:endCxn id="13" idx="57"/>
          </p:cNvCxnSpPr>
          <p:nvPr/>
        </p:nvCxnSpPr>
        <p:spPr>
          <a:xfrm flipV="1">
            <a:off x="5652120" y="3441376"/>
            <a:ext cx="10227" cy="707704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 flipV="1">
            <a:off x="1475656" y="2492896"/>
            <a:ext cx="10227" cy="1296144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1691680" y="28529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n</a:t>
            </a:r>
            <a:endParaRPr lang="el-GR" baseline="-25000" dirty="0"/>
          </a:p>
        </p:txBody>
      </p:sp>
      <p:sp>
        <p:nvSpPr>
          <p:cNvPr id="23" name="22 - TextBox"/>
          <p:cNvSpPr txBox="1"/>
          <p:nvPr/>
        </p:nvSpPr>
        <p:spPr>
          <a:xfrm>
            <a:off x="5004048" y="35730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c</a:t>
            </a:r>
            <a:endParaRPr lang="el-GR" baseline="-25000" dirty="0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>
            <a:off x="2627784" y="3284984"/>
            <a:ext cx="1080120" cy="14401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2411760" y="148478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M2</a:t>
            </a:r>
          </a:p>
          <a:p>
            <a:pPr algn="ctr"/>
            <a:r>
              <a:rPr lang="el-GR" dirty="0"/>
              <a:t>Φορά αριθμητικών υπολογισμών από κατάντη σε ανάντη</a:t>
            </a:r>
          </a:p>
        </p:txBody>
      </p:sp>
      <p:sp>
        <p:nvSpPr>
          <p:cNvPr id="16" name="15 - Δάκρυ"/>
          <p:cNvSpPr/>
          <p:nvPr/>
        </p:nvSpPr>
        <p:spPr>
          <a:xfrm>
            <a:off x="7919864" y="5849888"/>
            <a:ext cx="122413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θέμα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 dirty="0"/>
              <a:t>HEC – RAS</a:t>
            </a:r>
            <a:br>
              <a:rPr lang="en-GB" b="1" dirty="0"/>
            </a:br>
            <a:r>
              <a:rPr lang="el-GR" sz="2800" b="1" dirty="0"/>
              <a:t>Γιαννόπουλος-</a:t>
            </a:r>
            <a:r>
              <a:rPr lang="el-GR" sz="2800" b="1" dirty="0" err="1"/>
              <a:t>Ελευθεριάδου</a:t>
            </a:r>
            <a:r>
              <a:rPr lang="el-GR" sz="2800" b="1" dirty="0"/>
              <a:t>-</a:t>
            </a:r>
            <a:r>
              <a:rPr lang="el-GR" sz="2800" b="1" dirty="0" err="1"/>
              <a:t>Σπηλιώτης</a:t>
            </a:r>
            <a:endParaRPr lang="el-GR" sz="2800" b="1" dirty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205038"/>
            <a:ext cx="61214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899592" y="1340768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4 - Έλλειψη"/>
          <p:cNvSpPr/>
          <p:nvPr/>
        </p:nvSpPr>
        <p:spPr>
          <a:xfrm>
            <a:off x="0" y="2492896"/>
            <a:ext cx="1331640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Εκτός</a:t>
            </a:r>
          </a:p>
          <a:p>
            <a:pPr algn="ctr"/>
            <a:r>
              <a:rPr lang="el-GR" dirty="0"/>
              <a:t>ύλης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0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98065"/>
            <a:ext cx="4824536" cy="625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Επεξήγηση με παραλληλόγραμμο"/>
          <p:cNvSpPr/>
          <p:nvPr/>
        </p:nvSpPr>
        <p:spPr>
          <a:xfrm>
            <a:off x="6732240" y="1916832"/>
            <a:ext cx="2160240" cy="38884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Μέθοδος χωρικού βήματος:</a:t>
            </a:r>
          </a:p>
          <a:p>
            <a:pPr algn="ctr"/>
            <a:r>
              <a:rPr lang="el-GR" dirty="0"/>
              <a:t>Σωτήρια σε μη πρισματικούς αγωγούς , σε κάθε χαρακτηριστική διατομή πρέπει να τη συμπεριλαμβάνω στα υπολογιστικά βήματα μου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Από 0 σε 1, προσεγγιστικά αμελητέες απώλειες (μεταβατικό τμήμα)</a:t>
            </a:r>
            <a:br>
              <a:rPr lang="en-US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l-GR" cap="none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θεμα</a:t>
            </a:r>
            <a:endParaRPr lang="el-GR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2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211" b="1845"/>
          <a:stretch>
            <a:fillRect/>
          </a:stretch>
        </p:blipFill>
        <p:spPr bwMode="auto">
          <a:xfrm rot="16200000">
            <a:off x="1298839" y="-966184"/>
            <a:ext cx="6336705" cy="893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60648"/>
            <a:ext cx="9782740" cy="545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Δάκρυ"/>
          <p:cNvSpPr/>
          <p:nvPr/>
        </p:nvSpPr>
        <p:spPr>
          <a:xfrm>
            <a:off x="7919864" y="5849888"/>
            <a:ext cx="122413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θέμα</a:t>
            </a: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642910" y="1643050"/>
            <a:ext cx="250033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6215074" y="3000372"/>
            <a:ext cx="250033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3143240" y="1643050"/>
            <a:ext cx="3071834" cy="13573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Επεξήγηση με στρογγυλεμένο παραλληλόγραμμο"/>
          <p:cNvSpPr/>
          <p:nvPr/>
        </p:nvSpPr>
        <p:spPr>
          <a:xfrm>
            <a:off x="-285784" y="3429000"/>
            <a:ext cx="1643074" cy="2357454"/>
          </a:xfrm>
          <a:prstGeom prst="wedgeRoundRectCallout">
            <a:avLst>
              <a:gd name="adj1" fmla="val 28257"/>
              <a:gd name="adj2" fmla="val -1223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Από 0σε 1</a:t>
            </a:r>
          </a:p>
          <a:p>
            <a:pPr algn="ctr"/>
            <a:r>
              <a:rPr lang="el-GR" dirty="0"/>
              <a:t>ΒΜΡ</a:t>
            </a:r>
          </a:p>
          <a:p>
            <a:pPr algn="ctr"/>
            <a:r>
              <a:rPr lang="el-GR" dirty="0"/>
              <a:t>0 όχι ομοιόμορφη ροή</a:t>
            </a:r>
          </a:p>
          <a:p>
            <a:pPr algn="ctr"/>
            <a:r>
              <a:rPr lang="el-GR" dirty="0" err="1"/>
              <a:t>ανναθεώρηση</a:t>
            </a:r>
            <a:endParaRPr lang="el-GR" dirty="0"/>
          </a:p>
        </p:txBody>
      </p:sp>
      <p:sp>
        <p:nvSpPr>
          <p:cNvPr id="9" name="8 - Αριστερό βέλος"/>
          <p:cNvSpPr/>
          <p:nvPr/>
        </p:nvSpPr>
        <p:spPr>
          <a:xfrm>
            <a:off x="-285784" y="285728"/>
            <a:ext cx="1857388" cy="64294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ΒΜΡ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Φορά υπολογισμών</a:t>
            </a:r>
            <a:r>
              <a:rPr lang="en-US" dirty="0"/>
              <a:t>:</a:t>
            </a:r>
            <a:r>
              <a:rPr lang="el-GR" dirty="0"/>
              <a:t> ροή υποκρίσιμη(2) κατάντη → ανάντη (1)</a:t>
            </a: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1043608" y="3717032"/>
            <a:ext cx="4608512" cy="432048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5652120" y="4149080"/>
            <a:ext cx="1800200" cy="1728192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Ελεύθερη σχεδίαση"/>
          <p:cNvSpPr/>
          <p:nvPr/>
        </p:nvSpPr>
        <p:spPr>
          <a:xfrm>
            <a:off x="1043608" y="2492896"/>
            <a:ext cx="5229870" cy="1348674"/>
          </a:xfrm>
          <a:custGeom>
            <a:avLst/>
            <a:gdLst>
              <a:gd name="connsiteX0" fmla="*/ 0 w 5150734"/>
              <a:gd name="connsiteY0" fmla="*/ 34979 h 1794331"/>
              <a:gd name="connsiteX1" fmla="*/ 266218 w 5150734"/>
              <a:gd name="connsiteY1" fmla="*/ 34979 h 1794331"/>
              <a:gd name="connsiteX2" fmla="*/ 312517 w 5150734"/>
              <a:gd name="connsiteY2" fmla="*/ 46554 h 1794331"/>
              <a:gd name="connsiteX3" fmla="*/ 486137 w 5150734"/>
              <a:gd name="connsiteY3" fmla="*/ 69703 h 1794331"/>
              <a:gd name="connsiteX4" fmla="*/ 544010 w 5150734"/>
              <a:gd name="connsiteY4" fmla="*/ 81278 h 1794331"/>
              <a:gd name="connsiteX5" fmla="*/ 636608 w 5150734"/>
              <a:gd name="connsiteY5" fmla="*/ 92853 h 1794331"/>
              <a:gd name="connsiteX6" fmla="*/ 694481 w 5150734"/>
              <a:gd name="connsiteY6" fmla="*/ 104427 h 1794331"/>
              <a:gd name="connsiteX7" fmla="*/ 821803 w 5150734"/>
              <a:gd name="connsiteY7" fmla="*/ 116002 h 1794331"/>
              <a:gd name="connsiteX8" fmla="*/ 902826 w 5150734"/>
              <a:gd name="connsiteY8" fmla="*/ 139151 h 1794331"/>
              <a:gd name="connsiteX9" fmla="*/ 1215342 w 5150734"/>
              <a:gd name="connsiteY9" fmla="*/ 162301 h 1794331"/>
              <a:gd name="connsiteX10" fmla="*/ 1493134 w 5150734"/>
              <a:gd name="connsiteY10" fmla="*/ 185450 h 1794331"/>
              <a:gd name="connsiteX11" fmla="*/ 1527859 w 5150734"/>
              <a:gd name="connsiteY11" fmla="*/ 197025 h 1794331"/>
              <a:gd name="connsiteX12" fmla="*/ 1701479 w 5150734"/>
              <a:gd name="connsiteY12" fmla="*/ 208599 h 1794331"/>
              <a:gd name="connsiteX13" fmla="*/ 1794076 w 5150734"/>
              <a:gd name="connsiteY13" fmla="*/ 231749 h 1794331"/>
              <a:gd name="connsiteX14" fmla="*/ 1840375 w 5150734"/>
              <a:gd name="connsiteY14" fmla="*/ 254898 h 1794331"/>
              <a:gd name="connsiteX15" fmla="*/ 1944547 w 5150734"/>
              <a:gd name="connsiteY15" fmla="*/ 266473 h 1794331"/>
              <a:gd name="connsiteX16" fmla="*/ 2037145 w 5150734"/>
              <a:gd name="connsiteY16" fmla="*/ 312772 h 1794331"/>
              <a:gd name="connsiteX17" fmla="*/ 2095018 w 5150734"/>
              <a:gd name="connsiteY17" fmla="*/ 324346 h 1794331"/>
              <a:gd name="connsiteX18" fmla="*/ 2222340 w 5150734"/>
              <a:gd name="connsiteY18" fmla="*/ 359070 h 1794331"/>
              <a:gd name="connsiteX19" fmla="*/ 2338086 w 5150734"/>
              <a:gd name="connsiteY19" fmla="*/ 370645 h 1794331"/>
              <a:gd name="connsiteX20" fmla="*/ 2407534 w 5150734"/>
              <a:gd name="connsiteY20" fmla="*/ 393794 h 1794331"/>
              <a:gd name="connsiteX21" fmla="*/ 2558005 w 5150734"/>
              <a:gd name="connsiteY21" fmla="*/ 428518 h 1794331"/>
              <a:gd name="connsiteX22" fmla="*/ 2627453 w 5150734"/>
              <a:gd name="connsiteY22" fmla="*/ 451668 h 1794331"/>
              <a:gd name="connsiteX23" fmla="*/ 2731626 w 5150734"/>
              <a:gd name="connsiteY23" fmla="*/ 474817 h 1794331"/>
              <a:gd name="connsiteX24" fmla="*/ 2754775 w 5150734"/>
              <a:gd name="connsiteY24" fmla="*/ 497967 h 1794331"/>
              <a:gd name="connsiteX25" fmla="*/ 2789499 w 5150734"/>
              <a:gd name="connsiteY25" fmla="*/ 509541 h 1794331"/>
              <a:gd name="connsiteX26" fmla="*/ 2835798 w 5150734"/>
              <a:gd name="connsiteY26" fmla="*/ 532691 h 1794331"/>
              <a:gd name="connsiteX27" fmla="*/ 2939970 w 5150734"/>
              <a:gd name="connsiteY27" fmla="*/ 578989 h 1794331"/>
              <a:gd name="connsiteX28" fmla="*/ 2963119 w 5150734"/>
              <a:gd name="connsiteY28" fmla="*/ 602139 h 1794331"/>
              <a:gd name="connsiteX29" fmla="*/ 3055717 w 5150734"/>
              <a:gd name="connsiteY29" fmla="*/ 625288 h 1794331"/>
              <a:gd name="connsiteX30" fmla="*/ 3090441 w 5150734"/>
              <a:gd name="connsiteY30" fmla="*/ 648437 h 1794331"/>
              <a:gd name="connsiteX31" fmla="*/ 3136740 w 5150734"/>
              <a:gd name="connsiteY31" fmla="*/ 660012 h 1794331"/>
              <a:gd name="connsiteX32" fmla="*/ 3171464 w 5150734"/>
              <a:gd name="connsiteY32" fmla="*/ 671587 h 1794331"/>
              <a:gd name="connsiteX33" fmla="*/ 3217762 w 5150734"/>
              <a:gd name="connsiteY33" fmla="*/ 706311 h 1794331"/>
              <a:gd name="connsiteX34" fmla="*/ 3264061 w 5150734"/>
              <a:gd name="connsiteY34" fmla="*/ 717886 h 1794331"/>
              <a:gd name="connsiteX35" fmla="*/ 3333509 w 5150734"/>
              <a:gd name="connsiteY35" fmla="*/ 741035 h 1794331"/>
              <a:gd name="connsiteX36" fmla="*/ 3368233 w 5150734"/>
              <a:gd name="connsiteY36" fmla="*/ 752610 h 1794331"/>
              <a:gd name="connsiteX37" fmla="*/ 3460831 w 5150734"/>
              <a:gd name="connsiteY37" fmla="*/ 798908 h 1794331"/>
              <a:gd name="connsiteX38" fmla="*/ 3507129 w 5150734"/>
              <a:gd name="connsiteY38" fmla="*/ 822058 h 1794331"/>
              <a:gd name="connsiteX39" fmla="*/ 3576578 w 5150734"/>
              <a:gd name="connsiteY39" fmla="*/ 845207 h 1794331"/>
              <a:gd name="connsiteX40" fmla="*/ 3646026 w 5150734"/>
              <a:gd name="connsiteY40" fmla="*/ 879931 h 1794331"/>
              <a:gd name="connsiteX41" fmla="*/ 3727048 w 5150734"/>
              <a:gd name="connsiteY41" fmla="*/ 926230 h 1794331"/>
              <a:gd name="connsiteX42" fmla="*/ 3773347 w 5150734"/>
              <a:gd name="connsiteY42" fmla="*/ 937805 h 1794331"/>
              <a:gd name="connsiteX43" fmla="*/ 3819646 w 5150734"/>
              <a:gd name="connsiteY43" fmla="*/ 972529 h 1794331"/>
              <a:gd name="connsiteX44" fmla="*/ 3877519 w 5150734"/>
              <a:gd name="connsiteY44" fmla="*/ 984103 h 1794331"/>
              <a:gd name="connsiteX45" fmla="*/ 3912243 w 5150734"/>
              <a:gd name="connsiteY45" fmla="*/ 995678 h 1794331"/>
              <a:gd name="connsiteX46" fmla="*/ 3993266 w 5150734"/>
              <a:gd name="connsiteY46" fmla="*/ 1041977 h 1794331"/>
              <a:gd name="connsiteX47" fmla="*/ 4085864 w 5150734"/>
              <a:gd name="connsiteY47" fmla="*/ 1065126 h 1794331"/>
              <a:gd name="connsiteX48" fmla="*/ 4120588 w 5150734"/>
              <a:gd name="connsiteY48" fmla="*/ 1088275 h 1794331"/>
              <a:gd name="connsiteX49" fmla="*/ 4166886 w 5150734"/>
              <a:gd name="connsiteY49" fmla="*/ 1099850 h 1794331"/>
              <a:gd name="connsiteX50" fmla="*/ 4201610 w 5150734"/>
              <a:gd name="connsiteY50" fmla="*/ 1111425 h 1794331"/>
              <a:gd name="connsiteX51" fmla="*/ 4247909 w 5150734"/>
              <a:gd name="connsiteY51" fmla="*/ 1134574 h 1794331"/>
              <a:gd name="connsiteX52" fmla="*/ 4282633 w 5150734"/>
              <a:gd name="connsiteY52" fmla="*/ 1146149 h 1794331"/>
              <a:gd name="connsiteX53" fmla="*/ 4328932 w 5150734"/>
              <a:gd name="connsiteY53" fmla="*/ 1169298 h 1794331"/>
              <a:gd name="connsiteX54" fmla="*/ 4398380 w 5150734"/>
              <a:gd name="connsiteY54" fmla="*/ 1192448 h 1794331"/>
              <a:gd name="connsiteX55" fmla="*/ 4433104 w 5150734"/>
              <a:gd name="connsiteY55" fmla="*/ 1204022 h 1794331"/>
              <a:gd name="connsiteX56" fmla="*/ 4514127 w 5150734"/>
              <a:gd name="connsiteY56" fmla="*/ 1238746 h 1794331"/>
              <a:gd name="connsiteX57" fmla="*/ 4548851 w 5150734"/>
              <a:gd name="connsiteY57" fmla="*/ 1261896 h 1794331"/>
              <a:gd name="connsiteX58" fmla="*/ 4629874 w 5150734"/>
              <a:gd name="connsiteY58" fmla="*/ 1308194 h 1794331"/>
              <a:gd name="connsiteX59" fmla="*/ 4687747 w 5150734"/>
              <a:gd name="connsiteY59" fmla="*/ 1366068 h 1794331"/>
              <a:gd name="connsiteX60" fmla="*/ 4745621 w 5150734"/>
              <a:gd name="connsiteY60" fmla="*/ 1412367 h 1794331"/>
              <a:gd name="connsiteX61" fmla="*/ 4780345 w 5150734"/>
              <a:gd name="connsiteY61" fmla="*/ 1423941 h 1794331"/>
              <a:gd name="connsiteX62" fmla="*/ 4896091 w 5150734"/>
              <a:gd name="connsiteY62" fmla="*/ 1516539 h 1794331"/>
              <a:gd name="connsiteX63" fmla="*/ 4930815 w 5150734"/>
              <a:gd name="connsiteY63" fmla="*/ 1528113 h 1794331"/>
              <a:gd name="connsiteX64" fmla="*/ 4953965 w 5150734"/>
              <a:gd name="connsiteY64" fmla="*/ 1562837 h 1794331"/>
              <a:gd name="connsiteX65" fmla="*/ 5000264 w 5150734"/>
              <a:gd name="connsiteY65" fmla="*/ 1609136 h 1794331"/>
              <a:gd name="connsiteX66" fmla="*/ 5023413 w 5150734"/>
              <a:gd name="connsiteY66" fmla="*/ 1643860 h 1794331"/>
              <a:gd name="connsiteX67" fmla="*/ 5081286 w 5150734"/>
              <a:gd name="connsiteY67" fmla="*/ 1701734 h 1794331"/>
              <a:gd name="connsiteX68" fmla="*/ 5092861 w 5150734"/>
              <a:gd name="connsiteY68" fmla="*/ 1736458 h 1794331"/>
              <a:gd name="connsiteX69" fmla="*/ 5150734 w 5150734"/>
              <a:gd name="connsiteY69" fmla="*/ 1794331 h 179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50734" h="1794331">
                <a:moveTo>
                  <a:pt x="0" y="34979"/>
                </a:moveTo>
                <a:cubicBezTo>
                  <a:pt x="104942" y="0"/>
                  <a:pt x="42035" y="16297"/>
                  <a:pt x="266218" y="34979"/>
                </a:cubicBezTo>
                <a:cubicBezTo>
                  <a:pt x="282071" y="36300"/>
                  <a:pt x="296918" y="43434"/>
                  <a:pt x="312517" y="46554"/>
                </a:cubicBezTo>
                <a:cubicBezTo>
                  <a:pt x="403401" y="64731"/>
                  <a:pt x="378033" y="54260"/>
                  <a:pt x="486137" y="69703"/>
                </a:cubicBezTo>
                <a:cubicBezTo>
                  <a:pt x="505612" y="72485"/>
                  <a:pt x="524566" y="78286"/>
                  <a:pt x="544010" y="81278"/>
                </a:cubicBezTo>
                <a:cubicBezTo>
                  <a:pt x="574754" y="86008"/>
                  <a:pt x="605863" y="88123"/>
                  <a:pt x="636608" y="92853"/>
                </a:cubicBezTo>
                <a:cubicBezTo>
                  <a:pt x="656052" y="95844"/>
                  <a:pt x="674960" y="101987"/>
                  <a:pt x="694481" y="104427"/>
                </a:cubicBezTo>
                <a:cubicBezTo>
                  <a:pt x="736768" y="109713"/>
                  <a:pt x="779362" y="112144"/>
                  <a:pt x="821803" y="116002"/>
                </a:cubicBezTo>
                <a:cubicBezTo>
                  <a:pt x="847737" y="124647"/>
                  <a:pt x="875828" y="134998"/>
                  <a:pt x="902826" y="139151"/>
                </a:cubicBezTo>
                <a:cubicBezTo>
                  <a:pt x="1000786" y="154222"/>
                  <a:pt x="1122107" y="157121"/>
                  <a:pt x="1215342" y="162301"/>
                </a:cubicBezTo>
                <a:cubicBezTo>
                  <a:pt x="1450799" y="195936"/>
                  <a:pt x="1053849" y="141520"/>
                  <a:pt x="1493134" y="185450"/>
                </a:cubicBezTo>
                <a:cubicBezTo>
                  <a:pt x="1505275" y="186664"/>
                  <a:pt x="1515733" y="195678"/>
                  <a:pt x="1527859" y="197025"/>
                </a:cubicBezTo>
                <a:cubicBezTo>
                  <a:pt x="1585506" y="203430"/>
                  <a:pt x="1643606" y="204741"/>
                  <a:pt x="1701479" y="208599"/>
                </a:cubicBezTo>
                <a:cubicBezTo>
                  <a:pt x="1732345" y="216316"/>
                  <a:pt x="1765619" y="217521"/>
                  <a:pt x="1794076" y="231749"/>
                </a:cubicBezTo>
                <a:cubicBezTo>
                  <a:pt x="1809509" y="239465"/>
                  <a:pt x="1823562" y="251018"/>
                  <a:pt x="1840375" y="254898"/>
                </a:cubicBezTo>
                <a:cubicBezTo>
                  <a:pt x="1874418" y="262754"/>
                  <a:pt x="1909823" y="262615"/>
                  <a:pt x="1944547" y="266473"/>
                </a:cubicBezTo>
                <a:cubicBezTo>
                  <a:pt x="1975413" y="281906"/>
                  <a:pt x="2003306" y="306005"/>
                  <a:pt x="2037145" y="312772"/>
                </a:cubicBezTo>
                <a:cubicBezTo>
                  <a:pt x="2056436" y="316630"/>
                  <a:pt x="2075932" y="319575"/>
                  <a:pt x="2095018" y="324346"/>
                </a:cubicBezTo>
                <a:cubicBezTo>
                  <a:pt x="2155943" y="339577"/>
                  <a:pt x="2128288" y="349665"/>
                  <a:pt x="2222340" y="359070"/>
                </a:cubicBezTo>
                <a:lnTo>
                  <a:pt x="2338086" y="370645"/>
                </a:lnTo>
                <a:cubicBezTo>
                  <a:pt x="2361235" y="378361"/>
                  <a:pt x="2383606" y="389008"/>
                  <a:pt x="2407534" y="393794"/>
                </a:cubicBezTo>
                <a:cubicBezTo>
                  <a:pt x="2453439" y="402975"/>
                  <a:pt x="2516131" y="414560"/>
                  <a:pt x="2558005" y="428518"/>
                </a:cubicBezTo>
                <a:cubicBezTo>
                  <a:pt x="2581154" y="436235"/>
                  <a:pt x="2603780" y="445750"/>
                  <a:pt x="2627453" y="451668"/>
                </a:cubicBezTo>
                <a:cubicBezTo>
                  <a:pt x="2692838" y="468015"/>
                  <a:pt x="2658153" y="460123"/>
                  <a:pt x="2731626" y="474817"/>
                </a:cubicBezTo>
                <a:cubicBezTo>
                  <a:pt x="2739342" y="482534"/>
                  <a:pt x="2745417" y="492352"/>
                  <a:pt x="2754775" y="497967"/>
                </a:cubicBezTo>
                <a:cubicBezTo>
                  <a:pt x="2765237" y="504244"/>
                  <a:pt x="2778285" y="504735"/>
                  <a:pt x="2789499" y="509541"/>
                </a:cubicBezTo>
                <a:cubicBezTo>
                  <a:pt x="2805359" y="516338"/>
                  <a:pt x="2820715" y="524311"/>
                  <a:pt x="2835798" y="532691"/>
                </a:cubicBezTo>
                <a:cubicBezTo>
                  <a:pt x="2917712" y="578200"/>
                  <a:pt x="2864491" y="560121"/>
                  <a:pt x="2939970" y="578989"/>
                </a:cubicBezTo>
                <a:cubicBezTo>
                  <a:pt x="2947686" y="586706"/>
                  <a:pt x="2953761" y="596524"/>
                  <a:pt x="2963119" y="602139"/>
                </a:cubicBezTo>
                <a:cubicBezTo>
                  <a:pt x="2980912" y="612815"/>
                  <a:pt x="3043275" y="622800"/>
                  <a:pt x="3055717" y="625288"/>
                </a:cubicBezTo>
                <a:cubicBezTo>
                  <a:pt x="3067292" y="633004"/>
                  <a:pt x="3077655" y="642957"/>
                  <a:pt x="3090441" y="648437"/>
                </a:cubicBezTo>
                <a:cubicBezTo>
                  <a:pt x="3105063" y="654703"/>
                  <a:pt x="3121444" y="655642"/>
                  <a:pt x="3136740" y="660012"/>
                </a:cubicBezTo>
                <a:cubicBezTo>
                  <a:pt x="3148471" y="663364"/>
                  <a:pt x="3159889" y="667729"/>
                  <a:pt x="3171464" y="671587"/>
                </a:cubicBezTo>
                <a:cubicBezTo>
                  <a:pt x="3186897" y="683162"/>
                  <a:pt x="3200508" y="697684"/>
                  <a:pt x="3217762" y="706311"/>
                </a:cubicBezTo>
                <a:cubicBezTo>
                  <a:pt x="3231991" y="713425"/>
                  <a:pt x="3248824" y="713315"/>
                  <a:pt x="3264061" y="717886"/>
                </a:cubicBezTo>
                <a:cubicBezTo>
                  <a:pt x="3287433" y="724898"/>
                  <a:pt x="3310360" y="733319"/>
                  <a:pt x="3333509" y="741035"/>
                </a:cubicBezTo>
                <a:cubicBezTo>
                  <a:pt x="3345084" y="744893"/>
                  <a:pt x="3358081" y="745842"/>
                  <a:pt x="3368233" y="752610"/>
                </a:cubicBezTo>
                <a:cubicBezTo>
                  <a:pt x="3429727" y="793606"/>
                  <a:pt x="3375878" y="761151"/>
                  <a:pt x="3460831" y="798908"/>
                </a:cubicBezTo>
                <a:cubicBezTo>
                  <a:pt x="3476598" y="805916"/>
                  <a:pt x="3491109" y="815650"/>
                  <a:pt x="3507129" y="822058"/>
                </a:cubicBezTo>
                <a:cubicBezTo>
                  <a:pt x="3529786" y="831121"/>
                  <a:pt x="3556274" y="831671"/>
                  <a:pt x="3576578" y="845207"/>
                </a:cubicBezTo>
                <a:cubicBezTo>
                  <a:pt x="3676092" y="911549"/>
                  <a:pt x="3550184" y="832010"/>
                  <a:pt x="3646026" y="879931"/>
                </a:cubicBezTo>
                <a:cubicBezTo>
                  <a:pt x="3713184" y="913510"/>
                  <a:pt x="3645886" y="895793"/>
                  <a:pt x="3727048" y="926230"/>
                </a:cubicBezTo>
                <a:cubicBezTo>
                  <a:pt x="3741943" y="931816"/>
                  <a:pt x="3757914" y="933947"/>
                  <a:pt x="3773347" y="937805"/>
                </a:cubicBezTo>
                <a:cubicBezTo>
                  <a:pt x="3788780" y="949380"/>
                  <a:pt x="3802017" y="964694"/>
                  <a:pt x="3819646" y="972529"/>
                </a:cubicBezTo>
                <a:cubicBezTo>
                  <a:pt x="3837623" y="980519"/>
                  <a:pt x="3858433" y="979332"/>
                  <a:pt x="3877519" y="984103"/>
                </a:cubicBezTo>
                <a:cubicBezTo>
                  <a:pt x="3889356" y="987062"/>
                  <a:pt x="3900668" y="991820"/>
                  <a:pt x="3912243" y="995678"/>
                </a:cubicBezTo>
                <a:cubicBezTo>
                  <a:pt x="3945322" y="1028755"/>
                  <a:pt x="3934330" y="1023843"/>
                  <a:pt x="3993266" y="1041977"/>
                </a:cubicBezTo>
                <a:cubicBezTo>
                  <a:pt x="4023675" y="1051334"/>
                  <a:pt x="4085864" y="1065126"/>
                  <a:pt x="4085864" y="1065126"/>
                </a:cubicBezTo>
                <a:cubicBezTo>
                  <a:pt x="4097439" y="1072842"/>
                  <a:pt x="4107802" y="1082795"/>
                  <a:pt x="4120588" y="1088275"/>
                </a:cubicBezTo>
                <a:cubicBezTo>
                  <a:pt x="4135209" y="1094541"/>
                  <a:pt x="4151590" y="1095480"/>
                  <a:pt x="4166886" y="1099850"/>
                </a:cubicBezTo>
                <a:cubicBezTo>
                  <a:pt x="4178617" y="1103202"/>
                  <a:pt x="4190396" y="1106619"/>
                  <a:pt x="4201610" y="1111425"/>
                </a:cubicBezTo>
                <a:cubicBezTo>
                  <a:pt x="4217469" y="1118222"/>
                  <a:pt x="4232050" y="1127777"/>
                  <a:pt x="4247909" y="1134574"/>
                </a:cubicBezTo>
                <a:cubicBezTo>
                  <a:pt x="4259123" y="1139380"/>
                  <a:pt x="4271419" y="1141343"/>
                  <a:pt x="4282633" y="1146149"/>
                </a:cubicBezTo>
                <a:cubicBezTo>
                  <a:pt x="4298492" y="1152946"/>
                  <a:pt x="4312912" y="1162890"/>
                  <a:pt x="4328932" y="1169298"/>
                </a:cubicBezTo>
                <a:cubicBezTo>
                  <a:pt x="4351588" y="1178361"/>
                  <a:pt x="4375231" y="1184732"/>
                  <a:pt x="4398380" y="1192448"/>
                </a:cubicBezTo>
                <a:lnTo>
                  <a:pt x="4433104" y="1204022"/>
                </a:lnTo>
                <a:cubicBezTo>
                  <a:pt x="4520281" y="1262142"/>
                  <a:pt x="4409486" y="1193900"/>
                  <a:pt x="4514127" y="1238746"/>
                </a:cubicBezTo>
                <a:cubicBezTo>
                  <a:pt x="4526913" y="1244226"/>
                  <a:pt x="4536773" y="1254994"/>
                  <a:pt x="4548851" y="1261896"/>
                </a:cubicBezTo>
                <a:cubicBezTo>
                  <a:pt x="4579635" y="1279487"/>
                  <a:pt x="4603333" y="1284971"/>
                  <a:pt x="4629874" y="1308194"/>
                </a:cubicBezTo>
                <a:cubicBezTo>
                  <a:pt x="4650406" y="1326159"/>
                  <a:pt x="4668456" y="1346777"/>
                  <a:pt x="4687747" y="1366068"/>
                </a:cubicBezTo>
                <a:cubicBezTo>
                  <a:pt x="4709276" y="1387597"/>
                  <a:pt x="4716424" y="1397768"/>
                  <a:pt x="4745621" y="1412367"/>
                </a:cubicBezTo>
                <a:cubicBezTo>
                  <a:pt x="4756534" y="1417823"/>
                  <a:pt x="4768770" y="1420083"/>
                  <a:pt x="4780345" y="1423941"/>
                </a:cubicBezTo>
                <a:cubicBezTo>
                  <a:pt x="4812863" y="1456461"/>
                  <a:pt x="4858091" y="1503873"/>
                  <a:pt x="4896091" y="1516539"/>
                </a:cubicBezTo>
                <a:lnTo>
                  <a:pt x="4930815" y="1528113"/>
                </a:lnTo>
                <a:cubicBezTo>
                  <a:pt x="4938532" y="1539688"/>
                  <a:pt x="4944912" y="1552275"/>
                  <a:pt x="4953965" y="1562837"/>
                </a:cubicBezTo>
                <a:cubicBezTo>
                  <a:pt x="4968169" y="1579408"/>
                  <a:pt x="4988157" y="1590976"/>
                  <a:pt x="5000264" y="1609136"/>
                </a:cubicBezTo>
                <a:cubicBezTo>
                  <a:pt x="5007980" y="1620711"/>
                  <a:pt x="5014253" y="1633391"/>
                  <a:pt x="5023413" y="1643860"/>
                </a:cubicBezTo>
                <a:cubicBezTo>
                  <a:pt x="5041378" y="1664392"/>
                  <a:pt x="5081286" y="1701734"/>
                  <a:pt x="5081286" y="1701734"/>
                </a:cubicBezTo>
                <a:cubicBezTo>
                  <a:pt x="5085144" y="1713309"/>
                  <a:pt x="5086093" y="1726306"/>
                  <a:pt x="5092861" y="1736458"/>
                </a:cubicBezTo>
                <a:lnTo>
                  <a:pt x="5150734" y="179433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14 - Ευθύγραμμο βέλος σύνδεσης"/>
          <p:cNvCxnSpPr>
            <a:stCxn id="13" idx="69"/>
          </p:cNvCxnSpPr>
          <p:nvPr/>
        </p:nvCxnSpPr>
        <p:spPr>
          <a:xfrm>
            <a:off x="6273478" y="3841570"/>
            <a:ext cx="1106834" cy="1387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>
            <a:endCxn id="13" idx="57"/>
          </p:cNvCxnSpPr>
          <p:nvPr/>
        </p:nvCxnSpPr>
        <p:spPr>
          <a:xfrm flipV="1">
            <a:off x="5652120" y="3441376"/>
            <a:ext cx="10227" cy="707704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 flipV="1">
            <a:off x="1475656" y="2492896"/>
            <a:ext cx="10227" cy="1296144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1691680" y="28529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n</a:t>
            </a:r>
            <a:endParaRPr lang="el-GR" baseline="-25000" dirty="0"/>
          </a:p>
        </p:txBody>
      </p:sp>
      <p:sp>
        <p:nvSpPr>
          <p:cNvPr id="23" name="22 - TextBox"/>
          <p:cNvSpPr txBox="1"/>
          <p:nvPr/>
        </p:nvSpPr>
        <p:spPr>
          <a:xfrm>
            <a:off x="5004048" y="35730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c</a:t>
            </a:r>
            <a:endParaRPr lang="el-GR" baseline="-25000" dirty="0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>
            <a:off x="2627784" y="3284984"/>
            <a:ext cx="1080120" cy="14401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4860032" y="177281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M2</a:t>
            </a:r>
          </a:p>
          <a:p>
            <a:pPr algn="ctr"/>
            <a:r>
              <a:rPr lang="el-G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Φορά αριθμητικών υπολογισμών από κατάντη σε ανάντη</a:t>
            </a: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flipH="1">
            <a:off x="5004048" y="1988840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Κατόπιν βαθμιαία μεταβαλλόμενη ροή σε τραπεζοειδής διατομή</a:t>
            </a:r>
          </a:p>
          <a:p>
            <a:r>
              <a:rPr lang="el-GR" dirty="0"/>
              <a:t>Σε μεγάλο μήκος προσεγγίζουμε </a:t>
            </a:r>
            <a:r>
              <a:rPr lang="el-GR" dirty="0" err="1"/>
              <a:t>ασυμπτωτικά</a:t>
            </a:r>
            <a:r>
              <a:rPr lang="el-GR" dirty="0"/>
              <a:t> την κλίση πυθμένα ανάντη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μέθοδος χωρικού βήματος</a:t>
            </a:r>
            <a:br>
              <a:rPr lang="el-G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Αυθαίρετη</a:t>
            </a:r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υπόθεση (στο θέμα, των ανάντη) υψομέτρων</a:t>
            </a:r>
          </a:p>
          <a:p>
            <a:pPr algn="ctr"/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πρέπει να </a:t>
            </a:r>
            <a:r>
              <a:rPr lang="el-G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επαληθεύεται </a:t>
            </a:r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εξίσωση της ενέργει</a:t>
            </a:r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(δοκιμές)</a:t>
            </a:r>
          </a:p>
          <a:p>
            <a:pPr algn="ctr"/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Υποκρίσιμη ροή στο θέμα, υπολογισμοί από κατάντη σε ανάντη</a:t>
            </a:r>
          </a:p>
          <a:p>
            <a:endParaRPr lang="el-GR" dirty="0"/>
          </a:p>
        </p:txBody>
      </p:sp>
      <p:sp>
        <p:nvSpPr>
          <p:cNvPr id="4" name="3 - Δάκρυ"/>
          <p:cNvSpPr/>
          <p:nvPr/>
        </p:nvSpPr>
        <p:spPr>
          <a:xfrm>
            <a:off x="7919864" y="5849888"/>
            <a:ext cx="122413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θέμα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l-GR" dirty="0"/>
              <a:t>Θέμα με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n-US" dirty="0"/>
              <a:t>SOLVER, excel</a:t>
            </a:r>
            <a:endParaRPr lang="el-GR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/>
              <a:t>Ασκησιολογικά</a:t>
            </a:r>
            <a:endParaRPr lang="el-GR" b="1" dirty="0"/>
          </a:p>
          <a:p>
            <a:pPr lvl="1"/>
            <a:r>
              <a:rPr lang="el-GR" dirty="0"/>
              <a:t>Όταν γνωρίζω το κατάντη βάθος ροής (σε άλλα το ανάντη, πάντως ένα βάθος ροής) και ζητώ το βάθος ροής για ένα Δ</a:t>
            </a:r>
            <a:r>
              <a:rPr lang="en-US" dirty="0"/>
              <a:t>x</a:t>
            </a:r>
            <a:endParaRPr lang="el-GR" dirty="0"/>
          </a:p>
          <a:p>
            <a:pPr lvl="1"/>
            <a:r>
              <a:rPr lang="el-GR" dirty="0"/>
              <a:t>Δοκιμές</a:t>
            </a:r>
            <a:r>
              <a:rPr lang="en-US" dirty="0"/>
              <a:t>: </a:t>
            </a:r>
            <a:r>
              <a:rPr lang="el-GR" dirty="0"/>
              <a:t>υπόθεση και  επαλήθευση με βάση την εξίσωση της ενέργειας</a:t>
            </a:r>
          </a:p>
          <a:p>
            <a:pPr lvl="1"/>
            <a:r>
              <a:rPr lang="el-GR" dirty="0"/>
              <a:t>Θέμα με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n-US" dirty="0"/>
              <a:t>SOLVER, excel</a:t>
            </a:r>
          </a:p>
          <a:p>
            <a:pPr lvl="1"/>
            <a:r>
              <a:rPr lang="el-GR" b="1" u="sng" dirty="0"/>
              <a:t>Σωτήρια για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πρισματικούς αγωγούς </a:t>
            </a:r>
            <a:r>
              <a:rPr lang="el-GR" b="1" u="sng" dirty="0"/>
              <a:t>που είναι άγνωστη η μελλοντική διατομή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36143" r="4323" b="20000"/>
          <a:stretch>
            <a:fillRect/>
          </a:stretch>
        </p:blipFill>
        <p:spPr bwMode="auto">
          <a:xfrm>
            <a:off x="357158" y="285728"/>
            <a:ext cx="907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Δάκρυ"/>
          <p:cNvSpPr/>
          <p:nvPr/>
        </p:nvSpPr>
        <p:spPr>
          <a:xfrm>
            <a:off x="7919864" y="5849888"/>
            <a:ext cx="122413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θέμα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Απώλειες ενέργειας</a:t>
            </a:r>
          </a:p>
        </p:txBody>
      </p:sp>
      <p:sp>
        <p:nvSpPr>
          <p:cNvPr id="4" name="3 - Δάκρυ"/>
          <p:cNvSpPr/>
          <p:nvPr/>
        </p:nvSpPr>
        <p:spPr>
          <a:xfrm>
            <a:off x="5357818" y="6000768"/>
            <a:ext cx="122413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θέμα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33822" b="15446"/>
          <a:stretch>
            <a:fillRect/>
          </a:stretch>
        </p:blipFill>
        <p:spPr bwMode="auto">
          <a:xfrm>
            <a:off x="642910" y="1643049"/>
            <a:ext cx="7572428" cy="407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Εκτός ύλης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HEC-RAS </a:t>
            </a:r>
            <a:r>
              <a:rPr lang="el-GR" dirty="0"/>
              <a:t>υδραυλική επίλυση</a:t>
            </a:r>
          </a:p>
          <a:p>
            <a:r>
              <a:rPr lang="el-GR" dirty="0"/>
              <a:t>Μόνιμη, μη μόνιμη ροή</a:t>
            </a:r>
          </a:p>
          <a:p>
            <a:r>
              <a:rPr lang="en-US" dirty="0"/>
              <a:t>Free</a:t>
            </a:r>
          </a:p>
          <a:p>
            <a:r>
              <a:rPr lang="en-US" dirty="0"/>
              <a:t>http://www.hec.usace.army.mil/software/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Έκρηξη 1"/>
          <p:cNvSpPr/>
          <p:nvPr/>
        </p:nvSpPr>
        <p:spPr>
          <a:xfrm>
            <a:off x="179512" y="5085184"/>
            <a:ext cx="7200800" cy="17728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Στο θέμα οι δύο λύσεις δεν συμπίπτουν απόλυτα γιατί αντιμετωπίζουν διαφορετικά τις απώλειες</a:t>
            </a:r>
          </a:p>
        </p:txBody>
      </p:sp>
      <p:sp>
        <p:nvSpPr>
          <p:cNvPr id="4" name="3 - Δάκρυ"/>
          <p:cNvSpPr/>
          <p:nvPr/>
        </p:nvSpPr>
        <p:spPr>
          <a:xfrm>
            <a:off x="7919864" y="5849888"/>
            <a:ext cx="122413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θέμα</a:t>
            </a:r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629768" cy="409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57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6569" y="-1014401"/>
            <a:ext cx="6264696" cy="881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539552" y="2780928"/>
            <a:ext cx="9001000" cy="115212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1043608" y="638132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Παπαθανασιάδης</a:t>
            </a:r>
            <a:r>
              <a:rPr lang="el-GR" dirty="0"/>
              <a:t> και Τσακίρης, 2010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Γενίκευση εξίσωση ενέργειας</a:t>
            </a: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92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579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Βέλος προς τα κάτω"/>
          <p:cNvSpPr/>
          <p:nvPr/>
        </p:nvSpPr>
        <p:spPr>
          <a:xfrm>
            <a:off x="1857356" y="3143248"/>
            <a:ext cx="857256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947738" y="5000625"/>
          <a:ext cx="660717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45960" imgH="482400" progId="Equation.DSMT4">
                  <p:embed/>
                </p:oleObj>
              </mc:Choice>
              <mc:Fallback>
                <p:oleObj name="Equation" r:id="rId3" imgW="214596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5000625"/>
                        <a:ext cx="6607175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Μόνιμη βαθμιαία μεταβαλλόμενη ροή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93571" name="Object 3"/>
          <p:cNvGraphicFramePr>
            <a:graphicFrameLocks noChangeAspect="1"/>
          </p:cNvGraphicFramePr>
          <p:nvPr/>
        </p:nvGraphicFramePr>
        <p:xfrm>
          <a:off x="1500166" y="1357298"/>
          <a:ext cx="5592763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660240" progId="Equation.DSMT4">
                  <p:embed/>
                </p:oleObj>
              </mc:Choice>
              <mc:Fallback>
                <p:oleObj name="Equation" r:id="rId2" imgW="965160" imgH="660240" progId="Equation.DSMT4">
                  <p:embed/>
                  <p:pic>
                    <p:nvPicPr>
                      <p:cNvPr id="493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1357298"/>
                        <a:ext cx="5592763" cy="382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Αριθμός  </a:t>
            </a:r>
            <a:r>
              <a:rPr lang="en-US" dirty="0"/>
              <a:t>Froude </a:t>
            </a:r>
            <a:r>
              <a:rPr lang="el-GR" dirty="0"/>
              <a:t>από ελαχιστοποίηση ειδικής ενέργειας</a:t>
            </a:r>
            <a:endParaRPr lang="en-GB" dirty="0"/>
          </a:p>
        </p:txBody>
      </p:sp>
      <p:pic>
        <p:nvPicPr>
          <p:cNvPr id="581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65701"/>
            <a:ext cx="8229600" cy="33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1285852" y="4786322"/>
            <a:ext cx="21431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28599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l-GR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Ρητή  μέθοδος, επίλυση με </a:t>
            </a:r>
            <a:r>
              <a:rPr lang="el-GR" u="sng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αριθμητική ολοκλήρωση </a:t>
            </a:r>
            <a:r>
              <a:rPr lang="el-GR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της διαφορικής έκφρασης για την εξίσωση της ενέργειας, αποφεύγω τις μικρές διαφορές που αναπτύσσονται στις άλλες μεθόδους</a:t>
            </a:r>
            <a:br>
              <a:rPr lang="el-GR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(δε δόθηκε έμφαση στην τάξη)</a:t>
            </a:r>
            <a:endParaRPr lang="en-GB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115616" y="2924944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Επίλυση με βάση ολοκλήρωση ως προς 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 </a:t>
            </a:r>
            <a:r>
              <a:rPr lang="el-G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ή  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x:</a:t>
            </a:r>
          </a:p>
          <a:p>
            <a:pPr>
              <a:buFontTx/>
              <a:buChar char="-"/>
            </a:pPr>
            <a:r>
              <a:rPr lang="el-G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r>
              <a:rPr lang="el-GR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κριβής</a:t>
            </a:r>
            <a:r>
              <a:rPr lang="el-G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για ορισμένες μόνο περιπτώσεις</a:t>
            </a:r>
          </a:p>
          <a:p>
            <a:pPr>
              <a:buFontTx/>
              <a:buChar char="-"/>
            </a:pPr>
            <a:r>
              <a:rPr lang="el-G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αριθμητική ολοκλήρωση</a:t>
            </a:r>
          </a:p>
        </p:txBody>
      </p:sp>
      <p:graphicFrame>
        <p:nvGraphicFramePr>
          <p:cNvPr id="497666" name="Object 2"/>
          <p:cNvGraphicFramePr>
            <a:graphicFrameLocks noChangeAspect="1"/>
          </p:cNvGraphicFramePr>
          <p:nvPr/>
        </p:nvGraphicFramePr>
        <p:xfrm>
          <a:off x="1600200" y="-269875"/>
          <a:ext cx="5592763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660240" progId="Equation.DSMT4">
                  <p:embed/>
                </p:oleObj>
              </mc:Choice>
              <mc:Fallback>
                <p:oleObj name="Equation" r:id="rId2" imgW="965160" imgH="660240" progId="Equation.DSMT4">
                  <p:embed/>
                  <p:pic>
                    <p:nvPicPr>
                      <p:cNvPr id="4976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-269875"/>
                        <a:ext cx="5592763" cy="382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6048375"/>
          </a:xfrm>
        </p:spPr>
        <p:txBody>
          <a:bodyPr/>
          <a:lstStyle/>
          <a:p>
            <a:r>
              <a:rPr lang="el-GR" altLang="ko-KR" sz="2000" b="1" dirty="0">
                <a:effectLst/>
                <a:latin typeface="Times New Roman" pitchFamily="18" charset="0"/>
              </a:rPr>
              <a:t>Ολοκληρώνοντας</a:t>
            </a:r>
            <a:r>
              <a:rPr lang="en-US" altLang="ko-KR" sz="2000" b="1" dirty="0">
                <a:effectLst/>
                <a:latin typeface="Times New Roman" pitchFamily="18" charset="0"/>
              </a:rPr>
              <a:t>,</a:t>
            </a:r>
          </a:p>
          <a:p>
            <a:endParaRPr lang="en-US" altLang="ko-KR" sz="2000" b="1" dirty="0">
              <a:effectLst/>
              <a:latin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ko-KR" sz="2000" b="1" dirty="0">
                <a:effectLst/>
                <a:latin typeface="Times New Roman" pitchFamily="18" charset="0"/>
              </a:rPr>
              <a:t>(12.7.7)</a:t>
            </a:r>
          </a:p>
          <a:p>
            <a:endParaRPr lang="en-US" altLang="ko-KR" sz="2000" b="1" dirty="0">
              <a:effectLst/>
              <a:latin typeface="Times New Roman" pitchFamily="18" charset="0"/>
            </a:endParaRPr>
          </a:p>
          <a:p>
            <a:pPr>
              <a:lnSpc>
                <a:spcPct val="40000"/>
              </a:lnSpc>
            </a:pPr>
            <a:endParaRPr lang="en-US" altLang="ko-KR" sz="2000" b="1" dirty="0">
              <a:effectLst/>
              <a:latin typeface="Times New Roman" pitchFamily="18" charset="0"/>
            </a:endParaRPr>
          </a:p>
          <a:p>
            <a:endParaRPr lang="en-US" altLang="ko-KR" sz="2000" b="1" dirty="0">
              <a:effectLst/>
              <a:latin typeface="Times New Roman" pitchFamily="18" charset="0"/>
            </a:endParaRPr>
          </a:p>
          <a:p>
            <a:r>
              <a:rPr lang="el-GR" altLang="ko-KR" sz="2000" b="1" dirty="0">
                <a:effectLst/>
                <a:latin typeface="Times New Roman" pitchFamily="18" charset="0"/>
              </a:rPr>
              <a:t>Μη καλή προσέγγιση κοντά στο κρίσιμο βάθος</a:t>
            </a:r>
            <a:endParaRPr lang="en-US" altLang="ko-KR" sz="2000" b="1" dirty="0">
              <a:effectLst/>
              <a:latin typeface="Times New Roman" pitchFamily="18" charset="0"/>
            </a:endParaRPr>
          </a:p>
          <a:p>
            <a:endParaRPr lang="en-US" altLang="ko-KR" sz="2000" b="1" dirty="0">
              <a:effectLst/>
              <a:latin typeface="Times New Roman" pitchFamily="18" charset="0"/>
            </a:endParaRPr>
          </a:p>
          <a:p>
            <a:r>
              <a:rPr lang="el-GR" altLang="ko-KR" sz="2000" b="1" dirty="0">
                <a:effectLst/>
                <a:latin typeface="Times New Roman" pitchFamily="18" charset="0"/>
              </a:rPr>
              <a:t>Όταν ο παρανομαστής τείνει στο μηδέν η ροη  είναι ομοιόμορφη</a:t>
            </a:r>
            <a:endParaRPr lang="en-US" altLang="ko-KR" sz="2000" b="1" dirty="0">
              <a:effectLst/>
              <a:latin typeface="Times New Roman" pitchFamily="18" charset="0"/>
            </a:endParaRP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3201" t="23119"/>
          <a:stretch>
            <a:fillRect/>
          </a:stretch>
        </p:blipFill>
        <p:spPr bwMode="auto">
          <a:xfrm>
            <a:off x="2916238" y="1196975"/>
            <a:ext cx="3024187" cy="681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2915816" y="0"/>
          <a:ext cx="5872088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8760" imgH="1104840" progId="Equation.DSMT4">
                  <p:embed/>
                </p:oleObj>
              </mc:Choice>
              <mc:Fallback>
                <p:oleObj name="Equation" r:id="rId3" imgW="1688760" imgH="1104840" progId="Equation.DSMT4">
                  <p:embed/>
                  <p:pic>
                    <p:nvPicPr>
                      <p:cNvPr id="267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0"/>
                        <a:ext cx="5872088" cy="2290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204788" y="3933825"/>
          <a:ext cx="755015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71520" imgH="1104840" progId="Equation.DSMT4">
                  <p:embed/>
                </p:oleObj>
              </mc:Choice>
              <mc:Fallback>
                <p:oleObj name="Equation" r:id="rId5" imgW="2171520" imgH="1104840" progId="Equation.DSMT4">
                  <p:embed/>
                  <p:pic>
                    <p:nvPicPr>
                      <p:cNvPr id="267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3933825"/>
                        <a:ext cx="7550150" cy="2290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79425"/>
            <a:ext cx="8229600" cy="45339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altLang="ko-KR" sz="2100" b="1" dirty="0">
              <a:effectLst/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ko-KR" sz="2100" b="1" dirty="0">
                <a:latin typeface="Times New Roman" pitchFamily="18" charset="0"/>
              </a:rPr>
              <a:t>Το εμβαδόν της συνάρτησης</a:t>
            </a:r>
            <a:r>
              <a:rPr lang="en-US" altLang="ko-KR" sz="2100" b="1" dirty="0">
                <a:latin typeface="Times New Roman" pitchFamily="18" charset="0"/>
              </a:rPr>
              <a:t> F</a:t>
            </a:r>
            <a:r>
              <a:rPr lang="el-GR" altLang="ko-KR" sz="2100" b="1" dirty="0">
                <a:latin typeface="Times New Roman" pitchFamily="18" charset="0"/>
              </a:rPr>
              <a:t> </a:t>
            </a:r>
            <a:r>
              <a:rPr lang="en-US" altLang="ko-KR" sz="2100" b="1" dirty="0">
                <a:effectLst/>
                <a:latin typeface="Times New Roman" pitchFamily="18" charset="0"/>
              </a:rPr>
              <a:t> </a:t>
            </a:r>
            <a:r>
              <a:rPr lang="el-GR" altLang="ko-KR" sz="2100" b="1" dirty="0">
                <a:latin typeface="Times New Roman" pitchFamily="18" charset="0"/>
              </a:rPr>
              <a:t>του</a:t>
            </a:r>
            <a:r>
              <a:rPr lang="en-US" altLang="ko-KR" sz="2100" b="1" dirty="0">
                <a:effectLst/>
                <a:latin typeface="Times New Roman" pitchFamily="18" charset="0"/>
              </a:rPr>
              <a:t> </a:t>
            </a:r>
            <a:r>
              <a:rPr lang="en-US" altLang="ko-KR" sz="2100" b="1" i="1" dirty="0">
                <a:effectLst/>
                <a:latin typeface="Times New Roman" pitchFamily="18" charset="0"/>
              </a:rPr>
              <a:t>y</a:t>
            </a:r>
            <a:r>
              <a:rPr lang="en-US" altLang="ko-KR" sz="2100" b="1" dirty="0">
                <a:effectLst/>
                <a:latin typeface="Times New Roman" pitchFamily="18" charset="0"/>
              </a:rPr>
              <a:t> </a:t>
            </a:r>
            <a:r>
              <a:rPr lang="el-GR" altLang="ko-KR" sz="2100" b="1" dirty="0">
                <a:effectLst/>
                <a:latin typeface="Times New Roman" pitchFamily="18" charset="0"/>
              </a:rPr>
              <a:t>για τις δύο τιμές είναι το μήκος </a:t>
            </a:r>
            <a:r>
              <a:rPr lang="en-US" altLang="ko-KR" sz="2100" b="1" i="1" dirty="0">
                <a:effectLst/>
                <a:latin typeface="Times New Roman" pitchFamily="18" charset="0"/>
              </a:rPr>
              <a:t>L</a:t>
            </a:r>
            <a:r>
              <a:rPr lang="en-US" altLang="ko-KR" sz="2100" b="1" dirty="0">
                <a:effectLst/>
                <a:latin typeface="Times New Roman" pitchFamily="18" charset="0"/>
              </a:rPr>
              <a:t> </a:t>
            </a:r>
            <a:r>
              <a:rPr lang="el-GR" altLang="ko-KR" sz="2100" b="1" dirty="0">
                <a:effectLst/>
                <a:latin typeface="Times New Roman" pitchFamily="18" charset="0"/>
              </a:rPr>
              <a:t>των δύο τιμών:</a:t>
            </a:r>
            <a:endParaRPr lang="en-US" altLang="ko-KR" sz="2100" b="1" dirty="0">
              <a:effectLst/>
              <a:latin typeface="Times New Roman" pitchFamily="18" charset="0"/>
            </a:endParaRPr>
          </a:p>
        </p:txBody>
      </p:sp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5380" t="73207" r="23419" b="2846"/>
          <a:stretch>
            <a:fillRect/>
          </a:stretch>
        </p:blipFill>
        <p:spPr bwMode="auto">
          <a:xfrm>
            <a:off x="2267744" y="2132856"/>
            <a:ext cx="3166390" cy="12241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10049"/>
          <a:stretch>
            <a:fillRect/>
          </a:stretch>
        </p:blipFill>
        <p:spPr>
          <a:xfrm>
            <a:off x="1763688" y="4005064"/>
            <a:ext cx="4392613" cy="25860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 l="18188" t="4720" r="20388" b="4040"/>
          <a:stretch>
            <a:fillRect/>
          </a:stretch>
        </p:blipFill>
        <p:spPr bwMode="auto">
          <a:xfrm>
            <a:off x="251520" y="0"/>
            <a:ext cx="82079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Έκρηξη 2"/>
          <p:cNvSpPr/>
          <p:nvPr/>
        </p:nvSpPr>
        <p:spPr>
          <a:xfrm>
            <a:off x="6084168" y="4581128"/>
            <a:ext cx="2592288" cy="100811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gratis</a:t>
            </a:r>
            <a:endParaRPr lang="el-G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6048375"/>
          </a:xfrm>
        </p:spPr>
        <p:txBody>
          <a:bodyPr/>
          <a:lstStyle/>
          <a:p>
            <a:r>
              <a:rPr lang="el-GR" altLang="ko-KR" sz="2000" b="1" dirty="0">
                <a:effectLst/>
                <a:latin typeface="Times New Roman" pitchFamily="18" charset="0"/>
              </a:rPr>
              <a:t>Προσέγγιση Α:</a:t>
            </a:r>
            <a:endParaRPr lang="en-US" altLang="ko-KR" sz="2000" b="1" dirty="0">
              <a:effectLst/>
              <a:latin typeface="Times New Roman" pitchFamily="18" charset="0"/>
            </a:endParaRPr>
          </a:p>
          <a:p>
            <a:endParaRPr lang="en-US" altLang="ko-KR" sz="2000" b="1" dirty="0">
              <a:effectLst/>
              <a:latin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ko-KR" sz="2000" b="1" dirty="0">
                <a:effectLst/>
                <a:latin typeface="Times New Roman" pitchFamily="18" charset="0"/>
              </a:rPr>
              <a:t>(12.7.7)</a:t>
            </a:r>
          </a:p>
          <a:p>
            <a:endParaRPr lang="en-US" altLang="ko-KR" sz="2000" b="1" dirty="0">
              <a:effectLst/>
              <a:latin typeface="Times New Roman" pitchFamily="18" charset="0"/>
            </a:endParaRPr>
          </a:p>
          <a:p>
            <a:pPr>
              <a:lnSpc>
                <a:spcPct val="40000"/>
              </a:lnSpc>
            </a:pPr>
            <a:endParaRPr lang="en-US" altLang="ko-KR" sz="2000" b="1" dirty="0">
              <a:effectLst/>
              <a:latin typeface="Times New Roman" pitchFamily="18" charset="0"/>
            </a:endParaRPr>
          </a:p>
          <a:p>
            <a:endParaRPr lang="en-US" altLang="ko-KR" sz="2000" b="1" dirty="0">
              <a:effectLst/>
              <a:latin typeface="Times New Roman" pitchFamily="18" charset="0"/>
            </a:endParaRPr>
          </a:p>
          <a:p>
            <a:r>
              <a:rPr lang="el-GR" altLang="ko-KR" sz="2000" b="1" dirty="0">
                <a:effectLst/>
                <a:latin typeface="Times New Roman" pitchFamily="18" charset="0"/>
              </a:rPr>
              <a:t>Μη καλή προσέγγιση κοντά στο κρίσιμο βάθος</a:t>
            </a:r>
            <a:endParaRPr lang="en-US" altLang="ko-KR" sz="2000" b="1" dirty="0">
              <a:effectLst/>
              <a:latin typeface="Times New Roman" pitchFamily="18" charset="0"/>
            </a:endParaRPr>
          </a:p>
          <a:p>
            <a:endParaRPr lang="en-US" altLang="ko-KR" sz="2000" b="1" dirty="0">
              <a:effectLst/>
              <a:latin typeface="Times New Roman" pitchFamily="18" charset="0"/>
            </a:endParaRPr>
          </a:p>
          <a:p>
            <a:r>
              <a:rPr lang="el-GR" altLang="ko-KR" sz="2000" b="1" dirty="0">
                <a:effectLst/>
                <a:latin typeface="Times New Roman" pitchFamily="18" charset="0"/>
              </a:rPr>
              <a:t>Όταν ο παρανομαστής τείνει στο μηδέν η ροη  είναι ομοιόμορφη</a:t>
            </a:r>
            <a:endParaRPr lang="en-US" altLang="ko-KR" sz="2000" b="1" dirty="0">
              <a:effectLst/>
              <a:latin typeface="Times New Roman" pitchFamily="18" charset="0"/>
            </a:endParaRP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3201" t="23119"/>
          <a:stretch>
            <a:fillRect/>
          </a:stretch>
        </p:blipFill>
        <p:spPr bwMode="auto">
          <a:xfrm>
            <a:off x="2916238" y="1196975"/>
            <a:ext cx="3024187" cy="681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15875" y="1125538"/>
          <a:ext cx="9263063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5720" imgH="1295280" progId="Equation.DSMT4">
                  <p:embed/>
                </p:oleObj>
              </mc:Choice>
              <mc:Fallback>
                <p:oleObj name="Equation" r:id="rId3" imgW="3555720" imgH="1295280" progId="Equation.DSMT4">
                  <p:embed/>
                  <p:pic>
                    <p:nvPicPr>
                      <p:cNvPr id="267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1125538"/>
                        <a:ext cx="9263063" cy="2587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2" name="Object 4"/>
          <p:cNvGraphicFramePr>
            <a:graphicFrameLocks noChangeAspect="1"/>
          </p:cNvGraphicFramePr>
          <p:nvPr/>
        </p:nvGraphicFramePr>
        <p:xfrm>
          <a:off x="251520" y="5301208"/>
          <a:ext cx="567277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800" imgH="266400" progId="Equation.DSMT4">
                  <p:embed/>
                </p:oleObj>
              </mc:Choice>
              <mc:Fallback>
                <p:oleObj name="Equation" r:id="rId5" imgW="1612800" imgH="266400" progId="Equation.DSMT4">
                  <p:embed/>
                  <p:pic>
                    <p:nvPicPr>
                      <p:cNvPr id="268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301208"/>
                        <a:ext cx="5672774" cy="720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827584" y="42210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Επομένως:</a:t>
            </a:r>
          </a:p>
        </p:txBody>
      </p:sp>
      <p:graphicFrame>
        <p:nvGraphicFramePr>
          <p:cNvPr id="268293" name="Object 5"/>
          <p:cNvGraphicFramePr>
            <a:graphicFrameLocks noChangeAspect="1"/>
          </p:cNvGraphicFramePr>
          <p:nvPr/>
        </p:nvGraphicFramePr>
        <p:xfrm>
          <a:off x="4521200" y="3314700"/>
          <a:ext cx="10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520" imgH="228600" progId="Equation.DSMT4">
                  <p:embed/>
                </p:oleObj>
              </mc:Choice>
              <mc:Fallback>
                <p:oleObj name="Equation" r:id="rId7" imgW="101520" imgH="228600" progId="Equation.DSMT4">
                  <p:embed/>
                  <p:pic>
                    <p:nvPicPr>
                      <p:cNvPr id="268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14700"/>
                        <a:ext cx="10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4" name="Object 6"/>
          <p:cNvGraphicFramePr>
            <a:graphicFrameLocks noChangeAspect="1"/>
          </p:cNvGraphicFramePr>
          <p:nvPr/>
        </p:nvGraphicFramePr>
        <p:xfrm>
          <a:off x="4521200" y="3314700"/>
          <a:ext cx="10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520" imgH="228600" progId="Equation.DSMT4">
                  <p:embed/>
                </p:oleObj>
              </mc:Choice>
              <mc:Fallback>
                <p:oleObj name="Equation" r:id="rId9" imgW="101520" imgH="228600" progId="Equation.DSMT4">
                  <p:embed/>
                  <p:pic>
                    <p:nvPicPr>
                      <p:cNvPr id="268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14700"/>
                        <a:ext cx="10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5" name="Object 7"/>
          <p:cNvGraphicFramePr>
            <a:graphicFrameLocks noChangeAspect="1"/>
          </p:cNvGraphicFramePr>
          <p:nvPr/>
        </p:nvGraphicFramePr>
        <p:xfrm>
          <a:off x="4521200" y="3314700"/>
          <a:ext cx="10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520" imgH="228600" progId="Equation.DSMT4">
                  <p:embed/>
                </p:oleObj>
              </mc:Choice>
              <mc:Fallback>
                <p:oleObj name="Equation" r:id="rId11" imgW="101520" imgH="228600" progId="Equation.DSMT4">
                  <p:embed/>
                  <p:pic>
                    <p:nvPicPr>
                      <p:cNvPr id="268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14700"/>
                        <a:ext cx="10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6048375"/>
          </a:xfrm>
        </p:spPr>
        <p:txBody>
          <a:bodyPr/>
          <a:lstStyle/>
          <a:p>
            <a:r>
              <a:rPr lang="el-GR" altLang="ko-KR" sz="2000" b="1" dirty="0">
                <a:effectLst/>
                <a:latin typeface="Times New Roman" pitchFamily="18" charset="0"/>
              </a:rPr>
              <a:t>Προσέγγιση Β:</a:t>
            </a:r>
            <a:endParaRPr lang="en-US" altLang="ko-KR" sz="2000" b="1" dirty="0">
              <a:effectLst/>
              <a:latin typeface="Times New Roman" pitchFamily="18" charset="0"/>
            </a:endParaRPr>
          </a:p>
          <a:p>
            <a:endParaRPr lang="en-US" altLang="ko-KR" sz="2000" b="1" dirty="0">
              <a:effectLst/>
              <a:latin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ko-KR" sz="2000" b="1" dirty="0">
                <a:effectLst/>
                <a:latin typeface="Times New Roman" pitchFamily="18" charset="0"/>
              </a:rPr>
              <a:t>(12.7.7)</a:t>
            </a:r>
          </a:p>
          <a:p>
            <a:endParaRPr lang="en-US" altLang="ko-KR" sz="2000" b="1" dirty="0">
              <a:effectLst/>
              <a:latin typeface="Times New Roman" pitchFamily="18" charset="0"/>
            </a:endParaRPr>
          </a:p>
          <a:p>
            <a:pPr>
              <a:lnSpc>
                <a:spcPct val="40000"/>
              </a:lnSpc>
            </a:pPr>
            <a:endParaRPr lang="en-US" altLang="ko-KR" sz="2000" b="1" dirty="0">
              <a:effectLst/>
              <a:latin typeface="Times New Roman" pitchFamily="18" charset="0"/>
            </a:endParaRPr>
          </a:p>
          <a:p>
            <a:endParaRPr lang="en-US" altLang="ko-KR" sz="2000" b="1" dirty="0">
              <a:effectLst/>
              <a:latin typeface="Times New Roman" pitchFamily="18" charset="0"/>
            </a:endParaRPr>
          </a:p>
          <a:p>
            <a:r>
              <a:rPr lang="el-GR" altLang="ko-KR" sz="2000" b="1" dirty="0">
                <a:effectLst/>
                <a:latin typeface="Times New Roman" pitchFamily="18" charset="0"/>
              </a:rPr>
              <a:t>Μη καλή προσέγγιση κοντά στο κρίσιμο βάθος</a:t>
            </a:r>
            <a:endParaRPr lang="en-US" altLang="ko-KR" sz="2000" b="1" dirty="0">
              <a:effectLst/>
              <a:latin typeface="Times New Roman" pitchFamily="18" charset="0"/>
            </a:endParaRPr>
          </a:p>
          <a:p>
            <a:endParaRPr lang="en-US" altLang="ko-KR" sz="2000" b="1" dirty="0">
              <a:effectLst/>
              <a:latin typeface="Times New Roman" pitchFamily="18" charset="0"/>
            </a:endParaRPr>
          </a:p>
          <a:p>
            <a:r>
              <a:rPr lang="el-GR" altLang="ko-KR" sz="2000" b="1" dirty="0">
                <a:effectLst/>
                <a:latin typeface="Times New Roman" pitchFamily="18" charset="0"/>
              </a:rPr>
              <a:t>Όταν ο παρανομαστής τείνει στο μηδέν η ροη  είναι ομοιόμορφη</a:t>
            </a:r>
            <a:endParaRPr lang="en-US" altLang="ko-KR" sz="2000" b="1" dirty="0">
              <a:effectLst/>
              <a:latin typeface="Times New Roman" pitchFamily="18" charset="0"/>
            </a:endParaRP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3201" t="23119"/>
          <a:stretch>
            <a:fillRect/>
          </a:stretch>
        </p:blipFill>
        <p:spPr bwMode="auto">
          <a:xfrm>
            <a:off x="2916238" y="1196975"/>
            <a:ext cx="3024187" cy="681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628650" y="1125538"/>
          <a:ext cx="8491538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85920" imgH="1193760" progId="Equation.DSMT4">
                  <p:embed/>
                </p:oleObj>
              </mc:Choice>
              <mc:Fallback>
                <p:oleObj name="Equation" r:id="rId3" imgW="3085920" imgH="1193760" progId="Equation.DSMT4">
                  <p:embed/>
                  <p:pic>
                    <p:nvPicPr>
                      <p:cNvPr id="267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125538"/>
                        <a:ext cx="8491538" cy="2519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2" name="Object 4"/>
          <p:cNvGraphicFramePr>
            <a:graphicFrameLocks noChangeAspect="1"/>
          </p:cNvGraphicFramePr>
          <p:nvPr/>
        </p:nvGraphicFramePr>
        <p:xfrm>
          <a:off x="250825" y="5318125"/>
          <a:ext cx="5673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800" imgH="253800" progId="Equation.DSMT4">
                  <p:embed/>
                </p:oleObj>
              </mc:Choice>
              <mc:Fallback>
                <p:oleObj name="Equation" r:id="rId5" imgW="1612800" imgH="253800" progId="Equation.DSMT4">
                  <p:embed/>
                  <p:pic>
                    <p:nvPicPr>
                      <p:cNvPr id="268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318125"/>
                        <a:ext cx="5673725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827584" y="42210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Επομένως:</a:t>
            </a:r>
          </a:p>
        </p:txBody>
      </p:sp>
      <p:graphicFrame>
        <p:nvGraphicFramePr>
          <p:cNvPr id="268293" name="Object 5"/>
          <p:cNvGraphicFramePr>
            <a:graphicFrameLocks noChangeAspect="1"/>
          </p:cNvGraphicFramePr>
          <p:nvPr/>
        </p:nvGraphicFramePr>
        <p:xfrm>
          <a:off x="4521200" y="3314700"/>
          <a:ext cx="10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520" imgH="228600" progId="Equation.DSMT4">
                  <p:embed/>
                </p:oleObj>
              </mc:Choice>
              <mc:Fallback>
                <p:oleObj name="Equation" r:id="rId7" imgW="101520" imgH="228600" progId="Equation.DSMT4">
                  <p:embed/>
                  <p:pic>
                    <p:nvPicPr>
                      <p:cNvPr id="268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14700"/>
                        <a:ext cx="10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4" name="Object 6"/>
          <p:cNvGraphicFramePr>
            <a:graphicFrameLocks noChangeAspect="1"/>
          </p:cNvGraphicFramePr>
          <p:nvPr/>
        </p:nvGraphicFramePr>
        <p:xfrm>
          <a:off x="4521200" y="3314700"/>
          <a:ext cx="10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520" imgH="228600" progId="Equation.DSMT4">
                  <p:embed/>
                </p:oleObj>
              </mc:Choice>
              <mc:Fallback>
                <p:oleObj name="Equation" r:id="rId9" imgW="101520" imgH="228600" progId="Equation.DSMT4">
                  <p:embed/>
                  <p:pic>
                    <p:nvPicPr>
                      <p:cNvPr id="268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14700"/>
                        <a:ext cx="10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5" name="Object 7"/>
          <p:cNvGraphicFramePr>
            <a:graphicFrameLocks noChangeAspect="1"/>
          </p:cNvGraphicFramePr>
          <p:nvPr/>
        </p:nvGraphicFramePr>
        <p:xfrm>
          <a:off x="4521200" y="3314700"/>
          <a:ext cx="10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20" imgH="228600" progId="Equation.DSMT4">
                  <p:embed/>
                </p:oleObj>
              </mc:Choice>
              <mc:Fallback>
                <p:oleObj name="Equation" r:id="rId10" imgW="101520" imgH="228600" progId="Equation.DSMT4">
                  <p:embed/>
                  <p:pic>
                    <p:nvPicPr>
                      <p:cNvPr id="268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14700"/>
                        <a:ext cx="10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</a:t>
            </a:r>
            <a:endParaRPr lang="en-GB" dirty="0"/>
          </a:p>
        </p:txBody>
      </p:sp>
      <p:sp>
        <p:nvSpPr>
          <p:cNvPr id="4" name="3 - TextBox"/>
          <p:cNvSpPr txBox="1"/>
          <p:nvPr/>
        </p:nvSpPr>
        <p:spPr>
          <a:xfrm>
            <a:off x="357158" y="1714488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Τραπεζοειδής παλιά διατομή από σκυρόδεμα, με πυθμένα κλίσης </a:t>
            </a:r>
            <a:r>
              <a:rPr lang="en-GB" dirty="0"/>
              <a:t>S0 = 0.0015, </a:t>
            </a:r>
            <a:r>
              <a:rPr lang="el-GR" dirty="0"/>
              <a:t>διατομή, </a:t>
            </a:r>
            <a:r>
              <a:rPr lang="en-GB" dirty="0"/>
              <a:t>b</a:t>
            </a:r>
            <a:r>
              <a:rPr lang="en-GB" baseline="-25000" dirty="0"/>
              <a:t>0</a:t>
            </a:r>
            <a:r>
              <a:rPr lang="en-GB" dirty="0"/>
              <a:t>=3 </a:t>
            </a:r>
            <a:r>
              <a:rPr lang="en-US" dirty="0"/>
              <a:t>m, </a:t>
            </a:r>
            <a:r>
              <a:rPr lang="el-GR" dirty="0"/>
              <a:t>κλίση 1:1.</a:t>
            </a:r>
          </a:p>
          <a:p>
            <a:endParaRPr lang="el-GR" dirty="0"/>
          </a:p>
          <a:p>
            <a:r>
              <a:rPr lang="el-GR" dirty="0"/>
              <a:t>Κατάντη υπάρχει </a:t>
            </a:r>
            <a:r>
              <a:rPr lang="el-GR" dirty="0" err="1"/>
              <a:t>θυρόφραγμα</a:t>
            </a:r>
            <a:r>
              <a:rPr lang="el-GR" dirty="0"/>
              <a:t>. Πριν το </a:t>
            </a:r>
            <a:r>
              <a:rPr lang="el-GR" dirty="0" err="1"/>
              <a:t>θυρόφραγμα</a:t>
            </a:r>
            <a:r>
              <a:rPr lang="el-GR" dirty="0"/>
              <a:t> η στάθμη ανέρχεται στα 4 </a:t>
            </a:r>
            <a:r>
              <a:rPr lang="en-GB" dirty="0"/>
              <a:t>m, </a:t>
            </a:r>
            <a:r>
              <a:rPr lang="el-GR" dirty="0"/>
              <a:t>ενώ η παροχή είναι 19 </a:t>
            </a:r>
            <a:r>
              <a:rPr lang="en-GB" dirty="0"/>
              <a:t>m</a:t>
            </a:r>
            <a:r>
              <a:rPr lang="en-GB" baseline="30000" dirty="0"/>
              <a:t>3</a:t>
            </a:r>
            <a:r>
              <a:rPr lang="en-GB" dirty="0"/>
              <a:t>/s. N</a:t>
            </a:r>
            <a:r>
              <a:rPr lang="el-GR" dirty="0"/>
              <a:t>α προσδιοριστεί το προφίλ της ελεύθερης επιφανείας του νερού ανάντη σε βάθος 5% μεγαλύτερο από το ομοιόμορφο. </a:t>
            </a:r>
            <a:r>
              <a:rPr lang="en-GB" dirty="0"/>
              <a:t>n =0.017, </a:t>
            </a:r>
            <a:r>
              <a:rPr lang="el-GR" dirty="0"/>
              <a:t>α (συντελεστής διόρθωσης κινητικής ενέργειας =1.1)</a:t>
            </a:r>
            <a:endParaRPr lang="en-GB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55308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6" name="5 - Αντικείμενο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3463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500063" y="4765675"/>
          <a:ext cx="84978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95680" imgH="482400" progId="Equation.DSMT4">
                  <p:embed/>
                </p:oleObj>
              </mc:Choice>
              <mc:Fallback>
                <p:oleObj name="Equation" r:id="rId4" imgW="4495680" imgH="482400" progId="Equation.DSMT4">
                  <p:embed/>
                  <p:pic>
                    <p:nvPicPr>
                      <p:cNvPr id="88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765675"/>
                        <a:ext cx="8497887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1357290" y="1643050"/>
          <a:ext cx="4579937" cy="247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09680" imgH="1193760" progId="Equation.DSMT4">
                  <p:embed/>
                </p:oleObj>
              </mc:Choice>
              <mc:Fallback>
                <p:oleObj name="Equation" r:id="rId6" imgW="2209680" imgH="1193760" progId="Equation.DSMT4">
                  <p:embed/>
                  <p:pic>
                    <p:nvPicPr>
                      <p:cNvPr id="88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643050"/>
                        <a:ext cx="4579937" cy="247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6575425" y="1000125"/>
          <a:ext cx="2366963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482400" progId="Equation.DSMT4">
                  <p:embed/>
                </p:oleObj>
              </mc:Choice>
              <mc:Fallback>
                <p:oleObj name="Equation" r:id="rId8" imgW="965160" imgH="482400" progId="Equation.DSMT4">
                  <p:embed/>
                  <p:pic>
                    <p:nvPicPr>
                      <p:cNvPr id="88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425" y="1000125"/>
                        <a:ext cx="2366963" cy="125571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l-GR" dirty="0" err="1"/>
              <a:t>Ομ</a:t>
            </a:r>
            <a:r>
              <a:rPr lang="el-GR" dirty="0"/>
              <a:t>. Ροή, εξ. Μα</a:t>
            </a:r>
            <a:r>
              <a:rPr lang="en-GB" dirty="0" err="1"/>
              <a:t>nning</a:t>
            </a:r>
            <a:endParaRPr lang="en-GB" dirty="0"/>
          </a:p>
        </p:txBody>
      </p:sp>
      <p:graphicFrame>
        <p:nvGraphicFramePr>
          <p:cNvPr id="558086" name="Object 6"/>
          <p:cNvGraphicFramePr>
            <a:graphicFrameLocks noChangeAspect="1"/>
          </p:cNvGraphicFramePr>
          <p:nvPr/>
        </p:nvGraphicFramePr>
        <p:xfrm>
          <a:off x="785786" y="5857892"/>
          <a:ext cx="4750513" cy="100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30320" imgH="406080" progId="Equation.DSMT4">
                  <p:embed/>
                </p:oleObj>
              </mc:Choice>
              <mc:Fallback>
                <p:oleObj name="Equation" r:id="rId10" imgW="1930320" imgH="406080" progId="Equation.DSMT4">
                  <p:embed/>
                  <p:pic>
                    <p:nvPicPr>
                      <p:cNvPr id="5580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5857892"/>
                        <a:ext cx="4750513" cy="100010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Manning</a:t>
            </a: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000100" y="2857496"/>
          <a:ext cx="6096000" cy="63500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y/b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fn </a:t>
                      </a:r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αδιαστατο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0.575109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0.445485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0.445485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1.725328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18.99326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571472" y="407194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l-GR" dirty="0" err="1"/>
              <a:t>ύρεση</a:t>
            </a:r>
            <a:r>
              <a:rPr lang="el-GR" dirty="0"/>
              <a:t> βάθους ομοιόμορφης ροής κατά </a:t>
            </a:r>
            <a:r>
              <a:rPr lang="en-GB" dirty="0"/>
              <a:t>Manning</a:t>
            </a:r>
            <a:r>
              <a:rPr lang="el-GR" dirty="0"/>
              <a:t> με δοκιμές η </a:t>
            </a:r>
            <a:r>
              <a:rPr lang="el-GR" dirty="0" err="1"/>
              <a:t>εξέλ</a:t>
            </a:r>
            <a:r>
              <a:rPr lang="el-GR" dirty="0"/>
              <a:t>. Βρέθηκε βάθος  ομοιόμορφης ροής 1.725 </a:t>
            </a:r>
            <a:r>
              <a:rPr lang="en-GB" dirty="0"/>
              <a:t>m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el-GR" dirty="0" err="1"/>
              <a:t>ρίσιμη</a:t>
            </a:r>
            <a:r>
              <a:rPr lang="el-GR" dirty="0"/>
              <a:t> ροή, τραπεζοειδής διατομή	</a:t>
            </a: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454025" y="2055813"/>
          <a:ext cx="5816600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660240" progId="Equation.DSMT4">
                  <p:embed/>
                </p:oleObj>
              </mc:Choice>
              <mc:Fallback>
                <p:oleObj name="Equation" r:id="rId2" imgW="2374560" imgH="660240" progId="Equation.DSMT4">
                  <p:embed/>
                  <p:pic>
                    <p:nvPicPr>
                      <p:cNvPr id="152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055813"/>
                        <a:ext cx="5816600" cy="1717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434975" y="4000500"/>
          <a:ext cx="77914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59120" imgH="419040" progId="Equation.DSMT4">
                  <p:embed/>
                </p:oleObj>
              </mc:Choice>
              <mc:Fallback>
                <p:oleObj name="Equation" r:id="rId4" imgW="3759120" imgH="419040" progId="Equation.DSMT4">
                  <p:embed/>
                  <p:pic>
                    <p:nvPicPr>
                      <p:cNvPr id="153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4000500"/>
                        <a:ext cx="779145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242888" y="5116513"/>
          <a:ext cx="60960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89040" imgH="558720" progId="Equation.DSMT4">
                  <p:embed/>
                </p:oleObj>
              </mc:Choice>
              <mc:Fallback>
                <p:oleObj name="Equation" r:id="rId6" imgW="2489040" imgH="558720" progId="Equation.DSMT4">
                  <p:embed/>
                  <p:pic>
                    <p:nvPicPr>
                      <p:cNvPr id="153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5116513"/>
                        <a:ext cx="6096000" cy="1454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7" name="Object 7"/>
          <p:cNvGraphicFramePr>
            <a:graphicFrameLocks noChangeAspect="1"/>
          </p:cNvGraphicFramePr>
          <p:nvPr/>
        </p:nvGraphicFramePr>
        <p:xfrm>
          <a:off x="6383338" y="1033463"/>
          <a:ext cx="2241550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622080" progId="Equation.DSMT4">
                  <p:embed/>
                </p:oleObj>
              </mc:Choice>
              <mc:Fallback>
                <p:oleObj name="Equation" r:id="rId8" imgW="914400" imgH="622080" progId="Equation.DSMT4">
                  <p:embed/>
                  <p:pic>
                    <p:nvPicPr>
                      <p:cNvPr id="153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1033463"/>
                        <a:ext cx="2241550" cy="162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1835696" y="0"/>
            <a:ext cx="5749131" cy="713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7092280" y="371703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Σακκάς, 1988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7143" t="37183" r="69643" b="48306"/>
          <a:stretch>
            <a:fillRect/>
          </a:stretch>
        </p:blipFill>
        <p:spPr bwMode="auto">
          <a:xfrm>
            <a:off x="-281225" y="3214686"/>
            <a:ext cx="2548969" cy="10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2428860" y="2000240"/>
            <a:ext cx="1714512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7000892" y="357166"/>
            <a:ext cx="2000264" cy="2857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Yn</a:t>
            </a:r>
            <a:r>
              <a:rPr lang="en-GB" dirty="0"/>
              <a:t>&gt;</a:t>
            </a:r>
            <a:r>
              <a:rPr lang="en-GB" dirty="0" err="1"/>
              <a:t>yc</a:t>
            </a:r>
            <a:r>
              <a:rPr lang="en-GB" dirty="0"/>
              <a:t>  </a:t>
            </a:r>
            <a:r>
              <a:rPr lang="el-GR" dirty="0"/>
              <a:t>κλίση ήπια</a:t>
            </a:r>
          </a:p>
          <a:p>
            <a:pPr algn="ctr"/>
            <a:endParaRPr lang="el-GR" dirty="0"/>
          </a:p>
          <a:p>
            <a:pPr algn="ctr"/>
            <a:r>
              <a:rPr lang="el-GR" dirty="0"/>
              <a:t>Πραγματικά βάθη ροής: πάνω από το βάθος ομοιόμορφης ροής Μ1</a:t>
            </a:r>
          </a:p>
          <a:p>
            <a:pPr algn="ctr"/>
            <a:endParaRPr lang="el-GR" dirty="0"/>
          </a:p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</a:t>
            </a:r>
            <a:endParaRPr lang="en-GB" dirty="0"/>
          </a:p>
        </p:txBody>
      </p:sp>
      <p:pic>
        <p:nvPicPr>
          <p:cNvPr id="504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8229600" cy="100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85720" y="128586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Εάν είχα ομοιόμορφη ροή θα ήταν υποκρίσιμη. Κλίση ήπια (Μ). Τα πραγματικά βάθη ροής είναι από το ομοιόμορφο βάθος ροής ως τα </a:t>
            </a:r>
            <a:r>
              <a:rPr lang="en-GB" dirty="0"/>
              <a:t>4 </a:t>
            </a:r>
            <a:r>
              <a:rPr lang="en-US" dirty="0"/>
              <a:t>m. E</a:t>
            </a:r>
            <a:r>
              <a:rPr lang="el-GR" dirty="0" err="1"/>
              <a:t>πομένως</a:t>
            </a:r>
            <a:r>
              <a:rPr lang="el-GR" dirty="0"/>
              <a:t>, έχω καμπύλη Μ1</a:t>
            </a:r>
            <a:endParaRPr lang="en-GB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Προσέγγιση με μέσο όρο</a:t>
            </a:r>
            <a:endParaRPr lang="en-GB" dirty="0"/>
          </a:p>
        </p:txBody>
      </p:sp>
      <p:pic>
        <p:nvPicPr>
          <p:cNvPr id="505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212" y="1600200"/>
            <a:ext cx="75335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9A6A0D-05D9-7E40-F837-08DE4384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διαφορικής εξίσωσης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262F47-5B38-B0A2-DCA2-FA5DF0242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4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>
                <a:latin typeface="Tahoma" pitchFamily="34" charset="0"/>
              </a:rPr>
              <a:t>ΓΕΝΙΚΑ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>
                <a:latin typeface="Tahoma" pitchFamily="34" charset="0"/>
              </a:rPr>
              <a:t>Το </a:t>
            </a:r>
            <a:r>
              <a:rPr lang="en-US" sz="2800">
                <a:latin typeface="Tahoma" pitchFamily="34" charset="0"/>
              </a:rPr>
              <a:t>HEC-RAS </a:t>
            </a:r>
            <a:r>
              <a:rPr lang="el-GR" sz="2800">
                <a:latin typeface="Tahoma" pitchFamily="34" charset="0"/>
              </a:rPr>
              <a:t>είναι ένα από τα μοντέλα του </a:t>
            </a:r>
            <a:r>
              <a:rPr lang="en-US" sz="2800">
                <a:latin typeface="Tahoma" pitchFamily="34" charset="0"/>
              </a:rPr>
              <a:t>U.S.Army Corps of Engineers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>
                <a:latin typeface="Tahoma" pitchFamily="34" charset="0"/>
              </a:rPr>
              <a:t>Κατασκευάστηκε από το </a:t>
            </a:r>
            <a:r>
              <a:rPr lang="en-US" sz="2800">
                <a:latin typeface="Tahoma" pitchFamily="34" charset="0"/>
              </a:rPr>
              <a:t>Hydrologic Engineering Center (HEC)</a:t>
            </a:r>
            <a:endParaRPr lang="el-GR" sz="280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>
                <a:latin typeface="Tahoma" pitchFamily="34" charset="0"/>
              </a:rPr>
              <a:t>Είναι μοντέλο μεμονωμένου υδρολογικού γεγονότος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>
                <a:latin typeface="Tahoma" pitchFamily="34" charset="0"/>
              </a:rPr>
              <a:t>Προσομοιώνει υδατορεύματα (</a:t>
            </a:r>
            <a:r>
              <a:rPr lang="en-US" sz="2800">
                <a:latin typeface="Tahoma" pitchFamily="34" charset="0"/>
              </a:rPr>
              <a:t>River Analysis System – RAS)</a:t>
            </a:r>
            <a:endParaRPr lang="el-GR" sz="280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>
                <a:latin typeface="Tahoma" pitchFamily="34" charset="0"/>
              </a:rPr>
              <a:t>Φυσικά ή τεχνητά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>
                <a:latin typeface="Tahoma" pitchFamily="34" charset="0"/>
              </a:rPr>
              <a:t>Μεμονωμένα ή συστήματα</a:t>
            </a:r>
            <a:r>
              <a:rPr lang="el-GR">
                <a:latin typeface="Tahoma" pitchFamily="34" charset="0"/>
              </a:rPr>
              <a:t> </a:t>
            </a:r>
            <a:endParaRPr lang="el-GR" sz="2400">
              <a:latin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5531</TotalTime>
  <Words>1589</Words>
  <Application>Microsoft Office PowerPoint</Application>
  <PresentationFormat>Προβολή στην οθόνη (4:3)</PresentationFormat>
  <Paragraphs>256</Paragraphs>
  <Slides>89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89</vt:i4>
      </vt:variant>
    </vt:vector>
  </HeadingPairs>
  <TitlesOfParts>
    <vt:vector size="98" baseType="lpstr">
      <vt:lpstr>Arial</vt:lpstr>
      <vt:lpstr>Arial Greek</vt:lpstr>
      <vt:lpstr>Calibri</vt:lpstr>
      <vt:lpstr>Tahoma</vt:lpstr>
      <vt:lpstr>Times New Roman</vt:lpstr>
      <vt:lpstr>Wingdings</vt:lpstr>
      <vt:lpstr>Θέμα του Office</vt:lpstr>
      <vt:lpstr>Equation</vt:lpstr>
      <vt:lpstr>Worksheet</vt:lpstr>
      <vt:lpstr>Υδραυλική ανοικτών αγωγών Επισκόπηση του θέματος και σχόλια</vt:lpstr>
      <vt:lpstr>Σκοπός μαθήματος</vt:lpstr>
      <vt:lpstr>Βιβλιογραφία</vt:lpstr>
      <vt:lpstr>Βιβλιογραφία</vt:lpstr>
      <vt:lpstr>Θέματα προς έρευνα</vt:lpstr>
      <vt:lpstr>HEC – RAS Γιαννόπουλος-Ελευθεριάδου-Σπηλιώτης</vt:lpstr>
      <vt:lpstr>Εκτός ύλης</vt:lpstr>
      <vt:lpstr>Παρουσίαση του PowerPoint</vt:lpstr>
      <vt:lpstr>ΓΕΝΙΚΑ</vt:lpstr>
      <vt:lpstr>Επιστροφή στο Θέμα, 3η παρουσίαση</vt:lpstr>
      <vt:lpstr>Σκαρίφημα</vt:lpstr>
      <vt:lpstr>Παρουσίαση του PowerPoint</vt:lpstr>
      <vt:lpstr>Θεωρία κρίσιμης ροής επανάληψη βασική θεωρία</vt:lpstr>
      <vt:lpstr>Θεωρία κρίσιμης ροής</vt:lpstr>
      <vt:lpstr>Κρίσιμο βάθος</vt:lpstr>
      <vt:lpstr>Κρίσιμες συνθήκες</vt:lpstr>
      <vt:lpstr>Bαθμιαία μεταβαλλόμενη ροη</vt:lpstr>
      <vt:lpstr>Παρουσίαση του PowerPoint</vt:lpstr>
      <vt:lpstr>Φορά υπολογισμών: καμπύλη Μ2, (2) κατάντη → ανάντη (1)</vt:lpstr>
      <vt:lpstr>Βαθμιαία μεταβαλλόμενη ροή</vt:lpstr>
      <vt:lpstr>Βαθμιαία μεταβαλλόμενη ροή</vt:lpstr>
      <vt:lpstr>Παρουσίαση του PowerPoint</vt:lpstr>
      <vt:lpstr>ΔιαφορΜορφή καμπύλης</vt:lpstr>
      <vt:lpstr>Παρουσίαση του PowerPoint</vt:lpstr>
      <vt:lpstr>Παρουσίαση του PowerPoint</vt:lpstr>
      <vt:lpstr>Φορά υπολογισμών</vt:lpstr>
      <vt:lpstr>Παρουσίαση του PowerPoint</vt:lpstr>
      <vt:lpstr>Α μέθοδος επίλυσης βαθμιαία μεταβαλλόμενη ροή</vt:lpstr>
      <vt:lpstr>Α Μέθοδος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 Κατηγορία προβλημάτων μέθοδος χωρικού βήματος έμφαση από διδάσκοντες βαθμιαία μεταβαλλόμενη ροή</vt:lpstr>
      <vt:lpstr>μέθοδος χωρικού βήματος </vt:lpstr>
      <vt:lpstr>Παρουσίαση του PowerPoint</vt:lpstr>
      <vt:lpstr>Παρουσίαση του PowerPoint</vt:lpstr>
      <vt:lpstr>Tελική εξίσωση, επίλυση με δοκιμές</vt:lpstr>
      <vt:lpstr>Β Μέθοδος</vt:lpstr>
      <vt:lpstr>Παρουσίαση του PowerPoint</vt:lpstr>
      <vt:lpstr>Παρουσίαση του PowerPoint</vt:lpstr>
      <vt:lpstr>Μικρή Εφαρμογή (εκτός θέματος)</vt:lpstr>
      <vt:lpstr>Παρουσίαση του PowerPoint</vt:lpstr>
      <vt:lpstr>Oμοιόμορφη ροή</vt:lpstr>
      <vt:lpstr>Κρίσιμη ροή</vt:lpstr>
      <vt:lpstr>Παρουσίαση του PowerPoint</vt:lpstr>
      <vt:lpstr>Έλεγχος καμπύλης</vt:lpstr>
      <vt:lpstr>+</vt:lpstr>
      <vt:lpstr>Παρουσίαση του PowerPoint</vt:lpstr>
      <vt:lpstr>Παρουσίαση του PowerPoint</vt:lpstr>
      <vt:lpstr>Παρουσίαση του PowerPoint</vt:lpstr>
      <vt:lpstr>Επαλύθευση εξίσωσης ενέργειας</vt:lpstr>
      <vt:lpstr>Παρουσίαση του PowerPoint</vt:lpstr>
      <vt:lpstr>Παρουσίαση του PowerPoint</vt:lpstr>
      <vt:lpstr> Δοκιμές, επαλήθευση, εξίσωση ενέργειας</vt:lpstr>
      <vt:lpstr>δοκιμές</vt:lpstr>
      <vt:lpstr>Παρουσίαση του PowerPoint</vt:lpstr>
      <vt:lpstr>Φορά υπολογισμών: καμπύλη Μ2, (2) κατάντη → ανάντη (1)</vt:lpstr>
      <vt:lpstr>Παρουσίαση του PowerPoint</vt:lpstr>
      <vt:lpstr>Από 0 σε 1, προσεγγιστικά αμελητέες απώλειες (μεταβατικό τμήμα) θεμα</vt:lpstr>
      <vt:lpstr>Παρουσίαση του PowerPoint</vt:lpstr>
      <vt:lpstr>Παρουσίαση του PowerPoint</vt:lpstr>
      <vt:lpstr>Φορά υπολογισμών: ροή υποκρίσιμη(2) κατάντη → ανάντη (1)</vt:lpstr>
      <vt:lpstr>Παρουσίαση του PowerPoint</vt:lpstr>
      <vt:lpstr>μέθοδος χωρικού βήματος </vt:lpstr>
      <vt:lpstr>Θέμα με: SOLVER, excel</vt:lpstr>
      <vt:lpstr>Παρουσίαση του PowerPoint</vt:lpstr>
      <vt:lpstr>Απώλειες ενέργειας</vt:lpstr>
      <vt:lpstr>Παρουσίαση του PowerPoint</vt:lpstr>
      <vt:lpstr>Παρουσίαση του PowerPoint</vt:lpstr>
      <vt:lpstr>Παρουσίαση του PowerPoint</vt:lpstr>
      <vt:lpstr>Γενίκευση εξίσωση ενέργειας</vt:lpstr>
      <vt:lpstr>Μόνιμη βαθμιαία μεταβαλλόμενη ροή</vt:lpstr>
      <vt:lpstr>Αριθμός  Froude από ελαχιστοποίηση ειδικής ενέργειας</vt:lpstr>
      <vt:lpstr>Ρητή  μέθοδος, επίλυση με αριθμητική ολοκλήρωση της διαφορικής έκφρασης για την εξίσωση της ενέργειας, αποφεύγω τις μικρές διαφορές που αναπτύσσονται στις άλλες μεθόδους (δε δόθηκε έμφαση στην τάξη)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ΆΣΚΗΣΗ</vt:lpstr>
      <vt:lpstr>Ομ. Ροή, εξ. Μαnning</vt:lpstr>
      <vt:lpstr>Manning</vt:lpstr>
      <vt:lpstr>Kρίσιμη ροή, τραπεζοειδής διατομή </vt:lpstr>
      <vt:lpstr>Παρουσίαση του PowerPoint</vt:lpstr>
      <vt:lpstr>Ολοκλήρωση</vt:lpstr>
      <vt:lpstr>Προσέγγιση με μέσο όρο</vt:lpstr>
      <vt:lpstr>Ολοκλήρωση διαφορικής εξίσωσης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Υδραυλική ανοικτών αγωγών Επισκόπηση του θέματος και σχόλια</dc:title>
  <dc:creator>hp</dc:creator>
  <cp:lastModifiedBy>Μιχαήλ Σπηλιώτης</cp:lastModifiedBy>
  <cp:revision>53</cp:revision>
  <dcterms:created xsi:type="dcterms:W3CDTF">2015-05-21T09:34:56Z</dcterms:created>
  <dcterms:modified xsi:type="dcterms:W3CDTF">2025-05-07T08:29:08Z</dcterms:modified>
</cp:coreProperties>
</file>