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0188FA-99B9-4A61-81AE-3A5DDF0E0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17CDD87-4476-43AF-A606-F7D5ABF1CB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866135-5E12-40F1-AF13-91443C5E4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B7E64-CE4C-4170-9456-857C76C95731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9898BF0-ACAA-4D61-91B6-AC6F9F3F7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5CB29DD-D409-4A90-8A48-AB00DCD14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62DAC-0050-42D3-AA16-B983B0FAE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27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4E210AD-2726-4C02-988F-33E4A0FF4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D02D17D-C4EB-4202-AFB4-6FDC20856A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CD43031-65D6-4792-B040-98D88AD8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B7E64-CE4C-4170-9456-857C76C95731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837FB29-1B77-40EE-9276-83209F32C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4A982E9-9611-49B9-BBE4-8C3D4BFAF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62DAC-0050-42D3-AA16-B983B0FAE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19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F2A5C097-16F1-4D13-9BC8-DEB46C084B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2962141-9DF8-44F2-A64D-03244A767C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A389EF6-84EA-4A1C-9F98-FCC3C48A3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B7E64-CE4C-4170-9456-857C76C95731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53121B2-4E2C-4EC8-814E-99F2C8206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EFC05A4-1B2A-4272-ADE9-BD6C8F9B8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62DAC-0050-42D3-AA16-B983B0FAE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844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D284D74-A092-4595-9464-FE950DB68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E5BC45-5017-4C9A-8353-0F9D0C753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36BE0CD-D53E-44FB-B0D8-619ECE692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B7E64-CE4C-4170-9456-857C76C95731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032FD22-1EAD-4E46-8B53-5EA5274A4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6437DF3-412F-444A-BFCD-19A17B422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62DAC-0050-42D3-AA16-B983B0FAE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354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A99759C-61FE-45CE-A1DC-A7315A025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6752D90-5001-49C0-A281-8B4CBCA6F8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AEF8F23-0A80-4004-9A03-C113DE7D5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B7E64-CE4C-4170-9456-857C76C95731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0791797-AB73-468E-A41A-BF0D2EC6D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085E536-BBB1-42FD-AC54-CFB4A8E18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62DAC-0050-42D3-AA16-B983B0FAE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102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56802BA-3466-4256-A1D3-2B7284AD9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F0A931-D430-4775-8D3C-735D4FCFD9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539F2A7-E593-4B9A-A4D3-45B48EFD4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D41165C-6AE9-4CA0-92DF-8A2163452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B7E64-CE4C-4170-9456-857C76C95731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1194539-DCCC-42E7-9D83-B8F0A8AE6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18F7357-AB59-46C6-B9DA-6C096EF0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62DAC-0050-42D3-AA16-B983B0FAE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462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7F2A0DC-7FED-4906-838F-CC93D4797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10EE37E-F6FF-45C3-8E4C-BF5B77CCC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BC1DBB3-1FE1-4533-9528-2DC6E0818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6208C42-6DB9-4ACD-9F9C-69D5FA10B9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BE6D85F-2444-4933-BDBB-A47C30BD65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FFEB0B3-015E-48E4-B447-9ED1F4FD1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B7E64-CE4C-4170-9456-857C76C95731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4C5AE81B-C917-4451-8715-17FD2A1D0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B6CCED31-76FA-4AA2-90E6-856CB0185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62DAC-0050-42D3-AA16-B983B0FAE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792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E15CBE-FB5F-446A-BCC7-CB6679B94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E01708CD-BFF0-4444-9D58-4B1802175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B7E64-CE4C-4170-9456-857C76C95731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8DF1A389-3ACC-4CF2-8203-629F21C84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9055519E-A373-4D38-858D-104446482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62DAC-0050-42D3-AA16-B983B0FAE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59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1BD0B88D-4A0E-461A-A129-E99DF3FA5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B7E64-CE4C-4170-9456-857C76C95731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009D6A06-BDE6-4417-A32D-F7F169EE4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4742B9C-9127-4211-8C55-0F69BBA11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62DAC-0050-42D3-AA16-B983B0FAE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44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5852EC4-63A2-4F46-90BC-5C21C85D8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5645AD4-3B4A-467B-AF41-D412F396F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D213E36-D478-425C-856B-27A8CF4689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5F16927-4F7F-496A-AE25-AC8E43B72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B7E64-CE4C-4170-9456-857C76C95731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E192DED-F587-4344-BB2A-9C9555100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4B769D4-2340-4D36-91EA-0A05ECFC1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62DAC-0050-42D3-AA16-B983B0FAE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667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3E354C-3E46-44F2-A78A-34437412F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C20CCAF2-15C6-4D47-8DE0-2D0CC71C8D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D2FABC0-2D42-48D4-933A-6C077A1BB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813D282-8251-4FE5-B422-E4410A40D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B7E64-CE4C-4170-9456-857C76C95731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77BAA22-3E15-4464-833D-D160D133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A8A4D1E-5E21-49EF-AE6D-94D592F3B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62DAC-0050-42D3-AA16-B983B0FAE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47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2C178D52-5D70-4862-9A7B-B94D481FC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67B8D08-01C3-4125-B315-E6297F9B4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E356846-89DC-4401-B247-76D94F8D94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B7E64-CE4C-4170-9456-857C76C95731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82103CD-2DDC-402B-86DA-1B5DF64C90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E5362E6-4C78-44AD-8DB9-5EF535C26B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62DAC-0050-42D3-AA16-B983B0FAE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67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0991A2-4E00-47E8-BAB0-49194B6995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/>
              <a:t>Αποφάσεις Αντικατάστασης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DD722A2-83B1-4F74-93F0-E34B6CF09E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12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8D8DAB-F701-4C86-AA4F-5BEB88144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Θέση περιεχομένου 7" descr="Εικόνα που περιέχει αντικείμενο, ρολόι&#10;&#10;Περιγραφή που δημιουργήθηκε αυτόματα">
            <a:extLst>
              <a:ext uri="{FF2B5EF4-FFF2-40B4-BE49-F238E27FC236}">
                <a16:creationId xmlns:a16="http://schemas.microsoft.com/office/drawing/2014/main" id="{121C05DE-626B-4645-A5B0-C30E227C32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9" y="3968989"/>
            <a:ext cx="11687426" cy="1076474"/>
          </a:xfrm>
        </p:spPr>
      </p:pic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C21ED986-0728-462C-9CB4-961ED21FA4C0}"/>
              </a:ext>
            </a:extLst>
          </p:cNvPr>
          <p:cNvSpPr/>
          <p:nvPr/>
        </p:nvSpPr>
        <p:spPr>
          <a:xfrm>
            <a:off x="1223889" y="2124517"/>
            <a:ext cx="9340947" cy="1410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6550" marR="0">
              <a:spcBef>
                <a:spcPts val="190"/>
              </a:spcBef>
              <a:spcAft>
                <a:spcPts val="0"/>
              </a:spcAft>
            </a:pPr>
            <a:r>
              <a:rPr lang="el-G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ανάλυση αντικατάστασης ενός στοιχείου είναι </a:t>
            </a:r>
          </a:p>
          <a:p>
            <a:pPr marL="336550" marR="0">
              <a:spcBef>
                <a:spcPts val="190"/>
              </a:spcBef>
              <a:spcAft>
                <a:spcPts val="0"/>
              </a:spcAft>
            </a:pPr>
            <a:r>
              <a:rPr lang="el-G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η </a:t>
            </a:r>
            <a:r>
              <a:rPr lang="el-GR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αντιµετώπιση</a:t>
            </a:r>
            <a:r>
              <a:rPr lang="el-G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 στην αρχή </a:t>
            </a:r>
            <a:r>
              <a:rPr lang="el-GR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κάθε </a:t>
            </a:r>
            <a:r>
              <a:rPr lang="el-G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χρονικής περιόδου (συνήθως του έτους), του εξής </a:t>
            </a:r>
            <a:r>
              <a:rPr lang="el-GR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ερωτήµατος</a:t>
            </a:r>
            <a:r>
              <a:rPr lang="el-G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324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FA1E3EE-E6E9-4D08-A544-4E81CCCA3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b="1" dirty="0"/>
            </a:br>
            <a:br>
              <a:rPr lang="el-GR" b="1" dirty="0"/>
            </a:br>
            <a:r>
              <a:rPr lang="el-GR" b="1" dirty="0" err="1"/>
              <a:t>Παράδειγµα</a:t>
            </a:r>
            <a:r>
              <a:rPr lang="el-GR" b="1" dirty="0"/>
              <a:t> 8.6</a:t>
            </a:r>
            <a:br>
              <a:rPr lang="en-US" b="1" dirty="0"/>
            </a:br>
            <a:r>
              <a:rPr lang="el-GR" b="1" dirty="0"/>
              <a:t> </a:t>
            </a:r>
            <a:br>
              <a:rPr lang="en-US" dirty="0"/>
            </a:b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FDCB60A-515A-4DB3-830C-0043E0E63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l-GR" dirty="0" err="1"/>
              <a:t>Βρισκόµαστε</a:t>
            </a:r>
            <a:r>
              <a:rPr lang="el-GR" dirty="0"/>
              <a:t> στην αρχή του 3</a:t>
            </a:r>
            <a:r>
              <a:rPr lang="el-GR" baseline="30000" dirty="0"/>
              <a:t>ου</a:t>
            </a:r>
            <a:r>
              <a:rPr lang="el-GR" dirty="0"/>
              <a:t> χρόνου λειτουργίας ενός µ</a:t>
            </a:r>
            <a:r>
              <a:rPr lang="el-GR" dirty="0" err="1"/>
              <a:t>ηχανήµατος</a:t>
            </a:r>
            <a:r>
              <a:rPr lang="el-GR" dirty="0"/>
              <a:t> που αγοράστηκε πριν από δύο χρόνια (Κ</a:t>
            </a:r>
            <a:r>
              <a:rPr lang="el-GR" baseline="-25000" dirty="0"/>
              <a:t>0</a:t>
            </a:r>
            <a:r>
              <a:rPr lang="el-GR" dirty="0"/>
              <a:t> = € 200000) για ένα έργο που διαρκεί 5 χρόνια. Τότε </a:t>
            </a:r>
            <a:r>
              <a:rPr lang="el-GR" dirty="0" err="1"/>
              <a:t>εκτιµήθηκε</a:t>
            </a:r>
            <a:r>
              <a:rPr lang="el-GR" dirty="0"/>
              <a:t> ότι το µ</a:t>
            </a:r>
            <a:r>
              <a:rPr lang="el-GR" dirty="0" err="1"/>
              <a:t>ηχάνηµα</a:t>
            </a:r>
            <a:r>
              <a:rPr lang="el-GR" dirty="0"/>
              <a:t> θα διατηρηθεί 5 χρόνια οπότε θα είχε </a:t>
            </a:r>
            <a:r>
              <a:rPr lang="el-GR" dirty="0" err="1"/>
              <a:t>υπολει</a:t>
            </a:r>
            <a:r>
              <a:rPr lang="el-GR" dirty="0"/>
              <a:t>µµ</a:t>
            </a:r>
            <a:r>
              <a:rPr lang="el-GR" dirty="0" err="1"/>
              <a:t>ατική</a:t>
            </a:r>
            <a:r>
              <a:rPr lang="el-GR" dirty="0"/>
              <a:t> αξία Κ</a:t>
            </a:r>
            <a:r>
              <a:rPr lang="el-GR" baseline="-25000" dirty="0"/>
              <a:t>5</a:t>
            </a:r>
            <a:r>
              <a:rPr lang="el-GR" dirty="0"/>
              <a:t>=50000. Η ετήσια δαπάνη για λειτουργία και συντήρηση (Λ+Σ) είναι (και </a:t>
            </a:r>
            <a:r>
              <a:rPr lang="el-GR" dirty="0" err="1"/>
              <a:t>αναµένεται</a:t>
            </a:r>
            <a:r>
              <a:rPr lang="el-GR" dirty="0"/>
              <a:t> να είναι στα </a:t>
            </a:r>
            <a:r>
              <a:rPr lang="el-GR" dirty="0" err="1"/>
              <a:t>επόµενα</a:t>
            </a:r>
            <a:r>
              <a:rPr lang="el-GR" dirty="0"/>
              <a:t> τρία χρόνια) όπως </a:t>
            </a:r>
            <a:r>
              <a:rPr lang="el-GR" dirty="0" err="1"/>
              <a:t>εκτιµήθηκε</a:t>
            </a:r>
            <a:r>
              <a:rPr lang="el-GR" dirty="0"/>
              <a:t> αρχικά (€ 80000). </a:t>
            </a:r>
            <a:r>
              <a:rPr lang="el-GR" dirty="0" err="1"/>
              <a:t>Όµως</a:t>
            </a:r>
            <a:r>
              <a:rPr lang="el-GR" dirty="0"/>
              <a:t>, πριν από ένα χρόνο ανέκυψε µ</a:t>
            </a:r>
            <a:r>
              <a:rPr lang="el-GR" dirty="0" err="1"/>
              <a:t>ια</a:t>
            </a:r>
            <a:r>
              <a:rPr lang="el-GR" dirty="0"/>
              <a:t> </a:t>
            </a:r>
            <a:r>
              <a:rPr lang="el-GR" dirty="0" err="1"/>
              <a:t>ζηµιά</a:t>
            </a:r>
            <a:r>
              <a:rPr lang="el-GR" dirty="0"/>
              <a:t> που αποκαταστάθηκε µε κόστος € 50000 και µ</a:t>
            </a:r>
            <a:r>
              <a:rPr lang="el-GR" dirty="0" err="1"/>
              <a:t>είωσε</a:t>
            </a:r>
            <a:r>
              <a:rPr lang="el-GR" dirty="0"/>
              <a:t> την </a:t>
            </a:r>
            <a:r>
              <a:rPr lang="el-GR" dirty="0" err="1"/>
              <a:t>αναµενόµενη</a:t>
            </a:r>
            <a:r>
              <a:rPr lang="el-GR" dirty="0"/>
              <a:t> </a:t>
            </a:r>
            <a:r>
              <a:rPr lang="el-GR" dirty="0" err="1"/>
              <a:t>τελι</a:t>
            </a:r>
            <a:r>
              <a:rPr lang="el-GR" dirty="0"/>
              <a:t>- </a:t>
            </a:r>
            <a:r>
              <a:rPr lang="el-GR" dirty="0" err="1"/>
              <a:t>κή</a:t>
            </a:r>
            <a:r>
              <a:rPr lang="el-GR" dirty="0"/>
              <a:t> αξία (ΤΑ) σε 25000. Τα </a:t>
            </a:r>
            <a:r>
              <a:rPr lang="el-GR" dirty="0" err="1"/>
              <a:t>προηγούµενα</a:t>
            </a:r>
            <a:r>
              <a:rPr lang="el-GR" dirty="0"/>
              <a:t> δύο χρόνια ελήφθησαν υπόψη οι </a:t>
            </a:r>
            <a:r>
              <a:rPr lang="el-GR" dirty="0" err="1"/>
              <a:t>νόµιµες</a:t>
            </a:r>
            <a:r>
              <a:rPr lang="el-GR" dirty="0"/>
              <a:t> αποσβέσεις και η </a:t>
            </a:r>
            <a:r>
              <a:rPr lang="el-GR" dirty="0" err="1"/>
              <a:t>σηµερινή</a:t>
            </a:r>
            <a:r>
              <a:rPr lang="el-GR" dirty="0"/>
              <a:t> λογιστική αξία είναι 145000. Ο </a:t>
            </a:r>
            <a:r>
              <a:rPr lang="el-GR" dirty="0" err="1"/>
              <a:t>προµηθευτής</a:t>
            </a:r>
            <a:r>
              <a:rPr lang="el-GR" dirty="0"/>
              <a:t> του µ</a:t>
            </a:r>
            <a:r>
              <a:rPr lang="el-GR" dirty="0" err="1"/>
              <a:t>ηχανήµατος</a:t>
            </a:r>
            <a:r>
              <a:rPr lang="el-GR" dirty="0"/>
              <a:t> µας προτείνει να το αντικαταστήσει µε νέο, προσφέροντας για το παλιό 100000. Το νέο κοστίζει 150000, έχει διάρκεια ζωής 5 χρόνια, σε τρία χρόνια </a:t>
            </a:r>
            <a:r>
              <a:rPr lang="el-GR" dirty="0" err="1"/>
              <a:t>αναµένεται</a:t>
            </a:r>
            <a:r>
              <a:rPr lang="el-GR" dirty="0"/>
              <a:t> να έχει ΤΑ=55000, ενώ το ετήσιο κόστος Λ+Σ είναι 60000. Αν το ΕΚ είναι 8%, </a:t>
            </a:r>
            <a:r>
              <a:rPr lang="el-GR" dirty="0" err="1"/>
              <a:t>συµφέρει</a:t>
            </a:r>
            <a:r>
              <a:rPr lang="el-GR" dirty="0"/>
              <a:t> ή όχι η αντικατάσταση; (Αγνοήστε την επίπτωση της φορολογίας).</a:t>
            </a:r>
            <a:endParaRPr lang="en-US" dirty="0"/>
          </a:p>
          <a:p>
            <a:pPr algn="just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289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5AB9DEC-8E58-4F3D-A64C-94564D2A5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Αναλυση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F189843-736A-4E53-BA59-0D33036733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Ο χρονικός ορίζοντας ανάλυσης είναι τρία χρόνια. </a:t>
            </a:r>
            <a:r>
              <a:rPr lang="el-GR" dirty="0" err="1"/>
              <a:t>Συγκρίνουµε</a:t>
            </a:r>
            <a:r>
              <a:rPr lang="el-GR" dirty="0"/>
              <a:t> την παρούσα αξία του κόστους διατήρησης του παλιού µε την αντίστοιχη του νέου. Η παρούσα αξία αποτελείται από τρία στοιχεία: </a:t>
            </a:r>
          </a:p>
          <a:p>
            <a:r>
              <a:rPr lang="el-GR" dirty="0"/>
              <a:t>(1) τη δαπάνη απόκτησης του µ</a:t>
            </a:r>
            <a:r>
              <a:rPr lang="el-GR" dirty="0" err="1"/>
              <a:t>ηχανήµατος</a:t>
            </a:r>
            <a:r>
              <a:rPr lang="el-GR" dirty="0"/>
              <a:t>, </a:t>
            </a:r>
          </a:p>
          <a:p>
            <a:r>
              <a:rPr lang="el-GR" dirty="0"/>
              <a:t>(2) τη δαπάνη λειτουργίας για τρία χρόνια και </a:t>
            </a:r>
          </a:p>
          <a:p>
            <a:r>
              <a:rPr lang="el-GR" dirty="0"/>
              <a:t>(3) το έσοδο από την τελική αξία σε τρία χρόνια. </a:t>
            </a:r>
          </a:p>
          <a:p>
            <a:r>
              <a:rPr lang="el-GR" dirty="0"/>
              <a:t>(Αν </a:t>
            </a:r>
            <a:r>
              <a:rPr lang="el-GR" dirty="0" err="1"/>
              <a:t>εξετάζαµε</a:t>
            </a:r>
            <a:r>
              <a:rPr lang="el-GR" dirty="0"/>
              <a:t> την επίπτωση των φόρων, θα </a:t>
            </a:r>
            <a:r>
              <a:rPr lang="el-GR" dirty="0" err="1"/>
              <a:t>είχαµε</a:t>
            </a:r>
            <a:r>
              <a:rPr lang="el-GR" dirty="0"/>
              <a:t> και άλλες </a:t>
            </a:r>
            <a:r>
              <a:rPr lang="el-GR" dirty="0" err="1"/>
              <a:t>χρηµατικές</a:t>
            </a:r>
            <a:r>
              <a:rPr lang="el-GR" dirty="0"/>
              <a:t> ροές).</a:t>
            </a:r>
            <a:endParaRPr lang="en-US" dirty="0"/>
          </a:p>
          <a:p>
            <a:r>
              <a:rPr lang="el-GR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483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6187E6-D536-46ED-81FF-E70E5F775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6FF853B-9D65-4297-91F2-0578884CA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i="1" dirty="0"/>
              <a:t>Παλιό µ</a:t>
            </a:r>
            <a:r>
              <a:rPr lang="el-GR" i="1" dirty="0" err="1"/>
              <a:t>ηχάνηµα</a:t>
            </a:r>
            <a:r>
              <a:rPr lang="el-GR" dirty="0"/>
              <a:t>: </a:t>
            </a:r>
            <a:r>
              <a:rPr lang="el-GR" dirty="0" err="1"/>
              <a:t>Έχουµε</a:t>
            </a:r>
            <a:r>
              <a:rPr lang="el-GR" dirty="0"/>
              <a:t> ετήσια δαπάνη 80000 και έσοδο 25000 σε τρία χρόνια. </a:t>
            </a:r>
            <a:r>
              <a:rPr lang="el-GR" dirty="0" err="1"/>
              <a:t>Επισηµαίνεται</a:t>
            </a:r>
            <a:r>
              <a:rPr lang="el-GR" dirty="0"/>
              <a:t> ότι, σε σχέση µε τις </a:t>
            </a:r>
            <a:r>
              <a:rPr lang="el-GR" dirty="0" err="1"/>
              <a:t>εκτιµήσεις</a:t>
            </a:r>
            <a:r>
              <a:rPr lang="el-GR" dirty="0"/>
              <a:t> προ διετίας, </a:t>
            </a:r>
            <a:r>
              <a:rPr lang="el-GR" i="1" dirty="0" err="1"/>
              <a:t>έχουµε</a:t>
            </a:r>
            <a:r>
              <a:rPr lang="el-GR" i="1" dirty="0"/>
              <a:t> χάσει </a:t>
            </a:r>
            <a:r>
              <a:rPr lang="el-GR" dirty="0"/>
              <a:t>50000 για τη </a:t>
            </a:r>
            <a:r>
              <a:rPr lang="el-GR" dirty="0" err="1"/>
              <a:t>ζηµιά</a:t>
            </a:r>
            <a:r>
              <a:rPr lang="el-GR" dirty="0"/>
              <a:t>, 25000 από την τελική αξία, και 45000 από τη διαφορά µ</a:t>
            </a:r>
            <a:r>
              <a:rPr lang="el-GR" dirty="0" err="1"/>
              <a:t>εταξύ</a:t>
            </a:r>
            <a:r>
              <a:rPr lang="el-GR" dirty="0"/>
              <a:t> της </a:t>
            </a:r>
            <a:r>
              <a:rPr lang="el-GR" dirty="0" err="1"/>
              <a:t>σηµερινής</a:t>
            </a:r>
            <a:r>
              <a:rPr lang="el-GR" dirty="0"/>
              <a:t> λογιστικής και </a:t>
            </a:r>
            <a:r>
              <a:rPr lang="el-GR" dirty="0" err="1"/>
              <a:t>πραγµατικής</a:t>
            </a:r>
            <a:r>
              <a:rPr lang="el-GR" dirty="0"/>
              <a:t> αξίας. </a:t>
            </a:r>
            <a:r>
              <a:rPr lang="el-GR" i="1" dirty="0"/>
              <a:t>Πρόκειται για </a:t>
            </a:r>
            <a:r>
              <a:rPr lang="el-GR" i="1" dirty="0" err="1"/>
              <a:t>χρήµατα</a:t>
            </a:r>
            <a:r>
              <a:rPr lang="el-GR" i="1" dirty="0"/>
              <a:t> που χάθηκαν και δεν </a:t>
            </a:r>
            <a:r>
              <a:rPr lang="el-GR" i="1" dirty="0" err="1"/>
              <a:t>λαµβάνονται</a:t>
            </a:r>
            <a:r>
              <a:rPr lang="el-GR" i="1" dirty="0"/>
              <a:t> πλέον υπόψη.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216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A59A24-A04B-465E-8474-F5363A5B6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C549B8B-157E-4D4E-B59D-8CBBCD8A7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i="1" dirty="0"/>
              <a:t> </a:t>
            </a:r>
            <a:endParaRPr lang="en-US" dirty="0"/>
          </a:p>
          <a:p>
            <a:r>
              <a:rPr lang="el-GR" dirty="0"/>
              <a:t>ΠΑ= ─80000(P/R)</a:t>
            </a:r>
            <a:r>
              <a:rPr lang="el-GR" baseline="-25000" dirty="0"/>
              <a:t>8%</a:t>
            </a:r>
            <a:r>
              <a:rPr lang="el-GR" dirty="0"/>
              <a:t>+25000 (P/F)</a:t>
            </a:r>
            <a:r>
              <a:rPr lang="el-GR" baseline="30000" dirty="0"/>
              <a:t>3</a:t>
            </a:r>
            <a:r>
              <a:rPr lang="el-GR" baseline="-25000" dirty="0"/>
              <a:t>8%</a:t>
            </a:r>
            <a:r>
              <a:rPr lang="el-GR" dirty="0"/>
              <a:t> = ─80000(2.577) +25000(0.7938)= ─186315.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l-GR" dirty="0"/>
              <a:t>Το </a:t>
            </a:r>
            <a:r>
              <a:rPr lang="el-GR" dirty="0" err="1"/>
              <a:t>ισοδύναµο</a:t>
            </a:r>
            <a:r>
              <a:rPr lang="el-GR" dirty="0"/>
              <a:t> ετήσιο κόστος (ΙΕΚ) είναι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l-GR" dirty="0"/>
              <a:t>ΙΕΚ= ΠΑ(R/P)</a:t>
            </a:r>
            <a:r>
              <a:rPr lang="el-GR" baseline="30000" dirty="0"/>
              <a:t>3</a:t>
            </a:r>
            <a:r>
              <a:rPr lang="el-GR" baseline="-25000" dirty="0"/>
              <a:t>8%</a:t>
            </a:r>
            <a:r>
              <a:rPr lang="el-GR" dirty="0"/>
              <a:t>= 186315(0.3880)= 72290.22.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620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43E2F2-7955-41BE-9E97-60E02CF92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D47BB25-D318-4CBF-A707-08D4C06C4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i="1" dirty="0"/>
              <a:t>Νέο µ</a:t>
            </a:r>
            <a:r>
              <a:rPr lang="el-GR" i="1" dirty="0" err="1"/>
              <a:t>ηχάνηµα</a:t>
            </a:r>
            <a:r>
              <a:rPr lang="el-GR" dirty="0"/>
              <a:t>: Αρχική δαπάνη =150000─10000=50000,</a:t>
            </a:r>
            <a:endParaRPr lang="en-US" dirty="0"/>
          </a:p>
          <a:p>
            <a:r>
              <a:rPr lang="el-GR" dirty="0"/>
              <a:t>ετήσια δαπάνη= 60000,</a:t>
            </a:r>
            <a:endParaRPr lang="en-US" dirty="0"/>
          </a:p>
          <a:p>
            <a:r>
              <a:rPr lang="el-GR" dirty="0"/>
              <a:t>αξία σε 3 χρόνια= 55000.</a:t>
            </a:r>
            <a:endParaRPr lang="en-US" dirty="0"/>
          </a:p>
          <a:p>
            <a:endParaRPr lang="en-US" dirty="0"/>
          </a:p>
          <a:p>
            <a:r>
              <a:rPr lang="el-GR" dirty="0"/>
              <a:t>ΠΑ= ─50000─60000(P/R)</a:t>
            </a:r>
            <a:r>
              <a:rPr lang="el-GR" baseline="30000" dirty="0"/>
              <a:t>3</a:t>
            </a:r>
            <a:r>
              <a:rPr lang="el-GR" baseline="-25000" dirty="0"/>
              <a:t>8%</a:t>
            </a:r>
            <a:r>
              <a:rPr lang="el-GR" dirty="0"/>
              <a:t>+55000(P/F)</a:t>
            </a:r>
            <a:r>
              <a:rPr lang="el-GR" baseline="30000" dirty="0"/>
              <a:t>3</a:t>
            </a:r>
            <a:r>
              <a:rPr lang="el-GR" baseline="-25000" dirty="0"/>
              <a:t>8%</a:t>
            </a:r>
            <a:r>
              <a:rPr lang="el-GR" dirty="0"/>
              <a:t> =</a:t>
            </a:r>
            <a:endParaRPr lang="en-US" dirty="0"/>
          </a:p>
          <a:p>
            <a:r>
              <a:rPr lang="el-GR" dirty="0"/>
              <a:t>= ─50000–154620+43659 = ─160961.</a:t>
            </a:r>
            <a:endParaRPr lang="en-US" dirty="0"/>
          </a:p>
          <a:p>
            <a:endParaRPr lang="en-US" dirty="0"/>
          </a:p>
          <a:p>
            <a:r>
              <a:rPr lang="el-GR" dirty="0"/>
              <a:t>ΙΕΚ = ΠΑ(R/P)</a:t>
            </a:r>
            <a:r>
              <a:rPr lang="el-GR" baseline="30000" dirty="0"/>
              <a:t>3</a:t>
            </a:r>
            <a:r>
              <a:rPr lang="el-GR" baseline="-25000" dirty="0"/>
              <a:t>8%</a:t>
            </a:r>
            <a:r>
              <a:rPr lang="el-GR" dirty="0"/>
              <a:t>= 160961(0.3880)= 62452.87.</a:t>
            </a:r>
          </a:p>
          <a:p>
            <a:pPr marL="0" indent="0">
              <a:buNone/>
            </a:pPr>
            <a:r>
              <a:rPr lang="el-GR" dirty="0"/>
              <a:t>Επιλέγεται το </a:t>
            </a:r>
            <a:r>
              <a:rPr lang="el-GR" dirty="0" err="1"/>
              <a:t>νεο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55835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421</Words>
  <Application>Microsoft Office PowerPoint</Application>
  <PresentationFormat>Ευρεία οθόνη</PresentationFormat>
  <Paragraphs>28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Θέμα του Office</vt:lpstr>
      <vt:lpstr>Αποφάσεις Αντικατάστασης </vt:lpstr>
      <vt:lpstr>Παρουσίαση του PowerPoint</vt:lpstr>
      <vt:lpstr>  Παράδειγµα 8.6   </vt:lpstr>
      <vt:lpstr>Αναλυση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Αποφάσεις Αντικατάστασης </dc:title>
  <dc:creator>o m</dc:creator>
  <cp:lastModifiedBy>o m</cp:lastModifiedBy>
  <cp:revision>2</cp:revision>
  <dcterms:created xsi:type="dcterms:W3CDTF">2020-04-13T19:38:38Z</dcterms:created>
  <dcterms:modified xsi:type="dcterms:W3CDTF">2020-04-13T19:53:55Z</dcterms:modified>
</cp:coreProperties>
</file>