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2" r:id="rId6"/>
    <p:sldId id="261"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4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3" name="22 - Ορθογώνιο"/>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 Ορθογώνιο"/>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 Ορθογώνιο"/>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 Ορθογώνιο"/>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Ορθογώνιο"/>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 Στρογγυλεμένο ορθογώνιο"/>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 Στρογγυλεμένο ορθογώνιο"/>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Ορθογώνιο"/>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6705600" y="4206240"/>
            <a:ext cx="960120" cy="457200"/>
          </a:xfrm>
        </p:spPr>
        <p:txBody>
          <a:bodyPr/>
          <a:lstStyle/>
          <a:p>
            <a:fld id="{F1F432E2-6CE1-4D23-BCAB-A1CCB8F70C0D}" type="datetimeFigureOut">
              <a:rPr lang="el-GR" smtClean="0"/>
              <a:pPr/>
              <a:t>1/3/2025</a:t>
            </a:fld>
            <a:endParaRPr lang="el-GR"/>
          </a:p>
        </p:txBody>
      </p:sp>
      <p:sp>
        <p:nvSpPr>
          <p:cNvPr id="17" name="16 - Θέση υποσέλιδου"/>
          <p:cNvSpPr>
            <a:spLocks noGrp="1"/>
          </p:cNvSpPr>
          <p:nvPr>
            <p:ph type="ftr" sz="quarter" idx="11"/>
          </p:nvPr>
        </p:nvSpPr>
        <p:spPr>
          <a:xfrm>
            <a:off x="5410200" y="4205288"/>
            <a:ext cx="1295400" cy="457200"/>
          </a:xfrm>
        </p:spPr>
        <p:txBody>
          <a:bodyPr/>
          <a:lstStyle/>
          <a:p>
            <a:endParaRPr lang="el-GR"/>
          </a:p>
        </p:txBody>
      </p:sp>
      <p:sp>
        <p:nvSpPr>
          <p:cNvPr id="29" name="28 - Θέση αριθμού διαφάνειας"/>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D592D453-E11E-4CC6-BF5F-A7F411343200}"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F1F432E2-6CE1-4D23-BCAB-A1CCB8F70C0D}" type="datetimeFigureOut">
              <a:rPr lang="el-GR" smtClean="0"/>
              <a:pPr/>
              <a:t>1/3/2025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592D453-E11E-4CC6-BF5F-A7F411343200}"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1143000"/>
            <a:ext cx="1905000" cy="5486400"/>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143000"/>
            <a:ext cx="6248400" cy="5486400"/>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F1F432E2-6CE1-4D23-BCAB-A1CCB8F70C0D}" type="datetimeFigureOut">
              <a:rPr lang="el-GR" smtClean="0"/>
              <a:pPr/>
              <a:t>1/3/2025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592D453-E11E-4CC6-BF5F-A7F411343200}"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F1F432E2-6CE1-4D23-BCAB-A1CCB8F70C0D}" type="datetimeFigureOut">
              <a:rPr lang="el-GR" smtClean="0"/>
              <a:pPr/>
              <a:t>1/3/2025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592D453-E11E-4CC6-BF5F-A7F411343200}"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F1F432E2-6CE1-4D23-BCAB-A1CCB8F70C0D}" type="datetimeFigureOut">
              <a:rPr lang="el-GR" smtClean="0"/>
              <a:pPr/>
              <a:t>1/3/2025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592D453-E11E-4CC6-BF5F-A7F411343200}"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F1F432E2-6CE1-4D23-BCAB-A1CCB8F70C0D}" type="datetimeFigureOut">
              <a:rPr lang="el-GR" smtClean="0"/>
              <a:pPr/>
              <a:t>1/3/2025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592D453-E11E-4CC6-BF5F-A7F411343200}"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381000" y="1143000"/>
            <a:ext cx="8382000" cy="1069848"/>
          </a:xfrm>
        </p:spPr>
        <p:txBody>
          <a:bodyPr anchor="ctr"/>
          <a:lstStyle>
            <a:lvl1pPr>
              <a:defRPr sz="4000" b="0" i="0" cap="none"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25 - Θέση ημερομηνίας"/>
          <p:cNvSpPr>
            <a:spLocks noGrp="1"/>
          </p:cNvSpPr>
          <p:nvPr>
            <p:ph type="dt" sz="half" idx="10"/>
          </p:nvPr>
        </p:nvSpPr>
        <p:spPr/>
        <p:txBody>
          <a:bodyPr rtlCol="0"/>
          <a:lstStyle/>
          <a:p>
            <a:fld id="{F1F432E2-6CE1-4D23-BCAB-A1CCB8F70C0D}" type="datetimeFigureOut">
              <a:rPr lang="el-GR" smtClean="0"/>
              <a:pPr/>
              <a:t>1/3/2025</a:t>
            </a:fld>
            <a:endParaRPr lang="el-GR"/>
          </a:p>
        </p:txBody>
      </p:sp>
      <p:sp>
        <p:nvSpPr>
          <p:cNvPr id="27" name="26 - Θέση αριθμού διαφάνειας"/>
          <p:cNvSpPr>
            <a:spLocks noGrp="1"/>
          </p:cNvSpPr>
          <p:nvPr>
            <p:ph type="sldNum" sz="quarter" idx="11"/>
          </p:nvPr>
        </p:nvSpPr>
        <p:spPr/>
        <p:txBody>
          <a:bodyPr rtlCol="0"/>
          <a:lstStyle/>
          <a:p>
            <a:fld id="{D592D453-E11E-4CC6-BF5F-A7F411343200}" type="slidenum">
              <a:rPr lang="el-GR" smtClean="0"/>
              <a:pPr/>
              <a:t>‹#›</a:t>
            </a:fld>
            <a:endParaRPr lang="el-GR"/>
          </a:p>
        </p:txBody>
      </p:sp>
      <p:sp>
        <p:nvSpPr>
          <p:cNvPr id="28" name="27 - Θέση υποσέλιδου"/>
          <p:cNvSpPr>
            <a:spLocks noGrp="1"/>
          </p:cNvSpPr>
          <p:nvPr>
            <p:ph type="ftr" sz="quarter" idx="12"/>
          </p:nvPr>
        </p:nvSpPr>
        <p:spPr/>
        <p:txBody>
          <a:bodyPr rtlCol="0"/>
          <a:lstStyle/>
          <a:p>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a:xfrm>
            <a:off x="6583680" y="612648"/>
            <a:ext cx="957264" cy="457200"/>
          </a:xfrm>
        </p:spPr>
        <p:txBody>
          <a:bodyPr/>
          <a:lstStyle/>
          <a:p>
            <a:fld id="{F1F432E2-6CE1-4D23-BCAB-A1CCB8F70C0D}" type="datetimeFigureOut">
              <a:rPr lang="el-GR" smtClean="0"/>
              <a:pPr/>
              <a:t>1/3/2025</a:t>
            </a:fld>
            <a:endParaRPr lang="el-GR"/>
          </a:p>
        </p:txBody>
      </p:sp>
      <p:sp>
        <p:nvSpPr>
          <p:cNvPr id="4" name="3 - Θέση υποσέλιδου"/>
          <p:cNvSpPr>
            <a:spLocks noGrp="1"/>
          </p:cNvSpPr>
          <p:nvPr>
            <p:ph type="ftr" sz="quarter" idx="11"/>
          </p:nvPr>
        </p:nvSpPr>
        <p:spPr>
          <a:xfrm>
            <a:off x="5257800" y="612648"/>
            <a:ext cx="1325880" cy="457200"/>
          </a:xfrm>
        </p:spPr>
        <p:txBody>
          <a:bodyPr/>
          <a:lstStyle/>
          <a:p>
            <a:endParaRPr lang="el-GR"/>
          </a:p>
        </p:txBody>
      </p:sp>
      <p:sp>
        <p:nvSpPr>
          <p:cNvPr id="5" name="4 - Θέση αριθμού διαφάνειας"/>
          <p:cNvSpPr>
            <a:spLocks noGrp="1"/>
          </p:cNvSpPr>
          <p:nvPr>
            <p:ph type="sldNum" sz="quarter" idx="12"/>
          </p:nvPr>
        </p:nvSpPr>
        <p:spPr>
          <a:xfrm>
            <a:off x="8174736" y="2272"/>
            <a:ext cx="762000" cy="365760"/>
          </a:xfrm>
        </p:spPr>
        <p:txBody>
          <a:bodyPr/>
          <a:lstStyle/>
          <a:p>
            <a:fld id="{D592D453-E11E-4CC6-BF5F-A7F411343200}"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F1F432E2-6CE1-4D23-BCAB-A1CCB8F70C0D}" type="datetimeFigureOut">
              <a:rPr lang="el-GR" smtClean="0"/>
              <a:pPr/>
              <a:t>1/3/2025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592D453-E11E-4CC6-BF5F-A7F411343200}"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353496" y="1101970"/>
            <a:ext cx="3383280" cy="877824"/>
          </a:xfrm>
        </p:spPr>
        <p:txBody>
          <a:bodyPr anchor="b"/>
          <a:lstStyle>
            <a:lvl1pPr algn="l">
              <a:buNone/>
              <a:defRPr sz="1800" b="1"/>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F1F432E2-6CE1-4D23-BCAB-A1CCB8F70C0D}" type="datetimeFigureOut">
              <a:rPr lang="el-GR" smtClean="0"/>
              <a:pPr/>
              <a:t>1/3/2025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592D453-E11E-4CC6-BF5F-A7F411343200}"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1F432E2-6CE1-4D23-BCAB-A1CCB8F70C0D}" type="datetimeFigureOut">
              <a:rPr lang="el-GR" smtClean="0"/>
              <a:pPr/>
              <a:t>1/3/2025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592D453-E11E-4CC6-BF5F-A7F411343200}"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 Ορθογώνιο"/>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Ορθογώνιο"/>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 Ορθογώνιο"/>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 Ορθογώνιο"/>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 Ορθογώνιο"/>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 Στρογγυλεμένο ορθογώνιο"/>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 Στρογγυλεμένο ορθογώνιο"/>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 Ορθογώνιο"/>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 Ορθογώνιο"/>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 Ορθογώνιο"/>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 Ορθογώνιο"/>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 Ορθογώνιο"/>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 Ορθογώνιο"/>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Θέση τίτλου"/>
          <p:cNvSpPr>
            <a:spLocks noGrp="1"/>
          </p:cNvSpPr>
          <p:nvPr>
            <p:ph type="title"/>
          </p:nvPr>
        </p:nvSpPr>
        <p:spPr>
          <a:xfrm>
            <a:off x="457200" y="1143000"/>
            <a:ext cx="8229600" cy="10668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F1F432E2-6CE1-4D23-BCAB-A1CCB8F70C0D}" type="datetimeFigureOut">
              <a:rPr lang="el-GR" smtClean="0"/>
              <a:pPr/>
              <a:t>1/3/2025</a:t>
            </a:fld>
            <a:endParaRPr lang="el-GR"/>
          </a:p>
        </p:txBody>
      </p:sp>
      <p:sp>
        <p:nvSpPr>
          <p:cNvPr id="3" name="2 - Θέση υποσέλιδου"/>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l-GR"/>
          </a:p>
        </p:txBody>
      </p:sp>
      <p:sp>
        <p:nvSpPr>
          <p:cNvPr id="23" name="22 - Θέση αριθμού διαφάνειας"/>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D592D453-E11E-4CC6-BF5F-A7F411343200}"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smtClean="0"/>
              <a:t>Δίκαιο </a:t>
            </a:r>
            <a:r>
              <a:rPr lang="el-GR" dirty="0" smtClean="0"/>
              <a:t>της </a:t>
            </a:r>
            <a:r>
              <a:rPr lang="el-GR" smtClean="0"/>
              <a:t>Ευρωπαϊκής Ένωσης Ι</a:t>
            </a:r>
            <a:endParaRPr lang="el-GR" dirty="0"/>
          </a:p>
        </p:txBody>
      </p:sp>
      <p:sp>
        <p:nvSpPr>
          <p:cNvPr id="3" name="2 - Υπότιτλος"/>
          <p:cNvSpPr>
            <a:spLocks noGrp="1"/>
          </p:cNvSpPr>
          <p:nvPr>
            <p:ph type="subTitle" idx="1"/>
          </p:nvPr>
        </p:nvSpPr>
        <p:spPr/>
        <p:txBody>
          <a:bodyPr/>
          <a:lstStyle/>
          <a:p>
            <a:r>
              <a:rPr lang="el-GR" dirty="0" smtClean="0"/>
              <a:t>Το Ευρωπαϊκό Κοινοβούλιο</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Κοινοβουλευτικές επιτροπές</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Το ΕΚ οργανώνει την προετοιμασία των εργασιών της ολομέλειας του με κοινοβουλευτικές επιτροπές</a:t>
            </a:r>
          </a:p>
          <a:p>
            <a:r>
              <a:rPr lang="el-GR" sz="2000" dirty="0" smtClean="0"/>
              <a:t>Συστηματοποιούνται σε τέσσερις κατηγορίες: </a:t>
            </a:r>
          </a:p>
          <a:p>
            <a:pPr>
              <a:buFont typeface="Wingdings" pitchFamily="2" charset="2"/>
              <a:buChar char="Ø"/>
            </a:pPr>
            <a:r>
              <a:rPr lang="el-GR" sz="2000" dirty="0" smtClean="0"/>
              <a:t>Μόνιμες επιτροπές</a:t>
            </a:r>
          </a:p>
          <a:p>
            <a:pPr>
              <a:buFont typeface="Wingdings" pitchFamily="2" charset="2"/>
              <a:buChar char="Ø"/>
            </a:pPr>
            <a:r>
              <a:rPr lang="el-GR" sz="2000" dirty="0" smtClean="0"/>
              <a:t>Προσωρινές επιτροπές</a:t>
            </a:r>
          </a:p>
          <a:p>
            <a:pPr>
              <a:buFont typeface="Wingdings" pitchFamily="2" charset="2"/>
              <a:buChar char="Ø"/>
            </a:pPr>
            <a:r>
              <a:rPr lang="el-GR" sz="2000" dirty="0" smtClean="0"/>
              <a:t>Εξεταστικές επιτροπές</a:t>
            </a:r>
          </a:p>
          <a:p>
            <a:pPr>
              <a:buFont typeface="Wingdings" pitchFamily="2" charset="2"/>
              <a:buChar char="Ø"/>
            </a:pPr>
            <a:r>
              <a:rPr lang="el-GR" sz="2000" dirty="0" smtClean="0"/>
              <a:t>Επιτροπές συνδιαλλαγής</a:t>
            </a:r>
          </a:p>
          <a:p>
            <a:r>
              <a:rPr lang="el-GR" sz="2000" dirty="0" smtClean="0"/>
              <a:t>Οι επιτροπές καταρτίζουν, τροποποιούν και εγκρίνουν νομοθετικές προτάσεις και εκθέσεις πρωτοβουλίας. Εξετάζουν προτάσεις της Επιτροπής και του Συμβουλίου και, αν χρειασθεί, συντάσσουν εκθέσεις και τις υποβάλλουν στην ολομέλεια</a:t>
            </a:r>
          </a:p>
          <a:p>
            <a:r>
              <a:rPr lang="el-GR" sz="2000" dirty="0" smtClean="0"/>
              <a:t>Υφίσταται Διάσκεψη των Προέδρων των Επιτροπών όπου εκλέγεται ο Πρόεδρός της</a:t>
            </a:r>
            <a:endParaRPr lang="el-GR"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Αντιπροσωπείες</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Οι αντιπροσωπείες του ΕΚ διατηρούν σχέσεις και ανταλλάσσουν πληροφορίες με κοινοβούλια τρίτων χωρών</a:t>
            </a:r>
          </a:p>
          <a:p>
            <a:r>
              <a:rPr lang="el-GR" sz="2000" dirty="0" smtClean="0"/>
              <a:t>Το ΕΚ συμβάλλει στην εκπροσώπηση της ΕΕ στο εξωτερικό και στην προώθηση σε τρίτες χώρες των αξιών της, δηλαδή των αρχών της ελευθερίας, της δημοκρατίας, του σεβασμού των ανθρώπινων δικαιωμάτων και των θεμελιωδών ελευθεριών, καθώς και του κράτους δικαίου</a:t>
            </a:r>
          </a:p>
          <a:p>
            <a:r>
              <a:rPr lang="el-GR" sz="2000" dirty="0" smtClean="0"/>
              <a:t>Μικτές Κοινοβουλευτικές Επιτροπές, Αντιπροσωπείες σε Κοινοβουλευτικές Συνελεύσεις, Κοινοβουλευτικές Επιτροπές Συνεργασίας, Λοιπές Διακοινοβουλευτικές Επιτροπές</a:t>
            </a:r>
          </a:p>
          <a:p>
            <a:r>
              <a:rPr lang="el-GR" sz="2000" dirty="0" smtClean="0"/>
              <a:t>Υφίσταται Διάσκεψη των Προέδρων των Αντιπροσωπειών όπου εκλέγεται ο Πρόεδρός της</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Βασικές αρχές επί της διαδικασίας</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Το ΕΚ συνέρχεται σε ετήσια σύνοδο αυτοδικαίως τη δεύτερη Τρίτη του Μαρτίου</a:t>
            </a:r>
          </a:p>
          <a:p>
            <a:r>
              <a:rPr lang="el-GR" sz="2000" dirty="0" smtClean="0"/>
              <a:t>Το ΕΚ δύναται να συνέλθει σε περίοδο έκτακτης συνόδου, αν το ζητήσει η πλειοψηφία των μελών που το απαρτίζουν, το Συμβούλιο ή η Επιτροπή</a:t>
            </a:r>
          </a:p>
          <a:p>
            <a:r>
              <a:rPr lang="el-GR" sz="2000" dirty="0" smtClean="0"/>
              <a:t>Εκτός αντιθέτων διατάξεων των Συνθηκών, το ΕΚ αποφασίζει με την πλειοψηφία των ψηφισάντων</a:t>
            </a:r>
          </a:p>
          <a:p>
            <a:r>
              <a:rPr lang="el-GR" sz="2000" dirty="0" smtClean="0"/>
              <a:t>Τα ειδικότερα θέματα ρυθμίζονται από τον Κανονισμό του Ευρωπαϊκού Κοινοβουλίου</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Αρμοδιότητες Ευρωπαϊκού Κοινοβουλίου</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Το Ευρωπαϊκό Κοινοβούλιο ασκεί, από κοινού με το Συμβούλιο, νομοθετικά και δημοσιονομικά καθήκοντα. Ασκεί καθήκοντα πολιτικού ελέγχου και συμβουλευτικά καθήκοντα υπό τους όρους που προβλέπονται στις Συνθήκες. Εκλέγει τον πρόεδρο της Επιτροπής</a:t>
            </a:r>
          </a:p>
          <a:p>
            <a:endParaRPr lang="el-GR" sz="2000" dirty="0" smtClean="0"/>
          </a:p>
          <a:p>
            <a:pPr>
              <a:buFont typeface="Wingdings" pitchFamily="2" charset="2"/>
              <a:buChar char="Ø"/>
            </a:pPr>
            <a:r>
              <a:rPr lang="el-GR" sz="2000" dirty="0" smtClean="0"/>
              <a:t>Νομοθετικά καθήκοντα</a:t>
            </a:r>
          </a:p>
          <a:p>
            <a:pPr>
              <a:buFont typeface="Wingdings" pitchFamily="2" charset="2"/>
              <a:buChar char="Ø"/>
            </a:pPr>
            <a:r>
              <a:rPr lang="el-GR" sz="2000" dirty="0" smtClean="0"/>
              <a:t>Δημοσιονομικά καθήκοντα</a:t>
            </a:r>
          </a:p>
          <a:p>
            <a:pPr>
              <a:buFont typeface="Wingdings" pitchFamily="2" charset="2"/>
              <a:buChar char="Ø"/>
            </a:pPr>
            <a:r>
              <a:rPr lang="el-GR" sz="2000" dirty="0" smtClean="0"/>
              <a:t>Πολιτικός έλεγχος</a:t>
            </a:r>
          </a:p>
          <a:p>
            <a:pPr>
              <a:buFont typeface="Wingdings" pitchFamily="2" charset="2"/>
              <a:buChar char="Ø"/>
            </a:pPr>
            <a:r>
              <a:rPr lang="el-GR" sz="2000" dirty="0" smtClean="0"/>
              <a:t>Συμβουλευτικά καθήκοντα</a:t>
            </a:r>
          </a:p>
          <a:p>
            <a:pPr>
              <a:buFont typeface="Wingdings" pitchFamily="2" charset="2"/>
              <a:buChar char="Ø"/>
            </a:pPr>
            <a:r>
              <a:rPr lang="el-GR" sz="2000" dirty="0" smtClean="0"/>
              <a:t>Εκλογή αξιωματούχων οργάνων της ΕΕ</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Συμμετοχή στη νομοθετική διαδικασία (άρθρο 289 ΣΛΕΕ)</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Η συνήθης νομοθετική διαδικασία συνίσταται στην έκδοση κανονισμών, οδηγιών ή αποφάσεων από</a:t>
            </a:r>
            <a:r>
              <a:rPr lang="en-US" sz="2000" dirty="0" smtClean="0"/>
              <a:t> </a:t>
            </a:r>
            <a:r>
              <a:rPr lang="el-GR" sz="2000" dirty="0" smtClean="0"/>
              <a:t>κοινού από το Ευρωπαϊκό Κοινοβούλιο και το Συμβούλιο, μετά από πρόταση της Επιτροπής</a:t>
            </a:r>
            <a:endParaRPr lang="en-US" sz="2000" dirty="0" smtClean="0"/>
          </a:p>
          <a:p>
            <a:r>
              <a:rPr lang="el-GR" sz="2000" dirty="0" smtClean="0"/>
              <a:t>Η αποφασιστική αρμοδιότητα ΕΚ και Συμβουλίου είναι ισοβαρής</a:t>
            </a:r>
          </a:p>
          <a:p>
            <a:r>
              <a:rPr lang="el-GR" sz="2000" dirty="0" smtClean="0"/>
              <a:t>Πριν από την αναθεώρηση της Λισαβόνας προβλεπόταν η διαδικασία της συνεργασίας μεταξύ ΕΚ και Συμβουλίου όπου ωστόσο το ΕΚ είχε πιο περιορισμένο ρόλο. Η διαδικασία αυτή καταργήθηκε</a:t>
            </a:r>
          </a:p>
          <a:p>
            <a:r>
              <a:rPr lang="el-GR" sz="2000" dirty="0" smtClean="0"/>
              <a:t>Υφίσταται πλέον ο κανόνας της διαδικασίας </a:t>
            </a:r>
            <a:r>
              <a:rPr lang="el-GR" sz="2000" dirty="0" err="1" smtClean="0"/>
              <a:t>συναπόφασης</a:t>
            </a:r>
            <a:r>
              <a:rPr lang="el-GR" sz="2000" dirty="0" smtClean="0"/>
              <a:t> (συνήθης νομοθετική διαδικασία)</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Γνωμοδοτικές αρμοδιότητες</a:t>
            </a:r>
            <a:endParaRPr lang="el-GR" sz="3200" dirty="0"/>
          </a:p>
        </p:txBody>
      </p:sp>
      <p:sp>
        <p:nvSpPr>
          <p:cNvPr id="3" name="2 - Θέση περιεχομένου"/>
          <p:cNvSpPr>
            <a:spLocks noGrp="1"/>
          </p:cNvSpPr>
          <p:nvPr>
            <p:ph idx="1"/>
          </p:nvPr>
        </p:nvSpPr>
        <p:spPr/>
        <p:txBody>
          <a:bodyPr>
            <a:normAutofit/>
          </a:bodyPr>
          <a:lstStyle/>
          <a:p>
            <a:r>
              <a:rPr lang="el-GR" sz="2000" b="1" dirty="0" smtClean="0"/>
              <a:t>Στις ειδικές περιπτώσεις</a:t>
            </a:r>
            <a:r>
              <a:rPr lang="el-GR" sz="2000" dirty="0" smtClean="0"/>
              <a:t> που προβλέπουν οι Συνθήκες, η έκδοση κανονισμών, οδηγιών ή αποφάσεων από το ΕΚ με τη συμμετοχή του Συμβουλίου ή από το Συμβούλιο με τη συμμετοχή του ΕΚ, συνιστά ειδική νομοθετική διαδικασία</a:t>
            </a:r>
          </a:p>
          <a:p>
            <a:r>
              <a:rPr lang="el-GR" sz="2000" dirty="0" smtClean="0"/>
              <a:t>Διαδικασία διαβούλευσης</a:t>
            </a:r>
          </a:p>
          <a:p>
            <a:r>
              <a:rPr lang="el-GR" sz="2000" dirty="0" smtClean="0"/>
              <a:t>Διαδικασία έγκρισης</a:t>
            </a:r>
          </a:p>
          <a:p>
            <a:r>
              <a:rPr lang="el-GR" sz="2000" dirty="0" smtClean="0"/>
              <a:t>Και στις δύο διαδικασίες η υποβολή γνωμοδότησης από το ΕΚ είναι υποχρεωτική για την νομοθετική διαδικασία. Αποτελεί ουσιώδη τύπο της νομοθετικής διαδικασίας, η μη τήρηση του οποίου μπορεί να οδηγήσει στην ακύρωση της πλημμελώς εκδιδόμενης νομοθετικής πράξης από το ΔΕΕ</a:t>
            </a:r>
            <a:endParaRPr lang="el-GR"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Διαδικασία διαβούλευσης</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Ειδικές περιπτώσεις: π.χ. άρθρο 192, παρ. 2 ΣΛΕΕ (διατάξεις φορολογικού χαρακτήρα, χωροταξία, ποσοτική διαχείριση υδάτινων πόρων, χρήσεις γης, ενεργειακό ανεφοδιασμό), άρθρο 22 ΣΛΕΕ (δικαίωμα πολίτης της ΕΕ του εκλέγειν και εκλέγεσθαι σε κράτος μέλος του οποίου δεν είναι υπήκοος)</a:t>
            </a:r>
          </a:p>
          <a:p>
            <a:r>
              <a:rPr lang="el-GR" sz="2000" dirty="0" smtClean="0"/>
              <a:t>Είναι υποχρεωτική η υποβολή γνωμοδότησης του ΕΚ στο Συμβούλιο, αλλά δεν είναι υποχρεωτική για το Συμβούλιο η αποδοχή αυτής της πρότασης</a:t>
            </a:r>
            <a:endParaRPr lang="el-GR"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Διαδικασία έγκρισης</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Όπως και στη νομοθετική διαδικασία της διαβούλευσης, το ΕΚ συμμετέχει στη νομοθετική διαδικασία μόνο, αλλά υποχρεωτικά, γνωμοδοτικά, δεν </a:t>
            </a:r>
            <a:r>
              <a:rPr lang="el-GR" sz="2000" dirty="0" err="1" smtClean="0"/>
              <a:t>συννομοθετεί</a:t>
            </a:r>
            <a:endParaRPr lang="el-GR" sz="2000" dirty="0" smtClean="0"/>
          </a:p>
          <a:p>
            <a:r>
              <a:rPr lang="el-GR" sz="2000" dirty="0" smtClean="0"/>
              <a:t>Η διαφορά εδώ έγκειται στο ότι η γνώμη του ΕΚ είναι δεσμευτική για το Συμβούλιο, υπό την έννοια ότι είτε την αποδέχεται, είτε δεν θεσπίζεται νομοθετική πράξη της ΕΕ (ουσιαστικό δικαίωμα αρνησικυρίας)</a:t>
            </a:r>
          </a:p>
          <a:p>
            <a:r>
              <a:rPr lang="el-GR" sz="2000" dirty="0" smtClean="0"/>
              <a:t>Π.χ. διαδικασία διαπίστωσης ύπαρξης σαφούς κινδύνου σοβαρής παραβίασης ή σοβαρής και διαρκούς παραβίασης των αξιών του άρθρου 2 ΣΕΕ από κράτος μέλος, για πιθανή ενεργοποίηση του μηχανισμού κύρωσης (άρθρο 7, παρ. 1 και 2 ΣΕΕ), διαδικασία προσχώρησης νέου κράτους μέλους στην ΕΕ (άρθρο 49 ΣΕΕ)</a:t>
            </a:r>
            <a:endParaRPr lang="el-GR"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Πρόταση ανάληψης νομοθετικής πρωτοβουλίας (άρθρο 225 ΣΛΕΕ)</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Το Ευρωπαϊκό Κοινοβούλιο μπορεί, με την πλειοψηφία των μελών που το απαρτίζουν, να ζητάει από την Επιτροπή να υποβάλλει κατάλληλες προτάσεις για θέματα για τα οποία χρειάζεται κατά τη γνώμη του να εκπονηθούν πράξεις της Ένωσης προκειμένου να υλοποιηθούν οι Συνθήκες</a:t>
            </a:r>
          </a:p>
          <a:p>
            <a:r>
              <a:rPr lang="el-GR" sz="2000" dirty="0" smtClean="0"/>
              <a:t>Εάν η Επιτροπή δεν υποβάλλει πρόταση, γνωστοποιεί τους λόγους στο Ευρωπαϊκό Κοινοβούλιο</a:t>
            </a:r>
            <a:endParaRPr lang="el-GR"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Πολιτικός έλεγχος</a:t>
            </a:r>
            <a:endParaRPr lang="el-GR" sz="3200" dirty="0"/>
          </a:p>
        </p:txBody>
      </p:sp>
      <p:sp>
        <p:nvSpPr>
          <p:cNvPr id="3" name="2 - Θέση περιεχομένου"/>
          <p:cNvSpPr>
            <a:spLocks noGrp="1"/>
          </p:cNvSpPr>
          <p:nvPr>
            <p:ph idx="1"/>
          </p:nvPr>
        </p:nvSpPr>
        <p:spPr/>
        <p:txBody>
          <a:bodyPr>
            <a:normAutofit lnSpcReduction="10000"/>
          </a:bodyPr>
          <a:lstStyle/>
          <a:p>
            <a:r>
              <a:rPr lang="el-GR" sz="2000" dirty="0" smtClean="0"/>
              <a:t>Υποβολή Ερωτήσεων προς την Επιτροπή και το Συμβούλιο</a:t>
            </a:r>
          </a:p>
          <a:p>
            <a:r>
              <a:rPr lang="el-GR" sz="2000" dirty="0" smtClean="0"/>
              <a:t>Ακροάσεις ενώπιον του των επικεφαλής ή μελών θεσμικών και άλλων οργάνων της ΕΕ</a:t>
            </a:r>
          </a:p>
          <a:p>
            <a:r>
              <a:rPr lang="el-GR" sz="2000" dirty="0" smtClean="0"/>
              <a:t>Συζήτηση των ετήσιων εκθέσεων που υποβάλλουν η Επιτροπή, το Συμβούλιο και τα αλλά όργανα της ΕΕ</a:t>
            </a:r>
          </a:p>
          <a:p>
            <a:r>
              <a:rPr lang="el-GR" sz="2000" dirty="0" smtClean="0"/>
              <a:t>Σύσταση προσωρινών εξεταστικών επιτροπών για την πολιτική διερεύνηση καταγγελιών για υποθέσεις παραβιάσεων του Ευρωπαϊκού Δικαίου. Η σύσταση προσωρινής εξεταστικής επιτροπής προκαλείται από αίτηση του ενός τετάρτου των μελών του ΕΚ (άρθρο 226 ΣΛΕΕ)</a:t>
            </a:r>
          </a:p>
          <a:p>
            <a:r>
              <a:rPr lang="el-GR" sz="2000" dirty="0" smtClean="0"/>
              <a:t>Πρόταση μομφής κατά της Επιτροπής (άρθρα 17, παρ. 8 ΣΕΕ και 234 ΣΛΕΕ). Αν γίνει δεκτή, τα μέλη της Επιτροπής υποβάλλουν παραίτηση</a:t>
            </a:r>
          </a:p>
          <a:p>
            <a:r>
              <a:rPr lang="el-GR" sz="2000" dirty="0" smtClean="0"/>
              <a:t>Εξέταση αναφορών των πολιτών (άρθρο 227 ΣΛΕΕ)</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Το Ευρωπαϊκό Κοινοβούλιο (άρθρο 14 ΣΕΕ, άρθρα 223-234 ΣΛΕΕ)</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Οι Ευρωβουλευτές εκπροσωπούν τους πολίτες της ΕΕ και όχι τα κράτη μέλη</a:t>
            </a:r>
          </a:p>
          <a:p>
            <a:r>
              <a:rPr lang="el-GR" sz="2000" dirty="0" smtClean="0"/>
              <a:t>Οι πολίτες εκπροσωπούνται άμεσα στο επίπεδο της Ένωσης στο Ευρωπαϊκό Κοινοβούλιο</a:t>
            </a:r>
          </a:p>
          <a:p>
            <a:r>
              <a:rPr lang="el-GR" sz="2000" dirty="0" smtClean="0"/>
              <a:t>Όλοι οι υπήκοοι των 2</a:t>
            </a:r>
            <a:r>
              <a:rPr lang="en-US" sz="2000" dirty="0" smtClean="0"/>
              <a:t>7</a:t>
            </a:r>
            <a:r>
              <a:rPr lang="el-GR" sz="2000" dirty="0" smtClean="0"/>
              <a:t> κρατών μελών είναι και πολίτες της ΕΕ. Στις εθνικές εκλογές ψηφίζουν ως πολίτες των κρατών. Στις Ευρωεκλογές ψηφίζουν στα κράτη τους ως Ευρωπαίοι Πολίτες</a:t>
            </a:r>
          </a:p>
          <a:p>
            <a:r>
              <a:rPr lang="el-GR" sz="2000" dirty="0" smtClean="0"/>
              <a:t>Ο αριθμός των ευρωβουλευτών καθορίζεται κατ’ ανώτατο όριο σε 751 (συμπεριλαμβανομένου του Προέδρου)</a:t>
            </a:r>
          </a:p>
          <a:p>
            <a:r>
              <a:rPr lang="el-GR" sz="2000" dirty="0" smtClean="0"/>
              <a:t>Η εκπροσώπηση των πολιτών είναι αναλογική κατά φθίνουσα τάξη, με ελάχιστο όριο 6 μελών ανά κράτος μέλος. Κανένα κράτος μέλος δεν λαμβάνει περισσότερες από 96 έδρες</a:t>
            </a:r>
            <a:endParaRPr lang="el-GR"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Πολιτικός έλεγχος</a:t>
            </a:r>
            <a:endParaRPr lang="el-GR" sz="3200" dirty="0"/>
          </a:p>
        </p:txBody>
      </p:sp>
      <p:sp>
        <p:nvSpPr>
          <p:cNvPr id="3" name="2 - Θέση περιεχομένου"/>
          <p:cNvSpPr>
            <a:spLocks noGrp="1"/>
          </p:cNvSpPr>
          <p:nvPr>
            <p:ph idx="1"/>
          </p:nvPr>
        </p:nvSpPr>
        <p:spPr/>
        <p:txBody>
          <a:bodyPr>
            <a:normAutofit/>
          </a:bodyPr>
          <a:lstStyle/>
          <a:p>
            <a:pPr>
              <a:buNone/>
            </a:pPr>
            <a:r>
              <a:rPr lang="el-GR" sz="2000" dirty="0" smtClean="0"/>
              <a:t>Ειδικά αναφορικά με την εκτέλεση του προϋπολογισμού – διαδικασία απαλλαγής (άρθρο 319 ΣΛΕΕ):</a:t>
            </a:r>
          </a:p>
          <a:p>
            <a:r>
              <a:rPr lang="el-GR" sz="2000" dirty="0" smtClean="0"/>
              <a:t>Το ΕΚ, μετά από σύσταση του Συμβουλίου, απαλλάσσει την Επιτροπή ως προς την εκτέλεση του προϋπολογισμού</a:t>
            </a:r>
          </a:p>
          <a:p>
            <a:r>
              <a:rPr lang="el-GR" sz="2000" dirty="0" smtClean="0"/>
              <a:t>Προτού απαλλάξει την Επιτροπή ή για οποιονδήποτε άλλο σκοπό που εντάσσεται στα πλαίσια της άσκησης των εξουσιών της σε θέματα εκτέλεσης του προϋπολογισμού, το ΕΚ δύναται να ζητήσει να ακούσει την Επιτροπή σχετικά με την εκτέλεση των δαπανών ή τη λειτουργία των συστημάτων δημοσιονομικού ελέγχου</a:t>
            </a:r>
          </a:p>
          <a:p>
            <a:r>
              <a:rPr lang="el-GR" sz="2000" dirty="0" smtClean="0"/>
              <a:t>Η Επιτροπή καταβάλλει κάθε προσπάθεια ώστε να λαμβάνονται υπόψη οι παρατηρήσεις που συνοδεύουν τις αποφάσεις απαλλαγής και οι άλλες παρατηρήσεις του ΕΚ</a:t>
            </a:r>
            <a:endParaRPr lang="el-GR"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Δημοσιονομικές αρμοδιότητες</a:t>
            </a:r>
            <a:endParaRPr lang="el-GR" sz="3200" dirty="0"/>
          </a:p>
        </p:txBody>
      </p:sp>
      <p:sp>
        <p:nvSpPr>
          <p:cNvPr id="3" name="2 - Θέση περιεχομένου"/>
          <p:cNvSpPr>
            <a:spLocks noGrp="1"/>
          </p:cNvSpPr>
          <p:nvPr>
            <p:ph idx="1"/>
          </p:nvPr>
        </p:nvSpPr>
        <p:spPr/>
        <p:txBody>
          <a:bodyPr>
            <a:normAutofit/>
          </a:bodyPr>
          <a:lstStyle/>
          <a:p>
            <a:r>
              <a:rPr lang="el-GR" sz="2000" dirty="0" err="1" smtClean="0"/>
              <a:t>Συνδιαμορφώνει</a:t>
            </a:r>
            <a:r>
              <a:rPr lang="el-GR" sz="2000" dirty="0" smtClean="0"/>
              <a:t>, αν χρειασθεί, το ετήσιο σχέδιο προϋπολογισμού της ΕΕ</a:t>
            </a:r>
          </a:p>
          <a:p>
            <a:r>
              <a:rPr lang="el-GR" sz="2000" dirty="0" smtClean="0"/>
              <a:t>Συναποφασίζει τη θέσπισή του</a:t>
            </a:r>
          </a:p>
          <a:p>
            <a:r>
              <a:rPr lang="el-GR" sz="2000" dirty="0" smtClean="0"/>
              <a:t>Ελέγχει πολιτικά της Επιτροπή για την εκτέλεση του προϋπολογισμού, αν δηλαδή τα κονδύλια χρησιμοποιήθηκαν για τους στόχους για τους οποίους ήταν προορισμένα</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Εκλογή αξιωματούχων οργάνων της ΕΕ</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Εκλέγει τον Προεδρείο του (Πρόεδρος, 14 Αντιπρόεδροι, 5 Κοσμήτορες)</a:t>
            </a:r>
          </a:p>
          <a:p>
            <a:r>
              <a:rPr lang="el-GR" sz="2000" dirty="0" smtClean="0"/>
              <a:t>Εκλέγει τον Πρόεδρο της Επιτροπής</a:t>
            </a:r>
          </a:p>
          <a:p>
            <a:r>
              <a:rPr lang="el-GR" sz="2000" dirty="0" smtClean="0"/>
              <a:t>Εγκρίνει την Επιτροπή ως σώμα</a:t>
            </a:r>
          </a:p>
          <a:p>
            <a:r>
              <a:rPr lang="el-GR" sz="2000" dirty="0" smtClean="0"/>
              <a:t>Εκλέγει τον Ευρωπαίο Διαμεσολαβητή</a:t>
            </a:r>
          </a:p>
          <a:p>
            <a:pPr>
              <a:buNone/>
            </a:pPr>
            <a:endParaRPr lang="el-GR" sz="2000" dirty="0" smtClean="0"/>
          </a:p>
          <a:p>
            <a:pPr>
              <a:buNone/>
            </a:pPr>
            <a:r>
              <a:rPr lang="el-GR" sz="2000" dirty="0" smtClean="0"/>
              <a:t>Συμμετοχή με διαδικασία διαβούλευσης</a:t>
            </a:r>
          </a:p>
          <a:p>
            <a:pPr>
              <a:buFont typeface="Arial" pitchFamily="34" charset="0"/>
              <a:buChar char="•"/>
            </a:pPr>
            <a:r>
              <a:rPr lang="el-GR" sz="2000" dirty="0" smtClean="0"/>
              <a:t>Στην εκλογή των μελών του Ελεγκτικού Συνεδρίου</a:t>
            </a:r>
          </a:p>
          <a:p>
            <a:pPr>
              <a:buFont typeface="Arial" pitchFamily="34" charset="0"/>
              <a:buChar char="•"/>
            </a:pPr>
            <a:r>
              <a:rPr lang="el-GR" sz="2000" dirty="0" smtClean="0"/>
              <a:t>Στο διορισμό των μελών της εκτελεστικής επιτροπής της ΕΚΤ</a:t>
            </a:r>
          </a:p>
          <a:p>
            <a:pPr>
              <a:buNone/>
            </a:pPr>
            <a:endParaRPr lang="el-GR" sz="2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Λοιπές αρμοδιότητες</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Διεθνής εκπροσώπηση της Ένωσης</a:t>
            </a:r>
          </a:p>
          <a:p>
            <a:r>
              <a:rPr lang="el-GR" sz="2000" dirty="0" smtClean="0"/>
              <a:t>Δικαίωμα προσφυγής στο ΔΕΕ</a:t>
            </a:r>
            <a:endParaRPr lang="el-GR" sz="2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smtClean="0"/>
              <a:t>Ερωτήσεις – θέματα προς συζήτηση</a:t>
            </a:r>
            <a:endParaRPr lang="el-GR" sz="3200" dirty="0"/>
          </a:p>
        </p:txBody>
      </p:sp>
      <p:sp>
        <p:nvSpPr>
          <p:cNvPr id="3" name="Θέση περιεχομένου 2"/>
          <p:cNvSpPr>
            <a:spLocks noGrp="1"/>
          </p:cNvSpPr>
          <p:nvPr>
            <p:ph idx="1"/>
          </p:nvPr>
        </p:nvSpPr>
        <p:spPr/>
        <p:txBody>
          <a:bodyPr>
            <a:normAutofit/>
          </a:bodyPr>
          <a:lstStyle/>
          <a:p>
            <a:r>
              <a:rPr lang="el-GR" sz="2000" dirty="0" smtClean="0"/>
              <a:t>Πώς κρίνετε την αναβάθμιση του ρόλου του Ευρωπαϊκού Κοινοβουλίου στη συνήθη νομοθετική διαδικασία μετά τη Συνθήκη της Λισαβόνας;</a:t>
            </a:r>
          </a:p>
          <a:p>
            <a:r>
              <a:rPr lang="el-GR" sz="2000" dirty="0" smtClean="0"/>
              <a:t>Δεδομένης της άμεσης εκπροσώπησης των πολιτών της ΕΕ στο ΕΚ, ποιος θεωρείτε ότι είναι ο ρόλος των ευρωπαϊκών πολιτικών σχηματισμών;</a:t>
            </a:r>
            <a:endParaRPr lang="el-GR" sz="2000" dirty="0"/>
          </a:p>
        </p:txBody>
      </p:sp>
    </p:spTree>
    <p:extLst>
      <p:ext uri="{BB962C8B-B14F-4D97-AF65-F5344CB8AC3E}">
        <p14:creationId xmlns:p14="http://schemas.microsoft.com/office/powerpoint/2010/main" val="21517573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Το Ευρωπαϊκό Κοινοβούλιο</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Θεσπίζεται με γνώμονα την αρχή της φθίνουσας αναλογικότητας και κριτήριο κατά βάση πληθυσμιακό, ο προσδιορισμός των εδρών του ΕΚ</a:t>
            </a:r>
          </a:p>
          <a:p>
            <a:r>
              <a:rPr lang="el-GR" sz="2000" dirty="0" smtClean="0"/>
              <a:t>Το Ευρωπαϊκό Συμβούλιο εκδίδει ομόφωνα, μετά από πρωτοβουλία του ΕΚ και με την έγκρισή του, απόφαση για τον καθορισμό της σύνθεσης του ΕΚ, σεβόμενο την παραπάνω αρχή</a:t>
            </a:r>
          </a:p>
          <a:p>
            <a:r>
              <a:rPr lang="el-GR" sz="2000" dirty="0" smtClean="0"/>
              <a:t>Τα μέλη του ΕΚ εκλέγονται για 5 έτη με άμεση, καθολική, ελεύθερη και μυστική ψηφοφορία</a:t>
            </a:r>
          </a:p>
          <a:p>
            <a:r>
              <a:rPr lang="el-GR" sz="2000" dirty="0" smtClean="0"/>
              <a:t>Για την πενταετία 2024-2029 ο αριθμός των μελών του Ευρωπαϊκού Κοινοβουλίου καθορίσθηκε σε 720</a:t>
            </a:r>
            <a:endParaRPr lang="el-GR"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Το Ευρωπαϊκό Κοινοβούλιο</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Οι Ευρωβουλευτές υπάγονται σε ευρωπαϊκές πολιτικές ομάδες, οι οποίες προσομοιάζουν με τα εθνικά πολιτικά κόμματα</a:t>
            </a:r>
          </a:p>
          <a:p>
            <a:r>
              <a:rPr lang="el-GR" sz="2000" dirty="0" smtClean="0"/>
              <a:t>Η ένταξη σε πολιτικές ομάδες γίνεται με γνώμονα την πολιτική και την ιδεολογική συγγένεια των Ευρωβουλευτών και όχι την εθνική τους προέλευση</a:t>
            </a:r>
            <a:endParaRPr lang="en-US" sz="2000" dirty="0" smtClean="0"/>
          </a:p>
          <a:p>
            <a:pPr>
              <a:buNone/>
            </a:pPr>
            <a:endParaRPr lang="el-GR" sz="2000" dirty="0"/>
          </a:p>
        </p:txBody>
      </p:sp>
      <p:graphicFrame>
        <p:nvGraphicFramePr>
          <p:cNvPr id="5" name="4 - Πίνακας"/>
          <p:cNvGraphicFramePr>
            <a:graphicFrameLocks noGrp="1"/>
          </p:cNvGraphicFramePr>
          <p:nvPr>
            <p:extLst>
              <p:ext uri="{D42A27DB-BD31-4B8C-83A1-F6EECF244321}">
                <p14:modId xmlns:p14="http://schemas.microsoft.com/office/powerpoint/2010/main" val="15745827"/>
              </p:ext>
            </p:extLst>
          </p:nvPr>
        </p:nvGraphicFramePr>
        <p:xfrm>
          <a:off x="899592" y="3891280"/>
          <a:ext cx="7272808" cy="2966720"/>
        </p:xfrm>
        <a:graphic>
          <a:graphicData uri="http://schemas.openxmlformats.org/drawingml/2006/table">
            <a:tbl>
              <a:tblPr firstRow="1" bandRow="1">
                <a:tableStyleId>{93296810-A885-4BE3-A3E7-6D5BEEA58F35}</a:tableStyleId>
              </a:tblPr>
              <a:tblGrid>
                <a:gridCol w="1080120">
                  <a:extLst>
                    <a:ext uri="{9D8B030D-6E8A-4147-A177-3AD203B41FA5}">
                      <a16:colId xmlns:a16="http://schemas.microsoft.com/office/drawing/2014/main" xmlns="" val="20000"/>
                    </a:ext>
                  </a:extLst>
                </a:gridCol>
                <a:gridCol w="720080">
                  <a:extLst>
                    <a:ext uri="{9D8B030D-6E8A-4147-A177-3AD203B41FA5}">
                      <a16:colId xmlns:a16="http://schemas.microsoft.com/office/drawing/2014/main" xmlns="" val="20001"/>
                    </a:ext>
                  </a:extLst>
                </a:gridCol>
                <a:gridCol w="936104">
                  <a:extLst>
                    <a:ext uri="{9D8B030D-6E8A-4147-A177-3AD203B41FA5}">
                      <a16:colId xmlns:a16="http://schemas.microsoft.com/office/drawing/2014/main" xmlns="" val="20002"/>
                    </a:ext>
                  </a:extLst>
                </a:gridCol>
                <a:gridCol w="720080">
                  <a:extLst>
                    <a:ext uri="{9D8B030D-6E8A-4147-A177-3AD203B41FA5}">
                      <a16:colId xmlns:a16="http://schemas.microsoft.com/office/drawing/2014/main" xmlns="" val="20003"/>
                    </a:ext>
                  </a:extLst>
                </a:gridCol>
                <a:gridCol w="1368152">
                  <a:extLst>
                    <a:ext uri="{9D8B030D-6E8A-4147-A177-3AD203B41FA5}">
                      <a16:colId xmlns:a16="http://schemas.microsoft.com/office/drawing/2014/main" xmlns="" val="20004"/>
                    </a:ext>
                  </a:extLst>
                </a:gridCol>
                <a:gridCol w="720080">
                  <a:extLst>
                    <a:ext uri="{9D8B030D-6E8A-4147-A177-3AD203B41FA5}">
                      <a16:colId xmlns:a16="http://schemas.microsoft.com/office/drawing/2014/main" xmlns="" val="20005"/>
                    </a:ext>
                  </a:extLst>
                </a:gridCol>
                <a:gridCol w="1008112">
                  <a:extLst>
                    <a:ext uri="{9D8B030D-6E8A-4147-A177-3AD203B41FA5}">
                      <a16:colId xmlns:a16="http://schemas.microsoft.com/office/drawing/2014/main" xmlns="" val="20006"/>
                    </a:ext>
                  </a:extLst>
                </a:gridCol>
                <a:gridCol w="720080">
                  <a:extLst>
                    <a:ext uri="{9D8B030D-6E8A-4147-A177-3AD203B41FA5}">
                      <a16:colId xmlns:a16="http://schemas.microsoft.com/office/drawing/2014/main" xmlns="" val="20007"/>
                    </a:ext>
                  </a:extLst>
                </a:gridCol>
              </a:tblGrid>
              <a:tr h="370840">
                <a:tc>
                  <a:txBody>
                    <a:bodyPr/>
                    <a:lstStyle/>
                    <a:p>
                      <a:r>
                        <a:rPr lang="el-GR" sz="1600" dirty="0" smtClean="0"/>
                        <a:t>ΚΜ</a:t>
                      </a:r>
                      <a:endParaRPr lang="el-GR" sz="1600" dirty="0"/>
                    </a:p>
                  </a:txBody>
                  <a:tcPr/>
                </a:tc>
                <a:tc>
                  <a:txBody>
                    <a:bodyPr/>
                    <a:lstStyle/>
                    <a:p>
                      <a:r>
                        <a:rPr lang="el-GR" sz="1600" dirty="0" err="1" smtClean="0"/>
                        <a:t>Έδρ</a:t>
                      </a:r>
                      <a:r>
                        <a:rPr lang="el-GR" sz="1600" dirty="0" smtClean="0"/>
                        <a:t>.</a:t>
                      </a:r>
                      <a:endParaRPr lang="el-GR" sz="1600" dirty="0"/>
                    </a:p>
                  </a:txBody>
                  <a:tcPr/>
                </a:tc>
                <a:tc>
                  <a:txBody>
                    <a:bodyPr/>
                    <a:lstStyle/>
                    <a:p>
                      <a:r>
                        <a:rPr lang="el-GR" sz="1600" dirty="0" smtClean="0"/>
                        <a:t>ΚΜ</a:t>
                      </a:r>
                      <a:endParaRPr lang="el-GR" sz="1600" dirty="0"/>
                    </a:p>
                  </a:txBody>
                  <a:tcPr/>
                </a:tc>
                <a:tc>
                  <a:txBody>
                    <a:bodyPr/>
                    <a:lstStyle/>
                    <a:p>
                      <a:r>
                        <a:rPr lang="el-GR" sz="1600" dirty="0" err="1" smtClean="0"/>
                        <a:t>Έδρ</a:t>
                      </a:r>
                      <a:r>
                        <a:rPr lang="el-GR" sz="1600" dirty="0" smtClean="0"/>
                        <a:t>.</a:t>
                      </a:r>
                      <a:endParaRPr lang="el-GR" sz="1600" dirty="0"/>
                    </a:p>
                  </a:txBody>
                  <a:tcPr/>
                </a:tc>
                <a:tc>
                  <a:txBody>
                    <a:bodyPr/>
                    <a:lstStyle/>
                    <a:p>
                      <a:r>
                        <a:rPr lang="el-GR" sz="1600" dirty="0" smtClean="0"/>
                        <a:t>ΚΜ</a:t>
                      </a:r>
                      <a:endParaRPr lang="el-GR" sz="1600" dirty="0"/>
                    </a:p>
                  </a:txBody>
                  <a:tcPr/>
                </a:tc>
                <a:tc>
                  <a:txBody>
                    <a:bodyPr/>
                    <a:lstStyle/>
                    <a:p>
                      <a:r>
                        <a:rPr lang="el-GR" sz="1600" dirty="0" err="1" smtClean="0"/>
                        <a:t>Έδρ</a:t>
                      </a:r>
                      <a:r>
                        <a:rPr lang="el-GR" sz="1600" dirty="0" smtClean="0"/>
                        <a:t>.</a:t>
                      </a:r>
                      <a:endParaRPr lang="el-GR" sz="1600" dirty="0"/>
                    </a:p>
                  </a:txBody>
                  <a:tcPr/>
                </a:tc>
                <a:tc>
                  <a:txBody>
                    <a:bodyPr/>
                    <a:lstStyle/>
                    <a:p>
                      <a:r>
                        <a:rPr lang="el-GR" sz="1600" dirty="0" smtClean="0"/>
                        <a:t>ΚΜ</a:t>
                      </a:r>
                      <a:endParaRPr lang="el-GR" sz="1600" dirty="0"/>
                    </a:p>
                  </a:txBody>
                  <a:tcPr/>
                </a:tc>
                <a:tc>
                  <a:txBody>
                    <a:bodyPr/>
                    <a:lstStyle/>
                    <a:p>
                      <a:r>
                        <a:rPr lang="el-GR" sz="1600" dirty="0" err="1" smtClean="0"/>
                        <a:t>Έδρ</a:t>
                      </a:r>
                      <a:r>
                        <a:rPr lang="el-GR" sz="1600" dirty="0" smtClean="0"/>
                        <a:t>.</a:t>
                      </a:r>
                      <a:endParaRPr lang="el-GR" sz="1600" dirty="0"/>
                    </a:p>
                  </a:txBody>
                  <a:tcPr/>
                </a:tc>
                <a:extLst>
                  <a:ext uri="{0D108BD9-81ED-4DB2-BD59-A6C34878D82A}">
                    <a16:rowId xmlns:a16="http://schemas.microsoft.com/office/drawing/2014/main" xmlns="" val="10000"/>
                  </a:ext>
                </a:extLst>
              </a:tr>
              <a:tr h="370840">
                <a:tc>
                  <a:txBody>
                    <a:bodyPr/>
                    <a:lstStyle/>
                    <a:p>
                      <a:r>
                        <a:rPr lang="en-US" sz="1600" dirty="0" smtClean="0"/>
                        <a:t>Belgium</a:t>
                      </a:r>
                      <a:endParaRPr lang="el-GR" sz="1600" dirty="0"/>
                    </a:p>
                  </a:txBody>
                  <a:tcPr/>
                </a:tc>
                <a:tc>
                  <a:txBody>
                    <a:bodyPr/>
                    <a:lstStyle/>
                    <a:p>
                      <a:r>
                        <a:rPr lang="en-US" sz="1600" dirty="0" smtClean="0"/>
                        <a:t>2</a:t>
                      </a:r>
                      <a:r>
                        <a:rPr lang="el-GR" sz="1600" dirty="0" smtClean="0"/>
                        <a:t>2</a:t>
                      </a:r>
                      <a:endParaRPr lang="el-GR" sz="1600" dirty="0"/>
                    </a:p>
                  </a:txBody>
                  <a:tcPr/>
                </a:tc>
                <a:tc>
                  <a:txBody>
                    <a:bodyPr/>
                    <a:lstStyle/>
                    <a:p>
                      <a:r>
                        <a:rPr lang="en-US" sz="1600" b="1" dirty="0" smtClean="0"/>
                        <a:t>Greece</a:t>
                      </a:r>
                      <a:endParaRPr lang="el-GR" sz="1600" b="1" dirty="0"/>
                    </a:p>
                  </a:txBody>
                  <a:tcPr/>
                </a:tc>
                <a:tc>
                  <a:txBody>
                    <a:bodyPr/>
                    <a:lstStyle/>
                    <a:p>
                      <a:r>
                        <a:rPr lang="en-US" sz="1600" b="1" dirty="0" smtClean="0"/>
                        <a:t>21</a:t>
                      </a:r>
                      <a:endParaRPr lang="el-GR" sz="1600" b="1" dirty="0"/>
                    </a:p>
                  </a:txBody>
                  <a:tcPr/>
                </a:tc>
                <a:tc>
                  <a:txBody>
                    <a:bodyPr/>
                    <a:lstStyle/>
                    <a:p>
                      <a:r>
                        <a:rPr lang="en-US" sz="1600" dirty="0" smtClean="0"/>
                        <a:t>Lithuania</a:t>
                      </a:r>
                      <a:endParaRPr lang="el-GR" sz="1600" dirty="0"/>
                    </a:p>
                  </a:txBody>
                  <a:tcPr/>
                </a:tc>
                <a:tc>
                  <a:txBody>
                    <a:bodyPr/>
                    <a:lstStyle/>
                    <a:p>
                      <a:r>
                        <a:rPr lang="en-US" sz="1600" dirty="0" smtClean="0"/>
                        <a:t>11</a:t>
                      </a:r>
                      <a:endParaRPr lang="el-GR" sz="1600" dirty="0"/>
                    </a:p>
                  </a:txBody>
                  <a:tcPr/>
                </a:tc>
                <a:tc>
                  <a:txBody>
                    <a:bodyPr/>
                    <a:lstStyle/>
                    <a:p>
                      <a:r>
                        <a:rPr lang="en-US" sz="1600" dirty="0" smtClean="0"/>
                        <a:t>Portugal</a:t>
                      </a:r>
                      <a:endParaRPr lang="el-GR" sz="1600" dirty="0"/>
                    </a:p>
                  </a:txBody>
                  <a:tcPr/>
                </a:tc>
                <a:tc>
                  <a:txBody>
                    <a:bodyPr/>
                    <a:lstStyle/>
                    <a:p>
                      <a:r>
                        <a:rPr lang="en-US" sz="1600" dirty="0" smtClean="0"/>
                        <a:t>21</a:t>
                      </a:r>
                      <a:endParaRPr lang="el-GR" sz="1600" dirty="0"/>
                    </a:p>
                  </a:txBody>
                  <a:tcPr/>
                </a:tc>
                <a:extLst>
                  <a:ext uri="{0D108BD9-81ED-4DB2-BD59-A6C34878D82A}">
                    <a16:rowId xmlns:a16="http://schemas.microsoft.com/office/drawing/2014/main" xmlns="" val="10001"/>
                  </a:ext>
                </a:extLst>
              </a:tr>
              <a:tr h="370840">
                <a:tc>
                  <a:txBody>
                    <a:bodyPr/>
                    <a:lstStyle/>
                    <a:p>
                      <a:r>
                        <a:rPr lang="en-US" sz="1600" dirty="0" smtClean="0"/>
                        <a:t>Bulgaria</a:t>
                      </a:r>
                      <a:endParaRPr lang="el-GR" sz="1600" dirty="0"/>
                    </a:p>
                  </a:txBody>
                  <a:tcPr/>
                </a:tc>
                <a:tc>
                  <a:txBody>
                    <a:bodyPr/>
                    <a:lstStyle/>
                    <a:p>
                      <a:r>
                        <a:rPr lang="en-US" sz="1600" dirty="0" smtClean="0"/>
                        <a:t>17</a:t>
                      </a:r>
                      <a:endParaRPr lang="el-GR" sz="1600" dirty="0"/>
                    </a:p>
                  </a:txBody>
                  <a:tcPr/>
                </a:tc>
                <a:tc>
                  <a:txBody>
                    <a:bodyPr/>
                    <a:lstStyle/>
                    <a:p>
                      <a:r>
                        <a:rPr lang="en-US" sz="1600" dirty="0" smtClean="0"/>
                        <a:t>Spain</a:t>
                      </a:r>
                      <a:endParaRPr lang="el-GR" sz="1600" dirty="0"/>
                    </a:p>
                  </a:txBody>
                  <a:tcPr/>
                </a:tc>
                <a:tc>
                  <a:txBody>
                    <a:bodyPr/>
                    <a:lstStyle/>
                    <a:p>
                      <a:r>
                        <a:rPr lang="el-GR" sz="1600" dirty="0" smtClean="0"/>
                        <a:t>61</a:t>
                      </a:r>
                      <a:endParaRPr lang="el-GR" sz="1600" dirty="0"/>
                    </a:p>
                  </a:txBody>
                  <a:tcPr/>
                </a:tc>
                <a:tc>
                  <a:txBody>
                    <a:bodyPr/>
                    <a:lstStyle/>
                    <a:p>
                      <a:r>
                        <a:rPr lang="en-US" sz="1600" dirty="0" smtClean="0"/>
                        <a:t>Luxembourg</a:t>
                      </a:r>
                      <a:endParaRPr lang="el-GR" sz="1600" dirty="0"/>
                    </a:p>
                  </a:txBody>
                  <a:tcPr/>
                </a:tc>
                <a:tc>
                  <a:txBody>
                    <a:bodyPr/>
                    <a:lstStyle/>
                    <a:p>
                      <a:r>
                        <a:rPr lang="en-US" sz="1600" dirty="0" smtClean="0"/>
                        <a:t>6</a:t>
                      </a:r>
                      <a:endParaRPr lang="el-GR" sz="1600" dirty="0"/>
                    </a:p>
                  </a:txBody>
                  <a:tcPr/>
                </a:tc>
                <a:tc>
                  <a:txBody>
                    <a:bodyPr/>
                    <a:lstStyle/>
                    <a:p>
                      <a:r>
                        <a:rPr lang="en-US" sz="1600" dirty="0" smtClean="0"/>
                        <a:t>Romania</a:t>
                      </a:r>
                      <a:endParaRPr lang="el-GR" sz="1600" dirty="0"/>
                    </a:p>
                  </a:txBody>
                  <a:tcPr/>
                </a:tc>
                <a:tc>
                  <a:txBody>
                    <a:bodyPr/>
                    <a:lstStyle/>
                    <a:p>
                      <a:r>
                        <a:rPr lang="en-US" sz="1600" dirty="0" smtClean="0"/>
                        <a:t>3</a:t>
                      </a:r>
                      <a:r>
                        <a:rPr lang="el-GR" sz="1600" dirty="0" smtClean="0"/>
                        <a:t>3</a:t>
                      </a:r>
                      <a:endParaRPr lang="el-GR" sz="1600" dirty="0"/>
                    </a:p>
                  </a:txBody>
                  <a:tcPr/>
                </a:tc>
                <a:extLst>
                  <a:ext uri="{0D108BD9-81ED-4DB2-BD59-A6C34878D82A}">
                    <a16:rowId xmlns:a16="http://schemas.microsoft.com/office/drawing/2014/main" xmlns="" val="10002"/>
                  </a:ext>
                </a:extLst>
              </a:tr>
              <a:tr h="370840">
                <a:tc>
                  <a:txBody>
                    <a:bodyPr/>
                    <a:lstStyle/>
                    <a:p>
                      <a:r>
                        <a:rPr lang="en-US" sz="1600" dirty="0" smtClean="0"/>
                        <a:t>Czech</a:t>
                      </a:r>
                      <a:r>
                        <a:rPr lang="en-US" sz="1600" baseline="0" dirty="0" smtClean="0"/>
                        <a:t> R.</a:t>
                      </a:r>
                      <a:endParaRPr lang="el-GR" sz="1600" dirty="0"/>
                    </a:p>
                  </a:txBody>
                  <a:tcPr/>
                </a:tc>
                <a:tc>
                  <a:txBody>
                    <a:bodyPr/>
                    <a:lstStyle/>
                    <a:p>
                      <a:r>
                        <a:rPr lang="en-US" sz="1600" dirty="0" smtClean="0"/>
                        <a:t>21</a:t>
                      </a:r>
                      <a:endParaRPr lang="el-GR" sz="1600" dirty="0"/>
                    </a:p>
                  </a:txBody>
                  <a:tcPr/>
                </a:tc>
                <a:tc>
                  <a:txBody>
                    <a:bodyPr/>
                    <a:lstStyle/>
                    <a:p>
                      <a:r>
                        <a:rPr lang="en-US" sz="1600" dirty="0" smtClean="0"/>
                        <a:t>France</a:t>
                      </a:r>
                      <a:endParaRPr lang="el-GR" sz="1600" dirty="0"/>
                    </a:p>
                  </a:txBody>
                  <a:tcPr/>
                </a:tc>
                <a:tc>
                  <a:txBody>
                    <a:bodyPr/>
                    <a:lstStyle/>
                    <a:p>
                      <a:r>
                        <a:rPr lang="el-GR" sz="1600" dirty="0" smtClean="0"/>
                        <a:t>81</a:t>
                      </a:r>
                      <a:endParaRPr lang="el-GR" sz="1600" dirty="0"/>
                    </a:p>
                  </a:txBody>
                  <a:tcPr/>
                </a:tc>
                <a:tc>
                  <a:txBody>
                    <a:bodyPr/>
                    <a:lstStyle/>
                    <a:p>
                      <a:r>
                        <a:rPr lang="en-US" sz="1600" dirty="0" smtClean="0"/>
                        <a:t>Hungary</a:t>
                      </a:r>
                      <a:endParaRPr lang="el-GR" sz="1600" dirty="0"/>
                    </a:p>
                  </a:txBody>
                  <a:tcPr/>
                </a:tc>
                <a:tc>
                  <a:txBody>
                    <a:bodyPr/>
                    <a:lstStyle/>
                    <a:p>
                      <a:r>
                        <a:rPr lang="en-US" sz="1600" dirty="0" smtClean="0"/>
                        <a:t>21</a:t>
                      </a:r>
                      <a:endParaRPr lang="el-GR" sz="1600" dirty="0"/>
                    </a:p>
                  </a:txBody>
                  <a:tcPr/>
                </a:tc>
                <a:tc>
                  <a:txBody>
                    <a:bodyPr/>
                    <a:lstStyle/>
                    <a:p>
                      <a:r>
                        <a:rPr lang="en-US" sz="1600" dirty="0" smtClean="0"/>
                        <a:t>Slovenia</a:t>
                      </a:r>
                      <a:endParaRPr lang="el-GR" sz="1600" dirty="0"/>
                    </a:p>
                  </a:txBody>
                  <a:tcPr/>
                </a:tc>
                <a:tc>
                  <a:txBody>
                    <a:bodyPr/>
                    <a:lstStyle/>
                    <a:p>
                      <a:r>
                        <a:rPr lang="el-GR" sz="1600" dirty="0" smtClean="0"/>
                        <a:t>9</a:t>
                      </a:r>
                      <a:endParaRPr lang="el-GR" sz="1600" dirty="0"/>
                    </a:p>
                  </a:txBody>
                  <a:tcPr/>
                </a:tc>
                <a:extLst>
                  <a:ext uri="{0D108BD9-81ED-4DB2-BD59-A6C34878D82A}">
                    <a16:rowId xmlns:a16="http://schemas.microsoft.com/office/drawing/2014/main" xmlns="" val="10003"/>
                  </a:ext>
                </a:extLst>
              </a:tr>
              <a:tr h="370840">
                <a:tc>
                  <a:txBody>
                    <a:bodyPr/>
                    <a:lstStyle/>
                    <a:p>
                      <a:r>
                        <a:rPr lang="en-US" sz="1600" dirty="0" smtClean="0"/>
                        <a:t>Denmark</a:t>
                      </a:r>
                      <a:endParaRPr lang="el-GR" sz="1600" dirty="0"/>
                    </a:p>
                  </a:txBody>
                  <a:tcPr/>
                </a:tc>
                <a:tc>
                  <a:txBody>
                    <a:bodyPr/>
                    <a:lstStyle/>
                    <a:p>
                      <a:r>
                        <a:rPr lang="en-US" sz="1600" dirty="0" smtClean="0"/>
                        <a:t>1</a:t>
                      </a:r>
                      <a:r>
                        <a:rPr lang="el-GR" sz="1600" dirty="0" smtClean="0"/>
                        <a:t>5</a:t>
                      </a:r>
                      <a:endParaRPr lang="el-GR" sz="1600" dirty="0"/>
                    </a:p>
                  </a:txBody>
                  <a:tcPr/>
                </a:tc>
                <a:tc>
                  <a:txBody>
                    <a:bodyPr/>
                    <a:lstStyle/>
                    <a:p>
                      <a:r>
                        <a:rPr lang="en-US" sz="1600" dirty="0" smtClean="0"/>
                        <a:t>Croatia</a:t>
                      </a:r>
                      <a:endParaRPr lang="el-GR" sz="1600" dirty="0"/>
                    </a:p>
                  </a:txBody>
                  <a:tcPr/>
                </a:tc>
                <a:tc>
                  <a:txBody>
                    <a:bodyPr/>
                    <a:lstStyle/>
                    <a:p>
                      <a:r>
                        <a:rPr lang="en-US" sz="1600" dirty="0" smtClean="0"/>
                        <a:t>1</a:t>
                      </a:r>
                      <a:r>
                        <a:rPr lang="el-GR" sz="1600" dirty="0" smtClean="0"/>
                        <a:t>2</a:t>
                      </a:r>
                      <a:endParaRPr lang="el-GR" sz="1600" dirty="0"/>
                    </a:p>
                  </a:txBody>
                  <a:tcPr/>
                </a:tc>
                <a:tc>
                  <a:txBody>
                    <a:bodyPr/>
                    <a:lstStyle/>
                    <a:p>
                      <a:r>
                        <a:rPr lang="en-US" sz="1600" dirty="0" smtClean="0"/>
                        <a:t>Malta</a:t>
                      </a:r>
                      <a:endParaRPr lang="el-GR" sz="1600" dirty="0"/>
                    </a:p>
                  </a:txBody>
                  <a:tcPr/>
                </a:tc>
                <a:tc>
                  <a:txBody>
                    <a:bodyPr/>
                    <a:lstStyle/>
                    <a:p>
                      <a:r>
                        <a:rPr lang="en-US" sz="1600" dirty="0" smtClean="0"/>
                        <a:t>6</a:t>
                      </a:r>
                      <a:endParaRPr lang="el-GR" sz="1600" dirty="0"/>
                    </a:p>
                  </a:txBody>
                  <a:tcPr/>
                </a:tc>
                <a:tc>
                  <a:txBody>
                    <a:bodyPr/>
                    <a:lstStyle/>
                    <a:p>
                      <a:r>
                        <a:rPr lang="en-US" sz="1600" dirty="0" smtClean="0"/>
                        <a:t>Slovakia</a:t>
                      </a:r>
                      <a:endParaRPr lang="el-GR" sz="1600" dirty="0"/>
                    </a:p>
                  </a:txBody>
                  <a:tcPr/>
                </a:tc>
                <a:tc>
                  <a:txBody>
                    <a:bodyPr/>
                    <a:lstStyle/>
                    <a:p>
                      <a:r>
                        <a:rPr lang="en-US" sz="1600" dirty="0" smtClean="0"/>
                        <a:t>1</a:t>
                      </a:r>
                      <a:r>
                        <a:rPr lang="el-GR" sz="1600" dirty="0" smtClean="0"/>
                        <a:t>5</a:t>
                      </a:r>
                      <a:endParaRPr lang="el-GR" sz="1600" dirty="0"/>
                    </a:p>
                  </a:txBody>
                  <a:tcPr/>
                </a:tc>
                <a:extLst>
                  <a:ext uri="{0D108BD9-81ED-4DB2-BD59-A6C34878D82A}">
                    <a16:rowId xmlns:a16="http://schemas.microsoft.com/office/drawing/2014/main" xmlns="" val="10004"/>
                  </a:ext>
                </a:extLst>
              </a:tr>
              <a:tr h="370840">
                <a:tc>
                  <a:txBody>
                    <a:bodyPr/>
                    <a:lstStyle/>
                    <a:p>
                      <a:r>
                        <a:rPr lang="en-US" sz="1600" dirty="0" smtClean="0"/>
                        <a:t>Germany</a:t>
                      </a:r>
                      <a:endParaRPr lang="el-GR" sz="1600" dirty="0"/>
                    </a:p>
                  </a:txBody>
                  <a:tcPr/>
                </a:tc>
                <a:tc>
                  <a:txBody>
                    <a:bodyPr/>
                    <a:lstStyle/>
                    <a:p>
                      <a:r>
                        <a:rPr lang="en-US" sz="1600" dirty="0" smtClean="0"/>
                        <a:t>96</a:t>
                      </a:r>
                      <a:endParaRPr lang="el-GR" sz="1600" dirty="0"/>
                    </a:p>
                  </a:txBody>
                  <a:tcPr/>
                </a:tc>
                <a:tc>
                  <a:txBody>
                    <a:bodyPr/>
                    <a:lstStyle/>
                    <a:p>
                      <a:r>
                        <a:rPr lang="en-US" sz="1600" dirty="0" smtClean="0"/>
                        <a:t>Italy</a:t>
                      </a:r>
                      <a:endParaRPr lang="el-GR" sz="1600" dirty="0"/>
                    </a:p>
                  </a:txBody>
                  <a:tcPr/>
                </a:tc>
                <a:tc>
                  <a:txBody>
                    <a:bodyPr/>
                    <a:lstStyle/>
                    <a:p>
                      <a:r>
                        <a:rPr lang="en-US" sz="1600" dirty="0" smtClean="0"/>
                        <a:t>7</a:t>
                      </a:r>
                      <a:r>
                        <a:rPr lang="el-GR" sz="1600" dirty="0" smtClean="0"/>
                        <a:t>6</a:t>
                      </a:r>
                      <a:endParaRPr lang="el-GR" sz="1600" dirty="0"/>
                    </a:p>
                  </a:txBody>
                  <a:tcPr/>
                </a:tc>
                <a:tc>
                  <a:txBody>
                    <a:bodyPr/>
                    <a:lstStyle/>
                    <a:p>
                      <a:r>
                        <a:rPr lang="en-US" sz="1600" dirty="0" smtClean="0"/>
                        <a:t>Netherlands</a:t>
                      </a:r>
                      <a:endParaRPr lang="el-GR" sz="1600" dirty="0"/>
                    </a:p>
                  </a:txBody>
                  <a:tcPr/>
                </a:tc>
                <a:tc>
                  <a:txBody>
                    <a:bodyPr/>
                    <a:lstStyle/>
                    <a:p>
                      <a:r>
                        <a:rPr lang="el-GR" sz="1600" dirty="0" smtClean="0"/>
                        <a:t>31</a:t>
                      </a:r>
                      <a:endParaRPr lang="el-GR" sz="1600" dirty="0"/>
                    </a:p>
                  </a:txBody>
                  <a:tcPr/>
                </a:tc>
                <a:tc>
                  <a:txBody>
                    <a:bodyPr/>
                    <a:lstStyle/>
                    <a:p>
                      <a:r>
                        <a:rPr lang="en-US" sz="1600" dirty="0" smtClean="0"/>
                        <a:t>Finland</a:t>
                      </a:r>
                      <a:endParaRPr lang="el-GR" sz="1600" dirty="0"/>
                    </a:p>
                  </a:txBody>
                  <a:tcPr/>
                </a:tc>
                <a:tc>
                  <a:txBody>
                    <a:bodyPr/>
                    <a:lstStyle/>
                    <a:p>
                      <a:r>
                        <a:rPr lang="en-US" sz="1600" dirty="0" smtClean="0"/>
                        <a:t>1</a:t>
                      </a:r>
                      <a:r>
                        <a:rPr lang="el-GR" sz="1600" dirty="0" smtClean="0"/>
                        <a:t>5</a:t>
                      </a:r>
                      <a:endParaRPr lang="el-GR" sz="1600" dirty="0"/>
                    </a:p>
                  </a:txBody>
                  <a:tcPr/>
                </a:tc>
                <a:extLst>
                  <a:ext uri="{0D108BD9-81ED-4DB2-BD59-A6C34878D82A}">
                    <a16:rowId xmlns:a16="http://schemas.microsoft.com/office/drawing/2014/main" xmlns="" val="10005"/>
                  </a:ext>
                </a:extLst>
              </a:tr>
              <a:tr h="370840">
                <a:tc>
                  <a:txBody>
                    <a:bodyPr/>
                    <a:lstStyle/>
                    <a:p>
                      <a:r>
                        <a:rPr lang="en-US" sz="1600" dirty="0" smtClean="0"/>
                        <a:t>Estonia</a:t>
                      </a:r>
                      <a:endParaRPr lang="el-GR" sz="1600" dirty="0"/>
                    </a:p>
                  </a:txBody>
                  <a:tcPr/>
                </a:tc>
                <a:tc>
                  <a:txBody>
                    <a:bodyPr/>
                    <a:lstStyle/>
                    <a:p>
                      <a:r>
                        <a:rPr lang="el-GR" sz="1600" dirty="0" smtClean="0"/>
                        <a:t>7</a:t>
                      </a:r>
                      <a:endParaRPr lang="el-GR" sz="1600" dirty="0"/>
                    </a:p>
                  </a:txBody>
                  <a:tcPr/>
                </a:tc>
                <a:tc>
                  <a:txBody>
                    <a:bodyPr/>
                    <a:lstStyle/>
                    <a:p>
                      <a:r>
                        <a:rPr lang="en-US" sz="1600" dirty="0" smtClean="0"/>
                        <a:t>Cyprus</a:t>
                      </a:r>
                      <a:endParaRPr lang="el-GR" sz="1600" dirty="0"/>
                    </a:p>
                  </a:txBody>
                  <a:tcPr/>
                </a:tc>
                <a:tc>
                  <a:txBody>
                    <a:bodyPr/>
                    <a:lstStyle/>
                    <a:p>
                      <a:r>
                        <a:rPr lang="en-US" sz="1600" dirty="0" smtClean="0"/>
                        <a:t>6</a:t>
                      </a:r>
                      <a:endParaRPr lang="el-GR" sz="1600" dirty="0"/>
                    </a:p>
                  </a:txBody>
                  <a:tcPr/>
                </a:tc>
                <a:tc>
                  <a:txBody>
                    <a:bodyPr/>
                    <a:lstStyle/>
                    <a:p>
                      <a:r>
                        <a:rPr lang="en-US" sz="1600" dirty="0" smtClean="0"/>
                        <a:t>Austria</a:t>
                      </a:r>
                      <a:endParaRPr lang="el-GR" sz="1600" dirty="0"/>
                    </a:p>
                  </a:txBody>
                  <a:tcPr/>
                </a:tc>
                <a:tc>
                  <a:txBody>
                    <a:bodyPr/>
                    <a:lstStyle/>
                    <a:p>
                      <a:r>
                        <a:rPr lang="el-GR" sz="1600" dirty="0" smtClean="0"/>
                        <a:t>20</a:t>
                      </a:r>
                      <a:endParaRPr lang="el-GR" sz="1600" dirty="0"/>
                    </a:p>
                  </a:txBody>
                  <a:tcPr/>
                </a:tc>
                <a:tc>
                  <a:txBody>
                    <a:bodyPr/>
                    <a:lstStyle/>
                    <a:p>
                      <a:r>
                        <a:rPr lang="en-US" sz="1600" dirty="0" smtClean="0"/>
                        <a:t>Sweden</a:t>
                      </a:r>
                      <a:endParaRPr lang="el-GR" sz="1600" dirty="0"/>
                    </a:p>
                  </a:txBody>
                  <a:tcPr/>
                </a:tc>
                <a:tc>
                  <a:txBody>
                    <a:bodyPr/>
                    <a:lstStyle/>
                    <a:p>
                      <a:r>
                        <a:rPr lang="en-US" sz="1600" dirty="0" smtClean="0"/>
                        <a:t>2</a:t>
                      </a:r>
                      <a:r>
                        <a:rPr lang="el-GR" sz="1600" dirty="0" smtClean="0"/>
                        <a:t>1</a:t>
                      </a:r>
                      <a:endParaRPr lang="el-GR" sz="1600" dirty="0"/>
                    </a:p>
                  </a:txBody>
                  <a:tcPr/>
                </a:tc>
                <a:extLst>
                  <a:ext uri="{0D108BD9-81ED-4DB2-BD59-A6C34878D82A}">
                    <a16:rowId xmlns:a16="http://schemas.microsoft.com/office/drawing/2014/main" xmlns="" val="10006"/>
                  </a:ext>
                </a:extLst>
              </a:tr>
              <a:tr h="370840">
                <a:tc>
                  <a:txBody>
                    <a:bodyPr/>
                    <a:lstStyle/>
                    <a:p>
                      <a:r>
                        <a:rPr lang="en-US" sz="1600" dirty="0" smtClean="0"/>
                        <a:t>Ireland</a:t>
                      </a:r>
                      <a:endParaRPr lang="el-GR" sz="1600" dirty="0"/>
                    </a:p>
                  </a:txBody>
                  <a:tcPr/>
                </a:tc>
                <a:tc>
                  <a:txBody>
                    <a:bodyPr/>
                    <a:lstStyle/>
                    <a:p>
                      <a:r>
                        <a:rPr lang="en-US" sz="1600" dirty="0" smtClean="0"/>
                        <a:t>1</a:t>
                      </a:r>
                      <a:r>
                        <a:rPr lang="el-GR" sz="1600" dirty="0" smtClean="0"/>
                        <a:t>4</a:t>
                      </a:r>
                      <a:endParaRPr lang="el-GR" sz="1600" dirty="0"/>
                    </a:p>
                  </a:txBody>
                  <a:tcPr/>
                </a:tc>
                <a:tc>
                  <a:txBody>
                    <a:bodyPr/>
                    <a:lstStyle/>
                    <a:p>
                      <a:r>
                        <a:rPr lang="en-US" sz="1600" dirty="0" smtClean="0"/>
                        <a:t>Latvia</a:t>
                      </a:r>
                      <a:endParaRPr lang="el-GR" sz="1600" dirty="0"/>
                    </a:p>
                  </a:txBody>
                  <a:tcPr/>
                </a:tc>
                <a:tc>
                  <a:txBody>
                    <a:bodyPr/>
                    <a:lstStyle/>
                    <a:p>
                      <a:r>
                        <a:rPr lang="el-GR" sz="1600" dirty="0" smtClean="0"/>
                        <a:t>9</a:t>
                      </a:r>
                      <a:endParaRPr lang="el-GR" sz="1600" dirty="0"/>
                    </a:p>
                  </a:txBody>
                  <a:tcPr/>
                </a:tc>
                <a:tc>
                  <a:txBody>
                    <a:bodyPr/>
                    <a:lstStyle/>
                    <a:p>
                      <a:r>
                        <a:rPr lang="en-US" sz="1600" dirty="0" smtClean="0"/>
                        <a:t>Poland</a:t>
                      </a:r>
                      <a:endParaRPr lang="el-GR" sz="1600" dirty="0"/>
                    </a:p>
                  </a:txBody>
                  <a:tcPr/>
                </a:tc>
                <a:tc>
                  <a:txBody>
                    <a:bodyPr/>
                    <a:lstStyle/>
                    <a:p>
                      <a:r>
                        <a:rPr lang="en-US" sz="1600" dirty="0" smtClean="0"/>
                        <a:t>5</a:t>
                      </a:r>
                      <a:r>
                        <a:rPr lang="el-GR" sz="1600" dirty="0" smtClean="0"/>
                        <a:t>3</a:t>
                      </a:r>
                      <a:endParaRPr lang="el-GR" sz="1600" dirty="0"/>
                    </a:p>
                  </a:txBody>
                  <a:tcPr/>
                </a:tc>
                <a:tc>
                  <a:txBody>
                    <a:bodyPr/>
                    <a:lstStyle/>
                    <a:p>
                      <a:endParaRPr lang="el-GR" sz="1600" dirty="0"/>
                    </a:p>
                  </a:txBody>
                  <a:tcPr/>
                </a:tc>
                <a:tc>
                  <a:txBody>
                    <a:bodyPr/>
                    <a:lstStyle/>
                    <a:p>
                      <a:endParaRPr lang="el-GR" sz="1600" dirty="0"/>
                    </a:p>
                  </a:txBody>
                  <a:tcPr/>
                </a:tc>
                <a:extLst>
                  <a:ext uri="{0D108BD9-81ED-4DB2-BD59-A6C34878D82A}">
                    <a16:rowId xmlns:a16="http://schemas.microsoft.com/office/drawing/2014/main" xmlns="" val="10007"/>
                  </a:ext>
                </a:extLst>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Αποτελέσματα Ευρωεκλογών 2024</a:t>
            </a:r>
            <a:endParaRPr lang="el-GR" sz="3200" dirty="0"/>
          </a:p>
        </p:txBody>
      </p:sp>
      <p:sp>
        <p:nvSpPr>
          <p:cNvPr id="3" name="2 - Θέση περιεχομένου"/>
          <p:cNvSpPr>
            <a:spLocks noGrp="1"/>
          </p:cNvSpPr>
          <p:nvPr>
            <p:ph idx="1"/>
          </p:nvPr>
        </p:nvSpPr>
        <p:spPr/>
        <p:txBody>
          <a:bodyPr>
            <a:normAutofit/>
          </a:bodyPr>
          <a:lstStyle/>
          <a:p>
            <a:r>
              <a:rPr lang="el-GR" sz="2000" dirty="0"/>
              <a:t>ΝΔ: </a:t>
            </a:r>
            <a:r>
              <a:rPr lang="el-GR" sz="2000" dirty="0" smtClean="0"/>
              <a:t>7 </a:t>
            </a:r>
            <a:r>
              <a:rPr lang="el-GR" sz="2000" dirty="0"/>
              <a:t>έδρες</a:t>
            </a:r>
          </a:p>
          <a:p>
            <a:r>
              <a:rPr lang="el-GR" sz="2000" dirty="0"/>
              <a:t>ΣΥΡΙΖΑ: </a:t>
            </a:r>
            <a:r>
              <a:rPr lang="el-GR" sz="2000" dirty="0" smtClean="0"/>
              <a:t>4 </a:t>
            </a:r>
            <a:r>
              <a:rPr lang="el-GR" sz="2000" dirty="0"/>
              <a:t>έδρες</a:t>
            </a:r>
          </a:p>
          <a:p>
            <a:r>
              <a:rPr lang="el-GR" sz="2000" dirty="0" smtClean="0"/>
              <a:t>ΠΑΣΟΚ: 3 </a:t>
            </a:r>
            <a:r>
              <a:rPr lang="el-GR" sz="2000" dirty="0"/>
              <a:t>έδρες</a:t>
            </a:r>
          </a:p>
          <a:p>
            <a:r>
              <a:rPr lang="el-GR" sz="2000" dirty="0" smtClean="0"/>
              <a:t>Ελληνική Λύση: 2 έδρες</a:t>
            </a:r>
          </a:p>
          <a:p>
            <a:r>
              <a:rPr lang="el-GR" sz="2000" dirty="0" smtClean="0"/>
              <a:t>ΚΚΕ</a:t>
            </a:r>
            <a:r>
              <a:rPr lang="el-GR" sz="2000" dirty="0"/>
              <a:t>: 2 </a:t>
            </a:r>
            <a:r>
              <a:rPr lang="el-GR" sz="2000" dirty="0" smtClean="0"/>
              <a:t>έδρες</a:t>
            </a:r>
            <a:endParaRPr lang="el-GR" sz="2000" dirty="0"/>
          </a:p>
          <a:p>
            <a:r>
              <a:rPr lang="el-GR" sz="2000" dirty="0" smtClean="0"/>
              <a:t>Νίκη: 1 έδρα</a:t>
            </a:r>
          </a:p>
          <a:p>
            <a:r>
              <a:rPr lang="el-GR" sz="2000" dirty="0" smtClean="0"/>
              <a:t>Πλεύση Ελευθερία: 1 έδρα</a:t>
            </a:r>
          </a:p>
          <a:p>
            <a:r>
              <a:rPr lang="el-GR" sz="2000" dirty="0" smtClean="0"/>
              <a:t>Φωνή Λογικής: 1 έδρα</a:t>
            </a:r>
            <a:endParaRPr lang="el-GR"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Θέση περιεχομένου 7"/>
          <p:cNvPicPr>
            <a:picLocks noGrp="1" noChangeAspect="1"/>
          </p:cNvPicPr>
          <p:nvPr>
            <p:ph idx="1"/>
          </p:nvPr>
        </p:nvPicPr>
        <p:blipFill>
          <a:blip r:embed="rId2"/>
          <a:stretch>
            <a:fillRect/>
          </a:stretch>
        </p:blipFill>
        <p:spPr>
          <a:xfrm>
            <a:off x="467544" y="980728"/>
            <a:ext cx="8178267" cy="432435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Ιστορική εξέλιξη του θεσμού</a:t>
            </a:r>
            <a:endParaRPr lang="el-GR" sz="3200" dirty="0"/>
          </a:p>
        </p:txBody>
      </p:sp>
      <p:sp>
        <p:nvSpPr>
          <p:cNvPr id="3" name="2 - Θέση περιεχομένου"/>
          <p:cNvSpPr>
            <a:spLocks noGrp="1"/>
          </p:cNvSpPr>
          <p:nvPr>
            <p:ph idx="1"/>
          </p:nvPr>
        </p:nvSpPr>
        <p:spPr/>
        <p:txBody>
          <a:bodyPr>
            <a:normAutofit lnSpcReduction="10000"/>
          </a:bodyPr>
          <a:lstStyle/>
          <a:p>
            <a:r>
              <a:rPr lang="el-GR" sz="2000" dirty="0" smtClean="0"/>
              <a:t>Ο όρος εισήχθη με το άρθρο 3 της Ενιαίας Ευρωπαϊκής Πράξης, έως τότε ονομαζόταν Συνέλευση των Ευρωπαϊκών Κοινοτήτων</a:t>
            </a:r>
          </a:p>
          <a:p>
            <a:r>
              <a:rPr lang="el-GR" sz="2000" dirty="0" smtClean="0"/>
              <a:t>Ως το 1979 το ΕΚ συγκροτείτο από μέλη των εθνικών κοινοβουλίων που απέστελλαν τα κράτη μέλη των Κοινοτήτων, χωρίς τη διενέργεια Ευρωεκλογών</a:t>
            </a:r>
          </a:p>
          <a:p>
            <a:r>
              <a:rPr lang="el-GR" sz="2000" dirty="0" smtClean="0"/>
              <a:t>Οι Ευρωβουλευτές ήταν βουλευτές των εθνικών κοινοβουλίων όπως τα μέλη του Συμβουλίου είναι υπουργοί των εθνικών κυβερνήσεων</a:t>
            </a:r>
          </a:p>
          <a:p>
            <a:r>
              <a:rPr lang="el-GR" sz="2000" dirty="0" smtClean="0"/>
              <a:t>Με την από 20-9-1976 Πράξη όπως προσαρτήθηκε στην 76/787/ΕΚΑΧ, ΕΟΚ, </a:t>
            </a:r>
            <a:r>
              <a:rPr lang="el-GR" sz="2000" dirty="0" err="1" smtClean="0"/>
              <a:t>Ευρατομ</a:t>
            </a:r>
            <a:r>
              <a:rPr lang="el-GR" sz="2000" dirty="0" smtClean="0"/>
              <a:t> Απόφαση, θεσπίσθηκε η εισαγωγή άμεσων και γενικών εκλογών για την ανάδειξη των μελών του ΕΚ, πρώτες εκλογές το 1979, τροποποιήθηκε με την 2002/772/ΕΚ Απόφαση</a:t>
            </a:r>
          </a:p>
          <a:p>
            <a:r>
              <a:rPr lang="el-GR" sz="2000" dirty="0" smtClean="0"/>
              <a:t>Λεπτομέρειες ρυθμίζονται από εθνική νομοθεσία (στην Ελλάδα: Ν. 4255/2014)</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Πρόεδρος του ΕΚ</a:t>
            </a:r>
            <a:endParaRPr lang="el-GR" sz="3200" dirty="0"/>
          </a:p>
        </p:txBody>
      </p:sp>
      <p:sp>
        <p:nvSpPr>
          <p:cNvPr id="3" name="2 - Θέση περιεχομένου"/>
          <p:cNvSpPr>
            <a:spLocks noGrp="1"/>
          </p:cNvSpPr>
          <p:nvPr>
            <p:ph idx="1"/>
          </p:nvPr>
        </p:nvSpPr>
        <p:spPr/>
        <p:txBody>
          <a:bodyPr>
            <a:normAutofit fontScale="85000" lnSpcReduction="20000"/>
          </a:bodyPr>
          <a:lstStyle/>
          <a:p>
            <a:pPr>
              <a:buFont typeface="Arial" panose="020B0604020202020204" pitchFamily="34" charset="0"/>
              <a:buChar char="•"/>
            </a:pPr>
            <a:r>
              <a:rPr lang="el-GR" sz="2000" dirty="0" smtClean="0"/>
              <a:t>Θητεία 2,5 έτη με δυνατότητα επανεκλογής για ακόμη 2,5 έτη, εκλέγεται από τα μέλη του Ευρωκοινοβουλίου</a:t>
            </a:r>
          </a:p>
          <a:p>
            <a:r>
              <a:rPr lang="el-GR" sz="2000" dirty="0" smtClean="0"/>
              <a:t>Προεδρεύει των συνεδριάσεων ολομέλειας του ΕΚ, της Διάσκεψης των Προέδρων και του Προεδρείου του ΕΚ</a:t>
            </a:r>
          </a:p>
          <a:p>
            <a:r>
              <a:rPr lang="el-GR" sz="2000" dirty="0" smtClean="0"/>
              <a:t>Εποπτεύει την εφαρμογή του Κανονισμού του ΕΚ</a:t>
            </a:r>
          </a:p>
          <a:p>
            <a:r>
              <a:rPr lang="el-GR" sz="2000" dirty="0" smtClean="0"/>
              <a:t>Εκπροσωπεί νομικά το ΕΚ</a:t>
            </a:r>
          </a:p>
          <a:p>
            <a:r>
              <a:rPr lang="el-GR" sz="2000" dirty="0" smtClean="0"/>
              <a:t>Ομιλεί πριν από κάθε συνεδρίαση του Ευρωπαϊκού Συμβουλίου, εκθέτοντας τη θέση του ΕΚ</a:t>
            </a:r>
          </a:p>
          <a:p>
            <a:r>
              <a:rPr lang="el-GR" sz="2000" dirty="0" smtClean="0"/>
              <a:t>Εκπροσωπεί το ΕΚ στις διεθνείς σχέσεις</a:t>
            </a:r>
          </a:p>
          <a:p>
            <a:r>
              <a:rPr lang="el-GR" sz="2000" dirty="0" smtClean="0"/>
              <a:t>Υπογράφει τον προϋπολογισμό της ΕΕ μετά την ψηφοφορία στο ΕΚ σε δεύτερη ανάγνωση, προεδρεύει της αντιπροσωπείας συνδιαλλαγής μεταξύ ΕΚ/Συμβουλίου</a:t>
            </a:r>
          </a:p>
          <a:p>
            <a:r>
              <a:rPr lang="el-GR" sz="2000" dirty="0" smtClean="0"/>
              <a:t>Προεδρεύει της επιτροπής συνδιαλλαγής και από κοινού με τον Πρόεδρο του Συμβουλίου υπογράφει τις πράξεις που εκδίδονται με διαδικασία </a:t>
            </a:r>
            <a:r>
              <a:rPr lang="el-GR" sz="2000" dirty="0" err="1" smtClean="0"/>
              <a:t>συναπόφασης</a:t>
            </a:r>
            <a:endParaRPr lang="el-GR" sz="2000" dirty="0" smtClean="0"/>
          </a:p>
          <a:p>
            <a:r>
              <a:rPr lang="el-GR" sz="2000" dirty="0" smtClean="0"/>
              <a:t>Σε Διακυβερνητική Διάσκεψη για την αναθεώρηση των Συνθηκών, ο Πρόεδρος συμμετέχει στις συνεδριάσεις των αντιπροσώπων των κυβερνήσεων όταν οι συνεδριάσεις αυτές πραγματοποιούνται σε υπουργικό επίπεδο</a:t>
            </a:r>
            <a:endParaRPr lang="el-GR"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Διάσκεψη των Προέδρων</a:t>
            </a:r>
            <a:endParaRPr lang="el-GR" sz="3200" dirty="0"/>
          </a:p>
        </p:txBody>
      </p:sp>
      <p:sp>
        <p:nvSpPr>
          <p:cNvPr id="3" name="2 - Θέση περιεχομένου"/>
          <p:cNvSpPr>
            <a:spLocks noGrp="1"/>
          </p:cNvSpPr>
          <p:nvPr>
            <p:ph idx="1"/>
          </p:nvPr>
        </p:nvSpPr>
        <p:spPr/>
        <p:txBody>
          <a:bodyPr>
            <a:normAutofit fontScale="92500" lnSpcReduction="20000"/>
          </a:bodyPr>
          <a:lstStyle/>
          <a:p>
            <a:r>
              <a:rPr lang="el-GR" sz="2000" dirty="0" smtClean="0"/>
              <a:t>Αποφασίζει σχετικά με την οργάνωση των εργασιών του ΕΚ και με τα ζητήματα που αφορούν τον προγραμματισμό του νομοθετικού έργου</a:t>
            </a:r>
          </a:p>
          <a:p>
            <a:r>
              <a:rPr lang="el-GR" sz="2000" dirty="0" smtClean="0"/>
              <a:t>Αρμόδια επί θεμάτων που αφορούν τις σχέσεις με τα λοιπά θεσμικά και άλλα όργανα της ΕΕ, καθώς και με τα εθνικά κοινοβούλια των κρατών μελών και τρίτες χώρες</a:t>
            </a:r>
          </a:p>
          <a:p>
            <a:r>
              <a:rPr lang="el-GR" sz="2000" dirty="0" smtClean="0"/>
              <a:t>Αρμόδια για τη διεξαγωγή δομημένου διαλόγου με την ευρωπαϊκή κοινωνία των πολιτών σχετικά με μείζονα θέματα. Στο πλαίσιο αυτό δύναται να περιλαμβάνεται η διοργάνωση δημοσίων συζητήσεων επί θεμάτων γενικού ευρωπαϊκού ενδιαφέροντος, με δυνατότητα συμμετοχής των ενδιαφερόμενων πολιτών</a:t>
            </a:r>
          </a:p>
          <a:p>
            <a:r>
              <a:rPr lang="el-GR" sz="2000" dirty="0" smtClean="0"/>
              <a:t>Αρμόδια για τη σύνθεση και τις αρμοδιότητες των επιτροπών και των εξεταστικών επιτροπών, καθώς και των μικτών κοινοβουλευτικών επιτροπών, των μονίμων αντιπροσωπειών και των ειδικών αντιπροσωπειών</a:t>
            </a:r>
          </a:p>
          <a:p>
            <a:r>
              <a:rPr lang="el-GR" sz="2000" dirty="0" smtClean="0"/>
              <a:t>Προβαίνει σε προτάσεις προς το Προεδρείο όσον αφορά τα διοικητικά προβλήματα και τα προβλήματα προϋπολογισμού που αντιμετωπίζουν οι πολιτικές ομάδες</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στικό">
  <a:themeElements>
    <a:clrScheme name="Αστικό">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Αστικό">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στικό">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737</TotalTime>
  <Words>1808</Words>
  <Application>Microsoft Office PowerPoint</Application>
  <PresentationFormat>Προβολή στην οθόνη (4:3)</PresentationFormat>
  <Paragraphs>187</Paragraphs>
  <Slides>24</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24</vt:i4>
      </vt:variant>
    </vt:vector>
  </HeadingPairs>
  <TitlesOfParts>
    <vt:vector size="30" baseType="lpstr">
      <vt:lpstr>Arial</vt:lpstr>
      <vt:lpstr>Georgia</vt:lpstr>
      <vt:lpstr>Trebuchet MS</vt:lpstr>
      <vt:lpstr>Wingdings</vt:lpstr>
      <vt:lpstr>Wingdings 2</vt:lpstr>
      <vt:lpstr>Αστικό</vt:lpstr>
      <vt:lpstr>Δίκαιο της Ευρωπαϊκής Ένωσης Ι</vt:lpstr>
      <vt:lpstr>Το Ευρωπαϊκό Κοινοβούλιο (άρθρο 14 ΣΕΕ, άρθρα 223-234 ΣΛΕΕ)</vt:lpstr>
      <vt:lpstr>Το Ευρωπαϊκό Κοινοβούλιο</vt:lpstr>
      <vt:lpstr>Το Ευρωπαϊκό Κοινοβούλιο</vt:lpstr>
      <vt:lpstr>Αποτελέσματα Ευρωεκλογών 2024</vt:lpstr>
      <vt:lpstr>Παρουσίαση του PowerPoint</vt:lpstr>
      <vt:lpstr>Ιστορική εξέλιξη του θεσμού</vt:lpstr>
      <vt:lpstr>Πρόεδρος του ΕΚ</vt:lpstr>
      <vt:lpstr>Διάσκεψη των Προέδρων</vt:lpstr>
      <vt:lpstr>Κοινοβουλευτικές επιτροπές</vt:lpstr>
      <vt:lpstr>Αντιπροσωπείες</vt:lpstr>
      <vt:lpstr>Βασικές αρχές επί της διαδικασίας</vt:lpstr>
      <vt:lpstr>Αρμοδιότητες Ευρωπαϊκού Κοινοβουλίου</vt:lpstr>
      <vt:lpstr>Συμμετοχή στη νομοθετική διαδικασία (άρθρο 289 ΣΛΕΕ)</vt:lpstr>
      <vt:lpstr>Γνωμοδοτικές αρμοδιότητες</vt:lpstr>
      <vt:lpstr>Διαδικασία διαβούλευσης</vt:lpstr>
      <vt:lpstr>Διαδικασία έγκρισης</vt:lpstr>
      <vt:lpstr>Πρόταση ανάληψης νομοθετικής πρωτοβουλίας (άρθρο 225 ΣΛΕΕ)</vt:lpstr>
      <vt:lpstr>Πολιτικός έλεγχος</vt:lpstr>
      <vt:lpstr>Πολιτικός έλεγχος</vt:lpstr>
      <vt:lpstr>Δημοσιονομικές αρμοδιότητες</vt:lpstr>
      <vt:lpstr>Εκλογή αξιωματούχων οργάνων της ΕΕ</vt:lpstr>
      <vt:lpstr>Λοιπές αρμοδιότητες</vt:lpstr>
      <vt:lpstr>Ερωτήσεις – θέματα προς συζήτηση</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Ευρωπαϊκοί Θεσμοί</dc:title>
  <dc:creator>Konstantinos Margaritis</dc:creator>
  <cp:lastModifiedBy>Λογαριασμός Microsoft</cp:lastModifiedBy>
  <cp:revision>68</cp:revision>
  <dcterms:created xsi:type="dcterms:W3CDTF">2017-03-05T07:31:10Z</dcterms:created>
  <dcterms:modified xsi:type="dcterms:W3CDTF">2025-03-01T05:43:47Z</dcterms:modified>
</cp:coreProperties>
</file>