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1" r:id="rId2"/>
  </p:sldMasterIdLst>
  <p:notesMasterIdLst>
    <p:notesMasterId r:id="rId38"/>
  </p:notesMasterIdLst>
  <p:sldIdLst>
    <p:sldId id="293" r:id="rId3"/>
    <p:sldId id="257" r:id="rId4"/>
    <p:sldId id="261" r:id="rId5"/>
    <p:sldId id="260" r:id="rId6"/>
    <p:sldId id="263" r:id="rId7"/>
    <p:sldId id="262" r:id="rId8"/>
    <p:sldId id="259" r:id="rId9"/>
    <p:sldId id="264" r:id="rId10"/>
    <p:sldId id="265" r:id="rId11"/>
    <p:sldId id="266" r:id="rId12"/>
    <p:sldId id="291" r:id="rId13"/>
    <p:sldId id="292" r:id="rId14"/>
    <p:sldId id="267" r:id="rId15"/>
    <p:sldId id="268" r:id="rId16"/>
    <p:sldId id="269" r:id="rId17"/>
    <p:sldId id="270" r:id="rId18"/>
    <p:sldId id="271" r:id="rId19"/>
    <p:sldId id="272" r:id="rId20"/>
    <p:sldId id="283" r:id="rId21"/>
    <p:sldId id="284" r:id="rId22"/>
    <p:sldId id="273" r:id="rId23"/>
    <p:sldId id="274" r:id="rId24"/>
    <p:sldId id="275" r:id="rId25"/>
    <p:sldId id="277" r:id="rId26"/>
    <p:sldId id="280" r:id="rId27"/>
    <p:sldId id="287" r:id="rId28"/>
    <p:sldId id="276" r:id="rId29"/>
    <p:sldId id="278" r:id="rId30"/>
    <p:sldId id="288" r:id="rId31"/>
    <p:sldId id="289" r:id="rId32"/>
    <p:sldId id="290" r:id="rId33"/>
    <p:sldId id="286" r:id="rId34"/>
    <p:sldId id="279" r:id="rId35"/>
    <p:sldId id="281" r:id="rId36"/>
    <p:sldId id="282"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6B62"/>
    <a:srgbClr val="EDBC79"/>
    <a:srgbClr val="94A9A2"/>
    <a:srgbClr val="AF90EC"/>
    <a:srgbClr val="55536C"/>
    <a:srgbClr val="84899D"/>
    <a:srgbClr val="0B364F"/>
    <a:srgbClr val="08A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25" autoAdjust="0"/>
    <p:restoredTop sz="86455" autoAdjust="0"/>
  </p:normalViewPr>
  <p:slideViewPr>
    <p:cSldViewPr snapToGrid="0">
      <p:cViewPr varScale="1">
        <p:scale>
          <a:sx n="68" d="100"/>
          <a:sy n="68" d="100"/>
        </p:scale>
        <p:origin x="293"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6934F-929C-4C53-BF53-2B0976926FFF}" type="datetimeFigureOut">
              <a:rPr lang="en-GB" smtClean="0"/>
              <a:t>28/01/2024</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E3525-2588-477C-AE06-0C3E3FB88C17}" type="slidenum">
              <a:rPr lang="en-GB" smtClean="0"/>
              <a:t>‹#›</a:t>
            </a:fld>
            <a:endParaRPr lang="en-GB"/>
          </a:p>
        </p:txBody>
      </p:sp>
    </p:spTree>
    <p:extLst>
      <p:ext uri="{BB962C8B-B14F-4D97-AF65-F5344CB8AC3E}">
        <p14:creationId xmlns:p14="http://schemas.microsoft.com/office/powerpoint/2010/main" val="3607162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7</a:t>
            </a:fld>
            <a:endParaRPr lang="en-GB"/>
          </a:p>
        </p:txBody>
      </p:sp>
    </p:spTree>
    <p:extLst>
      <p:ext uri="{BB962C8B-B14F-4D97-AF65-F5344CB8AC3E}">
        <p14:creationId xmlns:p14="http://schemas.microsoft.com/office/powerpoint/2010/main" val="200671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19</a:t>
            </a:fld>
            <a:endParaRPr lang="en-GB"/>
          </a:p>
        </p:txBody>
      </p:sp>
    </p:spTree>
    <p:extLst>
      <p:ext uri="{BB962C8B-B14F-4D97-AF65-F5344CB8AC3E}">
        <p14:creationId xmlns:p14="http://schemas.microsoft.com/office/powerpoint/2010/main" val="4109032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24</a:t>
            </a:fld>
            <a:endParaRPr lang="en-GB"/>
          </a:p>
        </p:txBody>
      </p:sp>
    </p:spTree>
    <p:extLst>
      <p:ext uri="{BB962C8B-B14F-4D97-AF65-F5344CB8AC3E}">
        <p14:creationId xmlns:p14="http://schemas.microsoft.com/office/powerpoint/2010/main" val="2303539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35</a:t>
            </a:fld>
            <a:endParaRPr lang="en-GB"/>
          </a:p>
        </p:txBody>
      </p:sp>
    </p:spTree>
    <p:extLst>
      <p:ext uri="{BB962C8B-B14F-4D97-AF65-F5344CB8AC3E}">
        <p14:creationId xmlns:p14="http://schemas.microsoft.com/office/powerpoint/2010/main" val="400785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9</a:t>
            </a:fld>
            <a:endParaRPr lang="en-GB"/>
          </a:p>
        </p:txBody>
      </p:sp>
    </p:spTree>
    <p:extLst>
      <p:ext uri="{BB962C8B-B14F-4D97-AF65-F5344CB8AC3E}">
        <p14:creationId xmlns:p14="http://schemas.microsoft.com/office/powerpoint/2010/main" val="158914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10</a:t>
            </a:fld>
            <a:endParaRPr lang="en-GB"/>
          </a:p>
        </p:txBody>
      </p:sp>
    </p:spTree>
    <p:extLst>
      <p:ext uri="{BB962C8B-B14F-4D97-AF65-F5344CB8AC3E}">
        <p14:creationId xmlns:p14="http://schemas.microsoft.com/office/powerpoint/2010/main" val="329440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11</a:t>
            </a:fld>
            <a:endParaRPr lang="en-GB"/>
          </a:p>
        </p:txBody>
      </p:sp>
    </p:spTree>
    <p:extLst>
      <p:ext uri="{BB962C8B-B14F-4D97-AF65-F5344CB8AC3E}">
        <p14:creationId xmlns:p14="http://schemas.microsoft.com/office/powerpoint/2010/main" val="298914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12</a:t>
            </a:fld>
            <a:endParaRPr lang="en-GB"/>
          </a:p>
        </p:txBody>
      </p:sp>
    </p:spTree>
    <p:extLst>
      <p:ext uri="{BB962C8B-B14F-4D97-AF65-F5344CB8AC3E}">
        <p14:creationId xmlns:p14="http://schemas.microsoft.com/office/powerpoint/2010/main" val="403468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13</a:t>
            </a:fld>
            <a:endParaRPr lang="en-GB"/>
          </a:p>
        </p:txBody>
      </p:sp>
    </p:spTree>
    <p:extLst>
      <p:ext uri="{BB962C8B-B14F-4D97-AF65-F5344CB8AC3E}">
        <p14:creationId xmlns:p14="http://schemas.microsoft.com/office/powerpoint/2010/main" val="284760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14</a:t>
            </a:fld>
            <a:endParaRPr lang="en-GB"/>
          </a:p>
        </p:txBody>
      </p:sp>
    </p:spTree>
    <p:extLst>
      <p:ext uri="{BB962C8B-B14F-4D97-AF65-F5344CB8AC3E}">
        <p14:creationId xmlns:p14="http://schemas.microsoft.com/office/powerpoint/2010/main" val="321321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17</a:t>
            </a:fld>
            <a:endParaRPr lang="en-GB"/>
          </a:p>
        </p:txBody>
      </p:sp>
    </p:spTree>
    <p:extLst>
      <p:ext uri="{BB962C8B-B14F-4D97-AF65-F5344CB8AC3E}">
        <p14:creationId xmlns:p14="http://schemas.microsoft.com/office/powerpoint/2010/main" val="303001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835E3525-2588-477C-AE06-0C3E3FB88C17}" type="slidenum">
              <a:rPr lang="en-GB" smtClean="0"/>
              <a:t>18</a:t>
            </a:fld>
            <a:endParaRPr lang="en-GB"/>
          </a:p>
        </p:txBody>
      </p:sp>
    </p:spTree>
    <p:extLst>
      <p:ext uri="{BB962C8B-B14F-4D97-AF65-F5344CB8AC3E}">
        <p14:creationId xmlns:p14="http://schemas.microsoft.com/office/powerpoint/2010/main" val="72932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20F0C6-20AC-41EB-97A9-F4D49B814E7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32E3D7A-E6B7-4F3B-A3A4-432551739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913F9FC-9EB9-4B41-B003-FC4C036B10AF}"/>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5" name="Θέση υποσέλιδου 4">
            <a:extLst>
              <a:ext uri="{FF2B5EF4-FFF2-40B4-BE49-F238E27FC236}">
                <a16:creationId xmlns:a16="http://schemas.microsoft.com/office/drawing/2014/main" id="{3FB8E113-6156-4872-81CC-442E8373B36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173B9A-A0EA-47D7-8D18-B6E2BD95D9D4}"/>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992271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BF383B-9D9C-4567-A73F-3964FF66D08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2568873-5978-4A13-BA12-F77F173EB2A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88EFFCE-A34B-4F95-B3D5-603927E16998}"/>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5" name="Θέση υποσέλιδου 4">
            <a:extLst>
              <a:ext uri="{FF2B5EF4-FFF2-40B4-BE49-F238E27FC236}">
                <a16:creationId xmlns:a16="http://schemas.microsoft.com/office/drawing/2014/main" id="{1BE576DF-BE6C-4DE7-BDD8-60E8F026DE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4B323CB-AAB1-4C9E-AE28-C6179CB9C31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99656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176F3CB-2A60-46CD-8CF9-DD053E08C84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2F4BEC8-6DEB-41E5-B12D-18B14C6B0A04}"/>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CC7DD041-7F64-4984-A13C-EE7907028650}"/>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5" name="Θέση υποσέλιδου 4">
            <a:extLst>
              <a:ext uri="{FF2B5EF4-FFF2-40B4-BE49-F238E27FC236}">
                <a16:creationId xmlns:a16="http://schemas.microsoft.com/office/drawing/2014/main" id="{6502BD5F-24B7-4FDD-BD59-39295F5737B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E0B5687-7B67-47CF-995B-36EF0D417F48}"/>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997139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5" name="Θέση υποσέλιδου 4">
            <a:extLst>
              <a:ext uri="{FF2B5EF4-FFF2-40B4-BE49-F238E27FC236}">
                <a16:creationId xmlns:a16="http://schemas.microsoft.com/office/drawing/2014/main" id="{A52BC4EE-C445-494B-A194-FCB1CEB3050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634142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5" name="Θέση υποσέλιδου 4">
            <a:extLst>
              <a:ext uri="{FF2B5EF4-FFF2-40B4-BE49-F238E27FC236}">
                <a16:creationId xmlns:a16="http://schemas.microsoft.com/office/drawing/2014/main" id="{1011D78B-7A03-4581-8B86-48CA6DE851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34882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5" name="Θέση υποσέλιδου 4">
            <a:extLst>
              <a:ext uri="{FF2B5EF4-FFF2-40B4-BE49-F238E27FC236}">
                <a16:creationId xmlns:a16="http://schemas.microsoft.com/office/drawing/2014/main" id="{8030F601-8D24-41E0-9410-86155FF8EB2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3174776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6" name="Θέση υποσέλιδου 5">
            <a:extLst>
              <a:ext uri="{FF2B5EF4-FFF2-40B4-BE49-F238E27FC236}">
                <a16:creationId xmlns:a16="http://schemas.microsoft.com/office/drawing/2014/main" id="{8CF7CDEB-9864-4F71-93EF-7DDE667BD48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513730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8" name="Θέση υποσέλιδου 7">
            <a:extLst>
              <a:ext uri="{FF2B5EF4-FFF2-40B4-BE49-F238E27FC236}">
                <a16:creationId xmlns:a16="http://schemas.microsoft.com/office/drawing/2014/main" id="{6912829C-1B19-4711-A9AC-41FDF30935A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319235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4" name="Θέση υποσέλιδου 3">
            <a:extLst>
              <a:ext uri="{FF2B5EF4-FFF2-40B4-BE49-F238E27FC236}">
                <a16:creationId xmlns:a16="http://schemas.microsoft.com/office/drawing/2014/main" id="{5FD78E8D-793E-4F85-9B89-C06670299CB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5698974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3" name="Θέση υποσέλιδου 2">
            <a:extLst>
              <a:ext uri="{FF2B5EF4-FFF2-40B4-BE49-F238E27FC236}">
                <a16:creationId xmlns:a16="http://schemas.microsoft.com/office/drawing/2014/main" id="{65AADC4C-D0A4-4ADF-AE11-45283AC3FF1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07327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6" name="Θέση υποσέλιδου 5">
            <a:extLst>
              <a:ext uri="{FF2B5EF4-FFF2-40B4-BE49-F238E27FC236}">
                <a16:creationId xmlns:a16="http://schemas.microsoft.com/office/drawing/2014/main" id="{BFB0CA36-75BC-4682-BFA8-D45C4A46CA6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78643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F7B4CC-9312-4102-9C7A-DD5776C36E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9207E59-B014-409F-8E39-F07CF6FA4572}"/>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28C698E-FDE3-406F-AEF7-58C354D6FB0E}"/>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5" name="Θέση υποσέλιδου 4">
            <a:extLst>
              <a:ext uri="{FF2B5EF4-FFF2-40B4-BE49-F238E27FC236}">
                <a16:creationId xmlns:a16="http://schemas.microsoft.com/office/drawing/2014/main" id="{1DBB6EE0-1F7E-4C3D-8524-627F4FAB7F0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5A0C17-4537-4F4D-B727-1C89BF11BF9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202150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6" name="Θέση υποσέλιδου 5">
            <a:extLst>
              <a:ext uri="{FF2B5EF4-FFF2-40B4-BE49-F238E27FC236}">
                <a16:creationId xmlns:a16="http://schemas.microsoft.com/office/drawing/2014/main" id="{A0E9A9A3-8724-4FA8-8AA6-7920852FAA8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4078232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5" name="Θέση υποσέλιδου 4">
            <a:extLst>
              <a:ext uri="{FF2B5EF4-FFF2-40B4-BE49-F238E27FC236}">
                <a16:creationId xmlns:a16="http://schemas.microsoft.com/office/drawing/2014/main" id="{F5518F5F-D505-41E8-A8F4-43C8085925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72750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t>28/1/2024</a:t>
            </a:fld>
            <a:endParaRPr lang="el-GR"/>
          </a:p>
        </p:txBody>
      </p:sp>
      <p:sp>
        <p:nvSpPr>
          <p:cNvPr id="5" name="Θέση υποσέλιδου 4">
            <a:extLst>
              <a:ext uri="{FF2B5EF4-FFF2-40B4-BE49-F238E27FC236}">
                <a16:creationId xmlns:a16="http://schemas.microsoft.com/office/drawing/2014/main" id="{7B543837-7E31-491D-BACF-47309DD209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352912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AD7298-5AF8-4835-97EB-C16ED6D23C1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D2EC4FE-ACD0-4F71-A34B-36ED90506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0525369C-E8DA-4A41-A021-C2AFFA6BA4A0}"/>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5" name="Θέση υποσέλιδου 4">
            <a:extLst>
              <a:ext uri="{FF2B5EF4-FFF2-40B4-BE49-F238E27FC236}">
                <a16:creationId xmlns:a16="http://schemas.microsoft.com/office/drawing/2014/main" id="{09E6631D-4B2B-42B6-B88C-990FA7605C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B4A319-5C9B-46DF-96B8-F30BC39F7913}"/>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941774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D86A31-D5EC-46FA-A235-F151422FA94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52F68FD-8072-4020-B6C4-C8DEF5ACC9D2}"/>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B43AF00-F0E0-4F57-8814-5AB4B0C031DB}"/>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89D9695B-1677-4255-A36B-ADA53963E256}"/>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6" name="Θέση υποσέλιδου 5">
            <a:extLst>
              <a:ext uri="{FF2B5EF4-FFF2-40B4-BE49-F238E27FC236}">
                <a16:creationId xmlns:a16="http://schemas.microsoft.com/office/drawing/2014/main" id="{32F05351-67C2-46C6-A91C-414650F2CC4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D2959A3-E6A4-4BB0-BE95-F23CF5F5668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298740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550276-9848-4578-8364-691220AD21E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C9CFA5-81EF-4418-9CE2-C9EB8CE5F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8144BA92-B3F1-426D-9721-D505666C522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34964523-2FE6-420B-BF7F-3ED590658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4EE8D821-AC0B-4F1C-AC1B-68CAEA6E8CA5}"/>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0836FDB2-AE28-437A-B450-FC5FA0970633}"/>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8" name="Θέση υποσέλιδου 7">
            <a:extLst>
              <a:ext uri="{FF2B5EF4-FFF2-40B4-BE49-F238E27FC236}">
                <a16:creationId xmlns:a16="http://schemas.microsoft.com/office/drawing/2014/main" id="{3CC56F37-5360-4ED6-9EFB-B4959D6A052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423FDBB-6E0A-4AD0-AD73-FB22040EE5F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1885239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E337C-659B-44A0-815E-1CE7F2FDBE9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9D7B6A3-3626-4AD7-97D4-F6210A23721E}"/>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4" name="Θέση υποσέλιδου 3">
            <a:extLst>
              <a:ext uri="{FF2B5EF4-FFF2-40B4-BE49-F238E27FC236}">
                <a16:creationId xmlns:a16="http://schemas.microsoft.com/office/drawing/2014/main" id="{D50B290B-CDC6-4F07-927A-EB7F796E2DA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AD0E512-8E7A-4A77-8496-D36864CFC6EE}"/>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224460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5F803E6-97F1-4D9B-A18A-566A4A16D1A4}"/>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3" name="Θέση υποσέλιδου 2">
            <a:extLst>
              <a:ext uri="{FF2B5EF4-FFF2-40B4-BE49-F238E27FC236}">
                <a16:creationId xmlns:a16="http://schemas.microsoft.com/office/drawing/2014/main" id="{D16003C0-6EB6-4C9B-A531-7B4E3CE4C6E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EA301AA-05AA-466A-BB11-E4CEB6F9F9F8}"/>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706581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AAEFBB-DCF4-46CF-9FC6-8D65BCEB99F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FACB05B-E524-44F7-BF66-694B0E333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5473C60C-80C9-4542-852E-B22F6BA60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5209058B-2FCA-4D37-A928-B77A09F78313}"/>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6" name="Θέση υποσέλιδου 5">
            <a:extLst>
              <a:ext uri="{FF2B5EF4-FFF2-40B4-BE49-F238E27FC236}">
                <a16:creationId xmlns:a16="http://schemas.microsoft.com/office/drawing/2014/main" id="{2F8D9052-7B1B-4DEA-BE59-76E1CA20603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F7BFCBB-BB2D-41CB-8EF4-1D6154D0585F}"/>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546440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A72A12-B4CE-41C0-824E-4DB22C0C50F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331ABF6-AF41-4DA6-82BC-340BA6382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4AD854A-F202-4241-AFA5-8F8D5175F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D2D25601-E5C6-4DAA-A438-750D7B0C4393}"/>
              </a:ext>
            </a:extLst>
          </p:cNvPr>
          <p:cNvSpPr>
            <a:spLocks noGrp="1"/>
          </p:cNvSpPr>
          <p:nvPr>
            <p:ph type="dt" sz="half" idx="10"/>
          </p:nvPr>
        </p:nvSpPr>
        <p:spPr/>
        <p:txBody>
          <a:bodyPr/>
          <a:lstStyle/>
          <a:p>
            <a:fld id="{77C47DEE-5753-44EA-A073-053903F4D65C}" type="datetimeFigureOut">
              <a:rPr lang="el-GR" smtClean="0"/>
              <a:t>28/1/2024</a:t>
            </a:fld>
            <a:endParaRPr lang="el-GR"/>
          </a:p>
        </p:txBody>
      </p:sp>
      <p:sp>
        <p:nvSpPr>
          <p:cNvPr id="6" name="Θέση υποσέλιδου 5">
            <a:extLst>
              <a:ext uri="{FF2B5EF4-FFF2-40B4-BE49-F238E27FC236}">
                <a16:creationId xmlns:a16="http://schemas.microsoft.com/office/drawing/2014/main" id="{C1A411BF-7CE1-4136-85D0-CEA759EB38C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BD64BFB-00A3-49A7-B9AF-C93C938A5D40}"/>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06863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92F1800-E376-4EAC-8DCE-EF767BC9F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EDA18A-E08C-433A-8864-CE510E638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5AF37D2-402E-4529-9EEC-414BB35C5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7DEE-5753-44EA-A073-053903F4D65C}" type="datetimeFigureOut">
              <a:rPr lang="el-GR" smtClean="0"/>
              <a:t>28/1/2024</a:t>
            </a:fld>
            <a:endParaRPr lang="el-GR"/>
          </a:p>
        </p:txBody>
      </p:sp>
      <p:sp>
        <p:nvSpPr>
          <p:cNvPr id="5" name="Θέση υποσέλιδου 4">
            <a:extLst>
              <a:ext uri="{FF2B5EF4-FFF2-40B4-BE49-F238E27FC236}">
                <a16:creationId xmlns:a16="http://schemas.microsoft.com/office/drawing/2014/main" id="{3CF16FB6-3B9A-47F7-BC11-0CD0D4478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A057F2B-A2D8-4FC1-B53F-4487A3875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6C20E-1D6A-4E7C-944C-DE305A6F1CA5}" type="slidenum">
              <a:rPr lang="el-GR" smtClean="0"/>
              <a:t>‹#›</a:t>
            </a:fld>
            <a:endParaRPr lang="el-GR"/>
          </a:p>
        </p:txBody>
      </p:sp>
    </p:spTree>
    <p:extLst>
      <p:ext uri="{BB962C8B-B14F-4D97-AF65-F5344CB8AC3E}">
        <p14:creationId xmlns:p14="http://schemas.microsoft.com/office/powerpoint/2010/main" val="177764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7DEE-5753-44EA-A073-053903F4D65C}" type="datetimeFigureOut">
              <a:rPr lang="el-GR" smtClean="0"/>
              <a:t>28/1/2024</a:t>
            </a:fld>
            <a:endParaRPr lang="el-GR"/>
          </a:p>
        </p:txBody>
      </p:sp>
      <p:sp>
        <p:nvSpPr>
          <p:cNvPr id="5" name="Θέση υποσέλιδου 4">
            <a:extLst>
              <a:ext uri="{FF2B5EF4-FFF2-40B4-BE49-F238E27FC236}">
                <a16:creationId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6C20E-1D6A-4E7C-944C-DE305A6F1CA5}" type="slidenum">
              <a:rPr lang="el-GR" smtClean="0"/>
              <a:t>‹#›</a:t>
            </a:fld>
            <a:endParaRPr lang="el-GR"/>
          </a:p>
        </p:txBody>
      </p:sp>
    </p:spTree>
    <p:extLst>
      <p:ext uri="{BB962C8B-B14F-4D97-AF65-F5344CB8AC3E}">
        <p14:creationId xmlns:p14="http://schemas.microsoft.com/office/powerpoint/2010/main" val="263525312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komilis@env.duth.gr"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eur-lex.europa.eu/LexUriServ/LexUriServ.do?uri=CONSLEG:2000D0532:20020101:EN:PDF"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el">
            <a:extLst>
              <a:ext uri="{FF2B5EF4-FFF2-40B4-BE49-F238E27FC236}">
                <a16:creationId xmlns:a16="http://schemas.microsoft.com/office/drawing/2014/main" id="{3CE6AE9E-9B8D-55B4-7894-1E7C28663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424997"/>
            <a:ext cx="54292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 Υπότιτλος">
            <a:extLst>
              <a:ext uri="{FF2B5EF4-FFF2-40B4-BE49-F238E27FC236}">
                <a16:creationId xmlns:a16="http://schemas.microsoft.com/office/drawing/2014/main" id="{FA979900-2C84-6100-EE96-431AC80D4599}"/>
              </a:ext>
            </a:extLst>
          </p:cNvPr>
          <p:cNvSpPr txBox="1">
            <a:spLocks/>
          </p:cNvSpPr>
          <p:nvPr/>
        </p:nvSpPr>
        <p:spPr>
          <a:xfrm>
            <a:off x="1876044" y="2298795"/>
            <a:ext cx="9144000" cy="1703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Wingdings" panose="05000000000000000000" pitchFamily="2" charset="2"/>
              <a:buNone/>
            </a:pPr>
            <a:endParaRPr lang="en-US" altLang="en-US" sz="3200" b="1" dirty="0">
              <a:solidFill>
                <a:srgbClr val="002060"/>
              </a:solidFill>
            </a:endParaRPr>
          </a:p>
          <a:p>
            <a:pPr marL="0" indent="0" algn="ctr">
              <a:lnSpc>
                <a:spcPct val="80000"/>
              </a:lnSpc>
              <a:buFont typeface="Wingdings" panose="05000000000000000000" pitchFamily="2" charset="2"/>
              <a:buNone/>
            </a:pPr>
            <a:r>
              <a:rPr lang="el-GR" altLang="en-US" sz="3200" b="1" dirty="0">
                <a:solidFill>
                  <a:srgbClr val="002060"/>
                </a:solidFill>
              </a:rPr>
              <a:t>Νομοθεσία στερεών αποβλήτων – Βασικοί ορισμοί</a:t>
            </a:r>
          </a:p>
          <a:p>
            <a:pPr marL="0" indent="0" algn="ctr">
              <a:lnSpc>
                <a:spcPct val="80000"/>
              </a:lnSpc>
              <a:buFont typeface="Wingdings" panose="05000000000000000000" pitchFamily="2" charset="2"/>
              <a:buNone/>
            </a:pPr>
            <a:endParaRPr lang="el-GR" altLang="en-US" sz="2400" b="1" dirty="0">
              <a:solidFill>
                <a:srgbClr val="002060"/>
              </a:solidFill>
            </a:endParaRPr>
          </a:p>
          <a:p>
            <a:pPr marL="0" indent="0" algn="ctr">
              <a:lnSpc>
                <a:spcPct val="80000"/>
              </a:lnSpc>
              <a:buFont typeface="Wingdings" panose="05000000000000000000" pitchFamily="2" charset="2"/>
              <a:buNone/>
            </a:pPr>
            <a:endParaRPr lang="el-GR" altLang="en-US" sz="2400" b="1" dirty="0">
              <a:solidFill>
                <a:srgbClr val="002060"/>
              </a:solidFill>
            </a:endParaRPr>
          </a:p>
          <a:p>
            <a:pPr marL="0" indent="0" algn="ctr">
              <a:lnSpc>
                <a:spcPct val="80000"/>
              </a:lnSpc>
              <a:buFont typeface="Wingdings" panose="05000000000000000000" pitchFamily="2" charset="2"/>
              <a:buNone/>
            </a:pPr>
            <a:endParaRPr lang="el-GR" altLang="en-US" sz="2400" b="1" dirty="0">
              <a:solidFill>
                <a:srgbClr val="002060"/>
              </a:solidFill>
            </a:endParaRPr>
          </a:p>
          <a:p>
            <a:pPr marL="0" indent="0" algn="ctr">
              <a:lnSpc>
                <a:spcPct val="80000"/>
              </a:lnSpc>
              <a:buFont typeface="Wingdings" panose="05000000000000000000" pitchFamily="2" charset="2"/>
              <a:buNone/>
            </a:pPr>
            <a:r>
              <a:rPr lang="el-GR" altLang="en-US" sz="2400" b="1" dirty="0"/>
              <a:t>Καθηγητής ΔΠΘ Δημήτριος </a:t>
            </a:r>
            <a:r>
              <a:rPr lang="el-GR" altLang="en-US" sz="2400" b="1" dirty="0" err="1"/>
              <a:t>Κομίλης</a:t>
            </a:r>
            <a:endParaRPr lang="el-GR" altLang="en-US" sz="2400" b="1" dirty="0"/>
          </a:p>
          <a:p>
            <a:pPr marL="0" indent="0" algn="ctr">
              <a:lnSpc>
                <a:spcPct val="80000"/>
              </a:lnSpc>
              <a:buFont typeface="Wingdings" panose="05000000000000000000" pitchFamily="2" charset="2"/>
              <a:buNone/>
            </a:pPr>
            <a:endParaRPr lang="el-GR" altLang="en-US" sz="2400" dirty="0">
              <a:sym typeface="Wingdings" panose="05000000000000000000" pitchFamily="2" charset="2"/>
            </a:endParaRPr>
          </a:p>
          <a:p>
            <a:pPr marL="0" indent="0" algn="ctr">
              <a:lnSpc>
                <a:spcPct val="80000"/>
              </a:lnSpc>
              <a:buFont typeface="Wingdings" panose="05000000000000000000" pitchFamily="2" charset="2"/>
              <a:buNone/>
            </a:pPr>
            <a:r>
              <a:rPr lang="el-GR" altLang="en-US" sz="2400" dirty="0">
                <a:sym typeface="Wingdings" panose="05000000000000000000" pitchFamily="2" charset="2"/>
              </a:rPr>
              <a:t>Μέσο επικοινωνίας: Τηλέφωνο 25410</a:t>
            </a:r>
            <a:r>
              <a:rPr lang="en-US" altLang="en-US" sz="2400" dirty="0">
                <a:sym typeface="Wingdings" panose="05000000000000000000" pitchFamily="2" charset="2"/>
              </a:rPr>
              <a:t>-</a:t>
            </a:r>
            <a:r>
              <a:rPr lang="el-GR" altLang="en-US" sz="2400" dirty="0">
                <a:sym typeface="Wingdings" panose="05000000000000000000" pitchFamily="2" charset="2"/>
              </a:rPr>
              <a:t>79391</a:t>
            </a:r>
            <a:r>
              <a:rPr lang="en-US" altLang="en-US" sz="2400" dirty="0">
                <a:sym typeface="Wingdings" panose="05000000000000000000" pitchFamily="2" charset="2"/>
              </a:rPr>
              <a:t> </a:t>
            </a:r>
            <a:r>
              <a:rPr lang="el-GR" altLang="en-US" sz="2400" dirty="0">
                <a:sym typeface="Wingdings" panose="05000000000000000000" pitchFamily="2" charset="2"/>
              </a:rPr>
              <a:t>ή </a:t>
            </a:r>
          </a:p>
          <a:p>
            <a:pPr marL="0" indent="0" algn="ctr">
              <a:lnSpc>
                <a:spcPct val="80000"/>
              </a:lnSpc>
              <a:buFont typeface="Wingdings" panose="05000000000000000000" pitchFamily="2" charset="2"/>
              <a:buNone/>
            </a:pPr>
            <a:r>
              <a:rPr lang="en-US" altLang="en-US" sz="2400" dirty="0">
                <a:sym typeface="Wingdings" panose="05000000000000000000" pitchFamily="2" charset="2"/>
                <a:hlinkClick r:id="rId3">
                  <a:extLst>
                    <a:ext uri="{A12FA001-AC4F-418D-AE19-62706E023703}">
                      <ahyp:hlinkClr xmlns:ahyp="http://schemas.microsoft.com/office/drawing/2018/hyperlinkcolor" val="tx"/>
                    </a:ext>
                  </a:extLst>
                </a:hlinkClick>
              </a:rPr>
              <a:t>dkomilis@env.duth.gr</a:t>
            </a:r>
            <a:r>
              <a:rPr lang="el-GR" altLang="en-US" sz="2400" dirty="0">
                <a:sym typeface="Wingdings" panose="05000000000000000000" pitchFamily="2" charset="2"/>
              </a:rPr>
              <a:t> ή </a:t>
            </a:r>
            <a:r>
              <a:rPr lang="en-US" altLang="en-US" sz="2400" dirty="0">
                <a:sym typeface="Wingdings" panose="05000000000000000000" pitchFamily="2" charset="2"/>
              </a:rPr>
              <a:t>skype: </a:t>
            </a:r>
            <a:r>
              <a:rPr lang="en-US" altLang="en-US" sz="2400" dirty="0" err="1">
                <a:sym typeface="Wingdings" panose="05000000000000000000" pitchFamily="2" charset="2"/>
              </a:rPr>
              <a:t>dkomilis</a:t>
            </a:r>
            <a:endParaRPr lang="el-GR" altLang="en-US" sz="2400" dirty="0">
              <a:sym typeface="Wingdings" panose="05000000000000000000" pitchFamily="2" charset="2"/>
            </a:endParaRPr>
          </a:p>
        </p:txBody>
      </p:sp>
    </p:spTree>
    <p:extLst>
      <p:ext uri="{BB962C8B-B14F-4D97-AF65-F5344CB8AC3E}">
        <p14:creationId xmlns:p14="http://schemas.microsoft.com/office/powerpoint/2010/main" val="135332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b="1" dirty="0">
              <a:solidFill>
                <a:schemeClr val="bg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10</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B2B2871-04F1-42FD-A623-C01F8D73B4A5}"/>
              </a:ext>
            </a:extLst>
          </p:cNvPr>
          <p:cNvSpPr txBox="1"/>
          <p:nvPr/>
        </p:nvSpPr>
        <p:spPr>
          <a:xfrm>
            <a:off x="328040" y="908818"/>
            <a:ext cx="10530460" cy="461665"/>
          </a:xfrm>
          <a:prstGeom prst="rect">
            <a:avLst/>
          </a:prstGeom>
          <a:noFill/>
        </p:spPr>
        <p:txBody>
          <a:bodyPr wrap="square" rtlCol="0">
            <a:spAutoFit/>
          </a:bodyPr>
          <a:lstStyle/>
          <a:p>
            <a:r>
              <a:rPr lang="el-GR" sz="2400" dirty="0">
                <a:solidFill>
                  <a:srgbClr val="B46B62"/>
                </a:solidFill>
              </a:rPr>
              <a:t>Ελληνική Νομοθεσία – Ν.4042/2012 (οδηγία 2008/98/ΕΚ) - Αρχές</a:t>
            </a:r>
            <a:endParaRPr lang="en-GB" sz="2400" dirty="0">
              <a:solidFill>
                <a:srgbClr val="B46B62"/>
              </a:solidFill>
            </a:endParaRPr>
          </a:p>
        </p:txBody>
      </p:sp>
      <p:sp>
        <p:nvSpPr>
          <p:cNvPr id="3" name="Ορθογώνιο 2">
            <a:extLst>
              <a:ext uri="{FF2B5EF4-FFF2-40B4-BE49-F238E27FC236}">
                <a16:creationId xmlns:a16="http://schemas.microsoft.com/office/drawing/2014/main" id="{4550D291-E70B-49C2-9D8D-0BE4DA498899}"/>
              </a:ext>
            </a:extLst>
          </p:cNvPr>
          <p:cNvSpPr/>
          <p:nvPr/>
        </p:nvSpPr>
        <p:spPr>
          <a:xfrm>
            <a:off x="328040" y="1071351"/>
            <a:ext cx="11364686" cy="5201424"/>
          </a:xfrm>
          <a:prstGeom prst="rect">
            <a:avLst/>
          </a:prstGeom>
        </p:spPr>
        <p:txBody>
          <a:bodyPr wrap="square">
            <a:spAutoFit/>
          </a:bodyPr>
          <a:lstStyle/>
          <a:p>
            <a:endParaRPr lang="en-GB" sz="200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l-GR" sz="2400" dirty="0">
                <a:solidFill>
                  <a:srgbClr val="000000"/>
                </a:solidFill>
                <a:latin typeface="+mj-lt"/>
              </a:rPr>
              <a:t>Αποφυγή παραγωγής αποβλήτων, </a:t>
            </a:r>
          </a:p>
          <a:p>
            <a:pPr marL="342900" indent="-342900">
              <a:buFont typeface="Arial" panose="020B0604020202020204" pitchFamily="34" charset="0"/>
              <a:buChar char="•"/>
            </a:pPr>
            <a:r>
              <a:rPr lang="el-GR" sz="2400" dirty="0">
                <a:solidFill>
                  <a:srgbClr val="000000"/>
                </a:solidFill>
                <a:latin typeface="+mj-lt"/>
              </a:rPr>
              <a:t>Πρόληψη ή και μείωση των παραγόμενων αποβλήτων, </a:t>
            </a:r>
          </a:p>
          <a:p>
            <a:pPr marL="342900" indent="-342900">
              <a:buFont typeface="Arial" panose="020B0604020202020204" pitchFamily="34" charset="0"/>
              <a:buChar char="•"/>
            </a:pPr>
            <a:r>
              <a:rPr lang="el-GR" sz="2400" dirty="0">
                <a:solidFill>
                  <a:srgbClr val="000000"/>
                </a:solidFill>
                <a:latin typeface="+mj-lt"/>
              </a:rPr>
              <a:t>Διευρυμένη ευθύνη του παραγωγού: οι παραγωγοί υπεύθυνοι για διαχείριση αποβλήτων, </a:t>
            </a:r>
          </a:p>
          <a:p>
            <a:pPr marL="342900" indent="-342900">
              <a:buFont typeface="Arial" panose="020B0604020202020204" pitchFamily="34" charset="0"/>
              <a:buChar char="•"/>
            </a:pPr>
            <a:r>
              <a:rPr lang="el-GR" sz="2400" dirty="0">
                <a:solidFill>
                  <a:srgbClr val="000000"/>
                </a:solidFill>
                <a:latin typeface="+mj-lt"/>
              </a:rPr>
              <a:t>«Ο </a:t>
            </a:r>
            <a:r>
              <a:rPr lang="el-GR" sz="2400" dirty="0" err="1">
                <a:solidFill>
                  <a:srgbClr val="000000"/>
                </a:solidFill>
                <a:latin typeface="+mj-lt"/>
              </a:rPr>
              <a:t>ρυπαίνων</a:t>
            </a:r>
            <a:r>
              <a:rPr lang="el-GR" sz="2400" dirty="0">
                <a:solidFill>
                  <a:srgbClr val="000000"/>
                </a:solidFill>
                <a:latin typeface="+mj-lt"/>
              </a:rPr>
              <a:t> πληρώνει»</a:t>
            </a:r>
          </a:p>
          <a:p>
            <a:pPr marL="342900" indent="-342900">
              <a:buFont typeface="Arial" panose="020B0604020202020204" pitchFamily="34" charset="0"/>
              <a:buChar char="•"/>
            </a:pPr>
            <a:r>
              <a:rPr lang="el-GR" sz="2400" dirty="0">
                <a:solidFill>
                  <a:srgbClr val="000000"/>
                </a:solidFill>
                <a:latin typeface="+mj-lt"/>
              </a:rPr>
              <a:t>Αρχή της αυτάρκειας</a:t>
            </a:r>
          </a:p>
          <a:p>
            <a:pPr marL="342900" indent="-342900">
              <a:buFont typeface="Arial" panose="020B0604020202020204" pitchFamily="34" charset="0"/>
              <a:buChar char="•"/>
            </a:pPr>
            <a:r>
              <a:rPr lang="el-GR" sz="2400" dirty="0">
                <a:solidFill>
                  <a:srgbClr val="000000"/>
                </a:solidFill>
                <a:latin typeface="+mj-lt"/>
              </a:rPr>
              <a:t>Αρχή της εγγύτητας</a:t>
            </a:r>
          </a:p>
          <a:p>
            <a:pPr marL="342900" indent="-342900">
              <a:buFont typeface="Arial" panose="020B0604020202020204" pitchFamily="34" charset="0"/>
              <a:buChar char="•"/>
            </a:pPr>
            <a:r>
              <a:rPr lang="el-GR" sz="2400" dirty="0">
                <a:solidFill>
                  <a:srgbClr val="000000"/>
                </a:solidFill>
                <a:latin typeface="+mj-lt"/>
              </a:rPr>
              <a:t>Αρχή εφαρμογής των βέλτιστων διαθέσιμων τεχνικών (ΒΔΤ) κατά την: </a:t>
            </a:r>
          </a:p>
          <a:p>
            <a:pPr marL="1371600" lvl="2" indent="-457200" algn="just">
              <a:buFont typeface="Wingdings" panose="05000000000000000000" pitchFamily="2" charset="2"/>
              <a:buChar char="ü"/>
            </a:pPr>
            <a:r>
              <a:rPr lang="el-GR" sz="2400" dirty="0">
                <a:solidFill>
                  <a:srgbClr val="000000"/>
                </a:solidFill>
                <a:latin typeface="+mj-lt"/>
              </a:rPr>
              <a:t>Επαναχρησιμοποίηση των υλικών </a:t>
            </a:r>
          </a:p>
          <a:p>
            <a:pPr marL="1371600" lvl="2" indent="-457200" algn="just">
              <a:buFont typeface="Wingdings" panose="05000000000000000000" pitchFamily="2" charset="2"/>
              <a:buChar char="ü"/>
            </a:pPr>
            <a:r>
              <a:rPr lang="el-GR" sz="2400" dirty="0">
                <a:solidFill>
                  <a:srgbClr val="000000"/>
                </a:solidFill>
                <a:latin typeface="+mj-lt"/>
              </a:rPr>
              <a:t>Ανακύκλωση και ανάκτηση των υλικών </a:t>
            </a:r>
          </a:p>
          <a:p>
            <a:pPr marL="1371600" lvl="2" indent="-457200" algn="just">
              <a:buFont typeface="Wingdings" panose="05000000000000000000" pitchFamily="2" charset="2"/>
              <a:buChar char="ü"/>
            </a:pPr>
            <a:r>
              <a:rPr lang="el-GR" sz="2400" dirty="0">
                <a:solidFill>
                  <a:srgbClr val="000000"/>
                </a:solidFill>
                <a:latin typeface="+mj-lt"/>
              </a:rPr>
              <a:t>Ανάκτηση ενέργειας </a:t>
            </a:r>
          </a:p>
          <a:p>
            <a:pPr marL="1371600" lvl="2" indent="-457200" algn="just">
              <a:buFont typeface="Wingdings" panose="05000000000000000000" pitchFamily="2" charset="2"/>
              <a:buChar char="ü"/>
            </a:pPr>
            <a:r>
              <a:rPr lang="el-GR" sz="2400" dirty="0">
                <a:solidFill>
                  <a:srgbClr val="000000"/>
                </a:solidFill>
                <a:latin typeface="+mj-lt"/>
              </a:rPr>
              <a:t>Ασφαλή διάθεση </a:t>
            </a:r>
          </a:p>
          <a:p>
            <a:pPr marL="342900" indent="-342900">
              <a:buFont typeface="Arial" panose="020B0604020202020204" pitchFamily="34" charset="0"/>
              <a:buChar char="•"/>
            </a:pPr>
            <a:r>
              <a:rPr lang="el-GR" sz="2400" dirty="0">
                <a:solidFill>
                  <a:srgbClr val="000000"/>
                </a:solidFill>
                <a:latin typeface="+mj-lt"/>
              </a:rPr>
              <a:t>Έννοια «Υποπροϊόντα»</a:t>
            </a:r>
          </a:p>
        </p:txBody>
      </p:sp>
    </p:spTree>
    <p:extLst>
      <p:ext uri="{BB962C8B-B14F-4D97-AF65-F5344CB8AC3E}">
        <p14:creationId xmlns:p14="http://schemas.microsoft.com/office/powerpoint/2010/main" val="3571685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b="1" dirty="0">
              <a:solidFill>
                <a:schemeClr val="bg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11</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B2B2871-04F1-42FD-A623-C01F8D73B4A5}"/>
              </a:ext>
            </a:extLst>
          </p:cNvPr>
          <p:cNvSpPr txBox="1"/>
          <p:nvPr/>
        </p:nvSpPr>
        <p:spPr>
          <a:xfrm>
            <a:off x="328039" y="743247"/>
            <a:ext cx="11658977" cy="492443"/>
          </a:xfrm>
          <a:prstGeom prst="rect">
            <a:avLst/>
          </a:prstGeom>
          <a:noFill/>
        </p:spPr>
        <p:txBody>
          <a:bodyPr wrap="square" rtlCol="0">
            <a:spAutoFit/>
          </a:bodyPr>
          <a:lstStyle/>
          <a:p>
            <a:r>
              <a:rPr lang="el-GR" sz="2600" dirty="0">
                <a:solidFill>
                  <a:srgbClr val="B46B62"/>
                </a:solidFill>
              </a:rPr>
              <a:t>Διευκρινίσεις πάνω στην ιεραρχία διαχείρισης</a:t>
            </a:r>
            <a:r>
              <a:rPr lang="en-US" sz="2600" dirty="0">
                <a:solidFill>
                  <a:srgbClr val="B46B62"/>
                </a:solidFill>
              </a:rPr>
              <a:t> (</a:t>
            </a:r>
            <a:r>
              <a:rPr lang="el-GR" sz="2600" dirty="0">
                <a:solidFill>
                  <a:srgbClr val="B46B62"/>
                </a:solidFill>
              </a:rPr>
              <a:t>βάσει </a:t>
            </a:r>
            <a:r>
              <a:rPr lang="en-US" sz="2600" dirty="0">
                <a:solidFill>
                  <a:srgbClr val="B46B62"/>
                </a:solidFill>
              </a:rPr>
              <a:t>COM 34 final, 26/1/2017) - 1</a:t>
            </a:r>
            <a:endParaRPr lang="en-GB" sz="2600" dirty="0">
              <a:solidFill>
                <a:srgbClr val="B46B62"/>
              </a:solidFill>
            </a:endParaRPr>
          </a:p>
        </p:txBody>
      </p:sp>
      <p:sp>
        <p:nvSpPr>
          <p:cNvPr id="3" name="Ορθογώνιο 2">
            <a:extLst>
              <a:ext uri="{FF2B5EF4-FFF2-40B4-BE49-F238E27FC236}">
                <a16:creationId xmlns:a16="http://schemas.microsoft.com/office/drawing/2014/main" id="{4550D291-E70B-49C2-9D8D-0BE4DA498899}"/>
              </a:ext>
            </a:extLst>
          </p:cNvPr>
          <p:cNvSpPr/>
          <p:nvPr/>
        </p:nvSpPr>
        <p:spPr>
          <a:xfrm>
            <a:off x="11921" y="1257429"/>
            <a:ext cx="11975095" cy="4893647"/>
          </a:xfrm>
          <a:prstGeom prst="rect">
            <a:avLst/>
          </a:prstGeom>
        </p:spPr>
        <p:txBody>
          <a:bodyPr wrap="square">
            <a:spAutoFit/>
          </a:bodyPr>
          <a:lstStyle/>
          <a:p>
            <a:pPr marL="285750" lvl="0" indent="-285750">
              <a:buFont typeface="Arial" panose="020B0604020202020204" pitchFamily="34" charset="0"/>
              <a:buChar char="•"/>
            </a:pPr>
            <a:r>
              <a:rPr lang="el-GR" sz="2400" dirty="0"/>
              <a:t>Η ιεραρχία της 2008/98/ΕΚ δεν είναι δεσμευτική και μπορεί να ανατραπεί αν φανεί ότι σε μία χώρα ένας συνδυασμός τεχνολογιών που είναι λιγότερο επιθυμητές οδηγούν σε υψηλότερη μείωση </a:t>
            </a:r>
            <a:r>
              <a:rPr lang="el-GR" sz="2400" dirty="0" err="1"/>
              <a:t>θερμοκηπιακών</a:t>
            </a:r>
            <a:r>
              <a:rPr lang="el-GR" sz="2400" dirty="0"/>
              <a:t> εκπομπών </a:t>
            </a:r>
            <a:r>
              <a:rPr lang="en-US" sz="2400" dirty="0"/>
              <a:t>(GHG)</a:t>
            </a:r>
            <a:r>
              <a:rPr lang="el-GR" sz="2400" dirty="0"/>
              <a:t>, υψηλότερη ανάκτηση υλικών και ενέργειας.</a:t>
            </a:r>
            <a:endParaRPr lang="en-GB" sz="2400" dirty="0"/>
          </a:p>
          <a:p>
            <a:pPr marL="285750" lvl="0" indent="-285750">
              <a:buFont typeface="Arial" panose="020B0604020202020204" pitchFamily="34" charset="0"/>
              <a:buChar char="•"/>
            </a:pPr>
            <a:r>
              <a:rPr lang="el-GR" sz="2400" dirty="0"/>
              <a:t>Η ανάκτηση ενέργειας (</a:t>
            </a:r>
            <a:r>
              <a:rPr lang="en-US" sz="2400" dirty="0"/>
              <a:t>waste to energy</a:t>
            </a:r>
            <a:r>
              <a:rPr lang="el-GR" sz="2400" dirty="0"/>
              <a:t>), που παραδοσιακά συνδεόταν με τη θερμική επεξεργασία (αποτέφρωση), περιλαμβάνει και την αναερόβια χώνευση που παράγει αξιοποιήσιμο βιοαέριο.</a:t>
            </a:r>
            <a:endParaRPr lang="en-GB" sz="2400" dirty="0"/>
          </a:p>
          <a:p>
            <a:pPr marL="285750" lvl="0" indent="-285750">
              <a:buFont typeface="Arial" panose="020B0604020202020204" pitchFamily="34" charset="0"/>
              <a:buChar char="•"/>
            </a:pPr>
            <a:r>
              <a:rPr lang="el-GR" sz="2400" dirty="0"/>
              <a:t>Ο στόχος στην ΕΕ είναι πάντα να μεγιστοποιείται η ανακύκλωση υλικών. Όμως, υλικά που τελικά δεν μπορούν να ανακυκλωθούν μπορούν να οδηγηθούν σε αποτέφρωση για ανάκτησης ενέργειας, και όχι προς ταφή.</a:t>
            </a:r>
            <a:endParaRPr lang="en-GB" sz="2400" dirty="0"/>
          </a:p>
          <a:p>
            <a:pPr marL="285750" lvl="0" indent="-285750">
              <a:buFont typeface="Arial" panose="020B0604020202020204" pitchFamily="34" charset="0"/>
              <a:buChar char="•"/>
            </a:pPr>
            <a:r>
              <a:rPr lang="el-GR" sz="2400" dirty="0"/>
              <a:t>Η αποτέφρωση με ανάκτηση ενέργειας μπορεί να αποτελέσει μέρος μίας κυκλικής οικονομίας (υπό προϋποθέσεις) εφόσον αποτεφρώνεται υλικό που δεν μπορεί σε καμία περίπτωση να ανακυκλωθεί.</a:t>
            </a:r>
            <a:endParaRPr lang="en-GB" sz="2400" dirty="0"/>
          </a:p>
        </p:txBody>
      </p:sp>
    </p:spTree>
    <p:extLst>
      <p:ext uri="{BB962C8B-B14F-4D97-AF65-F5344CB8AC3E}">
        <p14:creationId xmlns:p14="http://schemas.microsoft.com/office/powerpoint/2010/main" val="24655640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b="1" dirty="0">
              <a:solidFill>
                <a:schemeClr val="bg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12</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B2B2871-04F1-42FD-A623-C01F8D73B4A5}"/>
              </a:ext>
            </a:extLst>
          </p:cNvPr>
          <p:cNvSpPr txBox="1"/>
          <p:nvPr/>
        </p:nvSpPr>
        <p:spPr>
          <a:xfrm>
            <a:off x="328039" y="743247"/>
            <a:ext cx="11658977" cy="492443"/>
          </a:xfrm>
          <a:prstGeom prst="rect">
            <a:avLst/>
          </a:prstGeom>
          <a:noFill/>
        </p:spPr>
        <p:txBody>
          <a:bodyPr wrap="square" rtlCol="0">
            <a:spAutoFit/>
          </a:bodyPr>
          <a:lstStyle/>
          <a:p>
            <a:r>
              <a:rPr lang="el-GR" sz="2600" dirty="0">
                <a:solidFill>
                  <a:srgbClr val="B46B62"/>
                </a:solidFill>
              </a:rPr>
              <a:t>Διευκρινίσεις πάνω στην ιεραρχία διαχείρισης</a:t>
            </a:r>
            <a:r>
              <a:rPr lang="en-US" sz="2600" dirty="0">
                <a:solidFill>
                  <a:srgbClr val="B46B62"/>
                </a:solidFill>
              </a:rPr>
              <a:t> (</a:t>
            </a:r>
            <a:r>
              <a:rPr lang="el-GR" sz="2600" dirty="0">
                <a:solidFill>
                  <a:srgbClr val="B46B62"/>
                </a:solidFill>
              </a:rPr>
              <a:t>βάσει </a:t>
            </a:r>
            <a:r>
              <a:rPr lang="en-US" sz="2600" dirty="0">
                <a:solidFill>
                  <a:srgbClr val="B46B62"/>
                </a:solidFill>
              </a:rPr>
              <a:t>COM 34 final, 26/1/2017) - 2</a:t>
            </a:r>
            <a:endParaRPr lang="en-GB" sz="2600" dirty="0">
              <a:solidFill>
                <a:srgbClr val="B46B62"/>
              </a:solidFill>
            </a:endParaRPr>
          </a:p>
        </p:txBody>
      </p:sp>
      <p:sp>
        <p:nvSpPr>
          <p:cNvPr id="3" name="Ορθογώνιο 2">
            <a:extLst>
              <a:ext uri="{FF2B5EF4-FFF2-40B4-BE49-F238E27FC236}">
                <a16:creationId xmlns:a16="http://schemas.microsoft.com/office/drawing/2014/main" id="{4550D291-E70B-49C2-9D8D-0BE4DA498899}"/>
              </a:ext>
            </a:extLst>
          </p:cNvPr>
          <p:cNvSpPr/>
          <p:nvPr/>
        </p:nvSpPr>
        <p:spPr>
          <a:xfrm>
            <a:off x="11922" y="1134565"/>
            <a:ext cx="12180077" cy="4893647"/>
          </a:xfrm>
          <a:prstGeom prst="rect">
            <a:avLst/>
          </a:prstGeom>
        </p:spPr>
        <p:txBody>
          <a:bodyPr wrap="square">
            <a:spAutoFit/>
          </a:bodyPr>
          <a:lstStyle/>
          <a:p>
            <a:pPr marL="285750" lvl="0" indent="-285750">
              <a:buFont typeface="Arial" panose="020B0604020202020204" pitchFamily="34" charset="0"/>
              <a:buChar char="•"/>
            </a:pPr>
            <a:r>
              <a:rPr lang="el-GR" sz="2400" dirty="0"/>
              <a:t>Η διασυνοριακή μεταφορά μη ανακυκλώσιμου καύσιμου υλικού (αν και ενάντια στην αρχή της εγγύτητας) για καύση, μπορεί να επιτραπεί αν σχετικές αναλύσεις κύκλου ζωής αποδείξουν </a:t>
            </a:r>
            <a:r>
              <a:rPr lang="el-GR" sz="2400" dirty="0" err="1"/>
              <a:t>οτι</a:t>
            </a:r>
            <a:r>
              <a:rPr lang="el-GR" sz="2400" dirty="0"/>
              <a:t> περιβαλλοντικά είναι συμφέρουσα.</a:t>
            </a:r>
            <a:endParaRPr lang="en-GB" sz="2400" dirty="0"/>
          </a:p>
          <a:p>
            <a:pPr marL="285750" lvl="0" indent="-285750">
              <a:buFont typeface="Arial" panose="020B0604020202020204" pitchFamily="34" charset="0"/>
              <a:buChar char="•"/>
            </a:pPr>
            <a:r>
              <a:rPr lang="el-GR" sz="2400" dirty="0"/>
              <a:t>Η ανακύκλωση των πλαστικών πρέπει να μεγιστοποιηθεί αφού η καύση των υπολειμματικών πλαστικών (αν και περισσότερο επιθυμητή από την απλή ταφή) δεν οδηγεί σε μείωση των </a:t>
            </a:r>
            <a:r>
              <a:rPr lang="en-US" sz="2400" dirty="0"/>
              <a:t>GHG</a:t>
            </a:r>
            <a:r>
              <a:rPr lang="el-GR" sz="2400" dirty="0"/>
              <a:t> εκπομπών (αφού δεν αντικαθιστούν ένα ορυκτό καύσιμο).</a:t>
            </a:r>
            <a:endParaRPr lang="en-GB" sz="2400" dirty="0"/>
          </a:p>
          <a:p>
            <a:pPr marL="285750" lvl="0" indent="-285750">
              <a:buFont typeface="Arial" panose="020B0604020202020204" pitchFamily="34" charset="0"/>
              <a:buChar char="•"/>
            </a:pPr>
            <a:r>
              <a:rPr lang="el-GR" sz="2400" dirty="0"/>
              <a:t>Η αναερόβια χώνευση και η κομποστοποίηση θεωρούνται ότι ανήκουν στην ανακύκλωση υλικών μόνο εφόσον το χώνευμα και το κομπόστ που αντίστοιχα παράγονται χρησιμοποιούνται ως εδαφοβελτιωτικά (λιπάσματα) για ανάπτυξη καλλιεργειών. Αν όχι, η πρώτη τεχνολογία «υποβιβάζεται» ένα σκαλί προς ανάκτηση ενέργειας και η δεύτερη τεχνολογία υποβιβάζεται έως και δύο σκαλιά προς τελική διάθεση.</a:t>
            </a:r>
            <a:endParaRPr lang="en-GB" sz="2400" dirty="0"/>
          </a:p>
          <a:p>
            <a:pPr marL="285750" indent="-285750">
              <a:buFont typeface="Arial" panose="020B0604020202020204" pitchFamily="34" charset="0"/>
              <a:buChar char="•"/>
            </a:pPr>
            <a:r>
              <a:rPr lang="el-GR" sz="2400" dirty="0"/>
              <a:t>Η ενεργειακή αξιοποίηση του βιοαερίου από χώρους ταφής δεν θεωρείται ενεργειακή αξιοποίηση, αφού η ταφή βρίσκεται στην λιγότερη επιθυμητή θέση της ιεραρχίας</a:t>
            </a:r>
            <a:endParaRPr lang="el-GR" sz="2400" dirty="0">
              <a:solidFill>
                <a:srgbClr val="000000"/>
              </a:solidFill>
              <a:latin typeface="+mj-lt"/>
            </a:endParaRPr>
          </a:p>
        </p:txBody>
      </p:sp>
    </p:spTree>
    <p:extLst>
      <p:ext uri="{BB962C8B-B14F-4D97-AF65-F5344CB8AC3E}">
        <p14:creationId xmlns:p14="http://schemas.microsoft.com/office/powerpoint/2010/main" val="30645821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b="1" dirty="0">
              <a:solidFill>
                <a:schemeClr val="bg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13</a:t>
            </a:fld>
            <a:endParaRPr lang="en-US" sz="1600" b="1" dirty="0">
              <a:solidFill>
                <a:schemeClr val="tx1">
                  <a:lumMod val="75000"/>
                  <a:lumOff val="25000"/>
                </a:schemeClr>
              </a:solidFill>
              <a:latin typeface="Arial" pitchFamily="34" charset="0"/>
              <a:cs typeface="Arial" pitchFamily="34" charset="0"/>
            </a:endParaRPr>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4A58DCBB-A73B-40E5-B61B-D0691022F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54622" y="-1218668"/>
            <a:ext cx="5427208" cy="9495604"/>
          </a:xfrm>
          <a:prstGeom prst="rect">
            <a:avLst/>
          </a:prstGeom>
        </p:spPr>
      </p:pic>
    </p:spTree>
    <p:extLst>
      <p:ext uri="{BB962C8B-B14F-4D97-AF65-F5344CB8AC3E}">
        <p14:creationId xmlns:p14="http://schemas.microsoft.com/office/powerpoint/2010/main" val="3977113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b="1" dirty="0">
              <a:solidFill>
                <a:schemeClr val="bg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14</a:t>
            </a:fld>
            <a:endParaRPr lang="en-US" sz="1600" b="1" dirty="0">
              <a:solidFill>
                <a:schemeClr val="tx1">
                  <a:lumMod val="75000"/>
                  <a:lumOff val="25000"/>
                </a:schemeClr>
              </a:solidFill>
              <a:latin typeface="Arial" pitchFamily="34" charset="0"/>
              <a:cs typeface="Arial" pitchFamily="34" charset="0"/>
            </a:endParaRP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FC935610-D702-4D56-8CD9-17FCE065C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88344" y="-1411273"/>
            <a:ext cx="5479930" cy="9828091"/>
          </a:xfrm>
          <a:prstGeom prst="rect">
            <a:avLst/>
          </a:prstGeom>
        </p:spPr>
      </p:pic>
    </p:spTree>
    <p:extLst>
      <p:ext uri="{BB962C8B-B14F-4D97-AF65-F5344CB8AC3E}">
        <p14:creationId xmlns:p14="http://schemas.microsoft.com/office/powerpoint/2010/main" val="3860653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15</a:t>
            </a:fld>
            <a:endParaRPr lang="en-US" sz="1600" b="1" dirty="0">
              <a:solidFill>
                <a:schemeClr val="tx1">
                  <a:lumMod val="75000"/>
                  <a:lumOff val="25000"/>
                </a:schemeClr>
              </a:solidFill>
              <a:latin typeface="Arial" pitchFamily="34" charset="0"/>
              <a:cs typeface="Arial" pitchFamily="34" charset="0"/>
            </a:endParaRPr>
          </a:p>
        </p:txBody>
      </p:sp>
      <p:pic>
        <p:nvPicPr>
          <p:cNvPr id="5" name="Εικόνα 4">
            <a:extLst>
              <a:ext uri="{FF2B5EF4-FFF2-40B4-BE49-F238E27FC236}">
                <a16:creationId xmlns:a16="http://schemas.microsoft.com/office/drawing/2014/main" id="{F618CFB9-A42F-4DEE-AC8E-60D17BEC0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29725" y="-981018"/>
            <a:ext cx="5427751" cy="8915403"/>
          </a:xfrm>
          <a:prstGeom prst="rect">
            <a:avLst/>
          </a:prstGeom>
        </p:spPr>
      </p:pic>
    </p:spTree>
    <p:extLst>
      <p:ext uri="{BB962C8B-B14F-4D97-AF65-F5344CB8AC3E}">
        <p14:creationId xmlns:p14="http://schemas.microsoft.com/office/powerpoint/2010/main" val="39412976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16</a:t>
            </a:fld>
            <a:endParaRPr lang="en-US" sz="1600" b="1" dirty="0">
              <a:solidFill>
                <a:schemeClr val="tx1">
                  <a:lumMod val="75000"/>
                  <a:lumOff val="25000"/>
                </a:schemeClr>
              </a:solidFill>
              <a:latin typeface="Arial" pitchFamily="34" charset="0"/>
              <a:cs typeface="Arial" pitchFamily="34" charset="0"/>
            </a:endParaRP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1E842ED1-0485-40F7-8B15-D916BEA46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31246" y="-900649"/>
            <a:ext cx="5337004" cy="8663920"/>
          </a:xfrm>
          <a:prstGeom prst="rect">
            <a:avLst/>
          </a:prstGeom>
        </p:spPr>
      </p:pic>
    </p:spTree>
    <p:extLst>
      <p:ext uri="{BB962C8B-B14F-4D97-AF65-F5344CB8AC3E}">
        <p14:creationId xmlns:p14="http://schemas.microsoft.com/office/powerpoint/2010/main" val="34066782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17</a:t>
            </a:fld>
            <a:endParaRPr lang="en-US" sz="1600" b="1" dirty="0">
              <a:solidFill>
                <a:schemeClr val="tx1">
                  <a:lumMod val="75000"/>
                  <a:lumOff val="25000"/>
                </a:schemeClr>
              </a:solidFill>
              <a:latin typeface="Arial" pitchFamily="34" charset="0"/>
              <a:cs typeface="Arial" pitchFamily="34" charset="0"/>
            </a:endParaRPr>
          </a:p>
        </p:txBody>
      </p:sp>
      <p:pic>
        <p:nvPicPr>
          <p:cNvPr id="5" name="Εικόνα 4" descr="Εικόνα που περιέχει κουρτίνα&#10;&#10;Περιγραφή που δημιουργήθηκε αυτόματα">
            <a:extLst>
              <a:ext uri="{FF2B5EF4-FFF2-40B4-BE49-F238E27FC236}">
                <a16:creationId xmlns:a16="http://schemas.microsoft.com/office/drawing/2014/main" id="{47DA0A98-074D-449B-B906-7081E2841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83691" y="-1238470"/>
            <a:ext cx="5479932" cy="9482490"/>
          </a:xfrm>
          <a:prstGeom prst="rect">
            <a:avLst/>
          </a:prstGeom>
        </p:spPr>
      </p:pic>
    </p:spTree>
    <p:extLst>
      <p:ext uri="{BB962C8B-B14F-4D97-AF65-F5344CB8AC3E}">
        <p14:creationId xmlns:p14="http://schemas.microsoft.com/office/powerpoint/2010/main" val="24253845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18</a:t>
            </a:fld>
            <a:endParaRPr lang="en-US" sz="1600" b="1" dirty="0">
              <a:solidFill>
                <a:schemeClr val="tx1">
                  <a:lumMod val="75000"/>
                  <a:lumOff val="25000"/>
                </a:schemeClr>
              </a:solidFill>
              <a:latin typeface="Arial" pitchFamily="34" charset="0"/>
              <a:cs typeface="Arial" pitchFamily="34" charset="0"/>
            </a:endParaRPr>
          </a:p>
        </p:txBody>
      </p:sp>
      <p:pic>
        <p:nvPicPr>
          <p:cNvPr id="4" name="Εικόνα 3">
            <a:extLst>
              <a:ext uri="{FF2B5EF4-FFF2-40B4-BE49-F238E27FC236}">
                <a16:creationId xmlns:a16="http://schemas.microsoft.com/office/drawing/2014/main" id="{0436B46E-1446-418D-A241-A91EC6755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61450" y="-1440732"/>
            <a:ext cx="5457929" cy="9909015"/>
          </a:xfrm>
          <a:prstGeom prst="rect">
            <a:avLst/>
          </a:prstGeom>
        </p:spPr>
      </p:pic>
    </p:spTree>
    <p:extLst>
      <p:ext uri="{BB962C8B-B14F-4D97-AF65-F5344CB8AC3E}">
        <p14:creationId xmlns:p14="http://schemas.microsoft.com/office/powerpoint/2010/main" val="23160975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19</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D428430-35A8-46A8-A872-52D0CA6E2A3A}"/>
              </a:ext>
            </a:extLst>
          </p:cNvPr>
          <p:cNvSpPr txBox="1"/>
          <p:nvPr/>
        </p:nvSpPr>
        <p:spPr>
          <a:xfrm>
            <a:off x="328040" y="937259"/>
            <a:ext cx="1500861" cy="830997"/>
          </a:xfrm>
          <a:prstGeom prst="rect">
            <a:avLst/>
          </a:prstGeom>
          <a:noFill/>
        </p:spPr>
        <p:txBody>
          <a:bodyPr wrap="square" rtlCol="0">
            <a:spAutoFit/>
          </a:bodyPr>
          <a:lstStyle/>
          <a:p>
            <a:r>
              <a:rPr lang="el-GR" sz="2400" b="1" dirty="0">
                <a:solidFill>
                  <a:srgbClr val="B46B62"/>
                </a:solidFill>
              </a:rPr>
              <a:t>Χρήσιμοι όροι</a:t>
            </a: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a16="http://schemas.microsoft.com/office/drawing/2014/main" id="{DB9E7098-6391-40C6-BAE1-D3DA64489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094" y="712612"/>
            <a:ext cx="5191892" cy="5530126"/>
          </a:xfrm>
          <a:prstGeom prst="rect">
            <a:avLst/>
          </a:prstGeom>
        </p:spPr>
      </p:pic>
    </p:spTree>
    <p:extLst>
      <p:ext uri="{BB962C8B-B14F-4D97-AF65-F5344CB8AC3E}">
        <p14:creationId xmlns:p14="http://schemas.microsoft.com/office/powerpoint/2010/main" val="3573000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a:t>
            </a:fld>
            <a:endParaRPr lang="en-US" sz="1600" b="1" dirty="0">
              <a:latin typeface="Arial" pitchFamily="34" charset="0"/>
              <a:cs typeface="Arial" pitchFamily="34" charset="0"/>
            </a:endParaRPr>
          </a:p>
        </p:txBody>
      </p:sp>
      <p:sp>
        <p:nvSpPr>
          <p:cNvPr id="3" name="TextBox 2">
            <a:extLst>
              <a:ext uri="{FF2B5EF4-FFF2-40B4-BE49-F238E27FC236}">
                <a16:creationId xmlns:a16="http://schemas.microsoft.com/office/drawing/2014/main" id="{0F59ADB9-A15D-4583-823B-079588859D4B}"/>
              </a:ext>
            </a:extLst>
          </p:cNvPr>
          <p:cNvSpPr txBox="1"/>
          <p:nvPr/>
        </p:nvSpPr>
        <p:spPr>
          <a:xfrm>
            <a:off x="359229" y="1175657"/>
            <a:ext cx="11552397" cy="4869025"/>
          </a:xfrm>
          <a:prstGeom prst="rect">
            <a:avLst/>
          </a:prstGeom>
          <a:noFill/>
        </p:spPr>
        <p:txBody>
          <a:bodyPr wrap="square" rtlCol="0">
            <a:spAutoFit/>
          </a:bodyPr>
          <a:lstStyle/>
          <a:p>
            <a:r>
              <a:rPr lang="el-GR" sz="2400" dirty="0">
                <a:solidFill>
                  <a:srgbClr val="B46B62"/>
                </a:solidFill>
              </a:rPr>
              <a:t>Τι είναι στερεό απόβλητο</a:t>
            </a:r>
            <a:endParaRPr lang="en-GB" sz="2400" dirty="0">
              <a:solidFill>
                <a:srgbClr val="B46B62"/>
              </a:solidFill>
            </a:endParaRPr>
          </a:p>
          <a:p>
            <a:pPr marL="457200" indent="-457200">
              <a:buFont typeface="+mj-lt"/>
              <a:buAutoNum type="arabicPeriod"/>
            </a:pPr>
            <a:r>
              <a:rPr lang="el-GR" sz="2400" dirty="0">
                <a:latin typeface="+mj-lt"/>
                <a:cs typeface="Arial" panose="020B0604020202020204" pitchFamily="34" charset="0"/>
              </a:rPr>
              <a:t>Το υλικό το οποίο δεν είναι χρήσιμο για τον ιδιοκτήτη του, δεν έχει αξία και συνεπώς αυτός θέλει να το ξεφορτωθεί</a:t>
            </a:r>
          </a:p>
          <a:p>
            <a:pPr marL="457200" indent="-457200">
              <a:buFont typeface="+mj-lt"/>
              <a:buAutoNum type="arabicPeriod"/>
            </a:pPr>
            <a:endParaRPr lang="el-GR" sz="2400" dirty="0">
              <a:latin typeface="+mj-lt"/>
              <a:cs typeface="Arial" panose="020B0604020202020204" pitchFamily="34" charset="0"/>
            </a:endParaRPr>
          </a:p>
          <a:p>
            <a:pPr marL="457200" indent="-457200">
              <a:lnSpc>
                <a:spcPct val="90000"/>
              </a:lnSpc>
              <a:buFont typeface="+mj-lt"/>
              <a:buAutoNum type="arabicPeriod"/>
            </a:pPr>
            <a:r>
              <a:rPr lang="el-GR" altLang="en-US" sz="2400" dirty="0">
                <a:latin typeface="+mj-lt"/>
                <a:cs typeface="Arial" panose="020B0604020202020204" pitchFamily="34" charset="0"/>
              </a:rPr>
              <a:t>Επίσημος ορισμός στην Ε.Ε.: «οποιοδήποτε υλικό ή ουσία την οποία ο ιδιοκτήτης απορρίπτει, ή σκοπεύει ή υποχρεούται να απορρίψει»</a:t>
            </a:r>
          </a:p>
          <a:p>
            <a:pPr marL="457200" indent="-457200">
              <a:lnSpc>
                <a:spcPct val="90000"/>
              </a:lnSpc>
              <a:buFont typeface="+mj-lt"/>
              <a:buAutoNum type="arabicPeriod"/>
            </a:pPr>
            <a:endParaRPr lang="el-GR" altLang="en-US" sz="2400" dirty="0">
              <a:latin typeface="+mj-lt"/>
              <a:cs typeface="Arial" panose="020B0604020202020204" pitchFamily="34" charset="0"/>
            </a:endParaRPr>
          </a:p>
          <a:p>
            <a:pPr marL="457200" indent="-457200">
              <a:lnSpc>
                <a:spcPct val="90000"/>
              </a:lnSpc>
              <a:buFont typeface="+mj-lt"/>
              <a:buAutoNum type="arabicPeriod"/>
            </a:pPr>
            <a:r>
              <a:rPr lang="el-GR" altLang="en-US" sz="2400" dirty="0">
                <a:latin typeface="+mj-lt"/>
                <a:cs typeface="Arial" panose="020B0604020202020204" pitchFamily="34" charset="0"/>
                <a:hlinkClick r:id="rId2">
                  <a:extLst>
                    <a:ext uri="{A12FA001-AC4F-418D-AE19-62706E023703}">
                      <ahyp:hlinkClr xmlns:ahyp="http://schemas.microsoft.com/office/drawing/2018/hyperlinkcolor" val="tx"/>
                    </a:ext>
                  </a:extLst>
                </a:hlinkClick>
              </a:rPr>
              <a:t>Ευρωπαϊκός κατάλογος αποβλήτων (ΕΚΑ): </a:t>
            </a:r>
            <a:r>
              <a:rPr lang="el-GR" altLang="en-US" sz="2400" dirty="0">
                <a:latin typeface="+mj-lt"/>
                <a:cs typeface="Arial" panose="020B0604020202020204" pitchFamily="34" charset="0"/>
              </a:rPr>
              <a:t>Αποτελεί τον πλέον λεπτομερή κατάλογο στερεών αποβλήτων (δες αποφάσεις επιτροπής 2000/532/ΕΚ. 2001/118/ΕΚ, οδηγία 2008/98/ΕΚ)</a:t>
            </a:r>
          </a:p>
          <a:p>
            <a:pPr marL="457200" indent="-457200">
              <a:lnSpc>
                <a:spcPct val="90000"/>
              </a:lnSpc>
              <a:buFont typeface="+mj-lt"/>
              <a:buAutoNum type="arabicPeriod"/>
            </a:pPr>
            <a:endParaRPr lang="el-GR" altLang="en-US" sz="2400" dirty="0">
              <a:latin typeface="+mj-lt"/>
              <a:cs typeface="Arial" panose="020B0604020202020204" pitchFamily="34" charset="0"/>
            </a:endParaRPr>
          </a:p>
          <a:p>
            <a:pPr marL="457200" indent="-457200">
              <a:lnSpc>
                <a:spcPct val="90000"/>
              </a:lnSpc>
              <a:buFont typeface="+mj-lt"/>
              <a:buAutoNum type="arabicPeriod"/>
            </a:pPr>
            <a:r>
              <a:rPr lang="el-GR" altLang="en-US" sz="2400" dirty="0">
                <a:latin typeface="+mj-lt"/>
                <a:cs typeface="Arial" panose="020B0604020202020204" pitchFamily="34" charset="0"/>
              </a:rPr>
              <a:t>20 κατηγορίες (στερεών) αποβλήτων που περιλαμβάνει και μη επικίνδυνα και επικίνδυνα απόβλητα (σημαίνονται με αστερίσκο).</a:t>
            </a:r>
          </a:p>
          <a:p>
            <a:pPr marL="285750" indent="-285750">
              <a:buFont typeface="Arial" panose="020B0604020202020204" pitchFamily="34" charset="0"/>
              <a:buChar char="•"/>
            </a:pPr>
            <a:endParaRPr lang="en-GB" sz="2200" dirty="0"/>
          </a:p>
        </p:txBody>
      </p:sp>
    </p:spTree>
    <p:extLst>
      <p:ext uri="{BB962C8B-B14F-4D97-AF65-F5344CB8AC3E}">
        <p14:creationId xmlns:p14="http://schemas.microsoft.com/office/powerpoint/2010/main" val="484944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20</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D428430-35A8-46A8-A872-52D0CA6E2A3A}"/>
              </a:ext>
            </a:extLst>
          </p:cNvPr>
          <p:cNvSpPr txBox="1"/>
          <p:nvPr/>
        </p:nvSpPr>
        <p:spPr>
          <a:xfrm>
            <a:off x="328040" y="937259"/>
            <a:ext cx="1500861" cy="830997"/>
          </a:xfrm>
          <a:prstGeom prst="rect">
            <a:avLst/>
          </a:prstGeom>
          <a:noFill/>
        </p:spPr>
        <p:txBody>
          <a:bodyPr wrap="square" rtlCol="0">
            <a:spAutoFit/>
          </a:bodyPr>
          <a:lstStyle/>
          <a:p>
            <a:r>
              <a:rPr lang="el-GR" sz="2400" b="1" dirty="0">
                <a:solidFill>
                  <a:srgbClr val="B46B62"/>
                </a:solidFill>
              </a:rPr>
              <a:t>Χρήσιμοι όροι</a:t>
            </a:r>
          </a:p>
        </p:txBody>
      </p:sp>
      <p:pic>
        <p:nvPicPr>
          <p:cNvPr id="4" name="Εικόνα 3" descr="Εικόνα που περιέχει στιγμιότυπο οθόνης&#10;&#10;Περιγραφή που δημιουργήθηκε αυτόματα">
            <a:extLst>
              <a:ext uri="{FF2B5EF4-FFF2-40B4-BE49-F238E27FC236}">
                <a16:creationId xmlns:a16="http://schemas.microsoft.com/office/drawing/2014/main" id="{578F12B5-9546-459E-ABCF-BF2C4186E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333" y="966704"/>
            <a:ext cx="7643324" cy="4924591"/>
          </a:xfrm>
          <a:prstGeom prst="rect">
            <a:avLst/>
          </a:prstGeom>
        </p:spPr>
      </p:pic>
    </p:spTree>
    <p:extLst>
      <p:ext uri="{BB962C8B-B14F-4D97-AF65-F5344CB8AC3E}">
        <p14:creationId xmlns:p14="http://schemas.microsoft.com/office/powerpoint/2010/main" val="8305986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21</a:t>
            </a:fld>
            <a:endParaRPr lang="en-US" sz="1600" b="1" dirty="0">
              <a:solidFill>
                <a:schemeClr val="tx1">
                  <a:lumMod val="75000"/>
                  <a:lumOff val="25000"/>
                </a:schemeClr>
              </a:solidFill>
              <a:latin typeface="Arial" pitchFamily="34" charset="0"/>
              <a:cs typeface="Arial" pitchFamily="34" charset="0"/>
            </a:endParaRP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a16="http://schemas.microsoft.com/office/drawing/2014/main" id="{FA9554A3-5943-44B2-97DB-0FDD7FE90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012" y="762807"/>
            <a:ext cx="5456388" cy="5516817"/>
          </a:xfrm>
          <a:prstGeom prst="rect">
            <a:avLst/>
          </a:prstGeom>
        </p:spPr>
      </p:pic>
      <p:sp>
        <p:nvSpPr>
          <p:cNvPr id="12" name="TextBox 11">
            <a:extLst>
              <a:ext uri="{FF2B5EF4-FFF2-40B4-BE49-F238E27FC236}">
                <a16:creationId xmlns:a16="http://schemas.microsoft.com/office/drawing/2014/main" id="{7A974CB6-F9EA-4DF5-8319-2478F987E2C4}"/>
              </a:ext>
            </a:extLst>
          </p:cNvPr>
          <p:cNvSpPr txBox="1"/>
          <p:nvPr/>
        </p:nvSpPr>
        <p:spPr>
          <a:xfrm>
            <a:off x="413255" y="2228671"/>
            <a:ext cx="2632503" cy="1200329"/>
          </a:xfrm>
          <a:prstGeom prst="rect">
            <a:avLst/>
          </a:prstGeom>
          <a:noFill/>
        </p:spPr>
        <p:txBody>
          <a:bodyPr wrap="square" rtlCol="0">
            <a:spAutoFit/>
          </a:bodyPr>
          <a:lstStyle/>
          <a:p>
            <a:pPr algn="ctr"/>
            <a:r>
              <a:rPr lang="el-GR" sz="2400" b="1" dirty="0">
                <a:solidFill>
                  <a:srgbClr val="B46B62"/>
                </a:solidFill>
              </a:rPr>
              <a:t>Τεχνολογίες ανάκτησης – αξιοποίησης (</a:t>
            </a:r>
            <a:r>
              <a:rPr lang="en-US" sz="2400" b="1" dirty="0">
                <a:solidFill>
                  <a:srgbClr val="B46B62"/>
                </a:solidFill>
              </a:rPr>
              <a:t>R)</a:t>
            </a:r>
            <a:endParaRPr lang="en-GB" sz="2400" b="1" dirty="0">
              <a:solidFill>
                <a:srgbClr val="B46B62"/>
              </a:solidFill>
            </a:endParaRPr>
          </a:p>
        </p:txBody>
      </p:sp>
    </p:spTree>
    <p:extLst>
      <p:ext uri="{BB962C8B-B14F-4D97-AF65-F5344CB8AC3E}">
        <p14:creationId xmlns:p14="http://schemas.microsoft.com/office/powerpoint/2010/main" val="13394751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22</a:t>
            </a:fld>
            <a:endParaRPr lang="en-US" sz="1600" b="1" dirty="0">
              <a:solidFill>
                <a:schemeClr val="tx1">
                  <a:lumMod val="75000"/>
                  <a:lumOff val="25000"/>
                </a:schemeClr>
              </a:solidFill>
              <a:latin typeface="Arial" pitchFamily="34" charset="0"/>
              <a:cs typeface="Arial" pitchFamily="34" charset="0"/>
            </a:endParaRP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16794531-F36D-40C0-A81F-7AE208986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949" y="814695"/>
            <a:ext cx="5577005" cy="5428043"/>
          </a:xfrm>
          <a:prstGeom prst="rect">
            <a:avLst/>
          </a:prstGeom>
        </p:spPr>
      </p:pic>
      <p:sp>
        <p:nvSpPr>
          <p:cNvPr id="12" name="TextBox 11">
            <a:extLst>
              <a:ext uri="{FF2B5EF4-FFF2-40B4-BE49-F238E27FC236}">
                <a16:creationId xmlns:a16="http://schemas.microsoft.com/office/drawing/2014/main" id="{AD428430-35A8-46A8-A872-52D0CA6E2A3A}"/>
              </a:ext>
            </a:extLst>
          </p:cNvPr>
          <p:cNvSpPr txBox="1"/>
          <p:nvPr/>
        </p:nvSpPr>
        <p:spPr>
          <a:xfrm>
            <a:off x="413255" y="2228671"/>
            <a:ext cx="2632503" cy="830997"/>
          </a:xfrm>
          <a:prstGeom prst="rect">
            <a:avLst/>
          </a:prstGeom>
          <a:noFill/>
        </p:spPr>
        <p:txBody>
          <a:bodyPr wrap="square" rtlCol="0">
            <a:spAutoFit/>
          </a:bodyPr>
          <a:lstStyle/>
          <a:p>
            <a:pPr algn="ctr"/>
            <a:r>
              <a:rPr lang="el-GR" sz="2400" b="1" dirty="0">
                <a:solidFill>
                  <a:srgbClr val="B46B62"/>
                </a:solidFill>
              </a:rPr>
              <a:t>Τεχνολογίες διάθεσης (</a:t>
            </a:r>
            <a:r>
              <a:rPr lang="en-US" sz="2400" b="1" dirty="0">
                <a:solidFill>
                  <a:srgbClr val="B46B62"/>
                </a:solidFill>
              </a:rPr>
              <a:t>D)</a:t>
            </a:r>
            <a:endParaRPr lang="en-GB" sz="2400" b="1" dirty="0">
              <a:solidFill>
                <a:srgbClr val="B46B62"/>
              </a:solidFill>
            </a:endParaRPr>
          </a:p>
        </p:txBody>
      </p:sp>
    </p:spTree>
    <p:extLst>
      <p:ext uri="{BB962C8B-B14F-4D97-AF65-F5344CB8AC3E}">
        <p14:creationId xmlns:p14="http://schemas.microsoft.com/office/powerpoint/2010/main" val="37132496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23</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D428430-35A8-46A8-A872-52D0CA6E2A3A}"/>
              </a:ext>
            </a:extLst>
          </p:cNvPr>
          <p:cNvSpPr txBox="1"/>
          <p:nvPr/>
        </p:nvSpPr>
        <p:spPr>
          <a:xfrm>
            <a:off x="413255" y="1812471"/>
            <a:ext cx="3228016" cy="1200329"/>
          </a:xfrm>
          <a:prstGeom prst="rect">
            <a:avLst/>
          </a:prstGeom>
          <a:noFill/>
        </p:spPr>
        <p:txBody>
          <a:bodyPr wrap="square" rtlCol="0">
            <a:spAutoFit/>
          </a:bodyPr>
          <a:lstStyle/>
          <a:p>
            <a:pPr algn="ctr"/>
            <a:r>
              <a:rPr lang="el-GR" sz="2400" b="1" dirty="0">
                <a:solidFill>
                  <a:srgbClr val="B46B62"/>
                </a:solidFill>
              </a:rPr>
              <a:t>Αποτέφρωση ως ανάκτηση ενέργειας ή διάθεση – Δείκτης </a:t>
            </a:r>
            <a:r>
              <a:rPr lang="en-US" sz="2400" b="1" dirty="0">
                <a:solidFill>
                  <a:srgbClr val="B46B62"/>
                </a:solidFill>
              </a:rPr>
              <a:t>R1</a:t>
            </a:r>
            <a:endParaRPr lang="en-GB" sz="2400" b="1" dirty="0">
              <a:solidFill>
                <a:srgbClr val="B46B62"/>
              </a:solidFill>
            </a:endParaRPr>
          </a:p>
        </p:txBody>
      </p:sp>
      <p:pic>
        <p:nvPicPr>
          <p:cNvPr id="5" name="Εικόνα 4" descr="Εικόνα που περιέχει αξεσουάρ, ομπρέλα&#10;&#10;Περιγραφή που δημιουργήθηκε αυτόματα">
            <a:extLst>
              <a:ext uri="{FF2B5EF4-FFF2-40B4-BE49-F238E27FC236}">
                <a16:creationId xmlns:a16="http://schemas.microsoft.com/office/drawing/2014/main" id="{EA0F879B-7AE0-40D4-A6D0-FED5CA216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316" y="754440"/>
            <a:ext cx="5500584" cy="5506556"/>
          </a:xfrm>
          <a:prstGeom prst="rect">
            <a:avLst/>
          </a:prstGeom>
        </p:spPr>
      </p:pic>
    </p:spTree>
    <p:extLst>
      <p:ext uri="{BB962C8B-B14F-4D97-AF65-F5344CB8AC3E}">
        <p14:creationId xmlns:p14="http://schemas.microsoft.com/office/powerpoint/2010/main" val="31709148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24</a:t>
            </a:fld>
            <a:endParaRPr lang="en-US" sz="1600" b="1" dirty="0">
              <a:solidFill>
                <a:schemeClr val="tx1">
                  <a:lumMod val="75000"/>
                  <a:lumOff val="25000"/>
                </a:schemeClr>
              </a:solidFill>
              <a:latin typeface="Arial" pitchFamily="34" charset="0"/>
              <a:cs typeface="Arial" pitchFamily="34" charset="0"/>
            </a:endParaRPr>
          </a:p>
        </p:txBody>
      </p:sp>
      <p:sp>
        <p:nvSpPr>
          <p:cNvPr id="3" name="Ορθογώνιο 2">
            <a:extLst>
              <a:ext uri="{FF2B5EF4-FFF2-40B4-BE49-F238E27FC236}">
                <a16:creationId xmlns:a16="http://schemas.microsoft.com/office/drawing/2014/main" id="{62AEEAE7-D780-44DD-A417-092D7F49BC63}"/>
              </a:ext>
            </a:extLst>
          </p:cNvPr>
          <p:cNvSpPr/>
          <p:nvPr/>
        </p:nvSpPr>
        <p:spPr>
          <a:xfrm>
            <a:off x="244928" y="1012954"/>
            <a:ext cx="11462657" cy="4832092"/>
          </a:xfrm>
          <a:prstGeom prst="rect">
            <a:avLst/>
          </a:prstGeom>
        </p:spPr>
        <p:txBody>
          <a:bodyPr wrap="square">
            <a:spAutoFit/>
          </a:bodyPr>
          <a:lstStyle/>
          <a:p>
            <a:endParaRPr lang="el-GR" sz="2200" dirty="0">
              <a:solidFill>
                <a:srgbClr val="000000"/>
              </a:solidFill>
              <a:latin typeface="+mj-lt"/>
            </a:endParaRPr>
          </a:p>
          <a:p>
            <a:endParaRPr lang="en-GB" sz="2200" dirty="0">
              <a:solidFill>
                <a:srgbClr val="000000"/>
              </a:solidFill>
              <a:latin typeface="+mj-lt"/>
            </a:endParaRPr>
          </a:p>
          <a:p>
            <a:pPr marL="457200" indent="-457200">
              <a:buFont typeface="+mj-lt"/>
              <a:buAutoNum type="arabicPeriod"/>
            </a:pPr>
            <a:r>
              <a:rPr lang="el-GR" sz="2200" dirty="0">
                <a:solidFill>
                  <a:srgbClr val="B46B62"/>
                </a:solidFill>
                <a:latin typeface="+mj-lt"/>
              </a:rPr>
              <a:t>Πλατφόρμα εισαγωγής στοιχείων του φορέα </a:t>
            </a:r>
            <a:r>
              <a:rPr lang="el-GR" sz="2200" dirty="0">
                <a:solidFill>
                  <a:srgbClr val="000000"/>
                </a:solidFill>
                <a:latin typeface="+mj-lt"/>
              </a:rPr>
              <a:t>και παρακολούθησης ενημερωτικών στοιχείων από το ΥΠΕΚΑ </a:t>
            </a:r>
          </a:p>
          <a:p>
            <a:pPr marL="457200" indent="-457200">
              <a:buFont typeface="+mj-lt"/>
              <a:buAutoNum type="arabicPeriod"/>
            </a:pPr>
            <a:r>
              <a:rPr lang="el-GR" sz="2200" dirty="0">
                <a:solidFill>
                  <a:srgbClr val="B46B62"/>
                </a:solidFill>
                <a:latin typeface="+mj-lt"/>
              </a:rPr>
              <a:t>Πλατφόρμα εισαγωγής στοιχείων συλλογής-μεταφοράς</a:t>
            </a:r>
            <a:r>
              <a:rPr lang="el-GR" sz="2200" dirty="0">
                <a:solidFill>
                  <a:srgbClr val="000000"/>
                </a:solidFill>
                <a:latin typeface="+mj-lt"/>
              </a:rPr>
              <a:t>. Π.χ. ένας Δήμος εισάγει εδώ μόνο τις ποσότητες που μεταφέρει ως Δήμος με τα δικά του οχήματα. Για ένα τυπικό Ελληνικό δήμο που διαχειρίζεται συνήθως σύμμεικτα δημοτικά απορρίμματα, μικτά απόβλητα συσκευασίας (περιεχόμενα μπλε κάδου) και απορριμματικό γυαλί, οι συνήθεις κωδικοί που εισάγονται εδώ στο ΗΜΑ είναι οι 20 03 01, 15 01 06 και 15 01 07 αντίστοιχα. </a:t>
            </a:r>
          </a:p>
          <a:p>
            <a:pPr marL="457200" indent="-457200">
              <a:buFont typeface="+mj-lt"/>
              <a:buAutoNum type="arabicPeriod"/>
            </a:pPr>
            <a:r>
              <a:rPr lang="el-GR" sz="2200" dirty="0">
                <a:solidFill>
                  <a:srgbClr val="B46B62"/>
                </a:solidFill>
                <a:latin typeface="+mj-lt"/>
              </a:rPr>
              <a:t>Πλατφόρμα στοιχείων παραγωγής απορριμμάτων. </a:t>
            </a:r>
            <a:r>
              <a:rPr lang="el-GR" sz="2200" dirty="0">
                <a:solidFill>
                  <a:srgbClr val="000000"/>
                </a:solidFill>
                <a:latin typeface="+mj-lt"/>
              </a:rPr>
              <a:t>Π.χ. ένας δήμος εισάγει εδώ δεδομένα παραγωγής ΑΣΑ που μπορεί να συλλέγονται από άλλους φορείς που συνεργάζονται με το δήμο. Παραδειγματικά, αν ένας δήμος δίνει εργολαβία σε ένα ιδιώτη να συλλέξει μέρος των απορριμμάτων του, τότε αυτά τα απορρίμματα αποτελούν παραγωγή του δήμου και εισάγονται στην 3η αυτή πλατφόρμα και όχι στη 2η (αφού συλλέχθηκαν από άλλο φορέα). </a:t>
            </a:r>
          </a:p>
        </p:txBody>
      </p:sp>
      <p:sp>
        <p:nvSpPr>
          <p:cNvPr id="13" name="TextBox 12">
            <a:extLst>
              <a:ext uri="{FF2B5EF4-FFF2-40B4-BE49-F238E27FC236}">
                <a16:creationId xmlns:a16="http://schemas.microsoft.com/office/drawing/2014/main" id="{FDCF20AD-72BA-48B2-9536-C43A035E41D4}"/>
              </a:ext>
            </a:extLst>
          </p:cNvPr>
          <p:cNvSpPr txBox="1"/>
          <p:nvPr/>
        </p:nvSpPr>
        <p:spPr>
          <a:xfrm>
            <a:off x="328040" y="908818"/>
            <a:ext cx="10530460" cy="461665"/>
          </a:xfrm>
          <a:prstGeom prst="rect">
            <a:avLst/>
          </a:prstGeom>
          <a:noFill/>
        </p:spPr>
        <p:txBody>
          <a:bodyPr wrap="square" rtlCol="0">
            <a:spAutoFit/>
          </a:bodyPr>
          <a:lstStyle/>
          <a:p>
            <a:r>
              <a:rPr lang="el-GR" sz="2400" dirty="0">
                <a:solidFill>
                  <a:srgbClr val="B46B62"/>
                </a:solidFill>
              </a:rPr>
              <a:t>Ελληνική Νομοθεσία – ΚΥΑ 43942/4026/2016 – Ηλεκτρονικό Μητρώο Αποβλήτων</a:t>
            </a:r>
            <a:endParaRPr lang="en-GB" sz="2400" dirty="0">
              <a:solidFill>
                <a:srgbClr val="B46B62"/>
              </a:solidFill>
            </a:endParaRPr>
          </a:p>
        </p:txBody>
      </p:sp>
    </p:spTree>
    <p:extLst>
      <p:ext uri="{BB962C8B-B14F-4D97-AF65-F5344CB8AC3E}">
        <p14:creationId xmlns:p14="http://schemas.microsoft.com/office/powerpoint/2010/main" val="103948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25</a:t>
            </a:fld>
            <a:endParaRPr lang="en-US" sz="1600" b="1" dirty="0">
              <a:solidFill>
                <a:schemeClr val="tx1">
                  <a:lumMod val="75000"/>
                  <a:lumOff val="25000"/>
                </a:schemeClr>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FDCF20AD-72BA-48B2-9536-C43A035E41D4}"/>
              </a:ext>
            </a:extLst>
          </p:cNvPr>
          <p:cNvSpPr txBox="1"/>
          <p:nvPr/>
        </p:nvSpPr>
        <p:spPr>
          <a:xfrm>
            <a:off x="328040" y="908818"/>
            <a:ext cx="2562117" cy="1938992"/>
          </a:xfrm>
          <a:prstGeom prst="rect">
            <a:avLst/>
          </a:prstGeom>
          <a:noFill/>
        </p:spPr>
        <p:txBody>
          <a:bodyPr wrap="square" rtlCol="0">
            <a:spAutoFit/>
          </a:bodyPr>
          <a:lstStyle/>
          <a:p>
            <a:r>
              <a:rPr lang="el-GR" sz="2400" dirty="0">
                <a:solidFill>
                  <a:srgbClr val="B46B62"/>
                </a:solidFill>
              </a:rPr>
              <a:t>Οδηγίες κυκλικής οικονομίας – 2018 (αναμένεται εναρμόνιση εντός 2020)</a:t>
            </a:r>
            <a:endParaRPr lang="en-GB" sz="2400" dirty="0">
              <a:solidFill>
                <a:srgbClr val="B46B62"/>
              </a:solidFill>
            </a:endParaRPr>
          </a:p>
        </p:txBody>
      </p:sp>
      <p:pic>
        <p:nvPicPr>
          <p:cNvPr id="5" name="Εικόνα 4" descr="Εικόνα που περιέχει κείμενο, στιγμιότυπο οθόνης, εφημερίδα&#10;&#10;Περιγραφή που δημιουργήθηκε αυτόματα">
            <a:extLst>
              <a:ext uri="{FF2B5EF4-FFF2-40B4-BE49-F238E27FC236}">
                <a16:creationId xmlns:a16="http://schemas.microsoft.com/office/drawing/2014/main" id="{58FC8931-A499-49F2-AABF-C2DD5003B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046" y="720157"/>
            <a:ext cx="4228011" cy="5522581"/>
          </a:xfrm>
          <a:prstGeom prst="rect">
            <a:avLst/>
          </a:prstGeom>
        </p:spPr>
      </p:pic>
    </p:spTree>
    <p:extLst>
      <p:ext uri="{BB962C8B-B14F-4D97-AF65-F5344CB8AC3E}">
        <p14:creationId xmlns:p14="http://schemas.microsoft.com/office/powerpoint/2010/main" val="37113039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26</a:t>
            </a:fld>
            <a:endParaRPr lang="en-US" sz="1600" b="1" dirty="0">
              <a:solidFill>
                <a:schemeClr val="tx1">
                  <a:lumMod val="75000"/>
                  <a:lumOff val="25000"/>
                </a:schemeClr>
              </a:solidFill>
              <a:latin typeface="Arial" pitchFamily="34" charset="0"/>
              <a:cs typeface="Arial" pitchFamily="34" charset="0"/>
            </a:endParaRPr>
          </a:p>
        </p:txBody>
      </p:sp>
      <p:sp>
        <p:nvSpPr>
          <p:cNvPr id="3" name="Ορθογώνιο 2">
            <a:extLst>
              <a:ext uri="{FF2B5EF4-FFF2-40B4-BE49-F238E27FC236}">
                <a16:creationId xmlns:a16="http://schemas.microsoft.com/office/drawing/2014/main" id="{62AEEAE7-D780-44DD-A417-092D7F49BC63}"/>
              </a:ext>
            </a:extLst>
          </p:cNvPr>
          <p:cNvSpPr/>
          <p:nvPr/>
        </p:nvSpPr>
        <p:spPr>
          <a:xfrm>
            <a:off x="244928" y="1012954"/>
            <a:ext cx="11462657" cy="5570756"/>
          </a:xfrm>
          <a:prstGeom prst="rect">
            <a:avLst/>
          </a:prstGeom>
        </p:spPr>
        <p:txBody>
          <a:bodyPr wrap="square">
            <a:spAutoFit/>
          </a:bodyPr>
          <a:lstStyle/>
          <a:p>
            <a:endParaRPr lang="el-GR" sz="2200" dirty="0">
              <a:solidFill>
                <a:srgbClr val="000000"/>
              </a:solidFill>
              <a:latin typeface="+mj-lt"/>
            </a:endParaRPr>
          </a:p>
          <a:p>
            <a:pPr marL="179388" indent="-179388">
              <a:buFont typeface="Arial" panose="020B0604020202020204" pitchFamily="34" charset="0"/>
              <a:buChar char="•"/>
            </a:pPr>
            <a:r>
              <a:rPr lang="el-GR" sz="2400" dirty="0">
                <a:latin typeface="+mj-lt"/>
              </a:rPr>
              <a:t>Κοινός στόχος ΕΕ για ανακύκλωση του 65% των ΑΣΑ έως το 2035</a:t>
            </a:r>
            <a:r>
              <a:rPr lang="en-US" sz="2400" dirty="0">
                <a:latin typeface="+mj-lt"/>
              </a:rPr>
              <a:t>;</a:t>
            </a:r>
          </a:p>
          <a:p>
            <a:pPr marL="179388" indent="-179388">
              <a:buFont typeface="Arial" panose="020B0604020202020204" pitchFamily="34" charset="0"/>
              <a:buChar char="•"/>
            </a:pPr>
            <a:r>
              <a:rPr lang="el-GR" sz="2400" dirty="0">
                <a:latin typeface="+mj-lt"/>
              </a:rPr>
              <a:t>Κοινός στόχος ΕΕ για ανακύκλωση του 70% των αποβλήτων συσκευασίας έως το 2030</a:t>
            </a:r>
            <a:r>
              <a:rPr lang="en-US" sz="2400" dirty="0">
                <a:latin typeface="+mj-lt"/>
              </a:rPr>
              <a:t>;</a:t>
            </a:r>
          </a:p>
          <a:p>
            <a:pPr marL="179388" indent="-179388">
              <a:buFont typeface="Arial" panose="020B0604020202020204" pitchFamily="34" charset="0"/>
              <a:buChar char="•"/>
            </a:pPr>
            <a:r>
              <a:rPr lang="el-GR" sz="2400" dirty="0">
                <a:latin typeface="+mj-lt"/>
              </a:rPr>
              <a:t>Δεσμευτικός στόχος για μείωση της ταφής στο μέγιστο 10% των παραγόμενων ΑΣΑ έως 2035</a:t>
            </a:r>
            <a:r>
              <a:rPr lang="en-US" sz="2400" dirty="0">
                <a:latin typeface="+mj-lt"/>
              </a:rPr>
              <a:t>;</a:t>
            </a:r>
          </a:p>
          <a:p>
            <a:pPr marL="179388" indent="-179388">
              <a:buFont typeface="Arial" panose="020B0604020202020204" pitchFamily="34" charset="0"/>
              <a:buChar char="•"/>
            </a:pPr>
            <a:r>
              <a:rPr lang="el-GR" sz="2400" dirty="0">
                <a:latin typeface="+mj-lt"/>
              </a:rPr>
              <a:t>Απαγόρευση ταφής διαχωρισμένων στην πηγή αποβλήτων</a:t>
            </a:r>
            <a:r>
              <a:rPr lang="en-US" sz="2400" dirty="0">
                <a:latin typeface="+mj-lt"/>
              </a:rPr>
              <a:t>;</a:t>
            </a:r>
          </a:p>
          <a:p>
            <a:pPr marL="179388" indent="-179388">
              <a:buFont typeface="Arial" panose="020B0604020202020204" pitchFamily="34" charset="0"/>
              <a:buChar char="•"/>
            </a:pPr>
            <a:r>
              <a:rPr lang="el-GR" sz="2400" dirty="0">
                <a:latin typeface="+mj-lt"/>
              </a:rPr>
              <a:t>Προώθηση οικονομικών εργαλείων για εκτροπή από ταφή</a:t>
            </a:r>
            <a:r>
              <a:rPr lang="en-US" sz="2400" dirty="0">
                <a:latin typeface="+mj-lt"/>
              </a:rPr>
              <a:t>;</a:t>
            </a:r>
          </a:p>
          <a:p>
            <a:pPr marL="179388" indent="-179388">
              <a:buFont typeface="Arial" panose="020B0604020202020204" pitchFamily="34" charset="0"/>
              <a:buChar char="•"/>
            </a:pPr>
            <a:r>
              <a:rPr lang="el-GR" sz="2400" dirty="0">
                <a:latin typeface="+mj-lt"/>
              </a:rPr>
              <a:t>Απλοποιημένοι και βελτιωμένοι ορισμοί και εναρμονισμένες μέθοδοι υπολογισμού των ρυθμών ανακύκλωσης στην ΕΕ</a:t>
            </a:r>
            <a:r>
              <a:rPr lang="en-US" sz="2400" dirty="0">
                <a:latin typeface="+mj-lt"/>
              </a:rPr>
              <a:t>;</a:t>
            </a:r>
          </a:p>
          <a:p>
            <a:pPr marL="179388" indent="-179388">
              <a:buFont typeface="Arial" panose="020B0604020202020204" pitchFamily="34" charset="0"/>
              <a:buChar char="•"/>
            </a:pPr>
            <a:r>
              <a:rPr lang="el-GR" sz="2400" dirty="0">
                <a:latin typeface="+mj-lt"/>
              </a:rPr>
              <a:t>Προώθηση επαναχρησιμοποίησης και βιομηχανικής συμβίωσης. Μετατροπή υποπροϊόντος μιας βιομηχανίας σε πρωτογενές υλικό μίας άλλης</a:t>
            </a:r>
            <a:r>
              <a:rPr lang="en-US" sz="2400" dirty="0">
                <a:latin typeface="+mj-lt"/>
              </a:rPr>
              <a:t>;</a:t>
            </a:r>
          </a:p>
          <a:p>
            <a:pPr marL="179388" indent="-179388">
              <a:buFont typeface="Arial" panose="020B0604020202020204" pitchFamily="34" charset="0"/>
              <a:buChar char="•"/>
            </a:pPr>
            <a:r>
              <a:rPr lang="el-GR" sz="2400" dirty="0">
                <a:latin typeface="+mj-lt"/>
              </a:rPr>
              <a:t>Οικονομικά κίνητρα για παραγωγούς να βάλουν πιο πράσινα προϊόντα στην αγορά και να υποστηρίξουν συστήματα ανάκτησης και ανακύκλωσης (π.χ. για συσκευασίες, μπαταρίες, ηλεκτρονικό και ηλεκτρικό εξοπλισμό, οχήματα</a:t>
            </a:r>
            <a:r>
              <a:rPr lang="en-US" sz="2400" dirty="0">
                <a:latin typeface="+mj-lt"/>
              </a:rPr>
              <a:t>).</a:t>
            </a:r>
          </a:p>
          <a:p>
            <a:endParaRPr lang="en-GB" sz="2200" dirty="0">
              <a:solidFill>
                <a:srgbClr val="000000"/>
              </a:solidFill>
              <a:latin typeface="+mj-lt"/>
            </a:endParaRPr>
          </a:p>
        </p:txBody>
      </p:sp>
      <p:sp>
        <p:nvSpPr>
          <p:cNvPr id="13" name="TextBox 12">
            <a:extLst>
              <a:ext uri="{FF2B5EF4-FFF2-40B4-BE49-F238E27FC236}">
                <a16:creationId xmlns:a16="http://schemas.microsoft.com/office/drawing/2014/main" id="{FDCF20AD-72BA-48B2-9536-C43A035E41D4}"/>
              </a:ext>
            </a:extLst>
          </p:cNvPr>
          <p:cNvSpPr txBox="1"/>
          <p:nvPr/>
        </p:nvSpPr>
        <p:spPr>
          <a:xfrm>
            <a:off x="328040" y="1009872"/>
            <a:ext cx="10530460" cy="461665"/>
          </a:xfrm>
          <a:prstGeom prst="rect">
            <a:avLst/>
          </a:prstGeom>
          <a:noFill/>
        </p:spPr>
        <p:txBody>
          <a:bodyPr wrap="square" rtlCol="0">
            <a:spAutoFit/>
          </a:bodyPr>
          <a:lstStyle/>
          <a:p>
            <a:r>
              <a:rPr lang="el-GR" sz="2400" dirty="0">
                <a:solidFill>
                  <a:srgbClr val="B46B62"/>
                </a:solidFill>
              </a:rPr>
              <a:t>Νέοι στόχοι οδηγιών ΚΕ 2018</a:t>
            </a:r>
            <a:endParaRPr lang="en-GB" sz="2400" dirty="0">
              <a:solidFill>
                <a:srgbClr val="B46B62"/>
              </a:solidFill>
            </a:endParaRPr>
          </a:p>
        </p:txBody>
      </p:sp>
    </p:spTree>
    <p:extLst>
      <p:ext uri="{BB962C8B-B14F-4D97-AF65-F5344CB8AC3E}">
        <p14:creationId xmlns:p14="http://schemas.microsoft.com/office/powerpoint/2010/main" val="2452803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27</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D428430-35A8-46A8-A872-52D0CA6E2A3A}"/>
              </a:ext>
            </a:extLst>
          </p:cNvPr>
          <p:cNvSpPr txBox="1"/>
          <p:nvPr/>
        </p:nvSpPr>
        <p:spPr>
          <a:xfrm>
            <a:off x="413255" y="2228671"/>
            <a:ext cx="2632503" cy="830997"/>
          </a:xfrm>
          <a:prstGeom prst="rect">
            <a:avLst/>
          </a:prstGeom>
          <a:noFill/>
        </p:spPr>
        <p:txBody>
          <a:bodyPr wrap="square" rtlCol="0">
            <a:spAutoFit/>
          </a:bodyPr>
          <a:lstStyle/>
          <a:p>
            <a:pPr algn="ctr"/>
            <a:r>
              <a:rPr lang="el-GR" sz="2400" b="1" dirty="0">
                <a:solidFill>
                  <a:srgbClr val="B46B62"/>
                </a:solidFill>
              </a:rPr>
              <a:t>Ροές μαζών σε ένα σύστημα ΣΑ</a:t>
            </a:r>
            <a:endParaRPr lang="en-GB" sz="2400" b="1" dirty="0">
              <a:solidFill>
                <a:srgbClr val="B46B62"/>
              </a:solidFill>
            </a:endParaRPr>
          </a:p>
        </p:txBody>
      </p:sp>
      <p:pic>
        <p:nvPicPr>
          <p:cNvPr id="4" name="Εικόνα 3">
            <a:extLst>
              <a:ext uri="{FF2B5EF4-FFF2-40B4-BE49-F238E27FC236}">
                <a16:creationId xmlns:a16="http://schemas.microsoft.com/office/drawing/2014/main" id="{5139DC53-193F-434A-9963-F19150AA1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549" y="908818"/>
            <a:ext cx="7840083" cy="5190992"/>
          </a:xfrm>
          <a:prstGeom prst="rect">
            <a:avLst/>
          </a:prstGeom>
        </p:spPr>
      </p:pic>
    </p:spTree>
    <p:extLst>
      <p:ext uri="{BB962C8B-B14F-4D97-AF65-F5344CB8AC3E}">
        <p14:creationId xmlns:p14="http://schemas.microsoft.com/office/powerpoint/2010/main" val="9839903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28</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D428430-35A8-46A8-A872-52D0CA6E2A3A}"/>
              </a:ext>
            </a:extLst>
          </p:cNvPr>
          <p:cNvSpPr txBox="1"/>
          <p:nvPr/>
        </p:nvSpPr>
        <p:spPr>
          <a:xfrm>
            <a:off x="413255" y="2228671"/>
            <a:ext cx="2632503" cy="830997"/>
          </a:xfrm>
          <a:prstGeom prst="rect">
            <a:avLst/>
          </a:prstGeom>
          <a:noFill/>
        </p:spPr>
        <p:txBody>
          <a:bodyPr wrap="square" rtlCol="0">
            <a:spAutoFit/>
          </a:bodyPr>
          <a:lstStyle/>
          <a:p>
            <a:pPr algn="ctr"/>
            <a:r>
              <a:rPr lang="el-GR" sz="2400" b="1" dirty="0">
                <a:solidFill>
                  <a:srgbClr val="B46B62"/>
                </a:solidFill>
              </a:rPr>
              <a:t>Υποσυστήματα σε ένα ΣΔΑ</a:t>
            </a:r>
            <a:endParaRPr lang="en-GB" sz="2400" b="1" dirty="0">
              <a:solidFill>
                <a:srgbClr val="B46B62"/>
              </a:solidFill>
            </a:endParaRPr>
          </a:p>
        </p:txBody>
      </p:sp>
      <p:pic>
        <p:nvPicPr>
          <p:cNvPr id="5" name="Εικόνα 4" descr="Εικόνα που περιέχει χάρτης, κείμενο&#10;&#10;Περιγραφή που δημιουργήθηκε αυτόματα">
            <a:extLst>
              <a:ext uri="{FF2B5EF4-FFF2-40B4-BE49-F238E27FC236}">
                <a16:creationId xmlns:a16="http://schemas.microsoft.com/office/drawing/2014/main" id="{4F19AA08-7ED7-4909-872C-7DA95DA73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969" y="1255707"/>
            <a:ext cx="6929354" cy="4622579"/>
          </a:xfrm>
          <a:prstGeom prst="rect">
            <a:avLst/>
          </a:prstGeom>
        </p:spPr>
      </p:pic>
    </p:spTree>
    <p:extLst>
      <p:ext uri="{BB962C8B-B14F-4D97-AF65-F5344CB8AC3E}">
        <p14:creationId xmlns:p14="http://schemas.microsoft.com/office/powerpoint/2010/main" val="34694970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29</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D428430-35A8-46A8-A872-52D0CA6E2A3A}"/>
              </a:ext>
            </a:extLst>
          </p:cNvPr>
          <p:cNvSpPr txBox="1"/>
          <p:nvPr/>
        </p:nvSpPr>
        <p:spPr>
          <a:xfrm>
            <a:off x="413255" y="2228671"/>
            <a:ext cx="2632503" cy="830997"/>
          </a:xfrm>
          <a:prstGeom prst="rect">
            <a:avLst/>
          </a:prstGeom>
          <a:noFill/>
        </p:spPr>
        <p:txBody>
          <a:bodyPr wrap="square" rtlCol="0">
            <a:spAutoFit/>
          </a:bodyPr>
          <a:lstStyle/>
          <a:p>
            <a:pPr algn="ctr"/>
            <a:r>
              <a:rPr lang="el-GR" sz="2400" b="1" dirty="0">
                <a:solidFill>
                  <a:srgbClr val="B46B62"/>
                </a:solidFill>
              </a:rPr>
              <a:t>Υποσυστήματα σε ένα ΣΔΑ</a:t>
            </a:r>
            <a:endParaRPr lang="en-GB" sz="2400" b="1" dirty="0">
              <a:solidFill>
                <a:srgbClr val="B46B62"/>
              </a:solidFill>
            </a:endParaRPr>
          </a:p>
        </p:txBody>
      </p:sp>
      <p:pic>
        <p:nvPicPr>
          <p:cNvPr id="3" name="Εικόνα 2">
            <a:extLst>
              <a:ext uri="{FF2B5EF4-FFF2-40B4-BE49-F238E27FC236}">
                <a16:creationId xmlns:a16="http://schemas.microsoft.com/office/drawing/2014/main" id="{6721668F-083E-4A1D-B2C4-2E2B591A4A3B}"/>
              </a:ext>
            </a:extLst>
          </p:cNvPr>
          <p:cNvPicPr>
            <a:picLocks noChangeAspect="1"/>
          </p:cNvPicPr>
          <p:nvPr/>
        </p:nvPicPr>
        <p:blipFill>
          <a:blip r:embed="rId2"/>
          <a:stretch>
            <a:fillRect/>
          </a:stretch>
        </p:blipFill>
        <p:spPr>
          <a:xfrm>
            <a:off x="3045758" y="1041989"/>
            <a:ext cx="7717492" cy="5302202"/>
          </a:xfrm>
          <a:prstGeom prst="rect">
            <a:avLst/>
          </a:prstGeom>
        </p:spPr>
      </p:pic>
      <p:sp>
        <p:nvSpPr>
          <p:cNvPr id="14" name="TextBox 13">
            <a:extLst>
              <a:ext uri="{FF2B5EF4-FFF2-40B4-BE49-F238E27FC236}">
                <a16:creationId xmlns:a16="http://schemas.microsoft.com/office/drawing/2014/main" id="{AAD02868-8A8A-4E3B-9E9B-1F7359C66567}"/>
              </a:ext>
            </a:extLst>
          </p:cNvPr>
          <p:cNvSpPr txBox="1"/>
          <p:nvPr/>
        </p:nvSpPr>
        <p:spPr>
          <a:xfrm>
            <a:off x="-181850" y="5874077"/>
            <a:ext cx="2632503" cy="276999"/>
          </a:xfrm>
          <a:prstGeom prst="rect">
            <a:avLst/>
          </a:prstGeom>
          <a:noFill/>
        </p:spPr>
        <p:txBody>
          <a:bodyPr wrap="square" rtlCol="0">
            <a:spAutoFit/>
          </a:bodyPr>
          <a:lstStyle/>
          <a:p>
            <a:pPr algn="ctr"/>
            <a:r>
              <a:rPr lang="el-GR" sz="1200" b="1" dirty="0">
                <a:solidFill>
                  <a:srgbClr val="B46B62"/>
                </a:solidFill>
              </a:rPr>
              <a:t>Βασισμένο σε </a:t>
            </a:r>
            <a:r>
              <a:rPr lang="en-US" sz="1200" b="1" dirty="0">
                <a:solidFill>
                  <a:srgbClr val="B46B62"/>
                </a:solidFill>
              </a:rPr>
              <a:t>Wilson, 2002</a:t>
            </a:r>
            <a:endParaRPr lang="en-GB" sz="1200" b="1" dirty="0">
              <a:solidFill>
                <a:srgbClr val="B46B62"/>
              </a:solidFill>
            </a:endParaRPr>
          </a:p>
        </p:txBody>
      </p:sp>
    </p:spTree>
    <p:extLst>
      <p:ext uri="{BB962C8B-B14F-4D97-AF65-F5344CB8AC3E}">
        <p14:creationId xmlns:p14="http://schemas.microsoft.com/office/powerpoint/2010/main" val="9634108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3</a:t>
            </a:fld>
            <a:endParaRPr lang="en-US" sz="1600" b="1" dirty="0">
              <a:latin typeface="Arial" pitchFamily="34" charset="0"/>
              <a:cs typeface="Arial" pitchFamily="34" charset="0"/>
            </a:endParaRPr>
          </a:p>
        </p:txBody>
      </p:sp>
      <p:pic>
        <p:nvPicPr>
          <p:cNvPr id="4" name="Εικόνα 3" descr="Εικόνα που περιέχει κείμενο, εφημερίδα&#10;&#10;Περιγραφή που δημιουργήθηκε αυτόματα">
            <a:extLst>
              <a:ext uri="{FF2B5EF4-FFF2-40B4-BE49-F238E27FC236}">
                <a16:creationId xmlns:a16="http://schemas.microsoft.com/office/drawing/2014/main" id="{B77B2492-0C6B-43BF-94C8-CB4E5E88E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232" y="762040"/>
            <a:ext cx="3653533" cy="5333920"/>
          </a:xfrm>
          <a:prstGeom prst="rect">
            <a:avLst/>
          </a:prstGeom>
        </p:spPr>
      </p:pic>
    </p:spTree>
    <p:extLst>
      <p:ext uri="{BB962C8B-B14F-4D97-AF65-F5344CB8AC3E}">
        <p14:creationId xmlns:p14="http://schemas.microsoft.com/office/powerpoint/2010/main" val="28503915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30</a:t>
            </a:fld>
            <a:endParaRPr lang="en-US" sz="1600" b="1" dirty="0">
              <a:solidFill>
                <a:schemeClr val="tx1">
                  <a:lumMod val="75000"/>
                  <a:lumOff val="25000"/>
                </a:schemeClr>
              </a:solidFill>
              <a:latin typeface="Arial" pitchFamily="34" charset="0"/>
              <a:cs typeface="Arial" pitchFamily="34" charset="0"/>
            </a:endParaRPr>
          </a:p>
        </p:txBody>
      </p:sp>
      <p:pic>
        <p:nvPicPr>
          <p:cNvPr id="13" name="Picture 2">
            <a:extLst>
              <a:ext uri="{FF2B5EF4-FFF2-40B4-BE49-F238E27FC236}">
                <a16:creationId xmlns:a16="http://schemas.microsoft.com/office/drawing/2014/main" id="{959B4707-0346-4752-A2FF-91622C793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914" y="746625"/>
            <a:ext cx="6239694" cy="54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43428574-EEDC-43A0-A153-EB8C059912C2}"/>
              </a:ext>
            </a:extLst>
          </p:cNvPr>
          <p:cNvSpPr txBox="1"/>
          <p:nvPr/>
        </p:nvSpPr>
        <p:spPr>
          <a:xfrm>
            <a:off x="81643" y="1053014"/>
            <a:ext cx="2632503" cy="830997"/>
          </a:xfrm>
          <a:prstGeom prst="rect">
            <a:avLst/>
          </a:prstGeom>
          <a:noFill/>
        </p:spPr>
        <p:txBody>
          <a:bodyPr wrap="square" rtlCol="0">
            <a:spAutoFit/>
          </a:bodyPr>
          <a:lstStyle/>
          <a:p>
            <a:pPr algn="ctr"/>
            <a:r>
              <a:rPr lang="el-GR" sz="2400" b="1" dirty="0">
                <a:solidFill>
                  <a:srgbClr val="B46B62"/>
                </a:solidFill>
              </a:rPr>
              <a:t>Πιθανά σενάρια διαχείρισης</a:t>
            </a:r>
            <a:endParaRPr lang="en-GB" sz="2400" b="1" dirty="0">
              <a:solidFill>
                <a:srgbClr val="B46B62"/>
              </a:solidFill>
            </a:endParaRPr>
          </a:p>
        </p:txBody>
      </p:sp>
      <p:sp>
        <p:nvSpPr>
          <p:cNvPr id="15" name="TextBox 14">
            <a:extLst>
              <a:ext uri="{FF2B5EF4-FFF2-40B4-BE49-F238E27FC236}">
                <a16:creationId xmlns:a16="http://schemas.microsoft.com/office/drawing/2014/main" id="{3153EC0B-9084-4922-A97F-C09C188340E4}"/>
              </a:ext>
            </a:extLst>
          </p:cNvPr>
          <p:cNvSpPr txBox="1"/>
          <p:nvPr/>
        </p:nvSpPr>
        <p:spPr>
          <a:xfrm>
            <a:off x="-181850" y="5874077"/>
            <a:ext cx="2632503" cy="276999"/>
          </a:xfrm>
          <a:prstGeom prst="rect">
            <a:avLst/>
          </a:prstGeom>
          <a:noFill/>
        </p:spPr>
        <p:txBody>
          <a:bodyPr wrap="square" rtlCol="0">
            <a:spAutoFit/>
          </a:bodyPr>
          <a:lstStyle/>
          <a:p>
            <a:pPr algn="ctr"/>
            <a:r>
              <a:rPr lang="en-US" sz="1200" b="1" dirty="0" err="1">
                <a:solidFill>
                  <a:srgbClr val="B46B62"/>
                </a:solidFill>
              </a:rPr>
              <a:t>Tchobanoglous</a:t>
            </a:r>
            <a:r>
              <a:rPr lang="en-US" sz="1200" b="1" dirty="0">
                <a:solidFill>
                  <a:srgbClr val="B46B62"/>
                </a:solidFill>
              </a:rPr>
              <a:t> and </a:t>
            </a:r>
            <a:r>
              <a:rPr lang="en-US" sz="1200" b="1" dirty="0" err="1">
                <a:solidFill>
                  <a:srgbClr val="B46B62"/>
                </a:solidFill>
              </a:rPr>
              <a:t>Kreith</a:t>
            </a:r>
            <a:r>
              <a:rPr lang="en-US" sz="1200" b="1" dirty="0">
                <a:solidFill>
                  <a:srgbClr val="B46B62"/>
                </a:solidFill>
              </a:rPr>
              <a:t>, 2002</a:t>
            </a:r>
            <a:endParaRPr lang="en-GB" sz="1200" b="1" dirty="0">
              <a:solidFill>
                <a:srgbClr val="B46B62"/>
              </a:solidFill>
            </a:endParaRPr>
          </a:p>
        </p:txBody>
      </p:sp>
    </p:spTree>
    <p:extLst>
      <p:ext uri="{BB962C8B-B14F-4D97-AF65-F5344CB8AC3E}">
        <p14:creationId xmlns:p14="http://schemas.microsoft.com/office/powerpoint/2010/main" val="10643535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31</a:t>
            </a:fld>
            <a:endParaRPr lang="en-US" sz="1600" b="1" dirty="0">
              <a:solidFill>
                <a:schemeClr val="tx1">
                  <a:lumMod val="75000"/>
                  <a:lumOff val="25000"/>
                </a:schemeClr>
              </a:solidFill>
              <a:latin typeface="Arial" pitchFamily="34" charset="0"/>
              <a:cs typeface="Arial" pitchFamily="34" charset="0"/>
            </a:endParaRPr>
          </a:p>
        </p:txBody>
      </p:sp>
      <p:pic>
        <p:nvPicPr>
          <p:cNvPr id="3" name="Εικόνα 2">
            <a:extLst>
              <a:ext uri="{FF2B5EF4-FFF2-40B4-BE49-F238E27FC236}">
                <a16:creationId xmlns:a16="http://schemas.microsoft.com/office/drawing/2014/main" id="{926C6EA4-E631-4EA2-8E69-B392BF98D8C3}"/>
              </a:ext>
            </a:extLst>
          </p:cNvPr>
          <p:cNvPicPr>
            <a:picLocks noChangeAspect="1"/>
          </p:cNvPicPr>
          <p:nvPr/>
        </p:nvPicPr>
        <p:blipFill>
          <a:blip r:embed="rId2"/>
          <a:stretch>
            <a:fillRect/>
          </a:stretch>
        </p:blipFill>
        <p:spPr>
          <a:xfrm>
            <a:off x="4005942" y="716863"/>
            <a:ext cx="4180114" cy="5424273"/>
          </a:xfrm>
          <a:prstGeom prst="rect">
            <a:avLst/>
          </a:prstGeom>
        </p:spPr>
      </p:pic>
      <p:sp>
        <p:nvSpPr>
          <p:cNvPr id="12" name="TextBox 11">
            <a:extLst>
              <a:ext uri="{FF2B5EF4-FFF2-40B4-BE49-F238E27FC236}">
                <a16:creationId xmlns:a16="http://schemas.microsoft.com/office/drawing/2014/main" id="{70ECA1F6-F784-41AC-A7D3-9F5B64D5A7DE}"/>
              </a:ext>
            </a:extLst>
          </p:cNvPr>
          <p:cNvSpPr txBox="1"/>
          <p:nvPr/>
        </p:nvSpPr>
        <p:spPr>
          <a:xfrm>
            <a:off x="146957" y="908818"/>
            <a:ext cx="2632503" cy="830997"/>
          </a:xfrm>
          <a:prstGeom prst="rect">
            <a:avLst/>
          </a:prstGeom>
          <a:noFill/>
        </p:spPr>
        <p:txBody>
          <a:bodyPr wrap="square" rtlCol="0">
            <a:spAutoFit/>
          </a:bodyPr>
          <a:lstStyle/>
          <a:p>
            <a:pPr algn="ctr"/>
            <a:r>
              <a:rPr lang="el-GR" sz="2400" b="1" dirty="0">
                <a:solidFill>
                  <a:srgbClr val="B46B62"/>
                </a:solidFill>
              </a:rPr>
              <a:t>Πιθανά σενάρια διαχείρισης</a:t>
            </a:r>
            <a:endParaRPr lang="en-GB" sz="2400" b="1" dirty="0">
              <a:solidFill>
                <a:srgbClr val="B46B62"/>
              </a:solidFill>
            </a:endParaRPr>
          </a:p>
        </p:txBody>
      </p:sp>
      <p:sp>
        <p:nvSpPr>
          <p:cNvPr id="14" name="TextBox 13">
            <a:extLst>
              <a:ext uri="{FF2B5EF4-FFF2-40B4-BE49-F238E27FC236}">
                <a16:creationId xmlns:a16="http://schemas.microsoft.com/office/drawing/2014/main" id="{FC658F9F-7AAB-4892-A559-9AE810E77CEC}"/>
              </a:ext>
            </a:extLst>
          </p:cNvPr>
          <p:cNvSpPr txBox="1"/>
          <p:nvPr/>
        </p:nvSpPr>
        <p:spPr>
          <a:xfrm>
            <a:off x="-181850" y="5874077"/>
            <a:ext cx="2632503" cy="276999"/>
          </a:xfrm>
          <a:prstGeom prst="rect">
            <a:avLst/>
          </a:prstGeom>
          <a:noFill/>
        </p:spPr>
        <p:txBody>
          <a:bodyPr wrap="square" rtlCol="0">
            <a:spAutoFit/>
          </a:bodyPr>
          <a:lstStyle/>
          <a:p>
            <a:pPr algn="ctr"/>
            <a:r>
              <a:rPr lang="en-US" sz="1200" b="1" dirty="0" err="1">
                <a:solidFill>
                  <a:srgbClr val="B46B62"/>
                </a:solidFill>
              </a:rPr>
              <a:t>Tchobanoglous</a:t>
            </a:r>
            <a:r>
              <a:rPr lang="en-US" sz="1200" b="1" dirty="0">
                <a:solidFill>
                  <a:srgbClr val="B46B62"/>
                </a:solidFill>
              </a:rPr>
              <a:t> and </a:t>
            </a:r>
            <a:r>
              <a:rPr lang="en-US" sz="1200" b="1" dirty="0" err="1">
                <a:solidFill>
                  <a:srgbClr val="B46B62"/>
                </a:solidFill>
              </a:rPr>
              <a:t>Kreith</a:t>
            </a:r>
            <a:r>
              <a:rPr lang="en-US" sz="1200" b="1" dirty="0">
                <a:solidFill>
                  <a:srgbClr val="B46B62"/>
                </a:solidFill>
              </a:rPr>
              <a:t>, 2002</a:t>
            </a:r>
            <a:endParaRPr lang="en-GB" sz="1200" b="1" dirty="0">
              <a:solidFill>
                <a:srgbClr val="B46B62"/>
              </a:solidFill>
            </a:endParaRPr>
          </a:p>
        </p:txBody>
      </p:sp>
    </p:spTree>
    <p:extLst>
      <p:ext uri="{BB962C8B-B14F-4D97-AF65-F5344CB8AC3E}">
        <p14:creationId xmlns:p14="http://schemas.microsoft.com/office/powerpoint/2010/main" val="1718571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b="1" dirty="0">
                <a:solidFill>
                  <a:schemeClr val="bg1"/>
                </a:solidFill>
              </a:rPr>
              <a:t>ΔΙΑΧΕΙΡΙΣΗ ΚΑΙ ΜΗΧΑΝΙΚΗ ΣΤΕΡΕΩΝ ΑΠΟΒΛΗΤΩΝ</a:t>
            </a:r>
          </a:p>
          <a:p>
            <a:r>
              <a:rPr lang="el-GR" sz="1400" b="1" dirty="0">
                <a:solidFill>
                  <a:schemeClr val="bg1"/>
                </a:solidFill>
              </a:rPr>
              <a:t>Δημήτριος </a:t>
            </a:r>
            <a:r>
              <a:rPr lang="el-GR" sz="1400" b="1" dirty="0" err="1">
                <a:solidFill>
                  <a:schemeClr val="bg1"/>
                </a:solidFill>
              </a:rPr>
              <a:t>Κομίλης</a:t>
            </a:r>
            <a:endParaRPr lang="el-GR" sz="1400" b="1" dirty="0">
              <a:solidFill>
                <a:schemeClr val="bg1"/>
              </a:solidFill>
            </a:endParaRPr>
          </a:p>
          <a:p>
            <a:endParaRPr lang="el-GR" sz="1400" b="1" dirty="0">
              <a:solidFill>
                <a:schemeClr val="bg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32</a:t>
            </a:fld>
            <a:endParaRPr lang="en-US" sz="1600" b="1" dirty="0">
              <a:solidFill>
                <a:schemeClr val="bg1"/>
              </a:solidFill>
              <a:latin typeface="Arial" pitchFamily="34" charset="0"/>
              <a:cs typeface="Arial" pitchFamily="34" charset="0"/>
            </a:endParaRPr>
          </a:p>
        </p:txBody>
      </p:sp>
      <p:sp>
        <p:nvSpPr>
          <p:cNvPr id="3" name="Ορθογώνιο 2">
            <a:extLst>
              <a:ext uri="{FF2B5EF4-FFF2-40B4-BE49-F238E27FC236}">
                <a16:creationId xmlns:a16="http://schemas.microsoft.com/office/drawing/2014/main" id="{62AEEAE7-D780-44DD-A417-092D7F49BC63}"/>
              </a:ext>
            </a:extLst>
          </p:cNvPr>
          <p:cNvSpPr/>
          <p:nvPr/>
        </p:nvSpPr>
        <p:spPr>
          <a:xfrm>
            <a:off x="244928" y="812430"/>
            <a:ext cx="11666698" cy="5632311"/>
          </a:xfrm>
          <a:prstGeom prst="rect">
            <a:avLst/>
          </a:prstGeom>
        </p:spPr>
        <p:txBody>
          <a:bodyPr wrap="square">
            <a:spAutoFit/>
          </a:bodyPr>
          <a:lstStyle/>
          <a:p>
            <a:r>
              <a:rPr lang="el-GR" sz="2200" b="1" dirty="0">
                <a:solidFill>
                  <a:srgbClr val="B46B62"/>
                </a:solidFill>
                <a:latin typeface="+mj-lt"/>
              </a:rPr>
              <a:t>Υποσυστήματα σε ένα ΣΔΑ</a:t>
            </a:r>
          </a:p>
          <a:p>
            <a:r>
              <a:rPr lang="el-GR" sz="2000" dirty="0">
                <a:solidFill>
                  <a:srgbClr val="B46B62"/>
                </a:solidFill>
              </a:rPr>
              <a:t>Προσωρινή αποθήκευση: </a:t>
            </a:r>
            <a:r>
              <a:rPr lang="el-GR" sz="2000" dirty="0"/>
              <a:t>Η αποθήκευση των αποβλήτων για ορισμένο χρόνο σε εγκεκριμένο χώρο ή εγκατάσταση, μέχρι να πραγματοποιηθεί η μεταφορά τους σε εγκεκριμένη εγκατάσταση επεξεργασίας ή τελικής διάθεσης. </a:t>
            </a:r>
          </a:p>
          <a:p>
            <a:r>
              <a:rPr lang="el-GR" sz="2000" dirty="0">
                <a:solidFill>
                  <a:srgbClr val="B46B62"/>
                </a:solidFill>
              </a:rPr>
              <a:t>Συλλογή: </a:t>
            </a:r>
            <a:r>
              <a:rPr lang="el-GR" sz="2000" dirty="0"/>
              <a:t>Η συγκέντρωση αποβλήτων (συλλογή), συμπεριλαμβανομένης της προκαταρκτικής διαλογής και της προκαταρκτικής αποθήκευσης αποβλήτων (π.χ. τοποθέτηση σε κάδους) με σκοπό τη μεταφορά τους σε εγκατάσταση επεξεργασίας αποβλήτων. </a:t>
            </a:r>
          </a:p>
          <a:p>
            <a:r>
              <a:rPr lang="el-GR" sz="2000" dirty="0">
                <a:solidFill>
                  <a:srgbClr val="B46B62"/>
                </a:solidFill>
              </a:rPr>
              <a:t>Μεταφορά: </a:t>
            </a:r>
            <a:r>
              <a:rPr lang="el-GR" sz="2000" dirty="0"/>
              <a:t>Το σύνολο των εργασιών μετακίνησης των αποβλήτων από τα μέσα ή τους χώρους συλλογής προς τους χώρους μεταφόρτωσης, αξιοποίησης/επεξεργασίας, διάθεσης. </a:t>
            </a:r>
          </a:p>
          <a:p>
            <a:r>
              <a:rPr lang="el-GR" sz="2000" dirty="0">
                <a:solidFill>
                  <a:srgbClr val="B46B62"/>
                </a:solidFill>
              </a:rPr>
              <a:t>Μεταφόρτωση: </a:t>
            </a:r>
            <a:r>
              <a:rPr lang="el-GR" sz="2000" dirty="0"/>
              <a:t>Οι εργασίες μετακίνησης των αποβλήτων από τα μέσα ή χώρους συλλογής σε άλλα μέσα μεταφοράς (συνήθως μεγαλύτερα σε όγκο από τα πρώτα) με ενδεχόμενη συμπίεσή τους (στην έννοια αυτή περιλαμβάνεται κινητός ή σταθερός σταθμός μεταφόρτωσης). </a:t>
            </a:r>
          </a:p>
          <a:p>
            <a:r>
              <a:rPr lang="el-GR" sz="2000" dirty="0">
                <a:solidFill>
                  <a:srgbClr val="B46B62"/>
                </a:solidFill>
              </a:rPr>
              <a:t>Επεξεργασία: </a:t>
            </a:r>
            <a:r>
              <a:rPr lang="el-GR" sz="2000" dirty="0"/>
              <a:t>Η εφαρμογή ή ο συνδυασμός φυσικών, χημικών, θερμικών και βιολογικών διεργασιών που μεταβάλλουν τα χαρακτηριστικά των αποβλήτων, έτσι ώστε να περιορίζεται ο όγκος ή οι επικίνδυνες ιδιότητες τους, να διευκολύνεται ο χειρισμός τους ή και να επιτυγχάνεται η ανάκτηση υλικών ή ενέργειας. Στη συνέχεια, ο όρος επεξεργασία ταυτίστηκε με τις διεργασίες που εμφανίζονται στα παραρτήματα R και D. </a:t>
            </a:r>
          </a:p>
          <a:p>
            <a:r>
              <a:rPr lang="el-GR" sz="2000" dirty="0">
                <a:solidFill>
                  <a:srgbClr val="B46B62"/>
                </a:solidFill>
              </a:rPr>
              <a:t>Διάθεση: </a:t>
            </a:r>
            <a:r>
              <a:rPr lang="el-GR" sz="2000" dirty="0"/>
              <a:t>Οι εργασίες που αναφέρονται στο παράρτημα της νομοθεσίας με τίτλο D. </a:t>
            </a:r>
          </a:p>
          <a:p>
            <a:endParaRPr lang="el-GR" dirty="0"/>
          </a:p>
        </p:txBody>
      </p:sp>
    </p:spTree>
    <p:extLst>
      <p:ext uri="{BB962C8B-B14F-4D97-AF65-F5344CB8AC3E}">
        <p14:creationId xmlns:p14="http://schemas.microsoft.com/office/powerpoint/2010/main" val="2219534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33</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D428430-35A8-46A8-A872-52D0CA6E2A3A}"/>
              </a:ext>
            </a:extLst>
          </p:cNvPr>
          <p:cNvSpPr txBox="1"/>
          <p:nvPr/>
        </p:nvSpPr>
        <p:spPr>
          <a:xfrm>
            <a:off x="164878" y="2228671"/>
            <a:ext cx="1823759" cy="1569660"/>
          </a:xfrm>
          <a:prstGeom prst="rect">
            <a:avLst/>
          </a:prstGeom>
          <a:noFill/>
        </p:spPr>
        <p:txBody>
          <a:bodyPr wrap="square" rtlCol="0">
            <a:spAutoFit/>
          </a:bodyPr>
          <a:lstStyle/>
          <a:p>
            <a:pPr algn="ctr"/>
            <a:r>
              <a:rPr lang="el-GR" sz="2400" b="1" dirty="0">
                <a:solidFill>
                  <a:srgbClr val="B46B62"/>
                </a:solidFill>
              </a:rPr>
              <a:t>Κατηγορίες στερεών αποβλήτων-</a:t>
            </a:r>
          </a:p>
          <a:p>
            <a:pPr algn="ctr"/>
            <a:r>
              <a:rPr lang="el-GR" sz="2400" b="1" dirty="0">
                <a:solidFill>
                  <a:srgbClr val="B46B62"/>
                </a:solidFill>
              </a:rPr>
              <a:t>ΕΕ-28 2016</a:t>
            </a:r>
          </a:p>
        </p:txBody>
      </p:sp>
      <p:pic>
        <p:nvPicPr>
          <p:cNvPr id="4" name="Εικόνα 3" descr="Εικόνα που περιέχει στιγμιότυπο οθόνης&#10;&#10;Περιγραφή που δημιουργήθηκε αυτόματα">
            <a:extLst>
              <a:ext uri="{FF2B5EF4-FFF2-40B4-BE49-F238E27FC236}">
                <a16:creationId xmlns:a16="http://schemas.microsoft.com/office/drawing/2014/main" id="{C414C93B-CBB2-4F0B-BCE5-E166BB20C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892" y="908818"/>
            <a:ext cx="9835384" cy="4773525"/>
          </a:xfrm>
          <a:prstGeom prst="rect">
            <a:avLst/>
          </a:prstGeom>
        </p:spPr>
      </p:pic>
    </p:spTree>
    <p:extLst>
      <p:ext uri="{BB962C8B-B14F-4D97-AF65-F5344CB8AC3E}">
        <p14:creationId xmlns:p14="http://schemas.microsoft.com/office/powerpoint/2010/main" val="13440195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b="1" dirty="0">
                <a:solidFill>
                  <a:schemeClr val="tx1">
                    <a:lumMod val="75000"/>
                    <a:lumOff val="25000"/>
                  </a:schemeClr>
                </a:solidFill>
              </a:rPr>
              <a:t>ΔΙΑΧΕΙΡΙΣΗ ΚΑΙ ΜΗΧΑΝΙΚΗ ΣΤΕΡΕΩΝ ΑΠΟΒΛΗΤΩΝ</a:t>
            </a:r>
          </a:p>
          <a:p>
            <a:r>
              <a:rPr lang="el-GR" sz="1400" b="1" dirty="0">
                <a:solidFill>
                  <a:schemeClr val="tx1">
                    <a:lumMod val="75000"/>
                    <a:lumOff val="25000"/>
                  </a:schemeClr>
                </a:solidFill>
              </a:rPr>
              <a:t>Δημήτριος </a:t>
            </a:r>
            <a:r>
              <a:rPr lang="el-GR" sz="1400" b="1" dirty="0" err="1">
                <a:solidFill>
                  <a:schemeClr val="tx1">
                    <a:lumMod val="75000"/>
                    <a:lumOff val="25000"/>
                  </a:schemeClr>
                </a:solidFill>
              </a:rPr>
              <a:t>Κομίλης</a:t>
            </a:r>
            <a:endParaRPr lang="el-GR" sz="1400" b="1" dirty="0">
              <a:solidFill>
                <a:schemeClr val="tx1">
                  <a:lumMod val="75000"/>
                  <a:lumOff val="25000"/>
                </a:schemeClr>
              </a:solidFill>
            </a:endParaRPr>
          </a:p>
          <a:p>
            <a:endParaRPr lang="el-GR" sz="1400" b="1"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34</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D428430-35A8-46A8-A872-52D0CA6E2A3A}"/>
              </a:ext>
            </a:extLst>
          </p:cNvPr>
          <p:cNvSpPr txBox="1"/>
          <p:nvPr/>
        </p:nvSpPr>
        <p:spPr>
          <a:xfrm>
            <a:off x="164878" y="2228671"/>
            <a:ext cx="2431365" cy="1200329"/>
          </a:xfrm>
          <a:prstGeom prst="rect">
            <a:avLst/>
          </a:prstGeom>
          <a:noFill/>
        </p:spPr>
        <p:txBody>
          <a:bodyPr wrap="square" rtlCol="0">
            <a:spAutoFit/>
          </a:bodyPr>
          <a:lstStyle/>
          <a:p>
            <a:pPr algn="ctr"/>
            <a:r>
              <a:rPr lang="el-GR" sz="2400" b="1" dirty="0">
                <a:solidFill>
                  <a:srgbClr val="B46B62"/>
                </a:solidFill>
              </a:rPr>
              <a:t>Μία λογική κατηγοριοποίηση ΑΣΑ στις Η.Π.Α.</a:t>
            </a: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a16="http://schemas.microsoft.com/office/drawing/2014/main" id="{D56591AC-56EB-4E49-98B7-3851FABC8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258" y="719330"/>
            <a:ext cx="3779951" cy="5523407"/>
          </a:xfrm>
          <a:prstGeom prst="rect">
            <a:avLst/>
          </a:prstGeom>
        </p:spPr>
      </p:pic>
    </p:spTree>
    <p:extLst>
      <p:ext uri="{BB962C8B-B14F-4D97-AF65-F5344CB8AC3E}">
        <p14:creationId xmlns:p14="http://schemas.microsoft.com/office/powerpoint/2010/main" val="31315884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b="1" dirty="0">
                <a:solidFill>
                  <a:schemeClr val="tx1">
                    <a:lumMod val="75000"/>
                    <a:lumOff val="25000"/>
                  </a:schemeClr>
                </a:solidFill>
              </a:rPr>
              <a:t>ΔΙΑΧΕΙΡΙΣΗ ΚΑΙ ΜΗΧΑΝΙΚΗ ΣΤΕΡΕΩΝ ΑΠΟΒΛΗΤΩΝ</a:t>
            </a:r>
          </a:p>
          <a:p>
            <a:r>
              <a:rPr lang="el-GR" sz="1400" b="1" dirty="0">
                <a:solidFill>
                  <a:schemeClr val="tx1">
                    <a:lumMod val="75000"/>
                    <a:lumOff val="25000"/>
                  </a:schemeClr>
                </a:solidFill>
              </a:rPr>
              <a:t>Δημήτριος </a:t>
            </a:r>
            <a:r>
              <a:rPr lang="el-GR" sz="1400" b="1" dirty="0" err="1">
                <a:solidFill>
                  <a:schemeClr val="tx1">
                    <a:lumMod val="75000"/>
                    <a:lumOff val="25000"/>
                  </a:schemeClr>
                </a:solidFill>
              </a:rPr>
              <a:t>Κομίλης</a:t>
            </a:r>
            <a:endParaRPr lang="el-GR" sz="1400" b="1" dirty="0">
              <a:solidFill>
                <a:schemeClr val="tx1">
                  <a:lumMod val="75000"/>
                  <a:lumOff val="25000"/>
                </a:schemeClr>
              </a:solidFill>
            </a:endParaRPr>
          </a:p>
          <a:p>
            <a:endParaRPr lang="el-GR" sz="1400" b="1" dirty="0">
              <a:solidFill>
                <a:schemeClr val="tx1">
                  <a:lumMod val="75000"/>
                  <a:lumOff val="25000"/>
                </a:schemeClr>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35</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AD428430-35A8-46A8-A872-52D0CA6E2A3A}"/>
              </a:ext>
            </a:extLst>
          </p:cNvPr>
          <p:cNvSpPr txBox="1"/>
          <p:nvPr/>
        </p:nvSpPr>
        <p:spPr>
          <a:xfrm>
            <a:off x="656081" y="908818"/>
            <a:ext cx="10773227" cy="461665"/>
          </a:xfrm>
          <a:prstGeom prst="rect">
            <a:avLst/>
          </a:prstGeom>
          <a:noFill/>
        </p:spPr>
        <p:txBody>
          <a:bodyPr wrap="square" rtlCol="0">
            <a:spAutoFit/>
          </a:bodyPr>
          <a:lstStyle/>
          <a:p>
            <a:r>
              <a:rPr lang="el-GR" sz="2400" b="1" dirty="0">
                <a:solidFill>
                  <a:srgbClr val="B46B62"/>
                </a:solidFill>
              </a:rPr>
              <a:t>Συστήματα εναλλακτικής διαχείρισης ειδικών ρευμάτων ΣΑ στην Ελλάδα</a:t>
            </a:r>
          </a:p>
        </p:txBody>
      </p:sp>
      <p:pic>
        <p:nvPicPr>
          <p:cNvPr id="4" name="Εικόνα 3" descr="Εικόνα που περιέχει στιγμιότυπο οθόνης&#10;&#10;Περιγραφή που δημιουργήθηκε αυτόματα">
            <a:extLst>
              <a:ext uri="{FF2B5EF4-FFF2-40B4-BE49-F238E27FC236}">
                <a16:creationId xmlns:a16="http://schemas.microsoft.com/office/drawing/2014/main" id="{717D21C2-8B2F-4F3B-ADC4-52E0F904B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1" y="1496304"/>
            <a:ext cx="8413136" cy="4746433"/>
          </a:xfrm>
          <a:prstGeom prst="rect">
            <a:avLst/>
          </a:prstGeom>
        </p:spPr>
      </p:pic>
    </p:spTree>
    <p:extLst>
      <p:ext uri="{BB962C8B-B14F-4D97-AF65-F5344CB8AC3E}">
        <p14:creationId xmlns:p14="http://schemas.microsoft.com/office/powerpoint/2010/main" val="2571173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4</a:t>
            </a:fld>
            <a:endParaRPr lang="en-US" sz="1600" b="1" dirty="0">
              <a:latin typeface="Arial" pitchFamily="34" charset="0"/>
              <a:cs typeface="Arial" pitchFamily="34" charset="0"/>
            </a:endParaRPr>
          </a:p>
        </p:txBody>
      </p:sp>
      <p:pic>
        <p:nvPicPr>
          <p:cNvPr id="5" name="Εικόνα 4" descr="Εικόνα που περιέχει κείμενο, εφημερίδα&#10;&#10;Περιγραφή που δημιουργήθηκε αυτόματα">
            <a:extLst>
              <a:ext uri="{FF2B5EF4-FFF2-40B4-BE49-F238E27FC236}">
                <a16:creationId xmlns:a16="http://schemas.microsoft.com/office/drawing/2014/main" id="{5D555317-DACA-4690-AEA2-477FDFDF2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715" y="812369"/>
            <a:ext cx="3612567" cy="5338708"/>
          </a:xfrm>
          <a:prstGeom prst="rect">
            <a:avLst/>
          </a:prstGeom>
        </p:spPr>
      </p:pic>
      <p:sp>
        <p:nvSpPr>
          <p:cNvPr id="6" name="TextBox 5">
            <a:extLst>
              <a:ext uri="{FF2B5EF4-FFF2-40B4-BE49-F238E27FC236}">
                <a16:creationId xmlns:a16="http://schemas.microsoft.com/office/drawing/2014/main" id="{83D620F0-463E-42A0-9ED2-2705F6678CF7}"/>
              </a:ext>
            </a:extLst>
          </p:cNvPr>
          <p:cNvSpPr txBox="1"/>
          <p:nvPr/>
        </p:nvSpPr>
        <p:spPr>
          <a:xfrm>
            <a:off x="277586" y="1502229"/>
            <a:ext cx="3363685" cy="2308324"/>
          </a:xfrm>
          <a:prstGeom prst="rect">
            <a:avLst/>
          </a:prstGeom>
          <a:noFill/>
        </p:spPr>
        <p:txBody>
          <a:bodyPr wrap="square" rtlCol="0">
            <a:spAutoFit/>
          </a:bodyPr>
          <a:lstStyle/>
          <a:p>
            <a:r>
              <a:rPr lang="el-GR" b="1" dirty="0">
                <a:solidFill>
                  <a:srgbClr val="B46B62"/>
                </a:solidFill>
              </a:rPr>
              <a:t>Απόσπασμα από ΕΚΑ</a:t>
            </a:r>
          </a:p>
          <a:p>
            <a:endParaRPr lang="el-GR" dirty="0"/>
          </a:p>
          <a:p>
            <a:r>
              <a:rPr lang="el-GR" dirty="0"/>
              <a:t>Κατηγορία 1 πλήρης</a:t>
            </a:r>
          </a:p>
          <a:p>
            <a:endParaRPr lang="el-GR" dirty="0"/>
          </a:p>
          <a:p>
            <a:r>
              <a:rPr lang="el-GR" dirty="0"/>
              <a:t>Κωδικοί χωρίς αστερίσκο (μη επικίνδυνα απόβλητα) και κωδικοί με αστερίσκο (εν δυνάμει επικίνδυνα απόβλητα)</a:t>
            </a:r>
            <a:endParaRPr lang="en-GB" dirty="0"/>
          </a:p>
        </p:txBody>
      </p:sp>
    </p:spTree>
    <p:extLst>
      <p:ext uri="{BB962C8B-B14F-4D97-AF65-F5344CB8AC3E}">
        <p14:creationId xmlns:p14="http://schemas.microsoft.com/office/powerpoint/2010/main" val="4177803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5</a:t>
            </a:fld>
            <a:endParaRPr lang="en-US"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83D620F0-463E-42A0-9ED2-2705F6678CF7}"/>
              </a:ext>
            </a:extLst>
          </p:cNvPr>
          <p:cNvSpPr txBox="1"/>
          <p:nvPr/>
        </p:nvSpPr>
        <p:spPr>
          <a:xfrm>
            <a:off x="391886" y="908818"/>
            <a:ext cx="6713764" cy="492443"/>
          </a:xfrm>
          <a:prstGeom prst="rect">
            <a:avLst/>
          </a:prstGeom>
          <a:noFill/>
        </p:spPr>
        <p:txBody>
          <a:bodyPr wrap="square" rtlCol="0">
            <a:spAutoFit/>
          </a:bodyPr>
          <a:lstStyle/>
          <a:p>
            <a:r>
              <a:rPr lang="el-GR" sz="2600" b="1" dirty="0">
                <a:solidFill>
                  <a:srgbClr val="B46B62"/>
                </a:solidFill>
              </a:rPr>
              <a:t>Επικίνδυνα απόβλητα</a:t>
            </a:r>
            <a:endParaRPr lang="en-GB" sz="2600" dirty="0">
              <a:solidFill>
                <a:srgbClr val="B46B62"/>
              </a:solidFill>
            </a:endParaRPr>
          </a:p>
        </p:txBody>
      </p:sp>
      <p:sp>
        <p:nvSpPr>
          <p:cNvPr id="3" name="TextBox 2">
            <a:extLst>
              <a:ext uri="{FF2B5EF4-FFF2-40B4-BE49-F238E27FC236}">
                <a16:creationId xmlns:a16="http://schemas.microsoft.com/office/drawing/2014/main" id="{5331EE11-810C-4E77-9127-CFD8552462ED}"/>
              </a:ext>
            </a:extLst>
          </p:cNvPr>
          <p:cNvSpPr txBox="1"/>
          <p:nvPr/>
        </p:nvSpPr>
        <p:spPr>
          <a:xfrm>
            <a:off x="391886" y="1812471"/>
            <a:ext cx="10224142" cy="4062651"/>
          </a:xfrm>
          <a:prstGeom prst="rect">
            <a:avLst/>
          </a:prstGeom>
          <a:noFill/>
        </p:spPr>
        <p:txBody>
          <a:bodyPr wrap="square" rtlCol="0">
            <a:spAutoFit/>
          </a:bodyPr>
          <a:lstStyle/>
          <a:p>
            <a:r>
              <a:rPr lang="el-GR" sz="2400" dirty="0"/>
              <a:t>Τα κοκκώδη απόβλητα του ΕΚΑ που σημαίνονται με αστερίσκο χαρακτηρίζονται τελικά ως επικίνδυνα όταν είτε: </a:t>
            </a:r>
          </a:p>
          <a:p>
            <a:pPr marL="285750" indent="-285750">
              <a:buFont typeface="Arial" panose="020B0604020202020204" pitchFamily="34" charset="0"/>
              <a:buChar char="•"/>
            </a:pPr>
            <a:r>
              <a:rPr lang="el-GR" sz="2400" dirty="0"/>
              <a:t>εκδηλώνουν μία από τις ιδιότητες του παραρτήματος ΙΙ της ΚΥΑ 13588/725/2006 (Μέτρα και όροι για τη διαχείριση επικινδύνων αποβλήτων σε συμμόρφωση με τις διατάξεις της οδηγίας 91/689/ΕΟΚ για τα επικίνδυνα απόβλητα του Συμβουλίου της 12/12/1991, που αντικαθιστά την ΚΥΑ 19396/1546/1997). </a:t>
            </a:r>
          </a:p>
          <a:p>
            <a:pPr marL="285750" indent="-285750">
              <a:buFont typeface="Arial" panose="020B0604020202020204" pitchFamily="34" charset="0"/>
              <a:buChar char="•"/>
            </a:pPr>
            <a:r>
              <a:rPr lang="el-GR" sz="2400" dirty="0"/>
              <a:t>Υπερβαίνουν τις οριακές τιμές της παραγράφου 2.2.2 της απόφασης 2003/33/ΕΚ, όταν υποβάλλονται σε δοκιμές που προβλέπονται στην απόφαση αυτή. </a:t>
            </a:r>
          </a:p>
          <a:p>
            <a:endParaRPr lang="en-GB" dirty="0"/>
          </a:p>
        </p:txBody>
      </p:sp>
    </p:spTree>
    <p:extLst>
      <p:ext uri="{BB962C8B-B14F-4D97-AF65-F5344CB8AC3E}">
        <p14:creationId xmlns:p14="http://schemas.microsoft.com/office/powerpoint/2010/main" val="21792233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6</a:t>
            </a:fld>
            <a:endParaRPr lang="en-US"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83D620F0-463E-42A0-9ED2-2705F6678CF7}"/>
              </a:ext>
            </a:extLst>
          </p:cNvPr>
          <p:cNvSpPr txBox="1"/>
          <p:nvPr/>
        </p:nvSpPr>
        <p:spPr>
          <a:xfrm>
            <a:off x="163286" y="908573"/>
            <a:ext cx="6713764" cy="492443"/>
          </a:xfrm>
          <a:prstGeom prst="rect">
            <a:avLst/>
          </a:prstGeom>
          <a:noFill/>
        </p:spPr>
        <p:txBody>
          <a:bodyPr wrap="square" rtlCol="0">
            <a:spAutoFit/>
          </a:bodyPr>
          <a:lstStyle/>
          <a:p>
            <a:r>
              <a:rPr lang="el-GR" sz="2600" b="1" dirty="0">
                <a:solidFill>
                  <a:srgbClr val="B46B62"/>
                </a:solidFill>
              </a:rPr>
              <a:t>Ιδιότητες επικινδύνων αποβλήτων</a:t>
            </a:r>
            <a:endParaRPr lang="en-GB" sz="2600" dirty="0">
              <a:solidFill>
                <a:srgbClr val="B46B62"/>
              </a:solidFill>
            </a:endParaRPr>
          </a:p>
        </p:txBody>
      </p:sp>
      <p:pic>
        <p:nvPicPr>
          <p:cNvPr id="4" name="Εικόνα 3" descr="Εικόνα που περιέχει στιγμιότυπο οθόνης&#10;&#10;Περιγραφή που δημιουργήθηκε αυτόματα">
            <a:extLst>
              <a:ext uri="{FF2B5EF4-FFF2-40B4-BE49-F238E27FC236}">
                <a16:creationId xmlns:a16="http://schemas.microsoft.com/office/drawing/2014/main" id="{4D8BBF45-698B-4579-B802-093A8872A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303" y="1547026"/>
            <a:ext cx="8856730" cy="4402401"/>
          </a:xfrm>
          <a:prstGeom prst="rect">
            <a:avLst/>
          </a:prstGeom>
        </p:spPr>
      </p:pic>
    </p:spTree>
    <p:extLst>
      <p:ext uri="{BB962C8B-B14F-4D97-AF65-F5344CB8AC3E}">
        <p14:creationId xmlns:p14="http://schemas.microsoft.com/office/powerpoint/2010/main" val="41380520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b="1" dirty="0">
              <a:solidFill>
                <a:schemeClr val="bg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07777"/>
          </a:xfrm>
          <a:prstGeom prst="rect">
            <a:avLst/>
          </a:prstGeom>
          <a:noFill/>
        </p:spPr>
        <p:txBody>
          <a:bodyPr wrap="square" rtlCol="0">
            <a:spAutoFit/>
          </a:bodyPr>
          <a:lstStyle/>
          <a:p>
            <a:pPr algn="r"/>
            <a:r>
              <a:rPr lang="el-GR" sz="1400" dirty="0">
                <a:latin typeface="Arial" pitchFamily="34" charset="0"/>
                <a:cs typeface="Arial" pitchFamily="34" charset="0"/>
              </a:rPr>
              <a:t>Διαφάνεια </a:t>
            </a:r>
            <a:fld id="{7C15C5B5-03C6-48D8-B20F-65D93A6CF09E}" type="slidenum">
              <a:rPr lang="en-US" sz="1400" smtClean="0">
                <a:latin typeface="Arial" pitchFamily="34" charset="0"/>
                <a:cs typeface="Arial" pitchFamily="34" charset="0"/>
              </a:rPr>
              <a:pPr algn="r"/>
              <a:t>7</a:t>
            </a:fld>
            <a:endParaRPr lang="en-US" sz="1400" dirty="0">
              <a:latin typeface="Arial" pitchFamily="34" charset="0"/>
              <a:cs typeface="Arial" pitchFamily="34" charset="0"/>
            </a:endParaRPr>
          </a:p>
        </p:txBody>
      </p:sp>
      <p:pic>
        <p:nvPicPr>
          <p:cNvPr id="4" name="Εικόνα 3">
            <a:extLst>
              <a:ext uri="{FF2B5EF4-FFF2-40B4-BE49-F238E27FC236}">
                <a16:creationId xmlns:a16="http://schemas.microsoft.com/office/drawing/2014/main" id="{31DD011F-8050-460E-AC92-74790CE76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1" y="1680357"/>
            <a:ext cx="5254862" cy="3752006"/>
          </a:xfrm>
          <a:prstGeom prst="rect">
            <a:avLst/>
          </a:prstGeom>
        </p:spPr>
      </p:pic>
      <p:pic>
        <p:nvPicPr>
          <p:cNvPr id="6" name="Εικόνα 5" descr="Εικόνα που περιέχει εφημερίδα, κείμενο&#10;&#10;Περιγραφή που δημιουργήθηκε αυτόματα">
            <a:extLst>
              <a:ext uri="{FF2B5EF4-FFF2-40B4-BE49-F238E27FC236}">
                <a16:creationId xmlns:a16="http://schemas.microsoft.com/office/drawing/2014/main" id="{81866C9F-731F-46DB-BDDB-5A89EE6E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995" y="762808"/>
            <a:ext cx="4575904" cy="5461274"/>
          </a:xfrm>
          <a:prstGeom prst="rect">
            <a:avLst/>
          </a:prstGeom>
        </p:spPr>
      </p:pic>
      <p:sp>
        <p:nvSpPr>
          <p:cNvPr id="12" name="TextBox 11">
            <a:extLst>
              <a:ext uri="{FF2B5EF4-FFF2-40B4-BE49-F238E27FC236}">
                <a16:creationId xmlns:a16="http://schemas.microsoft.com/office/drawing/2014/main" id="{B9D32525-7EE4-4D6F-A03D-06CBCE596806}"/>
              </a:ext>
            </a:extLst>
          </p:cNvPr>
          <p:cNvSpPr txBox="1"/>
          <p:nvPr/>
        </p:nvSpPr>
        <p:spPr>
          <a:xfrm>
            <a:off x="656081" y="1071123"/>
            <a:ext cx="4813990" cy="461665"/>
          </a:xfrm>
          <a:prstGeom prst="rect">
            <a:avLst/>
          </a:prstGeom>
          <a:noFill/>
        </p:spPr>
        <p:txBody>
          <a:bodyPr wrap="square" rtlCol="0">
            <a:spAutoFit/>
          </a:bodyPr>
          <a:lstStyle/>
          <a:p>
            <a:r>
              <a:rPr lang="el-GR" sz="2400" b="1" dirty="0">
                <a:solidFill>
                  <a:srgbClr val="B46B62"/>
                </a:solidFill>
              </a:rPr>
              <a:t>Ιδιότητες επικινδύνων αποβλήτων</a:t>
            </a:r>
          </a:p>
        </p:txBody>
      </p:sp>
    </p:spTree>
    <p:extLst>
      <p:ext uri="{BB962C8B-B14F-4D97-AF65-F5344CB8AC3E}">
        <p14:creationId xmlns:p14="http://schemas.microsoft.com/office/powerpoint/2010/main" val="38202553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b="1" dirty="0">
                <a:solidFill>
                  <a:schemeClr val="tx1">
                    <a:lumMod val="75000"/>
                    <a:lumOff val="25000"/>
                  </a:schemeClr>
                </a:solidFill>
              </a:rPr>
              <a:t>ΔΙΑΧΕΙΡΙΣΗ ΚΑΙ ΜΗΧΑΝΙΚΗ ΣΤΕΡΕΩΝ ΑΠΟΒΛΗΤΩΝ</a:t>
            </a:r>
          </a:p>
          <a:p>
            <a:r>
              <a:rPr lang="el-GR" sz="1400" b="1" dirty="0">
                <a:solidFill>
                  <a:schemeClr val="tx1">
                    <a:lumMod val="75000"/>
                    <a:lumOff val="25000"/>
                  </a:schemeClr>
                </a:solidFill>
              </a:rPr>
              <a:t>Δημήτριος </a:t>
            </a:r>
            <a:r>
              <a:rPr lang="el-GR" sz="1400" b="1" dirty="0" err="1">
                <a:solidFill>
                  <a:schemeClr val="tx1">
                    <a:lumMod val="75000"/>
                    <a:lumOff val="25000"/>
                  </a:schemeClr>
                </a:solidFill>
              </a:rPr>
              <a:t>Κομίλης</a:t>
            </a:r>
            <a:endParaRPr lang="el-GR" sz="1400" b="1" dirty="0">
              <a:solidFill>
                <a:schemeClr val="tx1">
                  <a:lumMod val="75000"/>
                  <a:lumOff val="25000"/>
                </a:schemeClr>
              </a:solidFill>
            </a:endParaRPr>
          </a:p>
          <a:p>
            <a:endParaRPr lang="el-GR" sz="1400" b="1" dirty="0">
              <a:solidFill>
                <a:schemeClr val="bg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8</a:t>
            </a:fld>
            <a:endParaRPr lang="en-US" sz="1600" b="1" dirty="0">
              <a:solidFill>
                <a:schemeClr val="tx1">
                  <a:lumMod val="75000"/>
                  <a:lumOff val="25000"/>
                </a:schemeClr>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B9D32525-7EE4-4D6F-A03D-06CBCE596806}"/>
              </a:ext>
            </a:extLst>
          </p:cNvPr>
          <p:cNvSpPr txBox="1"/>
          <p:nvPr/>
        </p:nvSpPr>
        <p:spPr>
          <a:xfrm>
            <a:off x="570246" y="842523"/>
            <a:ext cx="11051506" cy="5447645"/>
          </a:xfrm>
          <a:prstGeom prst="rect">
            <a:avLst/>
          </a:prstGeom>
          <a:noFill/>
        </p:spPr>
        <p:txBody>
          <a:bodyPr wrap="square" rtlCol="0">
            <a:spAutoFit/>
          </a:bodyPr>
          <a:lstStyle/>
          <a:p>
            <a:r>
              <a:rPr lang="el-GR" sz="2400" b="1" dirty="0">
                <a:solidFill>
                  <a:srgbClr val="B46B62"/>
                </a:solidFill>
              </a:rPr>
              <a:t>Διαδικασία ταυτοποίησης επικινδύνων αποβλήτων</a:t>
            </a:r>
          </a:p>
          <a:p>
            <a:pPr marL="342900" indent="-342900">
              <a:buAutoNum type="arabicPeriod"/>
            </a:pPr>
            <a:r>
              <a:rPr lang="el-GR" dirty="0">
                <a:solidFill>
                  <a:srgbClr val="B46B62"/>
                </a:solidFill>
              </a:rPr>
              <a:t>Εμφανίζεται το απόβλητο στον ΕΚΑ</a:t>
            </a:r>
            <a:r>
              <a:rPr lang="el-GR" dirty="0"/>
              <a:t>; </a:t>
            </a:r>
          </a:p>
          <a:p>
            <a:r>
              <a:rPr lang="el-GR" dirty="0"/>
              <a:t>Καλύπτεται από άλλες Ευρωπαϊκές οδηγίες (π.χ. εκρηκτικά, ραδιενεργά). </a:t>
            </a:r>
          </a:p>
          <a:p>
            <a:pPr marL="342900" indent="-342900">
              <a:buFont typeface="+mj-lt"/>
              <a:buAutoNum type="arabicPeriod" startAt="2"/>
            </a:pPr>
            <a:r>
              <a:rPr lang="el-GR" dirty="0">
                <a:solidFill>
                  <a:srgbClr val="B46B62"/>
                </a:solidFill>
              </a:rPr>
              <a:t>Αν εμφανίζεται, έχει αστερίσκο</a:t>
            </a:r>
            <a:r>
              <a:rPr lang="el-GR" dirty="0"/>
              <a:t>; </a:t>
            </a:r>
          </a:p>
          <a:p>
            <a:r>
              <a:rPr lang="el-GR" dirty="0"/>
              <a:t>Αν έχει αστερίσκο, τότε είναι εν δυνάμει επικίνδυνο απόβλητο: </a:t>
            </a:r>
          </a:p>
          <a:p>
            <a:pPr marL="285750" indent="-285750">
              <a:buFont typeface="Arial" panose="020B0604020202020204" pitchFamily="34" charset="0"/>
              <a:buChar char="•"/>
            </a:pPr>
            <a:r>
              <a:rPr lang="el-GR" dirty="0"/>
              <a:t>«απόλυτο» (</a:t>
            </a:r>
            <a:r>
              <a:rPr lang="el-GR" dirty="0" err="1"/>
              <a:t>absolute</a:t>
            </a:r>
            <a:r>
              <a:rPr lang="el-GR" dirty="0"/>
              <a:t>) επικίνδυνο απόβλητο: εμφανίζεται ο όρος «επικίνδυνες ουσίες» </a:t>
            </a:r>
          </a:p>
          <a:p>
            <a:pPr marL="285750" indent="-285750">
              <a:buFont typeface="Arial" panose="020B0604020202020204" pitchFamily="34" charset="0"/>
              <a:buChar char="•"/>
            </a:pPr>
            <a:r>
              <a:rPr lang="el-GR" dirty="0"/>
              <a:t>«διπλό» (</a:t>
            </a:r>
            <a:r>
              <a:rPr lang="el-GR" dirty="0" err="1"/>
              <a:t>mirror</a:t>
            </a:r>
            <a:r>
              <a:rPr lang="el-GR" dirty="0"/>
              <a:t>) επικίνδυνο απόβλητο. π.χ. 19 01 11*, 19 01 12. Στην περίπτωση της καταχώρησης με αστερίσκο εμφανίζεται στο τέλος και ο όρος «...περιέχουν επικίνδυνες ουσίες». Στην περίπτωση αυτοί απαιτούνται μετρήσεις: </a:t>
            </a:r>
          </a:p>
          <a:p>
            <a:pPr marL="358775" lvl="2"/>
            <a:r>
              <a:rPr lang="el-GR" sz="800" dirty="0"/>
              <a:t> </a:t>
            </a:r>
            <a:r>
              <a:rPr lang="el-GR" dirty="0"/>
              <a:t>Αν δεν γνωρίζουμε τι χημικές ενώσεις περιέχει, τότε πρέπει να ελέγξουμε το απόβλητο για επικίνδυνες ιδιότητες. </a:t>
            </a:r>
          </a:p>
          <a:p>
            <a:pPr marL="358775" lvl="2"/>
            <a:r>
              <a:rPr lang="el-GR" sz="800" dirty="0"/>
              <a:t> </a:t>
            </a:r>
            <a:r>
              <a:rPr lang="el-GR" dirty="0"/>
              <a:t>Αν γνωρίζουμε τι επικίνδυνες ενώσεις περιέχει, τότε πρέπει να ελέγξουμε αν αυτές υπερβαίνουν τα συγκεκριμένα όρια επικινδυνότητας ώστε να το ονομάσουμε τελικά επικίνδυνο απόβλητο (2003/33/ΕΚ ή σημείο ανάφλεξης κ.α.). </a:t>
            </a:r>
          </a:p>
          <a:p>
            <a:pPr marL="358775" lvl="2"/>
            <a:r>
              <a:rPr lang="el-GR" sz="800" dirty="0"/>
              <a:t> </a:t>
            </a:r>
            <a:r>
              <a:rPr lang="el-GR" dirty="0"/>
              <a:t>Αν το απόβλητο περιέχει επικίνδυνες ουσίες κάτω από το θεσμοθετημένο όριο και οι δοκιμές δεν φανερώνουν κάποια επικίνδυνη ιδιότητα τότε δεν είναι επικίνδυνο και γίνεται η χρήση της καταχώρησης ΕΚΑ χωρίς τον αστερίσκο. </a:t>
            </a:r>
          </a:p>
          <a:p>
            <a:pPr marL="0" lvl="2"/>
            <a:r>
              <a:rPr lang="el-GR" dirty="0"/>
              <a:t>Αν δεν έχει αστερίσκο στον ΕΚΑ, και δεν έχει διπλή καταχώρηση με αστερίσκο, τότε δεν είναι επικίνδυνο απόβλητο και δεν χρειάζονται μετρήσεις. </a:t>
            </a:r>
          </a:p>
        </p:txBody>
      </p:sp>
    </p:spTree>
    <p:extLst>
      <p:ext uri="{BB962C8B-B14F-4D97-AF65-F5344CB8AC3E}">
        <p14:creationId xmlns:p14="http://schemas.microsoft.com/office/powerpoint/2010/main" val="26369722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 </a:t>
            </a:r>
            <a:r>
              <a:rPr lang="el-GR" sz="4000" dirty="0">
                <a:solidFill>
                  <a:schemeClr val="bg1"/>
                </a:solidFill>
              </a:rPr>
              <a:t>: Ορισμοί – Νομοθεσία στερεών αποβλήτων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75000"/>
                    <a:lumOff val="25000"/>
                  </a:schemeClr>
                </a:solidFill>
              </a:rPr>
              <a:t>ΔΙΑΧΕΙΡΙΣΗ ΚΑΙ ΜΗΧΑΝΙΚΗ ΣΤΕΡΕΩΝ ΑΠΟΒΛΗΤΩΝ</a:t>
            </a:r>
          </a:p>
          <a:p>
            <a:r>
              <a:rPr lang="el-GR" sz="1400" dirty="0">
                <a:solidFill>
                  <a:schemeClr val="tx1">
                    <a:lumMod val="75000"/>
                    <a:lumOff val="25000"/>
                  </a:schemeClr>
                </a:solidFill>
              </a:rPr>
              <a:t>Δημήτριος </a:t>
            </a:r>
            <a:r>
              <a:rPr lang="el-GR" sz="1400" dirty="0" err="1">
                <a:solidFill>
                  <a:schemeClr val="tx1">
                    <a:lumMod val="75000"/>
                    <a:lumOff val="25000"/>
                  </a:schemeClr>
                </a:solidFill>
              </a:rPr>
              <a:t>Κομίλης</a:t>
            </a:r>
            <a:endParaRPr lang="el-GR" sz="1400" dirty="0">
              <a:solidFill>
                <a:schemeClr val="tx1">
                  <a:lumMod val="75000"/>
                  <a:lumOff val="25000"/>
                </a:schemeClr>
              </a:solidFill>
            </a:endParaRPr>
          </a:p>
          <a:p>
            <a:endParaRPr lang="el-GR" sz="1400" b="1" dirty="0">
              <a:solidFill>
                <a:schemeClr val="bg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tx1">
                    <a:lumMod val="75000"/>
                    <a:lumOff val="25000"/>
                  </a:schemeClr>
                </a:solidFill>
                <a:latin typeface="Arial" pitchFamily="34" charset="0"/>
                <a:cs typeface="Arial" pitchFamily="34" charset="0"/>
              </a:rPr>
              <a:t>Διαφάνεια </a:t>
            </a:r>
            <a:fld id="{7C15C5B5-03C6-48D8-B20F-65D93A6CF09E}" type="slidenum">
              <a:rPr lang="en-US" sz="1600" b="1" smtClean="0">
                <a:solidFill>
                  <a:schemeClr val="tx1">
                    <a:lumMod val="75000"/>
                    <a:lumOff val="25000"/>
                  </a:schemeClr>
                </a:solidFill>
                <a:latin typeface="Arial" pitchFamily="34" charset="0"/>
                <a:cs typeface="Arial" pitchFamily="34" charset="0"/>
              </a:rPr>
              <a:pPr algn="r"/>
              <a:t>9</a:t>
            </a:fld>
            <a:endParaRPr lang="en-US" sz="1600" b="1" dirty="0">
              <a:solidFill>
                <a:schemeClr val="tx1">
                  <a:lumMod val="75000"/>
                  <a:lumOff val="25000"/>
                </a:schemeClr>
              </a:solidFill>
              <a:latin typeface="Arial" pitchFamily="34" charset="0"/>
              <a:cs typeface="Arial" pitchFamily="34" charset="0"/>
            </a:endParaRPr>
          </a:p>
        </p:txBody>
      </p:sp>
      <p:pic>
        <p:nvPicPr>
          <p:cNvPr id="4" name="Εικόνα 3" descr="Εικόνα που περιέχει κείμενο, στιγμιότυπο οθόνης&#10;&#10;Περιγραφή που δημιουργήθηκε αυτόματα">
            <a:extLst>
              <a:ext uri="{FF2B5EF4-FFF2-40B4-BE49-F238E27FC236}">
                <a16:creationId xmlns:a16="http://schemas.microsoft.com/office/drawing/2014/main" id="{9A23F63A-F014-4CCF-A558-87727718F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345" y="1080407"/>
            <a:ext cx="6957998" cy="4987324"/>
          </a:xfrm>
          <a:prstGeom prst="rect">
            <a:avLst/>
          </a:prstGeom>
        </p:spPr>
      </p:pic>
      <p:sp>
        <p:nvSpPr>
          <p:cNvPr id="13" name="TextBox 12">
            <a:extLst>
              <a:ext uri="{FF2B5EF4-FFF2-40B4-BE49-F238E27FC236}">
                <a16:creationId xmlns:a16="http://schemas.microsoft.com/office/drawing/2014/main" id="{81D7D0D1-E073-46F1-95CC-1A2EC5BB047D}"/>
              </a:ext>
            </a:extLst>
          </p:cNvPr>
          <p:cNvSpPr txBox="1"/>
          <p:nvPr/>
        </p:nvSpPr>
        <p:spPr>
          <a:xfrm>
            <a:off x="9279123" y="2228671"/>
            <a:ext cx="2632503" cy="1200329"/>
          </a:xfrm>
          <a:prstGeom prst="rect">
            <a:avLst/>
          </a:prstGeom>
          <a:noFill/>
        </p:spPr>
        <p:txBody>
          <a:bodyPr wrap="square" rtlCol="0">
            <a:spAutoFit/>
          </a:bodyPr>
          <a:lstStyle/>
          <a:p>
            <a:pPr algn="ctr"/>
            <a:r>
              <a:rPr lang="el-GR" sz="2400" dirty="0">
                <a:solidFill>
                  <a:srgbClr val="B46B62"/>
                </a:solidFill>
              </a:rPr>
              <a:t>Οδηγία πλαίσιο για τα απόβλητα 2008/98/ΕΚ</a:t>
            </a:r>
            <a:endParaRPr lang="en-GB" sz="2400" dirty="0">
              <a:solidFill>
                <a:srgbClr val="B46B62"/>
              </a:solidFill>
            </a:endParaRPr>
          </a:p>
        </p:txBody>
      </p:sp>
    </p:spTree>
    <p:extLst>
      <p:ext uri="{BB962C8B-B14F-4D97-AF65-F5344CB8AC3E}">
        <p14:creationId xmlns:p14="http://schemas.microsoft.com/office/powerpoint/2010/main" val="24343401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Προσαρμοσμένο 2">
      <a:dk1>
        <a:sysClr val="windowText" lastClr="000000"/>
      </a:dk1>
      <a:lt1>
        <a:sysClr val="window" lastClr="FFFFFF"/>
      </a:lt1>
      <a:dk2>
        <a:srgbClr val="44546A"/>
      </a:dk2>
      <a:lt2>
        <a:srgbClr val="E7E6E6"/>
      </a:lt2>
      <a:accent1>
        <a:srgbClr val="4472C4"/>
      </a:accent1>
      <a:accent2>
        <a:srgbClr val="EDBC7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2152</TotalTime>
  <Words>2062</Words>
  <Application>Microsoft Office PowerPoint</Application>
  <PresentationFormat>Widescreen</PresentationFormat>
  <Paragraphs>253</Paragraphs>
  <Slides>35</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Calibri Light</vt:lpstr>
      <vt:lpstr>Times New Roman</vt:lpstr>
      <vt:lpstr>Wingdings</vt:lpstr>
      <vt:lpstr>Προσαρμοσμένη σχεδίαση</vt:lpstr>
      <vt:lpstr>Θέμα του Office</vt:lpstr>
      <vt:lpstr>PowerPoint Presentation</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lpstr>Κεφάλαιο 1 : Ορισμοί – Νομοθεσία στερεών αποβλήτων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PCUser</dc:creator>
  <cp:lastModifiedBy>Dimitrios Komilis</cp:lastModifiedBy>
  <cp:revision>59</cp:revision>
  <dcterms:created xsi:type="dcterms:W3CDTF">2020-03-13T12:21:17Z</dcterms:created>
  <dcterms:modified xsi:type="dcterms:W3CDTF">2024-01-28T18:14:44Z</dcterms:modified>
</cp:coreProperties>
</file>