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8" r:id="rId2"/>
    <p:sldId id="323" r:id="rId3"/>
    <p:sldId id="332" r:id="rId4"/>
    <p:sldId id="331" r:id="rId5"/>
    <p:sldId id="333" r:id="rId6"/>
    <p:sldId id="327" r:id="rId7"/>
    <p:sldId id="347" r:id="rId8"/>
    <p:sldId id="348" r:id="rId9"/>
    <p:sldId id="349" r:id="rId10"/>
    <p:sldId id="328" r:id="rId11"/>
    <p:sldId id="346" r:id="rId12"/>
    <p:sldId id="339" r:id="rId13"/>
    <p:sldId id="340" r:id="rId14"/>
    <p:sldId id="341" r:id="rId15"/>
    <p:sldId id="342" r:id="rId16"/>
    <p:sldId id="343" r:id="rId17"/>
    <p:sldId id="344" r:id="rId18"/>
    <p:sldId id="324" r:id="rId19"/>
    <p:sldId id="351" r:id="rId20"/>
    <p:sldId id="352" r:id="rId21"/>
    <p:sldId id="353" r:id="rId22"/>
    <p:sldId id="334" r:id="rId23"/>
    <p:sldId id="335" r:id="rId24"/>
    <p:sldId id="336" r:id="rId25"/>
    <p:sldId id="337" r:id="rId26"/>
    <p:sldId id="338"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7276" autoAdjust="0"/>
  </p:normalViewPr>
  <p:slideViewPr>
    <p:cSldViewPr>
      <p:cViewPr varScale="1">
        <p:scale>
          <a:sx n="94" d="100"/>
          <a:sy n="94" d="100"/>
        </p:scale>
        <p:origin x="-4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FAF3F8-0961-4D85-846B-4AD452BAC129}" type="datetimeFigureOut">
              <a:rPr lang="el-GR" smtClean="0"/>
              <a:pPr/>
              <a:t>3/1/2024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E439DF-FEE5-443E-B902-8A06A83DA373}"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4FBF6E8-ABF8-42C9-BDBE-08B0FEDDCB88}" type="datetimeFigureOut">
              <a:rPr lang="el-GR" smtClean="0"/>
              <a:pPr/>
              <a:t>3/1/2024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0F8E71-D90F-4F23-9B6E-6EE4704453A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4FBF6E8-ABF8-42C9-BDBE-08B0FEDDCB88}" type="datetimeFigureOut">
              <a:rPr lang="el-GR" smtClean="0"/>
              <a:pPr/>
              <a:t>3/1/2024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0F8E71-D90F-4F23-9B6E-6EE4704453A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4FBF6E8-ABF8-42C9-BDBE-08B0FEDDCB88}" type="datetimeFigureOut">
              <a:rPr lang="el-GR" smtClean="0"/>
              <a:pPr/>
              <a:t>3/1/2024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0F8E71-D90F-4F23-9B6E-6EE4704453A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4FBF6E8-ABF8-42C9-BDBE-08B0FEDDCB88}" type="datetimeFigureOut">
              <a:rPr lang="el-GR" smtClean="0"/>
              <a:pPr/>
              <a:t>3/1/2024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0F8E71-D90F-4F23-9B6E-6EE4704453A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4FBF6E8-ABF8-42C9-BDBE-08B0FEDDCB88}" type="datetimeFigureOut">
              <a:rPr lang="el-GR" smtClean="0"/>
              <a:pPr/>
              <a:t>3/1/2024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0F8E71-D90F-4F23-9B6E-6EE4704453A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4FBF6E8-ABF8-42C9-BDBE-08B0FEDDCB88}" type="datetimeFigureOut">
              <a:rPr lang="el-GR" smtClean="0"/>
              <a:pPr/>
              <a:t>3/1/2024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E0F8E71-D90F-4F23-9B6E-6EE4704453A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4FBF6E8-ABF8-42C9-BDBE-08B0FEDDCB88}" type="datetimeFigureOut">
              <a:rPr lang="el-GR" smtClean="0"/>
              <a:pPr/>
              <a:t>3/1/2024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E0F8E71-D90F-4F23-9B6E-6EE4704453A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4FBF6E8-ABF8-42C9-BDBE-08B0FEDDCB88}" type="datetimeFigureOut">
              <a:rPr lang="el-GR" smtClean="0"/>
              <a:pPr/>
              <a:t>3/1/2024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E0F8E71-D90F-4F23-9B6E-6EE4704453A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4FBF6E8-ABF8-42C9-BDBE-08B0FEDDCB88}" type="datetimeFigureOut">
              <a:rPr lang="el-GR" smtClean="0"/>
              <a:pPr/>
              <a:t>3/1/2024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E0F8E71-D90F-4F23-9B6E-6EE4704453A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4FBF6E8-ABF8-42C9-BDBE-08B0FEDDCB88}" type="datetimeFigureOut">
              <a:rPr lang="el-GR" smtClean="0"/>
              <a:pPr/>
              <a:t>3/1/2024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E0F8E71-D90F-4F23-9B6E-6EE4704453A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4FBF6E8-ABF8-42C9-BDBE-08B0FEDDCB88}" type="datetimeFigureOut">
              <a:rPr lang="el-GR" smtClean="0"/>
              <a:pPr/>
              <a:t>3/1/2024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E0F8E71-D90F-4F23-9B6E-6EE4704453A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BF6E8-ABF8-42C9-BDBE-08B0FEDDCB88}" type="datetimeFigureOut">
              <a:rPr lang="el-GR" smtClean="0"/>
              <a:pPr/>
              <a:t>3/1/2024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F8E71-D90F-4F23-9B6E-6EE4704453A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Υπότιτλος"/>
          <p:cNvSpPr>
            <a:spLocks noGrp="1"/>
          </p:cNvSpPr>
          <p:nvPr>
            <p:ph type="subTitle" idx="1"/>
          </p:nvPr>
        </p:nvSpPr>
        <p:spPr>
          <a:xfrm>
            <a:off x="3214678" y="214290"/>
            <a:ext cx="3319208" cy="1000132"/>
          </a:xfrm>
        </p:spPr>
        <p:txBody>
          <a:bodyPr>
            <a:noAutofit/>
          </a:bodyPr>
          <a:lstStyle/>
          <a:p>
            <a:pPr algn="l"/>
            <a:r>
              <a:rPr lang="el-GR" sz="6000" dirty="0" smtClean="0">
                <a:solidFill>
                  <a:schemeClr val="tx1"/>
                </a:solidFill>
              </a:rPr>
              <a:t>Σερβίς</a:t>
            </a:r>
          </a:p>
        </p:txBody>
      </p:sp>
      <p:sp>
        <p:nvSpPr>
          <p:cNvPr id="8" name="Subtitle 2">
            <a:extLst>
              <a:ext uri="{FF2B5EF4-FFF2-40B4-BE49-F238E27FC236}">
                <a16:creationId xmlns="" xmlns:a16="http://schemas.microsoft.com/office/drawing/2014/main" id="{D9A11267-FC52-4990-8D98-010AFABA5544}"/>
              </a:ext>
            </a:extLst>
          </p:cNvPr>
          <p:cNvSpPr txBox="1">
            <a:spLocks/>
          </p:cNvSpPr>
          <p:nvPr/>
        </p:nvSpPr>
        <p:spPr>
          <a:xfrm>
            <a:off x="228600" y="5410200"/>
            <a:ext cx="5486408" cy="1082114"/>
          </a:xfrm>
          <a:prstGeom prst="rect">
            <a:avLst/>
          </a:prstGeom>
        </p:spPr>
        <p:txBody>
          <a:bodyPr>
            <a:norm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solidFill>
                  <a:schemeClr val="tx1"/>
                </a:solidFill>
                <a:effectLst/>
                <a:uLnTx/>
                <a:uFillTx/>
                <a:latin typeface="+mn-lt"/>
                <a:ea typeface="+mn-ea"/>
                <a:cs typeface="+mn-cs"/>
              </a:rPr>
              <a:t>Ανέστης Γιαννακόπουλος</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solidFill>
                  <a:schemeClr val="tx1"/>
                </a:solidFill>
                <a:effectLst/>
                <a:uLnTx/>
                <a:uFillTx/>
                <a:latin typeface="+mn-lt"/>
                <a:ea typeface="+mn-ea"/>
                <a:cs typeface="+mn-cs"/>
              </a:rPr>
              <a:t>Μέλος Ε.Ε.Π.  / Σ.Ε.Φ.Α.Α. – Τ.Ε.Φ.Α.Α.  του Δ.Π.Θ. </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
        <p:nvSpPr>
          <p:cNvPr id="24578" name="AutoShape 2" descr="ΜΑΘΑΙΝΩ ΓΙΑ ΤΟ ΒΟΛΕΙ | Baamboozle - Baamboozle | The Most Fun Classroom  Gam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4580" name="AutoShape 4" descr="ΜΑΘΑΙΝΩ ΓΙΑ ΤΟ ΒΟΛΕΙ | Baamboozle - Baamboozle | The Most Fun Classroom  Gam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4582" name="AutoShape 6" descr="ΑΣΚΗΣΗ ΚΑΙ ΨΥΧΑΓΩΓΙΑ ΣΤΟ ΣΧΟΛΕΙΟ ΜΑΣ : ΣΕΡΒΙΣ ΣΤΟ ΒΟΛΕΪ"/>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4586" name="Picture 10" descr="ΑΣΚΗΣΗ ΚΑΙ ΨΥΧΑΓΩΓΙΑ ΣΤΟ ΣΧΟΛΕΙΟ ΜΑΣ : ΣΕΡΒΙΣ ΣΤΟ ΒΟΛΕΪ"/>
          <p:cNvPicPr>
            <a:picLocks noChangeAspect="1" noChangeArrowheads="1"/>
          </p:cNvPicPr>
          <p:nvPr/>
        </p:nvPicPr>
        <p:blipFill>
          <a:blip r:embed="rId2"/>
          <a:srcRect/>
          <a:stretch>
            <a:fillRect/>
          </a:stretch>
        </p:blipFill>
        <p:spPr bwMode="auto">
          <a:xfrm>
            <a:off x="5572132" y="2071678"/>
            <a:ext cx="2381240" cy="1309683"/>
          </a:xfrm>
          <a:prstGeom prst="rect">
            <a:avLst/>
          </a:prstGeom>
          <a:noFill/>
        </p:spPr>
      </p:pic>
      <p:pic>
        <p:nvPicPr>
          <p:cNvPr id="24588" name="Picture 12" descr="Η Volley League ανδρών κάνει ξανά σερβίς στις 16/1 SportsPlus.gr"/>
          <p:cNvPicPr>
            <a:picLocks noChangeAspect="1" noChangeArrowheads="1"/>
          </p:cNvPicPr>
          <p:nvPr/>
        </p:nvPicPr>
        <p:blipFill>
          <a:blip r:embed="rId3"/>
          <a:srcRect/>
          <a:stretch>
            <a:fillRect/>
          </a:stretch>
        </p:blipFill>
        <p:spPr bwMode="auto">
          <a:xfrm>
            <a:off x="7429520" y="1285860"/>
            <a:ext cx="1331150" cy="885820"/>
          </a:xfrm>
          <a:prstGeom prst="rect">
            <a:avLst/>
          </a:prstGeom>
          <a:noFill/>
        </p:spPr>
      </p:pic>
      <p:pic>
        <p:nvPicPr>
          <p:cNvPr id="24592" name="Picture 16" descr="Volley υπηρεσία εκδοτική στοκ εικόνες. εικόνα από argyle - 65166443"/>
          <p:cNvPicPr>
            <a:picLocks noChangeAspect="1" noChangeArrowheads="1"/>
          </p:cNvPicPr>
          <p:nvPr/>
        </p:nvPicPr>
        <p:blipFill>
          <a:blip r:embed="rId4"/>
          <a:srcRect r="10621"/>
          <a:stretch>
            <a:fillRect/>
          </a:stretch>
        </p:blipFill>
        <p:spPr bwMode="auto">
          <a:xfrm>
            <a:off x="71406" y="1862143"/>
            <a:ext cx="1071570" cy="3067055"/>
          </a:xfrm>
          <a:prstGeom prst="rect">
            <a:avLst/>
          </a:prstGeom>
          <a:noFill/>
        </p:spPr>
      </p:pic>
      <p:pic>
        <p:nvPicPr>
          <p:cNvPr id="24595" name="Picture 19"/>
          <p:cNvPicPr>
            <a:picLocks noChangeAspect="1" noChangeArrowheads="1"/>
          </p:cNvPicPr>
          <p:nvPr/>
        </p:nvPicPr>
        <p:blipFill>
          <a:blip r:embed="rId5"/>
          <a:srcRect/>
          <a:stretch>
            <a:fillRect/>
          </a:stretch>
        </p:blipFill>
        <p:spPr bwMode="auto">
          <a:xfrm>
            <a:off x="7786710" y="3214686"/>
            <a:ext cx="1131753" cy="1286625"/>
          </a:xfrm>
          <a:prstGeom prst="rect">
            <a:avLst/>
          </a:prstGeom>
          <a:noFill/>
          <a:ln w="9525">
            <a:noFill/>
            <a:miter lim="800000"/>
            <a:headEnd/>
            <a:tailEnd/>
          </a:ln>
          <a:effectLst/>
        </p:spPr>
      </p:pic>
      <p:pic>
        <p:nvPicPr>
          <p:cNvPr id="24596" name="Picture 20"/>
          <p:cNvPicPr>
            <a:picLocks noChangeAspect="1" noChangeArrowheads="1"/>
          </p:cNvPicPr>
          <p:nvPr/>
        </p:nvPicPr>
        <p:blipFill>
          <a:blip r:embed="rId6" cstate="print"/>
          <a:srcRect/>
          <a:stretch>
            <a:fillRect/>
          </a:stretch>
        </p:blipFill>
        <p:spPr bwMode="auto">
          <a:xfrm>
            <a:off x="6357950" y="4500570"/>
            <a:ext cx="1208551" cy="20002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446170" y="1525357"/>
            <a:ext cx="8197796" cy="3832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a:stretch>
            <a:fillRect/>
          </a:stretch>
        </p:blipFill>
        <p:spPr bwMode="auto">
          <a:xfrm>
            <a:off x="500034" y="142852"/>
            <a:ext cx="8018820" cy="3538554"/>
          </a:xfrm>
          <a:prstGeom prst="rect">
            <a:avLst/>
          </a:prstGeom>
          <a:noFill/>
          <a:ln w="9525">
            <a:noFill/>
            <a:miter lim="800000"/>
            <a:headEnd/>
            <a:tailEnd/>
          </a:ln>
          <a:effectLst/>
        </p:spPr>
      </p:pic>
      <p:pic>
        <p:nvPicPr>
          <p:cNvPr id="60419" name="Picture 3"/>
          <p:cNvPicPr>
            <a:picLocks noChangeAspect="1" noChangeArrowheads="1"/>
          </p:cNvPicPr>
          <p:nvPr/>
        </p:nvPicPr>
        <p:blipFill>
          <a:blip r:embed="rId3"/>
          <a:srcRect/>
          <a:stretch>
            <a:fillRect/>
          </a:stretch>
        </p:blipFill>
        <p:spPr bwMode="auto">
          <a:xfrm>
            <a:off x="277874" y="4786322"/>
            <a:ext cx="8481882" cy="18621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Άσκηση</a:t>
            </a:r>
            <a:endParaRPr lang="el-GR" dirty="0"/>
          </a:p>
        </p:txBody>
      </p:sp>
      <p:pic>
        <p:nvPicPr>
          <p:cNvPr id="53250" name="Picture 2"/>
          <p:cNvPicPr>
            <a:picLocks noChangeAspect="1" noChangeArrowheads="1"/>
          </p:cNvPicPr>
          <p:nvPr/>
        </p:nvPicPr>
        <p:blipFill>
          <a:blip r:embed="rId2"/>
          <a:srcRect/>
          <a:stretch>
            <a:fillRect/>
          </a:stretch>
        </p:blipFill>
        <p:spPr bwMode="auto">
          <a:xfrm>
            <a:off x="3038474" y="1318060"/>
            <a:ext cx="3462351" cy="51827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Άσκηση</a:t>
            </a:r>
            <a:endParaRPr lang="el-GR" dirty="0"/>
          </a:p>
        </p:txBody>
      </p:sp>
      <p:pic>
        <p:nvPicPr>
          <p:cNvPr id="54274" name="Picture 2"/>
          <p:cNvPicPr>
            <a:picLocks noChangeAspect="1" noChangeArrowheads="1"/>
          </p:cNvPicPr>
          <p:nvPr/>
        </p:nvPicPr>
        <p:blipFill>
          <a:blip r:embed="rId2"/>
          <a:srcRect/>
          <a:stretch>
            <a:fillRect/>
          </a:stretch>
        </p:blipFill>
        <p:spPr bwMode="auto">
          <a:xfrm>
            <a:off x="2714612" y="1494679"/>
            <a:ext cx="3571900" cy="52204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Άσκηση</a:t>
            </a:r>
            <a:endParaRPr lang="el-GR" dirty="0"/>
          </a:p>
        </p:txBody>
      </p:sp>
      <p:pic>
        <p:nvPicPr>
          <p:cNvPr id="55298" name="Picture 2"/>
          <p:cNvPicPr>
            <a:picLocks noChangeAspect="1" noChangeArrowheads="1"/>
          </p:cNvPicPr>
          <p:nvPr/>
        </p:nvPicPr>
        <p:blipFill>
          <a:blip r:embed="rId2"/>
          <a:srcRect/>
          <a:stretch>
            <a:fillRect/>
          </a:stretch>
        </p:blipFill>
        <p:spPr bwMode="auto">
          <a:xfrm>
            <a:off x="1214414" y="1679027"/>
            <a:ext cx="6530463" cy="49991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Άσκηση</a:t>
            </a:r>
            <a:endParaRPr lang="el-GR" dirty="0"/>
          </a:p>
        </p:txBody>
      </p:sp>
      <p:pic>
        <p:nvPicPr>
          <p:cNvPr id="56322" name="Picture 2"/>
          <p:cNvPicPr>
            <a:picLocks noChangeAspect="1" noChangeArrowheads="1"/>
          </p:cNvPicPr>
          <p:nvPr/>
        </p:nvPicPr>
        <p:blipFill>
          <a:blip r:embed="rId2"/>
          <a:srcRect/>
          <a:stretch>
            <a:fillRect/>
          </a:stretch>
        </p:blipFill>
        <p:spPr bwMode="auto">
          <a:xfrm>
            <a:off x="663032" y="2076449"/>
            <a:ext cx="7695181" cy="42189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Άσκηση</a:t>
            </a:r>
            <a:endParaRPr lang="el-GR" dirty="0"/>
          </a:p>
        </p:txBody>
      </p:sp>
      <p:pic>
        <p:nvPicPr>
          <p:cNvPr id="57346" name="Picture 2"/>
          <p:cNvPicPr>
            <a:picLocks noChangeAspect="1" noChangeArrowheads="1"/>
          </p:cNvPicPr>
          <p:nvPr/>
        </p:nvPicPr>
        <p:blipFill>
          <a:blip r:embed="rId2"/>
          <a:srcRect/>
          <a:stretch>
            <a:fillRect/>
          </a:stretch>
        </p:blipFill>
        <p:spPr bwMode="auto">
          <a:xfrm>
            <a:off x="3143241" y="1438788"/>
            <a:ext cx="3143272" cy="51334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Άσκηση</a:t>
            </a:r>
            <a:endParaRPr lang="el-GR" dirty="0"/>
          </a:p>
        </p:txBody>
      </p:sp>
      <p:pic>
        <p:nvPicPr>
          <p:cNvPr id="58370" name="Picture 2"/>
          <p:cNvPicPr>
            <a:picLocks noChangeAspect="1" noChangeArrowheads="1"/>
          </p:cNvPicPr>
          <p:nvPr/>
        </p:nvPicPr>
        <p:blipFill>
          <a:blip r:embed="rId2"/>
          <a:srcRect/>
          <a:stretch>
            <a:fillRect/>
          </a:stretch>
        </p:blipFill>
        <p:spPr bwMode="auto">
          <a:xfrm>
            <a:off x="928662" y="2357430"/>
            <a:ext cx="2914650" cy="2562225"/>
          </a:xfrm>
          <a:prstGeom prst="rect">
            <a:avLst/>
          </a:prstGeom>
          <a:noFill/>
          <a:ln w="9525">
            <a:noFill/>
            <a:miter lim="800000"/>
            <a:headEnd/>
            <a:tailEnd/>
          </a:ln>
          <a:effectLst/>
        </p:spPr>
      </p:pic>
      <p:pic>
        <p:nvPicPr>
          <p:cNvPr id="58371" name="Picture 3"/>
          <p:cNvPicPr>
            <a:picLocks noChangeAspect="1" noChangeArrowheads="1"/>
          </p:cNvPicPr>
          <p:nvPr/>
        </p:nvPicPr>
        <p:blipFill>
          <a:blip r:embed="rId3"/>
          <a:srcRect/>
          <a:stretch>
            <a:fillRect/>
          </a:stretch>
        </p:blipFill>
        <p:spPr bwMode="auto">
          <a:xfrm>
            <a:off x="5643570" y="1928802"/>
            <a:ext cx="2733675" cy="3476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358865" y="2357430"/>
            <a:ext cx="8546945" cy="4286280"/>
          </a:xfrm>
          <a:prstGeom prst="rect">
            <a:avLst/>
          </a:prstGeom>
          <a:noFill/>
          <a:ln w="9525">
            <a:noFill/>
            <a:miter lim="800000"/>
            <a:headEnd/>
            <a:tailEnd/>
          </a:ln>
          <a:effectLst/>
        </p:spPr>
      </p:pic>
      <p:pic>
        <p:nvPicPr>
          <p:cNvPr id="32769" name="Picture 1"/>
          <p:cNvPicPr>
            <a:picLocks noChangeAspect="1" noChangeArrowheads="1"/>
          </p:cNvPicPr>
          <p:nvPr/>
        </p:nvPicPr>
        <p:blipFill>
          <a:blip r:embed="rId3"/>
          <a:srcRect/>
          <a:stretch>
            <a:fillRect/>
          </a:stretch>
        </p:blipFill>
        <p:spPr bwMode="auto">
          <a:xfrm>
            <a:off x="1571604" y="357166"/>
            <a:ext cx="6181725" cy="2943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57158" y="428604"/>
            <a:ext cx="8072494" cy="5909310"/>
          </a:xfrm>
          <a:prstGeom prst="rect">
            <a:avLst/>
          </a:prstGeom>
        </p:spPr>
        <p:txBody>
          <a:bodyPr wrap="square">
            <a:spAutoFit/>
          </a:bodyPr>
          <a:lstStyle/>
          <a:p>
            <a:pPr algn="just">
              <a:lnSpc>
                <a:spcPct val="150000"/>
              </a:lnSpc>
            </a:pPr>
            <a:endParaRPr lang="el-GR" dirty="0" smtClean="0"/>
          </a:p>
          <a:p>
            <a:pPr marL="342900" indent="-342900" algn="just">
              <a:lnSpc>
                <a:spcPct val="150000"/>
              </a:lnSpc>
              <a:buAutoNum type="arabicPeriod"/>
            </a:pPr>
            <a:r>
              <a:rPr lang="el-GR" dirty="0" smtClean="0"/>
              <a:t>Πριν </a:t>
            </a:r>
            <a:r>
              <a:rPr lang="el-GR" dirty="0" smtClean="0"/>
              <a:t>απελευθερώσουν τη μπάλα, βεβαιωθείτε ότι τα παιδιά στέκονται με το αριστερό τους πόδι μπροστά από το δεξί και ότι φέρνουν το δεξί τους χέρι πίσω. Το αντίστροφο ισχύει για τα αριστερόχειρα παιδιά. </a:t>
            </a:r>
            <a:endParaRPr lang="el-GR" dirty="0" smtClean="0"/>
          </a:p>
          <a:p>
            <a:pPr marL="342900" indent="-342900" algn="just">
              <a:lnSpc>
                <a:spcPct val="150000"/>
              </a:lnSpc>
              <a:buAutoNum type="arabicPeriod"/>
            </a:pPr>
            <a:endParaRPr lang="el-GR" dirty="0" smtClean="0"/>
          </a:p>
          <a:p>
            <a:pPr algn="just">
              <a:lnSpc>
                <a:spcPct val="150000"/>
              </a:lnSpc>
            </a:pPr>
            <a:r>
              <a:rPr lang="el-GR" dirty="0" smtClean="0"/>
              <a:t>2. Βεβαιωθείτε ότι κρατούν τη μπάλα μπροστά από το αντίθετο πόδι με το χέρι χτυπήματος, παραμένοντας χαμηλά με τα γόνατα λυγισμένα. </a:t>
            </a:r>
            <a:endParaRPr lang="el-GR" dirty="0" smtClean="0"/>
          </a:p>
          <a:p>
            <a:pPr algn="just">
              <a:lnSpc>
                <a:spcPct val="150000"/>
              </a:lnSpc>
            </a:pPr>
            <a:endParaRPr lang="el-GR" dirty="0" smtClean="0"/>
          </a:p>
          <a:p>
            <a:pPr algn="just">
              <a:lnSpc>
                <a:spcPct val="150000"/>
              </a:lnSpc>
            </a:pPr>
            <a:r>
              <a:rPr lang="el-GR" dirty="0" smtClean="0"/>
              <a:t>3. Πείτε τους να πετάξουν τη μπάλα ελαφρώς μπροστά </a:t>
            </a:r>
          </a:p>
          <a:p>
            <a:pPr algn="just">
              <a:lnSpc>
                <a:spcPct val="150000"/>
              </a:lnSpc>
            </a:pPr>
            <a:r>
              <a:rPr lang="el-GR" dirty="0" smtClean="0"/>
              <a:t>τους και με μια ταλάντευση του δεξιού χεριού να χτυπήσουν τη μπάλα με την παλάμη από κάτω και πίσω και να τη στείλουν ψηλά και προς τα εμπρός </a:t>
            </a:r>
            <a:endParaRPr lang="el-GR" dirty="0" smtClean="0"/>
          </a:p>
          <a:p>
            <a:pPr algn="just">
              <a:lnSpc>
                <a:spcPct val="150000"/>
              </a:lnSpc>
            </a:pPr>
            <a:endParaRPr lang="el-GR" dirty="0" smtClean="0"/>
          </a:p>
          <a:p>
            <a:pPr algn="just">
              <a:lnSpc>
                <a:spcPct val="150000"/>
              </a:lnSpc>
            </a:pPr>
            <a:r>
              <a:rPr lang="el-GR" dirty="0" smtClean="0"/>
              <a:t>4. Πείτε τους να κάνουν ένα ή δύο βήματα προς τα εμπρός μετά το χτύπημα της μπάλας. </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σερβίς από κάτω</a:t>
            </a:r>
            <a:endParaRPr lang="el-GR" dirty="0"/>
          </a:p>
        </p:txBody>
      </p:sp>
      <p:pic>
        <p:nvPicPr>
          <p:cNvPr id="66562" name="Picture 2"/>
          <p:cNvPicPr>
            <a:picLocks noChangeAspect="1" noChangeArrowheads="1"/>
          </p:cNvPicPr>
          <p:nvPr/>
        </p:nvPicPr>
        <p:blipFill>
          <a:blip r:embed="rId2"/>
          <a:srcRect/>
          <a:stretch>
            <a:fillRect/>
          </a:stretch>
        </p:blipFill>
        <p:spPr bwMode="auto">
          <a:xfrm>
            <a:off x="2953179" y="2000240"/>
            <a:ext cx="3528790" cy="44971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71406" y="1500174"/>
            <a:ext cx="5715040" cy="1815882"/>
          </a:xfrm>
          <a:prstGeom prst="rect">
            <a:avLst/>
          </a:prstGeom>
        </p:spPr>
        <p:txBody>
          <a:bodyPr wrap="square">
            <a:spAutoFit/>
          </a:bodyPr>
          <a:lstStyle/>
          <a:p>
            <a:pPr algn="just"/>
            <a:r>
              <a:rPr lang="el-GR" sz="1400" b="1" dirty="0" smtClean="0"/>
              <a:t>1.Πέταγμα και χτύπημα της μπάλας με το ένα χέρι </a:t>
            </a:r>
          </a:p>
          <a:p>
            <a:pPr algn="just"/>
            <a:r>
              <a:rPr lang="el-GR" sz="1400" dirty="0" smtClean="0"/>
              <a:t>Στην πρώτη άσκηση αυτής της δεξιότητας, πείτε στα παιδιά να χτυπήσουν την μπάλα με σφικτό τον καρπό τους. Ζητήστε τους να χτυπήσουν τη μπάλα δέκα φορές. Αρχικά γίνεται σωστό πέταγμα της μπάλας και ακολουθεί το χτύπημα. Όταν τα παιδιά αυτοματοποιήσουν τη μεταβίβαση της μπάλας στους συμπαίκτες τους, δοκιμάστε να τα κάνετε να ανταλλάσσουν ελεγχόμενα χτυπήματα σερβίς μεταξύ τους με μια αναπήδηση στη μέση της απόστασης. </a:t>
            </a:r>
            <a:endParaRPr lang="el-GR" sz="1400" dirty="0"/>
          </a:p>
        </p:txBody>
      </p:sp>
      <p:sp>
        <p:nvSpPr>
          <p:cNvPr id="5" name="4 - TextBox"/>
          <p:cNvSpPr txBox="1"/>
          <p:nvPr/>
        </p:nvSpPr>
        <p:spPr>
          <a:xfrm>
            <a:off x="1785918" y="285728"/>
            <a:ext cx="4786346" cy="523220"/>
          </a:xfrm>
          <a:prstGeom prst="rect">
            <a:avLst/>
          </a:prstGeom>
          <a:solidFill>
            <a:schemeClr val="accent3">
              <a:lumMod val="60000"/>
              <a:lumOff val="40000"/>
            </a:schemeClr>
          </a:solidFill>
        </p:spPr>
        <p:txBody>
          <a:bodyPr wrap="square" rtlCol="0">
            <a:spAutoFit/>
          </a:bodyPr>
          <a:lstStyle/>
          <a:p>
            <a:r>
              <a:rPr lang="el-GR" sz="2800" b="1" dirty="0" smtClean="0"/>
              <a:t>Προτεινόμενο ασκησιολόγιο</a:t>
            </a:r>
            <a:endParaRPr lang="el-GR" sz="2800" b="1" dirty="0"/>
          </a:p>
        </p:txBody>
      </p:sp>
      <p:pic>
        <p:nvPicPr>
          <p:cNvPr id="39938" name="Picture 2"/>
          <p:cNvPicPr>
            <a:picLocks noChangeAspect="1" noChangeArrowheads="1"/>
          </p:cNvPicPr>
          <p:nvPr/>
        </p:nvPicPr>
        <p:blipFill>
          <a:blip r:embed="rId2"/>
          <a:srcRect/>
          <a:stretch>
            <a:fillRect/>
          </a:stretch>
        </p:blipFill>
        <p:spPr bwMode="auto">
          <a:xfrm>
            <a:off x="5929322" y="1857364"/>
            <a:ext cx="3034687" cy="1285884"/>
          </a:xfrm>
          <a:prstGeom prst="rect">
            <a:avLst/>
          </a:prstGeom>
          <a:noFill/>
          <a:ln w="9525">
            <a:noFill/>
            <a:miter lim="800000"/>
            <a:headEnd/>
            <a:tailEnd/>
          </a:ln>
          <a:effectLst/>
        </p:spPr>
      </p:pic>
      <p:sp>
        <p:nvSpPr>
          <p:cNvPr id="7" name="6 - Ορθογώνιο"/>
          <p:cNvSpPr/>
          <p:nvPr/>
        </p:nvSpPr>
        <p:spPr>
          <a:xfrm>
            <a:off x="285720" y="4071942"/>
            <a:ext cx="4572000" cy="2031325"/>
          </a:xfrm>
          <a:prstGeom prst="rect">
            <a:avLst/>
          </a:prstGeom>
        </p:spPr>
        <p:txBody>
          <a:bodyPr>
            <a:spAutoFit/>
          </a:bodyPr>
          <a:lstStyle/>
          <a:p>
            <a:pPr algn="just"/>
            <a:r>
              <a:rPr lang="el-GR" sz="1400" b="1" dirty="0" smtClean="0"/>
              <a:t>2. Σερβίς από κάτω σε ζευγάρια </a:t>
            </a:r>
          </a:p>
          <a:p>
            <a:pPr algn="just"/>
            <a:r>
              <a:rPr lang="el-GR" sz="1400" dirty="0" smtClean="0"/>
              <a:t>Ο στόχος εδώ είναι να κάνουμε τα παιδιά να πετάξουν τη μπάλα ελαφρά με το αριστερό τους χέρι και να την χτυπήσουν από κάτω με το δεξί τους. Βεβαιωθείτε ότι βλέπουν τη μπάλα και οδηγούν το χέρι τους από πίσω προς τα εμπρός, παρακολουθώντας προσεκτικά το σημείο επαφής. Οργανώστε έναν διαγωνισμό για να δείτε πόσο μακριά μπορούν να στείλουν τη μπάλα. Βεβαιωθείτε ότι έχουν αρκετό χώρο γύρω τους. </a:t>
            </a:r>
            <a:endParaRPr lang="el-GR" sz="1400" dirty="0"/>
          </a:p>
        </p:txBody>
      </p:sp>
      <p:pic>
        <p:nvPicPr>
          <p:cNvPr id="39939" name="Picture 3"/>
          <p:cNvPicPr>
            <a:picLocks noChangeAspect="1" noChangeArrowheads="1"/>
          </p:cNvPicPr>
          <p:nvPr/>
        </p:nvPicPr>
        <p:blipFill>
          <a:blip r:embed="rId3"/>
          <a:srcRect/>
          <a:stretch>
            <a:fillRect/>
          </a:stretch>
        </p:blipFill>
        <p:spPr bwMode="auto">
          <a:xfrm>
            <a:off x="5143504" y="4429132"/>
            <a:ext cx="3569019" cy="150019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71406" y="1500174"/>
            <a:ext cx="5715040" cy="1384995"/>
          </a:xfrm>
          <a:prstGeom prst="rect">
            <a:avLst/>
          </a:prstGeom>
        </p:spPr>
        <p:txBody>
          <a:bodyPr wrap="square">
            <a:spAutoFit/>
          </a:bodyPr>
          <a:lstStyle/>
          <a:p>
            <a:pPr algn="just"/>
            <a:r>
              <a:rPr lang="el-GR" sz="1400" b="1" dirty="0" smtClean="0"/>
              <a:t>3. Παιχνίδι με σερβίς από κάτω </a:t>
            </a:r>
          </a:p>
          <a:p>
            <a:pPr algn="just"/>
            <a:r>
              <a:rPr lang="el-GR" sz="1400" dirty="0" smtClean="0"/>
              <a:t>Δημιουργήστε δύο ομάδες από τέσσερα έως έξι παιδιά η κάθε μία. Η μία ομάδα εκτελεί το σερβίς, ενώ η άλλη υποδέχεται τη μπάλα, αφού την μεταβιβάσει με μία αναπήδηση σε τρία διαφορετικά παιδιά της ομάδας πριν την επιστρέφει στην άλλη πλευρά. Συνιστάται η ανάθεση ρόλου σε κάθε μέλος της ομάδας.</a:t>
            </a:r>
            <a:endParaRPr lang="el-GR" sz="1400" dirty="0"/>
          </a:p>
        </p:txBody>
      </p:sp>
      <p:sp>
        <p:nvSpPr>
          <p:cNvPr id="5" name="4 - TextBox"/>
          <p:cNvSpPr txBox="1"/>
          <p:nvPr/>
        </p:nvSpPr>
        <p:spPr>
          <a:xfrm>
            <a:off x="1785918" y="285728"/>
            <a:ext cx="4786346" cy="523220"/>
          </a:xfrm>
          <a:prstGeom prst="rect">
            <a:avLst/>
          </a:prstGeom>
          <a:solidFill>
            <a:schemeClr val="accent3">
              <a:lumMod val="60000"/>
              <a:lumOff val="40000"/>
            </a:schemeClr>
          </a:solidFill>
        </p:spPr>
        <p:txBody>
          <a:bodyPr wrap="square" rtlCol="0">
            <a:spAutoFit/>
          </a:bodyPr>
          <a:lstStyle/>
          <a:p>
            <a:r>
              <a:rPr lang="el-GR" sz="2800" b="1" dirty="0" smtClean="0"/>
              <a:t>Προτεινόμενο ασκησιολόγιο</a:t>
            </a:r>
            <a:endParaRPr lang="el-GR" sz="2800" b="1" dirty="0"/>
          </a:p>
        </p:txBody>
      </p:sp>
      <p:sp>
        <p:nvSpPr>
          <p:cNvPr id="7" name="6 - Ορθογώνιο"/>
          <p:cNvSpPr/>
          <p:nvPr/>
        </p:nvSpPr>
        <p:spPr>
          <a:xfrm>
            <a:off x="285720" y="3824307"/>
            <a:ext cx="5286412" cy="2462213"/>
          </a:xfrm>
          <a:prstGeom prst="rect">
            <a:avLst/>
          </a:prstGeom>
        </p:spPr>
        <p:txBody>
          <a:bodyPr wrap="square">
            <a:spAutoFit/>
          </a:bodyPr>
          <a:lstStyle/>
          <a:p>
            <a:pPr algn="just"/>
            <a:r>
              <a:rPr lang="el-GR" sz="1400" b="1" dirty="0" smtClean="0"/>
              <a:t>4. Σερβίς μέσα από το γήπεδο </a:t>
            </a:r>
          </a:p>
          <a:p>
            <a:pPr algn="just"/>
            <a:r>
              <a:rPr lang="el-GR" sz="1400" dirty="0" smtClean="0"/>
              <a:t>Χρησιμοποιήστε </a:t>
            </a:r>
            <a:r>
              <a:rPr lang="el-GR" sz="1400" dirty="0" smtClean="0"/>
              <a:t>ένα χαμηλό φιλέ για αυτήν την άσκηση. Ζητήστε από τα παιδιά να εκτελέσουν σερβίς. Όταν έχουν επαφή με τη μπάλα, βεβαιωθείτε ότι κινούνται </a:t>
            </a:r>
            <a:r>
              <a:rPr lang="el-GR" sz="1400" dirty="0" smtClean="0"/>
              <a:t> προς </a:t>
            </a:r>
            <a:r>
              <a:rPr lang="el-GR" sz="1400" dirty="0" smtClean="0"/>
              <a:t>τα εμπρός και έχουν αντίθετο πόδι από το χέρι χτυπήματος. Εάν η μπάλα περάσει πάνω από το φιλέ, ζητήστε από τα παιδιά να κάνουν ένα βήμα πίσω και να σερβίρουν λίγο πιο μακριά. Ζητήστε από τους βοηθούς να πιάνουν τη μπάλα και να την επιστρέφουν γρήγορα. Βεβαιωθείτε ότι επιστρέφουν τις μπάλες στους συμπαίκτες τους που τους αλλάζουν μετά από δέκα σερβίς. Οργανώστε διαγωνισμό για να δείτε πόσα σερβίς περνούν το φιλέ.</a:t>
            </a:r>
            <a:endParaRPr lang="el-GR" sz="1400" dirty="0"/>
          </a:p>
        </p:txBody>
      </p:sp>
      <p:pic>
        <p:nvPicPr>
          <p:cNvPr id="40962" name="Picture 2"/>
          <p:cNvPicPr>
            <a:picLocks noChangeAspect="1" noChangeArrowheads="1"/>
          </p:cNvPicPr>
          <p:nvPr/>
        </p:nvPicPr>
        <p:blipFill>
          <a:blip r:embed="rId2"/>
          <a:srcRect/>
          <a:stretch>
            <a:fillRect/>
          </a:stretch>
        </p:blipFill>
        <p:spPr bwMode="auto">
          <a:xfrm>
            <a:off x="6000760" y="1714488"/>
            <a:ext cx="2838450" cy="1362075"/>
          </a:xfrm>
          <a:prstGeom prst="rect">
            <a:avLst/>
          </a:prstGeom>
          <a:noFill/>
          <a:ln w="9525">
            <a:noFill/>
            <a:miter lim="800000"/>
            <a:headEnd/>
            <a:tailEnd/>
          </a:ln>
          <a:effectLst/>
        </p:spPr>
      </p:pic>
      <p:pic>
        <p:nvPicPr>
          <p:cNvPr id="40963" name="Picture 3"/>
          <p:cNvPicPr>
            <a:picLocks noChangeAspect="1" noChangeArrowheads="1"/>
          </p:cNvPicPr>
          <p:nvPr/>
        </p:nvPicPr>
        <p:blipFill>
          <a:blip r:embed="rId3"/>
          <a:srcRect/>
          <a:stretch>
            <a:fillRect/>
          </a:stretch>
        </p:blipFill>
        <p:spPr bwMode="auto">
          <a:xfrm>
            <a:off x="6072198" y="3995974"/>
            <a:ext cx="2714644" cy="207902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σερβίς από πάνω</a:t>
            </a:r>
            <a:endParaRPr lang="el-GR" dirty="0"/>
          </a:p>
        </p:txBody>
      </p:sp>
      <p:pic>
        <p:nvPicPr>
          <p:cNvPr id="61442" name="Picture 2"/>
          <p:cNvPicPr>
            <a:picLocks noChangeAspect="1" noChangeArrowheads="1"/>
          </p:cNvPicPr>
          <p:nvPr/>
        </p:nvPicPr>
        <p:blipFill>
          <a:blip r:embed="rId2"/>
          <a:srcRect/>
          <a:stretch>
            <a:fillRect/>
          </a:stretch>
        </p:blipFill>
        <p:spPr bwMode="auto">
          <a:xfrm>
            <a:off x="3428993" y="1242375"/>
            <a:ext cx="2857520" cy="5466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14290"/>
            <a:ext cx="8229600" cy="725470"/>
          </a:xfrm>
        </p:spPr>
        <p:txBody>
          <a:bodyPr>
            <a:normAutofit fontScale="90000"/>
          </a:bodyPr>
          <a:lstStyle/>
          <a:p>
            <a:r>
              <a:rPr lang="el-GR" dirty="0" smtClean="0"/>
              <a:t>Θέση ετοιμότητας - προετοιμασία</a:t>
            </a:r>
            <a:endParaRPr lang="el-GR" dirty="0"/>
          </a:p>
        </p:txBody>
      </p:sp>
      <p:sp>
        <p:nvSpPr>
          <p:cNvPr id="3" name="2 - Θέση περιεχομένου"/>
          <p:cNvSpPr>
            <a:spLocks noGrp="1"/>
          </p:cNvSpPr>
          <p:nvPr>
            <p:ph idx="1"/>
          </p:nvPr>
        </p:nvSpPr>
        <p:spPr>
          <a:xfrm>
            <a:off x="142844" y="1000109"/>
            <a:ext cx="8786874" cy="3500462"/>
          </a:xfrm>
        </p:spPr>
        <p:txBody>
          <a:bodyPr>
            <a:normAutofit/>
          </a:bodyPr>
          <a:lstStyle/>
          <a:p>
            <a:pPr algn="just"/>
            <a:r>
              <a:rPr lang="el-GR" sz="2000" dirty="0" smtClean="0"/>
              <a:t>Ο παίκτης στέκεται κοντά στην τελική γραμμή</a:t>
            </a:r>
          </a:p>
          <a:p>
            <a:pPr algn="just"/>
            <a:r>
              <a:rPr lang="el-GR" sz="2000" dirty="0" smtClean="0"/>
              <a:t>Μέτωπο στο φιλέ</a:t>
            </a:r>
          </a:p>
          <a:p>
            <a:pPr algn="just"/>
            <a:r>
              <a:rPr lang="el-GR" sz="2000" dirty="0" smtClean="0"/>
              <a:t>Κρατά τη μπάλα με τα δάχτυλα του αριστερού χεριού, περίπου στο ύψος των ώμων, με λυγισμένους ελαφρά βραχίονες</a:t>
            </a:r>
          </a:p>
          <a:p>
            <a:pPr algn="just"/>
            <a:r>
              <a:rPr lang="el-GR" sz="2000" dirty="0" smtClean="0"/>
              <a:t>Το αριστερό πόδι είναι πιο μπροστά από το δεξί, τα γόνατα ελαφρά λυγισμένα και τα πόδια ανοιχτά μεταξύ τους όσο το πλάτος των ώμων. Τα πόδια θα πρέπει να έχουν γωνία 30</a:t>
            </a:r>
            <a:r>
              <a:rPr lang="el-GR" sz="2000" baseline="30000" dirty="0" smtClean="0"/>
              <a:t>ο</a:t>
            </a:r>
            <a:r>
              <a:rPr lang="el-GR" sz="2000" dirty="0" smtClean="0"/>
              <a:t> – 45</a:t>
            </a:r>
            <a:r>
              <a:rPr lang="el-GR" sz="2000" baseline="30000" dirty="0" smtClean="0"/>
              <a:t>ο</a:t>
            </a:r>
            <a:r>
              <a:rPr lang="el-GR" sz="2000" dirty="0" smtClean="0"/>
              <a:t> προς τη γραμμή του στόχου</a:t>
            </a:r>
          </a:p>
          <a:p>
            <a:pPr algn="just"/>
            <a:r>
              <a:rPr lang="el-GR" sz="2000" dirty="0" smtClean="0"/>
              <a:t>Τα δάχτυλα του χεριού εκτέλεσης είναι χαλαρά</a:t>
            </a:r>
          </a:p>
          <a:p>
            <a:pPr algn="just"/>
            <a:r>
              <a:rPr lang="el-GR" sz="2000" dirty="0" smtClean="0"/>
              <a:t>Ο αγκώνας κρατιέται ψηλά ώστε ο βραχίονας να είναι παράλληλος με το δάπεδο. </a:t>
            </a:r>
            <a:endParaRPr lang="el-GR" sz="2000" dirty="0"/>
          </a:p>
        </p:txBody>
      </p:sp>
      <p:pic>
        <p:nvPicPr>
          <p:cNvPr id="4097" name="Picture 1"/>
          <p:cNvPicPr>
            <a:picLocks noChangeAspect="1" noChangeArrowheads="1"/>
          </p:cNvPicPr>
          <p:nvPr/>
        </p:nvPicPr>
        <p:blipFill>
          <a:blip r:embed="rId2"/>
          <a:srcRect/>
          <a:stretch>
            <a:fillRect/>
          </a:stretch>
        </p:blipFill>
        <p:spPr bwMode="auto">
          <a:xfrm>
            <a:off x="500034" y="4500570"/>
            <a:ext cx="8343900" cy="21621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11156"/>
          </a:xfrm>
        </p:spPr>
        <p:txBody>
          <a:bodyPr>
            <a:normAutofit fontScale="90000"/>
          </a:bodyPr>
          <a:lstStyle/>
          <a:p>
            <a:r>
              <a:rPr lang="el-GR" dirty="0" smtClean="0"/>
              <a:t>Η ρίψη</a:t>
            </a:r>
            <a:endParaRPr lang="el-GR" dirty="0"/>
          </a:p>
        </p:txBody>
      </p:sp>
      <p:sp>
        <p:nvSpPr>
          <p:cNvPr id="3" name="2 - Θέση περιεχομένου"/>
          <p:cNvSpPr>
            <a:spLocks noGrp="1"/>
          </p:cNvSpPr>
          <p:nvPr>
            <p:ph idx="1"/>
          </p:nvPr>
        </p:nvSpPr>
        <p:spPr>
          <a:xfrm>
            <a:off x="428596" y="1357299"/>
            <a:ext cx="8229600" cy="5143535"/>
          </a:xfrm>
        </p:spPr>
        <p:txBody>
          <a:bodyPr>
            <a:noAutofit/>
          </a:bodyPr>
          <a:lstStyle/>
          <a:p>
            <a:pPr algn="just"/>
            <a:r>
              <a:rPr lang="el-GR" sz="2800" dirty="0" smtClean="0"/>
              <a:t>Ρίχνουμε τη μπάλα κατ’ ευθείαν πάνω</a:t>
            </a:r>
          </a:p>
          <a:p>
            <a:pPr algn="just"/>
            <a:r>
              <a:rPr lang="el-GR" sz="2800" dirty="0" smtClean="0"/>
              <a:t>Ελαφρά μπροστά και πάνω στο σημείο που μπορεί να φτάσει ο παίκτης με τεντωμένο χέρι 1,5 – 2 μ.</a:t>
            </a:r>
          </a:p>
          <a:p>
            <a:pPr algn="just"/>
            <a:r>
              <a:rPr lang="el-GR" sz="2800" dirty="0" smtClean="0"/>
              <a:t>Έλεγχος: αφήνοντας τη μπάλα μετά το πέταγμα θα πρέπει να χτυπήσει στο δάπεδο μπροστά και δεξιά από το μπροστινό πόδι</a:t>
            </a:r>
          </a:p>
          <a:p>
            <a:pPr algn="just"/>
            <a:r>
              <a:rPr lang="el-GR" sz="2800" dirty="0" smtClean="0"/>
              <a:t>Το χέρι εκτέλεσης έρχεται προς τα πάνω, πίσω από το κεφάλι και δίπλα από το αυτί, λυγισμένο στον αγκώνα, με τα δάχτυλα χαλαρά και λίγο πιο σφιγμένη η παλάμη</a:t>
            </a:r>
            <a:endParaRPr lang="el-GR"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ενέργεια του σερβίς</a:t>
            </a:r>
            <a:endParaRPr lang="el-GR" dirty="0"/>
          </a:p>
        </p:txBody>
      </p:sp>
      <p:sp>
        <p:nvSpPr>
          <p:cNvPr id="3" name="2 - Θέση περιεχομένου"/>
          <p:cNvSpPr>
            <a:spLocks noGrp="1"/>
          </p:cNvSpPr>
          <p:nvPr>
            <p:ph idx="1"/>
          </p:nvPr>
        </p:nvSpPr>
        <p:spPr>
          <a:xfrm>
            <a:off x="428596" y="1857364"/>
            <a:ext cx="8229600" cy="4286280"/>
          </a:xfrm>
        </p:spPr>
        <p:txBody>
          <a:bodyPr>
            <a:noAutofit/>
          </a:bodyPr>
          <a:lstStyle/>
          <a:p>
            <a:pPr algn="just"/>
            <a:r>
              <a:rPr lang="el-GR" dirty="0" smtClean="0"/>
              <a:t>Μετά το πέταγμα της μπάλας: να τραβήξει τον αγκώνα πίσω με το χέρι ψηλά ή να τραβήξει το χέρι κάτω και πίσω από τον ώμο χτυπήματος, κρατώντας τον αγκώνα ψηλά</a:t>
            </a:r>
          </a:p>
          <a:p>
            <a:pPr algn="just"/>
            <a:r>
              <a:rPr lang="el-GR" dirty="0" smtClean="0"/>
              <a:t>Ο παίκτης εκτελεί ένα βήμα με το μπροστινό πόδι ώστε να δείχνει την κατεύθυνση του στόχου του σερβίς</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επαφή</a:t>
            </a:r>
            <a:endParaRPr lang="el-GR" dirty="0"/>
          </a:p>
        </p:txBody>
      </p:sp>
      <p:sp>
        <p:nvSpPr>
          <p:cNvPr id="3" name="2 - Θέση περιεχομένου"/>
          <p:cNvSpPr>
            <a:spLocks noGrp="1"/>
          </p:cNvSpPr>
          <p:nvPr>
            <p:ph idx="1"/>
          </p:nvPr>
        </p:nvSpPr>
        <p:spPr>
          <a:xfrm>
            <a:off x="428596" y="1714488"/>
            <a:ext cx="8229600" cy="4500594"/>
          </a:xfrm>
        </p:spPr>
        <p:txBody>
          <a:bodyPr>
            <a:noAutofit/>
          </a:bodyPr>
          <a:lstStyle/>
          <a:p>
            <a:pPr algn="just"/>
            <a:r>
              <a:rPr lang="el-GR" dirty="0" smtClean="0"/>
              <a:t>Το κάτω μέρος της παλάμης έρχεται σε επαφή πρώτο με τη μπάλα (παραγωγή δύναμης) και μετά τα δάχτυλα που δημιουργούν την περιστροφή</a:t>
            </a:r>
          </a:p>
          <a:p>
            <a:pPr algn="just"/>
            <a:r>
              <a:rPr lang="el-GR" dirty="0" smtClean="0"/>
              <a:t>Το δεξί χέρι μετά το χτύπημα συνεχίζει να κινείται προς τα κάτω</a:t>
            </a:r>
          </a:p>
          <a:p>
            <a:pPr algn="just"/>
            <a:r>
              <a:rPr lang="el-GR" dirty="0" smtClean="0"/>
              <a:t>Την ώρα του χτυπήματος το χέρι πρέπει να είναι τελείως τεντωμένο </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τεχνική του σερβίς από κάτω</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Ο παίκτης στέκεται κοντά στην τελική γραμμή</a:t>
            </a:r>
          </a:p>
          <a:p>
            <a:r>
              <a:rPr lang="el-GR" dirty="0" smtClean="0"/>
              <a:t>Μέτωπο στο φιλέ</a:t>
            </a:r>
          </a:p>
          <a:p>
            <a:r>
              <a:rPr lang="el-GR" dirty="0" smtClean="0"/>
              <a:t>Κρατά τη μπάλα στο ύψος των ισχύων με το αριστερό χέρι</a:t>
            </a:r>
          </a:p>
          <a:p>
            <a:r>
              <a:rPr lang="el-GR" dirty="0" smtClean="0"/>
              <a:t>Το δεξί χέρι βρίσκεται πίσω και δίπλα στο δεξί μηρό</a:t>
            </a:r>
          </a:p>
          <a:p>
            <a:r>
              <a:rPr lang="el-GR" dirty="0" smtClean="0"/>
              <a:t>Το αριστερό πόδι είναι πιο μπροστά από το δεξί</a:t>
            </a:r>
          </a:p>
          <a:p>
            <a:r>
              <a:rPr lang="el-GR" dirty="0" smtClean="0"/>
              <a:t>Τα γόνατα ελαφρά λυγισμένα</a:t>
            </a:r>
          </a:p>
          <a:p>
            <a:r>
              <a:rPr lang="el-GR" dirty="0" smtClean="0"/>
              <a:t>Το βάρος μοιρασμένο εξίσου και στα δυο πέλματα   </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srcRect/>
          <a:stretch>
            <a:fillRect/>
          </a:stretch>
        </p:blipFill>
        <p:spPr bwMode="auto">
          <a:xfrm>
            <a:off x="2277792" y="785793"/>
            <a:ext cx="4580224" cy="5837087"/>
          </a:xfrm>
          <a:prstGeom prst="rect">
            <a:avLst/>
          </a:prstGeom>
          <a:noFill/>
          <a:ln w="9525">
            <a:noFill/>
            <a:miter lim="800000"/>
            <a:headEnd/>
            <a:tailEnd/>
          </a:ln>
          <a:effectLst/>
        </p:spPr>
      </p:pic>
      <p:cxnSp>
        <p:nvCxnSpPr>
          <p:cNvPr id="6" name="5 - Ευθύγραμμο βέλος σύνδεσης"/>
          <p:cNvCxnSpPr>
            <a:stCxn id="15" idx="3"/>
          </p:cNvCxnSpPr>
          <p:nvPr/>
        </p:nvCxnSpPr>
        <p:spPr>
          <a:xfrm>
            <a:off x="1357290" y="3113600"/>
            <a:ext cx="1714512" cy="10108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6 - Ευθύγραμμο βέλος σύνδεσης"/>
          <p:cNvCxnSpPr>
            <a:stCxn id="25" idx="1"/>
          </p:cNvCxnSpPr>
          <p:nvPr/>
        </p:nvCxnSpPr>
        <p:spPr>
          <a:xfrm rot="10800000">
            <a:off x="6357950" y="3867152"/>
            <a:ext cx="1500198" cy="993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a:stCxn id="23" idx="3"/>
          </p:cNvCxnSpPr>
          <p:nvPr/>
        </p:nvCxnSpPr>
        <p:spPr>
          <a:xfrm flipV="1">
            <a:off x="1214414" y="5143512"/>
            <a:ext cx="2143140" cy="3275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a:stCxn id="14" idx="3"/>
          </p:cNvCxnSpPr>
          <p:nvPr/>
        </p:nvCxnSpPr>
        <p:spPr>
          <a:xfrm>
            <a:off x="1285852" y="1827716"/>
            <a:ext cx="2643206" cy="6725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13 - TextBox"/>
          <p:cNvSpPr txBox="1"/>
          <p:nvPr/>
        </p:nvSpPr>
        <p:spPr>
          <a:xfrm>
            <a:off x="500034" y="1643050"/>
            <a:ext cx="785818" cy="369332"/>
          </a:xfrm>
          <a:prstGeom prst="rect">
            <a:avLst/>
          </a:prstGeom>
          <a:noFill/>
        </p:spPr>
        <p:txBody>
          <a:bodyPr wrap="square" rtlCol="0">
            <a:spAutoFit/>
          </a:bodyPr>
          <a:lstStyle/>
          <a:p>
            <a:r>
              <a:rPr lang="el-GR" b="1" dirty="0" smtClean="0"/>
              <a:t>σώμα</a:t>
            </a:r>
            <a:endParaRPr lang="el-GR" b="1" dirty="0"/>
          </a:p>
        </p:txBody>
      </p:sp>
      <p:sp>
        <p:nvSpPr>
          <p:cNvPr id="15" name="14 - TextBox"/>
          <p:cNvSpPr txBox="1"/>
          <p:nvPr/>
        </p:nvSpPr>
        <p:spPr>
          <a:xfrm>
            <a:off x="214282" y="2928934"/>
            <a:ext cx="1143008" cy="369332"/>
          </a:xfrm>
          <a:prstGeom prst="rect">
            <a:avLst/>
          </a:prstGeom>
          <a:noFill/>
        </p:spPr>
        <p:txBody>
          <a:bodyPr wrap="square" rtlCol="0">
            <a:spAutoFit/>
          </a:bodyPr>
          <a:lstStyle/>
          <a:p>
            <a:r>
              <a:rPr lang="el-GR" b="1" dirty="0" smtClean="0"/>
              <a:t>Δεξί χέρι</a:t>
            </a:r>
            <a:endParaRPr lang="el-GR" b="1" dirty="0"/>
          </a:p>
        </p:txBody>
      </p:sp>
      <p:sp>
        <p:nvSpPr>
          <p:cNvPr id="23" name="22 - TextBox"/>
          <p:cNvSpPr txBox="1"/>
          <p:nvPr/>
        </p:nvSpPr>
        <p:spPr>
          <a:xfrm>
            <a:off x="428596" y="5286388"/>
            <a:ext cx="785818" cy="369332"/>
          </a:xfrm>
          <a:prstGeom prst="rect">
            <a:avLst/>
          </a:prstGeom>
          <a:noFill/>
        </p:spPr>
        <p:txBody>
          <a:bodyPr wrap="square" rtlCol="0">
            <a:spAutoFit/>
          </a:bodyPr>
          <a:lstStyle/>
          <a:p>
            <a:r>
              <a:rPr lang="el-GR" b="1" dirty="0" smtClean="0"/>
              <a:t>πόδια</a:t>
            </a:r>
            <a:endParaRPr lang="el-GR" b="1" dirty="0"/>
          </a:p>
        </p:txBody>
      </p:sp>
      <p:sp>
        <p:nvSpPr>
          <p:cNvPr id="25" name="24 - TextBox"/>
          <p:cNvSpPr txBox="1"/>
          <p:nvPr/>
        </p:nvSpPr>
        <p:spPr>
          <a:xfrm>
            <a:off x="7858148" y="3643314"/>
            <a:ext cx="928694" cy="646331"/>
          </a:xfrm>
          <a:prstGeom prst="rect">
            <a:avLst/>
          </a:prstGeom>
          <a:noFill/>
        </p:spPr>
        <p:txBody>
          <a:bodyPr wrap="square" rtlCol="0">
            <a:spAutoFit/>
          </a:bodyPr>
          <a:lstStyle/>
          <a:p>
            <a:r>
              <a:rPr lang="el-GR" b="1" dirty="0" smtClean="0"/>
              <a:t>Χέρι με μπάλα</a:t>
            </a:r>
            <a:endParaRPr lang="el-GR"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54032"/>
          </a:xfrm>
        </p:spPr>
        <p:txBody>
          <a:bodyPr>
            <a:normAutofit fontScale="90000"/>
          </a:bodyPr>
          <a:lstStyle/>
          <a:p>
            <a:r>
              <a:rPr lang="el-GR" dirty="0" smtClean="0"/>
              <a:t>Η ενέργεια του σερβίς από κάτω</a:t>
            </a:r>
            <a:endParaRPr lang="el-GR" dirty="0"/>
          </a:p>
        </p:txBody>
      </p:sp>
      <p:sp>
        <p:nvSpPr>
          <p:cNvPr id="3" name="2 - Θέση περιεχομένου"/>
          <p:cNvSpPr>
            <a:spLocks noGrp="1"/>
          </p:cNvSpPr>
          <p:nvPr>
            <p:ph idx="1"/>
          </p:nvPr>
        </p:nvSpPr>
        <p:spPr>
          <a:xfrm>
            <a:off x="428596" y="1142984"/>
            <a:ext cx="8229600" cy="3686188"/>
          </a:xfrm>
        </p:spPr>
        <p:txBody>
          <a:bodyPr>
            <a:normAutofit/>
          </a:bodyPr>
          <a:lstStyle/>
          <a:p>
            <a:pPr algn="just"/>
            <a:r>
              <a:rPr lang="el-GR" sz="2400" dirty="0" smtClean="0"/>
              <a:t>Ελευθερώνω τη μπάλα – πετάω προς τα πάνω τη μπάλα (με το αριστερό χέρι)</a:t>
            </a:r>
          </a:p>
          <a:p>
            <a:pPr algn="just"/>
            <a:r>
              <a:rPr lang="el-GR" sz="2400" dirty="0" smtClean="0"/>
              <a:t>Το δεξί χέρι έρχεται παράλληλα με το μηρό τεντωμένο στον αγκώνα και χτυπά τη μπάλα από κάτω προς τα πάνω</a:t>
            </a:r>
          </a:p>
          <a:p>
            <a:pPr algn="just"/>
            <a:r>
              <a:rPr lang="el-GR" sz="2400" dirty="0" smtClean="0"/>
              <a:t>Το χτύπημα γίνεται με τη βάση της παλάμης και τα δάχτυλα σφιχτά και ενωμένα ή με γροθιά</a:t>
            </a:r>
          </a:p>
          <a:p>
            <a:pPr algn="just"/>
            <a:r>
              <a:rPr lang="el-GR" sz="2400" dirty="0" smtClean="0"/>
              <a:t>Παράλληλα γίνεται μεταφορά του βάρους από το πίσω πόδι στο μπροστινό πόδι το οποίο κάνει ένα μικρό βήμα εμπρός πριν την επαφή </a:t>
            </a:r>
            <a:endParaRPr lang="el-GR" sz="2400" dirty="0"/>
          </a:p>
        </p:txBody>
      </p:sp>
      <p:pic>
        <p:nvPicPr>
          <p:cNvPr id="20481" name="Picture 1"/>
          <p:cNvPicPr>
            <a:picLocks noChangeAspect="1" noChangeArrowheads="1"/>
          </p:cNvPicPr>
          <p:nvPr/>
        </p:nvPicPr>
        <p:blipFill>
          <a:blip r:embed="rId2"/>
          <a:srcRect/>
          <a:stretch>
            <a:fillRect/>
          </a:stretch>
        </p:blipFill>
        <p:spPr bwMode="auto">
          <a:xfrm>
            <a:off x="571472" y="4857760"/>
            <a:ext cx="7505700" cy="1647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571472" y="1142984"/>
            <a:ext cx="3343295" cy="3114694"/>
          </a:xfrm>
          <a:prstGeom prst="rect">
            <a:avLst/>
          </a:prstGeom>
          <a:noFill/>
          <a:ln w="9525">
            <a:noFill/>
            <a:miter lim="800000"/>
            <a:headEnd/>
            <a:tailEnd/>
          </a:ln>
          <a:effectLst/>
        </p:spPr>
      </p:pic>
      <p:pic>
        <p:nvPicPr>
          <p:cNvPr id="49155" name="Picture 3"/>
          <p:cNvPicPr>
            <a:picLocks noChangeAspect="1" noChangeArrowheads="1"/>
          </p:cNvPicPr>
          <p:nvPr/>
        </p:nvPicPr>
        <p:blipFill>
          <a:blip r:embed="rId3"/>
          <a:srcRect/>
          <a:stretch>
            <a:fillRect/>
          </a:stretch>
        </p:blipFill>
        <p:spPr bwMode="auto">
          <a:xfrm>
            <a:off x="4857751" y="3571876"/>
            <a:ext cx="2339343" cy="2214578"/>
          </a:xfrm>
          <a:prstGeom prst="rect">
            <a:avLst/>
          </a:prstGeom>
          <a:noFill/>
          <a:ln w="9525">
            <a:noFill/>
            <a:miter lim="800000"/>
            <a:headEnd/>
            <a:tailEnd/>
          </a:ln>
          <a:effectLst/>
        </p:spPr>
      </p:pic>
      <p:pic>
        <p:nvPicPr>
          <p:cNvPr id="49156" name="Picture 4"/>
          <p:cNvPicPr>
            <a:picLocks noGrp="1" noChangeAspect="1" noChangeArrowheads="1"/>
          </p:cNvPicPr>
          <p:nvPr>
            <p:ph idx="1"/>
          </p:nvPr>
        </p:nvPicPr>
        <p:blipFill>
          <a:blip r:embed="rId4"/>
          <a:srcRect/>
          <a:stretch>
            <a:fillRect/>
          </a:stretch>
        </p:blipFill>
        <p:spPr bwMode="auto">
          <a:xfrm>
            <a:off x="6143635" y="1000108"/>
            <a:ext cx="1955247" cy="1928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p:cNvSpPr/>
          <p:nvPr/>
        </p:nvSpPr>
        <p:spPr>
          <a:xfrm>
            <a:off x="541019" y="2407918"/>
            <a:ext cx="5245427" cy="3092783"/>
          </a:xfrm>
          <a:prstGeom prst="rect">
            <a:avLst/>
          </a:prstGeom>
          <a:blipFill>
            <a:blip r:embed="rId2" cstate="print"/>
            <a:stretch>
              <a:fillRect/>
            </a:stretch>
          </a:blipFill>
        </p:spPr>
        <p:txBody>
          <a:bodyPr wrap="square" lIns="0" tIns="0" rIns="0" bIns="0" rtlCol="0"/>
          <a:lstStyle/>
          <a:p>
            <a:endParaRPr/>
          </a:p>
        </p:txBody>
      </p:sp>
      <p:sp>
        <p:nvSpPr>
          <p:cNvPr id="5" name="1 - Τίτλος"/>
          <p:cNvSpPr>
            <a:spLocks noGrp="1"/>
          </p:cNvSpPr>
          <p:nvPr>
            <p:ph type="title"/>
          </p:nvPr>
        </p:nvSpPr>
        <p:spPr>
          <a:xfrm>
            <a:off x="457200" y="274638"/>
            <a:ext cx="8229600" cy="1143000"/>
          </a:xfrm>
        </p:spPr>
        <p:txBody>
          <a:bodyPr/>
          <a:lstStyle/>
          <a:p>
            <a:r>
              <a:rPr lang="el-GR" dirty="0" smtClean="0"/>
              <a:t>Άσκηση</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2"/>
          <p:cNvSpPr/>
          <p:nvPr/>
        </p:nvSpPr>
        <p:spPr>
          <a:xfrm>
            <a:off x="500034" y="2452368"/>
            <a:ext cx="5952841" cy="3548399"/>
          </a:xfrm>
          <a:prstGeom prst="rect">
            <a:avLst/>
          </a:prstGeom>
          <a:blipFill>
            <a:blip r:embed="rId2" cstate="print"/>
            <a:stretch>
              <a:fillRect/>
            </a:stretch>
          </a:blipFill>
        </p:spPr>
        <p:txBody>
          <a:bodyPr wrap="square" lIns="0" tIns="0" rIns="0" bIns="0" rtlCol="0"/>
          <a:lstStyle/>
          <a:p>
            <a:endParaRPr/>
          </a:p>
        </p:txBody>
      </p:sp>
      <p:sp>
        <p:nvSpPr>
          <p:cNvPr id="4" name="1 - Τίτλος"/>
          <p:cNvSpPr>
            <a:spLocks noGrp="1"/>
          </p:cNvSpPr>
          <p:nvPr>
            <p:ph type="title"/>
          </p:nvPr>
        </p:nvSpPr>
        <p:spPr>
          <a:xfrm>
            <a:off x="457200" y="274638"/>
            <a:ext cx="8229600" cy="1143000"/>
          </a:xfrm>
        </p:spPr>
        <p:txBody>
          <a:bodyPr/>
          <a:lstStyle/>
          <a:p>
            <a:r>
              <a:rPr lang="el-GR" dirty="0" smtClean="0"/>
              <a:t>Άσκηση</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5"/>
          <p:cNvSpPr/>
          <p:nvPr/>
        </p:nvSpPr>
        <p:spPr>
          <a:xfrm>
            <a:off x="2143108" y="2000240"/>
            <a:ext cx="4214842" cy="3929090"/>
          </a:xfrm>
          <a:prstGeom prst="rect">
            <a:avLst/>
          </a:prstGeom>
          <a:blipFill>
            <a:blip r:embed="rId2" cstate="print"/>
            <a:stretch>
              <a:fillRect/>
            </a:stretch>
          </a:blipFill>
        </p:spPr>
        <p:txBody>
          <a:bodyPr wrap="square" lIns="0" tIns="0" rIns="0" bIns="0" rtlCol="0"/>
          <a:lstStyle/>
          <a:p>
            <a:endParaRPr/>
          </a:p>
        </p:txBody>
      </p:sp>
      <p:sp>
        <p:nvSpPr>
          <p:cNvPr id="5" name="1 - Τίτλος"/>
          <p:cNvSpPr>
            <a:spLocks noGrp="1"/>
          </p:cNvSpPr>
          <p:nvPr>
            <p:ph type="title"/>
          </p:nvPr>
        </p:nvSpPr>
        <p:spPr>
          <a:xfrm>
            <a:off x="457200" y="274638"/>
            <a:ext cx="8229600" cy="1143000"/>
          </a:xfrm>
        </p:spPr>
        <p:txBody>
          <a:bodyPr/>
          <a:lstStyle/>
          <a:p>
            <a:r>
              <a:rPr lang="el-GR" dirty="0" smtClean="0"/>
              <a:t>Άσκηση</a:t>
            </a: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1585</TotalTime>
  <Words>914</Words>
  <Application>Microsoft Office PowerPoint</Application>
  <PresentationFormat>Προβολή στην οθόνη (4:3)</PresentationFormat>
  <Paragraphs>69</Paragraphs>
  <Slides>26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Διαφάνεια 1</vt:lpstr>
      <vt:lpstr>Το σερβίς από κάτω</vt:lpstr>
      <vt:lpstr>Η τεχνική του σερβίς από κάτω</vt:lpstr>
      <vt:lpstr>Διαφάνεια 4</vt:lpstr>
      <vt:lpstr>Η ενέργεια του σερβίς από κάτω</vt:lpstr>
      <vt:lpstr>Διαφάνεια 6</vt:lpstr>
      <vt:lpstr>Άσκηση</vt:lpstr>
      <vt:lpstr>Άσκηση</vt:lpstr>
      <vt:lpstr>Άσκηση</vt:lpstr>
      <vt:lpstr>Διαφάνεια 10</vt:lpstr>
      <vt:lpstr>Διαφάνεια 11</vt:lpstr>
      <vt:lpstr>Άσκηση</vt:lpstr>
      <vt:lpstr>Άσκηση</vt:lpstr>
      <vt:lpstr>Άσκηση</vt:lpstr>
      <vt:lpstr>Άσκηση</vt:lpstr>
      <vt:lpstr>Άσκηση</vt:lpstr>
      <vt:lpstr>Άσκηση</vt:lpstr>
      <vt:lpstr>Διαφάνεια 18</vt:lpstr>
      <vt:lpstr>Διαφάνεια 19</vt:lpstr>
      <vt:lpstr>Διαφάνεια 20</vt:lpstr>
      <vt:lpstr>Διαφάνεια 21</vt:lpstr>
      <vt:lpstr>Το σερβίς από πάνω</vt:lpstr>
      <vt:lpstr>Θέση ετοιμότητας - προετοιμασία</vt:lpstr>
      <vt:lpstr>Η ρίψη</vt:lpstr>
      <vt:lpstr>Η ενέργεια του σερβίς</vt:lpstr>
      <vt:lpstr>Η επαφή</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Ανέστης Γιαννακόπουλος</dc:creator>
  <cp:lastModifiedBy>User</cp:lastModifiedBy>
  <cp:revision>195</cp:revision>
  <dcterms:created xsi:type="dcterms:W3CDTF">2020-05-15T14:07:35Z</dcterms:created>
  <dcterms:modified xsi:type="dcterms:W3CDTF">2024-01-03T19:17:49Z</dcterms:modified>
</cp:coreProperties>
</file>