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</p:sldMasterIdLst>
  <p:notesMasterIdLst>
    <p:notesMasterId r:id="rId23"/>
  </p:notesMasterIdLst>
  <p:handoutMasterIdLst>
    <p:handoutMasterId r:id="rId24"/>
  </p:handoutMasterIdLst>
  <p:sldIdLst>
    <p:sldId id="285" r:id="rId3"/>
    <p:sldId id="316" r:id="rId4"/>
    <p:sldId id="287" r:id="rId5"/>
    <p:sldId id="288" r:id="rId6"/>
    <p:sldId id="309" r:id="rId7"/>
    <p:sldId id="291" r:id="rId8"/>
    <p:sldId id="292" r:id="rId9"/>
    <p:sldId id="293" r:id="rId10"/>
    <p:sldId id="294" r:id="rId11"/>
    <p:sldId id="295" r:id="rId12"/>
    <p:sldId id="304" r:id="rId13"/>
    <p:sldId id="305" r:id="rId14"/>
    <p:sldId id="302" r:id="rId15"/>
    <p:sldId id="303" r:id="rId16"/>
    <p:sldId id="307" r:id="rId17"/>
    <p:sldId id="308" r:id="rId18"/>
    <p:sldId id="310" r:id="rId19"/>
    <p:sldId id="311" r:id="rId20"/>
    <p:sldId id="313" r:id="rId21"/>
    <p:sldId id="315" r:id="rId2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4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23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426" y="-6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e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7157B97-D783-4B32-AEBB-60C42916EB65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CF22F2D-7AAC-424C-8C09-08A3FE820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33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746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253826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327456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88682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333765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800184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835785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625860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163487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66755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218886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75772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no Pro Caption" panose="02020502040506020403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A491A3C0-6AD1-477C-B95B-683DC3EFD4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BEC1A-C01A-45F6-9E87-82AFF5FF6FCB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98633-1793-4324-95B7-C284DFB6E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6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5550-C792-40F1-8B20-E766342331CF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479D5-9A69-4B60-BBFF-D23CD7574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2DEA-B399-43F2-8E8F-1A5CA0201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2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91CC-2B39-40FD-AD4B-F5F6D81D13D3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F3EC-214D-40C1-A5B4-52329BC51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34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18DB3-CE06-4159-A866-A0DF69B57780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3CD0-C0D0-4E27-99CC-49952534B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102CF-3688-43FA-961C-F1176D7C3567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303C-510B-4953-9F8D-1DC7A37B3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4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ECE5-BD92-4166-A891-84D05CFD7AB8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370F4-0D4E-4072-8908-054BCEB33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25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E7940-5F51-4562-9C02-376379344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5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1147-00A7-48D8-AF32-51B2B5FDA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D74EB-2EBA-4CB3-B554-F84D6E1BC939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C4AD-EDFF-4BAB-9DC4-2F942DEC1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4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62975" cy="677862"/>
          </a:xfrm>
        </p:spPr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76800"/>
          </a:xfrm>
        </p:spPr>
        <p:txBody>
          <a:bodyPr/>
          <a:lstStyle>
            <a:lvl1pPr>
              <a:defRPr>
                <a:latin typeface="Arno Pro Caption" panose="02020502040506020403" pitchFamily="18" charset="0"/>
              </a:defRPr>
            </a:lvl1pPr>
            <a:lvl2pPr>
              <a:defRPr>
                <a:latin typeface="Arno Pro Caption" panose="02020502040506020403" pitchFamily="18" charset="0"/>
              </a:defRPr>
            </a:lvl2pPr>
            <a:lvl3pPr>
              <a:defRPr>
                <a:latin typeface="Arno Pro Caption" panose="02020502040506020403" pitchFamily="18" charset="0"/>
              </a:defRPr>
            </a:lvl3pPr>
            <a:lvl4pPr>
              <a:defRPr>
                <a:latin typeface="Arno Pro Caption" panose="02020502040506020403" pitchFamily="18" charset="0"/>
              </a:defRPr>
            </a:lvl4pPr>
            <a:lvl5pPr>
              <a:defRPr>
                <a:latin typeface="Arno Pro Caption" panose="020205020405060204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A708C8AF-54BE-48D6-8D4B-9952F8E0F8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4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1E72-2097-458E-9D0E-3FD48FC385BF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4AA4-7515-4691-B782-79195D040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98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1C7A5-7152-45EE-8A0D-69AFEA2B3120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FC0F-8CD3-478D-A0F2-779B5EBC3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86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D1E7-A9A0-48AE-8652-4CFDA004067E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04BC8-8F13-495E-99AF-5505AF949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1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15188" y="6629400"/>
            <a:ext cx="1905000" cy="2286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D4E7815-6464-4BB3-8DD5-CCBE92F7F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66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7212013" y="6629400"/>
            <a:ext cx="1905000" cy="2286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820095D-C7A3-461E-A515-A83F48ABE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79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7B8F9-411E-4021-9426-EC8F2F4542FD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9CF4-55E0-4DE9-84FE-7F2386FD4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1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F41B-7665-4E76-9E3A-1F6EF53D9A78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D6E7-C1F2-45AE-AE58-F3F356A93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27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0E461-13E8-4122-BAE6-7529F266001C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9C7D6-68F9-469F-9D07-0D1AB4C18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13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ECF0-8A84-48F6-8B32-865DFCAD0D65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09C5-0AEA-42AA-8A6C-12F528475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8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6201-4431-4196-9CD3-09CD7BDE9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5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27C2-5B16-49E2-BAA4-88F7A56B3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8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0F9E-3B2B-413D-AD5C-C718AE5B8070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E0ECD-3826-476C-971E-ECA5DCD19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93037" cy="677862"/>
          </a:xfrm>
        </p:spPr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5EAE1844-7970-4302-B203-1450B2EC44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629D-5B34-439F-B9FF-D87355E5A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9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C41D-D724-4B3B-9061-06C0AB60F628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97D71-3E39-4A9E-954D-5CA0942BB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A70-E91C-46BA-819B-0298E464A93D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9F2F-9745-4056-BB98-6715B3A7D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2642"/>
            <a:ext cx="8382000" cy="63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26" name="Rectangle 10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A85273C5-8E48-4CCA-B5F9-45DD7DF1B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5">
              <a:lumMod val="50000"/>
            </a:schemeClr>
          </a:solidFill>
          <a:latin typeface="Arno Pro Caption" panose="020205020405060204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no Pro Caption" panose="02020502040506020403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Arno Pro Caption" panose="02020502040506020403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Arno Pro Caption" panose="02020502040506020403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4238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B40B793-757B-4BD7-A06A-774FAEAD8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  <p:sldLayoutId id="2147484017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1.wmf"/><Relationship Id="rId10" Type="http://schemas.openxmlformats.org/officeDocument/2006/relationships/image" Target="../media/image44.png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E53E5D-3967-403E-A16C-8CAADA0537D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1747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143000" y="1600200"/>
            <a:ext cx="7315200" cy="1066800"/>
          </a:xfrm>
          <a:solidFill>
            <a:schemeClr val="bg2">
              <a:lumMod val="10000"/>
              <a:lumOff val="90000"/>
            </a:schemeClr>
          </a:solidFill>
        </p:spPr>
        <p:txBody>
          <a:bodyPr/>
          <a:lstStyle/>
          <a:p>
            <a:r>
              <a:rPr lang="en-US" altLang="el-GR" sz="4400" b="1" dirty="0" smtClean="0"/>
              <a:t>Romberg Rule of 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>
                <a:cs typeface="Times New Roman" pitchFamily="18" charset="0"/>
              </a:rPr>
              <a:t>Example 1 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5CAC5-1C86-4B77-AC28-88B91B18DA1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096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40965" name="Text Box 58"/>
          <p:cNvSpPr txBox="1">
            <a:spLocks noChangeArrowheads="1"/>
          </p:cNvSpPr>
          <p:nvPr/>
        </p:nvSpPr>
        <p:spPr bwMode="auto">
          <a:xfrm>
            <a:off x="685800" y="1146969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The vertical distance covered by</a:t>
            </a:r>
            <a:r>
              <a:rPr lang="en-US" altLang="el-GR" b="1" i="1" dirty="0">
                <a:latin typeface="Arno Pro Caption" panose="02020502040506020403" pitchFamily="18" charset="0"/>
              </a:rPr>
              <a:t> </a:t>
            </a:r>
            <a:r>
              <a:rPr lang="en-US" altLang="el-GR" dirty="0">
                <a:latin typeface="Arno Pro Caption" panose="02020502040506020403" pitchFamily="18" charset="0"/>
              </a:rPr>
              <a:t>a rocket from 8 to 30  seconds is given by</a:t>
            </a:r>
          </a:p>
        </p:txBody>
      </p:sp>
      <p:graphicFrame>
        <p:nvGraphicFramePr>
          <p:cNvPr id="40966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2504"/>
              </p:ext>
            </p:extLst>
          </p:nvPr>
        </p:nvGraphicFramePr>
        <p:xfrm>
          <a:off x="2209800" y="2057400"/>
          <a:ext cx="4721236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7" name="Equation" r:id="rId4" imgW="2590560" imgH="482400" progId="Equation.DSMT4">
                  <p:embed/>
                </p:oleObj>
              </mc:Choice>
              <mc:Fallback>
                <p:oleObj name="Equation" r:id="rId4" imgW="2590560" imgH="4824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4721236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Text Box 61"/>
          <p:cNvSpPr txBox="1">
            <a:spLocks noChangeArrowheads="1"/>
          </p:cNvSpPr>
          <p:nvPr/>
        </p:nvSpPr>
        <p:spPr bwMode="auto">
          <a:xfrm>
            <a:off x="685800" y="3550256"/>
            <a:ext cx="807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en-US" altLang="el-GR" dirty="0">
                <a:latin typeface="Arno Pro Caption" panose="02020502040506020403" pitchFamily="18" charset="0"/>
              </a:rPr>
              <a:t>Use Richardson’s rule to find the distance covered. </a:t>
            </a:r>
          </a:p>
          <a:p>
            <a:pPr algn="l" eaLnBrk="1" hangingPunct="1"/>
            <a:r>
              <a:rPr lang="en-US" altLang="el-GR" dirty="0">
                <a:latin typeface="Arno Pro Caption" panose="02020502040506020403" pitchFamily="18" charset="0"/>
              </a:rPr>
              <a:t>    Use the 2-segment and 4-segment Trapezoidal </a:t>
            </a:r>
            <a:r>
              <a:rPr lang="en-US" altLang="el-GR" dirty="0" smtClean="0">
                <a:latin typeface="Arno Pro Caption" panose="02020502040506020403" pitchFamily="18" charset="0"/>
              </a:rPr>
              <a:t>rule </a:t>
            </a:r>
            <a:r>
              <a:rPr lang="en-US" altLang="el-GR" dirty="0">
                <a:latin typeface="Arno Pro Caption" panose="02020502040506020403" pitchFamily="18" charset="0"/>
              </a:rPr>
              <a:t>results given in Table 1.</a:t>
            </a:r>
          </a:p>
          <a:p>
            <a:pPr algn="l" eaLnBrk="1" hangingPunct="1"/>
            <a:r>
              <a:rPr lang="en-US" altLang="el-GR" dirty="0">
                <a:latin typeface="Arno Pro Caption" panose="02020502040506020403" pitchFamily="18" charset="0"/>
              </a:rPr>
              <a:t>b) Find the true error, </a:t>
            </a:r>
            <a:r>
              <a:rPr lang="en-US" altLang="el-GR" dirty="0" smtClean="0">
                <a:latin typeface="Arno Pro Caption" panose="02020502040506020403" pitchFamily="18" charset="0"/>
              </a:rPr>
              <a:t>      for </a:t>
            </a:r>
            <a:r>
              <a:rPr lang="en-US" altLang="el-GR" dirty="0">
                <a:latin typeface="Arno Pro Caption" panose="02020502040506020403" pitchFamily="18" charset="0"/>
              </a:rPr>
              <a:t>part (a).</a:t>
            </a:r>
          </a:p>
          <a:p>
            <a:pPr algn="l" eaLnBrk="1" hangingPunct="1"/>
            <a:r>
              <a:rPr lang="en-US" altLang="el-GR" dirty="0">
                <a:latin typeface="Arno Pro Caption" panose="02020502040506020403" pitchFamily="18" charset="0"/>
              </a:rPr>
              <a:t>c) Find the absolute relative true error,     </a:t>
            </a:r>
            <a:r>
              <a:rPr lang="en-US" altLang="el-GR" dirty="0" smtClean="0">
                <a:latin typeface="Arno Pro Caption" panose="02020502040506020403" pitchFamily="18" charset="0"/>
              </a:rPr>
              <a:t>    for </a:t>
            </a:r>
            <a:r>
              <a:rPr lang="en-US" altLang="el-GR" dirty="0">
                <a:latin typeface="Arno Pro Caption" panose="02020502040506020403" pitchFamily="18" charset="0"/>
              </a:rPr>
              <a:t>part (a).</a:t>
            </a:r>
          </a:p>
        </p:txBody>
      </p:sp>
      <p:graphicFrame>
        <p:nvGraphicFramePr>
          <p:cNvPr id="4096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749177"/>
              </p:ext>
            </p:extLst>
          </p:nvPr>
        </p:nvGraphicFramePr>
        <p:xfrm>
          <a:off x="5614380" y="4953000"/>
          <a:ext cx="4206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8" name="Equation" r:id="rId6" imgW="253800" imgH="253800" progId="Equation.DSMT4">
                  <p:embed/>
                </p:oleObj>
              </mc:Choice>
              <mc:Fallback>
                <p:oleObj name="Equation" r:id="rId6" imgW="253800" imgH="2538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380" y="4953000"/>
                        <a:ext cx="420688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654488"/>
              </p:ext>
            </p:extLst>
          </p:nvPr>
        </p:nvGraphicFramePr>
        <p:xfrm>
          <a:off x="3581400" y="46482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9" name="Equation" r:id="rId8" imgW="304668" imgH="380835" progId="Equation.3">
                  <p:embed/>
                </p:oleObj>
              </mc:Choice>
              <mc:Fallback>
                <p:oleObj name="Equation" r:id="rId8" imgW="304668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48200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93037" cy="518318"/>
          </a:xfrm>
        </p:spPr>
        <p:txBody>
          <a:bodyPr/>
          <a:lstStyle/>
          <a:p>
            <a:r>
              <a:rPr lang="en-US" altLang="el-GR" dirty="0" smtClean="0"/>
              <a:t>Solution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BD7E8-E80F-401D-BDB3-5B3CC35C08A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41989" name="Text Box 20"/>
          <p:cNvSpPr txBox="1">
            <a:spLocks noChangeArrowheads="1"/>
          </p:cNvSpPr>
          <p:nvPr/>
        </p:nvSpPr>
        <p:spPr bwMode="auto">
          <a:xfrm>
            <a:off x="804862" y="843756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a)  </a:t>
            </a:r>
          </a:p>
        </p:txBody>
      </p:sp>
      <p:graphicFrame>
        <p:nvGraphicFramePr>
          <p:cNvPr id="4199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352478"/>
              </p:ext>
            </p:extLst>
          </p:nvPr>
        </p:nvGraphicFramePr>
        <p:xfrm>
          <a:off x="1493044" y="864441"/>
          <a:ext cx="1531938" cy="420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0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044" y="864441"/>
                        <a:ext cx="1531938" cy="4207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83564"/>
              </p:ext>
            </p:extLst>
          </p:nvPr>
        </p:nvGraphicFramePr>
        <p:xfrm>
          <a:off x="3581400" y="844920"/>
          <a:ext cx="1538287" cy="42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1" name="Equation" r:id="rId5" imgW="838080" imgH="228600" progId="Equation.DSMT4">
                  <p:embed/>
                </p:oleObj>
              </mc:Choice>
              <mc:Fallback>
                <p:oleObj name="Equation" r:id="rId5" imgW="83808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844920"/>
                        <a:ext cx="1538287" cy="423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Text Box 27"/>
          <p:cNvSpPr txBox="1">
            <a:spLocks noChangeArrowheads="1"/>
          </p:cNvSpPr>
          <p:nvPr/>
        </p:nvSpPr>
        <p:spPr bwMode="auto">
          <a:xfrm>
            <a:off x="654050" y="1367095"/>
            <a:ext cx="826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Using Richardson’s extrapolation formula for Trapezoidal rule</a:t>
            </a:r>
          </a:p>
        </p:txBody>
      </p:sp>
      <p:grpSp>
        <p:nvGrpSpPr>
          <p:cNvPr id="41993" name="Group 37"/>
          <p:cNvGrpSpPr>
            <a:grpSpLocks/>
          </p:cNvGrpSpPr>
          <p:nvPr/>
        </p:nvGrpSpPr>
        <p:grpSpPr bwMode="auto">
          <a:xfrm>
            <a:off x="761999" y="1917475"/>
            <a:ext cx="6445251" cy="1751013"/>
            <a:chOff x="1056" y="2287"/>
            <a:chExt cx="4060" cy="1103"/>
          </a:xfrm>
        </p:grpSpPr>
        <p:graphicFrame>
          <p:nvGraphicFramePr>
            <p:cNvPr id="4199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3620026"/>
                </p:ext>
              </p:extLst>
            </p:nvPr>
          </p:nvGraphicFramePr>
          <p:xfrm>
            <a:off x="1056" y="2287"/>
            <a:ext cx="1212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2" name="Equation" r:id="rId7" imgW="1180588" imgH="393529" progId="Equation.3">
                    <p:embed/>
                  </p:oleObj>
                </mc:Choice>
                <mc:Fallback>
                  <p:oleObj name="Equation" r:id="rId7" imgW="1180588" imgH="393529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287"/>
                          <a:ext cx="1212" cy="4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5" name="Text Box 30"/>
            <p:cNvSpPr txBox="1">
              <a:spLocks noChangeArrowheads="1"/>
            </p:cNvSpPr>
            <p:nvPr/>
          </p:nvSpPr>
          <p:spPr bwMode="auto">
            <a:xfrm>
              <a:off x="2420" y="2336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dirty="0">
                  <a:latin typeface="Arno Pro Caption" panose="02020502040506020403" pitchFamily="18" charset="0"/>
                </a:rPr>
                <a:t>and choosing </a:t>
              </a:r>
              <a:r>
                <a:rPr lang="en-US" altLang="el-GR" i="1" dirty="0">
                  <a:latin typeface="Arno Pro Caption" panose="02020502040506020403" pitchFamily="18" charset="0"/>
                </a:rPr>
                <a:t>n=2</a:t>
              </a:r>
              <a:r>
                <a:rPr lang="en-US" altLang="el-GR" dirty="0">
                  <a:latin typeface="Arno Pro Caption" panose="02020502040506020403" pitchFamily="18" charset="0"/>
                </a:rPr>
                <a:t>, </a:t>
              </a:r>
            </a:p>
          </p:txBody>
        </p:sp>
        <p:graphicFrame>
          <p:nvGraphicFramePr>
            <p:cNvPr id="41996" name="Object 31"/>
            <p:cNvGraphicFramePr>
              <a:graphicFrameLocks noChangeAspect="1"/>
            </p:cNvGraphicFramePr>
            <p:nvPr/>
          </p:nvGraphicFramePr>
          <p:xfrm>
            <a:off x="1056" y="2928"/>
            <a:ext cx="1109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3" name="Equation" r:id="rId9" imgW="1066337" imgH="393529" progId="Equation.3">
                    <p:embed/>
                  </p:oleObj>
                </mc:Choice>
                <mc:Fallback>
                  <p:oleObj name="Equation" r:id="rId9" imgW="1066337" imgH="393529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928"/>
                          <a:ext cx="1109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7" name="Object 33"/>
            <p:cNvGraphicFramePr>
              <a:graphicFrameLocks noChangeAspect="1"/>
            </p:cNvGraphicFramePr>
            <p:nvPr/>
          </p:nvGraphicFramePr>
          <p:xfrm>
            <a:off x="2304" y="2928"/>
            <a:ext cx="1920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4" name="Equation" r:id="rId11" imgW="3048000" imgH="736600" progId="Equation.3">
                    <p:embed/>
                  </p:oleObj>
                </mc:Choice>
                <mc:Fallback>
                  <p:oleObj name="Equation" r:id="rId11" imgW="3048000" imgH="7366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928"/>
                          <a:ext cx="1920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8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7481443"/>
                </p:ext>
              </p:extLst>
            </p:nvPr>
          </p:nvGraphicFramePr>
          <p:xfrm>
            <a:off x="4251" y="3025"/>
            <a:ext cx="865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5" name="Equation" r:id="rId13" imgW="672840" imgH="177480" progId="Equation.DSMT4">
                    <p:embed/>
                  </p:oleObj>
                </mc:Choice>
                <mc:Fallback>
                  <p:oleObj name="Equation" r:id="rId13" imgW="672840" imgH="17748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1" y="3025"/>
                          <a:ext cx="865" cy="2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609600" y="379326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b)</a:t>
            </a: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990600" y="3791032"/>
            <a:ext cx="5025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The exact value of the above integral is </a:t>
            </a:r>
          </a:p>
        </p:txBody>
      </p:sp>
      <p:graphicFrame>
        <p:nvGraphicFramePr>
          <p:cNvPr id="18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793630"/>
              </p:ext>
            </p:extLst>
          </p:nvPr>
        </p:nvGraphicFramePr>
        <p:xfrm>
          <a:off x="1219200" y="4250464"/>
          <a:ext cx="5967683" cy="878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6" name="Equation" r:id="rId15" imgW="3263760" imgH="482400" progId="Equation.DSMT4">
                  <p:embed/>
                </p:oleObj>
              </mc:Choice>
              <mc:Fallback>
                <p:oleObj name="Equation" r:id="rId15" imgW="3263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50464"/>
                        <a:ext cx="5967683" cy="878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3"/>
          <p:cNvSpPr>
            <a:spLocks noChangeArrowheads="1"/>
          </p:cNvSpPr>
          <p:nvPr/>
        </p:nvSpPr>
        <p:spPr bwMode="auto">
          <a:xfrm>
            <a:off x="654050" y="5395787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Hence</a:t>
            </a:r>
          </a:p>
        </p:txBody>
      </p:sp>
      <p:graphicFrame>
        <p:nvGraphicFramePr>
          <p:cNvPr id="20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901693"/>
              </p:ext>
            </p:extLst>
          </p:nvPr>
        </p:nvGraphicFramePr>
        <p:xfrm>
          <a:off x="1784350" y="5357687"/>
          <a:ext cx="542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7" name="Equation" r:id="rId17" imgW="2323800" imgH="228600" progId="Equation.DSMT4">
                  <p:embed/>
                </p:oleObj>
              </mc:Choice>
              <mc:Fallback>
                <p:oleObj name="Equation" r:id="rId17" imgW="232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5357687"/>
                        <a:ext cx="5422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082823"/>
              </p:ext>
            </p:extLst>
          </p:nvPr>
        </p:nvGraphicFramePr>
        <p:xfrm>
          <a:off x="2693987" y="6007100"/>
          <a:ext cx="301939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8" name="Equation" r:id="rId19" imgW="1549080" imgH="203040" progId="Equation.DSMT4">
                  <p:embed/>
                </p:oleObj>
              </mc:Choice>
              <mc:Fallback>
                <p:oleObj name="Equation" r:id="rId19" imgW="1549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7" y="6007100"/>
                        <a:ext cx="301939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453"/>
            <a:ext cx="8562975" cy="677862"/>
          </a:xfrm>
        </p:spPr>
        <p:txBody>
          <a:bodyPr/>
          <a:lstStyle/>
          <a:p>
            <a:r>
              <a:rPr lang="en-US" altLang="el-GR" dirty="0" smtClean="0">
                <a:cs typeface="Times New Roman" pitchFamily="18" charset="0"/>
              </a:rPr>
              <a:t>Solution (cont.)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905CF0-38D2-4D34-9A85-80C05B8F04B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44037" name="Text Box 25"/>
          <p:cNvSpPr txBox="1">
            <a:spLocks noChangeArrowheads="1"/>
          </p:cNvSpPr>
          <p:nvPr/>
        </p:nvSpPr>
        <p:spPr bwMode="auto">
          <a:xfrm>
            <a:off x="533400" y="862547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c)</a:t>
            </a:r>
          </a:p>
        </p:txBody>
      </p:sp>
      <p:sp>
        <p:nvSpPr>
          <p:cNvPr id="44038" name="Rectangle 26"/>
          <p:cNvSpPr>
            <a:spLocks noChangeArrowheads="1"/>
          </p:cNvSpPr>
          <p:nvPr/>
        </p:nvSpPr>
        <p:spPr bwMode="auto">
          <a:xfrm>
            <a:off x="1143000" y="860315"/>
            <a:ext cx="4102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The absolute relative true error </a:t>
            </a:r>
          </a:p>
        </p:txBody>
      </p:sp>
      <p:graphicFrame>
        <p:nvGraphicFramePr>
          <p:cNvPr id="4403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191564"/>
              </p:ext>
            </p:extLst>
          </p:nvPr>
        </p:nvGraphicFramePr>
        <p:xfrm>
          <a:off x="5336314" y="766704"/>
          <a:ext cx="533400" cy="5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8" name="Equation" r:id="rId3" imgW="228600" imgH="253800" progId="Equation.DSMT4">
                  <p:embed/>
                </p:oleObj>
              </mc:Choice>
              <mc:Fallback>
                <p:oleObj name="Equation" r:id="rId3" imgW="228600" imgH="253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6314" y="766704"/>
                        <a:ext cx="533400" cy="596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Rectangle 29"/>
          <p:cNvSpPr>
            <a:spLocks noChangeArrowheads="1"/>
          </p:cNvSpPr>
          <p:nvPr/>
        </p:nvSpPr>
        <p:spPr bwMode="auto">
          <a:xfrm>
            <a:off x="6096000" y="860315"/>
            <a:ext cx="2012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>
                <a:latin typeface="Arno Pro Caption" panose="02020502040506020403" pitchFamily="18" charset="0"/>
              </a:rPr>
              <a:t>would then be 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1266997" y="1236254"/>
            <a:ext cx="4554556" cy="763588"/>
            <a:chOff x="1266997" y="1236254"/>
            <a:chExt cx="4554556" cy="763588"/>
          </a:xfrm>
        </p:grpSpPr>
        <p:graphicFrame>
          <p:nvGraphicFramePr>
            <p:cNvPr id="4404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5686274"/>
                </p:ext>
              </p:extLst>
            </p:nvPr>
          </p:nvGraphicFramePr>
          <p:xfrm>
            <a:off x="1266997" y="1236254"/>
            <a:ext cx="2973234" cy="763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59" name="Equation" r:id="rId5" imgW="1688760" imgH="431640" progId="Equation.DSMT4">
                    <p:embed/>
                  </p:oleObj>
                </mc:Choice>
                <mc:Fallback>
                  <p:oleObj name="Equation" r:id="rId5" imgW="1688760" imgH="43164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997" y="1236254"/>
                          <a:ext cx="2973234" cy="763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42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7009157"/>
                </p:ext>
              </p:extLst>
            </p:nvPr>
          </p:nvGraphicFramePr>
          <p:xfrm>
            <a:off x="4288028" y="1457266"/>
            <a:ext cx="15335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60" name="Equation" r:id="rId7" imgW="1536700" imgH="279400" progId="Equation.3">
                    <p:embed/>
                  </p:oleObj>
                </mc:Choice>
                <mc:Fallback>
                  <p:oleObj name="Equation" r:id="rId7" imgW="1536700" imgH="2794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8028" y="1457266"/>
                          <a:ext cx="15335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043" name="Text Box 34"/>
          <p:cNvSpPr txBox="1">
            <a:spLocks noChangeArrowheads="1"/>
          </p:cNvSpPr>
          <p:nvPr/>
        </p:nvSpPr>
        <p:spPr bwMode="auto">
          <a:xfrm>
            <a:off x="304800" y="1999842"/>
            <a:ext cx="8715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Table 2 shows the Richardson’s extrapolation results using 1, 2, 4, 8 segments.  Results are compared with those of Trapezoidal rule.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009879" y="2883123"/>
            <a:ext cx="7315200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>
                <a:solidFill>
                  <a:srgbClr val="7030A0"/>
                </a:solidFill>
                <a:latin typeface="Arno Pro Caption" panose="02020502040506020403" pitchFamily="18" charset="0"/>
              </a:rPr>
              <a:t>Table 2: The values obtained using Richardson’s extrapolation formula for Trapezoidal rule for</a:t>
            </a:r>
          </a:p>
        </p:txBody>
      </p:sp>
      <p:graphicFrame>
        <p:nvGraphicFramePr>
          <p:cNvPr id="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71589"/>
              </p:ext>
            </p:extLst>
          </p:nvPr>
        </p:nvGraphicFramePr>
        <p:xfrm>
          <a:off x="2585068" y="3647504"/>
          <a:ext cx="41548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1" name="Equation" r:id="rId9" imgW="2590560" imgH="482400" progId="Equation.DSMT4">
                  <p:embed/>
                </p:oleObj>
              </mc:Choice>
              <mc:Fallback>
                <p:oleObj name="Equation" r:id="rId9" imgW="2590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068" y="3647504"/>
                        <a:ext cx="415483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0"/>
          <p:cNvSpPr>
            <a:spLocks noChangeArrowheads="1"/>
          </p:cNvSpPr>
          <p:nvPr/>
        </p:nvSpPr>
        <p:spPr bwMode="auto">
          <a:xfrm>
            <a:off x="2280579" y="4360023"/>
            <a:ext cx="55484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z="2000" b="1" dirty="0">
                <a:solidFill>
                  <a:srgbClr val="7030A0"/>
                </a:solidFill>
                <a:latin typeface="Arno Pro Caption" panose="02020502040506020403" pitchFamily="18" charset="0"/>
              </a:rPr>
              <a:t>Table 2: Richardson’s Extrapolation Values</a:t>
            </a:r>
          </a:p>
        </p:txBody>
      </p:sp>
      <p:graphicFrame>
        <p:nvGraphicFramePr>
          <p:cNvPr id="17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23212"/>
              </p:ext>
            </p:extLst>
          </p:nvPr>
        </p:nvGraphicFramePr>
        <p:xfrm>
          <a:off x="933679" y="4836065"/>
          <a:ext cx="7391400" cy="1463675"/>
        </p:xfrm>
        <a:graphic>
          <a:graphicData uri="http://schemas.openxmlformats.org/drawingml/2006/table">
            <a:tbl>
              <a:tblPr/>
              <a:tblGrid>
                <a:gridCol w="563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83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Trapezoidal Rule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       for Trapezoidal Rule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Richardson’s Extrapolation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     for Richardson’s Extrapolation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52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11868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11266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11113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11074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7.296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1.854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0.4655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0.1165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0.03616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0.009041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8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241974"/>
              </p:ext>
            </p:extLst>
          </p:nvPr>
        </p:nvGraphicFramePr>
        <p:xfrm>
          <a:off x="2971800" y="4886325"/>
          <a:ext cx="381000" cy="41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2" name="Equation" r:id="rId11" imgW="228600" imgH="253800" progId="Equation.DSMT4">
                  <p:embed/>
                </p:oleObj>
              </mc:Choice>
              <mc:Fallback>
                <p:oleObj name="Equation" r:id="rId11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86325"/>
                        <a:ext cx="381000" cy="418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02182"/>
              </p:ext>
            </p:extLst>
          </p:nvPr>
        </p:nvGraphicFramePr>
        <p:xfrm>
          <a:off x="6358906" y="4886325"/>
          <a:ext cx="381000" cy="41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3" name="Equation" r:id="rId13" imgW="228600" imgH="253800" progId="Equation.DSMT4">
                  <p:embed/>
                </p:oleObj>
              </mc:Choice>
              <mc:Fallback>
                <p:oleObj name="Equation" r:id="rId13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8906" y="4886325"/>
                        <a:ext cx="381000" cy="418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Romberg Integration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71FC1-10B9-46CD-955E-07081EE42E5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6082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46085" name="Rectangle 14"/>
          <p:cNvSpPr>
            <a:spLocks noChangeArrowheads="1"/>
          </p:cNvSpPr>
          <p:nvPr/>
        </p:nvSpPr>
        <p:spPr bwMode="auto">
          <a:xfrm>
            <a:off x="609600" y="1119801"/>
            <a:ext cx="76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Romberg integration is same as Richardson’s extrapolation formula as given previously.  However, Romberg used a recursive algorithm for the extrapolation.  Recall </a:t>
            </a:r>
          </a:p>
        </p:txBody>
      </p:sp>
      <p:graphicFrame>
        <p:nvGraphicFramePr>
          <p:cNvPr id="4608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389165"/>
              </p:ext>
            </p:extLst>
          </p:nvPr>
        </p:nvGraphicFramePr>
        <p:xfrm>
          <a:off x="3282949" y="2435044"/>
          <a:ext cx="21796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9" name="Equation" r:id="rId4" imgW="1231560" imgH="393480" progId="Equation.DSMT4">
                  <p:embed/>
                </p:oleObj>
              </mc:Choice>
              <mc:Fallback>
                <p:oleObj name="Equation" r:id="rId4" imgW="123156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49" y="2435044"/>
                        <a:ext cx="21796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17"/>
          <p:cNvSpPr txBox="1">
            <a:spLocks noChangeArrowheads="1"/>
          </p:cNvSpPr>
          <p:nvPr/>
        </p:nvSpPr>
        <p:spPr bwMode="auto">
          <a:xfrm>
            <a:off x="609600" y="3090465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This can alternately be written as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1066800" y="3771441"/>
            <a:ext cx="5791200" cy="931847"/>
            <a:chOff x="1066800" y="3771441"/>
            <a:chExt cx="5791200" cy="931847"/>
          </a:xfrm>
        </p:grpSpPr>
        <p:graphicFrame>
          <p:nvGraphicFramePr>
            <p:cNvPr id="4608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3626888"/>
                </p:ext>
              </p:extLst>
            </p:nvPr>
          </p:nvGraphicFramePr>
          <p:xfrm>
            <a:off x="1066800" y="3771441"/>
            <a:ext cx="3293268" cy="931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70" name="Equation" r:id="rId6" imgW="1396800" imgH="393480" progId="Equation.DSMT4">
                    <p:embed/>
                  </p:oleObj>
                </mc:Choice>
                <mc:Fallback>
                  <p:oleObj name="Equation" r:id="rId6" imgW="1396800" imgH="393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3771441"/>
                          <a:ext cx="3293268" cy="9318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90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5547178"/>
                </p:ext>
              </p:extLst>
            </p:nvPr>
          </p:nvGraphicFramePr>
          <p:xfrm>
            <a:off x="4537710" y="3771441"/>
            <a:ext cx="2320290" cy="902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71" name="Equation" r:id="rId8" imgW="1930400" imgH="749300" progId="Equation.3">
                    <p:embed/>
                  </p:oleObj>
                </mc:Choice>
                <mc:Fallback>
                  <p:oleObj name="Equation" r:id="rId8" imgW="1930400" imgH="7493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7710" y="3771441"/>
                          <a:ext cx="2320290" cy="9029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Romberg Integration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CA8122-82AF-4E69-9C96-542C8AD7048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grpSp>
        <p:nvGrpSpPr>
          <p:cNvPr id="47108" name="Group 89"/>
          <p:cNvGrpSpPr>
            <a:grpSpLocks/>
          </p:cNvGrpSpPr>
          <p:nvPr/>
        </p:nvGrpSpPr>
        <p:grpSpPr bwMode="auto">
          <a:xfrm>
            <a:off x="762000" y="1247776"/>
            <a:ext cx="7335838" cy="1570038"/>
            <a:chOff x="480" y="450"/>
            <a:chExt cx="4621" cy="989"/>
          </a:xfrm>
        </p:grpSpPr>
        <p:sp>
          <p:nvSpPr>
            <p:cNvPr id="47113" name="Rectangle 78"/>
            <p:cNvSpPr>
              <a:spLocks noChangeArrowheads="1"/>
            </p:cNvSpPr>
            <p:nvPr/>
          </p:nvSpPr>
          <p:spPr bwMode="auto">
            <a:xfrm>
              <a:off x="480" y="450"/>
              <a:ext cx="4621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dirty="0">
                  <a:latin typeface="Arno Pro Caption" panose="02020502040506020403" pitchFamily="18" charset="0"/>
                </a:rPr>
                <a:t>Note that the variable </a:t>
              </a:r>
              <a:r>
                <a:rPr lang="en-US" altLang="el-GR" i="1" dirty="0">
                  <a:latin typeface="Arno Pro Caption" panose="02020502040506020403" pitchFamily="18" charset="0"/>
                </a:rPr>
                <a:t>TV </a:t>
              </a:r>
              <a:r>
                <a:rPr lang="en-US" altLang="el-GR" dirty="0">
                  <a:latin typeface="Arno Pro Caption" panose="02020502040506020403" pitchFamily="18" charset="0"/>
                </a:rPr>
                <a:t>is replaced by           </a:t>
              </a:r>
              <a:r>
                <a:rPr lang="en-US" altLang="el-GR" dirty="0" smtClean="0">
                  <a:latin typeface="Arno Pro Caption" panose="02020502040506020403" pitchFamily="18" charset="0"/>
                </a:rPr>
                <a:t>   as </a:t>
              </a:r>
              <a:r>
                <a:rPr lang="en-US" altLang="el-GR" dirty="0">
                  <a:latin typeface="Arno Pro Caption" panose="02020502040506020403" pitchFamily="18" charset="0"/>
                </a:rPr>
                <a:t>the </a:t>
              </a:r>
            </a:p>
            <a:p>
              <a:pPr algn="l"/>
              <a:r>
                <a:rPr lang="en-US" altLang="el-GR" dirty="0">
                  <a:latin typeface="Arno Pro Caption" panose="02020502040506020403" pitchFamily="18" charset="0"/>
                </a:rPr>
                <a:t>value obtained using Richardson’s extrapolation formula.  </a:t>
              </a:r>
            </a:p>
            <a:p>
              <a:pPr algn="l"/>
              <a:r>
                <a:rPr lang="en-US" altLang="el-GR" dirty="0">
                  <a:latin typeface="Arno Pro Caption" panose="02020502040506020403" pitchFamily="18" charset="0"/>
                </a:rPr>
                <a:t>Note also that the sign     </a:t>
              </a:r>
              <a:r>
                <a:rPr lang="en-US" altLang="el-GR" dirty="0" smtClean="0">
                  <a:latin typeface="Arno Pro Caption" panose="02020502040506020403" pitchFamily="18" charset="0"/>
                </a:rPr>
                <a:t>   is </a:t>
              </a:r>
              <a:r>
                <a:rPr lang="en-US" altLang="el-GR" dirty="0">
                  <a:latin typeface="Arno Pro Caption" panose="02020502040506020403" pitchFamily="18" charset="0"/>
                </a:rPr>
                <a:t>replaced by = sign.</a:t>
              </a:r>
            </a:p>
            <a:p>
              <a:pPr algn="l"/>
              <a:endParaRPr lang="en-US" altLang="el-GR" dirty="0">
                <a:latin typeface="Arno Pro Caption" panose="02020502040506020403" pitchFamily="18" charset="0"/>
              </a:endParaRPr>
            </a:p>
          </p:txBody>
        </p:sp>
        <p:graphicFrame>
          <p:nvGraphicFramePr>
            <p:cNvPr id="47114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3527972"/>
                </p:ext>
              </p:extLst>
            </p:nvPr>
          </p:nvGraphicFramePr>
          <p:xfrm>
            <a:off x="3644" y="468"/>
            <a:ext cx="48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94" name="Equation" r:id="rId4" imgW="774364" imgH="393529" progId="Equation.3">
                    <p:embed/>
                  </p:oleObj>
                </mc:Choice>
                <mc:Fallback>
                  <p:oleObj name="Equation" r:id="rId4" imgW="774364" imgH="393529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4" y="468"/>
                          <a:ext cx="48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5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1138856"/>
                </p:ext>
              </p:extLst>
            </p:nvPr>
          </p:nvGraphicFramePr>
          <p:xfrm>
            <a:off x="2304" y="976"/>
            <a:ext cx="267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95" name="Equation" r:id="rId6" imgW="164880" imgH="126720" progId="Equation.DSMT4">
                    <p:embed/>
                  </p:oleObj>
                </mc:Choice>
                <mc:Fallback>
                  <p:oleObj name="Equation" r:id="rId6" imgW="164880" imgH="126720" progId="Equation.DSMT4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976"/>
                          <a:ext cx="267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10" name="Rectangle 83"/>
          <p:cNvSpPr>
            <a:spLocks noChangeArrowheads="1"/>
          </p:cNvSpPr>
          <p:nvPr/>
        </p:nvSpPr>
        <p:spPr bwMode="auto">
          <a:xfrm>
            <a:off x="762000" y="2792565"/>
            <a:ext cx="55002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l-GR" dirty="0">
                <a:latin typeface="Arno Pro Caption" panose="02020502040506020403" pitchFamily="18" charset="0"/>
                <a:cs typeface="Times New Roman" pitchFamily="18" charset="0"/>
              </a:rPr>
              <a:t>Hence the estimate of the true value now is</a:t>
            </a:r>
            <a:endParaRPr lang="en-US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47111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127229"/>
              </p:ext>
            </p:extLst>
          </p:nvPr>
        </p:nvGraphicFramePr>
        <p:xfrm>
          <a:off x="3234531" y="3311525"/>
          <a:ext cx="23907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6" name="Equation" r:id="rId8" imgW="1168200" imgH="253800" progId="Equation.DSMT4">
                  <p:embed/>
                </p:oleObj>
              </mc:Choice>
              <mc:Fallback>
                <p:oleObj name="Equation" r:id="rId8" imgW="1168200" imgH="253800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531" y="3311525"/>
                        <a:ext cx="23907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Text Box 88"/>
          <p:cNvSpPr txBox="1">
            <a:spLocks noChangeArrowheads="1"/>
          </p:cNvSpPr>
          <p:nvPr/>
        </p:nvSpPr>
        <p:spPr bwMode="auto">
          <a:xfrm>
            <a:off x="762000" y="428293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Where </a:t>
            </a:r>
            <a:r>
              <a:rPr lang="en-US" altLang="el-GR" dirty="0" smtClean="0">
                <a:latin typeface="Arno Pro Caption" panose="02020502040506020403" pitchFamily="18" charset="0"/>
              </a:rPr>
              <a:t>          is </a:t>
            </a:r>
            <a:r>
              <a:rPr lang="en-US" altLang="el-GR" dirty="0">
                <a:latin typeface="Arno Pro Caption" panose="02020502040506020403" pitchFamily="18" charset="0"/>
              </a:rPr>
              <a:t>an approximation of the true error. </a:t>
            </a:r>
            <a:endParaRPr lang="en-US" altLang="el-GR" baseline="30000" dirty="0">
              <a:latin typeface="Arno Pro Caption" panose="020205020405060204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1676400" y="4253065"/>
                <a:ext cx="7981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253065"/>
                <a:ext cx="798104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15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Romberg Integration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ED517-4B2D-4F6E-B50E-5F39D1150AA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48133" name="Rectangle 18"/>
          <p:cNvSpPr>
            <a:spLocks noChangeArrowheads="1"/>
          </p:cNvSpPr>
          <p:nvPr/>
        </p:nvSpPr>
        <p:spPr bwMode="auto">
          <a:xfrm>
            <a:off x="533400" y="1070033"/>
            <a:ext cx="739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l-GR" dirty="0">
                <a:latin typeface="Arno Pro Caption" panose="02020502040506020403" pitchFamily="18" charset="0"/>
              </a:rPr>
              <a:t>Determine another integral value with further halving the step size (doubling the number of segments),</a:t>
            </a:r>
          </a:p>
        </p:txBody>
      </p:sp>
      <p:graphicFrame>
        <p:nvGraphicFramePr>
          <p:cNvPr id="4813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936969"/>
              </p:ext>
            </p:extLst>
          </p:nvPr>
        </p:nvGraphicFramePr>
        <p:xfrm>
          <a:off x="3048000" y="1998266"/>
          <a:ext cx="28956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7" name="Equation" r:id="rId3" imgW="2895600" imgH="749300" progId="Equation.3">
                  <p:embed/>
                </p:oleObj>
              </mc:Choice>
              <mc:Fallback>
                <p:oleObj name="Equation" r:id="rId3" imgW="2895600" imgH="749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98266"/>
                        <a:ext cx="28956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21"/>
          <p:cNvSpPr txBox="1">
            <a:spLocks noChangeArrowheads="1"/>
          </p:cNvSpPr>
          <p:nvPr/>
        </p:nvSpPr>
        <p:spPr bwMode="auto">
          <a:xfrm>
            <a:off x="495300" y="2906573"/>
            <a:ext cx="8191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It follows from the two previous expressions that the true value TV can be written as</a:t>
            </a:r>
          </a:p>
        </p:txBody>
      </p:sp>
      <p:grpSp>
        <p:nvGrpSpPr>
          <p:cNvPr id="48136" name="Group 26"/>
          <p:cNvGrpSpPr>
            <a:grpSpLocks/>
          </p:cNvGrpSpPr>
          <p:nvPr/>
        </p:nvGrpSpPr>
        <p:grpSpPr bwMode="auto">
          <a:xfrm>
            <a:off x="2900362" y="3736977"/>
            <a:ext cx="3543300" cy="1739901"/>
            <a:chOff x="1347" y="2546"/>
            <a:chExt cx="2232" cy="1096"/>
          </a:xfrm>
        </p:grpSpPr>
        <p:graphicFrame>
          <p:nvGraphicFramePr>
            <p:cNvPr id="48137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574036"/>
                </p:ext>
              </p:extLst>
            </p:nvPr>
          </p:nvGraphicFramePr>
          <p:xfrm>
            <a:off x="1347" y="2546"/>
            <a:ext cx="223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18" name="Equation" r:id="rId5" imgW="1828800" imgH="431640" progId="Equation.DSMT4">
                    <p:embed/>
                  </p:oleObj>
                </mc:Choice>
                <mc:Fallback>
                  <p:oleObj name="Equation" r:id="rId5" imgW="1828800" imgH="43164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7" y="2546"/>
                          <a:ext cx="223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8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2378899"/>
                </p:ext>
              </p:extLst>
            </p:nvPr>
          </p:nvGraphicFramePr>
          <p:xfrm>
            <a:off x="1632" y="3180"/>
            <a:ext cx="1686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19" name="Equation" r:id="rId7" imgW="2679700" imgH="736600" progId="Equation.3">
                    <p:embed/>
                  </p:oleObj>
                </mc:Choice>
                <mc:Fallback>
                  <p:oleObj name="Equation" r:id="rId7" imgW="2679700" imgH="7366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180"/>
                          <a:ext cx="1686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Romberg Integration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88EE83-6297-4B4A-A4E9-A708D9CBB04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graphicFrame>
        <p:nvGraphicFramePr>
          <p:cNvPr id="4915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697994"/>
              </p:ext>
            </p:extLst>
          </p:nvPr>
        </p:nvGraphicFramePr>
        <p:xfrm>
          <a:off x="1981200" y="1700769"/>
          <a:ext cx="526399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8" name="Equation" r:id="rId3" imgW="2247840" imgH="419040" progId="Equation.DSMT4">
                  <p:embed/>
                </p:oleObj>
              </mc:Choice>
              <mc:Fallback>
                <p:oleObj name="Equation" r:id="rId3" imgW="2247840" imgH="419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00769"/>
                        <a:ext cx="5263995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285750" y="2895600"/>
            <a:ext cx="8477250" cy="2887890"/>
            <a:chOff x="457200" y="4080302"/>
            <a:chExt cx="8477250" cy="2887890"/>
          </a:xfrm>
        </p:grpSpPr>
        <p:sp>
          <p:nvSpPr>
            <p:cNvPr id="49158" name="Rectangle 33"/>
            <p:cNvSpPr>
              <a:spLocks noChangeArrowheads="1"/>
            </p:cNvSpPr>
            <p:nvPr/>
          </p:nvSpPr>
          <p:spPr bwMode="auto">
            <a:xfrm>
              <a:off x="533400" y="4080302"/>
              <a:ext cx="714216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dirty="0">
                  <a:latin typeface="Arno Pro Caption" panose="02020502040506020403" pitchFamily="18" charset="0"/>
                </a:rPr>
                <a:t>The index </a:t>
              </a:r>
              <a:r>
                <a:rPr lang="en-US" altLang="el-GR" b="1" i="1" dirty="0">
                  <a:solidFill>
                    <a:schemeClr val="accent1">
                      <a:lumMod val="75000"/>
                    </a:schemeClr>
                  </a:solidFill>
                  <a:latin typeface="Arno Pro Caption" panose="02020502040506020403" pitchFamily="18" charset="0"/>
                </a:rPr>
                <a:t>k</a:t>
              </a:r>
              <a:r>
                <a:rPr lang="en-US" altLang="el-GR" dirty="0">
                  <a:latin typeface="Arno Pro Caption" panose="02020502040506020403" pitchFamily="18" charset="0"/>
                </a:rPr>
                <a:t> represents the order of extrapolation</a:t>
              </a:r>
              <a:r>
                <a:rPr lang="en-US" altLang="el-GR" dirty="0" smtClean="0">
                  <a:latin typeface="Arno Pro Caption" panose="02020502040506020403" pitchFamily="18" charset="0"/>
                </a:rPr>
                <a:t>.</a:t>
              </a:r>
            </a:p>
            <a:p>
              <a:pPr algn="l"/>
              <a:r>
                <a:rPr lang="en-US" altLang="el-GR" dirty="0" smtClean="0">
                  <a:latin typeface="Arno Pro Caption" panose="02020502040506020403" pitchFamily="18" charset="0"/>
                </a:rPr>
                <a:t> </a:t>
              </a:r>
              <a:endParaRPr lang="en-US" altLang="el-GR" dirty="0">
                <a:latin typeface="Arno Pro Caption" panose="02020502040506020403" pitchFamily="18" charset="0"/>
              </a:endParaRPr>
            </a:p>
          </p:txBody>
        </p:sp>
        <p:sp>
          <p:nvSpPr>
            <p:cNvPr id="49159" name="Rectangle 36"/>
            <p:cNvSpPr>
              <a:spLocks noChangeArrowheads="1"/>
            </p:cNvSpPr>
            <p:nvPr/>
          </p:nvSpPr>
          <p:spPr bwMode="auto">
            <a:xfrm>
              <a:off x="457200" y="4648200"/>
              <a:ext cx="830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dirty="0">
                  <a:latin typeface="Arno Pro Caption" panose="02020502040506020403" pitchFamily="18" charset="0"/>
                </a:rPr>
                <a:t> </a:t>
              </a:r>
              <a:r>
                <a:rPr lang="en-US" altLang="el-GR" b="1" i="1" dirty="0">
                  <a:solidFill>
                    <a:srgbClr val="C00000"/>
                  </a:solidFill>
                  <a:latin typeface="Arno Pro Caption" panose="02020502040506020403" pitchFamily="18" charset="0"/>
                </a:rPr>
                <a:t>k</a:t>
              </a:r>
              <a:r>
                <a:rPr lang="en-US" altLang="el-GR" b="1" dirty="0">
                  <a:solidFill>
                    <a:srgbClr val="C00000"/>
                  </a:solidFill>
                  <a:latin typeface="Arno Pro Caption" panose="02020502040506020403" pitchFamily="18" charset="0"/>
                </a:rPr>
                <a:t>=1</a:t>
              </a:r>
              <a:r>
                <a:rPr lang="en-US" altLang="el-GR" dirty="0">
                  <a:latin typeface="Arno Pro Caption" panose="02020502040506020403" pitchFamily="18" charset="0"/>
                </a:rPr>
                <a:t> represents the values obtained from the regular Trapezoidal </a:t>
              </a:r>
            </a:p>
          </p:txBody>
        </p:sp>
        <p:sp>
          <p:nvSpPr>
            <p:cNvPr id="49160" name="Text Box 37"/>
            <p:cNvSpPr txBox="1">
              <a:spLocks noChangeArrowheads="1"/>
            </p:cNvSpPr>
            <p:nvPr/>
          </p:nvSpPr>
          <p:spPr bwMode="auto">
            <a:xfrm>
              <a:off x="533400" y="5029200"/>
              <a:ext cx="840105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dirty="0" smtClean="0">
                  <a:latin typeface="Arno Pro Caption" panose="02020502040506020403" pitchFamily="18" charset="0"/>
                </a:rPr>
                <a:t>rule</a:t>
              </a:r>
              <a:r>
                <a:rPr lang="en-US" altLang="el-GR" dirty="0">
                  <a:latin typeface="Arno Pro Caption" panose="02020502040506020403" pitchFamily="18" charset="0"/>
                </a:rPr>
                <a:t>, </a:t>
              </a:r>
              <a:endParaRPr lang="en-US" altLang="el-GR" dirty="0" smtClean="0">
                <a:latin typeface="Arno Pro Caption" panose="02020502040506020403" pitchFamily="18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l-GR" b="1" i="1" dirty="0" smtClean="0">
                  <a:solidFill>
                    <a:srgbClr val="0070C0"/>
                  </a:solidFill>
                  <a:latin typeface="Arno Pro Caption" panose="02020502040506020403" pitchFamily="18" charset="0"/>
                </a:rPr>
                <a:t>k</a:t>
              </a:r>
              <a:r>
                <a:rPr lang="en-US" altLang="el-GR" b="1" dirty="0" smtClean="0">
                  <a:solidFill>
                    <a:srgbClr val="0070C0"/>
                  </a:solidFill>
                  <a:latin typeface="Arno Pro Caption" panose="02020502040506020403" pitchFamily="18" charset="0"/>
                </a:rPr>
                <a:t>=2</a:t>
              </a:r>
              <a:r>
                <a:rPr lang="en-US" altLang="el-GR" dirty="0" smtClean="0">
                  <a:latin typeface="Arno Pro Caption" panose="02020502040506020403" pitchFamily="18" charset="0"/>
                </a:rPr>
                <a:t> </a:t>
              </a:r>
              <a:r>
                <a:rPr lang="en-US" altLang="el-GR" dirty="0">
                  <a:latin typeface="Arno Pro Caption" panose="02020502040506020403" pitchFamily="18" charset="0"/>
                </a:rPr>
                <a:t>represents values obtained using the true estimate as O(</a:t>
              </a:r>
              <a:r>
                <a:rPr lang="en-US" altLang="el-GR" i="1" dirty="0">
                  <a:latin typeface="Arno Pro Caption" panose="02020502040506020403" pitchFamily="18" charset="0"/>
                </a:rPr>
                <a:t>h</a:t>
              </a:r>
              <a:r>
                <a:rPr lang="en-US" altLang="el-GR" i="1" baseline="30000" dirty="0">
                  <a:latin typeface="Arno Pro Caption" panose="02020502040506020403" pitchFamily="18" charset="0"/>
                </a:rPr>
                <a:t>2</a:t>
              </a:r>
              <a:r>
                <a:rPr lang="en-US" altLang="el-GR" dirty="0">
                  <a:latin typeface="Arno Pro Caption" panose="02020502040506020403" pitchFamily="18" charset="0"/>
                </a:rPr>
                <a:t>). </a:t>
              </a:r>
              <a:endParaRPr lang="en-US" altLang="el-GR" dirty="0" smtClean="0">
                <a:latin typeface="Arno Pro Caption" panose="02020502040506020403" pitchFamily="18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l-GR" dirty="0" smtClean="0">
                  <a:latin typeface="Arno Pro Caption" panose="02020502040506020403" pitchFamily="18" charset="0"/>
                </a:rPr>
                <a:t>The </a:t>
              </a:r>
              <a:r>
                <a:rPr lang="en-US" altLang="el-GR" dirty="0">
                  <a:latin typeface="Arno Pro Caption" panose="02020502040506020403" pitchFamily="18" charset="0"/>
                </a:rPr>
                <a:t>index </a:t>
              </a:r>
              <a:r>
                <a:rPr lang="en-US" altLang="el-GR" b="1" i="1" dirty="0">
                  <a:solidFill>
                    <a:srgbClr val="FF0000"/>
                  </a:solidFill>
                  <a:latin typeface="Arno Pro Caption" panose="02020502040506020403" pitchFamily="18" charset="0"/>
                </a:rPr>
                <a:t>j</a:t>
              </a:r>
              <a:r>
                <a:rPr lang="en-US" altLang="el-GR" dirty="0">
                  <a:latin typeface="Arno Pro Caption" panose="02020502040506020403" pitchFamily="18" charset="0"/>
                </a:rPr>
                <a:t> represents the more and less accurate estimate of the integral. </a:t>
              </a:r>
            </a:p>
          </p:txBody>
        </p:sp>
      </p:grpSp>
      <p:sp>
        <p:nvSpPr>
          <p:cNvPr id="49161" name="Text Box 38"/>
          <p:cNvSpPr txBox="1">
            <a:spLocks noChangeArrowheads="1"/>
          </p:cNvSpPr>
          <p:nvPr/>
        </p:nvSpPr>
        <p:spPr bwMode="auto">
          <a:xfrm>
            <a:off x="304800" y="1110883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A general expression for Romberg integration can be written as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4000" smtClean="0">
                <a:cs typeface="Times New Roman" pitchFamily="18" charset="0"/>
              </a:rPr>
              <a:t>Example 2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633D8-7F02-48DF-BCEF-BB8ADB61641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50181" name="Rectangle 12"/>
          <p:cNvSpPr>
            <a:spLocks noChangeArrowheads="1"/>
          </p:cNvSpPr>
          <p:nvPr/>
        </p:nvSpPr>
        <p:spPr bwMode="auto">
          <a:xfrm>
            <a:off x="609600" y="1113283"/>
            <a:ext cx="59458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The vertical distance covered by</a:t>
            </a:r>
            <a:r>
              <a:rPr lang="en-US" altLang="el-GR" b="1" i="1" dirty="0">
                <a:latin typeface="Arno Pro Caption" panose="02020502040506020403" pitchFamily="18" charset="0"/>
              </a:rPr>
              <a:t> </a:t>
            </a:r>
            <a:r>
              <a:rPr lang="en-US" altLang="el-GR" dirty="0">
                <a:latin typeface="Arno Pro Caption" panose="02020502040506020403" pitchFamily="18" charset="0"/>
              </a:rPr>
              <a:t>a rocket from </a:t>
            </a:r>
          </a:p>
        </p:txBody>
      </p:sp>
      <p:grpSp>
        <p:nvGrpSpPr>
          <p:cNvPr id="50182" name="Group 19"/>
          <p:cNvGrpSpPr>
            <a:grpSpLocks/>
          </p:cNvGrpSpPr>
          <p:nvPr/>
        </p:nvGrpSpPr>
        <p:grpSpPr bwMode="auto">
          <a:xfrm>
            <a:off x="742950" y="1528910"/>
            <a:ext cx="6419850" cy="457200"/>
            <a:chOff x="516" y="1632"/>
            <a:chExt cx="4044" cy="288"/>
          </a:xfrm>
        </p:grpSpPr>
        <p:graphicFrame>
          <p:nvGraphicFramePr>
            <p:cNvPr id="5018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604009"/>
                </p:ext>
              </p:extLst>
            </p:nvPr>
          </p:nvGraphicFramePr>
          <p:xfrm>
            <a:off x="516" y="1689"/>
            <a:ext cx="36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7" name="Equation" r:id="rId3" imgW="571252" imgH="279279" progId="Equation.3">
                    <p:embed/>
                  </p:oleObj>
                </mc:Choice>
                <mc:Fallback>
                  <p:oleObj name="Equation" r:id="rId3" imgW="571252" imgH="279279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" y="1689"/>
                          <a:ext cx="36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186" name="Text Box 15"/>
            <p:cNvSpPr txBox="1">
              <a:spLocks noChangeArrowheads="1"/>
            </p:cNvSpPr>
            <p:nvPr/>
          </p:nvSpPr>
          <p:spPr bwMode="auto">
            <a:xfrm>
              <a:off x="960" y="163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dirty="0">
                  <a:latin typeface="Arno Pro Caption" panose="02020502040506020403" pitchFamily="18" charset="0"/>
                </a:rPr>
                <a:t>to</a:t>
              </a:r>
            </a:p>
          </p:txBody>
        </p:sp>
        <p:graphicFrame>
          <p:nvGraphicFramePr>
            <p:cNvPr id="5018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6035270"/>
                </p:ext>
              </p:extLst>
            </p:nvPr>
          </p:nvGraphicFramePr>
          <p:xfrm>
            <a:off x="1268" y="1685"/>
            <a:ext cx="46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8" name="Equation" r:id="rId5" imgW="736600" imgH="279400" progId="Equation.3">
                    <p:embed/>
                  </p:oleObj>
                </mc:Choice>
                <mc:Fallback>
                  <p:oleObj name="Equation" r:id="rId5" imgW="736600" imgH="2794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8" y="1685"/>
                          <a:ext cx="462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188" name="Text Box 18"/>
            <p:cNvSpPr txBox="1">
              <a:spLocks noChangeArrowheads="1"/>
            </p:cNvSpPr>
            <p:nvPr/>
          </p:nvSpPr>
          <p:spPr bwMode="auto">
            <a:xfrm>
              <a:off x="1824" y="1632"/>
              <a:ext cx="27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dirty="0">
                  <a:latin typeface="Arno Pro Caption" panose="02020502040506020403" pitchFamily="18" charset="0"/>
                </a:rPr>
                <a:t>seconds is given by </a:t>
              </a:r>
            </a:p>
          </p:txBody>
        </p:sp>
      </p:grpSp>
      <p:graphicFrame>
        <p:nvGraphicFramePr>
          <p:cNvPr id="5018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302611"/>
              </p:ext>
            </p:extLst>
          </p:nvPr>
        </p:nvGraphicFramePr>
        <p:xfrm>
          <a:off x="1541794" y="2086048"/>
          <a:ext cx="5527011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9" name="Equation" r:id="rId7" imgW="2590560" imgH="482400" progId="Equation.DSMT4">
                  <p:embed/>
                </p:oleObj>
              </mc:Choice>
              <mc:Fallback>
                <p:oleObj name="Equation" r:id="rId7" imgW="2590560" imgH="482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794" y="2086048"/>
                        <a:ext cx="5527011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Text Box 22"/>
          <p:cNvSpPr txBox="1">
            <a:spLocks noChangeArrowheads="1"/>
          </p:cNvSpPr>
          <p:nvPr/>
        </p:nvSpPr>
        <p:spPr bwMode="auto">
          <a:xfrm>
            <a:off x="533398" y="3479657"/>
            <a:ext cx="83058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Use Romberg’s rule to find the distance covered.  Use the 1, 2, 4, and 8-segment Trapezoidal rule results as given in the Table 1.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709"/>
            <a:ext cx="8562975" cy="677862"/>
          </a:xfrm>
        </p:spPr>
        <p:txBody>
          <a:bodyPr/>
          <a:lstStyle/>
          <a:p>
            <a:r>
              <a:rPr lang="en-US" altLang="el-GR" dirty="0" smtClean="0">
                <a:cs typeface="Times New Roman" pitchFamily="18" charset="0"/>
              </a:rPr>
              <a:t>Solution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65AD2A-7093-47C4-BEFE-7FC3B639A57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51205" name="Text Box 19"/>
          <p:cNvSpPr txBox="1">
            <a:spLocks noChangeArrowheads="1"/>
          </p:cNvSpPr>
          <p:nvPr/>
        </p:nvSpPr>
        <p:spPr bwMode="auto">
          <a:xfrm>
            <a:off x="533400" y="950971"/>
            <a:ext cx="845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From Table 1, the needed values from original Trapezoidal rule are</a:t>
            </a:r>
          </a:p>
        </p:txBody>
      </p:sp>
      <p:grpSp>
        <p:nvGrpSpPr>
          <p:cNvPr id="51206" name="Group 30"/>
          <p:cNvGrpSpPr>
            <a:grpSpLocks/>
          </p:cNvGrpSpPr>
          <p:nvPr/>
        </p:nvGrpSpPr>
        <p:grpSpPr bwMode="auto">
          <a:xfrm>
            <a:off x="2438400" y="1676400"/>
            <a:ext cx="4000500" cy="1076325"/>
            <a:chOff x="1056" y="1872"/>
            <a:chExt cx="2520" cy="678"/>
          </a:xfrm>
        </p:grpSpPr>
        <p:graphicFrame>
          <p:nvGraphicFramePr>
            <p:cNvPr id="51208" name="Object 23"/>
            <p:cNvGraphicFramePr>
              <a:graphicFrameLocks noChangeAspect="1"/>
            </p:cNvGraphicFramePr>
            <p:nvPr/>
          </p:nvGraphicFramePr>
          <p:xfrm>
            <a:off x="1104" y="1872"/>
            <a:ext cx="90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7" name="Equation" r:id="rId3" imgW="1435100" imgH="393700" progId="Equation.3">
                    <p:embed/>
                  </p:oleObj>
                </mc:Choice>
                <mc:Fallback>
                  <p:oleObj name="Equation" r:id="rId3" imgW="1435100" imgH="3937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872"/>
                          <a:ext cx="90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09" name="Object 22"/>
            <p:cNvGraphicFramePr>
              <a:graphicFrameLocks noChangeAspect="1"/>
            </p:cNvGraphicFramePr>
            <p:nvPr/>
          </p:nvGraphicFramePr>
          <p:xfrm>
            <a:off x="2640" y="1872"/>
            <a:ext cx="93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8" name="Equation" r:id="rId5" imgW="1485900" imgH="393700" progId="Equation.3">
                    <p:embed/>
                  </p:oleObj>
                </mc:Choice>
                <mc:Fallback>
                  <p:oleObj name="Equation" r:id="rId5" imgW="1485900" imgH="3937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872"/>
                          <a:ext cx="93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0" name="Object 21"/>
            <p:cNvGraphicFramePr>
              <a:graphicFrameLocks noChangeAspect="1"/>
            </p:cNvGraphicFramePr>
            <p:nvPr/>
          </p:nvGraphicFramePr>
          <p:xfrm>
            <a:off x="1056" y="2304"/>
            <a:ext cx="91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9" name="Equation" r:id="rId7" imgW="1459866" imgH="393529" progId="Equation.3">
                    <p:embed/>
                  </p:oleObj>
                </mc:Choice>
                <mc:Fallback>
                  <p:oleObj name="Equation" r:id="rId7" imgW="1459866" imgH="393529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304"/>
                          <a:ext cx="918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1" name="Object 20"/>
            <p:cNvGraphicFramePr>
              <a:graphicFrameLocks noChangeAspect="1"/>
            </p:cNvGraphicFramePr>
            <p:nvPr/>
          </p:nvGraphicFramePr>
          <p:xfrm>
            <a:off x="2640" y="2256"/>
            <a:ext cx="93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0" name="Equation" r:id="rId9" imgW="1485900" imgH="393700" progId="Equation.3">
                    <p:embed/>
                  </p:oleObj>
                </mc:Choice>
                <mc:Fallback>
                  <p:oleObj name="Equation" r:id="rId9" imgW="1485900" imgH="393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256"/>
                          <a:ext cx="93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07" name="Text Box 29"/>
          <p:cNvSpPr txBox="1">
            <a:spLocks noChangeArrowheads="1"/>
          </p:cNvSpPr>
          <p:nvPr/>
        </p:nvSpPr>
        <p:spPr bwMode="auto">
          <a:xfrm>
            <a:off x="563562" y="2917487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where the above four values correspond to using 1, 2, 4 and 8 segment Trapezoidal rule, respectively.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14350" y="3989446"/>
            <a:ext cx="670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To get the first order extrapolation values</a:t>
            </a:r>
            <a:r>
              <a:rPr lang="en-US" altLang="el-GR" dirty="0" smtClean="0">
                <a:latin typeface="Arno Pro Caption" panose="02020502040506020403" pitchFamily="18" charset="0"/>
              </a:rPr>
              <a:t>,</a:t>
            </a:r>
            <a:endParaRPr lang="en-US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246192"/>
              </p:ext>
            </p:extLst>
          </p:nvPr>
        </p:nvGraphicFramePr>
        <p:xfrm>
          <a:off x="1708150" y="4422655"/>
          <a:ext cx="51244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1" name="Equation" r:id="rId11" imgW="3416040" imgH="406080" progId="Equation.DSMT4">
                  <p:embed/>
                </p:oleObj>
              </mc:Choice>
              <mc:Fallback>
                <p:oleObj name="Equation" r:id="rId11" imgW="3416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4422655"/>
                        <a:ext cx="51244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57200" y="4872849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l-GR" dirty="0">
                <a:latin typeface="Arno Pro Caption" panose="02020502040506020403" pitchFamily="18" charset="0"/>
              </a:rPr>
              <a:t>Similarly,</a:t>
            </a:r>
          </a:p>
        </p:txBody>
      </p:sp>
      <p:graphicFrame>
        <p:nvGraphicFramePr>
          <p:cNvPr id="1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640042"/>
              </p:ext>
            </p:extLst>
          </p:nvPr>
        </p:nvGraphicFramePr>
        <p:xfrm>
          <a:off x="1600201" y="5118236"/>
          <a:ext cx="5619750" cy="664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2" name="Equation" r:id="rId13" imgW="3429000" imgH="406080" progId="Equation.DSMT4">
                  <p:embed/>
                </p:oleObj>
              </mc:Choice>
              <mc:Fallback>
                <p:oleObj name="Equation" r:id="rId13" imgW="3429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5118236"/>
                        <a:ext cx="5619750" cy="664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746809"/>
              </p:ext>
            </p:extLst>
          </p:nvPr>
        </p:nvGraphicFramePr>
        <p:xfrm>
          <a:off x="1553370" y="5795460"/>
          <a:ext cx="57134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3" name="Equation" r:id="rId15" imgW="3416040" imgH="406080" progId="Equation.DSMT4">
                  <p:embed/>
                </p:oleObj>
              </mc:Choice>
              <mc:Fallback>
                <p:oleObj name="Equation" r:id="rId15" imgW="3416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370" y="5795460"/>
                        <a:ext cx="571341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>
                <a:cs typeface="Times New Roman" pitchFamily="18" charset="0"/>
              </a:rPr>
              <a:t>Solution (cont.)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43344A-41B1-4CDB-BD93-428BBBAB741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53253" name="Text Box 79"/>
          <p:cNvSpPr txBox="1">
            <a:spLocks noChangeArrowheads="1"/>
          </p:cNvSpPr>
          <p:nvPr/>
        </p:nvSpPr>
        <p:spPr bwMode="auto">
          <a:xfrm>
            <a:off x="381000" y="11049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For the second order extrapolation values,</a:t>
            </a:r>
          </a:p>
        </p:txBody>
      </p:sp>
      <p:graphicFrame>
        <p:nvGraphicFramePr>
          <p:cNvPr id="53254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308841"/>
              </p:ext>
            </p:extLst>
          </p:nvPr>
        </p:nvGraphicFramePr>
        <p:xfrm>
          <a:off x="1066800" y="1699418"/>
          <a:ext cx="59578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4" name="Equation" r:id="rId3" imgW="3454200" imgH="406080" progId="Equation.DSMT4">
                  <p:embed/>
                </p:oleObj>
              </mc:Choice>
              <mc:Fallback>
                <p:oleObj name="Equation" r:id="rId3" imgW="3454200" imgH="40608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99418"/>
                        <a:ext cx="595788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Text Box 86"/>
          <p:cNvSpPr txBox="1">
            <a:spLocks noChangeArrowheads="1"/>
          </p:cNvSpPr>
          <p:nvPr/>
        </p:nvSpPr>
        <p:spPr bwMode="auto">
          <a:xfrm>
            <a:off x="228600" y="2400696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Similarly,</a:t>
            </a:r>
          </a:p>
        </p:txBody>
      </p:sp>
      <p:graphicFrame>
        <p:nvGraphicFramePr>
          <p:cNvPr id="53256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92408"/>
              </p:ext>
            </p:extLst>
          </p:nvPr>
        </p:nvGraphicFramePr>
        <p:xfrm>
          <a:off x="971550" y="2832496"/>
          <a:ext cx="52085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5" name="Equation" r:id="rId5" imgW="3441600" imgH="406080" progId="Equation.DSMT4">
                  <p:embed/>
                </p:oleObj>
              </mc:Choice>
              <mc:Fallback>
                <p:oleObj name="Equation" r:id="rId5" imgW="3441600" imgH="406080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832496"/>
                        <a:ext cx="520858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50850" y="3827858"/>
            <a:ext cx="5123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dirty="0">
                <a:latin typeface="Arno Pro Caption" panose="02020502040506020403" pitchFamily="18" charset="0"/>
              </a:rPr>
              <a:t>For the third order extrapolation values,</a:t>
            </a: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808231"/>
              </p:ext>
            </p:extLst>
          </p:nvPr>
        </p:nvGraphicFramePr>
        <p:xfrm>
          <a:off x="875040" y="4462858"/>
          <a:ext cx="5614714" cy="64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6" name="Equation" r:id="rId7" imgW="3555720" imgH="406080" progId="Equation.DSMT4">
                  <p:embed/>
                </p:oleObj>
              </mc:Choice>
              <mc:Fallback>
                <p:oleObj name="Equation" r:id="rId7" imgW="3555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040" y="4462858"/>
                        <a:ext cx="5614714" cy="642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Basis of Romberg Rule</a:t>
            </a:r>
          </a:p>
        </p:txBody>
      </p:sp>
      <p:sp>
        <p:nvSpPr>
          <p:cNvPr id="6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1EB872-A67C-4142-B194-FC3EFC40BCD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2770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32777" name="Line 18"/>
          <p:cNvSpPr>
            <a:spLocks noChangeShapeType="1"/>
          </p:cNvSpPr>
          <p:nvPr/>
        </p:nvSpPr>
        <p:spPr bwMode="auto">
          <a:xfrm>
            <a:off x="4725988" y="5761038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2778" name="Line 19"/>
          <p:cNvSpPr>
            <a:spLocks noChangeShapeType="1"/>
          </p:cNvSpPr>
          <p:nvPr/>
        </p:nvSpPr>
        <p:spPr bwMode="auto">
          <a:xfrm>
            <a:off x="7218363" y="5761038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32779" name="Group 20"/>
          <p:cNvGrpSpPr>
            <a:grpSpLocks/>
          </p:cNvGrpSpPr>
          <p:nvPr/>
        </p:nvGrpSpPr>
        <p:grpSpPr bwMode="auto">
          <a:xfrm>
            <a:off x="3794125" y="3892550"/>
            <a:ext cx="931863" cy="1868488"/>
            <a:chOff x="2160" y="7710"/>
            <a:chExt cx="1620" cy="3271"/>
          </a:xfrm>
        </p:grpSpPr>
        <p:sp>
          <p:nvSpPr>
            <p:cNvPr id="32816" name="Line 21"/>
            <p:cNvSpPr>
              <a:spLocks noChangeShapeType="1"/>
            </p:cNvSpPr>
            <p:nvPr/>
          </p:nvSpPr>
          <p:spPr bwMode="auto">
            <a:xfrm>
              <a:off x="2160" y="10980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17" name="Freeform 22"/>
            <p:cNvSpPr>
              <a:spLocks/>
            </p:cNvSpPr>
            <p:nvPr/>
          </p:nvSpPr>
          <p:spPr bwMode="auto">
            <a:xfrm>
              <a:off x="3764" y="7710"/>
              <a:ext cx="14" cy="3271"/>
            </a:xfrm>
            <a:custGeom>
              <a:avLst/>
              <a:gdLst>
                <a:gd name="T0" fmla="*/ 14 w 14"/>
                <a:gd name="T1" fmla="*/ 3271 h 3271"/>
                <a:gd name="T2" fmla="*/ 0 w 14"/>
                <a:gd name="T3" fmla="*/ 0 h 3271"/>
                <a:gd name="T4" fmla="*/ 0 60000 65536"/>
                <a:gd name="T5" fmla="*/ 0 60000 65536"/>
                <a:gd name="T6" fmla="*/ 0 w 14"/>
                <a:gd name="T7" fmla="*/ 0 h 3271"/>
                <a:gd name="T8" fmla="*/ 14 w 14"/>
                <a:gd name="T9" fmla="*/ 3271 h 32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271">
                  <a:moveTo>
                    <a:pt x="14" y="3271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2780" name="Group 25"/>
          <p:cNvGrpSpPr>
            <a:grpSpLocks/>
          </p:cNvGrpSpPr>
          <p:nvPr/>
        </p:nvGrpSpPr>
        <p:grpSpPr bwMode="auto">
          <a:xfrm>
            <a:off x="3276600" y="2293938"/>
            <a:ext cx="5229225" cy="3878263"/>
            <a:chOff x="2064" y="1445"/>
            <a:chExt cx="3294" cy="2443"/>
          </a:xfrm>
        </p:grpSpPr>
        <p:sp>
          <p:nvSpPr>
            <p:cNvPr id="32788" name="Line 26"/>
            <p:cNvSpPr>
              <a:spLocks noChangeShapeType="1"/>
            </p:cNvSpPr>
            <p:nvPr/>
          </p:nvSpPr>
          <p:spPr bwMode="auto">
            <a:xfrm flipV="1">
              <a:off x="2390" y="1555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89" name="Freeform 27"/>
            <p:cNvSpPr>
              <a:spLocks/>
            </p:cNvSpPr>
            <p:nvPr/>
          </p:nvSpPr>
          <p:spPr bwMode="auto">
            <a:xfrm>
              <a:off x="2651" y="1906"/>
              <a:ext cx="2136" cy="1723"/>
            </a:xfrm>
            <a:custGeom>
              <a:avLst/>
              <a:gdLst>
                <a:gd name="T0" fmla="*/ 0 w 5897"/>
                <a:gd name="T1" fmla="*/ 29 h 4785"/>
                <a:gd name="T2" fmla="*/ 5 w 5897"/>
                <a:gd name="T3" fmla="*/ 9 h 4785"/>
                <a:gd name="T4" fmla="*/ 23 w 5897"/>
                <a:gd name="T5" fmla="*/ 10 h 4785"/>
                <a:gd name="T6" fmla="*/ 37 w 5897"/>
                <a:gd name="T7" fmla="*/ 0 h 47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97"/>
                <a:gd name="T13" fmla="*/ 0 h 4785"/>
                <a:gd name="T14" fmla="*/ 5897 w 5897"/>
                <a:gd name="T15" fmla="*/ 4785 h 47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97" h="4785">
                  <a:moveTo>
                    <a:pt x="0" y="4785"/>
                  </a:moveTo>
                  <a:cubicBezTo>
                    <a:pt x="145" y="4243"/>
                    <a:pt x="247" y="2057"/>
                    <a:pt x="872" y="1530"/>
                  </a:cubicBezTo>
                  <a:cubicBezTo>
                    <a:pt x="1497" y="1003"/>
                    <a:pt x="2915" y="1875"/>
                    <a:pt x="3752" y="1620"/>
                  </a:cubicBezTo>
                  <a:cubicBezTo>
                    <a:pt x="4589" y="1365"/>
                    <a:pt x="5450" y="337"/>
                    <a:pt x="589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90" name="Line 28"/>
            <p:cNvSpPr>
              <a:spLocks noChangeShapeType="1"/>
            </p:cNvSpPr>
            <p:nvPr/>
          </p:nvSpPr>
          <p:spPr bwMode="auto">
            <a:xfrm>
              <a:off x="4308" y="1679"/>
              <a:ext cx="326" cy="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91" name="Text Box 29"/>
            <p:cNvSpPr txBox="1">
              <a:spLocks noChangeArrowheads="1"/>
            </p:cNvSpPr>
            <p:nvPr/>
          </p:nvSpPr>
          <p:spPr bwMode="auto">
            <a:xfrm>
              <a:off x="4032" y="1488"/>
              <a:ext cx="32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l-GR" sz="1200" i="1" dirty="0"/>
                <a:t>f(x)</a:t>
              </a:r>
              <a:endParaRPr lang="en-US" altLang="el-GR" sz="1900" dirty="0"/>
            </a:p>
          </p:txBody>
        </p:sp>
        <p:sp>
          <p:nvSpPr>
            <p:cNvPr id="32792" name="Text Box 30"/>
            <p:cNvSpPr txBox="1">
              <a:spLocks noChangeArrowheads="1"/>
            </p:cNvSpPr>
            <p:nvPr/>
          </p:nvSpPr>
          <p:spPr bwMode="auto">
            <a:xfrm>
              <a:off x="2912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a</a:t>
              </a:r>
              <a:endParaRPr lang="en-US" altLang="el-GR" sz="1900"/>
            </a:p>
          </p:txBody>
        </p:sp>
        <p:sp>
          <p:nvSpPr>
            <p:cNvPr id="32793" name="Text Box 31"/>
            <p:cNvSpPr txBox="1">
              <a:spLocks noChangeArrowheads="1"/>
            </p:cNvSpPr>
            <p:nvPr/>
          </p:nvSpPr>
          <p:spPr bwMode="auto">
            <a:xfrm>
              <a:off x="4477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b</a:t>
              </a:r>
              <a:endParaRPr lang="en-US" altLang="el-GR" sz="1900"/>
            </a:p>
          </p:txBody>
        </p:sp>
        <p:sp>
          <p:nvSpPr>
            <p:cNvPr id="32794" name="Text Box 32"/>
            <p:cNvSpPr txBox="1">
              <a:spLocks noChangeArrowheads="1"/>
            </p:cNvSpPr>
            <p:nvPr/>
          </p:nvSpPr>
          <p:spPr bwMode="auto">
            <a:xfrm>
              <a:off x="2064" y="1555"/>
              <a:ext cx="19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y</a:t>
              </a:r>
              <a:endParaRPr lang="en-US" altLang="el-GR" sz="1900"/>
            </a:p>
          </p:txBody>
        </p:sp>
        <p:sp>
          <p:nvSpPr>
            <p:cNvPr id="32795" name="Text Box 33"/>
            <p:cNvSpPr txBox="1">
              <a:spLocks noChangeArrowheads="1"/>
            </p:cNvSpPr>
            <p:nvPr/>
          </p:nvSpPr>
          <p:spPr bwMode="auto">
            <a:xfrm>
              <a:off x="5194" y="3694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x</a:t>
              </a:r>
              <a:endParaRPr lang="en-US" altLang="el-GR" sz="1900"/>
            </a:p>
          </p:txBody>
        </p:sp>
        <p:sp>
          <p:nvSpPr>
            <p:cNvPr id="32796" name="Rectangle 34"/>
            <p:cNvSpPr>
              <a:spLocks noChangeArrowheads="1"/>
            </p:cNvSpPr>
            <p:nvPr/>
          </p:nvSpPr>
          <p:spPr bwMode="auto">
            <a:xfrm>
              <a:off x="2651" y="1445"/>
              <a:ext cx="195" cy="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97" name="Line 35"/>
            <p:cNvSpPr>
              <a:spLocks noChangeShapeType="1"/>
            </p:cNvSpPr>
            <p:nvPr/>
          </p:nvSpPr>
          <p:spPr bwMode="auto">
            <a:xfrm>
              <a:off x="4542" y="362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32798" name="Group 36"/>
            <p:cNvGrpSpPr>
              <a:grpSpLocks/>
            </p:cNvGrpSpPr>
            <p:nvPr/>
          </p:nvGrpSpPr>
          <p:grpSpPr bwMode="auto">
            <a:xfrm>
              <a:off x="2977" y="2128"/>
              <a:ext cx="1598" cy="1501"/>
              <a:chOff x="3780" y="6810"/>
              <a:chExt cx="4411" cy="4170"/>
            </a:xfrm>
          </p:grpSpPr>
          <p:grpSp>
            <p:nvGrpSpPr>
              <p:cNvPr id="32799" name="Group 37"/>
              <p:cNvGrpSpPr>
                <a:grpSpLocks/>
              </p:cNvGrpSpPr>
              <p:nvPr/>
            </p:nvGrpSpPr>
            <p:grpSpPr bwMode="auto">
              <a:xfrm>
                <a:off x="3780" y="7125"/>
                <a:ext cx="4411" cy="3855"/>
                <a:chOff x="3780" y="7125"/>
                <a:chExt cx="4411" cy="3855"/>
              </a:xfrm>
            </p:grpSpPr>
            <p:grpSp>
              <p:nvGrpSpPr>
                <p:cNvPr id="32801" name="Group 38"/>
                <p:cNvGrpSpPr>
                  <a:grpSpLocks/>
                </p:cNvGrpSpPr>
                <p:nvPr/>
              </p:nvGrpSpPr>
              <p:grpSpPr bwMode="auto">
                <a:xfrm>
                  <a:off x="3780" y="7125"/>
                  <a:ext cx="4411" cy="3855"/>
                  <a:chOff x="3780" y="7125"/>
                  <a:chExt cx="4411" cy="3855"/>
                </a:xfrm>
              </p:grpSpPr>
              <p:grpSp>
                <p:nvGrpSpPr>
                  <p:cNvPr id="3280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3780" y="7125"/>
                    <a:ext cx="4411" cy="3855"/>
                    <a:chOff x="3780" y="7125"/>
                    <a:chExt cx="4411" cy="3855"/>
                  </a:xfrm>
                </p:grpSpPr>
                <p:grpSp>
                  <p:nvGrpSpPr>
                    <p:cNvPr id="3280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80" y="7125"/>
                      <a:ext cx="4411" cy="3855"/>
                      <a:chOff x="3780" y="7125"/>
                      <a:chExt cx="4411" cy="3855"/>
                    </a:xfrm>
                  </p:grpSpPr>
                  <p:grpSp>
                    <p:nvGrpSpPr>
                      <p:cNvPr id="32807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80" y="7125"/>
                        <a:ext cx="4335" cy="3855"/>
                        <a:chOff x="3764" y="7125"/>
                        <a:chExt cx="4335" cy="3855"/>
                      </a:xfrm>
                    </p:grpSpPr>
                    <p:grpSp>
                      <p:nvGrpSpPr>
                        <p:cNvPr id="32809" name="Group 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64" y="7125"/>
                          <a:ext cx="4335" cy="3855"/>
                          <a:chOff x="3764" y="7125"/>
                          <a:chExt cx="4335" cy="3855"/>
                        </a:xfrm>
                      </p:grpSpPr>
                      <p:sp>
                        <p:nvSpPr>
                          <p:cNvPr id="32811" name="Rectangle 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64" y="7710"/>
                            <a:ext cx="1531" cy="327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2" name="Rectangle 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240" y="7875"/>
                            <a:ext cx="1859" cy="310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3" name="Rectangle 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295" y="7875"/>
                            <a:ext cx="945" cy="310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4" name="Rectangle 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48" y="7125"/>
                            <a:ext cx="351" cy="75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5" name="Rectangle 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305" y="7470"/>
                            <a:ext cx="443" cy="40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</p:grpSp>
                    <p:sp>
                      <p:nvSpPr>
                        <p:cNvPr id="32810" name="AutoShap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95" y="7710"/>
                          <a:ext cx="795" cy="165"/>
                        </a:xfrm>
                        <a:prstGeom prst="rtTriangle">
                          <a:avLst/>
                        </a:prstGeom>
                        <a:solidFill>
                          <a:srgbClr val="00B050"/>
                        </a:solidFill>
                        <a:ln w="9525" algn="ctr">
                          <a:solidFill>
                            <a:schemeClr val="accent1">
                              <a:lumMod val="7500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l-GR" altLang="el-GR"/>
                        </a:p>
                      </p:txBody>
                    </p:sp>
                  </p:grpSp>
                  <p:sp>
                    <p:nvSpPr>
                      <p:cNvPr id="32808" name="AutoShape 49"/>
                      <p:cNvSpPr>
                        <a:spLocks noChangeArrowheads="1"/>
                      </p:cNvSpPr>
                      <p:nvPr/>
                    </p:nvSpPr>
                    <p:spPr bwMode="auto">
                      <a:xfrm rot="8492216">
                        <a:off x="6875" y="7316"/>
                        <a:ext cx="1316" cy="166"/>
                      </a:xfrm>
                      <a:prstGeom prst="rtTriangle">
                        <a:avLst/>
                      </a:prstGeom>
                      <a:solidFill>
                        <a:srgbClr val="00B050"/>
                      </a:solidFill>
                      <a:ln w="9525" algn="ctr">
                        <a:solidFill>
                          <a:schemeClr val="accent1">
                            <a:lumMod val="50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l-GR" altLang="el-GR"/>
                      </a:p>
                    </p:txBody>
                  </p:sp>
                </p:grpSp>
                <p:sp>
                  <p:nvSpPr>
                    <p:cNvPr id="32806" name="AutoShape 50"/>
                    <p:cNvSpPr>
                      <a:spLocks noChangeArrowheads="1"/>
                    </p:cNvSpPr>
                    <p:nvPr/>
                  </p:nvSpPr>
                  <p:spPr bwMode="auto">
                    <a:xfrm rot="9193022">
                      <a:off x="6409" y="7712"/>
                      <a:ext cx="1041" cy="442"/>
                    </a:xfrm>
                    <a:prstGeom prst="rtTriangle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 w="9525" algn="ctr">
                      <a:solidFill>
                        <a:schemeClr val="accent1">
                          <a:lumMod val="75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  <p:sp>
                <p:nvSpPr>
                  <p:cNvPr id="32804" name="AutoShape 51"/>
                  <p:cNvSpPr>
                    <a:spLocks noChangeArrowheads="1"/>
                  </p:cNvSpPr>
                  <p:nvPr/>
                </p:nvSpPr>
                <p:spPr bwMode="auto">
                  <a:xfrm rot="10264089">
                    <a:off x="4499" y="7974"/>
                    <a:ext cx="2376" cy="143"/>
                  </a:xfrm>
                  <a:prstGeom prst="rtTriangl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9525" algn="ctr">
                    <a:solidFill>
                      <a:schemeClr val="accent1">
                        <a:lumMod val="75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  <p:sp>
              <p:nvSpPr>
                <p:cNvPr id="32802" name="AutoShape 52"/>
                <p:cNvSpPr>
                  <a:spLocks noChangeArrowheads="1"/>
                </p:cNvSpPr>
                <p:nvPr/>
              </p:nvSpPr>
              <p:spPr bwMode="auto">
                <a:xfrm rot="9040362">
                  <a:off x="7367" y="7338"/>
                  <a:ext cx="479" cy="394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 w="9525" algn="ctr">
                  <a:solidFill>
                    <a:schemeClr val="accent1">
                      <a:lumMod val="7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  <p:sp>
            <p:nvSpPr>
              <p:cNvPr id="32800" name="AutoShape 53"/>
              <p:cNvSpPr>
                <a:spLocks noChangeArrowheads="1"/>
              </p:cNvSpPr>
              <p:nvPr/>
            </p:nvSpPr>
            <p:spPr bwMode="auto">
              <a:xfrm flipH="1">
                <a:off x="7650" y="6810"/>
                <a:ext cx="465" cy="420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 w="9525" algn="ctr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</p:grpSp>
      <p:grpSp>
        <p:nvGrpSpPr>
          <p:cNvPr id="32781" name="Group 54"/>
          <p:cNvGrpSpPr>
            <a:grpSpLocks/>
          </p:cNvGrpSpPr>
          <p:nvPr/>
        </p:nvGrpSpPr>
        <p:grpSpPr bwMode="auto">
          <a:xfrm>
            <a:off x="4748213" y="3814763"/>
            <a:ext cx="858837" cy="309562"/>
            <a:chOff x="3818" y="7575"/>
            <a:chExt cx="1493" cy="542"/>
          </a:xfrm>
          <a:solidFill>
            <a:schemeClr val="accent1">
              <a:lumMod val="75000"/>
            </a:schemeClr>
          </a:solidFill>
        </p:grpSpPr>
        <p:sp>
          <p:nvSpPr>
            <p:cNvPr id="32784" name="Rectangle 55"/>
            <p:cNvSpPr>
              <a:spLocks noChangeArrowheads="1"/>
            </p:cNvSpPr>
            <p:nvPr/>
          </p:nvSpPr>
          <p:spPr bwMode="auto">
            <a:xfrm>
              <a:off x="4140" y="7575"/>
              <a:ext cx="495" cy="542"/>
            </a:xfrm>
            <a:prstGeom prst="rect">
              <a:avLst/>
            </a:prstGeom>
            <a:grpFill/>
            <a:ln w="9525" algn="ctr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85" name="AutoShape 56"/>
            <p:cNvSpPr>
              <a:spLocks noChangeArrowheads="1"/>
            </p:cNvSpPr>
            <p:nvPr/>
          </p:nvSpPr>
          <p:spPr bwMode="auto">
            <a:xfrm>
              <a:off x="4635" y="7575"/>
              <a:ext cx="676" cy="157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 w="9525" algn="ctr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86" name="AutoShape 57"/>
            <p:cNvSpPr>
              <a:spLocks noChangeArrowheads="1"/>
            </p:cNvSpPr>
            <p:nvPr/>
          </p:nvSpPr>
          <p:spPr bwMode="auto">
            <a:xfrm rot="9682236">
              <a:off x="3818" y="7629"/>
              <a:ext cx="461" cy="246"/>
            </a:xfrm>
            <a:prstGeom prst="rtTriangle">
              <a:avLst/>
            </a:prstGeom>
            <a:grpFill/>
            <a:ln w="9525" algn="ctr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87" name="Line 58"/>
            <p:cNvSpPr>
              <a:spLocks noChangeShapeType="1"/>
            </p:cNvSpPr>
            <p:nvPr/>
          </p:nvSpPr>
          <p:spPr bwMode="auto">
            <a:xfrm flipV="1">
              <a:off x="3818" y="7577"/>
              <a:ext cx="322" cy="135"/>
            </a:xfrm>
            <a:prstGeom prst="line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2782" name="Freeform 59"/>
          <p:cNvSpPr>
            <a:spLocks/>
          </p:cNvSpPr>
          <p:nvPr/>
        </p:nvSpPr>
        <p:spPr bwMode="auto">
          <a:xfrm>
            <a:off x="4724400" y="3825875"/>
            <a:ext cx="160338" cy="79375"/>
          </a:xfrm>
          <a:custGeom>
            <a:avLst/>
            <a:gdLst>
              <a:gd name="T0" fmla="*/ 0 w 279"/>
              <a:gd name="T1" fmla="*/ 2147483647 h 137"/>
              <a:gd name="T2" fmla="*/ 2147483647 w 279"/>
              <a:gd name="T3" fmla="*/ 2147483647 h 137"/>
              <a:gd name="T4" fmla="*/ 2147483647 w 279"/>
              <a:gd name="T5" fmla="*/ 0 h 137"/>
              <a:gd name="T6" fmla="*/ 0 60000 65536"/>
              <a:gd name="T7" fmla="*/ 0 60000 65536"/>
              <a:gd name="T8" fmla="*/ 0 60000 65536"/>
              <a:gd name="T9" fmla="*/ 0 w 279"/>
              <a:gd name="T10" fmla="*/ 0 h 137"/>
              <a:gd name="T11" fmla="*/ 279 w 279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" h="137">
                <a:moveTo>
                  <a:pt x="0" y="137"/>
                </a:moveTo>
                <a:cubicBezTo>
                  <a:pt x="34" y="107"/>
                  <a:pt x="68" y="77"/>
                  <a:pt x="114" y="54"/>
                </a:cubicBezTo>
                <a:cubicBezTo>
                  <a:pt x="160" y="31"/>
                  <a:pt x="249" y="0"/>
                  <a:pt x="27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endParaRPr lang="el-GR"/>
          </a:p>
        </p:txBody>
      </p:sp>
      <p:graphicFrame>
        <p:nvGraphicFramePr>
          <p:cNvPr id="32783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281241"/>
              </p:ext>
            </p:extLst>
          </p:nvPr>
        </p:nvGraphicFramePr>
        <p:xfrm>
          <a:off x="4673600" y="2051050"/>
          <a:ext cx="932886" cy="69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9" name="Equation" r:id="rId4" imgW="647640" imgH="482400" progId="Equation.DSMT4">
                  <p:embed/>
                </p:oleObj>
              </mc:Choice>
              <mc:Fallback>
                <p:oleObj name="Equation" r:id="rId4" imgW="647640" imgH="4824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2051050"/>
                        <a:ext cx="932886" cy="693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256308" y="990600"/>
            <a:ext cx="858289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no Pro Caption" panose="02020502040506020403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Arno Pro Caption" panose="02020502040506020403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Arno Pro Caption" panose="02020502040506020403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Arno Pro Caption" panose="02020502040506020403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Arno Pro Caption" panose="02020502040506020403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l-GR" sz="2800" kern="0" dirty="0" smtClean="0">
                <a:solidFill>
                  <a:srgbClr val="7030A0"/>
                </a:solidFill>
                <a:cs typeface="Times New Roman" pitchFamily="18" charset="0"/>
              </a:rPr>
              <a:t>	</a:t>
            </a:r>
            <a:r>
              <a:rPr lang="en-US" altLang="el-GR" sz="2400" b="1" kern="0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Integration: </a:t>
            </a:r>
            <a:r>
              <a:rPr lang="en-US" altLang="el-GR" sz="2400" kern="0" dirty="0" smtClean="0"/>
              <a:t>The process of measuring the area under a function plotted on a graph.</a:t>
            </a:r>
          </a:p>
          <a:p>
            <a:pPr>
              <a:buFont typeface="Wingdings" pitchFamily="2" charset="2"/>
              <a:buNone/>
            </a:pPr>
            <a:endParaRPr lang="en-US" altLang="el-GR" sz="2100" b="1" kern="0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52" name="Text Box 124"/>
          <p:cNvSpPr txBox="1">
            <a:spLocks noChangeArrowheads="1"/>
          </p:cNvSpPr>
          <p:nvPr/>
        </p:nvSpPr>
        <p:spPr bwMode="auto">
          <a:xfrm>
            <a:off x="450273" y="2590800"/>
            <a:ext cx="3429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Where: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i="1" dirty="0">
                <a:latin typeface="Arno Pro Caption" panose="02020502040506020403" pitchFamily="18" charset="0"/>
              </a:rPr>
              <a:t>f(x) </a:t>
            </a:r>
            <a:r>
              <a:rPr lang="en-US" altLang="el-GR" sz="2000" dirty="0">
                <a:latin typeface="Arno Pro Caption" panose="02020502040506020403" pitchFamily="18" charset="0"/>
              </a:rPr>
              <a:t>is the integrand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i="1" dirty="0">
                <a:latin typeface="Arno Pro Caption" panose="02020502040506020403" pitchFamily="18" charset="0"/>
              </a:rPr>
              <a:t>a</a:t>
            </a:r>
            <a:r>
              <a:rPr lang="en-US" altLang="el-GR" sz="2000" dirty="0">
                <a:latin typeface="Arno Pro Caption" panose="02020502040506020403" pitchFamily="18" charset="0"/>
              </a:rPr>
              <a:t>= lower limit of integration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i="1" dirty="0">
                <a:latin typeface="Arno Pro Caption" panose="02020502040506020403" pitchFamily="18" charset="0"/>
              </a:rPr>
              <a:t>b</a:t>
            </a:r>
            <a:r>
              <a:rPr lang="en-US" altLang="el-GR" sz="2000" dirty="0">
                <a:latin typeface="Arno Pro Caption" panose="02020502040506020403" pitchFamily="18" charset="0"/>
              </a:rPr>
              <a:t>= upper limit of integration</a:t>
            </a:r>
            <a:endParaRPr lang="en-US" altLang="el-GR" sz="2000" i="1" dirty="0"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Solution (cont.)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3DE83-B259-4D70-9E06-4940657DA6C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grpSp>
        <p:nvGrpSpPr>
          <p:cNvPr id="55301" name="Group 42"/>
          <p:cNvGrpSpPr>
            <a:grpSpLocks/>
          </p:cNvGrpSpPr>
          <p:nvPr/>
        </p:nvGrpSpPr>
        <p:grpSpPr bwMode="auto">
          <a:xfrm>
            <a:off x="914400" y="3048000"/>
            <a:ext cx="6705600" cy="2895600"/>
            <a:chOff x="288" y="2016"/>
            <a:chExt cx="4224" cy="1824"/>
          </a:xfrm>
        </p:grpSpPr>
        <p:sp>
          <p:nvSpPr>
            <p:cNvPr id="55303" name="AutoShape 5"/>
            <p:cNvSpPr>
              <a:spLocks noChangeAspect="1" noChangeArrowheads="1"/>
            </p:cNvSpPr>
            <p:nvPr/>
          </p:nvSpPr>
          <p:spPr bwMode="auto">
            <a:xfrm>
              <a:off x="288" y="2016"/>
              <a:ext cx="4224" cy="17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pSp>
          <p:nvGrpSpPr>
            <p:cNvPr id="55304" name="Group 6"/>
            <p:cNvGrpSpPr>
              <a:grpSpLocks/>
            </p:cNvGrpSpPr>
            <p:nvPr/>
          </p:nvGrpSpPr>
          <p:grpSpPr bwMode="auto">
            <a:xfrm>
              <a:off x="288" y="2064"/>
              <a:ext cx="3979" cy="1776"/>
              <a:chOff x="1980" y="3620"/>
              <a:chExt cx="8100" cy="3060"/>
            </a:xfrm>
          </p:grpSpPr>
          <p:sp>
            <p:nvSpPr>
              <p:cNvPr id="55305" name="Text Box 7"/>
              <p:cNvSpPr txBox="1">
                <a:spLocks noChangeArrowheads="1"/>
              </p:cNvSpPr>
              <p:nvPr/>
            </p:nvSpPr>
            <p:spPr bwMode="auto">
              <a:xfrm>
                <a:off x="3420" y="398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dirty="0">
                    <a:latin typeface="Arno Pro Caption" panose="02020502040506020403" pitchFamily="18" charset="0"/>
                  </a:rPr>
                  <a:t>11868</a:t>
                </a:r>
              </a:p>
            </p:txBody>
          </p:sp>
          <p:sp>
            <p:nvSpPr>
              <p:cNvPr id="55306" name="Text Box 8"/>
              <p:cNvSpPr txBox="1">
                <a:spLocks noChangeArrowheads="1"/>
              </p:cNvSpPr>
              <p:nvPr/>
            </p:nvSpPr>
            <p:spPr bwMode="auto">
              <a:xfrm>
                <a:off x="3420" y="4699"/>
                <a:ext cx="900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eaLnBrk="1" hangingPunct="1">
                  <a:defRPr sz="1400">
                    <a:latin typeface="Arno Pro Caption" panose="02020502040506020403" pitchFamily="18" charset="0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altLang="el-GR" dirty="0"/>
                  <a:t>1126</a:t>
                </a:r>
              </a:p>
            </p:txBody>
          </p:sp>
          <p:sp>
            <p:nvSpPr>
              <p:cNvPr id="55307" name="Text Box 9"/>
              <p:cNvSpPr txBox="1">
                <a:spLocks noChangeArrowheads="1"/>
              </p:cNvSpPr>
              <p:nvPr/>
            </p:nvSpPr>
            <p:spPr bwMode="auto">
              <a:xfrm>
                <a:off x="3420" y="5420"/>
                <a:ext cx="900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dirty="0">
                    <a:latin typeface="Arno Pro Caption" panose="02020502040506020403" pitchFamily="18" charset="0"/>
                  </a:rPr>
                  <a:t>11113</a:t>
                </a:r>
              </a:p>
            </p:txBody>
          </p:sp>
          <p:sp>
            <p:nvSpPr>
              <p:cNvPr id="55308" name="Text Box 10"/>
              <p:cNvSpPr txBox="1">
                <a:spLocks noChangeArrowheads="1"/>
              </p:cNvSpPr>
              <p:nvPr/>
            </p:nvSpPr>
            <p:spPr bwMode="auto">
              <a:xfrm>
                <a:off x="3420" y="6140"/>
                <a:ext cx="900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dirty="0">
                    <a:latin typeface="Arno Pro Caption" panose="02020502040506020403" pitchFamily="18" charset="0"/>
                  </a:rPr>
                  <a:t>11074</a:t>
                </a:r>
              </a:p>
            </p:txBody>
          </p:sp>
          <p:grpSp>
            <p:nvGrpSpPr>
              <p:cNvPr id="55309" name="Group 11"/>
              <p:cNvGrpSpPr>
                <a:grpSpLocks/>
              </p:cNvGrpSpPr>
              <p:nvPr/>
            </p:nvGrpSpPr>
            <p:grpSpPr bwMode="auto">
              <a:xfrm>
                <a:off x="4320" y="4159"/>
                <a:ext cx="717" cy="723"/>
                <a:chOff x="4343" y="1301"/>
                <a:chExt cx="553" cy="558"/>
              </a:xfrm>
            </p:grpSpPr>
            <p:sp>
              <p:nvSpPr>
                <p:cNvPr id="55338" name="Line 12"/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53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55310" name="Group 14"/>
              <p:cNvGrpSpPr>
                <a:grpSpLocks/>
              </p:cNvGrpSpPr>
              <p:nvPr/>
            </p:nvGrpSpPr>
            <p:grpSpPr bwMode="auto">
              <a:xfrm>
                <a:off x="4320" y="4880"/>
                <a:ext cx="717" cy="722"/>
                <a:chOff x="4343" y="1301"/>
                <a:chExt cx="553" cy="558"/>
              </a:xfrm>
            </p:grpSpPr>
            <p:sp>
              <p:nvSpPr>
                <p:cNvPr id="55336" name="Line 15"/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533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55311" name="Group 17"/>
              <p:cNvGrpSpPr>
                <a:grpSpLocks/>
              </p:cNvGrpSpPr>
              <p:nvPr/>
            </p:nvGrpSpPr>
            <p:grpSpPr bwMode="auto">
              <a:xfrm>
                <a:off x="4320" y="5600"/>
                <a:ext cx="715" cy="719"/>
                <a:chOff x="4343" y="1301"/>
                <a:chExt cx="553" cy="558"/>
              </a:xfrm>
            </p:grpSpPr>
            <p:sp>
              <p:nvSpPr>
                <p:cNvPr id="55334" name="Line 18"/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53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55312" name="Text Box 20"/>
              <p:cNvSpPr txBox="1">
                <a:spLocks noChangeArrowheads="1"/>
              </p:cNvSpPr>
              <p:nvPr/>
            </p:nvSpPr>
            <p:spPr bwMode="auto">
              <a:xfrm>
                <a:off x="5220" y="434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dirty="0">
                    <a:latin typeface="Arno Pro Caption" panose="02020502040506020403" pitchFamily="18" charset="0"/>
                  </a:rPr>
                  <a:t>11065</a:t>
                </a:r>
              </a:p>
            </p:txBody>
          </p:sp>
          <p:sp>
            <p:nvSpPr>
              <p:cNvPr id="55313" name="Text Box 21"/>
              <p:cNvSpPr txBox="1">
                <a:spLocks noChangeArrowheads="1"/>
              </p:cNvSpPr>
              <p:nvPr/>
            </p:nvSpPr>
            <p:spPr bwMode="auto">
              <a:xfrm>
                <a:off x="5220" y="506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dirty="0">
                    <a:latin typeface="Arno Pro Caption" panose="02020502040506020403" pitchFamily="18" charset="0"/>
                  </a:rPr>
                  <a:t>11062</a:t>
                </a:r>
              </a:p>
            </p:txBody>
          </p:sp>
          <p:sp>
            <p:nvSpPr>
              <p:cNvPr id="55314" name="Text Box 22"/>
              <p:cNvSpPr txBox="1">
                <a:spLocks noChangeArrowheads="1"/>
              </p:cNvSpPr>
              <p:nvPr/>
            </p:nvSpPr>
            <p:spPr bwMode="auto">
              <a:xfrm>
                <a:off x="5220" y="578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eaLnBrk="1" hangingPunct="1">
                  <a:defRPr sz="1400">
                    <a:latin typeface="Arno Pro Caption" panose="02020502040506020403" pitchFamily="18" charset="0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altLang="el-GR" dirty="0"/>
                  <a:t>11061</a:t>
                </a:r>
              </a:p>
            </p:txBody>
          </p:sp>
          <p:grpSp>
            <p:nvGrpSpPr>
              <p:cNvPr id="55315" name="Group 23"/>
              <p:cNvGrpSpPr>
                <a:grpSpLocks/>
              </p:cNvGrpSpPr>
              <p:nvPr/>
            </p:nvGrpSpPr>
            <p:grpSpPr bwMode="auto">
              <a:xfrm>
                <a:off x="6120" y="4520"/>
                <a:ext cx="717" cy="723"/>
                <a:chOff x="4343" y="1301"/>
                <a:chExt cx="553" cy="558"/>
              </a:xfrm>
            </p:grpSpPr>
            <p:sp>
              <p:nvSpPr>
                <p:cNvPr id="55332" name="Line 24"/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533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55316" name="Group 26"/>
              <p:cNvGrpSpPr>
                <a:grpSpLocks/>
              </p:cNvGrpSpPr>
              <p:nvPr/>
            </p:nvGrpSpPr>
            <p:grpSpPr bwMode="auto">
              <a:xfrm>
                <a:off x="6120" y="5241"/>
                <a:ext cx="717" cy="722"/>
                <a:chOff x="4343" y="1301"/>
                <a:chExt cx="553" cy="558"/>
              </a:xfrm>
            </p:grpSpPr>
            <p:sp>
              <p:nvSpPr>
                <p:cNvPr id="55330" name="Line 27"/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5331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55317" name="Text Box 29"/>
              <p:cNvSpPr txBox="1">
                <a:spLocks noChangeArrowheads="1"/>
              </p:cNvSpPr>
              <p:nvPr/>
            </p:nvSpPr>
            <p:spPr bwMode="auto">
              <a:xfrm>
                <a:off x="7020" y="470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dirty="0">
                    <a:latin typeface="Arno Pro Caption" panose="02020502040506020403" pitchFamily="18" charset="0"/>
                  </a:rPr>
                  <a:t>11062</a:t>
                </a:r>
              </a:p>
            </p:txBody>
          </p:sp>
          <p:sp>
            <p:nvSpPr>
              <p:cNvPr id="55318" name="Text Box 30"/>
              <p:cNvSpPr txBox="1">
                <a:spLocks noChangeArrowheads="1"/>
              </p:cNvSpPr>
              <p:nvPr/>
            </p:nvSpPr>
            <p:spPr bwMode="auto">
              <a:xfrm>
                <a:off x="7020" y="542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eaLnBrk="1" hangingPunct="1">
                  <a:defRPr sz="1400">
                    <a:latin typeface="Arno Pro Caption" panose="02020502040506020403" pitchFamily="18" charset="0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altLang="el-GR" dirty="0"/>
                  <a:t>11061</a:t>
                </a:r>
              </a:p>
            </p:txBody>
          </p:sp>
          <p:grpSp>
            <p:nvGrpSpPr>
              <p:cNvPr id="55319" name="Group 31"/>
              <p:cNvGrpSpPr>
                <a:grpSpLocks/>
              </p:cNvGrpSpPr>
              <p:nvPr/>
            </p:nvGrpSpPr>
            <p:grpSpPr bwMode="auto">
              <a:xfrm>
                <a:off x="7920" y="4880"/>
                <a:ext cx="717" cy="723"/>
                <a:chOff x="4343" y="1301"/>
                <a:chExt cx="553" cy="558"/>
              </a:xfrm>
            </p:grpSpPr>
            <p:sp>
              <p:nvSpPr>
                <p:cNvPr id="55328" name="Line 32"/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53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55320" name="Text Box 34"/>
              <p:cNvSpPr txBox="1">
                <a:spLocks noChangeArrowheads="1"/>
              </p:cNvSpPr>
              <p:nvPr/>
            </p:nvSpPr>
            <p:spPr bwMode="auto">
              <a:xfrm>
                <a:off x="8640" y="506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dirty="0">
                    <a:latin typeface="Arno Pro Caption" panose="02020502040506020403" pitchFamily="18" charset="0"/>
                  </a:rPr>
                  <a:t>11061</a:t>
                </a:r>
              </a:p>
            </p:txBody>
          </p:sp>
          <p:sp>
            <p:nvSpPr>
              <p:cNvPr id="55321" name="Text Box 35"/>
              <p:cNvSpPr txBox="1">
                <a:spLocks noChangeArrowheads="1"/>
              </p:cNvSpPr>
              <p:nvPr/>
            </p:nvSpPr>
            <p:spPr bwMode="auto">
              <a:xfrm>
                <a:off x="1980" y="398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i="1" dirty="0">
                    <a:latin typeface="Arno Pro Caption" panose="02020502040506020403" pitchFamily="18" charset="0"/>
                  </a:rPr>
                  <a:t>1-segment</a:t>
                </a:r>
                <a:endParaRPr lang="en-US" altLang="el-GR" sz="1400" dirty="0">
                  <a:latin typeface="Arno Pro Caption" panose="02020502040506020403" pitchFamily="18" charset="0"/>
                </a:endParaRPr>
              </a:p>
            </p:txBody>
          </p:sp>
          <p:sp>
            <p:nvSpPr>
              <p:cNvPr id="55322" name="Text Box 36"/>
              <p:cNvSpPr txBox="1">
                <a:spLocks noChangeArrowheads="1"/>
              </p:cNvSpPr>
              <p:nvPr/>
            </p:nvSpPr>
            <p:spPr bwMode="auto">
              <a:xfrm>
                <a:off x="1980" y="470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i="1" dirty="0">
                    <a:latin typeface="Arno Pro Caption" panose="02020502040506020403" pitchFamily="18" charset="0"/>
                  </a:rPr>
                  <a:t>2-segment</a:t>
                </a:r>
                <a:endParaRPr lang="en-US" altLang="el-GR" sz="1400" dirty="0">
                  <a:latin typeface="Arno Pro Caption" panose="02020502040506020403" pitchFamily="18" charset="0"/>
                </a:endParaRPr>
              </a:p>
            </p:txBody>
          </p:sp>
          <p:sp>
            <p:nvSpPr>
              <p:cNvPr id="55323" name="Text Box 37"/>
              <p:cNvSpPr txBox="1">
                <a:spLocks noChangeArrowheads="1"/>
              </p:cNvSpPr>
              <p:nvPr/>
            </p:nvSpPr>
            <p:spPr bwMode="auto">
              <a:xfrm>
                <a:off x="1980" y="542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i="1" dirty="0">
                    <a:latin typeface="Arno Pro Caption" panose="02020502040506020403" pitchFamily="18" charset="0"/>
                  </a:rPr>
                  <a:t>4-segment</a:t>
                </a:r>
                <a:endParaRPr lang="en-US" altLang="el-GR" sz="1400" dirty="0">
                  <a:latin typeface="Arno Pro Caption" panose="02020502040506020403" pitchFamily="18" charset="0"/>
                </a:endParaRPr>
              </a:p>
            </p:txBody>
          </p:sp>
          <p:sp>
            <p:nvSpPr>
              <p:cNvPr id="55324" name="Text Box 38"/>
              <p:cNvSpPr txBox="1">
                <a:spLocks noChangeArrowheads="1"/>
              </p:cNvSpPr>
              <p:nvPr/>
            </p:nvSpPr>
            <p:spPr bwMode="auto">
              <a:xfrm>
                <a:off x="1980" y="614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i="1" dirty="0">
                    <a:latin typeface="Arno Pro Caption" panose="02020502040506020403" pitchFamily="18" charset="0"/>
                  </a:rPr>
                  <a:t>8-segment</a:t>
                </a:r>
                <a:endParaRPr lang="en-US" altLang="el-GR" sz="1400" dirty="0">
                  <a:latin typeface="Arno Pro Caption" panose="02020502040506020403" pitchFamily="18" charset="0"/>
                </a:endParaRPr>
              </a:p>
            </p:txBody>
          </p:sp>
          <p:sp>
            <p:nvSpPr>
              <p:cNvPr id="55325" name="Text Box 39"/>
              <p:cNvSpPr txBox="1">
                <a:spLocks noChangeArrowheads="1"/>
              </p:cNvSpPr>
              <p:nvPr/>
            </p:nvSpPr>
            <p:spPr bwMode="auto">
              <a:xfrm>
                <a:off x="4860" y="362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i="1" dirty="0">
                    <a:latin typeface="Arno Pro Caption" panose="02020502040506020403" pitchFamily="18" charset="0"/>
                  </a:rPr>
                  <a:t>First Order</a:t>
                </a:r>
                <a:endParaRPr lang="en-US" altLang="el-GR" sz="1400" dirty="0">
                  <a:latin typeface="Arno Pro Caption" panose="02020502040506020403" pitchFamily="18" charset="0"/>
                </a:endParaRPr>
              </a:p>
            </p:txBody>
          </p:sp>
          <p:sp>
            <p:nvSpPr>
              <p:cNvPr id="55326" name="Text Box 40"/>
              <p:cNvSpPr txBox="1">
                <a:spLocks noChangeArrowheads="1"/>
              </p:cNvSpPr>
              <p:nvPr/>
            </p:nvSpPr>
            <p:spPr bwMode="auto">
              <a:xfrm>
                <a:off x="6660" y="3620"/>
                <a:ext cx="18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i="1">
                    <a:latin typeface="Arno Pro Caption" panose="02020502040506020403" pitchFamily="18" charset="0"/>
                  </a:rPr>
                  <a:t>Second Order</a:t>
                </a:r>
                <a:endParaRPr lang="en-US" altLang="el-GR" sz="1400">
                  <a:latin typeface="Arno Pro Caption" panose="02020502040506020403" pitchFamily="18" charset="0"/>
                </a:endParaRPr>
              </a:p>
            </p:txBody>
          </p:sp>
          <p:sp>
            <p:nvSpPr>
              <p:cNvPr id="55327" name="Text Box 41"/>
              <p:cNvSpPr txBox="1">
                <a:spLocks noChangeArrowheads="1"/>
              </p:cNvSpPr>
              <p:nvPr/>
            </p:nvSpPr>
            <p:spPr bwMode="auto">
              <a:xfrm>
                <a:off x="8460" y="3620"/>
                <a:ext cx="16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l" eaLnBrk="1" hangingPunct="1"/>
                <a:r>
                  <a:rPr lang="en-US" altLang="el-GR" sz="1400" i="1">
                    <a:latin typeface="Arno Pro Caption" panose="02020502040506020403" pitchFamily="18" charset="0"/>
                  </a:rPr>
                  <a:t>Third Order</a:t>
                </a:r>
                <a:endParaRPr lang="en-US" altLang="el-GR" sz="1400">
                  <a:latin typeface="Arno Pro Caption" panose="02020502040506020403" pitchFamily="18" charset="0"/>
                </a:endParaRPr>
              </a:p>
            </p:txBody>
          </p:sp>
        </p:grpSp>
      </p:grpSp>
      <p:sp>
        <p:nvSpPr>
          <p:cNvPr id="55302" name="Rectangle 43"/>
          <p:cNvSpPr>
            <a:spLocks noChangeArrowheads="1"/>
          </p:cNvSpPr>
          <p:nvPr/>
        </p:nvSpPr>
        <p:spPr bwMode="auto">
          <a:xfrm>
            <a:off x="479956" y="2590800"/>
            <a:ext cx="77364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z="1800" b="1" dirty="0">
                <a:solidFill>
                  <a:srgbClr val="7030A0"/>
                </a:solidFill>
                <a:latin typeface="Arno Pro Caption" panose="02020502040506020403" pitchFamily="18" charset="0"/>
              </a:rPr>
              <a:t>Table 3: Improved estimates of the integral value using Romberg Integration 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600040" y="1299439"/>
            <a:ext cx="7927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Table 3 shows these increased correct values in a tree graph.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What is The Romberg Rule?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altLang="el-GR" sz="2800" dirty="0" smtClean="0">
                <a:cs typeface="Times New Roman" pitchFamily="18" charset="0"/>
              </a:rPr>
              <a:t>Romberg Integration </a:t>
            </a:r>
            <a:r>
              <a:rPr lang="en-US" altLang="el-GR" sz="28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is an extrapolation formula </a:t>
            </a:r>
            <a:r>
              <a:rPr lang="en-US" altLang="el-GR" sz="2800" dirty="0" smtClean="0">
                <a:cs typeface="Times New Roman" pitchFamily="18" charset="0"/>
              </a:rPr>
              <a:t>of the Trapezoidal Rule for </a:t>
            </a:r>
            <a:r>
              <a:rPr lang="en-US" altLang="el-GR" sz="2800" dirty="0" smtClean="0"/>
              <a:t>integration. 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el-GR" sz="2800" dirty="0" smtClean="0"/>
              <a:t>It provides a better approximation of the integral by reducing the True Error.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C875F-FC4F-4DF1-AAE9-F5B06C14D01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3794" name="Footer Placeholder 6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Error in Multiple Segment  Trapezoidal Rule</a:t>
            </a:r>
          </a:p>
        </p:txBody>
      </p:sp>
      <p:graphicFrame>
        <p:nvGraphicFramePr>
          <p:cNvPr id="34823" name="Object 1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95775"/>
              </p:ext>
            </p:extLst>
          </p:nvPr>
        </p:nvGraphicFramePr>
        <p:xfrm>
          <a:off x="3562350" y="2320131"/>
          <a:ext cx="15446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2" name="Equation" r:id="rId4" imgW="888840" imgH="482400" progId="Equation.DSMT4">
                  <p:embed/>
                </p:oleObj>
              </mc:Choice>
              <mc:Fallback>
                <p:oleObj name="Equation" r:id="rId4" imgW="888840" imgH="48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2320131"/>
                        <a:ext cx="15446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7FE9DA-4575-42A8-ABD3-B707ABC71ED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4818" name="Footer Placeholder 6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316831"/>
            <a:ext cx="7162800" cy="99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l-GR" sz="2400" dirty="0" smtClean="0">
                <a:cs typeface="Times New Roman" pitchFamily="18" charset="0"/>
              </a:rPr>
              <a:t>The true error in a multiple segment Trapezoidal</a:t>
            </a:r>
          </a:p>
          <a:p>
            <a:pPr>
              <a:buFont typeface="Wingdings" pitchFamily="2" charset="2"/>
              <a:buNone/>
            </a:pPr>
            <a:r>
              <a:rPr lang="en-US" altLang="el-GR" sz="2400" dirty="0" smtClean="0">
                <a:cs typeface="Times New Roman" pitchFamily="18" charset="0"/>
              </a:rPr>
              <a:t>Rule with n segments for an integral</a:t>
            </a:r>
            <a:r>
              <a:rPr lang="en-US" altLang="el-GR" sz="2800" dirty="0" smtClean="0">
                <a:cs typeface="Times New Roman" pitchFamily="18" charset="0"/>
              </a:rPr>
              <a:t> </a:t>
            </a:r>
            <a:endParaRPr lang="en-US" altLang="el-GR" sz="2800" baseline="30000" dirty="0" smtClean="0"/>
          </a:p>
        </p:txBody>
      </p:sp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990600" y="3539331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Is given by</a:t>
            </a:r>
          </a:p>
        </p:txBody>
      </p:sp>
      <p:graphicFrame>
        <p:nvGraphicFramePr>
          <p:cNvPr id="3482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964116"/>
              </p:ext>
            </p:extLst>
          </p:nvPr>
        </p:nvGraphicFramePr>
        <p:xfrm>
          <a:off x="3625848" y="3346718"/>
          <a:ext cx="2399394" cy="96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3" name="Equation" r:id="rId6" imgW="1511280" imgH="609480" progId="Equation.DSMT4">
                  <p:embed/>
                </p:oleObj>
              </mc:Choice>
              <mc:Fallback>
                <p:oleObj name="Equation" r:id="rId6" imgW="1511280" imgH="609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48" y="3346718"/>
                        <a:ext cx="2399394" cy="96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33"/>
          <p:cNvSpPr txBox="1">
            <a:spLocks noChangeArrowheads="1"/>
          </p:cNvSpPr>
          <p:nvPr/>
        </p:nvSpPr>
        <p:spPr bwMode="auto">
          <a:xfrm>
            <a:off x="685800" y="4402167"/>
            <a:ext cx="7848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where for each </a:t>
            </a:r>
            <a:r>
              <a:rPr lang="en-US" altLang="el-GR" i="1" dirty="0" err="1">
                <a:latin typeface="Arno Pro Caption" panose="02020502040506020403" pitchFamily="18" charset="0"/>
              </a:rPr>
              <a:t>i</a:t>
            </a:r>
            <a:r>
              <a:rPr lang="en-US" altLang="el-GR" dirty="0">
                <a:latin typeface="Arno Pro Caption" panose="02020502040506020403" pitchFamily="18" charset="0"/>
              </a:rPr>
              <a:t>,    </a:t>
            </a:r>
            <a:r>
              <a:rPr lang="en-US" altLang="el-GR" dirty="0" smtClean="0">
                <a:latin typeface="Arno Pro Caption" panose="02020502040506020403" pitchFamily="18" charset="0"/>
              </a:rPr>
              <a:t>   is </a:t>
            </a:r>
            <a:r>
              <a:rPr lang="en-US" altLang="el-GR" dirty="0">
                <a:latin typeface="Arno Pro Caption" panose="02020502040506020403" pitchFamily="18" charset="0"/>
              </a:rPr>
              <a:t>a point </a:t>
            </a:r>
            <a:endParaRPr lang="en-US" altLang="el-GR" dirty="0" smtClean="0"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 smtClean="0">
                <a:latin typeface="Arno Pro Caption" panose="02020502040506020403" pitchFamily="18" charset="0"/>
              </a:rPr>
              <a:t>somewhere </a:t>
            </a:r>
            <a:r>
              <a:rPr lang="en-US" altLang="el-GR" dirty="0">
                <a:latin typeface="Arno Pro Caption" panose="02020502040506020403" pitchFamily="18" charset="0"/>
              </a:rPr>
              <a:t>in the domain ,                           </a:t>
            </a:r>
          </a:p>
        </p:txBody>
      </p:sp>
      <p:graphicFrame>
        <p:nvGraphicFramePr>
          <p:cNvPr id="3482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384201"/>
              </p:ext>
            </p:extLst>
          </p:nvPr>
        </p:nvGraphicFramePr>
        <p:xfrm>
          <a:off x="2895600" y="4414867"/>
          <a:ext cx="247650" cy="40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4" name="Equation" r:id="rId8" imgW="139680" imgH="228600" progId="Equation.DSMT4">
                  <p:embed/>
                </p:oleObj>
              </mc:Choice>
              <mc:Fallback>
                <p:oleObj name="Equation" r:id="rId8" imgW="13968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4867"/>
                        <a:ext cx="247650" cy="400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459049"/>
              </p:ext>
            </p:extLst>
          </p:nvPr>
        </p:nvGraphicFramePr>
        <p:xfrm>
          <a:off x="4296568" y="4913591"/>
          <a:ext cx="2210271" cy="508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5" name="Equation" r:id="rId10" imgW="1206360" imgH="279360" progId="Equation.DSMT4">
                  <p:embed/>
                </p:oleObj>
              </mc:Choice>
              <mc:Fallback>
                <p:oleObj name="Equation" r:id="rId10" imgW="1206360" imgH="27936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6568" y="4913591"/>
                        <a:ext cx="2210271" cy="5089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Error in Multiple Segment  Trapezoidal Rule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14817-EE6D-4BE1-BE71-264C8870D53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35845" name="Text Box 14"/>
          <p:cNvSpPr txBox="1">
            <a:spLocks noChangeArrowheads="1"/>
          </p:cNvSpPr>
          <p:nvPr/>
        </p:nvSpPr>
        <p:spPr bwMode="auto">
          <a:xfrm>
            <a:off x="381000" y="1371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The term                   </a:t>
            </a:r>
            <a:r>
              <a:rPr lang="en-US" altLang="el-GR" dirty="0" smtClean="0">
                <a:latin typeface="Arno Pro Caption" panose="02020502040506020403" pitchFamily="18" charset="0"/>
              </a:rPr>
              <a:t>   can </a:t>
            </a:r>
            <a:r>
              <a:rPr lang="en-US" altLang="el-GR" dirty="0">
                <a:latin typeface="Arno Pro Caption" panose="02020502040506020403" pitchFamily="18" charset="0"/>
              </a:rPr>
              <a:t>be viewed as an approximate </a:t>
            </a:r>
          </a:p>
        </p:txBody>
      </p:sp>
      <p:graphicFrame>
        <p:nvGraphicFramePr>
          <p:cNvPr id="3584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680824"/>
              </p:ext>
            </p:extLst>
          </p:nvPr>
        </p:nvGraphicFramePr>
        <p:xfrm>
          <a:off x="1905000" y="1185855"/>
          <a:ext cx="990600" cy="882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3" name="Equation" r:id="rId3" imgW="685800" imgH="609480" progId="Equation.DSMT4">
                  <p:embed/>
                </p:oleObj>
              </mc:Choice>
              <mc:Fallback>
                <p:oleObj name="Equation" r:id="rId3" imgW="685800" imgH="609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85855"/>
                        <a:ext cx="990600" cy="8828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Text Box 17"/>
          <p:cNvSpPr txBox="1">
            <a:spLocks noChangeArrowheads="1"/>
          </p:cNvSpPr>
          <p:nvPr/>
        </p:nvSpPr>
        <p:spPr bwMode="auto">
          <a:xfrm>
            <a:off x="444500" y="2029032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 smtClean="0">
                <a:latin typeface="Arno Pro Caption" panose="02020502040506020403" pitchFamily="18" charset="0"/>
              </a:rPr>
              <a:t>average </a:t>
            </a:r>
            <a:r>
              <a:rPr lang="en-US" altLang="el-GR" dirty="0">
                <a:latin typeface="Arno Pro Caption" panose="02020502040506020403" pitchFamily="18" charset="0"/>
              </a:rPr>
              <a:t>value of           </a:t>
            </a:r>
            <a:r>
              <a:rPr lang="en-US" altLang="el-GR" dirty="0" smtClean="0">
                <a:latin typeface="Arno Pro Caption" panose="02020502040506020403" pitchFamily="18" charset="0"/>
              </a:rPr>
              <a:t>   in            </a:t>
            </a:r>
            <a:r>
              <a:rPr lang="en-US" altLang="el-GR" dirty="0"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3584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153714"/>
              </p:ext>
            </p:extLst>
          </p:nvPr>
        </p:nvGraphicFramePr>
        <p:xfrm>
          <a:off x="2545027" y="2021325"/>
          <a:ext cx="701145" cy="42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4" name="Equation" r:id="rId5" imgW="419040" imgH="253800" progId="Equation.DSMT4">
                  <p:embed/>
                </p:oleObj>
              </mc:Choice>
              <mc:Fallback>
                <p:oleObj name="Equation" r:id="rId5" imgW="41904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5027" y="2021325"/>
                        <a:ext cx="701145" cy="428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175955"/>
              </p:ext>
            </p:extLst>
          </p:nvPr>
        </p:nvGraphicFramePr>
        <p:xfrm>
          <a:off x="3740150" y="1996510"/>
          <a:ext cx="628650" cy="478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5" name="Equation" r:id="rId7" imgW="330120" imgH="253800" progId="Equation.DSMT4">
                  <p:embed/>
                </p:oleObj>
              </mc:Choice>
              <mc:Fallback>
                <p:oleObj name="Equation" r:id="rId7" imgW="330120" imgH="253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1996510"/>
                        <a:ext cx="628650" cy="478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Text Box 26"/>
          <p:cNvSpPr txBox="1">
            <a:spLocks noChangeArrowheads="1"/>
          </p:cNvSpPr>
          <p:nvPr/>
        </p:nvSpPr>
        <p:spPr bwMode="auto">
          <a:xfrm>
            <a:off x="381000" y="2867463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This leads us to say that the true error, </a:t>
            </a:r>
            <a:r>
              <a:rPr lang="en-US" altLang="el-GR" dirty="0" smtClean="0">
                <a:latin typeface="Arno Pro Caption" panose="02020502040506020403" pitchFamily="18" charset="0"/>
              </a:rPr>
              <a:t>    , previously </a:t>
            </a:r>
            <a:r>
              <a:rPr lang="en-US" altLang="el-GR" dirty="0">
                <a:latin typeface="Arno Pro Caption" panose="02020502040506020403" pitchFamily="18" charset="0"/>
              </a:rPr>
              <a:t>defined can be approximated as </a:t>
            </a:r>
          </a:p>
        </p:txBody>
      </p:sp>
      <p:graphicFrame>
        <p:nvGraphicFramePr>
          <p:cNvPr id="3585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029674"/>
              </p:ext>
            </p:extLst>
          </p:nvPr>
        </p:nvGraphicFramePr>
        <p:xfrm>
          <a:off x="3517899" y="3875767"/>
          <a:ext cx="1426297" cy="861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6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899" y="3875767"/>
                        <a:ext cx="1426297" cy="861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153795"/>
              </p:ext>
            </p:extLst>
          </p:nvPr>
        </p:nvGraphicFramePr>
        <p:xfrm>
          <a:off x="5182393" y="2914856"/>
          <a:ext cx="3032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7" name="Equation" r:id="rId11" imgW="303143" imgH="379454" progId="Equation.DSMT4">
                  <p:embed/>
                </p:oleObj>
              </mc:Choice>
              <mc:Fallback>
                <p:oleObj name="Equation" r:id="rId11" imgW="303143" imgH="3794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82393" y="2914856"/>
                        <a:ext cx="30321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7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86600" y="6515100"/>
            <a:ext cx="1905000" cy="228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4B16769E-938F-48CC-8B2C-20FD7DE36EB2}" type="slidenum">
              <a:rPr lang="en-US" b="1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pPr/>
              <a:t>6</a:t>
            </a:fld>
            <a:endParaRPr lang="en-US" b="1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11200" y="277019"/>
            <a:ext cx="7793037" cy="713581"/>
          </a:xfrm>
        </p:spPr>
        <p:txBody>
          <a:bodyPr/>
          <a:lstStyle/>
          <a:p>
            <a:r>
              <a:rPr lang="en-US" altLang="el-GR" sz="3200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Error in Multiple Segment  Trapezoidal Rule</a:t>
            </a:r>
          </a:p>
        </p:txBody>
      </p:sp>
      <p:sp>
        <p:nvSpPr>
          <p:cNvPr id="36869" name="Text Box 25"/>
          <p:cNvSpPr txBox="1">
            <a:spLocks noChangeArrowheads="1"/>
          </p:cNvSpPr>
          <p:nvPr/>
        </p:nvSpPr>
        <p:spPr bwMode="auto">
          <a:xfrm>
            <a:off x="609600" y="1069975"/>
            <a:ext cx="822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Table 1 shows the results obtained for the integral using multiple segment Trapezoidal rule for</a:t>
            </a:r>
          </a:p>
        </p:txBody>
      </p:sp>
      <p:graphicFrame>
        <p:nvGraphicFramePr>
          <p:cNvPr id="259398" name="Group 3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731538"/>
              </p:ext>
            </p:extLst>
          </p:nvPr>
        </p:nvGraphicFramePr>
        <p:xfrm>
          <a:off x="4267200" y="2133600"/>
          <a:ext cx="4648200" cy="3657600"/>
        </p:xfrm>
        <a:graphic>
          <a:graphicData uri="http://schemas.openxmlformats.org/drawingml/2006/table">
            <a:tbl>
              <a:tblPr/>
              <a:tblGrid>
                <a:gridCol w="93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11868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807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7.296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---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11266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205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1.854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5.343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11153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91.4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0.8265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1.019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11113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51.5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0.4655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0.3594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11094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33.0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0.2981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0.1669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11084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22.9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0.2070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0.09082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11078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16.8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0.1521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0.05482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11074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12.9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0.1165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0.03560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36933" name="Object 3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833077"/>
              </p:ext>
            </p:extLst>
          </p:nvPr>
        </p:nvGraphicFramePr>
        <p:xfrm>
          <a:off x="401141" y="2400954"/>
          <a:ext cx="3724725" cy="682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2" name="Equation" r:id="rId4" imgW="2590560" imgH="482400" progId="Equation.DSMT4">
                  <p:embed/>
                </p:oleObj>
              </mc:Choice>
              <mc:Fallback>
                <p:oleObj name="Equation" r:id="rId4" imgW="2590560" imgH="482400" progId="Equation.DSMT4">
                  <p:embed/>
                  <p:pic>
                    <p:nvPicPr>
                      <p:cNvPr id="0" name="Object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41" y="2400954"/>
                        <a:ext cx="3724725" cy="682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34" name="Text Box 329"/>
          <p:cNvSpPr txBox="1">
            <a:spLocks noChangeArrowheads="1"/>
          </p:cNvSpPr>
          <p:nvPr/>
        </p:nvSpPr>
        <p:spPr bwMode="auto">
          <a:xfrm>
            <a:off x="3759200" y="1680368"/>
            <a:ext cx="541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1600" b="1" dirty="0">
                <a:solidFill>
                  <a:srgbClr val="7030A0"/>
                </a:solidFill>
                <a:latin typeface="Arno Pro Caption" panose="02020502040506020403" pitchFamily="18" charset="0"/>
              </a:rPr>
              <a:t>Table 1: Multiple Segment Trapezoidal Rule Values</a:t>
            </a:r>
          </a:p>
        </p:txBody>
      </p:sp>
      <p:graphicFrame>
        <p:nvGraphicFramePr>
          <p:cNvPr id="36935" name="Object 3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269252"/>
              </p:ext>
            </p:extLst>
          </p:nvPr>
        </p:nvGraphicFramePr>
        <p:xfrm>
          <a:off x="7234238" y="2154126"/>
          <a:ext cx="533400" cy="354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3" name="Equation" r:id="rId6" imgW="380880" imgH="253800" progId="Equation.DSMT4">
                  <p:embed/>
                </p:oleObj>
              </mc:Choice>
              <mc:Fallback>
                <p:oleObj name="Equation" r:id="rId6" imgW="380880" imgH="253800" progId="Equation.DSMT4">
                  <p:embed/>
                  <p:pic>
                    <p:nvPicPr>
                      <p:cNvPr id="0" name="Object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8" y="2154126"/>
                        <a:ext cx="533400" cy="354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36" name="Object 3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02114"/>
              </p:ext>
            </p:extLst>
          </p:nvPr>
        </p:nvGraphicFramePr>
        <p:xfrm>
          <a:off x="8229600" y="2154126"/>
          <a:ext cx="544466" cy="354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4" name="Equation" r:id="rId8" imgW="393480" imgH="253800" progId="Equation.DSMT4">
                  <p:embed/>
                </p:oleObj>
              </mc:Choice>
              <mc:Fallback>
                <p:oleObj name="Equation" r:id="rId8" imgW="393480" imgH="253800" progId="Equation.DSMT4">
                  <p:embed/>
                  <p:pic>
                    <p:nvPicPr>
                      <p:cNvPr id="0" name="Object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154126"/>
                        <a:ext cx="544466" cy="354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021926"/>
              </p:ext>
            </p:extLst>
          </p:nvPr>
        </p:nvGraphicFramePr>
        <p:xfrm>
          <a:off x="6312693" y="2191165"/>
          <a:ext cx="3032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5" name="Equation" r:id="rId10" imgW="303143" imgH="379454" progId="Equation.DSMT4">
                  <p:embed/>
                </p:oleObj>
              </mc:Choice>
              <mc:Fallback>
                <p:oleObj name="Equation" r:id="rId10" imgW="303143" imgH="3794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12693" y="2191165"/>
                        <a:ext cx="30321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Error in Multiple Segment  Trapezoidal Rule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C3F9-A5F9-40ED-9CDB-38ACC22BEF9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7890" name="Footer Placeholder 6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911225" y="1363662"/>
            <a:ext cx="807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800" dirty="0">
                <a:latin typeface="Arno Pro Caption" panose="02020502040506020403" pitchFamily="18" charset="0"/>
              </a:rPr>
              <a:t>The true error gets approximately  quartered as the number of segments is doubled.  </a:t>
            </a:r>
            <a:endParaRPr lang="en-US" altLang="el-GR" sz="2800" dirty="0" smtClean="0"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sz="2800" dirty="0" smtClean="0">
                <a:latin typeface="Arno Pro Caption" panose="02020502040506020403" pitchFamily="18" charset="0"/>
              </a:rPr>
              <a:t>This </a:t>
            </a:r>
            <a:r>
              <a:rPr lang="en-US" altLang="el-GR" sz="2800" dirty="0">
                <a:latin typeface="Arno Pro Caption" panose="02020502040506020403" pitchFamily="18" charset="0"/>
              </a:rPr>
              <a:t>information is used to get a better approximation of the integral, and is the basis of Richardson’s extrapolation.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0999"/>
            <a:ext cx="7793037" cy="1050925"/>
          </a:xfrm>
        </p:spPr>
        <p:txBody>
          <a:bodyPr/>
          <a:lstStyle/>
          <a:p>
            <a:r>
              <a:rPr lang="en-US" altLang="el-GR" dirty="0" smtClean="0">
                <a:cs typeface="Times New Roman" pitchFamily="18" charset="0"/>
              </a:rPr>
              <a:t>Richardson’s Extrapolation for Trapezoidal Rule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D3FC4-8856-413B-BB77-48A13F1708F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8914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533400" y="2209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l-GR" altLang="el-GR"/>
          </a:p>
        </p:txBody>
      </p:sp>
      <p:sp>
        <p:nvSpPr>
          <p:cNvPr id="38918" name="Text Box 67"/>
          <p:cNvSpPr txBox="1">
            <a:spLocks noChangeArrowheads="1"/>
          </p:cNvSpPr>
          <p:nvPr/>
        </p:nvSpPr>
        <p:spPr bwMode="auto">
          <a:xfrm>
            <a:off x="914400" y="1482299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The true error,    </a:t>
            </a:r>
            <a:r>
              <a:rPr lang="en-US" altLang="el-GR" dirty="0" smtClean="0">
                <a:latin typeface="Arno Pro Caption" panose="02020502040506020403" pitchFamily="18" charset="0"/>
              </a:rPr>
              <a:t>   </a:t>
            </a:r>
            <a:r>
              <a:rPr lang="en-US" altLang="el-GR" dirty="0">
                <a:latin typeface="Arno Pro Caption" panose="02020502040506020403" pitchFamily="18" charset="0"/>
              </a:rPr>
              <a:t>in the </a:t>
            </a:r>
            <a:r>
              <a:rPr lang="en-US" altLang="el-GR" i="1" dirty="0">
                <a:latin typeface="Arno Pro Caption" panose="02020502040506020403" pitchFamily="18" charset="0"/>
              </a:rPr>
              <a:t>n</a:t>
            </a:r>
            <a:r>
              <a:rPr lang="en-US" altLang="el-GR" dirty="0">
                <a:latin typeface="Arno Pro Caption" panose="02020502040506020403" pitchFamily="18" charset="0"/>
              </a:rPr>
              <a:t>-segment Trapezoidal rule is estimated as   </a:t>
            </a:r>
          </a:p>
        </p:txBody>
      </p:sp>
      <p:graphicFrame>
        <p:nvGraphicFramePr>
          <p:cNvPr id="38919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36838"/>
              </p:ext>
            </p:extLst>
          </p:nvPr>
        </p:nvGraphicFramePr>
        <p:xfrm>
          <a:off x="2895600" y="1541249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9" name="Equation" r:id="rId4" imgW="304668" imgH="380835" progId="Equation.3">
                  <p:embed/>
                </p:oleObj>
              </mc:Choice>
              <mc:Fallback>
                <p:oleObj name="Equation" r:id="rId4" imgW="304668" imgH="380835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41249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744906"/>
              </p:ext>
            </p:extLst>
          </p:nvPr>
        </p:nvGraphicFramePr>
        <p:xfrm>
          <a:off x="3629025" y="2271713"/>
          <a:ext cx="95408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0" name="Equation" r:id="rId6" imgW="533160" imgH="393480" progId="Equation.DSMT4">
                  <p:embed/>
                </p:oleObj>
              </mc:Choice>
              <mc:Fallback>
                <p:oleObj name="Equation" r:id="rId6" imgW="533160" imgH="39348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2271713"/>
                        <a:ext cx="954088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Text Box 74"/>
          <p:cNvSpPr txBox="1">
            <a:spLocks noChangeArrowheads="1"/>
          </p:cNvSpPr>
          <p:nvPr/>
        </p:nvSpPr>
        <p:spPr bwMode="auto">
          <a:xfrm>
            <a:off x="914400" y="3018147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where </a:t>
            </a:r>
            <a:r>
              <a:rPr lang="en-US" altLang="el-GR" i="1" dirty="0">
                <a:latin typeface="Arno Pro Caption" panose="02020502040506020403" pitchFamily="18" charset="0"/>
              </a:rPr>
              <a:t>C</a:t>
            </a:r>
            <a:r>
              <a:rPr lang="en-US" altLang="el-GR" dirty="0">
                <a:latin typeface="Arno Pro Caption" panose="02020502040506020403" pitchFamily="18" charset="0"/>
              </a:rPr>
              <a:t> is an </a:t>
            </a:r>
            <a:r>
              <a:rPr lang="en-US" altLang="el-GR" i="1" dirty="0">
                <a:latin typeface="Arno Pro Caption" panose="02020502040506020403" pitchFamily="18" charset="0"/>
              </a:rPr>
              <a:t>approximate constant</a:t>
            </a:r>
            <a:r>
              <a:rPr lang="en-US" altLang="el-GR" dirty="0">
                <a:latin typeface="Arno Pro Caption" panose="02020502040506020403" pitchFamily="18" charset="0"/>
              </a:rPr>
              <a:t> of proportionality.  Since</a:t>
            </a:r>
          </a:p>
        </p:txBody>
      </p:sp>
      <p:graphicFrame>
        <p:nvGraphicFramePr>
          <p:cNvPr id="38922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503780"/>
              </p:ext>
            </p:extLst>
          </p:nvPr>
        </p:nvGraphicFramePr>
        <p:xfrm>
          <a:off x="3694113" y="4011612"/>
          <a:ext cx="1473286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1" name="Equation" r:id="rId8" imgW="825480" imgH="228600" progId="Equation.DSMT4">
                  <p:embed/>
                </p:oleObj>
              </mc:Choice>
              <mc:Fallback>
                <p:oleObj name="Equation" r:id="rId8" imgW="825480" imgH="2286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4011612"/>
                        <a:ext cx="1473286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990600" y="4994701"/>
            <a:ext cx="7315200" cy="457200"/>
            <a:chOff x="990600" y="4994701"/>
            <a:chExt cx="7315200" cy="457200"/>
          </a:xfrm>
        </p:grpSpPr>
        <p:sp>
          <p:nvSpPr>
            <p:cNvPr id="38923" name="Text Box 77"/>
            <p:cNvSpPr txBox="1">
              <a:spLocks noChangeArrowheads="1"/>
            </p:cNvSpPr>
            <p:nvPr/>
          </p:nvSpPr>
          <p:spPr bwMode="auto">
            <a:xfrm>
              <a:off x="990600" y="4994701"/>
              <a:ext cx="7315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dirty="0">
                  <a:latin typeface="Arno Pro Caption" panose="02020502040506020403" pitchFamily="18" charset="0"/>
                </a:rPr>
                <a:t>Where </a:t>
              </a:r>
              <a:r>
                <a:rPr lang="en-US" altLang="el-GR" i="1" dirty="0">
                  <a:latin typeface="Arno Pro Caption" panose="02020502040506020403" pitchFamily="18" charset="0"/>
                </a:rPr>
                <a:t>TV</a:t>
              </a:r>
              <a:r>
                <a:rPr lang="en-US" altLang="el-GR" dirty="0">
                  <a:latin typeface="Arno Pro Caption" panose="02020502040506020403" pitchFamily="18" charset="0"/>
                </a:rPr>
                <a:t> = true value and      = approx. value</a:t>
              </a:r>
            </a:p>
          </p:txBody>
        </p:sp>
        <p:graphicFrame>
          <p:nvGraphicFramePr>
            <p:cNvPr id="38924" name="Object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7693667"/>
                </p:ext>
              </p:extLst>
            </p:nvPr>
          </p:nvGraphicFramePr>
          <p:xfrm>
            <a:off x="4533900" y="5032801"/>
            <a:ext cx="2762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32" name="Equation" r:id="rId10" imgW="279279" imgH="380835" progId="Equation.3">
                    <p:embed/>
                  </p:oleObj>
                </mc:Choice>
                <mc:Fallback>
                  <p:oleObj name="Equation" r:id="rId10" imgW="279279" imgH="380835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3900" y="5032801"/>
                          <a:ext cx="2762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93037" cy="990600"/>
          </a:xfrm>
        </p:spPr>
        <p:txBody>
          <a:bodyPr/>
          <a:lstStyle/>
          <a:p>
            <a:r>
              <a:rPr lang="en-US" altLang="el-GR" dirty="0" smtClean="0">
                <a:cs typeface="Times New Roman" pitchFamily="18" charset="0"/>
              </a:rPr>
              <a:t>Richardson’s Extrapolation for Trapezoidal Rule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1F14FA-741F-4F0B-8104-2DB1C5C1F5C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993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39941" name="Text Box 19"/>
          <p:cNvSpPr txBox="1">
            <a:spLocks noChangeArrowheads="1"/>
          </p:cNvSpPr>
          <p:nvPr/>
        </p:nvSpPr>
        <p:spPr bwMode="auto">
          <a:xfrm>
            <a:off x="881063" y="1578273"/>
            <a:ext cx="708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From the previous development, it can be shown that</a:t>
            </a:r>
          </a:p>
        </p:txBody>
      </p:sp>
      <p:graphicFrame>
        <p:nvGraphicFramePr>
          <p:cNvPr id="3994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505039"/>
              </p:ext>
            </p:extLst>
          </p:nvPr>
        </p:nvGraphicFramePr>
        <p:xfrm>
          <a:off x="3124200" y="2189162"/>
          <a:ext cx="2333625" cy="102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8" name="Equation" r:id="rId4" imgW="1079280" imgH="469800" progId="Equation.DSMT4">
                  <p:embed/>
                </p:oleObj>
              </mc:Choice>
              <mc:Fallback>
                <p:oleObj name="Equation" r:id="rId4" imgW="1079280" imgH="469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89162"/>
                        <a:ext cx="2333625" cy="1021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22"/>
          <p:cNvSpPr txBox="1">
            <a:spLocks noChangeArrowheads="1"/>
          </p:cNvSpPr>
          <p:nvPr/>
        </p:nvSpPr>
        <p:spPr bwMode="auto">
          <a:xfrm>
            <a:off x="881063" y="3286959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when the segment size is doubled and that </a:t>
            </a:r>
          </a:p>
        </p:txBody>
      </p:sp>
      <p:graphicFrame>
        <p:nvGraphicFramePr>
          <p:cNvPr id="39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835763"/>
              </p:ext>
            </p:extLst>
          </p:nvPr>
        </p:nvGraphicFramePr>
        <p:xfrm>
          <a:off x="2971800" y="3904456"/>
          <a:ext cx="273579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9" name="Equation" r:id="rId6" imgW="1231560" imgH="393480" progId="Equation.DSMT4">
                  <p:embed/>
                </p:oleObj>
              </mc:Choice>
              <mc:Fallback>
                <p:oleObj name="Equation" r:id="rId6" imgW="1231560" imgH="393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04456"/>
                        <a:ext cx="273579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5" name="Text Box 26"/>
          <p:cNvSpPr txBox="1">
            <a:spLocks noChangeArrowheads="1"/>
          </p:cNvSpPr>
          <p:nvPr/>
        </p:nvSpPr>
        <p:spPr bwMode="auto">
          <a:xfrm>
            <a:off x="881063" y="499118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which is Richardson’s Extrapolation.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1965</TotalTime>
  <Words>870</Words>
  <Application>Microsoft Office PowerPoint</Application>
  <PresentationFormat>On-screen Show (4:3)</PresentationFormat>
  <Paragraphs>220</Paragraphs>
  <Slides>20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Arno Pro Caption</vt:lpstr>
      <vt:lpstr>Cambria Math</vt:lpstr>
      <vt:lpstr>Tahoma</vt:lpstr>
      <vt:lpstr>Times New Roman</vt:lpstr>
      <vt:lpstr>Wingdings</vt:lpstr>
      <vt:lpstr>1_Blends</vt:lpstr>
      <vt:lpstr>Blends</vt:lpstr>
      <vt:lpstr>Equation</vt:lpstr>
      <vt:lpstr>Romberg Rule of Integration</vt:lpstr>
      <vt:lpstr>Basis of Romberg Rule</vt:lpstr>
      <vt:lpstr>What is The Romberg Rule?</vt:lpstr>
      <vt:lpstr>Error in Multiple Segment  Trapezoidal Rule</vt:lpstr>
      <vt:lpstr>Error in Multiple Segment  Trapezoidal Rule</vt:lpstr>
      <vt:lpstr>Error in Multiple Segment  Trapezoidal Rule</vt:lpstr>
      <vt:lpstr>Error in Multiple Segment  Trapezoidal Rule</vt:lpstr>
      <vt:lpstr>Richardson’s Extrapolation for Trapezoidal Rule</vt:lpstr>
      <vt:lpstr>Richardson’s Extrapolation for Trapezoidal Rule</vt:lpstr>
      <vt:lpstr>Example 1 </vt:lpstr>
      <vt:lpstr>Solution</vt:lpstr>
      <vt:lpstr>Solution (cont.)</vt:lpstr>
      <vt:lpstr>Romberg Integration</vt:lpstr>
      <vt:lpstr>Romberg Integration</vt:lpstr>
      <vt:lpstr>Romberg Integration</vt:lpstr>
      <vt:lpstr>Romberg Integration</vt:lpstr>
      <vt:lpstr>Example 2</vt:lpstr>
      <vt:lpstr>Solution</vt:lpstr>
      <vt:lpstr>Solution (cont.)</vt:lpstr>
      <vt:lpstr>Solution (cont.)</vt:lpstr>
    </vt:vector>
  </TitlesOfParts>
  <Company>Holistic Numerical Methods Institute</Company>
  <LinksUpToDate>false</LinksUpToDate>
  <SharedDoc>false</SharedDoc>
  <HyperlinkBase>http://numericalmethods.eng.usf.edu/mws/gen/07int/mws_gen_int_ppt_romberg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Romberg Rule</dc:title>
  <dc:subject>Integration</dc:subject>
  <dc:creator>Autar Kaw, Charlie Barker</dc:creator>
  <cp:keywords>Power Point Romberg Rule</cp:keywords>
  <dc:description>A power point presentation showing how the Romberg Rule works.</dc:description>
  <cp:lastModifiedBy>Λογαριασμός Microsoft</cp:lastModifiedBy>
  <cp:revision>146</cp:revision>
  <cp:lastPrinted>1999-03-26T19:03:37Z</cp:lastPrinted>
  <dcterms:created xsi:type="dcterms:W3CDTF">1998-11-18T16:33:10Z</dcterms:created>
  <dcterms:modified xsi:type="dcterms:W3CDTF">2024-04-07T11:09:04Z</dcterms:modified>
  <cp:category>gen</cp:category>
</cp:coreProperties>
</file>