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  <p:sldMasterId id="2147483653" r:id="rId2"/>
  </p:sldMasterIdLst>
  <p:notesMasterIdLst>
    <p:notesMasterId r:id="rId23"/>
  </p:notesMasterIdLst>
  <p:handoutMasterIdLst>
    <p:handoutMasterId r:id="rId24"/>
  </p:handoutMasterIdLst>
  <p:sldIdLst>
    <p:sldId id="285" r:id="rId3"/>
    <p:sldId id="316" r:id="rId4"/>
    <p:sldId id="287" r:id="rId5"/>
    <p:sldId id="288" r:id="rId6"/>
    <p:sldId id="309" r:id="rId7"/>
    <p:sldId id="291" r:id="rId8"/>
    <p:sldId id="292" r:id="rId9"/>
    <p:sldId id="293" r:id="rId10"/>
    <p:sldId id="294" r:id="rId11"/>
    <p:sldId id="295" r:id="rId12"/>
    <p:sldId id="304" r:id="rId13"/>
    <p:sldId id="305" r:id="rId14"/>
    <p:sldId id="302" r:id="rId15"/>
    <p:sldId id="303" r:id="rId16"/>
    <p:sldId id="307" r:id="rId17"/>
    <p:sldId id="308" r:id="rId18"/>
    <p:sldId id="310" r:id="rId19"/>
    <p:sldId id="311" r:id="rId20"/>
    <p:sldId id="313" r:id="rId21"/>
    <p:sldId id="315" r:id="rId22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740" autoAdjust="0"/>
    <p:restoredTop sz="94660" autoAdjust="0"/>
  </p:normalViewPr>
  <p:slideViewPr>
    <p:cSldViewPr>
      <p:cViewPr varScale="1">
        <p:scale>
          <a:sx n="113" d="100"/>
          <a:sy n="113" d="100"/>
        </p:scale>
        <p:origin x="234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1426" y="-6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e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B7157B97-D783-4B32-AEBB-60C42916EB65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165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165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CF22F2D-7AAC-424C-8C09-08A3FE820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33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7746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2538268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327456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886828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333765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800184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835785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625860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163487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667551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2188860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757728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20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Arno Pro Caption" panose="02020502040506020403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A491A3C0-6AD1-477C-B95B-683DC3EFD41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5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BEC1A-C01A-45F6-9E87-82AFF5FF6FCB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98633-1793-4324-95B7-C284DFB6E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A5550-C792-40F1-8B20-E766342331CF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479D5-9A69-4B60-BBFF-D23CD7574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06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82DEA-B399-43F2-8E8F-1A5CA0201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26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B91CC-2B39-40FD-AD4B-F5F6D81D13D3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F3EC-214D-40C1-A5B4-52329BC51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34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18DB3-CE06-4159-A866-A0DF69B57780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A3CD0-C0D0-4E27-99CC-49952534B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90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102CF-3688-43FA-961C-F1176D7C3567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C303C-510B-4953-9F8D-1DC7A37B3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4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FECE5-BD92-4166-A891-84D05CFD7AB8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370F4-0D4E-4072-8908-054BCEB33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25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7940-5F51-4562-9C02-3763793443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5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E1147-00A7-48D8-AF32-51B2B5FDA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687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D74EB-2EBA-4CB3-B554-F84D6E1BC939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BC4AD-EDFF-4BAB-9DC4-2F942DEC1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42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562975" cy="677862"/>
          </a:xfrm>
        </p:spPr>
        <p:txBody>
          <a:bodyPr/>
          <a:lstStyle>
            <a:lvl1pPr>
              <a:defRPr sz="320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876800"/>
          </a:xfrm>
        </p:spPr>
        <p:txBody>
          <a:bodyPr/>
          <a:lstStyle>
            <a:lvl1pPr>
              <a:defRPr>
                <a:latin typeface="Arno Pro Caption" panose="02020502040506020403" pitchFamily="18" charset="0"/>
              </a:defRPr>
            </a:lvl1pPr>
            <a:lvl2pPr>
              <a:defRPr>
                <a:latin typeface="Arno Pro Caption" panose="02020502040506020403" pitchFamily="18" charset="0"/>
              </a:defRPr>
            </a:lvl2pPr>
            <a:lvl3pPr>
              <a:defRPr>
                <a:latin typeface="Arno Pro Caption" panose="02020502040506020403" pitchFamily="18" charset="0"/>
              </a:defRPr>
            </a:lvl3pPr>
            <a:lvl4pPr>
              <a:defRPr>
                <a:latin typeface="Arno Pro Caption" panose="02020502040506020403" pitchFamily="18" charset="0"/>
              </a:defRPr>
            </a:lvl4pPr>
            <a:lvl5pPr>
              <a:defRPr>
                <a:latin typeface="Arno Pro Caption" panose="020205020405060204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A708C8AF-54BE-48D6-8D4B-9952F8E0F8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041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D1E72-2097-458E-9D0E-3FD48FC385BF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84AA4-7515-4691-B782-79195D040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98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1C7A5-7152-45EE-8A0D-69AFEA2B3120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8FC0F-8CD3-478D-A0F2-779B5EBC36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86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D1E7-A9A0-48AE-8652-4CFDA004067E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04BC8-8F13-495E-99AF-5505AF949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811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7215188" y="6629400"/>
            <a:ext cx="1905000" cy="2286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1D4E7815-6464-4BB3-8DD5-CCBE92F7F1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667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066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7212013" y="6629400"/>
            <a:ext cx="1905000" cy="2286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B820095D-C7A3-461E-A515-A83F48ABE5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797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6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6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7B8F9-411E-4021-9426-EC8F2F4542FD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59CF4-55E0-4DE9-84FE-7F2386FD4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261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29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29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6F41B-7665-4E76-9E3A-1F6EF53D9A78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9D6E7-C1F2-45AE-AE58-F3F356A93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271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0E461-13E8-4122-BAE6-7529F266001C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9C7D6-68F9-469F-9D07-0D1AB4C18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138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2ECF0-8A84-48F6-8B32-865DFCAD0D65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309C5-0AEA-42AA-8A6C-12F528475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8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16201-4431-4196-9CD3-09CD7BDE9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5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327C2-5B16-49E2-BAA4-88F7A56B3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185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20F9E-3B2B-413D-AD5C-C718AE5B8070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E0ECD-3826-476C-971E-ECA5DCD199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3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93037" cy="677862"/>
          </a:xfrm>
        </p:spPr>
        <p:txBody>
          <a:bodyPr/>
          <a:lstStyle>
            <a:lvl1pPr>
              <a:defRPr sz="320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1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5EAE1844-7970-4302-B203-1450B2EC44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4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3629D-5B34-439F-B9FF-D87355E5A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96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C41D-D724-4B3B-9061-06C0AB60F628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97D71-3E39-4A9E-954D-5CA0942BB6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7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D6A70-E91C-46BA-819B-0298E464A93D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19F2F-9745-4056-BB98-6715B3A7D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2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2642"/>
            <a:ext cx="8382000" cy="635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66800"/>
            <a:ext cx="8534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text styles</a:t>
            </a:r>
          </a:p>
          <a:p>
            <a:pPr lvl="1"/>
            <a:r>
              <a:rPr lang="en-US" altLang="el-GR" dirty="0" smtClean="0"/>
              <a:t>Second level</a:t>
            </a:r>
          </a:p>
          <a:p>
            <a:pPr lvl="2"/>
            <a:r>
              <a:rPr lang="en-US" altLang="el-GR" dirty="0" smtClean="0"/>
              <a:t>Third level</a:t>
            </a:r>
          </a:p>
          <a:p>
            <a:pPr lvl="3"/>
            <a:r>
              <a:rPr lang="en-US" altLang="el-GR" dirty="0" smtClean="0"/>
              <a:t>Fourth level</a:t>
            </a:r>
          </a:p>
          <a:p>
            <a:pPr lvl="4"/>
            <a:r>
              <a:rPr lang="en-US" altLang="el-GR" dirty="0" smtClean="0"/>
              <a:t>Fifth level</a:t>
            </a:r>
          </a:p>
        </p:txBody>
      </p:sp>
      <p:sp>
        <p:nvSpPr>
          <p:cNvPr id="26" name="Rectangle 104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A85273C5-8E48-4CCA-B5F9-45DD7DF1B1C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accent5">
              <a:lumMod val="50000"/>
            </a:schemeClr>
          </a:solidFill>
          <a:latin typeface="Arno Pro Caption" panose="02020502040506020403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Arno Pro Caption" panose="020205020405060204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Arno Pro Caption" panose="02020502040506020403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Arno Pro Caption" panose="02020502040506020403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kumimoji="1" lang="el-GR" altLang="el-GR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71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4238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B40B793-757B-4BD7-A06A-774FAEAD8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  <p:sldLayoutId id="2147484012" r:id="rId12"/>
    <p:sldLayoutId id="2147484013" r:id="rId13"/>
    <p:sldLayoutId id="2147484014" r:id="rId14"/>
    <p:sldLayoutId id="2147484015" r:id="rId15"/>
    <p:sldLayoutId id="2147484016" r:id="rId16"/>
    <p:sldLayoutId id="2147484017" r:id="rId1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0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1.wmf"/><Relationship Id="rId10" Type="http://schemas.openxmlformats.org/officeDocument/2006/relationships/image" Target="../media/image44.png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6.bin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e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E53E5D-3967-403E-A16C-8CAADA0537D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31747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1143000" y="1600200"/>
            <a:ext cx="7315200" cy="1066800"/>
          </a:xfrm>
          <a:solidFill>
            <a:schemeClr val="bg2">
              <a:lumMod val="10000"/>
              <a:lumOff val="90000"/>
            </a:schemeClr>
          </a:solidFill>
        </p:spPr>
        <p:txBody>
          <a:bodyPr/>
          <a:lstStyle/>
          <a:p>
            <a:r>
              <a:rPr lang="en-US" altLang="el-GR" sz="4400" b="1" dirty="0" smtClean="0"/>
              <a:t>Romberg Rule of Integration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>
                <a:cs typeface="Times New Roman" pitchFamily="18" charset="0"/>
              </a:rPr>
              <a:t>Example 1 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E35CAC5-1C86-4B77-AC28-88B91B18DA1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40962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40965" name="Text Box 58"/>
          <p:cNvSpPr txBox="1">
            <a:spLocks noChangeArrowheads="1"/>
          </p:cNvSpPr>
          <p:nvPr/>
        </p:nvSpPr>
        <p:spPr bwMode="auto">
          <a:xfrm>
            <a:off x="685800" y="1146969"/>
            <a:ext cx="8077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The vertical distance covered by</a:t>
            </a:r>
            <a:r>
              <a:rPr lang="en-US" altLang="el-GR" b="1" i="1" dirty="0">
                <a:latin typeface="Arno Pro Caption" panose="02020502040506020403" pitchFamily="18" charset="0"/>
              </a:rPr>
              <a:t> </a:t>
            </a:r>
            <a:r>
              <a:rPr lang="en-US" altLang="el-GR" dirty="0">
                <a:latin typeface="Arno Pro Caption" panose="02020502040506020403" pitchFamily="18" charset="0"/>
              </a:rPr>
              <a:t>a rocket from 8 to 30  seconds is given by</a:t>
            </a:r>
          </a:p>
        </p:txBody>
      </p:sp>
      <p:graphicFrame>
        <p:nvGraphicFramePr>
          <p:cNvPr id="40966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2504"/>
              </p:ext>
            </p:extLst>
          </p:nvPr>
        </p:nvGraphicFramePr>
        <p:xfrm>
          <a:off x="2209800" y="2057400"/>
          <a:ext cx="4721236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7" name="Equation" r:id="rId4" imgW="2590560" imgH="482400" progId="Equation.DSMT4">
                  <p:embed/>
                </p:oleObj>
              </mc:Choice>
              <mc:Fallback>
                <p:oleObj name="Equation" r:id="rId4" imgW="2590560" imgH="482400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4721236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7" name="Text Box 61"/>
          <p:cNvSpPr txBox="1">
            <a:spLocks noChangeArrowheads="1"/>
          </p:cNvSpPr>
          <p:nvPr/>
        </p:nvSpPr>
        <p:spPr bwMode="auto">
          <a:xfrm>
            <a:off x="685800" y="3550256"/>
            <a:ext cx="8077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buFontTx/>
              <a:buAutoNum type="alphaLcParenR"/>
            </a:pPr>
            <a:r>
              <a:rPr lang="en-US" altLang="el-GR" dirty="0">
                <a:latin typeface="Arno Pro Caption" panose="02020502040506020403" pitchFamily="18" charset="0"/>
              </a:rPr>
              <a:t>Use Richardson’s rule to find the distance covered. </a:t>
            </a:r>
          </a:p>
          <a:p>
            <a:pPr algn="l" eaLnBrk="1" hangingPunct="1"/>
            <a:r>
              <a:rPr lang="en-US" altLang="el-GR" dirty="0">
                <a:latin typeface="Arno Pro Caption" panose="02020502040506020403" pitchFamily="18" charset="0"/>
              </a:rPr>
              <a:t>    Use the 2-segment and 4-segment Trapezoidal </a:t>
            </a:r>
            <a:r>
              <a:rPr lang="en-US" altLang="el-GR" dirty="0" smtClean="0">
                <a:latin typeface="Arno Pro Caption" panose="02020502040506020403" pitchFamily="18" charset="0"/>
              </a:rPr>
              <a:t>rule </a:t>
            </a:r>
            <a:r>
              <a:rPr lang="en-US" altLang="el-GR" dirty="0">
                <a:latin typeface="Arno Pro Caption" panose="02020502040506020403" pitchFamily="18" charset="0"/>
              </a:rPr>
              <a:t>results given in Table 1.</a:t>
            </a:r>
          </a:p>
          <a:p>
            <a:pPr algn="l" eaLnBrk="1" hangingPunct="1"/>
            <a:r>
              <a:rPr lang="en-US" altLang="el-GR" dirty="0">
                <a:latin typeface="Arno Pro Caption" panose="02020502040506020403" pitchFamily="18" charset="0"/>
              </a:rPr>
              <a:t>b) Find the true error, </a:t>
            </a:r>
            <a:r>
              <a:rPr lang="en-US" altLang="el-GR" dirty="0" smtClean="0">
                <a:latin typeface="Arno Pro Caption" panose="02020502040506020403" pitchFamily="18" charset="0"/>
              </a:rPr>
              <a:t>      for </a:t>
            </a:r>
            <a:r>
              <a:rPr lang="en-US" altLang="el-GR" dirty="0">
                <a:latin typeface="Arno Pro Caption" panose="02020502040506020403" pitchFamily="18" charset="0"/>
              </a:rPr>
              <a:t>part (a).</a:t>
            </a:r>
          </a:p>
          <a:p>
            <a:pPr algn="l" eaLnBrk="1" hangingPunct="1"/>
            <a:r>
              <a:rPr lang="en-US" altLang="el-GR" dirty="0">
                <a:latin typeface="Arno Pro Caption" panose="02020502040506020403" pitchFamily="18" charset="0"/>
              </a:rPr>
              <a:t>c) Find the absolute relative true error,     </a:t>
            </a:r>
            <a:r>
              <a:rPr lang="en-US" altLang="el-GR" dirty="0" smtClean="0">
                <a:latin typeface="Arno Pro Caption" panose="02020502040506020403" pitchFamily="18" charset="0"/>
              </a:rPr>
              <a:t>    for </a:t>
            </a:r>
            <a:r>
              <a:rPr lang="en-US" altLang="el-GR" dirty="0">
                <a:latin typeface="Arno Pro Caption" panose="02020502040506020403" pitchFamily="18" charset="0"/>
              </a:rPr>
              <a:t>part (a).</a:t>
            </a:r>
          </a:p>
        </p:txBody>
      </p:sp>
      <p:graphicFrame>
        <p:nvGraphicFramePr>
          <p:cNvPr id="40968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749177"/>
              </p:ext>
            </p:extLst>
          </p:nvPr>
        </p:nvGraphicFramePr>
        <p:xfrm>
          <a:off x="5614380" y="4953000"/>
          <a:ext cx="42068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8" name="Equation" r:id="rId6" imgW="253800" imgH="253800" progId="Equation.DSMT4">
                  <p:embed/>
                </p:oleObj>
              </mc:Choice>
              <mc:Fallback>
                <p:oleObj name="Equation" r:id="rId6" imgW="253800" imgH="25380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4380" y="4953000"/>
                        <a:ext cx="420688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654488"/>
              </p:ext>
            </p:extLst>
          </p:nvPr>
        </p:nvGraphicFramePr>
        <p:xfrm>
          <a:off x="3581400" y="4648200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9" name="Equation" r:id="rId8" imgW="304668" imgH="380835" progId="Equation.3">
                  <p:embed/>
                </p:oleObj>
              </mc:Choice>
              <mc:Fallback>
                <p:oleObj name="Equation" r:id="rId8" imgW="304668" imgH="38083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648200"/>
                        <a:ext cx="30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19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93037" cy="518318"/>
          </a:xfrm>
        </p:spPr>
        <p:txBody>
          <a:bodyPr/>
          <a:lstStyle/>
          <a:p>
            <a:r>
              <a:rPr lang="en-US" altLang="el-GR" dirty="0" smtClean="0"/>
              <a:t>Solution</a:t>
            </a:r>
          </a:p>
        </p:txBody>
      </p:sp>
      <p:sp>
        <p:nvSpPr>
          <p:cNvPr id="2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BBD7E8-E80F-401D-BDB3-5B3CC35C08A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41986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41989" name="Text Box 20"/>
          <p:cNvSpPr txBox="1">
            <a:spLocks noChangeArrowheads="1"/>
          </p:cNvSpPr>
          <p:nvPr/>
        </p:nvSpPr>
        <p:spPr bwMode="auto">
          <a:xfrm>
            <a:off x="804862" y="843756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a)  </a:t>
            </a:r>
          </a:p>
        </p:txBody>
      </p:sp>
      <p:graphicFrame>
        <p:nvGraphicFramePr>
          <p:cNvPr id="4199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352478"/>
              </p:ext>
            </p:extLst>
          </p:nvPr>
        </p:nvGraphicFramePr>
        <p:xfrm>
          <a:off x="1493044" y="864441"/>
          <a:ext cx="1531938" cy="420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0" name="Equation" r:id="rId3" imgW="838080" imgH="228600" progId="Equation.DSMT4">
                  <p:embed/>
                </p:oleObj>
              </mc:Choice>
              <mc:Fallback>
                <p:oleObj name="Equation" r:id="rId3" imgW="83808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044" y="864441"/>
                        <a:ext cx="1531938" cy="4207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583564"/>
              </p:ext>
            </p:extLst>
          </p:nvPr>
        </p:nvGraphicFramePr>
        <p:xfrm>
          <a:off x="3581400" y="844920"/>
          <a:ext cx="1538287" cy="423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1" name="Equation" r:id="rId5" imgW="838080" imgH="228600" progId="Equation.DSMT4">
                  <p:embed/>
                </p:oleObj>
              </mc:Choice>
              <mc:Fallback>
                <p:oleObj name="Equation" r:id="rId5" imgW="83808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844920"/>
                        <a:ext cx="1538287" cy="423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2" name="Text Box 27"/>
          <p:cNvSpPr txBox="1">
            <a:spLocks noChangeArrowheads="1"/>
          </p:cNvSpPr>
          <p:nvPr/>
        </p:nvSpPr>
        <p:spPr bwMode="auto">
          <a:xfrm>
            <a:off x="654050" y="1367095"/>
            <a:ext cx="8267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Using Richardson’s extrapolation formula for Trapezoidal rule</a:t>
            </a:r>
          </a:p>
        </p:txBody>
      </p:sp>
      <p:grpSp>
        <p:nvGrpSpPr>
          <p:cNvPr id="41993" name="Group 37"/>
          <p:cNvGrpSpPr>
            <a:grpSpLocks/>
          </p:cNvGrpSpPr>
          <p:nvPr/>
        </p:nvGrpSpPr>
        <p:grpSpPr bwMode="auto">
          <a:xfrm>
            <a:off x="761999" y="1917475"/>
            <a:ext cx="6445251" cy="1751013"/>
            <a:chOff x="1056" y="2287"/>
            <a:chExt cx="4060" cy="1103"/>
          </a:xfrm>
        </p:grpSpPr>
        <p:graphicFrame>
          <p:nvGraphicFramePr>
            <p:cNvPr id="41994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13620026"/>
                </p:ext>
              </p:extLst>
            </p:nvPr>
          </p:nvGraphicFramePr>
          <p:xfrm>
            <a:off x="1056" y="2287"/>
            <a:ext cx="1212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02" name="Equation" r:id="rId7" imgW="1180588" imgH="393529" progId="Equation.3">
                    <p:embed/>
                  </p:oleObj>
                </mc:Choice>
                <mc:Fallback>
                  <p:oleObj name="Equation" r:id="rId7" imgW="1180588" imgH="393529" progId="Equation.3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2287"/>
                          <a:ext cx="1212" cy="4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995" name="Text Box 30"/>
            <p:cNvSpPr txBox="1">
              <a:spLocks noChangeArrowheads="1"/>
            </p:cNvSpPr>
            <p:nvPr/>
          </p:nvSpPr>
          <p:spPr bwMode="auto">
            <a:xfrm>
              <a:off x="2420" y="2336"/>
              <a:ext cx="21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dirty="0">
                  <a:latin typeface="Arno Pro Caption" panose="02020502040506020403" pitchFamily="18" charset="0"/>
                </a:rPr>
                <a:t>and choosing </a:t>
              </a:r>
              <a:r>
                <a:rPr lang="en-US" altLang="el-GR" i="1" dirty="0">
                  <a:latin typeface="Arno Pro Caption" panose="02020502040506020403" pitchFamily="18" charset="0"/>
                </a:rPr>
                <a:t>n=2</a:t>
              </a:r>
              <a:r>
                <a:rPr lang="en-US" altLang="el-GR" dirty="0">
                  <a:latin typeface="Arno Pro Caption" panose="02020502040506020403" pitchFamily="18" charset="0"/>
                </a:rPr>
                <a:t>, </a:t>
              </a:r>
            </a:p>
          </p:txBody>
        </p:sp>
        <p:graphicFrame>
          <p:nvGraphicFramePr>
            <p:cNvPr id="41996" name="Object 31"/>
            <p:cNvGraphicFramePr>
              <a:graphicFrameLocks noChangeAspect="1"/>
            </p:cNvGraphicFramePr>
            <p:nvPr/>
          </p:nvGraphicFramePr>
          <p:xfrm>
            <a:off x="1056" y="2928"/>
            <a:ext cx="1109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03" name="Equation" r:id="rId9" imgW="1066337" imgH="393529" progId="Equation.3">
                    <p:embed/>
                  </p:oleObj>
                </mc:Choice>
                <mc:Fallback>
                  <p:oleObj name="Equation" r:id="rId9" imgW="1066337" imgH="393529" progId="Equation.3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2928"/>
                          <a:ext cx="1109" cy="4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997" name="Object 33"/>
            <p:cNvGraphicFramePr>
              <a:graphicFrameLocks noChangeAspect="1"/>
            </p:cNvGraphicFramePr>
            <p:nvPr/>
          </p:nvGraphicFramePr>
          <p:xfrm>
            <a:off x="2304" y="2928"/>
            <a:ext cx="1920" cy="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04" name="Equation" r:id="rId11" imgW="3048000" imgH="736600" progId="Equation.3">
                    <p:embed/>
                  </p:oleObj>
                </mc:Choice>
                <mc:Fallback>
                  <p:oleObj name="Equation" r:id="rId11" imgW="3048000" imgH="736600" progId="Equation.3">
                    <p:embed/>
                    <p:pic>
                      <p:nvPicPr>
                        <p:cNvPr id="0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4" y="2928"/>
                          <a:ext cx="1920" cy="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998" name="Object 3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7481443"/>
                </p:ext>
              </p:extLst>
            </p:nvPr>
          </p:nvGraphicFramePr>
          <p:xfrm>
            <a:off x="4251" y="3025"/>
            <a:ext cx="865" cy="2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205" name="Equation" r:id="rId13" imgW="672840" imgH="177480" progId="Equation.DSMT4">
                    <p:embed/>
                  </p:oleObj>
                </mc:Choice>
                <mc:Fallback>
                  <p:oleObj name="Equation" r:id="rId13" imgW="672840" imgH="177480" progId="Equation.DSMT4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1" y="3025"/>
                          <a:ext cx="865" cy="2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 Box 37"/>
          <p:cNvSpPr txBox="1">
            <a:spLocks noChangeArrowheads="1"/>
          </p:cNvSpPr>
          <p:nvPr/>
        </p:nvSpPr>
        <p:spPr bwMode="auto">
          <a:xfrm>
            <a:off x="609600" y="3793264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b)</a:t>
            </a:r>
          </a:p>
        </p:txBody>
      </p:sp>
      <p:sp>
        <p:nvSpPr>
          <p:cNvPr id="17" name="Rectangle 38"/>
          <p:cNvSpPr>
            <a:spLocks noChangeArrowheads="1"/>
          </p:cNvSpPr>
          <p:nvPr/>
        </p:nvSpPr>
        <p:spPr bwMode="auto">
          <a:xfrm>
            <a:off x="990600" y="3791032"/>
            <a:ext cx="50257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The exact value of the above integral is </a:t>
            </a:r>
          </a:p>
        </p:txBody>
      </p:sp>
      <p:graphicFrame>
        <p:nvGraphicFramePr>
          <p:cNvPr id="18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1793630"/>
              </p:ext>
            </p:extLst>
          </p:nvPr>
        </p:nvGraphicFramePr>
        <p:xfrm>
          <a:off x="1219200" y="4250464"/>
          <a:ext cx="5967683" cy="878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6" name="Equation" r:id="rId15" imgW="3263760" imgH="482400" progId="Equation.DSMT4">
                  <p:embed/>
                </p:oleObj>
              </mc:Choice>
              <mc:Fallback>
                <p:oleObj name="Equation" r:id="rId15" imgW="32637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250464"/>
                        <a:ext cx="5967683" cy="8786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43"/>
          <p:cNvSpPr>
            <a:spLocks noChangeArrowheads="1"/>
          </p:cNvSpPr>
          <p:nvPr/>
        </p:nvSpPr>
        <p:spPr bwMode="auto">
          <a:xfrm>
            <a:off x="654050" y="5395787"/>
            <a:ext cx="1022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Hence</a:t>
            </a:r>
          </a:p>
        </p:txBody>
      </p:sp>
      <p:graphicFrame>
        <p:nvGraphicFramePr>
          <p:cNvPr id="20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901693"/>
              </p:ext>
            </p:extLst>
          </p:nvPr>
        </p:nvGraphicFramePr>
        <p:xfrm>
          <a:off x="1784350" y="5357687"/>
          <a:ext cx="542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7" name="Equation" r:id="rId17" imgW="2323800" imgH="228600" progId="Equation.DSMT4">
                  <p:embed/>
                </p:oleObj>
              </mc:Choice>
              <mc:Fallback>
                <p:oleObj name="Equation" r:id="rId17" imgW="23238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5357687"/>
                        <a:ext cx="542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082823"/>
              </p:ext>
            </p:extLst>
          </p:nvPr>
        </p:nvGraphicFramePr>
        <p:xfrm>
          <a:off x="2693987" y="6007100"/>
          <a:ext cx="301939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8" name="Equation" r:id="rId19" imgW="1549080" imgH="203040" progId="Equation.DSMT4">
                  <p:embed/>
                </p:oleObj>
              </mc:Choice>
              <mc:Fallback>
                <p:oleObj name="Equation" r:id="rId19" imgW="1549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7" y="6007100"/>
                        <a:ext cx="301939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453"/>
            <a:ext cx="8562975" cy="677862"/>
          </a:xfrm>
        </p:spPr>
        <p:txBody>
          <a:bodyPr/>
          <a:lstStyle/>
          <a:p>
            <a:r>
              <a:rPr lang="en-US" altLang="el-GR" dirty="0" smtClean="0">
                <a:cs typeface="Times New Roman" pitchFamily="18" charset="0"/>
              </a:rPr>
              <a:t>Solution (cont.)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905CF0-38D2-4D34-9A85-80C05B8F04B2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44034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44037" name="Text Box 25"/>
          <p:cNvSpPr txBox="1">
            <a:spLocks noChangeArrowheads="1"/>
          </p:cNvSpPr>
          <p:nvPr/>
        </p:nvSpPr>
        <p:spPr bwMode="auto">
          <a:xfrm>
            <a:off x="533400" y="862547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c)</a:t>
            </a:r>
          </a:p>
        </p:txBody>
      </p:sp>
      <p:sp>
        <p:nvSpPr>
          <p:cNvPr id="44038" name="Rectangle 26"/>
          <p:cNvSpPr>
            <a:spLocks noChangeArrowheads="1"/>
          </p:cNvSpPr>
          <p:nvPr/>
        </p:nvSpPr>
        <p:spPr bwMode="auto">
          <a:xfrm>
            <a:off x="1143000" y="860315"/>
            <a:ext cx="410240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The absolute relative true error </a:t>
            </a:r>
          </a:p>
        </p:txBody>
      </p:sp>
      <p:graphicFrame>
        <p:nvGraphicFramePr>
          <p:cNvPr id="4403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8191564"/>
              </p:ext>
            </p:extLst>
          </p:nvPr>
        </p:nvGraphicFramePr>
        <p:xfrm>
          <a:off x="5336314" y="766704"/>
          <a:ext cx="533400" cy="5963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58" name="Equation" r:id="rId3" imgW="228600" imgH="253800" progId="Equation.DSMT4">
                  <p:embed/>
                </p:oleObj>
              </mc:Choice>
              <mc:Fallback>
                <p:oleObj name="Equation" r:id="rId3" imgW="228600" imgH="2538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6314" y="766704"/>
                        <a:ext cx="533400" cy="5963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0" name="Rectangle 29"/>
          <p:cNvSpPr>
            <a:spLocks noChangeArrowheads="1"/>
          </p:cNvSpPr>
          <p:nvPr/>
        </p:nvSpPr>
        <p:spPr bwMode="auto">
          <a:xfrm>
            <a:off x="6096000" y="860315"/>
            <a:ext cx="20120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>
                <a:latin typeface="Arno Pro Caption" panose="02020502040506020403" pitchFamily="18" charset="0"/>
              </a:rPr>
              <a:t>would then be 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1266997" y="1236254"/>
            <a:ext cx="4554556" cy="763588"/>
            <a:chOff x="1266997" y="1236254"/>
            <a:chExt cx="4554556" cy="763588"/>
          </a:xfrm>
        </p:grpSpPr>
        <p:graphicFrame>
          <p:nvGraphicFramePr>
            <p:cNvPr id="4404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55686274"/>
                </p:ext>
              </p:extLst>
            </p:nvPr>
          </p:nvGraphicFramePr>
          <p:xfrm>
            <a:off x="1266997" y="1236254"/>
            <a:ext cx="2973234" cy="763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59" name="Equation" r:id="rId5" imgW="1688760" imgH="431640" progId="Equation.DSMT4">
                    <p:embed/>
                  </p:oleObj>
                </mc:Choice>
                <mc:Fallback>
                  <p:oleObj name="Equation" r:id="rId5" imgW="1688760" imgH="431640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6997" y="1236254"/>
                          <a:ext cx="2973234" cy="763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042" name="Object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7009157"/>
                </p:ext>
              </p:extLst>
            </p:nvPr>
          </p:nvGraphicFramePr>
          <p:xfrm>
            <a:off x="4288028" y="1457266"/>
            <a:ext cx="1533525" cy="276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60" name="Equation" r:id="rId7" imgW="1536700" imgH="279400" progId="Equation.3">
                    <p:embed/>
                  </p:oleObj>
                </mc:Choice>
                <mc:Fallback>
                  <p:oleObj name="Equation" r:id="rId7" imgW="1536700" imgH="279400" progId="Equation.3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88028" y="1457266"/>
                          <a:ext cx="1533525" cy="276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043" name="Text Box 34"/>
          <p:cNvSpPr txBox="1">
            <a:spLocks noChangeArrowheads="1"/>
          </p:cNvSpPr>
          <p:nvPr/>
        </p:nvSpPr>
        <p:spPr bwMode="auto">
          <a:xfrm>
            <a:off x="304800" y="1999842"/>
            <a:ext cx="8715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Table 2 shows the Richardson’s extrapolation results using 1, 2, 4, 8 segments.  Results are compared with those of Trapezoidal rule.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009879" y="2883123"/>
            <a:ext cx="7315200" cy="7016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2000">
                <a:solidFill>
                  <a:srgbClr val="7030A0"/>
                </a:solidFill>
                <a:latin typeface="Arno Pro Caption" panose="02020502040506020403" pitchFamily="18" charset="0"/>
              </a:rPr>
              <a:t>Table 2: The values obtained using Richardson’s extrapolation formula for Trapezoidal rule for</a:t>
            </a:r>
          </a:p>
        </p:txBody>
      </p:sp>
      <p:graphicFrame>
        <p:nvGraphicFramePr>
          <p:cNvPr id="15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471589"/>
              </p:ext>
            </p:extLst>
          </p:nvPr>
        </p:nvGraphicFramePr>
        <p:xfrm>
          <a:off x="2585068" y="3647504"/>
          <a:ext cx="4154838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1" name="Equation" r:id="rId9" imgW="2590560" imgH="482400" progId="Equation.DSMT4">
                  <p:embed/>
                </p:oleObj>
              </mc:Choice>
              <mc:Fallback>
                <p:oleObj name="Equation" r:id="rId9" imgW="25905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5068" y="3647504"/>
                        <a:ext cx="4154838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0"/>
          <p:cNvSpPr>
            <a:spLocks noChangeArrowheads="1"/>
          </p:cNvSpPr>
          <p:nvPr/>
        </p:nvSpPr>
        <p:spPr bwMode="auto">
          <a:xfrm>
            <a:off x="2280579" y="4360023"/>
            <a:ext cx="55484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z="2000" b="1" dirty="0">
                <a:solidFill>
                  <a:srgbClr val="7030A0"/>
                </a:solidFill>
                <a:latin typeface="Arno Pro Caption" panose="02020502040506020403" pitchFamily="18" charset="0"/>
              </a:rPr>
              <a:t>Table 2: Richardson’s Extrapolation Values</a:t>
            </a:r>
          </a:p>
        </p:txBody>
      </p:sp>
      <p:graphicFrame>
        <p:nvGraphicFramePr>
          <p:cNvPr id="17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923212"/>
              </p:ext>
            </p:extLst>
          </p:nvPr>
        </p:nvGraphicFramePr>
        <p:xfrm>
          <a:off x="933679" y="4836065"/>
          <a:ext cx="7391400" cy="1463675"/>
        </p:xfrm>
        <a:graphic>
          <a:graphicData uri="http://schemas.openxmlformats.org/drawingml/2006/table">
            <a:tbl>
              <a:tblPr/>
              <a:tblGrid>
                <a:gridCol w="5635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1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83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Trapezoidal Rule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       for Trapezoidal Rule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Richardson’s Extrapolation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     for Richardson’s Extrapolation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4529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11868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11266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11113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11074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7.296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1.854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0.4655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0.1165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--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11065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11062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11061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--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0.03616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0.009041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685800" algn="l"/>
                        </a:tabLst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0.0000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marT="45740" marB="4574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8" name="Object 10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241974"/>
              </p:ext>
            </p:extLst>
          </p:nvPr>
        </p:nvGraphicFramePr>
        <p:xfrm>
          <a:off x="2971800" y="4886325"/>
          <a:ext cx="381000" cy="41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2" name="Equation" r:id="rId11" imgW="228600" imgH="253800" progId="Equation.DSMT4">
                  <p:embed/>
                </p:oleObj>
              </mc:Choice>
              <mc:Fallback>
                <p:oleObj name="Equation" r:id="rId11" imgW="228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86325"/>
                        <a:ext cx="381000" cy="418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402182"/>
              </p:ext>
            </p:extLst>
          </p:nvPr>
        </p:nvGraphicFramePr>
        <p:xfrm>
          <a:off x="6358906" y="4886325"/>
          <a:ext cx="381000" cy="418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63" name="Equation" r:id="rId13" imgW="228600" imgH="253800" progId="Equation.DSMT4">
                  <p:embed/>
                </p:oleObj>
              </mc:Choice>
              <mc:Fallback>
                <p:oleObj name="Equation" r:id="rId13" imgW="228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8906" y="4886325"/>
                        <a:ext cx="381000" cy="418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Romberg Integration</a:t>
            </a: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171FC1-10B9-46CD-955E-07081EE42E58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46082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46085" name="Rectangle 14"/>
          <p:cNvSpPr>
            <a:spLocks noChangeArrowheads="1"/>
          </p:cNvSpPr>
          <p:nvPr/>
        </p:nvSpPr>
        <p:spPr bwMode="auto">
          <a:xfrm>
            <a:off x="609600" y="1119801"/>
            <a:ext cx="7620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Romberg integration is same as Richardson’s extrapolation formula as given previously.  However, Romberg used a recursive algorithm for the extrapolation.  Recall </a:t>
            </a:r>
          </a:p>
        </p:txBody>
      </p:sp>
      <p:graphicFrame>
        <p:nvGraphicFramePr>
          <p:cNvPr id="4608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5389165"/>
              </p:ext>
            </p:extLst>
          </p:nvPr>
        </p:nvGraphicFramePr>
        <p:xfrm>
          <a:off x="3282949" y="2435044"/>
          <a:ext cx="217963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9" name="Equation" r:id="rId4" imgW="1231560" imgH="393480" progId="Equation.DSMT4">
                  <p:embed/>
                </p:oleObj>
              </mc:Choice>
              <mc:Fallback>
                <p:oleObj name="Equation" r:id="rId4" imgW="123156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49" y="2435044"/>
                        <a:ext cx="2179638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7" name="Text Box 17"/>
          <p:cNvSpPr txBox="1">
            <a:spLocks noChangeArrowheads="1"/>
          </p:cNvSpPr>
          <p:nvPr/>
        </p:nvSpPr>
        <p:spPr bwMode="auto">
          <a:xfrm>
            <a:off x="609600" y="3090465"/>
            <a:ext cx="662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This can alternately be written as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1066800" y="3771441"/>
            <a:ext cx="5791200" cy="931847"/>
            <a:chOff x="1066800" y="3771441"/>
            <a:chExt cx="5791200" cy="931847"/>
          </a:xfrm>
        </p:grpSpPr>
        <p:graphicFrame>
          <p:nvGraphicFramePr>
            <p:cNvPr id="4608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43626888"/>
                </p:ext>
              </p:extLst>
            </p:nvPr>
          </p:nvGraphicFramePr>
          <p:xfrm>
            <a:off x="1066800" y="3771441"/>
            <a:ext cx="3293268" cy="9318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70" name="Equation" r:id="rId6" imgW="1396800" imgH="393480" progId="Equation.DSMT4">
                    <p:embed/>
                  </p:oleObj>
                </mc:Choice>
                <mc:Fallback>
                  <p:oleObj name="Equation" r:id="rId6" imgW="1396800" imgH="393480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6800" y="3771441"/>
                          <a:ext cx="3293268" cy="9318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090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15547178"/>
                </p:ext>
              </p:extLst>
            </p:nvPr>
          </p:nvGraphicFramePr>
          <p:xfrm>
            <a:off x="4537710" y="3771441"/>
            <a:ext cx="2320290" cy="9029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171" name="Equation" r:id="rId8" imgW="1930400" imgH="749300" progId="Equation.3">
                    <p:embed/>
                  </p:oleObj>
                </mc:Choice>
                <mc:Fallback>
                  <p:oleObj name="Equation" r:id="rId8" imgW="1930400" imgH="74930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7710" y="3771441"/>
                          <a:ext cx="2320290" cy="9029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Romberg Integration</a:t>
            </a:r>
          </a:p>
        </p:txBody>
      </p:sp>
      <p:sp>
        <p:nvSpPr>
          <p:cNvPr id="2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CA8122-82AF-4E69-9C96-542C8AD70483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7106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grpSp>
        <p:nvGrpSpPr>
          <p:cNvPr id="47108" name="Group 89"/>
          <p:cNvGrpSpPr>
            <a:grpSpLocks/>
          </p:cNvGrpSpPr>
          <p:nvPr/>
        </p:nvGrpSpPr>
        <p:grpSpPr bwMode="auto">
          <a:xfrm>
            <a:off x="762000" y="1247776"/>
            <a:ext cx="7335838" cy="1570038"/>
            <a:chOff x="480" y="450"/>
            <a:chExt cx="4621" cy="989"/>
          </a:xfrm>
        </p:grpSpPr>
        <p:sp>
          <p:nvSpPr>
            <p:cNvPr id="47113" name="Rectangle 78"/>
            <p:cNvSpPr>
              <a:spLocks noChangeArrowheads="1"/>
            </p:cNvSpPr>
            <p:nvPr/>
          </p:nvSpPr>
          <p:spPr bwMode="auto">
            <a:xfrm>
              <a:off x="480" y="450"/>
              <a:ext cx="4621" cy="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dirty="0">
                  <a:latin typeface="Arno Pro Caption" panose="02020502040506020403" pitchFamily="18" charset="0"/>
                </a:rPr>
                <a:t>Note that the variable </a:t>
              </a:r>
              <a:r>
                <a:rPr lang="en-US" altLang="el-GR" i="1" dirty="0">
                  <a:latin typeface="Arno Pro Caption" panose="02020502040506020403" pitchFamily="18" charset="0"/>
                </a:rPr>
                <a:t>TV </a:t>
              </a:r>
              <a:r>
                <a:rPr lang="en-US" altLang="el-GR" dirty="0">
                  <a:latin typeface="Arno Pro Caption" panose="02020502040506020403" pitchFamily="18" charset="0"/>
                </a:rPr>
                <a:t>is replaced by           </a:t>
              </a:r>
              <a:r>
                <a:rPr lang="en-US" altLang="el-GR" dirty="0" smtClean="0">
                  <a:latin typeface="Arno Pro Caption" panose="02020502040506020403" pitchFamily="18" charset="0"/>
                </a:rPr>
                <a:t>   as </a:t>
              </a:r>
              <a:r>
                <a:rPr lang="en-US" altLang="el-GR" dirty="0">
                  <a:latin typeface="Arno Pro Caption" panose="02020502040506020403" pitchFamily="18" charset="0"/>
                </a:rPr>
                <a:t>the </a:t>
              </a:r>
            </a:p>
            <a:p>
              <a:pPr algn="l"/>
              <a:r>
                <a:rPr lang="en-US" altLang="el-GR" dirty="0">
                  <a:latin typeface="Arno Pro Caption" panose="02020502040506020403" pitchFamily="18" charset="0"/>
                </a:rPr>
                <a:t>value obtained using Richardson’s extrapolation formula.  </a:t>
              </a:r>
            </a:p>
            <a:p>
              <a:pPr algn="l"/>
              <a:r>
                <a:rPr lang="en-US" altLang="el-GR" dirty="0">
                  <a:latin typeface="Arno Pro Caption" panose="02020502040506020403" pitchFamily="18" charset="0"/>
                </a:rPr>
                <a:t>Note also that the sign     </a:t>
              </a:r>
              <a:r>
                <a:rPr lang="en-US" altLang="el-GR" dirty="0" smtClean="0">
                  <a:latin typeface="Arno Pro Caption" panose="02020502040506020403" pitchFamily="18" charset="0"/>
                </a:rPr>
                <a:t>   is </a:t>
              </a:r>
              <a:r>
                <a:rPr lang="en-US" altLang="el-GR" dirty="0">
                  <a:latin typeface="Arno Pro Caption" panose="02020502040506020403" pitchFamily="18" charset="0"/>
                </a:rPr>
                <a:t>replaced by = sign.</a:t>
              </a:r>
            </a:p>
            <a:p>
              <a:pPr algn="l"/>
              <a:endParaRPr lang="en-US" altLang="el-GR" dirty="0">
                <a:latin typeface="Arno Pro Caption" panose="02020502040506020403" pitchFamily="18" charset="0"/>
              </a:endParaRPr>
            </a:p>
          </p:txBody>
        </p:sp>
        <p:graphicFrame>
          <p:nvGraphicFramePr>
            <p:cNvPr id="47114" name="Object 7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3527972"/>
                </p:ext>
              </p:extLst>
            </p:nvPr>
          </p:nvGraphicFramePr>
          <p:xfrm>
            <a:off x="3644" y="468"/>
            <a:ext cx="48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4" name="Equation" r:id="rId4" imgW="774364" imgH="393529" progId="Equation.3">
                    <p:embed/>
                  </p:oleObj>
                </mc:Choice>
                <mc:Fallback>
                  <p:oleObj name="Equation" r:id="rId4" imgW="774364" imgH="393529" progId="Equation.3">
                    <p:embed/>
                    <p:pic>
                      <p:nvPicPr>
                        <p:cNvPr id="0" name="Object 7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468"/>
                          <a:ext cx="48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115" name="Object 8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1138856"/>
                </p:ext>
              </p:extLst>
            </p:nvPr>
          </p:nvGraphicFramePr>
          <p:xfrm>
            <a:off x="2304" y="976"/>
            <a:ext cx="267" cy="1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195" name="Equation" r:id="rId6" imgW="164880" imgH="126720" progId="Equation.DSMT4">
                    <p:embed/>
                  </p:oleObj>
                </mc:Choice>
                <mc:Fallback>
                  <p:oleObj name="Equation" r:id="rId6" imgW="164880" imgH="126720" progId="Equation.DSMT4">
                    <p:embed/>
                    <p:pic>
                      <p:nvPicPr>
                        <p:cNvPr id="0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4" y="976"/>
                          <a:ext cx="267" cy="1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110" name="Rectangle 83"/>
          <p:cNvSpPr>
            <a:spLocks noChangeArrowheads="1"/>
          </p:cNvSpPr>
          <p:nvPr/>
        </p:nvSpPr>
        <p:spPr bwMode="auto">
          <a:xfrm>
            <a:off x="762000" y="2792565"/>
            <a:ext cx="55002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l-GR" dirty="0">
                <a:latin typeface="Arno Pro Caption" panose="02020502040506020403" pitchFamily="18" charset="0"/>
                <a:cs typeface="Times New Roman" pitchFamily="18" charset="0"/>
              </a:rPr>
              <a:t>Hence the estimate of the true value now is</a:t>
            </a:r>
            <a:endParaRPr lang="en-US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47111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127229"/>
              </p:ext>
            </p:extLst>
          </p:nvPr>
        </p:nvGraphicFramePr>
        <p:xfrm>
          <a:off x="3234531" y="3311525"/>
          <a:ext cx="239077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96" name="Equation" r:id="rId8" imgW="1168200" imgH="253800" progId="Equation.DSMT4">
                  <p:embed/>
                </p:oleObj>
              </mc:Choice>
              <mc:Fallback>
                <p:oleObj name="Equation" r:id="rId8" imgW="1168200" imgH="253800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531" y="3311525"/>
                        <a:ext cx="2390775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2" name="Text Box 88"/>
          <p:cNvSpPr txBox="1">
            <a:spLocks noChangeArrowheads="1"/>
          </p:cNvSpPr>
          <p:nvPr/>
        </p:nvSpPr>
        <p:spPr bwMode="auto">
          <a:xfrm>
            <a:off x="762000" y="428293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Where </a:t>
            </a:r>
            <a:r>
              <a:rPr lang="en-US" altLang="el-GR" dirty="0" smtClean="0">
                <a:latin typeface="Arno Pro Caption" panose="02020502040506020403" pitchFamily="18" charset="0"/>
              </a:rPr>
              <a:t>          is </a:t>
            </a:r>
            <a:r>
              <a:rPr lang="en-US" altLang="el-GR" dirty="0">
                <a:latin typeface="Arno Pro Caption" panose="02020502040506020403" pitchFamily="18" charset="0"/>
              </a:rPr>
              <a:t>an approximation of the true error. </a:t>
            </a:r>
            <a:endParaRPr lang="en-US" altLang="el-GR" baseline="30000" dirty="0">
              <a:latin typeface="Arno Pro Caption" panose="02020502040506020403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1676400" y="4253065"/>
                <a:ext cx="79810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>
                          <a:latin typeface="Cambria Math" panose="02040503050406030204" pitchFamily="18" charset="0"/>
                        </a:rPr>
                        <m:t>𝐶</m:t>
                      </m:r>
                      <m:sSup>
                        <m:sSupPr>
                          <m:ctrlPr>
                            <a:rPr lang="el-GR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el-GR" i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4253065"/>
                <a:ext cx="798104" cy="461665"/>
              </a:xfrm>
              <a:prstGeom prst="rect">
                <a:avLst/>
              </a:prstGeom>
              <a:blipFill rotWithShape="0">
                <a:blip r:embed="rId10"/>
                <a:stretch>
                  <a:fillRect l="-152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Romberg Integration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FED517-4B2D-4F6E-B50E-5F39D1150AA2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48130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48133" name="Rectangle 18"/>
          <p:cNvSpPr>
            <a:spLocks noChangeArrowheads="1"/>
          </p:cNvSpPr>
          <p:nvPr/>
        </p:nvSpPr>
        <p:spPr bwMode="auto">
          <a:xfrm>
            <a:off x="533400" y="1070033"/>
            <a:ext cx="7391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l-GR" dirty="0">
                <a:latin typeface="Arno Pro Caption" panose="02020502040506020403" pitchFamily="18" charset="0"/>
              </a:rPr>
              <a:t>Determine another integral value with further halving the step size (doubling the number of segments),</a:t>
            </a:r>
          </a:p>
        </p:txBody>
      </p:sp>
      <p:graphicFrame>
        <p:nvGraphicFramePr>
          <p:cNvPr id="48134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936969"/>
              </p:ext>
            </p:extLst>
          </p:nvPr>
        </p:nvGraphicFramePr>
        <p:xfrm>
          <a:off x="3048000" y="1998266"/>
          <a:ext cx="28956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17" name="Equation" r:id="rId3" imgW="2895600" imgH="749300" progId="Equation.3">
                  <p:embed/>
                </p:oleObj>
              </mc:Choice>
              <mc:Fallback>
                <p:oleObj name="Equation" r:id="rId3" imgW="2895600" imgH="749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998266"/>
                        <a:ext cx="289560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5" name="Text Box 21"/>
          <p:cNvSpPr txBox="1">
            <a:spLocks noChangeArrowheads="1"/>
          </p:cNvSpPr>
          <p:nvPr/>
        </p:nvSpPr>
        <p:spPr bwMode="auto">
          <a:xfrm>
            <a:off x="495300" y="2906573"/>
            <a:ext cx="81915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It follows from the two previous expressions that the true value TV can be written as</a:t>
            </a:r>
          </a:p>
        </p:txBody>
      </p:sp>
      <p:grpSp>
        <p:nvGrpSpPr>
          <p:cNvPr id="48136" name="Group 26"/>
          <p:cNvGrpSpPr>
            <a:grpSpLocks/>
          </p:cNvGrpSpPr>
          <p:nvPr/>
        </p:nvGrpSpPr>
        <p:grpSpPr bwMode="auto">
          <a:xfrm>
            <a:off x="2900362" y="3736977"/>
            <a:ext cx="3543300" cy="1739901"/>
            <a:chOff x="1347" y="2546"/>
            <a:chExt cx="2232" cy="1096"/>
          </a:xfrm>
        </p:grpSpPr>
        <p:graphicFrame>
          <p:nvGraphicFramePr>
            <p:cNvPr id="48137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3574036"/>
                </p:ext>
              </p:extLst>
            </p:nvPr>
          </p:nvGraphicFramePr>
          <p:xfrm>
            <a:off x="1347" y="2546"/>
            <a:ext cx="2232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18" name="Equation" r:id="rId5" imgW="1828800" imgH="431640" progId="Equation.DSMT4">
                    <p:embed/>
                  </p:oleObj>
                </mc:Choice>
                <mc:Fallback>
                  <p:oleObj name="Equation" r:id="rId5" imgW="1828800" imgH="431640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47" y="2546"/>
                          <a:ext cx="2232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138" name="Object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72378899"/>
                </p:ext>
              </p:extLst>
            </p:nvPr>
          </p:nvGraphicFramePr>
          <p:xfrm>
            <a:off x="1632" y="3180"/>
            <a:ext cx="1686" cy="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219" name="Equation" r:id="rId7" imgW="2679700" imgH="736600" progId="Equation.3">
                    <p:embed/>
                  </p:oleObj>
                </mc:Choice>
                <mc:Fallback>
                  <p:oleObj name="Equation" r:id="rId7" imgW="2679700" imgH="736600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32" y="3180"/>
                          <a:ext cx="1686" cy="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Romberg Integration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88EE83-6297-4B4A-A4E9-A708D9CBB04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49154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graphicFrame>
        <p:nvGraphicFramePr>
          <p:cNvPr id="4915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697994"/>
              </p:ext>
            </p:extLst>
          </p:nvPr>
        </p:nvGraphicFramePr>
        <p:xfrm>
          <a:off x="1981200" y="1700769"/>
          <a:ext cx="526399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8" name="Equation" r:id="rId3" imgW="2247840" imgH="419040" progId="Equation.DSMT4">
                  <p:embed/>
                </p:oleObj>
              </mc:Choice>
              <mc:Fallback>
                <p:oleObj name="Equation" r:id="rId3" imgW="2247840" imgH="41904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700769"/>
                        <a:ext cx="5263995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Ομάδα 2"/>
          <p:cNvGrpSpPr/>
          <p:nvPr/>
        </p:nvGrpSpPr>
        <p:grpSpPr>
          <a:xfrm>
            <a:off x="285750" y="2895600"/>
            <a:ext cx="8477250" cy="2887890"/>
            <a:chOff x="457200" y="4080302"/>
            <a:chExt cx="8477250" cy="2887890"/>
          </a:xfrm>
        </p:grpSpPr>
        <p:sp>
          <p:nvSpPr>
            <p:cNvPr id="49158" name="Rectangle 33"/>
            <p:cNvSpPr>
              <a:spLocks noChangeArrowheads="1"/>
            </p:cNvSpPr>
            <p:nvPr/>
          </p:nvSpPr>
          <p:spPr bwMode="auto">
            <a:xfrm>
              <a:off x="533400" y="4080302"/>
              <a:ext cx="7142163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dirty="0">
                  <a:latin typeface="Arno Pro Caption" panose="02020502040506020403" pitchFamily="18" charset="0"/>
                </a:rPr>
                <a:t>The index </a:t>
              </a:r>
              <a:r>
                <a:rPr lang="en-US" altLang="el-GR" b="1" i="1" dirty="0">
                  <a:solidFill>
                    <a:schemeClr val="accent1">
                      <a:lumMod val="75000"/>
                    </a:schemeClr>
                  </a:solidFill>
                  <a:latin typeface="Arno Pro Caption" panose="02020502040506020403" pitchFamily="18" charset="0"/>
                </a:rPr>
                <a:t>k</a:t>
              </a:r>
              <a:r>
                <a:rPr lang="en-US" altLang="el-GR" dirty="0">
                  <a:latin typeface="Arno Pro Caption" panose="02020502040506020403" pitchFamily="18" charset="0"/>
                </a:rPr>
                <a:t> represents the order of extrapolation</a:t>
              </a:r>
              <a:r>
                <a:rPr lang="en-US" altLang="el-GR" dirty="0" smtClean="0">
                  <a:latin typeface="Arno Pro Caption" panose="02020502040506020403" pitchFamily="18" charset="0"/>
                </a:rPr>
                <a:t>.</a:t>
              </a:r>
            </a:p>
            <a:p>
              <a:pPr algn="l"/>
              <a:r>
                <a:rPr lang="en-US" altLang="el-GR" dirty="0" smtClean="0">
                  <a:latin typeface="Arno Pro Caption" panose="02020502040506020403" pitchFamily="18" charset="0"/>
                </a:rPr>
                <a:t> </a:t>
              </a:r>
              <a:endParaRPr lang="en-US" altLang="el-GR" dirty="0">
                <a:latin typeface="Arno Pro Caption" panose="02020502040506020403" pitchFamily="18" charset="0"/>
              </a:endParaRPr>
            </a:p>
          </p:txBody>
        </p:sp>
        <p:sp>
          <p:nvSpPr>
            <p:cNvPr id="49159" name="Rectangle 36"/>
            <p:cNvSpPr>
              <a:spLocks noChangeArrowheads="1"/>
            </p:cNvSpPr>
            <p:nvPr/>
          </p:nvSpPr>
          <p:spPr bwMode="auto">
            <a:xfrm>
              <a:off x="457200" y="4648200"/>
              <a:ext cx="8305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/>
              <a:r>
                <a:rPr lang="en-US" altLang="el-GR" dirty="0">
                  <a:latin typeface="Arno Pro Caption" panose="02020502040506020403" pitchFamily="18" charset="0"/>
                </a:rPr>
                <a:t> </a:t>
              </a:r>
              <a:r>
                <a:rPr lang="en-US" altLang="el-GR" b="1" i="1" dirty="0">
                  <a:solidFill>
                    <a:srgbClr val="C00000"/>
                  </a:solidFill>
                  <a:latin typeface="Arno Pro Caption" panose="02020502040506020403" pitchFamily="18" charset="0"/>
                </a:rPr>
                <a:t>k</a:t>
              </a:r>
              <a:r>
                <a:rPr lang="en-US" altLang="el-GR" b="1" dirty="0">
                  <a:solidFill>
                    <a:srgbClr val="C00000"/>
                  </a:solidFill>
                  <a:latin typeface="Arno Pro Caption" panose="02020502040506020403" pitchFamily="18" charset="0"/>
                </a:rPr>
                <a:t>=1</a:t>
              </a:r>
              <a:r>
                <a:rPr lang="en-US" altLang="el-GR" dirty="0">
                  <a:latin typeface="Arno Pro Caption" panose="02020502040506020403" pitchFamily="18" charset="0"/>
                </a:rPr>
                <a:t> represents the values obtained from the regular Trapezoidal </a:t>
              </a:r>
            </a:p>
          </p:txBody>
        </p:sp>
        <p:sp>
          <p:nvSpPr>
            <p:cNvPr id="49160" name="Text Box 37"/>
            <p:cNvSpPr txBox="1">
              <a:spLocks noChangeArrowheads="1"/>
            </p:cNvSpPr>
            <p:nvPr/>
          </p:nvSpPr>
          <p:spPr bwMode="auto">
            <a:xfrm>
              <a:off x="533400" y="5029200"/>
              <a:ext cx="8401050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dirty="0" smtClean="0">
                  <a:latin typeface="Arno Pro Caption" panose="02020502040506020403" pitchFamily="18" charset="0"/>
                </a:rPr>
                <a:t>rule</a:t>
              </a:r>
              <a:r>
                <a:rPr lang="en-US" altLang="el-GR" dirty="0">
                  <a:latin typeface="Arno Pro Caption" panose="02020502040506020403" pitchFamily="18" charset="0"/>
                </a:rPr>
                <a:t>, </a:t>
              </a:r>
              <a:endParaRPr lang="en-US" altLang="el-GR" dirty="0" smtClean="0">
                <a:latin typeface="Arno Pro Caption" panose="02020502040506020403" pitchFamily="18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l-GR" b="1" i="1" dirty="0" smtClean="0">
                  <a:solidFill>
                    <a:srgbClr val="0070C0"/>
                  </a:solidFill>
                  <a:latin typeface="Arno Pro Caption" panose="02020502040506020403" pitchFamily="18" charset="0"/>
                </a:rPr>
                <a:t>k</a:t>
              </a:r>
              <a:r>
                <a:rPr lang="en-US" altLang="el-GR" b="1" dirty="0" smtClean="0">
                  <a:solidFill>
                    <a:srgbClr val="0070C0"/>
                  </a:solidFill>
                  <a:latin typeface="Arno Pro Caption" panose="02020502040506020403" pitchFamily="18" charset="0"/>
                </a:rPr>
                <a:t>=2</a:t>
              </a:r>
              <a:r>
                <a:rPr lang="en-US" altLang="el-GR" dirty="0" smtClean="0">
                  <a:latin typeface="Arno Pro Caption" panose="02020502040506020403" pitchFamily="18" charset="0"/>
                </a:rPr>
                <a:t> </a:t>
              </a:r>
              <a:r>
                <a:rPr lang="en-US" altLang="el-GR" dirty="0">
                  <a:latin typeface="Arno Pro Caption" panose="02020502040506020403" pitchFamily="18" charset="0"/>
                </a:rPr>
                <a:t>represents values obtained using the true estimate as O(</a:t>
              </a:r>
              <a:r>
                <a:rPr lang="en-US" altLang="el-GR" i="1" dirty="0">
                  <a:latin typeface="Arno Pro Caption" panose="02020502040506020403" pitchFamily="18" charset="0"/>
                </a:rPr>
                <a:t>h</a:t>
              </a:r>
              <a:r>
                <a:rPr lang="en-US" altLang="el-GR" i="1" baseline="30000" dirty="0">
                  <a:latin typeface="Arno Pro Caption" panose="02020502040506020403" pitchFamily="18" charset="0"/>
                </a:rPr>
                <a:t>2</a:t>
              </a:r>
              <a:r>
                <a:rPr lang="en-US" altLang="el-GR" dirty="0">
                  <a:latin typeface="Arno Pro Caption" panose="02020502040506020403" pitchFamily="18" charset="0"/>
                </a:rPr>
                <a:t>). </a:t>
              </a:r>
              <a:endParaRPr lang="en-US" altLang="el-GR" dirty="0" smtClean="0">
                <a:latin typeface="Arno Pro Caption" panose="02020502040506020403" pitchFamily="18" charset="0"/>
              </a:endParaRPr>
            </a:p>
            <a:p>
              <a:pPr algn="l" eaLnBrk="1" hangingPunct="1">
                <a:spcBef>
                  <a:spcPct val="50000"/>
                </a:spcBef>
              </a:pPr>
              <a:r>
                <a:rPr lang="en-US" altLang="el-GR" dirty="0" smtClean="0">
                  <a:latin typeface="Arno Pro Caption" panose="02020502040506020403" pitchFamily="18" charset="0"/>
                </a:rPr>
                <a:t>The </a:t>
              </a:r>
              <a:r>
                <a:rPr lang="en-US" altLang="el-GR" dirty="0">
                  <a:latin typeface="Arno Pro Caption" panose="02020502040506020403" pitchFamily="18" charset="0"/>
                </a:rPr>
                <a:t>index </a:t>
              </a:r>
              <a:r>
                <a:rPr lang="en-US" altLang="el-GR" b="1" i="1" dirty="0">
                  <a:solidFill>
                    <a:srgbClr val="FF0000"/>
                  </a:solidFill>
                  <a:latin typeface="Arno Pro Caption" panose="02020502040506020403" pitchFamily="18" charset="0"/>
                </a:rPr>
                <a:t>j</a:t>
              </a:r>
              <a:r>
                <a:rPr lang="en-US" altLang="el-GR" dirty="0">
                  <a:latin typeface="Arno Pro Caption" panose="02020502040506020403" pitchFamily="18" charset="0"/>
                </a:rPr>
                <a:t> represents the more and less accurate estimate of the integral. </a:t>
              </a:r>
            </a:p>
          </p:txBody>
        </p:sp>
      </p:grpSp>
      <p:sp>
        <p:nvSpPr>
          <p:cNvPr id="49161" name="Text Box 38"/>
          <p:cNvSpPr txBox="1">
            <a:spLocks noChangeArrowheads="1"/>
          </p:cNvSpPr>
          <p:nvPr/>
        </p:nvSpPr>
        <p:spPr bwMode="auto">
          <a:xfrm>
            <a:off x="304800" y="1110883"/>
            <a:ext cx="822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A general expression for Romberg integration can be written as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z="4000" smtClean="0">
                <a:cs typeface="Times New Roman" pitchFamily="18" charset="0"/>
              </a:rPr>
              <a:t>Example 2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B633D8-7F02-48DF-BCEF-BB8ADB616418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50178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50181" name="Rectangle 12"/>
          <p:cNvSpPr>
            <a:spLocks noChangeArrowheads="1"/>
          </p:cNvSpPr>
          <p:nvPr/>
        </p:nvSpPr>
        <p:spPr bwMode="auto">
          <a:xfrm>
            <a:off x="609600" y="1113283"/>
            <a:ext cx="59458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The vertical distance covered by</a:t>
            </a:r>
            <a:r>
              <a:rPr lang="en-US" altLang="el-GR" b="1" i="1" dirty="0">
                <a:latin typeface="Arno Pro Caption" panose="02020502040506020403" pitchFamily="18" charset="0"/>
              </a:rPr>
              <a:t> </a:t>
            </a:r>
            <a:r>
              <a:rPr lang="en-US" altLang="el-GR" dirty="0">
                <a:latin typeface="Arno Pro Caption" panose="02020502040506020403" pitchFamily="18" charset="0"/>
              </a:rPr>
              <a:t>a rocket from </a:t>
            </a:r>
          </a:p>
        </p:txBody>
      </p:sp>
      <p:grpSp>
        <p:nvGrpSpPr>
          <p:cNvPr id="50182" name="Group 19"/>
          <p:cNvGrpSpPr>
            <a:grpSpLocks/>
          </p:cNvGrpSpPr>
          <p:nvPr/>
        </p:nvGrpSpPr>
        <p:grpSpPr bwMode="auto">
          <a:xfrm>
            <a:off x="742950" y="1528910"/>
            <a:ext cx="6419850" cy="457200"/>
            <a:chOff x="516" y="1632"/>
            <a:chExt cx="4044" cy="288"/>
          </a:xfrm>
        </p:grpSpPr>
        <p:graphicFrame>
          <p:nvGraphicFramePr>
            <p:cNvPr id="50185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8604009"/>
                </p:ext>
              </p:extLst>
            </p:nvPr>
          </p:nvGraphicFramePr>
          <p:xfrm>
            <a:off x="516" y="1689"/>
            <a:ext cx="360" cy="1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67" name="Equation" r:id="rId3" imgW="571252" imgH="279279" progId="Equation.3">
                    <p:embed/>
                  </p:oleObj>
                </mc:Choice>
                <mc:Fallback>
                  <p:oleObj name="Equation" r:id="rId3" imgW="571252" imgH="279279" progId="Equation.3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" y="1689"/>
                          <a:ext cx="360" cy="1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186" name="Text Box 15"/>
            <p:cNvSpPr txBox="1">
              <a:spLocks noChangeArrowheads="1"/>
            </p:cNvSpPr>
            <p:nvPr/>
          </p:nvSpPr>
          <p:spPr bwMode="auto">
            <a:xfrm>
              <a:off x="960" y="1632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dirty="0">
                  <a:latin typeface="Arno Pro Caption" panose="02020502040506020403" pitchFamily="18" charset="0"/>
                </a:rPr>
                <a:t>to</a:t>
              </a:r>
            </a:p>
          </p:txBody>
        </p:sp>
        <p:graphicFrame>
          <p:nvGraphicFramePr>
            <p:cNvPr id="5018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26035270"/>
                </p:ext>
              </p:extLst>
            </p:nvPr>
          </p:nvGraphicFramePr>
          <p:xfrm>
            <a:off x="1268" y="1685"/>
            <a:ext cx="462" cy="1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68" name="Equation" r:id="rId5" imgW="736600" imgH="279400" progId="Equation.3">
                    <p:embed/>
                  </p:oleObj>
                </mc:Choice>
                <mc:Fallback>
                  <p:oleObj name="Equation" r:id="rId5" imgW="736600" imgH="279400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8" y="1685"/>
                          <a:ext cx="462" cy="1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188" name="Text Box 18"/>
            <p:cNvSpPr txBox="1">
              <a:spLocks noChangeArrowheads="1"/>
            </p:cNvSpPr>
            <p:nvPr/>
          </p:nvSpPr>
          <p:spPr bwMode="auto">
            <a:xfrm>
              <a:off x="1824" y="1632"/>
              <a:ext cx="273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dirty="0">
                  <a:latin typeface="Arno Pro Caption" panose="02020502040506020403" pitchFamily="18" charset="0"/>
                </a:rPr>
                <a:t>seconds is given by </a:t>
              </a:r>
            </a:p>
          </p:txBody>
        </p:sp>
      </p:grpSp>
      <p:graphicFrame>
        <p:nvGraphicFramePr>
          <p:cNvPr id="50183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5302611"/>
              </p:ext>
            </p:extLst>
          </p:nvPr>
        </p:nvGraphicFramePr>
        <p:xfrm>
          <a:off x="1541794" y="2086048"/>
          <a:ext cx="5527011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69" name="Equation" r:id="rId7" imgW="2590560" imgH="482400" progId="Equation.DSMT4">
                  <p:embed/>
                </p:oleObj>
              </mc:Choice>
              <mc:Fallback>
                <p:oleObj name="Equation" r:id="rId7" imgW="2590560" imgH="482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94" y="2086048"/>
                        <a:ext cx="5527011" cy="1025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4" name="Text Box 22"/>
          <p:cNvSpPr txBox="1">
            <a:spLocks noChangeArrowheads="1"/>
          </p:cNvSpPr>
          <p:nvPr/>
        </p:nvSpPr>
        <p:spPr bwMode="auto">
          <a:xfrm>
            <a:off x="533398" y="3479657"/>
            <a:ext cx="830580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Use Romberg’s rule to find the distance covered.  Use the 1, 2, 4, and 8-segment Trapezoidal rule results as given in the Table 1.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0709"/>
            <a:ext cx="8562975" cy="677862"/>
          </a:xfrm>
        </p:spPr>
        <p:txBody>
          <a:bodyPr/>
          <a:lstStyle/>
          <a:p>
            <a:r>
              <a:rPr lang="en-US" altLang="el-GR" dirty="0" smtClean="0">
                <a:cs typeface="Times New Roman" pitchFamily="18" charset="0"/>
              </a:rPr>
              <a:t>Solution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65AD2A-7093-47C4-BEFE-7FC3B639A575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51202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51205" name="Text Box 19"/>
          <p:cNvSpPr txBox="1">
            <a:spLocks noChangeArrowheads="1"/>
          </p:cNvSpPr>
          <p:nvPr/>
        </p:nvSpPr>
        <p:spPr bwMode="auto">
          <a:xfrm>
            <a:off x="533400" y="950971"/>
            <a:ext cx="8458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From Table 1, the needed values from original Trapezoidal rule are</a:t>
            </a:r>
          </a:p>
        </p:txBody>
      </p:sp>
      <p:grpSp>
        <p:nvGrpSpPr>
          <p:cNvPr id="51206" name="Group 30"/>
          <p:cNvGrpSpPr>
            <a:grpSpLocks/>
          </p:cNvGrpSpPr>
          <p:nvPr/>
        </p:nvGrpSpPr>
        <p:grpSpPr bwMode="auto">
          <a:xfrm>
            <a:off x="2438400" y="1676400"/>
            <a:ext cx="4000500" cy="1076325"/>
            <a:chOff x="1056" y="1872"/>
            <a:chExt cx="2520" cy="678"/>
          </a:xfrm>
        </p:grpSpPr>
        <p:graphicFrame>
          <p:nvGraphicFramePr>
            <p:cNvPr id="51208" name="Object 23"/>
            <p:cNvGraphicFramePr>
              <a:graphicFrameLocks noChangeAspect="1"/>
            </p:cNvGraphicFramePr>
            <p:nvPr/>
          </p:nvGraphicFramePr>
          <p:xfrm>
            <a:off x="1104" y="1872"/>
            <a:ext cx="90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37" name="Equation" r:id="rId3" imgW="1435100" imgH="393700" progId="Equation.3">
                    <p:embed/>
                  </p:oleObj>
                </mc:Choice>
                <mc:Fallback>
                  <p:oleObj name="Equation" r:id="rId3" imgW="1435100" imgH="393700" progId="Equation.3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1872"/>
                          <a:ext cx="90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09" name="Object 22"/>
            <p:cNvGraphicFramePr>
              <a:graphicFrameLocks noChangeAspect="1"/>
            </p:cNvGraphicFramePr>
            <p:nvPr/>
          </p:nvGraphicFramePr>
          <p:xfrm>
            <a:off x="2640" y="1872"/>
            <a:ext cx="93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38" name="Equation" r:id="rId5" imgW="1485900" imgH="393700" progId="Equation.3">
                    <p:embed/>
                  </p:oleObj>
                </mc:Choice>
                <mc:Fallback>
                  <p:oleObj name="Equation" r:id="rId5" imgW="1485900" imgH="393700" progId="Equation.3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1872"/>
                          <a:ext cx="93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10" name="Object 21"/>
            <p:cNvGraphicFramePr>
              <a:graphicFrameLocks noChangeAspect="1"/>
            </p:cNvGraphicFramePr>
            <p:nvPr/>
          </p:nvGraphicFramePr>
          <p:xfrm>
            <a:off x="1056" y="2304"/>
            <a:ext cx="918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39" name="Equation" r:id="rId7" imgW="1459866" imgH="393529" progId="Equation.3">
                    <p:embed/>
                  </p:oleObj>
                </mc:Choice>
                <mc:Fallback>
                  <p:oleObj name="Equation" r:id="rId7" imgW="1459866" imgH="393529" progId="Equation.3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6" y="2304"/>
                          <a:ext cx="918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211" name="Object 20"/>
            <p:cNvGraphicFramePr>
              <a:graphicFrameLocks noChangeAspect="1"/>
            </p:cNvGraphicFramePr>
            <p:nvPr/>
          </p:nvGraphicFramePr>
          <p:xfrm>
            <a:off x="2640" y="2256"/>
            <a:ext cx="93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40" name="Equation" r:id="rId9" imgW="1485900" imgH="393700" progId="Equation.3">
                    <p:embed/>
                  </p:oleObj>
                </mc:Choice>
                <mc:Fallback>
                  <p:oleObj name="Equation" r:id="rId9" imgW="1485900" imgH="393700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2256"/>
                          <a:ext cx="93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07" name="Text Box 29"/>
          <p:cNvSpPr txBox="1">
            <a:spLocks noChangeArrowheads="1"/>
          </p:cNvSpPr>
          <p:nvPr/>
        </p:nvSpPr>
        <p:spPr bwMode="auto">
          <a:xfrm>
            <a:off x="563562" y="2917487"/>
            <a:ext cx="7696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where the above four values correspond to using 1, 2, 4 and 8 segment Trapezoidal rule, respectively.  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514350" y="3989446"/>
            <a:ext cx="6705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To get the first order extrapolation values</a:t>
            </a:r>
            <a:r>
              <a:rPr lang="en-US" altLang="el-GR" dirty="0" smtClean="0">
                <a:latin typeface="Arno Pro Caption" panose="02020502040506020403" pitchFamily="18" charset="0"/>
              </a:rPr>
              <a:t>,</a:t>
            </a:r>
            <a:endParaRPr lang="en-US" altLang="el-GR" dirty="0">
              <a:latin typeface="Arno Pro Caption" panose="02020502040506020403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246192"/>
              </p:ext>
            </p:extLst>
          </p:nvPr>
        </p:nvGraphicFramePr>
        <p:xfrm>
          <a:off x="1708150" y="4422655"/>
          <a:ext cx="5124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1" name="Equation" r:id="rId11" imgW="3416040" imgH="406080" progId="Equation.DSMT4">
                  <p:embed/>
                </p:oleObj>
              </mc:Choice>
              <mc:Fallback>
                <p:oleObj name="Equation" r:id="rId11" imgW="341604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4422655"/>
                        <a:ext cx="51244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457200" y="4872849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altLang="el-GR" dirty="0">
                <a:latin typeface="Arno Pro Caption" panose="02020502040506020403" pitchFamily="18" charset="0"/>
              </a:rPr>
              <a:t>Similarly,</a:t>
            </a:r>
          </a:p>
        </p:txBody>
      </p:sp>
      <p:graphicFrame>
        <p:nvGraphicFramePr>
          <p:cNvPr id="1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640042"/>
              </p:ext>
            </p:extLst>
          </p:nvPr>
        </p:nvGraphicFramePr>
        <p:xfrm>
          <a:off x="1600201" y="5118236"/>
          <a:ext cx="5619750" cy="664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2" name="Equation" r:id="rId13" imgW="3429000" imgH="406080" progId="Equation.DSMT4">
                  <p:embed/>
                </p:oleObj>
              </mc:Choice>
              <mc:Fallback>
                <p:oleObj name="Equation" r:id="rId13" imgW="342900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1" y="5118236"/>
                        <a:ext cx="5619750" cy="664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746809"/>
              </p:ext>
            </p:extLst>
          </p:nvPr>
        </p:nvGraphicFramePr>
        <p:xfrm>
          <a:off x="1553370" y="5795460"/>
          <a:ext cx="5713412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3" name="Equation" r:id="rId15" imgW="3416040" imgH="406080" progId="Equation.DSMT4">
                  <p:embed/>
                </p:oleObj>
              </mc:Choice>
              <mc:Fallback>
                <p:oleObj name="Equation" r:id="rId15" imgW="341604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3370" y="5795460"/>
                        <a:ext cx="5713412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>
                <a:cs typeface="Times New Roman" pitchFamily="18" charset="0"/>
              </a:rPr>
              <a:t>Solution (cont.)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D43344A-41B1-4CDB-BD93-428BBBAB741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53250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53253" name="Text Box 79"/>
          <p:cNvSpPr txBox="1">
            <a:spLocks noChangeArrowheads="1"/>
          </p:cNvSpPr>
          <p:nvPr/>
        </p:nvSpPr>
        <p:spPr bwMode="auto">
          <a:xfrm>
            <a:off x="381000" y="11049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For the second order extrapolation values,</a:t>
            </a:r>
          </a:p>
        </p:txBody>
      </p:sp>
      <p:graphicFrame>
        <p:nvGraphicFramePr>
          <p:cNvPr id="53254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308841"/>
              </p:ext>
            </p:extLst>
          </p:nvPr>
        </p:nvGraphicFramePr>
        <p:xfrm>
          <a:off x="1066800" y="1699418"/>
          <a:ext cx="5957887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4" name="Equation" r:id="rId3" imgW="3454200" imgH="406080" progId="Equation.DSMT4">
                  <p:embed/>
                </p:oleObj>
              </mc:Choice>
              <mc:Fallback>
                <p:oleObj name="Equation" r:id="rId3" imgW="3454200" imgH="406080" progId="Equation.DSMT4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99418"/>
                        <a:ext cx="5957887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5" name="Text Box 86"/>
          <p:cNvSpPr txBox="1">
            <a:spLocks noChangeArrowheads="1"/>
          </p:cNvSpPr>
          <p:nvPr/>
        </p:nvSpPr>
        <p:spPr bwMode="auto">
          <a:xfrm>
            <a:off x="228600" y="2400696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Similarly,</a:t>
            </a:r>
          </a:p>
        </p:txBody>
      </p:sp>
      <p:graphicFrame>
        <p:nvGraphicFramePr>
          <p:cNvPr id="53256" name="Object 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92408"/>
              </p:ext>
            </p:extLst>
          </p:nvPr>
        </p:nvGraphicFramePr>
        <p:xfrm>
          <a:off x="971550" y="2832496"/>
          <a:ext cx="5208587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5" name="Equation" r:id="rId5" imgW="3441600" imgH="406080" progId="Equation.DSMT4">
                  <p:embed/>
                </p:oleObj>
              </mc:Choice>
              <mc:Fallback>
                <p:oleObj name="Equation" r:id="rId5" imgW="3441600" imgH="406080" progId="Equation.DSMT4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832496"/>
                        <a:ext cx="5208587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50850" y="3827858"/>
            <a:ext cx="51235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dirty="0">
                <a:latin typeface="Arno Pro Caption" panose="02020502040506020403" pitchFamily="18" charset="0"/>
              </a:rPr>
              <a:t>For the third order extrapolation values,</a:t>
            </a:r>
          </a:p>
        </p:txBody>
      </p:sp>
      <p:graphicFrame>
        <p:nvGraphicFramePr>
          <p:cNvPr id="1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4808231"/>
              </p:ext>
            </p:extLst>
          </p:nvPr>
        </p:nvGraphicFramePr>
        <p:xfrm>
          <a:off x="875040" y="4462858"/>
          <a:ext cx="5614714" cy="6425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6" name="Equation" r:id="rId7" imgW="3555720" imgH="406080" progId="Equation.DSMT4">
                  <p:embed/>
                </p:oleObj>
              </mc:Choice>
              <mc:Fallback>
                <p:oleObj name="Equation" r:id="rId7" imgW="35557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040" y="4462858"/>
                        <a:ext cx="5614714" cy="6425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Basis of Romberg Rule</a:t>
            </a:r>
          </a:p>
        </p:txBody>
      </p:sp>
      <p:sp>
        <p:nvSpPr>
          <p:cNvPr id="6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D1EB872-A67C-4142-B194-FC3EFC40BCD3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2770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32777" name="Line 18"/>
          <p:cNvSpPr>
            <a:spLocks noChangeShapeType="1"/>
          </p:cNvSpPr>
          <p:nvPr/>
        </p:nvSpPr>
        <p:spPr bwMode="auto">
          <a:xfrm>
            <a:off x="4725988" y="5761038"/>
            <a:ext cx="0" cy="103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32778" name="Line 19"/>
          <p:cNvSpPr>
            <a:spLocks noChangeShapeType="1"/>
          </p:cNvSpPr>
          <p:nvPr/>
        </p:nvSpPr>
        <p:spPr bwMode="auto">
          <a:xfrm>
            <a:off x="7218363" y="5761038"/>
            <a:ext cx="0" cy="103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pSp>
        <p:nvGrpSpPr>
          <p:cNvPr id="32779" name="Group 20"/>
          <p:cNvGrpSpPr>
            <a:grpSpLocks/>
          </p:cNvGrpSpPr>
          <p:nvPr/>
        </p:nvGrpSpPr>
        <p:grpSpPr bwMode="auto">
          <a:xfrm>
            <a:off x="3794125" y="3892550"/>
            <a:ext cx="931863" cy="1868488"/>
            <a:chOff x="2160" y="7710"/>
            <a:chExt cx="1620" cy="3271"/>
          </a:xfrm>
        </p:grpSpPr>
        <p:sp>
          <p:nvSpPr>
            <p:cNvPr id="32816" name="Line 21"/>
            <p:cNvSpPr>
              <a:spLocks noChangeShapeType="1"/>
            </p:cNvSpPr>
            <p:nvPr/>
          </p:nvSpPr>
          <p:spPr bwMode="auto">
            <a:xfrm>
              <a:off x="2160" y="10980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817" name="Freeform 22"/>
            <p:cNvSpPr>
              <a:spLocks/>
            </p:cNvSpPr>
            <p:nvPr/>
          </p:nvSpPr>
          <p:spPr bwMode="auto">
            <a:xfrm>
              <a:off x="3764" y="7710"/>
              <a:ext cx="14" cy="3271"/>
            </a:xfrm>
            <a:custGeom>
              <a:avLst/>
              <a:gdLst>
                <a:gd name="T0" fmla="*/ 14 w 14"/>
                <a:gd name="T1" fmla="*/ 3271 h 3271"/>
                <a:gd name="T2" fmla="*/ 0 w 14"/>
                <a:gd name="T3" fmla="*/ 0 h 3271"/>
                <a:gd name="T4" fmla="*/ 0 60000 65536"/>
                <a:gd name="T5" fmla="*/ 0 60000 65536"/>
                <a:gd name="T6" fmla="*/ 0 w 14"/>
                <a:gd name="T7" fmla="*/ 0 h 3271"/>
                <a:gd name="T8" fmla="*/ 14 w 14"/>
                <a:gd name="T9" fmla="*/ 3271 h 327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271">
                  <a:moveTo>
                    <a:pt x="14" y="3271"/>
                  </a:move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32780" name="Group 25"/>
          <p:cNvGrpSpPr>
            <a:grpSpLocks/>
          </p:cNvGrpSpPr>
          <p:nvPr/>
        </p:nvGrpSpPr>
        <p:grpSpPr bwMode="auto">
          <a:xfrm>
            <a:off x="3276600" y="2293938"/>
            <a:ext cx="5229225" cy="3878263"/>
            <a:chOff x="2064" y="1445"/>
            <a:chExt cx="3294" cy="2443"/>
          </a:xfrm>
        </p:grpSpPr>
        <p:sp>
          <p:nvSpPr>
            <p:cNvPr id="32788" name="Line 26"/>
            <p:cNvSpPr>
              <a:spLocks noChangeShapeType="1"/>
            </p:cNvSpPr>
            <p:nvPr/>
          </p:nvSpPr>
          <p:spPr bwMode="auto">
            <a:xfrm flipV="1">
              <a:off x="2390" y="1555"/>
              <a:ext cx="0" cy="20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789" name="Freeform 27"/>
            <p:cNvSpPr>
              <a:spLocks/>
            </p:cNvSpPr>
            <p:nvPr/>
          </p:nvSpPr>
          <p:spPr bwMode="auto">
            <a:xfrm>
              <a:off x="2651" y="1906"/>
              <a:ext cx="2136" cy="1723"/>
            </a:xfrm>
            <a:custGeom>
              <a:avLst/>
              <a:gdLst>
                <a:gd name="T0" fmla="*/ 0 w 5897"/>
                <a:gd name="T1" fmla="*/ 29 h 4785"/>
                <a:gd name="T2" fmla="*/ 5 w 5897"/>
                <a:gd name="T3" fmla="*/ 9 h 4785"/>
                <a:gd name="T4" fmla="*/ 23 w 5897"/>
                <a:gd name="T5" fmla="*/ 10 h 4785"/>
                <a:gd name="T6" fmla="*/ 37 w 5897"/>
                <a:gd name="T7" fmla="*/ 0 h 47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897"/>
                <a:gd name="T13" fmla="*/ 0 h 4785"/>
                <a:gd name="T14" fmla="*/ 5897 w 5897"/>
                <a:gd name="T15" fmla="*/ 4785 h 47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897" h="4785">
                  <a:moveTo>
                    <a:pt x="0" y="4785"/>
                  </a:moveTo>
                  <a:cubicBezTo>
                    <a:pt x="145" y="4243"/>
                    <a:pt x="247" y="2057"/>
                    <a:pt x="872" y="1530"/>
                  </a:cubicBezTo>
                  <a:cubicBezTo>
                    <a:pt x="1497" y="1003"/>
                    <a:pt x="2915" y="1875"/>
                    <a:pt x="3752" y="1620"/>
                  </a:cubicBezTo>
                  <a:cubicBezTo>
                    <a:pt x="4589" y="1365"/>
                    <a:pt x="5450" y="337"/>
                    <a:pt x="5897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790" name="Line 28"/>
            <p:cNvSpPr>
              <a:spLocks noChangeShapeType="1"/>
            </p:cNvSpPr>
            <p:nvPr/>
          </p:nvSpPr>
          <p:spPr bwMode="auto">
            <a:xfrm>
              <a:off x="4308" y="1679"/>
              <a:ext cx="326" cy="3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32791" name="Text Box 29"/>
            <p:cNvSpPr txBox="1">
              <a:spLocks noChangeArrowheads="1"/>
            </p:cNvSpPr>
            <p:nvPr/>
          </p:nvSpPr>
          <p:spPr bwMode="auto">
            <a:xfrm>
              <a:off x="4032" y="1488"/>
              <a:ext cx="326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altLang="el-GR" sz="1200" i="1" dirty="0"/>
                <a:t>f(x)</a:t>
              </a:r>
              <a:endParaRPr lang="en-US" altLang="el-GR" sz="1900" dirty="0"/>
            </a:p>
          </p:txBody>
        </p:sp>
        <p:sp>
          <p:nvSpPr>
            <p:cNvPr id="32792" name="Text Box 30"/>
            <p:cNvSpPr txBox="1">
              <a:spLocks noChangeArrowheads="1"/>
            </p:cNvSpPr>
            <p:nvPr/>
          </p:nvSpPr>
          <p:spPr bwMode="auto">
            <a:xfrm>
              <a:off x="2912" y="3694"/>
              <a:ext cx="19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a</a:t>
              </a:r>
              <a:endParaRPr lang="en-US" altLang="el-GR" sz="1900"/>
            </a:p>
          </p:txBody>
        </p:sp>
        <p:sp>
          <p:nvSpPr>
            <p:cNvPr id="32793" name="Text Box 31"/>
            <p:cNvSpPr txBox="1">
              <a:spLocks noChangeArrowheads="1"/>
            </p:cNvSpPr>
            <p:nvPr/>
          </p:nvSpPr>
          <p:spPr bwMode="auto">
            <a:xfrm>
              <a:off x="4477" y="3694"/>
              <a:ext cx="19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b</a:t>
              </a:r>
              <a:endParaRPr lang="en-US" altLang="el-GR" sz="1900"/>
            </a:p>
          </p:txBody>
        </p:sp>
        <p:sp>
          <p:nvSpPr>
            <p:cNvPr id="32794" name="Text Box 32"/>
            <p:cNvSpPr txBox="1">
              <a:spLocks noChangeArrowheads="1"/>
            </p:cNvSpPr>
            <p:nvPr/>
          </p:nvSpPr>
          <p:spPr bwMode="auto">
            <a:xfrm>
              <a:off x="2064" y="1555"/>
              <a:ext cx="196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y</a:t>
              </a:r>
              <a:endParaRPr lang="en-US" altLang="el-GR" sz="1900"/>
            </a:p>
          </p:txBody>
        </p:sp>
        <p:sp>
          <p:nvSpPr>
            <p:cNvPr id="32795" name="Text Box 33"/>
            <p:cNvSpPr txBox="1">
              <a:spLocks noChangeArrowheads="1"/>
            </p:cNvSpPr>
            <p:nvPr/>
          </p:nvSpPr>
          <p:spPr bwMode="auto">
            <a:xfrm>
              <a:off x="5194" y="3694"/>
              <a:ext cx="1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/>
              <a:r>
                <a:rPr lang="en-US" altLang="el-GR" sz="1200" i="1"/>
                <a:t>x</a:t>
              </a:r>
              <a:endParaRPr lang="en-US" altLang="el-GR" sz="1900"/>
            </a:p>
          </p:txBody>
        </p:sp>
        <p:sp>
          <p:nvSpPr>
            <p:cNvPr id="32796" name="Rectangle 34"/>
            <p:cNvSpPr>
              <a:spLocks noChangeArrowheads="1"/>
            </p:cNvSpPr>
            <p:nvPr/>
          </p:nvSpPr>
          <p:spPr bwMode="auto">
            <a:xfrm>
              <a:off x="2651" y="1445"/>
              <a:ext cx="195" cy="6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2797" name="Line 35"/>
            <p:cNvSpPr>
              <a:spLocks noChangeShapeType="1"/>
            </p:cNvSpPr>
            <p:nvPr/>
          </p:nvSpPr>
          <p:spPr bwMode="auto">
            <a:xfrm>
              <a:off x="4542" y="3629"/>
              <a:ext cx="7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32798" name="Group 36"/>
            <p:cNvGrpSpPr>
              <a:grpSpLocks/>
            </p:cNvGrpSpPr>
            <p:nvPr/>
          </p:nvGrpSpPr>
          <p:grpSpPr bwMode="auto">
            <a:xfrm>
              <a:off x="2977" y="2128"/>
              <a:ext cx="1598" cy="1501"/>
              <a:chOff x="3780" y="6810"/>
              <a:chExt cx="4411" cy="4170"/>
            </a:xfrm>
          </p:grpSpPr>
          <p:grpSp>
            <p:nvGrpSpPr>
              <p:cNvPr id="32799" name="Group 37"/>
              <p:cNvGrpSpPr>
                <a:grpSpLocks/>
              </p:cNvGrpSpPr>
              <p:nvPr/>
            </p:nvGrpSpPr>
            <p:grpSpPr bwMode="auto">
              <a:xfrm>
                <a:off x="3780" y="7125"/>
                <a:ext cx="4411" cy="3855"/>
                <a:chOff x="3780" y="7125"/>
                <a:chExt cx="4411" cy="3855"/>
              </a:xfrm>
            </p:grpSpPr>
            <p:grpSp>
              <p:nvGrpSpPr>
                <p:cNvPr id="32801" name="Group 38"/>
                <p:cNvGrpSpPr>
                  <a:grpSpLocks/>
                </p:cNvGrpSpPr>
                <p:nvPr/>
              </p:nvGrpSpPr>
              <p:grpSpPr bwMode="auto">
                <a:xfrm>
                  <a:off x="3780" y="7125"/>
                  <a:ext cx="4411" cy="3855"/>
                  <a:chOff x="3780" y="7125"/>
                  <a:chExt cx="4411" cy="3855"/>
                </a:xfrm>
              </p:grpSpPr>
              <p:grpSp>
                <p:nvGrpSpPr>
                  <p:cNvPr id="32803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3780" y="7125"/>
                    <a:ext cx="4411" cy="3855"/>
                    <a:chOff x="3780" y="7125"/>
                    <a:chExt cx="4411" cy="3855"/>
                  </a:xfrm>
                </p:grpSpPr>
                <p:grpSp>
                  <p:nvGrpSpPr>
                    <p:cNvPr id="32805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80" y="7125"/>
                      <a:ext cx="4411" cy="3855"/>
                      <a:chOff x="3780" y="7125"/>
                      <a:chExt cx="4411" cy="3855"/>
                    </a:xfrm>
                  </p:grpSpPr>
                  <p:grpSp>
                    <p:nvGrpSpPr>
                      <p:cNvPr id="32807" name="Group 4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780" y="7125"/>
                        <a:ext cx="4335" cy="3855"/>
                        <a:chOff x="3764" y="7125"/>
                        <a:chExt cx="4335" cy="3855"/>
                      </a:xfrm>
                    </p:grpSpPr>
                    <p:grpSp>
                      <p:nvGrpSpPr>
                        <p:cNvPr id="32809" name="Group 4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764" y="7125"/>
                          <a:ext cx="4335" cy="3855"/>
                          <a:chOff x="3764" y="7125"/>
                          <a:chExt cx="4335" cy="3855"/>
                        </a:xfrm>
                      </p:grpSpPr>
                      <p:sp>
                        <p:nvSpPr>
                          <p:cNvPr id="32811" name="Rectangle 43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764" y="7710"/>
                            <a:ext cx="1531" cy="3270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  <p:sp>
                        <p:nvSpPr>
                          <p:cNvPr id="32812" name="Rectangle 4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240" y="7875"/>
                            <a:ext cx="1859" cy="3105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  <p:sp>
                        <p:nvSpPr>
                          <p:cNvPr id="32813" name="Rectangle 4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295" y="7875"/>
                            <a:ext cx="945" cy="3105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  <p:sp>
                        <p:nvSpPr>
                          <p:cNvPr id="32814" name="Rectangle 4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48" y="7125"/>
                            <a:ext cx="351" cy="750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  <p:sp>
                        <p:nvSpPr>
                          <p:cNvPr id="32815" name="Rectangle 4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305" y="7470"/>
                            <a:ext cx="443" cy="405"/>
                          </a:xfrm>
                          <a:prstGeom prst="rect">
                            <a:avLst/>
                          </a:prstGeom>
                          <a:solidFill>
                            <a:schemeClr val="accent1">
                              <a:lumMod val="75000"/>
                            </a:schemeClr>
                          </a:solidFill>
                          <a:ln w="9525" algn="ctr">
                            <a:solidFill>
                              <a:schemeClr val="accent1">
                                <a:lumMod val="75000"/>
                              </a:schemeClr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/>
                          <a:lstStyle>
                            <a:lvl1pPr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1pPr>
                            <a:lvl2pPr marL="742950" indent="-28575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2pPr>
                            <a:lvl3pPr marL="11430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3pPr>
                            <a:lvl4pPr marL="16002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4pPr>
                            <a:lvl5pPr marL="2057400" indent="-228600" eaLnBrk="0" hangingPunct="0"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5pPr>
                            <a:lvl6pPr marL="25146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6pPr>
                            <a:lvl7pPr marL="29718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7pPr>
                            <a:lvl8pPr marL="34290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8pPr>
                            <a:lvl9pPr marL="3886200" indent="-228600" algn="ctr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sz="2400">
                                <a:solidFill>
                                  <a:schemeClr val="tx1"/>
                                </a:solidFill>
                                <a:latin typeface="Tahoma" pitchFamily="34" charset="0"/>
                              </a:defRPr>
                            </a:lvl9pPr>
                          </a:lstStyle>
                          <a:p>
                            <a:pPr eaLnBrk="1" hangingPunct="1"/>
                            <a:endParaRPr lang="el-GR" altLang="el-GR"/>
                          </a:p>
                        </p:txBody>
                      </p:sp>
                    </p:grpSp>
                    <p:sp>
                      <p:nvSpPr>
                        <p:cNvPr id="32810" name="AutoShape 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295" y="7710"/>
                          <a:ext cx="795" cy="165"/>
                        </a:xfrm>
                        <a:prstGeom prst="rtTriangle">
                          <a:avLst/>
                        </a:prstGeom>
                        <a:solidFill>
                          <a:srgbClr val="00B050"/>
                        </a:solidFill>
                        <a:ln w="9525" algn="ctr">
                          <a:solidFill>
                            <a:schemeClr val="accent1">
                              <a:lumMod val="75000"/>
                            </a:schemeClr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/>
                        <a:lstStyle>
                          <a:lvl1pPr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1pPr>
                          <a:lvl2pPr marL="742950" indent="-285750"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2pPr>
                          <a:lvl3pPr marL="1143000" indent="-228600"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3pPr>
                          <a:lvl4pPr marL="1600200" indent="-228600"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4pPr>
                          <a:lvl5pPr marL="2057400" indent="-228600" eaLnBrk="0" hangingPunct="0"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5pPr>
                          <a:lvl6pPr marL="25146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6pPr>
                          <a:lvl7pPr marL="29718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7pPr>
                          <a:lvl8pPr marL="34290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8pPr>
                          <a:lvl9pPr marL="3886200" indent="-228600" algn="ctr" eaLnBrk="0" fontAlgn="base" hangingPunct="0"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defRPr sz="2400">
                              <a:solidFill>
                                <a:schemeClr val="tx1"/>
                              </a:solidFill>
                              <a:latin typeface="Tahoma" pitchFamily="34" charset="0"/>
                            </a:defRPr>
                          </a:lvl9pPr>
                        </a:lstStyle>
                        <a:p>
                          <a:pPr eaLnBrk="1" hangingPunct="1"/>
                          <a:endParaRPr lang="el-GR" altLang="el-GR"/>
                        </a:p>
                      </p:txBody>
                    </p:sp>
                  </p:grpSp>
                  <p:sp>
                    <p:nvSpPr>
                      <p:cNvPr id="32808" name="AutoShape 49"/>
                      <p:cNvSpPr>
                        <a:spLocks noChangeArrowheads="1"/>
                      </p:cNvSpPr>
                      <p:nvPr/>
                    </p:nvSpPr>
                    <p:spPr bwMode="auto">
                      <a:xfrm rot="8492216">
                        <a:off x="6875" y="7316"/>
                        <a:ext cx="1316" cy="166"/>
                      </a:xfrm>
                      <a:prstGeom prst="rtTriangle">
                        <a:avLst/>
                      </a:prstGeom>
                      <a:solidFill>
                        <a:srgbClr val="00B050"/>
                      </a:solidFill>
                      <a:ln w="9525" algn="ctr">
                        <a:solidFill>
                          <a:schemeClr val="accent1">
                            <a:lumMod val="50000"/>
                          </a:schemeClr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/>
                      <a:lstStyle>
                        <a:lvl1pPr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1pPr>
                        <a:lvl2pPr marL="742950" indent="-285750"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2pPr>
                        <a:lvl3pPr marL="11430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3pPr>
                        <a:lvl4pPr marL="16002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4pPr>
                        <a:lvl5pPr marL="2057400" indent="-228600" eaLnBrk="0" hangingPunct="0"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5pPr>
                        <a:lvl6pPr marL="25146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6pPr>
                        <a:lvl7pPr marL="29718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7pPr>
                        <a:lvl8pPr marL="34290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8pPr>
                        <a:lvl9pPr marL="3886200" indent="-228600" algn="ctr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Tahoma" pitchFamily="34" charset="0"/>
                          </a:defRPr>
                        </a:lvl9pPr>
                      </a:lstStyle>
                      <a:p>
                        <a:pPr eaLnBrk="1" hangingPunct="1"/>
                        <a:endParaRPr lang="el-GR" altLang="el-GR"/>
                      </a:p>
                    </p:txBody>
                  </p:sp>
                </p:grpSp>
                <p:sp>
                  <p:nvSpPr>
                    <p:cNvPr id="32806" name="AutoShape 50"/>
                    <p:cNvSpPr>
                      <a:spLocks noChangeArrowheads="1"/>
                    </p:cNvSpPr>
                    <p:nvPr/>
                  </p:nvSpPr>
                  <p:spPr bwMode="auto">
                    <a:xfrm rot="9193022">
                      <a:off x="6409" y="7712"/>
                      <a:ext cx="1041" cy="442"/>
                    </a:xfrm>
                    <a:prstGeom prst="rtTriangle">
                      <a:avLst/>
                    </a:prstGeom>
                    <a:solidFill>
                      <a:schemeClr val="accent1">
                        <a:lumMod val="75000"/>
                      </a:schemeClr>
                    </a:solidFill>
                    <a:ln w="9525" algn="ctr">
                      <a:solidFill>
                        <a:schemeClr val="accent1">
                          <a:lumMod val="75000"/>
                        </a:schemeClr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>
                      <a:lvl1pPr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1pPr>
                      <a:lvl2pPr marL="742950" indent="-285750"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2pPr>
                      <a:lvl3pPr marL="1143000" indent="-228600"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3pPr>
                      <a:lvl4pPr marL="1600200" indent="-228600"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4pPr>
                      <a:lvl5pPr marL="2057400" indent="-228600" eaLnBrk="0" hangingPunct="0"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ahoma" pitchFamily="34" charset="0"/>
                        </a:defRPr>
                      </a:lvl9pPr>
                    </a:lstStyle>
                    <a:p>
                      <a:pPr eaLnBrk="1" hangingPunct="1"/>
                      <a:endParaRPr lang="el-GR" altLang="el-GR"/>
                    </a:p>
                  </p:txBody>
                </p:sp>
              </p:grpSp>
              <p:sp>
                <p:nvSpPr>
                  <p:cNvPr id="32804" name="AutoShape 51"/>
                  <p:cNvSpPr>
                    <a:spLocks noChangeArrowheads="1"/>
                  </p:cNvSpPr>
                  <p:nvPr/>
                </p:nvSpPr>
                <p:spPr bwMode="auto">
                  <a:xfrm rot="10264089">
                    <a:off x="4499" y="7974"/>
                    <a:ext cx="2376" cy="143"/>
                  </a:xfrm>
                  <a:prstGeom prst="rtTriangle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 w="9525" algn="ctr">
                    <a:solidFill>
                      <a:schemeClr val="accent1">
                        <a:lumMod val="75000"/>
                      </a:schemeClr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>
                    <a:lvl1pPr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1pPr>
                    <a:lvl2pPr marL="742950" indent="-285750"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2pPr>
                    <a:lvl3pPr marL="1143000" indent="-228600"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3pPr>
                    <a:lvl4pPr marL="1600200" indent="-228600"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4pPr>
                    <a:lvl5pPr marL="2057400" indent="-228600" eaLnBrk="0" hangingPunct="0"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ahoma" pitchFamily="34" charset="0"/>
                      </a:defRPr>
                    </a:lvl9pPr>
                  </a:lstStyle>
                  <a:p>
                    <a:pPr eaLnBrk="1" hangingPunct="1"/>
                    <a:endParaRPr lang="el-GR" altLang="el-GR"/>
                  </a:p>
                </p:txBody>
              </p:sp>
            </p:grpSp>
            <p:sp>
              <p:nvSpPr>
                <p:cNvPr id="32802" name="AutoShape 52"/>
                <p:cNvSpPr>
                  <a:spLocks noChangeArrowheads="1"/>
                </p:cNvSpPr>
                <p:nvPr/>
              </p:nvSpPr>
              <p:spPr bwMode="auto">
                <a:xfrm rot="9040362">
                  <a:off x="7367" y="7338"/>
                  <a:ext cx="479" cy="394"/>
                </a:xfrm>
                <a:prstGeom prst="rtTriangle">
                  <a:avLst/>
                </a:prstGeom>
                <a:solidFill>
                  <a:schemeClr val="accent1">
                    <a:lumMod val="75000"/>
                  </a:schemeClr>
                </a:solidFill>
                <a:ln w="9525" algn="ctr">
                  <a:solidFill>
                    <a:schemeClr val="accent1">
                      <a:lumMod val="75000"/>
                    </a:schemeClr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itchFamily="34" charset="0"/>
                    </a:defRPr>
                  </a:lvl9pPr>
                </a:lstStyle>
                <a:p>
                  <a:pPr eaLnBrk="1" hangingPunct="1"/>
                  <a:endParaRPr lang="el-GR" altLang="el-GR"/>
                </a:p>
              </p:txBody>
            </p:sp>
          </p:grpSp>
          <p:sp>
            <p:nvSpPr>
              <p:cNvPr id="32800" name="AutoShape 53"/>
              <p:cNvSpPr>
                <a:spLocks noChangeArrowheads="1"/>
              </p:cNvSpPr>
              <p:nvPr/>
            </p:nvSpPr>
            <p:spPr bwMode="auto">
              <a:xfrm flipH="1">
                <a:off x="7650" y="6810"/>
                <a:ext cx="465" cy="420"/>
              </a:xfrm>
              <a:prstGeom prst="rtTriangle">
                <a:avLst/>
              </a:prstGeom>
              <a:solidFill>
                <a:schemeClr val="accent1">
                  <a:lumMod val="75000"/>
                </a:schemeClr>
              </a:solidFill>
              <a:ln w="9525" algn="ctr">
                <a:solidFill>
                  <a:schemeClr val="accent1">
                    <a:lumMod val="75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endParaRPr lang="el-GR" altLang="el-GR"/>
              </a:p>
            </p:txBody>
          </p:sp>
        </p:grpSp>
      </p:grpSp>
      <p:grpSp>
        <p:nvGrpSpPr>
          <p:cNvPr id="32781" name="Group 54"/>
          <p:cNvGrpSpPr>
            <a:grpSpLocks/>
          </p:cNvGrpSpPr>
          <p:nvPr/>
        </p:nvGrpSpPr>
        <p:grpSpPr bwMode="auto">
          <a:xfrm>
            <a:off x="4748213" y="3814763"/>
            <a:ext cx="858837" cy="309562"/>
            <a:chOff x="3818" y="7575"/>
            <a:chExt cx="1493" cy="542"/>
          </a:xfrm>
          <a:solidFill>
            <a:schemeClr val="accent1">
              <a:lumMod val="75000"/>
            </a:schemeClr>
          </a:solidFill>
        </p:grpSpPr>
        <p:sp>
          <p:nvSpPr>
            <p:cNvPr id="32784" name="Rectangle 55"/>
            <p:cNvSpPr>
              <a:spLocks noChangeArrowheads="1"/>
            </p:cNvSpPr>
            <p:nvPr/>
          </p:nvSpPr>
          <p:spPr bwMode="auto">
            <a:xfrm>
              <a:off x="4140" y="7575"/>
              <a:ext cx="495" cy="542"/>
            </a:xfrm>
            <a:prstGeom prst="rect">
              <a:avLst/>
            </a:prstGeom>
            <a:grpFill/>
            <a:ln w="9525" algn="ctr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2785" name="AutoShape 56"/>
            <p:cNvSpPr>
              <a:spLocks noChangeArrowheads="1"/>
            </p:cNvSpPr>
            <p:nvPr/>
          </p:nvSpPr>
          <p:spPr bwMode="auto">
            <a:xfrm>
              <a:off x="4635" y="7575"/>
              <a:ext cx="676" cy="157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 w="9525" algn="ctr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2786" name="AutoShape 57"/>
            <p:cNvSpPr>
              <a:spLocks noChangeArrowheads="1"/>
            </p:cNvSpPr>
            <p:nvPr/>
          </p:nvSpPr>
          <p:spPr bwMode="auto">
            <a:xfrm rot="9682236">
              <a:off x="3818" y="7629"/>
              <a:ext cx="461" cy="246"/>
            </a:xfrm>
            <a:prstGeom prst="rtTriangle">
              <a:avLst/>
            </a:prstGeom>
            <a:grpFill/>
            <a:ln w="9525" algn="ctr">
              <a:solidFill>
                <a:schemeClr val="accent1">
                  <a:lumMod val="75000"/>
                </a:schemeClr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sp>
          <p:nvSpPr>
            <p:cNvPr id="32787" name="Line 58"/>
            <p:cNvSpPr>
              <a:spLocks noChangeShapeType="1"/>
            </p:cNvSpPr>
            <p:nvPr/>
          </p:nvSpPr>
          <p:spPr bwMode="auto">
            <a:xfrm flipV="1">
              <a:off x="3818" y="7577"/>
              <a:ext cx="322" cy="135"/>
            </a:xfrm>
            <a:prstGeom prst="line">
              <a:avLst/>
            </a:prstGeom>
            <a:grpFill/>
            <a:ln w="28575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32782" name="Freeform 59"/>
          <p:cNvSpPr>
            <a:spLocks/>
          </p:cNvSpPr>
          <p:nvPr/>
        </p:nvSpPr>
        <p:spPr bwMode="auto">
          <a:xfrm>
            <a:off x="4724400" y="3825875"/>
            <a:ext cx="160338" cy="79375"/>
          </a:xfrm>
          <a:custGeom>
            <a:avLst/>
            <a:gdLst>
              <a:gd name="T0" fmla="*/ 0 w 279"/>
              <a:gd name="T1" fmla="*/ 2147483647 h 137"/>
              <a:gd name="T2" fmla="*/ 2147483647 w 279"/>
              <a:gd name="T3" fmla="*/ 2147483647 h 137"/>
              <a:gd name="T4" fmla="*/ 2147483647 w 279"/>
              <a:gd name="T5" fmla="*/ 0 h 137"/>
              <a:gd name="T6" fmla="*/ 0 60000 65536"/>
              <a:gd name="T7" fmla="*/ 0 60000 65536"/>
              <a:gd name="T8" fmla="*/ 0 60000 65536"/>
              <a:gd name="T9" fmla="*/ 0 w 279"/>
              <a:gd name="T10" fmla="*/ 0 h 137"/>
              <a:gd name="T11" fmla="*/ 279 w 279"/>
              <a:gd name="T12" fmla="*/ 137 h 13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9" h="137">
                <a:moveTo>
                  <a:pt x="0" y="137"/>
                </a:moveTo>
                <a:cubicBezTo>
                  <a:pt x="34" y="107"/>
                  <a:pt x="68" y="77"/>
                  <a:pt x="114" y="54"/>
                </a:cubicBezTo>
                <a:cubicBezTo>
                  <a:pt x="160" y="31"/>
                  <a:pt x="249" y="0"/>
                  <a:pt x="279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xtLst/>
        </p:spPr>
        <p:txBody>
          <a:bodyPr/>
          <a:lstStyle/>
          <a:p>
            <a:endParaRPr lang="el-GR"/>
          </a:p>
        </p:txBody>
      </p:sp>
      <p:graphicFrame>
        <p:nvGraphicFramePr>
          <p:cNvPr id="32783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281241"/>
              </p:ext>
            </p:extLst>
          </p:nvPr>
        </p:nvGraphicFramePr>
        <p:xfrm>
          <a:off x="4673600" y="2051050"/>
          <a:ext cx="932886" cy="693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9" name="Equation" r:id="rId4" imgW="647640" imgH="482400" progId="Equation.DSMT4">
                  <p:embed/>
                </p:oleObj>
              </mc:Choice>
              <mc:Fallback>
                <p:oleObj name="Equation" r:id="rId4" imgW="647640" imgH="48240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2051050"/>
                        <a:ext cx="932886" cy="6939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256308" y="990600"/>
            <a:ext cx="858289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no Pro Caption" panose="02020502040506020403" pitchFamily="18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5000"/>
              <a:buChar char="•"/>
              <a:defRPr sz="2800">
                <a:solidFill>
                  <a:schemeClr val="tx1"/>
                </a:solidFill>
                <a:latin typeface="Arno Pro Caption" panose="02020502040506020403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400">
                <a:solidFill>
                  <a:schemeClr val="tx1"/>
                </a:solidFill>
                <a:latin typeface="Arno Pro Caption" panose="02020502040506020403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5000"/>
              <a:buChar char="•"/>
              <a:defRPr sz="2000">
                <a:solidFill>
                  <a:schemeClr val="tx1"/>
                </a:solidFill>
                <a:latin typeface="Arno Pro Caption" panose="02020502040506020403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Arno Pro Caption" panose="02020502040506020403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altLang="el-GR" sz="2800" kern="0" dirty="0" smtClean="0">
                <a:solidFill>
                  <a:srgbClr val="7030A0"/>
                </a:solidFill>
                <a:cs typeface="Times New Roman" pitchFamily="18" charset="0"/>
              </a:rPr>
              <a:t>	</a:t>
            </a:r>
            <a:r>
              <a:rPr lang="en-US" altLang="el-GR" sz="2400" b="1" kern="0" dirty="0" smtClean="0">
                <a:solidFill>
                  <a:schemeClr val="accent5">
                    <a:lumMod val="50000"/>
                  </a:schemeClr>
                </a:solidFill>
                <a:cs typeface="Times New Roman" pitchFamily="18" charset="0"/>
              </a:rPr>
              <a:t>Integration: </a:t>
            </a:r>
            <a:r>
              <a:rPr lang="en-US" altLang="el-GR" sz="2400" kern="0" dirty="0" smtClean="0"/>
              <a:t>The process of measuring the area under a function plotted on a graph.</a:t>
            </a:r>
          </a:p>
          <a:p>
            <a:pPr>
              <a:buFont typeface="Wingdings" pitchFamily="2" charset="2"/>
              <a:buNone/>
            </a:pPr>
            <a:endParaRPr lang="en-US" altLang="el-GR" sz="2100" b="1" kern="0" dirty="0" smtClean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52" name="Text Box 124"/>
          <p:cNvSpPr txBox="1">
            <a:spLocks noChangeArrowheads="1"/>
          </p:cNvSpPr>
          <p:nvPr/>
        </p:nvSpPr>
        <p:spPr bwMode="auto">
          <a:xfrm>
            <a:off x="450273" y="2590800"/>
            <a:ext cx="34290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Where: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i="1" dirty="0">
                <a:latin typeface="Arno Pro Caption" panose="02020502040506020403" pitchFamily="18" charset="0"/>
              </a:rPr>
              <a:t>f(x) </a:t>
            </a:r>
            <a:r>
              <a:rPr lang="en-US" altLang="el-GR" sz="2000" dirty="0">
                <a:latin typeface="Arno Pro Caption" panose="02020502040506020403" pitchFamily="18" charset="0"/>
              </a:rPr>
              <a:t>is the integrand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i="1" dirty="0">
                <a:latin typeface="Arno Pro Caption" panose="02020502040506020403" pitchFamily="18" charset="0"/>
              </a:rPr>
              <a:t>a</a:t>
            </a:r>
            <a:r>
              <a:rPr lang="en-US" altLang="el-GR" sz="2000" dirty="0">
                <a:latin typeface="Arno Pro Caption" panose="02020502040506020403" pitchFamily="18" charset="0"/>
              </a:rPr>
              <a:t>= lower limit of integration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altLang="el-GR" sz="2000" i="1" dirty="0">
                <a:latin typeface="Arno Pro Caption" panose="02020502040506020403" pitchFamily="18" charset="0"/>
              </a:rPr>
              <a:t>b</a:t>
            </a:r>
            <a:r>
              <a:rPr lang="en-US" altLang="el-GR" sz="2000" dirty="0">
                <a:latin typeface="Arno Pro Caption" panose="02020502040506020403" pitchFamily="18" charset="0"/>
              </a:rPr>
              <a:t>= upper limit of integration</a:t>
            </a:r>
            <a:endParaRPr lang="en-US" altLang="el-GR" sz="2000" i="1" dirty="0">
              <a:latin typeface="Arno Pro Caption" panose="02020502040506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Solution (cont.)</a:t>
            </a: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03DE83-B259-4D70-9E06-4940657DA6C4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55298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grpSp>
        <p:nvGrpSpPr>
          <p:cNvPr id="55301" name="Group 42"/>
          <p:cNvGrpSpPr>
            <a:grpSpLocks/>
          </p:cNvGrpSpPr>
          <p:nvPr/>
        </p:nvGrpSpPr>
        <p:grpSpPr bwMode="auto">
          <a:xfrm>
            <a:off x="914400" y="3048000"/>
            <a:ext cx="6705600" cy="2895600"/>
            <a:chOff x="288" y="2016"/>
            <a:chExt cx="4224" cy="1824"/>
          </a:xfrm>
        </p:grpSpPr>
        <p:sp>
          <p:nvSpPr>
            <p:cNvPr id="55303" name="AutoShape 5"/>
            <p:cNvSpPr>
              <a:spLocks noChangeAspect="1" noChangeArrowheads="1"/>
            </p:cNvSpPr>
            <p:nvPr/>
          </p:nvSpPr>
          <p:spPr bwMode="auto">
            <a:xfrm>
              <a:off x="288" y="2016"/>
              <a:ext cx="4224" cy="177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endParaRPr lang="el-GR" altLang="el-GR"/>
            </a:p>
          </p:txBody>
        </p:sp>
        <p:grpSp>
          <p:nvGrpSpPr>
            <p:cNvPr id="55304" name="Group 6"/>
            <p:cNvGrpSpPr>
              <a:grpSpLocks/>
            </p:cNvGrpSpPr>
            <p:nvPr/>
          </p:nvGrpSpPr>
          <p:grpSpPr bwMode="auto">
            <a:xfrm>
              <a:off x="288" y="2064"/>
              <a:ext cx="3979" cy="1776"/>
              <a:chOff x="1980" y="3620"/>
              <a:chExt cx="8100" cy="3060"/>
            </a:xfrm>
          </p:grpSpPr>
          <p:sp>
            <p:nvSpPr>
              <p:cNvPr id="55305" name="Text Box 7"/>
              <p:cNvSpPr txBox="1">
                <a:spLocks noChangeArrowheads="1"/>
              </p:cNvSpPr>
              <p:nvPr/>
            </p:nvSpPr>
            <p:spPr bwMode="auto">
              <a:xfrm>
                <a:off x="3420" y="3980"/>
                <a:ext cx="90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dirty="0">
                    <a:latin typeface="Arno Pro Caption" panose="02020502040506020403" pitchFamily="18" charset="0"/>
                  </a:rPr>
                  <a:t>11868</a:t>
                </a:r>
              </a:p>
            </p:txBody>
          </p:sp>
          <p:sp>
            <p:nvSpPr>
              <p:cNvPr id="55306" name="Text Box 8"/>
              <p:cNvSpPr txBox="1">
                <a:spLocks noChangeArrowheads="1"/>
              </p:cNvSpPr>
              <p:nvPr/>
            </p:nvSpPr>
            <p:spPr bwMode="auto">
              <a:xfrm>
                <a:off x="3420" y="4699"/>
                <a:ext cx="900" cy="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eaLnBrk="1" hangingPunct="1">
                  <a:defRPr sz="1400">
                    <a:latin typeface="Arno Pro Caption" panose="02020502040506020403" pitchFamily="18" charset="0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r>
                  <a:rPr lang="en-US" altLang="el-GR" dirty="0"/>
                  <a:t>1126</a:t>
                </a:r>
              </a:p>
            </p:txBody>
          </p:sp>
          <p:sp>
            <p:nvSpPr>
              <p:cNvPr id="55307" name="Text Box 9"/>
              <p:cNvSpPr txBox="1">
                <a:spLocks noChangeArrowheads="1"/>
              </p:cNvSpPr>
              <p:nvPr/>
            </p:nvSpPr>
            <p:spPr bwMode="auto">
              <a:xfrm>
                <a:off x="3420" y="5420"/>
                <a:ext cx="900" cy="3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dirty="0">
                    <a:latin typeface="Arno Pro Caption" panose="02020502040506020403" pitchFamily="18" charset="0"/>
                  </a:rPr>
                  <a:t>11113</a:t>
                </a:r>
              </a:p>
            </p:txBody>
          </p:sp>
          <p:sp>
            <p:nvSpPr>
              <p:cNvPr id="55308" name="Text Box 10"/>
              <p:cNvSpPr txBox="1">
                <a:spLocks noChangeArrowheads="1"/>
              </p:cNvSpPr>
              <p:nvPr/>
            </p:nvSpPr>
            <p:spPr bwMode="auto">
              <a:xfrm>
                <a:off x="3420" y="6140"/>
                <a:ext cx="900" cy="3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dirty="0">
                    <a:latin typeface="Arno Pro Caption" panose="02020502040506020403" pitchFamily="18" charset="0"/>
                  </a:rPr>
                  <a:t>11074</a:t>
                </a:r>
              </a:p>
            </p:txBody>
          </p:sp>
          <p:grpSp>
            <p:nvGrpSpPr>
              <p:cNvPr id="55309" name="Group 11"/>
              <p:cNvGrpSpPr>
                <a:grpSpLocks/>
              </p:cNvGrpSpPr>
              <p:nvPr/>
            </p:nvGrpSpPr>
            <p:grpSpPr bwMode="auto">
              <a:xfrm>
                <a:off x="4320" y="4159"/>
                <a:ext cx="717" cy="723"/>
                <a:chOff x="4343" y="1301"/>
                <a:chExt cx="553" cy="558"/>
              </a:xfrm>
            </p:grpSpPr>
            <p:sp>
              <p:nvSpPr>
                <p:cNvPr id="55338" name="Line 12"/>
                <p:cNvSpPr>
                  <a:spLocks noChangeShapeType="1"/>
                </p:cNvSpPr>
                <p:nvPr/>
              </p:nvSpPr>
              <p:spPr bwMode="auto">
                <a:xfrm>
                  <a:off x="4343" y="1301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5339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4343" y="1580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55310" name="Group 14"/>
              <p:cNvGrpSpPr>
                <a:grpSpLocks/>
              </p:cNvGrpSpPr>
              <p:nvPr/>
            </p:nvGrpSpPr>
            <p:grpSpPr bwMode="auto">
              <a:xfrm>
                <a:off x="4320" y="4880"/>
                <a:ext cx="717" cy="722"/>
                <a:chOff x="4343" y="1301"/>
                <a:chExt cx="553" cy="558"/>
              </a:xfrm>
            </p:grpSpPr>
            <p:sp>
              <p:nvSpPr>
                <p:cNvPr id="55336" name="Line 15"/>
                <p:cNvSpPr>
                  <a:spLocks noChangeShapeType="1"/>
                </p:cNvSpPr>
                <p:nvPr/>
              </p:nvSpPr>
              <p:spPr bwMode="auto">
                <a:xfrm>
                  <a:off x="4343" y="1301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5337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343" y="1580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55311" name="Group 17"/>
              <p:cNvGrpSpPr>
                <a:grpSpLocks/>
              </p:cNvGrpSpPr>
              <p:nvPr/>
            </p:nvGrpSpPr>
            <p:grpSpPr bwMode="auto">
              <a:xfrm>
                <a:off x="4320" y="5600"/>
                <a:ext cx="715" cy="719"/>
                <a:chOff x="4343" y="1301"/>
                <a:chExt cx="553" cy="558"/>
              </a:xfrm>
            </p:grpSpPr>
            <p:sp>
              <p:nvSpPr>
                <p:cNvPr id="55334" name="Line 18"/>
                <p:cNvSpPr>
                  <a:spLocks noChangeShapeType="1"/>
                </p:cNvSpPr>
                <p:nvPr/>
              </p:nvSpPr>
              <p:spPr bwMode="auto">
                <a:xfrm>
                  <a:off x="4343" y="1301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5335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4343" y="1580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55312" name="Text Box 20"/>
              <p:cNvSpPr txBox="1">
                <a:spLocks noChangeArrowheads="1"/>
              </p:cNvSpPr>
              <p:nvPr/>
            </p:nvSpPr>
            <p:spPr bwMode="auto">
              <a:xfrm>
                <a:off x="5220" y="4340"/>
                <a:ext cx="90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dirty="0">
                    <a:latin typeface="Arno Pro Caption" panose="02020502040506020403" pitchFamily="18" charset="0"/>
                  </a:rPr>
                  <a:t>11065</a:t>
                </a:r>
              </a:p>
            </p:txBody>
          </p:sp>
          <p:sp>
            <p:nvSpPr>
              <p:cNvPr id="55313" name="Text Box 21"/>
              <p:cNvSpPr txBox="1">
                <a:spLocks noChangeArrowheads="1"/>
              </p:cNvSpPr>
              <p:nvPr/>
            </p:nvSpPr>
            <p:spPr bwMode="auto">
              <a:xfrm>
                <a:off x="5220" y="5060"/>
                <a:ext cx="90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dirty="0">
                    <a:latin typeface="Arno Pro Caption" panose="02020502040506020403" pitchFamily="18" charset="0"/>
                  </a:rPr>
                  <a:t>11062</a:t>
                </a:r>
              </a:p>
            </p:txBody>
          </p:sp>
          <p:sp>
            <p:nvSpPr>
              <p:cNvPr id="55314" name="Text Box 22"/>
              <p:cNvSpPr txBox="1">
                <a:spLocks noChangeArrowheads="1"/>
              </p:cNvSpPr>
              <p:nvPr/>
            </p:nvSpPr>
            <p:spPr bwMode="auto">
              <a:xfrm>
                <a:off x="5220" y="5780"/>
                <a:ext cx="90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eaLnBrk="1" hangingPunct="1">
                  <a:defRPr sz="1400">
                    <a:latin typeface="Arno Pro Caption" panose="02020502040506020403" pitchFamily="18" charset="0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r>
                  <a:rPr lang="en-US" altLang="el-GR" dirty="0"/>
                  <a:t>11061</a:t>
                </a:r>
              </a:p>
            </p:txBody>
          </p:sp>
          <p:grpSp>
            <p:nvGrpSpPr>
              <p:cNvPr id="55315" name="Group 23"/>
              <p:cNvGrpSpPr>
                <a:grpSpLocks/>
              </p:cNvGrpSpPr>
              <p:nvPr/>
            </p:nvGrpSpPr>
            <p:grpSpPr bwMode="auto">
              <a:xfrm>
                <a:off x="6120" y="4520"/>
                <a:ext cx="717" cy="723"/>
                <a:chOff x="4343" y="1301"/>
                <a:chExt cx="553" cy="558"/>
              </a:xfrm>
            </p:grpSpPr>
            <p:sp>
              <p:nvSpPr>
                <p:cNvPr id="55332" name="Line 24"/>
                <p:cNvSpPr>
                  <a:spLocks noChangeShapeType="1"/>
                </p:cNvSpPr>
                <p:nvPr/>
              </p:nvSpPr>
              <p:spPr bwMode="auto">
                <a:xfrm>
                  <a:off x="4343" y="1301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5333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4343" y="1580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grpSp>
            <p:nvGrpSpPr>
              <p:cNvPr id="55316" name="Group 26"/>
              <p:cNvGrpSpPr>
                <a:grpSpLocks/>
              </p:cNvGrpSpPr>
              <p:nvPr/>
            </p:nvGrpSpPr>
            <p:grpSpPr bwMode="auto">
              <a:xfrm>
                <a:off x="6120" y="5241"/>
                <a:ext cx="717" cy="722"/>
                <a:chOff x="4343" y="1301"/>
                <a:chExt cx="553" cy="558"/>
              </a:xfrm>
            </p:grpSpPr>
            <p:sp>
              <p:nvSpPr>
                <p:cNvPr id="55330" name="Line 27"/>
                <p:cNvSpPr>
                  <a:spLocks noChangeShapeType="1"/>
                </p:cNvSpPr>
                <p:nvPr/>
              </p:nvSpPr>
              <p:spPr bwMode="auto">
                <a:xfrm>
                  <a:off x="4343" y="1301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5331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4343" y="1580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55317" name="Text Box 29"/>
              <p:cNvSpPr txBox="1">
                <a:spLocks noChangeArrowheads="1"/>
              </p:cNvSpPr>
              <p:nvPr/>
            </p:nvSpPr>
            <p:spPr bwMode="auto">
              <a:xfrm>
                <a:off x="7020" y="4700"/>
                <a:ext cx="90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dirty="0">
                    <a:latin typeface="Arno Pro Caption" panose="02020502040506020403" pitchFamily="18" charset="0"/>
                  </a:rPr>
                  <a:t>11062</a:t>
                </a:r>
              </a:p>
            </p:txBody>
          </p:sp>
          <p:sp>
            <p:nvSpPr>
              <p:cNvPr id="55318" name="Text Box 30"/>
              <p:cNvSpPr txBox="1">
                <a:spLocks noChangeArrowheads="1"/>
              </p:cNvSpPr>
              <p:nvPr/>
            </p:nvSpPr>
            <p:spPr bwMode="auto">
              <a:xfrm>
                <a:off x="7020" y="5420"/>
                <a:ext cx="90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eaLnBrk="1" hangingPunct="1">
                  <a:defRPr sz="1400">
                    <a:latin typeface="Arno Pro Caption" panose="02020502040506020403" pitchFamily="18" charset="0"/>
                  </a:defRPr>
                </a:lvl1pPr>
                <a:lvl2pPr marL="742950" indent="-285750" eaLnBrk="0" hangingPunct="0"/>
                <a:lvl3pPr marL="1143000" indent="-228600" eaLnBrk="0" hangingPunct="0"/>
                <a:lvl4pPr marL="1600200" indent="-228600" eaLnBrk="0" hangingPunct="0"/>
                <a:lvl5pPr marL="2057400" indent="-228600" eaLnBrk="0" hangingPunct="0"/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</a:lvl9pPr>
              </a:lstStyle>
              <a:p>
                <a:r>
                  <a:rPr lang="en-US" altLang="el-GR" dirty="0"/>
                  <a:t>11061</a:t>
                </a:r>
              </a:p>
            </p:txBody>
          </p:sp>
          <p:grpSp>
            <p:nvGrpSpPr>
              <p:cNvPr id="55319" name="Group 31"/>
              <p:cNvGrpSpPr>
                <a:grpSpLocks/>
              </p:cNvGrpSpPr>
              <p:nvPr/>
            </p:nvGrpSpPr>
            <p:grpSpPr bwMode="auto">
              <a:xfrm>
                <a:off x="7920" y="4880"/>
                <a:ext cx="717" cy="723"/>
                <a:chOff x="4343" y="1301"/>
                <a:chExt cx="553" cy="558"/>
              </a:xfrm>
            </p:grpSpPr>
            <p:sp>
              <p:nvSpPr>
                <p:cNvPr id="55328" name="Line 32"/>
                <p:cNvSpPr>
                  <a:spLocks noChangeShapeType="1"/>
                </p:cNvSpPr>
                <p:nvPr/>
              </p:nvSpPr>
              <p:spPr bwMode="auto">
                <a:xfrm>
                  <a:off x="4343" y="1301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55329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4343" y="1580"/>
                  <a:ext cx="553" cy="2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55320" name="Text Box 34"/>
              <p:cNvSpPr txBox="1">
                <a:spLocks noChangeArrowheads="1"/>
              </p:cNvSpPr>
              <p:nvPr/>
            </p:nvSpPr>
            <p:spPr bwMode="auto">
              <a:xfrm>
                <a:off x="8640" y="5060"/>
                <a:ext cx="900" cy="3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dirty="0">
                    <a:latin typeface="Arno Pro Caption" panose="02020502040506020403" pitchFamily="18" charset="0"/>
                  </a:rPr>
                  <a:t>11061</a:t>
                </a:r>
              </a:p>
            </p:txBody>
          </p:sp>
          <p:sp>
            <p:nvSpPr>
              <p:cNvPr id="55321" name="Text Box 35"/>
              <p:cNvSpPr txBox="1">
                <a:spLocks noChangeArrowheads="1"/>
              </p:cNvSpPr>
              <p:nvPr/>
            </p:nvSpPr>
            <p:spPr bwMode="auto">
              <a:xfrm>
                <a:off x="1980" y="3980"/>
                <a:ext cx="14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i="1" dirty="0">
                    <a:latin typeface="Arno Pro Caption" panose="02020502040506020403" pitchFamily="18" charset="0"/>
                  </a:rPr>
                  <a:t>1-segment</a:t>
                </a:r>
                <a:endParaRPr lang="en-US" altLang="el-GR" sz="1400" dirty="0">
                  <a:latin typeface="Arno Pro Caption" panose="02020502040506020403" pitchFamily="18" charset="0"/>
                </a:endParaRPr>
              </a:p>
            </p:txBody>
          </p:sp>
          <p:sp>
            <p:nvSpPr>
              <p:cNvPr id="55322" name="Text Box 36"/>
              <p:cNvSpPr txBox="1">
                <a:spLocks noChangeArrowheads="1"/>
              </p:cNvSpPr>
              <p:nvPr/>
            </p:nvSpPr>
            <p:spPr bwMode="auto">
              <a:xfrm>
                <a:off x="1980" y="4700"/>
                <a:ext cx="14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i="1" dirty="0">
                    <a:latin typeface="Arno Pro Caption" panose="02020502040506020403" pitchFamily="18" charset="0"/>
                  </a:rPr>
                  <a:t>2-segment</a:t>
                </a:r>
                <a:endParaRPr lang="en-US" altLang="el-GR" sz="1400" dirty="0">
                  <a:latin typeface="Arno Pro Caption" panose="02020502040506020403" pitchFamily="18" charset="0"/>
                </a:endParaRPr>
              </a:p>
            </p:txBody>
          </p:sp>
          <p:sp>
            <p:nvSpPr>
              <p:cNvPr id="55323" name="Text Box 37"/>
              <p:cNvSpPr txBox="1">
                <a:spLocks noChangeArrowheads="1"/>
              </p:cNvSpPr>
              <p:nvPr/>
            </p:nvSpPr>
            <p:spPr bwMode="auto">
              <a:xfrm>
                <a:off x="1980" y="5420"/>
                <a:ext cx="14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i="1" dirty="0">
                    <a:latin typeface="Arno Pro Caption" panose="02020502040506020403" pitchFamily="18" charset="0"/>
                  </a:rPr>
                  <a:t>4-segment</a:t>
                </a:r>
                <a:endParaRPr lang="en-US" altLang="el-GR" sz="1400" dirty="0">
                  <a:latin typeface="Arno Pro Caption" panose="02020502040506020403" pitchFamily="18" charset="0"/>
                </a:endParaRPr>
              </a:p>
            </p:txBody>
          </p:sp>
          <p:sp>
            <p:nvSpPr>
              <p:cNvPr id="55324" name="Text Box 38"/>
              <p:cNvSpPr txBox="1">
                <a:spLocks noChangeArrowheads="1"/>
              </p:cNvSpPr>
              <p:nvPr/>
            </p:nvSpPr>
            <p:spPr bwMode="auto">
              <a:xfrm>
                <a:off x="1980" y="6140"/>
                <a:ext cx="14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i="1" dirty="0">
                    <a:latin typeface="Arno Pro Caption" panose="02020502040506020403" pitchFamily="18" charset="0"/>
                  </a:rPr>
                  <a:t>8-segment</a:t>
                </a:r>
                <a:endParaRPr lang="en-US" altLang="el-GR" sz="1400" dirty="0">
                  <a:latin typeface="Arno Pro Caption" panose="02020502040506020403" pitchFamily="18" charset="0"/>
                </a:endParaRPr>
              </a:p>
            </p:txBody>
          </p:sp>
          <p:sp>
            <p:nvSpPr>
              <p:cNvPr id="55325" name="Text Box 39"/>
              <p:cNvSpPr txBox="1">
                <a:spLocks noChangeArrowheads="1"/>
              </p:cNvSpPr>
              <p:nvPr/>
            </p:nvSpPr>
            <p:spPr bwMode="auto">
              <a:xfrm>
                <a:off x="4860" y="3620"/>
                <a:ext cx="14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i="1" dirty="0">
                    <a:latin typeface="Arno Pro Caption" panose="02020502040506020403" pitchFamily="18" charset="0"/>
                  </a:rPr>
                  <a:t>First Order</a:t>
                </a:r>
                <a:endParaRPr lang="en-US" altLang="el-GR" sz="1400" dirty="0">
                  <a:latin typeface="Arno Pro Caption" panose="02020502040506020403" pitchFamily="18" charset="0"/>
                </a:endParaRPr>
              </a:p>
            </p:txBody>
          </p:sp>
          <p:sp>
            <p:nvSpPr>
              <p:cNvPr id="55326" name="Text Box 40"/>
              <p:cNvSpPr txBox="1">
                <a:spLocks noChangeArrowheads="1"/>
              </p:cNvSpPr>
              <p:nvPr/>
            </p:nvSpPr>
            <p:spPr bwMode="auto">
              <a:xfrm>
                <a:off x="6660" y="3620"/>
                <a:ext cx="180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i="1">
                    <a:latin typeface="Arno Pro Caption" panose="02020502040506020403" pitchFamily="18" charset="0"/>
                  </a:rPr>
                  <a:t>Second Order</a:t>
                </a:r>
                <a:endParaRPr lang="en-US" altLang="el-GR" sz="1400">
                  <a:latin typeface="Arno Pro Caption" panose="02020502040506020403" pitchFamily="18" charset="0"/>
                </a:endParaRPr>
              </a:p>
            </p:txBody>
          </p:sp>
          <p:sp>
            <p:nvSpPr>
              <p:cNvPr id="55327" name="Text Box 41"/>
              <p:cNvSpPr txBox="1">
                <a:spLocks noChangeArrowheads="1"/>
              </p:cNvSpPr>
              <p:nvPr/>
            </p:nvSpPr>
            <p:spPr bwMode="auto">
              <a:xfrm>
                <a:off x="8460" y="3620"/>
                <a:ext cx="162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algn="l" eaLnBrk="1" hangingPunct="1"/>
                <a:r>
                  <a:rPr lang="en-US" altLang="el-GR" sz="1400" i="1">
                    <a:latin typeface="Arno Pro Caption" panose="02020502040506020403" pitchFamily="18" charset="0"/>
                  </a:rPr>
                  <a:t>Third Order</a:t>
                </a:r>
                <a:endParaRPr lang="en-US" altLang="el-GR" sz="1400">
                  <a:latin typeface="Arno Pro Caption" panose="02020502040506020403" pitchFamily="18" charset="0"/>
                </a:endParaRPr>
              </a:p>
            </p:txBody>
          </p:sp>
        </p:grpSp>
      </p:grpSp>
      <p:sp>
        <p:nvSpPr>
          <p:cNvPr id="55302" name="Rectangle 43"/>
          <p:cNvSpPr>
            <a:spLocks noChangeArrowheads="1"/>
          </p:cNvSpPr>
          <p:nvPr/>
        </p:nvSpPr>
        <p:spPr bwMode="auto">
          <a:xfrm>
            <a:off x="479956" y="2590800"/>
            <a:ext cx="773641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z="1800" b="1" dirty="0">
                <a:solidFill>
                  <a:srgbClr val="7030A0"/>
                </a:solidFill>
                <a:latin typeface="Arno Pro Caption" panose="02020502040506020403" pitchFamily="18" charset="0"/>
              </a:rPr>
              <a:t>Table 3: Improved estimates of the integral value using Romberg Integration </a:t>
            </a:r>
          </a:p>
        </p:txBody>
      </p:sp>
      <p:sp>
        <p:nvSpPr>
          <p:cNvPr id="60" name="Rectangle 18"/>
          <p:cNvSpPr>
            <a:spLocks noChangeArrowheads="1"/>
          </p:cNvSpPr>
          <p:nvPr/>
        </p:nvSpPr>
        <p:spPr bwMode="auto">
          <a:xfrm>
            <a:off x="600040" y="1299439"/>
            <a:ext cx="79279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altLang="el-GR" dirty="0">
                <a:latin typeface="Arno Pro Caption" panose="02020502040506020403" pitchFamily="18" charset="0"/>
              </a:rPr>
              <a:t>Table 3 shows these increased correct values in a tree graph.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What is The Romberg Rule?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itchFamily="2" charset="2"/>
              <a:buNone/>
            </a:pPr>
            <a:r>
              <a:rPr lang="en-US" altLang="el-GR" sz="2800" dirty="0" smtClean="0">
                <a:cs typeface="Times New Roman" pitchFamily="18" charset="0"/>
              </a:rPr>
              <a:t>Romberg Integration </a:t>
            </a:r>
            <a:r>
              <a:rPr lang="en-US" altLang="el-GR" sz="2800" b="1" dirty="0" smtClean="0">
                <a:solidFill>
                  <a:schemeClr val="accent5">
                    <a:lumMod val="50000"/>
                  </a:schemeClr>
                </a:solidFill>
                <a:cs typeface="Times New Roman" pitchFamily="18" charset="0"/>
              </a:rPr>
              <a:t>is an extrapolation formula </a:t>
            </a:r>
            <a:r>
              <a:rPr lang="en-US" altLang="el-GR" sz="2800" dirty="0" smtClean="0">
                <a:cs typeface="Times New Roman" pitchFamily="18" charset="0"/>
              </a:rPr>
              <a:t>of the Trapezoidal Rule for </a:t>
            </a:r>
            <a:r>
              <a:rPr lang="en-US" altLang="el-GR" sz="2800" dirty="0" smtClean="0"/>
              <a:t>integration.  </a:t>
            </a:r>
          </a:p>
          <a:p>
            <a:pPr marL="457200" indent="-457200">
              <a:buFont typeface="Wingdings" pitchFamily="2" charset="2"/>
              <a:buNone/>
            </a:pPr>
            <a:r>
              <a:rPr lang="en-US" altLang="el-GR" sz="2800" dirty="0" smtClean="0"/>
              <a:t>It provides a better approximation of the integral by reducing the True Error.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9C875F-FC4F-4DF1-AAE9-F5B06C14D01F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3794" name="Footer Placeholder 6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Error in Multiple Segment  Trapezoidal Rule</a:t>
            </a:r>
          </a:p>
        </p:txBody>
      </p:sp>
      <p:graphicFrame>
        <p:nvGraphicFramePr>
          <p:cNvPr id="34823" name="Object 17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095775"/>
              </p:ext>
            </p:extLst>
          </p:nvPr>
        </p:nvGraphicFramePr>
        <p:xfrm>
          <a:off x="3562350" y="2320131"/>
          <a:ext cx="15446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2" name="Equation" r:id="rId4" imgW="888840" imgH="482400" progId="Equation.DSMT4">
                  <p:embed/>
                </p:oleObj>
              </mc:Choice>
              <mc:Fallback>
                <p:oleObj name="Equation" r:id="rId4" imgW="888840" imgH="482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2320131"/>
                        <a:ext cx="15446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7FE9DA-4575-42A8-ABD3-B707ABC71ED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4818" name="Footer Placeholder 6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1316831"/>
            <a:ext cx="7162800" cy="99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l-GR" sz="2400" dirty="0" smtClean="0">
                <a:cs typeface="Times New Roman" pitchFamily="18" charset="0"/>
              </a:rPr>
              <a:t>The true error in a multiple segment Trapezoidal</a:t>
            </a:r>
          </a:p>
          <a:p>
            <a:pPr>
              <a:buFont typeface="Wingdings" pitchFamily="2" charset="2"/>
              <a:buNone/>
            </a:pPr>
            <a:r>
              <a:rPr lang="en-US" altLang="el-GR" sz="2400" dirty="0" smtClean="0">
                <a:cs typeface="Times New Roman" pitchFamily="18" charset="0"/>
              </a:rPr>
              <a:t>Rule with n segments for an integral</a:t>
            </a:r>
            <a:r>
              <a:rPr lang="en-US" altLang="el-GR" sz="2800" dirty="0" smtClean="0">
                <a:cs typeface="Times New Roman" pitchFamily="18" charset="0"/>
              </a:rPr>
              <a:t> </a:t>
            </a:r>
            <a:endParaRPr lang="en-US" altLang="el-GR" sz="2800" baseline="30000" dirty="0" smtClean="0"/>
          </a:p>
        </p:txBody>
      </p:sp>
      <p:sp>
        <p:nvSpPr>
          <p:cNvPr id="34822" name="Text Box 11"/>
          <p:cNvSpPr txBox="1">
            <a:spLocks noChangeArrowheads="1"/>
          </p:cNvSpPr>
          <p:nvPr/>
        </p:nvSpPr>
        <p:spPr bwMode="auto">
          <a:xfrm>
            <a:off x="990600" y="3539331"/>
            <a:ext cx="6934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>
                <a:latin typeface="Arno Pro Caption" panose="02020502040506020403" pitchFamily="18" charset="0"/>
              </a:rPr>
              <a:t>Is given by</a:t>
            </a:r>
          </a:p>
        </p:txBody>
      </p:sp>
      <p:graphicFrame>
        <p:nvGraphicFramePr>
          <p:cNvPr id="3482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964116"/>
              </p:ext>
            </p:extLst>
          </p:nvPr>
        </p:nvGraphicFramePr>
        <p:xfrm>
          <a:off x="3625848" y="3346718"/>
          <a:ext cx="2399394" cy="96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3" name="Equation" r:id="rId6" imgW="1511280" imgH="609480" progId="Equation.DSMT4">
                  <p:embed/>
                </p:oleObj>
              </mc:Choice>
              <mc:Fallback>
                <p:oleObj name="Equation" r:id="rId6" imgW="1511280" imgH="6094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48" y="3346718"/>
                        <a:ext cx="2399394" cy="964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5" name="Text Box 33"/>
          <p:cNvSpPr txBox="1">
            <a:spLocks noChangeArrowheads="1"/>
          </p:cNvSpPr>
          <p:nvPr/>
        </p:nvSpPr>
        <p:spPr bwMode="auto">
          <a:xfrm>
            <a:off x="685800" y="4402167"/>
            <a:ext cx="78486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where for each </a:t>
            </a:r>
            <a:r>
              <a:rPr lang="en-US" altLang="el-GR" i="1" dirty="0" err="1">
                <a:latin typeface="Arno Pro Caption" panose="02020502040506020403" pitchFamily="18" charset="0"/>
              </a:rPr>
              <a:t>i</a:t>
            </a:r>
            <a:r>
              <a:rPr lang="en-US" altLang="el-GR" dirty="0">
                <a:latin typeface="Arno Pro Caption" panose="02020502040506020403" pitchFamily="18" charset="0"/>
              </a:rPr>
              <a:t>,    </a:t>
            </a:r>
            <a:r>
              <a:rPr lang="en-US" altLang="el-GR" dirty="0" smtClean="0">
                <a:latin typeface="Arno Pro Caption" panose="02020502040506020403" pitchFamily="18" charset="0"/>
              </a:rPr>
              <a:t>   is </a:t>
            </a:r>
            <a:r>
              <a:rPr lang="en-US" altLang="el-GR" dirty="0">
                <a:latin typeface="Arno Pro Caption" panose="02020502040506020403" pitchFamily="18" charset="0"/>
              </a:rPr>
              <a:t>a point </a:t>
            </a:r>
            <a:endParaRPr lang="en-US" altLang="el-GR" dirty="0" smtClean="0">
              <a:latin typeface="Arno Pro Caption" panose="02020502040506020403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el-GR" dirty="0" smtClean="0">
                <a:latin typeface="Arno Pro Caption" panose="02020502040506020403" pitchFamily="18" charset="0"/>
              </a:rPr>
              <a:t>somewhere </a:t>
            </a:r>
            <a:r>
              <a:rPr lang="en-US" altLang="el-GR" dirty="0">
                <a:latin typeface="Arno Pro Caption" panose="02020502040506020403" pitchFamily="18" charset="0"/>
              </a:rPr>
              <a:t>in the domain ,                           </a:t>
            </a:r>
          </a:p>
        </p:txBody>
      </p:sp>
      <p:graphicFrame>
        <p:nvGraphicFramePr>
          <p:cNvPr id="3482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384201"/>
              </p:ext>
            </p:extLst>
          </p:nvPr>
        </p:nvGraphicFramePr>
        <p:xfrm>
          <a:off x="2895600" y="4414867"/>
          <a:ext cx="247650" cy="400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4" name="Equation" r:id="rId8" imgW="139680" imgH="228600" progId="Equation.DSMT4">
                  <p:embed/>
                </p:oleObj>
              </mc:Choice>
              <mc:Fallback>
                <p:oleObj name="Equation" r:id="rId8" imgW="139680" imgH="228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14867"/>
                        <a:ext cx="247650" cy="4006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7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459049"/>
              </p:ext>
            </p:extLst>
          </p:nvPr>
        </p:nvGraphicFramePr>
        <p:xfrm>
          <a:off x="4296568" y="4913591"/>
          <a:ext cx="2210271" cy="508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35" name="Equation" r:id="rId10" imgW="1206360" imgH="279360" progId="Equation.DSMT4">
                  <p:embed/>
                </p:oleObj>
              </mc:Choice>
              <mc:Fallback>
                <p:oleObj name="Equation" r:id="rId10" imgW="1206360" imgH="27936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568" y="4913591"/>
                        <a:ext cx="2210271" cy="5089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Error in Multiple Segment  Trapezoidal Rule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314817-EE6D-4BE1-BE71-264C8870D535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5842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35845" name="Text Box 14"/>
          <p:cNvSpPr txBox="1">
            <a:spLocks noChangeArrowheads="1"/>
          </p:cNvSpPr>
          <p:nvPr/>
        </p:nvSpPr>
        <p:spPr bwMode="auto">
          <a:xfrm>
            <a:off x="381000" y="13716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The term                   </a:t>
            </a:r>
            <a:r>
              <a:rPr lang="en-US" altLang="el-GR" dirty="0" smtClean="0">
                <a:latin typeface="Arno Pro Caption" panose="02020502040506020403" pitchFamily="18" charset="0"/>
              </a:rPr>
              <a:t>   can </a:t>
            </a:r>
            <a:r>
              <a:rPr lang="en-US" altLang="el-GR" dirty="0">
                <a:latin typeface="Arno Pro Caption" panose="02020502040506020403" pitchFamily="18" charset="0"/>
              </a:rPr>
              <a:t>be viewed as an approximate </a:t>
            </a:r>
          </a:p>
        </p:txBody>
      </p:sp>
      <p:graphicFrame>
        <p:nvGraphicFramePr>
          <p:cNvPr id="3584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680824"/>
              </p:ext>
            </p:extLst>
          </p:nvPr>
        </p:nvGraphicFramePr>
        <p:xfrm>
          <a:off x="1905000" y="1185855"/>
          <a:ext cx="990600" cy="882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3" name="Equation" r:id="rId3" imgW="685800" imgH="609480" progId="Equation.DSMT4">
                  <p:embed/>
                </p:oleObj>
              </mc:Choice>
              <mc:Fallback>
                <p:oleObj name="Equation" r:id="rId3" imgW="685800" imgH="609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185855"/>
                        <a:ext cx="990600" cy="8828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Text Box 17"/>
          <p:cNvSpPr txBox="1">
            <a:spLocks noChangeArrowheads="1"/>
          </p:cNvSpPr>
          <p:nvPr/>
        </p:nvSpPr>
        <p:spPr bwMode="auto">
          <a:xfrm>
            <a:off x="444500" y="2029032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 smtClean="0">
                <a:latin typeface="Arno Pro Caption" panose="02020502040506020403" pitchFamily="18" charset="0"/>
              </a:rPr>
              <a:t>average </a:t>
            </a:r>
            <a:r>
              <a:rPr lang="en-US" altLang="el-GR" dirty="0">
                <a:latin typeface="Arno Pro Caption" panose="02020502040506020403" pitchFamily="18" charset="0"/>
              </a:rPr>
              <a:t>value of           </a:t>
            </a:r>
            <a:r>
              <a:rPr lang="en-US" altLang="el-GR" dirty="0" smtClean="0">
                <a:latin typeface="Arno Pro Caption" panose="02020502040506020403" pitchFamily="18" charset="0"/>
              </a:rPr>
              <a:t>   in            </a:t>
            </a:r>
            <a:r>
              <a:rPr lang="en-US" altLang="el-GR" dirty="0">
                <a:latin typeface="Arno Pro Caption" panose="02020502040506020403" pitchFamily="18" charset="0"/>
              </a:rPr>
              <a:t>.</a:t>
            </a:r>
          </a:p>
        </p:txBody>
      </p:sp>
      <p:graphicFrame>
        <p:nvGraphicFramePr>
          <p:cNvPr id="3584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153714"/>
              </p:ext>
            </p:extLst>
          </p:nvPr>
        </p:nvGraphicFramePr>
        <p:xfrm>
          <a:off x="2545027" y="2021325"/>
          <a:ext cx="701145" cy="428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4" name="Equation" r:id="rId5" imgW="419040" imgH="253800" progId="Equation.DSMT4">
                  <p:embed/>
                </p:oleObj>
              </mc:Choice>
              <mc:Fallback>
                <p:oleObj name="Equation" r:id="rId5" imgW="419040" imgH="253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5027" y="2021325"/>
                        <a:ext cx="701145" cy="428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175955"/>
              </p:ext>
            </p:extLst>
          </p:nvPr>
        </p:nvGraphicFramePr>
        <p:xfrm>
          <a:off x="3740150" y="1996510"/>
          <a:ext cx="628650" cy="478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5" name="Equation" r:id="rId7" imgW="330120" imgH="253800" progId="Equation.DSMT4">
                  <p:embed/>
                </p:oleObj>
              </mc:Choice>
              <mc:Fallback>
                <p:oleObj name="Equation" r:id="rId7" imgW="330120" imgH="2538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996510"/>
                        <a:ext cx="628650" cy="4782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0" name="Text Box 26"/>
          <p:cNvSpPr txBox="1">
            <a:spLocks noChangeArrowheads="1"/>
          </p:cNvSpPr>
          <p:nvPr/>
        </p:nvSpPr>
        <p:spPr bwMode="auto">
          <a:xfrm>
            <a:off x="381000" y="2867463"/>
            <a:ext cx="8610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This leads us to say that the true error, </a:t>
            </a:r>
            <a:r>
              <a:rPr lang="en-US" altLang="el-GR" dirty="0" smtClean="0">
                <a:latin typeface="Arno Pro Caption" panose="02020502040506020403" pitchFamily="18" charset="0"/>
              </a:rPr>
              <a:t>    , previously </a:t>
            </a:r>
            <a:r>
              <a:rPr lang="en-US" altLang="el-GR" dirty="0">
                <a:latin typeface="Arno Pro Caption" panose="02020502040506020403" pitchFamily="18" charset="0"/>
              </a:rPr>
              <a:t>defined can be approximated as </a:t>
            </a:r>
          </a:p>
        </p:txBody>
      </p:sp>
      <p:graphicFrame>
        <p:nvGraphicFramePr>
          <p:cNvPr id="358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029674"/>
              </p:ext>
            </p:extLst>
          </p:nvPr>
        </p:nvGraphicFramePr>
        <p:xfrm>
          <a:off x="3517899" y="3875767"/>
          <a:ext cx="1426297" cy="861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6" name="Equation" r:id="rId9" imgW="647640" imgH="393480" progId="Equation.DSMT4">
                  <p:embed/>
                </p:oleObj>
              </mc:Choice>
              <mc:Fallback>
                <p:oleObj name="Equation" r:id="rId9" imgW="647640" imgH="393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899" y="3875767"/>
                        <a:ext cx="1426297" cy="8613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153795"/>
              </p:ext>
            </p:extLst>
          </p:nvPr>
        </p:nvGraphicFramePr>
        <p:xfrm>
          <a:off x="5182393" y="2914856"/>
          <a:ext cx="30321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7" name="Equation" r:id="rId11" imgW="303143" imgH="379454" progId="Equation.DSMT4">
                  <p:embed/>
                </p:oleObj>
              </mc:Choice>
              <mc:Fallback>
                <p:oleObj name="Equation" r:id="rId11" imgW="303143" imgH="37945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182393" y="2914856"/>
                        <a:ext cx="303213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76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086600" y="6515100"/>
            <a:ext cx="1905000" cy="2286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fld id="{4B16769E-938F-48CC-8B2C-20FD7DE36EB2}" type="slidenum">
              <a:rPr lang="en-US" b="1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pPr/>
              <a:t>6</a:t>
            </a:fld>
            <a:endParaRPr lang="en-US" b="1">
              <a:solidFill>
                <a:schemeClr val="accent5">
                  <a:lumMod val="50000"/>
                </a:schemeClr>
              </a:solidFill>
              <a:latin typeface="Arno Pro Caption" panose="02020502040506020403" pitchFamily="18" charset="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711200" y="277019"/>
            <a:ext cx="7793037" cy="713581"/>
          </a:xfrm>
        </p:spPr>
        <p:txBody>
          <a:bodyPr/>
          <a:lstStyle/>
          <a:p>
            <a:r>
              <a:rPr lang="en-US" altLang="el-GR" sz="3200" dirty="0" smtClean="0">
                <a:solidFill>
                  <a:schemeClr val="accent5">
                    <a:lumMod val="50000"/>
                  </a:schemeClr>
                </a:solidFill>
                <a:latin typeface="Arno Pro Caption" panose="02020502040506020403" pitchFamily="18" charset="0"/>
              </a:rPr>
              <a:t>Error in Multiple Segment  Trapezoidal Rule</a:t>
            </a:r>
          </a:p>
        </p:txBody>
      </p:sp>
      <p:sp>
        <p:nvSpPr>
          <p:cNvPr id="36869" name="Text Box 25"/>
          <p:cNvSpPr txBox="1">
            <a:spLocks noChangeArrowheads="1"/>
          </p:cNvSpPr>
          <p:nvPr/>
        </p:nvSpPr>
        <p:spPr bwMode="auto">
          <a:xfrm>
            <a:off x="609600" y="1069975"/>
            <a:ext cx="822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000" dirty="0">
                <a:latin typeface="Arno Pro Caption" panose="02020502040506020403" pitchFamily="18" charset="0"/>
              </a:rPr>
              <a:t>Table 1 shows the results obtained for the integral using multiple segment Trapezoidal rule for</a:t>
            </a:r>
          </a:p>
        </p:txBody>
      </p:sp>
      <p:graphicFrame>
        <p:nvGraphicFramePr>
          <p:cNvPr id="259398" name="Group 3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731538"/>
              </p:ext>
            </p:extLst>
          </p:nvPr>
        </p:nvGraphicFramePr>
        <p:xfrm>
          <a:off x="4267200" y="2133600"/>
          <a:ext cx="4648200" cy="3657600"/>
        </p:xfrm>
        <a:graphic>
          <a:graphicData uri="http://schemas.openxmlformats.org/drawingml/2006/table">
            <a:tbl>
              <a:tblPr/>
              <a:tblGrid>
                <a:gridCol w="9302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286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286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n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Value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11868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807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7.296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---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11266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205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1.854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5.343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11153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91.4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0.8265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1.019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11113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51.5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0.4655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0.3594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11094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33.0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0.2981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0.1669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11084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22.9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0.2070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0.09082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11078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16.8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0.1521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0.05482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8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11074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12.9</a:t>
                      </a: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0.1165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no Pro Caption" panose="02020502040506020403" pitchFamily="18" charset="0"/>
                          <a:cs typeface="Times New Roman" pitchFamily="18" charset="0"/>
                        </a:rPr>
                        <a:t>0.03560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no Pro Caption" panose="02020502040506020403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aphicFrame>
        <p:nvGraphicFramePr>
          <p:cNvPr id="36933" name="Object 3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833077"/>
              </p:ext>
            </p:extLst>
          </p:nvPr>
        </p:nvGraphicFramePr>
        <p:xfrm>
          <a:off x="401141" y="2400954"/>
          <a:ext cx="3724725" cy="682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32" name="Equation" r:id="rId4" imgW="2590560" imgH="482400" progId="Equation.DSMT4">
                  <p:embed/>
                </p:oleObj>
              </mc:Choice>
              <mc:Fallback>
                <p:oleObj name="Equation" r:id="rId4" imgW="2590560" imgH="482400" progId="Equation.DSMT4">
                  <p:embed/>
                  <p:pic>
                    <p:nvPicPr>
                      <p:cNvPr id="0" name="Object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41" y="2400954"/>
                        <a:ext cx="3724725" cy="6825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934" name="Text Box 329"/>
          <p:cNvSpPr txBox="1">
            <a:spLocks noChangeArrowheads="1"/>
          </p:cNvSpPr>
          <p:nvPr/>
        </p:nvSpPr>
        <p:spPr bwMode="auto">
          <a:xfrm>
            <a:off x="3759200" y="1680368"/>
            <a:ext cx="5410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 sz="1600" b="1" dirty="0">
                <a:solidFill>
                  <a:srgbClr val="7030A0"/>
                </a:solidFill>
                <a:latin typeface="Arno Pro Caption" panose="02020502040506020403" pitchFamily="18" charset="0"/>
              </a:rPr>
              <a:t>Table 1: Multiple Segment Trapezoidal Rule Values</a:t>
            </a:r>
          </a:p>
        </p:txBody>
      </p:sp>
      <p:graphicFrame>
        <p:nvGraphicFramePr>
          <p:cNvPr id="36935" name="Object 3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269252"/>
              </p:ext>
            </p:extLst>
          </p:nvPr>
        </p:nvGraphicFramePr>
        <p:xfrm>
          <a:off x="7234238" y="2154126"/>
          <a:ext cx="533400" cy="354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33" name="Equation" r:id="rId6" imgW="380880" imgH="253800" progId="Equation.DSMT4">
                  <p:embed/>
                </p:oleObj>
              </mc:Choice>
              <mc:Fallback>
                <p:oleObj name="Equation" r:id="rId6" imgW="380880" imgH="253800" progId="Equation.DSMT4">
                  <p:embed/>
                  <p:pic>
                    <p:nvPicPr>
                      <p:cNvPr id="0" name="Object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4238" y="2154126"/>
                        <a:ext cx="533400" cy="3541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36" name="Object 3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02114"/>
              </p:ext>
            </p:extLst>
          </p:nvPr>
        </p:nvGraphicFramePr>
        <p:xfrm>
          <a:off x="8229600" y="2154126"/>
          <a:ext cx="544466" cy="354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34" name="Equation" r:id="rId8" imgW="393480" imgH="253800" progId="Equation.DSMT4">
                  <p:embed/>
                </p:oleObj>
              </mc:Choice>
              <mc:Fallback>
                <p:oleObj name="Equation" r:id="rId8" imgW="393480" imgH="253800" progId="Equation.DSMT4">
                  <p:embed/>
                  <p:pic>
                    <p:nvPicPr>
                      <p:cNvPr id="0" name="Object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2154126"/>
                        <a:ext cx="544466" cy="3541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3021926"/>
              </p:ext>
            </p:extLst>
          </p:nvPr>
        </p:nvGraphicFramePr>
        <p:xfrm>
          <a:off x="6312693" y="2191165"/>
          <a:ext cx="30321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35" name="Equation" r:id="rId10" imgW="303143" imgH="379454" progId="Equation.DSMT4">
                  <p:embed/>
                </p:oleObj>
              </mc:Choice>
              <mc:Fallback>
                <p:oleObj name="Equation" r:id="rId10" imgW="303143" imgH="37945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312693" y="2191165"/>
                        <a:ext cx="303213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 smtClean="0"/>
              <a:t>Error in Multiple Segment  Trapezoidal Rule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E3C3F9-A5F9-40ED-9CDB-38ACC22BEF95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7890" name="Footer Placeholder 6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37893" name="Text Box 13"/>
          <p:cNvSpPr txBox="1">
            <a:spLocks noChangeArrowheads="1"/>
          </p:cNvSpPr>
          <p:nvPr/>
        </p:nvSpPr>
        <p:spPr bwMode="auto">
          <a:xfrm>
            <a:off x="911225" y="1363662"/>
            <a:ext cx="80772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sz="2800" dirty="0">
                <a:latin typeface="Arno Pro Caption" panose="02020502040506020403" pitchFamily="18" charset="0"/>
              </a:rPr>
              <a:t>The true error gets approximately  quartered as the number of segments is doubled.  </a:t>
            </a:r>
            <a:endParaRPr lang="en-US" altLang="el-GR" sz="2800" dirty="0" smtClean="0">
              <a:latin typeface="Arno Pro Caption" panose="02020502040506020403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el-GR" sz="2800" dirty="0" smtClean="0">
                <a:latin typeface="Arno Pro Caption" panose="02020502040506020403" pitchFamily="18" charset="0"/>
              </a:rPr>
              <a:t>This </a:t>
            </a:r>
            <a:r>
              <a:rPr lang="en-US" altLang="el-GR" sz="2800" dirty="0">
                <a:latin typeface="Arno Pro Caption" panose="02020502040506020403" pitchFamily="18" charset="0"/>
              </a:rPr>
              <a:t>information is used to get a better approximation of the integral, and is the basis of Richardson’s extrapolation.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0999"/>
            <a:ext cx="7793037" cy="1050925"/>
          </a:xfrm>
        </p:spPr>
        <p:txBody>
          <a:bodyPr/>
          <a:lstStyle/>
          <a:p>
            <a:r>
              <a:rPr lang="en-US" altLang="el-GR" dirty="0" smtClean="0">
                <a:cs typeface="Times New Roman" pitchFamily="18" charset="0"/>
              </a:rPr>
              <a:t>Richardson’s Extrapolation for Trapezoidal Rule</a:t>
            </a:r>
          </a:p>
        </p:txBody>
      </p:sp>
      <p:sp>
        <p:nvSpPr>
          <p:cNvPr id="18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99D3FC4-8856-413B-BB77-48A13F1708F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38914" name="Footer Placeholder 5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 smtClean="0"/>
              <a:t>                                           </a:t>
            </a:r>
          </a:p>
        </p:txBody>
      </p:sp>
      <p:sp>
        <p:nvSpPr>
          <p:cNvPr id="38917" name="Text Box 6"/>
          <p:cNvSpPr txBox="1">
            <a:spLocks noChangeArrowheads="1"/>
          </p:cNvSpPr>
          <p:nvPr/>
        </p:nvSpPr>
        <p:spPr bwMode="auto">
          <a:xfrm>
            <a:off x="533400" y="22098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l-GR" altLang="el-GR"/>
          </a:p>
        </p:txBody>
      </p:sp>
      <p:sp>
        <p:nvSpPr>
          <p:cNvPr id="38918" name="Text Box 67"/>
          <p:cNvSpPr txBox="1">
            <a:spLocks noChangeArrowheads="1"/>
          </p:cNvSpPr>
          <p:nvPr/>
        </p:nvSpPr>
        <p:spPr bwMode="auto">
          <a:xfrm>
            <a:off x="914400" y="1482299"/>
            <a:ext cx="7772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The true error,    </a:t>
            </a:r>
            <a:r>
              <a:rPr lang="en-US" altLang="el-GR" dirty="0" smtClean="0">
                <a:latin typeface="Arno Pro Caption" panose="02020502040506020403" pitchFamily="18" charset="0"/>
              </a:rPr>
              <a:t>   </a:t>
            </a:r>
            <a:r>
              <a:rPr lang="en-US" altLang="el-GR" dirty="0">
                <a:latin typeface="Arno Pro Caption" panose="02020502040506020403" pitchFamily="18" charset="0"/>
              </a:rPr>
              <a:t>in the </a:t>
            </a:r>
            <a:r>
              <a:rPr lang="en-US" altLang="el-GR" i="1" dirty="0">
                <a:latin typeface="Arno Pro Caption" panose="02020502040506020403" pitchFamily="18" charset="0"/>
              </a:rPr>
              <a:t>n</a:t>
            </a:r>
            <a:r>
              <a:rPr lang="en-US" altLang="el-GR" dirty="0">
                <a:latin typeface="Arno Pro Caption" panose="02020502040506020403" pitchFamily="18" charset="0"/>
              </a:rPr>
              <a:t>-segment Trapezoidal rule is estimated as   </a:t>
            </a:r>
          </a:p>
        </p:txBody>
      </p:sp>
      <p:graphicFrame>
        <p:nvGraphicFramePr>
          <p:cNvPr id="38919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136838"/>
              </p:ext>
            </p:extLst>
          </p:nvPr>
        </p:nvGraphicFramePr>
        <p:xfrm>
          <a:off x="2895600" y="1541249"/>
          <a:ext cx="304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9" name="Equation" r:id="rId4" imgW="304668" imgH="380835" progId="Equation.3">
                  <p:embed/>
                </p:oleObj>
              </mc:Choice>
              <mc:Fallback>
                <p:oleObj name="Equation" r:id="rId4" imgW="304668" imgH="380835" progId="Equation.3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541249"/>
                        <a:ext cx="304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744906"/>
              </p:ext>
            </p:extLst>
          </p:nvPr>
        </p:nvGraphicFramePr>
        <p:xfrm>
          <a:off x="3629025" y="2271713"/>
          <a:ext cx="954088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0" name="Equation" r:id="rId6" imgW="533160" imgH="393480" progId="Equation.DSMT4">
                  <p:embed/>
                </p:oleObj>
              </mc:Choice>
              <mc:Fallback>
                <p:oleObj name="Equation" r:id="rId6" imgW="533160" imgH="393480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9025" y="2271713"/>
                        <a:ext cx="954088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1" name="Text Box 74"/>
          <p:cNvSpPr txBox="1">
            <a:spLocks noChangeArrowheads="1"/>
          </p:cNvSpPr>
          <p:nvPr/>
        </p:nvSpPr>
        <p:spPr bwMode="auto">
          <a:xfrm>
            <a:off x="914400" y="3018147"/>
            <a:ext cx="723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where </a:t>
            </a:r>
            <a:r>
              <a:rPr lang="en-US" altLang="el-GR" i="1" dirty="0">
                <a:latin typeface="Arno Pro Caption" panose="02020502040506020403" pitchFamily="18" charset="0"/>
              </a:rPr>
              <a:t>C</a:t>
            </a:r>
            <a:r>
              <a:rPr lang="en-US" altLang="el-GR" dirty="0">
                <a:latin typeface="Arno Pro Caption" panose="02020502040506020403" pitchFamily="18" charset="0"/>
              </a:rPr>
              <a:t> is an </a:t>
            </a:r>
            <a:r>
              <a:rPr lang="en-US" altLang="el-GR" i="1" dirty="0">
                <a:latin typeface="Arno Pro Caption" panose="02020502040506020403" pitchFamily="18" charset="0"/>
              </a:rPr>
              <a:t>approximate constant</a:t>
            </a:r>
            <a:r>
              <a:rPr lang="en-US" altLang="el-GR" dirty="0">
                <a:latin typeface="Arno Pro Caption" panose="02020502040506020403" pitchFamily="18" charset="0"/>
              </a:rPr>
              <a:t> of proportionality.  Since</a:t>
            </a:r>
          </a:p>
        </p:txBody>
      </p:sp>
      <p:graphicFrame>
        <p:nvGraphicFramePr>
          <p:cNvPr id="38922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503780"/>
              </p:ext>
            </p:extLst>
          </p:nvPr>
        </p:nvGraphicFramePr>
        <p:xfrm>
          <a:off x="3694113" y="4011612"/>
          <a:ext cx="1473286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1" name="Equation" r:id="rId8" imgW="825480" imgH="228600" progId="Equation.DSMT4">
                  <p:embed/>
                </p:oleObj>
              </mc:Choice>
              <mc:Fallback>
                <p:oleObj name="Equation" r:id="rId8" imgW="825480" imgH="228600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113" y="4011612"/>
                        <a:ext cx="1473286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Ομάδα 2"/>
          <p:cNvGrpSpPr/>
          <p:nvPr/>
        </p:nvGrpSpPr>
        <p:grpSpPr>
          <a:xfrm>
            <a:off x="990600" y="4994701"/>
            <a:ext cx="7315200" cy="457200"/>
            <a:chOff x="990600" y="4994701"/>
            <a:chExt cx="7315200" cy="457200"/>
          </a:xfrm>
        </p:grpSpPr>
        <p:sp>
          <p:nvSpPr>
            <p:cNvPr id="38923" name="Text Box 77"/>
            <p:cNvSpPr txBox="1">
              <a:spLocks noChangeArrowheads="1"/>
            </p:cNvSpPr>
            <p:nvPr/>
          </p:nvSpPr>
          <p:spPr bwMode="auto">
            <a:xfrm>
              <a:off x="990600" y="4994701"/>
              <a:ext cx="7315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l" eaLnBrk="1" hangingPunct="1">
                <a:spcBef>
                  <a:spcPct val="50000"/>
                </a:spcBef>
              </a:pPr>
              <a:r>
                <a:rPr lang="en-US" altLang="el-GR" dirty="0">
                  <a:latin typeface="Arno Pro Caption" panose="02020502040506020403" pitchFamily="18" charset="0"/>
                </a:rPr>
                <a:t>Where </a:t>
              </a:r>
              <a:r>
                <a:rPr lang="en-US" altLang="el-GR" i="1" dirty="0">
                  <a:latin typeface="Arno Pro Caption" panose="02020502040506020403" pitchFamily="18" charset="0"/>
                </a:rPr>
                <a:t>TV</a:t>
              </a:r>
              <a:r>
                <a:rPr lang="en-US" altLang="el-GR" dirty="0">
                  <a:latin typeface="Arno Pro Caption" panose="02020502040506020403" pitchFamily="18" charset="0"/>
                </a:rPr>
                <a:t> = true value and      = approx. value</a:t>
              </a:r>
            </a:p>
          </p:txBody>
        </p:sp>
        <p:graphicFrame>
          <p:nvGraphicFramePr>
            <p:cNvPr id="38924" name="Object 7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97693667"/>
                </p:ext>
              </p:extLst>
            </p:nvPr>
          </p:nvGraphicFramePr>
          <p:xfrm>
            <a:off x="4533900" y="5032801"/>
            <a:ext cx="27622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032" name="Equation" r:id="rId10" imgW="279279" imgH="380835" progId="Equation.3">
                    <p:embed/>
                  </p:oleObj>
                </mc:Choice>
                <mc:Fallback>
                  <p:oleObj name="Equation" r:id="rId10" imgW="279279" imgH="380835" progId="Equation.3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3900" y="5032801"/>
                          <a:ext cx="276225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93037" cy="990600"/>
          </a:xfrm>
        </p:spPr>
        <p:txBody>
          <a:bodyPr/>
          <a:lstStyle/>
          <a:p>
            <a:r>
              <a:rPr lang="en-US" altLang="el-GR" dirty="0" smtClean="0">
                <a:cs typeface="Times New Roman" pitchFamily="18" charset="0"/>
              </a:rPr>
              <a:t>Richardson’s Extrapolation for Trapezoidal Rule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1F14FA-741F-4F0B-8104-2DB1C5C1F5C1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993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5334000" y="6629400"/>
            <a:ext cx="38100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altLang="el-GR"/>
              <a:t>                                           </a:t>
            </a:r>
          </a:p>
        </p:txBody>
      </p:sp>
      <p:sp>
        <p:nvSpPr>
          <p:cNvPr id="39941" name="Text Box 19"/>
          <p:cNvSpPr txBox="1">
            <a:spLocks noChangeArrowheads="1"/>
          </p:cNvSpPr>
          <p:nvPr/>
        </p:nvSpPr>
        <p:spPr bwMode="auto">
          <a:xfrm>
            <a:off x="881063" y="1578273"/>
            <a:ext cx="7086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From the previous development, it can be shown that</a:t>
            </a:r>
          </a:p>
        </p:txBody>
      </p:sp>
      <p:graphicFrame>
        <p:nvGraphicFramePr>
          <p:cNvPr id="3994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4505039"/>
              </p:ext>
            </p:extLst>
          </p:nvPr>
        </p:nvGraphicFramePr>
        <p:xfrm>
          <a:off x="3124200" y="2189162"/>
          <a:ext cx="2333625" cy="1021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8" name="Equation" r:id="rId4" imgW="1079280" imgH="469800" progId="Equation.DSMT4">
                  <p:embed/>
                </p:oleObj>
              </mc:Choice>
              <mc:Fallback>
                <p:oleObj name="Equation" r:id="rId4" imgW="1079280" imgH="469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189162"/>
                        <a:ext cx="2333625" cy="10215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3" name="Text Box 22"/>
          <p:cNvSpPr txBox="1">
            <a:spLocks noChangeArrowheads="1"/>
          </p:cNvSpPr>
          <p:nvPr/>
        </p:nvSpPr>
        <p:spPr bwMode="auto">
          <a:xfrm>
            <a:off x="881063" y="3286959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when the segment size is doubled and that </a:t>
            </a:r>
          </a:p>
        </p:txBody>
      </p:sp>
      <p:graphicFrame>
        <p:nvGraphicFramePr>
          <p:cNvPr id="3994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835763"/>
              </p:ext>
            </p:extLst>
          </p:nvPr>
        </p:nvGraphicFramePr>
        <p:xfrm>
          <a:off x="2971800" y="3904456"/>
          <a:ext cx="2735797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9" name="Equation" r:id="rId6" imgW="1231560" imgH="393480" progId="Equation.DSMT4">
                  <p:embed/>
                </p:oleObj>
              </mc:Choice>
              <mc:Fallback>
                <p:oleObj name="Equation" r:id="rId6" imgW="1231560" imgH="3934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904456"/>
                        <a:ext cx="2735797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5" name="Text Box 26"/>
          <p:cNvSpPr txBox="1">
            <a:spLocks noChangeArrowheads="1"/>
          </p:cNvSpPr>
          <p:nvPr/>
        </p:nvSpPr>
        <p:spPr bwMode="auto">
          <a:xfrm>
            <a:off x="881063" y="499118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l-GR" dirty="0">
                <a:latin typeface="Arno Pro Caption" panose="02020502040506020403" pitchFamily="18" charset="0"/>
              </a:rPr>
              <a:t>which is Richardson’s Extrapolation.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ends">
  <a:themeElements>
    <a:clrScheme name="1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powerpoint_template</Template>
  <TotalTime>1965</TotalTime>
  <Words>870</Words>
  <Application>Microsoft Office PowerPoint</Application>
  <PresentationFormat>On-screen Show (4:3)</PresentationFormat>
  <Paragraphs>220</Paragraphs>
  <Slides>20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Arno Pro Caption</vt:lpstr>
      <vt:lpstr>Cambria Math</vt:lpstr>
      <vt:lpstr>Tahoma</vt:lpstr>
      <vt:lpstr>Times New Roman</vt:lpstr>
      <vt:lpstr>Wingdings</vt:lpstr>
      <vt:lpstr>1_Blends</vt:lpstr>
      <vt:lpstr>Blends</vt:lpstr>
      <vt:lpstr>Equation</vt:lpstr>
      <vt:lpstr>Romberg Rule of Integration</vt:lpstr>
      <vt:lpstr>Basis of Romberg Rule</vt:lpstr>
      <vt:lpstr>What is The Romberg Rule?</vt:lpstr>
      <vt:lpstr>Error in Multiple Segment  Trapezoidal Rule</vt:lpstr>
      <vt:lpstr>Error in Multiple Segment  Trapezoidal Rule</vt:lpstr>
      <vt:lpstr>Error in Multiple Segment  Trapezoidal Rule</vt:lpstr>
      <vt:lpstr>Error in Multiple Segment  Trapezoidal Rule</vt:lpstr>
      <vt:lpstr>Richardson’s Extrapolation for Trapezoidal Rule</vt:lpstr>
      <vt:lpstr>Richardson’s Extrapolation for Trapezoidal Rule</vt:lpstr>
      <vt:lpstr>Example 1 </vt:lpstr>
      <vt:lpstr>Solution</vt:lpstr>
      <vt:lpstr>Solution (cont.)</vt:lpstr>
      <vt:lpstr>Romberg Integration</vt:lpstr>
      <vt:lpstr>Romberg Integration</vt:lpstr>
      <vt:lpstr>Romberg Integration</vt:lpstr>
      <vt:lpstr>Romberg Integration</vt:lpstr>
      <vt:lpstr>Example 2</vt:lpstr>
      <vt:lpstr>Solution</vt:lpstr>
      <vt:lpstr>Solution (cont.)</vt:lpstr>
      <vt:lpstr>Solution (cont.)</vt:lpstr>
    </vt:vector>
  </TitlesOfParts>
  <Company>Holistic Numerical Methods Institute</Company>
  <LinksUpToDate>false</LinksUpToDate>
  <SharedDoc>false</SharedDoc>
  <HyperlinkBase>http://numericalmethods.eng.usf.edu/mws/gen/07int/mws_gen_int_ppt_romberg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Romberg Rule</dc:title>
  <dc:subject>Integration</dc:subject>
  <dc:creator>Autar Kaw, Charlie Barker</dc:creator>
  <cp:keywords>Power Point Romberg Rule</cp:keywords>
  <dc:description>A power point presentation showing how the Romberg Rule works.</dc:description>
  <cp:lastModifiedBy>Λογαριασμός Microsoft</cp:lastModifiedBy>
  <cp:revision>146</cp:revision>
  <cp:lastPrinted>1999-03-26T19:03:37Z</cp:lastPrinted>
  <dcterms:created xsi:type="dcterms:W3CDTF">1998-11-18T16:33:10Z</dcterms:created>
  <dcterms:modified xsi:type="dcterms:W3CDTF">2024-04-07T11:09:04Z</dcterms:modified>
  <cp:category>gen</cp:category>
</cp:coreProperties>
</file>