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9" r:id="rId2"/>
    <p:sldId id="258" r:id="rId3"/>
    <p:sldId id="259" r:id="rId4"/>
    <p:sldId id="261" r:id="rId5"/>
    <p:sldId id="262" r:id="rId6"/>
    <p:sldId id="263" r:id="rId7"/>
    <p:sldId id="264" r:id="rId8"/>
    <p:sldId id="267" r:id="rId9"/>
    <p:sldId id="269" r:id="rId10"/>
    <p:sldId id="270" r:id="rId11"/>
  </p:sldIdLst>
  <p:sldSz cx="9144000" cy="6858000" type="screen4x3"/>
  <p:notesSz cx="9144000" cy="6858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104" y="1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71600" y="1786265"/>
            <a:ext cx="3105705" cy="50717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30367" y="1930283"/>
            <a:ext cx="2914246" cy="490319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95541" y="38"/>
            <a:ext cx="8229600" cy="850265"/>
          </a:xfrm>
          <a:custGeom>
            <a:avLst/>
            <a:gdLst/>
            <a:ahLst/>
            <a:cxnLst/>
            <a:rect l="l" t="t" r="r" b="b"/>
            <a:pathLst>
              <a:path w="8229600" h="850265">
                <a:moveTo>
                  <a:pt x="8229600" y="0"/>
                </a:moveTo>
                <a:lnTo>
                  <a:pt x="0" y="0"/>
                </a:lnTo>
                <a:lnTo>
                  <a:pt x="0" y="850099"/>
                </a:lnTo>
                <a:lnTo>
                  <a:pt x="8229600" y="850099"/>
                </a:lnTo>
                <a:lnTo>
                  <a:pt x="822960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9E8C7-ACBD-4053-91CB-C1A761C8B5D2}" type="datetimeFigureOut">
              <a:rPr lang="el-GR" smtClean="0"/>
              <a:pPr/>
              <a:t>8/1/2021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A1F16-3C63-4A47-94C7-4B609126CA0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0200" y="137921"/>
            <a:ext cx="4722495" cy="330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5855" y="1168145"/>
            <a:ext cx="7892288" cy="2453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10" Type="http://schemas.openxmlformats.org/officeDocument/2006/relationships/image" Target="../media/image35.jpe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10" Type="http://schemas.openxmlformats.org/officeDocument/2006/relationships/image" Target="../media/image21.jpeg"/><Relationship Id="rId4" Type="http://schemas.openxmlformats.org/officeDocument/2006/relationships/image" Target="../media/image15.jpeg"/><Relationship Id="rId9" Type="http://schemas.openxmlformats.org/officeDocument/2006/relationships/image" Target="../media/image2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404813"/>
            <a:ext cx="8496622" cy="151201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5" name="4 - Υπότιτλος"/>
          <p:cNvSpPr>
            <a:spLocks noGrp="1"/>
          </p:cNvSpPr>
          <p:nvPr>
            <p:ph type="subTitle" idx="1"/>
          </p:nvPr>
        </p:nvSpPr>
        <p:spPr>
          <a:xfrm>
            <a:off x="152400" y="4591056"/>
            <a:ext cx="8839200" cy="666744"/>
          </a:xfrm>
        </p:spPr>
        <p:txBody>
          <a:bodyPr>
            <a:noAutofit/>
          </a:bodyPr>
          <a:lstStyle/>
          <a:p>
            <a:pPr algn="l">
              <a:buBlip>
                <a:blip r:embed="rId3"/>
              </a:buBlip>
            </a:pPr>
            <a:r>
              <a:rPr lang="el-GR" sz="4000" dirty="0" smtClean="0">
                <a:solidFill>
                  <a:schemeClr val="tx1"/>
                </a:solidFill>
              </a:rPr>
              <a:t>Σύνθεση - Θέσεις παικτών - Περιστροφή</a:t>
            </a:r>
            <a:endParaRPr lang="el-GR" sz="4000" b="1" dirty="0" smtClean="0">
              <a:solidFill>
                <a:schemeClr val="tx1"/>
              </a:solidFill>
            </a:endParaRPr>
          </a:p>
        </p:txBody>
      </p:sp>
      <p:pic>
        <p:nvPicPr>
          <p:cNvPr id="44034" name="Picture 2" descr="Πετοσφαίριση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1571612"/>
            <a:ext cx="2143125" cy="2133601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>
            <a:off x="1857356" y="5715016"/>
            <a:ext cx="6215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Ανέστης Γιαννακόπουλος </a:t>
            </a:r>
            <a:r>
              <a:rPr lang="en-US" dirty="0" smtClean="0"/>
              <a:t>Ph.D. </a:t>
            </a:r>
            <a:r>
              <a:rPr lang="el-GR" dirty="0" smtClean="0"/>
              <a:t>– ΕΕΠ / ΤΕΦΑΑ-ΣΕΦΑΑ ΔΠΘ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95536" y="2564904"/>
            <a:ext cx="8496944" cy="1296144"/>
          </a:xfr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3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el-GR" sz="36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l-GR" sz="3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Μάθημα: </a:t>
            </a:r>
            <a:r>
              <a:rPr lang="el-GR" sz="3600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Ν 132 ΠΕΤΟΣΦΑΙΡΙΣΗ</a:t>
            </a:r>
            <a:r>
              <a:rPr lang="en-US" sz="3600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</a:t>
            </a:r>
            <a:r>
              <a:rPr lang="el-GR" dirty="0" smtClean="0">
                <a:solidFill>
                  <a:schemeClr val="tx1"/>
                </a:solidFill>
              </a:rPr>
              <a:t/>
            </a:r>
            <a:br>
              <a:rPr lang="el-GR" dirty="0" smtClean="0">
                <a:solidFill>
                  <a:schemeClr val="tx1"/>
                </a:solidFill>
              </a:rPr>
            </a:br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4972" y="361188"/>
            <a:ext cx="202692" cy="16002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23532" y="260604"/>
            <a:ext cx="8136890" cy="1194301"/>
          </a:xfrm>
          <a:prstGeom prst="rect">
            <a:avLst/>
          </a:prstGeom>
          <a:ln w="9525">
            <a:solidFill>
              <a:srgbClr val="BEBEBE"/>
            </a:solidFill>
          </a:ln>
        </p:spPr>
        <p:txBody>
          <a:bodyPr vert="horz" wrap="square" lIns="0" tIns="3175" rIns="0" bIns="0" rtlCol="0">
            <a:spAutoFit/>
          </a:bodyPr>
          <a:lstStyle/>
          <a:p>
            <a:pPr marL="434340" marR="104775" algn="just">
              <a:lnSpc>
                <a:spcPct val="110000"/>
              </a:lnSpc>
              <a:spcBef>
                <a:spcPts val="25"/>
              </a:spcBef>
            </a:pPr>
            <a:r>
              <a:rPr sz="1800" spc="-10" dirty="0">
                <a:latin typeface="Calibri"/>
                <a:cs typeface="Calibri"/>
              </a:rPr>
              <a:t>Μετά το </a:t>
            </a:r>
            <a:r>
              <a:rPr sz="1800" spc="-5" dirty="0">
                <a:latin typeface="Calibri"/>
                <a:cs typeface="Calibri"/>
              </a:rPr>
              <a:t>κτύπημα </a:t>
            </a:r>
            <a:r>
              <a:rPr sz="1800" spc="-10" dirty="0">
                <a:latin typeface="Calibri"/>
                <a:cs typeface="Calibri"/>
              </a:rPr>
              <a:t>του </a:t>
            </a:r>
            <a:r>
              <a:rPr sz="1800" spc="-5" dirty="0">
                <a:latin typeface="Calibri"/>
                <a:cs typeface="Calibri"/>
              </a:rPr>
              <a:t>σερβίς, οι </a:t>
            </a:r>
            <a:r>
              <a:rPr sz="1800" spc="-10" dirty="0">
                <a:latin typeface="Calibri"/>
                <a:cs typeface="Calibri"/>
              </a:rPr>
              <a:t>αθλητές </a:t>
            </a:r>
            <a:r>
              <a:rPr sz="1800" spc="-5" dirty="0">
                <a:latin typeface="Calibri"/>
                <a:cs typeface="Calibri"/>
              </a:rPr>
              <a:t>μπορούν </a:t>
            </a:r>
            <a:r>
              <a:rPr sz="1800" dirty="0">
                <a:latin typeface="Calibri"/>
                <a:cs typeface="Calibri"/>
              </a:rPr>
              <a:t>να </a:t>
            </a:r>
            <a:r>
              <a:rPr sz="1800" spc="-10" dirty="0">
                <a:latin typeface="Calibri"/>
                <a:cs typeface="Calibri"/>
              </a:rPr>
              <a:t>κινούνται </a:t>
            </a:r>
            <a:r>
              <a:rPr sz="1800" spc="-25" dirty="0">
                <a:latin typeface="Calibri"/>
                <a:cs typeface="Calibri"/>
              </a:rPr>
              <a:t>και </a:t>
            </a:r>
            <a:r>
              <a:rPr sz="1800" dirty="0">
                <a:latin typeface="Calibri"/>
                <a:cs typeface="Calibri"/>
              </a:rPr>
              <a:t>να  </a:t>
            </a:r>
            <a:r>
              <a:rPr sz="1800" spc="-15" dirty="0">
                <a:latin typeface="Calibri"/>
                <a:cs typeface="Calibri"/>
              </a:rPr>
              <a:t>καταλαμβάνουν </a:t>
            </a:r>
            <a:r>
              <a:rPr sz="1800" spc="-5" dirty="0">
                <a:latin typeface="Calibri"/>
                <a:cs typeface="Calibri"/>
              </a:rPr>
              <a:t>οποιαδήποτε </a:t>
            </a:r>
            <a:r>
              <a:rPr sz="1800" spc="-10" dirty="0">
                <a:latin typeface="Calibri"/>
                <a:cs typeface="Calibri"/>
              </a:rPr>
              <a:t>θέση του γηπέδου τους </a:t>
            </a:r>
            <a:r>
              <a:rPr sz="1800" spc="-25" dirty="0">
                <a:latin typeface="Calibri"/>
                <a:cs typeface="Calibri"/>
              </a:rPr>
              <a:t>και </a:t>
            </a:r>
            <a:r>
              <a:rPr sz="1800" spc="-5" dirty="0">
                <a:latin typeface="Calibri"/>
                <a:cs typeface="Calibri"/>
              </a:rPr>
              <a:t>της ελεύθερης </a:t>
            </a:r>
            <a:r>
              <a:rPr sz="1800" spc="-15" dirty="0">
                <a:latin typeface="Calibri"/>
                <a:cs typeface="Calibri"/>
              </a:rPr>
              <a:t>ζώνης.  </a:t>
            </a:r>
            <a:r>
              <a:rPr sz="1800" b="1" spc="-5" dirty="0">
                <a:latin typeface="Calibri"/>
                <a:cs typeface="Calibri"/>
              </a:rPr>
              <a:t>ΕΣΩΤΕΡΙΚΕΣ ΑΛΛΑΓΕΣ ΘΕΣΕΩΝ ΤΩΝ ΠΑΙΚΤΩΝ_</a:t>
            </a:r>
            <a:r>
              <a:rPr sz="1800" spc="-5" dirty="0">
                <a:latin typeface="Calibri"/>
                <a:cs typeface="Calibri"/>
              </a:rPr>
              <a:t>εκμετάλλευση </a:t>
            </a:r>
            <a:r>
              <a:rPr sz="1800" spc="-10" dirty="0">
                <a:latin typeface="Calibri"/>
                <a:cs typeface="Calibri"/>
              </a:rPr>
              <a:t>του </a:t>
            </a:r>
            <a:r>
              <a:rPr sz="1800" spc="-15" dirty="0">
                <a:latin typeface="Calibri"/>
                <a:cs typeface="Calibri"/>
              </a:rPr>
              <a:t>δυναμικού</a:t>
            </a:r>
            <a:r>
              <a:rPr sz="1800" spc="18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των</a:t>
            </a:r>
            <a:endParaRPr sz="1800">
              <a:latin typeface="Calibri"/>
              <a:cs typeface="Calibri"/>
            </a:endParaRPr>
          </a:p>
          <a:p>
            <a:pPr marL="434340" algn="just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παικτών διαφορετικών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ειδικοτήτων.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2000" y="2209800"/>
            <a:ext cx="4192270" cy="4290695"/>
            <a:chOff x="991875" y="2234993"/>
            <a:chExt cx="4192270" cy="4290695"/>
          </a:xfrm>
        </p:grpSpPr>
        <p:sp>
          <p:nvSpPr>
            <p:cNvPr id="5" name="object 5"/>
            <p:cNvSpPr/>
            <p:nvPr/>
          </p:nvSpPr>
          <p:spPr>
            <a:xfrm>
              <a:off x="991875" y="2234993"/>
              <a:ext cx="4095424" cy="342626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619631" y="2348865"/>
              <a:ext cx="648068" cy="136817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707891" y="2276856"/>
              <a:ext cx="622515" cy="144018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699766" y="4005072"/>
              <a:ext cx="653389" cy="129616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475613" y="4005072"/>
              <a:ext cx="864095" cy="1296161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627756" y="2348865"/>
              <a:ext cx="720077" cy="1361567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707891" y="5157178"/>
              <a:ext cx="720077" cy="1368171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499990" y="5733262"/>
              <a:ext cx="683564" cy="683564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051685" y="2433954"/>
              <a:ext cx="2448560" cy="3085465"/>
            </a:xfrm>
            <a:custGeom>
              <a:avLst/>
              <a:gdLst/>
              <a:ahLst/>
              <a:cxnLst/>
              <a:rect l="l" t="t" r="r" b="b"/>
              <a:pathLst>
                <a:path w="2448560" h="3085465">
                  <a:moveTo>
                    <a:pt x="115824" y="590169"/>
                  </a:moveTo>
                  <a:lnTo>
                    <a:pt x="112395" y="584200"/>
                  </a:lnTo>
                  <a:lnTo>
                    <a:pt x="108839" y="578104"/>
                  </a:lnTo>
                  <a:lnTo>
                    <a:pt x="101092" y="576072"/>
                  </a:lnTo>
                  <a:lnTo>
                    <a:pt x="0" y="635000"/>
                  </a:lnTo>
                  <a:lnTo>
                    <a:pt x="101092" y="693928"/>
                  </a:lnTo>
                  <a:lnTo>
                    <a:pt x="108839" y="691896"/>
                  </a:lnTo>
                  <a:lnTo>
                    <a:pt x="112395" y="685800"/>
                  </a:lnTo>
                  <a:lnTo>
                    <a:pt x="115824" y="679831"/>
                  </a:lnTo>
                  <a:lnTo>
                    <a:pt x="113792" y="671957"/>
                  </a:lnTo>
                  <a:lnTo>
                    <a:pt x="72110" y="647700"/>
                  </a:lnTo>
                  <a:lnTo>
                    <a:pt x="72517" y="647700"/>
                  </a:lnTo>
                  <a:lnTo>
                    <a:pt x="72517" y="622300"/>
                  </a:lnTo>
                  <a:lnTo>
                    <a:pt x="72110" y="622300"/>
                  </a:lnTo>
                  <a:lnTo>
                    <a:pt x="113792" y="598043"/>
                  </a:lnTo>
                  <a:lnTo>
                    <a:pt x="115824" y="590169"/>
                  </a:lnTo>
                  <a:close/>
                </a:path>
                <a:path w="2448560" h="3085465">
                  <a:moveTo>
                    <a:pt x="148209" y="46228"/>
                  </a:moveTo>
                  <a:lnTo>
                    <a:pt x="72009" y="46228"/>
                  </a:lnTo>
                  <a:lnTo>
                    <a:pt x="72009" y="71628"/>
                  </a:lnTo>
                  <a:lnTo>
                    <a:pt x="148209" y="71628"/>
                  </a:lnTo>
                  <a:lnTo>
                    <a:pt x="148209" y="46228"/>
                  </a:lnTo>
                  <a:close/>
                </a:path>
                <a:path w="2448560" h="3085465">
                  <a:moveTo>
                    <a:pt x="174117" y="622300"/>
                  </a:moveTo>
                  <a:lnTo>
                    <a:pt x="97917" y="622300"/>
                  </a:lnTo>
                  <a:lnTo>
                    <a:pt x="97917" y="647700"/>
                  </a:lnTo>
                  <a:lnTo>
                    <a:pt x="174117" y="647700"/>
                  </a:lnTo>
                  <a:lnTo>
                    <a:pt x="174117" y="622300"/>
                  </a:lnTo>
                  <a:close/>
                </a:path>
                <a:path w="2448560" h="3085465">
                  <a:moveTo>
                    <a:pt x="249809" y="46228"/>
                  </a:moveTo>
                  <a:lnTo>
                    <a:pt x="173609" y="46228"/>
                  </a:lnTo>
                  <a:lnTo>
                    <a:pt x="173609" y="71628"/>
                  </a:lnTo>
                  <a:lnTo>
                    <a:pt x="249809" y="71628"/>
                  </a:lnTo>
                  <a:lnTo>
                    <a:pt x="249809" y="46228"/>
                  </a:lnTo>
                  <a:close/>
                </a:path>
                <a:path w="2448560" h="3085465">
                  <a:moveTo>
                    <a:pt x="275717" y="622300"/>
                  </a:moveTo>
                  <a:lnTo>
                    <a:pt x="199517" y="622300"/>
                  </a:lnTo>
                  <a:lnTo>
                    <a:pt x="199517" y="647700"/>
                  </a:lnTo>
                  <a:lnTo>
                    <a:pt x="275717" y="647700"/>
                  </a:lnTo>
                  <a:lnTo>
                    <a:pt x="275717" y="622300"/>
                  </a:lnTo>
                  <a:close/>
                </a:path>
                <a:path w="2448560" h="3085465">
                  <a:moveTo>
                    <a:pt x="351409" y="46228"/>
                  </a:moveTo>
                  <a:lnTo>
                    <a:pt x="275209" y="46228"/>
                  </a:lnTo>
                  <a:lnTo>
                    <a:pt x="275209" y="71628"/>
                  </a:lnTo>
                  <a:lnTo>
                    <a:pt x="351409" y="71628"/>
                  </a:lnTo>
                  <a:lnTo>
                    <a:pt x="351409" y="46228"/>
                  </a:lnTo>
                  <a:close/>
                </a:path>
                <a:path w="2448560" h="3085465">
                  <a:moveTo>
                    <a:pt x="377317" y="622300"/>
                  </a:moveTo>
                  <a:lnTo>
                    <a:pt x="301117" y="622300"/>
                  </a:lnTo>
                  <a:lnTo>
                    <a:pt x="301117" y="647700"/>
                  </a:lnTo>
                  <a:lnTo>
                    <a:pt x="377317" y="647700"/>
                  </a:lnTo>
                  <a:lnTo>
                    <a:pt x="377317" y="622300"/>
                  </a:lnTo>
                  <a:close/>
                </a:path>
                <a:path w="2448560" h="3085465">
                  <a:moveTo>
                    <a:pt x="453009" y="46228"/>
                  </a:moveTo>
                  <a:lnTo>
                    <a:pt x="376809" y="46228"/>
                  </a:lnTo>
                  <a:lnTo>
                    <a:pt x="376809" y="71628"/>
                  </a:lnTo>
                  <a:lnTo>
                    <a:pt x="453009" y="71628"/>
                  </a:lnTo>
                  <a:lnTo>
                    <a:pt x="453009" y="46228"/>
                  </a:lnTo>
                  <a:close/>
                </a:path>
                <a:path w="2448560" h="3085465">
                  <a:moveTo>
                    <a:pt x="478917" y="622300"/>
                  </a:moveTo>
                  <a:lnTo>
                    <a:pt x="402717" y="622300"/>
                  </a:lnTo>
                  <a:lnTo>
                    <a:pt x="402717" y="647700"/>
                  </a:lnTo>
                  <a:lnTo>
                    <a:pt x="478917" y="647700"/>
                  </a:lnTo>
                  <a:lnTo>
                    <a:pt x="478917" y="622300"/>
                  </a:lnTo>
                  <a:close/>
                </a:path>
                <a:path w="2448560" h="3085465">
                  <a:moveTo>
                    <a:pt x="554609" y="46228"/>
                  </a:moveTo>
                  <a:lnTo>
                    <a:pt x="478409" y="46228"/>
                  </a:lnTo>
                  <a:lnTo>
                    <a:pt x="478409" y="71628"/>
                  </a:lnTo>
                  <a:lnTo>
                    <a:pt x="554609" y="71628"/>
                  </a:lnTo>
                  <a:lnTo>
                    <a:pt x="554609" y="46228"/>
                  </a:lnTo>
                  <a:close/>
                </a:path>
                <a:path w="2448560" h="3085465">
                  <a:moveTo>
                    <a:pt x="580517" y="622300"/>
                  </a:moveTo>
                  <a:lnTo>
                    <a:pt x="504317" y="622300"/>
                  </a:lnTo>
                  <a:lnTo>
                    <a:pt x="504317" y="647700"/>
                  </a:lnTo>
                  <a:lnTo>
                    <a:pt x="580517" y="647700"/>
                  </a:lnTo>
                  <a:lnTo>
                    <a:pt x="580517" y="622300"/>
                  </a:lnTo>
                  <a:close/>
                </a:path>
                <a:path w="2448560" h="3085465">
                  <a:moveTo>
                    <a:pt x="656209" y="46228"/>
                  </a:moveTo>
                  <a:lnTo>
                    <a:pt x="580009" y="46228"/>
                  </a:lnTo>
                  <a:lnTo>
                    <a:pt x="580009" y="71628"/>
                  </a:lnTo>
                  <a:lnTo>
                    <a:pt x="656209" y="71628"/>
                  </a:lnTo>
                  <a:lnTo>
                    <a:pt x="656209" y="46228"/>
                  </a:lnTo>
                  <a:close/>
                </a:path>
                <a:path w="2448560" h="3085465">
                  <a:moveTo>
                    <a:pt x="682117" y="622300"/>
                  </a:moveTo>
                  <a:lnTo>
                    <a:pt x="605917" y="622300"/>
                  </a:lnTo>
                  <a:lnTo>
                    <a:pt x="605917" y="647700"/>
                  </a:lnTo>
                  <a:lnTo>
                    <a:pt x="682117" y="647700"/>
                  </a:lnTo>
                  <a:lnTo>
                    <a:pt x="682117" y="622300"/>
                  </a:lnTo>
                  <a:close/>
                </a:path>
                <a:path w="2448560" h="3085465">
                  <a:moveTo>
                    <a:pt x="783717" y="622300"/>
                  </a:moveTo>
                  <a:lnTo>
                    <a:pt x="707517" y="622300"/>
                  </a:lnTo>
                  <a:lnTo>
                    <a:pt x="707517" y="647700"/>
                  </a:lnTo>
                  <a:lnTo>
                    <a:pt x="783717" y="647700"/>
                  </a:lnTo>
                  <a:lnTo>
                    <a:pt x="783717" y="622300"/>
                  </a:lnTo>
                  <a:close/>
                </a:path>
                <a:path w="2448560" h="3085465">
                  <a:moveTo>
                    <a:pt x="792226" y="58928"/>
                  </a:moveTo>
                  <a:lnTo>
                    <a:pt x="773480" y="48006"/>
                  </a:lnTo>
                  <a:lnTo>
                    <a:pt x="770432" y="46228"/>
                  </a:lnTo>
                  <a:lnTo>
                    <a:pt x="691134" y="0"/>
                  </a:lnTo>
                  <a:lnTo>
                    <a:pt x="683387" y="2032"/>
                  </a:lnTo>
                  <a:lnTo>
                    <a:pt x="679831" y="8128"/>
                  </a:lnTo>
                  <a:lnTo>
                    <a:pt x="676275" y="14097"/>
                  </a:lnTo>
                  <a:lnTo>
                    <a:pt x="678307" y="21971"/>
                  </a:lnTo>
                  <a:lnTo>
                    <a:pt x="684403" y="25400"/>
                  </a:lnTo>
                  <a:lnTo>
                    <a:pt x="720090" y="46228"/>
                  </a:lnTo>
                  <a:lnTo>
                    <a:pt x="681609" y="46228"/>
                  </a:lnTo>
                  <a:lnTo>
                    <a:pt x="681609" y="71628"/>
                  </a:lnTo>
                  <a:lnTo>
                    <a:pt x="720090" y="71628"/>
                  </a:lnTo>
                  <a:lnTo>
                    <a:pt x="678307" y="96012"/>
                  </a:lnTo>
                  <a:lnTo>
                    <a:pt x="676275" y="103759"/>
                  </a:lnTo>
                  <a:lnTo>
                    <a:pt x="679831" y="109728"/>
                  </a:lnTo>
                  <a:lnTo>
                    <a:pt x="683387" y="115824"/>
                  </a:lnTo>
                  <a:lnTo>
                    <a:pt x="691134" y="117856"/>
                  </a:lnTo>
                  <a:lnTo>
                    <a:pt x="770432" y="71628"/>
                  </a:lnTo>
                  <a:lnTo>
                    <a:pt x="773480" y="69850"/>
                  </a:lnTo>
                  <a:lnTo>
                    <a:pt x="792226" y="58928"/>
                  </a:lnTo>
                  <a:close/>
                </a:path>
                <a:path w="2448560" h="3085465">
                  <a:moveTo>
                    <a:pt x="842010" y="2449576"/>
                  </a:moveTo>
                  <a:lnTo>
                    <a:pt x="840816" y="2448179"/>
                  </a:lnTo>
                  <a:lnTo>
                    <a:pt x="837234" y="2443988"/>
                  </a:lnTo>
                  <a:lnTo>
                    <a:pt x="836803" y="2443480"/>
                  </a:lnTo>
                  <a:lnTo>
                    <a:pt x="720090" y="2435225"/>
                  </a:lnTo>
                  <a:lnTo>
                    <a:pt x="767207" y="2534539"/>
                  </a:lnTo>
                  <a:lnTo>
                    <a:pt x="770255" y="2540889"/>
                  </a:lnTo>
                  <a:lnTo>
                    <a:pt x="777875" y="2543556"/>
                  </a:lnTo>
                  <a:lnTo>
                    <a:pt x="784098" y="2540508"/>
                  </a:lnTo>
                  <a:lnTo>
                    <a:pt x="790448" y="2537587"/>
                  </a:lnTo>
                  <a:lnTo>
                    <a:pt x="793242" y="2529967"/>
                  </a:lnTo>
                  <a:lnTo>
                    <a:pt x="790194" y="2523617"/>
                  </a:lnTo>
                  <a:lnTo>
                    <a:pt x="772490" y="2486380"/>
                  </a:lnTo>
                  <a:lnTo>
                    <a:pt x="810260" y="2512187"/>
                  </a:lnTo>
                  <a:lnTo>
                    <a:pt x="824484" y="2491232"/>
                  </a:lnTo>
                  <a:lnTo>
                    <a:pt x="786765" y="2465413"/>
                  </a:lnTo>
                  <a:lnTo>
                    <a:pt x="834898" y="2468880"/>
                  </a:lnTo>
                  <a:lnTo>
                    <a:pt x="840943" y="2463596"/>
                  </a:lnTo>
                  <a:lnTo>
                    <a:pt x="841032" y="2462860"/>
                  </a:lnTo>
                  <a:lnTo>
                    <a:pt x="842010" y="2449576"/>
                  </a:lnTo>
                  <a:close/>
                </a:path>
                <a:path w="2448560" h="3085465">
                  <a:moveTo>
                    <a:pt x="908431" y="2548509"/>
                  </a:moveTo>
                  <a:lnTo>
                    <a:pt x="845566" y="2505456"/>
                  </a:lnTo>
                  <a:lnTo>
                    <a:pt x="831215" y="2526538"/>
                  </a:lnTo>
                  <a:lnTo>
                    <a:pt x="894080" y="2569464"/>
                  </a:lnTo>
                  <a:lnTo>
                    <a:pt x="908431" y="2548509"/>
                  </a:lnTo>
                  <a:close/>
                </a:path>
                <a:path w="2448560" h="3085465">
                  <a:moveTo>
                    <a:pt x="992251" y="2605786"/>
                  </a:moveTo>
                  <a:lnTo>
                    <a:pt x="929386" y="2562860"/>
                  </a:lnTo>
                  <a:lnTo>
                    <a:pt x="915035" y="2583815"/>
                  </a:lnTo>
                  <a:lnTo>
                    <a:pt x="978027" y="2626741"/>
                  </a:lnTo>
                  <a:lnTo>
                    <a:pt x="992251" y="2605786"/>
                  </a:lnTo>
                  <a:close/>
                </a:path>
                <a:path w="2448560" h="3085465">
                  <a:moveTo>
                    <a:pt x="1076198" y="2663190"/>
                  </a:moveTo>
                  <a:lnTo>
                    <a:pt x="1013333" y="2620137"/>
                  </a:lnTo>
                  <a:lnTo>
                    <a:pt x="998982" y="2641092"/>
                  </a:lnTo>
                  <a:lnTo>
                    <a:pt x="1061847" y="2684145"/>
                  </a:lnTo>
                  <a:lnTo>
                    <a:pt x="1076198" y="2663190"/>
                  </a:lnTo>
                  <a:close/>
                </a:path>
                <a:path w="2448560" h="3085465">
                  <a:moveTo>
                    <a:pt x="1160018" y="2720467"/>
                  </a:moveTo>
                  <a:lnTo>
                    <a:pt x="1097153" y="2677414"/>
                  </a:lnTo>
                  <a:lnTo>
                    <a:pt x="1082802" y="2698496"/>
                  </a:lnTo>
                  <a:lnTo>
                    <a:pt x="1145794" y="2741422"/>
                  </a:lnTo>
                  <a:lnTo>
                    <a:pt x="1160018" y="2720467"/>
                  </a:lnTo>
                  <a:close/>
                </a:path>
                <a:path w="2448560" h="3085465">
                  <a:moveTo>
                    <a:pt x="1243965" y="2777744"/>
                  </a:moveTo>
                  <a:lnTo>
                    <a:pt x="1181100" y="2734818"/>
                  </a:lnTo>
                  <a:lnTo>
                    <a:pt x="1166749" y="2755773"/>
                  </a:lnTo>
                  <a:lnTo>
                    <a:pt x="1229614" y="2798699"/>
                  </a:lnTo>
                  <a:lnTo>
                    <a:pt x="1243965" y="2777744"/>
                  </a:lnTo>
                  <a:close/>
                </a:path>
                <a:path w="2448560" h="3085465">
                  <a:moveTo>
                    <a:pt x="1300353" y="1846453"/>
                  </a:moveTo>
                  <a:lnTo>
                    <a:pt x="1224153" y="1846453"/>
                  </a:lnTo>
                  <a:lnTo>
                    <a:pt x="1224153" y="1871853"/>
                  </a:lnTo>
                  <a:lnTo>
                    <a:pt x="1300353" y="1871853"/>
                  </a:lnTo>
                  <a:lnTo>
                    <a:pt x="1300353" y="1846453"/>
                  </a:lnTo>
                  <a:close/>
                </a:path>
                <a:path w="2448560" h="3085465">
                  <a:moveTo>
                    <a:pt x="1327785" y="2835148"/>
                  </a:moveTo>
                  <a:lnTo>
                    <a:pt x="1264907" y="2792095"/>
                  </a:lnTo>
                  <a:lnTo>
                    <a:pt x="1250556" y="2813050"/>
                  </a:lnTo>
                  <a:lnTo>
                    <a:pt x="1313561" y="2856103"/>
                  </a:lnTo>
                  <a:lnTo>
                    <a:pt x="1327785" y="2835148"/>
                  </a:lnTo>
                  <a:close/>
                </a:path>
                <a:path w="2448560" h="3085465">
                  <a:moveTo>
                    <a:pt x="1401953" y="1846453"/>
                  </a:moveTo>
                  <a:lnTo>
                    <a:pt x="1325753" y="1846453"/>
                  </a:lnTo>
                  <a:lnTo>
                    <a:pt x="1325753" y="1871853"/>
                  </a:lnTo>
                  <a:lnTo>
                    <a:pt x="1401953" y="1871853"/>
                  </a:lnTo>
                  <a:lnTo>
                    <a:pt x="1401953" y="1846453"/>
                  </a:lnTo>
                  <a:close/>
                </a:path>
                <a:path w="2448560" h="3085465">
                  <a:moveTo>
                    <a:pt x="1411732" y="2892425"/>
                  </a:moveTo>
                  <a:lnTo>
                    <a:pt x="1348867" y="2849499"/>
                  </a:lnTo>
                  <a:lnTo>
                    <a:pt x="1334516" y="2870454"/>
                  </a:lnTo>
                  <a:lnTo>
                    <a:pt x="1397381" y="2913380"/>
                  </a:lnTo>
                  <a:lnTo>
                    <a:pt x="1411732" y="2892425"/>
                  </a:lnTo>
                  <a:close/>
                </a:path>
                <a:path w="2448560" h="3085465">
                  <a:moveTo>
                    <a:pt x="1495552" y="2949702"/>
                  </a:moveTo>
                  <a:lnTo>
                    <a:pt x="1432687" y="2906776"/>
                  </a:lnTo>
                  <a:lnTo>
                    <a:pt x="1418336" y="2927731"/>
                  </a:lnTo>
                  <a:lnTo>
                    <a:pt x="1481328" y="2970784"/>
                  </a:lnTo>
                  <a:lnTo>
                    <a:pt x="1495552" y="2949702"/>
                  </a:lnTo>
                  <a:close/>
                </a:path>
                <a:path w="2448560" h="3085465">
                  <a:moveTo>
                    <a:pt x="1503553" y="1846453"/>
                  </a:moveTo>
                  <a:lnTo>
                    <a:pt x="1427353" y="1846453"/>
                  </a:lnTo>
                  <a:lnTo>
                    <a:pt x="1427353" y="1871853"/>
                  </a:lnTo>
                  <a:lnTo>
                    <a:pt x="1503553" y="1871853"/>
                  </a:lnTo>
                  <a:lnTo>
                    <a:pt x="1503553" y="1846453"/>
                  </a:lnTo>
                  <a:close/>
                </a:path>
                <a:path w="2448560" h="3085465">
                  <a:moveTo>
                    <a:pt x="1579499" y="3007106"/>
                  </a:moveTo>
                  <a:lnTo>
                    <a:pt x="1516634" y="2964053"/>
                  </a:lnTo>
                  <a:lnTo>
                    <a:pt x="1502283" y="2985008"/>
                  </a:lnTo>
                  <a:lnTo>
                    <a:pt x="1565148" y="3028061"/>
                  </a:lnTo>
                  <a:lnTo>
                    <a:pt x="1579499" y="3007106"/>
                  </a:lnTo>
                  <a:close/>
                </a:path>
                <a:path w="2448560" h="3085465">
                  <a:moveTo>
                    <a:pt x="1605153" y="1846453"/>
                  </a:moveTo>
                  <a:lnTo>
                    <a:pt x="1528953" y="1846453"/>
                  </a:lnTo>
                  <a:lnTo>
                    <a:pt x="1528953" y="1871853"/>
                  </a:lnTo>
                  <a:lnTo>
                    <a:pt x="1605153" y="1871853"/>
                  </a:lnTo>
                  <a:lnTo>
                    <a:pt x="1605153" y="1846453"/>
                  </a:lnTo>
                  <a:close/>
                </a:path>
                <a:path w="2448560" h="3085465">
                  <a:moveTo>
                    <a:pt x="1663319" y="3064383"/>
                  </a:moveTo>
                  <a:lnTo>
                    <a:pt x="1600454" y="3021457"/>
                  </a:lnTo>
                  <a:lnTo>
                    <a:pt x="1586103" y="3042412"/>
                  </a:lnTo>
                  <a:lnTo>
                    <a:pt x="1649095" y="3085338"/>
                  </a:lnTo>
                  <a:lnTo>
                    <a:pt x="1663319" y="3064383"/>
                  </a:lnTo>
                  <a:close/>
                </a:path>
                <a:path w="2448560" h="3085465">
                  <a:moveTo>
                    <a:pt x="1706753" y="1846453"/>
                  </a:moveTo>
                  <a:lnTo>
                    <a:pt x="1630553" y="1846453"/>
                  </a:lnTo>
                  <a:lnTo>
                    <a:pt x="1630553" y="1871853"/>
                  </a:lnTo>
                  <a:lnTo>
                    <a:pt x="1706753" y="1871853"/>
                  </a:lnTo>
                  <a:lnTo>
                    <a:pt x="1706753" y="1846453"/>
                  </a:lnTo>
                  <a:close/>
                </a:path>
                <a:path w="2448560" h="3085465">
                  <a:moveTo>
                    <a:pt x="1808353" y="1846453"/>
                  </a:moveTo>
                  <a:lnTo>
                    <a:pt x="1732153" y="1846453"/>
                  </a:lnTo>
                  <a:lnTo>
                    <a:pt x="1732153" y="1871853"/>
                  </a:lnTo>
                  <a:lnTo>
                    <a:pt x="1808353" y="1871853"/>
                  </a:lnTo>
                  <a:lnTo>
                    <a:pt x="1808353" y="1846453"/>
                  </a:lnTo>
                  <a:close/>
                </a:path>
                <a:path w="2448560" h="3085465">
                  <a:moveTo>
                    <a:pt x="1909953" y="1846453"/>
                  </a:moveTo>
                  <a:lnTo>
                    <a:pt x="1833753" y="1846453"/>
                  </a:lnTo>
                  <a:lnTo>
                    <a:pt x="1833753" y="1871853"/>
                  </a:lnTo>
                  <a:lnTo>
                    <a:pt x="1909953" y="1871853"/>
                  </a:lnTo>
                  <a:lnTo>
                    <a:pt x="1909953" y="1846453"/>
                  </a:lnTo>
                  <a:close/>
                </a:path>
                <a:path w="2448560" h="3085465">
                  <a:moveTo>
                    <a:pt x="2011553" y="1846453"/>
                  </a:moveTo>
                  <a:lnTo>
                    <a:pt x="1935353" y="1846453"/>
                  </a:lnTo>
                  <a:lnTo>
                    <a:pt x="1935353" y="1871853"/>
                  </a:lnTo>
                  <a:lnTo>
                    <a:pt x="2011553" y="1871853"/>
                  </a:lnTo>
                  <a:lnTo>
                    <a:pt x="2011553" y="1846453"/>
                  </a:lnTo>
                  <a:close/>
                </a:path>
                <a:path w="2448560" h="3085465">
                  <a:moveTo>
                    <a:pt x="2113153" y="1846453"/>
                  </a:moveTo>
                  <a:lnTo>
                    <a:pt x="2036953" y="1846453"/>
                  </a:lnTo>
                  <a:lnTo>
                    <a:pt x="2036953" y="1871853"/>
                  </a:lnTo>
                  <a:lnTo>
                    <a:pt x="2113153" y="1871853"/>
                  </a:lnTo>
                  <a:lnTo>
                    <a:pt x="2113153" y="1846453"/>
                  </a:lnTo>
                  <a:close/>
                </a:path>
                <a:path w="2448560" h="3085465">
                  <a:moveTo>
                    <a:pt x="2214753" y="1846453"/>
                  </a:moveTo>
                  <a:lnTo>
                    <a:pt x="2138553" y="1846453"/>
                  </a:lnTo>
                  <a:lnTo>
                    <a:pt x="2138553" y="1871853"/>
                  </a:lnTo>
                  <a:lnTo>
                    <a:pt x="2214753" y="1871853"/>
                  </a:lnTo>
                  <a:lnTo>
                    <a:pt x="2214753" y="1846453"/>
                  </a:lnTo>
                  <a:close/>
                </a:path>
                <a:path w="2448560" h="3085465">
                  <a:moveTo>
                    <a:pt x="2316353" y="1846453"/>
                  </a:moveTo>
                  <a:lnTo>
                    <a:pt x="2240153" y="1846453"/>
                  </a:lnTo>
                  <a:lnTo>
                    <a:pt x="2240153" y="1871853"/>
                  </a:lnTo>
                  <a:lnTo>
                    <a:pt x="2316353" y="1871853"/>
                  </a:lnTo>
                  <a:lnTo>
                    <a:pt x="2316353" y="1846453"/>
                  </a:lnTo>
                  <a:close/>
                </a:path>
                <a:path w="2448560" h="3085465">
                  <a:moveTo>
                    <a:pt x="2448293" y="1859165"/>
                  </a:moveTo>
                  <a:lnTo>
                    <a:pt x="2426512" y="1846453"/>
                  </a:lnTo>
                  <a:lnTo>
                    <a:pt x="2353310" y="1803781"/>
                  </a:lnTo>
                  <a:lnTo>
                    <a:pt x="2347341" y="1800225"/>
                  </a:lnTo>
                  <a:lnTo>
                    <a:pt x="2339467" y="1802257"/>
                  </a:lnTo>
                  <a:lnTo>
                    <a:pt x="2336038" y="1808353"/>
                  </a:lnTo>
                  <a:lnTo>
                    <a:pt x="2332482" y="1814322"/>
                  </a:lnTo>
                  <a:lnTo>
                    <a:pt x="2334514" y="1822069"/>
                  </a:lnTo>
                  <a:lnTo>
                    <a:pt x="2376284" y="1846453"/>
                  </a:lnTo>
                  <a:lnTo>
                    <a:pt x="2341753" y="1846453"/>
                  </a:lnTo>
                  <a:lnTo>
                    <a:pt x="2341753" y="1871853"/>
                  </a:lnTo>
                  <a:lnTo>
                    <a:pt x="2376309" y="1871853"/>
                  </a:lnTo>
                  <a:lnTo>
                    <a:pt x="2398077" y="1859165"/>
                  </a:lnTo>
                  <a:lnTo>
                    <a:pt x="2340610" y="1892681"/>
                  </a:lnTo>
                  <a:lnTo>
                    <a:pt x="2334514" y="1896110"/>
                  </a:lnTo>
                  <a:lnTo>
                    <a:pt x="2332482" y="1903984"/>
                  </a:lnTo>
                  <a:lnTo>
                    <a:pt x="2336038" y="1909953"/>
                  </a:lnTo>
                  <a:lnTo>
                    <a:pt x="2339467" y="1916049"/>
                  </a:lnTo>
                  <a:lnTo>
                    <a:pt x="2347341" y="1918081"/>
                  </a:lnTo>
                  <a:lnTo>
                    <a:pt x="2353310" y="1914525"/>
                  </a:lnTo>
                  <a:lnTo>
                    <a:pt x="2426512" y="1871853"/>
                  </a:lnTo>
                  <a:lnTo>
                    <a:pt x="2448293" y="185916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676400" y="1752600"/>
            <a:ext cx="15697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libri"/>
                <a:cs typeface="Calibri"/>
              </a:rPr>
              <a:t>Εκτέλεση</a:t>
            </a:r>
            <a:r>
              <a:rPr sz="1800" b="1" spc="-7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Σερβίς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4"/>
          <p:cNvSpPr txBox="1"/>
          <p:nvPr/>
        </p:nvSpPr>
        <p:spPr>
          <a:xfrm>
            <a:off x="5257800" y="3200400"/>
            <a:ext cx="3429000" cy="936154"/>
          </a:xfrm>
          <a:prstGeom prst="rect">
            <a:avLst/>
          </a:prstGeom>
          <a:solidFill>
            <a:srgbClr val="FFC000"/>
          </a:solidFill>
          <a:ln w="57150">
            <a:solidFill>
              <a:srgbClr val="00B050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l-GR" sz="6000" b="1" i="1" spc="-5" dirty="0" smtClean="0">
                <a:latin typeface="Calibri"/>
                <a:cs typeface="Calibri"/>
              </a:rPr>
              <a:t>ΠΟΙΗΜΑ</a:t>
            </a:r>
            <a:endParaRPr sz="6000" i="1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5541" y="260578"/>
            <a:ext cx="5113020" cy="462280"/>
          </a:xfrm>
          <a:prstGeom prst="rect">
            <a:avLst/>
          </a:prstGeom>
          <a:solidFill>
            <a:srgbClr val="D9D9D9"/>
          </a:solidFill>
          <a:ln w="9525">
            <a:solidFill>
              <a:srgbClr val="A6A6A6"/>
            </a:solidFill>
          </a:ln>
        </p:spPr>
        <p:txBody>
          <a:bodyPr vert="horz" wrap="square" lIns="0" tIns="26034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04"/>
              </a:spcBef>
            </a:pPr>
            <a:r>
              <a:rPr sz="2400" b="1" spc="-10" dirty="0">
                <a:latin typeface="Calibri"/>
                <a:cs typeface="Calibri"/>
              </a:rPr>
              <a:t>Ζώνες γηπέδου </a:t>
            </a:r>
            <a:r>
              <a:rPr sz="2400" b="1" dirty="0">
                <a:latin typeface="Calibri"/>
                <a:cs typeface="Calibri"/>
              </a:rPr>
              <a:t>– </a:t>
            </a:r>
            <a:r>
              <a:rPr sz="2400" b="1" spc="-10" dirty="0">
                <a:latin typeface="Calibri"/>
                <a:cs typeface="Calibri"/>
              </a:rPr>
              <a:t>Θέσεις </a:t>
            </a:r>
            <a:r>
              <a:rPr sz="2400" b="1" dirty="0">
                <a:latin typeface="Calibri"/>
                <a:cs typeface="Calibri"/>
              </a:rPr>
              <a:t>-</a:t>
            </a:r>
            <a:r>
              <a:rPr sz="2400" b="1" spc="-1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Περιστροφή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95541" y="1052702"/>
            <a:ext cx="8497570" cy="5514340"/>
            <a:chOff x="395541" y="1052702"/>
            <a:chExt cx="8497570" cy="5514340"/>
          </a:xfrm>
        </p:grpSpPr>
        <p:sp>
          <p:nvSpPr>
            <p:cNvPr id="4" name="object 4"/>
            <p:cNvSpPr/>
            <p:nvPr/>
          </p:nvSpPr>
          <p:spPr>
            <a:xfrm>
              <a:off x="395541" y="1052791"/>
              <a:ext cx="3888486" cy="547255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436107" y="1052702"/>
              <a:ext cx="3456432" cy="551421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923919" y="1052702"/>
              <a:ext cx="1944243" cy="180022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52134" y="4293095"/>
            <a:ext cx="2386166" cy="23568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838200" y="4876800"/>
            <a:ext cx="2555748" cy="13407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16243" y="1556892"/>
            <a:ext cx="2195703" cy="245287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51523" y="260616"/>
            <a:ext cx="7200900" cy="792480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1016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80"/>
              </a:spcBef>
            </a:pPr>
            <a:r>
              <a:rPr sz="2400" b="1" spc="-5" dirty="0">
                <a:latin typeface="Calibri"/>
                <a:cs typeface="Calibri"/>
              </a:rPr>
              <a:t>Περιεχόμενα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διάλεξης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8600" y="1371600"/>
            <a:ext cx="6412865" cy="30572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alibri"/>
                <a:cs typeface="Calibri"/>
              </a:rPr>
              <a:t>Η </a:t>
            </a:r>
            <a:r>
              <a:rPr sz="1800" b="1" spc="-5" dirty="0">
                <a:latin typeface="Calibri"/>
                <a:cs typeface="Calibri"/>
              </a:rPr>
              <a:t>ΣΥΝΘΕΣΗ ΤΗΣ</a:t>
            </a:r>
            <a:r>
              <a:rPr sz="1800" b="1" spc="2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ΟΜΑΔΑΣ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i="1" spc="-5" dirty="0">
                <a:latin typeface="Calibri"/>
                <a:cs typeface="Calibri"/>
              </a:rPr>
              <a:t>Τα συστήματα σύνθεσης της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ομάδας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-Σύστημα </a:t>
            </a:r>
            <a:r>
              <a:rPr sz="1800" spc="-10" dirty="0">
                <a:latin typeface="Calibri"/>
                <a:cs typeface="Calibri"/>
              </a:rPr>
              <a:t>παιχνιδιού χωρίς ειδίκευση </a:t>
            </a:r>
            <a:r>
              <a:rPr sz="1800" dirty="0">
                <a:latin typeface="Calibri"/>
                <a:cs typeface="Calibri"/>
              </a:rPr>
              <a:t>6:0 ή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6:6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-Σύστημα σύνθεσης </a:t>
            </a:r>
            <a:r>
              <a:rPr sz="1800" spc="-15" dirty="0">
                <a:latin typeface="Calibri"/>
                <a:cs typeface="Calibri"/>
              </a:rPr>
              <a:t>ομάδας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4:2.</a:t>
            </a:r>
            <a:endParaRPr sz="1800">
              <a:latin typeface="Calibri"/>
              <a:cs typeface="Calibri"/>
            </a:endParaRPr>
          </a:p>
          <a:p>
            <a:pPr marL="204470" indent="-192405">
              <a:lnSpc>
                <a:spcPct val="100000"/>
              </a:lnSpc>
              <a:spcBef>
                <a:spcPts val="1070"/>
              </a:spcBef>
              <a:buAutoNum type="romanUcPeriod"/>
              <a:tabLst>
                <a:tab pos="205104" algn="l"/>
              </a:tabLst>
            </a:pPr>
            <a:r>
              <a:rPr sz="2000" b="1" spc="-5" dirty="0">
                <a:latin typeface="Calibri"/>
                <a:cs typeface="Calibri"/>
              </a:rPr>
              <a:t>ΟΜΑΔΙΚΗ</a:t>
            </a:r>
            <a:r>
              <a:rPr sz="2000" b="1" spc="-15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ΤΑΚΤΙΚΗ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sz="1800" b="1" dirty="0">
                <a:latin typeface="Calibri"/>
                <a:cs typeface="Calibri"/>
              </a:rPr>
              <a:t>Ια. </a:t>
            </a:r>
            <a:r>
              <a:rPr sz="1800" b="1" spc="-5" dirty="0">
                <a:latin typeface="Calibri"/>
                <a:cs typeface="Calibri"/>
              </a:rPr>
              <a:t>Επιθετική</a:t>
            </a:r>
            <a:r>
              <a:rPr sz="1800" b="1" spc="-5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Τακτική</a:t>
            </a:r>
            <a:endParaRPr sz="1800">
              <a:latin typeface="Calibri"/>
              <a:cs typeface="Calibri"/>
            </a:endParaRPr>
          </a:p>
          <a:p>
            <a:pPr marL="236854" lvl="1" indent="-224790">
              <a:lnSpc>
                <a:spcPct val="100000"/>
              </a:lnSpc>
              <a:buAutoNum type="arabicPeriod"/>
              <a:tabLst>
                <a:tab pos="237490" algn="l"/>
              </a:tabLst>
            </a:pPr>
            <a:r>
              <a:rPr sz="1800" i="1" dirty="0">
                <a:latin typeface="Calibri"/>
                <a:cs typeface="Calibri"/>
              </a:rPr>
              <a:t>Η </a:t>
            </a:r>
            <a:r>
              <a:rPr sz="1800" i="1" spc="-5" dirty="0">
                <a:latin typeface="Calibri"/>
                <a:cs typeface="Calibri"/>
              </a:rPr>
              <a:t>Υποδοχή του</a:t>
            </a:r>
            <a:r>
              <a:rPr sz="1800" i="1" spc="1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Σερβίς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spc="-20" dirty="0">
                <a:latin typeface="Calibri"/>
                <a:cs typeface="Calibri"/>
              </a:rPr>
              <a:t>Ομαδικοί </a:t>
            </a:r>
            <a:r>
              <a:rPr sz="1800" spc="-5" dirty="0">
                <a:latin typeface="Calibri"/>
                <a:cs typeface="Calibri"/>
              </a:rPr>
              <a:t>σχηματισμοί στην υποδοχή </a:t>
            </a:r>
            <a:r>
              <a:rPr sz="1800" spc="-10" dirty="0">
                <a:latin typeface="Calibri"/>
                <a:cs typeface="Calibri"/>
              </a:rPr>
              <a:t>του </a:t>
            </a:r>
            <a:r>
              <a:rPr sz="1800" spc="-5" dirty="0">
                <a:latin typeface="Calibri"/>
                <a:cs typeface="Calibri"/>
              </a:rPr>
              <a:t>σερβίς: </a:t>
            </a:r>
            <a:r>
              <a:rPr sz="1800" dirty="0">
                <a:latin typeface="Calibri"/>
                <a:cs typeface="Calibri"/>
              </a:rPr>
              <a:t>ο </a:t>
            </a:r>
            <a:r>
              <a:rPr sz="1800" spc="-5" dirty="0">
                <a:latin typeface="Calibri"/>
                <a:cs typeface="Calibri"/>
              </a:rPr>
              <a:t>σχηματισμός</a:t>
            </a:r>
            <a:r>
              <a:rPr sz="1800" spc="135" dirty="0">
                <a:latin typeface="Calibri"/>
                <a:cs typeface="Calibri"/>
              </a:rPr>
              <a:t> </a:t>
            </a:r>
            <a:r>
              <a:rPr sz="1800" spc="-95" dirty="0">
                <a:latin typeface="Calibri"/>
                <a:cs typeface="Calibri"/>
              </a:rPr>
              <a:t>W.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14"/>
              </a:spcBef>
            </a:pPr>
            <a:r>
              <a:rPr sz="1800" b="1" smtClean="0">
                <a:latin typeface="Calibri"/>
                <a:cs typeface="Calibri"/>
              </a:rPr>
              <a:t>Ιβ</a:t>
            </a:r>
            <a:r>
              <a:rPr sz="1800" b="1" dirty="0">
                <a:latin typeface="Calibri"/>
                <a:cs typeface="Calibri"/>
              </a:rPr>
              <a:t>. Αμυντική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Τακτική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Calibri"/>
                <a:cs typeface="Calibri"/>
              </a:rPr>
              <a:t>1. </a:t>
            </a:r>
            <a:r>
              <a:rPr sz="1800" spc="-5" dirty="0">
                <a:latin typeface="Calibri"/>
                <a:cs typeface="Calibri"/>
              </a:rPr>
              <a:t>Άμυνα με </a:t>
            </a:r>
            <a:r>
              <a:rPr sz="1800" spc="-10" dirty="0">
                <a:latin typeface="Calibri"/>
                <a:cs typeface="Calibri"/>
              </a:rPr>
              <a:t>το </a:t>
            </a:r>
            <a:r>
              <a:rPr sz="1800" dirty="0">
                <a:latin typeface="Calibri"/>
                <a:cs typeface="Calibri"/>
              </a:rPr>
              <a:t>6 </a:t>
            </a:r>
            <a:r>
              <a:rPr sz="1800" spc="-5" dirty="0">
                <a:latin typeface="Calibri"/>
                <a:cs typeface="Calibri"/>
              </a:rPr>
              <a:t>μπροστά, με </a:t>
            </a:r>
            <a:r>
              <a:rPr sz="1800" spc="-10" dirty="0">
                <a:latin typeface="Calibri"/>
                <a:cs typeface="Calibri"/>
              </a:rPr>
              <a:t>μονό </a:t>
            </a:r>
            <a:r>
              <a:rPr sz="1800" spc="-25" dirty="0">
                <a:latin typeface="Calibri"/>
                <a:cs typeface="Calibri"/>
              </a:rPr>
              <a:t>και </a:t>
            </a:r>
            <a:r>
              <a:rPr sz="1800" spc="-10">
                <a:latin typeface="Calibri"/>
                <a:cs typeface="Calibri"/>
              </a:rPr>
              <a:t>διπλό</a:t>
            </a:r>
            <a:r>
              <a:rPr sz="1800" spc="135">
                <a:latin typeface="Calibri"/>
                <a:cs typeface="Calibri"/>
              </a:rPr>
              <a:t> </a:t>
            </a:r>
            <a:r>
              <a:rPr sz="1800" spc="-10" smtClean="0">
                <a:latin typeface="Calibri"/>
                <a:cs typeface="Calibri"/>
              </a:rPr>
              <a:t>μπλοκ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65707" y="468883"/>
            <a:ext cx="6812559" cy="61363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861942" y="2974339"/>
            <a:ext cx="1419860" cy="99568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50165" marR="43180" algn="ctr">
              <a:lnSpc>
                <a:spcPct val="91500"/>
              </a:lnSpc>
              <a:spcBef>
                <a:spcPts val="275"/>
              </a:spcBef>
            </a:pP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Η </a:t>
            </a:r>
            <a:r>
              <a:rPr sz="1700" b="1" spc="-15" dirty="0">
                <a:solidFill>
                  <a:srgbClr val="FFFFFF"/>
                </a:solidFill>
                <a:latin typeface="Calibri"/>
                <a:cs typeface="Calibri"/>
              </a:rPr>
              <a:t>κυκλικότητα  </a:t>
            </a:r>
            <a:r>
              <a:rPr sz="1700" b="1" spc="-10" dirty="0">
                <a:solidFill>
                  <a:srgbClr val="FFFFFF"/>
                </a:solidFill>
                <a:latin typeface="Calibri"/>
                <a:cs typeface="Calibri"/>
              </a:rPr>
              <a:t>των</a:t>
            </a:r>
            <a:r>
              <a:rPr sz="1700" b="1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700" b="1" spc="-5" dirty="0">
                <a:solidFill>
                  <a:srgbClr val="FFFFFF"/>
                </a:solidFill>
                <a:latin typeface="Calibri"/>
                <a:cs typeface="Calibri"/>
              </a:rPr>
              <a:t>ενεργειών  </a:t>
            </a: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της</a:t>
            </a:r>
            <a:endParaRPr sz="1700">
              <a:latin typeface="Calibri"/>
              <a:cs typeface="Calibri"/>
            </a:endParaRPr>
          </a:p>
          <a:p>
            <a:pPr algn="ctr">
              <a:lnSpc>
                <a:spcPts val="1860"/>
              </a:lnSpc>
            </a:pPr>
            <a:r>
              <a:rPr sz="1700" b="1" spc="-5" dirty="0">
                <a:solidFill>
                  <a:srgbClr val="FFFFFF"/>
                </a:solidFill>
                <a:latin typeface="Calibri"/>
                <a:cs typeface="Calibri"/>
              </a:rPr>
              <a:t>Πετοσφαίρισης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34154" y="1093723"/>
            <a:ext cx="107886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Calibri"/>
                <a:cs typeface="Calibri"/>
              </a:rPr>
              <a:t>1.</a:t>
            </a:r>
            <a:r>
              <a:rPr sz="1600" b="1" spc="-75" dirty="0">
                <a:latin typeface="Calibri"/>
                <a:cs typeface="Calibri"/>
              </a:rPr>
              <a:t> </a:t>
            </a:r>
            <a:r>
              <a:rPr sz="1600" b="1" spc="-20" dirty="0">
                <a:latin typeface="Calibri"/>
                <a:cs typeface="Calibri"/>
              </a:rPr>
              <a:t>ΥΠΟΔΟΧΗ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040373" y="3228593"/>
            <a:ext cx="1556385" cy="49149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203200" marR="5080" indent="-190500">
              <a:lnSpc>
                <a:spcPts val="1750"/>
              </a:lnSpc>
              <a:spcBef>
                <a:spcPts val="295"/>
              </a:spcBef>
            </a:pPr>
            <a:r>
              <a:rPr sz="1600" b="1" spc="-5" dirty="0">
                <a:latin typeface="Calibri"/>
                <a:cs typeface="Calibri"/>
              </a:rPr>
              <a:t>2.</a:t>
            </a:r>
            <a:r>
              <a:rPr sz="1600" b="1" spc="-7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ΠΡΟΕΤΟΙΜΑΣΙΑ  της</a:t>
            </a:r>
            <a:r>
              <a:rPr sz="1600" b="1" spc="-2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ΕΠΙΘΕΣΗΣ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921378" y="5475223"/>
            <a:ext cx="1303020" cy="49149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281940" marR="5080" indent="-269875">
              <a:lnSpc>
                <a:spcPts val="1750"/>
              </a:lnSpc>
              <a:spcBef>
                <a:spcPts val="295"/>
              </a:spcBef>
            </a:pPr>
            <a:r>
              <a:rPr sz="1600" b="1" spc="-5" dirty="0">
                <a:latin typeface="Calibri"/>
                <a:cs typeface="Calibri"/>
              </a:rPr>
              <a:t>3. ΕΠΙΘΕΣΗ</a:t>
            </a:r>
            <a:r>
              <a:rPr sz="1600" b="1" spc="-60" dirty="0">
                <a:latin typeface="Calibri"/>
                <a:cs typeface="Calibri"/>
              </a:rPr>
              <a:t> </a:t>
            </a:r>
            <a:r>
              <a:rPr sz="1600" b="1" spc="-5" dirty="0">
                <a:latin typeface="Calibri"/>
                <a:cs typeface="Calibri"/>
              </a:rPr>
              <a:t>ΚΑΙ  </a:t>
            </a:r>
            <a:r>
              <a:rPr sz="1600" b="1" spc="-25" dirty="0">
                <a:latin typeface="Calibri"/>
                <a:cs typeface="Calibri"/>
              </a:rPr>
              <a:t>ΚΑΛΥΨΗ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46986" y="3228593"/>
            <a:ext cx="1556385" cy="49149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399415" marR="5080" indent="-387350">
              <a:lnSpc>
                <a:spcPts val="1750"/>
              </a:lnSpc>
              <a:spcBef>
                <a:spcPts val="295"/>
              </a:spcBef>
            </a:pPr>
            <a:r>
              <a:rPr sz="1600" b="1" spc="-5" dirty="0">
                <a:latin typeface="Calibri"/>
                <a:cs typeface="Calibri"/>
              </a:rPr>
              <a:t>4.</a:t>
            </a:r>
            <a:r>
              <a:rPr sz="1600" b="1" spc="-7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ΠΡΟΕΤΟΙΜΑΣΙΑ  </a:t>
            </a:r>
            <a:r>
              <a:rPr sz="1600" b="1" spc="-5" dirty="0">
                <a:latin typeface="Calibri"/>
                <a:cs typeface="Calibri"/>
              </a:rPr>
              <a:t>ΑΜΥΝΑΣ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599"/>
            <a:ext cx="8229600" cy="778510"/>
          </a:xfrm>
          <a:custGeom>
            <a:avLst/>
            <a:gdLst/>
            <a:ahLst/>
            <a:cxnLst/>
            <a:rect l="l" t="t" r="r" b="b"/>
            <a:pathLst>
              <a:path w="8229600" h="778510">
                <a:moveTo>
                  <a:pt x="8229600" y="0"/>
                </a:moveTo>
                <a:lnTo>
                  <a:pt x="0" y="0"/>
                </a:lnTo>
                <a:lnTo>
                  <a:pt x="0" y="778103"/>
                </a:lnTo>
                <a:lnTo>
                  <a:pt x="8229600" y="778103"/>
                </a:lnTo>
                <a:lnTo>
                  <a:pt x="822960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481964"/>
            <a:ext cx="529082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dirty="0">
                <a:latin typeface="Calibri"/>
                <a:cs typeface="Calibri"/>
              </a:rPr>
              <a:t>Η </a:t>
            </a:r>
            <a:r>
              <a:rPr b="1" spc="-15" dirty="0">
                <a:latin typeface="Calibri"/>
                <a:cs typeface="Calibri"/>
              </a:rPr>
              <a:t>κυκλικότητα </a:t>
            </a:r>
            <a:r>
              <a:rPr b="1" spc="-5" dirty="0">
                <a:latin typeface="Calibri"/>
                <a:cs typeface="Calibri"/>
              </a:rPr>
              <a:t>των </a:t>
            </a:r>
            <a:r>
              <a:rPr b="1" spc="-10" dirty="0">
                <a:latin typeface="Calibri"/>
                <a:cs typeface="Calibri"/>
              </a:rPr>
              <a:t>ενεργειών </a:t>
            </a:r>
            <a:r>
              <a:rPr b="1" spc="-5" dirty="0">
                <a:latin typeface="Calibri"/>
                <a:cs typeface="Calibri"/>
              </a:rPr>
              <a:t>στην</a:t>
            </a:r>
            <a:r>
              <a:rPr b="1" spc="-30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πετοσφαίριση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458012" y="1331264"/>
            <a:ext cx="8411210" cy="4679315"/>
            <a:chOff x="458012" y="1331264"/>
            <a:chExt cx="8411210" cy="4679315"/>
          </a:xfrm>
        </p:grpSpPr>
        <p:sp>
          <p:nvSpPr>
            <p:cNvPr id="5" name="object 5"/>
            <p:cNvSpPr/>
            <p:nvPr/>
          </p:nvSpPr>
          <p:spPr>
            <a:xfrm>
              <a:off x="827582" y="2121887"/>
              <a:ext cx="7591922" cy="317503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084189" y="3933075"/>
              <a:ext cx="1471040" cy="93610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220081" y="1628749"/>
              <a:ext cx="534682" cy="86070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215254" y="1624050"/>
              <a:ext cx="544830" cy="870585"/>
            </a:xfrm>
            <a:custGeom>
              <a:avLst/>
              <a:gdLst/>
              <a:ahLst/>
              <a:cxnLst/>
              <a:rect l="l" t="t" r="r" b="b"/>
              <a:pathLst>
                <a:path w="544829" h="870585">
                  <a:moveTo>
                    <a:pt x="0" y="870229"/>
                  </a:moveTo>
                  <a:lnTo>
                    <a:pt x="544207" y="870229"/>
                  </a:lnTo>
                  <a:lnTo>
                    <a:pt x="544207" y="0"/>
                  </a:lnTo>
                  <a:lnTo>
                    <a:pt x="0" y="0"/>
                  </a:lnTo>
                  <a:lnTo>
                    <a:pt x="0" y="87022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516243" y="1556842"/>
              <a:ext cx="1567433" cy="62743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511416" y="1552016"/>
              <a:ext cx="1577340" cy="637540"/>
            </a:xfrm>
            <a:custGeom>
              <a:avLst/>
              <a:gdLst/>
              <a:ahLst/>
              <a:cxnLst/>
              <a:rect l="l" t="t" r="r" b="b"/>
              <a:pathLst>
                <a:path w="1577340" h="637539">
                  <a:moveTo>
                    <a:pt x="0" y="636955"/>
                  </a:moveTo>
                  <a:lnTo>
                    <a:pt x="1576958" y="636955"/>
                  </a:lnTo>
                  <a:lnTo>
                    <a:pt x="1576958" y="0"/>
                  </a:lnTo>
                  <a:lnTo>
                    <a:pt x="0" y="0"/>
                  </a:lnTo>
                  <a:lnTo>
                    <a:pt x="0" y="636955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172449" y="2204872"/>
              <a:ext cx="687044" cy="10315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167624" y="2200046"/>
              <a:ext cx="696595" cy="1041400"/>
            </a:xfrm>
            <a:custGeom>
              <a:avLst/>
              <a:gdLst/>
              <a:ahLst/>
              <a:cxnLst/>
              <a:rect l="l" t="t" r="r" b="b"/>
              <a:pathLst>
                <a:path w="696595" h="1041400">
                  <a:moveTo>
                    <a:pt x="0" y="1041120"/>
                  </a:moveTo>
                  <a:lnTo>
                    <a:pt x="696569" y="1041120"/>
                  </a:lnTo>
                  <a:lnTo>
                    <a:pt x="696569" y="0"/>
                  </a:lnTo>
                  <a:lnTo>
                    <a:pt x="0" y="0"/>
                  </a:lnTo>
                  <a:lnTo>
                    <a:pt x="0" y="104112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644008" y="4653165"/>
              <a:ext cx="1137653" cy="792086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639183" y="4648339"/>
              <a:ext cx="1147445" cy="802005"/>
            </a:xfrm>
            <a:custGeom>
              <a:avLst/>
              <a:gdLst/>
              <a:ahLst/>
              <a:cxnLst/>
              <a:rect l="l" t="t" r="r" b="b"/>
              <a:pathLst>
                <a:path w="1147445" h="802004">
                  <a:moveTo>
                    <a:pt x="0" y="801611"/>
                  </a:moveTo>
                  <a:lnTo>
                    <a:pt x="1147178" y="801611"/>
                  </a:lnTo>
                  <a:lnTo>
                    <a:pt x="1147178" y="0"/>
                  </a:lnTo>
                  <a:lnTo>
                    <a:pt x="0" y="0"/>
                  </a:lnTo>
                  <a:lnTo>
                    <a:pt x="0" y="80161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123694" y="3789057"/>
              <a:ext cx="1081786" cy="864095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11555" y="1340726"/>
              <a:ext cx="958646" cy="1143774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06793" y="1336027"/>
              <a:ext cx="968375" cy="1153795"/>
            </a:xfrm>
            <a:custGeom>
              <a:avLst/>
              <a:gdLst/>
              <a:ahLst/>
              <a:cxnLst/>
              <a:rect l="l" t="t" r="r" b="b"/>
              <a:pathLst>
                <a:path w="968375" h="1153795">
                  <a:moveTo>
                    <a:pt x="0" y="1153299"/>
                  </a:moveTo>
                  <a:lnTo>
                    <a:pt x="968171" y="1153299"/>
                  </a:lnTo>
                  <a:lnTo>
                    <a:pt x="968171" y="0"/>
                  </a:lnTo>
                  <a:lnTo>
                    <a:pt x="0" y="0"/>
                  </a:lnTo>
                  <a:lnTo>
                    <a:pt x="0" y="115329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699766" y="1340751"/>
              <a:ext cx="1137653" cy="792086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695066" y="1336052"/>
              <a:ext cx="1147445" cy="802005"/>
            </a:xfrm>
            <a:custGeom>
              <a:avLst/>
              <a:gdLst/>
              <a:ahLst/>
              <a:cxnLst/>
              <a:rect l="l" t="t" r="r" b="b"/>
              <a:pathLst>
                <a:path w="1147445" h="802005">
                  <a:moveTo>
                    <a:pt x="0" y="801611"/>
                  </a:moveTo>
                  <a:lnTo>
                    <a:pt x="1147178" y="801611"/>
                  </a:lnTo>
                  <a:lnTo>
                    <a:pt x="1147178" y="0"/>
                  </a:lnTo>
                  <a:lnTo>
                    <a:pt x="0" y="0"/>
                  </a:lnTo>
                  <a:lnTo>
                    <a:pt x="0" y="80161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779901" y="4797145"/>
              <a:ext cx="534682" cy="86070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775202" y="4792382"/>
              <a:ext cx="544830" cy="870585"/>
            </a:xfrm>
            <a:custGeom>
              <a:avLst/>
              <a:gdLst/>
              <a:ahLst/>
              <a:cxnLst/>
              <a:rect l="l" t="t" r="r" b="b"/>
              <a:pathLst>
                <a:path w="544829" h="870585">
                  <a:moveTo>
                    <a:pt x="0" y="870229"/>
                  </a:moveTo>
                  <a:lnTo>
                    <a:pt x="544207" y="870229"/>
                  </a:lnTo>
                  <a:lnTo>
                    <a:pt x="544207" y="0"/>
                  </a:lnTo>
                  <a:lnTo>
                    <a:pt x="0" y="0"/>
                  </a:lnTo>
                  <a:lnTo>
                    <a:pt x="0" y="87022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835657" y="5373217"/>
              <a:ext cx="1567433" cy="608417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830959" y="5368455"/>
              <a:ext cx="1577340" cy="637540"/>
            </a:xfrm>
            <a:custGeom>
              <a:avLst/>
              <a:gdLst/>
              <a:ahLst/>
              <a:cxnLst/>
              <a:rect l="l" t="t" r="r" b="b"/>
              <a:pathLst>
                <a:path w="1577339" h="637539">
                  <a:moveTo>
                    <a:pt x="0" y="636955"/>
                  </a:moveTo>
                  <a:lnTo>
                    <a:pt x="1576958" y="636955"/>
                  </a:lnTo>
                  <a:lnTo>
                    <a:pt x="1576958" y="0"/>
                  </a:lnTo>
                  <a:lnTo>
                    <a:pt x="0" y="0"/>
                  </a:lnTo>
                  <a:lnTo>
                    <a:pt x="0" y="636955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67537" y="4365142"/>
              <a:ext cx="687044" cy="10315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62775" y="4360316"/>
              <a:ext cx="696595" cy="1041400"/>
            </a:xfrm>
            <a:custGeom>
              <a:avLst/>
              <a:gdLst/>
              <a:ahLst/>
              <a:cxnLst/>
              <a:rect l="l" t="t" r="r" b="b"/>
              <a:pathLst>
                <a:path w="696594" h="1041400">
                  <a:moveTo>
                    <a:pt x="0" y="1041120"/>
                  </a:moveTo>
                  <a:lnTo>
                    <a:pt x="696569" y="1041120"/>
                  </a:lnTo>
                  <a:lnTo>
                    <a:pt x="696569" y="0"/>
                  </a:lnTo>
                  <a:lnTo>
                    <a:pt x="0" y="0"/>
                  </a:lnTo>
                  <a:lnTo>
                    <a:pt x="0" y="104112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6218618" y="5363679"/>
            <a:ext cx="977900" cy="1163320"/>
            <a:chOff x="6218618" y="5363679"/>
            <a:chExt cx="977900" cy="1163320"/>
          </a:xfrm>
        </p:grpSpPr>
        <p:sp>
          <p:nvSpPr>
            <p:cNvPr id="27" name="object 27"/>
            <p:cNvSpPr/>
            <p:nvPr/>
          </p:nvSpPr>
          <p:spPr>
            <a:xfrm>
              <a:off x="6228206" y="5373217"/>
              <a:ext cx="958646" cy="114376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223380" y="5368442"/>
              <a:ext cx="968375" cy="1153795"/>
            </a:xfrm>
            <a:custGeom>
              <a:avLst/>
              <a:gdLst/>
              <a:ahLst/>
              <a:cxnLst/>
              <a:rect l="l" t="t" r="r" b="b"/>
              <a:pathLst>
                <a:path w="968375" h="1153795">
                  <a:moveTo>
                    <a:pt x="0" y="1153299"/>
                  </a:moveTo>
                  <a:lnTo>
                    <a:pt x="968171" y="1153299"/>
                  </a:lnTo>
                  <a:lnTo>
                    <a:pt x="968171" y="0"/>
                  </a:lnTo>
                  <a:lnTo>
                    <a:pt x="0" y="0"/>
                  </a:lnTo>
                  <a:lnTo>
                    <a:pt x="0" y="115329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274599"/>
            <a:ext cx="8229600" cy="490220"/>
          </a:xfrm>
          <a:custGeom>
            <a:avLst/>
            <a:gdLst/>
            <a:ahLst/>
            <a:cxnLst/>
            <a:rect l="l" t="t" r="r" b="b"/>
            <a:pathLst>
              <a:path w="8229600" h="490220">
                <a:moveTo>
                  <a:pt x="8229600" y="0"/>
                </a:moveTo>
                <a:lnTo>
                  <a:pt x="0" y="0"/>
                </a:lnTo>
                <a:lnTo>
                  <a:pt x="0" y="490067"/>
                </a:lnTo>
                <a:lnTo>
                  <a:pt x="8229600" y="490067"/>
                </a:lnTo>
                <a:lnTo>
                  <a:pt x="8229600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274599"/>
            <a:ext cx="8229600" cy="490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1440">
              <a:lnSpc>
                <a:spcPct val="100000"/>
              </a:lnSpc>
            </a:pPr>
            <a:r>
              <a:rPr sz="2900" b="0" dirty="0">
                <a:latin typeface="Candara"/>
                <a:cs typeface="Candara"/>
              </a:rPr>
              <a:t>Η σύνθεση της</a:t>
            </a:r>
            <a:r>
              <a:rPr sz="2900" b="0" spc="-65" dirty="0">
                <a:latin typeface="Candara"/>
                <a:cs typeface="Candara"/>
              </a:rPr>
              <a:t> </a:t>
            </a:r>
            <a:r>
              <a:rPr sz="2900" b="0" dirty="0">
                <a:latin typeface="Candara"/>
                <a:cs typeface="Candara"/>
              </a:rPr>
              <a:t>ομάδας</a:t>
            </a:r>
            <a:endParaRPr sz="2900">
              <a:latin typeface="Candara"/>
              <a:cs typeface="Candar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7537" y="1198245"/>
            <a:ext cx="8229600" cy="2992755"/>
          </a:xfrm>
          <a:custGeom>
            <a:avLst/>
            <a:gdLst/>
            <a:ahLst/>
            <a:cxnLst/>
            <a:rect l="l" t="t" r="r" b="b"/>
            <a:pathLst>
              <a:path w="8229600" h="2992754">
                <a:moveTo>
                  <a:pt x="0" y="245363"/>
                </a:moveTo>
                <a:lnTo>
                  <a:pt x="4984" y="195915"/>
                </a:lnTo>
                <a:lnTo>
                  <a:pt x="19279" y="149858"/>
                </a:lnTo>
                <a:lnTo>
                  <a:pt x="41899" y="108179"/>
                </a:lnTo>
                <a:lnTo>
                  <a:pt x="71856" y="71866"/>
                </a:lnTo>
                <a:lnTo>
                  <a:pt x="108164" y="41904"/>
                </a:lnTo>
                <a:lnTo>
                  <a:pt x="149836" y="19282"/>
                </a:lnTo>
                <a:lnTo>
                  <a:pt x="195885" y="4984"/>
                </a:lnTo>
                <a:lnTo>
                  <a:pt x="245325" y="0"/>
                </a:lnTo>
                <a:lnTo>
                  <a:pt x="7984312" y="0"/>
                </a:lnTo>
                <a:lnTo>
                  <a:pt x="8033755" y="4984"/>
                </a:lnTo>
                <a:lnTo>
                  <a:pt x="8079798" y="19282"/>
                </a:lnTo>
                <a:lnTo>
                  <a:pt x="8121456" y="41904"/>
                </a:lnTo>
                <a:lnTo>
                  <a:pt x="8157746" y="71866"/>
                </a:lnTo>
                <a:lnTo>
                  <a:pt x="8187684" y="108179"/>
                </a:lnTo>
                <a:lnTo>
                  <a:pt x="8210286" y="149858"/>
                </a:lnTo>
                <a:lnTo>
                  <a:pt x="8224569" y="195915"/>
                </a:lnTo>
                <a:lnTo>
                  <a:pt x="8229549" y="245363"/>
                </a:lnTo>
                <a:lnTo>
                  <a:pt x="8229549" y="1226565"/>
                </a:lnTo>
                <a:lnTo>
                  <a:pt x="8224569" y="1276014"/>
                </a:lnTo>
                <a:lnTo>
                  <a:pt x="8210286" y="1322071"/>
                </a:lnTo>
                <a:lnTo>
                  <a:pt x="8187684" y="1363750"/>
                </a:lnTo>
                <a:lnTo>
                  <a:pt x="8157746" y="1400063"/>
                </a:lnTo>
                <a:lnTo>
                  <a:pt x="8121456" y="1430025"/>
                </a:lnTo>
                <a:lnTo>
                  <a:pt x="8079798" y="1452647"/>
                </a:lnTo>
                <a:lnTo>
                  <a:pt x="8033755" y="1466945"/>
                </a:lnTo>
                <a:lnTo>
                  <a:pt x="7984312" y="1471929"/>
                </a:lnTo>
                <a:lnTo>
                  <a:pt x="245325" y="1471929"/>
                </a:lnTo>
                <a:lnTo>
                  <a:pt x="195885" y="1466945"/>
                </a:lnTo>
                <a:lnTo>
                  <a:pt x="149836" y="1452647"/>
                </a:lnTo>
                <a:lnTo>
                  <a:pt x="108164" y="1430025"/>
                </a:lnTo>
                <a:lnTo>
                  <a:pt x="71856" y="1400063"/>
                </a:lnTo>
                <a:lnTo>
                  <a:pt x="41899" y="1363750"/>
                </a:lnTo>
                <a:lnTo>
                  <a:pt x="19279" y="1322071"/>
                </a:lnTo>
                <a:lnTo>
                  <a:pt x="4984" y="1276014"/>
                </a:lnTo>
                <a:lnTo>
                  <a:pt x="0" y="1226565"/>
                </a:lnTo>
                <a:lnTo>
                  <a:pt x="0" y="245363"/>
                </a:lnTo>
                <a:close/>
              </a:path>
              <a:path w="8229600" h="2992754">
                <a:moveTo>
                  <a:pt x="0" y="1766189"/>
                </a:moveTo>
                <a:lnTo>
                  <a:pt x="4984" y="1716740"/>
                </a:lnTo>
                <a:lnTo>
                  <a:pt x="19279" y="1670683"/>
                </a:lnTo>
                <a:lnTo>
                  <a:pt x="41899" y="1629004"/>
                </a:lnTo>
                <a:lnTo>
                  <a:pt x="71856" y="1592691"/>
                </a:lnTo>
                <a:lnTo>
                  <a:pt x="108164" y="1562729"/>
                </a:lnTo>
                <a:lnTo>
                  <a:pt x="149836" y="1540107"/>
                </a:lnTo>
                <a:lnTo>
                  <a:pt x="195885" y="1525809"/>
                </a:lnTo>
                <a:lnTo>
                  <a:pt x="245325" y="1520825"/>
                </a:lnTo>
                <a:lnTo>
                  <a:pt x="7984312" y="1520825"/>
                </a:lnTo>
                <a:lnTo>
                  <a:pt x="8033755" y="1525809"/>
                </a:lnTo>
                <a:lnTo>
                  <a:pt x="8079798" y="1540107"/>
                </a:lnTo>
                <a:lnTo>
                  <a:pt x="8121456" y="1562729"/>
                </a:lnTo>
                <a:lnTo>
                  <a:pt x="8157746" y="1592691"/>
                </a:lnTo>
                <a:lnTo>
                  <a:pt x="8187684" y="1629004"/>
                </a:lnTo>
                <a:lnTo>
                  <a:pt x="8210286" y="1670683"/>
                </a:lnTo>
                <a:lnTo>
                  <a:pt x="8224569" y="1716740"/>
                </a:lnTo>
                <a:lnTo>
                  <a:pt x="8229549" y="1766189"/>
                </a:lnTo>
                <a:lnTo>
                  <a:pt x="8229549" y="2747391"/>
                </a:lnTo>
                <a:lnTo>
                  <a:pt x="8224569" y="2796839"/>
                </a:lnTo>
                <a:lnTo>
                  <a:pt x="8210286" y="2842896"/>
                </a:lnTo>
                <a:lnTo>
                  <a:pt x="8187684" y="2884575"/>
                </a:lnTo>
                <a:lnTo>
                  <a:pt x="8157746" y="2920888"/>
                </a:lnTo>
                <a:lnTo>
                  <a:pt x="8121456" y="2950850"/>
                </a:lnTo>
                <a:lnTo>
                  <a:pt x="8079798" y="2973472"/>
                </a:lnTo>
                <a:lnTo>
                  <a:pt x="8033755" y="2987770"/>
                </a:lnTo>
                <a:lnTo>
                  <a:pt x="7984312" y="2992755"/>
                </a:lnTo>
                <a:lnTo>
                  <a:pt x="245325" y="2992755"/>
                </a:lnTo>
                <a:lnTo>
                  <a:pt x="195885" y="2987770"/>
                </a:lnTo>
                <a:lnTo>
                  <a:pt x="149836" y="2973472"/>
                </a:lnTo>
                <a:lnTo>
                  <a:pt x="108164" y="2950850"/>
                </a:lnTo>
                <a:lnTo>
                  <a:pt x="71856" y="2920888"/>
                </a:lnTo>
                <a:lnTo>
                  <a:pt x="41899" y="2884575"/>
                </a:lnTo>
                <a:lnTo>
                  <a:pt x="19279" y="2842896"/>
                </a:lnTo>
                <a:lnTo>
                  <a:pt x="4984" y="2796839"/>
                </a:lnTo>
                <a:lnTo>
                  <a:pt x="0" y="2747391"/>
                </a:lnTo>
                <a:lnTo>
                  <a:pt x="0" y="1766189"/>
                </a:lnTo>
                <a:close/>
              </a:path>
            </a:pathLst>
          </a:custGeom>
          <a:ln w="25400">
            <a:solidFill>
              <a:srgbClr val="AD474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25855" y="1168145"/>
            <a:ext cx="7849234" cy="2453640"/>
          </a:xfrm>
          <a:prstGeom prst="rect">
            <a:avLst/>
          </a:prstGeom>
        </p:spPr>
        <p:txBody>
          <a:bodyPr vert="horz" wrap="square" lIns="0" tIns="41275" rIns="0" bIns="0" rtlCol="0">
            <a:spAutoFit/>
          </a:bodyPr>
          <a:lstStyle/>
          <a:p>
            <a:pPr marL="12700" marR="5080">
              <a:lnSpc>
                <a:spcPct val="92900"/>
              </a:lnSpc>
              <a:spcBef>
                <a:spcPts val="325"/>
              </a:spcBef>
            </a:pPr>
            <a:r>
              <a:rPr sz="2600" b="1" spc="-10" dirty="0">
                <a:latin typeface="Calibri"/>
                <a:cs typeface="Calibri"/>
              </a:rPr>
              <a:t>Σύνθεση Ομάδας: </a:t>
            </a:r>
            <a:r>
              <a:rPr sz="1800" spc="-10" dirty="0">
                <a:latin typeface="Calibri"/>
                <a:cs typeface="Calibri"/>
              </a:rPr>
              <a:t>δηλώνει </a:t>
            </a:r>
            <a:r>
              <a:rPr sz="1800" spc="-15" dirty="0">
                <a:latin typeface="Calibri"/>
                <a:cs typeface="Calibri"/>
              </a:rPr>
              <a:t>αριθμητικά </a:t>
            </a:r>
            <a:r>
              <a:rPr sz="1800" spc="-10" dirty="0">
                <a:latin typeface="Calibri"/>
                <a:cs typeface="Calibri"/>
              </a:rPr>
              <a:t>τους πασαδόρους </a:t>
            </a:r>
            <a:r>
              <a:rPr sz="1800" spc="-5" dirty="0">
                <a:latin typeface="Calibri"/>
                <a:cs typeface="Calibri"/>
              </a:rPr>
              <a:t>(ή </a:t>
            </a:r>
            <a:r>
              <a:rPr sz="1800" spc="-10" dirty="0">
                <a:latin typeface="Calibri"/>
                <a:cs typeface="Calibri"/>
              </a:rPr>
              <a:t>τον πασαδόρο)  </a:t>
            </a:r>
            <a:r>
              <a:rPr sz="1800" spc="-25" dirty="0">
                <a:latin typeface="Calibri"/>
                <a:cs typeface="Calibri"/>
              </a:rPr>
              <a:t>και </a:t>
            </a:r>
            <a:r>
              <a:rPr sz="1800" spc="-10" dirty="0">
                <a:latin typeface="Calibri"/>
                <a:cs typeface="Calibri"/>
              </a:rPr>
              <a:t>τους επιθετικούς </a:t>
            </a:r>
            <a:r>
              <a:rPr sz="1800" dirty="0">
                <a:latin typeface="Calibri"/>
                <a:cs typeface="Calibri"/>
              </a:rPr>
              <a:t>που </a:t>
            </a:r>
            <a:r>
              <a:rPr sz="1800" spc="-15" dirty="0">
                <a:latin typeface="Calibri"/>
                <a:cs typeface="Calibri"/>
              </a:rPr>
              <a:t>βρίσκονται </a:t>
            </a:r>
            <a:r>
              <a:rPr sz="1800" spc="-10" dirty="0">
                <a:latin typeface="Calibri"/>
                <a:cs typeface="Calibri"/>
              </a:rPr>
              <a:t>μέσα </a:t>
            </a:r>
            <a:r>
              <a:rPr sz="1800" dirty="0">
                <a:latin typeface="Calibri"/>
                <a:cs typeface="Calibri"/>
              </a:rPr>
              <a:t>στον </a:t>
            </a:r>
            <a:r>
              <a:rPr sz="1800" spc="-10" dirty="0">
                <a:latin typeface="Calibri"/>
                <a:cs typeface="Calibri"/>
              </a:rPr>
              <a:t>αγωνιστικό χώρο </a:t>
            </a:r>
            <a:r>
              <a:rPr sz="1800" spc="-25" dirty="0">
                <a:latin typeface="Calibri"/>
                <a:cs typeface="Calibri"/>
              </a:rPr>
              <a:t>κατά </a:t>
            </a:r>
            <a:r>
              <a:rPr sz="1800" spc="-5" dirty="0">
                <a:latin typeface="Calibri"/>
                <a:cs typeface="Calibri"/>
              </a:rPr>
              <a:t>τη </a:t>
            </a:r>
            <a:r>
              <a:rPr sz="1800" spc="-10" dirty="0">
                <a:latin typeface="Calibri"/>
                <a:cs typeface="Calibri"/>
              </a:rPr>
              <a:t>διάρκεια  του παιχνιδιού. </a:t>
            </a:r>
            <a:r>
              <a:rPr sz="1800" spc="-15" dirty="0">
                <a:latin typeface="Calibri"/>
                <a:cs typeface="Calibri"/>
              </a:rPr>
              <a:t>Εκφράζεται </a:t>
            </a:r>
            <a:r>
              <a:rPr sz="1800" spc="-5" dirty="0">
                <a:latin typeface="Calibri"/>
                <a:cs typeface="Calibri"/>
              </a:rPr>
              <a:t>με </a:t>
            </a:r>
            <a:r>
              <a:rPr sz="1800" dirty="0">
                <a:latin typeface="Calibri"/>
                <a:cs typeface="Calibri"/>
              </a:rPr>
              <a:t>δύο </a:t>
            </a:r>
            <a:r>
              <a:rPr sz="1800" spc="-10" dirty="0">
                <a:latin typeface="Calibri"/>
                <a:cs typeface="Calibri"/>
              </a:rPr>
              <a:t>αριθμούς. </a:t>
            </a:r>
            <a:r>
              <a:rPr sz="1800" dirty="0">
                <a:latin typeface="Calibri"/>
                <a:cs typeface="Calibri"/>
              </a:rPr>
              <a:t>Ο </a:t>
            </a:r>
            <a:r>
              <a:rPr sz="1800" spc="-10" dirty="0">
                <a:latin typeface="Calibri"/>
                <a:cs typeface="Calibri"/>
              </a:rPr>
              <a:t>πρώτος δηλώνει τον αριθμό</a:t>
            </a:r>
            <a:r>
              <a:rPr sz="1800" spc="10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των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1980"/>
              </a:lnSpc>
            </a:pPr>
            <a:r>
              <a:rPr sz="1800" spc="-10" dirty="0">
                <a:latin typeface="Calibri"/>
                <a:cs typeface="Calibri"/>
              </a:rPr>
              <a:t>επιθετικών </a:t>
            </a:r>
            <a:r>
              <a:rPr sz="1800" spc="-25" dirty="0">
                <a:latin typeface="Calibri"/>
                <a:cs typeface="Calibri"/>
              </a:rPr>
              <a:t>και </a:t>
            </a:r>
            <a:r>
              <a:rPr sz="1800" dirty="0">
                <a:latin typeface="Calibri"/>
                <a:cs typeface="Calibri"/>
              </a:rPr>
              <a:t>ο </a:t>
            </a:r>
            <a:r>
              <a:rPr sz="1800" spc="-5" dirty="0">
                <a:latin typeface="Calibri"/>
                <a:cs typeface="Calibri"/>
              </a:rPr>
              <a:t>δεύτερος </a:t>
            </a:r>
            <a:r>
              <a:rPr sz="1800" spc="-10" dirty="0">
                <a:latin typeface="Calibri"/>
                <a:cs typeface="Calibri"/>
              </a:rPr>
              <a:t>τον αριθμό </a:t>
            </a:r>
            <a:r>
              <a:rPr sz="1800" spc="-15" dirty="0">
                <a:latin typeface="Calibri"/>
                <a:cs typeface="Calibri"/>
              </a:rPr>
              <a:t>των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πασαδόρων.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300">
              <a:latin typeface="Calibri"/>
              <a:cs typeface="Calibri"/>
            </a:endParaRPr>
          </a:p>
          <a:p>
            <a:pPr marL="12700" marR="671195">
              <a:lnSpc>
                <a:spcPct val="94700"/>
              </a:lnSpc>
            </a:pPr>
            <a:r>
              <a:rPr sz="2600" b="1" spc="-5" dirty="0">
                <a:latin typeface="Calibri"/>
                <a:cs typeface="Calibri"/>
              </a:rPr>
              <a:t>Ειδίκευση Παικτών: </a:t>
            </a:r>
            <a:r>
              <a:rPr sz="1800" spc="-5" dirty="0">
                <a:latin typeface="Calibri"/>
                <a:cs typeface="Calibri"/>
              </a:rPr>
              <a:t>α) ως </a:t>
            </a:r>
            <a:r>
              <a:rPr sz="1800" dirty="0">
                <a:latin typeface="Calibri"/>
                <a:cs typeface="Calibri"/>
              </a:rPr>
              <a:t>προς </a:t>
            </a:r>
            <a:r>
              <a:rPr sz="1800" spc="-5" dirty="0">
                <a:latin typeface="Calibri"/>
                <a:cs typeface="Calibri"/>
              </a:rPr>
              <a:t>τις θέσεις, β) ως </a:t>
            </a:r>
            <a:r>
              <a:rPr sz="1800" dirty="0">
                <a:latin typeface="Calibri"/>
                <a:cs typeface="Calibri"/>
              </a:rPr>
              <a:t>προς </a:t>
            </a:r>
            <a:r>
              <a:rPr sz="1800" spc="-15" dirty="0">
                <a:latin typeface="Calibri"/>
                <a:cs typeface="Calibri"/>
              </a:rPr>
              <a:t>την </a:t>
            </a:r>
            <a:r>
              <a:rPr sz="1800" spc="-10" dirty="0">
                <a:latin typeface="Calibri"/>
                <a:cs typeface="Calibri"/>
              </a:rPr>
              <a:t>ενέργεια:  πασαδόροι, επιθετικοί, μπλοκέρ, </a:t>
            </a:r>
            <a:r>
              <a:rPr sz="1800" spc="-5" dirty="0">
                <a:latin typeface="Calibri"/>
                <a:cs typeface="Calibri"/>
              </a:rPr>
              <a:t>υποδοχείς, </a:t>
            </a:r>
            <a:r>
              <a:rPr sz="1800" spc="-10" dirty="0">
                <a:latin typeface="Calibri"/>
                <a:cs typeface="Calibri"/>
              </a:rPr>
              <a:t>αμυντικοί,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λίμπερο.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67537" y="4319270"/>
            <a:ext cx="8229600" cy="1471930"/>
          </a:xfrm>
          <a:custGeom>
            <a:avLst/>
            <a:gdLst/>
            <a:ahLst/>
            <a:cxnLst/>
            <a:rect l="l" t="t" r="r" b="b"/>
            <a:pathLst>
              <a:path w="8229600" h="1471929">
                <a:moveTo>
                  <a:pt x="0" y="245363"/>
                </a:moveTo>
                <a:lnTo>
                  <a:pt x="4984" y="195915"/>
                </a:lnTo>
                <a:lnTo>
                  <a:pt x="19279" y="149858"/>
                </a:lnTo>
                <a:lnTo>
                  <a:pt x="41899" y="108179"/>
                </a:lnTo>
                <a:lnTo>
                  <a:pt x="71856" y="71866"/>
                </a:lnTo>
                <a:lnTo>
                  <a:pt x="108164" y="41904"/>
                </a:lnTo>
                <a:lnTo>
                  <a:pt x="149836" y="19282"/>
                </a:lnTo>
                <a:lnTo>
                  <a:pt x="195885" y="4984"/>
                </a:lnTo>
                <a:lnTo>
                  <a:pt x="245325" y="0"/>
                </a:lnTo>
                <a:lnTo>
                  <a:pt x="7984312" y="0"/>
                </a:lnTo>
                <a:lnTo>
                  <a:pt x="8033755" y="4984"/>
                </a:lnTo>
                <a:lnTo>
                  <a:pt x="8079798" y="19282"/>
                </a:lnTo>
                <a:lnTo>
                  <a:pt x="8121456" y="41904"/>
                </a:lnTo>
                <a:lnTo>
                  <a:pt x="8157746" y="71866"/>
                </a:lnTo>
                <a:lnTo>
                  <a:pt x="8187684" y="108179"/>
                </a:lnTo>
                <a:lnTo>
                  <a:pt x="8210286" y="149858"/>
                </a:lnTo>
                <a:lnTo>
                  <a:pt x="8224569" y="195915"/>
                </a:lnTo>
                <a:lnTo>
                  <a:pt x="8229549" y="245363"/>
                </a:lnTo>
                <a:lnTo>
                  <a:pt x="8229549" y="1226566"/>
                </a:lnTo>
                <a:lnTo>
                  <a:pt x="8224569" y="1276014"/>
                </a:lnTo>
                <a:lnTo>
                  <a:pt x="8210286" y="1322071"/>
                </a:lnTo>
                <a:lnTo>
                  <a:pt x="8187684" y="1363750"/>
                </a:lnTo>
                <a:lnTo>
                  <a:pt x="8157746" y="1400063"/>
                </a:lnTo>
                <a:lnTo>
                  <a:pt x="8121456" y="1430025"/>
                </a:lnTo>
                <a:lnTo>
                  <a:pt x="8079798" y="1452647"/>
                </a:lnTo>
                <a:lnTo>
                  <a:pt x="8033755" y="1466945"/>
                </a:lnTo>
                <a:lnTo>
                  <a:pt x="7984312" y="1471930"/>
                </a:lnTo>
                <a:lnTo>
                  <a:pt x="245325" y="1471930"/>
                </a:lnTo>
                <a:lnTo>
                  <a:pt x="195885" y="1466945"/>
                </a:lnTo>
                <a:lnTo>
                  <a:pt x="149836" y="1452647"/>
                </a:lnTo>
                <a:lnTo>
                  <a:pt x="108164" y="1430025"/>
                </a:lnTo>
                <a:lnTo>
                  <a:pt x="71856" y="1400063"/>
                </a:lnTo>
                <a:lnTo>
                  <a:pt x="41899" y="1363750"/>
                </a:lnTo>
                <a:lnTo>
                  <a:pt x="19279" y="1322071"/>
                </a:lnTo>
                <a:lnTo>
                  <a:pt x="4984" y="1276014"/>
                </a:lnTo>
                <a:lnTo>
                  <a:pt x="0" y="1226566"/>
                </a:lnTo>
                <a:lnTo>
                  <a:pt x="0" y="245363"/>
                </a:lnTo>
                <a:close/>
              </a:path>
            </a:pathLst>
          </a:custGeom>
          <a:ln w="25400">
            <a:solidFill>
              <a:srgbClr val="AD474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25855" y="4461459"/>
            <a:ext cx="7604759" cy="6813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060"/>
              </a:lnSpc>
              <a:spcBef>
                <a:spcPts val="105"/>
              </a:spcBef>
            </a:pPr>
            <a:r>
              <a:rPr sz="2600" b="1" spc="-5" dirty="0">
                <a:latin typeface="Calibri"/>
                <a:cs typeface="Calibri"/>
              </a:rPr>
              <a:t>Κατηγορίες </a:t>
            </a:r>
            <a:r>
              <a:rPr sz="2600" b="1" spc="-10" dirty="0">
                <a:latin typeface="Calibri"/>
                <a:cs typeface="Calibri"/>
              </a:rPr>
              <a:t>παικτών: </a:t>
            </a:r>
            <a:r>
              <a:rPr sz="1800" spc="-10" dirty="0">
                <a:latin typeface="Calibri"/>
                <a:cs typeface="Calibri"/>
              </a:rPr>
              <a:t>πασαδόρος, επιθετικός </a:t>
            </a:r>
            <a:r>
              <a:rPr sz="1800" spc="-5" dirty="0">
                <a:latin typeface="Calibri"/>
                <a:cs typeface="Calibri"/>
              </a:rPr>
              <a:t>(αριστεροί: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άσοι/ακραίοι,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00"/>
              </a:lnSpc>
            </a:pPr>
            <a:r>
              <a:rPr sz="1800" spc="-15" dirty="0">
                <a:latin typeface="Calibri"/>
                <a:cs typeface="Calibri"/>
              </a:rPr>
              <a:t>κεντρικοί: </a:t>
            </a:r>
            <a:r>
              <a:rPr sz="1800" spc="-5" dirty="0">
                <a:latin typeface="Calibri"/>
                <a:cs typeface="Calibri"/>
              </a:rPr>
              <a:t>μεσαίοι </a:t>
            </a:r>
            <a:r>
              <a:rPr sz="1800" spc="-10" dirty="0">
                <a:latin typeface="Calibri"/>
                <a:cs typeface="Calibri"/>
              </a:rPr>
              <a:t>μπλοκέρ, δεξιοί: διαγώνιοι/παίκτες</a:t>
            </a:r>
            <a:r>
              <a:rPr sz="1800" spc="8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χρησιμότητας).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596378" y="0"/>
            <a:ext cx="1331595" cy="9806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9546" y="332613"/>
            <a:ext cx="4104640" cy="640080"/>
          </a:xfrm>
          <a:prstGeom prst="rect">
            <a:avLst/>
          </a:prstGeom>
          <a:solidFill>
            <a:srgbClr val="D9D9D9"/>
          </a:solidFill>
          <a:ln w="12700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40"/>
              </a:spcBef>
            </a:pPr>
            <a:r>
              <a:rPr sz="1800" b="1" spc="-40" dirty="0">
                <a:latin typeface="Calibri"/>
                <a:cs typeface="Calibri"/>
              </a:rPr>
              <a:t>ΣΥΣΤΗΜΑΤΑ</a:t>
            </a:r>
            <a:r>
              <a:rPr sz="1800" b="1" spc="-5" dirty="0">
                <a:latin typeface="Calibri"/>
                <a:cs typeface="Calibri"/>
              </a:rPr>
              <a:t> ΣΥΝΘΕΣΗΣ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9546" y="972692"/>
            <a:ext cx="4104640" cy="27432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40"/>
              </a:spcBef>
            </a:pPr>
            <a:r>
              <a:rPr sz="1800" spc="-10" dirty="0">
                <a:latin typeface="Calibri"/>
                <a:cs typeface="Calibri"/>
              </a:rPr>
              <a:t>Υπάρχουν </a:t>
            </a:r>
            <a:r>
              <a:rPr sz="1800" dirty="0">
                <a:latin typeface="Calibri"/>
                <a:cs typeface="Calibri"/>
              </a:rPr>
              <a:t>5 </a:t>
            </a:r>
            <a:r>
              <a:rPr sz="1800" spc="-10" dirty="0">
                <a:latin typeface="Calibri"/>
                <a:cs typeface="Calibri"/>
              </a:rPr>
              <a:t>βασικές </a:t>
            </a:r>
            <a:r>
              <a:rPr sz="1800" spc="-5" dirty="0">
                <a:latin typeface="Calibri"/>
                <a:cs typeface="Calibri"/>
              </a:rPr>
              <a:t>συνθέσεις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της</a:t>
            </a:r>
            <a:endParaRPr sz="1800">
              <a:latin typeface="Calibri"/>
              <a:cs typeface="Calibri"/>
            </a:endParaRPr>
          </a:p>
          <a:p>
            <a:pPr marL="91440">
              <a:lnSpc>
                <a:spcPct val="100000"/>
              </a:lnSpc>
              <a:spcBef>
                <a:spcPts val="5"/>
              </a:spcBef>
            </a:pPr>
            <a:r>
              <a:rPr sz="1800" spc="-15" dirty="0">
                <a:latin typeface="Calibri"/>
                <a:cs typeface="Calibri"/>
              </a:rPr>
              <a:t>ομάδας </a:t>
            </a:r>
            <a:r>
              <a:rPr sz="1800" spc="-25" dirty="0">
                <a:latin typeface="Calibri"/>
                <a:cs typeface="Calibri"/>
              </a:rPr>
              <a:t>κατά </a:t>
            </a:r>
            <a:r>
              <a:rPr sz="1800" spc="-5" dirty="0">
                <a:latin typeface="Calibri"/>
                <a:cs typeface="Calibri"/>
              </a:rPr>
              <a:t>σειρά εκμάθησης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:</a:t>
            </a:r>
            <a:endParaRPr sz="1800">
              <a:latin typeface="Calibri"/>
              <a:cs typeface="Calibri"/>
            </a:endParaRPr>
          </a:p>
          <a:p>
            <a:pPr marL="315595" indent="-22479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316230" algn="l"/>
              </a:tabLst>
            </a:pPr>
            <a:r>
              <a:rPr sz="1800" spc="-5" dirty="0">
                <a:latin typeface="Calibri"/>
                <a:cs typeface="Calibri"/>
              </a:rPr>
              <a:t>Σύστημα σύνθεσης </a:t>
            </a:r>
            <a:r>
              <a:rPr sz="1800" dirty="0">
                <a:latin typeface="Calibri"/>
                <a:cs typeface="Calibri"/>
              </a:rPr>
              <a:t>6:0 ή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6:6</a:t>
            </a:r>
            <a:endParaRPr sz="1800">
              <a:latin typeface="Calibri"/>
              <a:cs typeface="Calibri"/>
            </a:endParaRPr>
          </a:p>
          <a:p>
            <a:pPr marL="315595" indent="-224790">
              <a:lnSpc>
                <a:spcPct val="100000"/>
              </a:lnSpc>
              <a:spcBef>
                <a:spcPts val="595"/>
              </a:spcBef>
              <a:buAutoNum type="arabicPeriod"/>
              <a:tabLst>
                <a:tab pos="316230" algn="l"/>
              </a:tabLst>
            </a:pPr>
            <a:r>
              <a:rPr sz="1800" spc="-5" dirty="0">
                <a:latin typeface="Calibri"/>
                <a:cs typeface="Calibri"/>
              </a:rPr>
              <a:t>Σύστημα σύνθεσης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4:2</a:t>
            </a:r>
            <a:endParaRPr sz="1800">
              <a:latin typeface="Calibri"/>
              <a:cs typeface="Calibri"/>
            </a:endParaRPr>
          </a:p>
          <a:p>
            <a:pPr marL="315595" indent="-22479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316230" algn="l"/>
              </a:tabLst>
            </a:pPr>
            <a:r>
              <a:rPr sz="1800" spc="-5" dirty="0">
                <a:latin typeface="Calibri"/>
                <a:cs typeface="Calibri"/>
              </a:rPr>
              <a:t>Σύστημα σύνθεσης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2:2:2</a:t>
            </a:r>
            <a:endParaRPr sz="1800">
              <a:latin typeface="Calibri"/>
              <a:cs typeface="Calibri"/>
            </a:endParaRPr>
          </a:p>
          <a:p>
            <a:pPr marL="315595" indent="-224790">
              <a:lnSpc>
                <a:spcPct val="100000"/>
              </a:lnSpc>
              <a:spcBef>
                <a:spcPts val="605"/>
              </a:spcBef>
              <a:buAutoNum type="arabicPeriod"/>
              <a:tabLst>
                <a:tab pos="316230" algn="l"/>
              </a:tabLst>
            </a:pPr>
            <a:r>
              <a:rPr sz="1800" spc="-5" dirty="0">
                <a:latin typeface="Calibri"/>
                <a:cs typeface="Calibri"/>
              </a:rPr>
              <a:t>Σύστημα σύνθεσης </a:t>
            </a:r>
            <a:r>
              <a:rPr sz="1800" dirty="0">
                <a:latin typeface="Calibri"/>
                <a:cs typeface="Calibri"/>
              </a:rPr>
              <a:t>4:2 </a:t>
            </a:r>
            <a:r>
              <a:rPr sz="1800" spc="-5" dirty="0">
                <a:latin typeface="Calibri"/>
                <a:cs typeface="Calibri"/>
              </a:rPr>
              <a:t>με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διείσδυση</a:t>
            </a:r>
            <a:endParaRPr sz="1800">
              <a:latin typeface="Calibri"/>
              <a:cs typeface="Calibri"/>
            </a:endParaRPr>
          </a:p>
          <a:p>
            <a:pPr marL="315595" indent="-224790">
              <a:lnSpc>
                <a:spcPct val="100000"/>
              </a:lnSpc>
              <a:spcBef>
                <a:spcPts val="600"/>
              </a:spcBef>
              <a:buAutoNum type="arabicPeriod"/>
              <a:tabLst>
                <a:tab pos="316230" algn="l"/>
              </a:tabLst>
            </a:pPr>
            <a:r>
              <a:rPr sz="1800" spc="-5" dirty="0">
                <a:latin typeface="Calibri"/>
                <a:cs typeface="Calibri"/>
              </a:rPr>
              <a:t>Σύστημα σύνθεσης </a:t>
            </a:r>
            <a:r>
              <a:rPr sz="1800" spc="-25" dirty="0">
                <a:latin typeface="Calibri"/>
                <a:cs typeface="Calibri"/>
              </a:rPr>
              <a:t>και </a:t>
            </a:r>
            <a:r>
              <a:rPr sz="1800" spc="-10" dirty="0">
                <a:latin typeface="Calibri"/>
                <a:cs typeface="Calibri"/>
              </a:rPr>
              <a:t>παιχνιδιού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5:1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860035" y="2852927"/>
            <a:ext cx="3824477" cy="23762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32045" y="332613"/>
            <a:ext cx="3672458" cy="223227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39546" y="4005033"/>
            <a:ext cx="4104513" cy="237629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532" y="152400"/>
            <a:ext cx="8229600" cy="706120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31750" rIns="0" bIns="0" rtlCol="0">
            <a:spAutoFit/>
          </a:bodyPr>
          <a:lstStyle/>
          <a:p>
            <a:pPr marL="1875155" marR="331470" indent="-1538605">
              <a:lnSpc>
                <a:spcPct val="100000"/>
              </a:lnSpc>
              <a:spcBef>
                <a:spcPts val="250"/>
              </a:spcBef>
            </a:pPr>
            <a:r>
              <a:rPr b="0" dirty="0">
                <a:latin typeface="Calibri"/>
                <a:cs typeface="Calibri"/>
              </a:rPr>
              <a:t>Σύμφωνα με </a:t>
            </a:r>
            <a:r>
              <a:rPr b="0" spc="-5" dirty="0">
                <a:latin typeface="Calibri"/>
                <a:cs typeface="Calibri"/>
              </a:rPr>
              <a:t>τον </a:t>
            </a:r>
            <a:r>
              <a:rPr b="0" spc="-15" dirty="0">
                <a:latin typeface="Calibri"/>
                <a:cs typeface="Calibri"/>
              </a:rPr>
              <a:t>κανονισμό, </a:t>
            </a:r>
            <a:r>
              <a:rPr b="0" dirty="0">
                <a:latin typeface="Calibri"/>
                <a:cs typeface="Calibri"/>
              </a:rPr>
              <a:t>για τις </a:t>
            </a:r>
            <a:r>
              <a:rPr b="0" spc="-5" dirty="0">
                <a:latin typeface="Calibri"/>
                <a:cs typeface="Calibri"/>
              </a:rPr>
              <a:t>θέσεις </a:t>
            </a:r>
            <a:r>
              <a:rPr b="0" spc="-10" dirty="0">
                <a:latin typeface="Calibri"/>
                <a:cs typeface="Calibri"/>
              </a:rPr>
              <a:t>των παικτών </a:t>
            </a:r>
            <a:r>
              <a:rPr b="0" spc="-5" dirty="0">
                <a:latin typeface="Calibri"/>
                <a:cs typeface="Calibri"/>
              </a:rPr>
              <a:t>μέσα </a:t>
            </a:r>
            <a:r>
              <a:rPr b="0" spc="5" dirty="0">
                <a:latin typeface="Calibri"/>
                <a:cs typeface="Calibri"/>
              </a:rPr>
              <a:t>στο </a:t>
            </a:r>
            <a:r>
              <a:rPr b="0" spc="-10" dirty="0">
                <a:latin typeface="Calibri"/>
                <a:cs typeface="Calibri"/>
              </a:rPr>
              <a:t>γήπεδο  </a:t>
            </a:r>
            <a:r>
              <a:rPr b="0" spc="-20" dirty="0">
                <a:latin typeface="Calibri"/>
                <a:cs typeface="Calibri"/>
              </a:rPr>
              <a:t>κατά </a:t>
            </a:r>
            <a:r>
              <a:rPr b="0" spc="-5" dirty="0">
                <a:latin typeface="Calibri"/>
                <a:cs typeface="Calibri"/>
              </a:rPr>
              <a:t>τη </a:t>
            </a:r>
            <a:r>
              <a:rPr b="0" dirty="0">
                <a:latin typeface="Calibri"/>
                <a:cs typeface="Calibri"/>
              </a:rPr>
              <a:t>στιγμή </a:t>
            </a:r>
            <a:r>
              <a:rPr b="0" spc="-5" dirty="0">
                <a:latin typeface="Calibri"/>
                <a:cs typeface="Calibri"/>
              </a:rPr>
              <a:t>του </a:t>
            </a:r>
            <a:r>
              <a:rPr b="0" dirty="0">
                <a:latin typeface="Calibri"/>
                <a:cs typeface="Calibri"/>
              </a:rPr>
              <a:t>σερβίς </a:t>
            </a:r>
            <a:r>
              <a:rPr b="0" spc="-5" dirty="0">
                <a:latin typeface="Calibri"/>
                <a:cs typeface="Calibri"/>
              </a:rPr>
              <a:t>ισχύουν τα</a:t>
            </a:r>
            <a:r>
              <a:rPr b="0" spc="-9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εξής: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2400" y="914400"/>
            <a:ext cx="8991600" cy="5527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26390" lvl="1" indent="-314325" algn="just">
              <a:lnSpc>
                <a:spcPct val="100000"/>
              </a:lnSpc>
              <a:spcBef>
                <a:spcPts val="105"/>
              </a:spcBef>
              <a:tabLst>
                <a:tab pos="327025" algn="l"/>
              </a:tabLst>
            </a:pPr>
            <a:r>
              <a:rPr lang="el-GR" sz="1600" b="1" spc="-5" dirty="0" smtClean="0">
                <a:latin typeface="Calibri"/>
                <a:cs typeface="Calibri"/>
              </a:rPr>
              <a:t>1.      </a:t>
            </a:r>
            <a:r>
              <a:rPr sz="1600" b="1" spc="-5" smtClean="0">
                <a:latin typeface="Calibri"/>
                <a:cs typeface="Calibri"/>
              </a:rPr>
              <a:t>ΘΕΣΕΙΣ</a:t>
            </a:r>
            <a:endParaRPr sz="1600" smtClean="0">
              <a:latin typeface="Calibri"/>
              <a:cs typeface="Calibri"/>
            </a:endParaRPr>
          </a:p>
          <a:p>
            <a:pPr marL="355600" marR="174625" indent="-343535" algn="just">
              <a:lnSpc>
                <a:spcPct val="100000"/>
              </a:lnSpc>
            </a:pPr>
            <a:r>
              <a:rPr sz="1400" spc="-15" smtClean="0">
                <a:latin typeface="Calibri"/>
                <a:cs typeface="Calibri"/>
              </a:rPr>
              <a:t>Την </a:t>
            </a:r>
            <a:r>
              <a:rPr sz="1400" spc="-10" dirty="0">
                <a:latin typeface="Calibri"/>
                <a:cs typeface="Calibri"/>
              </a:rPr>
              <a:t>στιγμή </a:t>
            </a:r>
            <a:r>
              <a:rPr sz="1400" dirty="0">
                <a:latin typeface="Calibri"/>
                <a:cs typeface="Calibri"/>
              </a:rPr>
              <a:t>που η </a:t>
            </a:r>
            <a:r>
              <a:rPr sz="1400" spc="-10" dirty="0">
                <a:latin typeface="Calibri"/>
                <a:cs typeface="Calibri"/>
              </a:rPr>
              <a:t>μπάλα </a:t>
            </a:r>
            <a:r>
              <a:rPr sz="1400" spc="-5" dirty="0">
                <a:latin typeface="Calibri"/>
                <a:cs typeface="Calibri"/>
              </a:rPr>
              <a:t>χτυπιέται από </a:t>
            </a:r>
            <a:r>
              <a:rPr sz="1400" spc="-10" dirty="0">
                <a:latin typeface="Calibri"/>
                <a:cs typeface="Calibri"/>
              </a:rPr>
              <a:t>τον αθλητή </a:t>
            </a:r>
            <a:r>
              <a:rPr sz="1400" dirty="0">
                <a:latin typeface="Calibri"/>
                <a:cs typeface="Calibri"/>
              </a:rPr>
              <a:t>που </a:t>
            </a:r>
            <a:r>
              <a:rPr sz="1400" spc="-5" dirty="0">
                <a:latin typeface="Calibri"/>
                <a:cs typeface="Calibri"/>
              </a:rPr>
              <a:t>σερβίρει, </a:t>
            </a:r>
            <a:r>
              <a:rPr sz="1400" spc="-15" dirty="0">
                <a:latin typeface="Calibri"/>
                <a:cs typeface="Calibri"/>
              </a:rPr>
              <a:t>κάθε </a:t>
            </a:r>
            <a:r>
              <a:rPr sz="1400" spc="-10" dirty="0">
                <a:latin typeface="Calibri"/>
                <a:cs typeface="Calibri"/>
              </a:rPr>
              <a:t>ομάδα </a:t>
            </a:r>
            <a:r>
              <a:rPr sz="1400" dirty="0">
                <a:latin typeface="Calibri"/>
                <a:cs typeface="Calibri"/>
              </a:rPr>
              <a:t>πρέπει να </a:t>
            </a:r>
            <a:r>
              <a:rPr sz="1400" spc="-10" dirty="0">
                <a:latin typeface="Calibri"/>
                <a:cs typeface="Calibri"/>
              </a:rPr>
              <a:t>βρίσκεται μέσα </a:t>
            </a:r>
            <a:r>
              <a:rPr sz="1400" spc="-5" dirty="0">
                <a:latin typeface="Calibri"/>
                <a:cs typeface="Calibri"/>
              </a:rPr>
              <a:t>στο </a:t>
            </a:r>
            <a:r>
              <a:rPr sz="1400" spc="-20" dirty="0">
                <a:latin typeface="Calibri"/>
                <a:cs typeface="Calibri"/>
              </a:rPr>
              <a:t>δικό  </a:t>
            </a:r>
            <a:r>
              <a:rPr sz="1400" spc="-5" dirty="0">
                <a:latin typeface="Calibri"/>
                <a:cs typeface="Calibri"/>
              </a:rPr>
              <a:t>της </a:t>
            </a:r>
            <a:r>
              <a:rPr sz="1400" spc="-10" dirty="0">
                <a:latin typeface="Calibri"/>
                <a:cs typeface="Calibri"/>
              </a:rPr>
              <a:t>γήπεδο </a:t>
            </a:r>
            <a:r>
              <a:rPr sz="1400" spc="-20" dirty="0">
                <a:latin typeface="Calibri"/>
                <a:cs typeface="Calibri"/>
              </a:rPr>
              <a:t>και </a:t>
            </a:r>
            <a:r>
              <a:rPr sz="1400" dirty="0">
                <a:latin typeface="Calibri"/>
                <a:cs typeface="Calibri"/>
              </a:rPr>
              <a:t>στη </a:t>
            </a:r>
            <a:r>
              <a:rPr sz="1400" spc="-5" dirty="0">
                <a:latin typeface="Calibri"/>
                <a:cs typeface="Calibri"/>
              </a:rPr>
              <a:t>σειρά περιστροφής (εκτός </a:t>
            </a:r>
            <a:r>
              <a:rPr sz="1400" spc="-10" dirty="0">
                <a:latin typeface="Calibri"/>
                <a:cs typeface="Calibri"/>
              </a:rPr>
              <a:t>του αθλητή </a:t>
            </a:r>
            <a:r>
              <a:rPr sz="1400" dirty="0">
                <a:latin typeface="Calibri"/>
                <a:cs typeface="Calibri"/>
              </a:rPr>
              <a:t>που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σερβίρει).</a:t>
            </a:r>
            <a:endParaRPr sz="1400">
              <a:latin typeface="Calibri"/>
              <a:cs typeface="Calibri"/>
            </a:endParaRPr>
          </a:p>
          <a:p>
            <a:pPr marL="455930" lvl="2" indent="-443865" algn="just">
              <a:lnSpc>
                <a:spcPct val="100000"/>
              </a:lnSpc>
              <a:tabLst>
                <a:tab pos="456565" algn="l"/>
              </a:tabLst>
            </a:pPr>
            <a:endParaRPr lang="el-GR" sz="1400" spc="-5" dirty="0" smtClean="0">
              <a:latin typeface="Calibri"/>
              <a:cs typeface="Calibri"/>
            </a:endParaRPr>
          </a:p>
          <a:p>
            <a:pPr marL="455930" lvl="2" indent="-443865" algn="just">
              <a:lnSpc>
                <a:spcPct val="100000"/>
              </a:lnSpc>
              <a:tabLst>
                <a:tab pos="456565" algn="l"/>
              </a:tabLst>
            </a:pPr>
            <a:r>
              <a:rPr sz="1400" b="1" spc="-5" smtClean="0">
                <a:latin typeface="Calibri"/>
                <a:cs typeface="Calibri"/>
              </a:rPr>
              <a:t>Οι </a:t>
            </a:r>
            <a:r>
              <a:rPr sz="1400" b="1" spc="-10" dirty="0">
                <a:latin typeface="Calibri"/>
                <a:cs typeface="Calibri"/>
              </a:rPr>
              <a:t>θέσεις </a:t>
            </a:r>
            <a:r>
              <a:rPr sz="1400" b="1" spc="-5" dirty="0">
                <a:latin typeface="Calibri"/>
                <a:cs typeface="Calibri"/>
              </a:rPr>
              <a:t>των </a:t>
            </a:r>
            <a:r>
              <a:rPr sz="1400" b="1" spc="-10" dirty="0">
                <a:latin typeface="Calibri"/>
                <a:cs typeface="Calibri"/>
              </a:rPr>
              <a:t>αθλητών είναι </a:t>
            </a:r>
            <a:r>
              <a:rPr sz="1400" b="1" spc="-5" dirty="0">
                <a:latin typeface="Calibri"/>
                <a:cs typeface="Calibri"/>
              </a:rPr>
              <a:t>αριθμημένες ως</a:t>
            </a:r>
            <a:r>
              <a:rPr sz="1400" b="1" spc="10" dirty="0">
                <a:latin typeface="Calibri"/>
                <a:cs typeface="Calibri"/>
              </a:rPr>
              <a:t> </a:t>
            </a:r>
            <a:r>
              <a:rPr sz="1400" b="1" dirty="0">
                <a:latin typeface="Calibri"/>
                <a:cs typeface="Calibri"/>
              </a:rPr>
              <a:t>εξής:</a:t>
            </a:r>
            <a:endParaRPr sz="1400" b="1">
              <a:latin typeface="Calibri"/>
              <a:cs typeface="Calibri"/>
            </a:endParaRPr>
          </a:p>
          <a:p>
            <a:pPr marL="355600" marR="324485" lvl="3" indent="-343535" algn="just">
              <a:lnSpc>
                <a:spcPct val="100000"/>
              </a:lnSpc>
              <a:buAutoNum type="arabicPeriod"/>
              <a:tabLst>
                <a:tab pos="590550" algn="l"/>
              </a:tabLst>
            </a:pPr>
            <a:r>
              <a:rPr sz="1400" spc="-5" dirty="0">
                <a:latin typeface="Calibri"/>
                <a:cs typeface="Calibri"/>
              </a:rPr>
              <a:t>Οι τρεις </a:t>
            </a:r>
            <a:r>
              <a:rPr sz="1400" spc="-10" dirty="0">
                <a:latin typeface="Calibri"/>
                <a:cs typeface="Calibri"/>
              </a:rPr>
              <a:t>αθλητές </a:t>
            </a:r>
            <a:r>
              <a:rPr sz="1400" spc="-20" dirty="0">
                <a:latin typeface="Calibri"/>
                <a:cs typeface="Calibri"/>
              </a:rPr>
              <a:t>κατά </a:t>
            </a:r>
            <a:r>
              <a:rPr sz="1400" spc="-10" dirty="0">
                <a:latin typeface="Calibri"/>
                <a:cs typeface="Calibri"/>
              </a:rPr>
              <a:t>μήκος του </a:t>
            </a:r>
            <a:r>
              <a:rPr sz="1400" dirty="0">
                <a:latin typeface="Calibri"/>
                <a:cs typeface="Calibri"/>
              </a:rPr>
              <a:t>φιλέ </a:t>
            </a:r>
            <a:r>
              <a:rPr sz="1400" spc="-10" dirty="0">
                <a:latin typeface="Calibri"/>
                <a:cs typeface="Calibri"/>
              </a:rPr>
              <a:t>είναι </a:t>
            </a:r>
            <a:r>
              <a:rPr sz="1400" spc="-5" dirty="0">
                <a:latin typeface="Calibri"/>
                <a:cs typeface="Calibri"/>
              </a:rPr>
              <a:t>οι </a:t>
            </a:r>
            <a:r>
              <a:rPr sz="1400" spc="-10" dirty="0">
                <a:latin typeface="Calibri"/>
                <a:cs typeface="Calibri"/>
              </a:rPr>
              <a:t>αθλητές </a:t>
            </a:r>
            <a:r>
              <a:rPr sz="1400" spc="-5" dirty="0">
                <a:latin typeface="Calibri"/>
                <a:cs typeface="Calibri"/>
              </a:rPr>
              <a:t>της μπροστινής γραμμής </a:t>
            </a:r>
            <a:r>
              <a:rPr sz="1400" spc="-20" dirty="0">
                <a:latin typeface="Calibri"/>
                <a:cs typeface="Calibri"/>
              </a:rPr>
              <a:t>και </a:t>
            </a:r>
            <a:r>
              <a:rPr sz="1400" spc="-10" dirty="0">
                <a:latin typeface="Calibri"/>
                <a:cs typeface="Calibri"/>
              </a:rPr>
              <a:t>καταλαμβάνουν </a:t>
            </a:r>
            <a:r>
              <a:rPr sz="1400" spc="-5" dirty="0">
                <a:latin typeface="Calibri"/>
                <a:cs typeface="Calibri"/>
              </a:rPr>
              <a:t>τις  </a:t>
            </a:r>
            <a:r>
              <a:rPr sz="1400" spc="-10" dirty="0">
                <a:latin typeface="Calibri"/>
                <a:cs typeface="Calibri"/>
              </a:rPr>
              <a:t>θέσεις </a:t>
            </a:r>
            <a:r>
              <a:rPr sz="1400" dirty="0">
                <a:latin typeface="Calibri"/>
                <a:cs typeface="Calibri"/>
              </a:rPr>
              <a:t>4 </a:t>
            </a:r>
            <a:r>
              <a:rPr sz="1400" spc="-5" dirty="0">
                <a:latin typeface="Calibri"/>
                <a:cs typeface="Calibri"/>
              </a:rPr>
              <a:t>(μπροστά- αριστερά), </a:t>
            </a:r>
            <a:r>
              <a:rPr sz="1400" dirty="0">
                <a:latin typeface="Calibri"/>
                <a:cs typeface="Calibri"/>
              </a:rPr>
              <a:t>3 </a:t>
            </a:r>
            <a:r>
              <a:rPr sz="1400" spc="-5" dirty="0">
                <a:latin typeface="Calibri"/>
                <a:cs typeface="Calibri"/>
              </a:rPr>
              <a:t>(μπροστά- κέντρο) </a:t>
            </a:r>
            <a:r>
              <a:rPr sz="1400" spc="-20">
                <a:latin typeface="Calibri"/>
                <a:cs typeface="Calibri"/>
              </a:rPr>
              <a:t>και</a:t>
            </a:r>
            <a:r>
              <a:rPr sz="1400">
                <a:latin typeface="Calibri"/>
                <a:cs typeface="Calibri"/>
              </a:rPr>
              <a:t> </a:t>
            </a:r>
            <a:r>
              <a:rPr sz="1400" smtClean="0">
                <a:latin typeface="Calibri"/>
                <a:cs typeface="Calibri"/>
              </a:rPr>
              <a:t>2</a:t>
            </a:r>
            <a:r>
              <a:rPr lang="el-GR" sz="1400" dirty="0" smtClean="0">
                <a:latin typeface="Calibri"/>
                <a:cs typeface="Calibri"/>
              </a:rPr>
              <a:t> </a:t>
            </a:r>
            <a:r>
              <a:rPr sz="1400" spc="-5" smtClean="0">
                <a:latin typeface="Calibri"/>
                <a:cs typeface="Calibri"/>
              </a:rPr>
              <a:t>(</a:t>
            </a:r>
            <a:r>
              <a:rPr sz="1400" spc="-5" dirty="0">
                <a:latin typeface="Calibri"/>
                <a:cs typeface="Calibri"/>
              </a:rPr>
              <a:t>μπροστά-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δεξιά).</a:t>
            </a:r>
            <a:endParaRPr sz="1400">
              <a:latin typeface="Calibri"/>
              <a:cs typeface="Calibri"/>
            </a:endParaRPr>
          </a:p>
          <a:p>
            <a:pPr marL="355600" marR="5080" lvl="3" indent="-343535" algn="just">
              <a:lnSpc>
                <a:spcPct val="100000"/>
              </a:lnSpc>
              <a:buAutoNum type="arabicPeriod" startAt="2"/>
              <a:tabLst>
                <a:tab pos="590550" algn="l"/>
              </a:tabLst>
            </a:pPr>
            <a:r>
              <a:rPr sz="1400" spc="-5" dirty="0">
                <a:latin typeface="Calibri"/>
                <a:cs typeface="Calibri"/>
              </a:rPr>
              <a:t>Οι άλλοι τρεις </a:t>
            </a:r>
            <a:r>
              <a:rPr sz="1400" spc="-10" dirty="0">
                <a:latin typeface="Calibri"/>
                <a:cs typeface="Calibri"/>
              </a:rPr>
              <a:t>είναι </a:t>
            </a:r>
            <a:r>
              <a:rPr sz="1400" spc="-5" dirty="0">
                <a:latin typeface="Calibri"/>
                <a:cs typeface="Calibri"/>
              </a:rPr>
              <a:t>οι </a:t>
            </a:r>
            <a:r>
              <a:rPr sz="1400" spc="-10" dirty="0">
                <a:latin typeface="Calibri"/>
                <a:cs typeface="Calibri"/>
              </a:rPr>
              <a:t>αθλητές </a:t>
            </a:r>
            <a:r>
              <a:rPr sz="1400" spc="-5" dirty="0">
                <a:latin typeface="Calibri"/>
                <a:cs typeface="Calibri"/>
              </a:rPr>
              <a:t>της </a:t>
            </a:r>
            <a:r>
              <a:rPr sz="1400" dirty="0">
                <a:latin typeface="Calibri"/>
                <a:cs typeface="Calibri"/>
              </a:rPr>
              <a:t>πίσω </a:t>
            </a:r>
            <a:r>
              <a:rPr sz="1400" spc="-5" dirty="0">
                <a:latin typeface="Calibri"/>
                <a:cs typeface="Calibri"/>
              </a:rPr>
              <a:t>γραμμής </a:t>
            </a:r>
            <a:r>
              <a:rPr sz="1400" spc="-10" dirty="0">
                <a:latin typeface="Calibri"/>
                <a:cs typeface="Calibri"/>
              </a:rPr>
              <a:t>καταλαμβάνοντας </a:t>
            </a:r>
            <a:r>
              <a:rPr sz="1400" spc="-5" dirty="0">
                <a:latin typeface="Calibri"/>
                <a:cs typeface="Calibri"/>
              </a:rPr>
              <a:t>τις </a:t>
            </a:r>
            <a:r>
              <a:rPr sz="1400" spc="-10" dirty="0">
                <a:latin typeface="Calibri"/>
                <a:cs typeface="Calibri"/>
              </a:rPr>
              <a:t>θέσεις </a:t>
            </a:r>
            <a:r>
              <a:rPr sz="1400" dirty="0">
                <a:latin typeface="Calibri"/>
                <a:cs typeface="Calibri"/>
              </a:rPr>
              <a:t>5 </a:t>
            </a:r>
            <a:r>
              <a:rPr sz="1400" spc="5" dirty="0">
                <a:latin typeface="Calibri"/>
                <a:cs typeface="Calibri"/>
              </a:rPr>
              <a:t>(πίσω- </a:t>
            </a:r>
            <a:r>
              <a:rPr sz="1400" spc="-5" dirty="0">
                <a:latin typeface="Calibri"/>
                <a:cs typeface="Calibri"/>
              </a:rPr>
              <a:t>αριστερά), </a:t>
            </a:r>
            <a:r>
              <a:rPr sz="1400" dirty="0">
                <a:latin typeface="Calibri"/>
                <a:cs typeface="Calibri"/>
              </a:rPr>
              <a:t>6 </a:t>
            </a:r>
            <a:r>
              <a:rPr sz="1400" spc="-5" dirty="0">
                <a:latin typeface="Calibri"/>
                <a:cs typeface="Calibri"/>
              </a:rPr>
              <a:t>(πίσω-  κέντρο) </a:t>
            </a:r>
            <a:r>
              <a:rPr sz="1400" spc="-20" dirty="0">
                <a:latin typeface="Calibri"/>
                <a:cs typeface="Calibri"/>
              </a:rPr>
              <a:t>και </a:t>
            </a:r>
            <a:r>
              <a:rPr sz="1400" dirty="0">
                <a:latin typeface="Calibri"/>
                <a:cs typeface="Calibri"/>
              </a:rPr>
              <a:t>1 </a:t>
            </a:r>
            <a:r>
              <a:rPr sz="1400" spc="-5" dirty="0">
                <a:latin typeface="Calibri"/>
                <a:cs typeface="Calibri"/>
              </a:rPr>
              <a:t>(πίσω-</a:t>
            </a:r>
            <a:r>
              <a:rPr sz="1400" spc="-3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δεξιά).</a:t>
            </a:r>
            <a:endParaRPr sz="1400">
              <a:latin typeface="Calibri"/>
              <a:cs typeface="Calibri"/>
            </a:endParaRPr>
          </a:p>
          <a:p>
            <a:pPr marL="464820" lvl="2" indent="-452755" algn="just">
              <a:lnSpc>
                <a:spcPct val="100000"/>
              </a:lnSpc>
              <a:spcBef>
                <a:spcPts val="340"/>
              </a:spcBef>
              <a:buAutoNum type="arabicPeriod" startAt="2"/>
              <a:tabLst>
                <a:tab pos="465455" algn="l"/>
              </a:tabLst>
            </a:pPr>
            <a:r>
              <a:rPr sz="1400" b="1" dirty="0">
                <a:latin typeface="Calibri"/>
                <a:cs typeface="Calibri"/>
              </a:rPr>
              <a:t>Καθορισμός θέσεων </a:t>
            </a:r>
            <a:r>
              <a:rPr sz="1400" b="1" spc="-10" dirty="0">
                <a:latin typeface="Calibri"/>
                <a:cs typeface="Calibri"/>
              </a:rPr>
              <a:t>μεταξύ</a:t>
            </a:r>
            <a:r>
              <a:rPr sz="1400" b="1" spc="-135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αθλητών</a:t>
            </a:r>
            <a:endParaRPr sz="1400">
              <a:latin typeface="Calibri"/>
              <a:cs typeface="Calibri"/>
            </a:endParaRPr>
          </a:p>
          <a:p>
            <a:pPr marL="355600" marR="808990" lvl="3" indent="-343535" algn="just">
              <a:lnSpc>
                <a:spcPct val="100000"/>
              </a:lnSpc>
              <a:spcBef>
                <a:spcPts val="335"/>
              </a:spcBef>
              <a:buClr>
                <a:srgbClr val="C00000"/>
              </a:buClr>
              <a:buFont typeface="Calibri"/>
              <a:buAutoNum type="arabicPeriod"/>
              <a:tabLst>
                <a:tab pos="604520" algn="l"/>
              </a:tabLst>
            </a:pPr>
            <a:r>
              <a:rPr sz="1400" spc="-15" dirty="0">
                <a:latin typeface="Calibri"/>
                <a:cs typeface="Calibri"/>
              </a:rPr>
              <a:t>κάθε </a:t>
            </a:r>
            <a:r>
              <a:rPr sz="1400" spc="-10" dirty="0">
                <a:latin typeface="Calibri"/>
                <a:cs typeface="Calibri"/>
              </a:rPr>
              <a:t>αθλητής </a:t>
            </a:r>
            <a:r>
              <a:rPr sz="1400" spc="-5" dirty="0">
                <a:latin typeface="Calibri"/>
                <a:cs typeface="Calibri"/>
              </a:rPr>
              <a:t>της </a:t>
            </a:r>
            <a:r>
              <a:rPr sz="1400" dirty="0">
                <a:latin typeface="Calibri"/>
                <a:cs typeface="Calibri"/>
              </a:rPr>
              <a:t>πίσω </a:t>
            </a:r>
            <a:r>
              <a:rPr sz="1400" spc="-5" dirty="0">
                <a:latin typeface="Calibri"/>
                <a:cs typeface="Calibri"/>
              </a:rPr>
              <a:t>γραμμής </a:t>
            </a:r>
            <a:r>
              <a:rPr sz="1400" dirty="0">
                <a:latin typeface="Calibri"/>
                <a:cs typeface="Calibri"/>
              </a:rPr>
              <a:t>πρέπει να </a:t>
            </a:r>
            <a:r>
              <a:rPr sz="1400" spc="-10" dirty="0">
                <a:latin typeface="Calibri"/>
                <a:cs typeface="Calibri"/>
              </a:rPr>
              <a:t>βρίσκεται </a:t>
            </a:r>
            <a:r>
              <a:rPr sz="1400" dirty="0">
                <a:latin typeface="Calibri"/>
                <a:cs typeface="Calibri"/>
              </a:rPr>
              <a:t>σε </a:t>
            </a:r>
            <a:r>
              <a:rPr sz="1400" spc="-5" dirty="0">
                <a:latin typeface="Calibri"/>
                <a:cs typeface="Calibri"/>
              </a:rPr>
              <a:t>απόσταση από </a:t>
            </a:r>
            <a:r>
              <a:rPr sz="1400" spc="-10" dirty="0">
                <a:latin typeface="Calibri"/>
                <a:cs typeface="Calibri"/>
              </a:rPr>
              <a:t>το </a:t>
            </a:r>
            <a:r>
              <a:rPr sz="1400" dirty="0">
                <a:latin typeface="Calibri"/>
                <a:cs typeface="Calibri"/>
              </a:rPr>
              <a:t>φιλέ </a:t>
            </a:r>
            <a:r>
              <a:rPr sz="1400" spc="-5" dirty="0">
                <a:latin typeface="Calibri"/>
                <a:cs typeface="Calibri"/>
              </a:rPr>
              <a:t>μεγαλύτερη </a:t>
            </a:r>
            <a:r>
              <a:rPr sz="1400" spc="-10" dirty="0">
                <a:latin typeface="Calibri"/>
                <a:cs typeface="Calibri"/>
              </a:rPr>
              <a:t>του  </a:t>
            </a:r>
            <a:r>
              <a:rPr sz="1400" spc="-5" dirty="0">
                <a:latin typeface="Calibri"/>
                <a:cs typeface="Calibri"/>
              </a:rPr>
              <a:t>αντίστοιχου </a:t>
            </a:r>
            <a:r>
              <a:rPr sz="1400" spc="-10" dirty="0">
                <a:latin typeface="Calibri"/>
                <a:cs typeface="Calibri"/>
              </a:rPr>
              <a:t>αθλητή </a:t>
            </a:r>
            <a:r>
              <a:rPr sz="1400" spc="-5" dirty="0">
                <a:latin typeface="Calibri"/>
                <a:cs typeface="Calibri"/>
              </a:rPr>
              <a:t>της μπροστινής</a:t>
            </a:r>
            <a:r>
              <a:rPr sz="1400" spc="-5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γραμμής</a:t>
            </a:r>
            <a:endParaRPr sz="1400">
              <a:latin typeface="Calibri"/>
              <a:cs typeface="Calibri"/>
            </a:endParaRPr>
          </a:p>
          <a:p>
            <a:pPr marL="588645" lvl="3" indent="-576580" algn="just">
              <a:lnSpc>
                <a:spcPct val="100000"/>
              </a:lnSpc>
              <a:spcBef>
                <a:spcPts val="335"/>
              </a:spcBef>
              <a:buAutoNum type="arabicPeriod"/>
              <a:tabLst>
                <a:tab pos="589280" algn="l"/>
              </a:tabLst>
            </a:pPr>
            <a:r>
              <a:rPr sz="1400" spc="-5" dirty="0">
                <a:latin typeface="Calibri"/>
                <a:cs typeface="Calibri"/>
              </a:rPr>
              <a:t>Οι </a:t>
            </a:r>
            <a:r>
              <a:rPr sz="1400" spc="-10" dirty="0">
                <a:latin typeface="Calibri"/>
                <a:cs typeface="Calibri"/>
              </a:rPr>
              <a:t>αθλητές </a:t>
            </a:r>
            <a:r>
              <a:rPr sz="1400" spc="-5" dirty="0">
                <a:latin typeface="Calibri"/>
                <a:cs typeface="Calibri"/>
              </a:rPr>
              <a:t>της μπροστινής γραμμής </a:t>
            </a:r>
            <a:r>
              <a:rPr sz="1400" spc="-20" dirty="0">
                <a:latin typeface="Calibri"/>
                <a:cs typeface="Calibri"/>
              </a:rPr>
              <a:t>και </a:t>
            </a:r>
            <a:r>
              <a:rPr sz="1400" spc="-5" dirty="0">
                <a:latin typeface="Calibri"/>
                <a:cs typeface="Calibri"/>
              </a:rPr>
              <a:t>της </a:t>
            </a:r>
            <a:r>
              <a:rPr sz="1400" dirty="0">
                <a:latin typeface="Calibri"/>
                <a:cs typeface="Calibri"/>
              </a:rPr>
              <a:t>πίσω </a:t>
            </a:r>
            <a:r>
              <a:rPr sz="1400" spc="-5" dirty="0">
                <a:latin typeface="Calibri"/>
                <a:cs typeface="Calibri"/>
              </a:rPr>
              <a:t>γραμμής, </a:t>
            </a:r>
            <a:r>
              <a:rPr sz="1400" spc="-10" dirty="0">
                <a:latin typeface="Calibri"/>
                <a:cs typeface="Calibri"/>
              </a:rPr>
              <a:t>αντίστοιχα, </a:t>
            </a:r>
            <a:r>
              <a:rPr sz="1400" dirty="0">
                <a:latin typeface="Calibri"/>
                <a:cs typeface="Calibri"/>
              </a:rPr>
              <a:t>θα πρέπει να </a:t>
            </a:r>
            <a:r>
              <a:rPr sz="1400" spc="-10" dirty="0">
                <a:latin typeface="Calibri"/>
                <a:cs typeface="Calibri"/>
              </a:rPr>
              <a:t>είναι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τοποθετημένοι</a:t>
            </a:r>
            <a:endParaRPr sz="1400">
              <a:latin typeface="Calibri"/>
              <a:cs typeface="Calibri"/>
            </a:endParaRPr>
          </a:p>
          <a:p>
            <a:pPr marL="355600" algn="just"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latin typeface="Calibri"/>
                <a:cs typeface="Calibri"/>
              </a:rPr>
              <a:t>πλαγίως </a:t>
            </a:r>
            <a:r>
              <a:rPr sz="1400" spc="-5" dirty="0">
                <a:latin typeface="Calibri"/>
                <a:cs typeface="Calibri"/>
              </a:rPr>
              <a:t>σύμφωνα </a:t>
            </a:r>
            <a:r>
              <a:rPr sz="1400" dirty="0">
                <a:latin typeface="Calibri"/>
                <a:cs typeface="Calibri"/>
              </a:rPr>
              <a:t>με </a:t>
            </a:r>
            <a:r>
              <a:rPr sz="1400" spc="-5" dirty="0">
                <a:latin typeface="Calibri"/>
                <a:cs typeface="Calibri"/>
              </a:rPr>
              <a:t>τη σειρά </a:t>
            </a:r>
            <a:r>
              <a:rPr sz="1400">
                <a:latin typeface="Calibri"/>
                <a:cs typeface="Calibri"/>
              </a:rPr>
              <a:t>που</a:t>
            </a:r>
            <a:r>
              <a:rPr sz="1400" spc="-30">
                <a:latin typeface="Calibri"/>
                <a:cs typeface="Calibri"/>
              </a:rPr>
              <a:t> </a:t>
            </a:r>
            <a:r>
              <a:rPr sz="1400" spc="-5" smtClean="0">
                <a:latin typeface="Calibri"/>
                <a:cs typeface="Calibri"/>
              </a:rPr>
              <a:t>υποδεικνύεται</a:t>
            </a:r>
            <a:r>
              <a:rPr lang="el-GR" sz="1400" spc="-5" dirty="0" smtClean="0">
                <a:latin typeface="Calibri"/>
                <a:cs typeface="Calibri"/>
              </a:rPr>
              <a:t>  </a:t>
            </a:r>
            <a:r>
              <a:rPr sz="1400" spc="-5" smtClean="0">
                <a:latin typeface="Calibri"/>
                <a:cs typeface="Calibri"/>
              </a:rPr>
              <a:t>στον </a:t>
            </a:r>
            <a:r>
              <a:rPr sz="1400" dirty="0">
                <a:latin typeface="Calibri"/>
                <a:cs typeface="Calibri"/>
              </a:rPr>
              <a:t>Κανόνα</a:t>
            </a:r>
            <a:r>
              <a:rPr sz="1400" spc="-5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7.4.1.</a:t>
            </a:r>
            <a:endParaRPr sz="1400">
              <a:latin typeface="Calibri"/>
              <a:cs typeface="Calibri"/>
            </a:endParaRPr>
          </a:p>
          <a:p>
            <a:pPr marL="465455" lvl="2" indent="-453390" algn="just">
              <a:lnSpc>
                <a:spcPct val="100000"/>
              </a:lnSpc>
              <a:spcBef>
                <a:spcPts val="335"/>
              </a:spcBef>
              <a:buClr>
                <a:srgbClr val="C00000"/>
              </a:buClr>
              <a:tabLst>
                <a:tab pos="466090" algn="l"/>
              </a:tabLst>
            </a:pPr>
            <a:r>
              <a:rPr lang="el-GR" sz="1400" b="1" spc="-5" dirty="0" smtClean="0">
                <a:latin typeface="Calibri"/>
                <a:cs typeface="Calibri"/>
              </a:rPr>
              <a:t>3. </a:t>
            </a:r>
            <a:r>
              <a:rPr sz="1400" b="1" spc="-5" smtClean="0">
                <a:latin typeface="Calibri"/>
                <a:cs typeface="Calibri"/>
              </a:rPr>
              <a:t>Οι </a:t>
            </a:r>
            <a:r>
              <a:rPr sz="1400" b="1" spc="-10" dirty="0">
                <a:latin typeface="Calibri"/>
                <a:cs typeface="Calibri"/>
              </a:rPr>
              <a:t>θέσεις </a:t>
            </a:r>
            <a:r>
              <a:rPr sz="1400" b="1" spc="-5" dirty="0">
                <a:latin typeface="Calibri"/>
                <a:cs typeface="Calibri"/>
              </a:rPr>
              <a:t>των </a:t>
            </a:r>
            <a:r>
              <a:rPr sz="1400" b="1" spc="-10" dirty="0">
                <a:latin typeface="Calibri"/>
                <a:cs typeface="Calibri"/>
              </a:rPr>
              <a:t>αθλητών </a:t>
            </a:r>
            <a:r>
              <a:rPr sz="1400" b="1" spc="-5" dirty="0">
                <a:latin typeface="Calibri"/>
                <a:cs typeface="Calibri"/>
              </a:rPr>
              <a:t>καθορίζονται </a:t>
            </a:r>
            <a:r>
              <a:rPr sz="1400" b="1" spc="-20" dirty="0">
                <a:latin typeface="Calibri"/>
                <a:cs typeface="Calibri"/>
              </a:rPr>
              <a:t>και </a:t>
            </a:r>
            <a:r>
              <a:rPr sz="1400" b="1" spc="-5" dirty="0">
                <a:latin typeface="Calibri"/>
                <a:cs typeface="Calibri"/>
              </a:rPr>
              <a:t>ελέγχονται </a:t>
            </a:r>
            <a:r>
              <a:rPr sz="1400" b="1" spc="-10" dirty="0">
                <a:latin typeface="Calibri"/>
                <a:cs typeface="Calibri"/>
              </a:rPr>
              <a:t>βάσει </a:t>
            </a:r>
            <a:r>
              <a:rPr sz="1400" b="1" spc="-5" dirty="0">
                <a:latin typeface="Calibri"/>
                <a:cs typeface="Calibri"/>
              </a:rPr>
              <a:t>της επαφής των πελμάτων </a:t>
            </a:r>
            <a:r>
              <a:rPr sz="1400" b="1" spc="-10" dirty="0">
                <a:latin typeface="Calibri"/>
                <a:cs typeface="Calibri"/>
              </a:rPr>
              <a:t>τους </a:t>
            </a:r>
            <a:r>
              <a:rPr sz="1400" b="1" dirty="0">
                <a:latin typeface="Calibri"/>
                <a:cs typeface="Calibri"/>
              </a:rPr>
              <a:t>με </a:t>
            </a:r>
            <a:r>
              <a:rPr sz="1400" b="1" spc="-10" dirty="0">
                <a:latin typeface="Calibri"/>
                <a:cs typeface="Calibri"/>
              </a:rPr>
              <a:t>το</a:t>
            </a:r>
            <a:r>
              <a:rPr sz="1400" b="1" spc="25" dirty="0">
                <a:latin typeface="Calibri"/>
                <a:cs typeface="Calibri"/>
              </a:rPr>
              <a:t> </a:t>
            </a:r>
            <a:r>
              <a:rPr sz="1400" b="1" spc="-10" dirty="0">
                <a:latin typeface="Calibri"/>
                <a:cs typeface="Calibri"/>
              </a:rPr>
              <a:t>δάπεδο:</a:t>
            </a:r>
            <a:endParaRPr sz="1400" b="1">
              <a:latin typeface="Calibri"/>
              <a:cs typeface="Calibri"/>
            </a:endParaRPr>
          </a:p>
          <a:p>
            <a:pPr marL="603885" lvl="3" indent="-591820" algn="just">
              <a:lnSpc>
                <a:spcPct val="100000"/>
              </a:lnSpc>
              <a:spcBef>
                <a:spcPts val="335"/>
              </a:spcBef>
              <a:buClr>
                <a:srgbClr val="C00000"/>
              </a:buClr>
              <a:buFont typeface="Calibri"/>
              <a:buAutoNum type="arabicPeriod"/>
              <a:tabLst>
                <a:tab pos="604520" algn="l"/>
              </a:tabLst>
            </a:pPr>
            <a:r>
              <a:rPr sz="1400" spc="-15" dirty="0">
                <a:latin typeface="Calibri"/>
                <a:cs typeface="Calibri"/>
              </a:rPr>
              <a:t>κάθε </a:t>
            </a:r>
            <a:r>
              <a:rPr sz="1400" spc="-10" dirty="0">
                <a:latin typeface="Calibri"/>
                <a:cs typeface="Calibri"/>
              </a:rPr>
              <a:t>αθλητής </a:t>
            </a:r>
            <a:r>
              <a:rPr sz="1400" spc="-5" dirty="0">
                <a:latin typeface="Calibri"/>
                <a:cs typeface="Calibri"/>
              </a:rPr>
              <a:t>της μπροστινής γραμμής </a:t>
            </a:r>
            <a:r>
              <a:rPr sz="1400" dirty="0">
                <a:latin typeface="Calibri"/>
                <a:cs typeface="Calibri"/>
              </a:rPr>
              <a:t>πρέπει να </a:t>
            </a:r>
            <a:r>
              <a:rPr sz="1400" spc="-5" dirty="0">
                <a:latin typeface="Calibri"/>
                <a:cs typeface="Calibri"/>
              </a:rPr>
              <a:t>έχει </a:t>
            </a:r>
            <a:r>
              <a:rPr sz="1400" dirty="0">
                <a:latin typeface="Calibri"/>
                <a:cs typeface="Calibri"/>
              </a:rPr>
              <a:t>ένα </a:t>
            </a:r>
            <a:r>
              <a:rPr sz="1400" spc="-15" dirty="0">
                <a:latin typeface="Calibri"/>
                <a:cs typeface="Calibri"/>
              </a:rPr>
              <a:t>τουλάχιστον </a:t>
            </a:r>
            <a:r>
              <a:rPr sz="1400" spc="-5" dirty="0">
                <a:latin typeface="Calibri"/>
                <a:cs typeface="Calibri"/>
              </a:rPr>
              <a:t>μέρος </a:t>
            </a:r>
            <a:r>
              <a:rPr sz="1400" spc="-10" dirty="0">
                <a:latin typeface="Calibri"/>
                <a:cs typeface="Calibri"/>
              </a:rPr>
              <a:t>του </a:t>
            </a:r>
            <a:r>
              <a:rPr sz="1400" spc="-5" dirty="0">
                <a:latin typeface="Calibri"/>
                <a:cs typeface="Calibri"/>
              </a:rPr>
              <a:t>πέλματός </a:t>
            </a:r>
            <a:r>
              <a:rPr sz="1400" spc="-10" dirty="0">
                <a:latin typeface="Calibri"/>
                <a:cs typeface="Calibri"/>
              </a:rPr>
              <a:t>του/της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dirty="0">
                <a:latin typeface="Calibri"/>
                <a:cs typeface="Calibri"/>
              </a:rPr>
              <a:t>πιο</a:t>
            </a:r>
            <a:endParaRPr sz="1400">
              <a:latin typeface="Calibri"/>
              <a:cs typeface="Calibri"/>
            </a:endParaRPr>
          </a:p>
          <a:p>
            <a:pPr marL="355600" algn="just"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latin typeface="Calibri"/>
                <a:cs typeface="Calibri"/>
              </a:rPr>
              <a:t>κοντά </a:t>
            </a:r>
            <a:r>
              <a:rPr sz="1400" dirty="0">
                <a:latin typeface="Calibri"/>
                <a:cs typeface="Calibri"/>
              </a:rPr>
              <a:t>προς </a:t>
            </a:r>
            <a:r>
              <a:rPr sz="1400" spc="-15" dirty="0">
                <a:latin typeface="Calibri"/>
                <a:cs typeface="Calibri"/>
              </a:rPr>
              <a:t>την </a:t>
            </a:r>
            <a:r>
              <a:rPr sz="1400" spc="-5" dirty="0">
                <a:latin typeface="Calibri"/>
                <a:cs typeface="Calibri"/>
              </a:rPr>
              <a:t>κεντρική γραμμή </a:t>
            </a:r>
            <a:r>
              <a:rPr sz="1400" dirty="0">
                <a:latin typeface="Calibri"/>
                <a:cs typeface="Calibri"/>
              </a:rPr>
              <a:t>από </a:t>
            </a:r>
            <a:r>
              <a:rPr sz="1400" spc="-10" dirty="0">
                <a:latin typeface="Calibri"/>
                <a:cs typeface="Calibri"/>
              </a:rPr>
              <a:t>το </a:t>
            </a:r>
            <a:r>
              <a:rPr sz="1400" spc="-5" dirty="0">
                <a:latin typeface="Calibri"/>
                <a:cs typeface="Calibri"/>
              </a:rPr>
              <a:t>πέλμα </a:t>
            </a:r>
            <a:r>
              <a:rPr sz="1400" spc="-10" dirty="0">
                <a:latin typeface="Calibri"/>
                <a:cs typeface="Calibri"/>
              </a:rPr>
              <a:t>του </a:t>
            </a:r>
            <a:r>
              <a:rPr sz="1400" spc="-5" dirty="0">
                <a:latin typeface="Calibri"/>
                <a:cs typeface="Calibri"/>
              </a:rPr>
              <a:t>αντίστοιχου </a:t>
            </a:r>
            <a:r>
              <a:rPr sz="1400" spc="-10" dirty="0">
                <a:latin typeface="Calibri"/>
                <a:cs typeface="Calibri"/>
              </a:rPr>
              <a:t>αθλητή </a:t>
            </a:r>
            <a:r>
              <a:rPr sz="1400" spc="-5" dirty="0">
                <a:latin typeface="Calibri"/>
                <a:cs typeface="Calibri"/>
              </a:rPr>
              <a:t>της </a:t>
            </a:r>
            <a:r>
              <a:rPr sz="1400" dirty="0">
                <a:latin typeface="Calibri"/>
                <a:cs typeface="Calibri"/>
              </a:rPr>
              <a:t>πίσω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γραμμής</a:t>
            </a:r>
            <a:endParaRPr sz="1400">
              <a:latin typeface="Calibri"/>
              <a:cs typeface="Calibri"/>
            </a:endParaRPr>
          </a:p>
          <a:p>
            <a:pPr marL="355600" marR="379095" lvl="3" indent="-343535" algn="just">
              <a:lnSpc>
                <a:spcPct val="100000"/>
              </a:lnSpc>
              <a:spcBef>
                <a:spcPts val="335"/>
              </a:spcBef>
              <a:buClr>
                <a:srgbClr val="C00000"/>
              </a:buClr>
              <a:buFont typeface="Calibri"/>
              <a:buAutoNum type="arabicPeriod" startAt="2"/>
              <a:tabLst>
                <a:tab pos="604520" algn="l"/>
              </a:tabLst>
            </a:pPr>
            <a:r>
              <a:rPr sz="1400" spc="-15" dirty="0">
                <a:latin typeface="Calibri"/>
                <a:cs typeface="Calibri"/>
              </a:rPr>
              <a:t>κάθε </a:t>
            </a:r>
            <a:r>
              <a:rPr sz="1400" spc="-5" dirty="0">
                <a:latin typeface="Calibri"/>
                <a:cs typeface="Calibri"/>
              </a:rPr>
              <a:t>δεξιός (αριστερός) </a:t>
            </a:r>
            <a:r>
              <a:rPr sz="1400" spc="-10" dirty="0">
                <a:latin typeface="Calibri"/>
                <a:cs typeface="Calibri"/>
              </a:rPr>
              <a:t>πλάγιος αθλητής </a:t>
            </a:r>
            <a:r>
              <a:rPr sz="1400" dirty="0">
                <a:latin typeface="Calibri"/>
                <a:cs typeface="Calibri"/>
              </a:rPr>
              <a:t>πρέπει να </a:t>
            </a:r>
            <a:r>
              <a:rPr sz="1400" spc="-5" dirty="0">
                <a:latin typeface="Calibri"/>
                <a:cs typeface="Calibri"/>
              </a:rPr>
              <a:t>έχει </a:t>
            </a:r>
            <a:r>
              <a:rPr sz="1400" spc="-15" dirty="0">
                <a:latin typeface="Calibri"/>
                <a:cs typeface="Calibri"/>
              </a:rPr>
              <a:t>τουλάχιστον </a:t>
            </a:r>
            <a:r>
              <a:rPr sz="1400" spc="-5" dirty="0">
                <a:latin typeface="Calibri"/>
                <a:cs typeface="Calibri"/>
              </a:rPr>
              <a:t>μέρος </a:t>
            </a:r>
            <a:r>
              <a:rPr sz="1400" spc="-10" dirty="0">
                <a:latin typeface="Calibri"/>
                <a:cs typeface="Calibri"/>
              </a:rPr>
              <a:t>του </a:t>
            </a:r>
            <a:r>
              <a:rPr sz="1400" spc="-5" dirty="0">
                <a:latin typeface="Calibri"/>
                <a:cs typeface="Calibri"/>
              </a:rPr>
              <a:t>πέλματός </a:t>
            </a:r>
            <a:r>
              <a:rPr sz="1400" spc="-10" dirty="0">
                <a:latin typeface="Calibri"/>
                <a:cs typeface="Calibri"/>
              </a:rPr>
              <a:t>του/της </a:t>
            </a:r>
            <a:r>
              <a:rPr sz="1400" dirty="0">
                <a:latin typeface="Calibri"/>
                <a:cs typeface="Calibri"/>
              </a:rPr>
              <a:t>πιο  </a:t>
            </a:r>
            <a:r>
              <a:rPr sz="1400" spc="-15" dirty="0">
                <a:latin typeface="Calibri"/>
                <a:cs typeface="Calibri"/>
              </a:rPr>
              <a:t>κοντά </a:t>
            </a:r>
            <a:r>
              <a:rPr sz="1400" dirty="0">
                <a:latin typeface="Calibri"/>
                <a:cs typeface="Calibri"/>
              </a:rPr>
              <a:t>προς </a:t>
            </a:r>
            <a:r>
              <a:rPr sz="1400" spc="-5" dirty="0">
                <a:latin typeface="Calibri"/>
                <a:cs typeface="Calibri"/>
              </a:rPr>
              <a:t>τη </a:t>
            </a:r>
            <a:r>
              <a:rPr sz="1400" spc="-10" dirty="0">
                <a:latin typeface="Calibri"/>
                <a:cs typeface="Calibri"/>
              </a:rPr>
              <a:t>δεξιά </a:t>
            </a:r>
            <a:r>
              <a:rPr sz="1400" spc="-5" dirty="0">
                <a:latin typeface="Calibri"/>
                <a:cs typeface="Calibri"/>
              </a:rPr>
              <a:t>(αριστερή) </a:t>
            </a:r>
            <a:r>
              <a:rPr sz="1400" spc="-10" dirty="0">
                <a:latin typeface="Calibri"/>
                <a:cs typeface="Calibri"/>
              </a:rPr>
              <a:t>πλάγια </a:t>
            </a:r>
            <a:r>
              <a:rPr sz="1400" spc="-5" dirty="0">
                <a:latin typeface="Calibri"/>
                <a:cs typeface="Calibri"/>
              </a:rPr>
              <a:t>γραμμή από </a:t>
            </a:r>
            <a:r>
              <a:rPr sz="1400" spc="-10" dirty="0">
                <a:latin typeface="Calibri"/>
                <a:cs typeface="Calibri"/>
              </a:rPr>
              <a:t>το </a:t>
            </a:r>
            <a:r>
              <a:rPr sz="1400" spc="-5" dirty="0">
                <a:latin typeface="Calibri"/>
                <a:cs typeface="Calibri"/>
              </a:rPr>
              <a:t>πέλμα </a:t>
            </a:r>
            <a:r>
              <a:rPr sz="1400" spc="-10" dirty="0">
                <a:latin typeface="Calibri"/>
                <a:cs typeface="Calibri"/>
              </a:rPr>
              <a:t>του κεντρικού αθλητή </a:t>
            </a:r>
            <a:r>
              <a:rPr sz="1400" spc="-5" dirty="0">
                <a:latin typeface="Calibri"/>
                <a:cs typeface="Calibri"/>
              </a:rPr>
              <a:t>της σειράς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του.</a:t>
            </a:r>
            <a:endParaRPr sz="1400">
              <a:latin typeface="Calibri"/>
              <a:cs typeface="Calibri"/>
            </a:endParaRPr>
          </a:p>
          <a:p>
            <a:pPr marL="355600" marR="455930" indent="-343535" algn="just">
              <a:lnSpc>
                <a:spcPct val="100000"/>
              </a:lnSpc>
              <a:spcBef>
                <a:spcPts val="375"/>
              </a:spcBef>
            </a:pPr>
            <a:r>
              <a:rPr sz="2400" b="1" spc="-10" smtClean="0">
                <a:latin typeface="Calibri"/>
                <a:cs typeface="Calibri"/>
              </a:rPr>
              <a:t>Μετά </a:t>
            </a:r>
            <a:r>
              <a:rPr sz="2400" b="1" spc="-15" dirty="0">
                <a:latin typeface="Calibri"/>
                <a:cs typeface="Calibri"/>
              </a:rPr>
              <a:t>το </a:t>
            </a:r>
            <a:r>
              <a:rPr sz="2400" b="1" spc="-5" dirty="0">
                <a:latin typeface="Calibri"/>
                <a:cs typeface="Calibri"/>
              </a:rPr>
              <a:t>κτύπημα </a:t>
            </a:r>
            <a:r>
              <a:rPr sz="2400" b="1" spc="-10" dirty="0">
                <a:latin typeface="Calibri"/>
                <a:cs typeface="Calibri"/>
              </a:rPr>
              <a:t>του </a:t>
            </a:r>
            <a:r>
              <a:rPr sz="2400" b="1" spc="-5" dirty="0">
                <a:latin typeface="Calibri"/>
                <a:cs typeface="Calibri"/>
              </a:rPr>
              <a:t>σερβίς, οι </a:t>
            </a:r>
            <a:r>
              <a:rPr sz="2400" b="1" spc="-10" dirty="0">
                <a:latin typeface="Calibri"/>
                <a:cs typeface="Calibri"/>
              </a:rPr>
              <a:t>αθλητές </a:t>
            </a:r>
            <a:r>
              <a:rPr sz="2400" b="1" spc="-5" dirty="0">
                <a:latin typeface="Calibri"/>
                <a:cs typeface="Calibri"/>
              </a:rPr>
              <a:t>μπορούν να </a:t>
            </a:r>
            <a:r>
              <a:rPr sz="2400" b="1" spc="-10" dirty="0">
                <a:latin typeface="Calibri"/>
                <a:cs typeface="Calibri"/>
              </a:rPr>
              <a:t>κινούνται </a:t>
            </a:r>
            <a:r>
              <a:rPr sz="2400" b="1" spc="-20" dirty="0">
                <a:latin typeface="Calibri"/>
                <a:cs typeface="Calibri"/>
              </a:rPr>
              <a:t>και </a:t>
            </a:r>
            <a:r>
              <a:rPr sz="2400" b="1" dirty="0">
                <a:latin typeface="Calibri"/>
                <a:cs typeface="Calibri"/>
              </a:rPr>
              <a:t>να </a:t>
            </a:r>
            <a:r>
              <a:rPr sz="2400" b="1" spc="-10" dirty="0">
                <a:latin typeface="Calibri"/>
                <a:cs typeface="Calibri"/>
              </a:rPr>
              <a:t>καταλαμβάνουν  </a:t>
            </a:r>
            <a:r>
              <a:rPr sz="2400" b="1" spc="-5" dirty="0">
                <a:latin typeface="Calibri"/>
                <a:cs typeface="Calibri"/>
              </a:rPr>
              <a:t>οποιαδήποτε </a:t>
            </a:r>
            <a:r>
              <a:rPr sz="2400" b="1" spc="-15" dirty="0">
                <a:latin typeface="Calibri"/>
                <a:cs typeface="Calibri"/>
              </a:rPr>
              <a:t>θέση </a:t>
            </a:r>
            <a:r>
              <a:rPr sz="2400" b="1" spc="-10" dirty="0">
                <a:latin typeface="Calibri"/>
                <a:cs typeface="Calibri"/>
              </a:rPr>
              <a:t>του γηπέδου τους </a:t>
            </a:r>
            <a:r>
              <a:rPr sz="2400" b="1" spc="-20" dirty="0">
                <a:latin typeface="Calibri"/>
                <a:cs typeface="Calibri"/>
              </a:rPr>
              <a:t>και </a:t>
            </a:r>
            <a:r>
              <a:rPr sz="2400" b="1" spc="-10" dirty="0">
                <a:latin typeface="Calibri"/>
                <a:cs typeface="Calibri"/>
              </a:rPr>
              <a:t>της </a:t>
            </a:r>
            <a:r>
              <a:rPr sz="2400" b="1" spc="-5" dirty="0">
                <a:latin typeface="Calibri"/>
                <a:cs typeface="Calibri"/>
              </a:rPr>
              <a:t>ελεύθερης</a:t>
            </a:r>
            <a:r>
              <a:rPr sz="2400" b="1" spc="165" dirty="0">
                <a:latin typeface="Calibri"/>
                <a:cs typeface="Calibri"/>
              </a:rPr>
              <a:t> </a:t>
            </a:r>
            <a:r>
              <a:rPr sz="2400" b="1" spc="-20" dirty="0">
                <a:latin typeface="Calibri"/>
                <a:cs typeface="Calibri"/>
              </a:rPr>
              <a:t>ζώνης.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138483" y="251167"/>
            <a:ext cx="3743325" cy="6212205"/>
            <a:chOff x="5138483" y="251167"/>
            <a:chExt cx="3743325" cy="6212205"/>
          </a:xfrm>
        </p:grpSpPr>
        <p:sp>
          <p:nvSpPr>
            <p:cNvPr id="3" name="object 3"/>
            <p:cNvSpPr/>
            <p:nvPr/>
          </p:nvSpPr>
          <p:spPr>
            <a:xfrm>
              <a:off x="5148072" y="598281"/>
              <a:ext cx="3514725" cy="582340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143246" y="255930"/>
              <a:ext cx="3733800" cy="6202680"/>
            </a:xfrm>
            <a:custGeom>
              <a:avLst/>
              <a:gdLst/>
              <a:ahLst/>
              <a:cxnLst/>
              <a:rect l="l" t="t" r="r" b="b"/>
              <a:pathLst>
                <a:path w="3733800" h="6202680">
                  <a:moveTo>
                    <a:pt x="0" y="6202171"/>
                  </a:moveTo>
                  <a:lnTo>
                    <a:pt x="3733800" y="6202171"/>
                  </a:lnTo>
                  <a:lnTo>
                    <a:pt x="3733800" y="0"/>
                  </a:lnTo>
                  <a:lnTo>
                    <a:pt x="0" y="0"/>
                  </a:lnTo>
                  <a:lnTo>
                    <a:pt x="0" y="6202171"/>
                  </a:lnTo>
                  <a:close/>
                </a:path>
              </a:pathLst>
            </a:custGeom>
            <a:ln w="9525">
              <a:solidFill>
                <a:srgbClr val="BEBEB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9514" y="260629"/>
            <a:ext cx="4834890" cy="778510"/>
          </a:xfrm>
          <a:prstGeom prst="rect">
            <a:avLst/>
          </a:prstGeom>
          <a:solidFill>
            <a:srgbClr val="D9D9D9"/>
          </a:solidFill>
        </p:spPr>
        <p:txBody>
          <a:bodyPr vert="horz" wrap="square" lIns="0" tIns="22034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735"/>
              </a:spcBef>
            </a:pPr>
            <a:r>
              <a:rPr b="1" dirty="0">
                <a:latin typeface="Calibri"/>
                <a:cs typeface="Calibri"/>
              </a:rPr>
              <a:t>7.4.2. Καθορισμός </a:t>
            </a:r>
            <a:r>
              <a:rPr b="1" spc="-10" dirty="0">
                <a:latin typeface="Calibri"/>
                <a:cs typeface="Calibri"/>
              </a:rPr>
              <a:t>θέσεων μεταξύ</a:t>
            </a:r>
            <a:r>
              <a:rPr b="1" spc="-105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αθλητών</a:t>
            </a:r>
          </a:p>
        </p:txBody>
      </p:sp>
      <p:sp>
        <p:nvSpPr>
          <p:cNvPr id="6" name="object 6"/>
          <p:cNvSpPr/>
          <p:nvPr/>
        </p:nvSpPr>
        <p:spPr>
          <a:xfrm>
            <a:off x="251523" y="1340726"/>
            <a:ext cx="4038600" cy="4853305"/>
          </a:xfrm>
          <a:custGeom>
            <a:avLst/>
            <a:gdLst/>
            <a:ahLst/>
            <a:cxnLst/>
            <a:rect l="l" t="t" r="r" b="b"/>
            <a:pathLst>
              <a:path w="4038600" h="4853305">
                <a:moveTo>
                  <a:pt x="0" y="4853178"/>
                </a:moveTo>
                <a:lnTo>
                  <a:pt x="4038600" y="4853178"/>
                </a:lnTo>
                <a:lnTo>
                  <a:pt x="4038600" y="0"/>
                </a:lnTo>
                <a:lnTo>
                  <a:pt x="0" y="0"/>
                </a:lnTo>
                <a:lnTo>
                  <a:pt x="0" y="4853178"/>
                </a:lnTo>
                <a:close/>
              </a:path>
            </a:pathLst>
          </a:custGeom>
          <a:ln w="9525">
            <a:solidFill>
              <a:srgbClr val="BEBEB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30200" y="1361948"/>
            <a:ext cx="3816985" cy="4805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Calibri"/>
                <a:cs typeface="Calibri"/>
              </a:rPr>
              <a:t>7.4.2.1. </a:t>
            </a:r>
            <a:r>
              <a:rPr sz="1600" spc="-20" dirty="0">
                <a:latin typeface="Calibri"/>
                <a:cs typeface="Calibri"/>
              </a:rPr>
              <a:t>κάθε </a:t>
            </a:r>
            <a:r>
              <a:rPr sz="1600" spc="-10" dirty="0">
                <a:latin typeface="Calibri"/>
                <a:cs typeface="Calibri"/>
              </a:rPr>
              <a:t>αθλητής </a:t>
            </a:r>
            <a:r>
              <a:rPr sz="1600" spc="-5" dirty="0">
                <a:latin typeface="Calibri"/>
                <a:cs typeface="Calibri"/>
              </a:rPr>
              <a:t>της πίσω</a:t>
            </a:r>
            <a:r>
              <a:rPr sz="1600" spc="5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γραμμής</a:t>
            </a:r>
            <a:endParaRPr sz="1600">
              <a:latin typeface="Calibri"/>
              <a:cs typeface="Calibri"/>
            </a:endParaRPr>
          </a:p>
          <a:p>
            <a:pPr marL="355600" marR="5080" algn="just">
              <a:lnSpc>
                <a:spcPct val="100000"/>
              </a:lnSpc>
            </a:pPr>
            <a:r>
              <a:rPr sz="1600" spc="-5" dirty="0">
                <a:latin typeface="Calibri"/>
                <a:cs typeface="Calibri"/>
              </a:rPr>
              <a:t>πρέπει να </a:t>
            </a:r>
            <a:r>
              <a:rPr sz="1600" spc="-10" dirty="0">
                <a:latin typeface="Calibri"/>
                <a:cs typeface="Calibri"/>
              </a:rPr>
              <a:t>βρίσκεται </a:t>
            </a:r>
            <a:r>
              <a:rPr sz="1600" spc="-5" dirty="0">
                <a:latin typeface="Calibri"/>
                <a:cs typeface="Calibri"/>
              </a:rPr>
              <a:t>σε </a:t>
            </a:r>
            <a:r>
              <a:rPr sz="1600" spc="-10" dirty="0">
                <a:latin typeface="Calibri"/>
                <a:cs typeface="Calibri"/>
              </a:rPr>
              <a:t>απόσταση από το  </a:t>
            </a:r>
            <a:r>
              <a:rPr sz="1600" dirty="0">
                <a:latin typeface="Calibri"/>
                <a:cs typeface="Calibri"/>
              </a:rPr>
              <a:t>φιλέ </a:t>
            </a:r>
            <a:r>
              <a:rPr sz="1600" spc="-5" dirty="0">
                <a:latin typeface="Calibri"/>
                <a:cs typeface="Calibri"/>
              </a:rPr>
              <a:t>μεγαλύτερη </a:t>
            </a:r>
            <a:r>
              <a:rPr sz="1600" spc="-10" dirty="0">
                <a:latin typeface="Calibri"/>
                <a:cs typeface="Calibri"/>
              </a:rPr>
              <a:t>του αντίστοιχου </a:t>
            </a:r>
            <a:r>
              <a:rPr sz="1600" spc="-15" dirty="0">
                <a:latin typeface="Calibri"/>
                <a:cs typeface="Calibri"/>
              </a:rPr>
              <a:t>αθλητή  </a:t>
            </a:r>
            <a:r>
              <a:rPr sz="1600" spc="-5" dirty="0">
                <a:latin typeface="Calibri"/>
                <a:cs typeface="Calibri"/>
              </a:rPr>
              <a:t>της μπροστινής</a:t>
            </a:r>
            <a:r>
              <a:rPr sz="1600" spc="1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γραμμής.</a:t>
            </a:r>
            <a:endParaRPr sz="1600">
              <a:latin typeface="Calibri"/>
              <a:cs typeface="Calibri"/>
            </a:endParaRPr>
          </a:p>
          <a:p>
            <a:pPr marL="355600" marR="246379" lvl="2" indent="-343535">
              <a:lnSpc>
                <a:spcPct val="100000"/>
              </a:lnSpc>
              <a:spcBef>
                <a:spcPts val="385"/>
              </a:spcBef>
              <a:buAutoNum type="arabicPeriod" startAt="3"/>
              <a:tabLst>
                <a:tab pos="518795" algn="l"/>
              </a:tabLst>
            </a:pPr>
            <a:r>
              <a:rPr sz="1600" spc="-5" dirty="0">
                <a:latin typeface="Calibri"/>
                <a:cs typeface="Calibri"/>
              </a:rPr>
              <a:t>Οι θέσεις </a:t>
            </a:r>
            <a:r>
              <a:rPr sz="1600" spc="-10" dirty="0">
                <a:latin typeface="Calibri"/>
                <a:cs typeface="Calibri"/>
              </a:rPr>
              <a:t>των </a:t>
            </a:r>
            <a:r>
              <a:rPr sz="1600" spc="-15" dirty="0">
                <a:latin typeface="Calibri"/>
                <a:cs typeface="Calibri"/>
              </a:rPr>
              <a:t>αθλητών </a:t>
            </a:r>
            <a:r>
              <a:rPr sz="1600" spc="-10" dirty="0">
                <a:latin typeface="Calibri"/>
                <a:cs typeface="Calibri"/>
              </a:rPr>
              <a:t>καθορίζονται  </a:t>
            </a:r>
            <a:r>
              <a:rPr sz="1600" spc="-25" dirty="0">
                <a:latin typeface="Calibri"/>
                <a:cs typeface="Calibri"/>
              </a:rPr>
              <a:t>και </a:t>
            </a:r>
            <a:r>
              <a:rPr sz="1600" spc="-5" dirty="0">
                <a:latin typeface="Calibri"/>
                <a:cs typeface="Calibri"/>
              </a:rPr>
              <a:t>ελέγχονται βάσει της επαφής </a:t>
            </a:r>
            <a:r>
              <a:rPr sz="1600" spc="-10" dirty="0">
                <a:latin typeface="Calibri"/>
                <a:cs typeface="Calibri"/>
              </a:rPr>
              <a:t>των  πελμάτων τους </a:t>
            </a:r>
            <a:r>
              <a:rPr sz="1600" spc="-5" dirty="0">
                <a:latin typeface="Calibri"/>
                <a:cs typeface="Calibri"/>
              </a:rPr>
              <a:t>με </a:t>
            </a:r>
            <a:r>
              <a:rPr sz="1600" spc="-10" dirty="0">
                <a:latin typeface="Calibri"/>
                <a:cs typeface="Calibri"/>
              </a:rPr>
              <a:t>το</a:t>
            </a:r>
            <a:r>
              <a:rPr sz="1600" spc="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δάπεδο:</a:t>
            </a:r>
            <a:endParaRPr sz="1600">
              <a:latin typeface="Calibri"/>
              <a:cs typeface="Calibri"/>
            </a:endParaRPr>
          </a:p>
          <a:p>
            <a:pPr marL="686435" lvl="3" indent="-674370">
              <a:lnSpc>
                <a:spcPct val="100000"/>
              </a:lnSpc>
              <a:spcBef>
                <a:spcPts val="385"/>
              </a:spcBef>
              <a:buClr>
                <a:srgbClr val="C00000"/>
              </a:buClr>
              <a:buFont typeface="Calibri"/>
              <a:buAutoNum type="arabicPeriod"/>
              <a:tabLst>
                <a:tab pos="687070" algn="l"/>
              </a:tabLst>
            </a:pPr>
            <a:r>
              <a:rPr sz="1600" spc="-20" dirty="0">
                <a:latin typeface="Calibri"/>
                <a:cs typeface="Calibri"/>
              </a:rPr>
              <a:t>κάθε </a:t>
            </a:r>
            <a:r>
              <a:rPr sz="1600" spc="-10" dirty="0">
                <a:latin typeface="Calibri"/>
                <a:cs typeface="Calibri"/>
              </a:rPr>
              <a:t>αθλητής </a:t>
            </a:r>
            <a:r>
              <a:rPr sz="1600" spc="-5" dirty="0">
                <a:latin typeface="Calibri"/>
                <a:cs typeface="Calibri"/>
              </a:rPr>
              <a:t>της</a:t>
            </a:r>
            <a:r>
              <a:rPr sz="1600" spc="60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μπροστινής</a:t>
            </a:r>
            <a:endParaRPr sz="1600">
              <a:latin typeface="Calibri"/>
              <a:cs typeface="Calibri"/>
            </a:endParaRPr>
          </a:p>
          <a:p>
            <a:pPr marL="355600" marR="81280">
              <a:lnSpc>
                <a:spcPct val="100000"/>
              </a:lnSpc>
            </a:pPr>
            <a:r>
              <a:rPr sz="1600" spc="-10" dirty="0">
                <a:latin typeface="Calibri"/>
                <a:cs typeface="Calibri"/>
              </a:rPr>
              <a:t>γραμμής </a:t>
            </a:r>
            <a:r>
              <a:rPr sz="1600" spc="-5" dirty="0">
                <a:solidFill>
                  <a:srgbClr val="FF0000"/>
                </a:solidFill>
                <a:latin typeface="Calibri"/>
                <a:cs typeface="Calibri"/>
              </a:rPr>
              <a:t>πρέπει να έχει ένα </a:t>
            </a:r>
            <a:r>
              <a:rPr sz="1600" spc="-15" dirty="0">
                <a:solidFill>
                  <a:srgbClr val="FF0000"/>
                </a:solidFill>
                <a:latin typeface="Calibri"/>
                <a:cs typeface="Calibri"/>
              </a:rPr>
              <a:t>τουλάχιστον  </a:t>
            </a:r>
            <a:r>
              <a:rPr sz="1600" spc="-5" dirty="0">
                <a:solidFill>
                  <a:srgbClr val="FF0000"/>
                </a:solidFill>
                <a:latin typeface="Calibri"/>
                <a:cs typeface="Calibri"/>
              </a:rPr>
              <a:t>μέρος </a:t>
            </a:r>
            <a:r>
              <a:rPr sz="1600" spc="-10" dirty="0">
                <a:solidFill>
                  <a:srgbClr val="FF0000"/>
                </a:solidFill>
                <a:latin typeface="Calibri"/>
                <a:cs typeface="Calibri"/>
              </a:rPr>
              <a:t>του πέλματός του/της </a:t>
            </a:r>
            <a:r>
              <a:rPr sz="1600" spc="-5" dirty="0">
                <a:solidFill>
                  <a:srgbClr val="FF0000"/>
                </a:solidFill>
                <a:latin typeface="Calibri"/>
                <a:cs typeface="Calibri"/>
              </a:rPr>
              <a:t>πιο </a:t>
            </a:r>
            <a:r>
              <a:rPr sz="1600" spc="-15" dirty="0">
                <a:solidFill>
                  <a:srgbClr val="FF0000"/>
                </a:solidFill>
                <a:latin typeface="Calibri"/>
                <a:cs typeface="Calibri"/>
              </a:rPr>
              <a:t>κοντά  </a:t>
            </a:r>
            <a:r>
              <a:rPr sz="1600" spc="-5" dirty="0">
                <a:solidFill>
                  <a:srgbClr val="FF0000"/>
                </a:solidFill>
                <a:latin typeface="Calibri"/>
                <a:cs typeface="Calibri"/>
              </a:rPr>
              <a:t>προς </a:t>
            </a:r>
            <a:r>
              <a:rPr sz="1600" spc="-20" dirty="0">
                <a:solidFill>
                  <a:srgbClr val="FF0000"/>
                </a:solidFill>
                <a:latin typeface="Calibri"/>
                <a:cs typeface="Calibri"/>
              </a:rPr>
              <a:t>την </a:t>
            </a:r>
            <a:r>
              <a:rPr sz="1600" spc="-10" dirty="0">
                <a:solidFill>
                  <a:srgbClr val="FF0000"/>
                </a:solidFill>
                <a:latin typeface="Calibri"/>
                <a:cs typeface="Calibri"/>
              </a:rPr>
              <a:t>κεντρική γραμμή</a:t>
            </a:r>
            <a:r>
              <a:rPr sz="1600" spc="-10" dirty="0">
                <a:latin typeface="Calibri"/>
                <a:cs typeface="Calibri"/>
              </a:rPr>
              <a:t> από το </a:t>
            </a:r>
            <a:r>
              <a:rPr sz="1600" spc="-5" dirty="0">
                <a:latin typeface="Calibri"/>
                <a:cs typeface="Calibri"/>
              </a:rPr>
              <a:t>πέλμα  </a:t>
            </a:r>
            <a:r>
              <a:rPr sz="1600" spc="-10" dirty="0">
                <a:latin typeface="Calibri"/>
                <a:cs typeface="Calibri"/>
              </a:rPr>
              <a:t>του αντίστοιχου </a:t>
            </a:r>
            <a:r>
              <a:rPr sz="1600" spc="-15" dirty="0">
                <a:latin typeface="Calibri"/>
                <a:cs typeface="Calibri"/>
              </a:rPr>
              <a:t>αθλητή </a:t>
            </a:r>
            <a:r>
              <a:rPr sz="1600" spc="-5" dirty="0">
                <a:latin typeface="Calibri"/>
                <a:cs typeface="Calibri"/>
              </a:rPr>
              <a:t>της</a:t>
            </a:r>
            <a:r>
              <a:rPr sz="1600" spc="85" dirty="0">
                <a:latin typeface="Calibri"/>
                <a:cs typeface="Calibri"/>
              </a:rPr>
              <a:t> </a:t>
            </a:r>
            <a:r>
              <a:rPr sz="1600" spc="-5" dirty="0">
                <a:latin typeface="Calibri"/>
                <a:cs typeface="Calibri"/>
              </a:rPr>
              <a:t>πίσω</a:t>
            </a:r>
            <a:endParaRPr sz="1600">
              <a:latin typeface="Calibri"/>
              <a:cs typeface="Calibri"/>
            </a:endParaRPr>
          </a:p>
          <a:p>
            <a:pPr marL="355600">
              <a:lnSpc>
                <a:spcPct val="100000"/>
              </a:lnSpc>
            </a:pPr>
            <a:r>
              <a:rPr sz="1600" spc="-10" dirty="0">
                <a:latin typeface="Calibri"/>
                <a:cs typeface="Calibri"/>
              </a:rPr>
              <a:t>γραμμής</a:t>
            </a:r>
            <a:endParaRPr sz="1600">
              <a:latin typeface="Calibri"/>
              <a:cs typeface="Calibri"/>
            </a:endParaRPr>
          </a:p>
          <a:p>
            <a:pPr marL="355600" marR="435609" lvl="3" indent="-343535">
              <a:lnSpc>
                <a:spcPct val="100000"/>
              </a:lnSpc>
              <a:spcBef>
                <a:spcPts val="390"/>
              </a:spcBef>
              <a:buClr>
                <a:srgbClr val="C00000"/>
              </a:buClr>
              <a:buFont typeface="Calibri"/>
              <a:buAutoNum type="arabicPeriod" startAt="2"/>
              <a:tabLst>
                <a:tab pos="687070" algn="l"/>
              </a:tabLst>
            </a:pPr>
            <a:r>
              <a:rPr sz="1600" spc="-20" dirty="0">
                <a:latin typeface="Calibri"/>
                <a:cs typeface="Calibri"/>
              </a:rPr>
              <a:t>κάθε </a:t>
            </a:r>
            <a:r>
              <a:rPr sz="1600" spc="-5" dirty="0">
                <a:latin typeface="Calibri"/>
                <a:cs typeface="Calibri"/>
              </a:rPr>
              <a:t>δεξιός (αριστερός) </a:t>
            </a:r>
            <a:r>
              <a:rPr sz="1600" spc="-10" dirty="0">
                <a:latin typeface="Calibri"/>
                <a:cs typeface="Calibri"/>
              </a:rPr>
              <a:t>πλάγιος  αθλητής </a:t>
            </a:r>
            <a:r>
              <a:rPr sz="1600" spc="-5" dirty="0">
                <a:solidFill>
                  <a:srgbClr val="FF0000"/>
                </a:solidFill>
                <a:latin typeface="Calibri"/>
                <a:cs typeface="Calibri"/>
              </a:rPr>
              <a:t>πρέπει να έχει </a:t>
            </a:r>
            <a:r>
              <a:rPr sz="1600" spc="-15" dirty="0">
                <a:solidFill>
                  <a:srgbClr val="FF0000"/>
                </a:solidFill>
                <a:latin typeface="Calibri"/>
                <a:cs typeface="Calibri"/>
              </a:rPr>
              <a:t>τουλάχιστον</a:t>
            </a:r>
            <a:endParaRPr sz="1600">
              <a:solidFill>
                <a:srgbClr val="FF0000"/>
              </a:solidFill>
              <a:latin typeface="Calibri"/>
              <a:cs typeface="Calibri"/>
            </a:endParaRPr>
          </a:p>
          <a:p>
            <a:pPr marL="355600" marR="75565">
              <a:lnSpc>
                <a:spcPct val="100000"/>
              </a:lnSpc>
            </a:pPr>
            <a:r>
              <a:rPr sz="1600" spc="-5" dirty="0">
                <a:solidFill>
                  <a:srgbClr val="FF0000"/>
                </a:solidFill>
                <a:latin typeface="Calibri"/>
                <a:cs typeface="Calibri"/>
              </a:rPr>
              <a:t>μέρος </a:t>
            </a:r>
            <a:r>
              <a:rPr sz="1600" spc="-10" dirty="0">
                <a:solidFill>
                  <a:srgbClr val="FF0000"/>
                </a:solidFill>
                <a:latin typeface="Calibri"/>
                <a:cs typeface="Calibri"/>
              </a:rPr>
              <a:t>του πέλματός του/της </a:t>
            </a:r>
            <a:r>
              <a:rPr sz="1600" spc="-5" dirty="0">
                <a:solidFill>
                  <a:srgbClr val="FF0000"/>
                </a:solidFill>
                <a:latin typeface="Calibri"/>
                <a:cs typeface="Calibri"/>
              </a:rPr>
              <a:t>πιο </a:t>
            </a:r>
            <a:r>
              <a:rPr sz="1600" spc="-15" dirty="0">
                <a:solidFill>
                  <a:srgbClr val="FF0000"/>
                </a:solidFill>
                <a:latin typeface="Calibri"/>
                <a:cs typeface="Calibri"/>
              </a:rPr>
              <a:t>κοντά  </a:t>
            </a:r>
            <a:r>
              <a:rPr sz="1600" spc="-5" dirty="0">
                <a:solidFill>
                  <a:srgbClr val="FF0000"/>
                </a:solidFill>
                <a:latin typeface="Calibri"/>
                <a:cs typeface="Calibri"/>
              </a:rPr>
              <a:t>προς τη δεξιά (αριστερή) </a:t>
            </a:r>
            <a:r>
              <a:rPr sz="1600" spc="-10" dirty="0">
                <a:solidFill>
                  <a:srgbClr val="FF0000"/>
                </a:solidFill>
                <a:latin typeface="Calibri"/>
                <a:cs typeface="Calibri"/>
              </a:rPr>
              <a:t>πλάγια γραμμή  </a:t>
            </a:r>
            <a:r>
              <a:rPr sz="1600" spc="-10" dirty="0">
                <a:latin typeface="Calibri"/>
                <a:cs typeface="Calibri"/>
              </a:rPr>
              <a:t>από το </a:t>
            </a:r>
            <a:r>
              <a:rPr sz="1600" spc="-5" dirty="0">
                <a:latin typeface="Calibri"/>
                <a:cs typeface="Calibri"/>
              </a:rPr>
              <a:t>πέλμα </a:t>
            </a:r>
            <a:r>
              <a:rPr sz="1600" spc="-10" dirty="0">
                <a:latin typeface="Calibri"/>
                <a:cs typeface="Calibri"/>
              </a:rPr>
              <a:t>του </a:t>
            </a:r>
            <a:r>
              <a:rPr sz="1600" spc="-15" dirty="0">
                <a:latin typeface="Calibri"/>
                <a:cs typeface="Calibri"/>
              </a:rPr>
              <a:t>κεντρικού αθλητή </a:t>
            </a:r>
            <a:r>
              <a:rPr sz="1600" spc="-5" dirty="0">
                <a:latin typeface="Calibri"/>
                <a:cs typeface="Calibri"/>
              </a:rPr>
              <a:t>της  σειράς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του.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20080" y="260629"/>
            <a:ext cx="866140" cy="339090"/>
          </a:xfrm>
          <a:prstGeom prst="rect">
            <a:avLst/>
          </a:prstGeom>
          <a:solidFill>
            <a:srgbClr val="F1DCDB"/>
          </a:solidFill>
        </p:spPr>
        <p:txBody>
          <a:bodyPr vert="horz" wrap="square" lIns="0" tIns="3302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60"/>
              </a:spcBef>
            </a:pPr>
            <a:r>
              <a:rPr sz="1600" b="1" spc="-10" dirty="0">
                <a:latin typeface="Calibri"/>
                <a:cs typeface="Calibri"/>
              </a:rPr>
              <a:t>7.4.3.1.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48071" y="2924962"/>
            <a:ext cx="864235" cy="339090"/>
          </a:xfrm>
          <a:prstGeom prst="rect">
            <a:avLst/>
          </a:prstGeom>
          <a:solidFill>
            <a:srgbClr val="F1DCDB"/>
          </a:solidFill>
        </p:spPr>
        <p:txBody>
          <a:bodyPr vert="horz" wrap="square" lIns="0" tIns="3365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65"/>
              </a:spcBef>
            </a:pPr>
            <a:r>
              <a:rPr sz="1600" b="1" spc="-5" dirty="0">
                <a:latin typeface="Calibri"/>
                <a:cs typeface="Calibri"/>
              </a:rPr>
              <a:t>7.4.3.2.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687</Words>
  <Application>Microsoft Office PowerPoint</Application>
  <PresentationFormat>Προβολή στην οθόνη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Office Theme</vt:lpstr>
      <vt:lpstr> Μάθημα: Ν 132 ΠΕΤΟΣΦΑΙΡΙΣΗ           </vt:lpstr>
      <vt:lpstr>Ζώνες γηπέδου – Θέσεις - Περιστροφή</vt:lpstr>
      <vt:lpstr>Περιεχόμενα διάλεξης</vt:lpstr>
      <vt:lpstr>Διαφάνεια 4</vt:lpstr>
      <vt:lpstr>Η κυκλικότητα των ενεργειών στην πετοσφαίριση</vt:lpstr>
      <vt:lpstr>Η σύνθεση της ομάδας</vt:lpstr>
      <vt:lpstr>Διαφάνεια 7</vt:lpstr>
      <vt:lpstr>Σύμφωνα με τον κανονισμό, για τις θέσεις των παικτών μέσα στο γήπεδο  κατά τη στιγμή του σερβίς ισχύουν τα εξής:</vt:lpstr>
      <vt:lpstr>7.4.2. Καθορισμός θέσεων μεταξύ αθλητών</vt:lpstr>
      <vt:lpstr>Διαφάνεια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Ν. ΚΟΥΦΟΥ</dc:creator>
  <cp:lastModifiedBy>User</cp:lastModifiedBy>
  <cp:revision>12</cp:revision>
  <dcterms:created xsi:type="dcterms:W3CDTF">2021-01-05T14:03:36Z</dcterms:created>
  <dcterms:modified xsi:type="dcterms:W3CDTF">2021-01-08T09:06:47Z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2020-12-14T00:00:00Z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2021-01-05T00:00:00Z</vt:filetime>
  </property>
</Properties>
</file>