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activeX/activeX1.bin" ContentType="application/vnd.ms-office.activeX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activeX/activeX1.xml" ContentType="application/vnd.ms-office.activeX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43"/>
  </p:notesMasterIdLst>
  <p:handoutMasterIdLst>
    <p:handoutMasterId r:id="rId44"/>
  </p:handoutMasterIdLst>
  <p:sldIdLst>
    <p:sldId id="292" r:id="rId3"/>
    <p:sldId id="291" r:id="rId4"/>
    <p:sldId id="257" r:id="rId5"/>
    <p:sldId id="258" r:id="rId6"/>
    <p:sldId id="259" r:id="rId7"/>
    <p:sldId id="260" r:id="rId8"/>
    <p:sldId id="261" r:id="rId9"/>
    <p:sldId id="267" r:id="rId10"/>
    <p:sldId id="262" r:id="rId11"/>
    <p:sldId id="263" r:id="rId12"/>
    <p:sldId id="264" r:id="rId13"/>
    <p:sldId id="265" r:id="rId14"/>
    <p:sldId id="299" r:id="rId15"/>
    <p:sldId id="296" r:id="rId16"/>
    <p:sldId id="297" r:id="rId17"/>
    <p:sldId id="298" r:id="rId18"/>
    <p:sldId id="272" r:id="rId19"/>
    <p:sldId id="269" r:id="rId20"/>
    <p:sldId id="270" r:id="rId21"/>
    <p:sldId id="268" r:id="rId22"/>
    <p:sldId id="271" r:id="rId23"/>
    <p:sldId id="274" r:id="rId24"/>
    <p:sldId id="273" r:id="rId25"/>
    <p:sldId id="275" r:id="rId26"/>
    <p:sldId id="276" r:id="rId27"/>
    <p:sldId id="277" r:id="rId28"/>
    <p:sldId id="278" r:id="rId29"/>
    <p:sldId id="279" r:id="rId30"/>
    <p:sldId id="284" r:id="rId31"/>
    <p:sldId id="280" r:id="rId32"/>
    <p:sldId id="283" r:id="rId33"/>
    <p:sldId id="281" r:id="rId34"/>
    <p:sldId id="282" r:id="rId35"/>
    <p:sldId id="288" r:id="rId36"/>
    <p:sldId id="302" r:id="rId37"/>
    <p:sldId id="286" r:id="rId38"/>
    <p:sldId id="289" r:id="rId39"/>
    <p:sldId id="290" r:id="rId40"/>
    <p:sldId id="300" r:id="rId41"/>
    <p:sldId id="301" r:id="rId42"/>
  </p:sldIdLst>
  <p:sldSz cx="9144000" cy="6858000" type="screen4x3"/>
  <p:notesSz cx="6797675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4C599241-6926-101B-9992-00000B65C6F9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66A87-0DE2-42D2-A65F-B55A7AB10A8B}" type="datetimeFigureOut">
              <a:rPr lang="el-GR" smtClean="0"/>
              <a:pPr/>
              <a:t>23/1/2014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3752C2-4A4B-4563-BD3A-CD10EC7DCA5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84A22-0776-47FD-94C9-155207A9C2FE}" type="datetimeFigureOut">
              <a:rPr lang="el-GR" smtClean="0"/>
              <a:pPr/>
              <a:t>23/1/2014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7B7F7-33B9-487A-84AA-A35209C180B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7B7F7-33B9-487A-84AA-A35209C180BF}" type="slidenum">
              <a:rPr lang="el-GR" smtClean="0"/>
              <a:pPr/>
              <a:t>36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D0856-9F55-4562-932E-7E9047A37619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87B1-B232-497B-9E6A-EE59EE0B0AA4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D862F-464C-428F-B92C-3CAF2488BCF5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4485-DDBC-4087-AD8A-A666FDB0B0E7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B9EE3-8BBE-4115-BCFE-D1639549932F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3BAAE-6167-4A62-841A-BDE3479A1D98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29E98-48DA-4AAE-AE16-E2C9934630F2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8AF23-557E-455F-85DF-11BEEAEE2E57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7F97A-1A3E-4872-88DE-E59D9C0A5BC8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CBE0D-85BA-4BDD-93FE-FCF8BA385BEB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C1992-C748-407D-BF1B-D0700A625729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7AEE8-895C-478C-9525-1CD95F2E16F2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A4233-997D-4F91-BECF-BA4CBF66B18F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69836-F75C-4780-A5CB-F28DAC571E0F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8A29-4D68-43AB-86AF-07A75FB546D0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DB23-6B70-482F-B537-49F94241E602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5766-59A9-40B4-A7A7-9769503D0255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9F-1A10-46C0-9998-06D453CDF2BC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3610C-DBAE-41A5-8DD8-04D324C8E7F4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60406-4521-44C8-9F8C-2E0DD6EE66AF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AD57D-4099-444C-BA2C-F24CDB7A7D5E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A1379-8BDA-4B2B-B697-E03C82709664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086434-AF32-4597-B6AF-E0AA0AEABB27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60EB6EE-5C84-49D2-8666-864977A153B5}" type="datetime1">
              <a:rPr lang="el-GR" smtClean="0"/>
              <a:pPr/>
              <a:t>23/1/2014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911CC0-B73C-4C6D-9799-C51B37797B90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2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8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27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</a:t>
            </a:r>
            <a:r>
              <a:rPr lang="en-US" b="1" dirty="0" smtClean="0"/>
              <a:t>THIN FILM TRANSISTOR                                            </a:t>
            </a:r>
            <a:endParaRPr lang="el-GR" b="1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1000100" y="773653"/>
            <a:ext cx="6072303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Αξιόπιστη προσομοίωση Μικροηλεκτρονικής διάταξης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l-GR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 Η φυσική δομή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της διάταξης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 Τα φυσικά μοντέλα που θα χρησιμοποιηθούν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 Οι μέθοδοι επίλυσης των φυσικών μοντέλων.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 Οι καταστάσεις πόλωσης στις οποίες θα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l-GR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προσομοιωθούν τα</a:t>
            </a:r>
            <a:r>
              <a:rPr kumimoji="0" lang="el-GR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ηλεκτρικά χαρακτηριστικά</a:t>
            </a: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78579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THIN FILM TRANSISTOR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993850"/>
          </a:xfrm>
        </p:spPr>
        <p:txBody>
          <a:bodyPr/>
          <a:lstStyle/>
          <a:p>
            <a:pPr>
              <a:buNone/>
            </a:pPr>
            <a:r>
              <a:rPr lang="en-US" i="1" dirty="0" smtClean="0"/>
              <a:t>Band-To-Band Tunneling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sz="1600" dirty="0" smtClean="0"/>
              <a:t>    </a:t>
            </a:r>
          </a:p>
          <a:p>
            <a:pPr>
              <a:buNone/>
            </a:pPr>
            <a:r>
              <a:rPr lang="en-US" sz="1600" dirty="0" smtClean="0"/>
              <a:t> </a:t>
            </a:r>
            <a:r>
              <a:rPr lang="el-GR" sz="1600" dirty="0" smtClean="0"/>
              <a:t>όπου Ε είναι το πλάτος του ηλεκτρικού πεδίου και ΒΒ.Α, ΒΒ.Β και </a:t>
            </a:r>
            <a:r>
              <a:rPr lang="en-US" sz="1600" dirty="0" smtClean="0"/>
              <a:t>BB</a:t>
            </a:r>
            <a:r>
              <a:rPr lang="el-GR" sz="1600" dirty="0" smtClean="0"/>
              <a:t>.</a:t>
            </a:r>
            <a:r>
              <a:rPr lang="en-US" sz="1600" dirty="0" smtClean="0"/>
              <a:t>GAMMA</a:t>
            </a:r>
            <a:r>
              <a:rPr lang="el-GR" sz="1600" dirty="0" smtClean="0"/>
              <a:t> είναι παράμετροι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2800" i="1" dirty="0" smtClean="0"/>
              <a:t>Tunneling</a:t>
            </a:r>
            <a:r>
              <a:rPr lang="el-GR" sz="2800" i="1" dirty="0" smtClean="0"/>
              <a:t> μέσω των κέντρων παγίδευσης</a:t>
            </a:r>
            <a:endParaRPr lang="el-GR" sz="2800" dirty="0" smtClean="0"/>
          </a:p>
          <a:p>
            <a:endParaRPr lang="el-GR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1643042" y="2571744"/>
          <a:ext cx="2371725" cy="428625"/>
        </p:xfrm>
        <a:graphic>
          <a:graphicData uri="http://schemas.openxmlformats.org/presentationml/2006/ole">
            <p:oleObj spid="_x0000_s23553" name="Equation" r:id="rId3" imgW="2374900" imgH="431800" progId="Equation.3">
              <p:embed/>
            </p:oleObj>
          </a:graphicData>
        </a:graphic>
      </p:graphicFrame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928662" y="4857760"/>
          <a:ext cx="5553075" cy="638175"/>
        </p:xfrm>
        <a:graphic>
          <a:graphicData uri="http://schemas.openxmlformats.org/presentationml/2006/ole">
            <p:oleObj spid="_x0000_s23555" r:id="rId4" imgW="6743700" imgH="698500" progId="">
              <p:embed/>
            </p:oleObj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0004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THIN FILM TRANSISTOR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49378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l-GR" sz="7400" b="1" dirty="0" smtClean="0"/>
              <a:t>Μοντέλο Ιονισμού κρούσης</a:t>
            </a:r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r>
              <a:rPr lang="en-US" sz="7400" i="1" dirty="0" smtClean="0"/>
              <a:t>	               G=</a:t>
            </a:r>
            <a:r>
              <a:rPr lang="el-GR" sz="7400" i="1" dirty="0" smtClean="0"/>
              <a:t>α</a:t>
            </a:r>
            <a:r>
              <a:rPr lang="en-US" sz="7400" i="1" baseline="-25000" dirty="0" err="1" smtClean="0"/>
              <a:t>n</a:t>
            </a:r>
            <a:r>
              <a:rPr lang="en-US" sz="7400" i="1" dirty="0" err="1" smtClean="0"/>
              <a:t>J</a:t>
            </a:r>
            <a:r>
              <a:rPr lang="en-US" sz="7400" i="1" baseline="-25000" dirty="0" err="1" smtClean="0"/>
              <a:t>n</a:t>
            </a:r>
            <a:r>
              <a:rPr lang="en-US" sz="7400" i="1" dirty="0" smtClean="0"/>
              <a:t> + </a:t>
            </a:r>
            <a:r>
              <a:rPr lang="el-GR" sz="7400" i="1" dirty="0" smtClean="0"/>
              <a:t>α</a:t>
            </a:r>
            <a:r>
              <a:rPr lang="en-US" sz="7400" i="1" baseline="-25000" dirty="0" err="1" smtClean="0"/>
              <a:t>p</a:t>
            </a:r>
            <a:r>
              <a:rPr lang="en-US" sz="7400" i="1" dirty="0" err="1" smtClean="0"/>
              <a:t>J</a:t>
            </a:r>
            <a:r>
              <a:rPr lang="en-US" sz="7400" i="1" baseline="-25000" dirty="0" err="1" smtClean="0"/>
              <a:t>p</a:t>
            </a:r>
            <a:endParaRPr lang="en-US" sz="7400" i="1" baseline="-25000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r>
              <a:rPr lang="el-GR" sz="7400" i="1" dirty="0" smtClean="0"/>
              <a:t>      </a:t>
            </a:r>
            <a:r>
              <a:rPr lang="en-US" sz="7400" b="1" dirty="0" err="1" smtClean="0"/>
              <a:t>Selberherr</a:t>
            </a:r>
            <a:endParaRPr lang="en-US" sz="7400" b="1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r>
              <a:rPr lang="el-GR" sz="7400" i="1" dirty="0" smtClean="0"/>
              <a:t>		με</a:t>
            </a:r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  </a:t>
            </a:r>
            <a:endParaRPr lang="el-GR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2428860" y="3000372"/>
          <a:ext cx="1771650" cy="523875"/>
        </p:xfrm>
        <a:graphic>
          <a:graphicData uri="http://schemas.openxmlformats.org/presentationml/2006/ole">
            <p:oleObj spid="_x0000_s22529" name="Equation" r:id="rId3" imgW="1765300" imgH="533400" progId="Equation.3">
              <p:embed/>
            </p:oleObj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4572000" y="3000372"/>
          <a:ext cx="1819275" cy="457200"/>
        </p:xfrm>
        <a:graphic>
          <a:graphicData uri="http://schemas.openxmlformats.org/presentationml/2006/ole">
            <p:oleObj spid="_x0000_s22531" name="Equation" r:id="rId4" imgW="1701800" imgH="533400" progId="Equation.3">
              <p:embed/>
            </p:oleObj>
          </a:graphicData>
        </a:graphic>
      </p:graphicFrame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2071670" y="3857628"/>
          <a:ext cx="2514600" cy="561975"/>
        </p:xfrm>
        <a:graphic>
          <a:graphicData uri="http://schemas.openxmlformats.org/presentationml/2006/ole">
            <p:oleObj spid="_x0000_s22533" name="Equation" r:id="rId5" imgW="2514600" imgH="558800" progId="Equation.3">
              <p:embed/>
            </p:oleObj>
          </a:graphicData>
        </a:graphic>
      </p:graphicFrame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4857752" y="3786190"/>
          <a:ext cx="2400300" cy="561975"/>
        </p:xfrm>
        <a:graphic>
          <a:graphicData uri="http://schemas.openxmlformats.org/presentationml/2006/ole">
            <p:oleObj spid="_x0000_s22535" name="Equation" r:id="rId6" imgW="2400300" imgH="558800" progId="Equation.3">
              <p:embed/>
            </p:oleObj>
          </a:graphicData>
        </a:graphic>
      </p:graphicFrame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64291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THIN FILM TRANSISTOR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i="1" dirty="0" smtClean="0"/>
              <a:t>Υπάρχει επίσης μία πληθώρα διαφόρων μοντέλων Ιονισμού κρούσης</a:t>
            </a:r>
            <a:r>
              <a:rPr lang="en-US" i="1" dirty="0" smtClean="0"/>
              <a:t> </a:t>
            </a:r>
            <a:r>
              <a:rPr lang="el-GR" i="1" dirty="0" smtClean="0"/>
              <a:t>όπως</a:t>
            </a:r>
            <a:r>
              <a:rPr lang="en-US" i="1" dirty="0" smtClean="0"/>
              <a:t>:</a:t>
            </a:r>
          </a:p>
          <a:p>
            <a:pPr>
              <a:buNone/>
            </a:pPr>
            <a:endParaRPr lang="el-GR" dirty="0" smtClean="0"/>
          </a:p>
          <a:p>
            <a:r>
              <a:rPr lang="en-US" sz="1600" b="1" dirty="0" smtClean="0"/>
              <a:t> Crowell-</a:t>
            </a:r>
            <a:r>
              <a:rPr lang="en-US" sz="1600" b="1" dirty="0" err="1" smtClean="0"/>
              <a:t>Sze</a:t>
            </a:r>
            <a:r>
              <a:rPr lang="en-US" sz="1600" b="1" dirty="0" smtClean="0"/>
              <a:t> Impact Ionization Model</a:t>
            </a:r>
          </a:p>
          <a:p>
            <a:pPr>
              <a:buNone/>
            </a:pPr>
            <a:endParaRPr lang="el-GR" sz="1600" dirty="0" smtClean="0"/>
          </a:p>
          <a:p>
            <a:r>
              <a:rPr lang="en-US" sz="1600" b="1" dirty="0" smtClean="0"/>
              <a:t>Grant’s Impact Ionization Model</a:t>
            </a:r>
          </a:p>
          <a:p>
            <a:pPr>
              <a:buNone/>
            </a:pPr>
            <a:endParaRPr lang="en-US" sz="1600" b="1" dirty="0" smtClean="0"/>
          </a:p>
          <a:p>
            <a:r>
              <a:rPr lang="en-US" sz="1600" dirty="0" smtClean="0"/>
              <a:t> </a:t>
            </a:r>
            <a:r>
              <a:rPr lang="en-US" sz="1600" b="1" dirty="0" err="1" smtClean="0"/>
              <a:t>Valdinoci</a:t>
            </a:r>
            <a:r>
              <a:rPr lang="en-US" sz="1600" b="1" dirty="0" smtClean="0"/>
              <a:t> Impact Ionization Model</a:t>
            </a:r>
          </a:p>
          <a:p>
            <a:pPr>
              <a:buNone/>
            </a:pPr>
            <a:endParaRPr lang="en-US" sz="1600" i="1" dirty="0" smtClean="0"/>
          </a:p>
          <a:p>
            <a:r>
              <a:rPr lang="en-US" sz="1600" b="1" dirty="0" smtClean="0"/>
              <a:t> Crowell-</a:t>
            </a:r>
            <a:r>
              <a:rPr lang="en-US" sz="1600" b="1" dirty="0" err="1" smtClean="0"/>
              <a:t>Sze</a:t>
            </a:r>
            <a:r>
              <a:rPr lang="en-US" sz="1600" b="1" dirty="0" smtClean="0"/>
              <a:t> Impact Ionization Model</a:t>
            </a:r>
            <a:endParaRPr lang="el-GR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64291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THIN FILM TRANSISTOR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Μέθοδοι επίλυσης των διαφορικών εξισώσεων </a:t>
            </a:r>
          </a:p>
          <a:p>
            <a:pPr>
              <a:buNone/>
            </a:pPr>
            <a:r>
              <a:rPr lang="el-GR" dirty="0" smtClean="0"/>
              <a:t>	</a:t>
            </a:r>
          </a:p>
          <a:p>
            <a:pPr lvl="2"/>
            <a:r>
              <a:rPr lang="el-GR" dirty="0" smtClean="0"/>
              <a:t>NEWTON</a:t>
            </a:r>
          </a:p>
          <a:p>
            <a:pPr lvl="2"/>
            <a:endParaRPr lang="el-GR" dirty="0" smtClean="0"/>
          </a:p>
          <a:p>
            <a:pPr lvl="2"/>
            <a:r>
              <a:rPr lang="en-US" dirty="0" smtClean="0"/>
              <a:t>GUMMEL</a:t>
            </a:r>
            <a:endParaRPr lang="el-GR" dirty="0" smtClean="0"/>
          </a:p>
          <a:p>
            <a:pPr lvl="2"/>
            <a:endParaRPr lang="el-GR" dirty="0" smtClean="0"/>
          </a:p>
          <a:p>
            <a:pPr lvl="2"/>
            <a:r>
              <a:rPr lang="en-US" dirty="0" smtClean="0"/>
              <a:t>BLOCK</a:t>
            </a:r>
            <a:endParaRPr lang="el-GR" dirty="0" smtClean="0"/>
          </a:p>
          <a:p>
            <a:pPr lvl="2"/>
            <a:endParaRPr lang="el-GR" dirty="0" smtClean="0"/>
          </a:p>
          <a:p>
            <a:pPr lvl="2"/>
            <a:r>
              <a:rPr lang="el-GR" dirty="0" smtClean="0"/>
              <a:t>Συνδυασμός των μεθόδων επίλυσης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</a:t>
            </a:r>
            <a:r>
              <a:rPr lang="en-US" b="1" dirty="0" smtClean="0"/>
              <a:t>THIN FILM TRANSISTOR                                            </a:t>
            </a:r>
            <a:endParaRPr lang="el-GR" b="1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1785926"/>
            <a:ext cx="527685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643174" y="585789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/>
              <a:t>Δομή του </a:t>
            </a:r>
            <a:r>
              <a:rPr lang="el-GR" dirty="0" err="1" smtClean="0"/>
              <a:t>εικονοστοιχείου</a:t>
            </a:r>
            <a:r>
              <a:rPr lang="el-GR" dirty="0" smtClean="0"/>
              <a:t> μιας έγχρωμης AMLCD</a:t>
            </a: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</a:t>
            </a:r>
            <a:r>
              <a:rPr lang="en-US" b="1" dirty="0" smtClean="0"/>
              <a:t>THIN FILM TRANSISTOR                                            </a:t>
            </a:r>
            <a:endParaRPr lang="el-GR" b="1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500042"/>
            <a:ext cx="5276850" cy="5667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0" y="6246355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Αρχή λειτουργίας του κυττάρου υγρών κρυστάλλων,  α) Πόλωση του φωτός, χωρίς εφαρμογή τάσης στο κύτταρο (</a:t>
            </a:r>
            <a:r>
              <a:rPr kumimoji="0" lang="en-US" sz="1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kumimoji="0" lang="en-US" sz="1400" b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cell</a:t>
            </a:r>
            <a:r>
              <a:rPr kumimoji="0" lang="el-GR" sz="1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0)  β)Πόλωση του φωτός, με εφαρμογή τάση στο κύτταρο (</a:t>
            </a:r>
            <a:r>
              <a:rPr kumimoji="0" lang="en-US" sz="1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kumimoji="0" lang="en-US" sz="1400" b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cell</a:t>
            </a:r>
            <a:r>
              <a:rPr kumimoji="0" lang="en-US" sz="1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1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</a:t>
            </a:r>
            <a:r>
              <a:rPr kumimoji="0" lang="el-GR" sz="1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0)</a:t>
            </a:r>
            <a:endParaRPr kumimoji="0" lang="el-GR" sz="1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15</a:t>
            </a:fld>
            <a:endParaRPr lang="el-G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</a:t>
            </a:r>
            <a:r>
              <a:rPr lang="en-US" b="1" dirty="0" smtClean="0"/>
              <a:t>THIN FILM TRANSISTOR                                            </a:t>
            </a:r>
            <a:endParaRPr lang="el-GR" b="1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1500174"/>
            <a:ext cx="5273675" cy="345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2071670" y="535782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i="1" dirty="0" smtClean="0"/>
              <a:t>Δομή της διάταξης τύπου </a:t>
            </a:r>
            <a:r>
              <a:rPr lang="en-US" i="1" dirty="0" smtClean="0"/>
              <a:t>TFT </a:t>
            </a:r>
            <a:r>
              <a:rPr lang="el-GR" i="1" dirty="0" smtClean="0"/>
              <a:t>χωρίς τραχύτητα στην </a:t>
            </a:r>
            <a:r>
              <a:rPr lang="el-GR" i="1" dirty="0" err="1" smtClean="0"/>
              <a:t>διεπιφάνεια</a:t>
            </a:r>
            <a:r>
              <a:rPr lang="el-GR" i="1" dirty="0" smtClean="0"/>
              <a:t> </a:t>
            </a:r>
            <a:r>
              <a:rPr lang="en-US" i="1" dirty="0" err="1" smtClean="0"/>
              <a:t>SiO</a:t>
            </a:r>
            <a:r>
              <a:rPr lang="el-GR" i="1" baseline="-25000" dirty="0" smtClean="0"/>
              <a:t>2</a:t>
            </a:r>
            <a:r>
              <a:rPr lang="el-GR" i="1" dirty="0" smtClean="0"/>
              <a:t>/</a:t>
            </a:r>
            <a:r>
              <a:rPr lang="en-US" i="1" dirty="0" smtClean="0"/>
              <a:t>poly</a:t>
            </a:r>
            <a:r>
              <a:rPr lang="el-GR" i="1" dirty="0" smtClean="0"/>
              <a:t>-</a:t>
            </a:r>
            <a:r>
              <a:rPr lang="en-US" i="1" dirty="0" smtClean="0"/>
              <a:t>Si</a:t>
            </a:r>
            <a:endParaRPr lang="el-GR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16</a:t>
            </a:fld>
            <a:endParaRPr lang="el-G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en-US" sz="2400" b="1" dirty="0" smtClean="0"/>
              <a:t>THIN FILM TRANSISTORS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T</a:t>
            </a:r>
            <a:r>
              <a:rPr lang="el-GR" sz="2400" dirty="0" smtClean="0"/>
              <a:t>α </a:t>
            </a:r>
            <a:r>
              <a:rPr lang="en-US" sz="2400" dirty="0" smtClean="0"/>
              <a:t>TFTs (Thin Film Transistors)</a:t>
            </a:r>
            <a:r>
              <a:rPr lang="el-GR" sz="2400" dirty="0" smtClean="0"/>
              <a:t> είναι  τρανζίστορ λεπτού υμενίου τα οποία  θα μπορούσαν να έχουν μονοκρυσταλλικό υμένιο (</a:t>
            </a:r>
            <a:r>
              <a:rPr lang="en-US" sz="2400" dirty="0" smtClean="0"/>
              <a:t>MOSFET)</a:t>
            </a:r>
            <a:r>
              <a:rPr lang="el-GR" sz="2400" dirty="0" smtClean="0"/>
              <a:t> ή πολυκρυσταλλικό υμένιο (</a:t>
            </a:r>
            <a:r>
              <a:rPr lang="en-US" sz="2400" dirty="0" smtClean="0"/>
              <a:t>Poly-TFT)</a:t>
            </a:r>
            <a:r>
              <a:rPr lang="el-GR" sz="2400" dirty="0" smtClean="0"/>
              <a:t>.</a:t>
            </a:r>
            <a:endParaRPr lang="en-US" sz="2400" dirty="0" smtClean="0"/>
          </a:p>
          <a:p>
            <a:pPr>
              <a:lnSpc>
                <a:spcPct val="90000"/>
              </a:lnSpc>
              <a:buNone/>
            </a:pPr>
            <a:endParaRPr lang="el-GR" sz="2400" dirty="0" smtClean="0"/>
          </a:p>
          <a:p>
            <a:pPr algn="just">
              <a:lnSpc>
                <a:spcPct val="90000"/>
              </a:lnSpc>
            </a:pPr>
            <a:r>
              <a:rPr lang="el-GR" sz="2400" dirty="0" smtClean="0"/>
              <a:t>Στο υμένιο του </a:t>
            </a:r>
            <a:r>
              <a:rPr lang="en-US" sz="2400" dirty="0" smtClean="0"/>
              <a:t>poly-TFT </a:t>
            </a:r>
            <a:r>
              <a:rPr lang="el-GR" sz="2400" dirty="0" smtClean="0"/>
              <a:t>εμφανίζονται όρια (</a:t>
            </a:r>
            <a:r>
              <a:rPr lang="en-US" sz="2400" dirty="0" smtClean="0"/>
              <a:t>grain boundaries</a:t>
            </a:r>
            <a:r>
              <a:rPr lang="el-GR" sz="2400" dirty="0" smtClean="0"/>
              <a:t>) που δημιουργήθηκαν μεταξύ των κρυσταλλιτών σε αντίθεση με τα </a:t>
            </a:r>
            <a:r>
              <a:rPr lang="en-US" sz="2400" dirty="0" smtClean="0"/>
              <a:t>MOSFET</a:t>
            </a:r>
            <a:r>
              <a:rPr lang="el-GR" sz="2400" dirty="0" smtClean="0"/>
              <a:t> όπου το κανάλι είναι ενιαίο.</a:t>
            </a:r>
            <a:endParaRPr lang="en-US" sz="2400" dirty="0" smtClean="0"/>
          </a:p>
          <a:p>
            <a:pPr algn="just">
              <a:lnSpc>
                <a:spcPct val="90000"/>
              </a:lnSpc>
              <a:buNone/>
            </a:pPr>
            <a:endParaRPr lang="en-US" sz="2400" dirty="0" smtClean="0"/>
          </a:p>
          <a:p>
            <a:pPr algn="just">
              <a:lnSpc>
                <a:spcPct val="90000"/>
              </a:lnSpc>
            </a:pPr>
            <a:r>
              <a:rPr lang="el-GR" sz="2400" dirty="0" smtClean="0"/>
              <a:t>Μέσα στους κρυσταλλίτες και στα όρια των κρυσταλλιτών του </a:t>
            </a:r>
            <a:r>
              <a:rPr lang="en-US" sz="2400" dirty="0" smtClean="0"/>
              <a:t>poly-TFT </a:t>
            </a:r>
            <a:r>
              <a:rPr lang="el-GR" sz="2400" dirty="0" smtClean="0"/>
              <a:t>υπάρχουν παγίδες</a:t>
            </a:r>
            <a:r>
              <a:rPr lang="en-US" sz="2400" dirty="0" smtClean="0"/>
              <a:t> </a:t>
            </a:r>
            <a:r>
              <a:rPr lang="el-GR" sz="2400" dirty="0" smtClean="0"/>
              <a:t>(</a:t>
            </a:r>
            <a:r>
              <a:rPr lang="en-US" sz="2400" dirty="0" smtClean="0"/>
              <a:t>traps</a:t>
            </a:r>
            <a:r>
              <a:rPr lang="el-GR" sz="2400" dirty="0" smtClean="0"/>
              <a:t>) και ατέλειες</a:t>
            </a:r>
            <a:r>
              <a:rPr lang="en-US" sz="2400" dirty="0" smtClean="0"/>
              <a:t> </a:t>
            </a:r>
            <a:r>
              <a:rPr lang="el-GR" sz="2400" dirty="0" smtClean="0"/>
              <a:t>(</a:t>
            </a:r>
            <a:r>
              <a:rPr lang="en-US" sz="2400" dirty="0" smtClean="0"/>
              <a:t>defects</a:t>
            </a:r>
            <a:r>
              <a:rPr lang="el-GR" sz="2400" dirty="0" smtClean="0"/>
              <a:t>) που επηρεάζουν άμεσα την λειτουργία της διάταξης</a:t>
            </a:r>
            <a:r>
              <a:rPr lang="en-US" sz="2800" dirty="0" smtClean="0"/>
              <a:t>.</a:t>
            </a:r>
            <a:endParaRPr lang="el-GR" sz="2800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   </a:t>
            </a:r>
            <a:r>
              <a:rPr lang="en-US" dirty="0" smtClean="0">
                <a:solidFill>
                  <a:srgbClr val="FF0000"/>
                </a:solidFill>
              </a:rPr>
              <a:t>TFTs-Thin Film Transistors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>
            <a:normAutofit/>
          </a:bodyPr>
          <a:lstStyle/>
          <a:p>
            <a:pPr marL="381000" indent="-381000" algn="just">
              <a:lnSpc>
                <a:spcPct val="80000"/>
              </a:lnSpc>
            </a:pPr>
            <a:r>
              <a:rPr lang="el-GR" sz="2400" dirty="0" smtClean="0"/>
              <a:t>Τα </a:t>
            </a:r>
            <a:r>
              <a:rPr lang="en-US" sz="2400" dirty="0" smtClean="0"/>
              <a:t>TFTs </a:t>
            </a:r>
            <a:r>
              <a:rPr lang="el-GR" sz="2400" dirty="0" smtClean="0"/>
              <a:t>πρωτοκατασκευάστηκαν το 1962 από τον </a:t>
            </a:r>
            <a:r>
              <a:rPr lang="en-US" sz="2400" dirty="0" smtClean="0"/>
              <a:t>P</a:t>
            </a:r>
            <a:r>
              <a:rPr lang="el-GR" sz="2400" dirty="0" smtClean="0"/>
              <a:t>.</a:t>
            </a:r>
            <a:r>
              <a:rPr lang="en-US" sz="2400" dirty="0" smtClean="0"/>
              <a:t>K</a:t>
            </a:r>
            <a:r>
              <a:rPr lang="el-GR" sz="2400" dirty="0" smtClean="0"/>
              <a:t>. </a:t>
            </a:r>
            <a:r>
              <a:rPr lang="en-US" sz="2400" dirty="0" smtClean="0"/>
              <a:t>Weimer </a:t>
            </a:r>
            <a:r>
              <a:rPr lang="el-GR" sz="2400" dirty="0" smtClean="0"/>
              <a:t>στα εργαστήρια της </a:t>
            </a:r>
            <a:r>
              <a:rPr lang="en-US" sz="2400" dirty="0" smtClean="0"/>
              <a:t>RCA </a:t>
            </a:r>
            <a:r>
              <a:rPr lang="el-GR" sz="2400" dirty="0" smtClean="0"/>
              <a:t>(</a:t>
            </a:r>
            <a:r>
              <a:rPr lang="en-US" sz="2400" dirty="0" smtClean="0"/>
              <a:t>Radio Corporation of America</a:t>
            </a:r>
            <a:r>
              <a:rPr lang="el-GR" sz="2400" dirty="0" smtClean="0"/>
              <a:t>). Για την κατασκευή τους χρησιμοποιήθηκαν πολυκρυσταλλικά σουλφίδια καδμίου (</a:t>
            </a:r>
            <a:r>
              <a:rPr lang="en-US" sz="2400" dirty="0" err="1" smtClean="0"/>
              <a:t>CdS</a:t>
            </a:r>
            <a:r>
              <a:rPr lang="el-GR" sz="2400" dirty="0" smtClean="0"/>
              <a:t>), και είχαν για μονωτή διοξείδιο του πυριτίου (</a:t>
            </a:r>
            <a:r>
              <a:rPr lang="en-US" sz="2400" dirty="0" err="1" smtClean="0"/>
              <a:t>SiO</a:t>
            </a:r>
            <a:r>
              <a:rPr lang="el-GR" sz="2400" baseline="-25000" dirty="0" smtClean="0"/>
              <a:t>2</a:t>
            </a:r>
            <a:r>
              <a:rPr lang="el-GR" sz="2400" dirty="0" smtClean="0"/>
              <a:t>). </a:t>
            </a:r>
          </a:p>
          <a:p>
            <a:pPr marL="381000" indent="-381000" algn="just">
              <a:lnSpc>
                <a:spcPct val="80000"/>
              </a:lnSpc>
            </a:pPr>
            <a:endParaRPr lang="el-GR" sz="2400" dirty="0" smtClean="0"/>
          </a:p>
          <a:p>
            <a:pPr marL="381000" indent="-381000" algn="just">
              <a:lnSpc>
                <a:spcPct val="80000"/>
              </a:lnSpc>
            </a:pPr>
            <a:r>
              <a:rPr lang="el-GR" sz="2400" dirty="0" smtClean="0"/>
              <a:t>Το 1967 ο </a:t>
            </a:r>
            <a:r>
              <a:rPr lang="en-US" sz="2400" dirty="0" smtClean="0"/>
              <a:t>D</a:t>
            </a:r>
            <a:r>
              <a:rPr lang="el-GR" sz="2400" dirty="0" smtClean="0"/>
              <a:t>. </a:t>
            </a:r>
            <a:r>
              <a:rPr lang="en-US" sz="2400" dirty="0" smtClean="0"/>
              <a:t>J</a:t>
            </a:r>
            <a:r>
              <a:rPr lang="el-GR" sz="2400" dirty="0" smtClean="0"/>
              <a:t>. </a:t>
            </a:r>
            <a:r>
              <a:rPr lang="en-US" sz="2400" dirty="0" smtClean="0"/>
              <a:t>Page </a:t>
            </a:r>
            <a:r>
              <a:rPr lang="el-GR" sz="2400" dirty="0" smtClean="0"/>
              <a:t>ασχολήθηκε με την επίδραση του μήκους του καναλιού και της ευκινησίας των φορέων στο κανάλι πάνω στην απόδοση των </a:t>
            </a:r>
            <a:r>
              <a:rPr lang="en-US" sz="2400" dirty="0" smtClean="0"/>
              <a:t>TFTs</a:t>
            </a:r>
            <a:r>
              <a:rPr lang="el-GR" sz="2400" dirty="0" smtClean="0"/>
              <a:t>. </a:t>
            </a:r>
          </a:p>
          <a:p>
            <a:pPr marL="381000" indent="-381000" algn="just">
              <a:lnSpc>
                <a:spcPct val="80000"/>
              </a:lnSpc>
            </a:pPr>
            <a:endParaRPr lang="el-GR" sz="2400" dirty="0" smtClean="0"/>
          </a:p>
          <a:p>
            <a:pPr marL="381000" indent="-381000" algn="just">
              <a:lnSpc>
                <a:spcPct val="80000"/>
              </a:lnSpc>
            </a:pPr>
            <a:r>
              <a:rPr lang="el-GR" sz="2400" dirty="0" smtClean="0"/>
              <a:t>Το 1968 οι </a:t>
            </a:r>
            <a:r>
              <a:rPr lang="en-US" sz="2400" dirty="0" smtClean="0"/>
              <a:t>H</a:t>
            </a:r>
            <a:r>
              <a:rPr lang="el-GR" sz="2400" dirty="0" smtClean="0"/>
              <a:t>. </a:t>
            </a:r>
            <a:r>
              <a:rPr lang="en-US" sz="2400" dirty="0" smtClean="0"/>
              <a:t>Ishii</a:t>
            </a:r>
            <a:r>
              <a:rPr lang="el-GR" sz="2400" dirty="0" smtClean="0"/>
              <a:t> και </a:t>
            </a:r>
            <a:r>
              <a:rPr lang="en-US" sz="2400" dirty="0" smtClean="0"/>
              <a:t>K</a:t>
            </a:r>
            <a:r>
              <a:rPr lang="el-GR" sz="2400" dirty="0" smtClean="0"/>
              <a:t>. </a:t>
            </a:r>
            <a:r>
              <a:rPr lang="en-US" sz="2400" dirty="0" smtClean="0"/>
              <a:t>Yamada </a:t>
            </a:r>
            <a:r>
              <a:rPr lang="el-GR" sz="2400" dirty="0" smtClean="0"/>
              <a:t>παρουσίασαν μία εκτενέστερη μελέτη στο πως επιδρούν οι παγίδες πάνω στην λειτουργία των </a:t>
            </a:r>
            <a:r>
              <a:rPr lang="en-US" sz="2400" dirty="0" smtClean="0"/>
              <a:t>TFTs</a:t>
            </a:r>
            <a:r>
              <a:rPr lang="el-GR" sz="2800" dirty="0" smtClean="0"/>
              <a:t>.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18</a:t>
            </a:fld>
            <a:endParaRPr lang="el-G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FF0000"/>
                </a:solidFill>
              </a:rPr>
              <a:t>TFTs-Thin Film Transistors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400" dirty="0" smtClean="0"/>
              <a:t>Το 1983, οι </a:t>
            </a:r>
            <a:r>
              <a:rPr lang="fr-FR" sz="2400" dirty="0" smtClean="0"/>
              <a:t>F</a:t>
            </a:r>
            <a:r>
              <a:rPr lang="el-GR" sz="2400" dirty="0" smtClean="0"/>
              <a:t>. </a:t>
            </a:r>
            <a:r>
              <a:rPr lang="fr-FR" sz="2400" dirty="0" smtClean="0"/>
              <a:t>Morin</a:t>
            </a:r>
            <a:r>
              <a:rPr lang="el-GR" sz="2400" dirty="0" smtClean="0"/>
              <a:t> και </a:t>
            </a:r>
            <a:r>
              <a:rPr lang="fr-FR" sz="2400" dirty="0" smtClean="0"/>
              <a:t>M</a:t>
            </a:r>
            <a:r>
              <a:rPr lang="el-GR" sz="2400" dirty="0" smtClean="0"/>
              <a:t>. </a:t>
            </a:r>
            <a:r>
              <a:rPr lang="fr-FR" sz="2400" dirty="0" smtClean="0"/>
              <a:t>Le </a:t>
            </a:r>
            <a:r>
              <a:rPr lang="fr-FR" sz="2400" dirty="0" err="1" smtClean="0"/>
              <a:t>Contellec</a:t>
            </a:r>
            <a:r>
              <a:rPr lang="fr-FR" sz="2400" dirty="0" smtClean="0"/>
              <a:t> </a:t>
            </a:r>
            <a:r>
              <a:rPr lang="el-GR" sz="2400" dirty="0" smtClean="0"/>
              <a:t>ήταν οι πρώτοι που επιτυχώς χρησιμοποίησαν τα </a:t>
            </a:r>
            <a:r>
              <a:rPr lang="en-US" sz="2400" dirty="0" smtClean="0"/>
              <a:t>TFTs</a:t>
            </a:r>
            <a:r>
              <a:rPr lang="el-GR" sz="2400" dirty="0" smtClean="0"/>
              <a:t> ως διακόπτες σε οθόνες επίπεδου πλαισίου (</a:t>
            </a:r>
            <a:r>
              <a:rPr lang="en-US" sz="2400" dirty="0" smtClean="0"/>
              <a:t>Flat Panel Displays</a:t>
            </a:r>
            <a:r>
              <a:rPr lang="el-GR" sz="2400" dirty="0" smtClean="0"/>
              <a:t>).</a:t>
            </a:r>
          </a:p>
          <a:p>
            <a:pPr algn="just">
              <a:buFont typeface="Wingdings" pitchFamily="2" charset="2"/>
              <a:buNone/>
            </a:pPr>
            <a:r>
              <a:rPr lang="el-GR" sz="2400" dirty="0" smtClean="0"/>
              <a:t> </a:t>
            </a:r>
          </a:p>
          <a:p>
            <a:pPr algn="just"/>
            <a:r>
              <a:rPr lang="el-GR" sz="2400" dirty="0" smtClean="0"/>
              <a:t>Από το 1990 μέχρι σήμερα έχει λάβει χώρα μία πληθώρα μελετών που σχετίζεται με διατάξεις </a:t>
            </a:r>
            <a:r>
              <a:rPr lang="en-US" sz="2400" dirty="0" smtClean="0"/>
              <a:t>TFTs</a:t>
            </a:r>
            <a:r>
              <a:rPr lang="el-GR" sz="2400" dirty="0" smtClean="0"/>
              <a:t> και οι μελέτες αφορούσαν τη μοντελοποίηση των διατάξεων, τον  ηλεκτρικό χαρακτηρισμό, την αξιοπιστία, την ενεργειακή και χωρική κατανομή των φορέων καθώς και τα ρεύματα διαρροής</a:t>
            </a:r>
            <a:r>
              <a:rPr lang="el-GR" sz="2800" dirty="0" smtClean="0"/>
              <a:t>. 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19</a:t>
            </a:fld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</a:t>
            </a:r>
            <a:r>
              <a:rPr lang="en-US" b="1" dirty="0" smtClean="0"/>
              <a:t>THIN FILM TRANSISTOR                                            </a:t>
            </a:r>
            <a:endParaRPr lang="el-GR" b="1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571472" y="1142984"/>
            <a:ext cx="8229600" cy="413672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 smtClean="0"/>
              <a:t>Τα φυσικά μοντέλα που εμπεριέχονται στο </a:t>
            </a:r>
            <a:r>
              <a:rPr lang="en-US" dirty="0" smtClean="0"/>
              <a:t>ATLAS</a:t>
            </a:r>
            <a:r>
              <a:rPr lang="el-GR" dirty="0" smtClean="0"/>
              <a:t> μπορούν να ομαδοποιηθούν στις εξής πέντε κατηγορίες: </a:t>
            </a:r>
          </a:p>
          <a:p>
            <a:pPr>
              <a:buNone/>
            </a:pPr>
            <a:endParaRPr lang="el-GR" dirty="0" smtClean="0"/>
          </a:p>
          <a:p>
            <a:pPr lvl="1"/>
            <a:r>
              <a:rPr lang="el-GR" sz="1800" dirty="0" smtClean="0"/>
              <a:t>μοντέλα στατιστικής φορέων, </a:t>
            </a:r>
          </a:p>
          <a:p>
            <a:pPr lvl="1"/>
            <a:endParaRPr lang="el-GR" sz="1800" dirty="0" smtClean="0"/>
          </a:p>
          <a:p>
            <a:pPr lvl="1"/>
            <a:r>
              <a:rPr lang="el-GR" sz="1800" dirty="0" smtClean="0"/>
              <a:t>μοντέλα ευκινησίας, </a:t>
            </a:r>
          </a:p>
          <a:p>
            <a:pPr lvl="1"/>
            <a:endParaRPr lang="el-GR" sz="1800" dirty="0" smtClean="0"/>
          </a:p>
          <a:p>
            <a:pPr lvl="1"/>
            <a:r>
              <a:rPr lang="el-GR" sz="1800" dirty="0" smtClean="0"/>
              <a:t>μοντέλα </a:t>
            </a:r>
            <a:r>
              <a:rPr lang="el-GR" sz="1800" dirty="0" err="1" smtClean="0"/>
              <a:t>ανασύζευξης</a:t>
            </a:r>
            <a:r>
              <a:rPr lang="el-GR" sz="1800" dirty="0" smtClean="0"/>
              <a:t>, </a:t>
            </a:r>
          </a:p>
          <a:p>
            <a:pPr lvl="1"/>
            <a:endParaRPr lang="el-GR" sz="1800" dirty="0" smtClean="0"/>
          </a:p>
          <a:p>
            <a:pPr lvl="1"/>
            <a:r>
              <a:rPr lang="el-GR" sz="1800" dirty="0" smtClean="0"/>
              <a:t>μοντέλα ιονισμού κρούσης, και </a:t>
            </a:r>
          </a:p>
          <a:p>
            <a:pPr lvl="1"/>
            <a:endParaRPr lang="el-GR" sz="1800" dirty="0" smtClean="0"/>
          </a:p>
          <a:p>
            <a:pPr lvl="1"/>
            <a:r>
              <a:rPr lang="el-GR" sz="1800" dirty="0" smtClean="0"/>
              <a:t>μοντέλα σήραγγας (</a:t>
            </a:r>
            <a:r>
              <a:rPr lang="en-US" sz="1800" dirty="0" smtClean="0"/>
              <a:t>tunneling</a:t>
            </a:r>
            <a:r>
              <a:rPr lang="el-GR" dirty="0" smtClean="0"/>
              <a:t>). </a:t>
            </a:r>
          </a:p>
          <a:p>
            <a:endParaRPr lang="el-G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TFTs-Thin Film Transistors</a:t>
            </a:r>
            <a:endParaRPr lang="el-GR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42977" y="1935163"/>
            <a:ext cx="6055962" cy="4389437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20</a:t>
            </a:fld>
            <a:endParaRPr lang="el-G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TFTs-Thin Film Transistors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981200"/>
            <a:ext cx="8229600" cy="41148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21</a:t>
            </a:fld>
            <a:endParaRPr lang="el-G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64291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l-GR" sz="2800" b="1" dirty="0" smtClean="0">
                <a:latin typeface="Times New Roman" pitchFamily="18" charset="0"/>
              </a:rPr>
              <a:t>ΕΦΑΡΜΟΓΕΣ ΤΩΝ </a:t>
            </a:r>
            <a:r>
              <a:rPr lang="en-US" sz="2800" b="1" dirty="0" smtClean="0">
                <a:latin typeface="Times New Roman" pitchFamily="18" charset="0"/>
              </a:rPr>
              <a:t>TFTs</a:t>
            </a:r>
            <a:endParaRPr lang="el-GR" sz="2800" b="1" dirty="0" smtClean="0">
              <a:latin typeface="Times New Roman" pitchFamily="18" charset="0"/>
            </a:endParaRPr>
          </a:p>
          <a:p>
            <a:pPr>
              <a:buNone/>
            </a:pPr>
            <a:endParaRPr lang="el-GR" sz="2800" b="1" dirty="0" smtClean="0">
              <a:latin typeface="Times New Roman" pitchFamily="18" charset="0"/>
            </a:endParaRPr>
          </a:p>
          <a:p>
            <a:pPr algn="just"/>
            <a:r>
              <a:rPr lang="el-GR" sz="2800" dirty="0" smtClean="0"/>
              <a:t>Οθόνες επίπεδου πλαισίου</a:t>
            </a:r>
          </a:p>
          <a:p>
            <a:pPr algn="just"/>
            <a:endParaRPr lang="el-GR" sz="2800" dirty="0" smtClean="0"/>
          </a:p>
          <a:p>
            <a:pPr algn="just"/>
            <a:r>
              <a:rPr lang="el-GR" sz="2800" dirty="0" smtClean="0"/>
              <a:t>Φωτοβολταϊκά στοιχεία</a:t>
            </a:r>
          </a:p>
          <a:p>
            <a:pPr algn="just"/>
            <a:endParaRPr lang="el-GR" sz="2800" dirty="0" smtClean="0"/>
          </a:p>
          <a:p>
            <a:pPr algn="just"/>
            <a:r>
              <a:rPr lang="el-GR" sz="2800" dirty="0" smtClean="0"/>
              <a:t>Οθόνες προβολής (</a:t>
            </a:r>
            <a:r>
              <a:rPr lang="en-US" sz="2800" dirty="0" smtClean="0"/>
              <a:t>Projectors)</a:t>
            </a:r>
            <a:endParaRPr lang="el-GR" sz="2800" dirty="0" smtClean="0"/>
          </a:p>
          <a:p>
            <a:pPr algn="just"/>
            <a:endParaRPr lang="en-US" sz="2800" dirty="0" smtClean="0"/>
          </a:p>
          <a:p>
            <a:pPr algn="just"/>
            <a:r>
              <a:rPr lang="el-GR" sz="2800" dirty="0" smtClean="0"/>
              <a:t>Σαρωτές </a:t>
            </a:r>
            <a:r>
              <a:rPr lang="en-US" sz="2800" dirty="0" smtClean="0"/>
              <a:t>(Scanners)</a:t>
            </a:r>
            <a:r>
              <a:rPr lang="el-GR" sz="2800" dirty="0" smtClean="0"/>
              <a:t> και εκτυπωτές</a:t>
            </a:r>
            <a:r>
              <a:rPr lang="en-US" sz="2800" dirty="0" smtClean="0"/>
              <a:t> (Printers)</a:t>
            </a:r>
            <a:endParaRPr lang="el-GR" sz="2800" dirty="0" smtClean="0"/>
          </a:p>
          <a:p>
            <a:pPr algn="just">
              <a:buNone/>
            </a:pPr>
            <a:endParaRPr lang="el-GR" sz="2800" dirty="0" smtClean="0"/>
          </a:p>
          <a:p>
            <a:pPr algn="just"/>
            <a:r>
              <a:rPr lang="el-GR" sz="2800" dirty="0" smtClean="0"/>
              <a:t>Άλλες μικροηλεκτρονικές διατάξεις όπως οι τελεστικοί ενισχυτές</a:t>
            </a:r>
          </a:p>
          <a:p>
            <a:pPr>
              <a:buNone/>
            </a:pP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el-GR" sz="2800" dirty="0" smtClean="0">
                <a:solidFill>
                  <a:srgbClr val="FF0000"/>
                </a:solidFill>
                <a:latin typeface="Times New Roman" pitchFamily="18" charset="0"/>
              </a:rPr>
            </a:b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22</a:t>
            </a:fld>
            <a:endParaRPr lang="el-G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0004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l-GR" sz="2400" b="1" dirty="0" smtClean="0"/>
              <a:t>Υλικά καναλιού</a:t>
            </a:r>
            <a:endParaRPr lang="en-US" sz="2400" b="1" dirty="0" smtClean="0"/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c-Si (</a:t>
            </a:r>
            <a:r>
              <a:rPr lang="el-GR" sz="2400" dirty="0" smtClean="0"/>
              <a:t>μεγάλη ευκινησία φορέων, μικρή </a:t>
            </a:r>
            <a:r>
              <a:rPr lang="en-US" sz="2400" dirty="0" smtClean="0"/>
              <a:t>V</a:t>
            </a:r>
            <a:r>
              <a:rPr lang="en-US" sz="1600" dirty="0" smtClean="0"/>
              <a:t>T</a:t>
            </a:r>
            <a:r>
              <a:rPr lang="el-GR" sz="2400" dirty="0" smtClean="0"/>
              <a:t> και μικρή επιφάνεια εφαρμογής)</a:t>
            </a:r>
          </a:p>
          <a:p>
            <a:pPr algn="just"/>
            <a:endParaRPr lang="el-GR" sz="2400" dirty="0" smtClean="0"/>
          </a:p>
          <a:p>
            <a:pPr algn="just"/>
            <a:r>
              <a:rPr lang="en-US" sz="2400" dirty="0" smtClean="0"/>
              <a:t>poly-Si (</a:t>
            </a:r>
            <a:r>
              <a:rPr lang="el-GR" sz="2400" dirty="0" smtClean="0"/>
              <a:t>μ</a:t>
            </a:r>
            <a:r>
              <a:rPr lang="en-US" sz="2400" dirty="0" smtClean="0"/>
              <a:t>c-Si, </a:t>
            </a:r>
            <a:r>
              <a:rPr lang="en-US" sz="2400" dirty="0" err="1" smtClean="0"/>
              <a:t>nc</a:t>
            </a:r>
            <a:r>
              <a:rPr lang="en-US" sz="2400" dirty="0" smtClean="0"/>
              <a:t>-Si)</a:t>
            </a:r>
            <a:r>
              <a:rPr lang="el-GR" sz="2400" dirty="0" smtClean="0"/>
              <a:t> </a:t>
            </a:r>
            <a:r>
              <a:rPr lang="en-US" sz="2400" dirty="0" smtClean="0"/>
              <a:t>(</a:t>
            </a:r>
            <a:r>
              <a:rPr lang="el-GR" sz="2400" dirty="0" smtClean="0"/>
              <a:t>μικρότερη ευκινησία από τα </a:t>
            </a:r>
            <a:r>
              <a:rPr lang="en-US" sz="2400" dirty="0" smtClean="0"/>
              <a:t>c-Si</a:t>
            </a:r>
            <a:r>
              <a:rPr lang="el-GR" sz="2400" dirty="0" smtClean="0"/>
              <a:t>, μεγάλη επιφάνεια εφαρμογής)</a:t>
            </a:r>
          </a:p>
          <a:p>
            <a:pPr algn="just">
              <a:buNone/>
            </a:pPr>
            <a:endParaRPr lang="el-GR" sz="2400" dirty="0" smtClean="0"/>
          </a:p>
          <a:p>
            <a:pPr algn="just"/>
            <a:r>
              <a:rPr lang="en-US" sz="2400" dirty="0" smtClean="0"/>
              <a:t>a-Si (</a:t>
            </a:r>
            <a:r>
              <a:rPr lang="el-GR" sz="2400" dirty="0" smtClean="0"/>
              <a:t>πολλές ατέλειες και λόγω των ατελειών μικρή αξιοπιστία) 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23</a:t>
            </a:fld>
            <a:endParaRPr lang="el-GR"/>
          </a:p>
        </p:txBody>
      </p:sp>
    </p:spTree>
    <p:controls>
      <p:control spid="26626" name="Image1" r:id="rId2" imgW="66600" imgH="66600"/>
    </p:controls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64291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800" b="1" dirty="0" smtClean="0"/>
              <a:t>Διαφορετικοί μέθοδοι δημιουργίας των </a:t>
            </a:r>
            <a:r>
              <a:rPr lang="en-US" sz="2800" b="1" dirty="0" smtClean="0"/>
              <a:t>TFT</a:t>
            </a:r>
            <a:r>
              <a:rPr lang="el-GR" sz="2800" b="1" dirty="0" smtClean="0"/>
              <a:t> (</a:t>
            </a:r>
            <a:r>
              <a:rPr lang="en-US" sz="2800" b="1" dirty="0" smtClean="0"/>
              <a:t>PECVD, SPC, LASER annealing) </a:t>
            </a:r>
            <a:r>
              <a:rPr lang="el-GR" sz="2800" b="1" dirty="0" smtClean="0"/>
              <a:t>οδηγούν:</a:t>
            </a:r>
          </a:p>
          <a:p>
            <a:pPr>
              <a:buFont typeface="Wingdings" pitchFamily="2" charset="2"/>
              <a:buNone/>
            </a:pPr>
            <a:endParaRPr lang="el-GR" sz="2800" b="1" dirty="0" smtClean="0"/>
          </a:p>
          <a:p>
            <a:r>
              <a:rPr lang="el-GR" dirty="0" smtClean="0"/>
              <a:t>Πρώτον, σε διαφορετικά μεγέθη κρυσταλλιτών (</a:t>
            </a:r>
            <a:r>
              <a:rPr lang="en-US" dirty="0" err="1" smtClean="0"/>
              <a:t>nc</a:t>
            </a:r>
            <a:r>
              <a:rPr lang="en-US" dirty="0" smtClean="0"/>
              <a:t>-Si, </a:t>
            </a:r>
            <a:r>
              <a:rPr lang="el-GR" dirty="0" smtClean="0"/>
              <a:t>μ</a:t>
            </a:r>
            <a:r>
              <a:rPr lang="en-US" dirty="0" smtClean="0"/>
              <a:t>c-Si)</a:t>
            </a:r>
            <a:r>
              <a:rPr lang="el-GR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l-GR" dirty="0" smtClean="0"/>
              <a:t>Δεύτερον, σε διαφορετική κατανομή των παγίδων.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24</a:t>
            </a:fld>
            <a:endParaRPr lang="el-G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LASER  ANNEALING</a:t>
            </a:r>
            <a:endParaRPr lang="el-GR" sz="2400" b="1" dirty="0" smtClean="0"/>
          </a:p>
          <a:p>
            <a:pPr>
              <a:buNone/>
            </a:pPr>
            <a:endParaRPr lang="el-GR" sz="2400" dirty="0" smtClean="0"/>
          </a:p>
          <a:p>
            <a:r>
              <a:rPr lang="el-GR" sz="2400" dirty="0" smtClean="0"/>
              <a:t>Την τελευταία δεκαετία έχει προσελκύσει το ενδιαφέρον των ερευνητών η μέθοδος κατασκευής </a:t>
            </a:r>
            <a:r>
              <a:rPr lang="en-US" sz="2400" dirty="0" smtClean="0"/>
              <a:t>TFTs </a:t>
            </a:r>
            <a:r>
              <a:rPr lang="el-GR" sz="2400" dirty="0" smtClean="0"/>
              <a:t> με </a:t>
            </a:r>
            <a:r>
              <a:rPr lang="en-US" sz="2400" dirty="0" smtClean="0"/>
              <a:t>LASER annealing.</a:t>
            </a:r>
            <a:endParaRPr lang="el-GR" sz="2400" dirty="0" smtClean="0"/>
          </a:p>
          <a:p>
            <a:r>
              <a:rPr lang="el-GR" sz="2400" dirty="0" smtClean="0"/>
              <a:t>Τα πλεονεκτήματα της μεθόδου αυτής είναι η γρήγορη τήξη-ανακρυστάλλωση, η ακρίβεια, η επιλεκτικότητα τόπου και μείωση των ατελειών.</a:t>
            </a:r>
          </a:p>
          <a:p>
            <a:r>
              <a:rPr lang="el-GR" sz="2400" dirty="0" smtClean="0"/>
              <a:t>Το μειονέκτημα της τεχνικής αυτής είναι η δημιουργία τραχύτητας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25</a:t>
            </a:fld>
            <a:endParaRPr lang="el-G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0004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pic>
        <p:nvPicPr>
          <p:cNvPr id="4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034" y="714356"/>
            <a:ext cx="3600450" cy="2360613"/>
          </a:xfrm>
          <a:noFill/>
          <a:ln/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5357818" y="500042"/>
            <a:ext cx="3527425" cy="2693988"/>
          </a:xfrm>
          <a:prstGeom prst="rect">
            <a:avLst/>
          </a:prstGeom>
          <a:noFill/>
          <a:ln/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5429256" y="3429000"/>
            <a:ext cx="3527425" cy="2698750"/>
          </a:xfrm>
          <a:prstGeom prst="rect">
            <a:avLst/>
          </a:prstGeom>
          <a:noFill/>
          <a:ln/>
        </p:spPr>
      </p:pic>
      <p:sp>
        <p:nvSpPr>
          <p:cNvPr id="7" name="Rectangle 6"/>
          <p:cNvSpPr/>
          <p:nvPr/>
        </p:nvSpPr>
        <p:spPr>
          <a:xfrm>
            <a:off x="285720" y="378619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Μετά την ανόπτυση, το μέγεθος των κρυσταλλιτών παραμένει το ίδιο, εμφανίζεται συσσώρευση μάζας (τραχύτητα)</a:t>
            </a:r>
            <a:r>
              <a:rPr lang="el-G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l-GR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στο όριο των κρυσταλλιτών και μειώνονται οι παγίδες στους κρυσταλλίτες</a:t>
            </a:r>
            <a:endParaRPr lang="el-GR" sz="2400" dirty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Line 16"/>
          <p:cNvSpPr>
            <a:spLocks noChangeShapeType="1"/>
          </p:cNvSpPr>
          <p:nvPr/>
        </p:nvSpPr>
        <p:spPr bwMode="auto">
          <a:xfrm>
            <a:off x="4071934" y="1643050"/>
            <a:ext cx="1368425" cy="31686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4071934" y="1643050"/>
            <a:ext cx="1368425" cy="431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26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0004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071546"/>
            <a:ext cx="3114668" cy="2279338"/>
          </a:xfrm>
        </p:spPr>
        <p:txBody>
          <a:bodyPr/>
          <a:lstStyle/>
          <a:p>
            <a:r>
              <a:rPr lang="el-GR" sz="2400" dirty="0" smtClean="0"/>
              <a:t>Μονοενεργειακή κατανομή</a:t>
            </a:r>
          </a:p>
          <a:p>
            <a:r>
              <a:rPr lang="el-GR" sz="2400" dirty="0" smtClean="0"/>
              <a:t>Συνεχής κατανομή (είτε εκθετική είτε γκαουσιανή)</a:t>
            </a:r>
          </a:p>
          <a:p>
            <a:endParaRPr lang="el-GR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211638" y="836613"/>
            <a:ext cx="4167187" cy="2733675"/>
          </a:xfrm>
          <a:prstGeom prst="rect">
            <a:avLst/>
          </a:prstGeom>
          <a:noFill/>
          <a:ln/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3857628"/>
            <a:ext cx="3455988" cy="264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4211638" y="3789363"/>
            <a:ext cx="4167187" cy="2686050"/>
          </a:xfrm>
          <a:prstGeom prst="rect">
            <a:avLst/>
          </a:prstGeom>
          <a:noFill/>
          <a:ln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27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0004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357158" y="1028343"/>
            <a:ext cx="77153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 </a:t>
            </a:r>
            <a:r>
              <a:rPr lang="el-GR" sz="2000" dirty="0" smtClean="0"/>
              <a:t>Η εξίσωση που περιγράφει την ενεργειακή κατανομή της πυκνότητας καταστάσεων, </a:t>
            </a:r>
            <a:r>
              <a:rPr lang="en-US" sz="2000" dirty="0" smtClean="0"/>
              <a:t>g</a:t>
            </a:r>
            <a:r>
              <a:rPr lang="el-GR" sz="2000" dirty="0" smtClean="0"/>
              <a:t>(</a:t>
            </a:r>
            <a:r>
              <a:rPr lang="en-US" sz="2000" dirty="0" smtClean="0"/>
              <a:t>E</a:t>
            </a:r>
            <a:r>
              <a:rPr lang="el-GR" sz="2000" dirty="0" smtClean="0"/>
              <a:t>), μέσα στο ενεργειακό χάσμα ενός ημιαγωγού δίνεται ως άθροισμα των επιμέρους κατανομών ως εξής :</a:t>
            </a:r>
            <a:endParaRPr lang="en-US" sz="2000" dirty="0" smtClean="0"/>
          </a:p>
          <a:p>
            <a:pPr lvl="1" algn="just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/>
              <a:t>    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lvl="1" algn="just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lvl="1" algn="just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lvl="1" algn="just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/>
              <a:t>     </a:t>
            </a:r>
            <a:r>
              <a:rPr lang="el-GR" sz="2000" dirty="0" smtClean="0"/>
              <a:t>όπου </a:t>
            </a:r>
            <a:r>
              <a:rPr lang="en-US" sz="2000" dirty="0" err="1" smtClean="0"/>
              <a:t>g</a:t>
            </a:r>
            <a:r>
              <a:rPr lang="en-US" sz="2000" baseline="-25000" dirty="0" err="1" smtClean="0"/>
              <a:t>TA</a:t>
            </a:r>
            <a:r>
              <a:rPr lang="en-US" sz="2000" dirty="0" smtClean="0"/>
              <a:t> </a:t>
            </a:r>
            <a:r>
              <a:rPr lang="el-GR" sz="2000" dirty="0" smtClean="0"/>
              <a:t>και </a:t>
            </a:r>
            <a:r>
              <a:rPr lang="en-US" sz="2000" dirty="0" err="1" smtClean="0"/>
              <a:t>g</a:t>
            </a:r>
            <a:r>
              <a:rPr lang="en-US" sz="2000" baseline="-25000" dirty="0" err="1" smtClean="0"/>
              <a:t>TD</a:t>
            </a:r>
            <a:r>
              <a:rPr lang="en-US" sz="2000" dirty="0" smtClean="0"/>
              <a:t> </a:t>
            </a:r>
            <a:r>
              <a:rPr lang="el-GR" sz="2000" dirty="0" smtClean="0"/>
              <a:t>είναι οι εκθετικές κατανομές για τύπου αποδέκτη και τύπου δότη αντίστοιχα, ενώ τα </a:t>
            </a:r>
            <a:r>
              <a:rPr lang="en-US" sz="2000" dirty="0" err="1" smtClean="0"/>
              <a:t>g</a:t>
            </a:r>
            <a:r>
              <a:rPr lang="en-US" sz="2000" baseline="-25000" dirty="0" err="1" smtClean="0"/>
              <a:t>GA</a:t>
            </a:r>
            <a:r>
              <a:rPr lang="en-US" sz="2000" dirty="0" smtClean="0"/>
              <a:t> </a:t>
            </a:r>
            <a:r>
              <a:rPr lang="el-GR" sz="2000" dirty="0" smtClean="0"/>
              <a:t>και </a:t>
            </a:r>
            <a:r>
              <a:rPr lang="en-US" sz="2000" dirty="0" err="1" smtClean="0"/>
              <a:t>g</a:t>
            </a:r>
            <a:r>
              <a:rPr lang="en-US" sz="2000" baseline="-25000" dirty="0" err="1" smtClean="0"/>
              <a:t>GD</a:t>
            </a:r>
            <a:r>
              <a:rPr lang="en-US" sz="2000" dirty="0" smtClean="0"/>
              <a:t> </a:t>
            </a:r>
            <a:r>
              <a:rPr lang="el-GR" sz="2000" dirty="0" smtClean="0"/>
              <a:t>αντιπροσωπεύουν τις γκαουσιανές κατανομές για τύπου αποδέκτη και τύπου δότη αντίστοιχα. </a:t>
            </a:r>
            <a:endParaRPr lang="el-GR" dirty="0"/>
          </a:p>
        </p:txBody>
      </p:sp>
      <p:graphicFrame>
        <p:nvGraphicFramePr>
          <p:cNvPr id="27651" name="Object 3"/>
          <p:cNvGraphicFramePr>
            <a:graphicFrameLocks noGrp="1" noChangeAspect="1"/>
          </p:cNvGraphicFramePr>
          <p:nvPr/>
        </p:nvGraphicFramePr>
        <p:xfrm>
          <a:off x="428596" y="2357430"/>
          <a:ext cx="8208962" cy="784225"/>
        </p:xfrm>
        <a:graphic>
          <a:graphicData uri="http://schemas.openxmlformats.org/presentationml/2006/ole">
            <p:oleObj spid="_x0000_s27651" name="Equation" r:id="rId3" imgW="2793960" imgH="253800" progId="">
              <p:embed/>
            </p:oleObj>
          </a:graphicData>
        </a:graphic>
      </p:graphicFrame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2571736" y="2500306"/>
          <a:ext cx="2790825" cy="257175"/>
        </p:xfrm>
        <a:graphic>
          <a:graphicData uri="http://schemas.openxmlformats.org/presentationml/2006/ole">
            <p:oleObj spid="_x0000_s27652" r:id="rId4" imgW="2794000" imgH="254000" progId="">
              <p:embed/>
            </p:oleObj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28</a:t>
            </a:fld>
            <a:endParaRPr lang="el-G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57148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785786" y="1643050"/>
            <a:ext cx="7500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Οι επιμέρους όροι που περιγράφουν την ενεργειακή κατανομή δίνονται από τις εξισώσεις</a:t>
            </a:r>
            <a:endParaRPr lang="el-GR" dirty="0"/>
          </a:p>
        </p:txBody>
      </p:sp>
      <p:graphicFrame>
        <p:nvGraphicFramePr>
          <p:cNvPr id="28675" name="Object 4"/>
          <p:cNvGraphicFramePr>
            <a:graphicFrameLocks noChangeAspect="1"/>
          </p:cNvGraphicFramePr>
          <p:nvPr/>
        </p:nvGraphicFramePr>
        <p:xfrm>
          <a:off x="571472" y="2357430"/>
          <a:ext cx="3479800" cy="863600"/>
        </p:xfrm>
        <a:graphic>
          <a:graphicData uri="http://schemas.openxmlformats.org/presentationml/2006/ole">
            <p:oleObj spid="_x0000_s28675" name="Equation" r:id="rId3" imgW="1739880" imgH="431640" progId="">
              <p:embed/>
            </p:oleObj>
          </a:graphicData>
        </a:graphic>
      </p:graphicFrame>
      <p:graphicFrame>
        <p:nvGraphicFramePr>
          <p:cNvPr id="28676" name="Object 6"/>
          <p:cNvGraphicFramePr>
            <a:graphicFrameLocks noChangeAspect="1"/>
          </p:cNvGraphicFramePr>
          <p:nvPr/>
        </p:nvGraphicFramePr>
        <p:xfrm>
          <a:off x="5357818" y="2357430"/>
          <a:ext cx="3556000" cy="863600"/>
        </p:xfrm>
        <a:graphic>
          <a:graphicData uri="http://schemas.openxmlformats.org/presentationml/2006/ole">
            <p:oleObj spid="_x0000_s28676" name="Equation" r:id="rId4" imgW="1777680" imgH="431640" progId="">
              <p:embed/>
            </p:oleObj>
          </a:graphicData>
        </a:graphic>
      </p:graphicFrame>
      <p:graphicFrame>
        <p:nvGraphicFramePr>
          <p:cNvPr id="28677" name="Object 7"/>
          <p:cNvGraphicFramePr>
            <a:graphicFrameLocks noChangeAspect="1"/>
          </p:cNvGraphicFramePr>
          <p:nvPr/>
        </p:nvGraphicFramePr>
        <p:xfrm>
          <a:off x="500034" y="3429000"/>
          <a:ext cx="4176713" cy="1150938"/>
        </p:xfrm>
        <a:graphic>
          <a:graphicData uri="http://schemas.openxmlformats.org/presentationml/2006/ole">
            <p:oleObj spid="_x0000_s28677" name="Equation" r:id="rId5" imgW="2234880" imgH="507960" progId="">
              <p:embed/>
            </p:oleObj>
          </a:graphicData>
        </a:graphic>
      </p:graphicFrame>
      <p:sp>
        <p:nvSpPr>
          <p:cNvPr id="11" name="Rectangle 10"/>
          <p:cNvSpPr/>
          <p:nvPr/>
        </p:nvSpPr>
        <p:spPr>
          <a:xfrm>
            <a:off x="642910" y="4786322"/>
            <a:ext cx="79295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όπου </a:t>
            </a:r>
            <a:r>
              <a:rPr lang="en-US" dirty="0" smtClean="0"/>
              <a:t>NTA</a:t>
            </a:r>
            <a:r>
              <a:rPr lang="el-GR" dirty="0" smtClean="0"/>
              <a:t>, </a:t>
            </a:r>
            <a:r>
              <a:rPr lang="en-US" dirty="0" smtClean="0"/>
              <a:t>NTD</a:t>
            </a:r>
            <a:r>
              <a:rPr lang="el-GR" dirty="0" smtClean="0"/>
              <a:t>, </a:t>
            </a:r>
            <a:r>
              <a:rPr lang="en-US" dirty="0" smtClean="0"/>
              <a:t>NGA </a:t>
            </a:r>
            <a:r>
              <a:rPr lang="el-GR" dirty="0" smtClean="0"/>
              <a:t>και </a:t>
            </a:r>
            <a:r>
              <a:rPr lang="en-US" dirty="0" smtClean="0"/>
              <a:t>NGD </a:t>
            </a:r>
            <a:r>
              <a:rPr lang="el-GR" dirty="0" smtClean="0"/>
              <a:t>είναι οι πυκνότητες καταστάσεων για τις περιπτώσεις των εκθετικών (</a:t>
            </a:r>
            <a:r>
              <a:rPr lang="en-US" dirty="0" smtClean="0"/>
              <a:t>T</a:t>
            </a:r>
            <a:r>
              <a:rPr lang="el-GR" dirty="0" smtClean="0"/>
              <a:t>) και γκαουσιανών κατανομών (</a:t>
            </a:r>
            <a:r>
              <a:rPr lang="en-US" dirty="0" smtClean="0"/>
              <a:t>G</a:t>
            </a:r>
            <a:r>
              <a:rPr lang="el-GR" dirty="0" smtClean="0"/>
              <a:t>) για καταστάσεις τύπου αποδέκτη (</a:t>
            </a:r>
            <a:r>
              <a:rPr lang="en-US" dirty="0" smtClean="0"/>
              <a:t>A</a:t>
            </a:r>
            <a:r>
              <a:rPr lang="el-GR" dirty="0" smtClean="0"/>
              <a:t>) και τύπου δότη (</a:t>
            </a:r>
            <a:r>
              <a:rPr lang="en-US" dirty="0" smtClean="0"/>
              <a:t>D</a:t>
            </a:r>
            <a:r>
              <a:rPr lang="el-GR" dirty="0" smtClean="0"/>
              <a:t>), και </a:t>
            </a:r>
            <a:r>
              <a:rPr lang="en-US" dirty="0" smtClean="0"/>
              <a:t>WTA</a:t>
            </a:r>
            <a:r>
              <a:rPr lang="el-GR" dirty="0" smtClean="0"/>
              <a:t>, </a:t>
            </a:r>
            <a:r>
              <a:rPr lang="en-US" dirty="0" smtClean="0"/>
              <a:t>WTD</a:t>
            </a:r>
            <a:r>
              <a:rPr lang="el-GR" dirty="0" smtClean="0"/>
              <a:t>, </a:t>
            </a:r>
            <a:r>
              <a:rPr lang="en-US" dirty="0" smtClean="0"/>
              <a:t>WGA</a:t>
            </a:r>
            <a:r>
              <a:rPr lang="el-GR" dirty="0" smtClean="0"/>
              <a:t>, </a:t>
            </a:r>
            <a:r>
              <a:rPr lang="en-US" dirty="0" smtClean="0"/>
              <a:t>WGD</a:t>
            </a:r>
            <a:r>
              <a:rPr lang="el-GR" dirty="0" smtClean="0"/>
              <a:t>, </a:t>
            </a:r>
            <a:r>
              <a:rPr lang="en-US" dirty="0" smtClean="0"/>
              <a:t>EGA </a:t>
            </a:r>
            <a:r>
              <a:rPr lang="el-GR" dirty="0" smtClean="0"/>
              <a:t>και </a:t>
            </a:r>
            <a:r>
              <a:rPr lang="en-US" dirty="0" smtClean="0"/>
              <a:t>EGD </a:t>
            </a:r>
            <a:r>
              <a:rPr lang="el-GR" dirty="0" smtClean="0"/>
              <a:t>είναι οι χαρακτηριστικές τιμές ενέργειας για καταστάσεις τύπου αποδέκτη (</a:t>
            </a:r>
            <a:r>
              <a:rPr lang="en-US" dirty="0" smtClean="0"/>
              <a:t>A</a:t>
            </a:r>
            <a:r>
              <a:rPr lang="el-GR" dirty="0" smtClean="0"/>
              <a:t>) και τύπου δότη (</a:t>
            </a:r>
            <a:r>
              <a:rPr lang="en-US" dirty="0" smtClean="0"/>
              <a:t>D</a:t>
            </a:r>
            <a:r>
              <a:rPr lang="el-GR" dirty="0" smtClean="0"/>
              <a:t>) στις ουρές και τις βαθιά κείμενες καταστάσεις στο ενεργειακό χάσμα. </a:t>
            </a:r>
            <a:endParaRPr lang="el-GR" dirty="0"/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1142976" y="2571744"/>
          <a:ext cx="1743075" cy="428625"/>
        </p:xfrm>
        <a:graphic>
          <a:graphicData uri="http://schemas.openxmlformats.org/presentationml/2006/ole">
            <p:oleObj spid="_x0000_s28679" r:id="rId6" imgW="1739900" imgH="431800" progId="">
              <p:embed/>
            </p:oleObj>
          </a:graphicData>
        </a:graphic>
      </p:graphicFrame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1142976" y="3643314"/>
          <a:ext cx="1781175" cy="428625"/>
        </p:xfrm>
        <a:graphic>
          <a:graphicData uri="http://schemas.openxmlformats.org/presentationml/2006/ole">
            <p:oleObj spid="_x0000_s28681" r:id="rId7" imgW="1777229" imgH="431613" progId="">
              <p:embed/>
            </p:oleObj>
          </a:graphicData>
        </a:graphic>
      </p:graphicFrame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8683" name="Object 11"/>
          <p:cNvGraphicFramePr>
            <a:graphicFrameLocks noChangeAspect="1"/>
          </p:cNvGraphicFramePr>
          <p:nvPr/>
        </p:nvGraphicFramePr>
        <p:xfrm>
          <a:off x="4071934" y="3500438"/>
          <a:ext cx="2238375" cy="504825"/>
        </p:xfrm>
        <a:graphic>
          <a:graphicData uri="http://schemas.openxmlformats.org/presentationml/2006/ole">
            <p:oleObj spid="_x0000_s28683" r:id="rId8" imgW="2235200" imgH="508000" progId="">
              <p:embed/>
            </p:oleObj>
          </a:graphicData>
        </a:graphic>
      </p:graphicFrame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3857620" y="2500306"/>
          <a:ext cx="2286000" cy="504825"/>
        </p:xfrm>
        <a:graphic>
          <a:graphicData uri="http://schemas.openxmlformats.org/presentationml/2006/ole">
            <p:oleObj spid="_x0000_s28685" r:id="rId9" imgW="2286000" imgH="508000" progId="">
              <p:embed/>
            </p:oleObj>
          </a:graphicData>
        </a:graphic>
      </p:graphicFrame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29</a:t>
            </a:fld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</a:t>
            </a:r>
            <a:r>
              <a:rPr lang="en-US" b="1" dirty="0" smtClean="0"/>
              <a:t>THIN FILM TRANSISTOR                                            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857232"/>
            <a:ext cx="7286676" cy="438912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l-GR" b="1" i="1" u="sng" dirty="0" smtClean="0"/>
              <a:t>Βασικές εξισώσεις</a:t>
            </a:r>
            <a:endParaRPr lang="en-US" b="1" i="1" u="sng" dirty="0" smtClean="0"/>
          </a:p>
          <a:p>
            <a:pPr>
              <a:buNone/>
            </a:pPr>
            <a:endParaRPr lang="en-US" i="1" u="sng" dirty="0" smtClean="0"/>
          </a:p>
          <a:p>
            <a:pPr>
              <a:buNone/>
            </a:pPr>
            <a:r>
              <a:rPr lang="en-US" sz="2200" i="1" dirty="0" smtClean="0"/>
              <a:t>        </a:t>
            </a:r>
            <a:r>
              <a:rPr lang="el-GR" sz="2200" b="1" i="1" dirty="0" smtClean="0"/>
              <a:t>Εξίσωση Poisson</a:t>
            </a:r>
            <a:r>
              <a:rPr lang="en-US" sz="2200" b="1" i="1" dirty="0" smtClean="0"/>
              <a:t>  </a:t>
            </a:r>
            <a:r>
              <a:rPr lang="en-US" sz="2200" i="1" dirty="0" smtClean="0"/>
              <a:t>:                                                          </a:t>
            </a:r>
          </a:p>
          <a:p>
            <a:pPr>
              <a:buNone/>
            </a:pPr>
            <a:r>
              <a:rPr lang="en-US" sz="2200" i="1" u="sng" dirty="0" smtClean="0"/>
              <a:t>           </a:t>
            </a:r>
          </a:p>
          <a:p>
            <a:pPr>
              <a:buNone/>
            </a:pPr>
            <a:r>
              <a:rPr lang="en-US" sz="2200" i="1" dirty="0" smtClean="0"/>
              <a:t>      </a:t>
            </a:r>
            <a:r>
              <a:rPr lang="el-GR" sz="2200" dirty="0" smtClean="0"/>
              <a:t>όπου το ψ είναι το ηλεκτροστατικό δυναμικό, </a:t>
            </a:r>
            <a:r>
              <a:rPr lang="en-US" sz="2200" dirty="0" smtClean="0"/>
              <a:t>n,</a:t>
            </a:r>
            <a:r>
              <a:rPr lang="el-GR" sz="2200" dirty="0" smtClean="0"/>
              <a:t> </a:t>
            </a:r>
            <a:r>
              <a:rPr lang="en-US" sz="2200" dirty="0" smtClean="0"/>
              <a:t>p</a:t>
            </a:r>
            <a:r>
              <a:rPr lang="el-GR" sz="2200" dirty="0" smtClean="0"/>
              <a:t> είναι οι συγκεντρώσεις ηλεκτρονίων και οπών , Ν</a:t>
            </a:r>
            <a:r>
              <a:rPr lang="en-US" sz="2200" baseline="-25000" dirty="0" smtClean="0"/>
              <a:t>D</a:t>
            </a:r>
            <a:r>
              <a:rPr lang="en-US" sz="2200" dirty="0" smtClean="0"/>
              <a:t> </a:t>
            </a:r>
            <a:r>
              <a:rPr lang="el-GR" sz="2200" dirty="0" smtClean="0"/>
              <a:t>και Ν</a:t>
            </a:r>
            <a:r>
              <a:rPr lang="el-GR" sz="2200" baseline="-25000" dirty="0" smtClean="0"/>
              <a:t>Α </a:t>
            </a:r>
            <a:r>
              <a:rPr lang="el-GR" sz="2200" dirty="0" smtClean="0"/>
              <a:t> οι συγκεντρώσεις δοτών και αποδεκτών,</a:t>
            </a:r>
            <a:r>
              <a:rPr lang="el-GR" sz="2200" baseline="-25000" dirty="0" smtClean="0"/>
              <a:t> </a:t>
            </a:r>
            <a:r>
              <a:rPr lang="el-GR" sz="2200" dirty="0" smtClean="0"/>
              <a:t>ε η τοπική διηλεκτρική σταθερά και </a:t>
            </a:r>
            <a:r>
              <a:rPr lang="en-US" sz="2200" dirty="0" smtClean="0"/>
              <a:t>Q</a:t>
            </a:r>
            <a:r>
              <a:rPr lang="en-US" sz="2200" baseline="-25000" dirty="0" smtClean="0"/>
              <a:t>T</a:t>
            </a:r>
            <a:r>
              <a:rPr lang="en-US" sz="2200" i="1" dirty="0" smtClean="0"/>
              <a:t> </a:t>
            </a:r>
            <a:r>
              <a:rPr lang="el-GR" sz="2200" dirty="0" smtClean="0"/>
              <a:t>το φορτίο των </a:t>
            </a:r>
            <a:r>
              <a:rPr lang="en-US" sz="2200" dirty="0" smtClean="0"/>
              <a:t>Traps (</a:t>
            </a:r>
            <a:r>
              <a:rPr lang="el-GR" sz="2200" dirty="0" smtClean="0"/>
              <a:t>ατελειών)</a:t>
            </a:r>
            <a:r>
              <a:rPr lang="en-US" sz="2200" dirty="0" smtClean="0"/>
              <a:t>  </a:t>
            </a:r>
          </a:p>
          <a:p>
            <a:pPr>
              <a:buNone/>
            </a:pPr>
            <a:endParaRPr lang="en-US" sz="2200" i="1" dirty="0" smtClean="0"/>
          </a:p>
          <a:p>
            <a:pPr>
              <a:buNone/>
            </a:pPr>
            <a:endParaRPr lang="en-US" sz="2200" i="1" dirty="0" smtClean="0"/>
          </a:p>
          <a:p>
            <a:pPr>
              <a:buNone/>
            </a:pPr>
            <a:r>
              <a:rPr lang="el-GR" sz="2200" i="1" dirty="0" smtClean="0"/>
              <a:t>         </a:t>
            </a:r>
            <a:r>
              <a:rPr lang="el-GR" sz="2200" b="1" i="1" dirty="0" smtClean="0"/>
              <a:t>Εξισώσεις συνέχειας</a:t>
            </a:r>
            <a:r>
              <a:rPr lang="en-US" sz="2200" b="1" i="1" dirty="0" smtClean="0"/>
              <a:t>  </a:t>
            </a:r>
            <a:r>
              <a:rPr lang="en-US" sz="2200" i="1" dirty="0" smtClean="0"/>
              <a:t>:          </a:t>
            </a:r>
          </a:p>
          <a:p>
            <a:pPr>
              <a:buNone/>
            </a:pPr>
            <a:endParaRPr lang="en-US" sz="2200" i="1" u="sng" dirty="0" smtClean="0"/>
          </a:p>
          <a:p>
            <a:pPr>
              <a:buNone/>
            </a:pPr>
            <a:endParaRPr lang="el-GR" sz="2200" i="1" u="sng" dirty="0" smtClean="0"/>
          </a:p>
          <a:p>
            <a:pPr>
              <a:buNone/>
            </a:pPr>
            <a:endParaRPr lang="en-US" sz="2200" i="1" u="sng" dirty="0" smtClean="0"/>
          </a:p>
          <a:p>
            <a:pPr>
              <a:buNone/>
            </a:pPr>
            <a:endParaRPr lang="en-US" sz="2200" i="1" u="sng" dirty="0" smtClean="0"/>
          </a:p>
          <a:p>
            <a:pPr>
              <a:buNone/>
            </a:pPr>
            <a:r>
              <a:rPr lang="en-US" sz="2200" dirty="0" smtClean="0"/>
              <a:t>  </a:t>
            </a:r>
            <a:r>
              <a:rPr lang="el-GR" sz="2200" dirty="0" smtClean="0"/>
              <a:t>   ,όπου </a:t>
            </a:r>
            <a:r>
              <a:rPr lang="en-US" sz="2200" dirty="0" err="1" smtClean="0"/>
              <a:t>J</a:t>
            </a:r>
            <a:r>
              <a:rPr lang="en-US" sz="2200" baseline="-25000" dirty="0" err="1" smtClean="0"/>
              <a:t>n</a:t>
            </a:r>
            <a:r>
              <a:rPr lang="en-US" sz="2200" dirty="0" smtClean="0"/>
              <a:t> </a:t>
            </a:r>
            <a:r>
              <a:rPr lang="el-GR" sz="2200" dirty="0" smtClean="0"/>
              <a:t>και </a:t>
            </a:r>
            <a:r>
              <a:rPr lang="en-US" sz="2200" dirty="0" err="1" smtClean="0"/>
              <a:t>J</a:t>
            </a:r>
            <a:r>
              <a:rPr lang="en-US" sz="2200" baseline="-25000" dirty="0" err="1" smtClean="0"/>
              <a:t>p</a:t>
            </a:r>
            <a:r>
              <a:rPr lang="el-GR" sz="2200" dirty="0" smtClean="0"/>
              <a:t> και  είναι οι πυκνότητες ρευμάτων των ηλεκτρονίων και των οπών, αντίστοιχα, </a:t>
            </a:r>
            <a:r>
              <a:rPr lang="en-US" sz="2200" dirty="0" smtClean="0"/>
              <a:t>n</a:t>
            </a:r>
            <a:r>
              <a:rPr lang="el-GR" sz="2200" dirty="0" smtClean="0"/>
              <a:t> και </a:t>
            </a:r>
            <a:r>
              <a:rPr lang="en-US" sz="2200" dirty="0" smtClean="0"/>
              <a:t>p</a:t>
            </a:r>
            <a:r>
              <a:rPr lang="el-GR" sz="2200" dirty="0" smtClean="0"/>
              <a:t> είναι οι συγκεντρώσεις ηλεκτρονίων και οπών και </a:t>
            </a:r>
            <a:r>
              <a:rPr lang="en-US" sz="2200" dirty="0" smtClean="0"/>
              <a:t>q</a:t>
            </a:r>
            <a:r>
              <a:rPr lang="el-GR" sz="2200" dirty="0" smtClean="0"/>
              <a:t> είναι το φορτίο του ηλεκτρονίου. Τα </a:t>
            </a:r>
            <a:r>
              <a:rPr lang="el-GR" sz="2200" i="1" dirty="0" err="1" smtClean="0"/>
              <a:t>Gn</a:t>
            </a:r>
            <a:r>
              <a:rPr lang="el-GR" sz="2200" dirty="0" smtClean="0"/>
              <a:t> και </a:t>
            </a:r>
            <a:r>
              <a:rPr lang="el-GR" sz="2200" i="1" dirty="0" err="1" smtClean="0"/>
              <a:t>Gp</a:t>
            </a:r>
            <a:r>
              <a:rPr lang="el-GR" sz="2200" i="1" dirty="0" smtClean="0"/>
              <a:t> </a:t>
            </a:r>
            <a:r>
              <a:rPr lang="el-GR" sz="2200" dirty="0" smtClean="0"/>
              <a:t>είναι οι ρυθμοί γένεσης και τα </a:t>
            </a:r>
            <a:r>
              <a:rPr lang="el-GR" sz="2200" i="1" dirty="0" smtClean="0"/>
              <a:t>R</a:t>
            </a:r>
            <a:r>
              <a:rPr lang="en-US" sz="2200" i="1" dirty="0" smtClean="0"/>
              <a:t>n</a:t>
            </a:r>
            <a:r>
              <a:rPr lang="el-GR" sz="2200" dirty="0" smtClean="0"/>
              <a:t> και </a:t>
            </a:r>
            <a:r>
              <a:rPr lang="el-GR" sz="2200" i="1" dirty="0" smtClean="0"/>
              <a:t>Rp </a:t>
            </a:r>
            <a:r>
              <a:rPr lang="el-GR" sz="2200" dirty="0" smtClean="0"/>
              <a:t>οι ρυθμοί ανασύζευξης για τα ηλεκτρόνια και τις οπές</a:t>
            </a:r>
            <a:r>
              <a:rPr lang="en-US" sz="2200" dirty="0" smtClean="0"/>
              <a:t>, </a:t>
            </a:r>
            <a:r>
              <a:rPr lang="el-GR" sz="2200" dirty="0" smtClean="0"/>
              <a:t> αντίστοιχα</a:t>
            </a:r>
            <a:endParaRPr lang="en-US" sz="2200" i="1" u="sng" dirty="0" smtClean="0"/>
          </a:p>
          <a:p>
            <a:pPr>
              <a:buNone/>
            </a:pPr>
            <a:endParaRPr lang="en-US" sz="2000" i="1" u="sng" dirty="0" smtClean="0"/>
          </a:p>
          <a:p>
            <a:pPr>
              <a:buNone/>
            </a:pPr>
            <a:endParaRPr lang="en-US" sz="2000" i="1" u="sng" dirty="0" smtClean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3286116" y="1428736"/>
          <a:ext cx="2324100" cy="276225"/>
        </p:xfrm>
        <a:graphic>
          <a:graphicData uri="http://schemas.openxmlformats.org/presentationml/2006/ole">
            <p:oleObj spid="_x0000_s3073" r:id="rId3" imgW="2324100" imgH="279400" progId="">
              <p:embed/>
            </p:oleObj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857620" y="2857496"/>
          <a:ext cx="1400175" cy="419100"/>
        </p:xfrm>
        <a:graphic>
          <a:graphicData uri="http://schemas.openxmlformats.org/presentationml/2006/ole">
            <p:oleObj spid="_x0000_s3075" r:id="rId4" imgW="1397000" imgH="419100" progId="">
              <p:embed/>
            </p:oleObj>
          </a:graphicData>
        </a:graphic>
      </p:graphicFrame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929058" y="3429000"/>
          <a:ext cx="1533525" cy="419100"/>
        </p:xfrm>
        <a:graphic>
          <a:graphicData uri="http://schemas.openxmlformats.org/presentationml/2006/ole">
            <p:oleObj spid="_x0000_s3077" r:id="rId5" imgW="1536700" imgH="419100" progId="">
              <p:embed/>
            </p:oleObj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l-GR" sz="2400" b="1" dirty="0" smtClean="0"/>
              <a:t>ΕΠΙΔΡΑΣΗ ΤΩΝ ΠΑΓΙΔΩΝ ΣΤΟ ΡΕΥΜΑ</a:t>
            </a:r>
            <a:endParaRPr lang="en-US" sz="2400" b="1" dirty="0" smtClean="0"/>
          </a:p>
          <a:p>
            <a:pPr>
              <a:buNone/>
            </a:pPr>
            <a:endParaRPr lang="en-US" sz="2400" b="1" dirty="0" smtClean="0"/>
          </a:p>
          <a:p>
            <a:pPr>
              <a:lnSpc>
                <a:spcPct val="90000"/>
              </a:lnSpc>
              <a:defRPr/>
            </a:pPr>
            <a:r>
              <a:rPr lang="el-GR" sz="2400" dirty="0" smtClean="0"/>
              <a:t>Η κατανομή των παγίδων επηρεάζει το φορτίο Δ</a:t>
            </a:r>
            <a:r>
              <a:rPr lang="en-US" sz="2400" dirty="0" smtClean="0"/>
              <a:t>Q</a:t>
            </a:r>
            <a:r>
              <a:rPr lang="el-GR" sz="2400" dirty="0" smtClean="0"/>
              <a:t> (εξίσωση </a:t>
            </a:r>
            <a:r>
              <a:rPr lang="en-US" sz="2400" dirty="0" smtClean="0"/>
              <a:t>Poisson)</a:t>
            </a:r>
            <a:r>
              <a:rPr lang="el-GR" sz="2400" dirty="0" smtClean="0"/>
              <a:t>. </a:t>
            </a:r>
            <a:endParaRPr lang="en-US" sz="2400" dirty="0" smtClean="0"/>
          </a:p>
          <a:p>
            <a:pPr>
              <a:lnSpc>
                <a:spcPct val="90000"/>
              </a:lnSpc>
              <a:defRPr/>
            </a:pPr>
            <a:endParaRPr lang="el-GR" sz="2400" dirty="0" smtClean="0"/>
          </a:p>
          <a:p>
            <a:pPr>
              <a:lnSpc>
                <a:spcPct val="90000"/>
              </a:lnSpc>
              <a:defRPr/>
            </a:pPr>
            <a:r>
              <a:rPr lang="el-GR" sz="2400" dirty="0" smtClean="0"/>
              <a:t>Το φορτίο Δ</a:t>
            </a:r>
            <a:r>
              <a:rPr lang="en-US" sz="2400" dirty="0" smtClean="0"/>
              <a:t>Q</a:t>
            </a:r>
            <a:r>
              <a:rPr lang="el-GR" sz="2400" dirty="0" smtClean="0"/>
              <a:t> επηρεάζει το ηλεκτρικό πεδίο</a:t>
            </a:r>
            <a:r>
              <a:rPr lang="en-US" sz="2400" dirty="0" smtClean="0"/>
              <a:t>.</a:t>
            </a:r>
          </a:p>
          <a:p>
            <a:pPr>
              <a:lnSpc>
                <a:spcPct val="90000"/>
              </a:lnSpc>
              <a:defRPr/>
            </a:pPr>
            <a:endParaRPr lang="en-US" sz="2400" dirty="0" smtClean="0"/>
          </a:p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T</a:t>
            </a:r>
            <a:r>
              <a:rPr lang="el-GR" sz="2400" dirty="0" smtClean="0"/>
              <a:t>ο ηλεκτρικό πεδίο Δ</a:t>
            </a:r>
            <a:r>
              <a:rPr lang="en-US" sz="2400" dirty="0" smtClean="0"/>
              <a:t>E</a:t>
            </a:r>
            <a:r>
              <a:rPr lang="el-GR" sz="2400" dirty="0" smtClean="0"/>
              <a:t> επηρεάζει το δυναμικό. </a:t>
            </a:r>
            <a:endParaRPr lang="en-US" sz="2400" dirty="0" smtClean="0"/>
          </a:p>
          <a:p>
            <a:pPr>
              <a:lnSpc>
                <a:spcPct val="90000"/>
              </a:lnSpc>
              <a:defRPr/>
            </a:pPr>
            <a:endParaRPr lang="el-GR" sz="2400" dirty="0" smtClean="0"/>
          </a:p>
          <a:p>
            <a:pPr>
              <a:lnSpc>
                <a:spcPct val="90000"/>
              </a:lnSpc>
              <a:defRPr/>
            </a:pPr>
            <a:r>
              <a:rPr lang="el-GR" sz="2400" dirty="0" smtClean="0"/>
              <a:t>Από το δυναμικό εξάγεται το ρεύμα.</a:t>
            </a:r>
          </a:p>
          <a:p>
            <a:pPr>
              <a:lnSpc>
                <a:spcPct val="90000"/>
              </a:lnSpc>
              <a:defRPr/>
            </a:pPr>
            <a:endParaRPr lang="el-GR" sz="2400" dirty="0" smtClean="0"/>
          </a:p>
          <a:p>
            <a:pPr>
              <a:lnSpc>
                <a:spcPct val="90000"/>
              </a:lnSpc>
              <a:buNone/>
              <a:defRPr/>
            </a:pPr>
            <a:endParaRPr lang="el-GR" sz="2000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l-GR" sz="2400" dirty="0" smtClean="0">
                <a:solidFill>
                  <a:srgbClr val="FF3300"/>
                </a:solidFill>
              </a:rPr>
              <a:t>Κατανομή (</a:t>
            </a:r>
            <a:r>
              <a:rPr lang="en-US" sz="2400" dirty="0" smtClean="0">
                <a:solidFill>
                  <a:srgbClr val="FF3300"/>
                </a:solidFill>
              </a:rPr>
              <a:t>DOS</a:t>
            </a:r>
            <a:r>
              <a:rPr lang="el-GR" sz="2400" dirty="0" smtClean="0">
                <a:solidFill>
                  <a:srgbClr val="FF3300"/>
                </a:solidFill>
              </a:rPr>
              <a:t>)</a:t>
            </a:r>
            <a:r>
              <a:rPr lang="en-US" sz="2400" dirty="0" smtClean="0">
                <a:solidFill>
                  <a:srgbClr val="FF3300"/>
                </a:solidFill>
              </a:rPr>
              <a:t>        </a:t>
            </a:r>
            <a:r>
              <a:rPr lang="el-GR" sz="2400" dirty="0" smtClean="0">
                <a:solidFill>
                  <a:srgbClr val="FF3300"/>
                </a:solidFill>
              </a:rPr>
              <a:t>Δ</a:t>
            </a:r>
            <a:r>
              <a:rPr lang="en-US" sz="2400" dirty="0" smtClean="0">
                <a:solidFill>
                  <a:srgbClr val="FF3300"/>
                </a:solidFill>
              </a:rPr>
              <a:t>Q </a:t>
            </a:r>
            <a:r>
              <a:rPr lang="el-GR" sz="2400" dirty="0" smtClean="0">
                <a:solidFill>
                  <a:srgbClr val="FF3300"/>
                </a:solidFill>
              </a:rPr>
              <a:t>      </a:t>
            </a:r>
            <a:r>
              <a:rPr lang="en-US" sz="2400" dirty="0" smtClean="0">
                <a:solidFill>
                  <a:srgbClr val="FF3300"/>
                </a:solidFill>
              </a:rPr>
              <a:t>,</a:t>
            </a:r>
            <a:r>
              <a:rPr lang="el-GR" sz="2400" dirty="0" smtClean="0">
                <a:solidFill>
                  <a:srgbClr val="FF3300"/>
                </a:solidFill>
              </a:rPr>
              <a:t>ΔΕ         Δ</a:t>
            </a:r>
            <a:r>
              <a:rPr lang="en-US" sz="2400" dirty="0" smtClean="0">
                <a:solidFill>
                  <a:srgbClr val="FF3300"/>
                </a:solidFill>
              </a:rPr>
              <a:t>V      </a:t>
            </a:r>
            <a:r>
              <a:rPr lang="el-GR" sz="2400" dirty="0" smtClean="0">
                <a:solidFill>
                  <a:srgbClr val="FF3300"/>
                </a:solidFill>
              </a:rPr>
              <a:t> </a:t>
            </a:r>
            <a:r>
              <a:rPr lang="en-US" sz="2400" dirty="0" smtClean="0">
                <a:solidFill>
                  <a:srgbClr val="FF3300"/>
                </a:solidFill>
              </a:rPr>
              <a:t>  </a:t>
            </a:r>
            <a:r>
              <a:rPr lang="el-GR" sz="2400" dirty="0" smtClean="0">
                <a:solidFill>
                  <a:srgbClr val="FF3300"/>
                </a:solidFill>
              </a:rPr>
              <a:t>Δ</a:t>
            </a:r>
            <a:r>
              <a:rPr lang="en-US" sz="2400" dirty="0" smtClean="0">
                <a:solidFill>
                  <a:srgbClr val="FF3300"/>
                </a:solidFill>
              </a:rPr>
              <a:t>I</a:t>
            </a:r>
            <a:endParaRPr lang="el-GR" sz="2400" dirty="0" smtClean="0">
              <a:solidFill>
                <a:srgbClr val="FF3300"/>
              </a:solidFill>
            </a:endParaRPr>
          </a:p>
          <a:p>
            <a:endParaRPr lang="el-GR" sz="2400" b="1" dirty="0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2571736" y="6072206"/>
            <a:ext cx="57467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r>
              <a:rPr lang="en-US" dirty="0" smtClean="0"/>
              <a:t> </a:t>
            </a:r>
            <a:endParaRPr lang="el-GR" dirty="0"/>
          </a:p>
        </p:txBody>
      </p:sp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3571868" y="6072206"/>
            <a:ext cx="57467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4500562" y="6072206"/>
            <a:ext cx="57467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>
            <a:off x="5500694" y="6072206"/>
            <a:ext cx="57467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30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ΠΛΕΓΜΑ</a:t>
            </a:r>
          </a:p>
          <a:p>
            <a:pPr algn="just">
              <a:lnSpc>
                <a:spcPct val="80000"/>
              </a:lnSpc>
              <a:defRPr/>
            </a:pPr>
            <a:r>
              <a:rPr lang="el-GR" sz="2400" dirty="0" smtClean="0"/>
              <a:t>Το πλέγμα είναι ένα σύνολο από μικρά τρίγωνα τα οποία εμφανίζονται στη δομή της διάταξης. Σε κάθε σημείο των γωνιών του τριγώνου δίνονται τα αποτελέσματα της προσομοίωσης. </a:t>
            </a:r>
          </a:p>
          <a:p>
            <a:pPr algn="just">
              <a:lnSpc>
                <a:spcPct val="80000"/>
              </a:lnSpc>
              <a:buNone/>
              <a:defRPr/>
            </a:pPr>
            <a:endParaRPr lang="el-GR" sz="2400" dirty="0" smtClean="0"/>
          </a:p>
          <a:p>
            <a:pPr algn="just">
              <a:lnSpc>
                <a:spcPct val="80000"/>
              </a:lnSpc>
              <a:defRPr/>
            </a:pPr>
            <a:r>
              <a:rPr lang="el-GR" sz="2400" dirty="0" smtClean="0"/>
              <a:t>Το πλέγμα πρέπει να αποτελείται από αρκετά σημεία, ώστε να παρέχει την απαιτούμενη ακρίβεια.</a:t>
            </a:r>
          </a:p>
          <a:p>
            <a:pPr algn="just">
              <a:lnSpc>
                <a:spcPct val="80000"/>
              </a:lnSpc>
              <a:defRPr/>
            </a:pPr>
            <a:endParaRPr lang="el-GR" sz="2400" dirty="0" smtClean="0"/>
          </a:p>
          <a:p>
            <a:pPr algn="just">
              <a:lnSpc>
                <a:spcPct val="80000"/>
              </a:lnSpc>
              <a:defRPr/>
            </a:pPr>
            <a:r>
              <a:rPr lang="el-GR" sz="2400" dirty="0" smtClean="0"/>
              <a:t>Το πλέγμα πρέπει να είναι αρκετά πυκνό στα σημεία όπου αναμένεται απότομη αλλαγή του ηλεκτρικού πεδίου της κατανομής των φορέων ή άλλων παραμέτρων. Τέτοια σημεία είναι η περιοχή κοντά</a:t>
            </a:r>
            <a:r>
              <a:rPr lang="en-US" sz="2400" dirty="0" smtClean="0"/>
              <a:t> </a:t>
            </a:r>
            <a:r>
              <a:rPr lang="el-GR" sz="2400" dirty="0" smtClean="0"/>
              <a:t>στην πηγή και στον απαγωγό καθώς και στην διεπιφάνεια </a:t>
            </a:r>
            <a:r>
              <a:rPr lang="en-US" sz="2400" dirty="0" smtClean="0"/>
              <a:t>SiO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/poly-Si</a:t>
            </a:r>
            <a:endParaRPr lang="el-GR" sz="2400" dirty="0" smtClean="0"/>
          </a:p>
          <a:p>
            <a:pPr>
              <a:buNone/>
            </a:pP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31</a:t>
            </a:fld>
            <a:endParaRPr lang="el-G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3614734" cy="4389120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l-GR" sz="3200" dirty="0" smtClean="0"/>
              <a:t>ΧΑΡΑΚΤΗΡΙΣΤΙΚΑ ΤΗΣ </a:t>
            </a:r>
            <a:r>
              <a:rPr lang="en-US" sz="3200" dirty="0" smtClean="0"/>
              <a:t> </a:t>
            </a:r>
            <a:r>
              <a:rPr lang="el-GR" sz="3200" dirty="0" smtClean="0"/>
              <a:t>ΔΟΜΗΣ ΧΩΡΙΣ ΤΡΑΧΥΤΗΤΑ</a:t>
            </a:r>
            <a:endParaRPr lang="en-US" sz="3200" dirty="0" smtClean="0"/>
          </a:p>
          <a:p>
            <a:pPr algn="ctr">
              <a:lnSpc>
                <a:spcPct val="90000"/>
              </a:lnSpc>
              <a:buNone/>
              <a:defRPr/>
            </a:pPr>
            <a:endParaRPr lang="el-GR" sz="3200" dirty="0" smtClean="0">
              <a:solidFill>
                <a:srgbClr val="FF3300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el-GR" sz="2800" dirty="0" smtClean="0"/>
              <a:t>πάχος οξειδίου πύλης 120</a:t>
            </a:r>
            <a:r>
              <a:rPr lang="en-US" sz="2800" dirty="0" smtClean="0"/>
              <a:t>nm </a:t>
            </a:r>
            <a:r>
              <a:rPr lang="el-GR" sz="2800" dirty="0" smtClean="0"/>
              <a:t>(</a:t>
            </a:r>
            <a:r>
              <a:rPr lang="en-US" sz="2800" dirty="0" err="1" smtClean="0"/>
              <a:t>SiO</a:t>
            </a:r>
            <a:r>
              <a:rPr lang="el-GR" sz="2800" baseline="-25000" dirty="0" smtClean="0"/>
              <a:t>2</a:t>
            </a:r>
            <a:r>
              <a:rPr lang="el-GR" sz="2800" dirty="0" smtClean="0"/>
              <a:t>)</a:t>
            </a:r>
          </a:p>
          <a:p>
            <a:pPr>
              <a:lnSpc>
                <a:spcPct val="90000"/>
              </a:lnSpc>
              <a:defRPr/>
            </a:pPr>
            <a:r>
              <a:rPr lang="el-GR" sz="2800" dirty="0" smtClean="0"/>
              <a:t>πάχος υμενίου 50</a:t>
            </a:r>
            <a:r>
              <a:rPr lang="en-US" sz="2800" dirty="0" smtClean="0"/>
              <a:t>nm</a:t>
            </a:r>
            <a:endParaRPr lang="el-GR" sz="2800" dirty="0" smtClean="0"/>
          </a:p>
          <a:p>
            <a:pPr>
              <a:lnSpc>
                <a:spcPct val="90000"/>
              </a:lnSpc>
              <a:defRPr/>
            </a:pPr>
            <a:r>
              <a:rPr lang="el-GR" sz="2800" dirty="0" smtClean="0"/>
              <a:t>μήκος καναλιού 4μ</a:t>
            </a:r>
            <a:r>
              <a:rPr lang="en-US" sz="2800" dirty="0" smtClean="0"/>
              <a:t>m</a:t>
            </a:r>
            <a:endParaRPr lang="el-GR" sz="2800" dirty="0" smtClean="0"/>
          </a:p>
          <a:p>
            <a:pPr>
              <a:lnSpc>
                <a:spcPct val="90000"/>
              </a:lnSpc>
              <a:defRPr/>
            </a:pPr>
            <a:r>
              <a:rPr lang="el-GR" sz="2800" dirty="0" smtClean="0"/>
              <a:t>όριο κρυσταλλιτών (</a:t>
            </a:r>
            <a:r>
              <a:rPr lang="en-US" sz="2800" dirty="0" smtClean="0"/>
              <a:t>grain boundary</a:t>
            </a:r>
            <a:r>
              <a:rPr lang="el-GR" sz="2800" dirty="0" smtClean="0"/>
              <a:t>) στο κέντρο του καναλιού</a:t>
            </a:r>
          </a:p>
          <a:p>
            <a:pPr>
              <a:lnSpc>
                <a:spcPct val="90000"/>
              </a:lnSpc>
              <a:defRPr/>
            </a:pPr>
            <a:r>
              <a:rPr lang="el-GR" sz="2800" dirty="0" smtClean="0"/>
              <a:t>ντοπάρισμα </a:t>
            </a:r>
            <a:r>
              <a:rPr lang="en-US" sz="2800" dirty="0" smtClean="0"/>
              <a:t>n+</a:t>
            </a:r>
            <a:r>
              <a:rPr lang="el-GR" sz="2800" dirty="0" smtClean="0"/>
              <a:t> στην πηγή και στον απαγωγό</a:t>
            </a:r>
          </a:p>
          <a:p>
            <a:pPr>
              <a:lnSpc>
                <a:spcPct val="90000"/>
              </a:lnSpc>
              <a:defRPr/>
            </a:pPr>
            <a:r>
              <a:rPr lang="el-GR" sz="2800" dirty="0" smtClean="0"/>
              <a:t>ηλεκτρόδια από αλουμίνιο</a:t>
            </a:r>
          </a:p>
          <a:p>
            <a:endParaRPr lang="el-GR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160838" y="1628775"/>
            <a:ext cx="4732337" cy="482441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32</a:t>
            </a:fld>
            <a:endParaRPr lang="el-G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0004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pic>
        <p:nvPicPr>
          <p:cNvPr id="5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572132" y="3357562"/>
            <a:ext cx="3022371" cy="1981200"/>
          </a:xfrm>
          <a:prstGeom prst="rect">
            <a:avLst/>
          </a:prstGeom>
          <a:noFill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28596" y="1214422"/>
            <a:ext cx="4392613" cy="3025775"/>
          </a:xfrm>
          <a:prstGeom prst="rect">
            <a:avLst/>
          </a:prstGeom>
          <a:noFill/>
        </p:spPr>
      </p:pic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2357422" y="2571744"/>
            <a:ext cx="792162" cy="936625"/>
          </a:xfrm>
          <a:prstGeom prst="ellipse">
            <a:avLst/>
          </a:prstGeom>
          <a:solidFill>
            <a:schemeClr val="accent1">
              <a:alpha val="0"/>
            </a:schemeClr>
          </a:solidFill>
          <a:ln w="317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2735262" y="2571744"/>
            <a:ext cx="6408738" cy="290513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2643174" y="3500438"/>
            <a:ext cx="3384550" cy="2232025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33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8C27B-CCFB-4F83-B651-183FE9222201}" type="slidenum">
              <a:rPr lang="el-GR"/>
              <a:pPr>
                <a:defRPr/>
              </a:pPr>
              <a:t>34</a:t>
            </a:fld>
            <a:endParaRPr lang="el-G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0004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Χαρακτηριστική  μεταφοράς </a:t>
            </a:r>
            <a:r>
              <a:rPr lang="en-US" dirty="0" smtClean="0"/>
              <a:t>TFT</a:t>
            </a:r>
            <a:endParaRPr lang="el-GR" dirty="0" smtClean="0"/>
          </a:p>
          <a:p>
            <a:pPr>
              <a:buNone/>
            </a:pPr>
            <a:endParaRPr lang="el-GR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2357430"/>
            <a:ext cx="6696198" cy="38179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8C27B-CCFB-4F83-B651-183FE9222201}" type="slidenum">
              <a:rPr lang="el-GR"/>
              <a:pPr>
                <a:defRPr/>
              </a:pPr>
              <a:t>35</a:t>
            </a:fld>
            <a:endParaRPr lang="el-G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0004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pic>
        <p:nvPicPr>
          <p:cNvPr id="901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214422"/>
            <a:ext cx="362267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142844" y="357187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/>
              <a:t>Ενεργειακή κατανομή των καταστάσεων (παγίδων) στους </a:t>
            </a:r>
            <a:r>
              <a:rPr lang="el-GR" dirty="0" err="1" smtClean="0"/>
              <a:t>κρυσταλλίτες</a:t>
            </a:r>
            <a:r>
              <a:rPr lang="el-GR" dirty="0" smtClean="0"/>
              <a:t>, για δομές </a:t>
            </a:r>
            <a:r>
              <a:rPr lang="en-US" dirty="0" smtClean="0"/>
              <a:t>TFT </a:t>
            </a:r>
            <a:r>
              <a:rPr lang="el-GR" dirty="0" smtClean="0"/>
              <a:t> με μηδενική τραχύτητα που οδηγούν σε ταύτιση αποτελεσμάτων προσομοίωσης και πειράματος</a:t>
            </a:r>
            <a:endParaRPr lang="el-GR" dirty="0"/>
          </a:p>
        </p:txBody>
      </p:sp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4786314" y="3571876"/>
            <a:ext cx="435768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Ενεργειακή κατανομή των καταστάσεων (παγίδων) στο όριο των </a:t>
            </a:r>
            <a:r>
              <a:rPr kumimoji="0" lang="el-G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κρυσταλλιτών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για δομές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TFT 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με μηδενική τραχύτητα που οδηγούν σε ταύτιση αποτελεσμάτων προσομοίωσης και πειράματος.</a:t>
            </a:r>
            <a:endParaRPr kumimoji="0" 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01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1142984"/>
            <a:ext cx="3825875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64291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71744"/>
            <a:ext cx="4157666" cy="3783816"/>
          </a:xfrm>
        </p:spPr>
        <p:txBody>
          <a:bodyPr>
            <a:normAutofit/>
          </a:bodyPr>
          <a:lstStyle/>
          <a:p>
            <a:pPr algn="ctr">
              <a:buNone/>
              <a:defRPr/>
            </a:pPr>
            <a:r>
              <a:rPr lang="el-GR" sz="2000" dirty="0" smtClean="0"/>
              <a:t>ΧΑΡΑΚΤΗΡΙΣΤΙΚΑ ΤΗΣ ΔΟΜΗΣ</a:t>
            </a:r>
            <a:endParaRPr lang="en-US" sz="2000" dirty="0" smtClean="0"/>
          </a:p>
          <a:p>
            <a:pPr>
              <a:defRPr/>
            </a:pPr>
            <a:r>
              <a:rPr lang="el-GR" sz="2000" dirty="0" smtClean="0"/>
              <a:t>πάχος οξειδίου πύλης 120</a:t>
            </a:r>
            <a:r>
              <a:rPr lang="en-US" sz="2000" dirty="0" smtClean="0"/>
              <a:t>nm </a:t>
            </a:r>
            <a:r>
              <a:rPr lang="el-GR" sz="2000" dirty="0" smtClean="0"/>
              <a:t>(</a:t>
            </a:r>
            <a:r>
              <a:rPr lang="en-US" sz="2000" dirty="0" err="1" smtClean="0"/>
              <a:t>SiO</a:t>
            </a:r>
            <a:r>
              <a:rPr lang="el-GR" sz="2000" dirty="0" smtClean="0"/>
              <a:t>2)</a:t>
            </a:r>
          </a:p>
          <a:p>
            <a:pPr>
              <a:defRPr/>
            </a:pPr>
            <a:r>
              <a:rPr lang="el-GR" sz="2000" dirty="0" smtClean="0"/>
              <a:t>πάχος υμενίου 50</a:t>
            </a:r>
            <a:r>
              <a:rPr lang="en-US" sz="2000" dirty="0" smtClean="0"/>
              <a:t>nm</a:t>
            </a:r>
            <a:endParaRPr lang="el-GR" sz="2000" dirty="0" smtClean="0"/>
          </a:p>
          <a:p>
            <a:pPr>
              <a:defRPr/>
            </a:pPr>
            <a:r>
              <a:rPr lang="el-GR" sz="2000" dirty="0" smtClean="0"/>
              <a:t>μήκος καναλιού 4μ</a:t>
            </a:r>
            <a:r>
              <a:rPr lang="en-US" sz="2000" dirty="0" smtClean="0"/>
              <a:t>m</a:t>
            </a:r>
            <a:endParaRPr lang="el-GR" sz="2000" dirty="0" smtClean="0"/>
          </a:p>
          <a:p>
            <a:pPr>
              <a:defRPr/>
            </a:pPr>
            <a:r>
              <a:rPr lang="el-GR" sz="2000" dirty="0" smtClean="0"/>
              <a:t>όριο κρυσταλλιτών στο κέντρο του καναλιού</a:t>
            </a:r>
          </a:p>
          <a:p>
            <a:pPr>
              <a:defRPr/>
            </a:pPr>
            <a:r>
              <a:rPr lang="el-GR" sz="2000" dirty="0" smtClean="0"/>
              <a:t>τραχύτητα τοξοειδούς μορφής και ύψους 55</a:t>
            </a:r>
            <a:r>
              <a:rPr lang="en-US" sz="2000" dirty="0" smtClean="0"/>
              <a:t>nm</a:t>
            </a:r>
            <a:endParaRPr lang="el-GR" sz="2000" dirty="0" smtClean="0">
              <a:solidFill>
                <a:schemeClr val="bg1"/>
              </a:solidFill>
            </a:endParaRPr>
          </a:p>
          <a:p>
            <a:r>
              <a:rPr lang="el-GR" sz="2000" dirty="0" smtClean="0">
                <a:solidFill>
                  <a:srgbClr val="FFFFCC"/>
                </a:solidFill>
              </a:rPr>
              <a:t>ΥΨΟΥΣ 55</a:t>
            </a:r>
            <a:r>
              <a:rPr lang="en-US" sz="2000" dirty="0" smtClean="0">
                <a:solidFill>
                  <a:srgbClr val="FFFFCC"/>
                </a:solidFill>
              </a:rPr>
              <a:t>nm</a:t>
            </a:r>
            <a:endParaRPr lang="el-GR" sz="2000" dirty="0"/>
          </a:p>
        </p:txBody>
      </p:sp>
      <p:sp>
        <p:nvSpPr>
          <p:cNvPr id="4" name="Rectangle 3"/>
          <p:cNvSpPr/>
          <p:nvPr/>
        </p:nvSpPr>
        <p:spPr>
          <a:xfrm>
            <a:off x="1000100" y="1714488"/>
            <a:ext cx="70009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smtClean="0"/>
              <a:t>ΔΙΑΤΑΞΗ ΜΕ ΤΡΑΧΥΤΗΤΑ ΥΨΟΥΣ 55</a:t>
            </a:r>
            <a:r>
              <a:rPr lang="en-US" sz="2800" dirty="0" smtClean="0"/>
              <a:t>nm</a:t>
            </a:r>
            <a:endParaRPr lang="el-GR" sz="2800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05400" y="2714620"/>
            <a:ext cx="4038600" cy="2647350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36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0004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2844" y="1571612"/>
            <a:ext cx="4038600" cy="4114800"/>
          </a:xfrm>
        </p:spPr>
      </p:pic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00562" y="3429000"/>
            <a:ext cx="4038600" cy="2650331"/>
          </a:xfrm>
          <a:prstGeom prst="rect">
            <a:avLst/>
          </a:prstGeom>
        </p:spPr>
      </p:pic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1928794" y="2857496"/>
            <a:ext cx="719138" cy="2232025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>
            <a:off x="2214546" y="5072074"/>
            <a:ext cx="2232025" cy="20161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2285984" y="2857496"/>
            <a:ext cx="2232025" cy="14446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37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0004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23901" y="1935163"/>
            <a:ext cx="6696198" cy="4389437"/>
          </a:xfr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38</a:t>
            </a:fld>
            <a:endParaRPr lang="el-GR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0004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pic>
        <p:nvPicPr>
          <p:cNvPr id="819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928670"/>
            <a:ext cx="3417888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1000108"/>
            <a:ext cx="3586163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14282" y="335756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/>
              <a:t>Ενεργειακή κατανομή των καταστάσεων (παγίδων) στους </a:t>
            </a:r>
            <a:r>
              <a:rPr lang="el-GR" dirty="0" err="1" smtClean="0"/>
              <a:t>κρυσταλλίτες</a:t>
            </a:r>
            <a:r>
              <a:rPr lang="el-GR" dirty="0" smtClean="0"/>
              <a:t>, για δομές </a:t>
            </a:r>
            <a:r>
              <a:rPr lang="en-US" dirty="0" smtClean="0"/>
              <a:t>TFT </a:t>
            </a:r>
            <a:r>
              <a:rPr lang="el-GR" dirty="0" smtClean="0"/>
              <a:t> με τραχύτητα ύψους 22.5</a:t>
            </a:r>
            <a:r>
              <a:rPr lang="en-US" dirty="0" smtClean="0"/>
              <a:t>nm</a:t>
            </a:r>
            <a:r>
              <a:rPr lang="el-GR" dirty="0" smtClean="0"/>
              <a:t>, που οδηγούν σε ταύτιση αποτελεσμάτων προσομοίωσης και πειράματος</a:t>
            </a:r>
            <a:endParaRPr lang="el-GR" dirty="0"/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4714876" y="3357562"/>
            <a:ext cx="421477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Ενεργειακή κατανομή των καταστάσεων (παγίδων) στο όριο των </a:t>
            </a:r>
            <a:r>
              <a:rPr kumimoji="0" lang="el-G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κρυσταλλιτών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για δομές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TFT 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με τραχύτητα ύψους 22.5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nm</a:t>
            </a:r>
            <a:r>
              <a:rPr kumimoji="0" 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που οδηγούν σε ταύτιση αποτελεσμάτων προσομοίωσης και πειράματος</a:t>
            </a:r>
            <a:endParaRPr kumimoji="0" 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39</a:t>
            </a:fld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THIN FILM TRANSISTOR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58204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b="1" dirty="0" smtClean="0"/>
              <a:t>Μοντέλο μεταφοράς </a:t>
            </a:r>
            <a:r>
              <a:rPr lang="el-GR" sz="2000" dirty="0" smtClean="0"/>
              <a:t> </a:t>
            </a:r>
            <a:r>
              <a:rPr lang="el-GR" sz="2000" b="1" dirty="0" smtClean="0"/>
              <a:t>drift-diffusion(ολίσθησης-διάχυσης)</a:t>
            </a:r>
            <a:endParaRPr lang="en-US" sz="2000" b="1" dirty="0" smtClean="0"/>
          </a:p>
          <a:p>
            <a:pPr>
              <a:buNone/>
            </a:pPr>
            <a:r>
              <a:rPr lang="el-GR" sz="1600" b="1" dirty="0" smtClean="0"/>
              <a:t>Πυκνότητες ρευμάτων</a:t>
            </a:r>
            <a:r>
              <a:rPr lang="el-GR" sz="1600" dirty="0" smtClean="0"/>
              <a:t> </a:t>
            </a:r>
          </a:p>
          <a:p>
            <a:pPr>
              <a:buNone/>
            </a:pPr>
            <a:endParaRPr lang="el-GR" sz="1600" dirty="0" smtClean="0"/>
          </a:p>
          <a:p>
            <a:pPr>
              <a:buNone/>
            </a:pPr>
            <a:endParaRPr lang="el-GR" sz="1600" dirty="0" smtClean="0"/>
          </a:p>
          <a:p>
            <a:pPr>
              <a:buNone/>
            </a:pPr>
            <a:r>
              <a:rPr lang="en-US" sz="1600" dirty="0" smtClean="0"/>
              <a:t>      </a:t>
            </a:r>
            <a:r>
              <a:rPr lang="el-GR" sz="1600" dirty="0" smtClean="0"/>
              <a:t>όπου μ</a:t>
            </a:r>
            <a:r>
              <a:rPr lang="en-US" sz="1600" baseline="-25000" dirty="0" smtClean="0"/>
              <a:t>n</a:t>
            </a:r>
            <a:r>
              <a:rPr lang="en-US" sz="1600" dirty="0" smtClean="0"/>
              <a:t> </a:t>
            </a:r>
            <a:r>
              <a:rPr lang="el-GR" sz="1600" dirty="0" smtClean="0"/>
              <a:t>και μ</a:t>
            </a:r>
            <a:r>
              <a:rPr lang="en-US" sz="1600" baseline="-25000" dirty="0" smtClean="0"/>
              <a:t>p</a:t>
            </a:r>
            <a:r>
              <a:rPr lang="el-GR" sz="1600" dirty="0" smtClean="0"/>
              <a:t> και  είναι οι ευκινησίες των ηλεκτρονίων και των οπών</a:t>
            </a:r>
            <a:r>
              <a:rPr lang="en-US" sz="1600" dirty="0" smtClean="0"/>
              <a:t>,</a:t>
            </a:r>
            <a:r>
              <a:rPr lang="el-GR" sz="1600" dirty="0" smtClean="0"/>
              <a:t> αντίστοιχα</a:t>
            </a:r>
            <a:r>
              <a:rPr lang="en-US" sz="1600" dirty="0" smtClean="0"/>
              <a:t>, </a:t>
            </a:r>
            <a:r>
              <a:rPr lang="el-GR" sz="1600" dirty="0" smtClean="0"/>
              <a:t>και </a:t>
            </a:r>
            <a:r>
              <a:rPr lang="el-GR" sz="1600" i="1" dirty="0" smtClean="0"/>
              <a:t>Φ</a:t>
            </a:r>
            <a:r>
              <a:rPr lang="en-US" sz="1600" i="1" baseline="-25000" dirty="0" smtClean="0"/>
              <a:t>n</a:t>
            </a:r>
            <a:r>
              <a:rPr lang="en-US" sz="1600" i="1" dirty="0" smtClean="0"/>
              <a:t>,  </a:t>
            </a:r>
            <a:r>
              <a:rPr lang="el-GR" sz="1600" i="1" dirty="0" smtClean="0"/>
              <a:t>Φ</a:t>
            </a:r>
            <a:r>
              <a:rPr lang="en-US" sz="1600" i="1" baseline="-25000" dirty="0" smtClean="0"/>
              <a:t>p </a:t>
            </a:r>
            <a:r>
              <a:rPr lang="en-US" sz="1600" i="1" dirty="0" smtClean="0"/>
              <a:t> </a:t>
            </a:r>
            <a:r>
              <a:rPr lang="el-GR" sz="1600" dirty="0" smtClean="0"/>
              <a:t>τα επίπεδα </a:t>
            </a:r>
            <a:r>
              <a:rPr lang="en-US" sz="1600" dirty="0" smtClean="0"/>
              <a:t> quasi -Fermi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     </a:t>
            </a:r>
            <a:r>
              <a:rPr lang="el-GR" sz="1600" dirty="0" smtClean="0"/>
              <a:t>Τα επίπεδα </a:t>
            </a:r>
            <a:r>
              <a:rPr lang="en-US" sz="1600" dirty="0" smtClean="0"/>
              <a:t>quasi</a:t>
            </a:r>
            <a:r>
              <a:rPr lang="el-GR" sz="1600" dirty="0" smtClean="0"/>
              <a:t>-</a:t>
            </a:r>
            <a:r>
              <a:rPr lang="en-US" sz="1600" dirty="0" smtClean="0"/>
              <a:t>Fermi</a:t>
            </a:r>
            <a:r>
              <a:rPr lang="el-GR" sz="1600" dirty="0" smtClean="0"/>
              <a:t> συνδέονται με την συγκέντρωση των φορέων και το δυναμικό μέσω των προσεγγίσεων του </a:t>
            </a:r>
            <a:r>
              <a:rPr lang="en-US" sz="1600" dirty="0" smtClean="0"/>
              <a:t>Boltzmann</a:t>
            </a:r>
            <a:r>
              <a:rPr lang="el-GR" sz="1600" dirty="0" smtClean="0"/>
              <a:t> ως εξής</a:t>
            </a:r>
            <a:r>
              <a:rPr lang="en-US" sz="1600" dirty="0" smtClean="0"/>
              <a:t>:</a:t>
            </a:r>
          </a:p>
          <a:p>
            <a:pPr>
              <a:buNone/>
            </a:pPr>
            <a:endParaRPr lang="el-GR" sz="1600" dirty="0" smtClean="0"/>
          </a:p>
          <a:p>
            <a:pPr>
              <a:buNone/>
            </a:pPr>
            <a:r>
              <a:rPr lang="el-GR" sz="1600" dirty="0" smtClean="0"/>
              <a:t>	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l-GR" sz="1600" dirty="0" smtClean="0"/>
              <a:t>όπου </a:t>
            </a:r>
            <a:r>
              <a:rPr lang="en-US" sz="1600" dirty="0" smtClean="0"/>
              <a:t> </a:t>
            </a:r>
            <a:r>
              <a:rPr lang="en-US" sz="1600" dirty="0" err="1" smtClean="0"/>
              <a:t>n</a:t>
            </a:r>
            <a:r>
              <a:rPr lang="en-US" sz="1600" baseline="-25000" dirty="0" err="1" smtClean="0"/>
              <a:t>i</a:t>
            </a:r>
            <a:r>
              <a:rPr lang="en-US" sz="1600" dirty="0" smtClean="0"/>
              <a:t> </a:t>
            </a:r>
            <a:r>
              <a:rPr lang="el-GR" sz="1600" dirty="0" smtClean="0"/>
              <a:t>είναι η ενεργή πραγματική συγκέντρωση και Τ</a:t>
            </a:r>
            <a:r>
              <a:rPr lang="en-US" sz="1600" baseline="-25000" dirty="0" smtClean="0"/>
              <a:t>L</a:t>
            </a:r>
            <a:r>
              <a:rPr lang="en-US" sz="1600" dirty="0" smtClean="0"/>
              <a:t> </a:t>
            </a:r>
            <a:r>
              <a:rPr lang="el-GR" sz="1600" dirty="0" smtClean="0"/>
              <a:t>η θερμοκρασία του πλέγματος</a:t>
            </a:r>
            <a:endParaRPr lang="el-GR" sz="1600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3000364" y="2357430"/>
          <a:ext cx="981075" cy="257175"/>
        </p:xfrm>
        <a:graphic>
          <a:graphicData uri="http://schemas.openxmlformats.org/presentationml/2006/ole">
            <p:oleObj spid="_x0000_s17409" r:id="rId3" imgW="977476" imgH="253890" progId="">
              <p:embed/>
            </p:oleObj>
          </a:graphicData>
        </a:graphic>
      </p:graphicFrame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000364" y="2786058"/>
          <a:ext cx="1019175" cy="266700"/>
        </p:xfrm>
        <a:graphic>
          <a:graphicData uri="http://schemas.openxmlformats.org/presentationml/2006/ole">
            <p:oleObj spid="_x0000_s17411" r:id="rId4" imgW="1015559" imgH="266584" progId="">
              <p:embed/>
            </p:oleObj>
          </a:graphicData>
        </a:graphic>
      </p:graphicFrame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285852" y="4714884"/>
          <a:ext cx="1438275" cy="485775"/>
        </p:xfrm>
        <a:graphic>
          <a:graphicData uri="http://schemas.openxmlformats.org/presentationml/2006/ole">
            <p:oleObj spid="_x0000_s17413" r:id="rId5" imgW="1435100" imgH="482600" progId="">
              <p:embed/>
            </p:oleObj>
          </a:graphicData>
        </a:graphic>
      </p:graphicFrame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4143372" y="4643446"/>
          <a:ext cx="1562100" cy="561975"/>
        </p:xfrm>
        <a:graphic>
          <a:graphicData uri="http://schemas.openxmlformats.org/presentationml/2006/ole">
            <p:oleObj spid="_x0000_s17415" r:id="rId6" imgW="1562100" imgH="558800" progId="">
              <p:embed/>
            </p:oleObj>
          </a:graphicData>
        </a:graphic>
      </p:graphicFrame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0004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Thin Film Transistors</a:t>
            </a:r>
            <a:endParaRPr lang="el-GR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23901" y="1935163"/>
            <a:ext cx="6696198" cy="4389437"/>
          </a:xfr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40</a:t>
            </a:fld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THIN FILM TRANSISTOR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58204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    </a:t>
            </a:r>
            <a:r>
              <a:rPr lang="el-GR" sz="2000" dirty="0" smtClean="0"/>
              <a:t>Τα </a:t>
            </a:r>
            <a:r>
              <a:rPr lang="en-US" sz="2000" dirty="0" smtClean="0"/>
              <a:t>quasi-Fermi </a:t>
            </a:r>
            <a:r>
              <a:rPr lang="el-GR" sz="2000" dirty="0" smtClean="0"/>
              <a:t>επίπεδα δίνονται από τις σχέσεις</a:t>
            </a:r>
            <a:r>
              <a:rPr lang="en-US" sz="2000" dirty="0" smtClean="0"/>
              <a:t>: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</a:t>
            </a:r>
            <a:r>
              <a:rPr lang="el-GR" sz="2000" dirty="0" smtClean="0"/>
              <a:t>Αντικαθιστώντας αυτές τις εξισώσεις στις εκφράσεις για την πυκνότητα του ρεύματος έχουμε :</a:t>
            </a:r>
          </a:p>
          <a:p>
            <a:pPr>
              <a:buNone/>
            </a:pPr>
            <a:endParaRPr lang="el-GR" sz="2000" dirty="0" smtClean="0"/>
          </a:p>
          <a:p>
            <a:pPr>
              <a:buNone/>
            </a:pPr>
            <a:endParaRPr lang="el-GR" sz="2000" dirty="0" smtClean="0"/>
          </a:p>
          <a:p>
            <a:pPr>
              <a:buNone/>
            </a:pPr>
            <a:endParaRPr lang="el-GR" sz="2000" dirty="0" smtClean="0"/>
          </a:p>
          <a:p>
            <a:pPr>
              <a:buNone/>
            </a:pPr>
            <a:r>
              <a:rPr lang="el-GR" sz="2000" dirty="0" smtClean="0"/>
              <a:t>όπου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l-GR" sz="2000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2000232" y="2500306"/>
          <a:ext cx="1143000" cy="428625"/>
        </p:xfrm>
        <a:graphic>
          <a:graphicData uri="http://schemas.openxmlformats.org/presentationml/2006/ole">
            <p:oleObj spid="_x0000_s16385" r:id="rId3" imgW="1143000" imgH="431800" progId="">
              <p:embed/>
            </p:oleObj>
          </a:graphicData>
        </a:graphic>
      </p:graphicFrame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4286248" y="2500306"/>
          <a:ext cx="1152525" cy="428625"/>
        </p:xfrm>
        <a:graphic>
          <a:graphicData uri="http://schemas.openxmlformats.org/presentationml/2006/ole">
            <p:oleObj spid="_x0000_s16387" r:id="rId4" imgW="1155700" imgH="431800" progId="">
              <p:embed/>
            </p:oleObj>
          </a:graphicData>
        </a:graphic>
      </p:graphicFrame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2643174" y="3786190"/>
          <a:ext cx="1381125" cy="257175"/>
        </p:xfrm>
        <a:graphic>
          <a:graphicData uri="http://schemas.openxmlformats.org/presentationml/2006/ole">
            <p:oleObj spid="_x0000_s16393" r:id="rId5" imgW="1384300" imgH="254000" progId="">
              <p:embed/>
            </p:oleObj>
          </a:graphicData>
        </a:graphic>
      </p:graphicFrame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2571736" y="4214818"/>
          <a:ext cx="1438275" cy="266700"/>
        </p:xfrm>
        <a:graphic>
          <a:graphicData uri="http://schemas.openxmlformats.org/presentationml/2006/ole">
            <p:oleObj spid="_x0000_s16395" r:id="rId6" imgW="1434477" imgH="266584" progId="">
              <p:embed/>
            </p:oleObj>
          </a:graphicData>
        </a:graphic>
      </p:graphicFrame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2285984" y="4857760"/>
          <a:ext cx="771525" cy="419100"/>
        </p:xfrm>
        <a:graphic>
          <a:graphicData uri="http://schemas.openxmlformats.org/presentationml/2006/ole">
            <p:oleObj spid="_x0000_s16397" r:id="rId7" imgW="774364" imgH="418918" progId="">
              <p:embed/>
            </p:oleObj>
          </a:graphicData>
        </a:graphic>
      </p:graphicFrame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6399" name="Object 15"/>
          <p:cNvGraphicFramePr>
            <a:graphicFrameLocks noChangeAspect="1"/>
          </p:cNvGraphicFramePr>
          <p:nvPr/>
        </p:nvGraphicFramePr>
        <p:xfrm>
          <a:off x="3714744" y="4857760"/>
          <a:ext cx="800100" cy="419100"/>
        </p:xfrm>
        <a:graphic>
          <a:graphicData uri="http://schemas.openxmlformats.org/presentationml/2006/ole">
            <p:oleObj spid="_x0000_s16399" r:id="rId8" imgW="800100" imgH="419100" progId="">
              <p:embed/>
            </p:oleObj>
          </a:graphicData>
        </a:graphic>
      </p:graphicFrame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64291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THIN FILM TRANSISTOR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142984"/>
            <a:ext cx="6329378" cy="43891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u="sng" dirty="0" smtClean="0"/>
              <a:t> </a:t>
            </a:r>
          </a:p>
          <a:p>
            <a:pPr>
              <a:buNone/>
            </a:pPr>
            <a:endParaRPr lang="el-GR" sz="2000" i="1" dirty="0" smtClean="0"/>
          </a:p>
          <a:p>
            <a:pPr>
              <a:buNone/>
            </a:pPr>
            <a:r>
              <a:rPr lang="el-GR" sz="2000" b="1" dirty="0" smtClean="0"/>
              <a:t>Το μοντέλο στατιστικής φορέων </a:t>
            </a:r>
            <a:r>
              <a:rPr lang="en-US" sz="2000" b="1" dirty="0" smtClean="0"/>
              <a:t>Fermi</a:t>
            </a:r>
            <a:r>
              <a:rPr lang="el-GR" sz="2000" b="1" dirty="0" smtClean="0"/>
              <a:t>-</a:t>
            </a:r>
            <a:r>
              <a:rPr lang="en-US" sz="2000" b="1" dirty="0" smtClean="0"/>
              <a:t>Dirac</a:t>
            </a:r>
            <a:r>
              <a:rPr lang="el-GR" sz="2000" b="1" dirty="0" smtClean="0"/>
              <a:t> και </a:t>
            </a:r>
            <a:r>
              <a:rPr lang="en-US" sz="2000" b="1" dirty="0" err="1" smtClean="0"/>
              <a:t>Boltzman</a:t>
            </a:r>
            <a:endParaRPr lang="el-GR" sz="2000" b="1" dirty="0" smtClean="0"/>
          </a:p>
          <a:p>
            <a:pPr>
              <a:buNone/>
            </a:pPr>
            <a:endParaRPr lang="el-GR" sz="2000" i="1" dirty="0" smtClean="0"/>
          </a:p>
          <a:p>
            <a:pPr>
              <a:buNone/>
            </a:pPr>
            <a:r>
              <a:rPr lang="en-US" sz="2000" i="1" dirty="0" smtClean="0"/>
              <a:t>Fermi</a:t>
            </a:r>
            <a:r>
              <a:rPr lang="el-GR" sz="2000" i="1" dirty="0" smtClean="0"/>
              <a:t>-</a:t>
            </a:r>
            <a:r>
              <a:rPr lang="en-US" sz="2000" i="1" dirty="0" smtClean="0"/>
              <a:t>Dirac</a:t>
            </a:r>
            <a:endParaRPr lang="el-GR" sz="2000" i="1" dirty="0" smtClean="0"/>
          </a:p>
          <a:p>
            <a:pPr>
              <a:buNone/>
            </a:pPr>
            <a:endParaRPr lang="el-GR" sz="2000" i="1" dirty="0" smtClean="0"/>
          </a:p>
          <a:p>
            <a:pPr>
              <a:buNone/>
            </a:pPr>
            <a:endParaRPr lang="el-GR" sz="2000" i="1" dirty="0" smtClean="0"/>
          </a:p>
          <a:p>
            <a:pPr>
              <a:buNone/>
            </a:pPr>
            <a:r>
              <a:rPr lang="en-US" sz="2000" i="1" dirty="0" err="1" smtClean="0"/>
              <a:t>Boltzman</a:t>
            </a:r>
            <a:r>
              <a:rPr lang="el-GR" sz="2000" i="1" dirty="0" smtClean="0"/>
              <a:t>                                       όταν  (ε-ε</a:t>
            </a:r>
            <a:r>
              <a:rPr lang="en-US" sz="2000" i="1" baseline="-25000" dirty="0" smtClean="0"/>
              <a:t>F</a:t>
            </a:r>
            <a:r>
              <a:rPr lang="en-US" sz="2000" i="1" dirty="0" smtClean="0"/>
              <a:t> )&gt;&gt;</a:t>
            </a:r>
            <a:r>
              <a:rPr lang="en-US" sz="2000" i="1" dirty="0" err="1" smtClean="0"/>
              <a:t>kT</a:t>
            </a:r>
            <a:r>
              <a:rPr lang="en-US" sz="2000" i="1" baseline="-25000" dirty="0" err="1" smtClean="0"/>
              <a:t>L</a:t>
            </a:r>
            <a:r>
              <a:rPr lang="en-US" sz="2000" i="1" baseline="-25000" dirty="0" smtClean="0"/>
              <a:t>  </a:t>
            </a:r>
          </a:p>
          <a:p>
            <a:pPr>
              <a:buNone/>
            </a:pPr>
            <a:endParaRPr lang="en-US" sz="2000" i="1" baseline="-25000" dirty="0" smtClean="0"/>
          </a:p>
          <a:p>
            <a:pPr>
              <a:buNone/>
            </a:pPr>
            <a:endParaRPr lang="en-US" sz="2000" i="1" baseline="-25000" dirty="0" smtClean="0"/>
          </a:p>
          <a:p>
            <a:pPr>
              <a:buNone/>
            </a:pPr>
            <a:r>
              <a:rPr lang="en-US" sz="2000" i="1" dirty="0" smtClean="0"/>
              <a:t>                     n=N</a:t>
            </a:r>
            <a:r>
              <a:rPr lang="en-US" sz="2000" i="1" baseline="-25000" dirty="0" smtClean="0"/>
              <a:t>C</a:t>
            </a:r>
            <a:r>
              <a:rPr lang="en-US" sz="2000" i="1" dirty="0" smtClean="0"/>
              <a:t> exp[(E</a:t>
            </a:r>
            <a:r>
              <a:rPr lang="en-US" sz="2000" i="1" baseline="-25000" dirty="0" smtClean="0"/>
              <a:t>F</a:t>
            </a:r>
            <a:r>
              <a:rPr lang="en-US" sz="2000" i="1" dirty="0" smtClean="0"/>
              <a:t>-E</a:t>
            </a:r>
            <a:r>
              <a:rPr lang="en-US" sz="2000" i="1" baseline="-25000" dirty="0" smtClean="0"/>
              <a:t>C</a:t>
            </a:r>
            <a:r>
              <a:rPr lang="en-US" sz="2000" i="1" dirty="0" smtClean="0"/>
              <a:t>)/KT</a:t>
            </a:r>
            <a:r>
              <a:rPr lang="en-US" sz="2000" i="1" baseline="-25000" dirty="0" smtClean="0"/>
              <a:t>L</a:t>
            </a:r>
            <a:r>
              <a:rPr lang="en-US" sz="2000" i="1" dirty="0" smtClean="0"/>
              <a:t>]</a:t>
            </a:r>
          </a:p>
          <a:p>
            <a:pPr>
              <a:buNone/>
            </a:pPr>
            <a:endParaRPr lang="en-US" sz="2000" i="1" dirty="0" smtClean="0"/>
          </a:p>
          <a:p>
            <a:pPr>
              <a:buNone/>
            </a:pPr>
            <a:r>
              <a:rPr lang="en-US" sz="2000" i="1" dirty="0" smtClean="0"/>
              <a:t>                     p=N</a:t>
            </a:r>
            <a:r>
              <a:rPr lang="en-US" sz="2000" i="1" baseline="-25000" dirty="0" smtClean="0"/>
              <a:t>V</a:t>
            </a:r>
            <a:r>
              <a:rPr lang="en-US" sz="2000" i="1" dirty="0" smtClean="0"/>
              <a:t> exp[(E</a:t>
            </a:r>
            <a:r>
              <a:rPr lang="en-US" sz="2000" i="1" baseline="-25000" dirty="0" smtClean="0"/>
              <a:t>V</a:t>
            </a:r>
            <a:r>
              <a:rPr lang="en-US" sz="2000" i="1" dirty="0" smtClean="0"/>
              <a:t>-E</a:t>
            </a:r>
            <a:r>
              <a:rPr lang="en-US" sz="2000" i="1" baseline="-25000" dirty="0" smtClean="0"/>
              <a:t>F</a:t>
            </a:r>
            <a:r>
              <a:rPr lang="en-US" sz="2000" i="1" dirty="0" smtClean="0"/>
              <a:t>)/KT</a:t>
            </a:r>
            <a:r>
              <a:rPr lang="en-US" sz="2000" i="1" baseline="-25000" dirty="0" smtClean="0"/>
              <a:t>L</a:t>
            </a:r>
            <a:r>
              <a:rPr lang="en-US" sz="2000" i="1" dirty="0" smtClean="0"/>
              <a:t>]</a:t>
            </a:r>
            <a:endParaRPr lang="el-GR" sz="2000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2357422" y="2643182"/>
          <a:ext cx="1485900" cy="657225"/>
        </p:xfrm>
        <a:graphic>
          <a:graphicData uri="http://schemas.openxmlformats.org/presentationml/2006/ole">
            <p:oleObj spid="_x0000_s20481" r:id="rId3" imgW="1485900" imgH="660400" progId="">
              <p:embed/>
            </p:oleObj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2214546" y="3571876"/>
          <a:ext cx="1266825" cy="485775"/>
        </p:xfrm>
        <a:graphic>
          <a:graphicData uri="http://schemas.openxmlformats.org/presentationml/2006/ole">
            <p:oleObj spid="_x0000_s20483" r:id="rId4" imgW="1269449" imgH="482391" progId="">
              <p:embed/>
            </p:oleObj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THIN FILM TRANSISTOR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Μοντέλα ευκινησίας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Εξαρτήσεις ευκινησίας από </a:t>
            </a:r>
            <a:r>
              <a:rPr lang="en-US" dirty="0" smtClean="0"/>
              <a:t>:</a:t>
            </a:r>
          </a:p>
          <a:p>
            <a:r>
              <a:rPr lang="en-US" dirty="0" smtClean="0"/>
              <a:t>	</a:t>
            </a:r>
            <a:r>
              <a:rPr lang="el-GR" dirty="0" smtClean="0"/>
              <a:t>ηλεκτρικό πεδίο  (χαμηλής, υψηλής έντασης)</a:t>
            </a:r>
          </a:p>
          <a:p>
            <a:r>
              <a:rPr lang="el-GR" dirty="0" smtClean="0"/>
              <a:t>	συγκεντρώσεις φορέων</a:t>
            </a:r>
          </a:p>
          <a:p>
            <a:r>
              <a:rPr lang="el-GR" dirty="0" smtClean="0"/>
              <a:t>	θερμοκρασία</a:t>
            </a:r>
          </a:p>
          <a:p>
            <a:r>
              <a:rPr lang="el-GR" dirty="0" smtClean="0"/>
              <a:t>	κρυσταλλικές ατέλειες</a:t>
            </a:r>
          </a:p>
          <a:p>
            <a:r>
              <a:rPr lang="el-GR" dirty="0" smtClean="0"/>
              <a:t>	προσμίξεις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THIN FILM TRANSISTOR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Μοντέλα γένεσης-ανασύζευξης</a:t>
            </a:r>
          </a:p>
          <a:p>
            <a:endParaRPr lang="el-GR" dirty="0" smtClean="0"/>
          </a:p>
          <a:p>
            <a:pPr>
              <a:buNone/>
            </a:pPr>
            <a:r>
              <a:rPr lang="en-US" dirty="0" smtClean="0"/>
              <a:t>		n</a:t>
            </a:r>
            <a:r>
              <a:rPr lang="en-US" baseline="-25000" dirty="0" smtClean="0"/>
              <a:t>0</a:t>
            </a:r>
            <a:r>
              <a:rPr lang="en-US" dirty="0" smtClean="0"/>
              <a:t>p</a:t>
            </a:r>
            <a:r>
              <a:rPr lang="en-US" baseline="-25000" dirty="0" smtClean="0"/>
              <a:t>0</a:t>
            </a:r>
            <a:r>
              <a:rPr lang="en-US" dirty="0" smtClean="0"/>
              <a:t>=n</a:t>
            </a:r>
            <a:r>
              <a:rPr lang="en-US" baseline="-25000" dirty="0" smtClean="0"/>
              <a:t>i</a:t>
            </a:r>
            <a:r>
              <a:rPr lang="en-US" baseline="30000" dirty="0" smtClean="0"/>
              <a:t>2</a:t>
            </a:r>
            <a:endParaRPr lang="el-GR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THIN FILM TRANSISTOR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58204" cy="52530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Ανασύζευξη</a:t>
            </a:r>
          </a:p>
          <a:p>
            <a:pPr>
              <a:buNone/>
            </a:pPr>
            <a:r>
              <a:rPr lang="el-GR" dirty="0" smtClean="0"/>
              <a:t>		Α</a:t>
            </a:r>
            <a:r>
              <a:rPr lang="en-US" dirty="0" err="1" smtClean="0"/>
              <a:t>uger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i="1" dirty="0" smtClean="0"/>
              <a:t>Shockley-Read-Hall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sz="1600" dirty="0" smtClean="0"/>
              <a:t>     </a:t>
            </a:r>
            <a:r>
              <a:rPr lang="el-GR" sz="1600" dirty="0" smtClean="0"/>
              <a:t>όπου </a:t>
            </a:r>
            <a:r>
              <a:rPr lang="en-US" sz="1600" dirty="0" smtClean="0"/>
              <a:t>ETRAP</a:t>
            </a:r>
            <a:r>
              <a:rPr lang="el-GR" sz="1600" dirty="0" smtClean="0"/>
              <a:t> είναι η διαφορά μεταξύ της ενέργειας της παγίδας και της ενέργειας </a:t>
            </a:r>
            <a:r>
              <a:rPr lang="en-US" sz="1600" dirty="0" smtClean="0"/>
              <a:t>Fermi</a:t>
            </a:r>
            <a:r>
              <a:rPr lang="el-GR" sz="1600" dirty="0" smtClean="0"/>
              <a:t>, το </a:t>
            </a:r>
            <a:r>
              <a:rPr lang="en-US" sz="1600" dirty="0" smtClean="0"/>
              <a:t>T</a:t>
            </a:r>
            <a:r>
              <a:rPr lang="en-US" sz="1600" baseline="-25000" dirty="0" smtClean="0"/>
              <a:t>L</a:t>
            </a:r>
            <a:r>
              <a:rPr lang="el-GR" sz="1600" dirty="0" smtClean="0"/>
              <a:t> είναι η θερμοκρασία της κρυσταλλικής δομής σε βαθμούς </a:t>
            </a:r>
            <a:r>
              <a:rPr lang="en-US" sz="1600" dirty="0" smtClean="0"/>
              <a:t>Kelvin</a:t>
            </a:r>
            <a:r>
              <a:rPr lang="el-GR" sz="1600" dirty="0" smtClean="0"/>
              <a:t> και τ</a:t>
            </a:r>
            <a:r>
              <a:rPr lang="en-US" sz="1600" baseline="-25000" dirty="0" smtClean="0"/>
              <a:t>n</a:t>
            </a:r>
            <a:r>
              <a:rPr lang="el-GR" sz="1600" dirty="0" smtClean="0"/>
              <a:t> και τ</a:t>
            </a:r>
            <a:r>
              <a:rPr lang="en-US" sz="1600" baseline="-25000" dirty="0" smtClean="0"/>
              <a:t>p</a:t>
            </a:r>
            <a:r>
              <a:rPr lang="el-GR" sz="1600" dirty="0" smtClean="0"/>
              <a:t> οι χρόνοι ζωής των ηλεκτρονίων και των οπών</a:t>
            </a:r>
            <a:endParaRPr lang="en-US" sz="1600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l-GR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2571736" y="1714488"/>
          <a:ext cx="3000375" cy="238125"/>
        </p:xfrm>
        <a:graphic>
          <a:graphicData uri="http://schemas.openxmlformats.org/presentationml/2006/ole">
            <p:oleObj spid="_x0000_s18433" name="Equation" r:id="rId3" imgW="2997200" imgH="241300" progId="Equation.3">
              <p:embed/>
            </p:oleObj>
          </a:graphicData>
        </a:graphic>
      </p:graphicFrame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2357422" y="3000372"/>
          <a:ext cx="3781425" cy="714375"/>
        </p:xfrm>
        <a:graphic>
          <a:graphicData uri="http://schemas.openxmlformats.org/presentationml/2006/ole">
            <p:oleObj spid="_x0000_s18435" name="Equation" r:id="rId4" imgW="3784600" imgH="711200" progId="Equation.3">
              <p:embed/>
            </p:oleObj>
          </a:graphicData>
        </a:graphic>
      </p:graphicFrame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214546" y="5000636"/>
          <a:ext cx="1152525" cy="428625"/>
        </p:xfrm>
        <a:graphic>
          <a:graphicData uri="http://schemas.openxmlformats.org/presentationml/2006/ole">
            <p:oleObj spid="_x0000_s18437" name="Equation" r:id="rId5" imgW="1155700" imgH="431800" progId="Equation.3">
              <p:embed/>
            </p:oleObj>
          </a:graphicData>
        </a:graphic>
      </p:graphicFrame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4071934" y="4929198"/>
          <a:ext cx="1152525" cy="466725"/>
        </p:xfrm>
        <a:graphic>
          <a:graphicData uri="http://schemas.openxmlformats.org/presentationml/2006/ole">
            <p:oleObj spid="_x0000_s18439" name="Equation" r:id="rId6" imgW="1155700" imgH="469900" progId="Equation.3">
              <p:embed/>
            </p:oleObj>
          </a:graphicData>
        </a:graphic>
      </p:graphicFrame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2041</TotalTime>
  <Words>1563</Words>
  <Application>Microsoft Office PowerPoint</Application>
  <PresentationFormat>On-screen Show (4:3)</PresentationFormat>
  <Paragraphs>311</Paragraphs>
  <Slides>40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3" baseType="lpstr">
      <vt:lpstr>Flow</vt:lpstr>
      <vt:lpstr>1_Flow</vt:lpstr>
      <vt:lpstr>Equation</vt:lpstr>
      <vt:lpstr>   THIN FILM TRANSISTOR                                            </vt:lpstr>
      <vt:lpstr>   THIN FILM TRANSISTOR                                            </vt:lpstr>
      <vt:lpstr>   THIN FILM TRANSISTOR                                            </vt:lpstr>
      <vt:lpstr>THIN FILM TRANSISTOR</vt:lpstr>
      <vt:lpstr>THIN FILM TRANSISTOR</vt:lpstr>
      <vt:lpstr>THIN FILM TRANSISTOR</vt:lpstr>
      <vt:lpstr>THIN FILM TRANSISTOR</vt:lpstr>
      <vt:lpstr>THIN FILM TRANSISTOR</vt:lpstr>
      <vt:lpstr>THIN FILM TRANSISTOR</vt:lpstr>
      <vt:lpstr>THIN FILM TRANSISTOR</vt:lpstr>
      <vt:lpstr>THIN FILM TRANSISTOR</vt:lpstr>
      <vt:lpstr>THIN FILM TRANSISTOR</vt:lpstr>
      <vt:lpstr>THIN FILM TRANSISTOR</vt:lpstr>
      <vt:lpstr>   THIN FILM TRANSISTOR                                            </vt:lpstr>
      <vt:lpstr>   THIN FILM TRANSISTOR                                            </vt:lpstr>
      <vt:lpstr>   THIN FILM TRANSISTOR                                            </vt:lpstr>
      <vt:lpstr>Thin Film Transistors</vt:lpstr>
      <vt:lpstr>   TFTs-Thin Film Transistors</vt:lpstr>
      <vt:lpstr>    TFTs-Thin Film Transistors</vt:lpstr>
      <vt:lpstr>TFTs-Thin Film Transistors</vt:lpstr>
      <vt:lpstr>TFTs-Thin Film Transistors</vt:lpstr>
      <vt:lpstr>Thin Film Transistors</vt:lpstr>
      <vt:lpstr>Thin Film Transistors</vt:lpstr>
      <vt:lpstr>Thin Film Transistors</vt:lpstr>
      <vt:lpstr>Thin Film Transistors</vt:lpstr>
      <vt:lpstr>Thin Film Transistors</vt:lpstr>
      <vt:lpstr>Thin Film Transistors</vt:lpstr>
      <vt:lpstr>Thin Film Transistors</vt:lpstr>
      <vt:lpstr>Thin Film Transistors</vt:lpstr>
      <vt:lpstr>Thin Film Transistors</vt:lpstr>
      <vt:lpstr>Thin Film Transistors</vt:lpstr>
      <vt:lpstr>Thin Film Transistors</vt:lpstr>
      <vt:lpstr>Thin Film Transistors</vt:lpstr>
      <vt:lpstr>Thin Film Transistors</vt:lpstr>
      <vt:lpstr>Thin Film Transistors</vt:lpstr>
      <vt:lpstr>Thin Film Transistors</vt:lpstr>
      <vt:lpstr>Thin Film Transistors</vt:lpstr>
      <vt:lpstr>Thin Film Transistors</vt:lpstr>
      <vt:lpstr>Thin Film Transistors</vt:lpstr>
      <vt:lpstr>Thin Film Transistors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MOSFETs</dc:title>
  <dc:creator>NG</dc:creator>
  <cp:lastModifiedBy>NG</cp:lastModifiedBy>
  <cp:revision>211</cp:revision>
  <dcterms:created xsi:type="dcterms:W3CDTF">2011-01-25T16:54:07Z</dcterms:created>
  <dcterms:modified xsi:type="dcterms:W3CDTF">2014-01-23T09:06:04Z</dcterms:modified>
</cp:coreProperties>
</file>