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615" autoAdjust="0"/>
  </p:normalViewPr>
  <p:slideViewPr>
    <p:cSldViewPr>
      <p:cViewPr>
        <p:scale>
          <a:sx n="101" d="100"/>
          <a:sy n="101" d="100"/>
        </p:scale>
        <p:origin x="-55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77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279B08-224A-4A66-91E2-0F47FCAF6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20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7B23F-1267-47B8-A0DD-B191E061C882}" type="slidenum">
              <a:rPr lang="en-US"/>
              <a:pPr/>
              <a:t>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Κάντε κλικ για να προσθέσετε σημειώσεις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1D342-E6EC-49DB-8BD5-7A5065F046C7}" type="slidenum">
              <a:rPr lang="en-US"/>
              <a:pPr/>
              <a:t>2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•"/>
            </a:pPr>
            <a:r>
              <a:rPr lang="el-GR"/>
              <a:t>Με ποιόν τρόπο θα επωφεληθεί το ακροατήριο από την παρουσίαση: Οι ενήλικες εκπαιδευόμενοι ενδιαφέρονται περισσότερο για ένα θέμα αν γνωρίζουν τους λόγους για τους οποίους το θέμα είναι σημαντικό.</a:t>
            </a:r>
          </a:p>
          <a:p>
            <a:pPr lvl="1">
              <a:buFontTx/>
              <a:buChar char="•"/>
            </a:pPr>
            <a:r>
              <a:rPr lang="el-GR"/>
              <a:t>Επίπεδο εμπειρίας του παρουσιαστή στο θέμα αυτό: Αναφέρετε συνοπτικά τις πιστοποιήσεις σας σε αυτόν τον τομέα ή τους λόγους για τους οποίους θα πρέπει να σας παρακολουθήσουν οι συμμετέχοντες.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79B08-224A-4A66-91E2-0F47FCAF69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3300"/>
            </a:lvl1pPr>
          </a:lstStyle>
          <a:p>
            <a:pPr lvl="0"/>
            <a:r>
              <a:rPr lang="el-GR" noProof="0" smtClean="0"/>
              <a:t>Στυλ κύριου τίτλου</a:t>
            </a:r>
            <a:endParaRPr lang="en-US" noProof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l-GR" noProof="0" smtClean="0"/>
              <a:t>Στυλ κύριου υπότιτλου</a:t>
            </a:r>
            <a:endParaRPr lang="en-US" noProof="0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4E483B-59CF-4D40-9E07-1884A7FF6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17041-E239-461E-96B7-A2816BC21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9D85E-6B8D-496C-8F6D-A7020FACA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7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7784A2-2DB7-4811-97A9-571DB1147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8258-3A06-43AD-98BB-3D07AD8A6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159CB-FEC8-4CFE-96F6-C60ABC39F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9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82326-DCDC-4132-AEC6-72A133EF8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35FB7-47B6-42A2-89A4-D861C6723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F1310-8E8F-4D80-A3CF-8651BDA8FA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8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9D255-2762-4180-94F6-F055F3B0B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5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6239-4AAA-48C9-98F3-A1B01BA5F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754E1-57D6-4275-AE72-E51B79951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7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800" dirty="0" smtClean="0"/>
              <a:t>ΗΛΕΚΤΡΙΚΑ ΚΥΚΛΩΜΑΤΑ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049587"/>
            <a:ext cx="6624736" cy="3233737"/>
          </a:xfrm>
        </p:spPr>
        <p:txBody>
          <a:bodyPr/>
          <a:lstStyle/>
          <a:p>
            <a:r>
              <a:rPr lang="el-GR" dirty="0" smtClean="0"/>
              <a:t>ΗΛΕΚΤΡΙΚΗ  ΕΝΕΡΓΕΙΑ</a:t>
            </a:r>
          </a:p>
          <a:p>
            <a:r>
              <a:rPr lang="el-GR" dirty="0" smtClean="0"/>
              <a:t>ΒΑΣΙΚΟΙ ΟΡΙΣΜΟΙ ΚΑΙ ΜΟΝΑΔΕΣ</a:t>
            </a:r>
            <a:endParaRPr lang="en-US" dirty="0" smtClean="0"/>
          </a:p>
          <a:p>
            <a:r>
              <a:rPr lang="en-US" dirty="0" smtClean="0"/>
              <a:t>25-02-2021</a:t>
            </a:r>
            <a:endParaRPr lang="el-GR" dirty="0" smtClean="0"/>
          </a:p>
          <a:p>
            <a:endParaRPr lang="el-GR" dirty="0" smtClean="0"/>
          </a:p>
          <a:p>
            <a:pPr algn="l"/>
            <a:r>
              <a:rPr lang="el-GR" sz="2000" dirty="0" smtClean="0"/>
              <a:t>ΔΙΔΑΣΚΩΝ:</a:t>
            </a:r>
            <a:r>
              <a:rPr lang="el-GR" dirty="0" smtClean="0"/>
              <a:t> </a:t>
            </a:r>
            <a:r>
              <a:rPr lang="el-GR" sz="2000" dirty="0" smtClean="0"/>
              <a:t>ΚΑΡΑΚΑΤΣΑΝΗΣ ΘΕΟΚΛΗΤΟΣ</a:t>
            </a:r>
            <a:endParaRPr lang="el-GR" sz="2000" dirty="0"/>
          </a:p>
        </p:txBody>
      </p:sp>
      <p:pic>
        <p:nvPicPr>
          <p:cNvPr id="2052" name="Picture 4" descr="σημειωματάριο και μολύβ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5146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>
          <a:xfrm>
            <a:off x="6516216" y="6248400"/>
            <a:ext cx="2133600" cy="457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ΝΟΜΟΣ  ΤΟΥ  </a:t>
            </a:r>
            <a:r>
              <a:rPr lang="en-US" dirty="0" smtClean="0"/>
              <a:t>Ohm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92027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2304256" cy="220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52120" y="404664"/>
                <a:ext cx="1734577" cy="101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𝑅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04664"/>
                <a:ext cx="1734577" cy="10111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2694" y="1625801"/>
                <a:ext cx="1629742" cy="101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𝐼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94" y="1625801"/>
                <a:ext cx="1629742" cy="10111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39752" y="1844824"/>
                <a:ext cx="1709122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𝑉</m:t>
                    </m:r>
                    <m:r>
                      <a:rPr lang="en-US" sz="3200" b="0" i="1" smtClean="0">
                        <a:latin typeface="Cambria Math"/>
                      </a:rPr>
                      <m:t>= </m:t>
                    </m:r>
                    <m:r>
                      <a:rPr lang="en-US" sz="3200" b="0" i="1" smtClean="0">
                        <a:latin typeface="Cambria Math"/>
                      </a:rPr>
                      <m:t>𝐼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844824"/>
                <a:ext cx="1709122" cy="5734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107503" y="4725144"/>
                <a:ext cx="8952721" cy="861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Ισχυς</m:t>
                      </m:r>
                      <m:r>
                        <a:rPr lang="en-US" sz="240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l-GR" sz="2400">
                              <a:latin typeface="Cambria Math"/>
                            </a:rPr>
                            <m:t>Ε</m:t>
                          </m:r>
                          <m:r>
                            <a:rPr lang="el-GR" sz="2400" i="1">
                              <a:latin typeface="Cambria Math"/>
                            </a:rPr>
                            <m:t>𝜈𝜀𝜌𝛾𝜀𝜄𝛼</m:t>
                          </m:r>
                          <m:r>
                            <a:rPr lang="el-GR" sz="2400" i="1">
                              <a:latin typeface="Cambria Math"/>
                            </a:rPr>
                            <m:t>  (</m:t>
                          </m:r>
                          <m:r>
                            <a:rPr lang="en-US" sz="2400" i="1">
                              <a:latin typeface="Cambria Math"/>
                            </a:rPr>
                            <m:t>𝑊</m:t>
                          </m:r>
                          <m:r>
                            <a:rPr lang="en-US" sz="2400" i="1">
                              <a:latin typeface="Cambria Math"/>
                            </a:rPr>
                            <m:t>)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>
                              <a:latin typeface="Cambria Math"/>
                            </a:rPr>
                            <m:t>Χρόνος</m:t>
                          </m:r>
                          <m:r>
                            <a:rPr lang="en-US" sz="2400">
                              <a:latin typeface="Cambria Math"/>
                            </a:rPr>
                            <m:t>  (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</m:t>
                          </m:r>
                          <m:r>
                            <a:rPr lang="en-US" sz="240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l-GR" sz="2400">
                              <a:latin typeface="Cambria Math"/>
                            </a:rPr>
                            <m:t>Ε</m:t>
                          </m:r>
                          <m:r>
                            <a:rPr lang="el-GR" sz="2400" i="1">
                              <a:latin typeface="Cambria Math"/>
                            </a:rPr>
                            <m:t>𝜈𝜀𝜌𝛾𝜀𝜄𝛼</m:t>
                          </m:r>
                          <m:r>
                            <a:rPr lang="el-GR" sz="2400" i="1">
                              <a:latin typeface="Cambria Math"/>
                            </a:rPr>
                            <m:t>  (</m:t>
                          </m:r>
                          <m:r>
                            <a:rPr lang="en-US" sz="2400" i="1">
                              <a:latin typeface="Cambria Math"/>
                            </a:rPr>
                            <m:t>𝑊</m:t>
                          </m:r>
                          <m:r>
                            <a:rPr lang="en-US" sz="2400" i="1">
                              <a:latin typeface="Cambria Math"/>
                            </a:rPr>
                            <m:t>)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Φορτιο</m:t>
                          </m:r>
                          <m:r>
                            <a:rPr lang="en-US" sz="2400">
                              <a:latin typeface="Cambria Math"/>
                            </a:rPr>
                            <m:t>  (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q</m:t>
                          </m:r>
                          <m:r>
                            <a:rPr lang="en-US" sz="240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Φορτιο</m:t>
                          </m:r>
                          <m:r>
                            <a:rPr lang="el-GR" sz="2400" i="1">
                              <a:latin typeface="Cambria Math"/>
                            </a:rPr>
                            <m:t> 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sz="2400" i="1">
                              <a:latin typeface="Cambria Math"/>
                            </a:rPr>
                            <m:t>)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>
                              <a:latin typeface="Cambria Math"/>
                            </a:rPr>
                            <m:t>Χρόνος</m:t>
                          </m:r>
                          <m:r>
                            <a:rPr lang="en-US" sz="2400">
                              <a:latin typeface="Cambria Math"/>
                            </a:rPr>
                            <m:t>  (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</m:t>
                          </m:r>
                          <m:r>
                            <a:rPr lang="en-US" sz="240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4725144"/>
                <a:ext cx="8952721" cy="86132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536" y="5877272"/>
                <a:ext cx="1741695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P</m:t>
                    </m:r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</a:rPr>
                      <m:t>𝑉</m:t>
                    </m:r>
                    <m:r>
                      <a:rPr lang="en-US" sz="3600" b="0" i="1" smtClean="0">
                        <a:latin typeface="Cambria Math"/>
                      </a:rPr>
                      <m:t> </m:t>
                    </m:r>
                    <m:r>
                      <a:rPr lang="en-US" sz="3600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877272"/>
                <a:ext cx="1741695" cy="6335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07013" y="5877272"/>
                <a:ext cx="19905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P</m:t>
                    </m:r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 </m:t>
                    </m:r>
                    <m:r>
                      <a:rPr lang="en-US" sz="36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3600" dirty="0" smtClean="0"/>
                  <a:t> </a:t>
                </a:r>
                <a:endParaRPr lang="el-GR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013" y="5877272"/>
                <a:ext cx="1990545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88224" y="5661248"/>
                <a:ext cx="1816908" cy="953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P</m:t>
                    </m:r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3600" b="0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600" dirty="0" smtClean="0"/>
                  <a:t> </a:t>
                </a:r>
                <a:endParaRPr lang="el-GR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661248"/>
                <a:ext cx="1816908" cy="9534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26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6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ΟΡΓΑΝΑ  ΜΕΤΡΗΣΗΣ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Βολτόμετρο </a:t>
            </a:r>
            <a:r>
              <a:rPr lang="en-US" dirty="0" smtClean="0"/>
              <a:t>	</a:t>
            </a:r>
            <a:r>
              <a:rPr lang="el-GR" dirty="0" smtClean="0"/>
              <a:t> (</a:t>
            </a:r>
            <a:r>
              <a:rPr lang="en-US" dirty="0" smtClean="0"/>
              <a:t>V)</a:t>
            </a:r>
          </a:p>
          <a:p>
            <a:r>
              <a:rPr lang="el-GR" dirty="0" smtClean="0"/>
              <a:t>Αμπερόμετρο</a:t>
            </a:r>
            <a:r>
              <a:rPr lang="en-US" dirty="0" smtClean="0"/>
              <a:t> </a:t>
            </a:r>
            <a:r>
              <a:rPr lang="el-GR" dirty="0" smtClean="0"/>
              <a:t> (Α)</a:t>
            </a:r>
          </a:p>
          <a:p>
            <a:r>
              <a:rPr lang="el-GR" dirty="0" err="1" smtClean="0"/>
              <a:t>Ωμόμετρο</a:t>
            </a:r>
            <a:r>
              <a:rPr lang="el-GR" dirty="0" smtClean="0"/>
              <a:t>    </a:t>
            </a:r>
            <a:r>
              <a:rPr lang="en-US" dirty="0" smtClean="0"/>
              <a:t>	 </a:t>
            </a:r>
            <a:r>
              <a:rPr lang="el-GR" dirty="0" smtClean="0"/>
              <a:t>(Ω)</a:t>
            </a:r>
          </a:p>
          <a:p>
            <a:r>
              <a:rPr lang="el-GR" dirty="0" err="1" smtClean="0"/>
              <a:t>Βαττόμετρο</a:t>
            </a:r>
            <a:r>
              <a:rPr lang="el-GR" dirty="0" smtClean="0"/>
              <a:t>  </a:t>
            </a:r>
            <a:r>
              <a:rPr lang="en-US" dirty="0" smtClean="0"/>
              <a:t>	</a:t>
            </a:r>
            <a:r>
              <a:rPr lang="el-GR" dirty="0" smtClean="0"/>
              <a:t>(</a:t>
            </a:r>
            <a:r>
              <a:rPr lang="en-US" dirty="0" smtClean="0"/>
              <a:t>W)</a:t>
            </a:r>
            <a:endParaRPr lang="el-GR" dirty="0" smtClean="0"/>
          </a:p>
          <a:p>
            <a:endParaRPr lang="en-US" dirty="0" smtClean="0"/>
          </a:p>
          <a:p>
            <a:r>
              <a:rPr lang="el-GR" dirty="0" err="1" smtClean="0"/>
              <a:t>Πολύμετρο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    Λειτουργίες,  κλίμακες,  περιοχές </a:t>
            </a:r>
            <a:r>
              <a:rPr lang="en-US" dirty="0" smtClean="0"/>
              <a:t>AC – DC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l-GR" dirty="0" smtClean="0"/>
              <a:t>Τρόποι  μέτρησης  κυκλωμάτων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37" y="1447891"/>
            <a:ext cx="1997590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99" y="3248090"/>
            <a:ext cx="2117666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602" y="1447891"/>
            <a:ext cx="3022631" cy="360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39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900" dirty="0" smtClean="0"/>
              <a:t>ΗΛΕΚΤΡΙΚΗ   ΕΝΕΡΓΕΙΑ</a:t>
            </a:r>
            <a:endParaRPr lang="el-GR" sz="3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528" y="1556494"/>
                <a:ext cx="8640960" cy="4680818"/>
              </a:xfrm>
            </p:spPr>
            <p:txBody>
              <a:bodyPr/>
              <a:lstStyle/>
              <a:p>
                <a:endParaRPr lang="el-GR" dirty="0" smtClean="0"/>
              </a:p>
              <a:p>
                <a:r>
                  <a:rPr lang="el-GR" dirty="0" smtClean="0"/>
                  <a:t>ΕΡΓΟ  :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i="1" dirty="0" smtClean="0">
                        <a:latin typeface="Cambria Math"/>
                      </a:rPr>
                      <m:t> ∙ </m:t>
                    </m:r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    </m:t>
                    </m:r>
                  </m:oMath>
                </a14:m>
                <a:r>
                  <a:rPr lang="el-GR" dirty="0" smtClean="0"/>
                  <a:t>Δύναμη  επί απόσταση</a:t>
                </a:r>
              </a:p>
              <a:p>
                <a:pPr marL="0" indent="0">
                  <a:buNone/>
                </a:pPr>
                <a:r>
                  <a:rPr lang="el-GR" dirty="0" smtClean="0"/>
                  <a:t>   Ενέργεια είναι η ικανότητα για παραγωγή έργου</a:t>
                </a:r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Μονάδα   </a:t>
                </a:r>
                <a:r>
                  <a:rPr lang="en-US" dirty="0" smtClean="0"/>
                  <a:t>Joule  (J)   =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N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l-GR" dirty="0" smtClean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 </a:t>
                </a:r>
              </a:p>
              <a:p>
                <a:r>
                  <a:rPr lang="el-GR" dirty="0" smtClean="0"/>
                  <a:t>Μετατροπή  ενέργειας:</a:t>
                </a:r>
              </a:p>
              <a:p>
                <a:pPr marL="0" indent="0">
                  <a:buNone/>
                </a:pPr>
                <a:r>
                  <a:rPr lang="el-GR" dirty="0" smtClean="0"/>
                  <a:t>   Απόδοση   </a:t>
                </a:r>
                <a:r>
                  <a:rPr lang="en-US" dirty="0" smtClean="0"/>
                  <a:t>n %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/>
                          </a:rPr>
                          <m:t>   </m:t>
                        </m:r>
                        <m:r>
                          <a:rPr lang="el-GR" b="0" i="1" smtClean="0">
                            <a:latin typeface="Cambria Math"/>
                          </a:rPr>
                          <m:t>𝜀𝜉𝜊𝛿𝜊𝜍</m:t>
                        </m:r>
                        <m:r>
                          <a:rPr lang="el-GR" b="0" i="1" smtClean="0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el-GR" b="0" i="1" smtClean="0">
                            <a:latin typeface="Cambria Math"/>
                          </a:rPr>
                          <m:t>𝜀𝜄𝜎𝜊𝛿𝜊𝜍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100%</m:t>
                    </m:r>
                  </m:oMath>
                </a14:m>
                <a:endParaRPr lang="el-GR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l-GR" dirty="0" smtClean="0"/>
                  <a:t>   Απώλειες:         είσοδος = έξοδος + Απώλειες      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28" y="1556494"/>
                <a:ext cx="8640960" cy="4680818"/>
              </a:xfrm>
              <a:blipFill rotWithShape="1">
                <a:blip r:embed="rId3"/>
                <a:stretch>
                  <a:fillRect l="-635" r="-3173" b="-48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553200" y="6428184"/>
            <a:ext cx="2133600" cy="457200"/>
          </a:xfrm>
        </p:spPr>
        <p:txBody>
          <a:bodyPr/>
          <a:lstStyle/>
          <a:p>
            <a:fld id="{DD198258-3A06-43AD-98BB-3D07AD8A66F9}" type="slidenum">
              <a:rPr lang="en-US" sz="2000" b="1" smtClean="0"/>
              <a:pPr/>
              <a:t>2</a:t>
            </a:fld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ΔΟΜΗ  ΤΗΣ  ΥΛΗΣ  –  ΙΟΝΤΑ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Ηλεκτρικό  φορτίο</a:t>
            </a:r>
          </a:p>
          <a:p>
            <a:r>
              <a:rPr lang="el-GR" dirty="0" smtClean="0"/>
              <a:t>Ελεύθερα ηλεκτρόνια</a:t>
            </a:r>
          </a:p>
          <a:p>
            <a:r>
              <a:rPr lang="el-GR" dirty="0" smtClean="0"/>
              <a:t>Φορείς ρεύματος</a:t>
            </a:r>
          </a:p>
          <a:p>
            <a:endParaRPr lang="el-GR" dirty="0"/>
          </a:p>
          <a:p>
            <a:r>
              <a:rPr lang="el-GR" dirty="0" smtClean="0"/>
              <a:t>Μονάδα φορτίου </a:t>
            </a:r>
            <a:r>
              <a:rPr lang="en-US" dirty="0" smtClean="0"/>
              <a:t>Coulomb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Q         1Cb = 6,25x10</a:t>
            </a:r>
            <a:r>
              <a:rPr lang="en-US" baseline="50000" dirty="0" smtClean="0"/>
              <a:t>18</a:t>
            </a:r>
            <a:r>
              <a:rPr lang="en-US" dirty="0" smtClean="0"/>
              <a:t> e</a:t>
            </a:r>
            <a:endParaRPr lang="el-GR" dirty="0" smtClean="0"/>
          </a:p>
          <a:p>
            <a:endParaRPr lang="en-US" dirty="0" smtClean="0"/>
          </a:p>
          <a:p>
            <a:r>
              <a:rPr lang="el-GR" dirty="0" smtClean="0"/>
              <a:t>Αγωγοί  –  Μονωτές – Ημιαγωγοί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816424" cy="339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47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26640"/>
            <a:ext cx="7543800" cy="1295400"/>
          </a:xfrm>
        </p:spPr>
        <p:txBody>
          <a:bodyPr/>
          <a:lstStyle/>
          <a:p>
            <a:r>
              <a:rPr lang="el-GR" dirty="0" smtClean="0"/>
              <a:t>ΡΕΥΜΑ     (</a:t>
            </a:r>
            <a:r>
              <a:rPr lang="en-US" dirty="0" smtClean="0"/>
              <a:t> </a:t>
            </a: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l-GR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503239"/>
                <a:ext cx="8686800" cy="4806081"/>
              </a:xfrm>
            </p:spPr>
            <p:txBody>
              <a:bodyPr/>
              <a:lstStyle/>
              <a:p>
                <a:r>
                  <a:rPr lang="el-GR" sz="3200" dirty="0" smtClean="0"/>
                  <a:t>Ένταση  ρεύματος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0" dirty="0" smtClean="0">
                        <a:latin typeface="Cambria Math"/>
                      </a:rPr>
                      <m:t>Ι</m:t>
                    </m:r>
                    <m:r>
                      <a:rPr lang="el-GR" sz="3600" i="1" dirty="0" smtClean="0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l-GR" sz="3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sz="3600" b="0" i="1" dirty="0" smtClean="0">
                            <a:latin typeface="Cambria Math"/>
                          </a:rPr>
                          <m:t>𝑄</m:t>
                        </m:r>
                        <m:r>
                          <a:rPr lang="en-US" sz="3600" b="0" i="1" dirty="0" smtClean="0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sz="3600" b="0" i="1" dirty="0" smtClean="0">
                        <a:latin typeface="Cambria Math"/>
                      </a:rPr>
                      <m:t>   (</m:t>
                    </m:r>
                    <m:r>
                      <a:rPr lang="en-US" sz="3600" b="0" i="1" dirty="0" smtClean="0">
                        <a:latin typeface="Cambria Math"/>
                      </a:rPr>
                      <m:t>𝐴</m:t>
                    </m:r>
                    <m:r>
                      <a:rPr lang="en-US" sz="36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r>
                  <a:rPr lang="el-GR" sz="3200" dirty="0" smtClean="0"/>
                  <a:t>Ταχύτητα ρεύματος:</a:t>
                </a:r>
              </a:p>
              <a:p>
                <a:pPr marL="0" indent="0">
                  <a:buNone/>
                </a:pPr>
                <a:endParaRPr lang="el-GR" sz="800" dirty="0" smtClean="0"/>
              </a:p>
              <a:p>
                <a:pPr marL="0" indent="0">
                  <a:buNone/>
                </a:pPr>
                <a:r>
                  <a:rPr lang="el-GR" sz="3200" dirty="0" smtClean="0"/>
                  <a:t>Κατεύθυνση:</a:t>
                </a:r>
                <a:r>
                  <a:rPr lang="en-US" sz="3200" dirty="0" smtClean="0"/>
                  <a:t>DC – AC </a:t>
                </a:r>
                <a:endParaRPr lang="el-GR" sz="3200" dirty="0"/>
              </a:p>
              <a:p>
                <a:pPr marL="0" indent="0">
                  <a:buNone/>
                </a:pPr>
                <a:r>
                  <a:rPr lang="el-GR" sz="2800" dirty="0" err="1" smtClean="0"/>
                  <a:t>Συνεχές–Εναλλασσόμενο</a:t>
                </a:r>
                <a:endParaRPr lang="el-GR" sz="3200" dirty="0" smtClean="0"/>
              </a:p>
              <a:p>
                <a:pPr marL="0" indent="0">
                  <a:buNone/>
                </a:pPr>
                <a:endParaRPr lang="el-GR" sz="3200" dirty="0"/>
              </a:p>
              <a:p>
                <a:pPr marL="0" indent="0">
                  <a:buNone/>
                </a:pPr>
                <a:endParaRPr lang="el-GR" sz="32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503239"/>
                <a:ext cx="8686800" cy="4806081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482453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910850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7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Τάση  (</a:t>
            </a:r>
            <a:r>
              <a:rPr lang="en-US" dirty="0" smtClean="0"/>
              <a:t> V 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719263"/>
                <a:ext cx="9036496" cy="4411662"/>
              </a:xfrm>
            </p:spPr>
            <p:txBody>
              <a:bodyPr/>
              <a:lstStyle/>
              <a:p>
                <a:r>
                  <a:rPr lang="el-GR" dirty="0" smtClean="0"/>
                  <a:t>Δυναμική ενέργεια που προκαλεί τη ροή ρεύματος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3600" b="0" i="0" smtClean="0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V</m:t>
                    </m:r>
                    <m:r>
                      <a:rPr lang="en-US" sz="3600" b="0" i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3600" b="0" i="0" smtClean="0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l-GR" sz="3600" b="0" i="0" smtClean="0">
                            <a:latin typeface="Cambria Math"/>
                          </a:rPr>
                          <m:t>Ενεργεια</m:t>
                        </m:r>
                        <m:r>
                          <a:rPr lang="el-GR" sz="3600" b="0" i="0" smtClean="0">
                            <a:latin typeface="Cambria Math"/>
                          </a:rPr>
                          <m:t>  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W</m:t>
                        </m:r>
                        <m:r>
                          <a:rPr lang="en-US" sz="3600" b="0" i="0" smtClean="0">
                            <a:latin typeface="Cambria Math"/>
                          </a:rPr>
                          <m:t>) </m:t>
                        </m:r>
                      </m:num>
                      <m:den>
                        <m:r>
                          <a:rPr lang="el-GR" sz="3600" b="0" i="1" smtClean="0">
                            <a:latin typeface="Cambria Math"/>
                          </a:rPr>
                          <m:t>𝜑𝜊𝜌𝜏𝜄𝜊</m:t>
                        </m:r>
                        <m:r>
                          <a:rPr lang="en-US" sz="3600" b="0" i="1" smtClean="0">
                            <a:latin typeface="Cambria Math"/>
                          </a:rPr>
                          <m:t> </m:t>
                        </m:r>
                        <m:r>
                          <a:rPr lang="el-GR" sz="3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/>
                          </a:rPr>
                          <m:t> (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𝑄</m:t>
                        </m:r>
                        <m:r>
                          <a:rPr lang="en-US" sz="36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l-GR" sz="36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𝐽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  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𝐶𝑏</m:t>
                        </m:r>
                        <m:r>
                          <a:rPr lang="en-US" sz="3600" b="0" i="1" smtClean="0">
                            <a:latin typeface="Cambria Math"/>
                          </a:rPr>
                          <m:t>  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</a:rPr>
                      <m:t>𝑉</m:t>
                    </m:r>
                    <m:r>
                      <a:rPr lang="en-US" sz="3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smtClean="0"/>
                  <a:t>  </a:t>
                </a:r>
                <a:endParaRPr lang="el-GR" sz="3600" dirty="0" smtClean="0"/>
              </a:p>
              <a:p>
                <a:pPr marL="0" indent="0">
                  <a:buNone/>
                </a:pPr>
                <a:r>
                  <a:rPr lang="el-GR" sz="900" dirty="0" smtClean="0"/>
                  <a:t>  </a:t>
                </a:r>
                <a:r>
                  <a:rPr lang="el-GR" sz="2800" dirty="0" smtClean="0"/>
                  <a:t> </a:t>
                </a:r>
                <a:endParaRPr lang="en-US" sz="2800" dirty="0" smtClean="0"/>
              </a:p>
              <a:p>
                <a:r>
                  <a:rPr lang="el-GR" sz="2800" dirty="0" smtClean="0"/>
                  <a:t>Διαφορά δυναμικής ενέργειας μεταξύ δύο σημείων.</a:t>
                </a:r>
              </a:p>
              <a:p>
                <a:pPr marL="0" indent="0">
                  <a:buNone/>
                </a:pPr>
                <a:r>
                  <a:rPr lang="en-US" sz="1000" dirty="0" smtClean="0"/>
                  <a:t> </a:t>
                </a:r>
                <a:r>
                  <a:rPr lang="en-US" sz="2800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  <a:r>
                  <a:rPr lang="en-US" sz="3600" dirty="0" smtClean="0"/>
                  <a:t>  </a:t>
                </a:r>
                <a:r>
                  <a:rPr lang="el-GR" sz="3600" dirty="0" smtClean="0"/>
                  <a:t>Δ</a:t>
                </a:r>
                <a:r>
                  <a:rPr lang="en-US" sz="3600" dirty="0" smtClean="0"/>
                  <a:t>V</a:t>
                </a:r>
                <a:r>
                  <a:rPr lang="el-GR" sz="3600" baseline="-25000" dirty="0" smtClean="0"/>
                  <a:t>ΑΒ  </a:t>
                </a:r>
                <a:r>
                  <a:rPr lang="el-GR" sz="3600" dirty="0" smtClean="0"/>
                  <a:t>=  </a:t>
                </a:r>
                <a:r>
                  <a:rPr lang="en-US" sz="3600" dirty="0" smtClean="0"/>
                  <a:t>V</a:t>
                </a:r>
                <a:r>
                  <a:rPr lang="el-GR" sz="3600" baseline="-25000" dirty="0"/>
                  <a:t> </a:t>
                </a:r>
                <a:r>
                  <a:rPr lang="el-GR" sz="3600" baseline="-25000" dirty="0" smtClean="0"/>
                  <a:t>Α</a:t>
                </a:r>
                <a:r>
                  <a:rPr lang="en-US" sz="3600" dirty="0" smtClean="0"/>
                  <a:t> – V</a:t>
                </a:r>
                <a:r>
                  <a:rPr lang="el-GR" sz="3600" baseline="-25000" dirty="0"/>
                  <a:t> </a:t>
                </a:r>
                <a:r>
                  <a:rPr lang="el-GR" sz="3600" baseline="-25000" dirty="0" smtClean="0"/>
                  <a:t>Β</a:t>
                </a:r>
                <a:r>
                  <a:rPr lang="en-US" sz="3600" dirty="0" smtClean="0"/>
                  <a:t> </a:t>
                </a:r>
                <a:r>
                  <a:rPr lang="el-GR" sz="3600" dirty="0" smtClean="0"/>
                  <a:t> </a:t>
                </a:r>
                <a:r>
                  <a:rPr lang="en-US" sz="3600" dirty="0" smtClean="0"/>
                  <a:t>= </a:t>
                </a:r>
                <a:r>
                  <a:rPr lang="el-GR" sz="3600" dirty="0" smtClean="0"/>
                  <a:t>Δ</a:t>
                </a:r>
                <a:r>
                  <a:rPr lang="en-US" sz="3600" dirty="0" smtClean="0"/>
                  <a:t>V</a:t>
                </a:r>
                <a:r>
                  <a:rPr lang="el-GR" sz="3600" baseline="-25000" dirty="0"/>
                  <a:t> </a:t>
                </a:r>
                <a:r>
                  <a:rPr lang="el-GR" sz="3600" baseline="-25000" dirty="0" smtClean="0"/>
                  <a:t>Α</a:t>
                </a:r>
                <a:r>
                  <a:rPr lang="en-US" sz="3600" baseline="-25000" dirty="0" smtClean="0"/>
                  <a:t>0   </a:t>
                </a:r>
                <a:r>
                  <a:rPr lang="en-US" sz="3600" dirty="0" smtClean="0"/>
                  <a:t>–</a:t>
                </a:r>
                <a:r>
                  <a:rPr lang="el-GR" sz="3600" dirty="0" smtClean="0"/>
                  <a:t> </a:t>
                </a:r>
                <a:r>
                  <a:rPr lang="en-US" sz="3600" dirty="0" smtClean="0"/>
                  <a:t> </a:t>
                </a:r>
                <a:r>
                  <a:rPr lang="el-GR" sz="3600" dirty="0" smtClean="0"/>
                  <a:t>Δ</a:t>
                </a:r>
                <a:r>
                  <a:rPr lang="en-US" sz="3600" dirty="0" smtClean="0"/>
                  <a:t>V</a:t>
                </a:r>
                <a:r>
                  <a:rPr lang="el-GR" sz="3600" baseline="-25000" dirty="0" smtClean="0"/>
                  <a:t> Β0</a:t>
                </a:r>
                <a:endParaRPr lang="el-GR" sz="36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719263"/>
                <a:ext cx="9036496" cy="4411662"/>
              </a:xfrm>
              <a:blipFill rotWithShape="1">
                <a:blip r:embed="rId2"/>
                <a:stretch>
                  <a:fillRect l="-675" t="-1796" r="-8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0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ΑΝΤΙΣΤΑΣΗ  </a:t>
            </a:r>
            <a:r>
              <a:rPr lang="en-US" dirty="0" smtClean="0"/>
              <a:t> R    (</a:t>
            </a:r>
            <a:r>
              <a:rPr lang="el-GR" dirty="0" smtClean="0"/>
              <a:t> Ω 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1556792"/>
                <a:ext cx="9144000" cy="5022105"/>
              </a:xfrm>
            </p:spPr>
            <p:txBody>
              <a:bodyPr/>
              <a:lstStyle/>
              <a:p>
                <a:r>
                  <a:rPr lang="el-GR" dirty="0" smtClean="0"/>
                  <a:t>Η δυσκολία του υλικού στη διέλευση του ρεύματος.</a:t>
                </a:r>
              </a:p>
              <a:p>
                <a:pPr marL="0" indent="0">
                  <a:buNone/>
                </a:pPr>
                <a:r>
                  <a:rPr lang="el-GR" dirty="0" smtClean="0"/>
                  <a:t>    Μονάδα αντίστασης  1Ω</a:t>
                </a:r>
              </a:p>
              <a:p>
                <a:r>
                  <a:rPr lang="el-GR" dirty="0" smtClean="0"/>
                  <a:t> α)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𝑅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l-GR" sz="3200" b="0" i="1" smtClean="0">
                        <a:latin typeface="Cambria Math"/>
                      </a:rPr>
                      <m:t>𝜌</m:t>
                    </m:r>
                    <m:r>
                      <a:rPr lang="el-GR" sz="3200" b="0" i="1" baseline="-25000" smtClean="0">
                        <a:latin typeface="Cambria Math"/>
                      </a:rPr>
                      <m:t>0</m:t>
                    </m:r>
                    <m:r>
                      <a:rPr lang="el-GR" sz="3200" b="0" i="1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l-GR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    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  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   </a:t>
                </a:r>
                <a:r>
                  <a:rPr lang="el-GR" dirty="0" smtClean="0"/>
                  <a:t>για τον </a:t>
                </a:r>
                <a:r>
                  <a:rPr lang="en-US" dirty="0" smtClean="0"/>
                  <a:t>Cu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/>
                      </a:rPr>
                      <m:t>  </m:t>
                    </m:r>
                    <m:r>
                      <a:rPr lang="el-GR" i="1">
                        <a:latin typeface="Cambria Math"/>
                      </a:rPr>
                      <m:t>𝜌</m:t>
                    </m:r>
                    <m:r>
                      <a:rPr lang="el-GR" i="1" baseline="-25000">
                        <a:latin typeface="Cambria Math"/>
                      </a:rPr>
                      <m:t>0 </m:t>
                    </m:r>
                  </m:oMath>
                </a14:m>
                <a:r>
                  <a:rPr lang="el-GR" dirty="0" smtClean="0"/>
                  <a:t>= 1,72</a:t>
                </a:r>
                <a:r>
                  <a:rPr lang="en-US" dirty="0" smtClean="0"/>
                  <a:t>x</a:t>
                </a:r>
                <a:r>
                  <a:rPr lang="el-GR" dirty="0" smtClean="0"/>
                  <a:t>10</a:t>
                </a:r>
                <a:r>
                  <a:rPr lang="el-GR" baseline="30000" dirty="0" smtClean="0"/>
                  <a:t>-6</a:t>
                </a:r>
                <a:r>
                  <a:rPr lang="el-GR" dirty="0" smtClean="0"/>
                  <a:t> Ω</a:t>
                </a:r>
                <a:r>
                  <a:rPr lang="en-US" dirty="0" smtClean="0"/>
                  <a:t>cm</a:t>
                </a:r>
                <a:r>
                  <a:rPr lang="el-GR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r>
                  <a:rPr lang="el-GR" dirty="0" smtClean="0"/>
                  <a:t>τύπος υλικού,  μήκος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,  διατομή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,  θερμοκρασία</a:t>
                </a:r>
                <a:endParaRPr lang="el-GR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dirty="0" smtClean="0"/>
                  <a:t>    Στήλη  </a:t>
                </a:r>
                <a:r>
                  <a:rPr lang="en-US" dirty="0" smtClean="0"/>
                  <a:t>Hg</a:t>
                </a:r>
                <a:r>
                  <a:rPr lang="el-GR" dirty="0" smtClean="0"/>
                  <a:t>,   μήκους 106,3</a:t>
                </a:r>
                <a:r>
                  <a:rPr lang="en-US" dirty="0" smtClean="0"/>
                  <a:t>cm</a:t>
                </a:r>
                <a:r>
                  <a:rPr lang="el-GR" dirty="0" smtClean="0"/>
                  <a:t>,   διατομής 1</a:t>
                </a:r>
                <a:r>
                  <a:rPr lang="en-US" dirty="0" smtClean="0"/>
                  <a:t>mm</a:t>
                </a:r>
                <a:r>
                  <a:rPr lang="en-US" baseline="30000" dirty="0" smtClean="0"/>
                  <a:t>2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aseline="30000" dirty="0"/>
                  <a:t> </a:t>
                </a:r>
                <a:r>
                  <a:rPr lang="en-US" baseline="30000" dirty="0" smtClean="0"/>
                  <a:t>      </a:t>
                </a:r>
                <a:r>
                  <a:rPr lang="el-GR" dirty="0" smtClean="0"/>
                  <a:t>στους  0</a:t>
                </a:r>
                <a:r>
                  <a:rPr lang="el-GR" baseline="30000" dirty="0" smtClean="0"/>
                  <a:t>ο</a:t>
                </a:r>
                <a:r>
                  <a:rPr lang="en-US" dirty="0" smtClean="0"/>
                  <a:t>C</a:t>
                </a:r>
                <a:r>
                  <a:rPr lang="el-GR" dirty="0" smtClean="0"/>
                  <a:t> 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l-GR" sz="800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 </a:t>
                </a:r>
                <a:r>
                  <a:rPr lang="el-GR" dirty="0" smtClean="0"/>
                  <a:t>β)</a:t>
                </a:r>
                <a:r>
                  <a:rPr lang="en-US" dirty="0" smtClean="0"/>
                  <a:t> </a:t>
                </a:r>
                <a:r>
                  <a:rPr lang="el-GR" dirty="0" smtClean="0"/>
                  <a:t>   Νόμος  του  </a:t>
                </a:r>
                <a:r>
                  <a:rPr lang="en-US" dirty="0" smtClean="0"/>
                  <a:t>Ohm     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𝑅</m:t>
                    </m:r>
                    <m:r>
                      <a:rPr lang="en-US" sz="3600" i="1" dirty="0" smtClean="0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sz="3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/>
                          </a:rPr>
                          <m:t>    </m:t>
                        </m:r>
                        <m:r>
                          <a:rPr lang="en-US" sz="3600" b="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3600" b="0" i="1" dirty="0" smtClean="0">
                            <a:latin typeface="Cambria Math"/>
                          </a:rPr>
                          <m:t>    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spcBef>
                    <a:spcPts val="0"/>
                  </a:spcBef>
                </a:pPr>
                <a:endParaRPr lang="en-US" sz="1400" dirty="0" smtClean="0"/>
              </a:p>
              <a:p>
                <a:pPr>
                  <a:spcBef>
                    <a:spcPts val="0"/>
                  </a:spcBef>
                </a:pPr>
                <a:r>
                  <a:rPr lang="el-GR" dirty="0" smtClean="0"/>
                  <a:t>Θερμοκρασιακός  συντελεστής  </a:t>
                </a:r>
                <a:r>
                  <a:rPr lang="en-US" dirty="0" smtClean="0"/>
                  <a:t> </a:t>
                </a:r>
                <a:r>
                  <a:rPr lang="el-GR" dirty="0" smtClean="0"/>
                  <a:t> </a:t>
                </a:r>
                <a:r>
                  <a:rPr lang="en-US" dirty="0" smtClean="0"/>
                  <a:t>ppm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56792"/>
                <a:ext cx="9144000" cy="5022105"/>
              </a:xfrm>
              <a:blipFill rotWithShape="1">
                <a:blip r:embed="rId2"/>
                <a:stretch>
                  <a:fillRect l="-600" t="-1578" r="-1067" b="-27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ΙΣΧΥΣ   ΚΑΙ   ΕΝΕΡΓΕΙΑ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19262"/>
                <a:ext cx="8507288" cy="4806081"/>
              </a:xfrm>
            </p:spPr>
            <p:txBody>
              <a:bodyPr/>
              <a:lstStyle/>
              <a:p>
                <a:r>
                  <a:rPr lang="el-GR" dirty="0" smtClean="0"/>
                  <a:t>Ισχύς είναι ο ρυθμός μετατροπής της ενέργειας</a:t>
                </a:r>
                <a:endParaRPr lang="en-US" dirty="0" smtClean="0"/>
              </a:p>
              <a:p>
                <a:endParaRPr lang="el-GR" sz="1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</m:t>
                      </m:r>
                      <m:r>
                        <a:rPr lang="en-US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Ε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𝜈𝜀𝜌𝛾𝜀𝜄𝛼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 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Χρόνος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 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    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  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Ενέργεια = Ισχύς </a:t>
                </a:r>
                <a:r>
                  <a:rPr lang="en-US" dirty="0" smtClean="0"/>
                  <a:t>x </a:t>
                </a:r>
                <a:r>
                  <a:rPr lang="el-GR" dirty="0" smtClean="0"/>
                  <a:t>Χρόνος</a:t>
                </a:r>
              </a:p>
              <a:p>
                <a:pPr marL="0" indent="0">
                  <a:buNone/>
                </a:pPr>
                <a:r>
                  <a:rPr lang="en-US" dirty="0" smtClean="0"/>
                  <a:t>W s  = J</a:t>
                </a:r>
                <a:r>
                  <a:rPr lang="el-GR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1 kWh = 3.600.000 J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9262"/>
                <a:ext cx="8507288" cy="4806081"/>
              </a:xfrm>
              <a:blipFill rotWithShape="1">
                <a:blip r:embed="rId2"/>
                <a:stretch>
                  <a:fillRect l="-1648" t="-1650" r="-11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5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ΠΟΛΛΑΠΛΑΣΙΑ ΚΑΙ ΥΠΟΠΟΛΛΑΠΛΑΣΙΑ ΤΩΝ ΜΟΝΑΔΩΝ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878089"/>
          </a:xfrm>
        </p:spPr>
        <p:txBody>
          <a:bodyPr/>
          <a:lstStyle/>
          <a:p>
            <a:r>
              <a:rPr lang="en-US" dirty="0" smtClean="0"/>
              <a:t>Tera			T			10</a:t>
            </a:r>
            <a:r>
              <a:rPr lang="en-US" baseline="30000" dirty="0" smtClean="0"/>
              <a:t>12</a:t>
            </a:r>
            <a:endParaRPr lang="en-US" dirty="0" smtClean="0"/>
          </a:p>
          <a:p>
            <a:r>
              <a:rPr lang="en-US" dirty="0" smtClean="0"/>
              <a:t>Giga			G			10</a:t>
            </a:r>
            <a:r>
              <a:rPr lang="en-US" baseline="30000" dirty="0" smtClean="0"/>
              <a:t>9</a:t>
            </a:r>
            <a:endParaRPr lang="el-GR" dirty="0" smtClean="0"/>
          </a:p>
          <a:p>
            <a:r>
              <a:rPr lang="en-US" dirty="0" smtClean="0"/>
              <a:t>Mega			M			10</a:t>
            </a:r>
            <a:r>
              <a:rPr lang="en-US" baseline="30000" dirty="0" smtClean="0"/>
              <a:t>6</a:t>
            </a:r>
            <a:endParaRPr lang="el-GR" baseline="30000" dirty="0"/>
          </a:p>
          <a:p>
            <a:r>
              <a:rPr lang="en-US" dirty="0" smtClean="0"/>
              <a:t>Kilo   			k			10</a:t>
            </a:r>
            <a:r>
              <a:rPr lang="en-US" baseline="30000" dirty="0" smtClean="0"/>
              <a:t>3</a:t>
            </a:r>
            <a:endParaRPr lang="el-GR" baseline="30000" dirty="0" smtClean="0"/>
          </a:p>
          <a:p>
            <a:r>
              <a:rPr lang="el-GR" dirty="0" smtClean="0"/>
              <a:t>ΒΑΣΙΚΗ  ΜΟΝΑΔΑ</a:t>
            </a:r>
            <a:r>
              <a:rPr lang="en-US" dirty="0" smtClean="0"/>
              <a:t>				  1	</a:t>
            </a:r>
            <a:endParaRPr lang="el-GR" dirty="0"/>
          </a:p>
          <a:p>
            <a:r>
              <a:rPr lang="en-US" dirty="0" err="1" smtClean="0"/>
              <a:t>Milli</a:t>
            </a:r>
            <a:r>
              <a:rPr lang="en-US" dirty="0" smtClean="0"/>
              <a:t>			m			10</a:t>
            </a:r>
            <a:r>
              <a:rPr lang="en-US" baseline="30000" dirty="0" smtClean="0"/>
              <a:t>-3</a:t>
            </a:r>
          </a:p>
          <a:p>
            <a:r>
              <a:rPr lang="en-US" dirty="0" smtClean="0"/>
              <a:t>Micro			</a:t>
            </a:r>
            <a:r>
              <a:rPr lang="el-GR" dirty="0" smtClean="0"/>
              <a:t>μ			</a:t>
            </a:r>
            <a:r>
              <a:rPr lang="en-US" dirty="0" smtClean="0"/>
              <a:t>10</a:t>
            </a:r>
            <a:r>
              <a:rPr lang="el-GR" baseline="30000" dirty="0" smtClean="0"/>
              <a:t>-6</a:t>
            </a:r>
          </a:p>
          <a:p>
            <a:r>
              <a:rPr lang="en-US" dirty="0" smtClean="0"/>
              <a:t>Nano			n			10</a:t>
            </a:r>
            <a:r>
              <a:rPr lang="en-US" baseline="30000" dirty="0" smtClean="0"/>
              <a:t>-9</a:t>
            </a:r>
          </a:p>
          <a:p>
            <a:r>
              <a:rPr lang="en-US" dirty="0" smtClean="0"/>
              <a:t>Pico			p			10</a:t>
            </a:r>
            <a:r>
              <a:rPr lang="en-US" baseline="30000" dirty="0" smtClean="0"/>
              <a:t>-12 </a:t>
            </a:r>
            <a:r>
              <a:rPr lang="en-US" dirty="0" smtClean="0"/>
              <a:t>	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8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ΒΑΣΙΚΑ  ΣΤΟΙΧΕΙΑ  ΚΥΚΛΩΜΑΤΩΝ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Πηγή  Ενέργειας</a:t>
            </a:r>
          </a:p>
          <a:p>
            <a:r>
              <a:rPr lang="el-GR" dirty="0" smtClean="0"/>
              <a:t>Αγωγοί</a:t>
            </a:r>
          </a:p>
          <a:p>
            <a:r>
              <a:rPr lang="el-GR" dirty="0" smtClean="0"/>
              <a:t>Μονωτές</a:t>
            </a:r>
          </a:p>
          <a:p>
            <a:r>
              <a:rPr lang="el-GR" dirty="0" smtClean="0"/>
              <a:t>Φορτίο</a:t>
            </a:r>
          </a:p>
          <a:p>
            <a:r>
              <a:rPr lang="el-GR" dirty="0" smtClean="0"/>
              <a:t>Συσκευή Ελέγχου</a:t>
            </a:r>
          </a:p>
          <a:p>
            <a:pPr marL="0" indent="0">
              <a:buNone/>
            </a:pPr>
            <a:r>
              <a:rPr lang="el-GR" dirty="0" smtClean="0"/>
              <a:t>   (διακόπτης)</a:t>
            </a:r>
          </a:p>
          <a:p>
            <a:r>
              <a:rPr lang="el-GR" dirty="0" smtClean="0"/>
              <a:t>Συσκευή προστασίας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(ασφάλεια, </a:t>
            </a:r>
            <a:r>
              <a:rPr lang="el-GR" dirty="0" err="1" smtClean="0"/>
              <a:t>ρελέ</a:t>
            </a:r>
            <a:r>
              <a:rPr lang="el-GR" dirty="0" smtClean="0"/>
              <a:t>, θερμικό, κλπ)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76" y="1772815"/>
            <a:ext cx="1376384" cy="9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51" y="3066281"/>
            <a:ext cx="7715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20" y="4005064"/>
            <a:ext cx="1426728" cy="88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371" y="1628800"/>
            <a:ext cx="92903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99" y="5157192"/>
            <a:ext cx="2333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67000"/>
            <a:ext cx="1277491" cy="57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01070" y="3191446"/>
            <a:ext cx="333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Εκπαιδευτική παρουσίαση</Template>
  <TotalTime>615</TotalTime>
  <Words>491</Words>
  <Application>Microsoft Office PowerPoint</Application>
  <PresentationFormat>Προβολή στην οθόνη (4:3)</PresentationFormat>
  <Paragraphs>108</Paragraphs>
  <Slides>11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Εκπαιδευτική παρουσίαση</vt:lpstr>
      <vt:lpstr>ΗΛΕΚΤΡΙΚΑ ΚΥΚΛΩΜΑΤΑ </vt:lpstr>
      <vt:lpstr>ΗΛΕΚΤΡΙΚΗ   ΕΝΕΡΓΕΙΑ</vt:lpstr>
      <vt:lpstr>ΔΟΜΗ  ΤΗΣ  ΥΛΗΣ  –  ΙΟΝΤΑ </vt:lpstr>
      <vt:lpstr>ΡΕΥΜΑ     ( Α )</vt:lpstr>
      <vt:lpstr>Τάση  ( V )</vt:lpstr>
      <vt:lpstr>ΑΝΤΙΣΤΑΣΗ   R    ( Ω )</vt:lpstr>
      <vt:lpstr>ΙΣΧΥΣ   ΚΑΙ   ΕΝΕΡΓΕΙΑ</vt:lpstr>
      <vt:lpstr>ΠΟΛΛΑΠΛΑΣΙΑ ΚΑΙ ΥΠΟΠΟΛΛΑΠΛΑΣΙΑ ΤΩΝ ΜΟΝΑΔΩΝ </vt:lpstr>
      <vt:lpstr>ΒΑΣΙΚΑ  ΣΤΟΙΧΕΙΑ  ΚΥΚΛΩΜΑΤΩΝ </vt:lpstr>
      <vt:lpstr>ΝΟΜΟΣ  ΤΟΥ  Ohm </vt:lpstr>
      <vt:lpstr>ΟΡΓΑΝΑ  ΜΕΤΡΗΣΗΣ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ΗΛΕΚΤΡΙΚΑ ΚΥΚΛΩΜΑΤΑ</dc:title>
  <dc:creator>ΘΕΟΚΛΗΤΟΣ</dc:creator>
  <cp:lastModifiedBy>Admin</cp:lastModifiedBy>
  <cp:revision>55</cp:revision>
  <dcterms:created xsi:type="dcterms:W3CDTF">2020-03-19T06:44:50Z</dcterms:created>
  <dcterms:modified xsi:type="dcterms:W3CDTF">2021-03-16T11:58:05Z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TC060888081032</vt:lpwstr>
  </property>
</Properties>
</file>