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78" r:id="rId6"/>
    <p:sldId id="261" r:id="rId7"/>
    <p:sldId id="272" r:id="rId8"/>
    <p:sldId id="274" r:id="rId9"/>
    <p:sldId id="280" r:id="rId10"/>
    <p:sldId id="275" r:id="rId11"/>
    <p:sldId id="279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28" name="Τίτλος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Θέση ημερομηνίας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2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5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7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2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6" name="Θέση υποσέλιδου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90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396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2" name="Θέση περιεχομένου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4" name="Θέση περιεχομένου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κειμένου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57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Θέση περιεχομένου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31" name="Τίτλος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Θέση ημερομηνίας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115B93-C2EA-4FD8-BF74-EAD09B8A70E1}" type="datetimeFigureOut">
              <a:rPr lang="el-GR" smtClean="0">
                <a:solidFill>
                  <a:srgbClr val="E3DED1"/>
                </a:solidFill>
              </a:rPr>
              <a:pPr/>
              <a:t>1/3/22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E3DED1"/>
              </a:solidFill>
            </a:endParaRPr>
          </a:p>
        </p:txBody>
      </p:sp>
      <p:sp>
        <p:nvSpPr>
          <p:cNvPr id="22" name="Θέση αριθμού διαφάνειας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F40226-88FF-4C8F-94F3-74A978C2E081}" type="slidenum">
              <a:rPr lang="el-GR" smtClean="0">
                <a:solidFill>
                  <a:srgbClr val="E3DED1"/>
                </a:solidFill>
              </a:rPr>
              <a:pPr/>
              <a:t>‹#›</a:t>
            </a:fld>
            <a:endParaRPr lang="el-GR">
              <a:solidFill>
                <a:srgbClr val="E3DED1"/>
              </a:solidFill>
            </a:endParaRPr>
          </a:p>
        </p:txBody>
      </p:sp>
      <p:sp>
        <p:nvSpPr>
          <p:cNvPr id="5" name="Θέση τίτλου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4665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ralhistorygroups.g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Γεωργία </a:t>
            </a:r>
            <a:r>
              <a:rPr lang="el-GR" dirty="0" err="1"/>
              <a:t>Σαρικούδη</a:t>
            </a:r>
            <a:endParaRPr lang="el-GR" dirty="0"/>
          </a:p>
          <a:p>
            <a:r>
              <a:rPr lang="en-US" dirty="0"/>
              <a:t>gsarikoudi@yahoo.gr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Ανθρωπολογία της Κοινωνικής Μνήμης</a:t>
            </a:r>
          </a:p>
        </p:txBody>
      </p:sp>
    </p:spTree>
    <p:extLst>
      <p:ext uri="{BB962C8B-B14F-4D97-AF65-F5344CB8AC3E}">
        <p14:creationId xmlns:p14="http://schemas.microsoft.com/office/powerpoint/2010/main" val="356541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Μέλπω </a:t>
            </a:r>
            <a:r>
              <a:rPr lang="el-GR" dirty="0" err="1"/>
              <a:t>Μερλιέ</a:t>
            </a:r>
            <a:r>
              <a:rPr lang="el-GR" dirty="0"/>
              <a:t> (1889-1979)</a:t>
            </a:r>
          </a:p>
          <a:p>
            <a:pPr marL="0" indent="0">
              <a:buNone/>
            </a:pPr>
            <a:r>
              <a:rPr lang="el-GR" dirty="0"/>
              <a:t>1992 κατέγραψε τα δημοτικά τραγούδια της Ρούμελης</a:t>
            </a:r>
          </a:p>
          <a:p>
            <a:pPr marL="0" indent="0">
              <a:buNone/>
            </a:pPr>
            <a:r>
              <a:rPr lang="el-GR" dirty="0"/>
              <a:t>το 1930 κατέγραψε την παραδοσιακή μουσική και</a:t>
            </a:r>
          </a:p>
          <a:p>
            <a:pPr marL="0" indent="0">
              <a:buNone/>
            </a:pPr>
            <a:r>
              <a:rPr lang="el-GR" dirty="0"/>
              <a:t>τις μαρτυρίες των προσφύγων του 1922</a:t>
            </a:r>
          </a:p>
          <a:p>
            <a:r>
              <a:rPr lang="el-GR" dirty="0" err="1"/>
              <a:t>Άλκη</a:t>
            </a:r>
            <a:r>
              <a:rPr lang="el-GR" dirty="0"/>
              <a:t> </a:t>
            </a:r>
            <a:r>
              <a:rPr lang="el-GR" dirty="0" err="1"/>
              <a:t>Κυριακίδου</a:t>
            </a:r>
            <a:r>
              <a:rPr lang="el-GR" dirty="0"/>
              <a:t>- Νέστορος (1935- 1988)</a:t>
            </a:r>
          </a:p>
          <a:p>
            <a:r>
              <a:rPr lang="el-GR" dirty="0"/>
              <a:t>Μετά το 1990 άνθιση- συζήτηση γύρω από τον Εμφύλιο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προφορική ιστορία στην Ελλάδα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4294967295"/>
          </p:nvPr>
        </p:nvSpPr>
        <p:spPr>
          <a:xfrm>
            <a:off x="6608764" y="1524000"/>
            <a:ext cx="4059237" cy="457200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0EA01A7-6CB5-4949-942B-A4D5B6D4E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0" r="11556"/>
          <a:stretch/>
        </p:blipFill>
        <p:spPr>
          <a:xfrm>
            <a:off x="8928136" y="894944"/>
            <a:ext cx="2939609" cy="253405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E2779F2-4733-5B49-B7C9-E110FB821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02" y="3772710"/>
            <a:ext cx="1787998" cy="24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4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967E1E3-C1FE-FA4B-8622-0FC9CCD3F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984" y="1553183"/>
            <a:ext cx="7361393" cy="4572000"/>
          </a:xfr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3EC8263E-6533-E640-9BF3-C0DE82816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Ομάδες Προφορικής Ιστορίας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DA6BFC-89EC-7E4E-A196-6F0BA7F47932}"/>
              </a:ext>
            </a:extLst>
          </p:cNvPr>
          <p:cNvSpPr txBox="1"/>
          <p:nvPr/>
        </p:nvSpPr>
        <p:spPr>
          <a:xfrm>
            <a:off x="262648" y="2140085"/>
            <a:ext cx="28793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http://oralhistorygroups.gr</a:t>
            </a:r>
            <a:endParaRPr lang="el-GR" dirty="0"/>
          </a:p>
          <a:p>
            <a:r>
              <a:rPr lang="el-GR" dirty="0"/>
              <a:t>Η πρώτη ΟΠΙ το 2011</a:t>
            </a:r>
          </a:p>
          <a:p>
            <a:r>
              <a:rPr lang="el-GR" dirty="0"/>
              <a:t>Οι επόμενες το 2014</a:t>
            </a:r>
          </a:p>
          <a:p>
            <a:r>
              <a:rPr lang="el-GR" dirty="0"/>
              <a:t>Το 2015 το βιβλίο «Η πόλη αφηγείται»</a:t>
            </a:r>
          </a:p>
          <a:p>
            <a:r>
              <a:rPr lang="el-GR" dirty="0"/>
              <a:t>Το 2015 η προφορική ιστορία συνδέεται με την εκπαιδευτική πράξη- δίκτυο σχολείο και εκπαιδευτικοί οργανώνουν </a:t>
            </a:r>
            <a:r>
              <a:rPr lang="en-US" dirty="0"/>
              <a:t>projects </a:t>
            </a:r>
            <a:r>
              <a:rPr lang="el-GR" dirty="0"/>
              <a:t>προφορικής ιστορίας</a:t>
            </a:r>
          </a:p>
        </p:txBody>
      </p:sp>
    </p:spTree>
    <p:extLst>
      <p:ext uri="{BB962C8B-B14F-4D97-AF65-F5344CB8AC3E}">
        <p14:creationId xmlns:p14="http://schemas.microsoft.com/office/powerpoint/2010/main" val="315584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CA046222-94C8-A846-971B-C0CB9F74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 </a:t>
            </a:r>
            <a:r>
              <a:rPr lang="el-GR" dirty="0"/>
              <a:t>ιστορία ταυτίζεται με το αρχείο, με την οπτική της εξουσίας</a:t>
            </a:r>
          </a:p>
          <a:p>
            <a:r>
              <a:rPr lang="el-GR" dirty="0"/>
              <a:t>Το αρχείο –μορφή ταξινόμησης και ελέγχου του πληθυσμού από την περίοδο της αποικιοκρατίας</a:t>
            </a:r>
            <a:endParaRPr lang="en-US" dirty="0"/>
          </a:p>
          <a:p>
            <a:r>
              <a:rPr lang="el-GR" dirty="0"/>
              <a:t>Στα έγγραφα σημασία έχει ποιος έχει τη </a:t>
            </a:r>
          </a:p>
          <a:p>
            <a:pPr marL="0" indent="0">
              <a:buNone/>
            </a:pPr>
            <a:r>
              <a:rPr lang="el-GR" dirty="0"/>
              <a:t>δύναμη να γράψει</a:t>
            </a: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34198214-047F-E84E-8FD1-C7AA8711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A3EA3B-E3BC-E640-ADE2-0E5A280E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5" y="3934029"/>
            <a:ext cx="2882628" cy="216197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A3D44F3-F7A4-2D47-A38E-6B138883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26" y="3934029"/>
            <a:ext cx="2882628" cy="216197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BEC01BF-13E0-5448-8FB8-7F34E759A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006" y="3056916"/>
            <a:ext cx="4570981" cy="30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3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4AB49B5-A4DD-9C42-8648-E58263FD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προφορική </a:t>
            </a:r>
            <a:r>
              <a:rPr lang="el-GR" dirty="0" err="1"/>
              <a:t>ιστορια</a:t>
            </a:r>
            <a:r>
              <a:rPr lang="el-GR" dirty="0"/>
              <a:t> διαμορφώθηκε ως πεδίο επιστημονικό από την ανάγκη να αντιπροσωπευθούν περισσότερες κοινωνικές ομάδες</a:t>
            </a:r>
          </a:p>
          <a:p>
            <a:r>
              <a:rPr lang="el-GR" dirty="0"/>
              <a:t>Ξεκίνησε τη δεκαετία του 1960 -Σημείο τομής είναι μετά το τέλος του Β΄ Παγκοσμίου Πολέμου (αντιαποικιακά κινήματα, μνήμες Ολοκαυτώματος)</a:t>
            </a:r>
          </a:p>
          <a:p>
            <a:r>
              <a:rPr lang="el-GR" dirty="0"/>
              <a:t>Στροφή στη μελέτη εκείνων των ανθρώπων που δεν εμφανίζονταν στις αρχειακές αναζητήσεις (εργάτες, γυναίκες, στρατιώτες)</a:t>
            </a:r>
          </a:p>
          <a:p>
            <a:r>
              <a:rPr lang="el-GR" dirty="0"/>
              <a:t>Έκρηξη μελέτης της μνήμης, </a:t>
            </a:r>
            <a:r>
              <a:rPr lang="en-US" dirty="0"/>
              <a:t>”memory boom”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7BD7D4E-02C3-2E41-A3DA-D95CD27D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07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0B456D3-66AD-F845-87C8-498AFCFEA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 </a:t>
            </a:r>
            <a:r>
              <a:rPr lang="el-GR" dirty="0"/>
              <a:t>προφορική ιστορία είναι μια </a:t>
            </a:r>
            <a:r>
              <a:rPr lang="el-GR" dirty="0" err="1"/>
              <a:t>διυποκειμενική</a:t>
            </a:r>
            <a:r>
              <a:rPr lang="el-GR" dirty="0"/>
              <a:t> διαδικασία</a:t>
            </a:r>
          </a:p>
          <a:p>
            <a:r>
              <a:rPr lang="el-GR" dirty="0"/>
              <a:t>Η κλασική ιστοριογραφία παράγει σιωπές, ενώ η προφορική ιστορία </a:t>
            </a:r>
            <a:r>
              <a:rPr lang="el-GR" dirty="0" err="1"/>
              <a:t>στηρ</a:t>
            </a:r>
            <a:r>
              <a:rPr lang="en-US" dirty="0" err="1"/>
              <a:t>ί</a:t>
            </a:r>
            <a:r>
              <a:rPr lang="el-GR" dirty="0" err="1"/>
              <a:t>ζεται</a:t>
            </a:r>
            <a:r>
              <a:rPr lang="el-GR" dirty="0"/>
              <a:t> στις προφορικές μαρτυρίες</a:t>
            </a:r>
          </a:p>
          <a:p>
            <a:r>
              <a:rPr lang="el-GR" dirty="0"/>
              <a:t>Η σχέση όμως της μαρτυρίας με τη μνήμη είναι άρρηκτη καθώς η μαρτυρία </a:t>
            </a:r>
            <a:r>
              <a:rPr lang="el-GR" dirty="0" err="1"/>
              <a:t>διαμεσολαβείται</a:t>
            </a:r>
            <a:endParaRPr lang="el-GR" dirty="0"/>
          </a:p>
          <a:p>
            <a:r>
              <a:rPr lang="el-GR" dirty="0"/>
              <a:t>Αντικείμενο της προφορικής ιστορίας είναι η μελέτη του υποκειμένου</a:t>
            </a:r>
          </a:p>
          <a:p>
            <a:r>
              <a:rPr lang="el-GR" dirty="0"/>
              <a:t>Ο ερευνητής αναζητά την «προσωπική εμπειρία»</a:t>
            </a:r>
          </a:p>
          <a:p>
            <a:r>
              <a:rPr lang="el-GR" dirty="0"/>
              <a:t>Η ιστορία παράγεται μέσα από τη σχέση υποκειμένων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B91BBCA-DCEC-1841-9591-CF74E3A8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661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C6F1E4D-4991-3F4E-99A7-32956B5C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Δημιουργεί νέες οπτικές για το παρελθόν</a:t>
            </a:r>
          </a:p>
          <a:p>
            <a:r>
              <a:rPr lang="el-GR" dirty="0"/>
              <a:t>Δίνει φωνή σε ομάδες που μέχρι τότε ήταν στην αφάνεια</a:t>
            </a:r>
          </a:p>
          <a:p>
            <a:r>
              <a:rPr lang="el-GR" dirty="0"/>
              <a:t>Αποκαθιστά την πολλαπλότητα των ανθρώπινων εμπειριών</a:t>
            </a:r>
          </a:p>
          <a:p>
            <a:r>
              <a:rPr lang="el-GR" dirty="0"/>
              <a:t>Μεταβιβάζει τη ζωντανή μνήμη στις επόμενες γενιές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C902A77-E94D-EA45-B90B-21E08D7D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«Ξελογιάστρα»</a:t>
            </a:r>
          </a:p>
        </p:txBody>
      </p:sp>
    </p:spTree>
    <p:extLst>
      <p:ext uri="{BB962C8B-B14F-4D97-AF65-F5344CB8AC3E}">
        <p14:creationId xmlns:p14="http://schemas.microsoft.com/office/powerpoint/2010/main" val="305767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99AE06C0-B373-FB4F-BCEC-8A855EDFA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/>
              <a:t>Αμφισβητ</a:t>
            </a:r>
            <a:r>
              <a:rPr lang="en-US" dirty="0" err="1"/>
              <a:t>ή</a:t>
            </a:r>
            <a:r>
              <a:rPr lang="el-GR" dirty="0" err="1"/>
              <a:t>θηκε</a:t>
            </a:r>
            <a:r>
              <a:rPr lang="el-GR" dirty="0"/>
              <a:t> η αξιοπιστία της προφορικής μαρτυρίας και η αντιπροσωπευτικότητα </a:t>
            </a:r>
          </a:p>
          <a:p>
            <a:r>
              <a:rPr lang="el-GR" dirty="0"/>
              <a:t>Οι γραπτές πηγές είναι πιο αξιόπιστες;</a:t>
            </a:r>
          </a:p>
          <a:p>
            <a:endParaRPr lang="el-GR" dirty="0"/>
          </a:p>
          <a:p>
            <a:r>
              <a:rPr lang="el-GR" dirty="0"/>
              <a:t>Και μέσα στους κόλπους της Προφορικής Ιστορίας υπήρξαν κριτικές φωνές: πρότειναν μια κριτική ματιά στις προφορικές μαρτυρίες αλλιώς αγγίζει ο ερευνητής τα όρια του λαϊκισμού και της αναπαραγωγής στερεοτύπων </a:t>
            </a:r>
          </a:p>
          <a:p>
            <a:r>
              <a:rPr lang="el-GR" dirty="0"/>
              <a:t>Η προφορική πηγή έχει τη δική της αξιοπιστία. Δεν μας ενδιαφέρει το γεγονός καθαυτό αλλά το πώς το θυμάται και το περιγράφει ένας πληροφορητής, τι συμβολισμούς χρησιμοποιεί. </a:t>
            </a:r>
          </a:p>
          <a:p>
            <a:endParaRPr lang="en-US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440D7D78-EAEC-DC49-A70A-105E94D2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Κριτική</a:t>
            </a:r>
          </a:p>
        </p:txBody>
      </p:sp>
    </p:spTree>
    <p:extLst>
      <p:ext uri="{BB962C8B-B14F-4D97-AF65-F5344CB8AC3E}">
        <p14:creationId xmlns:p14="http://schemas.microsoft.com/office/powerpoint/2010/main" val="397208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700808"/>
            <a:ext cx="2631312" cy="1728192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 err="1"/>
              <a:t>llessandro</a:t>
            </a:r>
            <a:r>
              <a:rPr lang="en-US" dirty="0"/>
              <a:t> </a:t>
            </a:r>
            <a:r>
              <a:rPr lang="en-US" dirty="0" err="1"/>
              <a:t>Porteli</a:t>
            </a:r>
            <a:r>
              <a:rPr lang="en-US" dirty="0"/>
              <a:t> (1942-)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775520" y="1484785"/>
            <a:ext cx="56166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“What Makes Oral History Different</a:t>
            </a:r>
            <a:r>
              <a:rPr lang="en-US" sz="2400" dirty="0"/>
              <a:t>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/>
              <a:t>Δεν μας ενδιαφέρουν τα ίδια τα γεγονότα αλλά πώς τα βιώσαν τα υποκείμενα. Τι νομίζουν οι άνθρωποι πως έγινε</a:t>
            </a:r>
          </a:p>
        </p:txBody>
      </p:sp>
    </p:spTree>
    <p:extLst>
      <p:ext uri="{BB962C8B-B14F-4D97-AF65-F5344CB8AC3E}">
        <p14:creationId xmlns:p14="http://schemas.microsoft.com/office/powerpoint/2010/main" val="427605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t="6775" r="25945" b="7009"/>
          <a:stretch/>
        </p:blipFill>
        <p:spPr>
          <a:xfrm>
            <a:off x="7752184" y="1340769"/>
            <a:ext cx="2590632" cy="3123997"/>
          </a:xfr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Luisa </a:t>
            </a:r>
            <a:r>
              <a:rPr lang="en-US" dirty="0" err="1"/>
              <a:t>Passerini</a:t>
            </a:r>
            <a:r>
              <a:rPr lang="en-US" dirty="0"/>
              <a:t> (1941-)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556792"/>
            <a:ext cx="2125960" cy="3132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EA489-F5D9-5346-891A-63F0709D2151}"/>
              </a:ext>
            </a:extLst>
          </p:cNvPr>
          <p:cNvSpPr txBox="1"/>
          <p:nvPr/>
        </p:nvSpPr>
        <p:spPr>
          <a:xfrm rot="10800000" flipV="1">
            <a:off x="5282117" y="4967652"/>
            <a:ext cx="6128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/>
              <a:t>«Αυτό που αποτελεί αδυναμία της προφορικής μαρτυρίας αποτελεί ταυτόχρονα και τη δύναμή της»</a:t>
            </a:r>
          </a:p>
        </p:txBody>
      </p:sp>
    </p:spTree>
    <p:extLst>
      <p:ext uri="{BB962C8B-B14F-4D97-AF65-F5344CB8AC3E}">
        <p14:creationId xmlns:p14="http://schemas.microsoft.com/office/powerpoint/2010/main" val="68340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F71745F9-D5F1-5C48-8CB1-71E0AEFD1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l-GR" sz="2800" dirty="0">
                <a:solidFill>
                  <a:schemeClr val="bg1"/>
                </a:solidFill>
              </a:rPr>
              <a:t>Όπως έγραψα στην </a:t>
            </a:r>
            <a:r>
              <a:rPr lang="el-GR" sz="2800" i="1" u="sng" dirty="0">
                <a:solidFill>
                  <a:schemeClr val="bg1"/>
                </a:solidFill>
              </a:rPr>
              <a:t>Αυτοβιογραφία μιας γενιάς</a:t>
            </a:r>
            <a:r>
              <a:rPr lang="el-GR" sz="2800" dirty="0">
                <a:solidFill>
                  <a:schemeClr val="bg1"/>
                </a:solidFill>
              </a:rPr>
              <a:t>, η εμπειρία του να ακούω τη μνήμη των άλλων μου επέτρεψε μετά από μια δεκαετία αυτή της πρακτικής να ακούσω τη δική μου μνήμη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Luisa </a:t>
            </a:r>
            <a:r>
              <a:rPr lang="en-US" sz="2000" b="1" dirty="0" err="1">
                <a:solidFill>
                  <a:schemeClr val="bg1"/>
                </a:solidFill>
              </a:rPr>
              <a:t>Passerini</a:t>
            </a:r>
            <a:r>
              <a:rPr lang="el-GR" sz="2000" b="1" dirty="0">
                <a:solidFill>
                  <a:schemeClr val="bg1"/>
                </a:solidFill>
              </a:rPr>
              <a:t>, </a:t>
            </a:r>
            <a:r>
              <a:rPr lang="en-US" sz="2000" b="1" i="1" dirty="0">
                <a:solidFill>
                  <a:schemeClr val="bg1"/>
                </a:solidFill>
              </a:rPr>
              <a:t>Autobiography of a Generation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el-GR" sz="2000" b="1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D85B2870-8AD8-FD40-B1D4-01A2950A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64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472</Words>
  <Application>Microsoft Macintosh PowerPoint</Application>
  <PresentationFormat>Ευρεία οθόνη</PresentationFormat>
  <Paragraphs>50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Constantia</vt:lpstr>
      <vt:lpstr>Wingdings 2</vt:lpstr>
      <vt:lpstr>Χαρτί</vt:lpstr>
      <vt:lpstr>Ανθρωπολογία της Κοινωνικής Μνήμης</vt:lpstr>
      <vt:lpstr>Παρουσίαση του PowerPoint</vt:lpstr>
      <vt:lpstr>Παρουσίαση του PowerPoint</vt:lpstr>
      <vt:lpstr>Παρουσίαση του PowerPoint</vt:lpstr>
      <vt:lpstr>«Ξελογιάστρα»</vt:lpstr>
      <vt:lpstr>Κριτική</vt:lpstr>
      <vt:lpstr>Αllessandro Porteli (1942-)</vt:lpstr>
      <vt:lpstr>Luisa Passerini (1941-)</vt:lpstr>
      <vt:lpstr>Παρουσίαση του PowerPoint</vt:lpstr>
      <vt:lpstr>Η προφορική ιστορία στην Ελλάδα</vt:lpstr>
      <vt:lpstr>Ομάδες Προφορικής Ιστορίας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Ανθρωπολογία της Κοινωνικής Μνήμης</dc:title>
  <dc:creator>Geo</dc:creator>
  <cp:lastModifiedBy>Geo</cp:lastModifiedBy>
  <cp:revision>3</cp:revision>
  <dcterms:created xsi:type="dcterms:W3CDTF">2022-02-26T09:34:33Z</dcterms:created>
  <dcterms:modified xsi:type="dcterms:W3CDTF">2022-03-02T18:44:17Z</dcterms:modified>
</cp:coreProperties>
</file>