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D1E459-7090-078D-9947-942D3B6172E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78492F7-3AFC-0F9D-FE86-B9BE38777B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A0839D0-70DD-B671-43C8-8ADCC2B1DAFD}"/>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44CE2E4E-4D03-C334-5197-693E0837D90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135D5A6-DA5B-707D-7091-95E5E5F6B8A1}"/>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638840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773945-89B8-B727-5931-30A949BF64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CBD6839-5A96-5066-E734-5EFC9AC6117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4AF9490-4E10-95C7-FDA2-8465EBD4F1D8}"/>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967A4B3F-27A1-941D-BDE0-61A1577D15D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8E3B66-2629-3D74-7042-B4007BBB32FD}"/>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2288755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4BE7C29-619B-C4A1-6C8C-C00F70A3745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1915D2E-A870-5BFF-BB15-7E433CDCE25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EBF0955-45C8-A7FE-F11B-181DC98F44A9}"/>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1CABD0FB-3724-753A-F308-90FB694BB13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B2775F-3F8B-4BBF-C1D3-2CF9B2D5CF44}"/>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117693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93562E-BA45-C9A5-FD8B-C2EDDDE012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362232E-ABCA-68D1-31CE-DF8C156112F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455FBFB-4E25-A68A-9371-F0D08164A209}"/>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E1994A87-489A-50AC-8ECB-CC3EE976BE8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F2C074-B86D-996E-A7F6-1C81FD64C9B1}"/>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4128349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5ABCE0-6AF0-D03B-B22B-04C6EF7693B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2EC2AF3-920F-5251-C418-7D8F7449475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7EA80B0-115C-A89E-FE3D-45F50D5A26FB}"/>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562CBCDD-15BB-08D1-100C-862A27FA65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81D963-DE77-2181-CEC6-ED8ACE490DE9}"/>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2231815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65D226-F202-B75D-92DF-6805841706F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B6FD42-FFDE-F27D-0CAB-AFBA2E8FA5C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7E61C2F-48E6-BF87-3D31-5CBA7B24C31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1434831-412D-0609-38B0-438483D593DC}"/>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6" name="Θέση υποσέλιδου 5">
            <a:extLst>
              <a:ext uri="{FF2B5EF4-FFF2-40B4-BE49-F238E27FC236}">
                <a16:creationId xmlns:a16="http://schemas.microsoft.com/office/drawing/2014/main" id="{C1D4DA24-6F45-C71B-421D-E52705809EA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431A355-5853-CE62-4281-6681DF066225}"/>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4121739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27BCB9-7F6A-C5B6-9E32-E158B4FFD42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A359FC0-D136-FB3B-A3D0-C4A484D657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C2FD13D-1928-3605-A5BE-8654CE1EF8E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E8FF142-69B9-F340-D1EE-EE20D4844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511C622-2563-F439-ABD4-2D41224B6F2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57CFD38-318D-4924-7D3B-A19E29D15329}"/>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8" name="Θέση υποσέλιδου 7">
            <a:extLst>
              <a:ext uri="{FF2B5EF4-FFF2-40B4-BE49-F238E27FC236}">
                <a16:creationId xmlns:a16="http://schemas.microsoft.com/office/drawing/2014/main" id="{2C6F582B-C6DA-7A48-4699-751A587B47D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0FA0612-1900-66A8-5C89-046C2D86D27A}"/>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4122341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6DD4D1-E0E0-C433-94D5-01B152B3C38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F42DEE7-560E-5F37-08CD-8CAC06526A8D}"/>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4" name="Θέση υποσέλιδου 3">
            <a:extLst>
              <a:ext uri="{FF2B5EF4-FFF2-40B4-BE49-F238E27FC236}">
                <a16:creationId xmlns:a16="http://schemas.microsoft.com/office/drawing/2014/main" id="{5AC8BAC1-BB38-2182-29AC-A2E3AA8F17F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40F7D58-CDBA-3481-7D01-589B3F0F71F0}"/>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4249871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18CE0CD-828D-EE5A-FA5A-64662A766DC9}"/>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3" name="Θέση υποσέλιδου 2">
            <a:extLst>
              <a:ext uri="{FF2B5EF4-FFF2-40B4-BE49-F238E27FC236}">
                <a16:creationId xmlns:a16="http://schemas.microsoft.com/office/drawing/2014/main" id="{A5988DAF-2DC5-E74F-6723-499284F40B3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F4BADE0-456F-23C5-E7E0-1E2F99EF0017}"/>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2671432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87AFDF-3DFD-D053-3DBA-AB3F93513A4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AEA7C2E-474A-1FF8-5216-B34083BF07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D2BE57B-14A1-C9B9-A38F-F594D0A46A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748FA1C-E570-DFC3-FDF6-E9A0FC044A3B}"/>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6" name="Θέση υποσέλιδου 5">
            <a:extLst>
              <a:ext uri="{FF2B5EF4-FFF2-40B4-BE49-F238E27FC236}">
                <a16:creationId xmlns:a16="http://schemas.microsoft.com/office/drawing/2014/main" id="{DE50405A-DFEE-D7EF-C44B-0D4F7AFF2E8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11350B1-D1D9-6609-02FF-575697027884}"/>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2920563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155114-DE66-53DA-0AED-C58CA32198B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C3A64AE-0BE9-1473-A108-0EE5A78CDF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81B28CF-4755-8D9B-8D0F-8EA87DB1E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F90B6FD-8664-839F-5979-B0580C1D1317}"/>
              </a:ext>
            </a:extLst>
          </p:cNvPr>
          <p:cNvSpPr>
            <a:spLocks noGrp="1"/>
          </p:cNvSpPr>
          <p:nvPr>
            <p:ph type="dt" sz="half" idx="10"/>
          </p:nvPr>
        </p:nvSpPr>
        <p:spPr/>
        <p:txBody>
          <a:bodyPr/>
          <a:lstStyle/>
          <a:p>
            <a:fld id="{A775323D-D4D0-4F90-BAD3-269ED6084BF1}" type="datetimeFigureOut">
              <a:rPr lang="el-GR" smtClean="0"/>
              <a:t>17/3/2025</a:t>
            </a:fld>
            <a:endParaRPr lang="el-GR"/>
          </a:p>
        </p:txBody>
      </p:sp>
      <p:sp>
        <p:nvSpPr>
          <p:cNvPr id="6" name="Θέση υποσέλιδου 5">
            <a:extLst>
              <a:ext uri="{FF2B5EF4-FFF2-40B4-BE49-F238E27FC236}">
                <a16:creationId xmlns:a16="http://schemas.microsoft.com/office/drawing/2014/main" id="{70F7A4C9-2084-1421-BA80-FE2F5A7264D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B120190-85DC-56C3-534C-F0D51D2C79C6}"/>
              </a:ext>
            </a:extLst>
          </p:cNvPr>
          <p:cNvSpPr>
            <a:spLocks noGrp="1"/>
          </p:cNvSpPr>
          <p:nvPr>
            <p:ph type="sldNum" sz="quarter" idx="12"/>
          </p:nvPr>
        </p:nvSpPr>
        <p:spPr/>
        <p:txBody>
          <a:bodyPr/>
          <a:lstStyle/>
          <a:p>
            <a:fld id="{EA8D12AF-96B1-4D0F-B86A-29C59B0CC562}" type="slidenum">
              <a:rPr lang="el-GR" smtClean="0"/>
              <a:t>‹#›</a:t>
            </a:fld>
            <a:endParaRPr lang="el-GR"/>
          </a:p>
        </p:txBody>
      </p:sp>
    </p:spTree>
    <p:extLst>
      <p:ext uri="{BB962C8B-B14F-4D97-AF65-F5344CB8AC3E}">
        <p14:creationId xmlns:p14="http://schemas.microsoft.com/office/powerpoint/2010/main" val="79459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644B294-0F6A-2246-EA6F-D457AE8D62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CA8FE53-9FAF-BD64-A34A-D165F16827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7E553C5-7E0B-F388-DA1F-DB16D2470C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75323D-D4D0-4F90-BAD3-269ED6084BF1}" type="datetimeFigureOut">
              <a:rPr lang="el-GR" smtClean="0"/>
              <a:t>17/3/2025</a:t>
            </a:fld>
            <a:endParaRPr lang="el-GR"/>
          </a:p>
        </p:txBody>
      </p:sp>
      <p:sp>
        <p:nvSpPr>
          <p:cNvPr id="5" name="Θέση υποσέλιδου 4">
            <a:extLst>
              <a:ext uri="{FF2B5EF4-FFF2-40B4-BE49-F238E27FC236}">
                <a16:creationId xmlns:a16="http://schemas.microsoft.com/office/drawing/2014/main" id="{C4866C53-3ABA-D587-194C-C39D9FC489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38AC8D9-9296-25D5-F4A0-74F4472170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8D12AF-96B1-4D0F-B86A-29C59B0CC562}" type="slidenum">
              <a:rPr lang="el-GR" smtClean="0"/>
              <a:t>‹#›</a:t>
            </a:fld>
            <a:endParaRPr lang="el-GR"/>
          </a:p>
        </p:txBody>
      </p:sp>
    </p:spTree>
    <p:extLst>
      <p:ext uri="{BB962C8B-B14F-4D97-AF65-F5344CB8AC3E}">
        <p14:creationId xmlns:p14="http://schemas.microsoft.com/office/powerpoint/2010/main" val="3427815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reek-language.gr/digitalResources/ancient_greek/history/ag_history/browse.html?start=109#inline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localhost/digitalAssets/ancient_greek/history/ag_history/images.html?name=loipa8_7&amp;iframe=true&amp;width=80%25&amp;height=100%2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3124E2-F8FD-751C-C1EE-3F51C3A4CDF8}"/>
              </a:ext>
            </a:extLst>
          </p:cNvPr>
          <p:cNvSpPr>
            <a:spLocks noGrp="1"/>
          </p:cNvSpPr>
          <p:nvPr>
            <p:ph type="ctrTitle"/>
          </p:nvPr>
        </p:nvSpPr>
        <p:spPr/>
        <p:txBody>
          <a:bodyPr/>
          <a:lstStyle/>
          <a:p>
            <a:endParaRPr lang="el-GR"/>
          </a:p>
        </p:txBody>
      </p:sp>
      <p:sp>
        <p:nvSpPr>
          <p:cNvPr id="3" name="Υπότιτλος 2">
            <a:extLst>
              <a:ext uri="{FF2B5EF4-FFF2-40B4-BE49-F238E27FC236}">
                <a16:creationId xmlns:a16="http://schemas.microsoft.com/office/drawing/2014/main" id="{6102D9E7-EC69-E411-3B48-F88A61BBFD94}"/>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01595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9B164-2FB3-308F-3A62-088C27EB7D7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3ED5152-4290-E96F-E198-475A7501F60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8E44568-0402-D072-2AD4-0D68DA0B8FEF}"/>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Τα ίδια σύμβολα χρησιμοποιούνται για λέξεις στις οποίες ένα υπερωικό σύμφωνο ακολουθείται από ένα χειλικό ημίφωνο: 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hik</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ἵπποι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όπου τα παράλληλα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equus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της λατινικής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ašvaḥ</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της σανσκριτικής επιβεβαιώνουν την προέλευση και εξηγούν το διπλό π. Όμως, αν η λέξη περιέχει δύο τέτοιους φθόγγους, τότε είναι πιθανό ο πρώτος να τραπεί σε χειλικό από αλληλεπίδραση: 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po-qo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hippop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org</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oihi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ἱπποφορβοῖσι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Ένα ανδρικό όνομα εμφανίζεται με δύο τρόπους γραφής: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qe-re-qo-ta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pe-re-qo-ta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ēle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ἡ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Pēle-k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ontas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Τηλεφόντης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τροπή σε χειλικό συναντάται στην αιολική.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Πηλεύς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μπορεί να είναι σύντμηση κάποιου ονόματος που άρχιζε ως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Πηλε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solidFill>
                <a:schemeClr val="tx1"/>
              </a:solidFill>
            </a:endParaRPr>
          </a:p>
        </p:txBody>
      </p:sp>
    </p:spTree>
    <p:extLst>
      <p:ext uri="{BB962C8B-B14F-4D97-AF65-F5344CB8AC3E}">
        <p14:creationId xmlns:p14="http://schemas.microsoft.com/office/powerpoint/2010/main" val="1864433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AA6F9-AACB-06FD-1864-1CED869B38E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A178048-8CE8-4000-DE3D-D09C3297CBE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1260D0C-0146-27AF-7D62-468506274F9B}"/>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Πιστεύεται ότι η ινδοευρωπαϊκή είχε μια σειρά ηχηρών δασέων κλειστών συμφώνων, που διατηρήθηκαν στη σανσκριτική: b</a:t>
            </a:r>
            <a:r>
              <a:rPr lang="en-US"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Σε όλες τις κατοπινές ελληνικές διαλέκτους τα σύμφωνα αυτά εμφανίζονται ως άηχα: φ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n-US"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θ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n-US"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χ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n-US"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Επειδή η ίδια σειρά συμβόλων της γραμμικής Β αποδίδει και τα απλά και τα δασέα και τα ηχηρά κλειστά σύμφωνα, είναι αδύνατο να διαπιστώσουμε αν αυτή η αλλαγή έγινε στις δύο από τις τρεις σειρές. Αλλά τα ιδιαίτερα σύμβολα για τα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d- δείχνουν ότι στην περίπτωση αυτή η εξέλιξη ήταν σε άηχο: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ē</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ἔθηκε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(πρβ.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σανσκ</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dadh</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ā</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τίθημι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tu-ka-te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ugat</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ē</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θυγάτηρ</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(πρβ.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σανσκ</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duhitár</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Είναι επομένως πιθανό και τα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t>
            </a:r>
            <a:r>
              <a:rPr lang="en-US"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να είχαν γίνει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 </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και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είναι η φωνητική αξία των γραμμάτων φ και χ στην κλασσική εποχή.</a:t>
            </a:r>
          </a:p>
          <a:p>
            <a:endParaRPr lang="el-GR" dirty="0">
              <a:solidFill>
                <a:schemeClr val="tx1"/>
              </a:solidFill>
            </a:endParaRPr>
          </a:p>
        </p:txBody>
      </p:sp>
    </p:spTree>
    <p:extLst>
      <p:ext uri="{BB962C8B-B14F-4D97-AF65-F5344CB8AC3E}">
        <p14:creationId xmlns:p14="http://schemas.microsoft.com/office/powerpoint/2010/main" val="3256944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47D9A-CB84-F95C-DF0A-57349B8FB01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37CFA81-744F-3B7E-314C-718DBAE6F95B}"/>
              </a:ext>
            </a:extLst>
          </p:cNvPr>
          <p:cNvSpPr>
            <a:spLocks noGrp="1"/>
          </p:cNvSpPr>
          <p:nvPr>
            <p:ph type="title"/>
          </p:nvPr>
        </p:nvSpPr>
        <p:spPr/>
        <p:txBody>
          <a:bodyPr/>
          <a:lstStyle/>
          <a:p>
            <a:r>
              <a:rPr lang="el-GR" dirty="0">
                <a:solidFill>
                  <a:schemeClr val="tx1"/>
                </a:solidFill>
              </a:rPr>
              <a:t>Γραμματική</a:t>
            </a:r>
          </a:p>
        </p:txBody>
      </p:sp>
      <p:sp>
        <p:nvSpPr>
          <p:cNvPr id="3" name="Θέση περιεχομένου 2">
            <a:extLst>
              <a:ext uri="{FF2B5EF4-FFF2-40B4-BE49-F238E27FC236}">
                <a16:creationId xmlns:a16="http://schemas.microsoft.com/office/drawing/2014/main" id="{158D1C2D-4C29-FE4D-3E0D-F47C2F0C120F}"/>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Για τους βασικούς κλιτικούς τύπους του ουσιαστικού διαθέτουμε παραδείγματα από τη μυκηναϊκή και δεν έχουμε λόγο να υποθέσουμε ότι οι κλίσεις ήταν πολύ διαφορετικές από ό,τι στις άλλες πρώιμες μορφές της ελληνικής, αν και πολλά χαρακτηριστικά συσκοτίζονται από το ατελές σύστημα γραφής. Από τα θέματα σε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μόνο η γενική και η δοτική πληθυντικού παρουσιάζουν σαφείς καταλήξεις: ο τύπος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ko-wa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μπορεί να αποδίδει την ονομαστική -α, την αιτιατική -αν, τη γενική -ας, τη δοτική -α, την ονομαστική πληθυντικού -αι, την αιτιατική -α(ν)ς. Η γενική πληθυντικού λήγει σε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ᾱ</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άων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(αργότερα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ῶν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δοτική σε -a-i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āhi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επαναφορά του -σ-, κατόπιν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αις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Υπάρχει ακόμη ο τύπος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āp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ομηρικό-</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ηφι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Μπορούμε να αποδείξουμε ότι η ονομαστική πληθυντικού σχηματιζόταν στην πραγματικότητα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όχι σε / </a:t>
            </a:r>
            <a:r>
              <a:rPr lang="el-GR"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ā</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(όπως υποδεικνύουν άλλες γλώσσες) χάρη σε σπάνιες γραφές, όπως di-pte-ra</a:t>
            </a:r>
            <a:r>
              <a:rPr lang="el-GR"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erai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διφθέραι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γιατί το τα, πάντα αποδίδει μια δίφθογγο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Υπάρχει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δυϊκός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αριθμός, που περιέργως λήγει σε -ο, το οποίο πιθανώς αποδίδει το -</a:t>
            </a:r>
            <a:r>
              <a:rPr lang="el-GR"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πρβ. το αττικό άρθρα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τώ</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Τα αρσενικά θέματα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ακολουθούν την κλίση των θηλυκών, με εξαίρεση τη γενική ενικού που σχηματίζεται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sq-AL"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ā</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ομηρ.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αο</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Πιθανώς η ονομαστική ενικού είχε ήδη την κατάληξη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αλλά αυτό δεν μπορεί να αποδειχθεί.</a:t>
            </a:r>
          </a:p>
          <a:p>
            <a:endParaRPr lang="el-GR" dirty="0">
              <a:solidFill>
                <a:schemeClr val="tx1"/>
              </a:solidFill>
            </a:endParaRPr>
          </a:p>
        </p:txBody>
      </p:sp>
    </p:spTree>
    <p:extLst>
      <p:ext uri="{BB962C8B-B14F-4D97-AF65-F5344CB8AC3E}">
        <p14:creationId xmlns:p14="http://schemas.microsoft.com/office/powerpoint/2010/main" val="1605466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D9B8D-447A-D32E-F85F-3016A23A1EB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3E4827A-1E7A-AFBC-5DCD-D5ECC60EA98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58E6E55-37B3-3C32-0C32-E0DCEAC419D5}"/>
              </a:ext>
            </a:extLst>
          </p:cNvPr>
          <p:cNvSpPr>
            <a:spLocks noGrp="1"/>
          </p:cNvSpPr>
          <p:nvPr>
            <p:ph idx="1"/>
          </p:nvPr>
        </p:nvSpPr>
        <p:spPr/>
        <p:txBody>
          <a:bodyPr>
            <a:normAutofit/>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Παρόμοια, τα θέματα σε -ο μπορούν, σε σημαντικό ποσοστό, να αποκατασταθούν μόνο με βάση τη σύγκριση με νεότερους τύπους. Η γενική ενικού σχηματίζεται σε -ο-</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oyyo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(από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osyo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ομηρ.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οιο</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δοτική πληθυντικού σχηματίζεται σε -ο-ί, πιθανώς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oihi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κατόπιν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οισι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επαναφορά του -σ- Υπάρχει όμως και ένας άλλος τύπος που γράφεται -ο, ο οποίος ίσως να αντιπροσωπεύει εδώ το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ois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Τα συμφωνόληκτα είναι κάπως πιο εύκολο να αποκατασταθούν. Το τελικό σύμφωνο της ονομαστικής συνήθως δεν γράφεται, αλλά υπάρχουν σπάνιες γραφές, όπως λ.χ.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ka-ra-te-ra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μάλλον αποδίδει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krāter</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κρατήρ</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αιτιατική λήγει σε -a: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Pleurona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Πλευρ</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ῶ</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να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γενική σε -ο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po-me-no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poimenos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ποιμένος. Η δοτική μερικές φορές σχηματίζεται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αντιστοιχεί στον κανονικό κλασικό τύπο, αλλά πολύ συχνότερα σχηματίζεται σε -ε, που πιθανώς αποδίδει το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την κληρονομημένη κατάληξη που αργότερα έχασε η ελληνική. Στον πληθυντικό η ονομαστική σχηματίζεται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/-es/, η αιτιατική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γενική σε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δοτική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όπως και στην κλασική ελληνική. Υπάρχει όμως και ένας τύπος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Το/-</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αντίθετα με την ομηρική χρήση, προστίθεται απευθείας στο θέμα, π.χ.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popp</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i/από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pod-p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πόδια',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ko-ru-pi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korupp</a:t>
            </a:r>
            <a:r>
              <a:rPr lang="en-US"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 από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korut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κορυθ</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κράνη'. Τα θέματα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εύς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αντιπροσωπεύονται ικανοποιητικά. Εδώ το θέμα, όταν ακολουθείται από φωνήεν, ήταν αρχικά -η</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όπως 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hiyereus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ἱερεύς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γενική 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hiyerēwos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ἱερέως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δοτική πληθυντικού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alkeusi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χαλκεῦσι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1790132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66B34-BFC5-D005-66CD-59D3F3D8EC9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CBD5833-8DA1-E7DA-5ED7-F0A85B5E937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62B2197-C862-FD10-CAC9-3DD16D1E1FE6}"/>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 αξία της κατάληξης /-p</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 έχει γίνει αντικείμενο πολλών συζητήσεων. Στον Όμηρο το -φι χρησιμοποιείται ως εναλλακτικός τύπος της γενικής και της δοτικής, ενικού και πληθυντικού. Όμως η αντίστοιχη σανσκριτική κατάληξη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bhih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περιορίζεται μόνο στην οργανική πληθυντικού. Το ίδιο βρίσκουμε και στη μυκηναϊκή: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ja-pi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araruyai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ā</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ā</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ἀρηρυ</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ῖ</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ἡνίηφι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‘εφοδιασμένες με χαλινάρια΄. Η μυκηναϊκή κατάληξη μοιάζει να χρησιμοποιείται κατά κανόνα στον ενικό. Είναι επομένως πιθανό εκείνη την εποχή να υπήρχε ιδιαίτερος πτωτικός τύπος και για την οργανική ενικού και ότι οι καταλήξεις αυτές δεν είχαν ακόμη αντικατασταθεί από τις καταλήξεις της δοτικής. Αν είναι έτσι, τότε η ερμηνεία αυτών των καταλήξεων ως δοτικές είναι λανθασμένη. Παρόμοια, η τοπική, που εμφανίζεται μόνο περιστασιακά σε μερικούς τύπους της κλασικής ελληνικής, όπως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οἴκοι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'στο σπίτι', μπορεί να βρισκόταν σε κανονική χρήση, αλλά να συγκαλύπτεται από τις ιδιαιτερότητες της γραφής. Έτσι π.χ. το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 μπορεί να αποδίδει την τοπική πτώση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Puloi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'στην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Πύλο</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1136045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AF75D-3042-70BF-D659-9D163D756F6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220941D-2D4F-AA2C-9276-4B81F67555A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9F30E91-BADA-E199-10FA-EF27EE091C6D}"/>
              </a:ext>
            </a:extLst>
          </p:cNvPr>
          <p:cNvSpPr>
            <a:spLocks noGrp="1"/>
          </p:cNvSpPr>
          <p:nvPr>
            <p:ph idx="1"/>
          </p:nvPr>
        </p:nvSpPr>
        <p:spPr/>
        <p:txBody>
          <a:bodyPr>
            <a:normAutofit lnSpcReduction="10000"/>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 συγκριτικός βαθμός των επιθέτων δεν έχει την κατάληξη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τερος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αλλά μόνο τον αρχαϊκό τύπο που βρίσκουμε στα κλασικά μείζων,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ἐλάσσων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κλπ. Όμως στην κλίση δεν διαπιστώνονται ίχνη του κλασικού -ν-, γι' αυτό υποθέτουμε ότι η κατάληξη είναι /-</a:t>
            </a:r>
            <a:r>
              <a:rPr lang="el-GR" sz="18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οι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κλινόμενοι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τύποι έχουν πληθυντικό -ο-</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ουδέτερο -o-a</a:t>
            </a:r>
            <a:r>
              <a:rPr lang="el-GR"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ohes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oha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από όπου προέρχονται οι συνηρημένοι αττικοί τύποι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μείζους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μείζω</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Παρόμοια κλίση βρίσκουμε στη μετοχή του ενεργητικού παρακειμένου, η κατάληξη της οποίας ήταν αρχικά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-wohes/: </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πληθυντικός ουδετέρου</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a-ra-ru-wo-a</a:t>
            </a:r>
            <a:r>
              <a:rPr lang="sq-AL"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αραρότα</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Το θηλυκό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συμφωνεί απόλυτα με το κλασικό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άραρυ</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ῖ</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Το αριθμητικό 'ένα' είναι γνωστό ότι αρχικά ήταν ένα θέμα σε /-m-/, που αντικαταστάθηκε αργότερα με /-n-/: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εἷς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sem</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 μυκηναϊκή δοτική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hemei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ἑνί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Τα άλλα αριθμητικά είναι σπάνια, γιατί η γραφή διέθετε ήδη και ένα αριθμητικό σύστημα, αλλά χρησιμοποιείται επίσης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dw</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δύο (πρβ. δώδεκα) και μια οργανική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Οι ρηματικοί τύποι είναι σπάνιοι, εκτός από τις μετοχές, αλλά υπάρχουν αρκετές μαρτυρίες που βεβαιώνουν ότι χρησιμοποιούνταν τέσσερις γραμματικοί χρόνοι (ενεστώτας, μέλλων, αόριστος και παρακείμενος) και δύο φωνές (ενεργητική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μεσοπαθητική</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Δεν υπάρχουν τύποι που να εμφανίζουν τα ιδιαίτερα χαρακτηριστικά του κλασικού παθητικού μέλλοντα και αορίστου. Το μόρφημα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θη</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μάλλον είναι μεταγενέστερος νεωτερισμός. Μερικές φορές οι μέσοι τύποι φαίνεται να έχουν παθητική σημασία: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ze-so-me-no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dzessomenōi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ἀλείφατι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ζε-σομένῳ</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για αλοιφή που θα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βραστεί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δηλαδή θα φτιαχτεί με βράσιμο.</a:t>
            </a:r>
          </a:p>
          <a:p>
            <a:endParaRPr lang="el-GR" dirty="0">
              <a:solidFill>
                <a:schemeClr val="tx1"/>
              </a:solidFill>
            </a:endParaRPr>
          </a:p>
        </p:txBody>
      </p:sp>
    </p:spTree>
    <p:extLst>
      <p:ext uri="{BB962C8B-B14F-4D97-AF65-F5344CB8AC3E}">
        <p14:creationId xmlns:p14="http://schemas.microsoft.com/office/powerpoint/2010/main" val="3872508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8A497-5DF4-DA6C-93C6-E94389AD178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179FACE-51A5-20CD-47C1-7AC975A3D9D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8BC63D2-A11F-E232-F6D0-19D2B0E89E9F}"/>
              </a:ext>
            </a:extLst>
          </p:cNvPr>
          <p:cNvSpPr>
            <a:spLocks noGrp="1"/>
          </p:cNvSpPr>
          <p:nvPr>
            <p:ph idx="1"/>
          </p:nvPr>
        </p:nvSpPr>
        <p:spPr/>
        <p:txBody>
          <a:bodyPr/>
          <a:lstStyle/>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Από τους παρεμφατικούς τύπους του ρήματος υπάρχουν μόνο τα γ πρόσωπα: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ἔχει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ἔχουσι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φησί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ehensi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εἰσί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μέλλων: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do-se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do-so-si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ō</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dō</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δώ-σει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δώσουσι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αόριστος: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ro-se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eleut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erose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ἠλευθέρωσε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ē</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ἔθηκε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Δεν υπάρχει βέβαιο δείγμα αύξησης και οι ιστορικοί χρόνοι είναι σταθερά αναύξητοι, αλλά το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ίσως να είναι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apedoke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ἀπέδωκε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Ο ενεργητικός παρακείμενος συναντάται μόνο στις μετοχές: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(βλ. παραπάνω),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tu</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-a₂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tetuk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woha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τετευχότα</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μεσοπαθητική</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φωνή ο ενεστώτας και ο παρακείμενος παρουσιάζουν τις καταλήξεις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ntoi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συναντώνται αργότερα μόνο στην αρκαδική και την κυπριακή διάλεκτο (: e-u-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euk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etoi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εὔχεται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epi-dedastoi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από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δατέομαι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αόριστος: de-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deksato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ἐδέξατο</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buNone/>
            </a:pP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Το απαρέμφατο παρουσιάζει έναν τύπο άγνωστο μέχρι τώρα: e-</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 =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hek</a:t>
            </a:r>
            <a:r>
              <a:rPr lang="el-GR" sz="18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ehen</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ἔχειν</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Πιθανώς η αρχική κατάληξη ήταν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sen</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Οι μέσες μετοχές σχηματίζονται σε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me-no</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de-de-</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dedemenō</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δεδεμένω</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δυϊκός</a:t>
            </a:r>
            <a:r>
              <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του δέω).</a:t>
            </a:r>
            <a:endParaRPr lang="el-GR" dirty="0">
              <a:solidFill>
                <a:schemeClr val="tx1"/>
              </a:solidFill>
            </a:endParaRPr>
          </a:p>
        </p:txBody>
      </p:sp>
    </p:spTree>
    <p:extLst>
      <p:ext uri="{BB962C8B-B14F-4D97-AF65-F5344CB8AC3E}">
        <p14:creationId xmlns:p14="http://schemas.microsoft.com/office/powerpoint/2010/main" val="4122974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4D8F4-AEA5-B2A6-04F8-57AFFB1D7D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0735A34-8698-AE2B-9FB9-E1CAE60005C7}"/>
              </a:ext>
            </a:extLst>
          </p:cNvPr>
          <p:cNvSpPr>
            <a:spLocks noGrp="1"/>
          </p:cNvSpPr>
          <p:nvPr>
            <p:ph type="title"/>
          </p:nvPr>
        </p:nvSpPr>
        <p:spPr/>
        <p:txBody>
          <a:bodyPr/>
          <a:lstStyle/>
          <a:p>
            <a:r>
              <a:rPr lang="el-GR" dirty="0"/>
              <a:t>Λεξιλόγιο</a:t>
            </a:r>
          </a:p>
        </p:txBody>
      </p:sp>
      <p:sp>
        <p:nvSpPr>
          <p:cNvPr id="3" name="Θέση περιεχομένου 2">
            <a:extLst>
              <a:ext uri="{FF2B5EF4-FFF2-40B4-BE49-F238E27FC236}">
                <a16:creationId xmlns:a16="http://schemas.microsoft.com/office/drawing/2014/main" id="{13BFE49B-7D15-98E5-4BA0-3F10B3CA9DFE}"/>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Το πιο εντυπωσιακό χαρακτηριστικό της μυκηναϊκής είναι η σύμπτωση του λεξιλογίου της με εκείνο της μεταγενέστερης ελληνικής. Υπάρχουν φυσικά πολλές εξαιρέσεις, αλλά η πλειοψηφία των λέξεων που μπορούν να αναγνωριστούν, δείχνει ρίζες ή τύπους που είναι χαρακτηριστικοί της ελληνικής. Π.χ.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 = /g</a:t>
            </a:r>
            <a:r>
              <a:rPr lang="en-US"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asileus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βασιλεύς,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pa-ka-na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φάσγανα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'ξίφη',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pe-ru-si-nu-wo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perusinwon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περυσινόν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wa-na-ka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wanaks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ἄναξ</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leukos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λευκός,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σἴτος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woikon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οἶκον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-δε,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po-re-we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amp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or</a:t>
            </a:r>
            <a:r>
              <a:rPr lang="el-GR" sz="1800" kern="1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ē</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πληθυντικός του ομηρικού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ἀμφιφορεύς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Είναι αξιοσημείωτο ότι εμφανίζονται και μερικές λέξεις που είναι γνωστό ότι είναι δάνεια από σημιτικές γλώσσες και επομένως δεν μπορεί να οφείλονται στη φοινικική επίδραση κατά την αρχαϊκή περίοδο: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ku-ru-so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rūsos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χρυσός,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sa-sa-ma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sāsama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σήσαμα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ki-to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itōn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χιτών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Υπάρχουν επίσης ονόματα γηγενών φυτών της περιοχής: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se-ri-no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selinon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σέλινον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ku-pa-ri-se-ja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kuparisseya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κυπαρίσσινα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3022899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0CB23-FF9F-5CDA-CB24-99A8CD1191E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68922AF-F68C-0585-BB95-6FAA318A584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AEEF638-A18D-26A8-CDA1-C6E29B178644}"/>
              </a:ext>
            </a:extLst>
          </p:cNvPr>
          <p:cNvSpPr>
            <a:spLocks noGrp="1"/>
          </p:cNvSpPr>
          <p:nvPr>
            <p:ph idx="1"/>
          </p:nvPr>
        </p:nvSpPr>
        <p:spPr/>
        <p:txBody>
          <a:bodyPr>
            <a:normAutofit lnSpcReduction="10000"/>
          </a:bodyPr>
          <a:lstStyle/>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 σχηματισμός των συνθέτων είναι επίσης χαρακτηριστικά ελληνικός. Τα αρνητικά επίθετα σχηματίζονται με το πρόθημα a-: π.χ.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aktiton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αντίθετο του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ki-ti-me-na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ktimenā</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πρβ. κτίζω,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ra-si-jo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atalasiyoi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'άνθρωποι χωρίς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ta-ra-si-ja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ta-ra-si-ja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'μερίδιο ακατέργαστου υλικού για επεξεργασία'. Οι σχηματισμοί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αντιστοιχούν στους μεταγενέστερους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οργός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ουργός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ku-ru-so-wo-ko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χρυσουργός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Τα σύνθετα κύρια ονόματα είναι συνηθισμένα: π.χ.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do-ro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Αμφίδωρος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da-mo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Ἐχέδημος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Από την άλλη, υπάρχουν σίγουρα στη μυκηναϊκή λέξεις που δεν φαίνεται να επιβιώνουν στη μεταγενέστερη ελληνική. Για παράδειγμα, η λέξη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pa-ta-ja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σημαίνει ακόντια', αλλά δεν υπάρχει αντίστοιχος μεταγενέστερος τύπος. Υπάρχουν επίσης σαφείς περιπτώσεις, όπου η σημασία της λέξης έχει αλλάξει μετά τη μυκηναϊκή περίοδο: ο τύπος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 είναι σίγουρα πρόγονος του τύπου βασιλεύς, αλλά με τη γενική σημασία 'αρχηγός' και μπορεί να χρησιμοποιηθεί και για τον αρχηγό μιας κοινότητας χαλκουργών.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harmota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είναι το ίδιο με την κλασική λέξη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ἄρματα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αλλά, όπως δείχνει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εικονόγραμμα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το συνοδεύει, σημαίνει 'τροχοί', όχι 'άρματα΄. Η λέξη για τα άρματα' είναι ένα παράγωγο της λέξης 'άλογο': i-</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hikkwiya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ἱππία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2926354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64161-EF9C-5D3E-2B04-8068E43ED50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CC33141-6E33-D2D6-1782-4538BDBCD5D1}"/>
              </a:ext>
            </a:extLst>
          </p:cNvPr>
          <p:cNvSpPr>
            <a:spLocks noGrp="1"/>
          </p:cNvSpPr>
          <p:nvPr>
            <p:ph type="title"/>
          </p:nvPr>
        </p:nvSpPr>
        <p:spPr/>
        <p:txBody>
          <a:bodyPr/>
          <a:lstStyle/>
          <a:p>
            <a:r>
              <a:rPr lang="el-GR" dirty="0"/>
              <a:t>Διάλεκτοι</a:t>
            </a:r>
          </a:p>
        </p:txBody>
      </p:sp>
      <p:sp>
        <p:nvSpPr>
          <p:cNvPr id="3" name="Θέση περιεχομένου 2">
            <a:extLst>
              <a:ext uri="{FF2B5EF4-FFF2-40B4-BE49-F238E27FC236}">
                <a16:creationId xmlns:a16="http://schemas.microsoft.com/office/drawing/2014/main" id="{3D1B9770-8B9F-974B-608A-8F6DCF06D9F4}"/>
              </a:ext>
            </a:extLst>
          </p:cNvPr>
          <p:cNvSpPr>
            <a:spLocks noGrp="1"/>
          </p:cNvSpPr>
          <p:nvPr>
            <p:ph idx="1"/>
          </p:nvPr>
        </p:nvSpPr>
        <p:spPr/>
        <p:txBody>
          <a:bodyPr>
            <a:normAutofit fontScale="92500" lnSpcReduction="10000"/>
          </a:bodyPr>
          <a:lstStyle/>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Είναι ιδιαίτερα δύσκολο για πολλούς λόγους να καθοριστούν οι σχέσεις της μυκηναϊκής με τις κλασικές διαλέκτους. Πολλά διαγνωστικά χαρακτηριστικά είτε απουσιάζουν από τα περιορισμένα κείμενά μας είτε συγκαλύπτονται από το ελλειπτικό γραφικό σύστημα. Για παράδειγμα, δεν υπάρχει βέβαιο δείγμα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αθέματου</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απαρεμφάτου και έτσι δεν μπορούμε να πούμε αν η διάλεκτος ανήκει στον τύπο που στη μεταγενέστερη ελληνική έχει το επίθημα -ναι ή στον τύπο με το επίθημα -μεν.</a:t>
            </a:r>
          </a:p>
          <a:p>
            <a:pPr>
              <a:lnSpc>
                <a:spcPct val="107000"/>
              </a:lnSpc>
              <a:spcAft>
                <a:spcPts val="800"/>
              </a:spcAft>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Υπάρχει εντυπωσιακή ομοιομορφία της διαλέκτου σε όλες τις γεωγραφικές περιοχές. Οι ίδιοι τύποι χρησιμοποιούνται σε ολόκληρη τη γεωγραφική κατανομή της, σε αντίθεση με ό,τι συμβαίνει στην κλασική Ελλάδα σε οποιαδήποτε εποχή μέχρι τον 3ο αιώνα π.Χ. Όπου εμφανίζονται διαφορές. δεν περιορίζονται σε κάποιον τόπο ή περιοχή. Στην Κνωσό χρησιμοποιείται ο τύπος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po-re-we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ἀμφιφορῆ</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στις Μυκήνες ο τύπος a-</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ἀμφορῆ</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ες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Ο σχηματισμός σε -ί, της δοτικής ενικού των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συμφωνολήκτων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είναι συνηθέστερος στις Μυκήνες, αλλά συναντάται και στην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Πύλο</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στις Θήβες. Κανονικά το τ πριν από το επίθημα -τος μετατρέπεται σε σ, π.χ. το επίθετο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ko-ri-si-jo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από το τοπικό ουσιαστικό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ko-ri-to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κατά πάσαν πιθανότητα = Κόρινθος. Αλλά μερικές φορές το τ επιβιώνει αμετάβλητο, όπως στο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mi-ra-ti-ja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Milātiyai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Μιλήσιες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Επίσης, σε άλλες περιπτώσεις έχουμε πάντα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ί στο γ' πληθυντικό πρόσωπο του ενεστώτα, αλλά το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τι επιβιώνει σε ονόματα όπως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Stätig™oeus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Στησιβοεύς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solidFill>
                <a:schemeClr val="tx1"/>
              </a:solidFill>
            </a:endParaRPr>
          </a:p>
        </p:txBody>
      </p:sp>
    </p:spTree>
    <p:extLst>
      <p:ext uri="{BB962C8B-B14F-4D97-AF65-F5344CB8AC3E}">
        <p14:creationId xmlns:p14="http://schemas.microsoft.com/office/powerpoint/2010/main" val="325071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BB1F7B-CB45-380C-D40C-6248E0241A77}"/>
              </a:ext>
            </a:extLst>
          </p:cNvPr>
          <p:cNvSpPr>
            <a:spLocks noGrp="1"/>
          </p:cNvSpPr>
          <p:nvPr>
            <p:ph type="ctrTitle"/>
          </p:nvPr>
        </p:nvSpPr>
        <p:spPr>
          <a:xfrm>
            <a:off x="1524000" y="1122362"/>
            <a:ext cx="9144000" cy="2497138"/>
          </a:xfrm>
        </p:spPr>
        <p:txBody>
          <a:bodyPr>
            <a:normAutofit fontScale="90000"/>
          </a:bodyPr>
          <a:lstStyle/>
          <a:p>
            <a:br>
              <a:rPr lang="el-GR" dirty="0"/>
            </a:br>
            <a:r>
              <a:rPr lang="el-GR" dirty="0"/>
              <a:t>Μυκηναϊκή</a:t>
            </a:r>
            <a:br>
              <a:rPr lang="el-GR" dirty="0"/>
            </a:br>
            <a:endParaRPr lang="el-GR" dirty="0"/>
          </a:p>
        </p:txBody>
      </p:sp>
    </p:spTree>
    <p:extLst>
      <p:ext uri="{BB962C8B-B14F-4D97-AF65-F5344CB8AC3E}">
        <p14:creationId xmlns:p14="http://schemas.microsoft.com/office/powerpoint/2010/main" val="2620815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3D992-FE0E-1EC9-D3BB-A873ABF7736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F2460A4-9662-00A8-1773-996ED69CFBF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E9620D7-B5E3-21AD-88E9-A1AFF39E663D}"/>
              </a:ext>
            </a:extLst>
          </p:cNvPr>
          <p:cNvSpPr>
            <a:spLocks noGrp="1"/>
          </p:cNvSpPr>
          <p:nvPr>
            <p:ph idx="1"/>
          </p:nvPr>
        </p:nvSpPr>
        <p:spPr/>
        <p:txBody>
          <a:bodyPr>
            <a:normAutofit/>
          </a:bodyPr>
          <a:lstStyle/>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 βάση τα δεδομένα αυτού του είδους έχει επιχειρηθεί η διάκριση δύο διαλέκτων, που χρησιμοποιούνταν ταυτόχρονα στον ίδιο τόπο και ίσως ανταποκρίνονται σε κάποια ανάμειξη πληθυσμών ή κοινωνικών τάξεων. Ώσπου να έχουμε περισσότερο υλικό, δεν μπορούμε να ελπίζουμε στη λύση όλων αυτών των προβλημάτων. Αλλά μπορούμε να διακρίνουμε τις βασικές γραμμές. </a:t>
            </a:r>
          </a:p>
          <a:p>
            <a:pPr>
              <a:lnSpc>
                <a:spcPct val="107000"/>
              </a:lnSpc>
              <a:spcAft>
                <a:spcPts val="800"/>
              </a:spcAft>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Το σημαντικότερο δεδομένο είναι ότι η μυκηναϊκή δεν μπορεί να είναι η μητέρα όλων των μεταγενέστερων διαλέκτων. Γνωρίζουμε ότι η αρχική κατάληξη του γ' πληθυντικού προσώπου του ρήματος ήταν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onti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όπως προκύπτει από τα ινδοευρωπαϊκά δεδομένα, και αυτό έχει διατηρηθεί στις κλασικές δωρικές διαλέκτους ως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οντι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Αλλά άλλες διάλεκτοι, όπως η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αττικοίωνική</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η αρκαδική, μετέτρεψαν το -τί σε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αποτέλεσμα να μεταβληθούν οι προηγούμενοι φθόγγοι: αττ.-</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ιων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ουσι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λεσβ</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οισι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αρχ.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ονσι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Με βάση αυτά μπορούμε με βεβαιότητα να εντάξουμε τη μυκηναϊκή στον δεύτερο τύπο, αφού πάντα εμφανίζει -ο-</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σί</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πιθανώς αποδίδει έναν τύπο όμοιο με της αρκαδικής. Αυτό, καθώς και άλλα παρόμοια δεδομένα, αποδεικνύουν ότι ο πρόγονος της δωρικής διαλέκτου πρέπει ήδη να υπήρχε τον καιρό που γράφονταν τα μυκηναϊκά κείμενα, αν και δεν έχουμε το τρόπο να προσδιορίσουμε πού μιλιόταν. </a:t>
            </a:r>
          </a:p>
          <a:p>
            <a:endParaRPr lang="el-GR" dirty="0">
              <a:solidFill>
                <a:schemeClr val="tx1"/>
              </a:solidFill>
            </a:endParaRPr>
          </a:p>
        </p:txBody>
      </p:sp>
    </p:spTree>
    <p:extLst>
      <p:ext uri="{BB962C8B-B14F-4D97-AF65-F5344CB8AC3E}">
        <p14:creationId xmlns:p14="http://schemas.microsoft.com/office/powerpoint/2010/main" val="901394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95CF4-2862-9F34-9678-A22BF2A4DCC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D425F21-4943-C6DE-7122-6E50AA5AA9E0}"/>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B60B878D-CE3C-5ACF-51A7-91FA6FD1583C}"/>
              </a:ext>
            </a:extLst>
          </p:cNvPr>
          <p:cNvSpPr>
            <a:spLocks noGrp="1"/>
          </p:cNvSpPr>
          <p:nvPr>
            <p:ph idx="1"/>
          </p:nvPr>
        </p:nvSpPr>
        <p:spPr/>
        <p:txBody>
          <a:bodyPr>
            <a:normAutofit lnSpcReduction="10000"/>
          </a:bodyPr>
          <a:lstStyle/>
          <a:p>
            <a:pPr>
              <a:lnSpc>
                <a:spcPct val="107000"/>
              </a:lnSpc>
              <a:spcAft>
                <a:spcPts val="800"/>
              </a:spcAft>
              <a:buNone/>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Από την άλλη, απουσιάζουν πολλές γνωστές μεταβολές της κλασικής αττικής. Η διατήρηση του ἃ είναι αναμενόμενη, αφού πιστεύουμε ότι είναι σχετικά μεταγενέστερη μεταβολή, που έγινε λίγο πριν από την αλφαβητική περίοδο. Η απουσία της συναίρεσης των φωνηέντων δίνει επίσης στις λέξεις μια μορφή που ξενίζει.</a:t>
            </a:r>
          </a:p>
          <a:p>
            <a:pPr>
              <a:lnSpc>
                <a:spcPct val="107000"/>
              </a:lnSpc>
              <a:spcAft>
                <a:spcPts val="800"/>
              </a:spcAft>
            </a:pP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Άλλη μια επιπλοκή είναι ότι δεν ξέρουμε τις λεπτομέρειες του διαχωρισμού της προγονικής μορφής της ελληνικής στις κατοπινές διαλέκτους. Συνηθίζεται να χωρίζουμε τις κλασικές διαλέκτους σε τέσσερις ομάδες: δυτική ελληνική (ή δωρική), αιολική (που περιλαμβάνει τη βοιωτική, τη θεσσαλική και τη λεσβιακή), αττικοϊωνική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αρκαδοκυπριακή</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Η τελευταία ομάδα δεν είναι πολύ καλά γνωστή, αλλά οι ομοιότητες ανάμεσα στις διαλέκτους της Αρκαδίας και της Κύπρου δείχνουν ότι είναι υπολείμματα μιας προγενέστερης και πιο εξαπλωμένης διαλέκτου (βλ. Γ.3.2). Είναι εύλογο να θεωρήσουμε ότι πρόκειται για μια μορφή της μυκηναϊκής, αλλά πρέπει να παραδεχθούμε ότι δεν εμφανίζονται στη μυκηναϊκή όλα τα κοινά χαρακτηριστικά αρκαδικής και κυπριακής. Παρά ταύτα, γενικώς υπάρχει συμφωνία ότι αυτός ο τύπος της ελληνικής των κλασικών χρόνων είναι ο πλησιέστερος σε ό,τι μπορούμε να ανασυγκροτήσουμε για τη μυκηναϊκή διάλεκτο.</a:t>
            </a:r>
          </a:p>
          <a:p>
            <a:endParaRPr lang="el-GR" dirty="0">
              <a:solidFill>
                <a:schemeClr val="tx1"/>
              </a:solidFill>
            </a:endParaRPr>
          </a:p>
        </p:txBody>
      </p:sp>
    </p:spTree>
    <p:extLst>
      <p:ext uri="{BB962C8B-B14F-4D97-AF65-F5344CB8AC3E}">
        <p14:creationId xmlns:p14="http://schemas.microsoft.com/office/powerpoint/2010/main" val="2161003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492486-AEF4-1C6F-855E-D881AFA9524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FB66A19-2AA9-0FAF-9833-CC248D8E369A}"/>
              </a:ext>
            </a:extLst>
          </p:cNvPr>
          <p:cNvSpPr>
            <a:spLocks noGrp="1"/>
          </p:cNvSpPr>
          <p:nvPr>
            <p:ph idx="1"/>
          </p:nvPr>
        </p:nvSpPr>
        <p:spPr/>
        <p:txBody>
          <a:bodyPr>
            <a:normAutofit fontScale="62500" lnSpcReduction="20000"/>
          </a:bodyPr>
          <a:lstStyle/>
          <a:p>
            <a:r>
              <a:rPr lang="el-GR" b="0" i="0" dirty="0">
                <a:solidFill>
                  <a:schemeClr val="tx1"/>
                </a:solidFill>
                <a:effectLst/>
                <a:latin typeface="Calibri" panose="020F0502020204030204" pitchFamily="34" charset="0"/>
              </a:rPr>
              <a:t>Η μυκηναϊκή διάλεκτος χωρίζεται από τις υπόλοιπες διαλέκτους με ένα χρονικό διάστημα εξακοσίων τουλάχιστον ετών. Τα κείμενα της μυκηναϊκής (γραμμένα στη γραμμική Β) χρονολογούνται στον 13ο αιώνα π.Χ. και θα χρειαστεί να περάσουν εξακόσια χρόνια για να αρχίσουμε να έχουμε (σε αλφαβητική γραφή) μαρτυρίες, δηλαδή επιγραφές, για τις αρχαίες διαλέκτους. Αυτή η μεγάλη χρονική απόσταση εξηγεί την </a:t>
            </a:r>
            <a:r>
              <a:rPr lang="el-GR" b="1" i="0" dirty="0" err="1">
                <a:solidFill>
                  <a:schemeClr val="tx1"/>
                </a:solidFill>
                <a:effectLst/>
                <a:latin typeface="Calibri" panose="020F0502020204030204" pitchFamily="34" charset="0"/>
              </a:rPr>
              <a:t>αρχαϊκότητα</a:t>
            </a:r>
            <a:r>
              <a:rPr lang="el-GR" b="0" i="0" dirty="0">
                <a:solidFill>
                  <a:schemeClr val="tx1"/>
                </a:solidFill>
                <a:effectLst/>
                <a:latin typeface="Calibri" panose="020F0502020204030204" pitchFamily="34" charset="0"/>
              </a:rPr>
              <a:t> της μυκηναϊκής διαλέκτου. Η τροπή του -</a:t>
            </a:r>
            <a:r>
              <a:rPr lang="el-GR" b="0" i="1" dirty="0">
                <a:solidFill>
                  <a:schemeClr val="tx1"/>
                </a:solidFill>
                <a:effectLst/>
                <a:latin typeface="Calibri" panose="020F0502020204030204" pitchFamily="34" charset="0"/>
              </a:rPr>
              <a:t>τι</a:t>
            </a:r>
            <a:r>
              <a:rPr lang="el-GR" b="0" i="0" dirty="0">
                <a:solidFill>
                  <a:schemeClr val="tx1"/>
                </a:solidFill>
                <a:effectLst/>
                <a:latin typeface="Calibri" panose="020F0502020204030204" pitchFamily="34" charset="0"/>
              </a:rPr>
              <a:t> σε -</a:t>
            </a:r>
            <a:r>
              <a:rPr lang="el-GR" b="0" i="1" dirty="0" err="1">
                <a:solidFill>
                  <a:schemeClr val="tx1"/>
                </a:solidFill>
                <a:effectLst/>
                <a:latin typeface="Calibri" panose="020F0502020204030204" pitchFamily="34" charset="0"/>
              </a:rPr>
              <a:t>σι</a:t>
            </a:r>
            <a:r>
              <a:rPr lang="el-GR" b="0" i="0" dirty="0">
                <a:solidFill>
                  <a:schemeClr val="tx1"/>
                </a:solidFill>
                <a:effectLst/>
                <a:latin typeface="Calibri" panose="020F0502020204030204" pitchFamily="34" charset="0"/>
              </a:rPr>
              <a:t>, που διαχωρίζει τις ανατολικές από τις δυτικές διαλέκτους, έχει ήδη γίνει στη μυκηναϊκή, όπως δείχνει ο τύπος </a:t>
            </a:r>
            <a:r>
              <a:rPr lang="el-GR" b="0" i="1" dirty="0" err="1">
                <a:solidFill>
                  <a:schemeClr val="tx1"/>
                </a:solidFill>
                <a:effectLst/>
                <a:latin typeface="Calibri" panose="020F0502020204030204" pitchFamily="34" charset="0"/>
              </a:rPr>
              <a:t>di-do-si</a:t>
            </a:r>
            <a:r>
              <a:rPr lang="el-GR" b="0" i="0" dirty="0">
                <a:solidFill>
                  <a:schemeClr val="tx1"/>
                </a:solidFill>
                <a:effectLst/>
                <a:latin typeface="Calibri" panose="020F0502020204030204" pitchFamily="34" charset="0"/>
              </a:rPr>
              <a:t> = </a:t>
            </a:r>
            <a:r>
              <a:rPr lang="el-GR" b="0" i="1" dirty="0" err="1">
                <a:solidFill>
                  <a:schemeClr val="tx1"/>
                </a:solidFill>
                <a:effectLst/>
                <a:latin typeface="Calibri" panose="020F0502020204030204" pitchFamily="34" charset="0"/>
              </a:rPr>
              <a:t>δίδωσι</a:t>
            </a:r>
            <a:r>
              <a:rPr lang="el-GR" b="0" i="0" dirty="0">
                <a:solidFill>
                  <a:schemeClr val="tx1"/>
                </a:solidFill>
                <a:effectLst/>
                <a:latin typeface="Calibri" panose="020F0502020204030204" pitchFamily="34" charset="0"/>
              </a:rPr>
              <a:t> και όχι </a:t>
            </a:r>
            <a:r>
              <a:rPr lang="el-GR" b="0" i="1" dirty="0" err="1">
                <a:solidFill>
                  <a:schemeClr val="tx1"/>
                </a:solidFill>
                <a:effectLst/>
                <a:latin typeface="Calibri" panose="020F0502020204030204" pitchFamily="34" charset="0"/>
              </a:rPr>
              <a:t>δίδωτι</a:t>
            </a:r>
            <a:r>
              <a:rPr lang="el-GR" b="0" i="0" dirty="0">
                <a:solidFill>
                  <a:schemeClr val="tx1"/>
                </a:solidFill>
                <a:effectLst/>
                <a:latin typeface="Calibri" panose="020F0502020204030204" pitchFamily="34" charset="0"/>
              </a:rPr>
              <a:t>.</a:t>
            </a:r>
          </a:p>
          <a:p>
            <a:r>
              <a:rPr lang="el-GR" b="0" i="0" dirty="0">
                <a:solidFill>
                  <a:schemeClr val="tx1"/>
                </a:solidFill>
                <a:effectLst/>
                <a:latin typeface="Calibri" panose="020F0502020204030204" pitchFamily="34" charset="0"/>
              </a:rPr>
              <a:t> Γι' αυτό η </a:t>
            </a:r>
            <a:r>
              <a:rPr lang="el-GR" b="1" i="0" dirty="0">
                <a:solidFill>
                  <a:schemeClr val="tx1"/>
                </a:solidFill>
                <a:effectLst/>
                <a:latin typeface="Calibri" panose="020F0502020204030204" pitchFamily="34" charset="0"/>
              </a:rPr>
              <a:t>μυκηναϊκή</a:t>
            </a:r>
            <a:r>
              <a:rPr lang="el-GR" b="0" i="0" dirty="0">
                <a:solidFill>
                  <a:schemeClr val="tx1"/>
                </a:solidFill>
                <a:effectLst/>
                <a:latin typeface="Calibri" panose="020F0502020204030204" pitchFamily="34" charset="0"/>
              </a:rPr>
              <a:t> κατατάσσεται στις </a:t>
            </a:r>
            <a:r>
              <a:rPr lang="el-GR" b="1" i="0" dirty="0">
                <a:solidFill>
                  <a:schemeClr val="tx1"/>
                </a:solidFill>
                <a:effectLst/>
                <a:latin typeface="Calibri" panose="020F0502020204030204" pitchFamily="34" charset="0"/>
              </a:rPr>
              <a:t>ανατολικές</a:t>
            </a:r>
            <a:r>
              <a:rPr lang="el-GR" b="0" i="0" dirty="0">
                <a:solidFill>
                  <a:schemeClr val="tx1"/>
                </a:solidFill>
                <a:effectLst/>
                <a:latin typeface="Calibri" panose="020F0502020204030204" pitchFamily="34" charset="0"/>
              </a:rPr>
              <a:t> διαλέκτους. Αλλά η μυκηναϊκή διατηρεί χαρακτηριστικά που έχουν χαθεί στις ανατολικές διαλέκτους, όπως τις γνωρίζουμε από τις μαρτυρίες των </a:t>
            </a:r>
            <a:r>
              <a:rPr lang="el-GR" b="1" i="0" dirty="0">
                <a:solidFill>
                  <a:schemeClr val="tx1"/>
                </a:solidFill>
                <a:effectLst/>
                <a:latin typeface="Calibri" panose="020F0502020204030204" pitchFamily="34" charset="0"/>
              </a:rPr>
              <a:t>αλφαβητικών</a:t>
            </a:r>
            <a:r>
              <a:rPr lang="el-GR" b="0" i="0" dirty="0">
                <a:solidFill>
                  <a:schemeClr val="tx1"/>
                </a:solidFill>
                <a:effectLst/>
                <a:latin typeface="Calibri" panose="020F0502020204030204" pitchFamily="34" charset="0"/>
              </a:rPr>
              <a:t> επιγραφών (από το 750 π.Χ. και μετά). Έτσι, διατηρεί τον φθόγγο [w] (το </a:t>
            </a:r>
            <a:r>
              <a:rPr lang="el-GR" b="0" i="1" dirty="0">
                <a:solidFill>
                  <a:schemeClr val="tx1"/>
                </a:solidFill>
                <a:effectLst/>
                <a:latin typeface="Calibri" panose="020F0502020204030204" pitchFamily="34" charset="0"/>
              </a:rPr>
              <a:t>δίγαμμα</a:t>
            </a:r>
            <a:r>
              <a:rPr lang="el-GR" b="0" i="0" dirty="0">
                <a:solidFill>
                  <a:schemeClr val="tx1"/>
                </a:solidFill>
                <a:effectLst/>
                <a:latin typeface="Calibri" panose="020F0502020204030204" pitchFamily="34" charset="0"/>
              </a:rPr>
              <a:t>) που, όπως είδαμε, έχει χαθεί στις ανατολικές (αλλά όχι στις δυτικές) διαλέκτους. Στον αττικό τύπο </a:t>
            </a:r>
            <a:r>
              <a:rPr lang="el-GR" b="0" i="1" dirty="0">
                <a:solidFill>
                  <a:schemeClr val="tx1"/>
                </a:solidFill>
                <a:effectLst/>
                <a:latin typeface="Calibri" panose="020F0502020204030204" pitchFamily="34" charset="0"/>
              </a:rPr>
              <a:t>κόρη</a:t>
            </a:r>
            <a:r>
              <a:rPr lang="el-GR" b="0" i="0" dirty="0">
                <a:solidFill>
                  <a:schemeClr val="tx1"/>
                </a:solidFill>
                <a:effectLst/>
                <a:latin typeface="Calibri" panose="020F0502020204030204" pitchFamily="34" charset="0"/>
              </a:rPr>
              <a:t>, λ.χ., αντιστοιχεί ο μυκηναϊκός </a:t>
            </a:r>
            <a:r>
              <a:rPr lang="el-GR" b="0" i="1" dirty="0" err="1">
                <a:solidFill>
                  <a:schemeClr val="tx1"/>
                </a:solidFill>
                <a:effectLst/>
                <a:latin typeface="Calibri" panose="020F0502020204030204" pitchFamily="34" charset="0"/>
              </a:rPr>
              <a:t>κόρϝα</a:t>
            </a:r>
            <a:r>
              <a:rPr lang="el-GR" b="0" i="0" dirty="0">
                <a:solidFill>
                  <a:schemeClr val="tx1"/>
                </a:solidFill>
                <a:effectLst/>
                <a:latin typeface="Calibri" panose="020F0502020204030204" pitchFamily="34" charset="0"/>
              </a:rPr>
              <a:t>[</a:t>
            </a:r>
            <a:r>
              <a:rPr lang="el-GR" b="0" i="0" dirty="0" err="1">
                <a:solidFill>
                  <a:schemeClr val="tx1"/>
                </a:solidFill>
                <a:effectLst/>
                <a:latin typeface="Calibri" panose="020F0502020204030204" pitchFamily="34" charset="0"/>
              </a:rPr>
              <a:t>kόrwa</a:t>
            </a:r>
            <a:r>
              <a:rPr lang="el-GR" b="0" i="0" dirty="0">
                <a:solidFill>
                  <a:schemeClr val="tx1"/>
                </a:solidFill>
                <a:effectLst/>
                <a:latin typeface="Calibri" panose="020F0502020204030204" pitchFamily="34" charset="0"/>
              </a:rPr>
              <a:t>]. Αλλά ο τύπος </a:t>
            </a:r>
            <a:r>
              <a:rPr lang="el-GR" b="0" i="1" dirty="0" err="1">
                <a:solidFill>
                  <a:schemeClr val="tx1"/>
                </a:solidFill>
                <a:effectLst/>
                <a:latin typeface="Calibri" panose="020F0502020204030204" pitchFamily="34" charset="0"/>
              </a:rPr>
              <a:t>κόρϝα</a:t>
            </a:r>
            <a:r>
              <a:rPr lang="el-GR" b="0" i="1" dirty="0">
                <a:solidFill>
                  <a:schemeClr val="tx1"/>
                </a:solidFill>
                <a:effectLst/>
                <a:latin typeface="Calibri" panose="020F0502020204030204" pitchFamily="34" charset="0"/>
              </a:rPr>
              <a:t> </a:t>
            </a:r>
            <a:r>
              <a:rPr lang="el-GR" b="0" i="0" dirty="0">
                <a:solidFill>
                  <a:schemeClr val="tx1"/>
                </a:solidFill>
                <a:effectLst/>
                <a:latin typeface="Calibri" panose="020F0502020204030204" pitchFamily="34" charset="0"/>
              </a:rPr>
              <a:t>φανερώνει και κάτι άλλο. Αν θυμάστε, λέγαμε πριν ότι οι ανατολικές διάλεκτοι ξεχωρίζουν από τις δυτικές κατά το ότι οι δεύτερες έχουν </a:t>
            </a:r>
            <a:r>
              <a:rPr lang="el-GR" b="0" i="1" dirty="0">
                <a:solidFill>
                  <a:schemeClr val="tx1"/>
                </a:solidFill>
                <a:effectLst/>
                <a:latin typeface="Calibri" panose="020F0502020204030204" pitchFamily="34" charset="0"/>
              </a:rPr>
              <a:t>ᾱ</a:t>
            </a:r>
            <a:r>
              <a:rPr lang="el-GR" b="0" i="0" dirty="0">
                <a:solidFill>
                  <a:schemeClr val="tx1"/>
                </a:solidFill>
                <a:effectLst/>
                <a:latin typeface="Calibri" panose="020F0502020204030204" pitchFamily="34" charset="0"/>
              </a:rPr>
              <a:t> (δηλαδή μακρό [a]) εκεί που οι πρώτες έχουν </a:t>
            </a:r>
            <a:r>
              <a:rPr lang="el-GR" b="0" i="1" dirty="0">
                <a:solidFill>
                  <a:schemeClr val="tx1"/>
                </a:solidFill>
                <a:effectLst/>
                <a:latin typeface="Calibri" panose="020F0502020204030204" pitchFamily="34" charset="0"/>
              </a:rPr>
              <a:t>η</a:t>
            </a:r>
            <a:r>
              <a:rPr lang="el-GR" b="0" i="0" dirty="0">
                <a:solidFill>
                  <a:schemeClr val="tx1"/>
                </a:solidFill>
                <a:effectLst/>
                <a:latin typeface="Calibri" panose="020F0502020204030204" pitchFamily="34" charset="0"/>
              </a:rPr>
              <a:t>, δηλαδή μακρό [e]: </a:t>
            </a:r>
            <a:r>
              <a:rPr lang="el-GR" b="0" i="1" dirty="0">
                <a:solidFill>
                  <a:schemeClr val="tx1"/>
                </a:solidFill>
                <a:effectLst/>
                <a:latin typeface="Calibri" panose="020F0502020204030204" pitchFamily="34" charset="0"/>
              </a:rPr>
              <a:t>μ</a:t>
            </a:r>
            <a:r>
              <a:rPr lang="el-GR" b="1" i="1" dirty="0">
                <a:solidFill>
                  <a:schemeClr val="tx1"/>
                </a:solidFill>
                <a:effectLst/>
                <a:latin typeface="Calibri" panose="020F0502020204030204" pitchFamily="34" charset="0"/>
              </a:rPr>
              <a:t>ή</a:t>
            </a:r>
            <a:r>
              <a:rPr lang="el-GR" b="0" i="1" dirty="0">
                <a:solidFill>
                  <a:schemeClr val="tx1"/>
                </a:solidFill>
                <a:effectLst/>
                <a:latin typeface="Calibri" panose="020F0502020204030204" pitchFamily="34" charset="0"/>
              </a:rPr>
              <a:t>τηρ</a:t>
            </a:r>
            <a:r>
              <a:rPr lang="el-GR" b="0" i="0" dirty="0">
                <a:solidFill>
                  <a:schemeClr val="tx1"/>
                </a:solidFill>
                <a:effectLst/>
                <a:latin typeface="Calibri" panose="020F0502020204030204" pitchFamily="34" charset="0"/>
              </a:rPr>
              <a:t> στις ανατολικές διαλέκτους, </a:t>
            </a:r>
            <a:r>
              <a:rPr lang="el-GR" b="0" i="1" dirty="0" err="1">
                <a:solidFill>
                  <a:schemeClr val="tx1"/>
                </a:solidFill>
                <a:effectLst/>
                <a:latin typeface="Calibri" panose="020F0502020204030204" pitchFamily="34" charset="0"/>
              </a:rPr>
              <a:t>μ</a:t>
            </a:r>
            <a:r>
              <a:rPr lang="el-GR" b="1" i="1" dirty="0" err="1">
                <a:solidFill>
                  <a:schemeClr val="tx1"/>
                </a:solidFill>
                <a:effectLst/>
                <a:latin typeface="Calibri" panose="020F0502020204030204" pitchFamily="34" charset="0"/>
              </a:rPr>
              <a:t>ά</a:t>
            </a:r>
            <a:r>
              <a:rPr lang="el-GR" b="0" i="1" dirty="0" err="1">
                <a:solidFill>
                  <a:schemeClr val="tx1"/>
                </a:solidFill>
                <a:effectLst/>
                <a:latin typeface="Calibri" panose="020F0502020204030204" pitchFamily="34" charset="0"/>
              </a:rPr>
              <a:t>τηρ</a:t>
            </a:r>
            <a:r>
              <a:rPr lang="el-GR" b="0" i="0" dirty="0">
                <a:solidFill>
                  <a:schemeClr val="tx1"/>
                </a:solidFill>
                <a:effectLst/>
                <a:latin typeface="Calibri" panose="020F0502020204030204" pitchFamily="34" charset="0"/>
              </a:rPr>
              <a:t> στις δυτικές· </a:t>
            </a:r>
            <a:r>
              <a:rPr lang="el-GR" b="0" i="1" dirty="0">
                <a:solidFill>
                  <a:schemeClr val="tx1"/>
                </a:solidFill>
                <a:effectLst/>
                <a:latin typeface="Calibri" panose="020F0502020204030204" pitchFamily="34" charset="0"/>
              </a:rPr>
              <a:t>κόρ</a:t>
            </a:r>
            <a:r>
              <a:rPr lang="el-GR" b="1" i="1" dirty="0">
                <a:solidFill>
                  <a:schemeClr val="tx1"/>
                </a:solidFill>
                <a:effectLst/>
                <a:latin typeface="Calibri" panose="020F0502020204030204" pitchFamily="34" charset="0"/>
              </a:rPr>
              <a:t>α</a:t>
            </a:r>
            <a:r>
              <a:rPr lang="el-GR" b="0" i="0" dirty="0">
                <a:solidFill>
                  <a:schemeClr val="tx1"/>
                </a:solidFill>
                <a:effectLst/>
                <a:latin typeface="Calibri" panose="020F0502020204030204" pitchFamily="34" charset="0"/>
              </a:rPr>
              <a:t> στις δυτικές διαλέκτους, </a:t>
            </a:r>
            <a:r>
              <a:rPr lang="el-GR" b="0" i="1" dirty="0">
                <a:solidFill>
                  <a:schemeClr val="tx1"/>
                </a:solidFill>
                <a:effectLst/>
                <a:latin typeface="Calibri" panose="020F0502020204030204" pitchFamily="34" charset="0"/>
              </a:rPr>
              <a:t>κόρ</a:t>
            </a:r>
            <a:r>
              <a:rPr lang="el-GR" b="1" i="1" dirty="0">
                <a:solidFill>
                  <a:schemeClr val="tx1"/>
                </a:solidFill>
                <a:effectLst/>
                <a:latin typeface="Calibri" panose="020F0502020204030204" pitchFamily="34" charset="0"/>
              </a:rPr>
              <a:t>η</a:t>
            </a:r>
            <a:r>
              <a:rPr lang="el-GR" b="0" i="0" dirty="0">
                <a:solidFill>
                  <a:schemeClr val="tx1"/>
                </a:solidFill>
                <a:effectLst/>
                <a:latin typeface="Calibri" panose="020F0502020204030204" pitchFamily="34" charset="0"/>
              </a:rPr>
              <a:t> στις ανατολικές. </a:t>
            </a:r>
          </a:p>
          <a:p>
            <a:r>
              <a:rPr lang="el-GR" b="0" i="0" dirty="0">
                <a:solidFill>
                  <a:schemeClr val="tx1"/>
                </a:solidFill>
                <a:effectLst/>
                <a:latin typeface="Calibri" panose="020F0502020204030204" pitchFamily="34" charset="0"/>
              </a:rPr>
              <a:t>Στη μυκηναϊκή, αν και ανατολική διάλεκτο, βρίσκουμε τον τύπο </a:t>
            </a:r>
            <a:r>
              <a:rPr lang="el-GR" b="0" i="1" dirty="0" err="1">
                <a:solidFill>
                  <a:schemeClr val="tx1"/>
                </a:solidFill>
                <a:effectLst/>
                <a:latin typeface="Calibri" panose="020F0502020204030204" pitchFamily="34" charset="0"/>
              </a:rPr>
              <a:t>κόρϝα</a:t>
            </a:r>
            <a:r>
              <a:rPr lang="el-GR" b="0" i="0" dirty="0">
                <a:solidFill>
                  <a:schemeClr val="tx1"/>
                </a:solidFill>
                <a:effectLst/>
                <a:latin typeface="Calibri" panose="020F0502020204030204" pitchFamily="34" charset="0"/>
              </a:rPr>
              <a:t>. Τί σημαίνει αυτό; Σημαίνει ότι αυτή η συγκεκριμένη διαφορά μεταξύ ανατολικών και δυτικών διαλέκτων δεν ισχύει ακόμα στον 13ο αιώνα π.Χ., την εποχή δηλαδή της μυκηναϊκής. Την εποχή αυτή ανατολικές και δυτικές διάλεκτοι έχουν </a:t>
            </a:r>
            <a:r>
              <a:rPr lang="el-GR" b="0" i="1" dirty="0">
                <a:solidFill>
                  <a:schemeClr val="tx1"/>
                </a:solidFill>
                <a:effectLst/>
                <a:latin typeface="Calibri" panose="020F0502020204030204" pitchFamily="34" charset="0"/>
              </a:rPr>
              <a:t>ᾱ</a:t>
            </a:r>
            <a:r>
              <a:rPr lang="el-GR" b="0" i="0" dirty="0">
                <a:solidFill>
                  <a:schemeClr val="tx1"/>
                </a:solidFill>
                <a:effectLst/>
                <a:latin typeface="Calibri" panose="020F0502020204030204" pitchFamily="34" charset="0"/>
              </a:rPr>
              <a:t>. Η </a:t>
            </a:r>
            <a:r>
              <a:rPr lang="el-GR" b="1" i="0" dirty="0">
                <a:solidFill>
                  <a:schemeClr val="tx1"/>
                </a:solidFill>
                <a:effectLst/>
                <a:latin typeface="Calibri" panose="020F0502020204030204" pitchFamily="34" charset="0"/>
              </a:rPr>
              <a:t>τροπή</a:t>
            </a:r>
            <a:r>
              <a:rPr lang="el-GR" b="0" i="0" dirty="0">
                <a:solidFill>
                  <a:schemeClr val="tx1"/>
                </a:solidFill>
                <a:effectLst/>
                <a:latin typeface="Calibri" panose="020F0502020204030204" pitchFamily="34" charset="0"/>
              </a:rPr>
              <a:t> του </a:t>
            </a:r>
            <a:r>
              <a:rPr lang="el-GR" b="0" i="1" dirty="0">
                <a:solidFill>
                  <a:schemeClr val="tx1"/>
                </a:solidFill>
                <a:effectLst/>
                <a:latin typeface="Calibri" panose="020F0502020204030204" pitchFamily="34" charset="0"/>
              </a:rPr>
              <a:t>ᾱ</a:t>
            </a:r>
            <a:r>
              <a:rPr lang="el-GR" b="0" i="0" dirty="0">
                <a:solidFill>
                  <a:schemeClr val="tx1"/>
                </a:solidFill>
                <a:effectLst/>
                <a:latin typeface="Calibri" panose="020F0502020204030204" pitchFamily="34" charset="0"/>
              </a:rPr>
              <a:t> σε </a:t>
            </a:r>
            <a:r>
              <a:rPr lang="el-GR" b="0" i="1" dirty="0">
                <a:solidFill>
                  <a:schemeClr val="tx1"/>
                </a:solidFill>
                <a:effectLst/>
                <a:latin typeface="Calibri" panose="020F0502020204030204" pitchFamily="34" charset="0"/>
              </a:rPr>
              <a:t>η</a:t>
            </a:r>
            <a:r>
              <a:rPr lang="el-GR" b="0" i="0" dirty="0">
                <a:solidFill>
                  <a:schemeClr val="tx1"/>
                </a:solidFill>
                <a:effectLst/>
                <a:latin typeface="Calibri" panose="020F0502020204030204" pitchFamily="34" charset="0"/>
              </a:rPr>
              <a:t> (δηλαδή σε μακρό [e]), που διαχώρισε, ως προς αυτό το φαινόμενο, ανατολικές και δυτικές διαλέκτους, έγινε </a:t>
            </a:r>
            <a:r>
              <a:rPr lang="el-GR" b="1" i="0" dirty="0">
                <a:solidFill>
                  <a:schemeClr val="tx1"/>
                </a:solidFill>
                <a:effectLst/>
                <a:latin typeface="Calibri" panose="020F0502020204030204" pitchFamily="34" charset="0"/>
              </a:rPr>
              <a:t>μετά</a:t>
            </a:r>
            <a:r>
              <a:rPr lang="el-GR" b="0" i="0" dirty="0">
                <a:solidFill>
                  <a:schemeClr val="tx1"/>
                </a:solidFill>
                <a:effectLst/>
                <a:latin typeface="Calibri" panose="020F0502020204030204" pitchFamily="34" charset="0"/>
              </a:rPr>
              <a:t> τη μυκηναϊκή εποχή.</a:t>
            </a:r>
            <a:endParaRPr lang="el-GR" dirty="0">
              <a:solidFill>
                <a:schemeClr val="tx1"/>
              </a:solidFill>
            </a:endParaRPr>
          </a:p>
        </p:txBody>
      </p:sp>
    </p:spTree>
    <p:extLst>
      <p:ext uri="{BB962C8B-B14F-4D97-AF65-F5344CB8AC3E}">
        <p14:creationId xmlns:p14="http://schemas.microsoft.com/office/powerpoint/2010/main" val="18580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46466-EB88-9203-4082-CCF5EF4B664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D42CCCF-0723-6499-EE3F-1EE1605E881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ACCB3A4-F7A6-A235-AF1A-C80715485EC5}"/>
              </a:ext>
            </a:extLst>
          </p:cNvPr>
          <p:cNvSpPr>
            <a:spLocks noGrp="1"/>
          </p:cNvSpPr>
          <p:nvPr>
            <p:ph idx="1"/>
          </p:nvPr>
        </p:nvSpPr>
        <p:spPr/>
        <p:txBody>
          <a:bodyPr>
            <a:normAutofit fontScale="85000" lnSpcReduction="20000"/>
          </a:bodyPr>
          <a:lstStyle/>
          <a:p>
            <a:r>
              <a:rPr lang="el-GR" b="0" i="0" dirty="0">
                <a:solidFill>
                  <a:srgbClr val="333333"/>
                </a:solidFill>
                <a:effectLst/>
                <a:latin typeface="Calibri" panose="020F0502020204030204" pitchFamily="34" charset="0"/>
              </a:rPr>
              <a:t>Στη μυκηναϊκή διατηρείται επίσης ο φθόγγος [h], για τον οποίο είπαμε ότι χάθηκε νωρίς στις ανατολικές διαλέκτους, κυρίως στην ιωνική. Στη μυκηναϊκή διατηρούνται ακόμα κάποιοι φθόγγοι που δεν εμφανίζονται σε καμία διάλεκτο της πρώτης χιλιετίας π.Χ. Αν συγκρίνετε την αρχαία ελληνική λέξη </a:t>
            </a:r>
            <a:r>
              <a:rPr lang="el-GR" b="0" i="1" dirty="0">
                <a:solidFill>
                  <a:srgbClr val="333333"/>
                </a:solidFill>
                <a:effectLst/>
                <a:latin typeface="Calibri" panose="020F0502020204030204" pitchFamily="34" charset="0"/>
              </a:rPr>
              <a:t>τις</a:t>
            </a:r>
            <a:r>
              <a:rPr lang="el-GR" b="0" i="0" dirty="0">
                <a:solidFill>
                  <a:srgbClr val="333333"/>
                </a:solidFill>
                <a:effectLst/>
                <a:latin typeface="Calibri" panose="020F0502020204030204" pitchFamily="34" charset="0"/>
              </a:rPr>
              <a:t> 'κάποιος, ποιος' και τη λατινική </a:t>
            </a:r>
            <a:r>
              <a:rPr lang="el-GR" b="0" i="1" dirty="0" err="1">
                <a:solidFill>
                  <a:srgbClr val="333333"/>
                </a:solidFill>
                <a:effectLst/>
                <a:latin typeface="Calibri" panose="020F0502020204030204" pitchFamily="34" charset="0"/>
              </a:rPr>
              <a:t>quis</a:t>
            </a:r>
            <a:r>
              <a:rPr lang="el-GR" b="0" i="0" dirty="0">
                <a:solidFill>
                  <a:srgbClr val="333333"/>
                </a:solidFill>
                <a:effectLst/>
                <a:latin typeface="Calibri" panose="020F0502020204030204" pitchFamily="34" charset="0"/>
              </a:rPr>
              <a:t> 'κάποιος, ποιος', θα προσέξετε ότι μοιάζουν. Αν συγκρίνετε την αρχαία ελληνική λέξη </a:t>
            </a:r>
            <a:r>
              <a:rPr lang="el-GR" b="0" i="1" dirty="0" err="1">
                <a:solidFill>
                  <a:srgbClr val="333333"/>
                </a:solidFill>
                <a:effectLst/>
                <a:latin typeface="Calibri" panose="020F0502020204030204" pitchFamily="34" charset="0"/>
              </a:rPr>
              <a:t>τέσσαρες</a:t>
            </a:r>
            <a:r>
              <a:rPr lang="el-GR" b="0" i="0" dirty="0">
                <a:solidFill>
                  <a:srgbClr val="333333"/>
                </a:solidFill>
                <a:effectLst/>
                <a:latin typeface="Calibri" panose="020F0502020204030204" pitchFamily="34" charset="0"/>
              </a:rPr>
              <a:t> (ή </a:t>
            </a:r>
            <a:r>
              <a:rPr lang="el-GR" b="0" i="1" dirty="0" err="1">
                <a:solidFill>
                  <a:srgbClr val="333333"/>
                </a:solidFill>
                <a:effectLst/>
                <a:latin typeface="Calibri" panose="020F0502020204030204" pitchFamily="34" charset="0"/>
              </a:rPr>
              <a:t>τέτταρες</a:t>
            </a:r>
            <a:r>
              <a:rPr lang="el-GR" b="0" i="0" dirty="0">
                <a:solidFill>
                  <a:srgbClr val="333333"/>
                </a:solidFill>
                <a:effectLst/>
                <a:latin typeface="Calibri" panose="020F0502020204030204" pitchFamily="34" charset="0"/>
              </a:rPr>
              <a:t> στην αττική διάλεκτο) με την λατινική λέξη </a:t>
            </a:r>
            <a:r>
              <a:rPr lang="el-GR" b="0" i="1" dirty="0" err="1">
                <a:solidFill>
                  <a:srgbClr val="333333"/>
                </a:solidFill>
                <a:effectLst/>
                <a:latin typeface="Calibri" panose="020F0502020204030204" pitchFamily="34" charset="0"/>
              </a:rPr>
              <a:t>quattuor</a:t>
            </a:r>
            <a:r>
              <a:rPr lang="el-GR" b="0" i="0" dirty="0">
                <a:solidFill>
                  <a:srgbClr val="333333"/>
                </a:solidFill>
                <a:effectLst/>
                <a:latin typeface="Calibri" panose="020F0502020204030204" pitchFamily="34" charset="0"/>
              </a:rPr>
              <a:t>, που σημαίνει το ίδιο, θα προσέξετε πάλι ότι μοιάζουν. Τέτοιες ομοιότητες δεν μπορεί να είναι τυχαίες. Με βάση τέτοιες ομοιότητες οι «αρχαιολόγοι» της γλώσσας, οι ιστορικοί γλωσσολόγοι, υποθέτουν (όπως είδαμε σε προηγούμενο κεφάλαιο) ότι τα ελληνικά και τα λατινικά (αλλά και άλλες γλώσσες, λ.χ. τα αρχαία ινδικά) κατάγονται από έναν κοινό «πρόγονο» που ονομάζεται (θα θυμάστε γιατί) </a:t>
            </a:r>
            <a:r>
              <a:rPr lang="el-GR" b="1" i="0" dirty="0">
                <a:solidFill>
                  <a:srgbClr val="333333"/>
                </a:solidFill>
                <a:effectLst/>
                <a:latin typeface="Calibri" panose="020F0502020204030204" pitchFamily="34" charset="0"/>
              </a:rPr>
              <a:t>ινδοευρωπαϊκή.</a:t>
            </a:r>
            <a:r>
              <a:rPr lang="el-GR" b="0" i="0" dirty="0">
                <a:solidFill>
                  <a:srgbClr val="333333"/>
                </a:solidFill>
                <a:effectLst/>
                <a:latin typeface="Calibri" panose="020F0502020204030204" pitchFamily="34" charset="0"/>
              </a:rPr>
              <a:t> Και για να ξαναγυρίσουμε στα ζευγάρια </a:t>
            </a:r>
            <a:r>
              <a:rPr lang="el-GR" b="0" i="1" dirty="0">
                <a:solidFill>
                  <a:srgbClr val="333333"/>
                </a:solidFill>
                <a:effectLst/>
                <a:latin typeface="Calibri" panose="020F0502020204030204" pitchFamily="34" charset="0"/>
              </a:rPr>
              <a:t>τις/</a:t>
            </a:r>
            <a:r>
              <a:rPr lang="el-GR" b="0" i="1" dirty="0" err="1">
                <a:solidFill>
                  <a:srgbClr val="333333"/>
                </a:solidFill>
                <a:effectLst/>
                <a:latin typeface="Calibri" panose="020F0502020204030204" pitchFamily="34" charset="0"/>
              </a:rPr>
              <a:t>quis</a:t>
            </a:r>
            <a:r>
              <a:rPr lang="el-GR" b="0" i="0" dirty="0">
                <a:solidFill>
                  <a:srgbClr val="333333"/>
                </a:solidFill>
                <a:effectLst/>
                <a:latin typeface="Calibri" panose="020F0502020204030204" pitchFamily="34" charset="0"/>
              </a:rPr>
              <a:t>, </a:t>
            </a:r>
            <a:r>
              <a:rPr lang="el-GR" b="0" i="1" dirty="0" err="1">
                <a:solidFill>
                  <a:srgbClr val="333333"/>
                </a:solidFill>
                <a:effectLst/>
                <a:latin typeface="Calibri" panose="020F0502020204030204" pitchFamily="34" charset="0"/>
              </a:rPr>
              <a:t>τέσσαρες</a:t>
            </a:r>
            <a:r>
              <a:rPr lang="el-GR" b="0" i="0" dirty="0">
                <a:solidFill>
                  <a:srgbClr val="333333"/>
                </a:solidFill>
                <a:effectLst/>
                <a:latin typeface="Calibri" panose="020F0502020204030204" pitchFamily="34" charset="0"/>
              </a:rPr>
              <a:t> (</a:t>
            </a:r>
            <a:r>
              <a:rPr lang="el-GR" b="0" i="1" dirty="0" err="1">
                <a:solidFill>
                  <a:srgbClr val="333333"/>
                </a:solidFill>
                <a:effectLst/>
                <a:latin typeface="Calibri" panose="020F0502020204030204" pitchFamily="34" charset="0"/>
              </a:rPr>
              <a:t>τέτταρες</a:t>
            </a:r>
            <a:r>
              <a:rPr lang="el-GR" b="0" i="0" dirty="0">
                <a:solidFill>
                  <a:srgbClr val="333333"/>
                </a:solidFill>
                <a:effectLst/>
                <a:latin typeface="Calibri" panose="020F0502020204030204" pitchFamily="34" charset="0"/>
              </a:rPr>
              <a:t>)/</a:t>
            </a:r>
            <a:r>
              <a:rPr lang="el-GR" b="0" i="1" dirty="0" err="1">
                <a:solidFill>
                  <a:srgbClr val="333333"/>
                </a:solidFill>
                <a:effectLst/>
                <a:latin typeface="Calibri" panose="020F0502020204030204" pitchFamily="34" charset="0"/>
              </a:rPr>
              <a:t>quattuor</a:t>
            </a:r>
            <a:r>
              <a:rPr lang="el-GR" b="0" i="0" dirty="0">
                <a:solidFill>
                  <a:srgbClr val="333333"/>
                </a:solidFill>
                <a:effectLst/>
                <a:latin typeface="Calibri" panose="020F0502020204030204" pitchFamily="34" charset="0"/>
              </a:rPr>
              <a:t>, οι ιστορικοί γλωσσολόγοι πιστεύουν ότι ο κοινός πρόγονος των ζευγαριών αυτών άρχιζε, όπως στα λατινικά, με τους φθόγγους </a:t>
            </a:r>
            <a:r>
              <a:rPr lang="el-GR" b="0" i="1" dirty="0" err="1">
                <a:solidFill>
                  <a:srgbClr val="333333"/>
                </a:solidFill>
                <a:effectLst/>
                <a:latin typeface="Calibri" panose="020F0502020204030204" pitchFamily="34" charset="0"/>
              </a:rPr>
              <a:t>qu</a:t>
            </a:r>
            <a:r>
              <a:rPr lang="el-GR" b="0" i="0" dirty="0">
                <a:solidFill>
                  <a:srgbClr val="333333"/>
                </a:solidFill>
                <a:effectLst/>
                <a:latin typeface="Calibri" panose="020F0502020204030204" pitchFamily="34" charset="0"/>
              </a:rPr>
              <a:t>- και, για να το γράψουμε όπως προφέρεται, με τον </a:t>
            </a:r>
            <a:r>
              <a:rPr lang="el-GR" b="0" i="0" u="none" strike="noStrike" dirty="0">
                <a:solidFill>
                  <a:srgbClr val="0088CC"/>
                </a:solidFill>
                <a:effectLst/>
                <a:latin typeface="Calibri" panose="020F0502020204030204" pitchFamily="34" charset="0"/>
                <a:hlinkClick r:id="rId2"/>
              </a:rPr>
              <a:t>φθόγγο [</a:t>
            </a:r>
            <a:r>
              <a:rPr lang="el-GR" b="0" i="0" u="none" strike="noStrike" dirty="0" err="1">
                <a:solidFill>
                  <a:srgbClr val="0088CC"/>
                </a:solidFill>
                <a:effectLst/>
                <a:latin typeface="Calibri" panose="020F0502020204030204" pitchFamily="34" charset="0"/>
                <a:hlinkClick r:id="rId2"/>
              </a:rPr>
              <a:t>kw</a:t>
            </a:r>
            <a:r>
              <a:rPr lang="el-GR" b="0" i="0" u="none" strike="noStrike" dirty="0">
                <a:solidFill>
                  <a:srgbClr val="0088CC"/>
                </a:solidFill>
                <a:effectLst/>
                <a:latin typeface="Calibri" panose="020F0502020204030204" pitchFamily="34" charset="0"/>
                <a:hlinkClick r:id="rId2"/>
              </a:rPr>
              <a:t>]  </a:t>
            </a:r>
            <a:r>
              <a:rPr lang="el-GR" b="0" i="0" dirty="0">
                <a:solidFill>
                  <a:srgbClr val="333333"/>
                </a:solidFill>
                <a:effectLst/>
                <a:latin typeface="Calibri" panose="020F0502020204030204" pitchFamily="34" charset="0"/>
              </a:rPr>
              <a:t>. </a:t>
            </a:r>
            <a:endParaRPr lang="el-GR" dirty="0"/>
          </a:p>
        </p:txBody>
      </p:sp>
    </p:spTree>
    <p:extLst>
      <p:ext uri="{BB962C8B-B14F-4D97-AF65-F5344CB8AC3E}">
        <p14:creationId xmlns:p14="http://schemas.microsoft.com/office/powerpoint/2010/main" val="3250448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A99CB-DFF5-C725-9CBF-ACD150D503D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A85C500-951C-4495-E85C-33958F0BEFC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17965E1-349A-24EF-F8F0-C100AA9CA7C8}"/>
              </a:ext>
            </a:extLst>
          </p:cNvPr>
          <p:cNvSpPr>
            <a:spLocks noGrp="1"/>
          </p:cNvSpPr>
          <p:nvPr>
            <p:ph idx="1"/>
          </p:nvPr>
        </p:nvSpPr>
        <p:spPr/>
        <p:txBody>
          <a:bodyPr>
            <a:normAutofit fontScale="92500" lnSpcReduction="20000"/>
          </a:bodyPr>
          <a:lstStyle/>
          <a:p>
            <a:r>
              <a:rPr lang="el-GR" b="0" i="0" dirty="0">
                <a:solidFill>
                  <a:schemeClr val="tx1"/>
                </a:solidFill>
                <a:effectLst/>
                <a:latin typeface="Calibri" panose="020F0502020204030204" pitchFamily="34" charset="0"/>
              </a:rPr>
              <a:t>Τέτοιοι φθόγγοι ονομάζονται </a:t>
            </a:r>
            <a:r>
              <a:rPr lang="el-GR" b="1" i="0" dirty="0" err="1">
                <a:solidFill>
                  <a:schemeClr val="tx1"/>
                </a:solidFill>
                <a:effectLst/>
                <a:latin typeface="Calibri" panose="020F0502020204030204" pitchFamily="34" charset="0"/>
              </a:rPr>
              <a:t>χειλοϋπερωικοί</a:t>
            </a:r>
            <a:r>
              <a:rPr lang="el-GR" b="1" i="0" dirty="0">
                <a:solidFill>
                  <a:schemeClr val="tx1"/>
                </a:solidFill>
                <a:effectLst/>
                <a:latin typeface="Calibri" panose="020F0502020204030204" pitchFamily="34" charset="0"/>
              </a:rPr>
              <a:t>,</a:t>
            </a:r>
            <a:r>
              <a:rPr lang="el-GR" b="0" i="0" dirty="0">
                <a:solidFill>
                  <a:schemeClr val="tx1"/>
                </a:solidFill>
                <a:effectLst/>
                <a:latin typeface="Calibri" panose="020F0502020204030204" pitchFamily="34" charset="0"/>
              </a:rPr>
              <a:t> γιατί το ένα κομμάτι τους, το [w], σχηματίζεται με το στρογγύλεμα των χειλιών, ενώ το άλλο κομμάτι τους, το [k], σχηματίζεται με την ανύψωση του πίσω μέρους της γλώσσας προς την «υπερώα» (το μαλακό μέρος του ουρανίσκου). Έτσι λοιπόν οι «αρχαιολόγοι» της γλώσσας υποθέτουν ότι ο «πρόγονος» του </a:t>
            </a:r>
            <a:r>
              <a:rPr lang="el-GR" b="0" i="1" dirty="0">
                <a:solidFill>
                  <a:schemeClr val="tx1"/>
                </a:solidFill>
                <a:effectLst/>
                <a:latin typeface="Calibri" panose="020F0502020204030204" pitchFamily="34" charset="0"/>
              </a:rPr>
              <a:t>τις </a:t>
            </a:r>
            <a:r>
              <a:rPr lang="el-GR" b="0" i="0" dirty="0">
                <a:solidFill>
                  <a:schemeClr val="tx1"/>
                </a:solidFill>
                <a:effectLst/>
                <a:latin typeface="Calibri" panose="020F0502020204030204" pitchFamily="34" charset="0"/>
              </a:rPr>
              <a:t>είχε ως πρώτο φθόγγο το [</a:t>
            </a:r>
            <a:r>
              <a:rPr lang="el-GR" b="0" i="0" dirty="0" err="1">
                <a:solidFill>
                  <a:schemeClr val="tx1"/>
                </a:solidFill>
                <a:effectLst/>
                <a:latin typeface="Calibri" panose="020F0502020204030204" pitchFamily="34" charset="0"/>
              </a:rPr>
              <a:t>kw</a:t>
            </a:r>
            <a:r>
              <a:rPr lang="el-GR" b="0" i="0" dirty="0">
                <a:solidFill>
                  <a:schemeClr val="tx1"/>
                </a:solidFill>
                <a:effectLst/>
                <a:latin typeface="Calibri" panose="020F0502020204030204" pitchFamily="34" charset="0"/>
              </a:rPr>
              <a:t>]: </a:t>
            </a:r>
            <a:r>
              <a:rPr lang="el-GR" b="0" i="1" dirty="0" err="1">
                <a:solidFill>
                  <a:schemeClr val="tx1"/>
                </a:solidFill>
                <a:effectLst/>
                <a:latin typeface="Calibri" panose="020F0502020204030204" pitchFamily="34" charset="0"/>
              </a:rPr>
              <a:t>kwis</a:t>
            </a:r>
            <a:r>
              <a:rPr lang="el-GR" b="0" i="0" dirty="0">
                <a:solidFill>
                  <a:schemeClr val="tx1"/>
                </a:solidFill>
                <a:effectLst/>
                <a:latin typeface="Calibri" panose="020F0502020204030204" pitchFamily="34" charset="0"/>
              </a:rPr>
              <a:t>, και ότι με τον χρόνο αυτό το [</a:t>
            </a:r>
            <a:r>
              <a:rPr lang="el-GR" b="0" i="0" dirty="0" err="1">
                <a:solidFill>
                  <a:schemeClr val="tx1"/>
                </a:solidFill>
                <a:effectLst/>
                <a:latin typeface="Calibri" panose="020F0502020204030204" pitchFamily="34" charset="0"/>
              </a:rPr>
              <a:t>kw</a:t>
            </a:r>
            <a:r>
              <a:rPr lang="el-GR" b="0" i="0" dirty="0">
                <a:solidFill>
                  <a:schemeClr val="tx1"/>
                </a:solidFill>
                <a:effectLst/>
                <a:latin typeface="Calibri" panose="020F0502020204030204" pitchFamily="34" charset="0"/>
              </a:rPr>
              <a:t>] άλλαξε στα ελληνικά και έγινε [t]: </a:t>
            </a:r>
            <a:r>
              <a:rPr lang="el-GR" b="0" i="1" dirty="0">
                <a:solidFill>
                  <a:schemeClr val="tx1"/>
                </a:solidFill>
                <a:effectLst/>
                <a:latin typeface="Calibri" panose="020F0502020204030204" pitchFamily="34" charset="0"/>
              </a:rPr>
              <a:t>τις</a:t>
            </a:r>
            <a:r>
              <a:rPr lang="el-GR" b="0" i="0" dirty="0">
                <a:solidFill>
                  <a:schemeClr val="tx1"/>
                </a:solidFill>
                <a:effectLst/>
                <a:latin typeface="Calibri" panose="020F0502020204030204" pitchFamily="34" charset="0"/>
              </a:rPr>
              <a:t>. Αντίστοιχα, υποθέτουν ότι και ο «πρόγονος» της λέξης </a:t>
            </a:r>
            <a:r>
              <a:rPr lang="el-GR" b="0" i="1" dirty="0" err="1">
                <a:solidFill>
                  <a:schemeClr val="tx1"/>
                </a:solidFill>
                <a:effectLst/>
                <a:latin typeface="Calibri" panose="020F0502020204030204" pitchFamily="34" charset="0"/>
              </a:rPr>
              <a:t>τέσσαρες</a:t>
            </a:r>
            <a:r>
              <a:rPr lang="el-GR" b="0" i="1" dirty="0">
                <a:solidFill>
                  <a:schemeClr val="tx1"/>
                </a:solidFill>
                <a:effectLst/>
                <a:latin typeface="Calibri" panose="020F0502020204030204" pitchFamily="34" charset="0"/>
              </a:rPr>
              <a:t>/</a:t>
            </a:r>
            <a:r>
              <a:rPr lang="el-GR" b="0" i="1" dirty="0" err="1">
                <a:solidFill>
                  <a:schemeClr val="tx1"/>
                </a:solidFill>
                <a:effectLst/>
                <a:latin typeface="Calibri" panose="020F0502020204030204" pitchFamily="34" charset="0"/>
              </a:rPr>
              <a:t>τέτταρες</a:t>
            </a:r>
            <a:r>
              <a:rPr lang="el-GR" b="0" i="0" dirty="0">
                <a:solidFill>
                  <a:schemeClr val="tx1"/>
                </a:solidFill>
                <a:effectLst/>
                <a:latin typeface="Calibri" panose="020F0502020204030204" pitchFamily="34" charset="0"/>
              </a:rPr>
              <a:t> αρχίζει με έναν τέτοιο </a:t>
            </a:r>
            <a:r>
              <a:rPr lang="el-GR" b="0" i="0" dirty="0" err="1">
                <a:solidFill>
                  <a:schemeClr val="tx1"/>
                </a:solidFill>
                <a:effectLst/>
                <a:latin typeface="Calibri" panose="020F0502020204030204" pitchFamily="34" charset="0"/>
              </a:rPr>
              <a:t>χειλοϋπερωικό</a:t>
            </a:r>
            <a:r>
              <a:rPr lang="el-GR" b="0" i="0" dirty="0">
                <a:solidFill>
                  <a:schemeClr val="tx1"/>
                </a:solidFill>
                <a:effectLst/>
                <a:latin typeface="Calibri" panose="020F0502020204030204" pitchFamily="34" charset="0"/>
              </a:rPr>
              <a:t> φθόγγο [</a:t>
            </a:r>
            <a:r>
              <a:rPr lang="el-GR" b="0" i="0" dirty="0" err="1">
                <a:solidFill>
                  <a:schemeClr val="tx1"/>
                </a:solidFill>
                <a:effectLst/>
                <a:latin typeface="Calibri" panose="020F0502020204030204" pitchFamily="34" charset="0"/>
              </a:rPr>
              <a:t>kw</a:t>
            </a:r>
            <a:r>
              <a:rPr lang="el-GR" b="0" i="0" dirty="0">
                <a:solidFill>
                  <a:schemeClr val="tx1"/>
                </a:solidFill>
                <a:effectLst/>
                <a:latin typeface="Calibri" panose="020F0502020204030204" pitchFamily="34" charset="0"/>
              </a:rPr>
              <a:t>], όπως στο λατινικό </a:t>
            </a:r>
            <a:r>
              <a:rPr lang="el-GR" b="0" i="1" dirty="0" err="1">
                <a:solidFill>
                  <a:schemeClr val="tx1"/>
                </a:solidFill>
                <a:effectLst/>
                <a:latin typeface="Calibri" panose="020F0502020204030204" pitchFamily="34" charset="0"/>
              </a:rPr>
              <a:t>quattuor</a:t>
            </a:r>
            <a:r>
              <a:rPr lang="el-GR" b="0" i="0" dirty="0">
                <a:solidFill>
                  <a:schemeClr val="tx1"/>
                </a:solidFill>
                <a:effectLst/>
                <a:latin typeface="Calibri" panose="020F0502020204030204" pitchFamily="34" charset="0"/>
              </a:rPr>
              <a:t> [</a:t>
            </a:r>
            <a:r>
              <a:rPr lang="el-GR" b="0" i="0" dirty="0" err="1">
                <a:solidFill>
                  <a:schemeClr val="tx1"/>
                </a:solidFill>
                <a:effectLst/>
                <a:latin typeface="Calibri" panose="020F0502020204030204" pitchFamily="34" charset="0"/>
              </a:rPr>
              <a:t>kwattuor</a:t>
            </a:r>
            <a:r>
              <a:rPr lang="el-GR" b="0" i="0" dirty="0">
                <a:solidFill>
                  <a:schemeClr val="tx1"/>
                </a:solidFill>
                <a:effectLst/>
                <a:latin typeface="Calibri" panose="020F0502020204030204" pitchFamily="34" charset="0"/>
              </a:rPr>
              <a:t>]. Με τον χρόνο και στη λέξη αυτή ο </a:t>
            </a:r>
            <a:r>
              <a:rPr lang="el-GR" b="0" i="0" dirty="0" err="1">
                <a:solidFill>
                  <a:schemeClr val="tx1"/>
                </a:solidFill>
                <a:effectLst/>
                <a:latin typeface="Calibri" panose="020F0502020204030204" pitchFamily="34" charset="0"/>
              </a:rPr>
              <a:t>χειλοϋπερωικός</a:t>
            </a:r>
            <a:r>
              <a:rPr lang="el-GR" b="0" i="0" dirty="0">
                <a:solidFill>
                  <a:schemeClr val="tx1"/>
                </a:solidFill>
                <a:effectLst/>
                <a:latin typeface="Calibri" panose="020F0502020204030204" pitchFamily="34" charset="0"/>
              </a:rPr>
              <a:t> φθόγγος [</a:t>
            </a:r>
            <a:r>
              <a:rPr lang="el-GR" b="0" i="0" dirty="0" err="1">
                <a:solidFill>
                  <a:schemeClr val="tx1"/>
                </a:solidFill>
                <a:effectLst/>
                <a:latin typeface="Calibri" panose="020F0502020204030204" pitchFamily="34" charset="0"/>
              </a:rPr>
              <a:t>kw</a:t>
            </a:r>
            <a:r>
              <a:rPr lang="el-GR" b="0" i="0" dirty="0">
                <a:solidFill>
                  <a:schemeClr val="tx1"/>
                </a:solidFill>
                <a:effectLst/>
                <a:latin typeface="Calibri" panose="020F0502020204030204" pitchFamily="34" charset="0"/>
              </a:rPr>
              <a:t>] άλλαξε και έγινε [t]: </a:t>
            </a:r>
            <a:r>
              <a:rPr lang="el-GR" b="0" i="1" dirty="0" err="1">
                <a:solidFill>
                  <a:schemeClr val="tx1"/>
                </a:solidFill>
                <a:effectLst/>
                <a:latin typeface="Calibri" panose="020F0502020204030204" pitchFamily="34" charset="0"/>
              </a:rPr>
              <a:t>τέσσαρες</a:t>
            </a:r>
            <a:r>
              <a:rPr lang="el-GR" b="0" i="1" dirty="0">
                <a:solidFill>
                  <a:schemeClr val="tx1"/>
                </a:solidFill>
                <a:effectLst/>
                <a:latin typeface="Calibri" panose="020F0502020204030204" pitchFamily="34" charset="0"/>
              </a:rPr>
              <a:t>/</a:t>
            </a:r>
            <a:r>
              <a:rPr lang="el-GR" b="0" i="1" dirty="0" err="1">
                <a:solidFill>
                  <a:schemeClr val="tx1"/>
                </a:solidFill>
                <a:effectLst/>
                <a:latin typeface="Calibri" panose="020F0502020204030204" pitchFamily="34" charset="0"/>
              </a:rPr>
              <a:t>τέτταρες</a:t>
            </a:r>
            <a:r>
              <a:rPr lang="el-GR" b="0" i="0" dirty="0">
                <a:solidFill>
                  <a:schemeClr val="tx1"/>
                </a:solidFill>
                <a:effectLst/>
                <a:latin typeface="Calibri" panose="020F0502020204030204" pitchFamily="34" charset="0"/>
              </a:rPr>
              <a:t>. Αυτή η υπόθεση </a:t>
            </a:r>
            <a:r>
              <a:rPr lang="el-GR" b="1" i="0" dirty="0">
                <a:solidFill>
                  <a:schemeClr val="tx1"/>
                </a:solidFill>
                <a:effectLst/>
                <a:latin typeface="Calibri" panose="020F0502020204030204" pitchFamily="34" charset="0"/>
              </a:rPr>
              <a:t>επιβεβαιώθηκε</a:t>
            </a:r>
            <a:r>
              <a:rPr lang="el-GR" b="0" i="0" dirty="0">
                <a:solidFill>
                  <a:schemeClr val="tx1"/>
                </a:solidFill>
                <a:effectLst/>
                <a:latin typeface="Calibri" panose="020F0502020204030204" pitchFamily="34" charset="0"/>
              </a:rPr>
              <a:t> από την αποκρυπτογράφηση της μυκηναϊκής. Στη μυκηναϊκή το πρώτο συνθετικό της λέξης </a:t>
            </a:r>
            <a:r>
              <a:rPr lang="el-GR" b="0" i="1" dirty="0" err="1">
                <a:solidFill>
                  <a:schemeClr val="tx1"/>
                </a:solidFill>
                <a:effectLst/>
                <a:latin typeface="Calibri" panose="020F0502020204030204" pitchFamily="34" charset="0"/>
              </a:rPr>
              <a:t>τετράπους</a:t>
            </a:r>
            <a:r>
              <a:rPr lang="el-GR" b="0" i="0" dirty="0">
                <a:solidFill>
                  <a:schemeClr val="tx1"/>
                </a:solidFill>
                <a:effectLst/>
                <a:latin typeface="Calibri" panose="020F0502020204030204" pitchFamily="34" charset="0"/>
              </a:rPr>
              <a:t> 'με τέσσερα πόδια' είναι </a:t>
            </a:r>
            <a:r>
              <a:rPr lang="el-GR" b="0" i="1" dirty="0" err="1">
                <a:solidFill>
                  <a:schemeClr val="tx1"/>
                </a:solidFill>
                <a:effectLst/>
                <a:latin typeface="Calibri" panose="020F0502020204030204" pitchFamily="34" charset="0"/>
              </a:rPr>
              <a:t>kwetro</a:t>
            </a:r>
            <a:r>
              <a:rPr lang="el-GR" b="0" i="0" dirty="0">
                <a:solidFill>
                  <a:schemeClr val="tx1"/>
                </a:solidFill>
                <a:effectLst/>
                <a:latin typeface="Calibri" panose="020F0502020204030204" pitchFamily="34" charset="0"/>
              </a:rPr>
              <a:t>-. Η μυκηναϊκή λοιπόν, ως αρχαϊκή διάλεκτος, </a:t>
            </a:r>
            <a:r>
              <a:rPr lang="el-GR" b="1" i="0" dirty="0">
                <a:solidFill>
                  <a:schemeClr val="tx1"/>
                </a:solidFill>
                <a:effectLst/>
                <a:latin typeface="Calibri" panose="020F0502020204030204" pitchFamily="34" charset="0"/>
              </a:rPr>
              <a:t>διατηρεί</a:t>
            </a:r>
            <a:r>
              <a:rPr lang="el-GR" b="0" i="0" dirty="0">
                <a:solidFill>
                  <a:schemeClr val="tx1"/>
                </a:solidFill>
                <a:effectLst/>
                <a:latin typeface="Calibri" panose="020F0502020204030204" pitchFamily="34" charset="0"/>
              </a:rPr>
              <a:t> τους </a:t>
            </a:r>
            <a:r>
              <a:rPr lang="el-GR" b="0" i="0" dirty="0" err="1">
                <a:solidFill>
                  <a:schemeClr val="tx1"/>
                </a:solidFill>
                <a:effectLst/>
                <a:latin typeface="Calibri" panose="020F0502020204030204" pitchFamily="34" charset="0"/>
              </a:rPr>
              <a:t>χειλοϋπερωικούς</a:t>
            </a:r>
            <a:r>
              <a:rPr lang="el-GR" b="0" i="0" dirty="0">
                <a:solidFill>
                  <a:schemeClr val="tx1"/>
                </a:solidFill>
                <a:effectLst/>
                <a:latin typeface="Calibri" panose="020F0502020204030204" pitchFamily="34" charset="0"/>
              </a:rPr>
              <a:t> φθόγγους που δεν υπάρχουν πια στις διαλέκτους της πρώτης χιλιετίας.</a:t>
            </a:r>
            <a:endParaRPr lang="el-GR" dirty="0">
              <a:solidFill>
                <a:schemeClr val="tx1"/>
              </a:solidFill>
            </a:endParaRPr>
          </a:p>
        </p:txBody>
      </p:sp>
    </p:spTree>
    <p:extLst>
      <p:ext uri="{BB962C8B-B14F-4D97-AF65-F5344CB8AC3E}">
        <p14:creationId xmlns:p14="http://schemas.microsoft.com/office/powerpoint/2010/main" val="209022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9187E-9177-B0FA-77EF-526CC39FF61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E58ABFF-BFC8-D734-6DB9-91346878FEC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F4C28AE-41A0-305D-5ABC-25624FA4BA4A}"/>
              </a:ext>
            </a:extLst>
          </p:cNvPr>
          <p:cNvSpPr>
            <a:spLocks noGrp="1"/>
          </p:cNvSpPr>
          <p:nvPr>
            <p:ph idx="1"/>
          </p:nvPr>
        </p:nvSpPr>
        <p:spPr/>
        <p:txBody>
          <a:bodyPr/>
          <a:lstStyle/>
          <a:p>
            <a:r>
              <a:rPr lang="el-GR" b="0" i="0" dirty="0">
                <a:solidFill>
                  <a:schemeClr val="tx1"/>
                </a:solidFill>
                <a:effectLst/>
                <a:latin typeface="Calibri" panose="020F0502020204030204" pitchFamily="34" charset="0"/>
              </a:rPr>
              <a:t>Ένας ακόμη </a:t>
            </a:r>
            <a:r>
              <a:rPr lang="el-GR" b="1" i="0" dirty="0">
                <a:solidFill>
                  <a:schemeClr val="tx1"/>
                </a:solidFill>
                <a:effectLst/>
                <a:latin typeface="Calibri" panose="020F0502020204030204" pitchFamily="34" charset="0"/>
              </a:rPr>
              <a:t>αρχαϊσμός</a:t>
            </a:r>
            <a:r>
              <a:rPr lang="el-GR" b="0" i="0" dirty="0">
                <a:solidFill>
                  <a:schemeClr val="tx1"/>
                </a:solidFill>
                <a:effectLst/>
                <a:latin typeface="Calibri" panose="020F0502020204030204" pitchFamily="34" charset="0"/>
              </a:rPr>
              <a:t> της μυκηναϊκής είναι ότι διατηρεί μια </a:t>
            </a:r>
            <a:r>
              <a:rPr lang="el-GR" b="1" i="0" dirty="0">
                <a:solidFill>
                  <a:schemeClr val="tx1"/>
                </a:solidFill>
                <a:effectLst/>
                <a:latin typeface="Calibri" panose="020F0502020204030204" pitchFamily="34" charset="0"/>
              </a:rPr>
              <a:t>πτώση</a:t>
            </a:r>
            <a:r>
              <a:rPr lang="el-GR" b="0" i="0" dirty="0">
                <a:solidFill>
                  <a:schemeClr val="tx1"/>
                </a:solidFill>
                <a:effectLst/>
                <a:latin typeface="Calibri" panose="020F0502020204030204" pitchFamily="34" charset="0"/>
              </a:rPr>
              <a:t> που δεν υπάρχει πια στις διαλέκτους της </a:t>
            </a:r>
            <a:r>
              <a:rPr lang="el-GR" b="0" i="0" dirty="0" err="1">
                <a:solidFill>
                  <a:schemeClr val="tx1"/>
                </a:solidFill>
                <a:effectLst/>
                <a:latin typeface="Calibri" panose="020F0502020204030204" pitchFamily="34" charset="0"/>
              </a:rPr>
              <a:t>υστερότερης</a:t>
            </a:r>
            <a:r>
              <a:rPr lang="el-GR" b="0" i="0" dirty="0">
                <a:solidFill>
                  <a:schemeClr val="tx1"/>
                </a:solidFill>
                <a:effectLst/>
                <a:latin typeface="Calibri" panose="020F0502020204030204" pitchFamily="34" charset="0"/>
              </a:rPr>
              <a:t> εποχής. Η πτώση αυτή είναι η </a:t>
            </a:r>
            <a:r>
              <a:rPr lang="el-GR" b="1" i="0" u="none" strike="noStrike" dirty="0">
                <a:solidFill>
                  <a:schemeClr val="tx1"/>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οργανική</a:t>
            </a:r>
            <a:r>
              <a:rPr lang="el-GR" b="0" i="0" u="none" strike="noStrike" dirty="0">
                <a:solidFill>
                  <a:schemeClr val="tx1"/>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  </a:t>
            </a:r>
            <a:r>
              <a:rPr lang="el-GR" b="0" i="0" dirty="0">
                <a:solidFill>
                  <a:schemeClr val="tx1"/>
                </a:solidFill>
                <a:effectLst/>
                <a:latin typeface="Calibri" panose="020F0502020204030204" pitchFamily="34" charset="0"/>
              </a:rPr>
              <a:t>, που δηλώνει το όργανο, το μέσο. Θυμηθείτε τί λέγαμε για την πτώση αυτή στο προηγούμενο κεφάλαιο. Έτσι εμφανίζεται στα ουσιαστικά η κατάληξη </a:t>
            </a:r>
            <a:r>
              <a:rPr lang="el-GR" b="0" i="1" dirty="0">
                <a:solidFill>
                  <a:schemeClr val="tx1"/>
                </a:solidFill>
                <a:effectLst/>
                <a:latin typeface="Calibri" panose="020F0502020204030204" pitchFamily="34" charset="0"/>
              </a:rPr>
              <a:t>-φι</a:t>
            </a:r>
            <a:r>
              <a:rPr lang="el-GR" b="0" i="0" dirty="0">
                <a:solidFill>
                  <a:schemeClr val="tx1"/>
                </a:solidFill>
                <a:effectLst/>
                <a:latin typeface="Calibri" panose="020F0502020204030204" pitchFamily="34" charset="0"/>
              </a:rPr>
              <a:t> που εκφράζει την οργανική πτώση: </a:t>
            </a:r>
            <a:r>
              <a:rPr lang="el-GR" b="0" i="1" dirty="0" err="1">
                <a:solidFill>
                  <a:schemeClr val="tx1"/>
                </a:solidFill>
                <a:effectLst/>
                <a:latin typeface="Calibri" panose="020F0502020204030204" pitchFamily="34" charset="0"/>
              </a:rPr>
              <a:t>ἁνία</a:t>
            </a:r>
            <a:r>
              <a:rPr lang="el-GR" b="1" i="1" dirty="0" err="1">
                <a:solidFill>
                  <a:schemeClr val="tx1"/>
                </a:solidFill>
                <a:effectLst/>
                <a:latin typeface="Calibri" panose="020F0502020204030204" pitchFamily="34" charset="0"/>
              </a:rPr>
              <a:t>φι</a:t>
            </a:r>
            <a:r>
              <a:rPr lang="el-GR" b="0" i="0" dirty="0">
                <a:solidFill>
                  <a:schemeClr val="tx1"/>
                </a:solidFill>
                <a:effectLst/>
                <a:latin typeface="Calibri" panose="020F0502020204030204" pitchFamily="34" charset="0"/>
              </a:rPr>
              <a:t>, που σημαίνει 'με ηνία', δηλαδή με χαλινάρια. Η πτώση αυτή έχει χαθεί πια στα αρχαία ελληνικά της πρώτης χιλιετίας και η έννοια του οργάνου, του μέσου, εκφράζεται με τη </a:t>
            </a:r>
            <a:r>
              <a:rPr lang="el-GR" b="1" i="0" dirty="0">
                <a:solidFill>
                  <a:schemeClr val="tx1"/>
                </a:solidFill>
                <a:effectLst/>
                <a:latin typeface="Calibri" panose="020F0502020204030204" pitchFamily="34" charset="0"/>
              </a:rPr>
              <a:t>δοτική.</a:t>
            </a:r>
            <a:r>
              <a:rPr lang="el-GR" b="0" i="0" dirty="0">
                <a:solidFill>
                  <a:schemeClr val="tx1"/>
                </a:solidFill>
                <a:effectLst/>
                <a:latin typeface="Calibri" panose="020F0502020204030204" pitchFamily="34" charset="0"/>
              </a:rPr>
              <a:t> Στα νέα ελληνικά το όργανο ή το μέσο εκφράζεται περιφραστι­κά («αναλυτικά» και όχι «συνθετικά»): </a:t>
            </a:r>
            <a:r>
              <a:rPr lang="el-GR" b="1" i="0" dirty="0">
                <a:solidFill>
                  <a:schemeClr val="tx1"/>
                </a:solidFill>
                <a:effectLst/>
                <a:latin typeface="Calibri" panose="020F0502020204030204" pitchFamily="34" charset="0"/>
              </a:rPr>
              <a:t>με το</a:t>
            </a:r>
            <a:r>
              <a:rPr lang="el-GR" b="0" i="0" dirty="0">
                <a:solidFill>
                  <a:schemeClr val="tx1"/>
                </a:solidFill>
                <a:effectLst/>
                <a:latin typeface="Calibri" panose="020F0502020204030204" pitchFamily="34" charset="0"/>
              </a:rPr>
              <a:t> </a:t>
            </a:r>
            <a:r>
              <a:rPr lang="el-GR" b="0" i="1" dirty="0">
                <a:solidFill>
                  <a:schemeClr val="tx1"/>
                </a:solidFill>
                <a:effectLst/>
                <a:latin typeface="Calibri" panose="020F0502020204030204" pitchFamily="34" charset="0"/>
              </a:rPr>
              <a:t>χαλινάρι</a:t>
            </a:r>
            <a:r>
              <a:rPr lang="el-GR" b="0" i="0" dirty="0">
                <a:solidFill>
                  <a:schemeClr val="tx1"/>
                </a:solidFill>
                <a:effectLst/>
                <a:latin typeface="Calibri" panose="020F0502020204030204" pitchFamily="34" charset="0"/>
              </a:rPr>
              <a:t>, </a:t>
            </a:r>
            <a:r>
              <a:rPr lang="el-GR" b="1" i="0" dirty="0">
                <a:solidFill>
                  <a:schemeClr val="tx1"/>
                </a:solidFill>
                <a:effectLst/>
                <a:latin typeface="Calibri" panose="020F0502020204030204" pitchFamily="34" charset="0"/>
              </a:rPr>
              <a:t>με</a:t>
            </a:r>
            <a:r>
              <a:rPr lang="el-GR" b="0" i="0" dirty="0">
                <a:solidFill>
                  <a:schemeClr val="tx1"/>
                </a:solidFill>
                <a:effectLst/>
                <a:latin typeface="Calibri" panose="020F0502020204030204" pitchFamily="34" charset="0"/>
              </a:rPr>
              <a:t> </a:t>
            </a:r>
            <a:r>
              <a:rPr lang="el-GR" b="0" i="1" dirty="0">
                <a:solidFill>
                  <a:schemeClr val="tx1"/>
                </a:solidFill>
                <a:effectLst/>
                <a:latin typeface="Calibri" panose="020F0502020204030204" pitchFamily="34" charset="0"/>
              </a:rPr>
              <a:t>μαχαίρι</a:t>
            </a:r>
            <a:r>
              <a:rPr lang="el-GR" b="0" i="0" dirty="0">
                <a:solidFill>
                  <a:schemeClr val="tx1"/>
                </a:solidFill>
                <a:effectLst/>
                <a:latin typeface="Calibri" panose="020F0502020204030204" pitchFamily="34" charset="0"/>
              </a:rPr>
              <a:t> κλπ.</a:t>
            </a:r>
            <a:endParaRPr lang="el-GR" dirty="0">
              <a:solidFill>
                <a:schemeClr val="tx1"/>
              </a:solidFill>
            </a:endParaRPr>
          </a:p>
        </p:txBody>
      </p:sp>
    </p:spTree>
    <p:extLst>
      <p:ext uri="{BB962C8B-B14F-4D97-AF65-F5344CB8AC3E}">
        <p14:creationId xmlns:p14="http://schemas.microsoft.com/office/powerpoint/2010/main" val="142572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D51DB-29FE-0274-6E8B-5BBEC7E33BF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0B066B3-29C4-92C2-1AFE-D906F7DC45EA}"/>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5D5033FE-F409-66DB-F052-D9CAEF9329E1}"/>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 συναίρεση των φωνηέντων είναι επίσης σχετικά νεότερη εξέλιξη και στη μυκηναϊκή ελληνική οι τύποι είναι πάντα ασυναίρετοι. Για παράδειγμα, γράφεται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doelos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δοῦλος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een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το απαρέμφατο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ἔχειν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Σε μερικές περιπτώσεις ξέρουμε ότι τα φωνήεντα αρχικά χωρίζονταν με έναν δασύ φθόγγο, υπόλειμμα ενός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μεσοφωνηεντικού</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 έτσι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a:t>
            </a:r>
            <a:r>
              <a:rPr lang="sq-AL"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arweha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φάρεα</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(πληθυντικός του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φᾶρος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ύφασμα΄), αργότερα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φάρη</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Στη γραμμική Β το δασύ μπορεί να παρασταθεί γραφικά μόνο μπροστά από το α. Για τον λόγο αυτό είναι πιθανό ότι οι υπόλοιπες λέξεις που αναφέραμε παραπάνω αποδίδουν στην πραγματικότητα τα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dohelos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hek</a:t>
            </a:r>
            <a:r>
              <a:rPr lang="en-US"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ehen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Αυτό φαίνεται να αποδεικνύει ότι ο κανόνας της κλασικής ελληνικής που απαγορεύει να βρίσκονται δύο δασέα σε συνεχόμενες συλλαβές δεν είχε αρχίσει ακόμη να ισχύει. Όπου τα φωνήεντα γειτνιάζουν μετά από αποβολή του ημίφωνου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στη μυκηναϊκή πάντα διατηρείται ο φθόγγος αυτός: πληθυντικός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ka-ke-we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alkewes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χαλκῆς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2635348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3EE9F-DDFC-FFBF-64E3-F4BEFE054DB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B640923-561E-53B7-21B7-D31C213C3FB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962A1C8-A9CF-FC89-122D-EE422A08BAF2}"/>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 δασύτητα φαίνεται ότι είχε διατηρηθεί στην αρχή της λέξης, αν και σπάνια γράφεται: a</a:t>
            </a:r>
            <a:r>
              <a:rPr lang="el-GR"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-te-ro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hateron</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ἕτερον</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(μια φωνηεντική μεταβολή που προσιδιάζει στην αττική και στην ιωνική). Έτσι πιστεύουμε ότι το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αποδίδει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hote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ὅτε</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Δεν είναι σαφές τι αντιπροσωπεύει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που εναλλάσσεται στη γραφή με το ο- σε μια λέξη προφανώς ισοδύναμη με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hō</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εκεί όπου η μεταγενέστερη ελληνική χρησιμοποιεί το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ὡς</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solidFill>
                <a:schemeClr val="tx1"/>
              </a:solidFill>
            </a:endParaRPr>
          </a:p>
        </p:txBody>
      </p:sp>
    </p:spTree>
    <p:extLst>
      <p:ext uri="{BB962C8B-B14F-4D97-AF65-F5344CB8AC3E}">
        <p14:creationId xmlns:p14="http://schemas.microsoft.com/office/powerpoint/2010/main" val="262369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0DBB6-E838-A770-5937-C6274F565C0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FCC1E31-DA11-C472-6591-3A5BBD4CD9A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D112F31-E335-97A8-F2DA-2DF72FE2C26A}"/>
              </a:ext>
            </a:extLst>
          </p:cNvPr>
          <p:cNvSpPr>
            <a:spLocks noGrp="1"/>
          </p:cNvSpPr>
          <p:nvPr>
            <p:ph idx="1"/>
          </p:nvPr>
        </p:nvSpPr>
        <p:spPr/>
        <p:txBody>
          <a:bodyPr/>
          <a:lstStyle/>
          <a:p>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Σε όλες τις αλφαβητικές διαλέκτους εξαφανίστηκε η ομάδα των συμφώνων που ονομάζονται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χειλοϋπερωικά</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δηλαδή κλειστά υπερωικά που προφέρονται με στρογγυλεμένα χείλη. Αλλά, επειδή η εξέλιξή τους δεν είναι ακριβώς ίδια σε όλες τις διαλέκτους, μπορούμε να συναγάγουμε ότι υπήρχαν στην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πρωτοελληνική</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Σήμερα πιστεύουμε ότι τα σύμβολα της γραμμικής Β που μεταγράφονται ως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αποδίδουν αυτούς τους φθόγγους που μπορεί να είναι απλοί, δασείς ή ηχηροί,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ή </a:t>
            </a:r>
            <a:r>
              <a:rPr lang="en-US"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t>
            </a:r>
            <a:r>
              <a:rPr lang="en-US"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Στα περισσότερα περιβάλλοντα η κατοπινή εξέλιξή τους είναι σε χειλικό [p, p</a:t>
            </a:r>
            <a:r>
              <a:rPr lang="en-US"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(π φ β), αλλά σε μερικές περιπτώσεις σε οδοντικό [t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 (τ θ δ). Έτσι,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qa</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 = /g</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asileus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βασιλεύς, a</a:t>
            </a:r>
            <a:r>
              <a:rPr lang="sq-AL" sz="1800" kern="100" baseline="-25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ti-jo-qo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Ait</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iyok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Αἰθίοψ</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ro</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/g</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oukoloi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βουκόλοι, </a:t>
            </a:r>
            <a:r>
              <a:rPr lang="sq-AL"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qe</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k</a:t>
            </a:r>
            <a:r>
              <a:rPr lang="sq-AL" sz="1800" kern="1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 = τε,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qe-to-ro-po-pi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etropopp</a:t>
            </a:r>
            <a:r>
              <a:rPr lang="el-GR" sz="1800" kern="100" baseline="300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a:t>
            </a:r>
            <a:r>
              <a:rPr lang="el-GR"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τετράποσι</a:t>
            </a:r>
            <a:r>
              <a:rPr lang="el-GR"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"ζώα". </a:t>
            </a:r>
          </a:p>
          <a:p>
            <a:endParaRPr lang="el-GR" dirty="0">
              <a:solidFill>
                <a:schemeClr val="tx1"/>
              </a:solidFill>
            </a:endParaRPr>
          </a:p>
        </p:txBody>
      </p:sp>
    </p:spTree>
    <p:extLst>
      <p:ext uri="{BB962C8B-B14F-4D97-AF65-F5344CB8AC3E}">
        <p14:creationId xmlns:p14="http://schemas.microsoft.com/office/powerpoint/2010/main" val="261276842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4060</Words>
  <Application>Microsoft Office PowerPoint</Application>
  <PresentationFormat>Ευρεία οθόνη</PresentationFormat>
  <Paragraphs>36</Paragraphs>
  <Slides>21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21</vt:i4>
      </vt:variant>
    </vt:vector>
  </HeadingPairs>
  <TitlesOfParts>
    <vt:vector size="26" baseType="lpstr">
      <vt:lpstr>Aptos</vt:lpstr>
      <vt:lpstr>Aptos Display</vt:lpstr>
      <vt:lpstr>Arial</vt:lpstr>
      <vt:lpstr>Calibri</vt:lpstr>
      <vt:lpstr>Θέμα του Office</vt:lpstr>
      <vt:lpstr>Παρουσίαση του PowerPoint</vt:lpstr>
      <vt:lpstr> Μυκηναϊκή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Γραμματική</vt:lpstr>
      <vt:lpstr>Παρουσίαση του PowerPoint</vt:lpstr>
      <vt:lpstr>Παρουσίαση του PowerPoint</vt:lpstr>
      <vt:lpstr>Παρουσίαση του PowerPoint</vt:lpstr>
      <vt:lpstr>Παρουσίαση του PowerPoint</vt:lpstr>
      <vt:lpstr>Λεξιλόγιο</vt:lpstr>
      <vt:lpstr>Παρουσίαση του PowerPoint</vt:lpstr>
      <vt:lpstr>Διάλεκτοι</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ENKELENT BILALI</dc:creator>
  <cp:lastModifiedBy>ENKELENT BILALI</cp:lastModifiedBy>
  <cp:revision>1</cp:revision>
  <dcterms:created xsi:type="dcterms:W3CDTF">2025-03-17T08:00:35Z</dcterms:created>
  <dcterms:modified xsi:type="dcterms:W3CDTF">2025-03-17T08:01:19Z</dcterms:modified>
</cp:coreProperties>
</file>