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7B1ADE-47B2-4B87-87E9-E32ED5466793}" type="datetimeFigureOut">
              <a:rPr lang="en-US" smtClean="0"/>
              <a:pPr/>
              <a:t>3/24/2021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1504AA-4559-4730-B112-A9F984D7840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EEA </a:t>
            </a:r>
            <a:endParaRPr lang="en-US" dirty="0"/>
          </a:p>
        </p:txBody>
      </p:sp>
      <p:sp>
        <p:nvSpPr>
          <p:cNvPr id="4" name="Slide Number Placeholder 3"/>
          <p:cNvSpPr>
            <a:spLocks noGrp="1"/>
          </p:cNvSpPr>
          <p:nvPr>
            <p:ph type="sldNum" sz="quarter" idx="10"/>
          </p:nvPr>
        </p:nvSpPr>
        <p:spPr/>
        <p:txBody>
          <a:bodyPr/>
          <a:lstStyle/>
          <a:p>
            <a:fld id="{411504AA-4559-4730-B112-A9F984D7840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l-GR" dirty="0" smtClean="0"/>
              <a:t>ερημοποίηση</a:t>
            </a:r>
            <a:r>
              <a:rPr lang="el-GR" baseline="0" dirty="0" smtClean="0"/>
              <a:t>  φθόριο  </a:t>
            </a:r>
            <a:r>
              <a:rPr lang="el-GR" baseline="0" dirty="0" err="1" smtClean="0"/>
              <a:t>υδρογονανθρακες</a:t>
            </a:r>
            <a:r>
              <a:rPr lang="el-GR" baseline="0" dirty="0" smtClean="0"/>
              <a:t> </a:t>
            </a:r>
            <a:endParaRPr lang="en-US" dirty="0"/>
          </a:p>
        </p:txBody>
      </p:sp>
      <p:sp>
        <p:nvSpPr>
          <p:cNvPr id="4" name="Slide Number Placeholder 3"/>
          <p:cNvSpPr>
            <a:spLocks noGrp="1"/>
          </p:cNvSpPr>
          <p:nvPr>
            <p:ph type="sldNum" sz="quarter" idx="10"/>
          </p:nvPr>
        </p:nvSpPr>
        <p:spPr/>
        <p:txBody>
          <a:bodyPr/>
          <a:lstStyle/>
          <a:p>
            <a:fld id="{411504AA-4559-4730-B112-A9F984D7840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 </a:t>
            </a:r>
            <a:r>
              <a:rPr lang="el-GR" dirty="0" err="1" smtClean="0"/>
              <a:t>ραγδαιότητα</a:t>
            </a:r>
            <a:r>
              <a:rPr lang="el-GR" baseline="0" smtClean="0"/>
              <a:t> </a:t>
            </a:r>
            <a:endParaRPr lang="en-US"/>
          </a:p>
        </p:txBody>
      </p:sp>
      <p:sp>
        <p:nvSpPr>
          <p:cNvPr id="4" name="Slide Number Placeholder 3"/>
          <p:cNvSpPr>
            <a:spLocks noGrp="1"/>
          </p:cNvSpPr>
          <p:nvPr>
            <p:ph type="sldNum" sz="quarter" idx="10"/>
          </p:nvPr>
        </p:nvSpPr>
        <p:spPr/>
        <p:txBody>
          <a:bodyPr/>
          <a:lstStyle/>
          <a:p>
            <a:fld id="{411504AA-4559-4730-B112-A9F984D7840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Delft</a:t>
            </a:r>
            <a:r>
              <a:rPr lang="en-US" baseline="0" dirty="0" smtClean="0"/>
              <a:t> ….  </a:t>
            </a:r>
            <a:r>
              <a:rPr lang="en-US" baseline="0" dirty="0" err="1" smtClean="0"/>
              <a:t>Deltares</a:t>
            </a:r>
            <a:r>
              <a:rPr lang="en-US" baseline="0" smtClean="0"/>
              <a:t> </a:t>
            </a:r>
            <a:endParaRPr lang="en-US"/>
          </a:p>
        </p:txBody>
      </p:sp>
      <p:sp>
        <p:nvSpPr>
          <p:cNvPr id="4" name="Slide Number Placeholder 3"/>
          <p:cNvSpPr>
            <a:spLocks noGrp="1"/>
          </p:cNvSpPr>
          <p:nvPr>
            <p:ph type="sldNum" sz="quarter" idx="10"/>
          </p:nvPr>
        </p:nvSpPr>
        <p:spPr/>
        <p:txBody>
          <a:bodyPr/>
          <a:lstStyle/>
          <a:p>
            <a:fld id="{411504AA-4559-4730-B112-A9F984D7840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Green</a:t>
            </a:r>
            <a:r>
              <a:rPr lang="en-US" baseline="0" dirty="0" smtClean="0"/>
              <a:t> Deal  EU </a:t>
            </a:r>
            <a:endParaRPr lang="en-US" dirty="0"/>
          </a:p>
        </p:txBody>
      </p:sp>
      <p:sp>
        <p:nvSpPr>
          <p:cNvPr id="4" name="Slide Number Placeholder 3"/>
          <p:cNvSpPr>
            <a:spLocks noGrp="1"/>
          </p:cNvSpPr>
          <p:nvPr>
            <p:ph type="sldNum" sz="quarter" idx="10"/>
          </p:nvPr>
        </p:nvSpPr>
        <p:spPr/>
        <p:txBody>
          <a:bodyPr/>
          <a:lstStyle/>
          <a:p>
            <a:fld id="{411504AA-4559-4730-B112-A9F984D7840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51D3028-8B3C-4C0B-9D3E-FE314C1F7CDA}" type="datetimeFigureOut">
              <a:rPr lang="el-GR" smtClean="0"/>
              <a:pPr/>
              <a:t>24/3/2021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1236BF-9FCF-468A-88B1-9EF2FDC002A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D3028-8B3C-4C0B-9D3E-FE314C1F7CDA}" type="datetimeFigureOut">
              <a:rPr lang="el-GR" smtClean="0"/>
              <a:pPr/>
              <a:t>24/3/2021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1236BF-9FCF-468A-88B1-9EF2FDC002A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ur-lex.europa.eu/LexUriServ/LexUriServ.do?uri=COM:2013:0216:FIN:EL: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smtClean="0"/>
              <a:t>Περιβ</a:t>
            </a:r>
            <a:r>
              <a:rPr lang="el-GR" dirty="0" smtClean="0"/>
              <a:t>/</a:t>
            </a:r>
            <a:r>
              <a:rPr lang="el-GR" dirty="0" err="1" smtClean="0"/>
              <a:t>κή</a:t>
            </a:r>
            <a:r>
              <a:rPr lang="el-GR" dirty="0" smtClean="0"/>
              <a:t> Πολιτική 2 </a:t>
            </a:r>
            <a:endParaRPr lang="el-GR" dirty="0"/>
          </a:p>
        </p:txBody>
      </p:sp>
      <p:sp>
        <p:nvSpPr>
          <p:cNvPr id="3" name="2 - Υπότιτλος"/>
          <p:cNvSpPr>
            <a:spLocks noGrp="1"/>
          </p:cNvSpPr>
          <p:nvPr>
            <p:ph type="subTitle" idx="1"/>
          </p:nvPr>
        </p:nvSpPr>
        <p:spPr/>
        <p:txBody>
          <a:bodyPr>
            <a:normAutofit fontScale="92500" lnSpcReduction="20000"/>
          </a:bodyPr>
          <a:lstStyle/>
          <a:p>
            <a:r>
              <a:rPr lang="el-GR" dirty="0" smtClean="0"/>
              <a:t>Θεματικές</a:t>
            </a:r>
          </a:p>
          <a:p>
            <a:r>
              <a:rPr lang="en-US" dirty="0" smtClean="0"/>
              <a:t>https://www.europarl.europa.eu/factsheets/el/sheet/71/environment-policy-general-principles-and-basic-framework</a:t>
            </a:r>
            <a:r>
              <a:rPr lang="el-GR" dirty="0" smtClean="0"/>
              <a:t>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l-GR" altLang="el-GR" sz="2100" smtClean="0"/>
              <a:t>Θετικά, αρνητικά αποτελέσματα</a:t>
            </a:r>
            <a:endParaRPr lang="en-GB" altLang="el-GR" sz="2100" smtClean="0"/>
          </a:p>
        </p:txBody>
      </p:sp>
      <p:sp>
        <p:nvSpPr>
          <p:cNvPr id="12291" name="Rectangle 3"/>
          <p:cNvSpPr>
            <a:spLocks noGrp="1" noChangeArrowheads="1"/>
          </p:cNvSpPr>
          <p:nvPr>
            <p:ph type="body" idx="1"/>
          </p:nvPr>
        </p:nvSpPr>
        <p:spPr/>
        <p:txBody>
          <a:bodyPr/>
          <a:lstStyle/>
          <a:p>
            <a:r>
              <a:rPr lang="el-GR" altLang="el-GR" sz="2800" dirty="0" smtClean="0">
                <a:solidFill>
                  <a:srgbClr val="00B050"/>
                </a:solidFill>
              </a:rPr>
              <a:t>Διευκολύνεται η δημιουργία μιας εκτεταμένης, προηγμένης και ενιαίας περιβαλλοντικής νομικής υποδομής, που θα ήταν πολύ δύσκολο έως αδύνατο να αναπτυχθεί από τα κράτη μέλη</a:t>
            </a:r>
          </a:p>
          <a:p>
            <a:r>
              <a:rPr lang="el-GR" altLang="el-GR" sz="2800" dirty="0" smtClean="0">
                <a:solidFill>
                  <a:srgbClr val="FF0000"/>
                </a:solidFill>
              </a:rPr>
              <a:t>Η περιβαλλοντική  νομοθεσία συχνά μεταφέρεται καθυστερημένα ή/και πλημμελώς στα εθνικά δίκαια των κρατών μελών και μερικές φορές εφαρμόζεται ανεπαρκώς ή/και καθόλου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7813"/>
            <a:ext cx="8229600" cy="703262"/>
          </a:xfrm>
        </p:spPr>
        <p:txBody>
          <a:bodyPr>
            <a:normAutofit fontScale="90000"/>
          </a:bodyPr>
          <a:lstStyle/>
          <a:p>
            <a:r>
              <a:rPr lang="el-GR" altLang="el-GR" sz="2100" smtClean="0"/>
              <a:t>. Η κριτική  στην ενιαία ευρωπαϊκή πολιτική </a:t>
            </a:r>
            <a:r>
              <a:rPr lang="el-GR" altLang="el-GR" sz="3800" smtClean="0"/>
              <a:t/>
            </a:r>
            <a:br>
              <a:rPr lang="el-GR" altLang="el-GR" sz="3800" smtClean="0"/>
            </a:br>
            <a:endParaRPr lang="en-GB" altLang="el-GR" sz="3800" smtClean="0"/>
          </a:p>
        </p:txBody>
      </p:sp>
      <p:sp>
        <p:nvSpPr>
          <p:cNvPr id="13315" name="Rectangle 3"/>
          <p:cNvSpPr>
            <a:spLocks noGrp="1" noChangeArrowheads="1"/>
          </p:cNvSpPr>
          <p:nvPr>
            <p:ph type="body" idx="1"/>
          </p:nvPr>
        </p:nvSpPr>
        <p:spPr/>
        <p:txBody>
          <a:bodyPr/>
          <a:lstStyle/>
          <a:p>
            <a:pPr>
              <a:lnSpc>
                <a:spcPct val="90000"/>
              </a:lnSpc>
            </a:pPr>
            <a:r>
              <a:rPr lang="el-GR" altLang="el-GR" sz="2400" dirty="0" smtClean="0"/>
              <a:t>στην περιορισμένη αποτελεσματικότητα των νομοθετικών παρεμβάσεων</a:t>
            </a:r>
          </a:p>
          <a:p>
            <a:pPr>
              <a:lnSpc>
                <a:spcPct val="90000"/>
              </a:lnSpc>
            </a:pPr>
            <a:r>
              <a:rPr lang="el-GR" altLang="el-GR" sz="2400" dirty="0" smtClean="0">
                <a:solidFill>
                  <a:srgbClr val="FF0000"/>
                </a:solidFill>
              </a:rPr>
              <a:t>στην εκ των άνω διαμόρφωση και επιβολή των στόχων χωρίς να λαμβάνονται υπόψη οι τοπικές περιβαλλοντικές, οικονομικές και κοινωνικές ιδιαιτερότητες</a:t>
            </a:r>
          </a:p>
          <a:p>
            <a:pPr>
              <a:lnSpc>
                <a:spcPct val="90000"/>
              </a:lnSpc>
            </a:pPr>
            <a:r>
              <a:rPr lang="el-GR" altLang="el-GR" sz="2400" dirty="0" smtClean="0"/>
              <a:t>στην μειωμένη συμμετοχή των ενδιαφερομένων και του κοινού στην λήψη των αποφάσεων</a:t>
            </a:r>
          </a:p>
          <a:p>
            <a:pPr>
              <a:lnSpc>
                <a:spcPct val="90000"/>
              </a:lnSpc>
            </a:pPr>
            <a:r>
              <a:rPr lang="el-GR" altLang="el-GR" sz="2400" dirty="0" smtClean="0"/>
              <a:t>στην άνιση επιβάρυνση του κόστους από την ομοιόμορφη εφαρμογή της περιβαλλοντικής νομοθεσίας</a:t>
            </a:r>
          </a:p>
          <a:p>
            <a:pPr>
              <a:lnSpc>
                <a:spcPct val="90000"/>
              </a:lnSpc>
            </a:pPr>
            <a:r>
              <a:rPr lang="el-GR" altLang="el-GR" sz="2400" dirty="0" smtClean="0"/>
              <a:t>στην μείωση της ανταγωνιστικότητας της οικονομίας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ltLang="el-GR" sz="2500" dirty="0" smtClean="0"/>
              <a:t>Η νέα «</a:t>
            </a:r>
            <a:r>
              <a:rPr lang="en-US" altLang="el-GR" sz="2500" dirty="0" smtClean="0">
                <a:solidFill>
                  <a:srgbClr val="00B050"/>
                </a:solidFill>
              </a:rPr>
              <a:t>bottom</a:t>
            </a:r>
            <a:r>
              <a:rPr lang="el-GR" altLang="el-GR" sz="2500" dirty="0" smtClean="0">
                <a:solidFill>
                  <a:srgbClr val="00B050"/>
                </a:solidFill>
              </a:rPr>
              <a:t>-</a:t>
            </a:r>
            <a:r>
              <a:rPr lang="en-US" altLang="el-GR" sz="2500" dirty="0" smtClean="0">
                <a:solidFill>
                  <a:srgbClr val="00B050"/>
                </a:solidFill>
              </a:rPr>
              <a:t>up</a:t>
            </a:r>
            <a:r>
              <a:rPr lang="el-GR" altLang="el-GR" sz="2500" dirty="0" smtClean="0">
                <a:solidFill>
                  <a:srgbClr val="00B050"/>
                </a:solidFill>
              </a:rPr>
              <a:t>» </a:t>
            </a:r>
            <a:r>
              <a:rPr lang="el-GR" altLang="el-GR" sz="2500" dirty="0" smtClean="0"/>
              <a:t>προσέγγιση</a:t>
            </a:r>
            <a:endParaRPr lang="en-GB" altLang="el-GR" sz="2500" dirty="0" smtClean="0"/>
          </a:p>
        </p:txBody>
      </p:sp>
      <p:sp>
        <p:nvSpPr>
          <p:cNvPr id="14339" name="Rectangle 3"/>
          <p:cNvSpPr>
            <a:spLocks noGrp="1" noChangeArrowheads="1"/>
          </p:cNvSpPr>
          <p:nvPr>
            <p:ph type="body" idx="1"/>
          </p:nvPr>
        </p:nvSpPr>
        <p:spPr/>
        <p:txBody>
          <a:bodyPr/>
          <a:lstStyle/>
          <a:p>
            <a:r>
              <a:rPr lang="el-GR" altLang="el-GR" dirty="0" smtClean="0"/>
              <a:t>Περισσότερο εύκαμπτη, αποκεντρωμένη, ανοικτή και </a:t>
            </a:r>
            <a:r>
              <a:rPr lang="el-GR" altLang="el-GR" dirty="0" smtClean="0">
                <a:solidFill>
                  <a:srgbClr val="00B050"/>
                </a:solidFill>
              </a:rPr>
              <a:t>συμμετοχική</a:t>
            </a:r>
          </a:p>
          <a:p>
            <a:r>
              <a:rPr lang="el-GR" altLang="el-GR" dirty="0" smtClean="0"/>
              <a:t>Θέτει ευρείς πολιτικούς στόχους, η επίτευξη των οποίων επαφίεται σε εθελοντικές ρυθμίσεις και μέτρα βασιζόμενα στους νόμους της αγοράς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fontScale="90000"/>
          </a:bodyPr>
          <a:lstStyle/>
          <a:p>
            <a:r>
              <a:rPr lang="el-GR" sz="4000" dirty="0"/>
              <a:t>Καταπολέμηση της κλιματικής </a:t>
            </a:r>
            <a:r>
              <a:rPr lang="el-GR" sz="4000" dirty="0">
                <a:solidFill>
                  <a:srgbClr val="FF0000"/>
                </a:solidFill>
              </a:rPr>
              <a:t>αλλαγής</a:t>
            </a:r>
            <a:r>
              <a:rPr lang="el-GR" dirty="0"/>
              <a:t/>
            </a:r>
            <a:br>
              <a:rPr lang="el-GR" dirty="0"/>
            </a:br>
            <a:endParaRPr lang="el-GR" dirty="0"/>
          </a:p>
        </p:txBody>
      </p:sp>
      <p:sp>
        <p:nvSpPr>
          <p:cNvPr id="3" name="2 - Θέση περιεχομένου"/>
          <p:cNvSpPr>
            <a:spLocks noGrp="1"/>
          </p:cNvSpPr>
          <p:nvPr>
            <p:ph idx="1"/>
          </p:nvPr>
        </p:nvSpPr>
        <p:spPr>
          <a:xfrm>
            <a:off x="457200" y="1285860"/>
            <a:ext cx="8229600" cy="4840303"/>
          </a:xfrm>
        </p:spPr>
        <p:txBody>
          <a:bodyPr>
            <a:normAutofit fontScale="92500" lnSpcReduction="10000"/>
          </a:bodyPr>
          <a:lstStyle/>
          <a:p>
            <a:r>
              <a:rPr lang="el-GR" sz="2400" dirty="0"/>
              <a:t>Το άρθρο 191 της Συνθήκης για τη λειτουργία της Ευρωπαϊκής Ένωσης (ΣΛΕΕ) καθιστά την καταπολέμηση της κλιματικής αλλαγής δεδηλωμένο στόχο της περιβαλλοντικής πολιτικής της ΕΕ</a:t>
            </a:r>
            <a:r>
              <a:rPr lang="el-GR" sz="2400" dirty="0" smtClean="0"/>
              <a:t>.</a:t>
            </a:r>
          </a:p>
          <a:p>
            <a:r>
              <a:rPr lang="el-GR" sz="2400" dirty="0"/>
              <a:t>Χωρίς επιπλέον πολιτικές για τη μείωση των εκπομπών, η μέση θερμοκρασία του πλανήτη αναμένεται να σημειώσει περαιτέρω αύξηση που θα κυμανθεί μεταξύ 1,1 °C και 6,4 °C μέχρι τα τέλη του αιώνα. Ανθρώπινες δραστηριότητες, όπως η καύση ορυκτών καυσίμων, </a:t>
            </a:r>
            <a:r>
              <a:rPr lang="el-GR" sz="2400" dirty="0">
                <a:solidFill>
                  <a:srgbClr val="FF0000"/>
                </a:solidFill>
              </a:rPr>
              <a:t>η αποψίλωση των δασών </a:t>
            </a:r>
            <a:r>
              <a:rPr lang="el-GR" sz="2400" dirty="0"/>
              <a:t>και η γεωργία, οδηγούν στην εκπομπή διοξειδίου του άνθρακα (CO</a:t>
            </a:r>
            <a:r>
              <a:rPr lang="el-GR" sz="2400" baseline="-25000" dirty="0"/>
              <a:t>2</a:t>
            </a:r>
            <a:r>
              <a:rPr lang="el-GR" sz="2400" dirty="0"/>
              <a:t>), μεθανίου (CH</a:t>
            </a:r>
            <a:r>
              <a:rPr lang="el-GR" sz="2400" baseline="-25000" dirty="0"/>
              <a:t>4</a:t>
            </a:r>
            <a:r>
              <a:rPr lang="el-GR" sz="2400" dirty="0"/>
              <a:t>), υποξειδίου του αζώτου (N</a:t>
            </a:r>
            <a:r>
              <a:rPr lang="el-GR" sz="2400" baseline="-25000" dirty="0"/>
              <a:t>2</a:t>
            </a:r>
            <a:r>
              <a:rPr lang="el-GR" sz="2400" dirty="0"/>
              <a:t>O) και </a:t>
            </a:r>
            <a:r>
              <a:rPr lang="el-GR" sz="2400" dirty="0" err="1"/>
              <a:t>φθορανθράκων</a:t>
            </a:r>
            <a:r>
              <a:rPr lang="el-GR" sz="2400" dirty="0"/>
              <a:t>. Τα προαναφερθέντα αέρια του θερμοκηπίου παγιδεύουν τη θερμότητα που εκπέμπει η επιφάνεια της γης και εμποδίζουν την έκλυσή της στο διάστημα, προκαλώντας έτσι την υπερθέρμανση του πλανήτη.</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82594"/>
          </a:xfrm>
        </p:spPr>
        <p:txBody>
          <a:bodyPr>
            <a:normAutofit fontScale="90000"/>
          </a:bodyPr>
          <a:lstStyle/>
          <a:p>
            <a:r>
              <a:rPr lang="el-GR" dirty="0"/>
              <a:t> Επιπτώσεις από την κλιματική αλλαγή</a:t>
            </a:r>
          </a:p>
        </p:txBody>
      </p:sp>
      <p:sp>
        <p:nvSpPr>
          <p:cNvPr id="3" name="2 - Θέση περιεχομένου"/>
          <p:cNvSpPr>
            <a:spLocks noGrp="1"/>
          </p:cNvSpPr>
          <p:nvPr>
            <p:ph idx="1"/>
          </p:nvPr>
        </p:nvSpPr>
        <p:spPr>
          <a:xfrm>
            <a:off x="457200" y="1214422"/>
            <a:ext cx="8229600" cy="4911741"/>
          </a:xfrm>
        </p:spPr>
        <p:txBody>
          <a:bodyPr>
            <a:normAutofit fontScale="70000" lnSpcReduction="20000"/>
          </a:bodyPr>
          <a:lstStyle/>
          <a:p>
            <a:r>
              <a:rPr lang="el-GR" dirty="0"/>
              <a:t>Η υπερθέρμανση του πλανήτη έχει οδηγήσει και </a:t>
            </a:r>
            <a:r>
              <a:rPr lang="el-GR" dirty="0">
                <a:solidFill>
                  <a:srgbClr val="FF0000"/>
                </a:solidFill>
              </a:rPr>
              <a:t>θα οδηγήσει </a:t>
            </a:r>
            <a:r>
              <a:rPr lang="el-GR" dirty="0"/>
              <a:t>σε ακόμη περισσότερα </a:t>
            </a:r>
            <a:r>
              <a:rPr lang="el-GR" dirty="0">
                <a:solidFill>
                  <a:srgbClr val="FF0000"/>
                </a:solidFill>
              </a:rPr>
              <a:t>ακραία</a:t>
            </a:r>
            <a:r>
              <a:rPr lang="el-GR" dirty="0"/>
              <a:t> καιρικά φαινόμενα (όπως πλημμύρες, ξηρασίες, έντονες βροχοπτώσεις και καύσωνες), δασικές πυρκαγιές, προβλήματα έλλειψης νερού, τήξη των παγετώνων και άνοδο της στάθμης της θάλασσας, </a:t>
            </a:r>
            <a:r>
              <a:rPr lang="el-GR" dirty="0">
                <a:solidFill>
                  <a:srgbClr val="FF0000"/>
                </a:solidFill>
              </a:rPr>
              <a:t>αλλαγές στην κατανομή ή ακόμη και εξαφάνιση διαφόρων ειδών πανίδας και χλωρίδας</a:t>
            </a:r>
            <a:r>
              <a:rPr lang="el-GR" dirty="0"/>
              <a:t>, ασθένειες φυτών και προσβολή από επιβλαβείς οργανισμούς, έλλειψη τροφίμων και πόσιμου νερού και μετανάστευση πληθυσμών για την αποφυγή αυτών των κινδύνων. Σύμφωνα με επιστημονικά στοιχεία, οι κίνδυνοι μη αναστρέψιμων και καταστροφικών αλλαγών θα αυξηθούν σημαντικά εάν η θερμοκρασία του πλανήτη σημειώσει αύξηση μεγαλύτερη των 2 °C – ή ακόμα και 1,5°C – σε σχέση με τα επίπεδα της προβιομηχανικής εποχής.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fontScale="90000"/>
          </a:bodyPr>
          <a:lstStyle/>
          <a:p>
            <a:r>
              <a:rPr lang="el-GR" dirty="0"/>
              <a:t>Προσαρμογή στην κλιματική αλλαγή</a:t>
            </a:r>
          </a:p>
        </p:txBody>
      </p:sp>
      <p:sp>
        <p:nvSpPr>
          <p:cNvPr id="3" name="2 - Θέση περιεχομένου"/>
          <p:cNvSpPr>
            <a:spLocks noGrp="1"/>
          </p:cNvSpPr>
          <p:nvPr>
            <p:ph idx="1"/>
          </p:nvPr>
        </p:nvSpPr>
        <p:spPr>
          <a:xfrm>
            <a:off x="457200" y="1428736"/>
            <a:ext cx="8229600" cy="4697427"/>
          </a:xfrm>
        </p:spPr>
        <p:txBody>
          <a:bodyPr>
            <a:normAutofit fontScale="70000" lnSpcReduction="20000"/>
          </a:bodyPr>
          <a:lstStyle/>
          <a:p>
            <a:r>
              <a:rPr lang="el-GR" dirty="0"/>
              <a:t>Στα μέτρα για την προσαρμογή στην κλιματική αλλαγή περιλαμβάνονται ήπια και μη δαπανηρά μέτρα (διατήρηση των υδάτινων πόρων, αμειψισπορά, ανθεκτικές στην ξηρασία ποικιλίες, δημόσιος προγραμματισμός και ευαισθητοποίηση) αλλά και δαπανηρά μέτρα προστασίας και μετεγκατάστασης (ανύψωση των αντιπλημμυρικών αναχωμάτων, απομάκρυνση λιμένων, βιομηχανικών εγκαταστάσεων και ανθρώπων από παράκτιες περιοχές χαμηλού υψόμετρου και από </a:t>
            </a:r>
            <a:r>
              <a:rPr lang="el-GR" dirty="0" err="1"/>
              <a:t>πλημμυρικές</a:t>
            </a:r>
            <a:r>
              <a:rPr lang="el-GR" dirty="0"/>
              <a:t> ζώνες). Η </a:t>
            </a:r>
            <a:r>
              <a:rPr lang="el-GR" dirty="0">
                <a:hlinkClick r:id="rId3"/>
              </a:rPr>
              <a:t>Στρατηγική της ΕΕ για την προσαρμογή στην κλιματική αλλαγή</a:t>
            </a:r>
            <a:r>
              <a:rPr lang="el-GR" dirty="0"/>
              <a:t> επιδιώκει να καταστήσει την Ευρώπη </a:t>
            </a:r>
            <a:r>
              <a:rPr lang="el-GR" dirty="0">
                <a:solidFill>
                  <a:srgbClr val="FF0000"/>
                </a:solidFill>
              </a:rPr>
              <a:t>ανθεκτικότερη</a:t>
            </a:r>
            <a:r>
              <a:rPr lang="el-GR" dirty="0"/>
              <a:t> στην κλιματική αλλαγή. Προάγει έναν καλύτερο συντονισμό και μια καλύτερη ανταλλαγή πληροφοριών μεταξύ των κρατών μελών και ενισχύει τις προσπάθειες ενσωμάτωσης της προσαρμογής στην κλιματική αλλαγή σε όλους τους σχετικούς τομείς πολιτικής της ΕΕ.</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Βιοποικιλότητα, </a:t>
            </a:r>
            <a:r>
              <a:rPr lang="el-GR" sz="3200" dirty="0">
                <a:solidFill>
                  <a:srgbClr val="FF0000"/>
                </a:solidFill>
              </a:rPr>
              <a:t>χρήση γης</a:t>
            </a:r>
            <a:r>
              <a:rPr lang="el-GR" sz="3200" dirty="0"/>
              <a:t> και δασοκομία</a:t>
            </a:r>
            <a:br>
              <a:rPr lang="el-GR" sz="3200" dirty="0"/>
            </a:br>
            <a:endParaRPr lang="el-GR" sz="3200" dirty="0"/>
          </a:p>
        </p:txBody>
      </p:sp>
      <p:sp>
        <p:nvSpPr>
          <p:cNvPr id="3" name="2 - Θέση περιεχομένου"/>
          <p:cNvSpPr>
            <a:spLocks noGrp="1"/>
          </p:cNvSpPr>
          <p:nvPr>
            <p:ph idx="1"/>
          </p:nvPr>
        </p:nvSpPr>
        <p:spPr>
          <a:xfrm>
            <a:off x="457200" y="1285860"/>
            <a:ext cx="8229600" cy="4840303"/>
          </a:xfrm>
        </p:spPr>
        <p:txBody>
          <a:bodyPr>
            <a:normAutofit fontScale="92500" lnSpcReduction="10000"/>
          </a:bodyPr>
          <a:lstStyle/>
          <a:p>
            <a:r>
              <a:rPr lang="el-GR" dirty="0"/>
              <a:t>Η Συμφωνία του Παρισιού του 2015 για την κλιματική αλλαγή επισημαίνει </a:t>
            </a:r>
            <a:r>
              <a:rPr lang="el-GR" dirty="0">
                <a:solidFill>
                  <a:srgbClr val="FF0000"/>
                </a:solidFill>
              </a:rPr>
              <a:t>πόσο σημαντική είναι η διασφάλιση της ακεραιότητας όλων των οικοσυστημάτων και της προστασίας της βιοποικιλότητας.</a:t>
            </a:r>
            <a:r>
              <a:rPr lang="el-GR" dirty="0"/>
              <a:t> Στο πλαίσιο της Ευρωπαϊκής Πράσινης Συμφωνίας, η Επιτροπή πρότεινε μια νέα στρατηγική για τη βιοποικιλότητα, η οποία έχει ως στόχο να θέσει τη βιοποικιλότητα της Ευρώπης σε τροχιά ανάκαμψης έως το 2030, προς όφελος των ανθρώπων, του κλίματος και του πλανήτη.</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fontScale="90000"/>
          </a:bodyPr>
          <a:lstStyle/>
          <a:p>
            <a:r>
              <a:rPr lang="el-GR" dirty="0"/>
              <a:t>Στόχοι και επιτεύγματα</a:t>
            </a:r>
            <a:br>
              <a:rPr lang="el-GR" dirty="0"/>
            </a:br>
            <a:endParaRPr lang="el-GR" dirty="0"/>
          </a:p>
        </p:txBody>
      </p:sp>
      <p:sp>
        <p:nvSpPr>
          <p:cNvPr id="3" name="2 - Θέση περιεχομένου"/>
          <p:cNvSpPr>
            <a:spLocks noGrp="1"/>
          </p:cNvSpPr>
          <p:nvPr>
            <p:ph idx="1"/>
          </p:nvPr>
        </p:nvSpPr>
        <p:spPr>
          <a:xfrm>
            <a:off x="457200" y="1071546"/>
            <a:ext cx="8229600" cy="5054617"/>
          </a:xfrm>
        </p:spPr>
        <p:txBody>
          <a:bodyPr>
            <a:normAutofit lnSpcReduction="10000"/>
          </a:bodyPr>
          <a:lstStyle/>
          <a:p>
            <a:r>
              <a:rPr lang="el-GR" dirty="0"/>
              <a:t>Σχέδια δράσης για τη </a:t>
            </a:r>
            <a:r>
              <a:rPr lang="el-GR" dirty="0" smtClean="0"/>
              <a:t>βιοποικιλότητα</a:t>
            </a:r>
          </a:p>
          <a:p>
            <a:r>
              <a:rPr lang="el-GR" dirty="0"/>
              <a:t>Διατήρηση των φυσικών </a:t>
            </a:r>
            <a:r>
              <a:rPr lang="el-GR" dirty="0" err="1"/>
              <a:t>οικοτόπων</a:t>
            </a:r>
            <a:r>
              <a:rPr lang="el-GR" dirty="0"/>
              <a:t> καθώς και της άγριας πανίδας και </a:t>
            </a:r>
            <a:r>
              <a:rPr lang="el-GR" dirty="0" smtClean="0"/>
              <a:t>χλωρίδας</a:t>
            </a:r>
          </a:p>
          <a:p>
            <a:r>
              <a:rPr lang="el-GR" dirty="0" err="1"/>
              <a:t>Χωροκατακτητικά</a:t>
            </a:r>
            <a:r>
              <a:rPr lang="el-GR" dirty="0"/>
              <a:t> ξένα είδη (</a:t>
            </a:r>
            <a:r>
              <a:rPr lang="en-US" dirty="0"/>
              <a:t>IAS</a:t>
            </a:r>
            <a:r>
              <a:rPr lang="en-US" dirty="0" smtClean="0"/>
              <a:t>)</a:t>
            </a:r>
            <a:endParaRPr lang="el-GR" dirty="0" smtClean="0"/>
          </a:p>
          <a:p>
            <a:r>
              <a:rPr lang="el-GR" dirty="0"/>
              <a:t>Πρόσβαση σε γενετικούς πόρους και καταμερισμός των </a:t>
            </a:r>
            <a:r>
              <a:rPr lang="el-GR" dirty="0" smtClean="0"/>
              <a:t>πλεονεκτημάτων</a:t>
            </a:r>
          </a:p>
          <a:p>
            <a:r>
              <a:rPr lang="el-GR" dirty="0"/>
              <a:t> </a:t>
            </a:r>
            <a:r>
              <a:rPr lang="el-GR" dirty="0">
                <a:solidFill>
                  <a:srgbClr val="FF0000"/>
                </a:solidFill>
              </a:rPr>
              <a:t>Εκμετάλλευση και εμπόριο άγριας πανίδας </a:t>
            </a:r>
            <a:r>
              <a:rPr lang="el-GR" dirty="0"/>
              <a:t>και </a:t>
            </a:r>
            <a:r>
              <a:rPr lang="el-GR" dirty="0" smtClean="0"/>
              <a:t>χλωρίδας</a:t>
            </a:r>
          </a:p>
          <a:p>
            <a:r>
              <a:rPr lang="el-GR" dirty="0"/>
              <a:t>Βιοποικιλότητα σε σχέση με την καλή διαβίωση των ζώων</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39718"/>
          </a:xfrm>
        </p:spPr>
        <p:txBody>
          <a:bodyPr>
            <a:normAutofit fontScale="90000"/>
          </a:bodyPr>
          <a:lstStyle/>
          <a:p>
            <a:endParaRPr lang="el-GR" dirty="0"/>
          </a:p>
        </p:txBody>
      </p:sp>
      <p:sp>
        <p:nvSpPr>
          <p:cNvPr id="3" name="2 - Θέση περιεχομένου"/>
          <p:cNvSpPr>
            <a:spLocks noGrp="1"/>
          </p:cNvSpPr>
          <p:nvPr>
            <p:ph idx="1"/>
          </p:nvPr>
        </p:nvSpPr>
        <p:spPr>
          <a:xfrm>
            <a:off x="457200" y="1000108"/>
            <a:ext cx="8229600" cy="5126055"/>
          </a:xfrm>
        </p:spPr>
        <p:txBody>
          <a:bodyPr/>
          <a:lstStyle/>
          <a:p>
            <a:r>
              <a:rPr lang="el-GR" dirty="0"/>
              <a:t> Θαλάσσια </a:t>
            </a:r>
            <a:r>
              <a:rPr lang="el-GR" dirty="0" smtClean="0"/>
              <a:t>βιοποικιλότητα</a:t>
            </a:r>
          </a:p>
          <a:p>
            <a:r>
              <a:rPr lang="el-GR" dirty="0"/>
              <a:t> </a:t>
            </a:r>
            <a:r>
              <a:rPr lang="el-GR" dirty="0" smtClean="0"/>
              <a:t>Δάση</a:t>
            </a:r>
          </a:p>
          <a:p>
            <a:r>
              <a:rPr lang="el-GR" dirty="0">
                <a:solidFill>
                  <a:srgbClr val="FF0000"/>
                </a:solidFill>
              </a:rPr>
              <a:t>Χρήση γης, αλλαγή χρήσης γης και δασοκομία (LULUCF</a:t>
            </a:r>
            <a:r>
              <a:rPr lang="el-GR" dirty="0" smtClean="0">
                <a:solidFill>
                  <a:srgbClr val="FF0000"/>
                </a:solidFill>
              </a:rPr>
              <a:t>)</a:t>
            </a:r>
          </a:p>
          <a:p>
            <a:r>
              <a:rPr lang="el-GR" dirty="0"/>
              <a:t> Χρηματοδοτικά </a:t>
            </a:r>
            <a:r>
              <a:rPr lang="el-GR" dirty="0" smtClean="0"/>
              <a:t>μέσα</a:t>
            </a:r>
          </a:p>
          <a:p>
            <a:r>
              <a:rPr lang="el-GR" dirty="0">
                <a:solidFill>
                  <a:srgbClr val="00B050"/>
                </a:solidFill>
              </a:rPr>
              <a:t>Η Ευρωπαϊκή Πράσινη Συμφωνία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p:cNvSpPr>
            <a:spLocks noGrp="1" noChangeArrowheads="1"/>
          </p:cNvSpPr>
          <p:nvPr>
            <p:ph type="title"/>
          </p:nvPr>
        </p:nvSpPr>
        <p:spPr>
          <a:xfrm>
            <a:off x="457200" y="277813"/>
            <a:ext cx="8229600" cy="703262"/>
          </a:xfrm>
        </p:spPr>
        <p:txBody>
          <a:bodyPr>
            <a:normAutofit fontScale="90000"/>
          </a:bodyPr>
          <a:lstStyle/>
          <a:p>
            <a:r>
              <a:rPr lang="el-GR" smtClean="0"/>
              <a:t> </a:t>
            </a:r>
            <a:r>
              <a:rPr lang="el-GR" sz="2400" smtClean="0"/>
              <a:t>η περιβαλλοντική δυναμική (Τσαντίλης &amp; Χατζημπίρος)</a:t>
            </a:r>
          </a:p>
        </p:txBody>
      </p:sp>
      <p:sp>
        <p:nvSpPr>
          <p:cNvPr id="8195" name="Θέση περιεχομένου 2"/>
          <p:cNvSpPr>
            <a:spLocks noGrp="1" noChangeArrowheads="1"/>
          </p:cNvSpPr>
          <p:nvPr>
            <p:ph idx="1"/>
          </p:nvPr>
        </p:nvSpPr>
        <p:spPr>
          <a:xfrm>
            <a:off x="2289175" y="3657600"/>
            <a:ext cx="5162550" cy="4530725"/>
          </a:xfrm>
        </p:spPr>
        <p:txBody>
          <a:bodyPr/>
          <a:lstStyle/>
          <a:p>
            <a:endParaRPr lang="en-US" smtClean="0"/>
          </a:p>
        </p:txBody>
      </p:sp>
      <p:pic>
        <p:nvPicPr>
          <p:cNvPr id="8196" name="Picture 2"/>
          <p:cNvPicPr>
            <a:picLocks noChangeAspect="1" noChangeArrowheads="1"/>
          </p:cNvPicPr>
          <p:nvPr/>
        </p:nvPicPr>
        <p:blipFill>
          <a:blip r:embed="rId2"/>
          <a:srcRect/>
          <a:stretch>
            <a:fillRect/>
          </a:stretch>
        </p:blipFill>
        <p:spPr bwMode="auto">
          <a:xfrm>
            <a:off x="684213" y="1196975"/>
            <a:ext cx="7775575" cy="538321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7813"/>
            <a:ext cx="8229600" cy="919162"/>
          </a:xfrm>
        </p:spPr>
        <p:txBody>
          <a:bodyPr/>
          <a:lstStyle/>
          <a:p>
            <a:r>
              <a:rPr lang="el-GR" altLang="el-GR" sz="2500" smtClean="0"/>
              <a:t>Η  «</a:t>
            </a:r>
            <a:r>
              <a:rPr lang="en-US" altLang="el-GR" sz="2500" smtClean="0"/>
              <a:t>top</a:t>
            </a:r>
            <a:r>
              <a:rPr lang="el-GR" altLang="el-GR" sz="2500" smtClean="0"/>
              <a:t>-</a:t>
            </a:r>
            <a:r>
              <a:rPr lang="en-US" altLang="el-GR" sz="2500" smtClean="0"/>
              <a:t>down</a:t>
            </a:r>
            <a:r>
              <a:rPr lang="el-GR" altLang="el-GR" sz="2500" smtClean="0"/>
              <a:t>» προσέγγιση  (</a:t>
            </a:r>
            <a:r>
              <a:rPr lang="en-US" altLang="el-GR" sz="2500" smtClean="0"/>
              <a:t>command &amp; control) </a:t>
            </a:r>
            <a:endParaRPr lang="en-GB" altLang="el-GR" sz="2500" smtClean="0"/>
          </a:p>
        </p:txBody>
      </p:sp>
      <p:sp>
        <p:nvSpPr>
          <p:cNvPr id="11267" name="Rectangle 3"/>
          <p:cNvSpPr>
            <a:spLocks noGrp="1" noChangeArrowheads="1"/>
          </p:cNvSpPr>
          <p:nvPr>
            <p:ph type="body" idx="1"/>
          </p:nvPr>
        </p:nvSpPr>
        <p:spPr>
          <a:xfrm>
            <a:off x="457200" y="1052513"/>
            <a:ext cx="8229600" cy="5078412"/>
          </a:xfrm>
        </p:spPr>
        <p:txBody>
          <a:bodyPr/>
          <a:lstStyle/>
          <a:p>
            <a:pPr>
              <a:lnSpc>
                <a:spcPct val="90000"/>
              </a:lnSpc>
            </a:pPr>
            <a:r>
              <a:rPr lang="el-GR" altLang="el-GR" sz="2800" smtClean="0"/>
              <a:t>νομοθετικές ρυθμίσεις που </a:t>
            </a:r>
            <a:r>
              <a:rPr lang="el-GR" altLang="el-GR" sz="2800" smtClean="0">
                <a:solidFill>
                  <a:srgbClr val="FF0000"/>
                </a:solidFill>
              </a:rPr>
              <a:t>αποφασίζονται</a:t>
            </a:r>
            <a:r>
              <a:rPr lang="el-GR" altLang="el-GR" sz="2800" smtClean="0"/>
              <a:t> στο επίπεδο της Ευρωπαϊκής Κοινότητας και εφαρμόζονται με ενιαίο τρόπο από τα κράτη μέλη</a:t>
            </a:r>
          </a:p>
          <a:p>
            <a:pPr>
              <a:lnSpc>
                <a:spcPct val="90000"/>
              </a:lnSpc>
            </a:pPr>
            <a:r>
              <a:rPr lang="el-GR" altLang="el-GR" sz="2800" smtClean="0"/>
              <a:t>Οι περιβαλλοντικές ρυθμίσεις είχαν ως επί το πλείστον την μορφή </a:t>
            </a:r>
            <a:r>
              <a:rPr lang="en-US" altLang="el-GR" sz="2800" smtClean="0"/>
              <a:t>O</a:t>
            </a:r>
            <a:r>
              <a:rPr lang="el-GR" altLang="el-GR" sz="2800" smtClean="0"/>
              <a:t>δηγιών που καθόριζαν ποσοτικούς στόχους και αυστηρά χρονοδιαγράμματα</a:t>
            </a:r>
          </a:p>
          <a:p>
            <a:pPr>
              <a:lnSpc>
                <a:spcPct val="90000"/>
              </a:lnSpc>
            </a:pPr>
            <a:r>
              <a:rPr lang="el-GR" altLang="el-GR" sz="2800" smtClean="0"/>
              <a:t>Πάνω από 300 περιβαλλοντικές οδηγίες έχουν ενσωματωθεί στο «Κοινοτικό Κεκτημένο» </a:t>
            </a:r>
            <a:endParaRPr lang="en-US" altLang="el-GR" sz="2800" smtClean="0"/>
          </a:p>
          <a:p>
            <a:pPr>
              <a:lnSpc>
                <a:spcPct val="90000"/>
              </a:lnSpc>
            </a:pPr>
            <a:endParaRPr lang="el-GR" altLang="el-GR" sz="2800" smtClean="0"/>
          </a:p>
          <a:p>
            <a:pPr>
              <a:lnSpc>
                <a:spcPct val="90000"/>
              </a:lnSpc>
            </a:pPr>
            <a:endParaRPr lang="el-GR" altLang="el-GR" sz="2800"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560</Words>
  <Application>Microsoft Office PowerPoint</Application>
  <PresentationFormat>On-screen Show (4:3)</PresentationFormat>
  <Paragraphs>51</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Θέμα του Office</vt:lpstr>
      <vt:lpstr>Περιβ/κή Πολιτική 2 </vt:lpstr>
      <vt:lpstr>Καταπολέμηση της κλιματικής αλλαγής </vt:lpstr>
      <vt:lpstr> Επιπτώσεις από την κλιματική αλλαγή</vt:lpstr>
      <vt:lpstr>Προσαρμογή στην κλιματική αλλαγή</vt:lpstr>
      <vt:lpstr>Βιοποικιλότητα, χρήση γης και δασοκομία </vt:lpstr>
      <vt:lpstr>Στόχοι και επιτεύγματα </vt:lpstr>
      <vt:lpstr>Slide 7</vt:lpstr>
      <vt:lpstr> η περιβαλλοντική δυναμική (Τσαντίλης &amp; Χατζημπίρος)</vt:lpstr>
      <vt:lpstr>Η  «top-down» προσέγγιση  (command &amp; control) </vt:lpstr>
      <vt:lpstr>Θετικά, αρνητικά αποτελέσματα</vt:lpstr>
      <vt:lpstr>. Η κριτική  στην ενιαία ευρωπαϊκή πολιτική  </vt:lpstr>
      <vt:lpstr>Η νέα «bottom-up» προσέγγιση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Περιβ/κή Πολιτική 2 </dc:title>
  <dc:creator>TOSHIBA</dc:creator>
  <cp:lastModifiedBy>Eco-HydroLab</cp:lastModifiedBy>
  <cp:revision>15</cp:revision>
  <dcterms:created xsi:type="dcterms:W3CDTF">2021-03-08T09:42:44Z</dcterms:created>
  <dcterms:modified xsi:type="dcterms:W3CDTF">2021-03-24T11:57:20Z</dcterms:modified>
</cp:coreProperties>
</file>