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76" r:id="rId10"/>
    <p:sldId id="263" r:id="rId11"/>
    <p:sldId id="264" r:id="rId12"/>
    <p:sldId id="278" r:id="rId13"/>
    <p:sldId id="265" r:id="rId14"/>
    <p:sldId id="266" r:id="rId15"/>
    <p:sldId id="277" r:id="rId16"/>
    <p:sldId id="267" r:id="rId17"/>
    <p:sldId id="268" r:id="rId18"/>
    <p:sldId id="279" r:id="rId19"/>
    <p:sldId id="269" r:id="rId20"/>
    <p:sldId id="270" r:id="rId21"/>
    <p:sldId id="271" r:id="rId22"/>
    <p:sldId id="272" r:id="rId23"/>
    <p:sldId id="280" r:id="rId24"/>
    <p:sldId id="273" r:id="rId25"/>
    <p:sldId id="274" r:id="rId26"/>
    <p:sldId id="275" r:id="rId2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DF0100AC-DE1A-44AA-8368-DE80F30DAE5A}">
          <p14:sldIdLst>
            <p14:sldId id="256"/>
            <p14:sldId id="257"/>
            <p14:sldId id="258"/>
            <p14:sldId id="259"/>
            <p14:sldId id="260"/>
            <p14:sldId id="261"/>
            <p14:sldId id="281"/>
            <p14:sldId id="262"/>
            <p14:sldId id="276"/>
          </p14:sldIdLst>
        </p14:section>
        <p14:section name="Ενότητα χωρίς τίτλο" id="{FD146147-C6D3-49D3-BFE4-1C6F6DAB7CD7}">
          <p14:sldIdLst>
            <p14:sldId id="263"/>
            <p14:sldId id="264"/>
            <p14:sldId id="278"/>
            <p14:sldId id="265"/>
            <p14:sldId id="266"/>
            <p14:sldId id="277"/>
            <p14:sldId id="267"/>
            <p14:sldId id="268"/>
            <p14:sldId id="279"/>
            <p14:sldId id="269"/>
            <p14:sldId id="270"/>
            <p14:sldId id="271"/>
            <p14:sldId id="272"/>
            <p14:sldId id="280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B1610-F4BE-49C2-AD21-66AA609D3E63}" v="2" dt="2026-04-27T00:49:07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06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B1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" y="1097280"/>
            <a:ext cx="7680960" cy="18288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Text 1"/>
          <p:cNvSpPr/>
          <p:nvPr/>
        </p:nvSpPr>
        <p:spPr>
          <a:xfrm>
            <a:off x="731520" y="1280160"/>
            <a:ext cx="7680960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5ED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Η ΝΟΜΙΜΟΠΟΙΗΣΗ ΤΗΣ ΜΕΤΑΒΙΒΑΣΗΣ</a:t>
            </a:r>
            <a:endParaRPr lang="en-US" sz="24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5ED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ΤΗΣ ΑΥΤΟΚΡΑΤΟΡΙΚΗΣ ΕΞΟΥΣΙΑΣ ΣΤΗ ΡΩΜΗ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731520" y="292608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rgbClr val="C9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2ος – 3ος αι. μ.Χ.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731520" y="338328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D4A574"/>
                </a:solidFill>
                <a:latin typeface="Palatino Linotype" panose="02040502050505030304" pitchFamily="18" charset="0"/>
                <a:ea typeface="Calibri" pitchFamily="34" charset="-122"/>
                <a:cs typeface="Calibri" pitchFamily="34" charset="-120"/>
              </a:rPr>
              <a:t>Θεσμικό πλαίσιο, παράγοντες και πραγματικότητα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31520" y="4023360"/>
            <a:ext cx="7680960" cy="18288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4297680"/>
            <a:ext cx="457200" cy="457200"/>
          </a:xfrm>
          <a:prstGeom prst="rect">
            <a:avLst/>
          </a:prstGeom>
        </p:spPr>
      </p:pic>
      <p:sp>
        <p:nvSpPr>
          <p:cNvPr id="8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MeanderUnit_10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MeanderUnit_11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MeanderUnit_12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MeanderUnit_13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MeanderUnit_14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MeanderUnit_15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MeanderUnit_16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MeanderUnit_17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8" name="MeanderUnit_108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9" name="MeanderUnit_109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Lex de imperio Vespasiani (69 μ.Χ.)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731520" y="868680"/>
            <a:ext cx="1371600" cy="27432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731520" y="1097280"/>
            <a:ext cx="411480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8B451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Θεμελιώδες νομικό κείμενο</a:t>
            </a:r>
            <a:endParaRPr lang="en-US" sz="1200" dirty="0"/>
          </a:p>
          <a:p>
            <a:pPr marL="0" indent="0">
              <a:lnSpc>
                <a:spcPct val="120000"/>
              </a:lnSpc>
              <a:buNone/>
            </a:pPr>
            <a:endParaRPr lang="en-US" sz="1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Lex de imperio — διασωθείσα σε χαλκή πινακίδα (CIL VI.930) — αποτελεί το πιο απτό νομικό έγγραφο για τη μεταβίβαση εξουσιών από τη Σύγκλητο στον αυτοκράτορα.</a:t>
            </a:r>
            <a:endParaRPr lang="en-US" sz="1200" dirty="0"/>
          </a:p>
          <a:p>
            <a:pPr marL="0" indent="0">
              <a:lnSpc>
                <a:spcPct val="120000"/>
              </a:lnSpc>
              <a:buNone/>
            </a:pPr>
            <a:endParaRPr lang="en-US" sz="1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200" i="1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Αποτελεί τόσο exemplum (υπόδειγμα) όσο και νομικό κείμενο per se.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120640" y="1097280"/>
            <a:ext cx="3474720" cy="3200400"/>
          </a:xfrm>
          <a:prstGeom prst="rect">
            <a:avLst/>
          </a:prstGeom>
          <a:solidFill>
            <a:srgbClr val="2B1B17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Text 4"/>
          <p:cNvSpPr/>
          <p:nvPr/>
        </p:nvSpPr>
        <p:spPr>
          <a:xfrm>
            <a:off x="5394960" y="123444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9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Κύρια Χαρακτηριστικά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394960" y="1691640"/>
            <a:ext cx="292608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Εξουσιοδοτεί </a:t>
            </a:r>
            <a:r>
              <a:rPr lang="en-US" sz="11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τον ηγεμόνα να πράττει κατά το συμφέρον της πολιτείας</a:t>
            </a:r>
            <a:endParaRPr lang="en-US" sz="1100" dirty="0"/>
          </a:p>
          <a:p>
            <a:pPr marL="0" indent="0">
              <a:lnSpc>
                <a:spcPct val="115000"/>
              </a:lnSpc>
              <a:buNone/>
            </a:pPr>
            <a:endParaRPr lang="en-US" sz="11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Παρέχει </a:t>
            </a:r>
            <a:r>
              <a:rPr lang="en-US" sz="11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νομιμοποίηση αναδρομικά σε μελλοντικές πράξεις</a:t>
            </a:r>
            <a:endParaRPr lang="en-US" sz="1100" dirty="0"/>
          </a:p>
          <a:p>
            <a:pPr marL="0" indent="0">
              <a:lnSpc>
                <a:spcPct val="115000"/>
              </a:lnSpc>
              <a:buNone/>
            </a:pPr>
            <a:endParaRPr lang="en-US" sz="11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Θεμελιώνει </a:t>
            </a:r>
            <a:r>
              <a:rPr lang="en-US" sz="11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την αρχή ότι η βούληση του Princeps έχει ισχύ νόμου</a:t>
            </a:r>
            <a:endParaRPr lang="en-US" sz="1100" dirty="0"/>
          </a:p>
          <a:p>
            <a:pPr marL="0" indent="0">
              <a:lnSpc>
                <a:spcPct val="115000"/>
              </a:lnSpc>
              <a:buNone/>
            </a:pPr>
            <a:endParaRPr lang="en-US" sz="11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Συνεξέταση: </a:t>
            </a:r>
            <a:r>
              <a:rPr lang="en-US" sz="11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lex regia &amp; senatus consulta ως μέσα τυπικής επικύρωσης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731520" y="3657600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00" i="1" dirty="0">
                <a:solidFill>
                  <a:srgbClr val="6B5B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Κατά τον 2ο αι. οι νομικοί τύποι τηρούνται συστηματικά — κατά τον 3ο αι. πολλοί αυτοκράτορες αποκτούν εξουσία πριν αυτή τους απονεμηθεί νομίμως.</a:t>
            </a:r>
            <a:endParaRPr lang="en-US" sz="1100" dirty="0"/>
          </a:p>
        </p:txBody>
      </p:sp>
      <p:sp>
        <p:nvSpPr>
          <p:cNvPr id="9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MeanderUnit_11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MeanderUnit_12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MeanderUnit_13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MeanderUnit_14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MeanderUnit_15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MeanderUnit_16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MeanderUnit_17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8" name="MeanderUnit_108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9" name="MeanderUnit_109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0" name="MeanderUnit_110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2B1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1371600"/>
            <a:ext cx="64008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19456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5ED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III. ΤΡΟΠΟΙ ΑΝΑΔΕΙΞΗΣ ΑΥΤΟΚΡΑΤΟΡΑ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731520" y="292608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i="1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96 – 284 μ.Χ.</a:t>
            </a:r>
            <a:endParaRPr lang="en-US" sz="1800" dirty="0"/>
          </a:p>
        </p:txBody>
      </p:sp>
      <p:sp>
        <p:nvSpPr>
          <p:cNvPr id="5" name="Shape 2"/>
          <p:cNvSpPr/>
          <p:nvPr/>
        </p:nvSpPr>
        <p:spPr>
          <a:xfrm>
            <a:off x="3200400" y="3566160"/>
            <a:ext cx="2743200" cy="18288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" name="MeanderUnit_8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MeanderUnit_9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MeanderUnit_10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MeanderUnit_11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MeanderUnit_12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MeanderUnit_13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MeanderUnit_14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MeanderUnit_15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MeanderUnit_16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MeanderUnit_17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51435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379913"/>
            <a:ext cx="6118095" cy="376326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047384" y="-24848"/>
            <a:ext cx="51434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849F130-021E-3CC5-B7EB-69AF8023E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342900"/>
            <a:ext cx="7429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Υιοθεσία &amp; Θεσμική Έγκριση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731520" y="868680"/>
            <a:ext cx="1371600" cy="27432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Shape 2"/>
          <p:cNvSpPr/>
          <p:nvPr/>
        </p:nvSpPr>
        <p:spPr>
          <a:xfrm>
            <a:off x="731520" y="1280160"/>
            <a:ext cx="1645920" cy="822960"/>
          </a:xfrm>
          <a:prstGeom prst="rect">
            <a:avLst/>
          </a:prstGeom>
          <a:solidFill>
            <a:srgbClr val="2B1B17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5" name="Text 3"/>
          <p:cNvSpPr/>
          <p:nvPr/>
        </p:nvSpPr>
        <p:spPr>
          <a:xfrm>
            <a:off x="731520" y="1280160"/>
            <a:ext cx="16459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 ενεργεία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Princeps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834640" y="1280160"/>
            <a:ext cx="1645920" cy="822960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7" name="Text 5"/>
          <p:cNvSpPr/>
          <p:nvPr/>
        </p:nvSpPr>
        <p:spPr>
          <a:xfrm>
            <a:off x="2834640" y="1280160"/>
            <a:ext cx="16459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Υιοθεσία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Διαδόχου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4937760" y="1280160"/>
            <a:ext cx="1645920" cy="822960"/>
          </a:xfrm>
          <a:prstGeom prst="rect">
            <a:avLst/>
          </a:prstGeom>
          <a:solidFill>
            <a:srgbClr val="8B4513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4937760" y="1280160"/>
            <a:ext cx="16459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Επικύρωση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Συγκλήτου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7040880" y="1280160"/>
            <a:ext cx="1645920" cy="822960"/>
          </a:xfrm>
          <a:prstGeom prst="rect">
            <a:avLst/>
          </a:prstGeom>
          <a:solidFill>
            <a:srgbClr val="2B1B17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1" name="Text 9"/>
          <p:cNvSpPr/>
          <p:nvPr/>
        </p:nvSpPr>
        <p:spPr>
          <a:xfrm>
            <a:off x="7040880" y="1280160"/>
            <a:ext cx="16459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Νέος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Princeps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2468880" y="1417320"/>
            <a:ext cx="274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572000" y="1417320"/>
            <a:ext cx="274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675120" y="1417320"/>
            <a:ext cx="274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731520" y="2468880"/>
            <a:ext cx="7680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Η «Χρυσή Εποχή» των Θετών Αυτοκρατόρων</a:t>
            </a:r>
            <a:endParaRPr lang="en-US" sz="1600" dirty="0"/>
          </a:p>
        </p:txBody>
      </p:sp>
      <p:graphicFrame>
        <p:nvGraphicFramePr>
          <p:cNvPr id="1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31520" y="2926080"/>
          <a:ext cx="7680960" cy="155448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Αυτοκράτωρ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1B1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Περίοδος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1B1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Χαρακτηριστικά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1B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Νέρβας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96–98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Εκλέχθηκε από τη Σύγκλητο, υιοθέτησε τον Τραϊανό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Τραϊανός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98–117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Optimus Princeps — στρατιωτική αριστεία &amp; θεσμική νομιμότητα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Αδριανός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117–138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Υιοθεσία, διοικητική μεταρρύθμιση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Αντωνίνος Πίος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138–161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Ειρηνική διακυβέρνηση, θεσμική σταθερότητα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Μάρκος Αυρήλιος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161–180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Φιλόσοφος αυτοκράτορας — τελευταίος θετός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8" name="MeanderUnit_108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9" name="MeanderUnit_109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0" name="MeanderUnit_110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1" name="MeanderUnit_111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2" name="MeanderUnit_112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3" name="MeanderUnit_113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4" name="MeanderUnit_114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5" name="MeanderUnit_115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6" name="MeanderUnit_116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7" name="MeanderUnit_117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8" name="MeanderUnit_118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B1B17"/>
                </a:solidFill>
                <a:latin typeface="Garamond" panose="02020404030301010803" pitchFamily="18" charset="0"/>
                <a:ea typeface="Georgia" pitchFamily="34" charset="-122"/>
                <a:cs typeface="Georgia" pitchFamily="34" charset="-120"/>
              </a:rPr>
              <a:t>Κληρονομική Διαδοχή &amp; Δυναστική Στροφή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1520" y="868680"/>
            <a:ext cx="1371600" cy="27432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Shape 2"/>
          <p:cNvSpPr/>
          <p:nvPr/>
        </p:nvSpPr>
        <p:spPr>
          <a:xfrm>
            <a:off x="731520" y="1188720"/>
            <a:ext cx="384048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508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5" name="Text 3"/>
          <p:cNvSpPr/>
          <p:nvPr/>
        </p:nvSpPr>
        <p:spPr>
          <a:xfrm>
            <a:off x="1005840" y="1371600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Κόμμοδος (180–192 μ.Χ.)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05840" y="1828800"/>
            <a:ext cx="3291840" cy="2377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20000"/>
              </a:lnSpc>
              <a:buNone/>
            </a:pPr>
            <a:r>
              <a:rPr lang="en-US" sz="1300" dirty="0">
                <a:solidFill>
                  <a:srgbClr val="0070C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Γιος του Μάρκου Αυρηλίου — η μοναδική φυσική κληρονομική διαδοχή μεταξύ των Αντωνίνων.</a:t>
            </a:r>
            <a:endParaRPr lang="en-US" sz="1300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300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300" dirty="0">
                <a:solidFill>
                  <a:srgbClr val="0070C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Σηματοδότησε στροφή προς δυναστική λογική, υπονομεύοντας το σύστημα υιοθεσίας.</a:t>
            </a:r>
            <a:endParaRPr lang="en-US" sz="1300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300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300" dirty="0">
                <a:solidFill>
                  <a:srgbClr val="0070C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Η δολοφονία του (192 μ.Χ.) οδήγησε στο Έτος των Πέντε Αυτοκρατόρων (193 μ.Χ.).</a:t>
            </a:r>
            <a:endParaRPr lang="en-US" sz="13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846320" y="1188720"/>
            <a:ext cx="365760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508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5120640" y="1371600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Δυναστεία Σεβήρων (193–235)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120640" y="1828800"/>
            <a:ext cx="3108960" cy="2377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0070C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Σεπτίμιος Σεβήρος: </a:t>
            </a:r>
            <a:r>
              <a:rPr lang="en-US" sz="1300" dirty="0">
                <a:solidFill>
                  <a:srgbClr val="0070C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Στρατιωτική επιβολή, εκ των υστέρων συγκλητική επικύρωση.</a:t>
            </a:r>
            <a:endParaRPr lang="en-US" sz="1300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300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300" dirty="0">
                <a:solidFill>
                  <a:srgbClr val="0070C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Εναλλαγή μεταξύ δυναστικής διαδοχής και θεσμικής επικύρωσης.</a:t>
            </a:r>
            <a:endParaRPr lang="en-US" sz="1300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300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0070C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Αλέξανδρος Σεβήρος </a:t>
            </a:r>
            <a:r>
              <a:rPr lang="en-US" sz="1300" dirty="0">
                <a:solidFill>
                  <a:srgbClr val="0070C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(222–235): τελευταίος Σεβήρος, δολοφονήθηκε — αρχή της Στρατιωτικής Αναρχίας.</a:t>
            </a:r>
            <a:endParaRPr lang="en-US" sz="13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MeanderUnit_12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MeanderUnit_13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MeanderUnit_14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MeanderUnit_15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MeanderUnit_16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MeanderUnit_17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8" name="MeanderUnit_108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9" name="MeanderUnit_109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0" name="MeanderUnit_110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1" name="MeanderUnit_111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4E287F-BD69-7923-A314-C96C62609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65" y="947058"/>
            <a:ext cx="2612572" cy="2718706"/>
          </a:xfrm>
          <a:prstGeom prst="rect">
            <a:avLst/>
          </a:prstGeom>
        </p:spPr>
      </p:pic>
      <p:sp>
        <p:nvSpPr>
          <p:cNvPr id="4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MeanderUnit_6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MeanderUnit_7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" name="MeanderUnit_8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MeanderUnit_9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MeanderUnit_10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MeanderUnit_11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MeanderUnit_12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MeanderUnit_13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MeanderUnit_14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MeanderUnit_15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MeanderUnit_16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MeanderUnit_17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3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Στρατιωτική Ανακήρυξη &amp; Σφετερισμός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731520" y="868680"/>
            <a:ext cx="1371600" cy="27432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Shape 2"/>
          <p:cNvSpPr/>
          <p:nvPr/>
        </p:nvSpPr>
        <p:spPr>
          <a:xfrm>
            <a:off x="731520" y="1188720"/>
            <a:ext cx="2560320" cy="1645920"/>
          </a:xfrm>
          <a:prstGeom prst="rect">
            <a:avLst/>
          </a:prstGeom>
          <a:solidFill>
            <a:srgbClr val="2B1B17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5" name="Text 3"/>
          <p:cNvSpPr/>
          <p:nvPr/>
        </p:nvSpPr>
        <p:spPr>
          <a:xfrm>
            <a:off x="731520" y="1280160"/>
            <a:ext cx="25603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9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235+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914400" y="1965960"/>
            <a:ext cx="219456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0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Αρχή</a:t>
            </a:r>
            <a:endParaRPr lang="en-US" sz="1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0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Στρατιωτικής</a:t>
            </a:r>
            <a:endParaRPr lang="en-US" sz="1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0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Αναρχίας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3566160" y="1188720"/>
            <a:ext cx="2560320" cy="1645920"/>
          </a:xfrm>
          <a:prstGeom prst="rect">
            <a:avLst/>
          </a:prstGeom>
          <a:solidFill>
            <a:srgbClr val="2B1B17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3566160" y="1280160"/>
            <a:ext cx="25603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9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50+</a:t>
            </a:r>
            <a:endParaRPr lang="en-US" sz="3600" dirty="0"/>
          </a:p>
        </p:txBody>
      </p:sp>
      <p:sp>
        <p:nvSpPr>
          <p:cNvPr id="9" name="Text 7"/>
          <p:cNvSpPr/>
          <p:nvPr/>
        </p:nvSpPr>
        <p:spPr>
          <a:xfrm>
            <a:off x="3749040" y="1965960"/>
            <a:ext cx="219456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0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Σφετεριστές</a:t>
            </a:r>
            <a:endParaRPr lang="en-US" sz="1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0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και αυτοκράτορες</a:t>
            </a:r>
            <a:endParaRPr lang="en-US" sz="1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0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σε 50 χρόνια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6400800" y="1188720"/>
            <a:ext cx="2560320" cy="1645920"/>
          </a:xfrm>
          <a:prstGeom prst="rect">
            <a:avLst/>
          </a:prstGeom>
          <a:solidFill>
            <a:srgbClr val="2B1B17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1" name="Text 9"/>
          <p:cNvSpPr/>
          <p:nvPr/>
        </p:nvSpPr>
        <p:spPr>
          <a:xfrm>
            <a:off x="6400800" y="1280160"/>
            <a:ext cx="25603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9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~3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6583680" y="1965960"/>
            <a:ext cx="219456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0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Μέσος όρος</a:t>
            </a:r>
            <a:endParaRPr lang="en-US" sz="1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0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ετών στην</a:t>
            </a:r>
            <a:endParaRPr lang="en-US" sz="1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0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εξουσία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731520" y="3108960"/>
            <a:ext cx="7680960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Μαξιμίνος Θραξ (235–238): </a:t>
            </a:r>
            <a:r>
              <a:rPr lang="en-US" sz="12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Πρώτος αυτοκράτορας αμιγώς στρατιωτικής καταγωγής, ανακηρύχθηκε από τα στρατεύματα χωρίς συγκλητική έγκριση.</a:t>
            </a:r>
            <a:endParaRPr lang="en-US" sz="1200" dirty="0"/>
          </a:p>
          <a:p>
            <a:pPr marL="0" indent="0">
              <a:lnSpc>
                <a:spcPct val="120000"/>
              </a:lnSpc>
              <a:buNone/>
            </a:pPr>
            <a:endParaRPr lang="en-US" sz="1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de facto κατοχή εξουσίας προηγείται κατά κανόνα της de jure επικύρωσης.</a:t>
            </a:r>
            <a:endParaRPr lang="en-US" sz="1200" dirty="0"/>
          </a:p>
          <a:p>
            <a:pPr marL="0" indent="0">
              <a:lnSpc>
                <a:spcPct val="120000"/>
              </a:lnSpc>
              <a:buNone/>
            </a:pPr>
            <a:endParaRPr lang="en-US" sz="1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παράγοντας της πραιτοριανής φρουράς υποχωρεί σταδιακά έναντι των στρατευμάτων των επαρχιών, τα οποία ανακηρύσσουν τους δικούς τους αυτοκράτορες.</a:t>
            </a:r>
            <a:endParaRPr lang="en-US" sz="1200" dirty="0"/>
          </a:p>
        </p:txBody>
      </p:sp>
      <p:sp>
        <p:nvSpPr>
          <p:cNvPr id="14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MeanderUnit_16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MeanderUnit_17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8" name="MeanderUnit_108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9" name="MeanderUnit_109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0" name="MeanderUnit_110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1" name="MeanderUnit_111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2" name="MeanderUnit_112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3" name="MeanderUnit_113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4" name="MeanderUnit_114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5" name="MeanderUnit_115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2B1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1371600"/>
            <a:ext cx="64008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" y="2194560"/>
            <a:ext cx="7680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5ED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IV. ΤΕΛΕΤΟΥΡΓΙΚΟ &amp; ΙΔΕΟΛΟΓΙΑ</a:t>
            </a:r>
            <a:endParaRPr lang="en-US" sz="3000" dirty="0"/>
          </a:p>
        </p:txBody>
      </p:sp>
      <p:sp>
        <p:nvSpPr>
          <p:cNvPr id="4" name="Text 1"/>
          <p:cNvSpPr/>
          <p:nvPr/>
        </p:nvSpPr>
        <p:spPr>
          <a:xfrm>
            <a:off x="731520" y="292608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Ανάρρηση, τιτλοφορία &amp; δημόσια εικόνα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200400" y="3566160"/>
            <a:ext cx="2743200" cy="18288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" name="MeanderUnit_8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MeanderUnit_9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MeanderUnit_10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MeanderUnit_11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MeanderUnit_12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MeanderUnit_13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MeanderUnit_14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MeanderUnit_15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MeanderUnit_16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MeanderUnit_17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94087E04-C99E-4195-8EBA-1BD4C451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6" name="Group 9">
            <a:extLst>
              <a:ext uri="{FF2B5EF4-FFF2-40B4-BE49-F238E27FC236}">
                <a16:creationId xmlns:a16="http://schemas.microsoft.com/office/drawing/2014/main" id="{3BB791AC-7337-46DA-B66B-FDB89A493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8" cy="51435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3FF6E8-7D52-4189-A347-8A63C30CA0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7B1C304A-C36A-4CD1-8AB4-EA545D38E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Freeform: Shape 13">
            <a:extLst>
              <a:ext uri="{FF2B5EF4-FFF2-40B4-BE49-F238E27FC236}">
                <a16:creationId xmlns:a16="http://schemas.microsoft.com/office/drawing/2014/main" id="{2FEFA492-1F90-4DD2-B51D-E6471B05E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51435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3D0EF1-FF0E-4249-D773-194E4842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87"/>
          <a:stretch>
            <a:fillRect/>
          </a:stretch>
        </p:blipFill>
        <p:spPr>
          <a:xfrm>
            <a:off x="342900" y="342900"/>
            <a:ext cx="8458199" cy="4457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27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Τελετουργικό της Αναρρήσεως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731520" y="868680"/>
            <a:ext cx="1371600" cy="27432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Shape 2"/>
          <p:cNvSpPr/>
          <p:nvPr/>
        </p:nvSpPr>
        <p:spPr>
          <a:xfrm>
            <a:off x="731520" y="1188720"/>
            <a:ext cx="3840480" cy="34747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508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5" name="Text 3"/>
          <p:cNvSpPr/>
          <p:nvPr/>
        </p:nvSpPr>
        <p:spPr>
          <a:xfrm>
            <a:off x="1005840" y="1325880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2ος αιώνας — Κανονική Σειρά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97280" y="1828800"/>
            <a:ext cx="320040" cy="320040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7" name="Text 5"/>
          <p:cNvSpPr/>
          <p:nvPr/>
        </p:nvSpPr>
        <p:spPr>
          <a:xfrm>
            <a:off x="1097280" y="1828800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1554480" y="182880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Δημόσια παρουσίαση ενώπιον Συγκλήτου &amp; Λαού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1097280" y="2468880"/>
            <a:ext cx="320040" cy="320040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0" name="Text 8"/>
          <p:cNvSpPr/>
          <p:nvPr/>
        </p:nvSpPr>
        <p:spPr>
          <a:xfrm>
            <a:off x="1097280" y="2468880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1554480" y="246888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Ψηφίσματα Συγκλήτου (senatus consulta) — απόδοση εξουσιών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1097280" y="3108960"/>
            <a:ext cx="320040" cy="320040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3" name="Text 11"/>
          <p:cNvSpPr/>
          <p:nvPr/>
        </p:nvSpPr>
        <p:spPr>
          <a:xfrm>
            <a:off x="1097280" y="3108960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1554480" y="310896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Όρκος πίστης από τον στρατό (sacramentum)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1097280" y="3749040"/>
            <a:ext cx="320040" cy="320040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6" name="Text 14"/>
          <p:cNvSpPr/>
          <p:nvPr/>
        </p:nvSpPr>
        <p:spPr>
          <a:xfrm>
            <a:off x="1097280" y="3749040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1554480" y="374904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Παρέλαση, θυσίες &amp; ευχαριστίες προς τους θεούς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846320" y="1188720"/>
            <a:ext cx="3657600" cy="3474720"/>
          </a:xfrm>
          <a:prstGeom prst="rect">
            <a:avLst/>
          </a:prstGeom>
          <a:solidFill>
            <a:srgbClr val="2B1B17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9" name="Text 17"/>
          <p:cNvSpPr/>
          <p:nvPr/>
        </p:nvSpPr>
        <p:spPr>
          <a:xfrm>
            <a:off x="5120640" y="1325880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9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3ος αιώνας — Αντίστροφη Σειρά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5212080" y="1828800"/>
            <a:ext cx="320040" cy="320040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21" name="Text 19"/>
          <p:cNvSpPr/>
          <p:nvPr/>
        </p:nvSpPr>
        <p:spPr>
          <a:xfrm>
            <a:off x="5212080" y="1828800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5669280" y="182880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Στρατιωτική ανακήρυξη στο πεδίο μάχης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5212080" y="2468880"/>
            <a:ext cx="320040" cy="320040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24" name="Text 22"/>
          <p:cNvSpPr/>
          <p:nvPr/>
        </p:nvSpPr>
        <p:spPr>
          <a:xfrm>
            <a:off x="5212080" y="2468880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5669280" y="246888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facto κατοχή εξουσίας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5212080" y="3108960"/>
            <a:ext cx="320040" cy="320040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27" name="Text 25"/>
          <p:cNvSpPr/>
          <p:nvPr/>
        </p:nvSpPr>
        <p:spPr>
          <a:xfrm>
            <a:off x="5212080" y="3108960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5669280" y="310896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Εκ των υστέρων ενημέρωση/επικύρωση Συγκλήτου (ή παράλειψη)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5212080" y="3749040"/>
            <a:ext cx="320040" cy="320040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0" name="Text 28"/>
          <p:cNvSpPr/>
          <p:nvPr/>
        </p:nvSpPr>
        <p:spPr>
          <a:xfrm>
            <a:off x="5212080" y="3749040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5669280" y="374904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Τελετουργικό ως τυπική επιβεβαίωση (όχι ως πηγή νομιμότητας)</a:t>
            </a:r>
            <a:endParaRPr lang="en-US" sz="1100" dirty="0"/>
          </a:p>
        </p:txBody>
      </p:sp>
      <p:sp>
        <p:nvSpPr>
          <p:cNvPr id="32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8" name="MeanderUnit_108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9" name="MeanderUnit_109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0" name="MeanderUnit_110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1" name="MeanderUnit_111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2" name="MeanderUnit_112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3" name="MeanderUnit_113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4" name="MeanderUnit_114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5" name="MeanderUnit_115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6" name="MeanderUnit_116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7" name="MeanderUnit_117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8" name="MeanderUnit_118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9" name="MeanderUnit_119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0" name="MeanderUnit_120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1" name="MeanderUnit_121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2" name="MeanderUnit_122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3" name="MeanderUnit_123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4" name="MeanderUnit_124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5" name="MeanderUnit_125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6" name="MeanderUnit_126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7" name="MeanderUnit_127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8" name="MeanderUnit_128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9" name="MeanderUnit_129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0" name="MeanderUnit_130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1" name="MeanderUnit_131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2" name="MeanderUnit_132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3" name="MeanderUnit_133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ΠΕΡΙΕΧΟΜΕΝΑ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731520" y="1005840"/>
            <a:ext cx="1828800" cy="27432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914400" y="1280160"/>
            <a:ext cx="7315200" cy="3474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I.   Εισαγωγή &amp; Μεθοδολογία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II.  Ιστορική Αναδρομή – Ο Principatus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III. Θεσμικό &amp; Νομικό Πλαίσιο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IV.  Lex de imperio Vespasiani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V.   Τρόποι Ανάδειξης Αυτοκράτορα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VI.  Τελετουργικό &amp; Ιδεολογικά Θεμέλια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VII. Ο Ρόλος των Θεσμών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VIII.Συγκριτική Ανάλυση 2ου &amp; 3ου αι.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IX.  Συμπεράσματα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X.   Βιβλιογραφία</a:t>
            </a:r>
            <a:endParaRPr lang="en-US" sz="1300" dirty="0"/>
          </a:p>
        </p:txBody>
      </p:sp>
      <p:sp>
        <p:nvSpPr>
          <p:cNvPr id="5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MeanderUnit_7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" name="MeanderUnit_8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MeanderUnit_9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MeanderUnit_10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MeanderUnit_11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MeanderUnit_12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MeanderUnit_13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MeanderUnit_14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MeanderUnit_15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MeanderUnit_16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MeanderUnit_17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Ιδεολογικοπολιτικά Θεμέλια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731520" y="868680"/>
            <a:ext cx="1371600" cy="27432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Shape 2"/>
          <p:cNvSpPr/>
          <p:nvPr/>
        </p:nvSpPr>
        <p:spPr>
          <a:xfrm>
            <a:off x="731520" y="1188720"/>
            <a:ext cx="2560320" cy="3291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508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1371600"/>
            <a:ext cx="457200" cy="4572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196596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Δημόσιος Σκοπός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14400" y="2423160"/>
            <a:ext cx="219456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Αποκατάσταση τάξης &amp; ασφάλειας</a:t>
            </a:r>
            <a:endParaRPr lang="en-US" sz="1100" dirty="0"/>
          </a:p>
          <a:p>
            <a:pPr marL="0" indent="0" algn="ctr">
              <a:lnSpc>
                <a:spcPct val="115000"/>
              </a:lnSpc>
              <a:buNone/>
            </a:pPr>
            <a:endParaRPr lang="en-US" sz="1100" dirty="0"/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Salus Rei Publicae ως κεντρικό ιδεολόγημα νομιμοποίησης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3566160" y="1188720"/>
            <a:ext cx="2560320" cy="3291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508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1600"/>
            <a:ext cx="457200" cy="4572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749040" y="196596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Προπαγάνδα</a:t>
            </a: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3749040" y="2423160"/>
            <a:ext cx="219456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Νομίσματα, επιγραφές, δημόσιες τελετές</a:t>
            </a:r>
            <a:endParaRPr lang="en-US" sz="1100" dirty="0"/>
          </a:p>
          <a:p>
            <a:pPr marL="0" indent="0" algn="ctr">
              <a:lnSpc>
                <a:spcPct val="115000"/>
              </a:lnSpc>
              <a:buNone/>
            </a:pPr>
            <a:endParaRPr lang="en-US" sz="1100" dirty="0"/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Princeps ως σωτήρας του κράτους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6400800" y="1188720"/>
            <a:ext cx="2560320" cy="3291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508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640" y="1371600"/>
            <a:ext cx="457200" cy="4572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583680" y="196596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Τιτλοφορία</a:t>
            </a:r>
            <a:endParaRPr lang="en-US" sz="1400" dirty="0"/>
          </a:p>
        </p:txBody>
      </p:sp>
      <p:sp>
        <p:nvSpPr>
          <p:cNvPr id="15" name="Text 10"/>
          <p:cNvSpPr/>
          <p:nvPr/>
        </p:nvSpPr>
        <p:spPr>
          <a:xfrm>
            <a:off x="6583680" y="2423160"/>
            <a:ext cx="219456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Augustus, Pater Patriae</a:t>
            </a:r>
            <a:endParaRPr lang="en-US" sz="1100" dirty="0"/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Restitutor Orbis (Αυρηλιανός)</a:t>
            </a:r>
            <a:endParaRPr lang="en-US" sz="1100" dirty="0"/>
          </a:p>
          <a:p>
            <a:pPr marL="0" indent="0" algn="ctr">
              <a:lnSpc>
                <a:spcPct val="115000"/>
              </a:lnSpc>
              <a:buNone/>
            </a:pPr>
            <a:endParaRPr lang="en-US" sz="1100" dirty="0"/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Ηθική &amp; θεσμική συνέχεια παρά τις ανατροπές</a:t>
            </a:r>
            <a:endParaRPr lang="en-US" sz="1100" dirty="0"/>
          </a:p>
        </p:txBody>
      </p:sp>
      <p:sp>
        <p:nvSpPr>
          <p:cNvPr id="16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8" name="MeanderUnit_108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9" name="MeanderUnit_109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0" name="MeanderUnit_110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1" name="MeanderUnit_111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2" name="MeanderUnit_112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3" name="MeanderUnit_113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4" name="MeanderUnit_114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5" name="MeanderUnit_115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6" name="MeanderUnit_116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7" name="MeanderUnit_117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2B1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1371600"/>
            <a:ext cx="64008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" y="2194560"/>
            <a:ext cx="7680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5ED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V. Ο ΡΟΛΟΣ ΤΩΝ ΘΕΣΜΩΝ</a:t>
            </a:r>
            <a:endParaRPr lang="en-US" sz="3000" dirty="0"/>
          </a:p>
        </p:txBody>
      </p:sp>
      <p:sp>
        <p:nvSpPr>
          <p:cNvPr id="4" name="Text 1"/>
          <p:cNvSpPr/>
          <p:nvPr/>
        </p:nvSpPr>
        <p:spPr>
          <a:xfrm>
            <a:off x="731520" y="292608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Σύγκλητος – Στρατός – Λαός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200400" y="3566160"/>
            <a:ext cx="2743200" cy="18288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" name="MeanderUnit_8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MeanderUnit_9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MeanderUnit_10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MeanderUnit_11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MeanderUnit_12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MeanderUnit_13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MeanderUnit_14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MeanderUnit_15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MeanderUnit_16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MeanderUnit_17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Εξέλιξη του Ρόλου των Θεσμών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731520" y="868680"/>
            <a:ext cx="1371600" cy="27432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graphicFrame>
        <p:nvGraphicFramePr>
          <p:cNvPr id="1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31520" y="1188720"/>
          <a:ext cx="7680960" cy="237744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Θεσμός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1B1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2ος αιώνας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1B1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3ος αιώνας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1B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Σύγκλητος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Κύριος φορέας αναγνώρισης — θεσμικά απαραίτητη η έγκρισή της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Αποδυναμωμένη — εκ των υστέρων επικύρωση ή πλήρης παράκαμψη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Στρατός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Υποστηρικτικός ρόλος — πραιτοριανή φρουρά ως εγγυητής ασφάλειας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Καθοριστικός παράγοντας — ανακηρύσσει αυτοκράτορες, στρατεύματα επαρχιών κυριαρχούν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Λαός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Τυπική/επικυρωτική παρουσία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Ακόμα πιο περιθωριακός ρόλος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hape 2"/>
          <p:cNvSpPr/>
          <p:nvPr/>
        </p:nvSpPr>
        <p:spPr>
          <a:xfrm>
            <a:off x="731520" y="3657600"/>
            <a:ext cx="7680960" cy="1005840"/>
          </a:xfrm>
          <a:prstGeom prst="rect">
            <a:avLst/>
          </a:prstGeom>
          <a:solidFill>
            <a:srgbClr val="2B1B17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Text 3"/>
          <p:cNvSpPr/>
          <p:nvPr/>
        </p:nvSpPr>
        <p:spPr>
          <a:xfrm>
            <a:off x="1005840" y="3749040"/>
            <a:ext cx="71323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Κρίσιμη μετατόπιση: </a:t>
            </a:r>
            <a:r>
              <a:rPr lang="en-US" sz="12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νομιμότητα αντλείται πλέον από τη στρατιωτική ισχύ αντί των θεσμικών ισορροπιών — γεγονός που αυξάνει τη συχνότητα κινημάτων και αποσταθεροποιεί το πολιτικό σύστημα.</a:t>
            </a:r>
            <a:endParaRPr lang="en-US" sz="1200" dirty="0"/>
          </a:p>
        </p:txBody>
      </p:sp>
      <p:sp>
        <p:nvSpPr>
          <p:cNvPr id="19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8" name="MeanderUnit_108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9" name="MeanderUnit_109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0" name="MeanderUnit_110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1" name="MeanderUnit_111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2" name="MeanderUnit_112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3" name="MeanderUnit_113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4" name="MeanderUnit_114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5" name="MeanderUnit_115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6" name="MeanderUnit_116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7" name="MeanderUnit_117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8" name="MeanderUnit_118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9" name="MeanderUnit_119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0" name="MeanderUnit_120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430E24-A8FA-BCB5-01A4-C36DA8DC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883" r="2" b="6051"/>
          <a:stretch>
            <a:fillRect/>
          </a:stretch>
        </p:blipFill>
        <p:spPr>
          <a:xfrm>
            <a:off x="246987" y="10"/>
            <a:ext cx="8897013" cy="51434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158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Συγκριτική Ανάλυση: 2ος vs 3ος Αιώνας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731520" y="868680"/>
            <a:ext cx="1371600" cy="27432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graphicFrame>
        <p:nvGraphicFramePr>
          <p:cNvPr id="1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31520" y="1188720"/>
          <a:ext cx="7680960" cy="288036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Κριτήριο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1B1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2ος Αιώνας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451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3ος Αιώνας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1B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Τρόπος διαδοχής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Υιοθεσία &amp; θεσμική έγκριση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Στρατιωτική ανακήρυξη &amp; σφετερισμός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Νομικοί τύποι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Συστηματική τήρηση (lex de imperio, senatus consulta)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Παράκαμψη ή εκ των υστέρων τυπική επικύρωση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Πηγή νομιμότητας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Σύγκλητος, θεσμοί, ηθική αυθεντία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Στρατιωτική ισχύς, de facto κατοχή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Σταθερότητα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Υψηλή — ομαλές μεταβάσεις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Χαμηλή — αναρχία στρατοκρατών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Αποτέλεσμα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Εδραίωση Principatus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Μετάβαση σε Dominatus (Τετραρχία)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DD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2"/>
          <p:cNvSpPr/>
          <p:nvPr/>
        </p:nvSpPr>
        <p:spPr>
          <a:xfrm>
            <a:off x="731520" y="429768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00" i="1" dirty="0">
                <a:solidFill>
                  <a:srgbClr val="6B5B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Οι μεταβολές στον μηχανισμό νομιμοποίησης αντικατοπτρίζουν βαθύτερες κοινωνικοπολιτικές μετατοπίσεις, προετοιμάζοντας το έδαφος για τη μεταρρυθμιστική Τετραρχία.</a:t>
            </a:r>
            <a:endParaRPr lang="en-US" sz="1100" dirty="0"/>
          </a:p>
        </p:txBody>
      </p:sp>
      <p:sp>
        <p:nvSpPr>
          <p:cNvPr id="20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8" name="MeanderUnit_108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9" name="MeanderUnit_109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0" name="MeanderUnit_110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1" name="MeanderUnit_111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2" name="MeanderUnit_112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3" name="MeanderUnit_113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4" name="MeanderUnit_114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5" name="MeanderUnit_115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6" name="MeanderUnit_116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7" name="MeanderUnit_117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8" name="MeanderUnit_118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9" name="MeanderUnit_119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0" name="MeanderUnit_120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1" name="MeanderUnit_121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2B1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2004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5ED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ΣΥΜΠΕΡΑΣΜΑΤΑ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3200400" y="914400"/>
            <a:ext cx="2743200" cy="18288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Shape 2"/>
          <p:cNvSpPr/>
          <p:nvPr/>
        </p:nvSpPr>
        <p:spPr>
          <a:xfrm>
            <a:off x="914400" y="1280160"/>
            <a:ext cx="182880" cy="182880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5" name="Text 3"/>
          <p:cNvSpPr/>
          <p:nvPr/>
        </p:nvSpPr>
        <p:spPr>
          <a:xfrm>
            <a:off x="1371600" y="118872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9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Από θεσμική σε στρατιωτική νομιμοποίηση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1371600" y="1536192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εξέλιξη φανερώνει την ανθεκτικότητα αλλά και τα όρια των ρωμαϊκών θεσμών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914400" y="2194560"/>
            <a:ext cx="182880" cy="182880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1371600" y="210312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9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Αναντιστοιχία νομικών τύπων &amp; πραγματικής ισχύος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371600" y="2450592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κοινωνική πραγματικότητα και οι πολιτικοστρατιωτικές εξελίξεις οδηγούν σε βαθμιαία διεύρυνσή της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914400" y="3108960"/>
            <a:ext cx="182880" cy="182880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1" name="Text 9"/>
          <p:cNvSpPr/>
          <p:nvPr/>
        </p:nvSpPr>
        <p:spPr>
          <a:xfrm>
            <a:off x="1371600" y="301752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9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Θεσμική αναδιάρθρωση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371600" y="3364992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εξέλιξη αυτή οδηγεί εν τέλει στην Τετραρχία και στην επίσημη παραδοχή του Dominatus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914400" y="4023360"/>
            <a:ext cx="182880" cy="182880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1371600" y="393192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9A9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Νομική ανάλυση &amp; νέα οπτική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1371600" y="4279392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5ED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μελέτη των μηχανισμών αυτών φωτίζει τη μετάβαση από την κλασική αυτοκρατορική περίοδο σε ένα συγκεντρωτικό σύστημα εξουσίας</a:t>
            </a:r>
            <a:endParaRPr lang="en-US" sz="1200" dirty="0"/>
          </a:p>
        </p:txBody>
      </p:sp>
      <p:sp>
        <p:nvSpPr>
          <p:cNvPr id="16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8" name="MeanderUnit_108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9" name="MeanderUnit_109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0" name="MeanderUnit_110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1" name="MeanderUnit_111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2" name="MeanderUnit_112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3" name="MeanderUnit_113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4" name="MeanderUnit_114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5" name="MeanderUnit_115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6" name="MeanderUnit_116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7" name="MeanderUnit_117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Βιβλιογραφία (Επιλογή)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731520" y="868680"/>
            <a:ext cx="1371600" cy="27432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671104" y="1165860"/>
            <a:ext cx="768096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sz="1400" dirty="0">
                <a:solidFill>
                  <a:srgbClr val="C0000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1. Ando, C. Imperial Ideology and Provincial Loyalty in the Roman Empire. UC Press, 2000.</a:t>
            </a:r>
            <a:endParaRPr lang="en-US" sz="1400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sz="1400" dirty="0">
                <a:solidFill>
                  <a:srgbClr val="C0000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2. Birley, A.R. Septimius Severus: The African Emperor. Routledge, 2002.</a:t>
            </a:r>
            <a:endParaRPr lang="en-US" sz="1400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sz="1400" dirty="0">
                <a:solidFill>
                  <a:srgbClr val="C0000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3. Grainger, J.D. The Roman Imperial Succession. Pen &amp; Sword History, 2020.</a:t>
            </a:r>
            <a:endParaRPr lang="en-US" sz="1400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sz="1400" dirty="0">
                <a:solidFill>
                  <a:srgbClr val="C0000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4. Millar, F. The Emperor in the Roman World (31 BC–AD 337). Cornell UP, 1977.</a:t>
            </a:r>
            <a:endParaRPr lang="en-US" sz="1400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sz="1400" dirty="0">
                <a:solidFill>
                  <a:srgbClr val="C0000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5. Mommsen, T. Römisches Staatsrecht. S. Hirzel, 1887.</a:t>
            </a:r>
            <a:endParaRPr lang="en-US" sz="1400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sz="1400" dirty="0">
                <a:solidFill>
                  <a:srgbClr val="C0000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6. Potter, D.S. The Roman Empire at Bay: AD 180–395. Routledge, 2004.</a:t>
            </a:r>
            <a:endParaRPr lang="en-US" sz="1400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sz="1400" dirty="0">
                <a:solidFill>
                  <a:srgbClr val="C0000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7. Talbert, R.J.A. The Senate of Imperial Rome. Princeton UP, 1984.</a:t>
            </a:r>
            <a:endParaRPr lang="en-US" sz="1400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sz="1400" dirty="0">
                <a:solidFill>
                  <a:srgbClr val="C0000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8. Vervaet, F.J. “The Lex de Imperio Vespasiani and the Emperor’s Potestas.” Klio 91, 2009.</a:t>
            </a:r>
            <a:endParaRPr lang="en-US" sz="1400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sz="1400" dirty="0">
                <a:solidFill>
                  <a:srgbClr val="C0000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9. Watson, A. Aurelian and the Third Century. Routledge, 1999.</a:t>
            </a:r>
            <a:endParaRPr lang="en-US" sz="1400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pPr marL="0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sz="1400" dirty="0">
                <a:solidFill>
                  <a:srgbClr val="C00000"/>
                </a:solidFill>
                <a:latin typeface="Algerian" panose="04020705040A02060702" pitchFamily="82" charset="0"/>
                <a:ea typeface="Calibri" pitchFamily="34" charset="-122"/>
                <a:cs typeface="Calibri" pitchFamily="34" charset="-120"/>
              </a:rPr>
              <a:t>10. Winterling, A. Politics and Society in Imperial Rome. Wiley-Blackwell, 2011.</a:t>
            </a:r>
            <a:endParaRPr lang="en-US" sz="14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4572000"/>
            <a:ext cx="365760" cy="365760"/>
          </a:xfrm>
          <a:prstGeom prst="rect">
            <a:avLst/>
          </a:prstGeom>
        </p:spPr>
      </p:pic>
      <p:sp>
        <p:nvSpPr>
          <p:cNvPr id="6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" name="MeanderUnit_8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MeanderUnit_9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MeanderUnit_10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MeanderUnit_11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MeanderUnit_12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MeanderUnit_13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MeanderUnit_14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MeanderUnit_15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MeanderUnit_16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MeanderUnit_17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2B1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1371600"/>
            <a:ext cx="64008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" y="2194560"/>
            <a:ext cx="7680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5ED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I. ΕΙΣΑΓΩΓΗ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731520" y="292608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Σκοπός, αντικείμενο &amp; μεθοδολογία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200400" y="3566160"/>
            <a:ext cx="2743200" cy="18288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" name="MeanderUnit_8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MeanderUnit_9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MeanderUnit_10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MeanderUnit_11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MeanderUnit_12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MeanderUnit_13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MeanderUnit_14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MeanderUnit_15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MeanderUnit_16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MeanderUnit_17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Εισαγωγή &amp; Μεθοδολογία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731520" y="868680"/>
            <a:ext cx="1371600" cy="27432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Shape 2"/>
          <p:cNvSpPr/>
          <p:nvPr/>
        </p:nvSpPr>
        <p:spPr>
          <a:xfrm>
            <a:off x="731520" y="1188720"/>
            <a:ext cx="3657600" cy="34747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508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371600"/>
            <a:ext cx="365760" cy="3657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463040" y="137160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Αντικείμενο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05840" y="1920240"/>
            <a:ext cx="3108960" cy="2560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Χρονικό πλαίσιο: </a:t>
            </a:r>
            <a:r>
              <a:rPr lang="en-US" sz="12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96 – 284 μ.Χ.</a:t>
            </a:r>
            <a:endParaRPr lang="en-US" sz="12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(Νέρβας – Διοκλητιανός)</a:t>
            </a:r>
            <a:endParaRPr lang="en-US" sz="1200" dirty="0"/>
          </a:p>
          <a:p>
            <a:pPr marL="0" indent="0">
              <a:lnSpc>
                <a:spcPct val="115000"/>
              </a:lnSpc>
              <a:buNone/>
            </a:pPr>
            <a:endParaRPr lang="en-US" sz="12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Στόχος: </a:t>
            </a:r>
            <a:r>
              <a:rPr lang="en-US" sz="12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Αποσαφήνιση της εξέλιξης θεσμικών διαδικασιών, νομικών βάσεων και ιδεολογικών λόγων νομιμοποίησης</a:t>
            </a:r>
            <a:endParaRPr lang="en-US" sz="1200" dirty="0"/>
          </a:p>
          <a:p>
            <a:pPr marL="0" indent="0">
              <a:lnSpc>
                <a:spcPct val="115000"/>
              </a:lnSpc>
              <a:buNone/>
            </a:pPr>
            <a:endParaRPr lang="en-US" sz="12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Εστίαση: </a:t>
            </a:r>
            <a:r>
              <a:rPr lang="en-US" sz="12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Μετάβαση από τον σταθερό 2ο αι. στην κρίση του 3ου αι.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4754880" y="1188720"/>
            <a:ext cx="3657600" cy="34747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508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371600"/>
            <a:ext cx="365760" cy="36576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486400" y="137160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Μεθοδολογία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5029200" y="1920240"/>
            <a:ext cx="3108960" cy="2560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Πρωτογενείς πηγές:</a:t>
            </a:r>
            <a:endParaRPr lang="en-US" sz="12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Lex de imperio Vespasiani</a:t>
            </a:r>
            <a:endParaRPr lang="en-US" sz="12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Κάσσιος Δίων, Ηρωδιανός</a:t>
            </a:r>
            <a:endParaRPr lang="en-US" sz="12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Νομίσματα &amp; επιγραφές</a:t>
            </a:r>
            <a:endParaRPr lang="en-US" sz="1200" dirty="0"/>
          </a:p>
          <a:p>
            <a:pPr marL="0" indent="0">
              <a:lnSpc>
                <a:spcPct val="115000"/>
              </a:lnSpc>
              <a:buNone/>
            </a:pPr>
            <a:endParaRPr lang="en-US" sz="12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Δευτερογενείς μελέτες:</a:t>
            </a:r>
            <a:endParaRPr lang="en-US" sz="12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Millar, Mommsen, Ando, Talbert</a:t>
            </a:r>
            <a:endParaRPr lang="en-US" sz="1200" dirty="0"/>
          </a:p>
          <a:p>
            <a:pPr marL="0" indent="0">
              <a:lnSpc>
                <a:spcPct val="115000"/>
              </a:lnSpc>
              <a:buNone/>
            </a:pPr>
            <a:endParaRPr lang="en-US" sz="1200" dirty="0"/>
          </a:p>
        </p:txBody>
      </p:sp>
      <p:sp>
        <p:nvSpPr>
          <p:cNvPr id="12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MeanderUnit_14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MeanderUnit_15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MeanderUnit_16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MeanderUnit_17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8" name="MeanderUnit_108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9" name="MeanderUnit_109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0" name="MeanderUnit_110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1" name="MeanderUnit_111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2" name="MeanderUnit_112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3" name="MeanderUnit_113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Ιστορική Αναδρομή: </a:t>
            </a:r>
            <a:r>
              <a:rPr lang="el-GR" sz="26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Το</a:t>
            </a:r>
            <a:r>
              <a:rPr lang="en-US" sz="26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Principatus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731520" y="868680"/>
            <a:ext cx="1371600" cy="27432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Shape 2"/>
          <p:cNvSpPr/>
          <p:nvPr/>
        </p:nvSpPr>
        <p:spPr>
          <a:xfrm>
            <a:off x="868680" y="1298448"/>
            <a:ext cx="164592" cy="164592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5" name="Shape 3"/>
          <p:cNvSpPr/>
          <p:nvPr/>
        </p:nvSpPr>
        <p:spPr>
          <a:xfrm>
            <a:off x="914400" y="1463040"/>
            <a:ext cx="54864" cy="777240"/>
          </a:xfrm>
          <a:prstGeom prst="rect">
            <a:avLst/>
          </a:prstGeom>
          <a:solidFill>
            <a:srgbClr val="E8DDD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Text 4"/>
          <p:cNvSpPr/>
          <p:nvPr/>
        </p:nvSpPr>
        <p:spPr>
          <a:xfrm>
            <a:off x="1280160" y="118872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27 π.Χ.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2286000" y="1188720"/>
            <a:ext cx="6126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Οκταβιανός Αύγουστος θεμελιώνει το σύστημα του Principatus — θεσμικός «συμβιβασμός» μεταξύ δημοκρατικής παράδοσης και μοναρχικής πραγματικότητας</a:t>
            </a:r>
            <a:endParaRPr lang="en-US" sz="1150" dirty="0"/>
          </a:p>
        </p:txBody>
      </p:sp>
      <p:sp>
        <p:nvSpPr>
          <p:cNvPr id="8" name="Shape 6"/>
          <p:cNvSpPr/>
          <p:nvPr/>
        </p:nvSpPr>
        <p:spPr>
          <a:xfrm>
            <a:off x="868680" y="2258568"/>
            <a:ext cx="164592" cy="164592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9" name="Shape 7"/>
          <p:cNvSpPr/>
          <p:nvPr/>
        </p:nvSpPr>
        <p:spPr>
          <a:xfrm>
            <a:off x="914400" y="2423160"/>
            <a:ext cx="54864" cy="777240"/>
          </a:xfrm>
          <a:prstGeom prst="rect">
            <a:avLst/>
          </a:prstGeom>
          <a:solidFill>
            <a:srgbClr val="E8DDD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0" name="Text 8"/>
          <p:cNvSpPr/>
          <p:nvPr/>
        </p:nvSpPr>
        <p:spPr>
          <a:xfrm>
            <a:off x="1280160" y="214884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1ος αι.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2286000" y="2148840"/>
            <a:ext cx="6126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Νομική συγκρότηση: ο Princeps συγκεντρώνει imperium maius, tribunicia potestas, pontifex maximus — ο «μύθος» της restitutio rei publicae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868680" y="3218688"/>
            <a:ext cx="164592" cy="164592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3" name="Shape 11"/>
          <p:cNvSpPr/>
          <p:nvPr/>
        </p:nvSpPr>
        <p:spPr>
          <a:xfrm>
            <a:off x="914400" y="3383280"/>
            <a:ext cx="54864" cy="777240"/>
          </a:xfrm>
          <a:prstGeom prst="rect">
            <a:avLst/>
          </a:prstGeom>
          <a:solidFill>
            <a:srgbClr val="E8DDD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1280160" y="310896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2ος αι.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2286000" y="3108960"/>
            <a:ext cx="6126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Πολιτική σταθερότητα — Δυναστεία Αντωνίνων: ομαλές μεταβιβάσεις μέσω υιοθεσίας και συγκλητικής έγκρισης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868680" y="4178808"/>
            <a:ext cx="164592" cy="164592"/>
          </a:xfrm>
          <a:prstGeom prst="ellipse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7" name="Text 15"/>
          <p:cNvSpPr/>
          <p:nvPr/>
        </p:nvSpPr>
        <p:spPr>
          <a:xfrm>
            <a:off x="1280160" y="406908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3ος αι.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2286000" y="4069080"/>
            <a:ext cx="6126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Κρίση: στρατιωτικές στάσεις, σφετερισμοί, απόσχιση τμημάτων — βαθμιαία μετάβαση από Principatus σε Dominatus (Τετραρχία, 284 μ.Χ.)</a:t>
            </a:r>
            <a:endParaRPr lang="en-US" sz="1150" dirty="0"/>
          </a:p>
        </p:txBody>
      </p:sp>
      <p:sp>
        <p:nvSpPr>
          <p:cNvPr id="19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8" name="MeanderUnit_108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9" name="MeanderUnit_109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0" name="MeanderUnit_110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1" name="MeanderUnit_111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2" name="MeanderUnit_112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3" name="MeanderUnit_113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4" name="MeanderUnit_114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5" name="MeanderUnit_115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6" name="MeanderUnit_116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7" name="MeanderUnit_117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8" name="MeanderUnit_118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9" name="MeanderUnit_119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0" name="MeanderUnit_120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2B1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1371600"/>
            <a:ext cx="64008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" y="2194560"/>
            <a:ext cx="7680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5ED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II. ΘΕΣΜΙΚΟ &amp; ΝΟΜΙΚΟ ΠΛΑΙΣΙΟ</a:t>
            </a:r>
            <a:endParaRPr lang="en-US" sz="3000" dirty="0"/>
          </a:p>
        </p:txBody>
      </p:sp>
      <p:sp>
        <p:nvSpPr>
          <p:cNvPr id="4" name="Text 1"/>
          <p:cNvSpPr/>
          <p:nvPr/>
        </p:nvSpPr>
        <p:spPr>
          <a:xfrm>
            <a:off x="731520" y="292608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C9A9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Principatus – Lex de imperio – Senatus consulta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200400" y="3566160"/>
            <a:ext cx="2743200" cy="18288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" name="MeanderUnit_8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MeanderUnit_9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MeanderUnit_10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MeanderUnit_11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MeanderUnit_12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MeanderUnit_13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MeanderUnit_14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MeanderUnit_15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MeanderUnit_16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MeanderUnit_17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MeanderUnit_18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BB685B-F075-B8CE-8501-2AE5EC8D9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1" y="514351"/>
            <a:ext cx="2911248" cy="402499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32797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200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l-GR" sz="24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Το</a:t>
            </a:r>
            <a:r>
              <a:rPr lang="en-US" sz="2400" b="1" dirty="0">
                <a:solidFill>
                  <a:srgbClr val="2B1B1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Principatus ως «Συνταγματική» Μοναρχία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731520" y="868680"/>
            <a:ext cx="1371600" cy="27432"/>
          </a:xfrm>
          <a:prstGeom prst="rect">
            <a:avLst/>
          </a:prstGeom>
          <a:solidFill>
            <a:srgbClr val="C9A9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Shape 2"/>
          <p:cNvSpPr/>
          <p:nvPr/>
        </p:nvSpPr>
        <p:spPr>
          <a:xfrm>
            <a:off x="731520" y="1188720"/>
            <a:ext cx="2560320" cy="22860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508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1371600"/>
            <a:ext cx="457200" cy="4572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196596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Imperium Maius</a:t>
            </a:r>
            <a:endParaRPr lang="en-US" sz="13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Proconsulare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914400" y="265176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Ανώτατη διοικητική και στρατιωτική εξουσία σε όλες τις επαρχίες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3566160" y="1188720"/>
            <a:ext cx="2560320" cy="22860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508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1600"/>
            <a:ext cx="457200" cy="4572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749040" y="196596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Tribunicia</a:t>
            </a:r>
            <a:endParaRPr lang="en-US" sz="13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Potestas</a:t>
            </a:r>
            <a:endParaRPr lang="en-US" sz="1300" dirty="0"/>
          </a:p>
        </p:txBody>
      </p:sp>
      <p:sp>
        <p:nvSpPr>
          <p:cNvPr id="11" name="Text 7"/>
          <p:cNvSpPr/>
          <p:nvPr/>
        </p:nvSpPr>
        <p:spPr>
          <a:xfrm>
            <a:off x="3749040" y="265176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Δικαίωμα βέτο, ιερότητα προσώπου, νομοθετική πρωτοβουλία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6400800" y="1188720"/>
            <a:ext cx="2560320" cy="22860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508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640" y="1371600"/>
            <a:ext cx="457200" cy="4572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583680" y="196596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Pontifex</a:t>
            </a:r>
            <a:endParaRPr lang="en-US" sz="13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300" b="1" dirty="0">
                <a:solidFill>
                  <a:srgbClr val="8B451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Maximus</a:t>
            </a:r>
            <a:endParaRPr lang="en-US" sz="1300" dirty="0"/>
          </a:p>
        </p:txBody>
      </p:sp>
      <p:sp>
        <p:nvSpPr>
          <p:cNvPr id="15" name="Text 10"/>
          <p:cNvSpPr/>
          <p:nvPr/>
        </p:nvSpPr>
        <p:spPr>
          <a:xfrm>
            <a:off x="6583680" y="265176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B1B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Επικεφαλής της ρωμαϊκής θρησκείας, θρησκευτική αυθεντία</a:t>
            </a:r>
            <a:endParaRPr lang="en-US" sz="1100" dirty="0"/>
          </a:p>
        </p:txBody>
      </p:sp>
      <p:sp>
        <p:nvSpPr>
          <p:cNvPr id="16" name="Text 11"/>
          <p:cNvSpPr/>
          <p:nvPr/>
        </p:nvSpPr>
        <p:spPr>
          <a:xfrm>
            <a:off x="731520" y="3749040"/>
            <a:ext cx="76809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5000"/>
              </a:lnSpc>
              <a:buNone/>
            </a:pPr>
            <a:r>
              <a:rPr lang="en-US" sz="1150" b="1" i="1" dirty="0">
                <a:solidFill>
                  <a:srgbClr val="6B5B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«συνταγματικός μύθος»: </a:t>
            </a:r>
            <a:r>
              <a:rPr lang="en-US" sz="1150" i="1" dirty="0">
                <a:solidFill>
                  <a:srgbClr val="6B5B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Princeps δεν κατείχε βασιλικό τίτλο — η Σύγκλητος απέδιδε παραδοσιακές εξουσίες, καλύπτοντας τη μοναρχική ουσία με τη restitutio rei publicae.</a:t>
            </a:r>
            <a:endParaRPr lang="en-US" sz="1150" dirty="0"/>
          </a:p>
        </p:txBody>
      </p:sp>
      <p:sp>
        <p:nvSpPr>
          <p:cNvPr id="17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MeanderUnit_19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MeanderUnit_20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1" name="MeanderUnit_21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MeanderUnit_22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MeanderUnit_23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MeanderUnit_24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MeanderUnit_25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MeanderUnit_26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7" name="MeanderUnit_27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MeanderUnit_28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MeanderUnit_29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MeanderUnit_79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MeanderUnit_80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8" name="MeanderUnit_108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9" name="MeanderUnit_109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0" name="MeanderUnit_110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1" name="MeanderUnit_111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2" name="MeanderUnit_112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3" name="MeanderUnit_113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4" name="MeanderUnit_114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5" name="MeanderUnit_115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6" name="MeanderUnit_116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7" name="MeanderUnit_117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8" name="MeanderUnit_118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6FF7262-2FBB-C695-6196-42965DFAA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372" y="342900"/>
            <a:ext cx="3187255" cy="4457700"/>
          </a:xfrm>
          <a:prstGeom prst="rect">
            <a:avLst/>
          </a:prstGeom>
        </p:spPr>
      </p:pic>
      <p:sp>
        <p:nvSpPr>
          <p:cNvPr id="28" name="RomanBorderTop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9" name="RomanBorderTopFrame"/>
          <p:cNvSpPr/>
          <p:nvPr/>
        </p:nvSpPr>
        <p:spPr>
          <a:xfrm>
            <a:off x="36576" y="3657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" name="MeanderUnit_30"/>
          <p:cNvSpPr/>
          <p:nvPr/>
        </p:nvSpPr>
        <p:spPr>
          <a:xfrm>
            <a:off x="91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" name="MeanderUnit_31"/>
          <p:cNvSpPr/>
          <p:nvPr/>
        </p:nvSpPr>
        <p:spPr>
          <a:xfrm>
            <a:off x="274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2" name="MeanderUnit_32"/>
          <p:cNvSpPr/>
          <p:nvPr/>
        </p:nvSpPr>
        <p:spPr>
          <a:xfrm>
            <a:off x="457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MeanderUnit_33"/>
          <p:cNvSpPr/>
          <p:nvPr/>
        </p:nvSpPr>
        <p:spPr>
          <a:xfrm>
            <a:off x="640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MeanderUnit_34"/>
          <p:cNvSpPr/>
          <p:nvPr/>
        </p:nvSpPr>
        <p:spPr>
          <a:xfrm>
            <a:off x="822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5" name="MeanderUnit_35"/>
          <p:cNvSpPr/>
          <p:nvPr/>
        </p:nvSpPr>
        <p:spPr>
          <a:xfrm>
            <a:off x="1005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" name="MeanderUnit_36"/>
          <p:cNvSpPr/>
          <p:nvPr/>
        </p:nvSpPr>
        <p:spPr>
          <a:xfrm>
            <a:off x="1188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7" name="MeanderUnit_37"/>
          <p:cNvSpPr/>
          <p:nvPr/>
        </p:nvSpPr>
        <p:spPr>
          <a:xfrm>
            <a:off x="1371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MeanderUnit_38"/>
          <p:cNvSpPr/>
          <p:nvPr/>
        </p:nvSpPr>
        <p:spPr>
          <a:xfrm>
            <a:off x="1554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9" name="MeanderUnit_39"/>
          <p:cNvSpPr/>
          <p:nvPr/>
        </p:nvSpPr>
        <p:spPr>
          <a:xfrm>
            <a:off x="1737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0" name="MeanderUnit_40"/>
          <p:cNvSpPr/>
          <p:nvPr/>
        </p:nvSpPr>
        <p:spPr>
          <a:xfrm>
            <a:off x="1920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1" name="MeanderUnit_41"/>
          <p:cNvSpPr/>
          <p:nvPr/>
        </p:nvSpPr>
        <p:spPr>
          <a:xfrm>
            <a:off x="2103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2" name="MeanderUnit_42"/>
          <p:cNvSpPr/>
          <p:nvPr/>
        </p:nvSpPr>
        <p:spPr>
          <a:xfrm>
            <a:off x="2286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MeanderUnit_43"/>
          <p:cNvSpPr/>
          <p:nvPr/>
        </p:nvSpPr>
        <p:spPr>
          <a:xfrm>
            <a:off x="2468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4" name="MeanderUnit_44"/>
          <p:cNvSpPr/>
          <p:nvPr/>
        </p:nvSpPr>
        <p:spPr>
          <a:xfrm>
            <a:off x="2651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5" name="MeanderUnit_45"/>
          <p:cNvSpPr/>
          <p:nvPr/>
        </p:nvSpPr>
        <p:spPr>
          <a:xfrm>
            <a:off x="2834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MeanderUnit_46"/>
          <p:cNvSpPr/>
          <p:nvPr/>
        </p:nvSpPr>
        <p:spPr>
          <a:xfrm>
            <a:off x="3017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MeanderUnit_47"/>
          <p:cNvSpPr/>
          <p:nvPr/>
        </p:nvSpPr>
        <p:spPr>
          <a:xfrm>
            <a:off x="3200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MeanderUnit_48"/>
          <p:cNvSpPr/>
          <p:nvPr/>
        </p:nvSpPr>
        <p:spPr>
          <a:xfrm>
            <a:off x="3383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9" name="MeanderUnit_49"/>
          <p:cNvSpPr/>
          <p:nvPr/>
        </p:nvSpPr>
        <p:spPr>
          <a:xfrm>
            <a:off x="3566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MeanderUnit_50"/>
          <p:cNvSpPr/>
          <p:nvPr/>
        </p:nvSpPr>
        <p:spPr>
          <a:xfrm>
            <a:off x="3749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" name="MeanderUnit_51"/>
          <p:cNvSpPr/>
          <p:nvPr/>
        </p:nvSpPr>
        <p:spPr>
          <a:xfrm>
            <a:off x="3931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MeanderUnit_52"/>
          <p:cNvSpPr/>
          <p:nvPr/>
        </p:nvSpPr>
        <p:spPr>
          <a:xfrm>
            <a:off x="4114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3" name="MeanderUnit_53"/>
          <p:cNvSpPr/>
          <p:nvPr/>
        </p:nvSpPr>
        <p:spPr>
          <a:xfrm>
            <a:off x="4297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4" name="MeanderUnit_54"/>
          <p:cNvSpPr/>
          <p:nvPr/>
        </p:nvSpPr>
        <p:spPr>
          <a:xfrm>
            <a:off x="44805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5" name="MeanderUnit_55"/>
          <p:cNvSpPr/>
          <p:nvPr/>
        </p:nvSpPr>
        <p:spPr>
          <a:xfrm>
            <a:off x="46634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6" name="MeanderUnit_56"/>
          <p:cNvSpPr/>
          <p:nvPr/>
        </p:nvSpPr>
        <p:spPr>
          <a:xfrm>
            <a:off x="48463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7" name="MeanderUnit_57"/>
          <p:cNvSpPr/>
          <p:nvPr/>
        </p:nvSpPr>
        <p:spPr>
          <a:xfrm>
            <a:off x="50292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MeanderUnit_58"/>
          <p:cNvSpPr/>
          <p:nvPr/>
        </p:nvSpPr>
        <p:spPr>
          <a:xfrm>
            <a:off x="52120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9" name="MeanderUnit_59"/>
          <p:cNvSpPr/>
          <p:nvPr/>
        </p:nvSpPr>
        <p:spPr>
          <a:xfrm>
            <a:off x="53949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0" name="MeanderUnit_60"/>
          <p:cNvSpPr/>
          <p:nvPr/>
        </p:nvSpPr>
        <p:spPr>
          <a:xfrm>
            <a:off x="55778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MeanderUnit_61"/>
          <p:cNvSpPr/>
          <p:nvPr/>
        </p:nvSpPr>
        <p:spPr>
          <a:xfrm>
            <a:off x="57607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MeanderUnit_62"/>
          <p:cNvSpPr/>
          <p:nvPr/>
        </p:nvSpPr>
        <p:spPr>
          <a:xfrm>
            <a:off x="59436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3" name="MeanderUnit_63"/>
          <p:cNvSpPr/>
          <p:nvPr/>
        </p:nvSpPr>
        <p:spPr>
          <a:xfrm>
            <a:off x="61264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4" name="MeanderUnit_64"/>
          <p:cNvSpPr/>
          <p:nvPr/>
        </p:nvSpPr>
        <p:spPr>
          <a:xfrm>
            <a:off x="63093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5" name="MeanderUnit_65"/>
          <p:cNvSpPr/>
          <p:nvPr/>
        </p:nvSpPr>
        <p:spPr>
          <a:xfrm>
            <a:off x="64922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6" name="MeanderUnit_66"/>
          <p:cNvSpPr/>
          <p:nvPr/>
        </p:nvSpPr>
        <p:spPr>
          <a:xfrm>
            <a:off x="66751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MeanderUnit_67"/>
          <p:cNvSpPr/>
          <p:nvPr/>
        </p:nvSpPr>
        <p:spPr>
          <a:xfrm>
            <a:off x="68580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8" name="MeanderUnit_68"/>
          <p:cNvSpPr/>
          <p:nvPr/>
        </p:nvSpPr>
        <p:spPr>
          <a:xfrm>
            <a:off x="70408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9" name="MeanderUnit_69"/>
          <p:cNvSpPr/>
          <p:nvPr/>
        </p:nvSpPr>
        <p:spPr>
          <a:xfrm>
            <a:off x="72237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" name="MeanderUnit_70"/>
          <p:cNvSpPr/>
          <p:nvPr/>
        </p:nvSpPr>
        <p:spPr>
          <a:xfrm>
            <a:off x="74066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1" name="MeanderUnit_71"/>
          <p:cNvSpPr/>
          <p:nvPr/>
        </p:nvSpPr>
        <p:spPr>
          <a:xfrm>
            <a:off x="75895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2" name="MeanderUnit_72"/>
          <p:cNvSpPr/>
          <p:nvPr/>
        </p:nvSpPr>
        <p:spPr>
          <a:xfrm>
            <a:off x="77724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3" name="MeanderUnit_73"/>
          <p:cNvSpPr/>
          <p:nvPr/>
        </p:nvSpPr>
        <p:spPr>
          <a:xfrm>
            <a:off x="79552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4" name="MeanderUnit_74"/>
          <p:cNvSpPr/>
          <p:nvPr/>
        </p:nvSpPr>
        <p:spPr>
          <a:xfrm>
            <a:off x="813816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5" name="MeanderUnit_75"/>
          <p:cNvSpPr/>
          <p:nvPr/>
        </p:nvSpPr>
        <p:spPr>
          <a:xfrm>
            <a:off x="832104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6" name="MeanderUnit_76"/>
          <p:cNvSpPr/>
          <p:nvPr/>
        </p:nvSpPr>
        <p:spPr>
          <a:xfrm>
            <a:off x="850392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7" name="MeanderUnit_77"/>
          <p:cNvSpPr/>
          <p:nvPr/>
        </p:nvSpPr>
        <p:spPr>
          <a:xfrm>
            <a:off x="868680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8" name="MeanderUnit_78"/>
          <p:cNvSpPr/>
          <p:nvPr/>
        </p:nvSpPr>
        <p:spPr>
          <a:xfrm>
            <a:off x="8869680" y="13716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9" name="RomanBorderBottom"/>
          <p:cNvSpPr/>
          <p:nvPr/>
        </p:nvSpPr>
        <p:spPr>
          <a:xfrm>
            <a:off x="0" y="4777740"/>
            <a:ext cx="9144000" cy="365760"/>
          </a:xfrm>
          <a:prstGeom prst="rect">
            <a:avLst/>
          </a:prstGeom>
          <a:gradFill>
            <a:gsLst>
              <a:gs pos="0">
                <a:srgbClr val="D4AF37"/>
              </a:gs>
              <a:gs pos="25000">
                <a:srgbClr val="F5D060"/>
              </a:gs>
              <a:gs pos="50000">
                <a:srgbClr val="C5A028"/>
              </a:gs>
              <a:gs pos="75000">
                <a:srgbClr val="F5D060"/>
              </a:gs>
              <a:gs pos="100000">
                <a:srgbClr val="D4AF37"/>
              </a:gs>
            </a:gsLst>
            <a:lin ang="0" scaled="1"/>
          </a:gradFill>
          <a:ln w="19050">
            <a:solidFill>
              <a:srgbClr val="8B691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0" name="RomanBorderBottomFrame"/>
          <p:cNvSpPr/>
          <p:nvPr/>
        </p:nvSpPr>
        <p:spPr>
          <a:xfrm>
            <a:off x="36576" y="4814316"/>
            <a:ext cx="9070848" cy="292608"/>
          </a:xfrm>
          <a:prstGeom prst="rect">
            <a:avLst/>
          </a:prstGeom>
          <a:noFill/>
          <a:ln w="1270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" name="MeanderUnit_81"/>
          <p:cNvSpPr/>
          <p:nvPr/>
        </p:nvSpPr>
        <p:spPr>
          <a:xfrm>
            <a:off x="91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2" name="MeanderUnit_82"/>
          <p:cNvSpPr/>
          <p:nvPr/>
        </p:nvSpPr>
        <p:spPr>
          <a:xfrm>
            <a:off x="274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3" name="MeanderUnit_83"/>
          <p:cNvSpPr/>
          <p:nvPr/>
        </p:nvSpPr>
        <p:spPr>
          <a:xfrm>
            <a:off x="457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4" name="MeanderUnit_84"/>
          <p:cNvSpPr/>
          <p:nvPr/>
        </p:nvSpPr>
        <p:spPr>
          <a:xfrm>
            <a:off x="640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5" name="MeanderUnit_85"/>
          <p:cNvSpPr/>
          <p:nvPr/>
        </p:nvSpPr>
        <p:spPr>
          <a:xfrm>
            <a:off x="822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6" name="MeanderUnit_86"/>
          <p:cNvSpPr/>
          <p:nvPr/>
        </p:nvSpPr>
        <p:spPr>
          <a:xfrm>
            <a:off x="1005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7" name="MeanderUnit_87"/>
          <p:cNvSpPr/>
          <p:nvPr/>
        </p:nvSpPr>
        <p:spPr>
          <a:xfrm>
            <a:off x="1188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8" name="MeanderUnit_88"/>
          <p:cNvSpPr/>
          <p:nvPr/>
        </p:nvSpPr>
        <p:spPr>
          <a:xfrm>
            <a:off x="1371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9" name="MeanderUnit_89"/>
          <p:cNvSpPr/>
          <p:nvPr/>
        </p:nvSpPr>
        <p:spPr>
          <a:xfrm>
            <a:off x="1554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0" name="MeanderUnit_90"/>
          <p:cNvSpPr/>
          <p:nvPr/>
        </p:nvSpPr>
        <p:spPr>
          <a:xfrm>
            <a:off x="1737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1" name="MeanderUnit_91"/>
          <p:cNvSpPr/>
          <p:nvPr/>
        </p:nvSpPr>
        <p:spPr>
          <a:xfrm>
            <a:off x="1920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2" name="MeanderUnit_92"/>
          <p:cNvSpPr/>
          <p:nvPr/>
        </p:nvSpPr>
        <p:spPr>
          <a:xfrm>
            <a:off x="2103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3" name="MeanderUnit_93"/>
          <p:cNvSpPr/>
          <p:nvPr/>
        </p:nvSpPr>
        <p:spPr>
          <a:xfrm>
            <a:off x="2286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4" name="MeanderUnit_94"/>
          <p:cNvSpPr/>
          <p:nvPr/>
        </p:nvSpPr>
        <p:spPr>
          <a:xfrm>
            <a:off x="2468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5" name="MeanderUnit_95"/>
          <p:cNvSpPr/>
          <p:nvPr/>
        </p:nvSpPr>
        <p:spPr>
          <a:xfrm>
            <a:off x="2651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6" name="MeanderUnit_96"/>
          <p:cNvSpPr/>
          <p:nvPr/>
        </p:nvSpPr>
        <p:spPr>
          <a:xfrm>
            <a:off x="2834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7" name="MeanderUnit_97"/>
          <p:cNvSpPr/>
          <p:nvPr/>
        </p:nvSpPr>
        <p:spPr>
          <a:xfrm>
            <a:off x="3017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8" name="MeanderUnit_98"/>
          <p:cNvSpPr/>
          <p:nvPr/>
        </p:nvSpPr>
        <p:spPr>
          <a:xfrm>
            <a:off x="3200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9" name="MeanderUnit_99"/>
          <p:cNvSpPr/>
          <p:nvPr/>
        </p:nvSpPr>
        <p:spPr>
          <a:xfrm>
            <a:off x="3383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0" name="MeanderUnit_100"/>
          <p:cNvSpPr/>
          <p:nvPr/>
        </p:nvSpPr>
        <p:spPr>
          <a:xfrm>
            <a:off x="3566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1" name="MeanderUnit_101"/>
          <p:cNvSpPr/>
          <p:nvPr/>
        </p:nvSpPr>
        <p:spPr>
          <a:xfrm>
            <a:off x="3749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2" name="MeanderUnit_102"/>
          <p:cNvSpPr/>
          <p:nvPr/>
        </p:nvSpPr>
        <p:spPr>
          <a:xfrm>
            <a:off x="3931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3" name="MeanderUnit_103"/>
          <p:cNvSpPr/>
          <p:nvPr/>
        </p:nvSpPr>
        <p:spPr>
          <a:xfrm>
            <a:off x="4114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4" name="MeanderUnit_104"/>
          <p:cNvSpPr/>
          <p:nvPr/>
        </p:nvSpPr>
        <p:spPr>
          <a:xfrm>
            <a:off x="4297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5" name="MeanderUnit_105"/>
          <p:cNvSpPr/>
          <p:nvPr/>
        </p:nvSpPr>
        <p:spPr>
          <a:xfrm>
            <a:off x="44805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" name="MeanderUnit_106"/>
          <p:cNvSpPr/>
          <p:nvPr/>
        </p:nvSpPr>
        <p:spPr>
          <a:xfrm>
            <a:off x="46634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7" name="MeanderUnit_107"/>
          <p:cNvSpPr/>
          <p:nvPr/>
        </p:nvSpPr>
        <p:spPr>
          <a:xfrm>
            <a:off x="48463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8" name="MeanderUnit_108"/>
          <p:cNvSpPr/>
          <p:nvPr/>
        </p:nvSpPr>
        <p:spPr>
          <a:xfrm>
            <a:off x="50292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9" name="MeanderUnit_109"/>
          <p:cNvSpPr/>
          <p:nvPr/>
        </p:nvSpPr>
        <p:spPr>
          <a:xfrm>
            <a:off x="52120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0" name="MeanderUnit_110"/>
          <p:cNvSpPr/>
          <p:nvPr/>
        </p:nvSpPr>
        <p:spPr>
          <a:xfrm>
            <a:off x="53949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1" name="MeanderUnit_111"/>
          <p:cNvSpPr/>
          <p:nvPr/>
        </p:nvSpPr>
        <p:spPr>
          <a:xfrm>
            <a:off x="55778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2" name="MeanderUnit_112"/>
          <p:cNvSpPr/>
          <p:nvPr/>
        </p:nvSpPr>
        <p:spPr>
          <a:xfrm>
            <a:off x="57607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3" name="MeanderUnit_113"/>
          <p:cNvSpPr/>
          <p:nvPr/>
        </p:nvSpPr>
        <p:spPr>
          <a:xfrm>
            <a:off x="59436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4" name="MeanderUnit_114"/>
          <p:cNvSpPr/>
          <p:nvPr/>
        </p:nvSpPr>
        <p:spPr>
          <a:xfrm>
            <a:off x="61264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5" name="MeanderUnit_115"/>
          <p:cNvSpPr/>
          <p:nvPr/>
        </p:nvSpPr>
        <p:spPr>
          <a:xfrm>
            <a:off x="63093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6" name="MeanderUnit_116"/>
          <p:cNvSpPr/>
          <p:nvPr/>
        </p:nvSpPr>
        <p:spPr>
          <a:xfrm>
            <a:off x="64922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7" name="MeanderUnit_117"/>
          <p:cNvSpPr/>
          <p:nvPr/>
        </p:nvSpPr>
        <p:spPr>
          <a:xfrm>
            <a:off x="66751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8" name="MeanderUnit_118"/>
          <p:cNvSpPr/>
          <p:nvPr/>
        </p:nvSpPr>
        <p:spPr>
          <a:xfrm>
            <a:off x="68580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9" name="MeanderUnit_119"/>
          <p:cNvSpPr/>
          <p:nvPr/>
        </p:nvSpPr>
        <p:spPr>
          <a:xfrm>
            <a:off x="70408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0" name="MeanderUnit_120"/>
          <p:cNvSpPr/>
          <p:nvPr/>
        </p:nvSpPr>
        <p:spPr>
          <a:xfrm>
            <a:off x="72237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1" name="MeanderUnit_121"/>
          <p:cNvSpPr/>
          <p:nvPr/>
        </p:nvSpPr>
        <p:spPr>
          <a:xfrm>
            <a:off x="74066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2" name="MeanderUnit_122"/>
          <p:cNvSpPr/>
          <p:nvPr/>
        </p:nvSpPr>
        <p:spPr>
          <a:xfrm>
            <a:off x="75895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3" name="MeanderUnit_123"/>
          <p:cNvSpPr/>
          <p:nvPr/>
        </p:nvSpPr>
        <p:spPr>
          <a:xfrm>
            <a:off x="77724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4" name="MeanderUnit_124"/>
          <p:cNvSpPr/>
          <p:nvPr/>
        </p:nvSpPr>
        <p:spPr>
          <a:xfrm>
            <a:off x="79552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5" name="MeanderUnit_125"/>
          <p:cNvSpPr/>
          <p:nvPr/>
        </p:nvSpPr>
        <p:spPr>
          <a:xfrm>
            <a:off x="813816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6" name="MeanderUnit_126"/>
          <p:cNvSpPr/>
          <p:nvPr/>
        </p:nvSpPr>
        <p:spPr>
          <a:xfrm>
            <a:off x="832104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7" name="MeanderUnit_127"/>
          <p:cNvSpPr/>
          <p:nvPr/>
        </p:nvSpPr>
        <p:spPr>
          <a:xfrm>
            <a:off x="850392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8" name="MeanderUnit_128"/>
          <p:cNvSpPr/>
          <p:nvPr/>
        </p:nvSpPr>
        <p:spPr>
          <a:xfrm>
            <a:off x="868680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0"/>
                </a:moveTo>
                <a:lnTo>
                  <a:pt x="0" y="91440"/>
                </a:lnTo>
                <a:lnTo>
                  <a:pt x="182880" y="91440"/>
                </a:lnTo>
                <a:lnTo>
                  <a:pt x="182880" y="0"/>
                </a:lnTo>
                <a:lnTo>
                  <a:pt x="128015" y="0"/>
                </a:lnTo>
                <a:lnTo>
                  <a:pt x="128015" y="59436"/>
                </a:lnTo>
                <a:lnTo>
                  <a:pt x="54864" y="59436"/>
                </a:lnTo>
                <a:lnTo>
                  <a:pt x="54864" y="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9" name="MeanderUnit_129"/>
          <p:cNvSpPr/>
          <p:nvPr/>
        </p:nvSpPr>
        <p:spPr>
          <a:xfrm>
            <a:off x="8869680" y="4914900"/>
            <a:ext cx="182880" cy="91440"/>
          </a:xfrm>
          <a:custGeom>
            <a:avLst/>
            <a:gdLst/>
            <a:ahLst/>
            <a:cxnLst/>
            <a:rect l="0" t="0" r="182880" b="91440"/>
            <a:pathLst>
              <a:path w="182880" h="91440">
                <a:moveTo>
                  <a:pt x="0" y="91440"/>
                </a:moveTo>
                <a:lnTo>
                  <a:pt x="0" y="0"/>
                </a:lnTo>
                <a:lnTo>
                  <a:pt x="182880" y="0"/>
                </a:lnTo>
                <a:lnTo>
                  <a:pt x="182880" y="91440"/>
                </a:lnTo>
                <a:lnTo>
                  <a:pt x="128015" y="91440"/>
                </a:lnTo>
                <a:lnTo>
                  <a:pt x="128015" y="32003"/>
                </a:lnTo>
                <a:lnTo>
                  <a:pt x="54864" y="32003"/>
                </a:lnTo>
                <a:lnTo>
                  <a:pt x="54864" y="91440"/>
                </a:lnTo>
                <a:close/>
              </a:path>
            </a:pathLst>
          </a:custGeom>
          <a:solidFill>
            <a:srgbClr val="8B6914">
              <a:alpha val="85000"/>
            </a:srgbClr>
          </a:solidFill>
          <a:ln w="6350">
            <a:solidFill>
              <a:srgbClr val="6B4F1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27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1345</Words>
  <Application>Microsoft Office PowerPoint</Application>
  <PresentationFormat>On-screen Show (16:9)</PresentationFormat>
  <Paragraphs>245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Algerian</vt:lpstr>
      <vt:lpstr>Aptos</vt:lpstr>
      <vt:lpstr>Arial</vt:lpstr>
      <vt:lpstr>Calibri</vt:lpstr>
      <vt:lpstr>Garamond</vt:lpstr>
      <vt:lpstr>Georgia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NIKOS DRAKOPOULOS</dc:creator>
  <cp:lastModifiedBy>Maria Giouni</cp:lastModifiedBy>
  <cp:revision>6</cp:revision>
  <dcterms:created xsi:type="dcterms:W3CDTF">2026-04-27T00:00:40Z</dcterms:created>
  <dcterms:modified xsi:type="dcterms:W3CDTF">2026-05-07T09:51:37Z</dcterms:modified>
</cp:coreProperties>
</file>