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4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 Ορθογώνιο"/>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 Ορθογώνιο"/>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 Ορθογώνιο"/>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Ορθογώνιο"/>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 Στρογγυλεμένο ορθογώνιο"/>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 Στρογγυλεμένο ορθογώνιο"/>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Ορθογώνιο"/>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705600" y="4206240"/>
            <a:ext cx="960120" cy="457200"/>
          </a:xfrm>
        </p:spPr>
        <p:txBody>
          <a:bodyPr/>
          <a:lstStyle/>
          <a:p>
            <a:fld id="{496F6AB0-FE7B-49E3-8976-0FBE646AD47E}" type="datetimeFigureOut">
              <a:rPr lang="el-GR" smtClean="0"/>
              <a:pPr/>
              <a:t>1/3/2025</a:t>
            </a:fld>
            <a:endParaRPr lang="el-GR"/>
          </a:p>
        </p:txBody>
      </p:sp>
      <p:sp>
        <p:nvSpPr>
          <p:cNvPr id="17" name="16 - Θέση υποσέλιδου"/>
          <p:cNvSpPr>
            <a:spLocks noGrp="1"/>
          </p:cNvSpPr>
          <p:nvPr>
            <p:ph type="ftr" sz="quarter" idx="11"/>
          </p:nvPr>
        </p:nvSpPr>
        <p:spPr>
          <a:xfrm>
            <a:off x="5410200" y="4205288"/>
            <a:ext cx="1295400" cy="457200"/>
          </a:xfrm>
        </p:spPr>
        <p:txBody>
          <a:bodyPr/>
          <a:lstStyle/>
          <a:p>
            <a:endParaRPr lang="el-GR"/>
          </a:p>
        </p:txBody>
      </p:sp>
      <p:sp>
        <p:nvSpPr>
          <p:cNvPr id="29" name="28 - Θέση αριθμού διαφάνειας"/>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855BADCD-77E8-4AEB-BCA5-AB7A0A9B2672}"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96F6AB0-FE7B-49E3-8976-0FBE646AD47E}" type="datetimeFigureOut">
              <a:rPr lang="el-GR" smtClean="0"/>
              <a:pPr/>
              <a:t>1/3/2025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55BADCD-77E8-4AEB-BCA5-AB7A0A9B2672}"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96F6AB0-FE7B-49E3-8976-0FBE646AD47E}" type="datetimeFigureOut">
              <a:rPr lang="el-GR" smtClean="0"/>
              <a:pPr/>
              <a:t>1/3/2025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55BADCD-77E8-4AEB-BCA5-AB7A0A9B2672}"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96F6AB0-FE7B-49E3-8976-0FBE646AD47E}" type="datetimeFigureOut">
              <a:rPr lang="el-GR" smtClean="0"/>
              <a:pPr/>
              <a:t>1/3/2025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55BADCD-77E8-4AEB-BCA5-AB7A0A9B2672}"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496F6AB0-FE7B-49E3-8976-0FBE646AD47E}" type="datetimeFigureOut">
              <a:rPr lang="el-GR" smtClean="0"/>
              <a:pPr/>
              <a:t>1/3/2025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55BADCD-77E8-4AEB-BCA5-AB7A0A9B2672}"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496F6AB0-FE7B-49E3-8976-0FBE646AD47E}" type="datetimeFigureOut">
              <a:rPr lang="el-GR" smtClean="0"/>
              <a:pPr/>
              <a:t>1/3/2025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55BADCD-77E8-4AEB-BCA5-AB7A0A9B2672}"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nchor="ctr"/>
          <a:lstStyle>
            <a:lvl1pPr>
              <a:defRPr sz="4000" b="0" i="0"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ημερομηνίας"/>
          <p:cNvSpPr>
            <a:spLocks noGrp="1"/>
          </p:cNvSpPr>
          <p:nvPr>
            <p:ph type="dt" sz="half" idx="10"/>
          </p:nvPr>
        </p:nvSpPr>
        <p:spPr/>
        <p:txBody>
          <a:bodyPr rtlCol="0"/>
          <a:lstStyle/>
          <a:p>
            <a:fld id="{496F6AB0-FE7B-49E3-8976-0FBE646AD47E}" type="datetimeFigureOut">
              <a:rPr lang="el-GR" smtClean="0"/>
              <a:pPr/>
              <a:t>1/3/2025</a:t>
            </a:fld>
            <a:endParaRPr lang="el-GR"/>
          </a:p>
        </p:txBody>
      </p:sp>
      <p:sp>
        <p:nvSpPr>
          <p:cNvPr id="27" name="26 - Θέση αριθμού διαφάνειας"/>
          <p:cNvSpPr>
            <a:spLocks noGrp="1"/>
          </p:cNvSpPr>
          <p:nvPr>
            <p:ph type="sldNum" sz="quarter" idx="11"/>
          </p:nvPr>
        </p:nvSpPr>
        <p:spPr/>
        <p:txBody>
          <a:bodyPr rtlCol="0"/>
          <a:lstStyle/>
          <a:p>
            <a:fld id="{855BADCD-77E8-4AEB-BCA5-AB7A0A9B2672}" type="slidenum">
              <a:rPr lang="el-GR" smtClean="0"/>
              <a:pPr/>
              <a:t>‹#›</a:t>
            </a:fld>
            <a:endParaRPr lang="el-GR"/>
          </a:p>
        </p:txBody>
      </p:sp>
      <p:sp>
        <p:nvSpPr>
          <p:cNvPr id="28" name="27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a:xfrm>
            <a:off x="6583680" y="612648"/>
            <a:ext cx="957264" cy="457200"/>
          </a:xfrm>
        </p:spPr>
        <p:txBody>
          <a:bodyPr/>
          <a:lstStyle/>
          <a:p>
            <a:fld id="{496F6AB0-FE7B-49E3-8976-0FBE646AD47E}" type="datetimeFigureOut">
              <a:rPr lang="el-GR" smtClean="0"/>
              <a:pPr/>
              <a:t>1/3/2025</a:t>
            </a:fld>
            <a:endParaRPr lang="el-GR"/>
          </a:p>
        </p:txBody>
      </p:sp>
      <p:sp>
        <p:nvSpPr>
          <p:cNvPr id="4" name="3 - Θέση υποσέλιδου"/>
          <p:cNvSpPr>
            <a:spLocks noGrp="1"/>
          </p:cNvSpPr>
          <p:nvPr>
            <p:ph type="ftr" sz="quarter" idx="11"/>
          </p:nvPr>
        </p:nvSpPr>
        <p:spPr>
          <a:xfrm>
            <a:off x="5257800" y="612648"/>
            <a:ext cx="1325880" cy="457200"/>
          </a:xfrm>
        </p:spPr>
        <p:txBody>
          <a:bodyPr/>
          <a:lstStyle/>
          <a:p>
            <a:endParaRPr lang="el-GR"/>
          </a:p>
        </p:txBody>
      </p:sp>
      <p:sp>
        <p:nvSpPr>
          <p:cNvPr id="5" name="4 - Θέση αριθμού διαφάνειας"/>
          <p:cNvSpPr>
            <a:spLocks noGrp="1"/>
          </p:cNvSpPr>
          <p:nvPr>
            <p:ph type="sldNum" sz="quarter" idx="12"/>
          </p:nvPr>
        </p:nvSpPr>
        <p:spPr>
          <a:xfrm>
            <a:off x="8174736" y="2272"/>
            <a:ext cx="762000" cy="365760"/>
          </a:xfrm>
        </p:spPr>
        <p:txBody>
          <a:bodyPr/>
          <a:lstStyle/>
          <a:p>
            <a:fld id="{855BADCD-77E8-4AEB-BCA5-AB7A0A9B2672}"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496F6AB0-FE7B-49E3-8976-0FBE646AD47E}" type="datetimeFigureOut">
              <a:rPr lang="el-GR" smtClean="0"/>
              <a:pPr/>
              <a:t>1/3/2025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855BADCD-77E8-4AEB-BCA5-AB7A0A9B2672}"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496F6AB0-FE7B-49E3-8976-0FBE646AD47E}" type="datetimeFigureOut">
              <a:rPr lang="el-GR" smtClean="0"/>
              <a:pPr/>
              <a:t>1/3/2025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55BADCD-77E8-4AEB-BCA5-AB7A0A9B2672}"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96F6AB0-FE7B-49E3-8976-0FBE646AD47E}" type="datetimeFigureOut">
              <a:rPr lang="el-GR" smtClean="0"/>
              <a:pPr/>
              <a:t>1/3/2025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55BADCD-77E8-4AEB-BCA5-AB7A0A9B2672}"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Ορθογώνιο"/>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 Ορθογώνιο"/>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 Ορθογώνιο"/>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 Στρογγυλεμένο ορθογώνιο"/>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 Στρογγυλεμένο ορθογώνιο"/>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 Ορθογώνιο"/>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 Ορθογώνιο"/>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 Ορθογώνιο"/>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 Ορθογώνιο"/>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 Ορθογώνιο"/>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 Ορθογώνιο"/>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Θέση τίτλου"/>
          <p:cNvSpPr>
            <a:spLocks noGrp="1"/>
          </p:cNvSpPr>
          <p:nvPr>
            <p:ph type="title"/>
          </p:nvPr>
        </p:nvSpPr>
        <p:spPr>
          <a:xfrm>
            <a:off x="457200" y="1143000"/>
            <a:ext cx="8229600" cy="10668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496F6AB0-FE7B-49E3-8976-0FBE646AD47E}" type="datetimeFigureOut">
              <a:rPr lang="el-GR" smtClean="0"/>
              <a:pPr/>
              <a:t>1/3/2025</a:t>
            </a:fld>
            <a:endParaRPr lang="el-GR"/>
          </a:p>
        </p:txBody>
      </p:sp>
      <p:sp>
        <p:nvSpPr>
          <p:cNvPr id="3" name="2 - Θέση υποσέλιδου"/>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l-GR"/>
          </a:p>
        </p:txBody>
      </p:sp>
      <p:sp>
        <p:nvSpPr>
          <p:cNvPr id="23" name="22 - Θέση αριθμού διαφάνειας"/>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855BADCD-77E8-4AEB-BCA5-AB7A0A9B2672}"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Δίκαιο της Ευρωπαϊκής Ένωσης Ι</a:t>
            </a:r>
            <a:endParaRPr lang="el-GR" dirty="0"/>
          </a:p>
        </p:txBody>
      </p:sp>
      <p:sp>
        <p:nvSpPr>
          <p:cNvPr id="3" name="2 - Υπότιτλος"/>
          <p:cNvSpPr>
            <a:spLocks noGrp="1"/>
          </p:cNvSpPr>
          <p:nvPr>
            <p:ph type="subTitle" idx="1"/>
          </p:nvPr>
        </p:nvSpPr>
        <p:spPr/>
        <p:txBody>
          <a:bodyPr/>
          <a:lstStyle/>
          <a:p>
            <a:r>
              <a:rPr lang="el-GR" dirty="0" smtClean="0"/>
              <a:t>Το Δικαστήριο της Ευρωπαϊκής Ένωσης</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Το </a:t>
            </a:r>
            <a:r>
              <a:rPr lang="el-GR" sz="3200" dirty="0" err="1" smtClean="0"/>
              <a:t>ΓεΔΕΕ</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Τα μέλη του Γενικού Δικαστηρίου δύνανται να καλούνται να ασκήσουν καθήκοντα γενικού εισαγγελέα</a:t>
            </a:r>
          </a:p>
          <a:p>
            <a:r>
              <a:rPr lang="el-GR" sz="2000" dirty="0" smtClean="0"/>
              <a:t>Ο γενικός εισαγγελέας διατυπώνει δημόσια, με πλήρη αμεροληψία και ανεξαρτησία, αιτιολογημένες προτάσεις επί ορισμένων υποθέσεων που έχουν υποβληθεί στο Γενικό Δικαστήριο, προκειμένου να το συνδράμει στην εκπλήρωση του έργου του</a:t>
            </a:r>
          </a:p>
          <a:p>
            <a:r>
              <a:rPr lang="el-GR" sz="2000" dirty="0" smtClean="0"/>
              <a:t>Τα κριτήρια επιλογής των υποθέσεων, καθώς και ο τρόπος διορισμού των γενικών εισαγγελέων, καθορίζονται από τον κανονισμό διαδικασίας του Γενικού Δικαστηρίου</a:t>
            </a:r>
          </a:p>
          <a:p>
            <a:r>
              <a:rPr lang="el-GR" sz="2000" dirty="0" smtClean="0"/>
              <a:t>Το μέλος του Γενικού Δικαστηρίου το οποίο κλήθηκε να ασκήσει τα καθήκοντα γενικού εισαγγελέα σε μία υπόθεση, δεν επιτρέπεται να συμμετάσχει στην λήψη αποφάσεως επί της υποθέσεως αυτής</a:t>
            </a:r>
            <a:endParaRPr lang="el-GR"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Σύνθεση</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Το Γενικό Δικαστήριο συνεδριάζει κατά τμήματα, αποτελούμενα από 3 και 5 δικαστές, ενώ</a:t>
            </a:r>
            <a:r>
              <a:rPr lang="el-GR" sz="2000" dirty="0"/>
              <a:t>, όταν η φύση </a:t>
            </a:r>
            <a:r>
              <a:rPr lang="el-GR" sz="2000" dirty="0" smtClean="0"/>
              <a:t>της υπόθεσης </a:t>
            </a:r>
            <a:r>
              <a:rPr lang="el-GR" sz="2000" dirty="0"/>
              <a:t>το επιτρέπει, </a:t>
            </a:r>
            <a:r>
              <a:rPr lang="el-GR" sz="2000" dirty="0" smtClean="0"/>
              <a:t>σε </a:t>
            </a:r>
            <a:r>
              <a:rPr lang="el-GR" sz="2000" dirty="0"/>
              <a:t>μονομελή </a:t>
            </a:r>
            <a:r>
              <a:rPr lang="el-GR" sz="2000" dirty="0" smtClean="0"/>
              <a:t>σχηματισμό</a:t>
            </a:r>
          </a:p>
          <a:p>
            <a:r>
              <a:rPr lang="el-GR" sz="2000" dirty="0"/>
              <a:t>Μια υπόθεση μπορεί επίσης να παραπεμφθεί στο τμήμα μείζονος συνθέσεως που αποτελείται από δεκαπέντε δικαστές ή στο τμήμα διευρυμένης συνθέσεως που αποτελείται από εννέα δικαστές, όταν αυτό δικαιολογείται από τη νομική δυσκολία, τη σπουδαιότητα ή τις ιδιαίτερες περιστάσεις </a:t>
            </a:r>
            <a:r>
              <a:rPr lang="el-GR" sz="2000"/>
              <a:t>της </a:t>
            </a:r>
            <a:r>
              <a:rPr lang="el-GR" sz="2000" smtClean="0"/>
              <a:t>υποθέσεως</a:t>
            </a:r>
            <a:endParaRPr lang="el-GR"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Σύνταξη αποφάσεων (και των δύο δικαστηρίων)</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Κατά βάση </a:t>
            </a:r>
            <a:r>
              <a:rPr lang="el-GR" sz="2000" dirty="0" err="1" smtClean="0"/>
              <a:t>ρωμαιογερμανική</a:t>
            </a:r>
            <a:r>
              <a:rPr lang="el-GR" sz="2000" dirty="0" smtClean="0"/>
              <a:t> νομική παράδοση, επομένως δεν δεσμεύεται από προηγούμενη νομολογία του</a:t>
            </a:r>
          </a:p>
          <a:p>
            <a:r>
              <a:rPr lang="el-GR" sz="2000" dirty="0" smtClean="0"/>
              <a:t>Γενικά σταθερή νομολογία για λόγους νομικής βεβαιότητας</a:t>
            </a:r>
          </a:p>
          <a:p>
            <a:r>
              <a:rPr lang="el-GR" sz="2000" dirty="0" smtClean="0"/>
              <a:t>Στις εισηγήσεις/γνώμες των γενικών εισαγγελέων αποτυπώνεται συνήθως γλαφυρά η νομολογία του δικαστηρίου επί του ζητήματος</a:t>
            </a:r>
          </a:p>
          <a:p>
            <a:r>
              <a:rPr lang="el-GR" sz="2000" dirty="0" smtClean="0"/>
              <a:t>Γενικά οι αποφάσεις διέπονται από λακωνικό λόγο</a:t>
            </a:r>
            <a:endParaRPr lang="en-US" sz="2000" dirty="0" smtClean="0"/>
          </a:p>
          <a:p>
            <a:r>
              <a:rPr lang="el-GR" sz="2000" dirty="0" smtClean="0"/>
              <a:t>Λόγος όχι ιδιαίτερα πολύπλοκος χωρίς τη χρήση δευτερευουσών προτάσεων</a:t>
            </a:r>
          </a:p>
          <a:p>
            <a:r>
              <a:rPr lang="el-GR" sz="2000" dirty="0" smtClean="0"/>
              <a:t>Μικρές συνδεόμενες μεταξύ τους σκέψεις</a:t>
            </a:r>
          </a:p>
          <a:p>
            <a:r>
              <a:rPr lang="el-GR" sz="2000" dirty="0" smtClean="0"/>
              <a:t>Στο τέλος περιλαμβάνεται το διατακτικό της απόφασης, δεν καταγράφονται αποκλίνουσες απόψεις, ούτε </a:t>
            </a:r>
            <a:r>
              <a:rPr lang="en-US" sz="2000" i="1" dirty="0" smtClean="0"/>
              <a:t>obiter dicta</a:t>
            </a:r>
            <a:endParaRPr lang="en-US" sz="20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Μέθοδοι ερμηνείας</a:t>
            </a:r>
            <a:endParaRPr lang="el-GR" sz="3200" dirty="0"/>
          </a:p>
        </p:txBody>
      </p:sp>
      <p:sp>
        <p:nvSpPr>
          <p:cNvPr id="3" name="2 - Θέση περιεχομένου"/>
          <p:cNvSpPr>
            <a:spLocks noGrp="1"/>
          </p:cNvSpPr>
          <p:nvPr>
            <p:ph idx="1"/>
          </p:nvPr>
        </p:nvSpPr>
        <p:spPr/>
        <p:txBody>
          <a:bodyPr>
            <a:normAutofit lnSpcReduction="10000"/>
          </a:bodyPr>
          <a:lstStyle/>
          <a:p>
            <a:pPr>
              <a:buNone/>
            </a:pPr>
            <a:r>
              <a:rPr lang="el-GR" sz="2000" dirty="0" smtClean="0"/>
              <a:t>Βασικές μέθοδοι ερμηνείας των κανόνων δικαίου:</a:t>
            </a:r>
          </a:p>
          <a:p>
            <a:pPr>
              <a:buFont typeface="Wingdings" pitchFamily="2" charset="2"/>
              <a:buChar char="Ø"/>
            </a:pPr>
            <a:r>
              <a:rPr lang="el-GR" sz="2000" dirty="0" smtClean="0"/>
              <a:t> Γραμματική</a:t>
            </a:r>
            <a:r>
              <a:rPr lang="en-US" sz="2000" dirty="0" smtClean="0"/>
              <a:t> </a:t>
            </a:r>
            <a:r>
              <a:rPr lang="el-GR" sz="2000" dirty="0" smtClean="0"/>
              <a:t>(αναζήτηση του νοήματος μέσω του γράμματος του νόμου)</a:t>
            </a:r>
          </a:p>
          <a:p>
            <a:pPr>
              <a:buFont typeface="Wingdings" pitchFamily="2" charset="2"/>
              <a:buChar char="Ø"/>
            </a:pPr>
            <a:r>
              <a:rPr lang="el-GR" sz="2000" dirty="0" smtClean="0"/>
              <a:t> Ιστορική</a:t>
            </a:r>
            <a:r>
              <a:rPr lang="en-US" sz="2000" dirty="0" smtClean="0"/>
              <a:t> (</a:t>
            </a:r>
            <a:r>
              <a:rPr lang="el-GR" sz="2000" dirty="0" smtClean="0"/>
              <a:t>χρήση της διεργασίας πριν από τη θεσμοθέτηση του κανόνα δικαίου ώστε να αποσαφηνισθεί η βούληση του νομοθέτη)</a:t>
            </a:r>
          </a:p>
          <a:p>
            <a:pPr>
              <a:buFont typeface="Wingdings" pitchFamily="2" charset="2"/>
              <a:buChar char="Ø"/>
            </a:pPr>
            <a:r>
              <a:rPr lang="el-GR" sz="2000" dirty="0" smtClean="0"/>
              <a:t> Συστηματική (ο κάθε κανόνας δεν υφίσταται μόνος του, αλλά εντός ενός συστήματος κανόνων δικαίου, επομένως η ερμηνεία του θα πρέπει γίνεται εντός του πλαισίου αυτού σε σχέση με τις λοιπές διατάξεις του ίδιου συστήματος και τις γενικότερες αρχές που διέπουν το σύστημα αυτό)</a:t>
            </a:r>
          </a:p>
          <a:p>
            <a:pPr>
              <a:buFont typeface="Wingdings" pitchFamily="2" charset="2"/>
              <a:buChar char="Ø"/>
            </a:pPr>
            <a:r>
              <a:rPr lang="el-GR" sz="2000" dirty="0" smtClean="0"/>
              <a:t> Τελολογική (ερμηνεία διατάξεων με βάση το γενικότερο στόχο για την επίτευξη του οποία οι διατάξεις αυτές θεσπίσθηκαν)</a:t>
            </a:r>
          </a:p>
          <a:p>
            <a:pPr>
              <a:buFont typeface="Wingdings" pitchFamily="2" charset="2"/>
              <a:buChar char="Ø"/>
            </a:pPr>
            <a:r>
              <a:rPr lang="el-GR" sz="2000" dirty="0" smtClean="0"/>
              <a:t> Συγκριτική (λαμβάνονται υπ’ όψη αντιλήψεις, αρχές και κανόνες διαφόρων εννόμων τάξεων)</a:t>
            </a:r>
            <a:endParaRPr lang="el-GR"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Μέθοδοι ερμηνείας</a:t>
            </a:r>
            <a:endParaRPr lang="el-GR" sz="3200" dirty="0"/>
          </a:p>
        </p:txBody>
      </p:sp>
      <p:sp>
        <p:nvSpPr>
          <p:cNvPr id="3" name="2 - Θέση περιεχομένου"/>
          <p:cNvSpPr>
            <a:spLocks noGrp="1"/>
          </p:cNvSpPr>
          <p:nvPr>
            <p:ph idx="1"/>
          </p:nvPr>
        </p:nvSpPr>
        <p:spPr/>
        <p:txBody>
          <a:bodyPr>
            <a:normAutofit fontScale="92500" lnSpcReduction="10000"/>
          </a:bodyPr>
          <a:lstStyle/>
          <a:p>
            <a:r>
              <a:rPr lang="el-GR" sz="2000" dirty="0" smtClean="0"/>
              <a:t>Οι βασικές μέθοδοι δεν </a:t>
            </a:r>
            <a:r>
              <a:rPr lang="el-GR" sz="2000" dirty="0" err="1" smtClean="0"/>
              <a:t>αλληλοαποκλείονται</a:t>
            </a:r>
            <a:endParaRPr lang="el-GR" sz="2000" dirty="0" smtClean="0"/>
          </a:p>
          <a:p>
            <a:r>
              <a:rPr lang="el-GR" sz="2000" dirty="0" smtClean="0"/>
              <a:t>Κάθε περίπτωση κανόνα δικαίου ενέχει διαφορετικά ποιοτικά χαρακτηριστικά επομένως η επιλογή της κατάλληλης μεθόδου πέρα από τη θεωρητική προσέγγιση κάθε δικαστή, επηρεάζεται και από τον κανόνα αυτόν καθ’ αυτόν</a:t>
            </a:r>
          </a:p>
          <a:p>
            <a:r>
              <a:rPr lang="el-GR" sz="2000" dirty="0" smtClean="0"/>
              <a:t>Αποτέλεσμα και την νομικής παράδοσης του κάθε δικαστή (π.χ. στο ΗΒ είναι αρκετά διαδεδομένη η ιστορική μέθοδος)</a:t>
            </a:r>
          </a:p>
          <a:p>
            <a:r>
              <a:rPr lang="el-GR" sz="2000" dirty="0" smtClean="0"/>
              <a:t>Χρησιμοποιείται ιδιαίτερα η τελολογική μέθοδος, το Δικαστήριο ερμηνεύει μια διάταξη με βάση το σκοπό τον οποίο υπηρετεί (π.χ. οικονομική ολοκλήρωση, ασφάλεια κτλ.)</a:t>
            </a:r>
          </a:p>
          <a:p>
            <a:r>
              <a:rPr lang="el-GR" sz="2000" dirty="0" smtClean="0"/>
              <a:t>Ενίοτε το δικαστήριο προκειμένου να καλύψει νομοθετικό κενό υπερβαίνει την απλή ερμηνεία ενός κανόνα, αναπτύσσοντας γενικές αρχές του δικαίου της ΕΕ</a:t>
            </a:r>
          </a:p>
          <a:p>
            <a:r>
              <a:rPr lang="el-GR" sz="2000" dirty="0" smtClean="0"/>
              <a:t>Συγκριτική μέθοδος για την οριοθέτηση της κοινής συνταγματικής παράδοσης</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Παραδείγματα</a:t>
            </a:r>
            <a:endParaRPr lang="el-GR" sz="3200" dirty="0"/>
          </a:p>
        </p:txBody>
      </p:sp>
      <p:sp>
        <p:nvSpPr>
          <p:cNvPr id="3" name="2 - Θέση περιεχομένου"/>
          <p:cNvSpPr>
            <a:spLocks noGrp="1"/>
          </p:cNvSpPr>
          <p:nvPr>
            <p:ph idx="1"/>
          </p:nvPr>
        </p:nvSpPr>
        <p:spPr/>
        <p:txBody>
          <a:bodyPr>
            <a:normAutofit lnSpcReduction="10000"/>
          </a:bodyPr>
          <a:lstStyle/>
          <a:p>
            <a:r>
              <a:rPr lang="en-US" sz="2000" dirty="0" smtClean="0"/>
              <a:t>C-294/83 Les </a:t>
            </a:r>
            <a:r>
              <a:rPr lang="en-US" sz="2000" dirty="0" err="1" smtClean="0"/>
              <a:t>Verts</a:t>
            </a:r>
            <a:r>
              <a:rPr lang="en-US" sz="2000" dirty="0" smtClean="0"/>
              <a:t> </a:t>
            </a:r>
            <a:r>
              <a:rPr lang="el-GR" sz="2000" dirty="0" smtClean="0"/>
              <a:t>κατά Ευρωπαϊκού Κοινοβουλίου</a:t>
            </a:r>
          </a:p>
          <a:p>
            <a:pPr>
              <a:buFont typeface="Wingdings" pitchFamily="2" charset="2"/>
              <a:buChar char="Ø"/>
            </a:pPr>
            <a:r>
              <a:rPr lang="el-GR" sz="2000" dirty="0" smtClean="0"/>
              <a:t>Η διάταξη του άρθρου 173 </a:t>
            </a:r>
            <a:r>
              <a:rPr lang="el-GR" sz="2000" dirty="0" err="1" smtClean="0"/>
              <a:t>ΣυνθΕΟΚ</a:t>
            </a:r>
            <a:r>
              <a:rPr lang="el-GR" sz="2000" dirty="0" smtClean="0"/>
              <a:t> δεν αναφέρει παρά μόνο τις πράξεις του Συμβουλίου και της Επιτροπής, το Ευρωπαϊκό Κοινοβούλιο δεν περιλαμβάνεται ρητά μεταξύ των θεσμικών οργάνων, οι πράξεις των οποίων υπόκεινται σε προσφυγή</a:t>
            </a:r>
          </a:p>
          <a:p>
            <a:pPr>
              <a:buFont typeface="Wingdings" pitchFamily="2" charset="2"/>
              <a:buChar char="Ø"/>
            </a:pPr>
            <a:r>
              <a:rPr lang="el-GR" sz="2000" dirty="0" smtClean="0"/>
              <a:t>Το σύστημα της </a:t>
            </a:r>
            <a:r>
              <a:rPr lang="el-GR" sz="2000" dirty="0" err="1" smtClean="0"/>
              <a:t>ΣυνθΕΟΚ</a:t>
            </a:r>
            <a:r>
              <a:rPr lang="el-GR" sz="2000" dirty="0" smtClean="0"/>
              <a:t> συνίσταται στη δυνατότητα ασκήσεως απευθείας προσφυγής κατά «οιουδήποτε μέτρου που λαμβάνουν τα θεσμικά όργανα και συνεπάγονται έννομο αποτέλεσμα», όπως είχε ήδη την ευκαιρία να τονίσει το Δικαστήριο με την απόφαση </a:t>
            </a:r>
            <a:r>
              <a:rPr lang="en-US" sz="2000" dirty="0" smtClean="0"/>
              <a:t>C-2</a:t>
            </a:r>
            <a:r>
              <a:rPr lang="el-GR" sz="2000" dirty="0" smtClean="0"/>
              <a:t>2/70 Επιτροπή κατά Συμβουλίου</a:t>
            </a:r>
          </a:p>
          <a:p>
            <a:pPr>
              <a:buFont typeface="Wingdings" pitchFamily="2" charset="2"/>
              <a:buChar char="Ø"/>
            </a:pPr>
            <a:r>
              <a:rPr lang="el-GR" sz="2000" dirty="0" smtClean="0"/>
              <a:t>Στην αρχική της διατύπωση η </a:t>
            </a:r>
            <a:r>
              <a:rPr lang="el-GR" sz="2000" dirty="0" err="1" smtClean="0"/>
              <a:t>ΣυνθΕΟΚ</a:t>
            </a:r>
            <a:r>
              <a:rPr lang="el-GR" sz="2000" dirty="0" smtClean="0"/>
              <a:t> δεν αναγνώριζε στο ΕΚ παρά μόνο εξουσίες συμβουλευτικού χαρακτήρα και πολιτικού ελέγχου και όχι εξουσία θεσπίσεως πράξεων συνεπαγόμενων έννομα αποτελέσματα έναντι τρίτων</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Αποτέλεσμα</a:t>
            </a:r>
            <a:endParaRPr lang="el-GR" sz="3200" dirty="0"/>
          </a:p>
        </p:txBody>
      </p:sp>
      <p:sp>
        <p:nvSpPr>
          <p:cNvPr id="3" name="2 - Θέση περιεχομένου"/>
          <p:cNvSpPr>
            <a:spLocks noGrp="1"/>
          </p:cNvSpPr>
          <p:nvPr>
            <p:ph idx="1"/>
          </p:nvPr>
        </p:nvSpPr>
        <p:spPr/>
        <p:txBody>
          <a:bodyPr>
            <a:normAutofit/>
          </a:bodyPr>
          <a:lstStyle/>
          <a:p>
            <a:pPr>
              <a:buFont typeface="Wingdings" pitchFamily="2" charset="2"/>
              <a:buChar char="Ø"/>
            </a:pPr>
            <a:r>
              <a:rPr lang="el-GR" sz="2000" dirty="0" smtClean="0"/>
              <a:t>Ενδεχόμενη ερμηνεία του άρθρου 173 </a:t>
            </a:r>
            <a:r>
              <a:rPr lang="el-GR" sz="2000" dirty="0" err="1" smtClean="0"/>
              <a:t>ΣυνθΕΟΚ</a:t>
            </a:r>
            <a:r>
              <a:rPr lang="el-GR" sz="2000" dirty="0" smtClean="0"/>
              <a:t> κατά τρόπο που να εξαιρούνται οι πράξεις του Ευρωπαϊκού Κοινοβουλίου από εκείνες κατά των οποίων μπορεί να ασκηθεί προσφυγή θα κατέληγε σε αποτέλεσμα αντίθετο τόσο προς το πνεύμα της Συνθήκης, όπως εκφράζεται με το άρθρο 164 </a:t>
            </a:r>
            <a:r>
              <a:rPr lang="el-GR" sz="2000" dirty="0" err="1" smtClean="0"/>
              <a:t>ΣυνθΕΟΚ</a:t>
            </a:r>
            <a:r>
              <a:rPr lang="el-GR" sz="2000" dirty="0" smtClean="0"/>
              <a:t>, όσο και προς το σύστημά της</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Προστασία θεμελιωδών δικαιωμάτων</a:t>
            </a:r>
            <a:endParaRPr lang="el-GR" sz="3200" dirty="0"/>
          </a:p>
        </p:txBody>
      </p:sp>
      <p:sp>
        <p:nvSpPr>
          <p:cNvPr id="3" name="2 - Θέση περιεχομένου"/>
          <p:cNvSpPr>
            <a:spLocks noGrp="1"/>
          </p:cNvSpPr>
          <p:nvPr>
            <p:ph idx="1"/>
          </p:nvPr>
        </p:nvSpPr>
        <p:spPr/>
        <p:txBody>
          <a:bodyPr>
            <a:normAutofit lnSpcReduction="10000"/>
          </a:bodyPr>
          <a:lstStyle/>
          <a:p>
            <a:r>
              <a:rPr lang="el-GR" sz="2000" dirty="0" smtClean="0"/>
              <a:t>Κλασικό παράδειγμα δικαστικού ακτιβισμού</a:t>
            </a:r>
          </a:p>
          <a:p>
            <a:r>
              <a:rPr lang="el-GR" sz="2000" dirty="0" smtClean="0"/>
              <a:t>Έλλειψη καταλόγου δικαιωμάτων στις ιδρυτικές Συνθήκες</a:t>
            </a:r>
          </a:p>
          <a:p>
            <a:r>
              <a:rPr lang="en-US" sz="2000" dirty="0" smtClean="0"/>
              <a:t>C-29/69 </a:t>
            </a:r>
            <a:r>
              <a:rPr lang="en-US" sz="2000" dirty="0" err="1" smtClean="0"/>
              <a:t>Stauder</a:t>
            </a:r>
            <a:r>
              <a:rPr lang="el-GR" sz="2000" dirty="0" smtClean="0"/>
              <a:t>: κρίθηκε ότι η Απόφαση δεν θίγει «θεμελιώδη ανθρώπινα</a:t>
            </a:r>
            <a:r>
              <a:rPr lang="en-US" sz="2000" dirty="0" smtClean="0"/>
              <a:t> </a:t>
            </a:r>
            <a:r>
              <a:rPr lang="el-GR" sz="2000" dirty="0" smtClean="0"/>
              <a:t>δικαιώματα ενσωματωμένα στις γενικές αρχές του κοινοτικού δικαίου</a:t>
            </a:r>
            <a:r>
              <a:rPr lang="en-US" sz="2000" dirty="0" smtClean="0"/>
              <a:t> </a:t>
            </a:r>
            <a:r>
              <a:rPr lang="el-GR" sz="2000" dirty="0" smtClean="0"/>
              <a:t>και προστατευμένα από το Δικαστήριο»</a:t>
            </a:r>
          </a:p>
          <a:p>
            <a:r>
              <a:rPr lang="el-GR" sz="2000" dirty="0" smtClean="0"/>
              <a:t>Γενική αναγνώριση των θεμελιωδών δικαιωμάτων ως γενικών αρχών του κοινοτικού δικαίου</a:t>
            </a:r>
          </a:p>
          <a:p>
            <a:r>
              <a:rPr lang="fr-FR" sz="2000" dirty="0" smtClean="0"/>
              <a:t>C-11/70 Internationale </a:t>
            </a:r>
            <a:r>
              <a:rPr lang="fr-FR" sz="2000" dirty="0" err="1" smtClean="0"/>
              <a:t>Handelsgesellschaft</a:t>
            </a:r>
            <a:r>
              <a:rPr lang="el-GR" sz="2000" dirty="0" smtClean="0"/>
              <a:t>: η προάσπιση των δικαιωμάτων εμπνέεται από τις κοινές συνταγματικές παραδόσεις των κρατών μελών</a:t>
            </a:r>
          </a:p>
          <a:p>
            <a:r>
              <a:rPr lang="fr-FR" sz="2000" dirty="0" smtClean="0"/>
              <a:t>C-4/73 </a:t>
            </a:r>
            <a:r>
              <a:rPr lang="fr-FR" sz="2000" dirty="0" err="1" smtClean="0"/>
              <a:t>Nold</a:t>
            </a:r>
            <a:r>
              <a:rPr lang="el-GR" sz="2000" dirty="0" smtClean="0"/>
              <a:t>: πηγή έμπνευσης αποτελούν και οι διεθνείς συμβάσεις προστασίας των δικαιωμάτων του ανθρώπου όπου συμμετέχουν τα κράτη μέλη</a:t>
            </a:r>
          </a:p>
          <a:p>
            <a:r>
              <a:rPr lang="fr-FR" sz="2000" dirty="0" smtClean="0"/>
              <a:t>C-36/75 </a:t>
            </a:r>
            <a:r>
              <a:rPr lang="fr-FR" sz="2000" dirty="0" err="1" smtClean="0"/>
              <a:t>Rutili</a:t>
            </a:r>
            <a:r>
              <a:rPr lang="el-GR" sz="2000" dirty="0" smtClean="0"/>
              <a:t>, </a:t>
            </a:r>
            <a:r>
              <a:rPr lang="fr-FR" sz="2000" dirty="0" smtClean="0"/>
              <a:t>C-44/79 Liselotte </a:t>
            </a:r>
            <a:r>
              <a:rPr lang="fr-FR" sz="2000" dirty="0" err="1" smtClean="0"/>
              <a:t>Hauer</a:t>
            </a:r>
            <a:r>
              <a:rPr lang="el-GR" sz="2000" dirty="0" smtClean="0"/>
              <a:t>: Ιδιαίτερη μνεία στην ΕΣΔΑ</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just"/>
            <a:r>
              <a:rPr lang="el-GR" sz="3200" dirty="0" smtClean="0"/>
              <a:t>Αρμοδιότητες </a:t>
            </a:r>
            <a:r>
              <a:rPr lang="el-GR" sz="3200" dirty="0" err="1" smtClean="0"/>
              <a:t>ΓεΔΕΕ</a:t>
            </a:r>
            <a:endParaRPr lang="el-GR" sz="3200" dirty="0"/>
          </a:p>
        </p:txBody>
      </p:sp>
      <p:sp>
        <p:nvSpPr>
          <p:cNvPr id="3" name="2 - Θέση περιεχομένου"/>
          <p:cNvSpPr>
            <a:spLocks noGrp="1"/>
          </p:cNvSpPr>
          <p:nvPr>
            <p:ph idx="1"/>
          </p:nvPr>
        </p:nvSpPr>
        <p:spPr/>
        <p:txBody>
          <a:bodyPr>
            <a:normAutofit fontScale="92500" lnSpcReduction="10000"/>
          </a:bodyPr>
          <a:lstStyle/>
          <a:p>
            <a:pPr>
              <a:buNone/>
            </a:pPr>
            <a:r>
              <a:rPr lang="el-GR" sz="2000" dirty="0" smtClean="0"/>
              <a:t>Αποφαίνεται σε πρώτο βαθμό:</a:t>
            </a:r>
          </a:p>
          <a:p>
            <a:r>
              <a:rPr lang="el-GR" sz="2000" dirty="0" smtClean="0"/>
              <a:t>Επί προσφυγών για την ακύρωση πράξης λόγω </a:t>
            </a:r>
            <a:r>
              <a:rPr lang="el-GR" sz="2000" dirty="0" err="1" smtClean="0"/>
              <a:t>αναρμοδιότητος</a:t>
            </a:r>
            <a:r>
              <a:rPr lang="el-GR" sz="2000" dirty="0" smtClean="0"/>
              <a:t>, παραβάσεως ουσιώδους τύπου, παραβάσεως των Συνθηκών ή οποιουδήποτε κανόνα δικαίου σχετικού με την εφαρμογή της ή λόγω καταχρήσεως εξουσίας</a:t>
            </a:r>
          </a:p>
          <a:p>
            <a:r>
              <a:rPr lang="el-GR" sz="2000" dirty="0" smtClean="0"/>
              <a:t>Επί προσφυγών λόγω παραλείψεως κατά παράβαση των Συνθηκών</a:t>
            </a:r>
          </a:p>
          <a:p>
            <a:r>
              <a:rPr lang="el-GR" sz="2000" dirty="0" smtClean="0"/>
              <a:t>Επί διαφορών αποζημιώσεως</a:t>
            </a:r>
          </a:p>
          <a:p>
            <a:r>
              <a:rPr lang="el-GR" sz="2000" dirty="0" smtClean="0"/>
              <a:t>Επί οποιασδήποτε διαφοράς μεταξύ της ΕΕ και των υπαλλήλων της</a:t>
            </a:r>
          </a:p>
          <a:p>
            <a:r>
              <a:rPr lang="el-GR" sz="2000" dirty="0" smtClean="0"/>
              <a:t>Δυνάμει ρήτρας διαιτησίας που περιέχεται σε σύμβαση δημοσίου ή ιδιωτικού δικαίου, η οποία συνάπτεται από την ΕΕ ή για λογαριασμό της</a:t>
            </a:r>
          </a:p>
          <a:p>
            <a:r>
              <a:rPr lang="el-GR" sz="2000" dirty="0" smtClean="0"/>
              <a:t>Αποφαίνεται επί προδικαστικής παραπομπής σε συγκεκριμένους τομείς</a:t>
            </a:r>
          </a:p>
          <a:p>
            <a:r>
              <a:rPr lang="el-GR" sz="2000" dirty="0" smtClean="0"/>
              <a:t>Κατά των αποφάσεων του Γενικού Δικαστηρίου μπορεί να ασκηθεί, εντός δύο μηνών, αναίρεση ενώπιον του Δικαστηρίου, περιοριζόμενη στα νομικά ζητήματα</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Αρμοδιότητες Δικαστηρίου</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Αποφαίνεται επί αιτήσεων αναίρεσης, περιοριζόμενες μόνο σε νομικά ζητήματα, κατά των αποφάσεων και διατάξεων που εκδίδει το Γενικό Δικαστήριο</a:t>
            </a:r>
          </a:p>
          <a:p>
            <a:r>
              <a:rPr lang="el-GR" sz="2000" dirty="0" smtClean="0"/>
              <a:t>Αποφαίνεται επί προσφυγών ακυρώσεως (κράτους μέλους κατά ΕΚ ή/και Συμβουλίου, οργάνου ΕΕ κατά οργάνου ΕΕ)</a:t>
            </a:r>
          </a:p>
          <a:p>
            <a:r>
              <a:rPr lang="el-GR" sz="2000" dirty="0" smtClean="0"/>
              <a:t>Αποφαίνεται επί προσφυγών λόγω παραλείψεως (ως άνω)</a:t>
            </a:r>
          </a:p>
          <a:p>
            <a:r>
              <a:rPr lang="el-GR" sz="2000" dirty="0" smtClean="0"/>
              <a:t>Αποφαίνεται επί προσφυγών λόγω παράβασης </a:t>
            </a:r>
            <a:r>
              <a:rPr lang="el-GR" sz="2000" dirty="0" err="1" smtClean="0"/>
              <a:t>ενωσιακού</a:t>
            </a:r>
            <a:r>
              <a:rPr lang="el-GR" sz="2000" dirty="0" smtClean="0"/>
              <a:t> δικαίου από κράτος μέλος (ασκείται είτε από την Επιτροπή, είτε από άλλο κράτος μέλος)</a:t>
            </a:r>
          </a:p>
          <a:p>
            <a:r>
              <a:rPr lang="el-GR" sz="2000" dirty="0" smtClean="0"/>
              <a:t>Αποφαίνεται επί προδικαστικής παραπομπής</a:t>
            </a:r>
            <a:endParaRPr lang="el-GR"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Το Δικαστήριο (άρθρο 19 ΣΕΕ, άρθρα 251-281 ΣΛΕΕ)</a:t>
            </a:r>
            <a:endParaRPr lang="el-GR" sz="3200" dirty="0"/>
          </a:p>
        </p:txBody>
      </p:sp>
      <p:sp>
        <p:nvSpPr>
          <p:cNvPr id="3" name="2 - Θέση περιεχομένου"/>
          <p:cNvSpPr>
            <a:spLocks noGrp="1"/>
          </p:cNvSpPr>
          <p:nvPr>
            <p:ph idx="1"/>
          </p:nvPr>
        </p:nvSpPr>
        <p:spPr/>
        <p:txBody>
          <a:bodyPr>
            <a:normAutofit lnSpcReduction="10000"/>
          </a:bodyPr>
          <a:lstStyle/>
          <a:p>
            <a:r>
              <a:rPr lang="el-GR" sz="2000" dirty="0" smtClean="0"/>
              <a:t>Το Δικαστήριο της Ευρωπαϊκής Ένωσης περιλαμβάνει το Δικαστήριο, το Γενικό Δικαστήριο και ειδικευμένα δικαστήρια</a:t>
            </a:r>
          </a:p>
          <a:p>
            <a:r>
              <a:rPr lang="el-GR" sz="2000" dirty="0" smtClean="0"/>
              <a:t>Το Δικαστήριο της Ευρωπαϊκής Ένωσης εξασφαλίζει την τήρηση του δικαίου κατά την ερμηνεία και την εφαρμογή των Συνθηκών</a:t>
            </a:r>
          </a:p>
          <a:p>
            <a:r>
              <a:rPr lang="el-GR" sz="2000" dirty="0" smtClean="0"/>
              <a:t>Τα κράτη μέλη προβλέπουν τα ένδικα βοηθήματα και μέσα που είναι αναγκαία για να διασφαλίζεται η πραγματική δικαστική προστασία στους τομείς που διέπονται από το δίκαιο της Ένωσης</a:t>
            </a:r>
          </a:p>
          <a:p>
            <a:r>
              <a:rPr lang="el-GR" sz="2000" dirty="0" smtClean="0"/>
              <a:t>Το ΔΕΕ παίζει καίριο ρόλο στην </a:t>
            </a:r>
            <a:r>
              <a:rPr lang="el-GR" sz="2000" dirty="0" err="1" smtClean="0"/>
              <a:t>ενωσιακή</a:t>
            </a:r>
            <a:r>
              <a:rPr lang="el-GR" sz="2000" dirty="0" smtClean="0"/>
              <a:t> έννομη τάξη, πρόκειται για τη δικαστική αρχή της ΕΕ</a:t>
            </a:r>
          </a:p>
          <a:p>
            <a:r>
              <a:rPr lang="el-GR" sz="2000" dirty="0" smtClean="0"/>
              <a:t>Έχει συντελέσει τα μέγιστα στη διαδικασία ευρωπαϊκής ολοκλήρωσης, πολλές αρχές που εφαρμόζονται δεν αποτυπώνονται στη νομοθεσία της ΕΕ, αλλά δημιουργήθηκαν μέσω της νομολογίας του ΔΕΕ ως γενικές αρχές του </a:t>
            </a:r>
            <a:r>
              <a:rPr lang="el-GR" sz="2000" dirty="0" err="1" smtClean="0"/>
              <a:t>ενωσιακού</a:t>
            </a:r>
            <a:r>
              <a:rPr lang="el-GR" sz="2000" dirty="0" smtClean="0"/>
              <a:t> δικαίου (π.χ. προστασία θεμελιωδών δικαιωμάτων)</a:t>
            </a:r>
          </a:p>
          <a:p>
            <a:pPr>
              <a:buNone/>
            </a:pPr>
            <a:endParaRPr lang="el-GR" sz="2000" dirty="0" smtClean="0"/>
          </a:p>
          <a:p>
            <a:pPr>
              <a:buNone/>
            </a:pPr>
            <a:endParaRPr lang="en-US" sz="2000" dirty="0" smtClean="0"/>
          </a:p>
          <a:p>
            <a:endParaRPr lang="el-GR"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Διαδικασία προδικαστική παραπομπής (άρθρο 267 ΣΛΕΕ)</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Το ΔΕΕ αποφαίνεται με προδικαστικές αποφάσεις:</a:t>
            </a:r>
          </a:p>
          <a:p>
            <a:pPr>
              <a:buFont typeface="Wingdings" pitchFamily="2" charset="2"/>
              <a:buChar char="Ø"/>
            </a:pPr>
            <a:r>
              <a:rPr lang="el-GR" sz="2000" dirty="0" smtClean="0"/>
              <a:t>επί της ερμηνείας των Συνθηκών</a:t>
            </a:r>
          </a:p>
          <a:p>
            <a:pPr>
              <a:buFont typeface="Wingdings" pitchFamily="2" charset="2"/>
              <a:buChar char="Ø"/>
            </a:pPr>
            <a:r>
              <a:rPr lang="el-GR" sz="2000" dirty="0" smtClean="0"/>
              <a:t>επί του κύρους και της ερμηνείας των πράξεων των θεσμικών ή λοιπών οργάνων ή οργανισμών της ΕΕ</a:t>
            </a:r>
          </a:p>
          <a:p>
            <a:r>
              <a:rPr lang="el-GR" sz="2000" dirty="0" smtClean="0"/>
              <a:t>Δικαστήριο κράτους μέλους, ενώπιον του οποίου ανακύπτει τέτοιο ζήτημα, δύναται, αν κρίνει ότι απόφαση επί του ζητήματος είναι αναγκαία για την έκδοση της δικής του απόφασης, να παραπέμψει το ζήτημα στο Δικαστήριο για να αποφανθεί επ’ αυτού</a:t>
            </a:r>
          </a:p>
          <a:p>
            <a:r>
              <a:rPr lang="el-GR" sz="2000" dirty="0" smtClean="0"/>
              <a:t>Δικαστήριο κράτους μέλους, ενώπιον του οποίου ανακύπτει τέτοιο ζήτημα σε εκκρεμή υπόθεση και του οποίου οι αποφάσεις δεν υπόκεινται σε ένδικα μέσα του εσωτερικού δικαίου, οφείλει να παραπέμψει το ζήτημα στο Δικαστήριο</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Λόγοι θεσμοθέτησης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Δεν προβλέπεται η σύσταση δικαιοδοτικού οργάνου ανώτατης βαθμίδας που θα αποφασίζει επί ενδίκων μέσων κατά αποφάσεων εθνικών δικαστηρίων, όπως π.χ. το Ανώτατο Δικαστήριο των ΗΠΑ</a:t>
            </a:r>
          </a:p>
          <a:p>
            <a:r>
              <a:rPr lang="el-GR" sz="2000" dirty="0" smtClean="0"/>
              <a:t>Ο βαθμός ευρωπαϊκής ολοκλήρωσης παραμένει σε βαθμό τέτοιο που δεν θα δικαιολογούσε την ύπαρξη ανώτατου δικαστηρίου με αρμοδιότητες τέτοιας φύσης που προσιδιάζουν σε ομοσπονδιακό κράτος</a:t>
            </a:r>
          </a:p>
          <a:p>
            <a:r>
              <a:rPr lang="el-GR" sz="2000" dirty="0" smtClean="0"/>
              <a:t>Υφίσταται παρά ταύτα ανάγκη ομοιόμορφης εφαρμογής του </a:t>
            </a:r>
            <a:r>
              <a:rPr lang="el-GR" sz="2000" dirty="0" err="1" smtClean="0"/>
              <a:t>ενωσιακού</a:t>
            </a:r>
            <a:r>
              <a:rPr lang="el-GR" sz="2000" dirty="0" smtClean="0"/>
              <a:t> δικαίου</a:t>
            </a:r>
          </a:p>
          <a:p>
            <a:r>
              <a:rPr lang="el-GR" sz="2000" dirty="0" smtClean="0"/>
              <a:t>Επιτυγχάνεται ισότητα τόσο μεταξύ των κρατών μελών, απαραίτητη για την απαιτούμενη συνεκτικότητα εντός της ΕΕ, αλλά και των πολιτών με την ιδιότητα του ευρωπαίου πολίτη</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Αποτέλεσμα</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Αποτελεί τον θεσμοθετημένο τρόπο ανάπτυξης δικαστικού διαλόγου και μάλιστα σε ανώτατο επίπεδο μεταξύ των εθνικών δικαστηρίων και του ΔΕΕ</a:t>
            </a:r>
          </a:p>
          <a:p>
            <a:r>
              <a:rPr lang="el-GR" sz="2000" dirty="0" smtClean="0"/>
              <a:t>Καθώς το σύστημα προσφυγής στα δικαιοδοτικά όργανα των Κοινοτήτων αρχικά και της Ένωσης στη συνέχεια έχει χαρακτηριστεί αρκετά ελλειπτικό, ο πολίτης της ΕΕ μπορεί μέσω της διαδικασίας αυτής να «προκαλέσει» τον εθνικό δικαστή, προτάσσοντας δικαιώματα που του παρέχει το </a:t>
            </a:r>
            <a:r>
              <a:rPr lang="el-GR" sz="2000" dirty="0" err="1" smtClean="0"/>
              <a:t>ενωσιακό</a:t>
            </a:r>
            <a:r>
              <a:rPr lang="el-GR" sz="2000" dirty="0" smtClean="0"/>
              <a:t> δίκαιο, προκειμένου να λάβει δικαστική κρίση από το Δικαστήριο</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Τι νοείται ως δικαστήριο;</a:t>
            </a:r>
            <a:endParaRPr lang="el-GR" sz="3200" dirty="0"/>
          </a:p>
        </p:txBody>
      </p:sp>
      <p:sp>
        <p:nvSpPr>
          <p:cNvPr id="3" name="2 - Θέση περιεχομένου"/>
          <p:cNvSpPr>
            <a:spLocks noGrp="1"/>
          </p:cNvSpPr>
          <p:nvPr>
            <p:ph idx="1"/>
          </p:nvPr>
        </p:nvSpPr>
        <p:spPr/>
        <p:txBody>
          <a:bodyPr>
            <a:normAutofit/>
          </a:bodyPr>
          <a:lstStyle/>
          <a:p>
            <a:pPr>
              <a:buNone/>
            </a:pPr>
            <a:r>
              <a:rPr lang="el-GR" sz="2000" dirty="0" smtClean="0"/>
              <a:t>Ο προσδιορισμός γίνεται με κριτήρια </a:t>
            </a:r>
            <a:r>
              <a:rPr lang="el-GR" sz="2000" dirty="0" err="1" smtClean="0"/>
              <a:t>ενωσιακού</a:t>
            </a:r>
            <a:r>
              <a:rPr lang="el-GR" sz="2000" dirty="0" smtClean="0"/>
              <a:t> δικαίου, όπως έχουν προσδιορισθεί από το ΔΕΕ:</a:t>
            </a:r>
          </a:p>
          <a:p>
            <a:pPr>
              <a:buNone/>
            </a:pPr>
            <a:endParaRPr lang="el-GR" sz="2000" dirty="0" smtClean="0"/>
          </a:p>
          <a:p>
            <a:pPr>
              <a:buFont typeface="Arial" pitchFamily="34" charset="0"/>
              <a:buChar char="•"/>
            </a:pPr>
            <a:r>
              <a:rPr lang="el-GR" sz="2000" dirty="0" smtClean="0"/>
              <a:t>Η ίδρυση του οργάνου αυτού με νόμο</a:t>
            </a:r>
          </a:p>
          <a:p>
            <a:pPr>
              <a:buFont typeface="Arial" pitchFamily="34" charset="0"/>
              <a:buChar char="•"/>
            </a:pPr>
            <a:r>
              <a:rPr lang="el-GR" sz="2000" dirty="0" smtClean="0"/>
              <a:t>Η μονιμότητά του</a:t>
            </a:r>
          </a:p>
          <a:p>
            <a:pPr>
              <a:buFont typeface="Arial" pitchFamily="34" charset="0"/>
              <a:buChar char="•"/>
            </a:pPr>
            <a:r>
              <a:rPr lang="el-GR" sz="2000" dirty="0" smtClean="0"/>
              <a:t>Ο δεσμευτικός χαρακτήρας της δικαιοδοσίας του</a:t>
            </a:r>
          </a:p>
          <a:p>
            <a:pPr>
              <a:buFont typeface="Arial" pitchFamily="34" charset="0"/>
              <a:buChar char="•"/>
            </a:pPr>
            <a:r>
              <a:rPr lang="el-GR" sz="2000" dirty="0" smtClean="0"/>
              <a:t>Ο κατ' αντιμωλία χαρακτήρας της </a:t>
            </a:r>
            <a:r>
              <a:rPr lang="el-GR" sz="2000" dirty="0" err="1" smtClean="0"/>
              <a:t>ενώπιόν</a:t>
            </a:r>
            <a:r>
              <a:rPr lang="el-GR" sz="2000" dirty="0" smtClean="0"/>
              <a:t> του διαδικασίας</a:t>
            </a:r>
          </a:p>
          <a:p>
            <a:pPr>
              <a:buFont typeface="Arial" pitchFamily="34" charset="0"/>
              <a:buChar char="•"/>
            </a:pPr>
            <a:r>
              <a:rPr lang="el-GR" sz="2000" dirty="0" smtClean="0"/>
              <a:t>Η εκ μέρους του οργάνου αυτού εφαρμογή των κανόνων δικαίου</a:t>
            </a:r>
          </a:p>
          <a:p>
            <a:pPr>
              <a:buFont typeface="Arial" pitchFamily="34" charset="0"/>
              <a:buChar char="•"/>
            </a:pPr>
            <a:r>
              <a:rPr lang="el-GR" sz="2000" dirty="0" smtClean="0"/>
              <a:t>Η ανεξαρτησία του</a:t>
            </a:r>
            <a:endParaRPr lang="el-GR" sz="2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Άρθρο 267, παρ. 2 ΣΛΕΕ</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Δικαστήριο κράτους μέλους, ενώπιον του οποίου ανακύπτει τέτοιο ζήτημα, δύναται, αν κρίνει ότι απόφαση επί του ζητήματος είναι αναγκαία για την έκδοση της δικής του απόφασης, να παραπέμψει το ζήτημα στο Δικαστήριο για να αποφανθεί επ’ αυτού</a:t>
            </a:r>
          </a:p>
          <a:p>
            <a:r>
              <a:rPr lang="el-GR" sz="2000" dirty="0" smtClean="0"/>
              <a:t>Προαιρετικός χαρακτήρας</a:t>
            </a:r>
          </a:p>
          <a:p>
            <a:r>
              <a:rPr lang="el-GR" sz="2000" dirty="0" smtClean="0"/>
              <a:t>Προϋπόθεση: η προδικαστική παραπομπή να είναι αναγκαία για την έκδοση της δικής του απόφασης</a:t>
            </a:r>
          </a:p>
          <a:p>
            <a:r>
              <a:rPr lang="el-GR" sz="2000" dirty="0" smtClean="0"/>
              <a:t>Η παραπομπή ή μη επαφίεται στη διακριτική ευχέρεια του εθνικού δικαστηρίου, πρέπει ωστόσο να αιτιολογήσει γιατί η παραπομπή είναι αναγκαία</a:t>
            </a:r>
          </a:p>
          <a:p>
            <a:r>
              <a:rPr lang="el-GR" sz="2000" dirty="0" smtClean="0"/>
              <a:t>Η διακριτική ευχέρεια υφίσταται καθώς υπάρχει δυνατότητα άσκησης ένδικων μέσων εντός της εθνικής έννομης τάξης</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Άρθρο 267, παρ. 3 ΣΛΕΕ</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Δικαστήριο κράτους μέλους, ενώπιον του οποίου ανακύπτει τέτοιο ζήτημα σε εκκρεμή υπόθεση και του οποίου οι αποφάσεις δεν υπόκεινται σε ένδικα μέσα του εσωτερικού δικαίου, οφείλει να παραπέμψει το ζήτημα στο Δικαστήριο</a:t>
            </a:r>
          </a:p>
          <a:p>
            <a:r>
              <a:rPr lang="el-GR" sz="2000" dirty="0" smtClean="0"/>
              <a:t>Εθνικό δικαστήριο λοιπόν με τα ανωτέρω χαρακτηριστικά δεν έχει διακριτική ευχέρεια· οφείλει να παραπέμψει στο ΔΕΕ</a:t>
            </a:r>
          </a:p>
          <a:p>
            <a:r>
              <a:rPr lang="el-GR" sz="2000" dirty="0" smtClean="0"/>
              <a:t>Έννοια δικαστηρίου της παρ. 3, δύο προσεγγίσεις:</a:t>
            </a:r>
          </a:p>
          <a:p>
            <a:pPr>
              <a:buFont typeface="Wingdings" pitchFamily="2" charset="2"/>
              <a:buChar char="Ø"/>
            </a:pPr>
            <a:r>
              <a:rPr lang="el-GR" sz="2000" dirty="0" smtClean="0"/>
              <a:t>εφαρμόζεται μόνο στο ανώτατο/α δικαστήριο/α εντός μίας έννομης τάξης αυστηρά</a:t>
            </a:r>
          </a:p>
          <a:p>
            <a:pPr>
              <a:buFont typeface="Wingdings" pitchFamily="2" charset="2"/>
              <a:buChar char="Ø"/>
            </a:pPr>
            <a:r>
              <a:rPr lang="el-GR" sz="2000" dirty="0" smtClean="0"/>
              <a:t>Εφαρμόζεται στο ανώτερο δικαστήριο που μπορεί να εκδικάσει τη συγκεκριμένη υπόθεση ασχέτως τυπικής βαθμίδας</a:t>
            </a:r>
          </a:p>
          <a:p>
            <a:pPr>
              <a:buFont typeface="Arial" pitchFamily="34" charset="0"/>
              <a:buChar char="•"/>
            </a:pPr>
            <a:r>
              <a:rPr lang="el-GR" sz="2000" dirty="0" smtClean="0"/>
              <a:t>Το ΔΕΕ παραδοσιακά αποδέχεται τη δεύτερη προσέγγιση· συνάδει και με την ορολογία που χρησιμοποιήθηκε στην παρ. 3</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Δυνατότητα εξαίρεσης από την υποχρεωτική διαδικασία της παρ. 3</a:t>
            </a:r>
            <a:endParaRPr lang="el-GR" sz="3200" dirty="0"/>
          </a:p>
        </p:txBody>
      </p:sp>
      <p:sp>
        <p:nvSpPr>
          <p:cNvPr id="3" name="2 - Θέση περιεχομένου"/>
          <p:cNvSpPr>
            <a:spLocks noGrp="1"/>
          </p:cNvSpPr>
          <p:nvPr>
            <p:ph idx="1"/>
          </p:nvPr>
        </p:nvSpPr>
        <p:spPr/>
        <p:txBody>
          <a:bodyPr>
            <a:normAutofit/>
          </a:bodyPr>
          <a:lstStyle/>
          <a:p>
            <a:pPr>
              <a:buNone/>
            </a:pPr>
            <a:r>
              <a:rPr lang="en-US" sz="2000" dirty="0" smtClean="0"/>
              <a:t>C-283/81 CILFIT</a:t>
            </a:r>
            <a:r>
              <a:rPr lang="el-GR" sz="2000" dirty="0" smtClean="0"/>
              <a:t>, προϋποθέσεις:</a:t>
            </a:r>
          </a:p>
          <a:p>
            <a:r>
              <a:rPr lang="el-GR" sz="2000" dirty="0" smtClean="0"/>
              <a:t>το ζήτημα του </a:t>
            </a:r>
            <a:r>
              <a:rPr lang="el-GR" sz="2000" dirty="0" err="1" smtClean="0"/>
              <a:t>ενωσιακού</a:t>
            </a:r>
            <a:r>
              <a:rPr lang="el-GR" sz="2000" dirty="0" smtClean="0"/>
              <a:t> δικαίου δεν είναι ουσιώδες έτσι ώστε όποια και να είναι η λύση του δεν ασκεί καμία επιρροή στην έκβαση της δίκης</a:t>
            </a:r>
          </a:p>
          <a:p>
            <a:r>
              <a:rPr lang="el-GR" sz="2000" dirty="0" smtClean="0"/>
              <a:t>το επίδικο νομικό ζήτημα έχει ήδη επιλυθεί από το Δικαστήριο ανεξάρτητα από το είδος των διαδικασιών από τις οποίες προήλθε η νομολογία αυτή ακόμη και αν τα επίδικα ζητήματα δεν ταυτίζονται εντελώς (</a:t>
            </a:r>
            <a:r>
              <a:rPr lang="en-US" sz="2000" dirty="0" err="1" smtClean="0"/>
              <a:t>acte</a:t>
            </a:r>
            <a:r>
              <a:rPr lang="el-GR" sz="2000" dirty="0" smtClean="0"/>
              <a:t> é</a:t>
            </a:r>
            <a:r>
              <a:rPr lang="en-US" sz="2000" dirty="0" err="1" smtClean="0"/>
              <a:t>clair</a:t>
            </a:r>
            <a:r>
              <a:rPr lang="el-GR" sz="2000" dirty="0" smtClean="0"/>
              <a:t>é)</a:t>
            </a:r>
          </a:p>
          <a:p>
            <a:r>
              <a:rPr lang="el-GR" sz="2000" dirty="0" smtClean="0"/>
              <a:t>η ορθή εφαρμογή του </a:t>
            </a:r>
            <a:r>
              <a:rPr lang="el-GR" sz="2000" dirty="0" err="1" smtClean="0"/>
              <a:t>ενωσιακού</a:t>
            </a:r>
            <a:r>
              <a:rPr lang="el-GR" sz="2000" dirty="0" smtClean="0"/>
              <a:t> δικαίου είναι τόσο προφανής, ώστε να μην αφήνει περιθώριο για καμία εύλογη αμφιβολία ως προς τον τρόπο επίλυσης του τεθέντος ζητήματος</a:t>
            </a:r>
            <a:r>
              <a:rPr lang="en-US" sz="2000" dirty="0" smtClean="0"/>
              <a:t> (</a:t>
            </a:r>
            <a:r>
              <a:rPr lang="en-US" sz="2000" dirty="0" err="1" smtClean="0"/>
              <a:t>acte</a:t>
            </a:r>
            <a:r>
              <a:rPr lang="en-US" sz="2000" dirty="0" smtClean="0"/>
              <a:t> </a:t>
            </a:r>
            <a:r>
              <a:rPr lang="en-US" sz="2000" dirty="0" err="1" smtClean="0"/>
              <a:t>clair</a:t>
            </a:r>
            <a:r>
              <a:rPr lang="en-US" sz="2000" dirty="0" smtClean="0"/>
              <a:t>)</a:t>
            </a:r>
            <a:endParaRPr lang="el-GR" sz="2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dirty="0" err="1" smtClean="0"/>
              <a:t>Acte</a:t>
            </a:r>
            <a:r>
              <a:rPr lang="en-US" sz="3200" dirty="0" smtClean="0"/>
              <a:t> </a:t>
            </a:r>
            <a:r>
              <a:rPr lang="en-US" sz="3200" dirty="0" err="1" smtClean="0"/>
              <a:t>clair</a:t>
            </a:r>
            <a:endParaRPr lang="el-GR" sz="3200" dirty="0"/>
          </a:p>
        </p:txBody>
      </p:sp>
      <p:sp>
        <p:nvSpPr>
          <p:cNvPr id="3" name="2 - Θέση περιεχομένου"/>
          <p:cNvSpPr>
            <a:spLocks noGrp="1"/>
          </p:cNvSpPr>
          <p:nvPr>
            <p:ph idx="1"/>
          </p:nvPr>
        </p:nvSpPr>
        <p:spPr/>
        <p:txBody>
          <a:bodyPr>
            <a:normAutofit lnSpcReduction="10000"/>
          </a:bodyPr>
          <a:lstStyle/>
          <a:p>
            <a:r>
              <a:rPr lang="en-US" sz="2000" dirty="0" smtClean="0"/>
              <a:t>H</a:t>
            </a:r>
            <a:r>
              <a:rPr lang="el-GR" sz="2000" dirty="0" smtClean="0"/>
              <a:t> δυνατότητα μη παραπομπής εκ μέρους του ανώτατου δικαστηρίου κράτους μέλους στη βάση της </a:t>
            </a:r>
            <a:r>
              <a:rPr lang="en-US" sz="2000" dirty="0" err="1" smtClean="0"/>
              <a:t>acte</a:t>
            </a:r>
            <a:r>
              <a:rPr lang="en-US" sz="2000" dirty="0" smtClean="0"/>
              <a:t> </a:t>
            </a:r>
            <a:r>
              <a:rPr lang="en-US" sz="2000" dirty="0" err="1" smtClean="0"/>
              <a:t>clair</a:t>
            </a:r>
            <a:r>
              <a:rPr lang="el-GR" sz="2000" dirty="0" smtClean="0"/>
              <a:t> παρέχονταν μόνο υπό την προϋπόθεση σχηματισμού πεποίθησης ότι η λύση στο υπό κρίση ζήτημα θα εμφανιζόταν εξ ίσου σαφής και στα δικαστήρια των λοιπών κρατών μελών και στο ίδιο το Δικαστήριο, παράμετροι που πρέπει να ληφθούν υπόψη:</a:t>
            </a:r>
          </a:p>
          <a:p>
            <a:r>
              <a:rPr lang="el-GR" sz="2000" dirty="0" smtClean="0"/>
              <a:t>γλωσσικές αποδόσεις των κειμένων του </a:t>
            </a:r>
            <a:r>
              <a:rPr lang="el-GR" sz="2000" dirty="0" err="1" smtClean="0"/>
              <a:t>ενωσιακού</a:t>
            </a:r>
            <a:r>
              <a:rPr lang="el-GR" sz="2000" dirty="0" smtClean="0"/>
              <a:t> δικαίου οι οποίες είναι όλες εξ ίσου αυθεντικές. Επομένως η ερμηνεία μιας διάταξης περιλαμβάνει σύγκριση των γλωσσικών αυτών αποδόσεων</a:t>
            </a:r>
          </a:p>
          <a:p>
            <a:r>
              <a:rPr lang="el-GR" sz="2000" dirty="0" smtClean="0"/>
              <a:t>ιδιαίτερη ορολογία του </a:t>
            </a:r>
            <a:r>
              <a:rPr lang="el-GR" sz="2000" dirty="0" err="1" smtClean="0"/>
              <a:t>ενωσιακού</a:t>
            </a:r>
            <a:r>
              <a:rPr lang="el-GR" sz="2000" dirty="0" smtClean="0"/>
              <a:t> δικαίου και κατ’ επέκταση διαφοροποίηση του περιεχομένου νομικών εννοιών στο </a:t>
            </a:r>
            <a:r>
              <a:rPr lang="el-GR" sz="2000" dirty="0" err="1" smtClean="0"/>
              <a:t>ενωσιακό</a:t>
            </a:r>
            <a:r>
              <a:rPr lang="el-GR" sz="2000" dirty="0" smtClean="0"/>
              <a:t> δίκαιο και στα εθνικά δίκαια</a:t>
            </a:r>
          </a:p>
          <a:p>
            <a:r>
              <a:rPr lang="el-GR" sz="2000" dirty="0" smtClean="0"/>
              <a:t>πλαίσιο της διάταξης του κοινοτικού (</a:t>
            </a:r>
            <a:r>
              <a:rPr lang="el-GR" sz="2000" dirty="0" err="1" smtClean="0"/>
              <a:t>ενωσιακού</a:t>
            </a:r>
            <a:r>
              <a:rPr lang="el-GR" sz="2000" dirty="0" smtClean="0"/>
              <a:t>) δικαίου και την ερμηνεία της υπό το φως του συνόλου των διατάξεων του δικαίου αυτού, των σκοπών του και του σταδίου εξέλιξής του</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de-DE" sz="3200" dirty="0" smtClean="0"/>
              <a:t>C-224/01 </a:t>
            </a:r>
            <a:r>
              <a:rPr lang="de-DE" sz="3200" dirty="0" err="1" smtClean="0"/>
              <a:t>Köbler</a:t>
            </a:r>
            <a:endParaRPr lang="el-GR" sz="3200" dirty="0"/>
          </a:p>
        </p:txBody>
      </p:sp>
      <p:sp>
        <p:nvSpPr>
          <p:cNvPr id="3" name="2 - Θέση περιεχομένου"/>
          <p:cNvSpPr>
            <a:spLocks noGrp="1"/>
          </p:cNvSpPr>
          <p:nvPr>
            <p:ph idx="1"/>
          </p:nvPr>
        </p:nvSpPr>
        <p:spPr/>
        <p:txBody>
          <a:bodyPr>
            <a:normAutofit fontScale="92500" lnSpcReduction="10000"/>
          </a:bodyPr>
          <a:lstStyle/>
          <a:p>
            <a:r>
              <a:rPr lang="el-GR" sz="2000" dirty="0" smtClean="0"/>
              <a:t>Αστική ευθύνη του κράτους μέλους σε περιπτώσεις όπου οι ζημιές που υπέστησαν οι ιδιώτες από παραβιάσεις του </a:t>
            </a:r>
            <a:r>
              <a:rPr lang="el-GR" sz="2000" dirty="0" err="1" smtClean="0"/>
              <a:t>ενωσιακού</a:t>
            </a:r>
            <a:r>
              <a:rPr lang="el-GR" sz="2000" dirty="0" smtClean="0"/>
              <a:t> δικαίου προκύπτουν από απόφαση δικαστηρίου κρίνοντος σε τελευταίο βαθμό</a:t>
            </a:r>
          </a:p>
          <a:p>
            <a:r>
              <a:rPr lang="el-GR" sz="2000" dirty="0" smtClean="0"/>
              <a:t>Η μορφή αυτή αστικής ευθύνης μπορεί να θεμελιωθεί μόνο στην εξαιρετική περίπτωση στην οποία ο εθνικός ανώτατος δικαστής προδήλως αγνόησε το εφαρμοστέο δίκαιο</a:t>
            </a:r>
          </a:p>
          <a:p>
            <a:r>
              <a:rPr lang="el-GR" sz="2000" dirty="0" smtClean="0"/>
              <a:t>Για την ανεύρεση της πλήρωσης ή μη της προϋπόθεσης αυτής, θα πρέπει να ληφθεί υπ’ όψη μεταξύ άλλων παραμέτρων και η μη συμμόρφωση του συγκεκριμένου δικαστηρίου προς την υποχρέωση του να υποβάλει προδικαστικό ερώτημα στο ΔΕΕ</a:t>
            </a:r>
          </a:p>
          <a:p>
            <a:r>
              <a:rPr lang="el-GR" sz="2000" dirty="0" smtClean="0"/>
              <a:t>Η μη αιτιολογημένη συμμόρφωση δικαστηρίου κράτους μέλους της παρ. 3 με την υποχρέωση παραπομπής στοιχειοθετεί παράβαση </a:t>
            </a:r>
            <a:r>
              <a:rPr lang="el-GR" sz="2000" dirty="0" err="1" smtClean="0"/>
              <a:t>ενωσιακού</a:t>
            </a:r>
            <a:r>
              <a:rPr lang="el-GR" sz="2000" dirty="0" smtClean="0"/>
              <a:t> δικαίου, δημιουργεί δε αντικειμενική ευθύνη του κράτους αυτού προς αποζημίωση για πιθανή ζημία ιδιώτη που συνδέεται αιτιωδώς με την παράβαση αυτήν</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Συμπερασματικά</a:t>
            </a:r>
            <a:endParaRPr lang="el-GR" sz="3200" dirty="0"/>
          </a:p>
        </p:txBody>
      </p:sp>
      <p:sp>
        <p:nvSpPr>
          <p:cNvPr id="3" name="2 - Θέση περιεχομένου"/>
          <p:cNvSpPr>
            <a:spLocks noGrp="1"/>
          </p:cNvSpPr>
          <p:nvPr>
            <p:ph idx="1"/>
          </p:nvPr>
        </p:nvSpPr>
        <p:spPr/>
        <p:txBody>
          <a:bodyPr>
            <a:normAutofit fontScale="92500" lnSpcReduction="20000"/>
          </a:bodyPr>
          <a:lstStyle/>
          <a:p>
            <a:r>
              <a:rPr lang="el-GR" sz="2000" dirty="0" smtClean="0"/>
              <a:t>Το ΔΕΕ έχει συμβάλει διαχρονικά τα μέγιστα στην ανάπτυξη του </a:t>
            </a:r>
            <a:r>
              <a:rPr lang="el-GR" sz="2000" dirty="0" err="1" smtClean="0"/>
              <a:t>ενωσιακού</a:t>
            </a:r>
            <a:r>
              <a:rPr lang="el-GR" sz="2000" dirty="0" smtClean="0"/>
              <a:t> δικαίου</a:t>
            </a:r>
          </a:p>
          <a:p>
            <a:r>
              <a:rPr lang="el-GR" sz="2000" dirty="0" smtClean="0"/>
              <a:t>Σε στάδιο περαιτέρω ευρωπαϊκής ολοκλήρωσης θα μπορούσε να μετασχηματισθεί σε ένα πιο «ομοσπονδιακό» δικαστήριο κατά τα πρότυπα του Ανώτατου Δικαστηρίου των ΗΠΑ</a:t>
            </a:r>
          </a:p>
          <a:p>
            <a:r>
              <a:rPr lang="el-GR" sz="2000" dirty="0" smtClean="0"/>
              <a:t>Η διαδικασία της προδικαστικής παραπομπής θα πρέπει να διέπεται από την αρχή της καλής πίστης μεταξύ εθνικών δικαστηρίων και ΔΕΕ, καθώς υφίσταται σημαντικό περιθώριο διακριτικής ευχέρειας και στα δικαστήρια της παρ. 3 μετά τη </a:t>
            </a:r>
            <a:r>
              <a:rPr lang="en-US" sz="2000" dirty="0" smtClean="0"/>
              <a:t>CILFIT</a:t>
            </a:r>
            <a:r>
              <a:rPr lang="el-GR" sz="2000" dirty="0" smtClean="0"/>
              <a:t>, παρατηρείται κατάχρηση της ευχέρειας αυτής</a:t>
            </a:r>
          </a:p>
          <a:p>
            <a:r>
              <a:rPr lang="el-GR" sz="2000" dirty="0" smtClean="0"/>
              <a:t>Η προσέγγιση στη</a:t>
            </a:r>
            <a:r>
              <a:rPr lang="en-US" sz="2000" dirty="0" smtClean="0"/>
              <a:t> CILFIT</a:t>
            </a:r>
            <a:r>
              <a:rPr lang="el-GR" sz="2000" dirty="0" smtClean="0"/>
              <a:t> υιοθετήθηκε για να </a:t>
            </a:r>
            <a:r>
              <a:rPr lang="el-GR" sz="2000" dirty="0" err="1" smtClean="0"/>
              <a:t>αποσυμφορηθεί</a:t>
            </a:r>
            <a:r>
              <a:rPr lang="el-GR" sz="2000" dirty="0" smtClean="0"/>
              <a:t> το ΔΕΕ από τον τεράστιο όγκο εργασίας ειδικότερα σε προφανείς περιπτώσεις, πάντα υπό το πνεύμα της ομοιόμορφης εφαρμογής του </a:t>
            </a:r>
            <a:r>
              <a:rPr lang="el-GR" sz="2000" dirty="0" err="1" smtClean="0"/>
              <a:t>ενωσιακού</a:t>
            </a:r>
            <a:r>
              <a:rPr lang="el-GR" sz="2000" dirty="0" smtClean="0"/>
              <a:t> δικαίου</a:t>
            </a:r>
          </a:p>
          <a:p>
            <a:r>
              <a:rPr lang="el-GR" sz="2000" dirty="0" smtClean="0"/>
              <a:t>Για την πληρέστερη προφύλαξη των παραπάνω, η προσέγγιση στην </a:t>
            </a:r>
            <a:r>
              <a:rPr lang="de-DE" sz="2000" dirty="0" err="1" smtClean="0"/>
              <a:t>Köbler</a:t>
            </a:r>
            <a:endParaRPr lang="el-GR" sz="20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Βαθμίδες δικαιοδοσίας</a:t>
            </a:r>
            <a:endParaRPr lang="el-GR" sz="3200" dirty="0"/>
          </a:p>
        </p:txBody>
      </p:sp>
      <p:sp>
        <p:nvSpPr>
          <p:cNvPr id="3" name="2 - Θέση περιεχομένου"/>
          <p:cNvSpPr>
            <a:spLocks noGrp="1"/>
          </p:cNvSpPr>
          <p:nvPr>
            <p:ph idx="1"/>
          </p:nvPr>
        </p:nvSpPr>
        <p:spPr/>
        <p:txBody>
          <a:bodyPr>
            <a:normAutofit/>
          </a:bodyPr>
          <a:lstStyle/>
          <a:p>
            <a:pPr>
              <a:buFont typeface="Arial" pitchFamily="34" charset="0"/>
              <a:buChar char="•"/>
            </a:pPr>
            <a:r>
              <a:rPr lang="el-GR" sz="2000" dirty="0" smtClean="0"/>
              <a:t>Το Δικαστήριο της Ευρωπαϊκής Ένωσης περιλαμβάνει:</a:t>
            </a:r>
          </a:p>
          <a:p>
            <a:pPr>
              <a:buFont typeface="Wingdings" pitchFamily="2" charset="2"/>
              <a:buChar char="Ø"/>
            </a:pPr>
            <a:r>
              <a:rPr lang="el-GR" sz="2000" dirty="0" smtClean="0"/>
              <a:t>το Δικαστήριο</a:t>
            </a:r>
          </a:p>
          <a:p>
            <a:pPr>
              <a:buFont typeface="Wingdings" pitchFamily="2" charset="2"/>
              <a:buChar char="Ø"/>
            </a:pPr>
            <a:r>
              <a:rPr lang="el-GR" sz="2000" dirty="0" smtClean="0"/>
              <a:t>το Γενικό Δικαστήριο</a:t>
            </a:r>
          </a:p>
          <a:p>
            <a:pPr>
              <a:buFont typeface="Wingdings" pitchFamily="2" charset="2"/>
              <a:buChar char="Ø"/>
            </a:pPr>
            <a:r>
              <a:rPr lang="el-GR" sz="2000" dirty="0" smtClean="0"/>
              <a:t>ειδικευμένα δικαστήρια</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smtClean="0"/>
              <a:t>Ερωτήσεις – θέματα προς συζήτηση</a:t>
            </a:r>
            <a:endParaRPr lang="el-GR" sz="3200" dirty="0"/>
          </a:p>
        </p:txBody>
      </p:sp>
      <p:sp>
        <p:nvSpPr>
          <p:cNvPr id="3" name="Θέση περιεχομένου 2"/>
          <p:cNvSpPr>
            <a:spLocks noGrp="1"/>
          </p:cNvSpPr>
          <p:nvPr>
            <p:ph idx="1"/>
          </p:nvPr>
        </p:nvSpPr>
        <p:spPr/>
        <p:txBody>
          <a:bodyPr>
            <a:normAutofit/>
          </a:bodyPr>
          <a:lstStyle/>
          <a:p>
            <a:r>
              <a:rPr lang="el-GR" sz="2000" dirty="0" smtClean="0"/>
              <a:t>Πώς κρίνετε τη διαδικασία προδικαστικής παραπομπής και τις εξαιρέσεις από την υποχρεωτική εκδοχή της;</a:t>
            </a:r>
          </a:p>
          <a:p>
            <a:r>
              <a:rPr lang="el-GR" sz="2000" dirty="0" smtClean="0"/>
              <a:t>Πώς κρίνετε το ρόλο του Δικαστηρίου στη διαδικασία ευρωπαϊκής ολοκλήρωσης, ιδίως υπό το πρίσμα της ανάπτυξης των γενικών αρχών </a:t>
            </a:r>
            <a:r>
              <a:rPr lang="el-GR" sz="2000" smtClean="0"/>
              <a:t>του δικαίου της ΕΕ;</a:t>
            </a:r>
            <a:endParaRPr lang="el-GR" sz="2000" dirty="0"/>
          </a:p>
        </p:txBody>
      </p:sp>
    </p:spTree>
    <p:extLst>
      <p:ext uri="{BB962C8B-B14F-4D97-AF65-F5344CB8AC3E}">
        <p14:creationId xmlns:p14="http://schemas.microsoft.com/office/powerpoint/2010/main" val="205549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Το Δικαστήριο</a:t>
            </a:r>
            <a:endParaRPr lang="el-GR" sz="3200" dirty="0"/>
          </a:p>
        </p:txBody>
      </p:sp>
      <p:sp>
        <p:nvSpPr>
          <p:cNvPr id="3" name="2 - Θέση περιεχομένου"/>
          <p:cNvSpPr>
            <a:spLocks noGrp="1"/>
          </p:cNvSpPr>
          <p:nvPr>
            <p:ph idx="1"/>
          </p:nvPr>
        </p:nvSpPr>
        <p:spPr/>
        <p:txBody>
          <a:bodyPr>
            <a:normAutofit fontScale="92500" lnSpcReduction="10000"/>
          </a:bodyPr>
          <a:lstStyle/>
          <a:p>
            <a:r>
              <a:rPr lang="el-GR" sz="2000" dirty="0" smtClean="0"/>
              <a:t>Απαρτίζεται από ένα δικαστή ανά κράτος μέλος. Επικουρείται από γενικούς εισαγγελείς (ρητή πλέον αναφορά με την αναθεώρηση της Λισαβόνας)</a:t>
            </a:r>
          </a:p>
          <a:p>
            <a:r>
              <a:rPr lang="el-GR" sz="2000" dirty="0" smtClean="0"/>
              <a:t>Διορίζονται με κοινή συμφωνία από τις κυβερνήσεις των κρατών μελών για έξι έτη μετά τη διαβούλευση με την επιτροπή του άρθρου 255 ΣΛΕΕ. Οι απερχόμενοι δικαστές και γενικοί εισαγγελείς μπορούν να διορίζονται εκ νέου</a:t>
            </a:r>
          </a:p>
          <a:p>
            <a:r>
              <a:rPr lang="el-GR" sz="2000" dirty="0" smtClean="0"/>
              <a:t>Οι δικαστές και οι γενικοί εισαγγελείς του Δικαστηρίου επιλέγονται μεταξύ προσωπικοτήτων που παρέχουν πλήρη εγγύηση ανεξαρτησίας και συγκεντρώνουν στις χώρες τους τις αναγκαίες προϋποθέσεις για τον διορισμό στα ανώτατα δικαστικά αξιώματα ή είναι νομικοί αναγνωρισμένου κύρους</a:t>
            </a:r>
          </a:p>
          <a:p>
            <a:r>
              <a:rPr lang="el-GR" sz="2000" dirty="0" smtClean="0"/>
              <a:t>Εκλέγουν μεταξύ τους τον πρόεδρο του Δικαστηρίου για περίοδο τριών ετών. Η επανεκλογή του επιτρέπεται</a:t>
            </a:r>
          </a:p>
          <a:p>
            <a:r>
              <a:rPr lang="el-GR" sz="2000" dirty="0" smtClean="0"/>
              <a:t>Πρόεδρος ο Βέλγος δικαστής</a:t>
            </a:r>
            <a:r>
              <a:rPr lang="en-US" sz="2000" dirty="0" smtClean="0"/>
              <a:t> </a:t>
            </a:r>
            <a:r>
              <a:rPr lang="en-US" sz="2000" dirty="0" err="1" smtClean="0"/>
              <a:t>Koen</a:t>
            </a:r>
            <a:r>
              <a:rPr lang="en-US" sz="2000" dirty="0" smtClean="0"/>
              <a:t> </a:t>
            </a:r>
            <a:r>
              <a:rPr lang="en-US" sz="2000" dirty="0" err="1" smtClean="0"/>
              <a:t>Lenaerts</a:t>
            </a:r>
            <a:endParaRPr lang="el-GR" sz="20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Το Δικαστήριο</a:t>
            </a:r>
            <a:endParaRPr lang="el-GR" sz="3200" dirty="0"/>
          </a:p>
        </p:txBody>
      </p:sp>
      <p:sp>
        <p:nvSpPr>
          <p:cNvPr id="3" name="2 - Θέση περιεχομένου"/>
          <p:cNvSpPr>
            <a:spLocks noGrp="1"/>
          </p:cNvSpPr>
          <p:nvPr>
            <p:ph idx="1"/>
          </p:nvPr>
        </p:nvSpPr>
        <p:spPr/>
        <p:txBody>
          <a:bodyPr>
            <a:normAutofit fontScale="92500" lnSpcReduction="10000"/>
          </a:bodyPr>
          <a:lstStyle/>
          <a:p>
            <a:r>
              <a:rPr lang="el-GR" sz="2000" dirty="0" smtClean="0"/>
              <a:t>Το Δικαστήριο συνέρχεται σε τμήματα ή ως τμήμα μείζονος συνθέσεως, σύμφωνα με τους κανόνες που προβλέπονται για τον σκοπό αυτό από τον Οργανισμό του Δικαστηρίου της Ευρωπαϊκής Ένωσης</a:t>
            </a:r>
          </a:p>
          <a:p>
            <a:r>
              <a:rPr lang="el-GR" sz="2000" dirty="0" smtClean="0"/>
              <a:t>Εφόσον το προβλέπει ο Οργανισμός, το Δικαστήριο δύναται επίσης να συνεδριάζει σε ολομέλεια</a:t>
            </a:r>
            <a:endParaRPr lang="en-US" sz="2000" dirty="0" smtClean="0"/>
          </a:p>
          <a:p>
            <a:r>
              <a:rPr lang="el-GR" sz="2000" dirty="0" smtClean="0"/>
              <a:t>Το τμήμα αποτελείται από 3 ή 5 δικαστές, το τμήμα μείζονος συνθέσεως από 15 δικαστές</a:t>
            </a:r>
          </a:p>
          <a:p>
            <a:r>
              <a:rPr lang="el-GR" sz="2000" dirty="0" smtClean="0"/>
              <a:t>Πάντοτε περιττός αριθμός για να καθίσταται δυνατή απόφαση κατά πλειοψηφία</a:t>
            </a:r>
          </a:p>
          <a:p>
            <a:r>
              <a:rPr lang="el-GR" sz="2000" dirty="0" smtClean="0"/>
              <a:t>Το Δικαστήριο συνέρχεται εν </a:t>
            </a:r>
            <a:r>
              <a:rPr lang="el-GR" sz="2000" dirty="0" err="1" smtClean="0"/>
              <a:t>ολομελεία</a:t>
            </a:r>
            <a:r>
              <a:rPr lang="el-GR" sz="2000" dirty="0" smtClean="0"/>
              <a:t> όταν εκδικάζει υποθέσεις, κατ’ εφαρμογή του άρθρου 228 παρ. 2, του άρθρου 245 παρ. 2, του άρθρου 247 ή του άρθρου 286 παρ. 6 της ΣΛΕΕ ή όταν εκτιμά ότι η υπόθεση την οποία εκδικάζει είναι εξαιρετικής σημασίας, μετά την ακρόαση του γενικού εισαγγελέα, αποφασίζει να παραπέμψει την υπόθεση στην ολομέλεια</a:t>
            </a:r>
            <a:endParaRPr lang="en-US" sz="20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Αποφάσεις</a:t>
            </a:r>
            <a:endParaRPr lang="el-GR" sz="3200" dirty="0"/>
          </a:p>
        </p:txBody>
      </p:sp>
      <p:sp>
        <p:nvSpPr>
          <p:cNvPr id="3" name="2 - Θέση περιεχομένου"/>
          <p:cNvSpPr>
            <a:spLocks noGrp="1"/>
          </p:cNvSpPr>
          <p:nvPr>
            <p:ph idx="1"/>
          </p:nvPr>
        </p:nvSpPr>
        <p:spPr/>
        <p:txBody>
          <a:bodyPr>
            <a:normAutofit fontScale="92500" lnSpcReduction="10000"/>
          </a:bodyPr>
          <a:lstStyle/>
          <a:p>
            <a:r>
              <a:rPr lang="el-GR" sz="2000" dirty="0" smtClean="0"/>
              <a:t>Οι αποφάσεις των τμημάτων που αποτελούνται από 3 ή 5 δικαστές είναι έγκυρες μόνον εάν λαμβάνονται από 3 δικαστές</a:t>
            </a:r>
          </a:p>
          <a:p>
            <a:r>
              <a:rPr lang="el-GR" sz="2000" dirty="0" smtClean="0"/>
              <a:t>Οι αποφάσεις του τμήματος μείζονος συνθέσεως είναι έγκυρες μόνον εάν παρίστανται 11 δικαστές</a:t>
            </a:r>
          </a:p>
          <a:p>
            <a:r>
              <a:rPr lang="el-GR" sz="2000" dirty="0" smtClean="0"/>
              <a:t>Οι αποφάσεις της ολομέλειας του Δικαστηρίου είναι έγκυρες μόνον εάν παρίστανται 17 δικαστές</a:t>
            </a:r>
          </a:p>
          <a:p>
            <a:r>
              <a:rPr lang="el-GR" sz="2000" dirty="0" smtClean="0"/>
              <a:t>Επικουρείται από γενικούς εισαγγελείς</a:t>
            </a:r>
          </a:p>
          <a:p>
            <a:r>
              <a:rPr lang="el-GR" sz="2000" dirty="0" smtClean="0"/>
              <a:t>Κατόπιν αιτήσεως του Δικαστηρίου, το Συμβούλιο δύναται, αποφασίζοντας ομόφωνα, να αυξήσει τον αριθμό των γενικών εισαγγελέων (εν ενεργεία 11 γενικοί εισαγγελείς)</a:t>
            </a:r>
          </a:p>
          <a:p>
            <a:r>
              <a:rPr lang="el-GR" sz="2000" dirty="0" smtClean="0"/>
              <a:t>Ο γενικός εισαγγελέας διατυπώνει δημοσία, με πλήρη αμεροληψία και ανεξαρτησία, αιτιολογημένες προτάσεις επί των υποθέσεων οι οποίες, σύμφωνα με τον Οργανισμό του Δικαστηρίου της Ευρωπαϊκής Ένωσης, απαιτούν την παρέμβασή του (δεν απαιτείται όταν η υπόθεση δεν εγείρει νέο νομικό ζήτημα)</a:t>
            </a:r>
            <a:endParaRPr lang="el-GR"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Διαδικασία</a:t>
            </a:r>
            <a:endParaRPr lang="el-GR" sz="3200" dirty="0"/>
          </a:p>
        </p:txBody>
      </p:sp>
      <p:sp>
        <p:nvSpPr>
          <p:cNvPr id="3" name="2 - Θέση περιεχομένου"/>
          <p:cNvSpPr>
            <a:spLocks noGrp="1"/>
          </p:cNvSpPr>
          <p:nvPr>
            <p:ph idx="1"/>
          </p:nvPr>
        </p:nvSpPr>
        <p:spPr/>
        <p:txBody>
          <a:bodyPr>
            <a:normAutofit lnSpcReduction="10000"/>
          </a:bodyPr>
          <a:lstStyle/>
          <a:p>
            <a:r>
              <a:rPr lang="el-GR" sz="2000" dirty="0" smtClean="0"/>
              <a:t>Η διαδικασία ενώπιον του Δικαστηρίου περιλαμβάνει δύο στάδια: την έγγραφη και την προφορική διαδικασία</a:t>
            </a:r>
          </a:p>
          <a:p>
            <a:r>
              <a:rPr lang="el-GR" sz="2000" dirty="0" smtClean="0"/>
              <a:t>Η έγγραφη διαδικασία περιλαμβάνει τη γνωστοποίηση στους διαδίκους καθώς και στα θεσμικά όργανα της ΕΕ οι αποφάσεις των οποίων προσβάλλονται, των αιτήσεων, υπομνημάτων, απαντήσεων και παρατηρήσεων και ενδεχομένως, των αντικρούσεων, καθώς και όλων των προς υποστήριξη στοιχείων και εγγράφων ή των επισήμων αντιγράφων τους</a:t>
            </a:r>
          </a:p>
          <a:p>
            <a:r>
              <a:rPr lang="el-GR" sz="2000" dirty="0" smtClean="0"/>
              <a:t>Οι γνωστοποιήσεις γίνονται </a:t>
            </a:r>
            <a:r>
              <a:rPr lang="el-GR" sz="2000" dirty="0" err="1" smtClean="0"/>
              <a:t>επιμελεία</a:t>
            </a:r>
            <a:r>
              <a:rPr lang="el-GR" sz="2000" dirty="0" smtClean="0"/>
              <a:t> του γραμματέως κατά τη σειρά και εντός των προθεσμιών που καθορίζει ο κανονισμός διαδικασίας</a:t>
            </a:r>
          </a:p>
          <a:p>
            <a:r>
              <a:rPr lang="el-GR" sz="2000" dirty="0" smtClean="0"/>
              <a:t>Η προφορική διαδικασία περιλαμβάνει την υπό του Δικαστηρίου ακρόαση των εκπροσώπων, συμβούλων και δικηγόρων και των προτάσεων του γενικού εισαγγελέα, καθώς και ενδεχομένως, την εξέταση των μαρτύρων και των πραγματογνωμόνων</a:t>
            </a:r>
            <a:endParaRPr lang="el-GR"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Διαδικασία</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Δύναται να ζητεί από τους διαδίκους να προσκομίζουν κάθε έγγραφο και να παρέχουν κάθε πληροφορία που επιθυμεί</a:t>
            </a:r>
          </a:p>
          <a:p>
            <a:r>
              <a:rPr lang="el-GR" sz="2000" dirty="0" smtClean="0"/>
              <a:t>Δύναται επίσης να ζητεί από τα κράτη μέλη και τα θεσμικά και λοιπά όργανα ή οργανισμούς που δεν είναι διάδικοι, κάθε πληροφορία που κρίνει αναγκαία για τους σκοπούς της δίκης</a:t>
            </a:r>
          </a:p>
          <a:p>
            <a:r>
              <a:rPr lang="el-GR" sz="2000" dirty="0" smtClean="0"/>
              <a:t>Δύναται οποτεδήποτε να αναθέτει πραγματογνωμοσύνη σε οποιοδήποτε πρόσωπο, σώμα, γραφείο, επιτροπή ή όργανο της εκλογής του</a:t>
            </a:r>
          </a:p>
          <a:p>
            <a:r>
              <a:rPr lang="el-GR" sz="2000" dirty="0" smtClean="0"/>
              <a:t>Εξετάζει μάρτυρες και πραγματογνώμονες</a:t>
            </a:r>
          </a:p>
          <a:p>
            <a:r>
              <a:rPr lang="el-GR" sz="2000" dirty="0" smtClean="0"/>
              <a:t>Δύναται να επιβάλλει χρηματικές κυρώσεις στους μη εμφανιζόμενους μάρτυρες</a:t>
            </a:r>
          </a:p>
          <a:p>
            <a:r>
              <a:rPr lang="el-GR" sz="2000" dirty="0" smtClean="0"/>
              <a:t>Δύναται να διατάσσει την εξέταση μάρτυρος ή πραγματογνώμονος από τη δικαστική αρχή της κατοικίας του</a:t>
            </a:r>
            <a:endParaRPr lang="el-GR"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Το Γενικό Δικαστήριο (</a:t>
            </a:r>
            <a:r>
              <a:rPr lang="el-GR" sz="3200" dirty="0" err="1" smtClean="0"/>
              <a:t>ΓεΔΕΕ</a:t>
            </a:r>
            <a:r>
              <a:rPr lang="el-GR" sz="3200" dirty="0" smtClean="0"/>
              <a:t>)</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Αποτελείται από 54 δικαστές</a:t>
            </a:r>
          </a:p>
          <a:p>
            <a:r>
              <a:rPr lang="el-GR" sz="2000" dirty="0" smtClean="0"/>
              <a:t>Τα μέλη του Γενικού Δικαστηρίου επιλέγονται μεταξύ προσώπων που παρέχουν πλήρη εγγύηση ανεξαρτησίας και έχουν την απαιτούμενη ικανότητα για την άσκηση υψηλών δικαστικών καθηκόντων</a:t>
            </a:r>
          </a:p>
          <a:p>
            <a:r>
              <a:rPr lang="el-GR" sz="2000" dirty="0" smtClean="0"/>
              <a:t>Διορίζονται με κοινή συμφωνία από τις κυβερνήσεις των κρατών μελών για περίοδο έξι ετών μετά από διαβούλευση με την επιτροπή του άρθρου 255 ΣΛΕΕ</a:t>
            </a:r>
          </a:p>
          <a:p>
            <a:r>
              <a:rPr lang="el-GR" sz="2000" dirty="0" smtClean="0"/>
              <a:t>Ανά τριετία γίνεται μερική ανανέωση</a:t>
            </a:r>
          </a:p>
          <a:p>
            <a:r>
              <a:rPr lang="el-GR" sz="2000" dirty="0" smtClean="0"/>
              <a:t>Τα απερχόμενα μέλη μπορούν να διορίζονται εκ νέου</a:t>
            </a:r>
          </a:p>
          <a:p>
            <a:r>
              <a:rPr lang="el-GR" sz="2000" dirty="0" smtClean="0"/>
              <a:t>Πρόεδρος </a:t>
            </a:r>
            <a:r>
              <a:rPr lang="el-GR" sz="2000" dirty="0"/>
              <a:t>ο Ολλανδός δικαστής </a:t>
            </a:r>
            <a:r>
              <a:rPr lang="el-GR" sz="2000" dirty="0" err="1"/>
              <a:t>Marc</a:t>
            </a:r>
            <a:r>
              <a:rPr lang="el-GR" sz="2000" dirty="0"/>
              <a:t> </a:t>
            </a:r>
            <a:r>
              <a:rPr lang="el-GR" sz="2000" dirty="0" err="1"/>
              <a:t>van</a:t>
            </a:r>
            <a:r>
              <a:rPr lang="el-GR" sz="2000" dirty="0"/>
              <a:t> </a:t>
            </a:r>
            <a:r>
              <a:rPr lang="el-GR" sz="2000" dirty="0" err="1"/>
              <a:t>der</a:t>
            </a:r>
            <a:r>
              <a:rPr lang="el-GR" sz="2000" dirty="0"/>
              <a:t> </a:t>
            </a:r>
            <a:r>
              <a:rPr lang="el-GR" sz="2000" dirty="0" err="1"/>
              <a:t>Woude</a:t>
            </a:r>
            <a:endParaRPr lang="el-GR"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593</TotalTime>
  <Words>2850</Words>
  <Application>Microsoft Office PowerPoint</Application>
  <PresentationFormat>Προβολή στην οθόνη (4:3)</PresentationFormat>
  <Paragraphs>172</Paragraphs>
  <Slides>30</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30</vt:i4>
      </vt:variant>
    </vt:vector>
  </HeadingPairs>
  <TitlesOfParts>
    <vt:vector size="36" baseType="lpstr">
      <vt:lpstr>Arial</vt:lpstr>
      <vt:lpstr>Georgia</vt:lpstr>
      <vt:lpstr>Trebuchet MS</vt:lpstr>
      <vt:lpstr>Wingdings</vt:lpstr>
      <vt:lpstr>Wingdings 2</vt:lpstr>
      <vt:lpstr>Αστικό</vt:lpstr>
      <vt:lpstr>Δίκαιο της Ευρωπαϊκής Ένωσης Ι</vt:lpstr>
      <vt:lpstr>Το Δικαστήριο (άρθρο 19 ΣΕΕ, άρθρα 251-281 ΣΛΕΕ)</vt:lpstr>
      <vt:lpstr>Βαθμίδες δικαιοδοσίας</vt:lpstr>
      <vt:lpstr>Το Δικαστήριο</vt:lpstr>
      <vt:lpstr>Το Δικαστήριο</vt:lpstr>
      <vt:lpstr>Αποφάσεις</vt:lpstr>
      <vt:lpstr>Διαδικασία</vt:lpstr>
      <vt:lpstr>Διαδικασία</vt:lpstr>
      <vt:lpstr>Το Γενικό Δικαστήριο (ΓεΔΕΕ)</vt:lpstr>
      <vt:lpstr>Το ΓεΔΕΕ</vt:lpstr>
      <vt:lpstr>Σύνθεση</vt:lpstr>
      <vt:lpstr>Σύνταξη αποφάσεων (και των δύο δικαστηρίων)</vt:lpstr>
      <vt:lpstr>Μέθοδοι ερμηνείας</vt:lpstr>
      <vt:lpstr>Μέθοδοι ερμηνείας</vt:lpstr>
      <vt:lpstr>Παραδείγματα</vt:lpstr>
      <vt:lpstr>Αποτέλεσμα</vt:lpstr>
      <vt:lpstr>Προστασία θεμελιωδών δικαιωμάτων</vt:lpstr>
      <vt:lpstr>Αρμοδιότητες ΓεΔΕΕ</vt:lpstr>
      <vt:lpstr>Αρμοδιότητες Δικαστηρίου</vt:lpstr>
      <vt:lpstr>Διαδικασία προδικαστική παραπομπής (άρθρο 267 ΣΛΕΕ)</vt:lpstr>
      <vt:lpstr>Λόγοι θεσμοθέτησης</vt:lpstr>
      <vt:lpstr>Αποτέλεσμα</vt:lpstr>
      <vt:lpstr>Τι νοείται ως δικαστήριο;</vt:lpstr>
      <vt:lpstr>Άρθρο 267, παρ. 2 ΣΛΕΕ</vt:lpstr>
      <vt:lpstr>Άρθρο 267, παρ. 3 ΣΛΕΕ</vt:lpstr>
      <vt:lpstr>Δυνατότητα εξαίρεσης από την υποχρεωτική διαδικασία της παρ. 3</vt:lpstr>
      <vt:lpstr>Acte clair</vt:lpstr>
      <vt:lpstr>C-224/01 Köbler</vt:lpstr>
      <vt:lpstr>Συμπερασματικά</vt:lpstr>
      <vt:lpstr>Ερωτήσεις – θέματα προς συζήτηση</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Ευρωπαϊκοί Θεσμοί</dc:title>
  <dc:creator>Konstantinos Margaritis</dc:creator>
  <cp:lastModifiedBy>Λογαριασμός Microsoft</cp:lastModifiedBy>
  <cp:revision>59</cp:revision>
  <dcterms:created xsi:type="dcterms:W3CDTF">2017-03-24T15:49:28Z</dcterms:created>
  <dcterms:modified xsi:type="dcterms:W3CDTF">2025-03-01T05:44:53Z</dcterms:modified>
</cp:coreProperties>
</file>