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73"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 id="388" r:id="rId17"/>
    <p:sldId id="389" r:id="rId18"/>
    <p:sldId id="390" r:id="rId19"/>
    <p:sldId id="391" r:id="rId20"/>
    <p:sldId id="392" r:id="rId21"/>
    <p:sldId id="393" r:id="rId22"/>
    <p:sldId id="394" r:id="rId23"/>
    <p:sldId id="396" r:id="rId24"/>
    <p:sldId id="397" r:id="rId25"/>
    <p:sldId id="398" r:id="rId26"/>
    <p:sldId id="399" r:id="rId27"/>
    <p:sldId id="400" r:id="rId28"/>
    <p:sldId id="401" r:id="rId29"/>
    <p:sldId id="402" r:id="rId30"/>
    <p:sldId id="403" r:id="rId31"/>
    <p:sldId id="404" r:id="rId32"/>
    <p:sldId id="405" r:id="rId33"/>
    <p:sldId id="407" r:id="rId34"/>
    <p:sldId id="413" r:id="rId35"/>
    <p:sldId id="414" r:id="rId36"/>
    <p:sldId id="415" r:id="rId37"/>
    <p:sldId id="450" r:id="rId38"/>
    <p:sldId id="408" r:id="rId39"/>
    <p:sldId id="409" r:id="rId40"/>
    <p:sldId id="410" r:id="rId41"/>
    <p:sldId id="411" r:id="rId42"/>
    <p:sldId id="412" r:id="rId43"/>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3546C3-3AF1-A890-48A8-6D7F1B077BA8}"/>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4391625-59B0-7885-3C6A-B2E66B4A94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1EFFE2AE-AE5F-49D3-8F33-A06B03D61E11}"/>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49A595C9-2B2E-BC73-C323-C31A9F42F27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E9ECE11-2D8F-C556-E41F-C94648857D82}"/>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2389917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08CCA4-E624-88B9-43D1-DE76CA0AEEE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B375C40-38A5-C459-4C90-04FFA5D6303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E759883-3E09-C545-AAB9-13F9A17FFB8C}"/>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36FCF939-0C07-53E0-6EC9-A6AB552B6A9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5075AD4-909B-01EC-4C9D-398D2EB18028}"/>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3885926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AA0752C7-B72C-9BBA-B95F-67043B90EBA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FFC6F7B0-B355-4460-5B03-28B8429DCBF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E262A7B-D259-E8DC-B1A3-CB043EC2DCD5}"/>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63ED622B-A67C-8EE5-1EE0-9B3AF117D00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8E52503-5501-662F-6FE6-47B77231F615}"/>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3617849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B0EFD4-7996-4F49-0AAF-47BC7AAB177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F866A2B-5F15-EC1C-FF2E-38531C262EA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7F12FE26-DBCD-C071-B835-2135390C4BED}"/>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C22722E9-D6D8-A888-CE9A-AA4CC4C0B51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A1AE255-C225-B2E0-033C-AA1C41B3D351}"/>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3009191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2C4F63-A2AB-D6D3-09D3-3306014CFB7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B635F983-47E8-CD8B-7F6D-951E2B95A8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0F3E7443-639A-73B4-94A4-BE37D388704B}"/>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4C43E5D2-BEF5-B5AA-A4C4-E2EEE9E2F1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9479943-F61A-3F18-57E1-9991DB81E3EC}"/>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227934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A59FD8-9CB3-5DF7-8A29-A0957F7DB05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411FF24-C92F-43B2-F2EA-75ABC9713A26}"/>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2FDA9F9-C6C5-0E01-F4AD-384DF907831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5FEEA6BA-03A0-FAAE-960A-D240577149E9}"/>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6" name="Θέση υποσέλιδου 5">
            <a:extLst>
              <a:ext uri="{FF2B5EF4-FFF2-40B4-BE49-F238E27FC236}">
                <a16:creationId xmlns:a16="http://schemas.microsoft.com/office/drawing/2014/main" id="{35A9DE67-1EF9-845A-7D17-74D4E982789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D76C24FC-110C-F336-9914-82D679DA4297}"/>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1006452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B5E748F-E23F-E9A3-C387-DA34838CDF0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30EB11D5-BA63-3EF7-BEBD-831703730F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0B9B4F55-0E53-8F49-9BE2-C0C5EB30B68B}"/>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BB67A91-3BE2-C55C-3216-625C46E9599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24C238AC-30F5-6ABC-1018-7B62F8635DFB}"/>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7834C1E-0BE8-889D-2379-9FC063F6A3A8}"/>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8" name="Θέση υποσέλιδου 7">
            <a:extLst>
              <a:ext uri="{FF2B5EF4-FFF2-40B4-BE49-F238E27FC236}">
                <a16:creationId xmlns:a16="http://schemas.microsoft.com/office/drawing/2014/main" id="{62457BE8-F070-0AEC-2113-934A40A5E77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609A579-07A7-0E4D-9B66-67C79BDDE675}"/>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1967884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0261E3-E3E3-20AC-B823-6EFE4EF04F6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C906DDE2-FD3A-ECD5-071D-65CF1E29BE0F}"/>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4" name="Θέση υποσέλιδου 3">
            <a:extLst>
              <a:ext uri="{FF2B5EF4-FFF2-40B4-BE49-F238E27FC236}">
                <a16:creationId xmlns:a16="http://schemas.microsoft.com/office/drawing/2014/main" id="{75F35324-FC40-5ACF-E6E1-82ED50529875}"/>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DA429FB1-F109-DED7-FE89-47A2194306BA}"/>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1248657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D902CB66-C7A1-DCF4-CDD5-BBA82426E6DD}"/>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3" name="Θέση υποσέλιδου 2">
            <a:extLst>
              <a:ext uri="{FF2B5EF4-FFF2-40B4-BE49-F238E27FC236}">
                <a16:creationId xmlns:a16="http://schemas.microsoft.com/office/drawing/2014/main" id="{CC6A251D-F4C9-3952-599E-50029102E33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32C14816-BBBF-255D-EBAD-3C1C58B44D32}"/>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4003682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D4B180-EE4F-4649-9453-63CD014E3D3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F4E8C28-541B-7146-9039-90016BD1C6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4B31E687-72AE-1BAF-502A-BF7F8070F5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B1E6746-4849-5AE6-67A7-C60D11B7B25C}"/>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6" name="Θέση υποσέλιδου 5">
            <a:extLst>
              <a:ext uri="{FF2B5EF4-FFF2-40B4-BE49-F238E27FC236}">
                <a16:creationId xmlns:a16="http://schemas.microsoft.com/office/drawing/2014/main" id="{AF627A8C-6A34-1E5A-82B5-D67BEA57E6C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A07E2D08-0597-2BEC-BEEC-A2A4DE5CDEE2}"/>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4094636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87868F-99BB-E374-1998-F9F080CF396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42A204BE-CC57-5C97-103F-9838F0CCF2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F6BFB326-5C27-4258-50EA-AA242B5E3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289BD66-064D-219F-6DAB-E052DF9A754F}"/>
              </a:ext>
            </a:extLst>
          </p:cNvPr>
          <p:cNvSpPr>
            <a:spLocks noGrp="1"/>
          </p:cNvSpPr>
          <p:nvPr>
            <p:ph type="dt" sz="half" idx="10"/>
          </p:nvPr>
        </p:nvSpPr>
        <p:spPr/>
        <p:txBody>
          <a:bodyPr/>
          <a:lstStyle/>
          <a:p>
            <a:fld id="{AAA9BC26-43F7-402E-A87F-B5D2F3FEA775}" type="datetimeFigureOut">
              <a:rPr lang="el-GR" smtClean="0"/>
              <a:t>12/5/2023</a:t>
            </a:fld>
            <a:endParaRPr lang="el-GR"/>
          </a:p>
        </p:txBody>
      </p:sp>
      <p:sp>
        <p:nvSpPr>
          <p:cNvPr id="6" name="Θέση υποσέλιδου 5">
            <a:extLst>
              <a:ext uri="{FF2B5EF4-FFF2-40B4-BE49-F238E27FC236}">
                <a16:creationId xmlns:a16="http://schemas.microsoft.com/office/drawing/2014/main" id="{1C93B57C-B177-70CA-BA1B-8A479EBD5CD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A32A3EE-E3F7-87AA-8A0A-C7471DB4754B}"/>
              </a:ext>
            </a:extLst>
          </p:cNvPr>
          <p:cNvSpPr>
            <a:spLocks noGrp="1"/>
          </p:cNvSpPr>
          <p:nvPr>
            <p:ph type="sldNum" sz="quarter" idx="12"/>
          </p:nvPr>
        </p:nvSpPr>
        <p:spPr/>
        <p:txBody>
          <a:bodyPr/>
          <a:lstStyle/>
          <a:p>
            <a:fld id="{A3D18BD9-E3EF-4624-9B59-F0B27FB25530}" type="slidenum">
              <a:rPr lang="el-GR" smtClean="0"/>
              <a:t>‹#›</a:t>
            </a:fld>
            <a:endParaRPr lang="el-GR"/>
          </a:p>
        </p:txBody>
      </p:sp>
    </p:spTree>
    <p:extLst>
      <p:ext uri="{BB962C8B-B14F-4D97-AF65-F5344CB8AC3E}">
        <p14:creationId xmlns:p14="http://schemas.microsoft.com/office/powerpoint/2010/main" val="1050523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A619742-7C07-9ED3-C44A-26D29337A1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215F32C-B435-85A6-ABCB-9814F748BB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FAB644F-B4CB-E499-74E6-FBD6E08659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A9BC26-43F7-402E-A87F-B5D2F3FEA775}" type="datetimeFigureOut">
              <a:rPr lang="el-GR" smtClean="0"/>
              <a:t>12/5/2023</a:t>
            </a:fld>
            <a:endParaRPr lang="el-GR"/>
          </a:p>
        </p:txBody>
      </p:sp>
      <p:sp>
        <p:nvSpPr>
          <p:cNvPr id="5" name="Θέση υποσέλιδου 4">
            <a:extLst>
              <a:ext uri="{FF2B5EF4-FFF2-40B4-BE49-F238E27FC236}">
                <a16:creationId xmlns:a16="http://schemas.microsoft.com/office/drawing/2014/main" id="{F3B44D1D-C3DA-7F34-B31D-BE28FB6C113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09FE2F88-4F63-CC36-4AC7-467CB82083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18BD9-E3EF-4624-9B59-F0B27FB25530}" type="slidenum">
              <a:rPr lang="el-GR" smtClean="0"/>
              <a:t>‹#›</a:t>
            </a:fld>
            <a:endParaRPr lang="el-GR"/>
          </a:p>
        </p:txBody>
      </p:sp>
    </p:spTree>
    <p:extLst>
      <p:ext uri="{BB962C8B-B14F-4D97-AF65-F5344CB8AC3E}">
        <p14:creationId xmlns:p14="http://schemas.microsoft.com/office/powerpoint/2010/main" val="1732206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FA3200-6C96-2631-02B0-79342115B984}"/>
              </a:ext>
            </a:extLst>
          </p:cNvPr>
          <p:cNvSpPr>
            <a:spLocks noGrp="1"/>
          </p:cNvSpPr>
          <p:nvPr>
            <p:ph type="ctrTitle"/>
          </p:nvPr>
        </p:nvSpPr>
        <p:spPr/>
        <p:txBody>
          <a:bodyPr/>
          <a:lstStyle/>
          <a:p>
            <a:endParaRPr lang="el-GR"/>
          </a:p>
        </p:txBody>
      </p:sp>
      <p:sp>
        <p:nvSpPr>
          <p:cNvPr id="3" name="Υπότιτλος 2">
            <a:extLst>
              <a:ext uri="{FF2B5EF4-FFF2-40B4-BE49-F238E27FC236}">
                <a16:creationId xmlns:a16="http://schemas.microsoft.com/office/drawing/2014/main" id="{9B94004A-B70E-AE03-8E71-492378EB9D90}"/>
              </a:ext>
            </a:extLst>
          </p:cNvPr>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843656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 </a:t>
            </a:r>
            <a:r>
              <a:rPr lang="el-GR" sz="3200" dirty="0"/>
              <a:t>Πρωτόκολλο του Κιότο</a:t>
            </a:r>
          </a:p>
        </p:txBody>
      </p:sp>
      <p:sp>
        <p:nvSpPr>
          <p:cNvPr id="3" name="2 - Θέση περιεχομένου"/>
          <p:cNvSpPr>
            <a:spLocks noGrp="1"/>
          </p:cNvSpPr>
          <p:nvPr>
            <p:ph idx="1"/>
          </p:nvPr>
        </p:nvSpPr>
        <p:spPr/>
        <p:txBody>
          <a:bodyPr>
            <a:noAutofit/>
          </a:bodyPr>
          <a:lstStyle/>
          <a:p>
            <a:r>
              <a:rPr lang="el-GR" dirty="0"/>
              <a:t>θεσπίστηκε στις 11 Δεκεμβρίου 1997, στο Κιότο</a:t>
            </a:r>
          </a:p>
          <a:p>
            <a:r>
              <a:rPr lang="el-GR" dirty="0"/>
              <a:t>Η Ευρωπαϊκή Κοινότητα υπέγραψε το Πρωτόκολλο στις 29 Απριλίου 1998</a:t>
            </a:r>
          </a:p>
          <a:p>
            <a:r>
              <a:rPr lang="el-GR" dirty="0"/>
              <a:t>Εγκρίθηκε εξ ονόματος της ΕΚ με την απόφαση 2002/358</a:t>
            </a:r>
          </a:p>
          <a:p>
            <a:pPr algn="just">
              <a:buNone/>
            </a:pPr>
            <a:r>
              <a:rPr lang="el-GR" dirty="0"/>
              <a:t>Περιλαμβάνει τις δεσμεύσεις που έχουν αναλάβει οι εκβιομηχανισμένες χώρες για τον περιορισμό των οικείων εκπομπών ορισμένων αερίων που συμβάλλουν στο φαινόμενο του θερμοκηπίου</a:t>
            </a:r>
            <a:endParaRPr lang="el-GR"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Πρωτόκολλο του </a:t>
            </a:r>
            <a:r>
              <a:rPr lang="el-GR" sz="3200" dirty="0" err="1"/>
              <a:t>Κιοτο</a:t>
            </a:r>
            <a:endParaRPr lang="el-GR" sz="3200" dirty="0"/>
          </a:p>
        </p:txBody>
      </p:sp>
      <p:sp>
        <p:nvSpPr>
          <p:cNvPr id="3" name="2 - Θέση περιεχομένου"/>
          <p:cNvSpPr>
            <a:spLocks noGrp="1"/>
          </p:cNvSpPr>
          <p:nvPr>
            <p:ph idx="1"/>
          </p:nvPr>
        </p:nvSpPr>
        <p:spPr/>
        <p:txBody>
          <a:bodyPr>
            <a:normAutofit fontScale="92500" lnSpcReduction="10000"/>
          </a:bodyPr>
          <a:lstStyle/>
          <a:p>
            <a:pPr algn="just"/>
            <a:r>
              <a:rPr lang="el-GR" dirty="0"/>
              <a:t>Οι συνολικές εκπομπές των ανεπτυγμένων χωρών πρέπει να μειωθούν τουλάχιστον κατά 5 % την περίοδο 2008-2012 σε σύγκριση με τα επίπεδα του 1990</a:t>
            </a:r>
          </a:p>
          <a:p>
            <a:pPr algn="just"/>
            <a:r>
              <a:rPr lang="el-GR" dirty="0"/>
              <a:t>Το Πρωτόκολλο του Κιότο αφορά τις εκπομπές έξι αερίων θερμοκηπίου:</a:t>
            </a:r>
          </a:p>
          <a:p>
            <a:pPr algn="just">
              <a:buNone/>
            </a:pPr>
            <a:r>
              <a:rPr lang="el-GR" dirty="0"/>
              <a:t>Α. του διοξειδίου του άνθρακα (CO2)</a:t>
            </a:r>
          </a:p>
          <a:p>
            <a:pPr algn="just">
              <a:buNone/>
            </a:pPr>
            <a:r>
              <a:rPr lang="el-GR" dirty="0"/>
              <a:t>Β. του μεθανίου (CH4)</a:t>
            </a:r>
          </a:p>
          <a:p>
            <a:pPr algn="just">
              <a:buNone/>
            </a:pPr>
            <a:r>
              <a:rPr lang="el-GR" dirty="0"/>
              <a:t>Γ. του πρωτοξειδίου του αζώτου (N2O)</a:t>
            </a:r>
          </a:p>
          <a:p>
            <a:pPr algn="just">
              <a:buNone/>
            </a:pPr>
            <a:r>
              <a:rPr lang="el-GR" dirty="0"/>
              <a:t>Δ. των </a:t>
            </a:r>
            <a:r>
              <a:rPr lang="el-GR" dirty="0" err="1"/>
              <a:t>υδροφθορανθράκων</a:t>
            </a:r>
            <a:r>
              <a:rPr lang="el-GR" dirty="0"/>
              <a:t> (HFC)</a:t>
            </a:r>
          </a:p>
          <a:p>
            <a:pPr algn="just">
              <a:buNone/>
            </a:pPr>
            <a:r>
              <a:rPr lang="el-GR" dirty="0"/>
              <a:t>Ε. των </a:t>
            </a:r>
            <a:r>
              <a:rPr lang="el-GR" dirty="0" err="1"/>
              <a:t>υπερφθοριωμένων</a:t>
            </a:r>
            <a:r>
              <a:rPr lang="el-GR" dirty="0"/>
              <a:t> υδρογονανθράκων (PFC)</a:t>
            </a:r>
          </a:p>
          <a:p>
            <a:pPr algn="just">
              <a:buNone/>
            </a:pPr>
            <a:r>
              <a:rPr lang="el-GR" dirty="0" err="1"/>
              <a:t>ΣΤ.του</a:t>
            </a:r>
            <a:r>
              <a:rPr lang="el-GR" dirty="0"/>
              <a:t> </a:t>
            </a:r>
            <a:r>
              <a:rPr lang="el-GR" dirty="0" err="1"/>
              <a:t>εξαφθοριούχου</a:t>
            </a:r>
            <a:r>
              <a:rPr lang="el-GR" dirty="0"/>
              <a:t> θείου (SF6)</a:t>
            </a:r>
          </a:p>
          <a:p>
            <a:pPr algn="just"/>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Πρωτόκολλο του Κιότο</a:t>
            </a:r>
          </a:p>
        </p:txBody>
      </p:sp>
      <p:sp>
        <p:nvSpPr>
          <p:cNvPr id="3" name="2 - Θέση περιεχομένου"/>
          <p:cNvSpPr>
            <a:spLocks noGrp="1"/>
          </p:cNvSpPr>
          <p:nvPr>
            <p:ph idx="1"/>
          </p:nvPr>
        </p:nvSpPr>
        <p:spPr/>
        <p:txBody>
          <a:bodyPr>
            <a:normAutofit/>
          </a:bodyPr>
          <a:lstStyle/>
          <a:p>
            <a:pPr algn="just"/>
            <a:r>
              <a:rPr lang="el-GR" sz="3000" dirty="0"/>
              <a:t>Για την επίτευξη των εν λόγω στόχων, το Πρωτόκολλο προτείνει μια σειρά μέσων:</a:t>
            </a:r>
          </a:p>
          <a:p>
            <a:pPr algn="just"/>
            <a:r>
              <a:rPr lang="el-GR" sz="3000" dirty="0"/>
              <a:t>ενίσχυση ή θέσπιση εθνικών πολιτικών μείωσης των εκπομπών (αύξηση της ενεργειακής αποτελεσματικότητας, προώθηση των αειφόρων μορφών γεωργίας, ανάπτυξη των ανανεώσιμων πηγών ενέργειας κ.ά.)</a:t>
            </a:r>
          </a:p>
          <a:p>
            <a:pPr algn="just"/>
            <a:r>
              <a:rPr lang="el-GR" sz="3000" dirty="0"/>
              <a:t>συνεργασία με τα άλλα συμβαλλόμενα μέρη (ανταλλαγή πείρας ή πληροφοριών, συντονισμός των εθνικών πολιτικών, άδειες εκπομπής)</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Πρόταση της Επιτροπής σχετικά με την οδηγία 2003/87</a:t>
            </a:r>
          </a:p>
        </p:txBody>
      </p:sp>
      <p:sp>
        <p:nvSpPr>
          <p:cNvPr id="3" name="2 - Θέση περιεχομένου"/>
          <p:cNvSpPr>
            <a:spLocks noGrp="1"/>
          </p:cNvSpPr>
          <p:nvPr>
            <p:ph idx="1"/>
          </p:nvPr>
        </p:nvSpPr>
        <p:spPr/>
        <p:txBody>
          <a:bodyPr>
            <a:normAutofit/>
          </a:bodyPr>
          <a:lstStyle/>
          <a:p>
            <a:r>
              <a:rPr lang="el-GR" dirty="0"/>
              <a:t>Νομική Βάση άρθρο 175 ΣΕΚ – Σημερινό άρθρο 192 ΣΛΕΕ</a:t>
            </a:r>
          </a:p>
          <a:p>
            <a:pPr algn="just"/>
            <a:r>
              <a:rPr lang="el-GR" dirty="0"/>
              <a:t>Η εμπορία των εκπομπών είναι, κατά πρώτο λόγο, μέσο για προστασία του περιβάλλοντος και, κατά δεύτερο λόγο, ένα από τα μέσα πολιτικής που θα επηρεάσουν ελάχιστα την ανταγωνιστικότητα – Προσοχή δεν αναφερόμαστε σε απόλυτη προστασία του περιβάλλοντος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Απελευθέρωση των αγορών ενέργειας και της εσωτερικής αγοράς </a:t>
            </a:r>
          </a:p>
        </p:txBody>
      </p:sp>
      <p:sp>
        <p:nvSpPr>
          <p:cNvPr id="3" name="2 - Θέση περιεχομένου"/>
          <p:cNvSpPr>
            <a:spLocks noGrp="1"/>
          </p:cNvSpPr>
          <p:nvPr>
            <p:ph idx="1"/>
          </p:nvPr>
        </p:nvSpPr>
        <p:spPr/>
        <p:txBody>
          <a:bodyPr>
            <a:normAutofit/>
          </a:bodyPr>
          <a:lstStyle/>
          <a:p>
            <a:pPr algn="just"/>
            <a:r>
              <a:rPr lang="el-GR" dirty="0"/>
              <a:t>Η εμπορία δικαιωμάτων συμβατή με την απελευθέρωση των ενεργειακών αγορών</a:t>
            </a:r>
          </a:p>
          <a:p>
            <a:pPr algn="just"/>
            <a:r>
              <a:rPr lang="el-GR" dirty="0"/>
              <a:t>Δύο σημαντικά πλεονεκτήματα σε σχέση με τα παραδοσιακά μέσα περιβαλλοντικής πολιτικής</a:t>
            </a:r>
          </a:p>
          <a:p>
            <a:pPr algn="just">
              <a:buNone/>
            </a:pPr>
            <a:r>
              <a:rPr lang="el-GR" dirty="0"/>
              <a:t>Πρώτον με την εμπορία εκπομπών, το κράτος μέλος στο οποίο βρίσκεται ο παραγωγός μπορεί να είναι βέβαιο ότι ο παραγωγός θα αποκτήσει δικαιώματα επαρκή για την κάλυψη τυχόν πρόσθετων εκπομπών</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Απελευθέρωση των αγορών ενέργειας και της εσωτερικής αγοράς </a:t>
            </a:r>
          </a:p>
        </p:txBody>
      </p:sp>
      <p:sp>
        <p:nvSpPr>
          <p:cNvPr id="3" name="2 - Θέση περιεχομένου"/>
          <p:cNvSpPr>
            <a:spLocks noGrp="1"/>
          </p:cNvSpPr>
          <p:nvPr>
            <p:ph idx="1"/>
          </p:nvPr>
        </p:nvSpPr>
        <p:spPr/>
        <p:txBody>
          <a:bodyPr>
            <a:normAutofit/>
          </a:bodyPr>
          <a:lstStyle/>
          <a:p>
            <a:pPr algn="just">
              <a:buNone/>
            </a:pPr>
            <a:r>
              <a:rPr lang="el-GR" dirty="0"/>
              <a:t>Δεύτερο το διακοινοτικό σύστημα εμπορίας εκπομπών θα παρέχει ανά πάσα στιγμή μια ομοιόμορφη τιμή για ένα δικαίωμα σε ολόκληρο το σύστημα εμπορίας</a:t>
            </a:r>
          </a:p>
          <a:p>
            <a:pPr algn="just">
              <a:buNone/>
            </a:pPr>
            <a:endParaRPr lang="el-GR" dirty="0"/>
          </a:p>
          <a:p>
            <a:pPr algn="just"/>
            <a:r>
              <a:rPr lang="el-GR" dirty="0"/>
              <a:t>Η εμπορία εκπομπών παρέχει βεβαιότητα και ασφάλεια τουλάχιστον για όσους συμμετέχουν στο σύστημα εμπορίας εκπομπών εφόσον έχουν γίνει οι αρχικές κατανομές </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2003/87</a:t>
            </a:r>
          </a:p>
        </p:txBody>
      </p:sp>
      <p:sp>
        <p:nvSpPr>
          <p:cNvPr id="3" name="2 - Θέση περιεχομένου"/>
          <p:cNvSpPr>
            <a:spLocks noGrp="1"/>
          </p:cNvSpPr>
          <p:nvPr>
            <p:ph idx="1"/>
          </p:nvPr>
        </p:nvSpPr>
        <p:spPr/>
        <p:txBody>
          <a:bodyPr>
            <a:normAutofit/>
          </a:bodyPr>
          <a:lstStyle/>
          <a:p>
            <a:r>
              <a:rPr lang="el-GR" dirty="0"/>
              <a:t>του Ευρωπαϊκού Κοινοβουλίου και του Συμβουλίου</a:t>
            </a:r>
          </a:p>
          <a:p>
            <a:pPr>
              <a:buNone/>
            </a:pPr>
            <a:r>
              <a:rPr lang="el-GR" dirty="0"/>
              <a:t> </a:t>
            </a:r>
          </a:p>
          <a:p>
            <a:r>
              <a:rPr lang="el-GR" dirty="0"/>
              <a:t>της 13ης Οκτωβρίου 2003</a:t>
            </a:r>
          </a:p>
          <a:p>
            <a:pPr>
              <a:buNone/>
            </a:pPr>
            <a:r>
              <a:rPr lang="el-GR" dirty="0"/>
              <a:t> </a:t>
            </a:r>
          </a:p>
          <a:p>
            <a:pPr algn="just"/>
            <a:r>
              <a:rPr lang="el-GR" dirty="0"/>
              <a:t>σχετικά με τη θέσπιση συστήματος εμπορίας δικαιωμάτων εκπομπής αερίων θερμοκηπίου εντός της Κοινότητας και την τροποποίηση της οδηγίας 96/61/ΕΚ του Συμβουλίου</a:t>
            </a:r>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Δύο Σημαντικές ιδέες </a:t>
            </a:r>
          </a:p>
        </p:txBody>
      </p:sp>
      <p:sp>
        <p:nvSpPr>
          <p:cNvPr id="3" name="2 - Θέση περιεχομένου"/>
          <p:cNvSpPr>
            <a:spLocks noGrp="1"/>
          </p:cNvSpPr>
          <p:nvPr>
            <p:ph idx="1"/>
          </p:nvPr>
        </p:nvSpPr>
        <p:spPr/>
        <p:txBody>
          <a:bodyPr>
            <a:normAutofit/>
          </a:bodyPr>
          <a:lstStyle/>
          <a:p>
            <a:pPr algn="just"/>
            <a:r>
              <a:rPr lang="el-GR" dirty="0"/>
              <a:t>Στον πυρήνα της πρότασης  και της οδηγίας βρίσκονται δύο ιδέες </a:t>
            </a:r>
          </a:p>
          <a:p>
            <a:pPr algn="just"/>
            <a:r>
              <a:rPr lang="el-GR" dirty="0"/>
              <a:t>Η πρώτη από αυτές είναι εκείνη της «άδειας» για τα αέρια του θερμοκηπίου, η οποία θα απαιτείται για όλες τις εγκαταστάσεις που καλύπτονται από το σύστημα. </a:t>
            </a:r>
          </a:p>
          <a:p>
            <a:pPr algn="just"/>
            <a:r>
              <a:rPr lang="el-GR" dirty="0"/>
              <a:t>Η δεύτερη είναι εκείνη των "δικαιωμάτων" αερίων του θερμοκηπίου, τα οποία θα εκφράζονται σε ισοδύναμα μετρικών τόνων διοξειδίου του άνθρακα και θα παρέχουν τη δυνατότητα στον κάτοχο να εκπέμπει αντίστοιχη ποσότητα αερίων του θερμοκηπίου</a:t>
            </a:r>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Οδηγία 2003/87</a:t>
            </a:r>
          </a:p>
        </p:txBody>
      </p:sp>
      <p:sp>
        <p:nvSpPr>
          <p:cNvPr id="3" name="2 - Θέση περιεχομένου"/>
          <p:cNvSpPr>
            <a:spLocks noGrp="1"/>
          </p:cNvSpPr>
          <p:nvPr>
            <p:ph idx="1"/>
          </p:nvPr>
        </p:nvSpPr>
        <p:spPr/>
        <p:txBody>
          <a:bodyPr>
            <a:noAutofit/>
          </a:bodyPr>
          <a:lstStyle/>
          <a:p>
            <a:pPr algn="just"/>
            <a:r>
              <a:rPr lang="el-GR" dirty="0"/>
              <a:t>Η οδηγία 2003/87/ΕΚ καθιερώνει σύστημα εμπορίας δικαιωμάτων εκπομπής αερίων θερμοκηπίου εντός της για να προωθήσει τη μείωση των εκπομπών αερίων θερμοκηπίου </a:t>
            </a:r>
          </a:p>
          <a:p>
            <a:pPr algn="just">
              <a:buNone/>
            </a:pPr>
            <a:endParaRPr lang="en-US" dirty="0"/>
          </a:p>
          <a:p>
            <a:pPr algn="just"/>
            <a:r>
              <a:rPr lang="el-GR" dirty="0"/>
              <a:t>κατά τρόπο αποδοτικό από πλευράς κόστους </a:t>
            </a:r>
          </a:p>
          <a:p>
            <a:pPr algn="just">
              <a:buNone/>
            </a:pPr>
            <a:endParaRPr lang="en-US" dirty="0"/>
          </a:p>
          <a:p>
            <a:pPr algn="just"/>
            <a:r>
              <a:rPr lang="el-GR" dirty="0"/>
              <a:t>και οικονομικώς αποτελεσματικό (άρθρο 1 της Οδηγίας)</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Σχέση με ενεργειακή απόδοση </a:t>
            </a:r>
          </a:p>
        </p:txBody>
      </p:sp>
      <p:sp>
        <p:nvSpPr>
          <p:cNvPr id="3" name="2 - Θέση περιεχομένου"/>
          <p:cNvSpPr>
            <a:spLocks noGrp="1"/>
          </p:cNvSpPr>
          <p:nvPr>
            <p:ph idx="1"/>
          </p:nvPr>
        </p:nvSpPr>
        <p:spPr/>
        <p:txBody>
          <a:bodyPr>
            <a:normAutofit/>
          </a:bodyPr>
          <a:lstStyle/>
          <a:p>
            <a:pPr algn="just"/>
            <a:r>
              <a:rPr lang="el-GR" dirty="0"/>
              <a:t>Ενθαρρύνει τη χρήση τεχνολογιών </a:t>
            </a:r>
          </a:p>
          <a:p>
            <a:pPr algn="just">
              <a:buNone/>
            </a:pPr>
            <a:r>
              <a:rPr lang="el-GR" dirty="0"/>
              <a:t>1.Οι οποίες είναι πιο αποδοτικές από ενεργειακή άποψη </a:t>
            </a:r>
          </a:p>
          <a:p>
            <a:pPr algn="just">
              <a:buNone/>
            </a:pPr>
            <a:r>
              <a:rPr lang="el-GR" dirty="0"/>
              <a:t>2.Συμπεριλαμβανομένης της τεχνολογίας συνδυασμένης παραγωγής θερμότητας και ηλεκτρικής ενέργειας </a:t>
            </a:r>
          </a:p>
          <a:p>
            <a:pPr algn="just">
              <a:buNone/>
            </a:pPr>
            <a:r>
              <a:rPr lang="el-GR" dirty="0"/>
              <a:t>3.και οι οποίες δημιουργούν λιγότερες εκπομπές ανά μονάδα παραγωγής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ΠΛΑΙΣΙΟ ΑΝΑΛΥΣΗΣ</a:t>
            </a:r>
          </a:p>
        </p:txBody>
      </p:sp>
      <p:sp>
        <p:nvSpPr>
          <p:cNvPr id="3" name="2 - Θέση περιεχομένου"/>
          <p:cNvSpPr>
            <a:spLocks noGrp="1"/>
          </p:cNvSpPr>
          <p:nvPr>
            <p:ph idx="1"/>
          </p:nvPr>
        </p:nvSpPr>
        <p:spPr/>
        <p:txBody>
          <a:bodyPr>
            <a:normAutofit/>
          </a:bodyPr>
          <a:lstStyle/>
          <a:p>
            <a:pPr algn="ctr">
              <a:buNone/>
            </a:pPr>
            <a:endParaRPr lang="el-GR" dirty="0"/>
          </a:p>
          <a:p>
            <a:pPr algn="ctr">
              <a:buNone/>
            </a:pPr>
            <a:r>
              <a:rPr lang="el-GR" dirty="0"/>
              <a:t>1. Εισαγωγή</a:t>
            </a:r>
          </a:p>
          <a:p>
            <a:pPr algn="ctr">
              <a:buNone/>
            </a:pPr>
            <a:r>
              <a:rPr lang="el-GR" dirty="0"/>
              <a:t>2. Σύστημα για την εμπορία δικαιωμάτων εκπομπής αερίων θερμοκηπίου</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Πεδίο εφαρμογής </a:t>
            </a:r>
          </a:p>
        </p:txBody>
      </p:sp>
      <p:sp>
        <p:nvSpPr>
          <p:cNvPr id="3" name="2 - Θέση περιεχομένου"/>
          <p:cNvSpPr>
            <a:spLocks noGrp="1"/>
          </p:cNvSpPr>
          <p:nvPr>
            <p:ph idx="1"/>
          </p:nvPr>
        </p:nvSpPr>
        <p:spPr/>
        <p:txBody>
          <a:bodyPr>
            <a:normAutofit/>
          </a:bodyPr>
          <a:lstStyle/>
          <a:p>
            <a:pPr algn="just"/>
            <a:r>
              <a:rPr lang="el-GR" dirty="0"/>
              <a:t>Δραστηριότητες ορίζονται στο Παράρτημα Ι</a:t>
            </a:r>
          </a:p>
          <a:p>
            <a:pPr algn="just"/>
            <a:r>
              <a:rPr lang="el-GR" dirty="0"/>
              <a:t>Αέρια ορίζονται στο Παράρτημα ΙΙ </a:t>
            </a:r>
          </a:p>
          <a:p>
            <a:r>
              <a:rPr lang="el-GR" dirty="0"/>
              <a:t>Διοξείδιο του άνθρακα (</a:t>
            </a:r>
            <a:r>
              <a:rPr lang="en-US" dirty="0"/>
              <a:t>CO2)</a:t>
            </a:r>
          </a:p>
          <a:p>
            <a:r>
              <a:rPr lang="el-GR" dirty="0"/>
              <a:t>Μεθάνιο (</a:t>
            </a:r>
            <a:r>
              <a:rPr lang="en-US" dirty="0"/>
              <a:t>CH4)</a:t>
            </a:r>
          </a:p>
          <a:p>
            <a:r>
              <a:rPr lang="el-GR" dirty="0"/>
              <a:t>Υποξείδιο του αζώτου (</a:t>
            </a:r>
            <a:r>
              <a:rPr lang="en-US" dirty="0"/>
              <a:t>N2O)</a:t>
            </a:r>
          </a:p>
          <a:p>
            <a:r>
              <a:rPr lang="el-GR" dirty="0" err="1"/>
              <a:t>Υδροφθοράνθρακες</a:t>
            </a:r>
            <a:r>
              <a:rPr lang="el-GR" dirty="0"/>
              <a:t> (</a:t>
            </a:r>
            <a:r>
              <a:rPr lang="en-US" dirty="0"/>
              <a:t>HFCs)</a:t>
            </a:r>
          </a:p>
          <a:p>
            <a:r>
              <a:rPr lang="el-GR" dirty="0" err="1"/>
              <a:t>Υπερφθοράνθρακες</a:t>
            </a:r>
            <a:r>
              <a:rPr lang="el-GR" dirty="0"/>
              <a:t> (</a:t>
            </a:r>
            <a:r>
              <a:rPr lang="en-US" dirty="0"/>
              <a:t>PFCs)</a:t>
            </a:r>
          </a:p>
          <a:p>
            <a:r>
              <a:rPr lang="el-GR" dirty="0" err="1"/>
              <a:t>Εξαφθοριούχο</a:t>
            </a:r>
            <a:r>
              <a:rPr lang="el-GR" dirty="0"/>
              <a:t> θείο (</a:t>
            </a:r>
            <a:r>
              <a:rPr lang="en-US" dirty="0"/>
              <a:t>SF6)</a:t>
            </a:r>
            <a:r>
              <a:rPr lang="el-GR" dirty="0"/>
              <a:t> (Άρθρο 2 της Οδηγίας)</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 </a:t>
            </a:r>
          </a:p>
        </p:txBody>
      </p:sp>
      <p:sp>
        <p:nvSpPr>
          <p:cNvPr id="3" name="2 - Θέση περιεχομένου"/>
          <p:cNvSpPr>
            <a:spLocks noGrp="1"/>
          </p:cNvSpPr>
          <p:nvPr>
            <p:ph idx="1"/>
          </p:nvPr>
        </p:nvSpPr>
        <p:spPr/>
        <p:txBody>
          <a:bodyPr>
            <a:normAutofit fontScale="92500" lnSpcReduction="10000"/>
          </a:bodyPr>
          <a:lstStyle/>
          <a:p>
            <a:pPr algn="just"/>
            <a:r>
              <a:rPr lang="el-GR" sz="3300" dirty="0"/>
              <a:t>Οι αεροπορικές μεταφορές έχουν επίπτωση στην αλλαγή του κλίματος</a:t>
            </a:r>
          </a:p>
          <a:p>
            <a:pPr algn="just"/>
            <a:r>
              <a:rPr lang="el-GR" sz="3300" dirty="0"/>
              <a:t> μέσω της έκλυσης διοξειδίου του άνθρακα </a:t>
            </a:r>
          </a:p>
          <a:p>
            <a:pPr algn="just"/>
            <a:r>
              <a:rPr lang="el-GR" sz="3300" dirty="0"/>
              <a:t>οξειδίων του αζώτου </a:t>
            </a:r>
          </a:p>
          <a:p>
            <a:pPr algn="just"/>
            <a:r>
              <a:rPr lang="el-GR" sz="3300" dirty="0"/>
              <a:t>υδρατμών και σωματιδίων θειικών ενώσεων και αιθάλης</a:t>
            </a:r>
          </a:p>
          <a:p>
            <a:pPr algn="just"/>
            <a:endParaRPr lang="el-GR" sz="3300" dirty="0"/>
          </a:p>
          <a:p>
            <a:pPr algn="just"/>
            <a:r>
              <a:rPr lang="el-GR" sz="3300" dirty="0"/>
              <a:t>Σύμφωνα με το άρθρο 191 παρ. 2 ΣΛΕΕ, (174 παράγραφος 2 της ΣΕΚ), η κοινοτική πολιτική στον τομέα του περιβάλλοντος πρέπει να βασίζεται στην αρχή της προφύλαξης</a:t>
            </a:r>
          </a:p>
          <a:p>
            <a:pPr algn="just"/>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Δραστηριότητες</a:t>
            </a:r>
          </a:p>
        </p:txBody>
      </p:sp>
      <p:sp>
        <p:nvSpPr>
          <p:cNvPr id="3" name="2 - Θέση περιεχομένου"/>
          <p:cNvSpPr>
            <a:spLocks noGrp="1"/>
          </p:cNvSpPr>
          <p:nvPr>
            <p:ph idx="1"/>
          </p:nvPr>
        </p:nvSpPr>
        <p:spPr/>
        <p:txBody>
          <a:bodyPr>
            <a:normAutofit fontScale="85000" lnSpcReduction="10000"/>
          </a:bodyPr>
          <a:lstStyle/>
          <a:p>
            <a:pPr algn="just"/>
            <a:r>
              <a:rPr lang="en-US" sz="3000" dirty="0"/>
              <a:t>H</a:t>
            </a:r>
            <a:r>
              <a:rPr lang="el-GR" sz="3000" dirty="0"/>
              <a:t> συνολική ποσότητα δικαιωμάτων προς κατανομή σε φορείς εκμετάλλευσης αεροσκαφών, από 01.01.2013 ισοδυναμεί με το 95 % του γινομένου των ιστορικών εκπομπών των αεροπορικών μεταφορών επί τον αριθμό ετών της περιόδου(άρθρο 3γ παρ. 2 της Οδηγίας</a:t>
            </a:r>
            <a:r>
              <a:rPr lang="el-GR" dirty="0"/>
              <a:t>)</a:t>
            </a:r>
            <a:endParaRPr lang="en-US" dirty="0"/>
          </a:p>
          <a:p>
            <a:pPr algn="just"/>
            <a:r>
              <a:rPr lang="el-GR" sz="3200" dirty="0"/>
              <a:t>Από 1ης Ιανουαρίου 2013, το 15 % των δικαιωμάτων τίθεται σε πλειστηριασμό. Το ποσοστό αυτό μπορεί να αναθεωρηθεί στο πλαίσιο της γενικής αναθεώρησης της οδηγίας(Άρθρο 3δ της Οδηγίας)</a:t>
            </a:r>
          </a:p>
          <a:p>
            <a:pPr algn="just"/>
            <a:r>
              <a:rPr lang="el-GR" sz="3200" dirty="0"/>
              <a:t>Άρα δύο συστήματα κατανομής</a:t>
            </a:r>
          </a:p>
          <a:p>
            <a:pPr algn="just"/>
            <a:r>
              <a:rPr lang="el-GR" sz="3200" dirty="0"/>
              <a:t>Σύστημα </a:t>
            </a:r>
          </a:p>
          <a:p>
            <a:pPr algn="just">
              <a:buNone/>
            </a:pPr>
            <a:r>
              <a:rPr lang="el-GR" sz="3200" dirty="0"/>
              <a:t>1. δωρεάν κατανομής των δικαιωμάτων και </a:t>
            </a:r>
          </a:p>
          <a:p>
            <a:pPr algn="just">
              <a:buNone/>
            </a:pPr>
            <a:r>
              <a:rPr lang="el-GR" sz="3200" dirty="0"/>
              <a:t>2. Πλειστηριασμός</a:t>
            </a:r>
          </a:p>
          <a:p>
            <a:pPr algn="just"/>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 </a:t>
            </a:r>
          </a:p>
        </p:txBody>
      </p:sp>
      <p:sp>
        <p:nvSpPr>
          <p:cNvPr id="3" name="2 - Θέση περιεχομένου"/>
          <p:cNvSpPr>
            <a:spLocks noGrp="1"/>
          </p:cNvSpPr>
          <p:nvPr>
            <p:ph idx="1"/>
          </p:nvPr>
        </p:nvSpPr>
        <p:spPr>
          <a:xfrm>
            <a:off x="1981200" y="1600200"/>
            <a:ext cx="8229600" cy="4853136"/>
          </a:xfrm>
        </p:spPr>
        <p:txBody>
          <a:bodyPr>
            <a:noAutofit/>
          </a:bodyPr>
          <a:lstStyle/>
          <a:p>
            <a:pPr algn="just"/>
            <a:r>
              <a:rPr lang="el-GR" dirty="0"/>
              <a:t>Τα  έσοδα από τον εκπλειστηριασμό δικαιωμάτων </a:t>
            </a:r>
          </a:p>
          <a:p>
            <a:pPr algn="just">
              <a:buNone/>
            </a:pPr>
            <a:r>
              <a:rPr lang="el-GR" dirty="0"/>
              <a:t>πρέπει να χρησιμοποιούνται</a:t>
            </a:r>
            <a:r>
              <a:rPr lang="en-US" dirty="0"/>
              <a:t>:</a:t>
            </a:r>
            <a:r>
              <a:rPr lang="el-GR" dirty="0"/>
              <a:t> </a:t>
            </a:r>
          </a:p>
          <a:p>
            <a:pPr marL="514350" indent="-514350" algn="just">
              <a:buAutoNum type="arabicPeriod"/>
            </a:pPr>
            <a:r>
              <a:rPr lang="el-GR" dirty="0"/>
              <a:t>για την αντιμετώπιση της αλλαγής του κλίματος στην ΕΕ και σε τρίτες χώρες, ιδίως σε αναπτυσσόμενες χώρες </a:t>
            </a:r>
          </a:p>
          <a:p>
            <a:pPr marL="514350" indent="-514350" algn="just">
              <a:buAutoNum type="arabicPeriod"/>
            </a:pPr>
            <a:r>
              <a:rPr lang="el-GR" dirty="0"/>
              <a:t>τη χρηματοδότηση έρευνας και ανάπτυξης</a:t>
            </a:r>
            <a:endParaRPr lang="en-US" dirty="0"/>
          </a:p>
          <a:p>
            <a:pPr marL="514350" indent="-514350" algn="just">
              <a:buAutoNum type="arabicPeriod"/>
            </a:pPr>
            <a:r>
              <a:rPr lang="el-GR" dirty="0"/>
              <a:t>για την κάλυψη του κόστους διαχείρισης του κοινοτικού συστήματος </a:t>
            </a:r>
          </a:p>
          <a:p>
            <a:pPr marL="514350" indent="-514350" algn="just">
              <a:buAutoNum type="arabicPeriod"/>
            </a:pPr>
            <a:r>
              <a:rPr lang="el-GR" dirty="0"/>
              <a:t>Μείωση εκπομπών μέσω μεταφορών με χαμηλές εκπομπές </a:t>
            </a:r>
          </a:p>
          <a:p>
            <a:pPr marL="514350" indent="-514350" algn="just">
              <a:buAutoNum type="arabicPeriod"/>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 </a:t>
            </a:r>
          </a:p>
        </p:txBody>
      </p:sp>
      <p:sp>
        <p:nvSpPr>
          <p:cNvPr id="3" name="2 - Θέση περιεχομένου"/>
          <p:cNvSpPr>
            <a:spLocks noGrp="1"/>
          </p:cNvSpPr>
          <p:nvPr>
            <p:ph idx="1"/>
          </p:nvPr>
        </p:nvSpPr>
        <p:spPr/>
        <p:txBody>
          <a:bodyPr>
            <a:normAutofit/>
          </a:bodyPr>
          <a:lstStyle/>
          <a:p>
            <a:pPr algn="just"/>
            <a:r>
              <a:rPr lang="el-GR" dirty="0"/>
              <a:t>Με τα έσοδα από τον πλειστηριασμό θα πρέπει επίσης να χρηματοδοτούνται οι συνεισφορές στο Παγκόσμιο Ταμείο Ενεργειακής Απόδοσης και Ανανεώσιμων Πηγών Ενέργειας</a:t>
            </a:r>
          </a:p>
          <a:p>
            <a:pPr algn="just">
              <a:buNone/>
            </a:pPr>
            <a:endParaRPr lang="el-GR" dirty="0"/>
          </a:p>
          <a:p>
            <a:pPr algn="just"/>
            <a:r>
              <a:rPr lang="el-GR" dirty="0"/>
              <a:t>Τα κράτη μέλη ενημερώνουν την Επιτροπή σχετικά  με τις δράσεις που αναλαμβάνουν (άρθρο 3 δ της Οδηγίας)</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a:t>
            </a:r>
          </a:p>
        </p:txBody>
      </p:sp>
      <p:sp>
        <p:nvSpPr>
          <p:cNvPr id="3" name="2 - Θέση περιεχομένου"/>
          <p:cNvSpPr>
            <a:spLocks noGrp="1"/>
          </p:cNvSpPr>
          <p:nvPr>
            <p:ph idx="1"/>
          </p:nvPr>
        </p:nvSpPr>
        <p:spPr/>
        <p:txBody>
          <a:bodyPr>
            <a:normAutofit/>
          </a:bodyPr>
          <a:lstStyle/>
          <a:p>
            <a:pPr algn="just"/>
            <a:r>
              <a:rPr lang="el-GR" dirty="0"/>
              <a:t>Κάθε φορέας εκμετάλλευσης αεροσκαφών υποβάλει αίτηση στο κράτος μέλος για δικαιώματα που θα κατανεμηθούν δωρεάν</a:t>
            </a:r>
          </a:p>
          <a:p>
            <a:pPr algn="just"/>
            <a:r>
              <a:rPr lang="el-GR" dirty="0"/>
              <a:t>Τα κράτη μέλη υποβάλουν τις αιτήσεις στην Επιτροπή 18 μήνες πριν την έναρξη της επίμαχης περιόδου</a:t>
            </a:r>
          </a:p>
          <a:p>
            <a:pPr algn="just"/>
            <a:r>
              <a:rPr lang="el-GR" dirty="0"/>
              <a:t>Η Επιτροπή 15 μήνες πριν την έναρξη της επίμαχης περιόδου λαμβάνει απόφαση σχετικά </a:t>
            </a:r>
          </a:p>
          <a:p>
            <a:pPr>
              <a:buNone/>
            </a:pPr>
            <a:r>
              <a:rPr lang="el-GR" dirty="0"/>
              <a:t>1. τη συνολική ποσότητα δικαιωμάτων προς κατανομή</a:t>
            </a:r>
          </a:p>
          <a:p>
            <a:pPr>
              <a:buNone/>
            </a:pPr>
            <a:r>
              <a:rPr lang="el-GR" dirty="0"/>
              <a:t>2. τον αριθμό δικαιωμάτων που θα </a:t>
            </a:r>
            <a:r>
              <a:rPr lang="el-GR" dirty="0" err="1"/>
              <a:t>εκπλειστηριαστούν</a:t>
            </a:r>
            <a:r>
              <a:rPr lang="el-GR" dirty="0"/>
              <a:t> </a:t>
            </a:r>
          </a:p>
          <a:p>
            <a:pPr algn="just"/>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 </a:t>
            </a:r>
          </a:p>
        </p:txBody>
      </p:sp>
      <p:sp>
        <p:nvSpPr>
          <p:cNvPr id="3" name="2 - Θέση περιεχομένου"/>
          <p:cNvSpPr>
            <a:spLocks noGrp="1"/>
          </p:cNvSpPr>
          <p:nvPr>
            <p:ph idx="1"/>
          </p:nvPr>
        </p:nvSpPr>
        <p:spPr/>
        <p:txBody>
          <a:bodyPr>
            <a:normAutofit/>
          </a:bodyPr>
          <a:lstStyle/>
          <a:p>
            <a:pPr algn="just"/>
            <a:r>
              <a:rPr lang="el-GR" dirty="0"/>
              <a:t>Τον αριθμό των δικαιωμάτων που θα κατανεμηθούν δωρεάν</a:t>
            </a:r>
          </a:p>
          <a:p>
            <a:pPr algn="just"/>
            <a:r>
              <a:rPr lang="el-GR" dirty="0"/>
              <a:t>Εντός τριών μηνών από την ημερομηνία έκδοσης απόφασης της Επιτροπής κάθε εντεταλμένο κράτος μέλος υπολογίζει και δημοσιεύει τη συνολική κατανομή δικαιωμάτων για τη συγκεκριμένη περίοδο σε κάθε φορέα εκμετάλλευσης αεροσκαφών</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Αεροπορικές Μεταφορές </a:t>
            </a:r>
          </a:p>
        </p:txBody>
      </p:sp>
      <p:sp>
        <p:nvSpPr>
          <p:cNvPr id="3" name="2 - Θέση περιεχομένου"/>
          <p:cNvSpPr>
            <a:spLocks noGrp="1"/>
          </p:cNvSpPr>
          <p:nvPr>
            <p:ph idx="1"/>
          </p:nvPr>
        </p:nvSpPr>
        <p:spPr/>
        <p:txBody>
          <a:bodyPr>
            <a:normAutofit/>
          </a:bodyPr>
          <a:lstStyle/>
          <a:p>
            <a:r>
              <a:rPr lang="el-GR" dirty="0"/>
              <a:t>Έλεγχος του Συστήματος </a:t>
            </a:r>
          </a:p>
          <a:p>
            <a:pPr algn="just"/>
            <a:r>
              <a:rPr lang="el-GR" dirty="0"/>
              <a:t>Το εντεταλμένο κράτος μέλος μεριμνά ώστε κάθε φορέας εκμετάλλευσης αεροσκαφών να υποβάλλει στην αρμόδια αρχή αυτού του κράτους μέλους σχέδιο παρακολούθησης στο οποίο καθορίζονται μέτρα για την παρακολούθηση και την υποβολή σχετικής έκθεσης όσον αφορά τις εκπομπές και τα </a:t>
            </a:r>
            <a:r>
              <a:rPr lang="el-GR" dirty="0" err="1"/>
              <a:t>τονοχιλιομετρικά</a:t>
            </a:r>
            <a:r>
              <a:rPr lang="el-GR" dirty="0"/>
              <a:t> δεδομένα (Άρθρο 3ζ της Οδηγίας)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Σταθερές Εγκαταστάσεις</a:t>
            </a:r>
          </a:p>
        </p:txBody>
      </p:sp>
      <p:sp>
        <p:nvSpPr>
          <p:cNvPr id="3" name="2 - Θέση περιεχομένου"/>
          <p:cNvSpPr>
            <a:spLocks noGrp="1"/>
          </p:cNvSpPr>
          <p:nvPr>
            <p:ph idx="1"/>
          </p:nvPr>
        </p:nvSpPr>
        <p:spPr/>
        <p:txBody>
          <a:bodyPr>
            <a:normAutofit/>
          </a:bodyPr>
          <a:lstStyle/>
          <a:p>
            <a:pPr algn="just"/>
            <a:r>
              <a:rPr lang="el-GR" dirty="0"/>
              <a:t>Τα κράτη μέλη μεριμνούν ώστε από την 1η Ιανουαρίου 2005 καμία εγκατάσταση να μην πραγματοποιεί οιαδήποτε δραστηριότητα περιλαμβανόμενη στο παράρτημα Ι που οδηγεί σε εκπομπές </a:t>
            </a:r>
          </a:p>
          <a:p>
            <a:pPr algn="just"/>
            <a:r>
              <a:rPr lang="el-GR" dirty="0"/>
              <a:t>εκτός εάν ο φορέας εκμετάλλευσης της εγκατάστασης είναι </a:t>
            </a:r>
            <a:r>
              <a:rPr lang="el-GR" b="1" dirty="0"/>
              <a:t>κάτοχος άδειας </a:t>
            </a:r>
            <a:r>
              <a:rPr lang="el-GR" dirty="0"/>
              <a:t>εκδοθείσας από αρμόδια αρχή (άρθρο 4 της Οδηγίας)</a:t>
            </a:r>
          </a:p>
          <a:p>
            <a:pPr algn="just"/>
            <a:r>
              <a:rPr lang="el-GR" dirty="0"/>
              <a:t>Δωρεάν κατανομή και Πλειστηριασμός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Σταθερές Εγκαταστάσεις </a:t>
            </a:r>
          </a:p>
        </p:txBody>
      </p:sp>
      <p:sp>
        <p:nvSpPr>
          <p:cNvPr id="3" name="2 - Θέση περιεχομένου"/>
          <p:cNvSpPr>
            <a:spLocks noGrp="1"/>
          </p:cNvSpPr>
          <p:nvPr>
            <p:ph idx="1"/>
          </p:nvPr>
        </p:nvSpPr>
        <p:spPr/>
        <p:txBody>
          <a:bodyPr>
            <a:normAutofit fontScale="55000" lnSpcReduction="20000"/>
          </a:bodyPr>
          <a:lstStyle/>
          <a:p>
            <a:pPr algn="just"/>
            <a:r>
              <a:rPr lang="el-GR" sz="5900" dirty="0"/>
              <a:t>Στην αίτηση προς την αρμόδια αρχή για άδεια εκπομπών αερίων θερμοκηπίου περιλαμβάνεται περιγραφή:</a:t>
            </a:r>
          </a:p>
          <a:p>
            <a:pPr algn="just"/>
            <a:r>
              <a:rPr lang="el-GR" sz="5900" dirty="0"/>
              <a:t>α) της εγκατάστασης και των δραστηριοτήτων της και της χρησιμοποιούμενης τεχνολογίας</a:t>
            </a:r>
          </a:p>
          <a:p>
            <a:pPr algn="just"/>
            <a:r>
              <a:rPr lang="el-GR" sz="5900" dirty="0"/>
              <a:t>β) των πρώτων και των βοηθητικών υλών η χρήση των οποίων είναι πιθανόν να οδηγήσει σε εκπομπές αερίων</a:t>
            </a:r>
          </a:p>
          <a:p>
            <a:pPr algn="just"/>
            <a:r>
              <a:rPr lang="el-GR" sz="5900" dirty="0"/>
              <a:t>γ) των πηγών των απαριθμούμενων στο παράρτημα Ι αερίων τα οποία εκπέμπονται από την εγκατάσταση και</a:t>
            </a:r>
          </a:p>
          <a:p>
            <a:pPr algn="just"/>
            <a:endParaRPr lang="el-GR" sz="5900" dirty="0"/>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Ανάγκη μείωσης της ρύπανσης</a:t>
            </a:r>
          </a:p>
        </p:txBody>
      </p:sp>
      <p:sp>
        <p:nvSpPr>
          <p:cNvPr id="3" name="2 - Θέση περιεχομένου"/>
          <p:cNvSpPr>
            <a:spLocks noGrp="1"/>
          </p:cNvSpPr>
          <p:nvPr>
            <p:ph idx="1"/>
          </p:nvPr>
        </p:nvSpPr>
        <p:spPr/>
        <p:txBody>
          <a:bodyPr>
            <a:noAutofit/>
          </a:bodyPr>
          <a:lstStyle/>
          <a:p>
            <a:pPr algn="just">
              <a:buNone/>
            </a:pPr>
            <a:r>
              <a:rPr lang="el-GR" dirty="0"/>
              <a:t>- Η πρόληψη, μείωση και εξάλειψη της ρύπανσης αποτελεί στόχο της πολιτικής περιβάλλοντος</a:t>
            </a:r>
          </a:p>
          <a:p>
            <a:pPr algn="just">
              <a:buNone/>
            </a:pPr>
            <a:r>
              <a:rPr lang="el-GR" dirty="0"/>
              <a:t>- Επίσης απαιτείται συνετή διαχείριση των φυσικών πόρων και εφαρμογή της αρχής ο </a:t>
            </a:r>
            <a:r>
              <a:rPr lang="el-GR" dirty="0" err="1"/>
              <a:t>ρυπαίνων</a:t>
            </a:r>
            <a:r>
              <a:rPr lang="el-GR" dirty="0"/>
              <a:t> πληρώνει και της αρχής της πρόληψης</a:t>
            </a:r>
          </a:p>
          <a:p>
            <a:pPr algn="just">
              <a:buNone/>
            </a:pPr>
            <a:r>
              <a:rPr lang="el-GR" dirty="0"/>
              <a:t>-   Μείωση της ατμοσφαιρικής ρύπανσης </a:t>
            </a:r>
          </a:p>
          <a:p>
            <a:pPr algn="just"/>
            <a:r>
              <a:rPr lang="el-GR" dirty="0"/>
              <a:t>οδηγεί </a:t>
            </a:r>
          </a:p>
          <a:p>
            <a:pPr algn="just"/>
            <a:r>
              <a:rPr lang="el-GR" dirty="0"/>
              <a:t>στη μακροχρόνια ισορροπία</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Σταθερές εγκαταστάσεις</a:t>
            </a:r>
          </a:p>
        </p:txBody>
      </p:sp>
      <p:sp>
        <p:nvSpPr>
          <p:cNvPr id="3" name="2 - Θέση περιεχομένου"/>
          <p:cNvSpPr>
            <a:spLocks noGrp="1"/>
          </p:cNvSpPr>
          <p:nvPr>
            <p:ph idx="1"/>
          </p:nvPr>
        </p:nvSpPr>
        <p:spPr/>
        <p:txBody>
          <a:bodyPr>
            <a:normAutofit/>
          </a:bodyPr>
          <a:lstStyle/>
          <a:p>
            <a:pPr algn="just"/>
            <a:r>
              <a:rPr lang="el-GR" dirty="0"/>
              <a:t>δ) των μέτρων παρακολούθησης των εκπομπών και των σχετικών εκθέσεων(άρθρο 5 της Οδηγίας)</a:t>
            </a:r>
          </a:p>
          <a:p>
            <a:pPr algn="just"/>
            <a:r>
              <a:rPr lang="el-GR" dirty="0"/>
              <a:t>Η αρμόδια αρχή εκδίδει άδεια εκπομπών αερίων θερμοκηπίου με την οποία επιτρέπονται οι εκπομπές αερίων θερμοκηπίου από ολόκληρη την εγκατάσταση ή τμήμα της</a:t>
            </a:r>
          </a:p>
          <a:p>
            <a:pPr algn="just"/>
            <a:r>
              <a:rPr lang="el-GR" dirty="0"/>
              <a:t>Επανεξετάζει ανά πέντε έτη την άδεια εκπομπών αερίου του θερμοκηπίου και προβαίνει στις δέουσες τροποποιήσεις(άρθρο 6 της οδηγίας)</a:t>
            </a:r>
          </a:p>
          <a:p>
            <a:pPr algn="just"/>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Σταθερές Εγκαταστάσεις</a:t>
            </a:r>
          </a:p>
        </p:txBody>
      </p:sp>
      <p:sp>
        <p:nvSpPr>
          <p:cNvPr id="3" name="2 - Θέση περιεχομένου"/>
          <p:cNvSpPr>
            <a:spLocks noGrp="1"/>
          </p:cNvSpPr>
          <p:nvPr>
            <p:ph idx="1"/>
          </p:nvPr>
        </p:nvSpPr>
        <p:spPr/>
        <p:txBody>
          <a:bodyPr>
            <a:normAutofit/>
          </a:bodyPr>
          <a:lstStyle/>
          <a:p>
            <a:r>
              <a:rPr lang="el-GR" dirty="0"/>
              <a:t>Οι άδειες εκπομπής αερίων θερμοκηπίου περιέχουν τα εξής:</a:t>
            </a:r>
          </a:p>
          <a:p>
            <a:r>
              <a:rPr lang="el-GR" dirty="0"/>
              <a:t>α) το όνομα και τη διεύθυνση του φορέα εκμετάλλευσης·</a:t>
            </a:r>
          </a:p>
          <a:p>
            <a:r>
              <a:rPr lang="el-GR" dirty="0"/>
              <a:t>β) περιγραφή των δραστηριοτήτων και των εκπομπών από την εγκατάσταση</a:t>
            </a:r>
          </a:p>
          <a:p>
            <a:r>
              <a:rPr lang="el-GR" dirty="0"/>
              <a:t>γ) ενός σχεδίου παρακολούθησης</a:t>
            </a:r>
          </a:p>
          <a:p>
            <a:r>
              <a:rPr lang="el-GR" dirty="0"/>
              <a:t>δ) απαιτήσεις υποβολής εκθέσεων(άρθρο 6 της οδηγίας)</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Διατάξεις που αφορούν και αεροπορικές μεταφορές και σταθερές εγκαταστάσεις</a:t>
            </a:r>
          </a:p>
        </p:txBody>
      </p:sp>
      <p:sp>
        <p:nvSpPr>
          <p:cNvPr id="3" name="2 - Θέση περιεχομένου"/>
          <p:cNvSpPr>
            <a:spLocks noGrp="1"/>
          </p:cNvSpPr>
          <p:nvPr>
            <p:ph idx="1"/>
          </p:nvPr>
        </p:nvSpPr>
        <p:spPr/>
        <p:txBody>
          <a:bodyPr>
            <a:normAutofit/>
          </a:bodyPr>
          <a:lstStyle/>
          <a:p>
            <a:pPr algn="just">
              <a:buNone/>
            </a:pPr>
            <a:r>
              <a:rPr lang="el-GR" dirty="0"/>
              <a:t>Μεταβίβαση – Επιστροφή – Ακύρωση των δικαιωμάτων </a:t>
            </a:r>
          </a:p>
          <a:p>
            <a:pPr algn="just"/>
            <a:r>
              <a:rPr lang="el-GR" dirty="0"/>
              <a:t>Τα κράτη μέλη μεριμνούν ώστε να μπορούν να μεταβιβάζονται δικαιώματα μεταξύ:</a:t>
            </a:r>
          </a:p>
          <a:p>
            <a:pPr algn="just"/>
            <a:r>
              <a:rPr lang="el-GR" dirty="0"/>
              <a:t>α) προσώπων εντός της Κοινότητας</a:t>
            </a:r>
          </a:p>
          <a:p>
            <a:pPr algn="just"/>
            <a:r>
              <a:rPr lang="el-GR" dirty="0"/>
              <a:t>β) προσώπων εντός της Κοινότητας και προσώπων σε τρίτες χώρες (άρθρο 12 της Οδηγίας)</a:t>
            </a:r>
          </a:p>
          <a:p>
            <a:pPr>
              <a:buNone/>
            </a:pP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solidFill>
                  <a:prstClr val="black"/>
                </a:solidFill>
              </a:rPr>
              <a:t>Διατάξεις που αφορούν και αεροπορικές μεταφορές και σταθερές εγκαταστάσεις</a:t>
            </a:r>
            <a:endParaRPr lang="el-GR" dirty="0"/>
          </a:p>
        </p:txBody>
      </p:sp>
      <p:sp>
        <p:nvSpPr>
          <p:cNvPr id="3" name="2 - Θέση περιεχομένου"/>
          <p:cNvSpPr>
            <a:spLocks noGrp="1"/>
          </p:cNvSpPr>
          <p:nvPr>
            <p:ph idx="1"/>
          </p:nvPr>
        </p:nvSpPr>
        <p:spPr/>
        <p:txBody>
          <a:bodyPr>
            <a:normAutofit/>
          </a:bodyPr>
          <a:lstStyle/>
          <a:p>
            <a:r>
              <a:rPr lang="el-GR" dirty="0"/>
              <a:t>Κυρώσεις (Άρθρο 16)</a:t>
            </a:r>
          </a:p>
          <a:p>
            <a:r>
              <a:rPr lang="el-GR" dirty="0"/>
              <a:t>Πρόσβαση σε Πληροφορίες (Άρθρο 17)</a:t>
            </a:r>
          </a:p>
          <a:p>
            <a:r>
              <a:rPr lang="el-GR" dirty="0"/>
              <a:t>Μητρώα  (Άρθρο 19) </a:t>
            </a:r>
          </a:p>
          <a:p>
            <a:r>
              <a:rPr lang="el-GR" dirty="0"/>
              <a:t>Κεντρικός Διαχειριστής (Άρθρο 20)</a:t>
            </a:r>
          </a:p>
          <a:p>
            <a:r>
              <a:rPr lang="el-GR" dirty="0"/>
              <a:t>Εξαίρεση μικρών εγκαταστάσεων υπό την επιφύλαξη ισοδύναμων μέτρων (Άρθρο 27)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Σύστημα εμπορίας ρύπων στην Ελλάδα </a:t>
            </a:r>
          </a:p>
        </p:txBody>
      </p:sp>
      <p:sp>
        <p:nvSpPr>
          <p:cNvPr id="3" name="2 - Θέση περιεχομένου"/>
          <p:cNvSpPr>
            <a:spLocks noGrp="1"/>
          </p:cNvSpPr>
          <p:nvPr>
            <p:ph idx="1"/>
          </p:nvPr>
        </p:nvSpPr>
        <p:spPr/>
        <p:txBody>
          <a:bodyPr>
            <a:normAutofit/>
          </a:bodyPr>
          <a:lstStyle/>
          <a:p>
            <a:pPr algn="just"/>
            <a:r>
              <a:rPr lang="el-GR" dirty="0"/>
              <a:t>Σύμβαση-Πλαίσιο των Ηνωμένων Εθνών (ΗΕ) κυρώθηκε με το νόμο 2205/1994</a:t>
            </a:r>
          </a:p>
          <a:p>
            <a:pPr algn="just"/>
            <a:r>
              <a:rPr lang="el-GR" dirty="0"/>
              <a:t>Το Πρωτόκολλο του Κιότο κυρώθηκε με τον νόμο 3017/2002</a:t>
            </a:r>
          </a:p>
          <a:p>
            <a:pPr algn="just"/>
            <a:r>
              <a:rPr lang="el-GR" dirty="0"/>
              <a:t>Με την ΚΥΑ 54409/2632/2004 ενσωματώθηκε η Οδηγία 2003/87/ΕΚ στην ελληνική έννομη τάξη και καθορίστηκε η λειτουργία του συστήματος στην Ελλάδα</a:t>
            </a:r>
          </a:p>
          <a:p>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Σύστημα εμπορίας ρύπων στην Ελλάδα </a:t>
            </a:r>
          </a:p>
        </p:txBody>
      </p:sp>
      <p:sp>
        <p:nvSpPr>
          <p:cNvPr id="3" name="2 - Θέση περιεχομένου"/>
          <p:cNvSpPr>
            <a:spLocks noGrp="1"/>
          </p:cNvSpPr>
          <p:nvPr>
            <p:ph idx="1"/>
          </p:nvPr>
        </p:nvSpPr>
        <p:spPr/>
        <p:txBody>
          <a:bodyPr>
            <a:normAutofit/>
          </a:bodyPr>
          <a:lstStyle/>
          <a:p>
            <a:pPr algn="just"/>
            <a:r>
              <a:rPr lang="el-GR" dirty="0"/>
              <a:t>Με την υπουργική απόφαση 57495/2959/Ε103/2010 εντάχθηκαν οι αεροπορικές μεταφορές και ενσωματώθηκε η Οδηγία 2008/101</a:t>
            </a:r>
          </a:p>
          <a:p>
            <a:pPr algn="just"/>
            <a:r>
              <a:rPr lang="el-GR" dirty="0"/>
              <a:t>Δραστηριότητες που καλύπτονται – </a:t>
            </a:r>
            <a:r>
              <a:rPr lang="el-GR" dirty="0" err="1"/>
              <a:t>Σταθέρες</a:t>
            </a:r>
            <a:r>
              <a:rPr lang="el-GR" dirty="0"/>
              <a:t> εγκαταστάσεις και αεροπορικές μεταφορές </a:t>
            </a:r>
          </a:p>
          <a:p>
            <a:pPr algn="just"/>
            <a:r>
              <a:rPr lang="el-GR" dirty="0"/>
              <a:t>Αρμόδιες αρχές - Γενική Διεύθυνση Περιβάλλοντος του Υπουργείου Περιβάλλοντος, Ενέργειας και Κλιματικής Αλλαγής (ΥΠΕΚΑ) και ειδικότερα το αυτοτελές Γραφείο Εμπορίας Δικαιωμάτων Εκπομπών (ΓΕΔΕ)</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Σύστημα εμπορίας ρύπων στην Ελλάδα</a:t>
            </a:r>
          </a:p>
        </p:txBody>
      </p:sp>
      <p:sp>
        <p:nvSpPr>
          <p:cNvPr id="3" name="2 - Θέση περιεχομένου"/>
          <p:cNvSpPr>
            <a:spLocks noGrp="1"/>
          </p:cNvSpPr>
          <p:nvPr>
            <p:ph idx="1"/>
          </p:nvPr>
        </p:nvSpPr>
        <p:spPr/>
        <p:txBody>
          <a:bodyPr>
            <a:normAutofit/>
          </a:bodyPr>
          <a:lstStyle/>
          <a:p>
            <a:pPr algn="just"/>
            <a:r>
              <a:rPr lang="el-GR" dirty="0"/>
              <a:t>Στην περίπτωση των αεροπορικών μεταφορών, αρμόδια αρχή είναι η υπηρεσία πολιτικής αεροπορίας του Υπουργείου Υποδομών, Μεταφορών και Δικτύων</a:t>
            </a:r>
          </a:p>
          <a:p>
            <a:pPr algn="just"/>
            <a:r>
              <a:rPr lang="el-GR" dirty="0"/>
              <a:t>Η παρακολούθηση των εκπομπών μπορεί να γίνει με δύο (2) τρόπους, είτε με υπολογισμούς είτε με μετρήσεις.</a:t>
            </a:r>
          </a:p>
          <a:p>
            <a:pPr algn="just"/>
            <a:r>
              <a:rPr lang="el-GR" dirty="0"/>
              <a:t>Τα δικαιώματα κατανέμονται είτε δωρεάν είτε δημοπρατούνται (Στην περίπτωση της Ελλάδας δημοπρατούνται στο Γερμανικό Χρηματιστήριο)</a:t>
            </a:r>
          </a:p>
          <a:p>
            <a:pPr algn="just"/>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AD2ED2-84B2-464D-A962-44158AF0E05D}"/>
              </a:ext>
            </a:extLst>
          </p:cNvPr>
          <p:cNvSpPr>
            <a:spLocks noGrp="1"/>
          </p:cNvSpPr>
          <p:nvPr>
            <p:ph type="title"/>
          </p:nvPr>
        </p:nvSpPr>
        <p:spPr/>
        <p:txBody>
          <a:bodyPr>
            <a:normAutofit/>
          </a:bodyPr>
          <a:lstStyle/>
          <a:p>
            <a:r>
              <a:rPr lang="el-GR" dirty="0"/>
              <a:t>Σύστημα εμπορίας ρύπων στην Ελλάδα</a:t>
            </a:r>
          </a:p>
        </p:txBody>
      </p:sp>
      <p:sp>
        <p:nvSpPr>
          <p:cNvPr id="3" name="Θέση περιεχομένου 2">
            <a:extLst>
              <a:ext uri="{FF2B5EF4-FFF2-40B4-BE49-F238E27FC236}">
                <a16:creationId xmlns:a16="http://schemas.microsoft.com/office/drawing/2014/main" id="{6D3DE9B1-6B45-4822-8A5C-7CEFB1FC1322}"/>
              </a:ext>
            </a:extLst>
          </p:cNvPr>
          <p:cNvSpPr>
            <a:spLocks noGrp="1"/>
          </p:cNvSpPr>
          <p:nvPr>
            <p:ph idx="1"/>
          </p:nvPr>
        </p:nvSpPr>
        <p:spPr/>
        <p:txBody>
          <a:bodyPr>
            <a:normAutofit/>
          </a:bodyPr>
          <a:lstStyle/>
          <a:p>
            <a:pPr algn="just"/>
            <a:r>
              <a:rPr lang="el-GR" dirty="0"/>
              <a:t>Αριθμ. 181478/965 (ΦΕΚ Β' 3763/26.10.2017)</a:t>
            </a:r>
          </a:p>
          <a:p>
            <a:pPr algn="just"/>
            <a:r>
              <a:rPr lang="el-GR" dirty="0"/>
              <a:t>Τροποποίηση και κωδικοποίηση της υπ' αριθμ. Η.Π. 54409/2632/2004 κοινής υπουργικής απόφασης «Σύστημα εμπορίας δικαιωμάτων εκπομπής αερίων θερμοκηπίου σε συμμόρφωση με τις διατάξεις της οδηγίας 2003/87/ΕΚ "σχετικά με τη θέσπιση συστήματος εμπορίας δικαιωμάτων εκπομπής αερίων θερμοκηπίου εντός της Κοινότητας και την τροποποίηση της οδηγίας 96/61/ΕΚ του Συμβουλίου" του Συμβουλίου της 13ης Οκτωβρίου 2003 και άλλες διατάξεις», (Β' 1931) όπως αυτή έχει τροποποιηθεί και ισχύει.</a:t>
            </a:r>
          </a:p>
        </p:txBody>
      </p:sp>
    </p:spTree>
    <p:extLst>
      <p:ext uri="{BB962C8B-B14F-4D97-AF65-F5344CB8AC3E}">
        <p14:creationId xmlns:p14="http://schemas.microsoft.com/office/powerpoint/2010/main" val="36807581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Autofit/>
          </a:bodyPr>
          <a:lstStyle/>
          <a:p>
            <a:pPr algn="just"/>
            <a:r>
              <a:rPr lang="el-GR" dirty="0"/>
              <a:t>Το σύστημα εμπορίας δικαιωμάτων αεριών του θερμοκηπίου αποτελεί ένα μέσο διαφανές και συμβατό με τις αρχές της αγοράς ενέργειας </a:t>
            </a:r>
          </a:p>
          <a:p>
            <a:pPr algn="just"/>
            <a:r>
              <a:rPr lang="el-GR" dirty="0"/>
              <a:t>Η ΕΕ μέσω του συστήματος τηρεί τις δεσμεύσεις αναφορικά με το Πρωτόκολλο του Κιότο</a:t>
            </a:r>
          </a:p>
          <a:p>
            <a:pPr algn="just"/>
            <a:r>
              <a:rPr lang="el-GR" dirty="0"/>
              <a:t>Το σύστημα περιλαμβάνει την εκπομπή αερίων από τις αεροπορικές μεταφορές και τις σταθερές εγκαταστάσεις</a:t>
            </a:r>
          </a:p>
          <a:p>
            <a:pPr algn="just"/>
            <a:r>
              <a:rPr lang="el-GR" dirty="0"/>
              <a:t>Η λογική του συστήματος βασίζεται στην παραχώρηση σχετικών αδειών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Συμπεράσματα </a:t>
            </a:r>
          </a:p>
        </p:txBody>
      </p:sp>
      <p:sp>
        <p:nvSpPr>
          <p:cNvPr id="3" name="2 - Θέση περιεχομένου"/>
          <p:cNvSpPr>
            <a:spLocks noGrp="1"/>
          </p:cNvSpPr>
          <p:nvPr>
            <p:ph idx="1"/>
          </p:nvPr>
        </p:nvSpPr>
        <p:spPr/>
        <p:txBody>
          <a:bodyPr>
            <a:normAutofit/>
          </a:bodyPr>
          <a:lstStyle/>
          <a:p>
            <a:pPr algn="just"/>
            <a:r>
              <a:rPr lang="el-GR" dirty="0"/>
              <a:t>Η κατανομή πραγματοποιείται με τη μέθοδο της δωρεάν κατανομής και του πλειστηριασμού</a:t>
            </a:r>
          </a:p>
          <a:p>
            <a:pPr algn="just"/>
            <a:r>
              <a:rPr lang="el-GR" dirty="0"/>
              <a:t>Τα δικαιώματα μπορούν να μεταβιβάζονται, ενώ ισχύουν για συγκεκριμένο χρονικό διάστημα</a:t>
            </a:r>
          </a:p>
          <a:p>
            <a:pPr algn="just"/>
            <a:r>
              <a:rPr lang="el-GR" dirty="0"/>
              <a:t>Βασική αρχή του συστήματος αποτελεί η διαρκής επανεξέταση των δεδομένων</a:t>
            </a:r>
          </a:p>
          <a:p>
            <a:pPr algn="just"/>
            <a:r>
              <a:rPr lang="el-GR" dirty="0"/>
              <a:t>Το σύστημα ελέγχεται από την ΕΕ μέσω δημιουργίας μητρώου και του ορισμού κεντρικού διαχειριστή των δικαιωμάτων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latin typeface="+mn-lt"/>
              </a:rPr>
              <a:t>Ανάγκη μείωσης της Ρύπανσης</a:t>
            </a:r>
          </a:p>
        </p:txBody>
      </p:sp>
      <p:sp>
        <p:nvSpPr>
          <p:cNvPr id="3" name="2 - Θέση περιεχομένου"/>
          <p:cNvSpPr>
            <a:spLocks noGrp="1"/>
          </p:cNvSpPr>
          <p:nvPr>
            <p:ph idx="1"/>
          </p:nvPr>
        </p:nvSpPr>
        <p:spPr/>
        <p:txBody>
          <a:bodyPr/>
          <a:lstStyle/>
          <a:p>
            <a:pPr algn="just"/>
            <a:r>
              <a:rPr lang="el-GR" dirty="0"/>
              <a:t>μεταξύ των ανθρωπίνων δραστηριοτήτων της κοινωνικοοικονομικής ανάπτυξης και της αναγεννητικής δυνατότητας της φύσης(Πέμπτο πρόγραμμα δράσης για το Περιβάλλον - ΕΕ αριθ. C 138 της 17. 5. 1993, σ. 1)</a:t>
            </a:r>
          </a:p>
          <a:p>
            <a:endParaRPr lang="el-GR"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Ερωτήσεις </a:t>
            </a:r>
          </a:p>
        </p:txBody>
      </p:sp>
      <p:sp>
        <p:nvSpPr>
          <p:cNvPr id="3" name="2 - Θέση περιεχομένου"/>
          <p:cNvSpPr>
            <a:spLocks noGrp="1"/>
          </p:cNvSpPr>
          <p:nvPr>
            <p:ph idx="1"/>
          </p:nvPr>
        </p:nvSpPr>
        <p:spPr/>
        <p:txBody>
          <a:bodyPr/>
          <a:lstStyle/>
          <a:p>
            <a:pPr marL="514350" indent="-514350" algn="just">
              <a:buAutoNum type="arabicPeriod"/>
            </a:pPr>
            <a:r>
              <a:rPr lang="el-GR" dirty="0"/>
              <a:t>Για ποιους λόγους θεσπίστηκε το σύστημα εμπορίας δικαιωμάτων εκπομπής αερίων</a:t>
            </a:r>
            <a:r>
              <a:rPr lang="en-US" dirty="0"/>
              <a:t>;</a:t>
            </a:r>
            <a:r>
              <a:rPr lang="el-GR" dirty="0"/>
              <a:t> </a:t>
            </a:r>
          </a:p>
          <a:p>
            <a:pPr marL="514350" indent="-514350" algn="just">
              <a:buAutoNum type="arabicPeriod"/>
            </a:pPr>
            <a:r>
              <a:rPr lang="el-GR" dirty="0"/>
              <a:t>Σε ποιες, κυρίως, εγκαταστάσεις αναφέρεται και σε ποια αέρια</a:t>
            </a:r>
            <a:r>
              <a:rPr lang="en-US" dirty="0"/>
              <a:t>;</a:t>
            </a:r>
            <a:r>
              <a:rPr lang="el-GR" dirty="0"/>
              <a:t> </a:t>
            </a:r>
          </a:p>
          <a:p>
            <a:pPr marL="514350" indent="-514350" algn="just">
              <a:buAutoNum type="arabicPeriod"/>
            </a:pPr>
            <a:r>
              <a:rPr lang="el-GR" dirty="0"/>
              <a:t>Ποια είναι τα πλεονεκτήματα του και ποια τα μειονεκτήματα του κατά τη γνώμη σας</a:t>
            </a:r>
            <a:r>
              <a:rPr lang="en-US" dirty="0"/>
              <a:t>;</a:t>
            </a:r>
            <a:r>
              <a:rPr lang="el-GR" dirty="0"/>
              <a:t> </a:t>
            </a:r>
          </a:p>
          <a:p>
            <a:pPr marL="514350" indent="-514350" algn="just">
              <a:buAutoNum type="arabicPeriod"/>
            </a:pPr>
            <a:r>
              <a:rPr lang="el-GR" dirty="0"/>
              <a:t> Είναι συμβατό με την ανταγωνιστική αγορά ενέργειας</a:t>
            </a:r>
            <a:r>
              <a:rPr lang="en-US" dirty="0"/>
              <a:t>;</a:t>
            </a:r>
            <a:endParaRPr lang="el-GR" dirty="0"/>
          </a:p>
          <a:p>
            <a:pPr marL="514350" indent="-514350" algn="just">
              <a:buAutoNum type="arabicPeriod"/>
            </a:pPr>
            <a:r>
              <a:rPr lang="el-GR" dirty="0"/>
              <a:t>Ποια είναι η διαδικασία λειτουργίας του</a:t>
            </a:r>
            <a:r>
              <a:rPr lang="en-US" dirty="0"/>
              <a:t>;</a:t>
            </a:r>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Ερωτήσεις</a:t>
            </a:r>
          </a:p>
        </p:txBody>
      </p:sp>
      <p:sp>
        <p:nvSpPr>
          <p:cNvPr id="3" name="2 - Θέση περιεχομένου"/>
          <p:cNvSpPr>
            <a:spLocks noGrp="1"/>
          </p:cNvSpPr>
          <p:nvPr>
            <p:ph idx="1"/>
          </p:nvPr>
        </p:nvSpPr>
        <p:spPr/>
        <p:txBody>
          <a:bodyPr>
            <a:normAutofit/>
          </a:bodyPr>
          <a:lstStyle/>
          <a:p>
            <a:pPr algn="just">
              <a:buNone/>
            </a:pPr>
            <a:r>
              <a:rPr lang="el-GR" dirty="0"/>
              <a:t>6. Θεωρείτε ότι το σύστημα ελέγχεται επαρκώς και αν ναι με ποιους τρόπους</a:t>
            </a:r>
            <a:r>
              <a:rPr lang="en-US" dirty="0"/>
              <a:t>;</a:t>
            </a:r>
          </a:p>
          <a:p>
            <a:pPr algn="just">
              <a:buNone/>
            </a:pPr>
            <a:r>
              <a:rPr lang="en-US" dirty="0"/>
              <a:t>7. </a:t>
            </a:r>
            <a:r>
              <a:rPr lang="el-GR" dirty="0"/>
              <a:t>Πώς λειτουργεί το σύστημα δικαιωμάτων εκπομπής ρύπων στην Ελλάδα</a:t>
            </a:r>
            <a:r>
              <a:rPr lang="en-US" dirty="0"/>
              <a:t>;</a:t>
            </a:r>
            <a:r>
              <a:rPr lang="el-GR" dirty="0"/>
              <a:t>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Ενδεικτική Βιβλιογραφία</a:t>
            </a:r>
          </a:p>
        </p:txBody>
      </p:sp>
      <p:sp>
        <p:nvSpPr>
          <p:cNvPr id="3" name="2 - Θέση περιεχομένου"/>
          <p:cNvSpPr>
            <a:spLocks noGrp="1"/>
          </p:cNvSpPr>
          <p:nvPr>
            <p:ph idx="1"/>
          </p:nvPr>
        </p:nvSpPr>
        <p:spPr>
          <a:xfrm>
            <a:off x="1981200" y="1600200"/>
            <a:ext cx="8229600" cy="5114948"/>
          </a:xfrm>
        </p:spPr>
        <p:txBody>
          <a:bodyPr>
            <a:normAutofit/>
          </a:bodyPr>
          <a:lstStyle/>
          <a:p>
            <a:pPr algn="just"/>
            <a:r>
              <a:rPr lang="el-GR" sz="1800" dirty="0"/>
              <a:t>Πρόταση της Επιτροπής για την Οδηγία 2003/87 - ΕΕ C 75 Ε της 26.3.2002, σ. 33</a:t>
            </a:r>
          </a:p>
          <a:p>
            <a:pPr algn="just"/>
            <a:r>
              <a:rPr lang="el-GR" sz="1800" dirty="0"/>
              <a:t>Γνώμη της Ευρωπαϊκής Οικονομικής και Κοινωνικής Επιτροπής ΕΕ C 221 της 17.9.2002, σ. 27</a:t>
            </a:r>
          </a:p>
          <a:p>
            <a:pPr algn="just"/>
            <a:r>
              <a:rPr lang="el-GR" sz="1800" dirty="0"/>
              <a:t>Γνώμη της Επιτροπής των Περιφερειών ΕΕ C 192 της 12.8.2002, σ. 59</a:t>
            </a:r>
          </a:p>
          <a:p>
            <a:pPr algn="just"/>
            <a:r>
              <a:rPr lang="en-US" sz="1800" dirty="0"/>
              <a:t> COM(2015) 337 </a:t>
            </a:r>
            <a:endParaRPr lang="el-GR" sz="1800" dirty="0"/>
          </a:p>
          <a:p>
            <a:pPr algn="just"/>
            <a:r>
              <a:rPr lang="el-GR" sz="1800" dirty="0"/>
              <a:t> Οδηγός εφαρμογής του συστήματος εμπορίας στην Ελλάδα, ΚΑΠΕ – Επιτροπή</a:t>
            </a:r>
          </a:p>
          <a:p>
            <a:pPr algn="just"/>
            <a:r>
              <a:rPr lang="el-GR" sz="1800" dirty="0"/>
              <a:t>Β. </a:t>
            </a:r>
            <a:r>
              <a:rPr lang="el-GR" sz="1800" dirty="0" err="1"/>
              <a:t>Καραγεώργου</a:t>
            </a:r>
            <a:r>
              <a:rPr lang="el-GR" sz="1800" dirty="0"/>
              <a:t>, Το σύστημα εμπορίας δικαιωμάτων των εκπομπών ως εργαλείο κλιματικής αλλαγής και η εφαρμογή του στην ΕΕ (Οδηγία 2003/87), Ενέργεια και Δίκαιο 2007, Τεύχος 8, σελ. 24 </a:t>
            </a:r>
            <a:r>
              <a:rPr lang="el-GR" sz="1800" dirty="0" err="1"/>
              <a:t>επ</a:t>
            </a:r>
            <a:r>
              <a:rPr lang="el-GR" sz="1800" dirty="0"/>
              <a:t>.</a:t>
            </a:r>
          </a:p>
          <a:p>
            <a:pPr algn="just"/>
            <a:r>
              <a:rPr lang="el-GR" sz="1800" dirty="0"/>
              <a:t>Κ. </a:t>
            </a:r>
            <a:r>
              <a:rPr lang="el-GR" sz="1800" dirty="0" err="1"/>
              <a:t>Κράλλης</a:t>
            </a:r>
            <a:r>
              <a:rPr lang="el-GR" sz="1800" dirty="0"/>
              <a:t>, Χ. Δ. </a:t>
            </a:r>
            <a:r>
              <a:rPr lang="el-GR" sz="1800" dirty="0" err="1"/>
              <a:t>Χατζηφώτη</a:t>
            </a:r>
            <a:r>
              <a:rPr lang="el-GR" sz="1800" dirty="0"/>
              <a:t>, Ν. Γ. </a:t>
            </a:r>
            <a:r>
              <a:rPr lang="el-GR" sz="1800" dirty="0" err="1"/>
              <a:t>Ορφανουδάκης</a:t>
            </a:r>
            <a:r>
              <a:rPr lang="el-GR" sz="1800" dirty="0"/>
              <a:t>, Η ενέργεια και το εμπόριο αερίων θερμοκηπίου </a:t>
            </a:r>
            <a:r>
              <a:rPr lang="en-US" sz="1800" dirty="0"/>
              <a:t>ETS:</a:t>
            </a:r>
            <a:r>
              <a:rPr lang="el-GR" sz="1800" dirty="0"/>
              <a:t>κίνδυνοι και ευκαιρίες</a:t>
            </a:r>
          </a:p>
          <a:p>
            <a:pPr algn="just"/>
            <a:r>
              <a:rPr lang="el-GR" sz="1800" dirty="0" err="1"/>
              <a:t>Εμ</a:t>
            </a:r>
            <a:r>
              <a:rPr lang="el-GR" sz="1800" dirty="0"/>
              <a:t>. </a:t>
            </a:r>
            <a:r>
              <a:rPr lang="el-GR" sz="1800" dirty="0" err="1"/>
              <a:t>Κακαράς</a:t>
            </a:r>
            <a:r>
              <a:rPr lang="el-GR" sz="1800" dirty="0"/>
              <a:t>, Χρ. </a:t>
            </a:r>
            <a:r>
              <a:rPr lang="el-GR" sz="1800" dirty="0" err="1"/>
              <a:t>Χατζηλάου</a:t>
            </a:r>
            <a:r>
              <a:rPr lang="el-GR" sz="1800" dirty="0"/>
              <a:t>, Η εξέλιξη του Ευρωπαϊκού Συστήματος Εμπορίας Δικαιωμάτων Εκπομπών Αερίων του Θερμοκηπίου (</a:t>
            </a:r>
            <a:r>
              <a:rPr lang="en-US" sz="1800" dirty="0"/>
              <a:t>ETS</a:t>
            </a:r>
            <a:r>
              <a:rPr lang="el-GR" sz="1800" dirty="0"/>
              <a:t>) και τα πρόσθετα μέτρα για τη δημιουργία ενός ασφαλούς επενδυτικού περιβάλλοντος στον τομέα της ενέργειας, στο </a:t>
            </a:r>
            <a:r>
              <a:rPr lang="el-GR" sz="1800" dirty="0" err="1"/>
              <a:t>επιμ</a:t>
            </a:r>
            <a:r>
              <a:rPr lang="el-GR" sz="1800" dirty="0"/>
              <a:t>. Ν. Φαραντούρης, Ενέργεια Δίκαιο, Οικονομία και Πολιτική, Εκδόσεις Νομική Βιβλιοθήκη 2012, σελ. 243 </a:t>
            </a:r>
            <a:r>
              <a:rPr lang="el-GR" sz="1800" dirty="0" err="1"/>
              <a:t>επ</a:t>
            </a:r>
            <a:r>
              <a:rPr lang="el-GR" sz="1800" dirty="0"/>
              <a:t>.</a:t>
            </a:r>
          </a:p>
          <a:p>
            <a:pPr algn="just"/>
            <a:endParaRPr lang="el-G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Πράσινη Βίβλος </a:t>
            </a:r>
          </a:p>
        </p:txBody>
      </p:sp>
      <p:sp>
        <p:nvSpPr>
          <p:cNvPr id="3" name="2 - Θέση περιεχομένου"/>
          <p:cNvSpPr>
            <a:spLocks noGrp="1"/>
          </p:cNvSpPr>
          <p:nvPr>
            <p:ph idx="1"/>
          </p:nvPr>
        </p:nvSpPr>
        <p:spPr/>
        <p:txBody>
          <a:bodyPr>
            <a:noAutofit/>
          </a:bodyPr>
          <a:lstStyle/>
          <a:p>
            <a:pPr algn="just"/>
            <a:r>
              <a:rPr lang="el-GR" dirty="0"/>
              <a:t>Το Μάρτιο του 2000, η Επιτροπή υιοθέτησε πράσινη βίβλο για την εμπορία των εκπομπών αερίων του θερμοκηπίου στην ΕΕ</a:t>
            </a:r>
          </a:p>
          <a:p>
            <a:pPr algn="just"/>
            <a:r>
              <a:rPr lang="el-GR" dirty="0"/>
              <a:t>Στα συμπεράσματά του της 8ης Μαρτίου 2001, το Συμβούλιο αναγνώρισε την ιδιαίτερη σημασία του ευρωπαϊκού προγράμματος για την κλιματική αλλαγή και την επείγουσα ανάγκη ανάληψης συγκεκριμένης κοινοτικής δράσης (παρ. 1 και 2 του Προοιμίου της Οδηγίας 2003/87)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Έκτο Κοινοτικό Πρόγραμμα Δράσης για το Περιβάλλον</a:t>
            </a:r>
          </a:p>
        </p:txBody>
      </p:sp>
      <p:sp>
        <p:nvSpPr>
          <p:cNvPr id="3" name="2 - Θέση περιεχομένου"/>
          <p:cNvSpPr>
            <a:spLocks noGrp="1"/>
          </p:cNvSpPr>
          <p:nvPr>
            <p:ph idx="1"/>
          </p:nvPr>
        </p:nvSpPr>
        <p:spPr/>
        <p:txBody>
          <a:bodyPr>
            <a:normAutofit/>
          </a:bodyPr>
          <a:lstStyle/>
          <a:p>
            <a:pPr algn="just"/>
            <a:r>
              <a:rPr lang="el-GR" dirty="0"/>
              <a:t>Το έκτο κοινοτικό πρόγραμμα δράσης για το περιβάλλον(συστήθηκε με την απόφαση αριθ. 1600/2002/ΕΚ του Ευρωπαϊκού Κοινοβουλίου και του Συμβουλίου)</a:t>
            </a:r>
          </a:p>
          <a:p>
            <a:pPr algn="just">
              <a:buNone/>
            </a:pPr>
            <a:endParaRPr lang="el-GR" dirty="0"/>
          </a:p>
          <a:p>
            <a:pPr algn="just">
              <a:buNone/>
            </a:pPr>
            <a:r>
              <a:rPr lang="el-GR" dirty="0"/>
              <a:t>1.Αναγνωρίζει την κλιματική αλλαγή ως πεδίο προτεραιότητας για δράση και προβλέπει την εγκαθίδρυση μέχρι το 2005 συστήματος εμπορίας εκπομπών στην Κοινότητα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Έκτο Κοινοτικό Πρόγραμμα Δράσης για το Περιβάλλον</a:t>
            </a:r>
          </a:p>
        </p:txBody>
      </p:sp>
      <p:sp>
        <p:nvSpPr>
          <p:cNvPr id="3" name="2 - Θέση περιεχομένου"/>
          <p:cNvSpPr>
            <a:spLocks noGrp="1"/>
          </p:cNvSpPr>
          <p:nvPr>
            <p:ph idx="1"/>
          </p:nvPr>
        </p:nvSpPr>
        <p:spPr/>
        <p:txBody>
          <a:bodyPr>
            <a:normAutofit/>
          </a:bodyPr>
          <a:lstStyle/>
          <a:p>
            <a:pPr algn="just">
              <a:buNone/>
            </a:pPr>
            <a:r>
              <a:rPr lang="el-GR" dirty="0"/>
              <a:t>2.Αναγνωρίζει ότι η Κοινότητα έχει δεσμευτεί να επιτύχει την κατά 8 % μείωση, σε σύγκριση με τα επίπεδα του 1990, των εκπομπών αερίων θερμοκηπίου κατά την περίοδο 2008 έως 2012 </a:t>
            </a:r>
          </a:p>
          <a:p>
            <a:pPr algn="just">
              <a:buNone/>
            </a:pPr>
            <a:endParaRPr lang="el-GR" dirty="0"/>
          </a:p>
          <a:p>
            <a:pPr algn="just">
              <a:buNone/>
            </a:pPr>
            <a:r>
              <a:rPr lang="el-GR" dirty="0"/>
              <a:t>3.Μακροπρόθεσμα, οι συνολικές εκπομπές αερίων θερμοκηπίου θα χρειασθεί να μειωθούν κατά 70 % περίπου σε σχέση με τα επίπεδα του 1990</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Ποιο είναι το πρόβλημα </a:t>
            </a:r>
          </a:p>
        </p:txBody>
      </p:sp>
      <p:sp>
        <p:nvSpPr>
          <p:cNvPr id="3" name="2 - Θέση περιεχομένου"/>
          <p:cNvSpPr>
            <a:spLocks noGrp="1"/>
          </p:cNvSpPr>
          <p:nvPr>
            <p:ph idx="1"/>
          </p:nvPr>
        </p:nvSpPr>
        <p:spPr>
          <a:xfrm>
            <a:off x="1981200" y="1600200"/>
            <a:ext cx="8229600" cy="4853136"/>
          </a:xfrm>
        </p:spPr>
        <p:txBody>
          <a:bodyPr>
            <a:noAutofit/>
          </a:bodyPr>
          <a:lstStyle/>
          <a:p>
            <a:pPr algn="just"/>
            <a:r>
              <a:rPr lang="el-GR" dirty="0"/>
              <a:t>Το Ευρωπαϊκό Συμβούλιο των Βρυξελλών, της 8ης και 9ης Μαρτίου 2007, υπογράμμισε τη θεμελιώδη σημασία της επίτευξης του στρατηγικού στόχου του περιορισμού της παγκόσμιας μέσης αύξησης της θερμοκρασίας το πολύ σε 2 °C σε σχέση με τα επίπεδα της προβιομηχανικής εποχής</a:t>
            </a:r>
          </a:p>
          <a:p>
            <a:pPr algn="just"/>
            <a:r>
              <a:rPr lang="el-GR" dirty="0"/>
              <a:t>Κίνδυνοι </a:t>
            </a:r>
          </a:p>
          <a:p>
            <a:pPr algn="just">
              <a:buNone/>
            </a:pPr>
            <a:r>
              <a:rPr lang="el-GR" dirty="0"/>
              <a:t>1. για τα οικοσυστήματα </a:t>
            </a:r>
          </a:p>
          <a:p>
            <a:pPr algn="just">
              <a:buNone/>
            </a:pPr>
            <a:r>
              <a:rPr lang="el-GR" dirty="0"/>
              <a:t>2. Για την αειφόρο ανάπτυξη</a:t>
            </a:r>
          </a:p>
          <a:p>
            <a:pPr algn="just">
              <a:buNone/>
            </a:pPr>
            <a:r>
              <a:rPr lang="el-GR" dirty="0"/>
              <a:t>3. Για την ανθρώπινη υγεία και ασφάλεια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 Σύμβαση Πλαίσιο των Ηνωμένων Εθνών</a:t>
            </a:r>
          </a:p>
        </p:txBody>
      </p:sp>
      <p:sp>
        <p:nvSpPr>
          <p:cNvPr id="3" name="2 - Θέση περιεχομένου"/>
          <p:cNvSpPr>
            <a:spLocks noGrp="1"/>
          </p:cNvSpPr>
          <p:nvPr>
            <p:ph idx="1"/>
          </p:nvPr>
        </p:nvSpPr>
        <p:spPr/>
        <p:txBody>
          <a:bodyPr>
            <a:normAutofit/>
          </a:bodyPr>
          <a:lstStyle/>
          <a:p>
            <a:pPr algn="just"/>
            <a:r>
              <a:rPr lang="el-GR" dirty="0"/>
              <a:t>Σύμβαση πλαίσιο των Ηνωμένων Εθνών για την αλλαγή του κλίματος, που εγκρίθηκε στη Νέα Υόρκη στις 9 Μαΐου 1992 </a:t>
            </a:r>
            <a:endParaRPr lang="en-US" dirty="0"/>
          </a:p>
          <a:p>
            <a:pPr algn="just"/>
            <a:r>
              <a:rPr lang="el-GR" dirty="0"/>
              <a:t>Εγκρίθηκε από την ΕΚ με την απόφαση 94/69  την 15.12.1993 και τέθηκε σε ισχύ την 21.03.1994 </a:t>
            </a:r>
          </a:p>
          <a:p>
            <a:pPr algn="just"/>
            <a:r>
              <a:rPr lang="el-GR" dirty="0"/>
              <a:t>Η σύμβαση-πλαίσιο συνέβαλε σημαντικά στη θέσπιση βασικών αρχών για τη καταπολέμηση της αλλαγής του κλίματος σε παγκόσμιο επίπεδο</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2403</Words>
  <Application>Microsoft Office PowerPoint</Application>
  <PresentationFormat>Ευρεία οθόνη</PresentationFormat>
  <Paragraphs>202</Paragraphs>
  <Slides>42</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42</vt:i4>
      </vt:variant>
    </vt:vector>
  </HeadingPairs>
  <TitlesOfParts>
    <vt:vector size="46" baseType="lpstr">
      <vt:lpstr>Arial</vt:lpstr>
      <vt:lpstr>Calibri</vt:lpstr>
      <vt:lpstr>Calibri Light</vt:lpstr>
      <vt:lpstr>Θέμα του Office</vt:lpstr>
      <vt:lpstr>Παρουσίαση του PowerPoint</vt:lpstr>
      <vt:lpstr>ΠΛΑΙΣΙΟ ΑΝΑΛΥΣΗΣ</vt:lpstr>
      <vt:lpstr>Ανάγκη μείωσης της ρύπανσης</vt:lpstr>
      <vt:lpstr>Ανάγκη μείωσης της Ρύπανσης</vt:lpstr>
      <vt:lpstr>Πράσινη Βίβλος </vt:lpstr>
      <vt:lpstr>Έκτο Κοινοτικό Πρόγραμμα Δράσης για το Περιβάλλον</vt:lpstr>
      <vt:lpstr>Έκτο Κοινοτικό Πρόγραμμα Δράσης για το Περιβάλλον</vt:lpstr>
      <vt:lpstr>Ποιο είναι το πρόβλημα </vt:lpstr>
      <vt:lpstr> Σύμβαση Πλαίσιο των Ηνωμένων Εθνών</vt:lpstr>
      <vt:lpstr> Πρωτόκολλο του Κιότο</vt:lpstr>
      <vt:lpstr>Πρωτόκολλο του Κιοτο</vt:lpstr>
      <vt:lpstr>Πρωτόκολλο του Κιότο</vt:lpstr>
      <vt:lpstr>Πρόταση της Επιτροπής σχετικά με την οδηγία 2003/87</vt:lpstr>
      <vt:lpstr>Απελευθέρωση των αγορών ενέργειας και της εσωτερικής αγοράς </vt:lpstr>
      <vt:lpstr>Απελευθέρωση των αγορών ενέργειας και της εσωτερικής αγοράς </vt:lpstr>
      <vt:lpstr>Οδηγία 2003/87</vt:lpstr>
      <vt:lpstr>Δύο Σημαντικές ιδέες </vt:lpstr>
      <vt:lpstr>Οδηγία 2003/87</vt:lpstr>
      <vt:lpstr>Σχέση με ενεργειακή απόδοση </vt:lpstr>
      <vt:lpstr>Πεδίο εφαρμογής </vt:lpstr>
      <vt:lpstr>Αεροπορικές μεταφορές </vt:lpstr>
      <vt:lpstr>Αεροπορικές Δραστηριότητες</vt:lpstr>
      <vt:lpstr>Αεροπορικές Μεταφορές </vt:lpstr>
      <vt:lpstr>Αεροπορικές Μεταφορές </vt:lpstr>
      <vt:lpstr>Αεροπορικές Μεταφορές</vt:lpstr>
      <vt:lpstr>Αεροπορικές Μεταφορές </vt:lpstr>
      <vt:lpstr>Αεροπορικές Μεταφορές </vt:lpstr>
      <vt:lpstr>Σταθερές Εγκαταστάσεις</vt:lpstr>
      <vt:lpstr>Σταθερές Εγκαταστάσεις </vt:lpstr>
      <vt:lpstr>Σταθερές εγκαταστάσεις</vt:lpstr>
      <vt:lpstr>Σταθερές Εγκαταστάσεις</vt:lpstr>
      <vt:lpstr>Διατάξεις που αφορούν και αεροπορικές μεταφορές και σταθερές εγκαταστάσεις</vt:lpstr>
      <vt:lpstr>Διατάξεις που αφορούν και αεροπορικές μεταφορές και σταθερές εγκαταστάσεις</vt:lpstr>
      <vt:lpstr>Σύστημα εμπορίας ρύπων στην Ελλάδα </vt:lpstr>
      <vt:lpstr>Σύστημα εμπορίας ρύπων στην Ελλάδα </vt:lpstr>
      <vt:lpstr>Σύστημα εμπορίας ρύπων στην Ελλάδα</vt:lpstr>
      <vt:lpstr>Σύστημα εμπορίας ρύπων στην Ελλάδα</vt:lpstr>
      <vt:lpstr>Συμπεράσματα </vt:lpstr>
      <vt:lpstr>Συμπεράσματα </vt:lpstr>
      <vt:lpstr>Ερωτήσεις </vt:lpstr>
      <vt:lpstr>Ερωτήσεις</vt:lpstr>
      <vt:lpstr>Ενδεικτική Βιβλιογραφία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2</cp:revision>
  <dcterms:created xsi:type="dcterms:W3CDTF">2023-04-15T09:52:45Z</dcterms:created>
  <dcterms:modified xsi:type="dcterms:W3CDTF">2023-05-12T17:32:17Z</dcterms:modified>
</cp:coreProperties>
</file>