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  <p:sldMasterId id="2147483666" r:id="rId3"/>
    <p:sldMasterId id="2147483668" r:id="rId4"/>
    <p:sldMasterId id="2147483670" r:id="rId5"/>
    <p:sldMasterId id="2147483672" r:id="rId6"/>
    <p:sldMasterId id="2147483674" r:id="rId7"/>
    <p:sldMasterId id="2147483676" r:id="rId8"/>
    <p:sldMasterId id="2147483678" r:id="rId9"/>
    <p:sldMasterId id="2147483680" r:id="rId10"/>
    <p:sldMasterId id="2147483682" r:id="rId11"/>
    <p:sldMasterId id="2147483684" r:id="rId12"/>
  </p:sldMasterIdLst>
  <p:notesMasterIdLst>
    <p:notesMasterId r:id="rId31"/>
  </p:notesMasterIdLst>
  <p:sldIdLst>
    <p:sldId id="256" r:id="rId13"/>
    <p:sldId id="257" r:id="rId14"/>
    <p:sldId id="259" r:id="rId15"/>
    <p:sldId id="260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5" r:id="rId29"/>
    <p:sldId id="27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615" autoAdjust="0"/>
  </p:normalViewPr>
  <p:slideViewPr>
    <p:cSldViewPr>
      <p:cViewPr>
        <p:scale>
          <a:sx n="101" d="100"/>
          <a:sy n="101" d="100"/>
        </p:scale>
        <p:origin x="-55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279B08-224A-4A66-91E2-0F47FCAF6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7B23F-1267-47B8-A0DD-B191E061C882}" type="slidenum">
              <a:rPr lang="en-US"/>
              <a:pPr/>
              <a:t>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Κάντε κλικ για να προσθέσετε σημειώσεις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1D342-E6EC-49DB-8BD5-7A5065F046C7}" type="slidenum">
              <a:rPr lang="en-US"/>
              <a:pPr/>
              <a:t>2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el-GR"/>
              <a:t>Με ποιόν τρόπο θα επωφεληθεί το ακροατήριο από την παρουσίαση: Οι ενήλικες εκπαιδευόμενοι ενδιαφέρονται περισσότερο για ένα θέμα αν γνωρίζουν τους λόγους για τους οποίους το θέμα είναι σημαντικό.</a:t>
            </a:r>
          </a:p>
          <a:p>
            <a:pPr lvl="1">
              <a:buFontTx/>
              <a:buChar char="•"/>
            </a:pPr>
            <a:r>
              <a:rPr lang="el-GR"/>
              <a:t>Επίπεδο εμπειρίας του παρουσιαστή στο θέμα αυτό: Αναφέρετε συνοπτικά τις πιστοποιήσεις σας σε αυτόν τον τομέα ή τους λόγους για τους οποίους θα πρέπει να σας παρακολουθήσουν οι συμμετέχοντες.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1D342-E6EC-49DB-8BD5-7A5065F046C7}" type="slidenum">
              <a:rPr lang="en-US"/>
              <a:pPr/>
              <a:t>3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el-GR"/>
              <a:t>Με ποιόν τρόπο θα επωφεληθεί το ακροατήριο από την παρουσίαση: Οι ενήλικες εκπαιδευόμενοι ενδιαφέρονται περισσότερο για ένα θέμα αν γνωρίζουν τους λόγους για τους οποίους το θέμα είναι σημαντικό.</a:t>
            </a:r>
          </a:p>
          <a:p>
            <a:pPr lvl="1">
              <a:buFontTx/>
              <a:buChar char="•"/>
            </a:pPr>
            <a:r>
              <a:rPr lang="el-GR"/>
              <a:t>Επίπεδο εμπειρίας του παρουσιαστή στο θέμα αυτό: Αναφέρετε συνοπτικά τις πιστοποιήσεις σας σε αυτόν τον τομέα ή τους λόγους για τους οποίους θα πρέπει να σας παρακολουθήσουν οι συμμετέχοντες.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1D342-E6EC-49DB-8BD5-7A5065F046C7}" type="slidenum">
              <a:rPr lang="en-US"/>
              <a:pPr/>
              <a:t>4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el-GR"/>
              <a:t>Με ποιόν τρόπο θα επωφεληθεί το ακροατήριο από την παρουσίαση: Οι ενήλικες εκπαιδευόμενοι ενδιαφέρονται περισσότερο για ένα θέμα αν γνωρίζουν τους λόγους για τους οποίους το θέμα είναι σημαντικό.</a:t>
            </a:r>
          </a:p>
          <a:p>
            <a:pPr lvl="1">
              <a:buFontTx/>
              <a:buChar char="•"/>
            </a:pPr>
            <a:r>
              <a:rPr lang="el-GR"/>
              <a:t>Επίπεδο εμπειρίας του παρουσιαστή στο θέμα αυτό: Αναφέρετε συνοπτικά τις πιστοποιήσεις σας σε αυτόν τον τομέα ή τους λόγους για τους οποίους θα πρέπει να σας παρακολουθήσουν οι συμμετέχοντες.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51DA-1C9C-4FE6-ADC0-0A32DF37A7C4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2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51DA-1C9C-4FE6-ADC0-0A32DF37A7C4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2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3300"/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noProof="0" smtClean="0"/>
              <a:t>Στυλ κύριου υπότιτλου</a:t>
            </a:r>
            <a:endParaRPr lang="en-US" noProof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4E483B-59CF-4D40-9E07-1884A7FF6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17041-E239-461E-96B7-A2816BC21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D85E-6B8D-496C-8F6D-A7020FACA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7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7784A2-2DB7-4811-97A9-571DB1147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159CB-FEC8-4CFE-96F6-C60ABC39F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2326-DCDC-4132-AEC6-72A133EF8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35FB7-47B6-42A2-89A4-D861C6723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F1310-8E8F-4D80-A3CF-8651BDA8F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D255-2762-4180-94F6-F055F3B0B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6239-4AAA-48C9-98F3-A1B01BA5F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754E1-57D6-4275-AE72-E51B79951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16/3/2021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16/3/2021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16/3/2021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16/3/2021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16/3/2021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16/3/2021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16/3/2021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16/3/2021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16/3/2021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16/3/2021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16/3/2021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800" dirty="0" smtClean="0"/>
              <a:t>ΒΙΟΜΗΧΑΝΙΚΕΣ ΗΛΕΚΤΡΙΚΕΣ ΕΓΚΑΤΑΣΤΑΣΕΙΣ</a:t>
            </a: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049587"/>
            <a:ext cx="7704856" cy="3233737"/>
          </a:xfrm>
        </p:spPr>
        <p:txBody>
          <a:bodyPr/>
          <a:lstStyle/>
          <a:p>
            <a:r>
              <a:rPr lang="el-GR" dirty="0" smtClean="0"/>
              <a:t>ΠΤΩΣΗ ΤΑΣΕΩΣ </a:t>
            </a:r>
            <a:endParaRPr lang="en-US" dirty="0" smtClean="0"/>
          </a:p>
          <a:p>
            <a:r>
              <a:rPr lang="el-GR" dirty="0" smtClean="0"/>
              <a:t>ΥΠΟΛΟΓΙΣΜΟΣ ΔΙΑΤΟΜΗΣ ΚΑΛΩΔΙΩΝ</a:t>
            </a:r>
            <a:endParaRPr lang="en-US" dirty="0" smtClean="0"/>
          </a:p>
          <a:p>
            <a:r>
              <a:rPr lang="en-US" dirty="0" smtClean="0"/>
              <a:t>18</a:t>
            </a:r>
            <a:r>
              <a:rPr lang="el-GR" dirty="0" smtClean="0"/>
              <a:t>-03-202</a:t>
            </a:r>
            <a:r>
              <a:rPr lang="en-US" dirty="0" smtClean="0"/>
              <a:t>1</a:t>
            </a:r>
            <a:endParaRPr lang="el-GR" dirty="0" smtClean="0"/>
          </a:p>
          <a:p>
            <a:endParaRPr lang="el-GR" dirty="0" smtClean="0"/>
          </a:p>
          <a:p>
            <a:pPr algn="l"/>
            <a:r>
              <a:rPr lang="el-GR" sz="2000" dirty="0" smtClean="0"/>
              <a:t>ΔΙΔΑΣΚΩΝ:</a:t>
            </a:r>
            <a:r>
              <a:rPr lang="el-GR" dirty="0" smtClean="0"/>
              <a:t> </a:t>
            </a:r>
            <a:r>
              <a:rPr lang="el-GR" sz="2000" dirty="0" smtClean="0"/>
              <a:t>ΚΑΡΑΚΑΤΣΑΝΗΣ ΘΕΟΚΛΗΤΟΣ</a:t>
            </a:r>
            <a:endParaRPr lang="el-GR" sz="2000" dirty="0"/>
          </a:p>
        </p:txBody>
      </p:sp>
      <p:pic>
        <p:nvPicPr>
          <p:cNvPr id="2052" name="Picture 4" descr="σημειωματάριο και μολύβ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5146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>
          <a:xfrm>
            <a:off x="6516216" y="6248400"/>
            <a:ext cx="21336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960440" cy="45365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179512" y="476672"/>
                <a:ext cx="8712968" cy="545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β) Δ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u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επιτρ.=4%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V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π = (0,04)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(380) =15,2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V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Επιτυγχάνεται είτε με την αύξηση της διατομής παροχής είτε με την τοποθέτηση του κινητήρα σε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μικρή απόσταση από τον κεντρικό πίνακα διανομής.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Δ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u</a:t>
                </a:r>
                <a:r>
                  <a:rPr lang="el-GR" sz="2400" dirty="0" err="1">
                    <a:solidFill>
                      <a:prstClr val="black"/>
                    </a:solidFill>
                    <a:latin typeface="Calibri"/>
                  </a:rPr>
                  <a:t>επιτρ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.=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𝑥𝑝𝑥𝑙𝑥𝐼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𝜊𝜈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𝑥𝑐𝑜𝑠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endParaRPr lang="el-GR" sz="24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15,2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l-G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l-G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0,0175</m:t>
                            </m:r>
                          </m:e>
                        </m:d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𝑥𝑙𝑥</m:t>
                        </m:r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18,97</m:t>
                            </m:r>
                          </m:e>
                        </m:d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0,70</m:t>
                            </m:r>
                          </m:e>
                        </m:d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endParaRPr lang="el-GR" sz="24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l-G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GB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0,0175</m:t>
                        </m:r>
                      </m:e>
                    </m:d>
                    <m:r>
                      <a:rPr lang="en-GB" i="1">
                        <a:solidFill>
                          <a:prstClr val="black"/>
                        </a:solidFill>
                        <a:latin typeface="Cambria Math"/>
                      </a:rPr>
                      <m:t>𝑥𝑙𝑥</m:t>
                    </m:r>
                    <m:d>
                      <m:d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18,97</m:t>
                        </m:r>
                      </m:e>
                    </m:d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0,70</m:t>
                        </m:r>
                      </m:e>
                    </m:d>
                  </m:oMath>
                </a14:m>
                <a:r>
                  <a:rPr lang="el-GR" dirty="0">
                    <a:solidFill>
                      <a:prstClr val="black"/>
                    </a:solidFill>
                    <a:latin typeface="Calibri"/>
                  </a:rPr>
                  <a:t>=(6)</a:t>
                </a:r>
                <a:r>
                  <a:rPr lang="en-GB" dirty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l-GR" dirty="0">
                    <a:solidFill>
                      <a:prstClr val="black"/>
                    </a:solidFill>
                    <a:latin typeface="Calibri"/>
                  </a:rPr>
                  <a:t>(15,2)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→ </m:t>
                    </m:r>
                  </m:oMath>
                </a14:m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l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15,2</m:t>
                            </m:r>
                          </m:e>
                        </m:d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l-G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l-G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0,0175</m:t>
                            </m:r>
                          </m:e>
                        </m:d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18,97</m:t>
                            </m:r>
                          </m:e>
                        </m:d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0,70</m:t>
                            </m:r>
                          </m:e>
                        </m:d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91,208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0,40</m:t>
                        </m:r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l-GR" sz="24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 →  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l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&lt;  226,60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Έχουμε συνδεσμολογία τριγώνου (Δ) </a:t>
                </a: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Ι</a:t>
                </a:r>
                <a:r>
                  <a:rPr lang="en-GB" sz="2400" dirty="0" err="1">
                    <a:solidFill>
                      <a:prstClr val="black"/>
                    </a:solidFill>
                    <a:latin typeface="Calibri"/>
                  </a:rPr>
                  <a:t>th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𝜊𝜈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√3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18,97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√3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=10,95Α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Το μονογραμμικό διάγραμμα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είναι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:</a:t>
                </a:r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6672"/>
                <a:ext cx="8712968" cy="5451813"/>
              </a:xfrm>
              <a:prstGeom prst="rect">
                <a:avLst/>
              </a:prstGeom>
              <a:blipFill rotWithShape="1">
                <a:blip r:embed="rId3"/>
                <a:stretch>
                  <a:fillRect l="-909" t="-894" b="-3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0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95536" y="889844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Τριφασικός  επαγωγικός  κινητήρας  ισχύος  15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Hp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 400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V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 50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Hz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 συνδεσμολογίας  τριγώνου,  έχει  βαθμό  απόδοσης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n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= 80%   και   συντελεστή   ισχύος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cos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φ = 0,75.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α)  Να  βρεθεί  το  ρεύμα  κανονικής  λειτουργίας  του  κινητήρα  και  να  επιλεγεί  η  διατομή  του  καλωδίου  τροφοδοσίας,  η  ασφάλεια  ανά  φάση  ο  διακόπτης  και  η ρύθμιση  του  θερμικού  του.   Να  σχεδιαστεί  το  αντίστοιχο  μονογραμμικό  διάγραμμα  της  εγκατάστασης  του  κινητήρα.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β)  Αν  ο  συγκεκριμένος  κινητήρας  τοποθετηθεί  σε  απόσταση  450  μέτρων  από  τον  κεντρικό  πίνακα  διανομής  και  σε  θερμοκρασία  περιβάλλοντος  45</a:t>
            </a:r>
            <a:r>
              <a:rPr lang="el-GR" sz="2400" baseline="30000" dirty="0">
                <a:solidFill>
                  <a:prstClr val="black"/>
                </a:solidFill>
                <a:latin typeface="Calibri"/>
              </a:rPr>
              <a:t>ο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C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 ποια  θα  είναι  η  κατάλληλη  διατομή  καλωδίου  για  να  είναι  η  πτώση  τάσεως  στην  γραμμή  τροφοδοσίας  του  μικρότερη   από   4% ; </a:t>
            </a:r>
          </a:p>
        </p:txBody>
      </p:sp>
    </p:spTree>
    <p:extLst>
      <p:ext uri="{BB962C8B-B14F-4D97-AF65-F5344CB8AC3E}">
        <p14:creationId xmlns:p14="http://schemas.microsoft.com/office/powerpoint/2010/main" val="8234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3960440" cy="446449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179512" y="116632"/>
                <a:ext cx="8568952" cy="6426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α)    1</a:t>
                </a:r>
                <a:r>
                  <a:rPr lang="en-GB" sz="2400" dirty="0" err="1">
                    <a:solidFill>
                      <a:prstClr val="black"/>
                    </a:solidFill>
                    <a:latin typeface="Calibri"/>
                  </a:rPr>
                  <a:t>Hp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=0,736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Kw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Pout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 (15)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(0,736) =11,04Κ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W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=11.040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W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P</a:t>
                </a:r>
                <a:r>
                  <a:rPr lang="el-GR" sz="2400" dirty="0" err="1">
                    <a:solidFill>
                      <a:prstClr val="black"/>
                    </a:solidFill>
                    <a:latin typeface="Calibri"/>
                  </a:rPr>
                  <a:t>ηλ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𝑃𝑜𝑢𝑡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11040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0,80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=13.800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W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P</a:t>
                </a:r>
                <a:r>
                  <a:rPr lang="el-GR" sz="2400" dirty="0" err="1">
                    <a:solidFill>
                      <a:prstClr val="black"/>
                    </a:solidFill>
                    <a:latin typeface="Calibri"/>
                  </a:rPr>
                  <a:t>ηλ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√3</m:t>
                    </m:r>
                  </m:oMath>
                </a14:m>
                <a:r>
                  <a:rPr lang="en-GB" sz="2400" dirty="0" err="1">
                    <a:solidFill>
                      <a:prstClr val="black"/>
                    </a:solidFill>
                    <a:latin typeface="Calibri"/>
                  </a:rPr>
                  <a:t>xV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π</a:t>
                </a:r>
                <a:r>
                  <a:rPr lang="en-GB" sz="2400" dirty="0" err="1">
                    <a:solidFill>
                      <a:prstClr val="black"/>
                    </a:solidFill>
                    <a:latin typeface="Calibri"/>
                  </a:rPr>
                  <a:t>xI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ον</a:t>
                </a:r>
                <a:r>
                  <a:rPr lang="en-GB" sz="2400" dirty="0" err="1">
                    <a:solidFill>
                      <a:prstClr val="black"/>
                    </a:solidFill>
                    <a:latin typeface="Calibri"/>
                  </a:rPr>
                  <a:t>xcos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φ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400" dirty="0" err="1">
                    <a:solidFill>
                      <a:prstClr val="black"/>
                    </a:solidFill>
                    <a:latin typeface="Calibri"/>
                  </a:rPr>
                  <a:t>Ιον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𝛲𝜂𝜆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√3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xV</m:t>
                        </m:r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π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𝑥𝑐𝑜𝑠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13800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(√3)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(400)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(0,75)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13800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519,62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=26,56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l-GR" sz="2400" dirty="0" err="1">
                    <a:solidFill>
                      <a:prstClr val="black"/>
                    </a:solidFill>
                    <a:latin typeface="Calibri"/>
                  </a:rPr>
                  <a:t>α=Ιον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(1,25) =(26,56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)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(1,25) =33,20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Επιλέγω ένα Ι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&gt;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 </a:t>
                </a:r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οπότε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για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όπου </a:t>
                </a:r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το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Ι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=35Α&gt;Ια=33,20 Α, για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Θ=25</a:t>
                </a:r>
                <a:r>
                  <a:rPr lang="el-GR" sz="2400" baseline="30000" dirty="0" smtClean="0">
                    <a:solidFill>
                      <a:prstClr val="black"/>
                    </a:solidFill>
                    <a:latin typeface="Calibri"/>
                  </a:rPr>
                  <a:t>ο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C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Άρα επιλέγουμε ως διατομή το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και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ασφάλεια 3Χ25 Α  και  διακόπτη 3Χ40 Α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Έχουμε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συνδεσμολογία τριγώνου (Δ) </a:t>
                </a: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οπότε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προκύπτει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ότι:  </a:t>
                </a:r>
                <a:r>
                  <a:rPr lang="en-GB" sz="2400" dirty="0" err="1" smtClean="0">
                    <a:solidFill>
                      <a:prstClr val="black"/>
                    </a:solidFill>
                    <a:latin typeface="Calibri"/>
                  </a:rPr>
                  <a:t>Ith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𝜊𝜈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26,56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=15,33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Α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Το μονογραμμικό διάγραμμα είναι το εξής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: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8568952" cy="6426375"/>
              </a:xfrm>
              <a:prstGeom prst="rect">
                <a:avLst/>
              </a:prstGeom>
              <a:blipFill rotWithShape="1">
                <a:blip r:embed="rId3"/>
                <a:stretch>
                  <a:fillRect l="-925" t="-759" b="-12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6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72008" y="332656"/>
                <a:ext cx="9036496" cy="6015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β) Όμως για Θ=45</a:t>
                </a:r>
                <a:r>
                  <a:rPr lang="el-GR" sz="2400" baseline="30000" dirty="0">
                    <a:solidFill>
                      <a:prstClr val="black"/>
                    </a:solidFill>
                    <a:latin typeface="Calibri"/>
                  </a:rPr>
                  <a:t>ο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C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  ο μειωτικός συντελεστής είναι 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k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=0,70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I’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max=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k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x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Ι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max=(0,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7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0)x(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3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5A)=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24,5</a:t>
                </a: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&lt;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=33,20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 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Για διατομή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=10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, 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Imax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 = 48</a:t>
                </a: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για θ = 25</a:t>
                </a:r>
                <a:r>
                  <a:rPr lang="el-GR" sz="2400" baseline="30000" dirty="0" smtClean="0">
                    <a:solidFill>
                      <a:prstClr val="black"/>
                    </a:solidFill>
                    <a:latin typeface="Calibri"/>
                  </a:rPr>
                  <a:t>ο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C 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και  </a:t>
                </a:r>
                <a:r>
                  <a:rPr lang="el-GR" sz="2400" dirty="0" err="1" smtClean="0">
                    <a:solidFill>
                      <a:prstClr val="black"/>
                    </a:solidFill>
                    <a:latin typeface="Calibri"/>
                  </a:rPr>
                  <a:t>Ιασφ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.=35A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I’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max=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k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x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Ι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max=(0,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7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0)x(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48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A)=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33,6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&gt;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=33,20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 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Άρα επιλέγουμε ως διατομή το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Για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διατομή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S=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ο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έλεγχος της πτώσης τάσης για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450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μ.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Δ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u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επιτρ.=4%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V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π=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400=16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V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Δ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V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ad>
                          <m:radPr>
                            <m:degHide m:val="on"/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𝑝𝑥𝑙𝑥𝐼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𝜊𝜈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𝑥𝑐𝑜𝑠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3)</m:t>
                            </m:r>
                          </m:e>
                        </m:rad>
                        <m:d>
                          <m:dPr>
                            <m:ctrlP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0,0175</m:t>
                            </m:r>
                          </m:e>
                        </m:d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450</m:t>
                            </m:r>
                          </m:e>
                        </m:d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26,56</m:t>
                            </m:r>
                          </m:e>
                        </m:d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0,75</m:t>
                            </m:r>
                          </m:e>
                        </m:d>
                      </m:num>
                      <m:den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271,71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27,17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V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&gt;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Δ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u</a:t>
                </a:r>
                <a:r>
                  <a:rPr lang="el-GR" sz="2400" dirty="0" err="1" smtClean="0">
                    <a:solidFill>
                      <a:prstClr val="black"/>
                    </a:solidFill>
                    <a:latin typeface="Calibri"/>
                  </a:rPr>
                  <a:t>επ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.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=16V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Επομένως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πρέπει να αυξηθεί η διατομή του καλωδίου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Για την αμέσως επόμενη διατομή των 16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, όπου  Ι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=65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Δ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V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271,71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=16,98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V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&gt;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Δ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u</a:t>
                </a:r>
                <a:r>
                  <a:rPr lang="el-GR" sz="2400" dirty="0" err="1">
                    <a:solidFill>
                      <a:prstClr val="black"/>
                    </a:solidFill>
                    <a:latin typeface="Calibri"/>
                  </a:rPr>
                  <a:t>επιτρ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. = 16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V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Για διατομή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, 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όπου   Ι</a:t>
                </a: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max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=88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,  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και  </a:t>
                </a: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ασφ.=80 Α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Δ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V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271,71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=10,87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V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&lt;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Δ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u</a:t>
                </a:r>
                <a:r>
                  <a:rPr lang="el-GR" sz="2400" dirty="0" err="1">
                    <a:solidFill>
                      <a:prstClr val="black"/>
                    </a:solidFill>
                    <a:latin typeface="Calibri"/>
                  </a:rPr>
                  <a:t>επιτρ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.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= 16 V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Άρα η διατομή θα πρέπει να γίνει :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332656"/>
                <a:ext cx="9036496" cy="6015173"/>
              </a:xfrm>
              <a:prstGeom prst="rect">
                <a:avLst/>
              </a:prstGeom>
              <a:blipFill rotWithShape="1">
                <a:blip r:embed="rId2"/>
                <a:stretch>
                  <a:fillRect l="-1080" t="-811" r="-810" b="-14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31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84013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2974032"/>
                <a:ext cx="4824536" cy="2327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P1 = 2x4x65W = 520W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P2 = 2x4x100W=800W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P3 = 2x4x65W =520W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P4 = 4x100W = 400W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Σύνολο 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P = 2240W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𝑉𝐼𝑐𝑜𝑠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𝜑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m:rPr>
                          <m:sty m:val="p"/>
                        </m:rPr>
                        <a:rPr lang="el-GR" smtClean="0">
                          <a:solidFill>
                            <a:prstClr val="black"/>
                          </a:solidFill>
                          <a:latin typeface="Cambria Math"/>
                        </a:rPr>
                        <m:t>Ι</m:t>
                      </m:r>
                      <m:r>
                        <a:rPr lang="el-GR" smtClean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𝑉𝑐𝑜𝑠</m:t>
                          </m:r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</m:den>
                      </m:f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22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230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=9,74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74032"/>
                <a:ext cx="4824536" cy="2327176"/>
              </a:xfrm>
              <a:prstGeom prst="rect">
                <a:avLst/>
              </a:prstGeom>
              <a:blipFill rotWithShape="1">
                <a:blip r:embed="rId3"/>
                <a:stretch>
                  <a:fillRect l="-1011" t="-13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0" y="2939460"/>
                <a:ext cx="237626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1=30m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𝑙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=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3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+15=45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m</a:t>
                </a:r>
                <a:endParaRPr lang="en-US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𝑙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=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30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+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15+20=65m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𝑙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=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30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+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15+20+10=75m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39460"/>
                <a:ext cx="2376264" cy="1569660"/>
              </a:xfrm>
              <a:prstGeom prst="rect">
                <a:avLst/>
              </a:prstGeom>
              <a:blipFill rotWithShape="1">
                <a:blip r:embed="rId4"/>
                <a:stretch>
                  <a:fillRect t="-1938" b="-50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5251267"/>
                <a:ext cx="2232248" cy="62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mtClean="0">
                          <a:solidFill>
                            <a:prstClr val="black"/>
                          </a:solidFill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prstClr val="black"/>
                          </a:solidFill>
                          <a:latin typeface="Cambria Math"/>
                        </a:rPr>
                        <m:t>V</m:t>
                      </m:r>
                      <m:r>
                        <a:rPr lang="en-US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𝜌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𝑙𝑖𝐼𝑖𝑐𝑜𝑠</m:t>
                              </m:r>
                              <m: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nary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251267"/>
                <a:ext cx="2232248" cy="6260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99792" y="2852936"/>
                <a:ext cx="1800200" cy="2562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520</m:t>
                          </m:r>
                        </m:num>
                        <m:den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230</m:t>
                          </m:r>
                        </m:den>
                      </m:f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=2,26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800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230</m:t>
                          </m:r>
                        </m:den>
                      </m:f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48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3             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2,26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400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230</m:t>
                          </m:r>
                        </m:den>
                      </m:f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74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l-GR" sz="160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852936"/>
                <a:ext cx="1800200" cy="25624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32240" y="2927804"/>
                <a:ext cx="2215403" cy="2517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1X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=67,80Am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8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2X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=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156,6Am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8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3X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=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146,9Am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8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4X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=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130,5Am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𝑙𝑖𝐼𝑖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=501,80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𝐴𝑚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927804"/>
                <a:ext cx="2215403" cy="2517420"/>
              </a:xfrm>
              <a:prstGeom prst="rect">
                <a:avLst/>
              </a:prstGeom>
              <a:blipFill rotWithShape="1">
                <a:blip r:embed="rId7"/>
                <a:stretch>
                  <a:fillRect t="-12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3728" y="5366619"/>
                <a:ext cx="3420380" cy="510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0,0175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×501,80</m:t>
                        </m:r>
                      </m:num>
                      <m:den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1,5</m:t>
                        </m:r>
                      </m:den>
                    </m:f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=11,71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9,2V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366619"/>
                <a:ext cx="3420380" cy="510653"/>
              </a:xfrm>
              <a:prstGeom prst="rect">
                <a:avLst/>
              </a:prstGeom>
              <a:blipFill rotWithShape="1">
                <a:blip r:embed="rId8"/>
                <a:stretch>
                  <a:fillRect l="-1426" r="-535" b="-23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2606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Δ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επ=4%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230Vx0,04=9,2V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76470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1,74A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FF0000"/>
                </a:solidFill>
                <a:latin typeface="Calibri"/>
              </a:rPr>
              <a:t>→</a:t>
            </a:r>
            <a:endParaRPr lang="el-GR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184482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2,26A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/>
              </a:rPr>
              <a:t>       </a:t>
            </a:r>
            <a:r>
              <a:rPr lang="el-GR" dirty="0" smtClean="0">
                <a:solidFill>
                  <a:srgbClr val="FF0000"/>
                </a:solidFill>
                <a:latin typeface="Calibri"/>
              </a:rPr>
              <a:t>↓</a:t>
            </a:r>
            <a:endParaRPr lang="el-GR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76470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4,00A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    </a:t>
            </a:r>
            <a:r>
              <a:rPr lang="el-GR" b="1" dirty="0" smtClean="0">
                <a:solidFill>
                  <a:srgbClr val="FF0000"/>
                </a:solidFill>
                <a:latin typeface="Calibri"/>
              </a:rPr>
              <a:t>→</a:t>
            </a:r>
            <a:endParaRPr lang="el-GR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1920" y="76470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7,48A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    </a:t>
            </a:r>
            <a:r>
              <a:rPr lang="el-GR" b="1" dirty="0" smtClean="0">
                <a:solidFill>
                  <a:srgbClr val="FF0000"/>
                </a:solidFill>
                <a:latin typeface="Calibri"/>
              </a:rPr>
              <a:t>→</a:t>
            </a:r>
            <a:endParaRPr lang="el-GR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1800" y="177281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2,26A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/>
              </a:rPr>
              <a:t>       </a:t>
            </a:r>
            <a:r>
              <a:rPr lang="el-GR" dirty="0" smtClean="0">
                <a:solidFill>
                  <a:srgbClr val="FF0000"/>
                </a:solidFill>
                <a:latin typeface="Calibri"/>
              </a:rPr>
              <a:t>↓</a:t>
            </a:r>
            <a:endParaRPr lang="el-GR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5976" y="184482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3,48A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/>
              </a:rPr>
              <a:t>       </a:t>
            </a:r>
            <a:r>
              <a:rPr lang="el-GR" dirty="0" smtClean="0">
                <a:solidFill>
                  <a:srgbClr val="FF0000"/>
                </a:solidFill>
                <a:latin typeface="Calibri"/>
              </a:rPr>
              <a:t>↓</a:t>
            </a:r>
            <a:endParaRPr lang="el-GR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3728" y="76470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9,74A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    </a:t>
            </a:r>
            <a:r>
              <a:rPr lang="el-GR" b="1" dirty="0" smtClean="0">
                <a:solidFill>
                  <a:srgbClr val="FF0000"/>
                </a:solidFill>
                <a:latin typeface="Calibri"/>
              </a:rPr>
              <a:t>→</a:t>
            </a:r>
            <a:endParaRPr lang="el-GR" b="1" dirty="0">
              <a:solidFill>
                <a:srgbClr val="FF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1520" y="5949280"/>
                <a:ext cx="5688632" cy="549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prstClr val="black"/>
                        </a:solidFill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l-GR" sz="2000" smtClean="0">
                        <a:solidFill>
                          <a:prstClr val="black"/>
                        </a:solidFill>
                        <a:latin typeface="Cambria Math"/>
                      </a:rPr>
                      <m:t>επ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𝜌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𝑙𝑖𝐼𝑖𝑐𝑜𝑠</m:t>
                            </m:r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𝜑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𝜀𝜋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0,0175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×501,80</m:t>
                        </m:r>
                      </m:num>
                      <m:den>
                        <m: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=1,</m:t>
                    </m:r>
                    <m:r>
                      <a:rPr lang="el-GR" i="1" smtClean="0">
                        <a:solidFill>
                          <a:prstClr val="black"/>
                        </a:solidFill>
                        <a:latin typeface="Cambria Math"/>
                      </a:rPr>
                      <m:t>91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949280"/>
                <a:ext cx="5688632" cy="549446"/>
              </a:xfrm>
              <a:prstGeom prst="rect">
                <a:avLst/>
              </a:prstGeom>
              <a:blipFill rotWithShape="1"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187624" y="1700808"/>
            <a:ext cx="15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NYA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3×2,5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mm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7918" y="111545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16A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854" y="111545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20A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0399" y="5518973"/>
            <a:ext cx="237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Επιλέγεται διατομή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S = 2,5mm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Δεξιό άγκιστρο 27"/>
          <p:cNvSpPr/>
          <p:nvPr/>
        </p:nvSpPr>
        <p:spPr>
          <a:xfrm>
            <a:off x="6000728" y="546692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  <p:bldP spid="5" grpId="0" build="p"/>
      <p:bldP spid="6" grpId="0" build="p"/>
      <p:bldP spid="7" grpId="0"/>
      <p:bldP spid="8" grpId="0"/>
      <p:bldP spid="9" grpId="0"/>
      <p:bldP spid="15" grpId="0"/>
      <p:bldP spid="17" grpId="0"/>
      <p:bldP spid="18" grpId="0"/>
      <p:bldP spid="19" grpId="0"/>
      <p:bldP spid="20" grpId="0"/>
      <p:bldP spid="21" grpId="0"/>
      <p:bldP spid="24" grpId="0"/>
      <p:bldP spid="23" grpId="0"/>
      <p:bldP spid="25" grpId="0"/>
      <p:bldP spid="26" grpId="0"/>
      <p:bldP spid="27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977"/>
            <a:ext cx="8303840" cy="25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793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Δ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επ=4%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400Vx0,04=16V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713582"/>
            <a:ext cx="1050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L1=150m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L2=300m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L3=700m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148551"/>
            <a:ext cx="987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   3~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15kW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Σ.Ι.=0,85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n1=0,90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124744"/>
            <a:ext cx="987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   3~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10Hp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Σ.Ι.=0,8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3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n2=0,88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0653" y="1148551"/>
            <a:ext cx="987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   3~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 5Hp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Σ.Ι.=0,8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2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n3=0,85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3459078"/>
                <a:ext cx="2592288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𝜂𝜆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3 </m:t>
                          </m:r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rad>
                      <m:r>
                        <m:rPr>
                          <m:sty m:val="p"/>
                        </m:rPr>
                        <a:rPr lang="el-GR" smtClean="0">
                          <a:solidFill>
                            <a:prstClr val="black"/>
                          </a:solidFill>
                          <a:latin typeface="Cambria Math"/>
                        </a:rPr>
                        <m:t>Ιγρ</m:t>
                      </m:r>
                      <m:r>
                        <a:rPr lang="el-GR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459078"/>
                <a:ext cx="2592288" cy="401970"/>
              </a:xfrm>
              <a:prstGeom prst="rect">
                <a:avLst/>
              </a:prstGeom>
              <a:blipFill rotWithShape="1"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7932" y="2819923"/>
                <a:ext cx="1423788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l-GR" i="1">
                          <a:solidFill>
                            <a:prstClr val="black"/>
                          </a:solidFill>
                          <a:latin typeface="Cambria Math"/>
                        </a:rPr>
                        <m:t>𝜂𝜆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𝑃𝑜𝑢𝑡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32" y="2819923"/>
                <a:ext cx="1423788" cy="6090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Δεξιό άγκιστρο 8"/>
          <p:cNvSpPr/>
          <p:nvPr/>
        </p:nvSpPr>
        <p:spPr>
          <a:xfrm>
            <a:off x="3059832" y="2891931"/>
            <a:ext cx="72008" cy="1041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3848" y="2708920"/>
                <a:ext cx="4802212" cy="1658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l-GR" i="1" smtClean="0">
                        <a:solidFill>
                          <a:prstClr val="black"/>
                        </a:solidFill>
                        <a:latin typeface="Cambria Math"/>
                      </a:rPr>
                      <m:t>𝜊𝜈</m:t>
                    </m:r>
                  </m:oMath>
                </a14:m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𝑃𝑜𝑢𝑡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3 </m:t>
                            </m:r>
                            <m:r>
                              <a:rPr lang="el-G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rad>
                        <m:r>
                          <a:rPr lang="el-GR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𝑐𝑜𝑠</m:t>
                        </m:r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15000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×400×0,85×0,90</m:t>
                        </m:r>
                      </m:den>
                    </m:f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28,30A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</a:rPr>
                      <m:t>𝜊𝜈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l-GR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𝑃𝑜𝑢𝑡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3 </m:t>
                            </m:r>
                            <m:r>
                              <a:rPr lang="el-G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rad>
                        <m:r>
                          <a:rPr lang="el-GR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𝑐𝑜𝑠</m:t>
                        </m:r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×0,736×1000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×400×0,8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×0,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88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14,54A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</a:rPr>
                      <m:t>𝜊𝜈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3</a:t>
                </a:r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𝑃𝑜𝑢𝑡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3 </m:t>
                            </m:r>
                            <m:r>
                              <a:rPr lang="el-G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rad>
                        <m:r>
                          <a:rPr lang="el-GR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𝑐𝑜𝑠</m:t>
                        </m:r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×0,736×1000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×400×0,8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×0,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85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7,62A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708920"/>
                <a:ext cx="4802212" cy="16580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4797152"/>
                <a:ext cx="5383205" cy="1493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L1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𝐼</m:t>
                    </m:r>
                    <m:r>
                      <a:rPr lang="el-GR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𝜊𝜈</m:t>
                    </m:r>
                    <m:r>
                      <a:rPr lang="el-GR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1×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l-GR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1=</m:t>
                    </m:r>
                  </m:oMath>
                </a14:m>
                <a:r>
                  <a:rPr lang="el-GR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150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l-GR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28,30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l-GR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0,85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mA=3.608,25Am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L2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𝐼</m:t>
                    </m:r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𝜊𝜈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300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14</a:t>
                </a:r>
                <a:r>
                  <a:rPr lang="el-GR" dirty="0">
                    <a:solidFill>
                      <a:prstClr val="black"/>
                    </a:solidFill>
                    <a:latin typeface="Calibri"/>
                    <a:ea typeface="Cambria Math"/>
                  </a:rPr>
                  <a:t>,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54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l-GR" dirty="0">
                    <a:solidFill>
                      <a:prstClr val="black"/>
                    </a:solidFill>
                    <a:latin typeface="Calibri"/>
                    <a:ea typeface="Cambria Math"/>
                  </a:rPr>
                  <a:t>0,8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3mA=3.620,46Am</a:t>
                </a:r>
                <a:endParaRPr lang="en-US" dirty="0">
                  <a:solidFill>
                    <a:prstClr val="black"/>
                  </a:solidFill>
                  <a:latin typeface="Calibri"/>
                  <a:ea typeface="Cambria Math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L3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𝐼</m:t>
                    </m:r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𝜊𝜈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700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 7</a:t>
                </a:r>
                <a:r>
                  <a:rPr lang="el-GR" dirty="0">
                    <a:solidFill>
                      <a:prstClr val="black"/>
                    </a:solidFill>
                    <a:latin typeface="Calibri"/>
                    <a:ea typeface="Cambria Math"/>
                  </a:rPr>
                  <a:t>,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62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l-GR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0,8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2mA=4.373,88Am</a:t>
                </a:r>
                <a:endParaRPr lang="en-US" dirty="0">
                  <a:solidFill>
                    <a:prstClr val="black"/>
                  </a:solidFill>
                  <a:latin typeface="Calibri"/>
                  <a:ea typeface="Cambria Math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                </m:t>
                    </m:r>
                    <m:nary>
                      <m:naryPr>
                        <m:chr m:val="∑"/>
                        <m:ctrlP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𝐿𝑖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×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  <m: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𝜊𝜈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𝑐𝑜𝑠</m:t>
                        </m:r>
                        <m: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  <a:ea typeface="Cambria Math"/>
                  </a:rPr>
                  <a:t> 11.602,59Am</a:t>
                </a:r>
                <a:endParaRPr lang="el-GR" dirty="0" smtClean="0">
                  <a:solidFill>
                    <a:prstClr val="black"/>
                  </a:solidFill>
                  <a:latin typeface="Calibri"/>
                  <a:ea typeface="Cambria Math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97152"/>
                <a:ext cx="5383205" cy="1493742"/>
              </a:xfrm>
              <a:prstGeom prst="rect">
                <a:avLst/>
              </a:prstGeom>
              <a:blipFill rotWithShape="1">
                <a:blip r:embed="rId6"/>
                <a:stretch>
                  <a:fillRect l="-1019" t="-2041" b="-269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4067780"/>
                <a:ext cx="65814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𝐼𝑎</m:t>
                    </m:r>
                    <m:r>
                      <a:rPr lang="el-GR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mtClean="0">
                        <a:solidFill>
                          <a:prstClr val="black"/>
                        </a:solidFill>
                        <a:latin typeface="Cambria Math"/>
                      </a:rPr>
                      <m:t>ΣΙον</m:t>
                    </m:r>
                    <m:r>
                      <a:rPr lang="el-GR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l-GR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1,25</m:t>
                    </m:r>
                    <m:r>
                      <a:rPr lang="el-GR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 (28,30+14,54+7,62)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1,25=50,46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1,25=63,1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0</a:t>
                </a:r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Α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67780"/>
                <a:ext cx="658148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1032" y="4437112"/>
                <a:ext cx="5983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Για την διατομή 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S=16mm</a:t>
                </a:r>
                <a:r>
                  <a:rPr lang="en-US" baseline="30000" dirty="0" smtClean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  ισχύει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max =65A  </a:t>
                </a:r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και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ασφ.=63Α 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32" y="4437112"/>
                <a:ext cx="598317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917" t="-833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76056" y="44624"/>
                <a:ext cx="3312368" cy="67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mtClean="0">
                          <a:solidFill>
                            <a:prstClr val="black"/>
                          </a:solidFill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prstClr val="black"/>
                          </a:solidFill>
                          <a:latin typeface="Cambria Math"/>
                        </a:rPr>
                        <m:t>V</m:t>
                      </m:r>
                      <m:r>
                        <a:rPr lang="en-US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𝜌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𝐼𝑖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nary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4624"/>
                <a:ext cx="3312368" cy="6751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3529" y="6043355"/>
                <a:ext cx="6552728" cy="534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prstClr val="black"/>
                        </a:solidFill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l-GR" smtClean="0">
                        <a:solidFill>
                          <a:prstClr val="black"/>
                        </a:solidFill>
                        <a:latin typeface="Cambria Math"/>
                      </a:rPr>
                      <m:t>επ</m:t>
                    </m:r>
                    <m:r>
                      <a:rPr lang="el-GR" smtClean="0">
                        <a:solidFill>
                          <a:prstClr val="black"/>
                        </a:solidFill>
                        <a:latin typeface="Cambria Math"/>
                      </a:rPr>
                      <m:t>.=</m:t>
                    </m:r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𝜌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l-GR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</m:t>
                            </m:r>
                            <m:r>
                              <a:rPr lang="el-GR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𝜊𝜈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𝑐𝑜𝑠</m:t>
                            </m:r>
                            <m:r>
                              <a:rPr lang="el-GR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𝜑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l-GR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lang="el-GR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επ</m:t>
                        </m:r>
                        <m:r>
                          <a:rPr lang="el-GR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3  </m:t>
                            </m:r>
                          </m:e>
                        </m:rad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×0,017×11.602,59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=21,35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𝑚𝑚</m:t>
                    </m:r>
                  </m:oMath>
                </a14:m>
                <a:r>
                  <a:rPr lang="en-US" baseline="30000" dirty="0" smtClean="0">
                    <a:solidFill>
                      <a:prstClr val="black"/>
                    </a:solidFill>
                    <a:latin typeface="Calibri"/>
                  </a:rPr>
                  <a:t>2                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</m:oMath>
                </a14:m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6043355"/>
                <a:ext cx="6552728" cy="534634"/>
              </a:xfrm>
              <a:prstGeom prst="rect">
                <a:avLst/>
              </a:prstGeom>
              <a:blipFill rotWithShape="1">
                <a:blip r:embed="rId10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Δεξιό βέλος 17"/>
          <p:cNvSpPr/>
          <p:nvPr/>
        </p:nvSpPr>
        <p:spPr>
          <a:xfrm>
            <a:off x="6012160" y="6237312"/>
            <a:ext cx="489204" cy="217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99632" y="539388"/>
                <a:ext cx="1712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NYM 5</a:t>
                </a:r>
                <a:r>
                  <a:rPr lang="el-GR" dirty="0">
                    <a:solidFill>
                      <a:prstClr val="black"/>
                    </a:solidFill>
                    <a:latin typeface="Calibri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25mm</a:t>
                </a:r>
                <a:r>
                  <a:rPr lang="en-US" baseline="30000" dirty="0" smtClean="0">
                    <a:solidFill>
                      <a:prstClr val="black"/>
                    </a:solidFill>
                    <a:latin typeface="Calibri"/>
                  </a:rPr>
                  <a:t>2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632" y="539388"/>
                <a:ext cx="171232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847"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75656" y="980728"/>
                <a:ext cx="8338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3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80A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980728"/>
                <a:ext cx="833883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5839" t="-8333" r="-5839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9592" y="404664"/>
                <a:ext cx="950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3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100A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4664"/>
                <a:ext cx="950901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5769" t="-8197" r="-448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68266" y="4797152"/>
                <a:ext cx="33682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ea typeface="Cambria Math"/>
                  </a:rPr>
                  <a:t>700</a:t>
                </a:r>
                <a14:m>
                  <m:oMath xmlns:m="http://schemas.openxmlformats.org/officeDocument/2006/math">
                    <m:r>
                      <a:rPr lang="el-GR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l-GR" b="1" dirty="0">
                    <a:solidFill>
                      <a:srgbClr val="FF0000"/>
                    </a:solidFill>
                    <a:latin typeface="Calibri"/>
                    <a:ea typeface="Cambria Math"/>
                  </a:rPr>
                  <a:t>28,30</a:t>
                </a:r>
                <a14:m>
                  <m:oMath xmlns:m="http://schemas.openxmlformats.org/officeDocument/2006/math">
                    <m:r>
                      <a:rPr lang="el-GR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l-GR" b="1" dirty="0">
                    <a:solidFill>
                      <a:srgbClr val="FF0000"/>
                    </a:solidFill>
                    <a:latin typeface="Calibri"/>
                    <a:ea typeface="Cambria Math"/>
                  </a:rPr>
                  <a:t>0,85</a:t>
                </a:r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ea typeface="Cambria Math"/>
                  </a:rPr>
                  <a:t>mA=16.838,5Am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ea typeface="Cambria Math"/>
                  </a:rPr>
                  <a:t>300</a:t>
                </a:r>
                <a14:m>
                  <m:oMath xmlns:m="http://schemas.openxmlformats.org/officeDocument/2006/math">
                    <m:r>
                      <a:rPr lang="el-GR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ea typeface="Cambria Math"/>
                  </a:rPr>
                  <a:t>14</a:t>
                </a:r>
                <a:r>
                  <a:rPr lang="el-GR" b="1" dirty="0" smtClean="0">
                    <a:solidFill>
                      <a:srgbClr val="FF0000"/>
                    </a:solidFill>
                    <a:latin typeface="Calibri"/>
                    <a:ea typeface="Cambria Math"/>
                  </a:rPr>
                  <a:t>,</a:t>
                </a:r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ea typeface="Cambria Math"/>
                  </a:rPr>
                  <a:t>54</a:t>
                </a:r>
                <a14:m>
                  <m:oMath xmlns:m="http://schemas.openxmlformats.org/officeDocument/2006/math">
                    <m:r>
                      <a:rPr lang="el-GR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l-GR" b="1" dirty="0">
                    <a:solidFill>
                      <a:srgbClr val="FF0000"/>
                    </a:solidFill>
                    <a:latin typeface="Calibri"/>
                    <a:ea typeface="Cambria Math"/>
                  </a:rPr>
                  <a:t>0,8</a:t>
                </a:r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ea typeface="Cambria Math"/>
                  </a:rPr>
                  <a:t>3mA=3.620,46Am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b="1" dirty="0">
                    <a:solidFill>
                      <a:srgbClr val="FF0000"/>
                    </a:solidFill>
                    <a:latin typeface="Calibri"/>
                    <a:ea typeface="Cambria Math"/>
                  </a:rPr>
                  <a:t>150</a:t>
                </a:r>
                <a14:m>
                  <m:oMath xmlns:m="http://schemas.openxmlformats.org/officeDocument/2006/math">
                    <m:r>
                      <a:rPr lang="el-GR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ea typeface="Cambria Math"/>
                  </a:rPr>
                  <a:t> 7</a:t>
                </a:r>
                <a:r>
                  <a:rPr lang="el-GR" b="1" dirty="0">
                    <a:solidFill>
                      <a:srgbClr val="FF0000"/>
                    </a:solidFill>
                    <a:latin typeface="Calibri"/>
                    <a:ea typeface="Cambria Math"/>
                  </a:rPr>
                  <a:t>,</a:t>
                </a:r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ea typeface="Cambria Math"/>
                  </a:rPr>
                  <a:t>62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l-GR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l-GR" b="1" dirty="0">
                    <a:solidFill>
                      <a:srgbClr val="FF0000"/>
                    </a:solidFill>
                    <a:latin typeface="Calibri"/>
                    <a:ea typeface="Cambria Math"/>
                  </a:rPr>
                  <a:t>0,8</a:t>
                </a:r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ea typeface="Cambria Math"/>
                  </a:rPr>
                  <a:t>2mA=   937,26Am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FF0000"/>
                    </a:solidFill>
                    <a:latin typeface="Calibri"/>
                  </a:rPr>
                  <a:t>                                =  21.396,22Am </a:t>
                </a:r>
                <a:endParaRPr lang="el-GR" b="1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66" y="4797152"/>
                <a:ext cx="3368230" cy="1200329"/>
              </a:xfrm>
              <a:prstGeom prst="rect">
                <a:avLst/>
              </a:prstGeom>
              <a:blipFill rotWithShape="1">
                <a:blip r:embed="rId14"/>
                <a:stretch>
                  <a:fillRect l="-1630" t="-2538" r="-1993" b="-71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740352" y="615601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39,38mm</a:t>
            </a:r>
            <a:r>
              <a:rPr lang="en-US" b="1" baseline="30000" dirty="0" smtClean="0">
                <a:solidFill>
                  <a:srgbClr val="FF0000"/>
                </a:solidFill>
                <a:latin typeface="Calibri"/>
              </a:rPr>
              <a:t>2</a:t>
            </a:r>
            <a:endParaRPr lang="el-GR" b="1" dirty="0">
              <a:solidFill>
                <a:srgbClr val="FF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12732" y="6156012"/>
                <a:ext cx="911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</a:rPr>
                      <m:t>25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</a:rPr>
                      <m:t>𝑚𝑚</m:t>
                    </m:r>
                  </m:oMath>
                </a14:m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732" y="6156012"/>
                <a:ext cx="911596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95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 animBg="1"/>
      <p:bldP spid="11" grpId="0" build="p"/>
      <p:bldP spid="12" grpId="0" build="p"/>
      <p:bldP spid="13" grpId="0"/>
      <p:bldP spid="14" grpId="0"/>
      <p:bldP spid="17" grpId="0"/>
      <p:bldP spid="19" grpId="0"/>
      <p:bldP spid="18" grpId="0" animBg="1"/>
      <p:bldP spid="20" grpId="0"/>
      <p:bldP spid="21" grpId="0"/>
      <p:bldP spid="22" grpId="0"/>
      <p:bldP spid="23" grpId="0" build="p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7376"/>
            <a:ext cx="7543800" cy="1295400"/>
          </a:xfrm>
        </p:spPr>
        <p:txBody>
          <a:bodyPr/>
          <a:lstStyle/>
          <a:p>
            <a:r>
              <a:rPr lang="el-GR" dirty="0" smtClean="0"/>
              <a:t>ΠΤΩΣΗ  ΤΑΣΗΣ  ΓΙΑ  ΧΑΜΗΛΗ  ΤΑΣΗ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7355160" cy="4411662"/>
          </a:xfrm>
        </p:spPr>
        <p:txBody>
          <a:bodyPr/>
          <a:lstStyle/>
          <a:p>
            <a:pPr algn="just"/>
            <a:r>
              <a:rPr lang="el-GR" dirty="0" smtClean="0"/>
              <a:t>Στη χαμηλή τάση η ένταση του ρεύματος μπορεί να είναι πολύ μεγάλη.</a:t>
            </a:r>
          </a:p>
          <a:p>
            <a:pPr marL="0" indent="0" algn="just">
              <a:buNone/>
            </a:pPr>
            <a:r>
              <a:rPr lang="el-GR" dirty="0" smtClean="0"/>
              <a:t>π.χ.  Μ/Σ   230</a:t>
            </a:r>
            <a:r>
              <a:rPr lang="en-US" dirty="0" smtClean="0"/>
              <a:t>V/42V</a:t>
            </a:r>
          </a:p>
          <a:p>
            <a:pPr marL="0" indent="0" algn="just">
              <a:buNone/>
            </a:pPr>
            <a:r>
              <a:rPr lang="el-GR" dirty="0" smtClean="0"/>
              <a:t>Για  λάμπα  ισχύος  300</a:t>
            </a:r>
            <a:r>
              <a:rPr lang="en-US" dirty="0" smtClean="0"/>
              <a:t>W</a:t>
            </a:r>
            <a:r>
              <a:rPr lang="el-GR" dirty="0" smtClean="0"/>
              <a:t> </a:t>
            </a:r>
            <a:endParaRPr lang="en-US" dirty="0" smtClean="0"/>
          </a:p>
          <a:p>
            <a:pPr marL="0" indent="0" algn="just">
              <a:buNone/>
            </a:pPr>
            <a:r>
              <a:rPr lang="el-GR" dirty="0" smtClean="0"/>
              <a:t>θα </a:t>
            </a:r>
            <a:r>
              <a:rPr lang="en-US" dirty="0" smtClean="0"/>
              <a:t> </a:t>
            </a:r>
            <a:r>
              <a:rPr lang="el-GR" dirty="0" smtClean="0"/>
              <a:t>είναι:  Ι = 300/230 = 1,30Α </a:t>
            </a:r>
            <a:r>
              <a:rPr lang="en-US" dirty="0" smtClean="0"/>
              <a:t>   </a:t>
            </a:r>
            <a:r>
              <a:rPr lang="el-GR" dirty="0" smtClean="0"/>
              <a:t>στα 230</a:t>
            </a:r>
            <a:r>
              <a:rPr lang="en-US" dirty="0" smtClean="0"/>
              <a:t>V</a:t>
            </a:r>
          </a:p>
          <a:p>
            <a:pPr marL="0" indent="0" algn="just">
              <a:buNone/>
            </a:pPr>
            <a:r>
              <a:rPr lang="el-GR" dirty="0" smtClean="0"/>
              <a:t>και           Ι = 300/</a:t>
            </a:r>
            <a:r>
              <a:rPr lang="en-US" dirty="0" smtClean="0"/>
              <a:t> </a:t>
            </a:r>
            <a:r>
              <a:rPr lang="el-GR" dirty="0" smtClean="0"/>
              <a:t>42  =</a:t>
            </a:r>
            <a:r>
              <a:rPr lang="en-US" dirty="0" smtClean="0"/>
              <a:t> </a:t>
            </a:r>
            <a:r>
              <a:rPr lang="el-GR" dirty="0" smtClean="0"/>
              <a:t>7,14</a:t>
            </a:r>
            <a:r>
              <a:rPr lang="en-US" dirty="0" smtClean="0"/>
              <a:t>A    </a:t>
            </a:r>
            <a:r>
              <a:rPr lang="el-GR" dirty="0" smtClean="0"/>
              <a:t> στα </a:t>
            </a:r>
            <a:r>
              <a:rPr lang="en-US" dirty="0" smtClean="0"/>
              <a:t> </a:t>
            </a:r>
            <a:r>
              <a:rPr lang="el-GR" dirty="0" smtClean="0"/>
              <a:t>42</a:t>
            </a:r>
            <a:r>
              <a:rPr lang="en-US" dirty="0" smtClean="0"/>
              <a:t>V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84A2-2DB7-4811-97A9-571DB1147CD5}" type="slidenum">
              <a:rPr lang="en-US" sz="2000" b="1" smtClean="0"/>
              <a:pPr/>
              <a:t>16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29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κειμένου 2"/>
              <p:cNvSpPr txBox="1">
                <a:spLocks/>
              </p:cNvSpPr>
              <p:nvPr/>
            </p:nvSpPr>
            <p:spPr>
              <a:xfrm>
                <a:off x="179512" y="980728"/>
                <a:ext cx="7560840" cy="554461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>
                  <a:buFont typeface="Wingdings" pitchFamily="2" charset="2"/>
                  <a:buNone/>
                </a:pPr>
                <a:r>
                  <a:rPr lang="el-GR" sz="2000" kern="0" dirty="0" smtClean="0"/>
                  <a:t>Φωτισμός με 6 στεγανές λάμπες ισχύος  300</a:t>
                </a:r>
                <a:r>
                  <a:rPr lang="en-US" sz="2000" kern="0" dirty="0" smtClean="0"/>
                  <a:t>W </a:t>
                </a:r>
                <a:endParaRPr lang="el-GR" sz="2000" kern="0" dirty="0" smtClean="0"/>
              </a:p>
              <a:p>
                <a:pPr marL="0" indent="0" algn="just">
                  <a:buFont typeface="Wingdings" pitchFamily="2" charset="2"/>
                  <a:buNone/>
                </a:pPr>
                <a:r>
                  <a:rPr lang="en-US" sz="2000" kern="0" dirty="0" smtClean="0"/>
                  <a:t>P = 6 x 300 W = 1800 W</a:t>
                </a:r>
              </a:p>
              <a:p>
                <a:pPr marL="0" indent="0" algn="just">
                  <a:buFont typeface="Wingdings" pitchFamily="2" charset="2"/>
                  <a:buNone/>
                </a:pPr>
                <a:r>
                  <a:rPr lang="en-US" sz="2000" kern="0" dirty="0" smtClean="0"/>
                  <a:t>I</a:t>
                </a:r>
                <a:r>
                  <a:rPr lang="el-GR" sz="2000" kern="0" dirty="0" smtClean="0"/>
                  <a:t>ον = 1800</a:t>
                </a:r>
                <a:r>
                  <a:rPr lang="en-US" sz="2000" kern="0" dirty="0" smtClean="0"/>
                  <a:t>W/230V = 7,83A</a:t>
                </a:r>
              </a:p>
              <a:p>
                <a:pPr marL="0" indent="0" algn="just">
                  <a:buFont typeface="Wingdings" pitchFamily="2" charset="2"/>
                  <a:buNone/>
                </a:pPr>
                <a:r>
                  <a:rPr lang="el-GR" sz="2000" kern="0" dirty="0" smtClean="0"/>
                  <a:t>Ασφάλεια και διακόπτης 10</a:t>
                </a:r>
                <a:r>
                  <a:rPr lang="en-US" sz="2000" kern="0" dirty="0" smtClean="0"/>
                  <a:t>A</a:t>
                </a:r>
                <a:endParaRPr lang="el-GR" sz="2000" kern="0" dirty="0" smtClean="0"/>
              </a:p>
              <a:p>
                <a:pPr marL="0" indent="0" algn="just">
                  <a:buFont typeface="Wingdings" pitchFamily="2" charset="2"/>
                  <a:buNone/>
                </a:pPr>
                <a:r>
                  <a:rPr lang="el-GR" sz="2000" kern="0" dirty="0" smtClean="0"/>
                  <a:t>Καλώδιο  ΝΥΑ  3</a:t>
                </a:r>
                <a:r>
                  <a:rPr lang="en-US" sz="2000" kern="0" dirty="0" smtClean="0"/>
                  <a:t>x1,5mm</a:t>
                </a:r>
                <a:r>
                  <a:rPr lang="en-US" sz="2000" kern="0" baseline="30000" dirty="0" smtClean="0"/>
                  <a:t>2</a:t>
                </a:r>
              </a:p>
              <a:p>
                <a:pPr marL="0" indent="0" algn="just">
                  <a:buFont typeface="Wingdings" pitchFamily="2" charset="2"/>
                  <a:buNone/>
                </a:pPr>
                <a:endParaRPr lang="el-GR" sz="2000" kern="0" dirty="0" smtClean="0"/>
              </a:p>
              <a:p>
                <a:pPr marL="0" indent="0" algn="just">
                  <a:buFont typeface="Wingdings" pitchFamily="2" charset="2"/>
                  <a:buNone/>
                </a:pPr>
                <a:r>
                  <a:rPr lang="el-GR" sz="2000" kern="0" dirty="0" smtClean="0"/>
                  <a:t>Στη χαμηλή τάση</a:t>
                </a:r>
              </a:p>
              <a:p>
                <a:pPr marL="0" indent="0" algn="just">
                  <a:buFont typeface="Wingdings" pitchFamily="2" charset="2"/>
                  <a:buNone/>
                </a:pPr>
                <a:r>
                  <a:rPr lang="el-GR" sz="2000" kern="0" dirty="0" err="1" smtClean="0"/>
                  <a:t>Ιον</a:t>
                </a:r>
                <a:r>
                  <a:rPr lang="el-GR" sz="2000" kern="0" dirty="0" smtClean="0"/>
                  <a:t> = 1800</a:t>
                </a:r>
                <a:r>
                  <a:rPr lang="en-US" sz="2000" kern="0" dirty="0" smtClean="0"/>
                  <a:t>W/42V = 42,86A</a:t>
                </a:r>
              </a:p>
              <a:p>
                <a:pPr marL="0" indent="0" algn="just">
                  <a:buNone/>
                </a:pPr>
                <a:r>
                  <a:rPr lang="el-GR" sz="2000" kern="0" dirty="0" smtClean="0"/>
                  <a:t>Διατομή καλωδίου   </a:t>
                </a:r>
                <a:r>
                  <a:rPr lang="en-US" sz="2000" kern="0" dirty="0" smtClean="0"/>
                  <a:t>S=10mm</a:t>
                </a:r>
                <a:r>
                  <a:rPr lang="en-US" sz="2000" kern="0" baseline="30000" dirty="0" smtClean="0"/>
                  <a:t>2 </a:t>
                </a:r>
                <a:r>
                  <a:rPr lang="en-US" sz="2000" kern="0" dirty="0" smtClean="0"/>
                  <a:t>   Imax = 48A</a:t>
                </a:r>
                <a:r>
                  <a:rPr lang="en-US" sz="2000" kern="0" baseline="30000" dirty="0" smtClean="0"/>
                  <a:t>  </a:t>
                </a:r>
              </a:p>
              <a:p>
                <a:pPr marL="0" indent="0" algn="just">
                  <a:buNone/>
                </a:pPr>
                <a:endParaRPr lang="en-US" sz="2000" kern="0" baseline="30000" dirty="0"/>
              </a:p>
              <a:p>
                <a:pPr marL="0" indent="0" algn="just">
                  <a:buNone/>
                </a:pPr>
                <a:r>
                  <a:rPr lang="el-GR" sz="2000" kern="0" dirty="0" smtClean="0"/>
                  <a:t>Επιτρεπόμενη πτώση τάσης Δ</a:t>
                </a:r>
                <a:r>
                  <a:rPr lang="en-US" sz="2000" kern="0" dirty="0" smtClean="0"/>
                  <a:t>v</a:t>
                </a:r>
                <a:r>
                  <a:rPr lang="el-GR" sz="2000" kern="0" dirty="0" smtClean="0"/>
                  <a:t>επ=4%</a:t>
                </a:r>
                <a:r>
                  <a:rPr lang="en-US" sz="2000" kern="0" dirty="0" smtClean="0"/>
                  <a:t>x230V = 9,20V</a:t>
                </a:r>
                <a:endParaRPr lang="el-GR" sz="2000" kern="0" dirty="0" smtClean="0"/>
              </a:p>
              <a:p>
                <a:pPr marL="0" indent="0" algn="just">
                  <a:buNone/>
                </a:pPr>
                <a:r>
                  <a:rPr lang="el-GR" sz="2000" kern="0" dirty="0" smtClean="0"/>
                  <a:t>Πτώση τάσης για μήκος καλωδίου </a:t>
                </a:r>
                <a:r>
                  <a:rPr lang="en-US" sz="2000" kern="0" dirty="0" smtClean="0"/>
                  <a:t>30</a:t>
                </a:r>
                <a:r>
                  <a:rPr lang="el-GR" sz="2000" kern="0" dirty="0" smtClean="0"/>
                  <a:t>0</a:t>
                </a:r>
                <a:r>
                  <a:rPr lang="en-US" sz="2000" kern="0" dirty="0" smtClean="0"/>
                  <a:t>m</a:t>
                </a:r>
                <a:endParaRPr lang="el-GR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 pitchFamily="18" charset="0"/>
                        <a:ea typeface="Cambria Math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000">
                        <a:latin typeface="Cambria Math" pitchFamily="18" charset="0"/>
                        <a:ea typeface="Cambria Math" pitchFamily="18" charset="0"/>
                      </a:rPr>
                      <m:t>V</m:t>
                    </m:r>
                    <m:r>
                      <a:rPr lang="el-GR" sz="2000">
                        <a:latin typeface="Cambria Math" pitchFamily="18" charset="0"/>
                        <a:ea typeface="Cambria Math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l-GR" sz="2000" smtClean="0">
                        <a:latin typeface="Cambria Math" pitchFamily="18" charset="0"/>
                        <a:ea typeface="Cambria Math" pitchFamily="18" charset="0"/>
                      </a:rPr>
                      <m:t>ρ</m:t>
                    </m:r>
                    <m:r>
                      <a:rPr lang="el-GR" sz="200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f>
                      <m:fPr>
                        <m:ctrlPr>
                          <a:rPr lang="el-GR" sz="20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l-GR" sz="2000" i="1">
                            <a:latin typeface="Cambria Math" pitchFamily="18" charset="0"/>
                            <a:ea typeface="Cambria Math" pitchFamily="18" charset="0"/>
                          </a:rPr>
                          <m:t>2 </m:t>
                        </m:r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𝑆</m:t>
                        </m:r>
                        <m:r>
                          <a:rPr lang="el-GR" sz="2000" i="1">
                            <a:latin typeface="Cambria Math" pitchFamily="18" charset="0"/>
                            <a:ea typeface="Cambria Math" pitchFamily="18" charset="0"/>
                          </a:rPr>
                          <m:t>𝜀𝜋</m:t>
                        </m:r>
                        <m:r>
                          <a:rPr lang="el-GR" sz="2000" i="1">
                            <a:latin typeface="Cambria Math" pitchFamily="18" charset="0"/>
                            <a:ea typeface="Cambria Math" pitchFamily="18" charset="0"/>
                          </a:rPr>
                          <m:t>.</m:t>
                        </m:r>
                      </m:den>
                    </m:f>
                    <m:r>
                      <m:rPr>
                        <m:sty m:val="p"/>
                      </m:rPr>
                      <a:rPr lang="en-US" sz="2000">
                        <a:latin typeface="Cambria Math" pitchFamily="18" charset="0"/>
                        <a:ea typeface="Cambria Math" pitchFamily="18" charset="0"/>
                      </a:rPr>
                      <m:t>I</m:t>
                    </m:r>
                    <m:r>
                      <a:rPr lang="en-US" sz="200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itchFamily="18" charset="0"/>
                        <a:ea typeface="Cambria Math" pitchFamily="18" charset="0"/>
                      </a:rPr>
                      <m:t>cosφ</m:t>
                    </m:r>
                    <m:r>
                      <a:rPr lang="el-GR" sz="2000" b="0" i="0" smtClean="0">
                        <a:latin typeface="Cambria Math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l-GR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/>
                            <a:ea typeface="Cambria Math" pitchFamily="18" charset="0"/>
                          </a:rPr>
                          <m:t>0,0175</m:t>
                        </m:r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2×300×42,86</m:t>
                        </m:r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  <m:t>10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 pitchFamily="18" charset="0"/>
                      </a:rPr>
                      <m:t>=45</m:t>
                    </m:r>
                    <m:r>
                      <a:rPr lang="en-US" sz="2000" b="0" i="1" smtClean="0">
                        <a:latin typeface="Cambria Math"/>
                        <a:ea typeface="Cambria Math" pitchFamily="18" charset="0"/>
                      </a:rPr>
                      <m:t>𝑉</m:t>
                    </m:r>
                  </m:oMath>
                </a14:m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 pitchFamily="18" charset="0"/>
                      </a:rPr>
                      <m:t>&gt;9,20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 pitchFamily="18" charset="0"/>
                      </a:rPr>
                      <m:t>V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groupChrPr>
                      <m:e/>
                    </m:groupChr>
                    <m:r>
                      <a:rPr lang="en-US" sz="2000" b="0" i="1" smtClean="0">
                        <a:latin typeface="Cambria Math"/>
                        <a:ea typeface="Cambria Math" pitchFamily="18" charset="0"/>
                      </a:rPr>
                      <m:t> 20%</m:t>
                    </m:r>
                  </m:oMath>
                </a14:m>
                <a:r>
                  <a:rPr lang="en-US" sz="2000" b="0" dirty="0" smtClean="0">
                    <a:latin typeface="Cambria Math" pitchFamily="18" charset="0"/>
                    <a:ea typeface="Cambria Math" pitchFamily="18" charset="0"/>
                  </a:rPr>
                  <a:t> !!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/>
                        <a:ea typeface="Cambria Math" pitchFamily="18" charset="0"/>
                      </a:rPr>
                      <m:t>επ</m:t>
                    </m:r>
                    <m:r>
                      <a:rPr lang="el-GR" sz="2000" b="0" i="0" smtClean="0">
                        <a:latin typeface="Cambria Math"/>
                        <a:ea typeface="Cambria Math" pitchFamily="18" charset="0"/>
                      </a:rPr>
                      <m:t>. =</m:t>
                    </m:r>
                    <m:r>
                      <m:rPr>
                        <m:sty m:val="p"/>
                      </m:rPr>
                      <a:rPr lang="el-GR" sz="2000">
                        <a:latin typeface="Cambria Math" pitchFamily="18" charset="0"/>
                        <a:ea typeface="Cambria Math" pitchFamily="18" charset="0"/>
                      </a:rPr>
                      <m:t>ρ</m:t>
                    </m:r>
                    <m:r>
                      <a:rPr lang="el-GR" sz="200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f>
                      <m:fPr>
                        <m:ctrlPr>
                          <a:rPr lang="el-GR" sz="20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l-GR" sz="2000" i="1">
                            <a:latin typeface="Cambria Math" pitchFamily="18" charset="0"/>
                            <a:ea typeface="Cambria Math" pitchFamily="18" charset="0"/>
                          </a:rPr>
                          <m:t>2 </m:t>
                        </m:r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/>
                            <a:ea typeface="Cambria Math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 pitchFamily="18" charset="0"/>
                          </a:rPr>
                          <m:t>V</m:t>
                        </m:r>
                        <m:r>
                          <a:rPr lang="el-GR" sz="2000" i="1">
                            <a:latin typeface="Cambria Math" pitchFamily="18" charset="0"/>
                            <a:ea typeface="Cambria Math" pitchFamily="18" charset="0"/>
                          </a:rPr>
                          <m:t>𝜀𝜋</m:t>
                        </m:r>
                        <m:r>
                          <a:rPr lang="el-GR" sz="2000" i="1">
                            <a:latin typeface="Cambria Math" pitchFamily="18" charset="0"/>
                            <a:ea typeface="Cambria Math" pitchFamily="18" charset="0"/>
                          </a:rPr>
                          <m:t>.</m:t>
                        </m:r>
                      </m:den>
                    </m:f>
                    <m:r>
                      <m:rPr>
                        <m:sty m:val="p"/>
                      </m:rPr>
                      <a:rPr lang="en-US" sz="2000">
                        <a:latin typeface="Cambria Math" pitchFamily="18" charset="0"/>
                        <a:ea typeface="Cambria Math" pitchFamily="18" charset="0"/>
                      </a:rPr>
                      <m:t>I</m:t>
                    </m:r>
                    <m:r>
                      <a:rPr lang="en-US" sz="200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itchFamily="18" charset="0"/>
                        <a:ea typeface="Cambria Math" pitchFamily="18" charset="0"/>
                      </a:rPr>
                      <m:t>cosφ</m:t>
                    </m:r>
                    <m:r>
                      <a:rPr lang="el-GR" sz="2000">
                        <a:latin typeface="Cambria Math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l-GR" sz="20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/>
                            <a:ea typeface="Cambria Math" pitchFamily="18" charset="0"/>
                          </a:rPr>
                          <m:t>0,0175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×2×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300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×42,86</m:t>
                        </m:r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  <m:t>9,20</m:t>
                        </m:r>
                      </m:den>
                    </m:f>
                  </m:oMath>
                </a14:m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 49m</a:t>
                </a:r>
                <a:r>
                  <a:rPr lang="en-US" sz="2000" kern="0" dirty="0" smtClean="0"/>
                  <a:t>m</a:t>
                </a:r>
                <a:r>
                  <a:rPr lang="en-US" sz="2000" kern="0" baseline="30000" dirty="0" smtClean="0"/>
                  <a:t>2 </a:t>
                </a:r>
                <a:r>
                  <a:rPr lang="en-US" sz="2000" kern="0" dirty="0" smtClean="0"/>
                  <a:t>!!!</a:t>
                </a:r>
                <a:endParaRPr lang="en-US" sz="20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just">
                  <a:buNone/>
                </a:pPr>
                <a:endParaRPr lang="el-GR" sz="20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just">
                  <a:buNone/>
                </a:pPr>
                <a:endParaRPr lang="en-US" sz="2400" kern="0" dirty="0" smtClean="0"/>
              </a:p>
              <a:p>
                <a:pPr marL="0" indent="0" algn="just">
                  <a:buFont typeface="Wingdings" pitchFamily="2" charset="2"/>
                  <a:buNone/>
                </a:pPr>
                <a:endParaRPr lang="el-GR" kern="0" dirty="0" smtClean="0"/>
              </a:p>
              <a:p>
                <a:pPr marL="0" indent="0" algn="just">
                  <a:buFont typeface="Wingdings" pitchFamily="2" charset="2"/>
                  <a:buNone/>
                </a:pPr>
                <a:endParaRPr lang="el-GR" kern="0" dirty="0"/>
              </a:p>
            </p:txBody>
          </p:sp>
        </mc:Choice>
        <mc:Fallback xmlns="">
          <p:sp>
            <p:nvSpPr>
              <p:cNvPr id="2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0728"/>
                <a:ext cx="7560840" cy="5544616"/>
              </a:xfrm>
              <a:prstGeom prst="rect">
                <a:avLst/>
              </a:prstGeom>
              <a:blipFill rotWithShape="1">
                <a:blip r:embed="rId2"/>
                <a:stretch>
                  <a:fillRect l="-806" t="-5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7341"/>
            <a:ext cx="28289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251520" y="332656"/>
            <a:ext cx="5904656" cy="7200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kern="0" dirty="0" smtClean="0"/>
              <a:t>ΠΙΣΙΝΑ ΧΑΜΗΛΗΣ  ΤΑΣΗΣ</a:t>
            </a:r>
            <a:endParaRPr lang="el-GR" kern="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196267" y="375712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NYM3x10mm</a:t>
            </a:r>
            <a:r>
              <a:rPr lang="en-US" baseline="30000" dirty="0" smtClean="0"/>
              <a:t>2</a:t>
            </a:r>
            <a:endParaRPr lang="el-GR" baseline="30000" dirty="0"/>
          </a:p>
        </p:txBody>
      </p:sp>
    </p:spTree>
    <p:extLst>
      <p:ext uri="{BB962C8B-B14F-4D97-AF65-F5344CB8AC3E}">
        <p14:creationId xmlns:p14="http://schemas.microsoft.com/office/powerpoint/2010/main" val="11406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01435" cy="273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212976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S(mm</a:t>
            </a:r>
            <a:r>
              <a:rPr lang="en-US" baseline="30000" dirty="0" smtClean="0"/>
              <a:t>2</a:t>
            </a:r>
            <a:r>
              <a:rPr lang="en-US" dirty="0" smtClean="0"/>
              <a:t>)   Imax (A)  I</a:t>
            </a:r>
            <a:r>
              <a:rPr lang="el-GR" dirty="0" err="1" smtClean="0"/>
              <a:t>ασφ</a:t>
            </a:r>
            <a:r>
              <a:rPr lang="en-US" dirty="0" smtClean="0"/>
              <a:t>(A)</a:t>
            </a:r>
            <a:endParaRPr lang="el-GR" dirty="0" smtClean="0"/>
          </a:p>
          <a:p>
            <a:r>
              <a:rPr lang="en-US" dirty="0" smtClean="0"/>
              <a:t>   </a:t>
            </a:r>
            <a:r>
              <a:rPr lang="el-GR" dirty="0" smtClean="0"/>
              <a:t>1,5</a:t>
            </a:r>
            <a:r>
              <a:rPr lang="en-US" dirty="0" smtClean="0"/>
              <a:t>         16           10</a:t>
            </a:r>
          </a:p>
          <a:p>
            <a:r>
              <a:rPr lang="en-US" dirty="0"/>
              <a:t> </a:t>
            </a:r>
            <a:r>
              <a:rPr lang="en-US" dirty="0" smtClean="0"/>
              <a:t>  2,5         21           16</a:t>
            </a:r>
          </a:p>
          <a:p>
            <a:r>
              <a:rPr lang="en-US" dirty="0"/>
              <a:t> </a:t>
            </a:r>
            <a:r>
              <a:rPr lang="en-US" dirty="0" smtClean="0"/>
              <a:t>   4           27            20</a:t>
            </a:r>
          </a:p>
          <a:p>
            <a:r>
              <a:rPr lang="en-US" dirty="0"/>
              <a:t> </a:t>
            </a:r>
            <a:r>
              <a:rPr lang="en-US" dirty="0" smtClean="0"/>
              <a:t>   6           35            25</a:t>
            </a:r>
          </a:p>
          <a:p>
            <a:r>
              <a:rPr lang="en-US" dirty="0"/>
              <a:t> </a:t>
            </a:r>
            <a:r>
              <a:rPr lang="en-US" dirty="0" smtClean="0"/>
              <a:t> 10           48            35</a:t>
            </a:r>
          </a:p>
          <a:p>
            <a:r>
              <a:rPr lang="en-US" dirty="0"/>
              <a:t> </a:t>
            </a:r>
            <a:r>
              <a:rPr lang="en-US" dirty="0" smtClean="0"/>
              <a:t> 16           65            50</a:t>
            </a:r>
          </a:p>
          <a:p>
            <a:r>
              <a:rPr lang="en-US" dirty="0"/>
              <a:t> </a:t>
            </a:r>
            <a:r>
              <a:rPr lang="en-US" dirty="0" smtClean="0"/>
              <a:t> 25           88            63</a:t>
            </a:r>
          </a:p>
          <a:p>
            <a:r>
              <a:rPr lang="en-US" dirty="0"/>
              <a:t> </a:t>
            </a:r>
            <a:r>
              <a:rPr lang="en-US" dirty="0" smtClean="0"/>
              <a:t> 35          110           80</a:t>
            </a:r>
          </a:p>
          <a:p>
            <a:r>
              <a:rPr lang="en-US" dirty="0"/>
              <a:t> </a:t>
            </a:r>
            <a:r>
              <a:rPr lang="en-US" dirty="0" smtClean="0"/>
              <a:t> 50          140          125   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27809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S1=50mm</a:t>
            </a:r>
            <a:r>
              <a:rPr lang="en-US" baseline="30000" dirty="0" smtClean="0"/>
              <a:t>2 </a:t>
            </a:r>
            <a:endParaRPr lang="el-GR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119680" y="2771636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140A&lt;200A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27716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S2=?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31409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I1+I2=I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47864" y="3469020"/>
                <a:ext cx="2478564" cy="536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R1=</a:t>
                </a:r>
                <a:r>
                  <a:rPr lang="el-GR" sz="2000" dirty="0" smtClean="0"/>
                  <a:t>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 smtClean="0"/>
                  <a:t>     R2=</a:t>
                </a:r>
                <a:r>
                  <a:rPr lang="el-GR" sz="2000" dirty="0"/>
                  <a:t>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</a:t>
                </a:r>
                <a:endParaRPr lang="el-GR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469020"/>
                <a:ext cx="2478564" cy="536044"/>
              </a:xfrm>
              <a:prstGeom prst="rect">
                <a:avLst/>
              </a:prstGeom>
              <a:blipFill rotWithShape="1">
                <a:blip r:embed="rId3"/>
                <a:stretch>
                  <a:fillRect l="-2457" b="-6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300192" y="357301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V12=I1R1 =I2R2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47864" y="4069774"/>
                <a:ext cx="4442684" cy="799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I1</a:t>
                </a:r>
                <a:r>
                  <a:rPr lang="en-US" dirty="0"/>
                  <a:t> </a:t>
                </a:r>
                <a:r>
                  <a:rPr lang="el-GR" dirty="0" smtClean="0"/>
                  <a:t>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dirty="0" smtClean="0"/>
                  <a:t> I2 </a:t>
                </a:r>
                <a:r>
                  <a:rPr lang="el-GR" dirty="0" smtClean="0"/>
                  <a:t>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latin typeface="Calibri"/>
                  </a:rPr>
                  <a:t>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latin typeface="Calibri"/>
                      </a:rPr>
                      <m:t>→</m:t>
                    </m:r>
                  </m:oMath>
                </a14:m>
                <a:r>
                  <a:rPr lang="en-US" dirty="0" smtClean="0"/>
                  <a:t>   </a:t>
                </a:r>
                <a:r>
                  <a:rPr lang="el-GR" dirty="0" smtClean="0"/>
                  <a:t>δ1 = δ2</a:t>
                </a:r>
              </a:p>
              <a:p>
                <a:r>
                  <a:rPr lang="el-GR" dirty="0" smtClean="0"/>
                  <a:t> 	     </a:t>
                </a:r>
                <a:r>
                  <a:rPr lang="el-GR" sz="2000" dirty="0" smtClean="0">
                    <a:latin typeface="+mj-lt"/>
                  </a:rPr>
                  <a:t>πυκνότητα  ρεύματος  η  ίδι</a:t>
                </a:r>
                <a:r>
                  <a:rPr lang="el-GR" dirty="0" smtClean="0"/>
                  <a:t>α</a:t>
                </a:r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069774"/>
                <a:ext cx="4442684" cy="799386"/>
              </a:xfrm>
              <a:prstGeom prst="rect">
                <a:avLst/>
              </a:prstGeom>
              <a:blipFill rotWithShape="1">
                <a:blip r:embed="rId4"/>
                <a:stretch>
                  <a:fillRect l="-1097" r="-823" b="-129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203848" y="4869160"/>
            <a:ext cx="5733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Για  </a:t>
            </a:r>
            <a:r>
              <a:rPr lang="en-US" sz="2000" dirty="0" smtClean="0">
                <a:latin typeface="+mn-lt"/>
              </a:rPr>
              <a:t>S2=16mm</a:t>
            </a:r>
            <a:r>
              <a:rPr lang="en-US" sz="2000" baseline="30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 →  I1/I2 = 50/16 = 3,125 </a:t>
            </a:r>
            <a:r>
              <a:rPr lang="el-GR" sz="2000" dirty="0" smtClean="0">
                <a:latin typeface="+mn-lt"/>
              </a:rPr>
              <a:t>και </a:t>
            </a:r>
          </a:p>
          <a:p>
            <a:r>
              <a:rPr lang="el-GR" sz="2000" dirty="0" smtClean="0">
                <a:latin typeface="+mn-lt"/>
              </a:rPr>
              <a:t>Ι1+Ι2 = 200 </a:t>
            </a:r>
            <a:r>
              <a:rPr lang="en-US" sz="2000" dirty="0" smtClean="0">
                <a:latin typeface="Calibri"/>
              </a:rPr>
              <a:t>→</a:t>
            </a:r>
            <a:r>
              <a:rPr lang="el-GR" sz="2000" dirty="0" smtClean="0">
                <a:latin typeface="Calibri"/>
              </a:rPr>
              <a:t>  4,125Ι2=200 </a:t>
            </a:r>
            <a:r>
              <a:rPr lang="en-US" sz="2000" dirty="0" smtClean="0">
                <a:latin typeface="Calibri"/>
              </a:rPr>
              <a:t>→</a:t>
            </a:r>
            <a:r>
              <a:rPr lang="el-GR" sz="2000" dirty="0" smtClean="0">
                <a:latin typeface="Calibri"/>
              </a:rPr>
              <a:t> Ι2 = 48Α  και  Ι1=152Α</a:t>
            </a:r>
            <a:endParaRPr lang="el-GR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5877272"/>
            <a:ext cx="580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 </a:t>
            </a:r>
            <a:r>
              <a:rPr lang="en-US" dirty="0" smtClean="0"/>
              <a:t>S2=25mm</a:t>
            </a:r>
            <a:r>
              <a:rPr lang="en-US" baseline="30000" dirty="0" smtClean="0"/>
              <a:t>2</a:t>
            </a:r>
            <a:r>
              <a:rPr lang="en-US" dirty="0" smtClean="0"/>
              <a:t>     </a:t>
            </a:r>
            <a:r>
              <a:rPr lang="el-GR" dirty="0" smtClean="0"/>
              <a:t>τότε    Ι1 = 133,30Α    και  Ι2 = 66,70Α</a:t>
            </a:r>
          </a:p>
          <a:p>
            <a:r>
              <a:rPr lang="el-GR" dirty="0" smtClean="0"/>
              <a:t>Αν γίνει     Ι1 = 140 Α    τότε     Ι2 = 70Α   και   Ι = 210 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715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build="p"/>
      <p:bldP spid="10" grpId="0" build="p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900" dirty="0" smtClean="0"/>
              <a:t>ΠΤΩΣΗ ΤΑΣΗΣ     </a:t>
            </a:r>
            <a:endParaRPr lang="el-GR" sz="3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556494"/>
                <a:ext cx="8640960" cy="4680818"/>
              </a:xfrm>
            </p:spPr>
            <p:txBody>
              <a:bodyPr/>
              <a:lstStyle/>
              <a:p>
                <a:r>
                  <a:rPr lang="el-GR" dirty="0" smtClean="0"/>
                  <a:t>Για μονοφασικά φορτία: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επ</m:t>
                    </m:r>
                    <m:r>
                      <a:rPr lang="el-GR" b="0" i="0" smtClean="0">
                        <a:latin typeface="Cambria Math"/>
                      </a:rPr>
                      <m:t>. 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φ</m:t>
                    </m:r>
                    <m:r>
                      <a:rPr lang="el-GR" b="0" i="0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ε</m:t>
                    </m:r>
                    <m:r>
                      <a:rPr lang="el-GR" b="0" i="0" smtClean="0">
                        <a:latin typeface="Cambria Math"/>
                      </a:rPr>
                      <m:t>%)</m:t>
                    </m:r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0" smtClean="0">
                          <a:latin typeface="Cambria Math" pitchFamily="18" charset="0"/>
                          <a:ea typeface="Cambria Math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l-GR" sz="3200" b="0" i="0" smtClean="0">
                          <a:latin typeface="Cambria Math" pitchFamily="18" charset="0"/>
                          <a:ea typeface="Cambria Math" pitchFamily="18" charset="0"/>
                        </a:rPr>
                        <m:t>επ</m:t>
                      </m:r>
                      <m:r>
                        <a:rPr lang="el-GR" sz="3200" b="0" i="0" smtClean="0">
                          <a:latin typeface="Cambria Math" pitchFamily="18" charset="0"/>
                          <a:ea typeface="Cambria Math" pitchFamily="18" charset="0"/>
                        </a:rPr>
                        <m:t>. 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R</m:t>
                      </m:r>
                      <m: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I</m:t>
                      </m:r>
                      <m: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cosφ</m:t>
                      </m:r>
                      <m:r>
                        <a:rPr lang="el-GR" sz="3200" b="0" i="0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 b="0" i="0" smtClean="0">
                          <a:latin typeface="Cambria Math" pitchFamily="18" charset="0"/>
                          <a:ea typeface="Cambria Math" pitchFamily="18" charset="0"/>
                        </a:rPr>
                        <m:t>ρ</m:t>
                      </m:r>
                      <m:r>
                        <a:rPr lang="el-GR" sz="3200" b="0" i="0" smtClean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32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l-GR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2 </m:t>
                          </m:r>
                          <m:r>
                            <a:rPr lang="en-US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𝑆</m:t>
                          </m:r>
                          <m:r>
                            <a:rPr lang="el-GR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𝜀𝜋</m:t>
                          </m:r>
                          <m:r>
                            <a:rPr lang="el-GR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.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I</m:t>
                      </m:r>
                      <m: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cosφ</m:t>
                      </m:r>
                    </m:oMath>
                  </m:oMathPara>
                </a14:m>
                <a:endParaRPr lang="el-GR" sz="3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επ</m:t>
                      </m:r>
                      <m: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. 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R</m:t>
                      </m:r>
                      <m: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P</m:t>
                          </m:r>
                          <m:r>
                            <a:rPr lang="en-US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l-GR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𝑉</m:t>
                          </m:r>
                          <m:r>
                            <a:rPr lang="el-GR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𝜑</m:t>
                          </m:r>
                          <m:r>
                            <a:rPr lang="el-GR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den>
                      </m:f>
                      <m:r>
                        <a:rPr lang="el-GR" sz="3200" b="0" i="0" smtClean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ρ</m:t>
                      </m:r>
                      <m: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32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2 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𝑙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𝑆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𝜀𝜋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.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itchFamily="18" charset="0"/>
                              <a:ea typeface="Cambria Math" pitchFamily="18" charset="0"/>
                            </a:rPr>
                            <m:t>P</m:t>
                          </m:r>
                          <m:r>
                            <a:rPr lang="en-US" sz="320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𝑉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𝜑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l-GR" sz="3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επ</m:t>
                      </m:r>
                      <m: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. =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ρ</m:t>
                      </m:r>
                      <m: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32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2 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𝑙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V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𝜀𝜋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. 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I</m:t>
                      </m:r>
                      <m: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cosφ</m:t>
                      </m:r>
                      <m: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ρ</m:t>
                      </m:r>
                      <m: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32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2 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𝑙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V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𝜀𝜋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. 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itchFamily="18" charset="0"/>
                              <a:ea typeface="Cambria Math" pitchFamily="18" charset="0"/>
                            </a:rPr>
                            <m:t>P</m:t>
                          </m:r>
                          <m:r>
                            <a:rPr lang="en-US" sz="320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𝑉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𝜑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den>
                      </m:f>
                      <m:r>
                        <a:rPr lang="el-GR" sz="3200" b="0" i="1" smtClean="0">
                          <a:latin typeface="Cambria Math" pitchFamily="18" charset="0"/>
                          <a:ea typeface="Cambria Math" pitchFamily="18" charset="0"/>
                        </a:rPr>
                        <m:t> =</m:t>
                      </m:r>
                    </m:oMath>
                  </m:oMathPara>
                </a14:m>
                <a:endParaRPr lang="el-GR" sz="32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el-GR" sz="3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b="0" i="0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3200">
                        <a:latin typeface="Cambria Math" pitchFamily="18" charset="0"/>
                        <a:ea typeface="Cambria Math" pitchFamily="18" charset="0"/>
                      </a:rPr>
                      <m:t>ρ</m:t>
                    </m:r>
                    <m:r>
                      <a:rPr lang="el-GR" sz="320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f>
                      <m:fPr>
                        <m:ctrlPr>
                          <a:rPr lang="el-GR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l-GR" sz="3200" i="1">
                            <a:latin typeface="Cambria Math" pitchFamily="18" charset="0"/>
                            <a:ea typeface="Cambria Math" pitchFamily="18" charset="0"/>
                          </a:rPr>
                          <m:t>2 </m:t>
                        </m:r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𝑙</m:t>
                        </m:r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32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sz="320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V</m:t>
                                </m:r>
                              </m:e>
                              <m:sub/>
                              <m:sup>
                                <m:r>
                                  <a:rPr lang="en-US" sz="32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  <m:sub>
                            <m:r>
                              <a:rPr lang="el-GR" sz="32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𝜑</m:t>
                            </m:r>
                          </m:sub>
                          <m:sup/>
                        </m:sSubSup>
                        <m:r>
                          <a:rPr lang="el-GR" sz="3200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itchFamily="18" charset="0"/>
                            <a:ea typeface="Cambria Math" pitchFamily="18" charset="0"/>
                          </a:rPr>
                          <m:t>P</m:t>
                        </m:r>
                        <m:r>
                          <a:rPr lang="en-US" sz="3200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</m:num>
                      <m:den>
                        <m:r>
                          <a:rPr lang="el-GR" sz="3200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l-GR" sz="3200" b="0" i="1" smtClean="0">
                            <a:latin typeface="Cambria Math" pitchFamily="18" charset="0"/>
                            <a:ea typeface="Cambria Math" pitchFamily="18" charset="0"/>
                          </a:rPr>
                          <m:t>( </m:t>
                        </m:r>
                        <m:r>
                          <a:rPr lang="el-GR" sz="3200" b="0" i="1" smtClean="0">
                            <a:latin typeface="Cambria Math" pitchFamily="18" charset="0"/>
                            <a:ea typeface="Cambria Math" pitchFamily="18" charset="0"/>
                          </a:rPr>
                          <m:t>𝜀</m:t>
                        </m:r>
                        <m:r>
                          <a:rPr lang="el-GR" sz="3200" b="0" i="1" smtClean="0">
                            <a:latin typeface="Cambria Math" pitchFamily="18" charset="0"/>
                            <a:ea typeface="Cambria Math" pitchFamily="18" charset="0"/>
                          </a:rPr>
                          <m:t> )% </m:t>
                        </m:r>
                      </m:den>
                    </m:f>
                  </m:oMath>
                </a14:m>
                <a:r>
                  <a:rPr lang="el-GR" sz="3200" dirty="0" smtClean="0">
                    <a:latin typeface="Cambria Math" pitchFamily="18" charset="0"/>
                    <a:ea typeface="Cambria Math" pitchFamily="18" charset="0"/>
                  </a:rPr>
                  <a:t>         Δ</a:t>
                </a:r>
                <a:r>
                  <a:rPr lang="en-US" sz="3200" dirty="0" smtClean="0">
                    <a:latin typeface="Cambria Math" pitchFamily="18" charset="0"/>
                    <a:ea typeface="Cambria Math" pitchFamily="18" charset="0"/>
                  </a:rPr>
                  <a:t>V</a:t>
                </a:r>
                <a:r>
                  <a:rPr lang="el-GR" sz="3200" dirty="0" smtClean="0">
                    <a:latin typeface="Cambria Math" pitchFamily="18" charset="0"/>
                    <a:ea typeface="Cambria Math" pitchFamily="18" charset="0"/>
                  </a:rPr>
                  <a:t>επ. = 230</a:t>
                </a:r>
                <a:r>
                  <a:rPr lang="en-US" sz="3200" dirty="0" smtClean="0">
                    <a:latin typeface="Cambria Math" pitchFamily="18" charset="0"/>
                    <a:ea typeface="Cambria Math" pitchFamily="18" charset="0"/>
                  </a:rPr>
                  <a:t>V x 4 % = 9,2V</a:t>
                </a:r>
                <a:endParaRPr lang="el-GR" sz="3200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el-GR" sz="3200" dirty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556494"/>
                <a:ext cx="8640960" cy="4680818"/>
              </a:xfrm>
              <a:blipFill rotWithShape="1">
                <a:blip r:embed="rId3"/>
                <a:stretch>
                  <a:fillRect l="-1763" t="-1693" b="-132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553200" y="6428184"/>
            <a:ext cx="2133600" cy="457200"/>
          </a:xfrm>
        </p:spPr>
        <p:txBody>
          <a:bodyPr/>
          <a:lstStyle/>
          <a:p>
            <a:fld id="{DD198258-3A06-43AD-98BB-3D07AD8A66F9}" type="slidenum">
              <a:rPr lang="en-US" sz="2000" b="1" smtClean="0"/>
              <a:pPr/>
              <a:t>2</a:t>
            </a:fld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7543800" cy="1295400"/>
          </a:xfrm>
        </p:spPr>
        <p:txBody>
          <a:bodyPr/>
          <a:lstStyle/>
          <a:p>
            <a:r>
              <a:rPr lang="el-GR" sz="3900" dirty="0" smtClean="0"/>
              <a:t>ΠΤΩΣΗ ΤΑΣΗΣ     </a:t>
            </a:r>
            <a:endParaRPr lang="el-GR" sz="3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556494"/>
                <a:ext cx="8640960" cy="4968850"/>
              </a:xfrm>
            </p:spPr>
            <p:txBody>
              <a:bodyPr/>
              <a:lstStyle/>
              <a:p>
                <a:r>
                  <a:rPr lang="el-GR" dirty="0" smtClean="0"/>
                  <a:t>Για τριφασικά φορτία: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επ</m:t>
                    </m:r>
                    <m:r>
                      <a:rPr lang="el-GR" b="0" i="0" smtClean="0">
                        <a:latin typeface="Cambria Math"/>
                      </a:rPr>
                      <m:t>. 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π</m:t>
                    </m:r>
                    <m:r>
                      <a:rPr lang="el-GR" b="0" i="0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ε</m:t>
                    </m:r>
                    <m:r>
                      <a:rPr lang="el-GR" b="0" i="0" smtClean="0">
                        <a:latin typeface="Cambria Math"/>
                      </a:rPr>
                      <m:t>%)</m:t>
                    </m:r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0" smtClean="0">
                          <a:latin typeface="Cambria Math" pitchFamily="18" charset="0"/>
                          <a:ea typeface="Cambria Math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l-GR" sz="3200" b="0" i="0" smtClean="0">
                          <a:latin typeface="Cambria Math" pitchFamily="18" charset="0"/>
                          <a:ea typeface="Cambria Math" pitchFamily="18" charset="0"/>
                        </a:rPr>
                        <m:t>επ</m:t>
                      </m:r>
                      <m:r>
                        <a:rPr lang="el-GR" sz="3200" b="0" i="0" smtClean="0">
                          <a:latin typeface="Cambria Math" pitchFamily="18" charset="0"/>
                          <a:ea typeface="Cambria Math" pitchFamily="18" charset="0"/>
                        </a:rPr>
                        <m:t>. 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R</m:t>
                      </m:r>
                      <m: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I</m:t>
                      </m:r>
                      <m: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cosφ</m:t>
                      </m:r>
                      <m:r>
                        <a:rPr lang="el-GR" sz="3200" b="0" i="0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32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l-GR" sz="3200" b="0" i="1" smtClean="0">
                              <a:latin typeface="Cambria Math"/>
                              <a:ea typeface="Cambria Math" pitchFamily="18" charset="0"/>
                            </a:rPr>
                            <m:t>3 </m:t>
                          </m:r>
                        </m:e>
                      </m:rad>
                      <m:r>
                        <m:rPr>
                          <m:sty m:val="p"/>
                        </m:rPr>
                        <a:rPr lang="el-GR" sz="3200" b="0" i="0" smtClean="0">
                          <a:latin typeface="Cambria Math" pitchFamily="18" charset="0"/>
                          <a:ea typeface="Cambria Math" pitchFamily="18" charset="0"/>
                        </a:rPr>
                        <m:t>ρ</m:t>
                      </m:r>
                      <m:r>
                        <a:rPr lang="el-GR" sz="3200" b="0" i="0" smtClean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32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l-GR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𝑆</m:t>
                          </m:r>
                          <m:r>
                            <a:rPr lang="el-GR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𝜀𝜋</m:t>
                          </m:r>
                          <m:r>
                            <a:rPr lang="el-GR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.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I</m:t>
                      </m:r>
                      <m: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cosφ</m:t>
                      </m:r>
                    </m:oMath>
                  </m:oMathPara>
                </a14:m>
                <a:endParaRPr lang="el-GR" sz="3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επ</m:t>
                      </m:r>
                      <m: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. 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R</m:t>
                      </m:r>
                      <m: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P</m:t>
                          </m:r>
                          <m:r>
                            <a:rPr lang="en-US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l-GR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𝑉</m:t>
                          </m:r>
                          <m:r>
                            <a:rPr lang="el-GR" sz="3200" b="0" i="1" smtClean="0">
                              <a:latin typeface="Cambria Math"/>
                              <a:ea typeface="Cambria Math" pitchFamily="18" charset="0"/>
                            </a:rPr>
                            <m:t>𝜋</m:t>
                          </m:r>
                          <m:r>
                            <a:rPr lang="el-GR" sz="32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den>
                      </m:f>
                      <m:r>
                        <a:rPr lang="el-GR" sz="3200" b="0" i="0" smtClean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ρ</m:t>
                      </m:r>
                      <m: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32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𝑙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𝑆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𝜀𝜋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.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itchFamily="18" charset="0"/>
                              <a:ea typeface="Cambria Math" pitchFamily="18" charset="0"/>
                            </a:rPr>
                            <m:t>P</m:t>
                          </m:r>
                          <m:r>
                            <a:rPr lang="en-US" sz="320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𝑉</m:t>
                          </m:r>
                          <m:r>
                            <a:rPr lang="el-GR" sz="3200" b="0" i="1" smtClean="0">
                              <a:latin typeface="Cambria Math"/>
                              <a:ea typeface="Cambria Math" pitchFamily="18" charset="0"/>
                            </a:rPr>
                            <m:t>𝜋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l-GR" sz="3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επ</m:t>
                      </m:r>
                      <m: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. =</m:t>
                      </m:r>
                      <m:rad>
                        <m:radPr>
                          <m:degHide m:val="on"/>
                          <m:ctrlPr>
                            <a:rPr lang="el-GR" sz="32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l-GR" sz="3200" b="0" i="1" smtClean="0">
                              <a:latin typeface="Cambria Math"/>
                              <a:ea typeface="Cambria Math" pitchFamily="18" charset="0"/>
                            </a:rPr>
                            <m:t>3 </m:t>
                          </m:r>
                        </m:e>
                      </m:rad>
                      <m:r>
                        <m:rPr>
                          <m:sty m:val="p"/>
                        </m:rP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ρ</m:t>
                      </m:r>
                      <m: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32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𝑙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V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𝜀𝜋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. 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I</m:t>
                      </m:r>
                      <m: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itchFamily="18" charset="0"/>
                          <a:ea typeface="Cambria Math" pitchFamily="18" charset="0"/>
                        </a:rPr>
                        <m:t>cosφ</m:t>
                      </m:r>
                      <m:r>
                        <a:rPr lang="en-US" sz="3200" b="0" i="0" smtClean="0">
                          <a:latin typeface="Cambria Math" pitchFamily="18" charset="0"/>
                          <a:ea typeface="Cambria Math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ρ</m:t>
                      </m:r>
                      <m:r>
                        <a:rPr lang="el-GR" sz="320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32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𝑙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V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𝜀𝜋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. 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itchFamily="18" charset="0"/>
                              <a:ea typeface="Cambria Math" pitchFamily="18" charset="0"/>
                            </a:rPr>
                            <m:t>P</m:t>
                          </m:r>
                          <m:r>
                            <a:rPr lang="en-US" sz="320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itchFamily="18" charset="0"/>
                              <a:ea typeface="Cambria Math" pitchFamily="18" charset="0"/>
                            </a:rPr>
                            <m:t>𝑉</m:t>
                          </m:r>
                          <m:r>
                            <a:rPr lang="el-GR" sz="3200" b="0" i="1" smtClean="0">
                              <a:latin typeface="Cambria Math"/>
                              <a:ea typeface="Cambria Math" pitchFamily="18" charset="0"/>
                            </a:rPr>
                            <m:t>𝜋</m:t>
                          </m:r>
                          <m:r>
                            <a:rPr lang="el-GR" sz="3200" i="1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den>
                      </m:f>
                      <m:r>
                        <a:rPr lang="el-GR" sz="3200" b="0" i="1" smtClean="0">
                          <a:latin typeface="Cambria Math" pitchFamily="18" charset="0"/>
                          <a:ea typeface="Cambria Math" pitchFamily="18" charset="0"/>
                        </a:rPr>
                        <m:t> =</m:t>
                      </m:r>
                    </m:oMath>
                  </m:oMathPara>
                </a14:m>
                <a:endParaRPr lang="el-GR" sz="32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el-GR" sz="3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b="0" i="0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3200">
                        <a:latin typeface="Cambria Math" pitchFamily="18" charset="0"/>
                        <a:ea typeface="Cambria Math" pitchFamily="18" charset="0"/>
                      </a:rPr>
                      <m:t>ρ</m:t>
                    </m:r>
                    <m:r>
                      <a:rPr lang="el-GR" sz="320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f>
                      <m:fPr>
                        <m:ctrlPr>
                          <a:rPr lang="el-GR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l-GR" sz="3200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𝑙</m:t>
                        </m:r>
                        <m:r>
                          <a:rPr lang="en-US" sz="3200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32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sz="320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V</m:t>
                                </m:r>
                              </m:e>
                              <m:sub/>
                              <m:sup>
                                <m:r>
                                  <a:rPr lang="en-US" sz="32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  <m:sub>
                            <m:r>
                              <a:rPr lang="el-GR" sz="3200" b="0" i="1" smtClean="0">
                                <a:latin typeface="Cambria Math"/>
                                <a:ea typeface="Cambria Math" pitchFamily="18" charset="0"/>
                              </a:rPr>
                              <m:t>𝜋</m:t>
                            </m:r>
                          </m:sub>
                          <m:sup/>
                        </m:sSubSup>
                        <m:r>
                          <a:rPr lang="el-GR" sz="3200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itchFamily="18" charset="0"/>
                            <a:ea typeface="Cambria Math" pitchFamily="18" charset="0"/>
                          </a:rPr>
                          <m:t>P</m:t>
                        </m:r>
                        <m:r>
                          <a:rPr lang="en-US" sz="3200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</m:num>
                      <m:den>
                        <m:r>
                          <a:rPr lang="el-GR" sz="3200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l-GR" sz="3200" b="0" i="1" smtClean="0">
                            <a:latin typeface="Cambria Math" pitchFamily="18" charset="0"/>
                            <a:ea typeface="Cambria Math" pitchFamily="18" charset="0"/>
                          </a:rPr>
                          <m:t>( </m:t>
                        </m:r>
                        <m:r>
                          <a:rPr lang="el-GR" sz="3200" b="0" i="1" smtClean="0">
                            <a:latin typeface="Cambria Math" pitchFamily="18" charset="0"/>
                            <a:ea typeface="Cambria Math" pitchFamily="18" charset="0"/>
                          </a:rPr>
                          <m:t>𝜀</m:t>
                        </m:r>
                        <m:r>
                          <a:rPr lang="el-GR" sz="3200" b="0" i="1" smtClean="0">
                            <a:latin typeface="Cambria Math" pitchFamily="18" charset="0"/>
                            <a:ea typeface="Cambria Math" pitchFamily="18" charset="0"/>
                          </a:rPr>
                          <m:t> )% </m:t>
                        </m:r>
                      </m:den>
                    </m:f>
                  </m:oMath>
                </a14:m>
                <a:r>
                  <a:rPr lang="el-GR" sz="3200" dirty="0" smtClean="0">
                    <a:latin typeface="Cambria Math" pitchFamily="18" charset="0"/>
                    <a:ea typeface="Cambria Math" pitchFamily="18" charset="0"/>
                  </a:rPr>
                  <a:t>         Δ</a:t>
                </a:r>
                <a:r>
                  <a:rPr lang="en-US" sz="3200" dirty="0" smtClean="0">
                    <a:latin typeface="Cambria Math" pitchFamily="18" charset="0"/>
                    <a:ea typeface="Cambria Math" pitchFamily="18" charset="0"/>
                  </a:rPr>
                  <a:t>V</a:t>
                </a:r>
                <a:r>
                  <a:rPr lang="el-GR" sz="3200" dirty="0" smtClean="0">
                    <a:latin typeface="Cambria Math" pitchFamily="18" charset="0"/>
                    <a:ea typeface="Cambria Math" pitchFamily="18" charset="0"/>
                  </a:rPr>
                  <a:t>επ. = 400</a:t>
                </a:r>
                <a:r>
                  <a:rPr lang="en-US" sz="3200" dirty="0" smtClean="0">
                    <a:latin typeface="Cambria Math" pitchFamily="18" charset="0"/>
                    <a:ea typeface="Cambria Math" pitchFamily="18" charset="0"/>
                  </a:rPr>
                  <a:t>V x 4 % = </a:t>
                </a:r>
                <a:r>
                  <a:rPr lang="el-GR" sz="3200" dirty="0" smtClean="0">
                    <a:latin typeface="Cambria Math" pitchFamily="18" charset="0"/>
                    <a:ea typeface="Cambria Math" pitchFamily="18" charset="0"/>
                  </a:rPr>
                  <a:t>16</a:t>
                </a:r>
                <a:r>
                  <a:rPr lang="en-US" sz="3200" dirty="0" smtClean="0">
                    <a:latin typeface="Cambria Math" pitchFamily="18" charset="0"/>
                    <a:ea typeface="Cambria Math" pitchFamily="18" charset="0"/>
                  </a:rPr>
                  <a:t>V</a:t>
                </a:r>
                <a:endParaRPr lang="el-GR" sz="3200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el-GR" sz="3200" dirty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556494"/>
                <a:ext cx="8640960" cy="4968850"/>
              </a:xfrm>
              <a:blipFill rotWithShape="1">
                <a:blip r:embed="rId3"/>
                <a:stretch>
                  <a:fillRect l="-1763" t="-1595" b="-23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553200" y="6428184"/>
            <a:ext cx="2133600" cy="457200"/>
          </a:xfrm>
        </p:spPr>
        <p:txBody>
          <a:bodyPr/>
          <a:lstStyle/>
          <a:p>
            <a:fld id="{DD198258-3A06-43AD-98BB-3D07AD8A66F9}" type="slidenum">
              <a:rPr lang="en-US" sz="2000" b="1" smtClean="0"/>
              <a:pPr/>
              <a:t>3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657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0656"/>
            <a:ext cx="7543800" cy="1295400"/>
          </a:xfrm>
        </p:spPr>
        <p:txBody>
          <a:bodyPr/>
          <a:lstStyle/>
          <a:p>
            <a:r>
              <a:rPr lang="el-GR" sz="3900" dirty="0" smtClean="0"/>
              <a:t>ΠΤΩΣΗ ΤΑΣΗΣ     </a:t>
            </a:r>
            <a:endParaRPr lang="el-GR" sz="3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484784"/>
                <a:ext cx="8640960" cy="5112568"/>
              </a:xfrm>
            </p:spPr>
            <p:txBody>
              <a:bodyPr/>
              <a:lstStyle/>
              <a:p>
                <a:r>
                  <a:rPr lang="el-GR" sz="2800" dirty="0" smtClean="0"/>
                  <a:t>Για μονοφασικά  φορτία: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b="0" i="0" smtClean="0">
                            <a:latin typeface="Cambria Math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V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l-GR" sz="3200" b="0" i="0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l-GR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l-GR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3200" b="0" i="0" smtClean="0">
                                <a:latin typeface="Cambria Math"/>
                              </a:rPr>
                              <m:t>Ψ</m:t>
                            </m:r>
                          </m:e>
                          <m:sup>
                            <m:r>
                              <a:rPr lang="el-GR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l-GR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el-GR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0" smtClean="0">
                        <a:latin typeface="Cambria Math"/>
                      </a:rPr>
                      <m:t>=2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𝑙</m:t>
                    </m:r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3200" b="0" i="0" smtClean="0"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el-GR" sz="32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𝐼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𝑐𝑜𝑠</m:t>
                        </m:r>
                        <m:r>
                          <a:rPr lang="el-GR" sz="3200" b="0" i="1" smtClean="0">
                            <a:latin typeface="Cambria Math"/>
                          </a:rPr>
                          <m:t>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V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</a:rPr>
                      <m:t> </m:t>
                    </m:r>
                  </m:oMath>
                </a14:m>
                <a:endParaRPr lang="el-GR" sz="3200" dirty="0" smtClean="0"/>
              </a:p>
              <a:p>
                <a:r>
                  <a:rPr lang="el-GR" sz="2800" dirty="0" smtClean="0"/>
                  <a:t>Για τριφασικά φορτία:</a:t>
                </a:r>
                <a:endParaRPr lang="el-GR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800" b="0" i="1" smtClean="0"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l-GR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>
                              <a:latin typeface="Cambria Math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l-GR" sz="280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l-GR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𝑙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>
                                  <a:latin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l-GR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l-GR" sz="2800" i="1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</m:num>
                        <m:den>
                          <m:sSup>
                            <m:sSup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sz="2800" b="0" i="1" smtClean="0">
                              <a:latin typeface="Cambria Math"/>
                            </a:rPr>
                            <m:t>3 </m:t>
                          </m:r>
                        </m:e>
                      </m:rad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𝑙</m:t>
                      </m:r>
                      <m:r>
                        <a:rPr lang="en-US" sz="280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800">
                              <a:latin typeface="Cambria Math"/>
                            </a:rPr>
                            <m:t>Ψ</m:t>
                          </m:r>
                        </m:e>
                        <m:sup>
                          <m:r>
                            <a:rPr lang="el-GR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𝐼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𝑐𝑜𝑠</m:t>
                          </m:r>
                          <m:r>
                            <a:rPr lang="el-GR" sz="2800" i="1">
                              <a:latin typeface="Cambria Math"/>
                            </a:rPr>
                            <m:t>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</m:t>
                          </m:r>
                        </m:den>
                      </m:f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800" b="0" i="0" smtClean="0">
                            <a:latin typeface="Cambria Math"/>
                          </a:rPr>
                          <m:t>     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el-GR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l-GR" sz="28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l-GR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𝑡𝑎𝑛</m:t>
                    </m:r>
                    <m:r>
                      <a:rPr lang="el-GR" sz="2800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l-GR" sz="2800" b="0" i="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2800" b="0" i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en-US" sz="2800" b="0" i="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el-GR" sz="2800" b="0" i="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l-GR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l-GR" sz="2800" b="0" i="1" smtClean="0">
                            <a:latin typeface="Cambria Math"/>
                          </a:rPr>
                          <m:t>𝜅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/>
                          </a:rPr>
                          <m:t>𝜌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dirty="0" smtClean="0">
                    <a:latin typeface="Cambria Math" pitchFamily="18" charset="0"/>
                    <a:ea typeface="Cambria Math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=0,0628 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+0,25 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800" b="0" i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el-GR" sz="2800" b="0" i="0" dirty="0" smtClean="0">
                    <a:latin typeface="Cambria Math" pitchFamily="18" charset="0"/>
                    <a:ea typeface="Cambria Math" pitchFamily="18" charset="0"/>
                  </a:rPr>
                  <a:t>όπου </a:t>
                </a:r>
                <a:r>
                  <a:rPr lang="en-US" sz="2800" b="0" i="0" dirty="0" smtClean="0"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el-GR" sz="2800" b="0" i="0" dirty="0" smtClean="0">
                    <a:latin typeface="Cambria Math" pitchFamily="18" charset="0"/>
                    <a:ea typeface="Cambria Math" pitchFamily="18" charset="0"/>
                  </a:rPr>
                  <a:t> απόσταση κέντρων αγωγών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itchFamily="18" charset="0"/>
                        <a:ea typeface="Cambria Math" pitchFamily="18" charset="0"/>
                      </a:rPr>
                      <m:t>D</m:t>
                    </m:r>
                    <m:r>
                      <a:rPr lang="en-US" sz="2800" b="0" i="0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ctrlPr>
                          <a:rPr lang="en-US" sz="2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>
                        <m:r>
                          <a:rPr lang="en-US" sz="2800" b="0" i="1" smtClean="0"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deg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23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31</m:t>
                            </m:r>
                          </m:sub>
                        </m:sSub>
                      </m:e>
                    </m:rad>
                  </m:oMath>
                </a14:m>
                <a:endParaRPr lang="en-US" sz="2800" b="0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el-GR" sz="2800" b="0" dirty="0" smtClean="0">
                    <a:latin typeface="Cambria Math" pitchFamily="18" charset="0"/>
                    <a:ea typeface="Cambria Math" pitchFamily="18" charset="0"/>
                  </a:rPr>
                  <a:t> και    </a:t>
                </a:r>
                <a:r>
                  <a:rPr lang="en-US" sz="2800" b="0" dirty="0" smtClean="0">
                    <a:latin typeface="Cambria Math" pitchFamily="18" charset="0"/>
                    <a:ea typeface="Cambria Math" pitchFamily="18" charset="0"/>
                  </a:rPr>
                  <a:t>r   </a:t>
                </a:r>
                <a:r>
                  <a:rPr lang="el-GR" sz="2800" b="0" dirty="0" smtClean="0">
                    <a:latin typeface="Cambria Math" pitchFamily="18" charset="0"/>
                    <a:ea typeface="Cambria Math" pitchFamily="18" charset="0"/>
                  </a:rPr>
                  <a:t>ακτίνα  αγωγών</a:t>
                </a:r>
                <a:endParaRPr lang="el-GR" sz="2800" b="0" i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n-US" sz="2800" b="0" i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endParaRPr lang="el-GR" sz="3200" dirty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484784"/>
                <a:ext cx="8640960" cy="5112568"/>
              </a:xfrm>
              <a:blipFill rotWithShape="1">
                <a:blip r:embed="rId3"/>
                <a:stretch>
                  <a:fillRect l="-1410" t="-1193" b="-46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553200" y="6428184"/>
            <a:ext cx="2133600" cy="457200"/>
          </a:xfrm>
        </p:spPr>
        <p:txBody>
          <a:bodyPr/>
          <a:lstStyle/>
          <a:p>
            <a:fld id="{DD198258-3A06-43AD-98BB-3D07AD8A66F9}" type="slidenum">
              <a:rPr lang="en-US" sz="2000" b="1" smtClean="0"/>
              <a:pPr/>
              <a:t>4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9106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1520" y="260648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>
                <a:solidFill>
                  <a:prstClr val="black"/>
                </a:solidFill>
                <a:latin typeface="Calibri"/>
              </a:rPr>
              <a:t>Ένας τριφασικός κινητήρας με ονομαστικά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στοιχεία 400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V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/50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Hz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, ισχύος εξόδου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P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=30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Hp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, με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βαθμό απόδοσης 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n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=75%  και συντελεστή ισχύος  0,85 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έχει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εγκατασταθεί 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σε χώρο με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θερμοκρασία περιβάλλοντος 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θ=30</a:t>
            </a:r>
            <a:r>
              <a:rPr lang="el-GR" sz="2800" baseline="30000" dirty="0">
                <a:solidFill>
                  <a:prstClr val="black"/>
                </a:solidFill>
                <a:latin typeface="Calibri"/>
              </a:rPr>
              <a:t>ο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C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, σε απόσταση 150μ. από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τον</a:t>
            </a:r>
            <a:endParaRPr lang="en-US" sz="28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πίνακα 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διανομής.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>
                <a:solidFill>
                  <a:prstClr val="black"/>
                </a:solidFill>
                <a:latin typeface="Calibri"/>
              </a:rPr>
              <a:t>α)  Να υπολογιστεί η διατομή του καλωδίου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παροχής, η 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ασφάλεια και ο διακόπτης ανά φάση, η ρύθμιση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του θερμικού 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του κινητήρα για συνδεσμολογία αστέρα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– τριγώνου 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και να σχεδιαστεί το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μονογραμμικό διάγραμμα 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της γραμμής.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>
                <a:solidFill>
                  <a:prstClr val="black"/>
                </a:solidFill>
                <a:latin typeface="Calibri"/>
              </a:rPr>
              <a:t>β)  Ποια θα είναι η πτώση τάσης στη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γραμμή τροφοδοσίας 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του κινητήρα για τη διατομή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του καλωδίου 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που έχετε επιλέξει ;    </a:t>
            </a:r>
          </a:p>
        </p:txBody>
      </p:sp>
    </p:spTree>
    <p:extLst>
      <p:ext uri="{BB962C8B-B14F-4D97-AF65-F5344CB8AC3E}">
        <p14:creationId xmlns:p14="http://schemas.microsoft.com/office/powerpoint/2010/main" val="34340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251520" y="260648"/>
                <a:ext cx="8640960" cy="606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α)    1</a:t>
                </a:r>
                <a:r>
                  <a:rPr lang="en-GB" sz="2400" dirty="0" err="1">
                    <a:solidFill>
                      <a:prstClr val="black"/>
                    </a:solidFill>
                    <a:latin typeface="Calibri"/>
                  </a:rPr>
                  <a:t>Hp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=0,736</a:t>
                </a: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Kw</a:t>
                </a: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800100" lvl="1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Pout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 (30)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(0,736) =22,08Κ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W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=22.080</a:t>
                </a: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W</a:t>
                </a: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800100" lvl="1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P</a:t>
                </a:r>
                <a:r>
                  <a:rPr lang="el-GR" sz="2400" dirty="0" err="1">
                    <a:solidFill>
                      <a:prstClr val="black"/>
                    </a:solidFill>
                    <a:latin typeface="Calibri"/>
                  </a:rPr>
                  <a:t>ηλ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𝑃𝑜𝑢𝑡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22080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0,75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=29.440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W</a:t>
                </a: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800100" lvl="1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P</a:t>
                </a:r>
                <a:r>
                  <a:rPr lang="el-GR" sz="2400" dirty="0" err="1">
                    <a:solidFill>
                      <a:prstClr val="black"/>
                    </a:solidFill>
                    <a:latin typeface="Calibri"/>
                  </a:rPr>
                  <a:t>ηλ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√3</m:t>
                    </m:r>
                  </m:oMath>
                </a14:m>
                <a:r>
                  <a:rPr lang="en-GB" sz="2400" dirty="0" err="1">
                    <a:solidFill>
                      <a:prstClr val="black"/>
                    </a:solidFill>
                    <a:latin typeface="Calibri"/>
                  </a:rPr>
                  <a:t>xV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π</a:t>
                </a:r>
                <a:r>
                  <a:rPr lang="en-GB" sz="2400" dirty="0" err="1">
                    <a:solidFill>
                      <a:prstClr val="black"/>
                    </a:solidFill>
                    <a:latin typeface="Calibri"/>
                  </a:rPr>
                  <a:t>xI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ον</a:t>
                </a:r>
                <a:r>
                  <a:rPr lang="en-GB" sz="2400" dirty="0" err="1">
                    <a:solidFill>
                      <a:prstClr val="black"/>
                    </a:solidFill>
                    <a:latin typeface="Calibri"/>
                  </a:rPr>
                  <a:t>xcos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φ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800100" lvl="1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err="1">
                    <a:solidFill>
                      <a:prstClr val="black"/>
                    </a:solidFill>
                    <a:latin typeface="Calibri"/>
                  </a:rPr>
                  <a:t>Ιον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𝛲𝜂𝜆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√3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xV</m:t>
                        </m:r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π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𝑥𝑐𝑜𝑠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29440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(√3)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(400)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(0,85)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29440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588,89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=49,99</a:t>
                </a: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800100" lvl="1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l-GR" sz="2400" dirty="0" err="1">
                    <a:solidFill>
                      <a:prstClr val="black"/>
                    </a:solidFill>
                    <a:latin typeface="Calibri"/>
                  </a:rPr>
                  <a:t>α=Ιον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(1,25) =(49,99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)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(1,25) =62,49</a:t>
                </a: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800100" lvl="1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Επιλέγω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ένα Ι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&gt;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 οπότε για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=16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όπου</a:t>
                </a:r>
              </a:p>
              <a:p>
                <a:pPr marL="800100" lvl="1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Ι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=65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&gt;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α=62,49Α και είναι για Θ=25</a:t>
                </a:r>
                <a:r>
                  <a:rPr lang="el-GR" sz="2400" baseline="30000" dirty="0">
                    <a:solidFill>
                      <a:prstClr val="black"/>
                    </a:solidFill>
                    <a:latin typeface="Calibri"/>
                  </a:rPr>
                  <a:t> ο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C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  <a:p>
                <a:pPr marL="800100" lvl="1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Όμως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για Θ=30</a:t>
                </a:r>
                <a:r>
                  <a:rPr lang="el-GR" sz="2400" baseline="30000" dirty="0">
                    <a:solidFill>
                      <a:prstClr val="black"/>
                    </a:solidFill>
                    <a:latin typeface="Calibri"/>
                  </a:rPr>
                  <a:t>ο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C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ο μειωτικός συντελεστής είναι 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k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=0,95</a:t>
                </a:r>
              </a:p>
              <a:p>
                <a:pPr marL="800100" lvl="1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Ι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’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max= k x Imax = (0,95) x (65A) = 61,75A &lt; I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 =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62,49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Α</a:t>
                </a:r>
              </a:p>
              <a:p>
                <a:pPr marL="800100" lvl="1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Οπότε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δεν μας καλύπτει η διατομή των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=16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και επιλέγουμε την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επόμενη.</a:t>
                </a:r>
              </a:p>
              <a:p>
                <a:pPr marL="800100" lvl="1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Για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με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Imax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=88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και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Ιασφ=80Α</a:t>
                </a:r>
              </a:p>
              <a:p>
                <a:pPr marL="800100" lvl="1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Ι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’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max= k x Imax = (0,95) x (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88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A) =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 83,6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 &gt;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 =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62,49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Α</a:t>
                </a:r>
                <a:endParaRPr lang="el-GR" sz="2400" baseline="300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800100" lvl="1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Άρα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επιλέγουμε ως διατομή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l-GR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640960" cy="6061403"/>
              </a:xfrm>
              <a:prstGeom prst="rect">
                <a:avLst/>
              </a:prstGeom>
              <a:blipFill rotWithShape="1">
                <a:blip r:embed="rId3"/>
                <a:stretch>
                  <a:fillRect t="-805" b="-1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3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04664"/>
            <a:ext cx="424847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251520" y="260648"/>
                <a:ext cx="6696744" cy="6820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Έχουμε  συνδεσμολογία</a:t>
                </a:r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Αστέρα-Τριγώνου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(Y-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Δ)</a:t>
                </a:r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Η ρύθμιση του θερμικού  θα είναι:</a:t>
                </a:r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Ι</a:t>
                </a:r>
                <a:r>
                  <a:rPr lang="en-GB" sz="2400" dirty="0" err="1">
                    <a:solidFill>
                      <a:prstClr val="black"/>
                    </a:solidFill>
                    <a:latin typeface="Calibri"/>
                  </a:rPr>
                  <a:t>th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=Ιον/√3=49,99Α/√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3=28,86Α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β)  Δ</a:t>
                </a: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u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√3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𝑥𝑝𝑥𝑙𝑥𝐼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𝜊𝜈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𝑥𝑐𝑜𝑠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:endParaRPr lang="en-US" sz="24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l-G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l-G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0,0175</m:t>
                            </m:r>
                          </m:e>
                        </m:d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150</m:t>
                            </m:r>
                          </m:e>
                        </m:d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49,99</m:t>
                            </m:r>
                          </m:e>
                        </m:d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(0,85)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193,20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=7,73</a:t>
                </a: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V</a:t>
                </a: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Δ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u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επ.=400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4%=16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V</a:t>
                </a: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Δ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u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&lt;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Δ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u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επ.=16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V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Το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μονογραμμικό διάγραμμα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6696744" cy="6820457"/>
              </a:xfrm>
              <a:prstGeom prst="rect">
                <a:avLst/>
              </a:prstGeom>
              <a:blipFill rotWithShape="1">
                <a:blip r:embed="rId4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0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3528" y="620688"/>
            <a:ext cx="849694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Τριφασικός  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κινητήρας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380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V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 / 50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Hz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   ισχύος  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P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 = 9,5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Hp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   έχει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βαθμό  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απόδοσης 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n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 = 80 %   και  συντελεστή  ισχύος 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Σ.Ι. = 0,70 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.  </a:t>
            </a:r>
            <a:endParaRPr lang="en-US" sz="28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α) Να  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υπολογιστεί  η  διατομή  του  καλωδίου  παροχής  και  η  ασφάλεια  ανά  φάση,  αν  ο  κινητήρας  είναι  τοποθετημένος  σε   χώρο  με  θερμοκρασία  περιβάλλοντος    θ = 40</a:t>
            </a:r>
            <a:r>
              <a:rPr lang="el-GR" sz="2800" baseline="30000" dirty="0">
                <a:solidFill>
                  <a:prstClr val="black"/>
                </a:solidFill>
                <a:latin typeface="Calibri"/>
              </a:rPr>
              <a:t>ο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C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  .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>
                <a:solidFill>
                  <a:prstClr val="black"/>
                </a:solidFill>
                <a:latin typeface="Calibri"/>
              </a:rPr>
              <a:t>β)  Ποια  είναι  η  επιτρεπόμενη  πτώση  τάσης  στην  γραμμή  τροφοδοσίας  του  κινητήρα  σύμφωνα  με  τους  κανονισμούς  και  πως  επιτυγχάνεται;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>
                <a:solidFill>
                  <a:prstClr val="black"/>
                </a:solidFill>
                <a:latin typeface="Calibri"/>
              </a:rPr>
              <a:t>γ)  Να  υπολογιστεί  η  ρύθμιση  του  θερμικού  του  κινητήρα  για  συνδεσμολογία  τριγώνου  και  να  σχεδιαστεί  το  μονογραμμικό  διάγραμμα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8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323528" y="188640"/>
                <a:ext cx="8568952" cy="6101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en-GB" sz="2400" dirty="0" err="1">
                    <a:solidFill>
                      <a:prstClr val="black"/>
                    </a:solidFill>
                    <a:latin typeface="Calibri"/>
                  </a:rPr>
                  <a:t>Hp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=0,736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Kw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Pout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=(9,5)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(0,736)=6.992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W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P</a:t>
                </a:r>
                <a:r>
                  <a:rPr lang="el-GR" sz="2400" dirty="0" err="1">
                    <a:solidFill>
                      <a:prstClr val="black"/>
                    </a:solidFill>
                    <a:latin typeface="Calibri"/>
                  </a:rPr>
                  <a:t>ηλ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𝑃𝑜𝑢𝑡</m:t>
                        </m:r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6992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0,8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=8.740W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P</a:t>
                </a:r>
                <a:r>
                  <a:rPr lang="el-GR" sz="2400" dirty="0" err="1">
                    <a:solidFill>
                      <a:prstClr val="black"/>
                    </a:solidFill>
                    <a:latin typeface="Calibri"/>
                  </a:rPr>
                  <a:t>ηλ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√3</m:t>
                    </m:r>
                  </m:oMath>
                </a14:m>
                <a:r>
                  <a:rPr lang="en-GB" sz="2400" dirty="0" err="1">
                    <a:solidFill>
                      <a:prstClr val="black"/>
                    </a:solidFill>
                    <a:latin typeface="Calibri"/>
                  </a:rPr>
                  <a:t>xV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π</a:t>
                </a:r>
                <a:r>
                  <a:rPr lang="en-GB" sz="2400" dirty="0" err="1">
                    <a:solidFill>
                      <a:prstClr val="black"/>
                    </a:solidFill>
                    <a:latin typeface="Calibri"/>
                  </a:rPr>
                  <a:t>xI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ον</a:t>
                </a:r>
                <a:r>
                  <a:rPr lang="en-GB" sz="2400" dirty="0" err="1">
                    <a:solidFill>
                      <a:prstClr val="black"/>
                    </a:solidFill>
                    <a:latin typeface="Calibri"/>
                  </a:rPr>
                  <a:t>xcos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φ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 err="1">
                    <a:solidFill>
                      <a:prstClr val="black"/>
                    </a:solidFill>
                    <a:latin typeface="Calibri"/>
                  </a:rPr>
                  <a:t>Ιον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𝛲𝜂𝜆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√3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xV</m:t>
                        </m:r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π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𝑥𝑐𝑜𝑠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8740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(√3)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(380)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(0,70)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8740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460,72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=18,97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l-GR" sz="2400" dirty="0" err="1">
                    <a:solidFill>
                      <a:prstClr val="black"/>
                    </a:solidFill>
                    <a:latin typeface="Calibri"/>
                  </a:rPr>
                  <a:t>α=Ιον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(1,25)=(18,97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)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(1,25)=23,71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Επιλέγω ένα Ι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&gt;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 οπότε για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όπου Ι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=27</a:t>
                </a:r>
                <a:r>
                  <a:rPr lang="en-GB" sz="2400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&gt;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α=23,71Α και είναι για Θ=25</a:t>
                </a:r>
                <a:r>
                  <a:rPr lang="el-GR" sz="2400" baseline="30000" dirty="0">
                    <a:solidFill>
                      <a:prstClr val="black"/>
                    </a:solidFill>
                    <a:latin typeface="Calibri"/>
                  </a:rPr>
                  <a:t>ο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C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Όμως για Θ=40</a:t>
                </a:r>
                <a:r>
                  <a:rPr lang="el-GR" sz="2400" baseline="30000" dirty="0">
                    <a:solidFill>
                      <a:prstClr val="black"/>
                    </a:solidFill>
                    <a:latin typeface="Calibri"/>
                  </a:rPr>
                  <a:t>ο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C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ισχύει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ο μειωτικός συντελεστής  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k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=0,80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I’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 = k x Imax=(0,80)x(2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7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A)=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21,6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 &lt; I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= 23,71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Άρα η διατομή θα πρέπει να αυξηθεί και να γίνει 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Για 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 όπου το Ι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=35Α ,  για   Θ=25</a:t>
                </a:r>
                <a:r>
                  <a:rPr lang="el-GR" sz="2400" baseline="30000" dirty="0">
                    <a:solidFill>
                      <a:prstClr val="black"/>
                    </a:solidFill>
                    <a:latin typeface="Calibri"/>
                  </a:rPr>
                  <a:t>ο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C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I’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max = k x Imax=(0,80)x(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35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A)=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28,0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A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&gt;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= 23,71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Α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Άρα επιλέγουμε ως διατομή το </a:t>
                </a:r>
                <a:r>
                  <a:rPr lang="en-GB" sz="24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=6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 και ασφάλεια 3Χ25 Α  και  διακόπτη 3Χ40 Α</a:t>
                </a:r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8640"/>
                <a:ext cx="8568952" cy="6101094"/>
              </a:xfrm>
              <a:prstGeom prst="rect">
                <a:avLst/>
              </a:prstGeom>
              <a:blipFill rotWithShape="1">
                <a:blip r:embed="rId2"/>
                <a:stretch>
                  <a:fillRect l="-925" t="-799" r="-782" b="-12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0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</Template>
  <TotalTime>509</TotalTime>
  <Words>2858</Words>
  <Application>Microsoft Office PowerPoint</Application>
  <PresentationFormat>Προβολή στην οθόνη (4:3)</PresentationFormat>
  <Paragraphs>270</Paragraphs>
  <Slides>18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12</vt:i4>
      </vt:variant>
      <vt:variant>
        <vt:lpstr>Τίτλοι διαφανειών</vt:lpstr>
      </vt:variant>
      <vt:variant>
        <vt:i4>18</vt:i4>
      </vt:variant>
    </vt:vector>
  </HeadingPairs>
  <TitlesOfParts>
    <vt:vector size="30" baseType="lpstr">
      <vt:lpstr>Εκπαιδευτική παρουσίαση</vt:lpstr>
      <vt:lpstr>Θέμα του Office</vt:lpstr>
      <vt:lpstr>1_Θέμα του Office</vt:lpstr>
      <vt:lpstr>2_Θέμα του Office</vt:lpstr>
      <vt:lpstr>3_Θέμα του Office</vt:lpstr>
      <vt:lpstr>4_Θέμα του Office</vt:lpstr>
      <vt:lpstr>5_Θέμα του Office</vt:lpstr>
      <vt:lpstr>6_Θέμα του Office</vt:lpstr>
      <vt:lpstr>7_Θέμα του Office</vt:lpstr>
      <vt:lpstr>8_Θέμα του Office</vt:lpstr>
      <vt:lpstr>9_Θέμα του Office</vt:lpstr>
      <vt:lpstr>10_Θέμα του Office</vt:lpstr>
      <vt:lpstr>ΒΙΟΜΗΧΑΝΙΚΕΣ ΗΛΕΚΤΡΙΚΕΣ ΕΓΚΑΤΑΣΤΑΣΕΙΣ</vt:lpstr>
      <vt:lpstr>ΠΤΩΣΗ ΤΑΣΗΣ     </vt:lpstr>
      <vt:lpstr>ΠΤΩΣΗ ΤΑΣΗΣ     </vt:lpstr>
      <vt:lpstr>ΠΤΩΣΗ ΤΑΣΗΣ  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ΠΤΩΣΗ  ΤΑΣΗΣ  ΓΙΑ  ΧΑΜΗΛΗ  ΤΑΣΗ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ΗΛΕΚΤΡΙΚΑ ΚΥΚΛΩΜΑΤΑ</dc:title>
  <dc:creator>ΘΕΟΚΛΗΤΟΣ</dc:creator>
  <cp:lastModifiedBy>Admin</cp:lastModifiedBy>
  <cp:revision>51</cp:revision>
  <dcterms:created xsi:type="dcterms:W3CDTF">2020-03-19T06:44:50Z</dcterms:created>
  <dcterms:modified xsi:type="dcterms:W3CDTF">2021-03-16T11:34:57Z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TC060888081032</vt:lpwstr>
  </property>
</Properties>
</file>