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1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tags/tag2.xml" ContentType="application/vnd.openxmlformats-officedocument.presentationml.tags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tags/tag3.xml" ContentType="application/vnd.openxmlformats-officedocument.presentationml.tags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1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  <p:sldId id="342" r:id="rId84"/>
    <p:sldId id="343" r:id="rId85"/>
    <p:sldId id="344" r:id="rId86"/>
    <p:sldId id="345" r:id="rId87"/>
    <p:sldId id="346" r:id="rId88"/>
    <p:sldId id="347" r:id="rId89"/>
    <p:sldId id="348" r:id="rId90"/>
    <p:sldId id="349" r:id="rId91"/>
    <p:sldId id="350" r:id="rId92"/>
    <p:sldId id="351" r:id="rId93"/>
    <p:sldId id="352" r:id="rId94"/>
    <p:sldId id="353" r:id="rId95"/>
    <p:sldId id="354" r:id="rId96"/>
    <p:sldId id="355" r:id="rId97"/>
    <p:sldId id="356" r:id="rId98"/>
    <p:sldId id="358" r:id="rId99"/>
    <p:sldId id="357" r:id="rId100"/>
    <p:sldId id="359" r:id="rId101"/>
    <p:sldId id="360" r:id="rId102"/>
    <p:sldId id="361" r:id="rId103"/>
    <p:sldId id="362" r:id="rId104"/>
    <p:sldId id="363" r:id="rId105"/>
    <p:sldId id="364" r:id="rId106"/>
    <p:sldId id="365" r:id="rId107"/>
    <p:sldId id="366" r:id="rId108"/>
    <p:sldId id="367" r:id="rId109"/>
    <p:sldId id="368" r:id="rId11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CC3300"/>
    <a:srgbClr val="3366CC"/>
    <a:srgbClr val="00808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3" autoAdjust="0"/>
    <p:restoredTop sz="94660"/>
  </p:normalViewPr>
  <p:slideViewPr>
    <p:cSldViewPr>
      <p:cViewPr varScale="1">
        <p:scale>
          <a:sx n="120" d="100"/>
          <a:sy n="120" d="100"/>
        </p:scale>
        <p:origin x="2510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6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0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6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4.wmf"/></Relationships>
</file>

<file path=ppt/drawings/_rels/vmlDrawing4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4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4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4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64.wmf"/><Relationship Id="rId1" Type="http://schemas.openxmlformats.org/officeDocument/2006/relationships/image" Target="../media/image104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4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4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4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4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wmf"/><Relationship Id="rId1" Type="http://schemas.openxmlformats.org/officeDocument/2006/relationships/image" Target="../media/image1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9.wmf"/><Relationship Id="rId4" Type="http://schemas.openxmlformats.org/officeDocument/2006/relationships/image" Target="../media/image6.wmf"/></Relationships>
</file>

<file path=ppt/drawings/_rels/vmlDrawing5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wmf"/><Relationship Id="rId1" Type="http://schemas.openxmlformats.org/officeDocument/2006/relationships/image" Target="../media/image120.wmf"/></Relationships>
</file>

<file path=ppt/drawings/_rels/vmlDrawing5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3.wmf"/><Relationship Id="rId1" Type="http://schemas.openxmlformats.org/officeDocument/2006/relationships/image" Target="../media/image122.wmf"/></Relationships>
</file>

<file path=ppt/drawings/_rels/vmlDrawing5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27.wmf"/></Relationships>
</file>

<file path=ppt/drawings/_rels/vmlDrawing5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/Relationships>
</file>

<file path=ppt/drawings/_rels/vmlDrawing5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5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4.wmf"/></Relationships>
</file>

<file path=ppt/drawings/_rels/vmlDrawing5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2" Type="http://schemas.openxmlformats.org/officeDocument/2006/relationships/image" Target="../media/image136.wmf"/><Relationship Id="rId1" Type="http://schemas.openxmlformats.org/officeDocument/2006/relationships/image" Target="../media/image135.wmf"/><Relationship Id="rId4" Type="http://schemas.openxmlformats.org/officeDocument/2006/relationships/image" Target="../media/image138.wmf"/></Relationships>
</file>

<file path=ppt/drawings/_rels/vmlDrawing5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wmf"/><Relationship Id="rId1" Type="http://schemas.openxmlformats.org/officeDocument/2006/relationships/image" Target="../media/image139.wmf"/></Relationships>
</file>

<file path=ppt/drawings/_rels/vmlDrawing5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2.wmf"/><Relationship Id="rId1" Type="http://schemas.openxmlformats.org/officeDocument/2006/relationships/image" Target="../media/image141.wmf"/></Relationships>
</file>

<file path=ppt/drawings/_rels/vmlDrawing5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wmf"/><Relationship Id="rId1" Type="http://schemas.openxmlformats.org/officeDocument/2006/relationships/image" Target="../media/image1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5.wmf"/><Relationship Id="rId4" Type="http://schemas.openxmlformats.org/officeDocument/2006/relationships/image" Target="../media/image16.wmf"/></Relationships>
</file>

<file path=ppt/drawings/_rels/vmlDrawing6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5.wmf"/></Relationships>
</file>

<file path=ppt/drawings/_rels/vmlDrawing6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5" Type="http://schemas.openxmlformats.org/officeDocument/2006/relationships/image" Target="../media/image48.wmf"/><Relationship Id="rId4" Type="http://schemas.openxmlformats.org/officeDocument/2006/relationships/image" Target="../media/image149.wmf"/></Relationships>
</file>

<file path=ppt/drawings/_rels/vmlDrawing6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wmf"/><Relationship Id="rId2" Type="http://schemas.openxmlformats.org/officeDocument/2006/relationships/image" Target="../media/image151.wmf"/><Relationship Id="rId1" Type="http://schemas.openxmlformats.org/officeDocument/2006/relationships/image" Target="../media/image150.wmf"/><Relationship Id="rId5" Type="http://schemas.openxmlformats.org/officeDocument/2006/relationships/image" Target="../media/image53.wmf"/><Relationship Id="rId4" Type="http://schemas.openxmlformats.org/officeDocument/2006/relationships/image" Target="../media/image153.wmf"/></Relationships>
</file>

<file path=ppt/drawings/_rels/vmlDrawing6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Relationship Id="rId5" Type="http://schemas.openxmlformats.org/officeDocument/2006/relationships/image" Target="../media/image58.wmf"/><Relationship Id="rId4" Type="http://schemas.openxmlformats.org/officeDocument/2006/relationships/image" Target="../media/image157.wmf"/></Relationships>
</file>

<file path=ppt/drawings/_rels/vmlDrawing6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9.wmf"/><Relationship Id="rId1" Type="http://schemas.openxmlformats.org/officeDocument/2006/relationships/image" Target="../media/image158.wmf"/></Relationships>
</file>

<file path=ppt/drawings/_rels/vmlDrawing6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1.wmf"/></Relationships>
</file>

<file path=ppt/drawings/_rels/vmlDrawing6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wmf"/><Relationship Id="rId2" Type="http://schemas.openxmlformats.org/officeDocument/2006/relationships/image" Target="../media/image163.wmf"/><Relationship Id="rId1" Type="http://schemas.openxmlformats.org/officeDocument/2006/relationships/image" Target="../media/image162.wmf"/><Relationship Id="rId4" Type="http://schemas.openxmlformats.org/officeDocument/2006/relationships/image" Target="../media/image165.wmf"/></Relationships>
</file>

<file path=ppt/drawings/_rels/vmlDrawing6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6.wmf"/></Relationships>
</file>

<file path=ppt/drawings/_rels/vmlDrawing6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Relationship Id="rId4" Type="http://schemas.openxmlformats.org/officeDocument/2006/relationships/image" Target="../media/image170.wmf"/></Relationships>
</file>

<file path=ppt/drawings/_rels/vmlDrawing6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17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5.wmf"/><Relationship Id="rId4" Type="http://schemas.openxmlformats.org/officeDocument/2006/relationships/image" Target="../media/image19.wmf"/></Relationships>
</file>

<file path=ppt/drawings/_rels/vmlDrawing7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3.wmf"/><Relationship Id="rId2" Type="http://schemas.openxmlformats.org/officeDocument/2006/relationships/image" Target="../media/image172.wmf"/><Relationship Id="rId1" Type="http://schemas.openxmlformats.org/officeDocument/2006/relationships/image" Target="../media/image64.wmf"/><Relationship Id="rId4" Type="http://schemas.openxmlformats.org/officeDocument/2006/relationships/image" Target="../media/image174.wmf"/></Relationships>
</file>

<file path=ppt/drawings/_rels/vmlDrawing7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7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7.wmf"/><Relationship Id="rId1" Type="http://schemas.openxmlformats.org/officeDocument/2006/relationships/image" Target="../media/image176.wmf"/></Relationships>
</file>

<file path=ppt/drawings/_rels/vmlDrawing7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9.wmf"/><Relationship Id="rId1" Type="http://schemas.openxmlformats.org/officeDocument/2006/relationships/image" Target="../media/image178.emf"/></Relationships>
</file>

<file path=ppt/drawings/_rels/vmlDrawing7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1.wmf"/><Relationship Id="rId1" Type="http://schemas.openxmlformats.org/officeDocument/2006/relationships/image" Target="../media/image180.wmf"/></Relationships>
</file>

<file path=ppt/drawings/_rels/vmlDrawing7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2.wmf"/></Relationships>
</file>

<file path=ppt/drawings/_rels/vmlDrawing7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4.wmf"/><Relationship Id="rId1" Type="http://schemas.openxmlformats.org/officeDocument/2006/relationships/image" Target="../media/image183.wmf"/></Relationships>
</file>

<file path=ppt/drawings/_rels/vmlDrawing7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6.wmf"/><Relationship Id="rId1" Type="http://schemas.openxmlformats.org/officeDocument/2006/relationships/image" Target="../media/image185.wmf"/></Relationships>
</file>

<file path=ppt/drawings/_rels/vmlDrawing7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8.wmf"/><Relationship Id="rId1" Type="http://schemas.openxmlformats.org/officeDocument/2006/relationships/image" Target="../media/image187.wmf"/></Relationships>
</file>

<file path=ppt/drawings/_rels/vmlDrawing7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2.wmf"/><Relationship Id="rId2" Type="http://schemas.openxmlformats.org/officeDocument/2006/relationships/image" Target="../media/image191.wmf"/><Relationship Id="rId1" Type="http://schemas.openxmlformats.org/officeDocument/2006/relationships/image" Target="../media/image190.wmf"/><Relationship Id="rId4" Type="http://schemas.openxmlformats.org/officeDocument/2006/relationships/image" Target="../media/image19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6.wmf"/><Relationship Id="rId2" Type="http://schemas.openxmlformats.org/officeDocument/2006/relationships/image" Target="../media/image195.wmf"/><Relationship Id="rId1" Type="http://schemas.openxmlformats.org/officeDocument/2006/relationships/image" Target="../media/image194.wmf"/><Relationship Id="rId5" Type="http://schemas.openxmlformats.org/officeDocument/2006/relationships/image" Target="../media/image198.wmf"/><Relationship Id="rId4" Type="http://schemas.openxmlformats.org/officeDocument/2006/relationships/image" Target="../media/image197.wmf"/></Relationships>
</file>

<file path=ppt/drawings/_rels/vmlDrawing8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wmf"/><Relationship Id="rId2" Type="http://schemas.openxmlformats.org/officeDocument/2006/relationships/image" Target="../media/image200.wmf"/><Relationship Id="rId1" Type="http://schemas.openxmlformats.org/officeDocument/2006/relationships/image" Target="../media/image199.wmf"/><Relationship Id="rId5" Type="http://schemas.openxmlformats.org/officeDocument/2006/relationships/image" Target="../media/image203.wmf"/><Relationship Id="rId4" Type="http://schemas.openxmlformats.org/officeDocument/2006/relationships/image" Target="../media/image202.wmf"/></Relationships>
</file>

<file path=ppt/drawings/_rels/vmlDrawing8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6.wmf"/><Relationship Id="rId2" Type="http://schemas.openxmlformats.org/officeDocument/2006/relationships/image" Target="../media/image205.wmf"/><Relationship Id="rId1" Type="http://schemas.openxmlformats.org/officeDocument/2006/relationships/image" Target="../media/image204.wmf"/><Relationship Id="rId5" Type="http://schemas.openxmlformats.org/officeDocument/2006/relationships/image" Target="../media/image208.wmf"/><Relationship Id="rId4" Type="http://schemas.openxmlformats.org/officeDocument/2006/relationships/image" Target="../media/image207.wmf"/></Relationships>
</file>

<file path=ppt/drawings/_rels/vmlDrawing8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9.wmf"/></Relationships>
</file>

<file path=ppt/drawings/_rels/vmlDrawing8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2ED425-6EA2-414D-B5DE-A23AAC2ABF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6007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58024A-3A60-42B1-A345-85DBDD798D6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54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F8240EA-52A8-4550-94D4-C7F9D92AF0C1}" type="slidenum">
              <a:rPr lang="en-US" sz="1200" smtClean="0">
                <a:latin typeface="Arial" charset="0"/>
              </a:rPr>
              <a:pPr eaLnBrk="1" hangingPunct="1"/>
              <a:t>11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587216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D297AAA-5CDE-4F64-BD30-2267A9361994}" type="slidenum">
              <a:rPr lang="en-US" sz="1200" smtClean="0">
                <a:latin typeface="Arial" charset="0"/>
              </a:rPr>
              <a:pPr eaLnBrk="1" hangingPunct="1"/>
              <a:t>12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856951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6164E67-B54A-4A42-8FE7-7D9AA38E5004}" type="slidenum">
              <a:rPr lang="en-US" sz="1200" smtClean="0">
                <a:latin typeface="Arial" charset="0"/>
              </a:rPr>
              <a:pPr eaLnBrk="1" hangingPunct="1"/>
              <a:t>13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911954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4DAABDC-0B0F-4FFC-AB42-CE453AC40744}" type="slidenum">
              <a:rPr lang="en-US" sz="1200" smtClean="0">
                <a:latin typeface="Arial" charset="0"/>
              </a:rPr>
              <a:pPr eaLnBrk="1" hangingPunct="1"/>
              <a:t>14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090612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DCDB7AD-37F3-436B-A550-EFB5E4C82049}" type="slidenum">
              <a:rPr lang="en-US" sz="1200" smtClean="0">
                <a:latin typeface="Arial" charset="0"/>
              </a:rPr>
              <a:pPr eaLnBrk="1" hangingPunct="1"/>
              <a:t>15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1710663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1FC3CF7-3DFC-41E6-845D-F427336AEC54}" type="slidenum">
              <a:rPr lang="en-US" sz="1200" smtClean="0">
                <a:latin typeface="Arial" charset="0"/>
              </a:rPr>
              <a:pPr eaLnBrk="1" hangingPunct="1"/>
              <a:t>16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0400647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FC7986C-8D50-450A-BA3B-8EED60F0B1DC}" type="slidenum">
              <a:rPr lang="en-US" sz="1200" smtClean="0">
                <a:latin typeface="Arial" charset="0"/>
              </a:rPr>
              <a:pPr eaLnBrk="1" hangingPunct="1"/>
              <a:t>17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343400"/>
            <a:ext cx="50228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995851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48FA07A-B7BC-4A38-9FD9-FE0B710781B4}" type="slidenum">
              <a:rPr lang="en-US" sz="1200" smtClean="0">
                <a:latin typeface="Arial" charset="0"/>
              </a:rPr>
              <a:pPr eaLnBrk="1" hangingPunct="1"/>
              <a:t>19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7153418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96493CD-25F9-4218-B2BD-484F13E71364}" type="slidenum">
              <a:rPr lang="en-US" sz="1200" smtClean="0">
                <a:latin typeface="Arial" charset="0"/>
              </a:rPr>
              <a:pPr eaLnBrk="1" hangingPunct="1"/>
              <a:t>20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5002414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D6A69FD-C938-499C-B44E-BC639A7D3BFA}" type="slidenum">
              <a:rPr lang="en-US" sz="1200" smtClean="0">
                <a:latin typeface="Arial" charset="0"/>
              </a:rPr>
              <a:pPr eaLnBrk="1" hangingPunct="1"/>
              <a:t>21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75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2AB82514-6337-4286-AD84-82AD168FC7E1}" type="slidenum">
              <a:rPr lang="en-US" sz="1200">
                <a:latin typeface="Arial" charset="0"/>
              </a:rPr>
              <a:pPr algn="r" eaLnBrk="1" hangingPunct="1"/>
              <a:t>21</a:t>
            </a:fld>
            <a:endParaRPr lang="en-US" sz="1200">
              <a:latin typeface="Arial" charset="0"/>
            </a:endParaRPr>
          </a:p>
        </p:txBody>
      </p:sp>
      <p:sp>
        <p:nvSpPr>
          <p:cNvPr id="1075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41877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58024A-3A60-42B1-A345-85DBDD798D6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117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716C391-F629-4080-BCCC-3CBA2B6114CC}" type="slidenum">
              <a:rPr lang="en-US" sz="1200" smtClean="0">
                <a:latin typeface="Arial" charset="0"/>
              </a:rPr>
              <a:pPr eaLnBrk="1" hangingPunct="1"/>
              <a:t>22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85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42715182-29FC-48E3-B475-521149374D53}" type="slidenum">
              <a:rPr lang="en-US" sz="1200">
                <a:latin typeface="Arial" charset="0"/>
              </a:rPr>
              <a:pPr algn="r" eaLnBrk="1" hangingPunct="1"/>
              <a:t>22</a:t>
            </a:fld>
            <a:endParaRPr lang="en-US" sz="1200">
              <a:latin typeface="Arial" charset="0"/>
            </a:endParaRPr>
          </a:p>
        </p:txBody>
      </p:sp>
      <p:sp>
        <p:nvSpPr>
          <p:cNvPr id="1085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0136374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BE127DB-83D0-4656-BE94-B9DFEBAAD18B}" type="slidenum">
              <a:rPr lang="en-US" sz="1200" smtClean="0">
                <a:latin typeface="Arial" charset="0"/>
              </a:rPr>
              <a:pPr eaLnBrk="1" hangingPunct="1"/>
              <a:t>23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231954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A05E851-C87A-43EC-8BCD-16CC69CC1830}" type="slidenum">
              <a:rPr lang="en-US" sz="1200" smtClean="0">
                <a:latin typeface="Arial" charset="0"/>
              </a:rPr>
              <a:pPr eaLnBrk="1" hangingPunct="1"/>
              <a:t>24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05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44CA79DE-D6C9-402B-8B46-D05A7F80AE15}" type="slidenum">
              <a:rPr lang="en-US" sz="1200">
                <a:latin typeface="Arial" charset="0"/>
              </a:rPr>
              <a:pPr algn="r" eaLnBrk="1" hangingPunct="1"/>
              <a:t>24</a:t>
            </a:fld>
            <a:endParaRPr lang="en-US" sz="1200">
              <a:latin typeface="Arial" charset="0"/>
            </a:endParaRPr>
          </a:p>
        </p:txBody>
      </p:sp>
      <p:sp>
        <p:nvSpPr>
          <p:cNvPr id="1105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5611665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EBA1C1B-52EB-41D0-9A75-5A3DEB118292}" type="slidenum">
              <a:rPr lang="en-US" sz="1200" smtClean="0">
                <a:latin typeface="Arial" charset="0"/>
              </a:rPr>
              <a:pPr eaLnBrk="1" hangingPunct="1"/>
              <a:t>25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16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68571C8E-2A5F-42C6-91AC-FD3685BBCD72}" type="slidenum">
              <a:rPr lang="en-US" sz="1200">
                <a:latin typeface="Arial" charset="0"/>
              </a:rPr>
              <a:pPr algn="r" eaLnBrk="1" hangingPunct="1"/>
              <a:t>25</a:t>
            </a:fld>
            <a:endParaRPr lang="en-US" sz="1200">
              <a:latin typeface="Arial" charset="0"/>
            </a:endParaRPr>
          </a:p>
        </p:txBody>
      </p:sp>
      <p:sp>
        <p:nvSpPr>
          <p:cNvPr id="1116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2710028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AB88604-320E-40C9-9272-ED17161AB571}" type="slidenum">
              <a:rPr lang="en-US" sz="1200" smtClean="0">
                <a:latin typeface="Arial" charset="0"/>
              </a:rPr>
              <a:pPr eaLnBrk="1" hangingPunct="1"/>
              <a:t>26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26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B08240C7-2C7E-4459-9175-E1A7CD8C3966}" type="slidenum">
              <a:rPr lang="en-US" sz="1200">
                <a:latin typeface="Arial" charset="0"/>
              </a:rPr>
              <a:pPr algn="r" eaLnBrk="1" hangingPunct="1"/>
              <a:t>26</a:t>
            </a:fld>
            <a:endParaRPr lang="en-US" sz="1200">
              <a:latin typeface="Arial" charset="0"/>
            </a:endParaRPr>
          </a:p>
        </p:txBody>
      </p:sp>
      <p:sp>
        <p:nvSpPr>
          <p:cNvPr id="1126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3614030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1EBA529-AD5B-4B98-8238-1C16DDCF8E50}" type="slidenum">
              <a:rPr lang="en-US" sz="1200" smtClean="0">
                <a:latin typeface="Arial" charset="0"/>
              </a:rPr>
              <a:pPr eaLnBrk="1" hangingPunct="1"/>
              <a:t>27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36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3DA612A4-62BD-4E0F-8D9D-3D25C8BF47BB}" type="slidenum">
              <a:rPr lang="en-US" sz="1200">
                <a:latin typeface="Arial" charset="0"/>
              </a:rPr>
              <a:pPr algn="r" eaLnBrk="1" hangingPunct="1"/>
              <a:t>27</a:t>
            </a:fld>
            <a:endParaRPr lang="en-US" sz="1200">
              <a:latin typeface="Arial" charset="0"/>
            </a:endParaRPr>
          </a:p>
        </p:txBody>
      </p:sp>
      <p:sp>
        <p:nvSpPr>
          <p:cNvPr id="1136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5215791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04B690B-1CC7-450B-B5CD-840896D453AE}" type="slidenum">
              <a:rPr lang="en-US" sz="1200" smtClean="0">
                <a:latin typeface="Arial" charset="0"/>
              </a:rPr>
              <a:pPr eaLnBrk="1" hangingPunct="1"/>
              <a:t>28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46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0270C4F1-9CAF-4679-BA0D-D102E7AA92FA}" type="slidenum">
              <a:rPr lang="en-US" sz="1200">
                <a:latin typeface="Arial" charset="0"/>
              </a:rPr>
              <a:pPr algn="r" eaLnBrk="1" hangingPunct="1"/>
              <a:t>28</a:t>
            </a:fld>
            <a:endParaRPr lang="en-US" sz="1200">
              <a:latin typeface="Arial" charset="0"/>
            </a:endParaRPr>
          </a:p>
        </p:txBody>
      </p:sp>
      <p:sp>
        <p:nvSpPr>
          <p:cNvPr id="1146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380381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79E82E5-CF8F-4F30-BBC5-3004952BC46F}" type="slidenum">
              <a:rPr lang="en-US" sz="1200" smtClean="0">
                <a:latin typeface="Arial" charset="0"/>
              </a:rPr>
              <a:pPr eaLnBrk="1" hangingPunct="1"/>
              <a:t>29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57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C8200116-BEAC-4EE4-BD02-F6F2061EE4A0}" type="slidenum">
              <a:rPr lang="en-US" sz="1200">
                <a:latin typeface="Arial" charset="0"/>
              </a:rPr>
              <a:pPr algn="r" eaLnBrk="1" hangingPunct="1"/>
              <a:t>29</a:t>
            </a:fld>
            <a:endParaRPr lang="en-US" sz="1200">
              <a:latin typeface="Arial" charset="0"/>
            </a:endParaRPr>
          </a:p>
        </p:txBody>
      </p:sp>
      <p:sp>
        <p:nvSpPr>
          <p:cNvPr id="1157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2536005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A7DAC8D-219D-4436-9565-3E16FAF08AAC}" type="slidenum">
              <a:rPr lang="en-US" sz="1200" smtClean="0">
                <a:latin typeface="Arial" charset="0"/>
              </a:rPr>
              <a:pPr eaLnBrk="1" hangingPunct="1"/>
              <a:t>30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67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76013E70-083F-43EB-95AD-E5864238D686}" type="slidenum">
              <a:rPr lang="en-US" sz="1200">
                <a:latin typeface="Arial" charset="0"/>
              </a:rPr>
              <a:pPr algn="r" eaLnBrk="1" hangingPunct="1"/>
              <a:t>30</a:t>
            </a:fld>
            <a:endParaRPr lang="en-US" sz="1200">
              <a:latin typeface="Arial" charset="0"/>
            </a:endParaRPr>
          </a:p>
        </p:txBody>
      </p:sp>
      <p:sp>
        <p:nvSpPr>
          <p:cNvPr id="1167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3705318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8C1B56D-0F3A-49F4-8D00-BE0DEFDCFE2B}" type="slidenum">
              <a:rPr lang="en-US" sz="1200" smtClean="0">
                <a:latin typeface="Arial" charset="0"/>
              </a:rPr>
              <a:pPr eaLnBrk="1" hangingPunct="1"/>
              <a:t>31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77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696EA0B7-1254-45A9-AE95-E91CE95014EC}" type="slidenum">
              <a:rPr lang="en-US" sz="1200">
                <a:latin typeface="Arial" charset="0"/>
              </a:rPr>
              <a:pPr algn="r" eaLnBrk="1" hangingPunct="1"/>
              <a:t>31</a:t>
            </a:fld>
            <a:endParaRPr lang="en-US" sz="1200">
              <a:latin typeface="Arial" charset="0"/>
            </a:endParaRPr>
          </a:p>
        </p:txBody>
      </p:sp>
      <p:sp>
        <p:nvSpPr>
          <p:cNvPr id="1177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00971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4E0F64D-D13F-435D-AC50-0D6421EE25DE}" type="slidenum">
              <a:rPr lang="en-US" sz="1200" smtClean="0">
                <a:latin typeface="Arial" charset="0"/>
              </a:rPr>
              <a:pPr eaLnBrk="1" hangingPunct="1"/>
              <a:t>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476045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7EC81B9-1D31-4B86-BECE-72599D5FEB98}" type="slidenum">
              <a:rPr lang="en-US" sz="1200" smtClean="0">
                <a:latin typeface="Arial" charset="0"/>
              </a:rPr>
              <a:pPr eaLnBrk="1" hangingPunct="1"/>
              <a:t>32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368417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AF9941E-CA2C-41F7-A7D7-F530E89893A5}" type="slidenum">
              <a:rPr lang="en-US" sz="1200" smtClean="0">
                <a:latin typeface="Arial" charset="0"/>
              </a:rPr>
              <a:pPr eaLnBrk="1" hangingPunct="1"/>
              <a:t>33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8462318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E66C6B9-4532-4976-8C24-E425C8056206}" type="slidenum">
              <a:rPr lang="en-US" sz="1200" smtClean="0">
                <a:latin typeface="Arial" charset="0"/>
              </a:rPr>
              <a:pPr eaLnBrk="1" hangingPunct="1"/>
              <a:t>34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8424914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2C50A30-60F6-4F56-802D-E619AAD706DC}" type="slidenum">
              <a:rPr lang="en-US" sz="1200" smtClean="0">
                <a:latin typeface="Arial" charset="0"/>
              </a:rPr>
              <a:pPr eaLnBrk="1" hangingPunct="1"/>
              <a:t>35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7451095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ACA9EE5-7E64-4317-B370-B79811D089B1}" type="slidenum">
              <a:rPr lang="en-US" sz="1200" smtClean="0">
                <a:latin typeface="Arial" charset="0"/>
              </a:rPr>
              <a:pPr eaLnBrk="1" hangingPunct="1"/>
              <a:t>36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9713496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C54A46B-DF7F-45D2-B676-EF68399082D4}" type="slidenum">
              <a:rPr lang="en-US" sz="1200" smtClean="0">
                <a:latin typeface="Arial" charset="0"/>
              </a:rPr>
              <a:pPr eaLnBrk="1" hangingPunct="1"/>
              <a:t>37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0950573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801D301-5641-4C53-B249-CAD4A8977E28}" type="slidenum">
              <a:rPr lang="en-US" sz="1200" smtClean="0">
                <a:latin typeface="Arial" charset="0"/>
              </a:rPr>
              <a:pPr eaLnBrk="1" hangingPunct="1"/>
              <a:t>38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9183651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A011EBC-2427-471F-A170-27965F01E3EB}" type="slidenum">
              <a:rPr lang="en-US" sz="1200" smtClean="0">
                <a:latin typeface="Arial" charset="0"/>
              </a:rPr>
              <a:pPr eaLnBrk="1" hangingPunct="1"/>
              <a:t>39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395242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CE04FA3-2945-4241-BEA0-1AC772E06F02}" type="slidenum">
              <a:rPr lang="en-US" sz="1200" smtClean="0">
                <a:latin typeface="Arial" charset="0"/>
              </a:rPr>
              <a:pPr eaLnBrk="1" hangingPunct="1"/>
              <a:t>40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9834821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C0D41B4-F9AB-4AFC-BBFD-9E3CF223092D}" type="slidenum">
              <a:rPr lang="en-US" sz="1200" smtClean="0">
                <a:latin typeface="Arial" charset="0"/>
              </a:rPr>
              <a:pPr eaLnBrk="1" hangingPunct="1"/>
              <a:t>41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94424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0DBDE81-CF43-44EC-B810-059AC3F412CE}" type="slidenum">
              <a:rPr lang="en-US" sz="1200" smtClean="0">
                <a:latin typeface="Arial" charset="0"/>
              </a:rPr>
              <a:pPr eaLnBrk="1" hangingPunct="1"/>
              <a:t>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80613231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4499752-2A95-438F-9117-9E8577EEA049}" type="slidenum">
              <a:rPr lang="en-US" sz="1200" smtClean="0">
                <a:latin typeface="Arial" charset="0"/>
              </a:rPr>
              <a:pPr eaLnBrk="1" hangingPunct="1"/>
              <a:t>42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65697382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12585B3-A9B1-4911-ABB6-AE91D7680CD5}" type="slidenum">
              <a:rPr lang="en-US" sz="1200" smtClean="0">
                <a:latin typeface="Arial" charset="0"/>
              </a:rPr>
              <a:pPr eaLnBrk="1" hangingPunct="1"/>
              <a:t>43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96406680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2FB6C22-B9E4-47A9-8FD1-116818F550C8}" type="slidenum">
              <a:rPr lang="en-US" sz="1200" smtClean="0">
                <a:latin typeface="Arial" charset="0"/>
              </a:rPr>
              <a:pPr eaLnBrk="1" hangingPunct="1"/>
              <a:t>44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9853624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5916D5C-98D4-4144-808A-B6F9E0C97C5F}" type="slidenum">
              <a:rPr lang="en-US" sz="1200" smtClean="0">
                <a:latin typeface="Arial" charset="0"/>
              </a:rPr>
              <a:pPr eaLnBrk="1" hangingPunct="1"/>
              <a:t>45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4791816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4C32258-3D4A-47EE-AB43-F082BC3DFB3F}" type="slidenum">
              <a:rPr lang="en-US" sz="1200" smtClean="0">
                <a:latin typeface="Arial" charset="0"/>
              </a:rPr>
              <a:pPr eaLnBrk="1" hangingPunct="1"/>
              <a:t>46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35420482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89FD51E-1851-49D2-BF38-CE802ED1C335}" type="slidenum">
              <a:rPr lang="en-US" sz="1200" smtClean="0">
                <a:latin typeface="Arial" charset="0"/>
              </a:rPr>
              <a:pPr eaLnBrk="1" hangingPunct="1"/>
              <a:t>47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2838753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C3D950E-CAAF-49CE-B8DA-2A3C70C3348E}" type="slidenum">
              <a:rPr lang="en-US" sz="1200" smtClean="0">
                <a:latin typeface="Arial" charset="0"/>
              </a:rPr>
              <a:pPr eaLnBrk="1" hangingPunct="1"/>
              <a:t>48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8438110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6A9E377-2F6E-4FA3-8EE6-379BDB5C9066}" type="slidenum">
              <a:rPr lang="en-US" sz="1200" smtClean="0">
                <a:latin typeface="Arial" charset="0"/>
              </a:rPr>
              <a:pPr eaLnBrk="1" hangingPunct="1"/>
              <a:t>49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904406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5B0F4B0-21B5-4822-8B6D-8E373DF639E4}" type="slidenum">
              <a:rPr lang="en-US" sz="1200" smtClean="0">
                <a:latin typeface="Arial" charset="0"/>
              </a:rPr>
              <a:pPr eaLnBrk="1" hangingPunct="1"/>
              <a:t>50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52348853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275AABD-5FBF-4856-8353-7BA231AC1EC1}" type="slidenum">
              <a:rPr lang="en-US" sz="1200" smtClean="0">
                <a:latin typeface="Arial" charset="0"/>
              </a:rPr>
              <a:pPr eaLnBrk="1" hangingPunct="1"/>
              <a:t>51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66956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246FDDF-9600-4DC6-876B-1B299B527525}" type="slidenum">
              <a:rPr lang="en-US" sz="1200" smtClean="0">
                <a:latin typeface="Arial" charset="0"/>
              </a:rPr>
              <a:pPr eaLnBrk="1" hangingPunct="1"/>
              <a:t>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16329012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17D5DBB-CA5D-42F9-B1AA-0245DB5C758E}" type="slidenum">
              <a:rPr lang="en-US" sz="1200" smtClean="0">
                <a:latin typeface="Arial" charset="0"/>
              </a:rPr>
              <a:pPr eaLnBrk="1" hangingPunct="1"/>
              <a:t>52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4426780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C2E6DF9-FE49-4F6E-9EA2-3AE968B9BBD7}" type="slidenum">
              <a:rPr lang="en-US" sz="1200" smtClean="0">
                <a:latin typeface="Arial" charset="0"/>
              </a:rPr>
              <a:pPr eaLnBrk="1" hangingPunct="1"/>
              <a:t>53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93219930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B5163E2-7495-4945-92BB-D413660D1EC5}" type="slidenum">
              <a:rPr lang="en-US" sz="1200" smtClean="0">
                <a:latin typeface="Arial" charset="0"/>
              </a:rPr>
              <a:pPr eaLnBrk="1" hangingPunct="1"/>
              <a:t>54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13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097A1D48-A3FF-4EFE-822F-61510B7A2233}" type="slidenum">
              <a:rPr lang="en-US" sz="1200">
                <a:latin typeface="Arial" charset="0"/>
              </a:rPr>
              <a:pPr algn="r" eaLnBrk="1" hangingPunct="1"/>
              <a:t>54</a:t>
            </a:fld>
            <a:endParaRPr lang="en-US" sz="1200">
              <a:latin typeface="Arial" charset="0"/>
            </a:endParaRPr>
          </a:p>
        </p:txBody>
      </p:sp>
      <p:sp>
        <p:nvSpPr>
          <p:cNvPr id="141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82593422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8E05C6D-550A-4164-AA4A-2726C6526C92}" type="slidenum">
              <a:rPr lang="en-US" sz="1200" smtClean="0">
                <a:latin typeface="Arial" charset="0"/>
              </a:rPr>
              <a:pPr eaLnBrk="1" hangingPunct="1"/>
              <a:t>55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2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AC9599B8-2C51-4873-9B0E-B18BD77AC847}" type="slidenum">
              <a:rPr lang="en-US" sz="1200">
                <a:latin typeface="Arial" charset="0"/>
              </a:rPr>
              <a:pPr algn="r" eaLnBrk="1" hangingPunct="1"/>
              <a:t>55</a:t>
            </a:fld>
            <a:endParaRPr lang="en-US" sz="1200">
              <a:latin typeface="Arial" charset="0"/>
            </a:endParaRPr>
          </a:p>
        </p:txBody>
      </p:sp>
      <p:sp>
        <p:nvSpPr>
          <p:cNvPr id="142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7231726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BA2E021-5C80-404E-B32F-6C624BA07ACC}" type="slidenum">
              <a:rPr lang="en-US" sz="1200" smtClean="0">
                <a:latin typeface="Arial" charset="0"/>
              </a:rPr>
              <a:pPr eaLnBrk="1" hangingPunct="1"/>
              <a:t>56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33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00F95E21-8EF5-4881-A246-F610E61D5CED}" type="slidenum">
              <a:rPr lang="en-US" sz="1200">
                <a:latin typeface="Arial" charset="0"/>
              </a:rPr>
              <a:pPr algn="r" eaLnBrk="1" hangingPunct="1"/>
              <a:t>56</a:t>
            </a:fld>
            <a:endParaRPr lang="en-US" sz="1200">
              <a:latin typeface="Arial" charset="0"/>
            </a:endParaRPr>
          </a:p>
        </p:txBody>
      </p:sp>
      <p:sp>
        <p:nvSpPr>
          <p:cNvPr id="143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0096107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8152B51-5FDE-4561-874B-2A9965B70BFE}" type="slidenum">
              <a:rPr lang="en-US" sz="1200" smtClean="0">
                <a:latin typeface="Arial" charset="0"/>
              </a:rPr>
              <a:pPr eaLnBrk="1" hangingPunct="1"/>
              <a:t>57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66554548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924224D-3C65-471D-ADC4-B636AC13567D}" type="slidenum">
              <a:rPr lang="en-US" sz="1200" smtClean="0">
                <a:latin typeface="Arial" charset="0"/>
              </a:rPr>
              <a:pPr eaLnBrk="1" hangingPunct="1"/>
              <a:t>58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70854557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69021F3-1766-45C8-ACEF-5BC0EEE03D6B}" type="slidenum">
              <a:rPr lang="en-US" sz="1200" smtClean="0">
                <a:latin typeface="Arial" charset="0"/>
              </a:rPr>
              <a:pPr eaLnBrk="1" hangingPunct="1"/>
              <a:t>59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6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48829939-3910-4562-BA4E-A17F671DE67A}" type="slidenum">
              <a:rPr lang="en-US" sz="1200">
                <a:latin typeface="Arial" charset="0"/>
              </a:rPr>
              <a:pPr algn="r" eaLnBrk="1" hangingPunct="1"/>
              <a:t>59</a:t>
            </a:fld>
            <a:endParaRPr lang="en-US" sz="1200">
              <a:latin typeface="Arial" charset="0"/>
            </a:endParaRPr>
          </a:p>
        </p:txBody>
      </p:sp>
      <p:sp>
        <p:nvSpPr>
          <p:cNvPr id="146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87570682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F715EA6-B1D2-49A1-87B5-596C38DFA153}" type="slidenum">
              <a:rPr lang="en-US" sz="1200" smtClean="0">
                <a:latin typeface="Arial" charset="0"/>
              </a:rPr>
              <a:pPr eaLnBrk="1" hangingPunct="1"/>
              <a:t>60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74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A5F74B72-CA51-4D52-8020-DF033AD04C69}" type="slidenum">
              <a:rPr lang="en-US" sz="1200">
                <a:latin typeface="Arial" charset="0"/>
              </a:rPr>
              <a:pPr algn="r" eaLnBrk="1" hangingPunct="1"/>
              <a:t>60</a:t>
            </a:fld>
            <a:endParaRPr lang="en-US" sz="1200">
              <a:latin typeface="Arial" charset="0"/>
            </a:endParaRPr>
          </a:p>
        </p:txBody>
      </p:sp>
      <p:sp>
        <p:nvSpPr>
          <p:cNvPr id="147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00611750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6CC9D6D-793C-4008-BBC9-F11050CD37AE}" type="slidenum">
              <a:rPr lang="en-US" sz="1200" smtClean="0">
                <a:latin typeface="Arial" charset="0"/>
              </a:rPr>
              <a:pPr eaLnBrk="1" hangingPunct="1"/>
              <a:t>61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665956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D34C2DE-6579-46CA-B0B3-5B93AAE8BE3D}" type="slidenum">
              <a:rPr lang="en-US" sz="1200" smtClean="0">
                <a:latin typeface="Arial" charset="0"/>
              </a:rPr>
              <a:pPr eaLnBrk="1" hangingPunct="1"/>
              <a:t>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1012911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91C2BE9-177D-4417-B28F-EC18FF23844B}" type="slidenum">
              <a:rPr lang="en-US" sz="1200" smtClean="0">
                <a:latin typeface="Arial" charset="0"/>
              </a:rPr>
              <a:pPr eaLnBrk="1" hangingPunct="1"/>
              <a:t>62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95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52CD2F5E-CE21-4001-81B1-AEC69048BD32}" type="slidenum">
              <a:rPr lang="en-US" sz="1200">
                <a:latin typeface="Arial" charset="0"/>
              </a:rPr>
              <a:pPr algn="r" eaLnBrk="1" hangingPunct="1"/>
              <a:t>62</a:t>
            </a:fld>
            <a:endParaRPr lang="en-US" sz="1200">
              <a:latin typeface="Arial" charset="0"/>
            </a:endParaRPr>
          </a:p>
        </p:txBody>
      </p:sp>
      <p:sp>
        <p:nvSpPr>
          <p:cNvPr id="149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26851202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3D49A4F-A0E9-4F52-A1BF-3721F21A5631}" type="slidenum">
              <a:rPr lang="en-US" sz="1200" smtClean="0">
                <a:latin typeface="Arial" charset="0"/>
              </a:rPr>
              <a:pPr eaLnBrk="1" hangingPunct="1"/>
              <a:t>63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0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17403978-8D1E-445D-9F2B-F5A9DDBF1C5A}" type="slidenum">
              <a:rPr lang="en-US" sz="1200">
                <a:latin typeface="Arial" charset="0"/>
              </a:rPr>
              <a:pPr algn="r" eaLnBrk="1" hangingPunct="1"/>
              <a:t>63</a:t>
            </a:fld>
            <a:endParaRPr lang="en-US" sz="1200">
              <a:latin typeface="Arial" charset="0"/>
            </a:endParaRPr>
          </a:p>
        </p:txBody>
      </p:sp>
      <p:sp>
        <p:nvSpPr>
          <p:cNvPr id="150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05075830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1A12266-0D31-4C97-B9FA-43FFD2CC0C23}" type="slidenum">
              <a:rPr lang="en-US" sz="1200" smtClean="0">
                <a:latin typeface="Arial" charset="0"/>
              </a:rPr>
              <a:pPr eaLnBrk="1" hangingPunct="1"/>
              <a:t>64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15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32AC40BD-0D8E-425D-800C-1B1FBF7645B9}" type="slidenum">
              <a:rPr lang="en-US" sz="1200">
                <a:latin typeface="Arial" charset="0"/>
              </a:rPr>
              <a:pPr algn="r" eaLnBrk="1" hangingPunct="1"/>
              <a:t>64</a:t>
            </a:fld>
            <a:endParaRPr lang="en-US" sz="1200">
              <a:latin typeface="Arial" charset="0"/>
            </a:endParaRPr>
          </a:p>
        </p:txBody>
      </p:sp>
      <p:sp>
        <p:nvSpPr>
          <p:cNvPr id="151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1793604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B4F7BC0-AA73-4081-82A5-AE058AFB483B}" type="slidenum">
              <a:rPr lang="en-US" sz="1200" smtClean="0">
                <a:latin typeface="Arial" charset="0"/>
              </a:rPr>
              <a:pPr eaLnBrk="1" hangingPunct="1"/>
              <a:t>65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25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433B7FCF-9923-4A64-97F9-6506403E09B1}" type="slidenum">
              <a:rPr lang="en-US" sz="1200">
                <a:latin typeface="Arial" charset="0"/>
              </a:rPr>
              <a:pPr algn="r" eaLnBrk="1" hangingPunct="1"/>
              <a:t>65</a:t>
            </a:fld>
            <a:endParaRPr lang="en-US" sz="1200">
              <a:latin typeface="Arial" charset="0"/>
            </a:endParaRPr>
          </a:p>
        </p:txBody>
      </p:sp>
      <p:sp>
        <p:nvSpPr>
          <p:cNvPr id="152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75394095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486F2BC-1B5D-4296-91BA-FE9A2F1EEAB5}" type="slidenum">
              <a:rPr lang="en-US" sz="1200" smtClean="0">
                <a:latin typeface="Arial" charset="0"/>
              </a:rPr>
              <a:pPr eaLnBrk="1" hangingPunct="1"/>
              <a:t>66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36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8A56BBDF-1BCC-4558-91C5-5CB179BDA7B2}" type="slidenum">
              <a:rPr lang="en-US" sz="1200">
                <a:latin typeface="Arial" charset="0"/>
              </a:rPr>
              <a:pPr algn="r" eaLnBrk="1" hangingPunct="1"/>
              <a:t>66</a:t>
            </a:fld>
            <a:endParaRPr lang="en-US" sz="1200">
              <a:latin typeface="Arial" charset="0"/>
            </a:endParaRPr>
          </a:p>
        </p:txBody>
      </p:sp>
      <p:sp>
        <p:nvSpPr>
          <p:cNvPr id="153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30649389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756246A-6663-401E-A3C6-1C317DBC3DA7}" type="slidenum">
              <a:rPr lang="en-US" sz="1200" smtClean="0">
                <a:latin typeface="Arial" charset="0"/>
              </a:rPr>
              <a:pPr eaLnBrk="1" hangingPunct="1"/>
              <a:t>67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46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121143B3-728F-46B8-8647-80CFDD1B9255}" type="slidenum">
              <a:rPr lang="en-US" sz="1200">
                <a:latin typeface="Arial" charset="0"/>
              </a:rPr>
              <a:pPr algn="r" eaLnBrk="1" hangingPunct="1"/>
              <a:t>67</a:t>
            </a:fld>
            <a:endParaRPr lang="en-US" sz="1200">
              <a:latin typeface="Arial" charset="0"/>
            </a:endParaRPr>
          </a:p>
        </p:txBody>
      </p:sp>
      <p:sp>
        <p:nvSpPr>
          <p:cNvPr id="154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1234578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F40760F-D24F-44D3-AABE-97E5CEE3478E}" type="slidenum">
              <a:rPr lang="en-US" sz="1200" smtClean="0">
                <a:latin typeface="Arial" charset="0"/>
              </a:rPr>
              <a:pPr eaLnBrk="1" hangingPunct="1"/>
              <a:t>68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81012085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FD2DA15-78F6-46E3-8B91-44E4B2282162}" type="slidenum">
              <a:rPr lang="en-US" sz="1200" smtClean="0">
                <a:latin typeface="Arial" charset="0"/>
              </a:rPr>
              <a:pPr eaLnBrk="1" hangingPunct="1"/>
              <a:t>69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12109456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1ED9A97-04DA-46D2-98A6-3B5B36936D46}" type="slidenum">
              <a:rPr lang="en-US" sz="1200" smtClean="0">
                <a:latin typeface="Arial" charset="0"/>
              </a:rPr>
              <a:pPr eaLnBrk="1" hangingPunct="1"/>
              <a:t>70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3801237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2110EDF-B8E9-4470-B88E-9B7F90A5E107}" type="slidenum">
              <a:rPr lang="en-US" sz="1200" smtClean="0">
                <a:latin typeface="Arial" charset="0"/>
              </a:rPr>
              <a:pPr eaLnBrk="1" hangingPunct="1"/>
              <a:t>71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583533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1095FC6-A47E-4303-AA3E-9C7FD8EDB9D4}" type="slidenum">
              <a:rPr lang="en-US" sz="1200" smtClean="0">
                <a:latin typeface="Arial" charset="0"/>
              </a:rPr>
              <a:pPr eaLnBrk="1" hangingPunct="1"/>
              <a:t>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02000389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DD5C55A-AEC3-496F-A905-0A9145B915CD}" type="slidenum">
              <a:rPr lang="en-US" sz="1200" smtClean="0">
                <a:latin typeface="Arial" charset="0"/>
              </a:rPr>
              <a:pPr eaLnBrk="1" hangingPunct="1"/>
              <a:t>72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52137921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5371848-2E0F-4C18-A6AB-03C78320C96F}" type="slidenum">
              <a:rPr lang="en-US" sz="1200" smtClean="0">
                <a:latin typeface="Arial" charset="0"/>
              </a:rPr>
              <a:pPr eaLnBrk="1" hangingPunct="1"/>
              <a:t>73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15734190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22C8B87-C7BB-408F-906C-35C2954D00C9}" type="slidenum">
              <a:rPr lang="en-US" sz="1200" smtClean="0">
                <a:latin typeface="Arial" charset="0"/>
              </a:rPr>
              <a:pPr eaLnBrk="1" hangingPunct="1"/>
              <a:t>74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17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3F575A54-F44E-4122-BE6B-D8D4873A218F}" type="slidenum">
              <a:rPr lang="en-US" sz="1200">
                <a:latin typeface="Arial" charset="0"/>
              </a:rPr>
              <a:pPr algn="r" eaLnBrk="1" hangingPunct="1"/>
              <a:t>74</a:t>
            </a:fld>
            <a:endParaRPr lang="en-US" sz="1200">
              <a:latin typeface="Arial" charset="0"/>
            </a:endParaRPr>
          </a:p>
        </p:txBody>
      </p:sp>
      <p:sp>
        <p:nvSpPr>
          <p:cNvPr id="161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61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46141544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4B4D7A1-C799-4B6C-852F-D333CF47367D}" type="slidenum">
              <a:rPr lang="en-US" sz="1200" smtClean="0">
                <a:latin typeface="Arial" charset="0"/>
              </a:rPr>
              <a:pPr eaLnBrk="1" hangingPunct="1"/>
              <a:t>75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28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7685FA62-69B2-455C-AD50-4D4DCBBAF7C1}" type="slidenum">
              <a:rPr lang="en-US" sz="1200">
                <a:latin typeface="Arial" charset="0"/>
              </a:rPr>
              <a:pPr algn="r" eaLnBrk="1" hangingPunct="1"/>
              <a:t>75</a:t>
            </a:fld>
            <a:endParaRPr lang="en-US" sz="1200">
              <a:latin typeface="Arial" charset="0"/>
            </a:endParaRPr>
          </a:p>
        </p:txBody>
      </p:sp>
      <p:sp>
        <p:nvSpPr>
          <p:cNvPr id="162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55598934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19E5637-44B3-4421-B170-870780D374CA}" type="slidenum">
              <a:rPr lang="en-US" sz="1200" smtClean="0">
                <a:latin typeface="Arial" charset="0"/>
              </a:rPr>
              <a:pPr eaLnBrk="1" hangingPunct="1"/>
              <a:t>76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38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3A1C8865-9E54-477D-8B80-05980F592EB7}" type="slidenum">
              <a:rPr lang="en-US" sz="1200">
                <a:latin typeface="Arial" charset="0"/>
              </a:rPr>
              <a:pPr algn="r" eaLnBrk="1" hangingPunct="1"/>
              <a:t>76</a:t>
            </a:fld>
            <a:endParaRPr lang="en-US" sz="1200">
              <a:latin typeface="Arial" charset="0"/>
            </a:endParaRPr>
          </a:p>
        </p:txBody>
      </p:sp>
      <p:sp>
        <p:nvSpPr>
          <p:cNvPr id="163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68663122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D856602-824E-4CED-83FD-A6E935EBA115}" type="slidenum">
              <a:rPr lang="en-US" sz="1200" smtClean="0">
                <a:latin typeface="Arial" charset="0"/>
              </a:rPr>
              <a:pPr eaLnBrk="1" hangingPunct="1"/>
              <a:t>77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48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CA7D2633-AC7E-4E05-98C5-A90C12834BD3}" type="slidenum">
              <a:rPr lang="en-US" sz="1200">
                <a:latin typeface="Arial" charset="0"/>
              </a:rPr>
              <a:pPr algn="r" eaLnBrk="1" hangingPunct="1"/>
              <a:t>77</a:t>
            </a:fld>
            <a:endParaRPr lang="en-US" sz="1200">
              <a:latin typeface="Arial" charset="0"/>
            </a:endParaRPr>
          </a:p>
        </p:txBody>
      </p:sp>
      <p:sp>
        <p:nvSpPr>
          <p:cNvPr id="164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1770044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7175FE1-9FC8-41C4-8589-883B44BAFF32}" type="slidenum">
              <a:rPr lang="en-US" sz="1200" smtClean="0">
                <a:latin typeface="Arial" charset="0"/>
              </a:rPr>
              <a:pPr eaLnBrk="1" hangingPunct="1"/>
              <a:t>78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5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C6B218B3-6397-435F-A7CE-CB749B66BF79}" type="slidenum">
              <a:rPr lang="en-US" sz="1200">
                <a:latin typeface="Arial" charset="0"/>
              </a:rPr>
              <a:pPr algn="r" eaLnBrk="1" hangingPunct="1"/>
              <a:t>78</a:t>
            </a:fld>
            <a:endParaRPr lang="en-US" sz="1200">
              <a:latin typeface="Arial" charset="0"/>
            </a:endParaRPr>
          </a:p>
        </p:txBody>
      </p:sp>
      <p:sp>
        <p:nvSpPr>
          <p:cNvPr id="165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21841194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6EF3AD9-F49F-4EB5-98B4-2D0E8FAAE83E}" type="slidenum">
              <a:rPr lang="en-US" sz="1200" smtClean="0">
                <a:latin typeface="Arial" charset="0"/>
              </a:rPr>
              <a:pPr eaLnBrk="1" hangingPunct="1"/>
              <a:t>79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6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BD4F6337-DE32-4A76-92DB-FDEDF1F0E040}" type="slidenum">
              <a:rPr lang="en-US" sz="1200">
                <a:latin typeface="Arial" charset="0"/>
              </a:rPr>
              <a:pPr algn="r" eaLnBrk="1" hangingPunct="1"/>
              <a:t>79</a:t>
            </a:fld>
            <a:endParaRPr lang="en-US" sz="1200">
              <a:latin typeface="Arial" charset="0"/>
            </a:endParaRPr>
          </a:p>
        </p:txBody>
      </p:sp>
      <p:sp>
        <p:nvSpPr>
          <p:cNvPr id="166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72370658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087221F-8354-4BD1-A245-DD5D05A9AD2D}" type="slidenum">
              <a:rPr lang="en-US" sz="1200" smtClean="0">
                <a:latin typeface="Arial" charset="0"/>
              </a:rPr>
              <a:pPr eaLnBrk="1" hangingPunct="1"/>
              <a:t>80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7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26EBC47C-C36B-473B-8B03-613861CF6BCE}" type="slidenum">
              <a:rPr lang="en-US" sz="1200">
                <a:latin typeface="Arial" charset="0"/>
              </a:rPr>
              <a:pPr algn="r" eaLnBrk="1" hangingPunct="1"/>
              <a:t>80</a:t>
            </a:fld>
            <a:endParaRPr lang="en-US" sz="1200">
              <a:latin typeface="Arial" charset="0"/>
            </a:endParaRPr>
          </a:p>
        </p:txBody>
      </p:sp>
      <p:sp>
        <p:nvSpPr>
          <p:cNvPr id="167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79518054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5D8E08C-7C5A-4F7D-9436-B9A766FC651C}" type="slidenum">
              <a:rPr lang="en-US" sz="1200" smtClean="0">
                <a:latin typeface="Arial" charset="0"/>
              </a:rPr>
              <a:pPr eaLnBrk="1" hangingPunct="1"/>
              <a:t>81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8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45686909-A3A2-43EF-AFFC-EF4E4F09DC55}" type="slidenum">
              <a:rPr lang="en-US" sz="1200">
                <a:latin typeface="Arial" charset="0"/>
              </a:rPr>
              <a:pPr algn="r" eaLnBrk="1" hangingPunct="1"/>
              <a:t>81</a:t>
            </a:fld>
            <a:endParaRPr lang="en-US" sz="1200">
              <a:latin typeface="Arial" charset="0"/>
            </a:endParaRPr>
          </a:p>
        </p:txBody>
      </p:sp>
      <p:sp>
        <p:nvSpPr>
          <p:cNvPr id="168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300673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79D4276-831C-4912-BD22-FF62A1FD2FAB}" type="slidenum">
              <a:rPr lang="en-US" sz="1200" smtClean="0">
                <a:latin typeface="Arial" charset="0"/>
              </a:rPr>
              <a:pPr eaLnBrk="1" hangingPunct="1"/>
              <a:t>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9992232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8CEED6D-A87C-4CDE-BC99-4CE2E2B97E5F}" type="slidenum">
              <a:rPr lang="en-US" sz="1200" smtClean="0">
                <a:latin typeface="Arial" charset="0"/>
              </a:rPr>
              <a:pPr eaLnBrk="1" hangingPunct="1"/>
              <a:t>82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69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03A04608-8FEC-48CE-AF48-E1571D119F18}" type="slidenum">
              <a:rPr lang="en-US" sz="1200">
                <a:latin typeface="Arial" charset="0"/>
              </a:rPr>
              <a:pPr algn="r" eaLnBrk="1" hangingPunct="1"/>
              <a:t>82</a:t>
            </a:fld>
            <a:endParaRPr lang="en-US" sz="1200">
              <a:latin typeface="Arial" charset="0"/>
            </a:endParaRPr>
          </a:p>
        </p:txBody>
      </p:sp>
      <p:sp>
        <p:nvSpPr>
          <p:cNvPr id="169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20252751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F79B861-74BF-4E8C-9952-E9301F00C803}" type="slidenum">
              <a:rPr lang="en-US" sz="1200" smtClean="0">
                <a:latin typeface="Arial" charset="0"/>
              </a:rPr>
              <a:pPr eaLnBrk="1" hangingPunct="1"/>
              <a:t>83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71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36A7B5F8-73E2-4E47-82FD-1A4C42D2AD52}" type="slidenum">
              <a:rPr lang="en-US" sz="1200">
                <a:latin typeface="Arial" charset="0"/>
              </a:rPr>
              <a:pPr algn="r" eaLnBrk="1" hangingPunct="1"/>
              <a:t>83</a:t>
            </a:fld>
            <a:endParaRPr lang="en-US" sz="1200">
              <a:latin typeface="Arial" charset="0"/>
            </a:endParaRPr>
          </a:p>
        </p:txBody>
      </p:sp>
      <p:sp>
        <p:nvSpPr>
          <p:cNvPr id="171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87943383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2ED425-6EA2-414D-B5DE-A23AAC2ABF30}" type="slidenum">
              <a:rPr lang="el-GR" smtClean="0"/>
              <a:pPr>
                <a:defRPr/>
              </a:pPr>
              <a:t>98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956723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2ED425-6EA2-414D-B5DE-A23AAC2ABF30}" type="slidenum">
              <a:rPr lang="el-GR" smtClean="0"/>
              <a:pPr>
                <a:defRPr/>
              </a:pPr>
              <a:t>100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493770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2ED425-6EA2-414D-B5DE-A23AAC2ABF30}" type="slidenum">
              <a:rPr lang="el-GR" smtClean="0"/>
              <a:pPr>
                <a:defRPr/>
              </a:pPr>
              <a:t>101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47974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CE771FE-C8DF-4D1F-9BDF-57D17D33E1A4}" type="slidenum">
              <a:rPr lang="en-US" sz="1200" smtClean="0">
                <a:latin typeface="Arial" charset="0"/>
              </a:rPr>
              <a:pPr eaLnBrk="1" hangingPunct="1"/>
              <a:t>10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34385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3EBC9-1EE7-44FE-8976-67654F2F1F6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454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9280A-BA84-4E2F-829F-CF0A8A5043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98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7F89B-43AF-4F6E-A4C8-15F3335CF04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2835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728593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6200" y="76200"/>
            <a:ext cx="8991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906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37719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719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662988" y="6529388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325149D-32EA-4A28-838C-55183C10F852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93799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41910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906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1900"/>
            <a:ext cx="4191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662988" y="6529388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8423C1F-F1D0-4195-9A5F-0154D5AC4706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4164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001000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219200"/>
            <a:ext cx="39243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91100" y="1219200"/>
            <a:ext cx="39243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91100" y="3848100"/>
            <a:ext cx="39243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400" y="6400800"/>
            <a:ext cx="2133600" cy="323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52800" y="6400800"/>
            <a:ext cx="3200400" cy="3238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fld id="{D56CA6A4-DDEC-4135-BA99-8DAD51217F3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753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0000FF"/>
                </a:solidFill>
                <a:latin typeface="Arno Pro Caption" pitchFamily="18" charset="0"/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no Pro Caption" pitchFamily="18" charset="0"/>
              </a:defRPr>
            </a:lvl1pPr>
            <a:lvl2pPr>
              <a:defRPr>
                <a:latin typeface="Arno Pro Caption" pitchFamily="18" charset="0"/>
              </a:defRPr>
            </a:lvl2pPr>
            <a:lvl3pPr>
              <a:defRPr>
                <a:latin typeface="Arno Pro Caption" pitchFamily="18" charset="0"/>
              </a:defRPr>
            </a:lvl3pPr>
            <a:lvl4pPr>
              <a:defRPr>
                <a:latin typeface="Arno Pro Caption" pitchFamily="18" charset="0"/>
              </a:defRPr>
            </a:lvl4pPr>
            <a:lvl5pPr>
              <a:defRPr>
                <a:latin typeface="Arno Pro Caption" pitchFamily="18" charset="0"/>
              </a:defRPr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latin typeface="Arno Pro Captio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defRPr>
            </a:lvl1pPr>
          </a:lstStyle>
          <a:p>
            <a:pPr>
              <a:defRPr/>
            </a:pPr>
            <a:fld id="{D845D157-68DB-4120-9526-8318437F4AD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216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46AB8-EFED-45CD-85CC-AF5FA13A1B8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839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8E438-19AE-47AA-A2F3-E5586A71103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962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0EE2F-9F49-42D8-99C8-F99D99CF767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5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2304E-FD96-49D5-944C-54EC6391266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669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ADF7C-A118-49B2-BA30-43D35E40FE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854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3CB74-E90A-46BB-B638-297D0685432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053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082B6-4FFE-45FC-BE8D-E3C7FCA8422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924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3366CC"/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baseline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defRPr>
            </a:lvl1pPr>
          </a:lstStyle>
          <a:p>
            <a:pPr>
              <a:defRPr/>
            </a:pPr>
            <a:fld id="{904A6134-6C47-40A7-ACF8-F78B197CC67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5" r:id="rId2"/>
    <p:sldLayoutId id="2147483736" r:id="rId3"/>
    <p:sldLayoutId id="2147483734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9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8.wmf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5.vml"/><Relationship Id="rId5" Type="http://schemas.openxmlformats.org/officeDocument/2006/relationships/image" Target="../media/image182.wmf"/><Relationship Id="rId4" Type="http://schemas.openxmlformats.org/officeDocument/2006/relationships/oleObject" Target="../embeddings/oleObject197.bin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4.xml"/><Relationship Id="rId7" Type="http://schemas.openxmlformats.org/officeDocument/2006/relationships/image" Target="../media/image18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6.vml"/><Relationship Id="rId6" Type="http://schemas.openxmlformats.org/officeDocument/2006/relationships/oleObject" Target="../embeddings/oleObject199.bin"/><Relationship Id="rId5" Type="http://schemas.openxmlformats.org/officeDocument/2006/relationships/image" Target="../media/image183.wmf"/><Relationship Id="rId4" Type="http://schemas.openxmlformats.org/officeDocument/2006/relationships/oleObject" Target="../embeddings/oleObject198.bin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0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7.vml"/><Relationship Id="rId6" Type="http://schemas.openxmlformats.org/officeDocument/2006/relationships/image" Target="../media/image186.wmf"/><Relationship Id="rId5" Type="http://schemas.openxmlformats.org/officeDocument/2006/relationships/oleObject" Target="../embeddings/oleObject201.bin"/><Relationship Id="rId4" Type="http://schemas.openxmlformats.org/officeDocument/2006/relationships/image" Target="../media/image185.wmf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2.bin"/><Relationship Id="rId7" Type="http://schemas.openxmlformats.org/officeDocument/2006/relationships/image" Target="../media/image18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8.vml"/><Relationship Id="rId6" Type="http://schemas.openxmlformats.org/officeDocument/2006/relationships/oleObject" Target="../embeddings/oleObject203.bin"/><Relationship Id="rId5" Type="http://schemas.openxmlformats.org/officeDocument/2006/relationships/image" Target="../media/image189.png"/><Relationship Id="rId4" Type="http://schemas.openxmlformats.org/officeDocument/2006/relationships/image" Target="../media/image187.wmf"/></Relationships>
</file>

<file path=ppt/slides/_rels/slide10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wmf"/><Relationship Id="rId3" Type="http://schemas.openxmlformats.org/officeDocument/2006/relationships/oleObject" Target="../embeddings/oleObject204.bin"/><Relationship Id="rId7" Type="http://schemas.openxmlformats.org/officeDocument/2006/relationships/oleObject" Target="../embeddings/oleObject20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9.vml"/><Relationship Id="rId6" Type="http://schemas.openxmlformats.org/officeDocument/2006/relationships/image" Target="../media/image191.wmf"/><Relationship Id="rId5" Type="http://schemas.openxmlformats.org/officeDocument/2006/relationships/oleObject" Target="../embeddings/oleObject205.bin"/><Relationship Id="rId10" Type="http://schemas.openxmlformats.org/officeDocument/2006/relationships/image" Target="../media/image193.wmf"/><Relationship Id="rId4" Type="http://schemas.openxmlformats.org/officeDocument/2006/relationships/image" Target="../media/image190.wmf"/><Relationship Id="rId9" Type="http://schemas.openxmlformats.org/officeDocument/2006/relationships/oleObject" Target="../embeddings/oleObject207.bin"/></Relationships>
</file>

<file path=ppt/slides/_rels/slide10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6.wmf"/><Relationship Id="rId3" Type="http://schemas.openxmlformats.org/officeDocument/2006/relationships/oleObject" Target="../embeddings/oleObject208.bin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19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0.vml"/><Relationship Id="rId6" Type="http://schemas.openxmlformats.org/officeDocument/2006/relationships/image" Target="../media/image195.wmf"/><Relationship Id="rId11" Type="http://schemas.openxmlformats.org/officeDocument/2006/relationships/oleObject" Target="../embeddings/oleObject212.bin"/><Relationship Id="rId5" Type="http://schemas.openxmlformats.org/officeDocument/2006/relationships/oleObject" Target="../embeddings/oleObject209.bin"/><Relationship Id="rId10" Type="http://schemas.openxmlformats.org/officeDocument/2006/relationships/image" Target="../media/image197.wmf"/><Relationship Id="rId4" Type="http://schemas.openxmlformats.org/officeDocument/2006/relationships/image" Target="../media/image194.wmf"/><Relationship Id="rId9" Type="http://schemas.openxmlformats.org/officeDocument/2006/relationships/oleObject" Target="../embeddings/oleObject211.bin"/></Relationships>
</file>

<file path=ppt/slides/_rels/slide10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wmf"/><Relationship Id="rId3" Type="http://schemas.openxmlformats.org/officeDocument/2006/relationships/oleObject" Target="../embeddings/oleObject213.bin"/><Relationship Id="rId7" Type="http://schemas.openxmlformats.org/officeDocument/2006/relationships/oleObject" Target="../embeddings/oleObject215.bin"/><Relationship Id="rId12" Type="http://schemas.openxmlformats.org/officeDocument/2006/relationships/image" Target="../media/image203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1.vml"/><Relationship Id="rId6" Type="http://schemas.openxmlformats.org/officeDocument/2006/relationships/image" Target="../media/image200.wmf"/><Relationship Id="rId11" Type="http://schemas.openxmlformats.org/officeDocument/2006/relationships/oleObject" Target="../embeddings/oleObject217.bin"/><Relationship Id="rId5" Type="http://schemas.openxmlformats.org/officeDocument/2006/relationships/oleObject" Target="../embeddings/oleObject214.bin"/><Relationship Id="rId10" Type="http://schemas.openxmlformats.org/officeDocument/2006/relationships/image" Target="../media/image202.wmf"/><Relationship Id="rId4" Type="http://schemas.openxmlformats.org/officeDocument/2006/relationships/image" Target="../media/image199.wmf"/><Relationship Id="rId9" Type="http://schemas.openxmlformats.org/officeDocument/2006/relationships/oleObject" Target="../embeddings/oleObject216.bin"/></Relationships>
</file>

<file path=ppt/slides/_rels/slide10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6.wmf"/><Relationship Id="rId3" Type="http://schemas.openxmlformats.org/officeDocument/2006/relationships/oleObject" Target="../embeddings/oleObject218.bin"/><Relationship Id="rId7" Type="http://schemas.openxmlformats.org/officeDocument/2006/relationships/oleObject" Target="../embeddings/oleObject220.bin"/><Relationship Id="rId12" Type="http://schemas.openxmlformats.org/officeDocument/2006/relationships/image" Target="../media/image20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2.vml"/><Relationship Id="rId6" Type="http://schemas.openxmlformats.org/officeDocument/2006/relationships/image" Target="../media/image205.wmf"/><Relationship Id="rId11" Type="http://schemas.openxmlformats.org/officeDocument/2006/relationships/oleObject" Target="../embeddings/oleObject222.bin"/><Relationship Id="rId5" Type="http://schemas.openxmlformats.org/officeDocument/2006/relationships/oleObject" Target="../embeddings/oleObject219.bin"/><Relationship Id="rId10" Type="http://schemas.openxmlformats.org/officeDocument/2006/relationships/image" Target="../media/image207.wmf"/><Relationship Id="rId4" Type="http://schemas.openxmlformats.org/officeDocument/2006/relationships/image" Target="../media/image204.wmf"/><Relationship Id="rId9" Type="http://schemas.openxmlformats.org/officeDocument/2006/relationships/oleObject" Target="../embeddings/oleObject221.bin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3.vml"/><Relationship Id="rId4" Type="http://schemas.openxmlformats.org/officeDocument/2006/relationships/image" Target="../media/image209.wmf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4.vml"/><Relationship Id="rId4" Type="http://schemas.openxmlformats.org/officeDocument/2006/relationships/image" Target="../media/image2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4" Type="http://schemas.openxmlformats.org/officeDocument/2006/relationships/image" Target="../media/image39.jpeg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9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48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58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56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6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72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7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9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77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85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8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87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86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8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8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6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5" Type="http://schemas.openxmlformats.org/officeDocument/2006/relationships/image" Target="../media/image87.wmf"/><Relationship Id="rId4" Type="http://schemas.openxmlformats.org/officeDocument/2006/relationships/oleObject" Target="../embeddings/oleObject93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5" Type="http://schemas.openxmlformats.org/officeDocument/2006/relationships/image" Target="../media/image88.wmf"/><Relationship Id="rId4" Type="http://schemas.openxmlformats.org/officeDocument/2006/relationships/oleObject" Target="../embeddings/oleObject94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89.wmf"/><Relationship Id="rId4" Type="http://schemas.openxmlformats.org/officeDocument/2006/relationships/oleObject" Target="../embeddings/oleObject95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5" Type="http://schemas.openxmlformats.org/officeDocument/2006/relationships/image" Target="../media/image90.wmf"/><Relationship Id="rId4" Type="http://schemas.openxmlformats.org/officeDocument/2006/relationships/oleObject" Target="../embeddings/oleObject96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91.wmf"/><Relationship Id="rId4" Type="http://schemas.openxmlformats.org/officeDocument/2006/relationships/oleObject" Target="../embeddings/oleObject97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22.w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9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0.v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92.wmf"/><Relationship Id="rId4" Type="http://schemas.openxmlformats.org/officeDocument/2006/relationships/oleObject" Target="../embeddings/oleObject102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1.vml"/><Relationship Id="rId5" Type="http://schemas.openxmlformats.org/officeDocument/2006/relationships/image" Target="../media/image94.wmf"/><Relationship Id="rId4" Type="http://schemas.openxmlformats.org/officeDocument/2006/relationships/oleObject" Target="../embeddings/oleObject104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2.vml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95.wmf"/><Relationship Id="rId4" Type="http://schemas.openxmlformats.org/officeDocument/2006/relationships/oleObject" Target="../embeddings/oleObject105.bin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9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3.vml"/><Relationship Id="rId6" Type="http://schemas.openxmlformats.org/officeDocument/2006/relationships/oleObject" Target="../embeddings/oleObject108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107.bin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03.wmf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4.v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0" Type="http://schemas.openxmlformats.org/officeDocument/2006/relationships/oleObject" Target="../embeddings/oleObject112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0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07.wmf"/><Relationship Id="rId3" Type="http://schemas.openxmlformats.org/officeDocument/2006/relationships/notesSlide" Target="../notesSlides/notesSlide58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1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5.v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06.wmf"/><Relationship Id="rId5" Type="http://schemas.openxmlformats.org/officeDocument/2006/relationships/image" Target="../media/image104.wmf"/><Relationship Id="rId15" Type="http://schemas.openxmlformats.org/officeDocument/2006/relationships/image" Target="../media/image108.wmf"/><Relationship Id="rId10" Type="http://schemas.openxmlformats.org/officeDocument/2006/relationships/oleObject" Target="../embeddings/oleObject117.bin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19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7" Type="http://schemas.openxmlformats.org/officeDocument/2006/relationships/image" Target="../media/image1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6.vml"/><Relationship Id="rId6" Type="http://schemas.openxmlformats.org/officeDocument/2006/relationships/oleObject" Target="../embeddings/oleObject121.bin"/><Relationship Id="rId5" Type="http://schemas.openxmlformats.org/officeDocument/2006/relationships/image" Target="../media/image109.wmf"/><Relationship Id="rId4" Type="http://schemas.openxmlformats.org/officeDocument/2006/relationships/oleObject" Target="../embeddings/oleObject120.bin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15.wmf"/><Relationship Id="rId3" Type="http://schemas.openxmlformats.org/officeDocument/2006/relationships/notesSlide" Target="../notesSlides/notesSlide60.xml"/><Relationship Id="rId7" Type="http://schemas.openxmlformats.org/officeDocument/2006/relationships/image" Target="../media/image112.wmf"/><Relationship Id="rId12" Type="http://schemas.openxmlformats.org/officeDocument/2006/relationships/oleObject" Target="../embeddings/oleObject1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7.v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0" Type="http://schemas.openxmlformats.org/officeDocument/2006/relationships/oleObject" Target="../embeddings/oleObject125.bin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113.wmf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7" Type="http://schemas.openxmlformats.org/officeDocument/2006/relationships/image" Target="../media/image1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8.vml"/><Relationship Id="rId6" Type="http://schemas.openxmlformats.org/officeDocument/2006/relationships/oleObject" Target="../embeddings/oleObject128.bin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27.bin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7" Type="http://schemas.openxmlformats.org/officeDocument/2006/relationships/image" Target="../media/image1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9.vml"/><Relationship Id="rId6" Type="http://schemas.openxmlformats.org/officeDocument/2006/relationships/oleObject" Target="../embeddings/oleObject130.bin"/><Relationship Id="rId5" Type="http://schemas.openxmlformats.org/officeDocument/2006/relationships/image" Target="../media/image118.wmf"/><Relationship Id="rId4" Type="http://schemas.openxmlformats.org/officeDocument/2006/relationships/oleObject" Target="../embeddings/oleObject129.bin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7" Type="http://schemas.openxmlformats.org/officeDocument/2006/relationships/image" Target="../media/image1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0.vml"/><Relationship Id="rId6" Type="http://schemas.openxmlformats.org/officeDocument/2006/relationships/oleObject" Target="../embeddings/oleObject132.bin"/><Relationship Id="rId5" Type="http://schemas.openxmlformats.org/officeDocument/2006/relationships/image" Target="../media/image120.wmf"/><Relationship Id="rId4" Type="http://schemas.openxmlformats.org/officeDocument/2006/relationships/oleObject" Target="../embeddings/oleObject131.bin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5.xml"/><Relationship Id="rId7" Type="http://schemas.openxmlformats.org/officeDocument/2006/relationships/image" Target="../media/image1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1.vml"/><Relationship Id="rId6" Type="http://schemas.openxmlformats.org/officeDocument/2006/relationships/oleObject" Target="../embeddings/oleObject134.bin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33.bin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3" Type="http://schemas.openxmlformats.org/officeDocument/2006/relationships/notesSlide" Target="../notesSlides/notesSlide66.xml"/><Relationship Id="rId7" Type="http://schemas.openxmlformats.org/officeDocument/2006/relationships/image" Target="../media/image1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2.v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38.bin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126.wmf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3" Type="http://schemas.openxmlformats.org/officeDocument/2006/relationships/notesSlide" Target="../notesSlides/notesSlide67.xml"/><Relationship Id="rId7" Type="http://schemas.openxmlformats.org/officeDocument/2006/relationships/image" Target="../media/image12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3.vml"/><Relationship Id="rId6" Type="http://schemas.openxmlformats.org/officeDocument/2006/relationships/oleObject" Target="../embeddings/oleObject140.bin"/><Relationship Id="rId5" Type="http://schemas.openxmlformats.org/officeDocument/2006/relationships/image" Target="../media/image128.wmf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3" Type="http://schemas.openxmlformats.org/officeDocument/2006/relationships/notesSlide" Target="../notesSlides/notesSlide68.xml"/><Relationship Id="rId7" Type="http://schemas.openxmlformats.org/officeDocument/2006/relationships/image" Target="../media/image1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4.vml"/><Relationship Id="rId6" Type="http://schemas.openxmlformats.org/officeDocument/2006/relationships/oleObject" Target="../embeddings/oleObject143.bin"/><Relationship Id="rId5" Type="http://schemas.openxmlformats.org/officeDocument/2006/relationships/image" Target="../media/image131.w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133.wmf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5.vml"/><Relationship Id="rId5" Type="http://schemas.openxmlformats.org/officeDocument/2006/relationships/image" Target="../media/image134.wmf"/><Relationship Id="rId4" Type="http://schemas.openxmlformats.org/officeDocument/2006/relationships/oleObject" Target="../embeddings/oleObject145.bin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8.bin"/><Relationship Id="rId3" Type="http://schemas.openxmlformats.org/officeDocument/2006/relationships/notesSlide" Target="../notesSlides/notesSlide70.xml"/><Relationship Id="rId7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6.vml"/><Relationship Id="rId6" Type="http://schemas.openxmlformats.org/officeDocument/2006/relationships/oleObject" Target="../embeddings/oleObject147.bin"/><Relationship Id="rId11" Type="http://schemas.openxmlformats.org/officeDocument/2006/relationships/image" Target="../media/image138.wmf"/><Relationship Id="rId5" Type="http://schemas.openxmlformats.org/officeDocument/2006/relationships/image" Target="../media/image135.wmf"/><Relationship Id="rId10" Type="http://schemas.openxmlformats.org/officeDocument/2006/relationships/oleObject" Target="../embeddings/oleObject149.bin"/><Relationship Id="rId4" Type="http://schemas.openxmlformats.org/officeDocument/2006/relationships/oleObject" Target="../embeddings/oleObject146.bin"/><Relationship Id="rId9" Type="http://schemas.openxmlformats.org/officeDocument/2006/relationships/image" Target="../media/image137.wmf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1.xml"/><Relationship Id="rId7" Type="http://schemas.openxmlformats.org/officeDocument/2006/relationships/image" Target="../media/image14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7.vml"/><Relationship Id="rId6" Type="http://schemas.openxmlformats.org/officeDocument/2006/relationships/oleObject" Target="../embeddings/oleObject151.bin"/><Relationship Id="rId5" Type="http://schemas.openxmlformats.org/officeDocument/2006/relationships/image" Target="../media/image139.wmf"/><Relationship Id="rId4" Type="http://schemas.openxmlformats.org/officeDocument/2006/relationships/oleObject" Target="../embeddings/oleObject150.bin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4.xml"/><Relationship Id="rId7" Type="http://schemas.openxmlformats.org/officeDocument/2006/relationships/image" Target="../media/image14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8.vml"/><Relationship Id="rId6" Type="http://schemas.openxmlformats.org/officeDocument/2006/relationships/oleObject" Target="../embeddings/oleObject153.bin"/><Relationship Id="rId5" Type="http://schemas.openxmlformats.org/officeDocument/2006/relationships/image" Target="../media/image141.wmf"/><Relationship Id="rId4" Type="http://schemas.openxmlformats.org/officeDocument/2006/relationships/oleObject" Target="../embeddings/oleObject152.bin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5.xml"/><Relationship Id="rId7" Type="http://schemas.openxmlformats.org/officeDocument/2006/relationships/image" Target="../media/image14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9.vml"/><Relationship Id="rId6" Type="http://schemas.openxmlformats.org/officeDocument/2006/relationships/oleObject" Target="../embeddings/oleObject155.bin"/><Relationship Id="rId5" Type="http://schemas.openxmlformats.org/officeDocument/2006/relationships/image" Target="../media/image143.wmf"/><Relationship Id="rId4" Type="http://schemas.openxmlformats.org/officeDocument/2006/relationships/oleObject" Target="../embeddings/oleObject154.bin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0.vml"/><Relationship Id="rId5" Type="http://schemas.openxmlformats.org/officeDocument/2006/relationships/image" Target="../media/image145.wmf"/><Relationship Id="rId4" Type="http://schemas.openxmlformats.org/officeDocument/2006/relationships/oleObject" Target="../embeddings/oleObject156.bin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6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3.wmf"/></Relationships>
</file>

<file path=ppt/slides/_rels/slide8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48.wmf"/><Relationship Id="rId3" Type="http://schemas.openxmlformats.org/officeDocument/2006/relationships/notesSlide" Target="../notesSlides/notesSlide78.xml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1.v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0" Type="http://schemas.openxmlformats.org/officeDocument/2006/relationships/oleObject" Target="../embeddings/oleObject160.bin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48.wmf"/></Relationships>
</file>

<file path=ppt/slides/_rels/slide8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4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79.xml"/><Relationship Id="rId7" Type="http://schemas.openxmlformats.org/officeDocument/2006/relationships/image" Target="../media/image151.wmf"/><Relationship Id="rId12" Type="http://schemas.openxmlformats.org/officeDocument/2006/relationships/oleObject" Target="../embeddings/oleObject1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2.vml"/><Relationship Id="rId6" Type="http://schemas.openxmlformats.org/officeDocument/2006/relationships/oleObject" Target="../embeddings/oleObject163.bin"/><Relationship Id="rId11" Type="http://schemas.openxmlformats.org/officeDocument/2006/relationships/image" Target="../media/image153.wmf"/><Relationship Id="rId5" Type="http://schemas.openxmlformats.org/officeDocument/2006/relationships/image" Target="../media/image150.wmf"/><Relationship Id="rId10" Type="http://schemas.openxmlformats.org/officeDocument/2006/relationships/oleObject" Target="../embeddings/oleObject165.bin"/><Relationship Id="rId4" Type="http://schemas.openxmlformats.org/officeDocument/2006/relationships/oleObject" Target="../embeddings/oleObject162.bin"/><Relationship Id="rId9" Type="http://schemas.openxmlformats.org/officeDocument/2006/relationships/image" Target="../media/image152.wmf"/></Relationships>
</file>

<file path=ppt/slides/_rels/slide8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13" Type="http://schemas.openxmlformats.org/officeDocument/2006/relationships/image" Target="../media/image58.wmf"/><Relationship Id="rId3" Type="http://schemas.openxmlformats.org/officeDocument/2006/relationships/notesSlide" Target="../notesSlides/notesSlide80.xml"/><Relationship Id="rId7" Type="http://schemas.openxmlformats.org/officeDocument/2006/relationships/image" Target="../media/image155.wmf"/><Relationship Id="rId12" Type="http://schemas.openxmlformats.org/officeDocument/2006/relationships/oleObject" Target="../embeddings/oleObject1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3.vml"/><Relationship Id="rId6" Type="http://schemas.openxmlformats.org/officeDocument/2006/relationships/oleObject" Target="../embeddings/oleObject168.bin"/><Relationship Id="rId11" Type="http://schemas.openxmlformats.org/officeDocument/2006/relationships/image" Target="../media/image157.wmf"/><Relationship Id="rId5" Type="http://schemas.openxmlformats.org/officeDocument/2006/relationships/image" Target="../media/image154.wmf"/><Relationship Id="rId10" Type="http://schemas.openxmlformats.org/officeDocument/2006/relationships/oleObject" Target="../embeddings/oleObject170.bin"/><Relationship Id="rId4" Type="http://schemas.openxmlformats.org/officeDocument/2006/relationships/oleObject" Target="../embeddings/oleObject167.bin"/><Relationship Id="rId9" Type="http://schemas.openxmlformats.org/officeDocument/2006/relationships/image" Target="../media/image156.wmf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1.xml"/><Relationship Id="rId7" Type="http://schemas.openxmlformats.org/officeDocument/2006/relationships/image" Target="../media/image1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4.vml"/><Relationship Id="rId6" Type="http://schemas.openxmlformats.org/officeDocument/2006/relationships/oleObject" Target="../embeddings/oleObject173.bin"/><Relationship Id="rId5" Type="http://schemas.openxmlformats.org/officeDocument/2006/relationships/image" Target="../media/image158.wmf"/><Relationship Id="rId4" Type="http://schemas.openxmlformats.org/officeDocument/2006/relationships/oleObject" Target="../embeddings/oleObject172.bin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5.vml"/><Relationship Id="rId4" Type="http://schemas.openxmlformats.org/officeDocument/2006/relationships/image" Target="../media/image161.wmf"/></Relationships>
</file>

<file path=ppt/slides/_rels/slide8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wmf"/><Relationship Id="rId3" Type="http://schemas.openxmlformats.org/officeDocument/2006/relationships/oleObject" Target="../embeddings/oleObject175.bin"/><Relationship Id="rId7" Type="http://schemas.openxmlformats.org/officeDocument/2006/relationships/oleObject" Target="../embeddings/oleObject17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6.vml"/><Relationship Id="rId6" Type="http://schemas.openxmlformats.org/officeDocument/2006/relationships/image" Target="../media/image163.wmf"/><Relationship Id="rId5" Type="http://schemas.openxmlformats.org/officeDocument/2006/relationships/oleObject" Target="../embeddings/oleObject176.bin"/><Relationship Id="rId10" Type="http://schemas.openxmlformats.org/officeDocument/2006/relationships/image" Target="../media/image165.wmf"/><Relationship Id="rId4" Type="http://schemas.openxmlformats.org/officeDocument/2006/relationships/image" Target="../media/image162.wmf"/><Relationship Id="rId9" Type="http://schemas.openxmlformats.org/officeDocument/2006/relationships/oleObject" Target="../embeddings/oleObject178.bin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7.vml"/><Relationship Id="rId4" Type="http://schemas.openxmlformats.org/officeDocument/2006/relationships/image" Target="../media/image16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6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5.wmf"/></Relationships>
</file>

<file path=ppt/slides/_rels/slide9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3" Type="http://schemas.openxmlformats.org/officeDocument/2006/relationships/oleObject" Target="../embeddings/oleObject180.bin"/><Relationship Id="rId7" Type="http://schemas.openxmlformats.org/officeDocument/2006/relationships/oleObject" Target="../embeddings/oleObject18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8.vml"/><Relationship Id="rId6" Type="http://schemas.openxmlformats.org/officeDocument/2006/relationships/image" Target="../media/image168.wmf"/><Relationship Id="rId5" Type="http://schemas.openxmlformats.org/officeDocument/2006/relationships/oleObject" Target="../embeddings/oleObject181.bin"/><Relationship Id="rId10" Type="http://schemas.openxmlformats.org/officeDocument/2006/relationships/image" Target="../media/image170.wmf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83.bin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9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185.bin"/><Relationship Id="rId4" Type="http://schemas.openxmlformats.org/officeDocument/2006/relationships/image" Target="../media/image171.wmf"/></Relationships>
</file>

<file path=ppt/slides/_rels/slide9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3.wmf"/><Relationship Id="rId3" Type="http://schemas.openxmlformats.org/officeDocument/2006/relationships/oleObject" Target="../embeddings/oleObject186.bin"/><Relationship Id="rId7" Type="http://schemas.openxmlformats.org/officeDocument/2006/relationships/oleObject" Target="../embeddings/oleObject18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0.vml"/><Relationship Id="rId6" Type="http://schemas.openxmlformats.org/officeDocument/2006/relationships/image" Target="../media/image172.wmf"/><Relationship Id="rId5" Type="http://schemas.openxmlformats.org/officeDocument/2006/relationships/oleObject" Target="../embeddings/oleObject187.bin"/><Relationship Id="rId10" Type="http://schemas.openxmlformats.org/officeDocument/2006/relationships/image" Target="../media/image174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189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1.vml"/><Relationship Id="rId4" Type="http://schemas.openxmlformats.org/officeDocument/2006/relationships/image" Target="../media/image175.wmf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2.vml"/><Relationship Id="rId6" Type="http://schemas.openxmlformats.org/officeDocument/2006/relationships/image" Target="../media/image177.wmf"/><Relationship Id="rId5" Type="http://schemas.openxmlformats.org/officeDocument/2006/relationships/oleObject" Target="../embeddings/oleObject192.bin"/><Relationship Id="rId4" Type="http://schemas.openxmlformats.org/officeDocument/2006/relationships/image" Target="../media/image176.wmf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3.vml"/><Relationship Id="rId6" Type="http://schemas.openxmlformats.org/officeDocument/2006/relationships/image" Target="../media/image179.wmf"/><Relationship Id="rId5" Type="http://schemas.openxmlformats.org/officeDocument/2006/relationships/oleObject" Target="../embeddings/oleObject194.bin"/><Relationship Id="rId4" Type="http://schemas.openxmlformats.org/officeDocument/2006/relationships/image" Target="../media/image178.emf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4.vml"/><Relationship Id="rId6" Type="http://schemas.openxmlformats.org/officeDocument/2006/relationships/image" Target="../media/image181.wmf"/><Relationship Id="rId5" Type="http://schemas.openxmlformats.org/officeDocument/2006/relationships/oleObject" Target="../embeddings/oleObject196.bin"/><Relationship Id="rId4" Type="http://schemas.openxmlformats.org/officeDocument/2006/relationships/image" Target="../media/image180.wmf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/>
          <a:lstStyle/>
          <a:p>
            <a:r>
              <a:rPr lang="el-GR" sz="4000" b="1" dirty="0" smtClean="0">
                <a:solidFill>
                  <a:srgbClr val="1F672B"/>
                </a:solidFill>
              </a:rPr>
              <a:t>ΑΡΙΘΜΗΤΙΚΗ ΑΝΑΛΥΣΗ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838200" y="2514600"/>
            <a:ext cx="7620000" cy="3124200"/>
          </a:xfrm>
        </p:spPr>
        <p:txBody>
          <a:bodyPr/>
          <a:lstStyle/>
          <a:p>
            <a:r>
              <a:rPr lang="el-GR" b="1" dirty="0" smtClean="0">
                <a:solidFill>
                  <a:srgbClr val="0000FF"/>
                </a:solidFill>
                <a:latin typeface="Arno Pro Caption" pitchFamily="18" charset="0"/>
              </a:rPr>
              <a:t>Αριθμητική Επίλυση Συστημάτων Γραμμικών Εξισώσεων</a:t>
            </a:r>
            <a:endParaRPr lang="en-US" b="1" dirty="0" smtClean="0">
              <a:solidFill>
                <a:srgbClr val="0000FF"/>
              </a:solidFill>
              <a:latin typeface="Arno Pro Caption" pitchFamily="18" charset="0"/>
            </a:endParaRPr>
          </a:p>
          <a:p>
            <a:pPr algn="l"/>
            <a:endParaRPr lang="en-US" dirty="0" smtClean="0">
              <a:latin typeface="Arno Pro Caption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CC3300"/>
                </a:solidFill>
                <a:latin typeface="Arno Pro Caption" pitchFamily="18" charset="0"/>
              </a:rPr>
              <a:t>Gaussian elimination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rgbClr val="CC3300"/>
                </a:solidFill>
                <a:latin typeface="Arno Pro Caption" pitchFamily="18" charset="0"/>
              </a:rPr>
              <a:t>Gauss - Jordan</a:t>
            </a:r>
            <a:endParaRPr lang="el-GR" b="1" dirty="0" smtClean="0">
              <a:solidFill>
                <a:srgbClr val="CC3300"/>
              </a:solidFill>
              <a:latin typeface="Arno Pro Captio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012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04800" y="1295400"/>
            <a:ext cx="86596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800" b="1" dirty="0">
                <a:latin typeface="Arno Pro Caption" panose="02020502040506020403" pitchFamily="18" charset="0"/>
              </a:rPr>
              <a:t>Step 2</a:t>
            </a:r>
          </a:p>
          <a:p>
            <a:pPr algn="l" eaLnBrk="1" hangingPunct="1"/>
            <a:r>
              <a:rPr lang="en-US" sz="2800" dirty="0">
                <a:latin typeface="Arno Pro Caption" panose="02020502040506020403" pitchFamily="18" charset="0"/>
              </a:rPr>
              <a:t>Repeat the same procedure for the 3</a:t>
            </a:r>
            <a:r>
              <a:rPr lang="en-US" sz="2800" baseline="30000" dirty="0">
                <a:latin typeface="Arno Pro Caption" panose="02020502040506020403" pitchFamily="18" charset="0"/>
              </a:rPr>
              <a:t>rd</a:t>
            </a:r>
            <a:r>
              <a:rPr lang="en-US" sz="2800" dirty="0">
                <a:latin typeface="Arno Pro Caption" panose="02020502040506020403" pitchFamily="18" charset="0"/>
              </a:rPr>
              <a:t> term of Equation 3.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graphicFrame>
        <p:nvGraphicFramePr>
          <p:cNvPr id="14340" name="Object 8"/>
          <p:cNvGraphicFramePr>
            <a:graphicFrameLocks noChangeAspect="1"/>
          </p:cNvGraphicFramePr>
          <p:nvPr/>
        </p:nvGraphicFramePr>
        <p:xfrm>
          <a:off x="2057400" y="2667000"/>
          <a:ext cx="48006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22" name="Equation" r:id="rId4" imgW="2146300" imgH="228600" progId="Equation.3">
                  <p:embed/>
                </p:oleObj>
              </mc:Choice>
              <mc:Fallback>
                <p:oleObj name="Equation" r:id="rId4" imgW="2146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67000"/>
                        <a:ext cx="4800600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2971800" y="3352800"/>
          <a:ext cx="38862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23" name="Equation" r:id="rId6" imgW="1778000" imgH="241300" progId="Equation.3">
                  <p:embed/>
                </p:oleObj>
              </mc:Choice>
              <mc:Fallback>
                <p:oleObj name="Equation" r:id="rId6" imgW="1778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352800"/>
                        <a:ext cx="38862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962400" y="4038600"/>
          <a:ext cx="2895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24" name="Equation" r:id="rId8" imgW="1320227" imgH="241195" progId="Equation.3">
                  <p:embed/>
                </p:oleObj>
              </mc:Choice>
              <mc:Fallback>
                <p:oleObj name="Equation" r:id="rId8" imgW="132022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038600"/>
                        <a:ext cx="2895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5"/>
          <p:cNvGraphicFramePr>
            <a:graphicFrameLocks noChangeAspect="1"/>
          </p:cNvGraphicFramePr>
          <p:nvPr/>
        </p:nvGraphicFramePr>
        <p:xfrm>
          <a:off x="4038600" y="5410200"/>
          <a:ext cx="28956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25" name="Equation" r:id="rId10" imgW="1333500" imgH="241300" progId="Equation.3">
                  <p:embed/>
                </p:oleObj>
              </mc:Choice>
              <mc:Fallback>
                <p:oleObj name="Equation" r:id="rId10" imgW="1333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10200"/>
                        <a:ext cx="28956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0" y="2181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0" y="2409825"/>
            <a:ext cx="4841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</a:t>
            </a:r>
            <a:endParaRPr lang="en-US" sz="1800">
              <a:latin typeface="Arial" charset="0"/>
            </a:endParaRPr>
          </a:p>
        </p:txBody>
      </p:sp>
      <p:sp>
        <p:nvSpPr>
          <p:cNvPr id="14346" name="Rectangle 11"/>
          <p:cNvSpPr>
            <a:spLocks noChangeArrowheads="1"/>
          </p:cNvSpPr>
          <p:nvPr/>
        </p:nvSpPr>
        <p:spPr bwMode="auto">
          <a:xfrm>
            <a:off x="762000" y="5029200"/>
            <a:ext cx="998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3886200" y="4648200"/>
            <a:ext cx="2112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                 .  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.  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.  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2667000" y="60198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Arno Pro Caption" panose="02020502040506020403" pitchFamily="18" charset="0"/>
              </a:rPr>
              <a:t>End of Step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5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143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z="3600" smtClean="0"/>
              <a:t>Graphical depiction of Gauss-Jordan</a:t>
            </a:r>
          </a:p>
        </p:txBody>
      </p:sp>
      <p:sp>
        <p:nvSpPr>
          <p:cNvPr id="14339" name="AutoShape 4"/>
          <p:cNvSpPr>
            <a:spLocks noChangeArrowheads="1"/>
          </p:cNvSpPr>
          <p:nvPr/>
        </p:nvSpPr>
        <p:spPr bwMode="auto">
          <a:xfrm>
            <a:off x="2120900" y="3235325"/>
            <a:ext cx="301625" cy="644525"/>
          </a:xfrm>
          <a:prstGeom prst="downArrow">
            <a:avLst>
              <a:gd name="adj1" fmla="val 50000"/>
              <a:gd name="adj2" fmla="val 1068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1434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688249"/>
              </p:ext>
            </p:extLst>
          </p:nvPr>
        </p:nvGraphicFramePr>
        <p:xfrm>
          <a:off x="1619250" y="1844675"/>
          <a:ext cx="3024188" cy="368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0" name="Equation" r:id="rId4" imgW="1549080" imgH="2489040" progId="Equation.DSMT4">
                  <p:embed/>
                </p:oleObj>
              </mc:Choice>
              <mc:Fallback>
                <p:oleObj name="Equation" r:id="rId4" imgW="1549080" imgH="248904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844675"/>
                        <a:ext cx="3024188" cy="368141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100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712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670315"/>
              </p:ext>
            </p:extLst>
          </p:nvPr>
        </p:nvGraphicFramePr>
        <p:xfrm>
          <a:off x="4716016" y="1772816"/>
          <a:ext cx="2520280" cy="3580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6" name="Equation" r:id="rId4" imgW="1168200" imgH="2400120" progId="Equation.DSMT4">
                  <p:embed/>
                </p:oleObj>
              </mc:Choice>
              <mc:Fallback>
                <p:oleObj name="Equation" r:id="rId4" imgW="1168200" imgH="240012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772816"/>
                        <a:ext cx="2520280" cy="35802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970895"/>
              </p:ext>
            </p:extLst>
          </p:nvPr>
        </p:nvGraphicFramePr>
        <p:xfrm>
          <a:off x="1403648" y="1772816"/>
          <a:ext cx="2736304" cy="396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7" name="Equation" r:id="rId6" imgW="1549080" imgH="2489040" progId="Equation.DSMT4">
                  <p:embed/>
                </p:oleObj>
              </mc:Choice>
              <mc:Fallback>
                <p:oleObj name="Equation" r:id="rId6" imgW="1549080" imgH="248904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772816"/>
                        <a:ext cx="2736304" cy="3969296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2120900" y="3235325"/>
            <a:ext cx="301625" cy="644525"/>
          </a:xfrm>
          <a:prstGeom prst="downArrow">
            <a:avLst>
              <a:gd name="adj1" fmla="val 50000"/>
              <a:gd name="adj2" fmla="val 1068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>
            <a:off x="5616575" y="3273425"/>
            <a:ext cx="301625" cy="644525"/>
          </a:xfrm>
          <a:prstGeom prst="downArrow">
            <a:avLst>
              <a:gd name="adj1" fmla="val 50000"/>
              <a:gd name="adj2" fmla="val 1068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66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600" smtClean="0"/>
              <a:t>Graphical depiction of Gauss-Jordan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101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526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2F39E-6097-4F1A-A441-234E4265C19B}" type="slidenum">
              <a:rPr lang="zh-CN" altLang="en-US"/>
              <a:pPr/>
              <a:t>102</a:t>
            </a:fld>
            <a:endParaRPr lang="en-US" altLang="zh-CN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SimSun" pitchFamily="2" charset="-122"/>
              </a:rPr>
              <a:t>Gauss-Jordan Elimination</a:t>
            </a:r>
            <a:endParaRPr lang="zh-CN" altLang="en-US" sz="4000">
              <a:ea typeface="SimSun" pitchFamily="2" charset="-122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CN" sz="2400">
              <a:ea typeface="SimSun" pitchFamily="2" charset="-122"/>
            </a:endParaRPr>
          </a:p>
          <a:p>
            <a:endParaRPr lang="en-US" altLang="zh-CN" sz="2400">
              <a:ea typeface="SimSun" pitchFamily="2" charset="-122"/>
            </a:endParaRPr>
          </a:p>
          <a:p>
            <a:endParaRPr lang="en-US" altLang="zh-CN" sz="2400">
              <a:ea typeface="SimSun" pitchFamily="2" charset="-122"/>
            </a:endParaRPr>
          </a:p>
          <a:p>
            <a:endParaRPr lang="en-US" altLang="zh-CN" sz="2400">
              <a:ea typeface="SimSun" pitchFamily="2" charset="-122"/>
            </a:endParaRPr>
          </a:p>
          <a:p>
            <a:endParaRPr lang="en-US" altLang="zh-CN" sz="2400">
              <a:ea typeface="SimSun" pitchFamily="2" charset="-122"/>
            </a:endParaRPr>
          </a:p>
          <a:p>
            <a:endParaRPr lang="zh-CN" altLang="en-US" sz="2400">
              <a:ea typeface="SimSun" pitchFamily="2" charset="-122"/>
            </a:endParaRPr>
          </a:p>
        </p:txBody>
      </p:sp>
      <p:graphicFrame>
        <p:nvGraphicFramePr>
          <p:cNvPr id="7782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45845980"/>
              </p:ext>
            </p:extLst>
          </p:nvPr>
        </p:nvGraphicFramePr>
        <p:xfrm>
          <a:off x="2535238" y="2063750"/>
          <a:ext cx="2554287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0" name="Equation" r:id="rId3" imgW="1295280" imgH="711000" progId="Equation.DSMT4">
                  <p:embed/>
                </p:oleObj>
              </mc:Choice>
              <mc:Fallback>
                <p:oleObj name="Equation" r:id="rId3" imgW="1295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2063750"/>
                        <a:ext cx="2554287" cy="140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352550" y="1449388"/>
            <a:ext cx="611738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000">
                <a:latin typeface="Arno Pro Caption" panose="02020502040506020403" pitchFamily="18" charset="0"/>
                <a:ea typeface="SimSun" pitchFamily="2" charset="-122"/>
              </a:rPr>
              <a:t> Let us consider the set of linearly independent equations.</a:t>
            </a:r>
            <a:endParaRPr lang="zh-CN" altLang="en-US" sz="2000">
              <a:latin typeface="Arno Pro Caption" panose="02020502040506020403" pitchFamily="18" charset="0"/>
              <a:ea typeface="SimSun" pitchFamily="2" charset="-122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1452563" y="3594100"/>
            <a:ext cx="34916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Wingdings 2" pitchFamily="18" charset="2"/>
              <a:buNone/>
            </a:pPr>
            <a:r>
              <a:rPr lang="en-US" altLang="zh-CN" sz="2000">
                <a:latin typeface="Arno Pro Caption" panose="02020502040506020403" pitchFamily="18" charset="0"/>
                <a:ea typeface="SimSun" pitchFamily="2" charset="-122"/>
              </a:rPr>
              <a:t>Augmented matrix for the set is:</a:t>
            </a:r>
          </a:p>
        </p:txBody>
      </p:sp>
      <p:graphicFrame>
        <p:nvGraphicFramePr>
          <p:cNvPr id="77831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57956375"/>
              </p:ext>
            </p:extLst>
          </p:nvPr>
        </p:nvGraphicFramePr>
        <p:xfrm>
          <a:off x="2662238" y="4287838"/>
          <a:ext cx="3479800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1" name="Equation" r:id="rId5" imgW="1346040" imgH="711000" progId="Equation.DSMT4">
                  <p:embed/>
                </p:oleObj>
              </mc:Choice>
              <mc:Fallback>
                <p:oleObj name="Equation" r:id="rId5" imgW="13460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238" y="4287838"/>
                        <a:ext cx="3479800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5251450" y="4241800"/>
            <a:ext cx="0" cy="1847850"/>
          </a:xfrm>
          <a:prstGeom prst="line">
            <a:avLst/>
          </a:prstGeom>
          <a:noFill/>
          <a:ln w="25400">
            <a:solidFill>
              <a:srgbClr val="FF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930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1D19-60FA-4395-B55C-BC5F1CE78A89}" type="slidenum">
              <a:rPr lang="zh-CN" altLang="en-US"/>
              <a:pPr/>
              <a:t>103</a:t>
            </a:fld>
            <a:endParaRPr lang="en-US" altLang="zh-CN"/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4044950" y="3470275"/>
            <a:ext cx="1960563" cy="1216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>
                <a:ea typeface="SimSun" pitchFamily="2" charset="-122"/>
              </a:rPr>
              <a:t>Gauss-Jordan Elimination</a:t>
            </a:r>
            <a:endParaRPr lang="zh-CN" altLang="en-US" sz="4000" dirty="0">
              <a:ea typeface="SimSun" pitchFamily="2" charset="-122"/>
            </a:endParaRP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CN" sz="2400">
              <a:ea typeface="SimSun" pitchFamily="2" charset="-122"/>
            </a:endParaRPr>
          </a:p>
          <a:p>
            <a:pPr lvl="1"/>
            <a:endParaRPr lang="zh-CN" altLang="en-US" sz="2000">
              <a:ea typeface="SimSun" pitchFamily="2" charset="-122"/>
            </a:endParaRPr>
          </a:p>
        </p:txBody>
      </p:sp>
      <p:graphicFrame>
        <p:nvGraphicFramePr>
          <p:cNvPr id="79877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73166699"/>
              </p:ext>
            </p:extLst>
          </p:nvPr>
        </p:nvGraphicFramePr>
        <p:xfrm>
          <a:off x="2774950" y="2065338"/>
          <a:ext cx="5048250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34" name="Equation" r:id="rId3" imgW="2895480" imgH="711000" progId="Equation.DSMT4">
                  <p:embed/>
                </p:oleObj>
              </mc:Choice>
              <mc:Fallback>
                <p:oleObj name="Equation" r:id="rId3" imgW="28954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2065338"/>
                        <a:ext cx="5048250" cy="1239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3581400"/>
            <a:ext cx="1577975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1579563" y="1528763"/>
            <a:ext cx="7007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Step 1:  Eliminate x from the 2nd and 3rd equation.</a:t>
            </a:r>
            <a:endParaRPr lang="zh-CN" altLang="en-US" sz="2000" b="1" dirty="0">
              <a:solidFill>
                <a:schemeClr val="accent2"/>
              </a:solidFill>
              <a:latin typeface="Arno Pro Caption" panose="02020502040506020403" pitchFamily="18" charset="0"/>
              <a:ea typeface="SimSun" pitchFamily="2" charset="-122"/>
            </a:endParaRPr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>
            <a:off x="3327400" y="3478213"/>
            <a:ext cx="461963" cy="1263650"/>
          </a:xfrm>
          <a:prstGeom prst="downArrow">
            <a:avLst>
              <a:gd name="adj1" fmla="val 50000"/>
              <a:gd name="adj2" fmla="val 683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6757988" y="3486150"/>
            <a:ext cx="461962" cy="1263650"/>
          </a:xfrm>
          <a:prstGeom prst="downArrow">
            <a:avLst>
              <a:gd name="adj1" fmla="val 50000"/>
              <a:gd name="adj2" fmla="val 683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79882" name="AutoShape 10"/>
          <p:cNvSpPr>
            <a:spLocks noChangeArrowheads="1"/>
          </p:cNvSpPr>
          <p:nvPr/>
        </p:nvSpPr>
        <p:spPr bwMode="auto">
          <a:xfrm>
            <a:off x="4575175" y="3706813"/>
            <a:ext cx="206375" cy="2254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9883" name="AutoShape 11"/>
          <p:cNvSpPr>
            <a:spLocks noChangeArrowheads="1"/>
          </p:cNvSpPr>
          <p:nvPr/>
        </p:nvSpPr>
        <p:spPr bwMode="auto">
          <a:xfrm>
            <a:off x="4583113" y="4291013"/>
            <a:ext cx="206375" cy="2254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79884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572571172"/>
              </p:ext>
            </p:extLst>
          </p:nvPr>
        </p:nvGraphicFramePr>
        <p:xfrm>
          <a:off x="2633663" y="4872038"/>
          <a:ext cx="5572125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35" name="Equation" r:id="rId6" imgW="3085920" imgH="711000" progId="Equation.DSMT4">
                  <p:embed/>
                </p:oleObj>
              </mc:Choice>
              <mc:Fallback>
                <p:oleObj name="Equation" r:id="rId6" imgW="30859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72038"/>
                        <a:ext cx="5572125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85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781800" y="6400800"/>
            <a:ext cx="2133600" cy="323850"/>
          </a:xfrm>
          <a:prstGeom prst="rect">
            <a:avLst/>
          </a:prstGeom>
        </p:spPr>
        <p:txBody>
          <a:bodyPr/>
          <a:lstStyle/>
          <a:p>
            <a:fld id="{8B8FE13A-DD01-4A87-B59D-C2C753AC5141}" type="slidenum">
              <a:rPr lang="zh-CN" altLang="en-US"/>
              <a:pPr/>
              <a:t>104</a:t>
            </a:fld>
            <a:endParaRPr lang="en-US" altLang="zh-CN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zh-CN" dirty="0">
                <a:ea typeface="SimSun" pitchFamily="2" charset="-122"/>
              </a:rPr>
              <a:t>Gauss-Jordan Elimination</a:t>
            </a:r>
            <a:endParaRPr lang="zh-CN" altLang="en-US" dirty="0">
              <a:ea typeface="SimSun" pitchFamily="2" charset="-122"/>
            </a:endParaRPr>
          </a:p>
        </p:txBody>
      </p:sp>
      <p:graphicFrame>
        <p:nvGraphicFramePr>
          <p:cNvPr id="80899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3047136"/>
              </p:ext>
            </p:extLst>
          </p:nvPr>
        </p:nvGraphicFramePr>
        <p:xfrm>
          <a:off x="3559175" y="1792288"/>
          <a:ext cx="22510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2" name="Equation" r:id="rId3" imgW="1282680" imgH="711000" progId="Equation.DSMT4">
                  <p:embed/>
                </p:oleObj>
              </mc:Choice>
              <mc:Fallback>
                <p:oleObj name="Equation" r:id="rId3" imgW="1282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175" y="1792288"/>
                        <a:ext cx="225107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07353260"/>
              </p:ext>
            </p:extLst>
          </p:nvPr>
        </p:nvGraphicFramePr>
        <p:xfrm>
          <a:off x="6453188" y="1803400"/>
          <a:ext cx="2387600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3" name="Equation" r:id="rId5" imgW="1346040" imgH="711000" progId="Equation.DSMT4">
                  <p:embed/>
                </p:oleObj>
              </mc:Choice>
              <mc:Fallback>
                <p:oleObj name="Equation" r:id="rId5" imgW="13460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1803400"/>
                        <a:ext cx="2387600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200282655"/>
              </p:ext>
            </p:extLst>
          </p:nvPr>
        </p:nvGraphicFramePr>
        <p:xfrm>
          <a:off x="3270250" y="4275138"/>
          <a:ext cx="307498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4" name="Equation" r:id="rId7" imgW="1434960" imgH="711000" progId="Equation.DSMT4">
                  <p:embed/>
                </p:oleObj>
              </mc:Choice>
              <mc:Fallback>
                <p:oleObj name="Equation" r:id="rId7" imgW="14349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275138"/>
                        <a:ext cx="307498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1731963" y="1196975"/>
            <a:ext cx="5291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Step 2: Eliminate y from the 3rd equation.</a:t>
            </a:r>
          </a:p>
        </p:txBody>
      </p:sp>
      <p:grpSp>
        <p:nvGrpSpPr>
          <p:cNvPr id="80903" name="Group 7"/>
          <p:cNvGrpSpPr>
            <a:grpSpLocks/>
          </p:cNvGrpSpPr>
          <p:nvPr/>
        </p:nvGrpSpPr>
        <p:grpSpPr bwMode="auto">
          <a:xfrm>
            <a:off x="251520" y="2644774"/>
            <a:ext cx="2703355" cy="461963"/>
            <a:chOff x="496" y="1984"/>
            <a:chExt cx="1364" cy="291"/>
          </a:xfrm>
        </p:grpSpPr>
        <p:sp>
          <p:nvSpPr>
            <p:cNvPr id="80904" name="Text Box 8"/>
            <p:cNvSpPr txBox="1">
              <a:spLocks noChangeArrowheads="1"/>
            </p:cNvSpPr>
            <p:nvPr/>
          </p:nvSpPr>
          <p:spPr bwMode="auto">
            <a:xfrm>
              <a:off x="496" y="1984"/>
              <a:ext cx="809" cy="291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Arno Pro Caption" panose="02020502040506020403" pitchFamily="18" charset="0"/>
                  <a:ea typeface="SimSun" pitchFamily="2" charset="-122"/>
                </a:rPr>
                <a:t>13</a:t>
              </a:r>
              <a:r>
                <a:rPr lang="en-US" altLang="zh-CN" b="1" dirty="0">
                  <a:latin typeface="Arno Pro Caption" panose="02020502040506020403" pitchFamily="18" charset="0"/>
                  <a:ea typeface="SimSun" pitchFamily="2" charset="-122"/>
                </a:rPr>
                <a:t>R’</a:t>
              </a:r>
              <a:r>
                <a:rPr lang="en-US" altLang="zh-CN" b="1" baseline="-25000" dirty="0">
                  <a:latin typeface="Arno Pro Caption" panose="02020502040506020403" pitchFamily="18" charset="0"/>
                  <a:ea typeface="SimSun" pitchFamily="2" charset="-122"/>
                </a:rPr>
                <a:t>2</a:t>
              </a:r>
              <a:r>
                <a:rPr lang="en-US" altLang="zh-CN" b="1" dirty="0">
                  <a:latin typeface="Arno Pro Caption" panose="02020502040506020403" pitchFamily="18" charset="0"/>
                  <a:ea typeface="SimSun" pitchFamily="2" charset="-122"/>
                </a:rPr>
                <a:t>+R’</a:t>
              </a:r>
              <a:r>
                <a:rPr lang="en-US" altLang="zh-CN" b="1" baseline="-25000" dirty="0">
                  <a:latin typeface="Arno Pro Caption" panose="02020502040506020403" pitchFamily="18" charset="0"/>
                  <a:ea typeface="SimSun" pitchFamily="2" charset="-122"/>
                </a:rPr>
                <a:t>3</a:t>
              </a:r>
            </a:p>
          </p:txBody>
        </p:sp>
        <p:sp>
          <p:nvSpPr>
            <p:cNvPr id="80905" name="AutoShape 9"/>
            <p:cNvSpPr>
              <a:spLocks noChangeArrowheads="1"/>
            </p:cNvSpPr>
            <p:nvPr/>
          </p:nvSpPr>
          <p:spPr bwMode="auto">
            <a:xfrm>
              <a:off x="1216" y="2035"/>
              <a:ext cx="274" cy="124"/>
            </a:xfrm>
            <a:prstGeom prst="rightArrow">
              <a:avLst>
                <a:gd name="adj1" fmla="val 50000"/>
                <a:gd name="adj2" fmla="val 55242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0906" name="Text Box 10"/>
            <p:cNvSpPr txBox="1">
              <a:spLocks noChangeArrowheads="1"/>
            </p:cNvSpPr>
            <p:nvPr/>
          </p:nvSpPr>
          <p:spPr bwMode="auto">
            <a:xfrm>
              <a:off x="1498" y="1984"/>
              <a:ext cx="362" cy="291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b="1" dirty="0">
                  <a:latin typeface="Arno Pro Caption" panose="02020502040506020403" pitchFamily="18" charset="0"/>
                  <a:ea typeface="SimSun" pitchFamily="2" charset="-122"/>
                </a:rPr>
                <a:t>R’’</a:t>
              </a:r>
              <a:r>
                <a:rPr lang="en-US" altLang="zh-CN" b="1" baseline="-25000" dirty="0">
                  <a:latin typeface="Arno Pro Caption" panose="02020502040506020403" pitchFamily="18" charset="0"/>
                  <a:ea typeface="SimSun" pitchFamily="2" charset="-122"/>
                </a:rPr>
                <a:t>3</a:t>
              </a:r>
            </a:p>
          </p:txBody>
        </p:sp>
      </p:grpSp>
      <p:sp>
        <p:nvSpPr>
          <p:cNvPr id="80907" name="Line 11"/>
          <p:cNvSpPr>
            <a:spLocks noChangeShapeType="1"/>
          </p:cNvSpPr>
          <p:nvPr/>
        </p:nvSpPr>
        <p:spPr bwMode="auto">
          <a:xfrm flipV="1">
            <a:off x="2957513" y="2816225"/>
            <a:ext cx="6604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1795463" y="3727450"/>
            <a:ext cx="5291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>
                <a:solidFill>
                  <a:schemeClr val="accent2"/>
                </a:solidFill>
                <a:ea typeface="SimSun" pitchFamily="2" charset="-122"/>
              </a:rPr>
              <a:t>Step 3: </a:t>
            </a:r>
          </a:p>
        </p:txBody>
      </p:sp>
      <p:grpSp>
        <p:nvGrpSpPr>
          <p:cNvPr id="80909" name="Group 13"/>
          <p:cNvGrpSpPr>
            <a:grpSpLocks/>
          </p:cNvGrpSpPr>
          <p:nvPr/>
        </p:nvGrpSpPr>
        <p:grpSpPr bwMode="auto">
          <a:xfrm>
            <a:off x="543667" y="4267209"/>
            <a:ext cx="2116034" cy="479426"/>
            <a:chOff x="543" y="2818"/>
            <a:chExt cx="1111" cy="302"/>
          </a:xfrm>
          <a:solidFill>
            <a:srgbClr val="FFFF99"/>
          </a:solidFill>
        </p:grpSpPr>
        <p:sp>
          <p:nvSpPr>
            <p:cNvPr id="80910" name="Text Box 14"/>
            <p:cNvSpPr txBox="1">
              <a:spLocks noChangeArrowheads="1"/>
            </p:cNvSpPr>
            <p:nvPr/>
          </p:nvSpPr>
          <p:spPr bwMode="auto">
            <a:xfrm>
              <a:off x="543" y="2818"/>
              <a:ext cx="506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Arno Pro Caption" panose="02020502040506020403" pitchFamily="18" charset="0"/>
                  <a:ea typeface="SimSun" pitchFamily="2" charset="-122"/>
                </a:rPr>
                <a:t>0.5</a:t>
              </a:r>
              <a:r>
                <a:rPr lang="en-US" altLang="zh-CN" b="1" dirty="0">
                  <a:latin typeface="Arno Pro Caption" panose="02020502040506020403" pitchFamily="18" charset="0"/>
                  <a:ea typeface="SimSun" pitchFamily="2" charset="-122"/>
                </a:rPr>
                <a:t>R’</a:t>
              </a:r>
              <a:r>
                <a:rPr lang="en-US" altLang="zh-CN" b="1" baseline="-25000" dirty="0">
                  <a:latin typeface="Arno Pro Caption" panose="02020502040506020403" pitchFamily="18" charset="0"/>
                  <a:ea typeface="SimSun" pitchFamily="2" charset="-122"/>
                </a:rPr>
                <a:t>1</a:t>
              </a:r>
            </a:p>
          </p:txBody>
        </p:sp>
        <p:sp>
          <p:nvSpPr>
            <p:cNvPr id="80911" name="AutoShape 15"/>
            <p:cNvSpPr>
              <a:spLocks noChangeArrowheads="1"/>
            </p:cNvSpPr>
            <p:nvPr/>
          </p:nvSpPr>
          <p:spPr bwMode="auto">
            <a:xfrm>
              <a:off x="1054" y="2881"/>
              <a:ext cx="274" cy="124"/>
            </a:xfrm>
            <a:prstGeom prst="rightArrow">
              <a:avLst>
                <a:gd name="adj1" fmla="val 50000"/>
                <a:gd name="adj2" fmla="val 55242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latin typeface="Arno Pro Caption" panose="02020502040506020403" pitchFamily="18" charset="0"/>
              </a:endParaRPr>
            </a:p>
          </p:txBody>
        </p:sp>
        <p:sp>
          <p:nvSpPr>
            <p:cNvPr id="80912" name="Text Box 16"/>
            <p:cNvSpPr txBox="1">
              <a:spLocks noChangeArrowheads="1"/>
            </p:cNvSpPr>
            <p:nvPr/>
          </p:nvSpPr>
          <p:spPr bwMode="auto">
            <a:xfrm>
              <a:off x="1349" y="2829"/>
              <a:ext cx="305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b="1">
                  <a:latin typeface="Arno Pro Caption" panose="02020502040506020403" pitchFamily="18" charset="0"/>
                  <a:ea typeface="SimSun" pitchFamily="2" charset="-122"/>
                </a:rPr>
                <a:t>R’</a:t>
              </a:r>
              <a:r>
                <a:rPr lang="en-US" altLang="zh-CN" b="1" baseline="-25000">
                  <a:latin typeface="Arno Pro Caption" panose="02020502040506020403" pitchFamily="18" charset="0"/>
                  <a:ea typeface="SimSun" pitchFamily="2" charset="-122"/>
                </a:rPr>
                <a:t>1</a:t>
              </a:r>
            </a:p>
          </p:txBody>
        </p:sp>
      </p:grpSp>
      <p:grpSp>
        <p:nvGrpSpPr>
          <p:cNvPr id="80913" name="Group 17"/>
          <p:cNvGrpSpPr>
            <a:grpSpLocks/>
          </p:cNvGrpSpPr>
          <p:nvPr/>
        </p:nvGrpSpPr>
        <p:grpSpPr bwMode="auto">
          <a:xfrm>
            <a:off x="502734" y="4889499"/>
            <a:ext cx="2241738" cy="471488"/>
            <a:chOff x="541" y="3122"/>
            <a:chExt cx="1177" cy="297"/>
          </a:xfrm>
          <a:solidFill>
            <a:srgbClr val="FFFF99"/>
          </a:solidFill>
        </p:grpSpPr>
        <p:sp>
          <p:nvSpPr>
            <p:cNvPr id="80914" name="Text Box 18"/>
            <p:cNvSpPr txBox="1">
              <a:spLocks noChangeArrowheads="1"/>
            </p:cNvSpPr>
            <p:nvPr/>
          </p:nvSpPr>
          <p:spPr bwMode="auto">
            <a:xfrm>
              <a:off x="541" y="3122"/>
              <a:ext cx="533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zh-CN">
                  <a:latin typeface="Arno Pro Caption" panose="02020502040506020403" pitchFamily="18" charset="0"/>
                  <a:ea typeface="SimSun" pitchFamily="2" charset="-122"/>
                </a:rPr>
                <a:t>-</a:t>
              </a:r>
              <a:r>
                <a:rPr lang="en-US" altLang="zh-CN" b="1">
                  <a:latin typeface="Arno Pro Caption" panose="02020502040506020403" pitchFamily="18" charset="0"/>
                  <a:ea typeface="SimSun" pitchFamily="2" charset="-122"/>
                </a:rPr>
                <a:t>R’</a:t>
              </a:r>
              <a:r>
                <a:rPr lang="en-US" altLang="zh-CN" b="1" baseline="-25000">
                  <a:latin typeface="Arno Pro Caption" panose="02020502040506020403" pitchFamily="18" charset="0"/>
                  <a:ea typeface="SimSun" pitchFamily="2" charset="-122"/>
                </a:rPr>
                <a:t>2</a:t>
              </a:r>
            </a:p>
          </p:txBody>
        </p:sp>
        <p:sp>
          <p:nvSpPr>
            <p:cNvPr id="80915" name="AutoShape 19"/>
            <p:cNvSpPr>
              <a:spLocks noChangeArrowheads="1"/>
            </p:cNvSpPr>
            <p:nvPr/>
          </p:nvSpPr>
          <p:spPr bwMode="auto">
            <a:xfrm>
              <a:off x="1076" y="3179"/>
              <a:ext cx="274" cy="124"/>
            </a:xfrm>
            <a:prstGeom prst="rightArrow">
              <a:avLst>
                <a:gd name="adj1" fmla="val 50000"/>
                <a:gd name="adj2" fmla="val 55242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latin typeface="Arno Pro Caption" panose="02020502040506020403" pitchFamily="18" charset="0"/>
              </a:endParaRPr>
            </a:p>
          </p:txBody>
        </p:sp>
        <p:sp>
          <p:nvSpPr>
            <p:cNvPr id="80916" name="Text Box 20"/>
            <p:cNvSpPr txBox="1">
              <a:spLocks noChangeArrowheads="1"/>
            </p:cNvSpPr>
            <p:nvPr/>
          </p:nvSpPr>
          <p:spPr bwMode="auto">
            <a:xfrm>
              <a:off x="1371" y="3128"/>
              <a:ext cx="347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b="1">
                  <a:latin typeface="Arno Pro Caption" panose="02020502040506020403" pitchFamily="18" charset="0"/>
                  <a:ea typeface="SimSun" pitchFamily="2" charset="-122"/>
                </a:rPr>
                <a:t>R’’</a:t>
              </a:r>
              <a:r>
                <a:rPr lang="en-US" altLang="zh-CN" b="1" baseline="-25000">
                  <a:latin typeface="Arno Pro Caption" panose="02020502040506020403" pitchFamily="18" charset="0"/>
                  <a:ea typeface="SimSun" pitchFamily="2" charset="-122"/>
                </a:rPr>
                <a:t>2</a:t>
              </a:r>
            </a:p>
          </p:txBody>
        </p:sp>
      </p:grpSp>
      <p:grpSp>
        <p:nvGrpSpPr>
          <p:cNvPr id="80917" name="Group 21"/>
          <p:cNvGrpSpPr>
            <a:grpSpLocks/>
          </p:cNvGrpSpPr>
          <p:nvPr/>
        </p:nvGrpSpPr>
        <p:grpSpPr bwMode="auto">
          <a:xfrm>
            <a:off x="251520" y="5503057"/>
            <a:ext cx="3096344" cy="471488"/>
            <a:chOff x="547" y="3446"/>
            <a:chExt cx="1487" cy="297"/>
          </a:xfrm>
          <a:solidFill>
            <a:srgbClr val="FFFF99"/>
          </a:solidFill>
        </p:grpSpPr>
        <p:sp>
          <p:nvSpPr>
            <p:cNvPr id="80918" name="Text Box 22"/>
            <p:cNvSpPr txBox="1">
              <a:spLocks noChangeArrowheads="1"/>
            </p:cNvSpPr>
            <p:nvPr/>
          </p:nvSpPr>
          <p:spPr bwMode="auto">
            <a:xfrm>
              <a:off x="547" y="3446"/>
              <a:ext cx="888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latin typeface="Arno Pro Caption" panose="02020502040506020403" pitchFamily="18" charset="0"/>
                  <a:ea typeface="SimSun" pitchFamily="2" charset="-122"/>
                </a:rPr>
                <a:t>(1/168)</a:t>
              </a:r>
              <a:r>
                <a:rPr lang="en-US" altLang="zh-CN" b="1">
                  <a:latin typeface="Arno Pro Caption" panose="02020502040506020403" pitchFamily="18" charset="0"/>
                  <a:ea typeface="SimSun" pitchFamily="2" charset="-122"/>
                </a:rPr>
                <a:t>R’’</a:t>
              </a:r>
              <a:r>
                <a:rPr lang="en-US" altLang="zh-CN" b="1" baseline="-25000">
                  <a:latin typeface="Arno Pro Caption" panose="02020502040506020403" pitchFamily="18" charset="0"/>
                  <a:ea typeface="SimSun" pitchFamily="2" charset="-122"/>
                </a:rPr>
                <a:t>3</a:t>
              </a:r>
            </a:p>
          </p:txBody>
        </p:sp>
        <p:sp>
          <p:nvSpPr>
            <p:cNvPr id="80919" name="AutoShape 23"/>
            <p:cNvSpPr>
              <a:spLocks noChangeArrowheads="1"/>
            </p:cNvSpPr>
            <p:nvPr/>
          </p:nvSpPr>
          <p:spPr bwMode="auto">
            <a:xfrm>
              <a:off x="1371" y="3525"/>
              <a:ext cx="274" cy="124"/>
            </a:xfrm>
            <a:prstGeom prst="rightArrow">
              <a:avLst>
                <a:gd name="adj1" fmla="val 50000"/>
                <a:gd name="adj2" fmla="val 55242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latin typeface="Arno Pro Caption" panose="02020502040506020403" pitchFamily="18" charset="0"/>
              </a:endParaRPr>
            </a:p>
          </p:txBody>
        </p:sp>
        <p:sp>
          <p:nvSpPr>
            <p:cNvPr id="80920" name="Text Box 24"/>
            <p:cNvSpPr txBox="1">
              <a:spLocks noChangeArrowheads="1"/>
            </p:cNvSpPr>
            <p:nvPr/>
          </p:nvSpPr>
          <p:spPr bwMode="auto">
            <a:xfrm>
              <a:off x="1645" y="3452"/>
              <a:ext cx="389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b="1">
                  <a:latin typeface="Arno Pro Caption" panose="02020502040506020403" pitchFamily="18" charset="0"/>
                  <a:ea typeface="SimSun" pitchFamily="2" charset="-122"/>
                </a:rPr>
                <a:t>R’’’</a:t>
              </a:r>
              <a:r>
                <a:rPr lang="en-US" altLang="zh-CN" b="1" baseline="-25000">
                  <a:latin typeface="Arno Pro Caption" panose="02020502040506020403" pitchFamily="18" charset="0"/>
                  <a:ea typeface="SimSun" pitchFamily="2" charset="-122"/>
                </a:rPr>
                <a:t>3</a:t>
              </a:r>
            </a:p>
          </p:txBody>
        </p:sp>
      </p:grpSp>
      <p:sp>
        <p:nvSpPr>
          <p:cNvPr id="80921" name="AutoShape 25"/>
          <p:cNvSpPr>
            <a:spLocks noChangeArrowheads="1"/>
          </p:cNvSpPr>
          <p:nvPr/>
        </p:nvSpPr>
        <p:spPr bwMode="auto">
          <a:xfrm>
            <a:off x="3978275" y="3128963"/>
            <a:ext cx="461963" cy="933450"/>
          </a:xfrm>
          <a:prstGeom prst="downArrow">
            <a:avLst>
              <a:gd name="adj1" fmla="val 50000"/>
              <a:gd name="adj2" fmla="val 5051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80922" name="AutoShape 26"/>
          <p:cNvSpPr>
            <a:spLocks noChangeArrowheads="1"/>
          </p:cNvSpPr>
          <p:nvPr/>
        </p:nvSpPr>
        <p:spPr bwMode="auto">
          <a:xfrm>
            <a:off x="6330950" y="4889500"/>
            <a:ext cx="434975" cy="196850"/>
          </a:xfrm>
          <a:prstGeom prst="rightArrow">
            <a:avLst>
              <a:gd name="adj1" fmla="val 50000"/>
              <a:gd name="adj2" fmla="val 552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sp>
        <p:nvSpPr>
          <p:cNvPr id="80923" name="AutoShape 27"/>
          <p:cNvSpPr>
            <a:spLocks noChangeArrowheads="1"/>
          </p:cNvSpPr>
          <p:nvPr/>
        </p:nvSpPr>
        <p:spPr bwMode="auto">
          <a:xfrm>
            <a:off x="5961063" y="2352675"/>
            <a:ext cx="434975" cy="196850"/>
          </a:xfrm>
          <a:prstGeom prst="rightArrow">
            <a:avLst>
              <a:gd name="adj1" fmla="val 50000"/>
              <a:gd name="adj2" fmla="val 552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80924" name="Object 28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74962612"/>
              </p:ext>
            </p:extLst>
          </p:nvPr>
        </p:nvGraphicFramePr>
        <p:xfrm>
          <a:off x="6732588" y="4378325"/>
          <a:ext cx="2411412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25" name="Equation" r:id="rId9" imgW="1371600" imgH="711000" progId="Equation.DSMT4">
                  <p:embed/>
                </p:oleObj>
              </mc:Choice>
              <mc:Fallback>
                <p:oleObj name="Equation" r:id="rId9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4378325"/>
                        <a:ext cx="2411412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25" name="AutoShape 29"/>
          <p:cNvSpPr>
            <a:spLocks noChangeArrowheads="1"/>
          </p:cNvSpPr>
          <p:nvPr/>
        </p:nvSpPr>
        <p:spPr bwMode="auto">
          <a:xfrm>
            <a:off x="7305675" y="3148013"/>
            <a:ext cx="461963" cy="933450"/>
          </a:xfrm>
          <a:prstGeom prst="downArrow">
            <a:avLst>
              <a:gd name="adj1" fmla="val 50000"/>
              <a:gd name="adj2" fmla="val 5051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542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01CF5-B169-476E-A948-B9F4154934DE}" type="slidenum">
              <a:rPr lang="zh-CN" altLang="en-US"/>
              <a:pPr/>
              <a:t>105</a:t>
            </a:fld>
            <a:endParaRPr lang="en-US" altLang="zh-CN"/>
          </a:p>
        </p:txBody>
      </p: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3182938" y="3789363"/>
            <a:ext cx="3095625" cy="2984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SimSun" pitchFamily="2" charset="-122"/>
              </a:rPr>
              <a:t>Gauss-Jordan Elimination</a:t>
            </a:r>
            <a:endParaRPr lang="zh-CN" altLang="en-US" sz="4000">
              <a:ea typeface="SimSun" pitchFamily="2" charset="-122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CN" sz="2400" dirty="0">
              <a:ea typeface="SimSun" pitchFamily="2" charset="-122"/>
            </a:endParaRPr>
          </a:p>
          <a:p>
            <a:endParaRPr lang="zh-CN" altLang="en-US" sz="2400" dirty="0">
              <a:ea typeface="SimSun" pitchFamily="2" charset="-122"/>
            </a:endParaRPr>
          </a:p>
        </p:txBody>
      </p:sp>
      <p:graphicFrame>
        <p:nvGraphicFramePr>
          <p:cNvPr id="81932" name="Object 1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82793996"/>
              </p:ext>
            </p:extLst>
          </p:nvPr>
        </p:nvGraphicFramePr>
        <p:xfrm>
          <a:off x="3382963" y="3808413"/>
          <a:ext cx="25400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78" name="Equation" r:id="rId3" imgW="1650960" imgH="203040" progId="Equation.DSMT4">
                  <p:embed/>
                </p:oleObj>
              </mc:Choice>
              <mc:Fallback>
                <p:oleObj name="Equation" r:id="rId3" imgW="1650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3808413"/>
                        <a:ext cx="25400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44154"/>
              </p:ext>
            </p:extLst>
          </p:nvPr>
        </p:nvGraphicFramePr>
        <p:xfrm>
          <a:off x="1654175" y="1992313"/>
          <a:ext cx="296862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79" name="Equation" r:id="rId5" imgW="1434960" imgH="711000" progId="Equation.DSMT4">
                  <p:embed/>
                </p:oleObj>
              </mc:Choice>
              <mc:Fallback>
                <p:oleObj name="Equation" r:id="rId5" imgW="14349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1992313"/>
                        <a:ext cx="296862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AutoShape 6"/>
          <p:cNvSpPr>
            <a:spLocks noChangeArrowheads="1"/>
          </p:cNvSpPr>
          <p:nvPr/>
        </p:nvSpPr>
        <p:spPr bwMode="auto">
          <a:xfrm>
            <a:off x="4662488" y="2746375"/>
            <a:ext cx="434975" cy="196850"/>
          </a:xfrm>
          <a:prstGeom prst="rightArrow">
            <a:avLst>
              <a:gd name="adj1" fmla="val 50000"/>
              <a:gd name="adj2" fmla="val 552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536953"/>
              </p:ext>
            </p:extLst>
          </p:nvPr>
        </p:nvGraphicFramePr>
        <p:xfrm>
          <a:off x="5041900" y="2224088"/>
          <a:ext cx="2457450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80" name="Equation" r:id="rId7" imgW="1371600" imgH="711000" progId="Equation.DSMT4">
                  <p:embed/>
                </p:oleObj>
              </mc:Choice>
              <mc:Fallback>
                <p:oleObj name="Equation" r:id="rId7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2224088"/>
                        <a:ext cx="2457450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8" name="AutoShape 8"/>
          <p:cNvSpPr>
            <a:spLocks noChangeArrowheads="1"/>
          </p:cNvSpPr>
          <p:nvPr/>
        </p:nvSpPr>
        <p:spPr bwMode="auto">
          <a:xfrm>
            <a:off x="2519363" y="3605213"/>
            <a:ext cx="461962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1550988" y="1360488"/>
            <a:ext cx="5291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Step 4: Eliminate z from the 2</a:t>
            </a:r>
            <a:r>
              <a:rPr lang="en-US" altLang="zh-CN" sz="2000" b="1" baseline="30000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nd</a:t>
            </a:r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 equation</a:t>
            </a:r>
          </a:p>
        </p:txBody>
      </p:sp>
      <p:graphicFrame>
        <p:nvGraphicFramePr>
          <p:cNvPr id="81935" name="Object 1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891102686"/>
              </p:ext>
            </p:extLst>
          </p:nvPr>
        </p:nvGraphicFramePr>
        <p:xfrm>
          <a:off x="1679575" y="4387850"/>
          <a:ext cx="3008313" cy="181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81" name="Equation" r:id="rId9" imgW="1180800" imgH="711000" progId="Equation.DSMT4">
                  <p:embed/>
                </p:oleObj>
              </mc:Choice>
              <mc:Fallback>
                <p:oleObj name="Equation" r:id="rId9" imgW="1180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4387850"/>
                        <a:ext cx="3008313" cy="181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992497"/>
              </p:ext>
            </p:extLst>
          </p:nvPr>
        </p:nvGraphicFramePr>
        <p:xfrm>
          <a:off x="5162550" y="4446588"/>
          <a:ext cx="3348038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82" name="Equation" r:id="rId11" imgW="1371600" imgH="711000" progId="Equation.DSMT4">
                  <p:embed/>
                </p:oleObj>
              </mc:Choice>
              <mc:Fallback>
                <p:oleObj name="Equation" r:id="rId11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446588"/>
                        <a:ext cx="3348038" cy="173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39" name="AutoShape 19"/>
          <p:cNvSpPr>
            <a:spLocks noChangeArrowheads="1"/>
          </p:cNvSpPr>
          <p:nvPr/>
        </p:nvSpPr>
        <p:spPr bwMode="auto">
          <a:xfrm>
            <a:off x="6370638" y="3621088"/>
            <a:ext cx="461962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29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799A-5074-4984-A074-8BCD7148D047}" type="slidenum">
              <a:rPr lang="zh-CN" altLang="en-US"/>
              <a:pPr/>
              <a:t>106</a:t>
            </a:fld>
            <a:endParaRPr lang="en-US" altLang="zh-CN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3060700" y="3735388"/>
            <a:ext cx="3724275" cy="485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SimSun" pitchFamily="2" charset="-122"/>
              </a:rPr>
              <a:t>Gauss-Jordan Elimination</a:t>
            </a:r>
            <a:endParaRPr lang="zh-CN" altLang="en-US" sz="4000">
              <a:ea typeface="SimSun" pitchFamily="2" charset="-122"/>
            </a:endParaRP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CN" sz="2400">
              <a:ea typeface="SimSun" pitchFamily="2" charset="-122"/>
            </a:endParaRPr>
          </a:p>
          <a:p>
            <a:endParaRPr lang="zh-CN" altLang="en-US" sz="2400">
              <a:ea typeface="SimSun" pitchFamily="2" charset="-122"/>
            </a:endParaRPr>
          </a:p>
        </p:txBody>
      </p:sp>
      <p:graphicFrame>
        <p:nvGraphicFramePr>
          <p:cNvPr id="87045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65492695"/>
              </p:ext>
            </p:extLst>
          </p:nvPr>
        </p:nvGraphicFramePr>
        <p:xfrm>
          <a:off x="3227388" y="3808413"/>
          <a:ext cx="34226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2" name="Equation" r:id="rId3" imgW="2323800" imgH="203040" progId="Equation.DSMT4">
                  <p:embed/>
                </p:oleObj>
              </mc:Choice>
              <mc:Fallback>
                <p:oleObj name="Equation" r:id="rId3" imgW="2323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3808413"/>
                        <a:ext cx="34226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898676"/>
              </p:ext>
            </p:extLst>
          </p:nvPr>
        </p:nvGraphicFramePr>
        <p:xfrm>
          <a:off x="1797050" y="1604963"/>
          <a:ext cx="244157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3" name="Equation" r:id="rId5" imgW="1180800" imgH="711000" progId="Equation.DSMT4">
                  <p:embed/>
                </p:oleObj>
              </mc:Choice>
              <mc:Fallback>
                <p:oleObj name="Equation" r:id="rId5" imgW="1180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1604963"/>
                        <a:ext cx="244157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AutoShape 7"/>
          <p:cNvSpPr>
            <a:spLocks noChangeArrowheads="1"/>
          </p:cNvSpPr>
          <p:nvPr/>
        </p:nvSpPr>
        <p:spPr bwMode="auto">
          <a:xfrm>
            <a:off x="4427984" y="2412999"/>
            <a:ext cx="669479" cy="379413"/>
          </a:xfrm>
          <a:prstGeom prst="rightArrow">
            <a:avLst>
              <a:gd name="adj1" fmla="val 50000"/>
              <a:gd name="adj2" fmla="val 552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870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270703"/>
              </p:ext>
            </p:extLst>
          </p:nvPr>
        </p:nvGraphicFramePr>
        <p:xfrm>
          <a:off x="5091113" y="1755775"/>
          <a:ext cx="2820987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4" name="Equation" r:id="rId7" imgW="1371600" imgH="711000" progId="Equation.DSMT4">
                  <p:embed/>
                </p:oleObj>
              </mc:Choice>
              <mc:Fallback>
                <p:oleObj name="Equation" r:id="rId7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113" y="1755775"/>
                        <a:ext cx="2820987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9" name="AutoShape 9"/>
          <p:cNvSpPr>
            <a:spLocks noChangeArrowheads="1"/>
          </p:cNvSpPr>
          <p:nvPr/>
        </p:nvSpPr>
        <p:spPr bwMode="auto">
          <a:xfrm>
            <a:off x="2519363" y="3605213"/>
            <a:ext cx="461962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1550988" y="1271588"/>
            <a:ext cx="642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Step 5-1: Eliminate y from the 1st equation</a:t>
            </a:r>
          </a:p>
        </p:txBody>
      </p:sp>
      <p:graphicFrame>
        <p:nvGraphicFramePr>
          <p:cNvPr id="87051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88238201"/>
              </p:ext>
            </p:extLst>
          </p:nvPr>
        </p:nvGraphicFramePr>
        <p:xfrm>
          <a:off x="1824038" y="4532313"/>
          <a:ext cx="2717800" cy="181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5" name="Equation" r:id="rId9" imgW="1066680" imgH="711000" progId="Equation.DSMT4">
                  <p:embed/>
                </p:oleObj>
              </mc:Choice>
              <mc:Fallback>
                <p:oleObj name="Equation" r:id="rId9" imgW="1066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4532313"/>
                        <a:ext cx="2717800" cy="181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487770"/>
              </p:ext>
            </p:extLst>
          </p:nvPr>
        </p:nvGraphicFramePr>
        <p:xfrm>
          <a:off x="5549900" y="4579938"/>
          <a:ext cx="2573338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6" name="Equation" r:id="rId11" imgW="1054080" imgH="711000" progId="Equation.DSMT4">
                  <p:embed/>
                </p:oleObj>
              </mc:Choice>
              <mc:Fallback>
                <p:oleObj name="Equation" r:id="rId11" imgW="10540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79938"/>
                        <a:ext cx="2573338" cy="173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3" name="AutoShape 13"/>
          <p:cNvSpPr>
            <a:spLocks noChangeArrowheads="1"/>
          </p:cNvSpPr>
          <p:nvPr/>
        </p:nvSpPr>
        <p:spPr bwMode="auto">
          <a:xfrm>
            <a:off x="7131050" y="3621088"/>
            <a:ext cx="461963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32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033271" y="6316663"/>
            <a:ext cx="743000" cy="323850"/>
          </a:xfrm>
        </p:spPr>
        <p:txBody>
          <a:bodyPr/>
          <a:lstStyle/>
          <a:p>
            <a:fld id="{D11AAB11-4DA2-4076-A14B-DE12039540EE}" type="slidenum">
              <a:rPr lang="zh-CN" altLang="en-US"/>
              <a:pPr/>
              <a:t>107</a:t>
            </a:fld>
            <a:endParaRPr lang="en-US" altLang="zh-CN" dirty="0"/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5695950" y="4538663"/>
            <a:ext cx="1927225" cy="18065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060700" y="3735388"/>
            <a:ext cx="3724275" cy="485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SimSun" pitchFamily="2" charset="-122"/>
              </a:rPr>
              <a:t>Gauss-Jordan Elimination</a:t>
            </a:r>
            <a:endParaRPr lang="zh-CN" altLang="en-US" sz="4000">
              <a:ea typeface="SimSun" pitchFamily="2" charset="-122"/>
            </a:endParaRP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CN" sz="2400">
              <a:ea typeface="SimSun" pitchFamily="2" charset="-122"/>
            </a:endParaRPr>
          </a:p>
          <a:p>
            <a:endParaRPr lang="zh-CN" altLang="en-US" sz="2400">
              <a:ea typeface="SimSun" pitchFamily="2" charset="-122"/>
            </a:endParaRPr>
          </a:p>
        </p:txBody>
      </p:sp>
      <p:graphicFrame>
        <p:nvGraphicFramePr>
          <p:cNvPr id="88069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201345700"/>
              </p:ext>
            </p:extLst>
          </p:nvPr>
        </p:nvGraphicFramePr>
        <p:xfrm>
          <a:off x="3227388" y="3821113"/>
          <a:ext cx="34226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6" name="Equation" r:id="rId3" imgW="2539800" imgH="203040" progId="Equation.DSMT4">
                  <p:embed/>
                </p:oleObj>
              </mc:Choice>
              <mc:Fallback>
                <p:oleObj name="Equation" r:id="rId3" imgW="253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3821113"/>
                        <a:ext cx="34226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474016"/>
              </p:ext>
            </p:extLst>
          </p:nvPr>
        </p:nvGraphicFramePr>
        <p:xfrm>
          <a:off x="1914525" y="1604963"/>
          <a:ext cx="220662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7" name="Equation" r:id="rId5" imgW="1066680" imgH="711000" progId="Equation.DSMT4">
                  <p:embed/>
                </p:oleObj>
              </mc:Choice>
              <mc:Fallback>
                <p:oleObj name="Equation" r:id="rId5" imgW="1066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4525" y="1604963"/>
                        <a:ext cx="220662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4283968" y="2348880"/>
            <a:ext cx="813495" cy="260970"/>
          </a:xfrm>
          <a:prstGeom prst="rightArrow">
            <a:avLst>
              <a:gd name="adj1" fmla="val 50000"/>
              <a:gd name="adj2" fmla="val 552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880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062255"/>
              </p:ext>
            </p:extLst>
          </p:nvPr>
        </p:nvGraphicFramePr>
        <p:xfrm>
          <a:off x="5418138" y="1755775"/>
          <a:ext cx="2166937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8" name="Equation" r:id="rId7" imgW="1054080" imgH="711000" progId="Equation.DSMT4">
                  <p:embed/>
                </p:oleObj>
              </mc:Choice>
              <mc:Fallback>
                <p:oleObj name="Equation" r:id="rId7" imgW="10540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8" y="1755775"/>
                        <a:ext cx="2166937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3" name="AutoShape 9"/>
          <p:cNvSpPr>
            <a:spLocks noChangeArrowheads="1"/>
          </p:cNvSpPr>
          <p:nvPr/>
        </p:nvSpPr>
        <p:spPr bwMode="auto">
          <a:xfrm>
            <a:off x="2519363" y="3605213"/>
            <a:ext cx="461962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1550988" y="1271588"/>
            <a:ext cx="642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  <a:latin typeface="Arno Pro Caption" panose="02020502040506020403" pitchFamily="18" charset="0"/>
                <a:ea typeface="SimSun" pitchFamily="2" charset="-122"/>
              </a:rPr>
              <a:t>Step 5-2: Eliminate z from the 1st equation</a:t>
            </a:r>
          </a:p>
        </p:txBody>
      </p:sp>
      <p:graphicFrame>
        <p:nvGraphicFramePr>
          <p:cNvPr id="88075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399432011"/>
              </p:ext>
            </p:extLst>
          </p:nvPr>
        </p:nvGraphicFramePr>
        <p:xfrm>
          <a:off x="1970088" y="4532313"/>
          <a:ext cx="2425700" cy="181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9" name="Equation" r:id="rId9" imgW="952200" imgH="711000" progId="Equation.DSMT4">
                  <p:embed/>
                </p:oleObj>
              </mc:Choice>
              <mc:Fallback>
                <p:oleObj name="Equation" r:id="rId9" imgW="9522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4532313"/>
                        <a:ext cx="2425700" cy="181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530497"/>
              </p:ext>
            </p:extLst>
          </p:nvPr>
        </p:nvGraphicFramePr>
        <p:xfrm>
          <a:off x="6010275" y="4579938"/>
          <a:ext cx="1674813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0" name="Equation" r:id="rId11" imgW="685800" imgH="711000" progId="Equation.DSMT4">
                  <p:embed/>
                </p:oleObj>
              </mc:Choice>
              <mc:Fallback>
                <p:oleObj name="Equation" r:id="rId11" imgW="685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0275" y="4579938"/>
                        <a:ext cx="1674813" cy="173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7" name="AutoShape 13"/>
          <p:cNvSpPr>
            <a:spLocks noChangeArrowheads="1"/>
          </p:cNvSpPr>
          <p:nvPr/>
        </p:nvSpPr>
        <p:spPr bwMode="auto">
          <a:xfrm>
            <a:off x="7131050" y="3621088"/>
            <a:ext cx="461963" cy="723900"/>
          </a:xfrm>
          <a:prstGeom prst="downArrow">
            <a:avLst>
              <a:gd name="adj1" fmla="val 50000"/>
              <a:gd name="adj2" fmla="val 3917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809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1507" name="Text Box 1027"/>
          <p:cNvSpPr txBox="1">
            <a:spLocks noChangeArrowheads="1"/>
          </p:cNvSpPr>
          <p:nvPr/>
        </p:nvSpPr>
        <p:spPr bwMode="auto">
          <a:xfrm>
            <a:off x="683568" y="1196752"/>
            <a:ext cx="73448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dirty="0">
                <a:latin typeface="Arno Pro Caption" panose="02020502040506020403" pitchFamily="18" charset="0"/>
              </a:rPr>
              <a:t>Given the following, determine {x} for the two different loads {c}</a:t>
            </a:r>
          </a:p>
        </p:txBody>
      </p:sp>
      <p:graphicFrame>
        <p:nvGraphicFramePr>
          <p:cNvPr id="21508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533243"/>
              </p:ext>
            </p:extLst>
          </p:nvPr>
        </p:nvGraphicFramePr>
        <p:xfrm>
          <a:off x="1739900" y="2070100"/>
          <a:ext cx="3360738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21" name="Equation" r:id="rId3" imgW="1346040" imgH="1498320" progId="Equation.DSMT4">
                  <p:embed/>
                </p:oleObj>
              </mc:Choice>
              <mc:Fallback>
                <p:oleObj name="Equation" r:id="rId3" imgW="1346040" imgH="1498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070100"/>
                        <a:ext cx="3360738" cy="374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108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48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582669"/>
              </p:ext>
            </p:extLst>
          </p:nvPr>
        </p:nvGraphicFramePr>
        <p:xfrm>
          <a:off x="442913" y="917575"/>
          <a:ext cx="3360737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5" name="Equation" r:id="rId3" imgW="1346040" imgH="1498320" progId="Equation.DSMT4">
                  <p:embed/>
                </p:oleObj>
              </mc:Choice>
              <mc:Fallback>
                <p:oleObj name="Equation" r:id="rId3" imgW="1346040" imgH="1498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917575"/>
                        <a:ext cx="3360737" cy="374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139952" y="2132856"/>
            <a:ext cx="48734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i="1" dirty="0">
                <a:latin typeface="Arno Pro Caption" pitchFamily="18" charset="0"/>
              </a:rPr>
              <a:t>{c}</a:t>
            </a:r>
            <a:r>
              <a:rPr lang="en-US" sz="2400" i="1" baseline="30000" dirty="0">
                <a:latin typeface="Arno Pro Caption" pitchFamily="18" charset="0"/>
              </a:rPr>
              <a:t>T</a:t>
            </a:r>
            <a:r>
              <a:rPr lang="en-US" sz="2400" i="1" dirty="0">
                <a:latin typeface="Arno Pro Caption" pitchFamily="18" charset="0"/>
              </a:rPr>
              <a:t> </a:t>
            </a:r>
            <a:r>
              <a:rPr lang="en-US" sz="2400" dirty="0">
                <a:latin typeface="Arno Pro Caption" pitchFamily="18" charset="0"/>
              </a:rPr>
              <a:t>= {1   2   3}</a:t>
            </a:r>
          </a:p>
          <a:p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1</a:t>
            </a:r>
            <a:r>
              <a:rPr lang="en-US" sz="2400" dirty="0">
                <a:latin typeface="Arno Pro Caption" pitchFamily="18" charset="0"/>
              </a:rPr>
              <a:t> = (2)(1) + (-1)(2) + (1)(3) = 3</a:t>
            </a:r>
          </a:p>
          <a:p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2</a:t>
            </a:r>
            <a:r>
              <a:rPr lang="en-US" sz="2400" dirty="0">
                <a:latin typeface="Arno Pro Caption" pitchFamily="18" charset="0"/>
              </a:rPr>
              <a:t> = (-2)(1) + (6)(2) + (3)(3) = 19</a:t>
            </a:r>
          </a:p>
          <a:p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3</a:t>
            </a:r>
            <a:r>
              <a:rPr lang="en-US" sz="2400" dirty="0">
                <a:latin typeface="Arno Pro Caption" pitchFamily="18" charset="0"/>
              </a:rPr>
              <a:t> = (-3)(1) + (1)(2) + (-4)(3) = -13</a:t>
            </a:r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4067944" y="3861048"/>
            <a:ext cx="496963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i="1" dirty="0">
                <a:latin typeface="Arno Pro Caption" pitchFamily="18" charset="0"/>
              </a:rPr>
              <a:t>{c} </a:t>
            </a:r>
            <a:r>
              <a:rPr lang="en-US" sz="2400" i="1" baseline="30000" dirty="0">
                <a:latin typeface="Arno Pro Caption" pitchFamily="18" charset="0"/>
              </a:rPr>
              <a:t>T</a:t>
            </a:r>
            <a:r>
              <a:rPr lang="en-US" sz="2400" dirty="0">
                <a:latin typeface="Arno Pro Caption" pitchFamily="18" charset="0"/>
              </a:rPr>
              <a:t>= {4   -7   1)</a:t>
            </a:r>
            <a:endParaRPr lang="en-US" sz="2400" i="1" dirty="0">
              <a:latin typeface="Arno Pro Caption" pitchFamily="18" charset="0"/>
            </a:endParaRPr>
          </a:p>
          <a:p>
            <a:pPr eaLnBrk="0" hangingPunct="0"/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1</a:t>
            </a:r>
            <a:r>
              <a:rPr lang="en-US" sz="2400" dirty="0">
                <a:latin typeface="Arno Pro Caption" pitchFamily="18" charset="0"/>
              </a:rPr>
              <a:t> = (2)(4) + (-1)(-7) + (1)(1)=16</a:t>
            </a:r>
          </a:p>
          <a:p>
            <a:pPr eaLnBrk="0" hangingPunct="0"/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2</a:t>
            </a:r>
            <a:r>
              <a:rPr lang="en-US" sz="2400" dirty="0">
                <a:latin typeface="Arno Pro Caption" pitchFamily="18" charset="0"/>
              </a:rPr>
              <a:t> = (-2)(4) + (6)(-7) + (3)(1) = -47</a:t>
            </a:r>
          </a:p>
          <a:p>
            <a:pPr eaLnBrk="0" hangingPunct="0"/>
            <a:r>
              <a:rPr lang="en-US" sz="2400" i="1" dirty="0">
                <a:latin typeface="Arno Pro Caption" pitchFamily="18" charset="0"/>
              </a:rPr>
              <a:t>x</a:t>
            </a:r>
            <a:r>
              <a:rPr lang="en-US" sz="2400" i="1" baseline="-25000" dirty="0">
                <a:latin typeface="Arno Pro Caption" pitchFamily="18" charset="0"/>
              </a:rPr>
              <a:t>3</a:t>
            </a:r>
            <a:r>
              <a:rPr lang="en-US" sz="2400" dirty="0">
                <a:latin typeface="Arno Pro Caption" pitchFamily="18" charset="0"/>
              </a:rPr>
              <a:t> = (-3)(4) + (1)(-7) + (-4)(1) = -23</a:t>
            </a:r>
          </a:p>
          <a:p>
            <a:pPr eaLnBrk="0" hangingPunct="0"/>
            <a:endParaRPr lang="en-US" sz="2400" dirty="0">
              <a:latin typeface="Arno Pro Captio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109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64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63562" y="1120040"/>
            <a:ext cx="7924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At the end of (n-1) Forward Elimination steps, the system of equations will look like</a:t>
            </a: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/>
        </p:nvGraphicFramePr>
        <p:xfrm>
          <a:off x="3048000" y="2971800"/>
          <a:ext cx="3962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6" name="Equation" r:id="rId4" imgW="1778000" imgH="241300" progId="Equation.3">
                  <p:embed/>
                </p:oleObj>
              </mc:Choice>
              <mc:Fallback>
                <p:oleObj name="Equation" r:id="rId4" imgW="1778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71800"/>
                        <a:ext cx="3962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3994150" y="3581400"/>
          <a:ext cx="3060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7" name="Equation" r:id="rId6" imgW="1308100" imgH="241300" progId="Equation.3">
                  <p:embed/>
                </p:oleObj>
              </mc:Choice>
              <mc:Fallback>
                <p:oleObj name="Equation" r:id="rId6" imgW="13081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3581400"/>
                        <a:ext cx="3060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5"/>
          <p:cNvGraphicFramePr>
            <a:graphicFrameLocks noChangeAspect="1"/>
          </p:cNvGraphicFramePr>
          <p:nvPr/>
        </p:nvGraphicFramePr>
        <p:xfrm>
          <a:off x="5334000" y="4724400"/>
          <a:ext cx="23622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8" name="Equation" r:id="rId8" imgW="1016000" imgH="279400" progId="Equation.3">
                  <p:embed/>
                </p:oleObj>
              </mc:Choice>
              <mc:Fallback>
                <p:oleObj name="Equation" r:id="rId8" imgW="10160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724400"/>
                        <a:ext cx="23622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12"/>
          <p:cNvSpPr>
            <a:spLocks noChangeArrowheads="1"/>
          </p:cNvSpPr>
          <p:nvPr/>
        </p:nvSpPr>
        <p:spPr bwMode="auto">
          <a:xfrm>
            <a:off x="0" y="2454275"/>
            <a:ext cx="612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sp>
        <p:nvSpPr>
          <p:cNvPr id="15368" name="Rectangle 13"/>
          <p:cNvSpPr>
            <a:spLocks noChangeArrowheads="1"/>
          </p:cNvSpPr>
          <p:nvPr/>
        </p:nvSpPr>
        <p:spPr bwMode="auto">
          <a:xfrm>
            <a:off x="0" y="2967038"/>
            <a:ext cx="1127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5369" name="Rectangle 14"/>
          <p:cNvSpPr>
            <a:spLocks noChangeArrowheads="1"/>
          </p:cNvSpPr>
          <p:nvPr/>
        </p:nvSpPr>
        <p:spPr bwMode="auto">
          <a:xfrm>
            <a:off x="4267200" y="4038600"/>
            <a:ext cx="274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5370" name="Rectangle 15"/>
          <p:cNvSpPr>
            <a:spLocks noChangeArrowheads="1"/>
          </p:cNvSpPr>
          <p:nvPr/>
        </p:nvSpPr>
        <p:spPr bwMode="auto">
          <a:xfrm>
            <a:off x="0" y="4578350"/>
            <a:ext cx="3127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</a:t>
            </a:r>
            <a:endParaRPr lang="en-US" sz="1800">
              <a:latin typeface="Arial" charset="0"/>
            </a:endParaRPr>
          </a:p>
        </p:txBody>
      </p:sp>
      <p:sp>
        <p:nvSpPr>
          <p:cNvPr id="15371" name="Rectangle 1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5372" name="Object 16"/>
          <p:cNvGraphicFramePr>
            <a:graphicFrameLocks noChangeAspect="1"/>
          </p:cNvGraphicFramePr>
          <p:nvPr/>
        </p:nvGraphicFramePr>
        <p:xfrm>
          <a:off x="2057400" y="2438400"/>
          <a:ext cx="49530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9" name="Equation" r:id="rId10" imgW="2247900" imgH="228600" progId="Equation.3">
                  <p:embed/>
                </p:oleObj>
              </mc:Choice>
              <mc:Fallback>
                <p:oleObj name="Equation" r:id="rId10" imgW="2247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8400"/>
                        <a:ext cx="49530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3" name="Text Box 18"/>
          <p:cNvSpPr txBox="1">
            <a:spLocks noChangeArrowheads="1"/>
          </p:cNvSpPr>
          <p:nvPr/>
        </p:nvSpPr>
        <p:spPr bwMode="auto">
          <a:xfrm>
            <a:off x="2514600" y="58674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no Pro Caption" panose="02020502040506020403" pitchFamily="18" charset="0"/>
                <a:ea typeface="Tahoma" panose="020B0604030504040204" pitchFamily="34" charset="0"/>
                <a:cs typeface="Tahoma" panose="020B0604030504040204" pitchFamily="34" charset="0"/>
              </a:rPr>
              <a:t>End of Step (n-1)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210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963960"/>
          </a:xfrm>
        </p:spPr>
        <p:txBody>
          <a:bodyPr/>
          <a:lstStyle/>
          <a:p>
            <a:pPr eaLnBrk="1" hangingPunct="1"/>
            <a:r>
              <a:rPr lang="en-US" dirty="0" smtClean="0"/>
              <a:t>Matrix Form at End of Forward Elimination</a:t>
            </a:r>
          </a:p>
        </p:txBody>
      </p:sp>
      <p:graphicFrame>
        <p:nvGraphicFramePr>
          <p:cNvPr id="16387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691685"/>
              </p:ext>
            </p:extLst>
          </p:nvPr>
        </p:nvGraphicFramePr>
        <p:xfrm>
          <a:off x="1202531" y="1484784"/>
          <a:ext cx="6662738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Equation" r:id="rId4" imgW="2400120" imgH="1168200" progId="Equation.DSMT4">
                  <p:embed/>
                </p:oleObj>
              </mc:Choice>
              <mc:Fallback>
                <p:oleObj name="Equation" r:id="rId4" imgW="240012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531" y="1484784"/>
                        <a:ext cx="6662738" cy="324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152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143000" y="14478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  <a:ea typeface="Tahoma" panose="020B0604030504040204" pitchFamily="34" charset="0"/>
                <a:cs typeface="Tahoma" panose="020B0604030504040204" pitchFamily="34" charset="0"/>
              </a:rPr>
              <a:t>Solve each equation starting from the last equation</a:t>
            </a: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1828800" y="4572000"/>
            <a:ext cx="609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 eaLnBrk="1" hangingPunct="1">
              <a:spcBef>
                <a:spcPct val="50000"/>
              </a:spcBef>
              <a:defRPr>
                <a:latin typeface="Arno Pro Caption" panose="02020502040506020403" pitchFamily="18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/>
              <a:t>Example of a system of 3 equations</a:t>
            </a:r>
          </a:p>
        </p:txBody>
      </p:sp>
      <p:graphicFrame>
        <p:nvGraphicFramePr>
          <p:cNvPr id="17415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059091"/>
              </p:ext>
            </p:extLst>
          </p:nvPr>
        </p:nvGraphicFramePr>
        <p:xfrm>
          <a:off x="1503363" y="2133600"/>
          <a:ext cx="6594475" cy="212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Equation" r:id="rId4" imgW="2209680" imgH="711000" progId="Equation.DSMT4">
                  <p:embed/>
                </p:oleObj>
              </mc:Choice>
              <mc:Fallback>
                <p:oleObj name="Equation" r:id="rId4" imgW="2209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2133600"/>
                        <a:ext cx="6594475" cy="212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026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 Starting Eqns</a:t>
            </a:r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3124200" y="2133600"/>
          <a:ext cx="3962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8" name="Equation" r:id="rId4" imgW="1778000" imgH="241300" progId="Equation.3">
                  <p:embed/>
                </p:oleObj>
              </mc:Choice>
              <mc:Fallback>
                <p:oleObj name="Equation" r:id="rId4" imgW="1778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33600"/>
                        <a:ext cx="3962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4114800" y="2743200"/>
          <a:ext cx="2971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9" name="Equation" r:id="rId6" imgW="1269449" imgH="241195" progId="Equation.3">
                  <p:embed/>
                </p:oleObj>
              </mc:Choice>
              <mc:Fallback>
                <p:oleObj name="Equation" r:id="rId6" imgW="126944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43200"/>
                        <a:ext cx="2971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5410200" y="3886200"/>
          <a:ext cx="23622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0" name="Equation" r:id="rId8" imgW="1016000" imgH="279400" progId="Equation.3">
                  <p:embed/>
                </p:oleObj>
              </mc:Choice>
              <mc:Fallback>
                <p:oleObj name="Equation" r:id="rId8" imgW="10160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86200"/>
                        <a:ext cx="23622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0" y="2454275"/>
            <a:ext cx="612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0" y="2967038"/>
            <a:ext cx="1127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4343400" y="3200400"/>
            <a:ext cx="274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8441" name="Rectangle 10"/>
          <p:cNvSpPr>
            <a:spLocks noChangeArrowheads="1"/>
          </p:cNvSpPr>
          <p:nvPr/>
        </p:nvSpPr>
        <p:spPr bwMode="auto">
          <a:xfrm>
            <a:off x="0" y="4578350"/>
            <a:ext cx="3127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</a:t>
            </a:r>
            <a:endParaRPr lang="en-US" sz="1800">
              <a:latin typeface="Arial" charset="0"/>
            </a:endParaRPr>
          </a:p>
        </p:txBody>
      </p:sp>
      <p:sp>
        <p:nvSpPr>
          <p:cNvPr id="18442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8443" name="Object 12"/>
          <p:cNvGraphicFramePr>
            <a:graphicFrameLocks noChangeAspect="1"/>
          </p:cNvGraphicFramePr>
          <p:nvPr/>
        </p:nvGraphicFramePr>
        <p:xfrm>
          <a:off x="2133600" y="1600200"/>
          <a:ext cx="49530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1" name="Equation" r:id="rId10" imgW="2247900" imgH="228600" progId="Equation.3">
                  <p:embed/>
                </p:oleObj>
              </mc:Choice>
              <mc:Fallback>
                <p:oleObj name="Equation" r:id="rId10" imgW="2247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00200"/>
                        <a:ext cx="49530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915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Start with the last equation because it has only one unknown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9461" name="Object 4"/>
          <p:cNvGraphicFramePr>
            <a:graphicFrameLocks noChangeAspect="1"/>
          </p:cNvGraphicFramePr>
          <p:nvPr/>
        </p:nvGraphicFramePr>
        <p:xfrm>
          <a:off x="2895600" y="1905000"/>
          <a:ext cx="2209800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5" name="Equation" r:id="rId4" imgW="698500" imgH="457200" progId="Equation.3">
                  <p:embed/>
                </p:oleObj>
              </mc:Choice>
              <mc:Fallback>
                <p:oleObj name="Equation" r:id="rId4" imgW="698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05000"/>
                        <a:ext cx="2209800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622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081868"/>
              </p:ext>
            </p:extLst>
          </p:nvPr>
        </p:nvGraphicFramePr>
        <p:xfrm>
          <a:off x="234950" y="4159250"/>
          <a:ext cx="6235700" cy="158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7" name="Equation" r:id="rId4" imgW="2438280" imgH="622080" progId="Equation.DSMT4">
                  <p:embed/>
                </p:oleObj>
              </mc:Choice>
              <mc:Fallback>
                <p:oleObj name="Equation" r:id="rId4" imgW="24382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4159250"/>
                        <a:ext cx="6235700" cy="158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048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077462"/>
              </p:ext>
            </p:extLst>
          </p:nvPr>
        </p:nvGraphicFramePr>
        <p:xfrm>
          <a:off x="3352800" y="1371600"/>
          <a:ext cx="17526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8" name="Equation" r:id="rId6" imgW="698400" imgH="457200" progId="Equation.DSMT4">
                  <p:embed/>
                </p:oleObj>
              </mc:Choice>
              <mc:Fallback>
                <p:oleObj name="Equation" r:id="rId6" imgW="698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17526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13"/>
          <p:cNvGraphicFramePr>
            <a:graphicFrameLocks noGrp="1" noChangeAspect="1"/>
          </p:cNvGraphicFramePr>
          <p:nvPr>
            <p:ph idx="1"/>
          </p:nvPr>
        </p:nvGraphicFramePr>
        <p:xfrm>
          <a:off x="352425" y="2819400"/>
          <a:ext cx="8742363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9" name="Equation" r:id="rId8" imgW="3530600" imgH="469900" progId="Equation.3">
                  <p:embed/>
                </p:oleObj>
              </mc:Choice>
              <mc:Fallback>
                <p:oleObj name="Equation" r:id="rId8" imgW="35306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2819400"/>
                        <a:ext cx="8742363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87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Forward Elimination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For i = 1 to n-1 {          </a:t>
            </a:r>
            <a:r>
              <a:rPr lang="en-US" sz="2000" smtClean="0">
                <a:solidFill>
                  <a:schemeClr val="bg2"/>
                </a:solidFill>
              </a:rPr>
              <a:t>//  for each equation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For j = i+1 to n  {      </a:t>
            </a:r>
            <a:r>
              <a:rPr lang="en-US" sz="2000" smtClean="0">
                <a:solidFill>
                  <a:schemeClr val="bg2"/>
                </a:solidFill>
              </a:rPr>
              <a:t>//  for each target equation below the current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  For k = i+1 to n  { </a:t>
            </a:r>
            <a:r>
              <a:rPr lang="en-US" sz="2000" smtClean="0">
                <a:solidFill>
                  <a:schemeClr val="bg2"/>
                </a:solidFill>
              </a:rPr>
              <a:t>// for each element beyond pivot column</a:t>
            </a:r>
            <a:r>
              <a:rPr lang="en-US" sz="2000" smtClean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 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</p:txBody>
      </p:sp>
      <p:graphicFrame>
        <p:nvGraphicFramePr>
          <p:cNvPr id="2150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353015"/>
              </p:ext>
            </p:extLst>
          </p:nvPr>
        </p:nvGraphicFramePr>
        <p:xfrm>
          <a:off x="1893888" y="3990975"/>
          <a:ext cx="337661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0" name="Equation" r:id="rId4" imgW="1244520" imgH="241200" progId="Equation.DSMT4">
                  <p:embed/>
                </p:oleObj>
              </mc:Choice>
              <mc:Fallback>
                <p:oleObj name="Equation" r:id="rId4" imgW="1244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1893888" y="3990975"/>
                        <a:ext cx="3376612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Computational Complexity</a:t>
            </a:r>
          </a:p>
        </p:txBody>
      </p:sp>
      <p:grpSp>
        <p:nvGrpSpPr>
          <p:cNvPr id="21509" name="Group 6"/>
          <p:cNvGrpSpPr>
            <a:grpSpLocks/>
          </p:cNvGrpSpPr>
          <p:nvPr/>
        </p:nvGrpSpPr>
        <p:grpSpPr bwMode="auto">
          <a:xfrm>
            <a:off x="4572000" y="2482478"/>
            <a:ext cx="3573463" cy="796925"/>
            <a:chOff x="3200" y="1680"/>
            <a:chExt cx="2251" cy="50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1516" name="Rectangle 7"/>
            <p:cNvSpPr>
              <a:spLocks noChangeArrowheads="1"/>
            </p:cNvSpPr>
            <p:nvPr/>
          </p:nvSpPr>
          <p:spPr bwMode="auto">
            <a:xfrm>
              <a:off x="3200" y="1680"/>
              <a:ext cx="2251" cy="5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17" name="Text Box 8"/>
            <p:cNvSpPr txBox="1">
              <a:spLocks noChangeArrowheads="1"/>
            </p:cNvSpPr>
            <p:nvPr/>
          </p:nvSpPr>
          <p:spPr bwMode="blackWhite">
            <a:xfrm>
              <a:off x="4421" y="1775"/>
              <a:ext cx="875" cy="30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500" dirty="0">
                  <a:latin typeface="Arno Pro Caption" panose="02020502040506020403" pitchFamily="18" charset="0"/>
                </a:rPr>
                <a:t>divisions </a:t>
              </a:r>
            </a:p>
          </p:txBody>
        </p:sp>
        <p:graphicFrame>
          <p:nvGraphicFramePr>
            <p:cNvPr id="215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6909019"/>
                </p:ext>
              </p:extLst>
            </p:nvPr>
          </p:nvGraphicFramePr>
          <p:xfrm>
            <a:off x="3229" y="1680"/>
            <a:ext cx="1078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91" name="Equation" r:id="rId6" imgW="977760" imgH="444240" progId="Equation.DSMT4">
                    <p:embed/>
                  </p:oleObj>
                </mc:Choice>
                <mc:Fallback>
                  <p:oleObj name="Equation" r:id="rId6" imgW="977760" imgH="4442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9" y="1680"/>
                          <a:ext cx="1078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10" name="Group 10"/>
          <p:cNvGrpSpPr>
            <a:grpSpLocks/>
          </p:cNvGrpSpPr>
          <p:nvPr/>
        </p:nvGrpSpPr>
        <p:grpSpPr bwMode="auto">
          <a:xfrm>
            <a:off x="5486400" y="4038600"/>
            <a:ext cx="2786063" cy="1643063"/>
            <a:chOff x="3530" y="2618"/>
            <a:chExt cx="1755" cy="10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1513" name="Rectangle 11"/>
            <p:cNvSpPr>
              <a:spLocks noChangeArrowheads="1"/>
            </p:cNvSpPr>
            <p:nvPr/>
          </p:nvSpPr>
          <p:spPr bwMode="auto">
            <a:xfrm>
              <a:off x="3530" y="2618"/>
              <a:ext cx="1755" cy="1035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14" name="Text Box 12"/>
            <p:cNvSpPr txBox="1">
              <a:spLocks noChangeArrowheads="1"/>
            </p:cNvSpPr>
            <p:nvPr/>
          </p:nvSpPr>
          <p:spPr bwMode="blackWhite">
            <a:xfrm>
              <a:off x="3674" y="3311"/>
              <a:ext cx="1281" cy="30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500" dirty="0">
                  <a:latin typeface="Arno Pro Caption" panose="02020502040506020403" pitchFamily="18" charset="0"/>
                </a:rPr>
                <a:t>multiply-</a:t>
              </a:r>
              <a:r>
                <a:rPr lang="en-US" sz="2500" dirty="0" err="1">
                  <a:latin typeface="Arno Pro Caption" panose="02020502040506020403" pitchFamily="18" charset="0"/>
                </a:rPr>
                <a:t>add’s</a:t>
              </a:r>
              <a:endParaRPr lang="en-US" sz="2500" dirty="0">
                <a:latin typeface="Arno Pro Caption" panose="02020502040506020403" pitchFamily="18" charset="0"/>
              </a:endParaRPr>
            </a:p>
          </p:txBody>
        </p:sp>
        <p:graphicFrame>
          <p:nvGraphicFramePr>
            <p:cNvPr id="2151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37884322"/>
                </p:ext>
              </p:extLst>
            </p:nvPr>
          </p:nvGraphicFramePr>
          <p:xfrm>
            <a:off x="3654" y="2736"/>
            <a:ext cx="1476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92" name="Equation" r:id="rId8" imgW="1117440" imgH="431640" progId="Equation.DSMT4">
                    <p:embed/>
                  </p:oleObj>
                </mc:Choice>
                <mc:Fallback>
                  <p:oleObj name="Equation" r:id="rId8" imgW="111744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4" y="2736"/>
                          <a:ext cx="1476" cy="5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5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85931"/>
              </p:ext>
            </p:extLst>
          </p:nvPr>
        </p:nvGraphicFramePr>
        <p:xfrm>
          <a:off x="1285082" y="2451100"/>
          <a:ext cx="230663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3" name="Equation" r:id="rId10" imgW="1193760" imgH="457200" progId="Equation.DSMT4">
                  <p:embed/>
                </p:oleObj>
              </mc:Choice>
              <mc:Fallback>
                <p:oleObj name="Equation" r:id="rId10" imgW="11937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1285082" y="2451100"/>
                        <a:ext cx="2306637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72" name="Text Box 16"/>
          <p:cNvSpPr txBox="1">
            <a:spLocks noChangeArrowheads="1"/>
          </p:cNvSpPr>
          <p:nvPr/>
        </p:nvSpPr>
        <p:spPr bwMode="auto">
          <a:xfrm>
            <a:off x="3322638" y="5003800"/>
            <a:ext cx="1762125" cy="7699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400" b="1" i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O(n</a:t>
            </a:r>
            <a:r>
              <a:rPr lang="en-US" sz="4400" b="1" i="1" baseline="30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4400" b="1" i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393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Computational Complexity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Backward Substitution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For i = n-1 to 1  {          </a:t>
            </a:r>
            <a:r>
              <a:rPr lang="en-US" sz="2000" smtClean="0">
                <a:solidFill>
                  <a:schemeClr val="bg2"/>
                </a:solidFill>
              </a:rPr>
              <a:t>//  for each equation</a:t>
            </a:r>
          </a:p>
          <a:p>
            <a:pPr lvl="1">
              <a:buFont typeface="Wingdings" pitchFamily="2" charset="2"/>
              <a:buNone/>
            </a:pPr>
            <a:r>
              <a:rPr lang="en-US" sz="2000" smtClean="0"/>
              <a:t>For j = n  to i+1  {      </a:t>
            </a:r>
            <a:r>
              <a:rPr lang="en-US" sz="2000" smtClean="0">
                <a:solidFill>
                  <a:schemeClr val="bg2"/>
                </a:solidFill>
              </a:rPr>
              <a:t>//  for each known variable</a:t>
            </a:r>
          </a:p>
          <a:p>
            <a:pPr lvl="2">
              <a:buFont typeface="Wingdings" pitchFamily="2" charset="2"/>
              <a:buNone/>
            </a:pPr>
            <a:r>
              <a:rPr lang="en-US" sz="2000" smtClean="0"/>
              <a:t>sum = sum – A</a:t>
            </a:r>
            <a:r>
              <a:rPr lang="en-US" sz="2000" baseline="-25000" smtClean="0"/>
              <a:t>ij</a:t>
            </a:r>
            <a:r>
              <a:rPr lang="en-US" sz="2000" smtClean="0"/>
              <a:t> * x</a:t>
            </a:r>
            <a:r>
              <a:rPr lang="en-US" sz="2000" baseline="-25000" smtClean="0"/>
              <a:t>j</a:t>
            </a:r>
          </a:p>
          <a:p>
            <a:pPr lvl="1">
              <a:buFont typeface="Wingdings" pitchFamily="2" charset="2"/>
              <a:buNone/>
            </a:pPr>
            <a:r>
              <a:rPr lang="en-US" sz="2000" smtClean="0"/>
              <a:t>}</a:t>
            </a:r>
          </a:p>
          <a:p>
            <a:pPr>
              <a:buFont typeface="Wingdings" pitchFamily="2" charset="2"/>
              <a:buNone/>
            </a:pPr>
            <a:r>
              <a:rPr lang="en-US" sz="2000" smtClean="0"/>
              <a:t>}</a:t>
            </a:r>
          </a:p>
          <a:p>
            <a:pPr>
              <a:buFont typeface="Wingdings" pitchFamily="2" charset="2"/>
              <a:buNone/>
            </a:pPr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grpSp>
        <p:nvGrpSpPr>
          <p:cNvPr id="22532" name="Group 12"/>
          <p:cNvGrpSpPr>
            <a:grpSpLocks/>
          </p:cNvGrpSpPr>
          <p:nvPr/>
        </p:nvGrpSpPr>
        <p:grpSpPr bwMode="auto">
          <a:xfrm>
            <a:off x="3200400" y="3657600"/>
            <a:ext cx="4114800" cy="796925"/>
            <a:chOff x="2016" y="2304"/>
            <a:chExt cx="2592" cy="50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2534" name="Rectangle 9"/>
            <p:cNvSpPr>
              <a:spLocks noChangeArrowheads="1"/>
            </p:cNvSpPr>
            <p:nvPr/>
          </p:nvSpPr>
          <p:spPr bwMode="auto">
            <a:xfrm>
              <a:off x="2016" y="2304"/>
              <a:ext cx="2592" cy="5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5" name="Text Box 10"/>
            <p:cNvSpPr txBox="1">
              <a:spLocks noChangeArrowheads="1"/>
            </p:cNvSpPr>
            <p:nvPr/>
          </p:nvSpPr>
          <p:spPr bwMode="blackWhite">
            <a:xfrm>
              <a:off x="3120" y="2399"/>
              <a:ext cx="1324" cy="30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500" dirty="0">
                  <a:latin typeface="Arno Pro Caption" panose="02020502040506020403" pitchFamily="18" charset="0"/>
                </a:rPr>
                <a:t>multiply-</a:t>
              </a:r>
              <a:r>
                <a:rPr lang="en-US" sz="2500" dirty="0" err="1">
                  <a:latin typeface="Arno Pro Caption" panose="02020502040506020403" pitchFamily="18" charset="0"/>
                </a:rPr>
                <a:t>add’s</a:t>
              </a:r>
              <a:r>
                <a:rPr lang="en-US" sz="2500" dirty="0">
                  <a:latin typeface="Arno Pro Caption" panose="02020502040506020403" pitchFamily="18" charset="0"/>
                </a:rPr>
                <a:t> </a:t>
              </a:r>
            </a:p>
          </p:txBody>
        </p:sp>
        <p:graphicFrame>
          <p:nvGraphicFramePr>
            <p:cNvPr id="22536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2433472"/>
                </p:ext>
              </p:extLst>
            </p:nvPr>
          </p:nvGraphicFramePr>
          <p:xfrm>
            <a:off x="2045" y="2304"/>
            <a:ext cx="1078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97" name="Equation" r:id="rId3" imgW="977760" imgH="444240" progId="Equation.DSMT4">
                    <p:embed/>
                  </p:oleObj>
                </mc:Choice>
                <mc:Fallback>
                  <p:oleObj name="Equation" r:id="rId3" imgW="977760" imgH="4442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5" y="2304"/>
                          <a:ext cx="1078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3322638" y="5003800"/>
            <a:ext cx="1762125" cy="7699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400" b="1" i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O(n</a:t>
            </a:r>
            <a:r>
              <a:rPr lang="en-US" sz="4400" b="1" i="1" baseline="300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4400" b="1" i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4503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9834"/>
          </a:xfrm>
        </p:spPr>
        <p:txBody>
          <a:bodyPr/>
          <a:lstStyle/>
          <a:p>
            <a:pPr eaLnBrk="1" hangingPunct="1"/>
            <a:r>
              <a:rPr lang="en-US" dirty="0" smtClean="0"/>
              <a:t>Example 1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61504" y="939860"/>
            <a:ext cx="71228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 dirty="0">
                <a:latin typeface="Arno Pro Caption" panose="02020502040506020403" pitchFamily="18" charset="0"/>
              </a:rPr>
              <a:t>The upward velocity of a rocket is given at three different times</a:t>
            </a:r>
          </a:p>
        </p:txBody>
      </p:sp>
      <p:graphicFrame>
        <p:nvGraphicFramePr>
          <p:cNvPr id="56465" name="Group 14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1832"/>
              </p:ext>
            </p:extLst>
          </p:nvPr>
        </p:nvGraphicFramePr>
        <p:xfrm>
          <a:off x="800100" y="2139950"/>
          <a:ext cx="4495800" cy="18288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Time,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 Velocity,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106.8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177.2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279.2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23573" name="Picture 138" descr="picture of rock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381185"/>
            <a:ext cx="2235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4" name="Text Box 139"/>
          <p:cNvSpPr txBox="1">
            <a:spLocks noChangeArrowheads="1"/>
          </p:cNvSpPr>
          <p:nvPr/>
        </p:nvSpPr>
        <p:spPr bwMode="auto">
          <a:xfrm>
            <a:off x="654919" y="4386204"/>
            <a:ext cx="69063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dirty="0">
                <a:latin typeface="Arno Pro Caption" panose="02020502040506020403" pitchFamily="18" charset="0"/>
              </a:rPr>
              <a:t>The velocity data is approximated by a polynomial as:</a:t>
            </a:r>
          </a:p>
        </p:txBody>
      </p:sp>
      <p:sp>
        <p:nvSpPr>
          <p:cNvPr id="23575" name="Rectangle 14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3576" name="Object 1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072856"/>
              </p:ext>
            </p:extLst>
          </p:nvPr>
        </p:nvGraphicFramePr>
        <p:xfrm>
          <a:off x="1239044" y="4786314"/>
          <a:ext cx="60563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9" name="Equation" r:id="rId5" imgW="2438280" imgH="253800" progId="Equation.DSMT4">
                  <p:embed/>
                </p:oleObj>
              </mc:Choice>
              <mc:Fallback>
                <p:oleObj name="Equation" r:id="rId5" imgW="2438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044" y="4786314"/>
                        <a:ext cx="605631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7" name="Text Box 142"/>
          <p:cNvSpPr txBox="1">
            <a:spLocks noChangeArrowheads="1"/>
          </p:cNvSpPr>
          <p:nvPr/>
        </p:nvSpPr>
        <p:spPr bwMode="auto">
          <a:xfrm>
            <a:off x="719758" y="5484641"/>
            <a:ext cx="38522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eaLnBrk="1" hangingPunct="1">
              <a:spcBef>
                <a:spcPct val="50000"/>
              </a:spcBef>
              <a:defRPr sz="2000">
                <a:latin typeface="Arno Pro Caption" panose="02020502040506020403" pitchFamily="18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 dirty="0"/>
              <a:t>Find the velocity at t=6 seconds .</a:t>
            </a:r>
          </a:p>
        </p:txBody>
      </p:sp>
      <p:graphicFrame>
        <p:nvGraphicFramePr>
          <p:cNvPr id="23578" name="Object 1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785900"/>
              </p:ext>
            </p:extLst>
          </p:nvPr>
        </p:nvGraphicFramePr>
        <p:xfrm>
          <a:off x="1835696" y="2165410"/>
          <a:ext cx="6000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0" name="Equation" r:id="rId7" imgW="266353" imgH="215619" progId="Equation.3">
                  <p:embed/>
                </p:oleObj>
              </mc:Choice>
              <mc:Fallback>
                <p:oleObj name="Equation" r:id="rId7" imgW="266353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165410"/>
                        <a:ext cx="60007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9" name="Object 1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406087"/>
              </p:ext>
            </p:extLst>
          </p:nvPr>
        </p:nvGraphicFramePr>
        <p:xfrm>
          <a:off x="4108091" y="2165410"/>
          <a:ext cx="10287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1" name="Equation" r:id="rId9" imgW="457002" imgH="215806" progId="Equation.3">
                  <p:embed/>
                </p:oleObj>
              </mc:Choice>
              <mc:Fallback>
                <p:oleObj name="Equation" r:id="rId9" imgW="4570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091" y="2165410"/>
                        <a:ext cx="10287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0" name="Text Box 3"/>
          <p:cNvSpPr txBox="1">
            <a:spLocks noChangeArrowheads="1"/>
          </p:cNvSpPr>
          <p:nvPr/>
        </p:nvSpPr>
        <p:spPr bwMode="auto">
          <a:xfrm>
            <a:off x="739800" y="1644882"/>
            <a:ext cx="3505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 b="1" dirty="0">
                <a:latin typeface="Arno Pro Caption" panose="02020502040506020403" pitchFamily="18" charset="0"/>
              </a:rPr>
              <a:t>Table 1</a:t>
            </a:r>
            <a:r>
              <a:rPr lang="en-US" sz="1800" dirty="0">
                <a:latin typeface="Arno Pro Caption" panose="02020502040506020403" pitchFamily="18" charset="0"/>
              </a:rPr>
              <a:t> Velocity vs. time data.</a:t>
            </a:r>
          </a:p>
        </p:txBody>
      </p:sp>
      <p:sp>
        <p:nvSpPr>
          <p:cNvPr id="13" name="Slide Number Placeholder 1"/>
          <p:cNvSpPr txBox="1">
            <a:spLocks/>
          </p:cNvSpPr>
          <p:nvPr/>
        </p:nvSpPr>
        <p:spPr>
          <a:xfrm>
            <a:off x="7620000" y="624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l-GR"/>
            </a:defPPr>
            <a:lvl1pPr algn="r">
              <a:defRPr sz="1400" b="1" baseline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defRPr>
            </a:lvl1pPr>
          </a:lstStyle>
          <a:p>
            <a:r>
              <a:rPr lang="en-US" dirty="0"/>
              <a:t>19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19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Direct solution Methods</a:t>
            </a:r>
            <a:endParaRPr 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Gaussian Elimination</a:t>
            </a:r>
          </a:p>
          <a:p>
            <a:pPr lvl="1"/>
            <a:r>
              <a:rPr lang="en-US" dirty="0" smtClean="0"/>
              <a:t>M</a:t>
            </a:r>
            <a:r>
              <a:rPr lang="tr-TR" dirty="0" smtClean="0"/>
              <a:t>atrix A is transformed into an upper triangular matrix (all elements below diagonal 0)</a:t>
            </a:r>
          </a:p>
          <a:p>
            <a:pPr lvl="1"/>
            <a:r>
              <a:rPr lang="tr-TR" dirty="0" smtClean="0"/>
              <a:t>Back substitution is used to solve the upper-triangular system</a:t>
            </a:r>
            <a:endParaRPr lang="en-US" dirty="0" smtClean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478607"/>
              </p:ext>
            </p:extLst>
          </p:nvPr>
        </p:nvGraphicFramePr>
        <p:xfrm>
          <a:off x="449312" y="3429000"/>
          <a:ext cx="3314700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0" name="Equation" r:id="rId4" imgW="2070000" imgH="1168200" progId="Equation.DSMT4">
                  <p:embed/>
                </p:oleObj>
              </mc:Choice>
              <mc:Fallback>
                <p:oleObj name="Equation" r:id="rId4" imgW="207000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12" y="3429000"/>
                        <a:ext cx="3314700" cy="187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67821"/>
              </p:ext>
            </p:extLst>
          </p:nvPr>
        </p:nvGraphicFramePr>
        <p:xfrm>
          <a:off x="4716512" y="3429000"/>
          <a:ext cx="3278188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1" name="Equation" r:id="rId6" imgW="2044440" imgH="1168200" progId="Equation.DSMT4">
                  <p:embed/>
                </p:oleObj>
              </mc:Choice>
              <mc:Fallback>
                <p:oleObj name="Equation" r:id="rId6" imgW="204444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512" y="3429000"/>
                        <a:ext cx="3278188" cy="187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67" name="Group 11"/>
          <p:cNvGrpSpPr>
            <a:grpSpLocks/>
          </p:cNvGrpSpPr>
          <p:nvPr/>
        </p:nvGrpSpPr>
        <p:grpSpPr bwMode="auto">
          <a:xfrm>
            <a:off x="8123292" y="3195638"/>
            <a:ext cx="739776" cy="2333625"/>
            <a:chOff x="5103" y="2397"/>
            <a:chExt cx="466" cy="1470"/>
          </a:xfrm>
          <a:solidFill>
            <a:srgbClr val="FFFF00"/>
          </a:solidFill>
        </p:grpSpPr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>
              <a:off x="5103" y="2592"/>
              <a:ext cx="176" cy="1047"/>
            </a:xfrm>
            <a:prstGeom prst="upArrow">
              <a:avLst>
                <a:gd name="adj1" fmla="val 50000"/>
                <a:gd name="adj2" fmla="val 272656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 rot="-5400000">
              <a:off x="4689" y="2986"/>
              <a:ext cx="1470" cy="29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tr-TR">
                  <a:latin typeface="Arno Pro Caption" pitchFamily="18" charset="0"/>
                </a:rPr>
                <a:t>Back substitution</a:t>
              </a:r>
              <a:endParaRPr lang="en-US">
                <a:latin typeface="Arno Pro Caption" pitchFamily="18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sp>
        <p:nvSpPr>
          <p:cNvPr id="3" name="Δεξιό βέλος 2"/>
          <p:cNvSpPr/>
          <p:nvPr/>
        </p:nvSpPr>
        <p:spPr>
          <a:xfrm>
            <a:off x="3977948" y="4187552"/>
            <a:ext cx="609972" cy="2880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69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1 Cont. 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Assume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4581" name="Object 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7797345"/>
              </p:ext>
            </p:extLst>
          </p:nvPr>
        </p:nvGraphicFramePr>
        <p:xfrm>
          <a:off x="1979712" y="1617389"/>
          <a:ext cx="4832813" cy="575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3" name="Equation" r:id="rId4" imgW="2133360" imgH="253800" progId="Equation.DSMT4">
                  <p:embed/>
                </p:oleObj>
              </mc:Choice>
              <mc:Fallback>
                <p:oleObj name="Equation" r:id="rId4" imgW="2133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617389"/>
                        <a:ext cx="4832813" cy="575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3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4583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820660"/>
              </p:ext>
            </p:extLst>
          </p:nvPr>
        </p:nvGraphicFramePr>
        <p:xfrm>
          <a:off x="2514600" y="2762250"/>
          <a:ext cx="34258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4" name="Equation" r:id="rId6" imgW="1384200" imgH="736560" progId="Equation.DSMT4">
                  <p:embed/>
                </p:oleObj>
              </mc:Choice>
              <mc:Fallback>
                <p:oleObj name="Equation" r:id="rId6" imgW="13842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62250"/>
                        <a:ext cx="34258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33"/>
          <p:cNvSpPr txBox="1">
            <a:spLocks noChangeArrowheads="1"/>
          </p:cNvSpPr>
          <p:nvPr/>
        </p:nvSpPr>
        <p:spPr bwMode="auto">
          <a:xfrm>
            <a:off x="1219200" y="2305050"/>
            <a:ext cx="609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 dirty="0">
                <a:latin typeface="Arno Pro Caption" panose="02020502040506020403" pitchFamily="18" charset="0"/>
              </a:rPr>
              <a:t>Results in a matrix template of the form:</a:t>
            </a:r>
          </a:p>
        </p:txBody>
      </p:sp>
      <p:sp>
        <p:nvSpPr>
          <p:cNvPr id="24585" name="Text Box 34"/>
          <p:cNvSpPr txBox="1">
            <a:spLocks noChangeArrowheads="1"/>
          </p:cNvSpPr>
          <p:nvPr/>
        </p:nvSpPr>
        <p:spPr bwMode="auto">
          <a:xfrm>
            <a:off x="914400" y="4419600"/>
            <a:ext cx="655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 dirty="0">
                <a:latin typeface="Arno Pro Caption" panose="02020502040506020403" pitchFamily="18" charset="0"/>
              </a:rPr>
              <a:t>Using data from Table 1, the matrix becomes:</a:t>
            </a:r>
          </a:p>
        </p:txBody>
      </p:sp>
      <p:sp>
        <p:nvSpPr>
          <p:cNvPr id="24586" name="Rectangle 3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4587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571606"/>
              </p:ext>
            </p:extLst>
          </p:nvPr>
        </p:nvGraphicFramePr>
        <p:xfrm>
          <a:off x="2547938" y="4800600"/>
          <a:ext cx="3284537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5" name="Equation" r:id="rId8" imgW="1688760" imgH="711000" progId="Equation.DSMT4">
                  <p:embed/>
                </p:oleObj>
              </mc:Choice>
              <mc:Fallback>
                <p:oleObj name="Equation" r:id="rId8" imgW="16887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938" y="4800600"/>
                        <a:ext cx="3284537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693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81000"/>
            <a:ext cx="8610600" cy="838200"/>
          </a:xfrm>
        </p:spPr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Example 1 Cont.</a:t>
            </a:r>
            <a:br>
              <a:rPr lang="en-US" smtClean="0"/>
            </a:br>
            <a:endParaRPr lang="en-US" smtClean="0"/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5604" name="Rectangle 3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5605" name="Rectangle 3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560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784371"/>
              </p:ext>
            </p:extLst>
          </p:nvPr>
        </p:nvGraphicFramePr>
        <p:xfrm>
          <a:off x="757238" y="1219200"/>
          <a:ext cx="7704137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9" name="Equation" r:id="rId4" imgW="3251160" imgH="711000" progId="Equation.DSMT4">
                  <p:embed/>
                </p:oleObj>
              </mc:Choice>
              <mc:Fallback>
                <p:oleObj name="Equation" r:id="rId4" imgW="3251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1219200"/>
                        <a:ext cx="7704137" cy="148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 Box 10"/>
          <p:cNvSpPr txBox="1">
            <a:spLocks noChangeArrowheads="1"/>
          </p:cNvSpPr>
          <p:nvPr/>
        </p:nvSpPr>
        <p:spPr bwMode="auto">
          <a:xfrm>
            <a:off x="685800" y="3581400"/>
            <a:ext cx="731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sz="3200">
                <a:latin typeface="Arno Pro Caption" panose="02020502040506020403" pitchFamily="18" charset="0"/>
              </a:rPr>
              <a:t>Forward Elimination</a:t>
            </a:r>
          </a:p>
          <a:p>
            <a:pPr eaLnBrk="1" hangingPunct="1">
              <a:buFontTx/>
              <a:buAutoNum type="arabicPeriod"/>
            </a:pPr>
            <a:r>
              <a:rPr lang="en-US" sz="3200">
                <a:latin typeface="Arno Pro Caption" panose="02020502040506020403" pitchFamily="18" charset="0"/>
              </a:rPr>
              <a:t>Back Substitution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434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26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Number of Steps of Forward Elimination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09800"/>
            <a:ext cx="8229600" cy="3078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no Pro Caption" panose="02020502040506020403" pitchFamily="18" charset="0"/>
              </a:rPr>
              <a:t>Number of steps of forward elimination is 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Arno Pro Caption" panose="02020502040506020403" pitchFamily="18" charset="0"/>
              </a:rPr>
              <a:t>(</a:t>
            </a:r>
            <a:r>
              <a:rPr lang="en-US" i="1" dirty="0" smtClean="0">
                <a:latin typeface="Arno Pro Caption" panose="02020502040506020403" pitchFamily="18" charset="0"/>
              </a:rPr>
              <a:t>n</a:t>
            </a:r>
            <a:r>
              <a:rPr lang="en-US" dirty="0" smtClean="0">
                <a:latin typeface="Arno Pro Caption" panose="02020502040506020403" pitchFamily="18" charset="0"/>
              </a:rPr>
              <a:t>-1)=(3-1)=2</a:t>
            </a:r>
          </a:p>
          <a:p>
            <a:pPr eaLnBrk="1" hangingPunct="1"/>
            <a:endParaRPr lang="en-US" dirty="0" smtClean="0"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185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2"/>
          <p:cNvSpPr txBox="1">
            <a:spLocks noChangeArrowheads="1"/>
          </p:cNvSpPr>
          <p:nvPr/>
        </p:nvSpPr>
        <p:spPr bwMode="auto">
          <a:xfrm>
            <a:off x="4267200" y="1143000"/>
            <a:ext cx="4038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25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64, 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Elimination: Step 1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8678" name="Rectangle 12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2867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9736"/>
              </p:ext>
            </p:extLst>
          </p:nvPr>
        </p:nvGraphicFramePr>
        <p:xfrm>
          <a:off x="731838" y="2552700"/>
          <a:ext cx="76263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49" name="Equation" r:id="rId4" imgW="3695400" imgH="253800" progId="Equation.DSMT4">
                  <p:embed/>
                </p:oleObj>
              </mc:Choice>
              <mc:Fallback>
                <p:oleObj name="Equation" r:id="rId4" imgW="3695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2552700"/>
                        <a:ext cx="762635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80178"/>
              </p:ext>
            </p:extLst>
          </p:nvPr>
        </p:nvGraphicFramePr>
        <p:xfrm>
          <a:off x="4143375" y="3278188"/>
          <a:ext cx="4703763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0" name="Equation" r:id="rId6" imgW="2412720" imgH="787320" progId="Equation.DSMT4">
                  <p:embed/>
                </p:oleObj>
              </mc:Choice>
              <mc:Fallback>
                <p:oleObj name="Equation" r:id="rId6" imgW="24127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278188"/>
                        <a:ext cx="4703763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1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8537508"/>
              </p:ext>
            </p:extLst>
          </p:nvPr>
        </p:nvGraphicFramePr>
        <p:xfrm>
          <a:off x="1022350" y="1066800"/>
          <a:ext cx="2924175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1" name="Equation" r:id="rId8" imgW="1460160" imgH="711000" progId="Equation.DSMT4">
                  <p:embed/>
                </p:oleObj>
              </mc:Choice>
              <mc:Fallback>
                <p:oleObj name="Equation" r:id="rId8" imgW="1460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066800"/>
                        <a:ext cx="2924175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Rectangle 2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868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380573"/>
              </p:ext>
            </p:extLst>
          </p:nvPr>
        </p:nvGraphicFramePr>
        <p:xfrm>
          <a:off x="4532313" y="4876800"/>
          <a:ext cx="4164012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2" name="Equation" r:id="rId10" imgW="2133360" imgH="711000" progId="Equation.DSMT4">
                  <p:embed/>
                </p:oleObj>
              </mc:Choice>
              <mc:Fallback>
                <p:oleObj name="Equation" r:id="rId10" imgW="21333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4876800"/>
                        <a:ext cx="4164012" cy="138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6705600" y="1600200"/>
          <a:ext cx="13366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3" name="Equation" r:id="rId12" imgW="647419" imgH="393529" progId="Equation.3">
                  <p:embed/>
                </p:oleObj>
              </mc:Choice>
              <mc:Fallback>
                <p:oleObj name="Equation" r:id="rId12" imgW="64741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600200"/>
                        <a:ext cx="133667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5" name="TextBox 13"/>
          <p:cNvSpPr txBox="1">
            <a:spLocks noChangeArrowheads="1"/>
          </p:cNvSpPr>
          <p:nvPr/>
        </p:nvSpPr>
        <p:spPr bwMode="auto">
          <a:xfrm>
            <a:off x="251520" y="3657600"/>
            <a:ext cx="46252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2</a:t>
            </a:r>
          </a:p>
        </p:txBody>
      </p:sp>
      <p:sp>
        <p:nvSpPr>
          <p:cNvPr id="28686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eaLnBrk="1" hangingPunct="1">
              <a:defRPr>
                <a:latin typeface="Arno Pro Caption" panose="02020502040506020403" pitchFamily="18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 dirty="0"/>
              <a:t>Substitute new equation for Equation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06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Elimination: Step 1 (cont.)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304800" y="4191000"/>
            <a:ext cx="9144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sp>
        <p:nvSpPr>
          <p:cNvPr id="29703" name="Rectangle 10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9704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970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095738"/>
              </p:ext>
            </p:extLst>
          </p:nvPr>
        </p:nvGraphicFramePr>
        <p:xfrm>
          <a:off x="385763" y="2854325"/>
          <a:ext cx="84486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73" name="Equation" r:id="rId4" imgW="3759120" imgH="253800" progId="Equation.DSMT4">
                  <p:embed/>
                </p:oleObj>
              </mc:Choice>
              <mc:Fallback>
                <p:oleObj name="Equation" r:id="rId4" imgW="37591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2854325"/>
                        <a:ext cx="84486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6" name="Rectangle 15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9707" name="Rectangle 1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29708" name="Object 1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29911200"/>
              </p:ext>
            </p:extLst>
          </p:nvPr>
        </p:nvGraphicFramePr>
        <p:xfrm>
          <a:off x="504825" y="1268413"/>
          <a:ext cx="3967163" cy="132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74" name="Equation" r:id="rId6" imgW="2133360" imgH="711000" progId="Equation.DSMT4">
                  <p:embed/>
                </p:oleObj>
              </mc:Choice>
              <mc:Fallback>
                <p:oleObj name="Equation" r:id="rId6" imgW="21333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1268413"/>
                        <a:ext cx="3967163" cy="132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103498"/>
              </p:ext>
            </p:extLst>
          </p:nvPr>
        </p:nvGraphicFramePr>
        <p:xfrm>
          <a:off x="3702050" y="3508375"/>
          <a:ext cx="4876800" cy="150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75" name="Equation" r:id="rId8" imgW="2552400" imgH="787320" progId="Equation.DSMT4">
                  <p:embed/>
                </p:oleObj>
              </mc:Choice>
              <mc:Fallback>
                <p:oleObj name="Equation" r:id="rId8" imgW="25524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508375"/>
                        <a:ext cx="4876800" cy="150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337323"/>
              </p:ext>
            </p:extLst>
          </p:nvPr>
        </p:nvGraphicFramePr>
        <p:xfrm>
          <a:off x="4249738" y="5029200"/>
          <a:ext cx="423545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76" name="Equation" r:id="rId10" imgW="2222280" imgH="711000" progId="Equation.DSMT4">
                  <p:embed/>
                </p:oleObj>
              </mc:Choice>
              <mc:Fallback>
                <p:oleObj name="Equation" r:id="rId10" imgW="2222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5029200"/>
                        <a:ext cx="423545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1" name="TextBox 12"/>
          <p:cNvSpPr txBox="1">
            <a:spLocks noChangeArrowheads="1"/>
          </p:cNvSpPr>
          <p:nvPr/>
        </p:nvSpPr>
        <p:spPr bwMode="auto">
          <a:xfrm>
            <a:off x="4572000" y="1371600"/>
            <a:ext cx="41910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25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144, 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29712" name="Object 15"/>
          <p:cNvGraphicFramePr>
            <a:graphicFrameLocks noChangeAspect="1"/>
          </p:cNvGraphicFramePr>
          <p:nvPr/>
        </p:nvGraphicFramePr>
        <p:xfrm>
          <a:off x="7086600" y="1828800"/>
          <a:ext cx="144145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77" name="Equation" r:id="rId12" imgW="698197" imgH="393529" progId="Equation.3">
                  <p:embed/>
                </p:oleObj>
              </mc:Choice>
              <mc:Fallback>
                <p:oleObj name="Equation" r:id="rId12" imgW="69819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828800"/>
                        <a:ext cx="144145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3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000" dirty="0">
                <a:latin typeface="Arno Pro Caption" panose="02020502040506020403" pitchFamily="18" charset="0"/>
              </a:rPr>
              <a:t>Subtract the result </a:t>
            </a:r>
            <a:endParaRPr lang="en-US" sz="2000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sz="2000" dirty="0" smtClean="0">
                <a:latin typeface="Arno Pro Caption" panose="02020502040506020403" pitchFamily="18" charset="0"/>
              </a:rPr>
              <a:t>from </a:t>
            </a:r>
            <a:r>
              <a:rPr lang="en-US" sz="2000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29714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000" dirty="0">
                <a:latin typeface="Arno Pro Caption" panose="02020502040506020403" pitchFamily="18" charset="0"/>
              </a:rPr>
              <a:t>Substitute new </a:t>
            </a:r>
            <a:r>
              <a:rPr lang="en-US" sz="2000" dirty="0" smtClean="0">
                <a:latin typeface="Arno Pro Caption" panose="02020502040506020403" pitchFamily="18" charset="0"/>
              </a:rPr>
              <a:t>equation</a:t>
            </a:r>
          </a:p>
          <a:p>
            <a:pPr algn="l" eaLnBrk="1" hangingPunct="1"/>
            <a:r>
              <a:rPr lang="en-US" sz="2000" dirty="0" smtClean="0">
                <a:latin typeface="Arno Pro Caption" panose="02020502040506020403" pitchFamily="18" charset="0"/>
              </a:rPr>
              <a:t>for </a:t>
            </a:r>
            <a:r>
              <a:rPr lang="en-US" sz="2000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Elimination: Step 2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5" name="Rectangle 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7" name="Rectangle 10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8" name="Rectangle 1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0729" name="Rectangle 17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073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561516"/>
              </p:ext>
            </p:extLst>
          </p:nvPr>
        </p:nvGraphicFramePr>
        <p:xfrm>
          <a:off x="263525" y="3013075"/>
          <a:ext cx="86185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7" name="Equation" r:id="rId4" imgW="4572000" imgH="253800" progId="Equation.DSMT4">
                  <p:embed/>
                </p:oleObj>
              </mc:Choice>
              <mc:Fallback>
                <p:oleObj name="Equation" r:id="rId4" imgW="4572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3013075"/>
                        <a:ext cx="8618538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308264"/>
              </p:ext>
            </p:extLst>
          </p:nvPr>
        </p:nvGraphicFramePr>
        <p:xfrm>
          <a:off x="363538" y="1295400"/>
          <a:ext cx="423545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8" name="Equation" r:id="rId6" imgW="2222280" imgH="711000" progId="Equation.DSMT4">
                  <p:embed/>
                </p:oleObj>
              </mc:Choice>
              <mc:Fallback>
                <p:oleObj name="Equation" r:id="rId6" imgW="2222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1295400"/>
                        <a:ext cx="423545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274453"/>
              </p:ext>
            </p:extLst>
          </p:nvPr>
        </p:nvGraphicFramePr>
        <p:xfrm>
          <a:off x="4341813" y="3509963"/>
          <a:ext cx="4330700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9" name="Equation" r:id="rId8" imgW="2286000" imgH="787320" progId="Equation.DSMT4">
                  <p:embed/>
                </p:oleObj>
              </mc:Choice>
              <mc:Fallback>
                <p:oleObj name="Equation" r:id="rId8" imgW="22860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3509963"/>
                        <a:ext cx="4330700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54840"/>
              </p:ext>
            </p:extLst>
          </p:nvPr>
        </p:nvGraphicFramePr>
        <p:xfrm>
          <a:off x="4598988" y="5026695"/>
          <a:ext cx="3941763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0" name="Equation" r:id="rId10" imgW="2070000" imgH="711000" progId="Equation.DSMT4">
                  <p:embed/>
                </p:oleObj>
              </mc:Choice>
              <mc:Fallback>
                <p:oleObj name="Equation" r:id="rId10" imgW="2070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5026695"/>
                        <a:ext cx="3941763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TextBox 12"/>
          <p:cNvSpPr txBox="1">
            <a:spLocks noChangeArrowheads="1"/>
          </p:cNvSpPr>
          <p:nvPr/>
        </p:nvSpPr>
        <p:spPr bwMode="auto">
          <a:xfrm>
            <a:off x="5018088" y="1295400"/>
            <a:ext cx="3810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2 by −4.8</a:t>
            </a:r>
          </a:p>
          <a:p>
            <a:pPr algn="l" eaLnBrk="1" hangingPunct="1"/>
            <a:endParaRPr lang="en-US" sz="8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and multiply it by −16.8, </a:t>
            </a:r>
            <a:r>
              <a:rPr lang="en-US" dirty="0" smtClean="0">
                <a:latin typeface="Arno Pro Caption" panose="02020502040506020403" pitchFamily="18" charset="0"/>
              </a:rPr>
              <a:t>           </a:t>
            </a:r>
            <a:endParaRPr lang="en-US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sz="8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    	      </a:t>
            </a:r>
          </a:p>
        </p:txBody>
      </p:sp>
      <p:graphicFrame>
        <p:nvGraphicFramePr>
          <p:cNvPr id="3073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684854"/>
              </p:ext>
            </p:extLst>
          </p:nvPr>
        </p:nvGraphicFramePr>
        <p:xfrm>
          <a:off x="5652120" y="2120108"/>
          <a:ext cx="15716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1" name="Equation" r:id="rId12" imgW="761669" imgH="393529" progId="Equation.3">
                  <p:embed/>
                </p:oleObj>
              </mc:Choice>
              <mc:Fallback>
                <p:oleObj name="Equation" r:id="rId12" imgW="7616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120108"/>
                        <a:ext cx="157162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6" name="TextBox 13"/>
          <p:cNvSpPr txBox="1">
            <a:spLocks noChangeArrowheads="1"/>
          </p:cNvSpPr>
          <p:nvPr/>
        </p:nvSpPr>
        <p:spPr bwMode="auto">
          <a:xfrm>
            <a:off x="381000" y="3733800"/>
            <a:ext cx="26788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000" dirty="0">
                <a:latin typeface="Arno Pro Caption" panose="02020502040506020403" pitchFamily="18" charset="0"/>
              </a:rPr>
              <a:t>Subtract the result </a:t>
            </a:r>
            <a:endParaRPr lang="en-US" sz="2000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sz="2000" dirty="0" smtClean="0">
                <a:latin typeface="Arno Pro Caption" panose="02020502040506020403" pitchFamily="18" charset="0"/>
              </a:rPr>
              <a:t>from </a:t>
            </a:r>
            <a:r>
              <a:rPr lang="en-US" sz="2000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30737" name="TextBox 14"/>
          <p:cNvSpPr txBox="1">
            <a:spLocks noChangeArrowheads="1"/>
          </p:cNvSpPr>
          <p:nvPr/>
        </p:nvSpPr>
        <p:spPr bwMode="auto">
          <a:xfrm>
            <a:off x="381000" y="5334000"/>
            <a:ext cx="31828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000" dirty="0">
                <a:latin typeface="Arno Pro Caption" panose="02020502040506020403" pitchFamily="18" charset="0"/>
              </a:rPr>
              <a:t>Substitute new equation for </a:t>
            </a:r>
            <a:endParaRPr lang="en-US" sz="2000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sz="2000" dirty="0" smtClean="0">
                <a:latin typeface="Arno Pro Caption" panose="02020502040506020403" pitchFamily="18" charset="0"/>
              </a:rPr>
              <a:t>Equation </a:t>
            </a:r>
            <a:r>
              <a:rPr lang="en-US" sz="2000" dirty="0">
                <a:latin typeface="Arno Pro Caption" panose="02020502040506020403" pitchFamily="18" charset="0"/>
              </a:rPr>
              <a:t>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131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32771" name="Rectangle 8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2772" name="Rectangle 1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27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939070"/>
              </p:ext>
            </p:extLst>
          </p:nvPr>
        </p:nvGraphicFramePr>
        <p:xfrm>
          <a:off x="419100" y="1524000"/>
          <a:ext cx="8304213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4" name="Equation" r:id="rId4" imgW="4381200" imgH="711000" progId="Equation.DSMT4">
                  <p:embed/>
                </p:oleObj>
              </mc:Choice>
              <mc:Fallback>
                <p:oleObj name="Equation" r:id="rId4" imgW="43812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524000"/>
                        <a:ext cx="8304213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2775" name="Object 15"/>
          <p:cNvGraphicFramePr>
            <a:graphicFrameLocks noChangeAspect="1"/>
          </p:cNvGraphicFramePr>
          <p:nvPr/>
        </p:nvGraphicFramePr>
        <p:xfrm>
          <a:off x="3200400" y="3886200"/>
          <a:ext cx="2508250" cy="217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5" name="Equation" r:id="rId6" imgW="990170" imgH="863225" progId="Equation.3">
                  <p:embed/>
                </p:oleObj>
              </mc:Choice>
              <mc:Fallback>
                <p:oleObj name="Equation" r:id="rId6" imgW="990170" imgH="8632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86200"/>
                        <a:ext cx="2508250" cy="217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Rectangle 20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2777" name="Text Box 21"/>
          <p:cNvSpPr txBox="1">
            <a:spLocks noChangeArrowheads="1"/>
          </p:cNvSpPr>
          <p:nvPr/>
        </p:nvSpPr>
        <p:spPr bwMode="auto">
          <a:xfrm>
            <a:off x="762000" y="3276600"/>
            <a:ext cx="746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29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Back Substitution (cont.)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799" name="Text Box 11"/>
          <p:cNvSpPr txBox="1">
            <a:spLocks noChangeArrowheads="1"/>
          </p:cNvSpPr>
          <p:nvPr/>
        </p:nvSpPr>
        <p:spPr bwMode="auto">
          <a:xfrm>
            <a:off x="762000" y="29718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2</a:t>
            </a:r>
          </a:p>
        </p:txBody>
      </p:sp>
      <p:sp>
        <p:nvSpPr>
          <p:cNvPr id="33800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3801" name="Object 12"/>
          <p:cNvGraphicFramePr>
            <a:graphicFrameLocks noChangeAspect="1"/>
          </p:cNvGraphicFramePr>
          <p:nvPr/>
        </p:nvGraphicFramePr>
        <p:xfrm>
          <a:off x="1752600" y="3657600"/>
          <a:ext cx="5767388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Equation" r:id="rId4" imgW="2679700" imgH="1270000" progId="Equation.3">
                  <p:embed/>
                </p:oleObj>
              </mc:Choice>
              <mc:Fallback>
                <p:oleObj name="Equation" r:id="rId4" imgW="2679700" imgH="1270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57600"/>
                        <a:ext cx="5767388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2" name="Rectangle 15"/>
          <p:cNvSpPr>
            <a:spLocks noChangeArrowheads="1"/>
          </p:cNvSpPr>
          <p:nvPr/>
        </p:nvSpPr>
        <p:spPr bwMode="auto">
          <a:xfrm>
            <a:off x="0" y="322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803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3804" name="Rectangle 19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312406"/>
              </p:ext>
            </p:extLst>
          </p:nvPr>
        </p:nvGraphicFramePr>
        <p:xfrm>
          <a:off x="2433638" y="1371600"/>
          <a:ext cx="43561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Equation" r:id="rId6" imgW="2298600" imgH="711000" progId="Equation.DSMT4">
                  <p:embed/>
                </p:oleObj>
              </mc:Choice>
              <mc:Fallback>
                <p:oleObj name="Equation" r:id="rId6" imgW="2298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3638" y="1371600"/>
                        <a:ext cx="43561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537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en-US" sz="3600" dirty="0" smtClean="0"/>
              <a:t>Gauss Elimination</a:t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l-GR" sz="3600" dirty="0" smtClean="0"/>
              <a:t>μέθοδος απαλοιφής </a:t>
            </a:r>
            <a:r>
              <a:rPr lang="en-US" sz="3600" dirty="0" smtClean="0"/>
              <a:t>Gauss)</a:t>
            </a:r>
            <a:br>
              <a:rPr lang="en-US" sz="3600" dirty="0" smtClean="0"/>
            </a:br>
            <a:endParaRPr lang="el-GR" sz="3600" dirty="0" smtClean="0"/>
          </a:p>
        </p:txBody>
      </p:sp>
      <p:sp>
        <p:nvSpPr>
          <p:cNvPr id="7171" name="Subtitle 4"/>
          <p:cNvSpPr>
            <a:spLocks noGrp="1"/>
          </p:cNvSpPr>
          <p:nvPr>
            <p:ph type="subTitle" idx="1"/>
          </p:nvPr>
        </p:nvSpPr>
        <p:spPr>
          <a:xfrm>
            <a:off x="611560" y="1857425"/>
            <a:ext cx="8352928" cy="2743200"/>
          </a:xfrm>
        </p:spPr>
        <p:txBody>
          <a:bodyPr/>
          <a:lstStyle/>
          <a:p>
            <a:pPr marL="514350" indent="-514350" algn="l">
              <a:buFont typeface="Tahoma" pitchFamily="34" charset="0"/>
              <a:buAutoNum type="arabicPeriod"/>
            </a:pPr>
            <a:r>
              <a:rPr lang="en-US" sz="2800" dirty="0" smtClean="0">
                <a:latin typeface="Arno Pro Caption" pitchFamily="18" charset="0"/>
              </a:rPr>
              <a:t>Gauss Elimination</a:t>
            </a:r>
          </a:p>
          <a:p>
            <a:pPr marL="514350" indent="-514350" algn="l">
              <a:buFont typeface="Tahoma" pitchFamily="34" charset="0"/>
              <a:buAutoNum type="arabicPeriod"/>
            </a:pPr>
            <a:r>
              <a:rPr lang="en-US" sz="2800" dirty="0" smtClean="0">
                <a:latin typeface="Arno Pro Caption" pitchFamily="18" charset="0"/>
              </a:rPr>
              <a:t>Gauss Elimination Pitfalls</a:t>
            </a:r>
          </a:p>
          <a:p>
            <a:pPr marL="514350" indent="-514350" algn="l">
              <a:buFont typeface="Tahoma" pitchFamily="34" charset="0"/>
              <a:buAutoNum type="arabicPeriod"/>
            </a:pPr>
            <a:r>
              <a:rPr lang="en-US" sz="2800" dirty="0" smtClean="0">
                <a:latin typeface="Arno Pro Caption" pitchFamily="18" charset="0"/>
              </a:rPr>
              <a:t>Gauss Elimination with Partial Pivoting</a:t>
            </a:r>
          </a:p>
          <a:p>
            <a:pPr marL="514350" indent="-514350" algn="l">
              <a:buFont typeface="Tahoma" pitchFamily="34" charset="0"/>
              <a:buAutoNum type="arabicPeriod"/>
            </a:pPr>
            <a:r>
              <a:rPr lang="en-US" sz="2800" dirty="0" smtClean="0">
                <a:latin typeface="Arno Pro Caption" pitchFamily="18" charset="0"/>
              </a:rPr>
              <a:t>Determinant of a Square </a:t>
            </a:r>
            <a:r>
              <a:rPr lang="en-US" sz="2800" dirty="0" smtClean="0">
                <a:latin typeface="Arno Pro Caption" pitchFamily="18" charset="0"/>
              </a:rPr>
              <a:t>Matrix Using </a:t>
            </a:r>
            <a:r>
              <a:rPr lang="en-US" sz="2800" dirty="0" smtClean="0">
                <a:latin typeface="Arno Pro Caption" pitchFamily="18" charset="0"/>
              </a:rPr>
              <a:t>Gauss Elimination</a:t>
            </a:r>
          </a:p>
          <a:p>
            <a:pPr marL="514350" indent="-514350" algn="l">
              <a:buFont typeface="Tahoma" pitchFamily="34" charset="0"/>
              <a:buAutoNum type="arabicPeriod"/>
            </a:pPr>
            <a:endParaRPr lang="el-GR" dirty="0" smtClean="0">
              <a:latin typeface="Arno Pro Captio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66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Back Substitution (cont.)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762000" y="2895600"/>
            <a:ext cx="746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1</a:t>
            </a:r>
          </a:p>
        </p:txBody>
      </p:sp>
      <p:sp>
        <p:nvSpPr>
          <p:cNvPr id="34824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5" name="Rectangle 11"/>
          <p:cNvSpPr>
            <a:spLocks noChangeArrowheads="1"/>
          </p:cNvSpPr>
          <p:nvPr/>
        </p:nvSpPr>
        <p:spPr bwMode="auto">
          <a:xfrm>
            <a:off x="0" y="322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6" name="Rectangle 1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27" name="Rectangle 15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4828" name="Object 20"/>
          <p:cNvGraphicFramePr>
            <a:graphicFrameLocks noChangeAspect="1"/>
          </p:cNvGraphicFramePr>
          <p:nvPr/>
        </p:nvGraphicFramePr>
        <p:xfrm>
          <a:off x="1600200" y="3581400"/>
          <a:ext cx="6003925" cy="263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91" name="Equation" r:id="rId4" imgW="2844800" imgH="1244600" progId="Equation.3">
                  <p:embed/>
                </p:oleObj>
              </mc:Choice>
              <mc:Fallback>
                <p:oleObj name="Equation" r:id="rId4" imgW="2844800" imgH="1244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81400"/>
                        <a:ext cx="6003925" cy="2636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9"/>
          <p:cNvGraphicFramePr>
            <a:graphicFrameLocks noChangeAspect="1"/>
          </p:cNvGraphicFramePr>
          <p:nvPr/>
        </p:nvGraphicFramePr>
        <p:xfrm>
          <a:off x="4451350" y="4225925"/>
          <a:ext cx="2413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92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4225925"/>
                        <a:ext cx="2413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Rectangle 21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31" name="Rectangle 22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4832" name="Rectangle 23"/>
          <p:cNvSpPr>
            <a:spLocks noChangeArrowheads="1"/>
          </p:cNvSpPr>
          <p:nvPr/>
        </p:nvSpPr>
        <p:spPr bwMode="auto">
          <a:xfrm>
            <a:off x="0" y="318452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	</a:t>
            </a:r>
            <a:endParaRPr lang="en-US" sz="1800">
              <a:latin typeface="Arial" charset="0"/>
            </a:endParaRPr>
          </a:p>
        </p:txBody>
      </p:sp>
      <p:sp>
        <p:nvSpPr>
          <p:cNvPr id="34833" name="Rectangle 24"/>
          <p:cNvSpPr>
            <a:spLocks noChangeArrowheads="1"/>
          </p:cNvSpPr>
          <p:nvPr/>
        </p:nvSpPr>
        <p:spPr bwMode="auto">
          <a:xfrm>
            <a:off x="0" y="385603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3483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135131"/>
              </p:ext>
            </p:extLst>
          </p:nvPr>
        </p:nvGraphicFramePr>
        <p:xfrm>
          <a:off x="2536825" y="1524000"/>
          <a:ext cx="4067175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93" name="Equation" r:id="rId8" imgW="2145960" imgH="711000" progId="Equation.DSMT4">
                  <p:embed/>
                </p:oleObj>
              </mc:Choice>
              <mc:Fallback>
                <p:oleObj name="Equation" r:id="rId8" imgW="21459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1524000"/>
                        <a:ext cx="4067175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650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Gaussian Elimination Solution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482341"/>
              </p:ext>
            </p:extLst>
          </p:nvPr>
        </p:nvGraphicFramePr>
        <p:xfrm>
          <a:off x="1957388" y="1524000"/>
          <a:ext cx="5229225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6" name="Equation" r:id="rId4" imgW="1638000" imgH="711000" progId="Equation.DSMT4">
                  <p:embed/>
                </p:oleObj>
              </mc:Choice>
              <mc:Fallback>
                <p:oleObj name="Equation" r:id="rId4" imgW="1638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1524000"/>
                        <a:ext cx="5229225" cy="200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250000"/>
              </p:ext>
            </p:extLst>
          </p:nvPr>
        </p:nvGraphicFramePr>
        <p:xfrm>
          <a:off x="3125788" y="4038600"/>
          <a:ext cx="2892425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7" name="Equation" r:id="rId6" imgW="1079280" imgH="711000" progId="Equation.DSMT4">
                  <p:embed/>
                </p:oleObj>
              </mc:Choice>
              <mc:Fallback>
                <p:oleObj name="Equation" r:id="rId6" imgW="1079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8" y="4038600"/>
                        <a:ext cx="2892425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394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1 Cont.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Solution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371600" y="22860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 dirty="0">
                <a:latin typeface="Arno Pro Caption" panose="02020502040506020403" pitchFamily="18" charset="0"/>
              </a:rPr>
              <a:t>The solution vector is</a:t>
            </a:r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68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761434"/>
              </p:ext>
            </p:extLst>
          </p:nvPr>
        </p:nvGraphicFramePr>
        <p:xfrm>
          <a:off x="4819650" y="1676400"/>
          <a:ext cx="2317750" cy="153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39" name="Equation" r:id="rId4" imgW="1079280" imgH="711000" progId="Equation.DSMT4">
                  <p:embed/>
                </p:oleObj>
              </mc:Choice>
              <mc:Fallback>
                <p:oleObj name="Equation" r:id="rId4" imgW="1079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1676400"/>
                        <a:ext cx="2317750" cy="153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219200" y="3505200"/>
            <a:ext cx="6858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dirty="0">
                <a:latin typeface="Arno Pro Caption" panose="02020502040506020403" pitchFamily="18" charset="0"/>
              </a:rPr>
              <a:t>The polynomial that passes through the three data points is then:</a:t>
            </a:r>
          </a:p>
        </p:txBody>
      </p:sp>
      <p:graphicFrame>
        <p:nvGraphicFramePr>
          <p:cNvPr id="3687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798391"/>
              </p:ext>
            </p:extLst>
          </p:nvPr>
        </p:nvGraphicFramePr>
        <p:xfrm>
          <a:off x="1204913" y="3905250"/>
          <a:ext cx="7459662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40" name="Equation" r:id="rId6" imgW="3225600" imgH="482400" progId="Equation.DSMT4">
                  <p:embed/>
                </p:oleObj>
              </mc:Choice>
              <mc:Fallback>
                <p:oleObj name="Equation" r:id="rId6" imgW="32256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905250"/>
                        <a:ext cx="7459662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3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36874" name="Rectangle 11"/>
          <p:cNvSpPr>
            <a:spLocks noChangeArrowheads="1"/>
          </p:cNvSpPr>
          <p:nvPr/>
        </p:nvSpPr>
        <p:spPr bwMode="auto">
          <a:xfrm>
            <a:off x="0" y="342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36875" name="Object 1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516743"/>
              </p:ext>
            </p:extLst>
          </p:nvPr>
        </p:nvGraphicFramePr>
        <p:xfrm>
          <a:off x="1333500" y="5257800"/>
          <a:ext cx="58166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41" name="Equation" r:id="rId8" imgW="2616200" imgH="431800" progId="Equation.DSMT4">
                  <p:embed/>
                </p:oleObj>
              </mc:Choice>
              <mc:Fallback>
                <p:oleObj name="Equation" r:id="rId8" imgW="26162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257800"/>
                        <a:ext cx="581660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32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112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371600"/>
            <a:ext cx="8839200" cy="38100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C00000"/>
                </a:solidFill>
              </a:rPr>
              <a:t>2. Gauss Elimination</a:t>
            </a:r>
            <a:br>
              <a:rPr lang="en-US" sz="4800" b="1" smtClean="0">
                <a:solidFill>
                  <a:srgbClr val="C00000"/>
                </a:solidFill>
              </a:rPr>
            </a:br>
            <a:r>
              <a:rPr lang="en-US" sz="4800" b="1" smtClean="0">
                <a:solidFill>
                  <a:srgbClr val="C00000"/>
                </a:solidFill>
              </a:rPr>
              <a:t>Pitfalls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   </a:t>
            </a:r>
            <a:endParaRPr lang="en-US" sz="36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33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313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12"/>
          <p:cNvGraphicFramePr>
            <a:graphicFrameLocks noGrp="1" noChangeAspect="1"/>
          </p:cNvGraphicFramePr>
          <p:nvPr>
            <p:ph sz="half" idx="1"/>
          </p:nvPr>
        </p:nvGraphicFramePr>
        <p:xfrm>
          <a:off x="2819400" y="1524000"/>
          <a:ext cx="3505200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4" name="Equation" r:id="rId4" imgW="1219200" imgH="685800" progId="Equation.3">
                  <p:embed/>
                </p:oleObj>
              </mc:Choice>
              <mc:Fallback>
                <p:oleObj name="Equation" r:id="rId4" imgW="1219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524000"/>
                        <a:ext cx="3505200" cy="197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5" name="Text Box 14"/>
          <p:cNvSpPr txBox="1">
            <a:spLocks noChangeArrowheads="1"/>
          </p:cNvSpPr>
          <p:nvPr/>
        </p:nvSpPr>
        <p:spPr bwMode="auto">
          <a:xfrm>
            <a:off x="762000" y="381000"/>
            <a:ext cx="6858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400" dirty="0">
                <a:latin typeface="Arno Pro Caption" panose="02020502040506020403" pitchFamily="18" charset="0"/>
              </a:rPr>
              <a:t>Pitfall#1. Division by zero</a:t>
            </a:r>
          </a:p>
        </p:txBody>
      </p:sp>
      <p:graphicFrame>
        <p:nvGraphicFramePr>
          <p:cNvPr id="38916" name="Object 1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5521507"/>
              </p:ext>
            </p:extLst>
          </p:nvPr>
        </p:nvGraphicFramePr>
        <p:xfrm>
          <a:off x="2682875" y="3810000"/>
          <a:ext cx="3700463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5" name="Equation" r:id="rId6" imgW="1511280" imgH="711000" progId="Equation.DSMT4">
                  <p:embed/>
                </p:oleObj>
              </mc:Choice>
              <mc:Fallback>
                <p:oleObj name="Equation" r:id="rId6" imgW="1511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3810000"/>
                        <a:ext cx="3700463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321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Is division by zero an issue here?</a:t>
            </a:r>
          </a:p>
        </p:txBody>
      </p:sp>
      <p:graphicFrame>
        <p:nvGraphicFramePr>
          <p:cNvPr id="39939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743200" y="1600200"/>
          <a:ext cx="3581400" cy="180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8" name="Equation" r:id="rId4" imgW="1358900" imgH="685800" progId="Equation.3">
                  <p:embed/>
                </p:oleObj>
              </mc:Choice>
              <mc:Fallback>
                <p:oleObj name="Equation" r:id="rId4" imgW="13589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0200"/>
                        <a:ext cx="3581400" cy="180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49871909"/>
              </p:ext>
            </p:extLst>
          </p:nvPr>
        </p:nvGraphicFramePr>
        <p:xfrm>
          <a:off x="2552700" y="3733800"/>
          <a:ext cx="4114800" cy="184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9" name="Equation" r:id="rId6" imgW="1587240" imgH="711000" progId="Equation.DSMT4">
                  <p:embed/>
                </p:oleObj>
              </mc:Choice>
              <mc:Fallback>
                <p:oleObj name="Equation" r:id="rId6" imgW="15872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733800"/>
                        <a:ext cx="4114800" cy="184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46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Is division by zero an issue here? YES</a:t>
            </a:r>
          </a:p>
        </p:txBody>
      </p:sp>
      <p:graphicFrame>
        <p:nvGraphicFramePr>
          <p:cNvPr id="40963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3048000" y="1600200"/>
          <a:ext cx="3073400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1" name="Equation" r:id="rId4" imgW="1358900" imgH="685800" progId="Equation.3">
                  <p:embed/>
                </p:oleObj>
              </mc:Choice>
              <mc:Fallback>
                <p:oleObj name="Equation" r:id="rId4" imgW="13589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600200"/>
                        <a:ext cx="3073400" cy="155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97079917"/>
              </p:ext>
            </p:extLst>
          </p:nvPr>
        </p:nvGraphicFramePr>
        <p:xfrm>
          <a:off x="385763" y="3581400"/>
          <a:ext cx="3495675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2" name="Equation" r:id="rId6" imgW="1612800" imgH="711000" progId="Equation.DSMT4">
                  <p:embed/>
                </p:oleObj>
              </mc:Choice>
              <mc:Fallback>
                <p:oleObj name="Equation" r:id="rId6" imgW="1612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581400"/>
                        <a:ext cx="3495675" cy="154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310637"/>
              </p:ext>
            </p:extLst>
          </p:nvPr>
        </p:nvGraphicFramePr>
        <p:xfrm>
          <a:off x="5133975" y="3657600"/>
          <a:ext cx="3560763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" name="Equation" r:id="rId8" imgW="1714320" imgH="711000" progId="Equation.DSMT4">
                  <p:embed/>
                </p:oleObj>
              </mc:Choice>
              <mc:Fallback>
                <p:oleObj name="Equation" r:id="rId8" imgW="17143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75" y="3657600"/>
                        <a:ext cx="3560763" cy="147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Line 7"/>
          <p:cNvSpPr>
            <a:spLocks noChangeShapeType="1"/>
          </p:cNvSpPr>
          <p:nvPr/>
        </p:nvSpPr>
        <p:spPr bwMode="auto">
          <a:xfrm>
            <a:off x="4191000" y="4267200"/>
            <a:ext cx="609600" cy="0"/>
          </a:xfrm>
          <a:prstGeom prst="line">
            <a:avLst/>
          </a:prstGeom>
          <a:noFill/>
          <a:ln w="4127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40967" name="Rectangle 8"/>
          <p:cNvSpPr>
            <a:spLocks noChangeArrowheads="1"/>
          </p:cNvSpPr>
          <p:nvPr/>
        </p:nvSpPr>
        <p:spPr bwMode="auto">
          <a:xfrm>
            <a:off x="533400" y="5410200"/>
            <a:ext cx="8229600" cy="1143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anchor="ctr"/>
          <a:lstStyle/>
          <a:p>
            <a:r>
              <a:rPr lang="en-US" sz="3200" dirty="0">
                <a:solidFill>
                  <a:srgbClr val="C00000"/>
                </a:solidFill>
                <a:latin typeface="Arno Pro Caption" panose="02020502040506020403" pitchFamily="18" charset="0"/>
              </a:rPr>
              <a:t>Division by zero is a possibility at any step of 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79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228600" y="381000"/>
            <a:ext cx="8610600" cy="707886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 dirty="0">
                <a:latin typeface="Arno Pro Caption" panose="02020502040506020403" pitchFamily="18" charset="0"/>
              </a:rPr>
              <a:t>Pitfall#2. Large Round-off Errors</a:t>
            </a:r>
          </a:p>
        </p:txBody>
      </p:sp>
      <p:graphicFrame>
        <p:nvGraphicFramePr>
          <p:cNvPr id="41987" name="Object 1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5433778"/>
              </p:ext>
            </p:extLst>
          </p:nvPr>
        </p:nvGraphicFramePr>
        <p:xfrm>
          <a:off x="1727200" y="1371600"/>
          <a:ext cx="5080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6" name="Equation" r:id="rId4" imgW="2031840" imgH="711000" progId="Equation.DSMT4">
                  <p:embed/>
                </p:oleObj>
              </mc:Choice>
              <mc:Fallback>
                <p:oleObj name="Equation" r:id="rId4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1371600"/>
                        <a:ext cx="5080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12"/>
          <p:cNvSpPr txBox="1">
            <a:spLocks noChangeArrowheads="1"/>
          </p:cNvSpPr>
          <p:nvPr/>
        </p:nvSpPr>
        <p:spPr bwMode="auto">
          <a:xfrm>
            <a:off x="152400" y="33528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Exact Solution</a:t>
            </a:r>
          </a:p>
        </p:txBody>
      </p:sp>
      <p:graphicFrame>
        <p:nvGraphicFramePr>
          <p:cNvPr id="41989" name="Object 1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3821276"/>
              </p:ext>
            </p:extLst>
          </p:nvPr>
        </p:nvGraphicFramePr>
        <p:xfrm>
          <a:off x="3736975" y="4114800"/>
          <a:ext cx="157797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97" name="Equation" r:id="rId6" imgW="622080" imgH="711000" progId="Equation.DSMT4">
                  <p:embed/>
                </p:oleObj>
              </mc:Choice>
              <mc:Fallback>
                <p:oleObj name="Equation" r:id="rId6" imgW="6220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5" y="4114800"/>
                        <a:ext cx="157797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183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228600" y="381000"/>
            <a:ext cx="8610600" cy="707886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el-GR"/>
            </a:defPPr>
            <a:lvl1pPr eaLnBrk="1" hangingPunct="1">
              <a:spcBef>
                <a:spcPct val="50000"/>
              </a:spcBef>
              <a:defRPr sz="4000">
                <a:latin typeface="Arno Pro Caption" panose="02020502040506020403" pitchFamily="18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 dirty="0"/>
              <a:t>Pitfall#2. Large Round-off Errors</a:t>
            </a:r>
          </a:p>
        </p:txBody>
      </p:sp>
      <p:graphicFrame>
        <p:nvGraphicFramePr>
          <p:cNvPr id="43011" name="Object 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7034122"/>
              </p:ext>
            </p:extLst>
          </p:nvPr>
        </p:nvGraphicFramePr>
        <p:xfrm>
          <a:off x="1727200" y="1371600"/>
          <a:ext cx="5080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0" name="Equation" r:id="rId4" imgW="2031840" imgH="711000" progId="Equation.DSMT4">
                  <p:embed/>
                </p:oleObj>
              </mc:Choice>
              <mc:Fallback>
                <p:oleObj name="Equation" r:id="rId4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1371600"/>
                        <a:ext cx="5080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52400" y="3352800"/>
            <a:ext cx="876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Solve it on a computer using </a:t>
            </a:r>
            <a:r>
              <a:rPr lang="en-US" sz="4400" dirty="0">
                <a:latin typeface="Arno Pro Caption" panose="02020502040506020403" pitchFamily="18" charset="0"/>
              </a:rPr>
              <a:t>6</a:t>
            </a:r>
            <a:r>
              <a:rPr lang="en-US" dirty="0">
                <a:latin typeface="Arno Pro Caption" panose="02020502040506020403" pitchFamily="18" charset="0"/>
              </a:rPr>
              <a:t> significant digits with chopping</a:t>
            </a:r>
          </a:p>
        </p:txBody>
      </p:sp>
      <p:graphicFrame>
        <p:nvGraphicFramePr>
          <p:cNvPr id="4301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11893489"/>
              </p:ext>
            </p:extLst>
          </p:nvPr>
        </p:nvGraphicFramePr>
        <p:xfrm>
          <a:off x="3035300" y="4343400"/>
          <a:ext cx="289877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1" name="Equation" r:id="rId6" imgW="1143000" imgH="711000" progId="Equation.DSMT4">
                  <p:embed/>
                </p:oleObj>
              </mc:Choice>
              <mc:Fallback>
                <p:oleObj name="Equation" r:id="rId6" imgW="1143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343400"/>
                        <a:ext cx="289877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19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228600" y="381000"/>
            <a:ext cx="8610600" cy="707886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el-GR"/>
            </a:defPPr>
            <a:lvl1pPr eaLnBrk="1" hangingPunct="1">
              <a:spcBef>
                <a:spcPct val="50000"/>
              </a:spcBef>
              <a:defRPr sz="4000">
                <a:latin typeface="Arno Pro Caption" panose="02020502040506020403" pitchFamily="18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 dirty="0"/>
              <a:t>Pitfall#2. Large Round-off Errors</a:t>
            </a:r>
          </a:p>
        </p:txBody>
      </p:sp>
      <p:graphicFrame>
        <p:nvGraphicFramePr>
          <p:cNvPr id="44035" name="Object 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74546032"/>
              </p:ext>
            </p:extLst>
          </p:nvPr>
        </p:nvGraphicFramePr>
        <p:xfrm>
          <a:off x="1727200" y="1371600"/>
          <a:ext cx="5080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4" name="Equation" r:id="rId4" imgW="2031840" imgH="711000" progId="Equation.DSMT4">
                  <p:embed/>
                </p:oleObj>
              </mc:Choice>
              <mc:Fallback>
                <p:oleObj name="Equation" r:id="rId4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1371600"/>
                        <a:ext cx="5080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52400" y="3200400"/>
            <a:ext cx="876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Solve it on a computer using </a:t>
            </a:r>
            <a:r>
              <a:rPr lang="en-US" sz="4400" dirty="0">
                <a:latin typeface="Arno Pro Caption" panose="02020502040506020403" pitchFamily="18" charset="0"/>
              </a:rPr>
              <a:t>5</a:t>
            </a:r>
            <a:r>
              <a:rPr lang="en-US" dirty="0">
                <a:latin typeface="Arno Pro Caption" panose="02020502040506020403" pitchFamily="18" charset="0"/>
              </a:rPr>
              <a:t> significant digits with chopping</a:t>
            </a:r>
          </a:p>
        </p:txBody>
      </p:sp>
      <p:graphicFrame>
        <p:nvGraphicFramePr>
          <p:cNvPr id="44037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8858321"/>
              </p:ext>
            </p:extLst>
          </p:nvPr>
        </p:nvGraphicFramePr>
        <p:xfrm>
          <a:off x="2959100" y="4038600"/>
          <a:ext cx="2705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5" name="Equation" r:id="rId6" imgW="1066680" imgH="711000" progId="Equation.DSMT4">
                  <p:embed/>
                </p:oleObj>
              </mc:Choice>
              <mc:Fallback>
                <p:oleObj name="Equation" r:id="rId6" imgW="1066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4038600"/>
                        <a:ext cx="2705100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228600" y="5918200"/>
            <a:ext cx="7668344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Is there a way to reduce the round off error?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39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48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</a:rPr>
              <a:t>1. Gaussian Elimination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45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itchFamily="18" charset="0"/>
              </a:rPr>
              <a:t>A method to solve simultaneous linear equations of the form [A][X]=[C]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5800" y="2667000"/>
            <a:ext cx="60198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4000" dirty="0">
                <a:latin typeface="Arno Pro Caption" pitchFamily="18" charset="0"/>
              </a:rPr>
              <a:t>Two steps</a:t>
            </a:r>
          </a:p>
          <a:p>
            <a:pPr algn="l"/>
            <a:r>
              <a:rPr lang="en-US" sz="4000" dirty="0">
                <a:latin typeface="Arno Pro Caption" pitchFamily="18" charset="0"/>
              </a:rPr>
              <a:t>1. </a:t>
            </a:r>
            <a:r>
              <a:rPr lang="en-US" sz="3600" dirty="0">
                <a:latin typeface="Arno Pro Caption" pitchFamily="18" charset="0"/>
              </a:rPr>
              <a:t>Forward Elimination</a:t>
            </a:r>
          </a:p>
          <a:p>
            <a:pPr algn="l"/>
            <a:r>
              <a:rPr lang="en-US" sz="3600" dirty="0">
                <a:latin typeface="Arno Pro Caption" pitchFamily="18" charset="0"/>
              </a:rPr>
              <a:t>2. Back Substitution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3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Avoiding Pitfalls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610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dirty="0">
                <a:latin typeface="Arno Pro Caption" panose="02020502040506020403" pitchFamily="18" charset="0"/>
              </a:rPr>
              <a:t>Increase the number of significant digits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  Decreases round-off error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 Does not avoid division by zero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10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Avoiding Pitfalls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610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1638" indent="-401638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dirty="0">
                <a:latin typeface="Arno Pro Caption" panose="02020502040506020403" pitchFamily="18" charset="0"/>
              </a:rPr>
              <a:t>Gaussian Elimination with </a:t>
            </a:r>
            <a:r>
              <a:rPr lang="en-US" sz="3600" dirty="0">
                <a:solidFill>
                  <a:srgbClr val="FF0000"/>
                </a:solidFill>
                <a:latin typeface="Arno Pro Caption" panose="02020502040506020403" pitchFamily="18" charset="0"/>
              </a:rPr>
              <a:t>Partial Pivoting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Avoids division by zero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Reduces round off error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055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772400" cy="495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C00000"/>
                </a:solidFill>
              </a:rPr>
              <a:t>3. Gauss Elimination with Partial Pivoting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   </a:t>
            </a:r>
            <a:endParaRPr lang="en-US" sz="36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42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60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Avoiding Pitfalls</a:t>
            </a: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152400" y="1676400"/>
            <a:ext cx="88392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1638" indent="-401638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dirty="0">
                <a:latin typeface="Arno Pro Caption" panose="02020502040506020403" pitchFamily="18" charset="0"/>
              </a:rPr>
              <a:t>Gaussian Elimination with Partial Pivoting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Avoids division by zero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no Pro Caption" panose="02020502040506020403" pitchFamily="18" charset="0"/>
              </a:rPr>
              <a:t>Reduces round off error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43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25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is Different About Partial Pivoting?</a:t>
            </a:r>
          </a:p>
        </p:txBody>
      </p:sp>
      <p:graphicFrame>
        <p:nvGraphicFramePr>
          <p:cNvPr id="49155" name="Object 10"/>
          <p:cNvGraphicFramePr>
            <a:graphicFrameLocks noGrp="1" noChangeAspect="1"/>
          </p:cNvGraphicFramePr>
          <p:nvPr>
            <p:ph sz="half" idx="1"/>
          </p:nvPr>
        </p:nvGraphicFramePr>
        <p:xfrm>
          <a:off x="5105400" y="3733800"/>
          <a:ext cx="655638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7" name="Equation" r:id="rId4" imgW="279400" imgH="279400" progId="Equation.3">
                  <p:embed/>
                </p:oleObj>
              </mc:Choice>
              <mc:Fallback>
                <p:oleObj name="Equation" r:id="rId4" imgW="2794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33800"/>
                        <a:ext cx="655638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685800" y="1690876"/>
            <a:ext cx="777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At the beginning of the </a:t>
            </a:r>
            <a:r>
              <a:rPr lang="en-US" i="1" dirty="0">
                <a:latin typeface="Arno Pro Caption" panose="02020502040506020403" pitchFamily="18" charset="0"/>
              </a:rPr>
              <a:t>k</a:t>
            </a:r>
            <a:r>
              <a:rPr lang="en-US" baseline="30000" dirty="0">
                <a:latin typeface="Arno Pro Caption" panose="02020502040506020403" pitchFamily="18" charset="0"/>
              </a:rPr>
              <a:t>th</a:t>
            </a:r>
            <a:r>
              <a:rPr lang="en-US" dirty="0">
                <a:latin typeface="Arno Pro Caption" panose="02020502040506020403" pitchFamily="18" charset="0"/>
              </a:rPr>
              <a:t> step of forward elimination, find the maximum of</a:t>
            </a:r>
          </a:p>
        </p:txBody>
      </p:sp>
      <p:graphicFrame>
        <p:nvGraphicFramePr>
          <p:cNvPr id="4915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727918"/>
              </p:ext>
            </p:extLst>
          </p:nvPr>
        </p:nvGraphicFramePr>
        <p:xfrm>
          <a:off x="2411760" y="2758153"/>
          <a:ext cx="395605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8" name="Equation" r:id="rId6" imgW="1612900" imgH="279400" progId="Equation.3">
                  <p:embed/>
                </p:oleObj>
              </mc:Choice>
              <mc:Fallback>
                <p:oleObj name="Equation" r:id="rId6" imgW="16129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758153"/>
                        <a:ext cx="3956050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Rectangle 7"/>
          <p:cNvSpPr>
            <a:spLocks noChangeArrowheads="1"/>
          </p:cNvSpPr>
          <p:nvPr/>
        </p:nvSpPr>
        <p:spPr bwMode="auto">
          <a:xfrm>
            <a:off x="0" y="27590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49159" name="Text Box 12"/>
          <p:cNvSpPr txBox="1">
            <a:spLocks noChangeArrowheads="1"/>
          </p:cNvSpPr>
          <p:nvPr/>
        </p:nvSpPr>
        <p:spPr bwMode="auto">
          <a:xfrm>
            <a:off x="609600" y="38100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If the maximum of the values is </a:t>
            </a:r>
          </a:p>
        </p:txBody>
      </p:sp>
      <p:sp>
        <p:nvSpPr>
          <p:cNvPr id="49160" name="Text Box 13"/>
          <p:cNvSpPr txBox="1">
            <a:spLocks noChangeArrowheads="1"/>
          </p:cNvSpPr>
          <p:nvPr/>
        </p:nvSpPr>
        <p:spPr bwMode="auto">
          <a:xfrm>
            <a:off x="609600" y="43434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latin typeface="Arno Pro Caption" panose="02020502040506020403" pitchFamily="18" charset="0"/>
              </a:rPr>
              <a:t>in the </a:t>
            </a:r>
            <a:r>
              <a:rPr lang="en-US" i="1">
                <a:latin typeface="Arno Pro Caption" panose="02020502040506020403" pitchFamily="18" charset="0"/>
              </a:rPr>
              <a:t>p </a:t>
            </a:r>
            <a:r>
              <a:rPr lang="en-US" baseline="30000">
                <a:latin typeface="Arno Pro Caption" panose="02020502040506020403" pitchFamily="18" charset="0"/>
              </a:rPr>
              <a:t>th</a:t>
            </a:r>
            <a:r>
              <a:rPr lang="en-US">
                <a:latin typeface="Arno Pro Caption" panose="02020502040506020403" pitchFamily="18" charset="0"/>
              </a:rPr>
              <a:t> row,</a:t>
            </a:r>
          </a:p>
        </p:txBody>
      </p:sp>
      <p:graphicFrame>
        <p:nvGraphicFramePr>
          <p:cNvPr id="49161" name="Object 1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7584586"/>
              </p:ext>
            </p:extLst>
          </p:nvPr>
        </p:nvGraphicFramePr>
        <p:xfrm>
          <a:off x="2819400" y="4381500"/>
          <a:ext cx="137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9" name="Equation" r:id="rId8" imgW="685800" imgH="203040" progId="Equation.DSMT4">
                  <p:embed/>
                </p:oleObj>
              </mc:Choice>
              <mc:Fallback>
                <p:oleObj name="Equation" r:id="rId8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381500"/>
                        <a:ext cx="137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Text Box 20"/>
          <p:cNvSpPr txBox="1">
            <a:spLocks noChangeArrowheads="1"/>
          </p:cNvSpPr>
          <p:nvPr/>
        </p:nvSpPr>
        <p:spPr bwMode="auto">
          <a:xfrm>
            <a:off x="4191000" y="4343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then switch rows </a:t>
            </a:r>
            <a:r>
              <a:rPr lang="en-US" i="1" dirty="0">
                <a:latin typeface="Arno Pro Caption" panose="02020502040506020403" pitchFamily="18" charset="0"/>
              </a:rPr>
              <a:t>p</a:t>
            </a:r>
            <a:r>
              <a:rPr lang="en-US" dirty="0">
                <a:latin typeface="Arno Pro Caption" panose="02020502040506020403" pitchFamily="18" charset="0"/>
              </a:rPr>
              <a:t> and </a:t>
            </a:r>
            <a:r>
              <a:rPr lang="en-US" i="1" dirty="0">
                <a:latin typeface="Arno Pro Caption" panose="02020502040506020403" pitchFamily="18" charset="0"/>
              </a:rPr>
              <a:t>k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44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26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Matrix Form at Beginning of 2</a:t>
            </a:r>
            <a:r>
              <a:rPr lang="en-US" sz="4000" baseline="30000" smtClean="0"/>
              <a:t>nd</a:t>
            </a:r>
            <a:r>
              <a:rPr lang="en-US" sz="4000" smtClean="0"/>
              <a:t> Step of Forward Elimination</a:t>
            </a:r>
          </a:p>
        </p:txBody>
      </p:sp>
      <p:graphicFrame>
        <p:nvGraphicFramePr>
          <p:cNvPr id="5017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992095"/>
              </p:ext>
            </p:extLst>
          </p:nvPr>
        </p:nvGraphicFramePr>
        <p:xfrm>
          <a:off x="1389063" y="1828800"/>
          <a:ext cx="6134100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3" name="Equation" r:id="rId4" imgW="2209680" imgH="1168200" progId="Equation.DSMT4">
                  <p:embed/>
                </p:oleObj>
              </mc:Choice>
              <mc:Fallback>
                <p:oleObj name="Equation" r:id="rId4" imgW="22096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1828800"/>
                        <a:ext cx="6134100" cy="324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093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Example (2</a:t>
            </a:r>
            <a:r>
              <a:rPr lang="en-US" sz="4000" baseline="30000" smtClean="0"/>
              <a:t>nd</a:t>
            </a:r>
            <a:r>
              <a:rPr lang="en-US" sz="4000" smtClean="0"/>
              <a:t> step of FE)</a:t>
            </a:r>
          </a:p>
        </p:txBody>
      </p:sp>
      <p:graphicFrame>
        <p:nvGraphicFramePr>
          <p:cNvPr id="51203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077687"/>
              </p:ext>
            </p:extLst>
          </p:nvPr>
        </p:nvGraphicFramePr>
        <p:xfrm>
          <a:off x="1773238" y="1905000"/>
          <a:ext cx="6000750" cy="319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7" name="Equation" r:id="rId4" imgW="2197080" imgH="1168200" progId="Equation.DSMT4">
                  <p:embed/>
                </p:oleObj>
              </mc:Choice>
              <mc:Fallback>
                <p:oleObj name="Equation" r:id="rId4" imgW="21970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1905000"/>
                        <a:ext cx="6000750" cy="319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1512888" y="5257800"/>
            <a:ext cx="6629400" cy="579438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Which two rows would you switch?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771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4100" y="455613"/>
            <a:ext cx="7315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Example (2</a:t>
            </a:r>
            <a:r>
              <a:rPr lang="en-US" sz="4000" baseline="30000" smtClean="0"/>
              <a:t>nd</a:t>
            </a:r>
            <a:r>
              <a:rPr lang="en-US" sz="4000" smtClean="0"/>
              <a:t> step of FE)</a:t>
            </a:r>
          </a:p>
        </p:txBody>
      </p:sp>
      <p:graphicFrame>
        <p:nvGraphicFramePr>
          <p:cNvPr id="52227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543647"/>
              </p:ext>
            </p:extLst>
          </p:nvPr>
        </p:nvGraphicFramePr>
        <p:xfrm>
          <a:off x="1993900" y="1981200"/>
          <a:ext cx="5705475" cy="303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1" name="Equation" r:id="rId4" imgW="2197080" imgH="1168200" progId="Equation.DSMT4">
                  <p:embed/>
                </p:oleObj>
              </mc:Choice>
              <mc:Fallback>
                <p:oleObj name="Equation" r:id="rId4" imgW="21970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981200"/>
                        <a:ext cx="5705475" cy="303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587500" y="5256213"/>
            <a:ext cx="6629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Switched Rows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79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Gaussian Elimination </a:t>
            </a:r>
            <a:br>
              <a:rPr lang="en-US" sz="4000" smtClean="0"/>
            </a:br>
            <a:r>
              <a:rPr lang="en-US" sz="4000" smtClean="0"/>
              <a:t>with Partial Pivoting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746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A method to solve simultaneous linear equations of the form [A][X]=[C]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524000" y="3429000"/>
            <a:ext cx="60198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4000" dirty="0">
                <a:latin typeface="Arno Pro Caption" panose="02020502040506020403" pitchFamily="18" charset="0"/>
              </a:rPr>
              <a:t>Two steps</a:t>
            </a:r>
          </a:p>
          <a:p>
            <a:pPr algn="l"/>
            <a:r>
              <a:rPr lang="en-US" sz="4000" dirty="0">
                <a:latin typeface="Arno Pro Caption" panose="02020502040506020403" pitchFamily="18" charset="0"/>
              </a:rPr>
              <a:t>1. </a:t>
            </a:r>
            <a:r>
              <a:rPr lang="en-US" sz="3600" dirty="0">
                <a:latin typeface="Arno Pro Caption" panose="02020502040506020403" pitchFamily="18" charset="0"/>
              </a:rPr>
              <a:t>Forward Elimination</a:t>
            </a:r>
          </a:p>
          <a:p>
            <a:pPr algn="l"/>
            <a:r>
              <a:rPr lang="en-US" sz="3600" dirty="0">
                <a:latin typeface="Arno Pro Caption" panose="02020502040506020403" pitchFamily="18" charset="0"/>
              </a:rPr>
              <a:t>2. Back Substitution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74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dirty="0" smtClean="0"/>
              <a:t>	</a:t>
            </a:r>
            <a:r>
              <a:rPr lang="en-US" dirty="0" smtClean="0"/>
              <a:t>Same as Gauss elimination method except that we switch rows before </a:t>
            </a:r>
            <a:r>
              <a:rPr lang="en-US" b="1" dirty="0" smtClean="0"/>
              <a:t>each</a:t>
            </a:r>
            <a:r>
              <a:rPr lang="en-US" dirty="0" smtClean="0"/>
              <a:t> of the (n-1) steps of forward elimination.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49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315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graphicFrame>
        <p:nvGraphicFramePr>
          <p:cNvPr id="9219" name="Object 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6831730"/>
              </p:ext>
            </p:extLst>
          </p:nvPr>
        </p:nvGraphicFramePr>
        <p:xfrm>
          <a:off x="2416175" y="2363788"/>
          <a:ext cx="4310063" cy="181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4" name="Equation" r:id="rId4" imgW="1688760" imgH="711000" progId="Equation.DSMT4">
                  <p:embed/>
                </p:oleObj>
              </mc:Choice>
              <mc:Fallback>
                <p:oleObj name="Equation" r:id="rId4" imgW="16887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2363788"/>
                        <a:ext cx="4310063" cy="181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The goal of forward elimination is to transform the coefficient matrix into </a:t>
            </a:r>
            <a:r>
              <a:rPr lang="en-US" b="1" dirty="0">
                <a:solidFill>
                  <a:srgbClr val="C00000"/>
                </a:solidFill>
                <a:latin typeface="Arno Pro Caption" pitchFamily="18" charset="0"/>
              </a:rPr>
              <a:t>an upper triangular matrix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9222" name="Object 11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6756747"/>
              </p:ext>
            </p:extLst>
          </p:nvPr>
        </p:nvGraphicFramePr>
        <p:xfrm>
          <a:off x="2014538" y="4724400"/>
          <a:ext cx="5494337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5" name="Equation" r:id="rId6" imgW="2209680" imgH="711000" progId="Equation.DSMT4">
                  <p:embed/>
                </p:oleObj>
              </mc:Choice>
              <mc:Fallback>
                <p:oleObj name="Equation" r:id="rId6" imgW="2209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4724400"/>
                        <a:ext cx="5494337" cy="176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Line 14"/>
          <p:cNvSpPr>
            <a:spLocks noChangeShapeType="1"/>
          </p:cNvSpPr>
          <p:nvPr/>
        </p:nvSpPr>
        <p:spPr bwMode="auto">
          <a:xfrm>
            <a:off x="4800600" y="4192588"/>
            <a:ext cx="0" cy="533400"/>
          </a:xfrm>
          <a:prstGeom prst="line">
            <a:avLst/>
          </a:prstGeom>
          <a:noFill/>
          <a:ln w="4127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89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6556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Example: Matrix Form at Beginning of 2</a:t>
            </a:r>
            <a:r>
              <a:rPr lang="en-US" sz="4000" baseline="30000" smtClean="0"/>
              <a:t>nd</a:t>
            </a:r>
            <a:r>
              <a:rPr lang="en-US" sz="4000" smtClean="0"/>
              <a:t> Step of Forward Elimination</a:t>
            </a:r>
          </a:p>
        </p:txBody>
      </p:sp>
      <p:graphicFrame>
        <p:nvGraphicFramePr>
          <p:cNvPr id="5529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092956"/>
              </p:ext>
            </p:extLst>
          </p:nvPr>
        </p:nvGraphicFramePr>
        <p:xfrm>
          <a:off x="1412875" y="2209800"/>
          <a:ext cx="6134100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5" name="Equation" r:id="rId4" imgW="2209680" imgH="1168200" progId="Equation.DSMT4">
                  <p:embed/>
                </p:oleObj>
              </mc:Choice>
              <mc:Fallback>
                <p:oleObj name="Equation" r:id="rId4" imgW="22096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2209800"/>
                        <a:ext cx="6134100" cy="324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50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9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5" y="6556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Matrix Form at End of Forward Elimination</a:t>
            </a:r>
          </a:p>
        </p:txBody>
      </p:sp>
      <p:graphicFrame>
        <p:nvGraphicFramePr>
          <p:cNvPr id="56323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9446797"/>
              </p:ext>
            </p:extLst>
          </p:nvPr>
        </p:nvGraphicFramePr>
        <p:xfrm>
          <a:off x="1166813" y="2209800"/>
          <a:ext cx="6662737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9" name="Equation" r:id="rId4" imgW="2400120" imgH="1168200" progId="Equation.DSMT4">
                  <p:embed/>
                </p:oleObj>
              </mc:Choice>
              <mc:Fallback>
                <p:oleObj name="Equation" r:id="rId4" imgW="240012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2209800"/>
                        <a:ext cx="6662737" cy="324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51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800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 Starting Eqns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203999"/>
              </p:ext>
            </p:extLst>
          </p:nvPr>
        </p:nvGraphicFramePr>
        <p:xfrm>
          <a:off x="3124200" y="2133600"/>
          <a:ext cx="3962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90" name="Equation" r:id="rId4" imgW="1778000" imgH="241300" progId="Equation.DSMT4">
                  <p:embed/>
                </p:oleObj>
              </mc:Choice>
              <mc:Fallback>
                <p:oleObj name="Equation" r:id="rId4" imgW="17780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33600"/>
                        <a:ext cx="3962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4114800" y="2743200"/>
          <a:ext cx="2971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91" name="Equation" r:id="rId6" imgW="1269449" imgH="241195" progId="Equation.3">
                  <p:embed/>
                </p:oleObj>
              </mc:Choice>
              <mc:Fallback>
                <p:oleObj name="Equation" r:id="rId6" imgW="126944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43200"/>
                        <a:ext cx="2971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410200" y="3886200"/>
          <a:ext cx="23622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92" name="Equation" r:id="rId8" imgW="1016000" imgH="279400" progId="Equation.3">
                  <p:embed/>
                </p:oleObj>
              </mc:Choice>
              <mc:Fallback>
                <p:oleObj name="Equation" r:id="rId8" imgW="10160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86200"/>
                        <a:ext cx="23622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2454275"/>
            <a:ext cx="612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2967038"/>
            <a:ext cx="1127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4343400" y="3200400"/>
            <a:ext cx="274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.             .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0" y="4578350"/>
            <a:ext cx="3127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</a:t>
            </a:r>
            <a:endParaRPr lang="en-US" sz="1800">
              <a:latin typeface="Arial" charset="0"/>
            </a:endParaRPr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33600" y="1600200"/>
          <a:ext cx="49530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93" name="Equation" r:id="rId10" imgW="2247900" imgH="228600" progId="Equation.3">
                  <p:embed/>
                </p:oleObj>
              </mc:Choice>
              <mc:Fallback>
                <p:oleObj name="Equation" r:id="rId10" imgW="2247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00200"/>
                        <a:ext cx="49530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52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477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187189"/>
              </p:ext>
            </p:extLst>
          </p:nvPr>
        </p:nvGraphicFramePr>
        <p:xfrm>
          <a:off x="1831975" y="3014663"/>
          <a:ext cx="6396038" cy="163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6" name="Equation" r:id="rId4" imgW="2438280" imgH="622080" progId="Equation.DSMT4">
                  <p:embed/>
                </p:oleObj>
              </mc:Choice>
              <mc:Fallback>
                <p:oleObj name="Equation" r:id="rId4" imgW="24382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3014663"/>
                        <a:ext cx="6396038" cy="163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3765550" y="3517900"/>
            <a:ext cx="2222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100">
                <a:latin typeface="Arial" charset="0"/>
              </a:rPr>
              <a:t> </a:t>
            </a:r>
            <a:endParaRPr lang="en-US" sz="1800">
              <a:latin typeface="Arial" charset="0"/>
            </a:endParaRP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3352800" y="1524000"/>
          <a:ext cx="17526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7" name="Equation" r:id="rId6" imgW="698500" imgH="457200" progId="Equation.3">
                  <p:embed/>
                </p:oleObj>
              </mc:Choice>
              <mc:Fallback>
                <p:oleObj name="Equation" r:id="rId6" imgW="698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524000"/>
                        <a:ext cx="17526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53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860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9395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59396" name="Rectangle 3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59397" name="Rectangle 3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59398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256787"/>
              </p:ext>
            </p:extLst>
          </p:nvPr>
        </p:nvGraphicFramePr>
        <p:xfrm>
          <a:off x="1420813" y="3048000"/>
          <a:ext cx="6530975" cy="250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1" name="Equation" r:id="rId4" imgW="1638000" imgH="711000" progId="Equation.DSMT4">
                  <p:embed/>
                </p:oleObj>
              </mc:Choice>
              <mc:Fallback>
                <p:oleObj name="Equation" r:id="rId4" imgW="1638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3048000"/>
                        <a:ext cx="6530975" cy="250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Rectangle 2"/>
          <p:cNvSpPr>
            <a:spLocks noChangeArrowheads="1"/>
          </p:cNvSpPr>
          <p:nvPr/>
        </p:nvSpPr>
        <p:spPr bwMode="auto">
          <a:xfrm>
            <a:off x="457200" y="762000"/>
            <a:ext cx="822960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/>
            <a:r>
              <a:rPr lang="en-US" sz="3600" dirty="0">
                <a:solidFill>
                  <a:schemeClr val="tx2"/>
                </a:solidFill>
                <a:latin typeface="Arno Pro Caption" panose="02020502040506020403" pitchFamily="18" charset="0"/>
              </a:rPr>
              <a:t>Solve the following set of equations by Gaussian elimination with partial pivoting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758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5800"/>
            <a:ext cx="8229600" cy="715963"/>
          </a:xfrm>
        </p:spPr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Example 2 Cont.</a:t>
            </a:r>
            <a:br>
              <a:rPr lang="en-US" smtClean="0"/>
            </a:br>
            <a:endParaRPr lang="en-US" smtClean="0"/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0420" name="Rectangle 3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0421" name="Rectangle 3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0422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080578"/>
              </p:ext>
            </p:extLst>
          </p:nvPr>
        </p:nvGraphicFramePr>
        <p:xfrm>
          <a:off x="550863" y="1828800"/>
          <a:ext cx="4371975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4" name="Equation" r:id="rId4" imgW="1803240" imgH="711000" progId="Equation.DSMT4">
                  <p:embed/>
                </p:oleObj>
              </mc:Choice>
              <mc:Fallback>
                <p:oleObj name="Equation" r:id="rId4" imgW="18032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1828800"/>
                        <a:ext cx="4371975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3" name="Text Box 8"/>
          <p:cNvSpPr txBox="1">
            <a:spLocks noChangeArrowheads="1"/>
          </p:cNvSpPr>
          <p:nvPr/>
        </p:nvSpPr>
        <p:spPr bwMode="auto">
          <a:xfrm>
            <a:off x="838200" y="4114800"/>
            <a:ext cx="7315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sz="3200">
                <a:latin typeface="Arno Pro Caption" panose="02020502040506020403" pitchFamily="18" charset="0"/>
              </a:rPr>
              <a:t>Forward Elimination</a:t>
            </a:r>
          </a:p>
          <a:p>
            <a:pPr eaLnBrk="1" hangingPunct="1">
              <a:buFontTx/>
              <a:buAutoNum type="arabicPeriod"/>
            </a:pPr>
            <a:r>
              <a:rPr lang="en-US" sz="3200">
                <a:latin typeface="Arno Pro Caption" panose="02020502040506020403" pitchFamily="18" charset="0"/>
              </a:rPr>
              <a:t>Back Substitution</a:t>
            </a:r>
          </a:p>
        </p:txBody>
      </p:sp>
      <p:graphicFrame>
        <p:nvGraphicFramePr>
          <p:cNvPr id="604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58371"/>
              </p:ext>
            </p:extLst>
          </p:nvPr>
        </p:nvGraphicFramePr>
        <p:xfrm>
          <a:off x="5167313" y="1905000"/>
          <a:ext cx="3541712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5" name="Equation" r:id="rId6" imgW="1460160" imgH="711000" progId="Equation.DSMT4">
                  <p:embed/>
                </p:oleObj>
              </mc:Choice>
              <mc:Fallback>
                <p:oleObj name="Equation" r:id="rId6" imgW="1460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1905000"/>
                        <a:ext cx="3541712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23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036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55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Number of Steps of Forward Elimination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590800"/>
            <a:ext cx="8229600" cy="30781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 smtClean="0">
                <a:latin typeface="Arno Pro Caption" panose="02020502040506020403" pitchFamily="18" charset="0"/>
              </a:rPr>
              <a:t>Number of steps of forward elimination is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latin typeface="Arno Pro Caption" panose="02020502040506020403" pitchFamily="18" charset="0"/>
              </a:rPr>
              <a:t> (</a:t>
            </a:r>
            <a:r>
              <a:rPr lang="en-US" sz="3600" i="1" dirty="0" smtClean="0">
                <a:latin typeface="Arno Pro Caption" panose="02020502040506020403" pitchFamily="18" charset="0"/>
              </a:rPr>
              <a:t>n</a:t>
            </a:r>
            <a:r>
              <a:rPr lang="en-US" sz="3600" dirty="0" smtClean="0">
                <a:latin typeface="Arno Pro Caption" panose="02020502040506020403" pitchFamily="18" charset="0"/>
              </a:rPr>
              <a:t>-1</a:t>
            </a:r>
            <a:r>
              <a:rPr lang="en-US" dirty="0" smtClean="0">
                <a:latin typeface="Arno Pro Caption" panose="02020502040506020403" pitchFamily="18" charset="0"/>
              </a:rPr>
              <a:t>)=(3-1)=2</a:t>
            </a:r>
          </a:p>
          <a:p>
            <a:pPr marL="0" indent="0" eaLnBrk="1" hangingPunct="1"/>
            <a:endParaRPr lang="en-US" dirty="0" smtClean="0"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2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Elimination: Step 1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990600"/>
          </a:xfrm>
        </p:spPr>
        <p:txBody>
          <a:bodyPr/>
          <a:lstStyle/>
          <a:p>
            <a:pPr eaLnBrk="1" hangingPunct="1">
              <a:buSzPct val="97000"/>
            </a:pPr>
            <a:r>
              <a:rPr lang="en-US" sz="2400" smtClean="0">
                <a:latin typeface="Arno Pro Caption" panose="02020502040506020403" pitchFamily="18" charset="0"/>
              </a:rPr>
              <a:t>Examine absolute values of first column, first row </a:t>
            </a:r>
          </a:p>
          <a:p>
            <a:pPr eaLnBrk="1" hangingPunct="1">
              <a:buFontTx/>
              <a:buNone/>
            </a:pPr>
            <a:r>
              <a:rPr lang="en-US" sz="2400" smtClean="0">
                <a:latin typeface="Arno Pro Caption" panose="02020502040506020403" pitchFamily="18" charset="0"/>
              </a:rPr>
              <a:t>	and below.</a:t>
            </a:r>
          </a:p>
          <a:p>
            <a:pPr eaLnBrk="1" hangingPunct="1">
              <a:buFontTx/>
              <a:buNone/>
            </a:pPr>
            <a:endParaRPr lang="en-US" sz="3000" smtClean="0">
              <a:latin typeface="Arno Pro Caption" panose="02020502040506020403" pitchFamily="18" charset="0"/>
            </a:endParaRPr>
          </a:p>
          <a:p>
            <a:pPr eaLnBrk="1" hangingPunct="1">
              <a:buFontTx/>
              <a:buNone/>
            </a:pPr>
            <a:endParaRPr lang="en-US" sz="3000" smtClean="0">
              <a:latin typeface="Arno Pro Caption" panose="02020502040506020403" pitchFamily="18" charset="0"/>
            </a:endParaRPr>
          </a:p>
          <a:p>
            <a:pPr eaLnBrk="1" hangingPunct="1">
              <a:buFontTx/>
              <a:buNone/>
            </a:pPr>
            <a:endParaRPr lang="en-US" sz="300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754438" y="2133600"/>
          <a:ext cx="16351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8" name="Equation" r:id="rId4" imgW="799753" imgH="253890" progId="Equation.3">
                  <p:embed/>
                </p:oleObj>
              </mc:Choice>
              <mc:Fallback>
                <p:oleObj name="Equation" r:id="rId4" imgW="799753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438" y="2133600"/>
                        <a:ext cx="16351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2667000"/>
            <a:ext cx="773112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buFont typeface="Arial" pitchFamily="34" charset="0"/>
              <a:buChar char="•"/>
              <a:defRPr/>
            </a:pPr>
            <a:r>
              <a:rPr lang="en-US" dirty="0">
                <a:latin typeface="Arno Pro Caption" panose="02020502040506020403" pitchFamily="18" charset="0"/>
              </a:rPr>
              <a:t>  Largest absolute value is 144 and exists in row 3.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dirty="0">
                <a:latin typeface="Arno Pro Caption" panose="02020502040506020403" pitchFamily="18" charset="0"/>
              </a:rPr>
              <a:t>  Switch row 1 and row 3.</a:t>
            </a:r>
          </a:p>
          <a:p>
            <a:pPr>
              <a:defRPr/>
            </a:pPr>
            <a:endParaRPr lang="en-US" dirty="0">
              <a:latin typeface="Arno Pro Caption" panose="02020502040506020403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latin typeface="Arno Pro Caption" panose="02020502040506020403" pitchFamily="18" charset="0"/>
            </a:endParaRPr>
          </a:p>
        </p:txBody>
      </p:sp>
      <p:graphicFrame>
        <p:nvGraphicFramePr>
          <p:cNvPr id="6349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850720"/>
              </p:ext>
            </p:extLst>
          </p:nvPr>
        </p:nvGraphicFramePr>
        <p:xfrm>
          <a:off x="1431925" y="4038600"/>
          <a:ext cx="6278563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9" name="Equation" r:id="rId6" imgW="3073320" imgH="711000" progId="Equation.DSMT4">
                  <p:embed/>
                </p:oleObj>
              </mc:Choice>
              <mc:Fallback>
                <p:oleObj name="Equation" r:id="rId6" imgW="30733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4038600"/>
                        <a:ext cx="6278563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67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Elimination: Step 1 (cont.)</a:t>
            </a:r>
          </a:p>
        </p:txBody>
      </p:sp>
      <p:sp>
        <p:nvSpPr>
          <p:cNvPr id="64515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4516" name="Rectangle 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4517" name="Rectangle 12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645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380871"/>
              </p:ext>
            </p:extLst>
          </p:nvPr>
        </p:nvGraphicFramePr>
        <p:xfrm>
          <a:off x="908050" y="2933700"/>
          <a:ext cx="77501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49" name="Equation" r:id="rId4" imgW="4241520" imgH="253800" progId="Equation.DSMT4">
                  <p:embed/>
                </p:oleObj>
              </mc:Choice>
              <mc:Fallback>
                <p:oleObj name="Equation" r:id="rId4" imgW="4241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933700"/>
                        <a:ext cx="775017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9" name="Rectangle 15"/>
          <p:cNvSpPr>
            <a:spLocks noChangeArrowheads="1"/>
          </p:cNvSpPr>
          <p:nvPr/>
        </p:nvSpPr>
        <p:spPr bwMode="auto">
          <a:xfrm>
            <a:off x="304800" y="4191000"/>
            <a:ext cx="9144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graphicFrame>
        <p:nvGraphicFramePr>
          <p:cNvPr id="64520" name="Object 1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95072749"/>
              </p:ext>
            </p:extLst>
          </p:nvPr>
        </p:nvGraphicFramePr>
        <p:xfrm>
          <a:off x="660400" y="1295400"/>
          <a:ext cx="2940050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0" name="Equation" r:id="rId6" imgW="1460160" imgH="711000" progId="Equation.DSMT4">
                  <p:embed/>
                </p:oleObj>
              </mc:Choice>
              <mc:Fallback>
                <p:oleObj name="Equation" r:id="rId6" imgW="1460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295400"/>
                        <a:ext cx="2940050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1" name="Rectangle 2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452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872311"/>
              </p:ext>
            </p:extLst>
          </p:nvPr>
        </p:nvGraphicFramePr>
        <p:xfrm>
          <a:off x="4119563" y="3606800"/>
          <a:ext cx="44323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1" name="Equation" r:id="rId8" imgW="2273300" imgH="711200" progId="Equation.DSMT4">
                  <p:embed/>
                </p:oleObj>
              </mc:Choice>
              <mc:Fallback>
                <p:oleObj name="Equation" r:id="rId8" imgW="22733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3606800"/>
                        <a:ext cx="4432300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812977"/>
              </p:ext>
            </p:extLst>
          </p:nvPr>
        </p:nvGraphicFramePr>
        <p:xfrm>
          <a:off x="4403725" y="5181600"/>
          <a:ext cx="3865563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2" name="Equation" r:id="rId10" imgW="2031840" imgH="711000" progId="Equation.DSMT4">
                  <p:embed/>
                </p:oleObj>
              </mc:Choice>
              <mc:Fallback>
                <p:oleObj name="Equation" r:id="rId10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5181600"/>
                        <a:ext cx="3865563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4" name="TextBox 12"/>
          <p:cNvSpPr txBox="1">
            <a:spLocks noChangeArrowheads="1"/>
          </p:cNvSpPr>
          <p:nvPr/>
        </p:nvSpPr>
        <p:spPr bwMode="auto">
          <a:xfrm>
            <a:off x="4267200" y="1295400"/>
            <a:ext cx="4419600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144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64, 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64525" name="Object 12"/>
          <p:cNvGraphicFramePr>
            <a:graphicFrameLocks noChangeAspect="1"/>
          </p:cNvGraphicFramePr>
          <p:nvPr/>
        </p:nvGraphicFramePr>
        <p:xfrm>
          <a:off x="6705600" y="1752600"/>
          <a:ext cx="17557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3" name="Equation" r:id="rId12" imgW="850531" imgH="393529" progId="Equation.3">
                  <p:embed/>
                </p:oleObj>
              </mc:Choice>
              <mc:Fallback>
                <p:oleObj name="Equation" r:id="rId12" imgW="85053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752600"/>
                        <a:ext cx="175577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6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2</a:t>
            </a:r>
          </a:p>
        </p:txBody>
      </p:sp>
      <p:sp>
        <p:nvSpPr>
          <p:cNvPr id="64527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Substitute new equation for Equation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59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97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22818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Arno Pro Caption" panose="02020502040506020403" pitchFamily="18" charset="0"/>
              </a:rPr>
              <a:t>A set of </a:t>
            </a:r>
            <a:r>
              <a:rPr lang="en-US" sz="2800" i="1" dirty="0">
                <a:latin typeface="Arno Pro Caption" panose="02020502040506020403" pitchFamily="18" charset="0"/>
              </a:rPr>
              <a:t>n</a:t>
            </a:r>
            <a:r>
              <a:rPr lang="en-US" sz="2800" dirty="0">
                <a:latin typeface="Arno Pro Caption" panose="02020502040506020403" pitchFamily="18" charset="0"/>
              </a:rPr>
              <a:t> equations and </a:t>
            </a:r>
            <a:r>
              <a:rPr lang="en-US" sz="2800" i="1" dirty="0">
                <a:latin typeface="Arno Pro Caption" panose="02020502040506020403" pitchFamily="18" charset="0"/>
              </a:rPr>
              <a:t>n</a:t>
            </a:r>
            <a:r>
              <a:rPr lang="en-US" sz="2800" dirty="0">
                <a:latin typeface="Arno Pro Caption" panose="02020502040506020403" pitchFamily="18" charset="0"/>
              </a:rPr>
              <a:t> unknowns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0245" name="Object 4"/>
          <p:cNvGraphicFramePr>
            <a:graphicFrameLocks noChangeAspect="1"/>
          </p:cNvGraphicFramePr>
          <p:nvPr/>
        </p:nvGraphicFramePr>
        <p:xfrm>
          <a:off x="1524000" y="2057400"/>
          <a:ext cx="5486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7" name="Equation" r:id="rId4" imgW="2146300" imgH="228600" progId="Equation.3">
                  <p:embed/>
                </p:oleObj>
              </mc:Choice>
              <mc:Fallback>
                <p:oleObj name="Equation" r:id="rId4" imgW="2146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5486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1447800" y="2819400"/>
          <a:ext cx="57150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8" name="Equation" r:id="rId6" imgW="2209800" imgH="228600" progId="Equation.3">
                  <p:embed/>
                </p:oleObj>
              </mc:Choice>
              <mc:Fallback>
                <p:oleObj name="Equation" r:id="rId6" imgW="220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19400"/>
                        <a:ext cx="57150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6"/>
          <p:cNvGraphicFramePr>
            <a:graphicFrameLocks noChangeAspect="1"/>
          </p:cNvGraphicFramePr>
          <p:nvPr/>
        </p:nvGraphicFramePr>
        <p:xfrm>
          <a:off x="1295400" y="4419600"/>
          <a:ext cx="601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9" name="Equation" r:id="rId8" imgW="2209800" imgH="228600" progId="Equation.3">
                  <p:embed/>
                </p:oleObj>
              </mc:Choice>
              <mc:Fallback>
                <p:oleObj name="Equation" r:id="rId8" imgW="220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9600"/>
                        <a:ext cx="6019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590800" y="3192463"/>
            <a:ext cx="3657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000">
                <a:latin typeface="Arial" charset="0"/>
                <a:cs typeface="Times New Roman" pitchFamily="18" charset="0"/>
              </a:rPr>
              <a:t>	</a:t>
            </a:r>
            <a:endParaRPr lang="en-US" sz="2000">
              <a:latin typeface="Arial" charset="0"/>
            </a:endParaRPr>
          </a:p>
          <a:p>
            <a:pPr algn="l" eaLnBrk="0" hangingPunct="0"/>
            <a:r>
              <a:rPr lang="en-US" sz="2000">
                <a:latin typeface="Arial" charset="0"/>
                <a:cs typeface="Times New Roman" pitchFamily="18" charset="0"/>
              </a:rPr>
              <a:t>     .                 .</a:t>
            </a:r>
            <a:endParaRPr lang="en-US" sz="2000">
              <a:latin typeface="Arial" charset="0"/>
            </a:endParaRPr>
          </a:p>
          <a:p>
            <a:pPr algn="l" eaLnBrk="0" hangingPunct="0"/>
            <a:r>
              <a:rPr lang="en-US" sz="2000">
                <a:latin typeface="Arial" charset="0"/>
                <a:cs typeface="Times New Roman" pitchFamily="18" charset="0"/>
              </a:rPr>
              <a:t>     .                 .</a:t>
            </a:r>
            <a:endParaRPr lang="en-US" sz="2000">
              <a:latin typeface="Arial" charset="0"/>
            </a:endParaRPr>
          </a:p>
          <a:p>
            <a:pPr algn="l" eaLnBrk="0" hangingPunct="0"/>
            <a:r>
              <a:rPr lang="en-US" sz="2000">
                <a:latin typeface="Arial" charset="0"/>
                <a:cs typeface="Times New Roman" pitchFamily="18" charset="0"/>
              </a:rPr>
              <a:t>     .                 .</a:t>
            </a:r>
            <a:endParaRPr lang="en-US" sz="2000">
              <a:latin typeface="Arial" charset="0"/>
            </a:endParaRPr>
          </a:p>
          <a:p>
            <a:pPr algn="l" eaLnBrk="0" hangingPunct="0"/>
            <a:endParaRPr lang="en-US" sz="2000">
              <a:latin typeface="Arial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555776" y="5486400"/>
            <a:ext cx="56738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eaLnBrk="1" hangingPunct="1">
              <a:spcBef>
                <a:spcPct val="50000"/>
              </a:spcBef>
              <a:defRPr sz="2800">
                <a:latin typeface="Arno Pro Caption" panose="02020502040506020403" pitchFamily="18" charset="0"/>
              </a:defRPr>
            </a:lvl1pPr>
            <a:lvl2pPr marL="742950" indent="-285750" eaLnBrk="0" hangingPunct="0">
              <a:defRPr>
                <a:latin typeface="Tahoma" pitchFamily="34" charset="0"/>
              </a:defRPr>
            </a:lvl2pPr>
            <a:lvl3pPr marL="1143000" indent="-228600" eaLnBrk="0" hangingPunct="0">
              <a:defRPr>
                <a:latin typeface="Tahoma" pitchFamily="34" charset="0"/>
              </a:defRPr>
            </a:lvl3pPr>
            <a:lvl4pPr marL="1600200" indent="-228600" eaLnBrk="0" hangingPunct="0">
              <a:defRPr>
                <a:latin typeface="Tahoma" pitchFamily="34" charset="0"/>
              </a:defRPr>
            </a:lvl4pPr>
            <a:lvl5pPr marL="2057400" indent="-228600" eaLnBrk="0" hangingPunct="0">
              <a:defRPr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ahoma" pitchFamily="34" charset="0"/>
              </a:defRPr>
            </a:lvl9pPr>
          </a:lstStyle>
          <a:p>
            <a:r>
              <a:rPr lang="en-US" dirty="0"/>
              <a:t>(n-1) steps of 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399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Elimination: Step 1 (cont.)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65542" name="Rectangle 10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5543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836786"/>
              </p:ext>
            </p:extLst>
          </p:nvPr>
        </p:nvGraphicFramePr>
        <p:xfrm>
          <a:off x="434975" y="2859088"/>
          <a:ext cx="82756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2" name="Equation" r:id="rId4" imgW="4279680" imgH="253800" progId="Equation.DSMT4">
                  <p:embed/>
                </p:oleObj>
              </mc:Choice>
              <mc:Fallback>
                <p:oleObj name="Equation" r:id="rId4" imgW="4279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2859088"/>
                        <a:ext cx="82756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5" name="Rectangle 15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5546" name="Rectangle 1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47" name="Object 2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397125" y="1295400"/>
          <a:ext cx="7254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3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25" y="1295400"/>
                        <a:ext cx="72548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427892"/>
              </p:ext>
            </p:extLst>
          </p:nvPr>
        </p:nvGraphicFramePr>
        <p:xfrm>
          <a:off x="4394126" y="3542109"/>
          <a:ext cx="4060825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4" name="Equation" r:id="rId8" imgW="2082800" imgH="711200" progId="Equation.3">
                  <p:embed/>
                </p:oleObj>
              </mc:Choice>
              <mc:Fallback>
                <p:oleObj name="Equation" r:id="rId8" imgW="2082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126" y="3542109"/>
                        <a:ext cx="4060825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510050"/>
              </p:ext>
            </p:extLst>
          </p:nvPr>
        </p:nvGraphicFramePr>
        <p:xfrm>
          <a:off x="519113" y="1295400"/>
          <a:ext cx="405130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5" name="Equation" r:id="rId10" imgW="2031840" imgH="711000" progId="Equation.DSMT4">
                  <p:embed/>
                </p:oleObj>
              </mc:Choice>
              <mc:Fallback>
                <p:oleObj name="Equation" r:id="rId10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1295400"/>
                        <a:ext cx="4051300" cy="141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907891"/>
              </p:ext>
            </p:extLst>
          </p:nvPr>
        </p:nvGraphicFramePr>
        <p:xfrm>
          <a:off x="4427984" y="5131594"/>
          <a:ext cx="4049713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6" name="Equation" r:id="rId12" imgW="2031840" imgH="711000" progId="Equation.DSMT4">
                  <p:embed/>
                </p:oleObj>
              </mc:Choice>
              <mc:Fallback>
                <p:oleObj name="Equation" r:id="rId12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131594"/>
                        <a:ext cx="4049713" cy="141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1" name="TextBox 12"/>
          <p:cNvSpPr txBox="1">
            <a:spLocks noChangeArrowheads="1"/>
          </p:cNvSpPr>
          <p:nvPr/>
        </p:nvSpPr>
        <p:spPr bwMode="auto">
          <a:xfrm>
            <a:off x="4724400" y="1295400"/>
            <a:ext cx="4419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144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25,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65552" name="Object 7"/>
          <p:cNvGraphicFramePr>
            <a:graphicFrameLocks noChangeAspect="1"/>
          </p:cNvGraphicFramePr>
          <p:nvPr/>
        </p:nvGraphicFramePr>
        <p:xfrm>
          <a:off x="7081838" y="1752600"/>
          <a:ext cx="17557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7" name="Equation" r:id="rId14" imgW="850531" imgH="393529" progId="Equation.3">
                  <p:embed/>
                </p:oleObj>
              </mc:Choice>
              <mc:Fallback>
                <p:oleObj name="Equation" r:id="rId14" imgW="85053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838" y="1752600"/>
                        <a:ext cx="175577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3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65554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>
                <a:latin typeface="Arno Pro Caption" panose="02020502040506020403" pitchFamily="18" charset="0"/>
              </a:rPr>
              <a:t>Substitute new equation for Equation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6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Elimination: Step 2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9906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no Pro Caption" panose="02020502040506020403" pitchFamily="18" charset="0"/>
              </a:rPr>
              <a:t>Examine absolute values of second column, second row 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Arno Pro Caption" panose="02020502040506020403" pitchFamily="18" charset="0"/>
              </a:rPr>
              <a:t>	and below.</a:t>
            </a:r>
          </a:p>
          <a:p>
            <a:pPr eaLnBrk="1" hangingPunct="1">
              <a:buFontTx/>
              <a:buNone/>
            </a:pPr>
            <a:endParaRPr lang="en-US" sz="3000" dirty="0" smtClean="0">
              <a:latin typeface="Arno Pro Caption" panose="02020502040506020403" pitchFamily="18" charset="0"/>
            </a:endParaRPr>
          </a:p>
          <a:p>
            <a:pPr eaLnBrk="1" hangingPunct="1">
              <a:buFontTx/>
              <a:buNone/>
            </a:pPr>
            <a:endParaRPr lang="en-US" sz="3000" dirty="0" smtClean="0">
              <a:latin typeface="Arno Pro Caption" panose="02020502040506020403" pitchFamily="18" charset="0"/>
            </a:endParaRPr>
          </a:p>
          <a:p>
            <a:pPr eaLnBrk="1" hangingPunct="1">
              <a:buFontTx/>
              <a:buNone/>
            </a:pPr>
            <a:endParaRPr lang="en-US" sz="3000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3689350" y="2133600"/>
          <a:ext cx="17653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0" name="Equation" r:id="rId4" imgW="863225" imgH="253890" progId="Equation.3">
                  <p:embed/>
                </p:oleObj>
              </mc:Choice>
              <mc:Fallback>
                <p:oleObj name="Equation" r:id="rId4" imgW="863225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2133600"/>
                        <a:ext cx="17653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5" name="TextBox 10"/>
          <p:cNvSpPr txBox="1">
            <a:spLocks noChangeArrowheads="1"/>
          </p:cNvSpPr>
          <p:nvPr/>
        </p:nvSpPr>
        <p:spPr bwMode="auto">
          <a:xfrm>
            <a:off x="473596" y="2769453"/>
            <a:ext cx="7731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dirty="0">
                <a:latin typeface="Arno Pro Caption" panose="02020502040506020403" pitchFamily="18" charset="0"/>
              </a:rPr>
              <a:t>  Largest absolute value is 2.917 and exists in row 3.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dirty="0">
                <a:latin typeface="Arno Pro Caption" panose="02020502040506020403" pitchFamily="18" charset="0"/>
              </a:rPr>
              <a:t>  Switch row 2 and row 3</a:t>
            </a:r>
            <a:r>
              <a:rPr lang="en-US" dirty="0" smtClean="0">
                <a:latin typeface="Arno Pro Caption" panose="02020502040506020403" pitchFamily="18" charset="0"/>
              </a:rPr>
              <a:t>.</a:t>
            </a:r>
            <a:endParaRPr lang="en-US" dirty="0">
              <a:latin typeface="Arno Pro Caption" panose="02020502040506020403" pitchFamily="18" charset="0"/>
            </a:endParaRPr>
          </a:p>
        </p:txBody>
      </p:sp>
      <p:graphicFrame>
        <p:nvGraphicFramePr>
          <p:cNvPr id="6656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286065"/>
              </p:ext>
            </p:extLst>
          </p:nvPr>
        </p:nvGraphicFramePr>
        <p:xfrm>
          <a:off x="874713" y="4038600"/>
          <a:ext cx="7394575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1" name="Equation" r:id="rId6" imgW="4228920" imgH="711000" progId="Equation.DSMT4">
                  <p:embed/>
                </p:oleObj>
              </mc:Choice>
              <mc:Fallback>
                <p:oleObj name="Equation" r:id="rId6" imgW="42289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4038600"/>
                        <a:ext cx="7394575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24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Forward Elimination: Step 2 (cont.)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67590" name="Rectangle 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91" name="Rectangle 8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92" name="Rectangle 10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93" name="Rectangle 1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94" name="Rectangle 17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759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029276"/>
              </p:ext>
            </p:extLst>
          </p:nvPr>
        </p:nvGraphicFramePr>
        <p:xfrm>
          <a:off x="409575" y="2708275"/>
          <a:ext cx="832485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21" name="Equation" r:id="rId4" imgW="4431960" imgH="253800" progId="Equation.DSMT4">
                  <p:embed/>
                </p:oleObj>
              </mc:Choice>
              <mc:Fallback>
                <p:oleObj name="Equation" r:id="rId4" imgW="4431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" y="2708275"/>
                        <a:ext cx="832485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58570"/>
              </p:ext>
            </p:extLst>
          </p:nvPr>
        </p:nvGraphicFramePr>
        <p:xfrm>
          <a:off x="893763" y="1219200"/>
          <a:ext cx="3552825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22" name="Equation" r:id="rId6" imgW="2031840" imgH="711000" progId="Equation.DSMT4">
                  <p:embed/>
                </p:oleObj>
              </mc:Choice>
              <mc:Fallback>
                <p:oleObj name="Equation" r:id="rId6" imgW="2031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219200"/>
                        <a:ext cx="3552825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7" name="Object 17"/>
          <p:cNvGraphicFramePr>
            <a:graphicFrameLocks noChangeAspect="1"/>
          </p:cNvGraphicFramePr>
          <p:nvPr/>
        </p:nvGraphicFramePr>
        <p:xfrm>
          <a:off x="4560888" y="3314700"/>
          <a:ext cx="3986212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23" name="Equation" r:id="rId8" imgW="2044700" imgH="711200" progId="Equation.3">
                  <p:embed/>
                </p:oleObj>
              </mc:Choice>
              <mc:Fallback>
                <p:oleObj name="Equation" r:id="rId8" imgW="20447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0888" y="3314700"/>
                        <a:ext cx="3986212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5903"/>
              </p:ext>
            </p:extLst>
          </p:nvPr>
        </p:nvGraphicFramePr>
        <p:xfrm>
          <a:off x="4592638" y="4914900"/>
          <a:ext cx="3919537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24" name="Equation" r:id="rId10" imgW="2057400" imgH="711000" progId="Equation.DSMT4">
                  <p:embed/>
                </p:oleObj>
              </mc:Choice>
              <mc:Fallback>
                <p:oleObj name="Equation" r:id="rId10" imgW="20574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638" y="4914900"/>
                        <a:ext cx="3919537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9" name="TextBox 12"/>
          <p:cNvSpPr txBox="1">
            <a:spLocks noChangeArrowheads="1"/>
          </p:cNvSpPr>
          <p:nvPr/>
        </p:nvSpPr>
        <p:spPr bwMode="auto">
          <a:xfrm>
            <a:off x="4724400" y="990600"/>
            <a:ext cx="441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2 by 2.917 and</a:t>
            </a: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2.667,    </a:t>
            </a: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                     </a:t>
            </a:r>
          </a:p>
        </p:txBody>
      </p:sp>
      <p:graphicFrame>
        <p:nvGraphicFramePr>
          <p:cNvPr id="67600" name="Object 6"/>
          <p:cNvGraphicFramePr>
            <a:graphicFrameLocks noChangeAspect="1"/>
          </p:cNvGraphicFramePr>
          <p:nvPr/>
        </p:nvGraphicFramePr>
        <p:xfrm>
          <a:off x="4876800" y="1752600"/>
          <a:ext cx="20955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25" name="Equation" r:id="rId12" imgW="1016000" imgH="393700" progId="Equation.3">
                  <p:embed/>
                </p:oleObj>
              </mc:Choice>
              <mc:Fallback>
                <p:oleObj name="Equation" r:id="rId12" imgW="10160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752600"/>
                        <a:ext cx="209550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1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67602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>
                <a:latin typeface="Arno Pro Caption" panose="02020502040506020403" pitchFamily="18" charset="0"/>
              </a:rPr>
              <a:t>Substitute new equation for Equation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783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527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</a:t>
            </a:r>
          </a:p>
        </p:txBody>
      </p:sp>
      <p:sp>
        <p:nvSpPr>
          <p:cNvPr id="69635" name="Rectangle 8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9636" name="Rectangle 1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9637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9638" name="Object 15"/>
          <p:cNvGraphicFramePr>
            <a:graphicFrameLocks noChangeAspect="1"/>
          </p:cNvGraphicFramePr>
          <p:nvPr/>
        </p:nvGraphicFramePr>
        <p:xfrm>
          <a:off x="3352800" y="3733800"/>
          <a:ext cx="2605088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8" name="Equation" r:id="rId4" imgW="1028700" imgH="825500" progId="Equation.3">
                  <p:embed/>
                </p:oleObj>
              </mc:Choice>
              <mc:Fallback>
                <p:oleObj name="Equation" r:id="rId4" imgW="1028700" imgH="825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33800"/>
                        <a:ext cx="2605088" cy="208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9" name="Rectangle 20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9640" name="Text Box 21"/>
          <p:cNvSpPr txBox="1">
            <a:spLocks noChangeArrowheads="1"/>
          </p:cNvSpPr>
          <p:nvPr/>
        </p:nvSpPr>
        <p:spPr bwMode="auto">
          <a:xfrm>
            <a:off x="762000" y="3048000"/>
            <a:ext cx="2945904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3</a:t>
            </a:r>
          </a:p>
        </p:txBody>
      </p:sp>
      <p:graphicFrame>
        <p:nvGraphicFramePr>
          <p:cNvPr id="6964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656160"/>
              </p:ext>
            </p:extLst>
          </p:nvPr>
        </p:nvGraphicFramePr>
        <p:xfrm>
          <a:off x="519113" y="1524000"/>
          <a:ext cx="8105775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9" name="Equation" r:id="rId6" imgW="4470120" imgH="711000" progId="Equation.DSMT4">
                  <p:embed/>
                </p:oleObj>
              </mc:Choice>
              <mc:Fallback>
                <p:oleObj name="Equation" r:id="rId6" imgW="44701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1524000"/>
                        <a:ext cx="8105775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814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 (cont.)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0661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0662" name="Rectangle 9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0663" name="Text Box 11"/>
          <p:cNvSpPr txBox="1">
            <a:spLocks noChangeArrowheads="1"/>
          </p:cNvSpPr>
          <p:nvPr/>
        </p:nvSpPr>
        <p:spPr bwMode="auto">
          <a:xfrm>
            <a:off x="762000" y="3048000"/>
            <a:ext cx="381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2</a:t>
            </a:r>
          </a:p>
        </p:txBody>
      </p:sp>
      <p:sp>
        <p:nvSpPr>
          <p:cNvPr id="70664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0665" name="Object 12"/>
          <p:cNvGraphicFramePr>
            <a:graphicFrameLocks noChangeAspect="1"/>
          </p:cNvGraphicFramePr>
          <p:nvPr/>
        </p:nvGraphicFramePr>
        <p:xfrm>
          <a:off x="1295400" y="3657600"/>
          <a:ext cx="5943600" cy="27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2" name="Equation" r:id="rId4" imgW="2654300" imgH="1244600" progId="Equation.3">
                  <p:embed/>
                </p:oleObj>
              </mc:Choice>
              <mc:Fallback>
                <p:oleObj name="Equation" r:id="rId4" imgW="2654300" imgH="1244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5943600" cy="27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6" name="Rectangle 15"/>
          <p:cNvSpPr>
            <a:spLocks noChangeArrowheads="1"/>
          </p:cNvSpPr>
          <p:nvPr/>
        </p:nvSpPr>
        <p:spPr bwMode="auto">
          <a:xfrm>
            <a:off x="0" y="322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0667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06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444990"/>
              </p:ext>
            </p:extLst>
          </p:nvPr>
        </p:nvGraphicFramePr>
        <p:xfrm>
          <a:off x="2328863" y="1371600"/>
          <a:ext cx="4486275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3" name="Equation" r:id="rId6" imgW="2234880" imgH="711000" progId="Equation.DSMT4">
                  <p:embed/>
                </p:oleObj>
              </mc:Choice>
              <mc:Fallback>
                <p:oleObj name="Equation" r:id="rId6" imgW="22348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371600"/>
                        <a:ext cx="4486275" cy="142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65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 Substitution (cont.)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85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86" name="Rectangle 7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87" name="Text Box 8"/>
          <p:cNvSpPr txBox="1">
            <a:spLocks noChangeArrowheads="1"/>
          </p:cNvSpPr>
          <p:nvPr/>
        </p:nvSpPr>
        <p:spPr bwMode="auto">
          <a:xfrm>
            <a:off x="762000" y="3048000"/>
            <a:ext cx="344996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latin typeface="Arno Pro Caption" panose="02020502040506020403" pitchFamily="18" charset="0"/>
              </a:rPr>
              <a:t>Solving for </a:t>
            </a:r>
            <a:r>
              <a:rPr lang="en-US" sz="3200" i="1" dirty="0">
                <a:latin typeface="Arno Pro Caption" panose="02020502040506020403" pitchFamily="18" charset="0"/>
              </a:rPr>
              <a:t>a</a:t>
            </a:r>
            <a:r>
              <a:rPr lang="en-US" sz="3200" baseline="-25000" dirty="0">
                <a:latin typeface="Arno Pro Caption" panose="02020502040506020403" pitchFamily="18" charset="0"/>
              </a:rPr>
              <a:t>1</a:t>
            </a:r>
          </a:p>
        </p:txBody>
      </p:sp>
      <p:sp>
        <p:nvSpPr>
          <p:cNvPr id="71688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89" name="Rectangle 11"/>
          <p:cNvSpPr>
            <a:spLocks noChangeArrowheads="1"/>
          </p:cNvSpPr>
          <p:nvPr/>
        </p:nvSpPr>
        <p:spPr bwMode="auto">
          <a:xfrm>
            <a:off x="0" y="322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90" name="Rectangle 1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91" name="Rectangle 15"/>
          <p:cNvSpPr>
            <a:spLocks noChangeArrowheads="1"/>
          </p:cNvSpPr>
          <p:nvPr/>
        </p:nvSpPr>
        <p:spPr bwMode="auto">
          <a:xfrm>
            <a:off x="0" y="3341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1692" name="Object 20"/>
          <p:cNvGraphicFramePr>
            <a:graphicFrameLocks noChangeAspect="1"/>
          </p:cNvGraphicFramePr>
          <p:nvPr/>
        </p:nvGraphicFramePr>
        <p:xfrm>
          <a:off x="1447800" y="3581400"/>
          <a:ext cx="6400800" cy="291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6" name="Equation" r:id="rId4" imgW="2692400" imgH="1219200" progId="Equation.3">
                  <p:embed/>
                </p:oleObj>
              </mc:Choice>
              <mc:Fallback>
                <p:oleObj name="Equation" r:id="rId4" imgW="2692400" imgH="1219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81400"/>
                        <a:ext cx="6400800" cy="291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3" name="Rectangle 21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94" name="Rectangle 22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1695" name="Rectangle 23"/>
          <p:cNvSpPr>
            <a:spLocks noChangeArrowheads="1"/>
          </p:cNvSpPr>
          <p:nvPr/>
        </p:nvSpPr>
        <p:spPr bwMode="auto">
          <a:xfrm>
            <a:off x="0" y="318452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	</a:t>
            </a:r>
            <a:endParaRPr lang="en-US" sz="1800">
              <a:latin typeface="Arial" charset="0"/>
            </a:endParaRPr>
          </a:p>
        </p:txBody>
      </p:sp>
      <p:sp>
        <p:nvSpPr>
          <p:cNvPr id="71696" name="Rectangle 24"/>
          <p:cNvSpPr>
            <a:spLocks noChangeArrowheads="1"/>
          </p:cNvSpPr>
          <p:nvPr/>
        </p:nvSpPr>
        <p:spPr bwMode="auto">
          <a:xfrm>
            <a:off x="0" y="385603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7169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039189"/>
              </p:ext>
            </p:extLst>
          </p:nvPr>
        </p:nvGraphicFramePr>
        <p:xfrm>
          <a:off x="2328863" y="1376363"/>
          <a:ext cx="4486275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7" name="Equation" r:id="rId6" imgW="2234880" imgH="711000" progId="Equation.DSMT4">
                  <p:embed/>
                </p:oleObj>
              </mc:Choice>
              <mc:Fallback>
                <p:oleObj name="Equation" r:id="rId6" imgW="22348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376363"/>
                        <a:ext cx="4486275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90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Gaussian Elimination with Partial Pivoting Solution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930686"/>
              </p:ext>
            </p:extLst>
          </p:nvPr>
        </p:nvGraphicFramePr>
        <p:xfrm>
          <a:off x="1957388" y="1981200"/>
          <a:ext cx="5229225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0" name="Equation" r:id="rId4" imgW="1638000" imgH="711000" progId="Equation.DSMT4">
                  <p:embed/>
                </p:oleObj>
              </mc:Choice>
              <mc:Fallback>
                <p:oleObj name="Equation" r:id="rId4" imgW="1638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1981200"/>
                        <a:ext cx="5229225" cy="200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779126"/>
              </p:ext>
            </p:extLst>
          </p:nvPr>
        </p:nvGraphicFramePr>
        <p:xfrm>
          <a:off x="3328988" y="4343400"/>
          <a:ext cx="2484437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1" name="Equation" r:id="rId6" imgW="927000" imgH="711000" progId="Equation.DSMT4">
                  <p:embed/>
                </p:oleObj>
              </mc:Choice>
              <mc:Fallback>
                <p:oleObj name="Equation" r:id="rId6" imgW="927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4343400"/>
                        <a:ext cx="2484437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67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011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990600" y="1215156"/>
            <a:ext cx="441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Consider the system of equations</a:t>
            </a:r>
          </a:p>
        </p:txBody>
      </p:sp>
      <p:graphicFrame>
        <p:nvGraphicFramePr>
          <p:cNvPr id="7373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476500" y="1662113"/>
          <a:ext cx="3581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2" name="Equation" r:id="rId4" imgW="1790700" imgH="685800" progId="Equation.3">
                  <p:embed/>
                </p:oleObj>
              </mc:Choice>
              <mc:Fallback>
                <p:oleObj name="Equation" r:id="rId4" imgW="17907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1662113"/>
                        <a:ext cx="35814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3" name="Text Box 6"/>
          <p:cNvSpPr txBox="1">
            <a:spLocks noChangeArrowheads="1"/>
          </p:cNvSpPr>
          <p:nvPr/>
        </p:nvSpPr>
        <p:spPr bwMode="auto">
          <a:xfrm>
            <a:off x="990600" y="3164308"/>
            <a:ext cx="381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In matrix form</a:t>
            </a:r>
          </a:p>
        </p:txBody>
      </p:sp>
      <p:graphicFrame>
        <p:nvGraphicFramePr>
          <p:cNvPr id="7373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957844"/>
              </p:ext>
            </p:extLst>
          </p:nvPr>
        </p:nvGraphicFramePr>
        <p:xfrm>
          <a:off x="2346325" y="3581400"/>
          <a:ext cx="1935163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3" name="Equation" r:id="rId6" imgW="1002960" imgH="711000" progId="Equation.DSMT4">
                  <p:embed/>
                </p:oleObj>
              </mc:Choice>
              <mc:Fallback>
                <p:oleObj name="Equation" r:id="rId6" imgW="10029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581400"/>
                        <a:ext cx="1935163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776642"/>
              </p:ext>
            </p:extLst>
          </p:nvPr>
        </p:nvGraphicFramePr>
        <p:xfrm>
          <a:off x="4416425" y="3581400"/>
          <a:ext cx="4905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4" name="Equation" r:id="rId8" imgW="253800" imgH="711000" progId="Equation.DSMT4">
                  <p:embed/>
                </p:oleObj>
              </mc:Choice>
              <mc:Fallback>
                <p:oleObj name="Equation" r:id="rId8" imgW="253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425" y="3581400"/>
                        <a:ext cx="4905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338844"/>
              </p:ext>
            </p:extLst>
          </p:nvPr>
        </p:nvGraphicFramePr>
        <p:xfrm>
          <a:off x="5394325" y="3581400"/>
          <a:ext cx="8493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5" name="Equation" r:id="rId10" imgW="444240" imgH="711000" progId="Equation.DSMT4">
                  <p:embed/>
                </p:oleObj>
              </mc:Choice>
              <mc:Fallback>
                <p:oleObj name="Equation" r:id="rId10" imgW="4442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325" y="3581400"/>
                        <a:ext cx="8493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7" name="Rectangle 12"/>
          <p:cNvSpPr>
            <a:spLocks noChangeArrowheads="1"/>
          </p:cNvSpPr>
          <p:nvPr/>
        </p:nvSpPr>
        <p:spPr bwMode="auto">
          <a:xfrm>
            <a:off x="0" y="208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3738" name="Rectangle 13"/>
          <p:cNvSpPr>
            <a:spLocks noChangeArrowheads="1"/>
          </p:cNvSpPr>
          <p:nvPr/>
        </p:nvSpPr>
        <p:spPr bwMode="auto">
          <a:xfrm>
            <a:off x="0" y="2797175"/>
            <a:ext cx="2270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</a:t>
            </a:r>
            <a:endParaRPr lang="en-US" sz="1800">
              <a:latin typeface="Arial" charset="0"/>
            </a:endParaRPr>
          </a:p>
        </p:txBody>
      </p:sp>
      <p:sp>
        <p:nvSpPr>
          <p:cNvPr id="73739" name="Rectangle 14"/>
          <p:cNvSpPr>
            <a:spLocks noChangeArrowheads="1"/>
          </p:cNvSpPr>
          <p:nvPr/>
        </p:nvSpPr>
        <p:spPr bwMode="auto">
          <a:xfrm>
            <a:off x="4876800" y="4114800"/>
            <a:ext cx="503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</a:t>
            </a:r>
            <a:r>
              <a:rPr lang="en-US" sz="2000">
                <a:latin typeface="Arial" charset="0"/>
                <a:cs typeface="Times New Roman" pitchFamily="18" charset="0"/>
              </a:rPr>
              <a:t>=</a:t>
            </a:r>
            <a:r>
              <a:rPr lang="en-US" sz="1200">
                <a:latin typeface="Arial" charset="0"/>
                <a:cs typeface="Times New Roman" pitchFamily="18" charset="0"/>
              </a:rPr>
              <a:t>  </a:t>
            </a:r>
            <a:endParaRPr lang="en-US" sz="1800">
              <a:latin typeface="Arial" charset="0"/>
            </a:endParaRPr>
          </a:p>
        </p:txBody>
      </p:sp>
      <p:sp>
        <p:nvSpPr>
          <p:cNvPr id="73740" name="Text Box 15"/>
          <p:cNvSpPr txBox="1">
            <a:spLocks noChangeArrowheads="1"/>
          </p:cNvSpPr>
          <p:nvPr/>
        </p:nvSpPr>
        <p:spPr bwMode="auto">
          <a:xfrm>
            <a:off x="990600" y="5105400"/>
            <a:ext cx="754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latin typeface="Arno Pro Caption" panose="02020502040506020403" pitchFamily="18" charset="0"/>
              </a:rPr>
              <a:t>Solve using Gaussian Elimination with Partial Pivoting using five significant digits with chopping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68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04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251520" y="1295400"/>
            <a:ext cx="8352928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Forward Elimination: Step 1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	Examining the values of the first column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	|10|, |-3|, and |5| or 10, 3, and 5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The largest absolute value is 10, which means, to follow the rules of Partial Pivoting, we switch row1 with row1.</a:t>
            </a:r>
          </a:p>
        </p:txBody>
      </p:sp>
      <p:sp>
        <p:nvSpPr>
          <p:cNvPr id="74756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47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634975"/>
              </p:ext>
            </p:extLst>
          </p:nvPr>
        </p:nvGraphicFramePr>
        <p:xfrm>
          <a:off x="587375" y="4572000"/>
          <a:ext cx="3090863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7" name="Equation" r:id="rId4" imgW="1803240" imgH="711000" progId="Equation.DSMT4">
                  <p:embed/>
                </p:oleObj>
              </mc:Choice>
              <mc:Fallback>
                <p:oleObj name="Equation" r:id="rId4" imgW="18032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4572000"/>
                        <a:ext cx="3090863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8" name="Rectangle 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475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372781"/>
              </p:ext>
            </p:extLst>
          </p:nvPr>
        </p:nvGraphicFramePr>
        <p:xfrm>
          <a:off x="4927600" y="4572000"/>
          <a:ext cx="309880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8" name="Equation" r:id="rId6" imgW="1866600" imgH="711000" progId="Equation.DSMT4">
                  <p:embed/>
                </p:oleObj>
              </mc:Choice>
              <mc:Fallback>
                <p:oleObj name="Equation" r:id="rId6" imgW="1866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572000"/>
                        <a:ext cx="3098800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476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313568"/>
              </p:ext>
            </p:extLst>
          </p:nvPr>
        </p:nvGraphicFramePr>
        <p:xfrm>
          <a:off x="3886200" y="4876800"/>
          <a:ext cx="838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9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876800"/>
                        <a:ext cx="838200" cy="6699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2514600" y="4114800"/>
            <a:ext cx="4114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200" dirty="0">
                <a:latin typeface="Arno Pro Caption" panose="02020502040506020403" pitchFamily="18" charset="0"/>
              </a:rPr>
              <a:t>Performing 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69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784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0" y="1124648"/>
            <a:ext cx="891736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800" b="1" dirty="0">
                <a:latin typeface="Arno Pro Caption" panose="02020502040506020403" pitchFamily="18" charset="0"/>
              </a:rPr>
              <a:t>Step 1 </a:t>
            </a:r>
          </a:p>
          <a:p>
            <a:pPr algn="l" eaLnBrk="1" hangingPunct="1"/>
            <a:r>
              <a:rPr lang="en-US" sz="2800" dirty="0">
                <a:latin typeface="Arno Pro Caption" panose="02020502040506020403" pitchFamily="18" charset="0"/>
              </a:rPr>
              <a:t>For Equation 2, divide Equation 1 by </a:t>
            </a:r>
            <a:r>
              <a:rPr lang="en-US" sz="2800" i="1" dirty="0">
                <a:latin typeface="Arno Pro Caption" panose="02020502040506020403" pitchFamily="18" charset="0"/>
              </a:rPr>
              <a:t>     </a:t>
            </a:r>
            <a:r>
              <a:rPr lang="el-GR" sz="2800" i="1" dirty="0" smtClean="0">
                <a:latin typeface="Arno Pro Caption" panose="02020502040506020403" pitchFamily="18" charset="0"/>
              </a:rPr>
              <a:t> </a:t>
            </a:r>
            <a:r>
              <a:rPr lang="en-US" sz="2800" dirty="0" smtClean="0">
                <a:latin typeface="Arno Pro Caption" panose="02020502040506020403" pitchFamily="18" charset="0"/>
              </a:rPr>
              <a:t>and </a:t>
            </a:r>
            <a:r>
              <a:rPr lang="en-US" sz="2800" dirty="0">
                <a:latin typeface="Arno Pro Caption" panose="02020502040506020403" pitchFamily="18" charset="0"/>
              </a:rPr>
              <a:t>multiply by     </a:t>
            </a:r>
          </a:p>
        </p:txBody>
      </p:sp>
      <p:sp>
        <p:nvSpPr>
          <p:cNvPr id="1126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126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199842"/>
              </p:ext>
            </p:extLst>
          </p:nvPr>
        </p:nvGraphicFramePr>
        <p:xfrm>
          <a:off x="1547664" y="2495965"/>
          <a:ext cx="592455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0" name="Equation" r:id="rId4" imgW="2616120" imgH="482400" progId="Equation.DSMT4">
                  <p:embed/>
                </p:oleObj>
              </mc:Choice>
              <mc:Fallback>
                <p:oleObj name="Equation" r:id="rId4" imgW="26161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495965"/>
                        <a:ext cx="592455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979623"/>
              </p:ext>
            </p:extLst>
          </p:nvPr>
        </p:nvGraphicFramePr>
        <p:xfrm>
          <a:off x="1652439" y="3562765"/>
          <a:ext cx="57150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1" name="Equation" r:id="rId6" imgW="2362200" imgH="431800" progId="Equation.3">
                  <p:embed/>
                </p:oleObj>
              </mc:Choice>
              <mc:Fallback>
                <p:oleObj name="Equation" r:id="rId6" imgW="2362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439" y="3562765"/>
                        <a:ext cx="57150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35919"/>
              </p:ext>
            </p:extLst>
          </p:nvPr>
        </p:nvGraphicFramePr>
        <p:xfrm>
          <a:off x="5436096" y="1560114"/>
          <a:ext cx="4603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2" name="Equation" r:id="rId8" imgW="203024" imgH="215713" progId="Equation.3">
                  <p:embed/>
                </p:oleObj>
              </mc:Choice>
              <mc:Fallback>
                <p:oleObj name="Equation" r:id="rId8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560114"/>
                        <a:ext cx="460375" cy="4857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42974"/>
              </p:ext>
            </p:extLst>
          </p:nvPr>
        </p:nvGraphicFramePr>
        <p:xfrm>
          <a:off x="8191500" y="1556862"/>
          <a:ext cx="488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3" name="Equation" r:id="rId10" imgW="215619" imgH="215619" progId="Equation.3">
                  <p:embed/>
                </p:oleObj>
              </mc:Choice>
              <mc:Fallback>
                <p:oleObj name="Equation" r:id="rId10" imgW="21561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0" y="1556862"/>
                        <a:ext cx="488950" cy="4857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75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95536" y="1447800"/>
            <a:ext cx="820891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Forward Elimination: Step 2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	Examining the values of the first column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	|-0.001| and |2.5| or 0.0001 and 2.5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The largest absolute value is 2.5, so row 2 is switched with row 3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5781" name="Rectangle 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578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733768"/>
              </p:ext>
            </p:extLst>
          </p:nvPr>
        </p:nvGraphicFramePr>
        <p:xfrm>
          <a:off x="582613" y="4648200"/>
          <a:ext cx="3100387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11" name="Equation" r:id="rId4" imgW="1866600" imgH="711000" progId="Equation.DSMT4">
                  <p:embed/>
                </p:oleObj>
              </mc:Choice>
              <mc:Fallback>
                <p:oleObj name="Equation" r:id="rId4" imgW="1866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4648200"/>
                        <a:ext cx="3100387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3" name="Rectangle 8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578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018310"/>
              </p:ext>
            </p:extLst>
          </p:nvPr>
        </p:nvGraphicFramePr>
        <p:xfrm>
          <a:off x="3886200" y="4876800"/>
          <a:ext cx="838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12"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876800"/>
                        <a:ext cx="838200" cy="6699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669584"/>
              </p:ext>
            </p:extLst>
          </p:nvPr>
        </p:nvGraphicFramePr>
        <p:xfrm>
          <a:off x="4852988" y="4648200"/>
          <a:ext cx="31718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13" name="Equation" r:id="rId8" imgW="1866600" imgH="711000" progId="Equation.DSMT4">
                  <p:embed/>
                </p:oleObj>
              </mc:Choice>
              <mc:Fallback>
                <p:oleObj name="Equation" r:id="rId8" imgW="1866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988" y="4648200"/>
                        <a:ext cx="3171825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6" name="Text Box 12"/>
          <p:cNvSpPr txBox="1">
            <a:spLocks noChangeArrowheads="1"/>
          </p:cNvSpPr>
          <p:nvPr/>
        </p:nvSpPr>
        <p:spPr bwMode="auto">
          <a:xfrm>
            <a:off x="2743200" y="4114800"/>
            <a:ext cx="3657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200" dirty="0">
                <a:latin typeface="Arno Pro Caption" panose="02020502040506020403" pitchFamily="18" charset="0"/>
              </a:rPr>
              <a:t>Performing the row swap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70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994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762000" y="1676400"/>
            <a:ext cx="6934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Forward Elimination: Step 2</a:t>
            </a:r>
          </a:p>
          <a:p>
            <a:pPr algn="l" eaLnBrk="1" hangingPunct="1">
              <a:spcBef>
                <a:spcPct val="50000"/>
              </a:spcBef>
            </a:pPr>
            <a:endParaRPr lang="en-US" dirty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	Performing the Forward Elimination results in: 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76806" name="Rectangle 12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68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24355"/>
              </p:ext>
            </p:extLst>
          </p:nvPr>
        </p:nvGraphicFramePr>
        <p:xfrm>
          <a:off x="2289175" y="3505200"/>
          <a:ext cx="3878263" cy="146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7" name="Equation" r:id="rId4" imgW="1892160" imgH="711000" progId="Equation.DSMT4">
                  <p:embed/>
                </p:oleObj>
              </mc:Choice>
              <mc:Fallback>
                <p:oleObj name="Equation" r:id="rId4" imgW="1892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3505200"/>
                        <a:ext cx="3878263" cy="146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71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527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sp>
        <p:nvSpPr>
          <p:cNvPr id="54279" name="Text Box 3"/>
          <p:cNvSpPr txBox="1">
            <a:spLocks noChangeArrowheads="1"/>
          </p:cNvSpPr>
          <p:nvPr/>
        </p:nvSpPr>
        <p:spPr bwMode="auto">
          <a:xfrm>
            <a:off x="1115616" y="1323858"/>
            <a:ext cx="6324600" cy="101566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dirty="0">
                <a:latin typeface="Arno Pro Caption" panose="02020502040506020403" pitchFamily="18" charset="0"/>
              </a:rPr>
              <a:t>Back Substitution</a:t>
            </a:r>
          </a:p>
          <a:p>
            <a:pPr algn="l">
              <a:spcBef>
                <a:spcPct val="50000"/>
              </a:spcBef>
              <a:defRPr/>
            </a:pPr>
            <a:r>
              <a:rPr lang="en-US" dirty="0">
                <a:latin typeface="Arno Pro Caption" panose="02020502040506020403" pitchFamily="18" charset="0"/>
              </a:rPr>
              <a:t>Solving the equations through back substitution </a:t>
            </a:r>
          </a:p>
        </p:txBody>
      </p:sp>
      <p:sp>
        <p:nvSpPr>
          <p:cNvPr id="77828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78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422449"/>
              </p:ext>
            </p:extLst>
          </p:nvPr>
        </p:nvGraphicFramePr>
        <p:xfrm>
          <a:off x="5148064" y="2636912"/>
          <a:ext cx="2057400" cy="880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8" name="Equation" r:id="rId4" imgW="926698" imgH="393529" progId="Equation.3">
                  <p:embed/>
                </p:oleObj>
              </mc:Choice>
              <mc:Fallback>
                <p:oleObj name="Equation" r:id="rId4" imgW="92669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636912"/>
                        <a:ext cx="2057400" cy="8808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78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819479"/>
              </p:ext>
            </p:extLst>
          </p:nvPr>
        </p:nvGraphicFramePr>
        <p:xfrm>
          <a:off x="5165576" y="3745065"/>
          <a:ext cx="2674937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9" name="Equation" r:id="rId6" imgW="1180588" imgH="393529" progId="Equation.3">
                  <p:embed/>
                </p:oleObj>
              </mc:Choice>
              <mc:Fallback>
                <p:oleObj name="Equation" r:id="rId6" imgW="118058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576" y="3745065"/>
                        <a:ext cx="2674937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51485"/>
              </p:ext>
            </p:extLst>
          </p:nvPr>
        </p:nvGraphicFramePr>
        <p:xfrm>
          <a:off x="5165576" y="4927602"/>
          <a:ext cx="31242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00" name="Equation" r:id="rId8" imgW="1409088" imgH="406224" progId="Equation.3">
                  <p:embed/>
                </p:oleObj>
              </mc:Choice>
              <mc:Fallback>
                <p:oleObj name="Equation" r:id="rId8" imgW="1409088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576" y="4927602"/>
                        <a:ext cx="312420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04400"/>
              </p:ext>
            </p:extLst>
          </p:nvPr>
        </p:nvGraphicFramePr>
        <p:xfrm>
          <a:off x="603250" y="2819400"/>
          <a:ext cx="3594100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01" name="Equation" r:id="rId10" imgW="1892160" imgH="711000" progId="Equation.DSMT4">
                  <p:embed/>
                </p:oleObj>
              </mc:Choice>
              <mc:Fallback>
                <p:oleObj name="Equation" r:id="rId10" imgW="18921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2819400"/>
                        <a:ext cx="3594100" cy="1350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72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13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Pivoting: Example</a:t>
            </a:r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703460"/>
              </p:ext>
            </p:extLst>
          </p:nvPr>
        </p:nvGraphicFramePr>
        <p:xfrm>
          <a:off x="4387850" y="3505200"/>
          <a:ext cx="2728913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44" name="Equation" r:id="rId4" imgW="1282680" imgH="711000" progId="Equation.DSMT4">
                  <p:embed/>
                </p:oleObj>
              </mc:Choice>
              <mc:Fallback>
                <p:oleObj name="Equation" r:id="rId4" imgW="1282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505200"/>
                        <a:ext cx="2728913" cy="151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399570"/>
              </p:ext>
            </p:extLst>
          </p:nvPr>
        </p:nvGraphicFramePr>
        <p:xfrm>
          <a:off x="749300" y="3505200"/>
          <a:ext cx="2995613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45" name="Equation" r:id="rId6" imgW="1473120" imgH="711000" progId="Equation.DSMT4">
                  <p:embed/>
                </p:oleObj>
              </mc:Choice>
              <mc:Fallback>
                <p:oleObj name="Equation" r:id="rId6" imgW="14731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505200"/>
                        <a:ext cx="2995613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4" name="Text Box 8"/>
          <p:cNvSpPr txBox="1">
            <a:spLocks noChangeArrowheads="1"/>
          </p:cNvSpPr>
          <p:nvPr/>
        </p:nvSpPr>
        <p:spPr bwMode="auto">
          <a:xfrm>
            <a:off x="304800" y="1524000"/>
            <a:ext cx="829964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Compare the calculated and exact solution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Arno Pro Caption" panose="02020502040506020403" pitchFamily="18" charset="0"/>
              </a:rPr>
              <a:t>The fact that they are equal is coincidence, but it does illustrate the advantage of Partial Pivoting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73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8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38200"/>
            <a:ext cx="9144000" cy="2819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>
                <a:solidFill>
                  <a:srgbClr val="C00000"/>
                </a:solidFill>
              </a:rPr>
              <a:t>4. Determinant of a Square Matrix</a:t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Using Gauss Elimination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Example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008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Theorem of Determinants 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077200" cy="4038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If a multiple of one row of [A]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baseline="-25000" dirty="0" smtClean="0">
                <a:latin typeface="Arno Pro Caption" panose="02020502040506020403" pitchFamily="18" charset="0"/>
              </a:rPr>
              <a:t> </a:t>
            </a:r>
            <a:r>
              <a:rPr lang="en-US" sz="2800" dirty="0" smtClean="0">
                <a:latin typeface="Arno Pro Caption" panose="02020502040506020403" pitchFamily="18" charset="0"/>
              </a:rPr>
              <a:t>is added or subtracted to another row of [A]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dirty="0" smtClean="0">
                <a:latin typeface="Arno Pro Caption" panose="02020502040506020403" pitchFamily="18" charset="0"/>
              </a:rPr>
              <a:t> to result in [B]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dirty="0" smtClean="0">
                <a:latin typeface="Arno Pro Caption" panose="02020502040506020403" pitchFamily="18" charset="0"/>
              </a:rPr>
              <a:t> then </a:t>
            </a:r>
            <a:r>
              <a:rPr lang="en-US" sz="2800" dirty="0" err="1" smtClean="0">
                <a:latin typeface="Arno Pro Caption" panose="02020502040506020403" pitchFamily="18" charset="0"/>
              </a:rPr>
              <a:t>det</a:t>
            </a:r>
            <a:r>
              <a:rPr lang="en-US" sz="2800" dirty="0" smtClean="0">
                <a:latin typeface="Arno Pro Caption" panose="02020502040506020403" pitchFamily="18" charset="0"/>
              </a:rPr>
              <a:t>(A)=</a:t>
            </a:r>
            <a:r>
              <a:rPr lang="en-US" sz="2800" dirty="0" err="1" smtClean="0">
                <a:latin typeface="Arno Pro Caption" panose="02020502040506020403" pitchFamily="18" charset="0"/>
              </a:rPr>
              <a:t>det</a:t>
            </a:r>
            <a:r>
              <a:rPr lang="en-US" sz="2800" dirty="0" smtClean="0">
                <a:latin typeface="Arno Pro Caption" panose="02020502040506020403" pitchFamily="18" charset="0"/>
              </a:rPr>
              <a:t>(B)</a:t>
            </a:r>
            <a:endParaRPr lang="en-US" sz="2800" baseline="-25000" dirty="0" smtClean="0">
              <a:latin typeface="Arno Pro Caption" panose="02020502040506020403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baseline="-25000" dirty="0" smtClean="0"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8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Theorem of Determinants 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5925" y="1321594"/>
            <a:ext cx="8229600" cy="1315317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The determinant of an upper triangular matrix [A]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baseline="-25000" dirty="0" smtClean="0">
                <a:latin typeface="Arno Pro Caption" panose="02020502040506020403" pitchFamily="18" charset="0"/>
              </a:rPr>
              <a:t> </a:t>
            </a:r>
            <a:r>
              <a:rPr lang="en-US" sz="2800" dirty="0" smtClean="0">
                <a:latin typeface="Arno Pro Caption" panose="02020502040506020403" pitchFamily="18" charset="0"/>
              </a:rPr>
              <a:t>is given by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latin typeface="Arno Pro Caption" panose="02020502040506020403" pitchFamily="18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en-US" sz="2800" baseline="-25000" dirty="0" smtClean="0">
              <a:latin typeface="Arno Pro Caption" panose="02020502040506020403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baseline="-25000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81924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576282"/>
              </p:ext>
            </p:extLst>
          </p:nvPr>
        </p:nvGraphicFramePr>
        <p:xfrm>
          <a:off x="1105694" y="2780928"/>
          <a:ext cx="68500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68" name="Equation" r:id="rId4" imgW="2145960" imgH="253800" progId="Equation.DSMT4">
                  <p:embed/>
                </p:oleObj>
              </mc:Choice>
              <mc:Fallback>
                <p:oleObj name="Equation" r:id="rId4" imgW="2145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694" y="2780928"/>
                        <a:ext cx="6850062" cy="7143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743580"/>
              </p:ext>
            </p:extLst>
          </p:nvPr>
        </p:nvGraphicFramePr>
        <p:xfrm>
          <a:off x="2411760" y="3639320"/>
          <a:ext cx="190341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69" name="Equation" r:id="rId6" imgW="596880" imgH="431640" progId="Equation.DSMT4">
                  <p:embed/>
                </p:oleObj>
              </mc:Choice>
              <mc:Fallback>
                <p:oleObj name="Equation" r:id="rId6" imgW="596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639320"/>
                        <a:ext cx="1903412" cy="12160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7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 of a </a:t>
            </a:r>
            <a:br>
              <a:rPr lang="en-US" smtClean="0"/>
            </a:br>
            <a:r>
              <a:rPr lang="en-US" smtClean="0"/>
              <a:t>Square Matrix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229600" cy="990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sz="2800" dirty="0" smtClean="0">
                <a:latin typeface="Arno Pro Caption" panose="02020502040506020403" pitchFamily="18" charset="0"/>
              </a:rPr>
              <a:t>Using forward elimination to transform [A]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baseline="-25000" dirty="0" smtClean="0">
                <a:latin typeface="Arno Pro Caption" panose="02020502040506020403" pitchFamily="18" charset="0"/>
              </a:rPr>
              <a:t> </a:t>
            </a:r>
            <a:r>
              <a:rPr lang="en-US" sz="2800" dirty="0" smtClean="0">
                <a:latin typeface="Arno Pro Caption" panose="02020502040506020403" pitchFamily="18" charset="0"/>
              </a:rPr>
              <a:t>to an upper triangular matrix, [U]</a:t>
            </a:r>
            <a:r>
              <a:rPr lang="en-US" sz="2800" baseline="-25000" dirty="0" err="1" smtClean="0">
                <a:latin typeface="Arno Pro Caption" panose="02020502040506020403" pitchFamily="18" charset="0"/>
              </a:rPr>
              <a:t>nxn</a:t>
            </a:r>
            <a:r>
              <a:rPr lang="en-US" sz="2800" dirty="0" smtClean="0">
                <a:latin typeface="Arno Pro Caption" panose="02020502040506020403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latin typeface="Arno Pro Caption" panose="02020502040506020403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baseline="-25000" dirty="0" smtClean="0">
              <a:latin typeface="Arno Pro Caption" panose="02020502040506020403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aseline="-25000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82948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755120"/>
              </p:ext>
            </p:extLst>
          </p:nvPr>
        </p:nvGraphicFramePr>
        <p:xfrm>
          <a:off x="2911475" y="3417888"/>
          <a:ext cx="311943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2" name="Equation" r:id="rId4" imgW="977760" imgH="279360" progId="Equation.DSMT4">
                  <p:embed/>
                </p:oleObj>
              </mc:Choice>
              <mc:Fallback>
                <p:oleObj name="Equation" r:id="rId4" imgW="9777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475" y="3417888"/>
                        <a:ext cx="3119438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136586"/>
              </p:ext>
            </p:extLst>
          </p:nvPr>
        </p:nvGraphicFramePr>
        <p:xfrm>
          <a:off x="2687638" y="4648200"/>
          <a:ext cx="327977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3" name="Equation" r:id="rId6" imgW="1028254" imgH="215806" progId="Equation.DSMT4">
                  <p:embed/>
                </p:oleObj>
              </mc:Choice>
              <mc:Fallback>
                <p:oleObj name="Equation" r:id="rId6" imgW="1028254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4648200"/>
                        <a:ext cx="3279775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42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5800"/>
            <a:ext cx="8077200" cy="609600"/>
          </a:xfrm>
        </p:spPr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Example</a:t>
            </a:r>
            <a:br>
              <a:rPr lang="en-US" sz="4000" smtClean="0"/>
            </a:br>
            <a:endParaRPr lang="en-US" sz="3800" smtClean="0"/>
          </a:p>
        </p:txBody>
      </p:sp>
      <p:sp>
        <p:nvSpPr>
          <p:cNvPr id="83971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3972" name="Rectangle 3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397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921045"/>
              </p:ext>
            </p:extLst>
          </p:nvPr>
        </p:nvGraphicFramePr>
        <p:xfrm>
          <a:off x="3032125" y="2971800"/>
          <a:ext cx="2754313" cy="200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7" name="Equation" r:id="rId4" imgW="863280" imgH="711000" progId="Equation.DSMT4">
                  <p:embed/>
                </p:oleObj>
              </mc:Choice>
              <mc:Fallback>
                <p:oleObj name="Equation" r:id="rId4" imgW="863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25" y="2971800"/>
                        <a:ext cx="2754313" cy="200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755576" y="1351756"/>
            <a:ext cx="79279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3200" dirty="0">
                <a:solidFill>
                  <a:schemeClr val="tx2"/>
                </a:solidFill>
                <a:latin typeface="Arno Pro Caption" panose="02020502040506020403" pitchFamily="18" charset="0"/>
              </a:rPr>
              <a:t>Using Gaussian elimination find the determinant of the following square matrix.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02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95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79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15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graphicFrame>
        <p:nvGraphicFramePr>
          <p:cNvPr id="12291" name="Object 24"/>
          <p:cNvGraphicFramePr>
            <a:graphicFrameLocks noGrp="1" noChangeAspect="1"/>
          </p:cNvGraphicFramePr>
          <p:nvPr>
            <p:ph sz="half" idx="1"/>
          </p:nvPr>
        </p:nvGraphicFramePr>
        <p:xfrm>
          <a:off x="1981200" y="2362200"/>
          <a:ext cx="56388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4" name="Equation" r:id="rId4" imgW="2362200" imgH="431800" progId="Equation.3">
                  <p:embed/>
                </p:oleObj>
              </mc:Choice>
              <mc:Fallback>
                <p:oleObj name="Equation" r:id="rId4" imgW="2362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62200"/>
                        <a:ext cx="5638800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41926"/>
              </p:ext>
            </p:extLst>
          </p:nvPr>
        </p:nvGraphicFramePr>
        <p:xfrm>
          <a:off x="1052513" y="3505200"/>
          <a:ext cx="719137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5" name="Equation" r:id="rId6" imgW="3187440" imgH="482400" progId="Equation.DSMT4">
                  <p:embed/>
                </p:oleObj>
              </mc:Choice>
              <mc:Fallback>
                <p:oleObj name="Equation" r:id="rId6" imgW="31874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505200"/>
                        <a:ext cx="7191375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12"/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2295" name="Rectangle 13"/>
          <p:cNvSpPr>
            <a:spLocks noChangeArrowheads="1"/>
          </p:cNvSpPr>
          <p:nvPr/>
        </p:nvSpPr>
        <p:spPr bwMode="auto">
          <a:xfrm>
            <a:off x="0" y="2500313"/>
            <a:ext cx="612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12296" name="Object 17"/>
          <p:cNvGraphicFramePr>
            <a:graphicFrameLocks noChangeAspect="1"/>
          </p:cNvGraphicFramePr>
          <p:nvPr/>
        </p:nvGraphicFramePr>
        <p:xfrm>
          <a:off x="2590800" y="5105400"/>
          <a:ext cx="38862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6" name="Equation" r:id="rId8" imgW="1333500" imgH="241300" progId="Equation.3">
                  <p:embed/>
                </p:oleObj>
              </mc:Choice>
              <mc:Fallback>
                <p:oleObj name="Equation" r:id="rId8" imgW="1333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05400"/>
                        <a:ext cx="38862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29"/>
          <p:cNvGraphicFramePr>
            <a:graphicFrameLocks noGrp="1" noChangeAspect="1"/>
          </p:cNvGraphicFramePr>
          <p:nvPr>
            <p:ph sz="half" idx="2"/>
          </p:nvPr>
        </p:nvGraphicFramePr>
        <p:xfrm>
          <a:off x="1752600" y="1824038"/>
          <a:ext cx="541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7" name="Equation" r:id="rId10" imgW="2209800" imgH="228600" progId="Equation.3">
                  <p:embed/>
                </p:oleObj>
              </mc:Choice>
              <mc:Fallback>
                <p:oleObj name="Equation" r:id="rId10" imgW="220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24038"/>
                        <a:ext cx="541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Text Box 4"/>
          <p:cNvSpPr txBox="1">
            <a:spLocks noChangeArrowheads="1"/>
          </p:cNvSpPr>
          <p:nvPr/>
        </p:nvSpPr>
        <p:spPr bwMode="auto">
          <a:xfrm>
            <a:off x="762000" y="1295400"/>
            <a:ext cx="678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dirty="0">
                <a:latin typeface="Arno Pro Caption" panose="02020502040506020403" pitchFamily="18" charset="0"/>
              </a:rPr>
              <a:t>Subtract the result from Equation 2.</a:t>
            </a:r>
          </a:p>
        </p:txBody>
      </p:sp>
      <p:sp>
        <p:nvSpPr>
          <p:cNvPr id="12299" name="Text Box 4"/>
          <p:cNvSpPr txBox="1">
            <a:spLocks noChangeArrowheads="1"/>
          </p:cNvSpPr>
          <p:nvPr/>
        </p:nvSpPr>
        <p:spPr bwMode="auto">
          <a:xfrm>
            <a:off x="1219200" y="2667000"/>
            <a:ext cx="7086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sz="2800"/>
              <a:t>−</a:t>
            </a:r>
          </a:p>
          <a:p>
            <a:pPr algn="l" eaLnBrk="1" hangingPunct="1"/>
            <a:r>
              <a:rPr lang="en-US" sz="2000"/>
              <a:t>_________________________________________________</a:t>
            </a:r>
          </a:p>
        </p:txBody>
      </p:sp>
      <p:sp>
        <p:nvSpPr>
          <p:cNvPr id="12300" name="Text Box 4"/>
          <p:cNvSpPr txBox="1">
            <a:spLocks noChangeArrowheads="1"/>
          </p:cNvSpPr>
          <p:nvPr/>
        </p:nvSpPr>
        <p:spPr bwMode="auto">
          <a:xfrm>
            <a:off x="1676400" y="52578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dirty="0">
                <a:latin typeface="Arno Pro Caption" panose="02020502040506020403" pitchFamily="18" charset="0"/>
              </a:rPr>
              <a:t>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430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Elimination: Step 1</a:t>
            </a:r>
          </a:p>
        </p:txBody>
      </p:sp>
      <p:sp>
        <p:nvSpPr>
          <p:cNvPr id="86019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6020" name="Rectangle 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6021" name="Rectangle 12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860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356968"/>
              </p:ext>
            </p:extLst>
          </p:nvPr>
        </p:nvGraphicFramePr>
        <p:xfrm>
          <a:off x="1797050" y="2851150"/>
          <a:ext cx="54006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7" name="Equation" r:id="rId4" imgW="2260440" imgH="253800" progId="Equation.DSMT4">
                  <p:embed/>
                </p:oleObj>
              </mc:Choice>
              <mc:Fallback>
                <p:oleObj name="Equation" r:id="rId4" imgW="2260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2851150"/>
                        <a:ext cx="540067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Rectangle 15"/>
          <p:cNvSpPr>
            <a:spLocks noChangeArrowheads="1"/>
          </p:cNvSpPr>
          <p:nvPr/>
        </p:nvSpPr>
        <p:spPr bwMode="auto">
          <a:xfrm>
            <a:off x="304800" y="4191000"/>
            <a:ext cx="9144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graphicFrame>
        <p:nvGraphicFramePr>
          <p:cNvPr id="86024" name="Object 17"/>
          <p:cNvGraphicFramePr>
            <a:graphicFrameLocks noChangeAspect="1"/>
          </p:cNvGraphicFramePr>
          <p:nvPr/>
        </p:nvGraphicFramePr>
        <p:xfrm>
          <a:off x="5410200" y="3340100"/>
          <a:ext cx="2678113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8" name="Equation" r:id="rId6" imgW="1257300" imgH="711200" progId="Equation.3">
                  <p:embed/>
                </p:oleObj>
              </mc:Choice>
              <mc:Fallback>
                <p:oleObj name="Equation" r:id="rId6" imgW="1257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340100"/>
                        <a:ext cx="2678113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1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73869868"/>
              </p:ext>
            </p:extLst>
          </p:nvPr>
        </p:nvGraphicFramePr>
        <p:xfrm>
          <a:off x="1338263" y="1143000"/>
          <a:ext cx="1976437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9" name="Equation" r:id="rId8" imgW="863280" imgH="711000" progId="Equation.DSMT4">
                  <p:embed/>
                </p:oleObj>
              </mc:Choice>
              <mc:Fallback>
                <p:oleObj name="Equation" r:id="rId8" imgW="863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1143000"/>
                        <a:ext cx="1976437" cy="162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279909"/>
              </p:ext>
            </p:extLst>
          </p:nvPr>
        </p:nvGraphicFramePr>
        <p:xfrm>
          <a:off x="5514975" y="4953000"/>
          <a:ext cx="2990850" cy="155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0" name="Equation" r:id="rId10" imgW="1358640" imgH="711000" progId="Equation.DSMT4">
                  <p:embed/>
                </p:oleObj>
              </mc:Choice>
              <mc:Fallback>
                <p:oleObj name="Equation" r:id="rId10" imgW="13586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4953000"/>
                        <a:ext cx="2990850" cy="155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7" name="TextBox 12"/>
          <p:cNvSpPr txBox="1">
            <a:spLocks noChangeArrowheads="1"/>
          </p:cNvSpPr>
          <p:nvPr/>
        </p:nvSpPr>
        <p:spPr bwMode="auto">
          <a:xfrm>
            <a:off x="3962400" y="1447800"/>
            <a:ext cx="4038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25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64,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6400800" y="1905000"/>
          <a:ext cx="13366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1" name="Equation" r:id="rId12" imgW="647419" imgH="393529" progId="Equation.3">
                  <p:embed/>
                </p:oleObj>
              </mc:Choice>
              <mc:Fallback>
                <p:oleObj name="Equation" r:id="rId12" imgW="64741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905000"/>
                        <a:ext cx="133667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9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2</a:t>
            </a:r>
          </a:p>
        </p:txBody>
      </p:sp>
      <p:sp>
        <p:nvSpPr>
          <p:cNvPr id="86030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Substitute new equation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for </a:t>
            </a:r>
            <a:r>
              <a:rPr lang="en-US" dirty="0">
                <a:latin typeface="Arno Pro Caption" panose="02020502040506020403" pitchFamily="18" charset="0"/>
              </a:rPr>
              <a:t>Equation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80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240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Forward Elimination: Step 1 (cont.)</a:t>
            </a: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87046" name="Rectangle 7"/>
          <p:cNvSpPr>
            <a:spLocks noChangeArrowheads="1"/>
          </p:cNvSpPr>
          <p:nvPr/>
        </p:nvSpPr>
        <p:spPr bwMode="auto">
          <a:xfrm>
            <a:off x="304800" y="4191000"/>
            <a:ext cx="9144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sp>
        <p:nvSpPr>
          <p:cNvPr id="87047" name="Rectangle 10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7048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704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322948"/>
              </p:ext>
            </p:extLst>
          </p:nvPr>
        </p:nvGraphicFramePr>
        <p:xfrm>
          <a:off x="1933575" y="2698750"/>
          <a:ext cx="55054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1" name="Equation" r:id="rId4" imgW="2323800" imgH="253800" progId="Equation.DSMT4">
                  <p:embed/>
                </p:oleObj>
              </mc:Choice>
              <mc:Fallback>
                <p:oleObj name="Equation" r:id="rId4" imgW="2323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2698750"/>
                        <a:ext cx="55054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0" name="Rectangle 15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7051" name="Object 14"/>
          <p:cNvGraphicFramePr>
            <a:graphicFrameLocks noChangeAspect="1"/>
          </p:cNvGraphicFramePr>
          <p:nvPr/>
        </p:nvGraphicFramePr>
        <p:xfrm>
          <a:off x="5330825" y="3219450"/>
          <a:ext cx="2933700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2" name="Equation" r:id="rId6" imgW="1371600" imgH="711200" progId="Equation.3">
                  <p:embed/>
                </p:oleObj>
              </mc:Choice>
              <mc:Fallback>
                <p:oleObj name="Equation" r:id="rId6" imgW="13716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3219450"/>
                        <a:ext cx="2933700" cy="153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2" name="Rectangle 1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705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465247"/>
              </p:ext>
            </p:extLst>
          </p:nvPr>
        </p:nvGraphicFramePr>
        <p:xfrm>
          <a:off x="5437188" y="4953000"/>
          <a:ext cx="2989262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3" name="Equation" r:id="rId8" imgW="1371600" imgH="711000" progId="Equation.DSMT4">
                  <p:embed/>
                </p:oleObj>
              </mc:Choice>
              <mc:Fallback>
                <p:oleObj name="Equation" r:id="rId8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4953000"/>
                        <a:ext cx="2989262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4" name="Object 1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10951796"/>
              </p:ext>
            </p:extLst>
          </p:nvPr>
        </p:nvGraphicFramePr>
        <p:xfrm>
          <a:off x="1323975" y="1066800"/>
          <a:ext cx="3143250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4" name="Equation" r:id="rId10" imgW="1358640" imgH="711000" progId="Equation.DSMT4">
                  <p:embed/>
                </p:oleObj>
              </mc:Choice>
              <mc:Fallback>
                <p:oleObj name="Equation" r:id="rId10" imgW="13586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1066800"/>
                        <a:ext cx="3143250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TextBox 12"/>
          <p:cNvSpPr txBox="1">
            <a:spLocks noChangeArrowheads="1"/>
          </p:cNvSpPr>
          <p:nvPr/>
        </p:nvSpPr>
        <p:spPr bwMode="auto">
          <a:xfrm>
            <a:off x="4572000" y="1371600"/>
            <a:ext cx="41910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1 by 25 and</a:t>
            </a:r>
          </a:p>
          <a:p>
            <a:pPr algn="l" eaLnBrk="1" hangingPunct="1"/>
            <a:endParaRPr lang="en-US" sz="15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multiply it by 144, 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87056" name="Object 6"/>
          <p:cNvGraphicFramePr>
            <a:graphicFrameLocks noChangeAspect="1"/>
          </p:cNvGraphicFramePr>
          <p:nvPr/>
        </p:nvGraphicFramePr>
        <p:xfrm>
          <a:off x="7086600" y="1828800"/>
          <a:ext cx="144145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5" name="Equation" r:id="rId12" imgW="698197" imgH="393529" progId="Equation.3">
                  <p:embed/>
                </p:oleObj>
              </mc:Choice>
              <mc:Fallback>
                <p:oleObj name="Equation" r:id="rId12" imgW="69819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828800"/>
                        <a:ext cx="144145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7" name="TextBox 13"/>
          <p:cNvSpPr txBox="1">
            <a:spLocks noChangeArrowheads="1"/>
          </p:cNvSpPr>
          <p:nvPr/>
        </p:nvSpPr>
        <p:spPr bwMode="auto">
          <a:xfrm>
            <a:off x="457200" y="3657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87058" name="TextBox 14"/>
          <p:cNvSpPr txBox="1">
            <a:spLocks noChangeArrowheads="1"/>
          </p:cNvSpPr>
          <p:nvPr/>
        </p:nvSpPr>
        <p:spPr bwMode="auto">
          <a:xfrm>
            <a:off x="381000" y="51816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>
                <a:latin typeface="Arno Pro Caption" panose="02020502040506020403" pitchFamily="18" charset="0"/>
              </a:rPr>
              <a:t>Substitute new equation for Equation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81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898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Elimination: Step 2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88070" name="Rectangle 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8071" name="Rectangle 8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8072" name="Rectangle 10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8073" name="Rectangle 1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807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646612"/>
              </p:ext>
            </p:extLst>
          </p:nvPr>
        </p:nvGraphicFramePr>
        <p:xfrm>
          <a:off x="1169988" y="1295400"/>
          <a:ext cx="2940050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5" name="Equation" r:id="rId4" imgW="1371600" imgH="711000" progId="Equation.DSMT4">
                  <p:embed/>
                </p:oleObj>
              </mc:Choice>
              <mc:Fallback>
                <p:oleObj name="Equation" r:id="rId4" imgW="13716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1295400"/>
                        <a:ext cx="2940050" cy="151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5" name="Rectangle 17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80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298006"/>
              </p:ext>
            </p:extLst>
          </p:nvPr>
        </p:nvGraphicFramePr>
        <p:xfrm>
          <a:off x="1482725" y="2825750"/>
          <a:ext cx="65246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6" name="Equation" r:id="rId6" imgW="2920680" imgH="279360" progId="Equation.DSMT4">
                  <p:embed/>
                </p:oleObj>
              </mc:Choice>
              <mc:Fallback>
                <p:oleObj name="Equation" r:id="rId6" imgW="2920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2825750"/>
                        <a:ext cx="65246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7" name="Object 18"/>
          <p:cNvGraphicFramePr>
            <a:graphicFrameLocks noChangeAspect="1"/>
          </p:cNvGraphicFramePr>
          <p:nvPr/>
        </p:nvGraphicFramePr>
        <p:xfrm>
          <a:off x="4953000" y="3505200"/>
          <a:ext cx="3043238" cy="159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7" name="Equation" r:id="rId8" imgW="1358310" imgH="710891" progId="Equation.3">
                  <p:embed/>
                </p:oleObj>
              </mc:Choice>
              <mc:Fallback>
                <p:oleObj name="Equation" r:id="rId8" imgW="1358310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043238" cy="159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252197"/>
              </p:ext>
            </p:extLst>
          </p:nvPr>
        </p:nvGraphicFramePr>
        <p:xfrm>
          <a:off x="5208588" y="5146675"/>
          <a:ext cx="2840037" cy="154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8" name="Equation" r:id="rId10" imgW="1295280" imgH="711000" progId="Equation.DSMT4">
                  <p:embed/>
                </p:oleObj>
              </mc:Choice>
              <mc:Fallback>
                <p:oleObj name="Equation" r:id="rId10" imgW="12952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5146675"/>
                        <a:ext cx="2840037" cy="154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9" name="TextBox 12"/>
          <p:cNvSpPr txBox="1">
            <a:spLocks noChangeArrowheads="1"/>
          </p:cNvSpPr>
          <p:nvPr/>
        </p:nvSpPr>
        <p:spPr bwMode="auto">
          <a:xfrm>
            <a:off x="4865688" y="1143000"/>
            <a:ext cx="3810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Divide Equation 2 by −4.8</a:t>
            </a:r>
          </a:p>
          <a:p>
            <a:pPr algn="l" eaLnBrk="1" hangingPunct="1"/>
            <a:endParaRPr lang="en-US" sz="8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and multiply it by −16.8,           </a:t>
            </a:r>
          </a:p>
          <a:p>
            <a:pPr algn="l" eaLnBrk="1" hangingPunct="1"/>
            <a:endParaRPr lang="en-US" sz="8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    	    </a:t>
            </a:r>
            <a:r>
              <a:rPr lang="en-US" dirty="0" smtClean="0">
                <a:latin typeface="Arno Pro Caption" panose="02020502040506020403" pitchFamily="18" charset="0"/>
              </a:rPr>
              <a:t>                      </a:t>
            </a:r>
            <a:r>
              <a:rPr lang="en-US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880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87305"/>
              </p:ext>
            </p:extLst>
          </p:nvPr>
        </p:nvGraphicFramePr>
        <p:xfrm>
          <a:off x="5292080" y="2011364"/>
          <a:ext cx="15716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9" name="Equation" r:id="rId12" imgW="761669" imgH="393529" progId="Equation.DSMT4">
                  <p:embed/>
                </p:oleObj>
              </mc:Choice>
              <mc:Fallback>
                <p:oleObj name="Equation" r:id="rId12" imgW="7616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011364"/>
                        <a:ext cx="157162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81" name="TextBox 13"/>
          <p:cNvSpPr txBox="1">
            <a:spLocks noChangeArrowheads="1"/>
          </p:cNvSpPr>
          <p:nvPr/>
        </p:nvSpPr>
        <p:spPr bwMode="auto">
          <a:xfrm>
            <a:off x="381000" y="37338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dirty="0">
                <a:latin typeface="Arno Pro Caption" panose="02020502040506020403" pitchFamily="18" charset="0"/>
              </a:rPr>
              <a:t>Subtract the result </a:t>
            </a:r>
            <a:endParaRPr lang="en-US" dirty="0" smtClean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dirty="0" smtClean="0">
                <a:latin typeface="Arno Pro Caption" panose="02020502040506020403" pitchFamily="18" charset="0"/>
              </a:rPr>
              <a:t>from </a:t>
            </a:r>
            <a:r>
              <a:rPr lang="en-US" dirty="0">
                <a:latin typeface="Arno Pro Caption" panose="02020502040506020403" pitchFamily="18" charset="0"/>
              </a:rPr>
              <a:t>Equation 3</a:t>
            </a:r>
          </a:p>
        </p:txBody>
      </p:sp>
      <p:sp>
        <p:nvSpPr>
          <p:cNvPr id="88082" name="TextBox 14"/>
          <p:cNvSpPr txBox="1">
            <a:spLocks noChangeArrowheads="1"/>
          </p:cNvSpPr>
          <p:nvPr/>
        </p:nvSpPr>
        <p:spPr bwMode="auto">
          <a:xfrm>
            <a:off x="381000" y="5334000"/>
            <a:ext cx="441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>
                <a:latin typeface="Arno Pro Caption" panose="02020502040506020403" pitchFamily="18" charset="0"/>
              </a:rPr>
              <a:t>Substitute new equation for Equation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82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254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Determinant</a:t>
            </a: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2058988" y="3516313"/>
            <a:ext cx="2270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.</a:t>
            </a:r>
            <a:endParaRPr lang="en-US" sz="1800">
              <a:latin typeface="Arial" charset="0"/>
            </a:endParaRPr>
          </a:p>
        </p:txBody>
      </p:sp>
      <p:sp>
        <p:nvSpPr>
          <p:cNvPr id="89094" name="Rectangle 7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5" name="Rectangle 8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6" name="Rectangle 10"/>
          <p:cNvSpPr>
            <a:spLocks noChangeArrowheads="1"/>
          </p:cNvSpPr>
          <p:nvPr/>
        </p:nvSpPr>
        <p:spPr bwMode="auto">
          <a:xfrm>
            <a:off x="0" y="3097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7" name="Rectangle 12"/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89098" name="Rectangle 17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89099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083801"/>
              </p:ext>
            </p:extLst>
          </p:nvPr>
        </p:nvGraphicFramePr>
        <p:xfrm>
          <a:off x="2009775" y="2057400"/>
          <a:ext cx="5303838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2" name="Equation" r:id="rId4" imgW="2260440" imgH="711000" progId="Equation.DSMT4">
                  <p:embed/>
                </p:oleObj>
              </mc:Choice>
              <mc:Fallback>
                <p:oleObj name="Equation" r:id="rId4" imgW="22604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2057400"/>
                        <a:ext cx="5303838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0" name="TextBox 17"/>
          <p:cNvSpPr txBox="1">
            <a:spLocks noChangeArrowheads="1"/>
          </p:cNvSpPr>
          <p:nvPr/>
        </p:nvSpPr>
        <p:spPr bwMode="auto">
          <a:xfrm>
            <a:off x="685800" y="14478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buFont typeface="Arial" charset="0"/>
              <a:buNone/>
            </a:pPr>
            <a:r>
              <a:rPr lang="en-US" dirty="0">
                <a:latin typeface="Arno Pro Caption" panose="02020502040506020403" pitchFamily="18" charset="0"/>
              </a:rPr>
              <a:t>After forward elimination</a:t>
            </a:r>
          </a:p>
        </p:txBody>
      </p:sp>
      <p:graphicFrame>
        <p:nvGraphicFramePr>
          <p:cNvPr id="8910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119720"/>
              </p:ext>
            </p:extLst>
          </p:nvPr>
        </p:nvGraphicFramePr>
        <p:xfrm>
          <a:off x="1992313" y="4043363"/>
          <a:ext cx="5268912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3" name="Equation" r:id="rId6" imgW="1650960" imgH="698400" progId="Equation.DSMT4">
                  <p:embed/>
                </p:oleObj>
              </mc:Choice>
              <mc:Fallback>
                <p:oleObj name="Equation" r:id="rId6" imgW="1650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043363"/>
                        <a:ext cx="5268912" cy="196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FADF7C-A118-49B2-BA30-43D35E40FEB5}" type="slidenum">
              <a:rPr lang="el-GR" smtClean="0"/>
              <a:pPr>
                <a:defRPr/>
              </a:pPr>
              <a:t>83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274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z="3600" b="1" dirty="0" smtClean="0">
                <a:solidFill>
                  <a:srgbClr val="C00000"/>
                </a:solidFill>
                <a:latin typeface="Arno Pro Caption" pitchFamily="18" charset="0"/>
              </a:rPr>
              <a:t>5. Gaussian Elimination For </a:t>
            </a:r>
            <a:r>
              <a:rPr lang="en-US" altLang="ko-KR" sz="3600" b="1" dirty="0" err="1" smtClean="0">
                <a:solidFill>
                  <a:srgbClr val="C00000"/>
                </a:solidFill>
                <a:latin typeface="Arno Pro Caption" pitchFamily="18" charset="0"/>
              </a:rPr>
              <a:t>Tridiagonial</a:t>
            </a:r>
            <a:r>
              <a:rPr lang="en-US" altLang="ko-KR" sz="3600" b="1" dirty="0" smtClean="0">
                <a:solidFill>
                  <a:srgbClr val="C00000"/>
                </a:solidFill>
                <a:latin typeface="Arno Pro Caption" pitchFamily="18" charset="0"/>
              </a:rPr>
              <a:t> System</a:t>
            </a:r>
            <a:endParaRPr lang="el-GR" sz="3600" b="1" dirty="0">
              <a:solidFill>
                <a:srgbClr val="C00000"/>
              </a:solidFill>
              <a:latin typeface="Arno Pro Captio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84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50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196975"/>
            <a:ext cx="7775575" cy="4968875"/>
          </a:xfrm>
        </p:spPr>
        <p:txBody>
          <a:bodyPr/>
          <a:lstStyle/>
          <a:p>
            <a:pPr marL="609600" indent="-609600" algn="l"/>
            <a:r>
              <a:rPr lang="ko-KR" altLang="en-US" sz="2400" dirty="0" smtClean="0">
                <a:latin typeface="Arno Pro Caption" panose="02020502040506020403" pitchFamily="18" charset="0"/>
              </a:rPr>
              <a:t> </a:t>
            </a:r>
            <a:r>
              <a:rPr lang="en-US" altLang="ko-KR" sz="2400" dirty="0">
                <a:latin typeface="Arno Pro Caption" panose="02020502040506020403" pitchFamily="18" charset="0"/>
              </a:rPr>
              <a:t>Introduction of </a:t>
            </a:r>
            <a:r>
              <a:rPr lang="en-US" altLang="ko-KR" sz="2400" dirty="0" err="1">
                <a:latin typeface="Arno Pro Caption" panose="02020502040506020403" pitchFamily="18" charset="0"/>
              </a:rPr>
              <a:t>Tridiagonal</a:t>
            </a:r>
            <a:r>
              <a:rPr lang="en-US" altLang="ko-KR" sz="2400" dirty="0">
                <a:latin typeface="Arno Pro Caption" panose="02020502040506020403" pitchFamily="18" charset="0"/>
              </a:rPr>
              <a:t> System?</a:t>
            </a:r>
          </a:p>
          <a:p>
            <a:pPr marL="990600" lvl="1" indent="-533400" algn="l"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Special Linear System Arising in Application</a:t>
            </a:r>
          </a:p>
          <a:p>
            <a:pPr marL="990600" lvl="1" indent="-533400" algn="l"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A general </a:t>
            </a:r>
            <a:r>
              <a:rPr lang="en-US" altLang="ko-KR" sz="2000" dirty="0" err="1">
                <a:latin typeface="Arno Pro Caption" panose="02020502040506020403" pitchFamily="18" charset="0"/>
              </a:rPr>
              <a:t>tridiagonal</a:t>
            </a:r>
            <a:r>
              <a:rPr lang="en-US" altLang="ko-KR" sz="2000" dirty="0">
                <a:latin typeface="Arno Pro Caption" panose="02020502040506020403" pitchFamily="18" charset="0"/>
              </a:rPr>
              <a:t> matrix is a matrix whose nonzero elements are found only on the diagonal, </a:t>
            </a:r>
            <a:r>
              <a:rPr lang="en-US" altLang="ko-KR" sz="2000" dirty="0" err="1">
                <a:latin typeface="Arno Pro Caption" panose="02020502040506020403" pitchFamily="18" charset="0"/>
              </a:rPr>
              <a:t>subdiagonal</a:t>
            </a:r>
            <a:r>
              <a:rPr lang="en-US" altLang="ko-KR" sz="2000" dirty="0">
                <a:latin typeface="Arno Pro Caption" panose="02020502040506020403" pitchFamily="18" charset="0"/>
              </a:rPr>
              <a:t>, and </a:t>
            </a:r>
            <a:r>
              <a:rPr lang="en-US" altLang="ko-KR" sz="2000" dirty="0" err="1">
                <a:latin typeface="Arno Pro Caption" panose="02020502040506020403" pitchFamily="18" charset="0"/>
              </a:rPr>
              <a:t>superdiagonal</a:t>
            </a:r>
            <a:r>
              <a:rPr lang="en-US" altLang="ko-KR" sz="2000" dirty="0">
                <a:latin typeface="Arno Pro Caption" panose="02020502040506020403" pitchFamily="18" charset="0"/>
              </a:rPr>
              <a:t> of the matrix.</a:t>
            </a:r>
          </a:p>
          <a:p>
            <a:pPr marL="990600" lvl="1" indent="-533400" algn="l"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if </a:t>
            </a:r>
            <a:r>
              <a:rPr lang="en-US" altLang="ko-KR" sz="2000" dirty="0" smtClean="0">
                <a:latin typeface="Arno Pro Caption" panose="02020502040506020403" pitchFamily="18" charset="0"/>
              </a:rPr>
              <a:t>|</a:t>
            </a:r>
            <a:r>
              <a:rPr lang="en-US" altLang="ko-KR" sz="2000" i="1" dirty="0" err="1" smtClean="0">
                <a:latin typeface="Arno Pro Caption" panose="02020502040506020403" pitchFamily="18" charset="0"/>
              </a:rPr>
              <a:t>i</a:t>
            </a:r>
            <a:r>
              <a:rPr lang="en-US" altLang="ko-KR" sz="2000" i="1" dirty="0" smtClean="0">
                <a:latin typeface="Arno Pro Caption" panose="02020502040506020403" pitchFamily="18" charset="0"/>
              </a:rPr>
              <a:t> </a:t>
            </a:r>
            <a:r>
              <a:rPr lang="en-US" altLang="ko-KR" sz="2000" dirty="0" smtClean="0">
                <a:latin typeface="Arno Pro Caption" panose="02020502040506020403" pitchFamily="18" charset="0"/>
              </a:rPr>
              <a:t>– </a:t>
            </a:r>
            <a:r>
              <a:rPr lang="en-US" altLang="ko-KR" sz="2000" i="1" dirty="0" smtClean="0">
                <a:latin typeface="Arno Pro Caption" panose="02020502040506020403" pitchFamily="18" charset="0"/>
              </a:rPr>
              <a:t>j </a:t>
            </a:r>
            <a:r>
              <a:rPr lang="en-US" altLang="ko-KR" sz="2000" dirty="0" smtClean="0">
                <a:latin typeface="Arno Pro Caption" panose="02020502040506020403" pitchFamily="18" charset="0"/>
              </a:rPr>
              <a:t>|</a:t>
            </a:r>
            <a:r>
              <a:rPr lang="en-US" altLang="ko-KR" sz="2000" dirty="0">
                <a:latin typeface="Arno Pro Caption" panose="02020502040506020403" pitchFamily="18" charset="0"/>
              </a:rPr>
              <a:t> &gt; 1 ,</a:t>
            </a: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20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Char char="v"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990600" lvl="1" indent="-533400" algn="l">
              <a:buFont typeface="Wingdings" pitchFamily="2" charset="2"/>
              <a:buNone/>
            </a:pPr>
            <a:endParaRPr lang="en-US" altLang="ko-KR" sz="1600" dirty="0">
              <a:latin typeface="Arno Pro Caption" panose="02020502040506020403" pitchFamily="18" charset="0"/>
            </a:endParaRPr>
          </a:p>
          <a:p>
            <a:pPr marL="609600" indent="-609600" algn="l">
              <a:buFontTx/>
              <a:buChar char="-"/>
            </a:pPr>
            <a:endParaRPr lang="en-US" altLang="ko-KR" sz="1600" dirty="0">
              <a:latin typeface="Arno Pro Caption" panose="02020502040506020403" pitchFamily="18" charset="0"/>
            </a:endParaRPr>
          </a:p>
        </p:txBody>
      </p:sp>
      <p:sp>
        <p:nvSpPr>
          <p:cNvPr id="74755" name="Rectangle 1027"/>
          <p:cNvSpPr>
            <a:spLocks noChangeArrowheads="1"/>
          </p:cNvSpPr>
          <p:nvPr/>
        </p:nvSpPr>
        <p:spPr bwMode="auto">
          <a:xfrm>
            <a:off x="76200" y="76200"/>
            <a:ext cx="8991600" cy="831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Tridiagonal Systems</a:t>
            </a:r>
          </a:p>
        </p:txBody>
      </p:sp>
      <p:pic>
        <p:nvPicPr>
          <p:cNvPr id="74760" name="Picture 1032" descr="Figure ESYGR48 not displayed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4464496" cy="248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61" name="Rectangle 1033"/>
          <p:cNvSpPr>
            <a:spLocks noChangeArrowheads="1"/>
          </p:cNvSpPr>
          <p:nvPr/>
        </p:nvSpPr>
        <p:spPr bwMode="auto">
          <a:xfrm>
            <a:off x="8172450" y="115888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85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937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513" y="1196975"/>
            <a:ext cx="8280276" cy="4968875"/>
          </a:xfrm>
        </p:spPr>
        <p:txBody>
          <a:bodyPr/>
          <a:lstStyle/>
          <a:p>
            <a:pPr marL="609600" indent="-609600" algn="l">
              <a:buFont typeface="Wingdings" pitchFamily="2" charset="2"/>
              <a:buChar char="v"/>
            </a:pPr>
            <a:r>
              <a:rPr lang="en-US" altLang="ko-KR" sz="2400">
                <a:latin typeface="Arno Pro Caption" panose="02020502040506020403" pitchFamily="18" charset="0"/>
              </a:rPr>
              <a:t>In Storage 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Only the diagonal, subdiagonal, and superdiagonal elements of the general tridiagonal matrix are stored. </a:t>
            </a:r>
          </a:p>
          <a:p>
            <a:pPr marL="990600" lvl="1" indent="-533400" algn="l">
              <a:buFont typeface="Wingdings" pitchFamily="2" charset="2"/>
              <a:buNone/>
            </a:pPr>
            <a:r>
              <a:rPr lang="en-US" altLang="ko-KR" sz="2000">
                <a:latin typeface="Arno Pro Caption" panose="02020502040506020403" pitchFamily="18" charset="0"/>
              </a:rPr>
              <a:t>	This is called tridiagonal storage mode. 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The elements of a general tridiagonal matrix, </a:t>
            </a:r>
            <a:r>
              <a:rPr lang="en-US" altLang="ko-KR" sz="2000" b="1" i="1">
                <a:latin typeface="Arno Pro Caption" panose="02020502040506020403" pitchFamily="18" charset="0"/>
              </a:rPr>
              <a:t>A</a:t>
            </a:r>
            <a:r>
              <a:rPr lang="en-US" altLang="ko-KR" sz="2000">
                <a:latin typeface="Arno Pro Caption" panose="02020502040506020403" pitchFamily="18" charset="0"/>
              </a:rPr>
              <a:t>, of order </a:t>
            </a:r>
            <a:r>
              <a:rPr lang="en-US" altLang="ko-KR" sz="2000" i="1">
                <a:latin typeface="Arno Pro Caption" panose="02020502040506020403" pitchFamily="18" charset="0"/>
              </a:rPr>
              <a:t>n</a:t>
            </a:r>
            <a:r>
              <a:rPr lang="en-US" altLang="ko-KR" sz="2000">
                <a:latin typeface="Arno Pro Caption" panose="02020502040506020403" pitchFamily="18" charset="0"/>
              </a:rPr>
              <a:t> are stored in three one-dimensional arrays, C, D, and E, each of length </a:t>
            </a:r>
            <a:r>
              <a:rPr lang="en-US" altLang="ko-KR" sz="2000" i="1">
                <a:latin typeface="Arno Pro Caption" panose="02020502040506020403" pitchFamily="18" charset="0"/>
              </a:rPr>
              <a:t>n.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array C contains the subdiagonal elements, stored as follows: </a:t>
            </a:r>
          </a:p>
          <a:p>
            <a:pPr marL="1371600" lvl="2" indent="-457200" algn="l">
              <a:buFont typeface="Wingdings" pitchFamily="2" charset="2"/>
              <a:buNone/>
            </a:pPr>
            <a:r>
              <a:rPr lang="en-US" altLang="ko-KR" sz="2000">
                <a:latin typeface="Arno Pro Caption" panose="02020502040506020403" pitchFamily="18" charset="0"/>
              </a:rPr>
              <a:t> C = (*, </a:t>
            </a:r>
            <a:r>
              <a:rPr lang="en-US" altLang="ko-KR" sz="2000" i="1">
                <a:latin typeface="Arno Pro Caption" panose="02020502040506020403" pitchFamily="18" charset="0"/>
              </a:rPr>
              <a:t>a</a:t>
            </a:r>
            <a:r>
              <a:rPr lang="en-US" altLang="ko-KR" sz="2000">
                <a:latin typeface="Arno Pro Caption" panose="02020502040506020403" pitchFamily="18" charset="0"/>
              </a:rPr>
              <a:t>21, </a:t>
            </a:r>
            <a:r>
              <a:rPr lang="en-US" altLang="ko-KR" sz="2000" i="1">
                <a:latin typeface="Arno Pro Caption" panose="02020502040506020403" pitchFamily="18" charset="0"/>
              </a:rPr>
              <a:t>a</a:t>
            </a:r>
            <a:r>
              <a:rPr lang="en-US" altLang="ko-KR" sz="2000">
                <a:latin typeface="Arno Pro Caption" panose="02020502040506020403" pitchFamily="18" charset="0"/>
              </a:rPr>
              <a:t>32, </a:t>
            </a:r>
            <a:r>
              <a:rPr lang="en-US" altLang="ko-KR" sz="2000" i="1">
                <a:latin typeface="Arno Pro Caption" panose="02020502040506020403" pitchFamily="18" charset="0"/>
              </a:rPr>
              <a:t>a</a:t>
            </a:r>
            <a:r>
              <a:rPr lang="en-US" altLang="ko-KR" sz="2000">
                <a:latin typeface="Arno Pro Caption" panose="02020502040506020403" pitchFamily="18" charset="0"/>
              </a:rPr>
              <a:t>43, ..., </a:t>
            </a:r>
            <a:r>
              <a:rPr lang="en-US" altLang="ko-KR" sz="2000" i="1">
                <a:latin typeface="Arno Pro Caption" panose="02020502040506020403" pitchFamily="18" charset="0"/>
              </a:rPr>
              <a:t>an</a:t>
            </a:r>
            <a:r>
              <a:rPr lang="en-US" altLang="ko-KR" sz="2000">
                <a:latin typeface="Arno Pro Caption" panose="02020502040506020403" pitchFamily="18" charset="0"/>
              </a:rPr>
              <a:t>,</a:t>
            </a:r>
            <a:r>
              <a:rPr lang="en-US" altLang="ko-KR" sz="2000" i="1">
                <a:latin typeface="Arno Pro Caption" panose="02020502040506020403" pitchFamily="18" charset="0"/>
              </a:rPr>
              <a:t>n</a:t>
            </a:r>
            <a:r>
              <a:rPr lang="en-US" altLang="ko-KR" sz="2000">
                <a:latin typeface="Arno Pro Caption" panose="02020502040506020403" pitchFamily="18" charset="0"/>
              </a:rPr>
              <a:t>-1) 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array D contains the main diagonal elements, stored as follows: </a:t>
            </a:r>
            <a:r>
              <a:rPr lang="en-US" altLang="ko-KR">
                <a:latin typeface="Arno Pro Caption" panose="02020502040506020403" pitchFamily="18" charset="0"/>
              </a:rPr>
              <a:t>D = (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11, 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22, 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33, ..., </a:t>
            </a:r>
            <a:r>
              <a:rPr lang="en-US" altLang="ko-KR" i="1">
                <a:latin typeface="Arno Pro Caption" panose="02020502040506020403" pitchFamily="18" charset="0"/>
              </a:rPr>
              <a:t>ann</a:t>
            </a:r>
            <a:r>
              <a:rPr lang="en-US" altLang="ko-KR">
                <a:latin typeface="Arno Pro Caption" panose="02020502040506020403" pitchFamily="18" charset="0"/>
              </a:rPr>
              <a:t>)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array E contains the superdiagonal elements, stored as follows: </a:t>
            </a:r>
            <a:r>
              <a:rPr lang="en-US" altLang="ko-KR">
                <a:latin typeface="Arno Pro Caption" panose="02020502040506020403" pitchFamily="18" charset="0"/>
              </a:rPr>
              <a:t>E = (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12, 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23, </a:t>
            </a:r>
            <a:r>
              <a:rPr lang="en-US" altLang="ko-KR" i="1">
                <a:latin typeface="Arno Pro Caption" panose="02020502040506020403" pitchFamily="18" charset="0"/>
              </a:rPr>
              <a:t>a</a:t>
            </a:r>
            <a:r>
              <a:rPr lang="en-US" altLang="ko-KR">
                <a:latin typeface="Arno Pro Caption" panose="02020502040506020403" pitchFamily="18" charset="0"/>
              </a:rPr>
              <a:t>34, ..., </a:t>
            </a:r>
            <a:r>
              <a:rPr lang="en-US" altLang="ko-KR" i="1">
                <a:latin typeface="Arno Pro Caption" panose="02020502040506020403" pitchFamily="18" charset="0"/>
              </a:rPr>
              <a:t>an</a:t>
            </a:r>
            <a:r>
              <a:rPr lang="en-US" altLang="ko-KR">
                <a:latin typeface="Arno Pro Caption" panose="02020502040506020403" pitchFamily="18" charset="0"/>
              </a:rPr>
              <a:t>-1,</a:t>
            </a:r>
            <a:r>
              <a:rPr lang="en-US" altLang="ko-KR" i="1">
                <a:latin typeface="Arno Pro Caption" panose="02020502040506020403" pitchFamily="18" charset="0"/>
              </a:rPr>
              <a:t>n</a:t>
            </a:r>
            <a:r>
              <a:rPr lang="en-US" altLang="ko-KR">
                <a:latin typeface="Arno Pro Caption" panose="02020502040506020403" pitchFamily="18" charset="0"/>
              </a:rPr>
              <a:t>, *) </a:t>
            </a:r>
          </a:p>
          <a:p>
            <a:pPr marL="990600" lvl="1" indent="-533400" algn="l">
              <a:buFont typeface="Wingdings" pitchFamily="2" charset="2"/>
              <a:buChar char="Ø"/>
            </a:pPr>
            <a:r>
              <a:rPr lang="en-US" altLang="ko-KR" sz="2000">
                <a:latin typeface="Arno Pro Caption" panose="02020502040506020403" pitchFamily="18" charset="0"/>
              </a:rPr>
              <a:t>where "*" means you do not store an element in that position in the array</a:t>
            </a:r>
          </a:p>
          <a:p>
            <a:pPr marL="609600" indent="-609600" algn="l">
              <a:buFontTx/>
              <a:buChar char="-"/>
            </a:pPr>
            <a:endParaRPr lang="en-US" altLang="ko-KR" sz="2000">
              <a:latin typeface="Arno Pro Caption" panose="02020502040506020403" pitchFamily="18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6200" y="76200"/>
            <a:ext cx="8991600" cy="831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Tridiagonal Systems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8172450" y="1508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86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01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341438"/>
            <a:ext cx="7775575" cy="4824412"/>
          </a:xfrm>
        </p:spPr>
        <p:txBody>
          <a:bodyPr/>
          <a:lstStyle/>
          <a:p>
            <a:pPr marL="609600" indent="-609600" algn="l"/>
            <a:r>
              <a:rPr lang="en-US" altLang="ko-KR" sz="2000" dirty="0" smtClean="0">
                <a:latin typeface="Arno Pro Caption" panose="02020502040506020403" pitchFamily="18" charset="0"/>
              </a:rPr>
              <a:t>Example </a:t>
            </a:r>
            <a:r>
              <a:rPr lang="en-US" altLang="ko-KR" sz="2000" dirty="0">
                <a:latin typeface="Arno Pro Caption" panose="02020502040506020403" pitchFamily="18" charset="0"/>
              </a:rPr>
              <a:t>of Tridiagonal Matrix…</a:t>
            </a:r>
          </a:p>
          <a:p>
            <a:pPr marL="609600" indent="-609600" algn="l"/>
            <a:r>
              <a:rPr lang="en-US" altLang="ko-KR" sz="2000" dirty="0">
                <a:latin typeface="Arno Pro Caption" panose="02020502040506020403" pitchFamily="18" charset="0"/>
              </a:rPr>
              <a:t>   </a:t>
            </a:r>
          </a:p>
          <a:p>
            <a:pPr marL="609600" indent="-609600" algn="l"/>
            <a:r>
              <a:rPr lang="en-US" altLang="ko-KR" sz="2000" dirty="0">
                <a:latin typeface="Arno Pro Caption" panose="02020502040506020403" pitchFamily="18" charset="0"/>
              </a:rPr>
              <a:t>  2x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1</a:t>
            </a:r>
            <a:r>
              <a:rPr lang="en-US" altLang="ko-KR" sz="2000" dirty="0">
                <a:latin typeface="Arno Pro Caption" panose="02020502040506020403" pitchFamily="18" charset="0"/>
              </a:rPr>
              <a:t>   –x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2</a:t>
            </a:r>
            <a:r>
              <a:rPr lang="en-US" altLang="ko-KR" sz="2000" dirty="0">
                <a:latin typeface="Arno Pro Caption" panose="02020502040506020403" pitchFamily="18" charset="0"/>
              </a:rPr>
              <a:t>                 </a:t>
            </a:r>
            <a:r>
              <a:rPr lang="en-US" altLang="ko-KR" sz="2000" dirty="0" smtClean="0">
                <a:latin typeface="Arno Pro Caption" panose="02020502040506020403" pitchFamily="18" charset="0"/>
              </a:rPr>
              <a:t>   = </a:t>
            </a:r>
            <a:r>
              <a:rPr lang="en-US" altLang="ko-KR" sz="2000" dirty="0">
                <a:latin typeface="Arno Pro Caption" panose="02020502040506020403" pitchFamily="18" charset="0"/>
              </a:rPr>
              <a:t>1,</a:t>
            </a:r>
          </a:p>
          <a:p>
            <a:pPr marL="609600" indent="-609600" algn="l"/>
            <a:r>
              <a:rPr lang="en-US" altLang="ko-KR" sz="2000" dirty="0">
                <a:latin typeface="Arno Pro Caption" panose="02020502040506020403" pitchFamily="18" charset="0"/>
              </a:rPr>
              <a:t>   -x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1</a:t>
            </a:r>
            <a:r>
              <a:rPr lang="en-US" altLang="ko-KR" sz="2000" dirty="0">
                <a:latin typeface="Arno Pro Caption" panose="02020502040506020403" pitchFamily="18" charset="0"/>
              </a:rPr>
              <a:t> +2x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2</a:t>
            </a:r>
            <a:r>
              <a:rPr lang="en-US" altLang="ko-KR" sz="2000" dirty="0">
                <a:latin typeface="Arno Pro Caption" panose="02020502040506020403" pitchFamily="18" charset="0"/>
              </a:rPr>
              <a:t>   –x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3</a:t>
            </a:r>
            <a:r>
              <a:rPr lang="en-US" altLang="ko-KR" sz="2000" dirty="0">
                <a:latin typeface="Arno Pro Caption" panose="02020502040506020403" pitchFamily="18" charset="0"/>
              </a:rPr>
              <a:t>          = 0,</a:t>
            </a:r>
          </a:p>
          <a:p>
            <a:pPr marL="609600" indent="-609600" algn="l"/>
            <a:r>
              <a:rPr lang="en-US" altLang="ko-KR" sz="2000" dirty="0">
                <a:latin typeface="Arno Pro Caption" panose="02020502040506020403" pitchFamily="18" charset="0"/>
              </a:rPr>
              <a:t>           -x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2</a:t>
            </a:r>
            <a:r>
              <a:rPr lang="en-US" altLang="ko-KR" sz="2000" dirty="0">
                <a:latin typeface="Arno Pro Caption" panose="02020502040506020403" pitchFamily="18" charset="0"/>
              </a:rPr>
              <a:t> +2x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3</a:t>
            </a:r>
            <a:r>
              <a:rPr lang="en-US" altLang="ko-KR" sz="2000" dirty="0">
                <a:latin typeface="Arno Pro Caption" panose="02020502040506020403" pitchFamily="18" charset="0"/>
              </a:rPr>
              <a:t>   –x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4</a:t>
            </a:r>
            <a:r>
              <a:rPr lang="en-US" altLang="ko-KR" sz="2000" dirty="0">
                <a:latin typeface="Arno Pro Caption" panose="02020502040506020403" pitchFamily="18" charset="0"/>
              </a:rPr>
              <a:t>  = 0,</a:t>
            </a:r>
          </a:p>
          <a:p>
            <a:pPr marL="609600" indent="-609600" algn="l"/>
            <a:r>
              <a:rPr lang="en-US" altLang="ko-KR" sz="2000" dirty="0">
                <a:latin typeface="Arno Pro Caption" panose="02020502040506020403" pitchFamily="18" charset="0"/>
              </a:rPr>
              <a:t>                  -x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3</a:t>
            </a:r>
            <a:r>
              <a:rPr lang="en-US" altLang="ko-KR" sz="2000" dirty="0">
                <a:latin typeface="Arno Pro Caption" panose="02020502040506020403" pitchFamily="18" charset="0"/>
              </a:rPr>
              <a:t> +2x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4</a:t>
            </a:r>
            <a:r>
              <a:rPr lang="en-US" altLang="ko-KR" sz="2000" dirty="0">
                <a:latin typeface="Arno Pro Caption" panose="02020502040506020403" pitchFamily="18" charset="0"/>
              </a:rPr>
              <a:t> </a:t>
            </a:r>
            <a:r>
              <a:rPr lang="en-US" altLang="ko-KR" sz="2000" dirty="0" smtClean="0">
                <a:latin typeface="Arno Pro Caption" panose="02020502040506020403" pitchFamily="18" charset="0"/>
              </a:rPr>
              <a:t>  </a:t>
            </a:r>
            <a:r>
              <a:rPr lang="en-US" altLang="ko-KR" sz="2000" dirty="0">
                <a:latin typeface="Arno Pro Caption" panose="02020502040506020403" pitchFamily="18" charset="0"/>
              </a:rPr>
              <a:t>= 1.</a:t>
            </a:r>
          </a:p>
          <a:p>
            <a:pPr marL="609600" indent="-609600" algn="l"/>
            <a:endParaRPr lang="en-US" altLang="ko-KR" sz="2000" dirty="0">
              <a:latin typeface="Arno Pro Caption" panose="02020502040506020403" pitchFamily="18" charset="0"/>
            </a:endParaRPr>
          </a:p>
          <a:p>
            <a:pPr marL="609600" indent="-609600" algn="l"/>
            <a:endParaRPr lang="en-US" altLang="ko-KR" sz="2000" dirty="0">
              <a:latin typeface="Arno Pro Caption" panose="02020502040506020403" pitchFamily="18" charset="0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76200" y="76200"/>
            <a:ext cx="8991600" cy="831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Tridiagonal Systems</a:t>
            </a:r>
          </a:p>
        </p:txBody>
      </p:sp>
      <p:graphicFrame>
        <p:nvGraphicFramePr>
          <p:cNvPr id="76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860152"/>
              </p:ext>
            </p:extLst>
          </p:nvPr>
        </p:nvGraphicFramePr>
        <p:xfrm>
          <a:off x="5064125" y="4076700"/>
          <a:ext cx="3251200" cy="185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7" name="Equation" r:id="rId3" imgW="1625400" imgH="914400" progId="Equation.DSMT4">
                  <p:embed/>
                </p:oleObj>
              </mc:Choice>
              <mc:Fallback>
                <p:oleObj name="Equation" r:id="rId3" imgW="16254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4076700"/>
                        <a:ext cx="3251200" cy="185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5" name="AutoShape 5"/>
          <p:cNvSpPr>
            <a:spLocks noChangeArrowheads="1"/>
          </p:cNvSpPr>
          <p:nvPr/>
        </p:nvSpPr>
        <p:spPr bwMode="auto">
          <a:xfrm rot="2700000">
            <a:off x="3988594" y="3205956"/>
            <a:ext cx="865188" cy="9366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 rot="2100000">
            <a:off x="4916488" y="4652963"/>
            <a:ext cx="2867025" cy="63658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6969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8172450" y="1508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III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87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5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9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71550" y="2060575"/>
          <a:ext cx="3095625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38" name="Equation" r:id="rId3" imgW="1562040" imgH="863280" progId="Equation.3">
                  <p:embed/>
                </p:oleObj>
              </mc:Choice>
              <mc:Fallback>
                <p:oleObj name="Equation" r:id="rId3" imgW="156204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060575"/>
                        <a:ext cx="3095625" cy="17287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523996969"/>
              </p:ext>
            </p:extLst>
          </p:nvPr>
        </p:nvGraphicFramePr>
        <p:xfrm>
          <a:off x="5459413" y="4508500"/>
          <a:ext cx="2617787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39" name="Equation" r:id="rId5" imgW="2031840" imgH="1396800" progId="Equation.DSMT4">
                  <p:embed/>
                </p:oleObj>
              </mc:Choice>
              <mc:Fallback>
                <p:oleObj name="Equation" r:id="rId5" imgW="2031840" imgH="1396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4508500"/>
                        <a:ext cx="2617787" cy="1800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4356100" y="2492375"/>
            <a:ext cx="719138" cy="7921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60423" name="Object 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292725" y="2060575"/>
          <a:ext cx="2981325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40" name="Equation" r:id="rId7" imgW="1612800" imgH="1218960" progId="Equation.3">
                  <p:embed/>
                </p:oleObj>
              </mc:Choice>
              <mc:Fallback>
                <p:oleObj name="Equation" r:id="rId7" imgW="1612800" imgH="1218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060575"/>
                        <a:ext cx="2981325" cy="17287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481441"/>
              </p:ext>
            </p:extLst>
          </p:nvPr>
        </p:nvGraphicFramePr>
        <p:xfrm>
          <a:off x="971550" y="4508500"/>
          <a:ext cx="3095625" cy="183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441" name="Equation" r:id="rId9" imgW="1307880" imgH="1422360" progId="Equation.DSMT4">
                  <p:embed/>
                </p:oleObj>
              </mc:Choice>
              <mc:Fallback>
                <p:oleObj name="Equation" r:id="rId9" imgW="130788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508500"/>
                        <a:ext cx="3095625" cy="18335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6" name="AutoShape 10"/>
          <p:cNvSpPr>
            <a:spLocks noChangeArrowheads="1"/>
          </p:cNvSpPr>
          <p:nvPr/>
        </p:nvSpPr>
        <p:spPr bwMode="auto">
          <a:xfrm>
            <a:off x="4284663" y="5013325"/>
            <a:ext cx="719137" cy="792163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0427" name="Rectangle 11"/>
          <p:cNvSpPr>
            <a:spLocks noChangeArrowheads="1"/>
          </p:cNvSpPr>
          <p:nvPr/>
        </p:nvSpPr>
        <p:spPr bwMode="auto">
          <a:xfrm>
            <a:off x="76200" y="76200"/>
            <a:ext cx="8991600" cy="12652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Gaussian Elimination</a:t>
            </a:r>
            <a:b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</a:br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for Tridiagonal Systems</a:t>
            </a:r>
          </a:p>
        </p:txBody>
      </p:sp>
      <p:sp>
        <p:nvSpPr>
          <p:cNvPr id="60428" name="AutoShape 12"/>
          <p:cNvSpPr>
            <a:spLocks noChangeArrowheads="1"/>
          </p:cNvSpPr>
          <p:nvPr/>
        </p:nvSpPr>
        <p:spPr bwMode="auto">
          <a:xfrm rot="5400000">
            <a:off x="6553200" y="3681413"/>
            <a:ext cx="576263" cy="9350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388424" y="6381328"/>
            <a:ext cx="533400" cy="304800"/>
          </a:xfrm>
        </p:spPr>
        <p:txBody>
          <a:bodyPr/>
          <a:lstStyle/>
          <a:p>
            <a:fld id="{6325149D-32EA-4A28-838C-55183C10F852}" type="slidenum">
              <a:rPr lang="ko-KR" altLang="en-US" smtClean="0"/>
              <a:pPr/>
              <a:t>88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1084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532280"/>
              </p:ext>
            </p:extLst>
          </p:nvPr>
        </p:nvGraphicFramePr>
        <p:xfrm>
          <a:off x="673100" y="1592947"/>
          <a:ext cx="7975600" cy="216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5" name="Equation" r:id="rId3" imgW="3581280" imgH="863280" progId="Equation.DSMT4">
                  <p:embed/>
                </p:oleObj>
              </mc:Choice>
              <mc:Fallback>
                <p:oleObj name="Equation" r:id="rId3" imgW="358128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592947"/>
                        <a:ext cx="7975600" cy="216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51520" y="4149080"/>
            <a:ext cx="823655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1pPr>
            <a:lvl2pPr marL="800100" indent="-342900"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3pPr>
            <a:lvl4pPr marL="1714500" indent="-342900"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4pPr>
            <a:lvl5pPr marL="2171700" indent="-342900"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5pPr>
            <a:lvl6pPr marL="2628900" indent="-3429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6pPr>
            <a:lvl7pPr marL="3086100" indent="-3429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7pPr>
            <a:lvl8pPr marL="3543300" indent="-3429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8pPr>
            <a:lvl9pPr marL="4000500" indent="-3429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9pPr>
          </a:lstStyle>
          <a:p>
            <a:pPr>
              <a:buFontTx/>
              <a:buAutoNum type="arabicPeriod"/>
            </a:pPr>
            <a:r>
              <a:rPr lang="en-US" altLang="ko-KR" sz="2000" dirty="0">
                <a:latin typeface="Arno Pro Caption" panose="02020502040506020403" pitchFamily="18" charset="0"/>
              </a:rPr>
              <a:t>B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1</a:t>
            </a:r>
            <a:r>
              <a:rPr lang="en-US" altLang="ko-KR" sz="2000" dirty="0">
                <a:latin typeface="Arno Pro Caption" panose="02020502040506020403" pitchFamily="18" charset="0"/>
              </a:rPr>
              <a:t> and A</a:t>
            </a:r>
            <a:r>
              <a:rPr lang="en-US" altLang="ko-KR" sz="2000" baseline="-25000" dirty="0">
                <a:latin typeface="Arno Pro Caption" panose="02020502040506020403" pitchFamily="18" charset="0"/>
              </a:rPr>
              <a:t>n</a:t>
            </a:r>
            <a:r>
              <a:rPr lang="en-US" altLang="ko-KR" sz="2000" dirty="0">
                <a:latin typeface="Arno Pro Caption" panose="02020502040506020403" pitchFamily="18" charset="0"/>
              </a:rPr>
              <a:t> are zero.</a:t>
            </a:r>
          </a:p>
          <a:p>
            <a:pPr>
              <a:buFontTx/>
              <a:buAutoNum type="arabicPeriod"/>
            </a:pPr>
            <a:r>
              <a:rPr lang="en-US" altLang="ko-KR" sz="2000" dirty="0">
                <a:latin typeface="Arno Pro Caption" panose="02020502040506020403" pitchFamily="18" charset="0"/>
              </a:rPr>
              <a:t>This algorithm takes advantage of the zero elements that are </a:t>
            </a:r>
          </a:p>
          <a:p>
            <a:r>
              <a:rPr lang="en-US" altLang="ko-KR" sz="2000" dirty="0">
                <a:latin typeface="Arno Pro Caption" panose="02020502040506020403" pitchFamily="18" charset="0"/>
              </a:rPr>
              <a:t>	already</a:t>
            </a:r>
            <a:r>
              <a:rPr lang="ko-KR" altLang="en-US" sz="2000" dirty="0">
                <a:latin typeface="Arno Pro Caption" panose="02020502040506020403" pitchFamily="18" charset="0"/>
              </a:rPr>
              <a:t> </a:t>
            </a:r>
            <a:r>
              <a:rPr lang="en-US" altLang="ko-KR" sz="2000" dirty="0">
                <a:latin typeface="Arno Pro Caption" panose="02020502040506020403" pitchFamily="18" charset="0"/>
              </a:rPr>
              <a:t>present in the coefficient matrix and avoids unnecessary arithmetic </a:t>
            </a:r>
          </a:p>
          <a:p>
            <a:r>
              <a:rPr lang="en-US" altLang="ko-KR" sz="2000" dirty="0">
                <a:latin typeface="Arno Pro Caption" panose="02020502040506020403" pitchFamily="18" charset="0"/>
              </a:rPr>
              <a:t>	operations.</a:t>
            </a:r>
          </a:p>
          <a:p>
            <a:r>
              <a:rPr lang="en-US" altLang="ko-KR" sz="2000" dirty="0">
                <a:latin typeface="Arno Pro Caption" panose="02020502040506020403" pitchFamily="18" charset="0"/>
              </a:rPr>
              <a:t>	Thus, we need to store only the new vectors a and r.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76200" y="76200"/>
            <a:ext cx="8991600" cy="13366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Solving a Tridiagonal Systems    </a:t>
            </a:r>
            <a:b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</a:br>
            <a:r>
              <a:rPr lang="en-US" altLang="ko-KR" sz="4000">
                <a:solidFill>
                  <a:srgbClr val="CC3300"/>
                </a:solidFill>
                <a:latin typeface="Arno Pro Caption" panose="02020502040506020403" pitchFamily="18" charset="0"/>
              </a:rPr>
              <a:t>Using the Thomas Method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8229600" y="685800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89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63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Elimination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467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dirty="0">
                <a:latin typeface="Arno Pro Caption" panose="02020502040506020403" pitchFamily="18" charset="0"/>
              </a:rPr>
              <a:t>Repeat this procedure for the remaining equations to reduce the set of equations as</a:t>
            </a:r>
          </a:p>
        </p:txBody>
      </p:sp>
      <p:graphicFrame>
        <p:nvGraphicFramePr>
          <p:cNvPr id="13316" name="Object 8"/>
          <p:cNvGraphicFramePr>
            <a:graphicFrameLocks noChangeAspect="1"/>
          </p:cNvGraphicFramePr>
          <p:nvPr/>
        </p:nvGraphicFramePr>
        <p:xfrm>
          <a:off x="1905000" y="2438400"/>
          <a:ext cx="47244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8" name="Equation" r:id="rId4" imgW="2146300" imgH="228600" progId="Equation.3">
                  <p:embed/>
                </p:oleObj>
              </mc:Choice>
              <mc:Fallback>
                <p:oleObj name="Equation" r:id="rId4" imgW="2146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38400"/>
                        <a:ext cx="47244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2895600" y="2971800"/>
          <a:ext cx="37338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9" name="Equation" r:id="rId6" imgW="1778000" imgH="241300" progId="Equation.3">
                  <p:embed/>
                </p:oleObj>
              </mc:Choice>
              <mc:Fallback>
                <p:oleObj name="Equation" r:id="rId6" imgW="1778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71800"/>
                        <a:ext cx="37338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895600" y="3505200"/>
          <a:ext cx="3733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0" name="Equation" r:id="rId8" imgW="1765300" imgH="241300" progId="Equation.3">
                  <p:embed/>
                </p:oleObj>
              </mc:Choice>
              <mc:Fallback>
                <p:oleObj name="Equation" r:id="rId8" imgW="17653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05200"/>
                        <a:ext cx="3733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5"/>
          <p:cNvGraphicFramePr>
            <a:graphicFrameLocks noChangeAspect="1"/>
          </p:cNvGraphicFramePr>
          <p:nvPr/>
        </p:nvGraphicFramePr>
        <p:xfrm>
          <a:off x="2971800" y="5029200"/>
          <a:ext cx="3657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1" name="Equation" r:id="rId10" imgW="1790700" imgH="241300" progId="Equation.3">
                  <p:embed/>
                </p:oleObj>
              </mc:Choice>
              <mc:Fallback>
                <p:oleObj name="Equation" r:id="rId10" imgW="1790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29200"/>
                        <a:ext cx="36576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0" y="2500313"/>
            <a:ext cx="612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sp>
        <p:nvSpPr>
          <p:cNvPr id="13322" name="Rectangle 11"/>
          <p:cNvSpPr>
            <a:spLocks noChangeArrowheads="1"/>
          </p:cNvSpPr>
          <p:nvPr/>
        </p:nvSpPr>
        <p:spPr bwMode="auto">
          <a:xfrm>
            <a:off x="0" y="3013075"/>
            <a:ext cx="612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</a:t>
            </a:r>
            <a:endParaRPr lang="en-US" sz="1800">
              <a:latin typeface="Arial" charset="0"/>
            </a:endParaRPr>
          </a:p>
        </p:txBody>
      </p:sp>
      <p:sp>
        <p:nvSpPr>
          <p:cNvPr id="13323" name="Rectangle 12"/>
          <p:cNvSpPr>
            <a:spLocks noChangeArrowheads="1"/>
          </p:cNvSpPr>
          <p:nvPr/>
        </p:nvSpPr>
        <p:spPr bwMode="auto">
          <a:xfrm>
            <a:off x="2438400" y="41910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                 .                 .		.	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.                 .		.	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      .                 .		.	</a:t>
            </a:r>
            <a:endParaRPr lang="en-US" sz="1100">
              <a:latin typeface="Arial" charset="0"/>
            </a:endParaRPr>
          </a:p>
          <a:p>
            <a:pPr algn="just" eaLnBrk="0" hangingPunct="0"/>
            <a:r>
              <a:rPr lang="en-US" sz="1200">
                <a:latin typeface="Arial" charset="0"/>
                <a:cs typeface="Times New Roman" pitchFamily="18" charset="0"/>
              </a:rPr>
              <a:t>           </a:t>
            </a:r>
            <a:endParaRPr lang="en-US" sz="1800">
              <a:latin typeface="Arial" charset="0"/>
            </a:endParaRPr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2590800" y="57912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Arno Pro Caption" panose="02020502040506020403" pitchFamily="18" charset="0"/>
              </a:rPr>
              <a:t>End of Step 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72304E-FD96-49D5-944C-54EC63912665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55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003800" y="1773238"/>
          <a:ext cx="19161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6" name="Equation" r:id="rId3" imgW="952200" imgH="393480" progId="Equation.3">
                  <p:embed/>
                </p:oleObj>
              </mc:Choice>
              <mc:Fallback>
                <p:oleObj name="Equation" r:id="rId3" imgW="952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773238"/>
                        <a:ext cx="1916113" cy="8636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03800" y="2781300"/>
          <a:ext cx="38893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7" name="Equation" r:id="rId5" imgW="1828800" imgH="393480" progId="Equation.3">
                  <p:embed/>
                </p:oleObj>
              </mc:Choice>
              <mc:Fallback>
                <p:oleObj name="Equation" r:id="rId5" imgW="1828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781300"/>
                        <a:ext cx="3889375" cy="79216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014913" y="3716338"/>
          <a:ext cx="22923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8" name="Equation" r:id="rId7" imgW="965160" imgH="393480" progId="Equation.3">
                  <p:embed/>
                </p:oleObj>
              </mc:Choice>
              <mc:Fallback>
                <p:oleObj name="Equation" r:id="rId7" imgW="965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3716338"/>
                        <a:ext cx="2292350" cy="93503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003800" y="4797425"/>
          <a:ext cx="32813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9" name="Equation" r:id="rId9" imgW="1612800" imgH="622080" progId="Equation.3">
                  <p:embed/>
                </p:oleObj>
              </mc:Choice>
              <mc:Fallback>
                <p:oleObj name="Equation" r:id="rId9" imgW="1612800" imgH="622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797425"/>
                        <a:ext cx="3281363" cy="12954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0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336675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  <a:t>Solving a Tridiagonal Systems    </a:t>
            </a:r>
            <a:b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</a:br>
            <a: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  <a:t>Using the Thomas Method</a:t>
            </a:r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8229600" y="685800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II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250825" y="1787525"/>
            <a:ext cx="4033838" cy="43418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6969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endParaRPr lang="en-US" altLang="ko-KR" sz="2000" dirty="0">
              <a:latin typeface="Arno Pro Caption" panose="02020502040506020403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 Step 1 : </a:t>
            </a:r>
            <a:r>
              <a:rPr lang="en-US" altLang="ko-KR" sz="1800" dirty="0">
                <a:latin typeface="Arno Pro Caption" panose="02020502040506020403" pitchFamily="18" charset="0"/>
              </a:rPr>
              <a:t>For the first equation</a:t>
            </a: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 Step 2 : </a:t>
            </a:r>
            <a:r>
              <a:rPr lang="en-US" altLang="ko-KR" sz="1800" dirty="0">
                <a:latin typeface="Arno Pro Caption" panose="02020502040506020403" pitchFamily="18" charset="0"/>
              </a:rPr>
              <a:t>For each of the equation</a:t>
            </a: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 Step 3 : </a:t>
            </a:r>
            <a:r>
              <a:rPr lang="en-US" altLang="ko-KR" sz="1800" dirty="0">
                <a:latin typeface="Arno Pro Caption" panose="02020502040506020403" pitchFamily="18" charset="0"/>
              </a:rPr>
              <a:t>For the last equation</a:t>
            </a: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endParaRPr lang="en-US" altLang="ko-KR" sz="2000" dirty="0">
              <a:latin typeface="Arno Pro Caption" panose="02020502040506020403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sz="2000" dirty="0">
                <a:latin typeface="Arno Pro Caption" panose="02020502040506020403" pitchFamily="18" charset="0"/>
              </a:rPr>
              <a:t> Step 4 : </a:t>
            </a:r>
            <a:r>
              <a:rPr lang="en-US" altLang="ko-KR" sz="1800" dirty="0">
                <a:latin typeface="Arno Pro Caption" panose="02020502040506020403" pitchFamily="18" charset="0"/>
              </a:rPr>
              <a:t>by back substitution</a:t>
            </a:r>
          </a:p>
          <a:p>
            <a:pPr>
              <a:buFont typeface="Wingdings" pitchFamily="2" charset="2"/>
              <a:buChar char="v"/>
            </a:pPr>
            <a:endParaRPr lang="en-US" altLang="ko-KR" sz="1800" dirty="0">
              <a:latin typeface="Arno Pro Caption" panose="02020502040506020403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altLang="ko-KR" sz="2000" dirty="0">
              <a:latin typeface="Arno Pro Caption" panose="02020502040506020403" pitchFamily="18" charset="0"/>
            </a:endParaRP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4356100" y="2133600"/>
            <a:ext cx="576263" cy="288925"/>
          </a:xfrm>
          <a:prstGeom prst="notchedRightArrow">
            <a:avLst>
              <a:gd name="adj1" fmla="val 50000"/>
              <a:gd name="adj2" fmla="val 49863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2475" name="AutoShape 11"/>
          <p:cNvSpPr>
            <a:spLocks noChangeArrowheads="1"/>
          </p:cNvSpPr>
          <p:nvPr/>
        </p:nvSpPr>
        <p:spPr bwMode="auto">
          <a:xfrm>
            <a:off x="4356100" y="3068638"/>
            <a:ext cx="576263" cy="288925"/>
          </a:xfrm>
          <a:prstGeom prst="notchedRightArrow">
            <a:avLst>
              <a:gd name="adj1" fmla="val 50000"/>
              <a:gd name="adj2" fmla="val 49863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2476" name="AutoShape 12"/>
          <p:cNvSpPr>
            <a:spLocks noChangeArrowheads="1"/>
          </p:cNvSpPr>
          <p:nvPr/>
        </p:nvSpPr>
        <p:spPr bwMode="auto">
          <a:xfrm>
            <a:off x="4356100" y="4005263"/>
            <a:ext cx="576263" cy="288925"/>
          </a:xfrm>
          <a:prstGeom prst="notchedRightArrow">
            <a:avLst>
              <a:gd name="adj1" fmla="val 50000"/>
              <a:gd name="adj2" fmla="val 49863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2477" name="AutoShape 13"/>
          <p:cNvSpPr>
            <a:spLocks noChangeArrowheads="1"/>
          </p:cNvSpPr>
          <p:nvPr/>
        </p:nvSpPr>
        <p:spPr bwMode="auto">
          <a:xfrm>
            <a:off x="4356100" y="5227638"/>
            <a:ext cx="576263" cy="288925"/>
          </a:xfrm>
          <a:prstGeom prst="notchedRightArrow">
            <a:avLst>
              <a:gd name="adj1" fmla="val 50000"/>
              <a:gd name="adj2" fmla="val 49863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59775" y="6309320"/>
            <a:ext cx="533400" cy="304800"/>
          </a:xfrm>
        </p:spPr>
        <p:txBody>
          <a:bodyPr/>
          <a:lstStyle/>
          <a:p>
            <a:fld id="{6325149D-32EA-4A28-838C-55183C10F852}" type="slidenum">
              <a:rPr lang="ko-KR" altLang="en-US" smtClean="0"/>
              <a:pPr/>
              <a:t>90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7481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52638" y="2636838"/>
          <a:ext cx="5472112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2" name="Equation" r:id="rId3" imgW="2273040" imgH="1346040" progId="Equation.3">
                  <p:embed/>
                </p:oleObj>
              </mc:Choice>
              <mc:Fallback>
                <p:oleObj name="Equation" r:id="rId3" imgW="22730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636838"/>
                        <a:ext cx="5472112" cy="2952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336675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ko-KR" sz="4000" kern="1200" dirty="0">
                <a:solidFill>
                  <a:srgbClr val="CC3300"/>
                </a:solidFill>
                <a:ea typeface="+mn-ea"/>
                <a:cs typeface="+mn-cs"/>
              </a:rPr>
              <a:t>Solving a Tridiagonal Systems    </a:t>
            </a:r>
            <a:br>
              <a:rPr lang="en-US" altLang="ko-KR" sz="4000" kern="1200" dirty="0">
                <a:solidFill>
                  <a:srgbClr val="CC3300"/>
                </a:solidFill>
                <a:ea typeface="+mn-ea"/>
                <a:cs typeface="+mn-cs"/>
              </a:rPr>
            </a:br>
            <a:r>
              <a:rPr lang="en-US" altLang="ko-KR" sz="4000" kern="1200" dirty="0">
                <a:solidFill>
                  <a:srgbClr val="CC3300"/>
                </a:solidFill>
                <a:ea typeface="+mn-ea"/>
                <a:cs typeface="+mn-cs"/>
              </a:rPr>
              <a:t>Using the Thomas Method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8229600" y="685800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III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60432" y="6381328"/>
            <a:ext cx="533400" cy="304800"/>
          </a:xfrm>
        </p:spPr>
        <p:txBody>
          <a:bodyPr/>
          <a:lstStyle/>
          <a:p>
            <a:fld id="{6325149D-32EA-4A28-838C-55183C10F852}" type="slidenum">
              <a:rPr lang="ko-KR" altLang="en-US" smtClean="0"/>
              <a:pPr/>
              <a:t>91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0501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6558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53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65588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987675" y="2205038"/>
          <a:ext cx="28797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535" name="Equation" r:id="rId5" imgW="1600200" imgH="393480" progId="Equation.3">
                  <p:embed/>
                </p:oleObj>
              </mc:Choice>
              <mc:Fallback>
                <p:oleObj name="Equation" r:id="rId5" imgW="1600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205038"/>
                        <a:ext cx="2879725" cy="5762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1979613" y="2924175"/>
          <a:ext cx="4968875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536" name="Equation" r:id="rId7" imgW="2349360" imgH="1091880" progId="Equation.3">
                  <p:embed/>
                </p:oleObj>
              </mc:Choice>
              <mc:Fallback>
                <p:oleObj name="Equation" r:id="rId7" imgW="2349360" imgH="1091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924175"/>
                        <a:ext cx="4968875" cy="15113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979613" y="5084763"/>
          <a:ext cx="49688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537" name="Equation" r:id="rId9" imgW="2145960" imgH="888840" progId="Equation.3">
                  <p:embed/>
                </p:oleObj>
              </mc:Choice>
              <mc:Fallback>
                <p:oleObj name="Equation" r:id="rId9" imgW="214596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084763"/>
                        <a:ext cx="4968875" cy="13684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3708400" y="4508500"/>
            <a:ext cx="1439863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l-GR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336675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  <a:t>Solving a Tridiagonal Systems    </a:t>
            </a:r>
            <a:b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</a:br>
            <a:r>
              <a:rPr lang="en-US" altLang="ko-KR" sz="4000" kern="1200">
                <a:solidFill>
                  <a:srgbClr val="CC3300"/>
                </a:solidFill>
                <a:ea typeface="+mn-ea"/>
                <a:cs typeface="+mn-cs"/>
              </a:rPr>
              <a:t>Using the Thomas Method</a:t>
            </a:r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8229600" y="685800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4400">
                <a:latin typeface="Times New Roman" pitchFamily="18" charset="0"/>
              </a:rPr>
              <a:t>IV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60432" y="6381328"/>
            <a:ext cx="533400" cy="304800"/>
          </a:xfrm>
        </p:spPr>
        <p:txBody>
          <a:bodyPr/>
          <a:lstStyle/>
          <a:p>
            <a:fld id="{6325149D-32EA-4A28-838C-55183C10F852}" type="slidenum">
              <a:rPr lang="ko-KR" altLang="en-US" smtClean="0"/>
              <a:pPr/>
              <a:t>92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302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598487" y="1212623"/>
            <a:ext cx="8099425" cy="224676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r>
              <a:rPr lang="ko-KR" altLang="en-US" sz="2000" b="1" dirty="0">
                <a:latin typeface="굴림" pitchFamily="34" charset="-127"/>
              </a:rPr>
              <a:t>* </a:t>
            </a:r>
            <a:r>
              <a:rPr lang="en-US" altLang="ko-KR" sz="2000" b="1" dirty="0">
                <a:latin typeface="Arno Pro Caption" pitchFamily="18" charset="0"/>
              </a:rPr>
              <a:t>The required multiplications and divisions for Thomas method.</a:t>
            </a:r>
          </a:p>
          <a:p>
            <a:r>
              <a:rPr lang="en-US" altLang="ko-KR" sz="2000" dirty="0">
                <a:latin typeface="Arno Pro Caption" pitchFamily="18" charset="0"/>
              </a:rPr>
              <a:t>   For the first equation, 2divisions are needed.</a:t>
            </a:r>
          </a:p>
          <a:p>
            <a:r>
              <a:rPr lang="en-US" altLang="ko-KR" sz="2000" dirty="0">
                <a:latin typeface="Arno Pro Caption" pitchFamily="18" charset="0"/>
              </a:rPr>
              <a:t>   For each of the next n-2 equations, 2multiplications and 2 divisions are needed.</a:t>
            </a:r>
          </a:p>
          <a:p>
            <a:r>
              <a:rPr lang="en-US" altLang="ko-KR" sz="2000" dirty="0">
                <a:latin typeface="Arno Pro Caption" pitchFamily="18" charset="0"/>
              </a:rPr>
              <a:t>   For the last equation, 2 multiplications and 1 division are required.</a:t>
            </a:r>
          </a:p>
          <a:p>
            <a:r>
              <a:rPr lang="en-US" altLang="ko-KR" sz="2000" dirty="0">
                <a:latin typeface="Arno Pro Caption" pitchFamily="18" charset="0"/>
              </a:rPr>
              <a:t>   The total for elimination is 5+4(n-2).</a:t>
            </a:r>
          </a:p>
          <a:p>
            <a:r>
              <a:rPr lang="en-US" altLang="ko-KR" sz="2000" dirty="0">
                <a:latin typeface="Arno Pro Caption" pitchFamily="18" charset="0"/>
              </a:rPr>
              <a:t>   For the back substitution, n-1 multiplications are needed.</a:t>
            </a:r>
          </a:p>
        </p:txBody>
      </p:sp>
      <p:graphicFrame>
        <p:nvGraphicFramePr>
          <p:cNvPr id="67587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71247121"/>
              </p:ext>
            </p:extLst>
          </p:nvPr>
        </p:nvGraphicFramePr>
        <p:xfrm>
          <a:off x="1122361" y="4149080"/>
          <a:ext cx="70516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1" name="Equation" r:id="rId3" imgW="3924000" imgH="406080" progId="Equation.DSMT4">
                  <p:embed/>
                </p:oleObj>
              </mc:Choice>
              <mc:Fallback>
                <p:oleObj name="Equation" r:id="rId3" imgW="39240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1" y="4149080"/>
                        <a:ext cx="7051675" cy="7302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049338"/>
          </a:xfrm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/>
              <a:t>Discussion of Thomas method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93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77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68313" y="2020888"/>
          <a:ext cx="3816350" cy="2776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4" name="Equation" r:id="rId3" imgW="2336760" imgH="1498320" progId="Equation.3">
                  <p:embed/>
                </p:oleObj>
              </mc:Choice>
              <mc:Fallback>
                <p:oleObj name="Equation" r:id="rId3" imgW="2336760" imgH="1498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020888"/>
                        <a:ext cx="3816350" cy="27765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950" y="76200"/>
            <a:ext cx="8959850" cy="1192213"/>
          </a:xfrm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z="3000" dirty="0"/>
              <a:t>Using the Thomas Method for a System that Would Require Pivoting for Gaussian Elimination</a:t>
            </a: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8382000" y="609600"/>
            <a:ext cx="685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200">
                <a:latin typeface="Times New Roman" pitchFamily="18" charset="0"/>
              </a:rPr>
              <a:t>I</a:t>
            </a:r>
          </a:p>
        </p:txBody>
      </p:sp>
      <p:graphicFrame>
        <p:nvGraphicFramePr>
          <p:cNvPr id="686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083287"/>
              </p:ext>
            </p:extLst>
          </p:nvPr>
        </p:nvGraphicFramePr>
        <p:xfrm>
          <a:off x="4427984" y="3717032"/>
          <a:ext cx="4319587" cy="254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5" name="Equation" r:id="rId5" imgW="2260440" imgH="1676160" progId="Equation.3">
                  <p:embed/>
                </p:oleObj>
              </mc:Choice>
              <mc:Fallback>
                <p:oleObj name="Equation" r:id="rId5" imgW="2260440" imgH="1676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717032"/>
                        <a:ext cx="4319587" cy="2546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8" name="AutoShape 10"/>
          <p:cNvSpPr>
            <a:spLocks noChangeArrowheads="1"/>
          </p:cNvSpPr>
          <p:nvPr/>
        </p:nvSpPr>
        <p:spPr bwMode="auto">
          <a:xfrm rot="5400000">
            <a:off x="5472113" y="2312988"/>
            <a:ext cx="1079500" cy="12954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94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52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8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457200" y="2411413"/>
          <a:ext cx="4038600" cy="218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28" name="차트" r:id="rId3" imgW="4038549" imgH="2181354" progId="MSGraph.Chart.8">
                  <p:embed followColorScheme="full"/>
                </p:oleObj>
              </mc:Choice>
              <mc:Fallback>
                <p:oleObj name="차트" r:id="rId3" imgW="4038549" imgH="218135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11413"/>
                        <a:ext cx="4038600" cy="2181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94970475"/>
              </p:ext>
            </p:extLst>
          </p:nvPr>
        </p:nvGraphicFramePr>
        <p:xfrm>
          <a:off x="1115616" y="1556792"/>
          <a:ext cx="6947085" cy="3720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29" name="Equation" r:id="rId5" imgW="3555720" imgH="1904760" progId="Equation.DSMT4">
                  <p:embed/>
                </p:oleObj>
              </mc:Choice>
              <mc:Fallback>
                <p:oleObj name="Equation" r:id="rId5" imgW="3555720" imgH="1904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556792"/>
                        <a:ext cx="6947085" cy="372095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>
          <a:xfrm>
            <a:off x="107950" y="76200"/>
            <a:ext cx="8959850" cy="1192213"/>
          </a:xfrm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z="3000"/>
              <a:t>Using the Thomas Method for a System that Would Require Pivoting for Gaussian Elimination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8382000" y="609600"/>
            <a:ext cx="685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200">
                <a:latin typeface="Times New Roman" pitchFamily="18" charset="0"/>
              </a:rPr>
              <a:t>II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88672" y="6309320"/>
            <a:ext cx="533400" cy="304800"/>
          </a:xfrm>
        </p:spPr>
        <p:txBody>
          <a:bodyPr/>
          <a:lstStyle/>
          <a:p>
            <a:fld id="{18423C1F-F1D0-4195-9A5F-0154D5AC4706}" type="slidenum">
              <a:rPr lang="ko-KR" altLang="en-US" smtClean="0"/>
              <a:pPr/>
              <a:t>95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6105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971550" y="2770188"/>
          <a:ext cx="3240088" cy="261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2" name="Equation" r:id="rId3" imgW="2298600" imgH="1854000" progId="Equation.3">
                  <p:embed/>
                </p:oleObj>
              </mc:Choice>
              <mc:Fallback>
                <p:oleObj name="Equation" r:id="rId3" imgW="2298600" imgH="18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70188"/>
                        <a:ext cx="3240088" cy="26130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5651500" y="2420938"/>
          <a:ext cx="2592388" cy="33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3" name="Equation" r:id="rId5" imgW="1041120" imgH="1879560" progId="Equation.3">
                  <p:embed/>
                </p:oleObj>
              </mc:Choice>
              <mc:Fallback>
                <p:oleObj name="Equation" r:id="rId5" imgW="1041120" imgH="1879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420938"/>
                        <a:ext cx="2592388" cy="33131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4500563" y="3357563"/>
            <a:ext cx="863600" cy="143986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91600" cy="1192213"/>
          </a:xfrm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ko-KR" sz="3000"/>
              <a:t>Using the Thomas Method for a System that Would Require Pivoting for Gaussian Elimination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8316913" y="6207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200">
                <a:latin typeface="Times New Roman" pitchFamily="18" charset="0"/>
              </a:rPr>
              <a:t>III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58E438-19AE-47AA-A2F3-E5586A711037}" type="slidenum">
              <a:rPr lang="el-GR" smtClean="0"/>
              <a:pPr>
                <a:defRPr/>
              </a:pPr>
              <a:t>96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89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z="3600" b="1" dirty="0" smtClean="0">
                <a:solidFill>
                  <a:srgbClr val="C00000"/>
                </a:solidFill>
                <a:latin typeface="Arno Pro Caption" pitchFamily="18" charset="0"/>
              </a:rPr>
              <a:t>6. Gauss – Jordan Elimination</a:t>
            </a:r>
            <a:endParaRPr lang="el-GR" sz="3600" b="1" dirty="0">
              <a:solidFill>
                <a:srgbClr val="C00000"/>
              </a:solidFill>
              <a:latin typeface="Arno Pro Captio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3EBC9-1EE7-44FE-8976-67654F2F1F64}" type="slidenum">
              <a:rPr lang="el-GR" smtClean="0"/>
              <a:pPr>
                <a:defRPr/>
              </a:pPr>
              <a:t>97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53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15752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z="3600" dirty="0" smtClean="0"/>
              <a:t>Gauss-Jordan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196752"/>
            <a:ext cx="7772400" cy="4518248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800" dirty="0" smtClean="0"/>
              <a:t>Variation of Gauss elimination</a:t>
            </a:r>
          </a:p>
          <a:p>
            <a:pPr eaLnBrk="1" hangingPunct="1"/>
            <a:r>
              <a:rPr lang="en-US" sz="2800" dirty="0" smtClean="0"/>
              <a:t>Primary motive for introducing this method is that it provides a simple and convenient method for computing the </a:t>
            </a:r>
            <a:r>
              <a:rPr lang="en-US" sz="2800" i="1" dirty="0" smtClean="0"/>
              <a:t>matrix inverse</a:t>
            </a:r>
            <a:r>
              <a:rPr lang="en-US" i="1" dirty="0" smtClean="0"/>
              <a:t>. </a:t>
            </a:r>
          </a:p>
          <a:p>
            <a:pPr eaLnBrk="1" hangingPunct="1"/>
            <a:r>
              <a:rPr lang="en-US" sz="2800" dirty="0" smtClean="0"/>
              <a:t>When an unknown is eliminated, it is eliminated from all other equations, rather than just the subsequent one.</a:t>
            </a:r>
          </a:p>
          <a:p>
            <a:pPr eaLnBrk="1" hangingPunct="1"/>
            <a:r>
              <a:rPr lang="en-US" dirty="0"/>
              <a:t>All rows are normalized by dividing them by their pivot elements</a:t>
            </a:r>
          </a:p>
          <a:p>
            <a:pPr eaLnBrk="1" hangingPunct="1"/>
            <a:r>
              <a:rPr lang="en-US" dirty="0"/>
              <a:t>Elimination step results in an identity matrix</a:t>
            </a:r>
            <a:endParaRPr lang="en-US" sz="2800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98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38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534400" cy="4971256"/>
          </a:xfrm>
        </p:spPr>
        <p:txBody>
          <a:bodyPr/>
          <a:lstStyle/>
          <a:p>
            <a:r>
              <a:rPr lang="en-US" sz="2400" dirty="0"/>
              <a:t>For inverting a matrix, </a:t>
            </a:r>
            <a:r>
              <a:rPr lang="en-US" sz="2400" b="1" i="1" dirty="0">
                <a:solidFill>
                  <a:srgbClr val="C00000"/>
                </a:solidFill>
              </a:rPr>
              <a:t>Gauss-Jordan elimination </a:t>
            </a:r>
            <a:r>
              <a:rPr lang="en-US" sz="2400" dirty="0"/>
              <a:t>is about as efficient as </a:t>
            </a:r>
            <a:r>
              <a:rPr lang="en-US" sz="2400" dirty="0" smtClean="0"/>
              <a:t>any other </a:t>
            </a:r>
            <a:r>
              <a:rPr lang="en-US" sz="2400" dirty="0"/>
              <a:t>method. For solving sets of linear equations, Gauss-Jordan </a:t>
            </a:r>
            <a:r>
              <a:rPr lang="en-US" sz="2400" dirty="0" smtClean="0"/>
              <a:t>elimination produces </a:t>
            </a:r>
            <a:r>
              <a:rPr lang="en-US" sz="2400" i="1" dirty="0"/>
              <a:t>both </a:t>
            </a:r>
            <a:r>
              <a:rPr lang="en-US" sz="2400" dirty="0"/>
              <a:t>the solution of the equations for one or more right-hand side </a:t>
            </a:r>
            <a:r>
              <a:rPr lang="en-US" sz="2400" dirty="0" smtClean="0"/>
              <a:t>vectors </a:t>
            </a:r>
            <a:r>
              <a:rPr lang="en-US" sz="2400" b="1" i="1" dirty="0" smtClean="0">
                <a:solidFill>
                  <a:srgbClr val="0000FF"/>
                </a:solidFill>
              </a:rPr>
              <a:t>b</a:t>
            </a:r>
            <a:r>
              <a:rPr lang="en-US" sz="2400" dirty="0"/>
              <a:t>, and also the matrix inverse </a:t>
            </a:r>
            <a:r>
              <a:rPr lang="en-US" sz="2400" b="1" i="1" dirty="0">
                <a:solidFill>
                  <a:srgbClr val="0000FF"/>
                </a:solidFill>
              </a:rPr>
              <a:t>A</a:t>
            </a:r>
            <a:r>
              <a:rPr lang="en-US" sz="2400" i="1" baseline="30000" dirty="0">
                <a:solidFill>
                  <a:srgbClr val="0000FF"/>
                </a:solidFill>
              </a:rPr>
              <a:t>−1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However</a:t>
            </a:r>
            <a:r>
              <a:rPr lang="en-US" sz="2400" dirty="0"/>
              <a:t>, its principal weaknesses are </a:t>
            </a:r>
            <a:endParaRPr lang="en-US" sz="2400" dirty="0" smtClean="0"/>
          </a:p>
          <a:p>
            <a:pPr lvl="1"/>
            <a:r>
              <a:rPr lang="en-US" sz="2200" dirty="0" smtClean="0"/>
              <a:t>(</a:t>
            </a:r>
            <a:r>
              <a:rPr lang="en-US" sz="2200" dirty="0" err="1"/>
              <a:t>i</a:t>
            </a:r>
            <a:r>
              <a:rPr lang="en-US" sz="2200" dirty="0"/>
              <a:t>) that </a:t>
            </a:r>
            <a:r>
              <a:rPr lang="en-US" sz="2200" dirty="0" smtClean="0"/>
              <a:t>it requires </a:t>
            </a:r>
            <a:r>
              <a:rPr lang="en-US" sz="2200" dirty="0"/>
              <a:t>all the right-hand sides to be stored and manipulated at the same time, and</a:t>
            </a:r>
          </a:p>
          <a:p>
            <a:pPr lvl="1"/>
            <a:r>
              <a:rPr lang="en-US" sz="2200" dirty="0"/>
              <a:t>(ii) that when the inverse matrix is </a:t>
            </a:r>
            <a:r>
              <a:rPr lang="en-US" sz="2200" i="1" dirty="0"/>
              <a:t>not </a:t>
            </a:r>
            <a:r>
              <a:rPr lang="en-US" sz="2200" dirty="0"/>
              <a:t>desired, Gauss-Jordan is three times </a:t>
            </a:r>
            <a:r>
              <a:rPr lang="en-US" sz="2200" dirty="0" smtClean="0"/>
              <a:t>slower than </a:t>
            </a:r>
            <a:r>
              <a:rPr lang="en-US" sz="2200" dirty="0"/>
              <a:t>the best alternative technique for solving a single linear set </a:t>
            </a:r>
            <a:endParaRPr lang="en-US" sz="2200" dirty="0" smtClean="0"/>
          </a:p>
          <a:p>
            <a:r>
              <a:rPr lang="en-US" sz="2400" dirty="0"/>
              <a:t>The method’s </a:t>
            </a:r>
            <a:r>
              <a:rPr lang="en-US" sz="2400" dirty="0" smtClean="0"/>
              <a:t>principal </a:t>
            </a:r>
            <a:r>
              <a:rPr lang="en-US" sz="2400" dirty="0"/>
              <a:t>strength is that it is as stable as any other direct method, perhaps even </a:t>
            </a:r>
            <a:r>
              <a:rPr lang="en-US" sz="2400" dirty="0" smtClean="0"/>
              <a:t>a bit </a:t>
            </a:r>
            <a:r>
              <a:rPr lang="en-US" sz="2400" dirty="0"/>
              <a:t>more stable when full pivoting is used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45D157-68DB-4120-9526-8318437F4AD7}" type="slidenum">
              <a:rPr lang="el-GR" smtClean="0"/>
              <a:pPr>
                <a:defRPr/>
              </a:pPr>
              <a:t>99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674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2438</Words>
  <Application>Microsoft Office PowerPoint</Application>
  <PresentationFormat>Προβολή στην οθόνη (4:3)</PresentationFormat>
  <Paragraphs>702</Paragraphs>
  <Slides>109</Slides>
  <Notes>84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109</vt:i4>
      </vt:variant>
    </vt:vector>
  </HeadingPairs>
  <TitlesOfParts>
    <vt:vector size="122" baseType="lpstr">
      <vt:lpstr>SimSun</vt:lpstr>
      <vt:lpstr>Arial</vt:lpstr>
      <vt:lpstr>Arno Pro Caption</vt:lpstr>
      <vt:lpstr>Comic Sans MS</vt:lpstr>
      <vt:lpstr>Courier New</vt:lpstr>
      <vt:lpstr>굴림</vt:lpstr>
      <vt:lpstr>Tahoma</vt:lpstr>
      <vt:lpstr>Times New Roman</vt:lpstr>
      <vt:lpstr>Wingdings</vt:lpstr>
      <vt:lpstr>Wingdings 2</vt:lpstr>
      <vt:lpstr>Προεπιλεγμένη σχεδίαση</vt:lpstr>
      <vt:lpstr>Equation</vt:lpstr>
      <vt:lpstr>차트</vt:lpstr>
      <vt:lpstr>ΑΡΙΘΜΗΤΙΚΗ ΑΝΑΛΥΣΗ</vt:lpstr>
      <vt:lpstr>Direct solution Methods</vt:lpstr>
      <vt:lpstr>Gauss Elimination (μέθοδος απαλοιφής Gauss) </vt:lpstr>
      <vt:lpstr>1. Gaussian Elimination</vt:lpstr>
      <vt:lpstr>Forward Elimination</vt:lpstr>
      <vt:lpstr>Forward Elimination</vt:lpstr>
      <vt:lpstr>Forward Elimination</vt:lpstr>
      <vt:lpstr>Forward Elimination</vt:lpstr>
      <vt:lpstr>Forward Elimination</vt:lpstr>
      <vt:lpstr>Forward Elimination</vt:lpstr>
      <vt:lpstr>Forward Elimination</vt:lpstr>
      <vt:lpstr>Matrix Form at End of Forward Elimination</vt:lpstr>
      <vt:lpstr>Back Substitution</vt:lpstr>
      <vt:lpstr>Back Substitution Starting Eqns</vt:lpstr>
      <vt:lpstr>Back Substitution</vt:lpstr>
      <vt:lpstr>Back Substitution</vt:lpstr>
      <vt:lpstr>Computational Complexity</vt:lpstr>
      <vt:lpstr>Computational Complexity</vt:lpstr>
      <vt:lpstr>Example 1</vt:lpstr>
      <vt:lpstr>Example 1 Cont. </vt:lpstr>
      <vt:lpstr> Example 1 Cont. </vt:lpstr>
      <vt:lpstr>Forward Elimination</vt:lpstr>
      <vt:lpstr>Number of Steps of Forward Elimination</vt:lpstr>
      <vt:lpstr>Forward Elimination: Step 1</vt:lpstr>
      <vt:lpstr>Forward Elimination: Step 1 (cont.)</vt:lpstr>
      <vt:lpstr>Forward Elimination: Step 2</vt:lpstr>
      <vt:lpstr>Back Substitution</vt:lpstr>
      <vt:lpstr>Back Substitution</vt:lpstr>
      <vt:lpstr>Back Substitution (cont.)</vt:lpstr>
      <vt:lpstr>Back Substitution (cont.)</vt:lpstr>
      <vt:lpstr>Gaussian Elimination Solution</vt:lpstr>
      <vt:lpstr>Example 1 Cont.</vt:lpstr>
      <vt:lpstr>2. Gauss Elimination Pitfalls        </vt:lpstr>
      <vt:lpstr>Παρουσίαση του PowerPoint</vt:lpstr>
      <vt:lpstr>Is division by zero an issue here?</vt:lpstr>
      <vt:lpstr>Is division by zero an issue here? YES</vt:lpstr>
      <vt:lpstr>Παρουσίαση του PowerPoint</vt:lpstr>
      <vt:lpstr>Παρουσίαση του PowerPoint</vt:lpstr>
      <vt:lpstr>Παρουσίαση του PowerPoint</vt:lpstr>
      <vt:lpstr>Avoiding Pitfalls</vt:lpstr>
      <vt:lpstr>Avoiding Pitfalls</vt:lpstr>
      <vt:lpstr>3. Gauss Elimination with Partial Pivoting        </vt:lpstr>
      <vt:lpstr>Avoiding Pitfalls</vt:lpstr>
      <vt:lpstr>What is Different About Partial Pivoting?</vt:lpstr>
      <vt:lpstr>Matrix Form at Beginning of 2nd Step of Forward Elimination</vt:lpstr>
      <vt:lpstr>Example (2nd step of FE)</vt:lpstr>
      <vt:lpstr>Example (2nd step of FE)</vt:lpstr>
      <vt:lpstr>Gaussian Elimination  with Partial Pivoting</vt:lpstr>
      <vt:lpstr>Forward Elimination</vt:lpstr>
      <vt:lpstr>Example: Matrix Form at Beginning of 2nd Step of Forward Elimination</vt:lpstr>
      <vt:lpstr>Matrix Form at End of Forward Elimination</vt:lpstr>
      <vt:lpstr>Back Substitution Starting Eqns</vt:lpstr>
      <vt:lpstr>Back Substitution</vt:lpstr>
      <vt:lpstr> Example 2 </vt:lpstr>
      <vt:lpstr> Example 2 Cont. </vt:lpstr>
      <vt:lpstr>Forward Elimination</vt:lpstr>
      <vt:lpstr>Number of Steps of Forward Elimination</vt:lpstr>
      <vt:lpstr>Forward Elimination: Step 1</vt:lpstr>
      <vt:lpstr>Forward Elimination: Step 1 (cont.)</vt:lpstr>
      <vt:lpstr>Forward Elimination: Step 1 (cont.)</vt:lpstr>
      <vt:lpstr>Forward Elimination: Step 2</vt:lpstr>
      <vt:lpstr>Forward Elimination: Step 2 (cont.)</vt:lpstr>
      <vt:lpstr>Back Substitution</vt:lpstr>
      <vt:lpstr>Back Substitution</vt:lpstr>
      <vt:lpstr>Back Substitution (cont.)</vt:lpstr>
      <vt:lpstr>Back Substitution (cont.)</vt:lpstr>
      <vt:lpstr>Gaussian Elimination with Partial Pivoting Solution</vt:lpstr>
      <vt:lpstr>Partial Pivoting: Example</vt:lpstr>
      <vt:lpstr>Partial Pivoting: Example</vt:lpstr>
      <vt:lpstr>Partial Pivoting: Example</vt:lpstr>
      <vt:lpstr>Partial Pivoting: Example</vt:lpstr>
      <vt:lpstr>Partial Pivoting: Example</vt:lpstr>
      <vt:lpstr>Partial Pivoting: Example</vt:lpstr>
      <vt:lpstr>   4. Determinant of a Square Matrix Using Gauss Elimination  Example         </vt:lpstr>
      <vt:lpstr>Theorem of Determinants  </vt:lpstr>
      <vt:lpstr>Theorem of Determinants  </vt:lpstr>
      <vt:lpstr>Forward Elimination of a  Square Matrix</vt:lpstr>
      <vt:lpstr> Example </vt:lpstr>
      <vt:lpstr>Forward Elimination</vt:lpstr>
      <vt:lpstr>Forward Elimination: Step 1</vt:lpstr>
      <vt:lpstr>Forward Elimination: Step 1 (cont.)</vt:lpstr>
      <vt:lpstr>Forward Elimination: Step 2</vt:lpstr>
      <vt:lpstr>Finding the Determinant</vt:lpstr>
      <vt:lpstr>5. Gaussian Elimination For Tridiagonial System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Solving a Tridiagonal Systems     Using the Thomas Method</vt:lpstr>
      <vt:lpstr>Solving a Tridiagonal Systems     Using the Thomas Method</vt:lpstr>
      <vt:lpstr>Solving a Tridiagonal Systems     Using the Thomas Method</vt:lpstr>
      <vt:lpstr>Discussion of Thomas method</vt:lpstr>
      <vt:lpstr>Using the Thomas Method for a System that Would Require Pivoting for Gaussian Elimination</vt:lpstr>
      <vt:lpstr>Using the Thomas Method for a System that Would Require Pivoting for Gaussian Elimination</vt:lpstr>
      <vt:lpstr>Using the Thomas Method for a System that Would Require Pivoting for Gaussian Elimination</vt:lpstr>
      <vt:lpstr>6. Gauss – Jordan Elimination</vt:lpstr>
      <vt:lpstr>Gauss-Jordan</vt:lpstr>
      <vt:lpstr>Introduction</vt:lpstr>
      <vt:lpstr>Graphical depiction of Gauss-Jordan</vt:lpstr>
      <vt:lpstr>Graphical depiction of Gauss-Jordan</vt:lpstr>
      <vt:lpstr>Gauss-Jordan Elimination</vt:lpstr>
      <vt:lpstr>Gauss-Jordan Elimination</vt:lpstr>
      <vt:lpstr>Gauss-Jordan Elimination</vt:lpstr>
      <vt:lpstr>Gauss-Jordan Elimination</vt:lpstr>
      <vt:lpstr>Gauss-Jordan Elimination</vt:lpstr>
      <vt:lpstr>Gauss-Jordan Elimination</vt:lpstr>
      <vt:lpstr>Example</vt:lpstr>
      <vt:lpstr>Solution</vt:lpstr>
    </vt:vector>
  </TitlesOfParts>
  <Company>ΒΕΡΕΝΙΚΗ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Dell</cp:lastModifiedBy>
  <cp:revision>106</cp:revision>
  <dcterms:created xsi:type="dcterms:W3CDTF">2003-09-21T16:57:34Z</dcterms:created>
  <dcterms:modified xsi:type="dcterms:W3CDTF">2021-03-21T22:50:35Z</dcterms:modified>
</cp:coreProperties>
</file>