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57"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5" Type="http://schemas.openxmlformats.org/officeDocument/2006/relationships/image" Target="../media/image18.wmf"/><Relationship Id="rId4" Type="http://schemas.openxmlformats.org/officeDocument/2006/relationships/image" Target="../media/image17.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10" Type="http://schemas.openxmlformats.org/officeDocument/2006/relationships/image" Target="../media/image35.wmf"/><Relationship Id="rId4" Type="http://schemas.openxmlformats.org/officeDocument/2006/relationships/image" Target="../media/image29.wmf"/><Relationship Id="rId9"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image" Target="../media/image37.wmf"/><Relationship Id="rId1"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968157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234272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668179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2133722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5506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28267307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3713921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2744040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1593293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DB7786-FB74-4C32-AD22-0A603D10E44D}" type="datetimeFigureOut">
              <a:rPr lang="el-GR" smtClean="0"/>
              <a:t>9/11/2017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13131625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DB7786-FB74-4C32-AD22-0A603D10E44D}" type="datetimeFigureOut">
              <a:rPr lang="el-GR" smtClean="0"/>
              <a:t>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1493782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DB7786-FB74-4C32-AD22-0A603D10E44D}" type="datetimeFigureOut">
              <a:rPr lang="el-GR" smtClean="0"/>
              <a:t>9/11/2017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2670586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DB7786-FB74-4C32-AD22-0A603D10E44D}" type="datetimeFigureOut">
              <a:rPr lang="el-GR" smtClean="0"/>
              <a:t>9/11/2017</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315849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DB7786-FB74-4C32-AD22-0A603D10E44D}" type="datetimeFigureOut">
              <a:rPr lang="el-GR" smtClean="0"/>
              <a:t>9/11/2017</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4032068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DB7786-FB74-4C32-AD22-0A603D10E44D}" type="datetimeFigureOut">
              <a:rPr lang="el-GR" smtClean="0"/>
              <a:t>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1615252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DB7786-FB74-4C32-AD22-0A603D10E44D}" type="datetimeFigureOut">
              <a:rPr lang="el-GR" smtClean="0"/>
              <a:t>9/11/2017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1A850FE-328B-4764-99AA-C7B35174C2D7}" type="slidenum">
              <a:rPr lang="el-GR" smtClean="0"/>
              <a:t>‹#›</a:t>
            </a:fld>
            <a:endParaRPr lang="el-GR"/>
          </a:p>
        </p:txBody>
      </p:sp>
    </p:spTree>
    <p:extLst>
      <p:ext uri="{BB962C8B-B14F-4D97-AF65-F5344CB8AC3E}">
        <p14:creationId xmlns:p14="http://schemas.microsoft.com/office/powerpoint/2010/main" val="3631095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7000">
              <a:srgbClr val="CCCCCC"/>
            </a:gs>
            <a:gs pos="51000">
              <a:schemeClr val="accent1">
                <a:lumMod val="5000"/>
                <a:lumOff val="95000"/>
              </a:schemeClr>
            </a:gs>
            <a:gs pos="0">
              <a:schemeClr val="accent1">
                <a:lumMod val="45000"/>
                <a:lumOff val="55000"/>
              </a:schemeClr>
            </a:gs>
            <a:gs pos="78000">
              <a:schemeClr val="accent1">
                <a:lumMod val="45000"/>
                <a:lumOff val="55000"/>
              </a:schemeClr>
            </a:gs>
            <a:gs pos="100000">
              <a:schemeClr val="bg2">
                <a:lumMod val="90000"/>
              </a:schemeClr>
            </a:gs>
          </a:gsLst>
          <a:lin ang="18900000" scaled="1"/>
          <a:tileRect/>
        </a:gra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DB7786-FB74-4C32-AD22-0A603D10E44D}" type="datetimeFigureOut">
              <a:rPr lang="el-GR" smtClean="0"/>
              <a:t>9/11/2017</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A850FE-328B-4764-99AA-C7B35174C2D7}" type="slidenum">
              <a:rPr lang="el-GR" smtClean="0"/>
              <a:t>‹#›</a:t>
            </a:fld>
            <a:endParaRPr lang="el-GR"/>
          </a:p>
        </p:txBody>
      </p:sp>
    </p:spTree>
    <p:extLst>
      <p:ext uri="{BB962C8B-B14F-4D97-AF65-F5344CB8AC3E}">
        <p14:creationId xmlns:p14="http://schemas.microsoft.com/office/powerpoint/2010/main" val="13292054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7.wmf"/><Relationship Id="rId5" Type="http://schemas.openxmlformats.org/officeDocument/2006/relationships/oleObject" Target="../embeddings/oleObject35.bin"/><Relationship Id="rId4" Type="http://schemas.openxmlformats.org/officeDocument/2006/relationships/image" Target="../media/image36.wmf"/></Relationships>
</file>

<file path=ppt/slides/_rels/slide11.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0.bin"/></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3.wmf"/><Relationship Id="rId2" Type="http://schemas.openxmlformats.org/officeDocument/2006/relationships/vmlDrawing" Target="../drawings/vmlDrawing1.vml"/><Relationship Id="rId1" Type="http://schemas.openxmlformats.org/officeDocument/2006/relationships/themeOverride" Target="../theme/themeOverride2.xml"/><Relationship Id="rId6" Type="http://schemas.openxmlformats.org/officeDocument/2006/relationships/oleObject" Target="../embeddings/oleObject2.bin"/><Relationship Id="rId5" Type="http://schemas.openxmlformats.org/officeDocument/2006/relationships/image" Target="../media/image2.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5.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13.png"/><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microsoft.com/office/2007/relationships/hdphoto" Target="../media/hdphoto2.wdp"/><Relationship Id="rId9" Type="http://schemas.openxmlformats.org/officeDocument/2006/relationships/oleObject" Target="../embeddings/oleObject11.bin"/></Relationships>
</file>

<file path=ppt/slides/_rels/slide6.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wmf"/><Relationship Id="rId2" Type="http://schemas.openxmlformats.org/officeDocument/2006/relationships/slideLayout" Target="../slideLayouts/slideLayout1.xml"/><Relationship Id="rId1" Type="http://schemas.openxmlformats.org/officeDocument/2006/relationships/vmlDrawing" Target="../drawings/vmlDrawing4.vml"/><Relationship Id="rId6" Type="http://schemas.openxmlformats.org/officeDocument/2006/relationships/image" Target="../media/image15.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0.wmf"/><Relationship Id="rId5" Type="http://schemas.openxmlformats.org/officeDocument/2006/relationships/oleObject" Target="../embeddings/oleObject18.bin"/><Relationship Id="rId4" Type="http://schemas.openxmlformats.org/officeDocument/2006/relationships/image" Target="../media/image19.wmf"/></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2.bin"/></Relationships>
</file>

<file path=ppt/slides/_rels/slide9.xml.rels><?xml version="1.0" encoding="UTF-8" standalone="yes"?>
<Relationships xmlns="http://schemas.openxmlformats.org/package/2006/relationships"><Relationship Id="rId8" Type="http://schemas.openxmlformats.org/officeDocument/2006/relationships/image" Target="../media/image28.wmf"/><Relationship Id="rId13" Type="http://schemas.openxmlformats.org/officeDocument/2006/relationships/oleObject" Target="../embeddings/oleObject29.bin"/><Relationship Id="rId18" Type="http://schemas.openxmlformats.org/officeDocument/2006/relationships/image" Target="../media/image33.wmf"/><Relationship Id="rId3" Type="http://schemas.openxmlformats.org/officeDocument/2006/relationships/oleObject" Target="../embeddings/oleObject24.bin"/><Relationship Id="rId21" Type="http://schemas.openxmlformats.org/officeDocument/2006/relationships/oleObject" Target="../embeddings/oleObject33.bin"/><Relationship Id="rId7" Type="http://schemas.openxmlformats.org/officeDocument/2006/relationships/oleObject" Target="../embeddings/oleObject26.bin"/><Relationship Id="rId12" Type="http://schemas.openxmlformats.org/officeDocument/2006/relationships/image" Target="../media/image30.wmf"/><Relationship Id="rId17" Type="http://schemas.openxmlformats.org/officeDocument/2006/relationships/oleObject" Target="../embeddings/oleObject31.bin"/><Relationship Id="rId2" Type="http://schemas.openxmlformats.org/officeDocument/2006/relationships/slideLayout" Target="../slideLayouts/slideLayout2.xml"/><Relationship Id="rId16" Type="http://schemas.openxmlformats.org/officeDocument/2006/relationships/image" Target="../media/image32.wmf"/><Relationship Id="rId20" Type="http://schemas.openxmlformats.org/officeDocument/2006/relationships/image" Target="../media/image34.wmf"/><Relationship Id="rId1" Type="http://schemas.openxmlformats.org/officeDocument/2006/relationships/vmlDrawing" Target="../drawings/vmlDrawing7.vml"/><Relationship Id="rId6" Type="http://schemas.openxmlformats.org/officeDocument/2006/relationships/image" Target="../media/image27.wmf"/><Relationship Id="rId11" Type="http://schemas.openxmlformats.org/officeDocument/2006/relationships/oleObject" Target="../embeddings/oleObject28.bin"/><Relationship Id="rId5" Type="http://schemas.openxmlformats.org/officeDocument/2006/relationships/oleObject" Target="../embeddings/oleObject25.bin"/><Relationship Id="rId15" Type="http://schemas.openxmlformats.org/officeDocument/2006/relationships/oleObject" Target="../embeddings/oleObject30.bin"/><Relationship Id="rId10" Type="http://schemas.openxmlformats.org/officeDocument/2006/relationships/image" Target="../media/image29.wmf"/><Relationship Id="rId19" Type="http://schemas.openxmlformats.org/officeDocument/2006/relationships/oleObject" Target="../embeddings/oleObject32.bin"/><Relationship Id="rId4" Type="http://schemas.openxmlformats.org/officeDocument/2006/relationships/image" Target="../media/image26.wmf"/><Relationship Id="rId9" Type="http://schemas.openxmlformats.org/officeDocument/2006/relationships/oleObject" Target="../embeddings/oleObject27.bin"/><Relationship Id="rId14" Type="http://schemas.openxmlformats.org/officeDocument/2006/relationships/image" Target="../media/image31.wmf"/><Relationship Id="rId22" Type="http://schemas.openxmlformats.org/officeDocument/2006/relationships/image" Target="../media/image35.wm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67000">
              <a:srgbClr val="CCCCCC"/>
            </a:gs>
            <a:gs pos="51000">
              <a:schemeClr val="accent1">
                <a:lumMod val="5000"/>
                <a:lumOff val="95000"/>
              </a:schemeClr>
            </a:gs>
            <a:gs pos="0">
              <a:schemeClr val="accent1">
                <a:lumMod val="45000"/>
                <a:lumOff val="55000"/>
              </a:schemeClr>
            </a:gs>
            <a:gs pos="78000">
              <a:schemeClr val="accent1">
                <a:lumMod val="45000"/>
                <a:lumOff val="55000"/>
              </a:schemeClr>
            </a:gs>
            <a:gs pos="100000">
              <a:schemeClr val="bg2">
                <a:lumMod val="90000"/>
              </a:schemeClr>
            </a:gs>
          </a:gsLst>
          <a:lin ang="189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45141" y="0"/>
            <a:ext cx="9144000" cy="2387600"/>
          </a:xfrm>
        </p:spPr>
        <p:txBody>
          <a:bodyPr/>
          <a:lstStyle/>
          <a:p>
            <a:r>
              <a:rPr lang="el-GR" dirty="0">
                <a:solidFill>
                  <a:schemeClr val="tx1"/>
                </a:solidFill>
                <a:latin typeface="Arial" panose="020B0604020202020204" pitchFamily="34" charset="0"/>
                <a:cs typeface="Arial" panose="020B0604020202020204" pitchFamily="34" charset="0"/>
              </a:rPr>
              <a:t>Εξισώσεις</a:t>
            </a:r>
            <a:r>
              <a:rPr lang="el-GR" dirty="0">
                <a:latin typeface="Arial" panose="020B0604020202020204" pitchFamily="34" charset="0"/>
                <a:cs typeface="Arial" panose="020B0604020202020204" pitchFamily="34" charset="0"/>
              </a:rPr>
              <a:t> </a:t>
            </a:r>
            <a:r>
              <a:rPr lang="el-GR" dirty="0">
                <a:solidFill>
                  <a:schemeClr val="tx1"/>
                </a:solidFill>
                <a:latin typeface="Arial" panose="020B0604020202020204" pitchFamily="34" charset="0"/>
                <a:cs typeface="Arial" panose="020B0604020202020204" pitchFamily="34" charset="0"/>
              </a:rPr>
              <a:t>κατάστασης</a:t>
            </a:r>
            <a:br>
              <a:rPr lang="el-GR" dirty="0"/>
            </a:br>
            <a:endParaRPr lang="el-GR" dirty="0"/>
          </a:p>
        </p:txBody>
      </p:sp>
      <p:sp>
        <p:nvSpPr>
          <p:cNvPr id="3" name="Subtitle 2"/>
          <p:cNvSpPr>
            <a:spLocks noGrp="1"/>
          </p:cNvSpPr>
          <p:nvPr>
            <p:ph type="subTitle" idx="1"/>
          </p:nvPr>
        </p:nvSpPr>
        <p:spPr>
          <a:xfrm>
            <a:off x="524435" y="1640541"/>
            <a:ext cx="10100022" cy="4975412"/>
          </a:xfrm>
        </p:spPr>
        <p:txBody>
          <a:bodyPr>
            <a:normAutofit/>
          </a:bodyPr>
          <a:lstStyle/>
          <a:p>
            <a:pPr algn="l"/>
            <a:r>
              <a:rPr lang="el-GR" sz="2400" dirty="0">
                <a:solidFill>
                  <a:schemeClr val="tx1"/>
                </a:solidFill>
                <a:latin typeface="Times New Roman" panose="02020603050405020304" pitchFamily="18" charset="0"/>
                <a:ea typeface="+mj-ea"/>
                <a:cs typeface="Times New Roman" panose="02020603050405020304" pitchFamily="18" charset="0"/>
              </a:rPr>
              <a:t>Οι εξισώσεις κατάστασης χρησιμοποιούνται σε συστήματα, τα οποία περιγράφονται από ένα σύνολο διαφορικών εξισώσεων πρώτης τάξης και δίνουν  τη σχέση που υπάρχει μεταξύ των εισόδων του συστήματος, της κατάστασης του συστήματος και του ρυθμού μεταβολής της</a:t>
            </a:r>
            <a:r>
              <a:rPr lang="en-US" sz="2400" dirty="0">
                <a:solidFill>
                  <a:schemeClr val="tx1"/>
                </a:solidFill>
                <a:latin typeface="Times New Roman" panose="02020603050405020304" pitchFamily="18" charset="0"/>
                <a:ea typeface="+mj-ea"/>
                <a:cs typeface="Times New Roman" panose="02020603050405020304" pitchFamily="18" charset="0"/>
              </a:rPr>
              <a:t>.</a:t>
            </a:r>
          </a:p>
          <a:p>
            <a:pPr algn="l"/>
            <a:r>
              <a:rPr lang="el-GR" sz="2400" dirty="0">
                <a:solidFill>
                  <a:schemeClr val="tx1"/>
                </a:solidFill>
                <a:latin typeface="Times New Roman" panose="02020603050405020304" pitchFamily="18" charset="0"/>
                <a:ea typeface="+mj-ea"/>
                <a:cs typeface="Times New Roman" panose="02020603050405020304" pitchFamily="18" charset="0"/>
              </a:rPr>
              <a:t>Συνίστανται από: </a:t>
            </a:r>
          </a:p>
          <a:p>
            <a:pPr algn="l"/>
            <a:r>
              <a:rPr lang="el-GR" sz="2400" dirty="0">
                <a:solidFill>
                  <a:schemeClr val="tx1"/>
                </a:solidFill>
                <a:latin typeface="Times New Roman" panose="02020603050405020304" pitchFamily="18" charset="0"/>
                <a:ea typeface="+mj-ea"/>
                <a:cs typeface="Times New Roman" panose="02020603050405020304" pitchFamily="18" charset="0"/>
              </a:rPr>
              <a:t>• Μία Διαφορική Εξίσωση 1ης τάξης που συσχετίζει τις εισόδους του συστήματος µε τις μεταβλητές κατάστασης</a:t>
            </a:r>
          </a:p>
          <a:p>
            <a:pPr algn="l"/>
            <a:r>
              <a:rPr lang="el-GR" sz="2400" dirty="0">
                <a:solidFill>
                  <a:schemeClr val="tx1"/>
                </a:solidFill>
                <a:latin typeface="Times New Roman" panose="02020603050405020304" pitchFamily="18" charset="0"/>
                <a:ea typeface="+mj-ea"/>
                <a:cs typeface="Times New Roman" panose="02020603050405020304" pitchFamily="18" charset="0"/>
              </a:rPr>
              <a:t> • Μία Αλγεβρική Εξίσωση που συσχετίζει τις μεταβλητές εξόδου που εκφράζονται συναρτήσει των εσόδων και των μεταβλητών κατάστασης.</a:t>
            </a:r>
          </a:p>
          <a:p>
            <a:pPr algn="l"/>
            <a:endParaRPr lang="el-G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541815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2"/>
          <p:cNvSpPr>
            <a:spLocks noGrp="1" noChangeArrowheads="1"/>
          </p:cNvSpPr>
          <p:nvPr>
            <p:ph type="title"/>
          </p:nvPr>
        </p:nvSpPr>
        <p:spPr bwMode="auto">
          <a:xfrm>
            <a:off x="677334" y="728031"/>
            <a:ext cx="350278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8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Συνεπώς προκύπτει το σύστημα:</a:t>
            </a:r>
            <a:endParaRPr kumimoji="0" lang="el-GR" sz="1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055220990"/>
              </p:ext>
            </p:extLst>
          </p:nvPr>
        </p:nvGraphicFramePr>
        <p:xfrm>
          <a:off x="1131888" y="1387475"/>
          <a:ext cx="4054475" cy="1293813"/>
        </p:xfrm>
        <a:graphic>
          <a:graphicData uri="http://schemas.openxmlformats.org/presentationml/2006/ole">
            <mc:AlternateContent xmlns:mc="http://schemas.openxmlformats.org/markup-compatibility/2006">
              <mc:Choice xmlns:v="urn:schemas-microsoft-com:vml" Requires="v">
                <p:oleObj spid="_x0000_s10277" name="Equation" r:id="rId3" imgW="2565360" imgH="863280" progId="Equation.DSMT4">
                  <p:embed/>
                </p:oleObj>
              </mc:Choice>
              <mc:Fallback>
                <p:oleObj name="Equation" r:id="rId3" imgW="2565360" imgH="863280" progId="Equation.DSMT4">
                  <p:embed/>
                  <p:pic>
                    <p:nvPicPr>
                      <p:cNvPr id="0" name=""/>
                      <p:cNvPicPr>
                        <a:picLocks noChangeAspect="1" noChangeArrowheads="1"/>
                      </p:cNvPicPr>
                      <p:nvPr/>
                    </p:nvPicPr>
                    <p:blipFill>
                      <a:blip r:embed="rId4"/>
                      <a:srcRect/>
                      <a:stretch>
                        <a:fillRect/>
                      </a:stretch>
                    </p:blipFill>
                    <p:spPr bwMode="auto">
                      <a:xfrm>
                        <a:off x="1131888" y="1387475"/>
                        <a:ext cx="4054475" cy="1293813"/>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746232552"/>
              </p:ext>
            </p:extLst>
          </p:nvPr>
        </p:nvGraphicFramePr>
        <p:xfrm>
          <a:off x="1139502" y="2901613"/>
          <a:ext cx="2192337" cy="862013"/>
        </p:xfrm>
        <a:graphic>
          <a:graphicData uri="http://schemas.openxmlformats.org/presentationml/2006/ole">
            <mc:AlternateContent xmlns:mc="http://schemas.openxmlformats.org/markup-compatibility/2006">
              <mc:Choice xmlns:v="urn:schemas-microsoft-com:vml" Requires="v">
                <p:oleObj spid="_x0000_s10278" name="Equation" r:id="rId5" imgW="1218960" imgH="482400" progId="Equation.DSMT4">
                  <p:embed/>
                </p:oleObj>
              </mc:Choice>
              <mc:Fallback>
                <p:oleObj name="Equation" r:id="rId5" imgW="1218960" imgH="482400" progId="Equation.DSMT4">
                  <p:embed/>
                  <p:pic>
                    <p:nvPicPr>
                      <p:cNvPr id="0" name=""/>
                      <p:cNvPicPr>
                        <a:picLocks noChangeAspect="1" noChangeArrowheads="1"/>
                      </p:cNvPicPr>
                      <p:nvPr/>
                    </p:nvPicPr>
                    <p:blipFill>
                      <a:blip r:embed="rId6"/>
                      <a:srcRect/>
                      <a:stretch>
                        <a:fillRect/>
                      </a:stretch>
                    </p:blipFill>
                    <p:spPr bwMode="auto">
                      <a:xfrm>
                        <a:off x="1139502" y="2901613"/>
                        <a:ext cx="2192337" cy="862013"/>
                      </a:xfrm>
                      <a:prstGeom prst="rect">
                        <a:avLst/>
                      </a:prstGeom>
                      <a:noFill/>
                    </p:spPr>
                  </p:pic>
                </p:oleObj>
              </mc:Fallback>
            </mc:AlternateContent>
          </a:graphicData>
        </a:graphic>
      </p:graphicFrame>
      <p:sp>
        <p:nvSpPr>
          <p:cNvPr id="7" name="Rectangle 24"/>
          <p:cNvSpPr>
            <a:spLocks noChangeArrowheads="1"/>
          </p:cNvSpPr>
          <p:nvPr/>
        </p:nvSpPr>
        <p:spPr bwMode="auto">
          <a:xfrm>
            <a:off x="677334" y="4161131"/>
            <a:ext cx="585596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Και η  επίλυση του συστήματος δίνεται από τον τύπο: </a:t>
            </a:r>
            <a:endParaRPr kumimoji="0" lang="el-GR" sz="2000" b="0" i="0" u="none" strike="noStrike" cap="none" normalizeH="0" baseline="0">
              <a:ln>
                <a:noFill/>
              </a:ln>
              <a:solidFill>
                <a:schemeClr val="tx1"/>
              </a:solidFill>
              <a:effectLst/>
              <a:latin typeface="Arial" panose="020B0604020202020204" pitchFamily="34" charset="0"/>
            </a:endParaRPr>
          </a:p>
        </p:txBody>
      </p:sp>
      <p:graphicFrame>
        <p:nvGraphicFramePr>
          <p:cNvPr id="9" name="Object 8"/>
          <p:cNvGraphicFramePr>
            <a:graphicFrameLocks noChangeAspect="1"/>
          </p:cNvGraphicFramePr>
          <p:nvPr>
            <p:extLst>
              <p:ext uri="{D42A27DB-BD31-4B8C-83A1-F6EECF244321}">
                <p14:modId xmlns:p14="http://schemas.microsoft.com/office/powerpoint/2010/main" val="966848299"/>
              </p:ext>
            </p:extLst>
          </p:nvPr>
        </p:nvGraphicFramePr>
        <p:xfrm>
          <a:off x="677334" y="4811336"/>
          <a:ext cx="2353903" cy="755998"/>
        </p:xfrm>
        <a:graphic>
          <a:graphicData uri="http://schemas.openxmlformats.org/presentationml/2006/ole">
            <mc:AlternateContent xmlns:mc="http://schemas.openxmlformats.org/markup-compatibility/2006">
              <mc:Choice xmlns:v="urn:schemas-microsoft-com:vml" Requires="v">
                <p:oleObj spid="_x0000_s10279" name="Equation" r:id="rId7" imgW="1308100" imgH="419100" progId="Equation.DSMT4">
                  <p:embed/>
                </p:oleObj>
              </mc:Choice>
              <mc:Fallback>
                <p:oleObj name="Equation" r:id="rId7" imgW="1308100" imgH="419100" progId="Equation.DSMT4">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7334" y="4811336"/>
                        <a:ext cx="2353903" cy="755998"/>
                      </a:xfrm>
                      <a:prstGeom prst="rect">
                        <a:avLst/>
                      </a:prstGeom>
                      <a:noFill/>
                    </p:spPr>
                  </p:pic>
                </p:oleObj>
              </mc:Fallback>
            </mc:AlternateContent>
          </a:graphicData>
        </a:graphic>
      </p:graphicFrame>
    </p:spTree>
    <p:extLst>
      <p:ext uri="{BB962C8B-B14F-4D97-AF65-F5344CB8AC3E}">
        <p14:creationId xmlns:p14="http://schemas.microsoft.com/office/powerpoint/2010/main" val="3337041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4234478083"/>
              </p:ext>
            </p:extLst>
          </p:nvPr>
        </p:nvGraphicFramePr>
        <p:xfrm>
          <a:off x="466725" y="1016000"/>
          <a:ext cx="4305300" cy="1327150"/>
        </p:xfrm>
        <a:graphic>
          <a:graphicData uri="http://schemas.openxmlformats.org/presentationml/2006/ole">
            <mc:AlternateContent xmlns:mc="http://schemas.openxmlformats.org/markup-compatibility/2006">
              <mc:Choice xmlns:v="urn:schemas-microsoft-com:vml" Requires="v">
                <p:oleObj spid="_x0000_s9282" name="Equation" r:id="rId3" imgW="2768400" imgH="901440" progId="Equation.DSMT4">
                  <p:embed/>
                </p:oleObj>
              </mc:Choice>
              <mc:Fallback>
                <p:oleObj name="Equation" r:id="rId3" imgW="2768400" imgH="901440" progId="Equation.DSMT4">
                  <p:embed/>
                  <p:pic>
                    <p:nvPicPr>
                      <p:cNvPr id="0" name="Object 4"/>
                      <p:cNvPicPr>
                        <a:picLocks noChangeAspect="1" noChangeArrowheads="1"/>
                      </p:cNvPicPr>
                      <p:nvPr/>
                    </p:nvPicPr>
                    <p:blipFill>
                      <a:blip r:embed="rId4"/>
                      <a:srcRect/>
                      <a:stretch>
                        <a:fillRect/>
                      </a:stretch>
                    </p:blipFill>
                    <p:spPr bwMode="auto">
                      <a:xfrm>
                        <a:off x="466725" y="1016000"/>
                        <a:ext cx="4305300" cy="1327150"/>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911307370"/>
              </p:ext>
            </p:extLst>
          </p:nvPr>
        </p:nvGraphicFramePr>
        <p:xfrm>
          <a:off x="4772025" y="972361"/>
          <a:ext cx="4587875" cy="1346200"/>
        </p:xfrm>
        <a:graphic>
          <a:graphicData uri="http://schemas.openxmlformats.org/presentationml/2006/ole">
            <mc:AlternateContent xmlns:mc="http://schemas.openxmlformats.org/markup-compatibility/2006">
              <mc:Choice xmlns:v="urn:schemas-microsoft-com:vml" Requires="v">
                <p:oleObj spid="_x0000_s9283" name="Equation" r:id="rId5" imgW="2997000" imgH="927000" progId="Equation.DSMT4">
                  <p:embed/>
                </p:oleObj>
              </mc:Choice>
              <mc:Fallback>
                <p:oleObj name="Equation" r:id="rId5" imgW="2997000" imgH="927000" progId="Equation.DSMT4">
                  <p:embed/>
                  <p:pic>
                    <p:nvPicPr>
                      <p:cNvPr id="0" name="Object 3"/>
                      <p:cNvPicPr>
                        <a:picLocks noChangeAspect="1" noChangeArrowheads="1"/>
                      </p:cNvPicPr>
                      <p:nvPr/>
                    </p:nvPicPr>
                    <p:blipFill>
                      <a:blip r:embed="rId6"/>
                      <a:srcRect/>
                      <a:stretch>
                        <a:fillRect/>
                      </a:stretch>
                    </p:blipFill>
                    <p:spPr bwMode="auto">
                      <a:xfrm>
                        <a:off x="4772025" y="972361"/>
                        <a:ext cx="4587875" cy="1346200"/>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1462271800"/>
              </p:ext>
            </p:extLst>
          </p:nvPr>
        </p:nvGraphicFramePr>
        <p:xfrm>
          <a:off x="1682750" y="3295650"/>
          <a:ext cx="2698750" cy="1282700"/>
        </p:xfrm>
        <a:graphic>
          <a:graphicData uri="http://schemas.openxmlformats.org/presentationml/2006/ole">
            <mc:AlternateContent xmlns:mc="http://schemas.openxmlformats.org/markup-compatibility/2006">
              <mc:Choice xmlns:v="urn:schemas-microsoft-com:vml" Requires="v">
                <p:oleObj spid="_x0000_s9284" name="Equation" r:id="rId7" imgW="1701720" imgH="850680" progId="Equation.DSMT4">
                  <p:embed/>
                </p:oleObj>
              </mc:Choice>
              <mc:Fallback>
                <p:oleObj name="Equation" r:id="rId7" imgW="1701720" imgH="850680" progId="Equation.DSMT4">
                  <p:embed/>
                  <p:pic>
                    <p:nvPicPr>
                      <p:cNvPr id="0" name="Object 2"/>
                      <p:cNvPicPr>
                        <a:picLocks noChangeAspect="1" noChangeArrowheads="1"/>
                      </p:cNvPicPr>
                      <p:nvPr/>
                    </p:nvPicPr>
                    <p:blipFill>
                      <a:blip r:embed="rId8"/>
                      <a:srcRect/>
                      <a:stretch>
                        <a:fillRect/>
                      </a:stretch>
                    </p:blipFill>
                    <p:spPr bwMode="auto">
                      <a:xfrm>
                        <a:off x="1682750" y="3295650"/>
                        <a:ext cx="2698750" cy="1282700"/>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942164478"/>
              </p:ext>
            </p:extLst>
          </p:nvPr>
        </p:nvGraphicFramePr>
        <p:xfrm>
          <a:off x="1807507" y="4799010"/>
          <a:ext cx="2447925" cy="1239838"/>
        </p:xfrm>
        <a:graphic>
          <a:graphicData uri="http://schemas.openxmlformats.org/presentationml/2006/ole">
            <mc:AlternateContent xmlns:mc="http://schemas.openxmlformats.org/markup-compatibility/2006">
              <mc:Choice xmlns:v="urn:schemas-microsoft-com:vml" Requires="v">
                <p:oleObj spid="_x0000_s9285" name="Equation" r:id="rId9" imgW="1549080" imgH="825480" progId="Equation.DSMT4">
                  <p:embed/>
                </p:oleObj>
              </mc:Choice>
              <mc:Fallback>
                <p:oleObj name="Equation" r:id="rId9" imgW="1549080" imgH="825480" progId="Equation.DSMT4">
                  <p:embed/>
                  <p:pic>
                    <p:nvPicPr>
                      <p:cNvPr id="0" name="Object 1"/>
                      <p:cNvPicPr>
                        <a:picLocks noChangeAspect="1" noChangeArrowheads="1"/>
                      </p:cNvPicPr>
                      <p:nvPr/>
                    </p:nvPicPr>
                    <p:blipFill>
                      <a:blip r:embed="rId10"/>
                      <a:srcRect/>
                      <a:stretch>
                        <a:fillRect/>
                      </a:stretch>
                    </p:blipFill>
                    <p:spPr bwMode="auto">
                      <a:xfrm>
                        <a:off x="1807507" y="4799010"/>
                        <a:ext cx="2447925" cy="1239838"/>
                      </a:xfrm>
                      <a:prstGeom prst="rect">
                        <a:avLst/>
                      </a:prstGeom>
                      <a:noFill/>
                    </p:spPr>
                  </p:pic>
                </p:oleObj>
              </mc:Fallback>
            </mc:AlternateContent>
          </a:graphicData>
        </a:graphic>
      </p:graphicFrame>
      <p:sp>
        <p:nvSpPr>
          <p:cNvPr id="8" name="Rectangle 5"/>
          <p:cNvSpPr>
            <a:spLocks noChangeArrowheads="1"/>
          </p:cNvSpPr>
          <p:nvPr/>
        </p:nvSpPr>
        <p:spPr bwMode="auto">
          <a:xfrm>
            <a:off x="152400" y="1524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10" name="Rectangle 7"/>
          <p:cNvSpPr>
            <a:spLocks noChangeArrowheads="1"/>
          </p:cNvSpPr>
          <p:nvPr/>
        </p:nvSpPr>
        <p:spPr bwMode="auto">
          <a:xfrm>
            <a:off x="510528" y="2775385"/>
            <a:ext cx="537339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512888" algn="l"/>
              </a:tabLst>
              <a:defRPr>
                <a:solidFill>
                  <a:schemeClr val="tx1"/>
                </a:solidFill>
                <a:latin typeface="Arial" panose="020B0604020202020204" pitchFamily="34" charset="0"/>
              </a:defRPr>
            </a:lvl1pPr>
            <a:lvl2pPr eaLnBrk="0" fontAlgn="base" hangingPunct="0">
              <a:spcBef>
                <a:spcPct val="0"/>
              </a:spcBef>
              <a:spcAft>
                <a:spcPct val="0"/>
              </a:spcAft>
              <a:tabLst>
                <a:tab pos="1512888" algn="l"/>
              </a:tabLst>
              <a:defRPr>
                <a:solidFill>
                  <a:schemeClr val="tx1"/>
                </a:solidFill>
                <a:latin typeface="Arial" panose="020B0604020202020204" pitchFamily="34" charset="0"/>
              </a:defRPr>
            </a:lvl2pPr>
            <a:lvl3pPr eaLnBrk="0" fontAlgn="base" hangingPunct="0">
              <a:spcBef>
                <a:spcPct val="0"/>
              </a:spcBef>
              <a:spcAft>
                <a:spcPct val="0"/>
              </a:spcAft>
              <a:tabLst>
                <a:tab pos="1512888" algn="l"/>
              </a:tabLst>
              <a:defRPr>
                <a:solidFill>
                  <a:schemeClr val="tx1"/>
                </a:solidFill>
                <a:latin typeface="Arial" panose="020B0604020202020204" pitchFamily="34" charset="0"/>
              </a:defRPr>
            </a:lvl3pPr>
            <a:lvl4pPr eaLnBrk="0" fontAlgn="base" hangingPunct="0">
              <a:spcBef>
                <a:spcPct val="0"/>
              </a:spcBef>
              <a:spcAft>
                <a:spcPct val="0"/>
              </a:spcAft>
              <a:tabLst>
                <a:tab pos="1512888" algn="l"/>
              </a:tabLst>
              <a:defRPr>
                <a:solidFill>
                  <a:schemeClr val="tx1"/>
                </a:solidFill>
                <a:latin typeface="Arial" panose="020B0604020202020204" pitchFamily="34" charset="0"/>
              </a:defRPr>
            </a:lvl4pPr>
            <a:lvl5pPr eaLnBrk="0" fontAlgn="base" hangingPunct="0">
              <a:spcBef>
                <a:spcPct val="0"/>
              </a:spcBef>
              <a:spcAft>
                <a:spcPct val="0"/>
              </a:spcAft>
              <a:tabLst>
                <a:tab pos="1512888" algn="l"/>
              </a:tabLst>
              <a:defRPr>
                <a:solidFill>
                  <a:schemeClr val="tx1"/>
                </a:solidFill>
                <a:latin typeface="Arial" panose="020B0604020202020204" pitchFamily="34" charset="0"/>
              </a:defRPr>
            </a:lvl5pPr>
            <a:lvl6pPr eaLnBrk="0" fontAlgn="base" hangingPunct="0">
              <a:spcBef>
                <a:spcPct val="0"/>
              </a:spcBef>
              <a:spcAft>
                <a:spcPct val="0"/>
              </a:spcAft>
              <a:tabLst>
                <a:tab pos="1512888" algn="l"/>
              </a:tabLst>
              <a:defRPr>
                <a:solidFill>
                  <a:schemeClr val="tx1"/>
                </a:solidFill>
                <a:latin typeface="Arial" panose="020B0604020202020204" pitchFamily="34" charset="0"/>
              </a:defRPr>
            </a:lvl6pPr>
            <a:lvl7pPr eaLnBrk="0" fontAlgn="base" hangingPunct="0">
              <a:spcBef>
                <a:spcPct val="0"/>
              </a:spcBef>
              <a:spcAft>
                <a:spcPct val="0"/>
              </a:spcAft>
              <a:tabLst>
                <a:tab pos="1512888" algn="l"/>
              </a:tabLst>
              <a:defRPr>
                <a:solidFill>
                  <a:schemeClr val="tx1"/>
                </a:solidFill>
                <a:latin typeface="Arial" panose="020B0604020202020204" pitchFamily="34" charset="0"/>
              </a:defRPr>
            </a:lvl7pPr>
            <a:lvl8pPr eaLnBrk="0" fontAlgn="base" hangingPunct="0">
              <a:spcBef>
                <a:spcPct val="0"/>
              </a:spcBef>
              <a:spcAft>
                <a:spcPct val="0"/>
              </a:spcAft>
              <a:tabLst>
                <a:tab pos="1512888" algn="l"/>
              </a:tabLst>
              <a:defRPr>
                <a:solidFill>
                  <a:schemeClr val="tx1"/>
                </a:solidFill>
                <a:latin typeface="Arial" panose="020B0604020202020204" pitchFamily="34" charset="0"/>
              </a:defRPr>
            </a:lvl8pPr>
            <a:lvl9pPr eaLnBrk="0" fontAlgn="base" hangingPunct="0">
              <a:spcBef>
                <a:spcPct val="0"/>
              </a:spcBef>
              <a:spcAft>
                <a:spcPct val="0"/>
              </a:spcAft>
              <a:tabLst>
                <a:tab pos="1512888"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512888" algn="l"/>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Και τέλος καταλήγουμε στις παρακάτω εξισώσεις:</a:t>
            </a:r>
            <a:endParaRPr kumimoji="0" 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512888" algn="l"/>
              </a:tabLst>
            </a:pPr>
            <a:endParaRPr kumimoji="0" lang="el-GR" sz="2000" b="0" i="0" u="none" strike="noStrike" cap="none" normalizeH="0" baseline="0" dirty="0">
              <a:ln>
                <a:noFill/>
              </a:ln>
              <a:solidFill>
                <a:schemeClr val="tx1"/>
              </a:solidFill>
              <a:effectLst/>
            </a:endParaRPr>
          </a:p>
        </p:txBody>
      </p:sp>
      <p:sp>
        <p:nvSpPr>
          <p:cNvPr id="11" name="Rectangle 8"/>
          <p:cNvSpPr>
            <a:spLocks noChangeArrowheads="1"/>
          </p:cNvSpPr>
          <p:nvPr/>
        </p:nvSpPr>
        <p:spPr bwMode="auto">
          <a:xfrm>
            <a:off x="5967088" y="3828173"/>
            <a:ext cx="85225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28800" algn="l"/>
              </a:tabLst>
              <a:defRPr>
                <a:solidFill>
                  <a:schemeClr val="tx1"/>
                </a:solidFill>
                <a:latin typeface="Arial" panose="020B0604020202020204" pitchFamily="34" charset="0"/>
              </a:defRPr>
            </a:lvl1pPr>
            <a:lvl2pPr eaLnBrk="0" fontAlgn="base" hangingPunct="0">
              <a:spcBef>
                <a:spcPct val="0"/>
              </a:spcBef>
              <a:spcAft>
                <a:spcPct val="0"/>
              </a:spcAft>
              <a:tabLst>
                <a:tab pos="1828800" algn="l"/>
              </a:tabLst>
              <a:defRPr>
                <a:solidFill>
                  <a:schemeClr val="tx1"/>
                </a:solidFill>
                <a:latin typeface="Arial" panose="020B0604020202020204" pitchFamily="34" charset="0"/>
              </a:defRPr>
            </a:lvl2pPr>
            <a:lvl3pPr eaLnBrk="0" fontAlgn="base" hangingPunct="0">
              <a:spcBef>
                <a:spcPct val="0"/>
              </a:spcBef>
              <a:spcAft>
                <a:spcPct val="0"/>
              </a:spcAft>
              <a:tabLst>
                <a:tab pos="1828800" algn="l"/>
              </a:tabLst>
              <a:defRPr>
                <a:solidFill>
                  <a:schemeClr val="tx1"/>
                </a:solidFill>
                <a:latin typeface="Arial" panose="020B0604020202020204" pitchFamily="34" charset="0"/>
              </a:defRPr>
            </a:lvl3pPr>
            <a:lvl4pPr eaLnBrk="0" fontAlgn="base" hangingPunct="0">
              <a:spcBef>
                <a:spcPct val="0"/>
              </a:spcBef>
              <a:spcAft>
                <a:spcPct val="0"/>
              </a:spcAft>
              <a:tabLst>
                <a:tab pos="1828800" algn="l"/>
              </a:tabLst>
              <a:defRPr>
                <a:solidFill>
                  <a:schemeClr val="tx1"/>
                </a:solidFill>
                <a:latin typeface="Arial" panose="020B0604020202020204" pitchFamily="34" charset="0"/>
              </a:defRPr>
            </a:lvl4pPr>
            <a:lvl5pPr eaLnBrk="0" fontAlgn="base" hangingPunct="0">
              <a:spcBef>
                <a:spcPct val="0"/>
              </a:spcBef>
              <a:spcAft>
                <a:spcPct val="0"/>
              </a:spcAft>
              <a:tabLst>
                <a:tab pos="1828800" algn="l"/>
              </a:tabLst>
              <a:defRPr>
                <a:solidFill>
                  <a:schemeClr val="tx1"/>
                </a:solidFill>
                <a:latin typeface="Arial" panose="020B0604020202020204" pitchFamily="34" charset="0"/>
              </a:defRPr>
            </a:lvl5pPr>
            <a:lvl6pPr eaLnBrk="0" fontAlgn="base" hangingPunct="0">
              <a:spcBef>
                <a:spcPct val="0"/>
              </a:spcBef>
              <a:spcAft>
                <a:spcPct val="0"/>
              </a:spcAft>
              <a:tabLst>
                <a:tab pos="1828800" algn="l"/>
              </a:tabLst>
              <a:defRPr>
                <a:solidFill>
                  <a:schemeClr val="tx1"/>
                </a:solidFill>
                <a:latin typeface="Arial" panose="020B0604020202020204" pitchFamily="34" charset="0"/>
              </a:defRPr>
            </a:lvl6pPr>
            <a:lvl7pPr eaLnBrk="0" fontAlgn="base" hangingPunct="0">
              <a:spcBef>
                <a:spcPct val="0"/>
              </a:spcBef>
              <a:spcAft>
                <a:spcPct val="0"/>
              </a:spcAft>
              <a:tabLst>
                <a:tab pos="1828800" algn="l"/>
              </a:tabLst>
              <a:defRPr>
                <a:solidFill>
                  <a:schemeClr val="tx1"/>
                </a:solidFill>
                <a:latin typeface="Arial" panose="020B0604020202020204" pitchFamily="34" charset="0"/>
              </a:defRPr>
            </a:lvl7pPr>
            <a:lvl8pPr eaLnBrk="0" fontAlgn="base" hangingPunct="0">
              <a:spcBef>
                <a:spcPct val="0"/>
              </a:spcBef>
              <a:spcAft>
                <a:spcPct val="0"/>
              </a:spcAft>
              <a:tabLst>
                <a:tab pos="1828800" algn="l"/>
              </a:tabLst>
              <a:defRPr>
                <a:solidFill>
                  <a:schemeClr val="tx1"/>
                </a:solidFill>
                <a:latin typeface="Arial" panose="020B0604020202020204" pitchFamily="34" charset="0"/>
              </a:defRPr>
            </a:lvl8pPr>
            <a:lvl9pPr eaLnBrk="0" fontAlgn="base" hangingPunct="0">
              <a:spcBef>
                <a:spcPct val="0"/>
              </a:spcBef>
              <a:spcAft>
                <a:spcPct val="0"/>
              </a:spcAft>
              <a:tabLst>
                <a:tab pos="18288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28800" algn="l"/>
              </a:tabLst>
            </a:pPr>
            <a:r>
              <a:rPr kumimoji="0" lang="en-US" sz="11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(1.14)</a:t>
            </a:r>
            <a:endParaRPr kumimoji="0" lang="el-GR" sz="1600" b="0" i="0" u="none" strike="noStrike" cap="none" normalizeH="0" baseline="0" dirty="0">
              <a:ln>
                <a:noFill/>
              </a:ln>
              <a:solidFill>
                <a:schemeClr val="tx1"/>
              </a:solidFill>
              <a:effectLst/>
            </a:endParaRPr>
          </a:p>
        </p:txBody>
      </p:sp>
      <p:sp>
        <p:nvSpPr>
          <p:cNvPr id="12" name="Rectangle 9"/>
          <p:cNvSpPr>
            <a:spLocks noChangeArrowheads="1"/>
          </p:cNvSpPr>
          <p:nvPr/>
        </p:nvSpPr>
        <p:spPr bwMode="auto">
          <a:xfrm>
            <a:off x="6043539" y="5080375"/>
            <a:ext cx="6946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512888" algn="l"/>
              </a:tabLst>
              <a:defRPr>
                <a:solidFill>
                  <a:schemeClr val="tx1"/>
                </a:solidFill>
                <a:latin typeface="Arial" panose="020B0604020202020204" pitchFamily="34" charset="0"/>
              </a:defRPr>
            </a:lvl1pPr>
            <a:lvl2pPr eaLnBrk="0" fontAlgn="base" hangingPunct="0">
              <a:spcBef>
                <a:spcPct val="0"/>
              </a:spcBef>
              <a:spcAft>
                <a:spcPct val="0"/>
              </a:spcAft>
              <a:tabLst>
                <a:tab pos="1512888" algn="l"/>
              </a:tabLst>
              <a:defRPr>
                <a:solidFill>
                  <a:schemeClr val="tx1"/>
                </a:solidFill>
                <a:latin typeface="Arial" panose="020B0604020202020204" pitchFamily="34" charset="0"/>
              </a:defRPr>
            </a:lvl2pPr>
            <a:lvl3pPr eaLnBrk="0" fontAlgn="base" hangingPunct="0">
              <a:spcBef>
                <a:spcPct val="0"/>
              </a:spcBef>
              <a:spcAft>
                <a:spcPct val="0"/>
              </a:spcAft>
              <a:tabLst>
                <a:tab pos="1512888" algn="l"/>
              </a:tabLst>
              <a:defRPr>
                <a:solidFill>
                  <a:schemeClr val="tx1"/>
                </a:solidFill>
                <a:latin typeface="Arial" panose="020B0604020202020204" pitchFamily="34" charset="0"/>
              </a:defRPr>
            </a:lvl3pPr>
            <a:lvl4pPr eaLnBrk="0" fontAlgn="base" hangingPunct="0">
              <a:spcBef>
                <a:spcPct val="0"/>
              </a:spcBef>
              <a:spcAft>
                <a:spcPct val="0"/>
              </a:spcAft>
              <a:tabLst>
                <a:tab pos="1512888" algn="l"/>
              </a:tabLst>
              <a:defRPr>
                <a:solidFill>
                  <a:schemeClr val="tx1"/>
                </a:solidFill>
                <a:latin typeface="Arial" panose="020B0604020202020204" pitchFamily="34" charset="0"/>
              </a:defRPr>
            </a:lvl4pPr>
            <a:lvl5pPr eaLnBrk="0" fontAlgn="base" hangingPunct="0">
              <a:spcBef>
                <a:spcPct val="0"/>
              </a:spcBef>
              <a:spcAft>
                <a:spcPct val="0"/>
              </a:spcAft>
              <a:tabLst>
                <a:tab pos="1512888" algn="l"/>
              </a:tabLst>
              <a:defRPr>
                <a:solidFill>
                  <a:schemeClr val="tx1"/>
                </a:solidFill>
                <a:latin typeface="Arial" panose="020B0604020202020204" pitchFamily="34" charset="0"/>
              </a:defRPr>
            </a:lvl5pPr>
            <a:lvl6pPr eaLnBrk="0" fontAlgn="base" hangingPunct="0">
              <a:spcBef>
                <a:spcPct val="0"/>
              </a:spcBef>
              <a:spcAft>
                <a:spcPct val="0"/>
              </a:spcAft>
              <a:tabLst>
                <a:tab pos="1512888" algn="l"/>
              </a:tabLst>
              <a:defRPr>
                <a:solidFill>
                  <a:schemeClr val="tx1"/>
                </a:solidFill>
                <a:latin typeface="Arial" panose="020B0604020202020204" pitchFamily="34" charset="0"/>
              </a:defRPr>
            </a:lvl6pPr>
            <a:lvl7pPr eaLnBrk="0" fontAlgn="base" hangingPunct="0">
              <a:spcBef>
                <a:spcPct val="0"/>
              </a:spcBef>
              <a:spcAft>
                <a:spcPct val="0"/>
              </a:spcAft>
              <a:tabLst>
                <a:tab pos="1512888" algn="l"/>
              </a:tabLst>
              <a:defRPr>
                <a:solidFill>
                  <a:schemeClr val="tx1"/>
                </a:solidFill>
                <a:latin typeface="Arial" panose="020B0604020202020204" pitchFamily="34" charset="0"/>
              </a:defRPr>
            </a:lvl7pPr>
            <a:lvl8pPr eaLnBrk="0" fontAlgn="base" hangingPunct="0">
              <a:spcBef>
                <a:spcPct val="0"/>
              </a:spcBef>
              <a:spcAft>
                <a:spcPct val="0"/>
              </a:spcAft>
              <a:tabLst>
                <a:tab pos="1512888" algn="l"/>
              </a:tabLst>
              <a:defRPr>
                <a:solidFill>
                  <a:schemeClr val="tx1"/>
                </a:solidFill>
                <a:latin typeface="Arial" panose="020B0604020202020204" pitchFamily="34" charset="0"/>
              </a:defRPr>
            </a:lvl8pPr>
            <a:lvl9pPr eaLnBrk="0" fontAlgn="base" hangingPunct="0">
              <a:spcBef>
                <a:spcPct val="0"/>
              </a:spcBef>
              <a:spcAft>
                <a:spcPct val="0"/>
              </a:spcAft>
              <a:tabLst>
                <a:tab pos="1512888" algn="l"/>
              </a:tabLst>
              <a:defRPr>
                <a:solidFill>
                  <a:schemeClr val="tx1"/>
                </a:solidFill>
                <a:latin typeface="Arial" panose="020B0604020202020204" pitchFamily="34" charset="0"/>
              </a:defRPr>
            </a:lvl9pPr>
          </a:lstStyle>
          <a:p>
            <a:pPr>
              <a:tabLst>
                <a:tab pos="1828800" algn="l"/>
              </a:tabLst>
            </a:pPr>
            <a:r>
              <a:rPr lang="el-GR" sz="1600" dirty="0">
                <a:latin typeface="Calibri" panose="020F0502020204030204" pitchFamily="34" charset="0"/>
                <a:cs typeface="Times New Roman" panose="02020603050405020304" pitchFamily="18" charset="0"/>
              </a:rPr>
              <a:t>(1.15)</a:t>
            </a:r>
          </a:p>
        </p:txBody>
      </p:sp>
      <p:sp>
        <p:nvSpPr>
          <p:cNvPr id="13" name="Rectangle 12"/>
          <p:cNvSpPr/>
          <p:nvPr/>
        </p:nvSpPr>
        <p:spPr>
          <a:xfrm>
            <a:off x="780726" y="3222191"/>
            <a:ext cx="4501488" cy="135651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4" name="Rectangle 13"/>
          <p:cNvSpPr/>
          <p:nvPr/>
        </p:nvSpPr>
        <p:spPr>
          <a:xfrm>
            <a:off x="780726" y="4756585"/>
            <a:ext cx="4501488" cy="144890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Tree>
    <p:extLst>
      <p:ext uri="{BB962C8B-B14F-4D97-AF65-F5344CB8AC3E}">
        <p14:creationId xmlns:p14="http://schemas.microsoft.com/office/powerpoint/2010/main" val="3397255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duotone>
              <a:prstClr val="black"/>
              <a:schemeClr val="accent4">
                <a:tint val="45000"/>
                <a:satMod val="400000"/>
              </a:schemeClr>
            </a:duotone>
            <a:extLst>
              <a:ext uri="{BEBA8EAE-BF5A-486C-A8C5-ECC9F3942E4B}">
                <a14:imgProps xmlns:a14="http://schemas.microsoft.com/office/drawing/2010/main">
                  <a14:imgLayer r:embed="rId3">
                    <a14:imgEffect>
                      <a14:colorTemperature colorTemp="64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902154" y="1392954"/>
            <a:ext cx="10474837" cy="5465046"/>
          </a:xfrm>
          <a:ln>
            <a:noFill/>
          </a:ln>
        </p:spPr>
      </p:pic>
      <p:sp>
        <p:nvSpPr>
          <p:cNvPr id="2" name="Title 1"/>
          <p:cNvSpPr>
            <a:spLocks noGrp="1"/>
          </p:cNvSpPr>
          <p:nvPr>
            <p:ph type="title"/>
          </p:nvPr>
        </p:nvSpPr>
        <p:spPr/>
        <p:txBody>
          <a:bodyPr/>
          <a:lstStyle/>
          <a:p>
            <a:r>
              <a:rPr lang="el-GR" dirty="0">
                <a:solidFill>
                  <a:schemeClr val="tx1"/>
                </a:solidFill>
              </a:rPr>
              <a:t>Έστω ένα σύστημα :</a:t>
            </a:r>
          </a:p>
        </p:txBody>
      </p:sp>
    </p:spTree>
    <p:extLst>
      <p:ext uri="{BB962C8B-B14F-4D97-AF65-F5344CB8AC3E}">
        <p14:creationId xmlns:p14="http://schemas.microsoft.com/office/powerpoint/2010/main" val="3880071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67000">
              <a:srgbClr val="CCCCCC"/>
            </a:gs>
            <a:gs pos="51000">
              <a:schemeClr val="accent1">
                <a:lumMod val="5000"/>
                <a:lumOff val="95000"/>
              </a:schemeClr>
            </a:gs>
            <a:gs pos="0">
              <a:schemeClr val="accent1">
                <a:lumMod val="45000"/>
                <a:lumOff val="55000"/>
              </a:schemeClr>
            </a:gs>
            <a:gs pos="78000">
              <a:schemeClr val="accent1">
                <a:lumMod val="45000"/>
                <a:lumOff val="55000"/>
              </a:schemeClr>
            </a:gs>
            <a:gs pos="100000">
              <a:schemeClr val="bg2">
                <a:lumMod val="90000"/>
              </a:schemeClr>
            </a:gs>
          </a:gsLst>
          <a:lin ang="18900000" scaled="1"/>
          <a:tileRect/>
        </a:gradFill>
        <a:effectLst/>
      </p:bgPr>
    </p:bg>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902912419"/>
              </p:ext>
            </p:extLst>
          </p:nvPr>
        </p:nvGraphicFramePr>
        <p:xfrm>
          <a:off x="1364343" y="1894114"/>
          <a:ext cx="85725" cy="180975"/>
        </p:xfrm>
        <a:graphic>
          <a:graphicData uri="http://schemas.openxmlformats.org/presentationml/2006/ole">
            <mc:AlternateContent xmlns:mc="http://schemas.openxmlformats.org/markup-compatibility/2006">
              <mc:Choice xmlns:v="urn:schemas-microsoft-com:vml" Requires="v">
                <p:oleObj spid="_x0000_s1081" name="Equation" r:id="rId4" imgW="114102" imgH="177492" progId="Equation.DSMT4">
                  <p:embed/>
                </p:oleObj>
              </mc:Choice>
              <mc:Fallback>
                <p:oleObj name="Equation" r:id="rId4" imgW="114102" imgH="177492"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64343" y="1894114"/>
                        <a:ext cx="85725" cy="180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093945601"/>
              </p:ext>
            </p:extLst>
          </p:nvPr>
        </p:nvGraphicFramePr>
        <p:xfrm>
          <a:off x="1190172" y="1749899"/>
          <a:ext cx="2975428" cy="1509919"/>
        </p:xfrm>
        <a:graphic>
          <a:graphicData uri="http://schemas.openxmlformats.org/presentationml/2006/ole">
            <mc:AlternateContent xmlns:mc="http://schemas.openxmlformats.org/markup-compatibility/2006">
              <mc:Choice xmlns:v="urn:schemas-microsoft-com:vml" Requires="v">
                <p:oleObj spid="_x0000_s1082" name="Equation" r:id="rId6" imgW="1256755" imgH="672808" progId="Equation.DSMT4">
                  <p:embed/>
                </p:oleObj>
              </mc:Choice>
              <mc:Fallback>
                <p:oleObj name="Equation" r:id="rId6" imgW="1256755" imgH="672808" progId="Equation.DSMT4">
                  <p:embed/>
                  <p:pic>
                    <p:nvPicPr>
                      <p:cNvPr id="0" name="Object 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0172" y="1749899"/>
                        <a:ext cx="2975428" cy="1509919"/>
                      </a:xfrm>
                      <a:prstGeom prst="rect">
                        <a:avLst/>
                      </a:prstGeom>
                      <a:noFill/>
                    </p:spPr>
                  </p:pic>
                </p:oleObj>
              </mc:Fallback>
            </mc:AlternateContent>
          </a:graphicData>
        </a:graphic>
      </p:graphicFrame>
      <p:sp>
        <p:nvSpPr>
          <p:cNvPr id="6" name="Rectangle 3"/>
          <p:cNvSpPr>
            <a:spLocks noChangeArrowheads="1"/>
          </p:cNvSpPr>
          <p:nvPr/>
        </p:nvSpPr>
        <p:spPr bwMode="auto">
          <a:xfrm>
            <a:off x="1030514" y="752771"/>
            <a:ext cx="12525829"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28750" algn="l"/>
              </a:tabLst>
              <a:defRPr>
                <a:solidFill>
                  <a:schemeClr val="tx1"/>
                </a:solidFill>
                <a:latin typeface="Arial" panose="020B0604020202020204" pitchFamily="34" charset="0"/>
              </a:defRPr>
            </a:lvl1pPr>
            <a:lvl2pPr eaLnBrk="0" fontAlgn="base" hangingPunct="0">
              <a:spcBef>
                <a:spcPct val="0"/>
              </a:spcBef>
              <a:spcAft>
                <a:spcPct val="0"/>
              </a:spcAft>
              <a:tabLst>
                <a:tab pos="1428750" algn="l"/>
              </a:tabLst>
              <a:defRPr>
                <a:solidFill>
                  <a:schemeClr val="tx1"/>
                </a:solidFill>
                <a:latin typeface="Arial" panose="020B0604020202020204" pitchFamily="34" charset="0"/>
              </a:defRPr>
            </a:lvl2pPr>
            <a:lvl3pPr eaLnBrk="0" fontAlgn="base" hangingPunct="0">
              <a:spcBef>
                <a:spcPct val="0"/>
              </a:spcBef>
              <a:spcAft>
                <a:spcPct val="0"/>
              </a:spcAft>
              <a:tabLst>
                <a:tab pos="1428750" algn="l"/>
              </a:tabLst>
              <a:defRPr>
                <a:solidFill>
                  <a:schemeClr val="tx1"/>
                </a:solidFill>
                <a:latin typeface="Arial" panose="020B0604020202020204" pitchFamily="34" charset="0"/>
              </a:defRPr>
            </a:lvl3pPr>
            <a:lvl4pPr eaLnBrk="0" fontAlgn="base" hangingPunct="0">
              <a:spcBef>
                <a:spcPct val="0"/>
              </a:spcBef>
              <a:spcAft>
                <a:spcPct val="0"/>
              </a:spcAft>
              <a:tabLst>
                <a:tab pos="1428750" algn="l"/>
              </a:tabLst>
              <a:defRPr>
                <a:solidFill>
                  <a:schemeClr val="tx1"/>
                </a:solidFill>
                <a:latin typeface="Arial" panose="020B0604020202020204" pitchFamily="34" charset="0"/>
              </a:defRPr>
            </a:lvl4pPr>
            <a:lvl5pPr eaLnBrk="0" fontAlgn="base" hangingPunct="0">
              <a:spcBef>
                <a:spcPct val="0"/>
              </a:spcBef>
              <a:spcAft>
                <a:spcPct val="0"/>
              </a:spcAft>
              <a:tabLst>
                <a:tab pos="1428750" algn="l"/>
              </a:tabLst>
              <a:defRPr>
                <a:solidFill>
                  <a:schemeClr val="tx1"/>
                </a:solidFill>
                <a:latin typeface="Arial" panose="020B0604020202020204" pitchFamily="34" charset="0"/>
              </a:defRPr>
            </a:lvl5pPr>
            <a:lvl6pPr eaLnBrk="0" fontAlgn="base" hangingPunct="0">
              <a:spcBef>
                <a:spcPct val="0"/>
              </a:spcBef>
              <a:spcAft>
                <a:spcPct val="0"/>
              </a:spcAft>
              <a:tabLst>
                <a:tab pos="1428750" algn="l"/>
              </a:tabLst>
              <a:defRPr>
                <a:solidFill>
                  <a:schemeClr val="tx1"/>
                </a:solidFill>
                <a:latin typeface="Arial" panose="020B0604020202020204" pitchFamily="34" charset="0"/>
              </a:defRPr>
            </a:lvl6pPr>
            <a:lvl7pPr eaLnBrk="0" fontAlgn="base" hangingPunct="0">
              <a:spcBef>
                <a:spcPct val="0"/>
              </a:spcBef>
              <a:spcAft>
                <a:spcPct val="0"/>
              </a:spcAft>
              <a:tabLst>
                <a:tab pos="1428750" algn="l"/>
              </a:tabLst>
              <a:defRPr>
                <a:solidFill>
                  <a:schemeClr val="tx1"/>
                </a:solidFill>
                <a:latin typeface="Arial" panose="020B0604020202020204" pitchFamily="34" charset="0"/>
              </a:defRPr>
            </a:lvl7pPr>
            <a:lvl8pPr eaLnBrk="0" fontAlgn="base" hangingPunct="0">
              <a:spcBef>
                <a:spcPct val="0"/>
              </a:spcBef>
              <a:spcAft>
                <a:spcPct val="0"/>
              </a:spcAft>
              <a:tabLst>
                <a:tab pos="1428750" algn="l"/>
              </a:tabLst>
              <a:defRPr>
                <a:solidFill>
                  <a:schemeClr val="tx1"/>
                </a:solidFill>
                <a:latin typeface="Arial" panose="020B0604020202020204" pitchFamily="34" charset="0"/>
              </a:defRPr>
            </a:lvl8pPr>
            <a:lvl9pPr eaLnBrk="0" fontAlgn="base" hangingPunct="0">
              <a:spcBef>
                <a:spcPct val="0"/>
              </a:spcBef>
              <a:spcAft>
                <a:spcPct val="0"/>
              </a:spcAft>
              <a:tabLst>
                <a:tab pos="14287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1428750" algn="l"/>
              </a:tabLst>
            </a:pP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l-GR" sz="2000" b="0" i="0" u="none" strike="noStrike" cap="none" normalizeH="0" baseline="0" dirty="0">
              <a:ln>
                <a:noFill/>
              </a:ln>
              <a:solidFill>
                <a:schemeClr val="tx1"/>
              </a:solidFill>
              <a:effectLst/>
            </a:endParaRPr>
          </a:p>
          <a:p>
            <a:pPr marL="0" marR="0" lvl="0" indent="0" algn="just" defTabSz="914400" rtl="0" eaLnBrk="0" fontAlgn="base" latinLnBrk="0" hangingPunct="0">
              <a:lnSpc>
                <a:spcPct val="100000"/>
              </a:lnSpc>
              <a:spcBef>
                <a:spcPct val="0"/>
              </a:spcBef>
              <a:spcAft>
                <a:spcPct val="0"/>
              </a:spcAft>
              <a:buClrTx/>
              <a:buSzTx/>
              <a:buFontTx/>
              <a:buNone/>
              <a:tabLst>
                <a:tab pos="1428750" algn="l"/>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Οι εξισώσεις κατάστασης είναι της μορφής</a:t>
            </a:r>
            <a:r>
              <a:rPr kumimoji="0" lang="el-GR" sz="12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l-GR" sz="1800" b="0" i="0" u="none" strike="noStrike" cap="none" normalizeH="0" baseline="0" dirty="0">
              <a:ln>
                <a:noFill/>
              </a:ln>
              <a:solidFill>
                <a:schemeClr val="tx1"/>
              </a:solidFill>
              <a:effectLst/>
              <a:latin typeface="Arial" panose="020B0604020202020204" pitchFamily="34" charset="0"/>
            </a:endParaRPr>
          </a:p>
        </p:txBody>
      </p:sp>
      <p:sp>
        <p:nvSpPr>
          <p:cNvPr id="7" name="Rectangle 4"/>
          <p:cNvSpPr>
            <a:spLocks noChangeArrowheads="1"/>
          </p:cNvSpPr>
          <p:nvPr/>
        </p:nvSpPr>
        <p:spPr bwMode="auto">
          <a:xfrm>
            <a:off x="1364343" y="207508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428750" algn="l"/>
              </a:tabLst>
              <a:defRPr>
                <a:solidFill>
                  <a:schemeClr val="tx1"/>
                </a:solidFill>
                <a:latin typeface="Arial" panose="020B0604020202020204" pitchFamily="34" charset="0"/>
              </a:defRPr>
            </a:lvl1pPr>
            <a:lvl2pPr eaLnBrk="0" fontAlgn="base" hangingPunct="0">
              <a:spcBef>
                <a:spcPct val="0"/>
              </a:spcBef>
              <a:spcAft>
                <a:spcPct val="0"/>
              </a:spcAft>
              <a:tabLst>
                <a:tab pos="1428750" algn="l"/>
              </a:tabLst>
              <a:defRPr>
                <a:solidFill>
                  <a:schemeClr val="tx1"/>
                </a:solidFill>
                <a:latin typeface="Arial" panose="020B0604020202020204" pitchFamily="34" charset="0"/>
              </a:defRPr>
            </a:lvl2pPr>
            <a:lvl3pPr eaLnBrk="0" fontAlgn="base" hangingPunct="0">
              <a:spcBef>
                <a:spcPct val="0"/>
              </a:spcBef>
              <a:spcAft>
                <a:spcPct val="0"/>
              </a:spcAft>
              <a:tabLst>
                <a:tab pos="1428750" algn="l"/>
              </a:tabLst>
              <a:defRPr>
                <a:solidFill>
                  <a:schemeClr val="tx1"/>
                </a:solidFill>
                <a:latin typeface="Arial" panose="020B0604020202020204" pitchFamily="34" charset="0"/>
              </a:defRPr>
            </a:lvl3pPr>
            <a:lvl4pPr eaLnBrk="0" fontAlgn="base" hangingPunct="0">
              <a:spcBef>
                <a:spcPct val="0"/>
              </a:spcBef>
              <a:spcAft>
                <a:spcPct val="0"/>
              </a:spcAft>
              <a:tabLst>
                <a:tab pos="1428750" algn="l"/>
              </a:tabLst>
              <a:defRPr>
                <a:solidFill>
                  <a:schemeClr val="tx1"/>
                </a:solidFill>
                <a:latin typeface="Arial" panose="020B0604020202020204" pitchFamily="34" charset="0"/>
              </a:defRPr>
            </a:lvl4pPr>
            <a:lvl5pPr eaLnBrk="0" fontAlgn="base" hangingPunct="0">
              <a:spcBef>
                <a:spcPct val="0"/>
              </a:spcBef>
              <a:spcAft>
                <a:spcPct val="0"/>
              </a:spcAft>
              <a:tabLst>
                <a:tab pos="1428750" algn="l"/>
              </a:tabLst>
              <a:defRPr>
                <a:solidFill>
                  <a:schemeClr val="tx1"/>
                </a:solidFill>
                <a:latin typeface="Arial" panose="020B0604020202020204" pitchFamily="34" charset="0"/>
              </a:defRPr>
            </a:lvl5pPr>
            <a:lvl6pPr eaLnBrk="0" fontAlgn="base" hangingPunct="0">
              <a:spcBef>
                <a:spcPct val="0"/>
              </a:spcBef>
              <a:spcAft>
                <a:spcPct val="0"/>
              </a:spcAft>
              <a:tabLst>
                <a:tab pos="1428750" algn="l"/>
              </a:tabLst>
              <a:defRPr>
                <a:solidFill>
                  <a:schemeClr val="tx1"/>
                </a:solidFill>
                <a:latin typeface="Arial" panose="020B0604020202020204" pitchFamily="34" charset="0"/>
              </a:defRPr>
            </a:lvl6pPr>
            <a:lvl7pPr eaLnBrk="0" fontAlgn="base" hangingPunct="0">
              <a:spcBef>
                <a:spcPct val="0"/>
              </a:spcBef>
              <a:spcAft>
                <a:spcPct val="0"/>
              </a:spcAft>
              <a:tabLst>
                <a:tab pos="1428750" algn="l"/>
              </a:tabLst>
              <a:defRPr>
                <a:solidFill>
                  <a:schemeClr val="tx1"/>
                </a:solidFill>
                <a:latin typeface="Arial" panose="020B0604020202020204" pitchFamily="34" charset="0"/>
              </a:defRPr>
            </a:lvl7pPr>
            <a:lvl8pPr eaLnBrk="0" fontAlgn="base" hangingPunct="0">
              <a:spcBef>
                <a:spcPct val="0"/>
              </a:spcBef>
              <a:spcAft>
                <a:spcPct val="0"/>
              </a:spcAft>
              <a:tabLst>
                <a:tab pos="1428750" algn="l"/>
              </a:tabLst>
              <a:defRPr>
                <a:solidFill>
                  <a:schemeClr val="tx1"/>
                </a:solidFill>
                <a:latin typeface="Arial" panose="020B0604020202020204" pitchFamily="34" charset="0"/>
              </a:defRPr>
            </a:lvl8pPr>
            <a:lvl9pPr eaLnBrk="0" fontAlgn="base" hangingPunct="0">
              <a:spcBef>
                <a:spcPct val="0"/>
              </a:spcBef>
              <a:spcAft>
                <a:spcPct val="0"/>
              </a:spcAft>
              <a:tabLst>
                <a:tab pos="1428750" algn="l"/>
              </a:tabLs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tab pos="1428750" algn="l"/>
              </a:tabLst>
            </a:pPr>
            <a:r>
              <a:rPr kumimoji="0" lang="el-GR"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l-GR" sz="1800" b="0" i="0" u="none" strike="noStrike" cap="none" normalizeH="0" baseline="0">
              <a:ln>
                <a:noFill/>
              </a:ln>
              <a:solidFill>
                <a:schemeClr val="tx1"/>
              </a:solidFill>
              <a:effectLst/>
              <a:latin typeface="Arial" panose="020B0604020202020204" pitchFamily="34" charset="0"/>
            </a:endParaRPr>
          </a:p>
        </p:txBody>
      </p:sp>
      <p:sp>
        <p:nvSpPr>
          <p:cNvPr id="31" name="Rectangle 24"/>
          <p:cNvSpPr>
            <a:spLocks noChangeArrowheads="1"/>
          </p:cNvSpPr>
          <p:nvPr/>
        </p:nvSpPr>
        <p:spPr bwMode="auto">
          <a:xfrm>
            <a:off x="232229" y="4090963"/>
            <a:ext cx="12778110"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1pPr>
            <a:lvl2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2pPr>
            <a:lvl3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3pPr>
            <a:lvl4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4pPr>
            <a:lvl5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5pPr>
            <a:lvl6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6pPr>
            <a:lvl7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7pPr>
            <a:lvl8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8pPr>
            <a:lvl9pPr eaLnBrk="0" fontAlgn="base" hangingPunct="0">
              <a:spcBef>
                <a:spcPct val="0"/>
              </a:spcBef>
              <a:spcAft>
                <a:spcPct val="0"/>
              </a:spcAft>
              <a:tabLst>
                <a:tab pos="1381125" algn="l"/>
                <a:tab pos="16383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Char char="•"/>
              <a:tabLst>
                <a:tab pos="1381125" algn="l"/>
                <a:tab pos="1638300" algn="l"/>
              </a:tabLst>
            </a:pPr>
            <a:r>
              <a:rPr lang="el-GR" sz="2000" dirty="0">
                <a:latin typeface="Times New Roman" panose="02020603050405020304" pitchFamily="18" charset="0"/>
                <a:ea typeface="Calibri" panose="020F0502020204030204" pitchFamily="34" charset="0"/>
                <a:cs typeface="Times New Roman" panose="02020603050405020304" pitchFamily="18" charset="0"/>
              </a:rPr>
              <a:t> Ο</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πίνακας A είναι ένας τετραγωνικός πίνακας </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nxn</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διαστάσεων και ονομάζεται πίνακας του συστήματος.</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1381125" algn="l"/>
                <a:tab pos="1638300" algn="l"/>
              </a:tabLst>
            </a:pPr>
            <a:r>
              <a:rPr lang="el-GR" sz="2000" dirty="0">
                <a:latin typeface="Times New Roman" panose="02020603050405020304" pitchFamily="18" charset="0"/>
                <a:ea typeface="Calibri" panose="020F0502020204030204" pitchFamily="34" charset="0"/>
                <a:cs typeface="Times New Roman" panose="02020603050405020304" pitchFamily="18" charset="0"/>
              </a:rPr>
              <a:t> Ο</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πίνακας B είναι </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nxr</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διαστάσεων και ονομάζεται πίνακας εισόδων. </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1381125" algn="l"/>
                <a:tab pos="1638300" algn="l"/>
              </a:tabLst>
            </a:pPr>
            <a:r>
              <a:rPr lang="el-GR" sz="2000" dirty="0">
                <a:latin typeface="Times New Roman" panose="02020603050405020304" pitchFamily="18" charset="0"/>
                <a:ea typeface="Calibri" panose="020F0502020204030204" pitchFamily="34" charset="0"/>
                <a:cs typeface="Times New Roman" panose="02020603050405020304" pitchFamily="18" charset="0"/>
              </a:rPr>
              <a:t> Ο</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πίνακας C είναι </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mxn</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διαστάσεων και ονομάζεται πίνακας εξόδων.</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tab pos="1381125" algn="l"/>
                <a:tab pos="1638300" algn="l"/>
              </a:tabLst>
            </a:pPr>
            <a:r>
              <a:rPr lang="el-GR" sz="2000" dirty="0">
                <a:latin typeface="Times New Roman" panose="02020603050405020304" pitchFamily="18" charset="0"/>
                <a:ea typeface="Calibri" panose="020F0502020204030204" pitchFamily="34" charset="0"/>
                <a:cs typeface="Times New Roman" panose="02020603050405020304" pitchFamily="18" charset="0"/>
              </a:rPr>
              <a:t> Ο</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πίνακας D είναι </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mxr</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διαστάσεων και ονομάζεται απευθείας πίνακας.</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381125" algn="l"/>
                <a:tab pos="1638300" algn="l"/>
              </a:tabLst>
            </a:pP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111845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1716977832"/>
              </p:ext>
            </p:extLst>
          </p:nvPr>
        </p:nvGraphicFramePr>
        <p:xfrm>
          <a:off x="3449724" y="460410"/>
          <a:ext cx="2598862" cy="443708"/>
        </p:xfrm>
        <a:graphic>
          <a:graphicData uri="http://schemas.openxmlformats.org/presentationml/2006/ole">
            <mc:AlternateContent xmlns:mc="http://schemas.openxmlformats.org/markup-compatibility/2006">
              <mc:Choice xmlns:v="urn:schemas-microsoft-com:vml" Requires="v">
                <p:oleObj spid="_x0000_s3175" name="Equation" r:id="rId3" imgW="1536700" imgH="228600" progId="Equation.DSMT4">
                  <p:embed/>
                </p:oleObj>
              </mc:Choice>
              <mc:Fallback>
                <p:oleObj name="Equation" r:id="rId3" imgW="1536700" imgH="2286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9724" y="460410"/>
                        <a:ext cx="2598862" cy="443708"/>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80366263"/>
              </p:ext>
            </p:extLst>
          </p:nvPr>
        </p:nvGraphicFramePr>
        <p:xfrm>
          <a:off x="196968" y="1281052"/>
          <a:ext cx="3954117" cy="523995"/>
        </p:xfrm>
        <a:graphic>
          <a:graphicData uri="http://schemas.openxmlformats.org/presentationml/2006/ole">
            <mc:AlternateContent xmlns:mc="http://schemas.openxmlformats.org/markup-compatibility/2006">
              <mc:Choice xmlns:v="urn:schemas-microsoft-com:vml" Requires="v">
                <p:oleObj spid="_x0000_s3176" name="Equation" r:id="rId5" imgW="2298700" imgH="330200" progId="Equation.DSMT4">
                  <p:embed/>
                </p:oleObj>
              </mc:Choice>
              <mc:Fallback>
                <p:oleObj name="Equation" r:id="rId5" imgW="2298700" imgH="3302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6968" y="1281052"/>
                        <a:ext cx="3954117" cy="523995"/>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81826315"/>
              </p:ext>
            </p:extLst>
          </p:nvPr>
        </p:nvGraphicFramePr>
        <p:xfrm>
          <a:off x="161262" y="2205262"/>
          <a:ext cx="5298063" cy="428745"/>
        </p:xfrm>
        <a:graphic>
          <a:graphicData uri="http://schemas.openxmlformats.org/presentationml/2006/ole">
            <mc:AlternateContent xmlns:mc="http://schemas.openxmlformats.org/markup-compatibility/2006">
              <mc:Choice xmlns:v="urn:schemas-microsoft-com:vml" Requires="v">
                <p:oleObj spid="_x0000_s3177" name="Equation" r:id="rId7" imgW="3289300" imgH="279400" progId="Equation.DSMT4">
                  <p:embed/>
                </p:oleObj>
              </mc:Choice>
              <mc:Fallback>
                <p:oleObj name="Equation" r:id="rId7" imgW="3289300" imgH="279400" progId="Equation.DSMT4">
                  <p:embed/>
                  <p:pic>
                    <p:nvPicPr>
                      <p:cNvPr id="0" name="Object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1262" y="2205262"/>
                        <a:ext cx="5298063" cy="428745"/>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698825714"/>
              </p:ext>
            </p:extLst>
          </p:nvPr>
        </p:nvGraphicFramePr>
        <p:xfrm>
          <a:off x="1435824" y="3531752"/>
          <a:ext cx="2073938" cy="400485"/>
        </p:xfrm>
        <a:graphic>
          <a:graphicData uri="http://schemas.openxmlformats.org/presentationml/2006/ole">
            <mc:AlternateContent xmlns:mc="http://schemas.openxmlformats.org/markup-compatibility/2006">
              <mc:Choice xmlns:v="urn:schemas-microsoft-com:vml" Requires="v">
                <p:oleObj spid="_x0000_s3178" name="Equation" r:id="rId9" imgW="1371600" imgH="279400" progId="Equation.DSMT4">
                  <p:embed/>
                </p:oleObj>
              </mc:Choice>
              <mc:Fallback>
                <p:oleObj name="Equation" r:id="rId9" imgW="1371600" imgH="279400" progId="Equation.DSMT4">
                  <p:embed/>
                  <p:pic>
                    <p:nvPicPr>
                      <p:cNvPr id="0" name="Object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35824" y="3531752"/>
                        <a:ext cx="2073938" cy="400485"/>
                      </a:xfrm>
                      <a:prstGeom prst="rect">
                        <a:avLst/>
                      </a:prstGeom>
                      <a:noFill/>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255188467"/>
              </p:ext>
            </p:extLst>
          </p:nvPr>
        </p:nvGraphicFramePr>
        <p:xfrm>
          <a:off x="3847231" y="4832089"/>
          <a:ext cx="3200297" cy="780172"/>
        </p:xfrm>
        <a:graphic>
          <a:graphicData uri="http://schemas.openxmlformats.org/presentationml/2006/ole">
            <mc:AlternateContent xmlns:mc="http://schemas.openxmlformats.org/markup-compatibility/2006">
              <mc:Choice xmlns:v="urn:schemas-microsoft-com:vml" Requires="v">
                <p:oleObj spid="_x0000_s3179" name="Equation" r:id="rId11" imgW="1879600" imgH="431800" progId="Equation.DSMT4">
                  <p:embed/>
                </p:oleObj>
              </mc:Choice>
              <mc:Fallback>
                <p:oleObj name="Equation" r:id="rId11" imgW="1879600" imgH="431800" progId="Equation.DSMT4">
                  <p:embed/>
                  <p:pic>
                    <p:nvPicPr>
                      <p:cNvPr id="0"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47231" y="4832089"/>
                        <a:ext cx="3200297" cy="780172"/>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938156086"/>
              </p:ext>
            </p:extLst>
          </p:nvPr>
        </p:nvGraphicFramePr>
        <p:xfrm>
          <a:off x="3817692" y="5633180"/>
          <a:ext cx="3212242" cy="745971"/>
        </p:xfrm>
        <a:graphic>
          <a:graphicData uri="http://schemas.openxmlformats.org/presentationml/2006/ole">
            <mc:AlternateContent xmlns:mc="http://schemas.openxmlformats.org/markup-compatibility/2006">
              <mc:Choice xmlns:v="urn:schemas-microsoft-com:vml" Requires="v">
                <p:oleObj spid="_x0000_s3180" name="Equation" r:id="rId13" imgW="1981200" imgH="457200" progId="Equation.DSMT4">
                  <p:embed/>
                </p:oleObj>
              </mc:Choice>
              <mc:Fallback>
                <p:oleObj name="Equation" r:id="rId13" imgW="1981200" imgH="457200" progId="Equation.DSMT4">
                  <p:embed/>
                  <p:pic>
                    <p:nvPicPr>
                      <p:cNvPr id="0" name="Object 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817692" y="5633180"/>
                        <a:ext cx="3212242" cy="745971"/>
                      </a:xfrm>
                      <a:prstGeom prst="rect">
                        <a:avLst/>
                      </a:prstGeom>
                      <a:noFill/>
                    </p:spPr>
                  </p:pic>
                </p:oleObj>
              </mc:Fallback>
            </mc:AlternateContent>
          </a:graphicData>
        </a:graphic>
      </p:graphicFrame>
      <p:sp>
        <p:nvSpPr>
          <p:cNvPr id="10" name="Rectangle 7"/>
          <p:cNvSpPr>
            <a:spLocks noChangeArrowheads="1"/>
          </p:cNvSpPr>
          <p:nvPr/>
        </p:nvSpPr>
        <p:spPr bwMode="auto">
          <a:xfrm>
            <a:off x="136173" y="50178"/>
            <a:ext cx="803540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Ο πίνακας συνάρτησης μεταφοράς του συστήματος δίνεται από την σχέση:</a:t>
            </a:r>
            <a:endParaRPr kumimoji="0" 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Arial" panose="020B0604020202020204" pitchFamily="34" charset="0"/>
            </a:endParaRPr>
          </a:p>
        </p:txBody>
      </p:sp>
      <p:sp>
        <p:nvSpPr>
          <p:cNvPr id="11" name="Rectangle 8"/>
          <p:cNvSpPr>
            <a:spLocks noChangeArrowheads="1"/>
          </p:cNvSpPr>
          <p:nvPr/>
        </p:nvSpPr>
        <p:spPr bwMode="auto">
          <a:xfrm>
            <a:off x="88237" y="954260"/>
            <a:ext cx="5920677"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Η γενική λύση του διανύσματος κατάστασης είναι :</a:t>
            </a:r>
            <a:endParaRPr kumimoji="0" 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Arial" panose="020B0604020202020204" pitchFamily="34" charset="0"/>
            </a:endParaRPr>
          </a:p>
        </p:txBody>
      </p:sp>
      <p:sp>
        <p:nvSpPr>
          <p:cNvPr id="12" name="Rectangle 9"/>
          <p:cNvSpPr>
            <a:spLocks noChangeArrowheads="1"/>
          </p:cNvSpPr>
          <p:nvPr/>
        </p:nvSpPr>
        <p:spPr bwMode="auto">
          <a:xfrm>
            <a:off x="336163" y="1721024"/>
            <a:ext cx="32252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ή</a:t>
            </a:r>
            <a:endParaRPr kumimoji="0" 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Arial" panose="020B0604020202020204" pitchFamily="34" charset="0"/>
            </a:endParaRPr>
          </a:p>
        </p:txBody>
      </p:sp>
      <p:sp>
        <p:nvSpPr>
          <p:cNvPr id="14" name="Rectangle 11"/>
          <p:cNvSpPr>
            <a:spLocks noChangeArrowheads="1"/>
          </p:cNvSpPr>
          <p:nvPr/>
        </p:nvSpPr>
        <p:spPr bwMode="auto">
          <a:xfrm>
            <a:off x="161262" y="3483113"/>
            <a:ext cx="11956757"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 πίνακας                                   ονομάζεται μεταβατικός πίνακας κατάστασης και προσδιορίζει τη μετάβαση του διανύσματος κατάστασης x(t) από την αρχική κατάσταση σε οποιαδήποτε τελική κατάσταση x(t).</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Ο απλούστερος τρόπος για την εύρεση του διανύσματος κατάστασης είναι η χρήση του µ</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ετασχηµατισµού</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l-GR" sz="20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Laplace</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12"/>
          <p:cNvSpPr>
            <a:spLocks noChangeArrowheads="1"/>
          </p:cNvSpPr>
          <p:nvPr/>
        </p:nvSpPr>
        <p:spPr bwMode="auto">
          <a:xfrm>
            <a:off x="0" y="34575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l-GR"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anose="020B0604020202020204" pitchFamily="34" charset="0"/>
            </a:endParaRPr>
          </a:p>
        </p:txBody>
      </p:sp>
      <p:sp>
        <p:nvSpPr>
          <p:cNvPr id="16" name="Rectangle 15"/>
          <p:cNvSpPr/>
          <p:nvPr/>
        </p:nvSpPr>
        <p:spPr>
          <a:xfrm>
            <a:off x="3449724" y="438716"/>
            <a:ext cx="2685948" cy="48341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extLst>
      <p:ext uri="{BB962C8B-B14F-4D97-AF65-F5344CB8AC3E}">
        <p14:creationId xmlns:p14="http://schemas.microsoft.com/office/powerpoint/2010/main" val="2305423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0914" y="508000"/>
            <a:ext cx="9738459" cy="1320800"/>
          </a:xfrm>
        </p:spPr>
        <p:txBody>
          <a:bodyPr>
            <a:normAutofit fontScale="90000"/>
          </a:bodyPr>
          <a:lstStyle/>
          <a:p>
            <a:r>
              <a:rPr lang="el-GR" sz="5400" dirty="0">
                <a:solidFill>
                  <a:schemeClr val="tx1"/>
                </a:solidFill>
                <a:latin typeface="Arial" panose="020B0604020202020204" pitchFamily="34" charset="0"/>
                <a:cs typeface="Arial" panose="020B0604020202020204" pitchFamily="34" charset="0"/>
              </a:rPr>
              <a:t>Ισοδύναμο  κύκλωμα γεννήτριας</a:t>
            </a:r>
            <a:br>
              <a:rPr lang="el-GR" b="1" dirty="0">
                <a:latin typeface="Arial" panose="020B0604020202020204" pitchFamily="34" charset="0"/>
                <a:cs typeface="Arial" panose="020B0604020202020204" pitchFamily="34" charset="0"/>
              </a:rPr>
            </a:br>
            <a:endParaRPr lang="el-GR" dirty="0">
              <a:latin typeface="Arial" panose="020B0604020202020204" pitchFamily="34" charset="0"/>
              <a:cs typeface="Arial" panose="020B0604020202020204" pitchFamily="34" charset="0"/>
            </a:endParaRPr>
          </a:p>
        </p:txBody>
      </p:sp>
      <p:pic>
        <p:nvPicPr>
          <p:cNvPr id="4" name="Content Placeholder 3"/>
          <p:cNvPicPr>
            <a:picLocks noGrp="1"/>
          </p:cNvPicPr>
          <p:nvPr>
            <p:ph idx="1"/>
          </p:nvPr>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colorTemperature colorTemp="11500"/>
                    </a14:imgEffect>
                    <a14:imgEffect>
                      <a14:saturation sat="300000"/>
                    </a14:imgEffect>
                  </a14:imgLayer>
                </a14:imgProps>
              </a:ext>
              <a:ext uri="{28A0092B-C50C-407E-A947-70E740481C1C}">
                <a14:useLocalDpi xmlns:a14="http://schemas.microsoft.com/office/drawing/2010/main" val="0"/>
              </a:ext>
            </a:extLst>
          </a:blip>
          <a:stretch>
            <a:fillRect/>
          </a:stretch>
        </p:blipFill>
        <p:spPr>
          <a:xfrm>
            <a:off x="-77341" y="1690353"/>
            <a:ext cx="4849552" cy="3219899"/>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graphicFrame>
        <p:nvGraphicFramePr>
          <p:cNvPr id="5" name="Object 4"/>
          <p:cNvGraphicFramePr>
            <a:graphicFrameLocks noChangeAspect="1"/>
          </p:cNvGraphicFramePr>
          <p:nvPr>
            <p:extLst>
              <p:ext uri="{D42A27DB-BD31-4B8C-83A1-F6EECF244321}">
                <p14:modId xmlns:p14="http://schemas.microsoft.com/office/powerpoint/2010/main" val="1602354739"/>
              </p:ext>
            </p:extLst>
          </p:nvPr>
        </p:nvGraphicFramePr>
        <p:xfrm>
          <a:off x="5706834" y="2482000"/>
          <a:ext cx="2319565" cy="710834"/>
        </p:xfrm>
        <a:graphic>
          <a:graphicData uri="http://schemas.openxmlformats.org/presentationml/2006/ole">
            <mc:AlternateContent xmlns:mc="http://schemas.openxmlformats.org/markup-compatibility/2006">
              <mc:Choice xmlns:v="urn:schemas-microsoft-com:vml" Requires="v">
                <p:oleObj spid="_x0000_s4147" name="Equation" r:id="rId5" imgW="1218671" imgH="393529" progId="Equation.DSMT4">
                  <p:embed/>
                </p:oleObj>
              </mc:Choice>
              <mc:Fallback>
                <p:oleObj name="Equation" r:id="rId5" imgW="1218671" imgH="393529"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6834" y="2482000"/>
                        <a:ext cx="2319565" cy="710834"/>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141101522"/>
              </p:ext>
            </p:extLst>
          </p:nvPr>
        </p:nvGraphicFramePr>
        <p:xfrm>
          <a:off x="5564994" y="3372782"/>
          <a:ext cx="2764075" cy="709695"/>
        </p:xfrm>
        <a:graphic>
          <a:graphicData uri="http://schemas.openxmlformats.org/presentationml/2006/ole">
            <mc:AlternateContent xmlns:mc="http://schemas.openxmlformats.org/markup-compatibility/2006">
              <mc:Choice xmlns:v="urn:schemas-microsoft-com:vml" Requires="v">
                <p:oleObj spid="_x0000_s4148" name="Equation" r:id="rId7" imgW="1409088" imgH="393529" progId="Equation.DSMT4">
                  <p:embed/>
                </p:oleObj>
              </mc:Choice>
              <mc:Fallback>
                <p:oleObj name="Equation" r:id="rId7" imgW="1409088" imgH="393529" progId="Equation.DSMT4">
                  <p:embed/>
                  <p:pic>
                    <p:nvPicPr>
                      <p:cNvPr id="0" name="Object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64994" y="3372782"/>
                        <a:ext cx="2764075" cy="709695"/>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3364441612"/>
              </p:ext>
            </p:extLst>
          </p:nvPr>
        </p:nvGraphicFramePr>
        <p:xfrm>
          <a:off x="5841999" y="4497620"/>
          <a:ext cx="2184399" cy="723213"/>
        </p:xfrm>
        <a:graphic>
          <a:graphicData uri="http://schemas.openxmlformats.org/presentationml/2006/ole">
            <mc:AlternateContent xmlns:mc="http://schemas.openxmlformats.org/markup-compatibility/2006">
              <mc:Choice xmlns:v="urn:schemas-microsoft-com:vml" Requires="v">
                <p:oleObj spid="_x0000_s4149" name="Equation" r:id="rId9" imgW="1371600" imgH="431800" progId="Equation.DSMT4">
                  <p:embed/>
                </p:oleObj>
              </mc:Choice>
              <mc:Fallback>
                <p:oleObj name="Equation" r:id="rId9" imgW="1371600" imgH="431800" progId="Equation.DSMT4">
                  <p:embed/>
                  <p:pic>
                    <p:nvPicPr>
                      <p:cNvPr id="0" name="Object 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841999" y="4497620"/>
                        <a:ext cx="2184399" cy="723213"/>
                      </a:xfrm>
                      <a:prstGeom prst="rect">
                        <a:avLst/>
                      </a:prstGeom>
                      <a:noFill/>
                    </p:spPr>
                  </p:pic>
                </p:oleObj>
              </mc:Fallback>
            </mc:AlternateContent>
          </a:graphicData>
        </a:graphic>
      </p:graphicFrame>
      <p:sp>
        <p:nvSpPr>
          <p:cNvPr id="8" name="Rectangle 5"/>
          <p:cNvSpPr>
            <a:spLocks noChangeArrowheads="1"/>
          </p:cNvSpPr>
          <p:nvPr/>
        </p:nvSpPr>
        <p:spPr bwMode="auto">
          <a:xfrm>
            <a:off x="4235163" y="1708219"/>
            <a:ext cx="7749693"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Το ισοδύναμο κύκλωμα μια</a:t>
            </a:r>
            <a:r>
              <a:rPr lang="el-GR" sz="2000" dirty="0">
                <a:latin typeface="Times New Roman" panose="02020603050405020304" pitchFamily="18" charset="0"/>
                <a:ea typeface="Calibri" panose="020F0502020204030204" pitchFamily="34" charset="0"/>
                <a:cs typeface="Times New Roman" panose="02020603050405020304" pitchFamily="18" charset="0"/>
              </a:rPr>
              <a:t>ς</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dc</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γεννήτριας με αντίσταση τυμπάνου </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Ra</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αυτεπαγωγή </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La</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και επαγόμενη ΗΕΔ </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 </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περιγράφεται από την εξίσωση :</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9" name="Rectangle 6"/>
          <p:cNvSpPr>
            <a:spLocks noChangeArrowheads="1"/>
          </p:cNvSpPr>
          <p:nvPr/>
        </p:nvSpPr>
        <p:spPr bwMode="auto">
          <a:xfrm>
            <a:off x="4651829" y="2749942"/>
            <a:ext cx="430919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l-GR" sz="11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l-GR"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(1.1)</a:t>
            </a:r>
            <a:endParaRPr kumimoji="0" lang="el-G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1085850" algn="l"/>
              </a:tabLst>
            </a:pPr>
            <a:endParaRPr kumimoji="0" lang="el-GR" sz="1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0" name="Rectangle 7"/>
          <p:cNvSpPr>
            <a:spLocks noChangeArrowheads="1"/>
          </p:cNvSpPr>
          <p:nvPr/>
        </p:nvSpPr>
        <p:spPr bwMode="auto">
          <a:xfrm>
            <a:off x="5623741" y="3510774"/>
            <a:ext cx="333937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1085850" algn="l"/>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(1.2)</a:t>
            </a:r>
            <a:endParaRPr kumimoji="0" lang="el-GR" sz="1600" b="0" i="0" u="none" strike="noStrike" cap="none" normalizeH="0" baseline="0" dirty="0">
              <a:ln>
                <a:noFill/>
              </a:ln>
              <a:solidFill>
                <a:schemeClr val="tx1"/>
              </a:solidFill>
              <a:effectLst/>
            </a:endParaRPr>
          </a:p>
        </p:txBody>
      </p:sp>
      <p:sp>
        <p:nvSpPr>
          <p:cNvPr id="11" name="Rectangle 8"/>
          <p:cNvSpPr>
            <a:spLocks noChangeArrowheads="1"/>
          </p:cNvSpPr>
          <p:nvPr/>
        </p:nvSpPr>
        <p:spPr bwMode="auto">
          <a:xfrm>
            <a:off x="8329069" y="4604953"/>
            <a:ext cx="57900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r>
              <a:rPr lang="el-GR" sz="1600" dirty="0">
                <a:latin typeface="Times New Roman" panose="02020603050405020304" pitchFamily="18" charset="0"/>
                <a:cs typeface="Times New Roman" panose="02020603050405020304" pitchFamily="18" charset="0"/>
              </a:rPr>
              <a:t>(1.3)</a:t>
            </a:r>
          </a:p>
        </p:txBody>
      </p:sp>
    </p:spTree>
    <p:extLst>
      <p:ext uri="{BB962C8B-B14F-4D97-AF65-F5344CB8AC3E}">
        <p14:creationId xmlns:p14="http://schemas.microsoft.com/office/powerpoint/2010/main" val="3619052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3105075335"/>
              </p:ext>
            </p:extLst>
          </p:nvPr>
        </p:nvGraphicFramePr>
        <p:xfrm>
          <a:off x="812800" y="1001235"/>
          <a:ext cx="2090057" cy="540287"/>
        </p:xfrm>
        <a:graphic>
          <a:graphicData uri="http://schemas.openxmlformats.org/presentationml/2006/ole">
            <mc:AlternateContent xmlns:mc="http://schemas.openxmlformats.org/markup-compatibility/2006">
              <mc:Choice xmlns:v="urn:schemas-microsoft-com:vml" Requires="v">
                <p:oleObj spid="_x0000_s5193" name="Equation" r:id="rId3" imgW="1371600" imgH="393700" progId="Equation.DSMT4">
                  <p:embed/>
                </p:oleObj>
              </mc:Choice>
              <mc:Fallback>
                <p:oleObj name="Equation" r:id="rId3" imgW="1371600" imgH="3937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2800" y="1001235"/>
                        <a:ext cx="2090057" cy="540287"/>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94405265"/>
              </p:ext>
            </p:extLst>
          </p:nvPr>
        </p:nvGraphicFramePr>
        <p:xfrm>
          <a:off x="728451" y="1704120"/>
          <a:ext cx="2325356" cy="597051"/>
        </p:xfrm>
        <a:graphic>
          <a:graphicData uri="http://schemas.openxmlformats.org/presentationml/2006/ole">
            <mc:AlternateContent xmlns:mc="http://schemas.openxmlformats.org/markup-compatibility/2006">
              <mc:Choice xmlns:v="urn:schemas-microsoft-com:vml" Requires="v">
                <p:oleObj spid="_x0000_s5194" name="Equation" r:id="rId5" imgW="1396394" imgH="393529" progId="Equation.DSMT4">
                  <p:embed/>
                </p:oleObj>
              </mc:Choice>
              <mc:Fallback>
                <p:oleObj name="Equation" r:id="rId5" imgW="1396394" imgH="393529" progId="Equation.DSMT4">
                  <p:embed/>
                  <p:pic>
                    <p:nvPicPr>
                      <p:cNvPr id="0" name="Object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8451" y="1704120"/>
                        <a:ext cx="2325356" cy="597051"/>
                      </a:xfrm>
                      <a:prstGeom prst="rect">
                        <a:avLst/>
                      </a:prstGeom>
                      <a:noFill/>
                    </p:spPr>
                  </p:pic>
                </p:oleObj>
              </mc:Fallback>
            </mc:AlternateContent>
          </a:graphicData>
        </a:graphic>
      </p:graphicFrame>
      <p:sp>
        <p:nvSpPr>
          <p:cNvPr id="6" name="Rectangle 3"/>
          <p:cNvSpPr>
            <a:spLocks noChangeArrowheads="1"/>
          </p:cNvSpPr>
          <p:nvPr/>
        </p:nvSpPr>
        <p:spPr bwMode="auto">
          <a:xfrm>
            <a:off x="728451" y="502655"/>
            <a:ext cx="972977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Στη γεννήτρια η είσοδος είναι </a:t>
            </a:r>
            <a:r>
              <a:rPr lang="el-GR" sz="2000" dirty="0">
                <a:latin typeface="Times New Roman" panose="02020603050405020304" pitchFamily="18" charset="0"/>
                <a:ea typeface="Calibri" panose="020F0502020204030204" pitchFamily="34" charset="0"/>
                <a:cs typeface="Times New Roman" panose="02020603050405020304" pitchFamily="18" charset="0"/>
              </a:rPr>
              <a:t>η</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μηχανική ενέργεια ενώ η έξοδος είναι </a:t>
            </a:r>
            <a:r>
              <a:rPr lang="el-GR" sz="2000" dirty="0">
                <a:latin typeface="Times New Roman" panose="02020603050405020304" pitchFamily="18" charset="0"/>
                <a:ea typeface="Calibri" panose="020F0502020204030204" pitchFamily="34" charset="0"/>
                <a:cs typeface="Times New Roman" panose="02020603050405020304" pitchFamily="18" charset="0"/>
              </a:rPr>
              <a:t>η </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ηλεκτρική ενέργεια.</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7" name="Rectangle 4"/>
          <p:cNvSpPr>
            <a:spLocks noChangeArrowheads="1"/>
          </p:cNvSpPr>
          <p:nvPr/>
        </p:nvSpPr>
        <p:spPr bwMode="auto">
          <a:xfrm>
            <a:off x="-522514" y="1098936"/>
            <a:ext cx="4294765"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l-G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(1.4)</a:t>
            </a:r>
            <a:endParaRPr kumimoji="0" lang="el-GR" sz="1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085850" algn="l"/>
              </a:tabLst>
            </a:pPr>
            <a:endParaRPr kumimoji="0" lang="el-GR" sz="1400" b="0" i="0" u="none" strike="noStrike" cap="none" normalizeH="0" baseline="0" dirty="0">
              <a:ln>
                <a:noFill/>
              </a:ln>
              <a:solidFill>
                <a:schemeClr val="tx1"/>
              </a:solidFill>
              <a:effectLst/>
            </a:endParaRPr>
          </a:p>
        </p:txBody>
      </p:sp>
      <p:sp>
        <p:nvSpPr>
          <p:cNvPr id="8" name="Rectangle 5"/>
          <p:cNvSpPr>
            <a:spLocks noChangeArrowheads="1"/>
          </p:cNvSpPr>
          <p:nvPr/>
        </p:nvSpPr>
        <p:spPr bwMode="auto">
          <a:xfrm>
            <a:off x="-420913" y="1694869"/>
            <a:ext cx="4214615"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085850" algn="l"/>
              </a:tabLst>
              <a:defRPr>
                <a:solidFill>
                  <a:schemeClr val="tx1"/>
                </a:solidFill>
                <a:latin typeface="Arial" panose="020B0604020202020204" pitchFamily="34" charset="0"/>
              </a:defRPr>
            </a:lvl1pPr>
            <a:lvl2pPr eaLnBrk="0" fontAlgn="base" hangingPunct="0">
              <a:spcBef>
                <a:spcPct val="0"/>
              </a:spcBef>
              <a:spcAft>
                <a:spcPct val="0"/>
              </a:spcAft>
              <a:tabLst>
                <a:tab pos="1085850" algn="l"/>
              </a:tabLst>
              <a:defRPr>
                <a:solidFill>
                  <a:schemeClr val="tx1"/>
                </a:solidFill>
                <a:latin typeface="Arial" panose="020B0604020202020204" pitchFamily="34" charset="0"/>
              </a:defRPr>
            </a:lvl2pPr>
            <a:lvl3pPr eaLnBrk="0" fontAlgn="base" hangingPunct="0">
              <a:spcBef>
                <a:spcPct val="0"/>
              </a:spcBef>
              <a:spcAft>
                <a:spcPct val="0"/>
              </a:spcAft>
              <a:tabLst>
                <a:tab pos="1085850" algn="l"/>
              </a:tabLst>
              <a:defRPr>
                <a:solidFill>
                  <a:schemeClr val="tx1"/>
                </a:solidFill>
                <a:latin typeface="Arial" panose="020B0604020202020204" pitchFamily="34" charset="0"/>
              </a:defRPr>
            </a:lvl3pPr>
            <a:lvl4pPr eaLnBrk="0" fontAlgn="base" hangingPunct="0">
              <a:spcBef>
                <a:spcPct val="0"/>
              </a:spcBef>
              <a:spcAft>
                <a:spcPct val="0"/>
              </a:spcAft>
              <a:tabLst>
                <a:tab pos="1085850" algn="l"/>
              </a:tabLst>
              <a:defRPr>
                <a:solidFill>
                  <a:schemeClr val="tx1"/>
                </a:solidFill>
                <a:latin typeface="Arial" panose="020B0604020202020204" pitchFamily="34" charset="0"/>
              </a:defRPr>
            </a:lvl4pPr>
            <a:lvl5pPr eaLnBrk="0" fontAlgn="base" hangingPunct="0">
              <a:spcBef>
                <a:spcPct val="0"/>
              </a:spcBef>
              <a:spcAft>
                <a:spcPct val="0"/>
              </a:spcAft>
              <a:tabLst>
                <a:tab pos="1085850" algn="l"/>
              </a:tabLst>
              <a:defRPr>
                <a:solidFill>
                  <a:schemeClr val="tx1"/>
                </a:solidFill>
                <a:latin typeface="Arial" panose="020B0604020202020204" pitchFamily="34" charset="0"/>
              </a:defRPr>
            </a:lvl5pPr>
            <a:lvl6pPr eaLnBrk="0" fontAlgn="base" hangingPunct="0">
              <a:spcBef>
                <a:spcPct val="0"/>
              </a:spcBef>
              <a:spcAft>
                <a:spcPct val="0"/>
              </a:spcAft>
              <a:tabLst>
                <a:tab pos="1085850" algn="l"/>
              </a:tabLst>
              <a:defRPr>
                <a:solidFill>
                  <a:schemeClr val="tx1"/>
                </a:solidFill>
                <a:latin typeface="Arial" panose="020B0604020202020204" pitchFamily="34" charset="0"/>
              </a:defRPr>
            </a:lvl6pPr>
            <a:lvl7pPr eaLnBrk="0" fontAlgn="base" hangingPunct="0">
              <a:spcBef>
                <a:spcPct val="0"/>
              </a:spcBef>
              <a:spcAft>
                <a:spcPct val="0"/>
              </a:spcAft>
              <a:tabLst>
                <a:tab pos="1085850" algn="l"/>
              </a:tabLst>
              <a:defRPr>
                <a:solidFill>
                  <a:schemeClr val="tx1"/>
                </a:solidFill>
                <a:latin typeface="Arial" panose="020B0604020202020204" pitchFamily="34" charset="0"/>
              </a:defRPr>
            </a:lvl7pPr>
            <a:lvl8pPr eaLnBrk="0" fontAlgn="base" hangingPunct="0">
              <a:spcBef>
                <a:spcPct val="0"/>
              </a:spcBef>
              <a:spcAft>
                <a:spcPct val="0"/>
              </a:spcAft>
              <a:tabLst>
                <a:tab pos="1085850" algn="l"/>
              </a:tabLst>
              <a:defRPr>
                <a:solidFill>
                  <a:schemeClr val="tx1"/>
                </a:solidFill>
                <a:latin typeface="Arial" panose="020B0604020202020204" pitchFamily="34" charset="0"/>
              </a:defRPr>
            </a:lvl8pPr>
            <a:lvl9pPr eaLnBrk="0" fontAlgn="base" hangingPunct="0">
              <a:spcBef>
                <a:spcPct val="0"/>
              </a:spcBef>
              <a:spcAft>
                <a:spcPct val="0"/>
              </a:spcAft>
              <a:tabLst>
                <a:tab pos="1085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085850" algn="l"/>
              </a:tabLst>
            </a:pPr>
            <a:r>
              <a:rPr kumimoji="0" lang="el-GR" sz="14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(1.5)</a:t>
            </a:r>
            <a:endParaRPr kumimoji="0" lang="el-GR" sz="1400" b="0" i="0" u="none" strike="noStrike" cap="none" normalizeH="0" baseline="0" dirty="0">
              <a:ln>
                <a:noFill/>
              </a:ln>
              <a:solidFill>
                <a:schemeClr val="tx1"/>
              </a:solidFill>
              <a:effectLst/>
            </a:endParaRPr>
          </a:p>
        </p:txBody>
      </p:sp>
      <p:sp>
        <p:nvSpPr>
          <p:cNvPr id="10" name="Rectangle 7"/>
          <p:cNvSpPr>
            <a:spLocks noChangeArrowheads="1"/>
          </p:cNvSpPr>
          <p:nvPr/>
        </p:nvSpPr>
        <p:spPr bwMode="auto">
          <a:xfrm flipV="1">
            <a:off x="943429" y="3744684"/>
            <a:ext cx="15303950"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l-GR"/>
          </a:p>
        </p:txBody>
      </p:sp>
      <p:graphicFrame>
        <p:nvGraphicFramePr>
          <p:cNvPr id="11" name="Object 10"/>
          <p:cNvGraphicFramePr>
            <a:graphicFrameLocks noChangeAspect="1"/>
          </p:cNvGraphicFramePr>
          <p:nvPr>
            <p:extLst>
              <p:ext uri="{D42A27DB-BD31-4B8C-83A1-F6EECF244321}">
                <p14:modId xmlns:p14="http://schemas.microsoft.com/office/powerpoint/2010/main" val="1069109458"/>
              </p:ext>
            </p:extLst>
          </p:nvPr>
        </p:nvGraphicFramePr>
        <p:xfrm>
          <a:off x="3643085" y="3044726"/>
          <a:ext cx="3831771" cy="1570880"/>
        </p:xfrm>
        <a:graphic>
          <a:graphicData uri="http://schemas.openxmlformats.org/presentationml/2006/ole">
            <mc:AlternateContent xmlns:mc="http://schemas.openxmlformats.org/markup-compatibility/2006">
              <mc:Choice xmlns:v="urn:schemas-microsoft-com:vml" Requires="v">
                <p:oleObj spid="_x0000_s5195" name="Equation" r:id="rId7" imgW="2463800" imgH="1066800" progId="Equation.DSMT4">
                  <p:embed/>
                </p:oleObj>
              </mc:Choice>
              <mc:Fallback>
                <p:oleObj name="Equation" r:id="rId7" imgW="2463800" imgH="106680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3085" y="3044726"/>
                        <a:ext cx="3831771" cy="1570880"/>
                      </a:xfrm>
                      <a:prstGeom prst="rect">
                        <a:avLst/>
                      </a:prstGeom>
                      <a:noFill/>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2032327224"/>
              </p:ext>
            </p:extLst>
          </p:nvPr>
        </p:nvGraphicFramePr>
        <p:xfrm>
          <a:off x="1624868" y="4878742"/>
          <a:ext cx="2284216" cy="642436"/>
        </p:xfrm>
        <a:graphic>
          <a:graphicData uri="http://schemas.openxmlformats.org/presentationml/2006/ole">
            <mc:AlternateContent xmlns:mc="http://schemas.openxmlformats.org/markup-compatibility/2006">
              <mc:Choice xmlns:v="urn:schemas-microsoft-com:vml" Requires="v">
                <p:oleObj spid="_x0000_s5196" name="Equation" r:id="rId9" imgW="1524000" imgH="431800" progId="Equation.DSMT4">
                  <p:embed/>
                </p:oleObj>
              </mc:Choice>
              <mc:Fallback>
                <p:oleObj name="Equation" r:id="rId9" imgW="1524000" imgH="431800"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24868" y="4878742"/>
                        <a:ext cx="2284216" cy="642436"/>
                      </a:xfrm>
                      <a:prstGeom prst="rect">
                        <a:avLst/>
                      </a:prstGeom>
                      <a:noFill/>
                    </p:spPr>
                  </p:pic>
                </p:oleObj>
              </mc:Fallback>
            </mc:AlternateContent>
          </a:graphicData>
        </a:graphic>
      </p:graphicFrame>
      <p:graphicFrame>
        <p:nvGraphicFramePr>
          <p:cNvPr id="13" name="Object 12"/>
          <p:cNvGraphicFramePr>
            <a:graphicFrameLocks noChangeAspect="1"/>
          </p:cNvGraphicFramePr>
          <p:nvPr>
            <p:extLst>
              <p:ext uri="{D42A27DB-BD31-4B8C-83A1-F6EECF244321}">
                <p14:modId xmlns:p14="http://schemas.microsoft.com/office/powerpoint/2010/main" val="350854995"/>
              </p:ext>
            </p:extLst>
          </p:nvPr>
        </p:nvGraphicFramePr>
        <p:xfrm>
          <a:off x="1719937" y="5609185"/>
          <a:ext cx="2189147" cy="540693"/>
        </p:xfrm>
        <a:graphic>
          <a:graphicData uri="http://schemas.openxmlformats.org/presentationml/2006/ole">
            <mc:AlternateContent xmlns:mc="http://schemas.openxmlformats.org/markup-compatibility/2006">
              <mc:Choice xmlns:v="urn:schemas-microsoft-com:vml" Requires="v">
                <p:oleObj spid="_x0000_s5197" name="Equation" r:id="rId11" imgW="1574800" imgH="393700" progId="Equation.DSMT4">
                  <p:embed/>
                </p:oleObj>
              </mc:Choice>
              <mc:Fallback>
                <p:oleObj name="Equation" r:id="rId11" imgW="1574800" imgH="393700" progId="Equation.DSMT4">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19937" y="5609185"/>
                        <a:ext cx="2189147" cy="540693"/>
                      </a:xfrm>
                      <a:prstGeom prst="rect">
                        <a:avLst/>
                      </a:prstGeom>
                      <a:noFill/>
                    </p:spPr>
                  </p:pic>
                </p:oleObj>
              </mc:Fallback>
            </mc:AlternateContent>
          </a:graphicData>
        </a:graphic>
      </p:graphicFrame>
      <p:sp>
        <p:nvSpPr>
          <p:cNvPr id="14" name="Rectangle 10"/>
          <p:cNvSpPr>
            <a:spLocks noChangeArrowheads="1"/>
          </p:cNvSpPr>
          <p:nvPr/>
        </p:nvSpPr>
        <p:spPr bwMode="auto">
          <a:xfrm>
            <a:off x="1509486" y="4396416"/>
            <a:ext cx="95410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Όπου : </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5" name="Rectangle 11"/>
          <p:cNvSpPr>
            <a:spLocks noChangeArrowheads="1"/>
          </p:cNvSpPr>
          <p:nvPr/>
        </p:nvSpPr>
        <p:spPr bwMode="auto">
          <a:xfrm>
            <a:off x="728451" y="4871955"/>
            <a:ext cx="4262705"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(1.6)</a:t>
            </a:r>
            <a:endParaRPr kumimoji="0" lang="el-G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l-GR" sz="1600" b="0" i="0" u="none" strike="noStrike" cap="none" normalizeH="0" baseline="0" dirty="0">
              <a:ln>
                <a:noFill/>
              </a:ln>
              <a:solidFill>
                <a:schemeClr val="tx1"/>
              </a:solidFill>
              <a:effectLst/>
              <a:latin typeface="Arial" panose="020B0604020202020204" pitchFamily="34" charset="0"/>
            </a:endParaRPr>
          </a:p>
        </p:txBody>
      </p:sp>
      <p:sp>
        <p:nvSpPr>
          <p:cNvPr id="16" name="Rectangle 12"/>
          <p:cNvSpPr>
            <a:spLocks noChangeArrowheads="1"/>
          </p:cNvSpPr>
          <p:nvPr/>
        </p:nvSpPr>
        <p:spPr bwMode="auto">
          <a:xfrm>
            <a:off x="4379687" y="5142339"/>
            <a:ext cx="434705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l-GR" sz="1600" dirty="0">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(1.7)</a:t>
            </a:r>
            <a:endParaRPr kumimoji="0" lang="el-GR" sz="1600" b="0" i="0" u="none" strike="noStrike" cap="none" normalizeH="0" baseline="0" dirty="0">
              <a:ln>
                <a:noFill/>
              </a:ln>
              <a:solidFill>
                <a:schemeClr val="tx1"/>
              </a:solidFill>
              <a:effectLst/>
              <a:latin typeface="Arial" panose="020B0604020202020204" pitchFamily="34" charset="0"/>
            </a:endParaRPr>
          </a:p>
        </p:txBody>
      </p:sp>
      <p:sp>
        <p:nvSpPr>
          <p:cNvPr id="18" name="Subtitle 17"/>
          <p:cNvSpPr>
            <a:spLocks noGrp="1"/>
          </p:cNvSpPr>
          <p:nvPr>
            <p:ph type="subTitle" idx="1"/>
          </p:nvPr>
        </p:nvSpPr>
        <p:spPr>
          <a:xfrm>
            <a:off x="-1648267" y="2517219"/>
            <a:ext cx="7766936" cy="1096899"/>
          </a:xfrm>
        </p:spPr>
        <p:txBody>
          <a:bodyPr>
            <a:normAutofit/>
          </a:bodyPr>
          <a:lstStyle/>
          <a:p>
            <a:r>
              <a:rPr lang="el-GR" sz="2000" dirty="0">
                <a:solidFill>
                  <a:schemeClr val="tx1"/>
                </a:solidFill>
                <a:latin typeface="Times New Roman" panose="02020603050405020304" pitchFamily="18" charset="0"/>
                <a:cs typeface="Times New Roman" panose="02020603050405020304" pitchFamily="18" charset="0"/>
              </a:rPr>
              <a:t>Από τις παραπάνω εξισώσεις προκύπτει ο πίνακας: </a:t>
            </a:r>
          </a:p>
        </p:txBody>
      </p:sp>
    </p:spTree>
    <p:extLst>
      <p:ext uri="{BB962C8B-B14F-4D97-AF65-F5344CB8AC3E}">
        <p14:creationId xmlns:p14="http://schemas.microsoft.com/office/powerpoint/2010/main" val="3549126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134" y="290286"/>
            <a:ext cx="8596668" cy="1320800"/>
          </a:xfrm>
        </p:spPr>
        <p:txBody>
          <a:bodyPr>
            <a:normAutofit/>
          </a:bodyPr>
          <a:lstStyle/>
          <a:p>
            <a:r>
              <a:rPr lang="el-GR" sz="4400" dirty="0">
                <a:solidFill>
                  <a:schemeClr val="tx1"/>
                </a:solidFill>
                <a:latin typeface="Times New Roman" panose="02020603050405020304" pitchFamily="18" charset="0"/>
                <a:cs typeface="Times New Roman" panose="02020603050405020304" pitchFamily="18" charset="0"/>
              </a:rPr>
              <a:t>Ανάλυση</a:t>
            </a:r>
            <a:r>
              <a:rPr lang="el-GR" sz="4400" dirty="0">
                <a:latin typeface="Times New Roman" panose="02020603050405020304" pitchFamily="18" charset="0"/>
                <a:cs typeface="Times New Roman" panose="02020603050405020304" pitchFamily="18" charset="0"/>
              </a:rPr>
              <a:t> </a:t>
            </a:r>
            <a:r>
              <a:rPr lang="el-GR" sz="4400" dirty="0">
                <a:solidFill>
                  <a:schemeClr val="tx1"/>
                </a:solidFill>
                <a:latin typeface="Times New Roman" panose="02020603050405020304" pitchFamily="18" charset="0"/>
                <a:cs typeface="Times New Roman" panose="02020603050405020304" pitchFamily="18" charset="0"/>
              </a:rPr>
              <a:t>μικρού σήματος </a:t>
            </a:r>
          </a:p>
        </p:txBody>
      </p:sp>
      <p:sp>
        <p:nvSpPr>
          <p:cNvPr id="3" name="Content Placeholder 2"/>
          <p:cNvSpPr>
            <a:spLocks noGrp="1"/>
          </p:cNvSpPr>
          <p:nvPr>
            <p:ph idx="1"/>
          </p:nvPr>
        </p:nvSpPr>
        <p:spPr>
          <a:xfrm>
            <a:off x="368387" y="1277198"/>
            <a:ext cx="8596668" cy="974497"/>
          </a:xfrm>
        </p:spPr>
        <p:txBody>
          <a:bodyPr>
            <a:noAutofit/>
          </a:bodyPr>
          <a:lstStyle/>
          <a:p>
            <a:pPr marL="0" indent="0" algn="just">
              <a:buNone/>
            </a:pPr>
            <a:r>
              <a:rPr lang="el-GR" sz="2000" dirty="0">
                <a:latin typeface="Times New Roman" panose="02020603050405020304" pitchFamily="18" charset="0"/>
                <a:cs typeface="Times New Roman" panose="02020603050405020304" pitchFamily="18" charset="0"/>
              </a:rPr>
              <a:t>Στην ανάλυση μικρού σήματος εισάγουμε στο σύστημά μας μία διαταραχή. Στις προηγούμενες εξισώσεις 1.6, 1.7 αυτό επιτυγχάνεται αν στις </a:t>
            </a:r>
            <a:r>
              <a:rPr lang="en-US" sz="2000" dirty="0">
                <a:latin typeface="Times New Roman" panose="02020603050405020304" pitchFamily="18" charset="0"/>
                <a:cs typeface="Times New Roman" panose="02020603050405020304" pitchFamily="18" charset="0"/>
              </a:rPr>
              <a:t>dc</a:t>
            </a:r>
            <a:r>
              <a:rPr lang="el-GR" sz="2000" dirty="0">
                <a:latin typeface="Times New Roman" panose="02020603050405020304" pitchFamily="18" charset="0"/>
                <a:cs typeface="Times New Roman" panose="02020603050405020304" pitchFamily="18" charset="0"/>
              </a:rPr>
              <a:t> συνιστώσες προσθέσουμε </a:t>
            </a:r>
            <a:r>
              <a:rPr lang="en-US" sz="2000" dirty="0">
                <a:latin typeface="Times New Roman" panose="02020603050405020304" pitchFamily="18" charset="0"/>
                <a:cs typeface="Times New Roman" panose="02020603050405020304" pitchFamily="18" charset="0"/>
              </a:rPr>
              <a:t>ac </a:t>
            </a:r>
            <a:r>
              <a:rPr lang="el-GR" sz="2000" dirty="0">
                <a:latin typeface="Times New Roman" panose="02020603050405020304" pitchFamily="18" charset="0"/>
                <a:cs typeface="Times New Roman" panose="02020603050405020304" pitchFamily="18" charset="0"/>
              </a:rPr>
              <a:t>συνιστώσες. Έτσι, προκύπτουν οι παρακάτω εξισώσεις:</a:t>
            </a:r>
          </a:p>
          <a:p>
            <a:pPr algn="just"/>
            <a:endParaRPr lang="el-GR" sz="2000" dirty="0">
              <a:latin typeface="Times New Roman" panose="02020603050405020304" pitchFamily="18" charset="0"/>
              <a:cs typeface="Times New Roman" panose="02020603050405020304" pitchFamily="18" charset="0"/>
            </a:endParaRPr>
          </a:p>
        </p:txBody>
      </p:sp>
      <p:graphicFrame>
        <p:nvGraphicFramePr>
          <p:cNvPr id="4" name="Object 3"/>
          <p:cNvGraphicFramePr>
            <a:graphicFrameLocks noChangeAspect="1"/>
          </p:cNvGraphicFramePr>
          <p:nvPr>
            <p:extLst>
              <p:ext uri="{D42A27DB-BD31-4B8C-83A1-F6EECF244321}">
                <p14:modId xmlns:p14="http://schemas.microsoft.com/office/powerpoint/2010/main" val="1911818082"/>
              </p:ext>
            </p:extLst>
          </p:nvPr>
        </p:nvGraphicFramePr>
        <p:xfrm>
          <a:off x="557906" y="2623745"/>
          <a:ext cx="5741988" cy="792162"/>
        </p:xfrm>
        <a:graphic>
          <a:graphicData uri="http://schemas.openxmlformats.org/presentationml/2006/ole">
            <mc:AlternateContent xmlns:mc="http://schemas.openxmlformats.org/markup-compatibility/2006">
              <mc:Choice xmlns:v="urn:schemas-microsoft-com:vml" Requires="v">
                <p:oleObj spid="_x0000_s6174" name="Equation" r:id="rId3" imgW="3200400" imgH="444240" progId="Equation.DSMT4">
                  <p:embed/>
                </p:oleObj>
              </mc:Choice>
              <mc:Fallback>
                <p:oleObj name="Equation" r:id="rId3" imgW="3200400" imgH="444240" progId="Equation.DSMT4">
                  <p:embed/>
                  <p:pic>
                    <p:nvPicPr>
                      <p:cNvPr id="0" name="Object 2"/>
                      <p:cNvPicPr>
                        <a:picLocks noChangeAspect="1" noChangeArrowheads="1"/>
                      </p:cNvPicPr>
                      <p:nvPr/>
                    </p:nvPicPr>
                    <p:blipFill>
                      <a:blip r:embed="rId4"/>
                      <a:srcRect/>
                      <a:stretch>
                        <a:fillRect/>
                      </a:stretch>
                    </p:blipFill>
                    <p:spPr bwMode="auto">
                      <a:xfrm>
                        <a:off x="557906" y="2623745"/>
                        <a:ext cx="5741988" cy="792162"/>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3525417628"/>
              </p:ext>
            </p:extLst>
          </p:nvPr>
        </p:nvGraphicFramePr>
        <p:xfrm>
          <a:off x="682319" y="4040359"/>
          <a:ext cx="5149850" cy="647700"/>
        </p:xfrm>
        <a:graphic>
          <a:graphicData uri="http://schemas.openxmlformats.org/presentationml/2006/ole">
            <mc:AlternateContent xmlns:mc="http://schemas.openxmlformats.org/markup-compatibility/2006">
              <mc:Choice xmlns:v="urn:schemas-microsoft-com:vml" Requires="v">
                <p:oleObj spid="_x0000_s6175" name="Equation" r:id="rId5" imgW="3238200" imgH="406080" progId="Equation.DSMT4">
                  <p:embed/>
                </p:oleObj>
              </mc:Choice>
              <mc:Fallback>
                <p:oleObj name="Equation" r:id="rId5" imgW="3238200" imgH="406080" progId="Equation.DSMT4">
                  <p:embed/>
                  <p:pic>
                    <p:nvPicPr>
                      <p:cNvPr id="0" name="Object 1"/>
                      <p:cNvPicPr>
                        <a:picLocks noChangeAspect="1" noChangeArrowheads="1"/>
                      </p:cNvPicPr>
                      <p:nvPr/>
                    </p:nvPicPr>
                    <p:blipFill>
                      <a:blip r:embed="rId6"/>
                      <a:srcRect/>
                      <a:stretch>
                        <a:fillRect/>
                      </a:stretch>
                    </p:blipFill>
                    <p:spPr bwMode="auto">
                      <a:xfrm>
                        <a:off x="682319" y="4040359"/>
                        <a:ext cx="5149850" cy="647700"/>
                      </a:xfrm>
                      <a:prstGeom prst="rect">
                        <a:avLst/>
                      </a:prstGeom>
                      <a:noFill/>
                    </p:spPr>
                  </p:pic>
                </p:oleObj>
              </mc:Fallback>
            </mc:AlternateContent>
          </a:graphicData>
        </a:graphic>
      </p:graphicFrame>
      <p:sp>
        <p:nvSpPr>
          <p:cNvPr id="7" name="Rectangle 4"/>
          <p:cNvSpPr>
            <a:spLocks noChangeArrowheads="1"/>
          </p:cNvSpPr>
          <p:nvPr/>
        </p:nvSpPr>
        <p:spPr bwMode="auto">
          <a:xfrm>
            <a:off x="5302628" y="2831132"/>
            <a:ext cx="153920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(1.8)</a:t>
            </a:r>
            <a:endParaRPr kumimoji="0" lang="el-G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6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3560914" y="4221328"/>
            <a:ext cx="33393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51025" algn="l"/>
              </a:tabLst>
              <a:defRPr>
                <a:solidFill>
                  <a:schemeClr val="tx1"/>
                </a:solidFill>
                <a:latin typeface="Arial" panose="020B0604020202020204" pitchFamily="34" charset="0"/>
              </a:defRPr>
            </a:lvl1pPr>
            <a:lvl2pPr eaLnBrk="0" fontAlgn="base" hangingPunct="0">
              <a:spcBef>
                <a:spcPct val="0"/>
              </a:spcBef>
              <a:spcAft>
                <a:spcPct val="0"/>
              </a:spcAft>
              <a:tabLst>
                <a:tab pos="1851025" algn="l"/>
              </a:tabLst>
              <a:defRPr>
                <a:solidFill>
                  <a:schemeClr val="tx1"/>
                </a:solidFill>
                <a:latin typeface="Arial" panose="020B0604020202020204" pitchFamily="34" charset="0"/>
              </a:defRPr>
            </a:lvl2pPr>
            <a:lvl3pPr eaLnBrk="0" fontAlgn="base" hangingPunct="0">
              <a:spcBef>
                <a:spcPct val="0"/>
              </a:spcBef>
              <a:spcAft>
                <a:spcPct val="0"/>
              </a:spcAft>
              <a:tabLst>
                <a:tab pos="1851025" algn="l"/>
              </a:tabLst>
              <a:defRPr>
                <a:solidFill>
                  <a:schemeClr val="tx1"/>
                </a:solidFill>
                <a:latin typeface="Arial" panose="020B0604020202020204" pitchFamily="34" charset="0"/>
              </a:defRPr>
            </a:lvl3pPr>
            <a:lvl4pPr eaLnBrk="0" fontAlgn="base" hangingPunct="0">
              <a:spcBef>
                <a:spcPct val="0"/>
              </a:spcBef>
              <a:spcAft>
                <a:spcPct val="0"/>
              </a:spcAft>
              <a:tabLst>
                <a:tab pos="1851025" algn="l"/>
              </a:tabLst>
              <a:defRPr>
                <a:solidFill>
                  <a:schemeClr val="tx1"/>
                </a:solidFill>
                <a:latin typeface="Arial" panose="020B0604020202020204" pitchFamily="34" charset="0"/>
              </a:defRPr>
            </a:lvl4pPr>
            <a:lvl5pPr eaLnBrk="0" fontAlgn="base" hangingPunct="0">
              <a:spcBef>
                <a:spcPct val="0"/>
              </a:spcBef>
              <a:spcAft>
                <a:spcPct val="0"/>
              </a:spcAft>
              <a:tabLst>
                <a:tab pos="1851025" algn="l"/>
              </a:tabLst>
              <a:defRPr>
                <a:solidFill>
                  <a:schemeClr val="tx1"/>
                </a:solidFill>
                <a:latin typeface="Arial" panose="020B0604020202020204" pitchFamily="34" charset="0"/>
              </a:defRPr>
            </a:lvl5pPr>
            <a:lvl6pPr eaLnBrk="0" fontAlgn="base" hangingPunct="0">
              <a:spcBef>
                <a:spcPct val="0"/>
              </a:spcBef>
              <a:spcAft>
                <a:spcPct val="0"/>
              </a:spcAft>
              <a:tabLst>
                <a:tab pos="1851025" algn="l"/>
              </a:tabLst>
              <a:defRPr>
                <a:solidFill>
                  <a:schemeClr val="tx1"/>
                </a:solidFill>
                <a:latin typeface="Arial" panose="020B0604020202020204" pitchFamily="34" charset="0"/>
              </a:defRPr>
            </a:lvl6pPr>
            <a:lvl7pPr eaLnBrk="0" fontAlgn="base" hangingPunct="0">
              <a:spcBef>
                <a:spcPct val="0"/>
              </a:spcBef>
              <a:spcAft>
                <a:spcPct val="0"/>
              </a:spcAft>
              <a:tabLst>
                <a:tab pos="1851025" algn="l"/>
              </a:tabLst>
              <a:defRPr>
                <a:solidFill>
                  <a:schemeClr val="tx1"/>
                </a:solidFill>
                <a:latin typeface="Arial" panose="020B0604020202020204" pitchFamily="34" charset="0"/>
              </a:defRPr>
            </a:lvl7pPr>
            <a:lvl8pPr eaLnBrk="0" fontAlgn="base" hangingPunct="0">
              <a:spcBef>
                <a:spcPct val="0"/>
              </a:spcBef>
              <a:spcAft>
                <a:spcPct val="0"/>
              </a:spcAft>
              <a:tabLst>
                <a:tab pos="1851025" algn="l"/>
              </a:tabLst>
              <a:defRPr>
                <a:solidFill>
                  <a:schemeClr val="tx1"/>
                </a:solidFill>
                <a:latin typeface="Arial" panose="020B0604020202020204" pitchFamily="34" charset="0"/>
              </a:defRPr>
            </a:lvl8pPr>
            <a:lvl9pPr eaLnBrk="0" fontAlgn="base" hangingPunct="0">
              <a:spcBef>
                <a:spcPct val="0"/>
              </a:spcBef>
              <a:spcAft>
                <a:spcPct val="0"/>
              </a:spcAft>
              <a:tabLst>
                <a:tab pos="1851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51025" algn="l"/>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(1.9)</a:t>
            </a:r>
            <a:endParaRPr kumimoji="0" lang="el-G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51025" algn="l"/>
              </a:tabLst>
            </a:pPr>
            <a:endParaRPr kumimoji="0" lang="el-GR" sz="1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1338774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3029694061"/>
              </p:ext>
            </p:extLst>
          </p:nvPr>
        </p:nvGraphicFramePr>
        <p:xfrm>
          <a:off x="1290638" y="238359"/>
          <a:ext cx="2382837" cy="439737"/>
        </p:xfrm>
        <a:graphic>
          <a:graphicData uri="http://schemas.openxmlformats.org/presentationml/2006/ole">
            <mc:AlternateContent xmlns:mc="http://schemas.openxmlformats.org/markup-compatibility/2006">
              <mc:Choice xmlns:v="urn:schemas-microsoft-com:vml" Requires="v">
                <p:oleObj spid="_x0000_s7241" name="Equation" r:id="rId3" imgW="1320480" imgH="241200" progId="Equation.DSMT4">
                  <p:embed/>
                </p:oleObj>
              </mc:Choice>
              <mc:Fallback>
                <p:oleObj name="Equation" r:id="rId3" imgW="1320480" imgH="241200" progId="Equation.DSMT4">
                  <p:embed/>
                  <p:pic>
                    <p:nvPicPr>
                      <p:cNvPr id="0" name="Object 3"/>
                      <p:cNvPicPr>
                        <a:picLocks noChangeAspect="1" noChangeArrowheads="1"/>
                      </p:cNvPicPr>
                      <p:nvPr/>
                    </p:nvPicPr>
                    <p:blipFill>
                      <a:blip r:embed="rId4"/>
                      <a:srcRect/>
                      <a:stretch>
                        <a:fillRect/>
                      </a:stretch>
                    </p:blipFill>
                    <p:spPr bwMode="auto">
                      <a:xfrm>
                        <a:off x="1290638" y="238359"/>
                        <a:ext cx="2382837" cy="439737"/>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177386505"/>
              </p:ext>
            </p:extLst>
          </p:nvPr>
        </p:nvGraphicFramePr>
        <p:xfrm>
          <a:off x="272910" y="1456265"/>
          <a:ext cx="6053138" cy="841375"/>
        </p:xfrm>
        <a:graphic>
          <a:graphicData uri="http://schemas.openxmlformats.org/presentationml/2006/ole">
            <mc:AlternateContent xmlns:mc="http://schemas.openxmlformats.org/markup-compatibility/2006">
              <mc:Choice xmlns:v="urn:schemas-microsoft-com:vml" Requires="v">
                <p:oleObj spid="_x0000_s7242" name="Equation" r:id="rId5" imgW="3174840" imgH="444240" progId="Equation.DSMT4">
                  <p:embed/>
                </p:oleObj>
              </mc:Choice>
              <mc:Fallback>
                <p:oleObj name="Equation" r:id="rId5" imgW="3174840" imgH="444240" progId="Equation.DSMT4">
                  <p:embed/>
                  <p:pic>
                    <p:nvPicPr>
                      <p:cNvPr id="0" name="Object 2"/>
                      <p:cNvPicPr>
                        <a:picLocks noChangeAspect="1" noChangeArrowheads="1"/>
                      </p:cNvPicPr>
                      <p:nvPr/>
                    </p:nvPicPr>
                    <p:blipFill>
                      <a:blip r:embed="rId6"/>
                      <a:srcRect/>
                      <a:stretch>
                        <a:fillRect/>
                      </a:stretch>
                    </p:blipFill>
                    <p:spPr bwMode="auto">
                      <a:xfrm>
                        <a:off x="272910" y="1456265"/>
                        <a:ext cx="6053138" cy="841375"/>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722406180"/>
              </p:ext>
            </p:extLst>
          </p:nvPr>
        </p:nvGraphicFramePr>
        <p:xfrm>
          <a:off x="304012" y="2706688"/>
          <a:ext cx="6010276" cy="728662"/>
        </p:xfrm>
        <a:graphic>
          <a:graphicData uri="http://schemas.openxmlformats.org/presentationml/2006/ole">
            <mc:AlternateContent xmlns:mc="http://schemas.openxmlformats.org/markup-compatibility/2006">
              <mc:Choice xmlns:v="urn:schemas-microsoft-com:vml" Requires="v">
                <p:oleObj spid="_x0000_s7243" name="Equation" r:id="rId7" imgW="3251160" imgH="406080" progId="Equation.DSMT4">
                  <p:embed/>
                </p:oleObj>
              </mc:Choice>
              <mc:Fallback>
                <p:oleObj name="Equation" r:id="rId7" imgW="3251160" imgH="406080" progId="Equation.DSMT4">
                  <p:embed/>
                  <p:pic>
                    <p:nvPicPr>
                      <p:cNvPr id="0" name="Object 1"/>
                      <p:cNvPicPr>
                        <a:picLocks noChangeAspect="1" noChangeArrowheads="1"/>
                      </p:cNvPicPr>
                      <p:nvPr/>
                    </p:nvPicPr>
                    <p:blipFill>
                      <a:blip r:embed="rId8"/>
                      <a:srcRect/>
                      <a:stretch>
                        <a:fillRect/>
                      </a:stretch>
                    </p:blipFill>
                    <p:spPr bwMode="auto">
                      <a:xfrm>
                        <a:off x="304012" y="2706688"/>
                        <a:ext cx="6010276" cy="728662"/>
                      </a:xfrm>
                      <a:prstGeom prst="rect">
                        <a:avLst/>
                      </a:prstGeom>
                      <a:noFill/>
                    </p:spPr>
                  </p:pic>
                </p:oleObj>
              </mc:Fallback>
            </mc:AlternateContent>
          </a:graphicData>
        </a:graphic>
      </p:graphicFrame>
      <p:sp>
        <p:nvSpPr>
          <p:cNvPr id="7" name="Rectangle 4"/>
          <p:cNvSpPr>
            <a:spLocks noChangeArrowheads="1"/>
          </p:cNvSpPr>
          <p:nvPr/>
        </p:nvSpPr>
        <p:spPr bwMode="auto">
          <a:xfrm>
            <a:off x="247197" y="224135"/>
            <a:ext cx="11224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4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Επειδή </a:t>
            </a:r>
            <a:endParaRPr kumimoji="0" lang="el-GR" sz="2400" b="0" i="0" u="none" strike="noStrike" cap="none" normalizeH="0" baseline="0" dirty="0">
              <a:ln>
                <a:noFill/>
              </a:ln>
              <a:solidFill>
                <a:schemeClr val="tx1"/>
              </a:solidFill>
              <a:effectLst/>
              <a:latin typeface="Arial" panose="020B0604020202020204" pitchFamily="34" charset="0"/>
            </a:endParaRPr>
          </a:p>
        </p:txBody>
      </p:sp>
      <p:sp>
        <p:nvSpPr>
          <p:cNvPr id="8" name="Rectangle 5"/>
          <p:cNvSpPr>
            <a:spLocks noChangeArrowheads="1"/>
          </p:cNvSpPr>
          <p:nvPr/>
        </p:nvSpPr>
        <p:spPr bwMode="auto">
          <a:xfrm>
            <a:off x="0" y="8763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51025" algn="l"/>
              </a:tabLst>
              <a:defRPr>
                <a:solidFill>
                  <a:schemeClr val="tx1"/>
                </a:solidFill>
                <a:latin typeface="Arial" panose="020B0604020202020204" pitchFamily="34" charset="0"/>
              </a:defRPr>
            </a:lvl1pPr>
            <a:lvl2pPr eaLnBrk="0" fontAlgn="base" hangingPunct="0">
              <a:spcBef>
                <a:spcPct val="0"/>
              </a:spcBef>
              <a:spcAft>
                <a:spcPct val="0"/>
              </a:spcAft>
              <a:tabLst>
                <a:tab pos="1851025" algn="l"/>
              </a:tabLst>
              <a:defRPr>
                <a:solidFill>
                  <a:schemeClr val="tx1"/>
                </a:solidFill>
                <a:latin typeface="Arial" panose="020B0604020202020204" pitchFamily="34" charset="0"/>
              </a:defRPr>
            </a:lvl2pPr>
            <a:lvl3pPr eaLnBrk="0" fontAlgn="base" hangingPunct="0">
              <a:spcBef>
                <a:spcPct val="0"/>
              </a:spcBef>
              <a:spcAft>
                <a:spcPct val="0"/>
              </a:spcAft>
              <a:tabLst>
                <a:tab pos="1851025" algn="l"/>
              </a:tabLst>
              <a:defRPr>
                <a:solidFill>
                  <a:schemeClr val="tx1"/>
                </a:solidFill>
                <a:latin typeface="Arial" panose="020B0604020202020204" pitchFamily="34" charset="0"/>
              </a:defRPr>
            </a:lvl3pPr>
            <a:lvl4pPr eaLnBrk="0" fontAlgn="base" hangingPunct="0">
              <a:spcBef>
                <a:spcPct val="0"/>
              </a:spcBef>
              <a:spcAft>
                <a:spcPct val="0"/>
              </a:spcAft>
              <a:tabLst>
                <a:tab pos="1851025" algn="l"/>
              </a:tabLst>
              <a:defRPr>
                <a:solidFill>
                  <a:schemeClr val="tx1"/>
                </a:solidFill>
                <a:latin typeface="Arial" panose="020B0604020202020204" pitchFamily="34" charset="0"/>
              </a:defRPr>
            </a:lvl4pPr>
            <a:lvl5pPr eaLnBrk="0" fontAlgn="base" hangingPunct="0">
              <a:spcBef>
                <a:spcPct val="0"/>
              </a:spcBef>
              <a:spcAft>
                <a:spcPct val="0"/>
              </a:spcAft>
              <a:tabLst>
                <a:tab pos="1851025" algn="l"/>
              </a:tabLst>
              <a:defRPr>
                <a:solidFill>
                  <a:schemeClr val="tx1"/>
                </a:solidFill>
                <a:latin typeface="Arial" panose="020B0604020202020204" pitchFamily="34" charset="0"/>
              </a:defRPr>
            </a:lvl5pPr>
            <a:lvl6pPr eaLnBrk="0" fontAlgn="base" hangingPunct="0">
              <a:spcBef>
                <a:spcPct val="0"/>
              </a:spcBef>
              <a:spcAft>
                <a:spcPct val="0"/>
              </a:spcAft>
              <a:tabLst>
                <a:tab pos="1851025" algn="l"/>
              </a:tabLst>
              <a:defRPr>
                <a:solidFill>
                  <a:schemeClr val="tx1"/>
                </a:solidFill>
                <a:latin typeface="Arial" panose="020B0604020202020204" pitchFamily="34" charset="0"/>
              </a:defRPr>
            </a:lvl6pPr>
            <a:lvl7pPr eaLnBrk="0" fontAlgn="base" hangingPunct="0">
              <a:spcBef>
                <a:spcPct val="0"/>
              </a:spcBef>
              <a:spcAft>
                <a:spcPct val="0"/>
              </a:spcAft>
              <a:tabLst>
                <a:tab pos="1851025" algn="l"/>
              </a:tabLst>
              <a:defRPr>
                <a:solidFill>
                  <a:schemeClr val="tx1"/>
                </a:solidFill>
                <a:latin typeface="Arial" panose="020B0604020202020204" pitchFamily="34" charset="0"/>
              </a:defRPr>
            </a:lvl7pPr>
            <a:lvl8pPr eaLnBrk="0" fontAlgn="base" hangingPunct="0">
              <a:spcBef>
                <a:spcPct val="0"/>
              </a:spcBef>
              <a:spcAft>
                <a:spcPct val="0"/>
              </a:spcAft>
              <a:tabLst>
                <a:tab pos="1851025" algn="l"/>
              </a:tabLst>
              <a:defRPr>
                <a:solidFill>
                  <a:schemeClr val="tx1"/>
                </a:solidFill>
                <a:latin typeface="Arial" panose="020B0604020202020204" pitchFamily="34" charset="0"/>
              </a:defRPr>
            </a:lvl8pPr>
            <a:lvl9pPr eaLnBrk="0" fontAlgn="base" hangingPunct="0">
              <a:spcBef>
                <a:spcPct val="0"/>
              </a:spcBef>
              <a:spcAft>
                <a:spcPct val="0"/>
              </a:spcAft>
              <a:tabLst>
                <a:tab pos="1851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51025" algn="l"/>
              </a:tabLst>
            </a:pPr>
            <a:r>
              <a:rPr kumimoji="0" lang="el-G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l-GR" sz="11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51025" algn="l"/>
              </a:tabLst>
            </a:pPr>
            <a:endParaRPr kumimoji="0" lang="el-GR" sz="1800" b="0" i="0" u="none" strike="noStrike" cap="none" normalizeH="0" baseline="0">
              <a:ln>
                <a:noFill/>
              </a:ln>
              <a:solidFill>
                <a:schemeClr val="tx1"/>
              </a:solidFill>
              <a:effectLst/>
              <a:latin typeface="Arial" panose="020B0604020202020204" pitchFamily="34" charset="0"/>
            </a:endParaRPr>
          </a:p>
        </p:txBody>
      </p:sp>
      <p:sp>
        <p:nvSpPr>
          <p:cNvPr id="9" name="Rectangle 6"/>
          <p:cNvSpPr>
            <a:spLocks noChangeArrowheads="1"/>
          </p:cNvSpPr>
          <p:nvPr/>
        </p:nvSpPr>
        <p:spPr bwMode="auto">
          <a:xfrm>
            <a:off x="4484914" y="1681103"/>
            <a:ext cx="2542684"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851025" algn="l"/>
              </a:tabLst>
              <a:defRPr>
                <a:solidFill>
                  <a:schemeClr val="tx1"/>
                </a:solidFill>
                <a:latin typeface="Arial" panose="020B0604020202020204" pitchFamily="34" charset="0"/>
              </a:defRPr>
            </a:lvl1pPr>
            <a:lvl2pPr eaLnBrk="0" fontAlgn="base" hangingPunct="0">
              <a:spcBef>
                <a:spcPct val="0"/>
              </a:spcBef>
              <a:spcAft>
                <a:spcPct val="0"/>
              </a:spcAft>
              <a:tabLst>
                <a:tab pos="1851025" algn="l"/>
              </a:tabLst>
              <a:defRPr>
                <a:solidFill>
                  <a:schemeClr val="tx1"/>
                </a:solidFill>
                <a:latin typeface="Arial" panose="020B0604020202020204" pitchFamily="34" charset="0"/>
              </a:defRPr>
            </a:lvl2pPr>
            <a:lvl3pPr eaLnBrk="0" fontAlgn="base" hangingPunct="0">
              <a:spcBef>
                <a:spcPct val="0"/>
              </a:spcBef>
              <a:spcAft>
                <a:spcPct val="0"/>
              </a:spcAft>
              <a:tabLst>
                <a:tab pos="1851025" algn="l"/>
              </a:tabLst>
              <a:defRPr>
                <a:solidFill>
                  <a:schemeClr val="tx1"/>
                </a:solidFill>
                <a:latin typeface="Arial" panose="020B0604020202020204" pitchFamily="34" charset="0"/>
              </a:defRPr>
            </a:lvl3pPr>
            <a:lvl4pPr eaLnBrk="0" fontAlgn="base" hangingPunct="0">
              <a:spcBef>
                <a:spcPct val="0"/>
              </a:spcBef>
              <a:spcAft>
                <a:spcPct val="0"/>
              </a:spcAft>
              <a:tabLst>
                <a:tab pos="1851025" algn="l"/>
              </a:tabLst>
              <a:defRPr>
                <a:solidFill>
                  <a:schemeClr val="tx1"/>
                </a:solidFill>
                <a:latin typeface="Arial" panose="020B0604020202020204" pitchFamily="34" charset="0"/>
              </a:defRPr>
            </a:lvl4pPr>
            <a:lvl5pPr eaLnBrk="0" fontAlgn="base" hangingPunct="0">
              <a:spcBef>
                <a:spcPct val="0"/>
              </a:spcBef>
              <a:spcAft>
                <a:spcPct val="0"/>
              </a:spcAft>
              <a:tabLst>
                <a:tab pos="1851025" algn="l"/>
              </a:tabLst>
              <a:defRPr>
                <a:solidFill>
                  <a:schemeClr val="tx1"/>
                </a:solidFill>
                <a:latin typeface="Arial" panose="020B0604020202020204" pitchFamily="34" charset="0"/>
              </a:defRPr>
            </a:lvl5pPr>
            <a:lvl6pPr eaLnBrk="0" fontAlgn="base" hangingPunct="0">
              <a:spcBef>
                <a:spcPct val="0"/>
              </a:spcBef>
              <a:spcAft>
                <a:spcPct val="0"/>
              </a:spcAft>
              <a:tabLst>
                <a:tab pos="1851025" algn="l"/>
              </a:tabLst>
              <a:defRPr>
                <a:solidFill>
                  <a:schemeClr val="tx1"/>
                </a:solidFill>
                <a:latin typeface="Arial" panose="020B0604020202020204" pitchFamily="34" charset="0"/>
              </a:defRPr>
            </a:lvl6pPr>
            <a:lvl7pPr eaLnBrk="0" fontAlgn="base" hangingPunct="0">
              <a:spcBef>
                <a:spcPct val="0"/>
              </a:spcBef>
              <a:spcAft>
                <a:spcPct val="0"/>
              </a:spcAft>
              <a:tabLst>
                <a:tab pos="1851025" algn="l"/>
              </a:tabLst>
              <a:defRPr>
                <a:solidFill>
                  <a:schemeClr val="tx1"/>
                </a:solidFill>
                <a:latin typeface="Arial" panose="020B0604020202020204" pitchFamily="34" charset="0"/>
              </a:defRPr>
            </a:lvl7pPr>
            <a:lvl8pPr eaLnBrk="0" fontAlgn="base" hangingPunct="0">
              <a:spcBef>
                <a:spcPct val="0"/>
              </a:spcBef>
              <a:spcAft>
                <a:spcPct val="0"/>
              </a:spcAft>
              <a:tabLst>
                <a:tab pos="1851025" algn="l"/>
              </a:tabLst>
              <a:defRPr>
                <a:solidFill>
                  <a:schemeClr val="tx1"/>
                </a:solidFill>
                <a:latin typeface="Arial" panose="020B0604020202020204" pitchFamily="34" charset="0"/>
              </a:defRPr>
            </a:lvl8pPr>
            <a:lvl9pPr eaLnBrk="0" fontAlgn="base" hangingPunct="0">
              <a:spcBef>
                <a:spcPct val="0"/>
              </a:spcBef>
              <a:spcAft>
                <a:spcPct val="0"/>
              </a:spcAft>
              <a:tabLst>
                <a:tab pos="1851025"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1851025" algn="l"/>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(1.10)</a:t>
            </a:r>
            <a:endParaRPr kumimoji="0" lang="el-GR" sz="1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1851025" algn="l"/>
              </a:tabLst>
            </a:pPr>
            <a:endParaRPr kumimoji="0" lang="el-GR" sz="1600" b="0" i="0" u="none" strike="noStrike" cap="none" normalizeH="0" baseline="0" dirty="0">
              <a:ln>
                <a:noFill/>
              </a:ln>
              <a:solidFill>
                <a:schemeClr val="tx1"/>
              </a:solidFill>
              <a:effectLst/>
            </a:endParaRPr>
          </a:p>
        </p:txBody>
      </p:sp>
      <p:sp>
        <p:nvSpPr>
          <p:cNvPr id="10" name="Rectangle 7"/>
          <p:cNvSpPr>
            <a:spLocks noChangeArrowheads="1"/>
          </p:cNvSpPr>
          <p:nvPr/>
        </p:nvSpPr>
        <p:spPr bwMode="auto">
          <a:xfrm>
            <a:off x="5430686" y="2883220"/>
            <a:ext cx="159691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(1.11)</a:t>
            </a:r>
            <a:endParaRPr kumimoji="0" lang="el-GR" sz="1600" b="0" i="0" u="none" strike="noStrike" cap="none" normalizeH="0" baseline="0" dirty="0">
              <a:ln>
                <a:noFill/>
              </a:ln>
              <a:solidFill>
                <a:schemeClr val="tx1"/>
              </a:solidFill>
              <a:effectLst/>
              <a:latin typeface="Arial" panose="020B0604020202020204" pitchFamily="34" charset="0"/>
            </a:endParaRPr>
          </a:p>
        </p:txBody>
      </p:sp>
      <p:graphicFrame>
        <p:nvGraphicFramePr>
          <p:cNvPr id="11" name="Object 10"/>
          <p:cNvGraphicFramePr>
            <a:graphicFrameLocks noChangeAspect="1"/>
          </p:cNvGraphicFramePr>
          <p:nvPr>
            <p:extLst>
              <p:ext uri="{D42A27DB-BD31-4B8C-83A1-F6EECF244321}">
                <p14:modId xmlns:p14="http://schemas.microsoft.com/office/powerpoint/2010/main" val="1034896004"/>
              </p:ext>
            </p:extLst>
          </p:nvPr>
        </p:nvGraphicFramePr>
        <p:xfrm>
          <a:off x="355600" y="4573588"/>
          <a:ext cx="3803650" cy="890587"/>
        </p:xfrm>
        <a:graphic>
          <a:graphicData uri="http://schemas.openxmlformats.org/presentationml/2006/ole">
            <mc:AlternateContent xmlns:mc="http://schemas.openxmlformats.org/markup-compatibility/2006">
              <mc:Choice xmlns:v="urn:schemas-microsoft-com:vml" Requires="v">
                <p:oleObj spid="_x0000_s7244" name="Equation" r:id="rId9" imgW="1879560" imgH="444240" progId="Equation.DSMT4">
                  <p:embed/>
                </p:oleObj>
              </mc:Choice>
              <mc:Fallback>
                <p:oleObj name="Equation" r:id="rId9" imgW="1879560" imgH="444240" progId="Equation.DSMT4">
                  <p:embed/>
                  <p:pic>
                    <p:nvPicPr>
                      <p:cNvPr id="0" name="Object 9"/>
                      <p:cNvPicPr>
                        <a:picLocks noChangeAspect="1" noChangeArrowheads="1"/>
                      </p:cNvPicPr>
                      <p:nvPr/>
                    </p:nvPicPr>
                    <p:blipFill>
                      <a:blip r:embed="rId10"/>
                      <a:srcRect/>
                      <a:stretch>
                        <a:fillRect/>
                      </a:stretch>
                    </p:blipFill>
                    <p:spPr bwMode="auto">
                      <a:xfrm>
                        <a:off x="355600" y="4573588"/>
                        <a:ext cx="3803650" cy="890587"/>
                      </a:xfrm>
                      <a:prstGeom prst="rect">
                        <a:avLst/>
                      </a:prstGeom>
                      <a:noFill/>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3435263992"/>
              </p:ext>
            </p:extLst>
          </p:nvPr>
        </p:nvGraphicFramePr>
        <p:xfrm>
          <a:off x="515938" y="5673725"/>
          <a:ext cx="3481387" cy="781050"/>
        </p:xfrm>
        <a:graphic>
          <a:graphicData uri="http://schemas.openxmlformats.org/presentationml/2006/ole">
            <mc:AlternateContent xmlns:mc="http://schemas.openxmlformats.org/markup-compatibility/2006">
              <mc:Choice xmlns:v="urn:schemas-microsoft-com:vml" Requires="v">
                <p:oleObj spid="_x0000_s7245" name="Equation" r:id="rId11" imgW="1815840" imgH="406080" progId="Equation.DSMT4">
                  <p:embed/>
                </p:oleObj>
              </mc:Choice>
              <mc:Fallback>
                <p:oleObj name="Equation" r:id="rId11" imgW="1815840" imgH="406080" progId="Equation.DSMT4">
                  <p:embed/>
                  <p:pic>
                    <p:nvPicPr>
                      <p:cNvPr id="0" name="Object 8"/>
                      <p:cNvPicPr>
                        <a:picLocks noChangeAspect="1" noChangeArrowheads="1"/>
                      </p:cNvPicPr>
                      <p:nvPr/>
                    </p:nvPicPr>
                    <p:blipFill>
                      <a:blip r:embed="rId12"/>
                      <a:srcRect/>
                      <a:stretch>
                        <a:fillRect/>
                      </a:stretch>
                    </p:blipFill>
                    <p:spPr bwMode="auto">
                      <a:xfrm>
                        <a:off x="515938" y="5673725"/>
                        <a:ext cx="3481387" cy="781050"/>
                      </a:xfrm>
                      <a:prstGeom prst="rect">
                        <a:avLst/>
                      </a:prstGeom>
                      <a:noFill/>
                    </p:spPr>
                  </p:pic>
                </p:oleObj>
              </mc:Fallback>
            </mc:AlternateContent>
          </a:graphicData>
        </a:graphic>
      </p:graphicFrame>
      <p:sp>
        <p:nvSpPr>
          <p:cNvPr id="13" name="Rectangle 10"/>
          <p:cNvSpPr>
            <a:spLocks noChangeArrowheads="1"/>
          </p:cNvSpPr>
          <p:nvPr/>
        </p:nvSpPr>
        <p:spPr bwMode="auto">
          <a:xfrm>
            <a:off x="351027" y="3899908"/>
            <a:ext cx="833247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Συνεπώς, απομονώνοντας τη διαταραχή, δηλαδή τις </a:t>
            </a:r>
            <a:r>
              <a:rPr kumimoji="0" lang="en-US"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ac </a:t>
            </a: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συνιστώσες, προκύπτει:</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4" name="Rectangle 11"/>
          <p:cNvSpPr>
            <a:spLocks noChangeArrowheads="1"/>
          </p:cNvSpPr>
          <p:nvPr/>
        </p:nvSpPr>
        <p:spPr bwMode="auto">
          <a:xfrm>
            <a:off x="6314288" y="4838343"/>
            <a:ext cx="7042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(1.12)</a:t>
            </a:r>
            <a:endParaRPr kumimoji="0" lang="el-GR" sz="1600" b="0" i="0" u="none" strike="noStrike" cap="none" normalizeH="0" baseline="0" dirty="0">
              <a:ln>
                <a:noFill/>
              </a:ln>
              <a:solidFill>
                <a:schemeClr val="tx1"/>
              </a:solidFill>
              <a:effectLst/>
            </a:endParaRPr>
          </a:p>
        </p:txBody>
      </p:sp>
      <p:sp>
        <p:nvSpPr>
          <p:cNvPr id="15" name="Rectangle 12"/>
          <p:cNvSpPr>
            <a:spLocks noChangeArrowheads="1"/>
          </p:cNvSpPr>
          <p:nvPr/>
        </p:nvSpPr>
        <p:spPr bwMode="auto">
          <a:xfrm>
            <a:off x="6314287" y="5894973"/>
            <a:ext cx="70429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6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(1.13)</a:t>
            </a:r>
            <a:endParaRPr kumimoji="0" lang="el-GR" sz="16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2592590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extLst>
              <p:ext uri="{D42A27DB-BD31-4B8C-83A1-F6EECF244321}">
                <p14:modId xmlns:p14="http://schemas.microsoft.com/office/powerpoint/2010/main" val="3199797870"/>
              </p:ext>
            </p:extLst>
          </p:nvPr>
        </p:nvGraphicFramePr>
        <p:xfrm>
          <a:off x="2506422" y="1172057"/>
          <a:ext cx="2254054" cy="366939"/>
        </p:xfrm>
        <a:graphic>
          <a:graphicData uri="http://schemas.openxmlformats.org/presentationml/2006/ole">
            <mc:AlternateContent xmlns:mc="http://schemas.openxmlformats.org/markup-compatibility/2006">
              <mc:Choice xmlns:v="urn:schemas-microsoft-com:vml" Requires="v">
                <p:oleObj spid="_x0000_s8357" name="Equation" r:id="rId3" imgW="1231366" imgH="203112" progId="Equation.DSMT4">
                  <p:embed/>
                </p:oleObj>
              </mc:Choice>
              <mc:Fallback>
                <p:oleObj name="Equation" r:id="rId3" imgW="1231366" imgH="203112" progId="Equation.DSMT4">
                  <p:embed/>
                  <p:pic>
                    <p:nvPicPr>
                      <p:cNvPr id="0"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6422" y="1172057"/>
                        <a:ext cx="2254054" cy="366939"/>
                      </a:xfrm>
                      <a:prstGeom prst="rect">
                        <a:avLst/>
                      </a:prstGeom>
                      <a:noFill/>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586078949"/>
              </p:ext>
            </p:extLst>
          </p:nvPr>
        </p:nvGraphicFramePr>
        <p:xfrm>
          <a:off x="2538412" y="1666308"/>
          <a:ext cx="2190075" cy="348421"/>
        </p:xfrm>
        <a:graphic>
          <a:graphicData uri="http://schemas.openxmlformats.org/presentationml/2006/ole">
            <mc:AlternateContent xmlns:mc="http://schemas.openxmlformats.org/markup-compatibility/2006">
              <mc:Choice xmlns:v="urn:schemas-microsoft-com:vml" Requires="v">
                <p:oleObj spid="_x0000_s8358" name="Equation" r:id="rId5" imgW="1256755" imgH="203112" progId="Equation.DSMT4">
                  <p:embed/>
                </p:oleObj>
              </mc:Choice>
              <mc:Fallback>
                <p:oleObj name="Equation" r:id="rId5" imgW="1256755" imgH="203112"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38412" y="1666308"/>
                        <a:ext cx="2190075" cy="348421"/>
                      </a:xfrm>
                      <a:prstGeom prst="rect">
                        <a:avLst/>
                      </a:prstGeom>
                      <a:noFill/>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101327066"/>
              </p:ext>
            </p:extLst>
          </p:nvPr>
        </p:nvGraphicFramePr>
        <p:xfrm>
          <a:off x="447675" y="2536825"/>
          <a:ext cx="1525588" cy="1089025"/>
        </p:xfrm>
        <a:graphic>
          <a:graphicData uri="http://schemas.openxmlformats.org/presentationml/2006/ole">
            <mc:AlternateContent xmlns:mc="http://schemas.openxmlformats.org/markup-compatibility/2006">
              <mc:Choice xmlns:v="urn:schemas-microsoft-com:vml" Requires="v">
                <p:oleObj spid="_x0000_s8359" name="Equation" r:id="rId7" imgW="787320" imgH="571320" progId="Equation.DSMT4">
                  <p:embed/>
                </p:oleObj>
              </mc:Choice>
              <mc:Fallback>
                <p:oleObj name="Equation" r:id="rId7" imgW="787320" imgH="571320" progId="Equation.DSMT4">
                  <p:embed/>
                  <p:pic>
                    <p:nvPicPr>
                      <p:cNvPr id="0" name="Object 10"/>
                      <p:cNvPicPr>
                        <a:picLocks noChangeAspect="1" noChangeArrowheads="1"/>
                      </p:cNvPicPr>
                      <p:nvPr/>
                    </p:nvPicPr>
                    <p:blipFill>
                      <a:blip r:embed="rId8"/>
                      <a:srcRect/>
                      <a:stretch>
                        <a:fillRect/>
                      </a:stretch>
                    </p:blipFill>
                    <p:spPr bwMode="auto">
                      <a:xfrm>
                        <a:off x="447675" y="2536825"/>
                        <a:ext cx="1525588" cy="1089025"/>
                      </a:xfrm>
                      <a:prstGeom prst="rect">
                        <a:avLst/>
                      </a:prstGeom>
                      <a:noFill/>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305480980"/>
              </p:ext>
            </p:extLst>
          </p:nvPr>
        </p:nvGraphicFramePr>
        <p:xfrm>
          <a:off x="2351314" y="2581511"/>
          <a:ext cx="1582057" cy="1298704"/>
        </p:xfrm>
        <a:graphic>
          <a:graphicData uri="http://schemas.openxmlformats.org/presentationml/2006/ole">
            <mc:AlternateContent xmlns:mc="http://schemas.openxmlformats.org/markup-compatibility/2006">
              <mc:Choice xmlns:v="urn:schemas-microsoft-com:vml" Requires="v">
                <p:oleObj spid="_x0000_s8360" name="Equation" r:id="rId9" imgW="1066337" imgH="863225" progId="Equation.DSMT4">
                  <p:embed/>
                </p:oleObj>
              </mc:Choice>
              <mc:Fallback>
                <p:oleObj name="Equation" r:id="rId9" imgW="1066337" imgH="863225" progId="Equation.DSMT4">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51314" y="2581511"/>
                        <a:ext cx="1582057" cy="1298704"/>
                      </a:xfrm>
                      <a:prstGeom prst="rect">
                        <a:avLst/>
                      </a:prstGeom>
                      <a:noFill/>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072235133"/>
              </p:ext>
            </p:extLst>
          </p:nvPr>
        </p:nvGraphicFramePr>
        <p:xfrm>
          <a:off x="4619625" y="2482850"/>
          <a:ext cx="1150938" cy="1344613"/>
        </p:xfrm>
        <a:graphic>
          <a:graphicData uri="http://schemas.openxmlformats.org/presentationml/2006/ole">
            <mc:AlternateContent xmlns:mc="http://schemas.openxmlformats.org/markup-compatibility/2006">
              <mc:Choice xmlns:v="urn:schemas-microsoft-com:vml" Requires="v">
                <p:oleObj spid="_x0000_s8361" name="Equation" r:id="rId11" imgW="749160" imgH="863280" progId="Equation.DSMT4">
                  <p:embed/>
                </p:oleObj>
              </mc:Choice>
              <mc:Fallback>
                <p:oleObj name="Equation" r:id="rId11" imgW="749160" imgH="863280" progId="Equation.DSMT4">
                  <p:embed/>
                  <p:pic>
                    <p:nvPicPr>
                      <p:cNvPr id="0" name="Object 8"/>
                      <p:cNvPicPr>
                        <a:picLocks noChangeAspect="1" noChangeArrowheads="1"/>
                      </p:cNvPicPr>
                      <p:nvPr/>
                    </p:nvPicPr>
                    <p:blipFill>
                      <a:blip r:embed="rId12"/>
                      <a:srcRect/>
                      <a:stretch>
                        <a:fillRect/>
                      </a:stretch>
                    </p:blipFill>
                    <p:spPr bwMode="auto">
                      <a:xfrm>
                        <a:off x="4619625" y="2482850"/>
                        <a:ext cx="1150938" cy="1344613"/>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3850624780"/>
              </p:ext>
            </p:extLst>
          </p:nvPr>
        </p:nvGraphicFramePr>
        <p:xfrm>
          <a:off x="6253163" y="2867025"/>
          <a:ext cx="1211262" cy="427038"/>
        </p:xfrm>
        <a:graphic>
          <a:graphicData uri="http://schemas.openxmlformats.org/presentationml/2006/ole">
            <mc:AlternateContent xmlns:mc="http://schemas.openxmlformats.org/markup-compatibility/2006">
              <mc:Choice xmlns:v="urn:schemas-microsoft-com:vml" Requires="v">
                <p:oleObj spid="_x0000_s8362" name="Equation" r:id="rId13" imgW="711000" imgH="253800" progId="Equation.DSMT4">
                  <p:embed/>
                </p:oleObj>
              </mc:Choice>
              <mc:Fallback>
                <p:oleObj name="Equation" r:id="rId13" imgW="711000" imgH="253800" progId="Equation.DSMT4">
                  <p:embed/>
                  <p:pic>
                    <p:nvPicPr>
                      <p:cNvPr id="0" name="Object 7"/>
                      <p:cNvPicPr>
                        <a:picLocks noChangeAspect="1" noChangeArrowheads="1"/>
                      </p:cNvPicPr>
                      <p:nvPr/>
                    </p:nvPicPr>
                    <p:blipFill>
                      <a:blip r:embed="rId14"/>
                      <a:srcRect/>
                      <a:stretch>
                        <a:fillRect/>
                      </a:stretch>
                    </p:blipFill>
                    <p:spPr bwMode="auto">
                      <a:xfrm>
                        <a:off x="6253163" y="2867025"/>
                        <a:ext cx="1211262" cy="427038"/>
                      </a:xfrm>
                      <a:prstGeom prst="rect">
                        <a:avLst/>
                      </a:prstGeom>
                      <a:noFill/>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350779736"/>
              </p:ext>
            </p:extLst>
          </p:nvPr>
        </p:nvGraphicFramePr>
        <p:xfrm>
          <a:off x="450850" y="4465511"/>
          <a:ext cx="1665288" cy="1016000"/>
        </p:xfrm>
        <a:graphic>
          <a:graphicData uri="http://schemas.openxmlformats.org/presentationml/2006/ole">
            <mc:AlternateContent xmlns:mc="http://schemas.openxmlformats.org/markup-compatibility/2006">
              <mc:Choice xmlns:v="urn:schemas-microsoft-com:vml" Requires="v">
                <p:oleObj spid="_x0000_s8363" name="Equation" r:id="rId15" imgW="787320" imgH="482400" progId="Equation.DSMT4">
                  <p:embed/>
                </p:oleObj>
              </mc:Choice>
              <mc:Fallback>
                <p:oleObj name="Equation" r:id="rId15" imgW="787320" imgH="482400" progId="Equation.DSMT4">
                  <p:embed/>
                  <p:pic>
                    <p:nvPicPr>
                      <p:cNvPr id="0" name="Object 6"/>
                      <p:cNvPicPr>
                        <a:picLocks noChangeAspect="1" noChangeArrowheads="1"/>
                      </p:cNvPicPr>
                      <p:nvPr/>
                    </p:nvPicPr>
                    <p:blipFill>
                      <a:blip r:embed="rId16"/>
                      <a:srcRect/>
                      <a:stretch>
                        <a:fillRect/>
                      </a:stretch>
                    </p:blipFill>
                    <p:spPr bwMode="auto">
                      <a:xfrm>
                        <a:off x="450850" y="4465511"/>
                        <a:ext cx="1665288" cy="1016000"/>
                      </a:xfrm>
                      <a:prstGeom prst="rect">
                        <a:avLst/>
                      </a:prstGeom>
                      <a:noFill/>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4023560122"/>
              </p:ext>
            </p:extLst>
          </p:nvPr>
        </p:nvGraphicFramePr>
        <p:xfrm>
          <a:off x="4160417" y="4429126"/>
          <a:ext cx="1290637" cy="965200"/>
        </p:xfrm>
        <a:graphic>
          <a:graphicData uri="http://schemas.openxmlformats.org/presentationml/2006/ole">
            <mc:AlternateContent xmlns:mc="http://schemas.openxmlformats.org/markup-compatibility/2006">
              <mc:Choice xmlns:v="urn:schemas-microsoft-com:vml" Requires="v">
                <p:oleObj spid="_x0000_s8364" name="Equation" r:id="rId17" imgW="609480" imgH="457200" progId="Equation.DSMT4">
                  <p:embed/>
                </p:oleObj>
              </mc:Choice>
              <mc:Fallback>
                <p:oleObj name="Equation" r:id="rId17" imgW="609480" imgH="457200" progId="Equation.DSMT4">
                  <p:embed/>
                  <p:pic>
                    <p:nvPicPr>
                      <p:cNvPr id="0" name="Object 5"/>
                      <p:cNvPicPr>
                        <a:picLocks noChangeAspect="1" noChangeArrowheads="1"/>
                      </p:cNvPicPr>
                      <p:nvPr/>
                    </p:nvPicPr>
                    <p:blipFill>
                      <a:blip r:embed="rId18"/>
                      <a:srcRect/>
                      <a:stretch>
                        <a:fillRect/>
                      </a:stretch>
                    </p:blipFill>
                    <p:spPr bwMode="auto">
                      <a:xfrm>
                        <a:off x="4160417" y="4429126"/>
                        <a:ext cx="1290637" cy="965200"/>
                      </a:xfrm>
                      <a:prstGeom prst="rect">
                        <a:avLst/>
                      </a:prstGeom>
                      <a:noFill/>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1670460328"/>
              </p:ext>
            </p:extLst>
          </p:nvPr>
        </p:nvGraphicFramePr>
        <p:xfrm>
          <a:off x="2440667" y="4489451"/>
          <a:ext cx="1403350" cy="844550"/>
        </p:xfrm>
        <a:graphic>
          <a:graphicData uri="http://schemas.openxmlformats.org/presentationml/2006/ole">
            <mc:AlternateContent xmlns:mc="http://schemas.openxmlformats.org/markup-compatibility/2006">
              <mc:Choice xmlns:v="urn:schemas-microsoft-com:vml" Requires="v">
                <p:oleObj spid="_x0000_s8365" name="Equation" r:id="rId19" imgW="787320" imgH="482400" progId="Equation.DSMT4">
                  <p:embed/>
                </p:oleObj>
              </mc:Choice>
              <mc:Fallback>
                <p:oleObj name="Equation" r:id="rId19" imgW="787320" imgH="482400" progId="Equation.DSMT4">
                  <p:embed/>
                  <p:pic>
                    <p:nvPicPr>
                      <p:cNvPr id="0" name="Object 4"/>
                      <p:cNvPicPr>
                        <a:picLocks noChangeAspect="1" noChangeArrowheads="1"/>
                      </p:cNvPicPr>
                      <p:nvPr/>
                    </p:nvPicPr>
                    <p:blipFill>
                      <a:blip r:embed="rId20"/>
                      <a:srcRect/>
                      <a:stretch>
                        <a:fillRect/>
                      </a:stretch>
                    </p:blipFill>
                    <p:spPr bwMode="auto">
                      <a:xfrm>
                        <a:off x="2440667" y="4489451"/>
                        <a:ext cx="1403350" cy="844550"/>
                      </a:xfrm>
                      <a:prstGeom prst="rect">
                        <a:avLst/>
                      </a:prstGeom>
                      <a:noFill/>
                    </p:spPr>
                  </p:pic>
                </p:oleObj>
              </mc:Fallback>
            </mc:AlternateContent>
          </a:graphicData>
        </a:graphic>
      </p:graphicFrame>
      <p:sp>
        <p:nvSpPr>
          <p:cNvPr id="16" name="Rectangle 13"/>
          <p:cNvSpPr>
            <a:spLocks noChangeArrowheads="1"/>
          </p:cNvSpPr>
          <p:nvPr/>
        </p:nvSpPr>
        <p:spPr bwMode="auto">
          <a:xfrm>
            <a:off x="123825" y="368005"/>
            <a:ext cx="7949805"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Παρατηρούμε ότι το σύστημά μας έχει πάρει την μορφή  του συστήματος:</a:t>
            </a: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2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18" name="Rectangle 15"/>
          <p:cNvSpPr>
            <a:spLocks noChangeArrowheads="1"/>
          </p:cNvSpPr>
          <p:nvPr/>
        </p:nvSpPr>
        <p:spPr bwMode="auto">
          <a:xfrm>
            <a:off x="352425" y="2130555"/>
            <a:ext cx="1511952"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όπου:</a:t>
            </a:r>
            <a:endParaRPr kumimoji="0" lang="el-GR" sz="20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l-GR" sz="2000"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kumimoji="0" lang="el-GR" sz="2000" b="0" i="0" u="none" strike="noStrike" cap="none" normalizeH="0" baseline="0" dirty="0">
              <a:ln>
                <a:noFill/>
              </a:ln>
              <a:solidFill>
                <a:schemeClr val="tx1"/>
              </a:solidFill>
              <a:effectLst/>
              <a:latin typeface="Arial" panose="020B0604020202020204" pitchFamily="34" charset="0"/>
            </a:endParaRPr>
          </a:p>
        </p:txBody>
      </p:sp>
      <p:sp>
        <p:nvSpPr>
          <p:cNvPr id="20" name="Rectangle 17"/>
          <p:cNvSpPr>
            <a:spLocks noChangeArrowheads="1"/>
          </p:cNvSpPr>
          <p:nvPr/>
        </p:nvSpPr>
        <p:spPr bwMode="auto">
          <a:xfrm>
            <a:off x="0" y="27622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21" name="Rectangle 18"/>
          <p:cNvSpPr>
            <a:spLocks noChangeArrowheads="1"/>
          </p:cNvSpPr>
          <p:nvPr/>
        </p:nvSpPr>
        <p:spPr bwMode="auto">
          <a:xfrm>
            <a:off x="-2728686" y="295184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sz="1100" b="0" i="0" u="none" strike="noStrike" cap="none" normalizeH="0" baseline="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l-GR" sz="1800" b="0" i="0" u="none" strike="noStrike" cap="none" normalizeH="0" baseline="0">
              <a:ln>
                <a:noFill/>
              </a:ln>
              <a:solidFill>
                <a:schemeClr val="tx1"/>
              </a:solidFill>
              <a:effectLst/>
              <a:latin typeface="Arial" panose="020B0604020202020204" pitchFamily="34" charset="0"/>
            </a:endParaRPr>
          </a:p>
        </p:txBody>
      </p:sp>
      <p:sp>
        <p:nvSpPr>
          <p:cNvPr id="26" name="Rectangle 23"/>
          <p:cNvSpPr>
            <a:spLocks noChangeArrowheads="1"/>
          </p:cNvSpPr>
          <p:nvPr/>
        </p:nvSpPr>
        <p:spPr bwMode="auto">
          <a:xfrm>
            <a:off x="0" y="95631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28" name="Rectangle 25"/>
          <p:cNvSpPr>
            <a:spLocks noChangeArrowheads="1"/>
          </p:cNvSpPr>
          <p:nvPr/>
        </p:nvSpPr>
        <p:spPr bwMode="auto">
          <a:xfrm>
            <a:off x="0" y="1168717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
        <p:nvSpPr>
          <p:cNvPr id="29" name="Rectangle 28"/>
          <p:cNvSpPr/>
          <p:nvPr/>
        </p:nvSpPr>
        <p:spPr>
          <a:xfrm>
            <a:off x="2337382" y="1078958"/>
            <a:ext cx="2656114" cy="103944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graphicFrame>
        <p:nvGraphicFramePr>
          <p:cNvPr id="19" name="Object 18">
            <a:extLst>
              <a:ext uri="{FF2B5EF4-FFF2-40B4-BE49-F238E27FC236}">
                <a16:creationId xmlns:a16="http://schemas.microsoft.com/office/drawing/2014/main" id="{9FF58257-CA14-4150-8060-A74AFB6F7642}"/>
              </a:ext>
            </a:extLst>
          </p:cNvPr>
          <p:cNvGraphicFramePr>
            <a:graphicFrameLocks noChangeAspect="1"/>
          </p:cNvGraphicFramePr>
          <p:nvPr>
            <p:extLst>
              <p:ext uri="{D42A27DB-BD31-4B8C-83A1-F6EECF244321}">
                <p14:modId xmlns:p14="http://schemas.microsoft.com/office/powerpoint/2010/main" val="620341756"/>
              </p:ext>
            </p:extLst>
          </p:nvPr>
        </p:nvGraphicFramePr>
        <p:xfrm>
          <a:off x="5693198" y="4638694"/>
          <a:ext cx="1047750" cy="536575"/>
        </p:xfrm>
        <a:graphic>
          <a:graphicData uri="http://schemas.openxmlformats.org/presentationml/2006/ole">
            <mc:AlternateContent xmlns:mc="http://schemas.openxmlformats.org/markup-compatibility/2006">
              <mc:Choice xmlns:v="urn:schemas-microsoft-com:vml" Requires="v">
                <p:oleObj spid="_x0000_s8366" name="Equation" r:id="rId21" imgW="495000" imgH="253800" progId="Equation.DSMT4">
                  <p:embed/>
                </p:oleObj>
              </mc:Choice>
              <mc:Fallback>
                <p:oleObj name="Equation" r:id="rId21" imgW="495000" imgH="253800" progId="Equation.DSMT4">
                  <p:embed/>
                  <p:pic>
                    <p:nvPicPr>
                      <p:cNvPr id="11" name="Object 10"/>
                      <p:cNvPicPr>
                        <a:picLocks noChangeAspect="1" noChangeArrowheads="1"/>
                      </p:cNvPicPr>
                      <p:nvPr/>
                    </p:nvPicPr>
                    <p:blipFill>
                      <a:blip r:embed="rId22"/>
                      <a:srcRect/>
                      <a:stretch>
                        <a:fillRect/>
                      </a:stretch>
                    </p:blipFill>
                    <p:spPr bwMode="auto">
                      <a:xfrm>
                        <a:off x="5693198" y="4638694"/>
                        <a:ext cx="1047750" cy="536575"/>
                      </a:xfrm>
                      <a:prstGeom prst="rect">
                        <a:avLst/>
                      </a:prstGeom>
                      <a:noFill/>
                    </p:spPr>
                  </p:pic>
                </p:oleObj>
              </mc:Fallback>
            </mc:AlternateContent>
          </a:graphicData>
        </a:graphic>
      </p:graphicFrame>
    </p:spTree>
    <p:extLst>
      <p:ext uri="{BB962C8B-B14F-4D97-AF65-F5344CB8AC3E}">
        <p14:creationId xmlns:p14="http://schemas.microsoft.com/office/powerpoint/2010/main" val="3662904137"/>
      </p:ext>
    </p:extLst>
  </p:cSld>
  <p:clrMapOvr>
    <a:masterClrMapping/>
  </p:clrMapOvr>
</p:sld>
</file>

<file path=ppt/theme/theme1.xml><?xml version="1.0" encoding="utf-8"?>
<a:theme xmlns:a="http://schemas.openxmlformats.org/drawingml/2006/main" name="Facet">
  <a:themeElements>
    <a:clrScheme name="Custom 2">
      <a:dk1>
        <a:sysClr val="windowText" lastClr="000000"/>
      </a:dk1>
      <a:lt1>
        <a:sysClr val="window" lastClr="FFFFFF"/>
      </a:lt1>
      <a:dk2>
        <a:srgbClr val="000000"/>
      </a:dk2>
      <a:lt2>
        <a:srgbClr val="F8F8F8"/>
      </a:lt2>
      <a:accent1>
        <a:srgbClr val="808080"/>
      </a:accent1>
      <a:accent2>
        <a:srgbClr val="9F9F9F"/>
      </a:accent2>
      <a:accent3>
        <a:srgbClr val="000000"/>
      </a:accent3>
      <a:accent4>
        <a:srgbClr val="808080"/>
      </a:accent4>
      <a:accent5>
        <a:srgbClr val="000000"/>
      </a:accent5>
      <a:accent6>
        <a:srgbClr val="4D4D4D"/>
      </a:accent6>
      <a:hlink>
        <a:srgbClr val="5F5F5F"/>
      </a:hlink>
      <a:folHlink>
        <a:srgbClr val="91919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000000"/>
    </a:dk2>
    <a:lt2>
      <a:srgbClr val="F8F8F8"/>
    </a:lt2>
    <a:accent1>
      <a:srgbClr val="808080"/>
    </a:accent1>
    <a:accent2>
      <a:srgbClr val="9F9F9F"/>
    </a:accent2>
    <a:accent3>
      <a:srgbClr val="000000"/>
    </a:accent3>
    <a:accent4>
      <a:srgbClr val="808080"/>
    </a:accent4>
    <a:accent5>
      <a:srgbClr val="000000"/>
    </a:accent5>
    <a:accent6>
      <a:srgbClr val="4D4D4D"/>
    </a:accent6>
    <a:hlink>
      <a:srgbClr val="5F5F5F"/>
    </a:hlink>
    <a:folHlink>
      <a:srgbClr val="919191"/>
    </a:folHlink>
  </a:clrScheme>
</a:themeOverride>
</file>

<file path=ppt/theme/themeOverride2.xml><?xml version="1.0" encoding="utf-8"?>
<a:themeOverride xmlns:a="http://schemas.openxmlformats.org/drawingml/2006/main">
  <a:clrScheme name="Custom 2">
    <a:dk1>
      <a:sysClr val="windowText" lastClr="000000"/>
    </a:dk1>
    <a:lt1>
      <a:sysClr val="window" lastClr="FFFFFF"/>
    </a:lt1>
    <a:dk2>
      <a:srgbClr val="000000"/>
    </a:dk2>
    <a:lt2>
      <a:srgbClr val="F8F8F8"/>
    </a:lt2>
    <a:accent1>
      <a:srgbClr val="808080"/>
    </a:accent1>
    <a:accent2>
      <a:srgbClr val="9F9F9F"/>
    </a:accent2>
    <a:accent3>
      <a:srgbClr val="000000"/>
    </a:accent3>
    <a:accent4>
      <a:srgbClr val="808080"/>
    </a:accent4>
    <a:accent5>
      <a:srgbClr val="000000"/>
    </a:accent5>
    <a:accent6>
      <a:srgbClr val="4D4D4D"/>
    </a:accent6>
    <a:hlink>
      <a:srgbClr val="5F5F5F"/>
    </a:hlink>
    <a:folHlink>
      <a:srgbClr val="919191"/>
    </a:folHlink>
  </a:clrScheme>
</a:themeOverride>
</file>

<file path=docProps/app.xml><?xml version="1.0" encoding="utf-8"?>
<Properties xmlns="http://schemas.openxmlformats.org/officeDocument/2006/extended-properties" xmlns:vt="http://schemas.openxmlformats.org/officeDocument/2006/docPropsVTypes">
  <Template/>
  <TotalTime>384</TotalTime>
  <Words>375</Words>
  <Application>Microsoft Office PowerPoint</Application>
  <PresentationFormat>Widescreen</PresentationFormat>
  <Paragraphs>55</Paragraphs>
  <Slides>11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9" baseType="lpstr">
      <vt:lpstr>Arial</vt:lpstr>
      <vt:lpstr>Calibri</vt:lpstr>
      <vt:lpstr>Times New Roman</vt:lpstr>
      <vt:lpstr>Trebuchet MS</vt:lpstr>
      <vt:lpstr>Wingdings 3</vt:lpstr>
      <vt:lpstr>Facet</vt:lpstr>
      <vt:lpstr>Equation</vt:lpstr>
      <vt:lpstr>MathType 6.0 Equation</vt:lpstr>
      <vt:lpstr>Εξισώσεις κατάστασης </vt:lpstr>
      <vt:lpstr>Έστω ένα σύστημα :</vt:lpstr>
      <vt:lpstr>PowerPoint Presentation</vt:lpstr>
      <vt:lpstr>PowerPoint Presentation</vt:lpstr>
      <vt:lpstr>Ισοδύναμο  κύκλωμα γεννήτριας </vt:lpstr>
      <vt:lpstr>PowerPoint Presentation</vt:lpstr>
      <vt:lpstr>Ανάλυση μικρού σήματος </vt:lpstr>
      <vt:lpstr>PowerPoint Presentation</vt:lpstr>
      <vt:lpstr>PowerPoint Presentation</vt:lpstr>
      <vt:lpstr>Συνεπώς προκύπτει το σύστημα:</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Εξισώσεις κατάστασης</dc:title>
  <dc:creator>Nikoleta</dc:creator>
  <cp:lastModifiedBy>Νικολαος Παπανικολαου</cp:lastModifiedBy>
  <cp:revision>25</cp:revision>
  <dcterms:created xsi:type="dcterms:W3CDTF">2017-11-08T07:10:19Z</dcterms:created>
  <dcterms:modified xsi:type="dcterms:W3CDTF">2017-11-09T10:28:30Z</dcterms:modified>
</cp:coreProperties>
</file>