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9" r:id="rId2"/>
    <p:sldMasterId id="2147483660" r:id="rId3"/>
    <p:sldMasterId id="2147483672" r:id="rId4"/>
    <p:sldMasterId id="2147483684" r:id="rId5"/>
    <p:sldMasterId id="2147483697" r:id="rId6"/>
  </p:sldMasterIdLst>
  <p:notesMasterIdLst>
    <p:notesMasterId r:id="rId89"/>
  </p:notesMasterIdLst>
  <p:sldIdLst>
    <p:sldId id="256" r:id="rId7"/>
    <p:sldId id="343" r:id="rId8"/>
    <p:sldId id="393" r:id="rId9"/>
    <p:sldId id="394" r:id="rId10"/>
    <p:sldId id="309" r:id="rId11"/>
    <p:sldId id="341" r:id="rId12"/>
    <p:sldId id="342" r:id="rId13"/>
    <p:sldId id="396" r:id="rId14"/>
    <p:sldId id="395" r:id="rId15"/>
    <p:sldId id="397" r:id="rId16"/>
    <p:sldId id="398" r:id="rId17"/>
    <p:sldId id="399" r:id="rId18"/>
    <p:sldId id="400" r:id="rId19"/>
    <p:sldId id="401" r:id="rId20"/>
    <p:sldId id="402" r:id="rId21"/>
    <p:sldId id="403" r:id="rId22"/>
    <p:sldId id="404" r:id="rId23"/>
    <p:sldId id="405" r:id="rId24"/>
    <p:sldId id="406" r:id="rId25"/>
    <p:sldId id="407" r:id="rId26"/>
    <p:sldId id="310" r:id="rId27"/>
    <p:sldId id="415" r:id="rId28"/>
    <p:sldId id="338" r:id="rId29"/>
    <p:sldId id="376" r:id="rId30"/>
    <p:sldId id="340" r:id="rId31"/>
    <p:sldId id="339" r:id="rId32"/>
    <p:sldId id="355" r:id="rId33"/>
    <p:sldId id="257" r:id="rId34"/>
    <p:sldId id="258" r:id="rId35"/>
    <p:sldId id="305" r:id="rId36"/>
    <p:sldId id="260" r:id="rId37"/>
    <p:sldId id="321" r:id="rId38"/>
    <p:sldId id="357" r:id="rId39"/>
    <p:sldId id="323" r:id="rId40"/>
    <p:sldId id="358" r:id="rId41"/>
    <p:sldId id="301" r:id="rId42"/>
    <p:sldId id="308" r:id="rId43"/>
    <p:sldId id="408" r:id="rId44"/>
    <p:sldId id="409" r:id="rId45"/>
    <p:sldId id="304" r:id="rId46"/>
    <p:sldId id="303" r:id="rId47"/>
    <p:sldId id="410" r:id="rId48"/>
    <p:sldId id="411" r:id="rId49"/>
    <p:sldId id="412" r:id="rId50"/>
    <p:sldId id="413" r:id="rId51"/>
    <p:sldId id="345" r:id="rId52"/>
    <p:sldId id="316" r:id="rId53"/>
    <p:sldId id="317" r:id="rId54"/>
    <p:sldId id="414" r:id="rId55"/>
    <p:sldId id="306" r:id="rId56"/>
    <p:sldId id="359" r:id="rId57"/>
    <p:sldId id="324" r:id="rId58"/>
    <p:sldId id="325" r:id="rId59"/>
    <p:sldId id="326" r:id="rId60"/>
    <p:sldId id="307" r:id="rId61"/>
    <p:sldId id="360" r:id="rId62"/>
    <p:sldId id="311" r:id="rId63"/>
    <p:sldId id="312" r:id="rId64"/>
    <p:sldId id="313" r:id="rId65"/>
    <p:sldId id="361" r:id="rId66"/>
    <p:sldId id="314" r:id="rId67"/>
    <p:sldId id="319" r:id="rId68"/>
    <p:sldId id="320" r:id="rId69"/>
    <p:sldId id="332" r:id="rId70"/>
    <p:sldId id="333" r:id="rId71"/>
    <p:sldId id="334" r:id="rId72"/>
    <p:sldId id="365" r:id="rId73"/>
    <p:sldId id="336" r:id="rId74"/>
    <p:sldId id="337" r:id="rId75"/>
    <p:sldId id="366" r:id="rId76"/>
    <p:sldId id="346" r:id="rId77"/>
    <p:sldId id="347" r:id="rId78"/>
    <p:sldId id="348" r:id="rId79"/>
    <p:sldId id="349" r:id="rId80"/>
    <p:sldId id="350" r:id="rId81"/>
    <p:sldId id="352" r:id="rId82"/>
    <p:sldId id="367" r:id="rId83"/>
    <p:sldId id="351" r:id="rId84"/>
    <p:sldId id="353" r:id="rId85"/>
    <p:sldId id="368" r:id="rId86"/>
    <p:sldId id="378" r:id="rId87"/>
    <p:sldId id="379" r:id="rId8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Προεπιλεγμένη ενότητα" id="{6E19D3D7-0608-496D-8B84-881A6FD90334}">
          <p14:sldIdLst>
            <p14:sldId id="256"/>
            <p14:sldId id="343"/>
            <p14:sldId id="393"/>
            <p14:sldId id="394"/>
            <p14:sldId id="309"/>
            <p14:sldId id="341"/>
            <p14:sldId id="342"/>
            <p14:sldId id="396"/>
            <p14:sldId id="395"/>
            <p14:sldId id="397"/>
            <p14:sldId id="398"/>
            <p14:sldId id="399"/>
            <p14:sldId id="400"/>
            <p14:sldId id="401"/>
            <p14:sldId id="402"/>
            <p14:sldId id="403"/>
            <p14:sldId id="404"/>
            <p14:sldId id="405"/>
            <p14:sldId id="406"/>
            <p14:sldId id="407"/>
            <p14:sldId id="310"/>
            <p14:sldId id="415"/>
            <p14:sldId id="338"/>
            <p14:sldId id="376"/>
            <p14:sldId id="340"/>
            <p14:sldId id="339"/>
            <p14:sldId id="355"/>
            <p14:sldId id="257"/>
            <p14:sldId id="258"/>
            <p14:sldId id="305"/>
            <p14:sldId id="260"/>
            <p14:sldId id="321"/>
            <p14:sldId id="357"/>
            <p14:sldId id="323"/>
            <p14:sldId id="358"/>
            <p14:sldId id="301"/>
            <p14:sldId id="308"/>
            <p14:sldId id="408"/>
            <p14:sldId id="409"/>
            <p14:sldId id="304"/>
            <p14:sldId id="303"/>
            <p14:sldId id="410"/>
            <p14:sldId id="411"/>
            <p14:sldId id="412"/>
            <p14:sldId id="413"/>
            <p14:sldId id="345"/>
            <p14:sldId id="316"/>
            <p14:sldId id="317"/>
            <p14:sldId id="414"/>
            <p14:sldId id="306"/>
            <p14:sldId id="359"/>
            <p14:sldId id="324"/>
            <p14:sldId id="325"/>
            <p14:sldId id="326"/>
            <p14:sldId id="307"/>
            <p14:sldId id="360"/>
            <p14:sldId id="311"/>
            <p14:sldId id="312"/>
            <p14:sldId id="313"/>
            <p14:sldId id="361"/>
            <p14:sldId id="314"/>
            <p14:sldId id="319"/>
            <p14:sldId id="320"/>
            <p14:sldId id="332"/>
            <p14:sldId id="333"/>
            <p14:sldId id="334"/>
            <p14:sldId id="365"/>
            <p14:sldId id="336"/>
            <p14:sldId id="337"/>
            <p14:sldId id="366"/>
            <p14:sldId id="346"/>
            <p14:sldId id="347"/>
            <p14:sldId id="348"/>
            <p14:sldId id="349"/>
            <p14:sldId id="350"/>
            <p14:sldId id="352"/>
            <p14:sldId id="367"/>
            <p14:sldId id="351"/>
            <p14:sldId id="353"/>
            <p14:sldId id="368"/>
            <p14:sldId id="378"/>
            <p14:sldId id="37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867" autoAdjust="0"/>
  </p:normalViewPr>
  <p:slideViewPr>
    <p:cSldViewPr snapToGrid="0">
      <p:cViewPr varScale="1">
        <p:scale>
          <a:sx n="119" d="100"/>
          <a:sy n="119" d="100"/>
        </p:scale>
        <p:origin x="270"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5160"/>
    </p:cViewPr>
  </p:sorterViewPr>
  <p:notesViewPr>
    <p:cSldViewPr snapToGrid="0">
      <p:cViewPr varScale="1">
        <p:scale>
          <a:sx n="51" d="100"/>
          <a:sy n="51" d="100"/>
        </p:scale>
        <p:origin x="2692" y="5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slide" Target="slides/slide62.xml"/><Relationship Id="rId84" Type="http://schemas.openxmlformats.org/officeDocument/2006/relationships/slide" Target="slides/slide78.xml"/><Relationship Id="rId89" Type="http://schemas.openxmlformats.org/officeDocument/2006/relationships/notesMaster" Target="notesMasters/notesMaster1.xml"/><Relationship Id="rId16" Type="http://schemas.openxmlformats.org/officeDocument/2006/relationships/slide" Target="slides/slide10.xml"/><Relationship Id="rId11" Type="http://schemas.openxmlformats.org/officeDocument/2006/relationships/slide" Target="slides/slide5.xml"/><Relationship Id="rId32" Type="http://schemas.openxmlformats.org/officeDocument/2006/relationships/slide" Target="slides/slide26.xml"/><Relationship Id="rId37" Type="http://schemas.openxmlformats.org/officeDocument/2006/relationships/slide" Target="slides/slide31.xml"/><Relationship Id="rId53" Type="http://schemas.openxmlformats.org/officeDocument/2006/relationships/slide" Target="slides/slide47.xml"/><Relationship Id="rId58" Type="http://schemas.openxmlformats.org/officeDocument/2006/relationships/slide" Target="slides/slide52.xml"/><Relationship Id="rId74" Type="http://schemas.openxmlformats.org/officeDocument/2006/relationships/slide" Target="slides/slide68.xml"/><Relationship Id="rId79" Type="http://schemas.openxmlformats.org/officeDocument/2006/relationships/slide" Target="slides/slide73.xml"/><Relationship Id="rId5" Type="http://schemas.openxmlformats.org/officeDocument/2006/relationships/slideMaster" Target="slideMasters/slideMaster5.xml"/><Relationship Id="rId90" Type="http://schemas.openxmlformats.org/officeDocument/2006/relationships/presProps" Target="presProps.xml"/><Relationship Id="rId22" Type="http://schemas.openxmlformats.org/officeDocument/2006/relationships/slide" Target="slides/slide16.xml"/><Relationship Id="rId27" Type="http://schemas.openxmlformats.org/officeDocument/2006/relationships/slide" Target="slides/slide21.xml"/><Relationship Id="rId43" Type="http://schemas.openxmlformats.org/officeDocument/2006/relationships/slide" Target="slides/slide37.xml"/><Relationship Id="rId48" Type="http://schemas.openxmlformats.org/officeDocument/2006/relationships/slide" Target="slides/slide42.xml"/><Relationship Id="rId64" Type="http://schemas.openxmlformats.org/officeDocument/2006/relationships/slide" Target="slides/slide58.xml"/><Relationship Id="rId69" Type="http://schemas.openxmlformats.org/officeDocument/2006/relationships/slide" Target="slides/slide63.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80" Type="http://schemas.openxmlformats.org/officeDocument/2006/relationships/slide" Target="slides/slide74.xml"/><Relationship Id="rId85" Type="http://schemas.openxmlformats.org/officeDocument/2006/relationships/slide" Target="slides/slide79.xml"/><Relationship Id="rId93"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slide" Target="slides/slide69.xml"/><Relationship Id="rId83" Type="http://schemas.openxmlformats.org/officeDocument/2006/relationships/slide" Target="slides/slide77.xml"/><Relationship Id="rId88" Type="http://schemas.openxmlformats.org/officeDocument/2006/relationships/slide" Target="slides/slide82.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slide" Target="slides/slide72.xml"/><Relationship Id="rId81" Type="http://schemas.openxmlformats.org/officeDocument/2006/relationships/slide" Target="slides/slide75.xml"/><Relationship Id="rId86" Type="http://schemas.openxmlformats.org/officeDocument/2006/relationships/slide" Target="slides/slide80.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6" Type="http://schemas.openxmlformats.org/officeDocument/2006/relationships/slide" Target="slides/slide70.xml"/><Relationship Id="rId7" Type="http://schemas.openxmlformats.org/officeDocument/2006/relationships/slide" Target="slides/slide1.xml"/><Relationship Id="rId71" Type="http://schemas.openxmlformats.org/officeDocument/2006/relationships/slide" Target="slides/slide65.xml"/><Relationship Id="rId92" Type="http://schemas.openxmlformats.org/officeDocument/2006/relationships/theme" Target="theme/theme1.xml"/><Relationship Id="rId2" Type="http://schemas.openxmlformats.org/officeDocument/2006/relationships/slideMaster" Target="slideMasters/slideMaster2.xml"/><Relationship Id="rId29" Type="http://schemas.openxmlformats.org/officeDocument/2006/relationships/slide" Target="slides/slide23.xml"/><Relationship Id="rId24" Type="http://schemas.openxmlformats.org/officeDocument/2006/relationships/slide" Target="slides/slide18.xml"/><Relationship Id="rId40" Type="http://schemas.openxmlformats.org/officeDocument/2006/relationships/slide" Target="slides/slide34.xml"/><Relationship Id="rId45" Type="http://schemas.openxmlformats.org/officeDocument/2006/relationships/slide" Target="slides/slide39.xml"/><Relationship Id="rId66" Type="http://schemas.openxmlformats.org/officeDocument/2006/relationships/slide" Target="slides/slide60.xml"/><Relationship Id="rId87" Type="http://schemas.openxmlformats.org/officeDocument/2006/relationships/slide" Target="slides/slide81.xml"/><Relationship Id="rId61" Type="http://schemas.openxmlformats.org/officeDocument/2006/relationships/slide" Target="slides/slide55.xml"/><Relationship Id="rId82" Type="http://schemas.openxmlformats.org/officeDocument/2006/relationships/slide" Target="slides/slide76.xml"/><Relationship Id="rId19" Type="http://schemas.openxmlformats.org/officeDocument/2006/relationships/slide" Target="slides/slide13.xml"/><Relationship Id="rId14" Type="http://schemas.openxmlformats.org/officeDocument/2006/relationships/slide" Target="slides/slide8.xml"/><Relationship Id="rId30" Type="http://schemas.openxmlformats.org/officeDocument/2006/relationships/slide" Target="slides/slide24.xml"/><Relationship Id="rId35" Type="http://schemas.openxmlformats.org/officeDocument/2006/relationships/slide" Target="slides/slide29.xml"/><Relationship Id="rId56" Type="http://schemas.openxmlformats.org/officeDocument/2006/relationships/slide" Target="slides/slide50.xml"/><Relationship Id="rId77" Type="http://schemas.openxmlformats.org/officeDocument/2006/relationships/slide" Target="slides/slide7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4B037D-1CDA-4983-90F2-C0E0EC47DD50}" type="datetimeFigureOut">
              <a:rPr lang="el-GR" smtClean="0"/>
              <a:t>17/5/2023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B41DB1-D9C1-45AB-909B-8CECB428618F}" type="slidenum">
              <a:rPr lang="el-GR" smtClean="0"/>
              <a:t>‹#›</a:t>
            </a:fld>
            <a:endParaRPr lang="el-GR"/>
          </a:p>
        </p:txBody>
      </p:sp>
    </p:spTree>
    <p:extLst>
      <p:ext uri="{BB962C8B-B14F-4D97-AF65-F5344CB8AC3E}">
        <p14:creationId xmlns:p14="http://schemas.microsoft.com/office/powerpoint/2010/main" val="673351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6FB41DB1-D9C1-45AB-909B-8CECB428618F}" type="slidenum">
              <a:rPr lang="el-GR" smtClean="0"/>
              <a:t>1</a:t>
            </a:fld>
            <a:endParaRPr lang="el-GR"/>
          </a:p>
        </p:txBody>
      </p:sp>
      <p:sp>
        <p:nvSpPr>
          <p:cNvPr id="5" name="Ορθογώνιο 4">
            <a:extLst>
              <a:ext uri="{FF2B5EF4-FFF2-40B4-BE49-F238E27FC236}">
                <a16:creationId xmlns:a16="http://schemas.microsoft.com/office/drawing/2014/main" id="{C2201A66-8BA6-4C1A-ACB3-1AE0CCA73B39}"/>
              </a:ext>
            </a:extLst>
          </p:cNvPr>
          <p:cNvSpPr/>
          <p:nvPr/>
        </p:nvSpPr>
        <p:spPr>
          <a:xfrm>
            <a:off x="1714500" y="3508568"/>
            <a:ext cx="3429000" cy="4639668"/>
          </a:xfrm>
          <a:prstGeom prst="rect">
            <a:avLst/>
          </a:prstGeom>
        </p:spPr>
        <p:txBody>
          <a:bodyPr>
            <a:spAutoFit/>
          </a:bodyPr>
          <a:lstStyle/>
          <a:p>
            <a:pPr algn="just">
              <a:lnSpc>
                <a:spcPct val="150000"/>
              </a:lnSpc>
              <a:spcAft>
                <a:spcPts val="800"/>
              </a:spcAft>
            </a:pPr>
            <a:r>
              <a:rPr lang="el-GR" dirty="0">
                <a:latin typeface="Calibri" panose="020F0502020204030204" pitchFamily="34" charset="0"/>
                <a:ea typeface="Calibri" panose="020F0502020204030204" pitchFamily="34" charset="0"/>
                <a:cs typeface="Times New Roman" panose="02020603050405020304" pitchFamily="18" charset="0"/>
              </a:rPr>
              <a:t>όσο οι νομοθετικές λειτουργίες παραμένουν κυρίως ή εξ’ ολοκλήρου στο επίπεδο του κράτους έθνους τόσο μιλάμε για περιορισμένη </a:t>
            </a:r>
            <a:r>
              <a:rPr lang="el-GR" dirty="0" err="1">
                <a:latin typeface="Calibri" panose="020F0502020204030204" pitchFamily="34" charset="0"/>
                <a:ea typeface="Calibri" panose="020F0502020204030204" pitchFamily="34" charset="0"/>
                <a:cs typeface="Times New Roman" panose="02020603050405020304" pitchFamily="18" charset="0"/>
              </a:rPr>
              <a:t>ολοκλήρωση</a:t>
            </a:r>
            <a:r>
              <a:rPr lang="el-GR" dirty="0" err="1"/>
              <a:t>όσο</a:t>
            </a:r>
            <a:r>
              <a:rPr lang="el-GR" dirty="0"/>
              <a:t> οι νομοθετικές λειτουργίες παραμένουν κυρίως ή εξ’ ολοκλήρου στο επίπεδο του κράτους έθνους τόσο μιλάμε για περιορισμένη ολοκλήρωση</a:t>
            </a:r>
          </a:p>
          <a:p>
            <a:pPr algn="just">
              <a:lnSpc>
                <a:spcPct val="150000"/>
              </a:lnSpc>
              <a:spcAft>
                <a:spcPts val="800"/>
              </a:spcAft>
            </a:pP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5426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6FB41DB1-D9C1-45AB-909B-8CECB428618F}" type="slidenum">
              <a:rPr lang="el-GR" smtClean="0"/>
              <a:t>5</a:t>
            </a:fld>
            <a:endParaRPr lang="el-GR"/>
          </a:p>
        </p:txBody>
      </p:sp>
    </p:spTree>
    <p:extLst>
      <p:ext uri="{BB962C8B-B14F-4D97-AF65-F5344CB8AC3E}">
        <p14:creationId xmlns:p14="http://schemas.microsoft.com/office/powerpoint/2010/main" val="2967588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6FB41DB1-D9C1-45AB-909B-8CECB428618F}" type="slidenum">
              <a:rPr lang="el-GR" smtClean="0"/>
              <a:t>28</a:t>
            </a:fld>
            <a:endParaRPr lang="el-GR"/>
          </a:p>
        </p:txBody>
      </p:sp>
    </p:spTree>
    <p:extLst>
      <p:ext uri="{BB962C8B-B14F-4D97-AF65-F5344CB8AC3E}">
        <p14:creationId xmlns:p14="http://schemas.microsoft.com/office/powerpoint/2010/main" val="2568765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6FB41DB1-D9C1-45AB-909B-8CECB428618F}" type="slidenum">
              <a:rPr lang="el-GR" smtClean="0"/>
              <a:t>29</a:t>
            </a:fld>
            <a:endParaRPr lang="el-GR"/>
          </a:p>
        </p:txBody>
      </p:sp>
    </p:spTree>
    <p:extLst>
      <p:ext uri="{BB962C8B-B14F-4D97-AF65-F5344CB8AC3E}">
        <p14:creationId xmlns:p14="http://schemas.microsoft.com/office/powerpoint/2010/main" val="3281750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6FB41DB1-D9C1-45AB-909B-8CECB428618F}" type="slidenum">
              <a:rPr lang="el-GR" smtClean="0"/>
              <a:t>31</a:t>
            </a:fld>
            <a:endParaRPr lang="el-GR"/>
          </a:p>
        </p:txBody>
      </p:sp>
    </p:spTree>
    <p:extLst>
      <p:ext uri="{BB962C8B-B14F-4D97-AF65-F5344CB8AC3E}">
        <p14:creationId xmlns:p14="http://schemas.microsoft.com/office/powerpoint/2010/main" val="3666148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C4C8FB-6A45-4062-A5D1-FA3730ED7474}"/>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824E1F3F-DA15-4BD4-85A1-1579430B9C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B1BB0C4B-2F05-4C7F-86BA-72DDAA03B8E8}"/>
              </a:ext>
            </a:extLst>
          </p:cNvPr>
          <p:cNvSpPr>
            <a:spLocks noGrp="1"/>
          </p:cNvSpPr>
          <p:nvPr>
            <p:ph type="dt" sz="half" idx="10"/>
          </p:nvPr>
        </p:nvSpPr>
        <p:spPr/>
        <p:txBody>
          <a:bodyPr/>
          <a:lstStyle/>
          <a:p>
            <a:fld id="{7DC5E5A2-5F82-44C2-9171-C8947CF30D9F}" type="datetimeFigureOut">
              <a:rPr lang="el-GR" smtClean="0"/>
              <a:t>17/5/2023</a:t>
            </a:fld>
            <a:endParaRPr lang="el-GR"/>
          </a:p>
        </p:txBody>
      </p:sp>
      <p:sp>
        <p:nvSpPr>
          <p:cNvPr id="5" name="Θέση υποσέλιδου 4">
            <a:extLst>
              <a:ext uri="{FF2B5EF4-FFF2-40B4-BE49-F238E27FC236}">
                <a16:creationId xmlns:a16="http://schemas.microsoft.com/office/drawing/2014/main" id="{29E59F31-A9B4-4A41-93F9-5BEF3421792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B7AB884-476A-4062-A721-0637F8B52D85}"/>
              </a:ext>
            </a:extLst>
          </p:cNvPr>
          <p:cNvSpPr>
            <a:spLocks noGrp="1"/>
          </p:cNvSpPr>
          <p:nvPr>
            <p:ph type="sldNum" sz="quarter" idx="12"/>
          </p:nvPr>
        </p:nvSpPr>
        <p:spPr/>
        <p:txBody>
          <a:bodyPr/>
          <a:lstStyle/>
          <a:p>
            <a:fld id="{F451163D-C9B2-4D68-A74E-A883CCD76703}" type="slidenum">
              <a:rPr lang="el-GR" smtClean="0"/>
              <a:t>‹#›</a:t>
            </a:fld>
            <a:endParaRPr lang="el-GR"/>
          </a:p>
        </p:txBody>
      </p:sp>
    </p:spTree>
    <p:extLst>
      <p:ext uri="{BB962C8B-B14F-4D97-AF65-F5344CB8AC3E}">
        <p14:creationId xmlns:p14="http://schemas.microsoft.com/office/powerpoint/2010/main" val="435258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4DD5CB-A2DF-4569-9B39-FC1C8084566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F51E58D-6111-431F-A479-E503FD35C2C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122333B-E521-4BF9-8B4C-608B23564ED3}"/>
              </a:ext>
            </a:extLst>
          </p:cNvPr>
          <p:cNvSpPr>
            <a:spLocks noGrp="1"/>
          </p:cNvSpPr>
          <p:nvPr>
            <p:ph type="dt" sz="half" idx="10"/>
          </p:nvPr>
        </p:nvSpPr>
        <p:spPr/>
        <p:txBody>
          <a:bodyPr/>
          <a:lstStyle/>
          <a:p>
            <a:fld id="{7DC5E5A2-5F82-44C2-9171-C8947CF30D9F}" type="datetimeFigureOut">
              <a:rPr lang="el-GR" smtClean="0"/>
              <a:t>17/5/2023</a:t>
            </a:fld>
            <a:endParaRPr lang="el-GR"/>
          </a:p>
        </p:txBody>
      </p:sp>
      <p:sp>
        <p:nvSpPr>
          <p:cNvPr id="5" name="Θέση υποσέλιδου 4">
            <a:extLst>
              <a:ext uri="{FF2B5EF4-FFF2-40B4-BE49-F238E27FC236}">
                <a16:creationId xmlns:a16="http://schemas.microsoft.com/office/drawing/2014/main" id="{4D6EE1A1-E618-4755-88B9-3ADB1DEBBED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ADEB15D-58E8-45C7-A582-98379A6D6598}"/>
              </a:ext>
            </a:extLst>
          </p:cNvPr>
          <p:cNvSpPr>
            <a:spLocks noGrp="1"/>
          </p:cNvSpPr>
          <p:nvPr>
            <p:ph type="sldNum" sz="quarter" idx="12"/>
          </p:nvPr>
        </p:nvSpPr>
        <p:spPr/>
        <p:txBody>
          <a:bodyPr/>
          <a:lstStyle/>
          <a:p>
            <a:fld id="{F451163D-C9B2-4D68-A74E-A883CCD76703}" type="slidenum">
              <a:rPr lang="el-GR" smtClean="0"/>
              <a:t>‹#›</a:t>
            </a:fld>
            <a:endParaRPr lang="el-GR"/>
          </a:p>
        </p:txBody>
      </p:sp>
    </p:spTree>
    <p:extLst>
      <p:ext uri="{BB962C8B-B14F-4D97-AF65-F5344CB8AC3E}">
        <p14:creationId xmlns:p14="http://schemas.microsoft.com/office/powerpoint/2010/main" val="781924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67E79C5-3249-431E-A653-AE33532FAAD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7BE69EF-B59C-490A-8DE4-A53277CCD24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51E2671-96F2-43DB-B797-C15BEF139B69}"/>
              </a:ext>
            </a:extLst>
          </p:cNvPr>
          <p:cNvSpPr>
            <a:spLocks noGrp="1"/>
          </p:cNvSpPr>
          <p:nvPr>
            <p:ph type="dt" sz="half" idx="10"/>
          </p:nvPr>
        </p:nvSpPr>
        <p:spPr/>
        <p:txBody>
          <a:bodyPr/>
          <a:lstStyle/>
          <a:p>
            <a:fld id="{7DC5E5A2-5F82-44C2-9171-C8947CF30D9F}" type="datetimeFigureOut">
              <a:rPr lang="el-GR" smtClean="0"/>
              <a:t>17/5/2023</a:t>
            </a:fld>
            <a:endParaRPr lang="el-GR"/>
          </a:p>
        </p:txBody>
      </p:sp>
      <p:sp>
        <p:nvSpPr>
          <p:cNvPr id="5" name="Θέση υποσέλιδου 4">
            <a:extLst>
              <a:ext uri="{FF2B5EF4-FFF2-40B4-BE49-F238E27FC236}">
                <a16:creationId xmlns:a16="http://schemas.microsoft.com/office/drawing/2014/main" id="{3DAAD222-1927-416B-8111-B0F955D5CA8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4214EEE-2F6D-4D1E-B7CB-719ED653BF59}"/>
              </a:ext>
            </a:extLst>
          </p:cNvPr>
          <p:cNvSpPr>
            <a:spLocks noGrp="1"/>
          </p:cNvSpPr>
          <p:nvPr>
            <p:ph type="sldNum" sz="quarter" idx="12"/>
          </p:nvPr>
        </p:nvSpPr>
        <p:spPr/>
        <p:txBody>
          <a:bodyPr/>
          <a:lstStyle/>
          <a:p>
            <a:fld id="{F451163D-C9B2-4D68-A74E-A883CCD76703}" type="slidenum">
              <a:rPr lang="el-GR" smtClean="0"/>
              <a:t>‹#›</a:t>
            </a:fld>
            <a:endParaRPr lang="el-GR"/>
          </a:p>
        </p:txBody>
      </p:sp>
    </p:spTree>
    <p:extLst>
      <p:ext uri="{BB962C8B-B14F-4D97-AF65-F5344CB8AC3E}">
        <p14:creationId xmlns:p14="http://schemas.microsoft.com/office/powerpoint/2010/main" val="2409845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C22550-0D06-4A38-86FA-EC9A71ED523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EC15EE07-FB58-4659-B48E-4A2DF8A45E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C0043787-7252-4A20-8BFD-C07B2C69C156}"/>
              </a:ext>
            </a:extLst>
          </p:cNvPr>
          <p:cNvSpPr>
            <a:spLocks noGrp="1"/>
          </p:cNvSpPr>
          <p:nvPr>
            <p:ph type="dt" sz="half" idx="10"/>
          </p:nvPr>
        </p:nvSpPr>
        <p:spPr/>
        <p:txBody>
          <a:bodyPr/>
          <a:lstStyle/>
          <a:p>
            <a:fld id="{E774F5DF-38CE-494F-942C-A332B1E4EEFB}" type="datetimeFigureOut">
              <a:rPr lang="el-GR" smtClean="0"/>
              <a:t>17/5/2023</a:t>
            </a:fld>
            <a:endParaRPr lang="el-GR"/>
          </a:p>
        </p:txBody>
      </p:sp>
      <p:sp>
        <p:nvSpPr>
          <p:cNvPr id="5" name="Θέση υποσέλιδου 4">
            <a:extLst>
              <a:ext uri="{FF2B5EF4-FFF2-40B4-BE49-F238E27FC236}">
                <a16:creationId xmlns:a16="http://schemas.microsoft.com/office/drawing/2014/main" id="{869CE382-2B59-4669-B337-DEC34735683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7C2E09C-568A-46A6-9BDA-A1BC7DF1C7F4}"/>
              </a:ext>
            </a:extLst>
          </p:cNvPr>
          <p:cNvSpPr>
            <a:spLocks noGrp="1"/>
          </p:cNvSpPr>
          <p:nvPr>
            <p:ph type="sldNum" sz="quarter" idx="12"/>
          </p:nvPr>
        </p:nvSpPr>
        <p:spPr/>
        <p:txBody>
          <a:bodyPr/>
          <a:lstStyle/>
          <a:p>
            <a:fld id="{E9D2E39F-331D-4378-852D-E3897BA44A06}" type="slidenum">
              <a:rPr lang="el-GR" smtClean="0"/>
              <a:t>‹#›</a:t>
            </a:fld>
            <a:endParaRPr lang="el-GR"/>
          </a:p>
        </p:txBody>
      </p:sp>
    </p:spTree>
    <p:extLst>
      <p:ext uri="{BB962C8B-B14F-4D97-AF65-F5344CB8AC3E}">
        <p14:creationId xmlns:p14="http://schemas.microsoft.com/office/powerpoint/2010/main" val="268023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1398B8-0A32-4617-8A64-C0EC4A17C5F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7C09B03-5B5F-4F0D-8EA5-9030535D1F7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241A5EF-19B3-4FB0-97D7-8A31908A1AAA}"/>
              </a:ext>
            </a:extLst>
          </p:cNvPr>
          <p:cNvSpPr>
            <a:spLocks noGrp="1"/>
          </p:cNvSpPr>
          <p:nvPr>
            <p:ph type="dt" sz="half" idx="10"/>
          </p:nvPr>
        </p:nvSpPr>
        <p:spPr/>
        <p:txBody>
          <a:bodyPr/>
          <a:lstStyle/>
          <a:p>
            <a:fld id="{E774F5DF-38CE-494F-942C-A332B1E4EEFB}" type="datetimeFigureOut">
              <a:rPr lang="el-GR" smtClean="0"/>
              <a:t>17/5/2023</a:t>
            </a:fld>
            <a:endParaRPr lang="el-GR"/>
          </a:p>
        </p:txBody>
      </p:sp>
      <p:sp>
        <p:nvSpPr>
          <p:cNvPr id="5" name="Θέση υποσέλιδου 4">
            <a:extLst>
              <a:ext uri="{FF2B5EF4-FFF2-40B4-BE49-F238E27FC236}">
                <a16:creationId xmlns:a16="http://schemas.microsoft.com/office/drawing/2014/main" id="{F8F51DDA-FBAE-46A5-9BA6-7725A268B5D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398AA56-BC88-49CC-981F-49F2B3702AE3}"/>
              </a:ext>
            </a:extLst>
          </p:cNvPr>
          <p:cNvSpPr>
            <a:spLocks noGrp="1"/>
          </p:cNvSpPr>
          <p:nvPr>
            <p:ph type="sldNum" sz="quarter" idx="12"/>
          </p:nvPr>
        </p:nvSpPr>
        <p:spPr/>
        <p:txBody>
          <a:bodyPr/>
          <a:lstStyle/>
          <a:p>
            <a:fld id="{E9D2E39F-331D-4378-852D-E3897BA44A06}" type="slidenum">
              <a:rPr lang="el-GR" smtClean="0"/>
              <a:t>‹#›</a:t>
            </a:fld>
            <a:endParaRPr lang="el-GR"/>
          </a:p>
        </p:txBody>
      </p:sp>
    </p:spTree>
    <p:extLst>
      <p:ext uri="{BB962C8B-B14F-4D97-AF65-F5344CB8AC3E}">
        <p14:creationId xmlns:p14="http://schemas.microsoft.com/office/powerpoint/2010/main" val="30243041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AA6395-B5A0-47AF-9367-B1129F676B46}"/>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D4C8677-95EE-4AA9-8BD5-78D03AF450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7E9A5EE5-CAAC-4C70-8066-A2A9977FFE8B}"/>
              </a:ext>
            </a:extLst>
          </p:cNvPr>
          <p:cNvSpPr>
            <a:spLocks noGrp="1"/>
          </p:cNvSpPr>
          <p:nvPr>
            <p:ph type="dt" sz="half" idx="10"/>
          </p:nvPr>
        </p:nvSpPr>
        <p:spPr/>
        <p:txBody>
          <a:bodyPr/>
          <a:lstStyle/>
          <a:p>
            <a:fld id="{E774F5DF-38CE-494F-942C-A332B1E4EEFB}" type="datetimeFigureOut">
              <a:rPr lang="el-GR" smtClean="0"/>
              <a:t>17/5/2023</a:t>
            </a:fld>
            <a:endParaRPr lang="el-GR"/>
          </a:p>
        </p:txBody>
      </p:sp>
      <p:sp>
        <p:nvSpPr>
          <p:cNvPr id="5" name="Θέση υποσέλιδου 4">
            <a:extLst>
              <a:ext uri="{FF2B5EF4-FFF2-40B4-BE49-F238E27FC236}">
                <a16:creationId xmlns:a16="http://schemas.microsoft.com/office/drawing/2014/main" id="{95D09FB8-D0FE-4D0B-9BD3-081B5482FE2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73E34DF-09BD-4655-888D-0192EC74335C}"/>
              </a:ext>
            </a:extLst>
          </p:cNvPr>
          <p:cNvSpPr>
            <a:spLocks noGrp="1"/>
          </p:cNvSpPr>
          <p:nvPr>
            <p:ph type="sldNum" sz="quarter" idx="12"/>
          </p:nvPr>
        </p:nvSpPr>
        <p:spPr/>
        <p:txBody>
          <a:bodyPr/>
          <a:lstStyle/>
          <a:p>
            <a:fld id="{E9D2E39F-331D-4378-852D-E3897BA44A06}" type="slidenum">
              <a:rPr lang="el-GR" smtClean="0"/>
              <a:t>‹#›</a:t>
            </a:fld>
            <a:endParaRPr lang="el-GR"/>
          </a:p>
        </p:txBody>
      </p:sp>
    </p:spTree>
    <p:extLst>
      <p:ext uri="{BB962C8B-B14F-4D97-AF65-F5344CB8AC3E}">
        <p14:creationId xmlns:p14="http://schemas.microsoft.com/office/powerpoint/2010/main" val="42154611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0B9266-331B-46A3-9FE9-DA276562373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8655297-5E20-4CEF-8372-EAA07623D9C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00A9158E-491E-4C28-8658-DFAC82E5946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234C59A-0247-4FB6-B483-51089D704AF3}"/>
              </a:ext>
            </a:extLst>
          </p:cNvPr>
          <p:cNvSpPr>
            <a:spLocks noGrp="1"/>
          </p:cNvSpPr>
          <p:nvPr>
            <p:ph type="dt" sz="half" idx="10"/>
          </p:nvPr>
        </p:nvSpPr>
        <p:spPr/>
        <p:txBody>
          <a:bodyPr/>
          <a:lstStyle/>
          <a:p>
            <a:fld id="{E774F5DF-38CE-494F-942C-A332B1E4EEFB}" type="datetimeFigureOut">
              <a:rPr lang="el-GR" smtClean="0"/>
              <a:t>17/5/2023</a:t>
            </a:fld>
            <a:endParaRPr lang="el-GR"/>
          </a:p>
        </p:txBody>
      </p:sp>
      <p:sp>
        <p:nvSpPr>
          <p:cNvPr id="6" name="Θέση υποσέλιδου 5">
            <a:extLst>
              <a:ext uri="{FF2B5EF4-FFF2-40B4-BE49-F238E27FC236}">
                <a16:creationId xmlns:a16="http://schemas.microsoft.com/office/drawing/2014/main" id="{7FE1DFB6-0629-4FD3-A342-AF62304925F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9C94F34-AA16-476D-8B5A-7205B8DC9661}"/>
              </a:ext>
            </a:extLst>
          </p:cNvPr>
          <p:cNvSpPr>
            <a:spLocks noGrp="1"/>
          </p:cNvSpPr>
          <p:nvPr>
            <p:ph type="sldNum" sz="quarter" idx="12"/>
          </p:nvPr>
        </p:nvSpPr>
        <p:spPr/>
        <p:txBody>
          <a:bodyPr/>
          <a:lstStyle/>
          <a:p>
            <a:fld id="{E9D2E39F-331D-4378-852D-E3897BA44A06}" type="slidenum">
              <a:rPr lang="el-GR" smtClean="0"/>
              <a:t>‹#›</a:t>
            </a:fld>
            <a:endParaRPr lang="el-GR"/>
          </a:p>
        </p:txBody>
      </p:sp>
    </p:spTree>
    <p:extLst>
      <p:ext uri="{BB962C8B-B14F-4D97-AF65-F5344CB8AC3E}">
        <p14:creationId xmlns:p14="http://schemas.microsoft.com/office/powerpoint/2010/main" val="2532836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8C0F2C-9E9C-46B2-B587-7787F61A812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468DC6B-3844-47DE-99E9-8A11E4FDDF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19008EF-708A-401F-B096-D026A718E75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B17DB753-1401-4C99-912F-4086759079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9133B81-10F9-4899-9258-8E121C82A39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227B713-63C0-4E31-ADBB-0FC811F656BD}"/>
              </a:ext>
            </a:extLst>
          </p:cNvPr>
          <p:cNvSpPr>
            <a:spLocks noGrp="1"/>
          </p:cNvSpPr>
          <p:nvPr>
            <p:ph type="dt" sz="half" idx="10"/>
          </p:nvPr>
        </p:nvSpPr>
        <p:spPr/>
        <p:txBody>
          <a:bodyPr/>
          <a:lstStyle/>
          <a:p>
            <a:fld id="{E774F5DF-38CE-494F-942C-A332B1E4EEFB}" type="datetimeFigureOut">
              <a:rPr lang="el-GR" smtClean="0"/>
              <a:t>17/5/2023</a:t>
            </a:fld>
            <a:endParaRPr lang="el-GR"/>
          </a:p>
        </p:txBody>
      </p:sp>
      <p:sp>
        <p:nvSpPr>
          <p:cNvPr id="8" name="Θέση υποσέλιδου 7">
            <a:extLst>
              <a:ext uri="{FF2B5EF4-FFF2-40B4-BE49-F238E27FC236}">
                <a16:creationId xmlns:a16="http://schemas.microsoft.com/office/drawing/2014/main" id="{3533D7EC-DF0B-4D52-9948-B0382B4EDE4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CF21A8CA-D513-45BA-8F26-CBC19B720C9E}"/>
              </a:ext>
            </a:extLst>
          </p:cNvPr>
          <p:cNvSpPr>
            <a:spLocks noGrp="1"/>
          </p:cNvSpPr>
          <p:nvPr>
            <p:ph type="sldNum" sz="quarter" idx="12"/>
          </p:nvPr>
        </p:nvSpPr>
        <p:spPr/>
        <p:txBody>
          <a:bodyPr/>
          <a:lstStyle/>
          <a:p>
            <a:fld id="{E9D2E39F-331D-4378-852D-E3897BA44A06}" type="slidenum">
              <a:rPr lang="el-GR" smtClean="0"/>
              <a:t>‹#›</a:t>
            </a:fld>
            <a:endParaRPr lang="el-GR"/>
          </a:p>
        </p:txBody>
      </p:sp>
    </p:spTree>
    <p:extLst>
      <p:ext uri="{BB962C8B-B14F-4D97-AF65-F5344CB8AC3E}">
        <p14:creationId xmlns:p14="http://schemas.microsoft.com/office/powerpoint/2010/main" val="4729535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4FD2EB-6A34-46B9-B846-3A835AB1903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93FC199B-3660-4A75-96C8-C5F366985C96}"/>
              </a:ext>
            </a:extLst>
          </p:cNvPr>
          <p:cNvSpPr>
            <a:spLocks noGrp="1"/>
          </p:cNvSpPr>
          <p:nvPr>
            <p:ph type="dt" sz="half" idx="10"/>
          </p:nvPr>
        </p:nvSpPr>
        <p:spPr/>
        <p:txBody>
          <a:bodyPr/>
          <a:lstStyle/>
          <a:p>
            <a:fld id="{E774F5DF-38CE-494F-942C-A332B1E4EEFB}" type="datetimeFigureOut">
              <a:rPr lang="el-GR" smtClean="0"/>
              <a:t>17/5/2023</a:t>
            </a:fld>
            <a:endParaRPr lang="el-GR"/>
          </a:p>
        </p:txBody>
      </p:sp>
      <p:sp>
        <p:nvSpPr>
          <p:cNvPr id="4" name="Θέση υποσέλιδου 3">
            <a:extLst>
              <a:ext uri="{FF2B5EF4-FFF2-40B4-BE49-F238E27FC236}">
                <a16:creationId xmlns:a16="http://schemas.microsoft.com/office/drawing/2014/main" id="{A160CA46-DB07-4559-AE56-F1C12374B41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8849B7E-AA58-4362-BF27-D9BFDE47D6E6}"/>
              </a:ext>
            </a:extLst>
          </p:cNvPr>
          <p:cNvSpPr>
            <a:spLocks noGrp="1"/>
          </p:cNvSpPr>
          <p:nvPr>
            <p:ph type="sldNum" sz="quarter" idx="12"/>
          </p:nvPr>
        </p:nvSpPr>
        <p:spPr/>
        <p:txBody>
          <a:bodyPr/>
          <a:lstStyle/>
          <a:p>
            <a:fld id="{E9D2E39F-331D-4378-852D-E3897BA44A06}" type="slidenum">
              <a:rPr lang="el-GR" smtClean="0"/>
              <a:t>‹#›</a:t>
            </a:fld>
            <a:endParaRPr lang="el-GR"/>
          </a:p>
        </p:txBody>
      </p:sp>
    </p:spTree>
    <p:extLst>
      <p:ext uri="{BB962C8B-B14F-4D97-AF65-F5344CB8AC3E}">
        <p14:creationId xmlns:p14="http://schemas.microsoft.com/office/powerpoint/2010/main" val="33492628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DF7F67D-EFA6-42D7-BA51-34C67CA8CE04}"/>
              </a:ext>
            </a:extLst>
          </p:cNvPr>
          <p:cNvSpPr>
            <a:spLocks noGrp="1"/>
          </p:cNvSpPr>
          <p:nvPr>
            <p:ph type="dt" sz="half" idx="10"/>
          </p:nvPr>
        </p:nvSpPr>
        <p:spPr/>
        <p:txBody>
          <a:bodyPr/>
          <a:lstStyle/>
          <a:p>
            <a:fld id="{E774F5DF-38CE-494F-942C-A332B1E4EEFB}" type="datetimeFigureOut">
              <a:rPr lang="el-GR" smtClean="0"/>
              <a:t>17/5/2023</a:t>
            </a:fld>
            <a:endParaRPr lang="el-GR"/>
          </a:p>
        </p:txBody>
      </p:sp>
      <p:sp>
        <p:nvSpPr>
          <p:cNvPr id="3" name="Θέση υποσέλιδου 2">
            <a:extLst>
              <a:ext uri="{FF2B5EF4-FFF2-40B4-BE49-F238E27FC236}">
                <a16:creationId xmlns:a16="http://schemas.microsoft.com/office/drawing/2014/main" id="{A1A2865C-99D9-4B6B-91C3-AC17B78F9C7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0A155D87-ED70-46DA-9243-0BAC22EFE89F}"/>
              </a:ext>
            </a:extLst>
          </p:cNvPr>
          <p:cNvSpPr>
            <a:spLocks noGrp="1"/>
          </p:cNvSpPr>
          <p:nvPr>
            <p:ph type="sldNum" sz="quarter" idx="12"/>
          </p:nvPr>
        </p:nvSpPr>
        <p:spPr/>
        <p:txBody>
          <a:bodyPr/>
          <a:lstStyle/>
          <a:p>
            <a:fld id="{E9D2E39F-331D-4378-852D-E3897BA44A06}" type="slidenum">
              <a:rPr lang="el-GR" smtClean="0"/>
              <a:t>‹#›</a:t>
            </a:fld>
            <a:endParaRPr lang="el-GR"/>
          </a:p>
        </p:txBody>
      </p:sp>
    </p:spTree>
    <p:extLst>
      <p:ext uri="{BB962C8B-B14F-4D97-AF65-F5344CB8AC3E}">
        <p14:creationId xmlns:p14="http://schemas.microsoft.com/office/powerpoint/2010/main" val="19339917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7BC415-94AC-405A-903B-B64C08BE8DF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9CD10FE-5864-467E-B8DB-DCC5C28B83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58847E2C-6D7D-47CC-8BB0-3954A265BA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44EBE69-FD90-40A8-828C-EA48CEC125A9}"/>
              </a:ext>
            </a:extLst>
          </p:cNvPr>
          <p:cNvSpPr>
            <a:spLocks noGrp="1"/>
          </p:cNvSpPr>
          <p:nvPr>
            <p:ph type="dt" sz="half" idx="10"/>
          </p:nvPr>
        </p:nvSpPr>
        <p:spPr/>
        <p:txBody>
          <a:bodyPr/>
          <a:lstStyle/>
          <a:p>
            <a:fld id="{E774F5DF-38CE-494F-942C-A332B1E4EEFB}" type="datetimeFigureOut">
              <a:rPr lang="el-GR" smtClean="0"/>
              <a:t>17/5/2023</a:t>
            </a:fld>
            <a:endParaRPr lang="el-GR"/>
          </a:p>
        </p:txBody>
      </p:sp>
      <p:sp>
        <p:nvSpPr>
          <p:cNvPr id="6" name="Θέση υποσέλιδου 5">
            <a:extLst>
              <a:ext uri="{FF2B5EF4-FFF2-40B4-BE49-F238E27FC236}">
                <a16:creationId xmlns:a16="http://schemas.microsoft.com/office/drawing/2014/main" id="{9FACD212-0C27-4A92-9D4D-8BFECF644D4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4C73C47-986F-47A6-B2E6-B8F2612CE67A}"/>
              </a:ext>
            </a:extLst>
          </p:cNvPr>
          <p:cNvSpPr>
            <a:spLocks noGrp="1"/>
          </p:cNvSpPr>
          <p:nvPr>
            <p:ph type="sldNum" sz="quarter" idx="12"/>
          </p:nvPr>
        </p:nvSpPr>
        <p:spPr/>
        <p:txBody>
          <a:bodyPr/>
          <a:lstStyle/>
          <a:p>
            <a:fld id="{E9D2E39F-331D-4378-852D-E3897BA44A06}" type="slidenum">
              <a:rPr lang="el-GR" smtClean="0"/>
              <a:t>‹#›</a:t>
            </a:fld>
            <a:endParaRPr lang="el-GR"/>
          </a:p>
        </p:txBody>
      </p:sp>
    </p:spTree>
    <p:extLst>
      <p:ext uri="{BB962C8B-B14F-4D97-AF65-F5344CB8AC3E}">
        <p14:creationId xmlns:p14="http://schemas.microsoft.com/office/powerpoint/2010/main" val="3182226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71C491-7204-4388-9420-0944CFEF0BA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6913C78-6A9D-485E-9ABD-44B3EA5D3ABA}"/>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7603510-5039-4EF8-80C7-F0A30ABD175F}"/>
              </a:ext>
            </a:extLst>
          </p:cNvPr>
          <p:cNvSpPr>
            <a:spLocks noGrp="1"/>
          </p:cNvSpPr>
          <p:nvPr>
            <p:ph type="dt" sz="half" idx="10"/>
          </p:nvPr>
        </p:nvSpPr>
        <p:spPr/>
        <p:txBody>
          <a:bodyPr/>
          <a:lstStyle/>
          <a:p>
            <a:fld id="{7DC5E5A2-5F82-44C2-9171-C8947CF30D9F}" type="datetimeFigureOut">
              <a:rPr lang="el-GR" smtClean="0"/>
              <a:t>17/5/2023</a:t>
            </a:fld>
            <a:endParaRPr lang="el-GR"/>
          </a:p>
        </p:txBody>
      </p:sp>
      <p:sp>
        <p:nvSpPr>
          <p:cNvPr id="5" name="Θέση υποσέλιδου 4">
            <a:extLst>
              <a:ext uri="{FF2B5EF4-FFF2-40B4-BE49-F238E27FC236}">
                <a16:creationId xmlns:a16="http://schemas.microsoft.com/office/drawing/2014/main" id="{89D4D136-2972-422A-B6B2-F06E8B8C64C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4A6ECB5-C6FB-46CD-B289-7BFE01903092}"/>
              </a:ext>
            </a:extLst>
          </p:cNvPr>
          <p:cNvSpPr>
            <a:spLocks noGrp="1"/>
          </p:cNvSpPr>
          <p:nvPr>
            <p:ph type="sldNum" sz="quarter" idx="12"/>
          </p:nvPr>
        </p:nvSpPr>
        <p:spPr/>
        <p:txBody>
          <a:bodyPr/>
          <a:lstStyle/>
          <a:p>
            <a:fld id="{F451163D-C9B2-4D68-A74E-A883CCD76703}" type="slidenum">
              <a:rPr lang="el-GR" smtClean="0"/>
              <a:t>‹#›</a:t>
            </a:fld>
            <a:endParaRPr lang="el-GR"/>
          </a:p>
        </p:txBody>
      </p:sp>
    </p:spTree>
    <p:extLst>
      <p:ext uri="{BB962C8B-B14F-4D97-AF65-F5344CB8AC3E}">
        <p14:creationId xmlns:p14="http://schemas.microsoft.com/office/powerpoint/2010/main" val="15303317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680F95-5F0B-4A9E-BB9A-072D14AE732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1F7FB99-46A7-41B2-AE0B-AA073C6D14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FBB03F6D-9312-4AA8-885F-FB39C9459E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F3F5BD2-FB31-4540-8DDF-BD482B6510A6}"/>
              </a:ext>
            </a:extLst>
          </p:cNvPr>
          <p:cNvSpPr>
            <a:spLocks noGrp="1"/>
          </p:cNvSpPr>
          <p:nvPr>
            <p:ph type="dt" sz="half" idx="10"/>
          </p:nvPr>
        </p:nvSpPr>
        <p:spPr/>
        <p:txBody>
          <a:bodyPr/>
          <a:lstStyle/>
          <a:p>
            <a:fld id="{E774F5DF-38CE-494F-942C-A332B1E4EEFB}" type="datetimeFigureOut">
              <a:rPr lang="el-GR" smtClean="0"/>
              <a:t>17/5/2023</a:t>
            </a:fld>
            <a:endParaRPr lang="el-GR"/>
          </a:p>
        </p:txBody>
      </p:sp>
      <p:sp>
        <p:nvSpPr>
          <p:cNvPr id="6" name="Θέση υποσέλιδου 5">
            <a:extLst>
              <a:ext uri="{FF2B5EF4-FFF2-40B4-BE49-F238E27FC236}">
                <a16:creationId xmlns:a16="http://schemas.microsoft.com/office/drawing/2014/main" id="{BBDF78BB-F05F-4AB5-A718-F90073A98E2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81DC410-5C4E-4AA1-975A-5A8538B3DEC2}"/>
              </a:ext>
            </a:extLst>
          </p:cNvPr>
          <p:cNvSpPr>
            <a:spLocks noGrp="1"/>
          </p:cNvSpPr>
          <p:nvPr>
            <p:ph type="sldNum" sz="quarter" idx="12"/>
          </p:nvPr>
        </p:nvSpPr>
        <p:spPr/>
        <p:txBody>
          <a:bodyPr/>
          <a:lstStyle/>
          <a:p>
            <a:fld id="{E9D2E39F-331D-4378-852D-E3897BA44A06}" type="slidenum">
              <a:rPr lang="el-GR" smtClean="0"/>
              <a:t>‹#›</a:t>
            </a:fld>
            <a:endParaRPr lang="el-GR"/>
          </a:p>
        </p:txBody>
      </p:sp>
    </p:spTree>
    <p:extLst>
      <p:ext uri="{BB962C8B-B14F-4D97-AF65-F5344CB8AC3E}">
        <p14:creationId xmlns:p14="http://schemas.microsoft.com/office/powerpoint/2010/main" val="7363782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3C5112-BFAE-41EF-9FAD-B6D24A909D2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A2EC916-8743-43CB-803C-2F0778D47178}"/>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F9FF00D-3B28-4746-98EC-1959A3BD7983}"/>
              </a:ext>
            </a:extLst>
          </p:cNvPr>
          <p:cNvSpPr>
            <a:spLocks noGrp="1"/>
          </p:cNvSpPr>
          <p:nvPr>
            <p:ph type="dt" sz="half" idx="10"/>
          </p:nvPr>
        </p:nvSpPr>
        <p:spPr/>
        <p:txBody>
          <a:bodyPr/>
          <a:lstStyle/>
          <a:p>
            <a:fld id="{E774F5DF-38CE-494F-942C-A332B1E4EEFB}" type="datetimeFigureOut">
              <a:rPr lang="el-GR" smtClean="0"/>
              <a:t>17/5/2023</a:t>
            </a:fld>
            <a:endParaRPr lang="el-GR"/>
          </a:p>
        </p:txBody>
      </p:sp>
      <p:sp>
        <p:nvSpPr>
          <p:cNvPr id="5" name="Θέση υποσέλιδου 4">
            <a:extLst>
              <a:ext uri="{FF2B5EF4-FFF2-40B4-BE49-F238E27FC236}">
                <a16:creationId xmlns:a16="http://schemas.microsoft.com/office/drawing/2014/main" id="{A60FF430-0157-45E0-B036-9F71D8EF5FC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6AFB7A8-67D7-4C7A-B9C4-DC689F55A229}"/>
              </a:ext>
            </a:extLst>
          </p:cNvPr>
          <p:cNvSpPr>
            <a:spLocks noGrp="1"/>
          </p:cNvSpPr>
          <p:nvPr>
            <p:ph type="sldNum" sz="quarter" idx="12"/>
          </p:nvPr>
        </p:nvSpPr>
        <p:spPr/>
        <p:txBody>
          <a:bodyPr/>
          <a:lstStyle/>
          <a:p>
            <a:fld id="{E9D2E39F-331D-4378-852D-E3897BA44A06}" type="slidenum">
              <a:rPr lang="el-GR" smtClean="0"/>
              <a:t>‹#›</a:t>
            </a:fld>
            <a:endParaRPr lang="el-GR"/>
          </a:p>
        </p:txBody>
      </p:sp>
    </p:spTree>
    <p:extLst>
      <p:ext uri="{BB962C8B-B14F-4D97-AF65-F5344CB8AC3E}">
        <p14:creationId xmlns:p14="http://schemas.microsoft.com/office/powerpoint/2010/main" val="307020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5E16542B-9850-45AC-B1F0-2B296BE0C7F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AB96E76-5DAA-4B35-BFAC-6A33D3B52E2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6DB29A0-CF65-41C6-B6B9-5A554B8C30A6}"/>
              </a:ext>
            </a:extLst>
          </p:cNvPr>
          <p:cNvSpPr>
            <a:spLocks noGrp="1"/>
          </p:cNvSpPr>
          <p:nvPr>
            <p:ph type="dt" sz="half" idx="10"/>
          </p:nvPr>
        </p:nvSpPr>
        <p:spPr/>
        <p:txBody>
          <a:bodyPr/>
          <a:lstStyle/>
          <a:p>
            <a:fld id="{E774F5DF-38CE-494F-942C-A332B1E4EEFB}" type="datetimeFigureOut">
              <a:rPr lang="el-GR" smtClean="0"/>
              <a:t>17/5/2023</a:t>
            </a:fld>
            <a:endParaRPr lang="el-GR"/>
          </a:p>
        </p:txBody>
      </p:sp>
      <p:sp>
        <p:nvSpPr>
          <p:cNvPr id="5" name="Θέση υποσέλιδου 4">
            <a:extLst>
              <a:ext uri="{FF2B5EF4-FFF2-40B4-BE49-F238E27FC236}">
                <a16:creationId xmlns:a16="http://schemas.microsoft.com/office/drawing/2014/main" id="{2EFFF306-F0B4-4D85-97E0-50C5EA1A43C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5313C0E-11A3-4C76-BFDC-F72D924AF258}"/>
              </a:ext>
            </a:extLst>
          </p:cNvPr>
          <p:cNvSpPr>
            <a:spLocks noGrp="1"/>
          </p:cNvSpPr>
          <p:nvPr>
            <p:ph type="sldNum" sz="quarter" idx="12"/>
          </p:nvPr>
        </p:nvSpPr>
        <p:spPr/>
        <p:txBody>
          <a:bodyPr/>
          <a:lstStyle/>
          <a:p>
            <a:fld id="{E9D2E39F-331D-4378-852D-E3897BA44A06}" type="slidenum">
              <a:rPr lang="el-GR" smtClean="0"/>
              <a:t>‹#›</a:t>
            </a:fld>
            <a:endParaRPr lang="el-GR"/>
          </a:p>
        </p:txBody>
      </p:sp>
    </p:spTree>
    <p:extLst>
      <p:ext uri="{BB962C8B-B14F-4D97-AF65-F5344CB8AC3E}">
        <p14:creationId xmlns:p14="http://schemas.microsoft.com/office/powerpoint/2010/main" val="9850115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8F7C40-95E3-46C2-B9E0-7D7539B065C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5E20DDB-7D5A-453F-87D0-68DE46D176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1078482-C9C8-4103-9882-EE424CCE866A}"/>
              </a:ext>
            </a:extLst>
          </p:cNvPr>
          <p:cNvSpPr>
            <a:spLocks noGrp="1"/>
          </p:cNvSpPr>
          <p:nvPr>
            <p:ph type="dt" sz="half" idx="10"/>
          </p:nvPr>
        </p:nvSpPr>
        <p:spPr/>
        <p:txBody>
          <a:bodyPr/>
          <a:lstStyle/>
          <a:p>
            <a:fld id="{4ECC861E-F225-4E1D-A768-35AB82EF543F}" type="datetimeFigureOut">
              <a:rPr lang="el-GR" smtClean="0"/>
              <a:t>17/5/2023</a:t>
            </a:fld>
            <a:endParaRPr lang="el-GR"/>
          </a:p>
        </p:txBody>
      </p:sp>
      <p:sp>
        <p:nvSpPr>
          <p:cNvPr id="5" name="Θέση υποσέλιδου 4">
            <a:extLst>
              <a:ext uri="{FF2B5EF4-FFF2-40B4-BE49-F238E27FC236}">
                <a16:creationId xmlns:a16="http://schemas.microsoft.com/office/drawing/2014/main" id="{1EBF5C1E-F985-4B71-8E14-823C48878E6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671C4FC-D7AF-4928-91EB-DBBF3363B778}"/>
              </a:ext>
            </a:extLst>
          </p:cNvPr>
          <p:cNvSpPr>
            <a:spLocks noGrp="1"/>
          </p:cNvSpPr>
          <p:nvPr>
            <p:ph type="sldNum" sz="quarter" idx="12"/>
          </p:nvPr>
        </p:nvSpPr>
        <p:spPr/>
        <p:txBody>
          <a:bodyPr/>
          <a:lstStyle/>
          <a:p>
            <a:fld id="{2C7C29F9-7E60-496B-83BC-AFA8425D71FF}" type="slidenum">
              <a:rPr lang="el-GR" smtClean="0"/>
              <a:t>‹#›</a:t>
            </a:fld>
            <a:endParaRPr lang="el-GR"/>
          </a:p>
        </p:txBody>
      </p:sp>
    </p:spTree>
    <p:extLst>
      <p:ext uri="{BB962C8B-B14F-4D97-AF65-F5344CB8AC3E}">
        <p14:creationId xmlns:p14="http://schemas.microsoft.com/office/powerpoint/2010/main" val="31236036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06C397-F89F-4EEE-9280-D0141B0C963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F8BA49D-E2CC-4215-B78A-E1B0F61618F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E133A54-3714-4A86-8FB0-1A3575BC617B}"/>
              </a:ext>
            </a:extLst>
          </p:cNvPr>
          <p:cNvSpPr>
            <a:spLocks noGrp="1"/>
          </p:cNvSpPr>
          <p:nvPr>
            <p:ph type="dt" sz="half" idx="10"/>
          </p:nvPr>
        </p:nvSpPr>
        <p:spPr/>
        <p:txBody>
          <a:bodyPr/>
          <a:lstStyle/>
          <a:p>
            <a:fld id="{4ECC861E-F225-4E1D-A768-35AB82EF543F}" type="datetimeFigureOut">
              <a:rPr lang="el-GR" smtClean="0"/>
              <a:t>17/5/2023</a:t>
            </a:fld>
            <a:endParaRPr lang="el-GR"/>
          </a:p>
        </p:txBody>
      </p:sp>
      <p:sp>
        <p:nvSpPr>
          <p:cNvPr id="5" name="Θέση υποσέλιδου 4">
            <a:extLst>
              <a:ext uri="{FF2B5EF4-FFF2-40B4-BE49-F238E27FC236}">
                <a16:creationId xmlns:a16="http://schemas.microsoft.com/office/drawing/2014/main" id="{24CF10FC-36D1-45C1-B084-0F2DAA01B3A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99E7F40-34AE-4D3D-9332-C8441B56862A}"/>
              </a:ext>
            </a:extLst>
          </p:cNvPr>
          <p:cNvSpPr>
            <a:spLocks noGrp="1"/>
          </p:cNvSpPr>
          <p:nvPr>
            <p:ph type="sldNum" sz="quarter" idx="12"/>
          </p:nvPr>
        </p:nvSpPr>
        <p:spPr/>
        <p:txBody>
          <a:bodyPr/>
          <a:lstStyle/>
          <a:p>
            <a:fld id="{2C7C29F9-7E60-496B-83BC-AFA8425D71FF}" type="slidenum">
              <a:rPr lang="el-GR" smtClean="0"/>
              <a:t>‹#›</a:t>
            </a:fld>
            <a:endParaRPr lang="el-GR"/>
          </a:p>
        </p:txBody>
      </p:sp>
    </p:spTree>
    <p:extLst>
      <p:ext uri="{BB962C8B-B14F-4D97-AF65-F5344CB8AC3E}">
        <p14:creationId xmlns:p14="http://schemas.microsoft.com/office/powerpoint/2010/main" val="32920377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7DF7DB-08D6-40B3-BB40-5CABC74302D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8685438-7B83-4313-89F2-8E5818787A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CBADB6B-E358-404E-B730-AFE784EEE559}"/>
              </a:ext>
            </a:extLst>
          </p:cNvPr>
          <p:cNvSpPr>
            <a:spLocks noGrp="1"/>
          </p:cNvSpPr>
          <p:nvPr>
            <p:ph type="dt" sz="half" idx="10"/>
          </p:nvPr>
        </p:nvSpPr>
        <p:spPr/>
        <p:txBody>
          <a:bodyPr/>
          <a:lstStyle/>
          <a:p>
            <a:fld id="{4ECC861E-F225-4E1D-A768-35AB82EF543F}" type="datetimeFigureOut">
              <a:rPr lang="el-GR" smtClean="0"/>
              <a:t>17/5/2023</a:t>
            </a:fld>
            <a:endParaRPr lang="el-GR"/>
          </a:p>
        </p:txBody>
      </p:sp>
      <p:sp>
        <p:nvSpPr>
          <p:cNvPr id="5" name="Θέση υποσέλιδου 4">
            <a:extLst>
              <a:ext uri="{FF2B5EF4-FFF2-40B4-BE49-F238E27FC236}">
                <a16:creationId xmlns:a16="http://schemas.microsoft.com/office/drawing/2014/main" id="{7B1F3B41-6DFE-4208-89CB-9F60E4D4E82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C6480D0-6910-4E21-9F85-505C554F6364}"/>
              </a:ext>
            </a:extLst>
          </p:cNvPr>
          <p:cNvSpPr>
            <a:spLocks noGrp="1"/>
          </p:cNvSpPr>
          <p:nvPr>
            <p:ph type="sldNum" sz="quarter" idx="12"/>
          </p:nvPr>
        </p:nvSpPr>
        <p:spPr/>
        <p:txBody>
          <a:bodyPr/>
          <a:lstStyle/>
          <a:p>
            <a:fld id="{2C7C29F9-7E60-496B-83BC-AFA8425D71FF}" type="slidenum">
              <a:rPr lang="el-GR" smtClean="0"/>
              <a:t>‹#›</a:t>
            </a:fld>
            <a:endParaRPr lang="el-GR"/>
          </a:p>
        </p:txBody>
      </p:sp>
    </p:spTree>
    <p:extLst>
      <p:ext uri="{BB962C8B-B14F-4D97-AF65-F5344CB8AC3E}">
        <p14:creationId xmlns:p14="http://schemas.microsoft.com/office/powerpoint/2010/main" val="22167016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866588-3ADC-4262-90AF-570C00AF8BB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CFB0DDE-F0B8-4CEB-8434-2F0EF8C087F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9FF6345-1B74-403E-88EE-BE65401A4925}"/>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53A26D98-B601-4E21-87B8-C749B2A9D3CF}"/>
              </a:ext>
            </a:extLst>
          </p:cNvPr>
          <p:cNvSpPr>
            <a:spLocks noGrp="1"/>
          </p:cNvSpPr>
          <p:nvPr>
            <p:ph type="dt" sz="half" idx="10"/>
          </p:nvPr>
        </p:nvSpPr>
        <p:spPr/>
        <p:txBody>
          <a:bodyPr/>
          <a:lstStyle/>
          <a:p>
            <a:fld id="{4ECC861E-F225-4E1D-A768-35AB82EF543F}" type="datetimeFigureOut">
              <a:rPr lang="el-GR" smtClean="0"/>
              <a:t>17/5/2023</a:t>
            </a:fld>
            <a:endParaRPr lang="el-GR"/>
          </a:p>
        </p:txBody>
      </p:sp>
      <p:sp>
        <p:nvSpPr>
          <p:cNvPr id="6" name="Θέση υποσέλιδου 5">
            <a:extLst>
              <a:ext uri="{FF2B5EF4-FFF2-40B4-BE49-F238E27FC236}">
                <a16:creationId xmlns:a16="http://schemas.microsoft.com/office/drawing/2014/main" id="{BA7B44A7-42DA-4E2A-B6E1-680D2638EA6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9D8AFDB-441E-42F8-B331-E134220E10FB}"/>
              </a:ext>
            </a:extLst>
          </p:cNvPr>
          <p:cNvSpPr>
            <a:spLocks noGrp="1"/>
          </p:cNvSpPr>
          <p:nvPr>
            <p:ph type="sldNum" sz="quarter" idx="12"/>
          </p:nvPr>
        </p:nvSpPr>
        <p:spPr/>
        <p:txBody>
          <a:bodyPr/>
          <a:lstStyle/>
          <a:p>
            <a:fld id="{2C7C29F9-7E60-496B-83BC-AFA8425D71FF}" type="slidenum">
              <a:rPr lang="el-GR" smtClean="0"/>
              <a:t>‹#›</a:t>
            </a:fld>
            <a:endParaRPr lang="el-GR"/>
          </a:p>
        </p:txBody>
      </p:sp>
    </p:spTree>
    <p:extLst>
      <p:ext uri="{BB962C8B-B14F-4D97-AF65-F5344CB8AC3E}">
        <p14:creationId xmlns:p14="http://schemas.microsoft.com/office/powerpoint/2010/main" val="19627754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ED62C7-433C-4BB6-A9D3-EE78DE68A9BD}"/>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6639D49-3DE3-4ED4-8EDF-B38CD90034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B634003-F1C4-450C-92BD-6C781CBBEF3E}"/>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99E1059-987A-419A-82C8-4A65C54FBA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F716496-5048-4C8E-A9D8-55D456BF82D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3963EDD5-A1B8-4AE1-8D7D-4066ACB1FDE0}"/>
              </a:ext>
            </a:extLst>
          </p:cNvPr>
          <p:cNvSpPr>
            <a:spLocks noGrp="1"/>
          </p:cNvSpPr>
          <p:nvPr>
            <p:ph type="dt" sz="half" idx="10"/>
          </p:nvPr>
        </p:nvSpPr>
        <p:spPr/>
        <p:txBody>
          <a:bodyPr/>
          <a:lstStyle/>
          <a:p>
            <a:fld id="{4ECC861E-F225-4E1D-A768-35AB82EF543F}" type="datetimeFigureOut">
              <a:rPr lang="el-GR" smtClean="0"/>
              <a:t>17/5/2023</a:t>
            </a:fld>
            <a:endParaRPr lang="el-GR"/>
          </a:p>
        </p:txBody>
      </p:sp>
      <p:sp>
        <p:nvSpPr>
          <p:cNvPr id="8" name="Θέση υποσέλιδου 7">
            <a:extLst>
              <a:ext uri="{FF2B5EF4-FFF2-40B4-BE49-F238E27FC236}">
                <a16:creationId xmlns:a16="http://schemas.microsoft.com/office/drawing/2014/main" id="{9AEFCD5C-D2AF-47F2-BD16-E1BF51BA3AE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0960C4D3-FE61-410B-8AE5-2234EC1E0A82}"/>
              </a:ext>
            </a:extLst>
          </p:cNvPr>
          <p:cNvSpPr>
            <a:spLocks noGrp="1"/>
          </p:cNvSpPr>
          <p:nvPr>
            <p:ph type="sldNum" sz="quarter" idx="12"/>
          </p:nvPr>
        </p:nvSpPr>
        <p:spPr/>
        <p:txBody>
          <a:bodyPr/>
          <a:lstStyle/>
          <a:p>
            <a:fld id="{2C7C29F9-7E60-496B-83BC-AFA8425D71FF}" type="slidenum">
              <a:rPr lang="el-GR" smtClean="0"/>
              <a:t>‹#›</a:t>
            </a:fld>
            <a:endParaRPr lang="el-GR"/>
          </a:p>
        </p:txBody>
      </p:sp>
    </p:spTree>
    <p:extLst>
      <p:ext uri="{BB962C8B-B14F-4D97-AF65-F5344CB8AC3E}">
        <p14:creationId xmlns:p14="http://schemas.microsoft.com/office/powerpoint/2010/main" val="12411841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E7DDFD-599F-48A5-80C1-F27DCB3650D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38C3427-6EFE-4303-824E-830BD8BF6DAE}"/>
              </a:ext>
            </a:extLst>
          </p:cNvPr>
          <p:cNvSpPr>
            <a:spLocks noGrp="1"/>
          </p:cNvSpPr>
          <p:nvPr>
            <p:ph type="dt" sz="half" idx="10"/>
          </p:nvPr>
        </p:nvSpPr>
        <p:spPr/>
        <p:txBody>
          <a:bodyPr/>
          <a:lstStyle/>
          <a:p>
            <a:fld id="{4ECC861E-F225-4E1D-A768-35AB82EF543F}" type="datetimeFigureOut">
              <a:rPr lang="el-GR" smtClean="0"/>
              <a:t>17/5/2023</a:t>
            </a:fld>
            <a:endParaRPr lang="el-GR"/>
          </a:p>
        </p:txBody>
      </p:sp>
      <p:sp>
        <p:nvSpPr>
          <p:cNvPr id="4" name="Θέση υποσέλιδου 3">
            <a:extLst>
              <a:ext uri="{FF2B5EF4-FFF2-40B4-BE49-F238E27FC236}">
                <a16:creationId xmlns:a16="http://schemas.microsoft.com/office/drawing/2014/main" id="{AFC4CD6D-7FA5-4DC2-8283-E4133963688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0EA7D6A9-7EC9-44A2-AC66-0369E7EF1D31}"/>
              </a:ext>
            </a:extLst>
          </p:cNvPr>
          <p:cNvSpPr>
            <a:spLocks noGrp="1"/>
          </p:cNvSpPr>
          <p:nvPr>
            <p:ph type="sldNum" sz="quarter" idx="12"/>
          </p:nvPr>
        </p:nvSpPr>
        <p:spPr/>
        <p:txBody>
          <a:bodyPr/>
          <a:lstStyle/>
          <a:p>
            <a:fld id="{2C7C29F9-7E60-496B-83BC-AFA8425D71FF}" type="slidenum">
              <a:rPr lang="el-GR" smtClean="0"/>
              <a:t>‹#›</a:t>
            </a:fld>
            <a:endParaRPr lang="el-GR"/>
          </a:p>
        </p:txBody>
      </p:sp>
    </p:spTree>
    <p:extLst>
      <p:ext uri="{BB962C8B-B14F-4D97-AF65-F5344CB8AC3E}">
        <p14:creationId xmlns:p14="http://schemas.microsoft.com/office/powerpoint/2010/main" val="10850530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FE9FC56-1DFA-4CA3-95C1-3EEF00C2A4B5}"/>
              </a:ext>
            </a:extLst>
          </p:cNvPr>
          <p:cNvSpPr>
            <a:spLocks noGrp="1"/>
          </p:cNvSpPr>
          <p:nvPr>
            <p:ph type="dt" sz="half" idx="10"/>
          </p:nvPr>
        </p:nvSpPr>
        <p:spPr/>
        <p:txBody>
          <a:bodyPr/>
          <a:lstStyle/>
          <a:p>
            <a:fld id="{4ECC861E-F225-4E1D-A768-35AB82EF543F}" type="datetimeFigureOut">
              <a:rPr lang="el-GR" smtClean="0"/>
              <a:t>17/5/2023</a:t>
            </a:fld>
            <a:endParaRPr lang="el-GR"/>
          </a:p>
        </p:txBody>
      </p:sp>
      <p:sp>
        <p:nvSpPr>
          <p:cNvPr id="3" name="Θέση υποσέλιδου 2">
            <a:extLst>
              <a:ext uri="{FF2B5EF4-FFF2-40B4-BE49-F238E27FC236}">
                <a16:creationId xmlns:a16="http://schemas.microsoft.com/office/drawing/2014/main" id="{446D5D41-3817-4E39-9297-3AB20E5D652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DDE3A45-49A8-4F78-A541-330E54E9F341}"/>
              </a:ext>
            </a:extLst>
          </p:cNvPr>
          <p:cNvSpPr>
            <a:spLocks noGrp="1"/>
          </p:cNvSpPr>
          <p:nvPr>
            <p:ph type="sldNum" sz="quarter" idx="12"/>
          </p:nvPr>
        </p:nvSpPr>
        <p:spPr/>
        <p:txBody>
          <a:bodyPr/>
          <a:lstStyle/>
          <a:p>
            <a:fld id="{2C7C29F9-7E60-496B-83BC-AFA8425D71FF}" type="slidenum">
              <a:rPr lang="el-GR" smtClean="0"/>
              <a:t>‹#›</a:t>
            </a:fld>
            <a:endParaRPr lang="el-GR"/>
          </a:p>
        </p:txBody>
      </p:sp>
    </p:spTree>
    <p:extLst>
      <p:ext uri="{BB962C8B-B14F-4D97-AF65-F5344CB8AC3E}">
        <p14:creationId xmlns:p14="http://schemas.microsoft.com/office/powerpoint/2010/main" val="1996311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B5B2D9-1886-41A1-A3A9-7E459C927E7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D302834-3B0A-4B4E-9191-9E4E9306A5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D5E0E56-41C0-4D3E-BEF4-F71E4722DD8E}"/>
              </a:ext>
            </a:extLst>
          </p:cNvPr>
          <p:cNvSpPr>
            <a:spLocks noGrp="1"/>
          </p:cNvSpPr>
          <p:nvPr>
            <p:ph type="dt" sz="half" idx="10"/>
          </p:nvPr>
        </p:nvSpPr>
        <p:spPr/>
        <p:txBody>
          <a:bodyPr/>
          <a:lstStyle/>
          <a:p>
            <a:fld id="{7DC5E5A2-5F82-44C2-9171-C8947CF30D9F}" type="datetimeFigureOut">
              <a:rPr lang="el-GR" smtClean="0"/>
              <a:t>17/5/2023</a:t>
            </a:fld>
            <a:endParaRPr lang="el-GR"/>
          </a:p>
        </p:txBody>
      </p:sp>
      <p:sp>
        <p:nvSpPr>
          <p:cNvPr id="5" name="Θέση υποσέλιδου 4">
            <a:extLst>
              <a:ext uri="{FF2B5EF4-FFF2-40B4-BE49-F238E27FC236}">
                <a16:creationId xmlns:a16="http://schemas.microsoft.com/office/drawing/2014/main" id="{2F605A8E-BF5A-43E7-A1DE-DAA3E6CAF88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0105AE0-A282-4DF0-B790-E7B0E577F70E}"/>
              </a:ext>
            </a:extLst>
          </p:cNvPr>
          <p:cNvSpPr>
            <a:spLocks noGrp="1"/>
          </p:cNvSpPr>
          <p:nvPr>
            <p:ph type="sldNum" sz="quarter" idx="12"/>
          </p:nvPr>
        </p:nvSpPr>
        <p:spPr/>
        <p:txBody>
          <a:bodyPr/>
          <a:lstStyle/>
          <a:p>
            <a:fld id="{F451163D-C9B2-4D68-A74E-A883CCD76703}" type="slidenum">
              <a:rPr lang="el-GR" smtClean="0"/>
              <a:t>‹#›</a:t>
            </a:fld>
            <a:endParaRPr lang="el-GR"/>
          </a:p>
        </p:txBody>
      </p:sp>
    </p:spTree>
    <p:extLst>
      <p:ext uri="{BB962C8B-B14F-4D97-AF65-F5344CB8AC3E}">
        <p14:creationId xmlns:p14="http://schemas.microsoft.com/office/powerpoint/2010/main" val="20179998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062598-7DDB-4FC1-AE4E-75FB7495753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C87486F-D27E-479F-A162-2F054F432C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4A843603-A88E-4993-AB2B-7DFC6ADC52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5E7370D-3781-445B-B091-67DDC94AA28D}"/>
              </a:ext>
            </a:extLst>
          </p:cNvPr>
          <p:cNvSpPr>
            <a:spLocks noGrp="1"/>
          </p:cNvSpPr>
          <p:nvPr>
            <p:ph type="dt" sz="half" idx="10"/>
          </p:nvPr>
        </p:nvSpPr>
        <p:spPr/>
        <p:txBody>
          <a:bodyPr/>
          <a:lstStyle/>
          <a:p>
            <a:fld id="{4ECC861E-F225-4E1D-A768-35AB82EF543F}" type="datetimeFigureOut">
              <a:rPr lang="el-GR" smtClean="0"/>
              <a:t>17/5/2023</a:t>
            </a:fld>
            <a:endParaRPr lang="el-GR"/>
          </a:p>
        </p:txBody>
      </p:sp>
      <p:sp>
        <p:nvSpPr>
          <p:cNvPr id="6" name="Θέση υποσέλιδου 5">
            <a:extLst>
              <a:ext uri="{FF2B5EF4-FFF2-40B4-BE49-F238E27FC236}">
                <a16:creationId xmlns:a16="http://schemas.microsoft.com/office/drawing/2014/main" id="{8AF0E03E-5DDD-48C7-A828-95C6783322E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912037E-B5F5-4C9F-9D0E-7D5DDAE752FD}"/>
              </a:ext>
            </a:extLst>
          </p:cNvPr>
          <p:cNvSpPr>
            <a:spLocks noGrp="1"/>
          </p:cNvSpPr>
          <p:nvPr>
            <p:ph type="sldNum" sz="quarter" idx="12"/>
          </p:nvPr>
        </p:nvSpPr>
        <p:spPr/>
        <p:txBody>
          <a:bodyPr/>
          <a:lstStyle/>
          <a:p>
            <a:fld id="{2C7C29F9-7E60-496B-83BC-AFA8425D71FF}" type="slidenum">
              <a:rPr lang="el-GR" smtClean="0"/>
              <a:t>‹#›</a:t>
            </a:fld>
            <a:endParaRPr lang="el-GR"/>
          </a:p>
        </p:txBody>
      </p:sp>
    </p:spTree>
    <p:extLst>
      <p:ext uri="{BB962C8B-B14F-4D97-AF65-F5344CB8AC3E}">
        <p14:creationId xmlns:p14="http://schemas.microsoft.com/office/powerpoint/2010/main" val="40466899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E99994-5A24-43EC-8EB1-E32B9B66114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CCCA956-A1E0-48F7-B267-1EAEC2BE0F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05D9CCB4-CEBC-4F3E-B730-59139AB9D2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3DFF85D-0A67-4C2F-8C48-CB867213E3A4}"/>
              </a:ext>
            </a:extLst>
          </p:cNvPr>
          <p:cNvSpPr>
            <a:spLocks noGrp="1"/>
          </p:cNvSpPr>
          <p:nvPr>
            <p:ph type="dt" sz="half" idx="10"/>
          </p:nvPr>
        </p:nvSpPr>
        <p:spPr/>
        <p:txBody>
          <a:bodyPr/>
          <a:lstStyle/>
          <a:p>
            <a:fld id="{4ECC861E-F225-4E1D-A768-35AB82EF543F}" type="datetimeFigureOut">
              <a:rPr lang="el-GR" smtClean="0"/>
              <a:t>17/5/2023</a:t>
            </a:fld>
            <a:endParaRPr lang="el-GR"/>
          </a:p>
        </p:txBody>
      </p:sp>
      <p:sp>
        <p:nvSpPr>
          <p:cNvPr id="6" name="Θέση υποσέλιδου 5">
            <a:extLst>
              <a:ext uri="{FF2B5EF4-FFF2-40B4-BE49-F238E27FC236}">
                <a16:creationId xmlns:a16="http://schemas.microsoft.com/office/drawing/2014/main" id="{0C350FAF-6FE0-47D7-913F-07768DDF0D3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AAA1A1D-7951-4FE8-BE25-E6026A34DC6E}"/>
              </a:ext>
            </a:extLst>
          </p:cNvPr>
          <p:cNvSpPr>
            <a:spLocks noGrp="1"/>
          </p:cNvSpPr>
          <p:nvPr>
            <p:ph type="sldNum" sz="quarter" idx="12"/>
          </p:nvPr>
        </p:nvSpPr>
        <p:spPr/>
        <p:txBody>
          <a:bodyPr/>
          <a:lstStyle/>
          <a:p>
            <a:fld id="{2C7C29F9-7E60-496B-83BC-AFA8425D71FF}" type="slidenum">
              <a:rPr lang="el-GR" smtClean="0"/>
              <a:t>‹#›</a:t>
            </a:fld>
            <a:endParaRPr lang="el-GR"/>
          </a:p>
        </p:txBody>
      </p:sp>
    </p:spTree>
    <p:extLst>
      <p:ext uri="{BB962C8B-B14F-4D97-AF65-F5344CB8AC3E}">
        <p14:creationId xmlns:p14="http://schemas.microsoft.com/office/powerpoint/2010/main" val="20336467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A358C7-7950-44ED-917D-8E7CE85BDA3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3C3EBF1-481E-4491-AC6D-3377C526DFBC}"/>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1079334-2275-4E88-AB2A-71959AC8317D}"/>
              </a:ext>
            </a:extLst>
          </p:cNvPr>
          <p:cNvSpPr>
            <a:spLocks noGrp="1"/>
          </p:cNvSpPr>
          <p:nvPr>
            <p:ph type="dt" sz="half" idx="10"/>
          </p:nvPr>
        </p:nvSpPr>
        <p:spPr/>
        <p:txBody>
          <a:bodyPr/>
          <a:lstStyle/>
          <a:p>
            <a:fld id="{4ECC861E-F225-4E1D-A768-35AB82EF543F}" type="datetimeFigureOut">
              <a:rPr lang="el-GR" smtClean="0"/>
              <a:t>17/5/2023</a:t>
            </a:fld>
            <a:endParaRPr lang="el-GR"/>
          </a:p>
        </p:txBody>
      </p:sp>
      <p:sp>
        <p:nvSpPr>
          <p:cNvPr id="5" name="Θέση υποσέλιδου 4">
            <a:extLst>
              <a:ext uri="{FF2B5EF4-FFF2-40B4-BE49-F238E27FC236}">
                <a16:creationId xmlns:a16="http://schemas.microsoft.com/office/drawing/2014/main" id="{95D74A4E-2EF4-4747-A5DD-91032D3FD1E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CB2DF8B-504F-43BF-B010-5DFC67CD9FDB}"/>
              </a:ext>
            </a:extLst>
          </p:cNvPr>
          <p:cNvSpPr>
            <a:spLocks noGrp="1"/>
          </p:cNvSpPr>
          <p:nvPr>
            <p:ph type="sldNum" sz="quarter" idx="12"/>
          </p:nvPr>
        </p:nvSpPr>
        <p:spPr/>
        <p:txBody>
          <a:bodyPr/>
          <a:lstStyle/>
          <a:p>
            <a:fld id="{2C7C29F9-7E60-496B-83BC-AFA8425D71FF}" type="slidenum">
              <a:rPr lang="el-GR" smtClean="0"/>
              <a:t>‹#›</a:t>
            </a:fld>
            <a:endParaRPr lang="el-GR"/>
          </a:p>
        </p:txBody>
      </p:sp>
    </p:spTree>
    <p:extLst>
      <p:ext uri="{BB962C8B-B14F-4D97-AF65-F5344CB8AC3E}">
        <p14:creationId xmlns:p14="http://schemas.microsoft.com/office/powerpoint/2010/main" val="13249673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518B02B7-9141-4D9C-B5A0-15891224689B}"/>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9B4BD85-3A65-484C-BAC6-613C5591BD4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B83F113-EB7C-449C-929E-73624C0088A9}"/>
              </a:ext>
            </a:extLst>
          </p:cNvPr>
          <p:cNvSpPr>
            <a:spLocks noGrp="1"/>
          </p:cNvSpPr>
          <p:nvPr>
            <p:ph type="dt" sz="half" idx="10"/>
          </p:nvPr>
        </p:nvSpPr>
        <p:spPr/>
        <p:txBody>
          <a:bodyPr/>
          <a:lstStyle/>
          <a:p>
            <a:fld id="{4ECC861E-F225-4E1D-A768-35AB82EF543F}" type="datetimeFigureOut">
              <a:rPr lang="el-GR" smtClean="0"/>
              <a:t>17/5/2023</a:t>
            </a:fld>
            <a:endParaRPr lang="el-GR"/>
          </a:p>
        </p:txBody>
      </p:sp>
      <p:sp>
        <p:nvSpPr>
          <p:cNvPr id="5" name="Θέση υποσέλιδου 4">
            <a:extLst>
              <a:ext uri="{FF2B5EF4-FFF2-40B4-BE49-F238E27FC236}">
                <a16:creationId xmlns:a16="http://schemas.microsoft.com/office/drawing/2014/main" id="{B6F68F7A-4A2D-4E34-B239-D8AFC3DA46A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0A13030-66BD-4B0E-A8DA-6EC007A60081}"/>
              </a:ext>
            </a:extLst>
          </p:cNvPr>
          <p:cNvSpPr>
            <a:spLocks noGrp="1"/>
          </p:cNvSpPr>
          <p:nvPr>
            <p:ph type="sldNum" sz="quarter" idx="12"/>
          </p:nvPr>
        </p:nvSpPr>
        <p:spPr/>
        <p:txBody>
          <a:bodyPr/>
          <a:lstStyle/>
          <a:p>
            <a:fld id="{2C7C29F9-7E60-496B-83BC-AFA8425D71FF}" type="slidenum">
              <a:rPr lang="el-GR" smtClean="0"/>
              <a:t>‹#›</a:t>
            </a:fld>
            <a:endParaRPr lang="el-GR"/>
          </a:p>
        </p:txBody>
      </p:sp>
    </p:spTree>
    <p:extLst>
      <p:ext uri="{BB962C8B-B14F-4D97-AF65-F5344CB8AC3E}">
        <p14:creationId xmlns:p14="http://schemas.microsoft.com/office/powerpoint/2010/main" val="386035414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F22D9C-90FD-44E4-9CBC-022C8ACF6ED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54B2868A-07D9-42B8-8C7E-0983EFB3EF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4328F7C2-16C5-4711-880A-A57D5CA3C24F}"/>
              </a:ext>
            </a:extLst>
          </p:cNvPr>
          <p:cNvSpPr>
            <a:spLocks noGrp="1"/>
          </p:cNvSpPr>
          <p:nvPr>
            <p:ph type="dt" sz="half" idx="10"/>
          </p:nvPr>
        </p:nvSpPr>
        <p:spPr/>
        <p:txBody>
          <a:bodyPr/>
          <a:lstStyle/>
          <a:p>
            <a:fld id="{7292B950-B3C3-4C42-8EE6-2333C9C4B17C}" type="datetimeFigureOut">
              <a:rPr lang="el-GR" smtClean="0"/>
              <a:t>17/5/2023</a:t>
            </a:fld>
            <a:endParaRPr lang="el-GR"/>
          </a:p>
        </p:txBody>
      </p:sp>
      <p:sp>
        <p:nvSpPr>
          <p:cNvPr id="5" name="Θέση υποσέλιδου 4">
            <a:extLst>
              <a:ext uri="{FF2B5EF4-FFF2-40B4-BE49-F238E27FC236}">
                <a16:creationId xmlns:a16="http://schemas.microsoft.com/office/drawing/2014/main" id="{B648DB02-98F3-4D07-998F-7394938F6C2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AC4BF5F-17C6-43AC-9478-8D659E9C7B8A}"/>
              </a:ext>
            </a:extLst>
          </p:cNvPr>
          <p:cNvSpPr>
            <a:spLocks noGrp="1"/>
          </p:cNvSpPr>
          <p:nvPr>
            <p:ph type="sldNum" sz="quarter" idx="12"/>
          </p:nvPr>
        </p:nvSpPr>
        <p:spPr/>
        <p:txBody>
          <a:bodyPr/>
          <a:lstStyle/>
          <a:p>
            <a:fld id="{54F40CFC-74CB-4137-909A-52A5BB16BC51}" type="slidenum">
              <a:rPr lang="el-GR" smtClean="0"/>
              <a:t>‹#›</a:t>
            </a:fld>
            <a:endParaRPr lang="el-GR"/>
          </a:p>
        </p:txBody>
      </p:sp>
    </p:spTree>
    <p:extLst>
      <p:ext uri="{BB962C8B-B14F-4D97-AF65-F5344CB8AC3E}">
        <p14:creationId xmlns:p14="http://schemas.microsoft.com/office/powerpoint/2010/main" val="34270674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61238D-7F65-49DD-AF06-0BDE8AF4703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0EFBD73-CC94-43F6-86FD-6E9B8C16F9CC}"/>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D8FDC24-0584-4E56-A66B-06FA363E9AC7}"/>
              </a:ext>
            </a:extLst>
          </p:cNvPr>
          <p:cNvSpPr>
            <a:spLocks noGrp="1"/>
          </p:cNvSpPr>
          <p:nvPr>
            <p:ph type="dt" sz="half" idx="10"/>
          </p:nvPr>
        </p:nvSpPr>
        <p:spPr/>
        <p:txBody>
          <a:bodyPr/>
          <a:lstStyle/>
          <a:p>
            <a:fld id="{7292B950-B3C3-4C42-8EE6-2333C9C4B17C}" type="datetimeFigureOut">
              <a:rPr lang="el-GR" smtClean="0"/>
              <a:t>17/5/2023</a:t>
            </a:fld>
            <a:endParaRPr lang="el-GR"/>
          </a:p>
        </p:txBody>
      </p:sp>
      <p:sp>
        <p:nvSpPr>
          <p:cNvPr id="5" name="Θέση υποσέλιδου 4">
            <a:extLst>
              <a:ext uri="{FF2B5EF4-FFF2-40B4-BE49-F238E27FC236}">
                <a16:creationId xmlns:a16="http://schemas.microsoft.com/office/drawing/2014/main" id="{5BB86155-4114-4515-87C9-B1107002150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4C189D3-FAA9-46B1-BAB7-8177FB52C44A}"/>
              </a:ext>
            </a:extLst>
          </p:cNvPr>
          <p:cNvSpPr>
            <a:spLocks noGrp="1"/>
          </p:cNvSpPr>
          <p:nvPr>
            <p:ph type="sldNum" sz="quarter" idx="12"/>
          </p:nvPr>
        </p:nvSpPr>
        <p:spPr/>
        <p:txBody>
          <a:bodyPr/>
          <a:lstStyle/>
          <a:p>
            <a:fld id="{54F40CFC-74CB-4137-909A-52A5BB16BC51}" type="slidenum">
              <a:rPr lang="el-GR" smtClean="0"/>
              <a:t>‹#›</a:t>
            </a:fld>
            <a:endParaRPr lang="el-GR"/>
          </a:p>
        </p:txBody>
      </p:sp>
    </p:spTree>
    <p:extLst>
      <p:ext uri="{BB962C8B-B14F-4D97-AF65-F5344CB8AC3E}">
        <p14:creationId xmlns:p14="http://schemas.microsoft.com/office/powerpoint/2010/main" val="11117991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434CB4-3ECA-44B3-9281-223B768C6C56}"/>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46FB5F7-DFBE-4ADD-A2A3-B385015012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3CD9C97-49BA-451B-81BB-1D037C674AD6}"/>
              </a:ext>
            </a:extLst>
          </p:cNvPr>
          <p:cNvSpPr>
            <a:spLocks noGrp="1"/>
          </p:cNvSpPr>
          <p:nvPr>
            <p:ph type="dt" sz="half" idx="10"/>
          </p:nvPr>
        </p:nvSpPr>
        <p:spPr/>
        <p:txBody>
          <a:bodyPr/>
          <a:lstStyle/>
          <a:p>
            <a:fld id="{7292B950-B3C3-4C42-8EE6-2333C9C4B17C}" type="datetimeFigureOut">
              <a:rPr lang="el-GR" smtClean="0"/>
              <a:t>17/5/2023</a:t>
            </a:fld>
            <a:endParaRPr lang="el-GR"/>
          </a:p>
        </p:txBody>
      </p:sp>
      <p:sp>
        <p:nvSpPr>
          <p:cNvPr id="5" name="Θέση υποσέλιδου 4">
            <a:extLst>
              <a:ext uri="{FF2B5EF4-FFF2-40B4-BE49-F238E27FC236}">
                <a16:creationId xmlns:a16="http://schemas.microsoft.com/office/drawing/2014/main" id="{24739C0A-5BB1-43E2-84A5-B1E902FD026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ADF8410-8E46-49E8-87BD-F3E2F04CBEE0}"/>
              </a:ext>
            </a:extLst>
          </p:cNvPr>
          <p:cNvSpPr>
            <a:spLocks noGrp="1"/>
          </p:cNvSpPr>
          <p:nvPr>
            <p:ph type="sldNum" sz="quarter" idx="12"/>
          </p:nvPr>
        </p:nvSpPr>
        <p:spPr/>
        <p:txBody>
          <a:bodyPr/>
          <a:lstStyle/>
          <a:p>
            <a:fld id="{54F40CFC-74CB-4137-909A-52A5BB16BC51}" type="slidenum">
              <a:rPr lang="el-GR" smtClean="0"/>
              <a:t>‹#›</a:t>
            </a:fld>
            <a:endParaRPr lang="el-GR"/>
          </a:p>
        </p:txBody>
      </p:sp>
    </p:spTree>
    <p:extLst>
      <p:ext uri="{BB962C8B-B14F-4D97-AF65-F5344CB8AC3E}">
        <p14:creationId xmlns:p14="http://schemas.microsoft.com/office/powerpoint/2010/main" val="10802014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066C1F-9E5B-45EA-B4A0-730AC613477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7C2096F-7793-44B0-ABA3-8F9838D550F1}"/>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A085D23E-A596-4822-B632-3067245E14A8}"/>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6ED7697-AA58-4AA4-B0C9-31EC84DA2746}"/>
              </a:ext>
            </a:extLst>
          </p:cNvPr>
          <p:cNvSpPr>
            <a:spLocks noGrp="1"/>
          </p:cNvSpPr>
          <p:nvPr>
            <p:ph type="dt" sz="half" idx="10"/>
          </p:nvPr>
        </p:nvSpPr>
        <p:spPr/>
        <p:txBody>
          <a:bodyPr/>
          <a:lstStyle/>
          <a:p>
            <a:fld id="{7292B950-B3C3-4C42-8EE6-2333C9C4B17C}" type="datetimeFigureOut">
              <a:rPr lang="el-GR" smtClean="0"/>
              <a:t>17/5/2023</a:t>
            </a:fld>
            <a:endParaRPr lang="el-GR"/>
          </a:p>
        </p:txBody>
      </p:sp>
      <p:sp>
        <p:nvSpPr>
          <p:cNvPr id="6" name="Θέση υποσέλιδου 5">
            <a:extLst>
              <a:ext uri="{FF2B5EF4-FFF2-40B4-BE49-F238E27FC236}">
                <a16:creationId xmlns:a16="http://schemas.microsoft.com/office/drawing/2014/main" id="{189DFA5B-FF28-4ED2-9CEF-11330C499DD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C60BEC5-B5C2-47D0-BD7E-33B221118643}"/>
              </a:ext>
            </a:extLst>
          </p:cNvPr>
          <p:cNvSpPr>
            <a:spLocks noGrp="1"/>
          </p:cNvSpPr>
          <p:nvPr>
            <p:ph type="sldNum" sz="quarter" idx="12"/>
          </p:nvPr>
        </p:nvSpPr>
        <p:spPr/>
        <p:txBody>
          <a:bodyPr/>
          <a:lstStyle/>
          <a:p>
            <a:fld id="{54F40CFC-74CB-4137-909A-52A5BB16BC51}" type="slidenum">
              <a:rPr lang="el-GR" smtClean="0"/>
              <a:t>‹#›</a:t>
            </a:fld>
            <a:endParaRPr lang="el-GR"/>
          </a:p>
        </p:txBody>
      </p:sp>
    </p:spTree>
    <p:extLst>
      <p:ext uri="{BB962C8B-B14F-4D97-AF65-F5344CB8AC3E}">
        <p14:creationId xmlns:p14="http://schemas.microsoft.com/office/powerpoint/2010/main" val="125118468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B4D4C0-6337-43C3-8B5A-89A48BBE27E5}"/>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6843967-8115-415E-9AEB-4AB5AAEF7B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73BDC29-F097-4928-BE01-5E6677443AA8}"/>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06037E9-627C-4092-9AFA-BA10882094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CDC7318-C0ED-42D1-B34D-382346EC25C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A7195CB-3030-41DE-981C-859DD41AD154}"/>
              </a:ext>
            </a:extLst>
          </p:cNvPr>
          <p:cNvSpPr>
            <a:spLocks noGrp="1"/>
          </p:cNvSpPr>
          <p:nvPr>
            <p:ph type="dt" sz="half" idx="10"/>
          </p:nvPr>
        </p:nvSpPr>
        <p:spPr/>
        <p:txBody>
          <a:bodyPr/>
          <a:lstStyle/>
          <a:p>
            <a:fld id="{7292B950-B3C3-4C42-8EE6-2333C9C4B17C}" type="datetimeFigureOut">
              <a:rPr lang="el-GR" smtClean="0"/>
              <a:t>17/5/2023</a:t>
            </a:fld>
            <a:endParaRPr lang="el-GR"/>
          </a:p>
        </p:txBody>
      </p:sp>
      <p:sp>
        <p:nvSpPr>
          <p:cNvPr id="8" name="Θέση υποσέλιδου 7">
            <a:extLst>
              <a:ext uri="{FF2B5EF4-FFF2-40B4-BE49-F238E27FC236}">
                <a16:creationId xmlns:a16="http://schemas.microsoft.com/office/drawing/2014/main" id="{1377D9E0-25A4-4C36-BA56-3C6BD20657B7}"/>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C85E203F-112D-4107-9C35-3C78A9ACD146}"/>
              </a:ext>
            </a:extLst>
          </p:cNvPr>
          <p:cNvSpPr>
            <a:spLocks noGrp="1"/>
          </p:cNvSpPr>
          <p:nvPr>
            <p:ph type="sldNum" sz="quarter" idx="12"/>
          </p:nvPr>
        </p:nvSpPr>
        <p:spPr/>
        <p:txBody>
          <a:bodyPr/>
          <a:lstStyle/>
          <a:p>
            <a:fld id="{54F40CFC-74CB-4137-909A-52A5BB16BC51}" type="slidenum">
              <a:rPr lang="el-GR" smtClean="0"/>
              <a:t>‹#›</a:t>
            </a:fld>
            <a:endParaRPr lang="el-GR"/>
          </a:p>
        </p:txBody>
      </p:sp>
    </p:spTree>
    <p:extLst>
      <p:ext uri="{BB962C8B-B14F-4D97-AF65-F5344CB8AC3E}">
        <p14:creationId xmlns:p14="http://schemas.microsoft.com/office/powerpoint/2010/main" val="112618125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A5032A-7D1E-47D0-9A03-7EE95BACFCA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BE9A13CC-02D7-484B-80B5-49D79069691E}"/>
              </a:ext>
            </a:extLst>
          </p:cNvPr>
          <p:cNvSpPr>
            <a:spLocks noGrp="1"/>
          </p:cNvSpPr>
          <p:nvPr>
            <p:ph type="dt" sz="half" idx="10"/>
          </p:nvPr>
        </p:nvSpPr>
        <p:spPr/>
        <p:txBody>
          <a:bodyPr/>
          <a:lstStyle/>
          <a:p>
            <a:fld id="{7292B950-B3C3-4C42-8EE6-2333C9C4B17C}" type="datetimeFigureOut">
              <a:rPr lang="el-GR" smtClean="0"/>
              <a:t>17/5/2023</a:t>
            </a:fld>
            <a:endParaRPr lang="el-GR"/>
          </a:p>
        </p:txBody>
      </p:sp>
      <p:sp>
        <p:nvSpPr>
          <p:cNvPr id="4" name="Θέση υποσέλιδου 3">
            <a:extLst>
              <a:ext uri="{FF2B5EF4-FFF2-40B4-BE49-F238E27FC236}">
                <a16:creationId xmlns:a16="http://schemas.microsoft.com/office/drawing/2014/main" id="{56236353-4FE2-4F0B-BE38-EE5B3E52078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BAD960D-461B-44A7-AB46-2718676E2A12}"/>
              </a:ext>
            </a:extLst>
          </p:cNvPr>
          <p:cNvSpPr>
            <a:spLocks noGrp="1"/>
          </p:cNvSpPr>
          <p:nvPr>
            <p:ph type="sldNum" sz="quarter" idx="12"/>
          </p:nvPr>
        </p:nvSpPr>
        <p:spPr/>
        <p:txBody>
          <a:bodyPr/>
          <a:lstStyle/>
          <a:p>
            <a:fld id="{54F40CFC-74CB-4137-909A-52A5BB16BC51}" type="slidenum">
              <a:rPr lang="el-GR" smtClean="0"/>
              <a:t>‹#›</a:t>
            </a:fld>
            <a:endParaRPr lang="el-GR"/>
          </a:p>
        </p:txBody>
      </p:sp>
    </p:spTree>
    <p:extLst>
      <p:ext uri="{BB962C8B-B14F-4D97-AF65-F5344CB8AC3E}">
        <p14:creationId xmlns:p14="http://schemas.microsoft.com/office/powerpoint/2010/main" val="3530191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27FBF5-FF9A-4C52-A6D1-4098010B562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4D43269-A138-4D00-9492-07C045A240DE}"/>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F5253D8D-9FB8-4F19-8B80-980163B315C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335B6B6-5BE3-48D3-A035-09B6EFEC1A08}"/>
              </a:ext>
            </a:extLst>
          </p:cNvPr>
          <p:cNvSpPr>
            <a:spLocks noGrp="1"/>
          </p:cNvSpPr>
          <p:nvPr>
            <p:ph type="dt" sz="half" idx="10"/>
          </p:nvPr>
        </p:nvSpPr>
        <p:spPr/>
        <p:txBody>
          <a:bodyPr/>
          <a:lstStyle/>
          <a:p>
            <a:fld id="{7DC5E5A2-5F82-44C2-9171-C8947CF30D9F}" type="datetimeFigureOut">
              <a:rPr lang="el-GR" smtClean="0"/>
              <a:t>17/5/2023</a:t>
            </a:fld>
            <a:endParaRPr lang="el-GR"/>
          </a:p>
        </p:txBody>
      </p:sp>
      <p:sp>
        <p:nvSpPr>
          <p:cNvPr id="6" name="Θέση υποσέλιδου 5">
            <a:extLst>
              <a:ext uri="{FF2B5EF4-FFF2-40B4-BE49-F238E27FC236}">
                <a16:creationId xmlns:a16="http://schemas.microsoft.com/office/drawing/2014/main" id="{B6B95ACF-6268-4577-821D-1D13DDCF785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4F6F5D4-867C-4D47-825B-50AA8CE67681}"/>
              </a:ext>
            </a:extLst>
          </p:cNvPr>
          <p:cNvSpPr>
            <a:spLocks noGrp="1"/>
          </p:cNvSpPr>
          <p:nvPr>
            <p:ph type="sldNum" sz="quarter" idx="12"/>
          </p:nvPr>
        </p:nvSpPr>
        <p:spPr/>
        <p:txBody>
          <a:bodyPr/>
          <a:lstStyle/>
          <a:p>
            <a:fld id="{F451163D-C9B2-4D68-A74E-A883CCD76703}" type="slidenum">
              <a:rPr lang="el-GR" smtClean="0"/>
              <a:t>‹#›</a:t>
            </a:fld>
            <a:endParaRPr lang="el-GR"/>
          </a:p>
        </p:txBody>
      </p:sp>
    </p:spTree>
    <p:extLst>
      <p:ext uri="{BB962C8B-B14F-4D97-AF65-F5344CB8AC3E}">
        <p14:creationId xmlns:p14="http://schemas.microsoft.com/office/powerpoint/2010/main" val="359923992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2A605D2-7204-4A58-A271-54EED66E079B}"/>
              </a:ext>
            </a:extLst>
          </p:cNvPr>
          <p:cNvSpPr>
            <a:spLocks noGrp="1"/>
          </p:cNvSpPr>
          <p:nvPr>
            <p:ph type="dt" sz="half" idx="10"/>
          </p:nvPr>
        </p:nvSpPr>
        <p:spPr/>
        <p:txBody>
          <a:bodyPr/>
          <a:lstStyle/>
          <a:p>
            <a:fld id="{7292B950-B3C3-4C42-8EE6-2333C9C4B17C}" type="datetimeFigureOut">
              <a:rPr lang="el-GR" smtClean="0"/>
              <a:t>17/5/2023</a:t>
            </a:fld>
            <a:endParaRPr lang="el-GR"/>
          </a:p>
        </p:txBody>
      </p:sp>
      <p:sp>
        <p:nvSpPr>
          <p:cNvPr id="3" name="Θέση υποσέλιδου 2">
            <a:extLst>
              <a:ext uri="{FF2B5EF4-FFF2-40B4-BE49-F238E27FC236}">
                <a16:creationId xmlns:a16="http://schemas.microsoft.com/office/drawing/2014/main" id="{1C83A6F9-43D6-4CC2-823C-203CB0A1522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7B76941B-EA17-4AC4-B220-5FE1C202F453}"/>
              </a:ext>
            </a:extLst>
          </p:cNvPr>
          <p:cNvSpPr>
            <a:spLocks noGrp="1"/>
          </p:cNvSpPr>
          <p:nvPr>
            <p:ph type="sldNum" sz="quarter" idx="12"/>
          </p:nvPr>
        </p:nvSpPr>
        <p:spPr/>
        <p:txBody>
          <a:bodyPr/>
          <a:lstStyle/>
          <a:p>
            <a:fld id="{54F40CFC-74CB-4137-909A-52A5BB16BC51}" type="slidenum">
              <a:rPr lang="el-GR" smtClean="0"/>
              <a:t>‹#›</a:t>
            </a:fld>
            <a:endParaRPr lang="el-GR"/>
          </a:p>
        </p:txBody>
      </p:sp>
    </p:spTree>
    <p:extLst>
      <p:ext uri="{BB962C8B-B14F-4D97-AF65-F5344CB8AC3E}">
        <p14:creationId xmlns:p14="http://schemas.microsoft.com/office/powerpoint/2010/main" val="317110614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94E9E0-C1E7-4C8B-AE14-C1BFE0AAA62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D1C46A4-A55F-4648-8C0B-829CB33E92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876F3567-F116-43C5-97B4-CA89BAD4A9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F4F0DFB-0ABB-4522-A740-8875E636B026}"/>
              </a:ext>
            </a:extLst>
          </p:cNvPr>
          <p:cNvSpPr>
            <a:spLocks noGrp="1"/>
          </p:cNvSpPr>
          <p:nvPr>
            <p:ph type="dt" sz="half" idx="10"/>
          </p:nvPr>
        </p:nvSpPr>
        <p:spPr/>
        <p:txBody>
          <a:bodyPr/>
          <a:lstStyle/>
          <a:p>
            <a:fld id="{7292B950-B3C3-4C42-8EE6-2333C9C4B17C}" type="datetimeFigureOut">
              <a:rPr lang="el-GR" smtClean="0"/>
              <a:t>17/5/2023</a:t>
            </a:fld>
            <a:endParaRPr lang="el-GR"/>
          </a:p>
        </p:txBody>
      </p:sp>
      <p:sp>
        <p:nvSpPr>
          <p:cNvPr id="6" name="Θέση υποσέλιδου 5">
            <a:extLst>
              <a:ext uri="{FF2B5EF4-FFF2-40B4-BE49-F238E27FC236}">
                <a16:creationId xmlns:a16="http://schemas.microsoft.com/office/drawing/2014/main" id="{2816DDF8-9FE5-4330-9AF2-0298B818A57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F7B21A1-387D-4FA6-9311-E33E406444DB}"/>
              </a:ext>
            </a:extLst>
          </p:cNvPr>
          <p:cNvSpPr>
            <a:spLocks noGrp="1"/>
          </p:cNvSpPr>
          <p:nvPr>
            <p:ph type="sldNum" sz="quarter" idx="12"/>
          </p:nvPr>
        </p:nvSpPr>
        <p:spPr/>
        <p:txBody>
          <a:bodyPr/>
          <a:lstStyle/>
          <a:p>
            <a:fld id="{54F40CFC-74CB-4137-909A-52A5BB16BC51}" type="slidenum">
              <a:rPr lang="el-GR" smtClean="0"/>
              <a:t>‹#›</a:t>
            </a:fld>
            <a:endParaRPr lang="el-GR"/>
          </a:p>
        </p:txBody>
      </p:sp>
    </p:spTree>
    <p:extLst>
      <p:ext uri="{BB962C8B-B14F-4D97-AF65-F5344CB8AC3E}">
        <p14:creationId xmlns:p14="http://schemas.microsoft.com/office/powerpoint/2010/main" val="306845180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53E44E-CEF6-4D5B-BC1B-72412859BA6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BFA2B3F-828F-42D4-899F-4CC2D6E31A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F12943B4-BE15-4F11-806F-1E4B9D8E9B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7AE21E4-9355-4B9D-A3D9-59640907F0B5}"/>
              </a:ext>
            </a:extLst>
          </p:cNvPr>
          <p:cNvSpPr>
            <a:spLocks noGrp="1"/>
          </p:cNvSpPr>
          <p:nvPr>
            <p:ph type="dt" sz="half" idx="10"/>
          </p:nvPr>
        </p:nvSpPr>
        <p:spPr/>
        <p:txBody>
          <a:bodyPr/>
          <a:lstStyle/>
          <a:p>
            <a:fld id="{7292B950-B3C3-4C42-8EE6-2333C9C4B17C}" type="datetimeFigureOut">
              <a:rPr lang="el-GR" smtClean="0"/>
              <a:t>17/5/2023</a:t>
            </a:fld>
            <a:endParaRPr lang="el-GR"/>
          </a:p>
        </p:txBody>
      </p:sp>
      <p:sp>
        <p:nvSpPr>
          <p:cNvPr id="6" name="Θέση υποσέλιδου 5">
            <a:extLst>
              <a:ext uri="{FF2B5EF4-FFF2-40B4-BE49-F238E27FC236}">
                <a16:creationId xmlns:a16="http://schemas.microsoft.com/office/drawing/2014/main" id="{F2048179-78A9-4B4F-AB4F-589DCD7D86C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42E2468-EEE0-418E-B109-5A590F683BCA}"/>
              </a:ext>
            </a:extLst>
          </p:cNvPr>
          <p:cNvSpPr>
            <a:spLocks noGrp="1"/>
          </p:cNvSpPr>
          <p:nvPr>
            <p:ph type="sldNum" sz="quarter" idx="12"/>
          </p:nvPr>
        </p:nvSpPr>
        <p:spPr/>
        <p:txBody>
          <a:bodyPr/>
          <a:lstStyle/>
          <a:p>
            <a:fld id="{54F40CFC-74CB-4137-909A-52A5BB16BC51}" type="slidenum">
              <a:rPr lang="el-GR" smtClean="0"/>
              <a:t>‹#›</a:t>
            </a:fld>
            <a:endParaRPr lang="el-GR"/>
          </a:p>
        </p:txBody>
      </p:sp>
    </p:spTree>
    <p:extLst>
      <p:ext uri="{BB962C8B-B14F-4D97-AF65-F5344CB8AC3E}">
        <p14:creationId xmlns:p14="http://schemas.microsoft.com/office/powerpoint/2010/main" val="42751354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EE2857-0439-488F-8F01-59AA82A2864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D75C4B0-33F7-4D26-8DFE-2DC538F50F44}"/>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BF670CF-E532-4785-A1B1-E64A04894F91}"/>
              </a:ext>
            </a:extLst>
          </p:cNvPr>
          <p:cNvSpPr>
            <a:spLocks noGrp="1"/>
          </p:cNvSpPr>
          <p:nvPr>
            <p:ph type="dt" sz="half" idx="10"/>
          </p:nvPr>
        </p:nvSpPr>
        <p:spPr/>
        <p:txBody>
          <a:bodyPr/>
          <a:lstStyle/>
          <a:p>
            <a:fld id="{7292B950-B3C3-4C42-8EE6-2333C9C4B17C}" type="datetimeFigureOut">
              <a:rPr lang="el-GR" smtClean="0"/>
              <a:t>17/5/2023</a:t>
            </a:fld>
            <a:endParaRPr lang="el-GR"/>
          </a:p>
        </p:txBody>
      </p:sp>
      <p:sp>
        <p:nvSpPr>
          <p:cNvPr id="5" name="Θέση υποσέλιδου 4">
            <a:extLst>
              <a:ext uri="{FF2B5EF4-FFF2-40B4-BE49-F238E27FC236}">
                <a16:creationId xmlns:a16="http://schemas.microsoft.com/office/drawing/2014/main" id="{1200E8E1-EDA3-4170-A5EB-8B61B6BEA81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2C6FD40-03D7-4FF2-B679-430CA628F5E1}"/>
              </a:ext>
            </a:extLst>
          </p:cNvPr>
          <p:cNvSpPr>
            <a:spLocks noGrp="1"/>
          </p:cNvSpPr>
          <p:nvPr>
            <p:ph type="sldNum" sz="quarter" idx="12"/>
          </p:nvPr>
        </p:nvSpPr>
        <p:spPr/>
        <p:txBody>
          <a:bodyPr/>
          <a:lstStyle/>
          <a:p>
            <a:fld id="{54F40CFC-74CB-4137-909A-52A5BB16BC51}" type="slidenum">
              <a:rPr lang="el-GR" smtClean="0"/>
              <a:t>‹#›</a:t>
            </a:fld>
            <a:endParaRPr lang="el-GR"/>
          </a:p>
        </p:txBody>
      </p:sp>
    </p:spTree>
    <p:extLst>
      <p:ext uri="{BB962C8B-B14F-4D97-AF65-F5344CB8AC3E}">
        <p14:creationId xmlns:p14="http://schemas.microsoft.com/office/powerpoint/2010/main" val="13854157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3B059C7-948B-4F10-93A3-98745B9E2F0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776E2A2-D4CE-4109-8D9E-805603ECDF52}"/>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81B7D9E-A04A-4CDF-BC0F-29987A634A0F}"/>
              </a:ext>
            </a:extLst>
          </p:cNvPr>
          <p:cNvSpPr>
            <a:spLocks noGrp="1"/>
          </p:cNvSpPr>
          <p:nvPr>
            <p:ph type="dt" sz="half" idx="10"/>
          </p:nvPr>
        </p:nvSpPr>
        <p:spPr/>
        <p:txBody>
          <a:bodyPr/>
          <a:lstStyle/>
          <a:p>
            <a:fld id="{7292B950-B3C3-4C42-8EE6-2333C9C4B17C}" type="datetimeFigureOut">
              <a:rPr lang="el-GR" smtClean="0"/>
              <a:t>17/5/2023</a:t>
            </a:fld>
            <a:endParaRPr lang="el-GR"/>
          </a:p>
        </p:txBody>
      </p:sp>
      <p:sp>
        <p:nvSpPr>
          <p:cNvPr id="5" name="Θέση υποσέλιδου 4">
            <a:extLst>
              <a:ext uri="{FF2B5EF4-FFF2-40B4-BE49-F238E27FC236}">
                <a16:creationId xmlns:a16="http://schemas.microsoft.com/office/drawing/2014/main" id="{293603D3-842E-4DE6-81AB-DBA2454048F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969E16B-C167-4AE3-9D2F-C6F2AAEA5979}"/>
              </a:ext>
            </a:extLst>
          </p:cNvPr>
          <p:cNvSpPr>
            <a:spLocks noGrp="1"/>
          </p:cNvSpPr>
          <p:nvPr>
            <p:ph type="sldNum" sz="quarter" idx="12"/>
          </p:nvPr>
        </p:nvSpPr>
        <p:spPr/>
        <p:txBody>
          <a:bodyPr/>
          <a:lstStyle/>
          <a:p>
            <a:fld id="{54F40CFC-74CB-4137-909A-52A5BB16BC51}" type="slidenum">
              <a:rPr lang="el-GR" smtClean="0"/>
              <a:t>‹#›</a:t>
            </a:fld>
            <a:endParaRPr lang="el-GR"/>
          </a:p>
        </p:txBody>
      </p:sp>
    </p:spTree>
    <p:extLst>
      <p:ext uri="{BB962C8B-B14F-4D97-AF65-F5344CB8AC3E}">
        <p14:creationId xmlns:p14="http://schemas.microsoft.com/office/powerpoint/2010/main" val="134147030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C80435-BD6E-4A6E-8E2B-357D6A4B0B8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D75AD55B-F4FD-42BA-8FE9-28A9BA428B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CB82780-607F-4985-9968-B389572F753D}"/>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5" name="Θέση υποσέλιδου 4">
            <a:extLst>
              <a:ext uri="{FF2B5EF4-FFF2-40B4-BE49-F238E27FC236}">
                <a16:creationId xmlns:a16="http://schemas.microsoft.com/office/drawing/2014/main" id="{510899D8-D2BA-4745-A785-6117BB7F75A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0FE8F50-4D36-4DEB-A758-231CA4321AEC}"/>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14059766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84D24C-D25F-4F91-B744-F833DF213B0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EABC740-46E9-40C3-B1CE-326819B52CF3}"/>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FA7FED4-F403-4537-B455-3F2DDD4B4BDD}"/>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5" name="Θέση υποσέλιδου 4">
            <a:extLst>
              <a:ext uri="{FF2B5EF4-FFF2-40B4-BE49-F238E27FC236}">
                <a16:creationId xmlns:a16="http://schemas.microsoft.com/office/drawing/2014/main" id="{8222BC54-96FC-4654-B9F0-893598DE577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ABC5499-02F2-4E1A-BC09-68A810D3F6ED}"/>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261343833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A4C347-A875-4349-AE78-5284E9AD7DA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EE143BB-67AF-4BB4-88A2-2707C57CCE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A4CADE98-CBBC-4063-AC52-E1620428D870}"/>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5" name="Θέση υποσέλιδου 4">
            <a:extLst>
              <a:ext uri="{FF2B5EF4-FFF2-40B4-BE49-F238E27FC236}">
                <a16:creationId xmlns:a16="http://schemas.microsoft.com/office/drawing/2014/main" id="{C29B6EB3-0A26-4F1E-9D29-C51B4C45462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BB96A69-EAF7-4040-BAE0-8E54967ABE10}"/>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366032297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5E9C9A-13B0-4F16-84F9-89A69FF2B0E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FA4EF03-93CE-465A-9713-4627BECD17C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B3D473B0-FA22-4C83-A108-067E9D50FDE4}"/>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80F7B75B-4306-47DF-96F3-2579B270D42D}"/>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6" name="Θέση υποσέλιδου 5">
            <a:extLst>
              <a:ext uri="{FF2B5EF4-FFF2-40B4-BE49-F238E27FC236}">
                <a16:creationId xmlns:a16="http://schemas.microsoft.com/office/drawing/2014/main" id="{ACB069E7-B96B-4273-A8A7-993DC80EAD1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E65F910-D986-48E3-817E-4980A139AD2E}"/>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18840308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66BDB9-2829-44BE-9E04-DC9BCDA166C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3449B43-4222-486B-8112-3BB6EA3348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A78F853-C3F9-48EB-94E7-4969041C038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CCD02381-1000-4265-AA41-744918DDFD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61340D1-F8E1-4FFE-BF2B-D28CE171A28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A4E1CD2-6C9F-4C85-A366-C8487F704ABF}"/>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8" name="Θέση υποσέλιδου 7">
            <a:extLst>
              <a:ext uri="{FF2B5EF4-FFF2-40B4-BE49-F238E27FC236}">
                <a16:creationId xmlns:a16="http://schemas.microsoft.com/office/drawing/2014/main" id="{BA6607CC-820A-4771-B426-60105918F3D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A2168A3-A1C0-4FB3-987B-BCEE8275C728}"/>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612612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C327CE-7961-4FD9-97E3-EC541BE279AE}"/>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5ECF204-999D-49EE-A2DE-D0AE2840B6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D4E6FA1B-0176-495E-896A-AD8D18E8FE4B}"/>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1A4E47F-056C-4DD0-BB7C-E4FD66B4CB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B9D1B54-24ED-4BA4-AD20-187156BF185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7763D5A-E578-4DD5-8061-5F111473191F}"/>
              </a:ext>
            </a:extLst>
          </p:cNvPr>
          <p:cNvSpPr>
            <a:spLocks noGrp="1"/>
          </p:cNvSpPr>
          <p:nvPr>
            <p:ph type="dt" sz="half" idx="10"/>
          </p:nvPr>
        </p:nvSpPr>
        <p:spPr/>
        <p:txBody>
          <a:bodyPr/>
          <a:lstStyle/>
          <a:p>
            <a:fld id="{7DC5E5A2-5F82-44C2-9171-C8947CF30D9F}" type="datetimeFigureOut">
              <a:rPr lang="el-GR" smtClean="0"/>
              <a:t>17/5/2023</a:t>
            </a:fld>
            <a:endParaRPr lang="el-GR"/>
          </a:p>
        </p:txBody>
      </p:sp>
      <p:sp>
        <p:nvSpPr>
          <p:cNvPr id="8" name="Θέση υποσέλιδου 7">
            <a:extLst>
              <a:ext uri="{FF2B5EF4-FFF2-40B4-BE49-F238E27FC236}">
                <a16:creationId xmlns:a16="http://schemas.microsoft.com/office/drawing/2014/main" id="{9DD3EAFC-C546-4493-B215-0ED9F968ADB5}"/>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CD147A99-141C-4AC6-BF6E-4FBFA9C657BF}"/>
              </a:ext>
            </a:extLst>
          </p:cNvPr>
          <p:cNvSpPr>
            <a:spLocks noGrp="1"/>
          </p:cNvSpPr>
          <p:nvPr>
            <p:ph type="sldNum" sz="quarter" idx="12"/>
          </p:nvPr>
        </p:nvSpPr>
        <p:spPr/>
        <p:txBody>
          <a:bodyPr/>
          <a:lstStyle/>
          <a:p>
            <a:fld id="{F451163D-C9B2-4D68-A74E-A883CCD76703}" type="slidenum">
              <a:rPr lang="el-GR" smtClean="0"/>
              <a:t>‹#›</a:t>
            </a:fld>
            <a:endParaRPr lang="el-GR"/>
          </a:p>
        </p:txBody>
      </p:sp>
    </p:spTree>
    <p:extLst>
      <p:ext uri="{BB962C8B-B14F-4D97-AF65-F5344CB8AC3E}">
        <p14:creationId xmlns:p14="http://schemas.microsoft.com/office/powerpoint/2010/main" val="5747362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633A5B-6336-4029-A69F-70F9AAF5CCB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53DEBB16-C50B-4E62-BFC7-EFF0B27D1D2F}"/>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4" name="Θέση υποσέλιδου 3">
            <a:extLst>
              <a:ext uri="{FF2B5EF4-FFF2-40B4-BE49-F238E27FC236}">
                <a16:creationId xmlns:a16="http://schemas.microsoft.com/office/drawing/2014/main" id="{F8B49808-FB70-4B2E-B67F-9B647305EA52}"/>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4F76A5B-895A-40F4-87BC-7A39BE3D9E22}"/>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113530090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15DC851-BAA5-4008-8212-6D444D00D416}"/>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3" name="Θέση υποσέλιδου 2">
            <a:extLst>
              <a:ext uri="{FF2B5EF4-FFF2-40B4-BE49-F238E27FC236}">
                <a16:creationId xmlns:a16="http://schemas.microsoft.com/office/drawing/2014/main" id="{F3FD5296-B482-4E78-BB81-BF0ED6BA6CA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B02BC9FD-FC9C-48A4-B0F5-08761F062F22}"/>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389349094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Προσαρμοσμένη διάταξ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9B2A9D-0F19-48AA-AB53-D7C82B47A97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FCB9039-3E2B-4CE2-BAD6-42F9C80E6772}"/>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4" name="Θέση υποσέλιδου 3">
            <a:extLst>
              <a:ext uri="{FF2B5EF4-FFF2-40B4-BE49-F238E27FC236}">
                <a16:creationId xmlns:a16="http://schemas.microsoft.com/office/drawing/2014/main" id="{0516FEB6-A3E2-41C8-BBBE-98EF05764916}"/>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A0227D8E-840B-47FF-A5B6-E897E5F57F78}"/>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150742230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7CC113-70BA-4440-AF97-2250DFFDB96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8822239-A3A7-4B1E-A442-00B66C257A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1EE335D-6269-4C7F-8916-59DE35689D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6AB91B8-2118-401D-B228-C77F602E08D6}"/>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6" name="Θέση υποσέλιδου 5">
            <a:extLst>
              <a:ext uri="{FF2B5EF4-FFF2-40B4-BE49-F238E27FC236}">
                <a16:creationId xmlns:a16="http://schemas.microsoft.com/office/drawing/2014/main" id="{85402B59-C6BA-448B-B1C0-3568FF554FE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E97ACA7-9EAD-46AE-A726-FFB8BD9F5CDC}"/>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99391687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4EC7A0-0A7B-4F86-A168-96AB5B23F7C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DD2CE08-1D97-46FA-81AE-AC11779F4F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39410596-0970-453D-908E-FABA3FE52D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4FFD2AC-96F7-4609-AF94-F5ADFA6960BE}"/>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6" name="Θέση υποσέλιδου 5">
            <a:extLst>
              <a:ext uri="{FF2B5EF4-FFF2-40B4-BE49-F238E27FC236}">
                <a16:creationId xmlns:a16="http://schemas.microsoft.com/office/drawing/2014/main" id="{06E06B43-2A7E-4598-8DE0-9E3F4598258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72A0577-ED6C-42FA-ABDF-3D164F20FB9A}"/>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290953152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400086-7435-46F6-9B27-27D1B2C1687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777CF59-D736-485F-871B-248BB7F576F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7512EB3-A2CC-42E0-80F6-BDB93EBE0BC0}"/>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5" name="Θέση υποσέλιδου 4">
            <a:extLst>
              <a:ext uri="{FF2B5EF4-FFF2-40B4-BE49-F238E27FC236}">
                <a16:creationId xmlns:a16="http://schemas.microsoft.com/office/drawing/2014/main" id="{FA386BAB-4B76-42D2-B039-355EB7A2598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031FA87-3397-41D5-AB1C-7E684311DF44}"/>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270137204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5B3A129-9976-415B-A3D1-412E33BFF90B}"/>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263BDD5-AA0D-4FEB-A111-22C6BC3CCE98}"/>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70F5E7A-008B-44CB-924D-46D86A0FF618}"/>
              </a:ext>
            </a:extLst>
          </p:cNvPr>
          <p:cNvSpPr>
            <a:spLocks noGrp="1"/>
          </p:cNvSpPr>
          <p:nvPr>
            <p:ph type="dt" sz="half" idx="10"/>
          </p:nvPr>
        </p:nvSpPr>
        <p:spPr/>
        <p:txBody>
          <a:bodyPr/>
          <a:lstStyle/>
          <a:p>
            <a:fld id="{E7ED340F-E9C2-41B6-8540-57267BBF7605}" type="datetimeFigureOut">
              <a:rPr lang="el-GR" smtClean="0"/>
              <a:t>17/5/2023</a:t>
            </a:fld>
            <a:endParaRPr lang="el-GR"/>
          </a:p>
        </p:txBody>
      </p:sp>
      <p:sp>
        <p:nvSpPr>
          <p:cNvPr id="5" name="Θέση υποσέλιδου 4">
            <a:extLst>
              <a:ext uri="{FF2B5EF4-FFF2-40B4-BE49-F238E27FC236}">
                <a16:creationId xmlns:a16="http://schemas.microsoft.com/office/drawing/2014/main" id="{D9FD4472-9E32-4E8E-BE71-4147409EDB8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9A7463A-12BA-4F33-930D-8D4FECA605E9}"/>
              </a:ext>
            </a:extLst>
          </p:cNvPr>
          <p:cNvSpPr>
            <a:spLocks noGrp="1"/>
          </p:cNvSpPr>
          <p:nvPr>
            <p:ph type="sldNum" sz="quarter" idx="12"/>
          </p:nvPr>
        </p:nvSpPr>
        <p:spPr/>
        <p:txBody>
          <a:bodyPr/>
          <a:lstStyle/>
          <a:p>
            <a:fld id="{E50FF83D-E043-44C9-A17D-4268111E0580}" type="slidenum">
              <a:rPr lang="el-GR" smtClean="0"/>
              <a:t>‹#›</a:t>
            </a:fld>
            <a:endParaRPr lang="el-GR"/>
          </a:p>
        </p:txBody>
      </p:sp>
    </p:spTree>
    <p:extLst>
      <p:ext uri="{BB962C8B-B14F-4D97-AF65-F5344CB8AC3E}">
        <p14:creationId xmlns:p14="http://schemas.microsoft.com/office/powerpoint/2010/main" val="301764055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9 - Ορθογώνιο">
            <a:extLst>
              <a:ext uri="{FF2B5EF4-FFF2-40B4-BE49-F238E27FC236}">
                <a16:creationId xmlns:a16="http://schemas.microsoft.com/office/drawing/2014/main" id="{CD3B6807-3B25-4AA0-947C-00456EA72031}"/>
              </a:ext>
            </a:extLst>
          </p:cNvPr>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p>
        </p:txBody>
      </p:sp>
      <p:sp useBgFill="1">
        <p:nvSpPr>
          <p:cNvPr id="5" name="10 - Στρογγυλεμένο ορθογώνιο">
            <a:extLst>
              <a:ext uri="{FF2B5EF4-FFF2-40B4-BE49-F238E27FC236}">
                <a16:creationId xmlns:a16="http://schemas.microsoft.com/office/drawing/2014/main" id="{1B07399C-56E1-4A4D-8835-71BBEA49AE90}"/>
              </a:ext>
            </a:extLst>
          </p:cNvPr>
          <p:cNvSpPr/>
          <p:nvPr/>
        </p:nvSpPr>
        <p:spPr>
          <a:xfrm>
            <a:off x="86785" y="69851"/>
            <a:ext cx="12018433"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a:p>
        </p:txBody>
      </p:sp>
      <p:sp>
        <p:nvSpPr>
          <p:cNvPr id="6" name="11 - Ορθογώνιο">
            <a:extLst>
              <a:ext uri="{FF2B5EF4-FFF2-40B4-BE49-F238E27FC236}">
                <a16:creationId xmlns:a16="http://schemas.microsoft.com/office/drawing/2014/main" id="{646E0BC6-9AA7-4EDA-B44D-0163FA520794}"/>
              </a:ext>
            </a:extLst>
          </p:cNvPr>
          <p:cNvSpPr/>
          <p:nvPr/>
        </p:nvSpPr>
        <p:spPr>
          <a:xfrm>
            <a:off x="84667" y="1449389"/>
            <a:ext cx="12026900"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7" name="12 - Ορθογώνιο">
            <a:extLst>
              <a:ext uri="{FF2B5EF4-FFF2-40B4-BE49-F238E27FC236}">
                <a16:creationId xmlns:a16="http://schemas.microsoft.com/office/drawing/2014/main" id="{5BADDE17-A321-4609-9D8E-F2E896EC2FD8}"/>
              </a:ext>
            </a:extLst>
          </p:cNvPr>
          <p:cNvSpPr/>
          <p:nvPr/>
        </p:nvSpPr>
        <p:spPr>
          <a:xfrm>
            <a:off x="84667" y="1397000"/>
            <a:ext cx="12026900"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10" name="14 - Ορθογώνιο">
            <a:extLst>
              <a:ext uri="{FF2B5EF4-FFF2-40B4-BE49-F238E27FC236}">
                <a16:creationId xmlns:a16="http://schemas.microsoft.com/office/drawing/2014/main" id="{04A3491C-A272-44C0-9863-9A609D4FA527}"/>
              </a:ext>
            </a:extLst>
          </p:cNvPr>
          <p:cNvSpPr/>
          <p:nvPr/>
        </p:nvSpPr>
        <p:spPr>
          <a:xfrm>
            <a:off x="84667" y="2976564"/>
            <a:ext cx="12026900"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9" name="8 - Υπότιτλος"/>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a:t>Κάντε κλικ για να επεξεργαστείτε τον υπότιτλο του υποδείγματος</a:t>
            </a:r>
            <a:endParaRPr lang="en-US"/>
          </a:p>
        </p:txBody>
      </p:sp>
      <p:sp>
        <p:nvSpPr>
          <p:cNvPr id="8" name="7 - Τίτλος"/>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lang="el-GR"/>
              <a:t>Kλικ για επεξεργασία του τίτλου</a:t>
            </a:r>
            <a:endParaRPr lang="en-US"/>
          </a:p>
        </p:txBody>
      </p:sp>
      <p:sp>
        <p:nvSpPr>
          <p:cNvPr id="11" name="27 - Θέση ημερομηνίας">
            <a:extLst>
              <a:ext uri="{FF2B5EF4-FFF2-40B4-BE49-F238E27FC236}">
                <a16:creationId xmlns:a16="http://schemas.microsoft.com/office/drawing/2014/main" id="{96D5AA0F-EC50-492F-BDD9-9BA09EDD1336}"/>
              </a:ext>
            </a:extLst>
          </p:cNvPr>
          <p:cNvSpPr>
            <a:spLocks noGrp="1"/>
          </p:cNvSpPr>
          <p:nvPr>
            <p:ph type="dt" sz="half" idx="10"/>
          </p:nvPr>
        </p:nvSpPr>
        <p:spPr/>
        <p:txBody>
          <a:bodyPr/>
          <a:lstStyle>
            <a:lvl1pPr>
              <a:defRPr/>
            </a:lvl1pPr>
          </a:lstStyle>
          <a:p>
            <a:pPr>
              <a:defRPr/>
            </a:pPr>
            <a:endParaRPr lang="el-GR"/>
          </a:p>
        </p:txBody>
      </p:sp>
      <p:sp>
        <p:nvSpPr>
          <p:cNvPr id="12" name="16 - Θέση υποσέλιδου">
            <a:extLst>
              <a:ext uri="{FF2B5EF4-FFF2-40B4-BE49-F238E27FC236}">
                <a16:creationId xmlns:a16="http://schemas.microsoft.com/office/drawing/2014/main" id="{03A7E5DB-6BAB-4191-884E-075E6F550E9C}"/>
              </a:ext>
            </a:extLst>
          </p:cNvPr>
          <p:cNvSpPr>
            <a:spLocks noGrp="1"/>
          </p:cNvSpPr>
          <p:nvPr>
            <p:ph type="ftr" sz="quarter" idx="11"/>
          </p:nvPr>
        </p:nvSpPr>
        <p:spPr/>
        <p:txBody>
          <a:bodyPr/>
          <a:lstStyle>
            <a:lvl1pPr>
              <a:defRPr/>
            </a:lvl1pPr>
          </a:lstStyle>
          <a:p>
            <a:pPr>
              <a:defRPr/>
            </a:pPr>
            <a:endParaRPr lang="el-GR"/>
          </a:p>
        </p:txBody>
      </p:sp>
      <p:sp>
        <p:nvSpPr>
          <p:cNvPr id="13" name="28 - Θέση αριθμού διαφάνειας">
            <a:extLst>
              <a:ext uri="{FF2B5EF4-FFF2-40B4-BE49-F238E27FC236}">
                <a16:creationId xmlns:a16="http://schemas.microsoft.com/office/drawing/2014/main" id="{B4907BBE-9749-4190-9EAC-92FE44F834DA}"/>
              </a:ext>
            </a:extLst>
          </p:cNvPr>
          <p:cNvSpPr>
            <a:spLocks noGrp="1"/>
          </p:cNvSpPr>
          <p:nvPr>
            <p:ph type="sldNum" sz="quarter" idx="12"/>
          </p:nvPr>
        </p:nvSpPr>
        <p:spPr/>
        <p:txBody>
          <a:bodyPr/>
          <a:lstStyle>
            <a:lvl1pPr>
              <a:defRPr/>
            </a:lvl1pPr>
          </a:lstStyle>
          <a:p>
            <a:fld id="{398D9096-C68D-4181-8571-D0D9E30A4BDA}" type="slidenum">
              <a:rPr lang="el-GR" altLang="el-GR"/>
              <a:pPr/>
              <a:t>‹#›</a:t>
            </a:fld>
            <a:endParaRPr lang="el-GR" altLang="el-GR"/>
          </a:p>
        </p:txBody>
      </p:sp>
    </p:spTree>
    <p:extLst>
      <p:ext uri="{BB962C8B-B14F-4D97-AF65-F5344CB8AC3E}">
        <p14:creationId xmlns:p14="http://schemas.microsoft.com/office/powerpoint/2010/main" val="1749700129"/>
      </p:ext>
    </p:extLst>
  </p:cSld>
  <p:clrMapOvr>
    <a:overrideClrMapping bg1="lt1" tx1="dk1" bg2="lt2" tx2="dk2" accent1="accent1" accent2="accent2" accent3="accent3" accent4="accent4" accent5="accent5" accent6="accent6" hlink="hlink" folHlink="folHlink"/>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8" name="7 - Θέση περιεχομένου"/>
          <p:cNvSpPr>
            <a:spLocks noGrp="1"/>
          </p:cNvSpPr>
          <p:nvPr>
            <p:ph sz="quarter" idx="1"/>
          </p:nvPr>
        </p:nvSpPr>
        <p:spPr>
          <a:xfrm>
            <a:off x="1219200" y="1447800"/>
            <a:ext cx="10363200" cy="45720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id="{43A9AA7A-F6D6-4E67-9D5E-94ED38C95652}"/>
              </a:ext>
            </a:extLst>
          </p:cNvPr>
          <p:cNvSpPr>
            <a:spLocks noGrp="1"/>
          </p:cNvSpPr>
          <p:nvPr>
            <p:ph type="dt" sz="half" idx="10"/>
          </p:nvPr>
        </p:nvSpPr>
        <p:spPr/>
        <p:txBody>
          <a:bodyPr/>
          <a:lstStyle>
            <a:lvl1pPr>
              <a:defRPr/>
            </a:lvl1pPr>
          </a:lstStyle>
          <a:p>
            <a:pPr>
              <a:defRPr/>
            </a:pPr>
            <a:endParaRPr lang="el-GR"/>
          </a:p>
        </p:txBody>
      </p:sp>
      <p:sp>
        <p:nvSpPr>
          <p:cNvPr id="5" name="2 - Θέση υποσέλιδου">
            <a:extLst>
              <a:ext uri="{FF2B5EF4-FFF2-40B4-BE49-F238E27FC236}">
                <a16:creationId xmlns:a16="http://schemas.microsoft.com/office/drawing/2014/main" id="{06F2CE60-4B9F-4782-9216-8E7CDDC8044F}"/>
              </a:ext>
            </a:extLst>
          </p:cNvPr>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a:extLst>
              <a:ext uri="{FF2B5EF4-FFF2-40B4-BE49-F238E27FC236}">
                <a16:creationId xmlns:a16="http://schemas.microsoft.com/office/drawing/2014/main" id="{A0D3F258-B11B-45A6-BFBA-EE2C9F1FA677}"/>
              </a:ext>
            </a:extLst>
          </p:cNvPr>
          <p:cNvSpPr>
            <a:spLocks noGrp="1"/>
          </p:cNvSpPr>
          <p:nvPr>
            <p:ph type="sldNum" sz="quarter" idx="12"/>
          </p:nvPr>
        </p:nvSpPr>
        <p:spPr/>
        <p:txBody>
          <a:bodyPr/>
          <a:lstStyle>
            <a:lvl1pPr>
              <a:defRPr/>
            </a:lvl1pPr>
          </a:lstStyle>
          <a:p>
            <a:fld id="{72616EEF-0604-451F-81CA-45205B2BDBD2}" type="slidenum">
              <a:rPr lang="el-GR" altLang="el-GR"/>
              <a:pPr/>
              <a:t>‹#›</a:t>
            </a:fld>
            <a:endParaRPr lang="el-GR" altLang="el-GR"/>
          </a:p>
        </p:txBody>
      </p:sp>
    </p:spTree>
    <p:extLst>
      <p:ext uri="{BB962C8B-B14F-4D97-AF65-F5344CB8AC3E}">
        <p14:creationId xmlns:p14="http://schemas.microsoft.com/office/powerpoint/2010/main" val="68065198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9 - Ορθογώνιο">
            <a:extLst>
              <a:ext uri="{FF2B5EF4-FFF2-40B4-BE49-F238E27FC236}">
                <a16:creationId xmlns:a16="http://schemas.microsoft.com/office/drawing/2014/main" id="{86B7AAD8-5E41-4A2B-911A-D4CC6C9D81CA}"/>
              </a:ext>
            </a:extLst>
          </p:cNvPr>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p>
        </p:txBody>
      </p:sp>
      <p:sp useBgFill="1">
        <p:nvSpPr>
          <p:cNvPr id="5" name="10 - Στρογγυλεμένο ορθογώνιο">
            <a:extLst>
              <a:ext uri="{FF2B5EF4-FFF2-40B4-BE49-F238E27FC236}">
                <a16:creationId xmlns:a16="http://schemas.microsoft.com/office/drawing/2014/main" id="{E3A3AAFD-18EF-4E7E-BB04-DF47BCB5C9EF}"/>
              </a:ext>
            </a:extLst>
          </p:cNvPr>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sz="1800"/>
          </a:p>
        </p:txBody>
      </p:sp>
      <p:sp>
        <p:nvSpPr>
          <p:cNvPr id="6" name="11 - Ορθογώνιο">
            <a:extLst>
              <a:ext uri="{FF2B5EF4-FFF2-40B4-BE49-F238E27FC236}">
                <a16:creationId xmlns:a16="http://schemas.microsoft.com/office/drawing/2014/main" id="{532EF07E-FCC6-4F47-8EF2-32C257FB4133}"/>
              </a:ext>
            </a:extLst>
          </p:cNvPr>
          <p:cNvSpPr/>
          <p:nvPr/>
        </p:nvSpPr>
        <p:spPr>
          <a:xfrm flipV="1">
            <a:off x="93134" y="2376489"/>
            <a:ext cx="12018433"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7" name="12 - Ορθογώνιο">
            <a:extLst>
              <a:ext uri="{FF2B5EF4-FFF2-40B4-BE49-F238E27FC236}">
                <a16:creationId xmlns:a16="http://schemas.microsoft.com/office/drawing/2014/main" id="{29D03DF7-207D-49C1-BE14-2A5C40B73770}"/>
              </a:ext>
            </a:extLst>
          </p:cNvPr>
          <p:cNvSpPr/>
          <p:nvPr/>
        </p:nvSpPr>
        <p:spPr>
          <a:xfrm>
            <a:off x="93134" y="2341564"/>
            <a:ext cx="12018433"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8" name="14 - Ορθογώνιο">
            <a:extLst>
              <a:ext uri="{FF2B5EF4-FFF2-40B4-BE49-F238E27FC236}">
                <a16:creationId xmlns:a16="http://schemas.microsoft.com/office/drawing/2014/main" id="{267EA8A8-1E05-4722-BDE1-9D0A49984409}"/>
              </a:ext>
            </a:extLst>
          </p:cNvPr>
          <p:cNvSpPr/>
          <p:nvPr/>
        </p:nvSpPr>
        <p:spPr>
          <a:xfrm>
            <a:off x="91018" y="2468564"/>
            <a:ext cx="12020549"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2" name="1 - Τίτλος"/>
          <p:cNvSpPr>
            <a:spLocks noGrp="1"/>
          </p:cNvSpPr>
          <p:nvPr>
            <p:ph type="title"/>
          </p:nvPr>
        </p:nvSpPr>
        <p:spPr>
          <a:xfrm>
            <a:off x="963084" y="952501"/>
            <a:ext cx="10363200" cy="1362075"/>
          </a:xfrm>
        </p:spPr>
        <p:txBody>
          <a:bodyPr/>
          <a:lstStyle>
            <a:lvl1pPr algn="l">
              <a:buNone/>
              <a:defRPr sz="4000" b="0" cap="none"/>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963084" y="2547938"/>
            <a:ext cx="103632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a:t>Kλικ για επεξεργασία των στυλ του υποδείγματος</a:t>
            </a:r>
          </a:p>
        </p:txBody>
      </p:sp>
      <p:sp>
        <p:nvSpPr>
          <p:cNvPr id="9" name="3 - Θέση ημερομηνίας">
            <a:extLst>
              <a:ext uri="{FF2B5EF4-FFF2-40B4-BE49-F238E27FC236}">
                <a16:creationId xmlns:a16="http://schemas.microsoft.com/office/drawing/2014/main" id="{C5CA7BD7-D8B4-40DF-8EA7-B1DED2ED6547}"/>
              </a:ext>
            </a:extLst>
          </p:cNvPr>
          <p:cNvSpPr>
            <a:spLocks noGrp="1"/>
          </p:cNvSpPr>
          <p:nvPr>
            <p:ph type="dt" sz="half" idx="10"/>
          </p:nvPr>
        </p:nvSpPr>
        <p:spPr/>
        <p:txBody>
          <a:bodyPr/>
          <a:lstStyle>
            <a:lvl1pPr>
              <a:defRPr/>
            </a:lvl1pPr>
          </a:lstStyle>
          <a:p>
            <a:pPr>
              <a:defRPr/>
            </a:pPr>
            <a:endParaRPr lang="el-GR"/>
          </a:p>
        </p:txBody>
      </p:sp>
      <p:sp>
        <p:nvSpPr>
          <p:cNvPr id="10" name="4 - Θέση υποσέλιδου">
            <a:extLst>
              <a:ext uri="{FF2B5EF4-FFF2-40B4-BE49-F238E27FC236}">
                <a16:creationId xmlns:a16="http://schemas.microsoft.com/office/drawing/2014/main" id="{EA978FE9-7508-4A68-890F-E6B312ECDF02}"/>
              </a:ext>
            </a:extLst>
          </p:cNvPr>
          <p:cNvSpPr>
            <a:spLocks noGrp="1"/>
          </p:cNvSpPr>
          <p:nvPr>
            <p:ph type="ftr" sz="quarter" idx="11"/>
          </p:nvPr>
        </p:nvSpPr>
        <p:spPr>
          <a:xfrm>
            <a:off x="1066800" y="6172200"/>
            <a:ext cx="5334000" cy="457200"/>
          </a:xfrm>
        </p:spPr>
        <p:txBody>
          <a:bodyPr/>
          <a:lstStyle>
            <a:lvl1pPr>
              <a:defRPr/>
            </a:lvl1pPr>
          </a:lstStyle>
          <a:p>
            <a:pPr>
              <a:defRPr/>
            </a:pPr>
            <a:endParaRPr lang="el-GR"/>
          </a:p>
        </p:txBody>
      </p:sp>
      <p:sp>
        <p:nvSpPr>
          <p:cNvPr id="11" name="5 - Θέση αριθμού διαφάνειας">
            <a:extLst>
              <a:ext uri="{FF2B5EF4-FFF2-40B4-BE49-F238E27FC236}">
                <a16:creationId xmlns:a16="http://schemas.microsoft.com/office/drawing/2014/main" id="{D384D170-85D2-4A2C-AB0C-C7278FAC33BC}"/>
              </a:ext>
            </a:extLst>
          </p:cNvPr>
          <p:cNvSpPr>
            <a:spLocks noGrp="1"/>
          </p:cNvSpPr>
          <p:nvPr>
            <p:ph type="sldNum" sz="quarter" idx="12"/>
          </p:nvPr>
        </p:nvSpPr>
        <p:spPr>
          <a:xfrm>
            <a:off x="194733" y="6208713"/>
            <a:ext cx="609600" cy="457200"/>
          </a:xfrm>
        </p:spPr>
        <p:txBody>
          <a:bodyPr/>
          <a:lstStyle>
            <a:lvl1pPr>
              <a:defRPr/>
            </a:lvl1pPr>
          </a:lstStyle>
          <a:p>
            <a:fld id="{0A5F9676-4CDE-4217-904F-256B125992CC}" type="slidenum">
              <a:rPr lang="el-GR" altLang="el-GR"/>
              <a:pPr/>
              <a:t>‹#›</a:t>
            </a:fld>
            <a:endParaRPr lang="el-GR" altLang="el-GR"/>
          </a:p>
        </p:txBody>
      </p:sp>
    </p:spTree>
    <p:extLst>
      <p:ext uri="{BB962C8B-B14F-4D97-AF65-F5344CB8AC3E}">
        <p14:creationId xmlns:p14="http://schemas.microsoft.com/office/powerpoint/2010/main" val="302503884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AF9B66-035A-4A98-819A-CBC540570E6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DBFB7EC-3CD6-4B5F-ACBB-BBF00746E364}"/>
              </a:ext>
            </a:extLst>
          </p:cNvPr>
          <p:cNvSpPr>
            <a:spLocks noGrp="1"/>
          </p:cNvSpPr>
          <p:nvPr>
            <p:ph type="dt" sz="half" idx="10"/>
          </p:nvPr>
        </p:nvSpPr>
        <p:spPr/>
        <p:txBody>
          <a:bodyPr/>
          <a:lstStyle/>
          <a:p>
            <a:fld id="{7DC5E5A2-5F82-44C2-9171-C8947CF30D9F}" type="datetimeFigureOut">
              <a:rPr lang="el-GR" smtClean="0"/>
              <a:t>17/5/2023</a:t>
            </a:fld>
            <a:endParaRPr lang="el-GR"/>
          </a:p>
        </p:txBody>
      </p:sp>
      <p:sp>
        <p:nvSpPr>
          <p:cNvPr id="4" name="Θέση υποσέλιδου 3">
            <a:extLst>
              <a:ext uri="{FF2B5EF4-FFF2-40B4-BE49-F238E27FC236}">
                <a16:creationId xmlns:a16="http://schemas.microsoft.com/office/drawing/2014/main" id="{4D2B1DF7-7ADA-4144-8F83-7E1AB38FA85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E80F35D-7659-4719-A431-D5355D6146BD}"/>
              </a:ext>
            </a:extLst>
          </p:cNvPr>
          <p:cNvSpPr>
            <a:spLocks noGrp="1"/>
          </p:cNvSpPr>
          <p:nvPr>
            <p:ph type="sldNum" sz="quarter" idx="12"/>
          </p:nvPr>
        </p:nvSpPr>
        <p:spPr/>
        <p:txBody>
          <a:bodyPr/>
          <a:lstStyle/>
          <a:p>
            <a:fld id="{F451163D-C9B2-4D68-A74E-A883CCD76703}" type="slidenum">
              <a:rPr lang="el-GR" smtClean="0"/>
              <a:t>‹#›</a:t>
            </a:fld>
            <a:endParaRPr lang="el-GR"/>
          </a:p>
        </p:txBody>
      </p:sp>
    </p:spTree>
    <p:extLst>
      <p:ext uri="{BB962C8B-B14F-4D97-AF65-F5344CB8AC3E}">
        <p14:creationId xmlns:p14="http://schemas.microsoft.com/office/powerpoint/2010/main" val="348960114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9" name="8 - Θέση περιεχομένου"/>
          <p:cNvSpPr>
            <a:spLocks noGrp="1"/>
          </p:cNvSpPr>
          <p:nvPr>
            <p:ph sz="quarter" idx="1"/>
          </p:nvPr>
        </p:nvSpPr>
        <p:spPr>
          <a:xfrm>
            <a:off x="1219200" y="1447800"/>
            <a:ext cx="4998720" cy="45720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1" name="10 - Θέση περιεχομένου"/>
          <p:cNvSpPr>
            <a:spLocks noGrp="1"/>
          </p:cNvSpPr>
          <p:nvPr>
            <p:ph sz="quarter" idx="2"/>
          </p:nvPr>
        </p:nvSpPr>
        <p:spPr>
          <a:xfrm>
            <a:off x="6578600" y="1447800"/>
            <a:ext cx="4998720" cy="45720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13 - Θέση ημερομηνίας">
            <a:extLst>
              <a:ext uri="{FF2B5EF4-FFF2-40B4-BE49-F238E27FC236}">
                <a16:creationId xmlns:a16="http://schemas.microsoft.com/office/drawing/2014/main" id="{9FD3A699-D239-4113-A0F2-7792C30E9E26}"/>
              </a:ext>
            </a:extLst>
          </p:cNvPr>
          <p:cNvSpPr>
            <a:spLocks noGrp="1"/>
          </p:cNvSpPr>
          <p:nvPr>
            <p:ph type="dt" sz="half" idx="10"/>
          </p:nvPr>
        </p:nvSpPr>
        <p:spPr/>
        <p:txBody>
          <a:bodyPr/>
          <a:lstStyle>
            <a:lvl1pPr>
              <a:defRPr/>
            </a:lvl1pPr>
          </a:lstStyle>
          <a:p>
            <a:pPr>
              <a:defRPr/>
            </a:pPr>
            <a:endParaRPr lang="el-GR"/>
          </a:p>
        </p:txBody>
      </p:sp>
      <p:sp>
        <p:nvSpPr>
          <p:cNvPr id="6" name="2 - Θέση υποσέλιδου">
            <a:extLst>
              <a:ext uri="{FF2B5EF4-FFF2-40B4-BE49-F238E27FC236}">
                <a16:creationId xmlns:a16="http://schemas.microsoft.com/office/drawing/2014/main" id="{2C71B115-FC0F-4F3C-AA98-368F2DA54C9F}"/>
              </a:ext>
            </a:extLst>
          </p:cNvPr>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a:extLst>
              <a:ext uri="{FF2B5EF4-FFF2-40B4-BE49-F238E27FC236}">
                <a16:creationId xmlns:a16="http://schemas.microsoft.com/office/drawing/2014/main" id="{2B1BACBF-9653-405D-908C-384769880892}"/>
              </a:ext>
            </a:extLst>
          </p:cNvPr>
          <p:cNvSpPr>
            <a:spLocks noGrp="1"/>
          </p:cNvSpPr>
          <p:nvPr>
            <p:ph type="sldNum" sz="quarter" idx="12"/>
          </p:nvPr>
        </p:nvSpPr>
        <p:spPr/>
        <p:txBody>
          <a:bodyPr/>
          <a:lstStyle>
            <a:lvl1pPr>
              <a:defRPr/>
            </a:lvl1pPr>
          </a:lstStyle>
          <a:p>
            <a:fld id="{B033C920-9E36-4384-A7C1-E12800C5A560}" type="slidenum">
              <a:rPr lang="el-GR" altLang="el-GR"/>
              <a:pPr/>
              <a:t>‹#›</a:t>
            </a:fld>
            <a:endParaRPr lang="el-GR" altLang="el-GR"/>
          </a:p>
        </p:txBody>
      </p:sp>
    </p:spTree>
    <p:extLst>
      <p:ext uri="{BB962C8B-B14F-4D97-AF65-F5344CB8AC3E}">
        <p14:creationId xmlns:p14="http://schemas.microsoft.com/office/powerpoint/2010/main" val="272319172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1219200" y="273050"/>
            <a:ext cx="10363200" cy="1143000"/>
          </a:xfrm>
        </p:spPr>
        <p:txBody>
          <a:bodyPr/>
          <a:lstStyle>
            <a:lvl1pPr>
              <a:defRPr/>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1219200" y="1447800"/>
            <a:ext cx="49784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l-GR"/>
              <a:t>Kλικ για επεξεργασία των στυλ του υποδείγματος</a:t>
            </a:r>
          </a:p>
        </p:txBody>
      </p:sp>
      <p:sp>
        <p:nvSpPr>
          <p:cNvPr id="4" name="3 - Θέση κειμένου"/>
          <p:cNvSpPr>
            <a:spLocks noGrp="1"/>
          </p:cNvSpPr>
          <p:nvPr>
            <p:ph type="body" sz="half" idx="3"/>
          </p:nvPr>
        </p:nvSpPr>
        <p:spPr>
          <a:xfrm>
            <a:off x="6604000" y="1447800"/>
            <a:ext cx="49784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l-GR"/>
              <a:t>Kλικ για επεξεργασία των στυλ του υποδείγματος</a:t>
            </a:r>
          </a:p>
        </p:txBody>
      </p:sp>
      <p:sp>
        <p:nvSpPr>
          <p:cNvPr id="11" name="10 - Θέση περιεχομένου"/>
          <p:cNvSpPr>
            <a:spLocks noGrp="1"/>
          </p:cNvSpPr>
          <p:nvPr>
            <p:ph sz="half" idx="2"/>
          </p:nvPr>
        </p:nvSpPr>
        <p:spPr>
          <a:xfrm>
            <a:off x="1219200" y="2247900"/>
            <a:ext cx="4978400" cy="38862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3" name="12 - Θέση περιεχομένου"/>
          <p:cNvSpPr>
            <a:spLocks noGrp="1"/>
          </p:cNvSpPr>
          <p:nvPr>
            <p:ph sz="half" idx="4"/>
          </p:nvPr>
        </p:nvSpPr>
        <p:spPr>
          <a:xfrm>
            <a:off x="6604000" y="2247900"/>
            <a:ext cx="4978400" cy="38862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13 - Θέση ημερομηνίας">
            <a:extLst>
              <a:ext uri="{FF2B5EF4-FFF2-40B4-BE49-F238E27FC236}">
                <a16:creationId xmlns:a16="http://schemas.microsoft.com/office/drawing/2014/main" id="{A03A5ED6-49A7-4079-A6FF-A5F0CF76DDFC}"/>
              </a:ext>
            </a:extLst>
          </p:cNvPr>
          <p:cNvSpPr>
            <a:spLocks noGrp="1"/>
          </p:cNvSpPr>
          <p:nvPr>
            <p:ph type="dt" sz="half" idx="10"/>
          </p:nvPr>
        </p:nvSpPr>
        <p:spPr/>
        <p:txBody>
          <a:bodyPr/>
          <a:lstStyle>
            <a:lvl1pPr>
              <a:defRPr/>
            </a:lvl1pPr>
          </a:lstStyle>
          <a:p>
            <a:pPr>
              <a:defRPr/>
            </a:pPr>
            <a:endParaRPr lang="el-GR"/>
          </a:p>
        </p:txBody>
      </p:sp>
      <p:sp>
        <p:nvSpPr>
          <p:cNvPr id="8" name="2 - Θέση υποσέλιδου">
            <a:extLst>
              <a:ext uri="{FF2B5EF4-FFF2-40B4-BE49-F238E27FC236}">
                <a16:creationId xmlns:a16="http://schemas.microsoft.com/office/drawing/2014/main" id="{4D181AA8-3BEC-4036-A905-E3D177282712}"/>
              </a:ext>
            </a:extLst>
          </p:cNvPr>
          <p:cNvSpPr>
            <a:spLocks noGrp="1"/>
          </p:cNvSpPr>
          <p:nvPr>
            <p:ph type="ftr" sz="quarter" idx="11"/>
          </p:nvPr>
        </p:nvSpPr>
        <p:spPr/>
        <p:txBody>
          <a:bodyPr/>
          <a:lstStyle>
            <a:lvl1pPr>
              <a:defRPr/>
            </a:lvl1pPr>
          </a:lstStyle>
          <a:p>
            <a:pPr>
              <a:defRPr/>
            </a:pPr>
            <a:endParaRPr lang="el-GR"/>
          </a:p>
        </p:txBody>
      </p:sp>
      <p:sp>
        <p:nvSpPr>
          <p:cNvPr id="9" name="22 - Θέση αριθμού διαφάνειας">
            <a:extLst>
              <a:ext uri="{FF2B5EF4-FFF2-40B4-BE49-F238E27FC236}">
                <a16:creationId xmlns:a16="http://schemas.microsoft.com/office/drawing/2014/main" id="{50207632-5108-44DB-9416-7CA54AC07349}"/>
              </a:ext>
            </a:extLst>
          </p:cNvPr>
          <p:cNvSpPr>
            <a:spLocks noGrp="1"/>
          </p:cNvSpPr>
          <p:nvPr>
            <p:ph type="sldNum" sz="quarter" idx="12"/>
          </p:nvPr>
        </p:nvSpPr>
        <p:spPr/>
        <p:txBody>
          <a:bodyPr/>
          <a:lstStyle>
            <a:lvl1pPr>
              <a:defRPr/>
            </a:lvl1pPr>
          </a:lstStyle>
          <a:p>
            <a:fld id="{93FEB493-0583-499D-A598-7A6AF23655A2}" type="slidenum">
              <a:rPr lang="el-GR" altLang="el-GR"/>
              <a:pPr/>
              <a:t>‹#›</a:t>
            </a:fld>
            <a:endParaRPr lang="el-GR" altLang="el-GR"/>
          </a:p>
        </p:txBody>
      </p:sp>
    </p:spTree>
    <p:extLst>
      <p:ext uri="{BB962C8B-B14F-4D97-AF65-F5344CB8AC3E}">
        <p14:creationId xmlns:p14="http://schemas.microsoft.com/office/powerpoint/2010/main" val="244728208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13 - Θέση ημερομηνίας">
            <a:extLst>
              <a:ext uri="{FF2B5EF4-FFF2-40B4-BE49-F238E27FC236}">
                <a16:creationId xmlns:a16="http://schemas.microsoft.com/office/drawing/2014/main" id="{6C9B7201-D838-4C32-9F4F-3F30A43C1A62}"/>
              </a:ext>
            </a:extLst>
          </p:cNvPr>
          <p:cNvSpPr>
            <a:spLocks noGrp="1"/>
          </p:cNvSpPr>
          <p:nvPr>
            <p:ph type="dt" sz="half" idx="10"/>
          </p:nvPr>
        </p:nvSpPr>
        <p:spPr/>
        <p:txBody>
          <a:bodyPr/>
          <a:lstStyle>
            <a:lvl1pPr>
              <a:defRPr/>
            </a:lvl1pPr>
          </a:lstStyle>
          <a:p>
            <a:pPr>
              <a:defRPr/>
            </a:pPr>
            <a:endParaRPr lang="el-GR"/>
          </a:p>
        </p:txBody>
      </p:sp>
      <p:sp>
        <p:nvSpPr>
          <p:cNvPr id="4" name="2 - Θέση υποσέλιδου">
            <a:extLst>
              <a:ext uri="{FF2B5EF4-FFF2-40B4-BE49-F238E27FC236}">
                <a16:creationId xmlns:a16="http://schemas.microsoft.com/office/drawing/2014/main" id="{8A0DA858-9155-45F2-AAED-1951BD053A8A}"/>
              </a:ext>
            </a:extLst>
          </p:cNvPr>
          <p:cNvSpPr>
            <a:spLocks noGrp="1"/>
          </p:cNvSpPr>
          <p:nvPr>
            <p:ph type="ftr" sz="quarter" idx="11"/>
          </p:nvPr>
        </p:nvSpPr>
        <p:spPr/>
        <p:txBody>
          <a:bodyPr/>
          <a:lstStyle>
            <a:lvl1pPr>
              <a:defRPr/>
            </a:lvl1pPr>
          </a:lstStyle>
          <a:p>
            <a:pPr>
              <a:defRPr/>
            </a:pPr>
            <a:endParaRPr lang="el-GR"/>
          </a:p>
        </p:txBody>
      </p:sp>
      <p:sp>
        <p:nvSpPr>
          <p:cNvPr id="5" name="22 - Θέση αριθμού διαφάνειας">
            <a:extLst>
              <a:ext uri="{FF2B5EF4-FFF2-40B4-BE49-F238E27FC236}">
                <a16:creationId xmlns:a16="http://schemas.microsoft.com/office/drawing/2014/main" id="{65A6033F-DA73-46B4-A73D-41D969B2255A}"/>
              </a:ext>
            </a:extLst>
          </p:cNvPr>
          <p:cNvSpPr>
            <a:spLocks noGrp="1"/>
          </p:cNvSpPr>
          <p:nvPr>
            <p:ph type="sldNum" sz="quarter" idx="12"/>
          </p:nvPr>
        </p:nvSpPr>
        <p:spPr/>
        <p:txBody>
          <a:bodyPr/>
          <a:lstStyle>
            <a:lvl1pPr>
              <a:defRPr/>
            </a:lvl1pPr>
          </a:lstStyle>
          <a:p>
            <a:fld id="{17F35154-B1BA-405B-9AF6-B139E9269BF7}" type="slidenum">
              <a:rPr lang="el-GR" altLang="el-GR"/>
              <a:pPr/>
              <a:t>‹#›</a:t>
            </a:fld>
            <a:endParaRPr lang="el-GR" altLang="el-GR"/>
          </a:p>
        </p:txBody>
      </p:sp>
    </p:spTree>
    <p:extLst>
      <p:ext uri="{BB962C8B-B14F-4D97-AF65-F5344CB8AC3E}">
        <p14:creationId xmlns:p14="http://schemas.microsoft.com/office/powerpoint/2010/main" val="290723227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a:extLst>
              <a:ext uri="{FF2B5EF4-FFF2-40B4-BE49-F238E27FC236}">
                <a16:creationId xmlns:a16="http://schemas.microsoft.com/office/drawing/2014/main" id="{557CF17E-D550-402C-936F-C0BCDF2C4687}"/>
              </a:ext>
            </a:extLst>
          </p:cNvPr>
          <p:cNvSpPr>
            <a:spLocks noGrp="1"/>
          </p:cNvSpPr>
          <p:nvPr>
            <p:ph type="dt" sz="half" idx="10"/>
          </p:nvPr>
        </p:nvSpPr>
        <p:spPr/>
        <p:txBody>
          <a:bodyPr/>
          <a:lstStyle>
            <a:lvl1pPr>
              <a:defRPr/>
            </a:lvl1pPr>
          </a:lstStyle>
          <a:p>
            <a:pPr>
              <a:defRPr/>
            </a:pPr>
            <a:endParaRPr lang="el-GR"/>
          </a:p>
        </p:txBody>
      </p:sp>
      <p:sp>
        <p:nvSpPr>
          <p:cNvPr id="3" name="2 - Θέση υποσέλιδου">
            <a:extLst>
              <a:ext uri="{FF2B5EF4-FFF2-40B4-BE49-F238E27FC236}">
                <a16:creationId xmlns:a16="http://schemas.microsoft.com/office/drawing/2014/main" id="{C82814B6-4B11-4CE3-B978-CECDD338BD82}"/>
              </a:ext>
            </a:extLst>
          </p:cNvPr>
          <p:cNvSpPr>
            <a:spLocks noGrp="1"/>
          </p:cNvSpPr>
          <p:nvPr>
            <p:ph type="ftr" sz="quarter" idx="11"/>
          </p:nvPr>
        </p:nvSpPr>
        <p:spPr/>
        <p:txBody>
          <a:bodyPr/>
          <a:lstStyle>
            <a:lvl1pPr>
              <a:defRPr/>
            </a:lvl1pPr>
          </a:lstStyle>
          <a:p>
            <a:pPr>
              <a:defRPr/>
            </a:pPr>
            <a:endParaRPr lang="el-GR"/>
          </a:p>
        </p:txBody>
      </p:sp>
      <p:sp>
        <p:nvSpPr>
          <p:cNvPr id="4" name="22 - Θέση αριθμού διαφάνειας">
            <a:extLst>
              <a:ext uri="{FF2B5EF4-FFF2-40B4-BE49-F238E27FC236}">
                <a16:creationId xmlns:a16="http://schemas.microsoft.com/office/drawing/2014/main" id="{C9A21D2B-185A-447E-9CF2-8C4D295D6FE3}"/>
              </a:ext>
            </a:extLst>
          </p:cNvPr>
          <p:cNvSpPr>
            <a:spLocks noGrp="1"/>
          </p:cNvSpPr>
          <p:nvPr>
            <p:ph type="sldNum" sz="quarter" idx="12"/>
          </p:nvPr>
        </p:nvSpPr>
        <p:spPr/>
        <p:txBody>
          <a:bodyPr/>
          <a:lstStyle>
            <a:lvl1pPr>
              <a:defRPr/>
            </a:lvl1pPr>
          </a:lstStyle>
          <a:p>
            <a:fld id="{97380AEC-87CC-42B6-8A5B-7373B311C252}" type="slidenum">
              <a:rPr lang="el-GR" altLang="el-GR"/>
              <a:pPr/>
              <a:t>‹#›</a:t>
            </a:fld>
            <a:endParaRPr lang="el-GR" altLang="el-GR"/>
          </a:p>
        </p:txBody>
      </p:sp>
    </p:spTree>
    <p:extLst>
      <p:ext uri="{BB962C8B-B14F-4D97-AF65-F5344CB8AC3E}">
        <p14:creationId xmlns:p14="http://schemas.microsoft.com/office/powerpoint/2010/main" val="219348226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5" name="9 - Ορθογώνιο">
            <a:extLst>
              <a:ext uri="{FF2B5EF4-FFF2-40B4-BE49-F238E27FC236}">
                <a16:creationId xmlns:a16="http://schemas.microsoft.com/office/drawing/2014/main" id="{B1F3315E-CC7C-42BF-B3C2-84FED144721A}"/>
              </a:ext>
            </a:extLst>
          </p:cNvPr>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useBgFill="1">
        <p:nvSpPr>
          <p:cNvPr id="6" name="10 - Στρογγυλεμένο ορθογώνιο">
            <a:extLst>
              <a:ext uri="{FF2B5EF4-FFF2-40B4-BE49-F238E27FC236}">
                <a16:creationId xmlns:a16="http://schemas.microsoft.com/office/drawing/2014/main" id="{D4711309-D5E0-42C8-B1D3-311DF2506805}"/>
              </a:ext>
            </a:extLst>
          </p:cNvPr>
          <p:cNvSpPr/>
          <p:nvPr/>
        </p:nvSpPr>
        <p:spPr>
          <a:xfrm>
            <a:off x="84668" y="69850"/>
            <a:ext cx="12018433"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a:p>
        </p:txBody>
      </p:sp>
      <p:sp>
        <p:nvSpPr>
          <p:cNvPr id="2" name="1 - Τίτλος"/>
          <p:cNvSpPr>
            <a:spLocks noGrp="1"/>
          </p:cNvSpPr>
          <p:nvPr>
            <p:ph type="title"/>
          </p:nvPr>
        </p:nvSpPr>
        <p:spPr>
          <a:xfrm>
            <a:off x="1219200" y="273050"/>
            <a:ext cx="10363200" cy="1143000"/>
          </a:xfrm>
        </p:spPr>
        <p:txBody>
          <a:bodyPr/>
          <a:lstStyle>
            <a:lvl1pPr algn="l">
              <a:buNone/>
              <a:defRPr sz="4000" b="0"/>
            </a:lvl1pPr>
          </a:lstStyle>
          <a:p>
            <a:r>
              <a:rPr lang="el-GR"/>
              <a:t>Kλικ για επεξεργασία του τίτλου</a:t>
            </a:r>
            <a:endParaRPr lang="en-US"/>
          </a:p>
        </p:txBody>
      </p:sp>
      <p:sp>
        <p:nvSpPr>
          <p:cNvPr id="3" name="2 - Θέση κειμένου"/>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l-GR"/>
              <a:t>Kλικ για επεξεργασία των στυλ του υποδείγματος</a:t>
            </a:r>
          </a:p>
        </p:txBody>
      </p:sp>
      <p:sp>
        <p:nvSpPr>
          <p:cNvPr id="11" name="10 - Θέση περιεχομένου"/>
          <p:cNvSpPr>
            <a:spLocks noGrp="1"/>
          </p:cNvSpPr>
          <p:nvPr>
            <p:ph sz="quarter" idx="1"/>
          </p:nvPr>
        </p:nvSpPr>
        <p:spPr>
          <a:xfrm>
            <a:off x="3962400" y="1600200"/>
            <a:ext cx="7620000" cy="44958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4 - Θέση ημερομηνίας">
            <a:extLst>
              <a:ext uri="{FF2B5EF4-FFF2-40B4-BE49-F238E27FC236}">
                <a16:creationId xmlns:a16="http://schemas.microsoft.com/office/drawing/2014/main" id="{FAAC9063-4F26-43CA-BF8E-520E33BA0EB0}"/>
              </a:ext>
            </a:extLst>
          </p:cNvPr>
          <p:cNvSpPr>
            <a:spLocks noGrp="1"/>
          </p:cNvSpPr>
          <p:nvPr>
            <p:ph type="dt" sz="half" idx="10"/>
          </p:nvPr>
        </p:nvSpPr>
        <p:spPr/>
        <p:txBody>
          <a:bodyPr/>
          <a:lstStyle>
            <a:lvl1pPr>
              <a:defRPr/>
            </a:lvl1pPr>
          </a:lstStyle>
          <a:p>
            <a:pPr>
              <a:defRPr/>
            </a:pPr>
            <a:endParaRPr lang="el-GR"/>
          </a:p>
        </p:txBody>
      </p:sp>
      <p:sp>
        <p:nvSpPr>
          <p:cNvPr id="8" name="5 - Θέση υποσέλιδου">
            <a:extLst>
              <a:ext uri="{FF2B5EF4-FFF2-40B4-BE49-F238E27FC236}">
                <a16:creationId xmlns:a16="http://schemas.microsoft.com/office/drawing/2014/main" id="{89373FF7-9171-47B2-9CC7-8DADF9EF41DC}"/>
              </a:ext>
            </a:extLst>
          </p:cNvPr>
          <p:cNvSpPr>
            <a:spLocks noGrp="1"/>
          </p:cNvSpPr>
          <p:nvPr>
            <p:ph type="ftr" sz="quarter" idx="11"/>
          </p:nvPr>
        </p:nvSpPr>
        <p:spPr/>
        <p:txBody>
          <a:bodyPr/>
          <a:lstStyle>
            <a:lvl1pPr>
              <a:defRPr/>
            </a:lvl1pPr>
          </a:lstStyle>
          <a:p>
            <a:pPr>
              <a:defRPr/>
            </a:pPr>
            <a:endParaRPr lang="el-GR"/>
          </a:p>
        </p:txBody>
      </p:sp>
      <p:sp>
        <p:nvSpPr>
          <p:cNvPr id="9" name="6 - Θέση αριθμού διαφάνειας">
            <a:extLst>
              <a:ext uri="{FF2B5EF4-FFF2-40B4-BE49-F238E27FC236}">
                <a16:creationId xmlns:a16="http://schemas.microsoft.com/office/drawing/2014/main" id="{AAE0FD32-6120-49D9-8B62-7DA3486B6B6C}"/>
              </a:ext>
            </a:extLst>
          </p:cNvPr>
          <p:cNvSpPr>
            <a:spLocks noGrp="1"/>
          </p:cNvSpPr>
          <p:nvPr>
            <p:ph type="sldNum" sz="quarter" idx="12"/>
          </p:nvPr>
        </p:nvSpPr>
        <p:spPr/>
        <p:txBody>
          <a:bodyPr/>
          <a:lstStyle>
            <a:lvl1pPr>
              <a:defRPr/>
            </a:lvl1pPr>
          </a:lstStyle>
          <a:p>
            <a:fld id="{8EA1BBF2-22B5-4D23-A42D-8AD376A5D3FA}" type="slidenum">
              <a:rPr lang="el-GR" altLang="el-GR"/>
              <a:pPr/>
              <a:t>‹#›</a:t>
            </a:fld>
            <a:endParaRPr lang="el-GR" altLang="el-GR"/>
          </a:p>
        </p:txBody>
      </p:sp>
    </p:spTree>
    <p:extLst>
      <p:ext uri="{BB962C8B-B14F-4D97-AF65-F5344CB8AC3E}">
        <p14:creationId xmlns:p14="http://schemas.microsoft.com/office/powerpoint/2010/main" val="427974570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5" name="9 - Ορθογώνιο">
            <a:extLst>
              <a:ext uri="{FF2B5EF4-FFF2-40B4-BE49-F238E27FC236}">
                <a16:creationId xmlns:a16="http://schemas.microsoft.com/office/drawing/2014/main" id="{4B4839F9-829C-4D1A-BB5B-B08E6B40E365}"/>
              </a:ext>
            </a:extLst>
          </p:cNvPr>
          <p:cNvSpPr/>
          <p:nvPr/>
        </p:nvSpPr>
        <p:spPr>
          <a:xfrm flipV="1">
            <a:off x="91018" y="4683126"/>
            <a:ext cx="12009967"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6" name="10 - Ορθογώνιο">
            <a:extLst>
              <a:ext uri="{FF2B5EF4-FFF2-40B4-BE49-F238E27FC236}">
                <a16:creationId xmlns:a16="http://schemas.microsoft.com/office/drawing/2014/main" id="{C6D39F02-3CA0-4348-9363-AF8EB1C44512}"/>
              </a:ext>
            </a:extLst>
          </p:cNvPr>
          <p:cNvSpPr/>
          <p:nvPr/>
        </p:nvSpPr>
        <p:spPr>
          <a:xfrm>
            <a:off x="91018" y="4649789"/>
            <a:ext cx="12009967"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7" name="11 - Ορθογώνιο">
            <a:extLst>
              <a:ext uri="{FF2B5EF4-FFF2-40B4-BE49-F238E27FC236}">
                <a16:creationId xmlns:a16="http://schemas.microsoft.com/office/drawing/2014/main" id="{3F548B98-7DF2-426B-A60A-62D8FFF6A6B1}"/>
              </a:ext>
            </a:extLst>
          </p:cNvPr>
          <p:cNvSpPr/>
          <p:nvPr/>
        </p:nvSpPr>
        <p:spPr>
          <a:xfrm>
            <a:off x="91018" y="4773614"/>
            <a:ext cx="12009967"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2" name="1 - Τίτλος"/>
          <p:cNvSpPr>
            <a:spLocks noGrp="1"/>
          </p:cNvSpPr>
          <p:nvPr>
            <p:ph type="title"/>
          </p:nvPr>
        </p:nvSpPr>
        <p:spPr>
          <a:xfrm>
            <a:off x="1219200" y="4900550"/>
            <a:ext cx="9753600" cy="522288"/>
          </a:xfrm>
        </p:spPr>
        <p:txBody>
          <a:bodyPr anchor="ctr">
            <a:noAutofit/>
          </a:bodyPr>
          <a:lstStyle>
            <a:lvl1pPr algn="l">
              <a:buNone/>
              <a:defRPr sz="2800" b="0"/>
            </a:lvl1pPr>
          </a:lstStyle>
          <a:p>
            <a:r>
              <a:rPr lang="el-GR"/>
              <a:t>Kλικ για επεξεργασία του τίτλου</a:t>
            </a:r>
            <a:endParaRPr lang="en-US"/>
          </a:p>
        </p:txBody>
      </p:sp>
      <p:sp>
        <p:nvSpPr>
          <p:cNvPr id="4" name="3 - Θέση κειμένου"/>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l-GR"/>
              <a:t>Kλικ για επεξεργασία των στυλ του υποδείγματος</a:t>
            </a:r>
          </a:p>
        </p:txBody>
      </p:sp>
      <p:sp>
        <p:nvSpPr>
          <p:cNvPr id="3" name="2 - Θέση εικόνας"/>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l-GR" noProof="0"/>
              <a:t>Κάντε κλικ στο εικονίδιο για να προσθέσετε μια εικόνα</a:t>
            </a:r>
            <a:endParaRPr lang="en-US" noProof="0" dirty="0"/>
          </a:p>
        </p:txBody>
      </p:sp>
      <p:sp>
        <p:nvSpPr>
          <p:cNvPr id="8" name="4 - Θέση ημερομηνίας">
            <a:extLst>
              <a:ext uri="{FF2B5EF4-FFF2-40B4-BE49-F238E27FC236}">
                <a16:creationId xmlns:a16="http://schemas.microsoft.com/office/drawing/2014/main" id="{9F02006F-3DB2-42D2-81B3-69D91A27BA57}"/>
              </a:ext>
            </a:extLst>
          </p:cNvPr>
          <p:cNvSpPr>
            <a:spLocks noGrp="1"/>
          </p:cNvSpPr>
          <p:nvPr>
            <p:ph type="dt" sz="half" idx="10"/>
          </p:nvPr>
        </p:nvSpPr>
        <p:spPr/>
        <p:txBody>
          <a:bodyPr/>
          <a:lstStyle>
            <a:lvl1pPr>
              <a:defRPr/>
            </a:lvl1pPr>
          </a:lstStyle>
          <a:p>
            <a:pPr>
              <a:defRPr/>
            </a:pPr>
            <a:endParaRPr lang="el-GR"/>
          </a:p>
        </p:txBody>
      </p:sp>
      <p:sp>
        <p:nvSpPr>
          <p:cNvPr id="9" name="5 - Θέση υποσέλιδου">
            <a:extLst>
              <a:ext uri="{FF2B5EF4-FFF2-40B4-BE49-F238E27FC236}">
                <a16:creationId xmlns:a16="http://schemas.microsoft.com/office/drawing/2014/main" id="{EA857CFA-4A16-4E5F-8019-659D48123933}"/>
              </a:ext>
            </a:extLst>
          </p:cNvPr>
          <p:cNvSpPr>
            <a:spLocks noGrp="1"/>
          </p:cNvSpPr>
          <p:nvPr>
            <p:ph type="ftr" sz="quarter" idx="11"/>
          </p:nvPr>
        </p:nvSpPr>
        <p:spPr>
          <a:xfrm>
            <a:off x="1219200" y="6172200"/>
            <a:ext cx="5181600" cy="457200"/>
          </a:xfrm>
        </p:spPr>
        <p:txBody>
          <a:bodyPr/>
          <a:lstStyle>
            <a:lvl1pPr>
              <a:defRPr/>
            </a:lvl1pPr>
          </a:lstStyle>
          <a:p>
            <a:pPr>
              <a:defRPr/>
            </a:pPr>
            <a:endParaRPr lang="el-GR"/>
          </a:p>
        </p:txBody>
      </p:sp>
      <p:sp>
        <p:nvSpPr>
          <p:cNvPr id="10" name="6 - Θέση αριθμού διαφάνειας">
            <a:extLst>
              <a:ext uri="{FF2B5EF4-FFF2-40B4-BE49-F238E27FC236}">
                <a16:creationId xmlns:a16="http://schemas.microsoft.com/office/drawing/2014/main" id="{FA048E47-AA0D-4A20-A11C-1E20EEC96414}"/>
              </a:ext>
            </a:extLst>
          </p:cNvPr>
          <p:cNvSpPr>
            <a:spLocks noGrp="1"/>
          </p:cNvSpPr>
          <p:nvPr>
            <p:ph type="sldNum" sz="quarter" idx="12"/>
          </p:nvPr>
        </p:nvSpPr>
        <p:spPr>
          <a:xfrm>
            <a:off x="194733" y="6208713"/>
            <a:ext cx="609600" cy="457200"/>
          </a:xfrm>
        </p:spPr>
        <p:txBody>
          <a:bodyPr/>
          <a:lstStyle>
            <a:lvl1pPr>
              <a:defRPr/>
            </a:lvl1pPr>
          </a:lstStyle>
          <a:p>
            <a:fld id="{C7544A22-3A0D-4757-BBC8-BBC6CA818B1E}" type="slidenum">
              <a:rPr lang="el-GR" altLang="el-GR"/>
              <a:pPr/>
              <a:t>‹#›</a:t>
            </a:fld>
            <a:endParaRPr lang="el-GR" altLang="el-GR"/>
          </a:p>
        </p:txBody>
      </p:sp>
    </p:spTree>
    <p:extLst>
      <p:ext uri="{BB962C8B-B14F-4D97-AF65-F5344CB8AC3E}">
        <p14:creationId xmlns:p14="http://schemas.microsoft.com/office/powerpoint/2010/main" val="345912554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id="{8EB3BB93-C203-4B9C-8F44-B58FEBF7B3A4}"/>
              </a:ext>
            </a:extLst>
          </p:cNvPr>
          <p:cNvSpPr>
            <a:spLocks noGrp="1"/>
          </p:cNvSpPr>
          <p:nvPr>
            <p:ph type="dt" sz="half" idx="10"/>
          </p:nvPr>
        </p:nvSpPr>
        <p:spPr/>
        <p:txBody>
          <a:bodyPr/>
          <a:lstStyle>
            <a:lvl1pPr>
              <a:defRPr/>
            </a:lvl1pPr>
          </a:lstStyle>
          <a:p>
            <a:pPr>
              <a:defRPr/>
            </a:pPr>
            <a:endParaRPr lang="el-GR"/>
          </a:p>
        </p:txBody>
      </p:sp>
      <p:sp>
        <p:nvSpPr>
          <p:cNvPr id="5" name="2 - Θέση υποσέλιδου">
            <a:extLst>
              <a:ext uri="{FF2B5EF4-FFF2-40B4-BE49-F238E27FC236}">
                <a16:creationId xmlns:a16="http://schemas.microsoft.com/office/drawing/2014/main" id="{A1911F15-25EB-47C2-99A4-5E9BC134F7AC}"/>
              </a:ext>
            </a:extLst>
          </p:cNvPr>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a:extLst>
              <a:ext uri="{FF2B5EF4-FFF2-40B4-BE49-F238E27FC236}">
                <a16:creationId xmlns:a16="http://schemas.microsoft.com/office/drawing/2014/main" id="{CD1FE15E-50EF-4542-A08B-C1FF0C37E752}"/>
              </a:ext>
            </a:extLst>
          </p:cNvPr>
          <p:cNvSpPr>
            <a:spLocks noGrp="1"/>
          </p:cNvSpPr>
          <p:nvPr>
            <p:ph type="sldNum" sz="quarter" idx="12"/>
          </p:nvPr>
        </p:nvSpPr>
        <p:spPr/>
        <p:txBody>
          <a:bodyPr/>
          <a:lstStyle>
            <a:lvl1pPr>
              <a:defRPr/>
            </a:lvl1pPr>
          </a:lstStyle>
          <a:p>
            <a:fld id="{149F4040-8101-4C2C-B61B-893620AAA05B}" type="slidenum">
              <a:rPr lang="el-GR" altLang="el-GR"/>
              <a:pPr/>
              <a:t>‹#›</a:t>
            </a:fld>
            <a:endParaRPr lang="el-GR" altLang="el-GR"/>
          </a:p>
        </p:txBody>
      </p:sp>
    </p:spTree>
    <p:extLst>
      <p:ext uri="{BB962C8B-B14F-4D97-AF65-F5344CB8AC3E}">
        <p14:creationId xmlns:p14="http://schemas.microsoft.com/office/powerpoint/2010/main" val="355036682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8839200" y="274642"/>
            <a:ext cx="2682240" cy="5851525"/>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1219200" y="274641"/>
            <a:ext cx="7416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id="{6425F3F9-BC98-44FD-8DC6-8CD2A47C31B3}"/>
              </a:ext>
            </a:extLst>
          </p:cNvPr>
          <p:cNvSpPr>
            <a:spLocks noGrp="1"/>
          </p:cNvSpPr>
          <p:nvPr>
            <p:ph type="dt" sz="half" idx="10"/>
          </p:nvPr>
        </p:nvSpPr>
        <p:spPr/>
        <p:txBody>
          <a:bodyPr/>
          <a:lstStyle>
            <a:lvl1pPr>
              <a:defRPr/>
            </a:lvl1pPr>
          </a:lstStyle>
          <a:p>
            <a:pPr>
              <a:defRPr/>
            </a:pPr>
            <a:endParaRPr lang="el-GR"/>
          </a:p>
        </p:txBody>
      </p:sp>
      <p:sp>
        <p:nvSpPr>
          <p:cNvPr id="5" name="2 - Θέση υποσέλιδου">
            <a:extLst>
              <a:ext uri="{FF2B5EF4-FFF2-40B4-BE49-F238E27FC236}">
                <a16:creationId xmlns:a16="http://schemas.microsoft.com/office/drawing/2014/main" id="{0AABE98A-3CCE-4C65-8F31-467D5368B159}"/>
              </a:ext>
            </a:extLst>
          </p:cNvPr>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a:extLst>
              <a:ext uri="{FF2B5EF4-FFF2-40B4-BE49-F238E27FC236}">
                <a16:creationId xmlns:a16="http://schemas.microsoft.com/office/drawing/2014/main" id="{989009CD-D0AB-491F-B12B-FE61A0ECA360}"/>
              </a:ext>
            </a:extLst>
          </p:cNvPr>
          <p:cNvSpPr>
            <a:spLocks noGrp="1"/>
          </p:cNvSpPr>
          <p:nvPr>
            <p:ph type="sldNum" sz="quarter" idx="12"/>
          </p:nvPr>
        </p:nvSpPr>
        <p:spPr/>
        <p:txBody>
          <a:bodyPr/>
          <a:lstStyle>
            <a:lvl1pPr>
              <a:defRPr/>
            </a:lvl1pPr>
          </a:lstStyle>
          <a:p>
            <a:fld id="{97485C8D-167A-4468-8265-36F8DF8F096D}" type="slidenum">
              <a:rPr lang="el-GR" altLang="el-GR"/>
              <a:pPr/>
              <a:t>‹#›</a:t>
            </a:fld>
            <a:endParaRPr lang="el-GR" altLang="el-GR"/>
          </a:p>
        </p:txBody>
      </p:sp>
    </p:spTree>
    <p:extLst>
      <p:ext uri="{BB962C8B-B14F-4D97-AF65-F5344CB8AC3E}">
        <p14:creationId xmlns:p14="http://schemas.microsoft.com/office/powerpoint/2010/main" val="4151685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439E413-25E1-4E57-BEE3-96BEB7B2A290}"/>
              </a:ext>
            </a:extLst>
          </p:cNvPr>
          <p:cNvSpPr>
            <a:spLocks noGrp="1"/>
          </p:cNvSpPr>
          <p:nvPr>
            <p:ph type="dt" sz="half" idx="10"/>
          </p:nvPr>
        </p:nvSpPr>
        <p:spPr/>
        <p:txBody>
          <a:bodyPr/>
          <a:lstStyle/>
          <a:p>
            <a:fld id="{7DC5E5A2-5F82-44C2-9171-C8947CF30D9F}" type="datetimeFigureOut">
              <a:rPr lang="el-GR" smtClean="0"/>
              <a:t>17/5/2023</a:t>
            </a:fld>
            <a:endParaRPr lang="el-GR"/>
          </a:p>
        </p:txBody>
      </p:sp>
      <p:sp>
        <p:nvSpPr>
          <p:cNvPr id="3" name="Θέση υποσέλιδου 2">
            <a:extLst>
              <a:ext uri="{FF2B5EF4-FFF2-40B4-BE49-F238E27FC236}">
                <a16:creationId xmlns:a16="http://schemas.microsoft.com/office/drawing/2014/main" id="{36F74A1C-5B1A-41ED-AF11-4318216DFF52}"/>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1430AC2-F894-4DA6-B2B9-50FCC26F26F1}"/>
              </a:ext>
            </a:extLst>
          </p:cNvPr>
          <p:cNvSpPr>
            <a:spLocks noGrp="1"/>
          </p:cNvSpPr>
          <p:nvPr>
            <p:ph type="sldNum" sz="quarter" idx="12"/>
          </p:nvPr>
        </p:nvSpPr>
        <p:spPr/>
        <p:txBody>
          <a:bodyPr/>
          <a:lstStyle/>
          <a:p>
            <a:fld id="{F451163D-C9B2-4D68-A74E-A883CCD76703}" type="slidenum">
              <a:rPr lang="el-GR" smtClean="0"/>
              <a:t>‹#›</a:t>
            </a:fld>
            <a:endParaRPr lang="el-GR"/>
          </a:p>
        </p:txBody>
      </p:sp>
    </p:spTree>
    <p:extLst>
      <p:ext uri="{BB962C8B-B14F-4D97-AF65-F5344CB8AC3E}">
        <p14:creationId xmlns:p14="http://schemas.microsoft.com/office/powerpoint/2010/main" val="567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FB7185-ACDF-4835-9D63-81E7D8C68BC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8951D43-F371-4146-A1F9-8A70D771FB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3DECE32-0596-4BBF-811B-0CD3BEA765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3E7B5FF-14A2-4B52-B368-980E21E821B1}"/>
              </a:ext>
            </a:extLst>
          </p:cNvPr>
          <p:cNvSpPr>
            <a:spLocks noGrp="1"/>
          </p:cNvSpPr>
          <p:nvPr>
            <p:ph type="dt" sz="half" idx="10"/>
          </p:nvPr>
        </p:nvSpPr>
        <p:spPr/>
        <p:txBody>
          <a:bodyPr/>
          <a:lstStyle/>
          <a:p>
            <a:fld id="{7DC5E5A2-5F82-44C2-9171-C8947CF30D9F}" type="datetimeFigureOut">
              <a:rPr lang="el-GR" smtClean="0"/>
              <a:t>17/5/2023</a:t>
            </a:fld>
            <a:endParaRPr lang="el-GR"/>
          </a:p>
        </p:txBody>
      </p:sp>
      <p:sp>
        <p:nvSpPr>
          <p:cNvPr id="6" name="Θέση υποσέλιδου 5">
            <a:extLst>
              <a:ext uri="{FF2B5EF4-FFF2-40B4-BE49-F238E27FC236}">
                <a16:creationId xmlns:a16="http://schemas.microsoft.com/office/drawing/2014/main" id="{238D808F-2397-45EE-B54D-3C219267A47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40F05C2-8196-49A4-8F69-19F4FBEBFE43}"/>
              </a:ext>
            </a:extLst>
          </p:cNvPr>
          <p:cNvSpPr>
            <a:spLocks noGrp="1"/>
          </p:cNvSpPr>
          <p:nvPr>
            <p:ph type="sldNum" sz="quarter" idx="12"/>
          </p:nvPr>
        </p:nvSpPr>
        <p:spPr/>
        <p:txBody>
          <a:bodyPr/>
          <a:lstStyle/>
          <a:p>
            <a:fld id="{F451163D-C9B2-4D68-A74E-A883CCD76703}" type="slidenum">
              <a:rPr lang="el-GR" smtClean="0"/>
              <a:t>‹#›</a:t>
            </a:fld>
            <a:endParaRPr lang="el-GR"/>
          </a:p>
        </p:txBody>
      </p:sp>
    </p:spTree>
    <p:extLst>
      <p:ext uri="{BB962C8B-B14F-4D97-AF65-F5344CB8AC3E}">
        <p14:creationId xmlns:p14="http://schemas.microsoft.com/office/powerpoint/2010/main" val="781791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28CA0B-FE32-405A-BF64-7E7A4E94DB8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68C716B7-D0F0-4677-9F5D-CEF1D46EFF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5D478E8-F46D-4326-8B2F-E9115C209E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F5F70EB-7ADC-4405-B8EE-193781F2EB61}"/>
              </a:ext>
            </a:extLst>
          </p:cNvPr>
          <p:cNvSpPr>
            <a:spLocks noGrp="1"/>
          </p:cNvSpPr>
          <p:nvPr>
            <p:ph type="dt" sz="half" idx="10"/>
          </p:nvPr>
        </p:nvSpPr>
        <p:spPr/>
        <p:txBody>
          <a:bodyPr/>
          <a:lstStyle/>
          <a:p>
            <a:fld id="{7DC5E5A2-5F82-44C2-9171-C8947CF30D9F}" type="datetimeFigureOut">
              <a:rPr lang="el-GR" smtClean="0"/>
              <a:t>17/5/2023</a:t>
            </a:fld>
            <a:endParaRPr lang="el-GR"/>
          </a:p>
        </p:txBody>
      </p:sp>
      <p:sp>
        <p:nvSpPr>
          <p:cNvPr id="6" name="Θέση υποσέλιδου 5">
            <a:extLst>
              <a:ext uri="{FF2B5EF4-FFF2-40B4-BE49-F238E27FC236}">
                <a16:creationId xmlns:a16="http://schemas.microsoft.com/office/drawing/2014/main" id="{374FEA4E-516D-40D2-9155-9384DC7A200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26583DA-76EF-4300-8E27-4B3785182B6B}"/>
              </a:ext>
            </a:extLst>
          </p:cNvPr>
          <p:cNvSpPr>
            <a:spLocks noGrp="1"/>
          </p:cNvSpPr>
          <p:nvPr>
            <p:ph type="sldNum" sz="quarter" idx="12"/>
          </p:nvPr>
        </p:nvSpPr>
        <p:spPr/>
        <p:txBody>
          <a:bodyPr/>
          <a:lstStyle/>
          <a:p>
            <a:fld id="{F451163D-C9B2-4D68-A74E-A883CCD76703}" type="slidenum">
              <a:rPr lang="el-GR" smtClean="0"/>
              <a:t>‹#›</a:t>
            </a:fld>
            <a:endParaRPr lang="el-GR"/>
          </a:p>
        </p:txBody>
      </p:sp>
    </p:spTree>
    <p:extLst>
      <p:ext uri="{BB962C8B-B14F-4D97-AF65-F5344CB8AC3E}">
        <p14:creationId xmlns:p14="http://schemas.microsoft.com/office/powerpoint/2010/main" val="908336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5.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54D68DC7-3A09-4D69-9A50-9EFADCF740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7974D8D-522A-498B-9B2C-D2A6877595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68B564E-C077-4958-B57B-77B985D96C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C5E5A2-5F82-44C2-9171-C8947CF30D9F}" type="datetimeFigureOut">
              <a:rPr lang="el-GR" smtClean="0"/>
              <a:t>17/5/2023</a:t>
            </a:fld>
            <a:endParaRPr lang="el-GR"/>
          </a:p>
        </p:txBody>
      </p:sp>
      <p:sp>
        <p:nvSpPr>
          <p:cNvPr id="5" name="Θέση υποσέλιδου 4">
            <a:extLst>
              <a:ext uri="{FF2B5EF4-FFF2-40B4-BE49-F238E27FC236}">
                <a16:creationId xmlns:a16="http://schemas.microsoft.com/office/drawing/2014/main" id="{AF8201CD-41E3-41C4-8E8A-984B59DB64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8CFB7233-A5E5-40D9-BBAF-C3BA4FA6F1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51163D-C9B2-4D68-A74E-A883CCD76703}" type="slidenum">
              <a:rPr lang="el-GR" smtClean="0"/>
              <a:t>‹#›</a:t>
            </a:fld>
            <a:endParaRPr lang="el-GR"/>
          </a:p>
        </p:txBody>
      </p:sp>
    </p:spTree>
    <p:extLst>
      <p:ext uri="{BB962C8B-B14F-4D97-AF65-F5344CB8AC3E}">
        <p14:creationId xmlns:p14="http://schemas.microsoft.com/office/powerpoint/2010/main" val="1208826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E7B48DF-0B22-4AA6-B935-96F03A5373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2437E3C-E266-495F-BBB0-35F6839B78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CFE77D1-857C-490D-9118-A255AB5121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74F5DF-38CE-494F-942C-A332B1E4EEFB}" type="datetimeFigureOut">
              <a:rPr lang="el-GR" smtClean="0"/>
              <a:t>17/5/2023</a:t>
            </a:fld>
            <a:endParaRPr lang="el-GR"/>
          </a:p>
        </p:txBody>
      </p:sp>
      <p:sp>
        <p:nvSpPr>
          <p:cNvPr id="5" name="Θέση υποσέλιδου 4">
            <a:extLst>
              <a:ext uri="{FF2B5EF4-FFF2-40B4-BE49-F238E27FC236}">
                <a16:creationId xmlns:a16="http://schemas.microsoft.com/office/drawing/2014/main" id="{F8FBEA63-14A1-450D-BDFD-AA12077F97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544DCD8-F7B7-45B8-A125-25A185F742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D2E39F-331D-4378-852D-E3897BA44A06}" type="slidenum">
              <a:rPr lang="el-GR" smtClean="0"/>
              <a:t>‹#›</a:t>
            </a:fld>
            <a:endParaRPr lang="el-GR"/>
          </a:p>
        </p:txBody>
      </p:sp>
    </p:spTree>
    <p:extLst>
      <p:ext uri="{BB962C8B-B14F-4D97-AF65-F5344CB8AC3E}">
        <p14:creationId xmlns:p14="http://schemas.microsoft.com/office/powerpoint/2010/main" val="4161079230"/>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9AB201D-7ED2-4AEF-AA2B-C707BB592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2018891-3481-4016-881D-D197E885C1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DE98D11-A6D1-48A4-B0C6-154A4A57F1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CC861E-F225-4E1D-A768-35AB82EF543F}" type="datetimeFigureOut">
              <a:rPr lang="el-GR" smtClean="0"/>
              <a:t>17/5/2023</a:t>
            </a:fld>
            <a:endParaRPr lang="el-GR"/>
          </a:p>
        </p:txBody>
      </p:sp>
      <p:sp>
        <p:nvSpPr>
          <p:cNvPr id="5" name="Θέση υποσέλιδου 4">
            <a:extLst>
              <a:ext uri="{FF2B5EF4-FFF2-40B4-BE49-F238E27FC236}">
                <a16:creationId xmlns:a16="http://schemas.microsoft.com/office/drawing/2014/main" id="{CF19AF51-026D-488A-A65C-A86247C116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B0E0EB64-89E3-4D14-A13C-49CD5BB51E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7C29F9-7E60-496B-83BC-AFA8425D71FF}" type="slidenum">
              <a:rPr lang="el-GR" smtClean="0"/>
              <a:t>‹#›</a:t>
            </a:fld>
            <a:endParaRPr lang="el-GR"/>
          </a:p>
        </p:txBody>
      </p:sp>
    </p:spTree>
    <p:extLst>
      <p:ext uri="{BB962C8B-B14F-4D97-AF65-F5344CB8AC3E}">
        <p14:creationId xmlns:p14="http://schemas.microsoft.com/office/powerpoint/2010/main" val="6106948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CBA9CD4-0D26-42BE-9D55-9BC047E16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A3194D2-D457-4639-8C9A-54F75DE488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704364B-84C1-4A7E-9BB3-A40779901B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92B950-B3C3-4C42-8EE6-2333C9C4B17C}" type="datetimeFigureOut">
              <a:rPr lang="el-GR" smtClean="0"/>
              <a:t>17/5/2023</a:t>
            </a:fld>
            <a:endParaRPr lang="el-GR"/>
          </a:p>
        </p:txBody>
      </p:sp>
      <p:sp>
        <p:nvSpPr>
          <p:cNvPr id="5" name="Θέση υποσέλιδου 4">
            <a:extLst>
              <a:ext uri="{FF2B5EF4-FFF2-40B4-BE49-F238E27FC236}">
                <a16:creationId xmlns:a16="http://schemas.microsoft.com/office/drawing/2014/main" id="{359C42A8-9BD3-4093-A907-B7BFA209AE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771B5F3-1A74-4D6D-978D-9E70B1CC96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40CFC-74CB-4137-909A-52A5BB16BC51}" type="slidenum">
              <a:rPr lang="el-GR" smtClean="0"/>
              <a:t>‹#›</a:t>
            </a:fld>
            <a:endParaRPr lang="el-GR"/>
          </a:p>
        </p:txBody>
      </p:sp>
    </p:spTree>
    <p:extLst>
      <p:ext uri="{BB962C8B-B14F-4D97-AF65-F5344CB8AC3E}">
        <p14:creationId xmlns:p14="http://schemas.microsoft.com/office/powerpoint/2010/main" val="41990304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D012710-0ED5-4826-A50B-32DB0F508D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2EEFD5F-F1CB-43A9-9DEB-167759B054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536B38D-8462-4516-AFAC-6AE00AA842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ED340F-E9C2-41B6-8540-57267BBF7605}" type="datetimeFigureOut">
              <a:rPr lang="el-GR" smtClean="0"/>
              <a:t>17/5/2023</a:t>
            </a:fld>
            <a:endParaRPr lang="el-GR"/>
          </a:p>
        </p:txBody>
      </p:sp>
      <p:sp>
        <p:nvSpPr>
          <p:cNvPr id="5" name="Θέση υποσέλιδου 4">
            <a:extLst>
              <a:ext uri="{FF2B5EF4-FFF2-40B4-BE49-F238E27FC236}">
                <a16:creationId xmlns:a16="http://schemas.microsoft.com/office/drawing/2014/main" id="{CA4890FC-81EF-4338-B213-57076B9D47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6601A4F-E051-441B-9A4C-75D1FD3258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0FF83D-E043-44C9-A17D-4268111E0580}" type="slidenum">
              <a:rPr lang="el-GR" smtClean="0"/>
              <a:t>‹#›</a:t>
            </a:fld>
            <a:endParaRPr lang="el-GR"/>
          </a:p>
        </p:txBody>
      </p:sp>
    </p:spTree>
    <p:extLst>
      <p:ext uri="{BB962C8B-B14F-4D97-AF65-F5344CB8AC3E}">
        <p14:creationId xmlns:p14="http://schemas.microsoft.com/office/powerpoint/2010/main" val="176768904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6" r:id="rId8"/>
    <p:sldLayoutId id="2147483692" r:id="rId9"/>
    <p:sldLayoutId id="2147483693" r:id="rId10"/>
    <p:sldLayoutId id="2147483694" r:id="rId11"/>
    <p:sldLayoutId id="214748369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8 - Ορθογώνιο">
            <a:extLst>
              <a:ext uri="{FF2B5EF4-FFF2-40B4-BE49-F238E27FC236}">
                <a16:creationId xmlns:a16="http://schemas.microsoft.com/office/drawing/2014/main" id="{70278F0E-FEEC-4FD6-9A8A-CFA50CEBA4D2}"/>
              </a:ext>
            </a:extLst>
          </p:cNvPr>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p>
        </p:txBody>
      </p:sp>
      <p:sp useBgFill="1">
        <p:nvSpPr>
          <p:cNvPr id="8" name="7 - Στρογγυλεμένο ορθογώνιο">
            <a:extLst>
              <a:ext uri="{FF2B5EF4-FFF2-40B4-BE49-F238E27FC236}">
                <a16:creationId xmlns:a16="http://schemas.microsoft.com/office/drawing/2014/main" id="{5DFF8B81-2734-4C06-913B-3C0D5FEB6F57}"/>
              </a:ext>
            </a:extLst>
          </p:cNvPr>
          <p:cNvSpPr/>
          <p:nvPr/>
        </p:nvSpPr>
        <p:spPr>
          <a:xfrm>
            <a:off x="84668" y="69850"/>
            <a:ext cx="12018433"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a:p>
        </p:txBody>
      </p:sp>
      <p:sp>
        <p:nvSpPr>
          <p:cNvPr id="1028" name="21 - Θέση τίτλου">
            <a:extLst>
              <a:ext uri="{FF2B5EF4-FFF2-40B4-BE49-F238E27FC236}">
                <a16:creationId xmlns:a16="http://schemas.microsoft.com/office/drawing/2014/main" id="{EE03E380-848B-45A4-BDEB-39C1C0E14C61}"/>
              </a:ext>
            </a:extLst>
          </p:cNvPr>
          <p:cNvSpPr>
            <a:spLocks noGrp="1"/>
          </p:cNvSpPr>
          <p:nvPr>
            <p:ph type="title"/>
          </p:nvPr>
        </p:nvSpPr>
        <p:spPr bwMode="auto">
          <a:xfrm>
            <a:off x="1219200" y="274638"/>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l-GR" altLang="el-GR"/>
              <a:t>Kλικ για επεξεργασία του τίτλου</a:t>
            </a:r>
            <a:endParaRPr lang="en-US" altLang="el-GR"/>
          </a:p>
        </p:txBody>
      </p:sp>
      <p:sp>
        <p:nvSpPr>
          <p:cNvPr id="1029" name="12 - Θέση κειμένου">
            <a:extLst>
              <a:ext uri="{FF2B5EF4-FFF2-40B4-BE49-F238E27FC236}">
                <a16:creationId xmlns:a16="http://schemas.microsoft.com/office/drawing/2014/main" id="{A1453F26-8597-43A7-A3BB-E19E22790BF4}"/>
              </a:ext>
            </a:extLst>
          </p:cNvPr>
          <p:cNvSpPr>
            <a:spLocks noGrp="1"/>
          </p:cNvSpPr>
          <p:nvPr>
            <p:ph type="body" idx="1"/>
          </p:nvPr>
        </p:nvSpPr>
        <p:spPr bwMode="auto">
          <a:xfrm>
            <a:off x="1219200" y="1447800"/>
            <a:ext cx="103632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Kλικ για επεξεργασία των στυλ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endParaRPr lang="en-US" altLang="el-GR"/>
          </a:p>
        </p:txBody>
      </p:sp>
      <p:sp>
        <p:nvSpPr>
          <p:cNvPr id="14" name="13 - Θέση ημερομηνίας">
            <a:extLst>
              <a:ext uri="{FF2B5EF4-FFF2-40B4-BE49-F238E27FC236}">
                <a16:creationId xmlns:a16="http://schemas.microsoft.com/office/drawing/2014/main" id="{16F2385C-C450-4CF3-A324-7E3B3656A58E}"/>
              </a:ext>
            </a:extLst>
          </p:cNvPr>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latin typeface="Arial" charset="0"/>
              </a:defRPr>
            </a:lvl1pPr>
          </a:lstStyle>
          <a:p>
            <a:pPr>
              <a:defRPr/>
            </a:pPr>
            <a:endParaRPr lang="el-GR"/>
          </a:p>
        </p:txBody>
      </p:sp>
      <p:sp>
        <p:nvSpPr>
          <p:cNvPr id="3" name="2 - Θέση υποσέλιδου">
            <a:extLst>
              <a:ext uri="{FF2B5EF4-FFF2-40B4-BE49-F238E27FC236}">
                <a16:creationId xmlns:a16="http://schemas.microsoft.com/office/drawing/2014/main" id="{82EC3918-5B28-4202-AF78-0AF320247E30}"/>
              </a:ext>
            </a:extLst>
          </p:cNvPr>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latin typeface="Arial" charset="0"/>
              </a:defRPr>
            </a:lvl1pPr>
          </a:lstStyle>
          <a:p>
            <a:pPr>
              <a:defRPr/>
            </a:pPr>
            <a:endParaRPr lang="el-GR"/>
          </a:p>
        </p:txBody>
      </p:sp>
      <p:sp>
        <p:nvSpPr>
          <p:cNvPr id="23" name="22 - Θέση αριθμού διαφάνειας">
            <a:extLst>
              <a:ext uri="{FF2B5EF4-FFF2-40B4-BE49-F238E27FC236}">
                <a16:creationId xmlns:a16="http://schemas.microsoft.com/office/drawing/2014/main" id="{C3979CCD-7329-46EB-95FD-6B2E9FBE5040}"/>
              </a:ext>
            </a:extLst>
          </p:cNvPr>
          <p:cNvSpPr>
            <a:spLocks noGrp="1"/>
          </p:cNvSpPr>
          <p:nvPr>
            <p:ph type="sldNum" sz="quarter" idx="4"/>
          </p:nvPr>
        </p:nvSpPr>
        <p:spPr>
          <a:xfrm>
            <a:off x="194733" y="6210300"/>
            <a:ext cx="6096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a:defRPr sz="1400">
                <a:solidFill>
                  <a:srgbClr val="FFFFFF"/>
                </a:solidFill>
                <a:latin typeface="Calibri" panose="020F0502020204030204" pitchFamily="34" charset="0"/>
              </a:defRPr>
            </a:lvl1pPr>
          </a:lstStyle>
          <a:p>
            <a:fld id="{E5BE45E0-BE26-4D12-BD5D-DF21D9AF8DD6}" type="slidenum">
              <a:rPr lang="el-GR" altLang="el-GR"/>
              <a:pPr/>
              <a:t>‹#›</a:t>
            </a:fld>
            <a:endParaRPr lang="el-GR" altLang="el-GR"/>
          </a:p>
        </p:txBody>
      </p:sp>
    </p:spTree>
    <p:extLst>
      <p:ext uri="{BB962C8B-B14F-4D97-AF65-F5344CB8AC3E}">
        <p14:creationId xmlns:p14="http://schemas.microsoft.com/office/powerpoint/2010/main" val="263922949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alibri" pitchFamily="34" charset="0"/>
        </a:defRPr>
      </a:lvl2pPr>
      <a:lvl3pPr algn="l" rtl="0" eaLnBrk="0" fontAlgn="base" hangingPunct="0">
        <a:spcBef>
          <a:spcPct val="0"/>
        </a:spcBef>
        <a:spcAft>
          <a:spcPct val="0"/>
        </a:spcAft>
        <a:defRPr sz="4000">
          <a:solidFill>
            <a:schemeClr val="tx2"/>
          </a:solidFill>
          <a:latin typeface="Calibri" pitchFamily="34" charset="0"/>
        </a:defRPr>
      </a:lvl3pPr>
      <a:lvl4pPr algn="l" rtl="0" eaLnBrk="0" fontAlgn="base" hangingPunct="0">
        <a:spcBef>
          <a:spcPct val="0"/>
        </a:spcBef>
        <a:spcAft>
          <a:spcPct val="0"/>
        </a:spcAft>
        <a:defRPr sz="4000">
          <a:solidFill>
            <a:schemeClr val="tx2"/>
          </a:solidFill>
          <a:latin typeface="Calibri" pitchFamily="34" charset="0"/>
        </a:defRPr>
      </a:lvl4pPr>
      <a:lvl5pPr algn="l" rtl="0" eaLnBrk="0" fontAlgn="base" hangingPunct="0">
        <a:spcBef>
          <a:spcPct val="0"/>
        </a:spcBef>
        <a:spcAft>
          <a:spcPct val="0"/>
        </a:spcAft>
        <a:defRPr sz="4000">
          <a:solidFill>
            <a:schemeClr val="tx2"/>
          </a:solidFill>
          <a:latin typeface="Calibri" pitchFamily="34" charset="0"/>
        </a:defRPr>
      </a:lvl5pPr>
      <a:lvl6pPr marL="457200" algn="l" rtl="0" fontAlgn="base">
        <a:spcBef>
          <a:spcPct val="0"/>
        </a:spcBef>
        <a:spcAft>
          <a:spcPct val="0"/>
        </a:spcAft>
        <a:defRPr sz="4000">
          <a:solidFill>
            <a:schemeClr val="tx2"/>
          </a:solidFill>
          <a:latin typeface="Calibri" pitchFamily="34" charset="0"/>
        </a:defRPr>
      </a:lvl6pPr>
      <a:lvl7pPr marL="914400" algn="l" rtl="0" fontAlgn="base">
        <a:spcBef>
          <a:spcPct val="0"/>
        </a:spcBef>
        <a:spcAft>
          <a:spcPct val="0"/>
        </a:spcAft>
        <a:defRPr sz="4000">
          <a:solidFill>
            <a:schemeClr val="tx2"/>
          </a:solidFill>
          <a:latin typeface="Calibri" pitchFamily="34" charset="0"/>
        </a:defRPr>
      </a:lvl7pPr>
      <a:lvl8pPr marL="1371600" algn="l" rtl="0" fontAlgn="base">
        <a:spcBef>
          <a:spcPct val="0"/>
        </a:spcBef>
        <a:spcAft>
          <a:spcPct val="0"/>
        </a:spcAft>
        <a:defRPr sz="4000">
          <a:solidFill>
            <a:schemeClr val="tx2"/>
          </a:solidFill>
          <a:latin typeface="Calibri" pitchFamily="34" charset="0"/>
        </a:defRPr>
      </a:lvl8pPr>
      <a:lvl9pPr marL="1828800" algn="l" rtl="0" fontAlgn="base">
        <a:spcBef>
          <a:spcPct val="0"/>
        </a:spcBef>
        <a:spcAft>
          <a:spcPct val="0"/>
        </a:spcAft>
        <a:defRPr sz="4000">
          <a:solidFill>
            <a:schemeClr val="tx2"/>
          </a:solidFill>
          <a:latin typeface="Calibri"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anose="05020102010507070707"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anose="05020102010507070707"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anose="05020102010507070707"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48.xml.rels><?xml version="1.0" encoding="UTF-8" standalone="yes"?>
<Relationships xmlns="http://schemas.openxmlformats.org/package/2006/relationships"><Relationship Id="rId2" Type="http://schemas.openxmlformats.org/officeDocument/2006/relationships/hyperlink" Target="https://www.youtube.com/watch?v=xMuUEd6w54E" TargetMode="External"/><Relationship Id="rId1" Type="http://schemas.openxmlformats.org/officeDocument/2006/relationships/slideLayout" Target="../slideLayouts/slideLayout5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891AF9-3936-4293-8656-B54F43230B9E}"/>
              </a:ext>
            </a:extLst>
          </p:cNvPr>
          <p:cNvSpPr>
            <a:spLocks noGrp="1"/>
          </p:cNvSpPr>
          <p:nvPr>
            <p:ph type="ctrTitle"/>
          </p:nvPr>
        </p:nvSpPr>
        <p:spPr/>
        <p:txBody>
          <a:bodyPr/>
          <a:lstStyle/>
          <a:p>
            <a:r>
              <a:rPr lang="el-GR" dirty="0"/>
              <a:t>Ολοκλήρωση και μορφές διακυβέρνησης στην ΕΕ</a:t>
            </a:r>
          </a:p>
        </p:txBody>
      </p:sp>
      <p:sp>
        <p:nvSpPr>
          <p:cNvPr id="3" name="Υπότιτλος 2">
            <a:extLst>
              <a:ext uri="{FF2B5EF4-FFF2-40B4-BE49-F238E27FC236}">
                <a16:creationId xmlns:a16="http://schemas.microsoft.com/office/drawing/2014/main" id="{2E4D0D07-FB09-46B4-B00E-4AC126D42E46}"/>
              </a:ext>
            </a:extLst>
          </p:cNvPr>
          <p:cNvSpPr>
            <a:spLocks noGrp="1"/>
          </p:cNvSpPr>
          <p:nvPr>
            <p:ph type="subTitle" idx="1"/>
          </p:nvPr>
        </p:nvSpPr>
        <p:spPr/>
        <p:txBody>
          <a:bodyPr>
            <a:normAutofit lnSpcReduction="10000"/>
          </a:bodyPr>
          <a:lstStyle/>
          <a:p>
            <a:r>
              <a:rPr lang="el-GR" dirty="0"/>
              <a:t>Αναστάσιος </a:t>
            </a:r>
            <a:r>
              <a:rPr lang="el-GR" dirty="0" err="1"/>
              <a:t>Χάρδας</a:t>
            </a:r>
            <a:endParaRPr lang="el-GR" dirty="0"/>
          </a:p>
          <a:p>
            <a:r>
              <a:rPr lang="el-GR" dirty="0"/>
              <a:t>Επίκουρος Καθηγητής </a:t>
            </a:r>
          </a:p>
          <a:p>
            <a:r>
              <a:rPr lang="el-GR" dirty="0"/>
              <a:t>Τμήμα Πολιτικής Επιστήμης</a:t>
            </a:r>
          </a:p>
          <a:p>
            <a:r>
              <a:rPr lang="el-GR" dirty="0"/>
              <a:t>ΔΠΘ</a:t>
            </a:r>
          </a:p>
        </p:txBody>
      </p:sp>
    </p:spTree>
    <p:extLst>
      <p:ext uri="{BB962C8B-B14F-4D97-AF65-F5344CB8AC3E}">
        <p14:creationId xmlns:p14="http://schemas.microsoft.com/office/powerpoint/2010/main" val="38620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EA9C8D3-CC47-45EE-BFE9-F0EFDFE19197}"/>
              </a:ext>
            </a:extLst>
          </p:cNvPr>
          <p:cNvSpPr>
            <a:spLocks noGrp="1"/>
          </p:cNvSpPr>
          <p:nvPr>
            <p:ph idx="1"/>
          </p:nvPr>
        </p:nvSpPr>
        <p:spPr>
          <a:xfrm>
            <a:off x="421341" y="493059"/>
            <a:ext cx="10932459" cy="5683904"/>
          </a:xfrm>
        </p:spPr>
        <p:txBody>
          <a:bodyPr/>
          <a:lstStyle/>
          <a:p>
            <a:r>
              <a:rPr lang="el-GR" dirty="0"/>
              <a:t>Πρώτες απόπειρες ευρωπαϊκής ενοποίησης πριν τον ΒΠΠ</a:t>
            </a:r>
          </a:p>
          <a:p>
            <a:r>
              <a:rPr lang="el-GR" dirty="0"/>
              <a:t>Ζητήματα που αφορούσαν είναι σε μεγάλο βαθμό επίκαιρα και σήμερα</a:t>
            </a:r>
          </a:p>
          <a:p>
            <a:r>
              <a:rPr lang="el-GR" dirty="0"/>
              <a:t>Πρέπει η ΕΕ να είναι χριστιανική</a:t>
            </a:r>
            <a:r>
              <a:rPr lang="en-US" dirty="0"/>
              <a:t>;</a:t>
            </a:r>
          </a:p>
          <a:p>
            <a:r>
              <a:rPr lang="el-GR" dirty="0"/>
              <a:t>Μπορεί να αποτελέσει πολιτιστική κατασκευή και άρα να μπορούμε να μιλήσουμε για ‘Ευρωπαϊκή ιδέα’</a:t>
            </a:r>
            <a:r>
              <a:rPr lang="en-US" dirty="0"/>
              <a:t>;</a:t>
            </a:r>
            <a:endParaRPr lang="el-GR" dirty="0"/>
          </a:p>
          <a:p>
            <a:r>
              <a:rPr lang="el-GR" dirty="0"/>
              <a:t>Να βασίζεται σε πολιτικές ισχύος τόσο στο εσωτερικό όσο και στο εξωτερικό της</a:t>
            </a:r>
            <a:r>
              <a:rPr lang="en-US" dirty="0"/>
              <a:t>;</a:t>
            </a:r>
          </a:p>
          <a:p>
            <a:endParaRPr lang="el-GR" dirty="0"/>
          </a:p>
        </p:txBody>
      </p:sp>
    </p:spTree>
    <p:extLst>
      <p:ext uri="{BB962C8B-B14F-4D97-AF65-F5344CB8AC3E}">
        <p14:creationId xmlns:p14="http://schemas.microsoft.com/office/powerpoint/2010/main" val="4053534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0496114-2CA3-447A-8EE1-CA8D760BAD80}"/>
              </a:ext>
            </a:extLst>
          </p:cNvPr>
          <p:cNvSpPr>
            <a:spLocks noGrp="1"/>
          </p:cNvSpPr>
          <p:nvPr>
            <p:ph idx="1"/>
          </p:nvPr>
        </p:nvSpPr>
        <p:spPr>
          <a:xfrm>
            <a:off x="358588" y="510988"/>
            <a:ext cx="10995212" cy="5665975"/>
          </a:xfrm>
        </p:spPr>
        <p:txBody>
          <a:bodyPr/>
          <a:lstStyle/>
          <a:p>
            <a:r>
              <a:rPr lang="el-GR" dirty="0"/>
              <a:t>Στάδια περιφερειακής οικονομικής ολοκλήρωσης</a:t>
            </a:r>
          </a:p>
          <a:p>
            <a:r>
              <a:rPr lang="el-GR" dirty="0"/>
              <a:t>Μπορεί να πάρει ‘θετική’ ή ‘αρνητική’ μορφή</a:t>
            </a:r>
          </a:p>
          <a:p>
            <a:r>
              <a:rPr lang="el-GR" dirty="0"/>
              <a:t>Πέντε στάδια</a:t>
            </a:r>
          </a:p>
          <a:p>
            <a:r>
              <a:rPr lang="el-GR" b="1" dirty="0"/>
              <a:t>Η Ζώνη Ελεύθερων Συναλλαγών (ΖΕΣ) </a:t>
            </a:r>
          </a:p>
          <a:p>
            <a:r>
              <a:rPr lang="el-GR" b="1" dirty="0"/>
              <a:t>Η τελωνειακή ένωση</a:t>
            </a:r>
          </a:p>
          <a:p>
            <a:r>
              <a:rPr lang="el-GR" b="1" dirty="0"/>
              <a:t>Η κοινή αγορά</a:t>
            </a:r>
          </a:p>
          <a:p>
            <a:r>
              <a:rPr lang="el-GR" b="1" dirty="0"/>
              <a:t>Οικονομική (και νομισματική) ένωση</a:t>
            </a:r>
          </a:p>
          <a:p>
            <a:r>
              <a:rPr lang="el-GR" b="1" dirty="0"/>
              <a:t>Πολιτική ένωση</a:t>
            </a:r>
          </a:p>
        </p:txBody>
      </p:sp>
    </p:spTree>
    <p:extLst>
      <p:ext uri="{BB962C8B-B14F-4D97-AF65-F5344CB8AC3E}">
        <p14:creationId xmlns:p14="http://schemas.microsoft.com/office/powerpoint/2010/main" val="2580612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70EFF82-5770-4652-8218-26A68AC59C3F}"/>
              </a:ext>
            </a:extLst>
          </p:cNvPr>
          <p:cNvSpPr>
            <a:spLocks noGrp="1"/>
          </p:cNvSpPr>
          <p:nvPr>
            <p:ph idx="1"/>
          </p:nvPr>
        </p:nvSpPr>
        <p:spPr>
          <a:xfrm>
            <a:off x="295835" y="484094"/>
            <a:ext cx="11057965" cy="5692869"/>
          </a:xfrm>
        </p:spPr>
        <p:txBody>
          <a:bodyPr/>
          <a:lstStyle/>
          <a:p>
            <a:r>
              <a:rPr lang="el-GR" dirty="0"/>
              <a:t>Ιστορική αναδρομή στις σημαντικότερες συγκυρίες που διαμόρφωσαν την ΕΟΚ/ΕΕ </a:t>
            </a:r>
            <a:endParaRPr lang="en-US" dirty="0"/>
          </a:p>
          <a:p>
            <a:r>
              <a:rPr lang="el-GR" dirty="0"/>
              <a:t>Περίοδος πριν την ΕΟΚ</a:t>
            </a:r>
            <a:endParaRPr lang="en-US" dirty="0"/>
          </a:p>
          <a:p>
            <a:r>
              <a:rPr lang="el-GR" dirty="0"/>
              <a:t>Ρόλος της αποικιοκρατίας στην ανάδυση ισχυρών διαιρετικών τομών ανάμεσα στα ισχυρά ευρωπαϊκά κράτη</a:t>
            </a:r>
          </a:p>
          <a:p>
            <a:r>
              <a:rPr lang="el-GR" dirty="0"/>
              <a:t>Γερμανία- ζωτικός χώρος</a:t>
            </a:r>
          </a:p>
          <a:p>
            <a:pPr marL="0" indent="0">
              <a:buNone/>
            </a:pPr>
            <a:endParaRPr lang="el-GR" dirty="0"/>
          </a:p>
          <a:p>
            <a:endParaRPr lang="el-GR" dirty="0"/>
          </a:p>
        </p:txBody>
      </p:sp>
    </p:spTree>
    <p:extLst>
      <p:ext uri="{BB962C8B-B14F-4D97-AF65-F5344CB8AC3E}">
        <p14:creationId xmlns:p14="http://schemas.microsoft.com/office/powerpoint/2010/main" val="1857306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2187E23-80A4-44C9-A822-40F15460C5D5}"/>
              </a:ext>
            </a:extLst>
          </p:cNvPr>
          <p:cNvSpPr>
            <a:spLocks noGrp="1"/>
          </p:cNvSpPr>
          <p:nvPr>
            <p:ph idx="1"/>
          </p:nvPr>
        </p:nvSpPr>
        <p:spPr>
          <a:xfrm>
            <a:off x="268941" y="672353"/>
            <a:ext cx="11084859" cy="5504610"/>
          </a:xfrm>
        </p:spPr>
        <p:txBody>
          <a:bodyPr/>
          <a:lstStyle/>
          <a:p>
            <a:r>
              <a:rPr lang="el-GR" dirty="0"/>
              <a:t>Πρώτες πρακτικές απόπειρες δημιουργίας υπερεθνικών δομών ΕΚΑΧ, ΕΠΣ, ΕΑΚ</a:t>
            </a:r>
          </a:p>
          <a:p>
            <a:r>
              <a:rPr lang="el-GR" dirty="0"/>
              <a:t>Μείωση της δυναμικής για πολιτική ενοποίηση και για απογαλακτισμό της Ευρώπης από ΗΠΑ</a:t>
            </a:r>
          </a:p>
          <a:p>
            <a:r>
              <a:rPr lang="el-GR" dirty="0"/>
              <a:t>Ανάδυση ισχυρών πολιτικών διαφοροποιήσεων μεταξύ Γαλλίας και Γερμανίας </a:t>
            </a:r>
          </a:p>
          <a:p>
            <a:r>
              <a:rPr lang="el-GR" dirty="0"/>
              <a:t>Ίδρυση τελικά της ΕΚΑΕ και ΕΟΚ </a:t>
            </a:r>
          </a:p>
          <a:p>
            <a:r>
              <a:rPr lang="el-GR" dirty="0"/>
              <a:t>ΕΖΕΣ</a:t>
            </a:r>
          </a:p>
          <a:p>
            <a:r>
              <a:rPr lang="el-GR" dirty="0"/>
              <a:t>Θεσμική τους διαμόρφωση με εντυπωσιακή συνέχεια συγκριτικά με τη μετέπειτα θεσμική οργάνωση της ΕΟΚ/ΕΕ</a:t>
            </a:r>
          </a:p>
          <a:p>
            <a:r>
              <a:rPr lang="el-GR" dirty="0"/>
              <a:t>Δεκαετία 1960 κρίση κενής έδρας</a:t>
            </a:r>
          </a:p>
        </p:txBody>
      </p:sp>
    </p:spTree>
    <p:extLst>
      <p:ext uri="{BB962C8B-B14F-4D97-AF65-F5344CB8AC3E}">
        <p14:creationId xmlns:p14="http://schemas.microsoft.com/office/powerpoint/2010/main" val="330811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0B837F4-491E-4063-AD74-25C9DBE88342}"/>
              </a:ext>
            </a:extLst>
          </p:cNvPr>
          <p:cNvSpPr>
            <a:spLocks noGrp="1"/>
          </p:cNvSpPr>
          <p:nvPr>
            <p:ph idx="1"/>
          </p:nvPr>
        </p:nvSpPr>
        <p:spPr>
          <a:xfrm>
            <a:off x="268941" y="322729"/>
            <a:ext cx="11084859" cy="5854234"/>
          </a:xfrm>
        </p:spPr>
        <p:txBody>
          <a:bodyPr>
            <a:normAutofit lnSpcReduction="10000"/>
          </a:bodyPr>
          <a:lstStyle/>
          <a:p>
            <a:pPr lvl="0"/>
            <a:r>
              <a:rPr lang="el-GR" dirty="0"/>
              <a:t>Θεσμικές και πολιτικές αλλαγές στις δεκαετίες 1970-1980</a:t>
            </a:r>
          </a:p>
          <a:p>
            <a:pPr lvl="0"/>
            <a:r>
              <a:rPr lang="el-GR" dirty="0"/>
              <a:t>Η εκλογή του </a:t>
            </a:r>
            <a:r>
              <a:rPr lang="el-GR" dirty="0" err="1"/>
              <a:t>Georges</a:t>
            </a:r>
            <a:r>
              <a:rPr lang="el-GR" dirty="0"/>
              <a:t> </a:t>
            </a:r>
            <a:r>
              <a:rPr lang="el-GR" dirty="0" err="1"/>
              <a:t>Pompidou</a:t>
            </a:r>
            <a:r>
              <a:rPr lang="el-GR" dirty="0"/>
              <a:t> στην προεδρία της Γαλλικής Δημοκρατίας, στις 20 Ιουνίου του 1969, σηματοδότησε την αλλαγή της γαλλικής ευρωπαϊκής πολιτικής. </a:t>
            </a:r>
          </a:p>
          <a:p>
            <a:r>
              <a:rPr lang="el-GR" dirty="0"/>
              <a:t>Ο </a:t>
            </a:r>
            <a:r>
              <a:rPr lang="el-GR" dirty="0" err="1"/>
              <a:t>Pompidou</a:t>
            </a:r>
            <a:r>
              <a:rPr lang="el-GR" dirty="0"/>
              <a:t> πρότεινε την αποτελμάτωση της ενοποιητικής διαδικασίας, με βάση το τρίπτυχο ολοκλήρωση, εμβάθυνση, διεύρυνση και κάλεσε τους εταίρους του σε διάσκεψη που θα δρομολογούσε αυτές τις διαδικασίας. </a:t>
            </a:r>
          </a:p>
          <a:p>
            <a:r>
              <a:rPr lang="el-GR" dirty="0"/>
              <a:t>Σημαντική συμβολή στην επανέναρξη του ενοποιητικού εγχειρήματος είχε και ο νέος, από τις 21 Οκτωβρίου του 1969, καγκελάριος της Γερμανίας </a:t>
            </a:r>
            <a:r>
              <a:rPr lang="el-GR" dirty="0" err="1"/>
              <a:t>Willy</a:t>
            </a:r>
            <a:r>
              <a:rPr lang="el-GR" dirty="0"/>
              <a:t> </a:t>
            </a:r>
            <a:r>
              <a:rPr lang="el-GR" dirty="0" err="1"/>
              <a:t>Brandt</a:t>
            </a:r>
            <a:r>
              <a:rPr lang="el-GR" dirty="0"/>
              <a:t>.</a:t>
            </a:r>
          </a:p>
          <a:p>
            <a:r>
              <a:rPr lang="el-GR" dirty="0"/>
              <a:t>Στη Διάσκεψη της Χάγης, που πραγματοποιήθηκε με την πρωτοβουλία του </a:t>
            </a:r>
            <a:r>
              <a:rPr lang="el-GR" dirty="0" err="1"/>
              <a:t>Pompidou</a:t>
            </a:r>
            <a:r>
              <a:rPr lang="el-GR" dirty="0"/>
              <a:t>, την 1η και 2α Δεκεμβρίου του 1969, συμφωνήθηκαν τα επόμενα βήματα για την υλοποίηση του τρίπτυχου</a:t>
            </a:r>
          </a:p>
          <a:p>
            <a:endParaRPr lang="el-GR" dirty="0"/>
          </a:p>
        </p:txBody>
      </p:sp>
    </p:spTree>
    <p:extLst>
      <p:ext uri="{BB962C8B-B14F-4D97-AF65-F5344CB8AC3E}">
        <p14:creationId xmlns:p14="http://schemas.microsoft.com/office/powerpoint/2010/main" val="2276242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D1C243E-C96A-49A0-A56B-9C10B2A77A16}"/>
              </a:ext>
            </a:extLst>
          </p:cNvPr>
          <p:cNvSpPr>
            <a:spLocks noGrp="1"/>
          </p:cNvSpPr>
          <p:nvPr>
            <p:ph idx="1"/>
          </p:nvPr>
        </p:nvSpPr>
        <p:spPr>
          <a:xfrm>
            <a:off x="286871" y="349624"/>
            <a:ext cx="11066929" cy="5827339"/>
          </a:xfrm>
        </p:spPr>
        <p:txBody>
          <a:bodyPr/>
          <a:lstStyle/>
          <a:p>
            <a:pPr lvl="0"/>
            <a:r>
              <a:rPr lang="el-GR" dirty="0"/>
              <a:t>Ίδιοι Πόροι της Κοινότητας (προχώρησε)</a:t>
            </a:r>
          </a:p>
          <a:p>
            <a:pPr lvl="0"/>
            <a:r>
              <a:rPr lang="el-GR" dirty="0"/>
              <a:t>Αναδιαμόρφωση της ΚΑΠ (προχώρησε εν μέρει)</a:t>
            </a:r>
          </a:p>
          <a:p>
            <a:pPr lvl="0"/>
            <a:r>
              <a:rPr lang="el-GR" dirty="0"/>
              <a:t>Πρώτο Σχέδιο για ΟΝΕ (Έκθεση </a:t>
            </a:r>
            <a:r>
              <a:rPr lang="en-US" dirty="0"/>
              <a:t>Werner)</a:t>
            </a:r>
            <a:r>
              <a:rPr lang="el-GR" dirty="0"/>
              <a:t> (απέτυχε)</a:t>
            </a:r>
            <a:endParaRPr lang="en-US" dirty="0"/>
          </a:p>
          <a:p>
            <a:pPr lvl="0">
              <a:lnSpc>
                <a:spcPct val="107000"/>
              </a:lnSpc>
              <a:spcAft>
                <a:spcPts val="800"/>
              </a:spcAft>
            </a:pPr>
            <a:r>
              <a:rPr lang="el-GR" dirty="0">
                <a:latin typeface="Calibri" pitchFamily="34"/>
                <a:cs typeface="Times New Roman" pitchFamily="18"/>
              </a:rPr>
              <a:t>Ευρωπαϊκό Νομισματικό Σύστημα (πέτυχε εν μέρει)</a:t>
            </a:r>
          </a:p>
          <a:p>
            <a:pPr lvl="0"/>
            <a:r>
              <a:rPr lang="el-GR" dirty="0">
                <a:latin typeface="Calibri" pitchFamily="34"/>
                <a:cs typeface="Times New Roman" pitchFamily="18"/>
              </a:rPr>
              <a:t>Ευρωπαϊκό νομισματικό φίδι (κατέρρευσε)</a:t>
            </a:r>
          </a:p>
          <a:p>
            <a:pPr lvl="0"/>
            <a:r>
              <a:rPr lang="el-GR" dirty="0">
                <a:latin typeface="Calibri" pitchFamily="34"/>
                <a:cs typeface="Times New Roman" pitchFamily="18"/>
              </a:rPr>
              <a:t>Νέο αίτημα για Ευρωπαϊκή Πολιτική Συνεργασία (απέτυχε)</a:t>
            </a:r>
          </a:p>
          <a:p>
            <a:pPr lvl="0"/>
            <a:r>
              <a:rPr lang="el-GR" dirty="0">
                <a:latin typeface="Calibri" pitchFamily="34"/>
                <a:cs typeface="Times New Roman" pitchFamily="18"/>
              </a:rPr>
              <a:t>Καθιέρωση του Ευρωπαϊκού Συμβουλίου ως άτυπου συντονιστικού οργάνου (υλοποιήθηκε)</a:t>
            </a:r>
          </a:p>
          <a:p>
            <a:pPr lvl="0"/>
            <a:r>
              <a:rPr lang="el-GR" dirty="0">
                <a:latin typeface="Calibri" pitchFamily="34"/>
                <a:cs typeface="Times New Roman" pitchFamily="18"/>
              </a:rPr>
              <a:t>Έκθεση </a:t>
            </a:r>
            <a:r>
              <a:rPr lang="en-GB" dirty="0" err="1">
                <a:latin typeface="Calibri" pitchFamily="34"/>
                <a:cs typeface="Times New Roman" pitchFamily="18"/>
              </a:rPr>
              <a:t>Tindermans</a:t>
            </a:r>
            <a:r>
              <a:rPr lang="el-GR" dirty="0">
                <a:latin typeface="Calibri" pitchFamily="34"/>
                <a:cs typeface="Times New Roman" pitchFamily="18"/>
              </a:rPr>
              <a:t> για στενότερη πολιτική συνεργασία (απέτυχε)</a:t>
            </a:r>
            <a:endParaRPr lang="en-GB" dirty="0">
              <a:latin typeface="Calibri" pitchFamily="34"/>
              <a:cs typeface="Times New Roman" pitchFamily="18"/>
            </a:endParaRPr>
          </a:p>
          <a:p>
            <a:pPr lvl="0"/>
            <a:r>
              <a:rPr lang="el-GR" dirty="0">
                <a:latin typeface="Calibri" pitchFamily="34"/>
                <a:cs typeface="Times New Roman" pitchFamily="18"/>
              </a:rPr>
              <a:t>Πρώτη διεύρυνση της ΕΟΚ (υλοποιήθηκε)</a:t>
            </a:r>
            <a:endParaRPr lang="el-GR" dirty="0"/>
          </a:p>
          <a:p>
            <a:endParaRPr lang="el-GR" dirty="0"/>
          </a:p>
        </p:txBody>
      </p:sp>
    </p:spTree>
    <p:extLst>
      <p:ext uri="{BB962C8B-B14F-4D97-AF65-F5344CB8AC3E}">
        <p14:creationId xmlns:p14="http://schemas.microsoft.com/office/powerpoint/2010/main" val="930609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297D894-6239-4783-870A-598388BCB73A}"/>
              </a:ext>
            </a:extLst>
          </p:cNvPr>
          <p:cNvSpPr>
            <a:spLocks noGrp="1"/>
          </p:cNvSpPr>
          <p:nvPr>
            <p:ph idx="1"/>
          </p:nvPr>
        </p:nvSpPr>
        <p:spPr>
          <a:xfrm>
            <a:off x="277906" y="340659"/>
            <a:ext cx="11075894" cy="5836304"/>
          </a:xfrm>
        </p:spPr>
        <p:txBody>
          <a:bodyPr/>
          <a:lstStyle/>
          <a:p>
            <a:pPr lvl="0"/>
            <a:r>
              <a:rPr lang="el-GR" dirty="0"/>
              <a:t>Από τη δεκαετία του 1970 ξεκινά η παράλληλη δράση της πολιτικής εμβάθυνσης και της γεωγραφικής μεγέθυνσης</a:t>
            </a:r>
          </a:p>
          <a:p>
            <a:pPr lvl="0"/>
            <a:r>
              <a:rPr lang="el-GR" dirty="0"/>
              <a:t>Για πολλούς η βασική αιτία των προβλημάτων της ευρωπαϊκής ενοποίησης (πολιτική εμβάθυνση </a:t>
            </a:r>
            <a:r>
              <a:rPr lang="en-GB" dirty="0"/>
              <a:t>vs. </a:t>
            </a:r>
            <a:r>
              <a:rPr lang="el-GR" dirty="0"/>
              <a:t>Γεωγραφικής μεγέθυνσης </a:t>
            </a:r>
          </a:p>
          <a:p>
            <a:pPr lvl="0"/>
            <a:r>
              <a:rPr lang="el-GR" dirty="0"/>
              <a:t>Τέσσερα κύματα γεωγραφικής διεύρυνσης από 1970-2010</a:t>
            </a:r>
          </a:p>
          <a:p>
            <a:pPr lvl="0"/>
            <a:r>
              <a:rPr lang="el-GR" dirty="0"/>
              <a:t>Πρώτο κύμα</a:t>
            </a:r>
            <a:r>
              <a:rPr lang="en-US" dirty="0"/>
              <a:t>: </a:t>
            </a:r>
            <a:r>
              <a:rPr lang="el-GR" dirty="0"/>
              <a:t>Ατλαντική διεύρυνση, Μεγάλη Βρετανία, Ιρλανδία, Δανία</a:t>
            </a:r>
          </a:p>
          <a:p>
            <a:r>
              <a:rPr lang="el-GR" dirty="0"/>
              <a:t>Δεύτερο κύμα: Μεσογειακή διεύρυνση</a:t>
            </a:r>
          </a:p>
          <a:p>
            <a:r>
              <a:rPr lang="el-GR" dirty="0"/>
              <a:t>Ελλάδα, 1981, Ισπανία- Πορτογαλία 1986</a:t>
            </a:r>
          </a:p>
          <a:p>
            <a:r>
              <a:rPr lang="el-GR" dirty="0"/>
              <a:t>Τρίτο κύμα: μεταψυχροπολεμική διεύρυνση</a:t>
            </a:r>
          </a:p>
          <a:p>
            <a:r>
              <a:rPr lang="el-GR" dirty="0"/>
              <a:t>Αυστρία, Φινλανδία, Σουηδία</a:t>
            </a:r>
          </a:p>
          <a:p>
            <a:endParaRPr lang="el-GR" dirty="0"/>
          </a:p>
        </p:txBody>
      </p:sp>
    </p:spTree>
    <p:extLst>
      <p:ext uri="{BB962C8B-B14F-4D97-AF65-F5344CB8AC3E}">
        <p14:creationId xmlns:p14="http://schemas.microsoft.com/office/powerpoint/2010/main" val="3543310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CD3C3E2-3CDD-4B75-9142-2FBF2AC5C78D}"/>
              </a:ext>
            </a:extLst>
          </p:cNvPr>
          <p:cNvSpPr>
            <a:spLocks noGrp="1"/>
          </p:cNvSpPr>
          <p:nvPr>
            <p:ph idx="1"/>
          </p:nvPr>
        </p:nvSpPr>
        <p:spPr>
          <a:xfrm>
            <a:off x="313765" y="385482"/>
            <a:ext cx="11040035" cy="5791481"/>
          </a:xfrm>
        </p:spPr>
        <p:txBody>
          <a:bodyPr>
            <a:normAutofit lnSpcReduction="10000"/>
          </a:bodyPr>
          <a:lstStyle/>
          <a:p>
            <a:r>
              <a:rPr lang="el-GR" dirty="0"/>
              <a:t>Τέταρτο κύμα: διεύρυνση Κεντρικής και Ανατολικής Ευρώπης</a:t>
            </a:r>
          </a:p>
          <a:p>
            <a:r>
              <a:rPr lang="el-GR" dirty="0"/>
              <a:t>Κάθε κύμα διεύρυνσης ήταν αποτέλεσμα γεωπολιτικών και γεωοικονομικών παραγόντων</a:t>
            </a:r>
          </a:p>
          <a:p>
            <a:r>
              <a:rPr lang="el-GR" dirty="0"/>
              <a:t>Παρόλη όμως τη γεωγραφική μεγέθυνση, τα θεσμικά όργανα παρέμειναν αναλλοίωτα σε αυτή την περίοδο</a:t>
            </a:r>
          </a:p>
          <a:p>
            <a:r>
              <a:rPr lang="el-GR" dirty="0"/>
              <a:t>Όπως είχαν διαμορφωθεί με την Συνθήκη της Ρώμης</a:t>
            </a:r>
          </a:p>
          <a:p>
            <a:r>
              <a:rPr lang="el-GR" dirty="0"/>
              <a:t>Αυτό που άλλαξε όμως σημαντικά ήταν οι τρόποι με τους οποίους </a:t>
            </a:r>
            <a:r>
              <a:rPr lang="el-GR" dirty="0" err="1"/>
              <a:t>διαπλέκονται</a:t>
            </a:r>
            <a:r>
              <a:rPr lang="el-GR" dirty="0"/>
              <a:t> μεταξύ τους</a:t>
            </a:r>
          </a:p>
          <a:p>
            <a:r>
              <a:rPr lang="el-GR" dirty="0"/>
              <a:t>Και οι αρμοδιότητες τους ειδικά σε σχέση με το εθνικό δίκαιο των ΚΜ</a:t>
            </a:r>
          </a:p>
          <a:p>
            <a:r>
              <a:rPr lang="el-GR" dirty="0"/>
              <a:t>Σε αυτά τα πλαίσια συζητάμε τις εξής σημαντικές Συνθήκες:</a:t>
            </a:r>
          </a:p>
          <a:p>
            <a:r>
              <a:rPr lang="el-GR" dirty="0"/>
              <a:t>Ενιαία Ευρωπαϊκή Πράξη, 1986</a:t>
            </a:r>
          </a:p>
          <a:p>
            <a:r>
              <a:rPr lang="el-GR" dirty="0"/>
              <a:t>Συνθήκη του Μάαστριχτ 1992</a:t>
            </a:r>
          </a:p>
          <a:p>
            <a:r>
              <a:rPr lang="el-GR" dirty="0"/>
              <a:t>Συνθήκη της Λισαβόνας 2009</a:t>
            </a:r>
          </a:p>
          <a:p>
            <a:endParaRPr lang="el-GR" dirty="0"/>
          </a:p>
        </p:txBody>
      </p:sp>
    </p:spTree>
    <p:extLst>
      <p:ext uri="{BB962C8B-B14F-4D97-AF65-F5344CB8AC3E}">
        <p14:creationId xmlns:p14="http://schemas.microsoft.com/office/powerpoint/2010/main" val="1604654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7C7F493-FD53-42FD-AC1A-D710D42CBFC2}"/>
              </a:ext>
            </a:extLst>
          </p:cNvPr>
          <p:cNvSpPr>
            <a:spLocks noGrp="1"/>
          </p:cNvSpPr>
          <p:nvPr>
            <p:ph idx="1"/>
          </p:nvPr>
        </p:nvSpPr>
        <p:spPr>
          <a:xfrm>
            <a:off x="493059" y="555812"/>
            <a:ext cx="10860741" cy="5621151"/>
          </a:xfrm>
        </p:spPr>
        <p:txBody>
          <a:bodyPr/>
          <a:lstStyle/>
          <a:p>
            <a:pPr lvl="0"/>
            <a:r>
              <a:rPr lang="el-GR" dirty="0" err="1"/>
              <a:t>Εννιαία</a:t>
            </a:r>
            <a:r>
              <a:rPr lang="el-GR" dirty="0"/>
              <a:t> Ευρωπαϊκή Πράξη</a:t>
            </a:r>
          </a:p>
          <a:p>
            <a:pPr lvl="0"/>
            <a:r>
              <a:rPr lang="el-GR" dirty="0"/>
              <a:t>Το 1968 είχε επιτευχθεί η τελωνειακή ένωση</a:t>
            </a:r>
          </a:p>
          <a:p>
            <a:pPr lvl="0"/>
            <a:r>
              <a:rPr lang="el-GR" dirty="0"/>
              <a:t>Όλα τα αγαθά που εισέρχονταν στην ΕΟΚ υπάγονταν σε κοινό δασμολόγιο</a:t>
            </a:r>
          </a:p>
          <a:p>
            <a:pPr lvl="0"/>
            <a:r>
              <a:rPr lang="el-GR" dirty="0"/>
              <a:t>Είχαν καταργηθεί και οι δασμολογικοί φραγμοί στο εμπόριο ανάμεσα στα ΚΜ της ΕΕ</a:t>
            </a:r>
          </a:p>
          <a:p>
            <a:r>
              <a:rPr lang="el-GR" dirty="0"/>
              <a:t>Κοινώς δεν υπήρχε στην πραγματικότητα Κοινή Αγορά</a:t>
            </a:r>
          </a:p>
          <a:p>
            <a:pPr lvl="0"/>
            <a:endParaRPr lang="el-GR" dirty="0"/>
          </a:p>
          <a:p>
            <a:endParaRPr lang="el-GR" dirty="0"/>
          </a:p>
        </p:txBody>
      </p:sp>
    </p:spTree>
    <p:extLst>
      <p:ext uri="{BB962C8B-B14F-4D97-AF65-F5344CB8AC3E}">
        <p14:creationId xmlns:p14="http://schemas.microsoft.com/office/powerpoint/2010/main" val="767374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9492A9E-2B68-4DCF-8028-36D090AF9955}"/>
              </a:ext>
            </a:extLst>
          </p:cNvPr>
          <p:cNvSpPr>
            <a:spLocks noGrp="1"/>
          </p:cNvSpPr>
          <p:nvPr>
            <p:ph idx="1"/>
          </p:nvPr>
        </p:nvSpPr>
        <p:spPr>
          <a:xfrm>
            <a:off x="519953" y="421341"/>
            <a:ext cx="10833847" cy="5755622"/>
          </a:xfrm>
        </p:spPr>
        <p:txBody>
          <a:bodyPr/>
          <a:lstStyle/>
          <a:p>
            <a:r>
              <a:rPr lang="el-GR" dirty="0"/>
              <a:t>Ο </a:t>
            </a:r>
            <a:r>
              <a:rPr lang="el-GR" dirty="0" err="1"/>
              <a:t>Delors</a:t>
            </a:r>
            <a:r>
              <a:rPr lang="el-GR" dirty="0"/>
              <a:t> που θέσπισε μια σειρά από 300 μέτρα εμποδίων που έπρεπε να αρθούν έως το 1992 με τη Λευκή Βίβλο για την Κοινή Αγορά</a:t>
            </a:r>
          </a:p>
          <a:p>
            <a:r>
              <a:rPr lang="el-GR" dirty="0"/>
              <a:t>Ταυτόχρονα επεκτάθηκε η μέθοδος της ειδικής πλειοψηφίας για να μειωθεί η δυνατότητα άσκησης βέτο από μεμονωμένα ΚΜ όπως συνέβαινε με την αρχή της ομοφωνίας </a:t>
            </a:r>
          </a:p>
          <a:p>
            <a:pPr lvl="0"/>
            <a:r>
              <a:rPr lang="el-GR" dirty="0"/>
              <a:t>Υιοθετήθηκε η αρχή της </a:t>
            </a:r>
            <a:r>
              <a:rPr lang="el-GR" dirty="0" err="1"/>
              <a:t>συναπόφασης</a:t>
            </a:r>
            <a:r>
              <a:rPr lang="el-GR" dirty="0"/>
              <a:t> με το Ευρωκοινοβούλιο</a:t>
            </a:r>
          </a:p>
          <a:p>
            <a:pPr lvl="0"/>
            <a:r>
              <a:rPr lang="el-GR" dirty="0"/>
              <a:t>Αυξήθηκε ο προϋπολογισμός της ΕΕ και διαμορφώθηκε η Περιφερειακή Πολιτική με τα πρώτα πακέτα </a:t>
            </a:r>
            <a:r>
              <a:rPr lang="en-GB" dirty="0" err="1"/>
              <a:t>Delors</a:t>
            </a:r>
            <a:endParaRPr lang="el-GR" dirty="0"/>
          </a:p>
          <a:p>
            <a:r>
              <a:rPr lang="el-GR" dirty="0"/>
              <a:t>Το πολιτικό σύστημα της ΕΟΚ έγινε πιο υπερεθνικό από ποτέ μέσω της ειδικής πλειοψηφίας</a:t>
            </a:r>
          </a:p>
          <a:p>
            <a:endParaRPr lang="el-GR" dirty="0"/>
          </a:p>
          <a:p>
            <a:endParaRPr lang="el-GR" dirty="0"/>
          </a:p>
        </p:txBody>
      </p:sp>
    </p:spTree>
    <p:extLst>
      <p:ext uri="{BB962C8B-B14F-4D97-AF65-F5344CB8AC3E}">
        <p14:creationId xmlns:p14="http://schemas.microsoft.com/office/powerpoint/2010/main" val="3975749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2011B4-A5D5-4160-B4F0-F472699C67F2}"/>
              </a:ext>
            </a:extLst>
          </p:cNvPr>
          <p:cNvSpPr>
            <a:spLocks noGrp="1"/>
          </p:cNvSpPr>
          <p:nvPr>
            <p:ph idx="1"/>
          </p:nvPr>
        </p:nvSpPr>
        <p:spPr>
          <a:xfrm>
            <a:off x="203200" y="264160"/>
            <a:ext cx="11150600" cy="5912803"/>
          </a:xfrm>
        </p:spPr>
        <p:txBody>
          <a:bodyPr>
            <a:normAutofit/>
          </a:bodyPr>
          <a:lstStyle/>
          <a:p>
            <a:r>
              <a:rPr lang="el-GR" dirty="0"/>
              <a:t>Περίγραμμα μαθημάτων</a:t>
            </a:r>
          </a:p>
          <a:p>
            <a:r>
              <a:rPr lang="el-GR" dirty="0"/>
              <a:t>Εννοιολογική αποσαφήνιση </a:t>
            </a:r>
          </a:p>
          <a:p>
            <a:pPr lvl="1"/>
            <a:r>
              <a:rPr lang="el-GR" dirty="0"/>
              <a:t>ευρωπαϊκή ολοκλήρωση </a:t>
            </a:r>
          </a:p>
          <a:p>
            <a:pPr lvl="1"/>
            <a:r>
              <a:rPr lang="el-GR" dirty="0"/>
              <a:t>διακυβέρνηση</a:t>
            </a:r>
          </a:p>
          <a:p>
            <a:pPr lvl="1"/>
            <a:r>
              <a:rPr lang="el-GR" dirty="0"/>
              <a:t>συσχετισμός τους</a:t>
            </a:r>
          </a:p>
          <a:p>
            <a:pPr lvl="1"/>
            <a:r>
              <a:rPr lang="el-GR" dirty="0"/>
              <a:t>μορφές διακυβέρνησης που αναδύονται στην ΕΕ</a:t>
            </a:r>
          </a:p>
          <a:p>
            <a:r>
              <a:rPr lang="el-GR" dirty="0"/>
              <a:t>Κεντρική ιδέα</a:t>
            </a:r>
            <a:r>
              <a:rPr lang="en-US" dirty="0"/>
              <a:t>: </a:t>
            </a:r>
            <a:r>
              <a:rPr lang="el-GR" dirty="0"/>
              <a:t>Η διαφοροποιημένη ολοκλήρωση που έχει επιτευχθεί σε διαφορετικούς τομείς πολιτικής της ΕΕ έχει ως συνέπεια την ανάδυση διαφορετικών μορφών διακυβέρνησης ανάλογα με την πολιτική της ΕΕ για την οποία κάνουμε λόγο</a:t>
            </a:r>
            <a:endParaRPr lang="en-GB" dirty="0"/>
          </a:p>
          <a:p>
            <a:r>
              <a:rPr lang="el-GR" dirty="0"/>
              <a:t>Διαφοροποιημένη ολοκλήρωση, Νέα Οικονομική Διακυβέρνηση και δημοκρατικό έλλειμα</a:t>
            </a:r>
          </a:p>
          <a:p>
            <a:endParaRPr lang="el-GR" dirty="0"/>
          </a:p>
        </p:txBody>
      </p:sp>
    </p:spTree>
    <p:extLst>
      <p:ext uri="{BB962C8B-B14F-4D97-AF65-F5344CB8AC3E}">
        <p14:creationId xmlns:p14="http://schemas.microsoft.com/office/powerpoint/2010/main" val="35455111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D0F5668-C227-4BBC-8EFE-A52D48FE5217}"/>
              </a:ext>
            </a:extLst>
          </p:cNvPr>
          <p:cNvSpPr>
            <a:spLocks noGrp="1"/>
          </p:cNvSpPr>
          <p:nvPr>
            <p:ph idx="1"/>
          </p:nvPr>
        </p:nvSpPr>
        <p:spPr>
          <a:xfrm>
            <a:off x="439271" y="403412"/>
            <a:ext cx="10914529" cy="5773551"/>
          </a:xfrm>
        </p:spPr>
        <p:txBody>
          <a:bodyPr/>
          <a:lstStyle/>
          <a:p>
            <a:pPr lvl="0"/>
            <a:r>
              <a:rPr lang="el-GR" dirty="0"/>
              <a:t>Η Συνθήκη του Μάαστριχτ</a:t>
            </a:r>
          </a:p>
          <a:p>
            <a:pPr lvl="0"/>
            <a:r>
              <a:rPr lang="el-GR" dirty="0"/>
              <a:t>Άμεσα συνδεδεμένη με την πτώση του Τείχους του Βερολίνου και την επανένωση της Γερμανίας</a:t>
            </a:r>
          </a:p>
          <a:p>
            <a:pPr lvl="0"/>
            <a:r>
              <a:rPr lang="el-GR" dirty="0"/>
              <a:t>Η Γαλλία φοβήθηκε ότι η νέα Γερμανία θα καθιστούσε αυτή δευτερεύουσα χώρα στην ΕΕ</a:t>
            </a:r>
          </a:p>
          <a:p>
            <a:r>
              <a:rPr lang="el-GR" dirty="0"/>
              <a:t>Ευρωπαϊκή Γερμανία ή Γερμανική Ευρώπη</a:t>
            </a:r>
            <a:r>
              <a:rPr lang="en-US" dirty="0"/>
              <a:t>;</a:t>
            </a:r>
          </a:p>
          <a:p>
            <a:pPr lvl="0"/>
            <a:r>
              <a:rPr lang="el-GR" dirty="0"/>
              <a:t>Η Συνθήκη του Μάαστριχτ ενσωμάτωσε δύο παλαιότερους στόχους</a:t>
            </a:r>
          </a:p>
          <a:p>
            <a:pPr lvl="0"/>
            <a:r>
              <a:rPr lang="el-GR" dirty="0"/>
              <a:t>Κοινή νομισματική πολιτική</a:t>
            </a:r>
          </a:p>
          <a:p>
            <a:pPr lvl="0"/>
            <a:r>
              <a:rPr lang="el-GR" dirty="0"/>
              <a:t>Κοινή εξωτερική πολιτική </a:t>
            </a:r>
          </a:p>
          <a:p>
            <a:pPr lvl="0"/>
            <a:r>
              <a:rPr lang="el-GR" dirty="0"/>
              <a:t>Υιοθέτηση τριών πυλώνων</a:t>
            </a:r>
          </a:p>
          <a:p>
            <a:pPr lvl="0"/>
            <a:r>
              <a:rPr lang="el-GR" dirty="0"/>
              <a:t>Συνθήκη της Λισαβόνας ως αποτέλεσμα συμβιβασμού μετά την κατάρρευση της Συνταγματικής Συνθήκης</a:t>
            </a:r>
          </a:p>
          <a:p>
            <a:endParaRPr lang="el-GR" dirty="0"/>
          </a:p>
        </p:txBody>
      </p:sp>
    </p:spTree>
    <p:extLst>
      <p:ext uri="{BB962C8B-B14F-4D97-AF65-F5344CB8AC3E}">
        <p14:creationId xmlns:p14="http://schemas.microsoft.com/office/powerpoint/2010/main" val="2409087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0A8E70E-C2B5-4A4E-99ED-A00E5BEB48EA}"/>
              </a:ext>
            </a:extLst>
          </p:cNvPr>
          <p:cNvSpPr>
            <a:spLocks noGrp="1"/>
          </p:cNvSpPr>
          <p:nvPr>
            <p:ph sz="quarter" idx="1"/>
          </p:nvPr>
        </p:nvSpPr>
        <p:spPr>
          <a:xfrm>
            <a:off x="355600" y="492760"/>
            <a:ext cx="11236960" cy="5908040"/>
          </a:xfrm>
        </p:spPr>
        <p:txBody>
          <a:bodyPr/>
          <a:lstStyle/>
          <a:p>
            <a:r>
              <a:rPr lang="el-GR" dirty="0"/>
              <a:t>Η έννοια της Διακυβέρνησης</a:t>
            </a:r>
          </a:p>
          <a:p>
            <a:endParaRPr lang="en-GB" dirty="0"/>
          </a:p>
          <a:p>
            <a:r>
              <a:rPr lang="el-GR" dirty="0"/>
              <a:t>Μια από τις πιο χρησιμοποιημένες αλλά και ευρείες έννοιες στην πολιτική επιστήμη, στην ανάλυση δημόσιας πολιτικής, πολιτική οικονομία, κοινωνιολογία κτλ.</a:t>
            </a:r>
          </a:p>
          <a:p>
            <a:endParaRPr lang="el-GR" dirty="0"/>
          </a:p>
          <a:p>
            <a:r>
              <a:rPr lang="el-GR" dirty="0"/>
              <a:t>Υπάρχει μεγαλύτερη διαφωνία παρά συμφωνία αναφορικά με το περιεχόμενο της </a:t>
            </a:r>
          </a:p>
          <a:p>
            <a:endParaRPr lang="el-GR" dirty="0"/>
          </a:p>
          <a:p>
            <a:r>
              <a:rPr lang="el-GR" dirty="0"/>
              <a:t>Ηλεκτρονική διακυβέρνηση, εταιρική διακυβέρνηση, </a:t>
            </a:r>
            <a:r>
              <a:rPr lang="el-GR" dirty="0" err="1"/>
              <a:t>Πολυεπίπεδη</a:t>
            </a:r>
            <a:r>
              <a:rPr lang="el-GR" dirty="0"/>
              <a:t> Διακυβέρνηση</a:t>
            </a:r>
          </a:p>
        </p:txBody>
      </p:sp>
    </p:spTree>
    <p:extLst>
      <p:ext uri="{BB962C8B-B14F-4D97-AF65-F5344CB8AC3E}">
        <p14:creationId xmlns:p14="http://schemas.microsoft.com/office/powerpoint/2010/main" val="2121160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D9E9143-975A-40FE-A91C-C3832FE8BAA8}"/>
              </a:ext>
            </a:extLst>
          </p:cNvPr>
          <p:cNvSpPr>
            <a:spLocks noGrp="1"/>
          </p:cNvSpPr>
          <p:nvPr>
            <p:ph idx="1"/>
          </p:nvPr>
        </p:nvSpPr>
        <p:spPr>
          <a:xfrm>
            <a:off x="259976" y="358588"/>
            <a:ext cx="11093824" cy="5818375"/>
          </a:xfrm>
        </p:spPr>
        <p:txBody>
          <a:bodyPr/>
          <a:lstStyle/>
          <a:p>
            <a:r>
              <a:rPr lang="el-GR" dirty="0"/>
              <a:t>Προέκυψε ως όρος μετά την δεκαετία του 1980 όταν το </a:t>
            </a:r>
            <a:r>
              <a:rPr lang="el-GR" dirty="0" err="1"/>
              <a:t>Κεϋνσιανό</a:t>
            </a:r>
            <a:r>
              <a:rPr lang="el-GR" dirty="0"/>
              <a:t> κράτος άρχισε να χάνει την δυναμική του </a:t>
            </a:r>
          </a:p>
          <a:p>
            <a:endParaRPr lang="el-GR" dirty="0"/>
          </a:p>
          <a:p>
            <a:r>
              <a:rPr lang="el-GR" dirty="0"/>
              <a:t>Κατάρρευση συστήματος </a:t>
            </a:r>
            <a:r>
              <a:rPr lang="en-GB" dirty="0"/>
              <a:t>Bretton Woods, </a:t>
            </a:r>
            <a:r>
              <a:rPr lang="el-GR" dirty="0"/>
              <a:t>τέλος εμπεδωμένου φιλελευθερισμού, ανάδυση Νέου Δημόσιου Μάνατζμεντ, ιδιωτικοποιήσεις</a:t>
            </a:r>
          </a:p>
          <a:p>
            <a:endParaRPr lang="el-GR" dirty="0"/>
          </a:p>
          <a:p>
            <a:r>
              <a:rPr lang="el-GR" dirty="0"/>
              <a:t>Νέοι φορείς άρχισαν να εντάσσονται στην διαδικασία του συντονισμού των κρατικών δραστηριοτήτων</a:t>
            </a:r>
          </a:p>
          <a:p>
            <a:endParaRPr lang="el-GR" dirty="0"/>
          </a:p>
          <a:p>
            <a:r>
              <a:rPr lang="el-GR" dirty="0"/>
              <a:t>Πέρασμα από Κυβέρνηση σε Διακυβέρνηση </a:t>
            </a:r>
          </a:p>
          <a:p>
            <a:endParaRPr lang="el-GR" dirty="0"/>
          </a:p>
        </p:txBody>
      </p:sp>
    </p:spTree>
    <p:extLst>
      <p:ext uri="{BB962C8B-B14F-4D97-AF65-F5344CB8AC3E}">
        <p14:creationId xmlns:p14="http://schemas.microsoft.com/office/powerpoint/2010/main" val="4080103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7058CE6-4B45-42F5-852C-E1B7856233B8}"/>
              </a:ext>
            </a:extLst>
          </p:cNvPr>
          <p:cNvSpPr>
            <a:spLocks noGrp="1"/>
          </p:cNvSpPr>
          <p:nvPr>
            <p:ph idx="1"/>
          </p:nvPr>
        </p:nvSpPr>
        <p:spPr>
          <a:xfrm>
            <a:off x="91440" y="274320"/>
            <a:ext cx="11262360" cy="5902643"/>
          </a:xfrm>
        </p:spPr>
        <p:txBody>
          <a:bodyPr/>
          <a:lstStyle/>
          <a:p>
            <a:endParaRPr lang="el-GR" dirty="0"/>
          </a:p>
          <a:p>
            <a:r>
              <a:rPr lang="el-GR" dirty="0"/>
              <a:t>Κάποιοι ενδεικτικοί ορισμοί</a:t>
            </a:r>
            <a:r>
              <a:rPr lang="en-US" dirty="0"/>
              <a:t>:</a:t>
            </a:r>
            <a:endParaRPr lang="el-GR" dirty="0"/>
          </a:p>
          <a:p>
            <a:r>
              <a:rPr lang="el-GR" dirty="0"/>
              <a:t>Ο συνδυασμός των διαθέσιμων κρατικών και μη κρατικών πόρων στην παροχή δημόσιων αγαθών</a:t>
            </a:r>
          </a:p>
          <a:p>
            <a:pPr marL="0" indent="0">
              <a:buNone/>
            </a:pPr>
            <a:endParaRPr lang="el-GR" dirty="0"/>
          </a:p>
          <a:p>
            <a:r>
              <a:rPr lang="el-GR" dirty="0"/>
              <a:t>Η ένταξη των περιφερειακών και τοπικών αυτοδιοικήσεων στην διαδικασία παροχής δημόσιων αγαθών (Πολύ-επίπεδη Διακυβέρνηση)</a:t>
            </a:r>
          </a:p>
          <a:p>
            <a:endParaRPr lang="el-GR" dirty="0"/>
          </a:p>
          <a:p>
            <a:r>
              <a:rPr lang="el-GR" dirty="0"/>
              <a:t>έμφαση στην λογοδοσία, διαφάνεια, ανταποδοτικότητα, νομιμότητα, ισοτιμία και ένταξη δημόσιων και μη δημόσιων φορέων, συμμετοχικές διαδικασίες κτλ.</a:t>
            </a:r>
          </a:p>
        </p:txBody>
      </p:sp>
    </p:spTree>
    <p:extLst>
      <p:ext uri="{BB962C8B-B14F-4D97-AF65-F5344CB8AC3E}">
        <p14:creationId xmlns:p14="http://schemas.microsoft.com/office/powerpoint/2010/main" val="4260660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1DDFAB3-8EB5-4F5D-BC7A-DB5466B3E24C}"/>
              </a:ext>
            </a:extLst>
          </p:cNvPr>
          <p:cNvSpPr>
            <a:spLocks noGrp="1"/>
          </p:cNvSpPr>
          <p:nvPr>
            <p:ph idx="1"/>
          </p:nvPr>
        </p:nvSpPr>
        <p:spPr>
          <a:xfrm>
            <a:off x="152400" y="243840"/>
            <a:ext cx="11201400" cy="5933123"/>
          </a:xfrm>
        </p:spPr>
        <p:txBody>
          <a:bodyPr/>
          <a:lstStyle/>
          <a:p>
            <a:endParaRPr lang="el-GR" dirty="0"/>
          </a:p>
          <a:p>
            <a:endParaRPr lang="el-GR" dirty="0"/>
          </a:p>
          <a:p>
            <a:endParaRPr lang="el-GR" dirty="0"/>
          </a:p>
          <a:p>
            <a:r>
              <a:rPr lang="el-GR" dirty="0"/>
              <a:t>Διακυβέρνηση σημαίνει κανόνες, διαδικασίες και συμπεριφορά που επηρεάζει τον τρόπο άσκησης των εξουσιών σε Ευρωπαϊκό επίπεδο, ειδικότερα όσο αφορά τη διαφάνεια, τη συμμετοχή, τη λογοδοσία, την αποτελεσματικότητα και την συνοχή</a:t>
            </a:r>
          </a:p>
        </p:txBody>
      </p:sp>
    </p:spTree>
    <p:extLst>
      <p:ext uri="{BB962C8B-B14F-4D97-AF65-F5344CB8AC3E}">
        <p14:creationId xmlns:p14="http://schemas.microsoft.com/office/powerpoint/2010/main" val="32689649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6F32050-CD75-484D-9079-C753ECCA83DC}"/>
              </a:ext>
            </a:extLst>
          </p:cNvPr>
          <p:cNvSpPr>
            <a:spLocks noGrp="1"/>
          </p:cNvSpPr>
          <p:nvPr>
            <p:ph idx="1"/>
          </p:nvPr>
        </p:nvSpPr>
        <p:spPr>
          <a:xfrm>
            <a:off x="152400" y="355600"/>
            <a:ext cx="11201400" cy="5821363"/>
          </a:xfrm>
        </p:spPr>
        <p:txBody>
          <a:bodyPr/>
          <a:lstStyle/>
          <a:p>
            <a:r>
              <a:rPr lang="el-GR" dirty="0"/>
              <a:t>Συνεπώς υπάρχουν δύο δυναμικές και </a:t>
            </a:r>
            <a:r>
              <a:rPr lang="el-GR" dirty="0" err="1"/>
              <a:t>αλληλοτροφοδοτούμενες</a:t>
            </a:r>
            <a:r>
              <a:rPr lang="el-GR" dirty="0"/>
              <a:t> διαστάσεις στην έννοια της διακυβέρνησης</a:t>
            </a:r>
          </a:p>
          <a:p>
            <a:pPr marL="0" indent="0">
              <a:buNone/>
            </a:pPr>
            <a:endParaRPr lang="el-GR" dirty="0"/>
          </a:p>
          <a:p>
            <a:r>
              <a:rPr lang="el-GR" dirty="0"/>
              <a:t>Πρώτον, αναφερόμαστε στις δομές και τα θεσμικά πλαίσια που χρησιμοποιούνται </a:t>
            </a:r>
          </a:p>
          <a:p>
            <a:endParaRPr lang="el-GR" dirty="0"/>
          </a:p>
          <a:p>
            <a:r>
              <a:rPr lang="el-GR" dirty="0"/>
              <a:t>Δεύτερον, αναφερόμαστε στις διαδικασίες που ακολουθούνται για την επίτευξη των στόχων που τίθενται </a:t>
            </a:r>
          </a:p>
        </p:txBody>
      </p:sp>
    </p:spTree>
    <p:extLst>
      <p:ext uri="{BB962C8B-B14F-4D97-AF65-F5344CB8AC3E}">
        <p14:creationId xmlns:p14="http://schemas.microsoft.com/office/powerpoint/2010/main" val="1259582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7B21106-4832-49E0-925A-BE4D7F8C9BA3}"/>
              </a:ext>
            </a:extLst>
          </p:cNvPr>
          <p:cNvSpPr>
            <a:spLocks noGrp="1"/>
          </p:cNvSpPr>
          <p:nvPr>
            <p:ph idx="1"/>
          </p:nvPr>
        </p:nvSpPr>
        <p:spPr>
          <a:xfrm>
            <a:off x="233680" y="243840"/>
            <a:ext cx="11120120" cy="5933123"/>
          </a:xfrm>
        </p:spPr>
        <p:txBody>
          <a:bodyPr/>
          <a:lstStyle/>
          <a:p>
            <a:endParaRPr lang="el-GR" dirty="0"/>
          </a:p>
          <a:p>
            <a:r>
              <a:rPr lang="el-GR" dirty="0"/>
              <a:t>Νοείται συνεπώς η Διακυβέρνηση ως περιεχόμενο και ως διαδικασία λήψης αποφάσεων πολιτικών αποφάσεων στη βάση μιας νέας (σε αντιπαραβολή με τα δεδομένα έως την δεκαετία του 1980) σχέσης αλληλεπίδρασης ανάμεσα στους κρατικούς και κοινωνικούς φορείς με οριζόντια δικτυακή δομή αλληλεπίδρασης και όχι κάθετα ιεραρχική όπως συνέβαινε στην περίπτωση της Κυβέρνησης</a:t>
            </a:r>
          </a:p>
          <a:p>
            <a:endParaRPr lang="el-GR" dirty="0"/>
          </a:p>
          <a:p>
            <a:r>
              <a:rPr lang="el-GR" dirty="0"/>
              <a:t>Βασίζεται στην ισότιμη συμμετοχή ανάμεσα στους εταίρους που συμμετέχουν στην διαδικασία διακυβέρνησης</a:t>
            </a:r>
          </a:p>
        </p:txBody>
      </p:sp>
    </p:spTree>
    <p:extLst>
      <p:ext uri="{BB962C8B-B14F-4D97-AF65-F5344CB8AC3E}">
        <p14:creationId xmlns:p14="http://schemas.microsoft.com/office/powerpoint/2010/main" val="7211678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A883FCB-9AF6-4E2A-B6BD-E51D40DB6907}"/>
              </a:ext>
            </a:extLst>
          </p:cNvPr>
          <p:cNvSpPr>
            <a:spLocks noGrp="1"/>
          </p:cNvSpPr>
          <p:nvPr>
            <p:ph idx="1"/>
          </p:nvPr>
        </p:nvSpPr>
        <p:spPr>
          <a:xfrm>
            <a:off x="375920" y="284480"/>
            <a:ext cx="10977880" cy="5892483"/>
          </a:xfrm>
        </p:spPr>
        <p:txBody>
          <a:bodyPr/>
          <a:lstStyle/>
          <a:p>
            <a:endParaRPr lang="el-GR" dirty="0"/>
          </a:p>
          <a:p>
            <a:r>
              <a:rPr lang="el-GR" dirty="0"/>
              <a:t>Στην παρούσα διάλεξη υιοθετούμε τον ορισμό</a:t>
            </a:r>
            <a:r>
              <a:rPr lang="en-US" dirty="0"/>
              <a:t>:</a:t>
            </a:r>
            <a:endParaRPr lang="el-GR" dirty="0"/>
          </a:p>
          <a:p>
            <a:endParaRPr lang="el-GR" dirty="0"/>
          </a:p>
          <a:p>
            <a:r>
              <a:rPr lang="el-GR" dirty="0"/>
              <a:t>‘Διακυβέρνηση νοείται ως θεσμοποιημένοι τρόποι συντονισμού μέσω των οποίων υιοθετούνται και εφαρμόζονται συλλογικά δεσμευτικές αποφάσεις για τα κράτη μέλη της ΕΕ’</a:t>
            </a:r>
          </a:p>
          <a:p>
            <a:endParaRPr lang="el-GR" dirty="0"/>
          </a:p>
        </p:txBody>
      </p:sp>
    </p:spTree>
    <p:extLst>
      <p:ext uri="{BB962C8B-B14F-4D97-AF65-F5344CB8AC3E}">
        <p14:creationId xmlns:p14="http://schemas.microsoft.com/office/powerpoint/2010/main" val="453251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440FD07-E526-4F4D-B6D6-DC5822479AA0}"/>
              </a:ext>
            </a:extLst>
          </p:cNvPr>
          <p:cNvSpPr>
            <a:spLocks noGrp="1"/>
          </p:cNvSpPr>
          <p:nvPr>
            <p:ph idx="1"/>
          </p:nvPr>
        </p:nvSpPr>
        <p:spPr>
          <a:xfrm>
            <a:off x="853440" y="274320"/>
            <a:ext cx="10500360" cy="5902643"/>
          </a:xfrm>
        </p:spPr>
        <p:txBody>
          <a:bodyPr>
            <a:normAutofit lnSpcReduction="10000"/>
          </a:bodyPr>
          <a:lstStyle/>
          <a:p>
            <a:r>
              <a:rPr lang="el-GR" dirty="0"/>
              <a:t>Τα πρότυπα διακυβέρνησης που συναντάμε στην λειτουργία της ΕΕ είναι άρρηκτα συνδεδεμένα με την διαδικασία Ευρωπαϊκής ολοκλήρωσης</a:t>
            </a:r>
          </a:p>
          <a:p>
            <a:r>
              <a:rPr lang="el-GR" dirty="0"/>
              <a:t>Ανάλογα με τα επίπεδα στα οποία έχει προχωρήσει η Ευρωπαϊκή ολοκλήρωση συναντούμε διαφορετικές μεθόδους διακυβέρνησης</a:t>
            </a:r>
          </a:p>
          <a:p>
            <a:r>
              <a:rPr lang="el-GR" dirty="0"/>
              <a:t>Γενικά μιλώντας, στις πιο ‘κοινές΄ πολιτικές της ΕΕ συναντούμε την  </a:t>
            </a:r>
            <a:r>
              <a:rPr lang="el-GR" b="1" dirty="0"/>
              <a:t>Κοινοτική Μέθοδο ή Συνήθης Νομοθετική Διαδικασία (ΣΝΔ)</a:t>
            </a:r>
          </a:p>
          <a:p>
            <a:r>
              <a:rPr lang="el-GR" dirty="0"/>
              <a:t>Στις λιγότερο κοινές πολιτικές της ΕΕ συναντούμε διάφορες μορφές διακυβερνητικής συνεργασίας </a:t>
            </a:r>
            <a:endParaRPr lang="en-GB" dirty="0"/>
          </a:p>
          <a:p>
            <a:r>
              <a:rPr lang="el-GR" dirty="0"/>
              <a:t>η ΔΜ δεν εμπλέκει σχεδόν καθόλου τους υπερεθνικούς θεσμούς και λειτουργεί εξ’ ολοκλήρου στην βάση των εθνικών κρατών</a:t>
            </a:r>
            <a:endParaRPr lang="en-GB" dirty="0"/>
          </a:p>
          <a:p>
            <a:r>
              <a:rPr lang="el-GR" dirty="0"/>
              <a:t>Τέλος καταγράφονται και ενδιάμεσες μορφές Διακυβέρνησης με βασικότερη την </a:t>
            </a:r>
            <a:r>
              <a:rPr lang="el-GR" b="1" dirty="0"/>
              <a:t>Ανοιχτή Μέθοδο Συντονισμού</a:t>
            </a:r>
            <a:r>
              <a:rPr lang="el-GR" dirty="0"/>
              <a:t>, Συνεργατικός Διακυβερνητικός Συντονισμός, Πολυμερής Συντονισμός</a:t>
            </a:r>
          </a:p>
          <a:p>
            <a:endParaRPr lang="el-GR" b="1" dirty="0"/>
          </a:p>
          <a:p>
            <a:endParaRPr lang="el-GR" dirty="0"/>
          </a:p>
          <a:p>
            <a:endParaRPr lang="el-GR" dirty="0"/>
          </a:p>
          <a:p>
            <a:endParaRPr lang="el-GR" dirty="0"/>
          </a:p>
        </p:txBody>
      </p:sp>
    </p:spTree>
    <p:extLst>
      <p:ext uri="{BB962C8B-B14F-4D97-AF65-F5344CB8AC3E}">
        <p14:creationId xmlns:p14="http://schemas.microsoft.com/office/powerpoint/2010/main" val="24026876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E45552D-6B3C-4F6A-9113-E80A016053D7}"/>
              </a:ext>
            </a:extLst>
          </p:cNvPr>
          <p:cNvSpPr>
            <a:spLocks noGrp="1"/>
          </p:cNvSpPr>
          <p:nvPr>
            <p:ph idx="1"/>
          </p:nvPr>
        </p:nvSpPr>
        <p:spPr>
          <a:xfrm>
            <a:off x="838200" y="355600"/>
            <a:ext cx="10632440" cy="5821363"/>
          </a:xfrm>
        </p:spPr>
        <p:txBody>
          <a:bodyPr/>
          <a:lstStyle/>
          <a:p>
            <a:r>
              <a:rPr lang="el-GR" dirty="0"/>
              <a:t>Συναντούμε πολιτικές της ΕΕ στις οποίες η ολοκλήρωση έχει προχωρήσει σε πολύ μεγάλο βαθμό,</a:t>
            </a:r>
          </a:p>
          <a:p>
            <a:endParaRPr lang="el-GR" dirty="0"/>
          </a:p>
          <a:p>
            <a:r>
              <a:rPr lang="el-GR" dirty="0"/>
              <a:t>Άλλες στις οποίες έχει προχωρήσει λίγο ή αρκετά</a:t>
            </a:r>
          </a:p>
          <a:p>
            <a:endParaRPr lang="el-GR" dirty="0"/>
          </a:p>
          <a:p>
            <a:r>
              <a:rPr lang="el-GR" dirty="0"/>
              <a:t>Και άλλες στις οποίες δεν έχει προχωρήσει καθόλου</a:t>
            </a:r>
          </a:p>
          <a:p>
            <a:endParaRPr lang="el-GR" dirty="0"/>
          </a:p>
          <a:p>
            <a:r>
              <a:rPr lang="el-GR" dirty="0"/>
              <a:t>Με ποια κριτήρια καθορίζουμε το κατά πόσο είναι ολοκληρωμένη μια πολιτική?</a:t>
            </a:r>
          </a:p>
          <a:p>
            <a:endParaRPr lang="el-GR" dirty="0"/>
          </a:p>
          <a:p>
            <a:endParaRPr lang="el-GR" dirty="0"/>
          </a:p>
        </p:txBody>
      </p:sp>
    </p:spTree>
    <p:extLst>
      <p:ext uri="{BB962C8B-B14F-4D97-AF65-F5344CB8AC3E}">
        <p14:creationId xmlns:p14="http://schemas.microsoft.com/office/powerpoint/2010/main" val="1313823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8BDC687-9348-45FB-A81D-3CF476FDB3FC}"/>
              </a:ext>
            </a:extLst>
          </p:cNvPr>
          <p:cNvSpPr>
            <a:spLocks noGrp="1"/>
          </p:cNvSpPr>
          <p:nvPr>
            <p:ph idx="1"/>
          </p:nvPr>
        </p:nvSpPr>
        <p:spPr>
          <a:xfrm>
            <a:off x="173620" y="277792"/>
            <a:ext cx="11180180" cy="5899171"/>
          </a:xfrm>
        </p:spPr>
        <p:txBody>
          <a:bodyPr/>
          <a:lstStyle/>
          <a:p>
            <a:r>
              <a:rPr lang="el-GR" dirty="0"/>
              <a:t>Η Ευρωπαϊκή ολοκλήρωση δεν αποτελεί το μοναδικό παράδειγμα οικονομικής και πολιτικής ολοκλήρωσης παγκόσμια </a:t>
            </a:r>
          </a:p>
          <a:p>
            <a:r>
              <a:rPr lang="el-GR" dirty="0"/>
              <a:t>Σε διαφορετικές ιστορικές περιόδους και σε διαφορετικές γεωγραφικές περιοχές έχουν καταγραφεί διαδικασίες περιφερειακής ολοκλήρωσης</a:t>
            </a:r>
          </a:p>
          <a:p>
            <a:r>
              <a:rPr lang="el-GR" dirty="0"/>
              <a:t>Αυτές μπορεί να αφορούν περιορισμένη ολοκλήρωση σε μικρό αριθμό πολιτικών και αρμοδιοτήτων </a:t>
            </a:r>
          </a:p>
          <a:p>
            <a:r>
              <a:rPr lang="el-GR" dirty="0"/>
              <a:t>Που είναι και το πιο σύνηθες</a:t>
            </a:r>
          </a:p>
          <a:p>
            <a:endParaRPr lang="el-GR" dirty="0"/>
          </a:p>
        </p:txBody>
      </p:sp>
    </p:spTree>
    <p:extLst>
      <p:ext uri="{BB962C8B-B14F-4D97-AF65-F5344CB8AC3E}">
        <p14:creationId xmlns:p14="http://schemas.microsoft.com/office/powerpoint/2010/main" val="6299952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3F2A841-7310-4706-B7A6-8628A2F1ADF6}"/>
              </a:ext>
            </a:extLst>
          </p:cNvPr>
          <p:cNvSpPr>
            <a:spLocks noGrp="1"/>
          </p:cNvSpPr>
          <p:nvPr>
            <p:ph idx="1"/>
          </p:nvPr>
        </p:nvSpPr>
        <p:spPr>
          <a:xfrm>
            <a:off x="609600" y="670560"/>
            <a:ext cx="10744200" cy="5506403"/>
          </a:xfrm>
        </p:spPr>
        <p:txBody>
          <a:bodyPr/>
          <a:lstStyle/>
          <a:p>
            <a:r>
              <a:rPr lang="el-GR" dirty="0"/>
              <a:t>Πρώτον με νομικά κριτήρια, </a:t>
            </a:r>
          </a:p>
          <a:p>
            <a:endParaRPr lang="el-GR" dirty="0"/>
          </a:p>
          <a:p>
            <a:r>
              <a:rPr lang="el-GR" dirty="0"/>
              <a:t>η μεγαλύτερη εμπλοκή νομικών ρυθμίσεων από θεσμούς της ΕΕ καταδεικνύει πιο ολοκληρωμένη πολιτική</a:t>
            </a:r>
          </a:p>
          <a:p>
            <a:endParaRPr lang="el-GR" dirty="0"/>
          </a:p>
          <a:p>
            <a:r>
              <a:rPr lang="el-GR" dirty="0"/>
              <a:t>Αντίθετα, όσο οι νομοθετικές λειτουργίες παραμένουν κυρίως ή εξ’ ολοκλήρου στο επίπεδο του κράτους έθνους τόσο μιλάμε για περιορισμένη ολοκλήρωση</a:t>
            </a:r>
          </a:p>
          <a:p>
            <a:endParaRPr lang="el-GR" dirty="0"/>
          </a:p>
        </p:txBody>
      </p:sp>
    </p:spTree>
    <p:extLst>
      <p:ext uri="{BB962C8B-B14F-4D97-AF65-F5344CB8AC3E}">
        <p14:creationId xmlns:p14="http://schemas.microsoft.com/office/powerpoint/2010/main" val="13251688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190BB84-DDE4-4EFC-89A8-BA9A7CB78DCF}"/>
              </a:ext>
            </a:extLst>
          </p:cNvPr>
          <p:cNvSpPr>
            <a:spLocks noGrp="1"/>
          </p:cNvSpPr>
          <p:nvPr>
            <p:ph idx="1"/>
          </p:nvPr>
        </p:nvSpPr>
        <p:spPr>
          <a:xfrm>
            <a:off x="838200" y="843280"/>
            <a:ext cx="10530840" cy="5333683"/>
          </a:xfrm>
        </p:spPr>
        <p:txBody>
          <a:bodyPr>
            <a:normAutofit/>
          </a:bodyPr>
          <a:lstStyle/>
          <a:p>
            <a:r>
              <a:rPr lang="el-GR" sz="3200" dirty="0"/>
              <a:t>Δεύτερον, </a:t>
            </a:r>
          </a:p>
          <a:p>
            <a:endParaRPr lang="el-GR" sz="3200" dirty="0"/>
          </a:p>
          <a:p>
            <a:r>
              <a:rPr lang="el-GR" sz="3200" dirty="0"/>
              <a:t>με θεσμικά κριτήρια τα οποία απορρέουν και από τα νομικά</a:t>
            </a:r>
          </a:p>
          <a:p>
            <a:endParaRPr lang="el-GR" sz="3200" dirty="0"/>
          </a:p>
          <a:p>
            <a:r>
              <a:rPr lang="el-GR" sz="3200" dirty="0"/>
              <a:t>Από τις νομοθετικές ρυθμίσεις προκύπτουν και οι λειτουργίες των θεσμών</a:t>
            </a:r>
          </a:p>
          <a:p>
            <a:endParaRPr lang="el-GR" sz="3200" dirty="0"/>
          </a:p>
          <a:p>
            <a:r>
              <a:rPr lang="el-GR" sz="3200" dirty="0"/>
              <a:t>Σε γενικές γραμμές οι θεσμοί της ΕΕ χωρίζονται στους υπερεθνικούς και στους διακυβερνητικούς</a:t>
            </a:r>
          </a:p>
          <a:p>
            <a:endParaRPr lang="el-GR" sz="3200" dirty="0"/>
          </a:p>
        </p:txBody>
      </p:sp>
    </p:spTree>
    <p:extLst>
      <p:ext uri="{BB962C8B-B14F-4D97-AF65-F5344CB8AC3E}">
        <p14:creationId xmlns:p14="http://schemas.microsoft.com/office/powerpoint/2010/main" val="18755613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9F07DD1-6D52-406E-A1A9-F612B9C1BA5C}"/>
              </a:ext>
            </a:extLst>
          </p:cNvPr>
          <p:cNvSpPr>
            <a:spLocks noGrp="1"/>
          </p:cNvSpPr>
          <p:nvPr>
            <p:ph sz="quarter" idx="1"/>
          </p:nvPr>
        </p:nvSpPr>
        <p:spPr>
          <a:xfrm>
            <a:off x="477520" y="447040"/>
            <a:ext cx="11084560" cy="5623560"/>
          </a:xfrm>
        </p:spPr>
        <p:txBody>
          <a:bodyPr/>
          <a:lstStyle/>
          <a:p>
            <a:r>
              <a:rPr lang="el-GR" sz="2800" dirty="0"/>
              <a:t>Βασικά χαρακτηριστικά της Κοινοτικής Μεθόδου</a:t>
            </a:r>
            <a:r>
              <a:rPr lang="en-US" sz="2800" dirty="0"/>
              <a:t>:</a:t>
            </a:r>
            <a:endParaRPr lang="el-GR" sz="2800" dirty="0"/>
          </a:p>
          <a:p>
            <a:endParaRPr lang="en-GB" sz="2800" dirty="0"/>
          </a:p>
          <a:p>
            <a:r>
              <a:rPr lang="el-GR" sz="2800" dirty="0"/>
              <a:t>Η ανάθεση εκτεταμένων αρμοδιοτήτων στους κεντρικούς υπερεθνικούς θεσμούς της ΕΕ (Ευρωπαϊκή Επιτροπή, Ευρωκοινοβούλιο), </a:t>
            </a:r>
          </a:p>
          <a:p>
            <a:pPr marL="0" indent="0">
              <a:buNone/>
            </a:pPr>
            <a:endParaRPr lang="el-GR" sz="2800" dirty="0"/>
          </a:p>
          <a:p>
            <a:r>
              <a:rPr lang="el-GR" sz="2800" dirty="0"/>
              <a:t>Η ύπαρξη ενός υπερεθνικού νομοθετικού οργάνου το οποίο έχει την αποκλειστικότητα στην νομοθετική πρωτοβουλία σε ότι αφορά τις πολιτικές της ΕΕ</a:t>
            </a:r>
          </a:p>
          <a:p>
            <a:endParaRPr lang="el-GR" sz="2800" dirty="0"/>
          </a:p>
        </p:txBody>
      </p:sp>
    </p:spTree>
    <p:extLst>
      <p:ext uri="{BB962C8B-B14F-4D97-AF65-F5344CB8AC3E}">
        <p14:creationId xmlns:p14="http://schemas.microsoft.com/office/powerpoint/2010/main" val="8514589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225EF90-E2AC-4B13-B017-78428836CCBD}"/>
              </a:ext>
            </a:extLst>
          </p:cNvPr>
          <p:cNvSpPr>
            <a:spLocks noGrp="1"/>
          </p:cNvSpPr>
          <p:nvPr>
            <p:ph sz="quarter" idx="1"/>
          </p:nvPr>
        </p:nvSpPr>
        <p:spPr>
          <a:xfrm>
            <a:off x="213360" y="233680"/>
            <a:ext cx="11369040" cy="5786120"/>
          </a:xfrm>
        </p:spPr>
        <p:txBody>
          <a:bodyPr/>
          <a:lstStyle/>
          <a:p>
            <a:r>
              <a:rPr lang="el-GR" sz="2800" dirty="0"/>
              <a:t>Έχει δηλαδή πολιτικό και θεσμικό ρόλο από την εκκίνηση της νομοθετικής διαδικασίας και απολαμβάνει τα προνόμια αυτού που αποκαλείται </a:t>
            </a:r>
            <a:r>
              <a:rPr lang="en-GB" sz="2800" dirty="0"/>
              <a:t>Agenda Setting</a:t>
            </a:r>
            <a:endParaRPr lang="el-GR" sz="2800" dirty="0"/>
          </a:p>
          <a:p>
            <a:endParaRPr lang="el-GR" sz="2800" dirty="0"/>
          </a:p>
          <a:p>
            <a:r>
              <a:rPr lang="el-GR" sz="2800" dirty="0"/>
              <a:t>Θεσπίζει νομοθεσία μέσα από την διαδικασία της ψηφοφορίας σε ΕΥΡΩΠΑΪΚΌ επίπεδο (Συμβούλιο και ΕΚ)</a:t>
            </a:r>
          </a:p>
          <a:p>
            <a:endParaRPr lang="el-GR" sz="2800" dirty="0"/>
          </a:p>
          <a:p>
            <a:r>
              <a:rPr lang="el-GR" sz="2800" dirty="0"/>
              <a:t>Το Δικαστήριο Ευρωπαϊκών Κοινοτήτων είναι επιφορτισμένο με την παρακολούθηση, εφαρμογή και απόδοση κυρώσεων σε όσους δεν υλοποιούν τις αποφάσεις που λαμβάνονται με τον ανωτέρω τρόπο</a:t>
            </a:r>
          </a:p>
          <a:p>
            <a:endParaRPr lang="el-GR" sz="2800" dirty="0"/>
          </a:p>
        </p:txBody>
      </p:sp>
    </p:spTree>
    <p:extLst>
      <p:ext uri="{BB962C8B-B14F-4D97-AF65-F5344CB8AC3E}">
        <p14:creationId xmlns:p14="http://schemas.microsoft.com/office/powerpoint/2010/main" val="25410000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E21BAC6-0E52-4E98-B8A0-0E2CC7762B94}"/>
              </a:ext>
            </a:extLst>
          </p:cNvPr>
          <p:cNvSpPr>
            <a:spLocks noGrp="1"/>
          </p:cNvSpPr>
          <p:nvPr>
            <p:ph sz="quarter" idx="1"/>
          </p:nvPr>
        </p:nvSpPr>
        <p:spPr>
          <a:xfrm>
            <a:off x="345440" y="304800"/>
            <a:ext cx="11236960" cy="5715000"/>
          </a:xfrm>
        </p:spPr>
        <p:txBody>
          <a:bodyPr/>
          <a:lstStyle/>
          <a:p>
            <a:r>
              <a:rPr lang="el-GR" sz="2800" dirty="0"/>
              <a:t>Το πιο σημαντικό θεσμικό όργανο στα πλαίσια της ΚΜ είναι η Ευρωπαϊκή Επιτροπή</a:t>
            </a:r>
          </a:p>
          <a:p>
            <a:endParaRPr lang="el-GR" sz="2800" dirty="0"/>
          </a:p>
          <a:p>
            <a:r>
              <a:rPr lang="el-GR" sz="2800" dirty="0"/>
              <a:t>Εκφράζει πρακτικά αυτό που αποκαλείται η καινοτομία της </a:t>
            </a:r>
            <a:r>
              <a:rPr lang="el-GR" sz="2800" dirty="0" err="1"/>
              <a:t>υπερεθνικότητας</a:t>
            </a:r>
            <a:r>
              <a:rPr lang="el-GR" sz="2800" dirty="0"/>
              <a:t> και το κοινό Ευρωπαϊκό συμφέρον, εκφράζουν το συλλογικό ευρωπαϊκό καλό</a:t>
            </a:r>
          </a:p>
          <a:p>
            <a:endParaRPr lang="el-GR" sz="2800" dirty="0"/>
          </a:p>
          <a:p>
            <a:r>
              <a:rPr lang="el-GR" sz="2800" dirty="0"/>
              <a:t>Αποτελεί τον θεσμό που ουσιαστικά διαχωρίζει την ΕΕ από άλλες υπερεθνικές ενώσεις (ΟΗΕ, ΝΑΤΟ, Παγκόσμια Τράπεζα, ΔΝΤ κτλ.)</a:t>
            </a:r>
          </a:p>
        </p:txBody>
      </p:sp>
    </p:spTree>
    <p:extLst>
      <p:ext uri="{BB962C8B-B14F-4D97-AF65-F5344CB8AC3E}">
        <p14:creationId xmlns:p14="http://schemas.microsoft.com/office/powerpoint/2010/main" val="32905766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BB457D2-DFDB-4090-AC95-F08D700C69DC}"/>
              </a:ext>
            </a:extLst>
          </p:cNvPr>
          <p:cNvSpPr>
            <a:spLocks noGrp="1"/>
          </p:cNvSpPr>
          <p:nvPr>
            <p:ph sz="quarter" idx="1"/>
          </p:nvPr>
        </p:nvSpPr>
        <p:spPr>
          <a:xfrm>
            <a:off x="193040" y="193040"/>
            <a:ext cx="11389360" cy="5826760"/>
          </a:xfrm>
        </p:spPr>
        <p:txBody>
          <a:bodyPr/>
          <a:lstStyle/>
          <a:p>
            <a:r>
              <a:rPr lang="el-GR" sz="2800" dirty="0"/>
              <a:t>Κανένας άλλος υπερεθνικός οργανισμός δεν διαθέτει ένα υπερεθνικό θεσμικό όργανο το οποίο να έχει το αποκλειστικό δικαίωμα έναρξης της νομοθετικής διαδικασίας αλλά και τις αρμοδιότητες εκτέλεσης των πολιτικών της ΕΕ (σε συνεργασία με τις δημόσιες διοικήσεις των ΚΜ)</a:t>
            </a:r>
          </a:p>
          <a:p>
            <a:pPr marL="0" indent="0">
              <a:buNone/>
            </a:pPr>
            <a:endParaRPr lang="el-GR" sz="2800" dirty="0"/>
          </a:p>
          <a:p>
            <a:r>
              <a:rPr lang="el-GR" sz="2800" dirty="0"/>
              <a:t>Διαθέτει πλήρη αυτονομία στην ρύθμιση της ελεύθερης αγοράς μέσω της Πολιτικής Ανταγωνισμού</a:t>
            </a:r>
          </a:p>
          <a:p>
            <a:endParaRPr lang="el-GR" dirty="0"/>
          </a:p>
        </p:txBody>
      </p:sp>
    </p:spTree>
    <p:extLst>
      <p:ext uri="{BB962C8B-B14F-4D97-AF65-F5344CB8AC3E}">
        <p14:creationId xmlns:p14="http://schemas.microsoft.com/office/powerpoint/2010/main" val="21987445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E3FDB42-F4D5-4418-89BF-6BC96CB4FA51}"/>
              </a:ext>
            </a:extLst>
          </p:cNvPr>
          <p:cNvSpPr>
            <a:spLocks noGrp="1"/>
          </p:cNvSpPr>
          <p:nvPr>
            <p:ph sz="quarter" idx="1"/>
          </p:nvPr>
        </p:nvSpPr>
        <p:spPr>
          <a:xfrm>
            <a:off x="568959" y="599439"/>
            <a:ext cx="11255487" cy="5998585"/>
          </a:xfrm>
        </p:spPr>
        <p:txBody>
          <a:bodyPr/>
          <a:lstStyle/>
          <a:p>
            <a:pPr eaLnBrk="1" hangingPunct="1"/>
            <a:r>
              <a:rPr lang="el-GR" altLang="el-GR" dirty="0"/>
              <a:t>Πιο συγκεκριμένα για την ΚΜ και την Συνήθη Νομοθετική Διαδικασία</a:t>
            </a:r>
          </a:p>
          <a:p>
            <a:pPr eaLnBrk="1" hangingPunct="1"/>
            <a:endParaRPr lang="el-GR" altLang="el-GR" dirty="0"/>
          </a:p>
          <a:p>
            <a:pPr lvl="1" eaLnBrk="1" hangingPunct="1"/>
            <a:r>
              <a:rPr lang="el-GR" altLang="el-GR" dirty="0"/>
              <a:t>Συνίσταται στην έκδοση κανονισμών, οδηγιών ή αποφάσεων από κοινού με το Ευρωπαϊκό Κοινοβούλιο</a:t>
            </a:r>
          </a:p>
          <a:p>
            <a:pPr lvl="1" eaLnBrk="1" hangingPunct="1"/>
            <a:endParaRPr lang="el-GR" altLang="el-GR" dirty="0"/>
          </a:p>
          <a:p>
            <a:pPr lvl="1" eaLnBrk="1" hangingPunct="1"/>
            <a:r>
              <a:rPr lang="el-GR" altLang="el-GR" dirty="0"/>
              <a:t>Η Επιτροπή προτείνει νομοθεσία, το Ευρωπαϊκό Κοινοβούλιο (λιγότερο) και το Συμβούλιο της Ένωσης (περισσότερο) θεσπίζουν τις νέες νομοθεσίες (διαδικασία </a:t>
            </a:r>
            <a:r>
              <a:rPr lang="el-GR" altLang="el-GR" dirty="0" err="1"/>
              <a:t>συναπόφασης</a:t>
            </a:r>
            <a:r>
              <a:rPr lang="el-GR" altLang="el-GR" dirty="0"/>
              <a:t>)</a:t>
            </a:r>
          </a:p>
          <a:p>
            <a:pPr marL="319088" lvl="1" indent="0" eaLnBrk="1" hangingPunct="1">
              <a:buNone/>
            </a:pPr>
            <a:endParaRPr lang="el-GR" altLang="el-GR" dirty="0"/>
          </a:p>
          <a:p>
            <a:pPr lvl="1" eaLnBrk="1" hangingPunct="1"/>
            <a:r>
              <a:rPr lang="el-GR" altLang="el-GR" dirty="0"/>
              <a:t>Μέσα από αυτή την διαδικασία εκδίδονται κανονισμοί, οδηγίες ή αποφάσεις</a:t>
            </a:r>
          </a:p>
          <a:p>
            <a:pPr lvl="1" eaLnBrk="1" hangingPunct="1"/>
            <a:endParaRPr lang="el-GR" altLang="el-GR" dirty="0"/>
          </a:p>
          <a:p>
            <a:pPr lvl="1" eaLnBrk="1" hangingPunct="1"/>
            <a:r>
              <a:rPr lang="el-GR" altLang="el-GR" dirty="0"/>
              <a:t>Το Συμβούλιο της ΕΕ δεν λειτουργεί με βάση την αρχή της ομοφωνίας αλλά με την αρχή της ειδικής πλειοψηφίας. Αυτό αποκλείει μεμονωμένα ΚΜ να μπλοκάρουν αποφάσεις που δεν τα συμφέρουν </a:t>
            </a:r>
          </a:p>
        </p:txBody>
      </p:sp>
    </p:spTree>
    <p:extLst>
      <p:ext uri="{BB962C8B-B14F-4D97-AF65-F5344CB8AC3E}">
        <p14:creationId xmlns:p14="http://schemas.microsoft.com/office/powerpoint/2010/main" val="6373614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552AEE-BF0A-4DEA-9D79-182F24782CA4}"/>
              </a:ext>
            </a:extLst>
          </p:cNvPr>
          <p:cNvSpPr>
            <a:spLocks noGrp="1"/>
          </p:cNvSpPr>
          <p:nvPr>
            <p:ph sz="quarter" idx="1"/>
          </p:nvPr>
        </p:nvSpPr>
        <p:spPr>
          <a:xfrm>
            <a:off x="711200" y="416560"/>
            <a:ext cx="10871200" cy="5603240"/>
          </a:xfrm>
        </p:spPr>
        <p:txBody>
          <a:bodyPr/>
          <a:lstStyle/>
          <a:p>
            <a:r>
              <a:rPr lang="el-GR" dirty="0"/>
              <a:t>Καθιερώθηκε με την Συνθήκη του Μάαστριχτ, διευρύνθηκε με την Συνθήκη του Άμστερνταμ και μετονομάστηκε σε ΣΝΔ με την Συνθήκη της Λισσαβόνας</a:t>
            </a:r>
          </a:p>
          <a:p>
            <a:endParaRPr lang="el-GR" dirty="0"/>
          </a:p>
          <a:p>
            <a:r>
              <a:rPr lang="el-GR" sz="2800" dirty="0"/>
              <a:t>Χρησιμοποιείται για την έγκριση του συντριπτικά μεγαλύτερου ποσοστού της νομοθεσίας της ΕΕ, περίπου 85%</a:t>
            </a:r>
          </a:p>
          <a:p>
            <a:endParaRPr lang="el-GR" sz="2800" dirty="0"/>
          </a:p>
          <a:p>
            <a:r>
              <a:rPr lang="el-GR" sz="2800" dirty="0"/>
              <a:t>Η Επιτροπή </a:t>
            </a:r>
            <a:r>
              <a:rPr lang="el-GR" dirty="0"/>
              <a:t>εκπονεί νομοθετικές προτάσεις είτε με δική της πρωτοβουλία είτε μετά από αίτηση άλλων ΚΜ ή άλλων θεσμών ή ακόμη και πολιτών (σπανιότερα)</a:t>
            </a:r>
          </a:p>
          <a:p>
            <a:endParaRPr lang="el-GR" sz="2800" dirty="0"/>
          </a:p>
        </p:txBody>
      </p:sp>
    </p:spTree>
    <p:extLst>
      <p:ext uri="{BB962C8B-B14F-4D97-AF65-F5344CB8AC3E}">
        <p14:creationId xmlns:p14="http://schemas.microsoft.com/office/powerpoint/2010/main" val="13813799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552AEE-BF0A-4DEA-9D79-182F24782CA4}"/>
              </a:ext>
            </a:extLst>
          </p:cNvPr>
          <p:cNvSpPr>
            <a:spLocks noGrp="1"/>
          </p:cNvSpPr>
          <p:nvPr>
            <p:ph sz="quarter" idx="1"/>
          </p:nvPr>
        </p:nvSpPr>
        <p:spPr>
          <a:xfrm>
            <a:off x="711200" y="416560"/>
            <a:ext cx="10871200" cy="5603240"/>
          </a:xfrm>
        </p:spPr>
        <p:txBody>
          <a:bodyPr/>
          <a:lstStyle/>
          <a:p>
            <a:r>
              <a:rPr lang="el-GR" dirty="0"/>
              <a:t>Η τελική πρόταση της Επιτροπής μεταβιβάζεται ταυτόχρονα στο αντίστοιχο Συμβούλιο Υπουργών (ανάλογα με το θέμα που αφορά) και στο Ευρωκοινοβούλιο</a:t>
            </a:r>
          </a:p>
          <a:p>
            <a:r>
              <a:rPr lang="el-GR" sz="2800" dirty="0"/>
              <a:t>Επίσης όμως και στα εθνικά Κοινοβούλια και σε ορισμένες περιπτώσεις</a:t>
            </a:r>
            <a:r>
              <a:rPr lang="el-GR" dirty="0"/>
              <a:t> σε γνωμοδοτικούς θεσμούς όπως η </a:t>
            </a:r>
            <a:r>
              <a:rPr lang="el-GR" dirty="0" err="1"/>
              <a:t>ΕτΠ</a:t>
            </a:r>
            <a:r>
              <a:rPr lang="el-GR" dirty="0"/>
              <a:t> χωρίς όμως αυτοί να έχουν δικαίωμα τροποποιήσεων</a:t>
            </a:r>
          </a:p>
          <a:p>
            <a:r>
              <a:rPr lang="el-GR" sz="2800" dirty="0"/>
              <a:t>Ο Πρόεδρος του ΕΚ ορίζει την αντίστοιχη επιτροπή των Ευρωβουλευτών η οποία ορίζει εισηγητή για την σύνταξη του σχεδίου των προτάσεων του ΕΚ στη βάση των τροποποιήσεων που προτείνει</a:t>
            </a:r>
          </a:p>
          <a:p>
            <a:r>
              <a:rPr lang="el-GR" dirty="0"/>
              <a:t>Η επιτροπή του ΕΚ ψηφίζει αυτό το σχέδιο το οποίο περνά στην ολομέλεια του ΕΚ </a:t>
            </a:r>
            <a:endParaRPr lang="el-GR" sz="2800" dirty="0"/>
          </a:p>
        </p:txBody>
      </p:sp>
    </p:spTree>
    <p:extLst>
      <p:ext uri="{BB962C8B-B14F-4D97-AF65-F5344CB8AC3E}">
        <p14:creationId xmlns:p14="http://schemas.microsoft.com/office/powerpoint/2010/main" val="24824610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552AEE-BF0A-4DEA-9D79-182F24782CA4}"/>
              </a:ext>
            </a:extLst>
          </p:cNvPr>
          <p:cNvSpPr>
            <a:spLocks noGrp="1"/>
          </p:cNvSpPr>
          <p:nvPr>
            <p:ph sz="quarter" idx="1"/>
          </p:nvPr>
        </p:nvSpPr>
        <p:spPr>
          <a:xfrm>
            <a:off x="711200" y="416560"/>
            <a:ext cx="10871200" cy="5603240"/>
          </a:xfrm>
        </p:spPr>
        <p:txBody>
          <a:bodyPr/>
          <a:lstStyle/>
          <a:p>
            <a:r>
              <a:rPr lang="el-GR" dirty="0"/>
              <a:t>Η ολομέλεια του ΕΚ μπορεί να ψηφίσει το σχέδιο της εισηγητικής επιτροπής όπως έρχεται ή να κάνει τροποποιήσεις </a:t>
            </a:r>
          </a:p>
          <a:p>
            <a:endParaRPr lang="el-GR" sz="2800" dirty="0"/>
          </a:p>
          <a:p>
            <a:r>
              <a:rPr lang="el-GR" sz="2800" dirty="0"/>
              <a:t>Αυτή συνοπτικά είναι η πρώτη ανάγνωση της νομοθετικής πρότασης της Ευρωπαϊκής Επιτροπής από το ΕΚ</a:t>
            </a:r>
          </a:p>
          <a:p>
            <a:endParaRPr lang="el-GR" dirty="0"/>
          </a:p>
          <a:p>
            <a:r>
              <a:rPr lang="el-GR" dirty="0"/>
              <a:t>Παράλληλα, συστήνονται ειδικές προπαρασκευαστικές επιτροπές στο Συμβούλιο Υπουργών</a:t>
            </a:r>
          </a:p>
          <a:p>
            <a:endParaRPr lang="el-GR" sz="2800" dirty="0"/>
          </a:p>
          <a:p>
            <a:r>
              <a:rPr lang="el-GR" sz="2800" dirty="0"/>
              <a:t>Η πρώτη ανάγνωση που κάνει το Συμβούλιο είναι στην βάση της πρότασης του ΕΚ</a:t>
            </a:r>
          </a:p>
          <a:p>
            <a:endParaRPr lang="el-GR" sz="2800" dirty="0"/>
          </a:p>
        </p:txBody>
      </p:sp>
    </p:spTree>
    <p:extLst>
      <p:ext uri="{BB962C8B-B14F-4D97-AF65-F5344CB8AC3E}">
        <p14:creationId xmlns:p14="http://schemas.microsoft.com/office/powerpoint/2010/main" val="564537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1C0CFAC-4A28-4FA8-A2B4-B63AAC1806C3}"/>
              </a:ext>
            </a:extLst>
          </p:cNvPr>
          <p:cNvSpPr>
            <a:spLocks noGrp="1"/>
          </p:cNvSpPr>
          <p:nvPr>
            <p:ph idx="1"/>
          </p:nvPr>
        </p:nvSpPr>
        <p:spPr>
          <a:xfrm>
            <a:off x="358815" y="115747"/>
            <a:ext cx="10994985" cy="6061216"/>
          </a:xfrm>
        </p:spPr>
        <p:txBody>
          <a:bodyPr/>
          <a:lstStyle/>
          <a:p>
            <a:r>
              <a:rPr lang="el-GR" dirty="0"/>
              <a:t>Ή να αφορά εκτεταμένη ολοκλήρωση που έχει ως αποτέλεσμα την δημιουργία υπερεθνικών λειτουργιών και δομών οι οποίες διαμορφώνουν και σε μεγάλο βαθμό υλοποιούν πολιτικές αυτόνομα από τα κράτη μέλη της περιφερειακής ολοκλήρωσης</a:t>
            </a:r>
          </a:p>
          <a:p>
            <a:endParaRPr lang="el-GR" dirty="0"/>
          </a:p>
          <a:p>
            <a:r>
              <a:rPr lang="el-GR" dirty="0"/>
              <a:t>Παρότι η ΕΕ δεν έχει προχωρήσει σε πλήρη ολοκλήρωση των πολιτικών της θεωρείται παγκόσμια το πιο επιτυχημένο παράδειγμα περιφερειακής ολοκλήρωσης ειδικά στον οικονομικό τομέα </a:t>
            </a:r>
          </a:p>
          <a:p>
            <a:endParaRPr lang="el-GR" dirty="0"/>
          </a:p>
          <a:p>
            <a:endParaRPr lang="el-GR" dirty="0"/>
          </a:p>
        </p:txBody>
      </p:sp>
    </p:spTree>
    <p:extLst>
      <p:ext uri="{BB962C8B-B14F-4D97-AF65-F5344CB8AC3E}">
        <p14:creationId xmlns:p14="http://schemas.microsoft.com/office/powerpoint/2010/main" val="37457874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7D2B839-B095-478C-A184-CB03F1E14BC9}"/>
              </a:ext>
            </a:extLst>
          </p:cNvPr>
          <p:cNvSpPr>
            <a:spLocks noGrp="1"/>
          </p:cNvSpPr>
          <p:nvPr>
            <p:ph sz="quarter" idx="1"/>
          </p:nvPr>
        </p:nvSpPr>
        <p:spPr>
          <a:xfrm>
            <a:off x="711200" y="599440"/>
            <a:ext cx="10871200" cy="5420360"/>
          </a:xfrm>
        </p:spPr>
        <p:txBody>
          <a:bodyPr/>
          <a:lstStyle/>
          <a:p>
            <a:pPr eaLnBrk="1" hangingPunct="1"/>
            <a:r>
              <a:rPr lang="el-GR" altLang="el-GR" dirty="0"/>
              <a:t>Ορισμένα χαρακτηριστικά της λειτουργίας της Συνήθους Νομοθετικής Διαδικασίας</a:t>
            </a:r>
          </a:p>
          <a:p>
            <a:pPr eaLnBrk="1" hangingPunct="1"/>
            <a:endParaRPr lang="el-GR" altLang="el-GR" dirty="0"/>
          </a:p>
          <a:p>
            <a:pPr eaLnBrk="1" hangingPunct="1"/>
            <a:r>
              <a:rPr lang="el-GR" altLang="el-GR" dirty="0"/>
              <a:t>Προνομοθετική φάση </a:t>
            </a:r>
            <a:endParaRPr lang="en-US" altLang="el-GR" dirty="0"/>
          </a:p>
          <a:p>
            <a:pPr lvl="1" eaLnBrk="1" hangingPunct="1"/>
            <a:r>
              <a:rPr lang="el-GR" altLang="el-GR" dirty="0"/>
              <a:t>Καίριας σημασίας, καθώς οι πολιτικές και ουσιαστικές διευθετήσεις γίνονται πολύ πριν οι προτάσεις φτάσουν στο τελικό στάδιο της κατάθεσής τους στον </a:t>
            </a:r>
            <a:r>
              <a:rPr lang="el-GR" altLang="el-GR" dirty="0" err="1"/>
              <a:t>ενωσιακό</a:t>
            </a:r>
            <a:r>
              <a:rPr lang="el-GR" altLang="el-GR" dirty="0"/>
              <a:t> νομοθέτη</a:t>
            </a:r>
          </a:p>
          <a:p>
            <a:pPr lvl="1" eaLnBrk="1" hangingPunct="1"/>
            <a:endParaRPr lang="el-GR" altLang="el-GR" dirty="0"/>
          </a:p>
          <a:p>
            <a:pPr lvl="1" eaLnBrk="1" hangingPunct="1"/>
            <a:r>
              <a:rPr lang="el-GR" altLang="el-GR" dirty="0"/>
              <a:t>Μεγάλος πολιτικός χώρος για άσκηση </a:t>
            </a:r>
            <a:r>
              <a:rPr lang="el-GR" altLang="el-GR" dirty="0" err="1"/>
              <a:t>εξωθεσμικών</a:t>
            </a:r>
            <a:r>
              <a:rPr lang="el-GR" altLang="el-GR" dirty="0"/>
              <a:t> παρεμβάσεων (</a:t>
            </a:r>
            <a:r>
              <a:rPr lang="en-GB" altLang="el-GR" dirty="0"/>
              <a:t>lobbies, </a:t>
            </a:r>
            <a:r>
              <a:rPr lang="el-GR" altLang="el-GR" dirty="0"/>
              <a:t>πιέσεις από εθνικές κυβερνήσεις κτλ.</a:t>
            </a:r>
          </a:p>
          <a:p>
            <a:endParaRPr lang="el-GR" dirty="0"/>
          </a:p>
        </p:txBody>
      </p:sp>
    </p:spTree>
    <p:extLst>
      <p:ext uri="{BB962C8B-B14F-4D97-AF65-F5344CB8AC3E}">
        <p14:creationId xmlns:p14="http://schemas.microsoft.com/office/powerpoint/2010/main" val="928430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EBEE8B5-F869-45C0-BFDE-97A08ABB50F3}"/>
              </a:ext>
            </a:extLst>
          </p:cNvPr>
          <p:cNvSpPr>
            <a:spLocks noGrp="1"/>
          </p:cNvSpPr>
          <p:nvPr>
            <p:ph sz="quarter" idx="1"/>
          </p:nvPr>
        </p:nvSpPr>
        <p:spPr>
          <a:xfrm>
            <a:off x="497840" y="741680"/>
            <a:ext cx="11084560" cy="5278120"/>
          </a:xfrm>
        </p:spPr>
        <p:txBody>
          <a:bodyPr/>
          <a:lstStyle/>
          <a:p>
            <a:r>
              <a:rPr lang="el-GR" dirty="0"/>
              <a:t>Στην πραγματικότητα πρόκειται για μια εξαιρετικά περίπλοκη διαδικασία η οποία περιλαμβάνει τυπικές αλλά και άτυπες διαδικασίες</a:t>
            </a:r>
          </a:p>
          <a:p>
            <a:endParaRPr lang="el-GR" dirty="0"/>
          </a:p>
          <a:p>
            <a:r>
              <a:rPr lang="el-GR" dirty="0"/>
              <a:t>Στις πρώτες εντάσσονται οι τρεις διαδοχικές αναγνώσεις μεταξύ του Ευρωκοινοβουλίου και του Συμβουλίου </a:t>
            </a:r>
          </a:p>
          <a:p>
            <a:endParaRPr lang="el-GR" dirty="0"/>
          </a:p>
          <a:p>
            <a:r>
              <a:rPr lang="el-GR" dirty="0"/>
              <a:t>Στις άτυπες περιλαμβάνονται τριμερείς διάλογοι οι οποίοι λαμβάνουν χώρα προκειμένου να επισπεύδεται η νομοθετική διαδικασία </a:t>
            </a:r>
          </a:p>
          <a:p>
            <a:endParaRPr lang="el-GR" dirty="0"/>
          </a:p>
          <a:p>
            <a:r>
              <a:rPr lang="el-GR" dirty="0"/>
              <a:t>Η νομοθεσία που παράγεται μέσω της ΚΜ είναι δεσμευτική για τα ΚΜ και θεσπίζει δικαιώματα και υποχρεώσεις για αυτά </a:t>
            </a:r>
          </a:p>
        </p:txBody>
      </p:sp>
    </p:spTree>
    <p:extLst>
      <p:ext uri="{BB962C8B-B14F-4D97-AF65-F5344CB8AC3E}">
        <p14:creationId xmlns:p14="http://schemas.microsoft.com/office/powerpoint/2010/main" val="28176229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552AEE-BF0A-4DEA-9D79-182F24782CA4}"/>
              </a:ext>
            </a:extLst>
          </p:cNvPr>
          <p:cNvSpPr>
            <a:spLocks noGrp="1"/>
          </p:cNvSpPr>
          <p:nvPr>
            <p:ph sz="quarter" idx="1"/>
          </p:nvPr>
        </p:nvSpPr>
        <p:spPr>
          <a:xfrm>
            <a:off x="711200" y="416560"/>
            <a:ext cx="10871200" cy="5603240"/>
          </a:xfrm>
        </p:spPr>
        <p:txBody>
          <a:bodyPr/>
          <a:lstStyle/>
          <a:p>
            <a:r>
              <a:rPr lang="el-GR" dirty="0"/>
              <a:t>Το Συμβούλιο κάνει την δική του πρώτη ανάγνωση η οποία μπορεί</a:t>
            </a:r>
          </a:p>
          <a:p>
            <a:pPr lvl="1"/>
            <a:r>
              <a:rPr lang="el-GR" dirty="0"/>
              <a:t>Να αποδεχθεί την πρόταση του ΕΚ στην ολότητα της, οπότε εκδίδεται νομοθετική πράξη</a:t>
            </a:r>
          </a:p>
          <a:p>
            <a:pPr lvl="1"/>
            <a:r>
              <a:rPr lang="el-GR" dirty="0"/>
              <a:t>Να προτείνει αλλαγές στην πρόταση του ΕΚ, οπότε η πρόταση επιστρέφει στο ΕΚ για δεύτερη ανάγνωση</a:t>
            </a:r>
          </a:p>
          <a:p>
            <a:pPr lvl="1"/>
            <a:endParaRPr lang="el-GR" dirty="0"/>
          </a:p>
          <a:p>
            <a:r>
              <a:rPr lang="el-GR" dirty="0"/>
              <a:t>Σε περίπτωση που χρειάζεται δεύτερη ανάγνωση, το ΕΚ διαθέτει 3 (μπορεί σε έκτακτες περιπτώσεις να επεκταθεί σε 4) μήνες για να ολοκληρώσει την δεύτερη ανάγνωση η οποία σε πρώτη φάση λαμβάνει χώρα στην προαναφερθείσα επιτροπή του ΕΚ, η οποία συντάσσει έκθεση για την δεύτερη ανάγνωση του ΕΚ</a:t>
            </a:r>
          </a:p>
          <a:p>
            <a:r>
              <a:rPr lang="el-GR" dirty="0"/>
              <a:t>Αυτή πηγαίνει πάλι στην ολομέλεια του ΕΚ</a:t>
            </a:r>
          </a:p>
          <a:p>
            <a:endParaRPr lang="el-GR" dirty="0"/>
          </a:p>
        </p:txBody>
      </p:sp>
    </p:spTree>
    <p:extLst>
      <p:ext uri="{BB962C8B-B14F-4D97-AF65-F5344CB8AC3E}">
        <p14:creationId xmlns:p14="http://schemas.microsoft.com/office/powerpoint/2010/main" val="549873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552AEE-BF0A-4DEA-9D79-182F24782CA4}"/>
              </a:ext>
            </a:extLst>
          </p:cNvPr>
          <p:cNvSpPr>
            <a:spLocks noGrp="1"/>
          </p:cNvSpPr>
          <p:nvPr>
            <p:ph sz="quarter" idx="1"/>
          </p:nvPr>
        </p:nvSpPr>
        <p:spPr>
          <a:xfrm>
            <a:off x="711200" y="416560"/>
            <a:ext cx="10871200" cy="5603240"/>
          </a:xfrm>
        </p:spPr>
        <p:txBody>
          <a:bodyPr/>
          <a:lstStyle/>
          <a:p>
            <a:r>
              <a:rPr lang="el-GR" dirty="0"/>
              <a:t>Και υπάρχουν τέσσερις πιθανές εκβάσεις από την δεύτερη ανάγνωση του ΕΚ</a:t>
            </a:r>
          </a:p>
          <a:p>
            <a:endParaRPr lang="el-GR" dirty="0"/>
          </a:p>
          <a:p>
            <a:pPr lvl="1"/>
            <a:r>
              <a:rPr lang="el-GR" dirty="0"/>
              <a:t>Το ΕΚ εγκρίνει την πρόταση του Συμβουλίου, εκδίδεται νομοθετική πράξη</a:t>
            </a:r>
          </a:p>
          <a:p>
            <a:pPr lvl="1"/>
            <a:r>
              <a:rPr lang="el-GR" dirty="0"/>
              <a:t>Το ΕΚ δεν καταφέρνει να συμφωνήσει σε μια κοινή απόφαση εντός των 3 μηνών, οπότε εκδίδεται νομοθετική πράξη στη βάση των προτάσεων του Συμβουλίου από την πρώτη ανάγνωση</a:t>
            </a:r>
          </a:p>
          <a:p>
            <a:pPr lvl="1"/>
            <a:r>
              <a:rPr lang="el-GR" dirty="0"/>
              <a:t>Το ΕΚ απορρίπτει τις προτάσεις του Συμβουλίου, οπότε δεν εκδίδεται νομοθετική πράξη και η διαδικασία ολοκληρώνεται</a:t>
            </a:r>
          </a:p>
          <a:p>
            <a:pPr lvl="1"/>
            <a:r>
              <a:rPr lang="el-GR" dirty="0"/>
              <a:t>Το ΕΚ κάνει νέες προτάσεις για τροποποιήσεις οι οποίες επιστρέφουν στο Συμβούλιο για δεύτερη ανάγνωση (από το Συμβούλιο)</a:t>
            </a:r>
          </a:p>
          <a:p>
            <a:endParaRPr lang="el-GR" dirty="0"/>
          </a:p>
          <a:p>
            <a:pPr lvl="1"/>
            <a:endParaRPr lang="el-GR" dirty="0"/>
          </a:p>
        </p:txBody>
      </p:sp>
    </p:spTree>
    <p:extLst>
      <p:ext uri="{BB962C8B-B14F-4D97-AF65-F5344CB8AC3E}">
        <p14:creationId xmlns:p14="http://schemas.microsoft.com/office/powerpoint/2010/main" val="1241804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552AEE-BF0A-4DEA-9D79-182F24782CA4}"/>
              </a:ext>
            </a:extLst>
          </p:cNvPr>
          <p:cNvSpPr>
            <a:spLocks noGrp="1"/>
          </p:cNvSpPr>
          <p:nvPr>
            <p:ph sz="quarter" idx="1"/>
          </p:nvPr>
        </p:nvSpPr>
        <p:spPr>
          <a:xfrm>
            <a:off x="711200" y="416560"/>
            <a:ext cx="10871200" cy="5603240"/>
          </a:xfrm>
        </p:spPr>
        <p:txBody>
          <a:bodyPr/>
          <a:lstStyle/>
          <a:p>
            <a:r>
              <a:rPr lang="el-GR" dirty="0"/>
              <a:t>Στην τελευταία περίπτωση, το Συμβούλιο έχει στη διάθεση του 3 (με πιθανή παράταση στους 4) μήνες για να μελετήσει την δεύτερη ανάγνωση του ΕΚ</a:t>
            </a:r>
          </a:p>
          <a:p>
            <a:r>
              <a:rPr lang="el-GR" sz="2800" dirty="0"/>
              <a:t>Σε αυτό το στάδιο μεσολαβεί και η Επιτροπή προκειμένου να ενημερωθεί γι</a:t>
            </a:r>
            <a:r>
              <a:rPr lang="el-GR" dirty="0"/>
              <a:t>α τις προτάσεις του ΕΚ</a:t>
            </a:r>
          </a:p>
          <a:p>
            <a:r>
              <a:rPr lang="el-GR" sz="2800" dirty="0"/>
              <a:t>Το αποτέλεσμα της δεύτερης ανάγνωσης του Συμβουλίου μπορεί να είναι</a:t>
            </a:r>
          </a:p>
          <a:p>
            <a:pPr lvl="1"/>
            <a:r>
              <a:rPr lang="el-GR" dirty="0"/>
              <a:t>Εγκρίνει όλες τις τροπολογίες του ΕΚ και ψηφίζεται νομοθετική πράξη</a:t>
            </a:r>
          </a:p>
          <a:p>
            <a:pPr lvl="1"/>
            <a:r>
              <a:rPr lang="el-GR" dirty="0"/>
              <a:t>Δεν εγκρίνει τις προτάσεις οπότε ο Πρόεδρος του Συμβουλίου σε συνεργασία με τον Πρόεδρο της Επιτροπής συγκαλούν συνεδρίαση της Επιτροπής Συνδιαλλαγής</a:t>
            </a:r>
          </a:p>
        </p:txBody>
      </p:sp>
    </p:spTree>
    <p:extLst>
      <p:ext uri="{BB962C8B-B14F-4D97-AF65-F5344CB8AC3E}">
        <p14:creationId xmlns:p14="http://schemas.microsoft.com/office/powerpoint/2010/main" val="37572065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552AEE-BF0A-4DEA-9D79-182F24782CA4}"/>
              </a:ext>
            </a:extLst>
          </p:cNvPr>
          <p:cNvSpPr>
            <a:spLocks noGrp="1"/>
          </p:cNvSpPr>
          <p:nvPr>
            <p:ph sz="quarter" idx="1"/>
          </p:nvPr>
        </p:nvSpPr>
        <p:spPr>
          <a:xfrm>
            <a:off x="711200" y="416560"/>
            <a:ext cx="10871200" cy="5603240"/>
          </a:xfrm>
        </p:spPr>
        <p:txBody>
          <a:bodyPr/>
          <a:lstStyle/>
          <a:p>
            <a:r>
              <a:rPr lang="el-GR" dirty="0"/>
              <a:t>Η Επιτροπή Συνδιαλλαγής (ΕΣ) αποτελείται από εκπροσώπους του ΕΚ, του Συμβουλίου και της Επιτροπής</a:t>
            </a:r>
          </a:p>
          <a:p>
            <a:pPr marL="0" indent="0">
              <a:buNone/>
            </a:pPr>
            <a:endParaRPr lang="el-GR" sz="2800" dirty="0"/>
          </a:p>
          <a:p>
            <a:r>
              <a:rPr lang="el-GR" sz="2800" dirty="0"/>
              <a:t>Έχει 6 εβδομάδες διορία να καταθέσ</a:t>
            </a:r>
            <a:r>
              <a:rPr lang="el-GR" dirty="0"/>
              <a:t>ει τελική πρόταση </a:t>
            </a:r>
          </a:p>
          <a:p>
            <a:endParaRPr lang="el-GR" sz="2800" dirty="0"/>
          </a:p>
          <a:p>
            <a:r>
              <a:rPr lang="el-GR" sz="2800" dirty="0"/>
              <a:t>Αν η ΕΣ εγκρίνει κοινό κείμενο, τότε ψηφίζεται κοινή νομοθεσία</a:t>
            </a:r>
          </a:p>
          <a:p>
            <a:endParaRPr lang="el-GR" dirty="0"/>
          </a:p>
          <a:p>
            <a:r>
              <a:rPr lang="el-GR" dirty="0"/>
              <a:t>Αν δεν καταλήξει σε κοινό κείμενο, τερματίζεται η ΣΝΔ και η προτεινόμενη νομοθεσία καταπίπτει </a:t>
            </a:r>
          </a:p>
          <a:p>
            <a:endParaRPr lang="el-GR" sz="2800" dirty="0"/>
          </a:p>
        </p:txBody>
      </p:sp>
    </p:spTree>
    <p:extLst>
      <p:ext uri="{BB962C8B-B14F-4D97-AF65-F5344CB8AC3E}">
        <p14:creationId xmlns:p14="http://schemas.microsoft.com/office/powerpoint/2010/main" val="5709421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85BCDD2-DD57-46A3-BDF4-D95C19D5B49D}"/>
              </a:ext>
            </a:extLst>
          </p:cNvPr>
          <p:cNvSpPr>
            <a:spLocks noGrp="1"/>
          </p:cNvSpPr>
          <p:nvPr>
            <p:ph sz="quarter" idx="1"/>
          </p:nvPr>
        </p:nvSpPr>
        <p:spPr>
          <a:xfrm>
            <a:off x="284480" y="335280"/>
            <a:ext cx="11297920" cy="5684520"/>
          </a:xfrm>
        </p:spPr>
        <p:txBody>
          <a:bodyPr/>
          <a:lstStyle/>
          <a:p>
            <a:r>
              <a:rPr lang="el-GR" dirty="0"/>
              <a:t>Η ΚΜ αποτελεί το βασικό συστατικό στοιχείο αυτού που αποκαλείται ‘θετική ολοκλήρωση’</a:t>
            </a:r>
          </a:p>
          <a:p>
            <a:r>
              <a:rPr lang="el-GR" dirty="0"/>
              <a:t>Αυτή αντιπαραβάλλεται με την ‘αρνητική ολοκλήρωση’ η οποία συνήθως βασίζεται σε μείωση νόμων, ρυθμίσεων και θεσμών στην ΕΕ</a:t>
            </a:r>
          </a:p>
          <a:p>
            <a:r>
              <a:rPr lang="el-GR" dirty="0"/>
              <a:t>Η θετική ολοκλήρωση αντίθετα παράγει νέους νόμους, διαδικασίες και ρυθμίσεις</a:t>
            </a:r>
          </a:p>
          <a:p>
            <a:r>
              <a:rPr lang="el-GR" dirty="0"/>
              <a:t>Αφού εκδοθεί η δεσμευτική νομοθεσία υπεύθυνοι για την εφαρμογή τους είναι η Ευρωπαϊκή Επιτροπή σε συνδυασμό με τις δημόσιες διοικήσεις των ΚΜ</a:t>
            </a:r>
          </a:p>
          <a:p>
            <a:r>
              <a:rPr lang="el-GR" dirty="0"/>
              <a:t>Η εποπτεία της συμμόρφωσης ΚΜ, επιχειρήσεων, ιδιωτών κτλ. με τις δεσμευτικές νομικές αποφάσεις ανήκει στο Ευρωπαϊκό Δικαστήριο </a:t>
            </a:r>
          </a:p>
        </p:txBody>
      </p:sp>
    </p:spTree>
    <p:extLst>
      <p:ext uri="{BB962C8B-B14F-4D97-AF65-F5344CB8AC3E}">
        <p14:creationId xmlns:p14="http://schemas.microsoft.com/office/powerpoint/2010/main" val="33792736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552AEE-BF0A-4DEA-9D79-182F24782CA4}"/>
              </a:ext>
            </a:extLst>
          </p:cNvPr>
          <p:cNvSpPr>
            <a:spLocks noGrp="1"/>
          </p:cNvSpPr>
          <p:nvPr>
            <p:ph sz="quarter" idx="1"/>
          </p:nvPr>
        </p:nvSpPr>
        <p:spPr>
          <a:xfrm>
            <a:off x="711200" y="416560"/>
            <a:ext cx="10871200" cy="5603240"/>
          </a:xfrm>
        </p:spPr>
        <p:txBody>
          <a:bodyPr/>
          <a:lstStyle/>
          <a:p>
            <a:r>
              <a:rPr lang="el-GR" dirty="0"/>
              <a:t>Αφού εκδοθεί η δεσμευτική νομοθεσία υπεύθυνοι για την εφαρμογή τους είναι η Ευρωπαϊκή Επιτροπή σε συνδυασμό με τις δημόσιες διοικήσεις των ΚΜ</a:t>
            </a:r>
          </a:p>
          <a:p>
            <a:endParaRPr lang="el-GR" dirty="0"/>
          </a:p>
          <a:p>
            <a:r>
              <a:rPr lang="el-GR" dirty="0"/>
              <a:t>Η εποπτεία της συμμόρφωσης ΚΜ, επιχειρήσεων, ιδιωτών κτλ. με τις δεσμευτικές νομικές αποφάσεις ανήκει στο Ευρωπαϊκό Δικαστήριο</a:t>
            </a:r>
          </a:p>
          <a:p>
            <a:endParaRPr lang="el-GR" dirty="0"/>
          </a:p>
          <a:p>
            <a:r>
              <a:rPr lang="el-GR" dirty="0"/>
              <a:t>Και σε κάποιο βαθμό στα εθνικά Δικαστήρια εφόσον μιλάμε για δίκαιο της ΕΕ που μεταφέρεται αυτούσιο στα εθνικά Συντάγματα </a:t>
            </a:r>
          </a:p>
          <a:p>
            <a:endParaRPr lang="el-GR" sz="2800" dirty="0"/>
          </a:p>
        </p:txBody>
      </p:sp>
    </p:spTree>
    <p:extLst>
      <p:ext uri="{BB962C8B-B14F-4D97-AF65-F5344CB8AC3E}">
        <p14:creationId xmlns:p14="http://schemas.microsoft.com/office/powerpoint/2010/main" val="37972713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552AEE-BF0A-4DEA-9D79-182F24782CA4}"/>
              </a:ext>
            </a:extLst>
          </p:cNvPr>
          <p:cNvSpPr>
            <a:spLocks noGrp="1"/>
          </p:cNvSpPr>
          <p:nvPr>
            <p:ph sz="quarter" idx="1"/>
          </p:nvPr>
        </p:nvSpPr>
        <p:spPr>
          <a:xfrm>
            <a:off x="711200" y="416560"/>
            <a:ext cx="10871200" cy="5603240"/>
          </a:xfrm>
        </p:spPr>
        <p:txBody>
          <a:bodyPr/>
          <a:lstStyle/>
          <a:p>
            <a:pPr eaLnBrk="1" hangingPunct="1"/>
            <a:r>
              <a:rPr lang="el-GR" altLang="el-GR" dirty="0"/>
              <a:t>Ορισμένα χαρακτηριστικά της πραγματικότητας της λειτουργίας της Συνήθους Νομοθετικής Διαδικασίας</a:t>
            </a:r>
          </a:p>
          <a:p>
            <a:pPr eaLnBrk="1" hangingPunct="1"/>
            <a:endParaRPr lang="el-GR" altLang="el-GR" dirty="0"/>
          </a:p>
          <a:p>
            <a:pPr eaLnBrk="1" hangingPunct="1"/>
            <a:r>
              <a:rPr lang="el-GR" altLang="el-GR" dirty="0"/>
              <a:t>Προνομοθετική φάση </a:t>
            </a:r>
            <a:endParaRPr lang="en-US" altLang="el-GR" dirty="0"/>
          </a:p>
          <a:p>
            <a:pPr lvl="1" eaLnBrk="1" hangingPunct="1"/>
            <a:r>
              <a:rPr lang="el-GR" altLang="el-GR" dirty="0"/>
              <a:t>Καίριας σημασίας, καθώς οι πολιτικές και ουσιαστικές διευθετήσεις γίνονται πολύ πριν οι προτάσεις φτάσουν στο τελικό στάδιο της κατάθεσής τους στον </a:t>
            </a:r>
            <a:r>
              <a:rPr lang="el-GR" altLang="el-GR" dirty="0" err="1"/>
              <a:t>ενωσιακό</a:t>
            </a:r>
            <a:r>
              <a:rPr lang="el-GR" altLang="el-GR" dirty="0"/>
              <a:t> νομοθέτη</a:t>
            </a:r>
          </a:p>
          <a:p>
            <a:pPr lvl="1" eaLnBrk="1" hangingPunct="1"/>
            <a:endParaRPr lang="el-GR" altLang="el-GR" dirty="0"/>
          </a:p>
          <a:p>
            <a:pPr lvl="1" eaLnBrk="1" hangingPunct="1"/>
            <a:r>
              <a:rPr lang="el-GR" altLang="el-GR" dirty="0"/>
              <a:t>Μεγάλος πολιτικός χώρος για άσκηση </a:t>
            </a:r>
            <a:r>
              <a:rPr lang="el-GR" altLang="el-GR" dirty="0" err="1"/>
              <a:t>εξωθεσμικών</a:t>
            </a:r>
            <a:r>
              <a:rPr lang="el-GR" altLang="el-GR" dirty="0"/>
              <a:t> παρεμβάσεων (</a:t>
            </a:r>
            <a:r>
              <a:rPr lang="en-GB" altLang="el-GR" dirty="0"/>
              <a:t>lobbies, </a:t>
            </a:r>
            <a:r>
              <a:rPr lang="el-GR" altLang="el-GR" dirty="0"/>
              <a:t>πιέσεις από εθνικές κυβερνήσεις κτλ.)</a:t>
            </a:r>
            <a:endParaRPr lang="en-GB" altLang="el-GR" dirty="0"/>
          </a:p>
          <a:p>
            <a:pPr lvl="1" eaLnBrk="1" hangingPunct="1"/>
            <a:endParaRPr lang="en-GB" altLang="el-GR" dirty="0"/>
          </a:p>
          <a:p>
            <a:pPr lvl="1" eaLnBrk="1" hangingPunct="1"/>
            <a:r>
              <a:rPr lang="el-GR" altLang="el-GR" dirty="0"/>
              <a:t>Ντοκιμαντέρ για το </a:t>
            </a:r>
            <a:r>
              <a:rPr lang="en-GB" altLang="el-GR" dirty="0"/>
              <a:t>lobbying </a:t>
            </a:r>
            <a:r>
              <a:rPr lang="el-GR" altLang="el-GR" dirty="0"/>
              <a:t>στην ΕΕ</a:t>
            </a:r>
            <a:r>
              <a:rPr lang="en-US" altLang="el-GR" dirty="0"/>
              <a:t>: </a:t>
            </a:r>
            <a:r>
              <a:rPr lang="en-US" altLang="el-GR" dirty="0">
                <a:hlinkClick r:id="rId2"/>
              </a:rPr>
              <a:t>https://www.youtube.com/watch?v=xMuUEd6w54E</a:t>
            </a:r>
            <a:endParaRPr lang="en-US" altLang="el-GR" dirty="0"/>
          </a:p>
          <a:p>
            <a:pPr lvl="1" eaLnBrk="1" hangingPunct="1"/>
            <a:endParaRPr lang="el-GR" altLang="el-GR" dirty="0"/>
          </a:p>
          <a:p>
            <a:endParaRPr lang="el-GR" sz="2800" dirty="0"/>
          </a:p>
        </p:txBody>
      </p:sp>
    </p:spTree>
    <p:extLst>
      <p:ext uri="{BB962C8B-B14F-4D97-AF65-F5344CB8AC3E}">
        <p14:creationId xmlns:p14="http://schemas.microsoft.com/office/powerpoint/2010/main" val="7382451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552AEE-BF0A-4DEA-9D79-182F24782CA4}"/>
              </a:ext>
            </a:extLst>
          </p:cNvPr>
          <p:cNvSpPr>
            <a:spLocks noGrp="1"/>
          </p:cNvSpPr>
          <p:nvPr>
            <p:ph sz="quarter" idx="1"/>
          </p:nvPr>
        </p:nvSpPr>
        <p:spPr>
          <a:xfrm>
            <a:off x="711200" y="416560"/>
            <a:ext cx="10871200" cy="5603240"/>
          </a:xfrm>
        </p:spPr>
        <p:txBody>
          <a:bodyPr/>
          <a:lstStyle/>
          <a:p>
            <a:endParaRPr lang="el-GR" dirty="0"/>
          </a:p>
          <a:p>
            <a:r>
              <a:rPr lang="el-GR" dirty="0"/>
              <a:t>Ενώ η ΣΝΔ αποδίδει σημαντικό ρόλο στα υπερεθνικά όργανα έχουμε δει επανειλημμένως ότι αυτού του τύπου η θετική ολοκλήρωση δεν αποτελεί πολιτική επιλογή ως τρόπος διακυβέρνησης στην ΕΕ για πολλά ΚΜ ειδικά τα μεγαλύτερα και πιο ισχυρά</a:t>
            </a:r>
          </a:p>
          <a:p>
            <a:endParaRPr lang="el-GR" dirty="0"/>
          </a:p>
          <a:p>
            <a:r>
              <a:rPr lang="el-GR" sz="2800" dirty="0"/>
              <a:t>Για αυτό προέκυψε η Διακυβερνητική Συνεργασία</a:t>
            </a:r>
          </a:p>
          <a:p>
            <a:endParaRPr lang="el-GR" sz="2800" dirty="0"/>
          </a:p>
          <a:p>
            <a:r>
              <a:rPr lang="el-GR" dirty="0"/>
              <a:t>Ουσιαστικά αποτελεί μια εμπειρική αποτύπωση του θεωρητικού ρεύματος του φιλελεύθερου </a:t>
            </a:r>
            <a:r>
              <a:rPr lang="el-GR" dirty="0" err="1"/>
              <a:t>Διακυβερνητισμού</a:t>
            </a:r>
            <a:endParaRPr lang="el-GR" sz="2800" dirty="0"/>
          </a:p>
        </p:txBody>
      </p:sp>
    </p:spTree>
    <p:extLst>
      <p:ext uri="{BB962C8B-B14F-4D97-AF65-F5344CB8AC3E}">
        <p14:creationId xmlns:p14="http://schemas.microsoft.com/office/powerpoint/2010/main" val="1395016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208C9D0-D646-4B0D-A5CE-5C17964F1EA6}"/>
              </a:ext>
            </a:extLst>
          </p:cNvPr>
          <p:cNvSpPr>
            <a:spLocks noGrp="1"/>
          </p:cNvSpPr>
          <p:nvPr>
            <p:ph sz="quarter" idx="1"/>
          </p:nvPr>
        </p:nvSpPr>
        <p:spPr>
          <a:xfrm>
            <a:off x="254000" y="284480"/>
            <a:ext cx="11099800" cy="5892483"/>
          </a:xfrm>
        </p:spPr>
        <p:txBody>
          <a:bodyPr/>
          <a:lstStyle/>
          <a:p>
            <a:r>
              <a:rPr lang="el-GR" dirty="0"/>
              <a:t>Εννοιολογική αποσαφήνιση</a:t>
            </a:r>
            <a:r>
              <a:rPr lang="en-US" dirty="0"/>
              <a:t>: </a:t>
            </a:r>
            <a:r>
              <a:rPr lang="el-GR" dirty="0"/>
              <a:t>Ευρωπαϊκή ολοκλήρωση</a:t>
            </a:r>
          </a:p>
          <a:p>
            <a:endParaRPr lang="el-GR" dirty="0"/>
          </a:p>
          <a:p>
            <a:r>
              <a:rPr lang="el-GR" dirty="0"/>
              <a:t>Η Ευρωπαϊκή ολοκλήρωση νοείται ως μια διαδικασία η οποία λαμβάνει χώρα στα πλαίσια της λειτουργίας της ΕΕ </a:t>
            </a:r>
          </a:p>
          <a:p>
            <a:endParaRPr lang="el-GR" dirty="0"/>
          </a:p>
          <a:p>
            <a:r>
              <a:rPr lang="el-GR" dirty="0"/>
              <a:t>αφορά την ‘προς τα πάνω’ μετατόπιση (</a:t>
            </a:r>
            <a:r>
              <a:rPr lang="en-GB" dirty="0"/>
              <a:t>uploading) </a:t>
            </a:r>
            <a:r>
              <a:rPr lang="el-GR" dirty="0"/>
              <a:t>αρμοδιοτήτων από τα εθνικά κράτη στην ΕΕ</a:t>
            </a:r>
          </a:p>
          <a:p>
            <a:endParaRPr lang="el-GR" dirty="0"/>
          </a:p>
          <a:p>
            <a:r>
              <a:rPr lang="el-GR" dirty="0"/>
              <a:t>Συνήθως αναφέρεται σε δύο διαστάσεις, στην πολιτική και στην οικονομική ολοκλήρωση</a:t>
            </a:r>
          </a:p>
          <a:p>
            <a:endParaRPr lang="el-GR" dirty="0"/>
          </a:p>
        </p:txBody>
      </p:sp>
    </p:spTree>
    <p:extLst>
      <p:ext uri="{BB962C8B-B14F-4D97-AF65-F5344CB8AC3E}">
        <p14:creationId xmlns:p14="http://schemas.microsoft.com/office/powerpoint/2010/main" val="19743276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8CF3EE3-0AB5-43FD-B702-1B53C045E8F8}"/>
              </a:ext>
            </a:extLst>
          </p:cNvPr>
          <p:cNvSpPr>
            <a:spLocks noGrp="1"/>
          </p:cNvSpPr>
          <p:nvPr>
            <p:ph sz="quarter" idx="1"/>
          </p:nvPr>
        </p:nvSpPr>
        <p:spPr>
          <a:xfrm>
            <a:off x="538480" y="518160"/>
            <a:ext cx="11043920" cy="5501640"/>
          </a:xfrm>
        </p:spPr>
        <p:txBody>
          <a:bodyPr/>
          <a:lstStyle/>
          <a:p>
            <a:r>
              <a:rPr lang="el-GR" dirty="0"/>
              <a:t>Βασικά χαρακτηριστικά του </a:t>
            </a:r>
            <a:r>
              <a:rPr lang="el-GR" dirty="0" err="1"/>
              <a:t>Διακυβερνητισμού</a:t>
            </a:r>
            <a:endParaRPr lang="el-GR" dirty="0"/>
          </a:p>
          <a:p>
            <a:r>
              <a:rPr lang="el-GR" dirty="0"/>
              <a:t>Πολλές παραλλαγές </a:t>
            </a:r>
          </a:p>
          <a:p>
            <a:r>
              <a:rPr lang="el-GR" dirty="0"/>
              <a:t>Βασικότερη συνεισφορά αυτή του </a:t>
            </a:r>
            <a:r>
              <a:rPr lang="en-GB" dirty="0"/>
              <a:t>Andrew </a:t>
            </a:r>
            <a:r>
              <a:rPr lang="en-GB" dirty="0" err="1"/>
              <a:t>Moravscik</a:t>
            </a:r>
            <a:r>
              <a:rPr lang="en-GB" dirty="0"/>
              <a:t> </a:t>
            </a:r>
            <a:r>
              <a:rPr lang="el-GR" dirty="0"/>
              <a:t>το 1998</a:t>
            </a:r>
          </a:p>
          <a:p>
            <a:r>
              <a:rPr lang="en-GB" dirty="0"/>
              <a:t>Liberal intergovernmentalism </a:t>
            </a:r>
            <a:r>
              <a:rPr lang="el-GR" dirty="0"/>
              <a:t>– Φιλελεύθερος </a:t>
            </a:r>
            <a:r>
              <a:rPr lang="el-GR" dirty="0" err="1"/>
              <a:t>Διακυβερνητισμός</a:t>
            </a:r>
            <a:endParaRPr lang="el-GR" dirty="0"/>
          </a:p>
          <a:p>
            <a:r>
              <a:rPr lang="el-GR" dirty="0"/>
              <a:t>Κεντρικός- σχεδόν αποκλειστικός- ρόλος των εθνικών κυβερνήσεων ως παράγοντας προώθησης της Ευρωπαϊκής ολοκλήρωσης</a:t>
            </a:r>
          </a:p>
        </p:txBody>
      </p:sp>
    </p:spTree>
    <p:extLst>
      <p:ext uri="{BB962C8B-B14F-4D97-AF65-F5344CB8AC3E}">
        <p14:creationId xmlns:p14="http://schemas.microsoft.com/office/powerpoint/2010/main" val="36136519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03F7F49-EBC6-447E-BDF0-DF7AB72F8F43}"/>
              </a:ext>
            </a:extLst>
          </p:cNvPr>
          <p:cNvSpPr>
            <a:spLocks noGrp="1"/>
          </p:cNvSpPr>
          <p:nvPr>
            <p:ph sz="quarter" idx="1"/>
          </p:nvPr>
        </p:nvSpPr>
        <p:spPr>
          <a:xfrm>
            <a:off x="223520" y="304800"/>
            <a:ext cx="11358880" cy="5715000"/>
          </a:xfrm>
        </p:spPr>
        <p:txBody>
          <a:bodyPr/>
          <a:lstStyle/>
          <a:p>
            <a:r>
              <a:rPr lang="el-GR" sz="2800" dirty="0"/>
              <a:t>Έμφαση σε συγκεκριμένα σημεία της ενοποιητικής διαδικασίας (κυρίως Συνταγματικές Συνθήκες, Μάαστριχτ, Άμστερνταμ, Νίκαια κτλ.)</a:t>
            </a:r>
          </a:p>
          <a:p>
            <a:endParaRPr lang="el-GR" sz="2800" dirty="0"/>
          </a:p>
          <a:p>
            <a:r>
              <a:rPr lang="el-GR" sz="2800" dirty="0"/>
              <a:t>Και συγκλίσεις Ευρωπαϊκού Συμβουλίου</a:t>
            </a:r>
          </a:p>
          <a:p>
            <a:endParaRPr lang="el-GR" sz="2800" dirty="0"/>
          </a:p>
          <a:p>
            <a:r>
              <a:rPr lang="el-GR" sz="2800" dirty="0"/>
              <a:t>Δευτερεύων έως ανύπαρκτος ρόλος των υπερεθνικών οργάνων</a:t>
            </a:r>
          </a:p>
          <a:p>
            <a:endParaRPr lang="el-GR" sz="2800" dirty="0"/>
          </a:p>
          <a:p>
            <a:r>
              <a:rPr lang="el-GR" sz="2800" dirty="0"/>
              <a:t>Ομοφωνία στην λήψη αποφάσεων</a:t>
            </a:r>
          </a:p>
          <a:p>
            <a:endParaRPr lang="el-GR" sz="2800" dirty="0"/>
          </a:p>
          <a:p>
            <a:endParaRPr lang="el-GR" dirty="0"/>
          </a:p>
        </p:txBody>
      </p:sp>
    </p:spTree>
    <p:extLst>
      <p:ext uri="{BB962C8B-B14F-4D97-AF65-F5344CB8AC3E}">
        <p14:creationId xmlns:p14="http://schemas.microsoft.com/office/powerpoint/2010/main" val="17610825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B3A623D-BB6F-4674-B4F1-71E6B9751A14}"/>
              </a:ext>
            </a:extLst>
          </p:cNvPr>
          <p:cNvSpPr>
            <a:spLocks noGrp="1"/>
          </p:cNvSpPr>
          <p:nvPr>
            <p:ph sz="quarter" idx="1"/>
          </p:nvPr>
        </p:nvSpPr>
        <p:spPr>
          <a:xfrm>
            <a:off x="406400" y="436880"/>
            <a:ext cx="11176000" cy="5582920"/>
          </a:xfrm>
        </p:spPr>
        <p:txBody>
          <a:bodyPr/>
          <a:lstStyle/>
          <a:p>
            <a:r>
              <a:rPr lang="el-GR" sz="2800" dirty="0"/>
              <a:t>Γιατί όμως υπάρχουν οι υπερεθνικοί θεσμοί?</a:t>
            </a:r>
          </a:p>
          <a:p>
            <a:r>
              <a:rPr lang="el-GR" sz="2800" dirty="0"/>
              <a:t>Αποκλειστικά ως εργαλεία των εθνικών κυβερνήσεων και ως όργανα προώθησης εθνικών συμφερόντων</a:t>
            </a:r>
          </a:p>
          <a:p>
            <a:r>
              <a:rPr lang="el-GR" sz="2800" dirty="0"/>
              <a:t>Γιατί όμως να υπάρχει  η ΕΕ αν προωθεί αποκλειστικά τα συμφέροντα των ΚΜ?</a:t>
            </a:r>
          </a:p>
          <a:p>
            <a:r>
              <a:rPr lang="el-GR" sz="2800" dirty="0"/>
              <a:t>Ο λόγος είναι ότι οι εθνικές κυβερνήσεις βρίσκουν πιο εύκολο να περάσουν μέσα από το υπερεθνικό επίπεδο πολιτικά και θεσμικά ζητήματα για τα οποία βρίσκουν μεγάλες αντιστάσεις στο εθνικό επίπεδο</a:t>
            </a:r>
          </a:p>
          <a:p>
            <a:r>
              <a:rPr lang="el-GR" sz="2800" dirty="0"/>
              <a:t>Για παράδειγμα μεταρρυθμίσεις στις αγορές εργασίας</a:t>
            </a:r>
          </a:p>
          <a:p>
            <a:endParaRPr lang="el-GR" dirty="0"/>
          </a:p>
        </p:txBody>
      </p:sp>
    </p:spTree>
    <p:extLst>
      <p:ext uri="{BB962C8B-B14F-4D97-AF65-F5344CB8AC3E}">
        <p14:creationId xmlns:p14="http://schemas.microsoft.com/office/powerpoint/2010/main" val="135731690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CD5A383-5E6C-4DEF-B975-D18EE8A12E05}"/>
              </a:ext>
            </a:extLst>
          </p:cNvPr>
          <p:cNvSpPr>
            <a:spLocks noGrp="1"/>
          </p:cNvSpPr>
          <p:nvPr>
            <p:ph sz="quarter" idx="1"/>
          </p:nvPr>
        </p:nvSpPr>
        <p:spPr>
          <a:xfrm>
            <a:off x="284480" y="497840"/>
            <a:ext cx="11297920" cy="5521960"/>
          </a:xfrm>
        </p:spPr>
        <p:txBody>
          <a:bodyPr/>
          <a:lstStyle/>
          <a:p>
            <a:r>
              <a:rPr lang="el-GR" sz="2800" dirty="0"/>
              <a:t>Μπορούν έτσι να παρακάμψουν τα εθνικά εκλεκτορικά σώματα και την κοινή γνώμη σε εθνικό επίπεδο </a:t>
            </a:r>
          </a:p>
          <a:p>
            <a:r>
              <a:rPr lang="el-GR" sz="2800" dirty="0"/>
              <a:t>Επίσης, αυτό που καθίσταται σαφές στην σχετική βιβλιογραφία αλλά δεν γίνεται αποδεκτό από πολιτικούς είναι ότι βάσει του ΦΔΚ υπάρχει ανισότητα στην επιρροή που μπορούν να ασκήσουν ΚΜ </a:t>
            </a:r>
          </a:p>
          <a:p>
            <a:r>
              <a:rPr lang="el-GR" sz="2800" dirty="0"/>
              <a:t>Γίνεται δηλαδή μια ‘κυνική’ παραδοχή που λέει ότι ενάντια στην Συνταγματικά οριζόμενη ισότητα όλων των ΚΜ, η πραγματικότητα δείχνει ότι το μέγεθος και η οικονομική δύναμη συγκεκριμένων ΚΜ καθιστούν τα συμφέροντα τους πιο πιθανό να προωθηθούν με τα υπόλοιπα ΚΜ να καλούνται να σχηματίσουν συμμαχίες πάντα υπό την σκέπη ισχυρότερων ΚΜ</a:t>
            </a:r>
          </a:p>
        </p:txBody>
      </p:sp>
    </p:spTree>
    <p:extLst>
      <p:ext uri="{BB962C8B-B14F-4D97-AF65-F5344CB8AC3E}">
        <p14:creationId xmlns:p14="http://schemas.microsoft.com/office/powerpoint/2010/main" val="6500218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0C94660-D72E-41FE-B074-9B967DA05BB4}"/>
              </a:ext>
            </a:extLst>
          </p:cNvPr>
          <p:cNvSpPr>
            <a:spLocks noGrp="1"/>
          </p:cNvSpPr>
          <p:nvPr>
            <p:ph sz="quarter" idx="1"/>
          </p:nvPr>
        </p:nvSpPr>
        <p:spPr>
          <a:xfrm>
            <a:off x="345440" y="416560"/>
            <a:ext cx="11236960" cy="5603240"/>
          </a:xfrm>
        </p:spPr>
        <p:txBody>
          <a:bodyPr/>
          <a:lstStyle/>
          <a:p>
            <a:r>
              <a:rPr lang="el-GR" sz="2800" dirty="0"/>
              <a:t>Κάποια ΚΜ είναι πιο ίσα από άλλα</a:t>
            </a:r>
          </a:p>
          <a:p>
            <a:endParaRPr lang="el-GR" sz="2800" dirty="0"/>
          </a:p>
          <a:p>
            <a:r>
              <a:rPr lang="el-GR" sz="2800" dirty="0"/>
              <a:t>Δεν είναι ασφαλώς απαραίτητα αντιθετικά τα δύο μοντέλα Διακυβέρνησης που προκύπτουν από την ΚΜ και ΔΚΒ</a:t>
            </a:r>
          </a:p>
          <a:p>
            <a:endParaRPr lang="el-GR" sz="2800" dirty="0"/>
          </a:p>
          <a:p>
            <a:r>
              <a:rPr lang="el-GR" sz="2800" dirty="0"/>
              <a:t>Υπάρχουν περιπτώσεις πολιτικών στις οποίες πρώτα ξεκίνησαν τα ΚΜ να συνεργάζονται στην βάση του ΔΚΒ και μετά προχώρησαν στην ένταξη αυτής της πολιτικής στην ΚΜ</a:t>
            </a:r>
          </a:p>
          <a:p>
            <a:endParaRPr lang="el-GR" sz="2800" dirty="0"/>
          </a:p>
          <a:p>
            <a:r>
              <a:rPr lang="el-GR" sz="2800" dirty="0"/>
              <a:t>Π.χ.  Συμφωνία </a:t>
            </a:r>
            <a:r>
              <a:rPr lang="el-GR" sz="2800" dirty="0" err="1"/>
              <a:t>Σέγκεν</a:t>
            </a:r>
            <a:endParaRPr lang="el-GR" sz="2800" dirty="0"/>
          </a:p>
        </p:txBody>
      </p:sp>
    </p:spTree>
    <p:extLst>
      <p:ext uri="{BB962C8B-B14F-4D97-AF65-F5344CB8AC3E}">
        <p14:creationId xmlns:p14="http://schemas.microsoft.com/office/powerpoint/2010/main" val="6861050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3BE2F9A-2EB5-41B5-8B03-A7F612FD3284}"/>
              </a:ext>
            </a:extLst>
          </p:cNvPr>
          <p:cNvSpPr>
            <a:spLocks noGrp="1"/>
          </p:cNvSpPr>
          <p:nvPr>
            <p:ph sz="quarter" idx="1"/>
          </p:nvPr>
        </p:nvSpPr>
        <p:spPr>
          <a:xfrm>
            <a:off x="477520" y="416560"/>
            <a:ext cx="11104880" cy="5603240"/>
          </a:xfrm>
        </p:spPr>
        <p:txBody>
          <a:bodyPr/>
          <a:lstStyle/>
          <a:p>
            <a:r>
              <a:rPr lang="el-GR" sz="2800" dirty="0"/>
              <a:t>Οι μορφές διακυβέρνησης στα πλαίσια της οικονομικής κρίσης </a:t>
            </a:r>
          </a:p>
          <a:p>
            <a:endParaRPr lang="el-GR" sz="2800" dirty="0"/>
          </a:p>
          <a:p>
            <a:r>
              <a:rPr lang="el-GR" sz="2800" dirty="0"/>
              <a:t>Έχει υποστηριχθεί από πολλές πλευρές ότι ένα από τα βασικότερα ‘θύματα’ της πολιτικής και οικονομικής κρίσης που ταλανίζει την ΕΕ από το 2010 μέχρι σήμερα είναι η Κοινοτική Μέθοδος</a:t>
            </a:r>
          </a:p>
          <a:p>
            <a:endParaRPr lang="el-GR" sz="2800" dirty="0"/>
          </a:p>
          <a:p>
            <a:r>
              <a:rPr lang="el-GR" sz="2800" dirty="0"/>
              <a:t>Κατά συνέπεια προκύπτει ότι αντίστοιχα ισχυρά πλήγματα έχουν δεχθεί και οι μορφές διακυβέρνησης που βασίζονται στην ΚΜ</a:t>
            </a:r>
          </a:p>
          <a:p>
            <a:endParaRPr lang="el-GR" sz="2800" dirty="0"/>
          </a:p>
        </p:txBody>
      </p:sp>
    </p:spTree>
    <p:extLst>
      <p:ext uri="{BB962C8B-B14F-4D97-AF65-F5344CB8AC3E}">
        <p14:creationId xmlns:p14="http://schemas.microsoft.com/office/powerpoint/2010/main" val="189895891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4D2AA6C-228C-4FB3-AD51-BD24EA7FEB4D}"/>
              </a:ext>
            </a:extLst>
          </p:cNvPr>
          <p:cNvSpPr>
            <a:spLocks noGrp="1"/>
          </p:cNvSpPr>
          <p:nvPr>
            <p:ph sz="quarter" idx="1"/>
          </p:nvPr>
        </p:nvSpPr>
        <p:spPr>
          <a:xfrm>
            <a:off x="335280" y="314960"/>
            <a:ext cx="11247120" cy="5704840"/>
          </a:xfrm>
        </p:spPr>
        <p:txBody>
          <a:bodyPr/>
          <a:lstStyle/>
          <a:p>
            <a:r>
              <a:rPr lang="el-GR" sz="2800" dirty="0"/>
              <a:t>Στα πλαίσια αυτά φαίνεται ότι υπερτερεί σε σημαντικό βαθμό η Διακυβερνητική μέθοδος διακυβέρνησης η οποία χρησιμοποιείται σε όλο και περισσότερα πεδία πολιτικής, ειδικά αυτά που αναδύθηκαν προκειμένου να αντιμετωπιστεί η οικονομική κρίση</a:t>
            </a:r>
          </a:p>
          <a:p>
            <a:endParaRPr lang="el-GR" sz="2800" dirty="0"/>
          </a:p>
          <a:p>
            <a:r>
              <a:rPr lang="el-GR" sz="2800" dirty="0"/>
              <a:t>Η συζήτηση έχει λάβει τέτοια χαρακτηριστικά που να γίνεται λόγος για ‘θεσμική εκτροπή’ στις μορφές διακυβέρνησης στην ΕΕ</a:t>
            </a:r>
          </a:p>
          <a:p>
            <a:endParaRPr lang="el-GR" sz="2800" dirty="0"/>
          </a:p>
          <a:p>
            <a:r>
              <a:rPr lang="el-GR" sz="2800" dirty="0"/>
              <a:t>Αλλά και ευρύτερα για κρίση διακυβέρνησης στην ΕΕ (εκτός από τις κρίσεις που διανύει σε άλλα επίπεδα)</a:t>
            </a:r>
          </a:p>
          <a:p>
            <a:endParaRPr lang="el-GR" dirty="0"/>
          </a:p>
        </p:txBody>
      </p:sp>
    </p:spTree>
    <p:extLst>
      <p:ext uri="{BB962C8B-B14F-4D97-AF65-F5344CB8AC3E}">
        <p14:creationId xmlns:p14="http://schemas.microsoft.com/office/powerpoint/2010/main" val="3469858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62115C1-07F7-494F-BC44-A22F94DABAAA}"/>
              </a:ext>
            </a:extLst>
          </p:cNvPr>
          <p:cNvSpPr>
            <a:spLocks noGrp="1"/>
          </p:cNvSpPr>
          <p:nvPr>
            <p:ph sz="quarter" idx="1"/>
          </p:nvPr>
        </p:nvSpPr>
        <p:spPr>
          <a:xfrm>
            <a:off x="375920" y="457200"/>
            <a:ext cx="11206480" cy="5562600"/>
          </a:xfrm>
        </p:spPr>
        <p:txBody>
          <a:bodyPr/>
          <a:lstStyle/>
          <a:p>
            <a:pPr marL="0" indent="0">
              <a:buNone/>
            </a:pPr>
            <a:r>
              <a:rPr lang="el-GR" dirty="0"/>
              <a:t> </a:t>
            </a:r>
          </a:p>
          <a:p>
            <a:r>
              <a:rPr lang="el-GR" sz="2800" dirty="0"/>
              <a:t>Η Κοινοτική Μέθοδος χάνει όλο και περισσότερο έδαφος σαν τρόπος συντονισμού των πολιτικών της ΕΕ </a:t>
            </a:r>
          </a:p>
          <a:p>
            <a:endParaRPr lang="el-GR" sz="2800" dirty="0"/>
          </a:p>
          <a:p>
            <a:r>
              <a:rPr lang="el-GR" sz="2800" dirty="0"/>
              <a:t>Όχι απαραίτητα τυπικά και θεσμικά όπου μπορεί να έχουμε επέκταση  της ΚΜ σε περισσότερες περιοχές πολιτικής όσο στην πολιτική πραγματικότητα</a:t>
            </a:r>
          </a:p>
          <a:p>
            <a:endParaRPr lang="el-GR" sz="2800" dirty="0"/>
          </a:p>
          <a:p>
            <a:r>
              <a:rPr lang="el-GR" sz="2800" dirty="0"/>
              <a:t>Και αντικαθίσταται από Διακυβερνητικές ή και άλλες μεθόδους</a:t>
            </a:r>
          </a:p>
          <a:p>
            <a:endParaRPr lang="el-GR" dirty="0"/>
          </a:p>
        </p:txBody>
      </p:sp>
    </p:spTree>
    <p:extLst>
      <p:ext uri="{BB962C8B-B14F-4D97-AF65-F5344CB8AC3E}">
        <p14:creationId xmlns:p14="http://schemas.microsoft.com/office/powerpoint/2010/main" val="42581370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1BD1833-6F93-43A0-92F2-A7CBDD8FF8ED}"/>
              </a:ext>
            </a:extLst>
          </p:cNvPr>
          <p:cNvSpPr>
            <a:spLocks noGrp="1"/>
          </p:cNvSpPr>
          <p:nvPr>
            <p:ph sz="quarter" idx="1"/>
          </p:nvPr>
        </p:nvSpPr>
        <p:spPr>
          <a:xfrm>
            <a:off x="690880" y="487680"/>
            <a:ext cx="10891520" cy="5532120"/>
          </a:xfrm>
        </p:spPr>
        <p:txBody>
          <a:bodyPr/>
          <a:lstStyle/>
          <a:p>
            <a:r>
              <a:rPr lang="el-GR" sz="2800" dirty="0"/>
              <a:t>Οι συζητήσεις αυτές ασφαλώς είχαν ήδη ξεκινήσει από το 1992 με την Συνθήκη του Μάαστριχτ</a:t>
            </a:r>
          </a:p>
          <a:p>
            <a:endParaRPr lang="el-GR" sz="2800" dirty="0"/>
          </a:p>
          <a:p>
            <a:r>
              <a:rPr lang="el-GR" sz="2800" dirty="0"/>
              <a:t>Διαφάνηκε τότε ότι οι ρυθμίσεις για το κοινό νόμισμα δεν μπορούσαν να προχωρήσουν με την Κοινοτική Μέθοδο και η Διακυβερνητική μέθοδος είναι η μόνη λύση για να παρακάμπτονται τα όποια εμπόδια λαϊκής νομιμοποίησης αντιμετώπιζαν οι ρυθμίσεις για το ευρώ</a:t>
            </a:r>
          </a:p>
          <a:p>
            <a:endParaRPr lang="el-GR" sz="2800" dirty="0"/>
          </a:p>
          <a:p>
            <a:r>
              <a:rPr lang="el-GR" sz="2800" dirty="0"/>
              <a:t>Έχουμε φτάσει λοιπόν σήμερα να κάνουμε λόγο για Συνταγματική εκτροπή στην ΕΕ </a:t>
            </a:r>
          </a:p>
        </p:txBody>
      </p:sp>
    </p:spTree>
    <p:extLst>
      <p:ext uri="{BB962C8B-B14F-4D97-AF65-F5344CB8AC3E}">
        <p14:creationId xmlns:p14="http://schemas.microsoft.com/office/powerpoint/2010/main" val="104296776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0C29434-53C3-46AE-BE0E-D84802BF713D}"/>
              </a:ext>
            </a:extLst>
          </p:cNvPr>
          <p:cNvSpPr>
            <a:spLocks noGrp="1"/>
          </p:cNvSpPr>
          <p:nvPr>
            <p:ph sz="quarter" idx="1"/>
          </p:nvPr>
        </p:nvSpPr>
        <p:spPr>
          <a:xfrm>
            <a:off x="640080" y="396240"/>
            <a:ext cx="10942320" cy="5623560"/>
          </a:xfrm>
        </p:spPr>
        <p:txBody>
          <a:bodyPr/>
          <a:lstStyle/>
          <a:p>
            <a:r>
              <a:rPr lang="el-GR" sz="2800" dirty="0"/>
              <a:t>Η αντιπαράθεση αυτή δεν λαμβάνει χώρα σε ένα επίπεδο </a:t>
            </a:r>
            <a:r>
              <a:rPr lang="en-GB" sz="2800" dirty="0"/>
              <a:t>zero- sum game</a:t>
            </a:r>
            <a:endParaRPr lang="el-GR" sz="2800" dirty="0"/>
          </a:p>
          <a:p>
            <a:endParaRPr lang="el-GR" sz="2800" dirty="0"/>
          </a:p>
          <a:p>
            <a:r>
              <a:rPr lang="el-GR" sz="2800" dirty="0"/>
              <a:t>Δηλαδή η επικράτηση μιας από τις μεθόδους διακυβέρνησης δεν επιφέρει την πλήρη κατάργηση της άλλης</a:t>
            </a:r>
          </a:p>
          <a:p>
            <a:endParaRPr lang="el-GR" sz="2800" dirty="0"/>
          </a:p>
          <a:p>
            <a:r>
              <a:rPr lang="el-GR" sz="2800" dirty="0"/>
              <a:t>Αντίθετα υπάρχουν περιπτώσεις όπου οι τυπικές (νομικές και θεσμικές) ρυθμίσεις προβλέπουν την χρήση της ΚΜ αλλά τελικά καταλήγει να χρησιμοποιείται η ΔΜ</a:t>
            </a:r>
          </a:p>
        </p:txBody>
      </p:sp>
    </p:spTree>
    <p:extLst>
      <p:ext uri="{BB962C8B-B14F-4D97-AF65-F5344CB8AC3E}">
        <p14:creationId xmlns:p14="http://schemas.microsoft.com/office/powerpoint/2010/main" val="943437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D753B80-6892-4379-87F6-2E0C1A67B20E}"/>
              </a:ext>
            </a:extLst>
          </p:cNvPr>
          <p:cNvSpPr>
            <a:spLocks noGrp="1"/>
          </p:cNvSpPr>
          <p:nvPr>
            <p:ph idx="1"/>
          </p:nvPr>
        </p:nvSpPr>
        <p:spPr>
          <a:xfrm>
            <a:off x="264160" y="254000"/>
            <a:ext cx="11089640" cy="5922963"/>
          </a:xfrm>
        </p:spPr>
        <p:txBody>
          <a:bodyPr/>
          <a:lstStyle/>
          <a:p>
            <a:r>
              <a:rPr lang="el-GR" dirty="0"/>
              <a:t>Σύμφωνα με τον </a:t>
            </a:r>
            <a:r>
              <a:rPr lang="en-GB" dirty="0"/>
              <a:t>Wallace </a:t>
            </a:r>
            <a:r>
              <a:rPr lang="el-GR" dirty="0"/>
              <a:t>Ευρωπαϊκή ολοκλήρωση υφίσταται όταν διαμορφώνονται και συγκροτούνται στο υπερεθνικό επίπεδο (της ΕΕ) νέες κοινότητες, θεσμοί, αξίες, εργαλεία πολιτικής που υπερβαίνουν το εθνικό επίπεδο </a:t>
            </a:r>
          </a:p>
          <a:p>
            <a:pPr marL="0" indent="0">
              <a:buNone/>
            </a:pPr>
            <a:endParaRPr lang="el-GR" dirty="0"/>
          </a:p>
          <a:p>
            <a:r>
              <a:rPr lang="el-GR" dirty="0"/>
              <a:t>Σύμφωνα με τον </a:t>
            </a:r>
            <a:r>
              <a:rPr lang="en-US" dirty="0"/>
              <a:t>Haas </a:t>
            </a:r>
            <a:r>
              <a:rPr lang="el-GR" dirty="0"/>
              <a:t>πολιτική ολοκλήρωση είναι η διαδικασία μέσω της οποίας οι πολιτικοί δρώντες (</a:t>
            </a:r>
            <a:r>
              <a:rPr lang="en-GB" dirty="0"/>
              <a:t>policy actors) </a:t>
            </a:r>
            <a:r>
              <a:rPr lang="el-GR" dirty="0"/>
              <a:t>μετατοπίζουν την πολιτική τους δράση σε ένα νέο υπερεθνικό θεσμικό κέντρο στο οποίο αποδίδεται ή διεκδικεί σημαντική δικαιοδοσία έναντι και υπεράνω των εθνικών κρατών  </a:t>
            </a:r>
          </a:p>
        </p:txBody>
      </p:sp>
    </p:spTree>
    <p:extLst>
      <p:ext uri="{BB962C8B-B14F-4D97-AF65-F5344CB8AC3E}">
        <p14:creationId xmlns:p14="http://schemas.microsoft.com/office/powerpoint/2010/main" val="40446639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C13ED09-D904-4794-9FC7-B795A534CFB0}"/>
              </a:ext>
            </a:extLst>
          </p:cNvPr>
          <p:cNvSpPr>
            <a:spLocks noGrp="1"/>
          </p:cNvSpPr>
          <p:nvPr>
            <p:ph sz="quarter" idx="1"/>
          </p:nvPr>
        </p:nvSpPr>
        <p:spPr>
          <a:xfrm>
            <a:off x="355600" y="264160"/>
            <a:ext cx="11226800" cy="5755640"/>
          </a:xfrm>
        </p:spPr>
        <p:txBody>
          <a:bodyPr/>
          <a:lstStyle/>
          <a:p>
            <a:r>
              <a:rPr lang="el-GR" sz="2800" dirty="0"/>
              <a:t>Για παράδειγμα, από τα μέσα της δεκαετίας του 1980 υπάρχει τάση καθιέρωσης και επέκτασης της ΚΜ σε όλο και περισσότερες πολιτικές της ΕΕ για παράδειγμα μέσα από την ενίσχυση του ρόλου του Ευρωκοινοβουλίου το οποίο μέχρι τότε ήταν ένα θεσμικό όργανο χωρίς καθόλου αρμοδιότητες</a:t>
            </a:r>
          </a:p>
          <a:p>
            <a:pPr marL="0" indent="0">
              <a:buNone/>
            </a:pPr>
            <a:endParaRPr lang="el-GR" sz="2800" dirty="0"/>
          </a:p>
          <a:p>
            <a:r>
              <a:rPr lang="el-GR" sz="2800" dirty="0"/>
              <a:t>Από τα μέσα της δεκαετίας του 1980 λοιπόν βλέπουμε οι τυπικές ρυθμίσεις να ευνοούν την ενίσχυση του ρόλου του ΕΚ</a:t>
            </a:r>
          </a:p>
          <a:p>
            <a:endParaRPr lang="el-GR" dirty="0"/>
          </a:p>
        </p:txBody>
      </p:sp>
    </p:spTree>
    <p:extLst>
      <p:ext uri="{BB962C8B-B14F-4D97-AF65-F5344CB8AC3E}">
        <p14:creationId xmlns:p14="http://schemas.microsoft.com/office/powerpoint/2010/main" val="88522102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076AB59-B388-468B-8C4B-402B6652BC75}"/>
              </a:ext>
            </a:extLst>
          </p:cNvPr>
          <p:cNvSpPr>
            <a:spLocks noGrp="1"/>
          </p:cNvSpPr>
          <p:nvPr>
            <p:ph sz="quarter" idx="1"/>
          </p:nvPr>
        </p:nvSpPr>
        <p:spPr>
          <a:xfrm>
            <a:off x="355600" y="426720"/>
            <a:ext cx="11226800" cy="5593080"/>
          </a:xfrm>
        </p:spPr>
        <p:txBody>
          <a:bodyPr/>
          <a:lstStyle/>
          <a:p>
            <a:r>
              <a:rPr lang="el-GR" sz="2800" dirty="0"/>
              <a:t>Προκύπτει λοιπόν και μια άλλη σύγκρουση στα πλαίσια της διακυβέρνησης των πολιτικών της ΕΕ</a:t>
            </a:r>
          </a:p>
          <a:p>
            <a:endParaRPr lang="el-GR" sz="2800" dirty="0"/>
          </a:p>
          <a:p>
            <a:r>
              <a:rPr lang="el-GR" sz="2800" dirty="0"/>
              <a:t>Εκτός από την σύγκρουση ανάμεσα στην ΚΜ και τον </a:t>
            </a:r>
            <a:r>
              <a:rPr lang="el-GR" sz="2800" dirty="0" err="1"/>
              <a:t>Διακυβερνητισμό</a:t>
            </a:r>
            <a:r>
              <a:rPr lang="el-GR" sz="2800" dirty="0"/>
              <a:t> καταγράφεται και σύγκρουση ανάμεσα στο τυπικό και στο άτυπο</a:t>
            </a:r>
          </a:p>
          <a:p>
            <a:endParaRPr lang="el-GR" sz="2800" dirty="0"/>
          </a:p>
          <a:p>
            <a:r>
              <a:rPr lang="el-GR" sz="2800" dirty="0"/>
              <a:t>Οι τυπικές ρυθμίσεις δηλαδή ενισχύουν την ΚΜ αλλά οι άτυπες συμφωνίες ανάμεσα κυρίως στα μεγάλα ΚΜ ευνοούν την Διακυβερνητική μέθοδο</a:t>
            </a:r>
          </a:p>
        </p:txBody>
      </p:sp>
    </p:spTree>
    <p:extLst>
      <p:ext uri="{BB962C8B-B14F-4D97-AF65-F5344CB8AC3E}">
        <p14:creationId xmlns:p14="http://schemas.microsoft.com/office/powerpoint/2010/main" val="30915888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5C07CF3-F32F-4663-98D2-07CEBE0FFB90}"/>
              </a:ext>
            </a:extLst>
          </p:cNvPr>
          <p:cNvSpPr>
            <a:spLocks noGrp="1"/>
          </p:cNvSpPr>
          <p:nvPr>
            <p:ph sz="quarter" idx="1"/>
          </p:nvPr>
        </p:nvSpPr>
        <p:spPr>
          <a:xfrm>
            <a:off x="467360" y="406400"/>
            <a:ext cx="11115040" cy="5613400"/>
          </a:xfrm>
        </p:spPr>
        <p:txBody>
          <a:bodyPr/>
          <a:lstStyle/>
          <a:p>
            <a:r>
              <a:rPr lang="el-GR" sz="2800" dirty="0"/>
              <a:t>Καθίσταται σαφές ότι όλο και περισσότερο η Διακυβερνητική Μέθοδος χρησιμοποιείται στις πολιτικές της ΕΕ ειδικά από το 2010 και μετά</a:t>
            </a:r>
            <a:endParaRPr lang="en-GB" sz="2800" dirty="0"/>
          </a:p>
          <a:p>
            <a:pPr marL="0" indent="0">
              <a:buNone/>
            </a:pPr>
            <a:endParaRPr lang="el-GR" sz="2800" dirty="0"/>
          </a:p>
          <a:p>
            <a:r>
              <a:rPr lang="el-GR" sz="2800" dirty="0"/>
              <a:t>Γιατί όμως αυτό είναι αρνητικό για την Ευρωπαϊκή ολοκλήρωση και για τις μορφές διακυβέρνησης που χρησιμοποιούνται στα πλαίσια αυτής?</a:t>
            </a:r>
          </a:p>
          <a:p>
            <a:endParaRPr lang="el-GR" sz="2800" dirty="0"/>
          </a:p>
          <a:p>
            <a:r>
              <a:rPr lang="el-GR" sz="2800" dirty="0"/>
              <a:t>Γιατί η ΚΜ είναι καλύτερη για την διακυβέρνηση στην ΕΕ από την ΔΚΜ?</a:t>
            </a:r>
          </a:p>
          <a:p>
            <a:endParaRPr lang="el-GR" sz="2800" dirty="0"/>
          </a:p>
          <a:p>
            <a:endParaRPr lang="el-GR" dirty="0"/>
          </a:p>
        </p:txBody>
      </p:sp>
    </p:spTree>
    <p:extLst>
      <p:ext uri="{BB962C8B-B14F-4D97-AF65-F5344CB8AC3E}">
        <p14:creationId xmlns:p14="http://schemas.microsoft.com/office/powerpoint/2010/main" val="160104110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58148BA-429C-47F8-B858-A272D070F321}"/>
              </a:ext>
            </a:extLst>
          </p:cNvPr>
          <p:cNvSpPr>
            <a:spLocks noGrp="1"/>
          </p:cNvSpPr>
          <p:nvPr>
            <p:ph sz="quarter" idx="1"/>
          </p:nvPr>
        </p:nvSpPr>
        <p:spPr>
          <a:xfrm>
            <a:off x="568960" y="396240"/>
            <a:ext cx="11013440" cy="5623560"/>
          </a:xfrm>
        </p:spPr>
        <p:txBody>
          <a:bodyPr/>
          <a:lstStyle/>
          <a:p>
            <a:r>
              <a:rPr lang="el-GR" sz="2800" dirty="0"/>
              <a:t>Αντιμετωπίζει (εν μέρει) το μεγαλύτερο πρόβλημα που αντιμετωπίζει η ΕΕ σήμερα, αυτό της έλλειψης δημοκρατικής νομιμοποίησης μέσω της ενεργούς (σε κάποιο βαθμό συμμετοχής του ΕΚ)</a:t>
            </a:r>
          </a:p>
          <a:p>
            <a:r>
              <a:rPr lang="el-GR" sz="2800" dirty="0"/>
              <a:t>Από το ξεκίνημα της ΕΟΚ και με αποκορύφωμα την σημερινή συγκυρία η ΕΕ χαρακτηρίζεται ένα </a:t>
            </a:r>
            <a:r>
              <a:rPr lang="el-GR" sz="2800" dirty="0" err="1"/>
              <a:t>πρότζεκτ</a:t>
            </a:r>
            <a:r>
              <a:rPr lang="el-GR" sz="2800" dirty="0"/>
              <a:t> βασισμένο στην βούληση μιας σειράς μη εκλεγμένων πολιτικών και τεχνοκρατών</a:t>
            </a:r>
          </a:p>
          <a:p>
            <a:endParaRPr lang="el-GR" sz="2800" dirty="0"/>
          </a:p>
          <a:p>
            <a:r>
              <a:rPr lang="el-GR" sz="2800" dirty="0"/>
              <a:t>Μέσα λοιπόν από την εμπλοκή του Ευρωκοινοβουλίου διασφαλίζεται ότι οι απόψεις των πολιτών της ΕΕ λαμβάνονται υπόψη στις αποφάσεις που λαμβάνονται στα πλαίσια της διακυβέρνησης της ΕΕ</a:t>
            </a:r>
          </a:p>
          <a:p>
            <a:endParaRPr lang="el-GR" dirty="0"/>
          </a:p>
        </p:txBody>
      </p:sp>
    </p:spTree>
    <p:extLst>
      <p:ext uri="{BB962C8B-B14F-4D97-AF65-F5344CB8AC3E}">
        <p14:creationId xmlns:p14="http://schemas.microsoft.com/office/powerpoint/2010/main" val="5376401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AE845EE-151E-4781-941A-051BAE77E5A1}"/>
              </a:ext>
            </a:extLst>
          </p:cNvPr>
          <p:cNvSpPr>
            <a:spLocks noGrp="1"/>
          </p:cNvSpPr>
          <p:nvPr>
            <p:ph sz="quarter" idx="1"/>
          </p:nvPr>
        </p:nvSpPr>
        <p:spPr>
          <a:xfrm>
            <a:off x="355600" y="406400"/>
            <a:ext cx="11287760" cy="6024880"/>
          </a:xfrm>
        </p:spPr>
        <p:txBody>
          <a:bodyPr/>
          <a:lstStyle/>
          <a:p>
            <a:r>
              <a:rPr lang="el-GR" sz="2800" dirty="0"/>
              <a:t>Διασφαλίζεται η συνέχεια στις πολιτικές της ΕΕ μέσα από τον ισχυρό εκτελεστικό ρόλο της Επιτροπής</a:t>
            </a:r>
          </a:p>
          <a:p>
            <a:endParaRPr lang="el-GR" sz="2800" dirty="0"/>
          </a:p>
          <a:p>
            <a:r>
              <a:rPr lang="el-GR" sz="2800" dirty="0"/>
              <a:t>Εκτός από τους Επιτρόπους, η Επιτροπή αποτελείται από μια σειρά δημοσίων υπαλλήλων οι οποίοι εξασφαλίζουν ότι οι όποιες αλλαγές στην πολιτική σύνθεση της Επιτροπής δεν θα έχουν ως αποτέλεσμα την ριζική αλλαγή της διακυβέρνησης της ΕΕ</a:t>
            </a:r>
          </a:p>
          <a:p>
            <a:endParaRPr lang="el-GR" sz="2800" dirty="0"/>
          </a:p>
          <a:p>
            <a:r>
              <a:rPr lang="el-GR" sz="2800" dirty="0"/>
              <a:t>Η ειδική πλειοψηφία που χρησιμοποιείται στο Συμβούλιο όταν μια πολιτική συντονίζεται μέσω της ΚΜ και η έλλειψη επιλογής άσκησης βέτο διασφαλίζει την αποδοτικότητα στις αποφάσεις του Συμβουλίου</a:t>
            </a:r>
          </a:p>
          <a:p>
            <a:endParaRPr lang="el-GR" dirty="0"/>
          </a:p>
        </p:txBody>
      </p:sp>
    </p:spTree>
    <p:extLst>
      <p:ext uri="{BB962C8B-B14F-4D97-AF65-F5344CB8AC3E}">
        <p14:creationId xmlns:p14="http://schemas.microsoft.com/office/powerpoint/2010/main" val="28167804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660EE1C-699D-4B93-BC68-B914C1F8600C}"/>
              </a:ext>
            </a:extLst>
          </p:cNvPr>
          <p:cNvSpPr>
            <a:spLocks noGrp="1"/>
          </p:cNvSpPr>
          <p:nvPr>
            <p:ph sz="quarter" idx="1"/>
          </p:nvPr>
        </p:nvSpPr>
        <p:spPr>
          <a:xfrm>
            <a:off x="213360" y="355600"/>
            <a:ext cx="11369040" cy="5664200"/>
          </a:xfrm>
        </p:spPr>
        <p:txBody>
          <a:bodyPr/>
          <a:lstStyle/>
          <a:p>
            <a:r>
              <a:rPr lang="el-GR" sz="2800" dirty="0"/>
              <a:t>Σπάνια μπορεί ένα κράτος να μπλοκάρει μια απόφαση εφόσον αποτελεί βούληση της πλειοψηφίας</a:t>
            </a:r>
          </a:p>
          <a:p>
            <a:endParaRPr lang="el-GR" sz="2800" dirty="0"/>
          </a:p>
          <a:p>
            <a:r>
              <a:rPr lang="el-GR" sz="2800" dirty="0"/>
              <a:t>Πλέον το βέτο μπορεί να ασκηθεί μόνο σε πολιτικές διεύρυνσης, τροποποίησης των Συνθηκών και στην φορολογία και την ΚΕΠΠΑ</a:t>
            </a:r>
          </a:p>
          <a:p>
            <a:pPr marL="0" indent="0">
              <a:buNone/>
            </a:pPr>
            <a:endParaRPr lang="el-GR" sz="2800" dirty="0"/>
          </a:p>
          <a:p>
            <a:r>
              <a:rPr lang="el-GR" sz="2800" dirty="0"/>
              <a:t>Στα πλαίσια του </a:t>
            </a:r>
            <a:r>
              <a:rPr lang="el-GR" sz="2800" dirty="0" err="1"/>
              <a:t>προνομοθετικού</a:t>
            </a:r>
            <a:r>
              <a:rPr lang="el-GR" sz="2800" dirty="0"/>
              <a:t> σταδίου πριν την κατάθεση νομοθετικής πρωτοβουλίας από την Επιτροπή λαμβάνονται όλες οι γνώμες από πιθανά αντικρουόμενα συμφέροντα με αποτέλεσμα να διασφαλίζεται σύνθεση συμφερόντων</a:t>
            </a:r>
          </a:p>
          <a:p>
            <a:r>
              <a:rPr lang="el-GR" sz="2800" dirty="0"/>
              <a:t>Επιβολή νομιμοποίησης μέσα από την λειτουργία του Ευρωπαϊκού Δικαστηρίου</a:t>
            </a:r>
          </a:p>
          <a:p>
            <a:endParaRPr lang="el-GR" dirty="0"/>
          </a:p>
          <a:p>
            <a:endParaRPr lang="el-GR" dirty="0"/>
          </a:p>
        </p:txBody>
      </p:sp>
    </p:spTree>
    <p:extLst>
      <p:ext uri="{BB962C8B-B14F-4D97-AF65-F5344CB8AC3E}">
        <p14:creationId xmlns:p14="http://schemas.microsoft.com/office/powerpoint/2010/main" val="28460097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4FD9FE7-82B0-4C59-878F-C2C242F202E3}"/>
              </a:ext>
            </a:extLst>
          </p:cNvPr>
          <p:cNvSpPr>
            <a:spLocks noGrp="1"/>
          </p:cNvSpPr>
          <p:nvPr>
            <p:ph sz="quarter" idx="1"/>
          </p:nvPr>
        </p:nvSpPr>
        <p:spPr>
          <a:xfrm>
            <a:off x="243840" y="274320"/>
            <a:ext cx="11338560" cy="5745480"/>
          </a:xfrm>
        </p:spPr>
        <p:txBody>
          <a:bodyPr/>
          <a:lstStyle/>
          <a:p>
            <a:r>
              <a:rPr lang="el-GR" sz="2800" dirty="0"/>
              <a:t>Συνεπώς τίθεται το ερώτημα γιατί επικράτησε ο </a:t>
            </a:r>
            <a:r>
              <a:rPr lang="el-GR" sz="2800" dirty="0" err="1"/>
              <a:t>Διακυβερνητισμός</a:t>
            </a:r>
            <a:r>
              <a:rPr lang="el-GR" sz="2800" dirty="0"/>
              <a:t> ως βασική μέθοδος διακυβέρνησης στην ΕΕ παρόλα τα θετικά που αποτυπώνονται για την ΚΜ?</a:t>
            </a:r>
          </a:p>
          <a:p>
            <a:endParaRPr lang="el-GR" sz="2800" dirty="0"/>
          </a:p>
          <a:p>
            <a:r>
              <a:rPr lang="el-GR" sz="2800" dirty="0"/>
              <a:t>Βασικός λόγος είναι ελλείματα πολιτικής που εμφανίζει η ίδια η ΚΜ</a:t>
            </a:r>
          </a:p>
          <a:p>
            <a:endParaRPr lang="el-GR" sz="2800" dirty="0"/>
          </a:p>
          <a:p>
            <a:r>
              <a:rPr lang="el-GR" sz="2800" dirty="0"/>
              <a:t>Παρόλα όσα είπαμε, δεν εντάσσει με ουσιαστικό δημοκρατικό τρόπο τα συμφέροντα των ΚΜ και των πολιτών στην διαδικασία διακυβέρνησης της ΕΕ</a:t>
            </a:r>
          </a:p>
        </p:txBody>
      </p:sp>
    </p:spTree>
    <p:extLst>
      <p:ext uri="{BB962C8B-B14F-4D97-AF65-F5344CB8AC3E}">
        <p14:creationId xmlns:p14="http://schemas.microsoft.com/office/powerpoint/2010/main" val="372659948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B15B203-B71B-4ECF-A4DF-7B5DD6BFB2DB}"/>
              </a:ext>
            </a:extLst>
          </p:cNvPr>
          <p:cNvSpPr>
            <a:spLocks noGrp="1"/>
          </p:cNvSpPr>
          <p:nvPr>
            <p:ph sz="quarter" idx="1"/>
          </p:nvPr>
        </p:nvSpPr>
        <p:spPr>
          <a:xfrm>
            <a:off x="213360" y="294640"/>
            <a:ext cx="11369040" cy="5725160"/>
          </a:xfrm>
        </p:spPr>
        <p:txBody>
          <a:bodyPr/>
          <a:lstStyle/>
          <a:p>
            <a:pPr lvl="0">
              <a:buClr>
                <a:srgbClr val="D34817"/>
              </a:buClr>
            </a:pPr>
            <a:r>
              <a:rPr lang="el-GR" sz="2800" dirty="0">
                <a:solidFill>
                  <a:prstClr val="black"/>
                </a:solidFill>
              </a:rPr>
              <a:t>Σημαντικό ρόλο διαδραμάτισε σε αυτή την εξέλιξη η διεύρυνση</a:t>
            </a:r>
          </a:p>
          <a:p>
            <a:pPr lvl="0">
              <a:buClr>
                <a:srgbClr val="D34817"/>
              </a:buClr>
            </a:pPr>
            <a:endParaRPr lang="el-GR" sz="2800" dirty="0">
              <a:solidFill>
                <a:prstClr val="black"/>
              </a:solidFill>
            </a:endParaRPr>
          </a:p>
          <a:p>
            <a:pPr lvl="0">
              <a:buClr>
                <a:srgbClr val="D34817"/>
              </a:buClr>
            </a:pPr>
            <a:r>
              <a:rPr lang="el-GR" sz="2800" dirty="0">
                <a:solidFill>
                  <a:prstClr val="black"/>
                </a:solidFill>
              </a:rPr>
              <a:t>Σημαντική βιβλιογραφία επισήμανε από την δεκαετία του 1990 και του 2000 ότι η γεωγραφική επέκταση θα έχει ως αποτέλεσμα δυσκολίες στην εύρεση πολιτικών λύσεων</a:t>
            </a:r>
          </a:p>
          <a:p>
            <a:pPr lvl="0">
              <a:buClr>
                <a:srgbClr val="D34817"/>
              </a:buClr>
            </a:pPr>
            <a:endParaRPr lang="el-GR" sz="2800" dirty="0">
              <a:solidFill>
                <a:prstClr val="black"/>
              </a:solidFill>
            </a:endParaRPr>
          </a:p>
          <a:p>
            <a:pPr lvl="0">
              <a:buClr>
                <a:srgbClr val="D34817"/>
              </a:buClr>
            </a:pPr>
            <a:r>
              <a:rPr lang="el-GR" sz="2800" dirty="0">
                <a:solidFill>
                  <a:prstClr val="black"/>
                </a:solidFill>
              </a:rPr>
              <a:t>Οι προβλέψεις τους ήταν παραπάνω από έγκυρες</a:t>
            </a:r>
          </a:p>
          <a:p>
            <a:pPr lvl="0">
              <a:buClr>
                <a:srgbClr val="D34817"/>
              </a:buClr>
            </a:pPr>
            <a:endParaRPr lang="el-GR" sz="2800" dirty="0">
              <a:solidFill>
                <a:prstClr val="black"/>
              </a:solidFill>
            </a:endParaRPr>
          </a:p>
          <a:p>
            <a:pPr lvl="0">
              <a:buClr>
                <a:srgbClr val="D34817"/>
              </a:buClr>
            </a:pPr>
            <a:r>
              <a:rPr lang="el-GR" sz="2800" dirty="0">
                <a:solidFill>
                  <a:prstClr val="black"/>
                </a:solidFill>
              </a:rPr>
              <a:t>Η γεωγραφική εξάπλωση σε χώρες οπαδούς της ΔΚΜ είχε τεράστιες επιπτώσεις στην δυνατότητα των θεσμών της ΕΕ να λαμβάνουν αποφάσεις</a:t>
            </a:r>
          </a:p>
          <a:p>
            <a:endParaRPr lang="el-GR" dirty="0"/>
          </a:p>
        </p:txBody>
      </p:sp>
    </p:spTree>
    <p:extLst>
      <p:ext uri="{BB962C8B-B14F-4D97-AF65-F5344CB8AC3E}">
        <p14:creationId xmlns:p14="http://schemas.microsoft.com/office/powerpoint/2010/main" val="317821095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93FBEFB-3DF6-45B8-90BC-52AA36D33975}"/>
              </a:ext>
            </a:extLst>
          </p:cNvPr>
          <p:cNvSpPr>
            <a:spLocks noGrp="1"/>
          </p:cNvSpPr>
          <p:nvPr>
            <p:ph sz="quarter" idx="1"/>
          </p:nvPr>
        </p:nvSpPr>
        <p:spPr>
          <a:xfrm>
            <a:off x="233680" y="284480"/>
            <a:ext cx="11348720" cy="5735320"/>
          </a:xfrm>
        </p:spPr>
        <p:txBody>
          <a:bodyPr/>
          <a:lstStyle/>
          <a:p>
            <a:r>
              <a:rPr lang="el-GR" sz="2800" dirty="0"/>
              <a:t>Το αποτέλεσμα της επικράτησης του </a:t>
            </a:r>
            <a:r>
              <a:rPr lang="el-GR" sz="2800" dirty="0" err="1"/>
              <a:t>Διακυβερνητισμού</a:t>
            </a:r>
            <a:r>
              <a:rPr lang="el-GR" sz="2800" dirty="0"/>
              <a:t> ως βασική μέθοδος διακυβέρνησης στις πολιτικές της ΕΕ είναι η πλήρης επικράτηση των μεγάλων ΚΜ και ειδικά της Γερμανίας</a:t>
            </a:r>
          </a:p>
          <a:p>
            <a:r>
              <a:rPr lang="el-GR" sz="2800" dirty="0"/>
              <a:t>Η οποία πλέον ελέγχει και την Επιτροπή (η πρόεδρος της οποίας επιβλήθηκε παρακάμπτοντας τη συναίνεση του ΕΚ)</a:t>
            </a:r>
          </a:p>
          <a:p>
            <a:pPr marL="0" indent="0">
              <a:buNone/>
            </a:pPr>
            <a:endParaRPr lang="el-GR" sz="2800" dirty="0"/>
          </a:p>
          <a:p>
            <a:r>
              <a:rPr lang="el-GR" sz="2800" dirty="0"/>
              <a:t>Δεν αντιμετωπίζεται αλλά δυσχεραίνεται το δημοκρατικό έλλειμα στην ΕΕ</a:t>
            </a:r>
          </a:p>
          <a:p>
            <a:r>
              <a:rPr lang="el-GR" sz="2800" dirty="0"/>
              <a:t>Η κατακόρυφη άνοδος </a:t>
            </a:r>
            <a:r>
              <a:rPr lang="el-GR" sz="2800" dirty="0" err="1"/>
              <a:t>Ευρωσκεπτικιστικών</a:t>
            </a:r>
            <a:r>
              <a:rPr lang="el-GR" sz="2800" dirty="0"/>
              <a:t> κομμάτων (57% σύμφωνα με τις τελευταίες μετρήσεις)</a:t>
            </a:r>
          </a:p>
        </p:txBody>
      </p:sp>
    </p:spTree>
    <p:extLst>
      <p:ext uri="{BB962C8B-B14F-4D97-AF65-F5344CB8AC3E}">
        <p14:creationId xmlns:p14="http://schemas.microsoft.com/office/powerpoint/2010/main" val="26988837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1B6FB32-48F5-4CC0-A79A-8D7CB7BAD955}"/>
              </a:ext>
            </a:extLst>
          </p:cNvPr>
          <p:cNvSpPr>
            <a:spLocks noGrp="1"/>
          </p:cNvSpPr>
          <p:nvPr>
            <p:ph sz="quarter" idx="1"/>
          </p:nvPr>
        </p:nvSpPr>
        <p:spPr>
          <a:xfrm>
            <a:off x="558800" y="264160"/>
            <a:ext cx="11023600" cy="5755640"/>
          </a:xfrm>
        </p:spPr>
        <p:txBody>
          <a:bodyPr/>
          <a:lstStyle/>
          <a:p>
            <a:r>
              <a:rPr lang="el-GR" sz="2800" b="1" dirty="0"/>
              <a:t>Άλλες μορφές Διακυβέρνησης στην ΕΕ</a:t>
            </a:r>
          </a:p>
          <a:p>
            <a:r>
              <a:rPr lang="el-GR" sz="2800" dirty="0"/>
              <a:t>Ανοιχτή Μέθοδος Συντονισμού</a:t>
            </a:r>
          </a:p>
          <a:p>
            <a:r>
              <a:rPr lang="el-GR" sz="2800" dirty="0"/>
              <a:t>Όταν πλέον προχώρησε η Ευρωπαϊκή ολοκλήρωση σε συγκεκριμένα πεδία πολιτικής άρχισε να γίνεται κατανοητό ότι η ΕΕ χρειάζονταν να δείξει ότι κινείται πολιτικά σε αυτά τα πεδία χωρίς όμως στην ουσία να δίνει διευρυμένες αρμοδιότητες στο υπερεθνικό επίπεδο και άρα να χρησιμοποιήσει την ΚΜ</a:t>
            </a:r>
          </a:p>
        </p:txBody>
      </p:sp>
    </p:spTree>
    <p:extLst>
      <p:ext uri="{BB962C8B-B14F-4D97-AF65-F5344CB8AC3E}">
        <p14:creationId xmlns:p14="http://schemas.microsoft.com/office/powerpoint/2010/main" val="2177615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40BC3B6-840B-4264-BC7F-A9F20FCE833F}"/>
              </a:ext>
            </a:extLst>
          </p:cNvPr>
          <p:cNvSpPr>
            <a:spLocks noGrp="1"/>
          </p:cNvSpPr>
          <p:nvPr>
            <p:ph idx="1"/>
          </p:nvPr>
        </p:nvSpPr>
        <p:spPr>
          <a:xfrm>
            <a:off x="142240" y="335280"/>
            <a:ext cx="11211560" cy="5841683"/>
          </a:xfrm>
        </p:spPr>
        <p:txBody>
          <a:bodyPr/>
          <a:lstStyle/>
          <a:p>
            <a:r>
              <a:rPr lang="el-GR" dirty="0"/>
              <a:t>Οι βασικές θεωρίες που έχουν αναπτυχθεί προκειμένου να αποτυπωθεί η διαδικασία της ευρωπαϊκής ενοποίησης είναι </a:t>
            </a:r>
          </a:p>
          <a:p>
            <a:pPr lvl="1"/>
            <a:r>
              <a:rPr lang="el-GR" dirty="0"/>
              <a:t>Η </a:t>
            </a:r>
            <a:r>
              <a:rPr lang="el-GR" dirty="0" err="1"/>
              <a:t>νεολειτουργική</a:t>
            </a:r>
            <a:r>
              <a:rPr lang="el-GR" dirty="0"/>
              <a:t> (</a:t>
            </a:r>
            <a:r>
              <a:rPr lang="en-GB" dirty="0"/>
              <a:t>neo-functionalism)</a:t>
            </a:r>
            <a:r>
              <a:rPr lang="el-GR" dirty="0"/>
              <a:t>, η ενοποίηση ξεκινάει σε κάποιους πρώτους τομείς οικονομικής πολιτικής και μέσα από την διαδικασία της διάχυσης (</a:t>
            </a:r>
            <a:r>
              <a:rPr lang="en-GB" dirty="0"/>
              <a:t>spill-over effects) </a:t>
            </a:r>
            <a:r>
              <a:rPr lang="el-GR" dirty="0"/>
              <a:t>επηρεάζονται και άλλοι τομείς πολιτικής</a:t>
            </a:r>
          </a:p>
          <a:p>
            <a:pPr lvl="1"/>
            <a:r>
              <a:rPr lang="el-GR" dirty="0"/>
              <a:t>Οι  οποίοι με τη σειρά τους ενοποιούνται </a:t>
            </a:r>
          </a:p>
          <a:p>
            <a:pPr lvl="1"/>
            <a:r>
              <a:rPr lang="el-GR" dirty="0"/>
              <a:t>Τα έθνη-κράτη θεωρούνται ξεπερασμένες γεωγραφικές δομές γύρω από τις οποίες χτίζεται η πολιτική και οικονομική οργάνωση</a:t>
            </a:r>
          </a:p>
          <a:p>
            <a:pPr lvl="1"/>
            <a:r>
              <a:rPr lang="el-GR" dirty="0"/>
              <a:t>Οι εθνικές αρχές και αξίες πολύ συχνά οδηγούν σε υιοθέτηση πολιτικών που είναι παράλογες για την διεθνή πολιτική</a:t>
            </a:r>
          </a:p>
          <a:p>
            <a:pPr lvl="1"/>
            <a:r>
              <a:rPr lang="el-GR" dirty="0"/>
              <a:t>Συνεπώς η υπερεθνική συγκέντρωση αρμοδιοτήτων αποτελεί την μοναδική οδό για την διαχείριση των οικονομικών και πολιτικών ζητημάτων</a:t>
            </a:r>
          </a:p>
          <a:p>
            <a:pPr marL="457200" lvl="1" indent="0">
              <a:buNone/>
            </a:pPr>
            <a:r>
              <a:rPr lang="el-GR" dirty="0"/>
              <a:t> </a:t>
            </a:r>
          </a:p>
        </p:txBody>
      </p:sp>
    </p:spTree>
    <p:extLst>
      <p:ext uri="{BB962C8B-B14F-4D97-AF65-F5344CB8AC3E}">
        <p14:creationId xmlns:p14="http://schemas.microsoft.com/office/powerpoint/2010/main" val="410011918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7CE6B86-39D7-4C14-9D80-905CFE982B61}"/>
              </a:ext>
            </a:extLst>
          </p:cNvPr>
          <p:cNvSpPr>
            <a:spLocks noGrp="1"/>
          </p:cNvSpPr>
          <p:nvPr>
            <p:ph sz="quarter" idx="1"/>
          </p:nvPr>
        </p:nvSpPr>
        <p:spPr>
          <a:xfrm>
            <a:off x="152400" y="365760"/>
            <a:ext cx="11430000" cy="5654040"/>
          </a:xfrm>
        </p:spPr>
        <p:txBody>
          <a:bodyPr/>
          <a:lstStyle/>
          <a:p>
            <a:pPr lvl="0">
              <a:buClr>
                <a:srgbClr val="D34817"/>
              </a:buClr>
            </a:pPr>
            <a:r>
              <a:rPr lang="el-GR" sz="2800" dirty="0">
                <a:solidFill>
                  <a:prstClr val="black"/>
                </a:solidFill>
              </a:rPr>
              <a:t>Η Οικονομική ενοποίηση στα πλαίσια της ΟΝΕ αποτέλεσε την πρώτη πολιτική αυτού του τύπου</a:t>
            </a:r>
          </a:p>
          <a:p>
            <a:pPr lvl="0">
              <a:buClr>
                <a:srgbClr val="D34817"/>
              </a:buClr>
            </a:pPr>
            <a:endParaRPr lang="en-GB" sz="2800" dirty="0">
              <a:solidFill>
                <a:prstClr val="black"/>
              </a:solidFill>
            </a:endParaRPr>
          </a:p>
          <a:p>
            <a:pPr lvl="0">
              <a:buClr>
                <a:srgbClr val="D34817"/>
              </a:buClr>
            </a:pPr>
            <a:r>
              <a:rPr lang="el-GR" sz="2800" dirty="0">
                <a:solidFill>
                  <a:prstClr val="black"/>
                </a:solidFill>
              </a:rPr>
              <a:t>Η πολιτική απασχόλησης ήταν η άλλη πολιτική όπου χρησιμοποιείται αυτού του τύπου η Διακυβέρνηση </a:t>
            </a:r>
          </a:p>
          <a:p>
            <a:pPr lvl="0">
              <a:buClr>
                <a:srgbClr val="D34817"/>
              </a:buClr>
            </a:pPr>
            <a:endParaRPr lang="el-GR" sz="2800" dirty="0">
              <a:solidFill>
                <a:prstClr val="black"/>
              </a:solidFill>
            </a:endParaRPr>
          </a:p>
          <a:p>
            <a:r>
              <a:rPr lang="el-GR" sz="2800" dirty="0"/>
              <a:t>Η νέα αυτή μορφή διακυβέρνησης ονομάζεται Ανοιχτή Μέθοδος Συντονισμού (ΑΜΣ)</a:t>
            </a:r>
          </a:p>
          <a:p>
            <a:r>
              <a:rPr lang="el-GR" sz="2800" dirty="0"/>
              <a:t>Πρόκειται για μια ήπια μορφή διακυβέρνησης που δεν παράγει δεσμευτικό δίκαιο όπως η ΚΜ αλλά ούτε στηρίζεται αποκλειστικά στην διακυβερνητική συνεργασία</a:t>
            </a:r>
          </a:p>
          <a:p>
            <a:pPr lvl="0">
              <a:buClr>
                <a:srgbClr val="D34817"/>
              </a:buClr>
            </a:pPr>
            <a:endParaRPr lang="el-GR" sz="2800" dirty="0">
              <a:solidFill>
                <a:prstClr val="black"/>
              </a:solidFill>
            </a:endParaRPr>
          </a:p>
          <a:p>
            <a:endParaRPr lang="el-GR" dirty="0"/>
          </a:p>
        </p:txBody>
      </p:sp>
    </p:spTree>
    <p:extLst>
      <p:ext uri="{BB962C8B-B14F-4D97-AF65-F5344CB8AC3E}">
        <p14:creationId xmlns:p14="http://schemas.microsoft.com/office/powerpoint/2010/main" val="300261030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85E0127-5EF1-450A-A5F8-FF023471FD37}"/>
              </a:ext>
            </a:extLst>
          </p:cNvPr>
          <p:cNvSpPr>
            <a:spLocks noGrp="1"/>
          </p:cNvSpPr>
          <p:nvPr>
            <p:ph sz="quarter" idx="1"/>
          </p:nvPr>
        </p:nvSpPr>
        <p:spPr>
          <a:xfrm>
            <a:off x="294640" y="213360"/>
            <a:ext cx="11287760" cy="5806440"/>
          </a:xfrm>
        </p:spPr>
        <p:txBody>
          <a:bodyPr/>
          <a:lstStyle/>
          <a:p>
            <a:r>
              <a:rPr lang="el-GR" sz="2800" dirty="0"/>
              <a:t>Μια μορφή διαμόρφωσης διακυβερνητικής πολιτικής η οποία δεν απαιτεί από τα κράτη μέλη να προβλέψουν ή να τροποποιήσουν τις νομοθεσίες τους</a:t>
            </a:r>
          </a:p>
          <a:p>
            <a:endParaRPr lang="el-GR" sz="2800" dirty="0"/>
          </a:p>
          <a:p>
            <a:r>
              <a:rPr lang="el-GR" sz="2800" dirty="0"/>
              <a:t>Δημιουργήθηκε την δεκαετία του 1990 για να συντονίσει την οικονομική και κοινωνική πολιτική της ΕΕ</a:t>
            </a:r>
          </a:p>
          <a:p>
            <a:endParaRPr lang="el-GR" sz="2800" dirty="0"/>
          </a:p>
          <a:p>
            <a:r>
              <a:rPr lang="el-GR" sz="2800" dirty="0"/>
              <a:t>Θεσπίστηκε επίσημα το 2000 με την υιοθέτηση της Στρατηγικής της Λισαβόνας (προπομπός της Στρατηγικής Ευρώπη 2020)</a:t>
            </a:r>
          </a:p>
          <a:p>
            <a:endParaRPr lang="el-GR" dirty="0"/>
          </a:p>
          <a:p>
            <a:endParaRPr lang="el-GR" dirty="0"/>
          </a:p>
        </p:txBody>
      </p:sp>
    </p:spTree>
    <p:extLst>
      <p:ext uri="{BB962C8B-B14F-4D97-AF65-F5344CB8AC3E}">
        <p14:creationId xmlns:p14="http://schemas.microsoft.com/office/powerpoint/2010/main" val="324577816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7F50FFE-97CE-40F9-BBFD-D86506FA1B55}"/>
              </a:ext>
            </a:extLst>
          </p:cNvPr>
          <p:cNvSpPr>
            <a:spLocks noGrp="1"/>
          </p:cNvSpPr>
          <p:nvPr>
            <p:ph sz="quarter" idx="1"/>
          </p:nvPr>
        </p:nvSpPr>
        <p:spPr>
          <a:xfrm>
            <a:off x="355600" y="284480"/>
            <a:ext cx="11226800" cy="5735320"/>
          </a:xfrm>
        </p:spPr>
        <p:txBody>
          <a:bodyPr/>
          <a:lstStyle/>
          <a:p>
            <a:r>
              <a:rPr lang="el-GR" sz="2800" dirty="0"/>
              <a:t>Στα πλαίσια της λειτουργίας των </a:t>
            </a:r>
            <a:r>
              <a:rPr lang="en-GB" sz="2800" dirty="0"/>
              <a:t>spill-over effects, </a:t>
            </a:r>
            <a:r>
              <a:rPr lang="el-GR" sz="2800" dirty="0"/>
              <a:t>η έντονη ενοποίηση στην νομισματική πολιτική είχε οδηγήσει και σε ισχυρότατες τάσεις ενοποίησης στην οικονομική πολιτική</a:t>
            </a:r>
          </a:p>
          <a:p>
            <a:endParaRPr lang="el-GR" sz="2800" dirty="0"/>
          </a:p>
          <a:p>
            <a:r>
              <a:rPr lang="el-GR" sz="2800" dirty="0"/>
              <a:t>Όμως τα ΚΜ ειδικά τα μεγαλύτερα δεν επιθυμούσαν σε καμία περίπτωση να </a:t>
            </a:r>
            <a:r>
              <a:rPr lang="el-GR" sz="2800" dirty="0" err="1"/>
              <a:t>αμοιβαιοποιήσουν</a:t>
            </a:r>
            <a:r>
              <a:rPr lang="el-GR" sz="2800" dirty="0"/>
              <a:t> εργαλεία οικονομικής πολιτικής στα θεσμικά όργανα της ΕΕ</a:t>
            </a:r>
          </a:p>
          <a:p>
            <a:endParaRPr lang="el-GR" sz="2800" dirty="0"/>
          </a:p>
          <a:p>
            <a:r>
              <a:rPr lang="el-GR" sz="2800" dirty="0"/>
              <a:t>Έτσι η ΑΜΣ παρείχε ένα ευρύ πλαίσιο συνεργασίας ανάμεσα στα ΚΜ τα οποία αναλάμβαναν την ευθύνη να συντονίσουν τις εθνικές τους πολιτικές προς συγκεκριμένους στόχους οι οποίοι όμως δεν είναι ούτε δεσμευτικοί ούτε βασίζονται σε </a:t>
            </a:r>
            <a:r>
              <a:rPr lang="el-GR" sz="2800" dirty="0" err="1"/>
              <a:t>ενωσιακό</a:t>
            </a:r>
            <a:r>
              <a:rPr lang="el-GR" sz="2800" dirty="0"/>
              <a:t> δίκαιο</a:t>
            </a:r>
          </a:p>
        </p:txBody>
      </p:sp>
    </p:spTree>
    <p:extLst>
      <p:ext uri="{BB962C8B-B14F-4D97-AF65-F5344CB8AC3E}">
        <p14:creationId xmlns:p14="http://schemas.microsoft.com/office/powerpoint/2010/main" val="234629407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42BED9E-4FC2-407C-95B5-3EEF96606D3E}"/>
              </a:ext>
            </a:extLst>
          </p:cNvPr>
          <p:cNvSpPr>
            <a:spLocks noGrp="1"/>
          </p:cNvSpPr>
          <p:nvPr>
            <p:ph sz="quarter" idx="1"/>
          </p:nvPr>
        </p:nvSpPr>
        <p:spPr>
          <a:xfrm>
            <a:off x="284480" y="294639"/>
            <a:ext cx="11297920" cy="6142019"/>
          </a:xfrm>
        </p:spPr>
        <p:txBody>
          <a:bodyPr/>
          <a:lstStyle/>
          <a:p>
            <a:r>
              <a:rPr lang="el-GR" sz="2800" dirty="0"/>
              <a:t>Πως διασφαλίζεται η υλοποίηση αυτών των πολιτικών αφού δεν πρόκειται για μια απλή διακυβερνητική λειτουργία?</a:t>
            </a:r>
          </a:p>
          <a:p>
            <a:endParaRPr lang="en-GB" sz="2800" dirty="0"/>
          </a:p>
          <a:p>
            <a:r>
              <a:rPr lang="el-GR" sz="2800" dirty="0"/>
              <a:t>Στα πλαίσια του Συμβουλίου οι χώρες αξιολογούνται μεταξύ τους και ασκείται πίεση από ομότιμους (</a:t>
            </a:r>
            <a:r>
              <a:rPr lang="en-GB" sz="2800" dirty="0"/>
              <a:t>peer pressure</a:t>
            </a:r>
            <a:r>
              <a:rPr lang="el-GR" sz="2800" dirty="0"/>
              <a:t>- </a:t>
            </a:r>
            <a:r>
              <a:rPr lang="en-GB" sz="2800" dirty="0"/>
              <a:t>benchmarking,</a:t>
            </a:r>
            <a:r>
              <a:rPr lang="el-GR" sz="2800" dirty="0"/>
              <a:t> καλές πρακτικές</a:t>
            </a:r>
            <a:r>
              <a:rPr lang="en-GB" sz="2800" dirty="0"/>
              <a:t>)</a:t>
            </a:r>
          </a:p>
          <a:p>
            <a:endParaRPr lang="el-GR" sz="2800" dirty="0"/>
          </a:p>
          <a:p>
            <a:r>
              <a:rPr lang="el-GR" sz="2800" dirty="0"/>
              <a:t>Θεσμικά, η Επιτροπή απλώς εποπτεύει την όλη διαδικασία χωρίς να διαθέτει κάποια δυνατότητα μεταβολής μέρους ή συνολικά την διαδικασία</a:t>
            </a:r>
          </a:p>
          <a:p>
            <a:endParaRPr lang="el-GR" sz="2800" dirty="0"/>
          </a:p>
          <a:p>
            <a:r>
              <a:rPr lang="el-GR" sz="2800" dirty="0"/>
              <a:t>Το Ευρωκοινοβούλιο και το Ευρωπαϊκό Δικαστήριο δεν εμπλέκονται σχεδόν καθόλου </a:t>
            </a:r>
          </a:p>
          <a:p>
            <a:endParaRPr lang="el-GR" dirty="0"/>
          </a:p>
          <a:p>
            <a:endParaRPr lang="el-GR" dirty="0"/>
          </a:p>
        </p:txBody>
      </p:sp>
    </p:spTree>
    <p:extLst>
      <p:ext uri="{BB962C8B-B14F-4D97-AF65-F5344CB8AC3E}">
        <p14:creationId xmlns:p14="http://schemas.microsoft.com/office/powerpoint/2010/main" val="244642154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EA452CD-A4EE-4FCF-8202-21685F5AB8E6}"/>
              </a:ext>
            </a:extLst>
          </p:cNvPr>
          <p:cNvSpPr>
            <a:spLocks noGrp="1"/>
          </p:cNvSpPr>
          <p:nvPr>
            <p:ph sz="quarter" idx="1"/>
          </p:nvPr>
        </p:nvSpPr>
        <p:spPr>
          <a:xfrm>
            <a:off x="345440" y="284480"/>
            <a:ext cx="11236960" cy="5735320"/>
          </a:xfrm>
        </p:spPr>
        <p:txBody>
          <a:bodyPr/>
          <a:lstStyle/>
          <a:p>
            <a:r>
              <a:rPr lang="el-GR" sz="2800" dirty="0"/>
              <a:t>Συνεπώς η ΑΜΣ λειτουργεί</a:t>
            </a:r>
            <a:r>
              <a:rPr lang="en-US" sz="2800" dirty="0"/>
              <a:t>:</a:t>
            </a:r>
            <a:endParaRPr lang="el-GR" sz="2800" dirty="0"/>
          </a:p>
          <a:p>
            <a:r>
              <a:rPr lang="el-GR" sz="2800" dirty="0"/>
              <a:t>Στην βάση από κοινού προσδιορισμένων στόχων οι οποίοι αποφασίζονται από το Συμβούλιο</a:t>
            </a:r>
          </a:p>
          <a:p>
            <a:r>
              <a:rPr lang="el-GR" sz="2800" dirty="0"/>
              <a:t>Χρησιμοποιώντας δείκτες μέτρησης οι οποίοι έχουν συμφωνηθεί από κοινού όπως στατιστικοί δείκτες, κατευθυντήριες γραμμές </a:t>
            </a:r>
            <a:endParaRPr lang="en-GB" sz="2800" dirty="0"/>
          </a:p>
          <a:p>
            <a:r>
              <a:rPr lang="el-GR" sz="2800" dirty="0"/>
              <a:t>Μέσα από συγκριτική αξιολόγηση των αποτελεσμάτων (</a:t>
            </a:r>
            <a:r>
              <a:rPr lang="en-GB" sz="2800" dirty="0"/>
              <a:t>benchmarking)</a:t>
            </a:r>
          </a:p>
          <a:p>
            <a:r>
              <a:rPr lang="en-GB" sz="2800" dirty="0"/>
              <a:t> </a:t>
            </a:r>
            <a:r>
              <a:rPr lang="el-GR" sz="2800" dirty="0"/>
              <a:t>την ανταλλαγή βέλτιστων πρακτικών </a:t>
            </a:r>
          </a:p>
          <a:p>
            <a:r>
              <a:rPr lang="el-GR" sz="2800" dirty="0"/>
              <a:t>Αλλά και το λεγόμενο  </a:t>
            </a:r>
            <a:r>
              <a:rPr lang="en-GB" sz="2800" dirty="0"/>
              <a:t>blame and shame</a:t>
            </a:r>
            <a:endParaRPr lang="el-GR" sz="2800" dirty="0"/>
          </a:p>
          <a:p>
            <a:r>
              <a:rPr lang="el-GR" sz="2800" dirty="0"/>
              <a:t>Στη βάση εθνικών εκθέσεων που συντάσσουν τα ΚΜ και αποτελούν βάση και για τις σχετικές εκθέσεις από την Επιτροπή</a:t>
            </a:r>
          </a:p>
        </p:txBody>
      </p:sp>
    </p:spTree>
    <p:extLst>
      <p:ext uri="{BB962C8B-B14F-4D97-AF65-F5344CB8AC3E}">
        <p14:creationId xmlns:p14="http://schemas.microsoft.com/office/powerpoint/2010/main" val="48447175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3C65DD1-8916-41D2-9318-99BF123DC0A5}"/>
              </a:ext>
            </a:extLst>
          </p:cNvPr>
          <p:cNvSpPr>
            <a:spLocks noGrp="1"/>
          </p:cNvSpPr>
          <p:nvPr>
            <p:ph sz="quarter" idx="1"/>
          </p:nvPr>
        </p:nvSpPr>
        <p:spPr>
          <a:xfrm>
            <a:off x="314960" y="284480"/>
            <a:ext cx="11267440" cy="5735320"/>
          </a:xfrm>
        </p:spPr>
        <p:txBody>
          <a:bodyPr/>
          <a:lstStyle/>
          <a:p>
            <a:r>
              <a:rPr lang="el-GR" sz="2800" dirty="0"/>
              <a:t>Πολιτικές στις οποίες χρησιμοποιείται η ΑΜΣ ως μέθοδος διακυβέρνησης στην ΕΕ</a:t>
            </a:r>
          </a:p>
          <a:p>
            <a:endParaRPr lang="el-GR" sz="2800" dirty="0"/>
          </a:p>
          <a:p>
            <a:r>
              <a:rPr lang="el-GR" sz="2800" dirty="0"/>
              <a:t>Όλες οι ‘ευαίσθητες’ πολιτικά περιοχές στις οποίες τα μεγάλα κράτη μέλη αρνούνται να παραχωρήσουν αρμοδιότητες στην ΕΕ αλλά δεν είναι και σε θέση να αφήσουν να φαίνεται ότι δεν κάνουν και τίποτα</a:t>
            </a:r>
          </a:p>
          <a:p>
            <a:endParaRPr lang="el-GR" sz="2800" dirty="0"/>
          </a:p>
          <a:p>
            <a:r>
              <a:rPr lang="el-GR" sz="2800" dirty="0"/>
              <a:t>Κοινωνική πολιτική</a:t>
            </a:r>
          </a:p>
          <a:p>
            <a:r>
              <a:rPr lang="el-GR" sz="2800" dirty="0"/>
              <a:t>Εκπαιδευτική πολιτική</a:t>
            </a:r>
          </a:p>
          <a:p>
            <a:r>
              <a:rPr lang="el-GR" sz="2800" dirty="0"/>
              <a:t>Απασχόληση</a:t>
            </a:r>
          </a:p>
          <a:p>
            <a:r>
              <a:rPr lang="el-GR" sz="2800" dirty="0"/>
              <a:t>Κατάρτιση</a:t>
            </a:r>
          </a:p>
          <a:p>
            <a:endParaRPr lang="el-GR" dirty="0"/>
          </a:p>
        </p:txBody>
      </p:sp>
    </p:spTree>
    <p:extLst>
      <p:ext uri="{BB962C8B-B14F-4D97-AF65-F5344CB8AC3E}">
        <p14:creationId xmlns:p14="http://schemas.microsoft.com/office/powerpoint/2010/main" val="107923899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EE2E3B5-28C5-4AA2-BDBE-B35BD6C642D7}"/>
              </a:ext>
            </a:extLst>
          </p:cNvPr>
          <p:cNvSpPr>
            <a:spLocks noGrp="1"/>
          </p:cNvSpPr>
          <p:nvPr>
            <p:ph sz="quarter" idx="1"/>
          </p:nvPr>
        </p:nvSpPr>
        <p:spPr>
          <a:xfrm>
            <a:off x="325120" y="274320"/>
            <a:ext cx="11257280" cy="5745480"/>
          </a:xfrm>
        </p:spPr>
        <p:txBody>
          <a:bodyPr/>
          <a:lstStyle/>
          <a:p>
            <a:r>
              <a:rPr lang="el-GR" sz="2800" dirty="0"/>
              <a:t>Προνομιακό πεδίο εφαρμογής της ΑΜΣ αποτελεί η Στρατηγική Ευρώπη 2020 όπως και οι προκάτοχοι της, Στρατηγική της Λισαβόνας με χρονικό ορίζοντα το 2010 και η Ατζέντα 2000</a:t>
            </a:r>
          </a:p>
          <a:p>
            <a:endParaRPr lang="el-GR" sz="2800" dirty="0"/>
          </a:p>
          <a:p>
            <a:r>
              <a:rPr lang="el-GR" sz="2800" dirty="0"/>
              <a:t>Αυτά τα τρία ‘σύνολα πολιτικής’ έθεταν πολύ φιλόδοξους στόχους για την επίτευξη κοινωνικής συνοχής, αύξηση της ανταγωνιστικότητας, βελτίωση των περιβαλλοντικών πολιτικών για αντιμετώπιση κλιματικής αλλαγής</a:t>
            </a:r>
          </a:p>
        </p:txBody>
      </p:sp>
    </p:spTree>
    <p:extLst>
      <p:ext uri="{BB962C8B-B14F-4D97-AF65-F5344CB8AC3E}">
        <p14:creationId xmlns:p14="http://schemas.microsoft.com/office/powerpoint/2010/main" val="205285769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F1ACC23-0B98-4118-B6FC-9B8F9FD7FAA0}"/>
              </a:ext>
            </a:extLst>
          </p:cNvPr>
          <p:cNvSpPr>
            <a:spLocks noGrp="1"/>
          </p:cNvSpPr>
          <p:nvPr>
            <p:ph sz="quarter" idx="1"/>
          </p:nvPr>
        </p:nvSpPr>
        <p:spPr>
          <a:xfrm>
            <a:off x="203200" y="487680"/>
            <a:ext cx="11379200" cy="5532120"/>
          </a:xfrm>
        </p:spPr>
        <p:txBody>
          <a:bodyPr/>
          <a:lstStyle/>
          <a:p>
            <a:pPr lvl="0">
              <a:buClr>
                <a:srgbClr val="D34817"/>
              </a:buClr>
            </a:pPr>
            <a:r>
              <a:rPr lang="el-GR" sz="2800" dirty="0">
                <a:solidFill>
                  <a:prstClr val="black"/>
                </a:solidFill>
              </a:rPr>
              <a:t>Σε καμία από αυτές τις περιοχές πολιτικής τα ΚΜ δεν επιθυμούσαν να παραχωρήσουν αρμοδιότητες</a:t>
            </a:r>
          </a:p>
          <a:p>
            <a:pPr lvl="0">
              <a:buClr>
                <a:srgbClr val="D34817"/>
              </a:buClr>
            </a:pPr>
            <a:endParaRPr lang="el-GR" sz="2800" dirty="0">
              <a:solidFill>
                <a:prstClr val="black"/>
              </a:solidFill>
            </a:endParaRPr>
          </a:p>
          <a:p>
            <a:pPr lvl="0">
              <a:buClr>
                <a:srgbClr val="D34817"/>
              </a:buClr>
            </a:pPr>
            <a:r>
              <a:rPr lang="el-GR" sz="2800" dirty="0">
                <a:solidFill>
                  <a:prstClr val="black"/>
                </a:solidFill>
              </a:rPr>
              <a:t>Ειδικά τα ΚΜ με πολύ διευρυμένα κράτη πρόνοιας (Σκανδιναβικά, Γερμανία, Αυστρία)</a:t>
            </a:r>
          </a:p>
          <a:p>
            <a:pPr lvl="0">
              <a:buClr>
                <a:srgbClr val="D34817"/>
              </a:buClr>
            </a:pPr>
            <a:endParaRPr lang="el-GR" sz="2800" dirty="0">
              <a:solidFill>
                <a:prstClr val="black"/>
              </a:solidFill>
            </a:endParaRPr>
          </a:p>
          <a:p>
            <a:pPr lvl="0">
              <a:buClr>
                <a:srgbClr val="D34817"/>
              </a:buClr>
            </a:pPr>
            <a:r>
              <a:rPr lang="el-GR" sz="2800" dirty="0">
                <a:solidFill>
                  <a:prstClr val="black"/>
                </a:solidFill>
              </a:rPr>
              <a:t>Δεν μπορούσαν όμως να αφήσουν να φαίνεται ότι δεν εμπλέκονταν καθόλου στην διακυβέρνηση αυτών των αγαθών</a:t>
            </a:r>
          </a:p>
          <a:p>
            <a:pPr lvl="0">
              <a:buClr>
                <a:srgbClr val="D34817"/>
              </a:buClr>
            </a:pPr>
            <a:endParaRPr lang="el-GR" sz="2800" dirty="0">
              <a:solidFill>
                <a:prstClr val="black"/>
              </a:solidFill>
            </a:endParaRPr>
          </a:p>
          <a:p>
            <a:pPr lvl="0">
              <a:buClr>
                <a:srgbClr val="D34817"/>
              </a:buClr>
            </a:pPr>
            <a:r>
              <a:rPr lang="el-GR" sz="2800" dirty="0">
                <a:solidFill>
                  <a:prstClr val="black"/>
                </a:solidFill>
              </a:rPr>
              <a:t>Έτσι προέκυψε η ΑΜΣ ως συμβιβαστική λύση διακυβέρνησης στην ΕΕ</a:t>
            </a:r>
          </a:p>
          <a:p>
            <a:endParaRPr lang="el-GR" dirty="0"/>
          </a:p>
        </p:txBody>
      </p:sp>
    </p:spTree>
    <p:extLst>
      <p:ext uri="{BB962C8B-B14F-4D97-AF65-F5344CB8AC3E}">
        <p14:creationId xmlns:p14="http://schemas.microsoft.com/office/powerpoint/2010/main" val="257843318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4659233-9416-44C3-9FFB-8F6B654883B8}"/>
              </a:ext>
            </a:extLst>
          </p:cNvPr>
          <p:cNvSpPr>
            <a:spLocks noGrp="1"/>
          </p:cNvSpPr>
          <p:nvPr>
            <p:ph sz="quarter" idx="1"/>
          </p:nvPr>
        </p:nvSpPr>
        <p:spPr>
          <a:xfrm>
            <a:off x="436880" y="335280"/>
            <a:ext cx="11145520" cy="5684520"/>
          </a:xfrm>
        </p:spPr>
        <p:txBody>
          <a:bodyPr/>
          <a:lstStyle/>
          <a:p>
            <a:r>
              <a:rPr lang="el-GR" sz="2800" dirty="0"/>
              <a:t>Πλεονεκτήματα συγκριτικά με την Κοινοτική Μέθοδο</a:t>
            </a:r>
          </a:p>
          <a:p>
            <a:endParaRPr lang="el-GR" sz="2800" dirty="0"/>
          </a:p>
          <a:p>
            <a:r>
              <a:rPr lang="el-GR" sz="2800" dirty="0"/>
              <a:t>Επιλογή πεδίων πολιτικής και επιμέρους δράσεων πρώτα από την ίδια την ΕΕ και μετά από τα ΚΜ</a:t>
            </a:r>
          </a:p>
          <a:p>
            <a:endParaRPr lang="el-GR" sz="2800" dirty="0"/>
          </a:p>
          <a:p>
            <a:r>
              <a:rPr lang="el-GR" sz="2800" dirty="0"/>
              <a:t>Σεβασμός εθνικών ιδιαιτεροτήτων </a:t>
            </a:r>
          </a:p>
          <a:p>
            <a:endParaRPr lang="el-GR" sz="2800" dirty="0"/>
          </a:p>
          <a:p>
            <a:r>
              <a:rPr lang="el-GR" sz="2800" dirty="0"/>
              <a:t>Δεν τίθενται </a:t>
            </a:r>
            <a:r>
              <a:rPr lang="en-US" sz="2800" dirty="0"/>
              <a:t>one size fits all </a:t>
            </a:r>
            <a:r>
              <a:rPr lang="el-GR" sz="2800" dirty="0"/>
              <a:t>πολιτικές </a:t>
            </a:r>
          </a:p>
        </p:txBody>
      </p:sp>
    </p:spTree>
    <p:extLst>
      <p:ext uri="{BB962C8B-B14F-4D97-AF65-F5344CB8AC3E}">
        <p14:creationId xmlns:p14="http://schemas.microsoft.com/office/powerpoint/2010/main" val="415780313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54003D8-A55D-4701-8D7B-500010A1B677}"/>
              </a:ext>
            </a:extLst>
          </p:cNvPr>
          <p:cNvSpPr>
            <a:spLocks noGrp="1"/>
          </p:cNvSpPr>
          <p:nvPr>
            <p:ph sz="quarter" idx="1"/>
          </p:nvPr>
        </p:nvSpPr>
        <p:spPr>
          <a:xfrm>
            <a:off x="375920" y="325120"/>
            <a:ext cx="11206480" cy="5694680"/>
          </a:xfrm>
        </p:spPr>
        <p:txBody>
          <a:bodyPr/>
          <a:lstStyle/>
          <a:p>
            <a:r>
              <a:rPr lang="el-GR" sz="2800" dirty="0"/>
              <a:t>Μειονεκτήματα</a:t>
            </a:r>
          </a:p>
          <a:p>
            <a:r>
              <a:rPr lang="el-GR" sz="2800" dirty="0"/>
              <a:t>Η χρήση ήπιου δικαίου έχει τις περισσότερες φορές ως αποτέλεσμα την έλλειψη δράσης από πλευράς ΚΜ</a:t>
            </a:r>
          </a:p>
          <a:p>
            <a:r>
              <a:rPr lang="el-GR" sz="2800" dirty="0"/>
              <a:t>Η όλη διαδικασία εκτρέπεται σε ένα </a:t>
            </a:r>
            <a:r>
              <a:rPr lang="en-US" sz="2800" dirty="0"/>
              <a:t>‘talking shop’ </a:t>
            </a:r>
            <a:r>
              <a:rPr lang="el-GR" sz="2800" dirty="0"/>
              <a:t>όπου ανταλλάσσονται απόψεις χωρίς να λαμβάνεται καμία ουσιαστική απόφαση </a:t>
            </a:r>
          </a:p>
          <a:p>
            <a:r>
              <a:rPr lang="el-GR" sz="2800" dirty="0"/>
              <a:t>Τελικά η μόνη διαφορά από τον </a:t>
            </a:r>
            <a:r>
              <a:rPr lang="el-GR" sz="2800" dirty="0" err="1"/>
              <a:t>Διακυβερνητισμό</a:t>
            </a:r>
            <a:r>
              <a:rPr lang="el-GR" sz="2800" dirty="0"/>
              <a:t> είναι ότι γίνονται κάποιες αόριστες συζητήσεις</a:t>
            </a:r>
          </a:p>
        </p:txBody>
      </p:sp>
    </p:spTree>
    <p:extLst>
      <p:ext uri="{BB962C8B-B14F-4D97-AF65-F5344CB8AC3E}">
        <p14:creationId xmlns:p14="http://schemas.microsoft.com/office/powerpoint/2010/main" val="1186606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0C5EB50-6852-48D0-94E6-2BC0E6FA230D}"/>
              </a:ext>
            </a:extLst>
          </p:cNvPr>
          <p:cNvSpPr>
            <a:spLocks noGrp="1"/>
          </p:cNvSpPr>
          <p:nvPr>
            <p:ph idx="1"/>
          </p:nvPr>
        </p:nvSpPr>
        <p:spPr>
          <a:xfrm>
            <a:off x="138896" y="150471"/>
            <a:ext cx="11214904" cy="6026492"/>
          </a:xfrm>
        </p:spPr>
        <p:txBody>
          <a:bodyPr/>
          <a:lstStyle/>
          <a:p>
            <a:r>
              <a:rPr lang="en-GB" dirty="0"/>
              <a:t>H </a:t>
            </a:r>
            <a:r>
              <a:rPr lang="el-GR" dirty="0"/>
              <a:t>ομοσπονδιακή λέει ότι υπάρχει δεδηλωμένη πολιτική βούληση για την έναρξη και την συνέχιση της διαδικασίας της ενοποίησης και τίθενται συγκεκριμένοι πολιτικοί στόχοι που χρειάζεται να επιτευχθούν. Η ενίσχυση των υπερεθνικών θεσμών (Επιτροπή, Ευρωκοινοβούλιο) μέσω της απόδοσης όλο και περισσότερων αρμοδιοτήτων σε αυτούς και η υιοθέτηση ενός Συντάγματος που θα αποδίδει σημαντικές αρμοδιότητες στου υπερεθνικούς τομείς</a:t>
            </a:r>
          </a:p>
          <a:p>
            <a:endParaRPr lang="el-GR" dirty="0"/>
          </a:p>
        </p:txBody>
      </p:sp>
    </p:spTree>
    <p:extLst>
      <p:ext uri="{BB962C8B-B14F-4D97-AF65-F5344CB8AC3E}">
        <p14:creationId xmlns:p14="http://schemas.microsoft.com/office/powerpoint/2010/main" val="245240439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1BAB352-F1CE-4DA9-ABE9-820BBD54822C}"/>
              </a:ext>
            </a:extLst>
          </p:cNvPr>
          <p:cNvSpPr>
            <a:spLocks noGrp="1"/>
          </p:cNvSpPr>
          <p:nvPr>
            <p:ph sz="quarter" idx="1"/>
          </p:nvPr>
        </p:nvSpPr>
        <p:spPr>
          <a:xfrm>
            <a:off x="132080" y="325120"/>
            <a:ext cx="11450320" cy="5694680"/>
          </a:xfrm>
        </p:spPr>
        <p:txBody>
          <a:bodyPr/>
          <a:lstStyle/>
          <a:p>
            <a:pPr lvl="0">
              <a:buClr>
                <a:srgbClr val="D34817"/>
              </a:buClr>
            </a:pPr>
            <a:r>
              <a:rPr lang="el-GR" sz="2800" dirty="0">
                <a:solidFill>
                  <a:prstClr val="black"/>
                </a:solidFill>
              </a:rPr>
              <a:t>Ασφαλώς, καλοπροαίρετοι υποστηρικτές της ΕΕ μπορούν να υποστηρίξουν ότι είναι πολύ πιθανό αυτές οι διαδικασίες να οδηγήσουν κάποτε στην μεταφορά αυτών των διαδικασιών διακυβέρνησης στην Κοινοτική Μέθοδο</a:t>
            </a:r>
          </a:p>
          <a:p>
            <a:pPr marL="0" lvl="0" indent="0">
              <a:buClr>
                <a:srgbClr val="D34817"/>
              </a:buClr>
              <a:buNone/>
            </a:pPr>
            <a:endParaRPr lang="el-GR" sz="2800" dirty="0">
              <a:solidFill>
                <a:prstClr val="black"/>
              </a:solidFill>
            </a:endParaRPr>
          </a:p>
          <a:p>
            <a:pPr lvl="0">
              <a:buClr>
                <a:srgbClr val="D34817"/>
              </a:buClr>
            </a:pPr>
            <a:r>
              <a:rPr lang="el-GR" sz="2800" dirty="0">
                <a:solidFill>
                  <a:prstClr val="black"/>
                </a:solidFill>
              </a:rPr>
              <a:t>Οι τωρινές πολιτικές συνθήκες αφήνουν πολύ λίγα ρεαλιστικά περιθώρια για τέτοιου είδους προοπτικές</a:t>
            </a:r>
          </a:p>
          <a:p>
            <a:endParaRPr lang="el-GR" dirty="0"/>
          </a:p>
        </p:txBody>
      </p:sp>
    </p:spTree>
    <p:extLst>
      <p:ext uri="{BB962C8B-B14F-4D97-AF65-F5344CB8AC3E}">
        <p14:creationId xmlns:p14="http://schemas.microsoft.com/office/powerpoint/2010/main" val="2016342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569D283-B7B7-4A72-9A50-69413339C289}"/>
              </a:ext>
            </a:extLst>
          </p:cNvPr>
          <p:cNvSpPr>
            <a:spLocks noGrp="1"/>
          </p:cNvSpPr>
          <p:nvPr>
            <p:ph sz="quarter" idx="1"/>
          </p:nvPr>
        </p:nvSpPr>
        <p:spPr>
          <a:xfrm>
            <a:off x="203200" y="243840"/>
            <a:ext cx="11379200" cy="5775960"/>
          </a:xfrm>
        </p:spPr>
        <p:txBody>
          <a:bodyPr/>
          <a:lstStyle/>
          <a:p>
            <a:r>
              <a:rPr lang="el-GR" dirty="0"/>
              <a:t>Επίσης μπορεί να λεχθεί και ότι η ΑΜΣ δεν απειλεί ουσιαστικά την ΚΜ μιας και δεν υλοποιείται σε περιοχές πολιτικής στις οποίες η ΚΜ εφαρμόζεται </a:t>
            </a:r>
          </a:p>
          <a:p>
            <a:endParaRPr lang="el-GR" dirty="0"/>
          </a:p>
          <a:p>
            <a:r>
              <a:rPr lang="el-GR" dirty="0"/>
              <a:t>Αυτό το στοιχείο εντάχθηκε και στην Λευκή Βίβλο της Επιτροπής το 2001 η οποία ρητά αναφέρει ότι </a:t>
            </a:r>
          </a:p>
          <a:p>
            <a:endParaRPr lang="el-GR" dirty="0"/>
          </a:p>
          <a:p>
            <a:r>
              <a:rPr lang="el-GR" dirty="0"/>
              <a:t>‘Η ΑΜΣ δεν χρησιμοποιείται σε περιοχές πολιτικής όπου μπορεί να εφαρμοστεί νομοθετικά και πολιτικά η ΚΜ’</a:t>
            </a:r>
          </a:p>
          <a:p>
            <a:endParaRPr lang="el-GR" dirty="0"/>
          </a:p>
        </p:txBody>
      </p:sp>
    </p:spTree>
    <p:extLst>
      <p:ext uri="{BB962C8B-B14F-4D97-AF65-F5344CB8AC3E}">
        <p14:creationId xmlns:p14="http://schemas.microsoft.com/office/powerpoint/2010/main" val="30210348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3951C19-30D7-4225-B7E8-65B6FA500C81}"/>
              </a:ext>
            </a:extLst>
          </p:cNvPr>
          <p:cNvSpPr>
            <a:spLocks noGrp="1"/>
          </p:cNvSpPr>
          <p:nvPr>
            <p:ph sz="quarter" idx="1"/>
          </p:nvPr>
        </p:nvSpPr>
        <p:spPr>
          <a:xfrm>
            <a:off x="375920" y="213360"/>
            <a:ext cx="11206480" cy="5806440"/>
          </a:xfrm>
        </p:spPr>
        <p:txBody>
          <a:bodyPr/>
          <a:lstStyle/>
          <a:p>
            <a:endParaRPr lang="el-GR" dirty="0"/>
          </a:p>
          <a:p>
            <a:r>
              <a:rPr lang="el-GR" dirty="0"/>
              <a:t>Παρόλα αυτά, </a:t>
            </a:r>
          </a:p>
          <a:p>
            <a:endParaRPr lang="el-GR" dirty="0"/>
          </a:p>
          <a:p>
            <a:r>
              <a:rPr lang="el-GR" dirty="0"/>
              <a:t>Η ΕΕ βασίστηκε στην δια του δικαίου ολοκλήρωση </a:t>
            </a:r>
          </a:p>
          <a:p>
            <a:endParaRPr lang="el-GR" dirty="0"/>
          </a:p>
          <a:p>
            <a:r>
              <a:rPr lang="el-GR" dirty="0"/>
              <a:t>Η ΑΜΣ δεν παράγει κοινό δίκαιο συνεπώς γίνεται στόχος και από πολίτες που διάκεινται αρνητικά στην ΕΕ χωρίς να γνωρίζουν τους μηχανισμούς της</a:t>
            </a:r>
          </a:p>
          <a:p>
            <a:endParaRPr lang="el-GR" dirty="0"/>
          </a:p>
          <a:p>
            <a:r>
              <a:rPr lang="el-GR" dirty="0"/>
              <a:t>Ουσιαστικά η ΕΕ ενοχοποιείται για λάθη και παραλείψεις των ΚΜ</a:t>
            </a:r>
          </a:p>
        </p:txBody>
      </p:sp>
    </p:spTree>
    <p:extLst>
      <p:ext uri="{BB962C8B-B14F-4D97-AF65-F5344CB8AC3E}">
        <p14:creationId xmlns:p14="http://schemas.microsoft.com/office/powerpoint/2010/main" val="2774703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B0191E1-E503-458B-B438-B5896EA2EE43}"/>
              </a:ext>
            </a:extLst>
          </p:cNvPr>
          <p:cNvSpPr>
            <a:spLocks noGrp="1"/>
          </p:cNvSpPr>
          <p:nvPr>
            <p:ph idx="1"/>
          </p:nvPr>
        </p:nvSpPr>
        <p:spPr>
          <a:xfrm>
            <a:off x="150471" y="243068"/>
            <a:ext cx="11203329" cy="5933895"/>
          </a:xfrm>
        </p:spPr>
        <p:txBody>
          <a:bodyPr/>
          <a:lstStyle/>
          <a:p>
            <a:r>
              <a:rPr lang="el-GR" dirty="0"/>
              <a:t>Η δεύτερη μεγάλη ομάδα θεωριών που έχει αναπτυχθεί για να εξηγήσει τα κίνητρα και την μορφή που λαμβάνει η Ευρωπαϊκή ενοποίηση είναι η διακυβερνητική</a:t>
            </a:r>
          </a:p>
          <a:p>
            <a:endParaRPr lang="el-GR" dirty="0"/>
          </a:p>
          <a:p>
            <a:r>
              <a:rPr lang="el-GR" dirty="0"/>
              <a:t>Αντίθετα με την προηγούμενη θεωρεί ότι τα έθνη-κράτη δεν έχουν εξαφανιστεί από την διεθνή πολιτική και ειδικά την ΕΕ</a:t>
            </a:r>
          </a:p>
          <a:p>
            <a:endParaRPr lang="el-GR" dirty="0"/>
          </a:p>
          <a:p>
            <a:r>
              <a:rPr lang="el-GR" dirty="0"/>
              <a:t>Αντιθέτως η ισχύς των κρατών έχει ενισχυθεί λόγω της ευρωπαϊκής ενοποίησης και οι υπερεθνικοί θεσμοί διαδραματίζουν περιορισμένο έως ανύπαρκτο ρόλο</a:t>
            </a:r>
          </a:p>
        </p:txBody>
      </p:sp>
    </p:spTree>
    <p:extLst>
      <p:ext uri="{BB962C8B-B14F-4D97-AF65-F5344CB8AC3E}">
        <p14:creationId xmlns:p14="http://schemas.microsoft.com/office/powerpoint/2010/main" val="2797484571"/>
      </p:ext>
    </p:extLst>
  </p:cSld>
  <p:clrMapOvr>
    <a:masterClrMapping/>
  </p:clrMapOvr>
</p:sld>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Προσαρμοσμένη σχεδίαση">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Προσαρμοσμένη σχεδίαση">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Προσαρμοσμένη σχεδίαση">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7.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7700</TotalTime>
  <Words>5015</Words>
  <Application>Microsoft Office PowerPoint</Application>
  <PresentationFormat>Ευρεία οθόνη</PresentationFormat>
  <Paragraphs>469</Paragraphs>
  <Slides>82</Slides>
  <Notes>5</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6</vt:i4>
      </vt:variant>
      <vt:variant>
        <vt:lpstr>Τίτλοι διαφανειών</vt:lpstr>
      </vt:variant>
      <vt:variant>
        <vt:i4>82</vt:i4>
      </vt:variant>
    </vt:vector>
  </HeadingPairs>
  <TitlesOfParts>
    <vt:vector size="95" baseType="lpstr">
      <vt:lpstr>Arial</vt:lpstr>
      <vt:lpstr>Calibri</vt:lpstr>
      <vt:lpstr>Calibri Light</vt:lpstr>
      <vt:lpstr>Cambria</vt:lpstr>
      <vt:lpstr>Franklin Gothic Book</vt:lpstr>
      <vt:lpstr>Perpetua</vt:lpstr>
      <vt:lpstr>Wingdings 2</vt:lpstr>
      <vt:lpstr>Θέμα του Office</vt:lpstr>
      <vt:lpstr>3_Προσαρμοσμένη σχεδίαση</vt:lpstr>
      <vt:lpstr>Προσαρμοσμένη σχεδίαση</vt:lpstr>
      <vt:lpstr>1_Προσαρμοσμένη σχεδίαση</vt:lpstr>
      <vt:lpstr>2_Προσαρμοσμένη σχεδίαση</vt:lpstr>
      <vt:lpstr>Δικαιοσύνη</vt:lpstr>
      <vt:lpstr>Ολοκλήρωση και μορφές διακυβέρνησης στην ΕΕ</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Ολοκλήρωση και μορφές διακυβέρνησης στην ΕΕ</dc:title>
  <dc:creator>anastassios chardas</dc:creator>
  <cp:lastModifiedBy>Anastassios Chardas</cp:lastModifiedBy>
  <cp:revision>147</cp:revision>
  <dcterms:created xsi:type="dcterms:W3CDTF">2019-05-13T14:32:25Z</dcterms:created>
  <dcterms:modified xsi:type="dcterms:W3CDTF">2023-05-17T07:45:55Z</dcterms:modified>
</cp:coreProperties>
</file>