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272" r:id="rId7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Πολύζος" userId="49bd9883-38f1-4410-9a28-6e5045e10986" providerId="ADAL" clId="{5D3756D1-AF39-483A-9985-59462B05486D}"/>
    <pc:docChg chg="modSld">
      <pc:chgData name="Νικόλαος Πολύζος" userId="49bd9883-38f1-4410-9a28-6e5045e10986" providerId="ADAL" clId="{5D3756D1-AF39-483A-9985-59462B05486D}" dt="2024-12-09T16:29:52.079" v="87" actId="20577"/>
      <pc:docMkLst>
        <pc:docMk/>
      </pc:docMkLst>
      <pc:sldChg chg="modSp mod">
        <pc:chgData name="Νικόλαος Πολύζος" userId="49bd9883-38f1-4410-9a28-6e5045e10986" providerId="ADAL" clId="{5D3756D1-AF39-483A-9985-59462B05486D}" dt="2024-12-09T16:17:10.527" v="24" actId="6549"/>
        <pc:sldMkLst>
          <pc:docMk/>
          <pc:sldMk cId="2418701394" sldId="287"/>
        </pc:sldMkLst>
        <pc:spChg chg="mod">
          <ac:chgData name="Νικόλαος Πολύζος" userId="49bd9883-38f1-4410-9a28-6e5045e10986" providerId="ADAL" clId="{5D3756D1-AF39-483A-9985-59462B05486D}" dt="2024-12-09T16:17:10.527" v="24" actId="6549"/>
          <ac:spMkLst>
            <pc:docMk/>
            <pc:sldMk cId="2418701394" sldId="287"/>
            <ac:spMk id="5" creationId="{2257EA9C-0F89-3D68-7224-959EE3C88A98}"/>
          </ac:spMkLst>
        </pc:spChg>
      </pc:sldChg>
      <pc:sldChg chg="modSp mod">
        <pc:chgData name="Νικόλαος Πολύζος" userId="49bd9883-38f1-4410-9a28-6e5045e10986" providerId="ADAL" clId="{5D3756D1-AF39-483A-9985-59462B05486D}" dt="2024-12-09T16:18:11.906" v="41" actId="20577"/>
        <pc:sldMkLst>
          <pc:docMk/>
          <pc:sldMk cId="2960323965" sldId="288"/>
        </pc:sldMkLst>
        <pc:spChg chg="mod">
          <ac:chgData name="Νικόλαος Πολύζος" userId="49bd9883-38f1-4410-9a28-6e5045e10986" providerId="ADAL" clId="{5D3756D1-AF39-483A-9985-59462B05486D}" dt="2024-12-09T16:18:11.906" v="41" actId="20577"/>
          <ac:spMkLst>
            <pc:docMk/>
            <pc:sldMk cId="2960323965" sldId="288"/>
            <ac:spMk id="5" creationId="{2257EA9C-0F89-3D68-7224-959EE3C88A98}"/>
          </ac:spMkLst>
        </pc:spChg>
      </pc:sldChg>
      <pc:sldChg chg="modSp mod">
        <pc:chgData name="Νικόλαος Πολύζος" userId="49bd9883-38f1-4410-9a28-6e5045e10986" providerId="ADAL" clId="{5D3756D1-AF39-483A-9985-59462B05486D}" dt="2024-12-09T16:18:23.438" v="42" actId="20577"/>
        <pc:sldMkLst>
          <pc:docMk/>
          <pc:sldMk cId="802316972" sldId="289"/>
        </pc:sldMkLst>
        <pc:spChg chg="mod">
          <ac:chgData name="Νικόλαος Πολύζος" userId="49bd9883-38f1-4410-9a28-6e5045e10986" providerId="ADAL" clId="{5D3756D1-AF39-483A-9985-59462B05486D}" dt="2024-12-09T16:18:23.438" v="42" actId="20577"/>
          <ac:spMkLst>
            <pc:docMk/>
            <pc:sldMk cId="802316972" sldId="289"/>
            <ac:spMk id="5" creationId="{2257EA9C-0F89-3D68-7224-959EE3C88A98}"/>
          </ac:spMkLst>
        </pc:spChg>
      </pc:sldChg>
      <pc:sldChg chg="modSp mod">
        <pc:chgData name="Νικόλαος Πολύζος" userId="49bd9883-38f1-4410-9a28-6e5045e10986" providerId="ADAL" clId="{5D3756D1-AF39-483A-9985-59462B05486D}" dt="2024-12-09T16:18:37.019" v="43" actId="20577"/>
        <pc:sldMkLst>
          <pc:docMk/>
          <pc:sldMk cId="4059706677" sldId="290"/>
        </pc:sldMkLst>
        <pc:spChg chg="mod">
          <ac:chgData name="Νικόλαος Πολύζος" userId="49bd9883-38f1-4410-9a28-6e5045e10986" providerId="ADAL" clId="{5D3756D1-AF39-483A-9985-59462B05486D}" dt="2024-12-09T16:18:37.019" v="43" actId="20577"/>
          <ac:spMkLst>
            <pc:docMk/>
            <pc:sldMk cId="4059706677" sldId="290"/>
            <ac:spMk id="5" creationId="{2257EA9C-0F89-3D68-7224-959EE3C88A98}"/>
          </ac:spMkLst>
        </pc:spChg>
      </pc:sldChg>
      <pc:sldChg chg="modSp mod">
        <pc:chgData name="Νικόλαος Πολύζος" userId="49bd9883-38f1-4410-9a28-6e5045e10986" providerId="ADAL" clId="{5D3756D1-AF39-483A-9985-59462B05486D}" dt="2024-12-09T16:19:17.721" v="45" actId="20577"/>
        <pc:sldMkLst>
          <pc:docMk/>
          <pc:sldMk cId="3999004491" sldId="293"/>
        </pc:sldMkLst>
        <pc:spChg chg="mod">
          <ac:chgData name="Νικόλαος Πολύζος" userId="49bd9883-38f1-4410-9a28-6e5045e10986" providerId="ADAL" clId="{5D3756D1-AF39-483A-9985-59462B05486D}" dt="2024-12-09T16:19:17.721" v="45" actId="20577"/>
          <ac:spMkLst>
            <pc:docMk/>
            <pc:sldMk cId="3999004491" sldId="293"/>
            <ac:spMk id="5" creationId="{2257EA9C-0F89-3D68-7224-959EE3C88A98}"/>
          </ac:spMkLst>
        </pc:spChg>
      </pc:sldChg>
      <pc:sldChg chg="modSp mod">
        <pc:chgData name="Νικόλαος Πολύζος" userId="49bd9883-38f1-4410-9a28-6e5045e10986" providerId="ADAL" clId="{5D3756D1-AF39-483A-9985-59462B05486D}" dt="2024-12-09T16:21:05.325" v="50" actId="14100"/>
        <pc:sldMkLst>
          <pc:docMk/>
          <pc:sldMk cId="2690391199" sldId="301"/>
        </pc:sldMkLst>
        <pc:spChg chg="mod">
          <ac:chgData name="Νικόλαος Πολύζος" userId="49bd9883-38f1-4410-9a28-6e5045e10986" providerId="ADAL" clId="{5D3756D1-AF39-483A-9985-59462B05486D}" dt="2024-12-09T16:21:05.325" v="50" actId="14100"/>
          <ac:spMkLst>
            <pc:docMk/>
            <pc:sldMk cId="2690391199" sldId="301"/>
            <ac:spMk id="5" creationId="{2257EA9C-0F89-3D68-7224-959EE3C88A98}"/>
          </ac:spMkLst>
        </pc:spChg>
      </pc:sldChg>
      <pc:sldChg chg="modSp mod">
        <pc:chgData name="Νικόλαος Πολύζος" userId="49bd9883-38f1-4410-9a28-6e5045e10986" providerId="ADAL" clId="{5D3756D1-AF39-483A-9985-59462B05486D}" dt="2024-12-09T16:21:49.856" v="56" actId="6549"/>
        <pc:sldMkLst>
          <pc:docMk/>
          <pc:sldMk cId="262969760" sldId="302"/>
        </pc:sldMkLst>
        <pc:spChg chg="mod">
          <ac:chgData name="Νικόλαος Πολύζος" userId="49bd9883-38f1-4410-9a28-6e5045e10986" providerId="ADAL" clId="{5D3756D1-AF39-483A-9985-59462B05486D}" dt="2024-12-09T16:21:49.856" v="56" actId="6549"/>
          <ac:spMkLst>
            <pc:docMk/>
            <pc:sldMk cId="262969760" sldId="302"/>
            <ac:spMk id="5" creationId="{2257EA9C-0F89-3D68-7224-959EE3C88A98}"/>
          </ac:spMkLst>
        </pc:spChg>
      </pc:sldChg>
      <pc:sldChg chg="modSp mod">
        <pc:chgData name="Νικόλαος Πολύζος" userId="49bd9883-38f1-4410-9a28-6e5045e10986" providerId="ADAL" clId="{5D3756D1-AF39-483A-9985-59462B05486D}" dt="2024-12-09T16:21:59.822" v="57" actId="20577"/>
        <pc:sldMkLst>
          <pc:docMk/>
          <pc:sldMk cId="2274914796" sldId="303"/>
        </pc:sldMkLst>
        <pc:spChg chg="mod">
          <ac:chgData name="Νικόλαος Πολύζος" userId="49bd9883-38f1-4410-9a28-6e5045e10986" providerId="ADAL" clId="{5D3756D1-AF39-483A-9985-59462B05486D}" dt="2024-12-09T16:21:59.822" v="57" actId="20577"/>
          <ac:spMkLst>
            <pc:docMk/>
            <pc:sldMk cId="2274914796" sldId="303"/>
            <ac:spMk id="5" creationId="{2257EA9C-0F89-3D68-7224-959EE3C88A98}"/>
          </ac:spMkLst>
        </pc:spChg>
      </pc:sldChg>
      <pc:sldChg chg="modSp mod">
        <pc:chgData name="Νικόλαος Πολύζος" userId="49bd9883-38f1-4410-9a28-6e5045e10986" providerId="ADAL" clId="{5D3756D1-AF39-483A-9985-59462B05486D}" dt="2024-12-09T16:22:39.531" v="62" actId="20577"/>
        <pc:sldMkLst>
          <pc:docMk/>
          <pc:sldMk cId="743991902" sldId="307"/>
        </pc:sldMkLst>
        <pc:spChg chg="mod">
          <ac:chgData name="Νικόλαος Πολύζος" userId="49bd9883-38f1-4410-9a28-6e5045e10986" providerId="ADAL" clId="{5D3756D1-AF39-483A-9985-59462B05486D}" dt="2024-12-09T16:22:39.531" v="62" actId="20577"/>
          <ac:spMkLst>
            <pc:docMk/>
            <pc:sldMk cId="743991902" sldId="307"/>
            <ac:spMk id="5" creationId="{2257EA9C-0F89-3D68-7224-959EE3C88A98}"/>
          </ac:spMkLst>
        </pc:spChg>
      </pc:sldChg>
      <pc:sldChg chg="modSp mod">
        <pc:chgData name="Νικόλαος Πολύζος" userId="49bd9883-38f1-4410-9a28-6e5045e10986" providerId="ADAL" clId="{5D3756D1-AF39-483A-9985-59462B05486D}" dt="2024-12-09T16:23:04.615" v="63" actId="20577"/>
        <pc:sldMkLst>
          <pc:docMk/>
          <pc:sldMk cId="2848302544" sldId="308"/>
        </pc:sldMkLst>
        <pc:spChg chg="mod">
          <ac:chgData name="Νικόλαος Πολύζος" userId="49bd9883-38f1-4410-9a28-6e5045e10986" providerId="ADAL" clId="{5D3756D1-AF39-483A-9985-59462B05486D}" dt="2024-12-09T16:23:04.615" v="63" actId="20577"/>
          <ac:spMkLst>
            <pc:docMk/>
            <pc:sldMk cId="2848302544" sldId="308"/>
            <ac:spMk id="5" creationId="{2257EA9C-0F89-3D68-7224-959EE3C88A98}"/>
          </ac:spMkLst>
        </pc:spChg>
      </pc:sldChg>
      <pc:sldChg chg="modSp mod">
        <pc:chgData name="Νικόλαος Πολύζος" userId="49bd9883-38f1-4410-9a28-6e5045e10986" providerId="ADAL" clId="{5D3756D1-AF39-483A-9985-59462B05486D}" dt="2024-12-09T16:23:19.474" v="64" actId="20577"/>
        <pc:sldMkLst>
          <pc:docMk/>
          <pc:sldMk cId="2029392614" sldId="310"/>
        </pc:sldMkLst>
        <pc:spChg chg="mod">
          <ac:chgData name="Νικόλαος Πολύζος" userId="49bd9883-38f1-4410-9a28-6e5045e10986" providerId="ADAL" clId="{5D3756D1-AF39-483A-9985-59462B05486D}" dt="2024-12-09T16:23:19.474" v="64" actId="20577"/>
          <ac:spMkLst>
            <pc:docMk/>
            <pc:sldMk cId="2029392614" sldId="310"/>
            <ac:spMk id="5" creationId="{2257EA9C-0F89-3D68-7224-959EE3C88A98}"/>
          </ac:spMkLst>
        </pc:spChg>
      </pc:sldChg>
      <pc:sldChg chg="modSp mod">
        <pc:chgData name="Νικόλαος Πολύζος" userId="49bd9883-38f1-4410-9a28-6e5045e10986" providerId="ADAL" clId="{5D3756D1-AF39-483A-9985-59462B05486D}" dt="2024-12-09T16:24:34.273" v="65" actId="20577"/>
        <pc:sldMkLst>
          <pc:docMk/>
          <pc:sldMk cId="3974320420" sldId="323"/>
        </pc:sldMkLst>
        <pc:spChg chg="mod">
          <ac:chgData name="Νικόλαος Πολύζος" userId="49bd9883-38f1-4410-9a28-6e5045e10986" providerId="ADAL" clId="{5D3756D1-AF39-483A-9985-59462B05486D}" dt="2024-12-09T16:24:34.273" v="65" actId="20577"/>
          <ac:spMkLst>
            <pc:docMk/>
            <pc:sldMk cId="3974320420" sldId="323"/>
            <ac:spMk id="5" creationId="{2257EA9C-0F89-3D68-7224-959EE3C88A98}"/>
          </ac:spMkLst>
        </pc:spChg>
      </pc:sldChg>
      <pc:sldChg chg="modSp mod">
        <pc:chgData name="Νικόλαος Πολύζος" userId="49bd9883-38f1-4410-9a28-6e5045e10986" providerId="ADAL" clId="{5D3756D1-AF39-483A-9985-59462B05486D}" dt="2024-12-09T16:25:55.484" v="73" actId="1076"/>
        <pc:sldMkLst>
          <pc:docMk/>
          <pc:sldMk cId="2754079199" sldId="327"/>
        </pc:sldMkLst>
        <pc:spChg chg="mod">
          <ac:chgData name="Νικόλαος Πολύζος" userId="49bd9883-38f1-4410-9a28-6e5045e10986" providerId="ADAL" clId="{5D3756D1-AF39-483A-9985-59462B05486D}" dt="2024-12-09T16:25:55.484" v="73" actId="1076"/>
          <ac:spMkLst>
            <pc:docMk/>
            <pc:sldMk cId="2754079199" sldId="327"/>
            <ac:spMk id="5" creationId="{2257EA9C-0F89-3D68-7224-959EE3C88A98}"/>
          </ac:spMkLst>
        </pc:spChg>
      </pc:sldChg>
      <pc:sldChg chg="modSp mod">
        <pc:chgData name="Νικόλαος Πολύζος" userId="49bd9883-38f1-4410-9a28-6e5045e10986" providerId="ADAL" clId="{5D3756D1-AF39-483A-9985-59462B05486D}" dt="2024-12-09T16:26:32.196" v="79" actId="14100"/>
        <pc:sldMkLst>
          <pc:docMk/>
          <pc:sldMk cId="3900888987" sldId="328"/>
        </pc:sldMkLst>
        <pc:spChg chg="mod">
          <ac:chgData name="Νικόλαος Πολύζος" userId="49bd9883-38f1-4410-9a28-6e5045e10986" providerId="ADAL" clId="{5D3756D1-AF39-483A-9985-59462B05486D}" dt="2024-12-09T16:26:32.196" v="79" actId="14100"/>
          <ac:spMkLst>
            <pc:docMk/>
            <pc:sldMk cId="3900888987" sldId="328"/>
            <ac:spMk id="5" creationId="{2257EA9C-0F89-3D68-7224-959EE3C88A98}"/>
          </ac:spMkLst>
        </pc:spChg>
      </pc:sldChg>
      <pc:sldChg chg="modSp mod">
        <pc:chgData name="Νικόλαος Πολύζος" userId="49bd9883-38f1-4410-9a28-6e5045e10986" providerId="ADAL" clId="{5D3756D1-AF39-483A-9985-59462B05486D}" dt="2024-12-09T16:29:01.156" v="85" actId="14100"/>
        <pc:sldMkLst>
          <pc:docMk/>
          <pc:sldMk cId="3968666688" sldId="332"/>
        </pc:sldMkLst>
        <pc:spChg chg="mod">
          <ac:chgData name="Νικόλαος Πολύζος" userId="49bd9883-38f1-4410-9a28-6e5045e10986" providerId="ADAL" clId="{5D3756D1-AF39-483A-9985-59462B05486D}" dt="2024-12-09T16:29:01.156" v="85" actId="14100"/>
          <ac:spMkLst>
            <pc:docMk/>
            <pc:sldMk cId="3968666688" sldId="332"/>
            <ac:spMk id="5" creationId="{2257EA9C-0F89-3D68-7224-959EE3C88A98}"/>
          </ac:spMkLst>
        </pc:spChg>
      </pc:sldChg>
      <pc:sldChg chg="modSp mod">
        <pc:chgData name="Νικόλαος Πολύζος" userId="49bd9883-38f1-4410-9a28-6e5045e10986" providerId="ADAL" clId="{5D3756D1-AF39-483A-9985-59462B05486D}" dt="2024-12-09T16:29:15.579" v="86" actId="6549"/>
        <pc:sldMkLst>
          <pc:docMk/>
          <pc:sldMk cId="2311790375" sldId="334"/>
        </pc:sldMkLst>
        <pc:spChg chg="mod">
          <ac:chgData name="Νικόλαος Πολύζος" userId="49bd9883-38f1-4410-9a28-6e5045e10986" providerId="ADAL" clId="{5D3756D1-AF39-483A-9985-59462B05486D}" dt="2024-12-09T16:29:15.579" v="86" actId="6549"/>
          <ac:spMkLst>
            <pc:docMk/>
            <pc:sldMk cId="2311790375" sldId="334"/>
            <ac:spMk id="5" creationId="{2257EA9C-0F89-3D68-7224-959EE3C88A98}"/>
          </ac:spMkLst>
        </pc:spChg>
      </pc:sldChg>
      <pc:sldChg chg="modSp mod">
        <pc:chgData name="Νικόλαος Πολύζος" userId="49bd9883-38f1-4410-9a28-6e5045e10986" providerId="ADAL" clId="{5D3756D1-AF39-483A-9985-59462B05486D}" dt="2024-12-09T16:29:52.079" v="87" actId="20577"/>
        <pc:sldMkLst>
          <pc:docMk/>
          <pc:sldMk cId="4207683054" sldId="344"/>
        </pc:sldMkLst>
        <pc:spChg chg="mod">
          <ac:chgData name="Νικόλαος Πολύζος" userId="49bd9883-38f1-4410-9a28-6e5045e10986" providerId="ADAL" clId="{5D3756D1-AF39-483A-9985-59462B05486D}" dt="2024-12-09T16:29:52.079" v="87" actId="20577"/>
          <ac:spMkLst>
            <pc:docMk/>
            <pc:sldMk cId="4207683054" sldId="344"/>
            <ac:spMk id="5" creationId="{F27BE5A6-4FE1-69D4-A361-5C85E05376D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CF7565-F1F7-A6BF-B0EE-394C9723C2C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27BD770-C9D0-39E9-6116-C97F9C3C1F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A86D7D2-B431-ECFD-1217-C18A82045544}"/>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5" name="Θέση υποσέλιδου 4">
            <a:extLst>
              <a:ext uri="{FF2B5EF4-FFF2-40B4-BE49-F238E27FC236}">
                <a16:creationId xmlns:a16="http://schemas.microsoft.com/office/drawing/2014/main" id="{56476E7D-C4AE-2F2F-AC8F-C8126834596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B7D3EF3-69C1-6E7D-23D4-B0D37636DE41}"/>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157129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88526B-C82E-A5B5-0B12-1F3F8E43224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4AFA8D7-C7A0-8F60-0171-F907F6F504F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4D8F30C-8E55-380E-73CA-3C8FE159562B}"/>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5" name="Θέση υποσέλιδου 4">
            <a:extLst>
              <a:ext uri="{FF2B5EF4-FFF2-40B4-BE49-F238E27FC236}">
                <a16:creationId xmlns:a16="http://schemas.microsoft.com/office/drawing/2014/main" id="{0E29ABB0-EB42-650B-6CF2-933911206EE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8006DA2-08D9-4414-562C-3755790B956E}"/>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2444629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F9D817C-3484-CFE9-50AC-72F9EC6FBE1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7588FAA-5A8F-2CF7-529A-51D44EBB6CC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FE68297-29A8-839A-C110-E2E8D4ECFFD3}"/>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5" name="Θέση υποσέλιδου 4">
            <a:extLst>
              <a:ext uri="{FF2B5EF4-FFF2-40B4-BE49-F238E27FC236}">
                <a16:creationId xmlns:a16="http://schemas.microsoft.com/office/drawing/2014/main" id="{5EF7BC18-1D0B-096B-D189-73E870D79FE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917B235-A47A-E92D-6954-5D139C275F5E}"/>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276791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AA3E65-F3E0-483B-866A-0E54F7A4AF8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D188DC5-F49F-C2E1-DB14-0D045B53E71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640ECB5-56EA-9C64-DADB-74478C1F84DE}"/>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5" name="Θέση υποσέλιδου 4">
            <a:extLst>
              <a:ext uri="{FF2B5EF4-FFF2-40B4-BE49-F238E27FC236}">
                <a16:creationId xmlns:a16="http://schemas.microsoft.com/office/drawing/2014/main" id="{BD194858-16AF-82A2-7113-285628171B9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085D5AD-6D66-B73E-3443-E0CE42D49B93}"/>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3739757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09F5F3-E661-8B06-5A6A-16EE7510660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AF7F2E5-CEAE-C4BC-1AEF-7225F58058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1D2F2568-FA71-1703-F6B6-B4D2263A34F1}"/>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5" name="Θέση υποσέλιδου 4">
            <a:extLst>
              <a:ext uri="{FF2B5EF4-FFF2-40B4-BE49-F238E27FC236}">
                <a16:creationId xmlns:a16="http://schemas.microsoft.com/office/drawing/2014/main" id="{FEEE673F-D59C-D4F2-84EE-F5FB278B1C9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970F89B-12C3-DA37-BBEE-DD9CD255DAB0}"/>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1119984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7F376F-F9BD-2A90-B838-C2AD5337AB8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01B4DB7-4338-43C8-F636-2B8FB556F8E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62F0B32-783F-3F07-3DEF-B1F50EF0CC8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8630115-B309-7D57-7B34-B0713462E11C}"/>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6" name="Θέση υποσέλιδου 5">
            <a:extLst>
              <a:ext uri="{FF2B5EF4-FFF2-40B4-BE49-F238E27FC236}">
                <a16:creationId xmlns:a16="http://schemas.microsoft.com/office/drawing/2014/main" id="{C57A6808-9D66-0E79-39BF-B1F6C008FA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6C76E7B-4BCD-99A6-5A1B-22CEF350DE6B}"/>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21459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8208A9-A637-9547-5C23-FC9CE88A35C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5DCBCB1-D743-9721-8979-E983CFAB93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56D45DF-70D5-2B06-3028-083063A1C09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992418A-223B-6479-7966-4A1920FFE8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EE3CD67-E42A-5A06-5ABE-249EA18BBBE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48B8665A-B318-5650-1D4B-EF185091D240}"/>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8" name="Θέση υποσέλιδου 7">
            <a:extLst>
              <a:ext uri="{FF2B5EF4-FFF2-40B4-BE49-F238E27FC236}">
                <a16:creationId xmlns:a16="http://schemas.microsoft.com/office/drawing/2014/main" id="{4E810302-0703-72CE-B51E-0583C837B9E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B671565-47B9-DD3E-7A8F-D27CBDC9F452}"/>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4113329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572C5C-C764-3769-4712-F2AB84E1294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5141533-E43C-30C7-A23D-3465BB3CD448}"/>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4" name="Θέση υποσέλιδου 3">
            <a:extLst>
              <a:ext uri="{FF2B5EF4-FFF2-40B4-BE49-F238E27FC236}">
                <a16:creationId xmlns:a16="http://schemas.microsoft.com/office/drawing/2014/main" id="{1D91634F-56F3-BC96-89B9-92D11107B0E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86552F7B-70AF-BD7E-7235-1B69E18F59F9}"/>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196023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1DF1D93-6EBA-AB92-2309-81A6E71FCA2A}"/>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3" name="Θέση υποσέλιδου 2">
            <a:extLst>
              <a:ext uri="{FF2B5EF4-FFF2-40B4-BE49-F238E27FC236}">
                <a16:creationId xmlns:a16="http://schemas.microsoft.com/office/drawing/2014/main" id="{45B468C1-6AB2-3D22-32C5-30FDDF8B2DC4}"/>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B708F6A-DC7C-92DF-87D7-AFEF4AEB8F18}"/>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47276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DF301B-A03D-6AC3-4422-9A69FA5E21F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44190D0-E08E-C313-6F53-CD8FF6A72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99D7BC2-DDF8-68F4-178B-D61637554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2BED4FB-703E-57BC-830C-1299C41E4246}"/>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6" name="Θέση υποσέλιδου 5">
            <a:extLst>
              <a:ext uri="{FF2B5EF4-FFF2-40B4-BE49-F238E27FC236}">
                <a16:creationId xmlns:a16="http://schemas.microsoft.com/office/drawing/2014/main" id="{75D3E6F9-3B5D-0913-E772-230ED39BE93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CC8931B-4833-0AA3-7502-B79B96EF63C7}"/>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372639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89C304-2918-0594-664B-FC3DA729265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26A9B5D0-9683-A885-68CE-B91F605FC6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3021F14-7F4C-9C8F-CC6E-E2316B74B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54E5437-0F15-48FD-94FC-5E80864397A4}"/>
              </a:ext>
            </a:extLst>
          </p:cNvPr>
          <p:cNvSpPr>
            <a:spLocks noGrp="1"/>
          </p:cNvSpPr>
          <p:nvPr>
            <p:ph type="dt" sz="half" idx="10"/>
          </p:nvPr>
        </p:nvSpPr>
        <p:spPr/>
        <p:txBody>
          <a:bodyPr/>
          <a:lstStyle/>
          <a:p>
            <a:fld id="{4399592F-BBB2-49C3-AD2D-63E5D6A1E193}" type="datetimeFigureOut">
              <a:rPr lang="el-GR" smtClean="0"/>
              <a:t>9/12/2024</a:t>
            </a:fld>
            <a:endParaRPr lang="el-GR"/>
          </a:p>
        </p:txBody>
      </p:sp>
      <p:sp>
        <p:nvSpPr>
          <p:cNvPr id="6" name="Θέση υποσέλιδου 5">
            <a:extLst>
              <a:ext uri="{FF2B5EF4-FFF2-40B4-BE49-F238E27FC236}">
                <a16:creationId xmlns:a16="http://schemas.microsoft.com/office/drawing/2014/main" id="{4A2B512C-A7FE-66C6-F54B-59D79978DA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A069B00-8B91-C0A0-6978-7D5CD9DC5086}"/>
              </a:ext>
            </a:extLst>
          </p:cNvPr>
          <p:cNvSpPr>
            <a:spLocks noGrp="1"/>
          </p:cNvSpPr>
          <p:nvPr>
            <p:ph type="sldNum" sz="quarter" idx="12"/>
          </p:nvPr>
        </p:nvSpPr>
        <p:spPr/>
        <p:txBody>
          <a:bodyPr/>
          <a:lstStyle/>
          <a:p>
            <a:fld id="{6B78E8BE-9A90-41EF-AE48-E7AB860B7DA0}" type="slidenum">
              <a:rPr lang="el-GR" smtClean="0"/>
              <a:t>‹#›</a:t>
            </a:fld>
            <a:endParaRPr lang="el-GR"/>
          </a:p>
        </p:txBody>
      </p:sp>
    </p:spTree>
    <p:extLst>
      <p:ext uri="{BB962C8B-B14F-4D97-AF65-F5344CB8AC3E}">
        <p14:creationId xmlns:p14="http://schemas.microsoft.com/office/powerpoint/2010/main" val="398929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423AB7C-955B-C330-3672-FA5210AFED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7A877D8-CD72-AD6D-16EE-BB0888A98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5348FBC-D293-5F99-48F5-CEE270DAC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9592F-BBB2-49C3-AD2D-63E5D6A1E193}" type="datetimeFigureOut">
              <a:rPr lang="el-GR" smtClean="0"/>
              <a:t>9/12/2024</a:t>
            </a:fld>
            <a:endParaRPr lang="el-GR"/>
          </a:p>
        </p:txBody>
      </p:sp>
      <p:sp>
        <p:nvSpPr>
          <p:cNvPr id="5" name="Θέση υποσέλιδου 4">
            <a:extLst>
              <a:ext uri="{FF2B5EF4-FFF2-40B4-BE49-F238E27FC236}">
                <a16:creationId xmlns:a16="http://schemas.microsoft.com/office/drawing/2014/main" id="{7CD6BC4B-8E4E-C1ED-2BB5-C9DDA35377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054FED6-7CE4-0C78-BCB7-78D2BD2BE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8E8BE-9A90-41EF-AE48-E7AB860B7DA0}" type="slidenum">
              <a:rPr lang="el-GR" smtClean="0"/>
              <a:t>‹#›</a:t>
            </a:fld>
            <a:endParaRPr lang="el-GR"/>
          </a:p>
        </p:txBody>
      </p:sp>
    </p:spTree>
    <p:extLst>
      <p:ext uri="{BB962C8B-B14F-4D97-AF65-F5344CB8AC3E}">
        <p14:creationId xmlns:p14="http://schemas.microsoft.com/office/powerpoint/2010/main" val="515934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178490" y="161310"/>
            <a:ext cx="7013510" cy="1326527"/>
          </a:xfrm>
        </p:spPr>
        <p:txBody>
          <a:bodyPr>
            <a:noAutofit/>
          </a:bodyPr>
          <a:lstStyle/>
          <a:p>
            <a:pPr algn="l"/>
            <a:r>
              <a:rPr lang="el-GR" sz="3600" b="1" dirty="0">
                <a:solidFill>
                  <a:srgbClr val="2E6CB8"/>
                </a:solidFill>
                <a:latin typeface="Arial" panose="020B0604020202020204" pitchFamily="34" charset="0"/>
                <a:cs typeface="Arial" panose="020B0604020202020204" pitchFamily="34" charset="0"/>
              </a:rPr>
              <a:t>Πολιτική υγείας και </a:t>
            </a:r>
            <a:br>
              <a:rPr lang="el-GR" sz="3600" b="1" dirty="0">
                <a:solidFill>
                  <a:srgbClr val="2E6CB8"/>
                </a:solidFill>
                <a:latin typeface="Arial" panose="020B0604020202020204" pitchFamily="34" charset="0"/>
                <a:cs typeface="Arial" panose="020B0604020202020204" pitchFamily="34" charset="0"/>
              </a:rPr>
            </a:br>
            <a:r>
              <a:rPr lang="el-GR" sz="3600" b="1" dirty="0">
                <a:solidFill>
                  <a:srgbClr val="2E6CB8"/>
                </a:solidFill>
                <a:latin typeface="Arial" panose="020B0604020202020204" pitchFamily="34" charset="0"/>
                <a:cs typeface="Arial" panose="020B0604020202020204" pitchFamily="34" charset="0"/>
              </a:rPr>
              <a:t>Διοίκηση υπηρεσιών υγείας</a:t>
            </a:r>
          </a:p>
        </p:txBody>
      </p:sp>
      <p:sp>
        <p:nvSpPr>
          <p:cNvPr id="3" name="Υπότιτλος 2">
            <a:extLst>
              <a:ext uri="{FF2B5EF4-FFF2-40B4-BE49-F238E27FC236}">
                <a16:creationId xmlns:a16="http://schemas.microsoft.com/office/drawing/2014/main" id="{263B0220-285E-CDAD-EBD0-6D84226E8FAB}"/>
              </a:ext>
            </a:extLst>
          </p:cNvPr>
          <p:cNvSpPr>
            <a:spLocks noGrp="1"/>
          </p:cNvSpPr>
          <p:nvPr>
            <p:ph type="subTitle" idx="1"/>
          </p:nvPr>
        </p:nvSpPr>
        <p:spPr>
          <a:xfrm>
            <a:off x="5178490" y="1670066"/>
            <a:ext cx="6806288" cy="841946"/>
          </a:xfrm>
        </p:spPr>
        <p:txBody>
          <a:bodyPr>
            <a:normAutofit/>
          </a:bodyPr>
          <a:lstStyle/>
          <a:p>
            <a:pPr algn="l"/>
            <a:r>
              <a:rPr lang="el-GR" sz="2800" dirty="0">
                <a:latin typeface="Arial" panose="020B0604020202020204" pitchFamily="34" charset="0"/>
                <a:cs typeface="Arial" panose="020B0604020202020204" pitchFamily="34" charset="0"/>
              </a:rPr>
              <a:t>Νικόλαος Μ. Πολύζος</a:t>
            </a:r>
          </a:p>
        </p:txBody>
      </p:sp>
      <p:sp>
        <p:nvSpPr>
          <p:cNvPr id="4" name="TextBox 3">
            <a:extLst>
              <a:ext uri="{FF2B5EF4-FFF2-40B4-BE49-F238E27FC236}">
                <a16:creationId xmlns:a16="http://schemas.microsoft.com/office/drawing/2014/main" id="{017CE44A-DACC-7179-A8D3-B317D438C19B}"/>
              </a:ext>
            </a:extLst>
          </p:cNvPr>
          <p:cNvSpPr txBox="1"/>
          <p:nvPr/>
        </p:nvSpPr>
        <p:spPr>
          <a:xfrm>
            <a:off x="5178490" y="2466960"/>
            <a:ext cx="7013510" cy="1877437"/>
          </a:xfrm>
          <a:prstGeom prst="rect">
            <a:avLst/>
          </a:prstGeom>
          <a:noFill/>
        </p:spPr>
        <p:txBody>
          <a:bodyPr wrap="square" rtlCol="0">
            <a:spAutoFit/>
          </a:bodyPr>
          <a:lstStyle/>
          <a:p>
            <a:r>
              <a:rPr lang="el-GR" sz="2800" b="1" dirty="0">
                <a:latin typeface="Arial" panose="020B0604020202020204" pitchFamily="34" charset="0"/>
                <a:cs typeface="Arial" panose="020B0604020202020204" pitchFamily="34" charset="0"/>
              </a:rPr>
              <a:t>Κεφ. </a:t>
            </a:r>
            <a:r>
              <a:rPr lang="en-US" sz="2800" b="1" dirty="0">
                <a:latin typeface="Arial" panose="020B0604020202020204" pitchFamily="34" charset="0"/>
                <a:cs typeface="Arial" panose="020B0604020202020204" pitchFamily="34" charset="0"/>
              </a:rPr>
              <a:t>8</a:t>
            </a:r>
            <a:endParaRPr lang="el-GR" sz="2800" b="1" dirty="0">
              <a:latin typeface="Arial" panose="020B0604020202020204" pitchFamily="34" charset="0"/>
              <a:cs typeface="Arial" panose="020B0604020202020204" pitchFamily="34" charset="0"/>
            </a:endParaRPr>
          </a:p>
          <a:p>
            <a:endParaRPr lang="el-GR" sz="1400" b="1" dirty="0">
              <a:latin typeface="Arial" panose="020B0604020202020204" pitchFamily="34" charset="0"/>
              <a:cs typeface="Arial" panose="020B0604020202020204" pitchFamily="34" charset="0"/>
            </a:endParaRPr>
          </a:p>
          <a:p>
            <a:r>
              <a:rPr lang="el-GR" sz="2800" b="1" dirty="0">
                <a:latin typeface="Arial" panose="020B0604020202020204" pitchFamily="34" charset="0"/>
                <a:cs typeface="Arial" panose="020B0604020202020204" pitchFamily="34" charset="0"/>
              </a:rPr>
              <a:t>Συντονισμός ανθρώπινων πόρων και στον τομέα της υγείας</a:t>
            </a:r>
            <a:endParaRPr lang="en-US" dirty="0"/>
          </a:p>
          <a:p>
            <a:endParaRPr lang="en-US" dirty="0"/>
          </a:p>
        </p:txBody>
      </p:sp>
      <p:sp>
        <p:nvSpPr>
          <p:cNvPr id="5" name="Ορθογώνιο 4">
            <a:extLst>
              <a:ext uri="{FF2B5EF4-FFF2-40B4-BE49-F238E27FC236}">
                <a16:creationId xmlns:a16="http://schemas.microsoft.com/office/drawing/2014/main" id="{A87E087D-7E8A-1429-F549-0360857342A8}"/>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1B7C43C3-B4D5-5F36-9448-13802159E1CE}"/>
              </a:ext>
            </a:extLst>
          </p:cNvPr>
          <p:cNvPicPr>
            <a:picLocks noChangeAspect="1"/>
          </p:cNvPicPr>
          <p:nvPr/>
        </p:nvPicPr>
        <p:blipFill>
          <a:blip r:embed="rId2"/>
          <a:stretch>
            <a:fillRect/>
          </a:stretch>
        </p:blipFill>
        <p:spPr>
          <a:xfrm>
            <a:off x="9964079" y="5607778"/>
            <a:ext cx="1755170" cy="576000"/>
          </a:xfrm>
          <a:prstGeom prst="rect">
            <a:avLst/>
          </a:prstGeom>
        </p:spPr>
      </p:pic>
      <p:pic>
        <p:nvPicPr>
          <p:cNvPr id="9" name="Εικόνα 8" descr="Εικόνα που περιέχει κείμενο, γραμματοσειρά, σύμβολο, στιγμιότυπο οθόνης&#10;&#10;Περιγραφή που δημιουργήθηκε αυτόματα">
            <a:extLst>
              <a:ext uri="{FF2B5EF4-FFF2-40B4-BE49-F238E27FC236}">
                <a16:creationId xmlns:a16="http://schemas.microsoft.com/office/drawing/2014/main" id="{E77B897F-0262-E821-51F7-EA9BB73A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1" y="387458"/>
            <a:ext cx="4053582" cy="5723058"/>
          </a:xfrm>
          <a:prstGeom prst="rect">
            <a:avLst/>
          </a:prstGeom>
          <a:ln w="3175">
            <a:solidFill>
              <a:schemeClr val="tx1"/>
            </a:solidFill>
          </a:ln>
          <a:effectLst>
            <a:outerShdw blurRad="50800" dist="38100" dir="2700000" sx="101000" sy="101000" algn="tl" rotWithShape="0">
              <a:prstClr val="black">
                <a:alpha val="20000"/>
              </a:prstClr>
            </a:outerShdw>
          </a:effectLst>
        </p:spPr>
      </p:pic>
    </p:spTree>
    <p:extLst>
      <p:ext uri="{BB962C8B-B14F-4D97-AF65-F5344CB8AC3E}">
        <p14:creationId xmlns:p14="http://schemas.microsoft.com/office/powerpoint/2010/main" val="203974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i="0" u="none" strike="noStrike" baseline="0" dirty="0">
                <a:latin typeface="Arial" panose="020B0604020202020204" pitchFamily="34" charset="0"/>
                <a:cs typeface="Arial" panose="020B0604020202020204" pitchFamily="34" charset="0"/>
              </a:rPr>
              <a:t>2 </a:t>
            </a:r>
            <a:r>
              <a:rPr lang="el-GR" sz="3000" b="1" i="1" u="none" strike="noStrike" baseline="0" dirty="0">
                <a:latin typeface="Arial" panose="020B0604020202020204" pitchFamily="34" charset="0"/>
                <a:cs typeface="Arial" panose="020B0604020202020204" pitchFamily="34" charset="0"/>
              </a:rPr>
              <a:t>Ηγεσία</a:t>
            </a:r>
            <a:r>
              <a:rPr lang="el-GR" sz="3000" b="1" i="0" u="none" strike="noStrike" baseline="0" dirty="0">
                <a:latin typeface="Arial" panose="020B0604020202020204" pitchFamily="34" charset="0"/>
                <a:cs typeface="Arial" panose="020B0604020202020204" pitchFamily="34" charset="0"/>
              </a:rPr>
              <a:t> (2)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488045"/>
            <a:ext cx="11112758" cy="2246769"/>
          </a:xfrm>
          <a:prstGeom prst="rect">
            <a:avLst/>
          </a:prstGeom>
          <a:noFill/>
          <a:ln>
            <a:noFill/>
          </a:ln>
        </p:spPr>
        <p:txBody>
          <a:bodyPr wrap="square" rtlCol="0">
            <a:spAutoFit/>
          </a:bodyPr>
          <a:lstStyle/>
          <a:p>
            <a:pPr algn="l"/>
            <a:r>
              <a:rPr lang="el-GR" sz="2800" b="0" i="0" u="none" strike="noStrike" baseline="0" dirty="0">
                <a:latin typeface="Arial" panose="020B0604020202020204" pitchFamily="34" charset="0"/>
                <a:cs typeface="Arial" panose="020B0604020202020204" pitchFamily="34" charset="0"/>
              </a:rPr>
              <a:t>Χαρακτηριστικές </a:t>
            </a:r>
            <a:r>
              <a:rPr lang="el-GR" sz="2800" b="1" i="0" u="none" strike="noStrike" baseline="0" dirty="0">
                <a:latin typeface="Arial" panose="020B0604020202020204" pitchFamily="34" charset="0"/>
                <a:cs typeface="Arial" panose="020B0604020202020204" pitchFamily="34" charset="0"/>
              </a:rPr>
              <a:t>ικανότητες </a:t>
            </a:r>
            <a:r>
              <a:rPr lang="el-GR" sz="2800" b="0" i="0" u="none" strike="noStrike" baseline="0" dirty="0">
                <a:latin typeface="Arial" panose="020B0604020202020204" pitchFamily="34" charset="0"/>
                <a:cs typeface="Arial" panose="020B0604020202020204" pitchFamily="34" charset="0"/>
              </a:rPr>
              <a:t>ενός ηγέτη είναι:</a:t>
            </a:r>
          </a:p>
          <a:p>
            <a:pPr algn="l"/>
            <a:r>
              <a:rPr lang="el-GR" sz="2800" b="0" i="0" u="none" strike="noStrike" baseline="0" dirty="0">
                <a:latin typeface="Arial" panose="020B0604020202020204" pitchFamily="34" charset="0"/>
                <a:cs typeface="Arial" panose="020B0604020202020204" pitchFamily="34" charset="0"/>
              </a:rPr>
              <a:t>α. το όραμα,</a:t>
            </a:r>
          </a:p>
          <a:p>
            <a:pPr algn="l"/>
            <a:r>
              <a:rPr lang="el-GR" sz="2800" b="0" i="0" u="none" strike="noStrike" baseline="0" dirty="0">
                <a:latin typeface="Arial" panose="020B0604020202020204" pitchFamily="34" charset="0"/>
                <a:cs typeface="Arial" panose="020B0604020202020204" pitchFamily="34" charset="0"/>
              </a:rPr>
              <a:t>β. η ενδυνάμωση του προσωπικού,</a:t>
            </a:r>
          </a:p>
          <a:p>
            <a:pPr algn="l"/>
            <a:r>
              <a:rPr lang="el-GR" sz="2800" b="0" i="0" u="none" strike="noStrike" baseline="0" dirty="0">
                <a:latin typeface="Arial" panose="020B0604020202020204" pitchFamily="34" charset="0"/>
                <a:cs typeface="Arial" panose="020B0604020202020204" pitchFamily="34" charset="0"/>
              </a:rPr>
              <a:t>γ. η διαίσθηση,</a:t>
            </a:r>
          </a:p>
          <a:p>
            <a:pPr algn="l"/>
            <a:r>
              <a:rPr lang="el-GR" sz="2800" b="0" i="0" u="none" strike="noStrike" baseline="0" dirty="0">
                <a:latin typeface="Arial" panose="020B0604020202020204" pitchFamily="34" charset="0"/>
                <a:cs typeface="Arial" panose="020B0604020202020204" pitchFamily="34" charset="0"/>
              </a:rPr>
              <a:t>δ. οι αξίες και η ενσωμάτωσή τους στο πλαίσιο της ομάδας.</a:t>
            </a:r>
          </a:p>
        </p:txBody>
      </p:sp>
    </p:spTree>
    <p:extLst>
      <p:ext uri="{BB962C8B-B14F-4D97-AF65-F5344CB8AC3E}">
        <p14:creationId xmlns:p14="http://schemas.microsoft.com/office/powerpoint/2010/main" val="4175819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i="0" u="none" strike="noStrike" baseline="0" dirty="0">
                <a:latin typeface="Arial" panose="020B0604020202020204" pitchFamily="34" charset="0"/>
                <a:cs typeface="Arial" panose="020B0604020202020204" pitchFamily="34" charset="0"/>
              </a:rPr>
              <a:t>2 </a:t>
            </a:r>
            <a:r>
              <a:rPr lang="el-GR" sz="3000" b="1" i="1" u="none" strike="noStrike" baseline="0" dirty="0">
                <a:latin typeface="Arial" panose="020B0604020202020204" pitchFamily="34" charset="0"/>
                <a:cs typeface="Arial" panose="020B0604020202020204" pitchFamily="34" charset="0"/>
              </a:rPr>
              <a:t>Ηγεσία</a:t>
            </a:r>
            <a:r>
              <a:rPr lang="el-GR" sz="3000" b="1" i="0" u="none" strike="noStrike" baseline="0" dirty="0">
                <a:latin typeface="Arial" panose="020B0604020202020204" pitchFamily="34" charset="0"/>
                <a:cs typeface="Arial" panose="020B0604020202020204" pitchFamily="34" charset="0"/>
              </a:rPr>
              <a:t> (3)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18660"/>
            <a:ext cx="11112758" cy="563231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Το ερώτημα που τελικά χρήζει απάντησης είναι: ένας καλός μάνατζερ είναι και καλός ηγέτης; Ακολουθούν τα ανάλογα στάδια απάντησης (τα 1-3 και μάνατζερ):</a:t>
            </a:r>
          </a:p>
          <a:p>
            <a:pPr algn="l"/>
            <a:r>
              <a:rPr lang="el-GR" sz="2000" b="1" i="0" u="none" strike="noStrike" baseline="0" dirty="0">
                <a:latin typeface="Arial" panose="020B0604020202020204" pitchFamily="34" charset="0"/>
                <a:cs typeface="Arial" panose="020B0604020202020204" pitchFamily="34" charset="0"/>
              </a:rPr>
              <a:t>✓</a:t>
            </a:r>
            <a:r>
              <a:rPr lang="el-GR" sz="2000" b="0" i="0" u="none" strike="noStrike" baseline="0" dirty="0">
                <a:latin typeface="Arial" panose="020B0604020202020204" pitchFamily="34" charset="0"/>
                <a:cs typeface="Arial" panose="020B0604020202020204" pitchFamily="34" charset="0"/>
              </a:rPr>
              <a:t>Επιχειρούμενη ηγεσία (απλώς επιχειρείται)</a:t>
            </a:r>
          </a:p>
          <a:p>
            <a:pPr algn="l"/>
            <a:r>
              <a:rPr lang="el-GR" sz="2000" b="1" i="0" u="none" strike="noStrike" baseline="0" dirty="0">
                <a:latin typeface="Arial" panose="020B0604020202020204" pitchFamily="34" charset="0"/>
                <a:cs typeface="Arial" panose="020B0604020202020204" pitchFamily="34" charset="0"/>
              </a:rPr>
              <a:t>✓</a:t>
            </a:r>
            <a:r>
              <a:rPr lang="el-GR" sz="2000" b="0" i="0" u="none" strike="noStrike" baseline="0" dirty="0">
                <a:latin typeface="Arial" panose="020B0604020202020204" pitchFamily="34" charset="0"/>
                <a:cs typeface="Arial" panose="020B0604020202020204" pitchFamily="34" charset="0"/>
              </a:rPr>
              <a:t>Επιτυχής ηγεσία (έχει κάποιες επιτυχίες)</a:t>
            </a:r>
          </a:p>
          <a:p>
            <a:pPr algn="l"/>
            <a:r>
              <a:rPr lang="el-GR" sz="2000" b="1" i="0" u="none" strike="noStrike" baseline="0" dirty="0">
                <a:latin typeface="Arial" panose="020B0604020202020204" pitchFamily="34" charset="0"/>
                <a:cs typeface="Arial" panose="020B0604020202020204" pitchFamily="34" charset="0"/>
              </a:rPr>
              <a:t>✓</a:t>
            </a:r>
            <a:r>
              <a:rPr lang="el-GR" sz="2000" b="0" i="0" u="none" strike="noStrike" baseline="0" dirty="0">
                <a:latin typeface="Arial" panose="020B0604020202020204" pitchFamily="34" charset="0"/>
                <a:cs typeface="Arial" panose="020B0604020202020204" pitchFamily="34" charset="0"/>
              </a:rPr>
              <a:t>Αποτελεσματική ηγεσία (έχει αποτελέσματα)</a:t>
            </a:r>
          </a:p>
          <a:p>
            <a:pPr algn="l"/>
            <a:r>
              <a:rPr lang="el-GR" sz="2000" b="1" i="0" u="none" strike="noStrike" baseline="0" dirty="0">
                <a:latin typeface="Arial" panose="020B0604020202020204" pitchFamily="34" charset="0"/>
                <a:cs typeface="Arial" panose="020B0604020202020204" pitchFamily="34" charset="0"/>
              </a:rPr>
              <a:t>✓</a:t>
            </a:r>
            <a:r>
              <a:rPr lang="el-GR" sz="2000" b="0" i="0" u="none" strike="noStrike" baseline="0" dirty="0">
                <a:latin typeface="Arial" panose="020B0604020202020204" pitchFamily="34" charset="0"/>
                <a:cs typeface="Arial" panose="020B0604020202020204" pitchFamily="34" charset="0"/>
              </a:rPr>
              <a:t>Χαρισματική ηγεσία (έχει τα παραπάνω και επιπλέον την εκτίμηση του προσωπικού κ.λπ.) ή μη (δεν απολαμβάνει ανάλογης εκτίμησης).</a:t>
            </a:r>
          </a:p>
          <a:p>
            <a:pPr algn="l"/>
            <a:r>
              <a:rPr lang="el-GR" sz="2000" b="0" i="0" u="none" strike="noStrike" baseline="0" dirty="0">
                <a:latin typeface="Arial" panose="020B0604020202020204" pitchFamily="34" charset="0"/>
                <a:cs typeface="Arial" panose="020B0604020202020204" pitchFamily="34" charset="0"/>
              </a:rPr>
              <a:t>Τα παραπάνω συναρτώνται και με τα στοιχεία και τις βάσεις </a:t>
            </a:r>
            <a:r>
              <a:rPr lang="el-GR" sz="2000" b="1" i="0" u="none" strike="noStrike" baseline="0" dirty="0">
                <a:latin typeface="Arial" panose="020B0604020202020204" pitchFamily="34" charset="0"/>
                <a:cs typeface="Arial" panose="020B0604020202020204" pitchFamily="34" charset="0"/>
              </a:rPr>
              <a:t>εξουσίας </a:t>
            </a:r>
            <a:r>
              <a:rPr lang="el-GR" sz="2000" b="0" i="0" u="none" strike="noStrike" baseline="0" dirty="0">
                <a:latin typeface="Arial" panose="020B0604020202020204" pitchFamily="34" charset="0"/>
                <a:cs typeface="Arial" panose="020B0604020202020204" pitchFamily="34" charset="0"/>
              </a:rPr>
              <a:t>των ηγετών:</a:t>
            </a:r>
          </a:p>
          <a:p>
            <a:pPr algn="l"/>
            <a:r>
              <a:rPr lang="el-GR" sz="2000" b="0" i="0" u="none" strike="noStrike" baseline="0" dirty="0">
                <a:latin typeface="Arial" panose="020B0604020202020204" pitchFamily="34" charset="0"/>
                <a:cs typeface="Arial" panose="020B0604020202020204" pitchFamily="34" charset="0"/>
              </a:rPr>
              <a:t>1. Νομιμότητα (ακεραιότητα, τιμιότητα) – κύρος</a:t>
            </a:r>
          </a:p>
          <a:p>
            <a:pPr algn="l"/>
            <a:r>
              <a:rPr lang="el-GR" sz="2000" b="0" i="0" u="none" strike="noStrike" baseline="0" dirty="0">
                <a:latin typeface="Arial" panose="020B0604020202020204" pitchFamily="34" charset="0"/>
                <a:cs typeface="Arial" panose="020B0604020202020204" pitchFamily="34" charset="0"/>
              </a:rPr>
              <a:t>2. Πρωτοβουλία/ενεργητικότητα/πάθος/σύστημα</a:t>
            </a:r>
          </a:p>
          <a:p>
            <a:pPr algn="l"/>
            <a:r>
              <a:rPr lang="el-GR" sz="2000" b="0" i="0" u="none" strike="noStrike" baseline="0" dirty="0">
                <a:latin typeface="Arial" panose="020B0604020202020204" pitchFamily="34" charset="0"/>
                <a:cs typeface="Arial" panose="020B0604020202020204" pitchFamily="34" charset="0"/>
              </a:rPr>
              <a:t>3. Πληροφορία – ενημέρωση – επικοινωνία</a:t>
            </a:r>
          </a:p>
          <a:p>
            <a:pPr algn="l"/>
            <a:r>
              <a:rPr lang="el-GR" sz="2000" b="0" i="0" u="none" strike="noStrike" baseline="0" dirty="0">
                <a:latin typeface="Arial" panose="020B0604020202020204" pitchFamily="34" charset="0"/>
                <a:cs typeface="Arial" panose="020B0604020202020204" pitchFamily="34" charset="0"/>
              </a:rPr>
              <a:t>4. Καινοτομία – τεχνολογία – γνώση – ηθική</a:t>
            </a:r>
          </a:p>
          <a:p>
            <a:pPr algn="l"/>
            <a:r>
              <a:rPr lang="el-GR" sz="2000" b="0" i="0" u="none" strike="noStrike" baseline="0" dirty="0">
                <a:latin typeface="Arial" panose="020B0604020202020204" pitchFamily="34" charset="0"/>
                <a:cs typeface="Arial" panose="020B0604020202020204" pitchFamily="34" charset="0"/>
              </a:rPr>
              <a:t>5. Ρόλος εργαζομένων και χρηστών υπηρεσιών</a:t>
            </a:r>
          </a:p>
          <a:p>
            <a:pPr algn="l"/>
            <a:r>
              <a:rPr lang="el-GR" sz="2000" b="0" i="0" u="none" strike="noStrike" baseline="0" dirty="0">
                <a:latin typeface="Arial" panose="020B0604020202020204" pitchFamily="34" charset="0"/>
                <a:cs typeface="Arial" panose="020B0604020202020204" pitchFamily="34" charset="0"/>
              </a:rPr>
              <a:t>6. Προσωπικότητα – χαρακτηριστικά, ειδικές δεξιότητες / ικανότητες, αλλά ενισχύονται και από τις παρακάτω ομάδες </a:t>
            </a:r>
            <a:r>
              <a:rPr lang="el-GR" sz="2000" b="1" i="0" u="none" strike="noStrike" baseline="0" dirty="0">
                <a:latin typeface="Arial" panose="020B0604020202020204" pitchFamily="34" charset="0"/>
                <a:cs typeface="Arial" panose="020B0604020202020204" pitchFamily="34" charset="0"/>
              </a:rPr>
              <a:t>δεξιοτήτων </a:t>
            </a:r>
            <a:r>
              <a:rPr lang="el-GR" sz="2000" b="0" i="0" u="none" strike="noStrike" baseline="0" dirty="0">
                <a:latin typeface="Arial" panose="020B0604020202020204" pitchFamily="34" charset="0"/>
                <a:cs typeface="Arial" panose="020B0604020202020204" pitchFamily="34" charset="0"/>
              </a:rPr>
              <a:t>του ηγέτη (τα Α-Β και μάνατζερ):</a:t>
            </a:r>
          </a:p>
          <a:p>
            <a:pPr algn="l"/>
            <a:r>
              <a:rPr lang="el-GR" sz="2000" b="0" i="0" u="none" strike="noStrike" baseline="0" dirty="0">
                <a:latin typeface="Arial" panose="020B0604020202020204" pitchFamily="34" charset="0"/>
                <a:cs typeface="Arial" panose="020B0604020202020204" pitchFamily="34" charset="0"/>
              </a:rPr>
              <a:t>Α. Τεχνικές δεξιότητες – Technical </a:t>
            </a:r>
            <a:r>
              <a:rPr lang="el-GR" sz="2000" b="0" i="0" u="none" strike="noStrike" baseline="0" dirty="0" err="1">
                <a:latin typeface="Arial" panose="020B0604020202020204" pitchFamily="34" charset="0"/>
                <a:cs typeface="Arial" panose="020B0604020202020204" pitchFamily="34" charset="0"/>
              </a:rPr>
              <a:t>skills</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Β. Διαπροσωπικές δεξιότητες – </a:t>
            </a:r>
            <a:r>
              <a:rPr lang="el-GR" sz="2000" b="0" i="0" u="none" strike="noStrike" baseline="0" dirty="0" err="1">
                <a:latin typeface="Arial" panose="020B0604020202020204" pitchFamily="34" charset="0"/>
                <a:cs typeface="Arial" panose="020B0604020202020204" pitchFamily="34" charset="0"/>
              </a:rPr>
              <a:t>Interpersonal</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skills</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Γ. Δεξιότητες συνολικής θεώρησης – </a:t>
            </a:r>
            <a:r>
              <a:rPr lang="el-GR" sz="2000" b="0" i="0" u="none" strike="noStrike" baseline="0" dirty="0" err="1">
                <a:latin typeface="Arial" panose="020B0604020202020204" pitchFamily="34" charset="0"/>
                <a:cs typeface="Arial" panose="020B0604020202020204" pitchFamily="34" charset="0"/>
              </a:rPr>
              <a:t>Conceptual</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skills</a:t>
            </a:r>
            <a:r>
              <a:rPr lang="el-GR" sz="20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6149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i="0" u="none" strike="noStrike" baseline="0" dirty="0">
                <a:latin typeface="Arial" panose="020B0604020202020204" pitchFamily="34" charset="0"/>
                <a:cs typeface="Arial" panose="020B0604020202020204" pitchFamily="34" charset="0"/>
              </a:rPr>
              <a:t>2 </a:t>
            </a:r>
            <a:r>
              <a:rPr lang="el-GR" sz="3000" b="1" i="1" u="none" strike="noStrike" baseline="0" dirty="0">
                <a:latin typeface="Arial" panose="020B0604020202020204" pitchFamily="34" charset="0"/>
                <a:cs typeface="Arial" panose="020B0604020202020204" pitchFamily="34" charset="0"/>
              </a:rPr>
              <a:t>Ηγεσία</a:t>
            </a:r>
            <a:r>
              <a:rPr lang="el-GR" sz="3000" b="1" i="0" u="none" strike="noStrike" baseline="0" dirty="0">
                <a:latin typeface="Arial" panose="020B0604020202020204" pitchFamily="34" charset="0"/>
                <a:cs typeface="Arial" panose="020B0604020202020204" pitchFamily="34" charset="0"/>
              </a:rPr>
              <a:t> (4)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18660"/>
            <a:ext cx="11112758" cy="5632311"/>
          </a:xfrm>
          <a:prstGeom prst="rect">
            <a:avLst/>
          </a:prstGeom>
          <a:noFill/>
          <a:ln>
            <a:noFill/>
          </a:ln>
        </p:spPr>
        <p:txBody>
          <a:bodyPr wrap="square" rtlCol="0">
            <a:spAutoFit/>
          </a:bodyPr>
          <a:lstStyle/>
          <a:p>
            <a:pPr algn="l"/>
            <a:r>
              <a:rPr lang="el-GR" sz="2000" dirty="0">
                <a:latin typeface="Arial" panose="020B0604020202020204" pitchFamily="34" charset="0"/>
                <a:cs typeface="Arial" panose="020B0604020202020204" pitchFamily="34" charset="0"/>
              </a:rPr>
              <a:t>Η</a:t>
            </a:r>
            <a:r>
              <a:rPr lang="el-GR" sz="2000" b="0" i="0" u="none" strike="noStrike" baseline="0" dirty="0">
                <a:latin typeface="Arial" panose="020B0604020202020204" pitchFamily="34" charset="0"/>
                <a:cs typeface="Arial" panose="020B0604020202020204" pitchFamily="34" charset="0"/>
              </a:rPr>
              <a:t> ηγεσία είναι σχεσιακή, καθώς περιλαμβάνει ακολούθους (</a:t>
            </a:r>
            <a:r>
              <a:rPr lang="el-GR" sz="2000" b="0" i="0" u="none" strike="noStrike" baseline="0" dirty="0" err="1">
                <a:latin typeface="Arial" panose="020B0604020202020204" pitchFamily="34" charset="0"/>
                <a:cs typeface="Arial" panose="020B0604020202020204" pitchFamily="34" charset="0"/>
              </a:rPr>
              <a:t>followers</a:t>
            </a:r>
            <a:r>
              <a:rPr lang="el-GR" sz="2000" b="0" i="0" u="none" strike="noStrike" baseline="0" dirty="0">
                <a:latin typeface="Arial" panose="020B0604020202020204" pitchFamily="34" charset="0"/>
                <a:cs typeface="Arial" panose="020B0604020202020204" pitchFamily="34" charset="0"/>
              </a:rPr>
              <a:t>), οι οποίοι παρακινούνται σε δράση από τον ηγέτη. Έτσι, η ηγεσία έχει αναδειχτεί ως μια ξεχωριστή πράξη (αν και όχι απαραίτητα αλληλοαναιρούμενη) από τη διαχείριση (μάνατζμεντ). Ένα πρώτο συμπέρασμα είναι ότι οι ηγέτες θα πρέπει να είναι σε θέση να επηρεάσουν και να κατευθύνουν τους ακολούθους. Ο </a:t>
            </a:r>
            <a:r>
              <a:rPr lang="el-GR" sz="2000" b="0" i="0" u="none" strike="noStrike" baseline="0" dirty="0" err="1">
                <a:latin typeface="Arial" panose="020B0604020202020204" pitchFamily="34" charset="0"/>
                <a:cs typeface="Arial" panose="020B0604020202020204" pitchFamily="34" charset="0"/>
              </a:rPr>
              <a:t>Thomas</a:t>
            </a:r>
            <a:r>
              <a:rPr lang="el-GR" sz="2000" b="0" i="0" u="none" strike="noStrike" baseline="0" dirty="0">
                <a:latin typeface="Arial" panose="020B0604020202020204" pitchFamily="34" charset="0"/>
                <a:cs typeface="Arial" panose="020B0604020202020204" pitchFamily="34" charset="0"/>
              </a:rPr>
              <a:t> (2004) αναλύει πέντε βασικά </a:t>
            </a:r>
            <a:r>
              <a:rPr lang="el-GR" sz="2000" b="1" i="0" u="none" strike="noStrike" baseline="0" dirty="0">
                <a:latin typeface="Arial" panose="020B0604020202020204" pitchFamily="34" charset="0"/>
                <a:cs typeface="Arial" panose="020B0604020202020204" pitchFamily="34" charset="0"/>
              </a:rPr>
              <a:t>στοιχεία </a:t>
            </a:r>
            <a:r>
              <a:rPr lang="el-GR" sz="2000" b="0" i="0" u="none" strike="noStrike" baseline="0" dirty="0">
                <a:latin typeface="Arial" panose="020B0604020202020204" pitchFamily="34" charset="0"/>
                <a:cs typeface="Arial" panose="020B0604020202020204" pitchFamily="34" charset="0"/>
              </a:rPr>
              <a:t>των ηγετών που δεν χαρακτηρίζουν τους διαχειριστές και, συγκεκριμένα, τις ικανότητες:</a:t>
            </a:r>
          </a:p>
          <a:p>
            <a:pPr algn="l"/>
            <a:r>
              <a:rPr lang="el-GR" sz="2000" b="0" i="0" u="none" strike="noStrike" baseline="0" dirty="0">
                <a:latin typeface="Arial" panose="020B0604020202020204" pitchFamily="34" charset="0"/>
                <a:cs typeface="Arial" panose="020B0604020202020204" pitchFamily="34" charset="0"/>
              </a:rPr>
              <a:t>• να δώσουν κατευθύνσεις,</a:t>
            </a:r>
          </a:p>
          <a:p>
            <a:pPr algn="l"/>
            <a:r>
              <a:rPr lang="el-GR" sz="2000" b="0" i="0" u="none" strike="noStrike" baseline="0" dirty="0">
                <a:latin typeface="Arial" panose="020B0604020202020204" pitchFamily="34" charset="0"/>
                <a:cs typeface="Arial" panose="020B0604020202020204" pitchFamily="34" charset="0"/>
              </a:rPr>
              <a:t>• να αποτελέσουν πηγή έμπνευσης,</a:t>
            </a:r>
          </a:p>
          <a:p>
            <a:pPr algn="l"/>
            <a:r>
              <a:rPr lang="el-GR" sz="2000" b="0" i="0" u="none" strike="noStrike" baseline="0" dirty="0">
                <a:latin typeface="Arial" panose="020B0604020202020204" pitchFamily="34" charset="0"/>
                <a:cs typeface="Arial" panose="020B0604020202020204" pitchFamily="34" charset="0"/>
              </a:rPr>
              <a:t>• να δημιουργήσουν ομάδες,</a:t>
            </a:r>
          </a:p>
          <a:p>
            <a:pPr algn="l"/>
            <a:r>
              <a:rPr lang="el-GR" sz="2000" b="0" i="0" u="none" strike="noStrike" baseline="0" dirty="0">
                <a:latin typeface="Arial" panose="020B0604020202020204" pitchFamily="34" charset="0"/>
                <a:cs typeface="Arial" panose="020B0604020202020204" pitchFamily="34" charset="0"/>
              </a:rPr>
              <a:t>• να δώσουν το παράδειγμα,</a:t>
            </a:r>
          </a:p>
          <a:p>
            <a:pPr algn="l"/>
            <a:r>
              <a:rPr lang="el-GR" sz="2000" b="0" i="0" u="none" strike="noStrike" baseline="0" dirty="0">
                <a:latin typeface="Arial" panose="020B0604020202020204" pitchFamily="34" charset="0"/>
                <a:cs typeface="Arial" panose="020B0604020202020204" pitchFamily="34" charset="0"/>
              </a:rPr>
              <a:t>• να γίνουν αποδεκτοί.</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Από την ανασκόπηση και αξιολόγηση της επιστημονικής βιβλιογραφίας, οι κυρίαρχες </a:t>
            </a:r>
            <a:r>
              <a:rPr lang="el-GR" sz="2000" b="1" i="0" u="none" strike="noStrike" baseline="0" dirty="0">
                <a:latin typeface="Arial" panose="020B0604020202020204" pitchFamily="34" charset="0"/>
                <a:cs typeface="Arial" panose="020B0604020202020204" pitchFamily="34" charset="0"/>
              </a:rPr>
              <a:t>τάσεις </a:t>
            </a:r>
            <a:r>
              <a:rPr lang="el-GR" sz="2000" b="0" i="0" u="none" strike="noStrike" baseline="0" dirty="0">
                <a:latin typeface="Arial" panose="020B0604020202020204" pitchFamily="34" charset="0"/>
                <a:cs typeface="Arial" panose="020B0604020202020204" pitchFamily="34" charset="0"/>
              </a:rPr>
              <a:t>σχετικά με την ηγεσία προσδιορίζονται στα εξής:</a:t>
            </a:r>
          </a:p>
          <a:p>
            <a:pPr algn="l"/>
            <a:r>
              <a:rPr lang="el-GR" sz="2000" b="0" i="0" u="none" strike="noStrike" baseline="0" dirty="0">
                <a:latin typeface="Arial" panose="020B0604020202020204" pitchFamily="34" charset="0"/>
                <a:cs typeface="Arial" panose="020B0604020202020204" pitchFamily="34" charset="0"/>
              </a:rPr>
              <a:t>• Υπάρχει σαφής διάκριση μεταξύ της ηγεσίας και της διαχείρισης (μάνατζμεντ).</a:t>
            </a:r>
          </a:p>
          <a:p>
            <a:pPr algn="l"/>
            <a:r>
              <a:rPr lang="el-GR" sz="2000" b="0" i="0" u="none" strike="noStrike" baseline="0" dirty="0">
                <a:latin typeface="Arial" panose="020B0604020202020204" pitchFamily="34" charset="0"/>
                <a:cs typeface="Arial" panose="020B0604020202020204" pitchFamily="34" charset="0"/>
              </a:rPr>
              <a:t>• Ανάπτυξη θεωριών που εστιάζουν στη συμπεριφορά του ηγέτη (αναφέρθηκαν).</a:t>
            </a:r>
          </a:p>
          <a:p>
            <a:pPr algn="l"/>
            <a:r>
              <a:rPr lang="el-GR" sz="2000" b="0" i="0" u="none" strike="noStrike" baseline="0" dirty="0">
                <a:latin typeface="Arial" panose="020B0604020202020204" pitchFamily="34" charset="0"/>
                <a:cs typeface="Arial" panose="020B0604020202020204" pitchFamily="34" charset="0"/>
              </a:rPr>
              <a:t>• Ανάπτυξη και εφαρμογή θεωρητικών προτύπων (μοντέλων) ηγεσίας.</a:t>
            </a:r>
          </a:p>
          <a:p>
            <a:pPr algn="l"/>
            <a:r>
              <a:rPr lang="el-GR" sz="2000" b="0" i="0" u="none" strike="noStrike" baseline="0" dirty="0">
                <a:latin typeface="Arial" panose="020B0604020202020204" pitchFamily="34" charset="0"/>
                <a:cs typeface="Arial" panose="020B0604020202020204" pitchFamily="34" charset="0"/>
              </a:rPr>
              <a:t>• Καθορισμός προτύπων σύμφωνα με εφαρμοσμένες πρακτικές κορυφαίων ηγετών.</a:t>
            </a:r>
          </a:p>
        </p:txBody>
      </p:sp>
    </p:spTree>
    <p:extLst>
      <p:ext uri="{BB962C8B-B14F-4D97-AF65-F5344CB8AC3E}">
        <p14:creationId xmlns:p14="http://schemas.microsoft.com/office/powerpoint/2010/main" val="181393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i="0" u="none" strike="noStrike" baseline="0" dirty="0">
                <a:latin typeface="Arial" panose="020B0604020202020204" pitchFamily="34" charset="0"/>
                <a:cs typeface="Arial" panose="020B0604020202020204" pitchFamily="34" charset="0"/>
              </a:rPr>
              <a:t>2 </a:t>
            </a:r>
            <a:r>
              <a:rPr lang="el-GR" sz="3000" b="1" i="1" u="none" strike="noStrike" baseline="0" dirty="0">
                <a:latin typeface="Arial" panose="020B0604020202020204" pitchFamily="34" charset="0"/>
                <a:cs typeface="Arial" panose="020B0604020202020204" pitchFamily="34" charset="0"/>
              </a:rPr>
              <a:t>Ηγεσία</a:t>
            </a:r>
            <a:r>
              <a:rPr lang="el-GR" sz="3000" b="1" i="0" u="none" strike="noStrike" baseline="0" dirty="0">
                <a:latin typeface="Arial" panose="020B0604020202020204" pitchFamily="34" charset="0"/>
                <a:cs typeface="Arial" panose="020B0604020202020204" pitchFamily="34" charset="0"/>
              </a:rPr>
              <a:t> (5)</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04822"/>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Μεγάλο τμήμα της επιστημονικής βιβλιογραφίας εστιάζει στην ανάπτυξη συγκεκριμένων </a:t>
            </a:r>
            <a:r>
              <a:rPr lang="el-GR" sz="2200" b="1" i="0" u="none" strike="noStrike" baseline="0" dirty="0">
                <a:latin typeface="Arial" panose="020B0604020202020204" pitchFamily="34" charset="0"/>
                <a:cs typeface="Arial" panose="020B0604020202020204" pitchFamily="34" charset="0"/>
              </a:rPr>
              <a:t>προτύπων </a:t>
            </a:r>
            <a:r>
              <a:rPr lang="el-GR" sz="2200" b="0" i="0" u="none" strike="noStrike" baseline="0" dirty="0">
                <a:latin typeface="Arial" panose="020B0604020202020204" pitchFamily="34" charset="0"/>
                <a:cs typeface="Arial" panose="020B0604020202020204" pitchFamily="34" charset="0"/>
              </a:rPr>
              <a:t>(μοντέλων) ηγεσίας, τα βασικότερα εκ των οποίων είναι:</a:t>
            </a:r>
          </a:p>
          <a:p>
            <a:pPr marL="342900" indent="-342900" algn="l">
              <a:buAutoNum type="arabicPeriod"/>
            </a:pPr>
            <a:r>
              <a:rPr lang="el-GR" sz="2200" b="1" i="0" u="none" strike="noStrike" baseline="0" dirty="0">
                <a:latin typeface="Arial" panose="020B0604020202020204" pitchFamily="34" charset="0"/>
                <a:cs typeface="Arial" panose="020B0604020202020204" pitchFamily="34" charset="0"/>
              </a:rPr>
              <a:t>Ευκαιριακό</a:t>
            </a:r>
            <a:r>
              <a:rPr lang="el-GR" sz="2200" b="0" i="0" u="none" strike="noStrike" baseline="0" dirty="0">
                <a:latin typeface="Arial" panose="020B0604020202020204" pitchFamily="34" charset="0"/>
                <a:cs typeface="Arial" panose="020B0604020202020204" pitchFamily="34" charset="0"/>
              </a:rPr>
              <a:t>, που εφαρμόζεται σε καταστάσεις όπου ο τύπος του ηγέτη εξαρτάται από τον βαθμό της υποστήριξης που δίνει ο ηγέτης στους ακολούθους του.</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Οργανωτικό</a:t>
            </a:r>
            <a:r>
              <a:rPr lang="el-GR" sz="2200" b="0" i="0" u="none" strike="noStrike" baseline="0" dirty="0">
                <a:latin typeface="Arial" panose="020B0604020202020204" pitchFamily="34" charset="0"/>
                <a:cs typeface="Arial" panose="020B0604020202020204" pitchFamily="34" charset="0"/>
              </a:rPr>
              <a:t>, που συνδέεται με τη συλλογική ηγεσία επί της ομάδας καθώς επίσης και με την καινοτομία, μέσα σε ένα οργανωτικό πλαίσιο που αντιλαμβάνεται την ηγεσία ως ένα συστατικό του οργανωτικού συστήματος.</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Συναλλακτικό</a:t>
            </a:r>
            <a:r>
              <a:rPr lang="el-GR" sz="2200" b="0" i="0" u="none" strike="noStrike" baseline="0" dirty="0">
                <a:latin typeface="Arial" panose="020B0604020202020204" pitchFamily="34" charset="0"/>
                <a:cs typeface="Arial" panose="020B0604020202020204" pitchFamily="34" charset="0"/>
              </a:rPr>
              <a:t>, που έχει τρεις διαστάσεις: «παθητικής διαχείρισης», «ενεργητικής διαχείρισης» και «προσδοκία ενδεχόμενης ανταμοιβής».</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Συναισθηματικής νοημοσύνης</a:t>
            </a:r>
            <a:r>
              <a:rPr lang="el-GR" sz="2200" b="0" i="0" u="none" strike="noStrike" baseline="0" dirty="0">
                <a:latin typeface="Arial" panose="020B0604020202020204" pitchFamily="34" charset="0"/>
                <a:cs typeface="Arial" panose="020B0604020202020204" pitchFamily="34" charset="0"/>
              </a:rPr>
              <a:t>, όπου η επιτυχία ενός ηγέτη δεν εξαρτάται από</a:t>
            </a:r>
            <a:r>
              <a:rPr lang="el-GR" sz="220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το τι πράττει αλλά από το πώς το πράττει, και αυτό με τη σειρά του εξαρτάται από την ικανότητα του ηγέτη να εμπνεύσει και να επηρεάσει τα συναισθήματα των ατόμων.</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Μετασχηματιστικό</a:t>
            </a:r>
            <a:r>
              <a:rPr lang="el-GR" sz="2200" b="0" i="0" u="none" strike="noStrike" baseline="0" dirty="0">
                <a:latin typeface="Arial" panose="020B0604020202020204" pitchFamily="34" charset="0"/>
                <a:cs typeface="Arial" panose="020B0604020202020204" pitchFamily="34" charset="0"/>
              </a:rPr>
              <a:t>, που είναι το πιο δύσκολο αλλά και σύγχρονο τόσο στον κόσμο των επιχειρήσεων και οργανισμών όσο και στην ερευνητική κοινότητα.</a:t>
            </a:r>
          </a:p>
        </p:txBody>
      </p:sp>
    </p:spTree>
    <p:extLst>
      <p:ext uri="{BB962C8B-B14F-4D97-AF65-F5344CB8AC3E}">
        <p14:creationId xmlns:p14="http://schemas.microsoft.com/office/powerpoint/2010/main" val="1528557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Ηγεσία, δημόσιο συμφέρον και υγεία </a:t>
            </a:r>
            <a:r>
              <a:rPr lang="el-GR" sz="3000" b="1" i="0" u="none" strike="noStrike" baseline="0" dirty="0">
                <a:latin typeface="Arial" panose="020B0604020202020204" pitchFamily="34" charset="0"/>
                <a:cs typeface="Arial" panose="020B0604020202020204" pitchFamily="34" charset="0"/>
              </a:rPr>
              <a:t>(1)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04822"/>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Είναι σαφές ότι ο μάνατζερ δεν είναι ηγέτης, αλλά ο ηγέτης μπορεί εν μέρει να είναι και μάνατζερ, μιας και όσοι επιθυμούν να διακριθούν ως ηγέτες, συνιστάται να είναι και οι ίδιοι αποτελεσματικοί και ως μάνατζερ, αν και αυτό </a:t>
            </a:r>
            <a:r>
              <a:rPr lang="el-GR" sz="2200" b="0" i="0" u="none" strike="noStrike" baseline="0" dirty="0" err="1">
                <a:latin typeface="Arial" panose="020B0604020202020204" pitchFamily="34" charset="0"/>
                <a:cs typeface="Arial" panose="020B0604020202020204" pitchFamily="34" charset="0"/>
              </a:rPr>
              <a:t>εκφεύγει</a:t>
            </a:r>
            <a:r>
              <a:rPr lang="el-GR" sz="2200" b="0" i="0" u="none" strike="noStrike" baseline="0" dirty="0">
                <a:latin typeface="Arial" panose="020B0604020202020204" pitchFamily="34" charset="0"/>
                <a:cs typeface="Arial" panose="020B0604020202020204" pitchFamily="34" charset="0"/>
              </a:rPr>
              <a:t> των στόχων του παρόντος. Ο μάνατζερ, όμως, πρέπει να διαθέτει και ορισμένα χαρακτηριστικά ηγέτη. Πρέπει να λαμβάνει αποφάσεις και κατόπιν να τις μεταφέρει και να τις κοινοποιεί στην ομάδα του μέσω άμεσων επαφών ή επικοινωνιακών διαύλων. Είτε αυτό διεξαχθεί μέσω αποκεντρωμένης, δημοκρατικής, ανθρωποκεντρικής είτε μέσω αυταρχικής και συγκεντρωτικής ηγεσίας, επιλογές που σχετίζονται τόσο με τον χαρακτήρα του εκάστοτε μάνατζερ όσο και με τη σύνθεση (και τους χαρακτήρες) της ομάδας, οπότε η κτήση εμπειρίας και συναισθηματικής νοημοσύνης είναι απαραίτητες, αλλά και με τις συνθήκες, το μάνατζμεντ χρειάζεται και ηγεσία και ηγετικά χαρακτηριστικά, ώστε να επιτευχθούν παρακίνηση και στόχοι.</a:t>
            </a:r>
          </a:p>
          <a:p>
            <a:pPr algn="l"/>
            <a:r>
              <a:rPr lang="el-GR" sz="2200" b="0" i="0" u="none" strike="noStrike" baseline="0" dirty="0">
                <a:latin typeface="Arial" panose="020B0604020202020204" pitchFamily="34" charset="0"/>
                <a:cs typeface="Arial" panose="020B0604020202020204" pitchFamily="34" charset="0"/>
              </a:rPr>
              <a:t>Σε πολιτικό, κοινωνικό και </a:t>
            </a:r>
            <a:r>
              <a:rPr lang="el-GR" sz="2200" b="0" i="0" u="none" strike="noStrike" baseline="0" dirty="0" err="1">
                <a:latin typeface="Arial" panose="020B0604020202020204" pitchFamily="34" charset="0"/>
                <a:cs typeface="Arial" panose="020B0604020202020204" pitchFamily="34" charset="0"/>
              </a:rPr>
              <a:t>οργανωσιακό</a:t>
            </a:r>
            <a:r>
              <a:rPr lang="el-GR" sz="2200" b="0" i="0" u="none" strike="noStrike" baseline="0" dirty="0">
                <a:latin typeface="Arial" panose="020B0604020202020204" pitchFamily="34" charset="0"/>
                <a:cs typeface="Arial" panose="020B0604020202020204" pitchFamily="34" charset="0"/>
              </a:rPr>
              <a:t> </a:t>
            </a:r>
            <a:r>
              <a:rPr lang="el-GR" sz="2200" b="1" i="0" u="none" strike="noStrike" baseline="0" dirty="0">
                <a:latin typeface="Arial" panose="020B0604020202020204" pitchFamily="34" charset="0"/>
                <a:cs typeface="Arial" panose="020B0604020202020204" pitchFamily="34" charset="0"/>
              </a:rPr>
              <a:t>πλαίσιο </a:t>
            </a:r>
            <a:r>
              <a:rPr lang="el-GR" sz="2200" b="0" i="0" u="none" strike="noStrike" baseline="0" dirty="0">
                <a:latin typeface="Arial" panose="020B0604020202020204" pitchFamily="34" charset="0"/>
                <a:cs typeface="Arial" panose="020B0604020202020204" pitchFamily="34" charset="0"/>
              </a:rPr>
              <a:t>το ζητούμενο είναι η μελέτη και ανάδειξη της αποτελεσματικής άσκησης ηγεσίας.</a:t>
            </a:r>
          </a:p>
        </p:txBody>
      </p:sp>
    </p:spTree>
    <p:extLst>
      <p:ext uri="{BB962C8B-B14F-4D97-AF65-F5344CB8AC3E}">
        <p14:creationId xmlns:p14="http://schemas.microsoft.com/office/powerpoint/2010/main" val="678107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Ηγεσία, δημόσιο συμφέρον και υγεία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04822"/>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Είναι σαφές ότι ο μάνατζερ δεν είναι ηγέτης, αλλά ο ηγέτης μπορεί εν μέρει να είναι και μάνατζερ, μιας και όσοι επιθυμούν να διακριθούν ως ηγέτες, συνιστάται να είναι και οι ίδιοι αποτελεσματικοί και ως μάνατζερ, αν και αυτό </a:t>
            </a:r>
            <a:r>
              <a:rPr lang="el-GR" sz="2200" b="0" i="0" u="none" strike="noStrike" baseline="0" dirty="0" err="1">
                <a:latin typeface="Arial" panose="020B0604020202020204" pitchFamily="34" charset="0"/>
                <a:cs typeface="Arial" panose="020B0604020202020204" pitchFamily="34" charset="0"/>
              </a:rPr>
              <a:t>εκφεύγει</a:t>
            </a:r>
            <a:r>
              <a:rPr lang="el-GR" sz="2200" b="0" i="0" u="none" strike="noStrike" baseline="0" dirty="0">
                <a:latin typeface="Arial" panose="020B0604020202020204" pitchFamily="34" charset="0"/>
                <a:cs typeface="Arial" panose="020B0604020202020204" pitchFamily="34" charset="0"/>
              </a:rPr>
              <a:t> των στόχων του παρόντος. Ο μάνατζερ, όμως, πρέπει να διαθέτει και ορισμένα χαρακτηριστικά ηγέτη. Πρέπει να λαμβάνει αποφάσεις και κατόπιν να τις μεταφέρει και να τις κοινοποιεί στην ομάδα του μέσω άμεσων επαφών ή επικοινωνιακών διαύλων. Είτε αυτό διεξαχθεί μέσω αποκεντρωμένης, δημοκρατικής, ανθρωποκεντρικής είτε μέσω αυταρχικής και συγκεντρωτικής ηγεσίας, επιλογές που σχετίζονται τόσο με τον χαρακτήρα του εκάστοτε μάνατζερ όσο και με τη σύνθεση (και τους χαρακτήρες) της ομάδας, οπότε η κτήση εμπειρίας και συναισθηματικής νοημοσύνης είναι απαραίτητες, αλλά και με τις συνθήκες, το μάνατζμεντ χρειάζεται και ηγεσία και ηγετικά χαρακτηριστικά, ώστε να επιτευχθούν παρακίνηση και στόχοι.</a:t>
            </a:r>
          </a:p>
          <a:p>
            <a:pPr algn="l"/>
            <a:r>
              <a:rPr lang="el-GR" sz="2200" b="0" i="0" u="none" strike="noStrike" baseline="0" dirty="0">
                <a:latin typeface="Arial" panose="020B0604020202020204" pitchFamily="34" charset="0"/>
                <a:cs typeface="Arial" panose="020B0604020202020204" pitchFamily="34" charset="0"/>
              </a:rPr>
              <a:t>Σε πολιτικό, κοινωνικό και </a:t>
            </a:r>
            <a:r>
              <a:rPr lang="el-GR" sz="2200" b="0" i="0" u="none" strike="noStrike" baseline="0" dirty="0" err="1">
                <a:latin typeface="Arial" panose="020B0604020202020204" pitchFamily="34" charset="0"/>
                <a:cs typeface="Arial" panose="020B0604020202020204" pitchFamily="34" charset="0"/>
              </a:rPr>
              <a:t>οργανωσιακό</a:t>
            </a:r>
            <a:r>
              <a:rPr lang="el-GR" sz="2200" b="0" i="0" u="none" strike="noStrike" baseline="0" dirty="0">
                <a:latin typeface="Arial" panose="020B0604020202020204" pitchFamily="34" charset="0"/>
                <a:cs typeface="Arial" panose="020B0604020202020204" pitchFamily="34" charset="0"/>
              </a:rPr>
              <a:t> </a:t>
            </a:r>
            <a:r>
              <a:rPr lang="el-GR" sz="2200" b="1" i="0" u="none" strike="noStrike" baseline="0" dirty="0">
                <a:latin typeface="Arial" panose="020B0604020202020204" pitchFamily="34" charset="0"/>
                <a:cs typeface="Arial" panose="020B0604020202020204" pitchFamily="34" charset="0"/>
              </a:rPr>
              <a:t>πλαίσιο </a:t>
            </a:r>
            <a:r>
              <a:rPr lang="el-GR" sz="2200" b="0" i="0" u="none" strike="noStrike" baseline="0" dirty="0">
                <a:latin typeface="Arial" panose="020B0604020202020204" pitchFamily="34" charset="0"/>
                <a:cs typeface="Arial" panose="020B0604020202020204" pitchFamily="34" charset="0"/>
              </a:rPr>
              <a:t>το ζητούμενο είναι η μελέτη και ανάδειξη της αποτελεσματικής άσκησης ηγεσίας.</a:t>
            </a:r>
          </a:p>
        </p:txBody>
      </p:sp>
    </p:spTree>
    <p:extLst>
      <p:ext uri="{BB962C8B-B14F-4D97-AF65-F5344CB8AC3E}">
        <p14:creationId xmlns:p14="http://schemas.microsoft.com/office/powerpoint/2010/main" val="2884379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Ηγεσία, δημόσιο συμφέρον και υγεία </a:t>
            </a:r>
            <a:r>
              <a:rPr lang="el-GR" sz="3000" b="1" i="0" u="none" strike="noStrike" baseline="0" dirty="0">
                <a:latin typeface="Arial" panose="020B0604020202020204" pitchFamily="34" charset="0"/>
                <a:cs typeface="Arial" panose="020B0604020202020204" pitchFamily="34" charset="0"/>
              </a:rPr>
              <a:t>(3)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04822"/>
            <a:ext cx="11112758" cy="4493538"/>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Τα θέματα αυτά γίνονται περισσότερο περίπλοκα στην περίπτωση του </a:t>
            </a:r>
            <a:r>
              <a:rPr lang="el-GR" sz="2200" b="1" i="0" u="none" strike="noStrike" baseline="0" dirty="0">
                <a:latin typeface="Arial" panose="020B0604020202020204" pitchFamily="34" charset="0"/>
                <a:cs typeface="Arial" panose="020B0604020202020204" pitchFamily="34" charset="0"/>
              </a:rPr>
              <a:t>δημόσιου </a:t>
            </a:r>
            <a:r>
              <a:rPr lang="el-GR" sz="2200" b="0" i="0" u="none" strike="noStrike" baseline="0" dirty="0">
                <a:latin typeface="Arial" panose="020B0604020202020204" pitchFamily="34" charset="0"/>
                <a:cs typeface="Arial" panose="020B0604020202020204" pitchFamily="34" charset="0"/>
              </a:rPr>
              <a:t>μάνατζμεντ και του μάνατζμεντ κοινωνικών υπηρεσιών, με έμφαση στην υγεία, καθότι οι στόχοι είναι και </a:t>
            </a:r>
            <a:r>
              <a:rPr lang="el-GR" sz="2200" b="0" i="0" u="none" strike="noStrike" baseline="0" dirty="0" err="1">
                <a:latin typeface="Arial" panose="020B0604020202020204" pitchFamily="34" charset="0"/>
                <a:cs typeface="Arial" panose="020B0604020202020204" pitchFamily="34" charset="0"/>
              </a:rPr>
              <a:t>αξιακοί</a:t>
            </a:r>
            <a:r>
              <a:rPr lang="el-GR" sz="2200" b="0" i="0" u="none" strike="noStrike" baseline="0" dirty="0">
                <a:latin typeface="Arial" panose="020B0604020202020204" pitchFamily="34" charset="0"/>
                <a:cs typeface="Arial" panose="020B0604020202020204" pitchFamily="34" charset="0"/>
              </a:rPr>
              <a:t> εκτός από μετρήσιμοι, κανονιστικά, ενώ οι ομάδες συνεργατών συνήθως υψηλών προσόντων (π.χ. ιατροί), υψηλής αυτοεκτίμησης και υψηλών απαιτήσεων. Άρα και ο εν λόγω μάνατζερ οφείλει να διαθέτει υψηλή συναισθηματική νοημοσύνη, για να αποφύγει συγκρούσεις και να κινητοποιήσει προς τη σωστή κατεύθυνση τους υφισταμένους/συνεργάτες του, ειδικά σε ένα ευαίσθητο περιβάλλον όπως ένα νοσοκομείο. Συνοψίζοντας, η ηγεσία στον δημοσίου συμφέροντος χώρο και</a:t>
            </a:r>
          </a:p>
          <a:p>
            <a:pPr algn="l"/>
            <a:r>
              <a:rPr lang="el-GR" sz="2200" b="0" i="0" u="none" strike="noStrike" baseline="0" dirty="0">
                <a:latin typeface="Arial" panose="020B0604020202020204" pitchFamily="34" charset="0"/>
                <a:cs typeface="Arial" panose="020B0604020202020204" pitchFamily="34" charset="0"/>
              </a:rPr>
              <a:t>στον χώρο των κοινωνικών υπηρεσιών έχει τα επιπρόσθετα καθήκοντα της εξυπηρέτησης αξιών και κανόνων που πηγάζουν από την άποψή μας για την κοινωνία, την κοινωνική και πολιτική συνύπαρξη και τους στόχους της, μέσα από την επίτευξη μετρήσιμων στόχων, αλλά λαμβάνοντας υπόψη και τις ιδιαιτερότητες των συνεργατών και των υπηρεσιών.</a:t>
            </a:r>
          </a:p>
        </p:txBody>
      </p:sp>
    </p:spTree>
    <p:extLst>
      <p:ext uri="{BB962C8B-B14F-4D97-AF65-F5344CB8AC3E}">
        <p14:creationId xmlns:p14="http://schemas.microsoft.com/office/powerpoint/2010/main" val="389974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Ηγεσία, δημόσιο συμφέρον και υγεία </a:t>
            </a:r>
            <a:r>
              <a:rPr lang="el-GR" sz="3000" b="1" i="0" u="none" strike="noStrike" baseline="0" dirty="0">
                <a:latin typeface="Arial" panose="020B0604020202020204" pitchFamily="34" charset="0"/>
                <a:cs typeface="Arial" panose="020B0604020202020204" pitchFamily="34" charset="0"/>
              </a:rPr>
              <a:t>(4)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299258" y="1004822"/>
            <a:ext cx="11587941" cy="5355312"/>
          </a:xfrm>
          <a:prstGeom prst="rect">
            <a:avLst/>
          </a:prstGeom>
          <a:noFill/>
          <a:ln>
            <a:noFill/>
          </a:ln>
        </p:spPr>
        <p:txBody>
          <a:bodyPr wrap="square" rtlCol="0">
            <a:spAutoFit/>
          </a:bodyPr>
          <a:lstStyle/>
          <a:p>
            <a:pPr algn="l"/>
            <a:r>
              <a:rPr lang="el-GR" sz="1900" b="0" i="0" u="none" strike="noStrike" baseline="0" dirty="0">
                <a:latin typeface="Arial" panose="020B0604020202020204" pitchFamily="34" charset="0"/>
                <a:cs typeface="Arial" panose="020B0604020202020204" pitchFamily="34" charset="0"/>
              </a:rPr>
              <a:t>Η αξιολόγηση των </a:t>
            </a:r>
            <a:r>
              <a:rPr lang="el-GR" sz="1900" b="1" i="0" u="none" strike="noStrike" baseline="0" dirty="0">
                <a:latin typeface="Arial" panose="020B0604020202020204" pitchFamily="34" charset="0"/>
                <a:cs typeface="Arial" panose="020B0604020202020204" pitchFamily="34" charset="0"/>
              </a:rPr>
              <a:t>διοικητών </a:t>
            </a:r>
            <a:r>
              <a:rPr lang="el-GR" sz="1900" b="0" i="0" u="none" strike="noStrike" baseline="0" dirty="0">
                <a:latin typeface="Arial" panose="020B0604020202020204" pitchFamily="34" charset="0"/>
                <a:cs typeface="Arial" panose="020B0604020202020204" pitchFamily="34" charset="0"/>
              </a:rPr>
              <a:t>(</a:t>
            </a:r>
            <a:r>
              <a:rPr lang="el-GR" sz="1900" b="0" i="0" u="none" strike="noStrike" baseline="0" dirty="0" err="1">
                <a:latin typeface="Arial" panose="020B0604020202020204" pitchFamily="34" charset="0"/>
                <a:cs typeface="Arial" panose="020B0604020202020204" pitchFamily="34" charset="0"/>
              </a:rPr>
              <a:t>ΥΠε</a:t>
            </a:r>
            <a:r>
              <a:rPr lang="el-GR" sz="1900" b="0" i="0" u="none" strike="noStrike" baseline="0" dirty="0">
                <a:latin typeface="Arial" panose="020B0604020202020204" pitchFamily="34" charset="0"/>
                <a:cs typeface="Arial" panose="020B0604020202020204" pitchFamily="34" charset="0"/>
              </a:rPr>
              <a:t> και κυρίως νοσοκομείων ΕΣΥ) με βάση τα κριτήρια του open.gov (εκπαίδευση, εμπειρία, άλλα) στο τέλος του 2009, ήταν το δεύτερο βήμα στα νοσοκομεία του ΕΣΥ. </a:t>
            </a:r>
          </a:p>
          <a:p>
            <a:pPr algn="l"/>
            <a:r>
              <a:rPr lang="el-GR" sz="1900" b="0" i="0" u="none" strike="noStrike" baseline="0" dirty="0">
                <a:latin typeface="Arial" panose="020B0604020202020204" pitchFamily="34" charset="0"/>
                <a:cs typeface="Arial" panose="020B0604020202020204" pitchFamily="34" charset="0"/>
              </a:rPr>
              <a:t>Το πρώτο είχε γίνει με τον Ν.2889/2001 το 2002. Το τρίτο έγινε με την πενταμελή επιτροπή αξιολόγησης, τόσο στην αρχή (πρόσληψη), ενδιάμεσα, όσο και στο τέλος (της τριετούς θητείας), με βάση την παράγραφο 5 του άρθρου 2 του Ν. 4052/2012, όπως εξελισσόμενο εφαρμόστηκε, ως σήμερα, με προκηρύξεις θέσεων και </a:t>
            </a:r>
            <a:r>
              <a:rPr lang="el-GR" sz="1900" b="0" i="0" u="none" strike="noStrike" baseline="0" dirty="0" err="1">
                <a:latin typeface="Arial" panose="020B0604020202020204" pitchFamily="34" charset="0"/>
                <a:cs typeface="Arial" panose="020B0604020202020204" pitchFamily="34" charset="0"/>
              </a:rPr>
              <a:t>προσοντολογίου</a:t>
            </a:r>
            <a:r>
              <a:rPr lang="el-GR" sz="1900" b="0" i="0" u="none" strike="noStrike" baseline="0" dirty="0">
                <a:latin typeface="Arial" panose="020B0604020202020204" pitchFamily="34" charset="0"/>
                <a:cs typeface="Arial" panose="020B0604020202020204" pitchFamily="34" charset="0"/>
              </a:rPr>
              <a:t>, συνήθως στην έναρξη της κάθε κυβερνητικής θητείας (2012, 2015, 2019). </a:t>
            </a:r>
          </a:p>
          <a:p>
            <a:pPr algn="l"/>
            <a:r>
              <a:rPr lang="el-GR" sz="1900" b="0" i="0" u="none" strike="noStrike" baseline="0" dirty="0">
                <a:latin typeface="Arial" panose="020B0604020202020204" pitchFamily="34" charset="0"/>
                <a:cs typeface="Arial" panose="020B0604020202020204" pitchFamily="34" charset="0"/>
              </a:rPr>
              <a:t>Το ζητούμενο εδώ ήταν και είναι να ληφθούν υπόψη όλα τα ανωτέρω, με αντιστοίχιση προκήρυξης και αξιολόγησης στις τεχνικές δεξιότητες (</a:t>
            </a:r>
            <a:r>
              <a:rPr lang="el-GR" sz="1900" b="0" i="0" u="none" strike="noStrike" baseline="0" dirty="0" err="1">
                <a:latin typeface="Arial" panose="020B0604020202020204" pitchFamily="34" charset="0"/>
                <a:cs typeface="Arial" panose="020B0604020202020204" pitchFamily="34" charset="0"/>
              </a:rPr>
              <a:t>technical</a:t>
            </a:r>
            <a:r>
              <a:rPr lang="el-GR" sz="190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skills</a:t>
            </a:r>
            <a:r>
              <a:rPr lang="el-GR" sz="1900" b="0" i="0" u="none" strike="noStrike" baseline="0" dirty="0">
                <a:latin typeface="Arial" panose="020B0604020202020204" pitchFamily="34" charset="0"/>
                <a:cs typeface="Arial" panose="020B0604020202020204" pitchFamily="34" charset="0"/>
              </a:rPr>
              <a:t>), συνέντευξη κυρίως στις διαπροσωπικές δεξιότητες (</a:t>
            </a:r>
            <a:r>
              <a:rPr lang="el-GR" sz="1900" b="0" i="0" u="none" strike="noStrike" baseline="0" dirty="0" err="1">
                <a:latin typeface="Arial" panose="020B0604020202020204" pitchFamily="34" charset="0"/>
                <a:cs typeface="Arial" panose="020B0604020202020204" pitchFamily="34" charset="0"/>
              </a:rPr>
              <a:t>interpersonal</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skills</a:t>
            </a:r>
            <a:r>
              <a:rPr lang="el-GR" sz="1900" b="0" i="0" u="none" strike="noStrike" baseline="0" dirty="0">
                <a:latin typeface="Arial" panose="020B0604020202020204" pitchFamily="34" charset="0"/>
                <a:cs typeface="Arial" panose="020B0604020202020204" pitchFamily="34" charset="0"/>
              </a:rPr>
              <a:t>), λήψη απόφασης με βάση και τις δεξιότητες συνολικής θεώρησης (</a:t>
            </a:r>
            <a:r>
              <a:rPr lang="el-GR" sz="1900" b="0" i="0" u="none" strike="noStrike" baseline="0" dirty="0" err="1">
                <a:latin typeface="Arial" panose="020B0604020202020204" pitchFamily="34" charset="0"/>
                <a:cs typeface="Arial" panose="020B0604020202020204" pitchFamily="34" charset="0"/>
              </a:rPr>
              <a:t>conceptual</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skills</a:t>
            </a:r>
            <a:r>
              <a:rPr lang="el-GR" sz="1900" b="0" i="0" u="none" strike="noStrike" baseline="0" dirty="0">
                <a:latin typeface="Arial" panose="020B0604020202020204" pitchFamily="34" charset="0"/>
                <a:cs typeface="Arial" panose="020B0604020202020204" pitchFamily="34" charset="0"/>
              </a:rPr>
              <a:t>), που μάλλον δεν έγιναν. Κι αυτό γιατί (</a:t>
            </a:r>
            <a:r>
              <a:rPr lang="el-GR" sz="1900" b="0" i="0" u="none" strike="noStrike" baseline="0" dirty="0" err="1">
                <a:latin typeface="Arial" panose="020B0604020202020204" pitchFamily="34" charset="0"/>
                <a:cs typeface="Arial" panose="020B0604020202020204" pitchFamily="34" charset="0"/>
              </a:rPr>
              <a:t>top</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down</a:t>
            </a:r>
            <a:r>
              <a:rPr lang="el-GR" sz="1900" b="0" i="0" u="none" strike="noStrike" baseline="0" dirty="0">
                <a:latin typeface="Arial" panose="020B0604020202020204" pitchFamily="34" charset="0"/>
                <a:cs typeface="Arial" panose="020B0604020202020204" pitchFamily="34" charset="0"/>
              </a:rPr>
              <a:t>) η πολιτική ηγεσία και η περιφερειακή διοίκηση δεν προώθησαν ένα στυλ ή πρότυπο ηγεσίας, ιδιαίτερα το μετασχηματιστικό, με ακολουθία στόχων-αποτελεσμάτων που και το «συμβόλαιο» αποδοτικότητας διοικητών προέβλεπε, ούτε (</a:t>
            </a:r>
            <a:r>
              <a:rPr lang="el-GR" sz="1900" b="0" i="0" u="none" strike="noStrike" baseline="0" dirty="0" err="1">
                <a:latin typeface="Arial" panose="020B0604020202020204" pitchFamily="34" charset="0"/>
                <a:cs typeface="Arial" panose="020B0604020202020204" pitchFamily="34" charset="0"/>
              </a:rPr>
              <a:t>bottomup</a:t>
            </a:r>
            <a:r>
              <a:rPr lang="el-GR" sz="1900" b="0" i="0" u="none" strike="noStrike" baseline="0" dirty="0">
                <a:latin typeface="Arial" panose="020B0604020202020204" pitchFamily="34" charset="0"/>
                <a:cs typeface="Arial" panose="020B0604020202020204" pitchFamily="34" charset="0"/>
              </a:rPr>
              <a:t>) οι διοικητές είχαν την ανάλογη κουλτούρα να αντιληφθούν ότι μεταξύ επιχειρησιακού σχεδιασμού και δεικτών αξιολόγησης υπάρχει η αποτελεσματική οργάνωση και ηγεσία τους (έστω στο μάνατζμεντ). </a:t>
            </a:r>
          </a:p>
          <a:p>
            <a:pPr algn="l"/>
            <a:r>
              <a:rPr lang="el-GR" sz="1900" b="0" i="0" u="none" strike="noStrike" baseline="0" dirty="0">
                <a:latin typeface="Arial" panose="020B0604020202020204" pitchFamily="34" charset="0"/>
                <a:cs typeface="Arial" panose="020B0604020202020204" pitchFamily="34" charset="0"/>
              </a:rPr>
              <a:t>Αυτή θα πρέπει να είναι η δεύτερη  προτεραιότητα της (νέας) κυβέρνησης (2023), με πρώτη όσα αναφέρθηκαν (προηγούμενο κεφάλαιο), για μια σύγχρονη οργάνωση στο ΕΣΥ, ακολουθούμενη από ανάλογες διευθετήσεις σε όλες τις διευθύνσεις υπηρεσιών νοσοκομείων, κέντρων υγείας κ.ά. φορέων.</a:t>
            </a:r>
          </a:p>
        </p:txBody>
      </p:sp>
    </p:spTree>
    <p:extLst>
      <p:ext uri="{BB962C8B-B14F-4D97-AF65-F5344CB8AC3E}">
        <p14:creationId xmlns:p14="http://schemas.microsoft.com/office/powerpoint/2010/main" val="269039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2"/>
            <a:ext cx="11112758" cy="602900"/>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04822"/>
            <a:ext cx="11112758" cy="3046988"/>
          </a:xfrm>
          <a:prstGeom prst="rect">
            <a:avLst/>
          </a:prstGeom>
          <a:noFill/>
          <a:ln>
            <a:noFill/>
          </a:ln>
        </p:spPr>
        <p:txBody>
          <a:bodyPr wrap="square" rtlCol="0">
            <a:spAutoFit/>
          </a:bodyPr>
          <a:lstStyle/>
          <a:p>
            <a:pPr algn="l"/>
            <a:r>
              <a:rPr lang="el-GR" sz="2400" b="0" i="0" u="none" strike="noStrike" baseline="0" dirty="0">
                <a:latin typeface="Arial" panose="020B0604020202020204" pitchFamily="34" charset="0"/>
                <a:cs typeface="Arial" panose="020B0604020202020204" pitchFamily="34" charset="0"/>
              </a:rPr>
              <a:t>Οι αρχές-λειτουργίες της Διαχείρισης Ανθρώπινων Πόρων (ΔΑΔ) (σε εθνικό, περιφερειακό και κυρίως τοπικό επίπεδο, π.χ. νοσοκομείο και κέντρο υγείας) είναι </a:t>
            </a:r>
          </a:p>
          <a:p>
            <a:pPr algn="l"/>
            <a:r>
              <a:rPr lang="el-GR" sz="2400" b="0" i="0" u="none" strike="noStrike" baseline="0" dirty="0">
                <a:latin typeface="Arial" panose="020B0604020202020204" pitchFamily="34" charset="0"/>
                <a:cs typeface="Arial" panose="020B0604020202020204" pitchFamily="34" charset="0"/>
              </a:rPr>
              <a:t>ο προγραμματισμός θέσεων και η ανάλυση εργασίας, </a:t>
            </a:r>
          </a:p>
          <a:p>
            <a:pPr algn="l"/>
            <a:r>
              <a:rPr lang="el-GR" sz="2400" b="0" i="0" u="none" strike="noStrike" baseline="0" dirty="0">
                <a:latin typeface="Arial" panose="020B0604020202020204" pitchFamily="34" charset="0"/>
                <a:cs typeface="Arial" panose="020B0604020202020204" pitchFamily="34" charset="0"/>
              </a:rPr>
              <a:t>η προσέλκυση προσωπικού με την επιλογή για πρόσληψη (ΑΣΕΠ κ.ά.), </a:t>
            </a:r>
          </a:p>
          <a:p>
            <a:pPr algn="l"/>
            <a:r>
              <a:rPr lang="el-GR" sz="2400" b="0" i="0" u="none" strike="noStrike" baseline="0" dirty="0">
                <a:latin typeface="Arial" panose="020B0604020202020204" pitchFamily="34" charset="0"/>
                <a:cs typeface="Arial" panose="020B0604020202020204" pitchFamily="34" charset="0"/>
              </a:rPr>
              <a:t>η εκπαίδευση (on the </a:t>
            </a:r>
            <a:r>
              <a:rPr lang="el-GR" sz="2400" b="0" i="0" u="none" strike="noStrike" baseline="0" dirty="0" err="1">
                <a:latin typeface="Arial" panose="020B0604020202020204" pitchFamily="34" charset="0"/>
                <a:cs typeface="Arial" panose="020B0604020202020204" pitchFamily="34" charset="0"/>
              </a:rPr>
              <a:t>job</a:t>
            </a:r>
            <a:r>
              <a:rPr lang="el-GR" sz="2400" b="0" i="0" u="none" strike="noStrike" baseline="0" dirty="0">
                <a:latin typeface="Arial" panose="020B0604020202020204" pitchFamily="34" charset="0"/>
                <a:cs typeface="Arial" panose="020B0604020202020204" pitchFamily="34" charset="0"/>
              </a:rPr>
              <a:t> </a:t>
            </a:r>
            <a:r>
              <a:rPr lang="el-GR" sz="2400" b="0" i="0" u="none" strike="noStrike" baseline="0" dirty="0" err="1">
                <a:latin typeface="Arial" panose="020B0604020202020204" pitchFamily="34" charset="0"/>
                <a:cs typeface="Arial" panose="020B0604020202020204" pitchFamily="34" charset="0"/>
              </a:rPr>
              <a:t>or</a:t>
            </a:r>
            <a:r>
              <a:rPr lang="el-GR" sz="2400" b="0" i="0" u="none" strike="noStrike" baseline="0" dirty="0">
                <a:latin typeface="Arial" panose="020B0604020202020204" pitchFamily="34" charset="0"/>
                <a:cs typeface="Arial" panose="020B0604020202020204" pitchFamily="34" charset="0"/>
              </a:rPr>
              <a:t> </a:t>
            </a:r>
            <a:r>
              <a:rPr lang="el-GR" sz="2400" b="0" i="0" u="none" strike="noStrike" baseline="0" dirty="0" err="1">
                <a:latin typeface="Arial" panose="020B0604020202020204" pitchFamily="34" charset="0"/>
                <a:cs typeface="Arial" panose="020B0604020202020204" pitchFamily="34" charset="0"/>
              </a:rPr>
              <a:t>off</a:t>
            </a:r>
            <a:r>
              <a:rPr lang="el-GR" sz="2400" b="0" i="0" u="none" strike="noStrike" baseline="0" dirty="0">
                <a:latin typeface="Arial" panose="020B0604020202020204" pitchFamily="34" charset="0"/>
                <a:cs typeface="Arial" panose="020B0604020202020204" pitchFamily="34" charset="0"/>
              </a:rPr>
              <a:t> the </a:t>
            </a:r>
            <a:r>
              <a:rPr lang="el-GR" sz="2400" b="0" i="0" u="none" strike="noStrike" baseline="0" dirty="0" err="1">
                <a:latin typeface="Arial" panose="020B0604020202020204" pitchFamily="34" charset="0"/>
                <a:cs typeface="Arial" panose="020B0604020202020204" pitchFamily="34" charset="0"/>
              </a:rPr>
              <a:t>job</a:t>
            </a:r>
            <a:r>
              <a:rPr lang="el-GR" sz="2400" b="0" i="0" u="none" strike="noStrike" baseline="0" dirty="0">
                <a:latin typeface="Arial" panose="020B0604020202020204" pitchFamily="34" charset="0"/>
                <a:cs typeface="Arial" panose="020B0604020202020204" pitchFamily="34" charset="0"/>
              </a:rPr>
              <a:t>) και η ανάπτυξή του (</a:t>
            </a:r>
            <a:r>
              <a:rPr lang="en-US" sz="2400" b="0" i="0" u="none" strike="noStrike" baseline="0" dirty="0">
                <a:latin typeface="Arial" panose="020B0604020202020204" pitchFamily="34" charset="0"/>
                <a:cs typeface="Arial" panose="020B0604020202020204" pitchFamily="34" charset="0"/>
              </a:rPr>
              <a:t>carrier pathway), </a:t>
            </a:r>
            <a:endParaRPr lang="el-GR" sz="2400" b="0" i="0" u="none" strike="noStrike" baseline="0" dirty="0">
              <a:latin typeface="Arial" panose="020B0604020202020204" pitchFamily="34" charset="0"/>
              <a:cs typeface="Arial" panose="020B0604020202020204" pitchFamily="34" charset="0"/>
            </a:endParaRPr>
          </a:p>
          <a:p>
            <a:pPr algn="l"/>
            <a:r>
              <a:rPr lang="el-GR" sz="2400" b="0" i="0" u="none" strike="noStrike" baseline="0" dirty="0">
                <a:latin typeface="Arial" panose="020B0604020202020204" pitchFamily="34" charset="0"/>
                <a:cs typeface="Arial" panose="020B0604020202020204" pitchFamily="34" charset="0"/>
              </a:rPr>
              <a:t>η διαχείριση στόχων (</a:t>
            </a:r>
            <a:r>
              <a:rPr lang="en-US" sz="2400" b="0" i="0" u="none" strike="noStrike" baseline="0" dirty="0">
                <a:latin typeface="Arial" panose="020B0604020202020204" pitchFamily="34" charset="0"/>
                <a:cs typeface="Arial" panose="020B0604020202020204" pitchFamily="34" charset="0"/>
              </a:rPr>
              <a:t>Management by Objectives) </a:t>
            </a:r>
            <a:r>
              <a:rPr lang="el-GR" sz="2400" b="0" i="0" u="none" strike="noStrike" baseline="0" dirty="0">
                <a:latin typeface="Arial" panose="020B0604020202020204" pitchFamily="34" charset="0"/>
                <a:cs typeface="Arial" panose="020B0604020202020204" pitchFamily="34" charset="0"/>
              </a:rPr>
              <a:t>για την ανάλογη αξιολόγηση,</a:t>
            </a:r>
          </a:p>
          <a:p>
            <a:pPr algn="l"/>
            <a:r>
              <a:rPr lang="el-GR" sz="2400" b="0" i="0" u="none" strike="noStrike" baseline="0" dirty="0">
                <a:latin typeface="Arial" panose="020B0604020202020204" pitchFamily="34" charset="0"/>
                <a:cs typeface="Arial" panose="020B0604020202020204" pitchFamily="34" charset="0"/>
              </a:rPr>
              <a:t>και οι αμοιβές με κίνητρα (και αντικίνητρα).</a:t>
            </a:r>
          </a:p>
        </p:txBody>
      </p:sp>
    </p:spTree>
    <p:extLst>
      <p:ext uri="{BB962C8B-B14F-4D97-AF65-F5344CB8AC3E}">
        <p14:creationId xmlns:p14="http://schemas.microsoft.com/office/powerpoint/2010/main" val="262969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1 </a:t>
            </a:r>
            <a:r>
              <a:rPr lang="el-GR" sz="3000" b="1" i="1" dirty="0">
                <a:latin typeface="Arial" panose="020B0604020202020204" pitchFamily="34" charset="0"/>
                <a:cs typeface="Arial" panose="020B0604020202020204" pitchFamily="34" charset="0"/>
              </a:rPr>
              <a:t>Προγραμματισμός και ανάλυση εργασίας</a:t>
            </a:r>
            <a:r>
              <a:rPr lang="el-GR" sz="3000" b="1" i="1" u="none" strike="noStrike" baseline="0" dirty="0">
                <a:latin typeface="Arial" panose="020B0604020202020204" pitchFamily="34" charset="0"/>
                <a:cs typeface="Arial" panose="020B0604020202020204" pitchFamily="34" charset="0"/>
              </a:rPr>
              <a:t> </a:t>
            </a:r>
            <a:r>
              <a:rPr lang="el-GR" sz="3000" b="1" i="0" u="none" strike="noStrike" baseline="0" dirty="0">
                <a:latin typeface="Arial" panose="020B0604020202020204" pitchFamily="34" charset="0"/>
                <a:cs typeface="Arial" panose="020B0604020202020204" pitchFamily="34" charset="0"/>
              </a:rPr>
              <a:t>(1)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04822"/>
            <a:ext cx="11112758" cy="4893647"/>
          </a:xfrm>
          <a:prstGeom prst="rect">
            <a:avLst/>
          </a:prstGeom>
          <a:noFill/>
          <a:ln>
            <a:noFill/>
          </a:ln>
        </p:spPr>
        <p:txBody>
          <a:bodyPr wrap="square" rtlCol="0">
            <a:spAutoFit/>
          </a:bodyPr>
          <a:lstStyle/>
          <a:p>
            <a:pPr algn="l"/>
            <a:r>
              <a:rPr lang="el-GR" sz="2400" b="1" i="0" u="none" strike="noStrike" baseline="0" dirty="0">
                <a:latin typeface="Arial" panose="020B0604020202020204" pitchFamily="34" charset="0"/>
                <a:cs typeface="Arial" panose="020B0604020202020204" pitchFamily="34" charset="0"/>
              </a:rPr>
              <a:t>Προγραμματισμός </a:t>
            </a:r>
            <a:r>
              <a:rPr lang="el-GR" sz="2400" b="0" i="0" u="none" strike="noStrike" baseline="0" dirty="0">
                <a:latin typeface="Arial" panose="020B0604020202020204" pitchFamily="34" charset="0"/>
                <a:cs typeface="Arial" panose="020B0604020202020204" pitchFamily="34" charset="0"/>
              </a:rPr>
              <a:t>(σχεδιασμός) Ανθρώπινου Δυναμικού (ΑΔ) είναι η διαδικασία με την οποία κάθε οργανισμός διασφαλίζει ορθολογικά ποσότητα και ποιότητα ανθρώπινων πόρων με το μικρότερο δυνατό κόστος (μισθοδοσία) και τις καλύτερες δυνατές κατανομές. </a:t>
            </a:r>
          </a:p>
          <a:p>
            <a:pPr algn="l"/>
            <a:r>
              <a:rPr lang="el-GR" sz="2400" b="0" i="0" u="none" strike="noStrike" baseline="0" dirty="0">
                <a:latin typeface="Arial" panose="020B0604020202020204" pitchFamily="34" charset="0"/>
                <a:cs typeface="Arial" panose="020B0604020202020204" pitchFamily="34" charset="0"/>
              </a:rPr>
              <a:t>Στο τελευταίο συμμετέχει και ο </a:t>
            </a:r>
            <a:r>
              <a:rPr lang="el-GR" sz="2400" b="1" i="0" u="none" strike="noStrike" baseline="0" dirty="0">
                <a:latin typeface="Arial" panose="020B0604020202020204" pitchFamily="34" charset="0"/>
                <a:cs typeface="Arial" panose="020B0604020202020204" pitchFamily="34" charset="0"/>
              </a:rPr>
              <a:t>σχεδιασμός </a:t>
            </a:r>
            <a:r>
              <a:rPr lang="el-GR" sz="2400" b="0" i="0" u="none" strike="noStrike" baseline="0" dirty="0">
                <a:latin typeface="Arial" panose="020B0604020202020204" pitchFamily="34" charset="0"/>
                <a:cs typeface="Arial" panose="020B0604020202020204" pitchFamily="34" charset="0"/>
              </a:rPr>
              <a:t>ροής και </a:t>
            </a:r>
            <a:r>
              <a:rPr lang="el-GR" sz="2400" b="1" i="0" u="none" strike="noStrike" baseline="0" dirty="0">
                <a:latin typeface="Arial" panose="020B0604020202020204" pitchFamily="34" charset="0"/>
                <a:cs typeface="Arial" panose="020B0604020202020204" pitchFamily="34" charset="0"/>
              </a:rPr>
              <a:t>ανάλυσης εργασίας </a:t>
            </a:r>
            <a:r>
              <a:rPr lang="el-GR" sz="2400" b="0" i="0" u="none" strike="noStrike" baseline="0" dirty="0">
                <a:latin typeface="Arial" panose="020B0604020202020204" pitchFamily="34" charset="0"/>
                <a:cs typeface="Arial" panose="020B0604020202020204" pitchFamily="34" charset="0"/>
              </a:rPr>
              <a:t>με πιο κύρια εργαλεία το οργανόγραμμα, τον (εσωτερικό) κανονισμό του οργανισμού (ή «οργανισμό»), το </a:t>
            </a:r>
            <a:r>
              <a:rPr lang="el-GR" sz="2400" b="0" i="0" u="none" strike="noStrike" baseline="0" dirty="0" err="1">
                <a:latin typeface="Arial" panose="020B0604020202020204" pitchFamily="34" charset="0"/>
                <a:cs typeface="Arial" panose="020B0604020202020204" pitchFamily="34" charset="0"/>
              </a:rPr>
              <a:t>καθηκοντολόγιο</a:t>
            </a:r>
            <a:r>
              <a:rPr lang="el-GR" sz="2400" b="0" i="0" u="none" strike="noStrike" baseline="0" dirty="0">
                <a:latin typeface="Arial" panose="020B0604020202020204" pitchFamily="34" charset="0"/>
                <a:cs typeface="Arial" panose="020B0604020202020204" pitchFamily="34" charset="0"/>
              </a:rPr>
              <a:t> και την περιγραφή (θέσης) εργασίας (</a:t>
            </a:r>
            <a:r>
              <a:rPr lang="el-GR" sz="2400" b="0" i="1" u="none" strike="noStrike" baseline="0" dirty="0" err="1">
                <a:latin typeface="Arial" panose="020B0604020202020204" pitchFamily="34" charset="0"/>
                <a:cs typeface="Arial" panose="020B0604020202020204" pitchFamily="34" charset="0"/>
              </a:rPr>
              <a:t>job</a:t>
            </a:r>
            <a:r>
              <a:rPr lang="el-GR" sz="2400" b="0" i="1" u="none" strike="noStrike" baseline="0" dirty="0">
                <a:latin typeface="Arial" panose="020B0604020202020204" pitchFamily="34" charset="0"/>
                <a:cs typeface="Arial" panose="020B0604020202020204" pitchFamily="34" charset="0"/>
              </a:rPr>
              <a:t> </a:t>
            </a:r>
            <a:r>
              <a:rPr lang="el-GR" sz="2400" b="0" i="1" u="none" strike="noStrike" baseline="0" dirty="0" err="1">
                <a:latin typeface="Arial" panose="020B0604020202020204" pitchFamily="34" charset="0"/>
                <a:cs typeface="Arial" panose="020B0604020202020204" pitchFamily="34" charset="0"/>
              </a:rPr>
              <a:t>description</a:t>
            </a:r>
            <a:r>
              <a:rPr lang="el-GR" sz="2400" b="0" i="0" u="none" strike="noStrike" baseline="0" dirty="0">
                <a:latin typeface="Arial" panose="020B0604020202020204" pitchFamily="34" charset="0"/>
                <a:cs typeface="Arial" panose="020B0604020202020204" pitchFamily="34" charset="0"/>
              </a:rPr>
              <a:t>). Όλα αυτά καταλήγουν στην οργανωτική διάρθρωση ή απλά στην </a:t>
            </a:r>
            <a:r>
              <a:rPr lang="el-GR" sz="2400" b="1" i="0" u="none" strike="noStrike" baseline="0" dirty="0">
                <a:latin typeface="Arial" panose="020B0604020202020204" pitchFamily="34" charset="0"/>
                <a:cs typeface="Arial" panose="020B0604020202020204" pitchFamily="34" charset="0"/>
              </a:rPr>
              <a:t>οργάνωση </a:t>
            </a:r>
            <a:r>
              <a:rPr lang="el-GR" sz="2400" b="0" i="0" u="none" strike="noStrike" baseline="0" dirty="0">
                <a:latin typeface="Arial" panose="020B0604020202020204" pitchFamily="34" charset="0"/>
                <a:cs typeface="Arial" panose="020B0604020202020204" pitchFamily="34" charset="0"/>
              </a:rPr>
              <a:t>του οργανισμού, που αναφέρθηκε στο προηγούμενο κεφάλαιο και περιλαμβάνει και τις υπόλοιπες διαδικασίες που θα εξεταστούν στη συνέχεια (εκπαίδευση, ανάπτυξη, αξιολόγηση κ.λπ.) και κύριο στόχο έχουν την αποτελεσματική συσχέτιση όλων των βαθμίδων της οργάνωσης (ανώτατα και ανώτερα στελέχη με το λοιπό προσωπικό κατά κατηγορία).</a:t>
            </a:r>
          </a:p>
        </p:txBody>
      </p:sp>
    </p:spTree>
    <p:extLst>
      <p:ext uri="{BB962C8B-B14F-4D97-AF65-F5344CB8AC3E}">
        <p14:creationId xmlns:p14="http://schemas.microsoft.com/office/powerpoint/2010/main" val="227491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491648"/>
            <a:ext cx="11112758" cy="347787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Ο </a:t>
            </a:r>
            <a:r>
              <a:rPr lang="el-GR" sz="2000" b="0" i="1" u="none" strike="noStrike" baseline="0" dirty="0">
                <a:latin typeface="Arial" panose="020B0604020202020204" pitchFamily="34" charset="0"/>
                <a:cs typeface="Arial" panose="020B0604020202020204" pitchFamily="34" charset="0"/>
              </a:rPr>
              <a:t>συντονισμός</a:t>
            </a:r>
            <a:r>
              <a:rPr lang="el-GR" sz="2000" b="0" i="0" u="none" strike="noStrike" baseline="0" dirty="0">
                <a:latin typeface="Arial" panose="020B0604020202020204" pitchFamily="34" charset="0"/>
                <a:cs typeface="Arial" panose="020B0604020202020204" pitchFamily="34" charset="0"/>
              </a:rPr>
              <a:t> (των ανθρώπινων και άλλων πόρων) πραγματοποιείται μέσω της </a:t>
            </a:r>
            <a:r>
              <a:rPr lang="el-GR" sz="2000" b="0" i="1" u="none" strike="noStrike" baseline="0" dirty="0">
                <a:latin typeface="Arial" panose="020B0604020202020204" pitchFamily="34" charset="0"/>
                <a:cs typeface="Arial" panose="020B0604020202020204" pitchFamily="34" charset="0"/>
              </a:rPr>
              <a:t>διεύθυνσης</a:t>
            </a:r>
            <a:r>
              <a:rPr lang="el-GR" sz="2000" b="0" i="0" u="none" strike="noStrike" baseline="0" dirty="0">
                <a:latin typeface="Arial" panose="020B0604020202020204" pitchFamily="34" charset="0"/>
                <a:cs typeface="Arial" panose="020B0604020202020204" pitchFamily="34" charset="0"/>
              </a:rPr>
              <a:t> ή της </a:t>
            </a:r>
            <a:r>
              <a:rPr lang="el-GR" sz="2000" b="0" i="1" u="none" strike="noStrike" baseline="0" dirty="0">
                <a:latin typeface="Arial" panose="020B0604020202020204" pitchFamily="34" charset="0"/>
                <a:cs typeface="Arial" panose="020B0604020202020204" pitchFamily="34" charset="0"/>
              </a:rPr>
              <a:t>ηγεσίας</a:t>
            </a:r>
            <a:r>
              <a:rPr lang="el-GR" sz="2000" b="0" i="0" u="none" strike="noStrike" baseline="0" dirty="0">
                <a:latin typeface="Arial" panose="020B0604020202020204" pitchFamily="34" charset="0"/>
                <a:cs typeface="Arial" panose="020B0604020202020204" pitchFamily="34" charset="0"/>
              </a:rPr>
              <a:t>. Πριν καθορίσουμε την καθεμία και το όλον του συντονισμού, είναι βασικό να αναφέρουμε τις </a:t>
            </a:r>
            <a:r>
              <a:rPr lang="el-GR" sz="2000" b="1" i="0" u="none" strike="noStrike" baseline="0" dirty="0">
                <a:latin typeface="Arial" panose="020B0604020202020204" pitchFamily="34" charset="0"/>
                <a:cs typeface="Arial" panose="020B0604020202020204" pitchFamily="34" charset="0"/>
              </a:rPr>
              <a:t>διαφορές </a:t>
            </a:r>
            <a:r>
              <a:rPr lang="el-GR" sz="2000" b="0" i="0" u="none" strike="noStrike" baseline="0" dirty="0">
                <a:latin typeface="Arial" panose="020B0604020202020204" pitchFamily="34" charset="0"/>
                <a:cs typeface="Arial" panose="020B0604020202020204" pitchFamily="34" charset="0"/>
              </a:rPr>
              <a:t>τους. Η διαφοροποίηση αυτή μεταξύ της (διοικητικής) διαχείρισης (μάνατζμεντ) και της ηγεσίας (</a:t>
            </a:r>
            <a:r>
              <a:rPr lang="el-GR" sz="2000" b="0" i="0" u="none" strike="noStrike" baseline="0" dirty="0" err="1">
                <a:latin typeface="Arial" panose="020B0604020202020204" pitchFamily="34" charset="0"/>
                <a:cs typeface="Arial" panose="020B0604020202020204" pitchFamily="34" charset="0"/>
              </a:rPr>
              <a:t>leadership</a:t>
            </a:r>
            <a:r>
              <a:rPr lang="el-GR" sz="2000" b="0" i="0" u="none" strike="noStrike" baseline="0" dirty="0">
                <a:latin typeface="Arial" panose="020B0604020202020204" pitchFamily="34" charset="0"/>
                <a:cs typeface="Arial" panose="020B0604020202020204" pitchFamily="34" charset="0"/>
              </a:rPr>
              <a:t>) εξετάζεται κατ’ αντιστοιχία. Ο μάνατζερ σχεδιάζει και καταρτίζει το πλάνο του επόμενου έτους, με χαρακτηριστικό παράδειγμα τον προϋπολογισμό, οργανώνει τις δραστηριότητες, με βάση τα αναφερθέντα και στο προηγούμενο κεφάλαιο, ελέγχει τα ανωτέρω και επιλύει τα προβλήματα που θα εμφανιστούν και, τέλος, προβλέπει τους πόρους που θα απαιτη</a:t>
            </a:r>
            <a:r>
              <a:rPr lang="el-GR" sz="2000" dirty="0">
                <a:latin typeface="Arial" panose="020B0604020202020204" pitchFamily="34" charset="0"/>
                <a:cs typeface="Arial" panose="020B0604020202020204" pitchFamily="34" charset="0"/>
              </a:rPr>
              <a:t>θ</a:t>
            </a:r>
            <a:r>
              <a:rPr lang="el-GR" sz="2000" b="0" i="0" u="none" strike="noStrike" baseline="0" dirty="0">
                <a:latin typeface="Arial" panose="020B0604020202020204" pitchFamily="34" charset="0"/>
                <a:cs typeface="Arial" panose="020B0604020202020204" pitchFamily="34" charset="0"/>
              </a:rPr>
              <a:t>ούν για να παραχθούν οι ανάλογες υπηρεσίες ή το τελικά παραγόμενο προϊόν. Ο ηγέτης, πέρα από αυτά, δίνει τις κατευθυντήριες γραμμές με βάση τη στρατηγική για το μέλλον, προσανατολίζει τους ανθρώπινους και άλλους πόρους δημιουργώντας τους και το όραμα, κινητοποιεί και εμπνέει διαμορφώνοντας και το αναγκαίο πλαίσιο των αλλαγών, ως εξής:</a:t>
            </a:r>
          </a:p>
        </p:txBody>
      </p:sp>
      <p:pic>
        <p:nvPicPr>
          <p:cNvPr id="4" name="Εικόνα 3">
            <a:extLst>
              <a:ext uri="{FF2B5EF4-FFF2-40B4-BE49-F238E27FC236}">
                <a16:creationId xmlns:a16="http://schemas.microsoft.com/office/drawing/2014/main" id="{43740433-F0A0-47FA-1E37-1FAC8A28F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78" y="3930847"/>
            <a:ext cx="9817769" cy="2533961"/>
          </a:xfrm>
          <a:prstGeom prst="rect">
            <a:avLst/>
          </a:prstGeom>
        </p:spPr>
      </p:pic>
    </p:spTree>
    <p:extLst>
      <p:ext uri="{BB962C8B-B14F-4D97-AF65-F5344CB8AC3E}">
        <p14:creationId xmlns:p14="http://schemas.microsoft.com/office/powerpoint/2010/main" val="16847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1 </a:t>
            </a:r>
            <a:r>
              <a:rPr lang="el-GR" sz="3000" b="1" i="1" dirty="0">
                <a:latin typeface="Arial" panose="020B0604020202020204" pitchFamily="34" charset="0"/>
                <a:cs typeface="Arial" panose="020B0604020202020204" pitchFamily="34" charset="0"/>
              </a:rPr>
              <a:t>Προγραμματισμός και ανάλυση εργασίας</a:t>
            </a:r>
            <a:r>
              <a:rPr lang="el-GR" sz="3000" b="1" i="1" u="none" strike="noStrike" baseline="0" dirty="0">
                <a:latin typeface="Arial" panose="020B0604020202020204" pitchFamily="34" charset="0"/>
                <a:cs typeface="Arial" panose="020B0604020202020204" pitchFamily="34" charset="0"/>
              </a:rPr>
              <a:t>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862017"/>
            <a:ext cx="11112758" cy="563231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Ο </a:t>
            </a:r>
            <a:r>
              <a:rPr lang="el-GR" sz="2000" b="1" i="0" u="none" strike="noStrike" baseline="0" dirty="0">
                <a:latin typeface="Arial" panose="020B0604020202020204" pitchFamily="34" charset="0"/>
                <a:cs typeface="Arial" panose="020B0604020202020204" pitchFamily="34" charset="0"/>
              </a:rPr>
              <a:t>προγραμματισμός </a:t>
            </a:r>
            <a:r>
              <a:rPr lang="el-GR" sz="2000" b="0" i="0" u="none" strike="noStrike" baseline="0" dirty="0">
                <a:latin typeface="Arial" panose="020B0604020202020204" pitchFamily="34" charset="0"/>
                <a:cs typeface="Arial" panose="020B0604020202020204" pitchFamily="34" charset="0"/>
              </a:rPr>
              <a:t>(σχεδιασμός) ΑΔ περιλαμβάνει τα παρακάτω </a:t>
            </a:r>
            <a:r>
              <a:rPr lang="el-GR" sz="2000" b="1" i="0" u="none" strike="noStrike" baseline="0" dirty="0">
                <a:latin typeface="Arial" panose="020B0604020202020204" pitchFamily="34" charset="0"/>
                <a:cs typeface="Arial" panose="020B0604020202020204" pitchFamily="34" charset="0"/>
              </a:rPr>
              <a:t>βήματα</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1. Μελέτη του γενικότερου στρατηγικού/επιχειρησιακού σχεδιασμού του οργανισμού (Κεφ. 6).</a:t>
            </a:r>
          </a:p>
          <a:p>
            <a:pPr algn="l"/>
            <a:r>
              <a:rPr lang="el-GR" sz="2000" b="0" i="0" u="none" strike="noStrike" baseline="0" dirty="0">
                <a:latin typeface="Arial" panose="020B0604020202020204" pitchFamily="34" charset="0"/>
                <a:cs typeface="Arial" panose="020B0604020202020204" pitchFamily="34" charset="0"/>
              </a:rPr>
              <a:t>2. Ανάλυση του εξωτερικού περιβάλλοντος (αγοράς εργασίας), με κύρια στάδια τις οικονομικές και κοινωνικές συνθήκες, τις πολιτικές και νομικές αποφάσεις, τις συνθήκες απασχόλησης και ανεργίας –γενικές, περιοχής και κλάδου.</a:t>
            </a:r>
          </a:p>
          <a:p>
            <a:pPr algn="l"/>
            <a:r>
              <a:rPr lang="el-GR" sz="2000" b="0" i="0" u="none" strike="noStrike" baseline="0" dirty="0">
                <a:latin typeface="Arial" panose="020B0604020202020204" pitchFamily="34" charset="0"/>
                <a:cs typeface="Arial" panose="020B0604020202020204" pitchFamily="34" charset="0"/>
              </a:rPr>
              <a:t>3. Ανάλυση του εσωτερικού περιβάλλοντος (εργασίας στην επιχείρηση ή τον οργανισμό), με βασικό αρχικό στάδιο την ετήσια πρόβλεψη ζήτησης και προσφοράς θέσεων εργασίας και παρεπόμενα τις ανάλογες εκτιμήσεις αρμόδιων στελεχών και υπηρεσίας προσωπικού για αποχωρήσεις (συνταξιοδοτήσεις, παραιτήσεις, απολύσεις, διαθεσιμότητες, κινητικότητες κ.λπ.) και ανάλογες ανάγκες για προσλήψεις που (πρέπει να) γίνονται και στο ΕΣΥ (νοσοκομεία).</a:t>
            </a:r>
          </a:p>
          <a:p>
            <a:pPr algn="l"/>
            <a:r>
              <a:rPr lang="el-GR" sz="2000" b="0" i="0" u="none" strike="noStrike" baseline="0" dirty="0">
                <a:latin typeface="Arial" panose="020B0604020202020204" pitchFamily="34" charset="0"/>
                <a:cs typeface="Arial" panose="020B0604020202020204" pitchFamily="34" charset="0"/>
              </a:rPr>
              <a:t>4. Προβλέψεις/εκτιμήσεις για εσωτερικές μετακινήσεις και ανασχεδιασμό θέσεων εργασίας μαζί με νέες ανάγκες και την περιγραφή νέων θέσεων εργασίας, που (πρέπει να) γίνεται και στο ΕΣΥ (</a:t>
            </a:r>
            <a:r>
              <a:rPr lang="el-GR" sz="2000" b="0" i="0" u="none" strike="noStrike" baseline="0" dirty="0" err="1">
                <a:latin typeface="Arial" panose="020B0604020202020204" pitchFamily="34" charset="0"/>
                <a:cs typeface="Arial" panose="020B0604020202020204" pitchFamily="34" charset="0"/>
              </a:rPr>
              <a:t>ΥΠε</a:t>
            </a:r>
            <a:r>
              <a:rPr lang="el-GR" sz="2000" b="0" i="0" u="none" strike="noStrike" baseline="0" dirty="0">
                <a:latin typeface="Arial" panose="020B0604020202020204" pitchFamily="34" charset="0"/>
                <a:cs typeface="Arial" panose="020B0604020202020204" pitchFamily="34" charset="0"/>
              </a:rPr>
              <a:t> και νοσοκομεία).</a:t>
            </a:r>
          </a:p>
          <a:p>
            <a:pPr algn="l"/>
            <a:r>
              <a:rPr lang="el-GR" sz="2000" b="0" i="0" u="none" strike="noStrike" baseline="0" dirty="0">
                <a:latin typeface="Arial" panose="020B0604020202020204" pitchFamily="34" charset="0"/>
                <a:cs typeface="Arial" panose="020B0604020202020204" pitchFamily="34" charset="0"/>
              </a:rPr>
              <a:t>5. Επιχειρησιακά σχέδια δράσης για προσλήψεις, αναδιοργάνωση θέσεων εργασίας, εκπαίδευσης και ανάπτυξης, απόδοσης και αμοιβών κ.λπ., όπως και ο προϋπολογισμός προσωπικού και των ανωτέρω σχεδίων δράσης, που (ή για να) περιλαμβάνεται και στο 1.</a:t>
            </a:r>
          </a:p>
          <a:p>
            <a:pPr algn="l"/>
            <a:r>
              <a:rPr lang="el-GR" sz="2000" b="0" i="0" u="none" strike="noStrike" baseline="0" dirty="0">
                <a:latin typeface="Arial" panose="020B0604020202020204" pitchFamily="34" charset="0"/>
                <a:cs typeface="Arial" panose="020B0604020202020204" pitchFamily="34" charset="0"/>
              </a:rPr>
              <a:t>6. Παρακολούθηση και αξιολόγηση του ως άνω προγραμματισμού και των ανάλογων σχεδίων δράσης, σε όλα τα επίπεδα, με ποσοτικά και ποιοτικά στοιχεία.</a:t>
            </a:r>
          </a:p>
        </p:txBody>
      </p:sp>
    </p:spTree>
    <p:extLst>
      <p:ext uri="{BB962C8B-B14F-4D97-AF65-F5344CB8AC3E}">
        <p14:creationId xmlns:p14="http://schemas.microsoft.com/office/powerpoint/2010/main" val="1696958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1 </a:t>
            </a:r>
            <a:r>
              <a:rPr lang="el-GR" sz="3000" b="1" i="1" dirty="0">
                <a:latin typeface="Arial" panose="020B0604020202020204" pitchFamily="34" charset="0"/>
                <a:cs typeface="Arial" panose="020B0604020202020204" pitchFamily="34" charset="0"/>
              </a:rPr>
              <a:t>Προγραμματισμός και ανάλυση εργασίας</a:t>
            </a:r>
            <a:r>
              <a:rPr lang="el-GR" sz="3000" b="1" i="1" u="none" strike="noStrike" baseline="0" dirty="0">
                <a:latin typeface="Arial" panose="020B0604020202020204" pitchFamily="34" charset="0"/>
                <a:cs typeface="Arial" panose="020B0604020202020204" pitchFamily="34" charset="0"/>
              </a:rPr>
              <a:t> </a:t>
            </a:r>
            <a:r>
              <a:rPr lang="el-GR" sz="3000" b="1" i="0" u="none" strike="noStrike" baseline="0" dirty="0">
                <a:latin typeface="Arial" panose="020B0604020202020204" pitchFamily="34" charset="0"/>
                <a:cs typeface="Arial" panose="020B0604020202020204" pitchFamily="34" charset="0"/>
              </a:rPr>
              <a:t>(3)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63863"/>
            <a:ext cx="11112758" cy="5170646"/>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Οι </a:t>
            </a:r>
            <a:r>
              <a:rPr lang="el-GR" sz="2200" b="1" i="0" u="none" strike="noStrike" baseline="0" dirty="0">
                <a:latin typeface="Arial" panose="020B0604020202020204" pitchFamily="34" charset="0"/>
                <a:cs typeface="Arial" panose="020B0604020202020204" pitchFamily="34" charset="0"/>
              </a:rPr>
              <a:t>μέθοδοι ανάλυσης εργασίας </a:t>
            </a:r>
            <a:r>
              <a:rPr lang="el-GR" sz="2200" b="0" i="0" u="none" strike="noStrike" baseline="0" dirty="0">
                <a:latin typeface="Arial" panose="020B0604020202020204" pitchFamily="34" charset="0"/>
                <a:cs typeface="Arial" panose="020B0604020202020204" pitchFamily="34" charset="0"/>
              </a:rPr>
              <a:t>είναι οι εξής:</a:t>
            </a:r>
          </a:p>
          <a:p>
            <a:pPr algn="l"/>
            <a:r>
              <a:rPr lang="el-GR" sz="2200" b="0" i="0" u="none" strike="noStrike" baseline="0" dirty="0">
                <a:latin typeface="Arial" panose="020B0604020202020204" pitchFamily="34" charset="0"/>
                <a:cs typeface="Arial" panose="020B0604020202020204" pitchFamily="34" charset="0"/>
              </a:rPr>
              <a:t>1. Παρατήρηση στελεχών (σταθερή ή δειγματοληπτική των εργασιών).</a:t>
            </a:r>
          </a:p>
          <a:p>
            <a:pPr algn="l"/>
            <a:r>
              <a:rPr lang="el-GR" sz="2200" b="0" i="0" u="none" strike="noStrike" baseline="0" dirty="0">
                <a:latin typeface="Arial" panose="020B0604020202020204" pitchFamily="34" charset="0"/>
                <a:cs typeface="Arial" panose="020B0604020202020204" pitchFamily="34" charset="0"/>
              </a:rPr>
              <a:t>2. Ημερολόγιο εργαζομένου (ακριβής καταγραφή για κάποιο χρόνο).</a:t>
            </a:r>
          </a:p>
          <a:p>
            <a:pPr algn="l"/>
            <a:r>
              <a:rPr lang="el-GR" sz="2200" b="0" i="0" u="none" strike="noStrike" baseline="0" dirty="0">
                <a:latin typeface="Arial" panose="020B0604020202020204" pitchFamily="34" charset="0"/>
                <a:cs typeface="Arial" panose="020B0604020202020204" pitchFamily="34" charset="0"/>
              </a:rPr>
              <a:t>3. Συνέντευξη (αναλυτή προς εργαζομένους που ομαδοποιούνται).</a:t>
            </a:r>
          </a:p>
          <a:p>
            <a:pPr algn="l"/>
            <a:r>
              <a:rPr lang="el-GR" sz="2200" b="0" i="0" u="none" strike="noStrike" baseline="0" dirty="0">
                <a:latin typeface="Arial" panose="020B0604020202020204" pitchFamily="34" charset="0"/>
                <a:cs typeface="Arial" panose="020B0604020202020204" pitchFamily="34" charset="0"/>
              </a:rPr>
              <a:t>4. Ερωτηματολόγιο (προϊσταμένων ή/και υφισταμένων).</a:t>
            </a:r>
          </a:p>
          <a:p>
            <a:pPr algn="l"/>
            <a:r>
              <a:rPr lang="el-GR" sz="2200" b="0" i="0" u="none" strike="noStrike" baseline="0" dirty="0">
                <a:latin typeface="Arial" panose="020B0604020202020204" pitchFamily="34" charset="0"/>
                <a:cs typeface="Arial" panose="020B0604020202020204" pitchFamily="34" charset="0"/>
              </a:rPr>
              <a:t>5. Άλλες μελέτες και ποσοτικές μέθοδοι ανάλυσης (π.χ. προσομοίωση με Η/Υ).</a:t>
            </a:r>
          </a:p>
          <a:p>
            <a:pPr algn="l"/>
            <a:r>
              <a:rPr lang="el-GR" sz="2200" b="0" i="0" u="none" strike="noStrike" baseline="0" dirty="0">
                <a:latin typeface="Arial" panose="020B0604020202020204" pitchFamily="34" charset="0"/>
                <a:cs typeface="Arial" panose="020B0604020202020204" pitchFamily="34" charset="0"/>
              </a:rPr>
              <a:t>6. Ανάλυση και περιγραφή εργασίας (</a:t>
            </a:r>
            <a:r>
              <a:rPr lang="el-GR" sz="2200" b="1" i="0" u="none" strike="noStrike" baseline="0" dirty="0" err="1">
                <a:latin typeface="Arial" panose="020B0604020202020204" pitchFamily="34" charset="0"/>
                <a:cs typeface="Arial" panose="020B0604020202020204" pitchFamily="34" charset="0"/>
              </a:rPr>
              <a:t>job</a:t>
            </a:r>
            <a:r>
              <a:rPr lang="el-GR" sz="2200" b="1" i="0" u="none" strike="noStrike" baseline="0" dirty="0">
                <a:latin typeface="Arial" panose="020B0604020202020204" pitchFamily="34" charset="0"/>
                <a:cs typeface="Arial" panose="020B0604020202020204" pitchFamily="34" charset="0"/>
              </a:rPr>
              <a:t> </a:t>
            </a:r>
            <a:r>
              <a:rPr lang="el-GR" sz="2200" b="1" i="0" u="none" strike="noStrike" baseline="0" dirty="0" err="1">
                <a:latin typeface="Arial" panose="020B0604020202020204" pitchFamily="34" charset="0"/>
                <a:cs typeface="Arial" panose="020B0604020202020204" pitchFamily="34" charset="0"/>
              </a:rPr>
              <a:t>analysis</a:t>
            </a:r>
            <a:r>
              <a:rPr lang="el-GR" sz="2200" b="1" i="0" u="none" strike="noStrike" baseline="0" dirty="0">
                <a:latin typeface="Arial" panose="020B0604020202020204" pitchFamily="34" charset="0"/>
                <a:cs typeface="Arial" panose="020B0604020202020204" pitchFamily="34" charset="0"/>
              </a:rPr>
              <a:t> and </a:t>
            </a:r>
            <a:r>
              <a:rPr lang="el-GR" sz="2200" b="1" i="0" u="none" strike="noStrike" baseline="0" dirty="0" err="1">
                <a:latin typeface="Arial" panose="020B0604020202020204" pitchFamily="34" charset="0"/>
                <a:cs typeface="Arial" panose="020B0604020202020204" pitchFamily="34" charset="0"/>
              </a:rPr>
              <a:t>description</a:t>
            </a:r>
            <a:r>
              <a:rPr lang="el-GR" sz="2200" b="0" i="0" u="none" strike="noStrike" baseline="0" dirty="0">
                <a:latin typeface="Arial" panose="020B0604020202020204" pitchFamily="34" charset="0"/>
                <a:cs typeface="Arial" panose="020B0604020202020204" pitchFamily="34" charset="0"/>
              </a:rPr>
              <a:t>), που περιλαμβάνουν:</a:t>
            </a:r>
          </a:p>
          <a:p>
            <a:pPr algn="l"/>
            <a:r>
              <a:rPr lang="el-GR" sz="2200" b="0" i="0" u="none" strike="noStrike" baseline="0" dirty="0">
                <a:latin typeface="Arial" panose="020B0604020202020204" pitchFamily="34" charset="0"/>
                <a:cs typeface="Arial" panose="020B0604020202020204" pitchFamily="34" charset="0"/>
              </a:rPr>
              <a:t>• την </a:t>
            </a:r>
            <a:r>
              <a:rPr lang="el-GR" sz="2200" b="0" i="1" u="none" strike="noStrike" baseline="0" dirty="0">
                <a:latin typeface="Arial" panose="020B0604020202020204" pitchFamily="34" charset="0"/>
                <a:cs typeface="Arial" panose="020B0604020202020204" pitchFamily="34" charset="0"/>
              </a:rPr>
              <a:t>ταυτότητά</a:t>
            </a:r>
            <a:r>
              <a:rPr lang="el-GR" sz="2200" b="0" i="0" u="none" strike="noStrike" baseline="0" dirty="0">
                <a:latin typeface="Arial" panose="020B0604020202020204" pitchFamily="34" charset="0"/>
                <a:cs typeface="Arial" panose="020B0604020202020204" pitchFamily="34" charset="0"/>
              </a:rPr>
              <a:t> της, π.χ. τίτλος (νοσηλευτής), τμήμα (Β΄ Παθολογική Κλινική), πού αναφέρεται (προϊστάμενο), ποιοι αναφέρονται (βοηθοί νοσηλευτές και λοιπό υγειονομικό προσωπικό κλινικής), κωδικό και μισθολογικό κλιμάκιο,</a:t>
            </a:r>
          </a:p>
          <a:p>
            <a:pPr algn="l"/>
            <a:r>
              <a:rPr lang="el-GR" sz="2200" b="0" i="0" u="none" strike="noStrike" baseline="0" dirty="0">
                <a:latin typeface="Arial" panose="020B0604020202020204" pitchFamily="34" charset="0"/>
                <a:cs typeface="Arial" panose="020B0604020202020204" pitchFamily="34" charset="0"/>
              </a:rPr>
              <a:t>• την </a:t>
            </a:r>
            <a:r>
              <a:rPr lang="el-GR" sz="2200" b="0" i="1" u="none" strike="noStrike" baseline="0" dirty="0">
                <a:latin typeface="Arial" panose="020B0604020202020204" pitchFamily="34" charset="0"/>
                <a:cs typeface="Arial" panose="020B0604020202020204" pitchFamily="34" charset="0"/>
              </a:rPr>
              <a:t>περίληψη</a:t>
            </a:r>
            <a:r>
              <a:rPr lang="el-GR" sz="2200" b="0" i="0" u="none" strike="noStrike" baseline="0" dirty="0">
                <a:latin typeface="Arial" panose="020B0604020202020204" pitchFamily="34" charset="0"/>
                <a:cs typeface="Arial" panose="020B0604020202020204" pitchFamily="34" charset="0"/>
              </a:rPr>
              <a:t> της εργασίας με τον </a:t>
            </a:r>
            <a:r>
              <a:rPr lang="el-GR" sz="2200" b="0" i="1" u="none" strike="noStrike" baseline="0" dirty="0">
                <a:latin typeface="Arial" panose="020B0604020202020204" pitchFamily="34" charset="0"/>
                <a:cs typeface="Arial" panose="020B0604020202020204" pitchFamily="34" charset="0"/>
              </a:rPr>
              <a:t>σκοπό</a:t>
            </a:r>
            <a:r>
              <a:rPr lang="el-GR" sz="2200" b="0" i="0" u="none" strike="noStrike" baseline="0" dirty="0">
                <a:latin typeface="Arial" panose="020B0604020202020204" pitchFamily="34" charset="0"/>
                <a:cs typeface="Arial" panose="020B0604020202020204" pitchFamily="34" charset="0"/>
              </a:rPr>
              <a:t> και τους βασικούς </a:t>
            </a:r>
            <a:r>
              <a:rPr lang="el-GR" sz="2200" b="0" i="1" u="none" strike="noStrike" baseline="0" dirty="0">
                <a:latin typeface="Arial" panose="020B0604020202020204" pitchFamily="34" charset="0"/>
                <a:cs typeface="Arial" panose="020B0604020202020204" pitchFamily="34" charset="0"/>
              </a:rPr>
              <a:t>στόχους</a:t>
            </a:r>
            <a:r>
              <a:rPr lang="el-GR" sz="2200" b="0" i="0" u="none" strike="noStrike" baseline="0" dirty="0">
                <a:latin typeface="Arial" panose="020B0604020202020204" pitchFamily="34" charset="0"/>
                <a:cs typeface="Arial" panose="020B0604020202020204" pitchFamily="34" charset="0"/>
              </a:rPr>
              <a:t>,</a:t>
            </a:r>
          </a:p>
          <a:p>
            <a:pPr algn="l"/>
            <a:r>
              <a:rPr lang="el-GR" sz="2200" b="0" i="0" u="none" strike="noStrike" baseline="0" dirty="0">
                <a:latin typeface="Arial" panose="020B0604020202020204" pitchFamily="34" charset="0"/>
                <a:cs typeface="Arial" panose="020B0604020202020204" pitchFamily="34" charset="0"/>
              </a:rPr>
              <a:t>• τα </a:t>
            </a:r>
            <a:r>
              <a:rPr lang="el-GR" sz="2200" b="0" i="1" u="none" strike="noStrike" baseline="0" dirty="0">
                <a:latin typeface="Arial" panose="020B0604020202020204" pitchFamily="34" charset="0"/>
                <a:cs typeface="Arial" panose="020B0604020202020204" pitchFamily="34" charset="0"/>
              </a:rPr>
              <a:t>καθήκοντα</a:t>
            </a:r>
            <a:r>
              <a:rPr lang="el-GR" sz="2200" b="0" i="0" u="none" strike="noStrike" baseline="0" dirty="0">
                <a:latin typeface="Arial" panose="020B0604020202020204" pitchFamily="34" charset="0"/>
                <a:cs typeface="Arial" panose="020B0604020202020204" pitchFamily="34" charset="0"/>
              </a:rPr>
              <a:t> (πρωτεύοντα και δευτερεύοντα) της θέσης,</a:t>
            </a:r>
          </a:p>
          <a:p>
            <a:pPr algn="l"/>
            <a:r>
              <a:rPr lang="el-GR" sz="2200" b="0" i="0" u="none" strike="noStrike" baseline="0" dirty="0">
                <a:latin typeface="Arial" panose="020B0604020202020204" pitchFamily="34" charset="0"/>
                <a:cs typeface="Arial" panose="020B0604020202020204" pitchFamily="34" charset="0"/>
              </a:rPr>
              <a:t>• τα </a:t>
            </a:r>
            <a:r>
              <a:rPr lang="el-GR" sz="2200" b="0" i="1" u="none" strike="noStrike" baseline="0" dirty="0">
                <a:latin typeface="Arial" panose="020B0604020202020204" pitchFamily="34" charset="0"/>
                <a:cs typeface="Arial" panose="020B0604020202020204" pitchFamily="34" charset="0"/>
              </a:rPr>
              <a:t>πρότυπα</a:t>
            </a:r>
            <a:r>
              <a:rPr lang="el-GR" sz="2200" b="0" i="0" u="none" strike="noStrike" baseline="0" dirty="0">
                <a:latin typeface="Arial" panose="020B0604020202020204" pitchFamily="34" charset="0"/>
                <a:cs typeface="Arial" panose="020B0604020202020204" pitchFamily="34" charset="0"/>
              </a:rPr>
              <a:t> απόδοσης (με αντίστοιχους </a:t>
            </a:r>
            <a:r>
              <a:rPr lang="el-GR" sz="2200" b="0" i="1" strike="noStrike" baseline="0" dirty="0">
                <a:latin typeface="Arial" panose="020B0604020202020204" pitchFamily="34" charset="0"/>
                <a:cs typeface="Arial" panose="020B0604020202020204" pitchFamily="34" charset="0"/>
              </a:rPr>
              <a:t>δείκτες</a:t>
            </a:r>
            <a:r>
              <a:rPr lang="el-GR" sz="2200" b="0" i="0" u="none" strike="noStrike" baseline="0" dirty="0">
                <a:latin typeface="Arial" panose="020B0604020202020204" pitchFamily="34" charset="0"/>
                <a:cs typeface="Arial" panose="020B0604020202020204" pitchFamily="34" charset="0"/>
              </a:rPr>
              <a:t>),</a:t>
            </a:r>
          </a:p>
          <a:p>
            <a:pPr algn="l"/>
            <a:r>
              <a:rPr lang="el-GR" sz="2200" b="0" i="0" u="none" strike="noStrike" baseline="0" dirty="0">
                <a:latin typeface="Arial" panose="020B0604020202020204" pitchFamily="34" charset="0"/>
                <a:cs typeface="Arial" panose="020B0604020202020204" pitchFamily="34" charset="0"/>
              </a:rPr>
              <a:t>• περιβάλλον/συνθήκες εργασίας, όρια εξουσίας, και σταδιοδρομία.</a:t>
            </a:r>
          </a:p>
        </p:txBody>
      </p:sp>
    </p:spTree>
    <p:extLst>
      <p:ext uri="{BB962C8B-B14F-4D97-AF65-F5344CB8AC3E}">
        <p14:creationId xmlns:p14="http://schemas.microsoft.com/office/powerpoint/2010/main" val="1225233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1 </a:t>
            </a:r>
            <a:r>
              <a:rPr lang="el-GR" sz="3000" b="1" i="1" dirty="0">
                <a:latin typeface="Arial" panose="020B0604020202020204" pitchFamily="34" charset="0"/>
                <a:cs typeface="Arial" panose="020B0604020202020204" pitchFamily="34" charset="0"/>
              </a:rPr>
              <a:t>Προγραμματισμός και ανάλυση εργασίας</a:t>
            </a:r>
            <a:r>
              <a:rPr lang="el-GR" sz="3000" b="1" i="1" u="none" strike="noStrike" baseline="0" dirty="0">
                <a:latin typeface="Arial" panose="020B0604020202020204" pitchFamily="34" charset="0"/>
                <a:cs typeface="Arial" panose="020B0604020202020204" pitchFamily="34" charset="0"/>
              </a:rPr>
              <a:t> </a:t>
            </a:r>
            <a:r>
              <a:rPr lang="el-GR" sz="3000" b="1" i="0" u="none" strike="noStrike" baseline="0" dirty="0">
                <a:latin typeface="Arial" panose="020B0604020202020204" pitchFamily="34" charset="0"/>
                <a:cs typeface="Arial" panose="020B0604020202020204" pitchFamily="34" charset="0"/>
              </a:rPr>
              <a:t>(4)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63863"/>
            <a:ext cx="11112758" cy="5355312"/>
          </a:xfrm>
          <a:prstGeom prst="rect">
            <a:avLst/>
          </a:prstGeom>
          <a:noFill/>
          <a:ln>
            <a:noFill/>
          </a:ln>
        </p:spPr>
        <p:txBody>
          <a:bodyPr wrap="square" rtlCol="0">
            <a:spAutoFit/>
          </a:bodyPr>
          <a:lstStyle/>
          <a:p>
            <a:pPr algn="l"/>
            <a:r>
              <a:rPr lang="el-GR" sz="1900" b="0" i="0" u="none" strike="noStrike" baseline="0" dirty="0">
                <a:latin typeface="Arial" panose="020B0604020202020204" pitchFamily="34" charset="0"/>
                <a:cs typeface="Arial" panose="020B0604020202020204" pitchFamily="34" charset="0"/>
              </a:rPr>
              <a:t>Ακολουθεί η συνολική </a:t>
            </a:r>
            <a:r>
              <a:rPr lang="el-GR" sz="1900" b="1" i="0" u="none" strike="noStrike" baseline="0" dirty="0">
                <a:latin typeface="Arial" panose="020B0604020202020204" pitchFamily="34" charset="0"/>
                <a:cs typeface="Arial" panose="020B0604020202020204" pitchFamily="34" charset="0"/>
              </a:rPr>
              <a:t>οργανωτική διάρθρωση </a:t>
            </a:r>
            <a:r>
              <a:rPr lang="el-GR" sz="1900" b="0" i="0" u="none" strike="noStrike" baseline="0" dirty="0">
                <a:latin typeface="Arial" panose="020B0604020202020204" pitchFamily="34" charset="0"/>
                <a:cs typeface="Arial" panose="020B0604020202020204" pitchFamily="34" charset="0"/>
              </a:rPr>
              <a:t>σε διευθύνσεις, τμήματα, μονάδες, γραφεία κ.λπ. (οργάνωση ή οργανόγραμμα ή οργανισμός ή κανονισμός ή </a:t>
            </a:r>
            <a:r>
              <a:rPr lang="el-GR" sz="1900" b="0" i="0" u="none" strike="noStrike" baseline="0" dirty="0" err="1">
                <a:latin typeface="Arial" panose="020B0604020202020204" pitchFamily="34" charset="0"/>
                <a:cs typeface="Arial" panose="020B0604020202020204" pitchFamily="34" charset="0"/>
              </a:rPr>
              <a:t>καθηκοντολόγιο</a:t>
            </a:r>
            <a:r>
              <a:rPr lang="el-GR" sz="1900" b="0" i="0" u="none" strike="noStrike" baseline="0" dirty="0">
                <a:latin typeface="Arial" panose="020B0604020202020204" pitchFamily="34" charset="0"/>
                <a:cs typeface="Arial" panose="020B0604020202020204" pitchFamily="34" charset="0"/>
              </a:rPr>
              <a:t>).Όλα τα ανωτέρω έχουν ή θα έπρεπε να έχουν εφαρμογή στις </a:t>
            </a:r>
            <a:r>
              <a:rPr lang="el-GR" sz="1900" b="1" i="0" u="none" strike="noStrike" baseline="0" dirty="0">
                <a:latin typeface="Arial" panose="020B0604020202020204" pitchFamily="34" charset="0"/>
                <a:cs typeface="Arial" panose="020B0604020202020204" pitchFamily="34" charset="0"/>
              </a:rPr>
              <a:t>υπηρεσίες υγείας</a:t>
            </a:r>
            <a:r>
              <a:rPr lang="el-GR" sz="1900" b="0" i="0" u="none" strike="noStrike" baseline="0" dirty="0">
                <a:latin typeface="Arial" panose="020B0604020202020204" pitchFamily="34" charset="0"/>
                <a:cs typeface="Arial" panose="020B0604020202020204" pitchFamily="34" charset="0"/>
              </a:rPr>
              <a:t>, με κυριότερα στο εσωτερικό (</a:t>
            </a:r>
            <a:r>
              <a:rPr lang="el-GR" sz="1900" b="0" i="0" u="none" strike="noStrike" baseline="0" dirty="0" err="1">
                <a:latin typeface="Arial" panose="020B0604020202020204" pitchFamily="34" charset="0"/>
                <a:cs typeface="Arial" panose="020B0604020202020204" pitchFamily="34" charset="0"/>
              </a:rPr>
              <a:t>οργανωσιακό</a:t>
            </a:r>
            <a:r>
              <a:rPr lang="el-GR" sz="1900" b="0" i="0" u="none" strike="noStrike" baseline="0" dirty="0">
                <a:latin typeface="Arial" panose="020B0604020202020204" pitchFamily="34" charset="0"/>
                <a:cs typeface="Arial" panose="020B0604020202020204" pitchFamily="34" charset="0"/>
              </a:rPr>
              <a:t>) περιβάλλον, π.χ. ενός νοσοκομείου, α. τα επιχειρησιακά σχέδια για την ετήσια διαχείριση Ανθρώπινου Δυναμικού (ΑΔ), β. την οργανωτική διάρθρωση σε οποιονδήποτε βαθμό, και γ. την (ομαδοποιημένη) ανάλυση εργασίας. Πριν από όλα αυτά, που θα αναλυθούν και στη συνέχεια, στον τομέα της υγείας επιβάλλεται (εξωτερικό περιβάλλον):</a:t>
            </a:r>
          </a:p>
          <a:p>
            <a:pPr algn="l"/>
            <a:r>
              <a:rPr lang="el-GR" sz="1900" b="0" i="0" u="none" strike="noStrike" baseline="0" dirty="0">
                <a:latin typeface="Arial" panose="020B0604020202020204" pitchFamily="34" charset="0"/>
                <a:cs typeface="Arial" panose="020B0604020202020204" pitchFamily="34" charset="0"/>
              </a:rPr>
              <a:t>1. η γνώση του διαθέσιμου ανθρώπινου δυναμικού όλων των επαγγελμάτων υγείας σε μια χώρα και η ανάλογη </a:t>
            </a:r>
            <a:r>
              <a:rPr lang="el-GR" sz="1900" b="0" i="0" u="none" strike="noStrike" baseline="0" dirty="0" err="1">
                <a:latin typeface="Arial" panose="020B0604020202020204" pitchFamily="34" charset="0"/>
                <a:cs typeface="Arial" panose="020B0604020202020204" pitchFamily="34" charset="0"/>
              </a:rPr>
              <a:t>απασχολησιμότητά</a:t>
            </a:r>
            <a:r>
              <a:rPr lang="el-GR" sz="1900" b="0" i="0" u="none" strike="noStrike" baseline="0" dirty="0">
                <a:latin typeface="Arial" panose="020B0604020202020204" pitchFamily="34" charset="0"/>
                <a:cs typeface="Arial" panose="020B0604020202020204" pitchFamily="34" charset="0"/>
              </a:rPr>
              <a:t> τους, για να καθοριστεί η ανάλογη ζήτηση και προσφορά τόσο στον τομέα της εκπαίδευσης όσο και της παροχής υπηρεσιών υγείας, σε συνδυασμό με δημογραφικά και επιδημιολογικά δεδομένα (ζήτηση) καθώς και δεδομένα υπηρεσιών υγείας και ανάπτυξης ΒΙΤ (</a:t>
            </a:r>
            <a:r>
              <a:rPr lang="el-GR" sz="1900" b="0" i="0" u="none" strike="noStrike" baseline="0" dirty="0" err="1">
                <a:latin typeface="Arial" panose="020B0604020202020204" pitchFamily="34" charset="0"/>
                <a:cs typeface="Arial" panose="020B0604020202020204" pitchFamily="34" charset="0"/>
              </a:rPr>
              <a:t>Βιοϊατρικής</a:t>
            </a:r>
            <a:r>
              <a:rPr lang="el-GR" sz="1900" b="0" i="0" u="none" strike="noStrike" baseline="0" dirty="0">
                <a:latin typeface="Arial" panose="020B0604020202020204" pitchFamily="34" charset="0"/>
                <a:cs typeface="Arial" panose="020B0604020202020204" pitchFamily="34" charset="0"/>
              </a:rPr>
              <a:t> Τεχνολογίας) και φαρμάκου (προσφορά),</a:t>
            </a:r>
          </a:p>
          <a:p>
            <a:pPr algn="l"/>
            <a:r>
              <a:rPr lang="el-GR" sz="1900" b="0" i="0" u="none" strike="noStrike" baseline="0" dirty="0">
                <a:latin typeface="Arial" panose="020B0604020202020204" pitchFamily="34" charset="0"/>
                <a:cs typeface="Arial" panose="020B0604020202020204" pitchFamily="34" charset="0"/>
              </a:rPr>
              <a:t>2. η αναλυτική ετήσια ζήτηση ανθρώπινου δυναμικού υγείας από όλες τις μονάδες υγείας για τον ανάλογο καθορισμό αναγκών ανά ειδικότητα και μονάδα,</a:t>
            </a:r>
          </a:p>
          <a:p>
            <a:pPr algn="l"/>
            <a:r>
              <a:rPr lang="el-GR" sz="1900" b="0" i="0" u="none" strike="noStrike" baseline="0" dirty="0">
                <a:latin typeface="Arial" panose="020B0604020202020204" pitchFamily="34" charset="0"/>
                <a:cs typeface="Arial" panose="020B0604020202020204" pitchFamily="34" charset="0"/>
              </a:rPr>
              <a:t>3. η αναλυτική ετήσια προσφορά ανθρώπινου δυναμικού υγείας από όλες τις μονάδες εκπαίδευσης (πανεπιστήμια, τεχνολογικά ιδρύματα και ινστιτούτα, ΚΕΚ, ΙΕΚ κ.λπ.),</a:t>
            </a:r>
          </a:p>
          <a:p>
            <a:pPr algn="l"/>
            <a:r>
              <a:rPr lang="el-GR" sz="1900" b="0" i="0" u="none" strike="noStrike" baseline="0" dirty="0">
                <a:latin typeface="Arial" panose="020B0604020202020204" pitchFamily="34" charset="0"/>
                <a:cs typeface="Arial" panose="020B0604020202020204" pitchFamily="34" charset="0"/>
              </a:rPr>
              <a:t>4. αναλυτικές ετήσιες προβλέψεις/εκτιμήσεις αποχωρήσεων/προσλήψεων κ.λπ.,</a:t>
            </a:r>
          </a:p>
          <a:p>
            <a:pPr algn="l"/>
            <a:r>
              <a:rPr lang="el-GR" sz="1900" b="0" i="0" u="none" strike="noStrike" baseline="0" dirty="0">
                <a:latin typeface="Arial" panose="020B0604020202020204" pitchFamily="34" charset="0"/>
                <a:cs typeface="Arial" panose="020B0604020202020204" pitchFamily="34" charset="0"/>
              </a:rPr>
              <a:t>5. παραγωγικότητα/αποδοτικότητα/αποτελεσματικότητα κ.λπ. (σχέδια-δείκτες).</a:t>
            </a:r>
          </a:p>
        </p:txBody>
      </p:sp>
    </p:spTree>
    <p:extLst>
      <p:ext uri="{BB962C8B-B14F-4D97-AF65-F5344CB8AC3E}">
        <p14:creationId xmlns:p14="http://schemas.microsoft.com/office/powerpoint/2010/main" val="40220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2 </a:t>
            </a:r>
            <a:r>
              <a:rPr lang="el-GR" sz="3000" b="1" i="1" dirty="0">
                <a:latin typeface="Arial" panose="020B0604020202020204" pitchFamily="34" charset="0"/>
                <a:cs typeface="Arial" panose="020B0604020202020204" pitchFamily="34" charset="0"/>
              </a:rPr>
              <a:t>Προσέλκυση και επιλογή </a:t>
            </a:r>
            <a:r>
              <a:rPr lang="el-GR" sz="3000" b="1" i="0" u="none" strike="noStrike" baseline="0" dirty="0">
                <a:latin typeface="Arial" panose="020B0604020202020204" pitchFamily="34" charset="0"/>
                <a:cs typeface="Arial" panose="020B0604020202020204" pitchFamily="34" charset="0"/>
              </a:rPr>
              <a:t>(1)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07571" y="1063863"/>
            <a:ext cx="11571316" cy="4708981"/>
          </a:xfrm>
          <a:prstGeom prst="rect">
            <a:avLst/>
          </a:prstGeom>
          <a:noFill/>
          <a:ln>
            <a:noFill/>
          </a:ln>
        </p:spPr>
        <p:txBody>
          <a:bodyPr wrap="square" rtlCol="0">
            <a:spAutoFit/>
          </a:bodyPr>
          <a:lstStyle/>
          <a:p>
            <a:pPr algn="l"/>
            <a:r>
              <a:rPr lang="el-GR" sz="2000" b="1" i="0" u="none" strike="noStrike" baseline="0" dirty="0">
                <a:latin typeface="Arial" panose="020B0604020202020204" pitchFamily="34" charset="0"/>
                <a:cs typeface="Arial" panose="020B0604020202020204" pitchFamily="34" charset="0"/>
              </a:rPr>
              <a:t>Προσέλκυση </a:t>
            </a:r>
            <a:r>
              <a:rPr lang="el-GR" sz="2000" b="0" i="0" u="none" strike="noStrike" baseline="0" dirty="0">
                <a:latin typeface="Arial" panose="020B0604020202020204" pitchFamily="34" charset="0"/>
                <a:cs typeface="Arial" panose="020B0604020202020204" pitchFamily="34" charset="0"/>
              </a:rPr>
              <a:t>(και όχι στρατολόγηση, όπως θα μπορούσε να μεταφραστεί η αγγλική λέξη </a:t>
            </a:r>
            <a:r>
              <a:rPr lang="el-GR" sz="2000" b="0" i="0" u="none" strike="noStrike" baseline="0" dirty="0" err="1">
                <a:latin typeface="Arial" panose="020B0604020202020204" pitchFamily="34" charset="0"/>
                <a:cs typeface="Arial" panose="020B0604020202020204" pitchFamily="34" charset="0"/>
              </a:rPr>
              <a:t>recruitment</a:t>
            </a:r>
            <a:r>
              <a:rPr lang="el-GR" sz="2000" b="0" i="0" u="none" strike="noStrike" baseline="0" dirty="0">
                <a:latin typeface="Arial" panose="020B0604020202020204" pitchFamily="34" charset="0"/>
                <a:cs typeface="Arial" panose="020B0604020202020204" pitchFamily="34" charset="0"/>
              </a:rPr>
              <a:t>) είναι η διαδικασία εντοπισμού και πρόσκλησης κατάλληλων ανθρώπων/επαγγελματιών για την κάλυψη κενών θέσεων. Η διαδικασία αυτή ακολουθεί τον προγραμματισμό και την ανάλυση εργασίας και γίνεται με την παροχή των κατάλληλων πληροφοριών με βάση την περιγραφή εργασίας (</a:t>
            </a:r>
            <a:r>
              <a:rPr lang="el-GR" sz="2000" b="0" i="0" u="none" strike="noStrike" baseline="0" dirty="0" err="1">
                <a:latin typeface="Arial" panose="020B0604020202020204" pitchFamily="34" charset="0"/>
                <a:cs typeface="Arial" panose="020B0604020202020204" pitchFamily="34" charset="0"/>
              </a:rPr>
              <a:t>job</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description</a:t>
            </a:r>
            <a:r>
              <a:rPr lang="el-GR" sz="2000" b="0" i="0" u="none" strike="noStrike" baseline="0" dirty="0">
                <a:latin typeface="Arial" panose="020B0604020202020204" pitchFamily="34" charset="0"/>
                <a:cs typeface="Arial" panose="020B0604020202020204" pitchFamily="34" charset="0"/>
              </a:rPr>
              <a:t>) και τη γνωστοποίηση (δημοσιοποίηση) της θέσης στις κατάλληλες πηγές με τον κατάλληλο και πιο αποτελεσματικό (και χρονικά) τρόπο. </a:t>
            </a:r>
          </a:p>
          <a:p>
            <a:pPr algn="l"/>
            <a:r>
              <a:rPr lang="el-GR" sz="2000" b="0" i="0" u="none" strike="noStrike" baseline="0" dirty="0">
                <a:latin typeface="Arial" panose="020B0604020202020204" pitchFamily="34" charset="0"/>
                <a:cs typeface="Arial" panose="020B0604020202020204" pitchFamily="34" charset="0"/>
              </a:rPr>
              <a:t>Ο τρόπος αυτός μπορεί να γίνει με δύο «δρόμους»:</a:t>
            </a:r>
          </a:p>
          <a:p>
            <a:pPr algn="l"/>
            <a:r>
              <a:rPr lang="el-GR" sz="2000" b="0" i="0" u="none" strike="noStrike" baseline="0" dirty="0">
                <a:latin typeface="Arial" panose="020B0604020202020204" pitchFamily="34" charset="0"/>
                <a:cs typeface="Arial" panose="020B0604020202020204" pitchFamily="34" charset="0"/>
              </a:rPr>
              <a:t>1. Εσωτερικές πηγές προσέλκυσης (α. πίνακες ανακοινώσεων ή έντυπα οργανισμού, β. βάσεις δεδομένων υπηρεσίας προσωπικού, γ. προαγωγές ή μετακινήσεις ή μεταθέσεις, δ. συστάσεις νυν εργαζομένων, ε. πρώην εργαζόμενοι που αποχώρησαν και μπορούν να επανέλθουν κ.λπ.).</a:t>
            </a:r>
          </a:p>
          <a:p>
            <a:pPr algn="l"/>
            <a:r>
              <a:rPr lang="el-GR" sz="2000" b="0" i="0" u="none" strike="noStrike" baseline="0" dirty="0">
                <a:latin typeface="Arial" panose="020B0604020202020204" pitchFamily="34" charset="0"/>
                <a:cs typeface="Arial" panose="020B0604020202020204" pitchFamily="34" charset="0"/>
              </a:rPr>
              <a:t>2. Εξωτερικές πηγές προσέλκυσης (α. ανώτερα και ανώτατα εκπαιδευτικά ιδρύματα, β. επαγγελματικές σχολές, γ. επαγγελματικές ενώσεις και εργατικά σωματεία, δ. γραφεία εύρεσης απασχόλησης ή επιλογής στελεχών ή βάσεων δεδομένων ανθρώπινου δυναμικού, ε. μέσα μαζικής ενημέρωσης, </a:t>
            </a:r>
            <a:r>
              <a:rPr lang="el-GR" sz="2000" b="0" i="0" u="none" strike="noStrike" baseline="0" dirty="0" err="1">
                <a:latin typeface="Arial" panose="020B0604020202020204" pitchFamily="34" charset="0"/>
                <a:cs typeface="Arial" panose="020B0604020202020204" pitchFamily="34" charset="0"/>
              </a:rPr>
              <a:t>στ</a:t>
            </a:r>
            <a:r>
              <a:rPr lang="el-GR" sz="2000" b="0" i="0" u="none" strike="noStrike" baseline="0" dirty="0">
                <a:latin typeface="Arial" panose="020B0604020202020204" pitchFamily="34" charset="0"/>
                <a:cs typeface="Arial" panose="020B0604020202020204" pitchFamily="34" charset="0"/>
              </a:rPr>
              <a:t>. ανταγωνίστριες επιχειρήσεις του κλάδου, ζ. διοργάνωση ειδικών ημερίδων καριέρας, η. άλλες σύγχρονες μέθοδοι [όπως </a:t>
            </a:r>
            <a:r>
              <a:rPr lang="el-GR" sz="2000" b="0" i="0" u="none" strike="noStrike" baseline="0" dirty="0" err="1">
                <a:latin typeface="Arial" panose="020B0604020202020204" pitchFamily="34" charset="0"/>
                <a:cs typeface="Arial" panose="020B0604020202020204" pitchFamily="34" charset="0"/>
              </a:rPr>
              <a:t>τηλε</a:t>
            </a:r>
            <a:r>
              <a:rPr lang="el-GR" sz="2000" b="0" i="0" u="none" strike="noStrike" baseline="0" dirty="0">
                <a:latin typeface="Arial" panose="020B0604020202020204" pitchFamily="34" charset="0"/>
                <a:cs typeface="Arial" panose="020B0604020202020204" pitchFamily="34" charset="0"/>
              </a:rPr>
              <a:t>-προσέλκυση ή διαδίκτυο ή άλλοι τρόποι]).</a:t>
            </a:r>
          </a:p>
        </p:txBody>
      </p:sp>
    </p:spTree>
    <p:extLst>
      <p:ext uri="{BB962C8B-B14F-4D97-AF65-F5344CB8AC3E}">
        <p14:creationId xmlns:p14="http://schemas.microsoft.com/office/powerpoint/2010/main" val="74399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2 </a:t>
            </a:r>
            <a:r>
              <a:rPr lang="el-GR" sz="3000" b="1" i="1" dirty="0">
                <a:latin typeface="Arial" panose="020B0604020202020204" pitchFamily="34" charset="0"/>
                <a:cs typeface="Arial" panose="020B0604020202020204" pitchFamily="34" charset="0"/>
              </a:rPr>
              <a:t>Προσέλκυση και επιλογή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63863"/>
            <a:ext cx="11112758" cy="5355312"/>
          </a:xfrm>
          <a:prstGeom prst="rect">
            <a:avLst/>
          </a:prstGeom>
          <a:noFill/>
          <a:ln>
            <a:noFill/>
          </a:ln>
        </p:spPr>
        <p:txBody>
          <a:bodyPr wrap="square" rtlCol="0">
            <a:spAutoFit/>
          </a:bodyPr>
          <a:lstStyle/>
          <a:p>
            <a:pPr algn="l"/>
            <a:r>
              <a:rPr lang="el-GR" sz="1900" b="0" i="0" u="none" strike="noStrike" baseline="0" dirty="0">
                <a:latin typeface="Arial" panose="020B0604020202020204" pitchFamily="34" charset="0"/>
                <a:cs typeface="Arial" panose="020B0604020202020204" pitchFamily="34" charset="0"/>
              </a:rPr>
              <a:t>Η διαδικασία </a:t>
            </a:r>
            <a:r>
              <a:rPr lang="el-GR" sz="1900" b="1" i="0" u="none" strike="noStrike" baseline="0" dirty="0">
                <a:latin typeface="Arial" panose="020B0604020202020204" pitchFamily="34" charset="0"/>
                <a:cs typeface="Arial" panose="020B0604020202020204" pitchFamily="34" charset="0"/>
              </a:rPr>
              <a:t>επιλογής </a:t>
            </a:r>
            <a:r>
              <a:rPr lang="el-GR" sz="1900" b="0" i="0" u="none" strike="noStrike" baseline="0" dirty="0">
                <a:latin typeface="Arial" panose="020B0604020202020204" pitchFamily="34" charset="0"/>
                <a:cs typeface="Arial" panose="020B0604020202020204" pitchFamily="34" charset="0"/>
              </a:rPr>
              <a:t>για </a:t>
            </a:r>
            <a:r>
              <a:rPr lang="el-GR" sz="1900" b="1" i="0" u="none" strike="noStrike" baseline="0" dirty="0">
                <a:latin typeface="Arial" panose="020B0604020202020204" pitchFamily="34" charset="0"/>
                <a:cs typeface="Arial" panose="020B0604020202020204" pitchFamily="34" charset="0"/>
              </a:rPr>
              <a:t>πρόσληψη </a:t>
            </a:r>
            <a:r>
              <a:rPr lang="el-GR" sz="1900" b="0" i="0" u="none" strike="noStrike" baseline="0" dirty="0">
                <a:latin typeface="Arial" panose="020B0604020202020204" pitchFamily="34" charset="0"/>
                <a:cs typeface="Arial" panose="020B0604020202020204" pitchFamily="34" charset="0"/>
              </a:rPr>
              <a:t>είναι η πιο σημαντική δραστηριότητα και η πεμπτουσία όλων των προηγουμένων, γιατί η καλή ή κακή της κατάληξη θα ακολουθήσει τον οργανισμό ή την επιχείρηση για καιρό. Στο δημόσιο περιγράφεται από τη νομοθεσία και τις επακόλουθες διατάξεις. Στην περίπτωση του Ανώτατου Συμβουλίου Επιλογής Προσωπικού (ΑΣΕΠ) στην Ελλάδα μπορεί να διαρκέσει από αρκετούς μήνες έως λίγα χρόνια. Διεθνώς και, στον ιδιωτικό τομέα, στην Ελλάδα, η επιλογή για πρόσληψη ακολουθεί ενδεικτικά τους παρακάτω «δρόμους»:</a:t>
            </a:r>
          </a:p>
          <a:p>
            <a:pPr algn="l"/>
            <a:r>
              <a:rPr lang="el-GR" sz="1900" b="0" i="0" u="none" strike="noStrike" baseline="0" dirty="0">
                <a:latin typeface="Arial" panose="020B0604020202020204" pitchFamily="34" charset="0"/>
                <a:cs typeface="Arial" panose="020B0604020202020204" pitchFamily="34" charset="0"/>
              </a:rPr>
              <a:t>1. Συμπλήρωση αίτησης και αποστολή ή κατάθεσή της με βιογραφικό σημείωμα και τα απαραίτητα δικαιολογητικά κ.λπ.</a:t>
            </a:r>
          </a:p>
          <a:p>
            <a:pPr algn="l"/>
            <a:r>
              <a:rPr lang="el-GR" sz="1900" b="0" i="0" u="none" strike="noStrike" baseline="0" dirty="0">
                <a:latin typeface="Arial" panose="020B0604020202020204" pitchFamily="34" charset="0"/>
                <a:cs typeface="Arial" panose="020B0604020202020204" pitchFamily="34" charset="0"/>
              </a:rPr>
              <a:t>2. Έλεγχος αιτήσεων, βιογραφικών κ.ά. (εκπαίδευση, προϋπηρεσία, συστατικές επιστολές κ.λπ.) και κατηγοριοποίησή τους με βάση τα κριτήρια βαθμολογίας για τη θέση.</a:t>
            </a:r>
          </a:p>
          <a:p>
            <a:pPr algn="l"/>
            <a:r>
              <a:rPr lang="el-GR" sz="1900" b="0" i="0" u="none" strike="noStrike" baseline="0" dirty="0">
                <a:latin typeface="Arial" panose="020B0604020202020204" pitchFamily="34" charset="0"/>
                <a:cs typeface="Arial" panose="020B0604020202020204" pitchFamily="34" charset="0"/>
              </a:rPr>
              <a:t>3. Συνεντεύξεις (από προκαταρκτική έως τελική) που έχουν δομημένη ή μη </a:t>
            </a:r>
            <a:r>
              <a:rPr lang="el-GR" sz="1900" b="0" i="0" u="none" strike="noStrike" baseline="0" dirty="0" err="1">
                <a:latin typeface="Arial" panose="020B0604020202020204" pitchFamily="34" charset="0"/>
                <a:cs typeface="Arial" panose="020B0604020202020204" pitchFamily="34" charset="0"/>
              </a:rPr>
              <a:t>δομη</a:t>
            </a:r>
            <a:r>
              <a:rPr lang="en-US" sz="1900" b="0" i="0" u="none" strike="noStrike" baseline="0" dirty="0" err="1">
                <a:latin typeface="Arial" panose="020B0604020202020204" pitchFamily="34" charset="0"/>
                <a:cs typeface="Arial" panose="020B0604020202020204" pitchFamily="34" charset="0"/>
              </a:rPr>
              <a:t>μένη</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μέθοδο</a:t>
            </a:r>
            <a:r>
              <a:rPr lang="en-US" sz="1900" b="0" i="0" u="none" strike="noStrike" baseline="0" dirty="0">
                <a:latin typeface="Arial" panose="020B0604020202020204" pitchFamily="34" charset="0"/>
                <a:cs typeface="Arial" panose="020B0604020202020204" pitchFamily="34" charset="0"/>
              </a:rPr>
              <a:t> (structured or non-structured interviews).</a:t>
            </a:r>
            <a:endParaRPr lang="el-GR" sz="1900" b="0" i="0" u="none" strike="noStrike" baseline="0" dirty="0">
              <a:latin typeface="Arial" panose="020B0604020202020204" pitchFamily="34" charset="0"/>
              <a:cs typeface="Arial" panose="020B0604020202020204" pitchFamily="34" charset="0"/>
            </a:endParaRPr>
          </a:p>
          <a:p>
            <a:pPr algn="l"/>
            <a:r>
              <a:rPr lang="el-GR" sz="1900" b="0" i="0" u="none" strike="noStrike" baseline="0" dirty="0">
                <a:latin typeface="Arial" panose="020B0604020202020204" pitchFamily="34" charset="0"/>
                <a:cs typeface="Arial" panose="020B0604020202020204" pitchFamily="34" charset="0"/>
              </a:rPr>
              <a:t>4. Άλλες δοκιμασίες, όπως γενικές ή ειδικές εξετάσεις, ψυχομετρικά ή γνωστικά τεστ.</a:t>
            </a:r>
          </a:p>
          <a:p>
            <a:pPr algn="l"/>
            <a:r>
              <a:rPr lang="el-GR" sz="1900" b="0" i="0" u="none" strike="noStrike" baseline="0" dirty="0">
                <a:latin typeface="Arial" panose="020B0604020202020204" pitchFamily="34" charset="0"/>
                <a:cs typeface="Arial" panose="020B0604020202020204" pitchFamily="34" charset="0"/>
              </a:rPr>
              <a:t>5. Τελικός έλεγχος και ανάλογη αξιολόγηση (βαθμολογία) όλων πριν την τελική επιλογή από υπευθύνους υπηρεσίας προσωπικού ή/και στελέχη των επιτροπών.</a:t>
            </a:r>
          </a:p>
          <a:p>
            <a:pPr algn="l"/>
            <a:r>
              <a:rPr lang="el-GR" sz="1900" b="0" i="0" u="none" strike="noStrike" baseline="0" dirty="0">
                <a:latin typeface="Arial" panose="020B0604020202020204" pitchFamily="34" charset="0"/>
                <a:cs typeface="Arial" panose="020B0604020202020204" pitchFamily="34" charset="0"/>
              </a:rPr>
              <a:t>6. Τελική απόφαση για πρόσληψη από τα αρμόδια όργανα (ΔΣ, διοικητή ή γενικό διευθυντή, διευθυντή αρμόδιας υπηρεσίας ή/και υπηρεσίας προσωπικού).</a:t>
            </a:r>
          </a:p>
          <a:p>
            <a:pPr algn="l"/>
            <a:r>
              <a:rPr lang="el-GR" sz="1900" b="0" i="0" u="none" strike="noStrike" baseline="0" dirty="0">
                <a:latin typeface="Arial" panose="020B0604020202020204" pitchFamily="34" charset="0"/>
                <a:cs typeface="Arial" panose="020B0604020202020204" pitchFamily="34" charset="0"/>
              </a:rPr>
              <a:t>7. Δημοσιοποίηση της απόφασης, αποδοχή της, ιατρικές εξετάσεις, πρόσληψη.</a:t>
            </a:r>
          </a:p>
        </p:txBody>
      </p:sp>
    </p:spTree>
    <p:extLst>
      <p:ext uri="{BB962C8B-B14F-4D97-AF65-F5344CB8AC3E}">
        <p14:creationId xmlns:p14="http://schemas.microsoft.com/office/powerpoint/2010/main" val="2848302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2 </a:t>
            </a:r>
            <a:r>
              <a:rPr lang="el-GR" sz="3000" b="1" i="1" dirty="0">
                <a:latin typeface="Arial" panose="020B0604020202020204" pitchFamily="34" charset="0"/>
                <a:cs typeface="Arial" panose="020B0604020202020204" pitchFamily="34" charset="0"/>
              </a:rPr>
              <a:t>Προσέλκυση και επιλογή </a:t>
            </a:r>
            <a:r>
              <a:rPr lang="el-GR" sz="3000" b="1" i="0" u="none" strike="noStrike" baseline="0" dirty="0">
                <a:latin typeface="Arial" panose="020B0604020202020204" pitchFamily="34" charset="0"/>
                <a:cs typeface="Arial" panose="020B0604020202020204" pitchFamily="34" charset="0"/>
              </a:rPr>
              <a:t>(</a:t>
            </a:r>
            <a:r>
              <a:rPr lang="en-US" sz="3000" b="1" i="0" u="none" strike="noStrike" baseline="0" dirty="0">
                <a:latin typeface="Arial" panose="020B0604020202020204" pitchFamily="34" charset="0"/>
                <a:cs typeface="Arial" panose="020B0604020202020204" pitchFamily="34" charset="0"/>
              </a:rPr>
              <a:t>3</a:t>
            </a:r>
            <a:r>
              <a:rPr lang="el-GR" sz="3000" b="1" i="0" u="none" strike="noStrike" baseline="0" dirty="0">
                <a:latin typeface="Arial" panose="020B0604020202020204" pitchFamily="34" charset="0"/>
                <a:cs typeface="Arial" panose="020B0604020202020204" pitchFamily="34" charset="0"/>
              </a:rPr>
              <a:t>)</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FBBE4D4B-B9B3-5017-995D-AC6464273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26" y="1063863"/>
            <a:ext cx="9699347" cy="5058351"/>
          </a:xfrm>
          <a:prstGeom prst="rect">
            <a:avLst/>
          </a:prstGeom>
        </p:spPr>
      </p:pic>
    </p:spTree>
    <p:extLst>
      <p:ext uri="{BB962C8B-B14F-4D97-AF65-F5344CB8AC3E}">
        <p14:creationId xmlns:p14="http://schemas.microsoft.com/office/powerpoint/2010/main" val="2758947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.3</a:t>
            </a:r>
            <a:r>
              <a:rPr lang="el-GR" sz="3000" b="1" dirty="0">
                <a:latin typeface="Arial" panose="020B0604020202020204" pitchFamily="34" charset="0"/>
                <a:cs typeface="Arial" panose="020B0604020202020204" pitchFamily="34" charset="0"/>
              </a:rPr>
              <a:t> </a:t>
            </a:r>
            <a:r>
              <a:rPr lang="el-GR" sz="3000" b="1" i="1" dirty="0">
                <a:latin typeface="Arial" panose="020B0604020202020204" pitchFamily="34" charset="0"/>
                <a:cs typeface="Arial" panose="020B0604020202020204" pitchFamily="34" charset="0"/>
              </a:rPr>
              <a:t>Εκπαίδευση και ανάπτυξη </a:t>
            </a:r>
            <a:r>
              <a:rPr lang="el-GR"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1</a:t>
            </a:r>
            <a:r>
              <a:rPr lang="el-GR" sz="3000" b="1" i="0" u="none" strike="noStrike" baseline="0" dirty="0">
                <a:latin typeface="Arial" panose="020B0604020202020204" pitchFamily="34" charset="0"/>
                <a:cs typeface="Arial" panose="020B0604020202020204" pitchFamily="34" charset="0"/>
              </a:rPr>
              <a:t>)</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71870"/>
            <a:ext cx="11112758" cy="5632311"/>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Η εκπαίδευση και ανάπτυξη του ανθρώπινου δυναμικού αποτελεί ένα σημαντικό διοικητικό εργαλείο στην προσπάθεια των οργανισμών να ανταποκριθούν στο έντονα ανταγωνιστικό, ταραχώδες και ευμετάβλητο περιβάλλον. Μέσα σε αυτό το πλαίσιο η ανάγκη για </a:t>
            </a:r>
            <a:r>
              <a:rPr lang="el-GR" sz="1800" b="0" i="0" u="none" strike="noStrike" baseline="0" dirty="0" err="1">
                <a:latin typeface="Arial" panose="020B0604020202020204" pitchFamily="34" charset="0"/>
                <a:cs typeface="Arial" panose="020B0604020202020204" pitchFamily="34" charset="0"/>
              </a:rPr>
              <a:t>επικαιροποίηση</a:t>
            </a:r>
            <a:r>
              <a:rPr lang="el-GR" sz="1800" b="0" i="0" u="none" strike="noStrike" baseline="0" dirty="0">
                <a:latin typeface="Arial" panose="020B0604020202020204" pitchFamily="34" charset="0"/>
                <a:cs typeface="Arial" panose="020B0604020202020204" pitchFamily="34" charset="0"/>
              </a:rPr>
              <a:t> και βελτίωση των προσδοκώμενων δεξιοτήτων καθίσταται άκρως επιτακτική. Για τον λόγο αυτό πολλοί οργανισμοί επενδύουν προς αυτήν την κατεύθυνση με απώτερο σκοπό την αύξηση της ατομικής αλλά και </a:t>
            </a:r>
            <a:r>
              <a:rPr lang="el-GR" sz="1800" b="0" i="0" u="none" strike="noStrike" baseline="0" dirty="0" err="1">
                <a:latin typeface="Arial" panose="020B0604020202020204" pitchFamily="34" charset="0"/>
                <a:cs typeface="Arial" panose="020B0604020202020204" pitchFamily="34" charset="0"/>
              </a:rPr>
              <a:t>οργανωσιακής</a:t>
            </a:r>
            <a:r>
              <a:rPr lang="el-GR"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αποτελεσματικότητας. </a:t>
            </a:r>
          </a:p>
          <a:p>
            <a:pPr algn="l"/>
            <a:r>
              <a:rPr lang="el-GR" sz="1800" b="0" i="0" u="none" strike="noStrike" baseline="0" dirty="0">
                <a:latin typeface="Arial" panose="020B0604020202020204" pitchFamily="34" charset="0"/>
                <a:cs typeface="Arial" panose="020B0604020202020204" pitchFamily="34" charset="0"/>
              </a:rPr>
              <a:t>Πιο συγκεκριμένα, η συγκεκριμένη επένδυση μέσω της ανάπτυξης των δεξιοτήτων των εργαζομένων οδηγεί σε πολλαπλά </a:t>
            </a:r>
            <a:r>
              <a:rPr lang="el-GR" sz="1800" b="1" i="0" u="none" strike="noStrike" baseline="0" dirty="0">
                <a:latin typeface="Arial" panose="020B0604020202020204" pitchFamily="34" charset="0"/>
                <a:cs typeface="Arial" panose="020B0604020202020204" pitchFamily="34" charset="0"/>
              </a:rPr>
              <a:t>οφέλη </a:t>
            </a:r>
            <a:r>
              <a:rPr lang="el-GR" sz="1800" b="0" i="0" u="none" strike="noStrike" baseline="0" dirty="0">
                <a:latin typeface="Arial" panose="020B0604020202020204" pitchFamily="34" charset="0"/>
                <a:cs typeface="Arial" panose="020B0604020202020204" pitchFamily="34" charset="0"/>
              </a:rPr>
              <a:t>για τους οργανισμούς, όπως:</a:t>
            </a:r>
          </a:p>
          <a:p>
            <a:pPr algn="l"/>
            <a:r>
              <a:rPr lang="el-GR" sz="1800" b="0" i="0" u="none" strike="noStrike" baseline="0" dirty="0">
                <a:latin typeface="Arial" panose="020B0604020202020204" pitchFamily="34" charset="0"/>
                <a:cs typeface="Arial" panose="020B0604020202020204" pitchFamily="34" charset="0"/>
              </a:rPr>
              <a:t>• Αύξηση της παραγωγικότητας σε ατομικό, ομαδικό αλλά και </a:t>
            </a:r>
            <a:r>
              <a:rPr lang="el-GR" sz="1800" b="0" i="0" u="none" strike="noStrike" baseline="0" dirty="0" err="1">
                <a:latin typeface="Arial" panose="020B0604020202020204" pitchFamily="34" charset="0"/>
                <a:cs typeface="Arial" panose="020B0604020202020204" pitchFamily="34" charset="0"/>
              </a:rPr>
              <a:t>οργανωσιακό</a:t>
            </a:r>
            <a:r>
              <a:rPr lang="el-GR" sz="1800" b="0" i="0" u="none" strike="noStrike" baseline="0" dirty="0">
                <a:latin typeface="Arial" panose="020B0604020202020204" pitchFamily="34" charset="0"/>
                <a:cs typeface="Arial" panose="020B0604020202020204" pitchFamily="34" charset="0"/>
              </a:rPr>
              <a:t> επίπεδο.</a:t>
            </a:r>
          </a:p>
          <a:p>
            <a:pPr algn="l"/>
            <a:r>
              <a:rPr lang="el-GR" sz="1800" b="0" i="0" u="none" strike="noStrike" baseline="0" dirty="0">
                <a:latin typeface="Arial" panose="020B0604020202020204" pitchFamily="34" charset="0"/>
                <a:cs typeface="Arial" panose="020B0604020202020204" pitchFamily="34" charset="0"/>
              </a:rPr>
              <a:t>• Ανύψωση του ηθικού και της </a:t>
            </a:r>
            <a:r>
              <a:rPr lang="el-GR" sz="1800" b="0" i="0" u="none" strike="noStrike" baseline="0" dirty="0" err="1">
                <a:latin typeface="Arial" panose="020B0604020202020204" pitchFamily="34" charset="0"/>
                <a:cs typeface="Arial" panose="020B0604020202020204" pitchFamily="34" charset="0"/>
              </a:rPr>
              <a:t>αυτο</a:t>
            </a:r>
            <a:r>
              <a:rPr lang="el-GR" sz="1800" b="0" i="0" u="none" strike="noStrike" baseline="0" dirty="0">
                <a:latin typeface="Arial" panose="020B0604020202020204" pitchFamily="34" charset="0"/>
                <a:cs typeface="Arial" panose="020B0604020202020204" pitchFamily="34" charset="0"/>
              </a:rPr>
              <a:t>-αποτελεσματικότητας λόγω της επιτυχούς ανταπόκρισης στις εργασιακές απαιτήσεις.</a:t>
            </a:r>
          </a:p>
          <a:p>
            <a:pPr algn="l"/>
            <a:r>
              <a:rPr lang="el-GR" sz="1800" b="0" i="0" u="none" strike="noStrike" baseline="0" dirty="0">
                <a:latin typeface="Arial" panose="020B0604020202020204" pitchFamily="34" charset="0"/>
                <a:cs typeface="Arial" panose="020B0604020202020204" pitchFamily="34" charset="0"/>
              </a:rPr>
              <a:t>• Περισσότερη ενδυνάμωση για τον εργαζόμενο αλλά και εξέλιξη για τον οργανισμό.</a:t>
            </a:r>
          </a:p>
          <a:p>
            <a:pPr algn="l"/>
            <a:r>
              <a:rPr lang="el-GR" sz="1800" b="0" i="0" u="none" strike="noStrike" baseline="0" dirty="0">
                <a:latin typeface="Arial" panose="020B0604020202020204" pitchFamily="34" charset="0"/>
                <a:cs typeface="Arial" panose="020B0604020202020204" pitchFamily="34" charset="0"/>
              </a:rPr>
              <a:t>• Αύξηση της ασφάλειας και μείωση των ατυχημάτων λόγω της έγκυρης ενημέρωσης.</a:t>
            </a:r>
          </a:p>
          <a:p>
            <a:pPr algn="l"/>
            <a:r>
              <a:rPr lang="el-GR" sz="1800" b="0" i="0" u="none" strike="noStrike" baseline="0" dirty="0">
                <a:latin typeface="Arial" panose="020B0604020202020204" pitchFamily="34" charset="0"/>
                <a:cs typeface="Arial" panose="020B0604020202020204" pitchFamily="34" charset="0"/>
              </a:rPr>
              <a:t>• Ενίσχυση της </a:t>
            </a:r>
            <a:r>
              <a:rPr lang="el-GR" sz="1800" b="0" i="0" u="none" strike="noStrike" baseline="0" dirty="0" err="1">
                <a:latin typeface="Arial" panose="020B0604020202020204" pitchFamily="34" charset="0"/>
                <a:cs typeface="Arial" panose="020B0604020202020204" pitchFamily="34" charset="0"/>
              </a:rPr>
              <a:t>οργανωσιακής</a:t>
            </a:r>
            <a:r>
              <a:rPr lang="el-GR" sz="1800" b="0" i="0" u="none" strike="noStrike" baseline="0" dirty="0">
                <a:latin typeface="Arial" panose="020B0604020202020204" pitchFamily="34" charset="0"/>
                <a:cs typeface="Arial" panose="020B0604020202020204" pitchFamily="34" charset="0"/>
              </a:rPr>
              <a:t> σταθερότητας και ευελιξίας μέσω της άμεσης ανταπόκρισης των οργανισμών σε επικείμενες αλλαγές του τρόπου λειτουργίας τους.</a:t>
            </a:r>
          </a:p>
          <a:p>
            <a:pPr algn="l"/>
            <a:r>
              <a:rPr lang="el-GR" sz="1800" b="0" i="0" u="none" strike="noStrike" baseline="0" dirty="0">
                <a:latin typeface="Arial" panose="020B0604020202020204" pitchFamily="34" charset="0"/>
                <a:cs typeface="Arial" panose="020B0604020202020204" pitchFamily="34" charset="0"/>
              </a:rPr>
              <a:t>• Υψηλή ελκυστικότητα των οργανισμών, καθώς η παροχή εκπαιδευτικών προγραμμάτων, που εμπλουτίζουν τις γνώσεις και τις δεξιότητες των εργαζομένων, αυξάνουν την </a:t>
            </a:r>
            <a:r>
              <a:rPr lang="el-GR" sz="1800" b="0" i="0" u="none" strike="noStrike" baseline="0" dirty="0" err="1">
                <a:latin typeface="Arial" panose="020B0604020202020204" pitchFamily="34" charset="0"/>
                <a:cs typeface="Arial" panose="020B0604020202020204" pitchFamily="34" charset="0"/>
              </a:rPr>
              <a:t>απασχολησιμότητά</a:t>
            </a:r>
            <a:r>
              <a:rPr lang="el-GR" sz="1800" b="0" i="0" u="none" strike="noStrike" baseline="0" dirty="0">
                <a:latin typeface="Arial" panose="020B0604020202020204" pitchFamily="34" charset="0"/>
                <a:cs typeface="Arial" panose="020B0604020202020204" pitchFamily="34" charset="0"/>
              </a:rPr>
              <a:t> τους και θεωρούνται σημαντικές ανταμοιβές.</a:t>
            </a:r>
          </a:p>
          <a:p>
            <a:pPr algn="l"/>
            <a:r>
              <a:rPr lang="el-GR" sz="1800" b="0" i="0" u="none" strike="noStrike" baseline="0" dirty="0">
                <a:latin typeface="Arial" panose="020B0604020202020204" pitchFamily="34" charset="0"/>
                <a:cs typeface="Arial" panose="020B0604020202020204" pitchFamily="34" charset="0"/>
              </a:rPr>
              <a:t>• Αύξηση της αφοσίωσης και υποκίνησης των εργαζομένων.</a:t>
            </a:r>
          </a:p>
          <a:p>
            <a:pPr algn="l"/>
            <a:r>
              <a:rPr lang="el-GR" sz="1800" b="0" i="0" u="none" strike="noStrike" baseline="0" dirty="0">
                <a:latin typeface="Arial" panose="020B0604020202020204" pitchFamily="34" charset="0"/>
                <a:cs typeface="Arial" panose="020B0604020202020204" pitchFamily="34" charset="0"/>
              </a:rPr>
              <a:t>• Ανάπτυξη </a:t>
            </a:r>
            <a:r>
              <a:rPr lang="el-GR" sz="1800" b="0" i="0" u="none" strike="noStrike" baseline="0" dirty="0" err="1">
                <a:latin typeface="Arial" panose="020B0604020202020204" pitchFamily="34" charset="0"/>
                <a:cs typeface="Arial" panose="020B0604020202020204" pitchFamily="34" charset="0"/>
              </a:rPr>
              <a:t>οργανωσιακής</a:t>
            </a:r>
            <a:r>
              <a:rPr lang="el-GR" sz="1800" b="0" i="0" u="none" strike="noStrike" baseline="0" dirty="0">
                <a:latin typeface="Arial" panose="020B0604020202020204" pitchFamily="34" charset="0"/>
                <a:cs typeface="Arial" panose="020B0604020202020204" pitchFamily="34" charset="0"/>
              </a:rPr>
              <a:t> κουλτούρας που χαρακτηρίζεται από συνεχή μάθηση και βελτίωση της απόδοσης.</a:t>
            </a:r>
            <a:endParaRPr lang="el-GR" sz="19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392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.3</a:t>
            </a:r>
            <a:r>
              <a:rPr lang="el-GR" sz="3000" b="1" dirty="0">
                <a:latin typeface="Arial" panose="020B0604020202020204" pitchFamily="34" charset="0"/>
                <a:cs typeface="Arial" panose="020B0604020202020204" pitchFamily="34" charset="0"/>
              </a:rPr>
              <a:t> </a:t>
            </a:r>
            <a:r>
              <a:rPr lang="el-GR" sz="3000" b="1" i="1" dirty="0">
                <a:latin typeface="Arial" panose="020B0604020202020204" pitchFamily="34" charset="0"/>
                <a:cs typeface="Arial" panose="020B0604020202020204" pitchFamily="34" charset="0"/>
              </a:rPr>
              <a:t>Εκπαίδευση και ανάπτυξη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71870"/>
            <a:ext cx="11112758" cy="5355312"/>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Τα </a:t>
            </a:r>
            <a:r>
              <a:rPr lang="el-GR" sz="1800" b="1" i="0" u="none" strike="noStrike" baseline="0" dirty="0">
                <a:latin typeface="Arial" panose="020B0604020202020204" pitchFamily="34" charset="0"/>
                <a:cs typeface="Arial" panose="020B0604020202020204" pitchFamily="34" charset="0"/>
              </a:rPr>
              <a:t>στάδια </a:t>
            </a:r>
            <a:r>
              <a:rPr lang="el-GR" sz="1800" b="0" i="0" u="none" strike="noStrike" baseline="0" dirty="0">
                <a:latin typeface="Arial" panose="020B0604020202020204" pitchFamily="34" charset="0"/>
                <a:cs typeface="Arial" panose="020B0604020202020204" pitchFamily="34" charset="0"/>
              </a:rPr>
              <a:t>της εκπαίδευσης του ανθρώπινου δυναμικού είναι:</a:t>
            </a:r>
          </a:p>
          <a:p>
            <a:pPr algn="l"/>
            <a:r>
              <a:rPr lang="el-GR" sz="1800" b="0" i="0" u="none" strike="noStrike" baseline="0" dirty="0">
                <a:latin typeface="Arial" panose="020B0604020202020204" pitchFamily="34" charset="0"/>
                <a:cs typeface="Arial" panose="020B0604020202020204" pitchFamily="34" charset="0"/>
              </a:rPr>
              <a:t>1) Εντοπισμός και ανάλυση των εκπαιδευτικών αναγκών, που είναι ιδιαιτέρως σημαντικά, καθώς τα εν λόγω προγράμματα θα πρέπει να ανταποκρίνονται στις πραγματικές και σύγχρονες ανάγκες των εργαζομένων, ετησίως, και στα νοσοκομεία και αλλού στο ΕΣΥ.</a:t>
            </a:r>
          </a:p>
          <a:p>
            <a:pPr algn="l"/>
            <a:r>
              <a:rPr lang="el-GR" sz="1800" b="0" i="0" u="none" strike="noStrike" baseline="0" dirty="0">
                <a:latin typeface="Arial" panose="020B0604020202020204" pitchFamily="34" charset="0"/>
                <a:cs typeface="Arial" panose="020B0604020202020204" pitchFamily="34" charset="0"/>
              </a:rPr>
              <a:t>2) Σχεδιασμός προγράμματος εκπαίδευσης, που περιλαμβάνει τον προσδιορισμό του περιεχομένου της εκπαίδευσης του χώρου και του χρόνου στον οποίο θα υλοποιηθεί και, τέλος, των στόχων της εκπαιδευτικής διαδικασίας ετησίως, και στα νοσοκομεία και αλλού στο ΕΣΥ.</a:t>
            </a:r>
          </a:p>
          <a:p>
            <a:pPr algn="l"/>
            <a:r>
              <a:rPr lang="el-GR" sz="1800" b="0" i="0" u="none" strike="noStrike" baseline="0" dirty="0">
                <a:latin typeface="Arial" panose="020B0604020202020204" pitchFamily="34" charset="0"/>
                <a:cs typeface="Arial" panose="020B0604020202020204" pitchFamily="34" charset="0"/>
              </a:rPr>
              <a:t>3) Η επιλογή των μεθόδων εκπαίδευσης είναι άκρως σημαντική απόφαση, καθώς υπάρχει πλήθος σχετικών πρακτικών, οι οποίες διακρίνονται κυρίως σε αυτές που σχετίζονται με την εκπαίδευση στη θέση εργασίας και σε αυτές που αναφέρονται σε εκπαίδευση εκτός εργασίας.</a:t>
            </a:r>
          </a:p>
          <a:p>
            <a:pPr algn="l"/>
            <a:r>
              <a:rPr lang="el-GR" sz="1800" b="0" i="0" u="none" strike="noStrike" baseline="0" dirty="0">
                <a:latin typeface="Arial" panose="020B0604020202020204" pitchFamily="34" charset="0"/>
                <a:cs typeface="Arial" panose="020B0604020202020204" pitchFamily="34" charset="0"/>
              </a:rPr>
              <a:t>Στην πρώτη περίπτωση το μεγαλύτερο κομμάτι της εκπαίδευσης υλοποιείται κατά τη διάρκεια της εκτέλεσης των εργασιακών καθηκόντων. Μερικές από αυτές τις μεθόδους είναι: α) η επίδειξη, β) η εκπαίδευση μέσω καθοδήγησης, γ) η εκπαίδευση μέσω μέντορα, δ) η εναλλαγή θέσεων εργασίας, και ε) ο εμπλουτισμός των θέσεων εργασίας. Από την άλλη μεριά, οι κυριότερες μέθοδοι που αφορούν την εκπαίδευση (Χυτήρης 2013) που πραγματοποιείται εκτός εργασίας είναι οι εξής: α) οι διαλέξεις, β) τα σεμινάρια, γ) η μελέτη περιπτώσεων, δ) τα επιχειρηματικά παίγνια, ε) τα παιχνίδια ρόλων, και </a:t>
            </a:r>
            <a:r>
              <a:rPr lang="el-GR" sz="1800" b="0" i="0" u="none" strike="noStrike" baseline="0" dirty="0" err="1">
                <a:latin typeface="Arial" panose="020B0604020202020204" pitchFamily="34" charset="0"/>
                <a:cs typeface="Arial" panose="020B0604020202020204" pitchFamily="34" charset="0"/>
              </a:rPr>
              <a:t>στ</a:t>
            </a:r>
            <a:r>
              <a:rPr lang="el-GR" sz="1800" b="0" i="0" u="none" strike="noStrike" baseline="0" dirty="0">
                <a:latin typeface="Arial" panose="020B0604020202020204" pitchFamily="34" charset="0"/>
                <a:cs typeface="Arial" panose="020B0604020202020204" pitchFamily="34" charset="0"/>
              </a:rPr>
              <a:t>) οι προσομοιώσεις.</a:t>
            </a:r>
          </a:p>
          <a:p>
            <a:pPr algn="l"/>
            <a:r>
              <a:rPr lang="el-GR" sz="1800" b="0" i="0" u="none" strike="noStrike" baseline="0" dirty="0">
                <a:latin typeface="Arial" panose="020B0604020202020204" pitchFamily="34" charset="0"/>
                <a:cs typeface="Arial" panose="020B0604020202020204" pitchFamily="34" charset="0"/>
              </a:rPr>
              <a:t>4) Εφαρμογή και αξιολόγηση της εκπαίδευσης, όταν οι οργανισμοί θα πρέπει να υλοποιήσουν τα εκπαιδευτικά προγράμματα σύμφωνα με το χρονοδιάγραμμα, να ελέγχουν την εν γένει διαδικασία και να αξιολογηθεί κατά πόσο έχουν επιτευχθεί οι στόχοι των προγραμμάτων.</a:t>
            </a:r>
            <a:endParaRPr lang="el-GR" sz="19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963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4 </a:t>
            </a:r>
            <a:r>
              <a:rPr lang="el-GR" sz="3000" b="1" i="1" dirty="0">
                <a:latin typeface="Arial" panose="020B0604020202020204" pitchFamily="34" charset="0"/>
                <a:cs typeface="Arial" panose="020B0604020202020204" pitchFamily="34" charset="0"/>
              </a:rPr>
              <a:t>Διοίκηση με στόχους και αξιολόγηση </a:t>
            </a:r>
            <a:r>
              <a:rPr lang="el-GR" sz="3000" b="1" i="0" u="none" strike="noStrike" baseline="0" dirty="0">
                <a:latin typeface="Arial" panose="020B0604020202020204" pitchFamily="34" charset="0"/>
                <a:cs typeface="Arial" panose="020B0604020202020204" pitchFamily="34" charset="0"/>
              </a:rPr>
              <a:t>(1)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71870"/>
            <a:ext cx="11112758" cy="532453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Η </a:t>
            </a:r>
            <a:r>
              <a:rPr lang="el-GR" sz="2000" b="1" i="0" u="none" strike="noStrike" baseline="0" dirty="0">
                <a:latin typeface="Arial" panose="020B0604020202020204" pitchFamily="34" charset="0"/>
                <a:cs typeface="Arial" panose="020B0604020202020204" pitchFamily="34" charset="0"/>
              </a:rPr>
              <a:t>αξιολόγηση </a:t>
            </a:r>
            <a:r>
              <a:rPr lang="el-GR" sz="2000" b="0" i="0" u="none" strike="noStrike" baseline="0" dirty="0">
                <a:latin typeface="Arial" panose="020B0604020202020204" pitchFamily="34" charset="0"/>
                <a:cs typeface="Arial" panose="020B0604020202020204" pitchFamily="34" charset="0"/>
              </a:rPr>
              <a:t>της απόδοσης συνιστά μία από τις πιο σημαντικές και ουσιαστικές πολιτικές διοίκησης ανθρώπινου δυναμικού. Με τον όρο αξιολόγηση της διοίκησης (</a:t>
            </a:r>
            <a:r>
              <a:rPr lang="el-GR" sz="2000" b="0" i="0" u="none" strike="noStrike" baseline="0" dirty="0" err="1">
                <a:latin typeface="Arial" panose="020B0604020202020204" pitchFamily="34" charset="0"/>
                <a:cs typeface="Arial" panose="020B0604020202020204" pitchFamily="34" charset="0"/>
              </a:rPr>
              <a:t>performance</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management</a:t>
            </a:r>
            <a:r>
              <a:rPr lang="el-GR" sz="2000" b="0" i="0" u="none" strike="noStrike" baseline="0" dirty="0">
                <a:latin typeface="Arial" panose="020B0604020202020204" pitchFamily="34" charset="0"/>
                <a:cs typeface="Arial" panose="020B0604020202020204" pitchFamily="34" charset="0"/>
              </a:rPr>
              <a:t>) εννοούμε το επίσημο σύστημα αξιολόγησης της ατομικής ή ομαδικής εργασιακής απόδοσης (</a:t>
            </a:r>
            <a:r>
              <a:rPr lang="el-GR" sz="2000" b="0" i="0" u="none" strike="noStrike" baseline="0" dirty="0" err="1">
                <a:latin typeface="Arial" panose="020B0604020202020204" pitchFamily="34" charset="0"/>
                <a:cs typeface="Arial" panose="020B0604020202020204" pitchFamily="34" charset="0"/>
              </a:rPr>
              <a:t>performance</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appraisal</a:t>
            </a:r>
            <a:r>
              <a:rPr lang="el-GR" sz="2000" b="0" i="0" u="none" strike="noStrike" baseline="0" dirty="0">
                <a:latin typeface="Arial" panose="020B0604020202020204" pitchFamily="34" charset="0"/>
                <a:cs typeface="Arial" panose="020B0604020202020204" pitchFamily="34" charset="0"/>
              </a:rPr>
              <a:t>). Η σπουδαιότητα της συγκεκριμένης πολιτικής διαφαίνεται από το γεγονός ότι η υλοποίηση και τα αποτελέσματά της συνδέονται άρρηκτα με τις υπόλοιπες πολιτικές. Πιο συγκεκριμένα, μέσω της αξιολόγησης των εργαζομένων μπορεί να ανακύψει η ανάγκη για κάλυψη αναγκών και άρα διαφορετικό προγραμματισμό του ανθρώπινου δυναμικού. Επιπρόσθετα, η ενδεχόμενη μη εκπλήρωση των προτύπων απόδοσης και της απαιτούμενης εργασιακής απόδοσης από τη μεριά των εργαζομένων μπορεί να επιφέρει σημαντικές αλλαγές και περίσκεψη αναφορικά με την πολιτική της στελέχωσης και επιλογής. Παρομοίως, πολλές φορές το χάσμα που υπάρχει μεταξύ της πραγματοποιούμενης και της απαιτούμενης απόδοσης των εργαζομένων καλύπτεται με την υλοποίηση αποτελεσματικών εκπαιδευτικών διαδικασιών. Επιπλέον, η πολιτική των </a:t>
            </a:r>
            <a:r>
              <a:rPr lang="el-GR" sz="2000" b="1" i="0" u="none" strike="noStrike" baseline="0" dirty="0">
                <a:latin typeface="Arial" panose="020B0604020202020204" pitchFamily="34" charset="0"/>
                <a:cs typeface="Arial" panose="020B0604020202020204" pitchFamily="34" charset="0"/>
              </a:rPr>
              <a:t>ανταμοιβών </a:t>
            </a:r>
            <a:r>
              <a:rPr lang="el-GR" sz="2000" b="0" i="0" u="none" strike="noStrike" baseline="0" dirty="0">
                <a:latin typeface="Arial" panose="020B0604020202020204" pitchFamily="34" charset="0"/>
                <a:cs typeface="Arial" panose="020B0604020202020204" pitchFamily="34" charset="0"/>
              </a:rPr>
              <a:t>προς τους εργαζομένους (πρέπει να) σχετίζεται με την αξιολόγηση, καθώς πολλά συστήματα αμοιβών παρέχονται με βάση την εργασιακή απόδοση. Τέλος, η αποτελεσματική αξιολόγηση της απόδοσης των εργαζομένων αποτελεί θεμελιώδες στοιχείο της </a:t>
            </a:r>
            <a:r>
              <a:rPr lang="el-GR" sz="2000" b="0" i="0" u="none" strike="noStrike" baseline="0" dirty="0" err="1">
                <a:latin typeface="Arial" panose="020B0604020202020204" pitchFamily="34" charset="0"/>
                <a:cs typeface="Arial" panose="020B0604020202020204" pitchFamily="34" charset="0"/>
              </a:rPr>
              <a:t>οργανωσιακής</a:t>
            </a:r>
            <a:r>
              <a:rPr lang="el-GR" sz="2000" b="0" i="0" u="none" strike="noStrike" baseline="0" dirty="0">
                <a:latin typeface="Arial" panose="020B0604020202020204" pitchFamily="34" charset="0"/>
                <a:cs typeface="Arial" panose="020B0604020202020204" pitchFamily="34" charset="0"/>
              </a:rPr>
              <a:t> δικαιοσύνης και, συνεπώς, εξομαλύνει τις εργασιακές συγκρούσεις και ενισχύει τις θετικές εργασιακές σχέσεις.</a:t>
            </a:r>
          </a:p>
        </p:txBody>
      </p:sp>
    </p:spTree>
    <p:extLst>
      <p:ext uri="{BB962C8B-B14F-4D97-AF65-F5344CB8AC3E}">
        <p14:creationId xmlns:p14="http://schemas.microsoft.com/office/powerpoint/2010/main" val="33960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4 </a:t>
            </a:r>
            <a:r>
              <a:rPr lang="el-GR" sz="3000" b="1" i="1" dirty="0">
                <a:latin typeface="Arial" panose="020B0604020202020204" pitchFamily="34" charset="0"/>
                <a:cs typeface="Arial" panose="020B0604020202020204" pitchFamily="34" charset="0"/>
              </a:rPr>
              <a:t>Διοίκηση με στόχους και αξιολόγηση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71870"/>
            <a:ext cx="11112758" cy="5078313"/>
          </a:xfrm>
          <a:prstGeom prst="rect">
            <a:avLst/>
          </a:prstGeom>
          <a:noFill/>
          <a:ln>
            <a:noFill/>
          </a:ln>
        </p:spPr>
        <p:txBody>
          <a:bodyPr wrap="square" rtlCol="0">
            <a:spAutoFit/>
          </a:bodyPr>
          <a:lstStyle/>
          <a:p>
            <a:pPr algn="l"/>
            <a:r>
              <a:rPr lang="el-GR" b="0" i="0" u="none" strike="noStrike" baseline="0" dirty="0">
                <a:latin typeface="Arial" panose="020B0604020202020204" pitchFamily="34" charset="0"/>
                <a:cs typeface="Arial" panose="020B0604020202020204" pitchFamily="34" charset="0"/>
              </a:rPr>
              <a:t>Σε οργανωτικό πλαίσιο, η αξιολόγηση της απόδοσης δύναται να επηρεαστεί από διάφορους εσωτερικούς αλλά και εξωτερικούς παράγοντες. Στην πρώτη κατηγορία ανήκουν τα εργατικά συνδικάτα που συχνά επιζητούν συγκεκριμένα κριτήρια αξιολόγησης, καθώς και η νομοθεσία του εκάστοτε κράτους. Από την άλλη μεριά, ένας βασικός εσωτερικός παράγοντας που μπορεί να επηρεάσει τη διαδικασία της αξιολόγησης είναι η </a:t>
            </a:r>
            <a:r>
              <a:rPr lang="el-GR" b="0" i="0" u="none" strike="noStrike" baseline="0" dirty="0" err="1">
                <a:latin typeface="Arial" panose="020B0604020202020204" pitchFamily="34" charset="0"/>
                <a:cs typeface="Arial" panose="020B0604020202020204" pitchFamily="34" charset="0"/>
              </a:rPr>
              <a:t>οργανωσιακή</a:t>
            </a:r>
            <a:r>
              <a:rPr lang="el-GR" b="0" i="0" u="none" strike="noStrike" baseline="0" dirty="0">
                <a:latin typeface="Arial" panose="020B0604020202020204" pitchFamily="34" charset="0"/>
                <a:cs typeface="Arial" panose="020B0604020202020204" pitchFamily="34" charset="0"/>
              </a:rPr>
              <a:t> κουλτούρα. Η κουλτούρα ενός οργανισμού θα πρέπει να αναδεικνύει την αξιολόγηση ως ένα χρήσιμο εργαλείο </a:t>
            </a:r>
            <a:r>
              <a:rPr lang="el-GR" b="0" i="0" u="none" strike="noStrike" baseline="0" dirty="0" err="1">
                <a:latin typeface="Arial" panose="020B0604020202020204" pitchFamily="34" charset="0"/>
                <a:cs typeface="Arial" panose="020B0604020202020204" pitchFamily="34" charset="0"/>
              </a:rPr>
              <a:t>οργανωσιακής</a:t>
            </a:r>
            <a:r>
              <a:rPr lang="el-GR" b="0" i="0" u="none" strike="noStrike" baseline="0" dirty="0">
                <a:latin typeface="Arial" panose="020B0604020202020204" pitchFamily="34" charset="0"/>
                <a:cs typeface="Arial" panose="020B0604020202020204" pitchFamily="34" charset="0"/>
              </a:rPr>
              <a:t> δικαιοσύνης, εμπιστοσύνης, υποκίνησης και αριστείας, προκειμένου να συμβάλλει με τα αποτελέσματά της στην </a:t>
            </a:r>
            <a:r>
              <a:rPr lang="el-GR" b="0" i="0" u="none" strike="noStrike" baseline="0" dirty="0" err="1">
                <a:latin typeface="Arial" panose="020B0604020202020204" pitchFamily="34" charset="0"/>
                <a:cs typeface="Arial" panose="020B0604020202020204" pitchFamily="34" charset="0"/>
              </a:rPr>
              <a:t>οργανωσιακή</a:t>
            </a:r>
            <a:r>
              <a:rPr lang="el-GR" b="0" i="0" u="none" strike="noStrike" baseline="0" dirty="0">
                <a:latin typeface="Arial" panose="020B0604020202020204" pitchFamily="34" charset="0"/>
                <a:cs typeface="Arial" panose="020B0604020202020204" pitchFamily="34" charset="0"/>
              </a:rPr>
              <a:t> λειτουργία. Σε κάθε περίπτωση, η διαδικασία της αξιολόγησης ακολουθεί ορισμένα στάδια τα οποία αποσκοπούν στην κατά το δυνατόν μεγαλύτερη αποτελεσματικότητά της.</a:t>
            </a:r>
          </a:p>
          <a:p>
            <a:pPr algn="l"/>
            <a:r>
              <a:rPr lang="el-GR" b="0" i="0" u="none" strike="noStrike" baseline="0" dirty="0">
                <a:latin typeface="Arial" panose="020B0604020202020204" pitchFamily="34" charset="0"/>
                <a:cs typeface="Arial" panose="020B0604020202020204" pitchFamily="34" charset="0"/>
              </a:rPr>
              <a:t>Το πρώτο στάδιο αναφέρεται τον προσδιορισμό των </a:t>
            </a:r>
            <a:r>
              <a:rPr lang="el-GR" b="1" i="0" u="none" strike="noStrike" baseline="0" dirty="0">
                <a:latin typeface="Arial" panose="020B0604020202020204" pitchFamily="34" charset="0"/>
                <a:cs typeface="Arial" panose="020B0604020202020204" pitchFamily="34" charset="0"/>
              </a:rPr>
              <a:t>στόχων </a:t>
            </a:r>
            <a:r>
              <a:rPr lang="el-GR" b="0" i="0" u="none" strike="noStrike" baseline="0" dirty="0">
                <a:latin typeface="Arial" panose="020B0604020202020204" pitchFamily="34" charset="0"/>
                <a:cs typeface="Arial" panose="020B0604020202020204" pitchFamily="34" charset="0"/>
              </a:rPr>
              <a:t>της αξιολόγησης οι οποίοι θα πρέπει να συνάδουν με τους </a:t>
            </a:r>
            <a:r>
              <a:rPr lang="el-GR" b="0" i="0" u="none" strike="noStrike" baseline="0" dirty="0" err="1">
                <a:latin typeface="Arial" panose="020B0604020202020204" pitchFamily="34" charset="0"/>
                <a:cs typeface="Arial" panose="020B0604020202020204" pitchFamily="34" charset="0"/>
              </a:rPr>
              <a:t>οργανωσιακούς</a:t>
            </a:r>
            <a:r>
              <a:rPr lang="el-GR" b="0" i="0" u="none" strike="noStrike" baseline="0" dirty="0">
                <a:latin typeface="Arial" panose="020B0604020202020204" pitchFamily="34" charset="0"/>
                <a:cs typeface="Arial" panose="020B0604020202020204" pitchFamily="34" charset="0"/>
              </a:rPr>
              <a:t> στόχους.</a:t>
            </a:r>
          </a:p>
          <a:p>
            <a:pPr algn="l"/>
            <a:r>
              <a:rPr lang="el-GR" b="0" i="0" u="none" strike="noStrike" baseline="0" dirty="0">
                <a:latin typeface="Arial" panose="020B0604020202020204" pitchFamily="34" charset="0"/>
                <a:cs typeface="Arial" panose="020B0604020202020204" pitchFamily="34" charset="0"/>
              </a:rPr>
              <a:t>Το δεύτερο στάδιο αφορά τον προσδιορισμό των </a:t>
            </a:r>
            <a:r>
              <a:rPr lang="el-GR" b="1" i="0" u="none" strike="noStrike" baseline="0" dirty="0">
                <a:latin typeface="Arial" panose="020B0604020202020204" pitchFamily="34" charset="0"/>
                <a:cs typeface="Arial" panose="020B0604020202020204" pitchFamily="34" charset="0"/>
              </a:rPr>
              <a:t>κριτηρίων </a:t>
            </a:r>
            <a:r>
              <a:rPr lang="el-GR" b="0" i="0" u="none" strike="noStrike" baseline="0" dirty="0">
                <a:latin typeface="Arial" panose="020B0604020202020204" pitchFamily="34" charset="0"/>
                <a:cs typeface="Arial" panose="020B0604020202020204" pitchFamily="34" charset="0"/>
              </a:rPr>
              <a:t>απόδοσης με βάση τα οποία θα αξιολογηθεί το ανθρώπινο δυναμικό. Βασικό σημείο του συγκεκριμένου σταδίου αποτελεί η λεπτομερής ενημέρωση και η κατανόηση των κριτηρίων αυτών από τους εργαζομένους.</a:t>
            </a:r>
          </a:p>
          <a:p>
            <a:pPr algn="l"/>
            <a:r>
              <a:rPr lang="el-GR" b="0" i="0" u="none" strike="noStrike" baseline="0" dirty="0">
                <a:latin typeface="Arial" panose="020B0604020202020204" pitchFamily="34" charset="0"/>
                <a:cs typeface="Arial" panose="020B0604020202020204" pitchFamily="34" charset="0"/>
              </a:rPr>
              <a:t>Το επόμενο στάδιο της διαδικασίας της αξιολόγησης της απόδοσης είναι η </a:t>
            </a:r>
            <a:r>
              <a:rPr lang="el-GR" b="1" i="0" u="none" strike="noStrike" baseline="0" dirty="0">
                <a:latin typeface="Arial" panose="020B0604020202020204" pitchFamily="34" charset="0"/>
                <a:cs typeface="Arial" panose="020B0604020202020204" pitchFamily="34" charset="0"/>
              </a:rPr>
              <a:t>παρακολούθηση </a:t>
            </a:r>
            <a:r>
              <a:rPr lang="el-GR" b="0" i="0" u="none" strike="noStrike" baseline="0" dirty="0">
                <a:latin typeface="Arial" panose="020B0604020202020204" pitchFamily="34" charset="0"/>
                <a:cs typeface="Arial" panose="020B0604020202020204" pitchFamily="34" charset="0"/>
              </a:rPr>
              <a:t>της εκτέλεσης της εργασίας αλλά και η καθαυτό αξιολόγησή της σύμφωνα και με τα πρότυπα που έχουν τεθεί.</a:t>
            </a:r>
          </a:p>
          <a:p>
            <a:pPr algn="l"/>
            <a:r>
              <a:rPr lang="el-GR" b="0" i="0" u="none" strike="noStrike" baseline="0" dirty="0">
                <a:latin typeface="Arial" panose="020B0604020202020204" pitchFamily="34" charset="0"/>
                <a:cs typeface="Arial" panose="020B0604020202020204" pitchFamily="34" charset="0"/>
              </a:rPr>
              <a:t>Τέλος, η διαδικασία αξιολόγησης της απόδοσης δεν μπορεί να μην συμπεριλαμβάνει την </a:t>
            </a:r>
            <a:r>
              <a:rPr lang="el-GR" b="1" i="0" u="none" strike="noStrike" baseline="0" dirty="0">
                <a:latin typeface="Arial" panose="020B0604020202020204" pitchFamily="34" charset="0"/>
                <a:cs typeface="Arial" panose="020B0604020202020204" pitchFamily="34" charset="0"/>
              </a:rPr>
              <a:t>ανατροφοδότηση </a:t>
            </a:r>
            <a:r>
              <a:rPr lang="el-GR" b="0" i="0" u="none" strike="noStrike" baseline="0" dirty="0">
                <a:latin typeface="Arial" panose="020B0604020202020204" pitchFamily="34" charset="0"/>
                <a:cs typeface="Arial" panose="020B0604020202020204" pitchFamily="34" charset="0"/>
              </a:rPr>
              <a:t>και τη συζήτηση των αποτελεσμάτων με τους εργαζομένους.</a:t>
            </a:r>
          </a:p>
        </p:txBody>
      </p:sp>
    </p:spTree>
    <p:extLst>
      <p:ext uri="{BB962C8B-B14F-4D97-AF65-F5344CB8AC3E}">
        <p14:creationId xmlns:p14="http://schemas.microsoft.com/office/powerpoint/2010/main" val="3475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 (</a:t>
            </a:r>
            <a:r>
              <a:rPr lang="en-US" sz="3600" b="1" i="0" u="none" strike="noStrike" baseline="0" dirty="0">
                <a:latin typeface="Arial" panose="020B0604020202020204" pitchFamily="34" charset="0"/>
                <a:cs typeface="Arial" panose="020B0604020202020204" pitchFamily="34" charset="0"/>
              </a:rPr>
              <a:t>2</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0" y="583509"/>
            <a:ext cx="12191999" cy="594008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Επιπροσθέτως, ο </a:t>
            </a:r>
            <a:r>
              <a:rPr lang="el-GR" sz="2000" b="0" i="0" u="none" strike="noStrike" baseline="0" dirty="0" err="1">
                <a:latin typeface="Arial" panose="020B0604020202020204" pitchFamily="34" charset="0"/>
                <a:cs typeface="Arial" panose="020B0604020202020204" pitchFamily="34" charset="0"/>
              </a:rPr>
              <a:t>Sloane</a:t>
            </a:r>
            <a:r>
              <a:rPr lang="el-GR" sz="2000" b="0" i="0" u="none" strike="noStrike" baseline="0" dirty="0">
                <a:latin typeface="Arial" panose="020B0604020202020204" pitchFamily="34" charset="0"/>
                <a:cs typeface="Arial" panose="020B0604020202020204" pitchFamily="34" charset="0"/>
              </a:rPr>
              <a:t> (2007) περιγράφει ορισμένες σημαντικές διαφορές μεταξύ των μάνατζερ και των ηγετών, συμπεριλαμβανομένων των εξής:</a:t>
            </a:r>
          </a:p>
          <a:p>
            <a:pPr algn="l"/>
            <a:r>
              <a:rPr lang="el-GR" sz="2000" b="0" i="0" u="none" strike="noStrike" baseline="0" dirty="0">
                <a:latin typeface="Arial" panose="020B0604020202020204" pitchFamily="34" charset="0"/>
                <a:cs typeface="Arial" panose="020B0604020202020204" pitchFamily="34" charset="0"/>
              </a:rPr>
              <a:t>• ο μάνατζερ διαχειρίζεται καταστάσεις, ενώ ο ηγέτης παρακινεί,</a:t>
            </a:r>
          </a:p>
          <a:p>
            <a:pPr algn="l"/>
            <a:r>
              <a:rPr lang="el-GR" sz="2000" b="0" i="0" u="none" strike="noStrike" baseline="0" dirty="0">
                <a:latin typeface="Arial" panose="020B0604020202020204" pitchFamily="34" charset="0"/>
                <a:cs typeface="Arial" panose="020B0604020202020204" pitchFamily="34" charset="0"/>
              </a:rPr>
              <a:t>• ο μάνατζερ αντιγράφει άλλους, ενώ ο ηγέτης καινοτομεί,</a:t>
            </a:r>
          </a:p>
          <a:p>
            <a:pPr algn="l"/>
            <a:r>
              <a:rPr lang="el-GR" sz="2000" b="0" i="0" u="none" strike="noStrike" baseline="0" dirty="0">
                <a:latin typeface="Arial" panose="020B0604020202020204" pitchFamily="34" charset="0"/>
                <a:cs typeface="Arial" panose="020B0604020202020204" pitchFamily="34" charset="0"/>
              </a:rPr>
              <a:t>• ο μάνατζερ είναι συγκαταβατικός, ενώ ο ηγέτης αμφισβητεί.</a:t>
            </a:r>
            <a:endParaRPr lang="en-US" sz="2000" b="0" i="0" u="none" strike="noStrike" baseline="0" dirty="0">
              <a:latin typeface="Arial" panose="020B0604020202020204" pitchFamily="34" charset="0"/>
              <a:cs typeface="Arial" panose="020B0604020202020204" pitchFamily="34" charset="0"/>
            </a:endParaRPr>
          </a:p>
          <a:p>
            <a:pPr algn="l"/>
            <a:endParaRPr lang="en-US"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Ένα από τα πλέον διάσημα άρθρα που αναφέρονται σε αυτόν τον διαχωρισμό είναι</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του </a:t>
            </a:r>
            <a:r>
              <a:rPr lang="el-GR" sz="2000" b="0" i="0" u="none" strike="noStrike" baseline="0" dirty="0" err="1">
                <a:latin typeface="Arial" panose="020B0604020202020204" pitchFamily="34" charset="0"/>
                <a:cs typeface="Arial" panose="020B0604020202020204" pitchFamily="34" charset="0"/>
              </a:rPr>
              <a:t>Zaleznik</a:t>
            </a:r>
            <a:r>
              <a:rPr lang="el-GR" sz="2000" b="0" i="0" u="none" strike="noStrike" baseline="0" dirty="0">
                <a:latin typeface="Arial" panose="020B0604020202020204" pitchFamily="34" charset="0"/>
                <a:cs typeface="Arial" panose="020B0604020202020204" pitchFamily="34" charset="0"/>
              </a:rPr>
              <a:t> (1992), ο οποίος επισήμανε ότι η διαφορά μεταξύ των μάνατζερ και των</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ηγετών εντοπίζεται στις αντιλήψεις τους σχετικά με την αντιμετώπιση του «χάους και</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της ευταξίας». Από τη μια πλευρά υποστηρίζει ότι οι μάνατζερ εφαρμόζουν συγκεκριμένες διαδικασίες αναζητώντας σταθερότητα και έλεγχο μέσω της ταχείας επίλυσης</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των όποιων προβλημάτων. Από την άλλη οι ηγέτες ανέχονται το χάος και την έλλειψη</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οργανωτικών δομών, όντας πρόθυμοι να καθυστερήσουν την επίλυση αυτών των προβλημάτων, προκειμένου να κατανοήσουν πληρέστερα τα θέματα.</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Επιπλέον, ο </a:t>
            </a:r>
            <a:r>
              <a:rPr lang="el-GR" sz="2000" b="0" i="0" u="none" strike="noStrike" baseline="0" dirty="0" err="1">
                <a:latin typeface="Arial" panose="020B0604020202020204" pitchFamily="34" charset="0"/>
                <a:cs typeface="Arial" panose="020B0604020202020204" pitchFamily="34" charset="0"/>
              </a:rPr>
              <a:t>Locke</a:t>
            </a:r>
            <a:r>
              <a:rPr lang="en-US"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(1991) υποστηρίζει ότι ο ηγέτης είναι αυτός που καθορίζει το όραμα και τις στρατηγικές, ενώ ο μάνατζερ έπεται, καθώς υλοποιεί το όραμα και ελέγχει τα μέσα για την επίτευξη των στόχων που έχουν τεθεί από τον ηγέτη. Η άποψη αυτή ταυτίζεται με τις αντίστοιχες του </a:t>
            </a:r>
            <a:r>
              <a:rPr lang="el-GR" sz="2000" b="0" i="0" u="none" strike="noStrike" baseline="0" dirty="0" err="1">
                <a:latin typeface="Arial" panose="020B0604020202020204" pitchFamily="34" charset="0"/>
                <a:cs typeface="Arial" panose="020B0604020202020204" pitchFamily="34" charset="0"/>
              </a:rPr>
              <a:t>Kotter</a:t>
            </a:r>
            <a:r>
              <a:rPr lang="el-GR" sz="2000" b="0" i="0" u="none" strike="noStrike" baseline="0" dirty="0">
                <a:latin typeface="Arial" panose="020B0604020202020204" pitchFamily="34" charset="0"/>
                <a:cs typeface="Arial" panose="020B0604020202020204" pitchFamily="34" charset="0"/>
              </a:rPr>
              <a:t> (1990), ο οποίος αναφέρει ότι η ηγεσία δημιουργεί οράματα, ενώ το</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μάνατζμεντ αναπτύσσει σχέδια, καθώς και του </a:t>
            </a:r>
            <a:r>
              <a:rPr lang="el-GR" sz="2000" b="0" i="0" u="none" strike="noStrike" baseline="0" dirty="0" err="1">
                <a:latin typeface="Arial" panose="020B0604020202020204" pitchFamily="34" charset="0"/>
                <a:cs typeface="Arial" panose="020B0604020202020204" pitchFamily="34" charset="0"/>
              </a:rPr>
              <a:t>Adair</a:t>
            </a:r>
            <a:r>
              <a:rPr lang="el-GR" sz="2000" b="0" i="0" u="none" strike="noStrike" baseline="0" dirty="0">
                <a:latin typeface="Arial" panose="020B0604020202020204" pitchFamily="34" charset="0"/>
                <a:cs typeface="Arial" panose="020B0604020202020204" pitchFamily="34" charset="0"/>
              </a:rPr>
              <a:t> (2005) που συνδέει ηγεσία με</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προσωπικότητα και το όραμα και το μάνατζμεντ με τη δομή και τις μεθόδους.</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8701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4 </a:t>
            </a:r>
            <a:r>
              <a:rPr lang="el-GR" sz="3000" b="1" i="1" dirty="0">
                <a:latin typeface="Arial" panose="020B0604020202020204" pitchFamily="34" charset="0"/>
                <a:cs typeface="Arial" panose="020B0604020202020204" pitchFamily="34" charset="0"/>
              </a:rPr>
              <a:t>Διοίκηση με στόχους και αξιολόγηση </a:t>
            </a:r>
            <a:r>
              <a:rPr lang="el-GR" sz="3000" b="1" i="0" u="none" strike="noStrike" baseline="0" dirty="0">
                <a:latin typeface="Arial" panose="020B0604020202020204" pitchFamily="34" charset="0"/>
                <a:cs typeface="Arial" panose="020B0604020202020204" pitchFamily="34" charset="0"/>
              </a:rPr>
              <a:t>(3)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01749"/>
            <a:ext cx="11112758" cy="5632311"/>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Όπως γίνεται εύκολα αντιληπτό, το πιο σημαντικό στάδιο της διαδικασίας είναι η αξιολόγηση της απόδοσης σύμφωνα με τους προκαθορισμένους </a:t>
            </a:r>
            <a:r>
              <a:rPr lang="el-GR" sz="1800" b="1" i="0" u="none" strike="noStrike" baseline="0" dirty="0">
                <a:latin typeface="Arial" panose="020B0604020202020204" pitchFamily="34" charset="0"/>
                <a:cs typeface="Arial" panose="020B0604020202020204" pitchFamily="34" charset="0"/>
              </a:rPr>
              <a:t>στόχους </a:t>
            </a:r>
            <a:r>
              <a:rPr lang="el-GR" sz="1800" b="0" i="0" u="none" strike="noStrike" baseline="0" dirty="0">
                <a:latin typeface="Arial" panose="020B0604020202020204" pitchFamily="34" charset="0"/>
                <a:cs typeface="Arial" panose="020B0604020202020204" pitchFamily="34" charset="0"/>
              </a:rPr>
              <a:t>(κριτήρια) και τα </a:t>
            </a:r>
            <a:r>
              <a:rPr lang="el-GR" sz="1800" b="1" i="0" u="none" strike="noStrike" baseline="0" dirty="0">
                <a:latin typeface="Arial" panose="020B0604020202020204" pitchFamily="34" charset="0"/>
                <a:cs typeface="Arial" panose="020B0604020202020204" pitchFamily="34" charset="0"/>
              </a:rPr>
              <a:t>πρότυπα</a:t>
            </a:r>
            <a:r>
              <a:rPr lang="el-GR" sz="1800" b="0" i="0" u="none" strike="noStrike" baseline="0" dirty="0">
                <a:latin typeface="Arial" panose="020B0604020202020204" pitchFamily="34" charset="0"/>
                <a:cs typeface="Arial" panose="020B0604020202020204" pitchFamily="34" charset="0"/>
              </a:rPr>
              <a:t>.</a:t>
            </a:r>
          </a:p>
          <a:p>
            <a:pPr algn="l"/>
            <a:r>
              <a:rPr lang="el-GR" sz="1800" b="0" i="0" u="none" strike="noStrike" baseline="0" dirty="0">
                <a:latin typeface="Arial" panose="020B0604020202020204" pitchFamily="34" charset="0"/>
                <a:cs typeface="Arial" panose="020B0604020202020204" pitchFamily="34" charset="0"/>
              </a:rPr>
              <a:t>Κάθε εργαζόμενος ενός οργανισμού έχει ειδικούς, εφικτούς και μετρήσιμους στόχους που αναφέρονται σε συγκεκριμένο χρονικό ορίζοντα και η απόδοσή του αξιολογείται αντικειμενικά με βάση τον βαθμό επίτευξης των στόχων αυτών. Οι στόχοι ενός οργανισμού διακρίνονται σε γενικούς (ή κύριους ή πρωτεύοντες) σε ειδικούς ή δευτερεύοντες, σε κοινωνικούς και σε επιχειρηματικούς. Όλοι οι στόχοι, κύριοι ή δευτερεύοντες, διακρίνονται σε </a:t>
            </a:r>
            <a:r>
              <a:rPr lang="el-GR" sz="1800" b="1" i="0" u="none" strike="noStrike" baseline="0" dirty="0">
                <a:latin typeface="Arial" panose="020B0604020202020204" pitchFamily="34" charset="0"/>
                <a:cs typeface="Arial" panose="020B0604020202020204" pitchFamily="34" charset="0"/>
              </a:rPr>
              <a:t>ποσοτικούς </a:t>
            </a:r>
            <a:r>
              <a:rPr lang="el-GR" sz="1800" b="0" i="0" u="none" strike="noStrike" baseline="0" dirty="0">
                <a:latin typeface="Arial" panose="020B0604020202020204" pitchFamily="34" charset="0"/>
                <a:cs typeface="Arial" panose="020B0604020202020204" pitchFamily="34" charset="0"/>
              </a:rPr>
              <a:t>(μετριούνται με κριτήριο το «πόσο πολύ») και </a:t>
            </a:r>
            <a:r>
              <a:rPr lang="el-GR" sz="1800" b="1" i="0" u="none" strike="noStrike" baseline="0" dirty="0">
                <a:latin typeface="Arial" panose="020B0604020202020204" pitchFamily="34" charset="0"/>
                <a:cs typeface="Arial" panose="020B0604020202020204" pitchFamily="34" charset="0"/>
              </a:rPr>
              <a:t>ποιοτικούς </a:t>
            </a:r>
            <a:r>
              <a:rPr lang="el-GR" sz="1800" b="0" i="0" u="none" strike="noStrike" baseline="0" dirty="0">
                <a:latin typeface="Arial" panose="020B0604020202020204" pitchFamily="34" charset="0"/>
                <a:cs typeface="Arial" panose="020B0604020202020204" pitchFamily="34" charset="0"/>
              </a:rPr>
              <a:t>(μετριούνται με κριτήριο το «πόσο καλά»).</a:t>
            </a:r>
          </a:p>
          <a:p>
            <a:pPr algn="l"/>
            <a:r>
              <a:rPr lang="el-GR" sz="1800" b="0" i="0" u="none" strike="noStrike" baseline="0" dirty="0">
                <a:latin typeface="Arial" panose="020B0604020202020204" pitchFamily="34" charset="0"/>
                <a:cs typeface="Arial" panose="020B0604020202020204" pitchFamily="34" charset="0"/>
              </a:rPr>
              <a:t>Μια άλλη ταξινόμηση, που ανταποκρίνεται κυρίως στη διαδικασία του προγραμματισμού, διακρίνει τρεις κύριες </a:t>
            </a:r>
            <a:r>
              <a:rPr lang="el-GR" sz="1800" b="1" i="0" u="none" strike="noStrike" baseline="0" dirty="0">
                <a:latin typeface="Arial" panose="020B0604020202020204" pitchFamily="34" charset="0"/>
                <a:cs typeface="Arial" panose="020B0604020202020204" pitchFamily="34" charset="0"/>
              </a:rPr>
              <a:t>κατηγορίες </a:t>
            </a:r>
            <a:r>
              <a:rPr lang="el-GR" sz="1800" b="0" i="0" u="none" strike="noStrike" baseline="0" dirty="0">
                <a:latin typeface="Arial" panose="020B0604020202020204" pitchFamily="34" charset="0"/>
                <a:cs typeface="Arial" panose="020B0604020202020204" pitchFamily="34" charset="0"/>
              </a:rPr>
              <a:t>στόχων, τους στρατηγικούς, τους τακτικούς και τους λειτουργικούς. Για την επιτυχή εφαρμογή της τεχνικής </a:t>
            </a:r>
            <a:r>
              <a:rPr lang="el-GR" sz="1800" b="0" i="0" u="none" strike="noStrike" baseline="0" dirty="0" err="1">
                <a:latin typeface="Arial" panose="020B0604020202020204" pitchFamily="34" charset="0"/>
                <a:cs typeface="Arial" panose="020B0604020202020204" pitchFamily="34" charset="0"/>
              </a:rPr>
              <a:t>Management</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by</a:t>
            </a:r>
            <a:r>
              <a:rPr lang="el-GR"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Objectives</a:t>
            </a:r>
            <a:r>
              <a:rPr lang="el-GR" sz="1800" b="0" i="0" u="none" strike="noStrike" baseline="0" dirty="0">
                <a:latin typeface="Arial" panose="020B0604020202020204" pitchFamily="34" charset="0"/>
                <a:cs typeface="Arial" panose="020B0604020202020204" pitchFamily="34" charset="0"/>
              </a:rPr>
              <a:t> (</a:t>
            </a:r>
            <a:r>
              <a:rPr lang="el-GR" sz="1800" b="1" i="0" u="none" strike="noStrike" baseline="0" dirty="0">
                <a:latin typeface="Arial" panose="020B0604020202020204" pitchFamily="34" charset="0"/>
                <a:cs typeface="Arial" panose="020B0604020202020204" pitchFamily="34" charset="0"/>
              </a:rPr>
              <a:t>ΜΒΟ</a:t>
            </a:r>
            <a:r>
              <a:rPr lang="el-GR" sz="1800" b="0" i="0" u="none" strike="noStrike" baseline="0" dirty="0">
                <a:latin typeface="Arial" panose="020B0604020202020204" pitchFamily="34" charset="0"/>
                <a:cs typeface="Arial" panose="020B0604020202020204" pitchFamily="34" charset="0"/>
              </a:rPr>
              <a:t>, Σχήμα 8.2) θα πρέπει οι στόχοι που τίθενται για υλοποίηση:</a:t>
            </a:r>
          </a:p>
          <a:p>
            <a:pPr algn="l"/>
            <a:r>
              <a:rPr lang="el-GR" sz="1800" b="0" i="0" u="none" strike="noStrike" baseline="0" dirty="0">
                <a:latin typeface="Arial" panose="020B0604020202020204" pitchFamily="34" charset="0"/>
                <a:cs typeface="Arial" panose="020B0604020202020204" pitchFamily="34" charset="0"/>
              </a:rPr>
              <a:t>1. Να είναι σαφώς καθορισμένοι και να διατυπώνονται με απόλυτη σαφήνεια.</a:t>
            </a:r>
          </a:p>
          <a:p>
            <a:pPr algn="l"/>
            <a:r>
              <a:rPr lang="el-GR" sz="1800" b="0" i="0" u="none" strike="noStrike" baseline="0" dirty="0">
                <a:latin typeface="Arial" panose="020B0604020202020204" pitchFamily="34" charset="0"/>
                <a:cs typeface="Arial" panose="020B0604020202020204" pitchFamily="34" charset="0"/>
              </a:rPr>
              <a:t>2. Να διατυπώνονται γραπτώς και να είναι εφικτοί, δηλαδή πραγματοποιήσιμοι.</a:t>
            </a:r>
          </a:p>
          <a:p>
            <a:pPr algn="l"/>
            <a:r>
              <a:rPr lang="el-GR" sz="1800" b="0" i="0" u="none" strike="noStrike" baseline="0" dirty="0">
                <a:latin typeface="Arial" panose="020B0604020202020204" pitchFamily="34" charset="0"/>
                <a:cs typeface="Arial" panose="020B0604020202020204" pitchFamily="34" charset="0"/>
              </a:rPr>
              <a:t>3. Να μπορούν να μετρηθούν ποσοτικά (μετρήσιμοι).</a:t>
            </a:r>
          </a:p>
          <a:p>
            <a:pPr algn="l"/>
            <a:r>
              <a:rPr lang="el-GR" sz="1800" b="0" i="0" u="none" strike="noStrike" baseline="0" dirty="0">
                <a:latin typeface="Arial" panose="020B0604020202020204" pitchFamily="34" charset="0"/>
                <a:cs typeface="Arial" panose="020B0604020202020204" pitchFamily="34" charset="0"/>
              </a:rPr>
              <a:t>4. Να έχουν ενότητα και να λαμβάνουν υπόψη τους περιοριστικούς παράγοντες.</a:t>
            </a:r>
          </a:p>
          <a:p>
            <a:pPr algn="l"/>
            <a:r>
              <a:rPr lang="el-GR" sz="1800" b="0" i="0" u="none" strike="noStrike" baseline="0" dirty="0">
                <a:latin typeface="Arial" panose="020B0604020202020204" pitchFamily="34" charset="0"/>
                <a:cs typeface="Arial" panose="020B0604020202020204" pitchFamily="34" charset="0"/>
              </a:rPr>
              <a:t>5. Να βασίζονται σε μελέτη και έρευνα με σκοπό να είναι «συνεπείς» μεταξύ τους.</a:t>
            </a:r>
          </a:p>
          <a:p>
            <a:pPr algn="l"/>
            <a:r>
              <a:rPr lang="el-GR" sz="1800" b="0" i="0" u="none" strike="noStrike" baseline="0" dirty="0">
                <a:latin typeface="Arial" panose="020B0604020202020204" pitchFamily="34" charset="0"/>
                <a:cs typeface="Arial" panose="020B0604020202020204" pitchFamily="34" charset="0"/>
              </a:rPr>
              <a:t>6. Να βρίσκονται σε ισορροπία και να παρουσιάζουν αρμονία μεταξύ τους.</a:t>
            </a:r>
          </a:p>
          <a:p>
            <a:pPr algn="l"/>
            <a:r>
              <a:rPr lang="el-GR" sz="1800" b="0" i="0" u="none" strike="noStrike" baseline="0" dirty="0">
                <a:latin typeface="Arial" panose="020B0604020202020204" pitchFamily="34" charset="0"/>
                <a:cs typeface="Arial" panose="020B0604020202020204" pitchFamily="34" charset="0"/>
              </a:rPr>
              <a:t>7. Να έχουν ιεράρχηση μεταξύ τους, για να γίνονται αποδεκτοί.</a:t>
            </a:r>
          </a:p>
          <a:p>
            <a:pPr algn="l"/>
            <a:r>
              <a:rPr lang="el-GR" sz="1800" b="0" i="0" u="none" strike="noStrike" baseline="0" dirty="0">
                <a:latin typeface="Arial" panose="020B0604020202020204" pitchFamily="34" charset="0"/>
                <a:cs typeface="Arial" panose="020B0604020202020204" pitchFamily="34" charset="0"/>
              </a:rPr>
              <a:t>8. Να επιδιώκεται η συμμετοχή όλων των υπευθύνων για την κατάρτισή τους.</a:t>
            </a:r>
            <a:endParaRPr lang="el-GR"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5200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4 </a:t>
            </a:r>
            <a:r>
              <a:rPr lang="el-GR" sz="3000" b="1" i="1" dirty="0">
                <a:latin typeface="Arial" panose="020B0604020202020204" pitchFamily="34" charset="0"/>
                <a:cs typeface="Arial" panose="020B0604020202020204" pitchFamily="34" charset="0"/>
              </a:rPr>
              <a:t>Διοίκηση με στόχους και αξιολόγηση </a:t>
            </a:r>
            <a:r>
              <a:rPr lang="el-GR" sz="3000" b="1" i="0" u="none" strike="noStrike" baseline="0" dirty="0">
                <a:latin typeface="Arial" panose="020B0604020202020204" pitchFamily="34" charset="0"/>
                <a:cs typeface="Arial" panose="020B0604020202020204" pitchFamily="34" charset="0"/>
              </a:rPr>
              <a:t>(4)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0E522813-8F78-67CB-36A9-EF3C3AF0A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804" y="1004822"/>
            <a:ext cx="4660392" cy="5459986"/>
          </a:xfrm>
          <a:prstGeom prst="rect">
            <a:avLst/>
          </a:prstGeom>
        </p:spPr>
      </p:pic>
    </p:spTree>
    <p:extLst>
      <p:ext uri="{BB962C8B-B14F-4D97-AF65-F5344CB8AC3E}">
        <p14:creationId xmlns:p14="http://schemas.microsoft.com/office/powerpoint/2010/main" val="3496009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4 </a:t>
            </a:r>
            <a:r>
              <a:rPr lang="el-GR" sz="3000" b="1" i="1" dirty="0">
                <a:latin typeface="Arial" panose="020B0604020202020204" pitchFamily="34" charset="0"/>
                <a:cs typeface="Arial" panose="020B0604020202020204" pitchFamily="34" charset="0"/>
              </a:rPr>
              <a:t>Διοίκηση με στόχους και αξιολόγηση </a:t>
            </a:r>
            <a:r>
              <a:rPr lang="el-GR" sz="3000" b="1" i="0" u="none" strike="noStrike" baseline="0" dirty="0">
                <a:latin typeface="Arial" panose="020B0604020202020204" pitchFamily="34" charset="0"/>
                <a:cs typeface="Arial" panose="020B0604020202020204" pitchFamily="34" charset="0"/>
              </a:rPr>
              <a:t>(5)</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32155" y="1004822"/>
            <a:ext cx="11112758" cy="5355312"/>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Οι </a:t>
            </a:r>
            <a:r>
              <a:rPr lang="el-GR" sz="1800" b="1" i="0" u="none" strike="noStrike" baseline="0" dirty="0">
                <a:latin typeface="Arial" panose="020B0604020202020204" pitchFamily="34" charset="0"/>
                <a:cs typeface="Arial" panose="020B0604020202020204" pitchFamily="34" charset="0"/>
              </a:rPr>
              <a:t>αρχές </a:t>
            </a:r>
            <a:r>
              <a:rPr lang="el-GR" sz="1800" b="0" i="0" u="none" strike="noStrike" baseline="0" dirty="0">
                <a:latin typeface="Arial" panose="020B0604020202020204" pitchFamily="34" charset="0"/>
                <a:cs typeface="Arial" panose="020B0604020202020204" pitchFamily="34" charset="0"/>
              </a:rPr>
              <a:t>του ΜΒΟ περιλαμβάνουν τα εξής:</a:t>
            </a:r>
          </a:p>
          <a:p>
            <a:pPr algn="l"/>
            <a:r>
              <a:rPr lang="el-GR" sz="1800" b="0" i="0" u="none" strike="noStrike" baseline="0" dirty="0">
                <a:latin typeface="Arial" panose="020B0604020202020204" pitchFamily="34" charset="0"/>
                <a:cs typeface="Arial" panose="020B0604020202020204" pitchFamily="34" charset="0"/>
              </a:rPr>
              <a:t>1. Απαιτεί τη συμμετοχή των προϊσταμένων και των υφισταμένων. Η συνεργασία αυτή μπορεί να γίνει μεταξύ ενός προϊσταμένου και ενός υφισταμένου ή μεταξύ ενός προϊσταμένου και περισσότερων του ενός υφισταμένων.</a:t>
            </a:r>
          </a:p>
          <a:p>
            <a:pPr algn="l"/>
            <a:r>
              <a:rPr lang="el-GR" sz="1800" b="0" i="0" u="none" strike="noStrike" baseline="0" dirty="0">
                <a:latin typeface="Arial" panose="020B0604020202020204" pitchFamily="34" charset="0"/>
                <a:cs typeface="Arial" panose="020B0604020202020204" pitchFamily="34" charset="0"/>
              </a:rPr>
              <a:t>2. Στηρίζεται πολύ στην ανατροφοδότηση, που έχει σχέση με τα αποτελέσματα της οργάνωσης.</a:t>
            </a:r>
          </a:p>
          <a:p>
            <a:pPr algn="l"/>
            <a:r>
              <a:rPr lang="el-GR" sz="1800" b="0" i="0" u="none" strike="noStrike" baseline="0" dirty="0">
                <a:latin typeface="Arial" panose="020B0604020202020204" pitchFamily="34" charset="0"/>
                <a:cs typeface="Arial" panose="020B0604020202020204" pitchFamily="34" charset="0"/>
              </a:rPr>
              <a:t>3. Το αρχικό, βασικό, βήμα για κάθε πρόγραμμα του ΜΒΟ είναι η διάγνωση του είδους της εργασίας των ατόμων που θα συμμετάσχουν και των αναγκών της οργάνωσης.</a:t>
            </a:r>
          </a:p>
          <a:p>
            <a:pPr algn="l"/>
            <a:r>
              <a:rPr lang="el-GR" sz="1800" b="0" i="0" u="none" strike="noStrike" baseline="0" dirty="0">
                <a:latin typeface="Arial" panose="020B0604020202020204" pitchFamily="34" charset="0"/>
                <a:cs typeface="Arial" panose="020B0604020202020204" pitchFamily="34" charset="0"/>
              </a:rPr>
              <a:t>4. Ο προϊστάμενος πρέπει να διαθέτει ικανότητες επικοινωνίας με τους υφισταμένους, προκειμένου να επιτευχθούν τα αναμενόμενα αποτελέσματα και να οδηγηθεί σε συμφωνία με αυτούς για τις επόμενες προσπάθειες που πρέπει να γίνουν.</a:t>
            </a:r>
          </a:p>
          <a:p>
            <a:pPr algn="l"/>
            <a:endParaRPr lang="el-GR" sz="1800" b="0" i="0" u="none" strike="noStrike" baseline="0" dirty="0">
              <a:latin typeface="Arial" panose="020B0604020202020204" pitchFamily="34" charset="0"/>
              <a:cs typeface="Arial" panose="020B0604020202020204" pitchFamily="34" charset="0"/>
            </a:endParaRPr>
          </a:p>
          <a:p>
            <a:pPr algn="l"/>
            <a:r>
              <a:rPr lang="el-GR" sz="1800" b="0" i="0" u="none" strike="noStrike" baseline="0" dirty="0">
                <a:latin typeface="Arial" panose="020B0604020202020204" pitchFamily="34" charset="0"/>
                <a:cs typeface="Arial" panose="020B0604020202020204" pitchFamily="34" charset="0"/>
              </a:rPr>
              <a:t>Τα </a:t>
            </a:r>
            <a:r>
              <a:rPr lang="el-GR" sz="1800" b="1" i="0" u="none" strike="noStrike" baseline="0" dirty="0">
                <a:latin typeface="Arial" panose="020B0604020202020204" pitchFamily="34" charset="0"/>
                <a:cs typeface="Arial" panose="020B0604020202020204" pitchFamily="34" charset="0"/>
              </a:rPr>
              <a:t>πλεονεκτήματα </a:t>
            </a:r>
            <a:r>
              <a:rPr lang="el-GR" sz="1800" b="0" i="0" u="none" strike="noStrike" baseline="0" dirty="0">
                <a:latin typeface="Arial" panose="020B0604020202020204" pitchFamily="34" charset="0"/>
                <a:cs typeface="Arial" panose="020B0604020202020204" pitchFamily="34" charset="0"/>
              </a:rPr>
              <a:t>του ΜΒΟ είναι τα εξής:</a:t>
            </a:r>
          </a:p>
          <a:p>
            <a:pPr algn="l"/>
            <a:r>
              <a:rPr lang="el-GR" sz="1800" b="0" i="0" u="none" strike="noStrike" baseline="0" dirty="0">
                <a:latin typeface="Arial" panose="020B0604020202020204" pitchFamily="34" charset="0"/>
                <a:cs typeface="Arial" panose="020B0604020202020204" pitchFamily="34" charset="0"/>
              </a:rPr>
              <a:t>1. Επιτρέπει στους εργαζομένους να κατανοήσουν τι αναμένει από αυτούς ο οργανισμός.</a:t>
            </a:r>
          </a:p>
          <a:p>
            <a:pPr algn="l"/>
            <a:r>
              <a:rPr lang="el-GR" sz="1800" b="0" i="0" u="none" strike="noStrike" baseline="0" dirty="0">
                <a:latin typeface="Arial" panose="020B0604020202020204" pitchFamily="34" charset="0"/>
                <a:cs typeface="Arial" panose="020B0604020202020204" pitchFamily="34" charset="0"/>
              </a:rPr>
              <a:t>2. Βοηθά τη λειτουργία του σχεδιασμού, προάγοντας τον καθορισμό στόχων και την επίτευξή τους σε συγκεκριμένο χρονικό διάστημα.</a:t>
            </a:r>
          </a:p>
          <a:p>
            <a:pPr algn="l"/>
            <a:r>
              <a:rPr lang="el-GR" sz="1800" b="0" i="0" u="none" strike="noStrike" baseline="0" dirty="0">
                <a:latin typeface="Arial" panose="020B0604020202020204" pitchFamily="34" charset="0"/>
                <a:cs typeface="Arial" panose="020B0604020202020204" pitchFamily="34" charset="0"/>
              </a:rPr>
              <a:t>3. Βοηθά την επικοινωνία μεταξύ προϊσταμένων και υφισταμένων.</a:t>
            </a:r>
          </a:p>
          <a:p>
            <a:pPr algn="l"/>
            <a:r>
              <a:rPr lang="el-GR" sz="1800" b="0" i="0" u="none" strike="noStrike" baseline="0" dirty="0">
                <a:latin typeface="Arial" panose="020B0604020202020204" pitchFamily="34" charset="0"/>
                <a:cs typeface="Arial" panose="020B0604020202020204" pitchFamily="34" charset="0"/>
              </a:rPr>
              <a:t>4. Ενημερώνει καλύτερα τους εργαζομένους για τους στόχους του οργανισμού στον οποίο εργάζονται.</a:t>
            </a:r>
          </a:p>
          <a:p>
            <a:pPr algn="l"/>
            <a:r>
              <a:rPr lang="el-GR" sz="1800" b="0" i="0" u="none" strike="noStrike" baseline="0" dirty="0">
                <a:latin typeface="Arial" panose="020B0604020202020204" pitchFamily="34" charset="0"/>
                <a:cs typeface="Arial" panose="020B0604020202020204" pitchFamily="34" charset="0"/>
              </a:rPr>
              <a:t>5. Αυξάνει την εγκυρότητα της διαδικασίας αξιολόγησης επικεντρώνοντας την κρίση σε συγκεκριμένα επιτεύγματα.</a:t>
            </a:r>
            <a:endParaRPr lang="el-GR"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445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dirty="0">
                <a:latin typeface="Arial" panose="020B0604020202020204" pitchFamily="34" charset="0"/>
                <a:cs typeface="Arial" panose="020B0604020202020204" pitchFamily="34" charset="0"/>
              </a:rPr>
              <a:t>4 </a:t>
            </a:r>
            <a:r>
              <a:rPr lang="el-GR" sz="3000" b="1" i="1" dirty="0">
                <a:latin typeface="Arial" panose="020B0604020202020204" pitchFamily="34" charset="0"/>
                <a:cs typeface="Arial" panose="020B0604020202020204" pitchFamily="34" charset="0"/>
              </a:rPr>
              <a:t>Διοίκηση με στόχους και αξιολόγηση </a:t>
            </a:r>
            <a:r>
              <a:rPr lang="el-GR" sz="3000" b="1" i="0" u="none" strike="noStrike" baseline="0" dirty="0">
                <a:latin typeface="Arial" panose="020B0604020202020204" pitchFamily="34" charset="0"/>
                <a:cs typeface="Arial" panose="020B0604020202020204" pitchFamily="34" charset="0"/>
              </a:rPr>
              <a:t>(6)</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901749"/>
            <a:ext cx="11112758" cy="563231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Οι </a:t>
            </a:r>
            <a:r>
              <a:rPr lang="el-GR" sz="2000" b="1" i="0" u="none" strike="noStrike" baseline="0" dirty="0">
                <a:latin typeface="Arial" panose="020B0604020202020204" pitchFamily="34" charset="0"/>
                <a:cs typeface="Arial" panose="020B0604020202020204" pitchFamily="34" charset="0"/>
              </a:rPr>
              <a:t>κανόνες </a:t>
            </a:r>
            <a:r>
              <a:rPr lang="el-GR" sz="2000" b="0" i="0" u="none" strike="noStrike" baseline="0" dirty="0">
                <a:latin typeface="Arial" panose="020B0604020202020204" pitchFamily="34" charset="0"/>
                <a:cs typeface="Arial" panose="020B0604020202020204" pitchFamily="34" charset="0"/>
              </a:rPr>
              <a:t>επιτυχίας ενός ΜΒΟ είναι:</a:t>
            </a:r>
          </a:p>
          <a:p>
            <a:pPr algn="l"/>
            <a:r>
              <a:rPr lang="el-GR" sz="2000" b="0" i="0" u="none" strike="noStrike" baseline="0" dirty="0">
                <a:latin typeface="Arial" panose="020B0604020202020204" pitchFamily="34" charset="0"/>
                <a:cs typeface="Arial" panose="020B0604020202020204" pitchFamily="34" charset="0"/>
              </a:rPr>
              <a:t>1. Η υποστήριξη του προγράμματος από τη διοίκηση, η αφοσίωση και η συμμετοχή όλων στην εφαρμογή του πρέπει να είναι υποχρεωτική. Διαφορετικά θα αποτύχει με την πάροδο του χρόνου.</a:t>
            </a:r>
          </a:p>
          <a:p>
            <a:pPr algn="l"/>
            <a:r>
              <a:rPr lang="el-GR" sz="2000" b="0" i="0" u="none" strike="noStrike" baseline="0" dirty="0">
                <a:latin typeface="Arial" panose="020B0604020202020204" pitchFamily="34" charset="0"/>
                <a:cs typeface="Arial" panose="020B0604020202020204" pitchFamily="34" charset="0"/>
              </a:rPr>
              <a:t>2. Το πρόγραμμα ΜΒΟ πρέπει να ενσωματωθεί στις καθημερινές διοικητικές δραστηριότητες. Οι μάνατζερ πρέπει να το δεχτούν ως </a:t>
            </a:r>
            <a:r>
              <a:rPr lang="el-GR" sz="2000" b="0" i="1" u="none" strike="noStrike" baseline="0" dirty="0">
                <a:latin typeface="Arial" panose="020B0604020202020204" pitchFamily="34" charset="0"/>
                <a:cs typeface="Arial" panose="020B0604020202020204" pitchFamily="34" charset="0"/>
              </a:rPr>
              <a:t>μέρος του συστήματος</a:t>
            </a:r>
            <a:r>
              <a:rPr lang="el-GR" sz="2000" b="0" i="0" u="none" strike="noStrike" baseline="0" dirty="0">
                <a:latin typeface="Arial" panose="020B0604020202020204" pitchFamily="34" charset="0"/>
                <a:cs typeface="Arial" panose="020B0604020202020204" pitchFamily="34" charset="0"/>
              </a:rPr>
              <a:t> </a:t>
            </a:r>
            <a:r>
              <a:rPr lang="el-GR" sz="2000" b="0" i="1" u="none" strike="noStrike" baseline="0" dirty="0">
                <a:latin typeface="Arial" panose="020B0604020202020204" pitchFamily="34" charset="0"/>
                <a:cs typeface="Arial" panose="020B0604020202020204" pitchFamily="34" charset="0"/>
              </a:rPr>
              <a:t>διοίκησης</a:t>
            </a:r>
            <a:r>
              <a:rPr lang="el-GR" sz="2000" b="0" i="0" u="none" strike="noStrike" baseline="0" dirty="0">
                <a:latin typeface="Arial" panose="020B0604020202020204" pitchFamily="34" charset="0"/>
                <a:cs typeface="Arial" panose="020B0604020202020204" pitchFamily="34" charset="0"/>
              </a:rPr>
              <a:t> και όχι να το θεωρήσουν μια προσωρινή διαδικασία.</a:t>
            </a:r>
          </a:p>
          <a:p>
            <a:pPr algn="l"/>
            <a:r>
              <a:rPr lang="el-GR" sz="2000" b="0" i="0" u="none" strike="noStrike" baseline="0" dirty="0">
                <a:latin typeface="Arial" panose="020B0604020202020204" pitchFamily="34" charset="0"/>
                <a:cs typeface="Arial" panose="020B0604020202020204" pitchFamily="34" charset="0"/>
              </a:rPr>
              <a:t>3. Το σύστημα ΜΒΟ πρέπει να δίνει έμφαση στους αντικειμενικούς σκοπούς και στόχους της οργάνωσης.</a:t>
            </a:r>
          </a:p>
          <a:p>
            <a:pPr algn="l"/>
            <a:r>
              <a:rPr lang="el-GR" sz="2000" b="0" i="0" u="none" strike="noStrike" baseline="0" dirty="0">
                <a:latin typeface="Arial" panose="020B0604020202020204" pitchFamily="34" charset="0"/>
                <a:cs typeface="Arial" panose="020B0604020202020204" pitchFamily="34" charset="0"/>
              </a:rPr>
              <a:t>4. Στο πρόγραμμα πρέπει να υπάρχουν στόχοι που να καλύπτουν την προσωπική εξέλιξη των ατόμων που συμμετέχουν σε αυτό.</a:t>
            </a:r>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5. Πρέπει να εξασφαλίζονται όλες οι δυνατότητες και οι πηγές που θα ανταποκρίνονται στις ανάγκες του προγράμματος.</a:t>
            </a:r>
          </a:p>
          <a:p>
            <a:pPr algn="l"/>
            <a:r>
              <a:rPr lang="el-GR" sz="2000" b="0" i="0" u="none" strike="noStrike" baseline="0" dirty="0">
                <a:latin typeface="Arial" panose="020B0604020202020204" pitchFamily="34" charset="0"/>
                <a:cs typeface="Arial" panose="020B0604020202020204" pitchFamily="34" charset="0"/>
              </a:rPr>
              <a:t>6. Το σύστημα ΜΒΟ δεν θα πρέπει να δημιουργεί γραφειοκρατία.</a:t>
            </a:r>
          </a:p>
          <a:p>
            <a:pPr algn="l"/>
            <a:r>
              <a:rPr lang="el-GR" sz="2000" b="0" i="0" u="none" strike="noStrike" baseline="0" dirty="0">
                <a:latin typeface="Arial" panose="020B0604020202020204" pitchFamily="34" charset="0"/>
                <a:cs typeface="Arial" panose="020B0604020202020204" pitchFamily="34" charset="0"/>
              </a:rPr>
              <a:t>7. Ο μάνατζερ πρέπει συνεχώς να ενημερώνεται για τις νέες εξελίξεις και εμπειρίες και να είναι πρόθυμος να προσαρμόζει και να αλλάζει το σύστημα, για να γίνει αυτό περισσότερο </a:t>
            </a:r>
            <a:r>
              <a:rPr lang="el-GR" sz="2000" b="0" i="1" u="none" strike="noStrike" baseline="0" dirty="0">
                <a:latin typeface="Arial" panose="020B0604020202020204" pitchFamily="34" charset="0"/>
                <a:cs typeface="Arial" panose="020B0604020202020204" pitchFamily="34" charset="0"/>
              </a:rPr>
              <a:t>ευέλικτο</a:t>
            </a:r>
            <a:r>
              <a:rPr lang="el-GR" sz="2000" b="0" i="0" u="none" strike="noStrike" baseline="0" dirty="0">
                <a:latin typeface="Arial" panose="020B0604020202020204" pitchFamily="34" charset="0"/>
                <a:cs typeface="Arial" panose="020B0604020202020204" pitchFamily="34" charset="0"/>
              </a:rPr>
              <a:t>, </a:t>
            </a:r>
            <a:r>
              <a:rPr lang="el-GR" sz="2000" b="0" i="1" u="none" strike="noStrike" baseline="0" dirty="0">
                <a:latin typeface="Arial" panose="020B0604020202020204" pitchFamily="34" charset="0"/>
                <a:cs typeface="Arial" panose="020B0604020202020204" pitchFamily="34" charset="0"/>
              </a:rPr>
              <a:t>χρήσιμο</a:t>
            </a:r>
            <a:r>
              <a:rPr lang="el-GR" sz="2000" b="0" i="0" u="none" strike="noStrike" baseline="0" dirty="0">
                <a:latin typeface="Arial" panose="020B0604020202020204" pitchFamily="34" charset="0"/>
                <a:cs typeface="Arial" panose="020B0604020202020204" pitchFamily="34" charset="0"/>
              </a:rPr>
              <a:t> και </a:t>
            </a:r>
            <a:r>
              <a:rPr lang="el-GR" sz="2000" b="0" i="1" u="none" strike="noStrike" baseline="0" dirty="0">
                <a:latin typeface="Arial" panose="020B0604020202020204" pitchFamily="34" charset="0"/>
                <a:cs typeface="Arial" panose="020B0604020202020204" pitchFamily="34" charset="0"/>
              </a:rPr>
              <a:t>βιώσιμο</a:t>
            </a:r>
            <a:r>
              <a:rPr lang="el-GR" sz="2000" b="0" i="0" u="none" strike="noStrike" baseline="0" dirty="0">
                <a:latin typeface="Arial" panose="020B0604020202020204" pitchFamily="34" charset="0"/>
                <a:cs typeface="Arial" panose="020B0604020202020204" pitchFamily="34" charset="0"/>
              </a:rPr>
              <a:t> για αυτούς που πρόκειται να το εφαρμόσουν.</a:t>
            </a:r>
          </a:p>
          <a:p>
            <a:pPr algn="l"/>
            <a:r>
              <a:rPr lang="el-GR" sz="2000" b="0" i="0" u="none" strike="noStrike" baseline="0" dirty="0">
                <a:latin typeface="Arial" panose="020B0604020202020204" pitchFamily="34" charset="0"/>
                <a:cs typeface="Arial" panose="020B0604020202020204" pitchFamily="34" charset="0"/>
              </a:rPr>
              <a:t>8. Το σύστημα του ΜΒΟ απαιτεί αρκετό χρόνο, ενίοτε περισσότερο από αυτόν που ο μάνατζερ μπορεί να διαθέσει.</a:t>
            </a:r>
          </a:p>
        </p:txBody>
      </p:sp>
    </p:spTree>
    <p:extLst>
      <p:ext uri="{BB962C8B-B14F-4D97-AF65-F5344CB8AC3E}">
        <p14:creationId xmlns:p14="http://schemas.microsoft.com/office/powerpoint/2010/main" val="1387071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5</a:t>
            </a:r>
            <a:r>
              <a:rPr lang="el-GR" sz="3000" b="1" dirty="0">
                <a:latin typeface="Arial" panose="020B0604020202020204" pitchFamily="34" charset="0"/>
                <a:cs typeface="Arial" panose="020B0604020202020204" pitchFamily="34" charset="0"/>
              </a:rPr>
              <a:t> </a:t>
            </a:r>
            <a:r>
              <a:rPr lang="el-GR" sz="3000" b="1" i="1" dirty="0">
                <a:latin typeface="Arial" panose="020B0604020202020204" pitchFamily="34" charset="0"/>
                <a:cs typeface="Arial" panose="020B0604020202020204" pitchFamily="34" charset="0"/>
              </a:rPr>
              <a:t>Παρακίνηση και αμοιβές </a:t>
            </a:r>
            <a:r>
              <a:rPr lang="el-GR" sz="3000" b="1" i="0" u="none" strike="noStrike" baseline="0" dirty="0">
                <a:latin typeface="Arial" panose="020B0604020202020204" pitchFamily="34" charset="0"/>
                <a:cs typeface="Arial" panose="020B0604020202020204" pitchFamily="34" charset="0"/>
              </a:rPr>
              <a:t>(1)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1253682"/>
            <a:ext cx="11112758" cy="2800767"/>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Η αποτελεσματική </a:t>
            </a:r>
            <a:r>
              <a:rPr lang="el-GR" sz="2200" b="1" i="0" u="none" strike="noStrike" baseline="0" dirty="0">
                <a:latin typeface="Arial" panose="020B0604020202020204" pitchFamily="34" charset="0"/>
                <a:cs typeface="Arial" panose="020B0604020202020204" pitchFamily="34" charset="0"/>
              </a:rPr>
              <a:t>παρακίνηση </a:t>
            </a:r>
            <a:r>
              <a:rPr lang="el-GR" sz="2200" b="0" i="0" u="none" strike="noStrike" baseline="0" dirty="0">
                <a:latin typeface="Arial" panose="020B0604020202020204" pitchFamily="34" charset="0"/>
                <a:cs typeface="Arial" panose="020B0604020202020204" pitchFamily="34" charset="0"/>
              </a:rPr>
              <a:t>των εργαζομένων αποτελεί ένα σημαντικό εγχείρημα σε κάθε εργασιακό χώρο. Αυτό οφείλεται, κυρίως, αφενός στην ετερογένεια που διέπει τους εργαζομένους αναφορικά με το τι πραγματικά τους υποκινεί, αφετέρου γιατί οι ανάγκες του κάθε εργαζομένου μεταβάλλονται όσο μεγαλώνει. Συνεπώς, γίνεται εύκολα αντιληπτό ότι είναι σχεδόν αδύνατο να υπάρχει πανάκεια ή εύκολες «συνταγές» που θα αποφέρουν ένα άκρως ικανοποιημένο, από πλευράς ανταμοιβών, ανθρώπινο δυναμικό. Για τον λόγο αυτό τα τελευταία 70-80 χρόνια έχουν αναδυθεί ποικίλες και ετερόκλητες θεωρίες και μοντέλα παρακίνησης των εργαζομένων.</a:t>
            </a:r>
          </a:p>
        </p:txBody>
      </p:sp>
    </p:spTree>
    <p:extLst>
      <p:ext uri="{BB962C8B-B14F-4D97-AF65-F5344CB8AC3E}">
        <p14:creationId xmlns:p14="http://schemas.microsoft.com/office/powerpoint/2010/main" val="1738256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5</a:t>
            </a:r>
            <a:r>
              <a:rPr lang="el-GR" sz="3000" b="1" dirty="0">
                <a:latin typeface="Arial" panose="020B0604020202020204" pitchFamily="34" charset="0"/>
                <a:cs typeface="Arial" panose="020B0604020202020204" pitchFamily="34" charset="0"/>
              </a:rPr>
              <a:t> </a:t>
            </a:r>
            <a:r>
              <a:rPr lang="el-GR" sz="3000" b="1" i="1" dirty="0">
                <a:latin typeface="Arial" panose="020B0604020202020204" pitchFamily="34" charset="0"/>
                <a:cs typeface="Arial" panose="020B0604020202020204" pitchFamily="34" charset="0"/>
              </a:rPr>
              <a:t>Παρακίνηση και αμοιβές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1063863"/>
            <a:ext cx="11112758" cy="532453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Οι εν λόγω </a:t>
            </a:r>
            <a:r>
              <a:rPr lang="el-GR" sz="2000" b="1" i="0" u="none" strike="noStrike" baseline="0" dirty="0">
                <a:latin typeface="Arial" panose="020B0604020202020204" pitchFamily="34" charset="0"/>
                <a:cs typeface="Arial" panose="020B0604020202020204" pitchFamily="34" charset="0"/>
              </a:rPr>
              <a:t>θεωρίες </a:t>
            </a:r>
            <a:r>
              <a:rPr lang="el-GR" sz="2000" b="0" i="0" u="none" strike="noStrike" baseline="0" dirty="0">
                <a:latin typeface="Arial" panose="020B0604020202020204" pitchFamily="34" charset="0"/>
                <a:cs typeface="Arial" panose="020B0604020202020204" pitchFamily="34" charset="0"/>
              </a:rPr>
              <a:t>μπορούν να διακριθούν σε δύο μεγάλες κατηγορίες:</a:t>
            </a:r>
          </a:p>
          <a:p>
            <a:pPr algn="l"/>
            <a:r>
              <a:rPr lang="el-GR" sz="2000" b="1" i="0" u="none" strike="noStrike" baseline="0" dirty="0">
                <a:latin typeface="Arial" panose="020B0604020202020204" pitchFamily="34" charset="0"/>
                <a:cs typeface="Arial" panose="020B0604020202020204" pitchFamily="34" charset="0"/>
              </a:rPr>
              <a:t>α</a:t>
            </a:r>
            <a:r>
              <a:rPr lang="el-GR" sz="2000" b="0" i="0" u="none" strike="noStrike" baseline="0" dirty="0">
                <a:latin typeface="Arial" panose="020B0604020202020204" pitchFamily="34" charset="0"/>
                <a:cs typeface="Arial" panose="020B0604020202020204" pitchFamily="34" charset="0"/>
              </a:rPr>
              <a:t>) αυτές που εστιάζουν στη </a:t>
            </a:r>
            <a:r>
              <a:rPr lang="el-GR" sz="2000" b="0" i="1" u="none" strike="noStrike" baseline="0" dirty="0">
                <a:latin typeface="Arial" panose="020B0604020202020204" pitchFamily="34" charset="0"/>
                <a:cs typeface="Arial" panose="020B0604020202020204" pitchFamily="34" charset="0"/>
              </a:rPr>
              <a:t>φύση της παρακίνησης </a:t>
            </a:r>
            <a:r>
              <a:rPr lang="el-GR" sz="2000" b="0" i="0" u="none" strike="noStrike" baseline="0" dirty="0">
                <a:latin typeface="Arial" panose="020B0604020202020204" pitchFamily="34" charset="0"/>
                <a:cs typeface="Arial" panose="020B0604020202020204" pitchFamily="34" charset="0"/>
              </a:rPr>
              <a:t>και αναφέρονται στο περιεχόμενο της παρακίνησης και στη μορφή των αναγκών που οι εργαζόμενοι επιθυμούν να ικανοποιήσουν μέσα στο εργασιακό τους πλαίσιο. Με άλλα λόγια τι είναι αυτό που τους παρακινεί, έτσι ώστε να επιδεικνύουν την επιθυμητή συμπεριφορά. Οι πιο γνωστές θεωρίες είναι οι ακόλουθες :</a:t>
            </a:r>
          </a:p>
          <a:p>
            <a:pPr algn="l"/>
            <a:r>
              <a:rPr lang="el-GR" sz="2000" b="0" i="0" u="none" strike="noStrike" baseline="0" dirty="0">
                <a:latin typeface="Arial" panose="020B0604020202020204" pitchFamily="34" charset="0"/>
                <a:cs typeface="Arial" panose="020B0604020202020204" pitchFamily="34" charset="0"/>
              </a:rPr>
              <a:t>1. η θεωρία ιεράρχησης των αναγκών (</a:t>
            </a:r>
            <a:r>
              <a:rPr lang="el-GR" sz="2000" b="0" i="0" u="none" strike="noStrike" baseline="0" dirty="0" err="1">
                <a:latin typeface="Arial" panose="020B0604020202020204" pitchFamily="34" charset="0"/>
                <a:cs typeface="Arial" panose="020B0604020202020204" pitchFamily="34" charset="0"/>
              </a:rPr>
              <a:t>Maslow</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2. η θεωρία παρακίνησης ERG (</a:t>
            </a:r>
            <a:r>
              <a:rPr lang="el-GR" sz="2000" b="0" i="0" u="none" strike="noStrike" baseline="0" dirty="0" err="1">
                <a:latin typeface="Arial" panose="020B0604020202020204" pitchFamily="34" charset="0"/>
                <a:cs typeface="Arial" panose="020B0604020202020204" pitchFamily="34" charset="0"/>
              </a:rPr>
              <a:t>Alderfer</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3. η θεωρία Χ και Υ (</a:t>
            </a:r>
            <a:r>
              <a:rPr lang="el-GR" sz="2000" b="0" i="0" u="none" strike="noStrike" baseline="0" dirty="0" err="1">
                <a:latin typeface="Arial" panose="020B0604020202020204" pitchFamily="34" charset="0"/>
                <a:cs typeface="Arial" panose="020B0604020202020204" pitchFamily="34" charset="0"/>
              </a:rPr>
              <a:t>McGregor</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4. η θεωρία των δύο παραγόντων (</a:t>
            </a:r>
            <a:r>
              <a:rPr lang="el-GR" sz="2000" b="0" i="0" u="none" strike="noStrike" baseline="0" dirty="0" err="1">
                <a:latin typeface="Arial" panose="020B0604020202020204" pitchFamily="34" charset="0"/>
                <a:cs typeface="Arial" panose="020B0604020202020204" pitchFamily="34" charset="0"/>
              </a:rPr>
              <a:t>Herzberg</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5. η θεωρία των αναγκών (</a:t>
            </a:r>
            <a:r>
              <a:rPr lang="el-GR" sz="2000" b="0" i="0" u="none" strike="noStrike" baseline="0" dirty="0" err="1">
                <a:latin typeface="Arial" panose="020B0604020202020204" pitchFamily="34" charset="0"/>
                <a:cs typeface="Arial" panose="020B0604020202020204" pitchFamily="34" charset="0"/>
              </a:rPr>
              <a:t>McClelland</a:t>
            </a:r>
            <a:r>
              <a:rPr lang="el-GR" sz="2000" b="0" i="0" u="none" strike="noStrike" baseline="0" dirty="0">
                <a:latin typeface="Arial" panose="020B0604020202020204" pitchFamily="34" charset="0"/>
                <a:cs typeface="Arial" panose="020B0604020202020204" pitchFamily="34" charset="0"/>
              </a:rPr>
              <a:t>),</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1" i="0" u="none" strike="noStrike" baseline="0" dirty="0">
                <a:latin typeface="Arial" panose="020B0604020202020204" pitchFamily="34" charset="0"/>
                <a:cs typeface="Arial" panose="020B0604020202020204" pitchFamily="34" charset="0"/>
              </a:rPr>
              <a:t>β</a:t>
            </a:r>
            <a:r>
              <a:rPr lang="el-GR" sz="2000" b="0" i="0" u="none" strike="noStrike" baseline="0" dirty="0">
                <a:latin typeface="Arial" panose="020B0604020202020204" pitchFamily="34" charset="0"/>
                <a:cs typeface="Arial" panose="020B0604020202020204" pitchFamily="34" charset="0"/>
              </a:rPr>
              <a:t>) αυτές που εστιάζουν στη </a:t>
            </a:r>
            <a:r>
              <a:rPr lang="el-GR" sz="2000" b="0" i="1" u="none" strike="noStrike" baseline="0" dirty="0">
                <a:latin typeface="Arial" panose="020B0604020202020204" pitchFamily="34" charset="0"/>
                <a:cs typeface="Arial" panose="020B0604020202020204" pitchFamily="34" charset="0"/>
              </a:rPr>
              <a:t>διαδικασία της παρακίνησης </a:t>
            </a:r>
            <a:r>
              <a:rPr lang="el-GR" sz="2000" b="0" i="0" u="none" strike="noStrike" baseline="0" dirty="0">
                <a:latin typeface="Arial" panose="020B0604020202020204" pitchFamily="34" charset="0"/>
                <a:cs typeface="Arial" panose="020B0604020202020204" pitchFamily="34" charset="0"/>
              </a:rPr>
              <a:t>και εξηγούν τον τρόπο σκέψης αναφορικά με την παρακίνηση των εργαζομένων. Οι πιο γνωστές θεωρίες είναι οι εξής:</a:t>
            </a:r>
          </a:p>
          <a:p>
            <a:pPr algn="l"/>
            <a:r>
              <a:rPr lang="el-GR" sz="2000" b="0" i="0" u="none" strike="noStrike" baseline="0" dirty="0">
                <a:latin typeface="Arial" panose="020B0604020202020204" pitchFamily="34" charset="0"/>
                <a:cs typeface="Arial" panose="020B0604020202020204" pitchFamily="34" charset="0"/>
              </a:rPr>
              <a:t>1. η θεωρία της ισότητας (</a:t>
            </a:r>
            <a:r>
              <a:rPr lang="el-GR" sz="2000" b="0" i="0" u="none" strike="noStrike" baseline="0" dirty="0" err="1">
                <a:latin typeface="Arial" panose="020B0604020202020204" pitchFamily="34" charset="0"/>
                <a:cs typeface="Arial" panose="020B0604020202020204" pitchFamily="34" charset="0"/>
              </a:rPr>
              <a:t>Adams</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2. η θεωρία της στοχοθέτησης (</a:t>
            </a:r>
            <a:r>
              <a:rPr lang="el-GR" sz="2000" b="0" i="0" u="none" strike="noStrike" baseline="0" dirty="0" err="1">
                <a:latin typeface="Arial" panose="020B0604020202020204" pitchFamily="34" charset="0"/>
                <a:cs typeface="Arial" panose="020B0604020202020204" pitchFamily="34" charset="0"/>
              </a:rPr>
              <a:t>Lock</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3. η θεωρία της προσδοκίας (</a:t>
            </a:r>
            <a:r>
              <a:rPr lang="el-GR" sz="2000" b="0" i="0" u="none" strike="noStrike" baseline="0" dirty="0" err="1">
                <a:latin typeface="Arial" panose="020B0604020202020204" pitchFamily="34" charset="0"/>
                <a:cs typeface="Arial" panose="020B0604020202020204" pitchFamily="34" charset="0"/>
              </a:rPr>
              <a:t>Vroom</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4. η θεωρία της </a:t>
            </a:r>
            <a:r>
              <a:rPr lang="el-GR" sz="2000" b="0" i="0" u="none" strike="noStrike" baseline="0" dirty="0" err="1">
                <a:latin typeface="Arial" panose="020B0604020202020204" pitchFamily="34" charset="0"/>
                <a:cs typeface="Arial" panose="020B0604020202020204" pitchFamily="34" charset="0"/>
              </a:rPr>
              <a:t>αυτο</a:t>
            </a:r>
            <a:r>
              <a:rPr lang="el-GR" sz="2000" b="0" i="0" u="none" strike="noStrike" baseline="0" dirty="0">
                <a:latin typeface="Arial" panose="020B0604020202020204" pitchFamily="34" charset="0"/>
                <a:cs typeface="Arial" panose="020B0604020202020204" pitchFamily="34" charset="0"/>
              </a:rPr>
              <a:t>-αποτελεσματικότητας (</a:t>
            </a:r>
            <a:r>
              <a:rPr lang="el-GR" sz="2000" b="0" i="0" u="none" strike="noStrike" baseline="0" dirty="0" err="1">
                <a:latin typeface="Arial" panose="020B0604020202020204" pitchFamily="34" charset="0"/>
                <a:cs typeface="Arial" panose="020B0604020202020204" pitchFamily="34" charset="0"/>
              </a:rPr>
              <a:t>Bandura</a:t>
            </a:r>
            <a:r>
              <a:rPr lang="el-GR" sz="20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056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5</a:t>
            </a:r>
            <a:r>
              <a:rPr lang="el-GR" sz="3000" b="1" dirty="0">
                <a:latin typeface="Arial" panose="020B0604020202020204" pitchFamily="34" charset="0"/>
                <a:cs typeface="Arial" panose="020B0604020202020204" pitchFamily="34" charset="0"/>
              </a:rPr>
              <a:t> </a:t>
            </a:r>
            <a:r>
              <a:rPr lang="el-GR" sz="3000" b="1" i="1" dirty="0">
                <a:latin typeface="Arial" panose="020B0604020202020204" pitchFamily="34" charset="0"/>
                <a:cs typeface="Arial" panose="020B0604020202020204" pitchFamily="34" charset="0"/>
              </a:rPr>
              <a:t>Παρακίνηση και αμοιβές </a:t>
            </a:r>
            <a:r>
              <a:rPr lang="el-GR" sz="3000" b="1" i="0" u="none" strike="noStrike" baseline="0" dirty="0">
                <a:latin typeface="Arial" panose="020B0604020202020204" pitchFamily="34" charset="0"/>
                <a:cs typeface="Arial" panose="020B0604020202020204" pitchFamily="34" charset="0"/>
              </a:rPr>
              <a:t>(3)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8B7FD62F-2EBE-7C2D-91AF-C2630A89C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235" y="1004822"/>
            <a:ext cx="6391530" cy="5459986"/>
          </a:xfrm>
          <a:prstGeom prst="rect">
            <a:avLst/>
          </a:prstGeom>
        </p:spPr>
      </p:pic>
    </p:spTree>
    <p:extLst>
      <p:ext uri="{BB962C8B-B14F-4D97-AF65-F5344CB8AC3E}">
        <p14:creationId xmlns:p14="http://schemas.microsoft.com/office/powerpoint/2010/main" val="233692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5</a:t>
            </a:r>
            <a:r>
              <a:rPr lang="el-GR" sz="3000" b="1" dirty="0">
                <a:latin typeface="Arial" panose="020B0604020202020204" pitchFamily="34" charset="0"/>
                <a:cs typeface="Arial" panose="020B0604020202020204" pitchFamily="34" charset="0"/>
              </a:rPr>
              <a:t> </a:t>
            </a:r>
            <a:r>
              <a:rPr lang="el-GR" sz="3000" b="1" i="1" dirty="0">
                <a:latin typeface="Arial" panose="020B0604020202020204" pitchFamily="34" charset="0"/>
                <a:cs typeface="Arial" panose="020B0604020202020204" pitchFamily="34" charset="0"/>
              </a:rPr>
              <a:t>Παρακίνηση και αμοιβές </a:t>
            </a:r>
            <a:r>
              <a:rPr lang="el-GR" sz="3000" b="1" i="0" u="none" strike="noStrike" baseline="0" dirty="0">
                <a:latin typeface="Arial" panose="020B0604020202020204" pitchFamily="34" charset="0"/>
                <a:cs typeface="Arial" panose="020B0604020202020204" pitchFamily="34" charset="0"/>
              </a:rPr>
              <a:t>(4)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839201"/>
            <a:ext cx="11112758" cy="5632311"/>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Οι εκάστοτε ανάγκες των εργαζομένων ικανοποιούνται από τις διάφορες </a:t>
            </a:r>
            <a:r>
              <a:rPr lang="el-GR" sz="1800" b="1" i="0" u="none" strike="noStrike" baseline="0" dirty="0">
                <a:latin typeface="Arial" panose="020B0604020202020204" pitchFamily="34" charset="0"/>
                <a:cs typeface="Arial" panose="020B0604020202020204" pitchFamily="34" charset="0"/>
              </a:rPr>
              <a:t>ανταμοιβές </a:t>
            </a:r>
            <a:r>
              <a:rPr lang="el-GR" sz="1800" b="0" i="0" u="none" strike="noStrike" baseline="0" dirty="0">
                <a:latin typeface="Arial" panose="020B0604020202020204" pitchFamily="34" charset="0"/>
                <a:cs typeface="Arial" panose="020B0604020202020204" pitchFamily="34" charset="0"/>
              </a:rPr>
              <a:t>που απολαμβάνουν από την προσφορά της εργασίας τους. Αυτές δύναται να είναι οικονομικές (μισθός, μπόνους) ή μη οικονομικές (ηθική αναγνώριση, συνθήκες εργασίας). Χωρίς να παραγνωρίζεται η μεγάλη σημασία των μη οικονομικών ανταμοιβών, οι οικονομικές ανταμοιβές διαδραματίζουν κομβικό ρόλο στην υποκίνηση των εργαζομένων.</a:t>
            </a:r>
          </a:p>
          <a:p>
            <a:pPr algn="l"/>
            <a:r>
              <a:rPr lang="el-GR" sz="1800" b="0" i="0" u="none" strike="noStrike" baseline="0" dirty="0">
                <a:latin typeface="Arial" panose="020B0604020202020204" pitchFamily="34" charset="0"/>
                <a:cs typeface="Arial" panose="020B0604020202020204" pitchFamily="34" charset="0"/>
              </a:rPr>
              <a:t>Ωστόσο, ο καθορισμός και η διαμόρφωση των </a:t>
            </a:r>
            <a:r>
              <a:rPr lang="el-GR" sz="1800" b="1" i="0" u="none" strike="noStrike" baseline="0" dirty="0">
                <a:latin typeface="Arial" panose="020B0604020202020204" pitchFamily="34" charset="0"/>
                <a:cs typeface="Arial" panose="020B0604020202020204" pitchFamily="34" charset="0"/>
              </a:rPr>
              <a:t>συστημάτων </a:t>
            </a:r>
            <a:r>
              <a:rPr lang="el-GR" sz="1800" b="0" i="0" u="none" strike="noStrike" baseline="0" dirty="0">
                <a:latin typeface="Arial" panose="020B0604020202020204" pitchFamily="34" charset="0"/>
                <a:cs typeface="Arial" panose="020B0604020202020204" pitchFamily="34" charset="0"/>
              </a:rPr>
              <a:t>αμοιβών δεν συνιστά εύκολη υπόθεση για την εκάστοτε διοίκηση των οργανισμών, καθώς θα πρέπει να ληφθούν υπόψη πολλοί και ετερόκλητοι παράγοντες, προκειμένου να είναι αποτελεσματικά τέτοια συστήματα.</a:t>
            </a:r>
            <a:endParaRPr lang="el-GR" dirty="0">
              <a:latin typeface="Arial" panose="020B0604020202020204" pitchFamily="34" charset="0"/>
              <a:cs typeface="Arial" panose="020B0604020202020204" pitchFamily="34" charset="0"/>
            </a:endParaRPr>
          </a:p>
          <a:p>
            <a:pPr algn="l"/>
            <a:r>
              <a:rPr lang="el-GR" sz="1800" b="0" i="0" u="none" strike="noStrike" baseline="0" dirty="0">
                <a:latin typeface="Arial" panose="020B0604020202020204" pitchFamily="34" charset="0"/>
                <a:cs typeface="Arial" panose="020B0604020202020204" pitchFamily="34" charset="0"/>
              </a:rPr>
              <a:t>Επίσης, η </a:t>
            </a:r>
            <a:r>
              <a:rPr lang="el-GR" sz="1800" b="0" i="0" u="none" strike="noStrike" baseline="0" dirty="0" err="1">
                <a:latin typeface="Arial" panose="020B0604020202020204" pitchFamily="34" charset="0"/>
                <a:cs typeface="Arial" panose="020B0604020202020204" pitchFamily="34" charset="0"/>
              </a:rPr>
              <a:t>οργανωσιακή</a:t>
            </a:r>
            <a:r>
              <a:rPr lang="el-GR" sz="1800" b="0" i="0" u="none" strike="noStrike" baseline="0" dirty="0">
                <a:latin typeface="Arial" panose="020B0604020202020204" pitchFamily="34" charset="0"/>
                <a:cs typeface="Arial" panose="020B0604020202020204" pitchFamily="34" charset="0"/>
              </a:rPr>
              <a:t> δικαιοσύνη αποτελεί κεφαλαιώδες θέμα εντός του οργανισμού, καθώς η ύπαρξη αισθημάτων αδικίας μεταξύ των εργαζομένων μπορεί να έχει επιβλαβείς συνέπειες για την απόδοση των εργαζομένων.</a:t>
            </a:r>
            <a:endParaRPr lang="el-GR" dirty="0">
              <a:latin typeface="Arial" panose="020B0604020202020204" pitchFamily="34" charset="0"/>
              <a:cs typeface="Arial" panose="020B0604020202020204" pitchFamily="34" charset="0"/>
            </a:endParaRPr>
          </a:p>
          <a:p>
            <a:pPr algn="l"/>
            <a:r>
              <a:rPr lang="el-GR" sz="1800" b="0" i="0" u="none" strike="noStrike" baseline="0" dirty="0">
                <a:latin typeface="Arial" panose="020B0604020202020204" pitchFamily="34" charset="0"/>
                <a:cs typeface="Arial" panose="020B0604020202020204" pitchFamily="34" charset="0"/>
              </a:rPr>
              <a:t>Τα τελευταία χρόνια πολλά συστήματα αμοιβών επικεντρώνονται στην ευθυγράμμιση των αμοιβών με βάση την απόδοση των εργαζομένων (</a:t>
            </a:r>
            <a:r>
              <a:rPr lang="el-GR" sz="1800" b="0" i="0" u="none" strike="noStrike" baseline="0" dirty="0" err="1">
                <a:latin typeface="Arial" panose="020B0604020202020204" pitchFamily="34" charset="0"/>
                <a:cs typeface="Arial" panose="020B0604020202020204" pitchFamily="34" charset="0"/>
              </a:rPr>
              <a:t>performance</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appraisal</a:t>
            </a:r>
            <a:r>
              <a:rPr lang="el-GR" sz="1800" b="0" i="0" u="none" strike="noStrike" baseline="0" dirty="0">
                <a:latin typeface="Arial" panose="020B0604020202020204" pitchFamily="34" charset="0"/>
                <a:cs typeface="Arial" panose="020B0604020202020204" pitchFamily="34" charset="0"/>
              </a:rPr>
              <a:t>). Με τον τρόπο αυτό, όταν η παραγωγικότητα δύναται να μετρηθεί, οι αμοιβές των εργαζομένων μεταβάλλονται, όταν μεταβάλλεται και η απόδοσή τους. Τέτοια συστήματα μπορεί να είναι ατομικά (μπόνους, αμοιβή με το κομμάτι) ή και ομαδικά (διανομή κερδών, σχέδια διάθεσης μετοχών).</a:t>
            </a:r>
            <a:r>
              <a:rPr lang="el-GR" sz="1800" i="0" u="none" strike="noStrike" baseline="0"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Εντούτοις, παρά το γεγονός ότι τα εν λόγω συστήματα έχουν κερδίσει σημαντικό έδαφος τα τελευταία χρόνια, υπάρχουν ορισμένα εμπόδια ως προς την επιτυχημένη εφαρμογή τους, όπως είναι η μη μετρήσιμη απόδοση, ο περιορισμένος έλεγχος των εργαζομένων και η περίπτωση ορισμένα τέτοια συστήματα να έχουν αμυδρή ισχύ αναφορικά με την παρακίνηση των εργαζομένων, ιδιαίτερα στην υγεία (Σχήμα 8.4).</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35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8.2 Διαχείριση ανθρώπινων πόρων</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i="0" u="none" strike="noStrike" baseline="0" dirty="0">
                <a:latin typeface="Arial" panose="020B0604020202020204" pitchFamily="34" charset="0"/>
                <a:cs typeface="Arial" panose="020B0604020202020204" pitchFamily="34" charset="0"/>
              </a:rPr>
              <a:t>2</a:t>
            </a:r>
            <a:r>
              <a:rPr lang="en-US" sz="3000" b="1" i="0" u="none" strike="noStrike" baseline="0" dirty="0">
                <a:latin typeface="Arial" panose="020B0604020202020204" pitchFamily="34" charset="0"/>
                <a:cs typeface="Arial" panose="020B0604020202020204" pitchFamily="34" charset="0"/>
              </a:rPr>
              <a:t>.</a:t>
            </a:r>
            <a:r>
              <a:rPr lang="el-GR" sz="3000" b="1" i="0" u="none" strike="noStrike" baseline="0" dirty="0">
                <a:latin typeface="Arial" panose="020B0604020202020204" pitchFamily="34" charset="0"/>
                <a:cs typeface="Arial" panose="020B0604020202020204" pitchFamily="34" charset="0"/>
              </a:rPr>
              <a:t>5</a:t>
            </a:r>
            <a:r>
              <a:rPr lang="el-GR" sz="3000" b="1" dirty="0">
                <a:latin typeface="Arial" panose="020B0604020202020204" pitchFamily="34" charset="0"/>
                <a:cs typeface="Arial" panose="020B0604020202020204" pitchFamily="34" charset="0"/>
              </a:rPr>
              <a:t> </a:t>
            </a:r>
            <a:r>
              <a:rPr lang="el-GR" sz="3000" b="1" i="1" dirty="0">
                <a:latin typeface="Arial" panose="020B0604020202020204" pitchFamily="34" charset="0"/>
                <a:cs typeface="Arial" panose="020B0604020202020204" pitchFamily="34" charset="0"/>
              </a:rPr>
              <a:t>Παρακίνηση και αμοιβές </a:t>
            </a:r>
            <a:r>
              <a:rPr lang="el-GR" sz="3000" b="1" i="0" u="none" strike="noStrike" baseline="0" dirty="0">
                <a:latin typeface="Arial" panose="020B0604020202020204" pitchFamily="34" charset="0"/>
                <a:cs typeface="Arial" panose="020B0604020202020204" pitchFamily="34" charset="0"/>
              </a:rPr>
              <a:t>(5)</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DFF3AF8A-A018-0550-934A-E39059A61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767" y="992809"/>
            <a:ext cx="8636466" cy="5471999"/>
          </a:xfrm>
          <a:prstGeom prst="rect">
            <a:avLst/>
          </a:prstGeom>
        </p:spPr>
      </p:pic>
    </p:spTree>
    <p:extLst>
      <p:ext uri="{BB962C8B-B14F-4D97-AF65-F5344CB8AC3E}">
        <p14:creationId xmlns:p14="http://schemas.microsoft.com/office/powerpoint/2010/main" val="963802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3.1 </a:t>
            </a:r>
            <a:r>
              <a:rPr lang="el-GR" sz="3000" b="1" i="1" dirty="0">
                <a:latin typeface="Arial" panose="020B0604020202020204" pitchFamily="34" charset="0"/>
                <a:cs typeface="Arial" panose="020B0604020202020204" pitchFamily="34" charset="0"/>
              </a:rPr>
              <a:t>Διεθνές περιβάλλον και μοντέλο </a:t>
            </a:r>
            <a:r>
              <a:rPr lang="el-GR" sz="3000" b="1" i="0" u="none" strike="noStrike" baseline="0" dirty="0">
                <a:latin typeface="Arial" panose="020B0604020202020204" pitchFamily="34" charset="0"/>
                <a:cs typeface="Arial" panose="020B0604020202020204" pitchFamily="34" charset="0"/>
              </a:rPr>
              <a:t>(1)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1063863"/>
            <a:ext cx="11112758" cy="5355312"/>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Στον τομέα της υγείας απασχολούνται περίπου 18 εκατομμύρια Ευρωπαίοι, οι οποίοι αντιπροσωπεύουν το 8% του συνολικού εργατικού δυναμικού (Καστανιώτη 2018). Παρότι κατά τη διάρκεια της οικονομικής κρίσης παρατηρήθηκαν μειώσεις στο ανθρώπινο δυναμικό του τομέα υγείας σε ορισμένες χώρες όπως η Ελλάδα, ωστόσο το συνολικό μερίδιο της απασχόλησης στην υγεία σε σχέση με το συνολικό ανθρώπινο δυναμικό στην Ευρώπη αυξήθηκε, περίπου στο 1 εκατομμύριο νέες θέσεις εργασίας. Η δημιουργία μιας αγοράς εργασίας χωρίς σύνορα στην Ευρωπαϊκή Ένωση (ΕΕ) μετά τη Συνθήκη της Ρώμης και οι επακόλουθες διευρύνσεις της ΕΕ το 2004, το 2007 και το 2013, έχουν δώσει τη δυνατότητα στους επαγγελματίες στον τομέα της υγείας να παρέχουν υπηρεσίες σε οποιοδήποτε κράτος μέλος ΕΕ. </a:t>
            </a:r>
          </a:p>
          <a:p>
            <a:pPr algn="l"/>
            <a:r>
              <a:rPr lang="el-GR" sz="1800" b="0" i="0" u="none" strike="noStrike" baseline="0" dirty="0">
                <a:latin typeface="Arial" panose="020B0604020202020204" pitchFamily="34" charset="0"/>
                <a:cs typeface="Arial" panose="020B0604020202020204" pitchFamily="34" charset="0"/>
              </a:rPr>
              <a:t>Άρα, παρά τη διείσδυση της τεχνολογίας, ο υγειονομικός τομέας εξακολουθεί να παραμένει έντασης εργασίας και η αποτελεσματική διαχείριση του ανθρώπινου δυναμικού αποτελεί σημαντικό παράγοντα για αποδοτική και ποιοτική λειτουργία των μονάδων υγείας.</a:t>
            </a:r>
          </a:p>
          <a:p>
            <a:pPr algn="l"/>
            <a:r>
              <a:rPr lang="el-GR" sz="1800" b="0" i="0" u="none" strike="noStrike" baseline="0" dirty="0">
                <a:latin typeface="Arial" panose="020B0604020202020204" pitchFamily="34" charset="0"/>
                <a:cs typeface="Arial" panose="020B0604020202020204" pitchFamily="34" charset="0"/>
              </a:rPr>
              <a:t>Οι ανθρώπινοι πόροι απορροφούν πάνω από το 50% των λειτουργικών δαπανών των συστημάτων υγείας. O ρόλος των εργαζομένων στον τομέα υγείας ποικίλλει μεταξύ χωρών και τα επαγγέλματα συχνά έχουν διαφορετική ιστορία, κουλτούρα και δεοντολογικούς κώδικες. Αυτό σημαίνει ότι μια προσπάθεια καθορισμού του ανθρώπινου δυναμικού διεθνώς πρέπει να περιέχει κάποια κριτήρια εναρμονισμού. Αυτό μπορεί να επιτευχθεί, εν μέρει, σύμφωνα με τα Διεθνή Πρότυπα Ταξινόμησης των Επαγγελμάτων </a:t>
            </a:r>
            <a:r>
              <a:rPr lang="en-US" sz="1800" b="0" i="0" u="none" strike="noStrike" baseline="0" dirty="0">
                <a:latin typeface="Arial" panose="020B0604020202020204" pitchFamily="34" charset="0"/>
                <a:cs typeface="Arial" panose="020B0604020202020204" pitchFamily="34" charset="0"/>
              </a:rPr>
              <a:t>ISCO-88 (International Standard Classification of Occupations). </a:t>
            </a:r>
            <a:r>
              <a:rPr lang="el-GR" sz="1800" b="0" i="0" u="none" strike="noStrike" baseline="0" dirty="0">
                <a:latin typeface="Arial" panose="020B0604020202020204" pitchFamily="34" charset="0"/>
                <a:cs typeface="Arial" panose="020B0604020202020204" pitchFamily="34" charset="0"/>
              </a:rPr>
              <a:t>Ο Πίνακας 8.1 αποτελεί ένα παράδειγμα ταξινόμησης των επαγγελματιών του κλάδου υγείας, σύμφωνα με το σύστημα ISCO 88 (COM). Το ΕΣΥ χρησιμοποιεί 6-7 από 20-25 μεγάλες κατηγορίες σε καταγραφές του </a:t>
            </a:r>
            <a:r>
              <a:rPr lang="da-DK" sz="1800" b="0" i="0" u="none" strike="noStrike" baseline="0" dirty="0">
                <a:latin typeface="Arial" panose="020B0604020202020204" pitchFamily="34" charset="0"/>
                <a:cs typeface="Arial" panose="020B0604020202020204" pitchFamily="34" charset="0"/>
              </a:rPr>
              <a:t>(ΕΛΣΤΑΤ, esy.net, BI-health) (Polyzos et al. 2014).</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32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8.1.1</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Διεύθυνση</a:t>
            </a:r>
            <a:r>
              <a:rPr lang="el-GR" sz="3000" b="1" i="0" u="none" strike="noStrike" baseline="0" dirty="0">
                <a:latin typeface="Arial" panose="020B0604020202020204" pitchFamily="34" charset="0"/>
                <a:cs typeface="Arial" panose="020B0604020202020204" pitchFamily="34" charset="0"/>
              </a:rPr>
              <a:t> (1)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983674"/>
            <a:ext cx="11112758" cy="4939814"/>
          </a:xfrm>
          <a:prstGeom prst="rect">
            <a:avLst/>
          </a:prstGeom>
          <a:noFill/>
          <a:ln>
            <a:noFill/>
          </a:ln>
        </p:spPr>
        <p:txBody>
          <a:bodyPr wrap="square" rtlCol="0">
            <a:spAutoFit/>
          </a:bodyPr>
          <a:lstStyle/>
          <a:p>
            <a:pPr algn="l"/>
            <a:r>
              <a:rPr lang="el-GR" sz="2100" b="0" i="0" u="none" strike="noStrike" baseline="0" dirty="0">
                <a:latin typeface="Arial" panose="020B0604020202020204" pitchFamily="34" charset="0"/>
                <a:cs typeface="Arial" panose="020B0604020202020204" pitchFamily="34" charset="0"/>
              </a:rPr>
              <a:t>Η διεύθυνση είναι η συναφής ή επακόλουθη λειτουργία που έχει σκοπό να κατευθύνει τις προσπάθειες των εργαζομένων για την εκπλήρωση των αντικειμενικών στόχων του οργανισμού, όπως αυτοί έχουν καθοριστεί κατά τον προγραμματισμό. </a:t>
            </a:r>
          </a:p>
          <a:p>
            <a:pPr algn="l"/>
            <a:r>
              <a:rPr lang="el-GR" sz="2100" b="0" i="0" u="none" strike="noStrike" baseline="0" dirty="0">
                <a:latin typeface="Arial" panose="020B0604020202020204" pitchFamily="34" charset="0"/>
                <a:cs typeface="Arial" panose="020B0604020202020204" pitchFamily="34" charset="0"/>
              </a:rPr>
              <a:t>Βασικό στάδιο είναι η ενημέρωση των στελεχών για τους στόχους και η εξοικείωσή τους με την οργανωτική δομή και ειδικότερα με τις σχέσεις μεταξύ των τμημάτων για την εκτέλεση δραστηριοτήτων. Εν συνεχεία, ο προϊστάμενος είναι αυτός που καθορίζει την ανάθεση των εργασιών και την καθοδήγηση του προσωπικού, έτσι ώστε αυτό να είναι όσο το δυνατόν πιο παραγωγικό (</a:t>
            </a:r>
            <a:r>
              <a:rPr lang="el-GR" sz="2100" b="0" i="0" u="none" strike="noStrike" baseline="0" dirty="0" err="1">
                <a:latin typeface="Arial" panose="020B0604020202020204" pitchFamily="34" charset="0"/>
                <a:cs typeface="Arial" panose="020B0604020202020204" pitchFamily="34" charset="0"/>
              </a:rPr>
              <a:t>Καρμπέρης</a:t>
            </a:r>
            <a:r>
              <a:rPr lang="el-GR" sz="2100" b="0" i="0" u="none" strike="noStrike" baseline="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Δικαίος</a:t>
            </a:r>
            <a:r>
              <a:rPr lang="el-GR" sz="2100" b="0" i="0" u="none" strike="noStrike" baseline="0" dirty="0">
                <a:latin typeface="Arial" panose="020B0604020202020204" pitchFamily="34" charset="0"/>
                <a:cs typeface="Arial" panose="020B0604020202020204" pitchFamily="34" charset="0"/>
              </a:rPr>
              <a:t>, Πολύζος 2017).</a:t>
            </a:r>
          </a:p>
          <a:p>
            <a:pPr algn="l"/>
            <a:r>
              <a:rPr lang="el-GR" sz="2100" b="0" i="0" u="none" strike="noStrike" baseline="0" dirty="0">
                <a:latin typeface="Arial" panose="020B0604020202020204" pitchFamily="34" charset="0"/>
                <a:cs typeface="Arial" panose="020B0604020202020204" pitchFamily="34" charset="0"/>
              </a:rPr>
              <a:t>Για να μπορέσει, όμως, ένα διοικητικό στέλεχος να πετύχει την μέγιστη παραγωγικότητα εκ μέρους του προσωπικού που διευθύνει, θα πρέπει να διασφαλίζει για τους υφισταμένους:</a:t>
            </a:r>
          </a:p>
          <a:p>
            <a:pPr algn="l"/>
            <a:r>
              <a:rPr lang="el-GR" sz="2100" b="0" i="0" u="none" strike="noStrike" baseline="0" dirty="0">
                <a:latin typeface="Arial" panose="020B0604020202020204" pitchFamily="34" charset="0"/>
                <a:cs typeface="Arial" panose="020B0604020202020204" pitchFamily="34" charset="0"/>
              </a:rPr>
              <a:t>• να αποζημιώνονται οικονομικά (είτε άμεσα με την καταβολή χρημάτων είτε έμμεσα μέσω κάποιων παροχών),</a:t>
            </a:r>
          </a:p>
          <a:p>
            <a:pPr algn="l"/>
            <a:r>
              <a:rPr lang="el-GR" sz="2100" b="0" i="0" u="none" strike="noStrike" baseline="0" dirty="0">
                <a:latin typeface="Arial" panose="020B0604020202020204" pitchFamily="34" charset="0"/>
                <a:cs typeface="Arial" panose="020B0604020202020204" pitchFamily="34" charset="0"/>
              </a:rPr>
              <a:t>• να έχουν συναίσθηση των καθηκόντων και των ευθυνών τους,</a:t>
            </a:r>
          </a:p>
          <a:p>
            <a:pPr algn="l"/>
            <a:r>
              <a:rPr lang="el-GR" sz="2100" b="0" i="0" u="none" strike="noStrike" baseline="0" dirty="0">
                <a:latin typeface="Arial" panose="020B0604020202020204" pitchFamily="34" charset="0"/>
                <a:cs typeface="Arial" panose="020B0604020202020204" pitchFamily="34" charset="0"/>
              </a:rPr>
              <a:t>• να νιώθουν υπερήφανοι για τον οργανισμό και την εργασία τους,</a:t>
            </a:r>
          </a:p>
          <a:p>
            <a:pPr algn="l"/>
            <a:r>
              <a:rPr lang="el-GR" sz="2100" b="0" i="0" u="none" strike="noStrike" baseline="0" dirty="0">
                <a:latin typeface="Arial" panose="020B0604020202020204" pitchFamily="34" charset="0"/>
                <a:cs typeface="Arial" panose="020B0604020202020204" pitchFamily="34" charset="0"/>
              </a:rPr>
              <a:t>• να ικανοποιούνται από την εργασία τους και η απόδοσή τους να αναγνωρίζεται (&amp; ηθικά).</a:t>
            </a: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323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3.1 </a:t>
            </a:r>
            <a:r>
              <a:rPr lang="el-GR" sz="3000" b="1" i="1" dirty="0">
                <a:latin typeface="Arial" panose="020B0604020202020204" pitchFamily="34" charset="0"/>
                <a:cs typeface="Arial" panose="020B0604020202020204" pitchFamily="34" charset="0"/>
              </a:rPr>
              <a:t>Διεθνές περιβάλλον και μοντέλο </a:t>
            </a:r>
            <a:r>
              <a:rPr lang="el-GR" sz="3000" b="1" i="0" u="none" strike="noStrike" baseline="0" dirty="0">
                <a:latin typeface="Arial" panose="020B0604020202020204" pitchFamily="34" charset="0"/>
                <a:cs typeface="Arial" panose="020B0604020202020204" pitchFamily="34" charset="0"/>
              </a:rPr>
              <a:t>(2)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85C57215-1AAE-9AD7-D527-B2FE3AAAC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52" y="1058797"/>
            <a:ext cx="9147296" cy="5406011"/>
          </a:xfrm>
          <a:prstGeom prst="rect">
            <a:avLst/>
          </a:prstGeom>
        </p:spPr>
      </p:pic>
    </p:spTree>
    <p:extLst>
      <p:ext uri="{BB962C8B-B14F-4D97-AF65-F5344CB8AC3E}">
        <p14:creationId xmlns:p14="http://schemas.microsoft.com/office/powerpoint/2010/main" val="2809156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3.1 </a:t>
            </a:r>
            <a:r>
              <a:rPr lang="el-GR" sz="3000" b="1" i="1" dirty="0">
                <a:latin typeface="Arial" panose="020B0604020202020204" pitchFamily="34" charset="0"/>
                <a:cs typeface="Arial" panose="020B0604020202020204" pitchFamily="34" charset="0"/>
              </a:rPr>
              <a:t>Διεθνές περιβάλλον και μοντέλο </a:t>
            </a:r>
            <a:r>
              <a:rPr lang="el-GR" sz="3000" b="1" i="0" u="none" strike="noStrike" baseline="0" dirty="0">
                <a:latin typeface="Arial" panose="020B0604020202020204" pitchFamily="34" charset="0"/>
                <a:cs typeface="Arial" panose="020B0604020202020204" pitchFamily="34" charset="0"/>
              </a:rPr>
              <a:t>(3)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1063863"/>
            <a:ext cx="11112758" cy="5355312"/>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Ο </a:t>
            </a:r>
            <a:r>
              <a:rPr lang="el-GR" sz="1800" b="1" i="0" u="none" strike="noStrike" baseline="0" dirty="0">
                <a:latin typeface="Arial" panose="020B0604020202020204" pitchFamily="34" charset="0"/>
                <a:cs typeface="Arial" panose="020B0604020202020204" pitchFamily="34" charset="0"/>
              </a:rPr>
              <a:t>σχεδιασμός </a:t>
            </a:r>
            <a:r>
              <a:rPr lang="el-GR" sz="1800" b="0" i="0" u="none" strike="noStrike" baseline="0" dirty="0">
                <a:latin typeface="Arial" panose="020B0604020202020204" pitchFamily="34" charset="0"/>
                <a:cs typeface="Arial" panose="020B0604020202020204" pitchFamily="34" charset="0"/>
              </a:rPr>
              <a:t>των ανθρώπινων πόρων είναι μια διαδικασία που προσδιορίζει τις τρέχουσες και μελλοντικές ανάγκες ανθρώπινου δυναμικού, για να μπορέσει ένας οργανισμός να επιτύχει τους στόχους του. Ο </a:t>
            </a:r>
            <a:r>
              <a:rPr lang="el-GR" sz="1800" b="0" i="0" u="none" strike="noStrike" baseline="0" dirty="0" err="1">
                <a:latin typeface="Arial" panose="020B0604020202020204" pitchFamily="34" charset="0"/>
                <a:cs typeface="Arial" panose="020B0604020202020204" pitchFamily="34" charset="0"/>
              </a:rPr>
              <a:t>Torringhton</a:t>
            </a:r>
            <a:r>
              <a:rPr lang="el-GR" sz="1800" b="0" i="0" u="none" strike="noStrike" baseline="0" dirty="0">
                <a:latin typeface="Arial" panose="020B0604020202020204" pitchFamily="34" charset="0"/>
                <a:cs typeface="Arial" panose="020B0604020202020204" pitchFamily="34" charset="0"/>
              </a:rPr>
              <a:t> (1989) θεωρεί ότι ο </a:t>
            </a:r>
            <a:r>
              <a:rPr lang="el-GR" sz="1800" b="1" i="0" u="none" strike="noStrike" baseline="0" dirty="0">
                <a:latin typeface="Arial" panose="020B0604020202020204" pitchFamily="34" charset="0"/>
                <a:cs typeface="Arial" panose="020B0604020202020204" pitchFamily="34" charset="0"/>
              </a:rPr>
              <a:t>προγραμματισμός </a:t>
            </a:r>
            <a:r>
              <a:rPr lang="el-GR" sz="1800" b="0" i="0" u="none" strike="noStrike" baseline="0" dirty="0">
                <a:latin typeface="Arial" panose="020B0604020202020204" pitchFamily="34" charset="0"/>
                <a:cs typeface="Arial" panose="020B0604020202020204" pitchFamily="34" charset="0"/>
              </a:rPr>
              <a:t>ανθρώπινου δυναμικού παραδοσιακά σχετιζόταν με τον αριθμό των εργαζομένων και το επίπεδο και τον τύπο των ειδικοτήτων-εξειδικεύσεων σε έναν οργανισμό. Το τυπικό αυτό μοντέλο του προγραμματισμού ανθρώπινου δυναμικού φαίνεται στο Σχήμα 8.5.</a:t>
            </a:r>
          </a:p>
          <a:p>
            <a:pPr algn="l"/>
            <a:r>
              <a:rPr lang="el-GR" sz="1800" b="0" i="0" u="none" strike="noStrike" baseline="0" dirty="0">
                <a:latin typeface="Arial" panose="020B0604020202020204" pitchFamily="34" charset="0"/>
                <a:cs typeface="Arial" panose="020B0604020202020204" pitchFamily="34" charset="0"/>
              </a:rPr>
              <a:t>Στο μοντέλο αυτό (Human </a:t>
            </a:r>
            <a:r>
              <a:rPr lang="el-GR" sz="1800" b="0" i="0" u="none" strike="noStrike" baseline="0" dirty="0" err="1">
                <a:latin typeface="Arial" panose="020B0604020202020204" pitchFamily="34" charset="0"/>
                <a:cs typeface="Arial" panose="020B0604020202020204" pitchFamily="34" charset="0"/>
              </a:rPr>
              <a:t>Resource</a:t>
            </a:r>
            <a:r>
              <a:rPr lang="el-GR" sz="1800" b="0" i="0" u="none" strike="noStrike" baseline="0" dirty="0">
                <a:latin typeface="Arial" panose="020B0604020202020204" pitchFamily="34" charset="0"/>
                <a:cs typeface="Arial" panose="020B0604020202020204" pitchFamily="34" charset="0"/>
              </a:rPr>
              <a:t> Development) η έμφαση δινόταν στην εξισορρόπηση της προγραμματισμένης </a:t>
            </a:r>
            <a:r>
              <a:rPr lang="el-GR" sz="1800" b="1" i="0" u="none" strike="noStrike" baseline="0" dirty="0">
                <a:latin typeface="Arial" panose="020B0604020202020204" pitchFamily="34" charset="0"/>
                <a:cs typeface="Arial" panose="020B0604020202020204" pitchFamily="34" charset="0"/>
              </a:rPr>
              <a:t>ζήτησης </a:t>
            </a:r>
            <a:r>
              <a:rPr lang="el-GR" sz="1800" b="0" i="0" u="none" strike="noStrike" baseline="0" dirty="0">
                <a:latin typeface="Arial" panose="020B0604020202020204" pitchFamily="34" charset="0"/>
                <a:cs typeface="Arial" panose="020B0604020202020204" pitchFamily="34" charset="0"/>
              </a:rPr>
              <a:t>και της </a:t>
            </a:r>
            <a:r>
              <a:rPr lang="el-GR" sz="1800" b="1" i="0" u="none" strike="noStrike" baseline="0" dirty="0">
                <a:latin typeface="Arial" panose="020B0604020202020204" pitchFamily="34" charset="0"/>
                <a:cs typeface="Arial" panose="020B0604020202020204" pitchFamily="34" charset="0"/>
              </a:rPr>
              <a:t>προσφοράς </a:t>
            </a:r>
            <a:r>
              <a:rPr lang="el-GR" sz="1800" b="0" i="0" u="none" strike="noStrike" baseline="0" dirty="0">
                <a:latin typeface="Arial" panose="020B0604020202020204" pitchFamily="34" charset="0"/>
                <a:cs typeface="Arial" panose="020B0604020202020204" pitchFamily="34" charset="0"/>
              </a:rPr>
              <a:t>εργασίας, με σκοπό να έχουν τον σωστό αριθμό των κατάλληλων εργαζομένων στην κατάλληλη θέση τον σωστό χρόνο. Παρόλο που η παρακολούθηση (</a:t>
            </a:r>
            <a:r>
              <a:rPr lang="el-GR" sz="1800" b="0" i="0" u="none" strike="noStrike" baseline="0" dirty="0" err="1">
                <a:latin typeface="Arial" panose="020B0604020202020204" pitchFamily="34" charset="0"/>
                <a:cs typeface="Arial" panose="020B0604020202020204" pitchFamily="34" charset="0"/>
              </a:rPr>
              <a:t>monitoring</a:t>
            </a:r>
            <a:r>
              <a:rPr lang="el-GR" sz="1800" b="0" i="0" u="none" strike="noStrike" baseline="0" dirty="0">
                <a:latin typeface="Arial" panose="020B0604020202020204" pitchFamily="34" charset="0"/>
                <a:cs typeface="Arial" panose="020B0604020202020204" pitchFamily="34" charset="0"/>
              </a:rPr>
              <a:t>) και ο προγραμματισμός (</a:t>
            </a:r>
            <a:r>
              <a:rPr lang="el-GR" sz="1800" b="0" i="0" u="none" strike="noStrike" baseline="0" dirty="0" err="1">
                <a:latin typeface="Arial" panose="020B0604020202020204" pitchFamily="34" charset="0"/>
                <a:cs typeface="Arial" panose="020B0604020202020204" pitchFamily="34" charset="0"/>
              </a:rPr>
              <a:t>planning</a:t>
            </a:r>
            <a:r>
              <a:rPr lang="el-GR" sz="1800" b="0" i="0" u="none" strike="noStrike" baseline="0" dirty="0">
                <a:latin typeface="Arial" panose="020B0604020202020204" pitchFamily="34" charset="0"/>
                <a:cs typeface="Arial" panose="020B0604020202020204" pitchFamily="34" charset="0"/>
              </a:rPr>
              <a:t>) του αριθμού των εργαζομένων στον τομέα της υγειονομικής περίθαλψης είναι απαραίτητες προϋποθέσεις για τη βελτίωση της </a:t>
            </a:r>
            <a:r>
              <a:rPr lang="el-GR" sz="1800" b="0" i="0" u="none" strike="noStrike" baseline="0" dirty="0" err="1">
                <a:latin typeface="Arial" panose="020B0604020202020204" pitchFamily="34" charset="0"/>
                <a:cs typeface="Arial" panose="020B0604020202020204" pitchFamily="34" charset="0"/>
              </a:rPr>
              <a:t>οργανωσιακής</a:t>
            </a:r>
            <a:r>
              <a:rPr lang="el-GR" sz="1800" b="0" i="0" u="none" strike="noStrike" baseline="0" dirty="0">
                <a:latin typeface="Arial" panose="020B0604020202020204" pitchFamily="34" charset="0"/>
                <a:cs typeface="Arial" panose="020B0604020202020204" pitchFamily="34" charset="0"/>
              </a:rPr>
              <a:t> λειτουργίας του τομέα υγείας, οι διαδικασίες αυτές θα πρέπει να συνδυάζονται.</a:t>
            </a:r>
          </a:p>
          <a:p>
            <a:pPr algn="l"/>
            <a:r>
              <a:rPr lang="el-GR" sz="1800" b="0" i="0" u="none" strike="noStrike" baseline="0" dirty="0">
                <a:latin typeface="Arial" panose="020B0604020202020204" pitchFamily="34" charset="0"/>
                <a:cs typeface="Arial" panose="020B0604020202020204" pitchFamily="34" charset="0"/>
              </a:rPr>
              <a:t>Σε όλες τις ευρωπαϊκές χώρες υπάρχει ένα αυξανόμενο ενδιαφέρον για την ανάπτυξη μεθοδολογιών για τον προγραμματισμό και την πρόβλεψη του ανθρώπινου δυναμικού στον τομέα της υγείας λαμβάνοντας υπόψη κοινά </a:t>
            </a:r>
            <a:r>
              <a:rPr lang="el-GR" sz="1800" b="1" i="0" u="none" strike="noStrike" baseline="0" dirty="0">
                <a:latin typeface="Arial" panose="020B0604020202020204" pitchFamily="34" charset="0"/>
                <a:cs typeface="Arial" panose="020B0604020202020204" pitchFamily="34" charset="0"/>
              </a:rPr>
              <a:t>κριτήρια </a:t>
            </a:r>
            <a:r>
              <a:rPr lang="el-GR" sz="1800" b="0" i="0" u="none" strike="noStrike" baseline="0" dirty="0">
                <a:latin typeface="Arial" panose="020B0604020202020204" pitchFamily="34" charset="0"/>
                <a:cs typeface="Arial" panose="020B0604020202020204" pitchFamily="34" charset="0"/>
              </a:rPr>
              <a:t>όπως: 1) η ηλικία, 2) το φύλο, 3) η εκπαίδευση, 4) οι δεξιότητες, 6) οι πρακτικές εργασίας, 7) η περιφερειακή κατανομή. Μελετώντας τη διεθνή πρακτική, φαίνεται ότι ο γενικότερος αντικειμενικός στόχος είναι να αναπτυχθούν αποτελεσματικές παρεμβάσεις τόσο στον τομέα της υγείας όσο και στον τομέα της εκπαίδευσης, ώστε να ταιριάζει καλύτερα η ζήτηση και η προσφορά επαγγελματιών στον τομέα της υγείας, εξασφαλίζοντας ταυτόχρονα την ικανοποίηση από την εργασία και τις μακροπρόθεσμες ευκαιρίες απασχόλησης.</a:t>
            </a:r>
            <a:endParaRPr lang="el-GR"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113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3.1 </a:t>
            </a:r>
            <a:r>
              <a:rPr lang="el-GR" sz="3000" b="1" i="1" dirty="0">
                <a:latin typeface="Arial" panose="020B0604020202020204" pitchFamily="34" charset="0"/>
                <a:cs typeface="Arial" panose="020B0604020202020204" pitchFamily="34" charset="0"/>
              </a:rPr>
              <a:t>Διεθνές περιβάλλον και μοντέλο </a:t>
            </a:r>
            <a:r>
              <a:rPr lang="el-GR" sz="3000" b="1" i="0" u="none" strike="noStrike" baseline="0" dirty="0">
                <a:latin typeface="Arial" panose="020B0604020202020204" pitchFamily="34" charset="0"/>
                <a:cs typeface="Arial" panose="020B0604020202020204" pitchFamily="34" charset="0"/>
              </a:rPr>
              <a:t>(4)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6A414509-812B-B557-98C5-6EED14734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826" y="1004822"/>
            <a:ext cx="8164608" cy="5459986"/>
          </a:xfrm>
          <a:prstGeom prst="rect">
            <a:avLst/>
          </a:prstGeom>
        </p:spPr>
      </p:pic>
    </p:spTree>
    <p:extLst>
      <p:ext uri="{BB962C8B-B14F-4D97-AF65-F5344CB8AC3E}">
        <p14:creationId xmlns:p14="http://schemas.microsoft.com/office/powerpoint/2010/main" val="1898714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3.1 </a:t>
            </a:r>
            <a:r>
              <a:rPr lang="el-GR" sz="3000" b="1" i="1" dirty="0">
                <a:latin typeface="Arial" panose="020B0604020202020204" pitchFamily="34" charset="0"/>
                <a:cs typeface="Arial" panose="020B0604020202020204" pitchFamily="34" charset="0"/>
              </a:rPr>
              <a:t>Διεθνές περιβάλλον και μοντέλο </a:t>
            </a:r>
            <a:r>
              <a:rPr lang="el-GR" sz="3000" b="1" i="0" u="none" strike="noStrike" baseline="0" dirty="0">
                <a:latin typeface="Arial" panose="020B0604020202020204" pitchFamily="34" charset="0"/>
                <a:cs typeface="Arial" panose="020B0604020202020204" pitchFamily="34" charset="0"/>
              </a:rPr>
              <a:t>(5)</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156556" y="1021281"/>
            <a:ext cx="11878887" cy="563231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Οι βασικοί </a:t>
            </a:r>
            <a:r>
              <a:rPr lang="el-GR" sz="2000" b="1" i="0" u="none" strike="noStrike" baseline="0" dirty="0">
                <a:latin typeface="Arial" panose="020B0604020202020204" pitchFamily="34" charset="0"/>
                <a:cs typeface="Arial" panose="020B0604020202020204" pitchFamily="34" charset="0"/>
              </a:rPr>
              <a:t>δείκτες </a:t>
            </a:r>
            <a:r>
              <a:rPr lang="el-GR" sz="2000" b="0" i="0" u="none" strike="noStrike" baseline="0" dirty="0">
                <a:latin typeface="Arial" panose="020B0604020202020204" pitchFamily="34" charset="0"/>
                <a:cs typeface="Arial" panose="020B0604020202020204" pitchFamily="34" charset="0"/>
              </a:rPr>
              <a:t>σχεδιασμού–προγραμματισμού περιλαμβάνουν: </a:t>
            </a:r>
          </a:p>
          <a:p>
            <a:pPr algn="l"/>
            <a:r>
              <a:rPr lang="el-GR" sz="2000" b="0" i="0" u="none" strike="noStrike" baseline="0" dirty="0">
                <a:latin typeface="Arial" panose="020B0604020202020204" pitchFamily="34" charset="0"/>
                <a:cs typeface="Arial" panose="020B0604020202020204" pitchFamily="34" charset="0"/>
              </a:rPr>
              <a:t>α) την πυκνότητα των εργαζομένων στον τομέα της υγείας, </a:t>
            </a:r>
          </a:p>
          <a:p>
            <a:pPr algn="l"/>
            <a:r>
              <a:rPr lang="el-GR" sz="2000" b="0" i="0" u="none" strike="noStrike" baseline="0" dirty="0">
                <a:latin typeface="Arial" panose="020B0604020202020204" pitchFamily="34" charset="0"/>
                <a:cs typeface="Arial" panose="020B0604020202020204" pitchFamily="34" charset="0"/>
              </a:rPr>
              <a:t>β) την κατανομή των εργαζομένων στον τομέα της υγείας ανά επάγγελμα/εξειδίκευση, περιοχή, τόπο εργασίας και φύλο, </a:t>
            </a:r>
          </a:p>
          <a:p>
            <a:pPr algn="l"/>
            <a:r>
              <a:rPr lang="el-GR" sz="2000" b="0" i="0" u="none" strike="noStrike" baseline="0" dirty="0">
                <a:latin typeface="Arial" panose="020B0604020202020204" pitchFamily="34" charset="0"/>
                <a:cs typeface="Arial" panose="020B0604020202020204" pitchFamily="34" charset="0"/>
              </a:rPr>
              <a:t>γ) ετήσια παραγωγή (ή αριθμός πτυχιούχων) σε σχέση με τον πληθυσμό (ή με το σημερινό ενεργό ανθρώπινο δυναμικό υγείας), και </a:t>
            </a:r>
          </a:p>
          <a:p>
            <a:pPr algn="l"/>
            <a:r>
              <a:rPr lang="el-GR" sz="2000" b="0" i="0" u="none" strike="noStrike" baseline="0" dirty="0">
                <a:latin typeface="Arial" panose="020B0604020202020204" pitchFamily="34" charset="0"/>
                <a:cs typeface="Arial" panose="020B0604020202020204" pitchFamily="34" charset="0"/>
              </a:rPr>
              <a:t>δ) τους δείκτες φόρτου εργασίας για την ανάγκη στελέχωσης, με βάση και τον Παγκόσμιο Οργανισμό Υγείας (WHO2010).</a:t>
            </a:r>
          </a:p>
          <a:p>
            <a:pPr algn="l"/>
            <a:r>
              <a:rPr lang="el-GR" sz="2000" b="0" i="0" u="none" strike="noStrike" baseline="0" dirty="0">
                <a:latin typeface="Arial" panose="020B0604020202020204" pitchFamily="34" charset="0"/>
                <a:cs typeface="Arial" panose="020B0604020202020204" pitchFamily="34" charset="0"/>
              </a:rPr>
              <a:t>Τα </a:t>
            </a:r>
            <a:r>
              <a:rPr lang="el-GR" sz="2000" b="1" i="0" u="none" strike="noStrike" baseline="0" dirty="0">
                <a:latin typeface="Arial" panose="020B0604020202020204" pitchFamily="34" charset="0"/>
                <a:cs typeface="Arial" panose="020B0604020202020204" pitchFamily="34" charset="0"/>
              </a:rPr>
              <a:t>μοντέλα </a:t>
            </a:r>
            <a:r>
              <a:rPr lang="el-GR" sz="2000" b="0" i="0" u="none" strike="noStrike" baseline="0" dirty="0">
                <a:latin typeface="Arial" panose="020B0604020202020204" pitchFamily="34" charset="0"/>
                <a:cs typeface="Arial" panose="020B0604020202020204" pitchFamily="34" charset="0"/>
              </a:rPr>
              <a:t>πρόβλεψης σε ανθρώπινο δυναμικό απαιτούν διπλή προσέγγιση, από την πλευρά της ζήτησης αλλά και της προσφοράς.</a:t>
            </a:r>
          </a:p>
          <a:p>
            <a:pPr algn="l"/>
            <a:r>
              <a:rPr lang="el-GR" sz="2000" b="0" i="0" u="none" strike="noStrike" baseline="0" dirty="0">
                <a:latin typeface="Arial" panose="020B0604020202020204" pitchFamily="34" charset="0"/>
                <a:cs typeface="Arial" panose="020B0604020202020204" pitchFamily="34" charset="0"/>
              </a:rPr>
              <a:t>Όσον αφορά την πλευρά της προσφοράς, η συντριπτική πλειονότητα της διεθνούς βιβλιογραφίας προτείνει μια μεθοδολογία αποθεμάτων και ροών (</a:t>
            </a:r>
            <a:r>
              <a:rPr lang="el-GR" sz="2000" b="0" i="0" u="none" strike="noStrike" baseline="0" dirty="0" err="1">
                <a:latin typeface="Arial" panose="020B0604020202020204" pitchFamily="34" charset="0"/>
                <a:cs typeface="Arial" panose="020B0604020202020204" pitchFamily="34" charset="0"/>
              </a:rPr>
              <a:t>stock</a:t>
            </a:r>
            <a:r>
              <a:rPr lang="el-GR" sz="2000" b="0" i="0" u="none" strike="noStrike" baseline="0" dirty="0">
                <a:latin typeface="Arial" panose="020B0604020202020204" pitchFamily="34" charset="0"/>
                <a:cs typeface="Arial" panose="020B0604020202020204" pitchFamily="34" charset="0"/>
              </a:rPr>
              <a:t> and </a:t>
            </a:r>
            <a:r>
              <a:rPr lang="el-GR" sz="2000" b="0" i="0" u="none" strike="noStrike" baseline="0" dirty="0" err="1">
                <a:latin typeface="Arial" panose="020B0604020202020204" pitchFamily="34" charset="0"/>
                <a:cs typeface="Arial" panose="020B0604020202020204" pitchFamily="34" charset="0"/>
              </a:rPr>
              <a:t>flow</a:t>
            </a:r>
            <a:r>
              <a:rPr lang="el-GR" sz="2000" b="0" i="0" u="none" strike="noStrike" baseline="0" dirty="0">
                <a:latin typeface="Arial" panose="020B0604020202020204" pitchFamily="34" charset="0"/>
                <a:cs typeface="Arial" panose="020B0604020202020204" pitchFamily="34" charset="0"/>
              </a:rPr>
              <a:t>), όπου το ανθρώπινο δυναμικό αποτελεί «απόθεμα» (</a:t>
            </a:r>
            <a:r>
              <a:rPr lang="el-GR" sz="2000" b="0" i="0" u="none" strike="noStrike" baseline="0" dirty="0" err="1">
                <a:latin typeface="Arial" panose="020B0604020202020204" pitchFamily="34" charset="0"/>
                <a:cs typeface="Arial" panose="020B0604020202020204" pitchFamily="34" charset="0"/>
              </a:rPr>
              <a:t>stock</a:t>
            </a:r>
            <a:r>
              <a:rPr lang="el-GR" sz="2000" b="0" i="0" u="none" strike="noStrike" baseline="0" dirty="0">
                <a:latin typeface="Arial" panose="020B0604020202020204" pitchFamily="34" charset="0"/>
                <a:cs typeface="Arial" panose="020B0604020202020204" pitchFamily="34" charset="0"/>
              </a:rPr>
              <a:t>) που προσαρμόζεται ανάλογα με την είσοδο νέων εργαζομένων (</a:t>
            </a:r>
            <a:r>
              <a:rPr lang="el-GR" sz="2000" b="0" i="0" u="none" strike="noStrike" baseline="0" dirty="0" err="1">
                <a:latin typeface="Arial" panose="020B0604020202020204" pitchFamily="34" charset="0"/>
                <a:cs typeface="Arial" panose="020B0604020202020204" pitchFamily="34" charset="0"/>
              </a:rPr>
              <a:t>inflows</a:t>
            </a:r>
            <a:r>
              <a:rPr lang="el-GR" sz="2000" b="0" i="0" u="none" strike="noStrike" baseline="0" dirty="0">
                <a:latin typeface="Arial" panose="020B0604020202020204" pitchFamily="34" charset="0"/>
                <a:cs typeface="Arial" panose="020B0604020202020204" pitchFamily="34" charset="0"/>
              </a:rPr>
              <a:t>) και την αποχώρηση από το σύστημα υγείας άλλων (</a:t>
            </a:r>
            <a:r>
              <a:rPr lang="el-GR" sz="2000" b="0" i="0" u="none" strike="noStrike" baseline="0" dirty="0" err="1">
                <a:latin typeface="Arial" panose="020B0604020202020204" pitchFamily="34" charset="0"/>
                <a:cs typeface="Arial" panose="020B0604020202020204" pitchFamily="34" charset="0"/>
              </a:rPr>
              <a:t>outflows</a:t>
            </a:r>
            <a:r>
              <a:rPr lang="el-GR" sz="2000" b="0" i="0" u="none" strike="noStrike" baseline="0" dirty="0">
                <a:latin typeface="Arial" panose="020B0604020202020204" pitchFamily="34" charset="0"/>
                <a:cs typeface="Arial" panose="020B0604020202020204" pitchFamily="34" charset="0"/>
              </a:rPr>
              <a:t>). </a:t>
            </a:r>
          </a:p>
          <a:p>
            <a:pPr algn="l"/>
            <a:r>
              <a:rPr lang="el-GR" sz="2000" b="0" i="0" u="none" strike="noStrike" baseline="0" dirty="0">
                <a:latin typeface="Arial" panose="020B0604020202020204" pitchFamily="34" charset="0"/>
                <a:cs typeface="Arial" panose="020B0604020202020204" pitchFamily="34" charset="0"/>
              </a:rPr>
              <a:t>Οι εισροές περιλαμβάνουν ενδεικτικά: α) νέους αποφοίτους, β) πτυχιούχους που εισέρχονται στην αγορά εκπαίδευσης ή εργασίας, όπως π.χ. επαναπατρισθέντες, γ) εκπαιδευμένο προσωπικό που επιστρέφει στην εργασία. Οι εκροές περιλαμβάνουν ενδεικτικά: α) αποχωρήσεις, β) θανάτους, γ) απολύσεις, δ) προσωρινή και μόνιμη μετανάστευση σε άλλη χώρα (</a:t>
            </a:r>
            <a:r>
              <a:rPr lang="el-GR" sz="2000" b="0" i="0" u="none" strike="noStrike" baseline="0" dirty="0" err="1">
                <a:latin typeface="Arial" panose="020B0604020202020204" pitchFamily="34" charset="0"/>
                <a:cs typeface="Arial" panose="020B0604020202020204" pitchFamily="34" charset="0"/>
              </a:rPr>
              <a:t>Polyzos</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et</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al</a:t>
            </a:r>
            <a:r>
              <a:rPr lang="el-GR" sz="2000" b="0" i="0" u="none" strike="noStrike" baseline="0" dirty="0">
                <a:latin typeface="Arial" panose="020B0604020202020204" pitchFamily="34" charset="0"/>
                <a:cs typeface="Arial" panose="020B0604020202020204" pitchFamily="34" charset="0"/>
              </a:rPr>
              <a:t>. 2014a).</a:t>
            </a:r>
          </a:p>
        </p:txBody>
      </p:sp>
    </p:spTree>
    <p:extLst>
      <p:ext uri="{BB962C8B-B14F-4D97-AF65-F5344CB8AC3E}">
        <p14:creationId xmlns:p14="http://schemas.microsoft.com/office/powerpoint/2010/main" val="2754079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3.1 </a:t>
            </a:r>
            <a:r>
              <a:rPr lang="el-GR" sz="3000" b="1" i="1" dirty="0">
                <a:latin typeface="Arial" panose="020B0604020202020204" pitchFamily="34" charset="0"/>
                <a:cs typeface="Arial" panose="020B0604020202020204" pitchFamily="34" charset="0"/>
              </a:rPr>
              <a:t>Διεθνές περιβάλλον και μοντέλο </a:t>
            </a:r>
            <a:r>
              <a:rPr lang="el-GR" sz="3000" b="1" i="0" u="none" strike="noStrike" baseline="0" dirty="0">
                <a:latin typeface="Arial" panose="020B0604020202020204" pitchFamily="34" charset="0"/>
                <a:cs typeface="Arial" panose="020B0604020202020204" pitchFamily="34" charset="0"/>
              </a:rPr>
              <a:t>(6)</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274320" y="1063863"/>
            <a:ext cx="11629505" cy="5509200"/>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Από την άλλη πλευρά, τα μοντέλα πρόβλεψης που βασίζονται στη ζήτηση, συνήθως λαμβάνουν υπόψη: </a:t>
            </a:r>
          </a:p>
          <a:p>
            <a:pPr algn="l"/>
            <a:r>
              <a:rPr lang="el-GR" sz="2200" b="0" i="0" u="none" strike="noStrike" baseline="0" dirty="0">
                <a:latin typeface="Arial" panose="020B0604020202020204" pitchFamily="34" charset="0"/>
                <a:cs typeface="Arial" panose="020B0604020202020204" pitchFamily="34" charset="0"/>
              </a:rPr>
              <a:t>α) τα πληθυσμιακά δεδομένα, και ενδεχομένως επιδημιολογικά, προκειμένου να εκτιμηθούν οι τρέχουσες ανάγκες σε ανθρώπινο δυναμικό και υπηρεσίες υγείας, </a:t>
            </a:r>
          </a:p>
          <a:p>
            <a:pPr algn="l"/>
            <a:r>
              <a:rPr lang="el-GR" sz="2200" b="0" i="0" u="none" strike="noStrike" baseline="0" dirty="0">
                <a:latin typeface="Arial" panose="020B0604020202020204" pitchFamily="34" charset="0"/>
                <a:cs typeface="Arial" panose="020B0604020202020204" pitchFamily="34" charset="0"/>
              </a:rPr>
              <a:t>β) τις υπάρχουσες υπηρεσίες υγείας, και </a:t>
            </a:r>
          </a:p>
          <a:p>
            <a:pPr algn="l"/>
            <a:r>
              <a:rPr lang="el-GR" sz="2200" b="0" i="0" u="none" strike="noStrike" baseline="0" dirty="0">
                <a:latin typeface="Arial" panose="020B0604020202020204" pitchFamily="34" charset="0"/>
                <a:cs typeface="Arial" panose="020B0604020202020204" pitchFamily="34" charset="0"/>
              </a:rPr>
              <a:t>γ) τους υπάρχοντες επαγγελματίες υγείας, ανάλογα με την ειδικότητα και το εκπαιδευτικό επίπεδο. </a:t>
            </a:r>
          </a:p>
          <a:p>
            <a:pPr algn="l"/>
            <a:r>
              <a:rPr lang="el-GR" sz="2200" b="0" i="0" u="none" strike="noStrike" baseline="0" dirty="0">
                <a:latin typeface="Arial" panose="020B0604020202020204" pitchFamily="34" charset="0"/>
                <a:cs typeface="Arial" panose="020B0604020202020204" pitchFamily="34" charset="0"/>
              </a:rPr>
              <a:t>Η διεθνής βιβλιογραφία παρουσιάζει τέσσερα εναλλακτικά μοντέλα που χρησιμοποιούνται συνήθως για την εκπόνηση μελλοντικών προβλέψεων σε ανθρώπινο δυναμικό στον τομέα της υγείας (Polyzos </a:t>
            </a:r>
            <a:r>
              <a:rPr lang="el-GR" sz="2200" b="0" i="0" u="none" strike="noStrike" baseline="0" dirty="0" err="1">
                <a:latin typeface="Arial" panose="020B0604020202020204" pitchFamily="34" charset="0"/>
                <a:cs typeface="Arial" panose="020B0604020202020204" pitchFamily="34" charset="0"/>
              </a:rPr>
              <a:t>et</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al</a:t>
            </a:r>
            <a:r>
              <a:rPr lang="el-GR" sz="2200" b="0" i="0" u="none" strike="noStrike" baseline="0" dirty="0">
                <a:latin typeface="Arial" panose="020B0604020202020204" pitchFamily="34" charset="0"/>
                <a:cs typeface="Arial" panose="020B0604020202020204" pitchFamily="34" charset="0"/>
              </a:rPr>
              <a:t>. 2014a):</a:t>
            </a:r>
          </a:p>
          <a:p>
            <a:pPr algn="l"/>
            <a:r>
              <a:rPr lang="el-GR" sz="2200" b="0" i="0" u="none" strike="noStrike" baseline="0" dirty="0">
                <a:latin typeface="Arial" panose="020B0604020202020204" pitchFamily="34" charset="0"/>
                <a:cs typeface="Arial" panose="020B0604020202020204" pitchFamily="34" charset="0"/>
              </a:rPr>
              <a:t>α. μέθοδος αναλογίας ανθρώπινου δυναμικού προς πληθυσμό,</a:t>
            </a:r>
          </a:p>
          <a:p>
            <a:pPr algn="l"/>
            <a:r>
              <a:rPr lang="el-GR" sz="2200" b="0" i="0" u="none" strike="noStrike" baseline="0" dirty="0">
                <a:latin typeface="Arial" panose="020B0604020202020204" pitchFamily="34" charset="0"/>
                <a:cs typeface="Arial" panose="020B0604020202020204" pitchFamily="34" charset="0"/>
              </a:rPr>
              <a:t>β. μέθοδος των αναγκών υγείας,</a:t>
            </a:r>
          </a:p>
          <a:p>
            <a:pPr algn="l"/>
            <a:r>
              <a:rPr lang="el-GR" sz="2200" b="0" i="0" u="none" strike="noStrike" baseline="0" dirty="0">
                <a:latin typeface="Arial" panose="020B0604020202020204" pitchFamily="34" charset="0"/>
                <a:cs typeface="Arial" panose="020B0604020202020204" pitchFamily="34" charset="0"/>
              </a:rPr>
              <a:t>γ. μέθοδος ζήτησης για υπηρεσίες υγείας,</a:t>
            </a:r>
          </a:p>
          <a:p>
            <a:pPr algn="l"/>
            <a:r>
              <a:rPr lang="el-GR" sz="2200" b="0" i="0" u="none" strike="noStrike" baseline="0" dirty="0">
                <a:latin typeface="Arial" panose="020B0604020202020204" pitchFamily="34" charset="0"/>
                <a:cs typeface="Arial" panose="020B0604020202020204" pitchFamily="34" charset="0"/>
              </a:rPr>
              <a:t>δ. μέθοδος στόχευσης υπηρεσιών υγείας,</a:t>
            </a:r>
          </a:p>
          <a:p>
            <a:pPr algn="l"/>
            <a:r>
              <a:rPr lang="el-GR" sz="2200" b="0" i="0" u="none" strike="noStrike" baseline="0" dirty="0">
                <a:latin typeface="Arial" panose="020B0604020202020204" pitchFamily="34" charset="0"/>
                <a:cs typeface="Arial" panose="020B0604020202020204" pitchFamily="34" charset="0"/>
              </a:rPr>
              <a:t>τα οποία πρέπει επιτέλους να ληφθούν υπόψη από το Υπουργείο Υγείας (το α με το Υπουργείο Παιδείας).</a:t>
            </a:r>
          </a:p>
        </p:txBody>
      </p:sp>
    </p:spTree>
    <p:extLst>
      <p:ext uri="{BB962C8B-B14F-4D97-AF65-F5344CB8AC3E}">
        <p14:creationId xmlns:p14="http://schemas.microsoft.com/office/powerpoint/2010/main" val="3900888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3.1 </a:t>
            </a:r>
            <a:r>
              <a:rPr lang="el-GR" sz="3000" b="1" i="1" dirty="0">
                <a:latin typeface="Arial" panose="020B0604020202020204" pitchFamily="34" charset="0"/>
                <a:cs typeface="Arial" panose="020B0604020202020204" pitchFamily="34" charset="0"/>
              </a:rPr>
              <a:t>Διεθνές περιβάλλον και μοντέλο </a:t>
            </a:r>
            <a:r>
              <a:rPr lang="el-GR" sz="3000" b="1" i="0" u="none" strike="noStrike" baseline="0" dirty="0">
                <a:latin typeface="Arial" panose="020B0604020202020204" pitchFamily="34" charset="0"/>
                <a:cs typeface="Arial" panose="020B0604020202020204" pitchFamily="34" charset="0"/>
              </a:rPr>
              <a:t>(7)</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1063863"/>
            <a:ext cx="11112758" cy="5078313"/>
          </a:xfrm>
          <a:prstGeom prst="rect">
            <a:avLst/>
          </a:prstGeom>
          <a:noFill/>
          <a:ln>
            <a:noFill/>
          </a:ln>
        </p:spPr>
        <p:txBody>
          <a:bodyPr wrap="square" rtlCol="0">
            <a:spAutoFit/>
          </a:bodyPr>
          <a:lstStyle/>
          <a:p>
            <a:pPr algn="l"/>
            <a:r>
              <a:rPr lang="el-GR" b="0" i="0" u="none" strike="noStrike" baseline="0" dirty="0">
                <a:latin typeface="Arial" panose="020B0604020202020204" pitchFamily="34" charset="0"/>
                <a:cs typeface="Arial" panose="020B0604020202020204" pitchFamily="34" charset="0"/>
              </a:rPr>
              <a:t>Με βάση τα παγκόσμια </a:t>
            </a:r>
            <a:r>
              <a:rPr lang="el-GR" b="1" i="0" u="none" strike="noStrike" baseline="0" dirty="0">
                <a:latin typeface="Arial" panose="020B0604020202020204" pitchFamily="34" charset="0"/>
                <a:cs typeface="Arial" panose="020B0604020202020204" pitchFamily="34" charset="0"/>
              </a:rPr>
              <a:t>δεδομένα </a:t>
            </a:r>
            <a:r>
              <a:rPr lang="el-GR" b="0" i="0" u="none" strike="noStrike" baseline="0" dirty="0">
                <a:latin typeface="Arial" panose="020B0604020202020204" pitchFamily="34" charset="0"/>
                <a:cs typeface="Arial" panose="020B0604020202020204" pitchFamily="34" charset="0"/>
              </a:rPr>
              <a:t>για την υγεία του Παγκόσμιου Οργανισμού Υγείας (ΠΟΥ), εκτιμάται ότι οι επαγγελματίες υγείας αριθμούν πάνω από τα 60 εκατομμύρια. Σε αυτούς συμπεριλαμβάνονται επαγγελματίες παροχής υπηρεσιών υγείας (40 εκατομμύρια), είτε αυτοί εργάζονται στον χώρο της υγείας είτε όχι, και διοικητικό και υποστηρικτικό προσωπικό που εργάζεται στον χώρο της υγείας (20 εκατομμύρια). Αντιστοιχεί, δηλαδή, περίπου ένας διοικητικός και υποστηρικτικός επαγγελματίας ανά δύο «παραγωγούς» υπηρεσιών υγείας (Καστανιώτη 2018). Η αναλογία είναι χαμηλότερη στην περιοχή της Αφρικής (περίπου 206 διοικητικοί και υποστηρικτικοί υπάλληλοι για 1000 «παραγωγούς» υγείας) και υψηλότερη για την δυτική περιοχή του Ειρηνικού (περίπου 745 για 1.000). Για την περιοχή της Ανατολικής Μεσογείου και της Νοτιοανατολικής Ασίας, η αναλογία είναι περίπου ένας διοικητικός και υποστηρικτικός υπάλληλος για πάνω από δύο «παραγωγούς» υπηρεσιών υγείας (WHO, </a:t>
            </a:r>
            <a:r>
              <a:rPr lang="el-GR" b="0" i="0" u="none" strike="noStrike" baseline="0" dirty="0" err="1">
                <a:latin typeface="Arial" panose="020B0604020202020204" pitchFamily="34" charset="0"/>
                <a:cs typeface="Arial" panose="020B0604020202020204" pitchFamily="34" charset="0"/>
              </a:rPr>
              <a:t>Core</a:t>
            </a:r>
            <a:r>
              <a:rPr lang="el-GR" b="0" i="0" u="none" strike="noStrike" baseline="0" dirty="0">
                <a:latin typeface="Arial" panose="020B0604020202020204" pitchFamily="34" charset="0"/>
                <a:cs typeface="Arial" panose="020B0604020202020204" pitchFamily="34" charset="0"/>
              </a:rPr>
              <a:t> Health </a:t>
            </a:r>
            <a:r>
              <a:rPr lang="el-GR" b="0" i="0" u="none" strike="noStrike" baseline="0" dirty="0" err="1">
                <a:latin typeface="Arial" panose="020B0604020202020204" pitchFamily="34" charset="0"/>
                <a:cs typeface="Arial" panose="020B0604020202020204" pitchFamily="34" charset="0"/>
              </a:rPr>
              <a:t>Indicators</a:t>
            </a:r>
            <a:r>
              <a:rPr lang="el-GR" b="0" i="0" u="none" strike="noStrike" baseline="0" dirty="0">
                <a:latin typeface="Arial" panose="020B0604020202020204" pitchFamily="34" charset="0"/>
                <a:cs typeface="Arial" panose="020B0604020202020204" pitchFamily="34" charset="0"/>
              </a:rPr>
              <a:t>, WHOSIS). Η </a:t>
            </a:r>
            <a:r>
              <a:rPr lang="el-GR" b="1" i="0" u="none" strike="noStrike" baseline="0" dirty="0">
                <a:latin typeface="Arial" panose="020B0604020202020204" pitchFamily="34" charset="0"/>
                <a:cs typeface="Arial" panose="020B0604020202020204" pitchFamily="34" charset="0"/>
              </a:rPr>
              <a:t>Ελλάδα </a:t>
            </a:r>
            <a:r>
              <a:rPr lang="el-GR" b="0" i="0" u="none" strike="noStrike" baseline="0" dirty="0">
                <a:latin typeface="Arial" panose="020B0604020202020204" pitchFamily="34" charset="0"/>
                <a:cs typeface="Arial" panose="020B0604020202020204" pitchFamily="34" charset="0"/>
              </a:rPr>
              <a:t>βρίσκεται στην κορυφή (μετά το Μονακό) στους ιατρούς (60 ιατροί ανά 10.000 κατοίκους) διπλάσια μεταξύ των χωρών του ΟΟΣΑ και από τον μέσο όρο τους (OECD Health </a:t>
            </a:r>
            <a:r>
              <a:rPr lang="el-GR" b="0" i="0" u="none" strike="noStrike" baseline="0" dirty="0" err="1">
                <a:latin typeface="Arial" panose="020B0604020202020204" pitchFamily="34" charset="0"/>
                <a:cs typeface="Arial" panose="020B0604020202020204" pitchFamily="34" charset="0"/>
              </a:rPr>
              <a:t>Data</a:t>
            </a:r>
            <a:r>
              <a:rPr lang="el-GR" b="0" i="0" u="none" strike="noStrike" baseline="0" dirty="0">
                <a:latin typeface="Arial" panose="020B0604020202020204" pitchFamily="34" charset="0"/>
                <a:cs typeface="Arial" panose="020B0604020202020204" pitchFamily="34" charset="0"/>
              </a:rPr>
              <a:t>). Αντιθέτως, η αναλογία των νοσηλευτών και των μαιών ανά 10.000 κατοίκους είναι χαμηλή. Μόλις 40 αντιστοιχούν σε 10.000 κατοίκους. Μετά την Ελλάδα, και τελευταία στην κατάταξη, βρίσκεται η Τουρκία με 30 νοσηλευτές ανά 10.000 κατοίκους. Η χώρα με την υψηλότερη αναλογία είναι η Ιρλανδία με 200 νοσηλευτές ανά 10.000 κατοίκους. Ο μέσος όρος των νοσηλευτών στις χώρες του ΟΟΣΑ (OECD Health </a:t>
            </a:r>
            <a:r>
              <a:rPr lang="el-GR" b="0" i="0" u="none" strike="noStrike" baseline="0" dirty="0" err="1">
                <a:latin typeface="Arial" panose="020B0604020202020204" pitchFamily="34" charset="0"/>
                <a:cs typeface="Arial" panose="020B0604020202020204" pitchFamily="34" charset="0"/>
              </a:rPr>
              <a:t>Data</a:t>
            </a:r>
            <a:r>
              <a:rPr lang="el-GR" b="0" i="0" u="none" strike="noStrike" baseline="0" dirty="0">
                <a:latin typeface="Arial" panose="020B0604020202020204" pitchFamily="34" charset="0"/>
                <a:cs typeface="Arial" panose="020B0604020202020204" pitchFamily="34" charset="0"/>
              </a:rPr>
              <a:t>) –χωρίς σε αυτούς να συνυπολογίζεται ο αριθμός των μαιών– αντιστοιχεί σε 100 νοσηλευτές ανά 10.000 κατοίκους. Πρέπει να σημειωθεί ότι η Ελλάδα παράγει νοσηλευτές, αλλά δεν τους απασχολεί επαρκώς, με αποτέλεσμα να εγκαταλείπουν το επάγγελμα.</a:t>
            </a:r>
          </a:p>
        </p:txBody>
      </p:sp>
    </p:spTree>
    <p:extLst>
      <p:ext uri="{BB962C8B-B14F-4D97-AF65-F5344CB8AC3E}">
        <p14:creationId xmlns:p14="http://schemas.microsoft.com/office/powerpoint/2010/main" val="2480822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8.3.2.1 </a:t>
            </a:r>
            <a:r>
              <a:rPr lang="el-GR" sz="2600" b="1" i="1" dirty="0">
                <a:latin typeface="Arial" panose="020B0604020202020204" pitchFamily="34" charset="0"/>
                <a:cs typeface="Arial" panose="020B0604020202020204" pitchFamily="34" charset="0"/>
              </a:rPr>
              <a:t>Πρόλογος </a:t>
            </a:r>
            <a:r>
              <a:rPr lang="el-GR" sz="2600" b="1" dirty="0">
                <a:latin typeface="Arial" panose="020B0604020202020204" pitchFamily="34" charset="0"/>
                <a:cs typeface="Arial" panose="020B0604020202020204" pitchFamily="34" charset="0"/>
              </a:rPr>
              <a:t>(1)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1386495"/>
            <a:ext cx="11112758" cy="3477875"/>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Για να κατανοηθεί η κατάσταση, οι υπολογισμοί του ανθρώπινου δυναμικού υγείας αφορούν:</a:t>
            </a:r>
          </a:p>
          <a:p>
            <a:pPr algn="l"/>
            <a:r>
              <a:rPr lang="el-GR" sz="2200" b="0" i="0" u="none" strike="noStrike" baseline="0" dirty="0">
                <a:latin typeface="Arial" panose="020B0604020202020204" pitchFamily="34" charset="0"/>
                <a:cs typeface="Arial" panose="020B0604020202020204" pitchFamily="34" charset="0"/>
              </a:rPr>
              <a:t>Α. Εισροές (</a:t>
            </a:r>
            <a:r>
              <a:rPr lang="el-GR" sz="2200" b="0" i="0" u="none" strike="noStrike" baseline="0" dirty="0" err="1">
                <a:latin typeface="Arial" panose="020B0604020202020204" pitchFamily="34" charset="0"/>
                <a:cs typeface="Arial" panose="020B0604020202020204" pitchFamily="34" charset="0"/>
              </a:rPr>
              <a:t>Inflows</a:t>
            </a:r>
            <a:r>
              <a:rPr lang="el-GR" sz="2200" b="0" i="0" u="none" strike="noStrike" baseline="0" dirty="0">
                <a:latin typeface="Arial" panose="020B0604020202020204" pitchFamily="34" charset="0"/>
                <a:cs typeface="Arial" panose="020B0604020202020204" pitchFamily="34" charset="0"/>
              </a:rPr>
              <a:t>) ανθρώπινων πόρων στο σύστημα υγείας (από Υπουργείο Παιδείας),</a:t>
            </a:r>
          </a:p>
          <a:p>
            <a:pPr algn="l"/>
            <a:r>
              <a:rPr lang="el-GR" sz="2200" b="0" i="0" u="none" strike="noStrike" baseline="0" dirty="0">
                <a:latin typeface="Arial" panose="020B0604020202020204" pitchFamily="34" charset="0"/>
                <a:cs typeface="Arial" panose="020B0604020202020204" pitchFamily="34" charset="0"/>
              </a:rPr>
              <a:t>Β. Κατανομή (</a:t>
            </a:r>
            <a:r>
              <a:rPr lang="el-GR" sz="2200" b="0" i="0" u="none" strike="noStrike" baseline="0" dirty="0" err="1">
                <a:latin typeface="Arial" panose="020B0604020202020204" pitchFamily="34" charset="0"/>
                <a:cs typeface="Arial" panose="020B0604020202020204" pitchFamily="34" charset="0"/>
              </a:rPr>
              <a:t>Distribution</a:t>
            </a:r>
            <a:r>
              <a:rPr lang="el-GR" sz="2200" b="0" i="0" u="none" strike="noStrike" baseline="0" dirty="0">
                <a:latin typeface="Arial" panose="020B0604020202020204" pitchFamily="34" charset="0"/>
                <a:cs typeface="Arial" panose="020B0604020202020204" pitchFamily="34" charset="0"/>
              </a:rPr>
              <a:t>) ανθρώπινων πόρων στο σύστημα υγείας (από ΕΛΣΤΑΤ, Υπουργείο Υγείας και Ενιαία Αρχή Πληρωμών),</a:t>
            </a:r>
          </a:p>
          <a:p>
            <a:pPr algn="l"/>
            <a:r>
              <a:rPr lang="el-GR" sz="2200" b="0" i="0" u="none" strike="noStrike" baseline="0" dirty="0">
                <a:latin typeface="Arial" panose="020B0604020202020204" pitchFamily="34" charset="0"/>
                <a:cs typeface="Arial" panose="020B0604020202020204" pitchFamily="34" charset="0"/>
              </a:rPr>
              <a:t>Γ. Εκροές (</a:t>
            </a:r>
            <a:r>
              <a:rPr lang="el-GR" sz="2200" b="0" i="0" u="none" strike="noStrike" baseline="0" dirty="0" err="1">
                <a:latin typeface="Arial" panose="020B0604020202020204" pitchFamily="34" charset="0"/>
                <a:cs typeface="Arial" panose="020B0604020202020204" pitchFamily="34" charset="0"/>
              </a:rPr>
              <a:t>Outflows</a:t>
            </a:r>
            <a:r>
              <a:rPr lang="el-GR" sz="2200" b="0" i="0" u="none" strike="noStrike" baseline="0" dirty="0">
                <a:latin typeface="Arial" panose="020B0604020202020204" pitchFamily="34" charset="0"/>
                <a:cs typeface="Arial" panose="020B0604020202020204" pitchFamily="34" charset="0"/>
              </a:rPr>
              <a:t>) ανθρώπινων πόρων στο σύστημα υγείας (από Υπουργείο Υγείας και Εργασίας-Κοινωνικών Ασφαλίσεων, για συνταξιοδοτήσεις και «μεταναστεύσεις» εκτός χώρας), για την εφαρμογή μοντέλου σχεδιασμού (Σχήμα 8.6 από τη μελέτη των </a:t>
            </a:r>
            <a:r>
              <a:rPr lang="el-GR" sz="2200" b="0" i="0" u="none" strike="noStrike" baseline="0" dirty="0" err="1">
                <a:latin typeface="Arial" panose="020B0604020202020204" pitchFamily="34" charset="0"/>
                <a:cs typeface="Arial" panose="020B0604020202020204" pitchFamily="34" charset="0"/>
              </a:rPr>
              <a:t>Polyzos</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et</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al</a:t>
            </a:r>
            <a:r>
              <a:rPr lang="el-GR" sz="2200" b="0" i="0" u="none" strike="noStrike" baseline="0" dirty="0">
                <a:latin typeface="Arial" panose="020B0604020202020204" pitchFamily="34" charset="0"/>
                <a:cs typeface="Arial" panose="020B0604020202020204" pitchFamily="34" charset="0"/>
              </a:rPr>
              <a:t>. 2014-5).</a:t>
            </a:r>
          </a:p>
        </p:txBody>
      </p:sp>
    </p:spTree>
    <p:extLst>
      <p:ext uri="{BB962C8B-B14F-4D97-AF65-F5344CB8AC3E}">
        <p14:creationId xmlns:p14="http://schemas.microsoft.com/office/powerpoint/2010/main" val="2515640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8.3.2.1 </a:t>
            </a:r>
            <a:r>
              <a:rPr lang="el-GR" sz="2600" b="1" i="1" dirty="0">
                <a:latin typeface="Arial" panose="020B0604020202020204" pitchFamily="34" charset="0"/>
                <a:cs typeface="Arial" panose="020B0604020202020204" pitchFamily="34" charset="0"/>
              </a:rPr>
              <a:t>Πρόλογος </a:t>
            </a:r>
            <a:r>
              <a:rPr lang="el-GR" sz="2600" b="1" dirty="0">
                <a:latin typeface="Arial" panose="020B0604020202020204" pitchFamily="34" charset="0"/>
                <a:cs typeface="Arial" panose="020B0604020202020204" pitchFamily="34" charset="0"/>
              </a:rPr>
              <a:t>(2)</a:t>
            </a:r>
            <a:endParaRPr lang="el-GR" sz="2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22D85168-60DF-FBE1-D032-5BE975ED1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159" y="1427747"/>
            <a:ext cx="9259942" cy="4908885"/>
          </a:xfrm>
          <a:prstGeom prst="rect">
            <a:avLst/>
          </a:prstGeom>
        </p:spPr>
      </p:pic>
    </p:spTree>
    <p:extLst>
      <p:ext uri="{BB962C8B-B14F-4D97-AF65-F5344CB8AC3E}">
        <p14:creationId xmlns:p14="http://schemas.microsoft.com/office/powerpoint/2010/main" val="3522688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8.3.2.2 </a:t>
            </a:r>
            <a:r>
              <a:rPr lang="el-GR" sz="2600" b="1" i="1" dirty="0">
                <a:latin typeface="Arial" panose="020B0604020202020204" pitchFamily="34" charset="0"/>
                <a:cs typeface="Arial" panose="020B0604020202020204" pitchFamily="34" charset="0"/>
              </a:rPr>
              <a:t>Παιδεία και προσφορά </a:t>
            </a:r>
            <a:r>
              <a:rPr lang="el-GR" sz="2600" b="1" dirty="0">
                <a:latin typeface="Arial" panose="020B0604020202020204" pitchFamily="34" charset="0"/>
                <a:cs typeface="Arial" panose="020B0604020202020204" pitchFamily="34" charset="0"/>
              </a:rPr>
              <a:t>(1)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174567" y="1427747"/>
            <a:ext cx="11829011" cy="501675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Στο Α (</a:t>
            </a:r>
            <a:r>
              <a:rPr lang="el-GR" sz="2000" b="0" i="0" u="none" strike="noStrike" baseline="0" dirty="0" err="1">
                <a:latin typeface="Arial" panose="020B0604020202020204" pitchFamily="34" charset="0"/>
                <a:cs typeface="Arial" panose="020B0604020202020204" pitchFamily="34" charset="0"/>
              </a:rPr>
              <a:t>Inflows</a:t>
            </a:r>
            <a:r>
              <a:rPr lang="el-GR" sz="2000" b="0" i="0" u="none" strike="noStrike" baseline="0" dirty="0">
                <a:latin typeface="Arial" panose="020B0604020202020204" pitchFamily="34" charset="0"/>
                <a:cs typeface="Arial" panose="020B0604020202020204" pitchFamily="34" charset="0"/>
              </a:rPr>
              <a:t>) η εκπαίδευση των επαγγελματιών υγείας στα εκπαιδευτικά ιδρύματα πραγματοποιείται: </a:t>
            </a:r>
          </a:p>
          <a:p>
            <a:pPr algn="l"/>
            <a:r>
              <a:rPr lang="el-GR" sz="2000" b="0" i="0" u="none" strike="noStrike" baseline="0" dirty="0">
                <a:latin typeface="Arial" panose="020B0604020202020204" pitchFamily="34" charset="0"/>
                <a:cs typeface="Arial" panose="020B0604020202020204" pitchFamily="34" charset="0"/>
              </a:rPr>
              <a:t>α. σε σχολές επαγγελμάτων υγείας των τεχνολογικών εκπαιδευτικών ιδρυμάτων, </a:t>
            </a:r>
          </a:p>
          <a:p>
            <a:pPr algn="l"/>
            <a:r>
              <a:rPr lang="el-GR" sz="2000" b="0" i="0" u="none" strike="noStrike" baseline="0" dirty="0">
                <a:latin typeface="Arial" panose="020B0604020202020204" pitchFamily="34" charset="0"/>
                <a:cs typeface="Arial" panose="020B0604020202020204" pitchFamily="34" charset="0"/>
              </a:rPr>
              <a:t>β. σε σχολές επιστημών υγείας των πανεπιστημίων, όπως πια (α-β) έχουν ενοποιηθεί, και στη (</a:t>
            </a:r>
            <a:r>
              <a:rPr lang="el-GR" sz="2000" b="0" i="0" u="none" strike="noStrike" baseline="0" dirty="0" err="1">
                <a:latin typeface="Arial" panose="020B0604020202020204" pitchFamily="34" charset="0"/>
                <a:cs typeface="Arial" panose="020B0604020202020204" pitchFamily="34" charset="0"/>
              </a:rPr>
              <a:t>μετα</a:t>
            </a:r>
            <a:r>
              <a:rPr lang="el-GR" sz="2000" b="0" i="0" u="none" strike="noStrike" baseline="0" dirty="0">
                <a:latin typeface="Arial" panose="020B0604020202020204" pitchFamily="34" charset="0"/>
                <a:cs typeface="Arial" panose="020B0604020202020204" pitchFamily="34" charset="0"/>
              </a:rPr>
              <a:t>)δευτεροβάθμια εκπαίδευση (ΙΕΚ-ΚΕΚ). Στόχος είναι η ανάπτυξη στρατηγικών που αφορούν τον σχεδιασμό του ανθρώπινου δυναμικού του τομέα της υγείας που οδηγούν στην επίτευξη της ισορροπίας μεταξύ της προσφοράς και της ζήτησης των αποφοίτων.</a:t>
            </a:r>
          </a:p>
          <a:p>
            <a:pPr algn="l"/>
            <a:r>
              <a:rPr lang="el-GR" sz="2000" b="0" i="0" u="none" strike="noStrike" baseline="0" dirty="0">
                <a:latin typeface="Arial" panose="020B0604020202020204" pitchFamily="34" charset="0"/>
                <a:cs typeface="Arial" panose="020B0604020202020204" pitchFamily="34" charset="0"/>
              </a:rPr>
              <a:t>Οι Πίνακες 8.2 και 8.3 παρέχουν την επισκόπηση των εισακτέων και αποφοίτων κατά βαθμίδα εκπαίδευσης για το ακαδημαϊκό έτος 2013-2014. Ο Πίνακας 8.2 επικεντρώνεται στην πανεπιστημιακή εκπαίδευση και παρουσιάζει στατιστικά στοιχεία για διάφορους επαγγελματίες υγείας, αποφοίτους ιατρικών, νοσηλευτικών οδοντιατρικών, φαρμακευτικών, κτηνιατρικών, ψυχολογικών και βιολογικών-τεχνολογικών σχολών. Τα έτη εκπαίδευσης κυμαίνονται από 6 για το ιατρικό προσωπικό έως 4 έτη για το νοσηλευτικό κ.ά. Αξίζει να σημειωθεί ότι στην Ελλάδα έχουμε 7 ιατρικές σχολές και 2 σχολές νοσηλευτικής στο πανεπιστήμιο, πλέον 8 νοσηλευτικών κ.ά. στα πρώην ΤΕΙ, πλέον των 1 συν 1 στρατιωτικές. Επιπλέον, υπάρχουν 3 οδοντιατρικές και 3 κτηνιατρικές, ανά 2 δημόσιες και 1 στρατιωτική, 3 φαρμακευτικές και 12 άλλες (ψυχολογία, βιολογία κ.λπ.), που εισάγουν ετησίως πάνω από 4.000 εισακτέους, ενώ αποφοιτούν πάνω από 3.000.</a:t>
            </a:r>
          </a:p>
        </p:txBody>
      </p:sp>
    </p:spTree>
    <p:extLst>
      <p:ext uri="{BB962C8B-B14F-4D97-AF65-F5344CB8AC3E}">
        <p14:creationId xmlns:p14="http://schemas.microsoft.com/office/powerpoint/2010/main" val="3968666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8.3.2.2 </a:t>
            </a:r>
            <a:r>
              <a:rPr lang="el-GR" sz="2600" b="1" i="1" dirty="0">
                <a:latin typeface="Arial" panose="020B0604020202020204" pitchFamily="34" charset="0"/>
                <a:cs typeface="Arial" panose="020B0604020202020204" pitchFamily="34" charset="0"/>
              </a:rPr>
              <a:t>Παιδεία και προσφορά </a:t>
            </a:r>
            <a:r>
              <a:rPr lang="el-GR" sz="2600" b="1" dirty="0">
                <a:latin typeface="Arial" panose="020B0604020202020204" pitchFamily="34" charset="0"/>
                <a:cs typeface="Arial" panose="020B0604020202020204" pitchFamily="34" charset="0"/>
              </a:rPr>
              <a:t>(2)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D806D832-FF20-53C4-71F3-F965BF0D5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349" y="1421577"/>
            <a:ext cx="6675562" cy="5043231"/>
          </a:xfrm>
          <a:prstGeom prst="rect">
            <a:avLst/>
          </a:prstGeom>
        </p:spPr>
      </p:pic>
    </p:spTree>
    <p:extLst>
      <p:ext uri="{BB962C8B-B14F-4D97-AF65-F5344CB8AC3E}">
        <p14:creationId xmlns:p14="http://schemas.microsoft.com/office/powerpoint/2010/main" val="4290526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8.1.1</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Διεύθυνση</a:t>
            </a:r>
            <a:r>
              <a:rPr lang="el-GR" sz="3000" b="1" i="0" u="none" strike="noStrike" baseline="0" dirty="0">
                <a:latin typeface="Arial" panose="020B0604020202020204" pitchFamily="34" charset="0"/>
                <a:cs typeface="Arial" panose="020B0604020202020204" pitchFamily="34" charset="0"/>
              </a:rPr>
              <a:t> (2)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983674"/>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Η επιτυχία (ή αποτυχία) ενός διοικητικού στελέχους είναι άμεσα συνυφασμένη με τη μορφή της διεύθυνσης του προσωπικού που θα εφαρμόσει. </a:t>
            </a:r>
          </a:p>
          <a:p>
            <a:pPr algn="l"/>
            <a:r>
              <a:rPr lang="el-GR" sz="2200" b="0" i="0" u="none" strike="noStrike" baseline="0" dirty="0">
                <a:latin typeface="Arial" panose="020B0604020202020204" pitchFamily="34" charset="0"/>
                <a:cs typeface="Arial" panose="020B0604020202020204" pitchFamily="34" charset="0"/>
              </a:rPr>
              <a:t>Συγκεκριμένα, βασικά στοιχεία της </a:t>
            </a:r>
            <a:r>
              <a:rPr lang="el-GR" sz="2200" b="1" i="0" u="none" strike="noStrike" baseline="0" dirty="0">
                <a:latin typeface="Arial" panose="020B0604020202020204" pitchFamily="34" charset="0"/>
                <a:cs typeface="Arial" panose="020B0604020202020204" pitchFamily="34" charset="0"/>
              </a:rPr>
              <a:t>μορφής </a:t>
            </a:r>
            <a:r>
              <a:rPr lang="el-GR" sz="2200" b="0" i="0" u="none" strike="noStrike" baseline="0" dirty="0">
                <a:latin typeface="Arial" panose="020B0604020202020204" pitchFamily="34" charset="0"/>
                <a:cs typeface="Arial" panose="020B0604020202020204" pitchFamily="34" charset="0"/>
              </a:rPr>
              <a:t>της διεύθυνσης που θα επιλέξει ένα στέλεχος, αφορούν δικά του προσωπικά χαρακτηριστικά και γνωρίσματα, όπως:</a:t>
            </a:r>
          </a:p>
          <a:p>
            <a:pPr algn="l"/>
            <a:r>
              <a:rPr lang="el-GR" sz="2200" b="0" i="0" u="none" strike="noStrike" baseline="0" dirty="0">
                <a:latin typeface="Arial" panose="020B0604020202020204" pitchFamily="34" charset="0"/>
                <a:cs typeface="Arial" panose="020B0604020202020204" pitchFamily="34" charset="0"/>
              </a:rPr>
              <a:t>• Το </a:t>
            </a:r>
            <a:r>
              <a:rPr lang="el-GR" sz="2200" b="0" i="0" u="none" strike="noStrike" baseline="0" dirty="0" err="1">
                <a:latin typeface="Arial" panose="020B0604020202020204" pitchFamily="34" charset="0"/>
                <a:cs typeface="Arial" panose="020B0604020202020204" pitchFamily="34" charset="0"/>
              </a:rPr>
              <a:t>αξιακό</a:t>
            </a:r>
            <a:r>
              <a:rPr lang="el-GR" sz="2200" b="0" i="0" u="none" strike="noStrike" baseline="0" dirty="0">
                <a:latin typeface="Arial" panose="020B0604020202020204" pitchFamily="34" charset="0"/>
                <a:cs typeface="Arial" panose="020B0604020202020204" pitchFamily="34" charset="0"/>
              </a:rPr>
              <a:t> του σύστημα, δηλαδή κατά πόσο πιστεύει ότι τα άτομα θα πρέπει να συμμετέχουν στις αποφάσεις που τους επηρεάζουν.</a:t>
            </a:r>
          </a:p>
          <a:p>
            <a:pPr algn="l"/>
            <a:r>
              <a:rPr lang="el-GR" sz="2200" b="0" i="0" u="none" strike="noStrike" baseline="0" dirty="0">
                <a:latin typeface="Arial" panose="020B0604020202020204" pitchFamily="34" charset="0"/>
                <a:cs typeface="Arial" panose="020B0604020202020204" pitchFamily="34" charset="0"/>
              </a:rPr>
              <a:t>• Την πίστη του για τους υφισταμένους του, που εξαρτάται σε μεγάλο βαθμό από την εμπιστοσύνη που έχει στους άλλους και την εκτίμησή του στις ικανότητές τους.</a:t>
            </a:r>
          </a:p>
          <a:p>
            <a:pPr algn="l"/>
            <a:r>
              <a:rPr lang="el-GR" sz="2200" b="0" i="0" u="none" strike="noStrike" baseline="0" dirty="0">
                <a:latin typeface="Arial" panose="020B0604020202020204" pitchFamily="34" charset="0"/>
                <a:cs typeface="Arial" panose="020B0604020202020204" pitchFamily="34" charset="0"/>
              </a:rPr>
              <a:t>• Τη φυσική του κλίση ως ηγέτης, καθώς υπάρχουν άνθρωποι που αποδίδουν καλύτερα μέσα στο πλαίσιο μίας ομάδας και άλλοι που δρουν με μεγαλύτερη άνεση και αποφασιστικότητα, όταν είναι μόνοι τους.</a:t>
            </a:r>
          </a:p>
          <a:p>
            <a:pPr algn="l"/>
            <a:r>
              <a:rPr lang="el-GR" sz="2200" b="0" i="0" u="none" strike="noStrike" baseline="0" dirty="0">
                <a:latin typeface="Arial" panose="020B0604020202020204" pitchFamily="34" charset="0"/>
                <a:cs typeface="Arial" panose="020B0604020202020204" pitchFamily="34" charset="0"/>
              </a:rPr>
              <a:t>• Τα αισθήματα ασφάλειάς του έναντι απρόβλεπτων καταστάσεων, δηλαδή πόσο άνετα αισθάνεται το στέλεχος που μεταβιβάζει σε κάποιον τον έλεγχο μιας δραστηριότητας και έτσι μεταβιβάζει και τη δυνατότητα πρόβλεψης ενός αβέβαιου γεγονότος.</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316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8.3.2.2 </a:t>
            </a:r>
            <a:r>
              <a:rPr lang="el-GR" sz="2600" b="1" i="1" dirty="0">
                <a:latin typeface="Arial" panose="020B0604020202020204" pitchFamily="34" charset="0"/>
                <a:cs typeface="Arial" panose="020B0604020202020204" pitchFamily="34" charset="0"/>
              </a:rPr>
              <a:t>Παιδεία και προσφορά </a:t>
            </a:r>
            <a:r>
              <a:rPr lang="el-GR" sz="2600" b="1" dirty="0">
                <a:latin typeface="Arial" panose="020B0604020202020204" pitchFamily="34" charset="0"/>
                <a:cs typeface="Arial" panose="020B0604020202020204" pitchFamily="34" charset="0"/>
              </a:rPr>
              <a:t>(3)</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80754" y="1427747"/>
            <a:ext cx="11430491" cy="3785652"/>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Ο Πίνακας 8.3 παρέχει μια συνοπτική εικόνα των πτυχιούχων της τεχνολογικής εκπαίδευσης σε διάφορους τομείς κατάρτισης και εξειδίκευσης, που έχουν ολοκληρώσει τετραετή εκπαίδευση, με την πλειονότητα (8) στο νοσηλευτικό προσωπικό, πλέον άλλου προσωπικού υγείας (3 για μαίες και 25 λοιπών επαγγελμάτων στις οποίες έχει </a:t>
            </a:r>
            <a:r>
              <a:rPr lang="el-GR" sz="2000" b="0" i="0" u="none" strike="noStrike" baseline="0" dirty="0" err="1">
                <a:latin typeface="Arial" panose="020B0604020202020204" pitchFamily="34" charset="0"/>
                <a:cs typeface="Arial" panose="020B0604020202020204" pitchFamily="34" charset="0"/>
              </a:rPr>
              <a:t>πρκύψει</a:t>
            </a:r>
            <a:r>
              <a:rPr lang="el-GR" sz="2000" b="0" i="0" u="none" strike="noStrike" baseline="0" dirty="0">
                <a:latin typeface="Arial" panose="020B0604020202020204" pitchFamily="34" charset="0"/>
                <a:cs typeface="Arial" panose="020B0604020202020204" pitchFamily="34" charset="0"/>
              </a:rPr>
              <a:t> κάποια ανακατανομή). </a:t>
            </a:r>
          </a:p>
          <a:p>
            <a:pPr algn="l"/>
            <a:r>
              <a:rPr lang="el-GR" sz="2000" b="0" i="0" u="none" strike="noStrike" baseline="0" dirty="0">
                <a:latin typeface="Arial" panose="020B0604020202020204" pitchFamily="34" charset="0"/>
                <a:cs typeface="Arial" panose="020B0604020202020204" pitchFamily="34" charset="0"/>
              </a:rPr>
              <a:t>Επίσης, εισάγουν ετησίως πάνω από 4.000 φοιτητές, ενώ αποφοιτούν πάνω από 3.000. Συνεπώς, το πρόβλημα είναι η δυσκολία απασχόλησης όλων αυτών των επαγγελματιών (συνολικά πλέον των 7.000).</a:t>
            </a:r>
          </a:p>
          <a:p>
            <a:pPr algn="l"/>
            <a:r>
              <a:rPr lang="el-GR" sz="2000" b="0" i="0" u="none" strike="noStrike" baseline="0" dirty="0">
                <a:latin typeface="Arial" panose="020B0604020202020204" pitchFamily="34" charset="0"/>
                <a:cs typeface="Arial" panose="020B0604020202020204" pitchFamily="34" charset="0"/>
              </a:rPr>
              <a:t>Πρέπει να σημειωθεί και ένας σεβαστός αριθμός αποφοίτων (2.000) ετησίως από τα επαγγελματικά λύκεια και τη </a:t>
            </a:r>
            <a:r>
              <a:rPr lang="el-GR" sz="2000" b="0" i="0" u="none" strike="noStrike" baseline="0" dirty="0" err="1">
                <a:latin typeface="Arial" panose="020B0604020202020204" pitchFamily="34" charset="0"/>
                <a:cs typeface="Arial" panose="020B0604020202020204" pitchFamily="34" charset="0"/>
              </a:rPr>
              <a:t>μετα-λυκειακή</a:t>
            </a:r>
            <a:r>
              <a:rPr lang="el-GR" sz="2000" b="0" i="0" u="none" strike="noStrike" baseline="0" dirty="0">
                <a:latin typeface="Arial" panose="020B0604020202020204" pitchFamily="34" charset="0"/>
                <a:cs typeface="Arial" panose="020B0604020202020204" pitchFamily="34" charset="0"/>
              </a:rPr>
              <a:t> (2-3-ετή) εκπαίδευση σε ΙΕΚ και ΚΕΚ. Επίσης, άνω των 200 πτυχιούχων επιστημών κι επαγγελμάτων υγείας αποφοιτούν από ξένα πανεπιστήμια και επανέρχονται στη χώρα, για να αναγνωρίσουν τα πτυχία τους και εργαστούν. </a:t>
            </a:r>
          </a:p>
          <a:p>
            <a:pPr algn="l"/>
            <a:r>
              <a:rPr lang="el-GR" sz="2000" b="0" i="0" u="none" strike="noStrike" baseline="0" dirty="0">
                <a:latin typeface="Arial" panose="020B0604020202020204" pitchFamily="34" charset="0"/>
                <a:cs typeface="Arial" panose="020B0604020202020204" pitchFamily="34" charset="0"/>
              </a:rPr>
              <a:t>Δεν έχει γίνει ανάλογη εκτίμηση όσων εξέρχονται </a:t>
            </a:r>
            <a:r>
              <a:rPr lang="el-GR" sz="2000" b="0" i="0" u="none" strike="noStrike" baseline="0" dirty="0" err="1">
                <a:latin typeface="Arial" panose="020B0604020202020204" pitchFamily="34" charset="0"/>
                <a:cs typeface="Arial" panose="020B0604020202020204" pitchFamily="34" charset="0"/>
              </a:rPr>
              <a:t>βραχυ</a:t>
            </a:r>
            <a:r>
              <a:rPr lang="el-GR" sz="2000" b="0" i="0" u="none" strike="noStrike" baseline="0" dirty="0">
                <a:latin typeface="Arial" panose="020B0604020202020204" pitchFamily="34" charset="0"/>
                <a:cs typeface="Arial" panose="020B0604020202020204" pitchFamily="34" charset="0"/>
              </a:rPr>
              <a:t>/μακροχρόνια. </a:t>
            </a:r>
          </a:p>
        </p:txBody>
      </p:sp>
    </p:spTree>
    <p:extLst>
      <p:ext uri="{BB962C8B-B14F-4D97-AF65-F5344CB8AC3E}">
        <p14:creationId xmlns:p14="http://schemas.microsoft.com/office/powerpoint/2010/main" val="2311790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8.3.2.2 </a:t>
            </a:r>
            <a:r>
              <a:rPr lang="el-GR" sz="2600" b="1" i="1" dirty="0">
                <a:latin typeface="Arial" panose="020B0604020202020204" pitchFamily="34" charset="0"/>
                <a:cs typeface="Arial" panose="020B0604020202020204" pitchFamily="34" charset="0"/>
              </a:rPr>
              <a:t>Παιδεία και προσφορά </a:t>
            </a:r>
            <a:r>
              <a:rPr lang="el-GR" sz="2600" b="1" dirty="0">
                <a:latin typeface="Arial" panose="020B0604020202020204" pitchFamily="34" charset="0"/>
                <a:cs typeface="Arial" panose="020B0604020202020204" pitchFamily="34" charset="0"/>
              </a:rPr>
              <a:t>(4)</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18574BA7-C913-5601-94BF-2BD893FEB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975" y="1427747"/>
            <a:ext cx="5810049" cy="5038865"/>
          </a:xfrm>
          <a:prstGeom prst="rect">
            <a:avLst/>
          </a:prstGeom>
        </p:spPr>
      </p:pic>
    </p:spTree>
    <p:extLst>
      <p:ext uri="{BB962C8B-B14F-4D97-AF65-F5344CB8AC3E}">
        <p14:creationId xmlns:p14="http://schemas.microsoft.com/office/powerpoint/2010/main" val="1636926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80754" y="1427747"/>
            <a:ext cx="11430491" cy="4154984"/>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Αναφορικά με το </a:t>
            </a:r>
            <a:r>
              <a:rPr lang="el-GR" sz="2200" b="1" i="1" u="none" strike="noStrike" baseline="0" dirty="0">
                <a:latin typeface="Arial" panose="020B0604020202020204" pitchFamily="34" charset="0"/>
                <a:cs typeface="Arial" panose="020B0604020202020204" pitchFamily="34" charset="0"/>
              </a:rPr>
              <a:t>ανθρώπινο δυναμικό στους κλάδους της υγείας και των κοινωνικών υπηρεσιών</a:t>
            </a:r>
            <a:r>
              <a:rPr lang="el-GR" sz="2200" b="0" i="0" u="none" strike="noStrike" baseline="0" dirty="0">
                <a:latin typeface="Arial" panose="020B0604020202020204" pitchFamily="34" charset="0"/>
                <a:cs typeface="Arial" panose="020B0604020202020204" pitchFamily="34" charset="0"/>
              </a:rPr>
              <a:t>, η Ελλάδα κατατάσσεται στις χώρες που έχουν τα πιο χαμηλά ποσοστά απασχόλησης με 5,4% έναντι 10,1% του μέσου όρου στον ΟΟΣΑ. Στις Σκανδιναβικές χώρες η απασχόληση ανέρχεται σε ποσοστό άνω του 15%.</a:t>
            </a:r>
          </a:p>
          <a:p>
            <a:pPr algn="l"/>
            <a:r>
              <a:rPr lang="el-GR" sz="2200" b="0" i="0" u="none" strike="noStrike" baseline="0" dirty="0">
                <a:latin typeface="Arial" panose="020B0604020202020204" pitchFamily="34" charset="0"/>
                <a:cs typeface="Arial" panose="020B0604020202020204" pitchFamily="34" charset="0"/>
              </a:rPr>
              <a:t>Την τετραετία 2016-2019 παρατηρήθηκε μείωση του αριθμού του </a:t>
            </a:r>
            <a:r>
              <a:rPr lang="el-GR" sz="2200" b="1" i="1" u="none" strike="noStrike" baseline="0" dirty="0">
                <a:latin typeface="Arial" panose="020B0604020202020204" pitchFamily="34" charset="0"/>
                <a:cs typeface="Arial" panose="020B0604020202020204" pitchFamily="34" charset="0"/>
              </a:rPr>
              <a:t>ιατρικού προσωπικού</a:t>
            </a:r>
            <a:r>
              <a:rPr lang="el-GR" sz="2200" b="0" i="0" u="none" strike="noStrike" baseline="0" dirty="0">
                <a:latin typeface="Arial" panose="020B0604020202020204" pitchFamily="34" charset="0"/>
                <a:cs typeface="Arial" panose="020B0604020202020204" pitchFamily="34" charset="0"/>
              </a:rPr>
              <a:t>, (πλήρους απασχόλησης) στα θεραπευτήρια στο σύνολο της χώρας κατά 2,1%. Αντιθέτως, στο νοσηλευτικό προσωπικό (νοσηλευτές, νοσοκόμοι, μαίες) παρατηρήθηκε, κατά την τετραετία 2016-2019, αύξηση κατά 3,7%, στο παραϊατρικό προσωπικό (τεχνολόγοι εργαστηρίων και βοηθοί εργαστηρίων, τεχνολόγοι ακτινολόγοι, χειριστές-εμφανιστές, φυσιοθεραπευτές, </a:t>
            </a:r>
            <a:r>
              <a:rPr lang="el-GR" sz="2200" b="0" i="0" u="none" strike="noStrike" baseline="0" dirty="0" err="1">
                <a:latin typeface="Arial" panose="020B0604020202020204" pitchFamily="34" charset="0"/>
                <a:cs typeface="Arial" panose="020B0604020202020204" pitchFamily="34" charset="0"/>
              </a:rPr>
              <a:t>εργοθεραπευτές</a:t>
            </a:r>
            <a:r>
              <a:rPr lang="el-GR" sz="2200" b="0" i="0" u="none" strike="noStrike" baseline="0" dirty="0">
                <a:latin typeface="Arial" panose="020B0604020202020204" pitchFamily="34" charset="0"/>
                <a:cs typeface="Arial" panose="020B0604020202020204" pitchFamily="34" charset="0"/>
              </a:rPr>
              <a:t>, λογοθεραπευτές) αύξηση κατά 6,7% και στο βοηθητικό νοσηλευτικό προσωπικό των θεραπευτηρίων (βοηθοί θαλάμου, τραυματιοφορείς, άλλες βοηθητικές ειδικότητες) αύξηση κατά 1,5% (Πίνακας 8.4).</a:t>
            </a:r>
          </a:p>
        </p:txBody>
      </p:sp>
    </p:spTree>
    <p:extLst>
      <p:ext uri="{BB962C8B-B14F-4D97-AF65-F5344CB8AC3E}">
        <p14:creationId xmlns:p14="http://schemas.microsoft.com/office/powerpoint/2010/main" val="3354497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28EB0682-15AD-B9B1-80B7-431AC8FC2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239" y="1680410"/>
            <a:ext cx="9739521" cy="3497179"/>
          </a:xfrm>
          <a:prstGeom prst="rect">
            <a:avLst/>
          </a:prstGeom>
        </p:spPr>
      </p:pic>
    </p:spTree>
    <p:extLst>
      <p:ext uri="{BB962C8B-B14F-4D97-AF65-F5344CB8AC3E}">
        <p14:creationId xmlns:p14="http://schemas.microsoft.com/office/powerpoint/2010/main" val="27326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(3)</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606491" y="1427747"/>
            <a:ext cx="11112758" cy="4708981"/>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Αναλογικά με τον πληθυσμό της, η Ελλάδα διαθέτει τον μεγαλύτερο πληθυσμό ιατρών στις αναπτυγμένες χώρες του ΟΟΣΑ (6,1 ιατροί ανά 1.000 άτομα πληθυσμού έναντι 3,5 στον ΟΟΣΑ) και τον μεγαλύτερο πληθυσμό εξειδικευμένων ιατρών στον κόσμο 82%, όταν ο μέσος όρος στον ΟΟΣΑ είναι 65%.</a:t>
            </a:r>
          </a:p>
          <a:p>
            <a:pPr algn="l"/>
            <a:r>
              <a:rPr lang="el-GR" sz="2000" b="0" i="0" u="none" strike="noStrike" baseline="0" dirty="0">
                <a:latin typeface="Arial" panose="020B0604020202020204" pitchFamily="34" charset="0"/>
                <a:cs typeface="Arial" panose="020B0604020202020204" pitchFamily="34" charset="0"/>
              </a:rPr>
              <a:t>Αντίθετα, οι </a:t>
            </a:r>
            <a:r>
              <a:rPr lang="el-GR" sz="2000" b="1" i="1" u="none" strike="noStrike" baseline="0" dirty="0">
                <a:latin typeface="Arial" panose="020B0604020202020204" pitchFamily="34" charset="0"/>
                <a:cs typeface="Arial" panose="020B0604020202020204" pitchFamily="34" charset="0"/>
              </a:rPr>
              <a:t>ιατροί γενικής ιατρικής </a:t>
            </a:r>
            <a:r>
              <a:rPr lang="el-GR" sz="2000" b="0" i="0" u="none" strike="noStrike" baseline="0" dirty="0">
                <a:latin typeface="Arial" panose="020B0604020202020204" pitchFamily="34" charset="0"/>
                <a:cs typeface="Arial" panose="020B0604020202020204" pitchFamily="34" charset="0"/>
              </a:rPr>
              <a:t>αποτελούν το 5% επί του συνόλου, δηλαδή κατέχουν το χαμηλότερο ποσοστό του μέσου όρου του ΟΟΣΑ (23%). Χώρες με αναπτυγμένα συστήματα πρωτοβάθμιας περίθαλψης απασχολούν σε υψηλά ποσοστά γενικούς ιατρούς, όπως η Πορτογαλία (46%), η Γαλλία (38%), η Φινλανδία (38%) και το Βέλγιο (37%).</a:t>
            </a:r>
          </a:p>
          <a:p>
            <a:pPr algn="l"/>
            <a:r>
              <a:rPr lang="el-GR" sz="2000" b="0" i="0" u="none" strike="noStrike" baseline="0" dirty="0">
                <a:latin typeface="Arial" panose="020B0604020202020204" pitchFamily="34" charset="0"/>
                <a:cs typeface="Arial" panose="020B0604020202020204" pitchFamily="34" charset="0"/>
              </a:rPr>
              <a:t>Σχετικά με το απασχολούμενο </a:t>
            </a:r>
            <a:r>
              <a:rPr lang="el-GR" sz="2000" b="1" i="1" u="none" strike="noStrike" baseline="0" dirty="0">
                <a:latin typeface="Arial" panose="020B0604020202020204" pitchFamily="34" charset="0"/>
                <a:cs typeface="Arial" panose="020B0604020202020204" pitchFamily="34" charset="0"/>
              </a:rPr>
              <a:t>ιατρικό προσωπικό ανά υγειονομική περιφέρεια</a:t>
            </a:r>
            <a:r>
              <a:rPr lang="el-GR" sz="2000" b="1"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υπάρχει ανισοκατανομή και παρατηρείται συγκέντρωση του ιατρικού δυναμικού στα δύο αστικά κέντρα της Αθήνας και της Θεσσαλονίκης. Η 1η ΥΠΕ (Αθήνα-Ανατολική Αττική) διαθέτει 1,99 ιατρούς ανά 1.000 κατοίκους και η 7η ΥΠΕ (Κρήτη) 1,6, ποσοστά που υπερβαίνουν τον πανελλαδικό μέσο όρο (1,42). Αντίθετα, η 5η ΥΠΕ (Θεσσαλία-Στερεά Ελλάδα) διαθέτει 0,92 και η 2η ΥΠΕ (Πειραιάς-</a:t>
            </a:r>
            <a:r>
              <a:rPr lang="el-GR" sz="2000" b="0" i="0" u="none" strike="noStrike" baseline="0" dirty="0" err="1">
                <a:latin typeface="Arial" panose="020B0604020202020204" pitchFamily="34" charset="0"/>
                <a:cs typeface="Arial" panose="020B0604020202020204" pitchFamily="34" charset="0"/>
              </a:rPr>
              <a:t>Δυτ</a:t>
            </a:r>
            <a:r>
              <a:rPr lang="el-GR" sz="2000" b="0" i="0" u="none" strike="noStrike" baseline="0" dirty="0">
                <a:latin typeface="Arial" panose="020B0604020202020204" pitchFamily="34" charset="0"/>
                <a:cs typeface="Arial" panose="020B0604020202020204" pitchFamily="34" charset="0"/>
              </a:rPr>
              <a:t>. Αττική-Αιγαίο) 1,09. Σε ό,τι αφορά τους ιατρούς ανά κλίνη, η 1η ΥΠΕ παρουσιάζει σημαντικά μεγαλύτερο δείκτη (0,57) (Τούντας 2020).</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957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(4)</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606491" y="1427747"/>
            <a:ext cx="11112758" cy="501675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Αναφορικά με το </a:t>
            </a:r>
            <a:r>
              <a:rPr lang="el-GR" sz="2000" b="1" i="1" u="none" strike="noStrike" baseline="0" dirty="0">
                <a:latin typeface="Arial" panose="020B0604020202020204" pitchFamily="34" charset="0"/>
                <a:cs typeface="Arial" panose="020B0604020202020204" pitchFamily="34" charset="0"/>
              </a:rPr>
              <a:t>νοσηλευτικό προσωπικό</a:t>
            </a:r>
            <a:r>
              <a:rPr lang="el-GR" sz="2000" b="0" i="0" u="none" strike="noStrike" baseline="0" dirty="0">
                <a:latin typeface="Arial" panose="020B0604020202020204" pitchFamily="34" charset="0"/>
                <a:cs typeface="Arial" panose="020B0604020202020204" pitchFamily="34" charset="0"/>
              </a:rPr>
              <a:t>, η χώρα μας διαθέτει σχετικά μικρό πληθυσμό (απασχολούμενων) νοσηλευτών (3,4 νοσηλευτές ανά 1.000 άτομα πληθυσμού έναντι 8,2 στην ΕΕ-27 και 16,9 στη Δανία).</a:t>
            </a:r>
          </a:p>
          <a:p>
            <a:pPr algn="l"/>
            <a:r>
              <a:rPr lang="el-GR" sz="2000" b="0" i="0" u="none" strike="noStrike" baseline="0" dirty="0">
                <a:latin typeface="Arial" panose="020B0604020202020204" pitchFamily="34" charset="0"/>
                <a:cs typeface="Arial" panose="020B0604020202020204" pitchFamily="34" charset="0"/>
              </a:rPr>
              <a:t>Ο λόγος </a:t>
            </a:r>
            <a:r>
              <a:rPr lang="el-GR" sz="2000" b="1" i="1" u="none" strike="noStrike" baseline="0" dirty="0">
                <a:latin typeface="Arial" panose="020B0604020202020204" pitchFamily="34" charset="0"/>
                <a:cs typeface="Arial" panose="020B0604020202020204" pitchFamily="34" charset="0"/>
              </a:rPr>
              <a:t>νοσηλευτών προς ιατρούς </a:t>
            </a:r>
            <a:r>
              <a:rPr lang="el-GR" sz="2000" b="0" i="0" u="none" strike="noStrike" baseline="0" dirty="0">
                <a:latin typeface="Arial" panose="020B0604020202020204" pitchFamily="34" charset="0"/>
                <a:cs typeface="Arial" panose="020B0604020202020204" pitchFamily="34" charset="0"/>
              </a:rPr>
              <a:t>στα νοσοκομεία στην Ελλάδα είναι 1,5:1 (από τις χαμηλότερες αναλογίες διεθνώς), όταν στην ΕΕ-27 η αναλογία είναι 2,3:1 και στη Φινλανδία 4,4:1. (</a:t>
            </a:r>
            <a:r>
              <a:rPr lang="en-US" sz="2000" b="0" i="0" u="none" strike="noStrike" baseline="0" dirty="0">
                <a:latin typeface="Arial" panose="020B0604020202020204" pitchFamily="34" charset="0"/>
                <a:cs typeface="Arial" panose="020B0604020202020204" pitchFamily="34" charset="0"/>
              </a:rPr>
              <a:t>OECD 2020).</a:t>
            </a:r>
          </a:p>
          <a:p>
            <a:pPr algn="l"/>
            <a:r>
              <a:rPr lang="el-GR" sz="2000" b="0" i="0" u="none" strike="noStrike" baseline="0" dirty="0">
                <a:latin typeface="Arial" panose="020B0604020202020204" pitchFamily="34" charset="0"/>
                <a:cs typeface="Arial" panose="020B0604020202020204" pitchFamily="34" charset="0"/>
              </a:rPr>
              <a:t>Σχετικά με την κατανομή αυτών στις ΥΠΕ, η 1η ΥΠΕ διαθέτει 2,21 νοσηλευτές/</a:t>
            </a:r>
            <a:r>
              <a:rPr lang="el-GR" sz="2000" b="0" i="0" u="none" strike="noStrike" baseline="0" dirty="0" err="1">
                <a:latin typeface="Arial" panose="020B0604020202020204" pitchFamily="34" charset="0"/>
                <a:cs typeface="Arial" panose="020B0604020202020204" pitchFamily="34" charset="0"/>
              </a:rPr>
              <a:t>τριες</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ανά 1.000 κατοίκους, η 7η ΥΠΕ 2,02 και η 4η ΥΠΕ (Ανατ. Μακεδονίας-Θράκης) 1,91. Στους νοσηλευτές ανά κλίνη, η 5η ΥΠΕ παρουσιάζει τον υψηλότερο δείκτη (0,71) και τον χαμηλότερο η 2η, η 3η και η 7η ΥΠΕ.</a:t>
            </a:r>
          </a:p>
          <a:p>
            <a:pPr algn="l"/>
            <a:r>
              <a:rPr lang="el-GR" sz="2000" b="0" i="0" u="none" strike="noStrike" baseline="0" dirty="0">
                <a:latin typeface="Arial" panose="020B0604020202020204" pitchFamily="34" charset="0"/>
                <a:cs typeface="Arial" panose="020B0604020202020204" pitchFamily="34" charset="0"/>
              </a:rPr>
              <a:t>Όσον αφορά το Β (</a:t>
            </a:r>
            <a:r>
              <a:rPr lang="el-GR" sz="2000" b="0" i="0" u="none" strike="noStrike" baseline="0" dirty="0" err="1">
                <a:latin typeface="Arial" panose="020B0604020202020204" pitchFamily="34" charset="0"/>
                <a:cs typeface="Arial" panose="020B0604020202020204" pitchFamily="34" charset="0"/>
              </a:rPr>
              <a:t>distribution</a:t>
            </a:r>
            <a:r>
              <a:rPr lang="el-GR" sz="2000" b="0" i="0" u="none" strike="noStrike" baseline="0" dirty="0">
                <a:latin typeface="Arial" panose="020B0604020202020204" pitchFamily="34" charset="0"/>
                <a:cs typeface="Arial" panose="020B0604020202020204" pitchFamily="34" charset="0"/>
              </a:rPr>
              <a:t>) στο ΕΣΥ, μια δωδεκαετία πριν, το προσωπικό (Πίνακας 8.5) πλησίαζε τα δεδομένα του ενιαίου πλαισίου θέσεων (ΠΔ.86/87), με υπερβάλλοντα αριθμό ιατρών και ελλείποντα τον αριθμό των νοσηλευτών. Μάλιστα, στους τελευταίους κάτω από τους μισούς (48,5%) είχαν ανώτατη εκπαίδευση, 41,5% μέση εκπαίδευση Λυκείου ή/και ΙΕΚ-ΚΕΚ (βοηθοί νοσηλευτών), 10% βασική εκπαίδευση (βοηθοί θαλάμων και τραυματιοφορείς) αναδεικνύοντας περαιτέρω το πρόβλημα.</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075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(5)</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5479D7B9-8CB3-62FF-04A6-A2E3903EF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201" y="1424988"/>
            <a:ext cx="7255858" cy="5042579"/>
          </a:xfrm>
          <a:prstGeom prst="rect">
            <a:avLst/>
          </a:prstGeom>
        </p:spPr>
      </p:pic>
    </p:spTree>
    <p:extLst>
      <p:ext uri="{BB962C8B-B14F-4D97-AF65-F5344CB8AC3E}">
        <p14:creationId xmlns:p14="http://schemas.microsoft.com/office/powerpoint/2010/main" val="4187810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37354"/>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(6)</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112295" y="1168537"/>
            <a:ext cx="11967410"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Παράλληλα, το 66% του διοικητικού προσωπικού και το 40% παραϊατρικού προσωπικού είχαν δευτεροβάθμια εκπαίδευση, ενώ στο τεχνικό προσωπικό το 50% είχε βασική και το 42% δευτεροβάθμια εκπαίδευση (αντιστοίχως 34%, 60% και 8% ανώτατη εκπαίδευση). Να σημειωθεί ότι στους ιατρούς το 55% ήταν κάτω από 55 ετών και το υπόλοιπο (45%) άνω (25% ως 60 και 20% άνω των 60 ετών). Αντιθέτως, στο υπόλοιπο προσωπικό το 90% ήταν κάτω των 55 ετών και το 10% άνω. Προφανώς, λόγω περιορισμένων προσλήψεων, τουλάχιστον ως τα μέσα της προηγούμενης δεκαετίας, η γήρανση του προσωπικού επιδεινώθηκε. </a:t>
            </a:r>
            <a:r>
              <a:rPr lang="el-GR" sz="1800" b="0" i="0" u="none" strike="noStrike" baseline="0" dirty="0" err="1">
                <a:latin typeface="Arial" panose="020B0604020202020204" pitchFamily="34" charset="0"/>
                <a:cs typeface="Arial" panose="020B0604020202020204" pitchFamily="34" charset="0"/>
              </a:rPr>
              <a:t>To</a:t>
            </a:r>
            <a:r>
              <a:rPr lang="el-GR" sz="1800" b="0" i="0" u="none" strike="noStrike" baseline="0" dirty="0">
                <a:latin typeface="Arial" panose="020B0604020202020204" pitchFamily="34" charset="0"/>
                <a:cs typeface="Arial" panose="020B0604020202020204" pitchFamily="34" charset="0"/>
              </a:rPr>
              <a:t> 85% (πάνω από 76.000) ήταν μόνιμο προσωπικό (περίπου 10.000 ειδικευόμενοι κ.ά. ιατροί) (Πίνακας 8.6).</a:t>
            </a:r>
          </a:p>
          <a:p>
            <a:pPr algn="l"/>
            <a:r>
              <a:rPr lang="el-GR" sz="1800" b="0" i="0" u="none" strike="noStrike" baseline="0" dirty="0">
                <a:latin typeface="Arial" panose="020B0604020202020204" pitchFamily="34" charset="0"/>
                <a:cs typeface="Arial" panose="020B0604020202020204" pitchFamily="34" charset="0"/>
              </a:rPr>
              <a:t>Όσον αφορά το Γ (</a:t>
            </a:r>
            <a:r>
              <a:rPr lang="el-GR" sz="1800" b="0" i="0" u="none" strike="noStrike" baseline="0" dirty="0" err="1">
                <a:latin typeface="Arial" panose="020B0604020202020204" pitchFamily="34" charset="0"/>
                <a:cs typeface="Arial" panose="020B0604020202020204" pitchFamily="34" charset="0"/>
              </a:rPr>
              <a:t>outflows</a:t>
            </a:r>
            <a:r>
              <a:rPr lang="el-GR" sz="1800" b="0" i="0" u="none" strike="noStrike" baseline="0" dirty="0">
                <a:latin typeface="Arial" panose="020B0604020202020204" pitchFamily="34" charset="0"/>
                <a:cs typeface="Arial" panose="020B0604020202020204" pitchFamily="34" charset="0"/>
              </a:rPr>
              <a:t>), το 2011-2 ήταν έτος καμπής στο ΕΣΥ με μαζικές αποχωρήσεις (4.000 στο τέλος του 2011, 2000 το 2012, και πρόβλεψη για 2.500 ως το 2018), λόγω συνταξιοδοτήσεων, μειώσεων μισθών κ.ά., που επιδείνωσαν τη κατάσταση κυρίως στο παραϊατρικό και τεχνικό προσωπικό (Σχήμα 8.7).</a:t>
            </a:r>
          </a:p>
          <a:p>
            <a:pPr algn="l"/>
            <a:r>
              <a:rPr lang="el-GR" sz="1800" b="0" i="0" u="none" strike="noStrike" baseline="0" dirty="0">
                <a:latin typeface="Arial" panose="020B0604020202020204" pitchFamily="34" charset="0"/>
                <a:cs typeface="Arial" panose="020B0604020202020204" pitchFamily="34" charset="0"/>
              </a:rPr>
              <a:t>Οι εκτιμήσεις του </a:t>
            </a:r>
            <a:r>
              <a:rPr lang="el-GR" sz="1800" b="1" i="0" u="none" strike="noStrike" baseline="0" dirty="0">
                <a:latin typeface="Arial" panose="020B0604020202020204" pitchFamily="34" charset="0"/>
                <a:cs typeface="Arial" panose="020B0604020202020204" pitchFamily="34" charset="0"/>
              </a:rPr>
              <a:t>2014 </a:t>
            </a:r>
            <a:r>
              <a:rPr lang="el-GR" sz="1800" b="0" i="0" u="none" strike="noStrike" baseline="0" dirty="0">
                <a:latin typeface="Arial" panose="020B0604020202020204" pitchFamily="34" charset="0"/>
                <a:cs typeface="Arial" panose="020B0604020202020204" pitchFamily="34" charset="0"/>
              </a:rPr>
              <a:t>(</a:t>
            </a:r>
            <a:r>
              <a:rPr lang="el-GR" sz="1800" b="0" i="0" u="none" strike="noStrike" baseline="0" dirty="0" err="1">
                <a:latin typeface="Arial" panose="020B0604020202020204" pitchFamily="34" charset="0"/>
                <a:cs typeface="Arial" panose="020B0604020202020204" pitchFamily="34" charset="0"/>
              </a:rPr>
              <a:t>Polyzos</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et</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al</a:t>
            </a:r>
            <a:r>
              <a:rPr lang="el-GR" sz="1800" b="0" i="0" u="none" strike="noStrike" baseline="0" dirty="0">
                <a:latin typeface="Arial" panose="020B0604020202020204" pitchFamily="34" charset="0"/>
                <a:cs typeface="Arial" panose="020B0604020202020204" pitchFamily="34" charset="0"/>
              </a:rPr>
              <a:t>.) μείωσαν το προσωπικό σε κάτω από 90.000 (88.000 ήτοι 82,5 στα νοσοκομεία του ΕΣΥ και 6.500 στα κέντρα υγείας (</a:t>
            </a:r>
            <a:r>
              <a:rPr lang="el-GR" sz="1800" b="0" i="0" u="none" strike="noStrike" baseline="0" dirty="0" err="1">
                <a:latin typeface="Arial" panose="020B0604020202020204" pitchFamily="34" charset="0"/>
                <a:cs typeface="Arial" panose="020B0604020202020204" pitchFamily="34" charset="0"/>
              </a:rPr>
              <a:t>μ.ο</a:t>
            </a:r>
            <a:r>
              <a:rPr lang="el-GR" sz="1800" b="0" i="0" u="none" strike="noStrike" baseline="0" dirty="0">
                <a:latin typeface="Arial" panose="020B0604020202020204" pitchFamily="34" charset="0"/>
                <a:cs typeface="Arial" panose="020B0604020202020204" pitchFamily="34" charset="0"/>
              </a:rPr>
              <a:t>. 30). Στα κέντρα υγείας υπηρετούσαν 2.000+ ιατροί, 2.000+ νοσηλευτές και 2.000+ λοιπό προσωπικό. Η κατανομή στα </a:t>
            </a:r>
            <a:r>
              <a:rPr lang="el-GR" sz="1800" b="0" i="1" u="none" strike="noStrike" baseline="0" dirty="0">
                <a:latin typeface="Arial" panose="020B0604020202020204" pitchFamily="34" charset="0"/>
                <a:cs typeface="Arial" panose="020B0604020202020204" pitchFamily="34" charset="0"/>
              </a:rPr>
              <a:t>νοσοκομεία</a:t>
            </a:r>
            <a:r>
              <a:rPr lang="el-GR" sz="1800" b="0" i="0" u="none" strike="noStrike" baseline="0" dirty="0">
                <a:latin typeface="Arial" panose="020B0604020202020204" pitchFamily="34" charset="0"/>
                <a:cs typeface="Arial" panose="020B0604020202020204" pitchFamily="34" charset="0"/>
              </a:rPr>
              <a:t> ήταν: 20.000 ιατροί ή 0,6 ανά κλίνη, 17.700 νοσηλευτές, 16.300 βοηθοί νοσηλευτών, 3.000 βοηθοί θαλάμων και πλέον των 1.000 τραυματιοφορείς ή 1,1 ανά κλίνη, 2.500 επιστημονικό, 3.000 παραϊατρικό προσωπικό, 8.000 διοικητικοί, 8.000 τεχνικοί και 3.000 βοηθητικό προσωπικό ή 0,8 ανά κλίνη. </a:t>
            </a:r>
            <a:r>
              <a:rPr lang="el-GR" sz="1800" b="1" i="0" u="none" strike="noStrike" baseline="0" dirty="0">
                <a:latin typeface="Arial" panose="020B0604020202020204" pitchFamily="34" charset="0"/>
                <a:cs typeface="Arial" panose="020B0604020202020204" pitchFamily="34" charset="0"/>
              </a:rPr>
              <a:t>Συμπέρασμα</a:t>
            </a:r>
            <a:r>
              <a:rPr lang="el-GR" sz="1800" b="0" i="0" u="none" strike="noStrike" baseline="0" dirty="0">
                <a:latin typeface="Arial" panose="020B0604020202020204" pitchFamily="34" charset="0"/>
                <a:cs typeface="Arial" panose="020B0604020202020204" pitchFamily="34" charset="0"/>
              </a:rPr>
              <a:t>: χρειάζεται ανακατανομή ιατρών με προσθέσεις στις ελλείπουσες ειδικότητες και περιφέρειες με εξέταση κατανομών λοιπού προσωπικού και ελλείψεων σε συγκεκριμένες ειδικότητες (επιστημονικές, τεχνολογικές, οικονομικές, πληροφορικές, </a:t>
            </a:r>
            <a:r>
              <a:rPr lang="el-GR" sz="1800" b="0" i="0" u="none" strike="noStrike" baseline="0" dirty="0" err="1">
                <a:latin typeface="Arial" panose="020B0604020202020204" pitchFamily="34" charset="0"/>
                <a:cs typeface="Arial" panose="020B0604020202020204" pitchFamily="34" charset="0"/>
              </a:rPr>
              <a:t>βιοϊατρικές</a:t>
            </a:r>
            <a:r>
              <a:rPr lang="el-GR" sz="1800" b="0" i="0" u="none" strike="noStrike" baseline="0" dirty="0">
                <a:latin typeface="Arial" panose="020B0604020202020204" pitchFamily="34" charset="0"/>
                <a:cs typeface="Arial" panose="020B0604020202020204" pitchFamily="34" charset="0"/>
              </a:rPr>
              <a:t> κ.ά.) (συν </a:t>
            </a:r>
            <a:r>
              <a:rPr lang="el-GR" sz="1800" b="0" i="1" u="none" strike="noStrike" baseline="0" dirty="0">
                <a:latin typeface="Arial" panose="020B0604020202020204" pitchFamily="34" charset="0"/>
                <a:cs typeface="Arial" panose="020B0604020202020204" pitchFamily="34" charset="0"/>
              </a:rPr>
              <a:t>3.000</a:t>
            </a:r>
            <a:r>
              <a:rPr lang="el-GR" sz="1800" b="0" i="0" u="none" strike="noStrike" baseline="0" dirty="0">
                <a:latin typeface="Arial" panose="020B0604020202020204" pitchFamily="34" charset="0"/>
                <a:cs typeface="Arial" panose="020B0604020202020204" pitchFamily="34" charset="0"/>
              </a:rPr>
              <a:t>), με αύξηση νοσηλευτικού προσωπικού κατά ¼ (</a:t>
            </a:r>
            <a:r>
              <a:rPr lang="el-GR" sz="1800" b="0" i="1" u="none" strike="noStrike" baseline="0" dirty="0">
                <a:latin typeface="Arial" panose="020B0604020202020204" pitchFamily="34" charset="0"/>
                <a:cs typeface="Arial" panose="020B0604020202020204" pitchFamily="34" charset="0"/>
              </a:rPr>
              <a:t>7.000</a:t>
            </a:r>
            <a:r>
              <a:rPr lang="el-GR" sz="1800" b="0" i="0" u="none" strike="noStrike" baseline="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930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37354"/>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(7)</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6BE6A875-EE72-341A-8B2B-51061ABEF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250" y="1300999"/>
            <a:ext cx="9215499" cy="5163809"/>
          </a:xfrm>
          <a:prstGeom prst="rect">
            <a:avLst/>
          </a:prstGeom>
        </p:spPr>
      </p:pic>
    </p:spTree>
    <p:extLst>
      <p:ext uri="{BB962C8B-B14F-4D97-AF65-F5344CB8AC3E}">
        <p14:creationId xmlns:p14="http://schemas.microsoft.com/office/powerpoint/2010/main" val="2705657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37354"/>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(8)</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80156BB4-2A63-60FE-0FB7-FB2A823E2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457" y="1303482"/>
            <a:ext cx="8579086" cy="5157499"/>
          </a:xfrm>
          <a:prstGeom prst="rect">
            <a:avLst/>
          </a:prstGeom>
        </p:spPr>
      </p:pic>
    </p:spTree>
    <p:extLst>
      <p:ext uri="{BB962C8B-B14F-4D97-AF65-F5344CB8AC3E}">
        <p14:creationId xmlns:p14="http://schemas.microsoft.com/office/powerpoint/2010/main" val="253089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8.1.1</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Διεύθυνση</a:t>
            </a:r>
            <a:r>
              <a:rPr lang="el-GR" sz="3000" b="1" i="0" u="none" strike="noStrike" baseline="0" dirty="0">
                <a:latin typeface="Arial" panose="020B0604020202020204" pitchFamily="34" charset="0"/>
                <a:cs typeface="Arial" panose="020B0604020202020204" pitchFamily="34" charset="0"/>
              </a:rPr>
              <a:t> (3)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983674"/>
            <a:ext cx="11112758" cy="4493538"/>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Στα μέσα περίπου του 20ού αιώνα ερευνητές από τα πανεπιστήμια του </a:t>
            </a:r>
            <a:r>
              <a:rPr lang="el-GR" sz="2200" b="0" i="0" u="none" strike="noStrike" baseline="0" dirty="0" err="1">
                <a:latin typeface="Arial" panose="020B0604020202020204" pitchFamily="34" charset="0"/>
                <a:cs typeface="Arial" panose="020B0604020202020204" pitchFamily="34" charset="0"/>
              </a:rPr>
              <a:t>Michigan</a:t>
            </a:r>
            <a:r>
              <a:rPr lang="el-GR" sz="2200" b="0" i="0" u="none" strike="noStrike" baseline="0" dirty="0">
                <a:latin typeface="Arial" panose="020B0604020202020204" pitchFamily="34" charset="0"/>
                <a:cs typeface="Arial" panose="020B0604020202020204" pitchFamily="34" charset="0"/>
              </a:rPr>
              <a:t> και </a:t>
            </a:r>
            <a:r>
              <a:rPr lang="el-GR" sz="2200" b="0" i="0" u="none" strike="noStrike" baseline="0" dirty="0" err="1">
                <a:latin typeface="Arial" panose="020B0604020202020204" pitchFamily="34" charset="0"/>
                <a:cs typeface="Arial" panose="020B0604020202020204" pitchFamily="34" charset="0"/>
              </a:rPr>
              <a:t>Ohio</a:t>
            </a:r>
            <a:r>
              <a:rPr lang="el-GR" sz="2200" b="0" i="0" u="none" strike="noStrike" baseline="0" dirty="0">
                <a:latin typeface="Arial" panose="020B0604020202020204" pitchFamily="34" charset="0"/>
                <a:cs typeface="Arial" panose="020B0604020202020204" pitchFamily="34" charset="0"/>
              </a:rPr>
              <a:t> θεώρησαν ότι ο αποτελεσματικός ηγέτης θα πρέπει να δίνει ιδιαίτερη έμφαση τόσο στην παραγωγή όσο και στους ανθρώπους. </a:t>
            </a:r>
          </a:p>
          <a:p>
            <a:pPr algn="l"/>
            <a:r>
              <a:rPr lang="el-GR" sz="2200" b="0" i="0" u="none" strike="noStrike" baseline="0" dirty="0" err="1">
                <a:latin typeface="Arial" panose="020B0604020202020204" pitchFamily="34" charset="0"/>
                <a:cs typeface="Arial" panose="020B0604020202020204" pitchFamily="34" charset="0"/>
              </a:rPr>
              <a:t>Oι</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Blake</a:t>
            </a:r>
            <a:r>
              <a:rPr lang="el-GR" sz="2200" b="0" i="0" u="none" strike="noStrike" baseline="0" dirty="0">
                <a:latin typeface="Arial" panose="020B0604020202020204" pitchFamily="34" charset="0"/>
                <a:cs typeface="Arial" panose="020B0604020202020204" pitchFamily="34" charset="0"/>
              </a:rPr>
              <a:t> &amp; </a:t>
            </a:r>
            <a:r>
              <a:rPr lang="el-GR" sz="2200" b="0" i="0" u="none" strike="noStrike" baseline="0" dirty="0" err="1">
                <a:latin typeface="Arial" panose="020B0604020202020204" pitchFamily="34" charset="0"/>
                <a:cs typeface="Arial" panose="020B0604020202020204" pitchFamily="34" charset="0"/>
              </a:rPr>
              <a:t>Mouton</a:t>
            </a:r>
            <a:r>
              <a:rPr lang="el-GR" sz="220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(1964) διατύπωσαν τη θεωρία της διοικητικής σχάρας η οποία απεικονίζει με γραφικό τρόπο τη διττή αυτή διάσταση της αποτελεσματικής ηγεσίας. Ωστόσο, παρά τη σημαντική συμβολή των παραπάνω θεωριών (όπως και στην περίπτωση των χαρακτηριστικών προσωπικότητας) η αγνόηση συγκεκριμένου πλαισίου αναφοράς παρέμεινε ένα σημαντικό μειονέκτημα των </a:t>
            </a:r>
            <a:r>
              <a:rPr lang="el-GR" sz="2200" b="0" i="0" u="none" strike="noStrike" baseline="0" dirty="0" err="1">
                <a:latin typeface="Arial" panose="020B0604020202020204" pitchFamily="34" charset="0"/>
                <a:cs typeface="Arial" panose="020B0604020202020204" pitchFamily="34" charset="0"/>
              </a:rPr>
              <a:t>συμπεριφορικών</a:t>
            </a:r>
            <a:r>
              <a:rPr lang="el-GR" sz="2200" b="0" i="0" u="none" strike="noStrike" baseline="0" dirty="0">
                <a:latin typeface="Arial" panose="020B0604020202020204" pitchFamily="34" charset="0"/>
                <a:cs typeface="Arial" panose="020B0604020202020204" pitchFamily="34" charset="0"/>
              </a:rPr>
              <a:t> αυτών θεωριών (Σχήμα 8.1).</a:t>
            </a:r>
          </a:p>
          <a:p>
            <a:pPr algn="l"/>
            <a:r>
              <a:rPr lang="el-GR" sz="2200" b="0" i="0" u="none" strike="noStrike" baseline="0" dirty="0">
                <a:latin typeface="Arial" panose="020B0604020202020204" pitchFamily="34" charset="0"/>
                <a:cs typeface="Arial" panose="020B0604020202020204" pitchFamily="34" charset="0"/>
              </a:rPr>
              <a:t>Αυτό το </a:t>
            </a:r>
            <a:r>
              <a:rPr lang="el-GR" sz="2200" b="0" i="1" u="none" strike="noStrike" baseline="0" dirty="0">
                <a:latin typeface="Arial" panose="020B0604020202020204" pitchFamily="34" charset="0"/>
                <a:cs typeface="Arial" panose="020B0604020202020204" pitchFamily="34" charset="0"/>
              </a:rPr>
              <a:t>πλαίσιο</a:t>
            </a:r>
            <a:r>
              <a:rPr lang="el-GR" sz="2200" b="0" i="0" u="none" strike="noStrike" baseline="0" dirty="0">
                <a:latin typeface="Arial" panose="020B0604020202020204" pitchFamily="34" charset="0"/>
                <a:cs typeface="Arial" panose="020B0604020202020204" pitchFamily="34" charset="0"/>
              </a:rPr>
              <a:t> διευρύνεται με τα χαρακτηριστικά του περιβάλλοντος που επηρεάζουν τη συμπεριφορά των διοικητικών στελεχών και προέρχονται από την </a:t>
            </a:r>
            <a:r>
              <a:rPr lang="el-GR" sz="2200" b="0" i="0" u="none" strike="noStrike" baseline="0" dirty="0" err="1">
                <a:latin typeface="Arial" panose="020B0604020202020204" pitchFamily="34" charset="0"/>
                <a:cs typeface="Arial" panose="020B0604020202020204" pitchFamily="34" charset="0"/>
              </a:rPr>
              <a:t>οργανωσιακή</a:t>
            </a:r>
            <a:r>
              <a:rPr lang="el-GR" sz="2200" b="0" i="0" u="none" strike="noStrike" baseline="0" dirty="0">
                <a:latin typeface="Arial" panose="020B0604020202020204" pitchFamily="34" charset="0"/>
                <a:cs typeface="Arial" panose="020B0604020202020204" pitchFamily="34" charset="0"/>
              </a:rPr>
              <a:t> δομή, τις ομάδες εργασίες, τη φύση της εργασίας καθώς και τους χρονικούς περιορισμούς.</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706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37354"/>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8.3.2.3 </a:t>
            </a:r>
            <a:r>
              <a:rPr lang="el-GR" sz="2600" b="1" i="1" dirty="0">
                <a:latin typeface="Arial" panose="020B0604020202020204" pitchFamily="34" charset="0"/>
                <a:cs typeface="Arial" panose="020B0604020202020204" pitchFamily="34" charset="0"/>
              </a:rPr>
              <a:t>Υγεία - ζήτηση </a:t>
            </a:r>
            <a:r>
              <a:rPr lang="el-GR" sz="2600" b="1" dirty="0">
                <a:latin typeface="Arial" panose="020B0604020202020204" pitchFamily="34" charset="0"/>
                <a:cs typeface="Arial" panose="020B0604020202020204" pitchFamily="34" charset="0"/>
              </a:rPr>
              <a:t>(9)</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112295" y="1303482"/>
            <a:ext cx="11967410"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Σε πρόσφατα δημοσιευμένη έρευνα (Κονδύλης &amp; Μπένος, από Καθημερινή 29.03.2023) το προσωπικό των νοσοκομείων ΕΣΥ ανέρχεται σε 84.000 (2,5 ανά κλίνη αντί 3 ανά κλίνη) με 19.300 ιατρούς ή 0,55 ανά κλίνη, 37.700 νοσηλευτικό προσωπικό ή 1,1 ανά κλίνη και 27.000 λοιπό προσωπικό ή 0,85 ανά κλίνη. Το 78% ήταν μόνιμο προσωπικό, το 10% ορισμένου χρόνου (ειδικευόμενοι κ.ά.) και το 12% επικουρικό κ.ά. προσωπικό. Το 38% ήταν συγκεντρωμένο στην Αττική και το 17% στην Κεντρική Μακεδονία με κέντρο τη Θεσσαλονίκη (45% υπόλοιπη Ελλάδα). Οι </a:t>
            </a:r>
            <a:r>
              <a:rPr lang="el-GR" sz="1800" b="0" i="1" u="none" strike="noStrike" baseline="0" dirty="0">
                <a:latin typeface="Arial" panose="020B0604020202020204" pitchFamily="34" charset="0"/>
                <a:cs typeface="Arial" panose="020B0604020202020204" pitchFamily="34" charset="0"/>
              </a:rPr>
              <a:t>ερευνητές</a:t>
            </a:r>
            <a:r>
              <a:rPr lang="el-GR" sz="1800" b="0" i="0" u="none" strike="noStrike" baseline="0" dirty="0">
                <a:latin typeface="Arial" panose="020B0604020202020204" pitchFamily="34" charset="0"/>
                <a:cs typeface="Arial" panose="020B0604020202020204" pitchFamily="34" charset="0"/>
              </a:rPr>
              <a:t> εκτιμούν τις νέες ανάγκες σε έως </a:t>
            </a:r>
            <a:r>
              <a:rPr lang="el-GR" sz="1800" b="0" i="1" u="none" strike="noStrike" baseline="0" dirty="0">
                <a:latin typeface="Arial" panose="020B0604020202020204" pitchFamily="34" charset="0"/>
                <a:cs typeface="Arial" panose="020B0604020202020204" pitchFamily="34" charset="0"/>
              </a:rPr>
              <a:t>15.000</a:t>
            </a:r>
            <a:r>
              <a:rPr lang="el-GR" sz="1800" b="0" i="0" u="none" strike="noStrike" baseline="0" dirty="0">
                <a:latin typeface="Arial" panose="020B0604020202020204" pitchFamily="34" charset="0"/>
                <a:cs typeface="Arial" panose="020B0604020202020204" pitchFamily="34" charset="0"/>
              </a:rPr>
              <a:t> πρόσθετο προσωπικό χωρίς αναφορά κατανομών στη δημοσίευση. </a:t>
            </a:r>
          </a:p>
          <a:p>
            <a:pPr algn="l"/>
            <a:r>
              <a:rPr lang="el-GR" sz="1800" b="1" i="0" u="none" strike="noStrike" baseline="0" dirty="0">
                <a:latin typeface="Arial" panose="020B0604020202020204" pitchFamily="34" charset="0"/>
                <a:cs typeface="Arial" panose="020B0604020202020204" pitchFamily="34" charset="0"/>
              </a:rPr>
              <a:t>Συμπέρασμα</a:t>
            </a:r>
            <a:r>
              <a:rPr lang="el-GR" sz="1800" b="0" i="0" u="none" strike="noStrike" baseline="0" dirty="0">
                <a:latin typeface="Arial" panose="020B0604020202020204" pitchFamily="34" charset="0"/>
                <a:cs typeface="Arial" panose="020B0604020202020204" pitchFamily="34" charset="0"/>
              </a:rPr>
              <a:t>: απαιτείται ανανέωση ιατρών με προσθέσεις στις ελλείπουσες ειδικότητες και περιφέρειες, σημαντική αύξηση νοσηλευτικού προσωπικού και εξέταση κατανομών λοιπού προσωπικού και ελλείψεων σε συγκεκριμένες ειδικότητες (επιστημονικές, τεχνολογικές, οικονομικές, πληροφορικές, </a:t>
            </a:r>
            <a:r>
              <a:rPr lang="el-GR" sz="1800" b="0" i="0" u="none" strike="noStrike" baseline="0" dirty="0" err="1">
                <a:latin typeface="Arial" panose="020B0604020202020204" pitchFamily="34" charset="0"/>
                <a:cs typeface="Arial" panose="020B0604020202020204" pitchFamily="34" charset="0"/>
              </a:rPr>
              <a:t>βιοϊατρικές</a:t>
            </a:r>
            <a:r>
              <a:rPr lang="el-GR" sz="1800" b="0" i="0" u="none" strike="noStrike" baseline="0" dirty="0">
                <a:latin typeface="Arial" panose="020B0604020202020204" pitchFamily="34" charset="0"/>
                <a:cs typeface="Arial" panose="020B0604020202020204" pitchFamily="34" charset="0"/>
              </a:rPr>
              <a:t> κ.ά.).</a:t>
            </a:r>
          </a:p>
          <a:p>
            <a:pPr algn="l"/>
            <a:r>
              <a:rPr lang="el-GR" sz="1800" b="0" i="0" u="none" strike="noStrike" baseline="0" dirty="0">
                <a:latin typeface="Arial" panose="020B0604020202020204" pitchFamily="34" charset="0"/>
                <a:cs typeface="Arial" panose="020B0604020202020204" pitchFamily="34" charset="0"/>
              </a:rPr>
              <a:t>Σε κάθε περίπτωση υπάρχουν διαφορές και διαφοροποιήσεις σε ορισμούς και δείκτες μεταξύ των ανωτέρω πηγών και του </a:t>
            </a:r>
            <a:r>
              <a:rPr lang="en-US" sz="1800" b="0" i="1" u="none" strike="noStrike" baseline="0" dirty="0">
                <a:latin typeface="Arial" panose="020B0604020202020204" pitchFamily="34" charset="0"/>
                <a:cs typeface="Arial" panose="020B0604020202020204" pitchFamily="34" charset="0"/>
              </a:rPr>
              <a:t>Mapping Template on Human Resources for</a:t>
            </a:r>
            <a:r>
              <a:rPr lang="el-GR" sz="1800" b="0" i="1" u="none" strike="noStrike" baseline="0" dirty="0">
                <a:latin typeface="Arial" panose="020B0604020202020204" pitchFamily="34" charset="0"/>
                <a:cs typeface="Arial" panose="020B0604020202020204" pitchFamily="34" charset="0"/>
              </a:rPr>
              <a:t> Health</a:t>
            </a:r>
            <a:r>
              <a:rPr lang="el-GR" sz="1800" b="0" i="0" u="none" strike="noStrike" baseline="0" dirty="0">
                <a:latin typeface="Arial" panose="020B0604020202020204" pitchFamily="34" charset="0"/>
                <a:cs typeface="Arial" panose="020B0604020202020204" pitchFamily="34" charset="0"/>
              </a:rPr>
              <a:t> (WHO, </a:t>
            </a:r>
            <a:r>
              <a:rPr lang="el-GR" sz="1800" b="0" i="0" u="none" strike="noStrike" baseline="0" dirty="0" err="1">
                <a:latin typeface="Arial" panose="020B0604020202020204" pitchFamily="34" charset="0"/>
                <a:cs typeface="Arial" panose="020B0604020202020204" pitchFamily="34" charset="0"/>
              </a:rPr>
              <a:t>version</a:t>
            </a:r>
            <a:r>
              <a:rPr lang="el-GR" sz="1800" b="0" i="0" u="none" strike="noStrike" baseline="0" dirty="0">
                <a:latin typeface="Arial" panose="020B0604020202020204" pitchFamily="34" charset="0"/>
                <a:cs typeface="Arial" panose="020B0604020202020204" pitchFamily="34" charset="0"/>
              </a:rPr>
              <a:t> 2.2, 2010). Χρειάζεται κατασκευή και δημοσιοποίηση μιας σχετικής ετήσιας βάσης δεδομένων, για να αξιολογείται και η πρόσφατη τηλεοπτική και όχι μόνο δήλωση του Υπουργού Υγείας ότι το προσωπικό στο ΕΣΥ ξεπερνά τις 100.000, με κατανομές και αποχωρήσεις που δεν δημοσιεύονται.</a:t>
            </a:r>
          </a:p>
          <a:p>
            <a:pPr algn="l"/>
            <a:r>
              <a:rPr lang="el-GR" sz="1800" b="0" i="0" u="none" strike="noStrike" baseline="0" dirty="0">
                <a:latin typeface="Arial" panose="020B0604020202020204" pitchFamily="34" charset="0"/>
                <a:cs typeface="Arial" panose="020B0604020202020204" pitchFamily="34" charset="0"/>
              </a:rPr>
              <a:t>Όπως αντίστοιχα έπρεπε να συμβαίνει για τους 30.000 υγειονομικούς ιδιωτικών κλινικών πλέον όσων εργάζονται έμμισθα στον ιδιωτικό </a:t>
            </a:r>
            <a:r>
              <a:rPr lang="el-GR" sz="1800" b="0" i="0" u="none" strike="noStrike" baseline="0" dirty="0" err="1">
                <a:latin typeface="Arial" panose="020B0604020202020204" pitchFamily="34" charset="0"/>
                <a:cs typeface="Arial" panose="020B0604020202020204" pitchFamily="34" charset="0"/>
              </a:rPr>
              <a:t>εξωνοσοκομειακό</a:t>
            </a:r>
            <a:r>
              <a:rPr lang="el-GR" sz="1800" b="0" i="0" u="none" strike="noStrike" baseline="0" dirty="0">
                <a:latin typeface="Arial" panose="020B0604020202020204" pitchFamily="34" charset="0"/>
                <a:cs typeface="Arial" panose="020B0604020202020204" pitchFamily="34" charset="0"/>
              </a:rPr>
              <a:t> τομέα, που εκτιμώνται αντίστοιχα του δημόσιου (10.000+), συνυπολογιζόμενων και 50.000 ελεύθερων επαγγελματιών, μιας και η χώρα διαθέτει υπερβάλλοντα αριθμό ιατρών (70.000+), οδοντιάτρων (10.000+), φαρμακοποιών και φαρμακείων (10.000+) και φυσιοθεραπευτών (7.000+).</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683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8.3.2.4 </a:t>
            </a:r>
            <a:r>
              <a:rPr lang="el-GR" sz="2600" b="1" i="1" dirty="0">
                <a:latin typeface="Arial" panose="020B0604020202020204" pitchFamily="34" charset="0"/>
                <a:cs typeface="Arial" panose="020B0604020202020204" pitchFamily="34" charset="0"/>
              </a:rPr>
              <a:t>Επίλογος </a:t>
            </a:r>
            <a:r>
              <a:rPr lang="el-GR" sz="2600" b="1" dirty="0">
                <a:latin typeface="Arial" panose="020B0604020202020204" pitchFamily="34" charset="0"/>
                <a:cs typeface="Arial" panose="020B0604020202020204" pitchFamily="34" charset="0"/>
              </a:rPr>
              <a:t>(1)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606491" y="1427747"/>
            <a:ext cx="11112758" cy="4801314"/>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Αν υποτεθεί ότι οι αντικαταστάσεις προσωπικού ακολούθησαν τον ρυθμό αποχωρήσεων, με αύξηση λόγω της πανδημίας, τότε στο ΕΣΥ εισέρχονται περί τους 2.000 ετησίως, με εκτίμηση για το ½ στη μισθωτή ιδιωτική εργασία στην υγεία. Τότε, όμως, το ½ των πτυχιούχων μας στον τομέα υγείας, ετησίως, ιδιωτεύουν ή μεταναστεύουν ή τα «παρατούν», σημείο άκρως ανησυχητικό για την κοινωνία και την πολιτεία που πρέπει να παρέμβει τάχιστα. Όλα τα ανωτέρω (8.3), συνιστάται να παρακολουθούνται από δείκτες (</a:t>
            </a:r>
            <a:r>
              <a:rPr lang="el-GR" sz="1800" b="0" i="0" u="none" strike="noStrike" baseline="0" dirty="0" err="1">
                <a:latin typeface="Arial" panose="020B0604020202020204" pitchFamily="34" charset="0"/>
                <a:cs typeface="Arial" panose="020B0604020202020204" pitchFamily="34" charset="0"/>
              </a:rPr>
              <a:t>Polyzos</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et</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al</a:t>
            </a:r>
            <a:r>
              <a:rPr lang="el-GR" sz="1800" b="0" i="0" u="none" strike="noStrike" baseline="0" dirty="0">
                <a:latin typeface="Arial" panose="020B0604020202020204" pitchFamily="34" charset="0"/>
                <a:cs typeface="Arial" panose="020B0604020202020204" pitchFamily="34" charset="0"/>
              </a:rPr>
              <a:t>. 2015), που αξιολογήθηκαν με μεγάλες ανισότητες στα β, γ και δ, όπως δημοσιεύτηκαν (</a:t>
            </a:r>
            <a:r>
              <a:rPr lang="el-GR" sz="1800" b="0" i="0" u="none" strike="noStrike" baseline="0" dirty="0" err="1">
                <a:latin typeface="Arial" panose="020B0604020202020204" pitchFamily="34" charset="0"/>
                <a:cs typeface="Arial" panose="020B0604020202020204" pitchFamily="34" charset="0"/>
              </a:rPr>
              <a:t>Zilidis</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et</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al</a:t>
            </a:r>
            <a:r>
              <a:rPr lang="el-GR" sz="1800" b="0" i="0" u="none" strike="noStrike" baseline="0" dirty="0">
                <a:latin typeface="Arial" panose="020B0604020202020204" pitchFamily="34" charset="0"/>
                <a:cs typeface="Arial" panose="020B0604020202020204" pitchFamily="34" charset="0"/>
              </a:rPr>
              <a:t>. 2015):</a:t>
            </a:r>
          </a:p>
          <a:p>
            <a:pPr algn="l"/>
            <a:r>
              <a:rPr lang="el-GR" sz="1800" b="0" i="0" u="none" strike="noStrike" baseline="0" dirty="0">
                <a:latin typeface="Arial" panose="020B0604020202020204" pitchFamily="34" charset="0"/>
                <a:cs typeface="Arial" panose="020B0604020202020204" pitchFamily="34" charset="0"/>
              </a:rPr>
              <a:t>α. παραγωγής ανθρώπινου δυναμικού υγείας σε συμφωνία Υπουργείων Υγείας και Παιδείας (</a:t>
            </a:r>
            <a:r>
              <a:rPr lang="en-US" sz="1800" b="0" i="0" u="none" strike="noStrike" baseline="0" dirty="0">
                <a:latin typeface="Arial" panose="020B0604020202020204" pitchFamily="34" charset="0"/>
                <a:cs typeface="Arial" panose="020B0604020202020204" pitchFamily="34" charset="0"/>
              </a:rPr>
              <a:t>inflows),</a:t>
            </a:r>
          </a:p>
          <a:p>
            <a:pPr algn="l"/>
            <a:r>
              <a:rPr lang="el-GR" sz="1800" b="0" i="0" u="none" strike="noStrike" baseline="0" dirty="0">
                <a:latin typeface="Arial" panose="020B0604020202020204" pitchFamily="34" charset="0"/>
                <a:cs typeface="Arial" panose="020B0604020202020204" pitchFamily="34" charset="0"/>
              </a:rPr>
              <a:t>β. πληθυσμιακούς (</a:t>
            </a:r>
            <a:r>
              <a:rPr lang="el-GR" sz="1800" b="0" i="0" u="none" strike="noStrike" baseline="0" dirty="0" err="1">
                <a:latin typeface="Arial" panose="020B0604020202020204" pitchFamily="34" charset="0"/>
                <a:cs typeface="Arial" panose="020B0604020202020204" pitchFamily="34" charset="0"/>
              </a:rPr>
              <a:t>population</a:t>
            </a:r>
            <a:r>
              <a:rPr lang="el-GR" sz="1800" b="0" i="0" u="none" strike="noStrike" baseline="0" dirty="0">
                <a:latin typeface="Arial" panose="020B0604020202020204" pitchFamily="34" charset="0"/>
                <a:cs typeface="Arial" panose="020B0604020202020204" pitchFamily="34" charset="0"/>
              </a:rPr>
              <a:t>) και δημόσιας υγείας, από το υποσύστημα δημόσιας υγείας του Υπουργείου Υγείας, που πρέπει και σε αυτόν τον τομέα (αναγκών – </a:t>
            </a:r>
            <a:r>
              <a:rPr lang="en-US" sz="1800" b="0" i="0" u="none" strike="noStrike" baseline="0" dirty="0">
                <a:latin typeface="Arial" panose="020B0604020202020204" pitchFamily="34" charset="0"/>
                <a:cs typeface="Arial" panose="020B0604020202020204" pitchFamily="34" charset="0"/>
              </a:rPr>
              <a:t>health needs) </a:t>
            </a:r>
            <a:r>
              <a:rPr lang="el-GR" sz="1800" b="0" i="0" u="none" strike="noStrike" baseline="0" dirty="0">
                <a:latin typeface="Arial" panose="020B0604020202020204" pitchFamily="34" charset="0"/>
                <a:cs typeface="Arial" panose="020B0604020202020204" pitchFamily="34" charset="0"/>
              </a:rPr>
              <a:t>να επιταχύνει,</a:t>
            </a:r>
          </a:p>
          <a:p>
            <a:pPr algn="l"/>
            <a:r>
              <a:rPr lang="el-GR" sz="1800" b="0" i="0" u="none" strike="noStrike" baseline="0" dirty="0">
                <a:latin typeface="Arial" panose="020B0604020202020204" pitchFamily="34" charset="0"/>
                <a:cs typeface="Arial" panose="020B0604020202020204" pitchFamily="34" charset="0"/>
              </a:rPr>
              <a:t>γ. κατανομής (</a:t>
            </a:r>
            <a:r>
              <a:rPr lang="el-GR" sz="1800" b="0" i="0" u="none" strike="noStrike" baseline="0" dirty="0" err="1">
                <a:latin typeface="Arial" panose="020B0604020202020204" pitchFamily="34" charset="0"/>
                <a:cs typeface="Arial" panose="020B0604020202020204" pitchFamily="34" charset="0"/>
              </a:rPr>
              <a:t>distribution</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εξω</a:t>
            </a:r>
            <a:r>
              <a:rPr lang="el-GR" sz="1800" b="0" i="0" u="none" strike="noStrike" baseline="0" dirty="0">
                <a:latin typeface="Arial" panose="020B0604020202020204" pitchFamily="34" charset="0"/>
                <a:cs typeface="Arial" panose="020B0604020202020204" pitchFamily="34" charset="0"/>
              </a:rPr>
              <a:t>-</a:t>
            </a:r>
            <a:r>
              <a:rPr lang="el-GR" sz="1800" b="0" i="0" u="none" strike="noStrike" baseline="0" dirty="0" err="1">
                <a:latin typeface="Arial" panose="020B0604020202020204" pitchFamily="34" charset="0"/>
                <a:cs typeface="Arial" panose="020B0604020202020204" pitchFamily="34" charset="0"/>
              </a:rPr>
              <a:t>εσω</a:t>
            </a:r>
            <a:r>
              <a:rPr lang="el-GR" sz="1800" b="0" i="0" u="none" strike="noStrike" baseline="0" dirty="0">
                <a:latin typeface="Arial" panose="020B0604020202020204" pitchFamily="34" charset="0"/>
                <a:cs typeface="Arial" panose="020B0604020202020204" pitchFamily="34" charset="0"/>
              </a:rPr>
              <a:t>-νοσοκομειακή, ανά περιφέρεια και επάγγελμα υγείας (με βάση πιο πλήρη ή/και διεθνή ταξινόμηση), από το υποσύστημα παραγωγής-παροχής υπηρεσιών υγείας (υγειονομικός χάρτης με ΒΙ σε δημόσιο-ιδιωτικό μέσω και ΕΛΣΑΤ),</a:t>
            </a:r>
          </a:p>
          <a:p>
            <a:pPr algn="l"/>
            <a:r>
              <a:rPr lang="el-GR" sz="1800" b="0" i="0" u="none" strike="noStrike" baseline="0" dirty="0">
                <a:latin typeface="Arial" panose="020B0604020202020204" pitchFamily="34" charset="0"/>
                <a:cs typeface="Arial" panose="020B0604020202020204" pitchFamily="34" charset="0"/>
              </a:rPr>
              <a:t>δ. αποδοτικότητας (</a:t>
            </a:r>
            <a:r>
              <a:rPr lang="el-GR" sz="1800" b="0" i="0" u="none" strike="noStrike" baseline="0" dirty="0" err="1">
                <a:latin typeface="Arial" panose="020B0604020202020204" pitchFamily="34" charset="0"/>
                <a:cs typeface="Arial" panose="020B0604020202020204" pitchFamily="34" charset="0"/>
              </a:rPr>
              <a:t>efficiency</a:t>
            </a:r>
            <a:r>
              <a:rPr lang="el-GR" sz="1800" b="0" i="0" u="none" strike="noStrike" baseline="0" dirty="0">
                <a:latin typeface="Arial" panose="020B0604020202020204" pitchFamily="34" charset="0"/>
                <a:cs typeface="Arial" panose="020B0604020202020204" pitchFamily="34" charset="0"/>
              </a:rPr>
              <a:t>) ανά κατηγορία και περιοχή και</a:t>
            </a:r>
          </a:p>
          <a:p>
            <a:pPr algn="l"/>
            <a:r>
              <a:rPr lang="el-GR" sz="1800" b="0" i="0" u="none" strike="noStrike" baseline="0" dirty="0">
                <a:latin typeface="Arial" panose="020B0604020202020204" pitchFamily="34" charset="0"/>
                <a:cs typeface="Arial" panose="020B0604020202020204" pitchFamily="34" charset="0"/>
              </a:rPr>
              <a:t>ε. εξερχομένων (</a:t>
            </a:r>
            <a:r>
              <a:rPr lang="el-GR" sz="1800" b="0" i="0" u="none" strike="noStrike" baseline="0" dirty="0" err="1">
                <a:latin typeface="Arial" panose="020B0604020202020204" pitchFamily="34" charset="0"/>
                <a:cs typeface="Arial" panose="020B0604020202020204" pitchFamily="34" charset="0"/>
              </a:rPr>
              <a:t>outflows</a:t>
            </a:r>
            <a:r>
              <a:rPr lang="el-GR" sz="1800" b="0" i="0" u="none" strike="noStrike" baseline="0" dirty="0">
                <a:latin typeface="Arial" panose="020B0604020202020204" pitchFamily="34" charset="0"/>
                <a:cs typeface="Arial" panose="020B0604020202020204" pitchFamily="34" charset="0"/>
              </a:rPr>
              <a:t>) σε όλους τους τομείς (δημόσιο-ιδιωτικό, </a:t>
            </a:r>
            <a:r>
              <a:rPr lang="el-GR" sz="1800" b="0" i="0" u="none" strike="noStrike" baseline="0" dirty="0" err="1">
                <a:latin typeface="Arial" panose="020B0604020202020204" pitchFamily="34" charset="0"/>
                <a:cs typeface="Arial" panose="020B0604020202020204" pitchFamily="34" charset="0"/>
              </a:rPr>
              <a:t>εξω</a:t>
            </a:r>
            <a:r>
              <a:rPr lang="el-GR" sz="1800" b="0" i="0" u="none" strike="noStrike" baseline="0" dirty="0">
                <a:latin typeface="Arial" panose="020B0604020202020204" pitchFamily="34" charset="0"/>
                <a:cs typeface="Arial" panose="020B0604020202020204" pitchFamily="34" charset="0"/>
              </a:rPr>
              <a:t>-</a:t>
            </a:r>
            <a:r>
              <a:rPr lang="el-GR" sz="1800" b="0" i="0" u="none" strike="noStrike" baseline="0" dirty="0" err="1">
                <a:latin typeface="Arial" panose="020B0604020202020204" pitchFamily="34" charset="0"/>
                <a:cs typeface="Arial" panose="020B0604020202020204" pitchFamily="34" charset="0"/>
              </a:rPr>
              <a:t>εσω</a:t>
            </a:r>
            <a:r>
              <a:rPr lang="el-GR" sz="1800" b="0" i="0" u="none" strike="noStrike" baseline="0" dirty="0">
                <a:latin typeface="Arial" panose="020B0604020202020204" pitchFamily="34" charset="0"/>
                <a:cs typeface="Arial" panose="020B0604020202020204" pitchFamily="34" charset="0"/>
              </a:rPr>
              <a:t>-νοσοκομειακά),</a:t>
            </a:r>
          </a:p>
          <a:p>
            <a:pPr algn="l"/>
            <a:r>
              <a:rPr lang="el-GR" sz="1800" b="0" i="0" u="none" strike="noStrike" baseline="0" dirty="0">
                <a:latin typeface="Arial" panose="020B0604020202020204" pitchFamily="34" charset="0"/>
                <a:cs typeface="Arial" panose="020B0604020202020204" pitchFamily="34" charset="0"/>
              </a:rPr>
              <a:t>ετήσια, για να καταστεί εφικτός ο σχεδιασμός του ανθρώπινου δυναμικού στην υγεία στην Ελλάδα (Σχήμα 8.8) έως την αξιολόγησή του με (πληροφοριακή ποσοτικά) καταγραφή.</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552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340836"/>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8.3 Επιστήμονες – επαγγελματίες υγείας</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a:t>
            </a:r>
            <a:r>
              <a:rPr lang="el-GR" sz="3000" b="1" dirty="0">
                <a:latin typeface="Arial" panose="020B0604020202020204" pitchFamily="34" charset="0"/>
                <a:cs typeface="Arial" panose="020B0604020202020204" pitchFamily="34" charset="0"/>
              </a:rPr>
              <a:t>3.2 Η κατάσταση στην Ελλάδα</a:t>
            </a:r>
            <a:br>
              <a:rPr lang="el-GR" sz="3000" b="1" dirty="0">
                <a:latin typeface="Arial" panose="020B0604020202020204" pitchFamily="34" charset="0"/>
                <a:cs typeface="Arial" panose="020B0604020202020204" pitchFamily="34" charset="0"/>
              </a:rPr>
            </a:br>
            <a:r>
              <a:rPr lang="el-GR" sz="2600" b="1" dirty="0">
                <a:latin typeface="Arial" panose="020B0604020202020204" pitchFamily="34" charset="0"/>
                <a:cs typeface="Arial" panose="020B0604020202020204" pitchFamily="34" charset="0"/>
              </a:rPr>
              <a:t>8.3.2.4 </a:t>
            </a:r>
            <a:r>
              <a:rPr lang="el-GR" sz="2600" b="1" i="1" dirty="0">
                <a:latin typeface="Arial" panose="020B0604020202020204" pitchFamily="34" charset="0"/>
                <a:cs typeface="Arial" panose="020B0604020202020204" pitchFamily="34" charset="0"/>
              </a:rPr>
              <a:t>Επίλογος </a:t>
            </a:r>
            <a:r>
              <a:rPr lang="el-GR" sz="2600" b="1" dirty="0">
                <a:latin typeface="Arial" panose="020B0604020202020204" pitchFamily="34" charset="0"/>
                <a:cs typeface="Arial" panose="020B0604020202020204" pitchFamily="34" charset="0"/>
              </a:rPr>
              <a:t>(2)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6602DD4D-63D8-B6F2-3ADB-6FDE1AD6B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166" y="1427747"/>
            <a:ext cx="7939360" cy="5037061"/>
          </a:xfrm>
          <a:prstGeom prst="rect">
            <a:avLst/>
          </a:prstGeom>
        </p:spPr>
      </p:pic>
    </p:spTree>
    <p:extLst>
      <p:ext uri="{BB962C8B-B14F-4D97-AF65-F5344CB8AC3E}">
        <p14:creationId xmlns:p14="http://schemas.microsoft.com/office/powerpoint/2010/main" val="2391892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1050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8.4 Σημερινή εικόνα στο ΕΣΥ και προτάσεις για την υγεία (1)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539621" y="1612412"/>
            <a:ext cx="11112758" cy="2123658"/>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Με βάση τα δεδομένα του 2022 στο ΕΣΥ, όπως χορηγήθηκαν από το γραφείο Υφυπουργού Υγείας το 2023, τα στοιχεία προσωπικού των νοσοκομείων αποδίδονται στον Πίνακα 8.7, που επιβεβαιώνει τις ελλείψεις περί τις 10.000. Όμως, είναι σημαντικό να διερευνηθεί η κατανομή τους ανά </a:t>
            </a:r>
            <a:r>
              <a:rPr lang="el-GR" sz="2200" b="0" i="0" u="none" strike="noStrike" baseline="0" dirty="0" err="1">
                <a:latin typeface="Arial" panose="020B0604020202020204" pitchFamily="34" charset="0"/>
                <a:cs typeface="Arial" panose="020B0604020202020204" pitchFamily="34" charset="0"/>
              </a:rPr>
              <a:t>ΥΠε</a:t>
            </a:r>
            <a:r>
              <a:rPr lang="el-GR" sz="2200" b="0" i="0" u="none" strike="noStrike" baseline="0" dirty="0">
                <a:latin typeface="Arial" panose="020B0604020202020204" pitchFamily="34" charset="0"/>
                <a:cs typeface="Arial" panose="020B0604020202020204" pitchFamily="34" charset="0"/>
              </a:rPr>
              <a:t> και κατηγορία προσωπικού. Το άθροισμά τους ανά κλίνη πρέπει να πλησιάσει το 3 (Πίνακας 8.8), με τη συντριπτική πλειονότητα των αναγκών να αφιερώνεται στο νοσηλευτικό προσωπικό.</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570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1050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8.4 Σημερινή εικόνα στο ΕΣΥ και προτάσεις για την υγεία (2)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E1963872-2E28-9287-90F5-28C68EEB2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090" y="1251041"/>
            <a:ext cx="8721819" cy="4780791"/>
          </a:xfrm>
          <a:prstGeom prst="rect">
            <a:avLst/>
          </a:prstGeom>
        </p:spPr>
      </p:pic>
    </p:spTree>
    <p:extLst>
      <p:ext uri="{BB962C8B-B14F-4D97-AF65-F5344CB8AC3E}">
        <p14:creationId xmlns:p14="http://schemas.microsoft.com/office/powerpoint/2010/main" val="1597576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1050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8.4 Σημερινή εικόνα στο ΕΣΥ και προτάσεις για την υγεία (3)</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359CDD66-F28A-BC4F-7FCF-011AFFF0D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747" y="1251041"/>
            <a:ext cx="9336505" cy="4596786"/>
          </a:xfrm>
          <a:prstGeom prst="rect">
            <a:avLst/>
          </a:prstGeom>
        </p:spPr>
      </p:pic>
    </p:spTree>
    <p:extLst>
      <p:ext uri="{BB962C8B-B14F-4D97-AF65-F5344CB8AC3E}">
        <p14:creationId xmlns:p14="http://schemas.microsoft.com/office/powerpoint/2010/main" val="12775276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11050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8.4 Σημερινή εικόνα στο ΕΣΥ και προτάσεις για την υγεία (4)</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539621" y="1168537"/>
            <a:ext cx="11112758"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Με βάση όλα τα ανωτέρω, για την αποτελεσματικότερη και αποδοτικότερη λε</a:t>
            </a:r>
            <a:r>
              <a:rPr lang="el-GR" dirty="0">
                <a:latin typeface="Arial" panose="020B0604020202020204" pitchFamily="34" charset="0"/>
                <a:cs typeface="Arial" panose="020B0604020202020204" pitchFamily="34" charset="0"/>
              </a:rPr>
              <a:t>ι</a:t>
            </a:r>
            <a:r>
              <a:rPr lang="el-GR" sz="1800" b="0" i="0" u="none" strike="noStrike" baseline="0" dirty="0">
                <a:latin typeface="Arial" panose="020B0604020202020204" pitchFamily="34" charset="0"/>
                <a:cs typeface="Arial" panose="020B0604020202020204" pitchFamily="34" charset="0"/>
              </a:rPr>
              <a:t>τουργία των ανθρώπινων πόρων στην υγεία προτείνονται τα παρακάτω:</a:t>
            </a:r>
          </a:p>
          <a:p>
            <a:pPr marL="342900" indent="-342900" algn="l">
              <a:buAutoNum type="arabicPeriod"/>
            </a:pPr>
            <a:r>
              <a:rPr lang="el-GR" sz="1800" b="0" i="1" u="none" strike="noStrike" baseline="0" dirty="0">
                <a:latin typeface="Arial" panose="020B0604020202020204" pitchFamily="34" charset="0"/>
                <a:cs typeface="Arial" panose="020B0604020202020204" pitchFamily="34" charset="0"/>
              </a:rPr>
              <a:t>Η δημιουργία εθνικής πολιτικής ανθρώπινων πόρων</a:t>
            </a:r>
          </a:p>
          <a:p>
            <a:pPr marL="342900" indent="-342900" algn="l">
              <a:buAutoNum type="arabicPeriod"/>
            </a:pPr>
            <a:r>
              <a:rPr lang="el-GR" sz="1800" b="0" i="1" u="none" strike="noStrike" baseline="0" dirty="0">
                <a:latin typeface="Arial" panose="020B0604020202020204" pitchFamily="34" charset="0"/>
                <a:cs typeface="Arial" panose="020B0604020202020204" pitchFamily="34" charset="0"/>
              </a:rPr>
              <a:t>Δημιουργία χάρτη υγειονομικής πληροφόρησης</a:t>
            </a:r>
            <a:endParaRPr lang="el-GR" i="1" dirty="0">
              <a:latin typeface="Arial" panose="020B0604020202020204" pitchFamily="34" charset="0"/>
              <a:cs typeface="Arial" panose="020B0604020202020204" pitchFamily="34" charset="0"/>
            </a:endParaRPr>
          </a:p>
          <a:p>
            <a:pPr marL="342900" indent="-342900" algn="l">
              <a:buAutoNum type="arabicPeriod"/>
            </a:pPr>
            <a:r>
              <a:rPr lang="el-GR" sz="1800" b="0" i="1" u="none" strike="noStrike" baseline="0" dirty="0">
                <a:latin typeface="Arial" panose="020B0604020202020204" pitchFamily="34" charset="0"/>
                <a:cs typeface="Arial" panose="020B0604020202020204" pitchFamily="34" charset="0"/>
              </a:rPr>
              <a:t>Ορθολογική στελέχωση των μονάδων</a:t>
            </a:r>
          </a:p>
          <a:p>
            <a:pPr marL="342900" indent="-342900" algn="l">
              <a:buAutoNum type="arabicPeriod"/>
            </a:pPr>
            <a:r>
              <a:rPr lang="el-GR" sz="1800" b="0" i="1" u="none" strike="noStrike" baseline="0" dirty="0">
                <a:latin typeface="Arial" panose="020B0604020202020204" pitchFamily="34" charset="0"/>
                <a:cs typeface="Arial" panose="020B0604020202020204" pitchFamily="34" charset="0"/>
              </a:rPr>
              <a:t>Ανακατανομή του ανθρώπινου δυναμικού</a:t>
            </a:r>
            <a:endParaRPr lang="el-GR" i="1" dirty="0">
              <a:latin typeface="Arial" panose="020B0604020202020204" pitchFamily="34" charset="0"/>
              <a:cs typeface="Arial" panose="020B0604020202020204" pitchFamily="34" charset="0"/>
            </a:endParaRPr>
          </a:p>
          <a:p>
            <a:pPr marL="342900" indent="-342900" algn="l">
              <a:buFont typeface="+mj-lt"/>
              <a:buAutoNum type="arabicPeriod"/>
            </a:pPr>
            <a:r>
              <a:rPr lang="el-GR" sz="1800" b="0" i="0" u="none" strike="noStrike" baseline="0" dirty="0">
                <a:latin typeface="Arial" panose="020B0604020202020204" pitchFamily="34" charset="0"/>
                <a:cs typeface="Arial" panose="020B0604020202020204" pitchFamily="34" charset="0"/>
              </a:rPr>
              <a:t>Η καθιέρωση ενός </a:t>
            </a:r>
            <a:r>
              <a:rPr lang="el-GR" sz="1800" b="1" i="1" u="none" strike="noStrike" baseline="0" dirty="0">
                <a:latin typeface="Arial" panose="020B0604020202020204" pitchFamily="34" charset="0"/>
                <a:cs typeface="Arial" panose="020B0604020202020204" pitchFamily="34" charset="0"/>
              </a:rPr>
              <a:t>βαθμολογίου – μισθολογίου </a:t>
            </a:r>
            <a:r>
              <a:rPr lang="el-GR" sz="1800" b="0" i="0" u="none" strike="noStrike" baseline="0" dirty="0">
                <a:latin typeface="Arial" panose="020B0604020202020204" pitchFamily="34" charset="0"/>
                <a:cs typeface="Arial" panose="020B0604020202020204" pitchFamily="34" charset="0"/>
              </a:rPr>
              <a:t>μόνο για τους υγειονομικούς του ΕΣΥ είναι μεγάλης αναγκαιότητας (εξέταση αντίστοιχου ιδιωτικού τομέα).</a:t>
            </a:r>
          </a:p>
          <a:p>
            <a:pPr marL="342900" indent="-342900" algn="l">
              <a:buFont typeface="+mj-lt"/>
              <a:buAutoNum type="arabicPeriod"/>
            </a:pPr>
            <a:r>
              <a:rPr lang="el-GR" sz="1800" b="0" i="1" u="none" strike="noStrike" baseline="0" dirty="0">
                <a:latin typeface="Arial" panose="020B0604020202020204" pitchFamily="34" charset="0"/>
                <a:cs typeface="Arial" panose="020B0604020202020204" pitchFamily="34" charset="0"/>
              </a:rPr>
              <a:t>Οριοθέτηση του καταμερισμού εργασίας στις μονάδες υγείας </a:t>
            </a:r>
            <a:r>
              <a:rPr lang="el-GR" sz="1800" b="0" i="0" u="none" strike="noStrike" baseline="0" dirty="0">
                <a:latin typeface="Arial" panose="020B0604020202020204" pitchFamily="34" charset="0"/>
                <a:cs typeface="Arial" panose="020B0604020202020204" pitchFamily="34" charset="0"/>
              </a:rPr>
              <a:t>(</a:t>
            </a:r>
            <a:r>
              <a:rPr lang="el-GR" sz="1800" b="0" i="0" u="none" strike="noStrike" baseline="0" dirty="0" err="1">
                <a:latin typeface="Arial" panose="020B0604020202020204" pitchFamily="34" charset="0"/>
                <a:cs typeface="Arial" panose="020B0604020202020204" pitchFamily="34" charset="0"/>
              </a:rPr>
              <a:t>job</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description</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καθηκοντολόγιο</a:t>
            </a:r>
            <a:r>
              <a:rPr lang="el-GR" sz="1800" b="0" i="0" u="none" strike="noStrike" baseline="0" dirty="0">
                <a:latin typeface="Arial" panose="020B0604020202020204" pitchFamily="34" charset="0"/>
                <a:cs typeface="Arial" panose="020B0604020202020204" pitchFamily="34" charset="0"/>
              </a:rPr>
              <a:t>), στο πλαίσιο ιεραρχικής δομής, χαρακτηρισμός ιατρικών και νοσηλευτικών πράξεων και αξιολόγηση των επαγγελματιών υγείας.</a:t>
            </a:r>
          </a:p>
          <a:p>
            <a:pPr marL="342900" indent="-342900" algn="l">
              <a:buFont typeface="+mj-lt"/>
              <a:buAutoNum type="arabicPeriod"/>
            </a:pPr>
            <a:r>
              <a:rPr lang="el-GR" sz="1800" b="0" i="1" u="none" strike="noStrike" baseline="0" dirty="0">
                <a:latin typeface="Arial" panose="020B0604020202020204" pitchFamily="34" charset="0"/>
                <a:cs typeface="Arial" panose="020B0604020202020204" pitchFamily="34" charset="0"/>
              </a:rPr>
              <a:t>Πιστοποίηση επαγγελματιών υγείας </a:t>
            </a:r>
            <a:r>
              <a:rPr lang="el-GR" sz="1800" b="0" i="0" u="none" strike="noStrike" baseline="0" dirty="0">
                <a:latin typeface="Arial" panose="020B0604020202020204" pitchFamily="34" charset="0"/>
                <a:cs typeface="Arial" panose="020B0604020202020204" pitchFamily="34" charset="0"/>
              </a:rPr>
              <a:t>σύμφωνα με διεθνώς αναγνωρισμένα και ευρωπαϊκά πρότυπα ανά τακτά χρονικά διαστήματα.</a:t>
            </a:r>
          </a:p>
          <a:p>
            <a:pPr marL="342900" indent="-342900" algn="l">
              <a:buFont typeface="+mj-lt"/>
              <a:buAutoNum type="arabicPeriod"/>
            </a:pPr>
            <a:r>
              <a:rPr lang="el-GR" sz="1800" b="0" i="1" u="none" strike="noStrike" baseline="0" dirty="0">
                <a:latin typeface="Arial" panose="020B0604020202020204" pitchFamily="34" charset="0"/>
                <a:cs typeface="Arial" panose="020B0604020202020204" pitchFamily="34" charset="0"/>
              </a:rPr>
              <a:t>Οργάνωση προγραμμάτων επανεκπαίδευσης </a:t>
            </a:r>
            <a:r>
              <a:rPr lang="el-GR" sz="1800" b="0" i="0" u="none" strike="noStrike" baseline="0" dirty="0">
                <a:latin typeface="Arial" panose="020B0604020202020204" pitchFamily="34" charset="0"/>
                <a:cs typeface="Arial" panose="020B0604020202020204" pitchFamily="34" charset="0"/>
              </a:rPr>
              <a:t>του ήδη υπάρχοντος προσωπικού (με έμφαση στο διοικητικό, τεχνικό και λοιπό προσωπικό)</a:t>
            </a:r>
          </a:p>
          <a:p>
            <a:pPr marL="342900" indent="-342900" algn="l">
              <a:buFont typeface="+mj-lt"/>
              <a:buAutoNum type="arabicPeriod"/>
            </a:pPr>
            <a:r>
              <a:rPr lang="el-GR" sz="1800" b="0" i="0" u="none" strike="noStrike" baseline="0" dirty="0">
                <a:latin typeface="Arial" panose="020B0604020202020204" pitchFamily="34" charset="0"/>
                <a:cs typeface="Arial" panose="020B0604020202020204" pitchFamily="34" charset="0"/>
              </a:rPr>
              <a:t>Ενίσχυση των προγραμμάτων συνεχιζόμενης ιατρικής και νοσηλευτικής εκπαίδευσης και </a:t>
            </a:r>
            <a:r>
              <a:rPr lang="el-GR" sz="1800" b="0" i="1" u="none" strike="noStrike" baseline="0" dirty="0">
                <a:latin typeface="Arial" panose="020B0604020202020204" pitchFamily="34" charset="0"/>
                <a:cs typeface="Arial" panose="020B0604020202020204" pitchFamily="34" charset="0"/>
              </a:rPr>
              <a:t>δια βίου μάθησης</a:t>
            </a:r>
            <a:r>
              <a:rPr lang="el-GR" sz="1800" b="0" i="0" u="none" strike="noStrike" baseline="0" dirty="0">
                <a:latin typeface="Arial" panose="020B0604020202020204" pitchFamily="34" charset="0"/>
                <a:cs typeface="Arial" panose="020B0604020202020204" pitchFamily="34" charset="0"/>
              </a:rPr>
              <a:t>.</a:t>
            </a:r>
          </a:p>
          <a:p>
            <a:pPr marL="342900" indent="-342900" algn="l">
              <a:buFont typeface="+mj-lt"/>
              <a:buAutoNum type="arabicPeriod"/>
            </a:pPr>
            <a:r>
              <a:rPr lang="el-GR" sz="1800" b="0" i="1" u="none" strike="noStrike" baseline="0" dirty="0">
                <a:latin typeface="Arial" panose="020B0604020202020204" pitchFamily="34" charset="0"/>
                <a:cs typeface="Arial" panose="020B0604020202020204" pitchFamily="34" charset="0"/>
              </a:rPr>
              <a:t>Έλεγχος και ποιότητα </a:t>
            </a:r>
            <a:r>
              <a:rPr lang="el-GR" sz="1800" b="0" i="0" u="none" strike="noStrike" baseline="0" dirty="0">
                <a:latin typeface="Arial" panose="020B0604020202020204" pitchFamily="34" charset="0"/>
                <a:cs typeface="Arial" panose="020B0604020202020204" pitchFamily="34" charset="0"/>
              </a:rPr>
              <a:t>της παρεχόμενης κλινικής φροντίδας</a:t>
            </a:r>
            <a:endParaRPr lang="el-GR" dirty="0">
              <a:latin typeface="Arial" panose="020B0604020202020204" pitchFamily="34" charset="0"/>
              <a:cs typeface="Arial" panose="020B0604020202020204" pitchFamily="34" charset="0"/>
            </a:endParaRPr>
          </a:p>
          <a:p>
            <a:pPr marL="342900" indent="-342900" algn="l">
              <a:buFont typeface="+mj-lt"/>
              <a:buAutoNum type="arabicPeriod"/>
            </a:pPr>
            <a:r>
              <a:rPr lang="el-GR" sz="1800" b="0" u="none" strike="noStrike" baseline="0" dirty="0">
                <a:latin typeface="Arial" panose="020B0604020202020204" pitchFamily="34" charset="0"/>
                <a:cs typeface="Arial" panose="020B0604020202020204" pitchFamily="34" charset="0"/>
              </a:rPr>
              <a:t>Ανάπτυξη σύγχρονων δομών διαχείρισης ανθρώπινων πόρων (HRM)</a:t>
            </a:r>
            <a:r>
              <a:rPr lang="el-GR" sz="1800" b="0" i="1"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62425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804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ΠΑΡΑΡΤΗΜΑ</a:t>
            </a:r>
            <a:br>
              <a:rPr lang="el-GR" sz="3600" b="1" i="0" u="none" strike="noStrike" baseline="0" dirty="0">
                <a:latin typeface="Arial" panose="020B0604020202020204" pitchFamily="34" charset="0"/>
                <a:cs typeface="Arial" panose="020B0604020202020204" pitchFamily="34" charset="0"/>
              </a:rPr>
            </a:br>
            <a:r>
              <a:rPr lang="el-GR" sz="2600" b="1" i="0" u="none" strike="noStrike" baseline="0" dirty="0">
                <a:latin typeface="Arial" panose="020B0604020202020204" pitchFamily="34" charset="0"/>
                <a:cs typeface="Arial" panose="020B0604020202020204" pitchFamily="34" charset="0"/>
              </a:rPr>
              <a:t>Μελέτη περίπτωσης Διαχείρισης Ανθρώπινου Δυναμικού (ΔΑΔ) (1)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539621" y="1859339"/>
            <a:ext cx="11112758" cy="3139321"/>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1. Καθορίσατε μονάδα υγείας και ως διευθυντής προσωπικού της περιγράψτε τα βήματα ενός ετήσιου προγραμματισμού/σχεδιασμού ανθρώπινων πόρων της.</a:t>
            </a:r>
          </a:p>
          <a:p>
            <a:pPr algn="l"/>
            <a:r>
              <a:rPr lang="el-GR" sz="2200" b="0" i="0" u="none" strike="noStrike" baseline="0" dirty="0">
                <a:latin typeface="Arial" panose="020B0604020202020204" pitchFamily="34" charset="0"/>
                <a:cs typeface="Arial" panose="020B0604020202020204" pitchFamily="34" charset="0"/>
              </a:rPr>
              <a:t>2. Περιγράψτε αναλυτικά μια θέση εργασίας μεταξύ των εξής: α. ειδικευμένος ιατρός παθολογικής κλινικής, β. νοσηλευτής εξωτερικών ιατρείων, γ. τεχνολόγος εργαστηρίων, γ. λογιστής (είτε γενικού λογιστηρίου νοσοκομείου είτε λογιστηρίου ασθενών).</a:t>
            </a:r>
          </a:p>
          <a:p>
            <a:pPr algn="l"/>
            <a:r>
              <a:rPr lang="el-GR" sz="2200" b="0" i="0" u="none" strike="noStrike" baseline="0" dirty="0">
                <a:latin typeface="Arial" panose="020B0604020202020204" pitchFamily="34" charset="0"/>
                <a:cs typeface="Arial" panose="020B0604020202020204" pitchFamily="34" charset="0"/>
              </a:rPr>
              <a:t>3. Αποφασίζεται η προκήρυξη θέσης προϊσταμένου λογιστηρίου μεγάλου νοσοκομείου της Ελλάδας μέσω καταχωρίσεων σε έντυπα ΜΜΕ και το διαδίκτυο.</a:t>
            </a:r>
          </a:p>
          <a:p>
            <a:pPr algn="l"/>
            <a:r>
              <a:rPr lang="el-GR" sz="2200" b="0" i="0" u="none" strike="noStrike" baseline="0" dirty="0">
                <a:latin typeface="Arial" panose="020B0604020202020204" pitchFamily="34" charset="0"/>
                <a:cs typeface="Arial" panose="020B0604020202020204" pitchFamily="34" charset="0"/>
              </a:rPr>
              <a:t>4. Καθορίσατε διαδικασία επιλογής της συγκεκριμένης θέσης και συντάξατε περιληπτικά 5-6 ερωτήσεις μιας δομημένης συνέντευξης υποψηφίων.</a:t>
            </a:r>
            <a:endParaRPr lang="el-GR" sz="2200" b="0" i="1"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085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804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ΠΑΡΑΡΤΗΜΑ</a:t>
            </a:r>
            <a:br>
              <a:rPr lang="el-GR" sz="3600" b="1" i="0" u="none" strike="noStrike" baseline="0" dirty="0">
                <a:latin typeface="Arial" panose="020B0604020202020204" pitchFamily="34" charset="0"/>
                <a:cs typeface="Arial" panose="020B0604020202020204" pitchFamily="34" charset="0"/>
              </a:rPr>
            </a:br>
            <a:r>
              <a:rPr lang="el-GR" sz="2600" b="1" i="0" u="none" strike="noStrike" baseline="0" dirty="0">
                <a:latin typeface="Arial" panose="020B0604020202020204" pitchFamily="34" charset="0"/>
                <a:cs typeface="Arial" panose="020B0604020202020204" pitchFamily="34" charset="0"/>
              </a:rPr>
              <a:t>Μελέτη περίπτωσης Διαχείρισης Ανθρώπινου Δυναμικού (ΔΑΔ) (2)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0" y="891538"/>
            <a:ext cx="12192000" cy="5632311"/>
          </a:xfrm>
          <a:prstGeom prst="rect">
            <a:avLst/>
          </a:prstGeom>
          <a:noFill/>
        </p:spPr>
        <p:txBody>
          <a:bodyPr wrap="square">
            <a:spAutoFit/>
          </a:bodyPr>
          <a:lstStyle/>
          <a:p>
            <a:pPr algn="l"/>
            <a:r>
              <a:rPr lang="el-GR" sz="1800" b="1" i="0" u="none" strike="noStrike" baseline="0" dirty="0">
                <a:latin typeface="Arial" panose="020B0604020202020204" pitchFamily="34" charset="0"/>
                <a:cs typeface="Arial" panose="020B0604020202020204" pitchFamily="34" charset="0"/>
              </a:rPr>
              <a:t>Απαντητικοί άξονες</a:t>
            </a:r>
          </a:p>
          <a:p>
            <a:pPr algn="l"/>
            <a:r>
              <a:rPr lang="el-GR" sz="1800" b="0" i="0" u="none" strike="noStrike" baseline="0" dirty="0">
                <a:latin typeface="Arial" panose="020B0604020202020204" pitchFamily="34" charset="0"/>
                <a:cs typeface="Arial" panose="020B0604020202020204" pitchFamily="34" charset="0"/>
              </a:rPr>
              <a:t>1. Επιλέγεται μεγάλο νοσοκομείο της Ελλάδας. Από τον γενικότερο ετήσιο ή πολυετές στρατηγικό/επιχειρησιακό σχεδιασμό ξεχωρίζονται οι αναφορές, οι στρατηγικές και οι δράσεις για τη ΔΑΔ. Στη συνέχεια, αναλύεται διεξοδικά η αγορά εργασίας στην υγεία και καθορίζονται αντίστοιχα οι ανάγκες του προσωπικού. Το πιο ουσιαστικό στάδιο ακολουθεί με τους στόχους και τα ανάλογα σχέδια δράσης στις προσλήψεις προσωπικού, στην εκπαίδευσή του και την ανάπτυξή του και, τέλος, στην αξιολόγηση και τις αμοιβές. Η διοίκηση και η υπηρεσία ΔΑΔ καθορίζουν τον τρόπο και τον χρόνο παρακολούθησης με ανάλογους δείκτες παραγωγικότητας, απόδοσης και αποτελεσματικότητας-ποιότητας.</a:t>
            </a:r>
          </a:p>
          <a:p>
            <a:pPr algn="l"/>
            <a:r>
              <a:rPr lang="el-GR" sz="1800" b="0" i="0" u="none" strike="noStrike" baseline="0" dirty="0">
                <a:latin typeface="Arial" panose="020B0604020202020204" pitchFamily="34" charset="0"/>
                <a:cs typeface="Arial" panose="020B0604020202020204" pitchFamily="34" charset="0"/>
              </a:rPr>
              <a:t>2. Επιλέγεται νοσηλευτής (εξωτερικών ιατρείων):</a:t>
            </a:r>
          </a:p>
          <a:p>
            <a:pPr algn="l"/>
            <a:r>
              <a:rPr lang="el-GR" sz="1800" b="0" i="0" u="none" strike="noStrike" baseline="0" dirty="0">
                <a:latin typeface="Arial" panose="020B0604020202020204" pitchFamily="34" charset="0"/>
                <a:cs typeface="Arial" panose="020B0604020202020204" pitchFamily="34" charset="0"/>
              </a:rPr>
              <a:t>• Ταυτότητα: τίτλος (νοσηλευτής), τμήμα (εξωτερικά ιατρεία), πού αναφέρεται (προϊστάμενο ΕΙ), ποιοι αναφέρονται (βοηθοί νοσηλευτές και λοιπό υγειονομικό προσωπικό ΕΙ), κωδικός (0000) και μισθολογικό κλιμάκιο (10ο).</a:t>
            </a:r>
          </a:p>
          <a:p>
            <a:pPr algn="l"/>
            <a:r>
              <a:rPr lang="el-GR" sz="1800" b="0" i="0" u="none" strike="noStrike" baseline="0" dirty="0">
                <a:latin typeface="Arial" panose="020B0604020202020204" pitchFamily="34" charset="0"/>
                <a:cs typeface="Arial" panose="020B0604020202020204" pitchFamily="34" charset="0"/>
              </a:rPr>
              <a:t>• Περίληψη της εργασίας: σκοπός είναι η παροχή πρωτοβάθμιων φροντίδων υγείας στους επισκεπτόμενους εξωτερικούς ασθενείς και βασικοί στόχοι η βοήθεια στην εξέταση, γνωμάτευση και </a:t>
            </a:r>
            <a:r>
              <a:rPr lang="el-GR" sz="1800" b="0" i="0" u="none" strike="noStrike" baseline="0" dirty="0" err="1">
                <a:latin typeface="Arial" panose="020B0604020202020204" pitchFamily="34" charset="0"/>
                <a:cs typeface="Arial" panose="020B0604020202020204" pitchFamily="34" charset="0"/>
              </a:rPr>
              <a:t>συνταγογράφηση</a:t>
            </a:r>
            <a:r>
              <a:rPr lang="el-GR" sz="1800" b="0" i="0" u="none" strike="noStrike" baseline="0" dirty="0">
                <a:latin typeface="Arial" panose="020B0604020202020204" pitchFamily="34" charset="0"/>
                <a:cs typeface="Arial" panose="020B0604020202020204" pitchFamily="34" charset="0"/>
              </a:rPr>
              <a:t>.</a:t>
            </a:r>
          </a:p>
          <a:p>
            <a:pPr algn="l"/>
            <a:r>
              <a:rPr lang="el-GR" sz="1800" b="0" i="0" u="none" strike="noStrike" baseline="0" dirty="0">
                <a:latin typeface="Arial" panose="020B0604020202020204" pitchFamily="34" charset="0"/>
                <a:cs typeface="Arial" panose="020B0604020202020204" pitchFamily="34" charset="0"/>
              </a:rPr>
              <a:t>• Τα καθήκοντα: τα πρωτεύοντα της θέσης είναι η παροχή πρωτοβάθμιων φροντίδων υγείας στους επισκεπτόμενους εξωτερικούς ασθενείς (εξειδίκευση) και τα δευτερεύοντα η βοήθεια στην εξέταση, γνωμάτευση και </a:t>
            </a:r>
            <a:r>
              <a:rPr lang="el-GR" sz="1800" b="0" i="0" u="none" strike="noStrike" baseline="0" dirty="0" err="1">
                <a:latin typeface="Arial" panose="020B0604020202020204" pitchFamily="34" charset="0"/>
                <a:cs typeface="Arial" panose="020B0604020202020204" pitchFamily="34" charset="0"/>
              </a:rPr>
              <a:t>συνταγογράφηση</a:t>
            </a:r>
            <a:r>
              <a:rPr lang="el-GR" sz="1800" b="0" i="0" u="none" strike="noStrike" baseline="0" dirty="0">
                <a:latin typeface="Arial" panose="020B0604020202020204" pitchFamily="34" charset="0"/>
                <a:cs typeface="Arial" panose="020B0604020202020204" pitchFamily="34" charset="0"/>
              </a:rPr>
              <a:t> (εξειδίκευση).</a:t>
            </a:r>
          </a:p>
          <a:p>
            <a:pPr algn="l"/>
            <a:r>
              <a:rPr lang="el-GR" sz="1800" b="0" i="0" u="none" strike="noStrike" baseline="0" dirty="0">
                <a:latin typeface="Arial" panose="020B0604020202020204" pitchFamily="34" charset="0"/>
                <a:cs typeface="Arial" panose="020B0604020202020204" pitchFamily="34" charset="0"/>
              </a:rPr>
              <a:t>• Τα πρότυπα απόδοσης: με δείκτες όπως αριθμός </a:t>
            </a:r>
            <a:r>
              <a:rPr lang="el-GR" sz="1800" b="0" i="0" u="none" strike="noStrike" baseline="0" dirty="0" err="1">
                <a:latin typeface="Arial" panose="020B0604020202020204" pitchFamily="34" charset="0"/>
                <a:cs typeface="Arial" panose="020B0604020202020204" pitchFamily="34" charset="0"/>
              </a:rPr>
              <a:t>εξεταζομένων</a:t>
            </a:r>
            <a:r>
              <a:rPr lang="el-GR" sz="1800" b="0" i="0" u="none" strike="noStrike" baseline="0" dirty="0">
                <a:latin typeface="Arial" panose="020B0604020202020204" pitchFamily="34" charset="0"/>
                <a:cs typeface="Arial" panose="020B0604020202020204" pitchFamily="34" charset="0"/>
              </a:rPr>
              <a:t> στο εξωτερικό ιατρείο ευθύνης στη μονάδα χρόνου (π.χ. ανά ημέρα), αριθμός συνταγών φαρμάκων ή </a:t>
            </a:r>
            <a:r>
              <a:rPr lang="el-GR" sz="1800" b="0" i="0" u="none" strike="noStrike" baseline="0" dirty="0" err="1">
                <a:latin typeface="Arial" panose="020B0604020202020204" pitchFamily="34" charset="0"/>
                <a:cs typeface="Arial" panose="020B0604020202020204" pitchFamily="34" charset="0"/>
              </a:rPr>
              <a:t>παρακλινικών</a:t>
            </a:r>
            <a:r>
              <a:rPr lang="el-GR" sz="1800" b="0" i="0" u="none" strike="noStrike" baseline="0" dirty="0">
                <a:latin typeface="Arial" panose="020B0604020202020204" pitchFamily="34" charset="0"/>
                <a:cs typeface="Arial" panose="020B0604020202020204" pitchFamily="34" charset="0"/>
              </a:rPr>
              <a:t> εξετάσεων (το ίδιο), αριθμός ηλεκτρονικών καρτών εξωτερικών ασθενών </a:t>
            </a:r>
            <a:r>
              <a:rPr lang="el-GR" sz="1800" b="0" i="0" u="none" strike="noStrike" baseline="0" dirty="0" err="1">
                <a:latin typeface="Arial" panose="020B0604020202020204" pitchFamily="34" charset="0"/>
                <a:cs typeface="Arial" panose="020B0604020202020204" pitchFamily="34" charset="0"/>
              </a:rPr>
              <a:t>κ.ο.κ.</a:t>
            </a:r>
            <a:endParaRPr lang="el-GR" sz="1800" b="0" i="0" u="none" strike="noStrike" baseline="0" dirty="0">
              <a:latin typeface="Arial" panose="020B0604020202020204" pitchFamily="34" charset="0"/>
              <a:cs typeface="Arial" panose="020B0604020202020204" pitchFamily="34" charset="0"/>
            </a:endParaRPr>
          </a:p>
          <a:p>
            <a:pPr algn="l"/>
            <a:r>
              <a:rPr lang="el-GR" sz="1800" b="0" i="0" u="none" strike="noStrike" baseline="0" dirty="0">
                <a:latin typeface="Arial" panose="020B0604020202020204" pitchFamily="34" charset="0"/>
                <a:cs typeface="Arial" panose="020B0604020202020204" pitchFamily="34" charset="0"/>
              </a:rPr>
              <a:t>• Περιβάλλον/συνθήκες εργασίας, όρια εξουσίας, και σταδιοδρομία: εξωτερικά ιατρεία, συνεργασία με αρμόδιους ιατρούς και προϊστάμενο/η ΕΙ και περιγραφή στοιχείων αξιολόγησης για προαγωγή κ.λπ.</a:t>
            </a:r>
            <a:endParaRPr lang="el-GR" sz="2200" b="0" i="1"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88257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804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ΠΑΡΑΡΤΗΜΑ</a:t>
            </a:r>
            <a:br>
              <a:rPr lang="el-GR" sz="3600" b="1" i="0" u="none" strike="noStrike" baseline="0" dirty="0">
                <a:latin typeface="Arial" panose="020B0604020202020204" pitchFamily="34" charset="0"/>
                <a:cs typeface="Arial" panose="020B0604020202020204" pitchFamily="34" charset="0"/>
              </a:rPr>
            </a:br>
            <a:r>
              <a:rPr lang="el-GR" sz="2600" b="1" i="0" u="none" strike="noStrike" baseline="0" dirty="0">
                <a:latin typeface="Arial" panose="020B0604020202020204" pitchFamily="34" charset="0"/>
                <a:cs typeface="Arial" panose="020B0604020202020204" pitchFamily="34" charset="0"/>
              </a:rPr>
              <a:t>Μελέτη περίπτωσης Διαχείρισης Ανθρώπινου Δυναμικού (ΔΑΔ) (2)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F27BE5A6-4FE1-69D4-A361-5C85E05376DA}"/>
              </a:ext>
            </a:extLst>
          </p:cNvPr>
          <p:cNvSpPr txBox="1"/>
          <p:nvPr/>
        </p:nvSpPr>
        <p:spPr>
          <a:xfrm>
            <a:off x="0" y="891538"/>
            <a:ext cx="12192000" cy="5632311"/>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3. Η σχετική καταχώρηση είναι περίπου:</a:t>
            </a:r>
          </a:p>
          <a:p>
            <a:pPr algn="l"/>
            <a:r>
              <a:rPr lang="el-GR" sz="1800" b="0" i="0" u="none" strike="noStrike" baseline="0" dirty="0">
                <a:latin typeface="Arial" panose="020B0604020202020204" pitchFamily="34" charset="0"/>
                <a:cs typeface="Arial" panose="020B0604020202020204" pitchFamily="34" charset="0"/>
              </a:rPr>
              <a:t>«Το Νοσοκομείο Χ ή Υ προκηρύσσει τη θέση προϊσταμένου λογιστηρίου. Η κατάθεση αίτησης, βιογραφικού, δικαιολογητικών εκπαίδευσης και προϋπηρεσίας, συστατικών επιστολών κ.λπ. θα γίνει έως ../../…. στη Δ/</a:t>
            </a:r>
            <a:r>
              <a:rPr lang="el-GR" sz="1800" b="0" i="0" u="none" strike="noStrike" baseline="0" dirty="0" err="1">
                <a:latin typeface="Arial" panose="020B0604020202020204" pitchFamily="34" charset="0"/>
                <a:cs typeface="Arial" panose="020B0604020202020204" pitchFamily="34" charset="0"/>
              </a:rPr>
              <a:t>νση</a:t>
            </a:r>
            <a:r>
              <a:rPr lang="el-GR" sz="1800" b="0" i="0" u="none" strike="noStrike" baseline="0" dirty="0">
                <a:latin typeface="Arial" panose="020B0604020202020204" pitchFamily="34" charset="0"/>
                <a:cs typeface="Arial" panose="020B0604020202020204" pitchFamily="34" charset="0"/>
              </a:rPr>
              <a:t> ΔΑΔ …., </a:t>
            </a:r>
            <a:r>
              <a:rPr lang="el-GR" sz="1800" b="0" i="0" u="none" strike="noStrike" baseline="0" dirty="0" err="1">
                <a:latin typeface="Arial" panose="020B0604020202020204" pitchFamily="34" charset="0"/>
                <a:cs typeface="Arial" panose="020B0604020202020204" pitchFamily="34" charset="0"/>
              </a:rPr>
              <a:t>τηλ</a:t>
            </a:r>
            <a:r>
              <a:rPr lang="el-GR" sz="1800" b="0" i="0" u="none" strike="noStrike" baseline="0" dirty="0">
                <a:latin typeface="Arial" panose="020B0604020202020204" pitchFamily="34" charset="0"/>
                <a:cs typeface="Arial" panose="020B0604020202020204" pitchFamily="34" charset="0"/>
              </a:rPr>
              <a:t>. …, email… . Τα κύρια προσόντα της θέσης είναι πτυχίο Οικονομικής Σχολής ή Διοίκησης Επιχειρήσεων και Οργανισμών, δεκαετής προϋπηρεσία από την οποία διετής σε ανάλογη θέση ευθύνης και γνώσεις στο μηχανογραφημένο λογιστικό σύστημα (νοσοκομείων). Επιθυμητά δευτερεύοντα προσόντα είναι μεταπτυχιακό δίπλωμα στα λογιστικά συστήματα και προϋπηρεσία σε μονάδες υγείας. Οι υποψήφιοι θα κληθούν και για συνέντευξη».</a:t>
            </a:r>
          </a:p>
          <a:p>
            <a:pPr algn="l"/>
            <a:r>
              <a:rPr lang="el-GR" sz="1800" b="0" i="0" u="none" strike="noStrike" baseline="0" dirty="0">
                <a:latin typeface="Arial" panose="020B0604020202020204" pitchFamily="34" charset="0"/>
                <a:cs typeface="Arial" panose="020B0604020202020204" pitchFamily="34" charset="0"/>
              </a:rPr>
              <a:t>4. Έστω η ανωτέρω θέση για αξιολόγηση υποψηφίων και επιλογή για πρόσληψη. Η διοίκηση συνιστά τριμελή επιτροπή αξιολόγησης από τον Διευθυντή Διοικητικών – Οικονομικών Υπηρεσιών, τον </a:t>
            </a:r>
            <a:r>
              <a:rPr lang="el-GR" sz="1800" b="0" i="0" u="none" strike="noStrike" baseline="0" dirty="0" err="1">
                <a:latin typeface="Arial" panose="020B0604020202020204" pitchFamily="34" charset="0"/>
                <a:cs typeface="Arial" panose="020B0604020202020204" pitchFamily="34" charset="0"/>
              </a:rPr>
              <a:t>Υπδιευθυντή</a:t>
            </a:r>
            <a:r>
              <a:rPr lang="el-GR" sz="1800" b="0" i="0" u="none" strike="noStrike" baseline="0" dirty="0">
                <a:latin typeface="Arial" panose="020B0604020202020204" pitchFamily="34" charset="0"/>
                <a:cs typeface="Arial" panose="020B0604020202020204" pitchFamily="34" charset="0"/>
              </a:rPr>
              <a:t> Οικονομικού και τον Προϊστάμενο ΔΑΔ.</a:t>
            </a:r>
          </a:p>
          <a:p>
            <a:pPr algn="l"/>
            <a:r>
              <a:rPr lang="el-GR" sz="1800" b="0" i="0" u="none" strike="noStrike" baseline="0" dirty="0">
                <a:latin typeface="Arial" panose="020B0604020202020204" pitchFamily="34" charset="0"/>
                <a:cs typeface="Arial" panose="020B0604020202020204" pitchFamily="34" charset="0"/>
              </a:rPr>
              <a:t>Η επιτροπή καθορίζει κριτήρια εκπαίδευσης 30%, κριτήρια επαγγελματικής επάρκειας 40% και συνέντευξη 30%.</a:t>
            </a:r>
          </a:p>
          <a:p>
            <a:pPr algn="l"/>
            <a:r>
              <a:rPr lang="el-GR" sz="1800" b="0" i="0" u="none" strike="noStrike" baseline="0" dirty="0">
                <a:latin typeface="Arial" panose="020B0604020202020204" pitchFamily="34" charset="0"/>
                <a:cs typeface="Arial" panose="020B0604020202020204" pitchFamily="34" charset="0"/>
              </a:rPr>
              <a:t>Οι ερωτήσεις μιας δομημένης συνέντευξης μπορεί να είναι:</a:t>
            </a:r>
          </a:p>
          <a:p>
            <a:pPr algn="l"/>
            <a:r>
              <a:rPr lang="el-GR" sz="1800" b="0" i="0" u="none" strike="noStrike" baseline="0" dirty="0">
                <a:latin typeface="Arial" panose="020B0604020202020204" pitchFamily="34" charset="0"/>
                <a:cs typeface="Arial" panose="020B0604020202020204" pitchFamily="34" charset="0"/>
              </a:rPr>
              <a:t>α. Περιγράψτε αναλυτικά τις γνώσεις σας, είτε από την εκπαίδευσή σας είτε από την εμπειρία σας, για τη συγκεκριμένη θέση.</a:t>
            </a:r>
          </a:p>
          <a:p>
            <a:pPr algn="l"/>
            <a:r>
              <a:rPr lang="el-GR" sz="1800" b="0" i="0" u="none" strike="noStrike" baseline="0" dirty="0">
                <a:latin typeface="Arial" panose="020B0604020202020204" pitchFamily="34" charset="0"/>
                <a:cs typeface="Arial" panose="020B0604020202020204" pitchFamily="34" charset="0"/>
              </a:rPr>
              <a:t>β. Αναλύστε το ετήσιο σχέδιο δράσης σας, αν αναλάβετε τη θέση, και την καθημερινή σας ρουτίνα.</a:t>
            </a:r>
          </a:p>
          <a:p>
            <a:pPr algn="l"/>
            <a:r>
              <a:rPr lang="el-GR" sz="1800" b="0" i="0" u="none" strike="noStrike" baseline="0" dirty="0">
                <a:latin typeface="Arial" panose="020B0604020202020204" pitchFamily="34" charset="0"/>
                <a:cs typeface="Arial" panose="020B0604020202020204" pitchFamily="34" charset="0"/>
              </a:rPr>
              <a:t>γ. Ποιες είναι οι βασικές εργασίες σας για το κλείσιμο κάθε μήνα και το αντίστοιχο του έτους;</a:t>
            </a:r>
          </a:p>
          <a:p>
            <a:pPr algn="l"/>
            <a:r>
              <a:rPr lang="el-GR" sz="1800" b="0" i="0" u="none" strike="noStrike" baseline="0" dirty="0">
                <a:latin typeface="Arial" panose="020B0604020202020204" pitchFamily="34" charset="0"/>
                <a:cs typeface="Arial" panose="020B0604020202020204" pitchFamily="34" charset="0"/>
              </a:rPr>
              <a:t>δ. Ποιος θα είναι ο τρόπος ΔΑΔ του τμήματός σας (κατανομή έργου και αξιολόγησή του κ.λπ.);</a:t>
            </a:r>
          </a:p>
          <a:p>
            <a:pPr algn="l"/>
            <a:r>
              <a:rPr lang="el-GR" sz="1800" b="0" i="0" u="none" strike="noStrike" baseline="0" dirty="0">
                <a:latin typeface="Arial" panose="020B0604020202020204" pitchFamily="34" charset="0"/>
                <a:cs typeface="Arial" panose="020B0604020202020204" pitchFamily="34" charset="0"/>
              </a:rPr>
              <a:t>ε. Ποια θα είναι η μορφή σχέσης σας με τους ανωτέρους σας (τυπική, π.χ. εκθέσεις, στοιχεία κ.λπ., και άτυπη, π.χ. επικοινωνία κ.λπ.);</a:t>
            </a:r>
          </a:p>
          <a:p>
            <a:pPr algn="l"/>
            <a:r>
              <a:rPr lang="el-GR" sz="1800" b="0" i="0" u="none" strike="noStrike" baseline="0" dirty="0" err="1">
                <a:latin typeface="Arial" panose="020B0604020202020204" pitchFamily="34" charset="0"/>
                <a:cs typeface="Arial" panose="020B0604020202020204" pitchFamily="34" charset="0"/>
              </a:rPr>
              <a:t>στ</a:t>
            </a:r>
            <a:r>
              <a:rPr lang="el-GR" sz="1800" b="0" i="0" u="none" strike="noStrike" baseline="0" dirty="0">
                <a:latin typeface="Arial" panose="020B0604020202020204" pitchFamily="34" charset="0"/>
                <a:cs typeface="Arial" panose="020B0604020202020204" pitchFamily="34" charset="0"/>
              </a:rPr>
              <a:t>. Τι άλλο θέλετε να προσθέσετε για να ενισχύσετε την υποψηφιότητά σας;</a:t>
            </a:r>
            <a:endParaRPr lang="el-GR" sz="2200" b="0" i="1"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493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8.1.1</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Διεύθυνση</a:t>
            </a:r>
            <a:r>
              <a:rPr lang="el-GR" sz="3000" b="1" i="0" u="none" strike="noStrike" baseline="0" dirty="0">
                <a:latin typeface="Arial" panose="020B0604020202020204" pitchFamily="34" charset="0"/>
                <a:cs typeface="Arial" panose="020B0604020202020204" pitchFamily="34" charset="0"/>
              </a:rPr>
              <a:t> (4)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0E7F3ABB-F744-7656-34F4-87EE352DF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22" y="1033415"/>
            <a:ext cx="7762815" cy="5402800"/>
          </a:xfrm>
          <a:prstGeom prst="rect">
            <a:avLst/>
          </a:prstGeom>
        </p:spPr>
      </p:pic>
    </p:spTree>
    <p:extLst>
      <p:ext uri="{BB962C8B-B14F-4D97-AF65-F5344CB8AC3E}">
        <p14:creationId xmlns:p14="http://schemas.microsoft.com/office/powerpoint/2010/main" val="3011657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D01B2-BBDD-32EC-C8DD-32AB1F224D1C}"/>
              </a:ext>
            </a:extLst>
          </p:cNvPr>
          <p:cNvSpPr txBox="1"/>
          <p:nvPr/>
        </p:nvSpPr>
        <p:spPr>
          <a:xfrm>
            <a:off x="2789275" y="2875002"/>
            <a:ext cx="6613451" cy="1107996"/>
          </a:xfrm>
          <a:prstGeom prst="rect">
            <a:avLst/>
          </a:prstGeom>
          <a:noFill/>
          <a:ln>
            <a:solidFill>
              <a:schemeClr val="tx1"/>
            </a:solidFill>
          </a:ln>
        </p:spPr>
        <p:txBody>
          <a:bodyPr wrap="square" rtlCol="0">
            <a:spAutoFit/>
          </a:bodyPr>
          <a:lstStyle/>
          <a:p>
            <a:pPr algn="ctr"/>
            <a:r>
              <a:rPr lang="el-GR" sz="1600" dirty="0">
                <a:latin typeface="Arial" panose="020B0604020202020204" pitchFamily="34" charset="0"/>
                <a:ea typeface="Tahoma" panose="020B0604030504040204" pitchFamily="34" charset="0"/>
                <a:cs typeface="Arial" panose="020B0604020202020204" pitchFamily="34" charset="0"/>
              </a:rPr>
              <a:t>Απαγορεύεται η αναδημοσίευση ή αναπαραγωγή του παρόντος έργου                με οποιονδήποτε τρόπο χωρίς γραπτή άδεια του εκδότη, σύμφωνα με                τον Ν. 2121/1993 και τη Διεθνή Σύμβαση της Βέρνης </a:t>
            </a:r>
          </a:p>
          <a:p>
            <a:pPr algn="ctr"/>
            <a:r>
              <a:rPr lang="el-GR" sz="1600" dirty="0">
                <a:latin typeface="Arial" panose="020B0604020202020204" pitchFamily="34" charset="0"/>
                <a:ea typeface="Tahoma" panose="020B0604030504040204" pitchFamily="34" charset="0"/>
                <a:cs typeface="Arial" panose="020B0604020202020204" pitchFamily="34" charset="0"/>
              </a:rPr>
              <a:t>(που έχει κυρωθεί με τον Ν. 100/1975)</a:t>
            </a:r>
          </a:p>
        </p:txBody>
      </p:sp>
    </p:spTree>
    <p:extLst>
      <p:ext uri="{BB962C8B-B14F-4D97-AF65-F5344CB8AC3E}">
        <p14:creationId xmlns:p14="http://schemas.microsoft.com/office/powerpoint/2010/main" val="3219567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8.1.1</a:t>
            </a:r>
            <a:r>
              <a:rPr lang="el-GR" sz="3000" b="1" i="0" u="none" strike="noStrike" baseline="0" dirty="0">
                <a:latin typeface="Arial" panose="020B0604020202020204" pitchFamily="34" charset="0"/>
                <a:cs typeface="Arial" panose="020B0604020202020204" pitchFamily="34" charset="0"/>
              </a:rPr>
              <a:t> </a:t>
            </a:r>
            <a:r>
              <a:rPr lang="el-GR" sz="3000" b="1" i="1" u="none" strike="noStrike" baseline="0" dirty="0">
                <a:latin typeface="Arial" panose="020B0604020202020204" pitchFamily="34" charset="0"/>
                <a:cs typeface="Arial" panose="020B0604020202020204" pitchFamily="34" charset="0"/>
              </a:rPr>
              <a:t>Διεύθυνση</a:t>
            </a:r>
            <a:r>
              <a:rPr lang="el-GR" sz="3000" b="1" i="0" u="none" strike="noStrike" baseline="0" dirty="0">
                <a:latin typeface="Arial" panose="020B0604020202020204" pitchFamily="34" charset="0"/>
                <a:cs typeface="Arial" panose="020B0604020202020204" pitchFamily="34" charset="0"/>
              </a:rPr>
              <a:t> (5)</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983674"/>
            <a:ext cx="11112758" cy="532453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Από τα παραπάνω, φαίνεται ότι ως πετυχημένο στέλεχος δεν πρέπει να θεωρείται ούτε ο </a:t>
            </a:r>
            <a:r>
              <a:rPr lang="el-GR" sz="2000" b="0" i="1" u="none" strike="noStrike" baseline="0" dirty="0">
                <a:latin typeface="Arial" panose="020B0604020202020204" pitchFamily="34" charset="0"/>
                <a:cs typeface="Arial" panose="020B0604020202020204" pitchFamily="34" charset="0"/>
              </a:rPr>
              <a:t>αυταρχικός</a:t>
            </a:r>
            <a:r>
              <a:rPr lang="el-GR" sz="2000" b="0" i="0" u="none" strike="noStrike" baseline="0" dirty="0">
                <a:latin typeface="Arial" panose="020B0604020202020204" pitchFamily="34" charset="0"/>
                <a:cs typeface="Arial" panose="020B0604020202020204" pitchFamily="34" charset="0"/>
              </a:rPr>
              <a:t> αλλά ούτε και ο </a:t>
            </a:r>
            <a:r>
              <a:rPr lang="el-GR" sz="2000" b="0" i="1" u="none" strike="noStrike" baseline="0" dirty="0">
                <a:latin typeface="Arial" panose="020B0604020202020204" pitchFamily="34" charset="0"/>
                <a:cs typeface="Arial" panose="020B0604020202020204" pitchFamily="34" charset="0"/>
              </a:rPr>
              <a:t>ανεκτικός διευθυντής</a:t>
            </a:r>
            <a:r>
              <a:rPr lang="el-GR" sz="2000" b="0" i="0" u="none" strike="noStrike" baseline="0" dirty="0">
                <a:latin typeface="Arial" panose="020B0604020202020204" pitchFamily="34" charset="0"/>
                <a:cs typeface="Arial" panose="020B0604020202020204" pitchFamily="34" charset="0"/>
              </a:rPr>
              <a:t>. Η χρυσή τομή των δύο αυτών προσεγγίσεων είναι ο άνθρωπος που καταφέρνει να αναγνωρίζει τη βέλτιστη απόκρισή του σε κάθε παρουσιαζόμενη περίπτωση και να δρα ανάλογα με τη βαθμίδα της κατάστασης, όντας διορατικός και ευέλικτος, για να αντιμετωπίζει τα προβλήματα της διεύθυνσης, π.χ. από την αυταρχική στη δημοκρατική ηγεσία (</a:t>
            </a:r>
            <a:r>
              <a:rPr lang="el-GR" sz="2000" b="0" i="0" u="none" strike="noStrike" baseline="0" dirty="0" err="1">
                <a:latin typeface="Arial" panose="020B0604020202020204" pitchFamily="34" charset="0"/>
                <a:cs typeface="Arial" panose="020B0604020202020204" pitchFamily="34" charset="0"/>
              </a:rPr>
              <a:t>Tannenbaum</a:t>
            </a:r>
            <a:r>
              <a:rPr lang="el-GR" sz="2000" b="0" i="0" u="none" strike="noStrike" baseline="0" dirty="0">
                <a:latin typeface="Arial" panose="020B0604020202020204" pitchFamily="34" charset="0"/>
                <a:cs typeface="Arial" panose="020B0604020202020204" pitchFamily="34" charset="0"/>
              </a:rPr>
              <a:t> &amp; </a:t>
            </a:r>
            <a:r>
              <a:rPr lang="el-GR" sz="2000" b="0" i="0" u="none" strike="noStrike" baseline="0" dirty="0" err="1">
                <a:latin typeface="Arial" panose="020B0604020202020204" pitchFamily="34" charset="0"/>
                <a:cs typeface="Arial" panose="020B0604020202020204" pitchFamily="34" charset="0"/>
              </a:rPr>
              <a:t>Smith</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1973) ως εξής:</a:t>
            </a:r>
          </a:p>
          <a:p>
            <a:pPr algn="l"/>
            <a:r>
              <a:rPr lang="el-GR" sz="2000" b="0" i="0" u="none" strike="noStrike" baseline="0" dirty="0">
                <a:latin typeface="Arial" panose="020B0604020202020204" pitchFamily="34" charset="0"/>
                <a:cs typeface="Arial" panose="020B0604020202020204" pitchFamily="34" charset="0"/>
              </a:rPr>
              <a:t>1. λαμβάνει και ανακοινώνει την απόφαση,</a:t>
            </a:r>
          </a:p>
          <a:p>
            <a:pPr algn="l"/>
            <a:r>
              <a:rPr lang="el-GR" sz="2000" b="0" i="0" u="none" strike="noStrike" baseline="0" dirty="0">
                <a:latin typeface="Arial" panose="020B0604020202020204" pitchFamily="34" charset="0"/>
                <a:cs typeface="Arial" panose="020B0604020202020204" pitchFamily="34" charset="0"/>
              </a:rPr>
              <a:t>2. πλασάρει την απόφαση,</a:t>
            </a:r>
          </a:p>
          <a:p>
            <a:pPr algn="l"/>
            <a:r>
              <a:rPr lang="el-GR" sz="2000" b="0" i="0" u="none" strike="noStrike" baseline="0" dirty="0">
                <a:latin typeface="Arial" panose="020B0604020202020204" pitchFamily="34" charset="0"/>
                <a:cs typeface="Arial" panose="020B0604020202020204" pitchFamily="34" charset="0"/>
              </a:rPr>
              <a:t>3. παρουσιάζει ιδέες και επιδιώκει ερωτήσεις,</a:t>
            </a:r>
          </a:p>
          <a:p>
            <a:pPr algn="l"/>
            <a:r>
              <a:rPr lang="el-GR" sz="2000" b="0" i="0" u="none" strike="noStrike" baseline="0" dirty="0">
                <a:latin typeface="Arial" panose="020B0604020202020204" pitchFamily="34" charset="0"/>
                <a:cs typeface="Arial" panose="020B0604020202020204" pitchFamily="34" charset="0"/>
              </a:rPr>
              <a:t>4. παρουσιάζει την απόφαση και επιδέχεται αλλαγές,</a:t>
            </a:r>
          </a:p>
          <a:p>
            <a:pPr algn="l"/>
            <a:r>
              <a:rPr lang="el-GR" sz="2000" b="0" i="0" u="none" strike="noStrike" baseline="0" dirty="0">
                <a:latin typeface="Arial" panose="020B0604020202020204" pitchFamily="34" charset="0"/>
                <a:cs typeface="Arial" panose="020B0604020202020204" pitchFamily="34" charset="0"/>
              </a:rPr>
              <a:t>5. παρουσιάζει το πρόβλημα, ακούει προτάσεις και παίρνει αποφάσεις,</a:t>
            </a:r>
          </a:p>
          <a:p>
            <a:pPr algn="l"/>
            <a:r>
              <a:rPr lang="el-GR" sz="2000" b="0" i="0" u="none" strike="noStrike" baseline="0" dirty="0">
                <a:latin typeface="Arial" panose="020B0604020202020204" pitchFamily="34" charset="0"/>
                <a:cs typeface="Arial" panose="020B0604020202020204" pitchFamily="34" charset="0"/>
              </a:rPr>
              <a:t>6. καθορίζει τα όρια και η ομάδα την απόφαση,</a:t>
            </a:r>
          </a:p>
          <a:p>
            <a:pPr algn="l"/>
            <a:r>
              <a:rPr lang="el-GR" sz="2000" b="0" i="0" u="none" strike="noStrike" baseline="0" dirty="0">
                <a:latin typeface="Arial" panose="020B0604020202020204" pitchFamily="34" charset="0"/>
                <a:cs typeface="Arial" panose="020B0604020202020204" pitchFamily="34" charset="0"/>
              </a:rPr>
              <a:t>7. η ομάδα λειτουργεί ελεύθερα σε όρια που έχει βάλει πριν ο ηγέτης της.</a:t>
            </a:r>
          </a:p>
          <a:p>
            <a:pPr algn="l"/>
            <a:r>
              <a:rPr lang="el-GR" sz="2000" b="0" i="0" u="none" strike="noStrike" baseline="0" dirty="0">
                <a:latin typeface="Arial" panose="020B0604020202020204" pitchFamily="34" charset="0"/>
                <a:cs typeface="Arial" panose="020B0604020202020204" pitchFamily="34" charset="0"/>
              </a:rPr>
              <a:t>Αυτό μοιάζει και με το αυτοκρατορικό - δημοκρατικό - ελεύθερο στυλ (IOWA). Τα τελευταία χρόνια, ωστόσο, μαζί με την ανάδειξη των ανωτέρω </a:t>
            </a:r>
            <a:r>
              <a:rPr lang="el-GR" sz="2000" b="1" i="0" u="none" strike="noStrike" baseline="0" dirty="0">
                <a:latin typeface="Arial" panose="020B0604020202020204" pitchFamily="34" charset="0"/>
                <a:cs typeface="Arial" panose="020B0604020202020204" pitchFamily="34" charset="0"/>
              </a:rPr>
              <a:t>θεωριών </a:t>
            </a:r>
            <a:r>
              <a:rPr lang="el-GR" sz="2000" b="0" i="0" u="none" strike="noStrike" baseline="0" dirty="0">
                <a:latin typeface="Arial" panose="020B0604020202020204" pitchFamily="34" charset="0"/>
                <a:cs typeface="Arial" panose="020B0604020202020204" pitchFamily="34" charset="0"/>
              </a:rPr>
              <a:t>έχει αναπτυχθεί πλήθος σύγχρονων προσεγγίσεων που υπολογίζει την ηγεσία περισσότερο από τη διεύθυνση (Πολύζος 2014) ή εντάσσει τη δεύτερη στην πρώτη.</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21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86911"/>
            <a:ext cx="11112758" cy="917911"/>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8.1 Διεύθυνση ή ηγεσία</a:t>
            </a:r>
            <a:br>
              <a:rPr lang="en-US" sz="3600" b="1" i="0" u="none" strike="noStrike" baseline="0" dirty="0">
                <a:latin typeface="Arial" panose="020B0604020202020204" pitchFamily="34" charset="0"/>
                <a:cs typeface="Arial" panose="020B0604020202020204" pitchFamily="34" charset="0"/>
              </a:rPr>
            </a:br>
            <a:r>
              <a:rPr lang="en-US" sz="3000" b="1" i="0" u="none" strike="noStrike" baseline="0" dirty="0">
                <a:latin typeface="Arial" panose="020B0604020202020204" pitchFamily="34" charset="0"/>
                <a:cs typeface="Arial" panose="020B0604020202020204" pitchFamily="34" charset="0"/>
              </a:rPr>
              <a:t>8.1.</a:t>
            </a:r>
            <a:r>
              <a:rPr lang="el-GR" sz="3000" b="1" i="0" u="none" strike="noStrike" baseline="0" dirty="0">
                <a:latin typeface="Arial" panose="020B0604020202020204" pitchFamily="34" charset="0"/>
                <a:cs typeface="Arial" panose="020B0604020202020204" pitchFamily="34" charset="0"/>
              </a:rPr>
              <a:t>2 </a:t>
            </a:r>
            <a:r>
              <a:rPr lang="el-GR" sz="3000" b="1" i="1" u="none" strike="noStrike" baseline="0" dirty="0">
                <a:latin typeface="Arial" panose="020B0604020202020204" pitchFamily="34" charset="0"/>
                <a:cs typeface="Arial" panose="020B0604020202020204" pitchFamily="34" charset="0"/>
              </a:rPr>
              <a:t>Ηγεσία</a:t>
            </a:r>
            <a:r>
              <a:rPr lang="el-GR" sz="3000" b="1" i="0" u="none" strike="noStrike" baseline="0" dirty="0">
                <a:latin typeface="Arial" panose="020B0604020202020204" pitchFamily="34" charset="0"/>
                <a:cs typeface="Arial" panose="020B0604020202020204" pitchFamily="34" charset="0"/>
              </a:rPr>
              <a:t> (1)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983674"/>
            <a:ext cx="11112758" cy="5509200"/>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Η ηγεσία αποτελεί ένα από τα πιο σημαντικά ζητήματα επιστημονικής έρευνας και συζήτησης σε πλήθος επιστημονικών κλάδων. Άλλωστε, δεν είναι τυχαίο ότι στην έννοια της ηγεσίας έχουν αποδοθεί διάφοροι ορισμοί. Μάλιστα, καθώς πολλές φορές συγχέονται οι έννοιες της ηγεσίας και της διοίκησης, αν και συχνά χρησιμοποιούνται παράλληλα, θα πρέπει να γίνει σαφές ότι αναφέρονται σε διαφορετικές έννοιες. Παρομοίως, έννοιες όπως η ισχύς, η εξουσία και η επιρροή συνιστούν δυσδιάκριτες έννοιες και, συνεπώς, η επεξήγησή τους συμβάλλει στην καλύτερη κατανόηση της άσκησης της αποτελεσματικής ηγεσίας (</a:t>
            </a:r>
            <a:r>
              <a:rPr lang="el-GR" sz="2200" b="0" i="0" u="none" strike="noStrike" baseline="0" dirty="0" err="1">
                <a:latin typeface="Arial" panose="020B0604020202020204" pitchFamily="34" charset="0"/>
                <a:cs typeface="Arial" panose="020B0604020202020204" pitchFamily="34" charset="0"/>
              </a:rPr>
              <a:t>Μπουραντάς</a:t>
            </a:r>
            <a:r>
              <a:rPr lang="el-GR" sz="2200" b="0" i="0" u="none" strike="noStrike" baseline="0" dirty="0">
                <a:latin typeface="Arial" panose="020B0604020202020204" pitchFamily="34" charset="0"/>
                <a:cs typeface="Arial" panose="020B0604020202020204" pitchFamily="34" charset="0"/>
              </a:rPr>
              <a:t> 2005). Η λέξη ηγεσία προέρχεται από το αρχαίο ρήμα «</a:t>
            </a:r>
            <a:r>
              <a:rPr lang="el-GR" sz="2200" b="1" i="0" u="none" strike="noStrike" baseline="0" dirty="0" err="1">
                <a:latin typeface="Arial" panose="020B0604020202020204" pitchFamily="34" charset="0"/>
                <a:cs typeface="Arial" panose="020B0604020202020204" pitchFamily="34" charset="0"/>
              </a:rPr>
              <a:t>ἡγέομαι</a:t>
            </a:r>
            <a:r>
              <a:rPr lang="el-GR" sz="2200" b="1" i="0" u="none" strike="noStrike" baseline="0" dirty="0">
                <a:latin typeface="Arial" panose="020B0604020202020204" pitchFamily="34" charset="0"/>
                <a:cs typeface="Arial" panose="020B0604020202020204" pitchFamily="34" charset="0"/>
              </a:rPr>
              <a:t>/</a:t>
            </a:r>
            <a:r>
              <a:rPr lang="el-GR" sz="2200" b="1" i="0" u="none" strike="noStrike" baseline="0" dirty="0" err="1">
                <a:latin typeface="Arial" panose="020B0604020202020204" pitchFamily="34" charset="0"/>
                <a:cs typeface="Arial" panose="020B0604020202020204" pitchFamily="34" charset="0"/>
              </a:rPr>
              <a:t>οῦμαι</a:t>
            </a:r>
            <a:r>
              <a:rPr lang="el-GR" sz="2200" b="0" i="0" u="none" strike="noStrike" baseline="0" dirty="0">
                <a:latin typeface="Arial" panose="020B0604020202020204" pitchFamily="34" charset="0"/>
                <a:cs typeface="Arial" panose="020B0604020202020204" pitchFamily="34" charset="0"/>
              </a:rPr>
              <a:t>» και ορίζεται ως η καθοδήγηση ανθρώπων από κάποιον προς μια συγκεκριμένη κατεύθυνση. Η ηγεσία από κοινωνιολογική άποψη σημαίνει την άμεση και για συγκεκριμένο στόχο επίδραση ενός ατόμου στα μέλη μιας ομάδας, ενός οργανισμού, μιας κοινότητας και μπορεί να είναι είτε φυσική είτε τυπική. </a:t>
            </a:r>
          </a:p>
          <a:p>
            <a:pPr algn="l"/>
            <a:r>
              <a:rPr lang="el-GR" sz="2200" b="0" i="0" u="none" strike="noStrike" baseline="0" dirty="0">
                <a:latin typeface="Arial" panose="020B0604020202020204" pitchFamily="34" charset="0"/>
                <a:cs typeface="Arial" panose="020B0604020202020204" pitchFamily="34" charset="0"/>
              </a:rPr>
              <a:t>Ο </a:t>
            </a:r>
            <a:r>
              <a:rPr lang="el-GR" sz="2200" b="0" i="0" u="none" strike="noStrike" baseline="0" dirty="0" err="1">
                <a:latin typeface="Arial" panose="020B0604020202020204" pitchFamily="34" charset="0"/>
                <a:cs typeface="Arial" panose="020B0604020202020204" pitchFamily="34" charset="0"/>
              </a:rPr>
              <a:t>Grieshaber</a:t>
            </a:r>
            <a:r>
              <a:rPr lang="el-GR" sz="220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(1997) οριοθετεί την ηγεσία ως μια σχέση αλληλεπίδρασης μεταξύ ηγέτη-υφισταμένου με προσανατολισμένη δράση σε συγκεκριμένους στόχους, ενώ οι δεξιότητες και ικανότητες που αναπτύσσουν είναι απόρροια τόσο της εκπαίδευσης και της εμπειρίας τους όσο και της προσωπικότητά τους.</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0044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11759</Words>
  <Application>Microsoft Office PowerPoint</Application>
  <PresentationFormat>Ευρεία οθόνη</PresentationFormat>
  <Paragraphs>441</Paragraphs>
  <Slides>70</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70</vt:i4>
      </vt:variant>
    </vt:vector>
  </HeadingPairs>
  <TitlesOfParts>
    <vt:vector size="74" baseType="lpstr">
      <vt:lpstr>Arial</vt:lpstr>
      <vt:lpstr>Calibri</vt:lpstr>
      <vt:lpstr>Calibri Light</vt:lpstr>
      <vt:lpstr>Θέμα του Office</vt:lpstr>
      <vt:lpstr>Πολιτική υγείας και  Διοίκηση υπηρεσιών υγείας</vt:lpstr>
      <vt:lpstr>8.1 Διεύθυνση ή ηγεσία (1)</vt:lpstr>
      <vt:lpstr>8.1 Διεύθυνση ή ηγεσία (2)</vt:lpstr>
      <vt:lpstr>8.1 Διεύθυνση ή ηγεσία 8.1.1 Διεύθυνση (1)</vt:lpstr>
      <vt:lpstr>8.1 Διεύθυνση ή ηγεσία 8.1.1 Διεύθυνση (2)</vt:lpstr>
      <vt:lpstr>8.1 Διεύθυνση ή ηγεσία 8.1.1 Διεύθυνση (3)</vt:lpstr>
      <vt:lpstr>8.1 Διεύθυνση ή ηγεσία 8.1.1 Διεύθυνση (4)</vt:lpstr>
      <vt:lpstr>8.1 Διεύθυνση ή ηγεσία 8.1.1 Διεύθυνση (5)</vt:lpstr>
      <vt:lpstr>8.1 Διεύθυνση ή ηγεσία 8.1.2 Ηγεσία (1)</vt:lpstr>
      <vt:lpstr>8.1 Διεύθυνση ή ηγεσία 8.1.2 Ηγεσία (2)</vt:lpstr>
      <vt:lpstr>8.1 Διεύθυνση ή ηγεσία 8.1.2 Ηγεσία (3)</vt:lpstr>
      <vt:lpstr>8.1 Διεύθυνση ή ηγεσία 8.1.2 Ηγεσία (4)</vt:lpstr>
      <vt:lpstr>8.1 Διεύθυνση ή ηγεσία 8.1.2 Ηγεσία (5)</vt:lpstr>
      <vt:lpstr>8.1 Διεύθυνση ή ηγεσία 8.1.3 Ηγεσία, δημόσιο συμφέρον και υγεία (1)</vt:lpstr>
      <vt:lpstr>8.1 Διεύθυνση ή ηγεσία 8.1.3 Ηγεσία, δημόσιο συμφέρον και υγεία (2)</vt:lpstr>
      <vt:lpstr>8.1 Διεύθυνση ή ηγεσία 8.1.3 Ηγεσία, δημόσιο συμφέρον και υγεία (3)</vt:lpstr>
      <vt:lpstr>8.1 Διεύθυνση ή ηγεσία 8.1.3 Ηγεσία, δημόσιο συμφέρον και υγεία (4)</vt:lpstr>
      <vt:lpstr>8.2 Διαχείριση ανθρώπινων πόρων</vt:lpstr>
      <vt:lpstr>8.2 Διαχείριση ανθρώπινων πόρων 8.2.1 Προγραμματισμός και ανάλυση εργασίας (1)</vt:lpstr>
      <vt:lpstr>8.2 Διαχείριση ανθρώπινων πόρων 8.2.1 Προγραμματισμός και ανάλυση εργασίας (2)</vt:lpstr>
      <vt:lpstr>8.2 Διαχείριση ανθρώπινων πόρων 8.2.1 Προγραμματισμός και ανάλυση εργασίας (3)</vt:lpstr>
      <vt:lpstr>8.2 Διαχείριση ανθρώπινων πόρων 8.2.1 Προγραμματισμός και ανάλυση εργασίας (4)</vt:lpstr>
      <vt:lpstr>8.2 Διαχείριση ανθρώπινων πόρων 8.2.2 Προσέλκυση και επιλογή (1)</vt:lpstr>
      <vt:lpstr>8.2 Διαχείριση ανθρώπινων πόρων 8.2.2 Προσέλκυση και επιλογή (2)</vt:lpstr>
      <vt:lpstr>8.2 Διαχείριση ανθρώπινων πόρων 8.2.2 Προσέλκυση και επιλογή (3)</vt:lpstr>
      <vt:lpstr>8.2 Διαχείριση ανθρώπινων πόρων 8.2.3 Εκπαίδευση και ανάπτυξη (1)</vt:lpstr>
      <vt:lpstr>8.2 Διαχείριση ανθρώπινων πόρων 8.2.3 Εκπαίδευση και ανάπτυξη (2)</vt:lpstr>
      <vt:lpstr>8.2 Διαχείριση ανθρώπινων πόρων 8.2.4 Διοίκηση με στόχους και αξιολόγηση (1)</vt:lpstr>
      <vt:lpstr>8.2 Διαχείριση ανθρώπινων πόρων 8.2.4 Διοίκηση με στόχους και αξιολόγηση (2)</vt:lpstr>
      <vt:lpstr>8.2 Διαχείριση ανθρώπινων πόρων 8.2.4 Διοίκηση με στόχους και αξιολόγηση (3)</vt:lpstr>
      <vt:lpstr>8.2 Διαχείριση ανθρώπινων πόρων 8.2.4 Διοίκηση με στόχους και αξιολόγηση (4)</vt:lpstr>
      <vt:lpstr>8.2 Διαχείριση ανθρώπινων πόρων 8.2.4 Διοίκηση με στόχους και αξιολόγηση (5)</vt:lpstr>
      <vt:lpstr>8.2 Διαχείριση ανθρώπινων πόρων 8.2.4 Διοίκηση με στόχους και αξιολόγηση (6)</vt:lpstr>
      <vt:lpstr>8.2 Διαχείριση ανθρώπινων πόρων 8.2.5 Παρακίνηση και αμοιβές (1)</vt:lpstr>
      <vt:lpstr>8.2 Διαχείριση ανθρώπινων πόρων 8.2.5 Παρακίνηση και αμοιβές (2)</vt:lpstr>
      <vt:lpstr>8.2 Διαχείριση ανθρώπινων πόρων 8.2.5 Παρακίνηση και αμοιβές (3)</vt:lpstr>
      <vt:lpstr>8.2 Διαχείριση ανθρώπινων πόρων 8.2.5 Παρακίνηση και αμοιβές (4)</vt:lpstr>
      <vt:lpstr>8.2 Διαχείριση ανθρώπινων πόρων 8.2.5 Παρακίνηση και αμοιβές (5)</vt:lpstr>
      <vt:lpstr>8.3 Επιστήμονες – επαγγελματίες υγείας 8.3.1 Διεθνές περιβάλλον και μοντέλο (1)</vt:lpstr>
      <vt:lpstr>8.3 Επιστήμονες – επαγγελματίες υγείας 8.3.1 Διεθνές περιβάλλον και μοντέλο (2)</vt:lpstr>
      <vt:lpstr>8.3 Επιστήμονες – επαγγελματίες υγείας 8.3.1 Διεθνές περιβάλλον και μοντέλο (3)</vt:lpstr>
      <vt:lpstr>8.3 Επιστήμονες – επαγγελματίες υγείας 8.3.1 Διεθνές περιβάλλον και μοντέλο (4)</vt:lpstr>
      <vt:lpstr>8.3 Επιστήμονες – επαγγελματίες υγείας 8.3.1 Διεθνές περιβάλλον και μοντέλο (5)</vt:lpstr>
      <vt:lpstr>8.3 Επιστήμονες – επαγγελματίες υγείας 8.3.1 Διεθνές περιβάλλον και μοντέλο (6)</vt:lpstr>
      <vt:lpstr>8.3 Επιστήμονες – επαγγελματίες υγείας 8.3.1 Διεθνές περιβάλλον και μοντέλο (7)</vt:lpstr>
      <vt:lpstr>8.3 Επιστήμονες – επαγγελματίες υγείας 8.3.2 Η κατάσταση στην Ελλάδα 8.3.2.1 Πρόλογος (1)</vt:lpstr>
      <vt:lpstr>8.3 Επιστήμονες – επαγγελματίες υγείας 8.3.2 Η κατάσταση στην Ελλάδα 8.3.2.1 Πρόλογος (2)</vt:lpstr>
      <vt:lpstr>8.3 Επιστήμονες – επαγγελματίες υγείας 8.3.2 Η κατάσταση στην Ελλάδα 8.3.2.2 Παιδεία και προσφορά (1)</vt:lpstr>
      <vt:lpstr>8.3 Επιστήμονες – επαγγελματίες υγείας 8.3.2 Η κατάσταση στην Ελλάδα 8.3.2.2 Παιδεία και προσφορά (2)</vt:lpstr>
      <vt:lpstr>8.3 Επιστήμονες – επαγγελματίες υγείας 8.3.2 Η κατάσταση στην Ελλάδα 8.3.2.2 Παιδεία και προσφορά (3)</vt:lpstr>
      <vt:lpstr>8.3 Επιστήμονες – επαγγελματίες υγείας 8.3.2 Η κατάσταση στην Ελλάδα 8.3.2.2 Παιδεία και προσφορά (4)</vt:lpstr>
      <vt:lpstr>8.3 Επιστήμονες – επαγγελματίες υγείας 8.3.2 Η κατάσταση στην Ελλάδα 8.3.2.3 Υγεία - ζήτηση (1)</vt:lpstr>
      <vt:lpstr>8.3 Επιστήμονες – επαγγελματίες υγείας 8.3.2 Η κατάσταση στην Ελλάδα 8.3.2.3 Υγεία - ζήτηση (2)</vt:lpstr>
      <vt:lpstr>8.3 Επιστήμονες – επαγγελματίες υγείας 8.3.2 Η κατάσταση στην Ελλάδα 8.3.2.3 Υγεία - ζήτηση (3)</vt:lpstr>
      <vt:lpstr>8.3 Επιστήμονες – επαγγελματίες υγείας 8.3.2 Η κατάσταση στην Ελλάδα 8.3.2.3 Υγεία - ζήτηση (4)</vt:lpstr>
      <vt:lpstr>8.3 Επιστήμονες – επαγγελματίες υγείας 8.3.2 Η κατάσταση στην Ελλάδα 8.3.2.3 Υγεία - ζήτηση (5)</vt:lpstr>
      <vt:lpstr>8.3 Επιστήμονες – επαγγελματίες υγείας 8.3.2 Η κατάσταση στην Ελλάδα 8.3.2.3 Υγεία - ζήτηση (6)</vt:lpstr>
      <vt:lpstr>8.3 Επιστήμονες – επαγγελματίες υγείας 8.3.2 Η κατάσταση στην Ελλάδα 8.3.2.3 Υγεία - ζήτηση (7)</vt:lpstr>
      <vt:lpstr>8.3 Επιστήμονες – επαγγελματίες υγείας 8.3.2 Η κατάσταση στην Ελλάδα 8.3.2.3 Υγεία - ζήτηση (8)</vt:lpstr>
      <vt:lpstr>8.3 Επιστήμονες – επαγγελματίες υγείας 8.3.2 Η κατάσταση στην Ελλάδα 8.3.2.3 Υγεία - ζήτηση (9)</vt:lpstr>
      <vt:lpstr>8.3 Επιστήμονες – επαγγελματίες υγείας 8.3.2 Η κατάσταση στην Ελλάδα 8.3.2.4 Επίλογος (1)</vt:lpstr>
      <vt:lpstr>8.3 Επιστήμονες – επαγγελματίες υγείας 8.3.2 Η κατάσταση στην Ελλάδα 8.3.2.4 Επίλογος (2)</vt:lpstr>
      <vt:lpstr>8.4 Σημερινή εικόνα στο ΕΣΥ και προτάσεις για την υγεία (1)</vt:lpstr>
      <vt:lpstr>8.4 Σημερινή εικόνα στο ΕΣΥ και προτάσεις για την υγεία (2)</vt:lpstr>
      <vt:lpstr>8.4 Σημερινή εικόνα στο ΕΣΥ και προτάσεις για την υγεία (3)</vt:lpstr>
      <vt:lpstr>8.4 Σημερινή εικόνα στο ΕΣΥ και προτάσεις για την υγεία (4)</vt:lpstr>
      <vt:lpstr>ΠΑΡΑΡΤΗΜΑ Μελέτη περίπτωσης Διαχείρισης Ανθρώπινου Δυναμικού (ΔΑΔ) (1)</vt:lpstr>
      <vt:lpstr>ΠΑΡΑΡΤΗΜΑ Μελέτη περίπτωσης Διαχείρισης Ανθρώπινου Δυναμικού (ΔΑΔ) (2)</vt:lpstr>
      <vt:lpstr>ΠΑΡΑΡΤΗΜΑ Μελέτη περίπτωσης Διαχείρισης Ανθρώπινου Δυναμικού (ΔΑΔ) (2)</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nikos</dc:creator>
  <cp:lastModifiedBy>Νικόλαος Πολύζος</cp:lastModifiedBy>
  <cp:revision>54</cp:revision>
  <dcterms:created xsi:type="dcterms:W3CDTF">2024-08-21T08:00:26Z</dcterms:created>
  <dcterms:modified xsi:type="dcterms:W3CDTF">2024-12-09T16:30:31Z</dcterms:modified>
</cp:coreProperties>
</file>