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58" r:id="rId5"/>
    <p:sldId id="265" r:id="rId6"/>
    <p:sldId id="259" r:id="rId7"/>
    <p:sldId id="260" r:id="rId8"/>
    <p:sldId id="261" r:id="rId9"/>
    <p:sldId id="262" r:id="rId10"/>
    <p:sldId id="266" r:id="rId11"/>
    <p:sldId id="263" r:id="rId1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1506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74C94-7E27-4DEC-B752-65E503FA3AAD}" type="datetimeFigureOut">
              <a:rPr lang="el-GR" smtClean="0"/>
              <a:pPr/>
              <a:t>28/2/2024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17334-04AC-491C-B7EC-CDF8EAD2A67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74C94-7E27-4DEC-B752-65E503FA3AAD}" type="datetimeFigureOut">
              <a:rPr lang="el-GR" smtClean="0"/>
              <a:pPr/>
              <a:t>28/2/2024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17334-04AC-491C-B7EC-CDF8EAD2A67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74C94-7E27-4DEC-B752-65E503FA3AAD}" type="datetimeFigureOut">
              <a:rPr lang="el-GR" smtClean="0"/>
              <a:pPr/>
              <a:t>28/2/2024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17334-04AC-491C-B7EC-CDF8EAD2A67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74C94-7E27-4DEC-B752-65E503FA3AAD}" type="datetimeFigureOut">
              <a:rPr lang="el-GR" smtClean="0"/>
              <a:pPr/>
              <a:t>28/2/2024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17334-04AC-491C-B7EC-CDF8EAD2A67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74C94-7E27-4DEC-B752-65E503FA3AAD}" type="datetimeFigureOut">
              <a:rPr lang="el-GR" smtClean="0"/>
              <a:pPr/>
              <a:t>28/2/2024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17334-04AC-491C-B7EC-CDF8EAD2A67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74C94-7E27-4DEC-B752-65E503FA3AAD}" type="datetimeFigureOut">
              <a:rPr lang="el-GR" smtClean="0"/>
              <a:pPr/>
              <a:t>28/2/2024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17334-04AC-491C-B7EC-CDF8EAD2A67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74C94-7E27-4DEC-B752-65E503FA3AAD}" type="datetimeFigureOut">
              <a:rPr lang="el-GR" smtClean="0"/>
              <a:pPr/>
              <a:t>28/2/2024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17334-04AC-491C-B7EC-CDF8EAD2A67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74C94-7E27-4DEC-B752-65E503FA3AAD}" type="datetimeFigureOut">
              <a:rPr lang="el-GR" smtClean="0"/>
              <a:pPr/>
              <a:t>28/2/2024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17334-04AC-491C-B7EC-CDF8EAD2A67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74C94-7E27-4DEC-B752-65E503FA3AAD}" type="datetimeFigureOut">
              <a:rPr lang="el-GR" smtClean="0"/>
              <a:pPr/>
              <a:t>28/2/2024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17334-04AC-491C-B7EC-CDF8EAD2A67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74C94-7E27-4DEC-B752-65E503FA3AAD}" type="datetimeFigureOut">
              <a:rPr lang="el-GR" smtClean="0"/>
              <a:pPr/>
              <a:t>28/2/2024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17334-04AC-491C-B7EC-CDF8EAD2A67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74C94-7E27-4DEC-B752-65E503FA3AAD}" type="datetimeFigureOut">
              <a:rPr lang="el-GR" smtClean="0"/>
              <a:pPr/>
              <a:t>28/2/2024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17334-04AC-491C-B7EC-CDF8EAD2A67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C74C94-7E27-4DEC-B752-65E503FA3AAD}" type="datetimeFigureOut">
              <a:rPr lang="el-GR" smtClean="0"/>
              <a:pPr/>
              <a:t>28/2/2024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917334-04AC-491C-B7EC-CDF8EAD2A67A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smtClean="0"/>
              <a:t>Ἱστορία τῆς βυζαντινῆς παιδείας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Καταστροφή τῆς βιβλιοθήκης τῆς Κωνσταντινουπόλεως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mtClean="0"/>
              <a:t>Στὰ χρόνια τοῦ Βασιλίσκου (475-476) ἡ βιβλιοθήκη καταστρέφεται ἀπὸ μιὰ πυρκαγιά. </a:t>
            </a:r>
            <a:endParaRPr lang="el-G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Ἡ κρίση τοῦ 6ου αἰῶνα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800" smtClean="0"/>
              <a:t>Ὁ Ἰουστινιανὸς (527-565) μὲ νόμο του κατὰ τῆς εἰδωλολατρίας θέτει τέρμα στὴν πνευματικὴ ὁρμὴ τῆς πρωτεύουσας που δημιουργήθηκε τοὺς δύο προηγούμενους αἰῶνες. </a:t>
            </a:r>
          </a:p>
          <a:p>
            <a:r>
              <a:rPr lang="el-GR" sz="2800" smtClean="0"/>
              <a:t>Κλείνει ἡ Σχολὴ τῶν Ἀθηνῶν. Ἑρμηνεία. </a:t>
            </a:r>
          </a:p>
          <a:p>
            <a:r>
              <a:rPr lang="el-GR" sz="2800" smtClean="0"/>
              <a:t>Πηγές: Ἀγαθίας, Ζωναρᾶς</a:t>
            </a:r>
          </a:p>
          <a:p>
            <a:r>
              <a:rPr lang="el-GR" sz="2800" smtClean="0"/>
              <a:t>Ἕνας ἀριθμὸς Ἑλλήνων σοφῶν, μετὰ τὰ διατάγματα τοῦ Ἰουστινιανοῦ ἀναζήτησαν καταφύγιο στὴν αὐλὴ τοῦ Πέρση βασιλιὰ Χοσρόη. </a:t>
            </a:r>
            <a:endParaRPr lang="el-GR" sz="28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Ἑλληνισμὸς καὶ Χριστιανισμός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/>
          <a:lstStyle/>
          <a:p>
            <a:r>
              <a:rPr lang="el-GR" smtClean="0">
                <a:latin typeface="Times New Roman" pitchFamily="18" charset="0"/>
                <a:cs typeface="Times New Roman" pitchFamily="18" charset="0"/>
              </a:rPr>
              <a:t>Μέγας Βασίλειος, «Ὅπως ἂν ἐξ Ἑλληνικῶν ὠφελοῖντο λόγων»</a:t>
            </a:r>
          </a:p>
          <a:p>
            <a:r>
              <a:rPr lang="el-GR" smtClean="0">
                <a:latin typeface="Times New Roman" pitchFamily="18" charset="0"/>
                <a:cs typeface="Times New Roman" pitchFamily="18" charset="0"/>
              </a:rPr>
              <a:t>Θεοδώρητος Κύρου, </a:t>
            </a:r>
            <a:r>
              <a:rPr lang="el-GR" i="1" smtClean="0">
                <a:latin typeface="Times New Roman" pitchFamily="18" charset="0"/>
                <a:cs typeface="Times New Roman" pitchFamily="18" charset="0"/>
              </a:rPr>
              <a:t>Ἑλληνικῶν θεραπευτικὴ παθημάτων </a:t>
            </a:r>
          </a:p>
          <a:p>
            <a:r>
              <a:rPr lang="el-GR" smtClean="0">
                <a:latin typeface="Times New Roman" pitchFamily="18" charset="0"/>
                <a:cs typeface="Times New Roman" pitchFamily="18" charset="0"/>
              </a:rPr>
              <a:t>Τάκιτος: κατηγορεῖ τοὺς Ἰουδαίους-Χριστιανοὺς γιὰ ἄρνηση τοῦ ἑλληνορωμαϊκοῦ πολιτισμοῦ καὶ τρόπου ζωῆς</a:t>
            </a:r>
          </a:p>
          <a:p>
            <a:r>
              <a:rPr lang="el-GR" smtClean="0">
                <a:latin typeface="Times New Roman" pitchFamily="18" charset="0"/>
                <a:cs typeface="Times New Roman" pitchFamily="18" charset="0"/>
              </a:rPr>
              <a:t>Δὲν δημιουργεῖται στὴν ἑλληνικὴ Ἀνατολὴ χριστιανικὴ Σχολὴ ἀπέναντι στὴν εἰδωλολατρική</a:t>
            </a:r>
            <a:endParaRPr lang="el-GR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mtClean="0"/>
              <a:t>Τομή: ἀναρίθμητα παραδείγματα ἐπιθετικῆς στάσης χριστιανῶν συγγραφέων πρὸς τὴν  εἰδωλολατρικὴ παιδεία καὶ πολιτισμοῦ</a:t>
            </a:r>
          </a:p>
          <a:p>
            <a:r>
              <a:rPr lang="el-GR" smtClean="0"/>
              <a:t>Ὑπάρχουν καὶ ἀποκλίσεις: Γρηγόριος Ναζιανζηνός</a:t>
            </a:r>
          </a:p>
          <a:p>
            <a:r>
              <a:rPr lang="el-GR" smtClean="0"/>
              <a:t>Ἡ μαρτυρία τοῦ ἱστορικοῦ Σωκράτη, </a:t>
            </a:r>
            <a:r>
              <a:rPr lang="el-GR" i="1" smtClean="0"/>
              <a:t>Ἐκκλησιαστικὴ Ἱστορία</a:t>
            </a:r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Ἐκπαίδευση καὶ παιδεία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mtClean="0"/>
              <a:t>Δύο ἀνάγκες ποὺ γίνονται τὸ κίνητρο τῆς ἐκπαίδευσης στὸν ἑλληνικὸ Μεσαίωνα: α) Ἡ ἀνάγκη τοῦ κράτους νὰ μορφώσει τοὺς λειτουργούς του. β) Ἡ ἀνάγκη τῆς Ἐκκλησίας νὰ μορφώσει τοὺς κληρικούς της. </a:t>
            </a:r>
          </a:p>
          <a:p>
            <a:r>
              <a:rPr lang="el-GR" smtClean="0"/>
              <a:t>Πιστεύουμε ὅτι τὸν 4ο αἰ. καὶ τὸν 5ο αἰ. ὑπῆρχαν σχολεῖα σὲ πόλεις τῆς ἀνατολῆς: Ἀντιόχεια, Νικομήδεια, Καισάρεια, Ἀθήνα, Ἀλεξάνρεια, Βηρυτός, Γάζα, Ἔδεσσα Συρίας, Νίσιβη. </a:t>
            </a:r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mtClean="0"/>
              <a:t>Τί συμβαίνει στὴν Κωνσταντινούπολη; </a:t>
            </a:r>
          </a:p>
          <a:p>
            <a:r>
              <a:rPr lang="el-GR" smtClean="0"/>
              <a:t>Δὲν ὑπάρχει μαρτυρία γιὰ ἵδρυση σχολῆς καὶ βιβλιοθήκης ἀπὸ τὸν Μέγα Κωνσταντῖνο. </a:t>
            </a:r>
            <a:endParaRPr lang="el-G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Κωνστάντιος Β' (337-361) καὶ Θεμίστιος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mtClean="0"/>
              <a:t>Τότε ἡ Κωνσταντινούπολη γίνεται πνευματικὴ πρωτεύουσα. </a:t>
            </a:r>
          </a:p>
          <a:p>
            <a:r>
              <a:rPr lang="el-GR" smtClean="0"/>
              <a:t>Σημαντικοὶ πνευματικοὶ ἄνθρωποι διαβιοῦν ἐκεῖ: Λιβάνιος (εἰδωλολάτρης), Θεμίστιος (εἰδωλολάτρης) </a:t>
            </a:r>
          </a:p>
          <a:p>
            <a:r>
              <a:rPr lang="el-GR" smtClean="0"/>
              <a:t>Ὁ Θεμίστιος μᾶς πληροφορεῖ ὅτι μὲ κρατικὴ χορήγηση ἡ Κωνσταντινούπολη ἔγινε κέντρο ἀντιγραφῆς τῶν χειρογράφων </a:t>
            </a:r>
            <a:endParaRPr lang="el-G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Ἡ μαρτυρία τῶν παπύρων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mtClean="0"/>
              <a:t>Πολλοὶ πάπυροι γιὰ ὅλους τοὺς ἀρχαίους συγγραφεῖς μέχρι τὸν 3ο αἰ. μ. Χ. καὶ στὴ συνέχεια κατακόρυφη πτώση, ἀκόμα καὶ γιὰ τὸν Ὅμηρο. </a:t>
            </a:r>
          </a:p>
          <a:p>
            <a:r>
              <a:rPr lang="el-GR" smtClean="0"/>
              <a:t>Ἡ πρώτη αὐτοκρατορικὴ βιβλιοθήκη δημιουργήθηκε στὴν Κωνσταντινούπολη στὰ χρόνια τοῦ Κωνστάντιου καὶ ὄχι τοῦ Κωνσταντίνου. </a:t>
            </a:r>
            <a:endParaRPr lang="el-G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Σχολεῖα καὶ βιβλιοθήκη ἐπὶ Ἰουλιανοῦ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mtClean="0"/>
              <a:t>Κτίζει νέα βιβλιοθήκη. Ἐμπλουτίζει τὰ βιβλία τοῦ Κωνστάντιου μὲ τὴν προσωπική του βιβλιοθήκη καὶ μὲ ἄλλα βιβλία. </a:t>
            </a:r>
            <a:endParaRPr lang="el-G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Ὁ Θεοδόσιος Β' (408-451) καὶ τὸ Κρατικὸ Πανεπιστήμιο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mtClean="0"/>
              <a:t>Νόμος της 27ης Φεβρουαρίου 427</a:t>
            </a:r>
          </a:p>
          <a:p>
            <a:r>
              <a:rPr lang="el-GR" smtClean="0"/>
              <a:t>Ἵδρυση Πανεπιστημίου</a:t>
            </a:r>
          </a:p>
          <a:p>
            <a:pPr>
              <a:buNone/>
            </a:pPr>
            <a:endParaRPr lang="el-G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384</Words>
  <Application>Microsoft Office PowerPoint</Application>
  <PresentationFormat>Προβολή στην οθόνη (4:3)</PresentationFormat>
  <Paragraphs>33</Paragraphs>
  <Slides>11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2" baseType="lpstr">
      <vt:lpstr>Θέμα του Office</vt:lpstr>
      <vt:lpstr>Ἱστορία τῆς βυζαντινῆς παιδείας</vt:lpstr>
      <vt:lpstr>Ἑλληνισμὸς καὶ Χριστιανισμός</vt:lpstr>
      <vt:lpstr>Διαφάνεια 3</vt:lpstr>
      <vt:lpstr>Ἐκπαίδευση καὶ παιδεία</vt:lpstr>
      <vt:lpstr>Διαφάνεια 5</vt:lpstr>
      <vt:lpstr>Κωνστάντιος Β' (337-361) καὶ Θεμίστιος</vt:lpstr>
      <vt:lpstr>Ἡ μαρτυρία τῶν παπύρων</vt:lpstr>
      <vt:lpstr>Σχολεῖα καὶ βιβλιοθήκη ἐπὶ Ἰουλιανοῦ</vt:lpstr>
      <vt:lpstr>Ὁ Θεοδόσιος Β' (408-451) καὶ τὸ Κρατικὸ Πανεπιστήμιο</vt:lpstr>
      <vt:lpstr>Καταστροφή τῆς βιβλιοθήκης τῆς Κωνσταντινουπόλεως</vt:lpstr>
      <vt:lpstr>Ἡ κρίση τοῦ 6ου αἰῶνα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Ἱστορία τῆς βυζαντινῆς παιδείας</dc:title>
  <dc:creator>tasos</dc:creator>
  <cp:lastModifiedBy>tasos</cp:lastModifiedBy>
  <cp:revision>37</cp:revision>
  <dcterms:created xsi:type="dcterms:W3CDTF">2024-02-20T20:37:24Z</dcterms:created>
  <dcterms:modified xsi:type="dcterms:W3CDTF">2024-02-27T22:28:29Z</dcterms:modified>
</cp:coreProperties>
</file>