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83" r:id="rId3"/>
    <p:sldId id="261" r:id="rId4"/>
    <p:sldId id="260" r:id="rId5"/>
    <p:sldId id="286" r:id="rId6"/>
    <p:sldId id="287" r:id="rId7"/>
    <p:sldId id="302" r:id="rId8"/>
    <p:sldId id="305" r:id="rId9"/>
    <p:sldId id="303" r:id="rId10"/>
    <p:sldId id="300" r:id="rId11"/>
    <p:sldId id="288" r:id="rId12"/>
    <p:sldId id="308" r:id="rId13"/>
    <p:sldId id="320" r:id="rId14"/>
    <p:sldId id="309" r:id="rId15"/>
    <p:sldId id="301" r:id="rId16"/>
    <p:sldId id="289" r:id="rId17"/>
    <p:sldId id="313" r:id="rId18"/>
    <p:sldId id="314" r:id="rId19"/>
    <p:sldId id="315" r:id="rId20"/>
    <p:sldId id="291" r:id="rId21"/>
    <p:sldId id="310" r:id="rId22"/>
    <p:sldId id="292" r:id="rId23"/>
    <p:sldId id="298" r:id="rId24"/>
    <p:sldId id="304" r:id="rId25"/>
    <p:sldId id="321" r:id="rId26"/>
    <p:sldId id="322" r:id="rId27"/>
    <p:sldId id="323" r:id="rId28"/>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7667" autoAdjust="0"/>
  </p:normalViewPr>
  <p:slideViewPr>
    <p:cSldViewPr>
      <p:cViewPr>
        <p:scale>
          <a:sx n="82" d="100"/>
          <a:sy n="82" d="100"/>
        </p:scale>
        <p:origin x="-1026" y="-1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F0B0AFA3-7C1E-41A4-B632-D1A384381E16}" type="datetimeFigureOut">
              <a:rPr lang="el-GR"/>
              <a:pPr>
                <a:defRPr/>
              </a:pPr>
              <a:t>23/3/2020</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BAAD165-47B1-4D95-BEE5-1173453F482F}"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7CAA6546-E9C0-4117-9D8C-9E4DA95B7900}" type="datetimeFigureOut">
              <a:rPr lang="el-GR"/>
              <a:pPr>
                <a:defRPr/>
              </a:pPr>
              <a:t>23/3/2020</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CC4B69D1-D8FB-485D-BCBA-0D745903B2F4}"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43707BE4-06A1-4E3D-AEFE-79275F89E850}" type="datetimeFigureOut">
              <a:rPr lang="el-GR"/>
              <a:pPr>
                <a:defRPr/>
              </a:pPr>
              <a:t>23/3/2020</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60EF687-353D-4A32-AEB3-D9884EB0A7E7}"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8377E28E-6323-4876-B717-617AEF0A5314}" type="datetimeFigureOut">
              <a:rPr lang="el-GR"/>
              <a:pPr>
                <a:defRPr/>
              </a:pPr>
              <a:t>23/3/2020</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BD25C4B2-29E5-40BC-AC5A-DF010657D94A}"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9B522114-88AF-4B74-B0E0-4477B75EA9F0}" type="datetimeFigureOut">
              <a:rPr lang="el-GR"/>
              <a:pPr>
                <a:defRPr/>
              </a:pPr>
              <a:t>23/3/2020</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077C8C4-9887-458E-B4E1-EB447B39D341}"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D7B9C596-1995-4F66-8E5D-649589BCA3C1}" type="datetimeFigureOut">
              <a:rPr lang="el-GR"/>
              <a:pPr>
                <a:defRPr/>
              </a:pPr>
              <a:t>23/3/2020</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E7B44354-D572-4A9B-A011-29D352C7E152}"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44A3C14E-ADDB-4916-A2FD-9076E542093A}" type="datetimeFigureOut">
              <a:rPr lang="el-GR"/>
              <a:pPr>
                <a:defRPr/>
              </a:pPr>
              <a:t>23/3/2020</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F2E72749-F02E-4FA0-BD61-E410F5072C70}"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5BF68C57-C959-4EA0-999E-374598D7D3A3}" type="datetimeFigureOut">
              <a:rPr lang="el-GR"/>
              <a:pPr>
                <a:defRPr/>
              </a:pPr>
              <a:t>23/3/2020</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83C82381-437F-40B4-810E-43EBCF99027F}"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EAE0D9C2-E75F-4237-9136-D8BCB3EDE8FA}" type="datetimeFigureOut">
              <a:rPr lang="el-GR"/>
              <a:pPr>
                <a:defRPr/>
              </a:pPr>
              <a:t>23/3/2020</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5264A8F7-9E6C-4BC3-B703-0659672BE4EB}"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0F6D9951-D823-4DD6-8AA1-3D817644125C}" type="datetimeFigureOut">
              <a:rPr lang="el-GR"/>
              <a:pPr>
                <a:defRPr/>
              </a:pPr>
              <a:t>23/3/2020</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85585A41-6EB4-4645-899E-3E5102858F32}"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E8868586-0ECE-46A3-8065-D43E510B8417}" type="datetimeFigureOut">
              <a:rPr lang="el-GR"/>
              <a:pPr>
                <a:defRPr/>
              </a:pPr>
              <a:t>23/3/2020</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AD001C11-6DDE-470C-AE72-C208BAE87E2B}"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97D93DF-C1C9-46F8-81E3-A4566A3658EA}" type="datetimeFigureOut">
              <a:rPr lang="el-GR"/>
              <a:pPr>
                <a:defRPr/>
              </a:pPr>
              <a:t>23/3/2020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A0F3CDD-4850-4D6A-B66D-A4961DBC2C69}" type="slidenum">
              <a:rPr lang="el-GR"/>
              <a:pPr>
                <a:defRPr/>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1 - Τίτλος"/>
          <p:cNvSpPr>
            <a:spLocks noGrp="1"/>
          </p:cNvSpPr>
          <p:nvPr>
            <p:ph type="title"/>
          </p:nvPr>
        </p:nvSpPr>
        <p:spPr>
          <a:xfrm>
            <a:off x="457200" y="0"/>
            <a:ext cx="8229600" cy="1417638"/>
          </a:xfrm>
        </p:spPr>
        <p:txBody>
          <a:bodyPr/>
          <a:lstStyle/>
          <a:p>
            <a:pPr eaLnBrk="1" hangingPunct="1"/>
            <a:r>
              <a:rPr lang="en-US" sz="4800" dirty="0" smtClean="0"/>
              <a:t>F. BOAS</a:t>
            </a:r>
            <a:r>
              <a:rPr lang="el-GR" sz="4800" dirty="0" smtClean="0"/>
              <a:t> </a:t>
            </a:r>
            <a:endParaRPr lang="el-GR" sz="2800" dirty="0" smtClean="0"/>
          </a:p>
        </p:txBody>
      </p:sp>
      <p:sp>
        <p:nvSpPr>
          <p:cNvPr id="5123" name="2 - Θέση περιεχομένου"/>
          <p:cNvSpPr>
            <a:spLocks noGrp="1"/>
          </p:cNvSpPr>
          <p:nvPr>
            <p:ph idx="1"/>
          </p:nvPr>
        </p:nvSpPr>
        <p:spPr>
          <a:xfrm>
            <a:off x="457200" y="1125538"/>
            <a:ext cx="8229600" cy="5000625"/>
          </a:xfrm>
        </p:spPr>
        <p:txBody>
          <a:bodyPr/>
          <a:lstStyle/>
          <a:p>
            <a:pPr eaLnBrk="1" hangingPunct="1"/>
            <a:r>
              <a:rPr lang="el-GR" dirty="0" err="1" smtClean="0"/>
              <a:t>Αμερινδιάνοι</a:t>
            </a:r>
            <a:r>
              <a:rPr lang="el-GR" dirty="0" smtClean="0"/>
              <a:t>, πληθυσμοί της ΒΔ Αμερικής</a:t>
            </a:r>
          </a:p>
          <a:p>
            <a:pPr eaLnBrk="1" hangingPunct="1"/>
            <a:r>
              <a:rPr lang="el-GR" dirty="0" smtClean="0"/>
              <a:t>Νησιά </a:t>
            </a:r>
            <a:r>
              <a:rPr lang="en-US" dirty="0" smtClean="0"/>
              <a:t>Baffin &amp; </a:t>
            </a:r>
            <a:r>
              <a:rPr lang="el-GR" dirty="0" smtClean="0"/>
              <a:t>Εσκιμώοι</a:t>
            </a:r>
            <a:endParaRPr lang="en-US" dirty="0" smtClean="0"/>
          </a:p>
          <a:p>
            <a:pPr eaLnBrk="1" hangingPunct="1"/>
            <a:r>
              <a:rPr lang="el-GR" dirty="0" smtClean="0"/>
              <a:t>Πολιτισμικός σχετικισμός &amp; πολιτισμική περιοχή</a:t>
            </a:r>
            <a:r>
              <a:rPr lang="en-US" dirty="0" smtClean="0"/>
              <a:t>, </a:t>
            </a:r>
            <a:r>
              <a:rPr lang="el-GR" dirty="0" smtClean="0"/>
              <a:t>εκμάθηση της εντόπιας γλώσσας</a:t>
            </a:r>
            <a:endParaRPr lang="en-US" dirty="0" smtClean="0"/>
          </a:p>
          <a:p>
            <a:pPr eaLnBrk="1" hangingPunct="1"/>
            <a:r>
              <a:rPr lang="el-GR" dirty="0" smtClean="0"/>
              <a:t>Ιστορικός </a:t>
            </a:r>
            <a:r>
              <a:rPr lang="el-GR" dirty="0" err="1" smtClean="0"/>
              <a:t>παρτικουλαρισμός</a:t>
            </a:r>
            <a:endParaRPr lang="el-GR" dirty="0" smtClean="0"/>
          </a:p>
          <a:p>
            <a:pPr eaLnBrk="1" hangingPunct="1"/>
            <a:r>
              <a:rPr lang="el-GR" dirty="0" smtClean="0"/>
              <a:t>Συλλογή τεχνουργημάτων και συνομιλία αρχαιολογίας, φυσικής ανθρωπολογίας, γλωσσολογίας και πολιτισμικής ανθρωπολογία</a:t>
            </a:r>
            <a:r>
              <a:rPr lang="el-GR" i="1" dirty="0" smtClean="0"/>
              <a:t>ς</a:t>
            </a:r>
          </a:p>
          <a:p>
            <a:pPr eaLnBrk="1" hangingPunct="1"/>
            <a:r>
              <a:rPr lang="en-US" i="1" dirty="0" smtClean="0"/>
              <a:t>The Mind of Primitive Man,</a:t>
            </a:r>
            <a:r>
              <a:rPr lang="en-US" dirty="0" smtClean="0"/>
              <a:t> 1911</a:t>
            </a:r>
            <a:endParaRPr lang="el-GR" dirty="0" smtClean="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28604"/>
            <a:ext cx="8229600" cy="989034"/>
          </a:xfrm>
        </p:spPr>
        <p:txBody>
          <a:bodyPr/>
          <a:lstStyle/>
          <a:p>
            <a:r>
              <a:rPr lang="el-GR" dirty="0" smtClean="0"/>
              <a:t>Δεκ. 1960-70: αριστερό/φιλειρηνικό διεθνές αίσθημα</a:t>
            </a:r>
            <a:endParaRPr lang="el-GR" dirty="0"/>
          </a:p>
        </p:txBody>
      </p:sp>
      <p:sp>
        <p:nvSpPr>
          <p:cNvPr id="3" name="2 - Θέση περιεχομένου"/>
          <p:cNvSpPr>
            <a:spLocks noGrp="1"/>
          </p:cNvSpPr>
          <p:nvPr>
            <p:ph idx="1"/>
          </p:nvPr>
        </p:nvSpPr>
        <p:spPr>
          <a:xfrm>
            <a:off x="457200" y="1844824"/>
            <a:ext cx="8229600" cy="4752528"/>
          </a:xfrm>
        </p:spPr>
        <p:txBody>
          <a:bodyPr/>
          <a:lstStyle/>
          <a:p>
            <a:r>
              <a:rPr lang="el-GR" sz="2800" dirty="0" smtClean="0"/>
              <a:t>Μετά τον Β παγκόσμιο πόλεμο και κυρίως το 1960/70 με τις αιματηρές επεμβάσεις σε Βιετνάμ, Αλγερία κα</a:t>
            </a:r>
          </a:p>
          <a:p>
            <a:r>
              <a:rPr lang="el-GR" sz="2800" dirty="0" smtClean="0"/>
              <a:t>Μαρξιστικά προσανατολισμένοι </a:t>
            </a:r>
            <a:r>
              <a:rPr lang="el-GR" sz="2800" dirty="0" err="1" smtClean="0"/>
              <a:t>δομιστές</a:t>
            </a:r>
            <a:r>
              <a:rPr lang="el-GR" sz="2800" dirty="0" smtClean="0"/>
              <a:t> (</a:t>
            </a:r>
            <a:r>
              <a:rPr lang="en-US" sz="2800" dirty="0" err="1" smtClean="0"/>
              <a:t>Mellasoux</a:t>
            </a:r>
            <a:r>
              <a:rPr lang="en-US" sz="2800" dirty="0" smtClean="0"/>
              <a:t>, </a:t>
            </a:r>
            <a:r>
              <a:rPr lang="en-US" sz="2800" dirty="0" err="1" smtClean="0"/>
              <a:t>Terray</a:t>
            </a:r>
            <a:r>
              <a:rPr lang="en-US" sz="2800" dirty="0" smtClean="0"/>
              <a:t>, O’ Laughlin)</a:t>
            </a:r>
            <a:r>
              <a:rPr lang="el-GR" sz="2800" dirty="0" smtClean="0"/>
              <a:t> κυρίως Γάλλοι αλλά και Άγγλοι</a:t>
            </a:r>
          </a:p>
          <a:p>
            <a:r>
              <a:rPr lang="el-GR" sz="2800" dirty="0" smtClean="0"/>
              <a:t>Χρησιμοποίησαν μαρξιστικούς όρους όπως  «εκμετάλλευση» και «τάξη» και τις θεώρησαν αναλυτικά εργαλεία των αφρικανικών, «πρωτόγονων» κοινωνιών που τότε μελετούσαν</a:t>
            </a:r>
            <a:endParaRPr lang="el-GR" sz="2800"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ρεύμα του </a:t>
            </a:r>
            <a:r>
              <a:rPr lang="el-GR" dirty="0" err="1" smtClean="0"/>
              <a:t>δομο</a:t>
            </a:r>
            <a:r>
              <a:rPr lang="el-GR" dirty="0" smtClean="0"/>
              <a:t>-μαρξισμού</a:t>
            </a:r>
            <a:endParaRPr lang="el-GR" dirty="0"/>
          </a:p>
        </p:txBody>
      </p:sp>
      <p:sp>
        <p:nvSpPr>
          <p:cNvPr id="3" name="2 - Θέση περιεχομένου"/>
          <p:cNvSpPr>
            <a:spLocks noGrp="1"/>
          </p:cNvSpPr>
          <p:nvPr>
            <p:ph idx="1"/>
          </p:nvPr>
        </p:nvSpPr>
        <p:spPr/>
        <p:txBody>
          <a:bodyPr/>
          <a:lstStyle/>
          <a:p>
            <a:r>
              <a:rPr lang="el-GR" dirty="0" smtClean="0"/>
              <a:t>Ο </a:t>
            </a:r>
            <a:r>
              <a:rPr lang="en-US" dirty="0" smtClean="0"/>
              <a:t>M. </a:t>
            </a:r>
            <a:r>
              <a:rPr lang="en-US" dirty="0" err="1" smtClean="0"/>
              <a:t>Godelier</a:t>
            </a:r>
            <a:r>
              <a:rPr lang="en-US" dirty="0" smtClean="0"/>
              <a:t> </a:t>
            </a:r>
            <a:r>
              <a:rPr lang="el-GR" dirty="0" smtClean="0"/>
              <a:t>και </a:t>
            </a:r>
            <a:r>
              <a:rPr lang="el-GR" i="1" dirty="0" smtClean="0"/>
              <a:t>Οι μαρξιστικοί ορίζοντες στην κοινωνική ανθρωπολογία, </a:t>
            </a:r>
            <a:r>
              <a:rPr lang="el-GR" dirty="0" smtClean="0"/>
              <a:t>1973</a:t>
            </a:r>
          </a:p>
          <a:p>
            <a:r>
              <a:rPr lang="el-GR" dirty="0" smtClean="0"/>
              <a:t>Το χρήμα-αλάτι στους </a:t>
            </a:r>
            <a:r>
              <a:rPr lang="el-GR" dirty="0" err="1" smtClean="0"/>
              <a:t>Μπαρούγια</a:t>
            </a:r>
            <a:r>
              <a:rPr lang="el-GR" dirty="0" smtClean="0"/>
              <a:t> της Ν. Γουϊνέας</a:t>
            </a:r>
          </a:p>
          <a:p>
            <a:r>
              <a:rPr lang="el-GR" dirty="0" smtClean="0"/>
              <a:t>Πέρα από την ορατή τάξη στο αθέατο πλέγμα των κοινωνικών πραγμάτων. Υλιστική αντίληψη ιστορίας και αρχές δομισμού</a:t>
            </a:r>
          </a:p>
          <a:p>
            <a:r>
              <a:rPr lang="el-GR" dirty="0" smtClean="0"/>
              <a:t>Παραγωγή = αναπαραγωγή</a:t>
            </a:r>
          </a:p>
          <a:p>
            <a:r>
              <a:rPr lang="el-GR" dirty="0" smtClean="0"/>
              <a:t>Διαλεκτική σχέση ιδέας &amp; ύλης</a:t>
            </a: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500034" y="0"/>
            <a:ext cx="8215370" cy="6858000"/>
          </a:xfrm>
        </p:spPr>
        <p:txBody>
          <a:bodyPr/>
          <a:lstStyle/>
          <a:p>
            <a:pPr>
              <a:buNone/>
            </a:pPr>
            <a:r>
              <a:rPr lang="el-GR" sz="2400" dirty="0" smtClean="0"/>
              <a:t>     </a:t>
            </a:r>
          </a:p>
          <a:p>
            <a:pPr>
              <a:buNone/>
            </a:pPr>
            <a:r>
              <a:rPr lang="el-GR" sz="2400" dirty="0" smtClean="0"/>
              <a:t>    </a:t>
            </a:r>
            <a:r>
              <a:rPr lang="el-GR" sz="2800" dirty="0" smtClean="0"/>
              <a:t> </a:t>
            </a:r>
          </a:p>
          <a:p>
            <a:pPr>
              <a:buNone/>
            </a:pPr>
            <a:r>
              <a:rPr lang="el-GR" sz="2800" dirty="0" smtClean="0"/>
              <a:t>    Ο </a:t>
            </a:r>
            <a:r>
              <a:rPr lang="el-GR" sz="2800" dirty="0" err="1" smtClean="0"/>
              <a:t>Γκοντελιέ</a:t>
            </a:r>
            <a:r>
              <a:rPr lang="el-GR" sz="2800" dirty="0" smtClean="0"/>
              <a:t> κατάφερε να συνδυάσει με μαεστρία τον επιστημολογικό λόγο του Μαρξ με τα εμπειρικά, εθνογραφικά δεδομένα της δικής του επιτόπιας έρευνας μεταξύ του 1967-69 στους </a:t>
            </a:r>
            <a:r>
              <a:rPr lang="el-GR" sz="2800" dirty="0" err="1" smtClean="0"/>
              <a:t>Μπαρούγια</a:t>
            </a:r>
            <a:r>
              <a:rPr lang="el-GR" sz="2800" dirty="0" smtClean="0"/>
              <a:t> (αρχικά ανακαλύφθηκαν από τον </a:t>
            </a:r>
            <a:r>
              <a:rPr lang="el-GR" sz="2800" dirty="0" err="1" smtClean="0"/>
              <a:t>Σίνκλαιρ</a:t>
            </a:r>
            <a:r>
              <a:rPr lang="el-GR" sz="2800" dirty="0" smtClean="0"/>
              <a:t> το 1951 που τους ονόμασε </a:t>
            </a:r>
            <a:r>
              <a:rPr lang="el-GR" sz="2800" dirty="0" err="1" smtClean="0"/>
              <a:t>Μπάτια</a:t>
            </a:r>
            <a:r>
              <a:rPr lang="el-GR" sz="2800" dirty="0" smtClean="0"/>
              <a:t>) της Νέας Γουινέας. Ανήκαν σε ένα σύνολο φυλών με το όνομα «</a:t>
            </a:r>
            <a:r>
              <a:rPr lang="el-GR" sz="2800" dirty="0" err="1" smtClean="0"/>
              <a:t>Κουκακούλα</a:t>
            </a:r>
            <a:r>
              <a:rPr lang="el-GR" sz="2800" dirty="0" smtClean="0"/>
              <a:t>», προσβλητική ονομασία που χρησιμοποιούσαν αντίπαλες γειτονικές φυλές που υιοθετήθηκε από τους αυστραλούς αποικιοκράτες στη διοίκηση των οποίων πέρασαν το 1961</a:t>
            </a:r>
          </a:p>
          <a:p>
            <a:endParaRPr lang="el-GR" sz="2400"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357166"/>
            <a:ext cx="8229600" cy="6286544"/>
          </a:xfrm>
        </p:spPr>
        <p:txBody>
          <a:bodyPr/>
          <a:lstStyle/>
          <a:p>
            <a:pPr>
              <a:buNone/>
            </a:pPr>
            <a:r>
              <a:rPr lang="el-GR" sz="2400" dirty="0" smtClean="0"/>
              <a:t>     </a:t>
            </a:r>
            <a:r>
              <a:rPr lang="el-GR" sz="2800" dirty="0" smtClean="0"/>
              <a:t>Επρόκειτο σε γενικές γραμμές για μια α-ταξική κοινωνία 1.500 ατόμων όπου αν και υπήρχαν ανισότητες -κυρίως ανάμεσα στους άνδρες και τις γυναίκες (Σαμάν) αλλά και στα </a:t>
            </a:r>
            <a:r>
              <a:rPr lang="el-GR" sz="2800" dirty="0" err="1" smtClean="0"/>
              <a:t>κλαν</a:t>
            </a:r>
            <a:r>
              <a:rPr lang="el-GR" sz="2800" dirty="0" smtClean="0"/>
              <a:t>- δεν υπήρχαν σημαντικές οικονομικές ανισότητες ή κάποιο είδος φυλετικής αριστοκρατίας όπως στις </a:t>
            </a:r>
            <a:r>
              <a:rPr lang="el-GR" sz="2800" dirty="0" err="1" smtClean="0"/>
              <a:t>μελανησιακές</a:t>
            </a:r>
            <a:r>
              <a:rPr lang="el-GR" sz="2800" dirty="0" smtClean="0"/>
              <a:t> και πολυνησιακές κοινωνίες. Άλλωστε η απουσία εντατικής γεωργικής καλλιέργειας και η συνακόλουθη απουσία πλεονάσματος δεν είναι δυνατό σύμφωνα με τη Μαρξιστική θεώρηση να οδηγήσει στη συσσώρευση αγαθών, στη δημιουργία πλεονάσματος και σε συνακόλουθες συγκεντρωτικές δομές με σκοπό την αποτελεσματικότερη διαχείρισή του. </a:t>
            </a:r>
            <a:endParaRPr lang="el-GR" sz="2800"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Δωρισμός</a:t>
            </a:r>
            <a:r>
              <a:rPr lang="el-GR" dirty="0" smtClean="0"/>
              <a:t>, ανταλλαγή, συμβολικό κεφάλαιο</a:t>
            </a:r>
            <a:endParaRPr lang="el-GR" dirty="0"/>
          </a:p>
        </p:txBody>
      </p:sp>
      <p:sp>
        <p:nvSpPr>
          <p:cNvPr id="3" name="2 - Θέση περιεχομένου"/>
          <p:cNvSpPr>
            <a:spLocks noGrp="1"/>
          </p:cNvSpPr>
          <p:nvPr>
            <p:ph idx="1"/>
          </p:nvPr>
        </p:nvSpPr>
        <p:spPr>
          <a:xfrm>
            <a:off x="457200" y="2000240"/>
            <a:ext cx="8229600" cy="4125923"/>
          </a:xfrm>
        </p:spPr>
        <p:txBody>
          <a:bodyPr/>
          <a:lstStyle/>
          <a:p>
            <a:pPr>
              <a:buNone/>
            </a:pPr>
            <a:r>
              <a:rPr lang="el-GR" sz="2000" dirty="0" smtClean="0"/>
              <a:t>      </a:t>
            </a:r>
            <a:r>
              <a:rPr lang="el-GR" sz="2400" i="1" dirty="0" smtClean="0"/>
              <a:t>Κατανοούμε λοιπόν, γιατί σε ορισμένες καλύβες των </a:t>
            </a:r>
            <a:r>
              <a:rPr lang="el-GR" sz="2400" i="1" dirty="0" err="1" smtClean="0"/>
              <a:t>Μπαρούγια</a:t>
            </a:r>
            <a:r>
              <a:rPr lang="el-GR" sz="2400" i="1" dirty="0" smtClean="0"/>
              <a:t> βρίσκουμε πάνω από την εστία να κρέμονται σχεδόν μιας γενιάς, μαυρισμένες και αποξηραμένες ράβδοι αλατιού. Για «τίποτα στον κόσμο» δεν ήθελαν οι ιδιοκτήτες τους να τις ανταλλάξουν ή να τις καταναλώσουν, διότι αποτελούν το σύμβολο μιας παλιάς φιλίας, ή μιας συνθήκης με τους εχθρούς, μια βουβή γλώσσα που αφηγείται την κάθε παρούσα στιγμή αυτό που από το παρελθόν δεν πρέπει να σβήσει. Δεν είναι πλέον ούτε καλές για φάγωμα, ούτε καλές για εμπόριο, ούτε καλές για </a:t>
            </a:r>
            <a:r>
              <a:rPr lang="el-GR" sz="2400" i="1" dirty="0" err="1" smtClean="0"/>
              <a:t>δωρισμό</a:t>
            </a:r>
            <a:r>
              <a:rPr lang="el-GR" sz="2400" i="1" dirty="0" smtClean="0"/>
              <a:t>. Είναι καλές μόνο «για σκέψη» </a:t>
            </a:r>
          </a:p>
          <a:p>
            <a:endParaRPr lang="el-GR" sz="2000"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ρόλος του ανθρωπολόγου;</a:t>
            </a:r>
            <a:endParaRPr lang="el-GR" dirty="0"/>
          </a:p>
        </p:txBody>
      </p:sp>
      <p:sp>
        <p:nvSpPr>
          <p:cNvPr id="3" name="2 - Θέση περιεχομένου"/>
          <p:cNvSpPr>
            <a:spLocks noGrp="1"/>
          </p:cNvSpPr>
          <p:nvPr>
            <p:ph idx="1"/>
          </p:nvPr>
        </p:nvSpPr>
        <p:spPr/>
        <p:txBody>
          <a:bodyPr/>
          <a:lstStyle/>
          <a:p>
            <a:r>
              <a:rPr lang="el-GR" dirty="0" smtClean="0"/>
              <a:t>Πρέπει να προχωρά πέρα από την ορατή τάξη των κοινωνικών γεγονότων στην ανάλυση του αθέατου πλέγματος λόγων, συνθηκών και περιστάσεων</a:t>
            </a:r>
          </a:p>
          <a:p>
            <a:r>
              <a:rPr lang="el-GR" dirty="0" smtClean="0"/>
              <a:t>Διαλεκτική σχέση ανάμεσα στα πράγματα, είτε πρόκειται για χρήματα, τρόφιμα, ιδέες ή σύμβολα και στα μέλη μιας κοινωνίας ατομικά αλλά και σε συλλογικό επίπεδο</a:t>
            </a:r>
          </a:p>
          <a:p>
            <a:r>
              <a:rPr lang="el-GR" dirty="0" smtClean="0"/>
              <a:t>Χρήση της ιστορίας ως βασικού εξηγητικού μοντέλου</a:t>
            </a:r>
            <a:endParaRPr lang="el-GR"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857232"/>
            <a:ext cx="8229600" cy="560406"/>
          </a:xfrm>
        </p:spPr>
        <p:txBody>
          <a:bodyPr/>
          <a:lstStyle/>
          <a:p>
            <a:r>
              <a:rPr lang="el-GR" dirty="0" smtClean="0"/>
              <a:t>Σύγκρουση, παροδική εκτροπή και εκτόνωση κρίσεων:</a:t>
            </a:r>
            <a:br>
              <a:rPr lang="el-GR" dirty="0" smtClean="0"/>
            </a:br>
            <a:r>
              <a:rPr lang="el-GR" dirty="0" smtClean="0"/>
              <a:t> η σχολή του Μάντσεστερ</a:t>
            </a:r>
            <a:endParaRPr lang="el-GR" dirty="0"/>
          </a:p>
        </p:txBody>
      </p:sp>
      <p:sp>
        <p:nvSpPr>
          <p:cNvPr id="3" name="2 - Θέση περιεχομένου"/>
          <p:cNvSpPr>
            <a:spLocks noGrp="1"/>
          </p:cNvSpPr>
          <p:nvPr>
            <p:ph idx="1"/>
          </p:nvPr>
        </p:nvSpPr>
        <p:spPr>
          <a:xfrm>
            <a:off x="457200" y="2492896"/>
            <a:ext cx="8229600" cy="3633267"/>
          </a:xfrm>
        </p:spPr>
        <p:txBody>
          <a:bodyPr/>
          <a:lstStyle/>
          <a:p>
            <a:r>
              <a:rPr lang="el-GR" dirty="0" smtClean="0"/>
              <a:t>Ο </a:t>
            </a:r>
            <a:r>
              <a:rPr lang="en-US" dirty="0" smtClean="0"/>
              <a:t>Max </a:t>
            </a:r>
            <a:r>
              <a:rPr lang="en-US" dirty="0" err="1" smtClean="0"/>
              <a:t>Gluckman</a:t>
            </a:r>
            <a:r>
              <a:rPr lang="en-US" dirty="0" smtClean="0"/>
              <a:t> </a:t>
            </a:r>
            <a:r>
              <a:rPr lang="el-GR" dirty="0" smtClean="0"/>
              <a:t>και τα τελετουργικά εξέγερσης/ τελετουργικά αντιστροφής στην Αφρική </a:t>
            </a:r>
            <a:r>
              <a:rPr lang="en-US" dirty="0" smtClean="0"/>
              <a:t>Zulu &amp; </a:t>
            </a:r>
            <a:r>
              <a:rPr lang="en-US" dirty="0" err="1" smtClean="0"/>
              <a:t>Lozi</a:t>
            </a:r>
            <a:r>
              <a:rPr lang="en-US" dirty="0" smtClean="0"/>
              <a:t> </a:t>
            </a:r>
            <a:r>
              <a:rPr lang="el-GR" dirty="0" smtClean="0"/>
              <a:t>(κάθαρση και συμβολική επιβεβαίωση, εναλλαγή ρόλων)</a:t>
            </a:r>
          </a:p>
          <a:p>
            <a:endParaRPr lang="el-GR" dirty="0" smtClean="0"/>
          </a:p>
          <a:p>
            <a:pPr>
              <a:buNone/>
            </a:pPr>
            <a:r>
              <a:rPr lang="el-GR" i="1" dirty="0" smtClean="0"/>
              <a:t>Έργα του: </a:t>
            </a:r>
            <a:r>
              <a:rPr lang="en-US" i="1" dirty="0" smtClean="0"/>
              <a:t>Custom and Conflict in Africa,</a:t>
            </a:r>
            <a:r>
              <a:rPr lang="en-US" dirty="0" smtClean="0"/>
              <a:t> 1956, </a:t>
            </a:r>
            <a:r>
              <a:rPr lang="en-US" i="1" dirty="0" smtClean="0"/>
              <a:t>Order and Rebellion in Tribal Africa,</a:t>
            </a:r>
            <a:r>
              <a:rPr lang="en-US" dirty="0" smtClean="0"/>
              <a:t> 1963</a:t>
            </a:r>
            <a:endParaRPr lang="el-GR" dirty="0" smtClean="0"/>
          </a:p>
          <a:p>
            <a:endParaRPr lang="el-GR"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28604"/>
            <a:ext cx="8229600" cy="989034"/>
          </a:xfrm>
        </p:spPr>
        <p:txBody>
          <a:bodyPr/>
          <a:lstStyle/>
          <a:p>
            <a:r>
              <a:rPr lang="en-US" dirty="0" smtClean="0"/>
              <a:t>G. </a:t>
            </a:r>
            <a:r>
              <a:rPr lang="en-US" dirty="0" err="1" smtClean="0"/>
              <a:t>Balandier</a:t>
            </a:r>
            <a:r>
              <a:rPr lang="en-US" dirty="0" smtClean="0"/>
              <a:t>, 1967, </a:t>
            </a:r>
            <a:r>
              <a:rPr lang="el-GR" i="1" dirty="0" smtClean="0"/>
              <a:t/>
            </a:r>
            <a:br>
              <a:rPr lang="el-GR" i="1" dirty="0" smtClean="0"/>
            </a:br>
            <a:r>
              <a:rPr lang="el-GR" i="1" dirty="0" smtClean="0"/>
              <a:t>Πολιτική Ανθρωπολογία</a:t>
            </a:r>
            <a:endParaRPr lang="el-GR" i="1" dirty="0"/>
          </a:p>
        </p:txBody>
      </p:sp>
      <p:sp>
        <p:nvSpPr>
          <p:cNvPr id="3" name="2 - Θέση περιεχομένου"/>
          <p:cNvSpPr>
            <a:spLocks noGrp="1"/>
          </p:cNvSpPr>
          <p:nvPr>
            <p:ph idx="1"/>
          </p:nvPr>
        </p:nvSpPr>
        <p:spPr>
          <a:xfrm>
            <a:off x="457200" y="2071678"/>
            <a:ext cx="8229600" cy="4054485"/>
          </a:xfrm>
        </p:spPr>
        <p:txBody>
          <a:bodyPr/>
          <a:lstStyle/>
          <a:p>
            <a:pPr>
              <a:buNone/>
            </a:pPr>
            <a:r>
              <a:rPr lang="el-GR" dirty="0" smtClean="0"/>
              <a:t>    Ήταν ομότιμος καθηγητής στη Σορβόννη , διευθυντής σπουδών στην Σχολή Ανώτατων Σπουδών στις Κοινωνικές επιστήμες, ιδρυτής του </a:t>
            </a:r>
            <a:r>
              <a:rPr lang="el-GR" i="1" dirty="0" smtClean="0"/>
              <a:t>Κέντρου Αφρικανικών Σπουδών</a:t>
            </a:r>
            <a:r>
              <a:rPr lang="el-GR" dirty="0" smtClean="0"/>
              <a:t> και διευθυντής του </a:t>
            </a:r>
            <a:r>
              <a:rPr lang="el-GR" i="1" dirty="0" err="1" smtClean="0"/>
              <a:t>International</a:t>
            </a:r>
            <a:r>
              <a:rPr lang="el-GR" i="1" dirty="0" smtClean="0"/>
              <a:t> </a:t>
            </a:r>
            <a:r>
              <a:rPr lang="el-GR" i="1" dirty="0" err="1" smtClean="0"/>
              <a:t>Journal</a:t>
            </a:r>
            <a:r>
              <a:rPr lang="el-GR" i="1" dirty="0" smtClean="0"/>
              <a:t> </a:t>
            </a:r>
            <a:r>
              <a:rPr lang="el-GR" i="1" dirty="0" err="1" smtClean="0"/>
              <a:t>of</a:t>
            </a:r>
            <a:r>
              <a:rPr lang="el-GR" i="1" dirty="0" smtClean="0"/>
              <a:t> </a:t>
            </a:r>
            <a:r>
              <a:rPr lang="en-US" i="1" dirty="0" smtClean="0"/>
              <a:t>sociology</a:t>
            </a:r>
            <a:endParaRPr lang="el-GR" dirty="0" smtClean="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85728"/>
            <a:ext cx="9144000" cy="6286544"/>
          </a:xfrm>
        </p:spPr>
        <p:txBody>
          <a:bodyPr/>
          <a:lstStyle/>
          <a:p>
            <a:pPr>
              <a:buNone/>
            </a:pPr>
            <a:r>
              <a:rPr lang="el-GR" sz="2400" dirty="0" smtClean="0"/>
              <a:t>     </a:t>
            </a:r>
            <a:r>
              <a:rPr lang="el-GR" sz="2800" i="1" dirty="0" smtClean="0"/>
              <a:t>Το βιβλίο αυτό επανέρχεται, σ' ένα πιο ψηλό επίπεδο γενικότητας, στις ενασχολήσεις που προσδιόρισαν οι έρευνές μας στην Αφρική. Εξετάζει τις πολιτικές κοινωνίες όχι μόνο από την άποψη των αρχών που διέπουν την οργάνωσή τους, αλλά και σε σχέση με τις πρακτικές, τις στρατηγικές και τους χειρισμούς που προκαλούν. Παίρνει υπόψη του την απόκλιση που υπάρχει ανάμεσα στις θεωρίες που παράγουν οι κοινωνίες και την κοινωνική πραγματικότητα, πραγματικότητα κατά προσέγγιση και ευάλωτη, που προκύπτει από την δράση των ανθρώπων - από την πολιτική τους. Από την ίδια την φύση του αντικειμένου στο οποίο εφαρμόζεται, από τα προβλήματα που αντιμετωπίζει, η Πολιτική Ανθρωπολογία απόκτησε μία αδιαμφισβήτητη κριτική αποτελεσματικότητα.</a:t>
            </a:r>
            <a:endParaRPr lang="el-GR" sz="2800" i="1" dirty="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1000108"/>
            <a:ext cx="9144000" cy="5126055"/>
          </a:xfrm>
        </p:spPr>
        <p:txBody>
          <a:bodyPr/>
          <a:lstStyle/>
          <a:p>
            <a:pPr>
              <a:buNone/>
            </a:pPr>
            <a:r>
              <a:rPr lang="el-GR" i="1" dirty="0" smtClean="0"/>
              <a:t>    Μια έρευνα που έγινε πρόσφατα στην ακτή του Ελεφαντοστού, στους </a:t>
            </a:r>
            <a:r>
              <a:rPr lang="el-GR" i="1" dirty="0" err="1" smtClean="0"/>
              <a:t>Ανί</a:t>
            </a:r>
            <a:r>
              <a:rPr lang="el-GR" i="1" dirty="0" smtClean="0"/>
              <a:t> του </a:t>
            </a:r>
            <a:r>
              <a:rPr lang="el-GR" i="1" dirty="0" err="1" smtClean="0"/>
              <a:t>Ιντενιέ</a:t>
            </a:r>
            <a:r>
              <a:rPr lang="el-GR" i="1" dirty="0" smtClean="0"/>
              <a:t>, αποκάλυψε ένα τελετουργικό κοινωνικής αντιστροφής ( το </a:t>
            </a:r>
            <a:r>
              <a:rPr lang="el-GR" i="1" dirty="0" err="1" smtClean="0"/>
              <a:t>Μπε</a:t>
            </a:r>
            <a:r>
              <a:rPr lang="el-GR" i="1" dirty="0" smtClean="0"/>
              <a:t> ντι </a:t>
            </a:r>
            <a:r>
              <a:rPr lang="el-GR" i="1" dirty="0" err="1" smtClean="0"/>
              <a:t>μουρούα</a:t>
            </a:r>
            <a:r>
              <a:rPr lang="el-GR" i="1" dirty="0" smtClean="0"/>
              <a:t>) που ακολουθείται στις μεσοβασιλείες. Κατά την περίοδο αυτή αντιστρέφονται οι σχέσεις μεταξύ των ελεύθερων και των αιχμαλώτων της αυλής… Η αμφισβήτηση της τελετουργικής μορφής εγγράφεται έτσι στο πεδίο των στρατηγικών που επιτρέπουν στην εξουσία να αποκτά περιοδικά νέα ισχύ…</a:t>
            </a:r>
            <a:endParaRPr lang="el-GR" i="1"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p:txBody>
          <a:bodyPr/>
          <a:lstStyle/>
          <a:p>
            <a:r>
              <a:rPr lang="el-GR" smtClean="0"/>
              <a:t>Εντατική επιτόπια έρευνα &amp; συγχρονικό παρόν</a:t>
            </a:r>
          </a:p>
        </p:txBody>
      </p:sp>
      <p:sp>
        <p:nvSpPr>
          <p:cNvPr id="13315" name="2 - Θέση περιεχομένου"/>
          <p:cNvSpPr>
            <a:spLocks noGrp="1"/>
          </p:cNvSpPr>
          <p:nvPr>
            <p:ph idx="1"/>
          </p:nvPr>
        </p:nvSpPr>
        <p:spPr/>
        <p:txBody>
          <a:bodyPr/>
          <a:lstStyle/>
          <a:p>
            <a:pPr algn="just"/>
            <a:r>
              <a:rPr lang="el-GR" sz="2400" smtClean="0"/>
              <a:t>“Ο </a:t>
            </a:r>
            <a:r>
              <a:rPr lang="en-GB" sz="2400" smtClean="0"/>
              <a:t>Malinowski</a:t>
            </a:r>
            <a:r>
              <a:rPr lang="el-GR" sz="2400" smtClean="0"/>
              <a:t> έχει κάθε δικαίωμα να θεωρείται ο θεμελιωτής του κλάδου της κοινωνικής ανθρωπολογίας στη Βρετανία, γιατί αυτός καθιέρωσε τον ιδιαίτερο τρόπο μαθητείας -την εντατική επιτόπια έρευνα σε μια εξωτική κοινωνία. Στα δεκαπέντε χρόνια που πέρασε στην Οικονομική Σχολή του Λονδίνου, μετά την επιστροφή του από τα νησιά </a:t>
            </a:r>
            <a:r>
              <a:rPr lang="en-GB" sz="2400" smtClean="0"/>
              <a:t>Trobriand</a:t>
            </a:r>
            <a:r>
              <a:rPr lang="el-GR" sz="2400" smtClean="0"/>
              <a:t>, υπήρξε η μοναδική αυθεντία στην εθνογραφική πρακτική στη χώρα και, ουσιαστικά, όποιος επιθυμούσε να κάνει επιτόπια έρευνα με τη σύγχρονη μέθοδο πήγαινε να εργαστεί μαζί του.” (</a:t>
            </a:r>
            <a:r>
              <a:rPr lang="en-US" sz="2400" smtClean="0"/>
              <a:t>Kuper,</a:t>
            </a:r>
            <a:r>
              <a:rPr lang="el-GR" sz="2400" smtClean="0"/>
              <a:t>1989: 33)</a:t>
            </a:r>
          </a:p>
          <a:p>
            <a:pPr algn="just"/>
            <a:r>
              <a:rPr lang="el-GR" sz="2400" i="1" smtClean="0"/>
              <a:t>Αργοναύτες του δυτικού Ειρηνικού,</a:t>
            </a:r>
            <a:r>
              <a:rPr lang="el-GR" sz="2400" smtClean="0"/>
              <a:t> 1922</a:t>
            </a:r>
          </a:p>
          <a:p>
            <a:pPr algn="just"/>
            <a:r>
              <a:rPr lang="el-GR" sz="2400" i="1" smtClean="0"/>
              <a:t>Σεξουαλικότητα και καταπίεση στην πρωτόγονη κοινωνία,</a:t>
            </a:r>
            <a:r>
              <a:rPr lang="el-GR" sz="2400" smtClean="0"/>
              <a:t> 1927</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Και οι άλλοι έχουν τις ιστορίες τους…</a:t>
            </a:r>
            <a:endParaRPr lang="el-GR" dirty="0"/>
          </a:p>
        </p:txBody>
      </p:sp>
      <p:sp>
        <p:nvSpPr>
          <p:cNvPr id="3" name="2 - Θέση περιεχομένου"/>
          <p:cNvSpPr>
            <a:spLocks noGrp="1"/>
          </p:cNvSpPr>
          <p:nvPr>
            <p:ph idx="1"/>
          </p:nvPr>
        </p:nvSpPr>
        <p:spPr/>
        <p:txBody>
          <a:bodyPr/>
          <a:lstStyle/>
          <a:p>
            <a:r>
              <a:rPr lang="en-US" dirty="0" smtClean="0"/>
              <a:t>Eric Wolf, </a:t>
            </a:r>
            <a:r>
              <a:rPr lang="el-GR" dirty="0" smtClean="0"/>
              <a:t>1982,</a:t>
            </a:r>
            <a:r>
              <a:rPr lang="el-GR" b="1" dirty="0" smtClean="0"/>
              <a:t> </a:t>
            </a:r>
            <a:r>
              <a:rPr lang="el-GR" b="1" i="1" dirty="0" smtClean="0"/>
              <a:t>Η Ευρώπη και οι άνθρωποι χωρίς ιστορία</a:t>
            </a:r>
          </a:p>
          <a:p>
            <a:pPr>
              <a:buNone/>
            </a:pPr>
            <a:r>
              <a:rPr lang="el-GR" i="1" dirty="0" smtClean="0"/>
              <a:t>    Η βασική θέση αυτού του βιβλίου είναι ότι η ανθρωπότητα αποτελεί ένα σύνολο </a:t>
            </a:r>
            <a:r>
              <a:rPr lang="el-GR" i="1" dirty="0" err="1" smtClean="0"/>
              <a:t>αλληλοεμπλεκόμενων</a:t>
            </a:r>
            <a:r>
              <a:rPr lang="el-GR" i="1" dirty="0" smtClean="0"/>
              <a:t> διαδικασιών. Αλληλεξαρτήσεις οικολογικές, δημογραφικές, οικονομικές και πολιτικές</a:t>
            </a:r>
          </a:p>
          <a:p>
            <a:pPr>
              <a:buNone/>
            </a:pPr>
            <a:r>
              <a:rPr lang="el-GR" dirty="0" smtClean="0"/>
              <a:t>Το εμπόριο γούνας, χρυσού, το δουλεμπόριο και το εμπόριο μπαχαρικών άλλαξαν τον γεωπολιτικό χάρτη του κόσμου</a:t>
            </a:r>
            <a:endParaRPr lang="el-GR"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785794"/>
            <a:ext cx="8229600" cy="5340369"/>
          </a:xfrm>
        </p:spPr>
        <p:txBody>
          <a:bodyPr/>
          <a:lstStyle/>
          <a:p>
            <a:pPr>
              <a:buNone/>
            </a:pPr>
            <a:r>
              <a:rPr lang="el-GR" sz="2400" i="1" dirty="0" smtClean="0"/>
              <a:t>     Οι Ευρωπαίοι μαζί με τα φυτά και τα ζώα τους εισέβαλαν στην αμερικανική ήπειρο: η αμερικανική πατάτα, ο αραβόσιτος και η </a:t>
            </a:r>
            <a:r>
              <a:rPr lang="el-GR" sz="2400" i="1" dirty="0" err="1" smtClean="0"/>
              <a:t>μανιόκα</a:t>
            </a:r>
            <a:r>
              <a:rPr lang="el-GR" sz="2400" i="1" dirty="0" smtClean="0"/>
              <a:t>, εξαπλώθηκαν σε ολόκληρο τον Παλαιό Κόσμο… Η Ευρώπη έμαθε να αντιγράφει ινδικά υφάσματα και κινέζικες πορσελάνες, να πίνει τη σοκολάτα και να καπνίζει τον καπνό των ιθαγενών Αμερικανών, να χρησιμοποιεί αραβικούς αριθμούς.  Ακόμη και η ανθρωπολογία η επιστήμη που κατεξοχήν ενδιαφέρεται για τον πολιτισμό ή καλύτερα τους πολιτισμούς δεν μπόρεσε να συλλάβει αυτές τις διαχρονικές </a:t>
            </a:r>
            <a:r>
              <a:rPr lang="el-GR" sz="2400" i="1" dirty="0" err="1" smtClean="0"/>
              <a:t>αλληλοεξαρτήσεις</a:t>
            </a:r>
            <a:r>
              <a:rPr lang="el-GR" sz="2400" i="1" dirty="0" smtClean="0"/>
              <a:t> και αυτοπεριορίστηκε στην έννοια της πολιτισμικής ιδιαιτερότητας και της κοινωνίας ως οριοθετημένου συστήματος που αντιπαραβάλλεται με εξίσου περιχαρακωμένα συστήματα… </a:t>
            </a:r>
          </a:p>
          <a:p>
            <a:pPr>
              <a:buNone/>
            </a:pPr>
            <a:r>
              <a:rPr lang="en-US" sz="2400" i="1" dirty="0" smtClean="0"/>
              <a:t> </a:t>
            </a:r>
            <a:endParaRPr lang="el-GR" sz="2400" i="1" dirty="0" smtClean="0"/>
          </a:p>
          <a:p>
            <a:endParaRPr lang="el-GR" sz="2400" i="1" dirty="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124744"/>
          </a:xfrm>
        </p:spPr>
        <p:txBody>
          <a:bodyPr/>
          <a:lstStyle/>
          <a:p>
            <a:endParaRPr lang="el-GR" dirty="0"/>
          </a:p>
        </p:txBody>
      </p:sp>
      <p:sp>
        <p:nvSpPr>
          <p:cNvPr id="3" name="2 - Θέση περιεχομένου"/>
          <p:cNvSpPr>
            <a:spLocks noGrp="1"/>
          </p:cNvSpPr>
          <p:nvPr>
            <p:ph idx="1"/>
          </p:nvPr>
        </p:nvSpPr>
        <p:spPr>
          <a:xfrm>
            <a:off x="0" y="142852"/>
            <a:ext cx="8686800" cy="5983311"/>
          </a:xfrm>
        </p:spPr>
        <p:txBody>
          <a:bodyPr/>
          <a:lstStyle/>
          <a:p>
            <a:pPr>
              <a:buNone/>
            </a:pPr>
            <a:r>
              <a:rPr lang="el-GR" sz="2800" dirty="0" smtClean="0"/>
              <a:t>              </a:t>
            </a:r>
            <a:r>
              <a:rPr lang="en-US" dirty="0" smtClean="0"/>
              <a:t>Sidney </a:t>
            </a:r>
            <a:r>
              <a:rPr lang="en-US" dirty="0" err="1" smtClean="0"/>
              <a:t>Mintz</a:t>
            </a:r>
            <a:r>
              <a:rPr lang="en-US" dirty="0" smtClean="0"/>
              <a:t>,</a:t>
            </a:r>
            <a:r>
              <a:rPr lang="el-GR" dirty="0" smtClean="0"/>
              <a:t> 1985,</a:t>
            </a:r>
            <a:r>
              <a:rPr lang="en-US" dirty="0" smtClean="0"/>
              <a:t> </a:t>
            </a:r>
            <a:r>
              <a:rPr lang="en-US" b="1" i="1" dirty="0" smtClean="0"/>
              <a:t>Sweetness and Power</a:t>
            </a:r>
          </a:p>
          <a:p>
            <a:pPr>
              <a:buNone/>
            </a:pPr>
            <a:r>
              <a:rPr lang="el-GR" sz="2800" dirty="0" smtClean="0"/>
              <a:t>    Οι φυτείες ζάχαρης στην Καραϊβική αλλά και η εισαγωγή της ζάχαρης στο δυτικό διαιτολόγιο επηρέασαν την Ευρωπαϊκή ιστορία και κοινωνία του 19</a:t>
            </a:r>
            <a:r>
              <a:rPr lang="el-GR" sz="2800" baseline="30000" dirty="0" smtClean="0"/>
              <a:t>ου</a:t>
            </a:r>
            <a:r>
              <a:rPr lang="el-GR" sz="2800" dirty="0" smtClean="0"/>
              <a:t> αιώνα. </a:t>
            </a:r>
          </a:p>
          <a:p>
            <a:pPr>
              <a:buNone/>
            </a:pPr>
            <a:r>
              <a:rPr lang="el-GR" sz="2800" i="1" dirty="0" smtClean="0"/>
              <a:t>    Όταν γραφτεί με ρεαλιστικούς όρους η πολιτισμική, κοινωνική και οικονομική ιστορία του νεότερου κόσμου, τότε η κατάκτηση της Ν. Ευρώπης από το καλαμπόκι, της Β. και Α. Ευρώπης από την πατάτα, και ολόκληρης από τον καπνό και πιο πρόσφατα από την </a:t>
            </a:r>
            <a:r>
              <a:rPr lang="en-US" sz="2800" i="1" dirty="0" smtClean="0"/>
              <a:t>Coca-Cola, </a:t>
            </a:r>
            <a:r>
              <a:rPr lang="el-GR" sz="2800" i="1" dirty="0" smtClean="0"/>
              <a:t>θα φαίνεται σημαντικότερη από το χρυσό και το ασήμι χάριν των οποίων κατακτήθηκε η Αμερική</a:t>
            </a:r>
            <a:r>
              <a:rPr lang="el-GR" sz="2800" dirty="0" smtClean="0"/>
              <a:t> </a:t>
            </a:r>
          </a:p>
          <a:p>
            <a:pPr>
              <a:buNone/>
            </a:pPr>
            <a:r>
              <a:rPr lang="el-GR" sz="2800" dirty="0" smtClean="0"/>
              <a:t>    </a:t>
            </a:r>
            <a:r>
              <a:rPr lang="en-US" sz="2800" dirty="0" smtClean="0"/>
              <a:t>E. </a:t>
            </a:r>
            <a:r>
              <a:rPr lang="en-US" sz="2800" dirty="0" err="1" smtClean="0"/>
              <a:t>Hobsbawm</a:t>
            </a:r>
            <a:r>
              <a:rPr lang="en-US" sz="2800" dirty="0" smtClean="0"/>
              <a:t>, </a:t>
            </a:r>
            <a:r>
              <a:rPr lang="el-GR" sz="2800" dirty="0" smtClean="0"/>
              <a:t>1988, </a:t>
            </a:r>
          </a:p>
          <a:p>
            <a:pPr>
              <a:buNone/>
            </a:pPr>
            <a:r>
              <a:rPr lang="el-GR" sz="2800" b="1" i="1" dirty="0" smtClean="0"/>
              <a:t>     Ξεχωριστοί άνθρωποι: αντίσταση, εξέγερση και τζαζ</a:t>
            </a:r>
            <a:endParaRPr lang="el-GR" sz="2800" dirty="0" smtClean="0"/>
          </a:p>
          <a:p>
            <a:pPr>
              <a:buNone/>
            </a:pPr>
            <a:endParaRPr lang="el-GR" sz="2800" dirty="0" smtClean="0"/>
          </a:p>
          <a:p>
            <a:pPr>
              <a:buNone/>
            </a:pPr>
            <a:endParaRPr lang="el-GR" sz="2800" dirty="0"/>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1012974"/>
          </a:xfrm>
        </p:spPr>
        <p:txBody>
          <a:bodyPr/>
          <a:lstStyle/>
          <a:p>
            <a:r>
              <a:rPr lang="el-GR" dirty="0" smtClean="0"/>
              <a:t>Η πολιτισμική κριτική και </a:t>
            </a:r>
            <a:br>
              <a:rPr lang="el-GR" dirty="0" smtClean="0"/>
            </a:br>
            <a:r>
              <a:rPr lang="el-GR" dirty="0" smtClean="0"/>
              <a:t>η ανθρωπολογία σε κρίση </a:t>
            </a:r>
            <a:br>
              <a:rPr lang="el-GR" dirty="0" smtClean="0"/>
            </a:br>
            <a:r>
              <a:rPr lang="el-GR" dirty="0" smtClean="0"/>
              <a:t>(1980-90)</a:t>
            </a:r>
            <a:endParaRPr lang="el-GR" dirty="0"/>
          </a:p>
        </p:txBody>
      </p:sp>
      <p:sp>
        <p:nvSpPr>
          <p:cNvPr id="3" name="2 - Θέση περιεχομένου"/>
          <p:cNvSpPr>
            <a:spLocks noGrp="1"/>
          </p:cNvSpPr>
          <p:nvPr>
            <p:ph idx="1"/>
          </p:nvPr>
        </p:nvSpPr>
        <p:spPr>
          <a:xfrm>
            <a:off x="142844" y="1916832"/>
            <a:ext cx="9001156" cy="4209331"/>
          </a:xfrm>
        </p:spPr>
        <p:txBody>
          <a:bodyPr/>
          <a:lstStyle/>
          <a:p>
            <a:r>
              <a:rPr lang="el-GR" sz="2800" dirty="0" smtClean="0"/>
              <a:t>Ήδη από τη δεκαετία του 1970 έρχεται στο προσκήνιο η ανάγκη να δοθεί φωνή στις γυναίκες (φεμινισμός και ανθρωπολογία)</a:t>
            </a:r>
          </a:p>
          <a:p>
            <a:r>
              <a:rPr lang="el-GR" sz="2800" dirty="0" smtClean="0"/>
              <a:t>Μεταμοντερνισμός: λόγος, γνώση και αδιόρατες μορφές εξουσίας (</a:t>
            </a:r>
            <a:r>
              <a:rPr lang="en-US" sz="2800" dirty="0" smtClean="0"/>
              <a:t>Foucault, </a:t>
            </a:r>
            <a:r>
              <a:rPr lang="en-US" sz="2800" dirty="0" err="1" smtClean="0"/>
              <a:t>Bourdieu</a:t>
            </a:r>
            <a:r>
              <a:rPr lang="en-US" sz="2800" dirty="0" smtClean="0"/>
              <a:t>)</a:t>
            </a:r>
            <a:endParaRPr lang="el-GR" sz="2800" dirty="0" smtClean="0"/>
          </a:p>
          <a:p>
            <a:pPr>
              <a:buFont typeface="Arial" pitchFamily="34" charset="0"/>
              <a:buChar char="•"/>
            </a:pPr>
            <a:r>
              <a:rPr lang="en-US" sz="2800" dirty="0" smtClean="0"/>
              <a:t>Clifford &amp; Marcus, 1986, </a:t>
            </a:r>
            <a:r>
              <a:rPr lang="en-US" sz="2800" i="1" dirty="0" smtClean="0"/>
              <a:t>Writing Culture. </a:t>
            </a:r>
            <a:r>
              <a:rPr lang="el-GR" sz="2800" dirty="0" smtClean="0"/>
              <a:t>Η αναπαράσταση σε κρίση, μερικότητα της αλήθειας, το τέλος των μεγάλων αφηγημάτων, πολυφωνία, διαλογικότητα. Η πολιτισμική κριτική </a:t>
            </a:r>
          </a:p>
          <a:p>
            <a:pPr>
              <a:buFont typeface="Arial" pitchFamily="34" charset="0"/>
              <a:buChar char="•"/>
            </a:pPr>
            <a:r>
              <a:rPr lang="el-GR" sz="2800" dirty="0" smtClean="0"/>
              <a:t>Η έννοια της ταυτότητας στο προσκήνιο</a:t>
            </a:r>
            <a:r>
              <a:rPr lang="en-US" sz="2800" dirty="0" smtClean="0"/>
              <a:t>, </a:t>
            </a:r>
            <a:r>
              <a:rPr lang="el-GR" sz="2800" dirty="0" smtClean="0"/>
              <a:t>οι παγκόσμιες προσπάθειες ελέγχου</a:t>
            </a:r>
            <a:endParaRPr lang="el-GR" sz="2800" dirty="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Αντίσταση, αντίδραση στην παγκοσμιοποίηση</a:t>
            </a:r>
            <a:endParaRPr lang="el-GR" dirty="0"/>
          </a:p>
        </p:txBody>
      </p:sp>
      <p:sp>
        <p:nvSpPr>
          <p:cNvPr id="3" name="2 - Θέση περιεχομένου"/>
          <p:cNvSpPr>
            <a:spLocks noGrp="1"/>
          </p:cNvSpPr>
          <p:nvPr>
            <p:ph idx="1"/>
          </p:nvPr>
        </p:nvSpPr>
        <p:spPr>
          <a:xfrm>
            <a:off x="457200" y="1928802"/>
            <a:ext cx="8229600" cy="4197361"/>
          </a:xfrm>
        </p:spPr>
        <p:txBody>
          <a:bodyPr/>
          <a:lstStyle/>
          <a:p>
            <a:pPr>
              <a:buNone/>
            </a:pPr>
            <a:r>
              <a:rPr lang="el-GR" dirty="0" smtClean="0"/>
              <a:t>    </a:t>
            </a:r>
            <a:r>
              <a:rPr lang="en-US" dirty="0" smtClean="0"/>
              <a:t>James Scott, 1985, </a:t>
            </a:r>
            <a:r>
              <a:rPr lang="en-US" i="1" dirty="0" smtClean="0"/>
              <a:t>Weapons of the Weak</a:t>
            </a:r>
            <a:endParaRPr lang="el-GR" i="1" dirty="0" smtClean="0"/>
          </a:p>
          <a:p>
            <a:endParaRPr lang="en-US" i="1" dirty="0" smtClean="0"/>
          </a:p>
          <a:p>
            <a:pPr>
              <a:buNone/>
            </a:pPr>
            <a:r>
              <a:rPr lang="el-GR" dirty="0" smtClean="0"/>
              <a:t>    Οι αγρότες αντιστέκονται με το κουτσομπολιό, τη συκοφαντία, τους εμπρησμούς και την κλοπή στην περιθωριοποίηση που επιφέρει η καπιταλιστική αγροτική οικονομία μεγάλης κλίμακας…</a:t>
            </a:r>
            <a:endParaRPr lang="el-GR" dirty="0"/>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Αππαντουράι</a:t>
            </a:r>
            <a:r>
              <a:rPr lang="el-GR" dirty="0" smtClean="0"/>
              <a:t>, 2014 [1996] </a:t>
            </a:r>
            <a:r>
              <a:rPr lang="el-GR" i="1" dirty="0" err="1" smtClean="0"/>
              <a:t>Νεωτερικότητα</a:t>
            </a:r>
            <a:r>
              <a:rPr lang="el-GR" i="1" dirty="0" smtClean="0"/>
              <a:t> χωρίς σύνορα</a:t>
            </a:r>
            <a:endParaRPr lang="el-GR" i="1" dirty="0"/>
          </a:p>
        </p:txBody>
      </p:sp>
      <p:sp>
        <p:nvSpPr>
          <p:cNvPr id="3" name="2 - Θέση περιεχομένου"/>
          <p:cNvSpPr>
            <a:spLocks noGrp="1"/>
          </p:cNvSpPr>
          <p:nvPr>
            <p:ph idx="1"/>
          </p:nvPr>
        </p:nvSpPr>
        <p:spPr>
          <a:xfrm>
            <a:off x="457200" y="1857364"/>
            <a:ext cx="8229600" cy="5000636"/>
          </a:xfrm>
        </p:spPr>
        <p:txBody>
          <a:bodyPr/>
          <a:lstStyle/>
          <a:p>
            <a:r>
              <a:rPr lang="el-GR" sz="3600" dirty="0" smtClean="0"/>
              <a:t>Παγκόσμιες ροές (</a:t>
            </a:r>
            <a:r>
              <a:rPr lang="en-US" sz="3600" dirty="0" smtClean="0"/>
              <a:t>global flows) </a:t>
            </a:r>
            <a:r>
              <a:rPr lang="el-GR" sz="3600" dirty="0" smtClean="0"/>
              <a:t>και ανάδυση παγκόσμιων τοπίων</a:t>
            </a:r>
            <a:r>
              <a:rPr lang="en-US" sz="3600" dirty="0" smtClean="0"/>
              <a:t> </a:t>
            </a:r>
            <a:r>
              <a:rPr lang="el-GR" sz="3600" dirty="0" smtClean="0"/>
              <a:t>(</a:t>
            </a:r>
            <a:r>
              <a:rPr lang="en-US" sz="3600" dirty="0" smtClean="0"/>
              <a:t>global </a:t>
            </a:r>
            <a:r>
              <a:rPr lang="en-US" sz="3600" dirty="0" err="1" smtClean="0"/>
              <a:t>scapes</a:t>
            </a:r>
            <a:r>
              <a:rPr lang="en-US" sz="3600" dirty="0" smtClean="0"/>
              <a:t>: ethno-</a:t>
            </a:r>
            <a:r>
              <a:rPr lang="en-US" sz="3600" dirty="0" err="1" smtClean="0"/>
              <a:t>scapes</a:t>
            </a:r>
            <a:r>
              <a:rPr lang="en-US" sz="3600" dirty="0" smtClean="0"/>
              <a:t>, finance-</a:t>
            </a:r>
            <a:r>
              <a:rPr lang="en-US" sz="3600" dirty="0" err="1" smtClean="0"/>
              <a:t>scapes</a:t>
            </a:r>
            <a:r>
              <a:rPr lang="en-US" sz="3600" dirty="0" smtClean="0"/>
              <a:t>, idea-</a:t>
            </a:r>
            <a:r>
              <a:rPr lang="en-US" sz="3600" dirty="0" err="1" smtClean="0"/>
              <a:t>scapes</a:t>
            </a:r>
            <a:r>
              <a:rPr lang="en-US" sz="3600" dirty="0" smtClean="0"/>
              <a:t>, media-</a:t>
            </a:r>
            <a:r>
              <a:rPr lang="en-US" sz="3600" dirty="0" err="1" smtClean="0"/>
              <a:t>scapes</a:t>
            </a:r>
            <a:r>
              <a:rPr lang="en-US" sz="3600" dirty="0" smtClean="0"/>
              <a:t>)</a:t>
            </a:r>
            <a:endParaRPr lang="el-GR" sz="3600" dirty="0" smtClean="0"/>
          </a:p>
          <a:p>
            <a:pPr>
              <a:buNone/>
            </a:pPr>
            <a:endParaRPr lang="en-US" sz="3600" dirty="0" smtClean="0"/>
          </a:p>
          <a:p>
            <a:r>
              <a:rPr lang="el-GR" sz="3600" dirty="0" err="1" smtClean="0"/>
              <a:t>Απο</a:t>
            </a:r>
            <a:r>
              <a:rPr lang="el-GR" sz="3600" dirty="0" smtClean="0"/>
              <a:t>-</a:t>
            </a:r>
            <a:r>
              <a:rPr lang="el-GR" sz="3600" dirty="0" err="1" smtClean="0"/>
              <a:t>αποικιοποίηση</a:t>
            </a:r>
            <a:r>
              <a:rPr lang="el-GR" sz="3600" dirty="0" smtClean="0"/>
              <a:t> του κρίκετ στην Ινδία </a:t>
            </a:r>
            <a:r>
              <a:rPr lang="el-GR" sz="3600" dirty="0" err="1" smtClean="0"/>
              <a:t>επανα</a:t>
            </a:r>
            <a:r>
              <a:rPr lang="el-GR" sz="3600" dirty="0" smtClean="0"/>
              <a:t>-οικειοποίησή του</a:t>
            </a:r>
          </a:p>
          <a:p>
            <a:endParaRPr lang="el-GR" sz="3600"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 </a:t>
            </a:r>
            <a:r>
              <a:rPr lang="el-GR" dirty="0" err="1" smtClean="0"/>
              <a:t>Ναρότσκι</a:t>
            </a:r>
            <a:r>
              <a:rPr lang="el-GR" dirty="0" smtClean="0"/>
              <a:t>, </a:t>
            </a:r>
            <a:r>
              <a:rPr lang="en-US" dirty="0" smtClean="0"/>
              <a:t>2007, </a:t>
            </a:r>
            <a:br>
              <a:rPr lang="en-US" dirty="0" smtClean="0"/>
            </a:br>
            <a:r>
              <a:rPr lang="el-GR" i="1" dirty="0" smtClean="0"/>
              <a:t>Οικονομική Ανθρωπολογία</a:t>
            </a:r>
            <a:endParaRPr lang="el-GR" i="1" dirty="0"/>
          </a:p>
        </p:txBody>
      </p:sp>
      <p:sp>
        <p:nvSpPr>
          <p:cNvPr id="3" name="2 - Θέση περιεχομένου"/>
          <p:cNvSpPr>
            <a:spLocks noGrp="1"/>
          </p:cNvSpPr>
          <p:nvPr>
            <p:ph idx="1"/>
          </p:nvPr>
        </p:nvSpPr>
        <p:spPr>
          <a:xfrm>
            <a:off x="214282" y="1600200"/>
            <a:ext cx="8643998" cy="4525963"/>
          </a:xfrm>
        </p:spPr>
        <p:txBody>
          <a:bodyPr/>
          <a:lstStyle/>
          <a:p>
            <a:pPr>
              <a:buNone/>
            </a:pPr>
            <a:r>
              <a:rPr lang="en-US" sz="2400" dirty="0" smtClean="0"/>
              <a:t>      </a:t>
            </a:r>
            <a:r>
              <a:rPr lang="el-GR" sz="2800" i="1" dirty="0" smtClean="0"/>
              <a:t>Η παραγωγή, η διανομή, η ανταλλαγή και η κατανάλωση αποτελούν διαδικασίες που εξασφαλίζουν την αναπαραγωγή των υλικών όρων της διαβίωσης των κοινωνιών. Οι διαδικασίες αυτές όμως δεν μπορεί να γίνουν κατανοητές μόνο μέσα από μια στενά οριζόμενη οικονομική επιστήμη. Η οικονομική ανθρωπολογία συγκροτεί και παραθέτει εννοιολογικά εργαλεία για τη μελέτη αυτών των ζωτικής σημασίας διαδικασιών. </a:t>
            </a:r>
            <a:r>
              <a:rPr lang="en-US" sz="2800" i="1" dirty="0" smtClean="0"/>
              <a:t> T</a:t>
            </a:r>
            <a:r>
              <a:rPr lang="el-GR" sz="2800" i="1" dirty="0" smtClean="0"/>
              <a:t>ο βιβλίο βρίσκεται στον αντίποδα των απόψεων που θεωρούν την οικονομική σφαίρα ανεξάρτητη και αυτόνομη από τις λοιπές κοινωνικές δραστηριότητες και σχέσεις</a:t>
            </a:r>
            <a:endParaRPr lang="el-GR" sz="2800" i="1"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571480"/>
            <a:ext cx="8643966" cy="6143668"/>
          </a:xfrm>
        </p:spPr>
        <p:txBody>
          <a:bodyPr/>
          <a:lstStyle/>
          <a:p>
            <a:pPr algn="just">
              <a:buNone/>
            </a:pPr>
            <a:r>
              <a:rPr lang="el-GR" sz="2800" dirty="0" smtClean="0"/>
              <a:t>     </a:t>
            </a:r>
            <a:r>
              <a:rPr lang="el-GR" sz="2900" dirty="0" smtClean="0"/>
              <a:t>Εθνογραφικά παραδείγματα αυτοαπασχολούμενων γυναικών στην Ινδία φέρνουν στο φως την οργανωμένη αντίδραση των εργαζόμενων γυναικών ενάντια στις σκληρή οικονομική πραγματικότητα. Για παράδειγμα οι κατ’ οίκον εργάτριες </a:t>
            </a:r>
            <a:r>
              <a:rPr lang="el-GR" sz="2900" dirty="0" err="1" smtClean="0"/>
              <a:t>μπίντι</a:t>
            </a:r>
            <a:r>
              <a:rPr lang="el-GR" sz="2900" dirty="0" smtClean="0"/>
              <a:t> (οι οποίες εργάζονται στην παραγωγή τσιγάρων και καπνού στην Ινδία) στην πόλη </a:t>
            </a:r>
            <a:r>
              <a:rPr lang="el-GR" sz="2900" dirty="0" err="1" smtClean="0"/>
              <a:t>Νιπάνι</a:t>
            </a:r>
            <a:r>
              <a:rPr lang="el-GR" sz="2900" dirty="0" smtClean="0"/>
              <a:t> από τη στιγμή ίδρυσης του σωματείου τους το 1980 αγωνίστηκαν με επιτυχία τόσο για την κατοχύρωση κατώτατου μισθού και ταμείου κοινωνικής πρόνοιας, όσο και κοινωνικά προβλήματα και ζητήματα, όπως ο αλκοολισμός, η προίκα, το διαζύγιο</a:t>
            </a:r>
            <a:endParaRPr lang="el-GR" sz="2900"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smtClean="0"/>
              <a:t>Ο </a:t>
            </a:r>
            <a:r>
              <a:rPr lang="en-US" smtClean="0"/>
              <a:t>M</a:t>
            </a:r>
            <a:r>
              <a:rPr lang="el-GR" smtClean="0"/>
              <a:t>.</a:t>
            </a:r>
            <a:r>
              <a:rPr lang="en-US" smtClean="0"/>
              <a:t> Mauss </a:t>
            </a:r>
            <a:endParaRPr lang="el-GR" smtClean="0"/>
          </a:p>
        </p:txBody>
      </p:sp>
      <p:sp>
        <p:nvSpPr>
          <p:cNvPr id="14339" name="2 - Θέση περιεχομένου"/>
          <p:cNvSpPr>
            <a:spLocks noGrp="1"/>
          </p:cNvSpPr>
          <p:nvPr>
            <p:ph idx="1"/>
          </p:nvPr>
        </p:nvSpPr>
        <p:spPr/>
        <p:txBody>
          <a:bodyPr/>
          <a:lstStyle/>
          <a:p>
            <a:pPr eaLnBrk="1" hangingPunct="1"/>
            <a:r>
              <a:rPr lang="en-US" smtClean="0"/>
              <a:t>1924</a:t>
            </a:r>
            <a:r>
              <a:rPr lang="el-GR" smtClean="0"/>
              <a:t>, </a:t>
            </a:r>
            <a:r>
              <a:rPr lang="el-GR" sz="3600" i="1" smtClean="0"/>
              <a:t>Το Δώρο</a:t>
            </a:r>
          </a:p>
          <a:p>
            <a:pPr eaLnBrk="1" hangingPunct="1"/>
            <a:r>
              <a:rPr lang="el-GR" smtClean="0"/>
              <a:t>Προσφορά-αποδοχή-ανταπόδοση</a:t>
            </a:r>
          </a:p>
          <a:p>
            <a:pPr eaLnBrk="1" hangingPunct="1"/>
            <a:r>
              <a:rPr lang="el-GR" smtClean="0"/>
              <a:t>Το ολικό κοινωνικό φαινόμενο που κινητοποιεί ταυτόχρονα πολλαπλούς θεσμούς (κοινωνικούς, οικονομικούς, πολιτικούς)</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928670"/>
            <a:ext cx="8229600" cy="488968"/>
          </a:xfrm>
        </p:spPr>
        <p:txBody>
          <a:bodyPr rtlCol="0">
            <a:normAutofit fontScale="90000"/>
          </a:bodyPr>
          <a:lstStyle/>
          <a:p>
            <a:pPr eaLnBrk="1" fontAlgn="auto" hangingPunct="1">
              <a:spcAft>
                <a:spcPts val="0"/>
              </a:spcAft>
              <a:defRPr/>
            </a:pPr>
            <a:r>
              <a:rPr lang="el-GR" dirty="0" smtClean="0"/>
              <a:t>1930-1940: </a:t>
            </a:r>
            <a:br>
              <a:rPr lang="el-GR" dirty="0" smtClean="0"/>
            </a:br>
            <a:r>
              <a:rPr lang="el-GR" dirty="0" smtClean="0"/>
              <a:t>Από τη λειτουργία στη δομή. </a:t>
            </a:r>
            <a:r>
              <a:rPr lang="el-GR" dirty="0" err="1" smtClean="0"/>
              <a:t>Δομολειτουργιστικό</a:t>
            </a:r>
            <a:r>
              <a:rPr lang="el-GR" dirty="0" smtClean="0"/>
              <a:t> μοντέλο: φανερές και αφανείς λειτουργίες</a:t>
            </a:r>
          </a:p>
        </p:txBody>
      </p:sp>
      <p:sp>
        <p:nvSpPr>
          <p:cNvPr id="16387" name="2 - Θέση περιεχομένου"/>
          <p:cNvSpPr>
            <a:spLocks noGrp="1"/>
          </p:cNvSpPr>
          <p:nvPr>
            <p:ph idx="1"/>
          </p:nvPr>
        </p:nvSpPr>
        <p:spPr>
          <a:xfrm>
            <a:off x="457200" y="2428867"/>
            <a:ext cx="8229600" cy="3697295"/>
          </a:xfrm>
        </p:spPr>
        <p:txBody>
          <a:bodyPr/>
          <a:lstStyle/>
          <a:p>
            <a:pPr eaLnBrk="1" hangingPunct="1"/>
            <a:r>
              <a:rPr lang="en-US" dirty="0" smtClean="0"/>
              <a:t>Radcliffe Brown</a:t>
            </a:r>
            <a:r>
              <a:rPr lang="el-GR" dirty="0" smtClean="0"/>
              <a:t>, </a:t>
            </a:r>
            <a:r>
              <a:rPr lang="el-GR" i="1" dirty="0" smtClean="0"/>
              <a:t>1922, </a:t>
            </a:r>
            <a:r>
              <a:rPr lang="en-US" i="1" dirty="0" smtClean="0"/>
              <a:t>Andaman Islanders. </a:t>
            </a:r>
            <a:r>
              <a:rPr lang="el-GR" dirty="0" smtClean="0"/>
              <a:t>Διατήρηση κοινωνική ισορροπίας, άνωθεν εξηγήσεις, α-χρονική κοινωνία</a:t>
            </a:r>
            <a:endParaRPr lang="en-US" dirty="0" smtClean="0"/>
          </a:p>
          <a:p>
            <a:pPr eaLnBrk="1" hangingPunct="1"/>
            <a:r>
              <a:rPr lang="en-US" dirty="0" smtClean="0"/>
              <a:t>Evans Pritchard,</a:t>
            </a:r>
            <a:r>
              <a:rPr lang="en-US" i="1" dirty="0" smtClean="0"/>
              <a:t> </a:t>
            </a:r>
            <a:r>
              <a:rPr lang="el-GR" i="1" dirty="0" smtClean="0"/>
              <a:t>Μαγεία και μαγγανεία στους </a:t>
            </a:r>
            <a:r>
              <a:rPr lang="el-GR" i="1" dirty="0" err="1" smtClean="0"/>
              <a:t>Αζάντε</a:t>
            </a:r>
            <a:r>
              <a:rPr lang="el-GR" i="1" dirty="0" smtClean="0"/>
              <a:t>, </a:t>
            </a:r>
            <a:r>
              <a:rPr lang="el-GR" dirty="0" smtClean="0"/>
              <a:t>1937 «όταν ο απλός λόγος αποτυγχάνει», εξήγηση της κακοτυχίας και των δυσμενών καιρικών φαινομένων, έλεγχος αποκλίνουσας κοινωνικής συμπεριφοράς/ κανονιστική επίδραση στην κοινωνία</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Μετά το 1950 το τέλος της αποικιοκρατίας </a:t>
            </a:r>
            <a:endParaRPr lang="el-GR" dirty="0"/>
          </a:p>
        </p:txBody>
      </p:sp>
      <p:sp>
        <p:nvSpPr>
          <p:cNvPr id="3" name="2 - Θέση περιεχομένου"/>
          <p:cNvSpPr>
            <a:spLocks noGrp="1"/>
          </p:cNvSpPr>
          <p:nvPr>
            <p:ph idx="1"/>
          </p:nvPr>
        </p:nvSpPr>
        <p:spPr>
          <a:xfrm>
            <a:off x="457200" y="1785926"/>
            <a:ext cx="8229600" cy="5072074"/>
          </a:xfrm>
        </p:spPr>
        <p:txBody>
          <a:bodyPr/>
          <a:lstStyle/>
          <a:p>
            <a:r>
              <a:rPr lang="el-GR" dirty="0" smtClean="0"/>
              <a:t>Αντιδράσεις στο </a:t>
            </a:r>
            <a:r>
              <a:rPr lang="el-GR" dirty="0" err="1" smtClean="0"/>
              <a:t>δομο</a:t>
            </a:r>
            <a:r>
              <a:rPr lang="el-GR" dirty="0" smtClean="0"/>
              <a:t>-λειτουργισμό: από τη λειτουργία στο νόημα και τις βαθύτερες δομές της κοινωνίας</a:t>
            </a:r>
          </a:p>
          <a:p>
            <a:r>
              <a:rPr lang="el-GR" dirty="0" smtClean="0"/>
              <a:t>Έμφαση στη σύγκρουση και τις συγκρουσιακές δυναμικές</a:t>
            </a:r>
          </a:p>
          <a:p>
            <a:r>
              <a:rPr lang="el-GR" dirty="0" smtClean="0"/>
              <a:t>Προσπάθεια κατανόησης ενός κόσμου που άλλαζε με ραγδαία ταχύτητα</a:t>
            </a:r>
          </a:p>
          <a:p>
            <a:r>
              <a:rPr lang="el-GR" dirty="0" smtClean="0"/>
              <a:t>Μεγάλη ώθηση στην Πολιτική Ανθρωπολογία  </a:t>
            </a:r>
            <a:endParaRPr lang="el-GR"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124744"/>
          </a:xfrm>
        </p:spPr>
        <p:txBody>
          <a:bodyPr/>
          <a:lstStyle/>
          <a:p>
            <a:r>
              <a:rPr lang="el-GR" dirty="0" smtClean="0"/>
              <a:t>Μεταπολεμικές εξελίξεις στην ανθρωπολογία</a:t>
            </a:r>
            <a:endParaRPr lang="el-GR" dirty="0"/>
          </a:p>
        </p:txBody>
      </p:sp>
      <p:sp>
        <p:nvSpPr>
          <p:cNvPr id="3" name="2 - Θέση περιεχομένου"/>
          <p:cNvSpPr>
            <a:spLocks noGrp="1"/>
          </p:cNvSpPr>
          <p:nvPr>
            <p:ph idx="1"/>
          </p:nvPr>
        </p:nvSpPr>
        <p:spPr>
          <a:xfrm>
            <a:off x="457200" y="1428736"/>
            <a:ext cx="8229600" cy="4697427"/>
          </a:xfrm>
        </p:spPr>
        <p:txBody>
          <a:bodyPr/>
          <a:lstStyle/>
          <a:p>
            <a:r>
              <a:rPr lang="el-GR" dirty="0" smtClean="0"/>
              <a:t>Ο αριθμός επαγγελματιών ανθρωπολόγων και ιδρυμάτων αυξήθηκαν ραγδαία</a:t>
            </a:r>
          </a:p>
          <a:p>
            <a:r>
              <a:rPr lang="el-GR" dirty="0" smtClean="0"/>
              <a:t>Νέες ειδικότητες: ψυχολογική ανθρωπολογία, πολιτική ανθρωπολογία, ανθρωπολογία των τελετουργιών, ανθρωπολογία του σώματος και των αισθήσεων</a:t>
            </a:r>
          </a:p>
          <a:p>
            <a:r>
              <a:rPr lang="el-GR" dirty="0" smtClean="0"/>
              <a:t>Οι γεωγραφικές εστίες πολλαπλασιάστηκαν και μετατοπίστηκαν: από τον Ειρηνικό Ωκεανό στην Αφρική, την Ασία και τις υβριδικές κοινωνίες της Λατινικής Αμερικής   </a:t>
            </a:r>
            <a:endParaRPr lang="el-GR"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Πάντρεμα </a:t>
            </a:r>
            <a:r>
              <a:rPr lang="el-GR" dirty="0" err="1" smtClean="0"/>
              <a:t>δομολειτουργισμού</a:t>
            </a:r>
            <a:r>
              <a:rPr lang="el-GR" dirty="0" smtClean="0"/>
              <a:t> και </a:t>
            </a:r>
            <a:r>
              <a:rPr lang="el-GR" dirty="0" err="1" smtClean="0"/>
              <a:t>Αφρικανολογίας</a:t>
            </a:r>
            <a:r>
              <a:rPr lang="el-GR" dirty="0" smtClean="0"/>
              <a:t>…</a:t>
            </a:r>
            <a:endParaRPr lang="el-GR" dirty="0"/>
          </a:p>
        </p:txBody>
      </p:sp>
      <p:sp>
        <p:nvSpPr>
          <p:cNvPr id="3" name="2 - Θέση περιεχομένου"/>
          <p:cNvSpPr>
            <a:spLocks noGrp="1"/>
          </p:cNvSpPr>
          <p:nvPr>
            <p:ph idx="1"/>
          </p:nvPr>
        </p:nvSpPr>
        <p:spPr>
          <a:xfrm>
            <a:off x="457200" y="1628800"/>
            <a:ext cx="8229600" cy="4896544"/>
          </a:xfrm>
        </p:spPr>
        <p:txBody>
          <a:bodyPr/>
          <a:lstStyle/>
          <a:p>
            <a:pPr lvl="5">
              <a:buNone/>
            </a:pPr>
            <a:r>
              <a:rPr lang="en-US" sz="3200" b="1" dirty="0" err="1" smtClean="0"/>
              <a:t>Pax</a:t>
            </a:r>
            <a:r>
              <a:rPr lang="en-US" sz="3200" b="1" dirty="0" smtClean="0"/>
              <a:t> Britannica </a:t>
            </a:r>
            <a:endParaRPr lang="el-GR" sz="3200" b="1" dirty="0" smtClean="0"/>
          </a:p>
          <a:p>
            <a:pPr lvl="5">
              <a:buNone/>
            </a:pPr>
            <a:r>
              <a:rPr lang="el-GR" sz="3200" dirty="0" smtClean="0"/>
              <a:t>να μην ξεχνιόμαστε…</a:t>
            </a:r>
            <a:endParaRPr lang="en-US" sz="3200" dirty="0" smtClean="0"/>
          </a:p>
          <a:p>
            <a:r>
              <a:rPr lang="en-US" sz="2800" dirty="0" smtClean="0"/>
              <a:t>M. Fortes and E. Pritchard</a:t>
            </a:r>
            <a:r>
              <a:rPr lang="el-GR" sz="2800" dirty="0" smtClean="0"/>
              <a:t> (</a:t>
            </a:r>
            <a:r>
              <a:rPr lang="el-GR" sz="2800" dirty="0" err="1" smtClean="0"/>
              <a:t>επιμ</a:t>
            </a:r>
            <a:r>
              <a:rPr lang="el-GR" sz="2800" dirty="0" smtClean="0"/>
              <a:t>)</a:t>
            </a:r>
            <a:r>
              <a:rPr lang="en-US" sz="2800" dirty="0" smtClean="0"/>
              <a:t> 1940, </a:t>
            </a:r>
            <a:r>
              <a:rPr lang="en-US" sz="2800" i="1" dirty="0" smtClean="0"/>
              <a:t>African Political Systems</a:t>
            </a:r>
            <a:r>
              <a:rPr lang="el-GR" sz="2800" i="1" dirty="0" smtClean="0"/>
              <a:t>, </a:t>
            </a:r>
            <a:r>
              <a:rPr lang="el-GR" sz="2800" dirty="0" smtClean="0"/>
              <a:t>εδραίωση νεωτερικής πολιτικής ανθρωπολογίας (πάντρεμα </a:t>
            </a:r>
            <a:r>
              <a:rPr lang="el-GR" sz="2800" dirty="0" err="1" smtClean="0"/>
              <a:t>δομολειτουργισμού</a:t>
            </a:r>
            <a:r>
              <a:rPr lang="el-GR" sz="2800" dirty="0" smtClean="0"/>
              <a:t> &amp; </a:t>
            </a:r>
            <a:r>
              <a:rPr lang="el-GR" sz="2800" dirty="0" err="1" smtClean="0"/>
              <a:t>αφρικανολογίας</a:t>
            </a:r>
            <a:r>
              <a:rPr lang="el-GR" sz="2800" dirty="0" smtClean="0"/>
              <a:t>)</a:t>
            </a:r>
            <a:endParaRPr lang="en-US" sz="2800" dirty="0" smtClean="0"/>
          </a:p>
          <a:p>
            <a:r>
              <a:rPr lang="el-GR" sz="2800" dirty="0" smtClean="0"/>
              <a:t>Δύο τύποι πολιτικών συστημάτων στην Αφρική (πρωτόγονα κράτη και κοινωνίες χωρίς κράτος)</a:t>
            </a:r>
          </a:p>
          <a:p>
            <a:r>
              <a:rPr lang="el-GR" sz="2800" dirty="0" smtClean="0"/>
              <a:t>Σημαντικός ο ρόλος της συγγένειας</a:t>
            </a:r>
          </a:p>
          <a:p>
            <a:r>
              <a:rPr lang="el-GR" sz="2800" dirty="0" smtClean="0"/>
              <a:t>Η συνένωση των Ζουλού ενάντια στην αποικιοκρατική πολιτική…</a:t>
            </a:r>
            <a:endParaRPr lang="el-GR" sz="2800"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Τριγμοί στο οικοδόμημα του </a:t>
            </a:r>
            <a:r>
              <a:rPr lang="el-GR" dirty="0" err="1" smtClean="0"/>
              <a:t>δομολειτουργισμού</a:t>
            </a:r>
            <a:endParaRPr lang="el-GR" dirty="0"/>
          </a:p>
        </p:txBody>
      </p:sp>
      <p:sp>
        <p:nvSpPr>
          <p:cNvPr id="3" name="2 - Θέση περιεχομένου"/>
          <p:cNvSpPr>
            <a:spLocks noGrp="1"/>
          </p:cNvSpPr>
          <p:nvPr>
            <p:ph idx="1"/>
          </p:nvPr>
        </p:nvSpPr>
        <p:spPr>
          <a:xfrm>
            <a:off x="457200" y="1988840"/>
            <a:ext cx="8229600" cy="4137323"/>
          </a:xfrm>
        </p:spPr>
        <p:txBody>
          <a:bodyPr/>
          <a:lstStyle/>
          <a:p>
            <a:r>
              <a:rPr lang="el-GR" dirty="0" smtClean="0"/>
              <a:t>Διαδικασία </a:t>
            </a:r>
            <a:r>
              <a:rPr lang="el-GR" dirty="0" err="1" smtClean="0"/>
              <a:t>απο</a:t>
            </a:r>
            <a:r>
              <a:rPr lang="el-GR" dirty="0" smtClean="0"/>
              <a:t>-</a:t>
            </a:r>
            <a:r>
              <a:rPr lang="el-GR" dirty="0" err="1" smtClean="0"/>
              <a:t>αποικιοποίησης</a:t>
            </a:r>
            <a:r>
              <a:rPr lang="el-GR" dirty="0" smtClean="0"/>
              <a:t> μετά το 1950</a:t>
            </a:r>
          </a:p>
          <a:p>
            <a:r>
              <a:rPr lang="el-GR" dirty="0" smtClean="0"/>
              <a:t>Συνεχείς συγκρούσεις</a:t>
            </a:r>
          </a:p>
          <a:p>
            <a:r>
              <a:rPr lang="el-GR" dirty="0" smtClean="0"/>
              <a:t>Εύθραυστη κοινωνική ισορροπία και συνοχή</a:t>
            </a:r>
          </a:p>
          <a:p>
            <a:r>
              <a:rPr lang="el-GR" dirty="0" smtClean="0"/>
              <a:t>Έμφαση στη διαδικασία, τη σύγκρουση και τα κοινωνικά δράματα/ διαδικαστική θεώρηση. Έμφαση στη δράση, στο άτομο, στις επιλογές του και στη λήψη αποφάσεων</a:t>
            </a:r>
            <a:endParaRPr lang="el-GR"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μετάβαση: μετά το 50 προς τη διαδικασία και το κοινωνικό δράμα</a:t>
            </a:r>
            <a:endParaRPr lang="el-GR" dirty="0"/>
          </a:p>
        </p:txBody>
      </p:sp>
      <p:sp>
        <p:nvSpPr>
          <p:cNvPr id="3" name="2 - Θέση περιεχομένου"/>
          <p:cNvSpPr>
            <a:spLocks noGrp="1"/>
          </p:cNvSpPr>
          <p:nvPr>
            <p:ph idx="1"/>
          </p:nvPr>
        </p:nvSpPr>
        <p:spPr>
          <a:xfrm>
            <a:off x="457200" y="1916832"/>
            <a:ext cx="8229600" cy="4209331"/>
          </a:xfrm>
        </p:spPr>
        <p:txBody>
          <a:bodyPr/>
          <a:lstStyle/>
          <a:p>
            <a:r>
              <a:rPr lang="en-US" dirty="0" smtClean="0"/>
              <a:t>E. Leach, 1954,</a:t>
            </a:r>
            <a:r>
              <a:rPr lang="en-US" i="1" dirty="0" smtClean="0"/>
              <a:t> Political Systems of Highland Burma</a:t>
            </a:r>
            <a:endParaRPr lang="el-GR" i="1" dirty="0" smtClean="0"/>
          </a:p>
          <a:p>
            <a:r>
              <a:rPr lang="en-US" dirty="0" smtClean="0"/>
              <a:t>Victor Turner, 1957, </a:t>
            </a:r>
            <a:r>
              <a:rPr lang="en-US" i="1" dirty="0" smtClean="0"/>
              <a:t>Schism and Continuity in an African Society</a:t>
            </a:r>
            <a:endParaRPr lang="el-GR" i="1" dirty="0" smtClean="0"/>
          </a:p>
          <a:p>
            <a:pPr>
              <a:buNone/>
            </a:pPr>
            <a:r>
              <a:rPr lang="el-GR" sz="2800" i="1" dirty="0" smtClean="0"/>
              <a:t>    Διαφορετικά πολιτικά συστήματα δύνανται να συνυπάρχουν, επί-τόπου πολιτικές πραγματικότητες, η ισορροπία δεν είναι ούτε σταθερή, ούτε στατική.</a:t>
            </a:r>
          </a:p>
          <a:p>
            <a:pPr>
              <a:buNone/>
            </a:pPr>
            <a:r>
              <a:rPr lang="el-GR" sz="2800" i="1" dirty="0" smtClean="0"/>
              <a:t>Η διαδικαστική προσέγγιση άνοιξε το δρόμο του διαλόγου ανάμεσα στις δύο πλευρές του Ατλαντικού  </a:t>
            </a:r>
          </a:p>
          <a:p>
            <a:pPr>
              <a:buNone/>
            </a:pPr>
            <a:endParaRPr lang="en-US" i="1" dirty="0" smtClean="0"/>
          </a:p>
          <a:p>
            <a:endParaRPr lang="el-GR"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588</TotalTime>
  <Words>1842</Words>
  <Application>Microsoft Office PowerPoint</Application>
  <PresentationFormat>Προβολή στην οθόνη (4:3)</PresentationFormat>
  <Paragraphs>99</Paragraphs>
  <Slides>27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27</vt:i4>
      </vt:variant>
    </vt:vector>
  </HeadingPairs>
  <TitlesOfParts>
    <vt:vector size="28" baseType="lpstr">
      <vt:lpstr>Θέμα του Office</vt:lpstr>
      <vt:lpstr>F. BOAS </vt:lpstr>
      <vt:lpstr>Εντατική επιτόπια έρευνα &amp; συγχρονικό παρόν</vt:lpstr>
      <vt:lpstr>Ο M. Mauss </vt:lpstr>
      <vt:lpstr>1930-1940:  Από τη λειτουργία στη δομή. Δομολειτουργιστικό μοντέλο: φανερές και αφανείς λειτουργίες</vt:lpstr>
      <vt:lpstr>Μετά το 1950 το τέλος της αποικιοκρατίας </vt:lpstr>
      <vt:lpstr>Μεταπολεμικές εξελίξεις στην ανθρωπολογία</vt:lpstr>
      <vt:lpstr>Πάντρεμα δομολειτουργισμού και Αφρικανολογίας…</vt:lpstr>
      <vt:lpstr>Τριγμοί στο οικοδόμημα του δομολειτουργισμού</vt:lpstr>
      <vt:lpstr>Η μετάβαση: μετά το 50 προς τη διαδικασία και το κοινωνικό δράμα</vt:lpstr>
      <vt:lpstr>Δεκ. 1960-70: αριστερό/φιλειρηνικό διεθνές αίσθημα</vt:lpstr>
      <vt:lpstr>Το ρεύμα του δομο-μαρξισμού</vt:lpstr>
      <vt:lpstr>Διαφάνεια 12</vt:lpstr>
      <vt:lpstr>Διαφάνεια 13</vt:lpstr>
      <vt:lpstr>Δωρισμός, ανταλλαγή, συμβολικό κεφάλαιο</vt:lpstr>
      <vt:lpstr>Ο ρόλος του ανθρωπολόγου;</vt:lpstr>
      <vt:lpstr>Σύγκρουση, παροδική εκτροπή και εκτόνωση κρίσεων:  η σχολή του Μάντσεστερ</vt:lpstr>
      <vt:lpstr>G. Balandier, 1967,  Πολιτική Ανθρωπολογία</vt:lpstr>
      <vt:lpstr>Διαφάνεια 18</vt:lpstr>
      <vt:lpstr>Διαφάνεια 19</vt:lpstr>
      <vt:lpstr>Και οι άλλοι έχουν τις ιστορίες τους…</vt:lpstr>
      <vt:lpstr>Διαφάνεια 21</vt:lpstr>
      <vt:lpstr>Διαφάνεια 22</vt:lpstr>
      <vt:lpstr>Η πολιτισμική κριτική και  η ανθρωπολογία σε κρίση  (1980-90)</vt:lpstr>
      <vt:lpstr>Αντίσταση, αντίδραση στην παγκοσμιοποίηση</vt:lpstr>
      <vt:lpstr>Αππαντουράι, 2014 [1996] Νεωτερικότητα χωρίς σύνορα</vt:lpstr>
      <vt:lpstr>Σ. Ναρότσκι, 2007,  Οικονομική Ανθρωπολογία</vt:lpstr>
      <vt:lpstr>Διαφάνεια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ΕΠΙΡΡΟΕΣ</dc:title>
  <dc:creator>BALIA</dc:creator>
  <cp:lastModifiedBy>Χρήστης</cp:lastModifiedBy>
  <cp:revision>85</cp:revision>
  <dcterms:created xsi:type="dcterms:W3CDTF">2014-11-30T14:42:51Z</dcterms:created>
  <dcterms:modified xsi:type="dcterms:W3CDTF">2020-03-23T15:44:38Z</dcterms:modified>
</cp:coreProperties>
</file>