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9"/>
  </p:notesMasterIdLst>
  <p:sldIdLst>
    <p:sldId id="344" r:id="rId4"/>
    <p:sldId id="351" r:id="rId5"/>
    <p:sldId id="375" r:id="rId6"/>
    <p:sldId id="352" r:id="rId7"/>
    <p:sldId id="376" r:id="rId8"/>
    <p:sldId id="353" r:id="rId9"/>
    <p:sldId id="354"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77" r:id="rId24"/>
    <p:sldId id="370" r:id="rId25"/>
    <p:sldId id="371" r:id="rId26"/>
    <p:sldId id="372" r:id="rId27"/>
    <p:sldId id="37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6" d="100"/>
          <a:sy n="86" d="100"/>
        </p:scale>
        <p:origin x="562"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pPr/>
              <a:t>3/18/2022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pPr/>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FB08BDAF-A042-4560-BBD8-F1CA5D9DB155}"/>
              </a:ext>
            </a:extLst>
          </p:cNvPr>
          <p:cNvSpPr>
            <a:spLocks noGrp="1"/>
          </p:cNvSpPr>
          <p:nvPr>
            <p:ph type="pic" sz="quarter" idx="17" hasCustomPrompt="1"/>
          </p:nvPr>
        </p:nvSpPr>
        <p:spPr>
          <a:xfrm>
            <a:off x="7690341" y="2999128"/>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20" name="Picture Placeholder 19">
            <a:extLst>
              <a:ext uri="{FF2B5EF4-FFF2-40B4-BE49-F238E27FC236}">
                <a16:creationId xmlns:a16="http://schemas.microsoft.com/office/drawing/2014/main" id="{E375B096-EBDB-4C71-BACA-9F780BF70233}"/>
              </a:ext>
            </a:extLst>
          </p:cNvPr>
          <p:cNvSpPr>
            <a:spLocks noGrp="1"/>
          </p:cNvSpPr>
          <p:nvPr>
            <p:ph type="pic" sz="quarter" idx="18" hasCustomPrompt="1"/>
          </p:nvPr>
        </p:nvSpPr>
        <p:spPr>
          <a:xfrm>
            <a:off x="4674653" y="3623107"/>
            <a:ext cx="2785716" cy="2770089"/>
          </a:xfrm>
          <a:custGeom>
            <a:avLst/>
            <a:gdLst>
              <a:gd name="connsiteX0" fmla="*/ 1137861 w 2785716"/>
              <a:gd name="connsiteY0" fmla="*/ 0 h 2770089"/>
              <a:gd name="connsiteX1" fmla="*/ 2785716 w 2785716"/>
              <a:gd name="connsiteY1" fmla="*/ 1140221 h 2770089"/>
              <a:gd name="connsiteX2" fmla="*/ 1657942 w 2785716"/>
              <a:gd name="connsiteY2" fmla="*/ 2770089 h 2770089"/>
              <a:gd name="connsiteX3" fmla="*/ 1626789 w 2785716"/>
              <a:gd name="connsiteY3" fmla="*/ 2770089 h 2770089"/>
              <a:gd name="connsiteX4" fmla="*/ 0 w 2785716"/>
              <a:gd name="connsiteY4" fmla="*/ 1644444 h 2770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5716" h="2770089">
                <a:moveTo>
                  <a:pt x="1137861" y="0"/>
                </a:moveTo>
                <a:lnTo>
                  <a:pt x="2785716" y="1140221"/>
                </a:lnTo>
                <a:lnTo>
                  <a:pt x="1657942" y="2770089"/>
                </a:lnTo>
                <a:lnTo>
                  <a:pt x="1626789" y="2770089"/>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9" name="Picture Placeholder 18">
            <a:extLst>
              <a:ext uri="{FF2B5EF4-FFF2-40B4-BE49-F238E27FC236}">
                <a16:creationId xmlns:a16="http://schemas.microsoft.com/office/drawing/2014/main" id="{31F3A08B-34AD-476C-9953-B19BAF7F628C}"/>
              </a:ext>
            </a:extLst>
          </p:cNvPr>
          <p:cNvSpPr>
            <a:spLocks noGrp="1"/>
          </p:cNvSpPr>
          <p:nvPr>
            <p:ph type="pic" sz="quarter" idx="19" hasCustomPrompt="1"/>
          </p:nvPr>
        </p:nvSpPr>
        <p:spPr>
          <a:xfrm>
            <a:off x="8893127" y="1209715"/>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8" name="Picture Placeholder 17">
            <a:extLst>
              <a:ext uri="{FF2B5EF4-FFF2-40B4-BE49-F238E27FC236}">
                <a16:creationId xmlns:a16="http://schemas.microsoft.com/office/drawing/2014/main" id="{164DE5B1-7A92-485E-BF4B-DC34DB0ECFFE}"/>
              </a:ext>
            </a:extLst>
          </p:cNvPr>
          <p:cNvSpPr>
            <a:spLocks noGrp="1"/>
          </p:cNvSpPr>
          <p:nvPr>
            <p:ph type="pic" sz="quarter" idx="20" hasCustomPrompt="1"/>
          </p:nvPr>
        </p:nvSpPr>
        <p:spPr>
          <a:xfrm>
            <a:off x="5877439" y="1833693"/>
            <a:ext cx="2785716" cy="2784666"/>
          </a:xfrm>
          <a:custGeom>
            <a:avLst/>
            <a:gdLst>
              <a:gd name="connsiteX0" fmla="*/ 1137861 w 2785716"/>
              <a:gd name="connsiteY0" fmla="*/ 0 h 2784666"/>
              <a:gd name="connsiteX1" fmla="*/ 2785716 w 2785716"/>
              <a:gd name="connsiteY1" fmla="*/ 1140221 h 2784666"/>
              <a:gd name="connsiteX2" fmla="*/ 1647855 w 2785716"/>
              <a:gd name="connsiteY2" fmla="*/ 2784666 h 2784666"/>
              <a:gd name="connsiteX3" fmla="*/ 0 w 2785716"/>
              <a:gd name="connsiteY3" fmla="*/ 1644444 h 2784666"/>
            </a:gdLst>
            <a:ahLst/>
            <a:cxnLst>
              <a:cxn ang="0">
                <a:pos x="connsiteX0" y="connsiteY0"/>
              </a:cxn>
              <a:cxn ang="0">
                <a:pos x="connsiteX1" y="connsiteY1"/>
              </a:cxn>
              <a:cxn ang="0">
                <a:pos x="connsiteX2" y="connsiteY2"/>
              </a:cxn>
              <a:cxn ang="0">
                <a:pos x="connsiteX3" y="connsiteY3"/>
              </a:cxn>
            </a:cxnLst>
            <a:rect l="l" t="t" r="r" b="b"/>
            <a:pathLst>
              <a:path w="2785716" h="2784666">
                <a:moveTo>
                  <a:pt x="1137861" y="0"/>
                </a:moveTo>
                <a:lnTo>
                  <a:pt x="2785716" y="1140221"/>
                </a:lnTo>
                <a:lnTo>
                  <a:pt x="1647855" y="2784666"/>
                </a:lnTo>
                <a:lnTo>
                  <a:pt x="0" y="1644444"/>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6" name="Freeform: Shape 5">
            <a:extLst>
              <a:ext uri="{FF2B5EF4-FFF2-40B4-BE49-F238E27FC236}">
                <a16:creationId xmlns:a16="http://schemas.microsoft.com/office/drawing/2014/main" id="{D6D283E2-312F-41C5-9422-DB6C85B4455D}"/>
              </a:ext>
            </a:extLst>
          </p:cNvPr>
          <p:cNvSpPr/>
          <p:nvPr userDrawn="1"/>
        </p:nvSpPr>
        <p:spPr>
          <a:xfrm flipH="1">
            <a:off x="9483952" y="2398143"/>
            <a:ext cx="2708047" cy="3413083"/>
          </a:xfrm>
          <a:custGeom>
            <a:avLst/>
            <a:gdLst>
              <a:gd name="connsiteX0" fmla="*/ 0 w 2708047"/>
              <a:gd name="connsiteY0" fmla="*/ 0 h 3335839"/>
              <a:gd name="connsiteX1" fmla="*/ 347734 w 2708047"/>
              <a:gd name="connsiteY1" fmla="*/ 0 h 3335839"/>
              <a:gd name="connsiteX2" fmla="*/ 2708047 w 2708047"/>
              <a:gd name="connsiteY2" fmla="*/ 3335839 h 3335839"/>
              <a:gd name="connsiteX3" fmla="*/ 0 w 2708047"/>
              <a:gd name="connsiteY3" fmla="*/ 3335839 h 3335839"/>
            </a:gdLst>
            <a:ahLst/>
            <a:cxnLst>
              <a:cxn ang="0">
                <a:pos x="connsiteX0" y="connsiteY0"/>
              </a:cxn>
              <a:cxn ang="0">
                <a:pos x="connsiteX1" y="connsiteY1"/>
              </a:cxn>
              <a:cxn ang="0">
                <a:pos x="connsiteX2" y="connsiteY2"/>
              </a:cxn>
              <a:cxn ang="0">
                <a:pos x="connsiteX3" y="connsiteY3"/>
              </a:cxn>
            </a:cxnLst>
            <a:rect l="l" t="t" r="r" b="b"/>
            <a:pathLst>
              <a:path w="2708047" h="3335839">
                <a:moveTo>
                  <a:pt x="0" y="0"/>
                </a:moveTo>
                <a:lnTo>
                  <a:pt x="347734" y="0"/>
                </a:lnTo>
                <a:lnTo>
                  <a:pt x="2708047" y="3335839"/>
                </a:lnTo>
                <a:lnTo>
                  <a:pt x="0" y="333583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1AAC7CE-37C6-4882-8A2F-D617C7403A00}"/>
              </a:ext>
            </a:extLst>
          </p:cNvPr>
          <p:cNvSpPr/>
          <p:nvPr userDrawn="1"/>
        </p:nvSpPr>
        <p:spPr>
          <a:xfrm flipH="1">
            <a:off x="0" y="1819635"/>
            <a:ext cx="6869544" cy="3399346"/>
          </a:xfrm>
          <a:custGeom>
            <a:avLst/>
            <a:gdLst>
              <a:gd name="connsiteX0" fmla="*/ 6869544 w 6869544"/>
              <a:gd name="connsiteY0" fmla="*/ 0 h 3399346"/>
              <a:gd name="connsiteX1" fmla="*/ 0 w 6869544"/>
              <a:gd name="connsiteY1" fmla="*/ 0 h 3399346"/>
              <a:gd name="connsiteX2" fmla="*/ 2360312 w 6869544"/>
              <a:gd name="connsiteY2" fmla="*/ 3399346 h 3399346"/>
              <a:gd name="connsiteX3" fmla="*/ 6869544 w 6869544"/>
              <a:gd name="connsiteY3" fmla="*/ 3399346 h 3399346"/>
            </a:gdLst>
            <a:ahLst/>
            <a:cxnLst>
              <a:cxn ang="0">
                <a:pos x="connsiteX0" y="connsiteY0"/>
              </a:cxn>
              <a:cxn ang="0">
                <a:pos x="connsiteX1" y="connsiteY1"/>
              </a:cxn>
              <a:cxn ang="0">
                <a:pos x="connsiteX2" y="connsiteY2"/>
              </a:cxn>
              <a:cxn ang="0">
                <a:pos x="connsiteX3" y="connsiteY3"/>
              </a:cxn>
            </a:cxnLst>
            <a:rect l="l" t="t" r="r" b="b"/>
            <a:pathLst>
              <a:path w="6869544" h="3399346">
                <a:moveTo>
                  <a:pt x="6869544" y="0"/>
                </a:moveTo>
                <a:lnTo>
                  <a:pt x="0" y="0"/>
                </a:lnTo>
                <a:lnTo>
                  <a:pt x="2360312" y="3399346"/>
                </a:lnTo>
                <a:lnTo>
                  <a:pt x="6869544" y="3399346"/>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BD26266-8DF8-4F9E-8108-90547D7F6DB4}"/>
              </a:ext>
            </a:extLst>
          </p:cNvPr>
          <p:cNvGrpSpPr/>
          <p:nvPr userDrawn="1"/>
        </p:nvGrpSpPr>
        <p:grpSpPr>
          <a:xfrm>
            <a:off x="9613650" y="2003247"/>
            <a:ext cx="2578350" cy="4052320"/>
            <a:chOff x="9508727" y="2147107"/>
            <a:chExt cx="2683273" cy="4217224"/>
          </a:xfrm>
        </p:grpSpPr>
        <p:sp>
          <p:nvSpPr>
            <p:cNvPr id="11" name="Freeform: Shape 10">
              <a:extLst>
                <a:ext uri="{FF2B5EF4-FFF2-40B4-BE49-F238E27FC236}">
                  <a16:creationId xmlns:a16="http://schemas.microsoft.com/office/drawing/2014/main" id="{27F633FE-376E-404F-91E4-885447763090}"/>
                </a:ext>
              </a:extLst>
            </p:cNvPr>
            <p:cNvSpPr/>
            <p:nvPr/>
          </p:nvSpPr>
          <p:spPr>
            <a:xfrm>
              <a:off x="11381596" y="5780548"/>
              <a:ext cx="810404" cy="583783"/>
            </a:xfrm>
            <a:custGeom>
              <a:avLst/>
              <a:gdLst>
                <a:gd name="connsiteX0" fmla="*/ 267669 w 810404"/>
                <a:gd name="connsiteY0" fmla="*/ 0 h 583783"/>
                <a:gd name="connsiteX1" fmla="*/ 769357 w 810404"/>
                <a:gd name="connsiteY1" fmla="*/ 0 h 583783"/>
                <a:gd name="connsiteX2" fmla="*/ 805844 w 810404"/>
                <a:gd name="connsiteY2" fmla="*/ 0 h 583783"/>
                <a:gd name="connsiteX3" fmla="*/ 810404 w 810404"/>
                <a:gd name="connsiteY3" fmla="*/ 0 h 583783"/>
                <a:gd name="connsiteX4" fmla="*/ 810404 w 810404"/>
                <a:gd name="connsiteY4" fmla="*/ 583783 h 583783"/>
                <a:gd name="connsiteX5" fmla="*/ 805844 w 810404"/>
                <a:gd name="connsiteY5" fmla="*/ 583783 h 583783"/>
                <a:gd name="connsiteX6" fmla="*/ 769357 w 810404"/>
                <a:gd name="connsiteY6" fmla="*/ 583783 h 583783"/>
                <a:gd name="connsiteX7" fmla="*/ 170371 w 810404"/>
                <a:gd name="connsiteY7" fmla="*/ 583783 h 583783"/>
                <a:gd name="connsiteX8" fmla="*/ 152128 w 810404"/>
                <a:gd name="connsiteY8" fmla="*/ 367906 h 583783"/>
                <a:gd name="connsiteX9" fmla="*/ 267669 w 810404"/>
                <a:gd name="connsiteY9" fmla="*/ 0 h 58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0404" h="583783">
                  <a:moveTo>
                    <a:pt x="267669" y="0"/>
                  </a:moveTo>
                  <a:lnTo>
                    <a:pt x="769357" y="0"/>
                  </a:lnTo>
                  <a:lnTo>
                    <a:pt x="805844" y="0"/>
                  </a:lnTo>
                  <a:lnTo>
                    <a:pt x="810404" y="0"/>
                  </a:lnTo>
                  <a:lnTo>
                    <a:pt x="810404" y="583783"/>
                  </a:lnTo>
                  <a:lnTo>
                    <a:pt x="805844" y="583783"/>
                  </a:lnTo>
                  <a:cubicBezTo>
                    <a:pt x="805844" y="583783"/>
                    <a:pt x="793682" y="583783"/>
                    <a:pt x="769357" y="583783"/>
                  </a:cubicBezTo>
                  <a:cubicBezTo>
                    <a:pt x="675101" y="583783"/>
                    <a:pt x="413614" y="583783"/>
                    <a:pt x="170371" y="583783"/>
                  </a:cubicBezTo>
                  <a:cubicBezTo>
                    <a:pt x="-133682" y="583783"/>
                    <a:pt x="39629" y="483446"/>
                    <a:pt x="152128" y="367906"/>
                  </a:cubicBezTo>
                  <a:cubicBezTo>
                    <a:pt x="264629" y="249324"/>
                    <a:pt x="267669" y="0"/>
                    <a:pt x="267669" y="0"/>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wrap="square" rtlCol="0" anchor="ctr">
              <a:noAutofit/>
            </a:bodyPr>
            <a:lstStyle/>
            <a:p>
              <a:endParaRPr lang="en-US"/>
            </a:p>
          </p:txBody>
        </p:sp>
        <p:sp>
          <p:nvSpPr>
            <p:cNvPr id="12" name="Freeform: Shape 11">
              <a:extLst>
                <a:ext uri="{FF2B5EF4-FFF2-40B4-BE49-F238E27FC236}">
                  <a16:creationId xmlns:a16="http://schemas.microsoft.com/office/drawing/2014/main" id="{400AA72A-9E73-4E92-9A24-FC8789F6DFA4}"/>
                </a:ext>
              </a:extLst>
            </p:cNvPr>
            <p:cNvSpPr/>
            <p:nvPr/>
          </p:nvSpPr>
          <p:spPr>
            <a:xfrm>
              <a:off x="9508727" y="2147107"/>
              <a:ext cx="2683273" cy="3642562"/>
            </a:xfrm>
            <a:custGeom>
              <a:avLst/>
              <a:gdLst>
                <a:gd name="connsiteX0" fmla="*/ 170270 w 2683273"/>
                <a:gd name="connsiteY0" fmla="*/ 0 h 3642562"/>
                <a:gd name="connsiteX1" fmla="*/ 2645266 w 2683273"/>
                <a:gd name="connsiteY1" fmla="*/ 0 h 3642562"/>
                <a:gd name="connsiteX2" fmla="*/ 2683273 w 2683273"/>
                <a:gd name="connsiteY2" fmla="*/ 0 h 3642562"/>
                <a:gd name="connsiteX3" fmla="*/ 2683273 w 2683273"/>
                <a:gd name="connsiteY3" fmla="*/ 3642562 h 3642562"/>
                <a:gd name="connsiteX4" fmla="*/ 155068 w 2683273"/>
                <a:gd name="connsiteY4" fmla="*/ 3642562 h 3642562"/>
                <a:gd name="connsiteX5" fmla="*/ 0 w 2683273"/>
                <a:gd name="connsiteY5" fmla="*/ 3469251 h 3642562"/>
                <a:gd name="connsiteX6" fmla="*/ 0 w 2683273"/>
                <a:gd name="connsiteY6" fmla="*/ 170270 h 3642562"/>
                <a:gd name="connsiteX7" fmla="*/ 170270 w 2683273"/>
                <a:gd name="connsiteY7" fmla="*/ 0 h 364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3273" h="3642562">
                  <a:moveTo>
                    <a:pt x="170270" y="0"/>
                  </a:moveTo>
                  <a:lnTo>
                    <a:pt x="2645266" y="0"/>
                  </a:lnTo>
                  <a:lnTo>
                    <a:pt x="2683273" y="0"/>
                  </a:lnTo>
                  <a:lnTo>
                    <a:pt x="2683273" y="3642562"/>
                  </a:lnTo>
                  <a:lnTo>
                    <a:pt x="155068" y="3642562"/>
                  </a:lnTo>
                  <a:cubicBezTo>
                    <a:pt x="69933" y="3642562"/>
                    <a:pt x="0" y="3566549"/>
                    <a:pt x="0" y="3469251"/>
                  </a:cubicBezTo>
                  <a:lnTo>
                    <a:pt x="0" y="170270"/>
                  </a:lnTo>
                  <a:cubicBezTo>
                    <a:pt x="0" y="72973"/>
                    <a:pt x="82095" y="0"/>
                    <a:pt x="170270" y="0"/>
                  </a:cubicBezTo>
                  <a:close/>
                </a:path>
              </a:pathLst>
            </a:custGeom>
            <a:solidFill>
              <a:srgbClr val="999999"/>
            </a:solidFill>
            <a:ln w="9525" cap="flat">
              <a:noFill/>
              <a:prstDash val="solid"/>
              <a:miter/>
            </a:ln>
          </p:spPr>
          <p:txBody>
            <a:bodyPr wrap="square" rtlCol="0" anchor="ctr">
              <a:noAutofit/>
            </a:bodyPr>
            <a:lstStyle/>
            <a:p>
              <a:endParaRPr lang="en-US" dirty="0"/>
            </a:p>
          </p:txBody>
        </p:sp>
        <p:sp>
          <p:nvSpPr>
            <p:cNvPr id="13" name="Freeform: Shape 12">
              <a:extLst>
                <a:ext uri="{FF2B5EF4-FFF2-40B4-BE49-F238E27FC236}">
                  <a16:creationId xmlns:a16="http://schemas.microsoft.com/office/drawing/2014/main" id="{46BD5C51-A833-433E-BB70-71DFE09A603C}"/>
                </a:ext>
              </a:extLst>
            </p:cNvPr>
            <p:cNvSpPr/>
            <p:nvPr/>
          </p:nvSpPr>
          <p:spPr>
            <a:xfrm>
              <a:off x="9536092" y="2177513"/>
              <a:ext cx="2655908" cy="3195604"/>
            </a:xfrm>
            <a:custGeom>
              <a:avLst/>
              <a:gdLst>
                <a:gd name="connsiteX0" fmla="*/ 170270 w 2655908"/>
                <a:gd name="connsiteY0" fmla="*/ 0 h 3195604"/>
                <a:gd name="connsiteX1" fmla="*/ 2623983 w 2655908"/>
                <a:gd name="connsiteY1" fmla="*/ 0 h 3195604"/>
                <a:gd name="connsiteX2" fmla="*/ 2655908 w 2655908"/>
                <a:gd name="connsiteY2" fmla="*/ 0 h 3195604"/>
                <a:gd name="connsiteX3" fmla="*/ 2655908 w 2655908"/>
                <a:gd name="connsiteY3" fmla="*/ 3195604 h 3195604"/>
                <a:gd name="connsiteX4" fmla="*/ 0 w 2655908"/>
                <a:gd name="connsiteY4" fmla="*/ 3195604 h 3195604"/>
                <a:gd name="connsiteX5" fmla="*/ 0 w 2655908"/>
                <a:gd name="connsiteY5" fmla="*/ 148987 h 3195604"/>
                <a:gd name="connsiteX6" fmla="*/ 170270 w 2655908"/>
                <a:gd name="connsiteY6" fmla="*/ 0 h 31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8" h="3195604">
                  <a:moveTo>
                    <a:pt x="170270" y="0"/>
                  </a:moveTo>
                  <a:lnTo>
                    <a:pt x="2623983" y="0"/>
                  </a:lnTo>
                  <a:lnTo>
                    <a:pt x="2655908" y="0"/>
                  </a:lnTo>
                  <a:lnTo>
                    <a:pt x="2655908" y="3195604"/>
                  </a:lnTo>
                  <a:lnTo>
                    <a:pt x="0" y="3195604"/>
                  </a:lnTo>
                  <a:lnTo>
                    <a:pt x="0" y="148987"/>
                  </a:lnTo>
                  <a:cubicBezTo>
                    <a:pt x="0" y="60811"/>
                    <a:pt x="82095" y="0"/>
                    <a:pt x="170270" y="0"/>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14" name="Freeform: Shape 13">
              <a:extLst>
                <a:ext uri="{FF2B5EF4-FFF2-40B4-BE49-F238E27FC236}">
                  <a16:creationId xmlns:a16="http://schemas.microsoft.com/office/drawing/2014/main" id="{F38E9B8E-66AA-4D07-8C4F-4CA5F0182522}"/>
                </a:ext>
              </a:extLst>
            </p:cNvPr>
            <p:cNvSpPr/>
            <p:nvPr/>
          </p:nvSpPr>
          <p:spPr>
            <a:xfrm>
              <a:off x="11384738" y="6312642"/>
              <a:ext cx="807262" cy="48649"/>
            </a:xfrm>
            <a:custGeom>
              <a:avLst/>
              <a:gdLst>
                <a:gd name="connsiteX0" fmla="*/ 0 w 807262"/>
                <a:gd name="connsiteY0" fmla="*/ 0 h 48649"/>
                <a:gd name="connsiteX1" fmla="*/ 807262 w 807262"/>
                <a:gd name="connsiteY1" fmla="*/ 0 h 48649"/>
                <a:gd name="connsiteX2" fmla="*/ 807262 w 807262"/>
                <a:gd name="connsiteY2" fmla="*/ 48649 h 48649"/>
                <a:gd name="connsiteX3" fmla="*/ 799662 w 807262"/>
                <a:gd name="connsiteY3" fmla="*/ 48649 h 48649"/>
                <a:gd name="connsiteX4" fmla="*/ 772297 w 807262"/>
                <a:gd name="connsiteY4" fmla="*/ 48649 h 48649"/>
                <a:gd name="connsiteX5" fmla="*/ 173311 w 807262"/>
                <a:gd name="connsiteY5" fmla="*/ 48649 h 48649"/>
                <a:gd name="connsiteX6" fmla="*/ 0 w 807262"/>
                <a:gd name="connsiteY6" fmla="*/ 6081 h 48649"/>
                <a:gd name="connsiteX7" fmla="*/ 0 w 807262"/>
                <a:gd name="connsiteY7" fmla="*/ 3041 h 4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262" h="48649">
                  <a:moveTo>
                    <a:pt x="0" y="0"/>
                  </a:moveTo>
                  <a:lnTo>
                    <a:pt x="807262" y="0"/>
                  </a:lnTo>
                  <a:lnTo>
                    <a:pt x="807262" y="48649"/>
                  </a:lnTo>
                  <a:lnTo>
                    <a:pt x="799662" y="48649"/>
                  </a:lnTo>
                  <a:cubicBezTo>
                    <a:pt x="793581" y="48649"/>
                    <a:pt x="784459" y="48649"/>
                    <a:pt x="772297" y="48649"/>
                  </a:cubicBezTo>
                  <a:cubicBezTo>
                    <a:pt x="678039" y="48649"/>
                    <a:pt x="416553" y="48649"/>
                    <a:pt x="173311" y="48649"/>
                  </a:cubicBezTo>
                  <a:cubicBezTo>
                    <a:pt x="48648" y="48649"/>
                    <a:pt x="0" y="36487"/>
                    <a:pt x="0" y="6081"/>
                  </a:cubicBezTo>
                  <a:cubicBezTo>
                    <a:pt x="0" y="6081"/>
                    <a:pt x="0" y="6081"/>
                    <a:pt x="0" y="3041"/>
                  </a:cubicBezTo>
                  <a:close/>
                </a:path>
              </a:pathLst>
            </a:custGeom>
            <a:solidFill>
              <a:schemeClr val="tx1">
                <a:lumMod val="50000"/>
                <a:lumOff val="50000"/>
              </a:schemeClr>
            </a:solidFill>
            <a:ln w="9525" cap="flat">
              <a:noFill/>
              <a:prstDash val="solid"/>
              <a:miter/>
            </a:ln>
          </p:spPr>
          <p:txBody>
            <a:bodyPr wrap="square" rtlCol="0" anchor="ctr">
              <a:noAutofit/>
            </a:bodyPr>
            <a:lstStyle/>
            <a:p>
              <a:endParaRPr lang="en-US" dirty="0"/>
            </a:p>
          </p:txBody>
        </p:sp>
        <p:sp>
          <p:nvSpPr>
            <p:cNvPr id="15" name="Freeform: Shape 14">
              <a:extLst>
                <a:ext uri="{FF2B5EF4-FFF2-40B4-BE49-F238E27FC236}">
                  <a16:creationId xmlns:a16="http://schemas.microsoft.com/office/drawing/2014/main" id="{3BC8E66A-1394-4D3C-B2E0-334A1F599DAF}"/>
                </a:ext>
              </a:extLst>
            </p:cNvPr>
            <p:cNvSpPr/>
            <p:nvPr/>
          </p:nvSpPr>
          <p:spPr>
            <a:xfrm>
              <a:off x="9536092" y="5379197"/>
              <a:ext cx="2655908" cy="395270"/>
            </a:xfrm>
            <a:custGeom>
              <a:avLst/>
              <a:gdLst>
                <a:gd name="connsiteX0" fmla="*/ 0 w 2655908"/>
                <a:gd name="connsiteY0" fmla="*/ 0 h 395270"/>
                <a:gd name="connsiteX1" fmla="*/ 2655908 w 2655908"/>
                <a:gd name="connsiteY1" fmla="*/ 0 h 395270"/>
                <a:gd name="connsiteX2" fmla="*/ 2655908 w 2655908"/>
                <a:gd name="connsiteY2" fmla="*/ 395270 h 395270"/>
                <a:gd name="connsiteX3" fmla="*/ 2623983 w 2655908"/>
                <a:gd name="connsiteY3" fmla="*/ 395270 h 395270"/>
                <a:gd name="connsiteX4" fmla="*/ 170270 w 2655908"/>
                <a:gd name="connsiteY4" fmla="*/ 395270 h 395270"/>
                <a:gd name="connsiteX5" fmla="*/ 0 w 2655908"/>
                <a:gd name="connsiteY5" fmla="*/ 246284 h 3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5908" h="395270">
                  <a:moveTo>
                    <a:pt x="0" y="0"/>
                  </a:moveTo>
                  <a:lnTo>
                    <a:pt x="2655908" y="0"/>
                  </a:lnTo>
                  <a:lnTo>
                    <a:pt x="2655908" y="395270"/>
                  </a:lnTo>
                  <a:lnTo>
                    <a:pt x="2623983" y="395270"/>
                  </a:lnTo>
                  <a:lnTo>
                    <a:pt x="170270" y="395270"/>
                  </a:lnTo>
                  <a:cubicBezTo>
                    <a:pt x="82095" y="395270"/>
                    <a:pt x="0" y="322297"/>
                    <a:pt x="0" y="246284"/>
                  </a:cubicBezTo>
                  <a:close/>
                </a:path>
              </a:pathLst>
            </a:custGeom>
            <a:solidFill>
              <a:schemeClr val="bg1">
                <a:lumMod val="75000"/>
              </a:schemeClr>
            </a:solidFill>
            <a:ln w="9525" cap="flat">
              <a:noFill/>
              <a:prstDash val="solid"/>
              <a:miter/>
            </a:ln>
          </p:spPr>
          <p:txBody>
            <a:bodyPr wrap="square" rtlCol="0" anchor="ctr">
              <a:noAutofit/>
            </a:bodyPr>
            <a:lstStyle/>
            <a:p>
              <a:endParaRPr lang="en-US"/>
            </a:p>
          </p:txBody>
        </p:sp>
        <p:sp>
          <p:nvSpPr>
            <p:cNvPr id="16" name="Freeform: Shape 15">
              <a:extLst>
                <a:ext uri="{FF2B5EF4-FFF2-40B4-BE49-F238E27FC236}">
                  <a16:creationId xmlns:a16="http://schemas.microsoft.com/office/drawing/2014/main" id="{BD4802E1-A5FC-45E8-8180-8E940D832B5F}"/>
                </a:ext>
              </a:extLst>
            </p:cNvPr>
            <p:cNvSpPr/>
            <p:nvPr/>
          </p:nvSpPr>
          <p:spPr>
            <a:xfrm>
              <a:off x="9711093" y="2388830"/>
              <a:ext cx="2480907" cy="2797293"/>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2825B71-4111-4DEB-8EF4-3C86689A682C}"/>
                </a:ext>
              </a:extLst>
            </p:cNvPr>
            <p:cNvSpPr/>
            <p:nvPr/>
          </p:nvSpPr>
          <p:spPr>
            <a:xfrm>
              <a:off x="10791316" y="2439610"/>
              <a:ext cx="1400684" cy="2776919"/>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8" name="Rectangle 17">
            <a:extLst>
              <a:ext uri="{FF2B5EF4-FFF2-40B4-BE49-F238E27FC236}">
                <a16:creationId xmlns:a16="http://schemas.microsoft.com/office/drawing/2014/main" id="{23A80384-9207-4A80-9B70-A1F7CDE8F6C3}"/>
              </a:ext>
            </a:extLst>
          </p:cNvPr>
          <p:cNvSpPr/>
          <p:nvPr userDrawn="1"/>
        </p:nvSpPr>
        <p:spPr>
          <a:xfrm>
            <a:off x="0" y="2"/>
            <a:ext cx="12192000" cy="188044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solidFill>
                <a:schemeClr val="bg1"/>
              </a:solidFill>
            </a:endParaRPr>
          </a:p>
        </p:txBody>
      </p:sp>
      <p:sp>
        <p:nvSpPr>
          <p:cNvPr id="19" name="Oval 18">
            <a:extLst>
              <a:ext uri="{FF2B5EF4-FFF2-40B4-BE49-F238E27FC236}">
                <a16:creationId xmlns:a16="http://schemas.microsoft.com/office/drawing/2014/main" id="{4C416A75-B8CF-4929-BC37-2BBFEDC80AA1}"/>
              </a:ext>
            </a:extLst>
          </p:cNvPr>
          <p:cNvSpPr/>
          <p:nvPr userDrawn="1"/>
        </p:nvSpPr>
        <p:spPr>
          <a:xfrm>
            <a:off x="5466000" y="1233032"/>
            <a:ext cx="1260000" cy="1260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Oval 9">
            <a:extLst>
              <a:ext uri="{FF2B5EF4-FFF2-40B4-BE49-F238E27FC236}">
                <a16:creationId xmlns:a16="http://schemas.microsoft.com/office/drawing/2014/main" id="{01AED590-6033-41B9-B612-A655FC2D2471}"/>
              </a:ext>
            </a:extLst>
          </p:cNvPr>
          <p:cNvSpPr/>
          <p:nvPr userDrawn="1"/>
        </p:nvSpPr>
        <p:spPr>
          <a:xfrm>
            <a:off x="6714751" y="3743880"/>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Picture Placeholder 2">
            <a:extLst>
              <a:ext uri="{FF2B5EF4-FFF2-40B4-BE49-F238E27FC236}">
                <a16:creationId xmlns:a16="http://schemas.microsoft.com/office/drawing/2014/main" id="{4BA74944-B383-469B-9810-16FAA4736103}"/>
              </a:ext>
            </a:extLst>
          </p:cNvPr>
          <p:cNvSpPr>
            <a:spLocks noGrp="1"/>
          </p:cNvSpPr>
          <p:nvPr>
            <p:ph type="pic" idx="10" hasCustomPrompt="1"/>
          </p:nvPr>
        </p:nvSpPr>
        <p:spPr>
          <a:xfrm>
            <a:off x="9745813" y="2221239"/>
            <a:ext cx="2446188" cy="2736814"/>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grpSp>
        <p:nvGrpSpPr>
          <p:cNvPr id="23" name="Group 20">
            <a:extLst>
              <a:ext uri="{FF2B5EF4-FFF2-40B4-BE49-F238E27FC236}">
                <a16:creationId xmlns:a16="http://schemas.microsoft.com/office/drawing/2014/main" id="{73844864-235F-4E14-9FBA-EB17CB8C013A}"/>
              </a:ext>
            </a:extLst>
          </p:cNvPr>
          <p:cNvGrpSpPr/>
          <p:nvPr userDrawn="1"/>
        </p:nvGrpSpPr>
        <p:grpSpPr>
          <a:xfrm>
            <a:off x="7019112" y="2341950"/>
            <a:ext cx="1890758" cy="3323854"/>
            <a:chOff x="445712" y="1449040"/>
            <a:chExt cx="2113018" cy="3924176"/>
          </a:xfrm>
        </p:grpSpPr>
        <p:sp>
          <p:nvSpPr>
            <p:cNvPr id="24" name="Rounded Rectangle 21">
              <a:extLst>
                <a:ext uri="{FF2B5EF4-FFF2-40B4-BE49-F238E27FC236}">
                  <a16:creationId xmlns:a16="http://schemas.microsoft.com/office/drawing/2014/main" id="{A0C7D66C-8C6F-4B9E-8DC1-072BF2073C6A}"/>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5" name="Rectangle 22">
              <a:extLst>
                <a:ext uri="{FF2B5EF4-FFF2-40B4-BE49-F238E27FC236}">
                  <a16:creationId xmlns:a16="http://schemas.microsoft.com/office/drawing/2014/main" id="{764ECC13-9256-4F74-B289-1001D8F2747F}"/>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6" name="Group 23">
              <a:extLst>
                <a:ext uri="{FF2B5EF4-FFF2-40B4-BE49-F238E27FC236}">
                  <a16:creationId xmlns:a16="http://schemas.microsoft.com/office/drawing/2014/main" id="{808E2BAA-465D-4C79-8B44-51C252EE8A0B}"/>
                </a:ext>
              </a:extLst>
            </p:cNvPr>
            <p:cNvGrpSpPr/>
            <p:nvPr userDrawn="1"/>
          </p:nvGrpSpPr>
          <p:grpSpPr>
            <a:xfrm>
              <a:off x="1407705" y="5045834"/>
              <a:ext cx="211967" cy="211967"/>
              <a:chOff x="1549420" y="5712364"/>
              <a:chExt cx="312583" cy="312583"/>
            </a:xfrm>
          </p:grpSpPr>
          <p:sp>
            <p:nvSpPr>
              <p:cNvPr id="27" name="Oval 24">
                <a:extLst>
                  <a:ext uri="{FF2B5EF4-FFF2-40B4-BE49-F238E27FC236}">
                    <a16:creationId xmlns:a16="http://schemas.microsoft.com/office/drawing/2014/main" id="{2402E4F7-C37D-4790-B616-737E2810F7F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ounded Rectangle 25">
                <a:extLst>
                  <a:ext uri="{FF2B5EF4-FFF2-40B4-BE49-F238E27FC236}">
                    <a16:creationId xmlns:a16="http://schemas.microsoft.com/office/drawing/2014/main" id="{76D07C3D-86F4-43C7-B719-BBBFD744E10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9" name="Picture Placeholder 2">
            <a:extLst>
              <a:ext uri="{FF2B5EF4-FFF2-40B4-BE49-F238E27FC236}">
                <a16:creationId xmlns:a16="http://schemas.microsoft.com/office/drawing/2014/main" id="{1B67B68D-FEC5-42A8-B837-0016014A5CE9}"/>
              </a:ext>
            </a:extLst>
          </p:cNvPr>
          <p:cNvSpPr>
            <a:spLocks noGrp="1"/>
          </p:cNvSpPr>
          <p:nvPr>
            <p:ph type="pic" idx="11" hasCustomPrompt="1"/>
          </p:nvPr>
        </p:nvSpPr>
        <p:spPr>
          <a:xfrm>
            <a:off x="7145482" y="2668904"/>
            <a:ext cx="1624041" cy="2663428"/>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0" name="Text Placeholder 9">
            <a:extLst>
              <a:ext uri="{FF2B5EF4-FFF2-40B4-BE49-F238E27FC236}">
                <a16:creationId xmlns:a16="http://schemas.microsoft.com/office/drawing/2014/main" id="{16F402C5-963E-430D-8D32-CCEA9657B818}"/>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4528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solidFill>
          <a:schemeClr val="accent1"/>
        </a:solidFill>
        <a:effectLst/>
      </p:bgPr>
    </p:bg>
    <p:spTree>
      <p:nvGrpSpPr>
        <p:cNvPr id="1" name=""/>
        <p:cNvGrpSpPr/>
        <p:nvPr/>
      </p:nvGrpSpPr>
      <p:grpSpPr>
        <a:xfrm>
          <a:off x="0" y="0"/>
          <a:ext cx="0" cy="0"/>
          <a:chOff x="0" y="0"/>
          <a:chExt cx="0" cy="0"/>
        </a:xfrm>
      </p:grpSpPr>
      <p:sp>
        <p:nvSpPr>
          <p:cNvPr id="2" name="Picture Placeholder 22">
            <a:extLst>
              <a:ext uri="{FF2B5EF4-FFF2-40B4-BE49-F238E27FC236}">
                <a16:creationId xmlns:a16="http://schemas.microsoft.com/office/drawing/2014/main" id="{E58C46AB-72B0-452F-8968-7F13D6C69330}"/>
              </a:ext>
            </a:extLst>
          </p:cNvPr>
          <p:cNvSpPr>
            <a:spLocks noGrp="1"/>
          </p:cNvSpPr>
          <p:nvPr>
            <p:ph type="pic" sz="quarter" idx="10" hasCustomPrompt="1"/>
          </p:nvPr>
        </p:nvSpPr>
        <p:spPr>
          <a:xfrm>
            <a:off x="0" y="1"/>
            <a:ext cx="12192000" cy="6561423"/>
          </a:xfrm>
          <a:custGeom>
            <a:avLst/>
            <a:gdLst>
              <a:gd name="connsiteX0" fmla="*/ 0 w 12192000"/>
              <a:gd name="connsiteY0" fmla="*/ 0 h 6561423"/>
              <a:gd name="connsiteX1" fmla="*/ 12192000 w 12192000"/>
              <a:gd name="connsiteY1" fmla="*/ 0 h 6561423"/>
              <a:gd name="connsiteX2" fmla="*/ 12192000 w 12192000"/>
              <a:gd name="connsiteY2" fmla="*/ 2455328 h 6561423"/>
              <a:gd name="connsiteX3" fmla="*/ 9675392 w 12192000"/>
              <a:gd name="connsiteY3" fmla="*/ 3302886 h 6561423"/>
              <a:gd name="connsiteX4" fmla="*/ 10157317 w 12192000"/>
              <a:gd name="connsiteY4" fmla="*/ 4390513 h 6561423"/>
              <a:gd name="connsiteX5" fmla="*/ 8230254 w 12192000"/>
              <a:gd name="connsiteY5" fmla="*/ 3789588 h 6561423"/>
              <a:gd name="connsiteX6" fmla="*/ 0 w 12192000"/>
              <a:gd name="connsiteY6" fmla="*/ 6561423 h 656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61423">
                <a:moveTo>
                  <a:pt x="0" y="0"/>
                </a:moveTo>
                <a:lnTo>
                  <a:pt x="12192000" y="0"/>
                </a:lnTo>
                <a:lnTo>
                  <a:pt x="12192000" y="2455328"/>
                </a:lnTo>
                <a:lnTo>
                  <a:pt x="9675392" y="3302886"/>
                </a:lnTo>
                <a:lnTo>
                  <a:pt x="10157317" y="4390513"/>
                </a:lnTo>
                <a:lnTo>
                  <a:pt x="8230254" y="3789588"/>
                </a:lnTo>
                <a:lnTo>
                  <a:pt x="0" y="6561423"/>
                </a:lnTo>
                <a:close/>
              </a:path>
            </a:pathLst>
          </a:custGeom>
          <a:solidFill>
            <a:schemeClr val="bg1">
              <a:lumMod val="95000"/>
            </a:schemeClr>
          </a:solidFill>
        </p:spPr>
        <p:txBody>
          <a:bodyPr wrap="square"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defRPr>
            </a:lvl1pPr>
          </a:lstStyle>
          <a:p>
            <a:r>
              <a:rPr lang="en-US" altLang="ko-KR" dirty="0"/>
              <a:t>Your Picture Here And Send To Back</a:t>
            </a:r>
            <a:endParaRPr lang="ko-KR" altLang="en-US" dirty="0"/>
          </a:p>
          <a:p>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AE252F-2F95-498B-9748-639B6E785753}"/>
              </a:ext>
            </a:extLst>
          </p:cNvPr>
          <p:cNvSpPr/>
          <p:nvPr userDrawn="1"/>
        </p:nvSpPr>
        <p:spPr>
          <a:xfrm>
            <a:off x="360608" y="303727"/>
            <a:ext cx="5520743" cy="62505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Picture Placeholder 2">
            <a:extLst>
              <a:ext uri="{FF2B5EF4-FFF2-40B4-BE49-F238E27FC236}">
                <a16:creationId xmlns:a16="http://schemas.microsoft.com/office/drawing/2014/main" id="{2000EF3A-BE58-433D-9D14-B9221C51EC72}"/>
              </a:ext>
            </a:extLst>
          </p:cNvPr>
          <p:cNvSpPr>
            <a:spLocks noGrp="1"/>
          </p:cNvSpPr>
          <p:nvPr>
            <p:ph type="pic" idx="16" hasCustomPrompt="1"/>
          </p:nvPr>
        </p:nvSpPr>
        <p:spPr>
          <a:xfrm>
            <a:off x="549499" y="523741"/>
            <a:ext cx="3709115" cy="58555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CA1A6E33-8A0F-4192-83F6-2FB90AE8DE70}"/>
              </a:ext>
            </a:extLst>
          </p:cNvPr>
          <p:cNvSpPr>
            <a:spLocks noGrp="1"/>
          </p:cNvSpPr>
          <p:nvPr>
            <p:ph type="pic" idx="15" hasCustomPrompt="1"/>
          </p:nvPr>
        </p:nvSpPr>
        <p:spPr>
          <a:xfrm>
            <a:off x="3650190"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a16="http://schemas.microsoft.com/office/drawing/2014/main" id="{B7332FD6-4CCE-4EA6-A914-847EA767CDE7}"/>
              </a:ext>
            </a:extLst>
          </p:cNvPr>
          <p:cNvSpPr>
            <a:spLocks noGrp="1"/>
          </p:cNvSpPr>
          <p:nvPr>
            <p:ph type="pic" idx="16" hasCustomPrompt="1"/>
          </p:nvPr>
        </p:nvSpPr>
        <p:spPr>
          <a:xfrm>
            <a:off x="6403397"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5A41DCAB-7A97-4D72-8703-2A5EBB6B4047}"/>
              </a:ext>
            </a:extLst>
          </p:cNvPr>
          <p:cNvSpPr>
            <a:spLocks noGrp="1"/>
          </p:cNvSpPr>
          <p:nvPr>
            <p:ph type="pic" idx="17" hasCustomPrompt="1"/>
          </p:nvPr>
        </p:nvSpPr>
        <p:spPr>
          <a:xfrm>
            <a:off x="915660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DE59F880-57D5-4D69-ADDA-A3030C94684E}"/>
              </a:ext>
            </a:extLst>
          </p:cNvPr>
          <p:cNvSpPr>
            <a:spLocks noGrp="1"/>
          </p:cNvSpPr>
          <p:nvPr>
            <p:ph type="pic" idx="18" hasCustomPrompt="1"/>
          </p:nvPr>
        </p:nvSpPr>
        <p:spPr>
          <a:xfrm>
            <a:off x="896983" y="1769412"/>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43D5AB-FDE8-4863-8B0B-FF0EDBC68861}"/>
              </a:ext>
            </a:extLst>
          </p:cNvPr>
          <p:cNvSpPr/>
          <p:nvPr userDrawn="1"/>
        </p:nvSpPr>
        <p:spPr>
          <a:xfrm>
            <a:off x="3657599" y="1899950"/>
            <a:ext cx="7513502" cy="329035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0C96F43-3876-47CC-B363-9FBE2E05752F}"/>
              </a:ext>
            </a:extLst>
          </p:cNvPr>
          <p:cNvSpPr/>
          <p:nvPr userDrawn="1"/>
        </p:nvSpPr>
        <p:spPr>
          <a:xfrm rot="20400000">
            <a:off x="1053734" y="2229400"/>
            <a:ext cx="2882538" cy="3413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4127DCA-3196-491D-86F7-98470FD4534B}"/>
              </a:ext>
            </a:extLst>
          </p:cNvPr>
          <p:cNvSpPr/>
          <p:nvPr userDrawn="1"/>
        </p:nvSpPr>
        <p:spPr>
          <a:xfrm rot="20640000">
            <a:off x="1079861" y="2203273"/>
            <a:ext cx="2882538" cy="3413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F3D9F4-8CA6-4676-B29C-CF1677EB90FF}"/>
              </a:ext>
            </a:extLst>
          </p:cNvPr>
          <p:cNvSpPr/>
          <p:nvPr userDrawn="1"/>
        </p:nvSpPr>
        <p:spPr>
          <a:xfrm rot="20971299">
            <a:off x="1114697" y="2133601"/>
            <a:ext cx="2882538" cy="3413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id="{BCD635CC-1412-43AB-9F1C-D19087A8B8A1}"/>
              </a:ext>
            </a:extLst>
          </p:cNvPr>
          <p:cNvSpPr>
            <a:spLocks noGrp="1"/>
          </p:cNvSpPr>
          <p:nvPr>
            <p:ph type="pic" sz="quarter" idx="14" hasCustomPrompt="1"/>
          </p:nvPr>
        </p:nvSpPr>
        <p:spPr>
          <a:xfrm rot="20971299">
            <a:off x="1195968" y="2286619"/>
            <a:ext cx="2598070" cy="23550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 name="Text Placeholder 9">
            <a:extLst>
              <a:ext uri="{FF2B5EF4-FFF2-40B4-BE49-F238E27FC236}">
                <a16:creationId xmlns:a16="http://schemas.microsoft.com/office/drawing/2014/main" id="{A92F2F0B-AB18-4F91-BFCD-5E07920CEC1B}"/>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3.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 id="2147483691" r:id="rId2"/>
    <p:sldLayoutId id="2147483692" r:id="rId3"/>
    <p:sldLayoutId id="214748369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4058194" y="4769535"/>
            <a:ext cx="8133806" cy="92333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just"/>
            <a:r>
              <a:rPr lang="el-GR" sz="5400" b="1" dirty="0">
                <a:latin typeface="+mj-lt"/>
              </a:rPr>
              <a:t>Σύγχρονη Ελληνική Κοινωνία</a:t>
            </a:r>
            <a:endParaRPr lang="ko-KR" altLang="en-US" sz="5400" b="1" dirty="0">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4467497" y="5652864"/>
            <a:ext cx="6642790" cy="954107"/>
          </a:xfrm>
          <a:prstGeom prst="rect">
            <a:avLst/>
          </a:prstGeom>
          <a:noFill/>
        </p:spPr>
        <p:txBody>
          <a:bodyPr wrap="square" rtlCol="0" anchor="ctr">
            <a:spAutoFit/>
          </a:bodyPr>
          <a:lstStyle/>
          <a:p>
            <a:pPr algn="ctr"/>
            <a:r>
              <a:rPr lang="el-GR" altLang="ko-KR" sz="2800" b="1" dirty="0">
                <a:cs typeface="Arial" pitchFamily="34" charset="0"/>
              </a:rPr>
              <a:t>Μαρία Βεργέτη</a:t>
            </a:r>
            <a:br>
              <a:rPr lang="el-GR" altLang="ko-KR" sz="2800" b="1" dirty="0">
                <a:cs typeface="Arial" pitchFamily="34" charset="0"/>
              </a:rPr>
            </a:br>
            <a:r>
              <a:rPr lang="el-GR" altLang="ko-KR" sz="2800" b="1" dirty="0">
                <a:cs typeface="Arial" pitchFamily="34" charset="0"/>
              </a:rPr>
              <a:t>Καθηγήτρια Κοινωνιολογίας Π.Τ.Δ.Ε. Δ.Π.Θ</a:t>
            </a:r>
          </a:p>
        </p:txBody>
      </p:sp>
    </p:spTree>
    <p:extLst>
      <p:ext uri="{BB962C8B-B14F-4D97-AF65-F5344CB8AC3E}">
        <p14:creationId xmlns:p14="http://schemas.microsoft.com/office/powerpoint/2010/main" val="305734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C6704C23-8226-4899-8B14-AF1061FF1CC9}"/>
              </a:ext>
            </a:extLst>
          </p:cNvPr>
          <p:cNvSpPr/>
          <p:nvPr/>
        </p:nvSpPr>
        <p:spPr>
          <a:xfrm>
            <a:off x="378823" y="1267100"/>
            <a:ext cx="11469188" cy="5590900"/>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Α΄ φάση: Γνωριμία ομάδας, διερεύνηση ενδιαφερόντων</a:t>
            </a:r>
            <a:endParaRPr lang="en-US" altLang="ko-KR" sz="3600" b="1" dirty="0">
              <a:solidFill>
                <a:schemeClr val="accent6"/>
              </a:solidFill>
              <a:latin typeface="+mn-lt"/>
            </a:endParaRPr>
          </a:p>
        </p:txBody>
      </p:sp>
      <p:sp>
        <p:nvSpPr>
          <p:cNvPr id="122" name="Oval 121">
            <a:extLst>
              <a:ext uri="{FF2B5EF4-FFF2-40B4-BE49-F238E27FC236}">
                <a16:creationId xmlns:a16="http://schemas.microsoft.com/office/drawing/2014/main" id="{5FB91B80-9011-453D-A115-78BA400A6D83}"/>
              </a:ext>
            </a:extLst>
          </p:cNvPr>
          <p:cNvSpPr/>
          <p:nvPr/>
        </p:nvSpPr>
        <p:spPr>
          <a:xfrm>
            <a:off x="5387088" y="1569612"/>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3" name="Oval 122">
            <a:extLst>
              <a:ext uri="{FF2B5EF4-FFF2-40B4-BE49-F238E27FC236}">
                <a16:creationId xmlns:a16="http://schemas.microsoft.com/office/drawing/2014/main" id="{A56274B4-2BA8-4E38-8AB1-655EFF18FA6E}"/>
              </a:ext>
            </a:extLst>
          </p:cNvPr>
          <p:cNvSpPr/>
          <p:nvPr/>
        </p:nvSpPr>
        <p:spPr>
          <a:xfrm>
            <a:off x="5374027" y="2926376"/>
            <a:ext cx="191260" cy="191260"/>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4" name="Oval 123">
            <a:extLst>
              <a:ext uri="{FF2B5EF4-FFF2-40B4-BE49-F238E27FC236}">
                <a16:creationId xmlns:a16="http://schemas.microsoft.com/office/drawing/2014/main" id="{C74B41EE-3F20-4379-97E4-C6CAD47D82C0}"/>
              </a:ext>
            </a:extLst>
          </p:cNvPr>
          <p:cNvSpPr/>
          <p:nvPr/>
        </p:nvSpPr>
        <p:spPr>
          <a:xfrm>
            <a:off x="5387088" y="4557461"/>
            <a:ext cx="191260" cy="19126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5" name="Oval 124">
            <a:extLst>
              <a:ext uri="{FF2B5EF4-FFF2-40B4-BE49-F238E27FC236}">
                <a16:creationId xmlns:a16="http://schemas.microsoft.com/office/drawing/2014/main" id="{0F7574D0-B304-4C2D-A4AC-F86578B976A3}"/>
              </a:ext>
            </a:extLst>
          </p:cNvPr>
          <p:cNvSpPr/>
          <p:nvPr/>
        </p:nvSpPr>
        <p:spPr>
          <a:xfrm>
            <a:off x="5413214" y="5535404"/>
            <a:ext cx="191260" cy="191260"/>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6" name="TextBox 125">
            <a:extLst>
              <a:ext uri="{FF2B5EF4-FFF2-40B4-BE49-F238E27FC236}">
                <a16:creationId xmlns:a16="http://schemas.microsoft.com/office/drawing/2014/main" id="{FAB79797-DA5A-4C26-B77F-3BA37128790D}"/>
              </a:ext>
            </a:extLst>
          </p:cNvPr>
          <p:cNvSpPr txBox="1"/>
          <p:nvPr/>
        </p:nvSpPr>
        <p:spPr>
          <a:xfrm>
            <a:off x="5840480" y="1439309"/>
            <a:ext cx="5419702" cy="1323439"/>
          </a:xfrm>
          <a:prstGeom prst="rect">
            <a:avLst/>
          </a:prstGeom>
          <a:noFill/>
        </p:spPr>
        <p:txBody>
          <a:bodyPr wrap="square" rtlCol="0">
            <a:spAutoFit/>
          </a:bodyPr>
          <a:lstStyle/>
          <a:p>
            <a:r>
              <a:rPr lang="el-GR" altLang="ko-KR" sz="2000" b="1" dirty="0">
                <a:cs typeface="Arial" pitchFamily="34" charset="0"/>
              </a:rPr>
              <a:t>Ο χώρος διαμορφώνεται κατάλληλα. Σε εσωτερικό χώρο ιδανικά να μπορούν να έχουν όλοι οπτική επαφή με όλους. Σε εξωτερικό χώρο σε κύκλο.</a:t>
            </a:r>
            <a:endParaRPr lang="ko-KR" altLang="en-US" sz="2000" b="1" dirty="0">
              <a:cs typeface="Arial" pitchFamily="34" charset="0"/>
            </a:endParaRPr>
          </a:p>
        </p:txBody>
      </p:sp>
      <p:sp>
        <p:nvSpPr>
          <p:cNvPr id="127" name="TextBox 126">
            <a:extLst>
              <a:ext uri="{FF2B5EF4-FFF2-40B4-BE49-F238E27FC236}">
                <a16:creationId xmlns:a16="http://schemas.microsoft.com/office/drawing/2014/main" id="{47C4D0B4-AB7C-4C23-8B94-C9040B20AB43}"/>
              </a:ext>
            </a:extLst>
          </p:cNvPr>
          <p:cNvSpPr txBox="1"/>
          <p:nvPr/>
        </p:nvSpPr>
        <p:spPr>
          <a:xfrm>
            <a:off x="5801293" y="2822200"/>
            <a:ext cx="5153011" cy="1631216"/>
          </a:xfrm>
          <a:prstGeom prst="rect">
            <a:avLst/>
          </a:prstGeom>
          <a:noFill/>
        </p:spPr>
        <p:txBody>
          <a:bodyPr wrap="square" rtlCol="0">
            <a:spAutoFit/>
          </a:bodyPr>
          <a:lstStyle/>
          <a:p>
            <a:r>
              <a:rPr lang="el-GR" altLang="ko-KR" sz="2000" b="1" dirty="0">
                <a:cs typeface="Arial" pitchFamily="34" charset="0"/>
              </a:rPr>
              <a:t>Στον κύκλο διανέμεται στους εκπαιδευόμενους η «κάρτα εισόδου». Στην κάρτα πρέπει να γράψουν το όνομά τους και κάτι χαρακτηριστικό για τον εαυτό τους.</a:t>
            </a:r>
          </a:p>
        </p:txBody>
      </p:sp>
      <p:sp>
        <p:nvSpPr>
          <p:cNvPr id="128" name="TextBox 127">
            <a:extLst>
              <a:ext uri="{FF2B5EF4-FFF2-40B4-BE49-F238E27FC236}">
                <a16:creationId xmlns:a16="http://schemas.microsoft.com/office/drawing/2014/main" id="{94651572-5066-4E10-8E7C-54B23D3BA4A6}"/>
              </a:ext>
            </a:extLst>
          </p:cNvPr>
          <p:cNvSpPr txBox="1"/>
          <p:nvPr/>
        </p:nvSpPr>
        <p:spPr>
          <a:xfrm>
            <a:off x="5775167" y="4453285"/>
            <a:ext cx="5153011" cy="1015663"/>
          </a:xfrm>
          <a:prstGeom prst="rect">
            <a:avLst/>
          </a:prstGeom>
          <a:noFill/>
        </p:spPr>
        <p:txBody>
          <a:bodyPr wrap="square" rtlCol="0">
            <a:spAutoFit/>
          </a:bodyPr>
          <a:lstStyle/>
          <a:p>
            <a:r>
              <a:rPr lang="el-GR" altLang="ko-KR" sz="2000" b="1" dirty="0">
                <a:cs typeface="Arial" pitchFamily="34" charset="0"/>
              </a:rPr>
              <a:t>Όλοι παρουσιάζουν τον εαυτό τους με λίγα λόγια κρατώντας την κάρτα ώστε να την βλέπουν οι υπόλοιποι. </a:t>
            </a:r>
            <a:endParaRPr lang="ko-KR" altLang="en-US" sz="1200" b="1" dirty="0">
              <a:cs typeface="Arial" pitchFamily="34" charset="0"/>
            </a:endParaRPr>
          </a:p>
        </p:txBody>
      </p:sp>
      <p:sp>
        <p:nvSpPr>
          <p:cNvPr id="129" name="TextBox 128">
            <a:extLst>
              <a:ext uri="{FF2B5EF4-FFF2-40B4-BE49-F238E27FC236}">
                <a16:creationId xmlns:a16="http://schemas.microsoft.com/office/drawing/2014/main" id="{1ED137DE-A845-4EB4-81BC-295C93332302}"/>
              </a:ext>
            </a:extLst>
          </p:cNvPr>
          <p:cNvSpPr txBox="1"/>
          <p:nvPr/>
        </p:nvSpPr>
        <p:spPr>
          <a:xfrm>
            <a:off x="5788229" y="5470417"/>
            <a:ext cx="5153011" cy="707886"/>
          </a:xfrm>
          <a:prstGeom prst="rect">
            <a:avLst/>
          </a:prstGeom>
          <a:noFill/>
        </p:spPr>
        <p:txBody>
          <a:bodyPr wrap="square" rtlCol="0">
            <a:spAutoFit/>
          </a:bodyPr>
          <a:lstStyle/>
          <a:p>
            <a:r>
              <a:rPr lang="el-GR" altLang="ko-KR" sz="2000" b="1" dirty="0">
                <a:cs typeface="Arial" pitchFamily="34" charset="0"/>
              </a:rPr>
              <a:t>Δημιουργία κατά το δυνατόν ευχάριστου κλίματος</a:t>
            </a:r>
            <a:r>
              <a:rPr lang="en-US" altLang="ko-KR" sz="2000" b="1" dirty="0">
                <a:cs typeface="Arial" pitchFamily="34" charset="0"/>
              </a:rPr>
              <a:t>.</a:t>
            </a:r>
            <a:endParaRPr lang="ko-KR" altLang="en-US" sz="2000" b="1" dirty="0">
              <a:cs typeface="Arial" pitchFamily="34" charset="0"/>
            </a:endParaRPr>
          </a:p>
        </p:txBody>
      </p:sp>
      <p:sp>
        <p:nvSpPr>
          <p:cNvPr id="134" name="Round Same Side Corner Rectangle 8">
            <a:extLst>
              <a:ext uri="{FF2B5EF4-FFF2-40B4-BE49-F238E27FC236}">
                <a16:creationId xmlns:a16="http://schemas.microsoft.com/office/drawing/2014/main" id="{6E46C3F5-E787-4CA4-982C-E98BC522D342}"/>
              </a:ext>
            </a:extLst>
          </p:cNvPr>
          <p:cNvSpPr/>
          <p:nvPr/>
        </p:nvSpPr>
        <p:spPr>
          <a:xfrm flipH="1">
            <a:off x="2315039" y="1953927"/>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137" name="Round Same Side Corner Rectangle 20">
            <a:extLst>
              <a:ext uri="{FF2B5EF4-FFF2-40B4-BE49-F238E27FC236}">
                <a16:creationId xmlns:a16="http://schemas.microsoft.com/office/drawing/2014/main" id="{4558BD11-E7C2-49BF-B0A6-0931A4B70207}"/>
              </a:ext>
            </a:extLst>
          </p:cNvPr>
          <p:cNvSpPr/>
          <p:nvPr/>
        </p:nvSpPr>
        <p:spPr>
          <a:xfrm rot="10800000">
            <a:off x="942613" y="3120519"/>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5" name="Round Same Side Corner Rectangle 8">
            <a:extLst>
              <a:ext uri="{FF2B5EF4-FFF2-40B4-BE49-F238E27FC236}">
                <a16:creationId xmlns:a16="http://schemas.microsoft.com/office/drawing/2014/main" id="{6E46C3F5-E787-4CA4-982C-E98BC522D342}"/>
              </a:ext>
            </a:extLst>
          </p:cNvPr>
          <p:cNvSpPr/>
          <p:nvPr/>
        </p:nvSpPr>
        <p:spPr>
          <a:xfrm flipH="1">
            <a:off x="1487725" y="2276144"/>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6" name="Round Same Side Corner Rectangle 20">
            <a:extLst>
              <a:ext uri="{FF2B5EF4-FFF2-40B4-BE49-F238E27FC236}">
                <a16:creationId xmlns:a16="http://schemas.microsoft.com/office/drawing/2014/main" id="{4558BD11-E7C2-49BF-B0A6-0931A4B70207}"/>
              </a:ext>
            </a:extLst>
          </p:cNvPr>
          <p:cNvSpPr/>
          <p:nvPr/>
        </p:nvSpPr>
        <p:spPr>
          <a:xfrm rot="10800000">
            <a:off x="2048601" y="4357134"/>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7" name="Round Same Side Corner Rectangle 20">
            <a:extLst>
              <a:ext uri="{FF2B5EF4-FFF2-40B4-BE49-F238E27FC236}">
                <a16:creationId xmlns:a16="http://schemas.microsoft.com/office/drawing/2014/main" id="{4558BD11-E7C2-49BF-B0A6-0931A4B70207}"/>
              </a:ext>
            </a:extLst>
          </p:cNvPr>
          <p:cNvSpPr/>
          <p:nvPr/>
        </p:nvSpPr>
        <p:spPr>
          <a:xfrm rot="10800000">
            <a:off x="3067504" y="2240952"/>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8" name="Round Same Side Corner Rectangle 20">
            <a:extLst>
              <a:ext uri="{FF2B5EF4-FFF2-40B4-BE49-F238E27FC236}">
                <a16:creationId xmlns:a16="http://schemas.microsoft.com/office/drawing/2014/main" id="{4558BD11-E7C2-49BF-B0A6-0931A4B70207}"/>
              </a:ext>
            </a:extLst>
          </p:cNvPr>
          <p:cNvSpPr/>
          <p:nvPr/>
        </p:nvSpPr>
        <p:spPr>
          <a:xfrm rot="10800000">
            <a:off x="3141526" y="4026210"/>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49" name="Round Same Side Corner Rectangle 8">
            <a:extLst>
              <a:ext uri="{FF2B5EF4-FFF2-40B4-BE49-F238E27FC236}">
                <a16:creationId xmlns:a16="http://schemas.microsoft.com/office/drawing/2014/main" id="{6E46C3F5-E787-4CA4-982C-E98BC522D342}"/>
              </a:ext>
            </a:extLst>
          </p:cNvPr>
          <p:cNvSpPr/>
          <p:nvPr/>
        </p:nvSpPr>
        <p:spPr>
          <a:xfrm flipH="1">
            <a:off x="2672089" y="4205092"/>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50" name="Round Same Side Corner Rectangle 8">
            <a:extLst>
              <a:ext uri="{FF2B5EF4-FFF2-40B4-BE49-F238E27FC236}">
                <a16:creationId xmlns:a16="http://schemas.microsoft.com/office/drawing/2014/main" id="{6E46C3F5-E787-4CA4-982C-E98BC522D342}"/>
              </a:ext>
            </a:extLst>
          </p:cNvPr>
          <p:cNvSpPr/>
          <p:nvPr/>
        </p:nvSpPr>
        <p:spPr>
          <a:xfrm flipH="1">
            <a:off x="1374513" y="4122360"/>
            <a:ext cx="274173" cy="72210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
        <p:nvSpPr>
          <p:cNvPr id="51" name="Round Same Side Corner Rectangle 20">
            <a:extLst>
              <a:ext uri="{FF2B5EF4-FFF2-40B4-BE49-F238E27FC236}">
                <a16:creationId xmlns:a16="http://schemas.microsoft.com/office/drawing/2014/main" id="{4558BD11-E7C2-49BF-B0A6-0931A4B70207}"/>
              </a:ext>
            </a:extLst>
          </p:cNvPr>
          <p:cNvSpPr/>
          <p:nvPr/>
        </p:nvSpPr>
        <p:spPr>
          <a:xfrm rot="10800000">
            <a:off x="3524704" y="3194542"/>
            <a:ext cx="347007" cy="74023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85000"/>
                  <a:lumOff val="15000"/>
                </a:schemeClr>
              </a:solidFill>
            </a:endParaRPr>
          </a:p>
        </p:txBody>
      </p:sp>
    </p:spTree>
    <p:extLst>
      <p:ext uri="{BB962C8B-B14F-4D97-AF65-F5344CB8AC3E}">
        <p14:creationId xmlns:p14="http://schemas.microsoft.com/office/powerpoint/2010/main" val="342313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C6704C23-8226-4899-8B14-AF1061FF1CC9}"/>
              </a:ext>
            </a:extLst>
          </p:cNvPr>
          <p:cNvSpPr/>
          <p:nvPr/>
        </p:nvSpPr>
        <p:spPr>
          <a:xfrm>
            <a:off x="6988629" y="1045031"/>
            <a:ext cx="4963885" cy="5590900"/>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ko-KR" altLang="en-US" sz="2700" dirty="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0" y="339509"/>
            <a:ext cx="12191999" cy="724247"/>
          </a:xfrm>
        </p:spPr>
        <p:txBody>
          <a:bodyPr/>
          <a:lstStyle/>
          <a:p>
            <a:r>
              <a:rPr lang="el-GR" altLang="ko-KR" sz="3600" b="1" dirty="0">
                <a:solidFill>
                  <a:schemeClr val="accent6"/>
                </a:solidFill>
                <a:latin typeface="+mn-lt"/>
              </a:rPr>
              <a:t>Α΄ φάση: Γνωριμία ομάδας, διερεύνηση ενδιαφερόντων</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7" name="6 - Ορθογώνιο"/>
          <p:cNvSpPr/>
          <p:nvPr/>
        </p:nvSpPr>
        <p:spPr>
          <a:xfrm>
            <a:off x="1962526" y="6313857"/>
            <a:ext cx="3352264" cy="369332"/>
          </a:xfrm>
          <a:prstGeom prst="rect">
            <a:avLst/>
          </a:prstGeom>
        </p:spPr>
        <p:txBody>
          <a:bodyPr wrap="none">
            <a:spAutoFit/>
          </a:bodyPr>
          <a:lstStyle/>
          <a:p>
            <a:r>
              <a:rPr lang="el-GR" dirty="0">
                <a:solidFill>
                  <a:schemeClr val="accent2">
                    <a:lumMod val="60000"/>
                    <a:lumOff val="40000"/>
                  </a:schemeClr>
                </a:solidFill>
              </a:rPr>
              <a:t>Πηγή: </a:t>
            </a:r>
            <a:r>
              <a:rPr lang="en-US" dirty="0">
                <a:solidFill>
                  <a:schemeClr val="accent2">
                    <a:lumMod val="60000"/>
                    <a:lumOff val="40000"/>
                  </a:schemeClr>
                </a:solidFill>
              </a:rPr>
              <a:t>https://www.freepik.com/</a:t>
            </a:r>
          </a:p>
        </p:txBody>
      </p:sp>
      <p:sp>
        <p:nvSpPr>
          <p:cNvPr id="8" name="7 - TextBox"/>
          <p:cNvSpPr txBox="1"/>
          <p:nvPr/>
        </p:nvSpPr>
        <p:spPr>
          <a:xfrm>
            <a:off x="7096975" y="1410790"/>
            <a:ext cx="4790226" cy="4524315"/>
          </a:xfrm>
          <a:prstGeom prst="rect">
            <a:avLst/>
          </a:prstGeom>
          <a:noFill/>
        </p:spPr>
        <p:txBody>
          <a:bodyPr wrap="square" rtlCol="0">
            <a:spAutoFit/>
          </a:bodyPr>
          <a:lstStyle/>
          <a:p>
            <a:endParaRPr lang="en-US" dirty="0">
              <a:solidFill>
                <a:schemeClr val="accent6"/>
              </a:solidFill>
            </a:endParaRPr>
          </a:p>
          <a:p>
            <a:pPr>
              <a:buFont typeface="Arial" pitchFamily="34" charset="0"/>
              <a:buChar char="•"/>
            </a:pPr>
            <a:r>
              <a:rPr lang="el-GR" sz="2400" dirty="0">
                <a:solidFill>
                  <a:schemeClr val="accent6"/>
                </a:solidFill>
              </a:rPr>
              <a:t>Ο εκπαιδευτικός παρουσιάζει με το προβολικό μηχάνημα ή τον υπολογιστή μια εικόνα στους μαθητές και αφήνει να μαντέψουν οι ίδιοι οι το θέμα με το οποίο θα ασχοληθούν.</a:t>
            </a:r>
          </a:p>
          <a:p>
            <a:endParaRPr lang="el-GR" sz="2400" dirty="0">
              <a:solidFill>
                <a:schemeClr val="accent6"/>
              </a:solidFill>
            </a:endParaRPr>
          </a:p>
          <a:p>
            <a:pPr>
              <a:buFont typeface="Arial" pitchFamily="34" charset="0"/>
              <a:buChar char="•"/>
            </a:pPr>
            <a:r>
              <a:rPr lang="el-GR" sz="2400" dirty="0">
                <a:solidFill>
                  <a:schemeClr val="accent6"/>
                </a:solidFill>
              </a:rPr>
              <a:t>Το θέμα του εργαστηρίου είναι ο εκφοβισμός.</a:t>
            </a:r>
            <a:endParaRPr lang="en-US" sz="2400" dirty="0">
              <a:solidFill>
                <a:schemeClr val="accent6"/>
              </a:solidFill>
            </a:endParaRPr>
          </a:p>
          <a:p>
            <a:endParaRPr lang="el-GR" dirty="0">
              <a:solidFill>
                <a:schemeClr val="accent6"/>
              </a:solidFill>
            </a:endParaRPr>
          </a:p>
          <a:p>
            <a:endParaRPr lang="el-GR" dirty="0">
              <a:solidFill>
                <a:schemeClr val="accent6"/>
              </a:solidFill>
            </a:endParaRPr>
          </a:p>
          <a:p>
            <a:endParaRPr lang="el-GR" dirty="0">
              <a:solidFill>
                <a:schemeClr val="accent6"/>
              </a:solidFill>
            </a:endParaRPr>
          </a:p>
        </p:txBody>
      </p:sp>
      <p:pic>
        <p:nvPicPr>
          <p:cNvPr id="3" name="Picture 2" descr="C:\Users\vicky\Desktop\υλικο για κεδιβιμ\kids bullying.jpg"/>
          <p:cNvPicPr>
            <a:picLocks noChangeAspect="1" noChangeArrowheads="1"/>
          </p:cNvPicPr>
          <p:nvPr/>
        </p:nvPicPr>
        <p:blipFill>
          <a:blip r:embed="rId2" cstate="print"/>
          <a:srcRect/>
          <a:stretch>
            <a:fillRect/>
          </a:stretch>
        </p:blipFill>
        <p:spPr bwMode="auto">
          <a:xfrm>
            <a:off x="510988" y="1306285"/>
            <a:ext cx="6229446" cy="4883841"/>
          </a:xfrm>
          <a:prstGeom prst="rect">
            <a:avLst/>
          </a:prstGeom>
          <a:noFill/>
        </p:spPr>
      </p:pic>
    </p:spTree>
    <p:extLst>
      <p:ext uri="{BB962C8B-B14F-4D97-AF65-F5344CB8AC3E}">
        <p14:creationId xmlns:p14="http://schemas.microsoft.com/office/powerpoint/2010/main" val="3423133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C6704C23-8226-4899-8B14-AF1061FF1CC9}"/>
              </a:ext>
            </a:extLst>
          </p:cNvPr>
          <p:cNvSpPr/>
          <p:nvPr/>
        </p:nvSpPr>
        <p:spPr>
          <a:xfrm>
            <a:off x="5055327" y="1045028"/>
            <a:ext cx="6962502" cy="5969726"/>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Α΄ φάση: Γνωριμία ομάδας, διερεύνηση ενδιαφερόντων</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5172890" y="1541419"/>
            <a:ext cx="6831876" cy="5724644"/>
          </a:xfrm>
          <a:prstGeom prst="rect">
            <a:avLst/>
          </a:prstGeom>
          <a:noFill/>
        </p:spPr>
        <p:txBody>
          <a:bodyPr wrap="square" rtlCol="0">
            <a:spAutoFit/>
          </a:bodyPr>
          <a:lstStyle/>
          <a:p>
            <a:r>
              <a:rPr lang="el-GR" sz="2400" dirty="0">
                <a:solidFill>
                  <a:schemeClr val="accent6"/>
                </a:solidFill>
              </a:rPr>
              <a:t>Το σκίτσο/εικόνα αποτελεί την </a:t>
            </a:r>
            <a:r>
              <a:rPr lang="el-GR" sz="2400" dirty="0" err="1">
                <a:solidFill>
                  <a:schemeClr val="accent6"/>
                </a:solidFill>
              </a:rPr>
              <a:t>αφόρμηση</a:t>
            </a:r>
            <a:r>
              <a:rPr lang="el-GR" sz="2400" dirty="0">
                <a:solidFill>
                  <a:schemeClr val="accent6"/>
                </a:solidFill>
              </a:rPr>
              <a:t> και εισάγει στο θέμα του βιωματικού εργαστηρίου.</a:t>
            </a:r>
          </a:p>
          <a:p>
            <a:endParaRPr lang="el-GR" sz="2400" dirty="0">
              <a:solidFill>
                <a:schemeClr val="accent6"/>
              </a:solidFill>
            </a:endParaRPr>
          </a:p>
          <a:p>
            <a:r>
              <a:rPr lang="el-GR" sz="2400" dirty="0">
                <a:solidFill>
                  <a:schemeClr val="accent6"/>
                </a:solidFill>
              </a:rPr>
              <a:t>Στη συνέχεια ο εκπαιδευτής επεξηγεί το σκίτσο: </a:t>
            </a:r>
          </a:p>
          <a:p>
            <a:endParaRPr lang="el-GR" sz="2400" dirty="0">
              <a:solidFill>
                <a:schemeClr val="accent6"/>
              </a:solidFill>
            </a:endParaRPr>
          </a:p>
          <a:p>
            <a:r>
              <a:rPr lang="el-GR" sz="2400" dirty="0">
                <a:solidFill>
                  <a:schemeClr val="accent6"/>
                </a:solidFill>
              </a:rPr>
              <a:t>«Στην εικόνα βλέπουμε παιδιά, αγόρια και κορίτσια. Κάποια από αυτά στέκονται όρθια και περικυκλώνουν ένα παιδί που κάθεται κατάχαμα. Δύο από τα παιδιά που στέκονται δείχνουν με το δάχτυλο το περικυκλωμένο παιδί και γελούν, ενώ άλλο ένα από αυτά κρατά στο χέρι του μια ηλεκτρονική συσκευή. Το παιδί που κάθεται κάτω είναι μαζεμένο και κλαίει».</a:t>
            </a:r>
          </a:p>
          <a:p>
            <a:endParaRPr lang="el-GR" dirty="0">
              <a:solidFill>
                <a:schemeClr val="accent6"/>
              </a:solidFill>
            </a:endParaRPr>
          </a:p>
          <a:p>
            <a:endParaRPr lang="en-US" dirty="0">
              <a:solidFill>
                <a:schemeClr val="accent6"/>
              </a:solidFill>
            </a:endParaRPr>
          </a:p>
          <a:p>
            <a:endParaRPr lang="el-GR" dirty="0">
              <a:solidFill>
                <a:schemeClr val="accent6"/>
              </a:solidFill>
            </a:endParaRPr>
          </a:p>
        </p:txBody>
      </p:sp>
      <p:sp>
        <p:nvSpPr>
          <p:cNvPr id="7" name="6 - Ορθογώνιο"/>
          <p:cNvSpPr/>
          <p:nvPr/>
        </p:nvSpPr>
        <p:spPr>
          <a:xfrm>
            <a:off x="1485347" y="5221570"/>
            <a:ext cx="2124299" cy="261610"/>
          </a:xfrm>
          <a:prstGeom prst="rect">
            <a:avLst/>
          </a:prstGeom>
        </p:spPr>
        <p:txBody>
          <a:bodyPr wrap="none">
            <a:spAutoFit/>
          </a:bodyPr>
          <a:lstStyle/>
          <a:p>
            <a:r>
              <a:rPr lang="el-GR" sz="1100" dirty="0">
                <a:solidFill>
                  <a:schemeClr val="accent2">
                    <a:lumMod val="60000"/>
                    <a:lumOff val="40000"/>
                  </a:schemeClr>
                </a:solidFill>
              </a:rPr>
              <a:t>Πηγή: </a:t>
            </a:r>
            <a:r>
              <a:rPr lang="en-US" sz="1100" dirty="0">
                <a:solidFill>
                  <a:schemeClr val="accent2">
                    <a:lumMod val="60000"/>
                    <a:lumOff val="40000"/>
                  </a:schemeClr>
                </a:solidFill>
              </a:rPr>
              <a:t>https://www.freepik.com/</a:t>
            </a:r>
          </a:p>
        </p:txBody>
      </p:sp>
      <p:pic>
        <p:nvPicPr>
          <p:cNvPr id="8" name="Picture 2" descr="C:\Users\vicky\Desktop\υλικο για κεδιβιμ\kids bullying.jpg"/>
          <p:cNvPicPr>
            <a:picLocks noChangeAspect="1" noChangeArrowheads="1"/>
          </p:cNvPicPr>
          <p:nvPr/>
        </p:nvPicPr>
        <p:blipFill>
          <a:blip r:embed="rId2" cstate="print"/>
          <a:srcRect/>
          <a:stretch>
            <a:fillRect/>
          </a:stretch>
        </p:blipFill>
        <p:spPr bwMode="auto">
          <a:xfrm>
            <a:off x="156754" y="1715460"/>
            <a:ext cx="4671375" cy="3509683"/>
          </a:xfrm>
          <a:prstGeom prst="rect">
            <a:avLst/>
          </a:prstGeom>
          <a:noFill/>
        </p:spPr>
      </p:pic>
    </p:spTree>
    <p:extLst>
      <p:ext uri="{BB962C8B-B14F-4D97-AF65-F5344CB8AC3E}">
        <p14:creationId xmlns:p14="http://schemas.microsoft.com/office/powerpoint/2010/main" val="342313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Β΄ φάση: Προσέγγιση εννοιών</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483326" y="1513966"/>
            <a:ext cx="11051177" cy="5170646"/>
          </a:xfrm>
          <a:prstGeom prst="rect">
            <a:avLst/>
          </a:prstGeom>
          <a:solidFill>
            <a:schemeClr val="bg1"/>
          </a:solidFill>
          <a:ln>
            <a:noFill/>
          </a:ln>
        </p:spPr>
        <p:txBody>
          <a:bodyPr wrap="square" rtlCol="0">
            <a:spAutoFit/>
          </a:bodyPr>
          <a:lstStyle/>
          <a:p>
            <a:r>
              <a:rPr lang="el-GR" sz="2200" dirty="0">
                <a:solidFill>
                  <a:schemeClr val="accent6"/>
                </a:solidFill>
              </a:rPr>
              <a:t>Μπορείτε να περιγράψετε τι μπορεί να συμβαίνει στην εικόνα που βλέπετε;</a:t>
            </a:r>
          </a:p>
          <a:p>
            <a:pPr lvl="0"/>
            <a:endParaRPr lang="el-GR" sz="2200" dirty="0">
              <a:solidFill>
                <a:schemeClr val="accent6"/>
              </a:solidFill>
            </a:endParaRPr>
          </a:p>
          <a:p>
            <a:pPr lvl="0"/>
            <a:r>
              <a:rPr lang="el-GR" sz="2200" dirty="0">
                <a:solidFill>
                  <a:schemeClr val="accent6"/>
                </a:solidFill>
              </a:rPr>
              <a:t>Ποια νομίζετε ότι είναι η σχέση των παιδιών μεταξύ τους; </a:t>
            </a:r>
          </a:p>
          <a:p>
            <a:pPr lvl="0"/>
            <a:endParaRPr lang="el-GR" sz="2200" dirty="0">
              <a:solidFill>
                <a:schemeClr val="accent6"/>
              </a:solidFill>
            </a:endParaRPr>
          </a:p>
          <a:p>
            <a:pPr lvl="0"/>
            <a:r>
              <a:rPr lang="el-GR" sz="2200" dirty="0">
                <a:solidFill>
                  <a:schemeClr val="accent6"/>
                </a:solidFill>
              </a:rPr>
              <a:t>Τι νομίζετε ότι κάνουν τα παιδιά που δείχνουν με το δάχτυλο;</a:t>
            </a:r>
          </a:p>
          <a:p>
            <a:pPr lvl="0"/>
            <a:endParaRPr lang="el-GR" sz="2200" dirty="0">
              <a:solidFill>
                <a:schemeClr val="accent6"/>
              </a:solidFill>
            </a:endParaRPr>
          </a:p>
          <a:p>
            <a:r>
              <a:rPr lang="el-GR" sz="2200" dirty="0">
                <a:solidFill>
                  <a:schemeClr val="accent6"/>
                </a:solidFill>
              </a:rPr>
              <a:t>Τι νομίζετε ότι κάνει το παιδί που κρατάει την ηλεκτρονική συσκευή; </a:t>
            </a:r>
          </a:p>
          <a:p>
            <a:endParaRPr lang="el-GR" sz="2200" dirty="0">
              <a:solidFill>
                <a:schemeClr val="accent6"/>
              </a:solidFill>
            </a:endParaRPr>
          </a:p>
          <a:p>
            <a:r>
              <a:rPr lang="el-GR" sz="2200" dirty="0">
                <a:solidFill>
                  <a:schemeClr val="accent6"/>
                </a:solidFill>
              </a:rPr>
              <a:t>Ποια είναι η σημασία του γεγονότος ότι τα τρία παιδιά απεικονίζονται όρθια;</a:t>
            </a:r>
          </a:p>
          <a:p>
            <a:endParaRPr lang="el-GR" sz="2200" dirty="0">
              <a:solidFill>
                <a:schemeClr val="accent6"/>
              </a:solidFill>
            </a:endParaRPr>
          </a:p>
          <a:p>
            <a:r>
              <a:rPr lang="el-GR" sz="2200" dirty="0">
                <a:solidFill>
                  <a:schemeClr val="accent6"/>
                </a:solidFill>
              </a:rPr>
              <a:t>Τι φανερώνει η στάση σώματος του κοριτσιού που βρίσκεται περικυκλωμένο;</a:t>
            </a:r>
          </a:p>
          <a:p>
            <a:endParaRPr lang="el-GR" sz="2200" dirty="0">
              <a:solidFill>
                <a:schemeClr val="accent6"/>
              </a:solidFill>
            </a:endParaRPr>
          </a:p>
          <a:p>
            <a:r>
              <a:rPr lang="el-GR" sz="2200" dirty="0">
                <a:solidFill>
                  <a:schemeClr val="accent6"/>
                </a:solidFill>
              </a:rPr>
              <a:t>Πώς πιστεύετε ότι νιώθει το κορίτσι που κάθεται κάτω; </a:t>
            </a:r>
          </a:p>
          <a:p>
            <a:endParaRPr lang="el-GR" sz="2200" dirty="0">
              <a:solidFill>
                <a:schemeClr val="accent6"/>
              </a:solidFill>
            </a:endParaRPr>
          </a:p>
          <a:p>
            <a:r>
              <a:rPr lang="el-GR" sz="2200" dirty="0">
                <a:solidFill>
                  <a:schemeClr val="accent6"/>
                </a:solidFill>
              </a:rPr>
              <a:t>Τι συναισθήματα δημιουργεί σε σας η εικόνα;</a:t>
            </a:r>
          </a:p>
        </p:txBody>
      </p:sp>
      <p:sp>
        <p:nvSpPr>
          <p:cNvPr id="15" name="14 - Ορθογώνιο"/>
          <p:cNvSpPr/>
          <p:nvPr/>
        </p:nvSpPr>
        <p:spPr>
          <a:xfrm>
            <a:off x="2303842" y="1062837"/>
            <a:ext cx="6879127" cy="461665"/>
          </a:xfrm>
          <a:prstGeom prst="rect">
            <a:avLst/>
          </a:prstGeom>
          <a:solidFill>
            <a:schemeClr val="bg1"/>
          </a:solid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Ο εκπαιδευτής ρωτάει τους εκπαιδευόμενους:</a:t>
            </a:r>
          </a:p>
        </p:txBody>
      </p:sp>
    </p:spTree>
    <p:extLst>
      <p:ext uri="{BB962C8B-B14F-4D97-AF65-F5344CB8AC3E}">
        <p14:creationId xmlns:p14="http://schemas.microsoft.com/office/powerpoint/2010/main" val="3423133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C6704C23-8226-4899-8B14-AF1061FF1CC9}"/>
              </a:ext>
            </a:extLst>
          </p:cNvPr>
          <p:cNvSpPr/>
          <p:nvPr/>
        </p:nvSpPr>
        <p:spPr>
          <a:xfrm>
            <a:off x="378823" y="1123406"/>
            <a:ext cx="5995851" cy="5734594"/>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17 - Ορθογώνιο"/>
          <p:cNvSpPr/>
          <p:nvPr/>
        </p:nvSpPr>
        <p:spPr>
          <a:xfrm>
            <a:off x="6805749" y="1724297"/>
            <a:ext cx="4611188" cy="3879669"/>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Β΄ φάση: Προσέγγιση εννοιών</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836022" y="1463040"/>
            <a:ext cx="5512527" cy="4893647"/>
          </a:xfrm>
          <a:prstGeom prst="rect">
            <a:avLst/>
          </a:prstGeom>
          <a:noFill/>
          <a:ln>
            <a:noFill/>
          </a:ln>
        </p:spPr>
        <p:txBody>
          <a:bodyPr wrap="square" rtlCol="0">
            <a:spAutoFit/>
          </a:bodyPr>
          <a:lstStyle/>
          <a:p>
            <a:r>
              <a:rPr lang="el-GR" sz="2400" dirty="0">
                <a:solidFill>
                  <a:schemeClr val="accent6"/>
                </a:solidFill>
              </a:rPr>
              <a:t>Οι απαντήσεις συλλέγονται  με την τεχνική του </a:t>
            </a:r>
            <a:r>
              <a:rPr lang="en-US" sz="2400" dirty="0">
                <a:solidFill>
                  <a:schemeClr val="accent6"/>
                </a:solidFill>
              </a:rPr>
              <a:t>brainstorming </a:t>
            </a:r>
            <a:r>
              <a:rPr lang="el-GR" sz="2400" dirty="0">
                <a:solidFill>
                  <a:schemeClr val="accent6"/>
                </a:solidFill>
              </a:rPr>
              <a:t>και καταγράφονται</a:t>
            </a:r>
            <a:r>
              <a:rPr lang="en-US" sz="2400" dirty="0">
                <a:solidFill>
                  <a:schemeClr val="accent6"/>
                </a:solidFill>
              </a:rPr>
              <a:t>. </a:t>
            </a:r>
            <a:endParaRPr lang="el-GR" sz="2400" dirty="0">
              <a:solidFill>
                <a:schemeClr val="accent6"/>
              </a:solidFill>
            </a:endParaRPr>
          </a:p>
          <a:p>
            <a:endParaRPr lang="en-US" sz="2400" dirty="0">
              <a:solidFill>
                <a:schemeClr val="accent6"/>
              </a:solidFill>
            </a:endParaRPr>
          </a:p>
          <a:p>
            <a:r>
              <a:rPr lang="el-GR" sz="2400" dirty="0">
                <a:solidFill>
                  <a:schemeClr val="accent6"/>
                </a:solidFill>
              </a:rPr>
              <a:t>Χρήσιμα στη διαδικασία αυτή μπορεί να είναι δωρεάν διαδικτυακά εργαλεία δημιουργίας εννοιολογικών χαρτών (</a:t>
            </a:r>
            <a:r>
              <a:rPr lang="en-US" sz="2400" dirty="0">
                <a:solidFill>
                  <a:schemeClr val="accent6"/>
                </a:solidFill>
              </a:rPr>
              <a:t>mind maps)</a:t>
            </a:r>
            <a:r>
              <a:rPr lang="el-GR" sz="2400" dirty="0">
                <a:solidFill>
                  <a:schemeClr val="accent6"/>
                </a:solidFill>
              </a:rPr>
              <a:t>.</a:t>
            </a:r>
          </a:p>
          <a:p>
            <a:endParaRPr lang="el-GR" sz="2400" dirty="0">
              <a:solidFill>
                <a:schemeClr val="accent6"/>
              </a:solidFill>
            </a:endParaRPr>
          </a:p>
          <a:p>
            <a:r>
              <a:rPr lang="el-GR" sz="2400" dirty="0">
                <a:solidFill>
                  <a:schemeClr val="accent6"/>
                </a:solidFill>
              </a:rPr>
              <a:t>Αφού παρουσιαστεί ο εννοιολογικός χάρτης με τις απαντήσεις, ο εκπαιδευτής ζητά να δημιουργηθούν ομάδες εκπαιδευόμενων. </a:t>
            </a:r>
          </a:p>
        </p:txBody>
      </p:sp>
      <p:grpSp>
        <p:nvGrpSpPr>
          <p:cNvPr id="16" name="15 - Ομάδα"/>
          <p:cNvGrpSpPr/>
          <p:nvPr/>
        </p:nvGrpSpPr>
        <p:grpSpPr>
          <a:xfrm>
            <a:off x="7132320" y="2024743"/>
            <a:ext cx="3526971" cy="2910265"/>
            <a:chOff x="7132320" y="2024743"/>
            <a:chExt cx="3526971" cy="2910265"/>
          </a:xfrm>
        </p:grpSpPr>
        <p:sp>
          <p:nvSpPr>
            <p:cNvPr id="6" name="5 - Έλλειψη"/>
            <p:cNvSpPr/>
            <p:nvPr/>
          </p:nvSpPr>
          <p:spPr>
            <a:xfrm>
              <a:off x="7955280" y="3069772"/>
              <a:ext cx="2076994" cy="992778"/>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TextBox"/>
            <p:cNvSpPr txBox="1"/>
            <p:nvPr/>
          </p:nvSpPr>
          <p:spPr>
            <a:xfrm>
              <a:off x="8334103" y="3370216"/>
              <a:ext cx="1606731" cy="369332"/>
            </a:xfrm>
            <a:prstGeom prst="rect">
              <a:avLst/>
            </a:prstGeom>
            <a:noFill/>
          </p:spPr>
          <p:txBody>
            <a:bodyPr wrap="square" rtlCol="0">
              <a:spAutoFit/>
            </a:bodyPr>
            <a:lstStyle/>
            <a:p>
              <a:r>
                <a:rPr lang="el-GR" dirty="0">
                  <a:solidFill>
                    <a:schemeClr val="accent6"/>
                  </a:solidFill>
                </a:rPr>
                <a:t>εκφοβισμός</a:t>
              </a:r>
            </a:p>
          </p:txBody>
        </p:sp>
        <p:cxnSp>
          <p:nvCxnSpPr>
            <p:cNvPr id="9" name="8 - Ευθεία γραμμή σύνδεσης"/>
            <p:cNvCxnSpPr>
              <a:stCxn id="6" idx="0"/>
            </p:cNvCxnSpPr>
            <p:nvPr/>
          </p:nvCxnSpPr>
          <p:spPr>
            <a:xfrm flipH="1" flipV="1">
              <a:off x="8961120" y="2024743"/>
              <a:ext cx="32657" cy="104502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10 - Ευθεία γραμμή σύνδεσης"/>
            <p:cNvCxnSpPr>
              <a:stCxn id="6" idx="7"/>
            </p:cNvCxnSpPr>
            <p:nvPr/>
          </p:nvCxnSpPr>
          <p:spPr>
            <a:xfrm flipV="1">
              <a:off x="9728105" y="2717074"/>
              <a:ext cx="604615" cy="498087"/>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a:stCxn id="6" idx="1"/>
            </p:cNvCxnSpPr>
            <p:nvPr/>
          </p:nvCxnSpPr>
          <p:spPr>
            <a:xfrm flipH="1" flipV="1">
              <a:off x="7733211" y="2704011"/>
              <a:ext cx="526238" cy="51115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14 - Ευθεία γραμμή σύνδεσης"/>
            <p:cNvCxnSpPr>
              <a:stCxn id="6" idx="2"/>
            </p:cNvCxnSpPr>
            <p:nvPr/>
          </p:nvCxnSpPr>
          <p:spPr>
            <a:xfrm flipH="1">
              <a:off x="7132320" y="3566161"/>
              <a:ext cx="822960" cy="5225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a:stCxn id="6" idx="3"/>
            </p:cNvCxnSpPr>
            <p:nvPr/>
          </p:nvCxnSpPr>
          <p:spPr>
            <a:xfrm flipH="1">
              <a:off x="7785463" y="3917161"/>
              <a:ext cx="473986" cy="44583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18 - Ευθεία γραμμή σύνδεσης"/>
            <p:cNvCxnSpPr>
              <a:stCxn id="6" idx="4"/>
            </p:cNvCxnSpPr>
            <p:nvPr/>
          </p:nvCxnSpPr>
          <p:spPr>
            <a:xfrm>
              <a:off x="8993777" y="4062550"/>
              <a:ext cx="6532" cy="70539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20 - Ευθεία γραμμή σύνδεσης"/>
            <p:cNvCxnSpPr>
              <a:stCxn id="6" idx="5"/>
            </p:cNvCxnSpPr>
            <p:nvPr/>
          </p:nvCxnSpPr>
          <p:spPr>
            <a:xfrm>
              <a:off x="9728105" y="3917161"/>
              <a:ext cx="460924" cy="47195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23 - Ευθεία γραμμή σύνδεσης"/>
            <p:cNvCxnSpPr>
              <a:stCxn id="6" idx="6"/>
            </p:cNvCxnSpPr>
            <p:nvPr/>
          </p:nvCxnSpPr>
          <p:spPr>
            <a:xfrm flipV="1">
              <a:off x="10032274" y="3566160"/>
              <a:ext cx="627017" cy="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Google Shape;11722;p67"/>
            <p:cNvSpPr/>
            <p:nvPr/>
          </p:nvSpPr>
          <p:spPr>
            <a:xfrm rot="6168274" flipH="1" flipV="1">
              <a:off x="9879945" y="4382612"/>
              <a:ext cx="227604" cy="877187"/>
            </a:xfrm>
            <a:custGeom>
              <a:avLst/>
              <a:gdLst/>
              <a:ahLst/>
              <a:cxnLst/>
              <a:rect l="l" t="t" r="r" b="b"/>
              <a:pathLst>
                <a:path w="2621" h="11952" extrusionOk="0">
                  <a:moveTo>
                    <a:pt x="1310" y="572"/>
                  </a:moveTo>
                  <a:cubicBezTo>
                    <a:pt x="1537" y="976"/>
                    <a:pt x="1560" y="1060"/>
                    <a:pt x="1560" y="1060"/>
                  </a:cubicBezTo>
                  <a:lnTo>
                    <a:pt x="1560" y="1072"/>
                  </a:lnTo>
                  <a:cubicBezTo>
                    <a:pt x="1489" y="1119"/>
                    <a:pt x="1382" y="1131"/>
                    <a:pt x="1298" y="1131"/>
                  </a:cubicBezTo>
                  <a:cubicBezTo>
                    <a:pt x="1203" y="1131"/>
                    <a:pt x="1120" y="1095"/>
                    <a:pt x="1025" y="1072"/>
                  </a:cubicBezTo>
                  <a:lnTo>
                    <a:pt x="1310" y="572"/>
                  </a:lnTo>
                  <a:close/>
                  <a:moveTo>
                    <a:pt x="1739" y="1369"/>
                  </a:moveTo>
                  <a:lnTo>
                    <a:pt x="2156" y="2155"/>
                  </a:lnTo>
                  <a:lnTo>
                    <a:pt x="465" y="2155"/>
                  </a:lnTo>
                  <a:lnTo>
                    <a:pt x="882" y="1369"/>
                  </a:lnTo>
                  <a:cubicBezTo>
                    <a:pt x="1013" y="1441"/>
                    <a:pt x="1156" y="1476"/>
                    <a:pt x="1310" y="1476"/>
                  </a:cubicBezTo>
                  <a:cubicBezTo>
                    <a:pt x="1453" y="1476"/>
                    <a:pt x="1608" y="1441"/>
                    <a:pt x="1739" y="1369"/>
                  </a:cubicBezTo>
                  <a:close/>
                  <a:moveTo>
                    <a:pt x="2263" y="9763"/>
                  </a:moveTo>
                  <a:lnTo>
                    <a:pt x="2263" y="10454"/>
                  </a:lnTo>
                  <a:lnTo>
                    <a:pt x="358" y="10454"/>
                  </a:lnTo>
                  <a:lnTo>
                    <a:pt x="358" y="9763"/>
                  </a:lnTo>
                  <a:close/>
                  <a:moveTo>
                    <a:pt x="1310" y="0"/>
                  </a:moveTo>
                  <a:cubicBezTo>
                    <a:pt x="1251" y="0"/>
                    <a:pt x="1191" y="36"/>
                    <a:pt x="1144" y="95"/>
                  </a:cubicBezTo>
                  <a:lnTo>
                    <a:pt x="656" y="1024"/>
                  </a:lnTo>
                  <a:lnTo>
                    <a:pt x="132" y="2012"/>
                  </a:lnTo>
                  <a:cubicBezTo>
                    <a:pt x="48" y="2179"/>
                    <a:pt x="1" y="2357"/>
                    <a:pt x="1" y="2548"/>
                  </a:cubicBezTo>
                  <a:lnTo>
                    <a:pt x="1" y="5727"/>
                  </a:lnTo>
                  <a:cubicBezTo>
                    <a:pt x="1" y="5834"/>
                    <a:pt x="72" y="5906"/>
                    <a:pt x="179" y="5906"/>
                  </a:cubicBezTo>
                  <a:cubicBezTo>
                    <a:pt x="286" y="5906"/>
                    <a:pt x="358" y="5834"/>
                    <a:pt x="358" y="5727"/>
                  </a:cubicBezTo>
                  <a:lnTo>
                    <a:pt x="358" y="2512"/>
                  </a:lnTo>
                  <a:lnTo>
                    <a:pt x="1132" y="2512"/>
                  </a:lnTo>
                  <a:lnTo>
                    <a:pt x="1132" y="9406"/>
                  </a:lnTo>
                  <a:lnTo>
                    <a:pt x="1132" y="9418"/>
                  </a:lnTo>
                  <a:lnTo>
                    <a:pt x="358" y="9418"/>
                  </a:lnTo>
                  <a:lnTo>
                    <a:pt x="358" y="6465"/>
                  </a:lnTo>
                  <a:cubicBezTo>
                    <a:pt x="358" y="6358"/>
                    <a:pt x="286" y="6287"/>
                    <a:pt x="179" y="6287"/>
                  </a:cubicBezTo>
                  <a:cubicBezTo>
                    <a:pt x="72" y="6287"/>
                    <a:pt x="1" y="6358"/>
                    <a:pt x="1" y="6465"/>
                  </a:cubicBezTo>
                  <a:lnTo>
                    <a:pt x="1" y="10644"/>
                  </a:lnTo>
                  <a:cubicBezTo>
                    <a:pt x="1" y="10882"/>
                    <a:pt x="60" y="11120"/>
                    <a:pt x="191" y="11311"/>
                  </a:cubicBezTo>
                  <a:cubicBezTo>
                    <a:pt x="227" y="11370"/>
                    <a:pt x="286" y="11406"/>
                    <a:pt x="346" y="11406"/>
                  </a:cubicBezTo>
                  <a:cubicBezTo>
                    <a:pt x="477" y="11406"/>
                    <a:pt x="560" y="11251"/>
                    <a:pt x="489" y="11132"/>
                  </a:cubicBezTo>
                  <a:cubicBezTo>
                    <a:pt x="429" y="11025"/>
                    <a:pt x="382" y="10930"/>
                    <a:pt x="370" y="10823"/>
                  </a:cubicBezTo>
                  <a:lnTo>
                    <a:pt x="2227" y="10823"/>
                  </a:lnTo>
                  <a:cubicBezTo>
                    <a:pt x="2144" y="11251"/>
                    <a:pt x="1775" y="11597"/>
                    <a:pt x="1310" y="11597"/>
                  </a:cubicBezTo>
                  <a:cubicBezTo>
                    <a:pt x="1179" y="11597"/>
                    <a:pt x="1037" y="11561"/>
                    <a:pt x="917" y="11525"/>
                  </a:cubicBezTo>
                  <a:cubicBezTo>
                    <a:pt x="895" y="11512"/>
                    <a:pt x="870" y="11506"/>
                    <a:pt x="845" y="11506"/>
                  </a:cubicBezTo>
                  <a:cubicBezTo>
                    <a:pt x="780" y="11506"/>
                    <a:pt x="714" y="11548"/>
                    <a:pt x="679" y="11609"/>
                  </a:cubicBezTo>
                  <a:cubicBezTo>
                    <a:pt x="644" y="11704"/>
                    <a:pt x="679" y="11799"/>
                    <a:pt x="775" y="11847"/>
                  </a:cubicBezTo>
                  <a:cubicBezTo>
                    <a:pt x="941" y="11918"/>
                    <a:pt x="1111" y="11951"/>
                    <a:pt x="1277" y="11951"/>
                  </a:cubicBezTo>
                  <a:cubicBezTo>
                    <a:pt x="1966" y="11951"/>
                    <a:pt x="2584" y="11383"/>
                    <a:pt x="2584" y="10644"/>
                  </a:cubicBezTo>
                  <a:cubicBezTo>
                    <a:pt x="2620" y="10608"/>
                    <a:pt x="2620" y="9596"/>
                    <a:pt x="2620" y="9585"/>
                  </a:cubicBezTo>
                  <a:lnTo>
                    <a:pt x="2620" y="8049"/>
                  </a:lnTo>
                  <a:cubicBezTo>
                    <a:pt x="2620" y="7953"/>
                    <a:pt x="2549" y="7870"/>
                    <a:pt x="2441" y="7870"/>
                  </a:cubicBezTo>
                  <a:cubicBezTo>
                    <a:pt x="2334" y="7870"/>
                    <a:pt x="2263" y="7953"/>
                    <a:pt x="2263" y="8049"/>
                  </a:cubicBezTo>
                  <a:lnTo>
                    <a:pt x="2263" y="9406"/>
                  </a:lnTo>
                  <a:lnTo>
                    <a:pt x="1489" y="9406"/>
                  </a:lnTo>
                  <a:lnTo>
                    <a:pt x="1489" y="9394"/>
                  </a:lnTo>
                  <a:lnTo>
                    <a:pt x="1489" y="2500"/>
                  </a:lnTo>
                  <a:lnTo>
                    <a:pt x="2263" y="2500"/>
                  </a:lnTo>
                  <a:lnTo>
                    <a:pt x="2263" y="2548"/>
                  </a:lnTo>
                  <a:lnTo>
                    <a:pt x="2263" y="7334"/>
                  </a:lnTo>
                  <a:cubicBezTo>
                    <a:pt x="2263" y="7441"/>
                    <a:pt x="2334" y="7513"/>
                    <a:pt x="2441" y="7513"/>
                  </a:cubicBezTo>
                  <a:cubicBezTo>
                    <a:pt x="2549" y="7513"/>
                    <a:pt x="2620" y="7441"/>
                    <a:pt x="2620" y="7334"/>
                  </a:cubicBezTo>
                  <a:lnTo>
                    <a:pt x="2620" y="2548"/>
                  </a:lnTo>
                  <a:cubicBezTo>
                    <a:pt x="2620" y="2369"/>
                    <a:pt x="2572" y="2191"/>
                    <a:pt x="2489" y="2012"/>
                  </a:cubicBezTo>
                  <a:lnTo>
                    <a:pt x="1477" y="95"/>
                  </a:lnTo>
                  <a:cubicBezTo>
                    <a:pt x="1441" y="36"/>
                    <a:pt x="1382" y="0"/>
                    <a:pt x="1310" y="0"/>
                  </a:cubicBezTo>
                  <a:close/>
                </a:path>
              </a:pathLst>
            </a:custGeom>
            <a:solidFill>
              <a:schemeClr val="accent1"/>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23133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C6704C23-8226-4899-8B14-AF1061FF1CC9}"/>
              </a:ext>
            </a:extLst>
          </p:cNvPr>
          <p:cNvSpPr/>
          <p:nvPr/>
        </p:nvSpPr>
        <p:spPr>
          <a:xfrm>
            <a:off x="378823" y="1267100"/>
            <a:ext cx="11469188" cy="5590900"/>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Γ΄ φάση: Αναζήτηση στοιχείων με ομαδοσυνεργατικό τρόπο</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1449977" y="1774329"/>
            <a:ext cx="9953898" cy="3785652"/>
          </a:xfrm>
          <a:prstGeom prst="rect">
            <a:avLst/>
          </a:prstGeom>
          <a:noFill/>
        </p:spPr>
        <p:txBody>
          <a:bodyPr wrap="square" rtlCol="0">
            <a:spAutoFit/>
          </a:bodyPr>
          <a:lstStyle/>
          <a:p>
            <a:r>
              <a:rPr lang="el-GR" sz="2400" dirty="0">
                <a:solidFill>
                  <a:schemeClr val="accent6"/>
                </a:solidFill>
              </a:rPr>
              <a:t>Αφού οι εκπαιδευόμενοι χωρίστηκαν σε ομάδες, τους ανατίθεται:</a:t>
            </a:r>
          </a:p>
          <a:p>
            <a:endParaRPr lang="el-GR" sz="2400" dirty="0">
              <a:solidFill>
                <a:schemeClr val="accent6"/>
              </a:solidFill>
            </a:endParaRPr>
          </a:p>
          <a:p>
            <a:r>
              <a:rPr lang="el-GR" sz="2400" dirty="0">
                <a:solidFill>
                  <a:schemeClr val="accent6"/>
                </a:solidFill>
              </a:rPr>
              <a:t>1</a:t>
            </a:r>
            <a:r>
              <a:rPr lang="el-GR" sz="2400" baseline="30000" dirty="0">
                <a:solidFill>
                  <a:schemeClr val="accent6"/>
                </a:solidFill>
              </a:rPr>
              <a:t>η</a:t>
            </a:r>
            <a:r>
              <a:rPr lang="el-GR" sz="2400" dirty="0">
                <a:solidFill>
                  <a:schemeClr val="accent6"/>
                </a:solidFill>
              </a:rPr>
              <a:t> ομάδα: Να ετοιμάσουν ερωτήσεις που θα ήθελαν να κάνουν σε κάποιον/α που έχει υποστεί εκφοβισμό</a:t>
            </a:r>
          </a:p>
          <a:p>
            <a:endParaRPr lang="el-GR" sz="2400" dirty="0">
              <a:solidFill>
                <a:schemeClr val="accent6"/>
              </a:solidFill>
            </a:endParaRPr>
          </a:p>
          <a:p>
            <a:r>
              <a:rPr lang="el-GR" sz="2400" dirty="0">
                <a:solidFill>
                  <a:schemeClr val="accent6"/>
                </a:solidFill>
              </a:rPr>
              <a:t>2</a:t>
            </a:r>
            <a:r>
              <a:rPr lang="el-GR" sz="2400" baseline="30000" dirty="0">
                <a:solidFill>
                  <a:schemeClr val="accent6"/>
                </a:solidFill>
              </a:rPr>
              <a:t>η</a:t>
            </a:r>
            <a:r>
              <a:rPr lang="el-GR" sz="2400" dirty="0">
                <a:solidFill>
                  <a:schemeClr val="accent6"/>
                </a:solidFill>
              </a:rPr>
              <a:t> ομάδα: Να περιγράψουν πότε θεωρούν μια συμπεριφορά εκφοβιστική και να καταγράψουν τα είδη του εκφοβισμού που γνωρίζουν</a:t>
            </a:r>
          </a:p>
          <a:p>
            <a:endParaRPr lang="el-GR" sz="2400" dirty="0">
              <a:solidFill>
                <a:schemeClr val="accent6"/>
              </a:solidFill>
            </a:endParaRPr>
          </a:p>
          <a:p>
            <a:r>
              <a:rPr lang="el-GR" sz="2400" dirty="0">
                <a:solidFill>
                  <a:schemeClr val="accent6"/>
                </a:solidFill>
              </a:rPr>
              <a:t>3</a:t>
            </a:r>
            <a:r>
              <a:rPr lang="el-GR" sz="2400" baseline="30000" dirty="0">
                <a:solidFill>
                  <a:schemeClr val="accent6"/>
                </a:solidFill>
              </a:rPr>
              <a:t>η</a:t>
            </a:r>
            <a:r>
              <a:rPr lang="el-GR" sz="2400" dirty="0">
                <a:solidFill>
                  <a:schemeClr val="accent6"/>
                </a:solidFill>
              </a:rPr>
              <a:t> ομάδα: Να σκεφτούν και να καταγράψουν τρόπους αντίδρασης και αντιμετώπισης σε φαινόμενα εκφοβισμού</a:t>
            </a:r>
          </a:p>
        </p:txBody>
      </p:sp>
      <p:sp>
        <p:nvSpPr>
          <p:cNvPr id="5" name="Oval 121">
            <a:extLst>
              <a:ext uri="{FF2B5EF4-FFF2-40B4-BE49-F238E27FC236}">
                <a16:creationId xmlns:a16="http://schemas.microsoft.com/office/drawing/2014/main" id="{5FB91B80-9011-453D-A115-78BA400A6D83}"/>
              </a:ext>
            </a:extLst>
          </p:cNvPr>
          <p:cNvSpPr/>
          <p:nvPr/>
        </p:nvSpPr>
        <p:spPr>
          <a:xfrm>
            <a:off x="1076347" y="3751109"/>
            <a:ext cx="191260" cy="19126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Oval 121">
            <a:extLst>
              <a:ext uri="{FF2B5EF4-FFF2-40B4-BE49-F238E27FC236}">
                <a16:creationId xmlns:a16="http://schemas.microsoft.com/office/drawing/2014/main" id="{5FB91B80-9011-453D-A115-78BA400A6D83}"/>
              </a:ext>
            </a:extLst>
          </p:cNvPr>
          <p:cNvSpPr/>
          <p:nvPr/>
        </p:nvSpPr>
        <p:spPr>
          <a:xfrm>
            <a:off x="1071991" y="2675598"/>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Oval 121">
            <a:extLst>
              <a:ext uri="{FF2B5EF4-FFF2-40B4-BE49-F238E27FC236}">
                <a16:creationId xmlns:a16="http://schemas.microsoft.com/office/drawing/2014/main" id="{5FB91B80-9011-453D-A115-78BA400A6D83}"/>
              </a:ext>
            </a:extLst>
          </p:cNvPr>
          <p:cNvSpPr/>
          <p:nvPr/>
        </p:nvSpPr>
        <p:spPr>
          <a:xfrm>
            <a:off x="1119889" y="4878869"/>
            <a:ext cx="191260" cy="19126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42313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a:extLst>
              <a:ext uri="{FF2B5EF4-FFF2-40B4-BE49-F238E27FC236}">
                <a16:creationId xmlns:a16="http://schemas.microsoft.com/office/drawing/2014/main" id="{C6704C23-8226-4899-8B14-AF1061FF1CC9}"/>
              </a:ext>
            </a:extLst>
          </p:cNvPr>
          <p:cNvSpPr/>
          <p:nvPr/>
        </p:nvSpPr>
        <p:spPr>
          <a:xfrm>
            <a:off x="378823" y="2416629"/>
            <a:ext cx="11194868" cy="3814354"/>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Δ΄ φάση: Εμπέδωση και εφαρμογή της νέας γνώσης</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1058091" y="1423852"/>
            <a:ext cx="9744892" cy="830997"/>
          </a:xfrm>
          <a:prstGeom prst="rect">
            <a:avLst/>
          </a:prstGeom>
          <a:solidFill>
            <a:schemeClr val="bg1"/>
          </a:solidFill>
        </p:spPr>
        <p:txBody>
          <a:bodyPr wrap="square" rtlCol="0">
            <a:spAutoFit/>
          </a:bodyPr>
          <a:lstStyle/>
          <a:p>
            <a:pPr algn="just"/>
            <a:r>
              <a:rPr lang="el-GR" sz="2400" dirty="0">
                <a:solidFill>
                  <a:schemeClr val="accent6"/>
                </a:solidFill>
              </a:rPr>
              <a:t>Για την εμπέδωση της νέας γνώσης και την εφαρμογή της, επιλέγονται για αυτή τη φάση τρεις βιωματικές δράσεις.</a:t>
            </a:r>
          </a:p>
        </p:txBody>
      </p:sp>
      <p:sp>
        <p:nvSpPr>
          <p:cNvPr id="8" name="7 - TextBox"/>
          <p:cNvSpPr txBox="1"/>
          <p:nvPr/>
        </p:nvSpPr>
        <p:spPr>
          <a:xfrm>
            <a:off x="1789611" y="2686594"/>
            <a:ext cx="7746275"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Αναπαράσταση συνέντευξης</a:t>
            </a:r>
          </a:p>
          <a:p>
            <a:pPr algn="just"/>
            <a:endPar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pSp>
        <p:nvGrpSpPr>
          <p:cNvPr id="3" name="Google Shape;14424;p71"/>
          <p:cNvGrpSpPr/>
          <p:nvPr/>
        </p:nvGrpSpPr>
        <p:grpSpPr>
          <a:xfrm>
            <a:off x="822960" y="3422469"/>
            <a:ext cx="1175657" cy="1410787"/>
            <a:chOff x="1635875" y="237775"/>
            <a:chExt cx="4370250" cy="5219325"/>
          </a:xfrm>
          <a:solidFill>
            <a:schemeClr val="accent1"/>
          </a:solidFill>
        </p:grpSpPr>
        <p:sp>
          <p:nvSpPr>
            <p:cNvPr id="10" name="Google Shape;14425;p71"/>
            <p:cNvSpPr/>
            <p:nvPr/>
          </p:nvSpPr>
          <p:spPr>
            <a:xfrm>
              <a:off x="3572675" y="2020200"/>
              <a:ext cx="583925" cy="556900"/>
            </a:xfrm>
            <a:custGeom>
              <a:avLst/>
              <a:gdLst/>
              <a:ahLst/>
              <a:cxnLst/>
              <a:rect l="l" t="t" r="r" b="b"/>
              <a:pathLst>
                <a:path w="23357" h="22276" extrusionOk="0">
                  <a:moveTo>
                    <a:pt x="11172" y="6159"/>
                  </a:moveTo>
                  <a:cubicBezTo>
                    <a:pt x="12402" y="6159"/>
                    <a:pt x="13657" y="6612"/>
                    <a:pt x="14680" y="7624"/>
                  </a:cubicBezTo>
                  <a:cubicBezTo>
                    <a:pt x="16604" y="9582"/>
                    <a:pt x="16604" y="12746"/>
                    <a:pt x="14680" y="14670"/>
                  </a:cubicBezTo>
                  <a:lnTo>
                    <a:pt x="14680" y="14703"/>
                  </a:lnTo>
                  <a:cubicBezTo>
                    <a:pt x="13658" y="15714"/>
                    <a:pt x="12405" y="16167"/>
                    <a:pt x="11177" y="16167"/>
                  </a:cubicBezTo>
                  <a:cubicBezTo>
                    <a:pt x="8601" y="16167"/>
                    <a:pt x="6133" y="14173"/>
                    <a:pt x="6133" y="11147"/>
                  </a:cubicBezTo>
                  <a:cubicBezTo>
                    <a:pt x="6133" y="8145"/>
                    <a:pt x="8598" y="6159"/>
                    <a:pt x="11172" y="6159"/>
                  </a:cubicBezTo>
                  <a:close/>
                  <a:moveTo>
                    <a:pt x="11218" y="1"/>
                  </a:moveTo>
                  <a:cubicBezTo>
                    <a:pt x="5493" y="1"/>
                    <a:pt x="1" y="4440"/>
                    <a:pt x="1" y="11147"/>
                  </a:cubicBezTo>
                  <a:cubicBezTo>
                    <a:pt x="1" y="15649"/>
                    <a:pt x="2708" y="19694"/>
                    <a:pt x="6883" y="21423"/>
                  </a:cubicBezTo>
                  <a:cubicBezTo>
                    <a:pt x="8258" y="21996"/>
                    <a:pt x="9705" y="22276"/>
                    <a:pt x="11142" y="22276"/>
                  </a:cubicBezTo>
                  <a:cubicBezTo>
                    <a:pt x="14033" y="22276"/>
                    <a:pt x="16882" y="21145"/>
                    <a:pt x="19018" y="19009"/>
                  </a:cubicBezTo>
                  <a:cubicBezTo>
                    <a:pt x="23356" y="14670"/>
                    <a:pt x="23356" y="7624"/>
                    <a:pt x="19018" y="3286"/>
                  </a:cubicBezTo>
                  <a:cubicBezTo>
                    <a:pt x="16749" y="1017"/>
                    <a:pt x="13957" y="1"/>
                    <a:pt x="112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426;p71"/>
            <p:cNvSpPr/>
            <p:nvPr/>
          </p:nvSpPr>
          <p:spPr>
            <a:xfrm>
              <a:off x="1635875" y="237775"/>
              <a:ext cx="4370250" cy="5219325"/>
            </a:xfrm>
            <a:custGeom>
              <a:avLst/>
              <a:gdLst/>
              <a:ahLst/>
              <a:cxnLst/>
              <a:rect l="l" t="t" r="r" b="b"/>
              <a:pathLst>
                <a:path w="174810" h="208773" extrusionOk="0">
                  <a:moveTo>
                    <a:pt x="18855" y="146249"/>
                  </a:moveTo>
                  <a:lnTo>
                    <a:pt x="24792" y="152218"/>
                  </a:lnTo>
                  <a:lnTo>
                    <a:pt x="14875" y="160863"/>
                  </a:lnTo>
                  <a:lnTo>
                    <a:pt x="10178" y="156198"/>
                  </a:lnTo>
                  <a:lnTo>
                    <a:pt x="18855" y="146249"/>
                  </a:lnTo>
                  <a:close/>
                  <a:moveTo>
                    <a:pt x="90749" y="190905"/>
                  </a:moveTo>
                  <a:lnTo>
                    <a:pt x="95479" y="195603"/>
                  </a:lnTo>
                  <a:lnTo>
                    <a:pt x="88531" y="200855"/>
                  </a:lnTo>
                  <a:lnTo>
                    <a:pt x="85530" y="197853"/>
                  </a:lnTo>
                  <a:lnTo>
                    <a:pt x="90749" y="190905"/>
                  </a:lnTo>
                  <a:close/>
                  <a:moveTo>
                    <a:pt x="132129" y="0"/>
                  </a:moveTo>
                  <a:cubicBezTo>
                    <a:pt x="124550" y="0"/>
                    <a:pt x="116929" y="2213"/>
                    <a:pt x="110288" y="6734"/>
                  </a:cubicBezTo>
                  <a:cubicBezTo>
                    <a:pt x="108853" y="7712"/>
                    <a:pt x="108494" y="9637"/>
                    <a:pt x="109473" y="11040"/>
                  </a:cubicBezTo>
                  <a:cubicBezTo>
                    <a:pt x="110062" y="11914"/>
                    <a:pt x="111032" y="12383"/>
                    <a:pt x="112019" y="12383"/>
                  </a:cubicBezTo>
                  <a:cubicBezTo>
                    <a:pt x="112615" y="12383"/>
                    <a:pt x="113217" y="12211"/>
                    <a:pt x="113746" y="11855"/>
                  </a:cubicBezTo>
                  <a:cubicBezTo>
                    <a:pt x="119348" y="8059"/>
                    <a:pt x="125738" y="6222"/>
                    <a:pt x="132075" y="6222"/>
                  </a:cubicBezTo>
                  <a:cubicBezTo>
                    <a:pt x="141530" y="6222"/>
                    <a:pt x="150867" y="10312"/>
                    <a:pt x="157293" y="18085"/>
                  </a:cubicBezTo>
                  <a:cubicBezTo>
                    <a:pt x="168058" y="31068"/>
                    <a:pt x="167177" y="50085"/>
                    <a:pt x="155303" y="62057"/>
                  </a:cubicBezTo>
                  <a:cubicBezTo>
                    <a:pt x="144310" y="73050"/>
                    <a:pt x="135373" y="78432"/>
                    <a:pt x="128001" y="78432"/>
                  </a:cubicBezTo>
                  <a:cubicBezTo>
                    <a:pt x="125293" y="78400"/>
                    <a:pt x="122651" y="77715"/>
                    <a:pt x="120302" y="76377"/>
                  </a:cubicBezTo>
                  <a:lnTo>
                    <a:pt x="120204" y="76344"/>
                  </a:lnTo>
                  <a:cubicBezTo>
                    <a:pt x="116029" y="74028"/>
                    <a:pt x="112180" y="70147"/>
                    <a:pt x="108135" y="66069"/>
                  </a:cubicBezTo>
                  <a:lnTo>
                    <a:pt x="106569" y="64503"/>
                  </a:lnTo>
                  <a:lnTo>
                    <a:pt x="105036" y="62970"/>
                  </a:lnTo>
                  <a:cubicBezTo>
                    <a:pt x="100959" y="58925"/>
                    <a:pt x="97110" y="55109"/>
                    <a:pt x="94826" y="50803"/>
                  </a:cubicBezTo>
                  <a:cubicBezTo>
                    <a:pt x="94794" y="50705"/>
                    <a:pt x="94728" y="50640"/>
                    <a:pt x="94696" y="50575"/>
                  </a:cubicBezTo>
                  <a:cubicBezTo>
                    <a:pt x="91010" y="43333"/>
                    <a:pt x="91956" y="34819"/>
                    <a:pt x="103797" y="21315"/>
                  </a:cubicBezTo>
                  <a:cubicBezTo>
                    <a:pt x="104906" y="20010"/>
                    <a:pt x="104775" y="18085"/>
                    <a:pt x="103503" y="16976"/>
                  </a:cubicBezTo>
                  <a:cubicBezTo>
                    <a:pt x="102924" y="16471"/>
                    <a:pt x="102202" y="16223"/>
                    <a:pt x="101483" y="16223"/>
                  </a:cubicBezTo>
                  <a:cubicBezTo>
                    <a:pt x="100624" y="16223"/>
                    <a:pt x="99769" y="16577"/>
                    <a:pt x="99165" y="17270"/>
                  </a:cubicBezTo>
                  <a:cubicBezTo>
                    <a:pt x="88987" y="28915"/>
                    <a:pt x="85171" y="38538"/>
                    <a:pt x="87161" y="47639"/>
                  </a:cubicBezTo>
                  <a:cubicBezTo>
                    <a:pt x="87454" y="49042"/>
                    <a:pt x="87911" y="50412"/>
                    <a:pt x="88466" y="51749"/>
                  </a:cubicBezTo>
                  <a:lnTo>
                    <a:pt x="16898" y="134799"/>
                  </a:lnTo>
                  <a:cubicBezTo>
                    <a:pt x="15430" y="136496"/>
                    <a:pt x="14843" y="138779"/>
                    <a:pt x="15300" y="140964"/>
                  </a:cubicBezTo>
                  <a:lnTo>
                    <a:pt x="5350" y="152381"/>
                  </a:lnTo>
                  <a:cubicBezTo>
                    <a:pt x="3361" y="154665"/>
                    <a:pt x="3459" y="158122"/>
                    <a:pt x="5611" y="160275"/>
                  </a:cubicBezTo>
                  <a:lnTo>
                    <a:pt x="6166" y="160830"/>
                  </a:lnTo>
                  <a:cubicBezTo>
                    <a:pt x="1" y="169963"/>
                    <a:pt x="1143" y="182163"/>
                    <a:pt x="8939" y="189992"/>
                  </a:cubicBezTo>
                  <a:lnTo>
                    <a:pt x="10831" y="191884"/>
                  </a:lnTo>
                  <a:cubicBezTo>
                    <a:pt x="15332" y="196369"/>
                    <a:pt x="21220" y="198612"/>
                    <a:pt x="27104" y="198612"/>
                  </a:cubicBezTo>
                  <a:cubicBezTo>
                    <a:pt x="32988" y="198612"/>
                    <a:pt x="38867" y="196369"/>
                    <a:pt x="43352" y="191884"/>
                  </a:cubicBezTo>
                  <a:lnTo>
                    <a:pt x="76135" y="159101"/>
                  </a:lnTo>
                  <a:cubicBezTo>
                    <a:pt x="79368" y="155770"/>
                    <a:pt x="83668" y="154097"/>
                    <a:pt x="87964" y="154097"/>
                  </a:cubicBezTo>
                  <a:cubicBezTo>
                    <a:pt x="92165" y="154097"/>
                    <a:pt x="96363" y="155696"/>
                    <a:pt x="99556" y="158905"/>
                  </a:cubicBezTo>
                  <a:cubicBezTo>
                    <a:pt x="106048" y="165397"/>
                    <a:pt x="105982" y="175933"/>
                    <a:pt x="99393" y="182326"/>
                  </a:cubicBezTo>
                  <a:lnTo>
                    <a:pt x="95153" y="186600"/>
                  </a:lnTo>
                  <a:lnTo>
                    <a:pt x="94859" y="186306"/>
                  </a:lnTo>
                  <a:cubicBezTo>
                    <a:pt x="93710" y="185157"/>
                    <a:pt x="92220" y="184595"/>
                    <a:pt x="90735" y="184595"/>
                  </a:cubicBezTo>
                  <a:cubicBezTo>
                    <a:pt x="88974" y="184595"/>
                    <a:pt x="87220" y="185386"/>
                    <a:pt x="86052" y="186926"/>
                  </a:cubicBezTo>
                  <a:lnTo>
                    <a:pt x="80474" y="194363"/>
                  </a:lnTo>
                  <a:cubicBezTo>
                    <a:pt x="78908" y="196483"/>
                    <a:pt x="78908" y="199387"/>
                    <a:pt x="80539" y="201474"/>
                  </a:cubicBezTo>
                  <a:lnTo>
                    <a:pt x="78484" y="203529"/>
                  </a:lnTo>
                  <a:cubicBezTo>
                    <a:pt x="77277" y="204736"/>
                    <a:pt x="77277" y="206693"/>
                    <a:pt x="78484" y="207868"/>
                  </a:cubicBezTo>
                  <a:cubicBezTo>
                    <a:pt x="79087" y="208471"/>
                    <a:pt x="79878" y="208773"/>
                    <a:pt x="80665" y="208773"/>
                  </a:cubicBezTo>
                  <a:cubicBezTo>
                    <a:pt x="81452" y="208773"/>
                    <a:pt x="82235" y="208471"/>
                    <a:pt x="82822" y="207868"/>
                  </a:cubicBezTo>
                  <a:lnTo>
                    <a:pt x="84910" y="205813"/>
                  </a:lnTo>
                  <a:cubicBezTo>
                    <a:pt x="85958" y="206645"/>
                    <a:pt x="87236" y="207061"/>
                    <a:pt x="88518" y="207061"/>
                  </a:cubicBezTo>
                  <a:cubicBezTo>
                    <a:pt x="89748" y="207061"/>
                    <a:pt x="90983" y="206677"/>
                    <a:pt x="92021" y="205911"/>
                  </a:cubicBezTo>
                  <a:lnTo>
                    <a:pt x="99458" y="200300"/>
                  </a:lnTo>
                  <a:cubicBezTo>
                    <a:pt x="102264" y="198180"/>
                    <a:pt x="102557" y="194004"/>
                    <a:pt x="100046" y="191493"/>
                  </a:cubicBezTo>
                  <a:lnTo>
                    <a:pt x="99491" y="190938"/>
                  </a:lnTo>
                  <a:lnTo>
                    <a:pt x="103764" y="186697"/>
                  </a:lnTo>
                  <a:cubicBezTo>
                    <a:pt x="112408" y="177825"/>
                    <a:pt x="112311" y="163700"/>
                    <a:pt x="103568" y="154926"/>
                  </a:cubicBezTo>
                  <a:cubicBezTo>
                    <a:pt x="99169" y="150526"/>
                    <a:pt x="93397" y="148324"/>
                    <a:pt x="87623" y="148324"/>
                  </a:cubicBezTo>
                  <a:cubicBezTo>
                    <a:pt x="81923" y="148324"/>
                    <a:pt x="76220" y="150469"/>
                    <a:pt x="71829" y="154763"/>
                  </a:cubicBezTo>
                  <a:lnTo>
                    <a:pt x="39014" y="187546"/>
                  </a:lnTo>
                  <a:cubicBezTo>
                    <a:pt x="35719" y="190824"/>
                    <a:pt x="31414" y="192463"/>
                    <a:pt x="27108" y="192463"/>
                  </a:cubicBezTo>
                  <a:cubicBezTo>
                    <a:pt x="22802" y="192463"/>
                    <a:pt x="18496" y="190824"/>
                    <a:pt x="15202" y="187546"/>
                  </a:cubicBezTo>
                  <a:lnTo>
                    <a:pt x="13277" y="185654"/>
                  </a:lnTo>
                  <a:cubicBezTo>
                    <a:pt x="7895" y="180239"/>
                    <a:pt x="6818" y="171888"/>
                    <a:pt x="10635" y="165299"/>
                  </a:cubicBezTo>
                  <a:lnTo>
                    <a:pt x="10635" y="165299"/>
                  </a:lnTo>
                  <a:lnTo>
                    <a:pt x="10765" y="165429"/>
                  </a:lnTo>
                  <a:cubicBezTo>
                    <a:pt x="11888" y="166552"/>
                    <a:pt x="13367" y="167116"/>
                    <a:pt x="14848" y="167116"/>
                  </a:cubicBezTo>
                  <a:cubicBezTo>
                    <a:pt x="16206" y="167116"/>
                    <a:pt x="17567" y="166642"/>
                    <a:pt x="18659" y="165690"/>
                  </a:cubicBezTo>
                  <a:lnTo>
                    <a:pt x="30076" y="155741"/>
                  </a:lnTo>
                  <a:cubicBezTo>
                    <a:pt x="30533" y="155839"/>
                    <a:pt x="31022" y="155872"/>
                    <a:pt x="31512" y="155904"/>
                  </a:cubicBezTo>
                  <a:cubicBezTo>
                    <a:pt x="33240" y="155904"/>
                    <a:pt x="34937" y="155285"/>
                    <a:pt x="36241" y="154143"/>
                  </a:cubicBezTo>
                  <a:lnTo>
                    <a:pt x="51018" y="141421"/>
                  </a:lnTo>
                  <a:cubicBezTo>
                    <a:pt x="52290" y="140312"/>
                    <a:pt x="52453" y="138387"/>
                    <a:pt x="51344" y="137083"/>
                  </a:cubicBezTo>
                  <a:cubicBezTo>
                    <a:pt x="50733" y="136381"/>
                    <a:pt x="49864" y="136017"/>
                    <a:pt x="48994" y="136017"/>
                  </a:cubicBezTo>
                  <a:cubicBezTo>
                    <a:pt x="48286" y="136017"/>
                    <a:pt x="47577" y="136259"/>
                    <a:pt x="47006" y="136756"/>
                  </a:cubicBezTo>
                  <a:lnTo>
                    <a:pt x="32229" y="149478"/>
                  </a:lnTo>
                  <a:cubicBezTo>
                    <a:pt x="32023" y="149665"/>
                    <a:pt x="31764" y="149756"/>
                    <a:pt x="31500" y="149756"/>
                  </a:cubicBezTo>
                  <a:cubicBezTo>
                    <a:pt x="31304" y="149756"/>
                    <a:pt x="31105" y="149706"/>
                    <a:pt x="30924" y="149609"/>
                  </a:cubicBezTo>
                  <a:lnTo>
                    <a:pt x="30859" y="149543"/>
                  </a:lnTo>
                  <a:cubicBezTo>
                    <a:pt x="30794" y="149511"/>
                    <a:pt x="30761" y="149478"/>
                    <a:pt x="30729" y="149446"/>
                  </a:cubicBezTo>
                  <a:lnTo>
                    <a:pt x="21628" y="140345"/>
                  </a:lnTo>
                  <a:cubicBezTo>
                    <a:pt x="21562" y="140279"/>
                    <a:pt x="21497" y="140182"/>
                    <a:pt x="21465" y="140116"/>
                  </a:cubicBezTo>
                  <a:cubicBezTo>
                    <a:pt x="21204" y="139692"/>
                    <a:pt x="21236" y="139170"/>
                    <a:pt x="21562" y="138812"/>
                  </a:cubicBezTo>
                  <a:lnTo>
                    <a:pt x="91727" y="57392"/>
                  </a:lnTo>
                  <a:cubicBezTo>
                    <a:pt x="94304" y="60948"/>
                    <a:pt x="97534" y="64177"/>
                    <a:pt x="100698" y="67341"/>
                  </a:cubicBezTo>
                  <a:lnTo>
                    <a:pt x="102198" y="68842"/>
                  </a:lnTo>
                  <a:lnTo>
                    <a:pt x="103764" y="70408"/>
                  </a:lnTo>
                  <a:lnTo>
                    <a:pt x="104906" y="71549"/>
                  </a:lnTo>
                  <a:lnTo>
                    <a:pt x="105004" y="71647"/>
                  </a:lnTo>
                  <a:lnTo>
                    <a:pt x="105950" y="72593"/>
                  </a:lnTo>
                  <a:lnTo>
                    <a:pt x="106374" y="72985"/>
                  </a:lnTo>
                  <a:lnTo>
                    <a:pt x="107091" y="73702"/>
                  </a:lnTo>
                  <a:cubicBezTo>
                    <a:pt x="109146" y="75725"/>
                    <a:pt x="111299" y="77617"/>
                    <a:pt x="113615" y="79378"/>
                  </a:cubicBezTo>
                  <a:lnTo>
                    <a:pt x="57901" y="127362"/>
                  </a:lnTo>
                  <a:cubicBezTo>
                    <a:pt x="56629" y="128471"/>
                    <a:pt x="56466" y="130428"/>
                    <a:pt x="57575" y="131700"/>
                  </a:cubicBezTo>
                  <a:cubicBezTo>
                    <a:pt x="58182" y="132414"/>
                    <a:pt x="59033" y="132777"/>
                    <a:pt x="59893" y="132777"/>
                  </a:cubicBezTo>
                  <a:cubicBezTo>
                    <a:pt x="60604" y="132777"/>
                    <a:pt x="61322" y="132529"/>
                    <a:pt x="61913" y="132027"/>
                  </a:cubicBezTo>
                  <a:lnTo>
                    <a:pt x="119193" y="82640"/>
                  </a:lnTo>
                  <a:cubicBezTo>
                    <a:pt x="121966" y="83912"/>
                    <a:pt x="124934" y="84565"/>
                    <a:pt x="127968" y="84565"/>
                  </a:cubicBezTo>
                  <a:lnTo>
                    <a:pt x="128001" y="84565"/>
                  </a:lnTo>
                  <a:cubicBezTo>
                    <a:pt x="137199" y="84565"/>
                    <a:pt x="147246" y="78791"/>
                    <a:pt x="159642" y="66395"/>
                  </a:cubicBezTo>
                  <a:cubicBezTo>
                    <a:pt x="174810" y="51195"/>
                    <a:pt x="174810" y="26599"/>
                    <a:pt x="159642" y="11398"/>
                  </a:cubicBezTo>
                  <a:cubicBezTo>
                    <a:pt x="152117" y="3874"/>
                    <a:pt x="142159" y="0"/>
                    <a:pt x="1321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8 - Ορθογώνιο"/>
          <p:cNvSpPr/>
          <p:nvPr/>
        </p:nvSpPr>
        <p:spPr>
          <a:xfrm>
            <a:off x="2116183" y="3343478"/>
            <a:ext cx="7602582" cy="1938992"/>
          </a:xfrm>
          <a:prstGeom prst="rect">
            <a:avLst/>
          </a:prstGeom>
        </p:spPr>
        <p:txBody>
          <a:bodyPr wrap="square">
            <a:spAutoFit/>
          </a:bodyPr>
          <a:lstStyle/>
          <a:p>
            <a:pPr algn="just"/>
            <a:r>
              <a:rPr lang="el-GR" sz="2400" dirty="0">
                <a:solidFill>
                  <a:schemeClr val="accent6"/>
                </a:solidFill>
              </a:rPr>
              <a:t>Η 1η ομάδα παίρνει συνέντευξη σύμφωνα με τις ερωτήσεις που σημείωσε από την 2η και την 3η ομάδα, οι οποίες δίνουν απαντήσεις ανάλογα με τα στοιχεία που συγκέντρωσαν και τις γνώσεις που έχουν.</a:t>
            </a:r>
          </a:p>
        </p:txBody>
      </p:sp>
    </p:spTree>
    <p:extLst>
      <p:ext uri="{BB962C8B-B14F-4D97-AF65-F5344CB8AC3E}">
        <p14:creationId xmlns:p14="http://schemas.microsoft.com/office/powerpoint/2010/main" val="342313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C6704C23-8226-4899-8B14-AF1061FF1CC9}"/>
              </a:ext>
            </a:extLst>
          </p:cNvPr>
          <p:cNvSpPr/>
          <p:nvPr/>
        </p:nvSpPr>
        <p:spPr>
          <a:xfrm>
            <a:off x="457199" y="1240971"/>
            <a:ext cx="11168743" cy="5342709"/>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Δ΄ φάση: Εμπέδωση και εφαρμογή της νέας γνώσης</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TextBox"/>
          <p:cNvSpPr txBox="1"/>
          <p:nvPr/>
        </p:nvSpPr>
        <p:spPr>
          <a:xfrm>
            <a:off x="1645920" y="2190205"/>
            <a:ext cx="8699864" cy="3416320"/>
          </a:xfrm>
          <a:prstGeom prst="rect">
            <a:avLst/>
          </a:prstGeom>
          <a:noFill/>
        </p:spPr>
        <p:txBody>
          <a:bodyPr wrap="square" rtlCol="0">
            <a:spAutoFit/>
          </a:bodyPr>
          <a:lstStyle/>
          <a:p>
            <a:pPr algn="just"/>
            <a:endParaRPr lang="el-GR" sz="2400" dirty="0">
              <a:solidFill>
                <a:schemeClr val="accent6"/>
              </a:solidFill>
            </a:endParaRPr>
          </a:p>
          <a:p>
            <a:pPr algn="just"/>
            <a:r>
              <a:rPr lang="el-GR" sz="2400" dirty="0">
                <a:solidFill>
                  <a:schemeClr val="accent6"/>
                </a:solidFill>
              </a:rPr>
              <a:t>Σε αυτή τη δραστηριότητα συμμετέχουν όλοι οι εκπαιδευόμενοι. Ο/η εκπαιδευτής/</a:t>
            </a:r>
            <a:r>
              <a:rPr lang="el-GR" sz="2400" dirty="0" err="1">
                <a:solidFill>
                  <a:schemeClr val="accent6"/>
                </a:solidFill>
              </a:rPr>
              <a:t>τρια</a:t>
            </a:r>
            <a:r>
              <a:rPr lang="el-GR" sz="2400" dirty="0">
                <a:solidFill>
                  <a:schemeClr val="accent6"/>
                </a:solidFill>
              </a:rPr>
              <a:t> τοποθετεί ένα μεγάλο μπλε χαρτόνι στο κέντρο και όλοι πρέπει να γράψουν σε ένα καρτελάκι τα συναισθήματα που νιώθει κάποιος/α που δέχεται οποιοδήποτε είδος εκφοβισμού και να τα τοποθετήσουν/</a:t>
            </a:r>
            <a:r>
              <a:rPr lang="el-GR" sz="2400" dirty="0" err="1">
                <a:solidFill>
                  <a:schemeClr val="accent6"/>
                </a:solidFill>
              </a:rPr>
              <a:t>κολήσουν</a:t>
            </a:r>
            <a:r>
              <a:rPr lang="el-GR" sz="2400" dirty="0">
                <a:solidFill>
                  <a:schemeClr val="accent6"/>
                </a:solidFill>
              </a:rPr>
              <a:t> μέσα στη λίμνη.</a:t>
            </a:r>
          </a:p>
          <a:p>
            <a:pPr algn="just"/>
            <a:endParaRPr lang="el-GR" sz="2400" dirty="0">
              <a:solidFill>
                <a:schemeClr val="accent6"/>
              </a:solidFill>
            </a:endParaRPr>
          </a:p>
          <a:p>
            <a:pPr algn="just"/>
            <a:r>
              <a:rPr lang="el-GR" sz="2400" dirty="0">
                <a:solidFill>
                  <a:schemeClr val="accent6"/>
                </a:solidFill>
              </a:rPr>
              <a:t>Ακολουθεί συζήτηση</a:t>
            </a:r>
          </a:p>
        </p:txBody>
      </p:sp>
      <p:sp>
        <p:nvSpPr>
          <p:cNvPr id="6" name="5 - TextBox"/>
          <p:cNvSpPr txBox="1"/>
          <p:nvPr/>
        </p:nvSpPr>
        <p:spPr>
          <a:xfrm>
            <a:off x="4114800" y="1776549"/>
            <a:ext cx="3592285"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Λίμνη συναισθημάτων</a:t>
            </a:r>
          </a:p>
          <a:p>
            <a:endPar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 name="6 - Εικόνα" descr="images (2).jpg"/>
          <p:cNvPicPr>
            <a:picLocks noChangeAspect="1"/>
          </p:cNvPicPr>
          <p:nvPr/>
        </p:nvPicPr>
        <p:blipFill>
          <a:blip r:embed="rId2" cstate="print"/>
          <a:stretch>
            <a:fillRect/>
          </a:stretch>
        </p:blipFill>
        <p:spPr>
          <a:xfrm>
            <a:off x="7341326" y="4565604"/>
            <a:ext cx="3749040" cy="2018076"/>
          </a:xfrm>
          <a:prstGeom prst="rect">
            <a:avLst/>
          </a:prstGeom>
        </p:spPr>
      </p:pic>
    </p:spTree>
    <p:extLst>
      <p:ext uri="{BB962C8B-B14F-4D97-AF65-F5344CB8AC3E}">
        <p14:creationId xmlns:p14="http://schemas.microsoft.com/office/powerpoint/2010/main" val="342313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C6704C23-8226-4899-8B14-AF1061FF1CC9}"/>
              </a:ext>
            </a:extLst>
          </p:cNvPr>
          <p:cNvSpPr/>
          <p:nvPr/>
        </p:nvSpPr>
        <p:spPr>
          <a:xfrm>
            <a:off x="457199" y="1240971"/>
            <a:ext cx="11168743" cy="5342709"/>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Δ΄ φάση: Εμπέδωση και εφαρμογή της νέας γνώσης</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TextBox"/>
          <p:cNvSpPr txBox="1"/>
          <p:nvPr/>
        </p:nvSpPr>
        <p:spPr>
          <a:xfrm>
            <a:off x="1045029" y="2595154"/>
            <a:ext cx="9836331" cy="3046988"/>
          </a:xfrm>
          <a:prstGeom prst="rect">
            <a:avLst/>
          </a:prstGeom>
          <a:noFill/>
        </p:spPr>
        <p:txBody>
          <a:bodyPr wrap="square" rtlCol="0">
            <a:spAutoFit/>
          </a:bodyPr>
          <a:lstStyle/>
          <a:p>
            <a:pPr algn="just"/>
            <a:endParaRPr lang="el-GR" sz="2400" dirty="0"/>
          </a:p>
          <a:p>
            <a:pPr algn="just"/>
            <a:r>
              <a:rPr lang="el-GR" sz="2400" dirty="0"/>
              <a:t>Σε αυτή τη δραστηριότητα συμμετέχουν οι εκπαιδευόμενοι χωρισμένοι στις αρχικές ομάδες. Ο/η εκπαιδευτής/</a:t>
            </a:r>
            <a:r>
              <a:rPr lang="el-GR" sz="2400" dirty="0" err="1"/>
              <a:t>τρια</a:t>
            </a:r>
            <a:r>
              <a:rPr lang="el-GR" sz="2400" dirty="0"/>
              <a:t> δίνει μια ασπίδα σε κάθε ομάδα (μεγάλο γκρι χαρτόνι σε σχήμα ασπίδας) πάνω στην οποία κάθε ομάδα θα πρέπει να γράψει τρόπους αντιμετώπισης και διαχείρισης φαινομένων εκφοβισμού.</a:t>
            </a:r>
          </a:p>
          <a:p>
            <a:pPr algn="just"/>
            <a:endParaRPr lang="el-GR" sz="2400" dirty="0"/>
          </a:p>
          <a:p>
            <a:pPr algn="just"/>
            <a:r>
              <a:rPr lang="el-GR" sz="2400" dirty="0"/>
              <a:t>Ακολουθεί συζήτηση</a:t>
            </a:r>
          </a:p>
        </p:txBody>
      </p:sp>
      <p:sp>
        <p:nvSpPr>
          <p:cNvPr id="10" name="9 - TextBox"/>
          <p:cNvSpPr txBox="1"/>
          <p:nvPr/>
        </p:nvSpPr>
        <p:spPr>
          <a:xfrm>
            <a:off x="4258492" y="1763486"/>
            <a:ext cx="3448594" cy="83099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Ασπίδα προστασίας</a:t>
            </a:r>
          </a:p>
          <a:p>
            <a:endPar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1" name="10 - Εικόνα" descr="αρχείο λήψης.jpg"/>
          <p:cNvPicPr>
            <a:picLocks noChangeAspect="1"/>
          </p:cNvPicPr>
          <p:nvPr/>
        </p:nvPicPr>
        <p:blipFill>
          <a:blip r:embed="rId2" cstate="print"/>
          <a:stretch>
            <a:fillRect/>
          </a:stretch>
        </p:blipFill>
        <p:spPr>
          <a:xfrm>
            <a:off x="8007532" y="1706331"/>
            <a:ext cx="1129008" cy="1154436"/>
          </a:xfrm>
          <a:prstGeom prst="rect">
            <a:avLst/>
          </a:prstGeom>
        </p:spPr>
      </p:pic>
      <p:pic>
        <p:nvPicPr>
          <p:cNvPr id="12" name="11 - Εικόνα" descr="αρχείο λήψης.jpg"/>
          <p:cNvPicPr>
            <a:picLocks noChangeAspect="1"/>
          </p:cNvPicPr>
          <p:nvPr/>
        </p:nvPicPr>
        <p:blipFill>
          <a:blip r:embed="rId2" cstate="print"/>
          <a:stretch>
            <a:fillRect/>
          </a:stretch>
        </p:blipFill>
        <p:spPr>
          <a:xfrm>
            <a:off x="2582092" y="1636662"/>
            <a:ext cx="1129008" cy="1154436"/>
          </a:xfrm>
          <a:prstGeom prst="rect">
            <a:avLst/>
          </a:prstGeom>
        </p:spPr>
      </p:pic>
    </p:spTree>
    <p:extLst>
      <p:ext uri="{BB962C8B-B14F-4D97-AF65-F5344CB8AC3E}">
        <p14:creationId xmlns:p14="http://schemas.microsoft.com/office/powerpoint/2010/main" val="3423133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C6704C23-8226-4899-8B14-AF1061FF1CC9}"/>
              </a:ext>
            </a:extLst>
          </p:cNvPr>
          <p:cNvSpPr/>
          <p:nvPr/>
        </p:nvSpPr>
        <p:spPr>
          <a:xfrm>
            <a:off x="457199" y="1240971"/>
            <a:ext cx="11168743" cy="5342709"/>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Ε΄ φάση: Δράσεις αξιολόγησης</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3" name="22 - TextBox"/>
          <p:cNvSpPr txBox="1"/>
          <p:nvPr/>
        </p:nvSpPr>
        <p:spPr>
          <a:xfrm>
            <a:off x="940524" y="1724296"/>
            <a:ext cx="9914709" cy="1200329"/>
          </a:xfrm>
          <a:prstGeom prst="rect">
            <a:avLst/>
          </a:prstGeom>
          <a:noFill/>
          <a:ln>
            <a:noFill/>
          </a:ln>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Αξιολόγηση του βιωματικού εργαστηρίου από τους εκπαιδευόμενους</a:t>
            </a:r>
          </a:p>
          <a:p>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sp>
        <p:nvSpPr>
          <p:cNvPr id="6" name="5 - TextBox"/>
          <p:cNvSpPr txBox="1"/>
          <p:nvPr/>
        </p:nvSpPr>
        <p:spPr>
          <a:xfrm>
            <a:off x="1018902" y="2608216"/>
            <a:ext cx="10189027" cy="2677656"/>
          </a:xfrm>
          <a:prstGeom prst="rect">
            <a:avLst/>
          </a:prstGeom>
          <a:noFill/>
          <a:ln>
            <a:noFill/>
          </a:ln>
        </p:spPr>
        <p:txBody>
          <a:bodyPr wrap="square" rtlCol="0">
            <a:spAutoFit/>
          </a:bodyPr>
          <a:lstStyle/>
          <a:p>
            <a:pPr>
              <a:buFont typeface="Wingdings" pitchFamily="2" charset="2"/>
              <a:buChar char="v"/>
            </a:pPr>
            <a:r>
              <a:rPr lang="el-GR" sz="2400" dirty="0">
                <a:solidFill>
                  <a:schemeClr val="accent6"/>
                </a:solidFill>
              </a:rPr>
              <a:t>Στους συμμετέχοντες μοιράζεται η «κάρτα εξόδου».</a:t>
            </a:r>
          </a:p>
          <a:p>
            <a:r>
              <a:rPr lang="el-GR" sz="2400" dirty="0">
                <a:solidFill>
                  <a:schemeClr val="accent6"/>
                </a:solidFill>
              </a:rPr>
              <a:t>Πρόκειται για ένα καρτελάκι αντίστοιχο με την «κάρτα εισόδου», στο οποίο καλούνται να γράψουν με λίγα λόγια, ακόμα και με μία λέξη, πώς ένιωσαν για το βιωματικό εργαστήριο στο οποίο συμμετείχαν.</a:t>
            </a:r>
          </a:p>
          <a:p>
            <a:endParaRPr lang="el-GR" sz="2400" dirty="0">
              <a:solidFill>
                <a:schemeClr val="accent6"/>
              </a:solidFill>
            </a:endParaRPr>
          </a:p>
          <a:p>
            <a:pPr>
              <a:buFont typeface="Wingdings" pitchFamily="2" charset="2"/>
              <a:buChar char="v"/>
            </a:pPr>
            <a:r>
              <a:rPr lang="el-GR" sz="2400" dirty="0">
                <a:solidFill>
                  <a:schemeClr val="accent6"/>
                </a:solidFill>
              </a:rPr>
              <a:t>Την κάρτα εξόδου μαζεύει ο εκπαιδευτής/</a:t>
            </a:r>
            <a:r>
              <a:rPr lang="el-GR" sz="2400" dirty="0" err="1">
                <a:solidFill>
                  <a:schemeClr val="accent6"/>
                </a:solidFill>
              </a:rPr>
              <a:t>τρια</a:t>
            </a:r>
            <a:r>
              <a:rPr lang="el-GR" sz="2400" dirty="0">
                <a:solidFill>
                  <a:schemeClr val="accent6"/>
                </a:solidFill>
              </a:rPr>
              <a:t> κατά τη λήξη του εργαστηρίου και ευχαριστεί τους συμμετέχοντες.</a:t>
            </a:r>
          </a:p>
        </p:txBody>
      </p:sp>
    </p:spTree>
    <p:extLst>
      <p:ext uri="{BB962C8B-B14F-4D97-AF65-F5344CB8AC3E}">
        <p14:creationId xmlns:p14="http://schemas.microsoft.com/office/powerpoint/2010/main" val="3423133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
            <a:extLst>
              <a:ext uri="{FF2B5EF4-FFF2-40B4-BE49-F238E27FC236}">
                <a16:creationId xmlns:a16="http://schemas.microsoft.com/office/drawing/2014/main" id="{C6704C23-8226-4899-8B14-AF1061FF1CC9}"/>
              </a:ext>
            </a:extLst>
          </p:cNvPr>
          <p:cNvSpPr/>
          <p:nvPr/>
        </p:nvSpPr>
        <p:spPr>
          <a:xfrm>
            <a:off x="535577" y="1162597"/>
            <a:ext cx="11064240" cy="5255328"/>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TextBox 5">
            <a:extLst>
              <a:ext uri="{FF2B5EF4-FFF2-40B4-BE49-F238E27FC236}">
                <a16:creationId xmlns:a16="http://schemas.microsoft.com/office/drawing/2014/main" id="{B07582D1-C7E7-41E1-BF7A-D9460BAE7556}"/>
              </a:ext>
            </a:extLst>
          </p:cNvPr>
          <p:cNvSpPr txBox="1"/>
          <p:nvPr/>
        </p:nvSpPr>
        <p:spPr>
          <a:xfrm>
            <a:off x="4349932" y="246020"/>
            <a:ext cx="3265714" cy="646331"/>
          </a:xfrm>
          <a:prstGeom prst="rect">
            <a:avLst/>
          </a:prstGeom>
          <a:noFill/>
        </p:spPr>
        <p:txBody>
          <a:bodyPr wrap="square" lIns="108000" rIns="108000" rtlCol="0" anchor="ctr">
            <a:spAutoFit/>
          </a:bodyPr>
          <a:lstStyle/>
          <a:p>
            <a:r>
              <a:rPr lang="el-GR" altLang="ko-KR" sz="3600" b="1" dirty="0">
                <a:solidFill>
                  <a:schemeClr val="accent6"/>
                </a:solidFill>
                <a:cs typeface="Arial" pitchFamily="34" charset="0"/>
              </a:rPr>
              <a:t>Περιεχόμενα</a:t>
            </a:r>
            <a:endParaRPr lang="ko-KR" altLang="en-US" sz="3600" b="1" dirty="0">
              <a:solidFill>
                <a:schemeClr val="accent6"/>
              </a:solidFill>
              <a:cs typeface="Arial" pitchFamily="34" charset="0"/>
            </a:endParaRPr>
          </a:p>
        </p:txBody>
      </p:sp>
      <p:grpSp>
        <p:nvGrpSpPr>
          <p:cNvPr id="8" name="Group 29">
            <a:extLst>
              <a:ext uri="{FF2B5EF4-FFF2-40B4-BE49-F238E27FC236}">
                <a16:creationId xmlns:a16="http://schemas.microsoft.com/office/drawing/2014/main" id="{7140712F-FC83-445F-B944-5EB1E598C9AE}"/>
              </a:ext>
            </a:extLst>
          </p:cNvPr>
          <p:cNvGrpSpPr/>
          <p:nvPr/>
        </p:nvGrpSpPr>
        <p:grpSpPr>
          <a:xfrm>
            <a:off x="1907177" y="1633165"/>
            <a:ext cx="9130937" cy="1415772"/>
            <a:chOff x="6626470" y="1884559"/>
            <a:chExt cx="5241125" cy="1415772"/>
          </a:xfrm>
        </p:grpSpPr>
        <p:sp>
          <p:nvSpPr>
            <p:cNvPr id="34" name="TextBox 9">
              <a:extLst>
                <a:ext uri="{FF2B5EF4-FFF2-40B4-BE49-F238E27FC236}">
                  <a16:creationId xmlns:a16="http://schemas.microsoft.com/office/drawing/2014/main" id="{A38BD834-09E2-46F2-89F6-8B322FC08232}"/>
                </a:ext>
              </a:extLst>
            </p:cNvPr>
            <p:cNvSpPr txBox="1"/>
            <p:nvPr/>
          </p:nvSpPr>
          <p:spPr>
            <a:xfrm>
              <a:off x="7454630" y="1915336"/>
              <a:ext cx="4412965" cy="1384995"/>
            </a:xfrm>
            <a:prstGeom prst="rect">
              <a:avLst/>
            </a:prstGeom>
            <a:noFill/>
          </p:spPr>
          <p:txBody>
            <a:bodyPr wrap="square" lIns="108000" rIns="108000" rtlCol="0">
              <a:spAutoFit/>
            </a:bodyPr>
            <a:lstStyle/>
            <a:p>
              <a:r>
                <a:rPr lang="el-GR" altLang="ko-KR" sz="2800" b="1" dirty="0">
                  <a:solidFill>
                    <a:schemeClr val="accent6"/>
                  </a:solidFill>
                  <a:cs typeface="Arial" pitchFamily="34" charset="0"/>
                </a:rPr>
                <a:t>Το μοντέλο των 5 σταδίων για εργαστήρια βιωματικής μάθησης</a:t>
              </a:r>
              <a:endParaRPr lang="ko-KR" altLang="en-US" sz="2800" b="1" dirty="0">
                <a:solidFill>
                  <a:schemeClr val="accent6"/>
                </a:solidFill>
                <a:cs typeface="Arial" pitchFamily="34" charset="0"/>
              </a:endParaRPr>
            </a:p>
          </p:txBody>
        </p:sp>
        <p:sp>
          <p:nvSpPr>
            <p:cNvPr id="35" name="TextBox 10">
              <a:extLst>
                <a:ext uri="{FF2B5EF4-FFF2-40B4-BE49-F238E27FC236}">
                  <a16:creationId xmlns:a16="http://schemas.microsoft.com/office/drawing/2014/main" id="{D2BB98E8-4C33-44A6-AA84-C24039CCFA6F}"/>
                </a:ext>
              </a:extLst>
            </p:cNvPr>
            <p:cNvSpPr txBox="1"/>
            <p:nvPr/>
          </p:nvSpPr>
          <p:spPr>
            <a:xfrm>
              <a:off x="6626470" y="1884559"/>
              <a:ext cx="981106" cy="584775"/>
            </a:xfrm>
            <a:prstGeom prst="rect">
              <a:avLst/>
            </a:prstGeom>
            <a:noFill/>
          </p:spPr>
          <p:txBody>
            <a:bodyPr wrap="square" lIns="108000" rIns="108000" rtlCol="0">
              <a:spAutoFit/>
            </a:bodyPr>
            <a:lstStyle/>
            <a:p>
              <a:pPr algn="ctr"/>
              <a:r>
                <a:rPr lang="en-US" altLang="ko-KR" sz="3200" b="1" dirty="0">
                  <a:solidFill>
                    <a:schemeClr val="accent2">
                      <a:lumMod val="60000"/>
                      <a:lumOff val="40000"/>
                    </a:schemeClr>
                  </a:solidFill>
                  <a:cs typeface="Arial" pitchFamily="34" charset="0"/>
                </a:rPr>
                <a:t>0</a:t>
              </a:r>
              <a:r>
                <a:rPr lang="el-GR" altLang="ko-KR" sz="3200" b="1" dirty="0">
                  <a:solidFill>
                    <a:schemeClr val="accent2">
                      <a:lumMod val="60000"/>
                      <a:lumOff val="40000"/>
                    </a:schemeClr>
                  </a:solidFill>
                  <a:cs typeface="Arial" pitchFamily="34" charset="0"/>
                </a:rPr>
                <a:t>1</a:t>
              </a:r>
              <a:endParaRPr lang="ko-KR" altLang="en-US" sz="3200" b="1" dirty="0">
                <a:solidFill>
                  <a:schemeClr val="accent2">
                    <a:lumMod val="60000"/>
                    <a:lumOff val="40000"/>
                  </a:schemeClr>
                </a:solidFill>
                <a:cs typeface="Arial" pitchFamily="34" charset="0"/>
              </a:endParaRPr>
            </a:p>
          </p:txBody>
        </p:sp>
      </p:grpSp>
      <p:grpSp>
        <p:nvGrpSpPr>
          <p:cNvPr id="9" name="Group 30">
            <a:extLst>
              <a:ext uri="{FF2B5EF4-FFF2-40B4-BE49-F238E27FC236}">
                <a16:creationId xmlns:a16="http://schemas.microsoft.com/office/drawing/2014/main" id="{FC34C18B-00FD-416B-BB1A-ADF93EDF3F3B}"/>
              </a:ext>
            </a:extLst>
          </p:cNvPr>
          <p:cNvGrpSpPr/>
          <p:nvPr/>
        </p:nvGrpSpPr>
        <p:grpSpPr>
          <a:xfrm>
            <a:off x="1959428" y="3204178"/>
            <a:ext cx="8503920" cy="984884"/>
            <a:chOff x="6626470" y="3048182"/>
            <a:chExt cx="5240588" cy="984884"/>
          </a:xfrm>
        </p:grpSpPr>
        <p:sp>
          <p:nvSpPr>
            <p:cNvPr id="38" name="TextBox 13">
              <a:extLst>
                <a:ext uri="{FF2B5EF4-FFF2-40B4-BE49-F238E27FC236}">
                  <a16:creationId xmlns:a16="http://schemas.microsoft.com/office/drawing/2014/main" id="{29BF85FC-CB9F-48CC-97AD-24B8EB0149E1}"/>
                </a:ext>
              </a:extLst>
            </p:cNvPr>
            <p:cNvSpPr txBox="1"/>
            <p:nvPr/>
          </p:nvSpPr>
          <p:spPr>
            <a:xfrm>
              <a:off x="7454630" y="3078959"/>
              <a:ext cx="4412428" cy="954107"/>
            </a:xfrm>
            <a:prstGeom prst="rect">
              <a:avLst/>
            </a:prstGeom>
            <a:noFill/>
          </p:spPr>
          <p:txBody>
            <a:bodyPr wrap="square" lIns="108000" rIns="108000" rtlCol="0">
              <a:spAutoFit/>
            </a:bodyPr>
            <a:lstStyle/>
            <a:p>
              <a:r>
                <a:rPr lang="el-GR" altLang="ko-KR" sz="2800" b="1" dirty="0">
                  <a:solidFill>
                    <a:schemeClr val="accent6"/>
                  </a:solidFill>
                  <a:cs typeface="Arial" pitchFamily="34" charset="0"/>
                </a:rPr>
                <a:t>Βιωματικό εργαστήριο με θέμα το </a:t>
              </a:r>
              <a:r>
                <a:rPr lang="en-US" altLang="ko-KR" sz="2800" b="1" dirty="0">
                  <a:solidFill>
                    <a:schemeClr val="accent6"/>
                  </a:solidFill>
                  <a:cs typeface="Arial" pitchFamily="34" charset="0"/>
                </a:rPr>
                <a:t>bullying</a:t>
              </a:r>
              <a:r>
                <a:rPr lang="el-GR" altLang="ko-KR" sz="2800" b="1" dirty="0">
                  <a:solidFill>
                    <a:schemeClr val="accent6"/>
                  </a:solidFill>
                  <a:cs typeface="Arial" pitchFamily="34" charset="0"/>
                </a:rPr>
                <a:t> </a:t>
              </a:r>
              <a:endParaRPr lang="ko-KR" altLang="en-US" sz="2800" b="1" dirty="0">
                <a:solidFill>
                  <a:schemeClr val="accent6"/>
                </a:solidFill>
                <a:cs typeface="Arial" pitchFamily="34" charset="0"/>
              </a:endParaRPr>
            </a:p>
          </p:txBody>
        </p:sp>
        <p:sp>
          <p:nvSpPr>
            <p:cNvPr id="42" name="TextBox 14">
              <a:extLst>
                <a:ext uri="{FF2B5EF4-FFF2-40B4-BE49-F238E27FC236}">
                  <a16:creationId xmlns:a16="http://schemas.microsoft.com/office/drawing/2014/main" id="{E2E1452F-F7C5-4578-B19C-4A14A1B26C8B}"/>
                </a:ext>
              </a:extLst>
            </p:cNvPr>
            <p:cNvSpPr txBox="1"/>
            <p:nvPr/>
          </p:nvSpPr>
          <p:spPr>
            <a:xfrm>
              <a:off x="6626470" y="3048182"/>
              <a:ext cx="981106" cy="584775"/>
            </a:xfrm>
            <a:prstGeom prst="rect">
              <a:avLst/>
            </a:prstGeom>
            <a:noFill/>
          </p:spPr>
          <p:txBody>
            <a:bodyPr wrap="square" lIns="108000" rIns="108000" rtlCol="0">
              <a:spAutoFit/>
            </a:bodyPr>
            <a:lstStyle/>
            <a:p>
              <a:pPr algn="ctr"/>
              <a:r>
                <a:rPr lang="en-US" altLang="ko-KR" sz="3200" b="1" dirty="0">
                  <a:solidFill>
                    <a:schemeClr val="accent2">
                      <a:lumMod val="60000"/>
                      <a:lumOff val="40000"/>
                    </a:schemeClr>
                  </a:solidFill>
                  <a:cs typeface="Arial" pitchFamily="34" charset="0"/>
                </a:rPr>
                <a:t>0</a:t>
              </a:r>
              <a:r>
                <a:rPr lang="el-GR" altLang="ko-KR" sz="3200" b="1" dirty="0">
                  <a:solidFill>
                    <a:schemeClr val="accent2">
                      <a:lumMod val="60000"/>
                      <a:lumOff val="40000"/>
                    </a:schemeClr>
                  </a:solidFill>
                  <a:cs typeface="Arial" pitchFamily="34" charset="0"/>
                </a:rPr>
                <a:t>2</a:t>
              </a:r>
              <a:endParaRPr lang="ko-KR" altLang="en-US" sz="3200" b="1" dirty="0">
                <a:solidFill>
                  <a:schemeClr val="accent2">
                    <a:lumMod val="60000"/>
                    <a:lumOff val="40000"/>
                  </a:schemeClr>
                </a:solidFill>
                <a:cs typeface="Arial" pitchFamily="34" charset="0"/>
              </a:endParaRPr>
            </a:p>
          </p:txBody>
        </p:sp>
      </p:grpSp>
      <p:grpSp>
        <p:nvGrpSpPr>
          <p:cNvPr id="12" name="Group 31">
            <a:extLst>
              <a:ext uri="{FF2B5EF4-FFF2-40B4-BE49-F238E27FC236}">
                <a16:creationId xmlns:a16="http://schemas.microsoft.com/office/drawing/2014/main" id="{60C3BA0C-6C6D-4734-A5DA-5BF5FF9719BC}"/>
              </a:ext>
            </a:extLst>
          </p:cNvPr>
          <p:cNvGrpSpPr/>
          <p:nvPr/>
        </p:nvGrpSpPr>
        <p:grpSpPr>
          <a:xfrm>
            <a:off x="2429691" y="4841997"/>
            <a:ext cx="5081453" cy="584775"/>
            <a:chOff x="6626470" y="4211805"/>
            <a:chExt cx="5012892" cy="584775"/>
          </a:xfrm>
        </p:grpSpPr>
        <p:sp>
          <p:nvSpPr>
            <p:cNvPr id="46" name="TextBox 17">
              <a:extLst>
                <a:ext uri="{FF2B5EF4-FFF2-40B4-BE49-F238E27FC236}">
                  <a16:creationId xmlns:a16="http://schemas.microsoft.com/office/drawing/2014/main" id="{6F76D16D-BF18-43EF-9AF7-F44F3D563A0E}"/>
                </a:ext>
              </a:extLst>
            </p:cNvPr>
            <p:cNvSpPr txBox="1"/>
            <p:nvPr/>
          </p:nvSpPr>
          <p:spPr>
            <a:xfrm>
              <a:off x="7454630" y="4242582"/>
              <a:ext cx="4184732" cy="523220"/>
            </a:xfrm>
            <a:prstGeom prst="rect">
              <a:avLst/>
            </a:prstGeom>
            <a:noFill/>
          </p:spPr>
          <p:txBody>
            <a:bodyPr wrap="square" lIns="108000" rIns="108000" rtlCol="0">
              <a:spAutoFit/>
            </a:bodyPr>
            <a:lstStyle/>
            <a:p>
              <a:r>
                <a:rPr lang="el-GR" altLang="ko-KR" sz="2800" b="1" dirty="0">
                  <a:solidFill>
                    <a:schemeClr val="accent6"/>
                  </a:solidFill>
                  <a:cs typeface="Arial" pitchFamily="34" charset="0"/>
                </a:rPr>
                <a:t>Ανάθεση έργου</a:t>
              </a:r>
              <a:endParaRPr lang="ko-KR" altLang="en-US" sz="2800" b="1" dirty="0">
                <a:solidFill>
                  <a:schemeClr val="accent6"/>
                </a:solidFill>
                <a:cs typeface="Arial" pitchFamily="34" charset="0"/>
              </a:endParaRPr>
            </a:p>
          </p:txBody>
        </p:sp>
        <p:sp>
          <p:nvSpPr>
            <p:cNvPr id="47" name="TextBox 18">
              <a:extLst>
                <a:ext uri="{FF2B5EF4-FFF2-40B4-BE49-F238E27FC236}">
                  <a16:creationId xmlns:a16="http://schemas.microsoft.com/office/drawing/2014/main" id="{D09C452E-68D3-4C74-8A4E-0EBFDEF40F5D}"/>
                </a:ext>
              </a:extLst>
            </p:cNvPr>
            <p:cNvSpPr txBox="1"/>
            <p:nvPr/>
          </p:nvSpPr>
          <p:spPr>
            <a:xfrm>
              <a:off x="6626470" y="4211805"/>
              <a:ext cx="773196" cy="584775"/>
            </a:xfrm>
            <a:prstGeom prst="rect">
              <a:avLst/>
            </a:prstGeom>
            <a:noFill/>
          </p:spPr>
          <p:txBody>
            <a:bodyPr wrap="square" lIns="108000" rIns="108000" rtlCol="0">
              <a:spAutoFit/>
            </a:bodyPr>
            <a:lstStyle/>
            <a:p>
              <a:pPr algn="ctr"/>
              <a:r>
                <a:rPr lang="en-US" altLang="ko-KR" sz="3200" b="1" dirty="0">
                  <a:solidFill>
                    <a:schemeClr val="accent2">
                      <a:lumMod val="60000"/>
                      <a:lumOff val="40000"/>
                    </a:schemeClr>
                  </a:solidFill>
                  <a:cs typeface="Arial" pitchFamily="34" charset="0"/>
                </a:rPr>
                <a:t>0</a:t>
              </a:r>
              <a:r>
                <a:rPr lang="el-GR" altLang="ko-KR" sz="3200" b="1" dirty="0">
                  <a:solidFill>
                    <a:schemeClr val="accent2">
                      <a:lumMod val="60000"/>
                      <a:lumOff val="40000"/>
                    </a:schemeClr>
                  </a:solidFill>
                  <a:cs typeface="Arial" pitchFamily="34" charset="0"/>
                </a:rPr>
                <a:t>3</a:t>
              </a:r>
              <a:endParaRPr lang="ko-KR" altLang="en-US" sz="3200" b="1" dirty="0">
                <a:solidFill>
                  <a:schemeClr val="accent2">
                    <a:lumMod val="60000"/>
                    <a:lumOff val="40000"/>
                  </a:schemeClr>
                </a:solidFill>
                <a:cs typeface="Arial" pitchFamily="34" charset="0"/>
              </a:endParaRPr>
            </a:p>
          </p:txBody>
        </p:sp>
      </p:grpSp>
    </p:spTree>
    <p:extLst>
      <p:ext uri="{BB962C8B-B14F-4D97-AF65-F5344CB8AC3E}">
        <p14:creationId xmlns:p14="http://schemas.microsoft.com/office/powerpoint/2010/main" val="184736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6704C23-8226-4899-8B14-AF1061FF1CC9}"/>
              </a:ext>
            </a:extLst>
          </p:cNvPr>
          <p:cNvSpPr/>
          <p:nvPr/>
        </p:nvSpPr>
        <p:spPr>
          <a:xfrm>
            <a:off x="457199" y="1240971"/>
            <a:ext cx="11168743" cy="5342709"/>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l-GR" altLang="ko-KR" sz="3600" b="1" dirty="0">
                <a:solidFill>
                  <a:schemeClr val="accent6"/>
                </a:solidFill>
                <a:latin typeface="+mn-lt"/>
              </a:rPr>
              <a:t>Ε΄ φάση: Δράσεις αξιολόγησης</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5" name="4 - TextBox"/>
          <p:cNvSpPr txBox="1"/>
          <p:nvPr/>
        </p:nvSpPr>
        <p:spPr>
          <a:xfrm>
            <a:off x="783771" y="1824446"/>
            <a:ext cx="10302240" cy="830997"/>
          </a:xfrm>
          <a:prstGeom prst="rect">
            <a:avLst/>
          </a:prstGeom>
          <a:noFill/>
          <a:ln>
            <a:noFill/>
          </a:ln>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Αξιολόγηση του βιωματικού εργαστηρίου από τον εκπαιδευτή</a:t>
            </a:r>
          </a:p>
          <a:p>
            <a:r>
              <a:rPr lang="el-G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sp>
        <p:nvSpPr>
          <p:cNvPr id="7" name="6 - TextBox"/>
          <p:cNvSpPr txBox="1"/>
          <p:nvPr/>
        </p:nvSpPr>
        <p:spPr>
          <a:xfrm>
            <a:off x="1123407" y="2460170"/>
            <a:ext cx="9718766" cy="3046988"/>
          </a:xfrm>
          <a:prstGeom prst="rect">
            <a:avLst/>
          </a:prstGeom>
          <a:noFill/>
          <a:ln>
            <a:noFill/>
          </a:ln>
        </p:spPr>
        <p:txBody>
          <a:bodyPr wrap="square" rtlCol="0">
            <a:spAutoFit/>
          </a:bodyPr>
          <a:lstStyle/>
          <a:p>
            <a:pPr algn="ctr"/>
            <a:r>
              <a:rPr lang="el-GR" sz="2400" dirty="0">
                <a:solidFill>
                  <a:schemeClr val="accent6"/>
                </a:solidFill>
              </a:rPr>
              <a:t> </a:t>
            </a:r>
          </a:p>
          <a:p>
            <a:pPr algn="just">
              <a:buFont typeface="Wingdings" pitchFamily="2" charset="2"/>
              <a:buChar char="v"/>
            </a:pPr>
            <a:r>
              <a:rPr lang="el-GR" sz="2400" dirty="0">
                <a:solidFill>
                  <a:schemeClr val="accent6"/>
                </a:solidFill>
              </a:rPr>
              <a:t>Ο/η εκπαιδευτής/</a:t>
            </a:r>
            <a:r>
              <a:rPr lang="el-GR" sz="2400" dirty="0" err="1">
                <a:solidFill>
                  <a:schemeClr val="accent6"/>
                </a:solidFill>
              </a:rPr>
              <a:t>τρια</a:t>
            </a:r>
            <a:r>
              <a:rPr lang="el-GR" sz="2400" dirty="0">
                <a:solidFill>
                  <a:schemeClr val="accent6"/>
                </a:solidFill>
              </a:rPr>
              <a:t> τηρεί σημειώσεις κατά τη διάρκεια εξέλιξης της μαθησιακής/βιωματικής διαδικασίας.</a:t>
            </a:r>
          </a:p>
          <a:p>
            <a:pPr algn="just"/>
            <a:endParaRPr lang="el-GR" sz="2400" dirty="0">
              <a:solidFill>
                <a:schemeClr val="accent6"/>
              </a:solidFill>
            </a:endParaRPr>
          </a:p>
          <a:p>
            <a:pPr algn="just">
              <a:buFont typeface="Wingdings" pitchFamily="2" charset="2"/>
              <a:buChar char="v"/>
            </a:pPr>
            <a:r>
              <a:rPr lang="el-GR" sz="2400" dirty="0">
                <a:solidFill>
                  <a:schemeClr val="accent6"/>
                </a:solidFill>
              </a:rPr>
              <a:t>Η ανάλυση και αποτίμηση των παρατηρήσεων, θα οδηγήσει σε χρήσιμα συμπεράσματα τόσο για την επιτυχία του εργαστηρίου, όσο και για την πρόοδο των εκπαιδευόμενων. </a:t>
            </a:r>
          </a:p>
          <a:p>
            <a:pPr algn="just"/>
            <a:endParaRPr lang="el-GR" sz="2400" dirty="0">
              <a:solidFill>
                <a:schemeClr val="accent6"/>
              </a:solidFill>
            </a:endParaRPr>
          </a:p>
        </p:txBody>
      </p:sp>
    </p:spTree>
    <p:extLst>
      <p:ext uri="{BB962C8B-B14F-4D97-AF65-F5344CB8AC3E}">
        <p14:creationId xmlns:p14="http://schemas.microsoft.com/office/powerpoint/2010/main" val="342313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4 - Ομάδα"/>
          <p:cNvGrpSpPr/>
          <p:nvPr/>
        </p:nvGrpSpPr>
        <p:grpSpPr>
          <a:xfrm>
            <a:off x="2756264" y="1737360"/>
            <a:ext cx="6805748" cy="4637314"/>
            <a:chOff x="1541417" y="1371600"/>
            <a:chExt cx="4071515" cy="4480894"/>
          </a:xfrm>
        </p:grpSpPr>
        <p:grpSp>
          <p:nvGrpSpPr>
            <p:cNvPr id="3" name="Google Shape;12277;p68"/>
            <p:cNvGrpSpPr/>
            <p:nvPr/>
          </p:nvGrpSpPr>
          <p:grpSpPr>
            <a:xfrm>
              <a:off x="1541417" y="1371600"/>
              <a:ext cx="3540034" cy="3448593"/>
              <a:chOff x="2623237" y="2431047"/>
              <a:chExt cx="355024" cy="332630"/>
            </a:xfrm>
            <a:solidFill>
              <a:schemeClr val="tx1"/>
            </a:solidFill>
          </p:grpSpPr>
          <p:sp>
            <p:nvSpPr>
              <p:cNvPr id="12" name="Google Shape;12278;p68"/>
              <p:cNvSpPr/>
              <p:nvPr/>
            </p:nvSpPr>
            <p:spPr>
              <a:xfrm>
                <a:off x="2655856" y="2604370"/>
                <a:ext cx="48579" cy="64506"/>
              </a:xfrm>
              <a:custGeom>
                <a:avLst/>
                <a:gdLst/>
                <a:ahLst/>
                <a:cxnLst/>
                <a:rect l="l" t="t" r="r" b="b"/>
                <a:pathLst>
                  <a:path w="1525" h="2025" extrusionOk="0">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279;p68"/>
              <p:cNvSpPr/>
              <p:nvPr/>
            </p:nvSpPr>
            <p:spPr>
              <a:xfrm>
                <a:off x="2623237" y="2431047"/>
                <a:ext cx="355024" cy="332630"/>
              </a:xfrm>
              <a:custGeom>
                <a:avLst/>
                <a:gdLst/>
                <a:ahLst/>
                <a:cxnLst/>
                <a:rect l="l" t="t" r="r" b="b"/>
                <a:pathLst>
                  <a:path w="11145" h="10442" extrusionOk="0">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solidFill>
                </a:endParaRPr>
              </a:p>
            </p:txBody>
          </p:sp>
          <p:sp>
            <p:nvSpPr>
              <p:cNvPr id="14" name="Google Shape;12280;p68"/>
              <p:cNvSpPr/>
              <p:nvPr/>
            </p:nvSpPr>
            <p:spPr>
              <a:xfrm>
                <a:off x="2897827" y="2604753"/>
                <a:ext cx="48197" cy="64506"/>
              </a:xfrm>
              <a:custGeom>
                <a:avLst/>
                <a:gdLst/>
                <a:ahLst/>
                <a:cxnLst/>
                <a:rect l="l" t="t" r="r" b="b"/>
                <a:pathLst>
                  <a:path w="1513" h="2025" extrusionOk="0">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281;p68"/>
              <p:cNvSpPr/>
              <p:nvPr/>
            </p:nvSpPr>
            <p:spPr>
              <a:xfrm>
                <a:off x="2775695" y="2551650"/>
                <a:ext cx="51223" cy="51223"/>
              </a:xfrm>
              <a:custGeom>
                <a:avLst/>
                <a:gdLst/>
                <a:ahLst/>
                <a:cxnLst/>
                <a:rect l="l" t="t" r="r" b="b"/>
                <a:pathLst>
                  <a:path w="1608" h="1608" extrusionOk="0">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23 - Ομάδα"/>
            <p:cNvGrpSpPr/>
            <p:nvPr/>
          </p:nvGrpSpPr>
          <p:grpSpPr>
            <a:xfrm>
              <a:off x="1555775" y="4773913"/>
              <a:ext cx="4057157" cy="1078581"/>
              <a:chOff x="1555775" y="4773913"/>
              <a:chExt cx="4057157" cy="1078581"/>
            </a:xfrm>
          </p:grpSpPr>
          <p:sp>
            <p:nvSpPr>
              <p:cNvPr id="16" name="Round Same Side Corner Rectangle 8">
                <a:extLst>
                  <a:ext uri="{FF2B5EF4-FFF2-40B4-BE49-F238E27FC236}">
                    <a16:creationId xmlns:a16="http://schemas.microsoft.com/office/drawing/2014/main" id="{DB67113F-D303-42DA-95BD-610BBED8BE92}"/>
                  </a:ext>
                </a:extLst>
              </p:cNvPr>
              <p:cNvSpPr/>
              <p:nvPr/>
            </p:nvSpPr>
            <p:spPr>
              <a:xfrm>
                <a:off x="1555775" y="492501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ound Same Side Corner Rectangle 8">
                <a:extLst>
                  <a:ext uri="{FF2B5EF4-FFF2-40B4-BE49-F238E27FC236}">
                    <a16:creationId xmlns:a16="http://schemas.microsoft.com/office/drawing/2014/main" id="{DB67113F-D303-42DA-95BD-610BBED8BE92}"/>
                  </a:ext>
                </a:extLst>
              </p:cNvPr>
              <p:cNvSpPr/>
              <p:nvPr/>
            </p:nvSpPr>
            <p:spPr>
              <a:xfrm>
                <a:off x="3837422" y="4868410"/>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ound Same Side Corner Rectangle 8">
                <a:extLst>
                  <a:ext uri="{FF2B5EF4-FFF2-40B4-BE49-F238E27FC236}">
                    <a16:creationId xmlns:a16="http://schemas.microsoft.com/office/drawing/2014/main" id="{DB67113F-D303-42DA-95BD-610BBED8BE92}"/>
                  </a:ext>
                </a:extLst>
              </p:cNvPr>
              <p:cNvSpPr/>
              <p:nvPr/>
            </p:nvSpPr>
            <p:spPr>
              <a:xfrm>
                <a:off x="2983981" y="5190627"/>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 Same Side Corner Rectangle 8">
                <a:extLst>
                  <a:ext uri="{FF2B5EF4-FFF2-40B4-BE49-F238E27FC236}">
                    <a16:creationId xmlns:a16="http://schemas.microsoft.com/office/drawing/2014/main" id="{DB67113F-D303-42DA-95BD-610BBED8BE92}"/>
                  </a:ext>
                </a:extLst>
              </p:cNvPr>
              <p:cNvSpPr/>
              <p:nvPr/>
            </p:nvSpPr>
            <p:spPr>
              <a:xfrm>
                <a:off x="3449890" y="4885826"/>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 Same Side Corner Rectangle 20">
                <a:extLst>
                  <a:ext uri="{FF2B5EF4-FFF2-40B4-BE49-F238E27FC236}">
                    <a16:creationId xmlns:a16="http://schemas.microsoft.com/office/drawing/2014/main" id="{64493E6A-B33B-4279-A44A-DC445D86772A}"/>
                  </a:ext>
                </a:extLst>
              </p:cNvPr>
              <p:cNvSpPr/>
              <p:nvPr/>
            </p:nvSpPr>
            <p:spPr>
              <a:xfrm rot="10800000">
                <a:off x="2090687" y="4974210"/>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 Same Side Corner Rectangle 20">
                <a:extLst>
                  <a:ext uri="{FF2B5EF4-FFF2-40B4-BE49-F238E27FC236}">
                    <a16:creationId xmlns:a16="http://schemas.microsoft.com/office/drawing/2014/main" id="{64493E6A-B33B-4279-A44A-DC445D86772A}"/>
                  </a:ext>
                </a:extLst>
              </p:cNvPr>
              <p:cNvSpPr/>
              <p:nvPr/>
            </p:nvSpPr>
            <p:spPr>
              <a:xfrm rot="10800000">
                <a:off x="5299796" y="4773913"/>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ound Same Side Corner Rectangle 20">
                <a:extLst>
                  <a:ext uri="{FF2B5EF4-FFF2-40B4-BE49-F238E27FC236}">
                    <a16:creationId xmlns:a16="http://schemas.microsoft.com/office/drawing/2014/main" id="{64493E6A-B33B-4279-A44A-DC445D86772A}"/>
                  </a:ext>
                </a:extLst>
              </p:cNvPr>
              <p:cNvSpPr/>
              <p:nvPr/>
            </p:nvSpPr>
            <p:spPr>
              <a:xfrm rot="10800000">
                <a:off x="4942745" y="4965502"/>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ound Same Side Corner Rectangle 20">
                <a:extLst>
                  <a:ext uri="{FF2B5EF4-FFF2-40B4-BE49-F238E27FC236}">
                    <a16:creationId xmlns:a16="http://schemas.microsoft.com/office/drawing/2014/main" id="{64493E6A-B33B-4279-A44A-DC445D86772A}"/>
                  </a:ext>
                </a:extLst>
              </p:cNvPr>
              <p:cNvSpPr/>
              <p:nvPr/>
            </p:nvSpPr>
            <p:spPr>
              <a:xfrm rot="10800000">
                <a:off x="2482573" y="492195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5" name="TextBox 9">
            <a:extLst>
              <a:ext uri="{FF2B5EF4-FFF2-40B4-BE49-F238E27FC236}">
                <a16:creationId xmlns:a16="http://schemas.microsoft.com/office/drawing/2014/main" id="{A38BD834-09E2-46F2-89F6-8B322FC08232}"/>
              </a:ext>
            </a:extLst>
          </p:cNvPr>
          <p:cNvSpPr txBox="1"/>
          <p:nvPr/>
        </p:nvSpPr>
        <p:spPr>
          <a:xfrm>
            <a:off x="3195613" y="618912"/>
            <a:ext cx="5125427" cy="707886"/>
          </a:xfrm>
          <a:prstGeom prst="rect">
            <a:avLst/>
          </a:prstGeom>
          <a:noFill/>
        </p:spPr>
        <p:txBody>
          <a:bodyPr wrap="square" lIns="108000" rIns="108000" rtlCol="0">
            <a:spAutoFit/>
          </a:bodyPr>
          <a:lstStyle/>
          <a:p>
            <a:pPr algn="ctr"/>
            <a:r>
              <a:rPr lang="el-GR" altLang="ko-KR" sz="4000" b="1" dirty="0">
                <a:solidFill>
                  <a:schemeClr val="accent6"/>
                </a:solidFill>
                <a:cs typeface="Arial" pitchFamily="34" charset="0"/>
              </a:rPr>
              <a:t>Ανάθεση Έργου</a:t>
            </a:r>
            <a:endParaRPr lang="ko-KR" altLang="en-US" sz="4000" b="1" dirty="0">
              <a:solidFill>
                <a:schemeClr val="accent6"/>
              </a:solidFill>
              <a:cs typeface="Arial" pitchFamily="34" charset="0"/>
            </a:endParaRPr>
          </a:p>
        </p:txBody>
      </p:sp>
      <p:sp>
        <p:nvSpPr>
          <p:cNvPr id="27" name="Oval 21">
            <a:extLst>
              <a:ext uri="{FF2B5EF4-FFF2-40B4-BE49-F238E27FC236}">
                <a16:creationId xmlns:a16="http://schemas.microsoft.com/office/drawing/2014/main" id="{4F5A981F-D6CA-4847-ABC6-1D14BFA6082F}"/>
              </a:ext>
            </a:extLst>
          </p:cNvPr>
          <p:cNvSpPr>
            <a:spLocks noChangeAspect="1"/>
          </p:cNvSpPr>
          <p:nvPr/>
        </p:nvSpPr>
        <p:spPr>
          <a:xfrm>
            <a:off x="1281133" y="266663"/>
            <a:ext cx="1462067" cy="147428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27 - TextBox"/>
          <p:cNvSpPr txBox="1"/>
          <p:nvPr/>
        </p:nvSpPr>
        <p:spPr>
          <a:xfrm>
            <a:off x="1789612" y="653143"/>
            <a:ext cx="483326" cy="707886"/>
          </a:xfrm>
          <a:prstGeom prst="rect">
            <a:avLst/>
          </a:prstGeom>
          <a:noFill/>
        </p:spPr>
        <p:txBody>
          <a:bodyPr wrap="square" rtlCol="0">
            <a:spAutoFit/>
          </a:bodyPr>
          <a:lstStyle/>
          <a:p>
            <a:r>
              <a:rPr lang="el-GR" altLang="ko-KR" sz="4000" b="1" dirty="0">
                <a:solidFill>
                  <a:schemeClr val="accent6"/>
                </a:solidFill>
                <a:cs typeface="Arial" pitchFamily="34" charset="0"/>
              </a:rPr>
              <a:t>3</a:t>
            </a:r>
          </a:p>
        </p:txBody>
      </p:sp>
    </p:spTree>
    <p:extLst>
      <p:ext uri="{BB962C8B-B14F-4D97-AF65-F5344CB8AC3E}">
        <p14:creationId xmlns:p14="http://schemas.microsoft.com/office/powerpoint/2010/main" val="1263764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5D59553-A039-471C-AE26-F96ADECAB6CF}"/>
              </a:ext>
            </a:extLst>
          </p:cNvPr>
          <p:cNvGrpSpPr/>
          <p:nvPr/>
        </p:nvGrpSpPr>
        <p:grpSpPr>
          <a:xfrm>
            <a:off x="679270" y="1397726"/>
            <a:ext cx="5055324" cy="4173231"/>
            <a:chOff x="668085" y="2656301"/>
            <a:chExt cx="3954836" cy="3110599"/>
          </a:xfrm>
          <a:scene3d>
            <a:camera prst="orthographicFront">
              <a:rot lat="0" lon="0" rev="0"/>
            </a:camera>
            <a:lightRig rig="soft" dir="t">
              <a:rot lat="0" lon="0" rev="0"/>
            </a:lightRig>
          </a:scene3d>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endParaRPr lang="en-US"/>
            </a:p>
          </p:txBody>
        </p:sp>
        <p:grpSp>
          <p:nvGrpSpPr>
            <p:cNvPr id="3"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7"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a:effectLst>
              <a:outerShdw blurRad="107950" dist="12700" dir="5400000" algn="ctr">
                <a:srgbClr val="000000"/>
              </a:outerShdw>
            </a:effectLst>
            <a:sp3d contourW="44450" prstMaterial="matte">
              <a:bevelT w="63500" h="63500" prst="artDeco"/>
              <a:contourClr>
                <a:srgbClr val="FFFFFF"/>
              </a:contourClr>
            </a:sp3d>
          </p:spPr>
          <p:txBody>
            <a:bodyPr rtlCol="0" anchor="ctr"/>
            <a:lstStyle/>
            <a:p>
              <a:endParaRPr lang="en-US"/>
            </a:p>
          </p:txBody>
        </p:sp>
      </p:grpSp>
      <p:sp>
        <p:nvSpPr>
          <p:cNvPr id="126" name="TextBox 125">
            <a:extLst>
              <a:ext uri="{FF2B5EF4-FFF2-40B4-BE49-F238E27FC236}">
                <a16:creationId xmlns:a16="http://schemas.microsoft.com/office/drawing/2014/main" id="{FAB79797-DA5A-4C26-B77F-3BA37128790D}"/>
              </a:ext>
            </a:extLst>
          </p:cNvPr>
          <p:cNvSpPr txBox="1"/>
          <p:nvPr/>
        </p:nvSpPr>
        <p:spPr>
          <a:xfrm>
            <a:off x="6036423" y="1426248"/>
            <a:ext cx="5153011" cy="4216539"/>
          </a:xfrm>
          <a:prstGeom prst="rect">
            <a:avLst/>
          </a:prstGeom>
          <a:solidFill>
            <a:schemeClr val="bg1"/>
          </a:solidFill>
        </p:spPr>
        <p:txBody>
          <a:bodyPr wrap="square" rtlCol="0">
            <a:spAutoFit/>
          </a:bodyPr>
          <a:lstStyle/>
          <a:p>
            <a:r>
              <a:rPr lang="el-GR" altLang="ko-KR" sz="2000" b="1" dirty="0">
                <a:solidFill>
                  <a:schemeClr val="accent6"/>
                </a:solidFill>
                <a:cs typeface="Arial" pitchFamily="34" charset="0"/>
              </a:rPr>
              <a:t>Καλείστε να σχεδιάσετε ένα βιωματικό εργαστήριο ακολουθώντας τις 5 φάσεις, όπως σας παρουσιάστηκαν.</a:t>
            </a:r>
          </a:p>
          <a:p>
            <a:endParaRPr lang="el-GR" altLang="ko-KR" sz="2000" b="1" dirty="0">
              <a:solidFill>
                <a:schemeClr val="accent6"/>
              </a:solidFill>
              <a:cs typeface="Arial" pitchFamily="34" charset="0"/>
            </a:endParaRPr>
          </a:p>
          <a:p>
            <a:r>
              <a:rPr lang="el-GR" altLang="ko-KR" sz="2000" b="1" dirty="0">
                <a:solidFill>
                  <a:schemeClr val="accent6"/>
                </a:solidFill>
                <a:cs typeface="Arial" pitchFamily="34" charset="0"/>
              </a:rPr>
              <a:t>Το θέμα του εργαστηρίου θα πρέπει να είναι σχετικό με το </a:t>
            </a:r>
            <a:r>
              <a:rPr lang="en-US" altLang="ko-KR" sz="2000" b="1" dirty="0">
                <a:solidFill>
                  <a:schemeClr val="accent6"/>
                </a:solidFill>
                <a:cs typeface="Arial" pitchFamily="34" charset="0"/>
              </a:rPr>
              <a:t>bullying</a:t>
            </a:r>
            <a:r>
              <a:rPr lang="el-GR" altLang="ko-KR" sz="2000" b="1" dirty="0">
                <a:solidFill>
                  <a:schemeClr val="accent6"/>
                </a:solidFill>
                <a:cs typeface="Arial" pitchFamily="34" charset="0"/>
              </a:rPr>
              <a:t>.</a:t>
            </a:r>
          </a:p>
          <a:p>
            <a:endParaRPr lang="el-GR" altLang="ko-KR" sz="2000" b="1" dirty="0">
              <a:solidFill>
                <a:schemeClr val="accent6"/>
              </a:solidFill>
              <a:cs typeface="Arial" pitchFamily="34" charset="0"/>
            </a:endParaRPr>
          </a:p>
          <a:p>
            <a:r>
              <a:rPr lang="el-GR" altLang="ko-KR" sz="2000" b="1" dirty="0">
                <a:solidFill>
                  <a:schemeClr val="accent6"/>
                </a:solidFill>
                <a:cs typeface="Arial" pitchFamily="34" charset="0"/>
              </a:rPr>
              <a:t>Προτείνεται το βιωματικό να απευθύνεται σε μαθητές πρωτοβάθμιας ή δευτεροβάθμιας (δημοτικό, γυμνάσιο, λύκειο)</a:t>
            </a:r>
          </a:p>
          <a:p>
            <a:endParaRPr lang="el-GR" altLang="ko-KR" sz="1200" b="1" dirty="0">
              <a:solidFill>
                <a:schemeClr val="accent6"/>
              </a:solidFill>
              <a:cs typeface="Arial" pitchFamily="34" charset="0"/>
            </a:endParaRPr>
          </a:p>
          <a:p>
            <a:endParaRPr lang="el-GR" altLang="ko-KR" sz="1200" b="1" dirty="0">
              <a:solidFill>
                <a:schemeClr val="accent6"/>
              </a:solidFill>
              <a:cs typeface="Arial" pitchFamily="34" charset="0"/>
            </a:endParaRPr>
          </a:p>
          <a:p>
            <a:endParaRPr lang="el-GR" altLang="ko-KR" sz="1200" b="1" dirty="0">
              <a:solidFill>
                <a:schemeClr val="accent6"/>
              </a:solidFill>
              <a:cs typeface="Arial" pitchFamily="34" charset="0"/>
            </a:endParaRPr>
          </a:p>
          <a:p>
            <a:endParaRPr lang="ko-KR" altLang="en-US" sz="1200" b="1" dirty="0">
              <a:solidFill>
                <a:schemeClr val="accent6"/>
              </a:solidFill>
              <a:cs typeface="Arial" pitchFamily="34" charset="0"/>
            </a:endParaRPr>
          </a:p>
        </p:txBody>
      </p:sp>
      <p:sp>
        <p:nvSpPr>
          <p:cNvPr id="71" name="직사각형 3">
            <a:extLst>
              <a:ext uri="{FF2B5EF4-FFF2-40B4-BE49-F238E27FC236}">
                <a16:creationId xmlns:a16="http://schemas.microsoft.com/office/drawing/2014/main" id="{1DAB7448-0F97-41F6-82E6-03CB11D94D6E}"/>
              </a:ext>
            </a:extLst>
          </p:cNvPr>
          <p:cNvSpPr/>
          <p:nvPr/>
        </p:nvSpPr>
        <p:spPr>
          <a:xfrm>
            <a:off x="4411914" y="337722"/>
            <a:ext cx="2929412" cy="923330"/>
          </a:xfrm>
          <a:prstGeom prst="rect">
            <a:avLst/>
          </a:prstGeom>
        </p:spPr>
        <p:txBody>
          <a:bodyPr wrap="square">
            <a:spAutoFit/>
          </a:bodyPr>
          <a:lstStyle/>
          <a:p>
            <a:r>
              <a:rPr lang="el-GR" altLang="ko-KR" sz="5400" dirty="0">
                <a:solidFill>
                  <a:schemeClr val="accent6"/>
                </a:solidFill>
                <a:latin typeface="+mj-lt"/>
              </a:rPr>
              <a:t>Ε</a:t>
            </a:r>
            <a:r>
              <a:rPr lang="el-GR" altLang="ko-KR" sz="5400" dirty="0">
                <a:solidFill>
                  <a:schemeClr val="accent1"/>
                </a:solidFill>
                <a:latin typeface="+mj-lt"/>
              </a:rPr>
              <a:t>ργασία</a:t>
            </a:r>
            <a:endParaRPr lang="ko-KR" altLang="en-US" sz="5400" dirty="0">
              <a:solidFill>
                <a:schemeClr val="accent1"/>
              </a:solidFill>
              <a:latin typeface="+mj-lt"/>
            </a:endParaRPr>
          </a:p>
        </p:txBody>
      </p:sp>
    </p:spTree>
    <p:extLst>
      <p:ext uri="{BB962C8B-B14F-4D97-AF65-F5344CB8AC3E}">
        <p14:creationId xmlns:p14="http://schemas.microsoft.com/office/powerpoint/2010/main" val="3423133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5D59553-A039-471C-AE26-F96ADECAB6CF}"/>
              </a:ext>
            </a:extLst>
          </p:cNvPr>
          <p:cNvGrpSpPr/>
          <p:nvPr/>
        </p:nvGrpSpPr>
        <p:grpSpPr>
          <a:xfrm>
            <a:off x="587831" y="182880"/>
            <a:ext cx="1828798" cy="1463040"/>
            <a:chOff x="668085" y="2656301"/>
            <a:chExt cx="3954836" cy="31105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3"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7"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126" name="TextBox 125">
            <a:extLst>
              <a:ext uri="{FF2B5EF4-FFF2-40B4-BE49-F238E27FC236}">
                <a16:creationId xmlns:a16="http://schemas.microsoft.com/office/drawing/2014/main" id="{FAB79797-DA5A-4C26-B77F-3BA37128790D}"/>
              </a:ext>
            </a:extLst>
          </p:cNvPr>
          <p:cNvSpPr txBox="1"/>
          <p:nvPr/>
        </p:nvSpPr>
        <p:spPr>
          <a:xfrm>
            <a:off x="613955" y="1685109"/>
            <a:ext cx="10763794" cy="5016758"/>
          </a:xfrm>
          <a:prstGeom prst="rect">
            <a:avLst/>
          </a:prstGeom>
          <a:solidFill>
            <a:schemeClr val="bg1"/>
          </a:solidFill>
        </p:spPr>
        <p:txBody>
          <a:bodyPr wrap="square" rtlCol="0">
            <a:spAutoFit/>
          </a:bodyPr>
          <a:lstStyle/>
          <a:p>
            <a:r>
              <a:rPr lang="el-GR" altLang="ko-KR" sz="2000" b="1" dirty="0">
                <a:solidFill>
                  <a:schemeClr val="accent6"/>
                </a:solidFill>
                <a:cs typeface="Arial" pitchFamily="34" charset="0"/>
              </a:rPr>
              <a:t>Στην Α΄ φάση μπορούν να χρησιμοποιηθούν διάφορες τεχνικές, ώστε να γίνει η γνωριμία της ομάδας και να δημιουργηθεί ευχάριστο κλίμα.</a:t>
            </a:r>
          </a:p>
          <a:p>
            <a:endParaRPr lang="el-GR" altLang="ko-KR" sz="2000" b="1" dirty="0">
              <a:solidFill>
                <a:schemeClr val="accent6"/>
              </a:solidFill>
              <a:cs typeface="Arial" pitchFamily="34" charset="0"/>
            </a:endParaRPr>
          </a:p>
          <a:p>
            <a:r>
              <a:rPr lang="el-GR" altLang="ko-KR" sz="2000" b="1" dirty="0">
                <a:solidFill>
                  <a:schemeClr val="accent6"/>
                </a:solidFill>
                <a:cs typeface="Arial" pitchFamily="34" charset="0"/>
              </a:rPr>
              <a:t>Στη Β΄ φάση προσέγγισης εννοιών μπορεί να γίνει προσέγγιση των βασικότερων εννοιών του θέματος από τον εκπαιδευτή, ώστε να ενεργοποιηθούν τυχόν προϋπάρχουσες γνώσεις.</a:t>
            </a:r>
          </a:p>
          <a:p>
            <a:endParaRPr lang="el-GR" altLang="ko-KR" sz="2000" b="1" dirty="0">
              <a:solidFill>
                <a:schemeClr val="accent6"/>
              </a:solidFill>
              <a:cs typeface="Arial" pitchFamily="34" charset="0"/>
            </a:endParaRPr>
          </a:p>
          <a:p>
            <a:r>
              <a:rPr lang="el-GR" altLang="ko-KR" sz="2000" b="1" dirty="0">
                <a:solidFill>
                  <a:schemeClr val="accent6"/>
                </a:solidFill>
                <a:cs typeface="Arial" pitchFamily="34" charset="0"/>
              </a:rPr>
              <a:t>Στη Γ΄ φάση αναζήτησης στοιχείων ακολουθούνται </a:t>
            </a:r>
            <a:r>
              <a:rPr lang="el-GR" altLang="ko-KR" sz="2000" b="1" dirty="0" err="1">
                <a:solidFill>
                  <a:schemeClr val="accent6"/>
                </a:solidFill>
                <a:cs typeface="Arial" pitchFamily="34" charset="0"/>
              </a:rPr>
              <a:t>ομαδοσυνεργατικοί</a:t>
            </a:r>
            <a:r>
              <a:rPr lang="el-GR" altLang="ko-KR" sz="2000" b="1" dirty="0">
                <a:solidFill>
                  <a:schemeClr val="accent6"/>
                </a:solidFill>
                <a:cs typeface="Arial" pitchFamily="34" charset="0"/>
              </a:rPr>
              <a:t> τρόποι. </a:t>
            </a:r>
          </a:p>
          <a:p>
            <a:endParaRPr lang="el-GR" altLang="ko-KR" sz="2000" b="1" dirty="0">
              <a:solidFill>
                <a:schemeClr val="accent6"/>
              </a:solidFill>
              <a:cs typeface="Arial" pitchFamily="34" charset="0"/>
            </a:endParaRPr>
          </a:p>
          <a:p>
            <a:r>
              <a:rPr lang="el-GR" altLang="ko-KR" sz="2000" b="1" dirty="0">
                <a:solidFill>
                  <a:schemeClr val="accent6"/>
                </a:solidFill>
                <a:cs typeface="Arial" pitchFamily="34" charset="0"/>
              </a:rPr>
              <a:t>Στη Δ΄ φάση εφαρμογής της νέας γνώσης ακολουθούνται βιωματικοί τρόποι και τεχνικές εμπέδωσης.</a:t>
            </a:r>
          </a:p>
          <a:p>
            <a:endParaRPr lang="el-GR" altLang="ko-KR" sz="2000" b="1" dirty="0">
              <a:solidFill>
                <a:schemeClr val="accent6"/>
              </a:solidFill>
              <a:cs typeface="Arial" pitchFamily="34" charset="0"/>
            </a:endParaRPr>
          </a:p>
          <a:p>
            <a:r>
              <a:rPr lang="el-GR" altLang="ko-KR" sz="2000" b="1" dirty="0">
                <a:solidFill>
                  <a:schemeClr val="accent6"/>
                </a:solidFill>
                <a:cs typeface="Arial" pitchFamily="34" charset="0"/>
              </a:rPr>
              <a:t>Στην Ε΄ φάση της αξιολόγησης, αξιολογείται το εργαστήριο από τους εκπαιδευόμενους, η διαδικασία από τον εκπαιδευτή και μπορεί να αξιολογηθεί και το μαθησιακό αποτέλεσμα. Συντάσσεται το Συμβόλαιο Τάξης «Πώς φέρομαι» και «Πώς δεν φέρομαι», το οποίο αναρτάται στην τάξη. </a:t>
            </a:r>
            <a:endParaRPr lang="el-GR" altLang="ko-KR" sz="1200" b="1" dirty="0">
              <a:solidFill>
                <a:schemeClr val="accent6"/>
              </a:solidFill>
              <a:cs typeface="Arial" pitchFamily="34" charset="0"/>
            </a:endParaRPr>
          </a:p>
        </p:txBody>
      </p:sp>
      <p:sp>
        <p:nvSpPr>
          <p:cNvPr id="71" name="직사각형 3">
            <a:extLst>
              <a:ext uri="{FF2B5EF4-FFF2-40B4-BE49-F238E27FC236}">
                <a16:creationId xmlns:a16="http://schemas.microsoft.com/office/drawing/2014/main" id="{1DAB7448-0F97-41F6-82E6-03CB11D94D6E}"/>
              </a:ext>
            </a:extLst>
          </p:cNvPr>
          <p:cNvSpPr/>
          <p:nvPr/>
        </p:nvSpPr>
        <p:spPr>
          <a:xfrm>
            <a:off x="4411914" y="337722"/>
            <a:ext cx="2929412" cy="923330"/>
          </a:xfrm>
          <a:prstGeom prst="rect">
            <a:avLst/>
          </a:prstGeom>
        </p:spPr>
        <p:txBody>
          <a:bodyPr wrap="square">
            <a:spAutoFit/>
          </a:bodyPr>
          <a:lstStyle/>
          <a:p>
            <a:r>
              <a:rPr lang="el-GR" altLang="ko-KR" sz="5400" dirty="0">
                <a:solidFill>
                  <a:schemeClr val="accent6"/>
                </a:solidFill>
                <a:latin typeface="+mj-lt"/>
              </a:rPr>
              <a:t>Ε</a:t>
            </a:r>
            <a:r>
              <a:rPr lang="el-GR" altLang="ko-KR" sz="5400" dirty="0">
                <a:solidFill>
                  <a:schemeClr val="accent1"/>
                </a:solidFill>
                <a:latin typeface="+mj-lt"/>
              </a:rPr>
              <a:t>ργασία</a:t>
            </a:r>
            <a:endParaRPr lang="ko-KR" altLang="en-US" sz="5400" dirty="0">
              <a:solidFill>
                <a:schemeClr val="accent1"/>
              </a:solidFill>
              <a:latin typeface="+mj-lt"/>
            </a:endParaRPr>
          </a:p>
        </p:txBody>
      </p:sp>
      <p:grpSp>
        <p:nvGrpSpPr>
          <p:cNvPr id="10" name="Group 2">
            <a:extLst>
              <a:ext uri="{FF2B5EF4-FFF2-40B4-BE49-F238E27FC236}">
                <a16:creationId xmlns:a16="http://schemas.microsoft.com/office/drawing/2014/main" id="{55D59553-A039-471C-AE26-F96ADECAB6CF}"/>
              </a:ext>
            </a:extLst>
          </p:cNvPr>
          <p:cNvGrpSpPr/>
          <p:nvPr/>
        </p:nvGrpSpPr>
        <p:grpSpPr>
          <a:xfrm>
            <a:off x="9348654" y="230777"/>
            <a:ext cx="1828798" cy="1463040"/>
            <a:chOff x="668085" y="2656301"/>
            <a:chExt cx="3954836" cy="3110599"/>
          </a:xfrm>
        </p:grpSpPr>
        <p:sp>
          <p:nvSpPr>
            <p:cNvPr id="26"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11"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12"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44"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5"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2"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4"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0"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1"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5"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38"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9"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36"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7"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28"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29"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30"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23133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5D59553-A039-471C-AE26-F96ADECAB6CF}"/>
              </a:ext>
            </a:extLst>
          </p:cNvPr>
          <p:cNvGrpSpPr/>
          <p:nvPr/>
        </p:nvGrpSpPr>
        <p:grpSpPr>
          <a:xfrm>
            <a:off x="587831" y="182880"/>
            <a:ext cx="1828798" cy="1463040"/>
            <a:chOff x="668085" y="2656301"/>
            <a:chExt cx="3954836" cy="3110599"/>
          </a:xfrm>
        </p:grpSpPr>
        <p:sp>
          <p:nvSpPr>
            <p:cNvPr id="94"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3"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5"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66"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7"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6"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64"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7"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62"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3"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8"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60"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61"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9"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58"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9"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4"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91"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
        <p:nvSpPr>
          <p:cNvPr id="126" name="TextBox 125">
            <a:extLst>
              <a:ext uri="{FF2B5EF4-FFF2-40B4-BE49-F238E27FC236}">
                <a16:creationId xmlns:a16="http://schemas.microsoft.com/office/drawing/2014/main" id="{FAB79797-DA5A-4C26-B77F-3BA37128790D}"/>
              </a:ext>
            </a:extLst>
          </p:cNvPr>
          <p:cNvSpPr txBox="1"/>
          <p:nvPr/>
        </p:nvSpPr>
        <p:spPr>
          <a:xfrm>
            <a:off x="587829" y="1959429"/>
            <a:ext cx="10763794" cy="4154984"/>
          </a:xfrm>
          <a:prstGeom prst="rect">
            <a:avLst/>
          </a:prstGeom>
          <a:solidFill>
            <a:schemeClr val="bg1"/>
          </a:solidFill>
        </p:spPr>
        <p:txBody>
          <a:bodyPr wrap="square" rtlCol="0">
            <a:spAutoFit/>
          </a:bodyPr>
          <a:lstStyle/>
          <a:p>
            <a:pPr algn="ctr"/>
            <a:r>
              <a:rPr lang="el-GR" altLang="ko-KR" sz="2400" b="1" dirty="0">
                <a:solidFill>
                  <a:schemeClr val="accent6"/>
                </a:solidFill>
                <a:cs typeface="Arial" pitchFamily="34" charset="0"/>
              </a:rPr>
              <a:t>Ενδεικτικά/προτεινόμενα θέματα σχεδιασμού βιωματικού εργαστηρίου:</a:t>
            </a:r>
          </a:p>
          <a:p>
            <a:pPr algn="ctr"/>
            <a:endParaRPr lang="el-GR" altLang="ko-KR" sz="2400" b="1" dirty="0">
              <a:solidFill>
                <a:schemeClr val="accent6"/>
              </a:solidFill>
              <a:cs typeface="Arial" pitchFamily="34" charset="0"/>
            </a:endParaRPr>
          </a:p>
          <a:p>
            <a:pPr algn="ctr">
              <a:buFont typeface="Wingdings" pitchFamily="2" charset="2"/>
              <a:buChar char="v"/>
            </a:pPr>
            <a:r>
              <a:rPr lang="el-GR" altLang="ko-KR" sz="2400" b="1" dirty="0">
                <a:solidFill>
                  <a:schemeClr val="accent6"/>
                </a:solidFill>
                <a:cs typeface="Arial" pitchFamily="34" charset="0"/>
              </a:rPr>
              <a:t>Εκφοβισμός: το θύμα, ο/οι </a:t>
            </a:r>
            <a:r>
              <a:rPr lang="el-GR" altLang="ko-KR" sz="2400" b="1" dirty="0" err="1">
                <a:solidFill>
                  <a:schemeClr val="accent6"/>
                </a:solidFill>
                <a:cs typeface="Arial" pitchFamily="34" charset="0"/>
              </a:rPr>
              <a:t>εκφοβιστής</a:t>
            </a:r>
            <a:r>
              <a:rPr lang="el-GR" altLang="ko-KR" sz="2400" b="1" dirty="0">
                <a:solidFill>
                  <a:schemeClr val="accent6"/>
                </a:solidFill>
                <a:cs typeface="Arial" pitchFamily="34" charset="0"/>
              </a:rPr>
              <a:t>/</a:t>
            </a:r>
            <a:r>
              <a:rPr lang="el-GR" altLang="ko-KR" sz="2400" b="1" dirty="0" err="1">
                <a:solidFill>
                  <a:schemeClr val="accent6"/>
                </a:solidFill>
                <a:cs typeface="Arial" pitchFamily="34" charset="0"/>
              </a:rPr>
              <a:t>ές</a:t>
            </a:r>
            <a:r>
              <a:rPr lang="el-GR" altLang="ko-KR" sz="2400" b="1" dirty="0">
                <a:solidFill>
                  <a:schemeClr val="accent6"/>
                </a:solidFill>
                <a:cs typeface="Arial" pitchFamily="34" charset="0"/>
              </a:rPr>
              <a:t>, οι παρατηρητές</a:t>
            </a:r>
          </a:p>
          <a:p>
            <a:pPr algn="ctr">
              <a:buFont typeface="Wingdings" pitchFamily="2" charset="2"/>
              <a:buChar char="v"/>
            </a:pPr>
            <a:r>
              <a:rPr lang="el-GR" altLang="ko-KR" sz="2400" b="1" dirty="0">
                <a:solidFill>
                  <a:schemeClr val="accent6"/>
                </a:solidFill>
                <a:cs typeface="Arial" pitchFamily="34" charset="0"/>
              </a:rPr>
              <a:t>Κοινωνικός εκφοβισμός και ρατσισμός</a:t>
            </a:r>
          </a:p>
          <a:p>
            <a:pPr algn="ctr">
              <a:buFont typeface="Wingdings" pitchFamily="2" charset="2"/>
              <a:buChar char="v"/>
            </a:pPr>
            <a:r>
              <a:rPr lang="en-US" altLang="ko-KR" sz="2400" b="1" dirty="0">
                <a:solidFill>
                  <a:schemeClr val="accent6"/>
                </a:solidFill>
                <a:cs typeface="Arial" pitchFamily="34" charset="0"/>
              </a:rPr>
              <a:t>Cyber bullying </a:t>
            </a:r>
            <a:r>
              <a:rPr lang="el-GR" altLang="ko-KR" sz="2400" b="1" dirty="0">
                <a:solidFill>
                  <a:schemeClr val="accent6"/>
                </a:solidFill>
                <a:cs typeface="Arial" pitchFamily="34" charset="0"/>
              </a:rPr>
              <a:t>και τρόποι προστασίας</a:t>
            </a:r>
          </a:p>
          <a:p>
            <a:pPr algn="ctr">
              <a:buFont typeface="Wingdings" pitchFamily="2" charset="2"/>
              <a:buChar char="v"/>
            </a:pPr>
            <a:r>
              <a:rPr lang="el-GR" altLang="ko-KR" sz="2400" b="1" dirty="0">
                <a:solidFill>
                  <a:schemeClr val="accent6"/>
                </a:solidFill>
                <a:cs typeface="Arial" pitchFamily="34" charset="0"/>
              </a:rPr>
              <a:t>Λεκτικός εκφοβισμός-σωματική βία</a:t>
            </a:r>
          </a:p>
          <a:p>
            <a:pPr algn="ctr">
              <a:buFont typeface="Wingdings" pitchFamily="2" charset="2"/>
              <a:buChar char="v"/>
            </a:pPr>
            <a:r>
              <a:rPr lang="el-GR" altLang="ko-KR" sz="2400" b="1" dirty="0">
                <a:solidFill>
                  <a:schemeClr val="accent6"/>
                </a:solidFill>
                <a:cs typeface="Arial" pitchFamily="34" charset="0"/>
              </a:rPr>
              <a:t>Σχολικός εκφοβισμός και αντιμετώπιση</a:t>
            </a:r>
          </a:p>
          <a:p>
            <a:pPr algn="ctr">
              <a:buFont typeface="Wingdings" pitchFamily="2" charset="2"/>
              <a:buChar char="v"/>
            </a:pPr>
            <a:r>
              <a:rPr lang="el-GR" altLang="ko-KR" sz="2400" b="1" dirty="0">
                <a:solidFill>
                  <a:schemeClr val="accent6"/>
                </a:solidFill>
                <a:cs typeface="Arial" pitchFamily="34" charset="0"/>
              </a:rPr>
              <a:t>Ο/η συμμαθητής/</a:t>
            </a:r>
            <a:r>
              <a:rPr lang="el-GR" altLang="ko-KR" sz="2400" b="1" dirty="0" err="1">
                <a:solidFill>
                  <a:schemeClr val="accent6"/>
                </a:solidFill>
                <a:cs typeface="Arial" pitchFamily="34" charset="0"/>
              </a:rPr>
              <a:t>τρια</a:t>
            </a:r>
            <a:r>
              <a:rPr lang="el-GR" altLang="ko-KR" sz="2400" b="1" dirty="0">
                <a:solidFill>
                  <a:schemeClr val="accent6"/>
                </a:solidFill>
                <a:cs typeface="Arial" pitchFamily="34" charset="0"/>
              </a:rPr>
              <a:t> γίνεται θύμα </a:t>
            </a:r>
            <a:r>
              <a:rPr lang="en-US" altLang="ko-KR" sz="2400" b="1" dirty="0">
                <a:solidFill>
                  <a:schemeClr val="accent6"/>
                </a:solidFill>
                <a:cs typeface="Arial" pitchFamily="34" charset="0"/>
              </a:rPr>
              <a:t>bullying</a:t>
            </a:r>
            <a:r>
              <a:rPr lang="el-GR" altLang="ko-KR" sz="2400" b="1" dirty="0">
                <a:solidFill>
                  <a:schemeClr val="accent6"/>
                </a:solidFill>
                <a:cs typeface="Arial" pitchFamily="34" charset="0"/>
              </a:rPr>
              <a:t> μπροστά στα μάτια μου</a:t>
            </a:r>
          </a:p>
          <a:p>
            <a:pPr algn="ctr">
              <a:buFont typeface="Wingdings" pitchFamily="2" charset="2"/>
              <a:buChar char="v"/>
            </a:pPr>
            <a:endParaRPr lang="el-GR" altLang="ko-KR" sz="2400" b="1" dirty="0">
              <a:solidFill>
                <a:schemeClr val="accent6"/>
              </a:solidFill>
              <a:cs typeface="Arial" pitchFamily="34" charset="0"/>
            </a:endParaRPr>
          </a:p>
          <a:p>
            <a:pPr algn="ctr"/>
            <a:r>
              <a:rPr lang="el-GR" altLang="ko-KR" sz="2400" b="1" dirty="0">
                <a:solidFill>
                  <a:schemeClr val="accent6"/>
                </a:solidFill>
                <a:cs typeface="Arial" pitchFamily="34" charset="0"/>
              </a:rPr>
              <a:t>…</a:t>
            </a:r>
          </a:p>
          <a:p>
            <a:endParaRPr lang="ko-KR" altLang="en-US" sz="2400" b="1" dirty="0">
              <a:solidFill>
                <a:schemeClr val="accent6"/>
              </a:solidFill>
              <a:cs typeface="Arial" pitchFamily="34" charset="0"/>
            </a:endParaRPr>
          </a:p>
        </p:txBody>
      </p:sp>
      <p:sp>
        <p:nvSpPr>
          <p:cNvPr id="71" name="직사각형 3">
            <a:extLst>
              <a:ext uri="{FF2B5EF4-FFF2-40B4-BE49-F238E27FC236}">
                <a16:creationId xmlns:a16="http://schemas.microsoft.com/office/drawing/2014/main" id="{1DAB7448-0F97-41F6-82E6-03CB11D94D6E}"/>
              </a:ext>
            </a:extLst>
          </p:cNvPr>
          <p:cNvSpPr/>
          <p:nvPr/>
        </p:nvSpPr>
        <p:spPr>
          <a:xfrm>
            <a:off x="4411914" y="337722"/>
            <a:ext cx="2929412" cy="923330"/>
          </a:xfrm>
          <a:prstGeom prst="rect">
            <a:avLst/>
          </a:prstGeom>
        </p:spPr>
        <p:txBody>
          <a:bodyPr wrap="square">
            <a:spAutoFit/>
          </a:bodyPr>
          <a:lstStyle/>
          <a:p>
            <a:r>
              <a:rPr lang="el-GR" altLang="ko-KR" sz="5400" dirty="0">
                <a:solidFill>
                  <a:schemeClr val="accent6"/>
                </a:solidFill>
                <a:latin typeface="+mj-lt"/>
              </a:rPr>
              <a:t>Ε</a:t>
            </a:r>
            <a:r>
              <a:rPr lang="el-GR" altLang="ko-KR" sz="5400" dirty="0">
                <a:solidFill>
                  <a:schemeClr val="accent1"/>
                </a:solidFill>
                <a:latin typeface="+mj-lt"/>
              </a:rPr>
              <a:t>ργασία</a:t>
            </a:r>
            <a:endParaRPr lang="ko-KR" altLang="en-US" sz="5400" dirty="0">
              <a:solidFill>
                <a:schemeClr val="accent1"/>
              </a:solidFill>
              <a:latin typeface="+mj-lt"/>
            </a:endParaRPr>
          </a:p>
        </p:txBody>
      </p:sp>
      <p:grpSp>
        <p:nvGrpSpPr>
          <p:cNvPr id="10" name="Group 2">
            <a:extLst>
              <a:ext uri="{FF2B5EF4-FFF2-40B4-BE49-F238E27FC236}">
                <a16:creationId xmlns:a16="http://schemas.microsoft.com/office/drawing/2014/main" id="{55D59553-A039-471C-AE26-F96ADECAB6CF}"/>
              </a:ext>
            </a:extLst>
          </p:cNvPr>
          <p:cNvGrpSpPr/>
          <p:nvPr/>
        </p:nvGrpSpPr>
        <p:grpSpPr>
          <a:xfrm>
            <a:off x="9348654" y="230777"/>
            <a:ext cx="1828798" cy="1463040"/>
            <a:chOff x="668085" y="2656301"/>
            <a:chExt cx="3954836" cy="3110599"/>
          </a:xfrm>
        </p:grpSpPr>
        <p:sp>
          <p:nvSpPr>
            <p:cNvPr id="26" name="Freeform: Shape 93">
              <a:extLst>
                <a:ext uri="{FF2B5EF4-FFF2-40B4-BE49-F238E27FC236}">
                  <a16:creationId xmlns:a16="http://schemas.microsoft.com/office/drawing/2014/main" id="{751AE6B3-E184-44A5-BDD7-FD4611BA780A}"/>
                </a:ext>
              </a:extLst>
            </p:cNvPr>
            <p:cNvSpPr/>
            <p:nvPr/>
          </p:nvSpPr>
          <p:spPr>
            <a:xfrm>
              <a:off x="1359982" y="2656301"/>
              <a:ext cx="2595962" cy="1801149"/>
            </a:xfrm>
            <a:custGeom>
              <a:avLst/>
              <a:gdLst>
                <a:gd name="connsiteX0" fmla="*/ 3863340 w 3857625"/>
                <a:gd name="connsiteY0" fmla="*/ 153352 h 2676525"/>
                <a:gd name="connsiteX1" fmla="*/ 3707130 w 3857625"/>
                <a:gd name="connsiteY1" fmla="*/ 0 h 2676525"/>
                <a:gd name="connsiteX2" fmla="*/ 1952625 w 3857625"/>
                <a:gd name="connsiteY2" fmla="*/ 952 h 2676525"/>
                <a:gd name="connsiteX3" fmla="*/ 156210 w 3857625"/>
                <a:gd name="connsiteY3" fmla="*/ 0 h 2676525"/>
                <a:gd name="connsiteX4" fmla="*/ 0 w 3857625"/>
                <a:gd name="connsiteY4" fmla="*/ 153352 h 2676525"/>
                <a:gd name="connsiteX5" fmla="*/ 0 w 3857625"/>
                <a:gd name="connsiteY5" fmla="*/ 2525078 h 2676525"/>
                <a:gd name="connsiteX6" fmla="*/ 156210 w 3857625"/>
                <a:gd name="connsiteY6" fmla="*/ 2680335 h 2676525"/>
                <a:gd name="connsiteX7" fmla="*/ 2029778 w 3857625"/>
                <a:gd name="connsiteY7" fmla="*/ 2680335 h 2676525"/>
                <a:gd name="connsiteX8" fmla="*/ 2029778 w 3857625"/>
                <a:gd name="connsiteY8" fmla="*/ 2680335 h 2676525"/>
                <a:gd name="connsiteX9" fmla="*/ 3708083 w 3857625"/>
                <a:gd name="connsiteY9" fmla="*/ 2680335 h 2676525"/>
                <a:gd name="connsiteX10" fmla="*/ 3864293 w 3857625"/>
                <a:gd name="connsiteY10" fmla="*/ 2525078 h 2676525"/>
                <a:gd name="connsiteX11" fmla="*/ 3863340 w 3857625"/>
                <a:gd name="connsiteY11" fmla="*/ 153352 h 2676525"/>
                <a:gd name="connsiteX12" fmla="*/ 3618548 w 3857625"/>
                <a:gd name="connsiteY12" fmla="*/ 2458403 h 2676525"/>
                <a:gd name="connsiteX13" fmla="*/ 2455545 w 3857625"/>
                <a:gd name="connsiteY13" fmla="*/ 2458403 h 2676525"/>
                <a:gd name="connsiteX14" fmla="*/ 2455545 w 3857625"/>
                <a:gd name="connsiteY14" fmla="*/ 2458403 h 2676525"/>
                <a:gd name="connsiteX15" fmla="*/ 244792 w 3857625"/>
                <a:gd name="connsiteY15" fmla="*/ 2458403 h 2676525"/>
                <a:gd name="connsiteX16" fmla="*/ 143827 w 3857625"/>
                <a:gd name="connsiteY16" fmla="*/ 2355533 h 2676525"/>
                <a:gd name="connsiteX17" fmla="*/ 143827 w 3857625"/>
                <a:gd name="connsiteY17" fmla="*/ 345757 h 2676525"/>
                <a:gd name="connsiteX18" fmla="*/ 237172 w 3857625"/>
                <a:gd name="connsiteY18" fmla="*/ 249555 h 2676525"/>
                <a:gd name="connsiteX19" fmla="*/ 1890713 w 3857625"/>
                <a:gd name="connsiteY19" fmla="*/ 249555 h 2676525"/>
                <a:gd name="connsiteX20" fmla="*/ 1890713 w 3857625"/>
                <a:gd name="connsiteY20" fmla="*/ 249555 h 2676525"/>
                <a:gd name="connsiteX21" fmla="*/ 3626168 w 3857625"/>
                <a:gd name="connsiteY21" fmla="*/ 249555 h 2676525"/>
                <a:gd name="connsiteX22" fmla="*/ 3719513 w 3857625"/>
                <a:gd name="connsiteY22" fmla="*/ 345757 h 2676525"/>
                <a:gd name="connsiteX23" fmla="*/ 3719513 w 3857625"/>
                <a:gd name="connsiteY23" fmla="*/ 2355533 h 2676525"/>
                <a:gd name="connsiteX24" fmla="*/ 3618548 w 3857625"/>
                <a:gd name="connsiteY24" fmla="*/ 2458403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57625" h="2676525">
                  <a:moveTo>
                    <a:pt x="3863340" y="153352"/>
                  </a:moveTo>
                  <a:cubicBezTo>
                    <a:pt x="3863340" y="49530"/>
                    <a:pt x="3811905" y="0"/>
                    <a:pt x="3707130" y="0"/>
                  </a:cubicBezTo>
                  <a:cubicBezTo>
                    <a:pt x="3122295" y="0"/>
                    <a:pt x="2537460" y="0"/>
                    <a:pt x="1952625" y="952"/>
                  </a:cubicBezTo>
                  <a:cubicBezTo>
                    <a:pt x="1353503" y="0"/>
                    <a:pt x="755333" y="0"/>
                    <a:pt x="156210" y="0"/>
                  </a:cubicBezTo>
                  <a:cubicBezTo>
                    <a:pt x="51435" y="0"/>
                    <a:pt x="0" y="49530"/>
                    <a:pt x="0" y="153352"/>
                  </a:cubicBezTo>
                  <a:cubicBezTo>
                    <a:pt x="0" y="943927"/>
                    <a:pt x="0" y="1734502"/>
                    <a:pt x="0" y="2525078"/>
                  </a:cubicBezTo>
                  <a:cubicBezTo>
                    <a:pt x="0" y="2627948"/>
                    <a:pt x="53340" y="2680335"/>
                    <a:pt x="156210" y="2680335"/>
                  </a:cubicBezTo>
                  <a:cubicBezTo>
                    <a:pt x="781050" y="2680335"/>
                    <a:pt x="1404938" y="2680335"/>
                    <a:pt x="2029778" y="2680335"/>
                  </a:cubicBezTo>
                  <a:cubicBezTo>
                    <a:pt x="2029778" y="2680335"/>
                    <a:pt x="2029778" y="2680335"/>
                    <a:pt x="2029778" y="2680335"/>
                  </a:cubicBezTo>
                  <a:cubicBezTo>
                    <a:pt x="2588895" y="2680335"/>
                    <a:pt x="3148965" y="2680335"/>
                    <a:pt x="3708083" y="2680335"/>
                  </a:cubicBezTo>
                  <a:cubicBezTo>
                    <a:pt x="3810953" y="2680335"/>
                    <a:pt x="3864293" y="2627948"/>
                    <a:pt x="3864293" y="2525078"/>
                  </a:cubicBezTo>
                  <a:cubicBezTo>
                    <a:pt x="3864293" y="1733550"/>
                    <a:pt x="3864293" y="943927"/>
                    <a:pt x="3863340" y="153352"/>
                  </a:cubicBezTo>
                  <a:close/>
                  <a:moveTo>
                    <a:pt x="3618548" y="2458403"/>
                  </a:moveTo>
                  <a:cubicBezTo>
                    <a:pt x="3230880" y="2458403"/>
                    <a:pt x="2843213" y="2458403"/>
                    <a:pt x="2455545" y="2458403"/>
                  </a:cubicBezTo>
                  <a:lnTo>
                    <a:pt x="2455545" y="2458403"/>
                  </a:lnTo>
                  <a:cubicBezTo>
                    <a:pt x="1718310" y="2458403"/>
                    <a:pt x="982028" y="2458403"/>
                    <a:pt x="244792" y="2458403"/>
                  </a:cubicBezTo>
                  <a:cubicBezTo>
                    <a:pt x="158115" y="2458403"/>
                    <a:pt x="143827" y="2444115"/>
                    <a:pt x="143827" y="2355533"/>
                  </a:cubicBezTo>
                  <a:cubicBezTo>
                    <a:pt x="143827" y="1685925"/>
                    <a:pt x="143827" y="1016318"/>
                    <a:pt x="143827" y="345757"/>
                  </a:cubicBezTo>
                  <a:cubicBezTo>
                    <a:pt x="143827" y="265747"/>
                    <a:pt x="159067" y="249555"/>
                    <a:pt x="237172" y="249555"/>
                  </a:cubicBezTo>
                  <a:cubicBezTo>
                    <a:pt x="788670" y="249555"/>
                    <a:pt x="1339215" y="249555"/>
                    <a:pt x="1890713" y="249555"/>
                  </a:cubicBezTo>
                  <a:cubicBezTo>
                    <a:pt x="1890713" y="249555"/>
                    <a:pt x="1890713" y="249555"/>
                    <a:pt x="1890713" y="249555"/>
                  </a:cubicBezTo>
                  <a:cubicBezTo>
                    <a:pt x="2468880" y="249555"/>
                    <a:pt x="3047048" y="249555"/>
                    <a:pt x="3626168" y="249555"/>
                  </a:cubicBezTo>
                  <a:cubicBezTo>
                    <a:pt x="3704273" y="249555"/>
                    <a:pt x="3719513" y="265747"/>
                    <a:pt x="3719513" y="345757"/>
                  </a:cubicBezTo>
                  <a:cubicBezTo>
                    <a:pt x="3719513" y="1015365"/>
                    <a:pt x="3719513" y="1684973"/>
                    <a:pt x="3719513" y="2355533"/>
                  </a:cubicBezTo>
                  <a:cubicBezTo>
                    <a:pt x="3719513" y="2444115"/>
                    <a:pt x="3705225" y="2458403"/>
                    <a:pt x="3618548" y="2458403"/>
                  </a:cubicBezTo>
                  <a:close/>
                </a:path>
              </a:pathLst>
            </a:custGeom>
            <a:solidFill>
              <a:schemeClr val="accent2"/>
            </a:solidFill>
            <a:ln w="9525" cap="flat">
              <a:noFill/>
              <a:prstDash val="solid"/>
              <a:miter/>
            </a:ln>
          </p:spPr>
          <p:txBody>
            <a:bodyPr rtlCol="0" anchor="ctr"/>
            <a:lstStyle/>
            <a:p>
              <a:endParaRPr lang="en-US"/>
            </a:p>
          </p:txBody>
        </p:sp>
        <p:grpSp>
          <p:nvGrpSpPr>
            <p:cNvPr id="11" name="Group 51">
              <a:extLst>
                <a:ext uri="{FF2B5EF4-FFF2-40B4-BE49-F238E27FC236}">
                  <a16:creationId xmlns:a16="http://schemas.microsoft.com/office/drawing/2014/main" id="{3480DBFD-B6D4-420D-95A4-9DD9E200101D}"/>
                </a:ext>
              </a:extLst>
            </p:cNvPr>
            <p:cNvGrpSpPr/>
            <p:nvPr/>
          </p:nvGrpSpPr>
          <p:grpSpPr>
            <a:xfrm>
              <a:off x="2042984" y="2974608"/>
              <a:ext cx="1275678" cy="1121578"/>
              <a:chOff x="3983887" y="4061275"/>
              <a:chExt cx="2122406" cy="1866023"/>
            </a:xfrm>
          </p:grpSpPr>
          <p:grpSp>
            <p:nvGrpSpPr>
              <p:cNvPr id="12" name="Group 52">
                <a:extLst>
                  <a:ext uri="{FF2B5EF4-FFF2-40B4-BE49-F238E27FC236}">
                    <a16:creationId xmlns:a16="http://schemas.microsoft.com/office/drawing/2014/main" id="{694CA47E-15C9-45B7-9685-1DD17B02D1DB}"/>
                  </a:ext>
                </a:extLst>
              </p:cNvPr>
              <p:cNvGrpSpPr/>
              <p:nvPr/>
            </p:nvGrpSpPr>
            <p:grpSpPr>
              <a:xfrm>
                <a:off x="3983887" y="5358975"/>
                <a:ext cx="2049157" cy="568323"/>
                <a:chOff x="3622676" y="3492499"/>
                <a:chExt cx="2575763" cy="714375"/>
              </a:xfrm>
              <a:effectLst>
                <a:outerShdw blurRad="50800" dist="38100" dir="8100000" algn="tr" rotWithShape="0">
                  <a:prstClr val="black">
                    <a:alpha val="40000"/>
                  </a:prstClr>
                </a:outerShdw>
              </a:effectLst>
            </p:grpSpPr>
            <p:sp>
              <p:nvSpPr>
                <p:cNvPr id="44" name="Freeform 15">
                  <a:extLst>
                    <a:ext uri="{FF2B5EF4-FFF2-40B4-BE49-F238E27FC236}">
                      <a16:creationId xmlns:a16="http://schemas.microsoft.com/office/drawing/2014/main" id="{8CFA59E0-877E-4828-8E8F-D9749F56B681}"/>
                    </a:ext>
                  </a:extLst>
                </p:cNvPr>
                <p:cNvSpPr/>
                <p:nvPr/>
              </p:nvSpPr>
              <p:spPr>
                <a:xfrm>
                  <a:off x="3622676" y="3492499"/>
                  <a:ext cx="2575763"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2985"/>
                    <a:gd name="connsiteY0" fmla="*/ 0 h 714375"/>
                    <a:gd name="connsiteX1" fmla="*/ 6350 w 2572985"/>
                    <a:gd name="connsiteY1" fmla="*/ 177800 h 714375"/>
                    <a:gd name="connsiteX2" fmla="*/ 9525 w 2572985"/>
                    <a:gd name="connsiteY2" fmla="*/ 266700 h 714375"/>
                    <a:gd name="connsiteX3" fmla="*/ 2460625 w 2572985"/>
                    <a:gd name="connsiteY3" fmla="*/ 273050 h 714375"/>
                    <a:gd name="connsiteX4" fmla="*/ 2457450 w 2572985"/>
                    <a:gd name="connsiteY4" fmla="*/ 587375 h 714375"/>
                    <a:gd name="connsiteX5" fmla="*/ 66675 w 2572985"/>
                    <a:gd name="connsiteY5" fmla="*/ 590550 h 714375"/>
                    <a:gd name="connsiteX6" fmla="*/ 88900 w 2572985"/>
                    <a:gd name="connsiteY6" fmla="*/ 593725 h 714375"/>
                    <a:gd name="connsiteX7" fmla="*/ 92075 w 2572985"/>
                    <a:gd name="connsiteY7" fmla="*/ 546100 h 714375"/>
                    <a:gd name="connsiteX8" fmla="*/ 0 w 2572985"/>
                    <a:gd name="connsiteY8" fmla="*/ 619125 h 714375"/>
                    <a:gd name="connsiteX9" fmla="*/ 6350 w 2572985"/>
                    <a:gd name="connsiteY9" fmla="*/ 714375 h 714375"/>
                    <a:gd name="connsiteX10" fmla="*/ 2565400 w 2572985"/>
                    <a:gd name="connsiteY10" fmla="*/ 714375 h 714375"/>
                    <a:gd name="connsiteX11" fmla="*/ 2565567 w 2572985"/>
                    <a:gd name="connsiteY11" fmla="*/ 205427 h 714375"/>
                    <a:gd name="connsiteX12" fmla="*/ 2295525 w 2572985"/>
                    <a:gd name="connsiteY12" fmla="*/ 0 h 714375"/>
                    <a:gd name="connsiteX13" fmla="*/ 225425 w 2572985"/>
                    <a:gd name="connsiteY13" fmla="*/ 0 h 714375"/>
                    <a:gd name="connsiteX0" fmla="*/ 225425 w 2575763"/>
                    <a:gd name="connsiteY0" fmla="*/ 0 h 714375"/>
                    <a:gd name="connsiteX1" fmla="*/ 6350 w 2575763"/>
                    <a:gd name="connsiteY1" fmla="*/ 177800 h 714375"/>
                    <a:gd name="connsiteX2" fmla="*/ 9525 w 2575763"/>
                    <a:gd name="connsiteY2" fmla="*/ 266700 h 714375"/>
                    <a:gd name="connsiteX3" fmla="*/ 2460625 w 2575763"/>
                    <a:gd name="connsiteY3" fmla="*/ 273050 h 714375"/>
                    <a:gd name="connsiteX4" fmla="*/ 2457450 w 2575763"/>
                    <a:gd name="connsiteY4" fmla="*/ 587375 h 714375"/>
                    <a:gd name="connsiteX5" fmla="*/ 66675 w 2575763"/>
                    <a:gd name="connsiteY5" fmla="*/ 590550 h 714375"/>
                    <a:gd name="connsiteX6" fmla="*/ 88900 w 2575763"/>
                    <a:gd name="connsiteY6" fmla="*/ 593725 h 714375"/>
                    <a:gd name="connsiteX7" fmla="*/ 92075 w 2575763"/>
                    <a:gd name="connsiteY7" fmla="*/ 546100 h 714375"/>
                    <a:gd name="connsiteX8" fmla="*/ 0 w 2575763"/>
                    <a:gd name="connsiteY8" fmla="*/ 619125 h 714375"/>
                    <a:gd name="connsiteX9" fmla="*/ 6350 w 2575763"/>
                    <a:gd name="connsiteY9" fmla="*/ 714375 h 714375"/>
                    <a:gd name="connsiteX10" fmla="*/ 2565400 w 2575763"/>
                    <a:gd name="connsiteY10" fmla="*/ 714375 h 714375"/>
                    <a:gd name="connsiteX11" fmla="*/ 2574145 w 2575763"/>
                    <a:gd name="connsiteY11" fmla="*/ 205427 h 714375"/>
                    <a:gd name="connsiteX12" fmla="*/ 2295525 w 2575763"/>
                    <a:gd name="connsiteY12" fmla="*/ 0 h 714375"/>
                    <a:gd name="connsiteX13" fmla="*/ 225425 w 2575763"/>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763"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2028" y="381110"/>
                        <a:pt x="2574145" y="205427"/>
                      </a:cubicBezTo>
                      <a:cubicBezTo>
                        <a:pt x="2488420" y="123935"/>
                        <a:pt x="2381250" y="65617"/>
                        <a:pt x="2295525" y="0"/>
                      </a:cubicBezTo>
                      <a:lnTo>
                        <a:pt x="225425" y="0"/>
                      </a:lnTo>
                      <a:close/>
                    </a:path>
                  </a:pathLst>
                </a:custGeom>
                <a:solidFill>
                  <a:schemeClr val="accent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5" name="Rectangle 22">
                  <a:extLst>
                    <a:ext uri="{FF2B5EF4-FFF2-40B4-BE49-F238E27FC236}">
                      <a16:creationId xmlns:a16="http://schemas.microsoft.com/office/drawing/2014/main" id="{C067EB7C-7925-4A0A-8C7D-4F28711D249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53">
                <a:extLst>
                  <a:ext uri="{FF2B5EF4-FFF2-40B4-BE49-F238E27FC236}">
                    <a16:creationId xmlns:a16="http://schemas.microsoft.com/office/drawing/2014/main" id="{679EE6A1-8171-4DFB-AABD-9E9CA0B26E0D}"/>
                  </a:ext>
                </a:extLst>
              </p:cNvPr>
              <p:cNvGrpSpPr/>
              <p:nvPr/>
            </p:nvGrpSpPr>
            <p:grpSpPr>
              <a:xfrm>
                <a:off x="4035197" y="5083389"/>
                <a:ext cx="2071096" cy="442029"/>
                <a:chOff x="3644106" y="3130550"/>
                <a:chExt cx="2603340" cy="555625"/>
              </a:xfrm>
              <a:effectLst>
                <a:outerShdw blurRad="50800" dist="38100" dir="8100000" algn="tr" rotWithShape="0">
                  <a:prstClr val="black">
                    <a:alpha val="40000"/>
                  </a:prstClr>
                </a:outerShdw>
              </a:effectLst>
            </p:grpSpPr>
            <p:sp>
              <p:nvSpPr>
                <p:cNvPr id="42" name="Freeform 18">
                  <a:extLst>
                    <a:ext uri="{FF2B5EF4-FFF2-40B4-BE49-F238E27FC236}">
                      <a16:creationId xmlns:a16="http://schemas.microsoft.com/office/drawing/2014/main" id="{EDBF89F9-BAE3-4F56-AD8E-8228F08B05E8}"/>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3" name="Freeform 19">
                  <a:extLst>
                    <a:ext uri="{FF2B5EF4-FFF2-40B4-BE49-F238E27FC236}">
                      <a16:creationId xmlns:a16="http://schemas.microsoft.com/office/drawing/2014/main" id="{52AC83ED-6081-44AB-AE10-D94D76014E84}"/>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14" name="Group 54">
                <a:extLst>
                  <a:ext uri="{FF2B5EF4-FFF2-40B4-BE49-F238E27FC236}">
                    <a16:creationId xmlns:a16="http://schemas.microsoft.com/office/drawing/2014/main" id="{C672A13F-8FB6-452C-90A9-9E1404B1DB7F}"/>
                  </a:ext>
                </a:extLst>
              </p:cNvPr>
              <p:cNvGrpSpPr/>
              <p:nvPr/>
            </p:nvGrpSpPr>
            <p:grpSpPr>
              <a:xfrm flipH="1">
                <a:off x="4155315" y="4711652"/>
                <a:ext cx="1753505" cy="486436"/>
                <a:chOff x="3622676" y="3492499"/>
                <a:chExt cx="2575177" cy="714375"/>
              </a:xfrm>
              <a:effectLst>
                <a:outerShdw blurRad="50800" dist="38100" dir="8100000" algn="tr" rotWithShape="0">
                  <a:prstClr val="black">
                    <a:alpha val="40000"/>
                  </a:prstClr>
                </a:outerShdw>
              </a:effectLst>
            </p:grpSpPr>
            <p:sp>
              <p:nvSpPr>
                <p:cNvPr id="40" name="Freeform 21">
                  <a:extLst>
                    <a:ext uri="{FF2B5EF4-FFF2-40B4-BE49-F238E27FC236}">
                      <a16:creationId xmlns:a16="http://schemas.microsoft.com/office/drawing/2014/main" id="{EA8532AC-8DFF-4DE3-A652-7810AC0B6027}"/>
                    </a:ext>
                  </a:extLst>
                </p:cNvPr>
                <p:cNvSpPr/>
                <p:nvPr/>
              </p:nvSpPr>
              <p:spPr>
                <a:xfrm>
                  <a:off x="3622676" y="3492499"/>
                  <a:ext cx="2575177"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3535"/>
                    <a:gd name="connsiteY0" fmla="*/ 0 h 714375"/>
                    <a:gd name="connsiteX1" fmla="*/ 6350 w 2573535"/>
                    <a:gd name="connsiteY1" fmla="*/ 177800 h 714375"/>
                    <a:gd name="connsiteX2" fmla="*/ 9525 w 2573535"/>
                    <a:gd name="connsiteY2" fmla="*/ 266700 h 714375"/>
                    <a:gd name="connsiteX3" fmla="*/ 2460625 w 2573535"/>
                    <a:gd name="connsiteY3" fmla="*/ 273050 h 714375"/>
                    <a:gd name="connsiteX4" fmla="*/ 2457450 w 2573535"/>
                    <a:gd name="connsiteY4" fmla="*/ 587375 h 714375"/>
                    <a:gd name="connsiteX5" fmla="*/ 66675 w 2573535"/>
                    <a:gd name="connsiteY5" fmla="*/ 590550 h 714375"/>
                    <a:gd name="connsiteX6" fmla="*/ 88900 w 2573535"/>
                    <a:gd name="connsiteY6" fmla="*/ 593725 h 714375"/>
                    <a:gd name="connsiteX7" fmla="*/ 92075 w 2573535"/>
                    <a:gd name="connsiteY7" fmla="*/ 546100 h 714375"/>
                    <a:gd name="connsiteX8" fmla="*/ 0 w 2573535"/>
                    <a:gd name="connsiteY8" fmla="*/ 619125 h 714375"/>
                    <a:gd name="connsiteX9" fmla="*/ 6350 w 2573535"/>
                    <a:gd name="connsiteY9" fmla="*/ 714375 h 714375"/>
                    <a:gd name="connsiteX10" fmla="*/ 2565400 w 2573535"/>
                    <a:gd name="connsiteY10" fmla="*/ 714375 h 714375"/>
                    <a:gd name="connsiteX11" fmla="*/ 2567732 w 2573535"/>
                    <a:gd name="connsiteY11" fmla="*/ 201861 h 714375"/>
                    <a:gd name="connsiteX12" fmla="*/ 2295525 w 2573535"/>
                    <a:gd name="connsiteY12" fmla="*/ 0 h 714375"/>
                    <a:gd name="connsiteX13" fmla="*/ 225425 w 2573535"/>
                    <a:gd name="connsiteY13" fmla="*/ 0 h 714375"/>
                    <a:gd name="connsiteX0" fmla="*/ 225425 w 2575177"/>
                    <a:gd name="connsiteY0" fmla="*/ 0 h 714375"/>
                    <a:gd name="connsiteX1" fmla="*/ 6350 w 2575177"/>
                    <a:gd name="connsiteY1" fmla="*/ 177800 h 714375"/>
                    <a:gd name="connsiteX2" fmla="*/ 9525 w 2575177"/>
                    <a:gd name="connsiteY2" fmla="*/ 266700 h 714375"/>
                    <a:gd name="connsiteX3" fmla="*/ 2460625 w 2575177"/>
                    <a:gd name="connsiteY3" fmla="*/ 273050 h 714375"/>
                    <a:gd name="connsiteX4" fmla="*/ 2457450 w 2575177"/>
                    <a:gd name="connsiteY4" fmla="*/ 587375 h 714375"/>
                    <a:gd name="connsiteX5" fmla="*/ 66675 w 2575177"/>
                    <a:gd name="connsiteY5" fmla="*/ 590550 h 714375"/>
                    <a:gd name="connsiteX6" fmla="*/ 88900 w 2575177"/>
                    <a:gd name="connsiteY6" fmla="*/ 593725 h 714375"/>
                    <a:gd name="connsiteX7" fmla="*/ 92075 w 2575177"/>
                    <a:gd name="connsiteY7" fmla="*/ 546100 h 714375"/>
                    <a:gd name="connsiteX8" fmla="*/ 0 w 2575177"/>
                    <a:gd name="connsiteY8" fmla="*/ 619125 h 714375"/>
                    <a:gd name="connsiteX9" fmla="*/ 6350 w 2575177"/>
                    <a:gd name="connsiteY9" fmla="*/ 714375 h 714375"/>
                    <a:gd name="connsiteX10" fmla="*/ 2565400 w 2575177"/>
                    <a:gd name="connsiteY10" fmla="*/ 714375 h 714375"/>
                    <a:gd name="connsiteX11" fmla="*/ 2572743 w 2575177"/>
                    <a:gd name="connsiteY11" fmla="*/ 201861 h 714375"/>
                    <a:gd name="connsiteX12" fmla="*/ 2295525 w 2575177"/>
                    <a:gd name="connsiteY12" fmla="*/ 0 h 714375"/>
                    <a:gd name="connsiteX13" fmla="*/ 225425 w 2575177"/>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5177"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0626" y="377544"/>
                        <a:pt x="2572743" y="201861"/>
                      </a:cubicBezTo>
                      <a:cubicBezTo>
                        <a:pt x="2487018" y="120369"/>
                        <a:pt x="2381250" y="65617"/>
                        <a:pt x="2295525" y="0"/>
                      </a:cubicBezTo>
                      <a:lnTo>
                        <a:pt x="225425" y="0"/>
                      </a:lnTo>
                      <a:close/>
                    </a:path>
                  </a:pathLst>
                </a:cu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41" name="Rectangle 22">
                  <a:extLst>
                    <a:ext uri="{FF2B5EF4-FFF2-40B4-BE49-F238E27FC236}">
                      <a16:creationId xmlns:a16="http://schemas.microsoft.com/office/drawing/2014/main" id="{BF033FB8-301F-4737-A1A1-F8EEAB2A337F}"/>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5" name="Group 55">
                <a:extLst>
                  <a:ext uri="{FF2B5EF4-FFF2-40B4-BE49-F238E27FC236}">
                    <a16:creationId xmlns:a16="http://schemas.microsoft.com/office/drawing/2014/main" id="{BD6F8D50-52F5-4102-B5DD-5834564E86EA}"/>
                  </a:ext>
                </a:extLst>
              </p:cNvPr>
              <p:cNvGrpSpPr/>
              <p:nvPr/>
            </p:nvGrpSpPr>
            <p:grpSpPr>
              <a:xfrm>
                <a:off x="4203709" y="4329734"/>
                <a:ext cx="1681345" cy="465751"/>
                <a:chOff x="3622676" y="3492499"/>
                <a:chExt cx="2578868" cy="714375"/>
              </a:xfrm>
              <a:effectLst>
                <a:outerShdw blurRad="50800" dist="38100" dir="8100000" algn="tr" rotWithShape="0">
                  <a:prstClr val="black">
                    <a:alpha val="40000"/>
                  </a:prstClr>
                </a:outerShdw>
              </a:effectLst>
            </p:grpSpPr>
            <p:sp>
              <p:nvSpPr>
                <p:cNvPr id="38" name="Freeform 24">
                  <a:extLst>
                    <a:ext uri="{FF2B5EF4-FFF2-40B4-BE49-F238E27FC236}">
                      <a16:creationId xmlns:a16="http://schemas.microsoft.com/office/drawing/2014/main" id="{5F3DC716-76B9-455D-BE45-C99D9E48B53F}"/>
                    </a:ext>
                  </a:extLst>
                </p:cNvPr>
                <p:cNvSpPr/>
                <p:nvPr/>
              </p:nvSpPr>
              <p:spPr>
                <a:xfrm>
                  <a:off x="3622676" y="3492499"/>
                  <a:ext cx="2578868" cy="714375"/>
                </a:xfrm>
                <a:custGeom>
                  <a:avLst/>
                  <a:gdLst>
                    <a:gd name="connsiteX0" fmla="*/ 190500 w 2559050"/>
                    <a:gd name="connsiteY0" fmla="*/ 0 h 698500"/>
                    <a:gd name="connsiteX1" fmla="*/ 0 w 2559050"/>
                    <a:gd name="connsiteY1" fmla="*/ 152400 h 698500"/>
                    <a:gd name="connsiteX2" fmla="*/ 6350 w 2559050"/>
                    <a:gd name="connsiteY2" fmla="*/ 2159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90500 w 2559050"/>
                    <a:gd name="connsiteY0" fmla="*/ 0 h 698500"/>
                    <a:gd name="connsiteX1" fmla="*/ 0 w 2559050"/>
                    <a:gd name="connsiteY1" fmla="*/ 152400 h 698500"/>
                    <a:gd name="connsiteX2" fmla="*/ 19050 w 2559050"/>
                    <a:gd name="connsiteY2" fmla="*/ 241300 h 698500"/>
                    <a:gd name="connsiteX3" fmla="*/ 2501900 w 2559050"/>
                    <a:gd name="connsiteY3" fmla="*/ 241300 h 698500"/>
                    <a:gd name="connsiteX4" fmla="*/ 2470150 w 2559050"/>
                    <a:gd name="connsiteY4" fmla="*/ 552450 h 698500"/>
                    <a:gd name="connsiteX5" fmla="*/ 76200 w 2559050"/>
                    <a:gd name="connsiteY5" fmla="*/ 565150 h 698500"/>
                    <a:gd name="connsiteX6" fmla="*/ 101600 w 2559050"/>
                    <a:gd name="connsiteY6" fmla="*/ 520700 h 698500"/>
                    <a:gd name="connsiteX7" fmla="*/ 6350 w 2559050"/>
                    <a:gd name="connsiteY7" fmla="*/ 577850 h 698500"/>
                    <a:gd name="connsiteX8" fmla="*/ 44450 w 2559050"/>
                    <a:gd name="connsiteY8" fmla="*/ 666750 h 698500"/>
                    <a:gd name="connsiteX9" fmla="*/ 2400300 w 2559050"/>
                    <a:gd name="connsiteY9" fmla="*/ 692150 h 698500"/>
                    <a:gd name="connsiteX10" fmla="*/ 2432050 w 2559050"/>
                    <a:gd name="connsiteY10" fmla="*/ 666750 h 698500"/>
                    <a:gd name="connsiteX11" fmla="*/ 2501900 w 2559050"/>
                    <a:gd name="connsiteY11" fmla="*/ 698500 h 698500"/>
                    <a:gd name="connsiteX12" fmla="*/ 2552700 w 2559050"/>
                    <a:gd name="connsiteY12" fmla="*/ 685800 h 698500"/>
                    <a:gd name="connsiteX13" fmla="*/ 2559050 w 2559050"/>
                    <a:gd name="connsiteY13" fmla="*/ 158750 h 698500"/>
                    <a:gd name="connsiteX14" fmla="*/ 2476500 w 2559050"/>
                    <a:gd name="connsiteY14" fmla="*/ 95250 h 698500"/>
                    <a:gd name="connsiteX15" fmla="*/ 520700 w 2559050"/>
                    <a:gd name="connsiteY15" fmla="*/ 184150 h 698500"/>
                    <a:gd name="connsiteX16" fmla="*/ 190500 w 2559050"/>
                    <a:gd name="connsiteY16" fmla="*/ 0 h 698500"/>
                    <a:gd name="connsiteX0" fmla="*/ 184150 w 2552700"/>
                    <a:gd name="connsiteY0" fmla="*/ 0 h 698500"/>
                    <a:gd name="connsiteX1" fmla="*/ 9525 w 2552700"/>
                    <a:gd name="connsiteY1" fmla="*/ 152400 h 698500"/>
                    <a:gd name="connsiteX2" fmla="*/ 12700 w 2552700"/>
                    <a:gd name="connsiteY2" fmla="*/ 241300 h 698500"/>
                    <a:gd name="connsiteX3" fmla="*/ 2495550 w 2552700"/>
                    <a:gd name="connsiteY3" fmla="*/ 241300 h 698500"/>
                    <a:gd name="connsiteX4" fmla="*/ 2463800 w 2552700"/>
                    <a:gd name="connsiteY4" fmla="*/ 552450 h 698500"/>
                    <a:gd name="connsiteX5" fmla="*/ 69850 w 2552700"/>
                    <a:gd name="connsiteY5" fmla="*/ 565150 h 698500"/>
                    <a:gd name="connsiteX6" fmla="*/ 95250 w 2552700"/>
                    <a:gd name="connsiteY6" fmla="*/ 520700 h 698500"/>
                    <a:gd name="connsiteX7" fmla="*/ 0 w 2552700"/>
                    <a:gd name="connsiteY7" fmla="*/ 577850 h 698500"/>
                    <a:gd name="connsiteX8" fmla="*/ 38100 w 2552700"/>
                    <a:gd name="connsiteY8" fmla="*/ 666750 h 698500"/>
                    <a:gd name="connsiteX9" fmla="*/ 2393950 w 2552700"/>
                    <a:gd name="connsiteY9" fmla="*/ 692150 h 698500"/>
                    <a:gd name="connsiteX10" fmla="*/ 2425700 w 2552700"/>
                    <a:gd name="connsiteY10" fmla="*/ 666750 h 698500"/>
                    <a:gd name="connsiteX11" fmla="*/ 2495550 w 2552700"/>
                    <a:gd name="connsiteY11" fmla="*/ 698500 h 698500"/>
                    <a:gd name="connsiteX12" fmla="*/ 2546350 w 2552700"/>
                    <a:gd name="connsiteY12" fmla="*/ 685800 h 698500"/>
                    <a:gd name="connsiteX13" fmla="*/ 2552700 w 2552700"/>
                    <a:gd name="connsiteY13" fmla="*/ 158750 h 698500"/>
                    <a:gd name="connsiteX14" fmla="*/ 2470150 w 2552700"/>
                    <a:gd name="connsiteY14" fmla="*/ 95250 h 698500"/>
                    <a:gd name="connsiteX15" fmla="*/ 514350 w 2552700"/>
                    <a:gd name="connsiteY15" fmla="*/ 184150 h 698500"/>
                    <a:gd name="connsiteX16" fmla="*/ 184150 w 2552700"/>
                    <a:gd name="connsiteY16" fmla="*/ 0 h 698500"/>
                    <a:gd name="connsiteX0" fmla="*/ 184150 w 2571750"/>
                    <a:gd name="connsiteY0" fmla="*/ 0 h 698500"/>
                    <a:gd name="connsiteX1" fmla="*/ 9525 w 2571750"/>
                    <a:gd name="connsiteY1" fmla="*/ 152400 h 698500"/>
                    <a:gd name="connsiteX2" fmla="*/ 12700 w 2571750"/>
                    <a:gd name="connsiteY2" fmla="*/ 241300 h 698500"/>
                    <a:gd name="connsiteX3" fmla="*/ 2495550 w 2571750"/>
                    <a:gd name="connsiteY3" fmla="*/ 241300 h 698500"/>
                    <a:gd name="connsiteX4" fmla="*/ 2463800 w 2571750"/>
                    <a:gd name="connsiteY4" fmla="*/ 552450 h 698500"/>
                    <a:gd name="connsiteX5" fmla="*/ 69850 w 2571750"/>
                    <a:gd name="connsiteY5" fmla="*/ 565150 h 698500"/>
                    <a:gd name="connsiteX6" fmla="*/ 95250 w 2571750"/>
                    <a:gd name="connsiteY6" fmla="*/ 520700 h 698500"/>
                    <a:gd name="connsiteX7" fmla="*/ 0 w 2571750"/>
                    <a:gd name="connsiteY7" fmla="*/ 577850 h 698500"/>
                    <a:gd name="connsiteX8" fmla="*/ 38100 w 2571750"/>
                    <a:gd name="connsiteY8" fmla="*/ 666750 h 698500"/>
                    <a:gd name="connsiteX9" fmla="*/ 2393950 w 2571750"/>
                    <a:gd name="connsiteY9" fmla="*/ 692150 h 698500"/>
                    <a:gd name="connsiteX10" fmla="*/ 2425700 w 2571750"/>
                    <a:gd name="connsiteY10" fmla="*/ 666750 h 698500"/>
                    <a:gd name="connsiteX11" fmla="*/ 2495550 w 2571750"/>
                    <a:gd name="connsiteY11" fmla="*/ 698500 h 698500"/>
                    <a:gd name="connsiteX12" fmla="*/ 2546350 w 2571750"/>
                    <a:gd name="connsiteY12" fmla="*/ 685800 h 698500"/>
                    <a:gd name="connsiteX13" fmla="*/ 2571750 w 2571750"/>
                    <a:gd name="connsiteY13" fmla="*/ 193675 h 698500"/>
                    <a:gd name="connsiteX14" fmla="*/ 2470150 w 2571750"/>
                    <a:gd name="connsiteY14" fmla="*/ 95250 h 698500"/>
                    <a:gd name="connsiteX15" fmla="*/ 514350 w 2571750"/>
                    <a:gd name="connsiteY15" fmla="*/ 184150 h 698500"/>
                    <a:gd name="connsiteX16" fmla="*/ 184150 w 2571750"/>
                    <a:gd name="connsiteY16" fmla="*/ 0 h 698500"/>
                    <a:gd name="connsiteX0" fmla="*/ 184150 w 2555875"/>
                    <a:gd name="connsiteY0" fmla="*/ 0 h 698500"/>
                    <a:gd name="connsiteX1" fmla="*/ 9525 w 2555875"/>
                    <a:gd name="connsiteY1" fmla="*/ 152400 h 698500"/>
                    <a:gd name="connsiteX2" fmla="*/ 12700 w 2555875"/>
                    <a:gd name="connsiteY2" fmla="*/ 241300 h 698500"/>
                    <a:gd name="connsiteX3" fmla="*/ 2495550 w 2555875"/>
                    <a:gd name="connsiteY3" fmla="*/ 241300 h 698500"/>
                    <a:gd name="connsiteX4" fmla="*/ 2463800 w 2555875"/>
                    <a:gd name="connsiteY4" fmla="*/ 552450 h 698500"/>
                    <a:gd name="connsiteX5" fmla="*/ 69850 w 2555875"/>
                    <a:gd name="connsiteY5" fmla="*/ 565150 h 698500"/>
                    <a:gd name="connsiteX6" fmla="*/ 95250 w 2555875"/>
                    <a:gd name="connsiteY6" fmla="*/ 520700 h 698500"/>
                    <a:gd name="connsiteX7" fmla="*/ 0 w 2555875"/>
                    <a:gd name="connsiteY7" fmla="*/ 577850 h 698500"/>
                    <a:gd name="connsiteX8" fmla="*/ 38100 w 2555875"/>
                    <a:gd name="connsiteY8" fmla="*/ 666750 h 698500"/>
                    <a:gd name="connsiteX9" fmla="*/ 2393950 w 2555875"/>
                    <a:gd name="connsiteY9" fmla="*/ 692150 h 698500"/>
                    <a:gd name="connsiteX10" fmla="*/ 2425700 w 2555875"/>
                    <a:gd name="connsiteY10" fmla="*/ 666750 h 698500"/>
                    <a:gd name="connsiteX11" fmla="*/ 2495550 w 2555875"/>
                    <a:gd name="connsiteY11" fmla="*/ 698500 h 698500"/>
                    <a:gd name="connsiteX12" fmla="*/ 2546350 w 2555875"/>
                    <a:gd name="connsiteY12" fmla="*/ 685800 h 698500"/>
                    <a:gd name="connsiteX13" fmla="*/ 2555875 w 2555875"/>
                    <a:gd name="connsiteY13" fmla="*/ 171450 h 698500"/>
                    <a:gd name="connsiteX14" fmla="*/ 2470150 w 2555875"/>
                    <a:gd name="connsiteY14" fmla="*/ 95250 h 698500"/>
                    <a:gd name="connsiteX15" fmla="*/ 514350 w 2555875"/>
                    <a:gd name="connsiteY15" fmla="*/ 184150 h 698500"/>
                    <a:gd name="connsiteX16" fmla="*/ 184150 w 2555875"/>
                    <a:gd name="connsiteY16" fmla="*/ 0 h 698500"/>
                    <a:gd name="connsiteX0" fmla="*/ 184150 w 2562506"/>
                    <a:gd name="connsiteY0" fmla="*/ 0 h 698500"/>
                    <a:gd name="connsiteX1" fmla="*/ 9525 w 2562506"/>
                    <a:gd name="connsiteY1" fmla="*/ 152400 h 698500"/>
                    <a:gd name="connsiteX2" fmla="*/ 12700 w 2562506"/>
                    <a:gd name="connsiteY2" fmla="*/ 241300 h 698500"/>
                    <a:gd name="connsiteX3" fmla="*/ 2495550 w 2562506"/>
                    <a:gd name="connsiteY3" fmla="*/ 241300 h 698500"/>
                    <a:gd name="connsiteX4" fmla="*/ 2463800 w 2562506"/>
                    <a:gd name="connsiteY4" fmla="*/ 552450 h 698500"/>
                    <a:gd name="connsiteX5" fmla="*/ 69850 w 2562506"/>
                    <a:gd name="connsiteY5" fmla="*/ 565150 h 698500"/>
                    <a:gd name="connsiteX6" fmla="*/ 95250 w 2562506"/>
                    <a:gd name="connsiteY6" fmla="*/ 520700 h 698500"/>
                    <a:gd name="connsiteX7" fmla="*/ 0 w 2562506"/>
                    <a:gd name="connsiteY7" fmla="*/ 577850 h 698500"/>
                    <a:gd name="connsiteX8" fmla="*/ 38100 w 2562506"/>
                    <a:gd name="connsiteY8" fmla="*/ 666750 h 698500"/>
                    <a:gd name="connsiteX9" fmla="*/ 2393950 w 2562506"/>
                    <a:gd name="connsiteY9" fmla="*/ 692150 h 698500"/>
                    <a:gd name="connsiteX10" fmla="*/ 2425700 w 2562506"/>
                    <a:gd name="connsiteY10" fmla="*/ 666750 h 698500"/>
                    <a:gd name="connsiteX11" fmla="*/ 2495550 w 2562506"/>
                    <a:gd name="connsiteY11" fmla="*/ 698500 h 698500"/>
                    <a:gd name="connsiteX12" fmla="*/ 2562225 w 2562506"/>
                    <a:gd name="connsiteY12" fmla="*/ 685800 h 698500"/>
                    <a:gd name="connsiteX13" fmla="*/ 2555875 w 2562506"/>
                    <a:gd name="connsiteY13" fmla="*/ 171450 h 698500"/>
                    <a:gd name="connsiteX14" fmla="*/ 2470150 w 2562506"/>
                    <a:gd name="connsiteY14" fmla="*/ 95250 h 698500"/>
                    <a:gd name="connsiteX15" fmla="*/ 514350 w 2562506"/>
                    <a:gd name="connsiteY15" fmla="*/ 184150 h 698500"/>
                    <a:gd name="connsiteX16" fmla="*/ 184150 w 2562506"/>
                    <a:gd name="connsiteY16" fmla="*/ 0 h 69850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25700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38100 w 2562506"/>
                    <a:gd name="connsiteY8" fmla="*/ 666750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4150 w 2562506"/>
                    <a:gd name="connsiteY0" fmla="*/ 0 h 692150"/>
                    <a:gd name="connsiteX1" fmla="*/ 9525 w 2562506"/>
                    <a:gd name="connsiteY1" fmla="*/ 152400 h 692150"/>
                    <a:gd name="connsiteX2" fmla="*/ 12700 w 2562506"/>
                    <a:gd name="connsiteY2" fmla="*/ 241300 h 692150"/>
                    <a:gd name="connsiteX3" fmla="*/ 2495550 w 2562506"/>
                    <a:gd name="connsiteY3" fmla="*/ 241300 h 692150"/>
                    <a:gd name="connsiteX4" fmla="*/ 2463800 w 2562506"/>
                    <a:gd name="connsiteY4" fmla="*/ 552450 h 692150"/>
                    <a:gd name="connsiteX5" fmla="*/ 69850 w 2562506"/>
                    <a:gd name="connsiteY5" fmla="*/ 565150 h 692150"/>
                    <a:gd name="connsiteX6" fmla="*/ 95250 w 2562506"/>
                    <a:gd name="connsiteY6" fmla="*/ 520700 h 692150"/>
                    <a:gd name="connsiteX7" fmla="*/ 0 w 2562506"/>
                    <a:gd name="connsiteY7" fmla="*/ 577850 h 692150"/>
                    <a:gd name="connsiteX8" fmla="*/ 9525 w 2562506"/>
                    <a:gd name="connsiteY8" fmla="*/ 688975 h 692150"/>
                    <a:gd name="connsiteX9" fmla="*/ 2393950 w 2562506"/>
                    <a:gd name="connsiteY9" fmla="*/ 692150 h 692150"/>
                    <a:gd name="connsiteX10" fmla="*/ 2435225 w 2562506"/>
                    <a:gd name="connsiteY10" fmla="*/ 666750 h 692150"/>
                    <a:gd name="connsiteX11" fmla="*/ 2479675 w 2562506"/>
                    <a:gd name="connsiteY11" fmla="*/ 692150 h 692150"/>
                    <a:gd name="connsiteX12" fmla="*/ 2562225 w 2562506"/>
                    <a:gd name="connsiteY12" fmla="*/ 685800 h 692150"/>
                    <a:gd name="connsiteX13" fmla="*/ 2555875 w 2562506"/>
                    <a:gd name="connsiteY13" fmla="*/ 171450 h 692150"/>
                    <a:gd name="connsiteX14" fmla="*/ 2470150 w 2562506"/>
                    <a:gd name="connsiteY14" fmla="*/ 95250 h 692150"/>
                    <a:gd name="connsiteX15" fmla="*/ 514350 w 2562506"/>
                    <a:gd name="connsiteY15" fmla="*/ 184150 h 692150"/>
                    <a:gd name="connsiteX16" fmla="*/ 184150 w 2562506"/>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92075 w 2559331"/>
                    <a:gd name="connsiteY6" fmla="*/ 520700 h 692150"/>
                    <a:gd name="connsiteX7" fmla="*/ 0 w 2559331"/>
                    <a:gd name="connsiteY7" fmla="*/ 593725 h 692150"/>
                    <a:gd name="connsiteX8" fmla="*/ 6350 w 2559331"/>
                    <a:gd name="connsiteY8" fmla="*/ 688975 h 692150"/>
                    <a:gd name="connsiteX9" fmla="*/ 2390775 w 2559331"/>
                    <a:gd name="connsiteY9" fmla="*/ 692150 h 692150"/>
                    <a:gd name="connsiteX10" fmla="*/ 2432050 w 2559331"/>
                    <a:gd name="connsiteY10" fmla="*/ 6667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92375 w 2559331"/>
                    <a:gd name="connsiteY3" fmla="*/ 24130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6062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32050 w 2559331"/>
                    <a:gd name="connsiteY11" fmla="*/ 666750 h 692150"/>
                    <a:gd name="connsiteX12" fmla="*/ 2476500 w 2559331"/>
                    <a:gd name="connsiteY12" fmla="*/ 692150 h 692150"/>
                    <a:gd name="connsiteX13" fmla="*/ 2559050 w 2559331"/>
                    <a:gd name="connsiteY13" fmla="*/ 685800 h 692150"/>
                    <a:gd name="connsiteX14" fmla="*/ 2552700 w 2559331"/>
                    <a:gd name="connsiteY14" fmla="*/ 171450 h 692150"/>
                    <a:gd name="connsiteX15" fmla="*/ 2466975 w 2559331"/>
                    <a:gd name="connsiteY15" fmla="*/ 95250 h 692150"/>
                    <a:gd name="connsiteX16" fmla="*/ 511175 w 2559331"/>
                    <a:gd name="connsiteY16" fmla="*/ 184150 h 692150"/>
                    <a:gd name="connsiteX17" fmla="*/ 180975 w 2559331"/>
                    <a:gd name="connsiteY17"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476500 w 2559331"/>
                    <a:gd name="connsiteY11" fmla="*/ 692150 h 692150"/>
                    <a:gd name="connsiteX12" fmla="*/ 2559050 w 2559331"/>
                    <a:gd name="connsiteY12" fmla="*/ 685800 h 692150"/>
                    <a:gd name="connsiteX13" fmla="*/ 2552700 w 2559331"/>
                    <a:gd name="connsiteY13" fmla="*/ 171450 h 692150"/>
                    <a:gd name="connsiteX14" fmla="*/ 2466975 w 2559331"/>
                    <a:gd name="connsiteY14" fmla="*/ 95250 h 692150"/>
                    <a:gd name="connsiteX15" fmla="*/ 511175 w 2559331"/>
                    <a:gd name="connsiteY15" fmla="*/ 184150 h 692150"/>
                    <a:gd name="connsiteX16" fmla="*/ 180975 w 2559331"/>
                    <a:gd name="connsiteY16" fmla="*/ 0 h 692150"/>
                    <a:gd name="connsiteX0" fmla="*/ 180975 w 2559331"/>
                    <a:gd name="connsiteY0" fmla="*/ 0 h 692150"/>
                    <a:gd name="connsiteX1" fmla="*/ 6350 w 2559331"/>
                    <a:gd name="connsiteY1" fmla="*/ 152400 h 692150"/>
                    <a:gd name="connsiteX2" fmla="*/ 9525 w 2559331"/>
                    <a:gd name="connsiteY2" fmla="*/ 241300 h 692150"/>
                    <a:gd name="connsiteX3" fmla="*/ 2454275 w 2559331"/>
                    <a:gd name="connsiteY3" fmla="*/ 234950 h 692150"/>
                    <a:gd name="connsiteX4" fmla="*/ 2454275 w 2559331"/>
                    <a:gd name="connsiteY4" fmla="*/ 552450 h 692150"/>
                    <a:gd name="connsiteX5" fmla="*/ 66675 w 2559331"/>
                    <a:gd name="connsiteY5" fmla="*/ 565150 h 692150"/>
                    <a:gd name="connsiteX6" fmla="*/ 88900 w 2559331"/>
                    <a:gd name="connsiteY6" fmla="*/ 568325 h 692150"/>
                    <a:gd name="connsiteX7" fmla="*/ 92075 w 2559331"/>
                    <a:gd name="connsiteY7" fmla="*/ 520700 h 692150"/>
                    <a:gd name="connsiteX8" fmla="*/ 0 w 2559331"/>
                    <a:gd name="connsiteY8" fmla="*/ 593725 h 692150"/>
                    <a:gd name="connsiteX9" fmla="*/ 6350 w 2559331"/>
                    <a:gd name="connsiteY9" fmla="*/ 688975 h 692150"/>
                    <a:gd name="connsiteX10" fmla="*/ 2390775 w 2559331"/>
                    <a:gd name="connsiteY10" fmla="*/ 692150 h 692150"/>
                    <a:gd name="connsiteX11" fmla="*/ 2559050 w 2559331"/>
                    <a:gd name="connsiteY11" fmla="*/ 685800 h 692150"/>
                    <a:gd name="connsiteX12" fmla="*/ 2552700 w 2559331"/>
                    <a:gd name="connsiteY12" fmla="*/ 171450 h 692150"/>
                    <a:gd name="connsiteX13" fmla="*/ 2466975 w 2559331"/>
                    <a:gd name="connsiteY13" fmla="*/ 95250 h 692150"/>
                    <a:gd name="connsiteX14" fmla="*/ 511175 w 2559331"/>
                    <a:gd name="connsiteY14" fmla="*/ 184150 h 692150"/>
                    <a:gd name="connsiteX15" fmla="*/ 180975 w 2559331"/>
                    <a:gd name="connsiteY15" fmla="*/ 0 h 692150"/>
                    <a:gd name="connsiteX0" fmla="*/ 180975 w 2559331"/>
                    <a:gd name="connsiteY0" fmla="*/ 0 h 688975"/>
                    <a:gd name="connsiteX1" fmla="*/ 6350 w 2559331"/>
                    <a:gd name="connsiteY1" fmla="*/ 152400 h 688975"/>
                    <a:gd name="connsiteX2" fmla="*/ 9525 w 2559331"/>
                    <a:gd name="connsiteY2" fmla="*/ 241300 h 688975"/>
                    <a:gd name="connsiteX3" fmla="*/ 2454275 w 2559331"/>
                    <a:gd name="connsiteY3" fmla="*/ 234950 h 688975"/>
                    <a:gd name="connsiteX4" fmla="*/ 2454275 w 2559331"/>
                    <a:gd name="connsiteY4" fmla="*/ 552450 h 688975"/>
                    <a:gd name="connsiteX5" fmla="*/ 66675 w 2559331"/>
                    <a:gd name="connsiteY5" fmla="*/ 565150 h 688975"/>
                    <a:gd name="connsiteX6" fmla="*/ 88900 w 2559331"/>
                    <a:gd name="connsiteY6" fmla="*/ 568325 h 688975"/>
                    <a:gd name="connsiteX7" fmla="*/ 92075 w 2559331"/>
                    <a:gd name="connsiteY7" fmla="*/ 520700 h 688975"/>
                    <a:gd name="connsiteX8" fmla="*/ 0 w 2559331"/>
                    <a:gd name="connsiteY8" fmla="*/ 593725 h 688975"/>
                    <a:gd name="connsiteX9" fmla="*/ 6350 w 2559331"/>
                    <a:gd name="connsiteY9" fmla="*/ 688975 h 688975"/>
                    <a:gd name="connsiteX10" fmla="*/ 2559050 w 2559331"/>
                    <a:gd name="connsiteY10" fmla="*/ 685800 h 688975"/>
                    <a:gd name="connsiteX11" fmla="*/ 2552700 w 2559331"/>
                    <a:gd name="connsiteY11" fmla="*/ 171450 h 688975"/>
                    <a:gd name="connsiteX12" fmla="*/ 2466975 w 2559331"/>
                    <a:gd name="connsiteY12" fmla="*/ 95250 h 688975"/>
                    <a:gd name="connsiteX13" fmla="*/ 511175 w 2559331"/>
                    <a:gd name="connsiteY13" fmla="*/ 184150 h 688975"/>
                    <a:gd name="connsiteX14" fmla="*/ 180975 w 25593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2231"/>
                    <a:gd name="connsiteY0" fmla="*/ 0 h 688975"/>
                    <a:gd name="connsiteX1" fmla="*/ 6350 w 2572231"/>
                    <a:gd name="connsiteY1" fmla="*/ 152400 h 688975"/>
                    <a:gd name="connsiteX2" fmla="*/ 9525 w 2572231"/>
                    <a:gd name="connsiteY2" fmla="*/ 241300 h 688975"/>
                    <a:gd name="connsiteX3" fmla="*/ 2454275 w 2572231"/>
                    <a:gd name="connsiteY3" fmla="*/ 234950 h 688975"/>
                    <a:gd name="connsiteX4" fmla="*/ 2454275 w 2572231"/>
                    <a:gd name="connsiteY4" fmla="*/ 552450 h 688975"/>
                    <a:gd name="connsiteX5" fmla="*/ 66675 w 2572231"/>
                    <a:gd name="connsiteY5" fmla="*/ 565150 h 688975"/>
                    <a:gd name="connsiteX6" fmla="*/ 88900 w 2572231"/>
                    <a:gd name="connsiteY6" fmla="*/ 568325 h 688975"/>
                    <a:gd name="connsiteX7" fmla="*/ 92075 w 2572231"/>
                    <a:gd name="connsiteY7" fmla="*/ 520700 h 688975"/>
                    <a:gd name="connsiteX8" fmla="*/ 0 w 2572231"/>
                    <a:gd name="connsiteY8" fmla="*/ 593725 h 688975"/>
                    <a:gd name="connsiteX9" fmla="*/ 6350 w 2572231"/>
                    <a:gd name="connsiteY9" fmla="*/ 688975 h 688975"/>
                    <a:gd name="connsiteX10" fmla="*/ 2559050 w 2572231"/>
                    <a:gd name="connsiteY10" fmla="*/ 685800 h 688975"/>
                    <a:gd name="connsiteX11" fmla="*/ 2552700 w 2572231"/>
                    <a:gd name="connsiteY11" fmla="*/ 171450 h 688975"/>
                    <a:gd name="connsiteX12" fmla="*/ 2466975 w 2572231"/>
                    <a:gd name="connsiteY12" fmla="*/ 95250 h 688975"/>
                    <a:gd name="connsiteX13" fmla="*/ 511175 w 2572231"/>
                    <a:gd name="connsiteY13" fmla="*/ 184150 h 688975"/>
                    <a:gd name="connsiteX14" fmla="*/ 180975 w 2572231"/>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4798"/>
                    <a:gd name="connsiteY0" fmla="*/ 0 h 688975"/>
                    <a:gd name="connsiteX1" fmla="*/ 6350 w 2574798"/>
                    <a:gd name="connsiteY1" fmla="*/ 152400 h 688975"/>
                    <a:gd name="connsiteX2" fmla="*/ 9525 w 2574798"/>
                    <a:gd name="connsiteY2" fmla="*/ 241300 h 688975"/>
                    <a:gd name="connsiteX3" fmla="*/ 2454275 w 2574798"/>
                    <a:gd name="connsiteY3" fmla="*/ 234950 h 688975"/>
                    <a:gd name="connsiteX4" fmla="*/ 2454275 w 2574798"/>
                    <a:gd name="connsiteY4" fmla="*/ 552450 h 688975"/>
                    <a:gd name="connsiteX5" fmla="*/ 66675 w 2574798"/>
                    <a:gd name="connsiteY5" fmla="*/ 565150 h 688975"/>
                    <a:gd name="connsiteX6" fmla="*/ 88900 w 2574798"/>
                    <a:gd name="connsiteY6" fmla="*/ 568325 h 688975"/>
                    <a:gd name="connsiteX7" fmla="*/ 92075 w 2574798"/>
                    <a:gd name="connsiteY7" fmla="*/ 520700 h 688975"/>
                    <a:gd name="connsiteX8" fmla="*/ 0 w 2574798"/>
                    <a:gd name="connsiteY8" fmla="*/ 593725 h 688975"/>
                    <a:gd name="connsiteX9" fmla="*/ 6350 w 2574798"/>
                    <a:gd name="connsiteY9" fmla="*/ 688975 h 688975"/>
                    <a:gd name="connsiteX10" fmla="*/ 2562225 w 2574798"/>
                    <a:gd name="connsiteY10" fmla="*/ 666750 h 688975"/>
                    <a:gd name="connsiteX11" fmla="*/ 2552700 w 2574798"/>
                    <a:gd name="connsiteY11" fmla="*/ 171450 h 688975"/>
                    <a:gd name="connsiteX12" fmla="*/ 2466975 w 2574798"/>
                    <a:gd name="connsiteY12" fmla="*/ 95250 h 688975"/>
                    <a:gd name="connsiteX13" fmla="*/ 511175 w 2574798"/>
                    <a:gd name="connsiteY13" fmla="*/ 184150 h 688975"/>
                    <a:gd name="connsiteX14" fmla="*/ 180975 w 257479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7418"/>
                    <a:gd name="connsiteY0" fmla="*/ 0 h 688975"/>
                    <a:gd name="connsiteX1" fmla="*/ 6350 w 2577418"/>
                    <a:gd name="connsiteY1" fmla="*/ 152400 h 688975"/>
                    <a:gd name="connsiteX2" fmla="*/ 9525 w 2577418"/>
                    <a:gd name="connsiteY2" fmla="*/ 241300 h 688975"/>
                    <a:gd name="connsiteX3" fmla="*/ 2454275 w 2577418"/>
                    <a:gd name="connsiteY3" fmla="*/ 234950 h 688975"/>
                    <a:gd name="connsiteX4" fmla="*/ 2454275 w 2577418"/>
                    <a:gd name="connsiteY4" fmla="*/ 552450 h 688975"/>
                    <a:gd name="connsiteX5" fmla="*/ 66675 w 2577418"/>
                    <a:gd name="connsiteY5" fmla="*/ 565150 h 688975"/>
                    <a:gd name="connsiteX6" fmla="*/ 88900 w 2577418"/>
                    <a:gd name="connsiteY6" fmla="*/ 568325 h 688975"/>
                    <a:gd name="connsiteX7" fmla="*/ 92075 w 2577418"/>
                    <a:gd name="connsiteY7" fmla="*/ 520700 h 688975"/>
                    <a:gd name="connsiteX8" fmla="*/ 0 w 2577418"/>
                    <a:gd name="connsiteY8" fmla="*/ 593725 h 688975"/>
                    <a:gd name="connsiteX9" fmla="*/ 6350 w 2577418"/>
                    <a:gd name="connsiteY9" fmla="*/ 688975 h 688975"/>
                    <a:gd name="connsiteX10" fmla="*/ 2565400 w 2577418"/>
                    <a:gd name="connsiteY10" fmla="*/ 688975 h 688975"/>
                    <a:gd name="connsiteX11" fmla="*/ 2552700 w 2577418"/>
                    <a:gd name="connsiteY11" fmla="*/ 171450 h 688975"/>
                    <a:gd name="connsiteX12" fmla="*/ 2466975 w 2577418"/>
                    <a:gd name="connsiteY12" fmla="*/ 95250 h 688975"/>
                    <a:gd name="connsiteX13" fmla="*/ 511175 w 2577418"/>
                    <a:gd name="connsiteY13" fmla="*/ 184150 h 688975"/>
                    <a:gd name="connsiteX14" fmla="*/ 180975 w 2577418"/>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54275 w 2570812"/>
                    <a:gd name="connsiteY3" fmla="*/ 2349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4275 w 2570812"/>
                    <a:gd name="connsiteY4" fmla="*/ 552450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511175 w 2570812"/>
                    <a:gd name="connsiteY13" fmla="*/ 1841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485775 w 2570812"/>
                    <a:gd name="connsiteY13" fmla="*/ 171450 h 688975"/>
                    <a:gd name="connsiteX14" fmla="*/ 180975 w 2570812"/>
                    <a:gd name="connsiteY14" fmla="*/ 0 h 68897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466975 w 2570812"/>
                    <a:gd name="connsiteY12" fmla="*/ 95250 h 688975"/>
                    <a:gd name="connsiteX13" fmla="*/ 180975 w 2570812"/>
                    <a:gd name="connsiteY13" fmla="*/ 0 h 688975"/>
                    <a:gd name="connsiteX0" fmla="*/ 180975 w 2570812"/>
                    <a:gd name="connsiteY0" fmla="*/ 31750 h 720725"/>
                    <a:gd name="connsiteX1" fmla="*/ 6350 w 2570812"/>
                    <a:gd name="connsiteY1" fmla="*/ 184150 h 720725"/>
                    <a:gd name="connsiteX2" fmla="*/ 9525 w 2570812"/>
                    <a:gd name="connsiteY2" fmla="*/ 273050 h 720725"/>
                    <a:gd name="connsiteX3" fmla="*/ 2460625 w 2570812"/>
                    <a:gd name="connsiteY3" fmla="*/ 279400 h 720725"/>
                    <a:gd name="connsiteX4" fmla="*/ 2457450 w 2570812"/>
                    <a:gd name="connsiteY4" fmla="*/ 593725 h 720725"/>
                    <a:gd name="connsiteX5" fmla="*/ 66675 w 2570812"/>
                    <a:gd name="connsiteY5" fmla="*/ 596900 h 720725"/>
                    <a:gd name="connsiteX6" fmla="*/ 88900 w 2570812"/>
                    <a:gd name="connsiteY6" fmla="*/ 600075 h 720725"/>
                    <a:gd name="connsiteX7" fmla="*/ 92075 w 2570812"/>
                    <a:gd name="connsiteY7" fmla="*/ 552450 h 720725"/>
                    <a:gd name="connsiteX8" fmla="*/ 0 w 2570812"/>
                    <a:gd name="connsiteY8" fmla="*/ 625475 h 720725"/>
                    <a:gd name="connsiteX9" fmla="*/ 6350 w 2570812"/>
                    <a:gd name="connsiteY9" fmla="*/ 720725 h 720725"/>
                    <a:gd name="connsiteX10" fmla="*/ 2565400 w 2570812"/>
                    <a:gd name="connsiteY10" fmla="*/ 720725 h 720725"/>
                    <a:gd name="connsiteX11" fmla="*/ 2552700 w 2570812"/>
                    <a:gd name="connsiteY11" fmla="*/ 203200 h 720725"/>
                    <a:gd name="connsiteX12" fmla="*/ 2336800 w 2570812"/>
                    <a:gd name="connsiteY12" fmla="*/ 0 h 720725"/>
                    <a:gd name="connsiteX13" fmla="*/ 180975 w 2570812"/>
                    <a:gd name="connsiteY13" fmla="*/ 31750 h 720725"/>
                    <a:gd name="connsiteX0" fmla="*/ 180975 w 2570812"/>
                    <a:gd name="connsiteY0" fmla="*/ 0 h 688975"/>
                    <a:gd name="connsiteX1" fmla="*/ 6350 w 2570812"/>
                    <a:gd name="connsiteY1" fmla="*/ 152400 h 688975"/>
                    <a:gd name="connsiteX2" fmla="*/ 9525 w 2570812"/>
                    <a:gd name="connsiteY2" fmla="*/ 241300 h 688975"/>
                    <a:gd name="connsiteX3" fmla="*/ 2460625 w 2570812"/>
                    <a:gd name="connsiteY3" fmla="*/ 247650 h 688975"/>
                    <a:gd name="connsiteX4" fmla="*/ 2457450 w 2570812"/>
                    <a:gd name="connsiteY4" fmla="*/ 561975 h 688975"/>
                    <a:gd name="connsiteX5" fmla="*/ 66675 w 2570812"/>
                    <a:gd name="connsiteY5" fmla="*/ 565150 h 688975"/>
                    <a:gd name="connsiteX6" fmla="*/ 88900 w 2570812"/>
                    <a:gd name="connsiteY6" fmla="*/ 568325 h 688975"/>
                    <a:gd name="connsiteX7" fmla="*/ 92075 w 2570812"/>
                    <a:gd name="connsiteY7" fmla="*/ 520700 h 688975"/>
                    <a:gd name="connsiteX8" fmla="*/ 0 w 2570812"/>
                    <a:gd name="connsiteY8" fmla="*/ 593725 h 688975"/>
                    <a:gd name="connsiteX9" fmla="*/ 6350 w 2570812"/>
                    <a:gd name="connsiteY9" fmla="*/ 688975 h 688975"/>
                    <a:gd name="connsiteX10" fmla="*/ 2565400 w 2570812"/>
                    <a:gd name="connsiteY10" fmla="*/ 688975 h 688975"/>
                    <a:gd name="connsiteX11" fmla="*/ 2552700 w 2570812"/>
                    <a:gd name="connsiteY11" fmla="*/ 171450 h 688975"/>
                    <a:gd name="connsiteX12" fmla="*/ 2352675 w 2570812"/>
                    <a:gd name="connsiteY12" fmla="*/ 19050 h 688975"/>
                    <a:gd name="connsiteX13" fmla="*/ 180975 w 2570812"/>
                    <a:gd name="connsiteY13" fmla="*/ 0 h 6889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52675 w 2570812"/>
                    <a:gd name="connsiteY12" fmla="*/ 4445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308225 w 2570812"/>
                    <a:gd name="connsiteY12" fmla="*/ 1270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0812"/>
                    <a:gd name="connsiteY0" fmla="*/ 0 h 714375"/>
                    <a:gd name="connsiteX1" fmla="*/ 6350 w 2570812"/>
                    <a:gd name="connsiteY1" fmla="*/ 177800 h 714375"/>
                    <a:gd name="connsiteX2" fmla="*/ 9525 w 2570812"/>
                    <a:gd name="connsiteY2" fmla="*/ 266700 h 714375"/>
                    <a:gd name="connsiteX3" fmla="*/ 2460625 w 2570812"/>
                    <a:gd name="connsiteY3" fmla="*/ 273050 h 714375"/>
                    <a:gd name="connsiteX4" fmla="*/ 2457450 w 2570812"/>
                    <a:gd name="connsiteY4" fmla="*/ 587375 h 714375"/>
                    <a:gd name="connsiteX5" fmla="*/ 66675 w 2570812"/>
                    <a:gd name="connsiteY5" fmla="*/ 590550 h 714375"/>
                    <a:gd name="connsiteX6" fmla="*/ 88900 w 2570812"/>
                    <a:gd name="connsiteY6" fmla="*/ 593725 h 714375"/>
                    <a:gd name="connsiteX7" fmla="*/ 92075 w 2570812"/>
                    <a:gd name="connsiteY7" fmla="*/ 546100 h 714375"/>
                    <a:gd name="connsiteX8" fmla="*/ 0 w 2570812"/>
                    <a:gd name="connsiteY8" fmla="*/ 619125 h 714375"/>
                    <a:gd name="connsiteX9" fmla="*/ 6350 w 2570812"/>
                    <a:gd name="connsiteY9" fmla="*/ 714375 h 714375"/>
                    <a:gd name="connsiteX10" fmla="*/ 2565400 w 2570812"/>
                    <a:gd name="connsiteY10" fmla="*/ 714375 h 714375"/>
                    <a:gd name="connsiteX11" fmla="*/ 2552700 w 2570812"/>
                    <a:gd name="connsiteY11" fmla="*/ 196850 h 714375"/>
                    <a:gd name="connsiteX12" fmla="*/ 2295525 w 2570812"/>
                    <a:gd name="connsiteY12" fmla="*/ 0 h 714375"/>
                    <a:gd name="connsiteX13" fmla="*/ 225425 w 2570812"/>
                    <a:gd name="connsiteY13" fmla="*/ 0 h 714375"/>
                    <a:gd name="connsiteX0" fmla="*/ 225425 w 2578868"/>
                    <a:gd name="connsiteY0" fmla="*/ 0 h 714375"/>
                    <a:gd name="connsiteX1" fmla="*/ 6350 w 2578868"/>
                    <a:gd name="connsiteY1" fmla="*/ 177800 h 714375"/>
                    <a:gd name="connsiteX2" fmla="*/ 9525 w 2578868"/>
                    <a:gd name="connsiteY2" fmla="*/ 266700 h 714375"/>
                    <a:gd name="connsiteX3" fmla="*/ 2460625 w 2578868"/>
                    <a:gd name="connsiteY3" fmla="*/ 273050 h 714375"/>
                    <a:gd name="connsiteX4" fmla="*/ 2457450 w 2578868"/>
                    <a:gd name="connsiteY4" fmla="*/ 587375 h 714375"/>
                    <a:gd name="connsiteX5" fmla="*/ 66675 w 2578868"/>
                    <a:gd name="connsiteY5" fmla="*/ 590550 h 714375"/>
                    <a:gd name="connsiteX6" fmla="*/ 88900 w 2578868"/>
                    <a:gd name="connsiteY6" fmla="*/ 593725 h 714375"/>
                    <a:gd name="connsiteX7" fmla="*/ 92075 w 2578868"/>
                    <a:gd name="connsiteY7" fmla="*/ 546100 h 714375"/>
                    <a:gd name="connsiteX8" fmla="*/ 0 w 2578868"/>
                    <a:gd name="connsiteY8" fmla="*/ 619125 h 714375"/>
                    <a:gd name="connsiteX9" fmla="*/ 6350 w 2578868"/>
                    <a:gd name="connsiteY9" fmla="*/ 714375 h 714375"/>
                    <a:gd name="connsiteX10" fmla="*/ 2565400 w 2578868"/>
                    <a:gd name="connsiteY10" fmla="*/ 714375 h 714375"/>
                    <a:gd name="connsiteX11" fmla="*/ 2578868 w 2578868"/>
                    <a:gd name="connsiteY11" fmla="*/ 202083 h 714375"/>
                    <a:gd name="connsiteX12" fmla="*/ 2295525 w 2578868"/>
                    <a:gd name="connsiteY12" fmla="*/ 0 h 714375"/>
                    <a:gd name="connsiteX13" fmla="*/ 225425 w 2578868"/>
                    <a:gd name="connsiteY13" fmla="*/ 0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78868" h="714375">
                      <a:moveTo>
                        <a:pt x="225425" y="0"/>
                      </a:moveTo>
                      <a:lnTo>
                        <a:pt x="6350" y="177800"/>
                      </a:lnTo>
                      <a:lnTo>
                        <a:pt x="9525" y="266700"/>
                      </a:lnTo>
                      <a:lnTo>
                        <a:pt x="2460625" y="273050"/>
                      </a:lnTo>
                      <a:cubicBezTo>
                        <a:pt x="2459567" y="377825"/>
                        <a:pt x="2458508" y="482600"/>
                        <a:pt x="2457450" y="587375"/>
                      </a:cubicBezTo>
                      <a:lnTo>
                        <a:pt x="66675" y="590550"/>
                      </a:lnTo>
                      <a:cubicBezTo>
                        <a:pt x="69850" y="588433"/>
                        <a:pt x="85725" y="595842"/>
                        <a:pt x="88900" y="593725"/>
                      </a:cubicBezTo>
                      <a:lnTo>
                        <a:pt x="92075" y="546100"/>
                      </a:lnTo>
                      <a:lnTo>
                        <a:pt x="0" y="619125"/>
                      </a:lnTo>
                      <a:lnTo>
                        <a:pt x="6350" y="714375"/>
                      </a:lnTo>
                      <a:lnTo>
                        <a:pt x="2565400" y="714375"/>
                      </a:lnTo>
                      <a:cubicBezTo>
                        <a:pt x="2583392" y="672042"/>
                        <a:pt x="2576751" y="377766"/>
                        <a:pt x="2578868" y="202083"/>
                      </a:cubicBezTo>
                      <a:cubicBezTo>
                        <a:pt x="2493143" y="120591"/>
                        <a:pt x="2381250" y="65617"/>
                        <a:pt x="2295525" y="0"/>
                      </a:cubicBezTo>
                      <a:lnTo>
                        <a:pt x="225425" y="0"/>
                      </a:lnTo>
                      <a:close/>
                    </a:path>
                  </a:pathLst>
                </a:cu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9" name="Rectangle 22">
                  <a:extLst>
                    <a:ext uri="{FF2B5EF4-FFF2-40B4-BE49-F238E27FC236}">
                      <a16:creationId xmlns:a16="http://schemas.microsoft.com/office/drawing/2014/main" id="{38EF642D-56BE-4E6D-A977-BBCCF9C73E4B}"/>
                    </a:ext>
                  </a:extLst>
                </p:cNvPr>
                <p:cNvSpPr/>
                <p:nvPr/>
              </p:nvSpPr>
              <p:spPr>
                <a:xfrm>
                  <a:off x="3707904" y="3762375"/>
                  <a:ext cx="2376264" cy="321543"/>
                </a:xfrm>
                <a:custGeom>
                  <a:avLst/>
                  <a:gdLst>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 name="connsiteX0" fmla="*/ 0 w 2376264"/>
                    <a:gd name="connsiteY0" fmla="*/ 0 h 321543"/>
                    <a:gd name="connsiteX1" fmla="*/ 2376264 w 2376264"/>
                    <a:gd name="connsiteY1" fmla="*/ 0 h 321543"/>
                    <a:gd name="connsiteX2" fmla="*/ 2376264 w 2376264"/>
                    <a:gd name="connsiteY2" fmla="*/ 321543 h 321543"/>
                    <a:gd name="connsiteX3" fmla="*/ 0 w 2376264"/>
                    <a:gd name="connsiteY3" fmla="*/ 321543 h 321543"/>
                    <a:gd name="connsiteX4" fmla="*/ 0 w 2376264"/>
                    <a:gd name="connsiteY4" fmla="*/ 0 h 32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64" h="321543">
                      <a:moveTo>
                        <a:pt x="0" y="0"/>
                      </a:moveTo>
                      <a:lnTo>
                        <a:pt x="2376264" y="0"/>
                      </a:lnTo>
                      <a:lnTo>
                        <a:pt x="2376264" y="321543"/>
                      </a:lnTo>
                      <a:lnTo>
                        <a:pt x="0" y="321543"/>
                      </a:lnTo>
                      <a:cubicBezTo>
                        <a:pt x="34925" y="258812"/>
                        <a:pt x="50800" y="110356"/>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6" name="Group 56">
                <a:extLst>
                  <a:ext uri="{FF2B5EF4-FFF2-40B4-BE49-F238E27FC236}">
                    <a16:creationId xmlns:a16="http://schemas.microsoft.com/office/drawing/2014/main" id="{B0757341-3EF7-412E-A2DC-1324573192D9}"/>
                  </a:ext>
                </a:extLst>
              </p:cNvPr>
              <p:cNvGrpSpPr/>
              <p:nvPr/>
            </p:nvGrpSpPr>
            <p:grpSpPr>
              <a:xfrm>
                <a:off x="4117666" y="4061275"/>
                <a:ext cx="1832471" cy="391100"/>
                <a:chOff x="3644106" y="3130550"/>
                <a:chExt cx="2603340" cy="555625"/>
              </a:xfrm>
              <a:effectLst>
                <a:outerShdw blurRad="50800" dist="38100" dir="8100000" algn="tr" rotWithShape="0">
                  <a:prstClr val="black">
                    <a:alpha val="40000"/>
                  </a:prstClr>
                </a:outerShdw>
              </a:effectLst>
            </p:grpSpPr>
            <p:sp>
              <p:nvSpPr>
                <p:cNvPr id="36" name="Freeform 27">
                  <a:extLst>
                    <a:ext uri="{FF2B5EF4-FFF2-40B4-BE49-F238E27FC236}">
                      <a16:creationId xmlns:a16="http://schemas.microsoft.com/office/drawing/2014/main" id="{DF03E9CA-4223-4A49-B27F-8970C5CA10F4}"/>
                    </a:ext>
                  </a:extLst>
                </p:cNvPr>
                <p:cNvSpPr/>
                <p:nvPr/>
              </p:nvSpPr>
              <p:spPr>
                <a:xfrm>
                  <a:off x="3644106" y="3130550"/>
                  <a:ext cx="2603340" cy="555625"/>
                </a:xfrm>
                <a:custGeom>
                  <a:avLst/>
                  <a:gdLst>
                    <a:gd name="connsiteX0" fmla="*/ 47625 w 2552700"/>
                    <a:gd name="connsiteY0" fmla="*/ 374650 h 685800"/>
                    <a:gd name="connsiteX1" fmla="*/ 0 w 2552700"/>
                    <a:gd name="connsiteY1" fmla="*/ 422275 h 685800"/>
                    <a:gd name="connsiteX2" fmla="*/ 447675 w 2552700"/>
                    <a:gd name="connsiteY2" fmla="*/ 685800 h 685800"/>
                    <a:gd name="connsiteX3" fmla="*/ 2549525 w 2552700"/>
                    <a:gd name="connsiteY3" fmla="*/ 615950 h 685800"/>
                    <a:gd name="connsiteX4" fmla="*/ 2552700 w 2552700"/>
                    <a:gd name="connsiteY4" fmla="*/ 273050 h 685800"/>
                    <a:gd name="connsiteX5" fmla="*/ 1384300 w 2552700"/>
                    <a:gd name="connsiteY5" fmla="*/ 0 h 685800"/>
                    <a:gd name="connsiteX6" fmla="*/ 6350 w 2552700"/>
                    <a:gd name="connsiteY6" fmla="*/ 168275 h 685800"/>
                    <a:gd name="connsiteX7" fmla="*/ 3175 w 2552700"/>
                    <a:gd name="connsiteY7" fmla="*/ 206375 h 685800"/>
                    <a:gd name="connsiteX8" fmla="*/ 463550 w 2552700"/>
                    <a:gd name="connsiteY8" fmla="*/ 374650 h 685800"/>
                    <a:gd name="connsiteX9" fmla="*/ 2520950 w 2552700"/>
                    <a:gd name="connsiteY9" fmla="*/ 333375 h 685800"/>
                    <a:gd name="connsiteX10" fmla="*/ 2501900 w 2552700"/>
                    <a:gd name="connsiteY10" fmla="*/ 549275 h 685800"/>
                    <a:gd name="connsiteX11" fmla="*/ 473075 w 2552700"/>
                    <a:gd name="connsiteY11" fmla="*/ 622300 h 685800"/>
                    <a:gd name="connsiteX12" fmla="*/ 47625 w 2552700"/>
                    <a:gd name="connsiteY12" fmla="*/ 374650 h 685800"/>
                    <a:gd name="connsiteX0" fmla="*/ 47625 w 2552700"/>
                    <a:gd name="connsiteY0" fmla="*/ 263525 h 574675"/>
                    <a:gd name="connsiteX1" fmla="*/ 0 w 2552700"/>
                    <a:gd name="connsiteY1" fmla="*/ 311150 h 574675"/>
                    <a:gd name="connsiteX2" fmla="*/ 447675 w 2552700"/>
                    <a:gd name="connsiteY2" fmla="*/ 574675 h 574675"/>
                    <a:gd name="connsiteX3" fmla="*/ 2549525 w 2552700"/>
                    <a:gd name="connsiteY3" fmla="*/ 504825 h 574675"/>
                    <a:gd name="connsiteX4" fmla="*/ 2552700 w 2552700"/>
                    <a:gd name="connsiteY4" fmla="*/ 161925 h 574675"/>
                    <a:gd name="connsiteX5" fmla="*/ 1552575 w 2552700"/>
                    <a:gd name="connsiteY5" fmla="*/ 0 h 574675"/>
                    <a:gd name="connsiteX6" fmla="*/ 6350 w 2552700"/>
                    <a:gd name="connsiteY6" fmla="*/ 57150 h 574675"/>
                    <a:gd name="connsiteX7" fmla="*/ 3175 w 2552700"/>
                    <a:gd name="connsiteY7" fmla="*/ 95250 h 574675"/>
                    <a:gd name="connsiteX8" fmla="*/ 463550 w 2552700"/>
                    <a:gd name="connsiteY8" fmla="*/ 263525 h 574675"/>
                    <a:gd name="connsiteX9" fmla="*/ 2520950 w 2552700"/>
                    <a:gd name="connsiteY9" fmla="*/ 222250 h 574675"/>
                    <a:gd name="connsiteX10" fmla="*/ 2501900 w 2552700"/>
                    <a:gd name="connsiteY10" fmla="*/ 438150 h 574675"/>
                    <a:gd name="connsiteX11" fmla="*/ 473075 w 2552700"/>
                    <a:gd name="connsiteY11" fmla="*/ 511175 h 574675"/>
                    <a:gd name="connsiteX12" fmla="*/ 47625 w 2552700"/>
                    <a:gd name="connsiteY12" fmla="*/ 263525 h 574675"/>
                    <a:gd name="connsiteX0" fmla="*/ 47625 w 2552700"/>
                    <a:gd name="connsiteY0" fmla="*/ 244475 h 555625"/>
                    <a:gd name="connsiteX1" fmla="*/ 0 w 2552700"/>
                    <a:gd name="connsiteY1" fmla="*/ 292100 h 555625"/>
                    <a:gd name="connsiteX2" fmla="*/ 447675 w 2552700"/>
                    <a:gd name="connsiteY2" fmla="*/ 555625 h 555625"/>
                    <a:gd name="connsiteX3" fmla="*/ 2549525 w 2552700"/>
                    <a:gd name="connsiteY3" fmla="*/ 485775 h 555625"/>
                    <a:gd name="connsiteX4" fmla="*/ 2552700 w 2552700"/>
                    <a:gd name="connsiteY4" fmla="*/ 142875 h 555625"/>
                    <a:gd name="connsiteX5" fmla="*/ 1606550 w 2552700"/>
                    <a:gd name="connsiteY5" fmla="*/ 0 h 555625"/>
                    <a:gd name="connsiteX6" fmla="*/ 6350 w 2552700"/>
                    <a:gd name="connsiteY6" fmla="*/ 38100 h 555625"/>
                    <a:gd name="connsiteX7" fmla="*/ 3175 w 2552700"/>
                    <a:gd name="connsiteY7" fmla="*/ 76200 h 555625"/>
                    <a:gd name="connsiteX8" fmla="*/ 463550 w 2552700"/>
                    <a:gd name="connsiteY8" fmla="*/ 244475 h 555625"/>
                    <a:gd name="connsiteX9" fmla="*/ 2520950 w 2552700"/>
                    <a:gd name="connsiteY9" fmla="*/ 203200 h 555625"/>
                    <a:gd name="connsiteX10" fmla="*/ 2501900 w 2552700"/>
                    <a:gd name="connsiteY10" fmla="*/ 419100 h 555625"/>
                    <a:gd name="connsiteX11" fmla="*/ 473075 w 2552700"/>
                    <a:gd name="connsiteY11" fmla="*/ 492125 h 555625"/>
                    <a:gd name="connsiteX12" fmla="*/ 47625 w 2552700"/>
                    <a:gd name="connsiteY12" fmla="*/ 244475 h 555625"/>
                    <a:gd name="connsiteX0" fmla="*/ 47625 w 2585519"/>
                    <a:gd name="connsiteY0" fmla="*/ 244475 h 555625"/>
                    <a:gd name="connsiteX1" fmla="*/ 0 w 2585519"/>
                    <a:gd name="connsiteY1" fmla="*/ 292100 h 555625"/>
                    <a:gd name="connsiteX2" fmla="*/ 447675 w 2585519"/>
                    <a:gd name="connsiteY2" fmla="*/ 555625 h 555625"/>
                    <a:gd name="connsiteX3" fmla="*/ 2549525 w 2585519"/>
                    <a:gd name="connsiteY3" fmla="*/ 485775 h 555625"/>
                    <a:gd name="connsiteX4" fmla="*/ 2552700 w 2585519"/>
                    <a:gd name="connsiteY4" fmla="*/ 142875 h 555625"/>
                    <a:gd name="connsiteX5" fmla="*/ 1606550 w 2585519"/>
                    <a:gd name="connsiteY5" fmla="*/ 0 h 555625"/>
                    <a:gd name="connsiteX6" fmla="*/ 6350 w 2585519"/>
                    <a:gd name="connsiteY6" fmla="*/ 38100 h 555625"/>
                    <a:gd name="connsiteX7" fmla="*/ 3175 w 2585519"/>
                    <a:gd name="connsiteY7" fmla="*/ 76200 h 555625"/>
                    <a:gd name="connsiteX8" fmla="*/ 463550 w 2585519"/>
                    <a:gd name="connsiteY8" fmla="*/ 244475 h 555625"/>
                    <a:gd name="connsiteX9" fmla="*/ 2520950 w 2585519"/>
                    <a:gd name="connsiteY9" fmla="*/ 203200 h 555625"/>
                    <a:gd name="connsiteX10" fmla="*/ 2501900 w 2585519"/>
                    <a:gd name="connsiteY10" fmla="*/ 419100 h 555625"/>
                    <a:gd name="connsiteX11" fmla="*/ 473075 w 2585519"/>
                    <a:gd name="connsiteY11" fmla="*/ 492125 h 555625"/>
                    <a:gd name="connsiteX12" fmla="*/ 47625 w 2585519"/>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520950 w 2599371"/>
                    <a:gd name="connsiteY9" fmla="*/ 203200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01900 w 2599371"/>
                    <a:gd name="connsiteY10" fmla="*/ 41910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501900 w 2599371"/>
                    <a:gd name="connsiteY11" fmla="*/ 419100 h 555625"/>
                    <a:gd name="connsiteX12" fmla="*/ 473075 w 2599371"/>
                    <a:gd name="connsiteY12" fmla="*/ 492125 h 555625"/>
                    <a:gd name="connsiteX13" fmla="*/ 47625 w 2599371"/>
                    <a:gd name="connsiteY13"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527300 w 2599371"/>
                    <a:gd name="connsiteY10" fmla="*/ 307975 h 555625"/>
                    <a:gd name="connsiteX11" fmla="*/ 2479675 w 2599371"/>
                    <a:gd name="connsiteY11" fmla="*/ 425450 h 555625"/>
                    <a:gd name="connsiteX12" fmla="*/ 473075 w 2599371"/>
                    <a:gd name="connsiteY12" fmla="*/ 492125 h 555625"/>
                    <a:gd name="connsiteX13" fmla="*/ 47625 w 2599371"/>
                    <a:gd name="connsiteY13" fmla="*/ 244475 h 555625"/>
                    <a:gd name="connsiteX0" fmla="*/ 47625 w 2740156"/>
                    <a:gd name="connsiteY0" fmla="*/ 244475 h 555625"/>
                    <a:gd name="connsiteX1" fmla="*/ 0 w 2740156"/>
                    <a:gd name="connsiteY1" fmla="*/ 292100 h 555625"/>
                    <a:gd name="connsiteX2" fmla="*/ 447675 w 2740156"/>
                    <a:gd name="connsiteY2" fmla="*/ 555625 h 555625"/>
                    <a:gd name="connsiteX3" fmla="*/ 2549525 w 2740156"/>
                    <a:gd name="connsiteY3" fmla="*/ 485775 h 555625"/>
                    <a:gd name="connsiteX4" fmla="*/ 2552700 w 2740156"/>
                    <a:gd name="connsiteY4" fmla="*/ 142875 h 555625"/>
                    <a:gd name="connsiteX5" fmla="*/ 1606550 w 2740156"/>
                    <a:gd name="connsiteY5" fmla="*/ 0 h 555625"/>
                    <a:gd name="connsiteX6" fmla="*/ 6350 w 2740156"/>
                    <a:gd name="connsiteY6" fmla="*/ 38100 h 555625"/>
                    <a:gd name="connsiteX7" fmla="*/ 3175 w 2740156"/>
                    <a:gd name="connsiteY7" fmla="*/ 76200 h 555625"/>
                    <a:gd name="connsiteX8" fmla="*/ 463550 w 2740156"/>
                    <a:gd name="connsiteY8" fmla="*/ 244475 h 555625"/>
                    <a:gd name="connsiteX9" fmla="*/ 2495550 w 2740156"/>
                    <a:gd name="connsiteY9" fmla="*/ 206375 h 555625"/>
                    <a:gd name="connsiteX10" fmla="*/ 2479675 w 2740156"/>
                    <a:gd name="connsiteY10" fmla="*/ 425450 h 555625"/>
                    <a:gd name="connsiteX11" fmla="*/ 473075 w 2740156"/>
                    <a:gd name="connsiteY11" fmla="*/ 492125 h 555625"/>
                    <a:gd name="connsiteX12" fmla="*/ 47625 w 2740156"/>
                    <a:gd name="connsiteY12" fmla="*/ 244475 h 555625"/>
                    <a:gd name="connsiteX0" fmla="*/ 47625 w 2646925"/>
                    <a:gd name="connsiteY0" fmla="*/ 244475 h 555625"/>
                    <a:gd name="connsiteX1" fmla="*/ 0 w 2646925"/>
                    <a:gd name="connsiteY1" fmla="*/ 292100 h 555625"/>
                    <a:gd name="connsiteX2" fmla="*/ 447675 w 2646925"/>
                    <a:gd name="connsiteY2" fmla="*/ 555625 h 555625"/>
                    <a:gd name="connsiteX3" fmla="*/ 2549525 w 2646925"/>
                    <a:gd name="connsiteY3" fmla="*/ 485775 h 555625"/>
                    <a:gd name="connsiteX4" fmla="*/ 2552700 w 2646925"/>
                    <a:gd name="connsiteY4" fmla="*/ 142875 h 555625"/>
                    <a:gd name="connsiteX5" fmla="*/ 1606550 w 2646925"/>
                    <a:gd name="connsiteY5" fmla="*/ 0 h 555625"/>
                    <a:gd name="connsiteX6" fmla="*/ 6350 w 2646925"/>
                    <a:gd name="connsiteY6" fmla="*/ 38100 h 555625"/>
                    <a:gd name="connsiteX7" fmla="*/ 3175 w 2646925"/>
                    <a:gd name="connsiteY7" fmla="*/ 76200 h 555625"/>
                    <a:gd name="connsiteX8" fmla="*/ 463550 w 2646925"/>
                    <a:gd name="connsiteY8" fmla="*/ 244475 h 555625"/>
                    <a:gd name="connsiteX9" fmla="*/ 2495550 w 2646925"/>
                    <a:gd name="connsiteY9" fmla="*/ 206375 h 555625"/>
                    <a:gd name="connsiteX10" fmla="*/ 2479675 w 2646925"/>
                    <a:gd name="connsiteY10" fmla="*/ 425450 h 555625"/>
                    <a:gd name="connsiteX11" fmla="*/ 473075 w 2646925"/>
                    <a:gd name="connsiteY11" fmla="*/ 492125 h 555625"/>
                    <a:gd name="connsiteX12" fmla="*/ 47625 w 2646925"/>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95550 w 2599371"/>
                    <a:gd name="connsiteY9" fmla="*/ 206375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47625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47625 w 2599371"/>
                    <a:gd name="connsiteY12" fmla="*/ 244475 h 555625"/>
                    <a:gd name="connsiteX0" fmla="*/ 24625 w 2608121"/>
                    <a:gd name="connsiteY0" fmla="*/ 244475 h 555625"/>
                    <a:gd name="connsiteX1" fmla="*/ 8750 w 2608121"/>
                    <a:gd name="connsiteY1" fmla="*/ 292100 h 555625"/>
                    <a:gd name="connsiteX2" fmla="*/ 456425 w 2608121"/>
                    <a:gd name="connsiteY2" fmla="*/ 555625 h 555625"/>
                    <a:gd name="connsiteX3" fmla="*/ 2558275 w 2608121"/>
                    <a:gd name="connsiteY3" fmla="*/ 485775 h 555625"/>
                    <a:gd name="connsiteX4" fmla="*/ 2561450 w 2608121"/>
                    <a:gd name="connsiteY4" fmla="*/ 142875 h 555625"/>
                    <a:gd name="connsiteX5" fmla="*/ 1615300 w 2608121"/>
                    <a:gd name="connsiteY5" fmla="*/ 0 h 555625"/>
                    <a:gd name="connsiteX6" fmla="*/ 15100 w 2608121"/>
                    <a:gd name="connsiteY6" fmla="*/ 38100 h 555625"/>
                    <a:gd name="connsiteX7" fmla="*/ 11925 w 2608121"/>
                    <a:gd name="connsiteY7" fmla="*/ 76200 h 555625"/>
                    <a:gd name="connsiteX8" fmla="*/ 472300 w 2608121"/>
                    <a:gd name="connsiteY8" fmla="*/ 244475 h 555625"/>
                    <a:gd name="connsiteX9" fmla="*/ 2478900 w 2608121"/>
                    <a:gd name="connsiteY9" fmla="*/ 209550 h 555625"/>
                    <a:gd name="connsiteX10" fmla="*/ 2488425 w 2608121"/>
                    <a:gd name="connsiteY10" fmla="*/ 425450 h 555625"/>
                    <a:gd name="connsiteX11" fmla="*/ 481825 w 2608121"/>
                    <a:gd name="connsiteY11" fmla="*/ 492125 h 555625"/>
                    <a:gd name="connsiteX12" fmla="*/ 24625 w 2608121"/>
                    <a:gd name="connsiteY12" fmla="*/ 244475 h 555625"/>
                    <a:gd name="connsiteX0" fmla="*/ 20208 w 2622754"/>
                    <a:gd name="connsiteY0" fmla="*/ 244475 h 555625"/>
                    <a:gd name="connsiteX1" fmla="*/ 23383 w 2622754"/>
                    <a:gd name="connsiteY1" fmla="*/ 292100 h 555625"/>
                    <a:gd name="connsiteX2" fmla="*/ 471058 w 2622754"/>
                    <a:gd name="connsiteY2" fmla="*/ 555625 h 555625"/>
                    <a:gd name="connsiteX3" fmla="*/ 2572908 w 2622754"/>
                    <a:gd name="connsiteY3" fmla="*/ 485775 h 555625"/>
                    <a:gd name="connsiteX4" fmla="*/ 2576083 w 2622754"/>
                    <a:gd name="connsiteY4" fmla="*/ 142875 h 555625"/>
                    <a:gd name="connsiteX5" fmla="*/ 1629933 w 2622754"/>
                    <a:gd name="connsiteY5" fmla="*/ 0 h 555625"/>
                    <a:gd name="connsiteX6" fmla="*/ 29733 w 2622754"/>
                    <a:gd name="connsiteY6" fmla="*/ 38100 h 555625"/>
                    <a:gd name="connsiteX7" fmla="*/ 26558 w 2622754"/>
                    <a:gd name="connsiteY7" fmla="*/ 76200 h 555625"/>
                    <a:gd name="connsiteX8" fmla="*/ 486933 w 2622754"/>
                    <a:gd name="connsiteY8" fmla="*/ 244475 h 555625"/>
                    <a:gd name="connsiteX9" fmla="*/ 2493533 w 2622754"/>
                    <a:gd name="connsiteY9" fmla="*/ 209550 h 555625"/>
                    <a:gd name="connsiteX10" fmla="*/ 2503058 w 2622754"/>
                    <a:gd name="connsiteY10" fmla="*/ 425450 h 555625"/>
                    <a:gd name="connsiteX11" fmla="*/ 496458 w 2622754"/>
                    <a:gd name="connsiteY11" fmla="*/ 492125 h 555625"/>
                    <a:gd name="connsiteX12" fmla="*/ 20208 w 2622754"/>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73075 w 2599371"/>
                    <a:gd name="connsiteY11" fmla="*/ 492125 h 555625"/>
                    <a:gd name="connsiteX12" fmla="*/ 63500 w 2599371"/>
                    <a:gd name="connsiteY12" fmla="*/ 244475 h 555625"/>
                    <a:gd name="connsiteX0" fmla="*/ 63500 w 2599371"/>
                    <a:gd name="connsiteY0" fmla="*/ 244475 h 555625"/>
                    <a:gd name="connsiteX1" fmla="*/ 0 w 2599371"/>
                    <a:gd name="connsiteY1" fmla="*/ 292100 h 555625"/>
                    <a:gd name="connsiteX2" fmla="*/ 447675 w 2599371"/>
                    <a:gd name="connsiteY2" fmla="*/ 555625 h 555625"/>
                    <a:gd name="connsiteX3" fmla="*/ 2549525 w 2599371"/>
                    <a:gd name="connsiteY3" fmla="*/ 485775 h 555625"/>
                    <a:gd name="connsiteX4" fmla="*/ 2552700 w 2599371"/>
                    <a:gd name="connsiteY4" fmla="*/ 142875 h 555625"/>
                    <a:gd name="connsiteX5" fmla="*/ 1606550 w 2599371"/>
                    <a:gd name="connsiteY5" fmla="*/ 0 h 555625"/>
                    <a:gd name="connsiteX6" fmla="*/ 6350 w 2599371"/>
                    <a:gd name="connsiteY6" fmla="*/ 38100 h 555625"/>
                    <a:gd name="connsiteX7" fmla="*/ 3175 w 2599371"/>
                    <a:gd name="connsiteY7" fmla="*/ 76200 h 555625"/>
                    <a:gd name="connsiteX8" fmla="*/ 463550 w 2599371"/>
                    <a:gd name="connsiteY8" fmla="*/ 244475 h 555625"/>
                    <a:gd name="connsiteX9" fmla="*/ 2470150 w 2599371"/>
                    <a:gd name="connsiteY9" fmla="*/ 209550 h 555625"/>
                    <a:gd name="connsiteX10" fmla="*/ 2479675 w 2599371"/>
                    <a:gd name="connsiteY10" fmla="*/ 425450 h 555625"/>
                    <a:gd name="connsiteX11" fmla="*/ 485775 w 2599371"/>
                    <a:gd name="connsiteY11" fmla="*/ 488950 h 555625"/>
                    <a:gd name="connsiteX12" fmla="*/ 63500 w 2599371"/>
                    <a:gd name="connsiteY12" fmla="*/ 244475 h 555625"/>
                    <a:gd name="connsiteX0" fmla="*/ 96355 w 2632226"/>
                    <a:gd name="connsiteY0" fmla="*/ 244475 h 555625"/>
                    <a:gd name="connsiteX1" fmla="*/ 36030 w 2632226"/>
                    <a:gd name="connsiteY1" fmla="*/ 247650 h 555625"/>
                    <a:gd name="connsiteX2" fmla="*/ 32855 w 2632226"/>
                    <a:gd name="connsiteY2" fmla="*/ 292100 h 555625"/>
                    <a:gd name="connsiteX3" fmla="*/ 480530 w 2632226"/>
                    <a:gd name="connsiteY3" fmla="*/ 555625 h 555625"/>
                    <a:gd name="connsiteX4" fmla="*/ 2582380 w 2632226"/>
                    <a:gd name="connsiteY4" fmla="*/ 485775 h 555625"/>
                    <a:gd name="connsiteX5" fmla="*/ 2585555 w 2632226"/>
                    <a:gd name="connsiteY5" fmla="*/ 142875 h 555625"/>
                    <a:gd name="connsiteX6" fmla="*/ 1639405 w 2632226"/>
                    <a:gd name="connsiteY6" fmla="*/ 0 h 555625"/>
                    <a:gd name="connsiteX7" fmla="*/ 39205 w 2632226"/>
                    <a:gd name="connsiteY7" fmla="*/ 38100 h 555625"/>
                    <a:gd name="connsiteX8" fmla="*/ 36030 w 2632226"/>
                    <a:gd name="connsiteY8" fmla="*/ 76200 h 555625"/>
                    <a:gd name="connsiteX9" fmla="*/ 496405 w 2632226"/>
                    <a:gd name="connsiteY9" fmla="*/ 244475 h 555625"/>
                    <a:gd name="connsiteX10" fmla="*/ 2503005 w 2632226"/>
                    <a:gd name="connsiteY10" fmla="*/ 209550 h 555625"/>
                    <a:gd name="connsiteX11" fmla="*/ 2512530 w 2632226"/>
                    <a:gd name="connsiteY11" fmla="*/ 425450 h 555625"/>
                    <a:gd name="connsiteX12" fmla="*/ 518630 w 2632226"/>
                    <a:gd name="connsiteY12" fmla="*/ 488950 h 555625"/>
                    <a:gd name="connsiteX13" fmla="*/ 96355 w 2632226"/>
                    <a:gd name="connsiteY13" fmla="*/ 244475 h 555625"/>
                    <a:gd name="connsiteX0" fmla="*/ 105580 w 2641451"/>
                    <a:gd name="connsiteY0" fmla="*/ 244475 h 555625"/>
                    <a:gd name="connsiteX1" fmla="*/ 19061 w 2641451"/>
                    <a:gd name="connsiteY1" fmla="*/ 226218 h 555625"/>
                    <a:gd name="connsiteX2" fmla="*/ 42080 w 2641451"/>
                    <a:gd name="connsiteY2" fmla="*/ 292100 h 555625"/>
                    <a:gd name="connsiteX3" fmla="*/ 489755 w 2641451"/>
                    <a:gd name="connsiteY3" fmla="*/ 555625 h 555625"/>
                    <a:gd name="connsiteX4" fmla="*/ 2591605 w 2641451"/>
                    <a:gd name="connsiteY4" fmla="*/ 485775 h 555625"/>
                    <a:gd name="connsiteX5" fmla="*/ 2594780 w 2641451"/>
                    <a:gd name="connsiteY5" fmla="*/ 142875 h 555625"/>
                    <a:gd name="connsiteX6" fmla="*/ 1648630 w 2641451"/>
                    <a:gd name="connsiteY6" fmla="*/ 0 h 555625"/>
                    <a:gd name="connsiteX7" fmla="*/ 48430 w 2641451"/>
                    <a:gd name="connsiteY7" fmla="*/ 38100 h 555625"/>
                    <a:gd name="connsiteX8" fmla="*/ 45255 w 2641451"/>
                    <a:gd name="connsiteY8" fmla="*/ 76200 h 555625"/>
                    <a:gd name="connsiteX9" fmla="*/ 505630 w 2641451"/>
                    <a:gd name="connsiteY9" fmla="*/ 244475 h 555625"/>
                    <a:gd name="connsiteX10" fmla="*/ 2512230 w 2641451"/>
                    <a:gd name="connsiteY10" fmla="*/ 209550 h 555625"/>
                    <a:gd name="connsiteX11" fmla="*/ 2521755 w 2641451"/>
                    <a:gd name="connsiteY11" fmla="*/ 425450 h 555625"/>
                    <a:gd name="connsiteX12" fmla="*/ 527855 w 2641451"/>
                    <a:gd name="connsiteY12" fmla="*/ 488950 h 555625"/>
                    <a:gd name="connsiteX13" fmla="*/ 105580 w 2641451"/>
                    <a:gd name="connsiteY13" fmla="*/ 244475 h 555625"/>
                    <a:gd name="connsiteX0" fmla="*/ 100036 w 2635907"/>
                    <a:gd name="connsiteY0" fmla="*/ 244475 h 555625"/>
                    <a:gd name="connsiteX1" fmla="*/ 27804 w 2635907"/>
                    <a:gd name="connsiteY1" fmla="*/ 266699 h 555625"/>
                    <a:gd name="connsiteX2" fmla="*/ 36536 w 2635907"/>
                    <a:gd name="connsiteY2" fmla="*/ 292100 h 555625"/>
                    <a:gd name="connsiteX3" fmla="*/ 484211 w 2635907"/>
                    <a:gd name="connsiteY3" fmla="*/ 555625 h 555625"/>
                    <a:gd name="connsiteX4" fmla="*/ 2586061 w 2635907"/>
                    <a:gd name="connsiteY4" fmla="*/ 485775 h 555625"/>
                    <a:gd name="connsiteX5" fmla="*/ 2589236 w 2635907"/>
                    <a:gd name="connsiteY5" fmla="*/ 142875 h 555625"/>
                    <a:gd name="connsiteX6" fmla="*/ 1643086 w 2635907"/>
                    <a:gd name="connsiteY6" fmla="*/ 0 h 555625"/>
                    <a:gd name="connsiteX7" fmla="*/ 42886 w 2635907"/>
                    <a:gd name="connsiteY7" fmla="*/ 38100 h 555625"/>
                    <a:gd name="connsiteX8" fmla="*/ 39711 w 2635907"/>
                    <a:gd name="connsiteY8" fmla="*/ 76200 h 555625"/>
                    <a:gd name="connsiteX9" fmla="*/ 500086 w 2635907"/>
                    <a:gd name="connsiteY9" fmla="*/ 244475 h 555625"/>
                    <a:gd name="connsiteX10" fmla="*/ 2506686 w 2635907"/>
                    <a:gd name="connsiteY10" fmla="*/ 209550 h 555625"/>
                    <a:gd name="connsiteX11" fmla="*/ 2516211 w 2635907"/>
                    <a:gd name="connsiteY11" fmla="*/ 425450 h 555625"/>
                    <a:gd name="connsiteX12" fmla="*/ 522311 w 2635907"/>
                    <a:gd name="connsiteY12" fmla="*/ 488950 h 555625"/>
                    <a:gd name="connsiteX13" fmla="*/ 100036 w 2635907"/>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103571 w 2639442"/>
                    <a:gd name="connsiteY0" fmla="*/ 244475 h 555625"/>
                    <a:gd name="connsiteX1" fmla="*/ 21814 w 2639442"/>
                    <a:gd name="connsiteY1" fmla="*/ 226218 h 555625"/>
                    <a:gd name="connsiteX2" fmla="*/ 40071 w 2639442"/>
                    <a:gd name="connsiteY2" fmla="*/ 292100 h 555625"/>
                    <a:gd name="connsiteX3" fmla="*/ 487746 w 2639442"/>
                    <a:gd name="connsiteY3" fmla="*/ 555625 h 555625"/>
                    <a:gd name="connsiteX4" fmla="*/ 2589596 w 2639442"/>
                    <a:gd name="connsiteY4" fmla="*/ 485775 h 555625"/>
                    <a:gd name="connsiteX5" fmla="*/ 2592771 w 2639442"/>
                    <a:gd name="connsiteY5" fmla="*/ 142875 h 555625"/>
                    <a:gd name="connsiteX6" fmla="*/ 1646621 w 2639442"/>
                    <a:gd name="connsiteY6" fmla="*/ 0 h 555625"/>
                    <a:gd name="connsiteX7" fmla="*/ 46421 w 2639442"/>
                    <a:gd name="connsiteY7" fmla="*/ 38100 h 555625"/>
                    <a:gd name="connsiteX8" fmla="*/ 43246 w 2639442"/>
                    <a:gd name="connsiteY8" fmla="*/ 76200 h 555625"/>
                    <a:gd name="connsiteX9" fmla="*/ 503621 w 2639442"/>
                    <a:gd name="connsiteY9" fmla="*/ 244475 h 555625"/>
                    <a:gd name="connsiteX10" fmla="*/ 2510221 w 2639442"/>
                    <a:gd name="connsiteY10" fmla="*/ 209550 h 555625"/>
                    <a:gd name="connsiteX11" fmla="*/ 2519746 w 2639442"/>
                    <a:gd name="connsiteY11" fmla="*/ 425450 h 555625"/>
                    <a:gd name="connsiteX12" fmla="*/ 525846 w 2639442"/>
                    <a:gd name="connsiteY12" fmla="*/ 488950 h 555625"/>
                    <a:gd name="connsiteX13" fmla="*/ 103571 w 2639442"/>
                    <a:gd name="connsiteY13" fmla="*/ 244475 h 555625"/>
                    <a:gd name="connsiteX0" fmla="*/ 98616 w 2634487"/>
                    <a:gd name="connsiteY0" fmla="*/ 244475 h 555625"/>
                    <a:gd name="connsiteX1" fmla="*/ 16859 w 2634487"/>
                    <a:gd name="connsiteY1" fmla="*/ 226218 h 555625"/>
                    <a:gd name="connsiteX2" fmla="*/ 35116 w 2634487"/>
                    <a:gd name="connsiteY2" fmla="*/ 292100 h 555625"/>
                    <a:gd name="connsiteX3" fmla="*/ 482791 w 2634487"/>
                    <a:gd name="connsiteY3" fmla="*/ 555625 h 555625"/>
                    <a:gd name="connsiteX4" fmla="*/ 2584641 w 2634487"/>
                    <a:gd name="connsiteY4" fmla="*/ 485775 h 555625"/>
                    <a:gd name="connsiteX5" fmla="*/ 2587816 w 2634487"/>
                    <a:gd name="connsiteY5" fmla="*/ 142875 h 555625"/>
                    <a:gd name="connsiteX6" fmla="*/ 1641666 w 2634487"/>
                    <a:gd name="connsiteY6" fmla="*/ 0 h 555625"/>
                    <a:gd name="connsiteX7" fmla="*/ 41466 w 2634487"/>
                    <a:gd name="connsiteY7" fmla="*/ 38100 h 555625"/>
                    <a:gd name="connsiteX8" fmla="*/ 38291 w 2634487"/>
                    <a:gd name="connsiteY8" fmla="*/ 76200 h 555625"/>
                    <a:gd name="connsiteX9" fmla="*/ 498666 w 2634487"/>
                    <a:gd name="connsiteY9" fmla="*/ 244475 h 555625"/>
                    <a:gd name="connsiteX10" fmla="*/ 2505266 w 2634487"/>
                    <a:gd name="connsiteY10" fmla="*/ 209550 h 555625"/>
                    <a:gd name="connsiteX11" fmla="*/ 2514791 w 2634487"/>
                    <a:gd name="connsiteY11" fmla="*/ 425450 h 555625"/>
                    <a:gd name="connsiteX12" fmla="*/ 520891 w 2634487"/>
                    <a:gd name="connsiteY12" fmla="*/ 488950 h 555625"/>
                    <a:gd name="connsiteX13" fmla="*/ 98616 w 2634487"/>
                    <a:gd name="connsiteY13" fmla="*/ 244475 h 555625"/>
                    <a:gd name="connsiteX0" fmla="*/ 81757 w 2617628"/>
                    <a:gd name="connsiteY0" fmla="*/ 244475 h 555625"/>
                    <a:gd name="connsiteX1" fmla="*/ 0 w 2617628"/>
                    <a:gd name="connsiteY1" fmla="*/ 226218 h 555625"/>
                    <a:gd name="connsiteX2" fmla="*/ 18257 w 2617628"/>
                    <a:gd name="connsiteY2" fmla="*/ 292100 h 555625"/>
                    <a:gd name="connsiteX3" fmla="*/ 465932 w 2617628"/>
                    <a:gd name="connsiteY3" fmla="*/ 555625 h 555625"/>
                    <a:gd name="connsiteX4" fmla="*/ 2567782 w 2617628"/>
                    <a:gd name="connsiteY4" fmla="*/ 485775 h 555625"/>
                    <a:gd name="connsiteX5" fmla="*/ 2570957 w 2617628"/>
                    <a:gd name="connsiteY5" fmla="*/ 142875 h 555625"/>
                    <a:gd name="connsiteX6" fmla="*/ 1624807 w 2617628"/>
                    <a:gd name="connsiteY6" fmla="*/ 0 h 555625"/>
                    <a:gd name="connsiteX7" fmla="*/ 24607 w 2617628"/>
                    <a:gd name="connsiteY7" fmla="*/ 38100 h 555625"/>
                    <a:gd name="connsiteX8" fmla="*/ 21432 w 2617628"/>
                    <a:gd name="connsiteY8" fmla="*/ 76200 h 555625"/>
                    <a:gd name="connsiteX9" fmla="*/ 481807 w 2617628"/>
                    <a:gd name="connsiteY9" fmla="*/ 244475 h 555625"/>
                    <a:gd name="connsiteX10" fmla="*/ 2488407 w 2617628"/>
                    <a:gd name="connsiteY10" fmla="*/ 209550 h 555625"/>
                    <a:gd name="connsiteX11" fmla="*/ 2497932 w 2617628"/>
                    <a:gd name="connsiteY11" fmla="*/ 425450 h 555625"/>
                    <a:gd name="connsiteX12" fmla="*/ 504032 w 2617628"/>
                    <a:gd name="connsiteY12" fmla="*/ 488950 h 555625"/>
                    <a:gd name="connsiteX13" fmla="*/ 81757 w 2617628"/>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7649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8100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9844 w 2603340"/>
                    <a:gd name="connsiteY7" fmla="*/ 33337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 name="connsiteX0" fmla="*/ 67469 w 2603340"/>
                    <a:gd name="connsiteY0" fmla="*/ 244475 h 555625"/>
                    <a:gd name="connsiteX1" fmla="*/ 0 w 2603340"/>
                    <a:gd name="connsiteY1" fmla="*/ 242887 h 555625"/>
                    <a:gd name="connsiteX2" fmla="*/ 3969 w 2603340"/>
                    <a:gd name="connsiteY2" fmla="*/ 292100 h 555625"/>
                    <a:gd name="connsiteX3" fmla="*/ 451644 w 2603340"/>
                    <a:gd name="connsiteY3" fmla="*/ 555625 h 555625"/>
                    <a:gd name="connsiteX4" fmla="*/ 2553494 w 2603340"/>
                    <a:gd name="connsiteY4" fmla="*/ 485775 h 555625"/>
                    <a:gd name="connsiteX5" fmla="*/ 2556669 w 2603340"/>
                    <a:gd name="connsiteY5" fmla="*/ 142875 h 555625"/>
                    <a:gd name="connsiteX6" fmla="*/ 1610519 w 2603340"/>
                    <a:gd name="connsiteY6" fmla="*/ 0 h 555625"/>
                    <a:gd name="connsiteX7" fmla="*/ 10319 w 2603340"/>
                    <a:gd name="connsiteY7" fmla="*/ 30955 h 555625"/>
                    <a:gd name="connsiteX8" fmla="*/ 7144 w 2603340"/>
                    <a:gd name="connsiteY8" fmla="*/ 76200 h 555625"/>
                    <a:gd name="connsiteX9" fmla="*/ 467519 w 2603340"/>
                    <a:gd name="connsiteY9" fmla="*/ 244475 h 555625"/>
                    <a:gd name="connsiteX10" fmla="*/ 2474119 w 2603340"/>
                    <a:gd name="connsiteY10" fmla="*/ 209550 h 555625"/>
                    <a:gd name="connsiteX11" fmla="*/ 2483644 w 2603340"/>
                    <a:gd name="connsiteY11" fmla="*/ 425450 h 555625"/>
                    <a:gd name="connsiteX12" fmla="*/ 489744 w 2603340"/>
                    <a:gd name="connsiteY12" fmla="*/ 488950 h 555625"/>
                    <a:gd name="connsiteX13" fmla="*/ 67469 w 2603340"/>
                    <a:gd name="connsiteY13" fmla="*/ 244475 h 55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03340" h="555625">
                      <a:moveTo>
                        <a:pt x="67469" y="244475"/>
                      </a:moveTo>
                      <a:cubicBezTo>
                        <a:pt x="66940" y="247651"/>
                        <a:pt x="46301" y="239713"/>
                        <a:pt x="0" y="242887"/>
                      </a:cubicBezTo>
                      <a:cubicBezTo>
                        <a:pt x="6086" y="288924"/>
                        <a:pt x="-2116" y="262732"/>
                        <a:pt x="3969" y="292100"/>
                      </a:cubicBezTo>
                      <a:lnTo>
                        <a:pt x="451644" y="555625"/>
                      </a:lnTo>
                      <a:lnTo>
                        <a:pt x="2553494" y="485775"/>
                      </a:lnTo>
                      <a:cubicBezTo>
                        <a:pt x="2605352" y="396875"/>
                        <a:pt x="2631811" y="276225"/>
                        <a:pt x="2556669" y="142875"/>
                      </a:cubicBezTo>
                      <a:lnTo>
                        <a:pt x="1610519" y="0"/>
                      </a:lnTo>
                      <a:lnTo>
                        <a:pt x="10319" y="30955"/>
                      </a:lnTo>
                      <a:lnTo>
                        <a:pt x="7144" y="76200"/>
                      </a:lnTo>
                      <a:lnTo>
                        <a:pt x="467519" y="244475"/>
                      </a:lnTo>
                      <a:lnTo>
                        <a:pt x="2474119" y="209550"/>
                      </a:lnTo>
                      <a:cubicBezTo>
                        <a:pt x="2527565" y="280988"/>
                        <a:pt x="2515923" y="346075"/>
                        <a:pt x="2483644" y="425450"/>
                      </a:cubicBezTo>
                      <a:lnTo>
                        <a:pt x="489744" y="488950"/>
                      </a:lnTo>
                      <a:lnTo>
                        <a:pt x="67469" y="2444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37" name="Freeform 28">
                  <a:extLst>
                    <a:ext uri="{FF2B5EF4-FFF2-40B4-BE49-F238E27FC236}">
                      <a16:creationId xmlns:a16="http://schemas.microsoft.com/office/drawing/2014/main" id="{FA682260-64ED-4EBF-BB39-C2BC429B7ABB}"/>
                    </a:ext>
                  </a:extLst>
                </p:cNvPr>
                <p:cNvSpPr/>
                <p:nvPr/>
              </p:nvSpPr>
              <p:spPr>
                <a:xfrm>
                  <a:off x="3695702" y="3233738"/>
                  <a:ext cx="2458684" cy="383382"/>
                </a:xfrm>
                <a:custGeom>
                  <a:avLst/>
                  <a:gdLst>
                    <a:gd name="connsiteX0" fmla="*/ 7144 w 2424113"/>
                    <a:gd name="connsiteY0" fmla="*/ 0 h 378619"/>
                    <a:gd name="connsiteX1" fmla="*/ 0 w 2424113"/>
                    <a:gd name="connsiteY1" fmla="*/ 130969 h 378619"/>
                    <a:gd name="connsiteX2" fmla="*/ 431007 w 2424113"/>
                    <a:gd name="connsiteY2" fmla="*/ 378619 h 378619"/>
                    <a:gd name="connsiteX3" fmla="*/ 2424113 w 2424113"/>
                    <a:gd name="connsiteY3" fmla="*/ 304800 h 378619"/>
                    <a:gd name="connsiteX4" fmla="*/ 2414588 w 2424113"/>
                    <a:gd name="connsiteY4" fmla="*/ 109538 h 378619"/>
                    <a:gd name="connsiteX5" fmla="*/ 428625 w 2424113"/>
                    <a:gd name="connsiteY5" fmla="*/ 150019 h 378619"/>
                    <a:gd name="connsiteX6" fmla="*/ 7144 w 2424113"/>
                    <a:gd name="connsiteY6" fmla="*/ 0 h 378619"/>
                    <a:gd name="connsiteX0" fmla="*/ 7144 w 2436996"/>
                    <a:gd name="connsiteY0" fmla="*/ 0 h 378619"/>
                    <a:gd name="connsiteX1" fmla="*/ 0 w 2436996"/>
                    <a:gd name="connsiteY1" fmla="*/ 130969 h 378619"/>
                    <a:gd name="connsiteX2" fmla="*/ 431007 w 2436996"/>
                    <a:gd name="connsiteY2" fmla="*/ 378619 h 378619"/>
                    <a:gd name="connsiteX3" fmla="*/ 2424113 w 2436996"/>
                    <a:gd name="connsiteY3" fmla="*/ 304800 h 378619"/>
                    <a:gd name="connsiteX4" fmla="*/ 2414588 w 2436996"/>
                    <a:gd name="connsiteY4" fmla="*/ 109538 h 378619"/>
                    <a:gd name="connsiteX5" fmla="*/ 428625 w 2436996"/>
                    <a:gd name="connsiteY5" fmla="*/ 150019 h 378619"/>
                    <a:gd name="connsiteX6" fmla="*/ 7144 w 2436996"/>
                    <a:gd name="connsiteY6" fmla="*/ 0 h 378619"/>
                    <a:gd name="connsiteX0" fmla="*/ 7144 w 2448855"/>
                    <a:gd name="connsiteY0" fmla="*/ 0 h 378619"/>
                    <a:gd name="connsiteX1" fmla="*/ 0 w 2448855"/>
                    <a:gd name="connsiteY1" fmla="*/ 130969 h 378619"/>
                    <a:gd name="connsiteX2" fmla="*/ 431007 w 2448855"/>
                    <a:gd name="connsiteY2" fmla="*/ 378619 h 378619"/>
                    <a:gd name="connsiteX3" fmla="*/ 2424113 w 2448855"/>
                    <a:gd name="connsiteY3" fmla="*/ 304800 h 378619"/>
                    <a:gd name="connsiteX4" fmla="*/ 2414588 w 2448855"/>
                    <a:gd name="connsiteY4" fmla="*/ 109538 h 378619"/>
                    <a:gd name="connsiteX5" fmla="*/ 428625 w 2448855"/>
                    <a:gd name="connsiteY5" fmla="*/ 150019 h 378619"/>
                    <a:gd name="connsiteX6" fmla="*/ 7144 w 2448855"/>
                    <a:gd name="connsiteY6" fmla="*/ 0 h 378619"/>
                    <a:gd name="connsiteX0" fmla="*/ 7144 w 2444270"/>
                    <a:gd name="connsiteY0" fmla="*/ 0 h 378619"/>
                    <a:gd name="connsiteX1" fmla="*/ 0 w 2444270"/>
                    <a:gd name="connsiteY1" fmla="*/ 130969 h 378619"/>
                    <a:gd name="connsiteX2" fmla="*/ 431007 w 2444270"/>
                    <a:gd name="connsiteY2" fmla="*/ 378619 h 378619"/>
                    <a:gd name="connsiteX3" fmla="*/ 2414588 w 2444270"/>
                    <a:gd name="connsiteY3" fmla="*/ 314325 h 378619"/>
                    <a:gd name="connsiteX4" fmla="*/ 2414588 w 2444270"/>
                    <a:gd name="connsiteY4" fmla="*/ 109538 h 378619"/>
                    <a:gd name="connsiteX5" fmla="*/ 428625 w 2444270"/>
                    <a:gd name="connsiteY5" fmla="*/ 150019 h 378619"/>
                    <a:gd name="connsiteX6" fmla="*/ 7144 w 2444270"/>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28625 w 2446779"/>
                    <a:gd name="connsiteY5" fmla="*/ 150019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9538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33388 w 2446779"/>
                    <a:gd name="connsiteY5" fmla="*/ 140494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2913 w 2446779"/>
                    <a:gd name="connsiteY5" fmla="*/ 142875 h 378619"/>
                    <a:gd name="connsiteX6" fmla="*/ 7144 w 2446779"/>
                    <a:gd name="connsiteY6" fmla="*/ 0 h 378619"/>
                    <a:gd name="connsiteX0" fmla="*/ 7144 w 2446779"/>
                    <a:gd name="connsiteY0" fmla="*/ 0 h 378619"/>
                    <a:gd name="connsiteX1" fmla="*/ 0 w 2446779"/>
                    <a:gd name="connsiteY1" fmla="*/ 130969 h 378619"/>
                    <a:gd name="connsiteX2" fmla="*/ 431007 w 2446779"/>
                    <a:gd name="connsiteY2" fmla="*/ 378619 h 378619"/>
                    <a:gd name="connsiteX3" fmla="*/ 2414588 w 2446779"/>
                    <a:gd name="connsiteY3" fmla="*/ 314325 h 378619"/>
                    <a:gd name="connsiteX4" fmla="*/ 2414588 w 2446779"/>
                    <a:gd name="connsiteY4" fmla="*/ 100013 h 378619"/>
                    <a:gd name="connsiteX5" fmla="*/ 445294 w 2446779"/>
                    <a:gd name="connsiteY5" fmla="*/ 135731 h 378619"/>
                    <a:gd name="connsiteX6" fmla="*/ 7144 w 2446779"/>
                    <a:gd name="connsiteY6" fmla="*/ 0 h 378619"/>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9525 w 2446779"/>
                    <a:gd name="connsiteY0" fmla="*/ 0 h 385763"/>
                    <a:gd name="connsiteX1" fmla="*/ 0 w 2446779"/>
                    <a:gd name="connsiteY1" fmla="*/ 138113 h 385763"/>
                    <a:gd name="connsiteX2" fmla="*/ 431007 w 2446779"/>
                    <a:gd name="connsiteY2" fmla="*/ 385763 h 385763"/>
                    <a:gd name="connsiteX3" fmla="*/ 2414588 w 2446779"/>
                    <a:gd name="connsiteY3" fmla="*/ 321469 h 385763"/>
                    <a:gd name="connsiteX4" fmla="*/ 2414588 w 2446779"/>
                    <a:gd name="connsiteY4" fmla="*/ 107157 h 385763"/>
                    <a:gd name="connsiteX5" fmla="*/ 445294 w 2446779"/>
                    <a:gd name="connsiteY5" fmla="*/ 142875 h 385763"/>
                    <a:gd name="connsiteX6" fmla="*/ 9525 w 2446779"/>
                    <a:gd name="connsiteY6" fmla="*/ 0 h 385763"/>
                    <a:gd name="connsiteX0" fmla="*/ 14287 w 2451541"/>
                    <a:gd name="connsiteY0" fmla="*/ 0 h 385763"/>
                    <a:gd name="connsiteX1" fmla="*/ 0 w 2451541"/>
                    <a:gd name="connsiteY1" fmla="*/ 145257 h 385763"/>
                    <a:gd name="connsiteX2" fmla="*/ 435769 w 2451541"/>
                    <a:gd name="connsiteY2" fmla="*/ 385763 h 385763"/>
                    <a:gd name="connsiteX3" fmla="*/ 2419350 w 2451541"/>
                    <a:gd name="connsiteY3" fmla="*/ 321469 h 385763"/>
                    <a:gd name="connsiteX4" fmla="*/ 2419350 w 2451541"/>
                    <a:gd name="connsiteY4" fmla="*/ 107157 h 385763"/>
                    <a:gd name="connsiteX5" fmla="*/ 450056 w 2451541"/>
                    <a:gd name="connsiteY5" fmla="*/ 142875 h 385763"/>
                    <a:gd name="connsiteX6" fmla="*/ 14287 w 2451541"/>
                    <a:gd name="connsiteY6" fmla="*/ 0 h 385763"/>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4762 w 2451541"/>
                    <a:gd name="connsiteY0" fmla="*/ 0 h 383382"/>
                    <a:gd name="connsiteX1" fmla="*/ 0 w 2451541"/>
                    <a:gd name="connsiteY1" fmla="*/ 142876 h 383382"/>
                    <a:gd name="connsiteX2" fmla="*/ 435769 w 2451541"/>
                    <a:gd name="connsiteY2" fmla="*/ 383382 h 383382"/>
                    <a:gd name="connsiteX3" fmla="*/ 2419350 w 2451541"/>
                    <a:gd name="connsiteY3" fmla="*/ 319088 h 383382"/>
                    <a:gd name="connsiteX4" fmla="*/ 2419350 w 2451541"/>
                    <a:gd name="connsiteY4" fmla="*/ 104776 h 383382"/>
                    <a:gd name="connsiteX5" fmla="*/ 450056 w 2451541"/>
                    <a:gd name="connsiteY5" fmla="*/ 140494 h 383382"/>
                    <a:gd name="connsiteX6" fmla="*/ 4762 w 2451541"/>
                    <a:gd name="connsiteY6" fmla="*/ 0 h 383382"/>
                    <a:gd name="connsiteX0" fmla="*/ 11905 w 2458684"/>
                    <a:gd name="connsiteY0" fmla="*/ 0 h 383382"/>
                    <a:gd name="connsiteX1" fmla="*/ 0 w 2458684"/>
                    <a:gd name="connsiteY1" fmla="*/ 138114 h 383382"/>
                    <a:gd name="connsiteX2" fmla="*/ 442912 w 2458684"/>
                    <a:gd name="connsiteY2" fmla="*/ 383382 h 383382"/>
                    <a:gd name="connsiteX3" fmla="*/ 2426493 w 2458684"/>
                    <a:gd name="connsiteY3" fmla="*/ 319088 h 383382"/>
                    <a:gd name="connsiteX4" fmla="*/ 2426493 w 2458684"/>
                    <a:gd name="connsiteY4" fmla="*/ 104776 h 383382"/>
                    <a:gd name="connsiteX5" fmla="*/ 457199 w 2458684"/>
                    <a:gd name="connsiteY5" fmla="*/ 140494 h 383382"/>
                    <a:gd name="connsiteX6" fmla="*/ 11905 w 2458684"/>
                    <a:gd name="connsiteY6" fmla="*/ 0 h 383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8684" h="383382">
                      <a:moveTo>
                        <a:pt x="11905" y="0"/>
                      </a:moveTo>
                      <a:cubicBezTo>
                        <a:pt x="25399" y="53182"/>
                        <a:pt x="19843" y="123033"/>
                        <a:pt x="0" y="138114"/>
                      </a:cubicBezTo>
                      <a:lnTo>
                        <a:pt x="442912" y="383382"/>
                      </a:lnTo>
                      <a:lnTo>
                        <a:pt x="2426493" y="319088"/>
                      </a:lnTo>
                      <a:cubicBezTo>
                        <a:pt x="2466181" y="277813"/>
                        <a:pt x="2472531" y="174625"/>
                        <a:pt x="2426493" y="104776"/>
                      </a:cubicBezTo>
                      <a:lnTo>
                        <a:pt x="457199" y="140494"/>
                      </a:lnTo>
                      <a:lnTo>
                        <a:pt x="11905" y="0"/>
                      </a:ln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sp>
          <p:nvSpPr>
            <p:cNvPr id="28" name="Freeform: Shape 3">
              <a:extLst>
                <a:ext uri="{FF2B5EF4-FFF2-40B4-BE49-F238E27FC236}">
                  <a16:creationId xmlns:a16="http://schemas.microsoft.com/office/drawing/2014/main" id="{96F85BB2-FB72-4106-A80E-8EC54D4E390F}"/>
                </a:ext>
              </a:extLst>
            </p:cNvPr>
            <p:cNvSpPr/>
            <p:nvPr/>
          </p:nvSpPr>
          <p:spPr>
            <a:xfrm>
              <a:off x="668085" y="4549042"/>
              <a:ext cx="3954836" cy="1217858"/>
            </a:xfrm>
            <a:custGeom>
              <a:avLst/>
              <a:gdLst>
                <a:gd name="connsiteX0" fmla="*/ 2940786 w 5876925"/>
                <a:gd name="connsiteY0" fmla="*/ 1810802 h 1809750"/>
                <a:gd name="connsiteX1" fmla="*/ 265213 w 5876925"/>
                <a:gd name="connsiteY1" fmla="*/ 1810802 h 1809750"/>
                <a:gd name="connsiteX2" fmla="*/ 10896 w 5876925"/>
                <a:gd name="connsiteY2" fmla="*/ 1631732 h 1809750"/>
                <a:gd name="connsiteX3" fmla="*/ 54711 w 5876925"/>
                <a:gd name="connsiteY3" fmla="*/ 1386940 h 1809750"/>
                <a:gd name="connsiteX4" fmla="*/ 1051978 w 5876925"/>
                <a:gd name="connsiteY4" fmla="*/ 88682 h 1809750"/>
                <a:gd name="connsiteX5" fmla="*/ 1066266 w 5876925"/>
                <a:gd name="connsiteY5" fmla="*/ 69632 h 1809750"/>
                <a:gd name="connsiteX6" fmla="*/ 1208188 w 5876925"/>
                <a:gd name="connsiteY6" fmla="*/ 99 h 1809750"/>
                <a:gd name="connsiteX7" fmla="*/ 3893286 w 5876925"/>
                <a:gd name="connsiteY7" fmla="*/ 18197 h 1809750"/>
                <a:gd name="connsiteX8" fmla="*/ 4812448 w 5876925"/>
                <a:gd name="connsiteY8" fmla="*/ 24864 h 1809750"/>
                <a:gd name="connsiteX9" fmla="*/ 4868646 w 5876925"/>
                <a:gd name="connsiteY9" fmla="*/ 61059 h 1809750"/>
                <a:gd name="connsiteX10" fmla="*/ 4895316 w 5876925"/>
                <a:gd name="connsiteY10" fmla="*/ 105827 h 1809750"/>
                <a:gd name="connsiteX11" fmla="*/ 5849721 w 5876925"/>
                <a:gd name="connsiteY11" fmla="*/ 1482190 h 1809750"/>
                <a:gd name="connsiteX12" fmla="*/ 5862103 w 5876925"/>
                <a:gd name="connsiteY12" fmla="*/ 1672690 h 1809750"/>
                <a:gd name="connsiteX13" fmla="*/ 5635408 w 5876925"/>
                <a:gd name="connsiteY13" fmla="*/ 1810802 h 1809750"/>
                <a:gd name="connsiteX14" fmla="*/ 5287746 w 5876925"/>
                <a:gd name="connsiteY14" fmla="*/ 1810802 h 1809750"/>
                <a:gd name="connsiteX15" fmla="*/ 2940786 w 5876925"/>
                <a:gd name="connsiteY15" fmla="*/ 1810802 h 1809750"/>
                <a:gd name="connsiteX16" fmla="*/ 714793 w 5876925"/>
                <a:gd name="connsiteY16" fmla="*/ 760194 h 1809750"/>
                <a:gd name="connsiteX17" fmla="*/ 5211546 w 5876925"/>
                <a:gd name="connsiteY17" fmla="*/ 760194 h 1809750"/>
                <a:gd name="connsiteX18" fmla="*/ 5184876 w 5876925"/>
                <a:gd name="connsiteY18" fmla="*/ 717332 h 1809750"/>
                <a:gd name="connsiteX19" fmla="*/ 4838166 w 5876925"/>
                <a:gd name="connsiteY19" fmla="*/ 217269 h 1809750"/>
                <a:gd name="connsiteX20" fmla="*/ 4760061 w 5876925"/>
                <a:gd name="connsiteY20" fmla="*/ 177264 h 1809750"/>
                <a:gd name="connsiteX21" fmla="*/ 1142466 w 5876925"/>
                <a:gd name="connsiteY21" fmla="*/ 173454 h 1809750"/>
                <a:gd name="connsiteX22" fmla="*/ 1069123 w 5876925"/>
                <a:gd name="connsiteY22" fmla="*/ 211554 h 1809750"/>
                <a:gd name="connsiteX23" fmla="*/ 739558 w 5876925"/>
                <a:gd name="connsiteY23" fmla="*/ 718284 h 1809750"/>
                <a:gd name="connsiteX24" fmla="*/ 714793 w 5876925"/>
                <a:gd name="connsiteY24" fmla="*/ 760194 h 1809750"/>
                <a:gd name="connsiteX25" fmla="*/ 3505618 w 5876925"/>
                <a:gd name="connsiteY25" fmla="*/ 1132622 h 1809750"/>
                <a:gd name="connsiteX26" fmla="*/ 3443706 w 5876925"/>
                <a:gd name="connsiteY26" fmla="*/ 870684 h 1809750"/>
                <a:gd name="connsiteX27" fmla="*/ 3407511 w 5876925"/>
                <a:gd name="connsiteY27" fmla="*/ 851634 h 1809750"/>
                <a:gd name="connsiteX28" fmla="*/ 3255111 w 5876925"/>
                <a:gd name="connsiteY28" fmla="*/ 850682 h 1809750"/>
                <a:gd name="connsiteX29" fmla="*/ 2546451 w 5876925"/>
                <a:gd name="connsiteY29" fmla="*/ 854492 h 1809750"/>
                <a:gd name="connsiteX30" fmla="*/ 2495016 w 5876925"/>
                <a:gd name="connsiteY30" fmla="*/ 872589 h 1809750"/>
                <a:gd name="connsiteX31" fmla="*/ 2435008 w 5876925"/>
                <a:gd name="connsiteY31" fmla="*/ 1131669 h 1809750"/>
                <a:gd name="connsiteX32" fmla="*/ 3505618 w 5876925"/>
                <a:gd name="connsiteY32" fmla="*/ 1132622 h 1809750"/>
                <a:gd name="connsiteX33" fmla="*/ 2922688 w 5876925"/>
                <a:gd name="connsiteY33" fmla="*/ 1231682 h 1809750"/>
                <a:gd name="connsiteX34" fmla="*/ 2491206 w 5876925"/>
                <a:gd name="connsiteY34" fmla="*/ 1231682 h 1809750"/>
                <a:gd name="connsiteX35" fmla="*/ 2494063 w 5876925"/>
                <a:gd name="connsiteY35" fmla="*/ 1199297 h 1809750"/>
                <a:gd name="connsiteX36" fmla="*/ 2496921 w 5876925"/>
                <a:gd name="connsiteY36" fmla="*/ 1168817 h 1809750"/>
                <a:gd name="connsiteX37" fmla="*/ 2435008 w 5876925"/>
                <a:gd name="connsiteY37" fmla="*/ 1250732 h 1809750"/>
                <a:gd name="connsiteX38" fmla="*/ 3478948 w 5876925"/>
                <a:gd name="connsiteY38" fmla="*/ 1250732 h 1809750"/>
                <a:gd name="connsiteX39" fmla="*/ 3409416 w 5876925"/>
                <a:gd name="connsiteY39" fmla="*/ 1170722 h 1809750"/>
                <a:gd name="connsiteX40" fmla="*/ 3413226 w 5876925"/>
                <a:gd name="connsiteY40" fmla="*/ 1234540 h 1809750"/>
                <a:gd name="connsiteX41" fmla="*/ 2990316 w 5876925"/>
                <a:gd name="connsiteY41" fmla="*/ 1234540 h 1809750"/>
                <a:gd name="connsiteX42" fmla="*/ 2986506 w 5876925"/>
                <a:gd name="connsiteY42" fmla="*/ 1167865 h 1809750"/>
                <a:gd name="connsiteX43" fmla="*/ 2928403 w 5876925"/>
                <a:gd name="connsiteY43" fmla="*/ 1167865 h 1809750"/>
                <a:gd name="connsiteX44" fmla="*/ 2922688 w 5876925"/>
                <a:gd name="connsiteY44" fmla="*/ 1231682 h 1809750"/>
                <a:gd name="connsiteX45" fmla="*/ 4566703 w 5876925"/>
                <a:gd name="connsiteY45" fmla="*/ 1389797 h 1809750"/>
                <a:gd name="connsiteX46" fmla="*/ 4764823 w 5876925"/>
                <a:gd name="connsiteY46" fmla="*/ 1389797 h 1809750"/>
                <a:gd name="connsiteX47" fmla="*/ 4725771 w 5876925"/>
                <a:gd name="connsiteY47" fmla="*/ 1339315 h 1809750"/>
                <a:gd name="connsiteX48" fmla="*/ 4602898 w 5876925"/>
                <a:gd name="connsiteY48" fmla="*/ 1337409 h 1809750"/>
                <a:gd name="connsiteX49" fmla="*/ 4566703 w 5876925"/>
                <a:gd name="connsiteY49" fmla="*/ 1389797 h 1809750"/>
                <a:gd name="connsiteX50" fmla="*/ 1342491 w 5876925"/>
                <a:gd name="connsiteY50" fmla="*/ 1383129 h 1809750"/>
                <a:gd name="connsiteX51" fmla="*/ 1313916 w 5876925"/>
                <a:gd name="connsiteY51" fmla="*/ 1337409 h 1809750"/>
                <a:gd name="connsiteX52" fmla="*/ 1175803 w 5876925"/>
                <a:gd name="connsiteY52" fmla="*/ 1334552 h 1809750"/>
                <a:gd name="connsiteX53" fmla="*/ 1127226 w 5876925"/>
                <a:gd name="connsiteY53" fmla="*/ 1383129 h 1809750"/>
                <a:gd name="connsiteX54" fmla="*/ 1342491 w 5876925"/>
                <a:gd name="connsiteY54" fmla="*/ 1383129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76925" h="1809750">
                  <a:moveTo>
                    <a:pt x="2940786" y="1810802"/>
                  </a:moveTo>
                  <a:cubicBezTo>
                    <a:pt x="2049246" y="1810802"/>
                    <a:pt x="1156753" y="1810802"/>
                    <a:pt x="265213" y="1810802"/>
                  </a:cubicBezTo>
                  <a:cubicBezTo>
                    <a:pt x="134721" y="1810802"/>
                    <a:pt x="35661" y="1745079"/>
                    <a:pt x="10896" y="1631732"/>
                  </a:cubicBezTo>
                  <a:cubicBezTo>
                    <a:pt x="-8154" y="1546959"/>
                    <a:pt x="-7202" y="1466949"/>
                    <a:pt x="54711" y="1386940"/>
                  </a:cubicBezTo>
                  <a:cubicBezTo>
                    <a:pt x="390943" y="956409"/>
                    <a:pt x="720508" y="522069"/>
                    <a:pt x="1051978" y="88682"/>
                  </a:cubicBezTo>
                  <a:cubicBezTo>
                    <a:pt x="1056741" y="82014"/>
                    <a:pt x="1064361" y="76299"/>
                    <a:pt x="1066266" y="69632"/>
                  </a:cubicBezTo>
                  <a:cubicBezTo>
                    <a:pt x="1088173" y="-5616"/>
                    <a:pt x="1145323" y="99"/>
                    <a:pt x="1208188" y="99"/>
                  </a:cubicBezTo>
                  <a:cubicBezTo>
                    <a:pt x="2103538" y="7719"/>
                    <a:pt x="2997936" y="12482"/>
                    <a:pt x="3893286" y="18197"/>
                  </a:cubicBezTo>
                  <a:cubicBezTo>
                    <a:pt x="4199991" y="20102"/>
                    <a:pt x="4505743" y="22959"/>
                    <a:pt x="4812448" y="24864"/>
                  </a:cubicBezTo>
                  <a:cubicBezTo>
                    <a:pt x="4841976" y="24864"/>
                    <a:pt x="4859121" y="32484"/>
                    <a:pt x="4868646" y="61059"/>
                  </a:cubicBezTo>
                  <a:cubicBezTo>
                    <a:pt x="4874361" y="77252"/>
                    <a:pt x="4885791" y="91539"/>
                    <a:pt x="4895316" y="105827"/>
                  </a:cubicBezTo>
                  <a:cubicBezTo>
                    <a:pt x="5213451" y="564932"/>
                    <a:pt x="5529681" y="1024989"/>
                    <a:pt x="5849721" y="1482190"/>
                  </a:cubicBezTo>
                  <a:cubicBezTo>
                    <a:pt x="5896393" y="1548865"/>
                    <a:pt x="5893536" y="1607920"/>
                    <a:pt x="5862103" y="1672690"/>
                  </a:cubicBezTo>
                  <a:cubicBezTo>
                    <a:pt x="5817336" y="1766034"/>
                    <a:pt x="5737326" y="1808897"/>
                    <a:pt x="5635408" y="1810802"/>
                  </a:cubicBezTo>
                  <a:cubicBezTo>
                    <a:pt x="5519203" y="1811754"/>
                    <a:pt x="5403951" y="1810802"/>
                    <a:pt x="5287746" y="1810802"/>
                  </a:cubicBezTo>
                  <a:cubicBezTo>
                    <a:pt x="4505743" y="1810802"/>
                    <a:pt x="3722788" y="1810802"/>
                    <a:pt x="2940786" y="1810802"/>
                  </a:cubicBezTo>
                  <a:close/>
                  <a:moveTo>
                    <a:pt x="714793" y="760194"/>
                  </a:moveTo>
                  <a:cubicBezTo>
                    <a:pt x="2214981" y="760194"/>
                    <a:pt x="3709453" y="760194"/>
                    <a:pt x="5211546" y="760194"/>
                  </a:cubicBezTo>
                  <a:cubicBezTo>
                    <a:pt x="5199164" y="740192"/>
                    <a:pt x="5193448" y="728762"/>
                    <a:pt x="5184876" y="717332"/>
                  </a:cubicBezTo>
                  <a:cubicBezTo>
                    <a:pt x="5069623" y="550644"/>
                    <a:pt x="4952466" y="384909"/>
                    <a:pt x="4838166" y="217269"/>
                  </a:cubicBezTo>
                  <a:cubicBezTo>
                    <a:pt x="4817211" y="186789"/>
                    <a:pt x="4795303" y="177264"/>
                    <a:pt x="4760061" y="177264"/>
                  </a:cubicBezTo>
                  <a:cubicBezTo>
                    <a:pt x="3554196" y="177264"/>
                    <a:pt x="2348331" y="175359"/>
                    <a:pt x="1142466" y="173454"/>
                  </a:cubicBezTo>
                  <a:cubicBezTo>
                    <a:pt x="1109128" y="173454"/>
                    <a:pt x="1088173" y="182027"/>
                    <a:pt x="1069123" y="211554"/>
                  </a:cubicBezTo>
                  <a:cubicBezTo>
                    <a:pt x="960538" y="381099"/>
                    <a:pt x="849096" y="549692"/>
                    <a:pt x="739558" y="718284"/>
                  </a:cubicBezTo>
                  <a:cubicBezTo>
                    <a:pt x="730986" y="731619"/>
                    <a:pt x="724318" y="744954"/>
                    <a:pt x="714793" y="760194"/>
                  </a:cubicBezTo>
                  <a:close/>
                  <a:moveTo>
                    <a:pt x="3505618" y="1132622"/>
                  </a:moveTo>
                  <a:cubicBezTo>
                    <a:pt x="3484663" y="1042134"/>
                    <a:pt x="3465613" y="955457"/>
                    <a:pt x="3443706" y="870684"/>
                  </a:cubicBezTo>
                  <a:cubicBezTo>
                    <a:pt x="3441801" y="862112"/>
                    <a:pt x="3419893" y="852587"/>
                    <a:pt x="3407511" y="851634"/>
                  </a:cubicBezTo>
                  <a:cubicBezTo>
                    <a:pt x="3357028" y="849729"/>
                    <a:pt x="3306546" y="850682"/>
                    <a:pt x="3255111" y="850682"/>
                  </a:cubicBezTo>
                  <a:cubicBezTo>
                    <a:pt x="3018891" y="851634"/>
                    <a:pt x="2782671" y="852587"/>
                    <a:pt x="2546451" y="854492"/>
                  </a:cubicBezTo>
                  <a:cubicBezTo>
                    <a:pt x="2528353" y="854492"/>
                    <a:pt x="2497873" y="862112"/>
                    <a:pt x="2495016" y="872589"/>
                  </a:cubicBezTo>
                  <a:cubicBezTo>
                    <a:pt x="2472156" y="956409"/>
                    <a:pt x="2455011" y="1041182"/>
                    <a:pt x="2435008" y="1131669"/>
                  </a:cubicBezTo>
                  <a:cubicBezTo>
                    <a:pt x="2794101" y="1132622"/>
                    <a:pt x="3145573" y="1132622"/>
                    <a:pt x="3505618" y="1132622"/>
                  </a:cubicBezTo>
                  <a:close/>
                  <a:moveTo>
                    <a:pt x="2922688" y="1231682"/>
                  </a:moveTo>
                  <a:cubicBezTo>
                    <a:pt x="2776003" y="1231682"/>
                    <a:pt x="2634081" y="1231682"/>
                    <a:pt x="2491206" y="1231682"/>
                  </a:cubicBezTo>
                  <a:cubicBezTo>
                    <a:pt x="2492158" y="1218347"/>
                    <a:pt x="2493111" y="1208822"/>
                    <a:pt x="2494063" y="1199297"/>
                  </a:cubicBezTo>
                  <a:cubicBezTo>
                    <a:pt x="2495016" y="1188819"/>
                    <a:pt x="2495968" y="1178342"/>
                    <a:pt x="2496921" y="1168817"/>
                  </a:cubicBezTo>
                  <a:cubicBezTo>
                    <a:pt x="2438818" y="1161197"/>
                    <a:pt x="2432151" y="1169769"/>
                    <a:pt x="2435008" y="1250732"/>
                  </a:cubicBezTo>
                  <a:cubicBezTo>
                    <a:pt x="2782671" y="1250732"/>
                    <a:pt x="3130333" y="1250732"/>
                    <a:pt x="3478948" y="1250732"/>
                  </a:cubicBezTo>
                  <a:cubicBezTo>
                    <a:pt x="3483711" y="1167865"/>
                    <a:pt x="3474186" y="1157387"/>
                    <a:pt x="3409416" y="1170722"/>
                  </a:cubicBezTo>
                  <a:cubicBezTo>
                    <a:pt x="3410368" y="1191677"/>
                    <a:pt x="3412273" y="1213584"/>
                    <a:pt x="3413226" y="1234540"/>
                  </a:cubicBezTo>
                  <a:cubicBezTo>
                    <a:pt x="3270351" y="1234540"/>
                    <a:pt x="3130333" y="1234540"/>
                    <a:pt x="2990316" y="1234540"/>
                  </a:cubicBezTo>
                  <a:cubicBezTo>
                    <a:pt x="2989363" y="1208822"/>
                    <a:pt x="2988411" y="1188819"/>
                    <a:pt x="2986506" y="1167865"/>
                  </a:cubicBezTo>
                  <a:cubicBezTo>
                    <a:pt x="2965551" y="1167865"/>
                    <a:pt x="2947453" y="1167865"/>
                    <a:pt x="2928403" y="1167865"/>
                  </a:cubicBezTo>
                  <a:cubicBezTo>
                    <a:pt x="2925546" y="1189772"/>
                    <a:pt x="2923641" y="1208822"/>
                    <a:pt x="2922688" y="1231682"/>
                  </a:cubicBezTo>
                  <a:close/>
                  <a:moveTo>
                    <a:pt x="4566703" y="1389797"/>
                  </a:moveTo>
                  <a:cubicBezTo>
                    <a:pt x="4634331" y="1389797"/>
                    <a:pt x="4700053" y="1389797"/>
                    <a:pt x="4764823" y="1389797"/>
                  </a:cubicBezTo>
                  <a:cubicBezTo>
                    <a:pt x="4771491" y="1353602"/>
                    <a:pt x="4759108" y="1338362"/>
                    <a:pt x="4725771" y="1339315"/>
                  </a:cubicBezTo>
                  <a:cubicBezTo>
                    <a:pt x="4684813" y="1340267"/>
                    <a:pt x="4643856" y="1340267"/>
                    <a:pt x="4602898" y="1337409"/>
                  </a:cubicBezTo>
                  <a:cubicBezTo>
                    <a:pt x="4563846" y="1335504"/>
                    <a:pt x="4556226" y="1353602"/>
                    <a:pt x="4566703" y="1389797"/>
                  </a:cubicBezTo>
                  <a:close/>
                  <a:moveTo>
                    <a:pt x="1342491" y="1383129"/>
                  </a:moveTo>
                  <a:cubicBezTo>
                    <a:pt x="1347253" y="1339315"/>
                    <a:pt x="1347253" y="1338362"/>
                    <a:pt x="1313916" y="1337409"/>
                  </a:cubicBezTo>
                  <a:cubicBezTo>
                    <a:pt x="1268196" y="1335504"/>
                    <a:pt x="1222476" y="1336457"/>
                    <a:pt x="1175803" y="1334552"/>
                  </a:cubicBezTo>
                  <a:cubicBezTo>
                    <a:pt x="1143418" y="1333599"/>
                    <a:pt x="1132941" y="1351697"/>
                    <a:pt x="1127226" y="1383129"/>
                  </a:cubicBezTo>
                  <a:cubicBezTo>
                    <a:pt x="1201521" y="1383129"/>
                    <a:pt x="1272006" y="1383129"/>
                    <a:pt x="1342491" y="1383129"/>
                  </a:cubicBezTo>
                  <a:close/>
                </a:path>
              </a:pathLst>
            </a:custGeom>
            <a:solidFill>
              <a:schemeClr val="accent2"/>
            </a:solidFill>
            <a:ln w="9525" cap="flat">
              <a:noFill/>
              <a:prstDash val="solid"/>
              <a:miter/>
            </a:ln>
          </p:spPr>
          <p:txBody>
            <a:bodyPr rtlCol="0" anchor="ctr"/>
            <a:lstStyle/>
            <a:p>
              <a:endParaRPr lang="en-US"/>
            </a:p>
          </p:txBody>
        </p:sp>
        <p:sp>
          <p:nvSpPr>
            <p:cNvPr id="29" name="Freeform: Shape 95">
              <a:extLst>
                <a:ext uri="{FF2B5EF4-FFF2-40B4-BE49-F238E27FC236}">
                  <a16:creationId xmlns:a16="http://schemas.microsoft.com/office/drawing/2014/main" id="{D28B84F7-E38C-4C45-97DF-B9E211E8B4F8}"/>
                </a:ext>
              </a:extLst>
            </p:cNvPr>
            <p:cNvSpPr/>
            <p:nvPr/>
          </p:nvSpPr>
          <p:spPr>
            <a:xfrm>
              <a:off x="1331139" y="4697381"/>
              <a:ext cx="2652368" cy="333742"/>
            </a:xfrm>
            <a:custGeom>
              <a:avLst/>
              <a:gdLst>
                <a:gd name="connsiteX0" fmla="*/ 2048566 w 2652368"/>
                <a:gd name="connsiteY0" fmla="*/ 278539 h 333742"/>
                <a:gd name="connsiteX1" fmla="*/ 2127406 w 2652368"/>
                <a:gd name="connsiteY1" fmla="*/ 281182 h 333742"/>
                <a:gd name="connsiteX2" fmla="*/ 2162660 w 2652368"/>
                <a:gd name="connsiteY2" fmla="*/ 321564 h 333742"/>
                <a:gd name="connsiteX3" fmla="*/ 2156250 w 2652368"/>
                <a:gd name="connsiteY3" fmla="*/ 331178 h 333742"/>
                <a:gd name="connsiteX4" fmla="*/ 1996006 w 2652368"/>
                <a:gd name="connsiteY4" fmla="*/ 329256 h 333742"/>
                <a:gd name="connsiteX5" fmla="*/ 1963316 w 2652368"/>
                <a:gd name="connsiteY5" fmla="*/ 286951 h 333742"/>
                <a:gd name="connsiteX6" fmla="*/ 1969726 w 2652368"/>
                <a:gd name="connsiteY6" fmla="*/ 279260 h 333742"/>
                <a:gd name="connsiteX7" fmla="*/ 2048566 w 2652368"/>
                <a:gd name="connsiteY7" fmla="*/ 278539 h 333742"/>
                <a:gd name="connsiteX8" fmla="*/ 517269 w 2652368"/>
                <a:gd name="connsiteY8" fmla="*/ 277977 h 333742"/>
                <a:gd name="connsiteX9" fmla="*/ 622390 w 2652368"/>
                <a:gd name="connsiteY9" fmla="*/ 277977 h 333742"/>
                <a:gd name="connsiteX10" fmla="*/ 565984 w 2652368"/>
                <a:gd name="connsiteY10" fmla="*/ 333101 h 333742"/>
                <a:gd name="connsiteX11" fmla="*/ 461504 w 2652368"/>
                <a:gd name="connsiteY11" fmla="*/ 333101 h 333742"/>
                <a:gd name="connsiteX12" fmla="*/ 517269 w 2652368"/>
                <a:gd name="connsiteY12" fmla="*/ 277977 h 333742"/>
                <a:gd name="connsiteX13" fmla="*/ 353819 w 2652368"/>
                <a:gd name="connsiteY13" fmla="*/ 277977 h 333742"/>
                <a:gd name="connsiteX14" fmla="*/ 458299 w 2652368"/>
                <a:gd name="connsiteY14" fmla="*/ 277977 h 333742"/>
                <a:gd name="connsiteX15" fmla="*/ 393560 w 2652368"/>
                <a:gd name="connsiteY15" fmla="*/ 333742 h 333742"/>
                <a:gd name="connsiteX16" fmla="*/ 291645 w 2652368"/>
                <a:gd name="connsiteY16" fmla="*/ 333742 h 333742"/>
                <a:gd name="connsiteX17" fmla="*/ 353819 w 2652368"/>
                <a:gd name="connsiteY17" fmla="*/ 277977 h 333742"/>
                <a:gd name="connsiteX18" fmla="*/ 1709408 w 2652368"/>
                <a:gd name="connsiteY18" fmla="*/ 277898 h 333742"/>
                <a:gd name="connsiteX19" fmla="*/ 1776791 w 2652368"/>
                <a:gd name="connsiteY19" fmla="*/ 280541 h 333742"/>
                <a:gd name="connsiteX20" fmla="*/ 1803712 w 2652368"/>
                <a:gd name="connsiteY20" fmla="*/ 320282 h 333742"/>
                <a:gd name="connsiteX21" fmla="*/ 1796661 w 2652368"/>
                <a:gd name="connsiteY21" fmla="*/ 331819 h 333742"/>
                <a:gd name="connsiteX22" fmla="*/ 1663979 w 2652368"/>
                <a:gd name="connsiteY22" fmla="*/ 329897 h 333742"/>
                <a:gd name="connsiteX23" fmla="*/ 1633853 w 2652368"/>
                <a:gd name="connsiteY23" fmla="*/ 278619 h 333742"/>
                <a:gd name="connsiteX24" fmla="*/ 1709408 w 2652368"/>
                <a:gd name="connsiteY24" fmla="*/ 277898 h 333742"/>
                <a:gd name="connsiteX25" fmla="*/ 2225797 w 2652368"/>
                <a:gd name="connsiteY25" fmla="*/ 277657 h 333742"/>
                <a:gd name="connsiteX26" fmla="*/ 2291497 w 2652368"/>
                <a:gd name="connsiteY26" fmla="*/ 280541 h 333742"/>
                <a:gd name="connsiteX27" fmla="*/ 2325469 w 2652368"/>
                <a:gd name="connsiteY27" fmla="*/ 320923 h 333742"/>
                <a:gd name="connsiteX28" fmla="*/ 2319700 w 2652368"/>
                <a:gd name="connsiteY28" fmla="*/ 330537 h 333742"/>
                <a:gd name="connsiteX29" fmla="*/ 2193427 w 2652368"/>
                <a:gd name="connsiteY29" fmla="*/ 328615 h 333742"/>
                <a:gd name="connsiteX30" fmla="*/ 2153687 w 2652368"/>
                <a:gd name="connsiteY30" fmla="*/ 288874 h 333742"/>
                <a:gd name="connsiteX31" fmla="*/ 2160097 w 2652368"/>
                <a:gd name="connsiteY31" fmla="*/ 278618 h 333742"/>
                <a:gd name="connsiteX32" fmla="*/ 2225797 w 2652368"/>
                <a:gd name="connsiteY32" fmla="*/ 277657 h 333742"/>
                <a:gd name="connsiteX33" fmla="*/ 2545325 w 2652368"/>
                <a:gd name="connsiteY33" fmla="*/ 277416 h 333742"/>
                <a:gd name="connsiteX34" fmla="*/ 2608782 w 2652368"/>
                <a:gd name="connsiteY34" fmla="*/ 280541 h 333742"/>
                <a:gd name="connsiteX35" fmla="*/ 2652368 w 2652368"/>
                <a:gd name="connsiteY35" fmla="*/ 320282 h 333742"/>
                <a:gd name="connsiteX36" fmla="*/ 2647881 w 2652368"/>
                <a:gd name="connsiteY36" fmla="*/ 328614 h 333742"/>
                <a:gd name="connsiteX37" fmla="*/ 2511353 w 2652368"/>
                <a:gd name="connsiteY37" fmla="*/ 326691 h 333742"/>
                <a:gd name="connsiteX38" fmla="*/ 2474176 w 2652368"/>
                <a:gd name="connsiteY38" fmla="*/ 278618 h 333742"/>
                <a:gd name="connsiteX39" fmla="*/ 2545325 w 2652368"/>
                <a:gd name="connsiteY39" fmla="*/ 277416 h 333742"/>
                <a:gd name="connsiteX40" fmla="*/ 686487 w 2652368"/>
                <a:gd name="connsiteY40" fmla="*/ 277336 h 333742"/>
                <a:gd name="connsiteX41" fmla="*/ 787762 w 2652368"/>
                <a:gd name="connsiteY41" fmla="*/ 277336 h 333742"/>
                <a:gd name="connsiteX42" fmla="*/ 735202 w 2652368"/>
                <a:gd name="connsiteY42" fmla="*/ 333101 h 333742"/>
                <a:gd name="connsiteX43" fmla="*/ 627517 w 2652368"/>
                <a:gd name="connsiteY43" fmla="*/ 333101 h 333742"/>
                <a:gd name="connsiteX44" fmla="*/ 686487 w 2652368"/>
                <a:gd name="connsiteY44" fmla="*/ 277336 h 333742"/>
                <a:gd name="connsiteX45" fmla="*/ 69226 w 2652368"/>
                <a:gd name="connsiteY45" fmla="*/ 277336 h 333742"/>
                <a:gd name="connsiteX46" fmla="*/ 290363 w 2652368"/>
                <a:gd name="connsiteY46" fmla="*/ 277336 h 333742"/>
                <a:gd name="connsiteX47" fmla="*/ 230111 w 2652368"/>
                <a:gd name="connsiteY47" fmla="*/ 333101 h 333742"/>
                <a:gd name="connsiteX48" fmla="*/ 31408 w 2652368"/>
                <a:gd name="connsiteY48" fmla="*/ 333101 h 333742"/>
                <a:gd name="connsiteX49" fmla="*/ 0 w 2652368"/>
                <a:gd name="connsiteY49" fmla="*/ 331819 h 333742"/>
                <a:gd name="connsiteX50" fmla="*/ 69226 w 2652368"/>
                <a:gd name="connsiteY50" fmla="*/ 277336 h 333742"/>
                <a:gd name="connsiteX51" fmla="*/ 1870534 w 2652368"/>
                <a:gd name="connsiteY51" fmla="*/ 277016 h 333742"/>
                <a:gd name="connsiteX52" fmla="*/ 1935112 w 2652368"/>
                <a:gd name="connsiteY52" fmla="*/ 279900 h 333742"/>
                <a:gd name="connsiteX53" fmla="*/ 1969084 w 2652368"/>
                <a:gd name="connsiteY53" fmla="*/ 320922 h 333742"/>
                <a:gd name="connsiteX54" fmla="*/ 1963315 w 2652368"/>
                <a:gd name="connsiteY54" fmla="*/ 329896 h 333742"/>
                <a:gd name="connsiteX55" fmla="*/ 1827428 w 2652368"/>
                <a:gd name="connsiteY55" fmla="*/ 327974 h 333742"/>
                <a:gd name="connsiteX56" fmla="*/ 1797302 w 2652368"/>
                <a:gd name="connsiteY56" fmla="*/ 277977 h 333742"/>
                <a:gd name="connsiteX57" fmla="*/ 1870534 w 2652368"/>
                <a:gd name="connsiteY57" fmla="*/ 277016 h 333742"/>
                <a:gd name="connsiteX58" fmla="*/ 2384278 w 2652368"/>
                <a:gd name="connsiteY58" fmla="*/ 276775 h 333742"/>
                <a:gd name="connsiteX59" fmla="*/ 2444048 w 2652368"/>
                <a:gd name="connsiteY59" fmla="*/ 279900 h 333742"/>
                <a:gd name="connsiteX60" fmla="*/ 2490200 w 2652368"/>
                <a:gd name="connsiteY60" fmla="*/ 318999 h 333742"/>
                <a:gd name="connsiteX61" fmla="*/ 2484430 w 2652368"/>
                <a:gd name="connsiteY61" fmla="*/ 329255 h 333742"/>
                <a:gd name="connsiteX62" fmla="*/ 2349825 w 2652368"/>
                <a:gd name="connsiteY62" fmla="*/ 327332 h 333742"/>
                <a:gd name="connsiteX63" fmla="*/ 2316494 w 2652368"/>
                <a:gd name="connsiteY63" fmla="*/ 286310 h 333742"/>
                <a:gd name="connsiteX64" fmla="*/ 2323545 w 2652368"/>
                <a:gd name="connsiteY64" fmla="*/ 277977 h 333742"/>
                <a:gd name="connsiteX65" fmla="*/ 2384278 w 2652368"/>
                <a:gd name="connsiteY65" fmla="*/ 276775 h 333742"/>
                <a:gd name="connsiteX66" fmla="*/ 848655 w 2652368"/>
                <a:gd name="connsiteY66" fmla="*/ 276695 h 333742"/>
                <a:gd name="connsiteX67" fmla="*/ 1588985 w 2652368"/>
                <a:gd name="connsiteY67" fmla="*/ 277337 h 333742"/>
                <a:gd name="connsiteX68" fmla="*/ 1630007 w 2652368"/>
                <a:gd name="connsiteY68" fmla="*/ 329897 h 333742"/>
                <a:gd name="connsiteX69" fmla="*/ 799941 w 2652368"/>
                <a:gd name="connsiteY69" fmla="*/ 329897 h 333742"/>
                <a:gd name="connsiteX70" fmla="*/ 848655 w 2652368"/>
                <a:gd name="connsiteY70" fmla="*/ 276695 h 333742"/>
                <a:gd name="connsiteX71" fmla="*/ 1376820 w 2652368"/>
                <a:gd name="connsiteY71" fmla="*/ 216444 h 333742"/>
                <a:gd name="connsiteX72" fmla="*/ 1522963 w 2652368"/>
                <a:gd name="connsiteY72" fmla="*/ 216444 h 333742"/>
                <a:gd name="connsiteX73" fmla="*/ 1530655 w 2652368"/>
                <a:gd name="connsiteY73" fmla="*/ 263235 h 333742"/>
                <a:gd name="connsiteX74" fmla="*/ 1396049 w 2652368"/>
                <a:gd name="connsiteY74" fmla="*/ 261312 h 333742"/>
                <a:gd name="connsiteX75" fmla="*/ 1376820 w 2652368"/>
                <a:gd name="connsiteY75" fmla="*/ 216444 h 333742"/>
                <a:gd name="connsiteX76" fmla="*/ 1768377 w 2652368"/>
                <a:gd name="connsiteY76" fmla="*/ 215322 h 333742"/>
                <a:gd name="connsiteX77" fmla="*/ 1835119 w 2652368"/>
                <a:gd name="connsiteY77" fmla="*/ 217726 h 333742"/>
                <a:gd name="connsiteX78" fmla="*/ 1856913 w 2652368"/>
                <a:gd name="connsiteY78" fmla="*/ 263876 h 333742"/>
                <a:gd name="connsiteX79" fmla="*/ 1728717 w 2652368"/>
                <a:gd name="connsiteY79" fmla="*/ 261953 h 333742"/>
                <a:gd name="connsiteX80" fmla="*/ 1694745 w 2652368"/>
                <a:gd name="connsiteY80" fmla="*/ 227982 h 333742"/>
                <a:gd name="connsiteX81" fmla="*/ 1701155 w 2652368"/>
                <a:gd name="connsiteY81" fmla="*/ 215803 h 333742"/>
                <a:gd name="connsiteX82" fmla="*/ 1768377 w 2652368"/>
                <a:gd name="connsiteY82" fmla="*/ 215322 h 333742"/>
                <a:gd name="connsiteX83" fmla="*/ 2508708 w 2652368"/>
                <a:gd name="connsiteY83" fmla="*/ 214841 h 333742"/>
                <a:gd name="connsiteX84" fmla="*/ 2570963 w 2652368"/>
                <a:gd name="connsiteY84" fmla="*/ 217726 h 333742"/>
                <a:gd name="connsiteX85" fmla="*/ 2610063 w 2652368"/>
                <a:gd name="connsiteY85" fmla="*/ 254261 h 333742"/>
                <a:gd name="connsiteX86" fmla="*/ 2604293 w 2652368"/>
                <a:gd name="connsiteY86" fmla="*/ 263875 h 333742"/>
                <a:gd name="connsiteX87" fmla="*/ 2481867 w 2652368"/>
                <a:gd name="connsiteY87" fmla="*/ 261952 h 333742"/>
                <a:gd name="connsiteX88" fmla="*/ 2441485 w 2652368"/>
                <a:gd name="connsiteY88" fmla="*/ 224776 h 333742"/>
                <a:gd name="connsiteX89" fmla="*/ 2445972 w 2652368"/>
                <a:gd name="connsiteY89" fmla="*/ 215802 h 333742"/>
                <a:gd name="connsiteX90" fmla="*/ 2508708 w 2652368"/>
                <a:gd name="connsiteY90" fmla="*/ 214841 h 333742"/>
                <a:gd name="connsiteX91" fmla="*/ 1545398 w 2652368"/>
                <a:gd name="connsiteY91" fmla="*/ 214521 h 333742"/>
                <a:gd name="connsiteX92" fmla="*/ 1666542 w 2652368"/>
                <a:gd name="connsiteY92" fmla="*/ 215161 h 333742"/>
                <a:gd name="connsiteX93" fmla="*/ 1690900 w 2652368"/>
                <a:gd name="connsiteY93" fmla="*/ 263875 h 333742"/>
                <a:gd name="connsiteX94" fmla="*/ 1562063 w 2652368"/>
                <a:gd name="connsiteY94" fmla="*/ 261953 h 333742"/>
                <a:gd name="connsiteX95" fmla="*/ 1536424 w 2652368"/>
                <a:gd name="connsiteY95" fmla="*/ 223494 h 333742"/>
                <a:gd name="connsiteX96" fmla="*/ 1545398 w 2652368"/>
                <a:gd name="connsiteY96" fmla="*/ 214521 h 333742"/>
                <a:gd name="connsiteX97" fmla="*/ 2351028 w 2652368"/>
                <a:gd name="connsiteY97" fmla="*/ 214200 h 333742"/>
                <a:gd name="connsiteX98" fmla="*/ 2412001 w 2652368"/>
                <a:gd name="connsiteY98" fmla="*/ 217085 h 333742"/>
                <a:gd name="connsiteX99" fmla="*/ 2449178 w 2652368"/>
                <a:gd name="connsiteY99" fmla="*/ 254260 h 333742"/>
                <a:gd name="connsiteX100" fmla="*/ 2443409 w 2652368"/>
                <a:gd name="connsiteY100" fmla="*/ 263875 h 333742"/>
                <a:gd name="connsiteX101" fmla="*/ 2322905 w 2652368"/>
                <a:gd name="connsiteY101" fmla="*/ 261953 h 333742"/>
                <a:gd name="connsiteX102" fmla="*/ 2283805 w 2652368"/>
                <a:gd name="connsiteY102" fmla="*/ 226058 h 333742"/>
                <a:gd name="connsiteX103" fmla="*/ 2289574 w 2652368"/>
                <a:gd name="connsiteY103" fmla="*/ 215161 h 333742"/>
                <a:gd name="connsiteX104" fmla="*/ 2351028 w 2652368"/>
                <a:gd name="connsiteY104" fmla="*/ 214200 h 333742"/>
                <a:gd name="connsiteX105" fmla="*/ 2136460 w 2652368"/>
                <a:gd name="connsiteY105" fmla="*/ 214040 h 333742"/>
                <a:gd name="connsiteX106" fmla="*/ 2251756 w 2652368"/>
                <a:gd name="connsiteY106" fmla="*/ 216444 h 333742"/>
                <a:gd name="connsiteX107" fmla="*/ 2290855 w 2652368"/>
                <a:gd name="connsiteY107" fmla="*/ 252979 h 333742"/>
                <a:gd name="connsiteX108" fmla="*/ 2285087 w 2652368"/>
                <a:gd name="connsiteY108" fmla="*/ 263876 h 333742"/>
                <a:gd name="connsiteX109" fmla="*/ 2203682 w 2652368"/>
                <a:gd name="connsiteY109" fmla="*/ 263876 h 333742"/>
                <a:gd name="connsiteX110" fmla="*/ 2069718 w 2652368"/>
                <a:gd name="connsiteY110" fmla="*/ 263876 h 333742"/>
                <a:gd name="connsiteX111" fmla="*/ 2019722 w 2652368"/>
                <a:gd name="connsiteY111" fmla="*/ 214521 h 333742"/>
                <a:gd name="connsiteX112" fmla="*/ 2136460 w 2652368"/>
                <a:gd name="connsiteY112" fmla="*/ 214040 h 333742"/>
                <a:gd name="connsiteX113" fmla="*/ 1288205 w 2652368"/>
                <a:gd name="connsiteY113" fmla="*/ 214040 h 333742"/>
                <a:gd name="connsiteX114" fmla="*/ 1353104 w 2652368"/>
                <a:gd name="connsiteY114" fmla="*/ 216444 h 333742"/>
                <a:gd name="connsiteX115" fmla="*/ 1374898 w 2652368"/>
                <a:gd name="connsiteY115" fmla="*/ 263876 h 333742"/>
                <a:gd name="connsiteX116" fmla="*/ 1238369 w 2652368"/>
                <a:gd name="connsiteY116" fmla="*/ 263235 h 333742"/>
                <a:gd name="connsiteX117" fmla="*/ 1220421 w 2652368"/>
                <a:gd name="connsiteY117" fmla="*/ 214521 h 333742"/>
                <a:gd name="connsiteX118" fmla="*/ 1288205 w 2652368"/>
                <a:gd name="connsiteY118" fmla="*/ 214040 h 333742"/>
                <a:gd name="connsiteX119" fmla="*/ 1100560 w 2652368"/>
                <a:gd name="connsiteY119" fmla="*/ 213880 h 333742"/>
                <a:gd name="connsiteX120" fmla="*/ 1200551 w 2652368"/>
                <a:gd name="connsiteY120" fmla="*/ 213880 h 333742"/>
                <a:gd name="connsiteX121" fmla="*/ 1164657 w 2652368"/>
                <a:gd name="connsiteY121" fmla="*/ 264517 h 333742"/>
                <a:gd name="connsiteX122" fmla="*/ 1060818 w 2652368"/>
                <a:gd name="connsiteY122" fmla="*/ 264517 h 333742"/>
                <a:gd name="connsiteX123" fmla="*/ 1100560 w 2652368"/>
                <a:gd name="connsiteY123" fmla="*/ 213880 h 333742"/>
                <a:gd name="connsiteX124" fmla="*/ 937110 w 2652368"/>
                <a:gd name="connsiteY124" fmla="*/ 213880 h 333742"/>
                <a:gd name="connsiteX125" fmla="*/ 1040948 w 2652368"/>
                <a:gd name="connsiteY125" fmla="*/ 213880 h 333742"/>
                <a:gd name="connsiteX126" fmla="*/ 1000567 w 2652368"/>
                <a:gd name="connsiteY126" fmla="*/ 263876 h 333742"/>
                <a:gd name="connsiteX127" fmla="*/ 899292 w 2652368"/>
                <a:gd name="connsiteY127" fmla="*/ 263876 h 333742"/>
                <a:gd name="connsiteX128" fmla="*/ 937110 w 2652368"/>
                <a:gd name="connsiteY128" fmla="*/ 213880 h 333742"/>
                <a:gd name="connsiteX129" fmla="*/ 778146 w 2652368"/>
                <a:gd name="connsiteY129" fmla="*/ 213880 h 333742"/>
                <a:gd name="connsiteX130" fmla="*/ 878780 w 2652368"/>
                <a:gd name="connsiteY130" fmla="*/ 213880 h 333742"/>
                <a:gd name="connsiteX131" fmla="*/ 840322 w 2652368"/>
                <a:gd name="connsiteY131" fmla="*/ 263876 h 333742"/>
                <a:gd name="connsiteX132" fmla="*/ 733278 w 2652368"/>
                <a:gd name="connsiteY132" fmla="*/ 263876 h 333742"/>
                <a:gd name="connsiteX133" fmla="*/ 778146 w 2652368"/>
                <a:gd name="connsiteY133" fmla="*/ 213880 h 333742"/>
                <a:gd name="connsiteX134" fmla="*/ 616620 w 2652368"/>
                <a:gd name="connsiteY134" fmla="*/ 213880 h 333742"/>
                <a:gd name="connsiteX135" fmla="*/ 721099 w 2652368"/>
                <a:gd name="connsiteY135" fmla="*/ 213880 h 333742"/>
                <a:gd name="connsiteX136" fmla="*/ 674308 w 2652368"/>
                <a:gd name="connsiteY136" fmla="*/ 263876 h 333742"/>
                <a:gd name="connsiteX137" fmla="*/ 569188 w 2652368"/>
                <a:gd name="connsiteY137" fmla="*/ 263876 h 333742"/>
                <a:gd name="connsiteX138" fmla="*/ 616620 w 2652368"/>
                <a:gd name="connsiteY138" fmla="*/ 213880 h 333742"/>
                <a:gd name="connsiteX139" fmla="*/ 455094 w 2652368"/>
                <a:gd name="connsiteY139" fmla="*/ 213880 h 333742"/>
                <a:gd name="connsiteX140" fmla="*/ 560215 w 2652368"/>
                <a:gd name="connsiteY140" fmla="*/ 213880 h 333742"/>
                <a:gd name="connsiteX141" fmla="*/ 508936 w 2652368"/>
                <a:gd name="connsiteY141" fmla="*/ 263876 h 333742"/>
                <a:gd name="connsiteX142" fmla="*/ 403816 w 2652368"/>
                <a:gd name="connsiteY142" fmla="*/ 263876 h 333742"/>
                <a:gd name="connsiteX143" fmla="*/ 455094 w 2652368"/>
                <a:gd name="connsiteY143" fmla="*/ 213880 h 333742"/>
                <a:gd name="connsiteX144" fmla="*/ 1923254 w 2652368"/>
                <a:gd name="connsiteY144" fmla="*/ 213559 h 333742"/>
                <a:gd name="connsiteX145" fmla="*/ 1985109 w 2652368"/>
                <a:gd name="connsiteY145" fmla="*/ 216443 h 333742"/>
                <a:gd name="connsiteX146" fmla="*/ 2017799 w 2652368"/>
                <a:gd name="connsiteY146" fmla="*/ 254261 h 333742"/>
                <a:gd name="connsiteX147" fmla="*/ 2009466 w 2652368"/>
                <a:gd name="connsiteY147" fmla="*/ 263875 h 333742"/>
                <a:gd name="connsiteX148" fmla="*/ 1888321 w 2652368"/>
                <a:gd name="connsiteY148" fmla="*/ 261953 h 333742"/>
                <a:gd name="connsiteX149" fmla="*/ 1854349 w 2652368"/>
                <a:gd name="connsiteY149" fmla="*/ 223494 h 333742"/>
                <a:gd name="connsiteX150" fmla="*/ 1861400 w 2652368"/>
                <a:gd name="connsiteY150" fmla="*/ 214520 h 333742"/>
                <a:gd name="connsiteX151" fmla="*/ 1923254 w 2652368"/>
                <a:gd name="connsiteY151" fmla="*/ 213559 h 333742"/>
                <a:gd name="connsiteX152" fmla="*/ 292926 w 2652368"/>
                <a:gd name="connsiteY152" fmla="*/ 212598 h 333742"/>
                <a:gd name="connsiteX153" fmla="*/ 398047 w 2652368"/>
                <a:gd name="connsiteY153" fmla="*/ 213239 h 333742"/>
                <a:gd name="connsiteX154" fmla="*/ 342282 w 2652368"/>
                <a:gd name="connsiteY154" fmla="*/ 263876 h 333742"/>
                <a:gd name="connsiteX155" fmla="*/ 236520 w 2652368"/>
                <a:gd name="connsiteY155" fmla="*/ 263876 h 333742"/>
                <a:gd name="connsiteX156" fmla="*/ 292926 w 2652368"/>
                <a:gd name="connsiteY156" fmla="*/ 212598 h 333742"/>
                <a:gd name="connsiteX157" fmla="*/ 109606 w 2652368"/>
                <a:gd name="connsiteY157" fmla="*/ 212597 h 333742"/>
                <a:gd name="connsiteX158" fmla="*/ 233956 w 2652368"/>
                <a:gd name="connsiteY158" fmla="*/ 213239 h 333742"/>
                <a:gd name="connsiteX159" fmla="*/ 179473 w 2652368"/>
                <a:gd name="connsiteY159" fmla="*/ 263235 h 333742"/>
                <a:gd name="connsiteX160" fmla="*/ 40381 w 2652368"/>
                <a:gd name="connsiteY160" fmla="*/ 263875 h 333742"/>
                <a:gd name="connsiteX161" fmla="*/ 109606 w 2652368"/>
                <a:gd name="connsiteY161" fmla="*/ 212597 h 333742"/>
                <a:gd name="connsiteX162" fmla="*/ 1309518 w 2652368"/>
                <a:gd name="connsiteY162" fmla="*/ 157473 h 333742"/>
                <a:gd name="connsiteX163" fmla="*/ 1444123 w 2652368"/>
                <a:gd name="connsiteY163" fmla="*/ 157473 h 333742"/>
                <a:gd name="connsiteX164" fmla="*/ 1450533 w 2652368"/>
                <a:gd name="connsiteY164" fmla="*/ 196574 h 333742"/>
                <a:gd name="connsiteX165" fmla="*/ 1309518 w 2652368"/>
                <a:gd name="connsiteY165" fmla="*/ 196574 h 333742"/>
                <a:gd name="connsiteX166" fmla="*/ 1309518 w 2652368"/>
                <a:gd name="connsiteY166" fmla="*/ 157473 h 333742"/>
                <a:gd name="connsiteX167" fmla="*/ 2473775 w 2652368"/>
                <a:gd name="connsiteY167" fmla="*/ 156753 h 333742"/>
                <a:gd name="connsiteX168" fmla="*/ 2535710 w 2652368"/>
                <a:gd name="connsiteY168" fmla="*/ 159396 h 333742"/>
                <a:gd name="connsiteX169" fmla="*/ 2573528 w 2652368"/>
                <a:gd name="connsiteY169" fmla="*/ 199779 h 333742"/>
                <a:gd name="connsiteX170" fmla="*/ 2441486 w 2652368"/>
                <a:gd name="connsiteY170" fmla="*/ 198497 h 333742"/>
                <a:gd name="connsiteX171" fmla="*/ 2408155 w 2652368"/>
                <a:gd name="connsiteY171" fmla="*/ 165806 h 333742"/>
                <a:gd name="connsiteX172" fmla="*/ 2411360 w 2652368"/>
                <a:gd name="connsiteY172" fmla="*/ 157474 h 333742"/>
                <a:gd name="connsiteX173" fmla="*/ 2473775 w 2652368"/>
                <a:gd name="connsiteY173" fmla="*/ 156753 h 333742"/>
                <a:gd name="connsiteX174" fmla="*/ 1679283 w 2652368"/>
                <a:gd name="connsiteY174" fmla="*/ 156352 h 333742"/>
                <a:gd name="connsiteX175" fmla="*/ 1741538 w 2652368"/>
                <a:gd name="connsiteY175" fmla="*/ 158756 h 333742"/>
                <a:gd name="connsiteX176" fmla="*/ 1767818 w 2652368"/>
                <a:gd name="connsiteY176" fmla="*/ 200420 h 333742"/>
                <a:gd name="connsiteX177" fmla="*/ 1637699 w 2652368"/>
                <a:gd name="connsiteY177" fmla="*/ 199138 h 333742"/>
                <a:gd name="connsiteX178" fmla="*/ 1610137 w 2652368"/>
                <a:gd name="connsiteY178" fmla="*/ 167088 h 333742"/>
                <a:gd name="connsiteX179" fmla="*/ 1616547 w 2652368"/>
                <a:gd name="connsiteY179" fmla="*/ 156833 h 333742"/>
                <a:gd name="connsiteX180" fmla="*/ 1679283 w 2652368"/>
                <a:gd name="connsiteY180" fmla="*/ 156352 h 333742"/>
                <a:gd name="connsiteX181" fmla="*/ 1831836 w 2652368"/>
                <a:gd name="connsiteY181" fmla="*/ 156112 h 333742"/>
                <a:gd name="connsiteX182" fmla="*/ 1892808 w 2652368"/>
                <a:gd name="connsiteY182" fmla="*/ 158755 h 333742"/>
                <a:gd name="connsiteX183" fmla="*/ 1919089 w 2652368"/>
                <a:gd name="connsiteY183" fmla="*/ 194009 h 333742"/>
                <a:gd name="connsiteX184" fmla="*/ 1909474 w 2652368"/>
                <a:gd name="connsiteY184" fmla="*/ 201059 h 333742"/>
                <a:gd name="connsiteX185" fmla="*/ 1811404 w 2652368"/>
                <a:gd name="connsiteY185" fmla="*/ 201059 h 333742"/>
                <a:gd name="connsiteX186" fmla="*/ 1770382 w 2652368"/>
                <a:gd name="connsiteY186" fmla="*/ 156833 h 333742"/>
                <a:gd name="connsiteX187" fmla="*/ 1831836 w 2652368"/>
                <a:gd name="connsiteY187" fmla="*/ 156112 h 333742"/>
                <a:gd name="connsiteX188" fmla="*/ 1525127 w 2652368"/>
                <a:gd name="connsiteY188" fmla="*/ 154830 h 333742"/>
                <a:gd name="connsiteX189" fmla="*/ 1585139 w 2652368"/>
                <a:gd name="connsiteY189" fmla="*/ 157473 h 333742"/>
                <a:gd name="connsiteX190" fmla="*/ 1610137 w 2652368"/>
                <a:gd name="connsiteY190" fmla="*/ 192086 h 333742"/>
                <a:gd name="connsiteX191" fmla="*/ 1603727 w 2652368"/>
                <a:gd name="connsiteY191" fmla="*/ 200419 h 333742"/>
                <a:gd name="connsiteX192" fmla="*/ 1480018 w 2652368"/>
                <a:gd name="connsiteY192" fmla="*/ 198495 h 333742"/>
                <a:gd name="connsiteX193" fmla="*/ 1456943 w 2652368"/>
                <a:gd name="connsiteY193" fmla="*/ 163883 h 333742"/>
                <a:gd name="connsiteX194" fmla="*/ 1464635 w 2652368"/>
                <a:gd name="connsiteY194" fmla="*/ 155551 h 333742"/>
                <a:gd name="connsiteX195" fmla="*/ 1525127 w 2652368"/>
                <a:gd name="connsiteY195" fmla="*/ 154830 h 333742"/>
                <a:gd name="connsiteX196" fmla="*/ 2131653 w 2652368"/>
                <a:gd name="connsiteY196" fmla="*/ 154509 h 333742"/>
                <a:gd name="connsiteX197" fmla="*/ 2188299 w 2652368"/>
                <a:gd name="connsiteY197" fmla="*/ 156832 h 333742"/>
                <a:gd name="connsiteX198" fmla="*/ 2228681 w 2652368"/>
                <a:gd name="connsiteY198" fmla="*/ 186958 h 333742"/>
                <a:gd name="connsiteX199" fmla="*/ 2223553 w 2652368"/>
                <a:gd name="connsiteY199" fmla="*/ 198496 h 333742"/>
                <a:gd name="connsiteX200" fmla="*/ 2093434 w 2652368"/>
                <a:gd name="connsiteY200" fmla="*/ 196573 h 333742"/>
                <a:gd name="connsiteX201" fmla="*/ 2067795 w 2652368"/>
                <a:gd name="connsiteY201" fmla="*/ 155550 h 333742"/>
                <a:gd name="connsiteX202" fmla="*/ 2131653 w 2652368"/>
                <a:gd name="connsiteY202" fmla="*/ 154509 h 333742"/>
                <a:gd name="connsiteX203" fmla="*/ 1981184 w 2652368"/>
                <a:gd name="connsiteY203" fmla="*/ 154509 h 333742"/>
                <a:gd name="connsiteX204" fmla="*/ 2037670 w 2652368"/>
                <a:gd name="connsiteY204" fmla="*/ 156832 h 333742"/>
                <a:gd name="connsiteX205" fmla="*/ 2074206 w 2652368"/>
                <a:gd name="connsiteY205" fmla="*/ 189521 h 333742"/>
                <a:gd name="connsiteX206" fmla="*/ 2067796 w 2652368"/>
                <a:gd name="connsiteY206" fmla="*/ 199777 h 333742"/>
                <a:gd name="connsiteX207" fmla="*/ 1945369 w 2652368"/>
                <a:gd name="connsiteY207" fmla="*/ 197854 h 333742"/>
                <a:gd name="connsiteX208" fmla="*/ 1916525 w 2652368"/>
                <a:gd name="connsiteY208" fmla="*/ 163883 h 333742"/>
                <a:gd name="connsiteX209" fmla="*/ 1924217 w 2652368"/>
                <a:gd name="connsiteY209" fmla="*/ 155550 h 333742"/>
                <a:gd name="connsiteX210" fmla="*/ 1981184 w 2652368"/>
                <a:gd name="connsiteY210" fmla="*/ 154509 h 333742"/>
                <a:gd name="connsiteX211" fmla="*/ 1190296 w 2652368"/>
                <a:gd name="connsiteY211" fmla="*/ 154268 h 333742"/>
                <a:gd name="connsiteX212" fmla="*/ 1257599 w 2652368"/>
                <a:gd name="connsiteY212" fmla="*/ 154910 h 333742"/>
                <a:gd name="connsiteX213" fmla="*/ 1289006 w 2652368"/>
                <a:gd name="connsiteY213" fmla="*/ 198496 h 333742"/>
                <a:gd name="connsiteX214" fmla="*/ 1156965 w 2652368"/>
                <a:gd name="connsiteY214" fmla="*/ 198496 h 333742"/>
                <a:gd name="connsiteX215" fmla="*/ 1190296 w 2652368"/>
                <a:gd name="connsiteY215" fmla="*/ 154268 h 333742"/>
                <a:gd name="connsiteX216" fmla="*/ 1039666 w 2652368"/>
                <a:gd name="connsiteY216" fmla="*/ 152987 h 333742"/>
                <a:gd name="connsiteX217" fmla="*/ 1122351 w 2652368"/>
                <a:gd name="connsiteY217" fmla="*/ 154909 h 333742"/>
                <a:gd name="connsiteX218" fmla="*/ 1137735 w 2652368"/>
                <a:gd name="connsiteY218" fmla="*/ 175420 h 333742"/>
                <a:gd name="connsiteX219" fmla="*/ 1121710 w 2652368"/>
                <a:gd name="connsiteY219" fmla="*/ 199137 h 333742"/>
                <a:gd name="connsiteX220" fmla="*/ 998002 w 2652368"/>
                <a:gd name="connsiteY220" fmla="*/ 200418 h 333742"/>
                <a:gd name="connsiteX221" fmla="*/ 1039666 w 2652368"/>
                <a:gd name="connsiteY221" fmla="*/ 152987 h 333742"/>
                <a:gd name="connsiteX222" fmla="*/ 879422 w 2652368"/>
                <a:gd name="connsiteY222" fmla="*/ 152987 h 333742"/>
                <a:gd name="connsiteX223" fmla="*/ 981978 w 2652368"/>
                <a:gd name="connsiteY223" fmla="*/ 152987 h 333742"/>
                <a:gd name="connsiteX224" fmla="*/ 945442 w 2652368"/>
                <a:gd name="connsiteY224" fmla="*/ 201701 h 333742"/>
                <a:gd name="connsiteX225" fmla="*/ 844168 w 2652368"/>
                <a:gd name="connsiteY225" fmla="*/ 201060 h 333742"/>
                <a:gd name="connsiteX226" fmla="*/ 879422 w 2652368"/>
                <a:gd name="connsiteY226" fmla="*/ 152987 h 333742"/>
                <a:gd name="connsiteX227" fmla="*/ 727509 w 2652368"/>
                <a:gd name="connsiteY227" fmla="*/ 152346 h 333742"/>
                <a:gd name="connsiteX228" fmla="*/ 828143 w 2652368"/>
                <a:gd name="connsiteY228" fmla="*/ 152988 h 333742"/>
                <a:gd name="connsiteX229" fmla="*/ 786479 w 2652368"/>
                <a:gd name="connsiteY229" fmla="*/ 201060 h 333742"/>
                <a:gd name="connsiteX230" fmla="*/ 684564 w 2652368"/>
                <a:gd name="connsiteY230" fmla="*/ 200419 h 333742"/>
                <a:gd name="connsiteX231" fmla="*/ 727509 w 2652368"/>
                <a:gd name="connsiteY231" fmla="*/ 152346 h 333742"/>
                <a:gd name="connsiteX232" fmla="*/ 136528 w 2652368"/>
                <a:gd name="connsiteY232" fmla="*/ 152346 h 333742"/>
                <a:gd name="connsiteX233" fmla="*/ 351896 w 2652368"/>
                <a:gd name="connsiteY233" fmla="*/ 152346 h 333742"/>
                <a:gd name="connsiteX234" fmla="*/ 295491 w 2652368"/>
                <a:gd name="connsiteY234" fmla="*/ 201060 h 333742"/>
                <a:gd name="connsiteX235" fmla="*/ 79481 w 2652368"/>
                <a:gd name="connsiteY235" fmla="*/ 200418 h 333742"/>
                <a:gd name="connsiteX236" fmla="*/ 136528 w 2652368"/>
                <a:gd name="connsiteY236" fmla="*/ 152346 h 333742"/>
                <a:gd name="connsiteX237" fmla="*/ 570471 w 2652368"/>
                <a:gd name="connsiteY237" fmla="*/ 151705 h 333742"/>
                <a:gd name="connsiteX238" fmla="*/ 673027 w 2652368"/>
                <a:gd name="connsiteY238" fmla="*/ 152346 h 333742"/>
                <a:gd name="connsiteX239" fmla="*/ 623671 w 2652368"/>
                <a:gd name="connsiteY239" fmla="*/ 200419 h 333742"/>
                <a:gd name="connsiteX240" fmla="*/ 523679 w 2652368"/>
                <a:gd name="connsiteY240" fmla="*/ 199778 h 333742"/>
                <a:gd name="connsiteX241" fmla="*/ 570471 w 2652368"/>
                <a:gd name="connsiteY241" fmla="*/ 151705 h 333742"/>
                <a:gd name="connsiteX242" fmla="*/ 415353 w 2652368"/>
                <a:gd name="connsiteY242" fmla="*/ 151704 h 333742"/>
                <a:gd name="connsiteX243" fmla="*/ 517910 w 2652368"/>
                <a:gd name="connsiteY243" fmla="*/ 152345 h 333742"/>
                <a:gd name="connsiteX244" fmla="*/ 467913 w 2652368"/>
                <a:gd name="connsiteY244" fmla="*/ 201059 h 333742"/>
                <a:gd name="connsiteX245" fmla="*/ 365357 w 2652368"/>
                <a:gd name="connsiteY245" fmla="*/ 200418 h 333742"/>
                <a:gd name="connsiteX246" fmla="*/ 415353 w 2652368"/>
                <a:gd name="connsiteY246" fmla="*/ 151704 h 333742"/>
                <a:gd name="connsiteX247" fmla="*/ 1239010 w 2652368"/>
                <a:gd name="connsiteY247" fmla="*/ 101067 h 333742"/>
                <a:gd name="connsiteX248" fmla="*/ 1370411 w 2652368"/>
                <a:gd name="connsiteY248" fmla="*/ 101067 h 333742"/>
                <a:gd name="connsiteX249" fmla="*/ 1372334 w 2652368"/>
                <a:gd name="connsiteY249" fmla="*/ 139526 h 333742"/>
                <a:gd name="connsiteX250" fmla="*/ 1239010 w 2652368"/>
                <a:gd name="connsiteY250" fmla="*/ 139526 h 333742"/>
                <a:gd name="connsiteX251" fmla="*/ 1239010 w 2652368"/>
                <a:gd name="connsiteY251" fmla="*/ 101067 h 333742"/>
                <a:gd name="connsiteX252" fmla="*/ 1088380 w 2652368"/>
                <a:gd name="connsiteY252" fmla="*/ 100426 h 333742"/>
                <a:gd name="connsiteX253" fmla="*/ 1220421 w 2652368"/>
                <a:gd name="connsiteY253" fmla="*/ 100426 h 333742"/>
                <a:gd name="connsiteX254" fmla="*/ 1220421 w 2652368"/>
                <a:gd name="connsiteY254" fmla="*/ 138885 h 333742"/>
                <a:gd name="connsiteX255" fmla="*/ 1083894 w 2652368"/>
                <a:gd name="connsiteY255" fmla="*/ 138885 h 333742"/>
                <a:gd name="connsiteX256" fmla="*/ 1088380 w 2652368"/>
                <a:gd name="connsiteY256" fmla="*/ 100426 h 333742"/>
                <a:gd name="connsiteX257" fmla="*/ 2437240 w 2652368"/>
                <a:gd name="connsiteY257" fmla="*/ 99385 h 333742"/>
                <a:gd name="connsiteX258" fmla="*/ 2493405 w 2652368"/>
                <a:gd name="connsiteY258" fmla="*/ 101708 h 333742"/>
                <a:gd name="connsiteX259" fmla="*/ 2530582 w 2652368"/>
                <a:gd name="connsiteY259" fmla="*/ 133757 h 333742"/>
                <a:gd name="connsiteX260" fmla="*/ 2526095 w 2652368"/>
                <a:gd name="connsiteY260" fmla="*/ 142090 h 333742"/>
                <a:gd name="connsiteX261" fmla="*/ 2409437 w 2652368"/>
                <a:gd name="connsiteY261" fmla="*/ 140809 h 333742"/>
                <a:gd name="connsiteX262" fmla="*/ 2376106 w 2652368"/>
                <a:gd name="connsiteY262" fmla="*/ 109400 h 333742"/>
                <a:gd name="connsiteX263" fmla="*/ 2380593 w 2652368"/>
                <a:gd name="connsiteY263" fmla="*/ 100426 h 333742"/>
                <a:gd name="connsiteX264" fmla="*/ 2437240 w 2652368"/>
                <a:gd name="connsiteY264" fmla="*/ 99385 h 333742"/>
                <a:gd name="connsiteX265" fmla="*/ 1595314 w 2652368"/>
                <a:gd name="connsiteY265" fmla="*/ 99225 h 333742"/>
                <a:gd name="connsiteX266" fmla="*/ 1655005 w 2652368"/>
                <a:gd name="connsiteY266" fmla="*/ 101067 h 333742"/>
                <a:gd name="connsiteX267" fmla="*/ 1678721 w 2652368"/>
                <a:gd name="connsiteY267" fmla="*/ 133116 h 333742"/>
                <a:gd name="connsiteX268" fmla="*/ 1672952 w 2652368"/>
                <a:gd name="connsiteY268" fmla="*/ 141450 h 333742"/>
                <a:gd name="connsiteX269" fmla="*/ 1553089 w 2652368"/>
                <a:gd name="connsiteY269" fmla="*/ 140168 h 333742"/>
                <a:gd name="connsiteX270" fmla="*/ 1527450 w 2652368"/>
                <a:gd name="connsiteY270" fmla="*/ 99785 h 333742"/>
                <a:gd name="connsiteX271" fmla="*/ 1595314 w 2652368"/>
                <a:gd name="connsiteY271" fmla="*/ 99225 h 333742"/>
                <a:gd name="connsiteX272" fmla="*/ 1447969 w 2652368"/>
                <a:gd name="connsiteY272" fmla="*/ 99225 h 333742"/>
                <a:gd name="connsiteX273" fmla="*/ 1507580 w 2652368"/>
                <a:gd name="connsiteY273" fmla="*/ 101067 h 333742"/>
                <a:gd name="connsiteX274" fmla="*/ 1532578 w 2652368"/>
                <a:gd name="connsiteY274" fmla="*/ 142090 h 333742"/>
                <a:gd name="connsiteX275" fmla="*/ 1404382 w 2652368"/>
                <a:gd name="connsiteY275" fmla="*/ 140808 h 333742"/>
                <a:gd name="connsiteX276" fmla="*/ 1381307 w 2652368"/>
                <a:gd name="connsiteY276" fmla="*/ 109400 h 333742"/>
                <a:gd name="connsiteX277" fmla="*/ 1388358 w 2652368"/>
                <a:gd name="connsiteY277" fmla="*/ 99785 h 333742"/>
                <a:gd name="connsiteX278" fmla="*/ 1447969 w 2652368"/>
                <a:gd name="connsiteY278" fmla="*/ 99225 h 333742"/>
                <a:gd name="connsiteX279" fmla="*/ 2138303 w 2652368"/>
                <a:gd name="connsiteY279" fmla="*/ 99144 h 333742"/>
                <a:gd name="connsiteX280" fmla="*/ 2264575 w 2652368"/>
                <a:gd name="connsiteY280" fmla="*/ 99144 h 333742"/>
                <a:gd name="connsiteX281" fmla="*/ 2408156 w 2652368"/>
                <a:gd name="connsiteY281" fmla="*/ 186318 h 333742"/>
                <a:gd name="connsiteX282" fmla="*/ 2415206 w 2652368"/>
                <a:gd name="connsiteY282" fmla="*/ 202342 h 333742"/>
                <a:gd name="connsiteX283" fmla="*/ 2262011 w 2652368"/>
                <a:gd name="connsiteY283" fmla="*/ 201060 h 333742"/>
                <a:gd name="connsiteX284" fmla="*/ 2238296 w 2652368"/>
                <a:gd name="connsiteY284" fmla="*/ 174780 h 333742"/>
                <a:gd name="connsiteX285" fmla="*/ 2185735 w 2652368"/>
                <a:gd name="connsiteY285" fmla="*/ 141449 h 333742"/>
                <a:gd name="connsiteX286" fmla="*/ 2138303 w 2652368"/>
                <a:gd name="connsiteY286" fmla="*/ 99144 h 333742"/>
                <a:gd name="connsiteX287" fmla="*/ 2041435 w 2652368"/>
                <a:gd name="connsiteY287" fmla="*/ 98984 h 333742"/>
                <a:gd name="connsiteX288" fmla="*/ 2099203 w 2652368"/>
                <a:gd name="connsiteY288" fmla="*/ 101067 h 333742"/>
                <a:gd name="connsiteX289" fmla="*/ 2128688 w 2652368"/>
                <a:gd name="connsiteY289" fmla="*/ 131835 h 333742"/>
                <a:gd name="connsiteX290" fmla="*/ 2122919 w 2652368"/>
                <a:gd name="connsiteY290" fmla="*/ 142090 h 333742"/>
                <a:gd name="connsiteX291" fmla="*/ 2008824 w 2652368"/>
                <a:gd name="connsiteY291" fmla="*/ 140808 h 333742"/>
                <a:gd name="connsiteX292" fmla="*/ 1977417 w 2652368"/>
                <a:gd name="connsiteY292" fmla="*/ 109400 h 333742"/>
                <a:gd name="connsiteX293" fmla="*/ 1983185 w 2652368"/>
                <a:gd name="connsiteY293" fmla="*/ 99785 h 333742"/>
                <a:gd name="connsiteX294" fmla="*/ 2041435 w 2652368"/>
                <a:gd name="connsiteY294" fmla="*/ 98984 h 333742"/>
                <a:gd name="connsiteX295" fmla="*/ 1892487 w 2652368"/>
                <a:gd name="connsiteY295" fmla="*/ 98984 h 333742"/>
                <a:gd name="connsiteX296" fmla="*/ 1949214 w 2652368"/>
                <a:gd name="connsiteY296" fmla="*/ 101067 h 333742"/>
                <a:gd name="connsiteX297" fmla="*/ 1979981 w 2652368"/>
                <a:gd name="connsiteY297" fmla="*/ 132476 h 333742"/>
                <a:gd name="connsiteX298" fmla="*/ 1971648 w 2652368"/>
                <a:gd name="connsiteY298" fmla="*/ 142090 h 333742"/>
                <a:gd name="connsiteX299" fmla="*/ 1860759 w 2652368"/>
                <a:gd name="connsiteY299" fmla="*/ 140808 h 333742"/>
                <a:gd name="connsiteX300" fmla="*/ 1828710 w 2652368"/>
                <a:gd name="connsiteY300" fmla="*/ 110041 h 333742"/>
                <a:gd name="connsiteX301" fmla="*/ 1835761 w 2652368"/>
                <a:gd name="connsiteY301" fmla="*/ 99785 h 333742"/>
                <a:gd name="connsiteX302" fmla="*/ 1892487 w 2652368"/>
                <a:gd name="connsiteY302" fmla="*/ 98984 h 333742"/>
                <a:gd name="connsiteX303" fmla="*/ 1744021 w 2652368"/>
                <a:gd name="connsiteY303" fmla="*/ 98343 h 333742"/>
                <a:gd name="connsiteX304" fmla="*/ 1799225 w 2652368"/>
                <a:gd name="connsiteY304" fmla="*/ 100426 h 333742"/>
                <a:gd name="connsiteX305" fmla="*/ 1828710 w 2652368"/>
                <a:gd name="connsiteY305" fmla="*/ 130553 h 333742"/>
                <a:gd name="connsiteX306" fmla="*/ 1822300 w 2652368"/>
                <a:gd name="connsiteY306" fmla="*/ 140809 h 333742"/>
                <a:gd name="connsiteX307" fmla="*/ 1703078 w 2652368"/>
                <a:gd name="connsiteY307" fmla="*/ 139527 h 333742"/>
                <a:gd name="connsiteX308" fmla="*/ 1681285 w 2652368"/>
                <a:gd name="connsiteY308" fmla="*/ 108118 h 333742"/>
                <a:gd name="connsiteX309" fmla="*/ 1688336 w 2652368"/>
                <a:gd name="connsiteY309" fmla="*/ 99144 h 333742"/>
                <a:gd name="connsiteX310" fmla="*/ 1744021 w 2652368"/>
                <a:gd name="connsiteY310" fmla="*/ 98343 h 333742"/>
                <a:gd name="connsiteX311" fmla="*/ 971723 w 2652368"/>
                <a:gd name="connsiteY311" fmla="*/ 97222 h 333742"/>
                <a:gd name="connsiteX312" fmla="*/ 1070432 w 2652368"/>
                <a:gd name="connsiteY312" fmla="*/ 97863 h 333742"/>
                <a:gd name="connsiteX313" fmla="*/ 1033897 w 2652368"/>
                <a:gd name="connsiteY313" fmla="*/ 142090 h 333742"/>
                <a:gd name="connsiteX314" fmla="*/ 935827 w 2652368"/>
                <a:gd name="connsiteY314" fmla="*/ 141449 h 333742"/>
                <a:gd name="connsiteX315" fmla="*/ 971723 w 2652368"/>
                <a:gd name="connsiteY315" fmla="*/ 97222 h 333742"/>
                <a:gd name="connsiteX316" fmla="*/ 819810 w 2652368"/>
                <a:gd name="connsiteY316" fmla="*/ 97222 h 333742"/>
                <a:gd name="connsiteX317" fmla="*/ 917880 w 2652368"/>
                <a:gd name="connsiteY317" fmla="*/ 97863 h 333742"/>
                <a:gd name="connsiteX318" fmla="*/ 884549 w 2652368"/>
                <a:gd name="connsiteY318" fmla="*/ 142090 h 333742"/>
                <a:gd name="connsiteX319" fmla="*/ 783916 w 2652368"/>
                <a:gd name="connsiteY319" fmla="*/ 141449 h 333742"/>
                <a:gd name="connsiteX320" fmla="*/ 819810 w 2652368"/>
                <a:gd name="connsiteY320" fmla="*/ 97222 h 333742"/>
                <a:gd name="connsiteX321" fmla="*/ 519191 w 2652368"/>
                <a:gd name="connsiteY321" fmla="*/ 96581 h 333742"/>
                <a:gd name="connsiteX322" fmla="*/ 619184 w 2652368"/>
                <a:gd name="connsiteY322" fmla="*/ 97221 h 333742"/>
                <a:gd name="connsiteX323" fmla="*/ 574956 w 2652368"/>
                <a:gd name="connsiteY323" fmla="*/ 142089 h 333742"/>
                <a:gd name="connsiteX324" fmla="*/ 474964 w 2652368"/>
                <a:gd name="connsiteY324" fmla="*/ 141449 h 333742"/>
                <a:gd name="connsiteX325" fmla="*/ 519191 w 2652368"/>
                <a:gd name="connsiteY325" fmla="*/ 96581 h 333742"/>
                <a:gd name="connsiteX326" fmla="*/ 670463 w 2652368"/>
                <a:gd name="connsiteY326" fmla="*/ 96580 h 333742"/>
                <a:gd name="connsiteX327" fmla="*/ 769814 w 2652368"/>
                <a:gd name="connsiteY327" fmla="*/ 97221 h 333742"/>
                <a:gd name="connsiteX328" fmla="*/ 726869 w 2652368"/>
                <a:gd name="connsiteY328" fmla="*/ 142089 h 333742"/>
                <a:gd name="connsiteX329" fmla="*/ 628799 w 2652368"/>
                <a:gd name="connsiteY329" fmla="*/ 141448 h 333742"/>
                <a:gd name="connsiteX330" fmla="*/ 670463 w 2652368"/>
                <a:gd name="connsiteY330" fmla="*/ 96580 h 333742"/>
                <a:gd name="connsiteX331" fmla="*/ 381621 w 2652368"/>
                <a:gd name="connsiteY331" fmla="*/ 95539 h 333742"/>
                <a:gd name="connsiteX332" fmla="*/ 467271 w 2652368"/>
                <a:gd name="connsiteY332" fmla="*/ 100426 h 333742"/>
                <a:gd name="connsiteX333" fmla="*/ 423044 w 2652368"/>
                <a:gd name="connsiteY333" fmla="*/ 141448 h 333742"/>
                <a:gd name="connsiteX334" fmla="*/ 146142 w 2652368"/>
                <a:gd name="connsiteY334" fmla="*/ 141448 h 333742"/>
                <a:gd name="connsiteX335" fmla="*/ 116657 w 2652368"/>
                <a:gd name="connsiteY335" fmla="*/ 138884 h 333742"/>
                <a:gd name="connsiteX336" fmla="*/ 168576 w 2652368"/>
                <a:gd name="connsiteY336" fmla="*/ 96580 h 333742"/>
                <a:gd name="connsiteX337" fmla="*/ 299336 w 2652368"/>
                <a:gd name="connsiteY337" fmla="*/ 97862 h 333742"/>
                <a:gd name="connsiteX338" fmla="*/ 330103 w 2652368"/>
                <a:gd name="connsiteY338" fmla="*/ 107477 h 333742"/>
                <a:gd name="connsiteX339" fmla="*/ 381621 w 2652368"/>
                <a:gd name="connsiteY339" fmla="*/ 95539 h 333742"/>
                <a:gd name="connsiteX340" fmla="*/ 1482582 w 2652368"/>
                <a:gd name="connsiteY340" fmla="*/ 48507 h 333742"/>
                <a:gd name="connsiteX341" fmla="*/ 1611418 w 2652368"/>
                <a:gd name="connsiteY341" fmla="*/ 48507 h 333742"/>
                <a:gd name="connsiteX342" fmla="*/ 1617187 w 2652368"/>
                <a:gd name="connsiteY342" fmla="*/ 83761 h 333742"/>
                <a:gd name="connsiteX343" fmla="*/ 1488992 w 2652368"/>
                <a:gd name="connsiteY343" fmla="*/ 83761 h 333742"/>
                <a:gd name="connsiteX344" fmla="*/ 1482582 w 2652368"/>
                <a:gd name="connsiteY344" fmla="*/ 48507 h 333742"/>
                <a:gd name="connsiteX345" fmla="*/ 2407114 w 2652368"/>
                <a:gd name="connsiteY345" fmla="*/ 47705 h 333742"/>
                <a:gd name="connsiteX346" fmla="*/ 2463279 w 2652368"/>
                <a:gd name="connsiteY346" fmla="*/ 49788 h 333742"/>
                <a:gd name="connsiteX347" fmla="*/ 2501097 w 2652368"/>
                <a:gd name="connsiteY347" fmla="*/ 86325 h 333742"/>
                <a:gd name="connsiteX348" fmla="*/ 2379311 w 2652368"/>
                <a:gd name="connsiteY348" fmla="*/ 85043 h 333742"/>
                <a:gd name="connsiteX349" fmla="*/ 2345980 w 2652368"/>
                <a:gd name="connsiteY349" fmla="*/ 58121 h 333742"/>
                <a:gd name="connsiteX350" fmla="*/ 2350467 w 2652368"/>
                <a:gd name="connsiteY350" fmla="*/ 48506 h 333742"/>
                <a:gd name="connsiteX351" fmla="*/ 2407114 w 2652368"/>
                <a:gd name="connsiteY351" fmla="*/ 47705 h 333742"/>
                <a:gd name="connsiteX352" fmla="*/ 1830873 w 2652368"/>
                <a:gd name="connsiteY352" fmla="*/ 47306 h 333742"/>
                <a:gd name="connsiteX353" fmla="*/ 1887039 w 2652368"/>
                <a:gd name="connsiteY353" fmla="*/ 49148 h 333742"/>
                <a:gd name="connsiteX354" fmla="*/ 1912037 w 2652368"/>
                <a:gd name="connsiteY354" fmla="*/ 77993 h 333742"/>
                <a:gd name="connsiteX355" fmla="*/ 1906268 w 2652368"/>
                <a:gd name="connsiteY355" fmla="*/ 85685 h 333742"/>
                <a:gd name="connsiteX356" fmla="*/ 1794738 w 2652368"/>
                <a:gd name="connsiteY356" fmla="*/ 84403 h 333742"/>
                <a:gd name="connsiteX357" fmla="*/ 1768458 w 2652368"/>
                <a:gd name="connsiteY357" fmla="*/ 57481 h 333742"/>
                <a:gd name="connsiteX358" fmla="*/ 1774226 w 2652368"/>
                <a:gd name="connsiteY358" fmla="*/ 47866 h 333742"/>
                <a:gd name="connsiteX359" fmla="*/ 1830873 w 2652368"/>
                <a:gd name="connsiteY359" fmla="*/ 47306 h 333742"/>
                <a:gd name="connsiteX360" fmla="*/ 1972851 w 2652368"/>
                <a:gd name="connsiteY360" fmla="*/ 46665 h 333742"/>
                <a:gd name="connsiteX361" fmla="*/ 2029336 w 2652368"/>
                <a:gd name="connsiteY361" fmla="*/ 48507 h 333742"/>
                <a:gd name="connsiteX362" fmla="*/ 2057539 w 2652368"/>
                <a:gd name="connsiteY362" fmla="*/ 75429 h 333742"/>
                <a:gd name="connsiteX363" fmla="*/ 2053053 w 2652368"/>
                <a:gd name="connsiteY363" fmla="*/ 85044 h 333742"/>
                <a:gd name="connsiteX364" fmla="*/ 1938318 w 2652368"/>
                <a:gd name="connsiteY364" fmla="*/ 83762 h 333742"/>
                <a:gd name="connsiteX365" fmla="*/ 1908192 w 2652368"/>
                <a:gd name="connsiteY365" fmla="*/ 47225 h 333742"/>
                <a:gd name="connsiteX366" fmla="*/ 1972851 w 2652368"/>
                <a:gd name="connsiteY366" fmla="*/ 46665 h 333742"/>
                <a:gd name="connsiteX367" fmla="*/ 1687695 w 2652368"/>
                <a:gd name="connsiteY367" fmla="*/ 46665 h 333742"/>
                <a:gd name="connsiteX368" fmla="*/ 1745383 w 2652368"/>
                <a:gd name="connsiteY368" fmla="*/ 48507 h 333742"/>
                <a:gd name="connsiteX369" fmla="*/ 1766535 w 2652368"/>
                <a:gd name="connsiteY369" fmla="*/ 77352 h 333742"/>
                <a:gd name="connsiteX370" fmla="*/ 1759484 w 2652368"/>
                <a:gd name="connsiteY370" fmla="*/ 85684 h 333742"/>
                <a:gd name="connsiteX371" fmla="*/ 1652441 w 2652368"/>
                <a:gd name="connsiteY371" fmla="*/ 84402 h 333742"/>
                <a:gd name="connsiteX372" fmla="*/ 1623597 w 2652368"/>
                <a:gd name="connsiteY372" fmla="*/ 59404 h 333742"/>
                <a:gd name="connsiteX373" fmla="*/ 1630007 w 2652368"/>
                <a:gd name="connsiteY373" fmla="*/ 47225 h 333742"/>
                <a:gd name="connsiteX374" fmla="*/ 1687695 w 2652368"/>
                <a:gd name="connsiteY374" fmla="*/ 46665 h 333742"/>
                <a:gd name="connsiteX375" fmla="*/ 2062666 w 2652368"/>
                <a:gd name="connsiteY375" fmla="*/ 46584 h 333742"/>
                <a:gd name="connsiteX376" fmla="*/ 2205605 w 2652368"/>
                <a:gd name="connsiteY376" fmla="*/ 46584 h 333742"/>
                <a:gd name="connsiteX377" fmla="*/ 2298547 w 2652368"/>
                <a:gd name="connsiteY377" fmla="*/ 46584 h 333742"/>
                <a:gd name="connsiteX378" fmla="*/ 2346620 w 2652368"/>
                <a:gd name="connsiteY378" fmla="*/ 85683 h 333742"/>
                <a:gd name="connsiteX379" fmla="*/ 2090229 w 2652368"/>
                <a:gd name="connsiteY379" fmla="*/ 84402 h 333742"/>
                <a:gd name="connsiteX380" fmla="*/ 2056898 w 2652368"/>
                <a:gd name="connsiteY380" fmla="*/ 56840 h 333742"/>
                <a:gd name="connsiteX381" fmla="*/ 2062666 w 2652368"/>
                <a:gd name="connsiteY381" fmla="*/ 46584 h 333742"/>
                <a:gd name="connsiteX382" fmla="*/ 1367205 w 2652368"/>
                <a:gd name="connsiteY382" fmla="*/ 45303 h 333742"/>
                <a:gd name="connsiteX383" fmla="*/ 1440278 w 2652368"/>
                <a:gd name="connsiteY383" fmla="*/ 45303 h 333742"/>
                <a:gd name="connsiteX384" fmla="*/ 1467840 w 2652368"/>
                <a:gd name="connsiteY384" fmla="*/ 83121 h 333742"/>
                <a:gd name="connsiteX385" fmla="*/ 1342849 w 2652368"/>
                <a:gd name="connsiteY385" fmla="*/ 83121 h 333742"/>
                <a:gd name="connsiteX386" fmla="*/ 1367205 w 2652368"/>
                <a:gd name="connsiteY386" fmla="*/ 45303 h 333742"/>
                <a:gd name="connsiteX387" fmla="*/ 1223627 w 2652368"/>
                <a:gd name="connsiteY387" fmla="*/ 44021 h 333742"/>
                <a:gd name="connsiteX388" fmla="*/ 1293493 w 2652368"/>
                <a:gd name="connsiteY388" fmla="*/ 45302 h 333742"/>
                <a:gd name="connsiteX389" fmla="*/ 1320414 w 2652368"/>
                <a:gd name="connsiteY389" fmla="*/ 83761 h 333742"/>
                <a:gd name="connsiteX390" fmla="*/ 1195423 w 2652368"/>
                <a:gd name="connsiteY390" fmla="*/ 83761 h 333742"/>
                <a:gd name="connsiteX391" fmla="*/ 1223627 w 2652368"/>
                <a:gd name="connsiteY391" fmla="*/ 44021 h 333742"/>
                <a:gd name="connsiteX392" fmla="*/ 919162 w 2652368"/>
                <a:gd name="connsiteY392" fmla="*/ 44020 h 333742"/>
                <a:gd name="connsiteX393" fmla="*/ 1028129 w 2652368"/>
                <a:gd name="connsiteY393" fmla="*/ 44020 h 333742"/>
                <a:gd name="connsiteX394" fmla="*/ 995439 w 2652368"/>
                <a:gd name="connsiteY394" fmla="*/ 85684 h 333742"/>
                <a:gd name="connsiteX395" fmla="*/ 900574 w 2652368"/>
                <a:gd name="connsiteY395" fmla="*/ 85043 h 333742"/>
                <a:gd name="connsiteX396" fmla="*/ 919162 w 2652368"/>
                <a:gd name="connsiteY396" fmla="*/ 44020 h 333742"/>
                <a:gd name="connsiteX397" fmla="*/ 1076842 w 2652368"/>
                <a:gd name="connsiteY397" fmla="*/ 43380 h 333742"/>
                <a:gd name="connsiteX398" fmla="*/ 1175553 w 2652368"/>
                <a:gd name="connsiteY398" fmla="*/ 43380 h 333742"/>
                <a:gd name="connsiteX399" fmla="*/ 1175553 w 2652368"/>
                <a:gd name="connsiteY399" fmla="*/ 82479 h 333742"/>
                <a:gd name="connsiteX400" fmla="*/ 1047998 w 2652368"/>
                <a:gd name="connsiteY400" fmla="*/ 82479 h 333742"/>
                <a:gd name="connsiteX401" fmla="*/ 1076842 w 2652368"/>
                <a:gd name="connsiteY401" fmla="*/ 43380 h 333742"/>
                <a:gd name="connsiteX402" fmla="*/ 643541 w 2652368"/>
                <a:gd name="connsiteY402" fmla="*/ 42739 h 333742"/>
                <a:gd name="connsiteX403" fmla="*/ 737765 w 2652368"/>
                <a:gd name="connsiteY403" fmla="*/ 43380 h 333742"/>
                <a:gd name="connsiteX404" fmla="*/ 698665 w 2652368"/>
                <a:gd name="connsiteY404" fmla="*/ 85685 h 333742"/>
                <a:gd name="connsiteX405" fmla="*/ 601237 w 2652368"/>
                <a:gd name="connsiteY405" fmla="*/ 85044 h 333742"/>
                <a:gd name="connsiteX406" fmla="*/ 643541 w 2652368"/>
                <a:gd name="connsiteY406" fmla="*/ 42739 h 333742"/>
                <a:gd name="connsiteX407" fmla="*/ 783915 w 2652368"/>
                <a:gd name="connsiteY407" fmla="*/ 42738 h 333742"/>
                <a:gd name="connsiteX408" fmla="*/ 883268 w 2652368"/>
                <a:gd name="connsiteY408" fmla="*/ 43379 h 333742"/>
                <a:gd name="connsiteX409" fmla="*/ 847373 w 2652368"/>
                <a:gd name="connsiteY409" fmla="*/ 85684 h 333742"/>
                <a:gd name="connsiteX410" fmla="*/ 751226 w 2652368"/>
                <a:gd name="connsiteY410" fmla="*/ 85043 h 333742"/>
                <a:gd name="connsiteX411" fmla="*/ 783915 w 2652368"/>
                <a:gd name="connsiteY411" fmla="*/ 42738 h 333742"/>
                <a:gd name="connsiteX412" fmla="*/ 496757 w 2652368"/>
                <a:gd name="connsiteY412" fmla="*/ 42097 h 333742"/>
                <a:gd name="connsiteX413" fmla="*/ 592262 w 2652368"/>
                <a:gd name="connsiteY413" fmla="*/ 42739 h 333742"/>
                <a:gd name="connsiteX414" fmla="*/ 547394 w 2652368"/>
                <a:gd name="connsiteY414" fmla="*/ 85044 h 333742"/>
                <a:gd name="connsiteX415" fmla="*/ 451889 w 2652368"/>
                <a:gd name="connsiteY415" fmla="*/ 84402 h 333742"/>
                <a:gd name="connsiteX416" fmla="*/ 496757 w 2652368"/>
                <a:gd name="connsiteY416" fmla="*/ 42097 h 333742"/>
                <a:gd name="connsiteX417" fmla="*/ 352537 w 2652368"/>
                <a:gd name="connsiteY417" fmla="*/ 42097 h 333742"/>
                <a:gd name="connsiteX418" fmla="*/ 444837 w 2652368"/>
                <a:gd name="connsiteY418" fmla="*/ 42738 h 333742"/>
                <a:gd name="connsiteX419" fmla="*/ 401252 w 2652368"/>
                <a:gd name="connsiteY419" fmla="*/ 85684 h 333742"/>
                <a:gd name="connsiteX420" fmla="*/ 301900 w 2652368"/>
                <a:gd name="connsiteY420" fmla="*/ 85043 h 333742"/>
                <a:gd name="connsiteX421" fmla="*/ 352537 w 2652368"/>
                <a:gd name="connsiteY421" fmla="*/ 42097 h 333742"/>
                <a:gd name="connsiteX422" fmla="*/ 229870 w 2652368"/>
                <a:gd name="connsiteY422" fmla="*/ 39344 h 333742"/>
                <a:gd name="connsiteX423" fmla="*/ 296772 w 2652368"/>
                <a:gd name="connsiteY423" fmla="*/ 45303 h 333742"/>
                <a:gd name="connsiteX424" fmla="*/ 253186 w 2652368"/>
                <a:gd name="connsiteY424" fmla="*/ 85684 h 333742"/>
                <a:gd name="connsiteX425" fmla="*/ 151270 w 2652368"/>
                <a:gd name="connsiteY425" fmla="*/ 85043 h 333742"/>
                <a:gd name="connsiteX426" fmla="*/ 229870 w 2652368"/>
                <a:gd name="connsiteY426" fmla="*/ 39344 h 333742"/>
                <a:gd name="connsiteX427" fmla="*/ 1149914 w 2652368"/>
                <a:gd name="connsiteY427" fmla="*/ 5561 h 333742"/>
                <a:gd name="connsiteX428" fmla="*/ 1242856 w 2652368"/>
                <a:gd name="connsiteY428" fmla="*/ 5561 h 333742"/>
                <a:gd name="connsiteX429" fmla="*/ 1253753 w 2652368"/>
                <a:gd name="connsiteY429" fmla="*/ 17099 h 333742"/>
                <a:gd name="connsiteX430" fmla="*/ 1242856 w 2652368"/>
                <a:gd name="connsiteY430" fmla="*/ 31841 h 333742"/>
                <a:gd name="connsiteX431" fmla="*/ 1194783 w 2652368"/>
                <a:gd name="connsiteY431" fmla="*/ 32482 h 333742"/>
                <a:gd name="connsiteX432" fmla="*/ 1149914 w 2652368"/>
                <a:gd name="connsiteY432" fmla="*/ 31841 h 333742"/>
                <a:gd name="connsiteX433" fmla="*/ 1137095 w 2652368"/>
                <a:gd name="connsiteY433" fmla="*/ 19022 h 333742"/>
                <a:gd name="connsiteX434" fmla="*/ 1149914 w 2652368"/>
                <a:gd name="connsiteY434" fmla="*/ 5561 h 333742"/>
                <a:gd name="connsiteX435" fmla="*/ 2398300 w 2652368"/>
                <a:gd name="connsiteY435" fmla="*/ 5401 h 333742"/>
                <a:gd name="connsiteX436" fmla="*/ 2461356 w 2652368"/>
                <a:gd name="connsiteY436" fmla="*/ 26714 h 333742"/>
                <a:gd name="connsiteX437" fmla="*/ 2331878 w 2652368"/>
                <a:gd name="connsiteY437" fmla="*/ 6202 h 333742"/>
                <a:gd name="connsiteX438" fmla="*/ 2398300 w 2652368"/>
                <a:gd name="connsiteY438" fmla="*/ 5401 h 333742"/>
                <a:gd name="connsiteX439" fmla="*/ 2240910 w 2652368"/>
                <a:gd name="connsiteY439" fmla="*/ 4950 h 333742"/>
                <a:gd name="connsiteX440" fmla="*/ 2324828 w 2652368"/>
                <a:gd name="connsiteY440" fmla="*/ 35687 h 333742"/>
                <a:gd name="connsiteX441" fmla="*/ 2193427 w 2652368"/>
                <a:gd name="connsiteY441" fmla="*/ 12612 h 333742"/>
                <a:gd name="connsiteX442" fmla="*/ 2240910 w 2652368"/>
                <a:gd name="connsiteY442" fmla="*/ 4950 h 333742"/>
                <a:gd name="connsiteX443" fmla="*/ 1557576 w 2652368"/>
                <a:gd name="connsiteY443" fmla="*/ 4921 h 333742"/>
                <a:gd name="connsiteX444" fmla="*/ 1637699 w 2652368"/>
                <a:gd name="connsiteY444" fmla="*/ 5562 h 333742"/>
                <a:gd name="connsiteX445" fmla="*/ 1661415 w 2652368"/>
                <a:gd name="connsiteY445" fmla="*/ 22868 h 333742"/>
                <a:gd name="connsiteX446" fmla="*/ 1655646 w 2652368"/>
                <a:gd name="connsiteY446" fmla="*/ 33124 h 333742"/>
                <a:gd name="connsiteX447" fmla="*/ 1557576 w 2652368"/>
                <a:gd name="connsiteY447" fmla="*/ 32483 h 333742"/>
                <a:gd name="connsiteX448" fmla="*/ 1538988 w 2652368"/>
                <a:gd name="connsiteY448" fmla="*/ 16459 h 333742"/>
                <a:gd name="connsiteX449" fmla="*/ 1557576 w 2652368"/>
                <a:gd name="connsiteY449" fmla="*/ 4921 h 333742"/>
                <a:gd name="connsiteX450" fmla="*/ 1421689 w 2652368"/>
                <a:gd name="connsiteY450" fmla="*/ 4921 h 333742"/>
                <a:gd name="connsiteX451" fmla="*/ 1505016 w 2652368"/>
                <a:gd name="connsiteY451" fmla="*/ 5562 h 333742"/>
                <a:gd name="connsiteX452" fmla="*/ 1526168 w 2652368"/>
                <a:gd name="connsiteY452" fmla="*/ 24150 h 333742"/>
                <a:gd name="connsiteX453" fmla="*/ 1520400 w 2652368"/>
                <a:gd name="connsiteY453" fmla="*/ 33124 h 333742"/>
                <a:gd name="connsiteX454" fmla="*/ 1421689 w 2652368"/>
                <a:gd name="connsiteY454" fmla="*/ 32483 h 333742"/>
                <a:gd name="connsiteX455" fmla="*/ 1405024 w 2652368"/>
                <a:gd name="connsiteY455" fmla="*/ 18381 h 333742"/>
                <a:gd name="connsiteX456" fmla="*/ 1421689 w 2652368"/>
                <a:gd name="connsiteY456" fmla="*/ 4921 h 333742"/>
                <a:gd name="connsiteX457" fmla="*/ 2020523 w 2652368"/>
                <a:gd name="connsiteY457" fmla="*/ 4920 h 333742"/>
                <a:gd name="connsiteX458" fmla="*/ 2058181 w 2652368"/>
                <a:gd name="connsiteY458" fmla="*/ 29277 h 333742"/>
                <a:gd name="connsiteX459" fmla="*/ 1937677 w 2652368"/>
                <a:gd name="connsiteY459" fmla="*/ 9407 h 333742"/>
                <a:gd name="connsiteX460" fmla="*/ 2020523 w 2652368"/>
                <a:gd name="connsiteY460" fmla="*/ 4920 h 333742"/>
                <a:gd name="connsiteX461" fmla="*/ 2107156 w 2652368"/>
                <a:gd name="connsiteY461" fmla="*/ 4429 h 333742"/>
                <a:gd name="connsiteX462" fmla="*/ 2192787 w 2652368"/>
                <a:gd name="connsiteY462" fmla="*/ 36970 h 333742"/>
                <a:gd name="connsiteX463" fmla="*/ 2061386 w 2652368"/>
                <a:gd name="connsiteY463" fmla="*/ 13253 h 333742"/>
                <a:gd name="connsiteX464" fmla="*/ 2107156 w 2652368"/>
                <a:gd name="connsiteY464" fmla="*/ 4429 h 333742"/>
                <a:gd name="connsiteX465" fmla="*/ 888716 w 2652368"/>
                <a:gd name="connsiteY465" fmla="*/ 4359 h 333742"/>
                <a:gd name="connsiteX466" fmla="*/ 993516 w 2652368"/>
                <a:gd name="connsiteY466" fmla="*/ 5562 h 333742"/>
                <a:gd name="connsiteX467" fmla="*/ 968518 w 2652368"/>
                <a:gd name="connsiteY467" fmla="*/ 31201 h 333742"/>
                <a:gd name="connsiteX468" fmla="*/ 866602 w 2652368"/>
                <a:gd name="connsiteY468" fmla="*/ 32483 h 333742"/>
                <a:gd name="connsiteX469" fmla="*/ 888716 w 2652368"/>
                <a:gd name="connsiteY469" fmla="*/ 4359 h 333742"/>
                <a:gd name="connsiteX470" fmla="*/ 1331312 w 2652368"/>
                <a:gd name="connsiteY470" fmla="*/ 4279 h 333742"/>
                <a:gd name="connsiteX471" fmla="*/ 1372334 w 2652368"/>
                <a:gd name="connsiteY471" fmla="*/ 4920 h 333742"/>
                <a:gd name="connsiteX472" fmla="*/ 1389641 w 2652368"/>
                <a:gd name="connsiteY472" fmla="*/ 18381 h 333742"/>
                <a:gd name="connsiteX473" fmla="*/ 1373616 w 2652368"/>
                <a:gd name="connsiteY473" fmla="*/ 32483 h 333742"/>
                <a:gd name="connsiteX474" fmla="*/ 1287725 w 2652368"/>
                <a:gd name="connsiteY474" fmla="*/ 32483 h 333742"/>
                <a:gd name="connsiteX475" fmla="*/ 1270419 w 2652368"/>
                <a:gd name="connsiteY475" fmla="*/ 19022 h 333742"/>
                <a:gd name="connsiteX476" fmla="*/ 1289648 w 2652368"/>
                <a:gd name="connsiteY476" fmla="*/ 4920 h 333742"/>
                <a:gd name="connsiteX477" fmla="*/ 1331312 w 2652368"/>
                <a:gd name="connsiteY477" fmla="*/ 4279 h 333742"/>
                <a:gd name="connsiteX478" fmla="*/ 1759405 w 2652368"/>
                <a:gd name="connsiteY478" fmla="*/ 3799 h 333742"/>
                <a:gd name="connsiteX479" fmla="*/ 1790252 w 2652368"/>
                <a:gd name="connsiteY479" fmla="*/ 27996 h 333742"/>
                <a:gd name="connsiteX480" fmla="*/ 1674235 w 2652368"/>
                <a:gd name="connsiteY480" fmla="*/ 7485 h 333742"/>
                <a:gd name="connsiteX481" fmla="*/ 1759405 w 2652368"/>
                <a:gd name="connsiteY481" fmla="*/ 3799 h 333742"/>
                <a:gd name="connsiteX482" fmla="*/ 1117224 w 2652368"/>
                <a:gd name="connsiteY482" fmla="*/ 3638 h 333742"/>
                <a:gd name="connsiteX483" fmla="*/ 1124916 w 2652368"/>
                <a:gd name="connsiteY483" fmla="*/ 13253 h 333742"/>
                <a:gd name="connsiteX484" fmla="*/ 1105045 w 2652368"/>
                <a:gd name="connsiteY484" fmla="*/ 31201 h 333742"/>
                <a:gd name="connsiteX485" fmla="*/ 1003771 w 2652368"/>
                <a:gd name="connsiteY485" fmla="*/ 31842 h 333742"/>
                <a:gd name="connsiteX486" fmla="*/ 998643 w 2652368"/>
                <a:gd name="connsiteY486" fmla="*/ 20945 h 333742"/>
                <a:gd name="connsiteX487" fmla="*/ 1021718 w 2652368"/>
                <a:gd name="connsiteY487" fmla="*/ 4280 h 333742"/>
                <a:gd name="connsiteX488" fmla="*/ 1117224 w 2652368"/>
                <a:gd name="connsiteY488" fmla="*/ 3638 h 333742"/>
                <a:gd name="connsiteX489" fmla="*/ 1848320 w 2652368"/>
                <a:gd name="connsiteY489" fmla="*/ 2697 h 333742"/>
                <a:gd name="connsiteX490" fmla="*/ 1924216 w 2652368"/>
                <a:gd name="connsiteY490" fmla="*/ 29919 h 333742"/>
                <a:gd name="connsiteX491" fmla="*/ 1806917 w 2652368"/>
                <a:gd name="connsiteY491" fmla="*/ 10049 h 333742"/>
                <a:gd name="connsiteX492" fmla="*/ 1848320 w 2652368"/>
                <a:gd name="connsiteY492" fmla="*/ 2697 h 333742"/>
                <a:gd name="connsiteX493" fmla="*/ 360550 w 2652368"/>
                <a:gd name="connsiteY493" fmla="*/ 1876 h 333742"/>
                <a:gd name="connsiteX494" fmla="*/ 446120 w 2652368"/>
                <a:gd name="connsiteY494" fmla="*/ 6203 h 333742"/>
                <a:gd name="connsiteX495" fmla="*/ 323052 w 2652368"/>
                <a:gd name="connsiteY495" fmla="*/ 27355 h 333742"/>
                <a:gd name="connsiteX496" fmla="*/ 360550 w 2652368"/>
                <a:gd name="connsiteY496" fmla="*/ 1876 h 333742"/>
                <a:gd name="connsiteX497" fmla="*/ 716613 w 2652368"/>
                <a:gd name="connsiteY497" fmla="*/ 1716 h 333742"/>
                <a:gd name="connsiteX498" fmla="*/ 595468 w 2652368"/>
                <a:gd name="connsiteY498" fmla="*/ 23509 h 333742"/>
                <a:gd name="connsiteX499" fmla="*/ 716613 w 2652368"/>
                <a:gd name="connsiteY499" fmla="*/ 1716 h 333742"/>
                <a:gd name="connsiteX500" fmla="*/ 800382 w 2652368"/>
                <a:gd name="connsiteY500" fmla="*/ 1645 h 333742"/>
                <a:gd name="connsiteX501" fmla="*/ 859552 w 2652368"/>
                <a:gd name="connsiteY501" fmla="*/ 6843 h 333742"/>
                <a:gd name="connsiteX502" fmla="*/ 833913 w 2652368"/>
                <a:gd name="connsiteY502" fmla="*/ 30559 h 333742"/>
                <a:gd name="connsiteX503" fmla="*/ 730074 w 2652368"/>
                <a:gd name="connsiteY503" fmla="*/ 31841 h 333742"/>
                <a:gd name="connsiteX504" fmla="*/ 800382 w 2652368"/>
                <a:gd name="connsiteY504" fmla="*/ 1645 h 333742"/>
                <a:gd name="connsiteX505" fmla="*/ 529888 w 2652368"/>
                <a:gd name="connsiteY505" fmla="*/ 603 h 333742"/>
                <a:gd name="connsiteX506" fmla="*/ 581367 w 2652368"/>
                <a:gd name="connsiteY506" fmla="*/ 6202 h 333742"/>
                <a:gd name="connsiteX507" fmla="*/ 459581 w 2652368"/>
                <a:gd name="connsiteY507" fmla="*/ 28637 h 333742"/>
                <a:gd name="connsiteX508" fmla="*/ 529888 w 2652368"/>
                <a:gd name="connsiteY508" fmla="*/ 603 h 333742"/>
                <a:gd name="connsiteX509" fmla="*/ 310875 w 2652368"/>
                <a:gd name="connsiteY509" fmla="*/ 434 h 333742"/>
                <a:gd name="connsiteX510" fmla="*/ 179474 w 2652368"/>
                <a:gd name="connsiteY510" fmla="*/ 24151 h 333742"/>
                <a:gd name="connsiteX511" fmla="*/ 310875 w 2652368"/>
                <a:gd name="connsiteY511" fmla="*/ 434 h 33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652368" h="333742">
                  <a:moveTo>
                    <a:pt x="2048566" y="278539"/>
                  </a:moveTo>
                  <a:cubicBezTo>
                    <a:pt x="2074846" y="278458"/>
                    <a:pt x="2101126" y="278939"/>
                    <a:pt x="2127406" y="281182"/>
                  </a:cubicBezTo>
                  <a:cubicBezTo>
                    <a:pt x="2140226" y="282464"/>
                    <a:pt x="2150481" y="307463"/>
                    <a:pt x="2162660" y="321564"/>
                  </a:cubicBezTo>
                  <a:cubicBezTo>
                    <a:pt x="2160096" y="324128"/>
                    <a:pt x="2158173" y="327333"/>
                    <a:pt x="2156250" y="331178"/>
                  </a:cubicBezTo>
                  <a:cubicBezTo>
                    <a:pt x="2102408" y="331178"/>
                    <a:pt x="2049207" y="333742"/>
                    <a:pt x="1996006" y="329256"/>
                  </a:cubicBezTo>
                  <a:cubicBezTo>
                    <a:pt x="1983827" y="327974"/>
                    <a:pt x="1974213" y="301694"/>
                    <a:pt x="1963316" y="286951"/>
                  </a:cubicBezTo>
                  <a:cubicBezTo>
                    <a:pt x="1965239" y="284388"/>
                    <a:pt x="1967803" y="281824"/>
                    <a:pt x="1969726" y="279260"/>
                  </a:cubicBezTo>
                  <a:cubicBezTo>
                    <a:pt x="1996006" y="279260"/>
                    <a:pt x="2022286" y="278619"/>
                    <a:pt x="2048566" y="278539"/>
                  </a:cubicBezTo>
                  <a:close/>
                  <a:moveTo>
                    <a:pt x="517269" y="277977"/>
                  </a:moveTo>
                  <a:cubicBezTo>
                    <a:pt x="552523" y="277977"/>
                    <a:pt x="587136" y="277977"/>
                    <a:pt x="622390" y="277977"/>
                  </a:cubicBezTo>
                  <a:cubicBezTo>
                    <a:pt x="615980" y="331178"/>
                    <a:pt x="614057" y="333101"/>
                    <a:pt x="565984" y="333101"/>
                  </a:cubicBezTo>
                  <a:cubicBezTo>
                    <a:pt x="532012" y="333101"/>
                    <a:pt x="498039" y="333101"/>
                    <a:pt x="461504" y="333101"/>
                  </a:cubicBezTo>
                  <a:cubicBezTo>
                    <a:pt x="469837" y="279900"/>
                    <a:pt x="472400" y="277977"/>
                    <a:pt x="517269" y="277977"/>
                  </a:cubicBezTo>
                  <a:close/>
                  <a:moveTo>
                    <a:pt x="353819" y="277977"/>
                  </a:moveTo>
                  <a:cubicBezTo>
                    <a:pt x="388433" y="277336"/>
                    <a:pt x="421764" y="277977"/>
                    <a:pt x="458299" y="277977"/>
                  </a:cubicBezTo>
                  <a:cubicBezTo>
                    <a:pt x="443556" y="333742"/>
                    <a:pt x="443556" y="333742"/>
                    <a:pt x="393560" y="333742"/>
                  </a:cubicBezTo>
                  <a:cubicBezTo>
                    <a:pt x="360229" y="333742"/>
                    <a:pt x="326258" y="333742"/>
                    <a:pt x="291645" y="333742"/>
                  </a:cubicBezTo>
                  <a:cubicBezTo>
                    <a:pt x="303183" y="281182"/>
                    <a:pt x="306388" y="278618"/>
                    <a:pt x="353819" y="277977"/>
                  </a:cubicBezTo>
                  <a:close/>
                  <a:moveTo>
                    <a:pt x="1709408" y="277898"/>
                  </a:moveTo>
                  <a:cubicBezTo>
                    <a:pt x="1732884" y="277817"/>
                    <a:pt x="1754998" y="278298"/>
                    <a:pt x="1776791" y="280541"/>
                  </a:cubicBezTo>
                  <a:cubicBezTo>
                    <a:pt x="1787046" y="281823"/>
                    <a:pt x="1794738" y="306822"/>
                    <a:pt x="1803712" y="320282"/>
                  </a:cubicBezTo>
                  <a:cubicBezTo>
                    <a:pt x="1801148" y="324128"/>
                    <a:pt x="1798584" y="327973"/>
                    <a:pt x="1796661" y="331819"/>
                  </a:cubicBezTo>
                  <a:cubicBezTo>
                    <a:pt x="1752434" y="331819"/>
                    <a:pt x="1708206" y="334383"/>
                    <a:pt x="1663979" y="329897"/>
                  </a:cubicBezTo>
                  <a:cubicBezTo>
                    <a:pt x="1653723" y="328615"/>
                    <a:pt x="1646672" y="302334"/>
                    <a:pt x="1633853" y="278619"/>
                  </a:cubicBezTo>
                  <a:cubicBezTo>
                    <a:pt x="1661095" y="278619"/>
                    <a:pt x="1685933" y="277978"/>
                    <a:pt x="1709408" y="277898"/>
                  </a:cubicBezTo>
                  <a:close/>
                  <a:moveTo>
                    <a:pt x="2225797" y="277657"/>
                  </a:moveTo>
                  <a:cubicBezTo>
                    <a:pt x="2247751" y="277497"/>
                    <a:pt x="2269704" y="277977"/>
                    <a:pt x="2291497" y="280541"/>
                  </a:cubicBezTo>
                  <a:cubicBezTo>
                    <a:pt x="2304317" y="281823"/>
                    <a:pt x="2314572" y="306821"/>
                    <a:pt x="2325469" y="320923"/>
                  </a:cubicBezTo>
                  <a:cubicBezTo>
                    <a:pt x="2323546" y="324127"/>
                    <a:pt x="2321623" y="327333"/>
                    <a:pt x="2319700" y="330537"/>
                  </a:cubicBezTo>
                  <a:cubicBezTo>
                    <a:pt x="2277395" y="330537"/>
                    <a:pt x="2234450" y="334383"/>
                    <a:pt x="2193427" y="328615"/>
                  </a:cubicBezTo>
                  <a:cubicBezTo>
                    <a:pt x="2178685" y="326691"/>
                    <a:pt x="2167148" y="302334"/>
                    <a:pt x="2153687" y="288874"/>
                  </a:cubicBezTo>
                  <a:cubicBezTo>
                    <a:pt x="2155609" y="285669"/>
                    <a:pt x="2158174" y="282464"/>
                    <a:pt x="2160097" y="278618"/>
                  </a:cubicBezTo>
                  <a:cubicBezTo>
                    <a:pt x="2181890" y="278618"/>
                    <a:pt x="2203843" y="277817"/>
                    <a:pt x="2225797" y="277657"/>
                  </a:cubicBezTo>
                  <a:close/>
                  <a:moveTo>
                    <a:pt x="2545325" y="277416"/>
                  </a:moveTo>
                  <a:cubicBezTo>
                    <a:pt x="2567439" y="277176"/>
                    <a:pt x="2588271" y="277657"/>
                    <a:pt x="2608782" y="280541"/>
                  </a:cubicBezTo>
                  <a:cubicBezTo>
                    <a:pt x="2624806" y="282464"/>
                    <a:pt x="2637626" y="306180"/>
                    <a:pt x="2652368" y="320282"/>
                  </a:cubicBezTo>
                  <a:cubicBezTo>
                    <a:pt x="2651086" y="322846"/>
                    <a:pt x="2649804" y="326050"/>
                    <a:pt x="2647881" y="328614"/>
                  </a:cubicBezTo>
                  <a:cubicBezTo>
                    <a:pt x="2602372" y="328614"/>
                    <a:pt x="2556221" y="331819"/>
                    <a:pt x="2511353" y="326691"/>
                  </a:cubicBezTo>
                  <a:cubicBezTo>
                    <a:pt x="2499815" y="324768"/>
                    <a:pt x="2490201" y="299129"/>
                    <a:pt x="2474176" y="278618"/>
                  </a:cubicBezTo>
                  <a:cubicBezTo>
                    <a:pt x="2499815" y="278618"/>
                    <a:pt x="2523211" y="277656"/>
                    <a:pt x="2545325" y="277416"/>
                  </a:cubicBezTo>
                  <a:close/>
                  <a:moveTo>
                    <a:pt x="686487" y="277336"/>
                  </a:moveTo>
                  <a:cubicBezTo>
                    <a:pt x="720459" y="277336"/>
                    <a:pt x="753790" y="277336"/>
                    <a:pt x="787762" y="277336"/>
                  </a:cubicBezTo>
                  <a:cubicBezTo>
                    <a:pt x="785839" y="331178"/>
                    <a:pt x="783275" y="333101"/>
                    <a:pt x="735202" y="333101"/>
                  </a:cubicBezTo>
                  <a:cubicBezTo>
                    <a:pt x="699948" y="333101"/>
                    <a:pt x="665335" y="333101"/>
                    <a:pt x="627517" y="333101"/>
                  </a:cubicBezTo>
                  <a:cubicBezTo>
                    <a:pt x="640978" y="277978"/>
                    <a:pt x="640978" y="277978"/>
                    <a:pt x="686487" y="277336"/>
                  </a:cubicBezTo>
                  <a:close/>
                  <a:moveTo>
                    <a:pt x="69226" y="277336"/>
                  </a:moveTo>
                  <a:cubicBezTo>
                    <a:pt x="142938" y="277336"/>
                    <a:pt x="216009" y="277336"/>
                    <a:pt x="290363" y="277336"/>
                  </a:cubicBezTo>
                  <a:cubicBezTo>
                    <a:pt x="279466" y="328614"/>
                    <a:pt x="274979" y="333101"/>
                    <a:pt x="230111" y="333101"/>
                  </a:cubicBezTo>
                  <a:cubicBezTo>
                    <a:pt x="164090" y="333101"/>
                    <a:pt x="97429" y="333101"/>
                    <a:pt x="31408" y="333101"/>
                  </a:cubicBezTo>
                  <a:cubicBezTo>
                    <a:pt x="21153" y="333101"/>
                    <a:pt x="10896" y="332460"/>
                    <a:pt x="0" y="331819"/>
                  </a:cubicBezTo>
                  <a:cubicBezTo>
                    <a:pt x="16665" y="281182"/>
                    <a:pt x="21153" y="277336"/>
                    <a:pt x="69226" y="277336"/>
                  </a:cubicBezTo>
                  <a:close/>
                  <a:moveTo>
                    <a:pt x="1870534" y="277016"/>
                  </a:moveTo>
                  <a:cubicBezTo>
                    <a:pt x="1893128" y="276855"/>
                    <a:pt x="1914280" y="277336"/>
                    <a:pt x="1935112" y="279900"/>
                  </a:cubicBezTo>
                  <a:cubicBezTo>
                    <a:pt x="1947932" y="281823"/>
                    <a:pt x="1957546" y="306821"/>
                    <a:pt x="1969084" y="320922"/>
                  </a:cubicBezTo>
                  <a:cubicBezTo>
                    <a:pt x="1967161" y="324128"/>
                    <a:pt x="1965238" y="327332"/>
                    <a:pt x="1963315" y="329896"/>
                  </a:cubicBezTo>
                  <a:cubicBezTo>
                    <a:pt x="1917806" y="329896"/>
                    <a:pt x="1872297" y="332460"/>
                    <a:pt x="1827428" y="327974"/>
                  </a:cubicBezTo>
                  <a:cubicBezTo>
                    <a:pt x="1817172" y="326692"/>
                    <a:pt x="1810121" y="299771"/>
                    <a:pt x="1797302" y="277977"/>
                  </a:cubicBezTo>
                  <a:cubicBezTo>
                    <a:pt x="1823903" y="277977"/>
                    <a:pt x="1847939" y="277176"/>
                    <a:pt x="1870534" y="277016"/>
                  </a:cubicBezTo>
                  <a:close/>
                  <a:moveTo>
                    <a:pt x="2384278" y="276775"/>
                  </a:moveTo>
                  <a:cubicBezTo>
                    <a:pt x="2404468" y="276535"/>
                    <a:pt x="2424499" y="277016"/>
                    <a:pt x="2444048" y="279900"/>
                  </a:cubicBezTo>
                  <a:cubicBezTo>
                    <a:pt x="2460714" y="282463"/>
                    <a:pt x="2474816" y="305539"/>
                    <a:pt x="2490200" y="318999"/>
                  </a:cubicBezTo>
                  <a:cubicBezTo>
                    <a:pt x="2488276" y="322205"/>
                    <a:pt x="2486354" y="325409"/>
                    <a:pt x="2484430" y="329255"/>
                  </a:cubicBezTo>
                  <a:cubicBezTo>
                    <a:pt x="2439562" y="329255"/>
                    <a:pt x="2394693" y="332460"/>
                    <a:pt x="2349825" y="327332"/>
                  </a:cubicBezTo>
                  <a:cubicBezTo>
                    <a:pt x="2337647" y="326050"/>
                    <a:pt x="2327391" y="301052"/>
                    <a:pt x="2316494" y="286310"/>
                  </a:cubicBezTo>
                  <a:cubicBezTo>
                    <a:pt x="2319699" y="283105"/>
                    <a:pt x="2321622" y="280541"/>
                    <a:pt x="2323545" y="277977"/>
                  </a:cubicBezTo>
                  <a:cubicBezTo>
                    <a:pt x="2343736" y="277977"/>
                    <a:pt x="2364087" y="277015"/>
                    <a:pt x="2384278" y="276775"/>
                  </a:cubicBezTo>
                  <a:close/>
                  <a:moveTo>
                    <a:pt x="848655" y="276695"/>
                  </a:moveTo>
                  <a:cubicBezTo>
                    <a:pt x="1095432" y="276695"/>
                    <a:pt x="1342208" y="276695"/>
                    <a:pt x="1588985" y="277337"/>
                  </a:cubicBezTo>
                  <a:cubicBezTo>
                    <a:pt x="1630649" y="277337"/>
                    <a:pt x="1633213" y="280541"/>
                    <a:pt x="1630007" y="329897"/>
                  </a:cubicBezTo>
                  <a:cubicBezTo>
                    <a:pt x="1353105" y="329897"/>
                    <a:pt x="1076843" y="329897"/>
                    <a:pt x="799941" y="329897"/>
                  </a:cubicBezTo>
                  <a:cubicBezTo>
                    <a:pt x="801223" y="279900"/>
                    <a:pt x="803146" y="276695"/>
                    <a:pt x="848655" y="276695"/>
                  </a:cubicBezTo>
                  <a:close/>
                  <a:moveTo>
                    <a:pt x="1376820" y="216444"/>
                  </a:moveTo>
                  <a:cubicBezTo>
                    <a:pt x="1430662" y="216444"/>
                    <a:pt x="1476172" y="216444"/>
                    <a:pt x="1522963" y="216444"/>
                  </a:cubicBezTo>
                  <a:cubicBezTo>
                    <a:pt x="1525527" y="230546"/>
                    <a:pt x="1527450" y="244006"/>
                    <a:pt x="1530655" y="263235"/>
                  </a:cubicBezTo>
                  <a:cubicBezTo>
                    <a:pt x="1483864" y="263235"/>
                    <a:pt x="1439636" y="265158"/>
                    <a:pt x="1396049" y="261312"/>
                  </a:cubicBezTo>
                  <a:cubicBezTo>
                    <a:pt x="1389639" y="260671"/>
                    <a:pt x="1384512" y="235673"/>
                    <a:pt x="1376820" y="216444"/>
                  </a:cubicBezTo>
                  <a:close/>
                  <a:moveTo>
                    <a:pt x="1768377" y="215322"/>
                  </a:moveTo>
                  <a:cubicBezTo>
                    <a:pt x="1790732" y="215322"/>
                    <a:pt x="1813006" y="215803"/>
                    <a:pt x="1835119" y="217726"/>
                  </a:cubicBezTo>
                  <a:cubicBezTo>
                    <a:pt x="1842170" y="218367"/>
                    <a:pt x="1847298" y="243365"/>
                    <a:pt x="1856913" y="263876"/>
                  </a:cubicBezTo>
                  <a:cubicBezTo>
                    <a:pt x="1807557" y="263876"/>
                    <a:pt x="1767817" y="266440"/>
                    <a:pt x="1728717" y="261953"/>
                  </a:cubicBezTo>
                  <a:cubicBezTo>
                    <a:pt x="1716538" y="260671"/>
                    <a:pt x="1706283" y="239519"/>
                    <a:pt x="1694745" y="227982"/>
                  </a:cubicBezTo>
                  <a:cubicBezTo>
                    <a:pt x="1696668" y="224136"/>
                    <a:pt x="1699232" y="219649"/>
                    <a:pt x="1701155" y="215803"/>
                  </a:cubicBezTo>
                  <a:cubicBezTo>
                    <a:pt x="1723589" y="215803"/>
                    <a:pt x="1746023" y="215322"/>
                    <a:pt x="1768377" y="215322"/>
                  </a:cubicBezTo>
                  <a:close/>
                  <a:moveTo>
                    <a:pt x="2508708" y="214841"/>
                  </a:moveTo>
                  <a:cubicBezTo>
                    <a:pt x="2529620" y="214681"/>
                    <a:pt x="2550452" y="215162"/>
                    <a:pt x="2570963" y="217726"/>
                  </a:cubicBezTo>
                  <a:cubicBezTo>
                    <a:pt x="2585064" y="219648"/>
                    <a:pt x="2596602" y="241441"/>
                    <a:pt x="2610063" y="254261"/>
                  </a:cubicBezTo>
                  <a:cubicBezTo>
                    <a:pt x="2607498" y="256825"/>
                    <a:pt x="2605575" y="260670"/>
                    <a:pt x="2604293" y="263875"/>
                  </a:cubicBezTo>
                  <a:cubicBezTo>
                    <a:pt x="2563271" y="263875"/>
                    <a:pt x="2521608" y="267080"/>
                    <a:pt x="2481867" y="261952"/>
                  </a:cubicBezTo>
                  <a:cubicBezTo>
                    <a:pt x="2467124" y="260029"/>
                    <a:pt x="2454946" y="237595"/>
                    <a:pt x="2441485" y="224776"/>
                  </a:cubicBezTo>
                  <a:cubicBezTo>
                    <a:pt x="2442767" y="221571"/>
                    <a:pt x="2444690" y="218366"/>
                    <a:pt x="2445972" y="215802"/>
                  </a:cubicBezTo>
                  <a:cubicBezTo>
                    <a:pt x="2466804" y="215802"/>
                    <a:pt x="2487796" y="215001"/>
                    <a:pt x="2508708" y="214841"/>
                  </a:cubicBezTo>
                  <a:close/>
                  <a:moveTo>
                    <a:pt x="1545398" y="214521"/>
                  </a:moveTo>
                  <a:cubicBezTo>
                    <a:pt x="1585779" y="214521"/>
                    <a:pt x="1626161" y="213239"/>
                    <a:pt x="1666542" y="215161"/>
                  </a:cubicBezTo>
                  <a:cubicBezTo>
                    <a:pt x="1696027" y="216444"/>
                    <a:pt x="1685772" y="242083"/>
                    <a:pt x="1690900" y="263875"/>
                  </a:cubicBezTo>
                  <a:cubicBezTo>
                    <a:pt x="1646031" y="263875"/>
                    <a:pt x="1603727" y="266439"/>
                    <a:pt x="1562063" y="261953"/>
                  </a:cubicBezTo>
                  <a:cubicBezTo>
                    <a:pt x="1552449" y="260671"/>
                    <a:pt x="1544756" y="236955"/>
                    <a:pt x="1536424" y="223494"/>
                  </a:cubicBezTo>
                  <a:cubicBezTo>
                    <a:pt x="1539629" y="220290"/>
                    <a:pt x="1542834" y="217726"/>
                    <a:pt x="1545398" y="214521"/>
                  </a:cubicBezTo>
                  <a:close/>
                  <a:moveTo>
                    <a:pt x="2351028" y="214200"/>
                  </a:moveTo>
                  <a:cubicBezTo>
                    <a:pt x="2371459" y="214040"/>
                    <a:pt x="2391810" y="214521"/>
                    <a:pt x="2412001" y="217085"/>
                  </a:cubicBezTo>
                  <a:cubicBezTo>
                    <a:pt x="2426103" y="219007"/>
                    <a:pt x="2437000" y="241441"/>
                    <a:pt x="2449178" y="254260"/>
                  </a:cubicBezTo>
                  <a:cubicBezTo>
                    <a:pt x="2447255" y="256824"/>
                    <a:pt x="2445332" y="260029"/>
                    <a:pt x="2443409" y="263875"/>
                  </a:cubicBezTo>
                  <a:cubicBezTo>
                    <a:pt x="2403027" y="263875"/>
                    <a:pt x="2362646" y="267080"/>
                    <a:pt x="2322905" y="261953"/>
                  </a:cubicBezTo>
                  <a:cubicBezTo>
                    <a:pt x="2308803" y="260029"/>
                    <a:pt x="2296624" y="238236"/>
                    <a:pt x="2283805" y="226058"/>
                  </a:cubicBezTo>
                  <a:cubicBezTo>
                    <a:pt x="2285728" y="222212"/>
                    <a:pt x="2287651" y="219007"/>
                    <a:pt x="2289574" y="215161"/>
                  </a:cubicBezTo>
                  <a:cubicBezTo>
                    <a:pt x="2310085" y="215161"/>
                    <a:pt x="2330597" y="214360"/>
                    <a:pt x="2351028" y="214200"/>
                  </a:cubicBezTo>
                  <a:close/>
                  <a:moveTo>
                    <a:pt x="2136460" y="214040"/>
                  </a:moveTo>
                  <a:cubicBezTo>
                    <a:pt x="2174999" y="214040"/>
                    <a:pt x="2213297" y="214521"/>
                    <a:pt x="2251756" y="216444"/>
                  </a:cubicBezTo>
                  <a:cubicBezTo>
                    <a:pt x="2265216" y="217085"/>
                    <a:pt x="2278036" y="240160"/>
                    <a:pt x="2290855" y="252979"/>
                  </a:cubicBezTo>
                  <a:cubicBezTo>
                    <a:pt x="2288933" y="256825"/>
                    <a:pt x="2287010" y="260671"/>
                    <a:pt x="2285087" y="263876"/>
                  </a:cubicBezTo>
                  <a:cubicBezTo>
                    <a:pt x="2258166" y="263876"/>
                    <a:pt x="2231245" y="263876"/>
                    <a:pt x="2203682" y="263876"/>
                  </a:cubicBezTo>
                  <a:cubicBezTo>
                    <a:pt x="2158814" y="263876"/>
                    <a:pt x="2113945" y="263876"/>
                    <a:pt x="2069718" y="263876"/>
                  </a:cubicBezTo>
                  <a:cubicBezTo>
                    <a:pt x="2028696" y="263876"/>
                    <a:pt x="2027414" y="263235"/>
                    <a:pt x="2019722" y="214521"/>
                  </a:cubicBezTo>
                  <a:cubicBezTo>
                    <a:pt x="2059142" y="214521"/>
                    <a:pt x="2097921" y="214040"/>
                    <a:pt x="2136460" y="214040"/>
                  </a:cubicBezTo>
                  <a:close/>
                  <a:moveTo>
                    <a:pt x="1288205" y="214040"/>
                  </a:moveTo>
                  <a:cubicBezTo>
                    <a:pt x="1310159" y="214040"/>
                    <a:pt x="1331631" y="214521"/>
                    <a:pt x="1353104" y="216444"/>
                  </a:cubicBezTo>
                  <a:cubicBezTo>
                    <a:pt x="1360796" y="217726"/>
                    <a:pt x="1365283" y="242723"/>
                    <a:pt x="1374898" y="263876"/>
                  </a:cubicBezTo>
                  <a:cubicBezTo>
                    <a:pt x="1321055" y="263876"/>
                    <a:pt x="1280033" y="265798"/>
                    <a:pt x="1238369" y="263235"/>
                  </a:cubicBezTo>
                  <a:cubicBezTo>
                    <a:pt x="1203115" y="261312"/>
                    <a:pt x="1226831" y="235032"/>
                    <a:pt x="1220421" y="214521"/>
                  </a:cubicBezTo>
                  <a:cubicBezTo>
                    <a:pt x="1243817" y="214521"/>
                    <a:pt x="1266252" y="214040"/>
                    <a:pt x="1288205" y="214040"/>
                  </a:cubicBezTo>
                  <a:close/>
                  <a:moveTo>
                    <a:pt x="1100560" y="213880"/>
                  </a:moveTo>
                  <a:cubicBezTo>
                    <a:pt x="1133890" y="213880"/>
                    <a:pt x="1167862" y="213880"/>
                    <a:pt x="1200551" y="213880"/>
                  </a:cubicBezTo>
                  <a:cubicBezTo>
                    <a:pt x="1208884" y="262594"/>
                    <a:pt x="1208243" y="264517"/>
                    <a:pt x="1164657" y="264517"/>
                  </a:cubicBezTo>
                  <a:cubicBezTo>
                    <a:pt x="1130044" y="264517"/>
                    <a:pt x="1095431" y="264517"/>
                    <a:pt x="1060818" y="264517"/>
                  </a:cubicBezTo>
                  <a:cubicBezTo>
                    <a:pt x="1056973" y="215803"/>
                    <a:pt x="1058254" y="214522"/>
                    <a:pt x="1100560" y="213880"/>
                  </a:cubicBezTo>
                  <a:close/>
                  <a:moveTo>
                    <a:pt x="937110" y="213880"/>
                  </a:moveTo>
                  <a:cubicBezTo>
                    <a:pt x="971081" y="213880"/>
                    <a:pt x="1005053" y="213880"/>
                    <a:pt x="1040948" y="213880"/>
                  </a:cubicBezTo>
                  <a:cubicBezTo>
                    <a:pt x="1044794" y="263235"/>
                    <a:pt x="1044153" y="263876"/>
                    <a:pt x="1000567" y="263876"/>
                  </a:cubicBezTo>
                  <a:cubicBezTo>
                    <a:pt x="966595" y="263876"/>
                    <a:pt x="932623" y="263876"/>
                    <a:pt x="899292" y="263876"/>
                  </a:cubicBezTo>
                  <a:cubicBezTo>
                    <a:pt x="893523" y="218367"/>
                    <a:pt x="896728" y="213880"/>
                    <a:pt x="937110" y="213880"/>
                  </a:cubicBezTo>
                  <a:close/>
                  <a:moveTo>
                    <a:pt x="778146" y="213880"/>
                  </a:moveTo>
                  <a:cubicBezTo>
                    <a:pt x="812119" y="213880"/>
                    <a:pt x="845449" y="213880"/>
                    <a:pt x="878780" y="213880"/>
                  </a:cubicBezTo>
                  <a:cubicBezTo>
                    <a:pt x="884549" y="258748"/>
                    <a:pt x="880703" y="263876"/>
                    <a:pt x="840322" y="263876"/>
                  </a:cubicBezTo>
                  <a:cubicBezTo>
                    <a:pt x="804427" y="263876"/>
                    <a:pt x="769173" y="263876"/>
                    <a:pt x="733278" y="263876"/>
                  </a:cubicBezTo>
                  <a:cubicBezTo>
                    <a:pt x="736483" y="215803"/>
                    <a:pt x="737765" y="213880"/>
                    <a:pt x="778146" y="213880"/>
                  </a:cubicBezTo>
                  <a:close/>
                  <a:moveTo>
                    <a:pt x="616620" y="213880"/>
                  </a:moveTo>
                  <a:cubicBezTo>
                    <a:pt x="650592" y="213880"/>
                    <a:pt x="684564" y="213880"/>
                    <a:pt x="721099" y="213880"/>
                  </a:cubicBezTo>
                  <a:cubicBezTo>
                    <a:pt x="716613" y="263235"/>
                    <a:pt x="715972" y="263876"/>
                    <a:pt x="674308" y="263876"/>
                  </a:cubicBezTo>
                  <a:cubicBezTo>
                    <a:pt x="639695" y="263876"/>
                    <a:pt x="604442" y="263876"/>
                    <a:pt x="569188" y="263876"/>
                  </a:cubicBezTo>
                  <a:cubicBezTo>
                    <a:pt x="572393" y="217085"/>
                    <a:pt x="575598" y="213880"/>
                    <a:pt x="616620" y="213880"/>
                  </a:cubicBezTo>
                  <a:close/>
                  <a:moveTo>
                    <a:pt x="455094" y="213880"/>
                  </a:moveTo>
                  <a:cubicBezTo>
                    <a:pt x="489707" y="213880"/>
                    <a:pt x="524961" y="213880"/>
                    <a:pt x="560215" y="213880"/>
                  </a:cubicBezTo>
                  <a:cubicBezTo>
                    <a:pt x="552523" y="263235"/>
                    <a:pt x="551241" y="263876"/>
                    <a:pt x="508936" y="263876"/>
                  </a:cubicBezTo>
                  <a:cubicBezTo>
                    <a:pt x="473682" y="263876"/>
                    <a:pt x="439070" y="263876"/>
                    <a:pt x="403816" y="263876"/>
                  </a:cubicBezTo>
                  <a:cubicBezTo>
                    <a:pt x="410867" y="217726"/>
                    <a:pt x="414712" y="213880"/>
                    <a:pt x="455094" y="213880"/>
                  </a:cubicBezTo>
                  <a:close/>
                  <a:moveTo>
                    <a:pt x="1923254" y="213559"/>
                  </a:moveTo>
                  <a:cubicBezTo>
                    <a:pt x="1943926" y="213398"/>
                    <a:pt x="1964598" y="213879"/>
                    <a:pt x="1985109" y="216443"/>
                  </a:cubicBezTo>
                  <a:cubicBezTo>
                    <a:pt x="1997288" y="217725"/>
                    <a:pt x="2006902" y="241441"/>
                    <a:pt x="2017799" y="254261"/>
                  </a:cubicBezTo>
                  <a:cubicBezTo>
                    <a:pt x="2015235" y="257465"/>
                    <a:pt x="2012030" y="260671"/>
                    <a:pt x="2009466" y="263875"/>
                  </a:cubicBezTo>
                  <a:cubicBezTo>
                    <a:pt x="1969085" y="263875"/>
                    <a:pt x="1928062" y="267080"/>
                    <a:pt x="1888321" y="261953"/>
                  </a:cubicBezTo>
                  <a:cubicBezTo>
                    <a:pt x="1875502" y="260029"/>
                    <a:pt x="1865246" y="236954"/>
                    <a:pt x="1854349" y="223494"/>
                  </a:cubicBezTo>
                  <a:cubicBezTo>
                    <a:pt x="1856913" y="220289"/>
                    <a:pt x="1859477" y="217084"/>
                    <a:pt x="1861400" y="214520"/>
                  </a:cubicBezTo>
                  <a:cubicBezTo>
                    <a:pt x="1881911" y="214520"/>
                    <a:pt x="1902583" y="213719"/>
                    <a:pt x="1923254" y="213559"/>
                  </a:cubicBezTo>
                  <a:close/>
                  <a:moveTo>
                    <a:pt x="292926" y="212598"/>
                  </a:moveTo>
                  <a:cubicBezTo>
                    <a:pt x="327539" y="215803"/>
                    <a:pt x="362793" y="213239"/>
                    <a:pt x="398047" y="213239"/>
                  </a:cubicBezTo>
                  <a:cubicBezTo>
                    <a:pt x="387791" y="261953"/>
                    <a:pt x="385869" y="263235"/>
                    <a:pt x="342282" y="263876"/>
                  </a:cubicBezTo>
                  <a:cubicBezTo>
                    <a:pt x="308951" y="263876"/>
                    <a:pt x="274979" y="263876"/>
                    <a:pt x="236520" y="263876"/>
                  </a:cubicBezTo>
                  <a:cubicBezTo>
                    <a:pt x="244212" y="229263"/>
                    <a:pt x="257031" y="210034"/>
                    <a:pt x="292926" y="212598"/>
                  </a:cubicBezTo>
                  <a:close/>
                  <a:moveTo>
                    <a:pt x="109606" y="212597"/>
                  </a:moveTo>
                  <a:cubicBezTo>
                    <a:pt x="150629" y="215803"/>
                    <a:pt x="192292" y="213239"/>
                    <a:pt x="233956" y="213239"/>
                  </a:cubicBezTo>
                  <a:cubicBezTo>
                    <a:pt x="226264" y="257466"/>
                    <a:pt x="219854" y="263235"/>
                    <a:pt x="179473" y="263235"/>
                  </a:cubicBezTo>
                  <a:cubicBezTo>
                    <a:pt x="133964" y="263875"/>
                    <a:pt x="88455" y="263875"/>
                    <a:pt x="40381" y="263875"/>
                  </a:cubicBezTo>
                  <a:cubicBezTo>
                    <a:pt x="51277" y="223494"/>
                    <a:pt x="73070" y="210033"/>
                    <a:pt x="109606" y="212597"/>
                  </a:cubicBezTo>
                  <a:close/>
                  <a:moveTo>
                    <a:pt x="1309518" y="157473"/>
                  </a:moveTo>
                  <a:cubicBezTo>
                    <a:pt x="1354386" y="157473"/>
                    <a:pt x="1397973" y="157473"/>
                    <a:pt x="1444123" y="157473"/>
                  </a:cubicBezTo>
                  <a:cubicBezTo>
                    <a:pt x="1446046" y="169652"/>
                    <a:pt x="1447969" y="180549"/>
                    <a:pt x="1450533" y="196574"/>
                  </a:cubicBezTo>
                  <a:cubicBezTo>
                    <a:pt x="1403742" y="196574"/>
                    <a:pt x="1358232" y="196574"/>
                    <a:pt x="1309518" y="196574"/>
                  </a:cubicBezTo>
                  <a:cubicBezTo>
                    <a:pt x="1309518" y="183754"/>
                    <a:pt x="1309518" y="172857"/>
                    <a:pt x="1309518" y="157473"/>
                  </a:cubicBezTo>
                  <a:close/>
                  <a:moveTo>
                    <a:pt x="2473775" y="156753"/>
                  </a:moveTo>
                  <a:cubicBezTo>
                    <a:pt x="2494527" y="156672"/>
                    <a:pt x="2515199" y="157153"/>
                    <a:pt x="2535710" y="159396"/>
                  </a:cubicBezTo>
                  <a:cubicBezTo>
                    <a:pt x="2547889" y="160678"/>
                    <a:pt x="2557503" y="181831"/>
                    <a:pt x="2573528" y="199779"/>
                  </a:cubicBezTo>
                  <a:cubicBezTo>
                    <a:pt x="2522890" y="199779"/>
                    <a:pt x="2481868" y="202343"/>
                    <a:pt x="2441486" y="198497"/>
                  </a:cubicBezTo>
                  <a:cubicBezTo>
                    <a:pt x="2429307" y="197215"/>
                    <a:pt x="2419051" y="177344"/>
                    <a:pt x="2408155" y="165806"/>
                  </a:cubicBezTo>
                  <a:cubicBezTo>
                    <a:pt x="2409437" y="163242"/>
                    <a:pt x="2410719" y="160038"/>
                    <a:pt x="2411360" y="157474"/>
                  </a:cubicBezTo>
                  <a:cubicBezTo>
                    <a:pt x="2432192" y="157474"/>
                    <a:pt x="2453024" y="156833"/>
                    <a:pt x="2473775" y="156753"/>
                  </a:cubicBezTo>
                  <a:close/>
                  <a:moveTo>
                    <a:pt x="1679283" y="156352"/>
                  </a:moveTo>
                  <a:cubicBezTo>
                    <a:pt x="1700194" y="156352"/>
                    <a:pt x="1721026" y="156833"/>
                    <a:pt x="1741538" y="158756"/>
                  </a:cubicBezTo>
                  <a:cubicBezTo>
                    <a:pt x="1750511" y="158756"/>
                    <a:pt x="1756921" y="181190"/>
                    <a:pt x="1767818" y="200420"/>
                  </a:cubicBezTo>
                  <a:cubicBezTo>
                    <a:pt x="1718462" y="200420"/>
                    <a:pt x="1678081" y="202343"/>
                    <a:pt x="1637699" y="199138"/>
                  </a:cubicBezTo>
                  <a:cubicBezTo>
                    <a:pt x="1627443" y="198497"/>
                    <a:pt x="1619111" y="177986"/>
                    <a:pt x="1610137" y="167088"/>
                  </a:cubicBezTo>
                  <a:cubicBezTo>
                    <a:pt x="1612059" y="163884"/>
                    <a:pt x="1614623" y="160679"/>
                    <a:pt x="1616547" y="156833"/>
                  </a:cubicBezTo>
                  <a:cubicBezTo>
                    <a:pt x="1637379" y="156833"/>
                    <a:pt x="1658371" y="156352"/>
                    <a:pt x="1679283" y="156352"/>
                  </a:cubicBezTo>
                  <a:close/>
                  <a:moveTo>
                    <a:pt x="1831836" y="156112"/>
                  </a:moveTo>
                  <a:cubicBezTo>
                    <a:pt x="1852267" y="156031"/>
                    <a:pt x="1872618" y="156512"/>
                    <a:pt x="1892808" y="158755"/>
                  </a:cubicBezTo>
                  <a:cubicBezTo>
                    <a:pt x="1902423" y="160037"/>
                    <a:pt x="1910115" y="181830"/>
                    <a:pt x="1919089" y="194009"/>
                  </a:cubicBezTo>
                  <a:cubicBezTo>
                    <a:pt x="1915243" y="195932"/>
                    <a:pt x="1912679" y="198496"/>
                    <a:pt x="1909474" y="201059"/>
                  </a:cubicBezTo>
                  <a:cubicBezTo>
                    <a:pt x="1876784" y="201059"/>
                    <a:pt x="1844095" y="201059"/>
                    <a:pt x="1811404" y="201059"/>
                  </a:cubicBezTo>
                  <a:cubicBezTo>
                    <a:pt x="1774868" y="201059"/>
                    <a:pt x="1774868" y="200419"/>
                    <a:pt x="1770382" y="156833"/>
                  </a:cubicBezTo>
                  <a:cubicBezTo>
                    <a:pt x="1790893" y="156833"/>
                    <a:pt x="1811404" y="156192"/>
                    <a:pt x="1831836" y="156112"/>
                  </a:cubicBezTo>
                  <a:close/>
                  <a:moveTo>
                    <a:pt x="1525127" y="154830"/>
                  </a:moveTo>
                  <a:cubicBezTo>
                    <a:pt x="1545238" y="154749"/>
                    <a:pt x="1565268" y="155230"/>
                    <a:pt x="1585139" y="157473"/>
                  </a:cubicBezTo>
                  <a:cubicBezTo>
                    <a:pt x="1594754" y="158115"/>
                    <a:pt x="1601804" y="179908"/>
                    <a:pt x="1610137" y="192086"/>
                  </a:cubicBezTo>
                  <a:cubicBezTo>
                    <a:pt x="1608214" y="194650"/>
                    <a:pt x="1605650" y="197855"/>
                    <a:pt x="1603727" y="200419"/>
                  </a:cubicBezTo>
                  <a:cubicBezTo>
                    <a:pt x="1562705" y="200419"/>
                    <a:pt x="1521041" y="202341"/>
                    <a:pt x="1480018" y="198495"/>
                  </a:cubicBezTo>
                  <a:cubicBezTo>
                    <a:pt x="1471686" y="197855"/>
                    <a:pt x="1464635" y="176062"/>
                    <a:pt x="1456943" y="163883"/>
                  </a:cubicBezTo>
                  <a:cubicBezTo>
                    <a:pt x="1459507" y="161319"/>
                    <a:pt x="1462071" y="158755"/>
                    <a:pt x="1464635" y="155551"/>
                  </a:cubicBezTo>
                  <a:cubicBezTo>
                    <a:pt x="1484826" y="155551"/>
                    <a:pt x="1505016" y="154910"/>
                    <a:pt x="1525127" y="154830"/>
                  </a:cubicBezTo>
                  <a:close/>
                  <a:moveTo>
                    <a:pt x="2131653" y="154509"/>
                  </a:moveTo>
                  <a:cubicBezTo>
                    <a:pt x="2151443" y="154268"/>
                    <a:pt x="2170031" y="154589"/>
                    <a:pt x="2188299" y="156832"/>
                  </a:cubicBezTo>
                  <a:cubicBezTo>
                    <a:pt x="2203042" y="158755"/>
                    <a:pt x="2215220" y="176062"/>
                    <a:pt x="2228681" y="186958"/>
                  </a:cubicBezTo>
                  <a:cubicBezTo>
                    <a:pt x="2226758" y="190804"/>
                    <a:pt x="2225476" y="194650"/>
                    <a:pt x="2223553" y="198496"/>
                  </a:cubicBezTo>
                  <a:cubicBezTo>
                    <a:pt x="2179967" y="198496"/>
                    <a:pt x="2136379" y="200419"/>
                    <a:pt x="2093434" y="196573"/>
                  </a:cubicBezTo>
                  <a:cubicBezTo>
                    <a:pt x="2085101" y="196573"/>
                    <a:pt x="2078691" y="174780"/>
                    <a:pt x="2067795" y="155550"/>
                  </a:cubicBezTo>
                  <a:cubicBezTo>
                    <a:pt x="2090870" y="155550"/>
                    <a:pt x="2111862" y="154749"/>
                    <a:pt x="2131653" y="154509"/>
                  </a:cubicBezTo>
                  <a:close/>
                  <a:moveTo>
                    <a:pt x="1981184" y="154509"/>
                  </a:moveTo>
                  <a:cubicBezTo>
                    <a:pt x="2000173" y="154268"/>
                    <a:pt x="2019082" y="154589"/>
                    <a:pt x="2037670" y="156832"/>
                  </a:cubicBezTo>
                  <a:cubicBezTo>
                    <a:pt x="2051130" y="158755"/>
                    <a:pt x="2062027" y="177984"/>
                    <a:pt x="2074206" y="189521"/>
                  </a:cubicBezTo>
                  <a:cubicBezTo>
                    <a:pt x="2072282" y="192727"/>
                    <a:pt x="2069719" y="196572"/>
                    <a:pt x="2067796" y="199777"/>
                  </a:cubicBezTo>
                  <a:cubicBezTo>
                    <a:pt x="2026773" y="199777"/>
                    <a:pt x="1985751" y="202341"/>
                    <a:pt x="1945369" y="197854"/>
                  </a:cubicBezTo>
                  <a:cubicBezTo>
                    <a:pt x="1934472" y="196572"/>
                    <a:pt x="1926140" y="176061"/>
                    <a:pt x="1916525" y="163883"/>
                  </a:cubicBezTo>
                  <a:cubicBezTo>
                    <a:pt x="1919730" y="161960"/>
                    <a:pt x="1922293" y="158755"/>
                    <a:pt x="1924217" y="155550"/>
                  </a:cubicBezTo>
                  <a:cubicBezTo>
                    <a:pt x="1943126" y="155550"/>
                    <a:pt x="1962195" y="154749"/>
                    <a:pt x="1981184" y="154509"/>
                  </a:cubicBezTo>
                  <a:close/>
                  <a:moveTo>
                    <a:pt x="1190296" y="154268"/>
                  </a:moveTo>
                  <a:cubicBezTo>
                    <a:pt x="1212731" y="154268"/>
                    <a:pt x="1235164" y="154268"/>
                    <a:pt x="1257599" y="154910"/>
                  </a:cubicBezTo>
                  <a:cubicBezTo>
                    <a:pt x="1296058" y="155550"/>
                    <a:pt x="1296698" y="156192"/>
                    <a:pt x="1289006" y="198496"/>
                  </a:cubicBezTo>
                  <a:cubicBezTo>
                    <a:pt x="1245420" y="198496"/>
                    <a:pt x="1201193" y="198496"/>
                    <a:pt x="1156965" y="198496"/>
                  </a:cubicBezTo>
                  <a:cubicBezTo>
                    <a:pt x="1149274" y="156832"/>
                    <a:pt x="1151197" y="154910"/>
                    <a:pt x="1190296" y="154268"/>
                  </a:cubicBezTo>
                  <a:close/>
                  <a:moveTo>
                    <a:pt x="1039666" y="152987"/>
                  </a:moveTo>
                  <a:cubicBezTo>
                    <a:pt x="1067227" y="152987"/>
                    <a:pt x="1094789" y="152345"/>
                    <a:pt x="1122351" y="154909"/>
                  </a:cubicBezTo>
                  <a:cubicBezTo>
                    <a:pt x="1128120" y="155550"/>
                    <a:pt x="1138375" y="169011"/>
                    <a:pt x="1137735" y="175420"/>
                  </a:cubicBezTo>
                  <a:cubicBezTo>
                    <a:pt x="1137093" y="184394"/>
                    <a:pt x="1128120" y="199137"/>
                    <a:pt x="1121710" y="199137"/>
                  </a:cubicBezTo>
                  <a:cubicBezTo>
                    <a:pt x="1080047" y="201059"/>
                    <a:pt x="1039024" y="200418"/>
                    <a:pt x="998002" y="200418"/>
                  </a:cubicBezTo>
                  <a:cubicBezTo>
                    <a:pt x="998643" y="154269"/>
                    <a:pt x="999284" y="152987"/>
                    <a:pt x="1039666" y="152987"/>
                  </a:cubicBezTo>
                  <a:close/>
                  <a:moveTo>
                    <a:pt x="879422" y="152987"/>
                  </a:moveTo>
                  <a:cubicBezTo>
                    <a:pt x="912752" y="152346"/>
                    <a:pt x="946724" y="152987"/>
                    <a:pt x="981978" y="152987"/>
                  </a:cubicBezTo>
                  <a:cubicBezTo>
                    <a:pt x="986464" y="188241"/>
                    <a:pt x="978132" y="203624"/>
                    <a:pt x="945442" y="201701"/>
                  </a:cubicBezTo>
                  <a:cubicBezTo>
                    <a:pt x="911470" y="199137"/>
                    <a:pt x="877498" y="201060"/>
                    <a:pt x="844168" y="201060"/>
                  </a:cubicBezTo>
                  <a:cubicBezTo>
                    <a:pt x="839040" y="160679"/>
                    <a:pt x="844168" y="153628"/>
                    <a:pt x="879422" y="152987"/>
                  </a:cubicBezTo>
                  <a:close/>
                  <a:moveTo>
                    <a:pt x="727509" y="152346"/>
                  </a:moveTo>
                  <a:cubicBezTo>
                    <a:pt x="760840" y="152346"/>
                    <a:pt x="794171" y="152988"/>
                    <a:pt x="828143" y="152988"/>
                  </a:cubicBezTo>
                  <a:cubicBezTo>
                    <a:pt x="830065" y="189523"/>
                    <a:pt x="819169" y="203624"/>
                    <a:pt x="786479" y="201060"/>
                  </a:cubicBezTo>
                  <a:cubicBezTo>
                    <a:pt x="752507" y="198496"/>
                    <a:pt x="718536" y="200419"/>
                    <a:pt x="684564" y="200419"/>
                  </a:cubicBezTo>
                  <a:cubicBezTo>
                    <a:pt x="686487" y="156833"/>
                    <a:pt x="689692" y="152988"/>
                    <a:pt x="727509" y="152346"/>
                  </a:cubicBezTo>
                  <a:close/>
                  <a:moveTo>
                    <a:pt x="136528" y="152346"/>
                  </a:moveTo>
                  <a:cubicBezTo>
                    <a:pt x="207677" y="153628"/>
                    <a:pt x="278826" y="152346"/>
                    <a:pt x="351896" y="152346"/>
                  </a:cubicBezTo>
                  <a:cubicBezTo>
                    <a:pt x="346128" y="190804"/>
                    <a:pt x="328181" y="201700"/>
                    <a:pt x="295491" y="201060"/>
                  </a:cubicBezTo>
                  <a:cubicBezTo>
                    <a:pt x="224342" y="198496"/>
                    <a:pt x="153194" y="200418"/>
                    <a:pt x="79481" y="200418"/>
                  </a:cubicBezTo>
                  <a:cubicBezTo>
                    <a:pt x="88455" y="169011"/>
                    <a:pt x="101916" y="151063"/>
                    <a:pt x="136528" y="152346"/>
                  </a:cubicBezTo>
                  <a:close/>
                  <a:moveTo>
                    <a:pt x="570471" y="151705"/>
                  </a:moveTo>
                  <a:cubicBezTo>
                    <a:pt x="605083" y="154269"/>
                    <a:pt x="639055" y="152346"/>
                    <a:pt x="673027" y="152346"/>
                  </a:cubicBezTo>
                  <a:cubicBezTo>
                    <a:pt x="673668" y="194009"/>
                    <a:pt x="655080" y="202983"/>
                    <a:pt x="623671" y="200419"/>
                  </a:cubicBezTo>
                  <a:cubicBezTo>
                    <a:pt x="590982" y="197855"/>
                    <a:pt x="558292" y="199778"/>
                    <a:pt x="523679" y="199778"/>
                  </a:cubicBezTo>
                  <a:cubicBezTo>
                    <a:pt x="525602" y="167088"/>
                    <a:pt x="537140" y="149782"/>
                    <a:pt x="570471" y="151705"/>
                  </a:cubicBezTo>
                  <a:close/>
                  <a:moveTo>
                    <a:pt x="415353" y="151704"/>
                  </a:moveTo>
                  <a:cubicBezTo>
                    <a:pt x="448684" y="153627"/>
                    <a:pt x="482656" y="152345"/>
                    <a:pt x="517910" y="152345"/>
                  </a:cubicBezTo>
                  <a:cubicBezTo>
                    <a:pt x="515987" y="188881"/>
                    <a:pt x="501886" y="203623"/>
                    <a:pt x="467913" y="201059"/>
                  </a:cubicBezTo>
                  <a:cubicBezTo>
                    <a:pt x="434583" y="197854"/>
                    <a:pt x="400611" y="200418"/>
                    <a:pt x="365357" y="200418"/>
                  </a:cubicBezTo>
                  <a:cubicBezTo>
                    <a:pt x="369843" y="165806"/>
                    <a:pt x="382663" y="150422"/>
                    <a:pt x="415353" y="151704"/>
                  </a:cubicBezTo>
                  <a:close/>
                  <a:moveTo>
                    <a:pt x="1239010" y="101067"/>
                  </a:moveTo>
                  <a:cubicBezTo>
                    <a:pt x="1281315" y="101067"/>
                    <a:pt x="1324261" y="101067"/>
                    <a:pt x="1370411" y="101067"/>
                  </a:cubicBezTo>
                  <a:cubicBezTo>
                    <a:pt x="1371052" y="115169"/>
                    <a:pt x="1371693" y="126065"/>
                    <a:pt x="1372334" y="139526"/>
                  </a:cubicBezTo>
                  <a:cubicBezTo>
                    <a:pt x="1326183" y="139526"/>
                    <a:pt x="1283878" y="139526"/>
                    <a:pt x="1239010" y="139526"/>
                  </a:cubicBezTo>
                  <a:cubicBezTo>
                    <a:pt x="1239010" y="126707"/>
                    <a:pt x="1239010" y="115169"/>
                    <a:pt x="1239010" y="101067"/>
                  </a:cubicBezTo>
                  <a:close/>
                  <a:moveTo>
                    <a:pt x="1088380" y="100426"/>
                  </a:moveTo>
                  <a:cubicBezTo>
                    <a:pt x="1133249" y="100426"/>
                    <a:pt x="1175553" y="100426"/>
                    <a:pt x="1220421" y="100426"/>
                  </a:cubicBezTo>
                  <a:cubicBezTo>
                    <a:pt x="1220421" y="113887"/>
                    <a:pt x="1220421" y="124784"/>
                    <a:pt x="1220421" y="138885"/>
                  </a:cubicBezTo>
                  <a:cubicBezTo>
                    <a:pt x="1175553" y="138885"/>
                    <a:pt x="1131967" y="138885"/>
                    <a:pt x="1083894" y="138885"/>
                  </a:cubicBezTo>
                  <a:cubicBezTo>
                    <a:pt x="1085816" y="125424"/>
                    <a:pt x="1087099" y="113887"/>
                    <a:pt x="1088380" y="100426"/>
                  </a:cubicBezTo>
                  <a:close/>
                  <a:moveTo>
                    <a:pt x="2437240" y="99385"/>
                  </a:moveTo>
                  <a:cubicBezTo>
                    <a:pt x="2456068" y="99144"/>
                    <a:pt x="2474817" y="99465"/>
                    <a:pt x="2493405" y="101708"/>
                  </a:cubicBezTo>
                  <a:cubicBezTo>
                    <a:pt x="2506866" y="103631"/>
                    <a:pt x="2518404" y="122860"/>
                    <a:pt x="2530582" y="133757"/>
                  </a:cubicBezTo>
                  <a:cubicBezTo>
                    <a:pt x="2529300" y="136963"/>
                    <a:pt x="2528018" y="139526"/>
                    <a:pt x="2526095" y="142090"/>
                  </a:cubicBezTo>
                  <a:cubicBezTo>
                    <a:pt x="2486995" y="142090"/>
                    <a:pt x="2447896" y="144654"/>
                    <a:pt x="2409437" y="140809"/>
                  </a:cubicBezTo>
                  <a:cubicBezTo>
                    <a:pt x="2397258" y="139526"/>
                    <a:pt x="2387002" y="120296"/>
                    <a:pt x="2376106" y="109400"/>
                  </a:cubicBezTo>
                  <a:cubicBezTo>
                    <a:pt x="2377388" y="106195"/>
                    <a:pt x="2379311" y="103631"/>
                    <a:pt x="2380593" y="100426"/>
                  </a:cubicBezTo>
                  <a:cubicBezTo>
                    <a:pt x="2399502" y="100426"/>
                    <a:pt x="2418411" y="99625"/>
                    <a:pt x="2437240" y="99385"/>
                  </a:cubicBezTo>
                  <a:close/>
                  <a:moveTo>
                    <a:pt x="1595314" y="99225"/>
                  </a:moveTo>
                  <a:cubicBezTo>
                    <a:pt x="1616226" y="99145"/>
                    <a:pt x="1635776" y="99465"/>
                    <a:pt x="1655005" y="101067"/>
                  </a:cubicBezTo>
                  <a:cubicBezTo>
                    <a:pt x="1663979" y="101709"/>
                    <a:pt x="1671029" y="122220"/>
                    <a:pt x="1678721" y="133116"/>
                  </a:cubicBezTo>
                  <a:cubicBezTo>
                    <a:pt x="1676798" y="136322"/>
                    <a:pt x="1674875" y="138886"/>
                    <a:pt x="1672952" y="141450"/>
                  </a:cubicBezTo>
                  <a:cubicBezTo>
                    <a:pt x="1633212" y="141450"/>
                    <a:pt x="1592830" y="143372"/>
                    <a:pt x="1553089" y="140168"/>
                  </a:cubicBezTo>
                  <a:cubicBezTo>
                    <a:pt x="1544757" y="139526"/>
                    <a:pt x="1538987" y="118374"/>
                    <a:pt x="1527450" y="99785"/>
                  </a:cubicBezTo>
                  <a:cubicBezTo>
                    <a:pt x="1552128" y="99785"/>
                    <a:pt x="1574402" y="99305"/>
                    <a:pt x="1595314" y="99225"/>
                  </a:cubicBezTo>
                  <a:close/>
                  <a:moveTo>
                    <a:pt x="1447969" y="99225"/>
                  </a:moveTo>
                  <a:cubicBezTo>
                    <a:pt x="1467839" y="99145"/>
                    <a:pt x="1487710" y="99465"/>
                    <a:pt x="1507580" y="101067"/>
                  </a:cubicBezTo>
                  <a:cubicBezTo>
                    <a:pt x="1515271" y="101709"/>
                    <a:pt x="1521040" y="122861"/>
                    <a:pt x="1532578" y="142090"/>
                  </a:cubicBezTo>
                  <a:cubicBezTo>
                    <a:pt x="1481941" y="142090"/>
                    <a:pt x="1442841" y="144013"/>
                    <a:pt x="1404382" y="140808"/>
                  </a:cubicBezTo>
                  <a:cubicBezTo>
                    <a:pt x="1396049" y="140168"/>
                    <a:pt x="1388999" y="120297"/>
                    <a:pt x="1381307" y="109400"/>
                  </a:cubicBezTo>
                  <a:cubicBezTo>
                    <a:pt x="1383871" y="106195"/>
                    <a:pt x="1385794" y="102991"/>
                    <a:pt x="1388358" y="99785"/>
                  </a:cubicBezTo>
                  <a:cubicBezTo>
                    <a:pt x="1408228" y="99785"/>
                    <a:pt x="1428098" y="99305"/>
                    <a:pt x="1447969" y="99225"/>
                  </a:cubicBezTo>
                  <a:close/>
                  <a:moveTo>
                    <a:pt x="2138303" y="99144"/>
                  </a:moveTo>
                  <a:cubicBezTo>
                    <a:pt x="2180607" y="99144"/>
                    <a:pt x="2222912" y="99144"/>
                    <a:pt x="2264575" y="99144"/>
                  </a:cubicBezTo>
                  <a:cubicBezTo>
                    <a:pt x="2362646" y="99144"/>
                    <a:pt x="2362646" y="99144"/>
                    <a:pt x="2408156" y="186318"/>
                  </a:cubicBezTo>
                  <a:cubicBezTo>
                    <a:pt x="2410078" y="190164"/>
                    <a:pt x="2412001" y="194009"/>
                    <a:pt x="2415206" y="202342"/>
                  </a:cubicBezTo>
                  <a:cubicBezTo>
                    <a:pt x="2361364" y="202342"/>
                    <a:pt x="2311367" y="203624"/>
                    <a:pt x="2262011" y="201060"/>
                  </a:cubicBezTo>
                  <a:cubicBezTo>
                    <a:pt x="2253679" y="200419"/>
                    <a:pt x="2242141" y="185677"/>
                    <a:pt x="2238296" y="174780"/>
                  </a:cubicBezTo>
                  <a:cubicBezTo>
                    <a:pt x="2228681" y="148499"/>
                    <a:pt x="2213297" y="137603"/>
                    <a:pt x="2185735" y="141449"/>
                  </a:cubicBezTo>
                  <a:cubicBezTo>
                    <a:pt x="2157532" y="145936"/>
                    <a:pt x="2141508" y="133116"/>
                    <a:pt x="2138303" y="99144"/>
                  </a:cubicBezTo>
                  <a:close/>
                  <a:moveTo>
                    <a:pt x="2041435" y="98984"/>
                  </a:moveTo>
                  <a:cubicBezTo>
                    <a:pt x="2060744" y="98824"/>
                    <a:pt x="2079973" y="99144"/>
                    <a:pt x="2099203" y="101067"/>
                  </a:cubicBezTo>
                  <a:cubicBezTo>
                    <a:pt x="2110100" y="102349"/>
                    <a:pt x="2119073" y="120938"/>
                    <a:pt x="2128688" y="131835"/>
                  </a:cubicBezTo>
                  <a:cubicBezTo>
                    <a:pt x="2126764" y="135680"/>
                    <a:pt x="2124842" y="138886"/>
                    <a:pt x="2122919" y="142090"/>
                  </a:cubicBezTo>
                  <a:cubicBezTo>
                    <a:pt x="2084461" y="142090"/>
                    <a:pt x="2046002" y="144654"/>
                    <a:pt x="2008824" y="140808"/>
                  </a:cubicBezTo>
                  <a:cubicBezTo>
                    <a:pt x="1997288" y="139526"/>
                    <a:pt x="1987673" y="120297"/>
                    <a:pt x="1977417" y="109400"/>
                  </a:cubicBezTo>
                  <a:cubicBezTo>
                    <a:pt x="1979339" y="106195"/>
                    <a:pt x="1981263" y="102991"/>
                    <a:pt x="1983185" y="99785"/>
                  </a:cubicBezTo>
                  <a:cubicBezTo>
                    <a:pt x="2002735" y="99785"/>
                    <a:pt x="2022125" y="99144"/>
                    <a:pt x="2041435" y="98984"/>
                  </a:cubicBezTo>
                  <a:close/>
                  <a:moveTo>
                    <a:pt x="1892487" y="98984"/>
                  </a:moveTo>
                  <a:cubicBezTo>
                    <a:pt x="1911396" y="98824"/>
                    <a:pt x="1930305" y="99144"/>
                    <a:pt x="1949214" y="101067"/>
                  </a:cubicBezTo>
                  <a:cubicBezTo>
                    <a:pt x="1960111" y="102349"/>
                    <a:pt x="1969725" y="121579"/>
                    <a:pt x="1979981" y="132476"/>
                  </a:cubicBezTo>
                  <a:cubicBezTo>
                    <a:pt x="1976776" y="135680"/>
                    <a:pt x="1974212" y="138886"/>
                    <a:pt x="1971648" y="142090"/>
                  </a:cubicBezTo>
                  <a:cubicBezTo>
                    <a:pt x="1934472" y="142090"/>
                    <a:pt x="1897295" y="144654"/>
                    <a:pt x="1860759" y="140808"/>
                  </a:cubicBezTo>
                  <a:cubicBezTo>
                    <a:pt x="1849221" y="139526"/>
                    <a:pt x="1838966" y="120938"/>
                    <a:pt x="1828710" y="110041"/>
                  </a:cubicBezTo>
                  <a:cubicBezTo>
                    <a:pt x="1831274" y="106837"/>
                    <a:pt x="1833197" y="102991"/>
                    <a:pt x="1835761" y="99785"/>
                  </a:cubicBezTo>
                  <a:cubicBezTo>
                    <a:pt x="1854670" y="99785"/>
                    <a:pt x="1873579" y="99144"/>
                    <a:pt x="1892487" y="98984"/>
                  </a:cubicBezTo>
                  <a:close/>
                  <a:moveTo>
                    <a:pt x="1744021" y="98343"/>
                  </a:moveTo>
                  <a:cubicBezTo>
                    <a:pt x="1762529" y="98183"/>
                    <a:pt x="1780957" y="98503"/>
                    <a:pt x="1799225" y="100426"/>
                  </a:cubicBezTo>
                  <a:cubicBezTo>
                    <a:pt x="1810122" y="101708"/>
                    <a:pt x="1819096" y="120297"/>
                    <a:pt x="1828710" y="130553"/>
                  </a:cubicBezTo>
                  <a:cubicBezTo>
                    <a:pt x="1826787" y="133757"/>
                    <a:pt x="1824223" y="137603"/>
                    <a:pt x="1822300" y="140809"/>
                  </a:cubicBezTo>
                  <a:cubicBezTo>
                    <a:pt x="1782559" y="140809"/>
                    <a:pt x="1742178" y="142731"/>
                    <a:pt x="1703078" y="139527"/>
                  </a:cubicBezTo>
                  <a:cubicBezTo>
                    <a:pt x="1694746" y="138885"/>
                    <a:pt x="1688336" y="119015"/>
                    <a:pt x="1681285" y="108118"/>
                  </a:cubicBezTo>
                  <a:cubicBezTo>
                    <a:pt x="1683849" y="105554"/>
                    <a:pt x="1686413" y="102350"/>
                    <a:pt x="1688336" y="99144"/>
                  </a:cubicBezTo>
                  <a:cubicBezTo>
                    <a:pt x="1706924" y="99144"/>
                    <a:pt x="1725513" y="98503"/>
                    <a:pt x="1744021" y="98343"/>
                  </a:cubicBezTo>
                  <a:close/>
                  <a:moveTo>
                    <a:pt x="971723" y="97222"/>
                  </a:moveTo>
                  <a:cubicBezTo>
                    <a:pt x="1004412" y="99145"/>
                    <a:pt x="1037101" y="97863"/>
                    <a:pt x="1070432" y="97863"/>
                  </a:cubicBezTo>
                  <a:cubicBezTo>
                    <a:pt x="1075560" y="130553"/>
                    <a:pt x="1065946" y="144013"/>
                    <a:pt x="1033897" y="142090"/>
                  </a:cubicBezTo>
                  <a:cubicBezTo>
                    <a:pt x="1001848" y="140167"/>
                    <a:pt x="969158" y="141449"/>
                    <a:pt x="935827" y="141449"/>
                  </a:cubicBezTo>
                  <a:cubicBezTo>
                    <a:pt x="930699" y="106196"/>
                    <a:pt x="942878" y="95299"/>
                    <a:pt x="971723" y="97222"/>
                  </a:cubicBezTo>
                  <a:close/>
                  <a:moveTo>
                    <a:pt x="819810" y="97222"/>
                  </a:moveTo>
                  <a:cubicBezTo>
                    <a:pt x="852500" y="99145"/>
                    <a:pt x="885190" y="97863"/>
                    <a:pt x="917880" y="97863"/>
                  </a:cubicBezTo>
                  <a:cubicBezTo>
                    <a:pt x="924930" y="130553"/>
                    <a:pt x="915316" y="143372"/>
                    <a:pt x="884549" y="142090"/>
                  </a:cubicBezTo>
                  <a:cubicBezTo>
                    <a:pt x="851218" y="140167"/>
                    <a:pt x="817246" y="141449"/>
                    <a:pt x="783916" y="141449"/>
                  </a:cubicBezTo>
                  <a:cubicBezTo>
                    <a:pt x="779429" y="108118"/>
                    <a:pt x="790325" y="95940"/>
                    <a:pt x="819810" y="97222"/>
                  </a:cubicBezTo>
                  <a:close/>
                  <a:moveTo>
                    <a:pt x="519191" y="96581"/>
                  </a:moveTo>
                  <a:cubicBezTo>
                    <a:pt x="551881" y="98503"/>
                    <a:pt x="584571" y="97221"/>
                    <a:pt x="619184" y="97221"/>
                  </a:cubicBezTo>
                  <a:cubicBezTo>
                    <a:pt x="618543" y="131834"/>
                    <a:pt x="604441" y="144013"/>
                    <a:pt x="574956" y="142089"/>
                  </a:cubicBezTo>
                  <a:cubicBezTo>
                    <a:pt x="542267" y="140167"/>
                    <a:pt x="509577" y="141449"/>
                    <a:pt x="474964" y="141449"/>
                  </a:cubicBezTo>
                  <a:cubicBezTo>
                    <a:pt x="476886" y="108759"/>
                    <a:pt x="489065" y="95299"/>
                    <a:pt x="519191" y="96581"/>
                  </a:cubicBezTo>
                  <a:close/>
                  <a:moveTo>
                    <a:pt x="670463" y="96580"/>
                  </a:moveTo>
                  <a:cubicBezTo>
                    <a:pt x="703152" y="98503"/>
                    <a:pt x="736483" y="97221"/>
                    <a:pt x="769814" y="97221"/>
                  </a:cubicBezTo>
                  <a:cubicBezTo>
                    <a:pt x="771096" y="133116"/>
                    <a:pt x="756353" y="144012"/>
                    <a:pt x="726869" y="142089"/>
                  </a:cubicBezTo>
                  <a:cubicBezTo>
                    <a:pt x="694820" y="140166"/>
                    <a:pt x="662130" y="141448"/>
                    <a:pt x="628799" y="141448"/>
                  </a:cubicBezTo>
                  <a:cubicBezTo>
                    <a:pt x="627517" y="106836"/>
                    <a:pt x="640336" y="95298"/>
                    <a:pt x="670463" y="96580"/>
                  </a:cubicBezTo>
                  <a:close/>
                  <a:moveTo>
                    <a:pt x="381621" y="95539"/>
                  </a:moveTo>
                  <a:cubicBezTo>
                    <a:pt x="406699" y="94016"/>
                    <a:pt x="437466" y="95298"/>
                    <a:pt x="467271" y="100426"/>
                  </a:cubicBezTo>
                  <a:cubicBezTo>
                    <a:pt x="460862" y="138243"/>
                    <a:pt x="458298" y="141448"/>
                    <a:pt x="423044" y="141448"/>
                  </a:cubicBezTo>
                  <a:cubicBezTo>
                    <a:pt x="330744" y="141448"/>
                    <a:pt x="238443" y="141448"/>
                    <a:pt x="146142" y="141448"/>
                  </a:cubicBezTo>
                  <a:cubicBezTo>
                    <a:pt x="136528" y="141448"/>
                    <a:pt x="127554" y="139526"/>
                    <a:pt x="116657" y="138884"/>
                  </a:cubicBezTo>
                  <a:cubicBezTo>
                    <a:pt x="124349" y="109400"/>
                    <a:pt x="138450" y="95298"/>
                    <a:pt x="168576" y="96580"/>
                  </a:cubicBezTo>
                  <a:cubicBezTo>
                    <a:pt x="212163" y="98503"/>
                    <a:pt x="255749" y="96580"/>
                    <a:pt x="299336" y="97862"/>
                  </a:cubicBezTo>
                  <a:cubicBezTo>
                    <a:pt x="308310" y="97862"/>
                    <a:pt x="316642" y="103631"/>
                    <a:pt x="330103" y="107477"/>
                  </a:cubicBezTo>
                  <a:cubicBezTo>
                    <a:pt x="337154" y="101388"/>
                    <a:pt x="356543" y="97061"/>
                    <a:pt x="381621" y="95539"/>
                  </a:cubicBezTo>
                  <a:close/>
                  <a:moveTo>
                    <a:pt x="1482582" y="48507"/>
                  </a:moveTo>
                  <a:cubicBezTo>
                    <a:pt x="1526810" y="48507"/>
                    <a:pt x="1569114" y="48507"/>
                    <a:pt x="1611418" y="48507"/>
                  </a:cubicBezTo>
                  <a:cubicBezTo>
                    <a:pt x="1613341" y="61327"/>
                    <a:pt x="1615264" y="71583"/>
                    <a:pt x="1617187" y="83761"/>
                  </a:cubicBezTo>
                  <a:cubicBezTo>
                    <a:pt x="1573600" y="83761"/>
                    <a:pt x="1532578" y="83761"/>
                    <a:pt x="1488992" y="83761"/>
                  </a:cubicBezTo>
                  <a:cubicBezTo>
                    <a:pt x="1487069" y="72864"/>
                    <a:pt x="1485146" y="61968"/>
                    <a:pt x="1482582" y="48507"/>
                  </a:cubicBezTo>
                  <a:close/>
                  <a:moveTo>
                    <a:pt x="2407114" y="47705"/>
                  </a:moveTo>
                  <a:cubicBezTo>
                    <a:pt x="2425942" y="47545"/>
                    <a:pt x="2444691" y="47865"/>
                    <a:pt x="2463279" y="49788"/>
                  </a:cubicBezTo>
                  <a:cubicBezTo>
                    <a:pt x="2474176" y="51070"/>
                    <a:pt x="2483791" y="69018"/>
                    <a:pt x="2501097" y="86325"/>
                  </a:cubicBezTo>
                  <a:cubicBezTo>
                    <a:pt x="2453024" y="86325"/>
                    <a:pt x="2415847" y="88889"/>
                    <a:pt x="2379311" y="85043"/>
                  </a:cubicBezTo>
                  <a:cubicBezTo>
                    <a:pt x="2367773" y="83761"/>
                    <a:pt x="2356877" y="67095"/>
                    <a:pt x="2345980" y="58121"/>
                  </a:cubicBezTo>
                  <a:cubicBezTo>
                    <a:pt x="2347262" y="54916"/>
                    <a:pt x="2348544" y="51712"/>
                    <a:pt x="2350467" y="48506"/>
                  </a:cubicBezTo>
                  <a:cubicBezTo>
                    <a:pt x="2369376" y="48506"/>
                    <a:pt x="2388285" y="47865"/>
                    <a:pt x="2407114" y="47705"/>
                  </a:cubicBezTo>
                  <a:close/>
                  <a:moveTo>
                    <a:pt x="1830873" y="47306"/>
                  </a:moveTo>
                  <a:cubicBezTo>
                    <a:pt x="1849702" y="47226"/>
                    <a:pt x="1868451" y="47546"/>
                    <a:pt x="1887039" y="49148"/>
                  </a:cubicBezTo>
                  <a:cubicBezTo>
                    <a:pt x="1896012" y="49790"/>
                    <a:pt x="1903704" y="67737"/>
                    <a:pt x="1912037" y="77993"/>
                  </a:cubicBezTo>
                  <a:cubicBezTo>
                    <a:pt x="1909473" y="80557"/>
                    <a:pt x="1907550" y="83121"/>
                    <a:pt x="1906268" y="85685"/>
                  </a:cubicBezTo>
                  <a:cubicBezTo>
                    <a:pt x="1869092" y="85685"/>
                    <a:pt x="1831914" y="87607"/>
                    <a:pt x="1794738" y="84403"/>
                  </a:cubicBezTo>
                  <a:cubicBezTo>
                    <a:pt x="1785123" y="83761"/>
                    <a:pt x="1776791" y="67096"/>
                    <a:pt x="1768458" y="57481"/>
                  </a:cubicBezTo>
                  <a:cubicBezTo>
                    <a:pt x="1770381" y="54276"/>
                    <a:pt x="1772304" y="51072"/>
                    <a:pt x="1774226" y="47866"/>
                  </a:cubicBezTo>
                  <a:cubicBezTo>
                    <a:pt x="1793135" y="47866"/>
                    <a:pt x="1812044" y="47386"/>
                    <a:pt x="1830873" y="47306"/>
                  </a:cubicBezTo>
                  <a:close/>
                  <a:moveTo>
                    <a:pt x="1972851" y="46665"/>
                  </a:moveTo>
                  <a:cubicBezTo>
                    <a:pt x="1992641" y="46585"/>
                    <a:pt x="2011069" y="46905"/>
                    <a:pt x="2029336" y="48507"/>
                  </a:cubicBezTo>
                  <a:cubicBezTo>
                    <a:pt x="2039593" y="49149"/>
                    <a:pt x="2047925" y="65814"/>
                    <a:pt x="2057539" y="75429"/>
                  </a:cubicBezTo>
                  <a:cubicBezTo>
                    <a:pt x="2056258" y="78634"/>
                    <a:pt x="2054335" y="81838"/>
                    <a:pt x="2053053" y="85044"/>
                  </a:cubicBezTo>
                  <a:cubicBezTo>
                    <a:pt x="2014594" y="85044"/>
                    <a:pt x="1976136" y="86966"/>
                    <a:pt x="1938318" y="83762"/>
                  </a:cubicBezTo>
                  <a:cubicBezTo>
                    <a:pt x="1929344" y="83120"/>
                    <a:pt x="1921652" y="64532"/>
                    <a:pt x="1908192" y="47225"/>
                  </a:cubicBezTo>
                  <a:cubicBezTo>
                    <a:pt x="1931908" y="47225"/>
                    <a:pt x="1953060" y="46745"/>
                    <a:pt x="1972851" y="46665"/>
                  </a:cubicBezTo>
                  <a:close/>
                  <a:moveTo>
                    <a:pt x="1687695" y="46665"/>
                  </a:moveTo>
                  <a:cubicBezTo>
                    <a:pt x="1706924" y="46585"/>
                    <a:pt x="1726153" y="46905"/>
                    <a:pt x="1745383" y="48507"/>
                  </a:cubicBezTo>
                  <a:cubicBezTo>
                    <a:pt x="1753074" y="49149"/>
                    <a:pt x="1759484" y="67096"/>
                    <a:pt x="1766535" y="77352"/>
                  </a:cubicBezTo>
                  <a:cubicBezTo>
                    <a:pt x="1763330" y="79916"/>
                    <a:pt x="1761407" y="83120"/>
                    <a:pt x="1759484" y="85684"/>
                  </a:cubicBezTo>
                  <a:cubicBezTo>
                    <a:pt x="1723589" y="85684"/>
                    <a:pt x="1687695" y="87608"/>
                    <a:pt x="1652441" y="84402"/>
                  </a:cubicBezTo>
                  <a:cubicBezTo>
                    <a:pt x="1642186" y="83762"/>
                    <a:pt x="1633212" y="68378"/>
                    <a:pt x="1623597" y="59404"/>
                  </a:cubicBezTo>
                  <a:cubicBezTo>
                    <a:pt x="1625520" y="55558"/>
                    <a:pt x="1627443" y="51071"/>
                    <a:pt x="1630007" y="47225"/>
                  </a:cubicBezTo>
                  <a:cubicBezTo>
                    <a:pt x="1649236" y="47225"/>
                    <a:pt x="1668465" y="46745"/>
                    <a:pt x="1687695" y="46665"/>
                  </a:cubicBezTo>
                  <a:close/>
                  <a:moveTo>
                    <a:pt x="2062666" y="46584"/>
                  </a:moveTo>
                  <a:cubicBezTo>
                    <a:pt x="2110099" y="46584"/>
                    <a:pt x="2158172" y="46584"/>
                    <a:pt x="2205605" y="46584"/>
                  </a:cubicBezTo>
                  <a:cubicBezTo>
                    <a:pt x="2236372" y="46584"/>
                    <a:pt x="2267779" y="48506"/>
                    <a:pt x="2298547" y="46584"/>
                  </a:cubicBezTo>
                  <a:cubicBezTo>
                    <a:pt x="2325467" y="44661"/>
                    <a:pt x="2339570" y="56198"/>
                    <a:pt x="2346620" y="85683"/>
                  </a:cubicBezTo>
                  <a:cubicBezTo>
                    <a:pt x="2258806" y="85683"/>
                    <a:pt x="2174197" y="86965"/>
                    <a:pt x="2090229" y="84402"/>
                  </a:cubicBezTo>
                  <a:cubicBezTo>
                    <a:pt x="2078691" y="84402"/>
                    <a:pt x="2067795" y="66454"/>
                    <a:pt x="2056898" y="56840"/>
                  </a:cubicBezTo>
                  <a:cubicBezTo>
                    <a:pt x="2058821" y="53634"/>
                    <a:pt x="2060744" y="50430"/>
                    <a:pt x="2062666" y="46584"/>
                  </a:cubicBezTo>
                  <a:close/>
                  <a:moveTo>
                    <a:pt x="1367205" y="45303"/>
                  </a:moveTo>
                  <a:cubicBezTo>
                    <a:pt x="1391563" y="46585"/>
                    <a:pt x="1415920" y="46585"/>
                    <a:pt x="1440278" y="45303"/>
                  </a:cubicBezTo>
                  <a:cubicBezTo>
                    <a:pt x="1467840" y="44662"/>
                    <a:pt x="1473608" y="58122"/>
                    <a:pt x="1467840" y="83121"/>
                  </a:cubicBezTo>
                  <a:cubicBezTo>
                    <a:pt x="1426176" y="83121"/>
                    <a:pt x="1385153" y="83121"/>
                    <a:pt x="1342849" y="83121"/>
                  </a:cubicBezTo>
                  <a:cubicBezTo>
                    <a:pt x="1334516" y="58763"/>
                    <a:pt x="1336439" y="44021"/>
                    <a:pt x="1367205" y="45303"/>
                  </a:cubicBezTo>
                  <a:close/>
                  <a:moveTo>
                    <a:pt x="1223627" y="44021"/>
                  </a:moveTo>
                  <a:cubicBezTo>
                    <a:pt x="1246702" y="45302"/>
                    <a:pt x="1270418" y="45943"/>
                    <a:pt x="1293493" y="45302"/>
                  </a:cubicBezTo>
                  <a:cubicBezTo>
                    <a:pt x="1319132" y="44021"/>
                    <a:pt x="1329388" y="53635"/>
                    <a:pt x="1320414" y="83761"/>
                  </a:cubicBezTo>
                  <a:cubicBezTo>
                    <a:pt x="1278751" y="83761"/>
                    <a:pt x="1237728" y="83761"/>
                    <a:pt x="1195423" y="83761"/>
                  </a:cubicBezTo>
                  <a:cubicBezTo>
                    <a:pt x="1187090" y="56840"/>
                    <a:pt x="1192859" y="42098"/>
                    <a:pt x="1223627" y="44021"/>
                  </a:cubicBezTo>
                  <a:close/>
                  <a:moveTo>
                    <a:pt x="919162" y="44020"/>
                  </a:moveTo>
                  <a:cubicBezTo>
                    <a:pt x="955057" y="42097"/>
                    <a:pt x="991593" y="44020"/>
                    <a:pt x="1028129" y="44020"/>
                  </a:cubicBezTo>
                  <a:cubicBezTo>
                    <a:pt x="1036462" y="78633"/>
                    <a:pt x="1023001" y="87607"/>
                    <a:pt x="995439" y="85684"/>
                  </a:cubicBezTo>
                  <a:cubicBezTo>
                    <a:pt x="964672" y="83761"/>
                    <a:pt x="933905" y="85043"/>
                    <a:pt x="900574" y="85043"/>
                  </a:cubicBezTo>
                  <a:cubicBezTo>
                    <a:pt x="896728" y="65172"/>
                    <a:pt x="892882" y="45943"/>
                    <a:pt x="919162" y="44020"/>
                  </a:cubicBezTo>
                  <a:close/>
                  <a:moveTo>
                    <a:pt x="1076842" y="43380"/>
                  </a:moveTo>
                  <a:cubicBezTo>
                    <a:pt x="1109533" y="44020"/>
                    <a:pt x="1141582" y="43380"/>
                    <a:pt x="1175553" y="43380"/>
                  </a:cubicBezTo>
                  <a:cubicBezTo>
                    <a:pt x="1175553" y="59404"/>
                    <a:pt x="1175553" y="69660"/>
                    <a:pt x="1175553" y="82479"/>
                  </a:cubicBezTo>
                  <a:cubicBezTo>
                    <a:pt x="1132608" y="82479"/>
                    <a:pt x="1090944" y="82479"/>
                    <a:pt x="1047998" y="82479"/>
                  </a:cubicBezTo>
                  <a:cubicBezTo>
                    <a:pt x="1040947" y="56840"/>
                    <a:pt x="1046716" y="42098"/>
                    <a:pt x="1076842" y="43380"/>
                  </a:cubicBezTo>
                  <a:close/>
                  <a:moveTo>
                    <a:pt x="643541" y="42739"/>
                  </a:moveTo>
                  <a:cubicBezTo>
                    <a:pt x="674949" y="44021"/>
                    <a:pt x="706357" y="43380"/>
                    <a:pt x="737765" y="43380"/>
                  </a:cubicBezTo>
                  <a:cubicBezTo>
                    <a:pt x="739688" y="77352"/>
                    <a:pt x="726868" y="87608"/>
                    <a:pt x="698665" y="85685"/>
                  </a:cubicBezTo>
                  <a:cubicBezTo>
                    <a:pt x="666616" y="83762"/>
                    <a:pt x="635209" y="85044"/>
                    <a:pt x="601237" y="85044"/>
                  </a:cubicBezTo>
                  <a:cubicBezTo>
                    <a:pt x="601237" y="52354"/>
                    <a:pt x="615338" y="41458"/>
                    <a:pt x="643541" y="42739"/>
                  </a:cubicBezTo>
                  <a:close/>
                  <a:moveTo>
                    <a:pt x="783915" y="42738"/>
                  </a:moveTo>
                  <a:cubicBezTo>
                    <a:pt x="817246" y="44020"/>
                    <a:pt x="849937" y="43379"/>
                    <a:pt x="883268" y="43379"/>
                  </a:cubicBezTo>
                  <a:cubicBezTo>
                    <a:pt x="887114" y="77351"/>
                    <a:pt x="874294" y="87607"/>
                    <a:pt x="847373" y="85684"/>
                  </a:cubicBezTo>
                  <a:cubicBezTo>
                    <a:pt x="815964" y="83761"/>
                    <a:pt x="783915" y="85043"/>
                    <a:pt x="751226" y="85043"/>
                  </a:cubicBezTo>
                  <a:cubicBezTo>
                    <a:pt x="747380" y="56199"/>
                    <a:pt x="755712" y="42097"/>
                    <a:pt x="783915" y="42738"/>
                  </a:cubicBezTo>
                  <a:close/>
                  <a:moveTo>
                    <a:pt x="496757" y="42097"/>
                  </a:moveTo>
                  <a:cubicBezTo>
                    <a:pt x="528165" y="44021"/>
                    <a:pt x="559573" y="42739"/>
                    <a:pt x="592262" y="42739"/>
                  </a:cubicBezTo>
                  <a:cubicBezTo>
                    <a:pt x="590340" y="78634"/>
                    <a:pt x="574316" y="86966"/>
                    <a:pt x="547394" y="85044"/>
                  </a:cubicBezTo>
                  <a:cubicBezTo>
                    <a:pt x="515986" y="83120"/>
                    <a:pt x="484579" y="84402"/>
                    <a:pt x="451889" y="84402"/>
                  </a:cubicBezTo>
                  <a:cubicBezTo>
                    <a:pt x="453812" y="52994"/>
                    <a:pt x="467914" y="40175"/>
                    <a:pt x="496757" y="42097"/>
                  </a:cubicBezTo>
                  <a:close/>
                  <a:moveTo>
                    <a:pt x="352537" y="42097"/>
                  </a:moveTo>
                  <a:cubicBezTo>
                    <a:pt x="382663" y="44020"/>
                    <a:pt x="413430" y="42738"/>
                    <a:pt x="444837" y="42738"/>
                  </a:cubicBezTo>
                  <a:cubicBezTo>
                    <a:pt x="440992" y="72864"/>
                    <a:pt x="430095" y="86966"/>
                    <a:pt x="401252" y="85684"/>
                  </a:cubicBezTo>
                  <a:cubicBezTo>
                    <a:pt x="369203" y="83120"/>
                    <a:pt x="336513" y="85043"/>
                    <a:pt x="301900" y="85043"/>
                  </a:cubicBezTo>
                  <a:cubicBezTo>
                    <a:pt x="307668" y="49788"/>
                    <a:pt x="324975" y="40815"/>
                    <a:pt x="352537" y="42097"/>
                  </a:cubicBezTo>
                  <a:close/>
                  <a:moveTo>
                    <a:pt x="229870" y="39344"/>
                  </a:moveTo>
                  <a:cubicBezTo>
                    <a:pt x="247377" y="39975"/>
                    <a:pt x="269210" y="42098"/>
                    <a:pt x="296772" y="45303"/>
                  </a:cubicBezTo>
                  <a:cubicBezTo>
                    <a:pt x="294208" y="72223"/>
                    <a:pt x="282671" y="86966"/>
                    <a:pt x="253186" y="85684"/>
                  </a:cubicBezTo>
                  <a:cubicBezTo>
                    <a:pt x="219214" y="83761"/>
                    <a:pt x="185883" y="85043"/>
                    <a:pt x="151270" y="85043"/>
                  </a:cubicBezTo>
                  <a:cubicBezTo>
                    <a:pt x="163769" y="48988"/>
                    <a:pt x="177350" y="37451"/>
                    <a:pt x="229870" y="39344"/>
                  </a:cubicBezTo>
                  <a:close/>
                  <a:moveTo>
                    <a:pt x="1149914" y="5561"/>
                  </a:moveTo>
                  <a:cubicBezTo>
                    <a:pt x="1180681" y="4279"/>
                    <a:pt x="1212090" y="4920"/>
                    <a:pt x="1242856" y="5561"/>
                  </a:cubicBezTo>
                  <a:cubicBezTo>
                    <a:pt x="1246702" y="5561"/>
                    <a:pt x="1254394" y="13894"/>
                    <a:pt x="1253753" y="17099"/>
                  </a:cubicBezTo>
                  <a:cubicBezTo>
                    <a:pt x="1252471" y="22867"/>
                    <a:pt x="1247343" y="31841"/>
                    <a:pt x="1242856" y="31841"/>
                  </a:cubicBezTo>
                  <a:cubicBezTo>
                    <a:pt x="1226832" y="33764"/>
                    <a:pt x="1210807" y="32482"/>
                    <a:pt x="1194783" y="32482"/>
                  </a:cubicBezTo>
                  <a:cubicBezTo>
                    <a:pt x="1180041" y="32482"/>
                    <a:pt x="1164657" y="33764"/>
                    <a:pt x="1149914" y="31841"/>
                  </a:cubicBezTo>
                  <a:cubicBezTo>
                    <a:pt x="1144787" y="31200"/>
                    <a:pt x="1136454" y="22867"/>
                    <a:pt x="1137095" y="19022"/>
                  </a:cubicBezTo>
                  <a:cubicBezTo>
                    <a:pt x="1137736" y="13894"/>
                    <a:pt x="1145428" y="5561"/>
                    <a:pt x="1149914" y="5561"/>
                  </a:cubicBezTo>
                  <a:close/>
                  <a:moveTo>
                    <a:pt x="2398300" y="5401"/>
                  </a:moveTo>
                  <a:cubicBezTo>
                    <a:pt x="2420013" y="5241"/>
                    <a:pt x="2441165" y="8767"/>
                    <a:pt x="2461356" y="26714"/>
                  </a:cubicBezTo>
                  <a:cubicBezTo>
                    <a:pt x="2405591" y="43379"/>
                    <a:pt x="2347903" y="36329"/>
                    <a:pt x="2331878" y="6202"/>
                  </a:cubicBezTo>
                  <a:cubicBezTo>
                    <a:pt x="2354312" y="9407"/>
                    <a:pt x="2376587" y="5562"/>
                    <a:pt x="2398300" y="5401"/>
                  </a:cubicBezTo>
                  <a:close/>
                  <a:moveTo>
                    <a:pt x="2240910" y="4950"/>
                  </a:moveTo>
                  <a:cubicBezTo>
                    <a:pt x="2284566" y="2035"/>
                    <a:pt x="2315694" y="13093"/>
                    <a:pt x="2324828" y="35687"/>
                  </a:cubicBezTo>
                  <a:cubicBezTo>
                    <a:pt x="2282523" y="26072"/>
                    <a:pt x="2237654" y="50429"/>
                    <a:pt x="2193427" y="12612"/>
                  </a:cubicBezTo>
                  <a:cubicBezTo>
                    <a:pt x="2210413" y="8445"/>
                    <a:pt x="2226357" y="5922"/>
                    <a:pt x="2240910" y="4950"/>
                  </a:cubicBezTo>
                  <a:close/>
                  <a:moveTo>
                    <a:pt x="1557576" y="4921"/>
                  </a:moveTo>
                  <a:cubicBezTo>
                    <a:pt x="1583856" y="3639"/>
                    <a:pt x="1610778" y="2997"/>
                    <a:pt x="1637699" y="5562"/>
                  </a:cubicBezTo>
                  <a:cubicBezTo>
                    <a:pt x="1646031" y="6203"/>
                    <a:pt x="1653082" y="17099"/>
                    <a:pt x="1661415" y="22868"/>
                  </a:cubicBezTo>
                  <a:cubicBezTo>
                    <a:pt x="1658851" y="26714"/>
                    <a:pt x="1657569" y="29919"/>
                    <a:pt x="1655646" y="33124"/>
                  </a:cubicBezTo>
                  <a:cubicBezTo>
                    <a:pt x="1622956" y="33124"/>
                    <a:pt x="1590266" y="33765"/>
                    <a:pt x="1557576" y="32483"/>
                  </a:cubicBezTo>
                  <a:cubicBezTo>
                    <a:pt x="1551166" y="32483"/>
                    <a:pt x="1545398" y="22227"/>
                    <a:pt x="1538988" y="16459"/>
                  </a:cubicBezTo>
                  <a:cubicBezTo>
                    <a:pt x="1545398" y="12613"/>
                    <a:pt x="1551166" y="5562"/>
                    <a:pt x="1557576" y="4921"/>
                  </a:cubicBezTo>
                  <a:close/>
                  <a:moveTo>
                    <a:pt x="1421689" y="4921"/>
                  </a:moveTo>
                  <a:cubicBezTo>
                    <a:pt x="1449251" y="3639"/>
                    <a:pt x="1477454" y="2997"/>
                    <a:pt x="1505016" y="5562"/>
                  </a:cubicBezTo>
                  <a:cubicBezTo>
                    <a:pt x="1512708" y="6203"/>
                    <a:pt x="1519118" y="17741"/>
                    <a:pt x="1526168" y="24150"/>
                  </a:cubicBezTo>
                  <a:cubicBezTo>
                    <a:pt x="1524246" y="26714"/>
                    <a:pt x="1522322" y="29919"/>
                    <a:pt x="1520400" y="33124"/>
                  </a:cubicBezTo>
                  <a:cubicBezTo>
                    <a:pt x="1487710" y="33124"/>
                    <a:pt x="1454379" y="33765"/>
                    <a:pt x="1421689" y="32483"/>
                  </a:cubicBezTo>
                  <a:cubicBezTo>
                    <a:pt x="1415920" y="32483"/>
                    <a:pt x="1410152" y="23509"/>
                    <a:pt x="1405024" y="18381"/>
                  </a:cubicBezTo>
                  <a:cubicBezTo>
                    <a:pt x="1410792" y="13895"/>
                    <a:pt x="1415920" y="5562"/>
                    <a:pt x="1421689" y="4921"/>
                  </a:cubicBezTo>
                  <a:close/>
                  <a:moveTo>
                    <a:pt x="2020523" y="4920"/>
                  </a:moveTo>
                  <a:cubicBezTo>
                    <a:pt x="2040554" y="8285"/>
                    <a:pt x="2053053" y="16458"/>
                    <a:pt x="2058181" y="29277"/>
                  </a:cubicBezTo>
                  <a:cubicBezTo>
                    <a:pt x="1999852" y="44020"/>
                    <a:pt x="1947292" y="35687"/>
                    <a:pt x="1937677" y="9407"/>
                  </a:cubicBezTo>
                  <a:cubicBezTo>
                    <a:pt x="1972931" y="2997"/>
                    <a:pt x="2000493" y="1555"/>
                    <a:pt x="2020523" y="4920"/>
                  </a:cubicBezTo>
                  <a:close/>
                  <a:moveTo>
                    <a:pt x="2107156" y="4429"/>
                  </a:moveTo>
                  <a:cubicBezTo>
                    <a:pt x="2150122" y="674"/>
                    <a:pt x="2183173" y="11972"/>
                    <a:pt x="2192787" y="36970"/>
                  </a:cubicBezTo>
                  <a:cubicBezTo>
                    <a:pt x="2148559" y="25432"/>
                    <a:pt x="2103691" y="50430"/>
                    <a:pt x="2061386" y="13253"/>
                  </a:cubicBezTo>
                  <a:cubicBezTo>
                    <a:pt x="2077410" y="8606"/>
                    <a:pt x="2092834" y="5682"/>
                    <a:pt x="2107156" y="4429"/>
                  </a:cubicBezTo>
                  <a:close/>
                  <a:moveTo>
                    <a:pt x="888716" y="4359"/>
                  </a:moveTo>
                  <a:cubicBezTo>
                    <a:pt x="904901" y="914"/>
                    <a:pt x="934866" y="2356"/>
                    <a:pt x="993516" y="5562"/>
                  </a:cubicBezTo>
                  <a:cubicBezTo>
                    <a:pt x="981978" y="17740"/>
                    <a:pt x="975568" y="30559"/>
                    <a:pt x="968518" y="31201"/>
                  </a:cubicBezTo>
                  <a:cubicBezTo>
                    <a:pt x="935828" y="33123"/>
                    <a:pt x="902497" y="32483"/>
                    <a:pt x="866602" y="32483"/>
                  </a:cubicBezTo>
                  <a:cubicBezTo>
                    <a:pt x="870127" y="16138"/>
                    <a:pt x="872531" y="7805"/>
                    <a:pt x="888716" y="4359"/>
                  </a:cubicBezTo>
                  <a:close/>
                  <a:moveTo>
                    <a:pt x="1331312" y="4279"/>
                  </a:moveTo>
                  <a:cubicBezTo>
                    <a:pt x="1344772" y="4279"/>
                    <a:pt x="1358874" y="2997"/>
                    <a:pt x="1372334" y="4920"/>
                  </a:cubicBezTo>
                  <a:cubicBezTo>
                    <a:pt x="1378744" y="5562"/>
                    <a:pt x="1383872" y="13894"/>
                    <a:pt x="1389641" y="18381"/>
                  </a:cubicBezTo>
                  <a:cubicBezTo>
                    <a:pt x="1384513" y="23509"/>
                    <a:pt x="1379385" y="32483"/>
                    <a:pt x="1373616" y="32483"/>
                  </a:cubicBezTo>
                  <a:cubicBezTo>
                    <a:pt x="1345413" y="33765"/>
                    <a:pt x="1316569" y="33765"/>
                    <a:pt x="1287725" y="32483"/>
                  </a:cubicBezTo>
                  <a:cubicBezTo>
                    <a:pt x="1281956" y="32483"/>
                    <a:pt x="1276187" y="23509"/>
                    <a:pt x="1270419" y="19022"/>
                  </a:cubicBezTo>
                  <a:cubicBezTo>
                    <a:pt x="1276829" y="13894"/>
                    <a:pt x="1282597" y="6202"/>
                    <a:pt x="1289648" y="4920"/>
                  </a:cubicBezTo>
                  <a:cubicBezTo>
                    <a:pt x="1303750" y="2356"/>
                    <a:pt x="1317210" y="4279"/>
                    <a:pt x="1331312" y="4279"/>
                  </a:cubicBezTo>
                  <a:close/>
                  <a:moveTo>
                    <a:pt x="1759405" y="3799"/>
                  </a:moveTo>
                  <a:cubicBezTo>
                    <a:pt x="1777593" y="7004"/>
                    <a:pt x="1786726" y="14856"/>
                    <a:pt x="1790252" y="27996"/>
                  </a:cubicBezTo>
                  <a:cubicBezTo>
                    <a:pt x="1735769" y="44662"/>
                    <a:pt x="1678081" y="35688"/>
                    <a:pt x="1674235" y="7485"/>
                  </a:cubicBezTo>
                  <a:cubicBezTo>
                    <a:pt x="1713975" y="2036"/>
                    <a:pt x="1741217" y="594"/>
                    <a:pt x="1759405" y="3799"/>
                  </a:cubicBezTo>
                  <a:close/>
                  <a:moveTo>
                    <a:pt x="1117224" y="3638"/>
                  </a:moveTo>
                  <a:cubicBezTo>
                    <a:pt x="1119788" y="6843"/>
                    <a:pt x="1122352" y="10049"/>
                    <a:pt x="1124916" y="13253"/>
                  </a:cubicBezTo>
                  <a:cubicBezTo>
                    <a:pt x="1118506" y="19663"/>
                    <a:pt x="1112096" y="30560"/>
                    <a:pt x="1105045" y="31201"/>
                  </a:cubicBezTo>
                  <a:cubicBezTo>
                    <a:pt x="1071074" y="33124"/>
                    <a:pt x="1037743" y="31842"/>
                    <a:pt x="1003771" y="31842"/>
                  </a:cubicBezTo>
                  <a:cubicBezTo>
                    <a:pt x="1001848" y="27996"/>
                    <a:pt x="999925" y="24791"/>
                    <a:pt x="998643" y="20945"/>
                  </a:cubicBezTo>
                  <a:cubicBezTo>
                    <a:pt x="1006335" y="15176"/>
                    <a:pt x="1013386" y="4280"/>
                    <a:pt x="1021718" y="4280"/>
                  </a:cubicBezTo>
                  <a:cubicBezTo>
                    <a:pt x="1053126" y="2356"/>
                    <a:pt x="1085175" y="3638"/>
                    <a:pt x="1117224" y="3638"/>
                  </a:cubicBezTo>
                  <a:close/>
                  <a:moveTo>
                    <a:pt x="1848320" y="2697"/>
                  </a:moveTo>
                  <a:cubicBezTo>
                    <a:pt x="1887680" y="-127"/>
                    <a:pt x="1918928" y="10209"/>
                    <a:pt x="1924216" y="29919"/>
                  </a:cubicBezTo>
                  <a:cubicBezTo>
                    <a:pt x="1856913" y="43380"/>
                    <a:pt x="1812685" y="35688"/>
                    <a:pt x="1806917" y="10049"/>
                  </a:cubicBezTo>
                  <a:cubicBezTo>
                    <a:pt x="1821179" y="6043"/>
                    <a:pt x="1835200" y="3639"/>
                    <a:pt x="1848320" y="2697"/>
                  </a:cubicBezTo>
                  <a:close/>
                  <a:moveTo>
                    <a:pt x="360550" y="1876"/>
                  </a:moveTo>
                  <a:cubicBezTo>
                    <a:pt x="380901" y="-1649"/>
                    <a:pt x="409264" y="-207"/>
                    <a:pt x="446120" y="6203"/>
                  </a:cubicBezTo>
                  <a:cubicBezTo>
                    <a:pt x="437146" y="33765"/>
                    <a:pt x="386509" y="42098"/>
                    <a:pt x="323052" y="27355"/>
                  </a:cubicBezTo>
                  <a:cubicBezTo>
                    <a:pt x="327859" y="13895"/>
                    <a:pt x="340198" y="5402"/>
                    <a:pt x="360550" y="1876"/>
                  </a:cubicBezTo>
                  <a:close/>
                  <a:moveTo>
                    <a:pt x="716613" y="1716"/>
                  </a:moveTo>
                  <a:cubicBezTo>
                    <a:pt x="712126" y="35047"/>
                    <a:pt x="675590" y="41457"/>
                    <a:pt x="595468" y="23509"/>
                  </a:cubicBezTo>
                  <a:cubicBezTo>
                    <a:pt x="630081" y="-13668"/>
                    <a:pt x="675590" y="12613"/>
                    <a:pt x="716613" y="1716"/>
                  </a:cubicBezTo>
                  <a:close/>
                  <a:moveTo>
                    <a:pt x="800382" y="1645"/>
                  </a:moveTo>
                  <a:cubicBezTo>
                    <a:pt x="816246" y="2316"/>
                    <a:pt x="835675" y="4119"/>
                    <a:pt x="859552" y="6843"/>
                  </a:cubicBezTo>
                  <a:cubicBezTo>
                    <a:pt x="848014" y="17740"/>
                    <a:pt x="841604" y="29919"/>
                    <a:pt x="833913" y="30559"/>
                  </a:cubicBezTo>
                  <a:cubicBezTo>
                    <a:pt x="800582" y="33123"/>
                    <a:pt x="767251" y="31841"/>
                    <a:pt x="730074" y="31841"/>
                  </a:cubicBezTo>
                  <a:cubicBezTo>
                    <a:pt x="737285" y="7805"/>
                    <a:pt x="752789" y="-368"/>
                    <a:pt x="800382" y="1645"/>
                  </a:cubicBezTo>
                  <a:close/>
                  <a:moveTo>
                    <a:pt x="529888" y="603"/>
                  </a:moveTo>
                  <a:cubicBezTo>
                    <a:pt x="544430" y="1274"/>
                    <a:pt x="561497" y="3157"/>
                    <a:pt x="581367" y="6202"/>
                  </a:cubicBezTo>
                  <a:cubicBezTo>
                    <a:pt x="574957" y="34406"/>
                    <a:pt x="532652" y="42097"/>
                    <a:pt x="459581" y="28637"/>
                  </a:cubicBezTo>
                  <a:cubicBezTo>
                    <a:pt x="465350" y="7484"/>
                    <a:pt x="486262" y="-1410"/>
                    <a:pt x="529888" y="603"/>
                  </a:cubicBezTo>
                  <a:close/>
                  <a:moveTo>
                    <a:pt x="310875" y="434"/>
                  </a:moveTo>
                  <a:cubicBezTo>
                    <a:pt x="302542" y="33765"/>
                    <a:pt x="253187" y="42098"/>
                    <a:pt x="179474" y="24151"/>
                  </a:cubicBezTo>
                  <a:cubicBezTo>
                    <a:pt x="221138" y="-16232"/>
                    <a:pt x="268570" y="13254"/>
                    <a:pt x="310875" y="434"/>
                  </a:cubicBezTo>
                  <a:close/>
                </a:path>
              </a:pathLst>
            </a:custGeom>
            <a:solidFill>
              <a:schemeClr val="accent1">
                <a:lumMod val="75000"/>
              </a:schemeClr>
            </a:solidFill>
            <a:ln w="9525" cap="flat">
              <a:noFill/>
              <a:prstDash val="solid"/>
              <a:miter/>
            </a:ln>
          </p:spPr>
          <p:txBody>
            <a:bodyPr wrap="square" rtlCol="0" anchor="ctr">
              <a:noAutofit/>
            </a:bodyPr>
            <a:lstStyle/>
            <a:p>
              <a:endParaRPr lang="en-US"/>
            </a:p>
          </p:txBody>
        </p:sp>
        <p:sp>
          <p:nvSpPr>
            <p:cNvPr id="30" name="Freeform: Shape 90">
              <a:extLst>
                <a:ext uri="{FF2B5EF4-FFF2-40B4-BE49-F238E27FC236}">
                  <a16:creationId xmlns:a16="http://schemas.microsoft.com/office/drawing/2014/main" id="{0583E431-7DD8-4474-A7EC-8E58A4178F20}"/>
                </a:ext>
              </a:extLst>
            </p:cNvPr>
            <p:cNvSpPr/>
            <p:nvPr/>
          </p:nvSpPr>
          <p:spPr>
            <a:xfrm>
              <a:off x="2354140" y="5141372"/>
              <a:ext cx="621749" cy="153835"/>
            </a:xfrm>
            <a:custGeom>
              <a:avLst/>
              <a:gdLst>
                <a:gd name="connsiteX0" fmla="*/ 874395 w 923925"/>
                <a:gd name="connsiteY0" fmla="*/ 0 h 228600"/>
                <a:gd name="connsiteX1" fmla="*/ 926782 w 923925"/>
                <a:gd name="connsiteY1" fmla="*/ 228600 h 228600"/>
                <a:gd name="connsiteX2" fmla="*/ 0 w 923925"/>
                <a:gd name="connsiteY2" fmla="*/ 228600 h 228600"/>
                <a:gd name="connsiteX3" fmla="*/ 46672 w 923925"/>
                <a:gd name="connsiteY3" fmla="*/ 18097 h 228600"/>
                <a:gd name="connsiteX4" fmla="*/ 75247 w 923925"/>
                <a:gd name="connsiteY4" fmla="*/ 953 h 228600"/>
                <a:gd name="connsiteX5" fmla="*/ 874395 w 923925"/>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3925" h="228600">
                  <a:moveTo>
                    <a:pt x="874395" y="0"/>
                  </a:moveTo>
                  <a:cubicBezTo>
                    <a:pt x="891540" y="74295"/>
                    <a:pt x="908685" y="149543"/>
                    <a:pt x="926782" y="228600"/>
                  </a:cubicBezTo>
                  <a:cubicBezTo>
                    <a:pt x="618172" y="228600"/>
                    <a:pt x="313372" y="228600"/>
                    <a:pt x="0" y="228600"/>
                  </a:cubicBezTo>
                  <a:cubicBezTo>
                    <a:pt x="16192" y="155257"/>
                    <a:pt x="29528" y="85725"/>
                    <a:pt x="46672" y="18097"/>
                  </a:cubicBezTo>
                  <a:cubicBezTo>
                    <a:pt x="48578" y="10478"/>
                    <a:pt x="64770" y="953"/>
                    <a:pt x="75247" y="953"/>
                  </a:cubicBezTo>
                  <a:cubicBezTo>
                    <a:pt x="339090" y="0"/>
                    <a:pt x="603885" y="0"/>
                    <a:pt x="874395" y="0"/>
                  </a:cubicBezTo>
                  <a:close/>
                </a:path>
              </a:pathLst>
            </a:custGeom>
            <a:solidFill>
              <a:schemeClr val="accent1">
                <a:lumMod val="75000"/>
              </a:schemeClr>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42313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5394960" y="4877257"/>
            <a:ext cx="679704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ctr">
            <a:spAutoFit/>
          </a:bodyPr>
          <a:lstStyle/>
          <a:p>
            <a:pPr algn="just"/>
            <a:r>
              <a:rPr lang="el-GR" sz="4000" b="1" dirty="0">
                <a:latin typeface="+mj-lt"/>
              </a:rPr>
              <a:t>Καλή Επιτυχία!</a:t>
            </a:r>
            <a:endParaRPr lang="ko-KR" altLang="en-US" sz="4000" b="1" dirty="0">
              <a:latin typeface="+mj-lt"/>
              <a:cs typeface="Arial" pitchFamily="34" charset="0"/>
            </a:endParaRPr>
          </a:p>
        </p:txBody>
      </p:sp>
      <p:sp>
        <p:nvSpPr>
          <p:cNvPr id="9" name="TextBox 8">
            <a:extLst>
              <a:ext uri="{FF2B5EF4-FFF2-40B4-BE49-F238E27FC236}">
                <a16:creationId xmlns:a16="http://schemas.microsoft.com/office/drawing/2014/main" id="{2B6167FF-AD5E-41E4-8385-3024DC936CF2}"/>
              </a:ext>
            </a:extLst>
          </p:cNvPr>
          <p:cNvSpPr txBox="1"/>
          <p:nvPr/>
        </p:nvSpPr>
        <p:spPr>
          <a:xfrm>
            <a:off x="4376057" y="5714419"/>
            <a:ext cx="6734230" cy="830997"/>
          </a:xfrm>
          <a:prstGeom prst="rect">
            <a:avLst/>
          </a:prstGeom>
          <a:noFill/>
        </p:spPr>
        <p:txBody>
          <a:bodyPr wrap="square" rtlCol="0" anchor="ctr">
            <a:spAutoFit/>
          </a:bodyPr>
          <a:lstStyle/>
          <a:p>
            <a:pPr algn="ctr"/>
            <a:r>
              <a:rPr lang="el-GR" altLang="ko-KR" sz="2400" b="1" dirty="0">
                <a:cs typeface="Arial" pitchFamily="34" charset="0"/>
              </a:rPr>
              <a:t>Μαρία Βεργέτη</a:t>
            </a:r>
            <a:br>
              <a:rPr lang="el-GR" altLang="ko-KR" sz="2400" b="1" dirty="0">
                <a:cs typeface="Arial" pitchFamily="34" charset="0"/>
              </a:rPr>
            </a:br>
            <a:r>
              <a:rPr lang="el-GR" altLang="ko-KR" sz="2400" b="1" dirty="0">
                <a:cs typeface="Arial" pitchFamily="34" charset="0"/>
              </a:rPr>
              <a:t>Καθηγήτρια Κοινωνιολογίας Π.Τ.Δ.Ε. Δ.Π.Θ</a:t>
            </a:r>
          </a:p>
        </p:txBody>
      </p:sp>
    </p:spTree>
    <p:extLst>
      <p:ext uri="{BB962C8B-B14F-4D97-AF65-F5344CB8AC3E}">
        <p14:creationId xmlns:p14="http://schemas.microsoft.com/office/powerpoint/2010/main" val="305734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4 - Ομάδα"/>
          <p:cNvGrpSpPr/>
          <p:nvPr/>
        </p:nvGrpSpPr>
        <p:grpSpPr>
          <a:xfrm>
            <a:off x="2442754" y="2050869"/>
            <a:ext cx="7563395" cy="4349931"/>
            <a:chOff x="1541417" y="1371600"/>
            <a:chExt cx="4071515" cy="4480894"/>
          </a:xfrm>
        </p:grpSpPr>
        <p:grpSp>
          <p:nvGrpSpPr>
            <p:cNvPr id="3" name="Google Shape;12277;p68"/>
            <p:cNvGrpSpPr/>
            <p:nvPr/>
          </p:nvGrpSpPr>
          <p:grpSpPr>
            <a:xfrm>
              <a:off x="1541417" y="1371600"/>
              <a:ext cx="3540034" cy="3448593"/>
              <a:chOff x="2623237" y="2431047"/>
              <a:chExt cx="355024" cy="332630"/>
            </a:xfrm>
            <a:solidFill>
              <a:schemeClr val="tx1"/>
            </a:solidFill>
          </p:grpSpPr>
          <p:sp>
            <p:nvSpPr>
              <p:cNvPr id="12" name="Google Shape;12278;p68"/>
              <p:cNvSpPr/>
              <p:nvPr/>
            </p:nvSpPr>
            <p:spPr>
              <a:xfrm>
                <a:off x="2655856" y="2604370"/>
                <a:ext cx="48579" cy="64506"/>
              </a:xfrm>
              <a:custGeom>
                <a:avLst/>
                <a:gdLst/>
                <a:ahLst/>
                <a:cxnLst/>
                <a:rect l="l" t="t" r="r" b="b"/>
                <a:pathLst>
                  <a:path w="1525" h="2025" extrusionOk="0">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279;p68"/>
              <p:cNvSpPr/>
              <p:nvPr/>
            </p:nvSpPr>
            <p:spPr>
              <a:xfrm>
                <a:off x="2623237" y="2431047"/>
                <a:ext cx="355024" cy="332630"/>
              </a:xfrm>
              <a:custGeom>
                <a:avLst/>
                <a:gdLst/>
                <a:ahLst/>
                <a:cxnLst/>
                <a:rect l="l" t="t" r="r" b="b"/>
                <a:pathLst>
                  <a:path w="11145" h="10442" extrusionOk="0">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solidFill>
                </a:endParaRPr>
              </a:p>
            </p:txBody>
          </p:sp>
          <p:sp>
            <p:nvSpPr>
              <p:cNvPr id="14" name="Google Shape;12280;p68"/>
              <p:cNvSpPr/>
              <p:nvPr/>
            </p:nvSpPr>
            <p:spPr>
              <a:xfrm>
                <a:off x="2897827" y="2604753"/>
                <a:ext cx="48197" cy="64506"/>
              </a:xfrm>
              <a:custGeom>
                <a:avLst/>
                <a:gdLst/>
                <a:ahLst/>
                <a:cxnLst/>
                <a:rect l="l" t="t" r="r" b="b"/>
                <a:pathLst>
                  <a:path w="1513" h="2025" extrusionOk="0">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281;p68"/>
              <p:cNvSpPr/>
              <p:nvPr/>
            </p:nvSpPr>
            <p:spPr>
              <a:xfrm>
                <a:off x="2775695" y="2551650"/>
                <a:ext cx="51223" cy="51223"/>
              </a:xfrm>
              <a:custGeom>
                <a:avLst/>
                <a:gdLst/>
                <a:ahLst/>
                <a:cxnLst/>
                <a:rect l="l" t="t" r="r" b="b"/>
                <a:pathLst>
                  <a:path w="1608" h="1608" extrusionOk="0">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23 - Ομάδα"/>
            <p:cNvGrpSpPr/>
            <p:nvPr/>
          </p:nvGrpSpPr>
          <p:grpSpPr>
            <a:xfrm>
              <a:off x="1555775" y="4773913"/>
              <a:ext cx="4057157" cy="1078581"/>
              <a:chOff x="1555775" y="4773913"/>
              <a:chExt cx="4057157" cy="1078581"/>
            </a:xfrm>
          </p:grpSpPr>
          <p:sp>
            <p:nvSpPr>
              <p:cNvPr id="16" name="Round Same Side Corner Rectangle 8">
                <a:extLst>
                  <a:ext uri="{FF2B5EF4-FFF2-40B4-BE49-F238E27FC236}">
                    <a16:creationId xmlns:a16="http://schemas.microsoft.com/office/drawing/2014/main" id="{DB67113F-D303-42DA-95BD-610BBED8BE92}"/>
                  </a:ext>
                </a:extLst>
              </p:cNvPr>
              <p:cNvSpPr/>
              <p:nvPr/>
            </p:nvSpPr>
            <p:spPr>
              <a:xfrm>
                <a:off x="1555775" y="492501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ound Same Side Corner Rectangle 8">
                <a:extLst>
                  <a:ext uri="{FF2B5EF4-FFF2-40B4-BE49-F238E27FC236}">
                    <a16:creationId xmlns:a16="http://schemas.microsoft.com/office/drawing/2014/main" id="{DB67113F-D303-42DA-95BD-610BBED8BE92}"/>
                  </a:ext>
                </a:extLst>
              </p:cNvPr>
              <p:cNvSpPr/>
              <p:nvPr/>
            </p:nvSpPr>
            <p:spPr>
              <a:xfrm>
                <a:off x="3837422" y="4868410"/>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ound Same Side Corner Rectangle 8">
                <a:extLst>
                  <a:ext uri="{FF2B5EF4-FFF2-40B4-BE49-F238E27FC236}">
                    <a16:creationId xmlns:a16="http://schemas.microsoft.com/office/drawing/2014/main" id="{DB67113F-D303-42DA-95BD-610BBED8BE92}"/>
                  </a:ext>
                </a:extLst>
              </p:cNvPr>
              <p:cNvSpPr/>
              <p:nvPr/>
            </p:nvSpPr>
            <p:spPr>
              <a:xfrm>
                <a:off x="2983981" y="5190627"/>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 Same Side Corner Rectangle 8">
                <a:extLst>
                  <a:ext uri="{FF2B5EF4-FFF2-40B4-BE49-F238E27FC236}">
                    <a16:creationId xmlns:a16="http://schemas.microsoft.com/office/drawing/2014/main" id="{DB67113F-D303-42DA-95BD-610BBED8BE92}"/>
                  </a:ext>
                </a:extLst>
              </p:cNvPr>
              <p:cNvSpPr/>
              <p:nvPr/>
            </p:nvSpPr>
            <p:spPr>
              <a:xfrm>
                <a:off x="3449890" y="4885826"/>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 Same Side Corner Rectangle 20">
                <a:extLst>
                  <a:ext uri="{FF2B5EF4-FFF2-40B4-BE49-F238E27FC236}">
                    <a16:creationId xmlns:a16="http://schemas.microsoft.com/office/drawing/2014/main" id="{64493E6A-B33B-4279-A44A-DC445D86772A}"/>
                  </a:ext>
                </a:extLst>
              </p:cNvPr>
              <p:cNvSpPr/>
              <p:nvPr/>
            </p:nvSpPr>
            <p:spPr>
              <a:xfrm rot="10800000">
                <a:off x="2090687" y="4974210"/>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 Same Side Corner Rectangle 20">
                <a:extLst>
                  <a:ext uri="{FF2B5EF4-FFF2-40B4-BE49-F238E27FC236}">
                    <a16:creationId xmlns:a16="http://schemas.microsoft.com/office/drawing/2014/main" id="{64493E6A-B33B-4279-A44A-DC445D86772A}"/>
                  </a:ext>
                </a:extLst>
              </p:cNvPr>
              <p:cNvSpPr/>
              <p:nvPr/>
            </p:nvSpPr>
            <p:spPr>
              <a:xfrm rot="10800000">
                <a:off x="5299796" y="4773913"/>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ound Same Side Corner Rectangle 20">
                <a:extLst>
                  <a:ext uri="{FF2B5EF4-FFF2-40B4-BE49-F238E27FC236}">
                    <a16:creationId xmlns:a16="http://schemas.microsoft.com/office/drawing/2014/main" id="{64493E6A-B33B-4279-A44A-DC445D86772A}"/>
                  </a:ext>
                </a:extLst>
              </p:cNvPr>
              <p:cNvSpPr/>
              <p:nvPr/>
            </p:nvSpPr>
            <p:spPr>
              <a:xfrm rot="10800000">
                <a:off x="4942745" y="4965502"/>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ound Same Side Corner Rectangle 20">
                <a:extLst>
                  <a:ext uri="{FF2B5EF4-FFF2-40B4-BE49-F238E27FC236}">
                    <a16:creationId xmlns:a16="http://schemas.microsoft.com/office/drawing/2014/main" id="{64493E6A-B33B-4279-A44A-DC445D86772A}"/>
                  </a:ext>
                </a:extLst>
              </p:cNvPr>
              <p:cNvSpPr/>
              <p:nvPr/>
            </p:nvSpPr>
            <p:spPr>
              <a:xfrm rot="10800000">
                <a:off x="2482573" y="492195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grpSp>
        <p:nvGrpSpPr>
          <p:cNvPr id="24" name="23 - Ομάδα"/>
          <p:cNvGrpSpPr/>
          <p:nvPr/>
        </p:nvGrpSpPr>
        <p:grpSpPr>
          <a:xfrm>
            <a:off x="458173" y="175223"/>
            <a:ext cx="1462067" cy="1474283"/>
            <a:chOff x="7917064" y="593234"/>
            <a:chExt cx="1462067" cy="1474283"/>
          </a:xfrm>
        </p:grpSpPr>
        <p:sp>
          <p:nvSpPr>
            <p:cNvPr id="27" name="Oval 21">
              <a:extLst>
                <a:ext uri="{FF2B5EF4-FFF2-40B4-BE49-F238E27FC236}">
                  <a16:creationId xmlns:a16="http://schemas.microsoft.com/office/drawing/2014/main" id="{4F5A981F-D6CA-4847-ABC6-1D14BFA6082F}"/>
                </a:ext>
              </a:extLst>
            </p:cNvPr>
            <p:cNvSpPr>
              <a:spLocks noChangeAspect="1"/>
            </p:cNvSpPr>
            <p:nvPr/>
          </p:nvSpPr>
          <p:spPr>
            <a:xfrm>
              <a:off x="7917064" y="593234"/>
              <a:ext cx="1462067" cy="147428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27 - TextBox"/>
            <p:cNvSpPr txBox="1"/>
            <p:nvPr/>
          </p:nvSpPr>
          <p:spPr>
            <a:xfrm>
              <a:off x="8412480" y="966652"/>
              <a:ext cx="483326" cy="707886"/>
            </a:xfrm>
            <a:prstGeom prst="rect">
              <a:avLst/>
            </a:prstGeom>
            <a:noFill/>
          </p:spPr>
          <p:txBody>
            <a:bodyPr wrap="square" rtlCol="0">
              <a:spAutoFit/>
            </a:bodyPr>
            <a:lstStyle/>
            <a:p>
              <a:r>
                <a:rPr lang="en-US" altLang="ko-KR" sz="4000" b="1" dirty="0">
                  <a:solidFill>
                    <a:schemeClr val="accent6"/>
                  </a:solidFill>
                  <a:cs typeface="Arial" pitchFamily="34" charset="0"/>
                </a:rPr>
                <a:t>1</a:t>
              </a:r>
              <a:endParaRPr lang="el-GR" altLang="ko-KR" sz="4000" b="1" dirty="0">
                <a:solidFill>
                  <a:schemeClr val="accent6"/>
                </a:solidFill>
                <a:cs typeface="Arial" pitchFamily="34" charset="0"/>
              </a:endParaRPr>
            </a:p>
          </p:txBody>
        </p:sp>
      </p:grpSp>
      <p:sp>
        <p:nvSpPr>
          <p:cNvPr id="26" name="25 - TextBox"/>
          <p:cNvSpPr txBox="1"/>
          <p:nvPr/>
        </p:nvSpPr>
        <p:spPr>
          <a:xfrm>
            <a:off x="2155371" y="300446"/>
            <a:ext cx="9104812" cy="1600438"/>
          </a:xfrm>
          <a:prstGeom prst="rect">
            <a:avLst/>
          </a:prstGeom>
          <a:noFill/>
        </p:spPr>
        <p:txBody>
          <a:bodyPr wrap="square" rtlCol="0">
            <a:spAutoFit/>
          </a:bodyPr>
          <a:lstStyle/>
          <a:p>
            <a:pPr algn="ctr"/>
            <a:r>
              <a:rPr lang="el-GR" altLang="ko-KR" sz="4000" b="1" dirty="0">
                <a:solidFill>
                  <a:schemeClr val="accent6"/>
                </a:solidFill>
                <a:cs typeface="Arial" pitchFamily="34" charset="0"/>
              </a:rPr>
              <a:t>Το μοντέλο των  5 σταδίων για εργαστήρια βιωματικής μάθησης</a:t>
            </a:r>
            <a:endParaRPr lang="ko-KR" altLang="en-US" sz="4000" b="1" dirty="0">
              <a:solidFill>
                <a:schemeClr val="accent6"/>
              </a:solidFill>
              <a:cs typeface="Arial" pitchFamily="34" charset="0"/>
            </a:endParaRPr>
          </a:p>
          <a:p>
            <a:endParaRPr lang="el-GR" dirty="0"/>
          </a:p>
        </p:txBody>
      </p:sp>
    </p:spTree>
    <p:extLst>
      <p:ext uri="{BB962C8B-B14F-4D97-AF65-F5344CB8AC3E}">
        <p14:creationId xmlns:p14="http://schemas.microsoft.com/office/powerpoint/2010/main" val="126376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a:extLst>
              <a:ext uri="{FF2B5EF4-FFF2-40B4-BE49-F238E27FC236}">
                <a16:creationId xmlns:a16="http://schemas.microsoft.com/office/drawing/2014/main" id="{C6704C23-8226-4899-8B14-AF1061FF1CC9}"/>
              </a:ext>
            </a:extLst>
          </p:cNvPr>
          <p:cNvSpPr/>
          <p:nvPr/>
        </p:nvSpPr>
        <p:spPr>
          <a:xfrm>
            <a:off x="509451" y="1345474"/>
            <a:ext cx="11090366" cy="5303519"/>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44137" y="639955"/>
            <a:ext cx="11286309" cy="724247"/>
          </a:xfrm>
        </p:spPr>
        <p:txBody>
          <a:bodyPr/>
          <a:lstStyle/>
          <a:p>
            <a:r>
              <a:rPr lang="el-GR" altLang="ko-KR" sz="3600" b="1" dirty="0">
                <a:solidFill>
                  <a:schemeClr val="accent6"/>
                </a:solidFill>
                <a:latin typeface="+mn-lt"/>
              </a:rPr>
              <a:t>Το μοντέλο 5 σταδίων (Βεργέτη, 2019)</a:t>
            </a:r>
            <a:endParaRPr lang="en-US" altLang="ko-KR" sz="3600" b="1" dirty="0">
              <a:solidFill>
                <a:schemeClr val="accent6"/>
              </a:solidFill>
              <a:latin typeface="+mn-lt"/>
            </a:endParaRPr>
          </a:p>
        </p:txBody>
      </p:sp>
      <p:sp>
        <p:nvSpPr>
          <p:cNvPr id="33" name="TextBox 32">
            <a:extLst>
              <a:ext uri="{FF2B5EF4-FFF2-40B4-BE49-F238E27FC236}">
                <a16:creationId xmlns:a16="http://schemas.microsoft.com/office/drawing/2014/main" id="{9B583191-69B8-463E-8E8A-295A73BDD1DC}"/>
              </a:ext>
            </a:extLst>
          </p:cNvPr>
          <p:cNvSpPr txBox="1"/>
          <p:nvPr/>
        </p:nvSpPr>
        <p:spPr>
          <a:xfrm>
            <a:off x="4320629" y="2421251"/>
            <a:ext cx="7001183" cy="276999"/>
          </a:xfrm>
          <a:prstGeom prst="rect">
            <a:avLst/>
          </a:prstGeom>
          <a:noFill/>
        </p:spPr>
        <p:txBody>
          <a:bodyPr wrap="square" lIns="0" rtlCol="0">
            <a:spAutoFit/>
          </a:bodyPr>
          <a:lstStyle/>
          <a:p>
            <a:pPr marL="171450" indent="-171450">
              <a:buFont typeface="Wingdings" pitchFamily="2" charset="2"/>
              <a:buChar char="ü"/>
            </a:pPr>
            <a:endParaRPr lang="en-US" altLang="ko-KR"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914400" y="1775671"/>
            <a:ext cx="10254343" cy="4278094"/>
          </a:xfrm>
          <a:prstGeom prst="rect">
            <a:avLst/>
          </a:prstGeom>
          <a:noFill/>
        </p:spPr>
        <p:txBody>
          <a:bodyPr wrap="square" rtlCol="0" anchor="ctr">
            <a:spAutoFit/>
          </a:bodyPr>
          <a:lstStyle/>
          <a:p>
            <a:r>
              <a:rPr lang="el-GR" altLang="ko-KR" sz="2400" b="1" dirty="0">
                <a:solidFill>
                  <a:schemeClr val="accent2">
                    <a:lumMod val="60000"/>
                    <a:lumOff val="40000"/>
                  </a:schemeClr>
                </a:solidFill>
                <a:cs typeface="Arial" pitchFamily="34" charset="0"/>
              </a:rPr>
              <a:t>Α΄ φάση: </a:t>
            </a:r>
            <a:r>
              <a:rPr lang="el-GR" altLang="ko-KR" sz="2400" dirty="0">
                <a:solidFill>
                  <a:schemeClr val="accent3"/>
                </a:solidFill>
                <a:cs typeface="Arial" pitchFamily="34" charset="0"/>
              </a:rPr>
              <a:t>Γνωριμία ομάδας, διερεύνηση ενδιαφερόντων.</a:t>
            </a:r>
            <a:endParaRPr lang="en-US" altLang="ko-KR" sz="2400" dirty="0">
              <a:solidFill>
                <a:schemeClr val="accent3"/>
              </a:solidFill>
              <a:cs typeface="Arial" pitchFamily="34" charset="0"/>
            </a:endParaRPr>
          </a:p>
          <a:p>
            <a:br>
              <a:rPr lang="el-GR" altLang="ko-KR" sz="2400" dirty="0">
                <a:solidFill>
                  <a:schemeClr val="accent3"/>
                </a:solidFill>
                <a:cs typeface="Arial" pitchFamily="34" charset="0"/>
              </a:rPr>
            </a:br>
            <a:r>
              <a:rPr lang="el-GR" altLang="ko-KR" sz="2400" b="1" dirty="0">
                <a:solidFill>
                  <a:schemeClr val="accent2">
                    <a:lumMod val="60000"/>
                    <a:lumOff val="40000"/>
                  </a:schemeClr>
                </a:solidFill>
                <a:cs typeface="Arial" pitchFamily="34" charset="0"/>
              </a:rPr>
              <a:t>Β΄ φάση</a:t>
            </a:r>
            <a:r>
              <a:rPr lang="el-GR" altLang="ko-KR" sz="3200" b="1" dirty="0">
                <a:solidFill>
                  <a:schemeClr val="accent2">
                    <a:lumMod val="60000"/>
                    <a:lumOff val="40000"/>
                  </a:schemeClr>
                </a:solidFill>
                <a:cs typeface="Arial" pitchFamily="34" charset="0"/>
              </a:rPr>
              <a:t>: </a:t>
            </a:r>
            <a:r>
              <a:rPr lang="el-GR" altLang="ko-KR" sz="2400" dirty="0">
                <a:solidFill>
                  <a:schemeClr val="accent3"/>
                </a:solidFill>
                <a:cs typeface="Arial" pitchFamily="34" charset="0"/>
              </a:rPr>
              <a:t>Προσέγγιση εννοιών. </a:t>
            </a:r>
            <a:endParaRPr lang="en-US" altLang="ko-KR" sz="2400" dirty="0">
              <a:solidFill>
                <a:schemeClr val="accent3"/>
              </a:solidFill>
              <a:cs typeface="Arial" pitchFamily="34" charset="0"/>
            </a:endParaRPr>
          </a:p>
          <a:p>
            <a:br>
              <a:rPr lang="el-GR" altLang="ko-KR" sz="2400" dirty="0">
                <a:solidFill>
                  <a:schemeClr val="accent3"/>
                </a:solidFill>
                <a:cs typeface="Arial" pitchFamily="34" charset="0"/>
              </a:rPr>
            </a:br>
            <a:r>
              <a:rPr lang="el-GR" altLang="ko-KR" sz="2400" b="1" dirty="0">
                <a:solidFill>
                  <a:schemeClr val="accent2">
                    <a:lumMod val="60000"/>
                    <a:lumOff val="40000"/>
                  </a:schemeClr>
                </a:solidFill>
                <a:cs typeface="Arial" pitchFamily="34" charset="0"/>
              </a:rPr>
              <a:t>Γ΄ φάση: </a:t>
            </a:r>
            <a:r>
              <a:rPr lang="el-GR" altLang="ko-KR" sz="2400" dirty="0">
                <a:solidFill>
                  <a:schemeClr val="accent3"/>
                </a:solidFill>
                <a:cs typeface="Arial" pitchFamily="34" charset="0"/>
              </a:rPr>
              <a:t>Αναζήτηση στοιχείων με ομαδοσυνεργατικό τρόπο.</a:t>
            </a:r>
            <a:endParaRPr lang="en-US" altLang="ko-KR" sz="2400" dirty="0">
              <a:solidFill>
                <a:schemeClr val="accent3"/>
              </a:solidFill>
              <a:cs typeface="Arial" pitchFamily="34" charset="0"/>
            </a:endParaRPr>
          </a:p>
          <a:p>
            <a:br>
              <a:rPr lang="el-GR" altLang="ko-KR" sz="2400" dirty="0">
                <a:solidFill>
                  <a:schemeClr val="accent3"/>
                </a:solidFill>
                <a:cs typeface="Arial" pitchFamily="34" charset="0"/>
              </a:rPr>
            </a:br>
            <a:r>
              <a:rPr lang="el-GR" altLang="ko-KR" sz="2400" b="1" dirty="0">
                <a:solidFill>
                  <a:schemeClr val="accent2">
                    <a:lumMod val="60000"/>
                    <a:lumOff val="40000"/>
                  </a:schemeClr>
                </a:solidFill>
                <a:cs typeface="Arial" pitchFamily="34" charset="0"/>
              </a:rPr>
              <a:t>Δ΄ φάση: </a:t>
            </a:r>
            <a:r>
              <a:rPr lang="el-GR" altLang="ko-KR" sz="2400" dirty="0">
                <a:solidFill>
                  <a:schemeClr val="accent3"/>
                </a:solidFill>
                <a:cs typeface="Arial" pitchFamily="34" charset="0"/>
              </a:rPr>
              <a:t>Εμπέδωση και εφαρμογή της νέας γνώσης: δραστηριότητες εμπέδωσης, παρουσίαση υλικού από τους εκπαιδευόμενους. </a:t>
            </a:r>
            <a:endParaRPr lang="en-US" altLang="ko-KR" sz="2400" dirty="0">
              <a:solidFill>
                <a:schemeClr val="accent3"/>
              </a:solidFill>
              <a:cs typeface="Arial" pitchFamily="34" charset="0"/>
            </a:endParaRPr>
          </a:p>
          <a:p>
            <a:br>
              <a:rPr lang="el-GR" altLang="ko-KR" sz="2400" dirty="0">
                <a:solidFill>
                  <a:schemeClr val="accent3"/>
                </a:solidFill>
                <a:cs typeface="Arial" pitchFamily="34" charset="0"/>
              </a:rPr>
            </a:br>
            <a:r>
              <a:rPr lang="el-GR" altLang="ko-KR" sz="2400" b="1" dirty="0">
                <a:solidFill>
                  <a:schemeClr val="accent2">
                    <a:lumMod val="60000"/>
                    <a:lumOff val="40000"/>
                  </a:schemeClr>
                </a:solidFill>
                <a:cs typeface="Arial" pitchFamily="34" charset="0"/>
              </a:rPr>
              <a:t>Ε΄ φάση: </a:t>
            </a:r>
            <a:r>
              <a:rPr lang="el-GR" altLang="ko-KR" sz="2400" dirty="0">
                <a:solidFill>
                  <a:schemeClr val="accent3"/>
                </a:solidFill>
                <a:cs typeface="Arial" pitchFamily="34" charset="0"/>
              </a:rPr>
              <a:t>Δράσεις αξιολόγησης του εργαστηρίου από τους ίδιους τους εκπαιδευόμενους, αξιολόγηση της διαδικασίας από τον εκπαιδευτή.</a:t>
            </a:r>
            <a:endParaRPr lang="ko-KR" altLang="en-US" sz="2400" dirty="0">
              <a:solidFill>
                <a:schemeClr val="accent3"/>
              </a:solidFill>
              <a:cs typeface="Arial" pitchFamily="34" charset="0"/>
            </a:endParaRPr>
          </a:p>
        </p:txBody>
      </p: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24 - Ομάδα"/>
          <p:cNvGrpSpPr/>
          <p:nvPr/>
        </p:nvGrpSpPr>
        <p:grpSpPr>
          <a:xfrm>
            <a:off x="2312125" y="1645920"/>
            <a:ext cx="7445829" cy="4963886"/>
            <a:chOff x="1541417" y="1371600"/>
            <a:chExt cx="4071515" cy="4480894"/>
          </a:xfrm>
        </p:grpSpPr>
        <p:grpSp>
          <p:nvGrpSpPr>
            <p:cNvPr id="3" name="Google Shape;12277;p68"/>
            <p:cNvGrpSpPr/>
            <p:nvPr/>
          </p:nvGrpSpPr>
          <p:grpSpPr>
            <a:xfrm>
              <a:off x="1541417" y="1371600"/>
              <a:ext cx="3540034" cy="3448593"/>
              <a:chOff x="2623237" y="2431047"/>
              <a:chExt cx="355024" cy="332630"/>
            </a:xfrm>
            <a:solidFill>
              <a:schemeClr val="tx1"/>
            </a:solidFill>
          </p:grpSpPr>
          <p:sp>
            <p:nvSpPr>
              <p:cNvPr id="12" name="Google Shape;12278;p68"/>
              <p:cNvSpPr/>
              <p:nvPr/>
            </p:nvSpPr>
            <p:spPr>
              <a:xfrm>
                <a:off x="2655856" y="2604370"/>
                <a:ext cx="48579" cy="64506"/>
              </a:xfrm>
              <a:custGeom>
                <a:avLst/>
                <a:gdLst/>
                <a:ahLst/>
                <a:cxnLst/>
                <a:rect l="l" t="t" r="r" b="b"/>
                <a:pathLst>
                  <a:path w="1525" h="2025" extrusionOk="0">
                    <a:moveTo>
                      <a:pt x="762" y="346"/>
                    </a:moveTo>
                    <a:cubicBezTo>
                      <a:pt x="1000" y="346"/>
                      <a:pt x="1191" y="536"/>
                      <a:pt x="1191" y="774"/>
                    </a:cubicBezTo>
                    <a:lnTo>
                      <a:pt x="1191" y="1715"/>
                    </a:lnTo>
                    <a:lnTo>
                      <a:pt x="345" y="1715"/>
                    </a:lnTo>
                    <a:lnTo>
                      <a:pt x="345" y="774"/>
                    </a:lnTo>
                    <a:lnTo>
                      <a:pt x="334" y="774"/>
                    </a:lnTo>
                    <a:cubicBezTo>
                      <a:pt x="334" y="536"/>
                      <a:pt x="524" y="346"/>
                      <a:pt x="762" y="346"/>
                    </a:cubicBezTo>
                    <a:close/>
                    <a:moveTo>
                      <a:pt x="762" y="0"/>
                    </a:moveTo>
                    <a:cubicBezTo>
                      <a:pt x="345" y="0"/>
                      <a:pt x="0" y="346"/>
                      <a:pt x="0" y="762"/>
                    </a:cubicBezTo>
                    <a:lnTo>
                      <a:pt x="0" y="1858"/>
                    </a:lnTo>
                    <a:cubicBezTo>
                      <a:pt x="0" y="1953"/>
                      <a:pt x="72" y="2024"/>
                      <a:pt x="167" y="2024"/>
                    </a:cubicBezTo>
                    <a:lnTo>
                      <a:pt x="1357" y="2024"/>
                    </a:lnTo>
                    <a:cubicBezTo>
                      <a:pt x="1441" y="2024"/>
                      <a:pt x="1524" y="1953"/>
                      <a:pt x="1524" y="1858"/>
                    </a:cubicBezTo>
                    <a:lnTo>
                      <a:pt x="1524" y="762"/>
                    </a:lnTo>
                    <a:cubicBezTo>
                      <a:pt x="1524" y="346"/>
                      <a:pt x="1179" y="0"/>
                      <a:pt x="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279;p68"/>
              <p:cNvSpPr/>
              <p:nvPr/>
            </p:nvSpPr>
            <p:spPr>
              <a:xfrm>
                <a:off x="2623237" y="2431047"/>
                <a:ext cx="355024" cy="332630"/>
              </a:xfrm>
              <a:custGeom>
                <a:avLst/>
                <a:gdLst/>
                <a:ahLst/>
                <a:cxnLst/>
                <a:rect l="l" t="t" r="r" b="b"/>
                <a:pathLst>
                  <a:path w="11145" h="10442" extrusionOk="0">
                    <a:moveTo>
                      <a:pt x="8692" y="2608"/>
                    </a:moveTo>
                    <a:cubicBezTo>
                      <a:pt x="8716" y="2608"/>
                      <a:pt x="8751" y="2643"/>
                      <a:pt x="8751" y="2667"/>
                    </a:cubicBezTo>
                    <a:lnTo>
                      <a:pt x="8751" y="3024"/>
                    </a:lnTo>
                    <a:cubicBezTo>
                      <a:pt x="8751" y="3060"/>
                      <a:pt x="8716" y="3084"/>
                      <a:pt x="8692" y="3084"/>
                    </a:cubicBezTo>
                    <a:lnTo>
                      <a:pt x="2453" y="3084"/>
                    </a:lnTo>
                    <a:cubicBezTo>
                      <a:pt x="2441" y="3084"/>
                      <a:pt x="2405" y="3060"/>
                      <a:pt x="2405" y="3024"/>
                    </a:cubicBezTo>
                    <a:lnTo>
                      <a:pt x="2405" y="2667"/>
                    </a:lnTo>
                    <a:cubicBezTo>
                      <a:pt x="2405" y="2643"/>
                      <a:pt x="2441" y="2608"/>
                      <a:pt x="2465" y="2608"/>
                    </a:cubicBezTo>
                    <a:close/>
                    <a:moveTo>
                      <a:pt x="8096" y="3405"/>
                    </a:moveTo>
                    <a:lnTo>
                      <a:pt x="8096" y="3834"/>
                    </a:lnTo>
                    <a:lnTo>
                      <a:pt x="7977" y="3953"/>
                    </a:lnTo>
                    <a:lnTo>
                      <a:pt x="7227" y="3953"/>
                    </a:lnTo>
                    <a:lnTo>
                      <a:pt x="7108" y="3834"/>
                    </a:lnTo>
                    <a:lnTo>
                      <a:pt x="7108" y="3405"/>
                    </a:lnTo>
                    <a:close/>
                    <a:moveTo>
                      <a:pt x="4048" y="3417"/>
                    </a:moveTo>
                    <a:lnTo>
                      <a:pt x="4048" y="3846"/>
                    </a:lnTo>
                    <a:lnTo>
                      <a:pt x="3929" y="3965"/>
                    </a:lnTo>
                    <a:lnTo>
                      <a:pt x="3179" y="3965"/>
                    </a:lnTo>
                    <a:lnTo>
                      <a:pt x="3060" y="3846"/>
                    </a:lnTo>
                    <a:lnTo>
                      <a:pt x="3060" y="3417"/>
                    </a:lnTo>
                    <a:close/>
                    <a:moveTo>
                      <a:pt x="2739" y="3417"/>
                    </a:moveTo>
                    <a:lnTo>
                      <a:pt x="2739" y="3905"/>
                    </a:lnTo>
                    <a:cubicBezTo>
                      <a:pt x="2739" y="3953"/>
                      <a:pt x="2751" y="4001"/>
                      <a:pt x="2774" y="4025"/>
                    </a:cubicBezTo>
                    <a:lnTo>
                      <a:pt x="2941" y="4191"/>
                    </a:lnTo>
                    <a:lnTo>
                      <a:pt x="2941" y="4667"/>
                    </a:lnTo>
                    <a:lnTo>
                      <a:pt x="357" y="4667"/>
                    </a:lnTo>
                    <a:lnTo>
                      <a:pt x="476" y="3453"/>
                    </a:lnTo>
                    <a:cubicBezTo>
                      <a:pt x="476" y="3429"/>
                      <a:pt x="500" y="3417"/>
                      <a:pt x="536" y="3417"/>
                    </a:cubicBezTo>
                    <a:close/>
                    <a:moveTo>
                      <a:pt x="10621" y="3417"/>
                    </a:moveTo>
                    <a:cubicBezTo>
                      <a:pt x="10656" y="3417"/>
                      <a:pt x="10668" y="3429"/>
                      <a:pt x="10680" y="3453"/>
                    </a:cubicBezTo>
                    <a:lnTo>
                      <a:pt x="10799" y="4667"/>
                    </a:lnTo>
                    <a:lnTo>
                      <a:pt x="8204" y="4667"/>
                    </a:lnTo>
                    <a:lnTo>
                      <a:pt x="8204" y="4191"/>
                    </a:lnTo>
                    <a:lnTo>
                      <a:pt x="8382" y="4025"/>
                    </a:lnTo>
                    <a:cubicBezTo>
                      <a:pt x="8406" y="4001"/>
                      <a:pt x="8418" y="3953"/>
                      <a:pt x="8418" y="3905"/>
                    </a:cubicBezTo>
                    <a:lnTo>
                      <a:pt x="8418" y="3417"/>
                    </a:lnTo>
                    <a:close/>
                    <a:moveTo>
                      <a:pt x="3834" y="4298"/>
                    </a:moveTo>
                    <a:lnTo>
                      <a:pt x="3834" y="7644"/>
                    </a:lnTo>
                    <a:lnTo>
                      <a:pt x="3286" y="7644"/>
                    </a:lnTo>
                    <a:lnTo>
                      <a:pt x="3286" y="4298"/>
                    </a:lnTo>
                    <a:close/>
                    <a:moveTo>
                      <a:pt x="7870" y="4298"/>
                    </a:moveTo>
                    <a:lnTo>
                      <a:pt x="7870" y="7644"/>
                    </a:lnTo>
                    <a:lnTo>
                      <a:pt x="7323" y="7644"/>
                    </a:lnTo>
                    <a:lnTo>
                      <a:pt x="7323" y="4298"/>
                    </a:lnTo>
                    <a:close/>
                    <a:moveTo>
                      <a:pt x="5563" y="6230"/>
                    </a:moveTo>
                    <a:cubicBezTo>
                      <a:pt x="5617" y="6230"/>
                      <a:pt x="5674" y="6245"/>
                      <a:pt x="5727" y="6275"/>
                    </a:cubicBezTo>
                    <a:lnTo>
                      <a:pt x="6013" y="6465"/>
                    </a:lnTo>
                    <a:cubicBezTo>
                      <a:pt x="6084" y="6513"/>
                      <a:pt x="6132" y="6596"/>
                      <a:pt x="6132" y="6692"/>
                    </a:cubicBezTo>
                    <a:lnTo>
                      <a:pt x="6132" y="8525"/>
                    </a:lnTo>
                    <a:lnTo>
                      <a:pt x="5013" y="8525"/>
                    </a:lnTo>
                    <a:lnTo>
                      <a:pt x="5013" y="6692"/>
                    </a:lnTo>
                    <a:cubicBezTo>
                      <a:pt x="5013" y="6596"/>
                      <a:pt x="5060" y="6513"/>
                      <a:pt x="5132" y="6465"/>
                    </a:cubicBezTo>
                    <a:lnTo>
                      <a:pt x="5418" y="6275"/>
                    </a:lnTo>
                    <a:cubicBezTo>
                      <a:pt x="5459" y="6245"/>
                      <a:pt x="5510" y="6230"/>
                      <a:pt x="5563" y="6230"/>
                    </a:cubicBezTo>
                    <a:close/>
                    <a:moveTo>
                      <a:pt x="3929" y="7989"/>
                    </a:moveTo>
                    <a:lnTo>
                      <a:pt x="4048" y="8108"/>
                    </a:lnTo>
                    <a:lnTo>
                      <a:pt x="4048" y="8537"/>
                    </a:lnTo>
                    <a:lnTo>
                      <a:pt x="3060" y="8537"/>
                    </a:lnTo>
                    <a:lnTo>
                      <a:pt x="3060" y="8108"/>
                    </a:lnTo>
                    <a:lnTo>
                      <a:pt x="3179" y="7989"/>
                    </a:lnTo>
                    <a:close/>
                    <a:moveTo>
                      <a:pt x="7954" y="7989"/>
                    </a:moveTo>
                    <a:lnTo>
                      <a:pt x="8073" y="8108"/>
                    </a:lnTo>
                    <a:lnTo>
                      <a:pt x="8073" y="8537"/>
                    </a:lnTo>
                    <a:lnTo>
                      <a:pt x="7096" y="8537"/>
                    </a:lnTo>
                    <a:lnTo>
                      <a:pt x="7096" y="8525"/>
                    </a:lnTo>
                    <a:lnTo>
                      <a:pt x="7096" y="8108"/>
                    </a:lnTo>
                    <a:lnTo>
                      <a:pt x="7215" y="7989"/>
                    </a:lnTo>
                    <a:close/>
                    <a:moveTo>
                      <a:pt x="6787" y="3429"/>
                    </a:moveTo>
                    <a:lnTo>
                      <a:pt x="6787" y="3917"/>
                    </a:lnTo>
                    <a:cubicBezTo>
                      <a:pt x="6787" y="3965"/>
                      <a:pt x="6799" y="4013"/>
                      <a:pt x="6834" y="4036"/>
                    </a:cubicBezTo>
                    <a:lnTo>
                      <a:pt x="7013" y="4215"/>
                    </a:lnTo>
                    <a:lnTo>
                      <a:pt x="7013" y="7763"/>
                    </a:lnTo>
                    <a:lnTo>
                      <a:pt x="6834" y="7942"/>
                    </a:lnTo>
                    <a:cubicBezTo>
                      <a:pt x="6799" y="7966"/>
                      <a:pt x="6787" y="8013"/>
                      <a:pt x="6787" y="8061"/>
                    </a:cubicBezTo>
                    <a:lnTo>
                      <a:pt x="6787" y="8549"/>
                    </a:lnTo>
                    <a:lnTo>
                      <a:pt x="6477" y="8525"/>
                    </a:lnTo>
                    <a:lnTo>
                      <a:pt x="6477" y="6692"/>
                    </a:lnTo>
                    <a:cubicBezTo>
                      <a:pt x="6477" y="6501"/>
                      <a:pt x="6370" y="6299"/>
                      <a:pt x="6203" y="6180"/>
                    </a:cubicBezTo>
                    <a:lnTo>
                      <a:pt x="5918" y="5989"/>
                    </a:lnTo>
                    <a:cubicBezTo>
                      <a:pt x="5816" y="5924"/>
                      <a:pt x="5703" y="5891"/>
                      <a:pt x="5589" y="5891"/>
                    </a:cubicBezTo>
                    <a:cubicBezTo>
                      <a:pt x="5474" y="5891"/>
                      <a:pt x="5358" y="5924"/>
                      <a:pt x="5251" y="5989"/>
                    </a:cubicBezTo>
                    <a:lnTo>
                      <a:pt x="4965" y="6180"/>
                    </a:lnTo>
                    <a:cubicBezTo>
                      <a:pt x="4810" y="6299"/>
                      <a:pt x="4703" y="6477"/>
                      <a:pt x="4703" y="6692"/>
                    </a:cubicBezTo>
                    <a:lnTo>
                      <a:pt x="4703" y="8525"/>
                    </a:lnTo>
                    <a:lnTo>
                      <a:pt x="4394" y="8525"/>
                    </a:lnTo>
                    <a:lnTo>
                      <a:pt x="4394" y="8025"/>
                    </a:lnTo>
                    <a:cubicBezTo>
                      <a:pt x="4394" y="7989"/>
                      <a:pt x="4370" y="7942"/>
                      <a:pt x="4346" y="7906"/>
                    </a:cubicBezTo>
                    <a:lnTo>
                      <a:pt x="4167" y="7751"/>
                    </a:lnTo>
                    <a:lnTo>
                      <a:pt x="4167" y="4203"/>
                    </a:lnTo>
                    <a:lnTo>
                      <a:pt x="4346" y="4036"/>
                    </a:lnTo>
                    <a:cubicBezTo>
                      <a:pt x="4370" y="4013"/>
                      <a:pt x="4394" y="3965"/>
                      <a:pt x="4394" y="3917"/>
                    </a:cubicBezTo>
                    <a:lnTo>
                      <a:pt x="4394" y="3429"/>
                    </a:lnTo>
                    <a:close/>
                    <a:moveTo>
                      <a:pt x="8525" y="8847"/>
                    </a:moveTo>
                    <a:lnTo>
                      <a:pt x="8525" y="9311"/>
                    </a:lnTo>
                    <a:lnTo>
                      <a:pt x="2631" y="9311"/>
                    </a:lnTo>
                    <a:lnTo>
                      <a:pt x="2631" y="8847"/>
                    </a:lnTo>
                    <a:close/>
                    <a:moveTo>
                      <a:pt x="1858" y="9632"/>
                    </a:moveTo>
                    <a:lnTo>
                      <a:pt x="1858" y="10097"/>
                    </a:lnTo>
                    <a:lnTo>
                      <a:pt x="607" y="10097"/>
                    </a:lnTo>
                    <a:lnTo>
                      <a:pt x="607" y="9632"/>
                    </a:lnTo>
                    <a:close/>
                    <a:moveTo>
                      <a:pt x="8978" y="9632"/>
                    </a:moveTo>
                    <a:lnTo>
                      <a:pt x="8978" y="10097"/>
                    </a:lnTo>
                    <a:lnTo>
                      <a:pt x="2203" y="10097"/>
                    </a:lnTo>
                    <a:lnTo>
                      <a:pt x="2203" y="9632"/>
                    </a:lnTo>
                    <a:close/>
                    <a:moveTo>
                      <a:pt x="10549" y="9632"/>
                    </a:moveTo>
                    <a:lnTo>
                      <a:pt x="10549" y="10097"/>
                    </a:lnTo>
                    <a:lnTo>
                      <a:pt x="9299" y="10097"/>
                    </a:lnTo>
                    <a:lnTo>
                      <a:pt x="9299" y="9632"/>
                    </a:lnTo>
                    <a:close/>
                    <a:moveTo>
                      <a:pt x="5566" y="0"/>
                    </a:moveTo>
                    <a:cubicBezTo>
                      <a:pt x="5531" y="0"/>
                      <a:pt x="5495" y="12"/>
                      <a:pt x="5465" y="36"/>
                    </a:cubicBezTo>
                    <a:lnTo>
                      <a:pt x="4417" y="857"/>
                    </a:lnTo>
                    <a:cubicBezTo>
                      <a:pt x="4346" y="917"/>
                      <a:pt x="4334" y="1024"/>
                      <a:pt x="4394" y="1096"/>
                    </a:cubicBezTo>
                    <a:cubicBezTo>
                      <a:pt x="4427" y="1136"/>
                      <a:pt x="4473" y="1158"/>
                      <a:pt x="4521" y="1158"/>
                    </a:cubicBezTo>
                    <a:cubicBezTo>
                      <a:pt x="4557" y="1158"/>
                      <a:pt x="4596" y="1145"/>
                      <a:pt x="4632" y="1119"/>
                    </a:cubicBezTo>
                    <a:lnTo>
                      <a:pt x="5560" y="393"/>
                    </a:lnTo>
                    <a:lnTo>
                      <a:pt x="8025" y="2298"/>
                    </a:lnTo>
                    <a:lnTo>
                      <a:pt x="3143" y="2298"/>
                    </a:lnTo>
                    <a:lnTo>
                      <a:pt x="4036" y="1596"/>
                    </a:lnTo>
                    <a:cubicBezTo>
                      <a:pt x="4108" y="1536"/>
                      <a:pt x="4120" y="1441"/>
                      <a:pt x="4060" y="1358"/>
                    </a:cubicBezTo>
                    <a:cubicBezTo>
                      <a:pt x="4026" y="1317"/>
                      <a:pt x="3977" y="1296"/>
                      <a:pt x="3928" y="1296"/>
                    </a:cubicBezTo>
                    <a:cubicBezTo>
                      <a:pt x="3891" y="1296"/>
                      <a:pt x="3853" y="1308"/>
                      <a:pt x="3822" y="1334"/>
                    </a:cubicBezTo>
                    <a:lnTo>
                      <a:pt x="2584" y="2298"/>
                    </a:lnTo>
                    <a:lnTo>
                      <a:pt x="2453" y="2298"/>
                    </a:lnTo>
                    <a:cubicBezTo>
                      <a:pt x="2250" y="2298"/>
                      <a:pt x="2072" y="2477"/>
                      <a:pt x="2072" y="2691"/>
                    </a:cubicBezTo>
                    <a:lnTo>
                      <a:pt x="2072" y="3048"/>
                    </a:lnTo>
                    <a:lnTo>
                      <a:pt x="2072" y="3108"/>
                    </a:lnTo>
                    <a:lnTo>
                      <a:pt x="524" y="3108"/>
                    </a:lnTo>
                    <a:cubicBezTo>
                      <a:pt x="322" y="3108"/>
                      <a:pt x="167" y="3251"/>
                      <a:pt x="131" y="3441"/>
                    </a:cubicBezTo>
                    <a:lnTo>
                      <a:pt x="0" y="4834"/>
                    </a:lnTo>
                    <a:cubicBezTo>
                      <a:pt x="0" y="4870"/>
                      <a:pt x="12" y="4918"/>
                      <a:pt x="48" y="4953"/>
                    </a:cubicBezTo>
                    <a:cubicBezTo>
                      <a:pt x="72" y="4977"/>
                      <a:pt x="119" y="5013"/>
                      <a:pt x="167" y="5013"/>
                    </a:cubicBezTo>
                    <a:lnTo>
                      <a:pt x="262" y="5013"/>
                    </a:lnTo>
                    <a:lnTo>
                      <a:pt x="262" y="5822"/>
                    </a:lnTo>
                    <a:cubicBezTo>
                      <a:pt x="262" y="5918"/>
                      <a:pt x="345" y="5989"/>
                      <a:pt x="429" y="5989"/>
                    </a:cubicBezTo>
                    <a:cubicBezTo>
                      <a:pt x="524" y="5989"/>
                      <a:pt x="596" y="5918"/>
                      <a:pt x="596" y="5822"/>
                    </a:cubicBezTo>
                    <a:lnTo>
                      <a:pt x="596" y="5013"/>
                    </a:lnTo>
                    <a:lnTo>
                      <a:pt x="2965" y="5013"/>
                    </a:lnTo>
                    <a:lnTo>
                      <a:pt x="2965" y="7763"/>
                    </a:lnTo>
                    <a:lnTo>
                      <a:pt x="2798" y="7930"/>
                    </a:lnTo>
                    <a:cubicBezTo>
                      <a:pt x="2762" y="7954"/>
                      <a:pt x="2751" y="8001"/>
                      <a:pt x="2751" y="8049"/>
                    </a:cubicBezTo>
                    <a:lnTo>
                      <a:pt x="2751" y="8537"/>
                    </a:lnTo>
                    <a:lnTo>
                      <a:pt x="2489" y="8537"/>
                    </a:lnTo>
                    <a:cubicBezTo>
                      <a:pt x="2393" y="8537"/>
                      <a:pt x="2322" y="8608"/>
                      <a:pt x="2322" y="8704"/>
                    </a:cubicBezTo>
                    <a:lnTo>
                      <a:pt x="2322" y="9323"/>
                    </a:lnTo>
                    <a:lnTo>
                      <a:pt x="643" y="9323"/>
                    </a:lnTo>
                    <a:lnTo>
                      <a:pt x="643" y="6584"/>
                    </a:lnTo>
                    <a:cubicBezTo>
                      <a:pt x="643" y="6501"/>
                      <a:pt x="560" y="6418"/>
                      <a:pt x="476" y="6418"/>
                    </a:cubicBezTo>
                    <a:cubicBezTo>
                      <a:pt x="381" y="6418"/>
                      <a:pt x="310" y="6501"/>
                      <a:pt x="310" y="6584"/>
                    </a:cubicBezTo>
                    <a:lnTo>
                      <a:pt x="310" y="10275"/>
                    </a:lnTo>
                    <a:cubicBezTo>
                      <a:pt x="310" y="10371"/>
                      <a:pt x="381" y="10442"/>
                      <a:pt x="476" y="10442"/>
                    </a:cubicBezTo>
                    <a:lnTo>
                      <a:pt x="10740" y="10442"/>
                    </a:lnTo>
                    <a:cubicBezTo>
                      <a:pt x="10835" y="10442"/>
                      <a:pt x="10906" y="10371"/>
                      <a:pt x="10906" y="10275"/>
                    </a:cubicBezTo>
                    <a:lnTo>
                      <a:pt x="10906" y="8347"/>
                    </a:lnTo>
                    <a:cubicBezTo>
                      <a:pt x="10906" y="8251"/>
                      <a:pt x="10835" y="8180"/>
                      <a:pt x="10740" y="8180"/>
                    </a:cubicBezTo>
                    <a:cubicBezTo>
                      <a:pt x="10656" y="8180"/>
                      <a:pt x="10585" y="8251"/>
                      <a:pt x="10585" y="8347"/>
                    </a:cubicBezTo>
                    <a:lnTo>
                      <a:pt x="10585" y="9323"/>
                    </a:lnTo>
                    <a:lnTo>
                      <a:pt x="8894" y="9323"/>
                    </a:lnTo>
                    <a:lnTo>
                      <a:pt x="8894" y="8704"/>
                    </a:lnTo>
                    <a:cubicBezTo>
                      <a:pt x="8894" y="8608"/>
                      <a:pt x="8823" y="8537"/>
                      <a:pt x="8739" y="8537"/>
                    </a:cubicBezTo>
                    <a:lnTo>
                      <a:pt x="8466" y="8537"/>
                    </a:lnTo>
                    <a:lnTo>
                      <a:pt x="8466" y="8049"/>
                    </a:lnTo>
                    <a:cubicBezTo>
                      <a:pt x="8466" y="8001"/>
                      <a:pt x="8454" y="7954"/>
                      <a:pt x="8418" y="7930"/>
                    </a:cubicBezTo>
                    <a:lnTo>
                      <a:pt x="8239" y="7763"/>
                    </a:lnTo>
                    <a:lnTo>
                      <a:pt x="8239" y="5013"/>
                    </a:lnTo>
                    <a:lnTo>
                      <a:pt x="10549" y="5013"/>
                    </a:lnTo>
                    <a:lnTo>
                      <a:pt x="10549" y="7585"/>
                    </a:lnTo>
                    <a:cubicBezTo>
                      <a:pt x="10549" y="7668"/>
                      <a:pt x="10621" y="7751"/>
                      <a:pt x="10716" y="7751"/>
                    </a:cubicBezTo>
                    <a:cubicBezTo>
                      <a:pt x="10799" y="7751"/>
                      <a:pt x="10883" y="7668"/>
                      <a:pt x="10883" y="7585"/>
                    </a:cubicBezTo>
                    <a:lnTo>
                      <a:pt x="10883" y="5013"/>
                    </a:lnTo>
                    <a:lnTo>
                      <a:pt x="10978" y="5013"/>
                    </a:lnTo>
                    <a:cubicBezTo>
                      <a:pt x="11025" y="5013"/>
                      <a:pt x="11073" y="4989"/>
                      <a:pt x="11097" y="4953"/>
                    </a:cubicBezTo>
                    <a:cubicBezTo>
                      <a:pt x="11133" y="4906"/>
                      <a:pt x="11144" y="4858"/>
                      <a:pt x="11133" y="4810"/>
                    </a:cubicBezTo>
                    <a:lnTo>
                      <a:pt x="11002" y="3429"/>
                    </a:lnTo>
                    <a:cubicBezTo>
                      <a:pt x="10978" y="3239"/>
                      <a:pt x="10811" y="3084"/>
                      <a:pt x="10609" y="3084"/>
                    </a:cubicBezTo>
                    <a:lnTo>
                      <a:pt x="9061" y="3084"/>
                    </a:lnTo>
                    <a:lnTo>
                      <a:pt x="9061" y="3024"/>
                    </a:lnTo>
                    <a:lnTo>
                      <a:pt x="9061" y="2667"/>
                    </a:lnTo>
                    <a:cubicBezTo>
                      <a:pt x="9061" y="2465"/>
                      <a:pt x="8882" y="2286"/>
                      <a:pt x="8680" y="2286"/>
                    </a:cubicBezTo>
                    <a:lnTo>
                      <a:pt x="8537" y="2286"/>
                    </a:lnTo>
                    <a:lnTo>
                      <a:pt x="5668" y="36"/>
                    </a:lnTo>
                    <a:cubicBezTo>
                      <a:pt x="5638" y="12"/>
                      <a:pt x="5602" y="0"/>
                      <a:pt x="5566"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6"/>
                  </a:solidFill>
                </a:endParaRPr>
              </a:p>
            </p:txBody>
          </p:sp>
          <p:sp>
            <p:nvSpPr>
              <p:cNvPr id="14" name="Google Shape;12280;p68"/>
              <p:cNvSpPr/>
              <p:nvPr/>
            </p:nvSpPr>
            <p:spPr>
              <a:xfrm>
                <a:off x="2897827" y="2604753"/>
                <a:ext cx="48197" cy="64506"/>
              </a:xfrm>
              <a:custGeom>
                <a:avLst/>
                <a:gdLst/>
                <a:ahLst/>
                <a:cxnLst/>
                <a:rect l="l" t="t" r="r" b="b"/>
                <a:pathLst>
                  <a:path w="1513" h="2025" extrusionOk="0">
                    <a:moveTo>
                      <a:pt x="762" y="334"/>
                    </a:moveTo>
                    <a:cubicBezTo>
                      <a:pt x="989" y="334"/>
                      <a:pt x="1191" y="524"/>
                      <a:pt x="1191" y="762"/>
                    </a:cubicBezTo>
                    <a:lnTo>
                      <a:pt x="1191" y="1703"/>
                    </a:lnTo>
                    <a:lnTo>
                      <a:pt x="334" y="1703"/>
                    </a:lnTo>
                    <a:lnTo>
                      <a:pt x="334" y="762"/>
                    </a:lnTo>
                    <a:cubicBezTo>
                      <a:pt x="334" y="524"/>
                      <a:pt x="524" y="334"/>
                      <a:pt x="762" y="334"/>
                    </a:cubicBezTo>
                    <a:close/>
                    <a:moveTo>
                      <a:pt x="750" y="0"/>
                    </a:moveTo>
                    <a:cubicBezTo>
                      <a:pt x="334" y="0"/>
                      <a:pt x="0" y="346"/>
                      <a:pt x="0" y="762"/>
                    </a:cubicBezTo>
                    <a:lnTo>
                      <a:pt x="0" y="1858"/>
                    </a:lnTo>
                    <a:cubicBezTo>
                      <a:pt x="0" y="1953"/>
                      <a:pt x="72" y="2024"/>
                      <a:pt x="155" y="2024"/>
                    </a:cubicBezTo>
                    <a:lnTo>
                      <a:pt x="1346" y="2024"/>
                    </a:lnTo>
                    <a:cubicBezTo>
                      <a:pt x="1441" y="2024"/>
                      <a:pt x="1512" y="1953"/>
                      <a:pt x="1512" y="1858"/>
                    </a:cubicBezTo>
                    <a:lnTo>
                      <a:pt x="1512" y="762"/>
                    </a:lnTo>
                    <a:cubicBezTo>
                      <a:pt x="1512" y="346"/>
                      <a:pt x="1167" y="0"/>
                      <a:pt x="75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281;p68"/>
              <p:cNvSpPr/>
              <p:nvPr/>
            </p:nvSpPr>
            <p:spPr>
              <a:xfrm>
                <a:off x="2775695" y="2551650"/>
                <a:ext cx="51223" cy="51223"/>
              </a:xfrm>
              <a:custGeom>
                <a:avLst/>
                <a:gdLst/>
                <a:ahLst/>
                <a:cxnLst/>
                <a:rect l="l" t="t" r="r" b="b"/>
                <a:pathLst>
                  <a:path w="1608" h="1608" extrusionOk="0">
                    <a:moveTo>
                      <a:pt x="810" y="310"/>
                    </a:moveTo>
                    <a:cubicBezTo>
                      <a:pt x="1060" y="310"/>
                      <a:pt x="1286" y="524"/>
                      <a:pt x="1286" y="786"/>
                    </a:cubicBezTo>
                    <a:cubicBezTo>
                      <a:pt x="1263" y="1060"/>
                      <a:pt x="1060" y="1262"/>
                      <a:pt x="810" y="1262"/>
                    </a:cubicBezTo>
                    <a:cubicBezTo>
                      <a:pt x="560" y="1262"/>
                      <a:pt x="334" y="1060"/>
                      <a:pt x="334" y="786"/>
                    </a:cubicBezTo>
                    <a:cubicBezTo>
                      <a:pt x="334" y="536"/>
                      <a:pt x="536" y="310"/>
                      <a:pt x="810" y="310"/>
                    </a:cubicBezTo>
                    <a:close/>
                    <a:moveTo>
                      <a:pt x="810" y="0"/>
                    </a:moveTo>
                    <a:cubicBezTo>
                      <a:pt x="358" y="0"/>
                      <a:pt x="1" y="358"/>
                      <a:pt x="1" y="810"/>
                    </a:cubicBezTo>
                    <a:cubicBezTo>
                      <a:pt x="1" y="1251"/>
                      <a:pt x="358" y="1608"/>
                      <a:pt x="810" y="1608"/>
                    </a:cubicBezTo>
                    <a:cubicBezTo>
                      <a:pt x="1251" y="1608"/>
                      <a:pt x="1608" y="1251"/>
                      <a:pt x="1608" y="810"/>
                    </a:cubicBezTo>
                    <a:cubicBezTo>
                      <a:pt x="1596" y="358"/>
                      <a:pt x="1239" y="0"/>
                      <a:pt x="8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 name="23 - Ομάδα"/>
            <p:cNvGrpSpPr/>
            <p:nvPr/>
          </p:nvGrpSpPr>
          <p:grpSpPr>
            <a:xfrm>
              <a:off x="1555775" y="4773913"/>
              <a:ext cx="4057157" cy="1078581"/>
              <a:chOff x="1555775" y="4773913"/>
              <a:chExt cx="4057157" cy="1078581"/>
            </a:xfrm>
          </p:grpSpPr>
          <p:sp>
            <p:nvSpPr>
              <p:cNvPr id="16" name="Round Same Side Corner Rectangle 8">
                <a:extLst>
                  <a:ext uri="{FF2B5EF4-FFF2-40B4-BE49-F238E27FC236}">
                    <a16:creationId xmlns:a16="http://schemas.microsoft.com/office/drawing/2014/main" id="{DB67113F-D303-42DA-95BD-610BBED8BE92}"/>
                  </a:ext>
                </a:extLst>
              </p:cNvPr>
              <p:cNvSpPr/>
              <p:nvPr/>
            </p:nvSpPr>
            <p:spPr>
              <a:xfrm>
                <a:off x="1555775" y="492501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ound Same Side Corner Rectangle 8">
                <a:extLst>
                  <a:ext uri="{FF2B5EF4-FFF2-40B4-BE49-F238E27FC236}">
                    <a16:creationId xmlns:a16="http://schemas.microsoft.com/office/drawing/2014/main" id="{DB67113F-D303-42DA-95BD-610BBED8BE92}"/>
                  </a:ext>
                </a:extLst>
              </p:cNvPr>
              <p:cNvSpPr/>
              <p:nvPr/>
            </p:nvSpPr>
            <p:spPr>
              <a:xfrm>
                <a:off x="3837422" y="4868410"/>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Round Same Side Corner Rectangle 8">
                <a:extLst>
                  <a:ext uri="{FF2B5EF4-FFF2-40B4-BE49-F238E27FC236}">
                    <a16:creationId xmlns:a16="http://schemas.microsoft.com/office/drawing/2014/main" id="{DB67113F-D303-42DA-95BD-610BBED8BE92}"/>
                  </a:ext>
                </a:extLst>
              </p:cNvPr>
              <p:cNvSpPr/>
              <p:nvPr/>
            </p:nvSpPr>
            <p:spPr>
              <a:xfrm>
                <a:off x="2983981" y="5190627"/>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Round Same Side Corner Rectangle 8">
                <a:extLst>
                  <a:ext uri="{FF2B5EF4-FFF2-40B4-BE49-F238E27FC236}">
                    <a16:creationId xmlns:a16="http://schemas.microsoft.com/office/drawing/2014/main" id="{DB67113F-D303-42DA-95BD-610BBED8BE92}"/>
                  </a:ext>
                </a:extLst>
              </p:cNvPr>
              <p:cNvSpPr/>
              <p:nvPr/>
            </p:nvSpPr>
            <p:spPr>
              <a:xfrm>
                <a:off x="3449890" y="4885826"/>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0" name="Round Same Side Corner Rectangle 20">
                <a:extLst>
                  <a:ext uri="{FF2B5EF4-FFF2-40B4-BE49-F238E27FC236}">
                    <a16:creationId xmlns:a16="http://schemas.microsoft.com/office/drawing/2014/main" id="{64493E6A-B33B-4279-A44A-DC445D86772A}"/>
                  </a:ext>
                </a:extLst>
              </p:cNvPr>
              <p:cNvSpPr/>
              <p:nvPr/>
            </p:nvSpPr>
            <p:spPr>
              <a:xfrm rot="10800000">
                <a:off x="2090687" y="4974210"/>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Round Same Side Corner Rectangle 20">
                <a:extLst>
                  <a:ext uri="{FF2B5EF4-FFF2-40B4-BE49-F238E27FC236}">
                    <a16:creationId xmlns:a16="http://schemas.microsoft.com/office/drawing/2014/main" id="{64493E6A-B33B-4279-A44A-DC445D86772A}"/>
                  </a:ext>
                </a:extLst>
              </p:cNvPr>
              <p:cNvSpPr/>
              <p:nvPr/>
            </p:nvSpPr>
            <p:spPr>
              <a:xfrm rot="10800000">
                <a:off x="5299796" y="4773913"/>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Round Same Side Corner Rectangle 20">
                <a:extLst>
                  <a:ext uri="{FF2B5EF4-FFF2-40B4-BE49-F238E27FC236}">
                    <a16:creationId xmlns:a16="http://schemas.microsoft.com/office/drawing/2014/main" id="{64493E6A-B33B-4279-A44A-DC445D86772A}"/>
                  </a:ext>
                </a:extLst>
              </p:cNvPr>
              <p:cNvSpPr/>
              <p:nvPr/>
            </p:nvSpPr>
            <p:spPr>
              <a:xfrm rot="10800000">
                <a:off x="4942745" y="4965502"/>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Round Same Side Corner Rectangle 20">
                <a:extLst>
                  <a:ext uri="{FF2B5EF4-FFF2-40B4-BE49-F238E27FC236}">
                    <a16:creationId xmlns:a16="http://schemas.microsoft.com/office/drawing/2014/main" id="{64493E6A-B33B-4279-A44A-DC445D86772A}"/>
                  </a:ext>
                </a:extLst>
              </p:cNvPr>
              <p:cNvSpPr/>
              <p:nvPr/>
            </p:nvSpPr>
            <p:spPr>
              <a:xfrm rot="10800000">
                <a:off x="2482573" y="492195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25" name="TextBox 9">
            <a:extLst>
              <a:ext uri="{FF2B5EF4-FFF2-40B4-BE49-F238E27FC236}">
                <a16:creationId xmlns:a16="http://schemas.microsoft.com/office/drawing/2014/main" id="{A38BD834-09E2-46F2-89F6-8B322FC08232}"/>
              </a:ext>
            </a:extLst>
          </p:cNvPr>
          <p:cNvSpPr txBox="1"/>
          <p:nvPr/>
        </p:nvSpPr>
        <p:spPr>
          <a:xfrm>
            <a:off x="3143362" y="449094"/>
            <a:ext cx="6079016" cy="707886"/>
          </a:xfrm>
          <a:prstGeom prst="rect">
            <a:avLst/>
          </a:prstGeom>
          <a:noFill/>
        </p:spPr>
        <p:txBody>
          <a:bodyPr wrap="square" lIns="108000" rIns="108000" rtlCol="0">
            <a:spAutoFit/>
          </a:bodyPr>
          <a:lstStyle/>
          <a:p>
            <a:pPr algn="ctr"/>
            <a:r>
              <a:rPr lang="el-GR" altLang="ko-KR" sz="4000" b="1" dirty="0">
                <a:solidFill>
                  <a:schemeClr val="accent6"/>
                </a:solidFill>
                <a:cs typeface="Arial" pitchFamily="34" charset="0"/>
              </a:rPr>
              <a:t>Βιωματικό Εργαστήριο</a:t>
            </a:r>
            <a:endParaRPr lang="ko-KR" altLang="en-US" sz="4000" b="1" dirty="0">
              <a:solidFill>
                <a:schemeClr val="accent6"/>
              </a:solidFill>
              <a:cs typeface="Arial" pitchFamily="34" charset="0"/>
            </a:endParaRPr>
          </a:p>
        </p:txBody>
      </p:sp>
      <p:grpSp>
        <p:nvGrpSpPr>
          <p:cNvPr id="24" name="23 - Ομάδα"/>
          <p:cNvGrpSpPr/>
          <p:nvPr/>
        </p:nvGrpSpPr>
        <p:grpSpPr>
          <a:xfrm>
            <a:off x="327544" y="240537"/>
            <a:ext cx="1462067" cy="1474283"/>
            <a:chOff x="7917064" y="593234"/>
            <a:chExt cx="1462067" cy="1474283"/>
          </a:xfrm>
        </p:grpSpPr>
        <p:sp>
          <p:nvSpPr>
            <p:cNvPr id="27" name="Oval 21">
              <a:extLst>
                <a:ext uri="{FF2B5EF4-FFF2-40B4-BE49-F238E27FC236}">
                  <a16:creationId xmlns:a16="http://schemas.microsoft.com/office/drawing/2014/main" id="{4F5A981F-D6CA-4847-ABC6-1D14BFA6082F}"/>
                </a:ext>
              </a:extLst>
            </p:cNvPr>
            <p:cNvSpPr>
              <a:spLocks noChangeAspect="1"/>
            </p:cNvSpPr>
            <p:nvPr/>
          </p:nvSpPr>
          <p:spPr>
            <a:xfrm>
              <a:off x="7917064" y="593234"/>
              <a:ext cx="1462067" cy="147428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8" name="27 - TextBox"/>
            <p:cNvSpPr txBox="1"/>
            <p:nvPr/>
          </p:nvSpPr>
          <p:spPr>
            <a:xfrm>
              <a:off x="8412480" y="966652"/>
              <a:ext cx="483326" cy="707886"/>
            </a:xfrm>
            <a:prstGeom prst="rect">
              <a:avLst/>
            </a:prstGeom>
            <a:noFill/>
          </p:spPr>
          <p:txBody>
            <a:bodyPr wrap="square" rtlCol="0">
              <a:spAutoFit/>
            </a:bodyPr>
            <a:lstStyle/>
            <a:p>
              <a:r>
                <a:rPr lang="en-US" altLang="ko-KR" sz="4000" b="1" dirty="0">
                  <a:solidFill>
                    <a:schemeClr val="accent6"/>
                  </a:solidFill>
                  <a:cs typeface="Arial" pitchFamily="34" charset="0"/>
                </a:rPr>
                <a:t>2</a:t>
              </a:r>
              <a:endParaRPr lang="el-GR" altLang="ko-KR" sz="4000" b="1" dirty="0">
                <a:solidFill>
                  <a:schemeClr val="accent6"/>
                </a:solidFill>
                <a:cs typeface="Arial" pitchFamily="34" charset="0"/>
              </a:endParaRPr>
            </a:p>
          </p:txBody>
        </p:sp>
      </p:grpSp>
    </p:spTree>
    <p:extLst>
      <p:ext uri="{BB962C8B-B14F-4D97-AF65-F5344CB8AC3E}">
        <p14:creationId xmlns:p14="http://schemas.microsoft.com/office/powerpoint/2010/main" val="1263764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C6704C23-8226-4899-8B14-AF1061FF1CC9}"/>
              </a:ext>
            </a:extLst>
          </p:cNvPr>
          <p:cNvSpPr/>
          <p:nvPr/>
        </p:nvSpPr>
        <p:spPr>
          <a:xfrm>
            <a:off x="796835" y="1162597"/>
            <a:ext cx="10489474" cy="5255328"/>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272937" y="378698"/>
            <a:ext cx="7262949" cy="724247"/>
          </a:xfrm>
        </p:spPr>
        <p:txBody>
          <a:bodyPr/>
          <a:lstStyle/>
          <a:p>
            <a:r>
              <a:rPr lang="el-GR" altLang="ko-KR" sz="3600" b="1" dirty="0">
                <a:solidFill>
                  <a:schemeClr val="accent6"/>
                </a:solidFill>
                <a:latin typeface="+mn-lt"/>
              </a:rPr>
              <a:t>Σκοπός του εργαστηρίου</a:t>
            </a:r>
            <a:endParaRPr lang="en-US" altLang="ko-KR" sz="3600" b="1" dirty="0">
              <a:solidFill>
                <a:schemeClr val="accent6"/>
              </a:solidFill>
              <a:latin typeface="+mn-lt"/>
            </a:endParaRPr>
          </a:p>
        </p:txBody>
      </p:sp>
      <p:sp>
        <p:nvSpPr>
          <p:cNvPr id="33" name="TextBox 32">
            <a:extLst>
              <a:ext uri="{FF2B5EF4-FFF2-40B4-BE49-F238E27FC236}">
                <a16:creationId xmlns:a16="http://schemas.microsoft.com/office/drawing/2014/main" id="{9B583191-69B8-463E-8E8A-295A73BDD1DC}"/>
              </a:ext>
            </a:extLst>
          </p:cNvPr>
          <p:cNvSpPr txBox="1"/>
          <p:nvPr/>
        </p:nvSpPr>
        <p:spPr>
          <a:xfrm>
            <a:off x="4320629" y="2421251"/>
            <a:ext cx="7001183" cy="276999"/>
          </a:xfrm>
          <a:prstGeom prst="rect">
            <a:avLst/>
          </a:prstGeom>
          <a:noFill/>
        </p:spPr>
        <p:txBody>
          <a:bodyPr wrap="square" lIns="0" rtlCol="0">
            <a:spAutoFit/>
          </a:bodyPr>
          <a:lstStyle/>
          <a:p>
            <a:pPr marL="171450" indent="-171450">
              <a:buFont typeface="Wingdings" pitchFamily="2" charset="2"/>
              <a:buChar char="ü"/>
            </a:pPr>
            <a:endParaRPr lang="en-US" altLang="ko-KR"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1254034" y="2237150"/>
            <a:ext cx="9744892" cy="2616101"/>
          </a:xfrm>
          <a:prstGeom prst="rect">
            <a:avLst/>
          </a:prstGeom>
          <a:noFill/>
        </p:spPr>
        <p:txBody>
          <a:bodyPr wrap="square" rtlCol="0" anchor="ctr">
            <a:spAutoFit/>
          </a:bodyPr>
          <a:lstStyle/>
          <a:p>
            <a:pPr>
              <a:spcBef>
                <a:spcPts val="600"/>
              </a:spcBef>
              <a:buClr>
                <a:schemeClr val="dk1"/>
              </a:buClr>
              <a:buSzPts val="1100"/>
            </a:pPr>
            <a:r>
              <a:rPr lang="en-US" sz="2400" dirty="0">
                <a:solidFill>
                  <a:schemeClr val="accent3"/>
                </a:solidFill>
              </a:rPr>
              <a:t>	</a:t>
            </a:r>
            <a:r>
              <a:rPr lang="el-GR" sz="2400" dirty="0">
                <a:solidFill>
                  <a:schemeClr val="accent3"/>
                </a:solidFill>
              </a:rPr>
              <a:t>Η κατανόηση του φαινομένου του εκφοβισμού</a:t>
            </a:r>
            <a:endParaRPr lang="en-US" sz="2400" dirty="0">
              <a:solidFill>
                <a:schemeClr val="accent3"/>
              </a:solidFill>
            </a:endParaRPr>
          </a:p>
          <a:p>
            <a:pPr>
              <a:spcBef>
                <a:spcPts val="600"/>
              </a:spcBef>
              <a:buClr>
                <a:schemeClr val="dk1"/>
              </a:buClr>
              <a:buSzPts val="1100"/>
              <a:buFont typeface="Wingdings" pitchFamily="2" charset="2"/>
              <a:buChar char="§"/>
            </a:pPr>
            <a:endParaRPr lang="el-GR" sz="2400" dirty="0">
              <a:solidFill>
                <a:schemeClr val="accent3"/>
              </a:solidFill>
            </a:endParaRPr>
          </a:p>
          <a:p>
            <a:pPr lvl="0">
              <a:spcBef>
                <a:spcPts val="600"/>
              </a:spcBef>
              <a:buClr>
                <a:schemeClr val="dk1"/>
              </a:buClr>
              <a:buSzPts val="1100"/>
            </a:pPr>
            <a:r>
              <a:rPr lang="en-US" sz="2400" dirty="0">
                <a:solidFill>
                  <a:schemeClr val="accent3"/>
                </a:solidFill>
              </a:rPr>
              <a:t>	</a:t>
            </a:r>
            <a:r>
              <a:rPr lang="el-GR" sz="2400" dirty="0">
                <a:solidFill>
                  <a:schemeClr val="accent3"/>
                </a:solidFill>
              </a:rPr>
              <a:t>Η αντίληψη των συναισθημάτων που δημιουργεί ο εκφοβισμός </a:t>
            </a:r>
            <a:r>
              <a:rPr lang="en-US" sz="2400" dirty="0">
                <a:solidFill>
                  <a:schemeClr val="accent3"/>
                </a:solidFill>
              </a:rPr>
              <a:t>	</a:t>
            </a:r>
            <a:r>
              <a:rPr lang="el-GR" sz="2400" dirty="0">
                <a:solidFill>
                  <a:schemeClr val="accent3"/>
                </a:solidFill>
              </a:rPr>
              <a:t>σε όσους/ες τον βιώνουν</a:t>
            </a:r>
            <a:endParaRPr lang="en-US" sz="2400" dirty="0">
              <a:solidFill>
                <a:schemeClr val="accent3"/>
              </a:solidFill>
            </a:endParaRPr>
          </a:p>
          <a:p>
            <a:pPr lvl="0">
              <a:spcBef>
                <a:spcPts val="600"/>
              </a:spcBef>
              <a:buClr>
                <a:schemeClr val="dk1"/>
              </a:buClr>
              <a:buSzPts val="1100"/>
              <a:buFont typeface="Wingdings" pitchFamily="2" charset="2"/>
              <a:buChar char="§"/>
            </a:pPr>
            <a:endParaRPr lang="el-GR" sz="2400" dirty="0">
              <a:solidFill>
                <a:schemeClr val="accent3"/>
              </a:solidFill>
            </a:endParaRPr>
          </a:p>
          <a:p>
            <a:pPr lvl="0">
              <a:spcBef>
                <a:spcPts val="600"/>
              </a:spcBef>
              <a:buClr>
                <a:schemeClr val="dk1"/>
              </a:buClr>
              <a:buSzPts val="1100"/>
            </a:pPr>
            <a:r>
              <a:rPr lang="en-US" sz="2400" dirty="0">
                <a:solidFill>
                  <a:schemeClr val="accent3"/>
                </a:solidFill>
              </a:rPr>
              <a:t>	</a:t>
            </a:r>
            <a:r>
              <a:rPr lang="el-GR" sz="2400" dirty="0">
                <a:solidFill>
                  <a:schemeClr val="accent3"/>
                </a:solidFill>
              </a:rPr>
              <a:t>Η αντιμετώπιση των διαφόρων τύπων εκφοβισμού</a:t>
            </a:r>
          </a:p>
        </p:txBody>
      </p:sp>
      <p:sp>
        <p:nvSpPr>
          <p:cNvPr id="8" name="Isosceles Triangle 13">
            <a:extLst>
              <a:ext uri="{FF2B5EF4-FFF2-40B4-BE49-F238E27FC236}">
                <a16:creationId xmlns:a16="http://schemas.microsoft.com/office/drawing/2014/main" id="{A54A6140-C0D9-4440-A5D4-E05BC900724C}"/>
              </a:ext>
            </a:extLst>
          </p:cNvPr>
          <p:cNvSpPr/>
          <p:nvPr/>
        </p:nvSpPr>
        <p:spPr>
          <a:xfrm rot="12931953">
            <a:off x="1742008" y="3212423"/>
            <a:ext cx="266267" cy="548067"/>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Isosceles Triangle 13">
            <a:extLst>
              <a:ext uri="{FF2B5EF4-FFF2-40B4-BE49-F238E27FC236}">
                <a16:creationId xmlns:a16="http://schemas.microsoft.com/office/drawing/2014/main" id="{A54A6140-C0D9-4440-A5D4-E05BC900724C}"/>
              </a:ext>
            </a:extLst>
          </p:cNvPr>
          <p:cNvSpPr/>
          <p:nvPr/>
        </p:nvSpPr>
        <p:spPr>
          <a:xfrm rot="12931953">
            <a:off x="1711528" y="2280605"/>
            <a:ext cx="266267" cy="548067"/>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Isosceles Triangle 13">
            <a:extLst>
              <a:ext uri="{FF2B5EF4-FFF2-40B4-BE49-F238E27FC236}">
                <a16:creationId xmlns:a16="http://schemas.microsoft.com/office/drawing/2014/main" id="{A54A6140-C0D9-4440-A5D4-E05BC900724C}"/>
              </a:ext>
            </a:extLst>
          </p:cNvPr>
          <p:cNvSpPr/>
          <p:nvPr/>
        </p:nvSpPr>
        <p:spPr>
          <a:xfrm rot="12931953">
            <a:off x="1672340" y="4357600"/>
            <a:ext cx="266267" cy="548067"/>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C6704C23-8226-4899-8B14-AF1061FF1CC9}"/>
              </a:ext>
            </a:extLst>
          </p:cNvPr>
          <p:cNvSpPr/>
          <p:nvPr/>
        </p:nvSpPr>
        <p:spPr>
          <a:xfrm>
            <a:off x="613955" y="1267100"/>
            <a:ext cx="10489474" cy="5255328"/>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325188" y="352572"/>
            <a:ext cx="7262949" cy="724247"/>
          </a:xfrm>
        </p:spPr>
        <p:txBody>
          <a:bodyPr/>
          <a:lstStyle/>
          <a:p>
            <a:r>
              <a:rPr lang="el-GR" altLang="ko-KR" sz="3600" b="1" dirty="0">
                <a:solidFill>
                  <a:schemeClr val="accent6"/>
                </a:solidFill>
                <a:latin typeface="+mn-lt"/>
              </a:rPr>
              <a:t>Προσδοκώμενα αποτελέσματα</a:t>
            </a:r>
            <a:endParaRPr lang="en-US" altLang="ko-KR" sz="3600" b="1" dirty="0">
              <a:solidFill>
                <a:schemeClr val="accent6"/>
              </a:solidFill>
              <a:latin typeface="+mn-lt"/>
            </a:endParaRPr>
          </a:p>
        </p:txBody>
      </p:sp>
      <p:sp>
        <p:nvSpPr>
          <p:cNvPr id="33" name="TextBox 32">
            <a:extLst>
              <a:ext uri="{FF2B5EF4-FFF2-40B4-BE49-F238E27FC236}">
                <a16:creationId xmlns:a16="http://schemas.microsoft.com/office/drawing/2014/main" id="{9B583191-69B8-463E-8E8A-295A73BDD1DC}"/>
              </a:ext>
            </a:extLst>
          </p:cNvPr>
          <p:cNvSpPr txBox="1"/>
          <p:nvPr/>
        </p:nvSpPr>
        <p:spPr>
          <a:xfrm>
            <a:off x="4320629" y="2421251"/>
            <a:ext cx="7001183" cy="276999"/>
          </a:xfrm>
          <a:prstGeom prst="rect">
            <a:avLst/>
          </a:prstGeom>
          <a:noFill/>
        </p:spPr>
        <p:txBody>
          <a:bodyPr wrap="square" lIns="0" rtlCol="0">
            <a:spAutoFit/>
          </a:bodyPr>
          <a:lstStyle/>
          <a:p>
            <a:pPr marL="171450" indent="-171450">
              <a:buFont typeface="Wingdings" pitchFamily="2" charset="2"/>
              <a:buChar char="ü"/>
            </a:pPr>
            <a:endParaRPr lang="en-US" altLang="ko-KR"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61EF8622-94E7-4149-8E38-3AC446FFB96D}"/>
              </a:ext>
            </a:extLst>
          </p:cNvPr>
          <p:cNvSpPr txBox="1"/>
          <p:nvPr/>
        </p:nvSpPr>
        <p:spPr>
          <a:xfrm>
            <a:off x="666206" y="2048016"/>
            <a:ext cx="10450285" cy="3785652"/>
          </a:xfrm>
          <a:prstGeom prst="rect">
            <a:avLst/>
          </a:prstGeom>
          <a:noFill/>
        </p:spPr>
        <p:txBody>
          <a:bodyPr wrap="square" rtlCol="0" anchor="ctr">
            <a:spAutoFit/>
          </a:bodyPr>
          <a:lstStyle/>
          <a:p>
            <a:pPr>
              <a:buNone/>
            </a:pPr>
            <a:r>
              <a:rPr lang="el-GR" sz="2400" dirty="0">
                <a:solidFill>
                  <a:schemeClr val="accent3"/>
                </a:solidFill>
              </a:rPr>
              <a:t>Μετά το πέρας του εργαστηρίου οι εκπαιδευόμενοι θα είναι σε θέση να:</a:t>
            </a:r>
          </a:p>
          <a:p>
            <a:pPr>
              <a:buNone/>
            </a:pPr>
            <a:endParaRPr lang="en-US" sz="2400" dirty="0">
              <a:solidFill>
                <a:schemeClr val="accent3"/>
              </a:solidFill>
            </a:endParaRPr>
          </a:p>
          <a:p>
            <a:r>
              <a:rPr lang="en-US" sz="2400" dirty="0">
                <a:solidFill>
                  <a:schemeClr val="accent3"/>
                </a:solidFill>
              </a:rPr>
              <a:t>	</a:t>
            </a:r>
            <a:r>
              <a:rPr lang="el-GR" sz="2400" dirty="0">
                <a:solidFill>
                  <a:schemeClr val="accent3"/>
                </a:solidFill>
              </a:rPr>
              <a:t>Να γνωρίζουν τις μορφές εκφοβισμού</a:t>
            </a:r>
            <a:endParaRPr lang="en-US" sz="2400" dirty="0">
              <a:solidFill>
                <a:schemeClr val="accent3"/>
              </a:solidFill>
            </a:endParaRPr>
          </a:p>
          <a:p>
            <a:endParaRPr lang="el-GR" sz="2400" dirty="0">
              <a:solidFill>
                <a:schemeClr val="accent3"/>
              </a:solidFill>
            </a:endParaRPr>
          </a:p>
          <a:p>
            <a:r>
              <a:rPr lang="en-US" sz="2400" dirty="0">
                <a:solidFill>
                  <a:schemeClr val="accent3"/>
                </a:solidFill>
              </a:rPr>
              <a:t>	</a:t>
            </a:r>
            <a:r>
              <a:rPr lang="el-GR" sz="2400" dirty="0">
                <a:solidFill>
                  <a:schemeClr val="accent3"/>
                </a:solidFill>
              </a:rPr>
              <a:t>Να γνωρίζουν τρόπους αντιμετώπισης του εκφοβισμού</a:t>
            </a:r>
            <a:endParaRPr lang="en-US" sz="2400" dirty="0">
              <a:solidFill>
                <a:schemeClr val="accent3"/>
              </a:solidFill>
            </a:endParaRPr>
          </a:p>
          <a:p>
            <a:endParaRPr lang="en-US" sz="2400" dirty="0">
              <a:solidFill>
                <a:schemeClr val="accent3"/>
              </a:solidFill>
            </a:endParaRPr>
          </a:p>
          <a:p>
            <a:r>
              <a:rPr lang="en-US" sz="2400" dirty="0">
                <a:solidFill>
                  <a:schemeClr val="accent3"/>
                </a:solidFill>
              </a:rPr>
              <a:t>	</a:t>
            </a:r>
            <a:r>
              <a:rPr lang="el-GR" sz="2400" dirty="0">
                <a:solidFill>
                  <a:schemeClr val="accent3"/>
                </a:solidFill>
              </a:rPr>
              <a:t>Να αντιλαμβάνονται τις πιθανές επιπτώσεις που μπορεί να επιφέρει </a:t>
            </a:r>
            <a:r>
              <a:rPr lang="en-US" sz="2400" dirty="0">
                <a:solidFill>
                  <a:schemeClr val="accent3"/>
                </a:solidFill>
              </a:rPr>
              <a:t>	</a:t>
            </a:r>
            <a:r>
              <a:rPr lang="el-GR" sz="2400" dirty="0">
                <a:solidFill>
                  <a:schemeClr val="accent3"/>
                </a:solidFill>
              </a:rPr>
              <a:t>η εκφοβιστική συμπεριφορά στους συνανθρώπους</a:t>
            </a:r>
            <a:endParaRPr lang="en-US" sz="2400" dirty="0">
              <a:solidFill>
                <a:schemeClr val="accent3"/>
              </a:solidFill>
            </a:endParaRPr>
          </a:p>
          <a:p>
            <a:endParaRPr lang="el-GR" sz="2400" dirty="0">
              <a:solidFill>
                <a:schemeClr val="accent3"/>
              </a:solidFill>
            </a:endParaRPr>
          </a:p>
          <a:p>
            <a:r>
              <a:rPr lang="en-US" sz="2400" dirty="0">
                <a:solidFill>
                  <a:schemeClr val="accent3"/>
                </a:solidFill>
              </a:rPr>
              <a:t>	</a:t>
            </a:r>
            <a:r>
              <a:rPr lang="el-GR" sz="2400" dirty="0">
                <a:solidFill>
                  <a:schemeClr val="accent3"/>
                </a:solidFill>
              </a:rPr>
              <a:t>Να επιδεικνύουν ενσυναίσθηση για τους συνανθρώπους</a:t>
            </a:r>
          </a:p>
        </p:txBody>
      </p:sp>
      <p:sp>
        <p:nvSpPr>
          <p:cNvPr id="8" name="Frame 17">
            <a:extLst>
              <a:ext uri="{FF2B5EF4-FFF2-40B4-BE49-F238E27FC236}">
                <a16:creationId xmlns:a16="http://schemas.microsoft.com/office/drawing/2014/main" id="{1278BF84-DDF3-43F8-88E4-A0F28E4079EF}"/>
              </a:ext>
            </a:extLst>
          </p:cNvPr>
          <p:cNvSpPr/>
          <p:nvPr/>
        </p:nvSpPr>
        <p:spPr>
          <a:xfrm>
            <a:off x="1032143" y="2823807"/>
            <a:ext cx="404771" cy="37659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Frame 17">
            <a:extLst>
              <a:ext uri="{FF2B5EF4-FFF2-40B4-BE49-F238E27FC236}">
                <a16:creationId xmlns:a16="http://schemas.microsoft.com/office/drawing/2014/main" id="{1278BF84-DDF3-43F8-88E4-A0F28E4079EF}"/>
              </a:ext>
            </a:extLst>
          </p:cNvPr>
          <p:cNvSpPr/>
          <p:nvPr/>
        </p:nvSpPr>
        <p:spPr>
          <a:xfrm>
            <a:off x="1040852" y="3564036"/>
            <a:ext cx="404771" cy="37659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Frame 17">
            <a:extLst>
              <a:ext uri="{FF2B5EF4-FFF2-40B4-BE49-F238E27FC236}">
                <a16:creationId xmlns:a16="http://schemas.microsoft.com/office/drawing/2014/main" id="{1278BF84-DDF3-43F8-88E4-A0F28E4079EF}"/>
              </a:ext>
            </a:extLst>
          </p:cNvPr>
          <p:cNvSpPr/>
          <p:nvPr/>
        </p:nvSpPr>
        <p:spPr>
          <a:xfrm>
            <a:off x="1040853" y="4282493"/>
            <a:ext cx="404771" cy="37659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Frame 17">
            <a:extLst>
              <a:ext uri="{FF2B5EF4-FFF2-40B4-BE49-F238E27FC236}">
                <a16:creationId xmlns:a16="http://schemas.microsoft.com/office/drawing/2014/main" id="{1278BF84-DDF3-43F8-88E4-A0F28E4079EF}"/>
              </a:ext>
            </a:extLst>
          </p:cNvPr>
          <p:cNvSpPr/>
          <p:nvPr/>
        </p:nvSpPr>
        <p:spPr>
          <a:xfrm>
            <a:off x="1053914" y="5340584"/>
            <a:ext cx="404771" cy="37659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ppt_w/2"/>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ppt_w</p:attrName>
                                        </p:attrNameLst>
                                      </p:cBhvr>
                                      <p:tavLst>
                                        <p:tav tm="0">
                                          <p:val>
                                            <p:fltVal val="0"/>
                                          </p:val>
                                        </p:tav>
                                        <p:tav tm="100000">
                                          <p:val>
                                            <p:strVal val="#ppt_w"/>
                                          </p:val>
                                        </p:tav>
                                      </p:tavLst>
                                    </p:anim>
                                    <p:anim calcmode="lin" valueType="num">
                                      <p:cBhvr>
                                        <p:cTn id="10" dur="5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a:extLst>
              <a:ext uri="{FF2B5EF4-FFF2-40B4-BE49-F238E27FC236}">
                <a16:creationId xmlns:a16="http://schemas.microsoft.com/office/drawing/2014/main" id="{C6704C23-8226-4899-8B14-AF1061FF1CC9}"/>
              </a:ext>
            </a:extLst>
          </p:cNvPr>
          <p:cNvSpPr/>
          <p:nvPr/>
        </p:nvSpPr>
        <p:spPr>
          <a:xfrm>
            <a:off x="613955" y="1201783"/>
            <a:ext cx="11077302" cy="5656217"/>
          </a:xfrm>
          <a:custGeom>
            <a:avLst/>
            <a:gdLst>
              <a:gd name="connsiteX0" fmla="*/ 0 w 1080120"/>
              <a:gd name="connsiteY0" fmla="*/ 0 h 1368152"/>
              <a:gd name="connsiteX1" fmla="*/ 1080120 w 1080120"/>
              <a:gd name="connsiteY1" fmla="*/ 0 h 1368152"/>
              <a:gd name="connsiteX2" fmla="*/ 1080120 w 1080120"/>
              <a:gd name="connsiteY2" fmla="*/ 1368152 h 1368152"/>
              <a:gd name="connsiteX3" fmla="*/ 0 w 1080120"/>
              <a:gd name="connsiteY3" fmla="*/ 1368152 h 1368152"/>
              <a:gd name="connsiteX4" fmla="*/ 0 w 1080120"/>
              <a:gd name="connsiteY4" fmla="*/ 0 h 1368152"/>
              <a:gd name="connsiteX0" fmla="*/ 0 w 1080120"/>
              <a:gd name="connsiteY0" fmla="*/ 95250 h 1463402"/>
              <a:gd name="connsiteX1" fmla="*/ 1080120 w 1080120"/>
              <a:gd name="connsiteY1" fmla="*/ 0 h 1463402"/>
              <a:gd name="connsiteX2" fmla="*/ 1080120 w 1080120"/>
              <a:gd name="connsiteY2" fmla="*/ 1463402 h 1463402"/>
              <a:gd name="connsiteX3" fmla="*/ 0 w 1080120"/>
              <a:gd name="connsiteY3" fmla="*/ 1463402 h 1463402"/>
              <a:gd name="connsiteX4" fmla="*/ 0 w 1080120"/>
              <a:gd name="connsiteY4" fmla="*/ 95250 h 1463402"/>
              <a:gd name="connsiteX0" fmla="*/ 0 w 1080120"/>
              <a:gd name="connsiteY0" fmla="*/ 131815 h 1499967"/>
              <a:gd name="connsiteX1" fmla="*/ 1080120 w 1080120"/>
              <a:gd name="connsiteY1" fmla="*/ 36565 h 1499967"/>
              <a:gd name="connsiteX2" fmla="*/ 1080120 w 1080120"/>
              <a:gd name="connsiteY2" fmla="*/ 1499967 h 1499967"/>
              <a:gd name="connsiteX3" fmla="*/ 0 w 1080120"/>
              <a:gd name="connsiteY3" fmla="*/ 1499967 h 1499967"/>
              <a:gd name="connsiteX4" fmla="*/ 0 w 1080120"/>
              <a:gd name="connsiteY4" fmla="*/ 131815 h 1499967"/>
              <a:gd name="connsiteX0" fmla="*/ 0 w 1080120"/>
              <a:gd name="connsiteY0" fmla="*/ 152612 h 1520764"/>
              <a:gd name="connsiteX1" fmla="*/ 1080120 w 1080120"/>
              <a:gd name="connsiteY1" fmla="*/ 57362 h 1520764"/>
              <a:gd name="connsiteX2" fmla="*/ 1080120 w 1080120"/>
              <a:gd name="connsiteY2" fmla="*/ 1520764 h 1520764"/>
              <a:gd name="connsiteX3" fmla="*/ 0 w 1080120"/>
              <a:gd name="connsiteY3" fmla="*/ 1520764 h 1520764"/>
              <a:gd name="connsiteX4" fmla="*/ 0 w 1080120"/>
              <a:gd name="connsiteY4" fmla="*/ 152612 h 1520764"/>
              <a:gd name="connsiteX0" fmla="*/ 0 w 1080120"/>
              <a:gd name="connsiteY0" fmla="*/ 123156 h 1491308"/>
              <a:gd name="connsiteX1" fmla="*/ 1080120 w 1080120"/>
              <a:gd name="connsiteY1" fmla="*/ 27906 h 1491308"/>
              <a:gd name="connsiteX2" fmla="*/ 1080120 w 1080120"/>
              <a:gd name="connsiteY2" fmla="*/ 1491308 h 1491308"/>
              <a:gd name="connsiteX3" fmla="*/ 0 w 1080120"/>
              <a:gd name="connsiteY3" fmla="*/ 1491308 h 1491308"/>
              <a:gd name="connsiteX4" fmla="*/ 0 w 1080120"/>
              <a:gd name="connsiteY4" fmla="*/ 123156 h 1491308"/>
              <a:gd name="connsiteX0" fmla="*/ 0 w 1080120"/>
              <a:gd name="connsiteY0" fmla="*/ 152400 h 1520552"/>
              <a:gd name="connsiteX1" fmla="*/ 1080120 w 1080120"/>
              <a:gd name="connsiteY1" fmla="*/ 0 h 1520552"/>
              <a:gd name="connsiteX2" fmla="*/ 1080120 w 1080120"/>
              <a:gd name="connsiteY2" fmla="*/ 152055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 name="connsiteX0" fmla="*/ 0 w 1080120"/>
              <a:gd name="connsiteY0" fmla="*/ 152400 h 1520552"/>
              <a:gd name="connsiteX1" fmla="*/ 1080120 w 1080120"/>
              <a:gd name="connsiteY1" fmla="*/ 0 h 1520552"/>
              <a:gd name="connsiteX2" fmla="*/ 1070595 w 1080120"/>
              <a:gd name="connsiteY2" fmla="*/ 1349102 h 1520552"/>
              <a:gd name="connsiteX3" fmla="*/ 0 w 1080120"/>
              <a:gd name="connsiteY3" fmla="*/ 1520552 h 1520552"/>
              <a:gd name="connsiteX4" fmla="*/ 0 w 1080120"/>
              <a:gd name="connsiteY4" fmla="*/ 152400 h 1520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20" h="1520552">
                <a:moveTo>
                  <a:pt x="0" y="152400"/>
                </a:moveTo>
                <a:cubicBezTo>
                  <a:pt x="369565" y="6350"/>
                  <a:pt x="653405" y="-44450"/>
                  <a:pt x="1080120" y="0"/>
                </a:cubicBezTo>
                <a:lnTo>
                  <a:pt x="1070595" y="1349102"/>
                </a:lnTo>
                <a:cubicBezTo>
                  <a:pt x="694680" y="1311002"/>
                  <a:pt x="309240" y="1358627"/>
                  <a:pt x="0" y="1520552"/>
                </a:cubicBezTo>
                <a:lnTo>
                  <a:pt x="0" y="152400"/>
                </a:lnTo>
                <a:close/>
              </a:path>
            </a:pathLst>
          </a:cu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306286" y="339509"/>
            <a:ext cx="8412480" cy="724247"/>
          </a:xfrm>
        </p:spPr>
        <p:txBody>
          <a:bodyPr/>
          <a:lstStyle/>
          <a:p>
            <a:r>
              <a:rPr lang="el-GR" altLang="ko-KR" sz="3600" b="1" dirty="0">
                <a:solidFill>
                  <a:schemeClr val="accent6"/>
                </a:solidFill>
                <a:latin typeface="+mn-lt"/>
              </a:rPr>
              <a:t>Βιωματικό Εργαστήριο</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TextBox"/>
          <p:cNvSpPr txBox="1"/>
          <p:nvPr/>
        </p:nvSpPr>
        <p:spPr>
          <a:xfrm>
            <a:off x="1397726" y="1515292"/>
            <a:ext cx="10149839" cy="6001643"/>
          </a:xfrm>
          <a:prstGeom prst="rect">
            <a:avLst/>
          </a:prstGeom>
          <a:noFill/>
        </p:spPr>
        <p:txBody>
          <a:bodyPr wrap="square" rtlCol="0">
            <a:spAutoFit/>
          </a:bodyPr>
          <a:lstStyle/>
          <a:p>
            <a:r>
              <a:rPr lang="el-GR" sz="2400" dirty="0">
                <a:solidFill>
                  <a:schemeClr val="accent6"/>
                </a:solidFill>
              </a:rPr>
              <a:t>Το θέμα του εργαστηρίου είναι ο εκφοβισμός σε σχολικό περιβάλλον</a:t>
            </a:r>
            <a:endParaRPr lang="en-US" sz="2400" dirty="0">
              <a:solidFill>
                <a:schemeClr val="accent6"/>
              </a:solidFill>
            </a:endParaRPr>
          </a:p>
          <a:p>
            <a:endParaRPr lang="en-US" sz="2400" dirty="0">
              <a:solidFill>
                <a:schemeClr val="accent6"/>
              </a:solidFill>
            </a:endParaRPr>
          </a:p>
          <a:p>
            <a:r>
              <a:rPr lang="el-GR" sz="2400" dirty="0">
                <a:solidFill>
                  <a:schemeClr val="accent6"/>
                </a:solidFill>
              </a:rPr>
              <a:t>Το βιωματικό εργαστήριο που παρουσιάζεται στη συνέχεια απευθύνεται σε παιδιά ηλικίας δημοτικού.</a:t>
            </a:r>
          </a:p>
          <a:p>
            <a:pPr>
              <a:buFont typeface="Arial" pitchFamily="34" charset="0"/>
              <a:buChar char="•"/>
            </a:pPr>
            <a:endParaRPr lang="el-GR" sz="2400" dirty="0">
              <a:solidFill>
                <a:schemeClr val="accent6"/>
              </a:solidFill>
            </a:endParaRPr>
          </a:p>
          <a:p>
            <a:r>
              <a:rPr lang="el-GR" sz="2400" dirty="0">
                <a:solidFill>
                  <a:schemeClr val="accent6"/>
                </a:solidFill>
              </a:rPr>
              <a:t>Η ομάδα των συμμετεχόντων μπορεί να είναι από 16-24 άτομα.</a:t>
            </a:r>
          </a:p>
          <a:p>
            <a:pPr>
              <a:buFont typeface="Arial" pitchFamily="34" charset="0"/>
              <a:buChar char="•"/>
            </a:pPr>
            <a:endParaRPr lang="el-GR" sz="2400" dirty="0">
              <a:solidFill>
                <a:schemeClr val="accent6"/>
              </a:solidFill>
            </a:endParaRPr>
          </a:p>
          <a:p>
            <a:r>
              <a:rPr lang="el-GR" sz="2400" dirty="0">
                <a:solidFill>
                  <a:schemeClr val="accent6"/>
                </a:solidFill>
              </a:rPr>
              <a:t>Ο εκτιμώμενος χρόνος για την ολοκλήρωσή του είναι 2 διδακτικές ώρες (90΄)</a:t>
            </a:r>
          </a:p>
          <a:p>
            <a:endParaRPr lang="el-GR" sz="2400" dirty="0">
              <a:solidFill>
                <a:schemeClr val="accent6"/>
              </a:solidFill>
            </a:endParaRPr>
          </a:p>
          <a:p>
            <a:r>
              <a:rPr lang="el-GR" sz="2400" dirty="0">
                <a:solidFill>
                  <a:schemeClr val="accent6"/>
                </a:solidFill>
              </a:rPr>
              <a:t>Υλικά: τραπέζι, καρέκλες, χαρτί, μολύβι, Η/Υ, κόλλα, μπογιές, πίνακας, μαρκαδόρος, χαρτόνι μπλε, χαρτόνι γκρι, καρτελάκια από χαρτόνι, προβολέας</a:t>
            </a:r>
          </a:p>
          <a:p>
            <a:endParaRPr lang="el-GR" dirty="0">
              <a:solidFill>
                <a:schemeClr val="accent6"/>
              </a:solidFill>
            </a:endParaRPr>
          </a:p>
          <a:p>
            <a:endParaRPr lang="el-GR" dirty="0">
              <a:solidFill>
                <a:schemeClr val="accent6"/>
              </a:solidFill>
            </a:endParaRPr>
          </a:p>
          <a:p>
            <a:endParaRPr lang="el-GR" dirty="0">
              <a:solidFill>
                <a:schemeClr val="accent6"/>
              </a:solidFill>
            </a:endParaRPr>
          </a:p>
          <a:p>
            <a:endParaRPr lang="el-GR" dirty="0">
              <a:solidFill>
                <a:schemeClr val="accent6"/>
              </a:solidFill>
            </a:endParaRPr>
          </a:p>
        </p:txBody>
      </p:sp>
      <p:grpSp>
        <p:nvGrpSpPr>
          <p:cNvPr id="4" name="Google Shape;11735;p67"/>
          <p:cNvGrpSpPr/>
          <p:nvPr/>
        </p:nvGrpSpPr>
        <p:grpSpPr>
          <a:xfrm>
            <a:off x="1010216" y="1648490"/>
            <a:ext cx="356196" cy="265631"/>
            <a:chOff x="5216456" y="3725484"/>
            <a:chExt cx="356196" cy="265631"/>
          </a:xfrm>
          <a:solidFill>
            <a:schemeClr val="accent1"/>
          </a:solidFill>
        </p:grpSpPr>
        <p:sp>
          <p:nvSpPr>
            <p:cNvPr id="18"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sp>
          <p:nvSpPr>
            <p:cNvPr id="19"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6"/>
                </a:solidFill>
              </a:endParaRPr>
            </a:p>
          </p:txBody>
        </p:sp>
      </p:grpSp>
      <p:grpSp>
        <p:nvGrpSpPr>
          <p:cNvPr id="5" name="Google Shape;11735;p67"/>
          <p:cNvGrpSpPr/>
          <p:nvPr/>
        </p:nvGrpSpPr>
        <p:grpSpPr>
          <a:xfrm>
            <a:off x="1050075" y="2528056"/>
            <a:ext cx="356196" cy="265631"/>
            <a:chOff x="5216456" y="3725484"/>
            <a:chExt cx="356196" cy="265631"/>
          </a:xfrm>
          <a:solidFill>
            <a:schemeClr val="accent1"/>
          </a:solidFill>
        </p:grpSpPr>
        <p:sp>
          <p:nvSpPr>
            <p:cNvPr id="21"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2"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6" name="Google Shape;11735;p67"/>
          <p:cNvGrpSpPr/>
          <p:nvPr/>
        </p:nvGrpSpPr>
        <p:grpSpPr>
          <a:xfrm>
            <a:off x="1027633" y="3438436"/>
            <a:ext cx="356196" cy="265631"/>
            <a:chOff x="5216456" y="3725484"/>
            <a:chExt cx="356196" cy="265631"/>
          </a:xfrm>
          <a:solidFill>
            <a:schemeClr val="accent1"/>
          </a:solidFill>
        </p:grpSpPr>
        <p:sp>
          <p:nvSpPr>
            <p:cNvPr id="24"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5"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7" name="Google Shape;11735;p67"/>
          <p:cNvGrpSpPr/>
          <p:nvPr/>
        </p:nvGrpSpPr>
        <p:grpSpPr>
          <a:xfrm>
            <a:off x="1033663" y="4142156"/>
            <a:ext cx="356196" cy="265631"/>
            <a:chOff x="5216456" y="3725484"/>
            <a:chExt cx="356196" cy="265631"/>
          </a:xfrm>
          <a:solidFill>
            <a:schemeClr val="accent1"/>
          </a:solidFill>
        </p:grpSpPr>
        <p:sp>
          <p:nvSpPr>
            <p:cNvPr id="27"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1"/>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8"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9" name="Google Shape;11735;p67"/>
          <p:cNvGrpSpPr/>
          <p:nvPr/>
        </p:nvGrpSpPr>
        <p:grpSpPr>
          <a:xfrm>
            <a:off x="1008543" y="5245466"/>
            <a:ext cx="356196" cy="265631"/>
            <a:chOff x="5216456" y="3725484"/>
            <a:chExt cx="356196" cy="265631"/>
          </a:xfrm>
          <a:solidFill>
            <a:schemeClr val="accent1"/>
          </a:solidFill>
        </p:grpSpPr>
        <p:sp>
          <p:nvSpPr>
            <p:cNvPr id="30" name="Google Shape;11736;p67"/>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solidFill>
              <a:schemeClr val="accent1"/>
            </a:solid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31" name="Google Shape;11737;p67"/>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grpFill/>
            <a:ln>
              <a:solidFill>
                <a:schemeClr val="accent6"/>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spTree>
    <p:extLst>
      <p:ext uri="{BB962C8B-B14F-4D97-AF65-F5344CB8AC3E}">
        <p14:creationId xmlns:p14="http://schemas.microsoft.com/office/powerpoint/2010/main" val="3423133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306286" y="339509"/>
            <a:ext cx="8412480" cy="724247"/>
          </a:xfrm>
        </p:spPr>
        <p:txBody>
          <a:bodyPr/>
          <a:lstStyle/>
          <a:p>
            <a:r>
              <a:rPr lang="el-GR" altLang="ko-KR" sz="3600" b="1" dirty="0">
                <a:solidFill>
                  <a:schemeClr val="accent6"/>
                </a:solidFill>
                <a:latin typeface="+mn-lt"/>
              </a:rPr>
              <a:t>Βιωματικό εργαστήριο</a:t>
            </a:r>
            <a:endParaRPr lang="en-US" altLang="ko-KR" sz="3600" b="1" dirty="0">
              <a:solidFill>
                <a:schemeClr val="accent6"/>
              </a:solidFill>
              <a:latin typeface="+mn-lt"/>
            </a:endParaRPr>
          </a:p>
        </p:txBody>
      </p:sp>
      <p:sp>
        <p:nvSpPr>
          <p:cNvPr id="1028" name="AutoShape 4" descr="C:\Users\vicky\Desktop\Leadership-vs-Management.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graphicFrame>
        <p:nvGraphicFramePr>
          <p:cNvPr id="11" name="10 - Πίνακας"/>
          <p:cNvGraphicFramePr>
            <a:graphicFrameLocks noGrp="1"/>
          </p:cNvGraphicFramePr>
          <p:nvPr/>
        </p:nvGraphicFramePr>
        <p:xfrm>
          <a:off x="679269" y="1110339"/>
          <a:ext cx="10646228" cy="5238208"/>
        </p:xfrm>
        <a:graphic>
          <a:graphicData uri="http://schemas.openxmlformats.org/drawingml/2006/table">
            <a:tbl>
              <a:tblPr/>
              <a:tblGrid>
                <a:gridCol w="1013926">
                  <a:extLst>
                    <a:ext uri="{9D8B030D-6E8A-4147-A177-3AD203B41FA5}">
                      <a16:colId xmlns:a16="http://schemas.microsoft.com/office/drawing/2014/main" val="20000"/>
                    </a:ext>
                  </a:extLst>
                </a:gridCol>
                <a:gridCol w="2675640">
                  <a:extLst>
                    <a:ext uri="{9D8B030D-6E8A-4147-A177-3AD203B41FA5}">
                      <a16:colId xmlns:a16="http://schemas.microsoft.com/office/drawing/2014/main" val="20001"/>
                    </a:ext>
                  </a:extLst>
                </a:gridCol>
                <a:gridCol w="1351902">
                  <a:extLst>
                    <a:ext uri="{9D8B030D-6E8A-4147-A177-3AD203B41FA5}">
                      <a16:colId xmlns:a16="http://schemas.microsoft.com/office/drawing/2014/main" val="20002"/>
                    </a:ext>
                  </a:extLst>
                </a:gridCol>
                <a:gridCol w="3210767">
                  <a:extLst>
                    <a:ext uri="{9D8B030D-6E8A-4147-A177-3AD203B41FA5}">
                      <a16:colId xmlns:a16="http://schemas.microsoft.com/office/drawing/2014/main" val="20003"/>
                    </a:ext>
                  </a:extLst>
                </a:gridCol>
                <a:gridCol w="2393993">
                  <a:extLst>
                    <a:ext uri="{9D8B030D-6E8A-4147-A177-3AD203B41FA5}">
                      <a16:colId xmlns:a16="http://schemas.microsoft.com/office/drawing/2014/main" val="20004"/>
                    </a:ext>
                  </a:extLst>
                </a:gridCol>
              </a:tblGrid>
              <a:tr h="204219">
                <a:tc gridSpan="5">
                  <a:txBody>
                    <a:bodyPr/>
                    <a:lstStyle/>
                    <a:p>
                      <a:pPr algn="l" fontAlgn="ctr"/>
                      <a:r>
                        <a:rPr lang="el-GR" sz="1100" b="1" i="0" u="none" strike="noStrike">
                          <a:solidFill>
                            <a:srgbClr val="000000"/>
                          </a:solidFill>
                          <a:latin typeface="Calibri"/>
                        </a:rPr>
                        <a:t>ΤΑΞΗ: ….ΔΗΜΟΤΙΚΟΥ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204219">
                <a:tc gridSpan="5">
                  <a:txBody>
                    <a:bodyPr/>
                    <a:lstStyle/>
                    <a:p>
                      <a:pPr algn="l" fontAlgn="ctr"/>
                      <a:r>
                        <a:rPr lang="el-GR" sz="1100" b="1" i="0" u="none" strike="noStrike">
                          <a:solidFill>
                            <a:srgbClr val="000000"/>
                          </a:solidFill>
                          <a:latin typeface="Calibri"/>
                        </a:rPr>
                        <a:t>ΑΡ. ΜΑΘΗΤΩΝ: 16-24 (αγόρια &amp; κορίτσια)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1"/>
                  </a:ext>
                </a:extLst>
              </a:tr>
              <a:tr h="204219">
                <a:tc gridSpan="5">
                  <a:txBody>
                    <a:bodyPr/>
                    <a:lstStyle/>
                    <a:p>
                      <a:pPr algn="l" fontAlgn="ctr"/>
                      <a:r>
                        <a:rPr lang="el-GR" sz="1100" b="1" i="0" u="none" strike="noStrike">
                          <a:solidFill>
                            <a:srgbClr val="000000"/>
                          </a:solidFill>
                          <a:latin typeface="Calibri"/>
                        </a:rPr>
                        <a:t>ΔΙΑΤΑΞΗ: σε κύκλο/σε ομάδες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2"/>
                  </a:ext>
                </a:extLst>
              </a:tr>
              <a:tr h="204219">
                <a:tc gridSpan="5">
                  <a:txBody>
                    <a:bodyPr/>
                    <a:lstStyle/>
                    <a:p>
                      <a:pPr algn="l" fontAlgn="ctr"/>
                      <a:r>
                        <a:rPr lang="el-GR" sz="1100" b="1" i="0" u="none" strike="noStrike">
                          <a:solidFill>
                            <a:srgbClr val="000000"/>
                          </a:solidFill>
                          <a:latin typeface="Calibri"/>
                        </a:rPr>
                        <a:t>ΔΙΑΡΚΕΙΑ: 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3"/>
                  </a:ext>
                </a:extLst>
              </a:tr>
              <a:tr h="684132">
                <a:tc gridSpan="5">
                  <a:txBody>
                    <a:bodyPr/>
                    <a:lstStyle/>
                    <a:p>
                      <a:pPr algn="l" fontAlgn="ctr"/>
                      <a:r>
                        <a:rPr lang="el-GR" sz="1100" b="1" i="0" u="none" strike="noStrike">
                          <a:solidFill>
                            <a:srgbClr val="000000"/>
                          </a:solidFill>
                          <a:latin typeface="Calibri"/>
                        </a:rPr>
                        <a:t>Υλικά: τραπέζι, καρέκλες, χαρτί, μολύβι, Η/Υ, κόλλα, μπογιές, πίνακας, μαρκαδόρος, χαρτόνι μπλε, χαρτόνι γκρι, καρτελάκια από χαρτόνι, εικόνα, προβολέας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D8CC"/>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4"/>
                  </a:ext>
                </a:extLst>
              </a:tr>
              <a:tr h="204219">
                <a:tc gridSpan="5">
                  <a:txBody>
                    <a:bodyPr/>
                    <a:lstStyle/>
                    <a:p>
                      <a:pPr algn="l" fontAlgn="ctr"/>
                      <a:r>
                        <a:rPr lang="el-GR" sz="1100" b="1" i="0" u="none" strike="noStrike">
                          <a:solidFill>
                            <a:srgbClr val="000000"/>
                          </a:solidFill>
                          <a:latin typeface="Calibri"/>
                        </a:rPr>
                        <a:t>ΜΕΘΟΔΟΛΟΓΙ</a:t>
                      </a:r>
                      <a:r>
                        <a:rPr lang="en-US" sz="1100" b="1" i="0" u="none" strike="noStrike">
                          <a:solidFill>
                            <a:srgbClr val="000000"/>
                          </a:solidFill>
                          <a:latin typeface="Calibri"/>
                        </a:rPr>
                        <a:t>A: </a:t>
                      </a:r>
                      <a:r>
                        <a:rPr lang="el-GR" sz="1100" b="1" i="0" u="none" strike="noStrike">
                          <a:solidFill>
                            <a:srgbClr val="000000"/>
                          </a:solidFill>
                          <a:latin typeface="Calibri"/>
                        </a:rPr>
                        <a:t>ΕΡΓΑΣΤΗΡΙΟ ΒΙΩΜΑΤΙΚΗΣ ΜΑΘΗΣΗΣ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5"/>
                  </a:ext>
                </a:extLst>
              </a:tr>
              <a:tr h="204219">
                <a:tc>
                  <a:txBody>
                    <a:bodyPr/>
                    <a:lstStyle/>
                    <a:p>
                      <a:pPr algn="l" fontAlgn="ctr"/>
                      <a:r>
                        <a:rPr lang="el-GR" sz="1100" b="1" i="0" u="none" strike="noStrike">
                          <a:solidFill>
                            <a:srgbClr val="000000"/>
                          </a:solidFill>
                          <a:latin typeface="Calibri"/>
                        </a:rPr>
                        <a:t>Α/Α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l-GR" sz="1100" b="1" i="0" u="none" strike="noStrike">
                          <a:solidFill>
                            <a:srgbClr val="000000"/>
                          </a:solidFill>
                          <a:latin typeface="Calibri"/>
                        </a:rPr>
                        <a:t>ΣΤΑΔΙΑ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l-GR" sz="1100" b="1" i="0" u="none" strike="noStrike">
                          <a:solidFill>
                            <a:srgbClr val="000000"/>
                          </a:solidFill>
                          <a:latin typeface="Calibri"/>
                        </a:rPr>
                        <a:t>ΧΡΟΝΟΣ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l-GR" sz="1100" b="1" i="0" u="none" strike="noStrike">
                          <a:solidFill>
                            <a:srgbClr val="000000"/>
                          </a:solidFill>
                          <a:latin typeface="Calibri"/>
                        </a:rPr>
                        <a:t>ΚΟΙΝΩΝΙΚΗ ΜΟΡΦΗ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l-GR" sz="1100" b="1" i="0" u="none" strike="noStrike">
                          <a:solidFill>
                            <a:srgbClr val="000000"/>
                          </a:solidFill>
                          <a:latin typeface="Calibri"/>
                        </a:rPr>
                        <a:t>ΥΛΙΚΑ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6"/>
                  </a:ext>
                </a:extLst>
              </a:tr>
              <a:tr h="204219">
                <a:tc>
                  <a:txBody>
                    <a:bodyPr/>
                    <a:lstStyle/>
                    <a:p>
                      <a:pPr algn="ctr" fontAlgn="ctr"/>
                      <a:r>
                        <a:rPr lang="el-GR" sz="1100" b="1" i="0" u="none" strike="noStrike">
                          <a:solidFill>
                            <a:srgbClr val="000000"/>
                          </a:solidFill>
                          <a:latin typeface="Calibri"/>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Γνωριμία ομάδας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ολομέλεια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κάρτα εισόδου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7"/>
                  </a:ext>
                </a:extLst>
              </a:tr>
              <a:tr h="796451">
                <a:tc>
                  <a:txBody>
                    <a:bodyPr/>
                    <a:lstStyle/>
                    <a:p>
                      <a:pPr algn="ctr" fontAlgn="ctr"/>
                      <a:r>
                        <a:rPr lang="el-GR" sz="1100" b="1" i="0" u="none" strike="noStrike">
                          <a:solidFill>
                            <a:srgbClr val="000000"/>
                          </a:solidFill>
                          <a:latin typeface="Calibri"/>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Προσέγγιση εννοιών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ολομέλεια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πίνακας-μαρκαδόρος, Η/Υ ή προβολέας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8"/>
                  </a:ext>
                </a:extLst>
              </a:tr>
              <a:tr h="449281">
                <a:tc>
                  <a:txBody>
                    <a:bodyPr/>
                    <a:lstStyle/>
                    <a:p>
                      <a:pPr algn="ctr" fontAlgn="ctr"/>
                      <a:r>
                        <a:rPr lang="el-GR" sz="1100" b="1" i="0" u="none" strike="noStrike">
                          <a:solidFill>
                            <a:srgbClr val="000000"/>
                          </a:solidFill>
                          <a:latin typeface="Calibri"/>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Αναζήτηση στοιχείων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ομάδες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μολύβι-χαρτί</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09"/>
                  </a:ext>
                </a:extLst>
              </a:tr>
              <a:tr h="449281">
                <a:tc rowSpan="3">
                  <a:txBody>
                    <a:bodyPr/>
                    <a:lstStyle/>
                    <a:p>
                      <a:pPr algn="ctr" fontAlgn="ctr"/>
                      <a:r>
                        <a:rPr lang="el-GR" sz="1100" b="1" i="0" u="none" strike="noStrike">
                          <a:solidFill>
                            <a:srgbClr val="000000"/>
                          </a:solidFill>
                          <a:latin typeface="Calibri"/>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rowSpan="3">
                  <a:txBody>
                    <a:bodyPr/>
                    <a:lstStyle/>
                    <a:p>
                      <a:pPr algn="l" fontAlgn="ctr"/>
                      <a:r>
                        <a:rPr lang="el-GR" sz="1100" b="1" i="0" u="none" strike="noStrike">
                          <a:solidFill>
                            <a:srgbClr val="000000"/>
                          </a:solidFill>
                          <a:latin typeface="Calibri"/>
                        </a:rPr>
                        <a:t>Εμπέδωση και εφαρμογή της νέας γνώσης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ομάδες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τραπέζι, καρέκλες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0"/>
                  </a:ext>
                </a:extLst>
              </a:tr>
              <a:tr h="612656">
                <a:tc vMerge="1">
                  <a:txBody>
                    <a:bodyPr/>
                    <a:lstStyle/>
                    <a:p>
                      <a:endParaRPr lang="el-GR"/>
                    </a:p>
                  </a:txBody>
                  <a:tcPr/>
                </a:tc>
                <a:tc vMerge="1">
                  <a:txBody>
                    <a:bodyPr/>
                    <a:lstStyle/>
                    <a:p>
                      <a:endParaRPr lang="el-GR"/>
                    </a:p>
                  </a:txBody>
                  <a:tcPr/>
                </a:tc>
                <a:tc>
                  <a:txBody>
                    <a:bodyPr/>
                    <a:lstStyle/>
                    <a:p>
                      <a:pPr algn="ctr" fontAlgn="ctr"/>
                      <a:r>
                        <a:rPr lang="el-GR" sz="11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ολομέλεια</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χαρτόνι μπλε, καρτελάκια, μαρκαδόροι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1"/>
                  </a:ext>
                </a:extLst>
              </a:tr>
              <a:tr h="408437">
                <a:tc vMerge="1">
                  <a:txBody>
                    <a:bodyPr/>
                    <a:lstStyle/>
                    <a:p>
                      <a:endParaRPr lang="el-GR"/>
                    </a:p>
                  </a:txBody>
                  <a:tcPr/>
                </a:tc>
                <a:tc vMerge="1">
                  <a:txBody>
                    <a:bodyPr/>
                    <a:lstStyle/>
                    <a:p>
                      <a:endParaRPr lang="el-GR"/>
                    </a:p>
                  </a:txBody>
                  <a:tcPr/>
                </a:tc>
                <a:tc>
                  <a:txBody>
                    <a:bodyPr/>
                    <a:lstStyle/>
                    <a:p>
                      <a:pPr algn="ctr" fontAlgn="ctr"/>
                      <a:r>
                        <a:rPr lang="el-GR" sz="1100" b="1" i="0" u="none" strike="noStrike">
                          <a:solidFill>
                            <a:srgbClr val="000000"/>
                          </a:solidFill>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ομάδες</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χαρτόνια γκρι, μαρκαδόροι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2"/>
                  </a:ext>
                </a:extLst>
              </a:tr>
              <a:tr h="408437">
                <a:tc>
                  <a:txBody>
                    <a:bodyPr/>
                    <a:lstStyle/>
                    <a:p>
                      <a:pPr algn="ctr" fontAlgn="ctr"/>
                      <a:r>
                        <a:rPr lang="el-GR" sz="1100" b="1" i="0" u="none" strike="noStrike">
                          <a:solidFill>
                            <a:srgbClr val="000000"/>
                          </a:solidFill>
                          <a:latin typeface="Calibri"/>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Δράσεις αξιολόγησης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el-GR" sz="1100" b="1" i="0" u="none" strike="noStrike">
                          <a:solidFill>
                            <a:srgbClr val="000000"/>
                          </a:solidFill>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a:solidFill>
                            <a:srgbClr val="000000"/>
                          </a:solidFill>
                          <a:latin typeface="Calibri"/>
                        </a:rPr>
                        <a:t>ατομική έκφραση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l" fontAlgn="ctr"/>
                      <a:r>
                        <a:rPr lang="el-GR" sz="1100" b="1" i="0" u="none" strike="noStrike" dirty="0">
                          <a:solidFill>
                            <a:srgbClr val="000000"/>
                          </a:solidFill>
                          <a:latin typeface="Calibri"/>
                        </a:rPr>
                        <a:t>κάρτα εξόδου</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423133475"/>
      </p:ext>
    </p:extLst>
  </p:cSld>
  <p:clrMapOvr>
    <a:masterClrMapping/>
  </p:clrMapOvr>
</p:sld>
</file>

<file path=ppt/theme/theme1.xml><?xml version="1.0" encoding="utf-8"?>
<a:theme xmlns:a="http://schemas.openxmlformats.org/drawingml/2006/main" name="Cover and End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04">
      <a:dk1>
        <a:sysClr val="windowText" lastClr="000000"/>
      </a:dk1>
      <a:lt1>
        <a:sysClr val="window" lastClr="FFFFFF"/>
      </a:lt1>
      <a:dk2>
        <a:srgbClr val="44546A"/>
      </a:dk2>
      <a:lt2>
        <a:srgbClr val="E7E6E6"/>
      </a:lt2>
      <a:accent1>
        <a:srgbClr val="5A9BD5"/>
      </a:accent1>
      <a:accent2>
        <a:srgbClr val="224A90"/>
      </a:accent2>
      <a:accent3>
        <a:srgbClr val="010A4F"/>
      </a:accent3>
      <a:accent4>
        <a:srgbClr val="5A9BD5"/>
      </a:accent4>
      <a:accent5>
        <a:srgbClr val="224A90"/>
      </a:accent5>
      <a:accent6>
        <a:srgbClr val="010A4F"/>
      </a:accent6>
      <a:hlink>
        <a:srgbClr val="262626"/>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2608</TotalTime>
  <Words>1497</Words>
  <Application>Microsoft Office PowerPoint</Application>
  <PresentationFormat>Ευρεία οθόνη</PresentationFormat>
  <Paragraphs>205</Paragraphs>
  <Slides>25</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25</vt:i4>
      </vt:variant>
    </vt:vector>
  </HeadingPairs>
  <TitlesOfParts>
    <vt:vector size="34" baseType="lpstr">
      <vt:lpstr>Arial Unicode MS</vt:lpstr>
      <vt:lpstr>맑은 고딕</vt:lpstr>
      <vt:lpstr>Arial</vt:lpstr>
      <vt:lpstr>Calibri</vt:lpstr>
      <vt:lpstr>Calibri Light</vt:lpstr>
      <vt:lpstr>Wingdings</vt:lpstr>
      <vt:lpstr>Cover and End Slide Master</vt:lpstr>
      <vt:lpstr>Contents Slide Master</vt:lpstr>
      <vt:lpstr>Section Break Slide Master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Μαρία Βεργέτη</cp:lastModifiedBy>
  <cp:revision>65</cp:revision>
  <dcterms:created xsi:type="dcterms:W3CDTF">2020-01-20T05:08:25Z</dcterms:created>
  <dcterms:modified xsi:type="dcterms:W3CDTF">2022-03-18T15:25:57Z</dcterms:modified>
</cp:coreProperties>
</file>