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90" r:id="rId2"/>
    <p:sldId id="391" r:id="rId3"/>
    <p:sldId id="392" r:id="rId4"/>
    <p:sldId id="378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398" r:id="rId24"/>
    <p:sldId id="399" r:id="rId25"/>
    <p:sldId id="400" r:id="rId26"/>
    <p:sldId id="388" r:id="rId27"/>
    <p:sldId id="401" r:id="rId28"/>
    <p:sldId id="379" r:id="rId29"/>
    <p:sldId id="380" r:id="rId30"/>
    <p:sldId id="381" r:id="rId31"/>
    <p:sldId id="382" r:id="rId32"/>
    <p:sldId id="409" r:id="rId33"/>
    <p:sldId id="383" r:id="rId34"/>
    <p:sldId id="407" r:id="rId35"/>
    <p:sldId id="410" r:id="rId36"/>
    <p:sldId id="384" r:id="rId37"/>
    <p:sldId id="386" r:id="rId38"/>
    <p:sldId id="387" r:id="rId39"/>
    <p:sldId id="389" r:id="rId40"/>
    <p:sldId id="394" r:id="rId41"/>
    <p:sldId id="395" r:id="rId42"/>
    <p:sldId id="404" r:id="rId43"/>
    <p:sldId id="405" r:id="rId44"/>
    <p:sldId id="396" r:id="rId45"/>
    <p:sldId id="265" r:id="rId46"/>
    <p:sldId id="264" r:id="rId47"/>
    <p:sldId id="278" r:id="rId48"/>
    <p:sldId id="281" r:id="rId49"/>
    <p:sldId id="282" r:id="rId50"/>
    <p:sldId id="279" r:id="rId51"/>
    <p:sldId id="291" r:id="rId52"/>
    <p:sldId id="292" r:id="rId53"/>
    <p:sldId id="293" r:id="rId54"/>
    <p:sldId id="403" r:id="rId55"/>
    <p:sldId id="283" r:id="rId56"/>
    <p:sldId id="284" r:id="rId57"/>
    <p:sldId id="285" r:id="rId58"/>
    <p:sldId id="268" r:id="rId59"/>
    <p:sldId id="269" r:id="rId60"/>
    <p:sldId id="270" r:id="rId61"/>
    <p:sldId id="271" r:id="rId62"/>
    <p:sldId id="272" r:id="rId63"/>
    <p:sldId id="267" r:id="rId64"/>
    <p:sldId id="294" r:id="rId65"/>
    <p:sldId id="295" r:id="rId66"/>
    <p:sldId id="296" r:id="rId67"/>
    <p:sldId id="297" r:id="rId68"/>
    <p:sldId id="298" r:id="rId69"/>
    <p:sldId id="309" r:id="rId70"/>
    <p:sldId id="299" r:id="rId71"/>
    <p:sldId id="304" r:id="rId72"/>
    <p:sldId id="310" r:id="rId73"/>
    <p:sldId id="311" r:id="rId74"/>
    <p:sldId id="316" r:id="rId75"/>
    <p:sldId id="312" r:id="rId76"/>
    <p:sldId id="313" r:id="rId77"/>
    <p:sldId id="348" r:id="rId78"/>
    <p:sldId id="347" r:id="rId79"/>
    <p:sldId id="314" r:id="rId80"/>
    <p:sldId id="331" r:id="rId81"/>
    <p:sldId id="317" r:id="rId82"/>
    <p:sldId id="318" r:id="rId83"/>
    <p:sldId id="349" r:id="rId84"/>
    <p:sldId id="319" r:id="rId85"/>
    <p:sldId id="320" r:id="rId86"/>
    <p:sldId id="321" r:id="rId87"/>
    <p:sldId id="322" r:id="rId88"/>
    <p:sldId id="323" r:id="rId89"/>
    <p:sldId id="324" r:id="rId90"/>
    <p:sldId id="418" r:id="rId91"/>
    <p:sldId id="419" r:id="rId92"/>
    <p:sldId id="420" r:id="rId93"/>
    <p:sldId id="421" r:id="rId94"/>
    <p:sldId id="422" r:id="rId95"/>
  </p:sldIdLst>
  <p:sldSz cx="9144000" cy="6858000" type="screen4x3"/>
  <p:notesSz cx="7099300" cy="10234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6" autoAdjust="0"/>
    <p:restoredTop sz="94638" autoAdjust="0"/>
  </p:normalViewPr>
  <p:slideViewPr>
    <p:cSldViewPr>
      <p:cViewPr>
        <p:scale>
          <a:sx n="75" d="100"/>
          <a:sy n="75" d="100"/>
        </p:scale>
        <p:origin x="-1746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A456-FDF7-424A-A3DF-7863803ED15E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1AAF3-C74E-4284-B7CD-3D03562E07E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556A9-03B4-4F02-9FE8-2806F4FF0A2F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68313" y="333375"/>
            <a:ext cx="8229600" cy="55340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9575D8E-36AF-44D6-84FF-A2BF62606CD1}" type="slidenum">
              <a:rPr lang="el-GR"/>
              <a:pPr/>
              <a:t>‹#›</a:t>
            </a:fld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88A13-05BC-4C69-9CFE-20F4C8D28BC5}" type="datetimeFigureOut">
              <a:rPr lang="el-GR" smtClean="0"/>
              <a:pPr/>
              <a:t>15/1/2018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70E8-2565-4E78-96A5-A738193E547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Word111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Μία πρώτη αναφορά στο συντελεστή τριβής</a:t>
            </a:r>
            <a:endParaRPr lang="el-GR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Μέση τιμή και τυρβώδη διακύμανση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1600200"/>
            <a:ext cx="6696744" cy="50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Μέση τιμή των τετραγώνων των διακυμάνσεων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6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00200"/>
            <a:ext cx="637545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</a:t>
            </a:r>
            <a: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ξ.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Navier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– Stokes </a:t>
            </a:r>
            <a: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και χρονική ολοκλήρωση</a:t>
            </a:r>
            <a:b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l-G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τυρβώδεις τάσεις</a:t>
            </a:r>
            <a:endParaRPr lang="el-GR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7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41682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8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416824" cy="520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9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11" y="0"/>
            <a:ext cx="81546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- Ευθεία γραμμή σύνδεσης"/>
          <p:cNvCxnSpPr/>
          <p:nvPr/>
        </p:nvCxnSpPr>
        <p:spPr>
          <a:xfrm flipV="1">
            <a:off x="2555776" y="2132856"/>
            <a:ext cx="72008" cy="72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εία γραμμή σύνδεσης"/>
          <p:cNvCxnSpPr/>
          <p:nvPr/>
        </p:nvCxnSpPr>
        <p:spPr>
          <a:xfrm flipV="1">
            <a:off x="2483768" y="1700808"/>
            <a:ext cx="72008" cy="7200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Υπόθεση </a:t>
            </a:r>
            <a:r>
              <a:rPr lang="en-US" dirty="0" err="1" smtClean="0"/>
              <a:t>Boussinesq</a:t>
            </a:r>
            <a:endParaRPr lang="el-GR" dirty="0"/>
          </a:p>
        </p:txBody>
      </p:sp>
      <p:pic>
        <p:nvPicPr>
          <p:cNvPr id="171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04" b="4702"/>
          <a:stretch>
            <a:fillRect/>
          </a:stretch>
        </p:blipFill>
        <p:spPr bwMode="auto">
          <a:xfrm>
            <a:off x="755576" y="1460780"/>
            <a:ext cx="6336704" cy="528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κινηματικό ιξώδες λόγω τύρβης</a:t>
            </a:r>
            <a:endParaRPr lang="en-GB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κινηματικό ιξώδες λόγω </a:t>
            </a:r>
            <a:r>
              <a:rPr lang="el-GR" dirty="0" smtClean="0"/>
              <a:t>τύρβης:</a:t>
            </a:r>
          </a:p>
          <a:p>
            <a:r>
              <a:rPr lang="el-GR" dirty="0" smtClean="0"/>
              <a:t>Εξαρτάται  από το ρευστό αλλά και από τις συνθήκες ροής</a:t>
            </a:r>
          </a:p>
          <a:p>
            <a:r>
              <a:rPr lang="el-GR" dirty="0" smtClean="0"/>
              <a:t>Γερμανός φυσικός </a:t>
            </a:r>
            <a:r>
              <a:rPr lang="en-GB" dirty="0" smtClean="0"/>
              <a:t> </a:t>
            </a:r>
            <a:r>
              <a:rPr lang="en-GB" dirty="0" err="1" smtClean="0"/>
              <a:t>Prandt</a:t>
            </a:r>
            <a:r>
              <a:rPr lang="en-GB" dirty="0" err="1" smtClean="0"/>
              <a:t>l</a:t>
            </a:r>
            <a:r>
              <a:rPr lang="en-GB" dirty="0" smtClean="0"/>
              <a:t> </a:t>
            </a:r>
            <a:r>
              <a:rPr lang="el-GR" dirty="0" smtClean="0"/>
              <a:t>θεώρησε ότι η τύρβη θα μπορούσε να αντιμετωπιστεί ως μία χαοτική κίνηση στοιχείων ρευστού από ένα σημείο σε  άλλο και κατέληξε ότι:</a:t>
            </a:r>
            <a:endParaRPr lang="en-GB" dirty="0"/>
          </a:p>
        </p:txBody>
      </p:sp>
      <p:graphicFrame>
        <p:nvGraphicFramePr>
          <p:cNvPr id="4" name="3 - Αντικείμενο"/>
          <p:cNvGraphicFramePr>
            <a:graphicFrameLocks noChangeAspect="1"/>
          </p:cNvGraphicFramePr>
          <p:nvPr/>
        </p:nvGraphicFramePr>
        <p:xfrm>
          <a:off x="1282700" y="5500688"/>
          <a:ext cx="3462338" cy="889000"/>
        </p:xfrm>
        <a:graphic>
          <a:graphicData uri="http://schemas.openxmlformats.org/presentationml/2006/ole">
            <p:oleObj spid="_x0000_s239618" name="Equation" r:id="rId3" imgW="1930320" imgH="4950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6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52162"/>
            <a:ext cx="7392765" cy="477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Έλλειψη"/>
          <p:cNvSpPr/>
          <p:nvPr/>
        </p:nvSpPr>
        <p:spPr>
          <a:xfrm>
            <a:off x="827584" y="3068960"/>
            <a:ext cx="57606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l-GR" dirty="0"/>
          </a:p>
        </p:txBody>
      </p:sp>
      <p:sp>
        <p:nvSpPr>
          <p:cNvPr id="7" name="6 - Έλλειψη"/>
          <p:cNvSpPr/>
          <p:nvPr/>
        </p:nvSpPr>
        <p:spPr>
          <a:xfrm>
            <a:off x="827584" y="5085184"/>
            <a:ext cx="57606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l-GR" dirty="0"/>
          </a:p>
        </p:txBody>
      </p:sp>
      <p:sp>
        <p:nvSpPr>
          <p:cNvPr id="8" name="7 - Έλλειψη"/>
          <p:cNvSpPr/>
          <p:nvPr/>
        </p:nvSpPr>
        <p:spPr>
          <a:xfrm>
            <a:off x="2915816" y="2060848"/>
            <a:ext cx="57606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5552"/>
            <a:ext cx="6408712" cy="585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Γενικά λογαριθμικός νόμος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7" y="1052736"/>
            <a:ext cx="6799423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Συντελεστής τριβής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Εξίσωση </a:t>
            </a:r>
            <a:r>
              <a:rPr lang="en-US" dirty="0" smtClean="0"/>
              <a:t>Darcy –</a:t>
            </a:r>
            <a:r>
              <a:rPr lang="en-US" dirty="0" err="1" smtClean="0"/>
              <a:t>Weisbach</a:t>
            </a:r>
            <a:r>
              <a:rPr lang="en-US" dirty="0" smtClean="0"/>
              <a:t>, </a:t>
            </a:r>
            <a:r>
              <a:rPr lang="el-GR" dirty="0" smtClean="0"/>
              <a:t>για τις γραμμικές απώλειες ενέργειας σε μονάδες μήκους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Για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κυκλικούς αγωγούς </a:t>
            </a:r>
            <a:r>
              <a:rPr lang="el-GR" dirty="0" smtClean="0"/>
              <a:t>ενσωματώνει το είδος της ροής και τη τραχύτητα του υλικού:</a:t>
            </a:r>
          </a:p>
          <a:p>
            <a:pPr lvl="1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= f(Re, k/D)</a:t>
            </a:r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dirty="0" smtClean="0"/>
              <a:t>Προέρχεται από την ανάλυση της ροής σε συνδυασμό με πειραματικά αποτελέσματα</a:t>
            </a:r>
            <a:endParaRPr lang="el-GR" dirty="0"/>
          </a:p>
        </p:txBody>
      </p:sp>
      <p:graphicFrame>
        <p:nvGraphicFramePr>
          <p:cNvPr id="4" name="3 - Αντικείμενο"/>
          <p:cNvGraphicFramePr>
            <a:graphicFrameLocks noChangeAspect="1"/>
          </p:cNvGraphicFramePr>
          <p:nvPr/>
        </p:nvGraphicFramePr>
        <p:xfrm>
          <a:off x="827584" y="2636912"/>
          <a:ext cx="2426936" cy="1008112"/>
        </p:xfrm>
        <a:graphic>
          <a:graphicData uri="http://schemas.openxmlformats.org/presentationml/2006/ole">
            <p:oleObj spid="_x0000_s150530" name="Equation" r:id="rId3" imgW="1650960" imgH="6858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Λογαριθμικός νόμος σε σωλήνες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Ολοκλήρωση της σχέσης: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Θωρείται σταθερή </a:t>
            </a: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n-US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l-GR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, (</a:t>
            </a:r>
            <a:r>
              <a:rPr lang="el-GR" dirty="0" smtClean="0"/>
              <a:t>θα επανέλθουμε)</a:t>
            </a:r>
          </a:p>
          <a:p>
            <a:r>
              <a:rPr lang="el-GR" dirty="0" smtClean="0"/>
              <a:t>Οριακές συνθήκες: Θεωρείται ένα μήκος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y’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στο οποίο η ταχύτητα είναι μηδέν</a:t>
            </a:r>
          </a:p>
          <a:p>
            <a:r>
              <a:rPr lang="el-GR" dirty="0" smtClean="0"/>
              <a:t>Το μέγεθος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y’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προσδιορίζεται πειραματικά και είναι διαφορετικό για λεία και για τραχέα τοιχώματα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6092"/>
          <a:stretch>
            <a:fillRect/>
          </a:stretch>
        </p:blipFill>
        <p:spPr bwMode="auto">
          <a:xfrm>
            <a:off x="539552" y="2060848"/>
            <a:ext cx="4608512" cy="184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Έκρηξη 1"/>
          <p:cNvSpPr/>
          <p:nvPr/>
        </p:nvSpPr>
        <p:spPr>
          <a:xfrm>
            <a:off x="5643570" y="1428736"/>
            <a:ext cx="3286148" cy="28575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Κατανομή ταχύτητας χωρίς αναλυτική επίλυση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248" y="1600200"/>
            <a:ext cx="76695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 \log_b(x) = \frac{\log_k(x)}{\log_k(b)}.\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013176"/>
            <a:ext cx="1447800" cy="4572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04664"/>
            <a:ext cx="5205264" cy="93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Σωλήνες (</a:t>
            </a:r>
            <a:r>
              <a:rPr lang="en-US" dirty="0" smtClean="0"/>
              <a:t>L=</a:t>
            </a:r>
            <a:r>
              <a:rPr lang="el-GR" dirty="0" smtClean="0"/>
              <a:t>Κ</a:t>
            </a:r>
            <a:r>
              <a:rPr lang="en-US" dirty="0" smtClean="0"/>
              <a:t>·y, </a:t>
            </a:r>
            <a:r>
              <a:rPr lang="el-GR" dirty="0" smtClean="0"/>
              <a:t>Κ</a:t>
            </a:r>
            <a:r>
              <a:rPr lang="en-US" dirty="0" smtClean="0"/>
              <a:t> = 0.4)</a:t>
            </a:r>
            <a:endParaRPr lang="el-GR" dirty="0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5288"/>
            <a:ext cx="5832648" cy="553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Στρογγυλεμένο ορθογώνιο"/>
          <p:cNvSpPr/>
          <p:nvPr/>
        </p:nvSpPr>
        <p:spPr>
          <a:xfrm>
            <a:off x="6372200" y="2276872"/>
            <a:ext cx="2771800" cy="4392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Οριακή συνθήκη, δε μπορώ να θέσω </a:t>
            </a:r>
            <a:r>
              <a:rPr lang="en-US" dirty="0" smtClean="0"/>
              <a:t>y=0, </a:t>
            </a:r>
            <a:r>
              <a:rPr lang="el-GR" dirty="0" smtClean="0"/>
              <a:t>υποθέτω ένα μήκος </a:t>
            </a:r>
            <a:r>
              <a:rPr lang="en-US" dirty="0" smtClean="0"/>
              <a:t>y’</a:t>
            </a:r>
            <a:endParaRPr lang="el-GR" dirty="0"/>
          </a:p>
        </p:txBody>
      </p:sp>
      <p:sp>
        <p:nvSpPr>
          <p:cNvPr id="5" name="4 - Αριστερό βέλος"/>
          <p:cNvSpPr/>
          <p:nvPr/>
        </p:nvSpPr>
        <p:spPr>
          <a:xfrm rot="19902956">
            <a:off x="5148064" y="5517232"/>
            <a:ext cx="1800200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3995936" y="4653136"/>
            <a:ext cx="57606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lny</a:t>
            </a:r>
            <a:endParaRPr lang="en-US" sz="2400" dirty="0" smtClean="0"/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771800" y="51571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lny</a:t>
            </a:r>
            <a:endParaRPr lang="en-US" sz="900" dirty="0" smtClean="0"/>
          </a:p>
          <a:p>
            <a:endParaRPr lang="el-GR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4650" t="61090" r="48122" b="19818"/>
          <a:stretch>
            <a:fillRect/>
          </a:stretch>
        </p:blipFill>
        <p:spPr bwMode="auto">
          <a:xfrm>
            <a:off x="1403648" y="5993904"/>
            <a:ext cx="20882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7198" y="-857198"/>
            <a:ext cx="5589240" cy="730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- Ευθεία γραμμή σύνδεσης"/>
          <p:cNvCxnSpPr/>
          <p:nvPr/>
        </p:nvCxnSpPr>
        <p:spPr>
          <a:xfrm>
            <a:off x="6876256" y="1052736"/>
            <a:ext cx="0" cy="2376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Επεξήγηση με στρογγυλεμένο παραλληλόγραμμο"/>
          <p:cNvSpPr/>
          <p:nvPr/>
        </p:nvSpPr>
        <p:spPr>
          <a:xfrm>
            <a:off x="6588224" y="836712"/>
            <a:ext cx="2304256" cy="532859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Διάγραμμα </a:t>
            </a:r>
            <a:r>
              <a:rPr lang="en-US" sz="2400" dirty="0" smtClean="0"/>
              <a:t>Moody</a:t>
            </a:r>
          </a:p>
          <a:p>
            <a:pPr algn="ctr"/>
            <a:r>
              <a:rPr lang="el-GR" sz="2400" dirty="0" smtClean="0"/>
              <a:t>Εύρεση συντελεστή τριβής </a:t>
            </a:r>
          </a:p>
          <a:p>
            <a:pPr algn="ctr"/>
            <a:r>
              <a:rPr lang="el-GR" sz="2400" dirty="0" smtClean="0"/>
              <a:t>Ενσωματώνει όλη τη θεωρητική πληροφορία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Διάγραμμα </a:t>
            </a:r>
            <a:r>
              <a:rPr lang="en-US" dirty="0" smtClean="0"/>
              <a:t>Moody</a:t>
            </a:r>
            <a:r>
              <a:rPr lang="el-GR" dirty="0" smtClean="0"/>
              <a:t>, </a:t>
            </a:r>
            <a:r>
              <a:rPr lang="en-US" dirty="0" smtClean="0"/>
              <a:t>f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Στρωτή ροή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Μεταβατική περιοχή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Τυρβώδης ροή:</a:t>
            </a:r>
          </a:p>
          <a:p>
            <a:pPr lvl="1"/>
            <a:r>
              <a:rPr lang="el-GR" dirty="0" smtClean="0"/>
              <a:t>(</a:t>
            </a:r>
            <a:r>
              <a:rPr lang="el-GR" dirty="0" err="1" smtClean="0"/>
              <a:t>Υδραυλικώς</a:t>
            </a:r>
            <a:r>
              <a:rPr lang="el-GR" dirty="0" smtClean="0"/>
              <a:t>) Λείοι σωλήνες</a:t>
            </a:r>
          </a:p>
          <a:p>
            <a:pPr lvl="1"/>
            <a:r>
              <a:rPr lang="el-GR" dirty="0" smtClean="0"/>
              <a:t>(</a:t>
            </a:r>
            <a:r>
              <a:rPr lang="el-GR" dirty="0" err="1" smtClean="0"/>
              <a:t>Υδραυλικώς</a:t>
            </a:r>
            <a:r>
              <a:rPr lang="el-GR" dirty="0" smtClean="0"/>
              <a:t>) τραχείς σωλήνες</a:t>
            </a:r>
          </a:p>
          <a:p>
            <a:pPr lvl="1"/>
            <a:r>
              <a:rPr lang="el-GR" dirty="0" smtClean="0"/>
              <a:t>Μεταβατική περιοχή (εντός τυρβώδους ροής)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7198" y="-857198"/>
            <a:ext cx="5589240" cy="730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- Ευθεία γραμμή σύνδεσης"/>
          <p:cNvCxnSpPr/>
          <p:nvPr/>
        </p:nvCxnSpPr>
        <p:spPr>
          <a:xfrm>
            <a:off x="6876256" y="1052736"/>
            <a:ext cx="0" cy="2376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- Επεξήγηση με στρογγυλεμένο παραλληλόγραμμο"/>
          <p:cNvSpPr/>
          <p:nvPr/>
        </p:nvSpPr>
        <p:spPr>
          <a:xfrm>
            <a:off x="6588224" y="836712"/>
            <a:ext cx="2304256" cy="532859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Διάγραμμα </a:t>
            </a:r>
            <a:r>
              <a:rPr lang="en-US" sz="2400" dirty="0" smtClean="0"/>
              <a:t>Moody</a:t>
            </a:r>
          </a:p>
          <a:p>
            <a:pPr algn="ctr"/>
            <a:r>
              <a:rPr lang="el-GR" sz="2400" dirty="0" smtClean="0"/>
              <a:t>Εύρεση συντελεστή τριβής </a:t>
            </a:r>
          </a:p>
          <a:p>
            <a:pPr algn="ctr"/>
            <a:r>
              <a:rPr lang="el-GR" sz="2400" dirty="0" smtClean="0"/>
              <a:t>Ενσωματώνει όλη τη θεωρητική πληροφορία</a:t>
            </a:r>
            <a:endParaRPr lang="el-GR" sz="2400" dirty="0"/>
          </a:p>
        </p:txBody>
      </p:sp>
      <p:sp>
        <p:nvSpPr>
          <p:cNvPr id="6" name="5 - Έλλειψη"/>
          <p:cNvSpPr/>
          <p:nvPr/>
        </p:nvSpPr>
        <p:spPr>
          <a:xfrm>
            <a:off x="755576" y="836712"/>
            <a:ext cx="50405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1</a:t>
            </a:r>
            <a:endParaRPr lang="el-GR" dirty="0"/>
          </a:p>
        </p:txBody>
      </p:sp>
      <p:sp>
        <p:nvSpPr>
          <p:cNvPr id="7" name="6 - Έλλειψη"/>
          <p:cNvSpPr/>
          <p:nvPr/>
        </p:nvSpPr>
        <p:spPr>
          <a:xfrm>
            <a:off x="1403648" y="836712"/>
            <a:ext cx="288032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2</a:t>
            </a:r>
            <a:endParaRPr lang="el-GR" dirty="0"/>
          </a:p>
        </p:txBody>
      </p:sp>
      <p:sp>
        <p:nvSpPr>
          <p:cNvPr id="8" name="7 - Έλλειψη"/>
          <p:cNvSpPr/>
          <p:nvPr/>
        </p:nvSpPr>
        <p:spPr>
          <a:xfrm>
            <a:off x="1907704" y="980728"/>
            <a:ext cx="4176464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 smtClean="0"/>
              <a:t>3</a:t>
            </a:r>
            <a:endParaRPr lang="el-G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3194" y="-1073194"/>
            <a:ext cx="69976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Έλλειψη"/>
          <p:cNvSpPr/>
          <p:nvPr/>
        </p:nvSpPr>
        <p:spPr>
          <a:xfrm>
            <a:off x="2051720" y="1124744"/>
            <a:ext cx="5544616" cy="216024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Τυρβώδη ροή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Στρωτή ροή από ΕΞ. </a:t>
            </a:r>
            <a:r>
              <a:rPr lang="en-US" dirty="0" err="1" smtClean="0"/>
              <a:t>Narviers</a:t>
            </a:r>
            <a:r>
              <a:rPr lang="en-US" dirty="0" smtClean="0"/>
              <a:t>-Stokes</a:t>
            </a:r>
            <a:endParaRPr lang="el-GR" dirty="0"/>
          </a:p>
        </p:txBody>
      </p:sp>
      <p:pic>
        <p:nvPicPr>
          <p:cNvPr id="260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229600" cy="418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1187624" y="1412776"/>
            <a:ext cx="7128792" cy="374441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/>
              <a:t>Σε πραγματικές εφαρμογές σε σωληνοειδής ροές η ροή είναι τυρβώδης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0"/>
            <a:ext cx="754728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7236295" cy="68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Επεξήγηση με στρογγυλεμένο παραλληλόγραμμο"/>
          <p:cNvSpPr/>
          <p:nvPr/>
        </p:nvSpPr>
        <p:spPr>
          <a:xfrm>
            <a:off x="539552" y="1340768"/>
            <a:ext cx="1872208" cy="15121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Θεωρητική αφετηρία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229600" cy="392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Επεξήγηση με στρογγυλεμένο παραλληλόγραμμο"/>
          <p:cNvSpPr/>
          <p:nvPr/>
        </p:nvSpPr>
        <p:spPr>
          <a:xfrm>
            <a:off x="6156176" y="4653136"/>
            <a:ext cx="2987824" cy="1800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/>
              <a:t>Επομένως, συνυπάρχον σε μία ροή, στρωτή ροή σε μία περιοχή περί του στερεού ορίου και τυρβώδη ροή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 l="35670" t="54280" r="35508" b="12121"/>
          <a:stretch>
            <a:fillRect/>
          </a:stretch>
        </p:blipFill>
        <p:spPr bwMode="auto">
          <a:xfrm>
            <a:off x="1403648" y="1484784"/>
            <a:ext cx="63691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971600" y="55892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Είδη ροής γύρω από λείο τοίχωμα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539552" y="404664"/>
            <a:ext cx="756084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Στα συνήθη πρακτικά προβλήματα η ροή είναι τυρβώδη με εξαίρεση μία περιοχή περί το στερεό όριο</a:t>
            </a:r>
            <a:r>
              <a:rPr lang="en-US" dirty="0" smtClean="0"/>
              <a:t>, ;</a:t>
            </a:r>
            <a:r>
              <a:rPr lang="el-GR" dirty="0" smtClean="0"/>
              <a:t> Όπου η ταχύτητες είναι μικρές και έχουμε στρωτό οριακό στρώμα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292080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Σούλης, 2014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Υδραυλικά λείοι και υδραυλικά τραχείς σωλήνες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998"/>
          <a:stretch>
            <a:fillRect/>
          </a:stretch>
        </p:blipFill>
        <p:spPr bwMode="auto">
          <a:xfrm>
            <a:off x="683568" y="1556792"/>
            <a:ext cx="6696744" cy="512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Ισοδύναμη τραχύτητα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Πείραμα Ν</a:t>
            </a:r>
            <a:r>
              <a:rPr lang="en-GB" dirty="0" err="1" smtClean="0"/>
              <a:t>ikuradse</a:t>
            </a:r>
            <a:endParaRPr lang="en-GB" dirty="0" smtClean="0"/>
          </a:p>
          <a:p>
            <a:pPr>
              <a:buNone/>
            </a:pPr>
            <a:r>
              <a:rPr lang="en-GB" sz="1600" dirty="0" smtClean="0"/>
              <a:t>I</a:t>
            </a:r>
            <a:r>
              <a:rPr lang="el-GR" sz="1600" dirty="0" err="1" smtClean="0"/>
              <a:t>δεατοί</a:t>
            </a:r>
            <a:r>
              <a:rPr lang="el-GR" sz="1600" dirty="0" smtClean="0"/>
              <a:t> σωλήνες με επικόλληση κόκκων άμμου μετά από κόσκινο, θεώρηση της τραχύτητα με βάση τη διάμετρο των κόκκων άμμου</a:t>
            </a:r>
            <a:endParaRPr lang="en-GB" sz="16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Colebrook –White</a:t>
            </a:r>
          </a:p>
          <a:p>
            <a:pPr>
              <a:buNone/>
            </a:pPr>
            <a:r>
              <a:rPr lang="en-GB" sz="1600" dirty="0" smtClean="0"/>
              <a:t>O Colebrook </a:t>
            </a:r>
            <a:r>
              <a:rPr lang="el-GR" sz="1600" dirty="0" smtClean="0"/>
              <a:t>ήταν  μαθητής του </a:t>
            </a:r>
            <a:r>
              <a:rPr lang="en-GB" sz="1600" dirty="0" err="1" smtClean="0"/>
              <a:t>Nikuradse</a:t>
            </a:r>
            <a:r>
              <a:rPr lang="en-GB" sz="1600" dirty="0" smtClean="0"/>
              <a:t> </a:t>
            </a:r>
            <a:r>
              <a:rPr lang="el-GR" sz="1600" dirty="0" smtClean="0"/>
              <a:t> και μελέτησε τους σωλήνες εμπορίου. Επινόησε την έννοια της ισοδύναμης τραχύτητας (κόκκων άμμου) που </a:t>
            </a:r>
            <a:r>
              <a:rPr lang="el-GR" sz="1600" dirty="0" err="1" smtClean="0"/>
              <a:t>αναφέρετα</a:t>
            </a:r>
            <a:r>
              <a:rPr lang="el-GR" sz="1600" dirty="0" smtClean="0"/>
              <a:t> σε τραχύτητα εργαστηριακού σωλήνα (με </a:t>
            </a:r>
            <a:r>
              <a:rPr lang="el-GR" sz="1600" dirty="0" err="1" smtClean="0"/>
              <a:t>επικολημένους</a:t>
            </a:r>
            <a:r>
              <a:rPr lang="el-GR" sz="1600" dirty="0" smtClean="0"/>
              <a:t> κόκκους άμμου) όταν και οι δύο σωλήνες εμπορίου και εργαστηριακός έχουν το ίδιο συντελεστή τριβής </a:t>
            </a:r>
            <a:r>
              <a:rPr lang="en-GB" sz="1600" dirty="0" smtClean="0"/>
              <a:t>f </a:t>
            </a:r>
            <a:r>
              <a:rPr lang="el-GR" sz="1600" dirty="0" smtClean="0"/>
              <a:t> στην πλήρως αναπτυγμένη τυρβώδη (υδραυλικά τραχεία) περιοχή (Δημητρίου, 1995).</a:t>
            </a:r>
            <a:endParaRPr lang="en-GB" sz="1600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5 - Εικόνα" descr="imag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387112"/>
            <a:ext cx="4221480" cy="3185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Πείραμα Ν</a:t>
            </a:r>
            <a:r>
              <a:rPr lang="en-GB" dirty="0" err="1" smtClean="0"/>
              <a:t>ikuradse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GB" dirty="0" smtClean="0"/>
              <a:t> </a:t>
            </a:r>
            <a:r>
              <a:rPr lang="en-GB" sz="3100" dirty="0" smtClean="0"/>
              <a:t>I</a:t>
            </a:r>
            <a:r>
              <a:rPr lang="el-GR" sz="3100" dirty="0" err="1" smtClean="0"/>
              <a:t>δεατοί</a:t>
            </a:r>
            <a:r>
              <a:rPr lang="el-GR" sz="3100" dirty="0" smtClean="0"/>
              <a:t> σωλήνες με επικόλληση κόκκων άμμου </a:t>
            </a:r>
            <a:r>
              <a:rPr lang="en-GB" sz="3100" dirty="0" smtClean="0"/>
              <a:t/>
            </a:r>
            <a:br>
              <a:rPr lang="en-GB" sz="3100" dirty="0" smtClean="0"/>
            </a:br>
            <a:endParaRPr lang="en-GB" sz="3100" dirty="0"/>
          </a:p>
        </p:txBody>
      </p:sp>
      <p:pic>
        <p:nvPicPr>
          <p:cNvPr id="4" name="3 - Θέση περιεχομένου" descr="imag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1" y="1114236"/>
            <a:ext cx="6949813" cy="5243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Colebrook and </a:t>
            </a:r>
            <a:r>
              <a:rPr lang="en-GB" dirty="0" err="1" smtClean="0"/>
              <a:t>Nikuradse</a:t>
            </a:r>
            <a:r>
              <a:rPr lang="en-GB" dirty="0" smtClean="0"/>
              <a:t> (</a:t>
            </a:r>
            <a:r>
              <a:rPr lang="el-GR" dirty="0" smtClean="0"/>
              <a:t>Δημητρίου, 1995)</a:t>
            </a:r>
            <a:endParaRPr lang="en-GB" dirty="0"/>
          </a:p>
        </p:txBody>
      </p:sp>
      <p:pic>
        <p:nvPicPr>
          <p:cNvPr id="4" name="3 - Θέση περιεχομένου" descr="20180111_1704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rcRect t="24623"/>
          <a:stretch>
            <a:fillRect/>
          </a:stretch>
        </p:blipFill>
        <p:spPr>
          <a:xfrm>
            <a:off x="500034" y="1428736"/>
            <a:ext cx="7677367" cy="4340237"/>
          </a:xfrm>
        </p:spPr>
      </p:pic>
      <p:sp>
        <p:nvSpPr>
          <p:cNvPr id="5" name="4 - Επεξήγηση με παραλληλόγραμμο"/>
          <p:cNvSpPr/>
          <p:nvPr/>
        </p:nvSpPr>
        <p:spPr>
          <a:xfrm>
            <a:off x="1285852" y="5714992"/>
            <a:ext cx="6286544" cy="114300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Για πλήρη υδραυλικά τραχέα τοιχώματα οι δύο θεωρήσεις </a:t>
            </a:r>
            <a:r>
              <a:rPr lang="el-GR" dirty="0" err="1" smtClean="0"/>
              <a:t>συμίπτουν</a:t>
            </a:r>
            <a:r>
              <a:rPr lang="el-GR" dirty="0" smtClean="0"/>
              <a:t>. Διαφοροποιούνται στην ενδιάμεση περιοχή μεταξύ λείας και υδραυλικά τραχέων τοιχωμάτων</a:t>
            </a: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Ισοδύναμη τραχύτητα</a:t>
            </a:r>
            <a:endParaRPr lang="el-G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6411"/>
          <a:stretch>
            <a:fillRect/>
          </a:stretch>
        </p:blipFill>
        <p:spPr bwMode="auto">
          <a:xfrm>
            <a:off x="0" y="1600199"/>
            <a:ext cx="7380312" cy="424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Επεξήγηση με στρογγυλεμένο παραλληλόγραμμο"/>
          <p:cNvSpPr/>
          <p:nvPr/>
        </p:nvSpPr>
        <p:spPr>
          <a:xfrm>
            <a:off x="7020272" y="1844824"/>
            <a:ext cx="2123728" cy="43924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τραχύτητα των υπολογισμών μας δεν είναι η τραχύτητα του υλικού αλλά ή ισοδύναμη τραχύτητα μιας διάταξης σωλήνα επικολλημένων με κόκκους άμμου</a:t>
            </a:r>
          </a:p>
          <a:p>
            <a:pPr algn="ctr"/>
            <a:r>
              <a:rPr lang="el-GR" dirty="0" smtClean="0"/>
              <a:t>(ισοδύναμη τραχύτητα)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- Ευθεία γραμμή σύνδεσης"/>
          <p:cNvCxnSpPr/>
          <p:nvPr/>
        </p:nvCxnSpPr>
        <p:spPr>
          <a:xfrm>
            <a:off x="971600" y="2636912"/>
            <a:ext cx="396044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- Έλλειψη"/>
          <p:cNvSpPr/>
          <p:nvPr/>
        </p:nvSpPr>
        <p:spPr>
          <a:xfrm>
            <a:off x="1259632" y="1916832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Έλλειψη"/>
          <p:cNvSpPr/>
          <p:nvPr/>
        </p:nvSpPr>
        <p:spPr>
          <a:xfrm>
            <a:off x="2051720" y="2060848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2843808" y="2132856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00" dirty="0" smtClean="0"/>
              <a:t>Κόκκος άμμου</a:t>
            </a:r>
            <a:endParaRPr lang="el-GR" sz="1000" dirty="0"/>
          </a:p>
        </p:txBody>
      </p:sp>
      <p:sp>
        <p:nvSpPr>
          <p:cNvPr id="7" name="6 - Έλλειψη"/>
          <p:cNvSpPr/>
          <p:nvPr/>
        </p:nvSpPr>
        <p:spPr>
          <a:xfrm>
            <a:off x="3635896" y="2276872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4427984" y="2348880"/>
            <a:ext cx="7920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Δεξιό βέλος"/>
          <p:cNvSpPr/>
          <p:nvPr/>
        </p:nvSpPr>
        <p:spPr>
          <a:xfrm rot="864083">
            <a:off x="2639614" y="959097"/>
            <a:ext cx="1608489" cy="5666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ροή</a:t>
            </a:r>
            <a:endParaRPr lang="el-GR" dirty="0"/>
          </a:p>
        </p:txBody>
      </p:sp>
      <p:sp>
        <p:nvSpPr>
          <p:cNvPr id="10" name="9 - TextBox"/>
          <p:cNvSpPr txBox="1"/>
          <p:nvPr/>
        </p:nvSpPr>
        <p:spPr>
          <a:xfrm>
            <a:off x="1907704" y="40770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  <a:r>
              <a:rPr lang="el-GR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ραχέα</a:t>
            </a: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Τοιχώματα</a:t>
            </a:r>
            <a:endParaRPr lang="en-US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en-US" dirty="0" smtClean="0"/>
              <a:t>y’ = k/30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5436096" y="2204864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Το διάγραμμα </a:t>
            </a:r>
            <a:r>
              <a:rPr lang="en-US" dirty="0" smtClean="0"/>
              <a:t>Moody </a:t>
            </a:r>
            <a:r>
              <a:rPr lang="el-GR" dirty="0" smtClean="0"/>
              <a:t>και οι συνακόλουθες εξισώσεις αναφέρονται σε υλικά ενώ η των υπολογισμών δεν είναι του υλικού άμεσα αλλά 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τραχύτητα </a:t>
            </a:r>
            <a:r>
              <a:rPr lang="el-GR" dirty="0" smtClean="0"/>
              <a:t>που είναι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ισοδύναμη</a:t>
            </a:r>
            <a:r>
              <a:rPr lang="el-GR" dirty="0" smtClean="0"/>
              <a:t> με την τραχύτητα κόκκων άμμου</a:t>
            </a:r>
          </a:p>
          <a:p>
            <a:endParaRPr lang="el-GR" dirty="0"/>
          </a:p>
          <a:p>
            <a:r>
              <a:rPr lang="el-GR" dirty="0" smtClean="0"/>
              <a:t>Συνεπώς οι υδραυλικοί υπολογισμοί γίνονται με την </a:t>
            </a:r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ισοδύναμη τραχύτητα </a:t>
            </a:r>
            <a:r>
              <a:rPr lang="el-GR" dirty="0" smtClean="0"/>
              <a:t>(των κόκκων άμμου)</a:t>
            </a:r>
          </a:p>
          <a:p>
            <a:endParaRPr lang="el-GR" dirty="0" smtClean="0"/>
          </a:p>
          <a:p>
            <a:r>
              <a:rPr lang="el-GR" b="1" dirty="0" smtClean="0"/>
              <a:t>Για απλούστευση αναφερόμαστε απλά ως τραχύτητα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3194" y="-1073194"/>
            <a:ext cx="69976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Έλλειψη"/>
          <p:cNvSpPr/>
          <p:nvPr/>
        </p:nvSpPr>
        <p:spPr>
          <a:xfrm>
            <a:off x="4499992" y="1628800"/>
            <a:ext cx="2520280" cy="1296144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Τραχύς αγωγός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899592" y="1412776"/>
            <a:ext cx="7128792" cy="388843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Για τραχείς αγωγούς ο συντελεστής τριβής  εξαρτάται μόνο από τη σχετική τραχύτητα  (ανεξάρτητος από το </a:t>
            </a:r>
            <a:r>
              <a:rPr lang="en-US" sz="2400" dirty="0" smtClean="0"/>
              <a:t>Re) </a:t>
            </a:r>
            <a:r>
              <a:rPr lang="el-GR" sz="2400" dirty="0" smtClean="0"/>
              <a:t> και για δεδομένο υλικό και διάμετρο παραμένει σταθερός.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</a:t>
            </a:r>
            <a:r>
              <a:rPr lang="el-GR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ΥΡΒΩΔΗΣ ΡΟΗ</a:t>
            </a:r>
            <a:endParaRPr lang="el-GR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(Ισοδύναμη) Τραχύτητα αγωγών</a:t>
            </a:r>
            <a:b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προσαύξηση για υδραυλικό δίκτυο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Θεωρητικά: Τραχύτητα υλικού από εργοστάσια (Υδραυλική, σε ένα κόσμο αγγελικά πλασμένο…)</a:t>
            </a:r>
          </a:p>
          <a:p>
            <a:r>
              <a:rPr lang="el-GR" dirty="0" smtClean="0"/>
              <a:t>Σε εφαρμογές: Αυξάνεται η τραχύτητα του υλικού μία και πλέον τάξη μεγέθους για να προβλεφθεί η γήρανση αλλά και οι τοπικές απώλειες (</a:t>
            </a:r>
            <a:r>
              <a:rPr lang="el-GR" dirty="0" err="1" smtClean="0"/>
              <a:t>βλπ</a:t>
            </a:r>
            <a:r>
              <a:rPr lang="el-GR" dirty="0" smtClean="0"/>
              <a:t> Τσακίρης και </a:t>
            </a:r>
            <a:r>
              <a:rPr lang="el-GR" dirty="0" err="1" smtClean="0"/>
              <a:t>Σπηλιώτης</a:t>
            </a:r>
            <a:r>
              <a:rPr lang="el-GR" dirty="0" smtClean="0"/>
              <a:t>, 2010)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 smtClean="0"/>
              <a:t>Προσαύξηση τραχύτητας για υδραυλικό δίκτυο</a:t>
            </a:r>
            <a:br>
              <a:rPr lang="el-GR" sz="3600" dirty="0" smtClean="0"/>
            </a:br>
            <a:r>
              <a:rPr lang="el-GR" sz="3600" dirty="0" smtClean="0"/>
              <a:t>(</a:t>
            </a:r>
            <a:r>
              <a:rPr lang="el-GR" sz="3600" dirty="0" err="1" smtClean="0"/>
              <a:t>Κουτσογιαννης</a:t>
            </a:r>
            <a:r>
              <a:rPr lang="el-GR" sz="3600" dirty="0" smtClean="0"/>
              <a:t> και </a:t>
            </a:r>
            <a:r>
              <a:rPr lang="el-GR" sz="3600" dirty="0" err="1" smtClean="0"/>
              <a:t>Ευστρατιάδης</a:t>
            </a:r>
            <a:r>
              <a:rPr lang="el-GR" sz="3600" dirty="0" smtClean="0"/>
              <a:t>, 2014)</a:t>
            </a:r>
            <a:endParaRPr lang="el-GR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77" t="6996" r="19572" b="10272"/>
          <a:stretch>
            <a:fillRect/>
          </a:stretch>
        </p:blipFill>
        <p:spPr bwMode="auto">
          <a:xfrm>
            <a:off x="1187624" y="1556792"/>
            <a:ext cx="6552728" cy="49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51520" y="5934670"/>
            <a:ext cx="28803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http://www.itia.ntua.gr/getfile/774/90/documents/2007UHWHydraulics_1.pdf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Ισοδύναμη τραχύτητα σε Υδραυλικά Έργα κατά την Ελληνική πρακτική.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Μία άλλη προσέγγιση με ευρεία εφαρμογή στις Ελληνικές μελέτες, ιδιαίτερα στο εσωτερικό υδραγωγείο,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αποτελεί η προσαύξηση της τραχύτητας προκειμένου να συμπεριληφθούν οι τοπικές απώλειες, κατά μία τουλάχιστον τάξη μεγέθους </a:t>
            </a:r>
            <a:r>
              <a:rPr lang="el-GR" dirty="0" smtClean="0"/>
              <a:t>(</a:t>
            </a:r>
            <a:r>
              <a:rPr lang="el-GR" dirty="0" err="1" smtClean="0"/>
              <a:t>Βαμβακερίδου</a:t>
            </a:r>
            <a:r>
              <a:rPr lang="el-GR" dirty="0" smtClean="0"/>
              <a:t>, 2000 και Βασιλόπουλος, 2008). Έτσι σε αυτήν την περίπτωση προσαυξάνοντας την τραχύτητα του υλικού κατά μία τάξη μεγέθους, ενώ θα μπορούσε να ονοματισθεί η χρησιμοποιούμενη για τους υδραυλικούς υπολογισμούς τραχύτητα ως τραχύτητα υδραυλικού συστήματος (Τσακίρης και </a:t>
            </a:r>
            <a:r>
              <a:rPr lang="el-GR" dirty="0" err="1" smtClean="0"/>
              <a:t>Σπηλιώτης</a:t>
            </a:r>
            <a:r>
              <a:rPr lang="el-GR" dirty="0" smtClean="0"/>
              <a:t>, 2010).</a:t>
            </a:r>
          </a:p>
          <a:p>
            <a:endParaRPr lang="el-GR" dirty="0" smtClean="0"/>
          </a:p>
          <a:p>
            <a:r>
              <a:rPr lang="el-GR" dirty="0" smtClean="0"/>
              <a:t>Πράγματι, συνήθως, σε ένα σύγγραμμα υδραυλικής οι εφαρμογές αναφέρονται σε συνθήκες εργαστηρίου (π.χ. σωλήνες μερικών εκατοστών) ενώ σε πραγματικά δίκτυα υπάρχουν χιλιόμετρα αγωγών με πλήθος εξαρτημάτων, αλλαγές ροής </a:t>
            </a:r>
            <a:r>
              <a:rPr lang="el-GR" dirty="0" err="1" smtClean="0"/>
              <a:t>κ.λ.π</a:t>
            </a:r>
            <a:r>
              <a:rPr lang="el-GR" dirty="0" smtClean="0"/>
              <a:t>. που είναι πρακτικά αδύνατον να προσδιοριστούν όλες αυτές οι συνακόλουθες τοπικές απώλειες.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Ανάλογα με τη μορφολογία του δικτύου .. .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l-GR" dirty="0" smtClean="0"/>
              <a:t>Είναι προφανές λοιπόν, ότι η επιλογή της τραχύτητας για υδραυλικές μελέτες εμπεριέχει μία εγγενή ασάφεια. Οι θεωρούμενες τιμές εξαρτώνται από το υλικό αλλά και από τη </a:t>
            </a:r>
            <a:r>
              <a:rPr lang="el-GR" dirty="0" err="1" smtClean="0"/>
              <a:t>διάτακξ</a:t>
            </a:r>
            <a:r>
              <a:rPr lang="el-GR" dirty="0" smtClean="0"/>
              <a:t> του αγωγού στο δίκτυο. Ενδεικτικά αναφέρεται, ότι πολλοί Έλληνες μελετητές μηχανικοί στην περίπτωση των υδραυλικών συστημάτων, για </a:t>
            </a:r>
            <a:r>
              <a:rPr lang="el-GR" dirty="0" err="1" smtClean="0"/>
              <a:t>χαλυβοσωλήνες</a:t>
            </a:r>
            <a:r>
              <a:rPr lang="el-GR" dirty="0" smtClean="0"/>
              <a:t> επιλέγουν ισοδύναμη τραχύτητα 1-3 mm και για αγωγούς από πολυαιθυλένιο 0.1 - 1mm.</a:t>
            </a:r>
          </a:p>
          <a:p>
            <a:endParaRPr lang="el-GR" dirty="0" smtClean="0"/>
          </a:p>
          <a:p>
            <a:r>
              <a:rPr lang="el-GR" dirty="0" smtClean="0">
                <a:solidFill>
                  <a:srgbClr val="FF0000"/>
                </a:solidFill>
              </a:rPr>
              <a:t>Σύμφωνα με τον Παντοκράτορα, 2015</a:t>
            </a:r>
            <a:r>
              <a:rPr lang="el-GR" b="1" dirty="0" smtClean="0">
                <a:solidFill>
                  <a:srgbClr val="FF0000"/>
                </a:solidFill>
              </a:rPr>
              <a:t>, καθοριστικό στοιχείο για την επιλογή της τραχύτητας στο εσωτερικό υδραγωγείο πρέπει να είναι η διάταξη του σωλήνα στο δίκτυο.</a:t>
            </a:r>
            <a:r>
              <a:rPr lang="el-GR" dirty="0" smtClean="0">
                <a:solidFill>
                  <a:srgbClr val="FF0000"/>
                </a:solidFill>
              </a:rPr>
              <a:t>  Η λογική της αύξησης της τραχύτητας στηρίζεται στο γεγονός ότι οι αγωγοί μεταφοράς μεγάλων αποστάσεων έχουν περιορισμένο αριθμό εξαρτημάτων και ειδικών τεμαχίων, </a:t>
            </a:r>
            <a:r>
              <a:rPr lang="el-GR" b="1" dirty="0" smtClean="0">
                <a:solidFill>
                  <a:srgbClr val="FF0000"/>
                </a:solidFill>
              </a:rPr>
              <a:t>οι κύριοι αγωγοί των εσωτερικών δικτύων έχουν περισσότερα και οι αγωγοί διανομής ακόμη περισσότερα. Για τους  αγωγούς των εσωτερικών δικτύων  συνιστάται τιμή της τραχύτητας k=0.4 mm. Σε δίκτυα ύδρευσης με πολλαπλούς βρόχους η τιμή 0.4 mm αυξάνεται σε k =1 mm (Παντοκράτορας, 2015).</a:t>
            </a:r>
            <a:endParaRPr lang="el-GR" dirty="0" smtClean="0">
              <a:solidFill>
                <a:srgbClr val="FF0000"/>
              </a:solidFill>
            </a:endParaRPr>
          </a:p>
          <a:p>
            <a:endParaRPr lang="el-GR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Αξιοσημείωτο είναι το γεγονός ότι οι τιμές που λαμβάνονται υπ' όψιν στην Ελβετία είναι ακόμη μεγαλύτερες. Για αγωγούς μεταφοράς λαμβάνεται τραχύτητα k=0.1 mm. Για κύριους αγωγούς των εσωτερικών δικτύων λαμβάνεται τιμή k=1 mm. Για τους αγωγούς διανομής του νερού των εσωτερικών δικτύων λαμβάνεται τιμή k=5 mm (Παντοκράτορας, 2015).</a:t>
            </a:r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Σύνοψη</a:t>
            </a:r>
            <a:endParaRPr lang="el-GR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Χρησιμοποιούμε την ισοδύναμη τραχύτητα, δηλαδή μία εικονική τραχύτητα του πειράματος σωλήνα με κόκκους άμμου, που αντιστοιχεί στο σύστημα σωληνώσεων</a:t>
            </a:r>
          </a:p>
          <a:p>
            <a:r>
              <a:rPr lang="el-GR" dirty="0" smtClean="0"/>
              <a:t>Δε χρησιμοποιούμε την ισοδύναμη τραχύτητα του σωλήνα από το εργοστάσιο αλλά την ισοδύναμη τραχύτητα του συστήματος σωληνώσεων (π.χ. ενσωμάτωση της γήρανσης ή των τοπικών απωλειών ενέργειας)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2624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τα τρία βασικά προβλήματα της Υδραυλικής</a:t>
            </a:r>
            <a:b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-αντλίες - υδροστρόβιλοι</a:t>
            </a:r>
            <a:b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-ασκήσεις </a:t>
            </a:r>
            <a:b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</a:t>
            </a:r>
            <a:br>
              <a:rPr lang="el-GR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el-GR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Στην ενδιάμεση περιοχή, συνδυασμός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</a:t>
            </a:r>
            <a:r>
              <a:rPr lang="el-GR" dirty="0" smtClean="0"/>
              <a:t>ξ. </a:t>
            </a:r>
            <a:r>
              <a:rPr lang="en-US" dirty="0" smtClean="0"/>
              <a:t>Colebrook-White</a:t>
            </a:r>
            <a:r>
              <a:rPr lang="el-GR" dirty="0" smtClean="0"/>
              <a:t>. Δυστυχώς, πεπλεγμένη μορφή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l-GR" dirty="0" smtClean="0"/>
              <a:t>Διάγραμμα </a:t>
            </a:r>
            <a:r>
              <a:rPr lang="el-GR" dirty="0" err="1" smtClean="0"/>
              <a:t>Μοο</a:t>
            </a:r>
            <a:r>
              <a:rPr lang="en-US" dirty="0" err="1" smtClean="0"/>
              <a:t>dy</a:t>
            </a:r>
            <a:endParaRPr lang="en-US" dirty="0" smtClean="0"/>
          </a:p>
          <a:p>
            <a:pPr lvl="1"/>
            <a:r>
              <a:rPr lang="el-GR" dirty="0" smtClean="0"/>
              <a:t>Προσοχή ισοδύναμη τραχύτητα: Τραχύτητα υλικού που αντιστοιχεί σε διάμετρο κόκκου άμμου</a:t>
            </a:r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65406" b="20579"/>
          <a:stretch>
            <a:fillRect/>
          </a:stretch>
        </p:blipFill>
        <p:spPr bwMode="auto">
          <a:xfrm>
            <a:off x="0" y="2636912"/>
            <a:ext cx="872537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Αστέρι 6 ακτινών"/>
          <p:cNvSpPr/>
          <p:nvPr/>
        </p:nvSpPr>
        <p:spPr>
          <a:xfrm>
            <a:off x="8100392" y="2420888"/>
            <a:ext cx="936104" cy="122413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27" y="476672"/>
            <a:ext cx="8725373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5364088" y="1556792"/>
            <a:ext cx="316835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πρακτικά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3194" y="-1073194"/>
            <a:ext cx="69976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 t="1389"/>
          <a:stretch>
            <a:fillRect/>
          </a:stretch>
        </p:blipFill>
        <p:spPr bwMode="auto">
          <a:xfrm>
            <a:off x="1138148" y="95250"/>
            <a:ext cx="6530196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7092280" y="4941168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Τσακίρης και </a:t>
            </a:r>
            <a:r>
              <a:rPr lang="el-GR" dirty="0" err="1" smtClean="0"/>
              <a:t>Σπηλιώτης</a:t>
            </a:r>
            <a:r>
              <a:rPr lang="el-GR" dirty="0" smtClean="0"/>
              <a:t>, 2011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12776"/>
            <a:ext cx="9126466" cy="45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58" y="2276872"/>
            <a:ext cx="9087142" cy="38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95536" y="47667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Για τυρβώδης ροές, 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Re &gt;10</a:t>
            </a:r>
            <a:r>
              <a:rPr lang="en-US" sz="3600" b="1" baseline="3000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, </a:t>
            </a:r>
            <a:r>
              <a:rPr lang="el-GR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προσεγγιστική εξίσωση:</a:t>
            </a:r>
            <a:endParaRPr lang="el-GR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Γενίκευση</a:t>
            </a:r>
            <a:b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Σε μη κυκλικές διατομές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72801"/>
            <a:ext cx="8229600" cy="278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Έλλειψη"/>
          <p:cNvSpPr/>
          <p:nvPr/>
        </p:nvSpPr>
        <p:spPr>
          <a:xfrm>
            <a:off x="3059832" y="5229200"/>
            <a:ext cx="489654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ΑΔΙΑΣΤΑΤΟΣ</a:t>
            </a:r>
            <a:endParaRPr lang="el-GR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184"/>
            <a:ext cx="5688631" cy="67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127950"/>
            <a:ext cx="5904656" cy="678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3194" y="-1073194"/>
            <a:ext cx="69976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5868144" y="0"/>
            <a:ext cx="3275856" cy="62373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Η εξίσωση </a:t>
            </a:r>
            <a:r>
              <a:rPr lang="en-US" dirty="0" smtClean="0"/>
              <a:t>Darcy-</a:t>
            </a:r>
            <a:r>
              <a:rPr lang="en-US" dirty="0" err="1" smtClean="0"/>
              <a:t>Weisbach</a:t>
            </a:r>
            <a:r>
              <a:rPr lang="en-US" dirty="0" smtClean="0"/>
              <a:t> </a:t>
            </a:r>
            <a:r>
              <a:rPr lang="el-GR" dirty="0" smtClean="0"/>
              <a:t>πρέπει να προτιμάται από τις άλλες εμπειρικές ή </a:t>
            </a:r>
            <a:r>
              <a:rPr lang="el-GR" dirty="0" err="1" smtClean="0"/>
              <a:t>ημιεμπειρικές</a:t>
            </a:r>
            <a:r>
              <a:rPr lang="el-GR" dirty="0" smtClean="0"/>
              <a:t> εξισώσεις προσδιορισμού των απωλειών, γιατί έχει θεωρητική βάση (διατήρηση της ορμής) και ενσωματώνει με το συντελεστή </a:t>
            </a:r>
            <a:r>
              <a:rPr lang="en-US" dirty="0" smtClean="0"/>
              <a:t>f, </a:t>
            </a:r>
            <a:r>
              <a:rPr lang="el-GR" dirty="0" smtClean="0"/>
              <a:t>πειραματικά δεδομένα ποτ εδράζονται στη θεώρηση του οριακού στρώματος </a:t>
            </a:r>
            <a:endParaRPr lang="el-G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r="6782"/>
          <a:stretch>
            <a:fillRect/>
          </a:stretch>
        </p:blipFill>
        <p:spPr bwMode="auto">
          <a:xfrm>
            <a:off x="0" y="1"/>
            <a:ext cx="5724128" cy="594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Έλλειψη"/>
          <p:cNvSpPr/>
          <p:nvPr/>
        </p:nvSpPr>
        <p:spPr>
          <a:xfrm>
            <a:off x="395536" y="1700808"/>
            <a:ext cx="5760640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0"/>
            <a:ext cx="7632848" cy="669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1043608" y="3429000"/>
            <a:ext cx="6768752" cy="26642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Με βάση τον παραπάνω μετασχηματισμό παρατηρείστε ότι με τη μείωση της διατομής  (</a:t>
            </a:r>
            <a:r>
              <a:rPr lang="en-US" dirty="0" smtClean="0"/>
              <a:t>D)</a:t>
            </a:r>
            <a:r>
              <a:rPr lang="el-GR" dirty="0" smtClean="0"/>
              <a:t>  αυξάνονται σημαντικά οι απώλειες.</a:t>
            </a:r>
          </a:p>
          <a:p>
            <a:pPr algn="ctr"/>
            <a:r>
              <a:rPr lang="el-GR" dirty="0" smtClean="0"/>
              <a:t>Αύξηση της διατομής →  σημαντική μείωση απωλειών, </a:t>
            </a:r>
            <a:r>
              <a:rPr lang="el-GR" dirty="0" err="1" smtClean="0"/>
              <a:t>αλλά….αύξηση</a:t>
            </a:r>
            <a:r>
              <a:rPr lang="el-GR" dirty="0" smtClean="0"/>
              <a:t> κόστους</a:t>
            </a:r>
            <a:endParaRPr lang="el-GR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88032"/>
            <a:ext cx="919680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 l="21178" t="28160" r="17642" b="18081"/>
          <a:stretch>
            <a:fillRect/>
          </a:stretch>
        </p:blipFill>
        <p:spPr bwMode="auto">
          <a:xfrm>
            <a:off x="0" y="2996610"/>
            <a:ext cx="7812360" cy="386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Γραμμή ενέργειας σε ένα αγωγό</a:t>
            </a:r>
            <a:br>
              <a:rPr lang="el-GR" dirty="0" smtClean="0"/>
            </a:br>
            <a:r>
              <a:rPr lang="el-GR" dirty="0" smtClean="0"/>
              <a:t>(χωρίς αντλία)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Γραμμή ενεργείας: ο γεωμετρικός τόπος του ύψος θέσης, του ύψους πίεσης και του ύψους κινητικής ενέργειας</a:t>
            </a:r>
          </a:p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Πάντοτε πτωτική από τη διατήρηση της ενέργειας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dirty="0" smtClean="0"/>
              <a:t>Δεν ισχύει πάντα το ίδιο για την Π.Γ. (</a:t>
            </a:r>
            <a:r>
              <a:rPr lang="el-GR" sz="2400" dirty="0" err="1" smtClean="0"/>
              <a:t>βλπ</a:t>
            </a:r>
            <a:r>
              <a:rPr lang="el-GR" sz="2400" dirty="0" smtClean="0"/>
              <a:t>. </a:t>
            </a:r>
            <a:r>
              <a:rPr lang="el-GR" sz="2400" dirty="0" err="1" smtClean="0"/>
              <a:t>Επ</a:t>
            </a:r>
            <a:r>
              <a:rPr lang="el-GR" sz="2400" dirty="0" smtClean="0"/>
              <a:t>. μάθημα)</a:t>
            </a:r>
          </a:p>
          <a:p>
            <a:endParaRPr lang="el-GR" sz="2400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611560" y="692696"/>
            <a:ext cx="8064896" cy="40324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/>
              <a:t>Υπάρχουν δύο είδη απωλειών ενέργειας: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2800" dirty="0" smtClean="0"/>
              <a:t>Γραμμικές (δε όλο το μήκος)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2800" dirty="0" smtClean="0"/>
              <a:t>Τοπικές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4119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61704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3090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Επεξήγηση με στρογγυλεμένο παραλληλόγραμμο"/>
          <p:cNvSpPr/>
          <p:nvPr/>
        </p:nvSpPr>
        <p:spPr>
          <a:xfrm>
            <a:off x="827584" y="1052736"/>
            <a:ext cx="7056784" cy="446449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Παραδοχές-προσεγγίσεις σε αυτό το μάθημα:</a:t>
            </a:r>
          </a:p>
          <a:p>
            <a:pPr lvl="1" algn="ctr">
              <a:buFontTx/>
              <a:buChar char="-"/>
            </a:pPr>
            <a:r>
              <a:rPr lang="el-G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τοπικές απώλειες είναι ενσωματωμένες στις  γραμμικές</a:t>
            </a:r>
          </a:p>
          <a:p>
            <a:pPr algn="ctr">
              <a:buFontTx/>
              <a:buChar char="-"/>
            </a:pPr>
            <a:r>
              <a:rPr lang="el-G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Σταθερός συντελεστής τριβής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2400" dirty="0" smtClean="0"/>
              <a:t>(</a:t>
            </a:r>
            <a:r>
              <a:rPr lang="el-GR" sz="2400" dirty="0" smtClean="0"/>
              <a:t>οι παραπάνω παραδοχές πολλές φορές χρ. στην πράξη κατά το σχεδιασμό)</a:t>
            </a:r>
          </a:p>
          <a:p>
            <a:pPr algn="ctr"/>
            <a:r>
              <a:rPr lang="el-GR" sz="2400" i="1" dirty="0" smtClean="0"/>
              <a:t>Υδραυλική: Λεπτομερής προσδιορισμός εκτός αν η εκφώνηση απλοποιεί την άσκηση (όπως σήμερα)…</a:t>
            </a:r>
            <a:endParaRPr lang="el-GR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Τοπικές απώλειες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58994"/>
            <a:ext cx="5573278" cy="523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Τοπικές απώλειες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52284"/>
            <a:ext cx="6191462" cy="534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Ελλειψοειδής επεξήγηση"/>
          <p:cNvSpPr/>
          <p:nvPr/>
        </p:nvSpPr>
        <p:spPr>
          <a:xfrm>
            <a:off x="6804248" y="1916832"/>
            <a:ext cx="2016224" cy="1584176"/>
          </a:xfrm>
          <a:prstGeom prst="wedgeEllipseCallout">
            <a:avLst>
              <a:gd name="adj1" fmla="val -109095"/>
              <a:gd name="adj2" fmla="val 51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πειράματα</a:t>
            </a:r>
            <a:endParaRPr lang="el-GR" dirty="0"/>
          </a:p>
        </p:txBody>
      </p:sp>
      <p:sp>
        <p:nvSpPr>
          <p:cNvPr id="6" name="5 - Ελλειψοειδής επεξήγηση"/>
          <p:cNvSpPr/>
          <p:nvPr/>
        </p:nvSpPr>
        <p:spPr>
          <a:xfrm>
            <a:off x="6948264" y="4653136"/>
            <a:ext cx="2016224" cy="1584176"/>
          </a:xfrm>
          <a:prstGeom prst="wedgeEllipseCallout">
            <a:avLst>
              <a:gd name="adj1" fmla="val -114262"/>
              <a:gd name="adj2" fmla="val 17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 smtClean="0"/>
              <a:t>Με βάση τη διατήρηση της ορμής</a:t>
            </a:r>
          </a:p>
          <a:p>
            <a:pPr algn="ctr"/>
            <a:r>
              <a:rPr lang="el-GR" sz="1400" dirty="0" smtClean="0"/>
              <a:t>Πειραματική επιβεβαίωση</a:t>
            </a:r>
            <a:endParaRPr lang="el-GR" sz="1400" dirty="0"/>
          </a:p>
        </p:txBody>
      </p:sp>
      <p:sp>
        <p:nvSpPr>
          <p:cNvPr id="7" name="6 - Έλλειψη"/>
          <p:cNvSpPr/>
          <p:nvPr/>
        </p:nvSpPr>
        <p:spPr>
          <a:xfrm>
            <a:off x="5004048" y="5805264"/>
            <a:ext cx="2304256" cy="10527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i="1" dirty="0" smtClean="0">
              <a:solidFill>
                <a:schemeClr val="tx1"/>
              </a:solidFill>
            </a:endParaRPr>
          </a:p>
          <a:p>
            <a:pPr algn="ctr"/>
            <a:r>
              <a:rPr lang="el-GR" i="1" dirty="0" smtClean="0">
                <a:solidFill>
                  <a:schemeClr val="tx1"/>
                </a:solidFill>
              </a:rPr>
              <a:t>αγωγός σε δεξαμενή</a:t>
            </a:r>
            <a:endParaRPr lang="el-GR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694" y="1600200"/>
            <a:ext cx="5248625" cy="501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975"/>
          <a:stretch>
            <a:fillRect/>
          </a:stretch>
        </p:blipFill>
        <p:spPr bwMode="auto">
          <a:xfrm>
            <a:off x="1979712" y="764704"/>
            <a:ext cx="4968552" cy="599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Ελλειψοειδής επεξήγηση"/>
          <p:cNvSpPr/>
          <p:nvPr/>
        </p:nvSpPr>
        <p:spPr>
          <a:xfrm>
            <a:off x="0" y="2492896"/>
            <a:ext cx="1979712" cy="2664296"/>
          </a:xfrm>
          <a:prstGeom prst="wedgeEllipseCallout">
            <a:avLst>
              <a:gd name="adj1" fmla="val 72507"/>
              <a:gd name="adj2" fmla="val 26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Ωστόσο το Κ εξαρτάται από την ταχύτητα </a:t>
            </a:r>
          </a:p>
          <a:p>
            <a:pPr algn="ctr"/>
            <a:r>
              <a:rPr lang="el-GR" dirty="0" smtClean="0"/>
              <a:t>όχι απαραίτητο για ασκήσεις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739" y="836712"/>
            <a:ext cx="7144677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Ελλειψοειδής επεξήγηση"/>
          <p:cNvSpPr/>
          <p:nvPr/>
        </p:nvSpPr>
        <p:spPr>
          <a:xfrm>
            <a:off x="0" y="1196752"/>
            <a:ext cx="1979712" cy="2664296"/>
          </a:xfrm>
          <a:prstGeom prst="wedgeEllipseCallout">
            <a:avLst>
              <a:gd name="adj1" fmla="val 72507"/>
              <a:gd name="adj2" fmla="val 26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Ωστόσο το Κ εξαρτάται από την ταχύτητα </a:t>
            </a:r>
          </a:p>
          <a:p>
            <a:pPr algn="ctr"/>
            <a:r>
              <a:rPr lang="el-GR" dirty="0" smtClean="0"/>
              <a:t>όχι απαραίτητο για ασκήσεις</a:t>
            </a: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516216" y="270892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Τσακίρης και </a:t>
            </a:r>
            <a:r>
              <a:rPr lang="el-GR" dirty="0" err="1" smtClean="0"/>
              <a:t>Σπηλιώτης</a:t>
            </a:r>
            <a:r>
              <a:rPr lang="el-GR" dirty="0" smtClean="0"/>
              <a:t>, 2010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11748"/>
            <a:ext cx="4896544" cy="670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5796136" y="486916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Τσακίρης και </a:t>
            </a:r>
            <a:r>
              <a:rPr lang="el-GR" dirty="0" err="1" smtClean="0"/>
              <a:t>Σπηλιώτης</a:t>
            </a:r>
            <a:r>
              <a:rPr lang="el-GR" dirty="0" smtClean="0"/>
              <a:t>, 2010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656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79913" y="3071095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3" cstate="print"/>
          <a:srcRect l="35197" t="19840" r="33146" b="10441"/>
          <a:stretch>
            <a:fillRect/>
          </a:stretch>
        </p:blipFill>
        <p:spPr bwMode="auto">
          <a:xfrm>
            <a:off x="1691680" y="332656"/>
            <a:ext cx="5328592" cy="660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 t="10734"/>
          <a:stretch>
            <a:fillRect/>
          </a:stretch>
        </p:blipFill>
        <p:spPr bwMode="auto">
          <a:xfrm>
            <a:off x="0" y="1097361"/>
            <a:ext cx="6823419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323528" y="4046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Στρωτή και τυρβώδη ροή </a:t>
            </a:r>
            <a:r>
              <a:rPr lang="el-GR" dirty="0" smtClean="0"/>
              <a:t>(</a:t>
            </a:r>
            <a:r>
              <a:rPr lang="el-GR" dirty="0" err="1" smtClean="0"/>
              <a:t>Κορωνάκης</a:t>
            </a:r>
            <a:r>
              <a:rPr lang="el-GR" dirty="0" smtClean="0"/>
              <a:t>, Πειραματική Υδραυλική)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1000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2420938"/>
            <a:ext cx="5114925" cy="3402012"/>
          </a:xfrm>
        </p:spPr>
      </p:pic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1763713" y="1052513"/>
            <a:ext cx="6119812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Βαλβίδα ρύθμισης παροχής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τρία βασικά προβλήματα της Υδραυλικής</a:t>
            </a:r>
            <a:endParaRPr lang="el-G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017"/>
            <a:ext cx="8229600" cy="447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Α’ βασικό πρόβλημα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παροχή γνωστή </a:t>
            </a:r>
            <a:r>
              <a:rPr lang="el-GR" sz="2000" dirty="0" smtClean="0">
                <a:solidFill>
                  <a:srgbClr val="FF0000"/>
                </a:solidFill>
              </a:rPr>
              <a:t>απλός υπολογισμός απωλειών</a:t>
            </a:r>
            <a:br>
              <a:rPr lang="el-GR" sz="2000" dirty="0" smtClean="0">
                <a:solidFill>
                  <a:srgbClr val="FF0000"/>
                </a:solidFill>
              </a:rPr>
            </a:b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όχι δοκιμές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(1): </a:t>
            </a:r>
            <a:r>
              <a:rPr lang="en-US" sz="2000" dirty="0" smtClean="0"/>
              <a:t>L1 = </a:t>
            </a:r>
            <a:r>
              <a:rPr lang="el-GR" sz="2000" dirty="0" smtClean="0"/>
              <a:t>300</a:t>
            </a:r>
            <a:r>
              <a:rPr lang="en-US" sz="2000" dirty="0" smtClean="0"/>
              <a:t>, d1 = 0.6 m, (2): L2 = </a:t>
            </a:r>
            <a:r>
              <a:rPr lang="el-GR" sz="2000" dirty="0" smtClean="0"/>
              <a:t>300</a:t>
            </a:r>
            <a:r>
              <a:rPr lang="en-US" sz="2000" dirty="0" smtClean="0"/>
              <a:t>, d2 = 0.4 m</a:t>
            </a:r>
            <a:br>
              <a:rPr lang="en-US" sz="2000" dirty="0" smtClean="0"/>
            </a:br>
            <a:r>
              <a:rPr lang="en-US" sz="2000" dirty="0" smtClean="0"/>
              <a:t>Q = 0.5m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/s, H=?</a:t>
            </a:r>
            <a:r>
              <a:rPr lang="el-GR" sz="2000" dirty="0" smtClean="0"/>
              <a:t>, </a:t>
            </a:r>
            <a:r>
              <a:rPr lang="en-US" sz="2000" dirty="0" smtClean="0"/>
              <a:t>k</a:t>
            </a:r>
            <a:r>
              <a:rPr lang="el-GR" sz="2000" dirty="0" smtClean="0"/>
              <a:t>=0.26 </a:t>
            </a:r>
            <a:r>
              <a:rPr lang="en-US" sz="2000" dirty="0" smtClean="0"/>
              <a:t>mm</a:t>
            </a:r>
            <a:endParaRPr lang="el-GR" sz="2000" dirty="0"/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00200"/>
            <a:ext cx="65527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20 - Ομάδα"/>
          <p:cNvGrpSpPr/>
          <p:nvPr/>
        </p:nvGrpSpPr>
        <p:grpSpPr>
          <a:xfrm>
            <a:off x="3347864" y="3695130"/>
            <a:ext cx="2448272" cy="1318046"/>
            <a:chOff x="3347864" y="3695130"/>
            <a:chExt cx="2448272" cy="1318046"/>
          </a:xfrm>
        </p:grpSpPr>
        <p:cxnSp>
          <p:nvCxnSpPr>
            <p:cNvPr id="8" name="7 - Ευθεία γραμμή σύνδεσης"/>
            <p:cNvCxnSpPr/>
            <p:nvPr/>
          </p:nvCxnSpPr>
          <p:spPr>
            <a:xfrm>
              <a:off x="3347864" y="3789040"/>
              <a:ext cx="1214611" cy="1162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- Ευθεία γραμμή σύνδεσης"/>
            <p:cNvCxnSpPr/>
            <p:nvPr/>
          </p:nvCxnSpPr>
          <p:spPr>
            <a:xfrm>
              <a:off x="4572000" y="4005064"/>
              <a:ext cx="1224136" cy="5760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- Ευθεία γραμμή σύνδεσης"/>
            <p:cNvCxnSpPr/>
            <p:nvPr/>
          </p:nvCxnSpPr>
          <p:spPr>
            <a:xfrm flipV="1">
              <a:off x="3386138" y="3695130"/>
              <a:ext cx="0" cy="720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17 - Ευθεία γραμμή σύνδεσης"/>
            <p:cNvCxnSpPr/>
            <p:nvPr/>
          </p:nvCxnSpPr>
          <p:spPr>
            <a:xfrm>
              <a:off x="5796136" y="4581128"/>
              <a:ext cx="0" cy="4320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- Ευθεία γραμμή σύνδεσης"/>
            <p:cNvCxnSpPr/>
            <p:nvPr/>
          </p:nvCxnSpPr>
          <p:spPr>
            <a:xfrm>
              <a:off x="4586287" y="3899719"/>
              <a:ext cx="0" cy="1440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p:graphicFrame>
        <p:nvGraphicFramePr>
          <p:cNvPr id="6" name="5 - Αντικείμενο"/>
          <p:cNvGraphicFramePr>
            <a:graphicFrameLocks noChangeAspect="1"/>
          </p:cNvGraphicFramePr>
          <p:nvPr/>
        </p:nvGraphicFramePr>
        <p:xfrm>
          <a:off x="527050" y="3949700"/>
          <a:ext cx="7716838" cy="1214438"/>
        </p:xfrm>
        <a:graphic>
          <a:graphicData uri="http://schemas.openxmlformats.org/presentationml/2006/ole">
            <p:oleObj spid="_x0000_s68612" name="Equation" r:id="rId3" imgW="3670200" imgH="495000" progId="Equation.DSMT4">
              <p:embed/>
            </p:oleObj>
          </a:graphicData>
        </a:graphic>
      </p:graphicFrame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899592" y="1700808"/>
          <a:ext cx="7105547" cy="1862261"/>
        </p:xfrm>
        <a:graphic>
          <a:graphicData uri="http://schemas.openxmlformats.org/presentationml/2006/ole">
            <p:oleObj spid="_x0000_s68614" name="Equation" r:id="rId4" imgW="3022560" imgH="8125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8229600" cy="438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4 - Αντικείμενο"/>
          <p:cNvGraphicFramePr>
            <a:graphicFrameLocks noChangeAspect="1"/>
          </p:cNvGraphicFramePr>
          <p:nvPr/>
        </p:nvGraphicFramePr>
        <p:xfrm>
          <a:off x="1547664" y="4437111"/>
          <a:ext cx="2880320" cy="1870723"/>
        </p:xfrm>
        <a:graphic>
          <a:graphicData uri="http://schemas.openxmlformats.org/presentationml/2006/ole">
            <p:oleObj spid="_x0000_s79875" name="Equation" r:id="rId4" imgW="1231560" imgH="79992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l-GR" dirty="0" smtClean="0"/>
              <a:t>ξ. Συνέχειας</a:t>
            </a:r>
            <a:endParaRPr lang="el-GR" dirty="0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00201"/>
            <a:ext cx="6840760" cy="37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Μοο</a:t>
            </a:r>
            <a:r>
              <a:rPr lang="en-US" dirty="0" err="1" smtClean="0"/>
              <a:t>dy</a:t>
            </a:r>
            <a:endParaRPr lang="el-GR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75608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Έλλειψη"/>
          <p:cNvSpPr/>
          <p:nvPr/>
        </p:nvSpPr>
        <p:spPr>
          <a:xfrm>
            <a:off x="2195736" y="1844824"/>
            <a:ext cx="129614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</a:t>
            </a:r>
            <a:endParaRPr lang="el-GR" dirty="0"/>
          </a:p>
        </p:txBody>
      </p:sp>
      <p:sp>
        <p:nvSpPr>
          <p:cNvPr id="6" name="5 - Έλλειψη"/>
          <p:cNvSpPr/>
          <p:nvPr/>
        </p:nvSpPr>
        <p:spPr>
          <a:xfrm>
            <a:off x="2411760" y="3861048"/>
            <a:ext cx="129614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k/d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3194" y="-1073194"/>
            <a:ext cx="69976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332656"/>
            <a:ext cx="9087142" cy="38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1259632" y="450912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Προσοχή: για τυρβώδη ροή (σύνηθες σε πρακτικά προβλήματα και εφαρμογές)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5" name="Object 7"/>
          <p:cNvGraphicFramePr>
            <a:graphicFrameLocks noChangeAspect="1"/>
          </p:cNvGraphicFramePr>
          <p:nvPr/>
        </p:nvGraphicFramePr>
        <p:xfrm>
          <a:off x="323850" y="1712913"/>
          <a:ext cx="8064500" cy="3798887"/>
        </p:xfrm>
        <a:graphic>
          <a:graphicData uri="http://schemas.openxmlformats.org/presentationml/2006/ole">
            <p:oleObj spid="_x0000_s78855" name="Equation" r:id="rId3" imgW="3835080" imgH="1549080" progId="Equation.DSMT4">
              <p:embed/>
            </p:oleObj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88137"/>
          <a:stretch>
            <a:fillRect/>
          </a:stretch>
        </p:blipFill>
        <p:spPr bwMode="auto">
          <a:xfrm>
            <a:off x="539552" y="4293096"/>
            <a:ext cx="7560840" cy="53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831456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99244"/>
            <a:ext cx="4780485" cy="675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581" y="476672"/>
            <a:ext cx="640706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64336"/>
            <a:ext cx="6912768" cy="630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Αστικά δίκτυα διανομής νερού</a:t>
            </a:r>
            <a:endParaRPr lang="el-G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Ακολουθώ την κίνηση του νερού</a:t>
            </a:r>
          </a:p>
          <a:p>
            <a:r>
              <a:rPr lang="el-GR" dirty="0" smtClean="0"/>
              <a:t>Ανάντη (δεξαμενή)</a:t>
            </a:r>
          </a:p>
          <a:p>
            <a:r>
              <a:rPr lang="el-GR" dirty="0" smtClean="0"/>
              <a:t>Κατάντη τομή στο δίκτυο, κόμβοι (υπάρχει ύψος πίεσης, δεν προσομοιάζει με δεξαμενή)</a:t>
            </a:r>
          </a:p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Μοντέλα καθοδηγούμενα από την παροχή</a:t>
            </a:r>
            <a:r>
              <a:rPr lang="el-GR" dirty="0" smtClean="0"/>
              <a:t>: Υποθέτω τη μέγιστη ωριαία παροχή και ελέγχω τα ύψη πίεσης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Προφανώς αν τα ύψη πίεσης είναι μικρά ή και αρνητικά, ο συλλογισμός είναι ΑΤΟΠΟΣ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855009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285720" y="2571744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0.26 </a:t>
            </a:r>
            <a:r>
              <a:rPr lang="en-GB" dirty="0" smtClean="0"/>
              <a:t>mm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l-GR" dirty="0" smtClean="0"/>
              <a:t>ξ. συνέχειας</a:t>
            </a:r>
            <a:endParaRPr lang="el-GR" dirty="0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43055"/>
            <a:ext cx="6912768" cy="474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Απότομη διεύρυνση</a:t>
            </a:r>
            <a:endParaRPr lang="el-GR" dirty="0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6984776" cy="333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84184"/>
            <a:ext cx="7628188" cy="207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Μοο</a:t>
            </a:r>
            <a:r>
              <a:rPr lang="en-US" dirty="0" err="1" smtClean="0"/>
              <a:t>dy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792279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857356" y="4857760"/>
            <a:ext cx="1143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0.30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l-GR" dirty="0" smtClean="0"/>
              <a:t>ξ. ενέργειας</a:t>
            </a:r>
            <a:endParaRPr lang="el-GR" dirty="0"/>
          </a:p>
        </p:txBody>
      </p:sp>
      <p:pic>
        <p:nvPicPr>
          <p:cNvPr id="870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99206"/>
            <a:ext cx="6643408" cy="496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3 - Αντικείμενο"/>
          <p:cNvGraphicFramePr>
            <a:graphicFrameLocks noChangeAspect="1"/>
          </p:cNvGraphicFramePr>
          <p:nvPr/>
        </p:nvGraphicFramePr>
        <p:xfrm>
          <a:off x="449263" y="5205413"/>
          <a:ext cx="8104187" cy="947737"/>
        </p:xfrm>
        <a:graphic>
          <a:graphicData uri="http://schemas.openxmlformats.org/presentationml/2006/ole">
            <p:oleObj spid="_x0000_s241666" name="Equation" r:id="rId4" imgW="6083280" imgH="7110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Γ.Ε.</a:t>
            </a:r>
            <a:endParaRPr lang="el-GR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93716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4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192688" cy="618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Ρητή σχέση απωλειών ενέργειας-</a:t>
            </a:r>
            <a:b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παροχής, ένας αγωγός, μία διάμετρος μόνο γραμμικές απώλειες</a:t>
            </a:r>
            <a:endParaRPr lang="el-GR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6084168" cy="47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611560" y="404664"/>
          <a:ext cx="8159764" cy="6196567"/>
        </p:xfrm>
        <a:graphic>
          <a:graphicData uri="http://schemas.openxmlformats.org/presentationml/2006/ole">
            <p:oleObj spid="_x0000_s240642" name="Έγγραφο" r:id="rId3" imgW="5443912" imgH="4133622" progId="">
              <p:embed/>
            </p:oleObj>
          </a:graphicData>
        </a:graphic>
      </p:graphicFrame>
      <p:cxnSp>
        <p:nvCxnSpPr>
          <p:cNvPr id="6" name="5 - Ευθεία γραμμή σύνδεσης"/>
          <p:cNvCxnSpPr/>
          <p:nvPr/>
        </p:nvCxnSpPr>
        <p:spPr>
          <a:xfrm>
            <a:off x="2552700" y="4090988"/>
            <a:ext cx="3027412" cy="418132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/>
          <p:cNvCxnSpPr/>
          <p:nvPr/>
        </p:nvCxnSpPr>
        <p:spPr>
          <a:xfrm>
            <a:off x="5646420" y="5250180"/>
            <a:ext cx="548640" cy="8382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 flipH="1" flipV="1">
            <a:off x="5638800" y="4526280"/>
            <a:ext cx="15240" cy="6858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/>
          <p:cNvCxnSpPr/>
          <p:nvPr/>
        </p:nvCxnSpPr>
        <p:spPr>
          <a:xfrm flipV="1">
            <a:off x="6171416" y="5318760"/>
            <a:ext cx="784" cy="2362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- Ελλειψοειδής επεξήγηση"/>
          <p:cNvSpPr/>
          <p:nvPr/>
        </p:nvSpPr>
        <p:spPr>
          <a:xfrm>
            <a:off x="971600" y="5085184"/>
            <a:ext cx="2664296" cy="1224136"/>
          </a:xfrm>
          <a:prstGeom prst="wedgeEllipseCallout">
            <a:avLst>
              <a:gd name="adj1" fmla="val 62680"/>
              <a:gd name="adj2" fmla="val -10432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200" dirty="0" smtClean="0"/>
              <a:t>Γραμμή ενέργειας αρχίζει από την επιφάνεια της δεξαμενής και καταλήγει στην κατάντη δεξαμενή</a:t>
            </a:r>
            <a:endParaRPr lang="el-GR" sz="1200" dirty="0"/>
          </a:p>
        </p:txBody>
      </p:sp>
      <p:cxnSp>
        <p:nvCxnSpPr>
          <p:cNvPr id="17" name="16 - Ευθεία γραμμή σύνδεσης"/>
          <p:cNvCxnSpPr/>
          <p:nvPr/>
        </p:nvCxnSpPr>
        <p:spPr>
          <a:xfrm flipV="1">
            <a:off x="2583180" y="3962400"/>
            <a:ext cx="22860" cy="14478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Ελλειψοειδής επεξήγηση"/>
          <p:cNvSpPr/>
          <p:nvPr/>
        </p:nvSpPr>
        <p:spPr>
          <a:xfrm>
            <a:off x="6228184" y="4509120"/>
            <a:ext cx="2915816" cy="1728192"/>
          </a:xfrm>
          <a:prstGeom prst="wedgeEllipseCallout">
            <a:avLst>
              <a:gd name="adj1" fmla="val -115490"/>
              <a:gd name="adj2" fmla="val -1423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Διατήρηση της ενέργειας</a:t>
            </a:r>
            <a:endParaRPr lang="el-GR" dirty="0"/>
          </a:p>
        </p:txBody>
      </p:sp>
      <p:sp>
        <p:nvSpPr>
          <p:cNvPr id="7" name="6 - Ελλειψοειδής επεξήγηση"/>
          <p:cNvSpPr/>
          <p:nvPr/>
        </p:nvSpPr>
        <p:spPr>
          <a:xfrm>
            <a:off x="2699792" y="5201816"/>
            <a:ext cx="3312368" cy="1656184"/>
          </a:xfrm>
          <a:prstGeom prst="wedgeEllipseCallout">
            <a:avLst>
              <a:gd name="adj1" fmla="val 6092"/>
              <a:gd name="adj2" fmla="val -79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 =f(k/D, Re),</a:t>
            </a:r>
          </a:p>
          <a:p>
            <a:pPr algn="ctr"/>
            <a:r>
              <a:rPr lang="el-GR" dirty="0" smtClean="0"/>
              <a:t>Λύση μόνο με δοκιμές,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f</a:t>
            </a:r>
            <a:r>
              <a:rPr lang="en-US" dirty="0" smtClean="0"/>
              <a:t> =f L/D V</a:t>
            </a:r>
            <a:r>
              <a:rPr lang="en-US" baseline="30000" dirty="0" smtClean="0"/>
              <a:t>2</a:t>
            </a:r>
            <a:r>
              <a:rPr lang="en-US" dirty="0" smtClean="0"/>
              <a:t>/(2g)</a:t>
            </a:r>
            <a:endParaRPr lang="el-GR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416824" cy="553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4137"/>
            <a:ext cx="5351463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Ελλειψοειδής επεξήγηση"/>
          <p:cNvSpPr/>
          <p:nvPr/>
        </p:nvSpPr>
        <p:spPr>
          <a:xfrm>
            <a:off x="6300192" y="3356992"/>
            <a:ext cx="3240360" cy="2160240"/>
          </a:xfrm>
          <a:prstGeom prst="wedgeEllipseCallout">
            <a:avLst>
              <a:gd name="adj1" fmla="val -102693"/>
              <a:gd name="adj2" fmla="val 48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Δοκιμές όταν η τιμή του </a:t>
            </a:r>
            <a:r>
              <a:rPr lang="en-US" dirty="0" smtClean="0"/>
              <a:t>f </a:t>
            </a:r>
            <a:r>
              <a:rPr lang="el-GR" dirty="0" smtClean="0"/>
              <a:t>σταθεροποιείται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Ρητή σχέση απωλειών ενέργειας-</a:t>
            </a:r>
            <a:b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el-GR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παροχής, ένας αγωγός, μία διάμετρος μόνο γραμμικές απώλειες</a:t>
            </a:r>
            <a:endParaRPr lang="el-GR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6084168" cy="47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Αστέρι 6 ακτινών"/>
          <p:cNvSpPr/>
          <p:nvPr/>
        </p:nvSpPr>
        <p:spPr>
          <a:xfrm>
            <a:off x="5364088" y="2276872"/>
            <a:ext cx="3312368" cy="25202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Επόμενο μάθημα, ανάπτυξη, λύση σε 2 λεπτά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1527</Words>
  <Application>Microsoft Office PowerPoint</Application>
  <PresentationFormat>Προβολή στην οθόνη (4:3)</PresentationFormat>
  <Paragraphs>177</Paragraphs>
  <Slides>94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94</vt:i4>
      </vt:variant>
    </vt:vector>
  </HeadingPairs>
  <TitlesOfParts>
    <vt:vector size="98" baseType="lpstr">
      <vt:lpstr>Θέμα του Office</vt:lpstr>
      <vt:lpstr>Equation</vt:lpstr>
      <vt:lpstr>MathType 6.0 Equation</vt:lpstr>
      <vt:lpstr>Έγγραφο</vt:lpstr>
      <vt:lpstr>Μία πρώτη αναφορά στο συντελεστή τριβής</vt:lpstr>
      <vt:lpstr>Συντελεστής τριβής</vt:lpstr>
      <vt:lpstr>Διαφάνεια 3</vt:lpstr>
      <vt:lpstr>TΥΡΒΩΔΗΣ ΡΟΗ</vt:lpstr>
      <vt:lpstr>Διαφάνεια 5</vt:lpstr>
      <vt:lpstr>Διαφάνεια 6</vt:lpstr>
      <vt:lpstr>Διαφάνεια 7</vt:lpstr>
      <vt:lpstr>Διαφάνεια 8</vt:lpstr>
      <vt:lpstr>Διαφάνεια 9</vt:lpstr>
      <vt:lpstr>Μέση τιμή και τυρβώδη διακύμανση</vt:lpstr>
      <vt:lpstr>Μέση τιμή των τετραγώνων των διακυμάνσεων</vt:lpstr>
      <vt:lpstr>Eξ. Navier – Stokes και χρονική ολοκλήρωση τυρβώδεις τάσεις</vt:lpstr>
      <vt:lpstr>Διαφάνεια 13</vt:lpstr>
      <vt:lpstr>Διαφάνεια 14</vt:lpstr>
      <vt:lpstr>Υπόθεση Boussinesq</vt:lpstr>
      <vt:lpstr>κινηματικό ιξώδες λόγω τύρβης</vt:lpstr>
      <vt:lpstr>Διαφάνεια 17</vt:lpstr>
      <vt:lpstr>Διαφάνεια 18</vt:lpstr>
      <vt:lpstr>Γενικά λογαριθμικός νόμος</vt:lpstr>
      <vt:lpstr>Λογαριθμικός νόμος σε σωλήνες</vt:lpstr>
      <vt:lpstr>Διαφάνεια 21</vt:lpstr>
      <vt:lpstr>Σωλήνες (L=Κ·y, Κ = 0.4)</vt:lpstr>
      <vt:lpstr>Διαφάνεια 23</vt:lpstr>
      <vt:lpstr>Διάγραμμα Moody, f</vt:lpstr>
      <vt:lpstr>Διαφάνεια 25</vt:lpstr>
      <vt:lpstr>Διαφάνεια 26</vt:lpstr>
      <vt:lpstr>Στρωτή ροή από ΕΞ. Narviers-Stokes</vt:lpstr>
      <vt:lpstr>Διαφάνεια 28</vt:lpstr>
      <vt:lpstr>Διαφάνεια 29</vt:lpstr>
      <vt:lpstr>Διαφάνεια 30</vt:lpstr>
      <vt:lpstr>Διαφάνεια 31</vt:lpstr>
      <vt:lpstr>Υδραυλικά λείοι και υδραυλικά τραχείς σωλήνες</vt:lpstr>
      <vt:lpstr>Ισοδύναμη τραχύτητα</vt:lpstr>
      <vt:lpstr>Πείραμα Νikuradse  Iδεατοί σωλήνες με επικόλληση κόκκων άμμου  </vt:lpstr>
      <vt:lpstr>Colebrook and Nikuradse (Δημητρίου, 1995)</vt:lpstr>
      <vt:lpstr>Ισοδύναμη τραχύτητα</vt:lpstr>
      <vt:lpstr>Διαφάνεια 37</vt:lpstr>
      <vt:lpstr>Διαφάνεια 38</vt:lpstr>
      <vt:lpstr>Διαφάνεια 39</vt:lpstr>
      <vt:lpstr>(Ισοδύναμη) Τραχύτητα αγωγών προσαύξηση για υδραυλικό δίκτυο</vt:lpstr>
      <vt:lpstr>Προσαύξηση τραχύτητας για υδραυλικό δίκτυο (Κουτσογιαννης και Ευστρατιάδης, 2014)</vt:lpstr>
      <vt:lpstr>Ισοδύναμη τραχύτητα σε Υδραυλικά Έργα κατά την Ελληνική πρακτική.</vt:lpstr>
      <vt:lpstr>Ανάλογα με τη μορφολογία του δικτύου .. .</vt:lpstr>
      <vt:lpstr>Σύνοψη</vt:lpstr>
      <vt:lpstr>- τα τρία βασικά προβλήματα της Υδραυλικής -αντλίες - υδροστρόβιλοι  -ασκήσεις   - </vt:lpstr>
      <vt:lpstr>Στην ενδιάμεση περιοχή, συνδυασμός</vt:lpstr>
      <vt:lpstr>Διαφάνεια 47</vt:lpstr>
      <vt:lpstr>Διαφάνεια 48</vt:lpstr>
      <vt:lpstr>Διαφάνεια 49</vt:lpstr>
      <vt:lpstr>Διαφάνεια 50</vt:lpstr>
      <vt:lpstr>Γενίκευση Σε μη κυκλικές διατομές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Γραμμή ενέργειας σε ένα αγωγό (χωρίς αντλία)</vt:lpstr>
      <vt:lpstr>Διαφάνεια 59</vt:lpstr>
      <vt:lpstr>Διαφάνεια 60</vt:lpstr>
      <vt:lpstr>Διαφάνεια 61</vt:lpstr>
      <vt:lpstr>Διαφάνεια 62</vt:lpstr>
      <vt:lpstr>Τοπικές απώλειες</vt:lpstr>
      <vt:lpstr>Τοπικές απώλειες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Τα τρία βασικά προβλήματα της Υδραυλικής</vt:lpstr>
      <vt:lpstr>Α’ βασικό πρόβλημα, παροχή γνωστή απλός υπολογισμός απωλειών όχι δοκιμές (1): L1 = 300, d1 = 0.6 m, (2): L2 = 300, d2 = 0.4 m Q = 0.5m3/s, H=?, k=0.26 mm</vt:lpstr>
      <vt:lpstr>Διατήρηση της ενέργειας</vt:lpstr>
      <vt:lpstr>Διαφάνεια 74</vt:lpstr>
      <vt:lpstr>Eξ. Συνέχειας</vt:lpstr>
      <vt:lpstr>Μοοdy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Αστικά δίκτυα διανομής νερού</vt:lpstr>
      <vt:lpstr>Διαφάνεια 84</vt:lpstr>
      <vt:lpstr>Eξ. συνέχειας</vt:lpstr>
      <vt:lpstr>Απότομη διεύρυνση</vt:lpstr>
      <vt:lpstr>Μοοdy</vt:lpstr>
      <vt:lpstr>Eξ. ενέργειας</vt:lpstr>
      <vt:lpstr>Γ.Ε.</vt:lpstr>
      <vt:lpstr>Ρητή σχέση απωλειών ενέργειας- παροχής, ένας αγωγός, μία διάμετρος μόνο γραμμικές απώλειες</vt:lpstr>
      <vt:lpstr>Διαφάνεια 91</vt:lpstr>
      <vt:lpstr>Διαφάνεια 92</vt:lpstr>
      <vt:lpstr>Διαφάνεια 93</vt:lpstr>
      <vt:lpstr>Ρητή σχέση απωλειών ενέργειας- παροχής, ένας αγωγός, μία διάμετρος μόνο γραμμικές απώλειες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Συντελεστησ τριβησ  αποδειξη περιληπτικα</dc:title>
  <dc:creator>hp</dc:creator>
  <cp:lastModifiedBy>USER</cp:lastModifiedBy>
  <cp:revision>34</cp:revision>
  <dcterms:created xsi:type="dcterms:W3CDTF">2014-12-08T18:50:43Z</dcterms:created>
  <dcterms:modified xsi:type="dcterms:W3CDTF">2018-01-15T13:51:15Z</dcterms:modified>
</cp:coreProperties>
</file>