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7" r:id="rId9"/>
    <p:sldId id="269" r:id="rId10"/>
    <p:sldId id="268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11/23/2023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3" Type="http://schemas.openxmlformats.org/officeDocument/2006/relationships/hyperlink" Target="http://www.perseus.tufts.edu/hopper/morph?l=MISQW%2FSEWS&amp;la=greek&amp;can=misqw%2Fsews0&amp;prior=TH=S" TargetMode="External"/><Relationship Id="rId18" Type="http://schemas.openxmlformats.org/officeDocument/2006/relationships/hyperlink" Target="http://www.perseus.tufts.edu/hopper/morph?l=A%29%2FRXONTA&amp;la=greek&amp;can=a%29%2Frxonta0&amp;prior=TO\N" TargetMode="External"/><Relationship Id="rId26" Type="http://schemas.openxmlformats.org/officeDocument/2006/relationships/hyperlink" Target="http://www.perseus.tufts.edu/hopper/morph?l=OU%29%3DN&amp;la=greek&amp;can=ou%29%3Dn0&amp;prior=ME\N" TargetMode="External"/><Relationship Id="rId39" Type="http://schemas.openxmlformats.org/officeDocument/2006/relationships/hyperlink" Target="http://www.perseus.tufts.edu/hopper/morph?l=TO%5C&amp;la=greek&amp;can=to%5C0&amp;prior=A)POTIMHTAI\" TargetMode="External"/><Relationship Id="rId21" Type="http://schemas.openxmlformats.org/officeDocument/2006/relationships/hyperlink" Target="http://www.perseus.tufts.edu/hopper/morph?l=A%29POTIMHSOME%2FNOUS&amp;la=greek&amp;can=a%29potimhsome%2Fnous0&amp;prior=TINA\S" TargetMode="External"/><Relationship Id="rId34" Type="http://schemas.openxmlformats.org/officeDocument/2006/relationships/hyperlink" Target="http://www.perseus.tufts.edu/hopper/morph?l=PEMPO%2FMENOI&amp;la=greek&amp;can=pempo%2Fmenoi0&amp;prior=DE\" TargetMode="External"/><Relationship Id="rId42" Type="http://schemas.openxmlformats.org/officeDocument/2006/relationships/hyperlink" Target="http://www.perseus.tufts.edu/hopper/morph?l=A%29POTIMA%3DN&amp;la=greek&amp;can=a%29potima%3Dn0&amp;prior=PRA=GMA" TargetMode="External"/><Relationship Id="rId7" Type="http://schemas.openxmlformats.org/officeDocument/2006/relationships/hyperlink" Target="http://www.perseus.tufts.edu/hopper/morph?l=OI%29%2FKOUS&amp;la=greek&amp;can=oi%29%2Fkous0&amp;prior=O)RFANW=N" TargetMode="External"/><Relationship Id="rId2" Type="http://schemas.openxmlformats.org/officeDocument/2006/relationships/hyperlink" Target="http://www.perseus.tufts.edu/hopper/morph?l=OI%28&amp;la=greek&amp;can=oi%280&amp;prior=AU)TW=N" TargetMode="External"/><Relationship Id="rId16" Type="http://schemas.openxmlformats.org/officeDocument/2006/relationships/hyperlink" Target="http://www.perseus.tufts.edu/hopper/morph?l=DE%5C&amp;la=greek&amp;can=de%5C0&amp;prior=E)/DEI" TargetMode="External"/><Relationship Id="rId20" Type="http://schemas.openxmlformats.org/officeDocument/2006/relationships/hyperlink" Target="http://www.perseus.tufts.edu/hopper/morph?l=TINA%5CS&amp;la=greek&amp;can=tina%5Cs0&amp;prior=E)PIPE/MPEIN" TargetMode="External"/><Relationship Id="rId29" Type="http://schemas.openxmlformats.org/officeDocument/2006/relationships/hyperlink" Target="http://www.perseus.tufts.edu/hopper/morph?l=A%29POTIMW%2FMENA&amp;la=greek&amp;can=a%29potimw%2Fmena0&amp;prior=TA\" TargetMode="External"/><Relationship Id="rId41" Type="http://schemas.openxmlformats.org/officeDocument/2006/relationships/hyperlink" Target="http://www.perseus.tufts.edu/hopper/morph?l=PRA%3DGMA&amp;la=greek&amp;can=pra%3Dgma0&amp;prior=DE\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perseus.tufts.edu/hopper/morph?l=O%29RFANW%3DN&amp;la=greek&amp;can=o%29rfanw%3Dn0&amp;prior=TW=N" TargetMode="External"/><Relationship Id="rId11" Type="http://schemas.openxmlformats.org/officeDocument/2006/relationships/hyperlink" Target="http://www.perseus.tufts.edu/hopper/morph?l=E%29NE%2FXURA&amp;la=greek&amp;can=e%29ne%2Fxura0&amp;prior=A)/RXONTOS" TargetMode="External"/><Relationship Id="rId24" Type="http://schemas.openxmlformats.org/officeDocument/2006/relationships/hyperlink" Target="http://www.perseus.tufts.edu/hopper/morph?l=TA%5C&amp;la=greek&amp;can=ta%5C3&amp;prior=E)NE/XURA" TargetMode="External"/><Relationship Id="rId32" Type="http://schemas.openxmlformats.org/officeDocument/2006/relationships/hyperlink" Target="http://www.perseus.tufts.edu/hopper/morph?l=OI%28&amp;la=greek&amp;can=oi%281&amp;prior=A)POTIMH/MATA" TargetMode="External"/><Relationship Id="rId37" Type="http://schemas.openxmlformats.org/officeDocument/2006/relationships/hyperlink" Target="http://www.perseus.tufts.edu/hopper/morph?l=A%29POTIMH%2FSASQAI&amp;la=greek&amp;can=a%29potimh%2Fsasqai0&amp;prior=TW=|" TargetMode="External"/><Relationship Id="rId40" Type="http://schemas.openxmlformats.org/officeDocument/2006/relationships/hyperlink" Target="http://www.perseus.tufts.edu/hopper/morph?l=DE%5C&amp;la=greek&amp;can=de%5C2&amp;prior=TO\" TargetMode="External"/><Relationship Id="rId5" Type="http://schemas.openxmlformats.org/officeDocument/2006/relationships/hyperlink" Target="http://www.perseus.tufts.edu/hopper/morph?l=TW%3DN&amp;la=greek&amp;can=tw%3Dn0&amp;prior=TOU\S" TargetMode="External"/><Relationship Id="rId15" Type="http://schemas.openxmlformats.org/officeDocument/2006/relationships/hyperlink" Target="http://www.perseus.tufts.edu/hopper/morph?l=E%29%2FDEI&amp;la=greek&amp;can=e%29%2Fdei0&amp;prior=PAREI/XONTO" TargetMode="External"/><Relationship Id="rId23" Type="http://schemas.openxmlformats.org/officeDocument/2006/relationships/hyperlink" Target="http://www.perseus.tufts.edu/hopper/morph?l=E%29NE%2FXURA&amp;la=greek&amp;can=e%29ne%2Fxura1&amp;prior=TA\" TargetMode="External"/><Relationship Id="rId28" Type="http://schemas.openxmlformats.org/officeDocument/2006/relationships/hyperlink" Target="http://www.perseus.tufts.edu/hopper/morph?l=TA%5C&amp;la=greek&amp;can=ta%5C4&amp;prior=E)NE/XURA" TargetMode="External"/><Relationship Id="rId36" Type="http://schemas.openxmlformats.org/officeDocument/2006/relationships/hyperlink" Target="http://www.perseus.tufts.edu/hopper/morph?l=TW%3D%7C&amp;la=greek&amp;can=tw%3D%7C0&amp;prior=E)PI\" TargetMode="External"/><Relationship Id="rId10" Type="http://schemas.openxmlformats.org/officeDocument/2006/relationships/hyperlink" Target="http://www.perseus.tufts.edu/hopper/morph?l=A%29%2FRXONTOS&amp;la=greek&amp;can=a%29%2Frxontos0&amp;prior=TOU=" TargetMode="External"/><Relationship Id="rId19" Type="http://schemas.openxmlformats.org/officeDocument/2006/relationships/hyperlink" Target="http://www.perseus.tufts.edu/hopper/morph?l=E%29PIPE%2FMPEIN&amp;la=greek&amp;can=e%29pipe%2Fmpein0&amp;prior=A)/RXONTA" TargetMode="External"/><Relationship Id="rId31" Type="http://schemas.openxmlformats.org/officeDocument/2006/relationships/hyperlink" Target="http://www.perseus.tufts.edu/hopper/morph?l=A%29POTIMH%2FMATA&amp;la=greek&amp;can=a%29potimh%2Fmata0&amp;prior=E)LE/GONTO" TargetMode="External"/><Relationship Id="rId4" Type="http://schemas.openxmlformats.org/officeDocument/2006/relationships/hyperlink" Target="http://www.perseus.tufts.edu/hopper/morph?l=TOU%5CS&amp;la=greek&amp;can=tou%5Cs0&amp;prior=MISQOU/MENOI" TargetMode="External"/><Relationship Id="rId9" Type="http://schemas.openxmlformats.org/officeDocument/2006/relationships/hyperlink" Target="http://www.perseus.tufts.edu/hopper/morph?l=TOU%3D&amp;la=greek&amp;can=tou%3D0&amp;prior=PARA\" TargetMode="External"/><Relationship Id="rId14" Type="http://schemas.openxmlformats.org/officeDocument/2006/relationships/hyperlink" Target="http://www.perseus.tufts.edu/hopper/morph?l=PAREI%2FXONTO&amp;la=greek&amp;can=parei%2Fxonto0&amp;prior=MISQW/SEWS" TargetMode="External"/><Relationship Id="rId22" Type="http://schemas.openxmlformats.org/officeDocument/2006/relationships/hyperlink" Target="http://www.perseus.tufts.edu/hopper/morph?l=TA%5C&amp;la=greek&amp;can=ta%5C2&amp;prior=A)POTIMHSOME/NOUS" TargetMode="External"/><Relationship Id="rId27" Type="http://schemas.openxmlformats.org/officeDocument/2006/relationships/hyperlink" Target="http://www.perseus.tufts.edu/hopper/morph?l=E%29NE%2FXURA&amp;la=greek&amp;can=e%29ne%2Fxura2&amp;prior=OU)=N" TargetMode="External"/><Relationship Id="rId30" Type="http://schemas.openxmlformats.org/officeDocument/2006/relationships/hyperlink" Target="http://www.perseus.tufts.edu/hopper/morph?l=E%29LE%2FGONTO&amp;la=greek&amp;can=e%29le%2Fgonto0&amp;prior=A)POTIMW/MENA" TargetMode="External"/><Relationship Id="rId35" Type="http://schemas.openxmlformats.org/officeDocument/2006/relationships/hyperlink" Target="http://www.perseus.tufts.edu/hopper/morph?l=E%29PI%5C&amp;la=greek&amp;can=e%29pi%5C0&amp;prior=PEMPO/MENOI" TargetMode="External"/><Relationship Id="rId8" Type="http://schemas.openxmlformats.org/officeDocument/2006/relationships/hyperlink" Target="http://www.perseus.tufts.edu/hopper/morph?l=PARA%5C&amp;la=greek&amp;can=para%5C0&amp;prior=OI)/KOUS" TargetMode="External"/><Relationship Id="rId3" Type="http://schemas.openxmlformats.org/officeDocument/2006/relationships/hyperlink" Target="http://www.perseus.tufts.edu/hopper/morph?l=MISQOU%2FMENOI&amp;la=greek&amp;can=misqou%2Fmenoi0&amp;prior=OI(" TargetMode="External"/><Relationship Id="rId12" Type="http://schemas.openxmlformats.org/officeDocument/2006/relationships/hyperlink" Target="http://www.perseus.tufts.edu/hopper/morph?l=TH%3DS&amp;la=greek&amp;can=th%3Ds0&amp;prior=E)NE/XURA" TargetMode="External"/><Relationship Id="rId17" Type="http://schemas.openxmlformats.org/officeDocument/2006/relationships/hyperlink" Target="http://www.perseus.tufts.edu/hopper/morph?l=TO%5CN&amp;la=greek&amp;can=to%5Cn0&amp;prior=DE\" TargetMode="External"/><Relationship Id="rId25" Type="http://schemas.openxmlformats.org/officeDocument/2006/relationships/hyperlink" Target="http://www.perseus.tufts.edu/hopper/morph?l=ME%5CN&amp;la=greek&amp;can=me%5Cn0&amp;prior=TA\" TargetMode="External"/><Relationship Id="rId33" Type="http://schemas.openxmlformats.org/officeDocument/2006/relationships/hyperlink" Target="http://www.perseus.tufts.edu/hopper/morph?l=DE%5C&amp;la=greek&amp;can=de%5C1&amp;prior=OI(" TargetMode="External"/><Relationship Id="rId38" Type="http://schemas.openxmlformats.org/officeDocument/2006/relationships/hyperlink" Target="http://www.perseus.tufts.edu/hopper/morph?l=A%29POTIMHTAI%5C&amp;la=greek&amp;can=a%29potimhtai%5C0&amp;prior=A)POTIMH/SASQAI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F0D5152-48E8-BA98-1828-24293A5FB1D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sz="4600" b="1" dirty="0">
                <a:latin typeface="Palatino Linotype" panose="02040502050505030304" pitchFamily="18" charset="0"/>
              </a:rPr>
              <a:t>το </a:t>
            </a:r>
            <a:r>
              <a:rPr lang="el-GR" sz="4600" b="1" dirty="0" err="1">
                <a:latin typeface="Palatino Linotype" panose="02040502050505030304" pitchFamily="18" charset="0"/>
              </a:rPr>
              <a:t>αποτιμημα</a:t>
            </a:r>
            <a:r>
              <a:rPr lang="el-GR" sz="4600" b="1" dirty="0">
                <a:latin typeface="Palatino Linotype" panose="02040502050505030304" pitchFamily="18" charset="0"/>
              </a:rPr>
              <a:t> </a:t>
            </a:r>
            <a:r>
              <a:rPr lang="el-GR" sz="4600" b="1" dirty="0" err="1">
                <a:latin typeface="Palatino Linotype" panose="02040502050505030304" pitchFamily="18" charset="0"/>
              </a:rPr>
              <a:t>προικοσ</a:t>
            </a:r>
            <a:r>
              <a:rPr lang="el-GR" sz="4600" b="1" dirty="0">
                <a:latin typeface="Palatino Linotype" panose="02040502050505030304" pitchFamily="18" charset="0"/>
              </a:rPr>
              <a:t> και το </a:t>
            </a:r>
            <a:r>
              <a:rPr lang="el-GR" sz="4600" b="1" dirty="0" err="1">
                <a:latin typeface="Palatino Linotype" panose="02040502050505030304" pitchFamily="18" charset="0"/>
              </a:rPr>
              <a:t>ορφανικο</a:t>
            </a:r>
            <a:r>
              <a:rPr lang="el-GR" sz="4600" b="1" dirty="0">
                <a:latin typeface="Palatino Linotype" panose="02040502050505030304" pitchFamily="18" charset="0"/>
              </a:rPr>
              <a:t> </a:t>
            </a:r>
            <a:r>
              <a:rPr lang="el-GR" sz="4600" b="1" dirty="0" err="1">
                <a:latin typeface="Palatino Linotype" panose="02040502050505030304" pitchFamily="18" charset="0"/>
              </a:rPr>
              <a:t>αποτιμημα</a:t>
            </a:r>
            <a:r>
              <a:rPr lang="el-GR" sz="4600" b="1" dirty="0">
                <a:latin typeface="Palatino Linotype" panose="02040502050505030304" pitchFamily="18" charset="0"/>
              </a:rPr>
              <a:t> στην </a:t>
            </a:r>
            <a:r>
              <a:rPr lang="el-GR" sz="4600" b="1" dirty="0" err="1">
                <a:latin typeface="Palatino Linotype" panose="02040502050505030304" pitchFamily="18" charset="0"/>
              </a:rPr>
              <a:t>κλασικη</a:t>
            </a:r>
            <a:r>
              <a:rPr lang="el-GR" sz="4600" b="1" dirty="0">
                <a:latin typeface="Palatino Linotype" panose="02040502050505030304" pitchFamily="18" charset="0"/>
              </a:rPr>
              <a:t> </a:t>
            </a:r>
            <a:r>
              <a:rPr lang="el-GR" sz="4600" b="1" dirty="0" err="1">
                <a:latin typeface="Palatino Linotype" panose="02040502050505030304" pitchFamily="18" charset="0"/>
              </a:rPr>
              <a:t>αθηνα</a:t>
            </a:r>
            <a:endParaRPr lang="el-GR" sz="4600" b="1" dirty="0">
              <a:latin typeface="Palatino Linotype" panose="02040502050505030304" pitchFamily="18" charset="0"/>
            </a:endParaRP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F74DEC4B-6787-FC97-2E8F-858F65092AE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el-GR" b="1" dirty="0">
              <a:latin typeface="Palatino Linotype" panose="02040502050505030304" pitchFamily="18" charset="0"/>
            </a:endParaRPr>
          </a:p>
          <a:p>
            <a:pPr algn="ctr"/>
            <a:r>
              <a:rPr lang="el-GR" b="1" dirty="0" err="1">
                <a:latin typeface="Palatino Linotype" panose="02040502050505030304" pitchFamily="18" charset="0"/>
              </a:rPr>
              <a:t>Σαρρα</a:t>
            </a:r>
            <a:r>
              <a:rPr lang="el-GR" b="1" dirty="0">
                <a:latin typeface="Palatino Linotype" panose="02040502050505030304" pitchFamily="18" charset="0"/>
              </a:rPr>
              <a:t> </a:t>
            </a:r>
            <a:r>
              <a:rPr lang="el-GR" b="1" dirty="0" err="1">
                <a:latin typeface="Palatino Linotype" panose="02040502050505030304" pitchFamily="18" charset="0"/>
              </a:rPr>
              <a:t>σακαρελη</a:t>
            </a:r>
            <a:endParaRPr lang="el-GR" b="1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53845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3C1E7D1-F030-1161-1E07-FFD15BC43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EC27F08-3EB6-432E-9A1E-C7375B0AE2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l-GR" b="1" dirty="0">
              <a:latin typeface="Palatino Linotype" panose="02040502050505030304" pitchFamily="18" charset="0"/>
            </a:endParaRPr>
          </a:p>
          <a:p>
            <a:pPr marL="0" indent="0" algn="ctr">
              <a:buNone/>
            </a:pPr>
            <a:endParaRPr lang="el-GR" b="1" dirty="0">
              <a:latin typeface="Palatino Linotype" panose="02040502050505030304" pitchFamily="18" charset="0"/>
            </a:endParaRPr>
          </a:p>
          <a:p>
            <a:pPr marL="0" indent="0" algn="ctr">
              <a:buNone/>
            </a:pPr>
            <a:r>
              <a:rPr lang="el-GR" sz="3500" b="1" dirty="0">
                <a:latin typeface="Palatino Linotype" panose="02040502050505030304" pitchFamily="18" charset="0"/>
              </a:rPr>
              <a:t>Σας ευχαριστώ για την προσοχή σας!</a:t>
            </a:r>
          </a:p>
        </p:txBody>
      </p:sp>
    </p:spTree>
    <p:extLst>
      <p:ext uri="{BB962C8B-B14F-4D97-AF65-F5344CB8AC3E}">
        <p14:creationId xmlns:p14="http://schemas.microsoft.com/office/powerpoint/2010/main" val="40135599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206DF43-1FFD-B0CA-A0CE-3F0A0CF2F8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 err="1">
                <a:latin typeface="Palatino Linotype" panose="02040502050505030304" pitchFamily="18" charset="0"/>
              </a:rPr>
              <a:t>Αρποκρατιων</a:t>
            </a:r>
            <a:r>
              <a:rPr lang="el-GR" b="1" dirty="0">
                <a:latin typeface="Palatino Linotype" panose="02040502050505030304" pitchFamily="18" charset="0"/>
              </a:rPr>
              <a:t> </a:t>
            </a:r>
            <a:br>
              <a:rPr lang="el-GR" b="1" dirty="0">
                <a:latin typeface="Palatino Linotype" panose="02040502050505030304" pitchFamily="18" charset="0"/>
              </a:rPr>
            </a:br>
            <a:r>
              <a:rPr lang="el-GR" b="1" dirty="0" err="1">
                <a:latin typeface="Palatino Linotype" panose="02040502050505030304" pitchFamily="18" charset="0"/>
              </a:rPr>
              <a:t>περι</a:t>
            </a:r>
            <a:r>
              <a:rPr lang="el-GR" b="1" dirty="0">
                <a:latin typeface="Palatino Linotype" panose="02040502050505030304" pitchFamily="18" charset="0"/>
              </a:rPr>
              <a:t> </a:t>
            </a:r>
            <a:r>
              <a:rPr lang="el-GR" b="1" dirty="0" err="1">
                <a:latin typeface="Palatino Linotype" panose="02040502050505030304" pitchFamily="18" charset="0"/>
              </a:rPr>
              <a:t>αποτιμηματοσ</a:t>
            </a:r>
            <a:r>
              <a:rPr lang="el-GR" b="1" dirty="0">
                <a:latin typeface="Palatino Linotype" panose="02040502050505030304" pitchFamily="18" charset="0"/>
              </a:rPr>
              <a:t> </a:t>
            </a:r>
            <a:r>
              <a:rPr lang="el-GR" b="1" dirty="0" err="1">
                <a:latin typeface="Palatino Linotype" panose="02040502050505030304" pitchFamily="18" charset="0"/>
              </a:rPr>
              <a:t>προικοσ</a:t>
            </a:r>
            <a:endParaRPr lang="el-GR" b="1" dirty="0">
              <a:latin typeface="Palatino Linotype" panose="02040502050505030304" pitchFamily="18" charset="0"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CF81F12-C10A-3C34-0427-0F4BDE03AF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l-GR" sz="2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el-GR" sz="28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εἰώθεσαν</a:t>
            </a:r>
            <a:r>
              <a:rPr lang="el-GR" sz="28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8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δὲ</a:t>
            </a:r>
            <a:r>
              <a:rPr lang="el-GR" sz="28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8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καὶ</a:t>
            </a:r>
            <a:r>
              <a:rPr lang="el-GR" sz="28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8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οἱ</a:t>
            </a:r>
            <a:r>
              <a:rPr lang="el-GR" sz="28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τότε, </a:t>
            </a:r>
            <a:r>
              <a:rPr lang="el-GR" sz="28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εἰ</a:t>
            </a:r>
            <a:r>
              <a:rPr lang="el-GR" sz="28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8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γυναικὶ</a:t>
            </a:r>
            <a:r>
              <a:rPr lang="el-GR" sz="28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8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γαμουμένῃ</a:t>
            </a:r>
            <a:r>
              <a:rPr lang="el-GR" sz="28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8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προῖκα</a:t>
            </a:r>
            <a:r>
              <a:rPr lang="el-GR" sz="28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8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διδοῖεν</a:t>
            </a:r>
            <a:r>
              <a:rPr lang="el-GR" sz="28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8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οἱ</a:t>
            </a:r>
            <a:r>
              <a:rPr lang="el-GR" sz="28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προσήκοντες, </a:t>
            </a:r>
            <a:r>
              <a:rPr lang="el-GR" sz="28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αἰτεῖν</a:t>
            </a:r>
            <a:r>
              <a:rPr lang="el-GR" sz="28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8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παρὰ</a:t>
            </a:r>
            <a:r>
              <a:rPr lang="el-GR" sz="28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8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τοῦ</a:t>
            </a:r>
            <a:r>
              <a:rPr lang="el-GR" sz="28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8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ἀνδρὸς</a:t>
            </a:r>
            <a:r>
              <a:rPr lang="el-GR" sz="28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800" b="1" i="1" dirty="0" err="1">
                <a:solidFill>
                  <a:srgbClr val="FF000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ὥσπερ</a:t>
            </a:r>
            <a:r>
              <a:rPr lang="el-GR" sz="2800" b="1" i="1" dirty="0">
                <a:solidFill>
                  <a:srgbClr val="FF000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800" b="1" i="1" dirty="0" err="1">
                <a:solidFill>
                  <a:srgbClr val="FF000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ἐνέχυρόν</a:t>
            </a:r>
            <a:r>
              <a:rPr lang="el-GR" sz="2800" b="1" i="1" dirty="0">
                <a:solidFill>
                  <a:srgbClr val="FF000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τι </a:t>
            </a:r>
            <a:r>
              <a:rPr lang="el-GR" sz="2800" b="1" i="1" dirty="0" err="1">
                <a:solidFill>
                  <a:srgbClr val="FF000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τῆς</a:t>
            </a:r>
            <a:r>
              <a:rPr lang="el-GR" sz="2800" b="1" i="1" dirty="0">
                <a:solidFill>
                  <a:srgbClr val="FF000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800" b="1" i="1" dirty="0" err="1">
                <a:solidFill>
                  <a:srgbClr val="FF000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προικὸς</a:t>
            </a:r>
            <a:r>
              <a:rPr lang="el-GR" sz="2800" b="1" i="1" dirty="0">
                <a:solidFill>
                  <a:srgbClr val="FF000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800" b="1" i="1" dirty="0" err="1">
                <a:solidFill>
                  <a:srgbClr val="FF000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ἄξιον</a:t>
            </a:r>
            <a:r>
              <a:rPr lang="el-GR" sz="2800" b="1" i="1" dirty="0">
                <a:solidFill>
                  <a:srgbClr val="FF000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l-GR" sz="2800" b="1" i="1" dirty="0" err="1">
                <a:solidFill>
                  <a:srgbClr val="FF000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οἷον</a:t>
            </a:r>
            <a:r>
              <a:rPr lang="el-GR" sz="2800" b="1" i="1" dirty="0">
                <a:solidFill>
                  <a:srgbClr val="FF000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800" b="1" i="1" dirty="0" err="1">
                <a:solidFill>
                  <a:srgbClr val="FF000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οἰκίαν</a:t>
            </a:r>
            <a:r>
              <a:rPr lang="el-GR" sz="2800" b="1" i="1" dirty="0">
                <a:solidFill>
                  <a:srgbClr val="FF000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ἢ </a:t>
            </a:r>
            <a:r>
              <a:rPr lang="el-GR" sz="2800" b="1" i="1" dirty="0" err="1">
                <a:solidFill>
                  <a:srgbClr val="FF000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χωρίον</a:t>
            </a:r>
            <a:r>
              <a:rPr lang="el-GR" sz="2800" i="1" dirty="0">
                <a:solidFill>
                  <a:srgbClr val="FF000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l-GR" sz="28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ἐλέγετο</a:t>
            </a:r>
            <a:r>
              <a:rPr lang="el-GR" sz="28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8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δὲ</a:t>
            </a:r>
            <a:r>
              <a:rPr lang="el-GR" sz="28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ὁ </a:t>
            </a:r>
            <a:r>
              <a:rPr lang="el-GR" sz="28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μὲν</a:t>
            </a:r>
            <a:r>
              <a:rPr lang="el-GR" sz="28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8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δοὺς</a:t>
            </a:r>
            <a:r>
              <a:rPr lang="el-GR" sz="28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800" b="1" i="1" dirty="0" err="1">
                <a:solidFill>
                  <a:srgbClr val="FF000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τὸ</a:t>
            </a:r>
            <a:r>
              <a:rPr lang="el-GR" sz="2800" b="1" i="1" dirty="0">
                <a:solidFill>
                  <a:srgbClr val="FF000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800" b="1" i="1" dirty="0" err="1">
                <a:solidFill>
                  <a:srgbClr val="FF000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ἀποτίμημα</a:t>
            </a:r>
            <a:r>
              <a:rPr lang="el-GR" sz="2800" b="1" i="1" dirty="0">
                <a:solidFill>
                  <a:srgbClr val="FF000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8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ἐνεργητικῶς</a:t>
            </a:r>
            <a:r>
              <a:rPr lang="el-GR" sz="28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8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ἀποτιμᾶν</a:t>
            </a:r>
            <a:r>
              <a:rPr lang="el-GR" sz="28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ὁ </a:t>
            </a:r>
            <a:r>
              <a:rPr lang="el-GR" sz="28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δὲ</a:t>
            </a:r>
            <a:r>
              <a:rPr lang="el-GR" sz="28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8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λαβὼν</a:t>
            </a:r>
            <a:r>
              <a:rPr lang="el-GR" sz="28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8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ἀποτιμᾶσθαι</a:t>
            </a:r>
            <a:r>
              <a:rPr lang="el-GR" sz="2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». </a:t>
            </a: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2816241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3177C73-1AB4-BE6D-9149-8FE49BC5A1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l-GR" sz="3600" b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3600" b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IG II² 2661</a:t>
            </a:r>
            <a:endParaRPr lang="el-GR" sz="3600" b="1" dirty="0">
              <a:latin typeface="Palatino Linotype" panose="02040502050505030304" pitchFamily="18" charset="0"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FCFD1DA-038F-67F0-E223-5E7BEAED83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indent="450215" algn="just">
              <a:lnSpc>
                <a:spcPct val="150000"/>
              </a:lnSpc>
              <a:spcAft>
                <a:spcPts val="1000"/>
              </a:spcAft>
            </a:pPr>
            <a:r>
              <a:rPr lang="el-GR" sz="4800" b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                         1         </a:t>
            </a:r>
            <a:r>
              <a:rPr lang="el-GR" sz="5200" b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ὅρος</a:t>
            </a:r>
            <a:r>
              <a:rPr lang="el-GR" sz="5200" b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5200" b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χω</a:t>
            </a:r>
            <a:r>
              <a:rPr lang="el-GR" sz="5200" b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el-GR" sz="5200" b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ρίου</a:t>
            </a:r>
            <a:r>
              <a:rPr lang="el-GR" sz="5200" b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  <a:endParaRPr lang="el-GR" sz="5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ctr">
              <a:lnSpc>
                <a:spcPct val="150000"/>
              </a:lnSpc>
              <a:spcAft>
                <a:spcPts val="1000"/>
              </a:spcAft>
              <a:buNone/>
            </a:pPr>
            <a:r>
              <a:rPr lang="el-GR" sz="5200" b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</a:t>
            </a:r>
            <a:r>
              <a:rPr lang="el-GR" sz="5200" b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καὶ</a:t>
            </a:r>
            <a:r>
              <a:rPr lang="el-GR" sz="5200" b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5200" b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οἰκίας</a:t>
            </a:r>
            <a:r>
              <a:rPr lang="el-GR" sz="5200" b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5200" b="1" dirty="0">
                <a:solidFill>
                  <a:srgbClr val="FF000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el-GR" sz="5200" b="1" dirty="0" err="1">
                <a:solidFill>
                  <a:srgbClr val="FF000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ἀπο</a:t>
            </a:r>
            <a:r>
              <a:rPr lang="el-GR" sz="5200" b="1" dirty="0">
                <a:solidFill>
                  <a:srgbClr val="FF000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]-</a:t>
            </a:r>
            <a:endParaRPr lang="el-GR" sz="52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ctr">
              <a:lnSpc>
                <a:spcPct val="150000"/>
              </a:lnSpc>
              <a:spcAft>
                <a:spcPts val="1000"/>
              </a:spcAft>
              <a:buNone/>
            </a:pPr>
            <a:r>
              <a:rPr lang="el-GR" sz="5200" b="1" dirty="0">
                <a:solidFill>
                  <a:srgbClr val="FF000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</a:t>
            </a:r>
            <a:r>
              <a:rPr lang="el-GR" sz="5200" b="1" dirty="0" err="1">
                <a:solidFill>
                  <a:srgbClr val="FF000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τίμημα</a:t>
            </a:r>
            <a:r>
              <a:rPr lang="el-GR" sz="5200" b="1" dirty="0">
                <a:solidFill>
                  <a:srgbClr val="FF000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5200" b="1" dirty="0" err="1">
                <a:solidFill>
                  <a:srgbClr val="FF000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πρ</a:t>
            </a:r>
            <a:r>
              <a:rPr lang="el-GR" sz="5200" b="1" dirty="0">
                <a:solidFill>
                  <a:srgbClr val="FF000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el-GR" sz="5200" b="1" dirty="0" err="1">
                <a:solidFill>
                  <a:srgbClr val="FF000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οικὸς</a:t>
            </a:r>
            <a:r>
              <a:rPr lang="el-GR" sz="5200" b="1" dirty="0">
                <a:solidFill>
                  <a:srgbClr val="FF000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  <a:endParaRPr lang="el-GR" sz="52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ctr">
              <a:lnSpc>
                <a:spcPct val="150000"/>
              </a:lnSpc>
              <a:spcAft>
                <a:spcPts val="1000"/>
              </a:spcAft>
              <a:buNone/>
            </a:pPr>
            <a:r>
              <a:rPr lang="el-GR" sz="5200" b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ΧΧ </a:t>
            </a:r>
            <a:r>
              <a:rPr lang="el-GR" sz="5200" b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Ἀρχεστ</a:t>
            </a:r>
            <a:r>
              <a:rPr lang="el-GR" sz="5200" b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el-GR" sz="5200" b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ρά</a:t>
            </a:r>
            <a:r>
              <a:rPr lang="el-GR" sz="5200" b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]-</a:t>
            </a:r>
            <a:endParaRPr lang="el-GR" sz="5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>
              <a:lnSpc>
                <a:spcPct val="150000"/>
              </a:lnSpc>
              <a:spcAft>
                <a:spcPts val="1000"/>
              </a:spcAft>
            </a:pPr>
            <a:r>
              <a:rPr lang="el-GR" sz="5200" b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                    5      </a:t>
            </a:r>
            <a:r>
              <a:rPr lang="el-GR" sz="5200" b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τει</a:t>
            </a:r>
            <a:r>
              <a:rPr lang="el-GR" sz="5200" b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5200" b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Τολμαίο</a:t>
            </a:r>
            <a:r>
              <a:rPr lang="el-GR" sz="5200" b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[υ Ἰ]-</a:t>
            </a:r>
            <a:endParaRPr lang="el-GR" sz="5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ctr">
              <a:lnSpc>
                <a:spcPct val="150000"/>
              </a:lnSpc>
              <a:spcAft>
                <a:spcPts val="1000"/>
              </a:spcAft>
              <a:buNone/>
            </a:pPr>
            <a:r>
              <a:rPr lang="el-GR" sz="5200" b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</a:t>
            </a:r>
            <a:r>
              <a:rPr lang="el-GR" sz="5200" b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καριέιως</a:t>
            </a:r>
            <a:r>
              <a:rPr lang="el-GR" sz="5200" b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θ[</a:t>
            </a:r>
            <a:r>
              <a:rPr lang="el-GR" sz="5200" b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υγα</a:t>
            </a:r>
            <a:r>
              <a:rPr lang="el-GR" sz="5200" b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]-</a:t>
            </a:r>
            <a:endParaRPr lang="el-GR" sz="5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>
              <a:lnSpc>
                <a:spcPct val="150000"/>
              </a:lnSpc>
              <a:spcAft>
                <a:spcPts val="1000"/>
              </a:spcAft>
            </a:pP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</a:t>
            </a:r>
            <a:r>
              <a:rPr lang="el-GR" sz="18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τρί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610817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646896B-C048-B838-24E4-8C3DEDC0DE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br>
              <a:rPr lang="el-GR" sz="3200" b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3200" b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IG II² 266</a:t>
            </a:r>
            <a:r>
              <a:rPr lang="el-GR" b="1" dirty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endParaRPr lang="el-GR" b="1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DC45F90-FBAD-D446-BBE8-87F9B8931B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450215">
              <a:lnSpc>
                <a:spcPct val="150000"/>
              </a:lnSpc>
              <a:spcAft>
                <a:spcPts val="1000"/>
              </a:spcAft>
            </a:pPr>
            <a:r>
              <a:rPr lang="el-GR" b="1" dirty="0"/>
              <a:t>                                       </a:t>
            </a:r>
            <a:r>
              <a:rPr lang="el-GR" sz="1800" b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    </a:t>
            </a:r>
            <a:r>
              <a:rPr lang="el-GR" sz="1800" b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ὅρος</a:t>
            </a:r>
            <a:endParaRPr lang="el-GR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ctr">
              <a:lnSpc>
                <a:spcPct val="150000"/>
              </a:lnSpc>
              <a:spcAft>
                <a:spcPts val="1000"/>
              </a:spcAft>
              <a:buNone/>
            </a:pPr>
            <a:r>
              <a:rPr lang="el-GR" sz="1800" b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l-GR" sz="1800" b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χωρίου</a:t>
            </a:r>
            <a:r>
              <a:rPr lang="el-GR" sz="1800" b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b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καὶ</a:t>
            </a:r>
            <a:r>
              <a:rPr lang="el-GR" sz="1800" b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b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οἰκ</a:t>
            </a:r>
            <a:r>
              <a:rPr lang="el-GR" sz="1800" b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el-GR" sz="1800" b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ίας</a:t>
            </a:r>
            <a:r>
              <a:rPr lang="el-GR" sz="1800" b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  <a:endParaRPr lang="el-GR" sz="1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ctr">
              <a:lnSpc>
                <a:spcPct val="150000"/>
              </a:lnSpc>
              <a:spcAft>
                <a:spcPts val="1000"/>
              </a:spcAft>
              <a:buNone/>
            </a:pPr>
            <a:r>
              <a:rPr lang="el-GR" sz="1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l-GR" sz="1800" b="1" dirty="0">
                <a:solidFill>
                  <a:srgbClr val="FF000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l-GR" sz="1800" b="1" dirty="0" err="1">
                <a:solidFill>
                  <a:srgbClr val="FF000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ἀποτίμημα</a:t>
            </a:r>
            <a:r>
              <a:rPr lang="el-GR" sz="1800" b="1" dirty="0">
                <a:solidFill>
                  <a:srgbClr val="FF000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b="1" dirty="0" err="1">
                <a:solidFill>
                  <a:srgbClr val="FF000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προι</a:t>
            </a:r>
            <a:r>
              <a:rPr lang="el-GR" sz="1800" b="1" dirty="0">
                <a:solidFill>
                  <a:srgbClr val="FF000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el-GR" sz="1800" b="1" dirty="0" err="1">
                <a:solidFill>
                  <a:srgbClr val="FF000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κὸς</a:t>
            </a:r>
            <a:r>
              <a:rPr lang="el-GR" sz="1800" b="1" dirty="0">
                <a:solidFill>
                  <a:srgbClr val="FF000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  <a:endParaRPr lang="el-GR" sz="18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ctr">
              <a:lnSpc>
                <a:spcPct val="150000"/>
              </a:lnSpc>
              <a:spcAft>
                <a:spcPts val="1000"/>
              </a:spcAft>
              <a:buNone/>
            </a:pPr>
            <a:r>
              <a:rPr lang="el-GR" sz="1800" b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</a:t>
            </a:r>
            <a:r>
              <a:rPr lang="el-GR" sz="1800" b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Νικομάχει</a:t>
            </a:r>
            <a:r>
              <a:rPr lang="el-GR" sz="1800" b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b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Πολυκλέο</a:t>
            </a:r>
            <a:r>
              <a:rPr lang="el-GR" sz="1800" b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el-GR" sz="1800" b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υς</a:t>
            </a:r>
            <a:r>
              <a:rPr lang="el-GR" sz="1800" b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  <a:endParaRPr lang="el-GR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>
              <a:lnSpc>
                <a:spcPct val="150000"/>
              </a:lnSpc>
              <a:spcAft>
                <a:spcPts val="1000"/>
              </a:spcAft>
            </a:pPr>
            <a:r>
              <a:rPr lang="el-GR" sz="1800" b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5   </a:t>
            </a:r>
            <a:r>
              <a:rPr lang="el-GR" sz="1800" b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Φηγαέως</a:t>
            </a:r>
            <a:r>
              <a:rPr lang="el-GR" sz="1800" b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b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θυγατρί</a:t>
            </a:r>
            <a:r>
              <a:rPr lang="el-GR" sz="1800" b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27552064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062A5ED-1331-F6E2-4182-986B9E9680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 err="1">
                <a:latin typeface="Palatino Linotype" panose="02040502050505030304" pitchFamily="18" charset="0"/>
              </a:rPr>
              <a:t>Αρποκρατιων</a:t>
            </a:r>
            <a:br>
              <a:rPr lang="el-GR" b="1" dirty="0">
                <a:latin typeface="Palatino Linotype" panose="02040502050505030304" pitchFamily="18" charset="0"/>
              </a:rPr>
            </a:br>
            <a:r>
              <a:rPr lang="el-GR" b="1" dirty="0" err="1">
                <a:latin typeface="Palatino Linotype" panose="02040502050505030304" pitchFamily="18" charset="0"/>
              </a:rPr>
              <a:t>περι</a:t>
            </a:r>
            <a:r>
              <a:rPr lang="el-GR" b="1" dirty="0">
                <a:latin typeface="Palatino Linotype" panose="02040502050505030304" pitchFamily="18" charset="0"/>
              </a:rPr>
              <a:t> του </a:t>
            </a:r>
            <a:r>
              <a:rPr lang="el-GR" b="1" dirty="0" err="1">
                <a:latin typeface="Palatino Linotype" panose="02040502050505030304" pitchFamily="18" charset="0"/>
              </a:rPr>
              <a:t>ορφανικου</a:t>
            </a:r>
            <a:r>
              <a:rPr lang="el-GR" b="1" dirty="0">
                <a:latin typeface="Palatino Linotype" panose="02040502050505030304" pitchFamily="18" charset="0"/>
              </a:rPr>
              <a:t> </a:t>
            </a:r>
            <a:r>
              <a:rPr lang="el-GR" b="1" dirty="0" err="1">
                <a:latin typeface="Palatino Linotype" panose="02040502050505030304" pitchFamily="18" charset="0"/>
              </a:rPr>
              <a:t>αποτιμηματοσ</a:t>
            </a:r>
            <a:endParaRPr lang="el-GR" b="1" dirty="0">
              <a:latin typeface="Palatino Linotype" panose="02040502050505030304" pitchFamily="18" charset="0"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9F32BC1-FD77-2425-A2F9-397E8AD407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l-GR" sz="2400" b="1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ο</a:t>
            </a:r>
            <a:r>
              <a:rPr lang="el-GR" sz="2400" b="1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ἱ</a:t>
            </a:r>
            <a:r>
              <a:rPr lang="el-GR" sz="2400" b="1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l-GR" sz="2400" b="1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μισθούμενοι</a:t>
            </a:r>
            <a:r>
              <a:rPr lang="el-GR" sz="2400" b="1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l-GR" sz="2400" b="1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το</a:t>
            </a:r>
            <a:r>
              <a:rPr lang="el-GR" sz="2400" b="1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ὺ</a:t>
            </a:r>
            <a:r>
              <a:rPr lang="el-GR" sz="2400" b="1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ς</a:t>
            </a:r>
            <a:r>
              <a:rPr lang="el-GR" sz="2400" b="1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 </a:t>
            </a:r>
            <a:r>
              <a:rPr lang="el-GR" sz="2400" b="1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τ</a:t>
            </a:r>
            <a:r>
              <a:rPr lang="el-GR" sz="2400" b="1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ῶ</a:t>
            </a:r>
            <a:r>
              <a:rPr lang="el-GR" sz="2400" b="1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ν</a:t>
            </a:r>
            <a:r>
              <a:rPr lang="el-GR" sz="2400" b="1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l-GR" sz="2400" b="1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ὀ</a:t>
            </a:r>
            <a:r>
              <a:rPr lang="el-GR" sz="2400" b="1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ρφαν</a:t>
            </a:r>
            <a:r>
              <a:rPr lang="el-GR" sz="2400" b="1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ῶ</a:t>
            </a:r>
            <a:r>
              <a:rPr lang="el-GR" sz="2400" b="1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ν</a:t>
            </a:r>
            <a:r>
              <a:rPr lang="el-GR" sz="2400" b="1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l-GR" sz="2400" b="1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ο</a:t>
            </a:r>
            <a:r>
              <a:rPr lang="el-GR" sz="2400" b="1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ἴ</a:t>
            </a:r>
            <a:r>
              <a:rPr lang="el-GR" sz="2400" b="1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κους</a:t>
            </a:r>
            <a:r>
              <a:rPr lang="el-GR" sz="2400" b="1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l-GR" sz="24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παρ</a:t>
            </a:r>
            <a:r>
              <a:rPr lang="el-GR" sz="24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ὰ</a:t>
            </a:r>
            <a:r>
              <a:rPr lang="el-GR" sz="24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l-GR" sz="24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το</a:t>
            </a:r>
            <a:r>
              <a:rPr lang="el-GR" sz="24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ῦ</a:t>
            </a:r>
            <a:r>
              <a:rPr lang="el-GR" sz="24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l-GR" sz="24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ἄ</a:t>
            </a:r>
            <a:r>
              <a:rPr lang="el-GR" sz="24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ρχοντος</a:t>
            </a:r>
            <a:r>
              <a:rPr lang="el-GR" sz="24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    </a:t>
            </a:r>
            <a:r>
              <a:rPr lang="el-GR" sz="2400" b="1" i="1" dirty="0" err="1">
                <a:solidFill>
                  <a:srgbClr val="FF000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ἐ</a:t>
            </a:r>
            <a:r>
              <a:rPr lang="el-GR" sz="2400" b="1" i="1" dirty="0" err="1">
                <a:solidFill>
                  <a:srgbClr val="FF000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νέχυρα</a:t>
            </a:r>
            <a:r>
              <a:rPr lang="el-GR" sz="2400" b="1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l-GR" sz="2400" b="1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τ</a:t>
            </a:r>
            <a:r>
              <a:rPr lang="el-GR" sz="2400" b="1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ῆ</a:t>
            </a:r>
            <a:r>
              <a:rPr lang="el-GR" sz="2400" b="1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ς</a:t>
            </a:r>
            <a:r>
              <a:rPr lang="el-GR" sz="2400" b="1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400" b="1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μισθώσεως</a:t>
            </a:r>
            <a:r>
              <a:rPr lang="el-GR" sz="2400" b="1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l-GR" sz="2400" b="1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παρείχοντο</a:t>
            </a:r>
            <a:r>
              <a:rPr lang="el-GR" sz="2400" b="1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el-GR" sz="24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just"/>
            <a:r>
              <a:rPr lang="el-GR" sz="24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ἔ</a:t>
            </a:r>
            <a:r>
              <a:rPr lang="el-GR" sz="24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δει</a:t>
            </a:r>
            <a:r>
              <a:rPr lang="el-GR" sz="24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l-GR" sz="24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1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δ</a:t>
            </a:r>
            <a:r>
              <a:rPr lang="el-GR" sz="24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  <a:hlinkClick r:id="rId1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ὲ</a:t>
            </a:r>
            <a:r>
              <a:rPr lang="el-GR" sz="24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l-GR" sz="24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1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τ</a:t>
            </a:r>
            <a:r>
              <a:rPr lang="el-GR" sz="24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  <a:hlinkClick r:id="rId1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ὸ</a:t>
            </a:r>
            <a:r>
              <a:rPr lang="el-GR" sz="24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1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ν</a:t>
            </a:r>
            <a:r>
              <a:rPr lang="el-GR" sz="24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 </a:t>
            </a:r>
            <a:r>
              <a:rPr lang="el-GR" sz="24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  <a:hlinkClick r:id="rId1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ἄ</a:t>
            </a:r>
            <a:r>
              <a:rPr lang="el-GR" sz="24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1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ρχοντα</a:t>
            </a:r>
            <a:r>
              <a:rPr lang="el-GR" sz="24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l-GR" sz="24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  <a:hlinkClick r:id="rId1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ἐ</a:t>
            </a:r>
            <a:r>
              <a:rPr lang="el-GR" sz="24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1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πιπέμπειν</a:t>
            </a:r>
            <a:r>
              <a:rPr lang="el-GR" sz="24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l-GR" sz="24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τιν</a:t>
            </a:r>
            <a:r>
              <a:rPr lang="el-GR" sz="24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  <a:hlinkClick r:id="rId2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ὰ</a:t>
            </a:r>
            <a:r>
              <a:rPr lang="el-GR" sz="24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ς</a:t>
            </a:r>
            <a:r>
              <a:rPr lang="el-GR" sz="24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l-GR" sz="2400" b="1" i="1" dirty="0" err="1">
                <a:solidFill>
                  <a:srgbClr val="FF000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  <a:hlinkClick r:id="rId2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ἀ</a:t>
            </a:r>
            <a:r>
              <a:rPr lang="el-GR" sz="2400" b="1" i="1" dirty="0" err="1">
                <a:solidFill>
                  <a:srgbClr val="FF000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ποτιμησομένους</a:t>
            </a:r>
            <a:r>
              <a:rPr lang="el-GR" sz="24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                  </a:t>
            </a:r>
            <a:r>
              <a:rPr lang="el-GR" sz="24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τ</a:t>
            </a:r>
            <a:r>
              <a:rPr lang="el-GR" sz="24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  <a:hlinkClick r:id="rId2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ὰ</a:t>
            </a:r>
            <a:r>
              <a:rPr lang="el-GR" sz="24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l-GR" sz="24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  <a:hlinkClick r:id="rId2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ἐ</a:t>
            </a:r>
            <a:r>
              <a:rPr lang="el-GR" sz="24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νέχυρα</a:t>
            </a:r>
            <a:r>
              <a:rPr lang="el-GR" sz="24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 </a:t>
            </a:r>
          </a:p>
          <a:p>
            <a:pPr algn="just"/>
            <a:r>
              <a:rPr lang="el-GR" sz="24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τ</a:t>
            </a:r>
            <a:r>
              <a:rPr lang="el-GR" sz="24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  <a:hlinkClick r:id="rId2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ὰ</a:t>
            </a:r>
            <a:r>
              <a:rPr lang="el-GR" sz="24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l-GR" sz="24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μ</a:t>
            </a:r>
            <a:r>
              <a:rPr lang="el-GR" sz="24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  <a:hlinkClick r:id="rId2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ὲ</a:t>
            </a:r>
            <a:r>
              <a:rPr lang="el-GR" sz="24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ν</a:t>
            </a:r>
            <a:r>
              <a:rPr lang="el-GR" sz="24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l-GR" sz="24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ο</a:t>
            </a:r>
            <a:r>
              <a:rPr lang="el-GR" sz="24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  <a:hlinkClick r:id="rId2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ὖ</a:t>
            </a:r>
            <a:r>
              <a:rPr lang="el-GR" sz="24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ν</a:t>
            </a:r>
            <a:r>
              <a:rPr lang="el-GR" sz="24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l-GR" sz="24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  <a:hlinkClick r:id="rId2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ἐ</a:t>
            </a:r>
            <a:r>
              <a:rPr lang="el-GR" sz="24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νέχυρα</a:t>
            </a:r>
            <a:r>
              <a:rPr lang="el-GR" sz="24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l-GR" sz="24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τ</a:t>
            </a:r>
            <a:r>
              <a:rPr lang="el-GR" sz="24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  <a:hlinkClick r:id="rId2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ὰ</a:t>
            </a:r>
            <a:r>
              <a:rPr lang="el-GR" sz="24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l-GR" sz="2400" i="1" dirty="0" err="1">
                <a:solidFill>
                  <a:srgbClr val="FF000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  <a:hlinkClick r:id="rId2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ἀ</a:t>
            </a:r>
            <a:r>
              <a:rPr lang="el-GR" sz="2400" i="1" dirty="0" err="1">
                <a:solidFill>
                  <a:srgbClr val="FF000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ποτιμώμενα</a:t>
            </a:r>
            <a:r>
              <a:rPr lang="el-GR" sz="24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l-GR" sz="24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  <a:hlinkClick r:id="rId3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ἐ</a:t>
            </a:r>
            <a:r>
              <a:rPr lang="el-GR" sz="24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λέγοντο</a:t>
            </a:r>
            <a:r>
              <a:rPr lang="el-GR" sz="24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l-GR" sz="2400" b="1" i="1" dirty="0" err="1">
                <a:solidFill>
                  <a:srgbClr val="FF000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  <a:hlinkClick r:id="rId3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ἀ</a:t>
            </a:r>
            <a:r>
              <a:rPr lang="el-GR" sz="2400" b="1" i="1" dirty="0" err="1">
                <a:solidFill>
                  <a:srgbClr val="FF000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ποτιμήματα</a:t>
            </a:r>
            <a:r>
              <a:rPr lang="el-GR" sz="24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 </a:t>
            </a:r>
          </a:p>
          <a:p>
            <a:pPr algn="just"/>
            <a:r>
              <a:rPr lang="el-GR" sz="24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ο</a:t>
            </a:r>
            <a:r>
              <a:rPr lang="el-GR" sz="24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  <a:hlinkClick r:id="rId3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ἱ</a:t>
            </a:r>
            <a:r>
              <a:rPr lang="el-GR" sz="24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l-GR" sz="24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δ</a:t>
            </a:r>
            <a:r>
              <a:rPr lang="el-GR" sz="24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  <a:hlinkClick r:id="rId3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ὲ</a:t>
            </a:r>
            <a:r>
              <a:rPr lang="el-GR" sz="24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l-GR" sz="24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πεμπόμενοι</a:t>
            </a:r>
            <a:r>
              <a:rPr lang="el-GR" sz="24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l-GR" sz="24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  <a:hlinkClick r:id="rId3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ἐ</a:t>
            </a:r>
            <a:r>
              <a:rPr lang="el-GR" sz="24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π</a:t>
            </a:r>
            <a:r>
              <a:rPr lang="el-GR" sz="24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  <a:hlinkClick r:id="rId3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ὶ</a:t>
            </a:r>
            <a:r>
              <a:rPr lang="el-GR" sz="24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l-GR" sz="24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τ</a:t>
            </a:r>
            <a:r>
              <a:rPr lang="el-GR" sz="24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  <a:hlinkClick r:id="rId3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ῷ</a:t>
            </a:r>
            <a:r>
              <a:rPr lang="el-GR" sz="24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l-GR" sz="2400" i="1" dirty="0" err="1">
                <a:solidFill>
                  <a:srgbClr val="FF000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  <a:hlinkClick r:id="rId3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ἀ</a:t>
            </a:r>
            <a:r>
              <a:rPr lang="el-GR" sz="2400" i="1" dirty="0" err="1">
                <a:solidFill>
                  <a:srgbClr val="FF000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ποτιμήσασθαι</a:t>
            </a:r>
            <a:r>
              <a:rPr lang="el-GR" sz="24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l-GR" sz="2400" b="1" i="1" dirty="0" err="1">
                <a:solidFill>
                  <a:srgbClr val="FF000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  <a:hlinkClick r:id="rId3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ἀ</a:t>
            </a:r>
            <a:r>
              <a:rPr lang="el-GR" sz="2400" b="1" i="1" dirty="0" err="1">
                <a:solidFill>
                  <a:srgbClr val="FF000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ποτιμητα</a:t>
            </a:r>
            <a:r>
              <a:rPr lang="el-GR" sz="2400" b="1" i="1" dirty="0" err="1">
                <a:solidFill>
                  <a:srgbClr val="FF000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  <a:hlinkClick r:id="rId3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ὶ</a:t>
            </a:r>
            <a:r>
              <a:rPr lang="el-GR" sz="24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 </a:t>
            </a:r>
          </a:p>
          <a:p>
            <a:pPr algn="just"/>
            <a:r>
              <a:rPr lang="el-GR" sz="24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τ</a:t>
            </a:r>
            <a:r>
              <a:rPr lang="el-GR" sz="24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  <a:hlinkClick r:id="rId3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ὸ</a:t>
            </a:r>
            <a:r>
              <a:rPr lang="el-GR" sz="24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l-GR" sz="24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4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δ</a:t>
            </a:r>
            <a:r>
              <a:rPr lang="el-GR" sz="24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  <a:hlinkClick r:id="rId4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ὲ</a:t>
            </a:r>
            <a:r>
              <a:rPr lang="el-GR" sz="24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l-GR" sz="24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4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πρ</a:t>
            </a:r>
            <a:r>
              <a:rPr lang="el-GR" sz="24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  <a:hlinkClick r:id="rId4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ᾶ</a:t>
            </a:r>
            <a:r>
              <a:rPr lang="el-GR" sz="24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4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γμα</a:t>
            </a:r>
            <a:r>
              <a:rPr lang="el-GR" sz="24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l-GR" sz="2400" b="1" i="1" dirty="0" err="1">
                <a:solidFill>
                  <a:srgbClr val="FF000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  <a:hlinkClick r:id="rId4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ἀ</a:t>
            </a:r>
            <a:r>
              <a:rPr lang="el-GR" sz="2400" b="1" i="1" dirty="0" err="1">
                <a:solidFill>
                  <a:srgbClr val="FF000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4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ποτιμ</a:t>
            </a:r>
            <a:r>
              <a:rPr lang="el-GR" sz="2400" b="1" i="1" dirty="0" err="1">
                <a:solidFill>
                  <a:srgbClr val="FF000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  <a:hlinkClick r:id="rId4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ᾶ</a:t>
            </a:r>
            <a:r>
              <a:rPr lang="el-GR" sz="2400" b="1" i="1" dirty="0" err="1">
                <a:solidFill>
                  <a:srgbClr val="FF000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4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ν</a:t>
            </a:r>
            <a:r>
              <a:rPr lang="el-GR" sz="24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l-GR" sz="2400" dirty="0">
              <a:effectLst/>
              <a:latin typeface="Palatino Linotype" panose="020405020505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50418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B05ACD8-05BF-B693-ABA5-D5C0E4BF71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b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IG II² 26</a:t>
            </a:r>
            <a:r>
              <a:rPr lang="el-GR" sz="3200" b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47</a:t>
            </a:r>
            <a:endParaRPr lang="el-GR" b="1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0331B08-9A17-BBB9-8D92-9BBF46517D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1</a:t>
            </a:r>
            <a:r>
              <a:rPr lang="el-GR" sz="1800" b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       </a:t>
            </a:r>
            <a:r>
              <a:rPr lang="el-GR" sz="1800" b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ὅρος</a:t>
            </a:r>
            <a:endParaRPr lang="el-GR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50000"/>
              </a:lnSpc>
              <a:spcAft>
                <a:spcPts val="1000"/>
              </a:spcAft>
              <a:buNone/>
            </a:pPr>
            <a:r>
              <a:rPr lang="el-GR" sz="1800" b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l-GR" sz="1800" b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χωρίου</a:t>
            </a:r>
            <a:endParaRPr lang="el-GR" sz="1800" b="1" dirty="0">
              <a:effectLst/>
              <a:latin typeface="Palatino Linotype" panose="020405020505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50000"/>
              </a:lnSpc>
              <a:spcAft>
                <a:spcPts val="1000"/>
              </a:spcAft>
              <a:buNone/>
            </a:pPr>
            <a:r>
              <a:rPr lang="el-GR" sz="1800" b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</a:t>
            </a:r>
            <a:r>
              <a:rPr lang="el-GR" sz="1800" b="1" dirty="0">
                <a:solidFill>
                  <a:srgbClr val="FF000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[ἀ]</a:t>
            </a:r>
            <a:r>
              <a:rPr lang="el-GR" sz="1800" b="1" dirty="0" err="1">
                <a:solidFill>
                  <a:srgbClr val="FF000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ποτιμή</a:t>
            </a:r>
            <a:r>
              <a:rPr lang="el-GR" sz="1800" b="1" dirty="0">
                <a:solidFill>
                  <a:srgbClr val="FF000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[μα]-</a:t>
            </a:r>
          </a:p>
          <a:p>
            <a:pPr marL="0" indent="0" algn="ctr">
              <a:lnSpc>
                <a:spcPct val="150000"/>
              </a:lnSpc>
              <a:spcAft>
                <a:spcPts val="1000"/>
              </a:spcAft>
              <a:buNone/>
            </a:pPr>
            <a:r>
              <a:rPr lang="el-GR" sz="1800" b="1" dirty="0">
                <a:solidFill>
                  <a:srgbClr val="FF000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[το]ς </a:t>
            </a:r>
            <a:r>
              <a:rPr lang="el-GR" sz="1800" b="1" dirty="0" err="1">
                <a:solidFill>
                  <a:srgbClr val="FF000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παισὶν</a:t>
            </a:r>
            <a:endParaRPr lang="el-GR" sz="1800" b="1" dirty="0">
              <a:solidFill>
                <a:srgbClr val="FF0000"/>
              </a:solidFill>
              <a:effectLst/>
              <a:latin typeface="Palatino Linotype" panose="020405020505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50000"/>
              </a:lnSpc>
              <a:spcAft>
                <a:spcPts val="1000"/>
              </a:spcAft>
              <a:buNone/>
            </a:pPr>
            <a:r>
              <a:rPr lang="el-GR" sz="1800" b="1" dirty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            [</a:t>
            </a:r>
            <a:r>
              <a:rPr lang="el-GR" sz="1800" b="1" dirty="0" err="1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Ευ</a:t>
            </a:r>
            <a:r>
              <a:rPr lang="el-GR" sz="1800" b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θυ</a:t>
            </a:r>
            <a:r>
              <a:rPr lang="el-GR" sz="1800" b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  <a:r>
              <a:rPr lang="el-GR" sz="1800" b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κράτου</a:t>
            </a:r>
            <a:endParaRPr lang="el-GR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50000"/>
              </a:lnSpc>
              <a:spcAft>
                <a:spcPts val="1000"/>
              </a:spcAft>
              <a:buNone/>
            </a:pPr>
            <a:r>
              <a:rPr lang="el-GR" sz="1800" b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[</a:t>
            </a:r>
            <a:r>
              <a:rPr lang="el-GR" sz="1800" b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Ἀμ</a:t>
            </a:r>
            <a:r>
              <a:rPr lang="el-GR" sz="1800" b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  <a:r>
              <a:rPr lang="el-GR" sz="1800" b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φιτροπῆ</a:t>
            </a:r>
            <a:r>
              <a:rPr lang="el-GR" sz="1800" b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el-GR" sz="1800" b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θεν</a:t>
            </a:r>
            <a:r>
              <a:rPr lang="el-GR" sz="1800" b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].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38620662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30ADFD6-B426-F092-809E-11850C9A49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br>
              <a:rPr lang="el-GR" sz="3200" b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3200" b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IG II² 26</a:t>
            </a:r>
            <a:r>
              <a:rPr lang="el-GR" b="1" dirty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53</a:t>
            </a:r>
            <a:endParaRPr lang="el-GR" b="1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8D7DEC6-6E15-9C26-0BE0-15C380FE57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sz="1900" b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                1      </a:t>
            </a:r>
            <a:r>
              <a:rPr lang="el-GR" sz="1900" b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ὅρος</a:t>
            </a:r>
            <a:endParaRPr lang="el-GR" sz="19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el-GR" sz="1900" b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</a:t>
            </a:r>
            <a:r>
              <a:rPr lang="el-GR" sz="1900" b="1" dirty="0" err="1">
                <a:solidFill>
                  <a:srgbClr val="FF000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ἀποτιμ</a:t>
            </a:r>
            <a:r>
              <a:rPr lang="el-GR" sz="1900" b="1" dirty="0">
                <a:solidFill>
                  <a:srgbClr val="FF000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</a:p>
          <a:p>
            <a:pPr mar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el-GR" sz="1900" b="1" dirty="0">
                <a:solidFill>
                  <a:srgbClr val="FF000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</a:t>
            </a:r>
            <a:r>
              <a:rPr lang="el-GR" sz="1900" b="1" dirty="0" err="1">
                <a:solidFill>
                  <a:srgbClr val="FF000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ήματος</a:t>
            </a:r>
            <a:endParaRPr lang="el-GR" sz="19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el-GR" sz="1900" b="1" dirty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el-GR" sz="1900" b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l-GR" sz="1900" b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Εὐβοίο</a:t>
            </a:r>
            <a:endParaRPr lang="el-GR" sz="19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el-GR" sz="1900" b="1" dirty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l-GR" sz="1900" b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5     </a:t>
            </a:r>
            <a:r>
              <a:rPr lang="el-GR" sz="1900" b="1" dirty="0" err="1">
                <a:solidFill>
                  <a:srgbClr val="FF000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παί</a:t>
            </a:r>
            <a:r>
              <a:rPr lang="el-GR" sz="1900" b="1" dirty="0">
                <a:solidFill>
                  <a:srgbClr val="FF000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[δ]ων</a:t>
            </a:r>
          </a:p>
          <a:p>
            <a:pPr mar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el-GR" sz="1900" b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</a:t>
            </a:r>
            <a:r>
              <a:rPr lang="el-GR" sz="1900" b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Ὀῆ</a:t>
            </a:r>
            <a:r>
              <a:rPr lang="el-GR" sz="1900" b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el-GR" sz="1900" b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θεν</a:t>
            </a:r>
            <a:r>
              <a:rPr lang="el-GR" sz="1900" b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].</a:t>
            </a:r>
            <a:endParaRPr lang="el-GR" sz="19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930506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2851A55-49AC-80A5-9D27-CB91FA6F27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 err="1">
                <a:latin typeface="Palatino Linotype" panose="02040502050505030304" pitchFamily="18" charset="0"/>
              </a:rPr>
              <a:t>Συμπερασματα</a:t>
            </a:r>
            <a:br>
              <a:rPr lang="en-US" b="1" dirty="0">
                <a:latin typeface="Palatino Linotype" panose="02040502050505030304" pitchFamily="18" charset="0"/>
              </a:rPr>
            </a:br>
            <a:endParaRPr lang="el-GR" b="1" dirty="0">
              <a:latin typeface="Palatino Linotype" panose="02040502050505030304" pitchFamily="18" charset="0"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3673510-4972-34F7-DA03-5C21E3D7C5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lnSpc>
                <a:spcPct val="150000"/>
              </a:lnSpc>
              <a:spcAft>
                <a:spcPts val="1000"/>
              </a:spcAft>
              <a:buNone/>
            </a:pPr>
            <a:r>
              <a:rPr lang="el-GR" sz="1800" b="1" kern="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</a:t>
            </a:r>
            <a:r>
              <a:rPr lang="el-GR" sz="2600" b="1" kern="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ΟΜΟΙΟΤΗΤΕΣ</a:t>
            </a:r>
            <a:endParaRPr lang="el-GR" sz="2600" kern="0" dirty="0">
              <a:effectLst/>
              <a:latin typeface="Palatino Linotype" panose="020405020505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el-GR" sz="1800" kern="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α) Τόσο στη μια όσο και στην άλλη περίπτωση έχουμε τον ίδιο τύπο εμπράγματης ασφάλειας, δηλαδή ένα </a:t>
            </a:r>
            <a:r>
              <a:rPr lang="el-GR" sz="1800" kern="0" dirty="0">
                <a:solidFill>
                  <a:srgbClr val="FF000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ενέχυρο</a:t>
            </a:r>
            <a:r>
              <a:rPr lang="el-GR" sz="1800" kern="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el-GR" sz="1800" kern="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β) Το ενέχυρο δινόταν για την εξασφάλιση </a:t>
            </a:r>
            <a:r>
              <a:rPr lang="el-GR" sz="1800" kern="0" dirty="0">
                <a:solidFill>
                  <a:srgbClr val="FF000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θεσμών ιδιωτικού δικαίου</a:t>
            </a:r>
            <a:r>
              <a:rPr lang="el-GR" sz="1800" kern="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el-GR" sz="1800" kern="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γ) Τόσο στη μια όσο και στην άλλη περίπτωση αυτός που παραχωρούσε το </a:t>
            </a:r>
            <a:r>
              <a:rPr lang="el-GR" sz="1800" kern="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αποτίμημα</a:t>
            </a:r>
            <a:r>
              <a:rPr lang="el-GR" sz="1800" kern="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kern="0" dirty="0">
                <a:solidFill>
                  <a:srgbClr val="FF000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διατηρούσε την οικονομική εκμετάλλευση του πράγματος</a:t>
            </a:r>
            <a:r>
              <a:rPr lang="el-GR" sz="1800" kern="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42165192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429D6BF-2220-9F67-DCA0-E00E069271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 err="1">
                <a:latin typeface="Palatino Linotype" panose="02040502050505030304" pitchFamily="18" charset="0"/>
              </a:rPr>
              <a:t>συμπερασματα</a:t>
            </a:r>
            <a:endParaRPr lang="el-GR" b="1" dirty="0">
              <a:latin typeface="Palatino Linotype" panose="02040502050505030304" pitchFamily="18" charset="0"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9B01598-7FFC-5D0B-A787-E33A5D45F0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l-GR" b="1" kern="0" dirty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ΔΙΑΦΟΡΕΣ</a:t>
            </a:r>
            <a:endParaRPr lang="el-GR" sz="2000" b="1" kern="0" dirty="0">
              <a:effectLst/>
              <a:latin typeface="Palatino Linotype" panose="020405020505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l-GR" sz="2000" kern="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α) Στην περίπτωση του ορφανικού </a:t>
            </a:r>
            <a:r>
              <a:rPr lang="el-GR" sz="2000" kern="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αποτιμήματος</a:t>
            </a:r>
            <a:r>
              <a:rPr lang="el-GR" sz="2000" kern="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συνέτρεχε </a:t>
            </a:r>
            <a:r>
              <a:rPr lang="el-GR" sz="2000" kern="0" dirty="0">
                <a:solidFill>
                  <a:srgbClr val="FF000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ένας υποχρεωτικός χαρακτήρας,</a:t>
            </a:r>
            <a:r>
              <a:rPr lang="el-GR" sz="2000" kern="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ενώ στην περίπτωση του </a:t>
            </a:r>
            <a:r>
              <a:rPr lang="el-GR" sz="2000" kern="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αποτιμήματος</a:t>
            </a:r>
            <a:r>
              <a:rPr lang="el-GR" sz="2000" kern="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000" kern="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προικός</a:t>
            </a:r>
            <a:r>
              <a:rPr lang="el-GR" sz="2000" kern="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υπήρχε </a:t>
            </a:r>
            <a:r>
              <a:rPr lang="el-GR" sz="2000" kern="0" dirty="0">
                <a:solidFill>
                  <a:srgbClr val="FF000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προαιρετικός χαρακτήρας</a:t>
            </a:r>
            <a:r>
              <a:rPr lang="el-GR" sz="2000" kern="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el-GR" sz="2000" kern="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β) Στο ορφανικό </a:t>
            </a:r>
            <a:r>
              <a:rPr lang="el-GR" sz="2000" kern="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αποτίμημα</a:t>
            </a:r>
            <a:r>
              <a:rPr lang="el-GR" sz="2000" kern="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υπήρχε </a:t>
            </a:r>
            <a:r>
              <a:rPr lang="el-GR" sz="2000" kern="0" dirty="0">
                <a:solidFill>
                  <a:srgbClr val="FF000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ενεργή παρουσία του Επωνύμου άρχοντος </a:t>
            </a:r>
            <a:r>
              <a:rPr lang="el-GR" sz="2000" kern="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ενώ στο </a:t>
            </a:r>
            <a:r>
              <a:rPr lang="el-GR" sz="2000" kern="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αποτίμημα</a:t>
            </a:r>
            <a:r>
              <a:rPr lang="el-GR" sz="2000" kern="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000" kern="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προικός</a:t>
            </a:r>
            <a:r>
              <a:rPr lang="el-GR" sz="2000" kern="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000" kern="0" dirty="0">
                <a:solidFill>
                  <a:srgbClr val="FF000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όχι</a:t>
            </a:r>
            <a:r>
              <a:rPr lang="el-GR" sz="2000" kern="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el-GR" sz="2000" kern="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γ) Στο ορφανικό </a:t>
            </a:r>
            <a:r>
              <a:rPr lang="el-GR" sz="2000" kern="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αποτίμημα</a:t>
            </a:r>
            <a:r>
              <a:rPr lang="el-GR" sz="2000" kern="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ενεργοποιούνταν </a:t>
            </a:r>
            <a:r>
              <a:rPr lang="el-GR" sz="2000" kern="0" dirty="0">
                <a:solidFill>
                  <a:srgbClr val="FF000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οι </a:t>
            </a:r>
            <a:r>
              <a:rPr lang="el-GR" sz="2000" kern="0" dirty="0" err="1">
                <a:solidFill>
                  <a:srgbClr val="FF000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αποτιμηταί</a:t>
            </a:r>
            <a:r>
              <a:rPr lang="el-GR" sz="2000" kern="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ενώ στην περίπτωση του </a:t>
            </a:r>
            <a:r>
              <a:rPr lang="el-GR" sz="2000" kern="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αποτιμήματος</a:t>
            </a:r>
            <a:r>
              <a:rPr lang="el-GR" sz="2000" kern="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000" kern="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προικός</a:t>
            </a:r>
            <a:r>
              <a:rPr lang="el-GR" sz="2000" kern="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000" kern="0" dirty="0">
                <a:solidFill>
                  <a:srgbClr val="FF000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δεν απαντούν </a:t>
            </a:r>
            <a:r>
              <a:rPr lang="el-GR" sz="2000" kern="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αναφορές περί λειτουργίας των ανωτέρω οργάνων στην όλη διαδικασία.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25543005"/>
      </p:ext>
    </p:extLst>
  </p:cSld>
  <p:clrMapOvr>
    <a:masterClrMapping/>
  </p:clrMapOvr>
</p:sld>
</file>

<file path=ppt/theme/theme1.xml><?xml version="1.0" encoding="utf-8"?>
<a:theme xmlns:a="http://schemas.openxmlformats.org/drawingml/2006/main" name="Συλλογη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TM10001114[[fn=Συλλογη]]</Template>
  <TotalTime>166</TotalTime>
  <Words>390</Words>
  <Application>Microsoft Office PowerPoint</Application>
  <PresentationFormat>Ευρεία οθόνη</PresentationFormat>
  <Paragraphs>53</Paragraphs>
  <Slides>10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5" baseType="lpstr">
      <vt:lpstr>Arial</vt:lpstr>
      <vt:lpstr>Calibri</vt:lpstr>
      <vt:lpstr>Gill Sans MT</vt:lpstr>
      <vt:lpstr>Palatino Linotype</vt:lpstr>
      <vt:lpstr>Συλλογη</vt:lpstr>
      <vt:lpstr>το αποτιμημα προικοσ και το ορφανικο αποτιμημα στην κλασικη αθηνα</vt:lpstr>
      <vt:lpstr>Αρποκρατιων  περι αποτιμηματοσ προικοσ</vt:lpstr>
      <vt:lpstr> IG II² 2661</vt:lpstr>
      <vt:lpstr> IG II² 2664</vt:lpstr>
      <vt:lpstr>Αρποκρατιων περι του ορφανικου αποτιμηματοσ</vt:lpstr>
      <vt:lpstr>IG II² 2647</vt:lpstr>
      <vt:lpstr> IG II² 2653</vt:lpstr>
      <vt:lpstr>Συμπερασματα </vt:lpstr>
      <vt:lpstr>συμπερασματα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το αποτιμημα προικοσ και το ορφανικο αποτιμημα στην κλασικη αθηνα</dc:title>
  <cp:lastModifiedBy>Athanasios Delios</cp:lastModifiedBy>
  <cp:revision>2</cp:revision>
  <dcterms:created xsi:type="dcterms:W3CDTF">2023-11-17T12:34:46Z</dcterms:created>
  <dcterms:modified xsi:type="dcterms:W3CDTF">2023-11-23T14:17:30Z</dcterms:modified>
</cp:coreProperties>
</file>