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embeddedFontLst>
    <p:embeddedFont>
      <p:font typeface="Book Antiqua" pitchFamily="18" charset="0"/>
      <p:regular r:id="rId50"/>
      <p:bold r:id="rId51"/>
      <p:italic r:id="rId52"/>
      <p:boldItalic r:id="rId53"/>
    </p:embeddedFont>
    <p:embeddedFont>
      <p:font typeface="Garamond" pitchFamily="18" charset="0"/>
      <p:regular r:id="rId54"/>
      <p:bold r:id="rId55"/>
      <p:italic r:id="rId56"/>
    </p:embeddedFont>
    <p:embeddedFont>
      <p:font typeface="Arial Black" pitchFamily="34" charset="0"/>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3" roundtripDataSignature="AMtx7mj9QJ4jHbADhTOuL1kCQlWYx0PUp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AA63EBE6-104D-4ED9-A094-D2CCE4E76BE1}">
  <a:tblStyle styleId="{AA63EBE6-104D-4ED9-A094-D2CCE4E76BE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font" Target="fonts/font6.fntdata"/><Relationship Id="rId63"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7.fntdata"/><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6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ts val="1200"/>
                <a:buFont typeface="Arial"/>
                <a:buNone/>
              </a:p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3c33a1b337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g33c33a1b337_1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3c33a1b337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33c33a1b337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c33a1b337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33c33a1b337_1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3c33a1b337_1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33c33a1b337_1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3c33a1b337_1_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g33c33a1b337_1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3c33a1b337_1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33c33a1b337_1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c33a1b337_1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33c33a1b337_1_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3c33a1b337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g33c33a1b337_1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3c33a1b337_1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33c33a1b337_1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3c33a1b337_1_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33c33a1b337_1_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3c33a1b337_1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33c33a1b337_1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3c33a1b337_1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33c33a1b337_1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3c33a1b337_1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g33c33a1b337_1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3c33a1b337_1_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6" name="Google Shape;256;g33c33a1b337_1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3c33a1b337_1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33c33a1b337_1_1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3c33a1b337_1_1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33c33a1b337_1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3c33a1b337_1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33c33a1b337_1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3c33a1b337_1_1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33c33a1b337_1_1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3c33a1b337_1_1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33c33a1b337_1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3c33a1b337_1_1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g33c33a1b337_1_1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c33a1b337_1_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33c33a1b337_1_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c33a1b337_1_1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33c33a1b337_1_1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3c33a1b337_1_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g33c33a1b337_1_1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3c33a1b337_1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33c33a1b337_1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33c33a1b337_1_1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33c33a1b337_1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3c33a1b337_1_1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g33c33a1b337_1_1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3436f473b8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3436f473b8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436f473b87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3436f473b8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436f473b87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3436f473b8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436f473b87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g3436f473b87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436f473b8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3436f473b87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c33a1b33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33c33a1b33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436f473b87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g3436f473b87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436f473b87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3436f473b87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436f473b87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g3436f473b87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436f473b87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9" name="Google Shape;379;g3436f473b87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3c33a1b337_1_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g33c33a1b337_1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3c33a1b337_1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33c33a1b337_1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3c33a1b337_1_2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33c33a1b337_1_2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3c33a1b337_1_2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g33c33a1b337_1_2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3c33a1b337_1_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33c33a1b337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c33a1b337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33c33a1b337_1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c33a1b337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0" name="Google Shape;160;g33c33a1b337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3c33a1b337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33c33a1b337_1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Διαφάνεια τίτλου" type="title">
  <p:cSld name="TITLE">
    <p:spTree>
      <p:nvGrpSpPr>
        <p:cNvPr id="1" name="Shape 29"/>
        <p:cNvGrpSpPr/>
        <p:nvPr/>
      </p:nvGrpSpPr>
      <p:grpSpPr>
        <a:xfrm>
          <a:off x="0" y="0"/>
          <a:ext cx="0" cy="0"/>
          <a:chOff x="0" y="0"/>
          <a:chExt cx="0" cy="0"/>
        </a:xfrm>
      </p:grpSpPr>
      <p:sp>
        <p:nvSpPr>
          <p:cNvPr id="30" name="Google Shape;30;p16"/>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5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680"/>
              </a:spcBef>
              <a:spcAft>
                <a:spcPts val="0"/>
              </a:spcAft>
              <a:buSzPts val="2550"/>
              <a:buFont typeface="Noto Sans Symbols"/>
              <a:buNone/>
              <a:defRPr sz="3400"/>
            </a:lvl1pPr>
            <a:lvl2pPr lvl="1" algn="l">
              <a:lnSpc>
                <a:spcPct val="100000"/>
              </a:lnSpc>
              <a:spcBef>
                <a:spcPts val="360"/>
              </a:spcBef>
              <a:spcAft>
                <a:spcPts val="0"/>
              </a:spcAft>
              <a:buSzPts val="1440"/>
              <a:buChar char="◻"/>
              <a:defRPr/>
            </a:lvl2pPr>
            <a:lvl3pPr lvl="2" algn="l">
              <a:lnSpc>
                <a:spcPct val="100000"/>
              </a:lnSpc>
              <a:spcBef>
                <a:spcPts val="360"/>
              </a:spcBef>
              <a:spcAft>
                <a:spcPts val="0"/>
              </a:spcAft>
              <a:buSzPts val="1170"/>
              <a:buChar char="■"/>
              <a:defRPr/>
            </a:lvl3pPr>
            <a:lvl4pPr lvl="3" algn="l">
              <a:lnSpc>
                <a:spcPct val="100000"/>
              </a:lnSpc>
              <a:spcBef>
                <a:spcPts val="360"/>
              </a:spcBef>
              <a:spcAft>
                <a:spcPts val="0"/>
              </a:spcAft>
              <a:buSzPts val="1260"/>
              <a:buChar char="◻"/>
              <a:defRPr/>
            </a:lvl4pPr>
            <a:lvl5pPr lvl="4" algn="l">
              <a:lnSpc>
                <a:spcPct val="100000"/>
              </a:lnSpc>
              <a:spcBef>
                <a:spcPts val="360"/>
              </a:spcBef>
              <a:spcAft>
                <a:spcPts val="0"/>
              </a:spcAft>
              <a:buSzPts val="1800"/>
              <a:buChar char="▪"/>
              <a:defRPr/>
            </a:lvl5pPr>
            <a:lvl6pPr lvl="5" algn="l">
              <a:lnSpc>
                <a:spcPct val="100000"/>
              </a:lnSpc>
              <a:spcBef>
                <a:spcPts val="360"/>
              </a:spcBef>
              <a:spcAft>
                <a:spcPts val="0"/>
              </a:spcAft>
              <a:buSzPts val="1800"/>
              <a:buChar char="▪"/>
              <a:defRPr/>
            </a:lvl6pPr>
            <a:lvl7pPr lvl="6" algn="l">
              <a:lnSpc>
                <a:spcPct val="100000"/>
              </a:lnSpc>
              <a:spcBef>
                <a:spcPts val="360"/>
              </a:spcBef>
              <a:spcAft>
                <a:spcPts val="0"/>
              </a:spcAft>
              <a:buSzPts val="1800"/>
              <a:buChar char="▪"/>
              <a:defRPr/>
            </a:lvl7pPr>
            <a:lvl8pPr lvl="7" algn="l">
              <a:lnSpc>
                <a:spcPct val="100000"/>
              </a:lnSpc>
              <a:spcBef>
                <a:spcPts val="360"/>
              </a:spcBef>
              <a:spcAft>
                <a:spcPts val="0"/>
              </a:spcAft>
              <a:buSzPts val="1800"/>
              <a:buChar char="▪"/>
              <a:defRPr/>
            </a:lvl8pPr>
            <a:lvl9pPr lvl="8" algn="l">
              <a:lnSpc>
                <a:spcPct val="100000"/>
              </a:lnSpc>
              <a:spcBef>
                <a:spcPts val="360"/>
              </a:spcBef>
              <a:spcAft>
                <a:spcPts val="0"/>
              </a:spcAft>
              <a:buSzPts val="1800"/>
              <a:buChar char="▪"/>
              <a:defRPr/>
            </a:lvl9pPr>
          </a:lstStyle>
          <a:p>
            <a:endParaRPr/>
          </a:p>
        </p:txBody>
      </p:sp>
      <p:sp>
        <p:nvSpPr>
          <p:cNvPr id="32" name="Google Shape;32;p1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Δύο περιεχόμενα" type="twoObj">
  <p:cSld name="TWO_OBJECTS">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6"/>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560"/>
              </a:spcBef>
              <a:spcAft>
                <a:spcPts val="0"/>
              </a:spcAft>
              <a:buSzPts val="2100"/>
              <a:buChar char="■"/>
              <a:defRPr sz="2800"/>
            </a:lvl1pPr>
            <a:lvl2pPr marL="914400" lvl="1" indent="-350519" algn="l">
              <a:lnSpc>
                <a:spcPct val="100000"/>
              </a:lnSpc>
              <a:spcBef>
                <a:spcPts val="480"/>
              </a:spcBef>
              <a:spcAft>
                <a:spcPts val="0"/>
              </a:spcAft>
              <a:buSzPts val="1920"/>
              <a:buChar char="◻"/>
              <a:defRPr sz="2400"/>
            </a:lvl2pPr>
            <a:lvl3pPr marL="1371600" lvl="2" indent="-311150" algn="l">
              <a:lnSpc>
                <a:spcPct val="100000"/>
              </a:lnSpc>
              <a:spcBef>
                <a:spcPts val="400"/>
              </a:spcBef>
              <a:spcAft>
                <a:spcPts val="0"/>
              </a:spcAft>
              <a:buSzPts val="13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04" name="Google Shape;104;p26"/>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lnSpc>
                <a:spcPct val="100000"/>
              </a:lnSpc>
              <a:spcBef>
                <a:spcPts val="560"/>
              </a:spcBef>
              <a:spcAft>
                <a:spcPts val="0"/>
              </a:spcAft>
              <a:buSzPts val="2100"/>
              <a:buChar char="■"/>
              <a:defRPr sz="2800"/>
            </a:lvl1pPr>
            <a:lvl2pPr marL="914400" lvl="1" indent="-350519" algn="l">
              <a:lnSpc>
                <a:spcPct val="100000"/>
              </a:lnSpc>
              <a:spcBef>
                <a:spcPts val="480"/>
              </a:spcBef>
              <a:spcAft>
                <a:spcPts val="0"/>
              </a:spcAft>
              <a:buSzPts val="1920"/>
              <a:buChar char="◻"/>
              <a:defRPr sz="2400"/>
            </a:lvl2pPr>
            <a:lvl3pPr marL="1371600" lvl="2" indent="-311150" algn="l">
              <a:lnSpc>
                <a:spcPct val="100000"/>
              </a:lnSpc>
              <a:spcBef>
                <a:spcPts val="400"/>
              </a:spcBef>
              <a:spcAft>
                <a:spcPts val="0"/>
              </a:spcAft>
              <a:buSzPts val="1300"/>
              <a:buChar char="■"/>
              <a:defRPr sz="2000"/>
            </a:lvl3pPr>
            <a:lvl4pPr marL="1828800" lvl="3" indent="-308610" algn="l">
              <a:lnSpc>
                <a:spcPct val="100000"/>
              </a:lnSpc>
              <a:spcBef>
                <a:spcPts val="360"/>
              </a:spcBef>
              <a:spcAft>
                <a:spcPts val="0"/>
              </a:spcAft>
              <a:buSzPts val="126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105" name="Google Shape;105;p2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7" name="Google Shape;107;p2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Κεφαλίδα ενότητας" type="secHead">
  <p:cSld name="SECTION_HEADER">
    <p:spTree>
      <p:nvGrpSpPr>
        <p:cNvPr id="1" name="Shape 108"/>
        <p:cNvGrpSpPr/>
        <p:nvPr/>
      </p:nvGrpSpPr>
      <p:grpSpPr>
        <a:xfrm>
          <a:off x="0" y="0"/>
          <a:ext cx="0" cy="0"/>
          <a:chOff x="0" y="0"/>
          <a:chExt cx="0" cy="0"/>
        </a:xfrm>
      </p:grpSpPr>
      <p:sp>
        <p:nvSpPr>
          <p:cNvPr id="109" name="Google Shape;109;p2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SzPts val="1500"/>
              <a:buNone/>
              <a:defRPr sz="2000"/>
            </a:lvl1pPr>
            <a:lvl2pPr marL="914400" lvl="1" indent="-228600" algn="l">
              <a:lnSpc>
                <a:spcPct val="100000"/>
              </a:lnSpc>
              <a:spcBef>
                <a:spcPts val="360"/>
              </a:spcBef>
              <a:spcAft>
                <a:spcPts val="0"/>
              </a:spcAft>
              <a:buSzPts val="1440"/>
              <a:buNone/>
              <a:defRPr sz="1800"/>
            </a:lvl2pPr>
            <a:lvl3pPr marL="1371600" lvl="2" indent="-228600" algn="l">
              <a:lnSpc>
                <a:spcPct val="100000"/>
              </a:lnSpc>
              <a:spcBef>
                <a:spcPts val="320"/>
              </a:spcBef>
              <a:spcAft>
                <a:spcPts val="0"/>
              </a:spcAft>
              <a:buSzPts val="1040"/>
              <a:buNone/>
              <a:defRPr sz="1600"/>
            </a:lvl3pPr>
            <a:lvl4pPr marL="1828800" lvl="3" indent="-228600" algn="l">
              <a:lnSpc>
                <a:spcPct val="100000"/>
              </a:lnSpc>
              <a:spcBef>
                <a:spcPts val="280"/>
              </a:spcBef>
              <a:spcAft>
                <a:spcPts val="0"/>
              </a:spcAft>
              <a:buSzPts val="980"/>
              <a:buNone/>
              <a:defRPr sz="1400"/>
            </a:lvl4pPr>
            <a:lvl5pPr marL="2286000" lvl="4" indent="-228600" algn="l">
              <a:lnSpc>
                <a:spcPct val="100000"/>
              </a:lnSpc>
              <a:spcBef>
                <a:spcPts val="280"/>
              </a:spcBef>
              <a:spcAft>
                <a:spcPts val="0"/>
              </a:spcAft>
              <a:buSzPts val="1400"/>
              <a:buNone/>
              <a:defRPr sz="1400"/>
            </a:lvl5pPr>
            <a:lvl6pPr marL="2743200" lvl="5" indent="-228600" algn="l">
              <a:lnSpc>
                <a:spcPct val="100000"/>
              </a:lnSpc>
              <a:spcBef>
                <a:spcPts val="280"/>
              </a:spcBef>
              <a:spcAft>
                <a:spcPts val="0"/>
              </a:spcAft>
              <a:buSzPts val="1400"/>
              <a:buNone/>
              <a:defRPr sz="1400"/>
            </a:lvl6pPr>
            <a:lvl7pPr marL="3200400" lvl="6" indent="-228600" algn="l">
              <a:lnSpc>
                <a:spcPct val="100000"/>
              </a:lnSpc>
              <a:spcBef>
                <a:spcPts val="280"/>
              </a:spcBef>
              <a:spcAft>
                <a:spcPts val="0"/>
              </a:spcAft>
              <a:buSzPts val="1400"/>
              <a:buNone/>
              <a:defRPr sz="1400"/>
            </a:lvl7pPr>
            <a:lvl8pPr marL="3657600" lvl="7" indent="-228600" algn="l">
              <a:lnSpc>
                <a:spcPct val="100000"/>
              </a:lnSpc>
              <a:spcBef>
                <a:spcPts val="280"/>
              </a:spcBef>
              <a:spcAft>
                <a:spcPts val="0"/>
              </a:spcAft>
              <a:buSzPts val="1400"/>
              <a:buNone/>
              <a:defRPr sz="1400"/>
            </a:lvl8pPr>
            <a:lvl9pPr marL="4114800" lvl="8" indent="-228600" algn="l">
              <a:lnSpc>
                <a:spcPct val="100000"/>
              </a:lnSpc>
              <a:spcBef>
                <a:spcPts val="280"/>
              </a:spcBef>
              <a:spcAft>
                <a:spcPts val="0"/>
              </a:spcAft>
              <a:buSzPts val="1400"/>
              <a:buNone/>
              <a:defRPr sz="1400"/>
            </a:lvl9pPr>
          </a:lstStyle>
          <a:p>
            <a:endParaRPr/>
          </a:p>
        </p:txBody>
      </p:sp>
      <p:sp>
        <p:nvSpPr>
          <p:cNvPr id="111" name="Google Shape;111;p2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13" name="Google Shape;113;p2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Τίτλος και Αντικείμενο" type="obj">
  <p:cSld name="OBJECT">
    <p:spTree>
      <p:nvGrpSpPr>
        <p:cNvPr id="1" name="Shape 51"/>
        <p:cNvGrpSpPr/>
        <p:nvPr/>
      </p:nvGrpSpPr>
      <p:grpSpPr>
        <a:xfrm>
          <a:off x="0" y="0"/>
          <a:ext cx="0" cy="0"/>
          <a:chOff x="0" y="0"/>
          <a:chExt cx="0" cy="0"/>
        </a:xfrm>
      </p:grpSpPr>
      <p:sp>
        <p:nvSpPr>
          <p:cNvPr id="52" name="Google Shape;52;p1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20040" algn="l">
              <a:lnSpc>
                <a:spcPct val="100000"/>
              </a:lnSpc>
              <a:spcBef>
                <a:spcPts val="360"/>
              </a:spcBef>
              <a:spcAft>
                <a:spcPts val="0"/>
              </a:spcAft>
              <a:buSzPts val="1440"/>
              <a:buChar char="◻"/>
              <a:defRPr/>
            </a:lvl2pPr>
            <a:lvl3pPr marL="1371600" lvl="2" indent="-302894" algn="l">
              <a:lnSpc>
                <a:spcPct val="100000"/>
              </a:lnSpc>
              <a:spcBef>
                <a:spcPts val="360"/>
              </a:spcBef>
              <a:spcAft>
                <a:spcPts val="0"/>
              </a:spcAft>
              <a:buSzPts val="117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6" name="Google Shape;56;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Κατακόρυφος τίτλος και Κείμενο" type="vertTitleAndTx">
  <p:cSld name="VERTICAL_TITLE_AND_VERTICAL_TEXT">
    <p:spTree>
      <p:nvGrpSpPr>
        <p:cNvPr id="1" name="Shape 57"/>
        <p:cNvGrpSpPr/>
        <p:nvPr/>
      </p:nvGrpSpPr>
      <p:grpSpPr>
        <a:xfrm>
          <a:off x="0" y="0"/>
          <a:ext cx="0" cy="0"/>
          <a:chOff x="0" y="0"/>
          <a:chExt cx="0" cy="0"/>
        </a:xfrm>
      </p:grpSpPr>
      <p:sp>
        <p:nvSpPr>
          <p:cNvPr id="58" name="Google Shape;58;p19"/>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20040" algn="l">
              <a:lnSpc>
                <a:spcPct val="100000"/>
              </a:lnSpc>
              <a:spcBef>
                <a:spcPts val="360"/>
              </a:spcBef>
              <a:spcAft>
                <a:spcPts val="0"/>
              </a:spcAft>
              <a:buSzPts val="1440"/>
              <a:buChar char="◻"/>
              <a:defRPr/>
            </a:lvl2pPr>
            <a:lvl3pPr marL="1371600" lvl="2" indent="-302894" algn="l">
              <a:lnSpc>
                <a:spcPct val="100000"/>
              </a:lnSpc>
              <a:spcBef>
                <a:spcPts val="360"/>
              </a:spcBef>
              <a:spcAft>
                <a:spcPts val="0"/>
              </a:spcAft>
              <a:buSzPts val="117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0" name="Google Shape;60;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2" name="Google Shape;62;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Τίτλος και Κατακόρυφο κείμενο" type="vertTx">
  <p:cSld name="VERTICAL_TEXT">
    <p:spTree>
      <p:nvGrpSpPr>
        <p:cNvPr id="1" name="Shape 63"/>
        <p:cNvGrpSpPr/>
        <p:nvPr/>
      </p:nvGrpSpPr>
      <p:grpSpPr>
        <a:xfrm>
          <a:off x="0" y="0"/>
          <a:ext cx="0" cy="0"/>
          <a:chOff x="0" y="0"/>
          <a:chExt cx="0" cy="0"/>
        </a:xfrm>
      </p:grpSpPr>
      <p:sp>
        <p:nvSpPr>
          <p:cNvPr id="64" name="Google Shape;64;p20"/>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0"/>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360"/>
              </a:spcBef>
              <a:spcAft>
                <a:spcPts val="0"/>
              </a:spcAft>
              <a:buSzPts val="1350"/>
              <a:buChar char="■"/>
              <a:defRPr/>
            </a:lvl1pPr>
            <a:lvl2pPr marL="914400" lvl="1" indent="-320040" algn="l">
              <a:lnSpc>
                <a:spcPct val="100000"/>
              </a:lnSpc>
              <a:spcBef>
                <a:spcPts val="360"/>
              </a:spcBef>
              <a:spcAft>
                <a:spcPts val="0"/>
              </a:spcAft>
              <a:buSzPts val="1440"/>
              <a:buChar char="◻"/>
              <a:defRPr/>
            </a:lvl2pPr>
            <a:lvl3pPr marL="1371600" lvl="2" indent="-302894" algn="l">
              <a:lnSpc>
                <a:spcPct val="100000"/>
              </a:lnSpc>
              <a:spcBef>
                <a:spcPts val="360"/>
              </a:spcBef>
              <a:spcAft>
                <a:spcPts val="0"/>
              </a:spcAft>
              <a:buSzPts val="1170"/>
              <a:buChar char="■"/>
              <a:defRPr/>
            </a:lvl3pPr>
            <a:lvl4pPr marL="1828800" lvl="3" indent="-308610" algn="l">
              <a:lnSpc>
                <a:spcPct val="100000"/>
              </a:lnSpc>
              <a:spcBef>
                <a:spcPts val="360"/>
              </a:spcBef>
              <a:spcAft>
                <a:spcPts val="0"/>
              </a:spcAft>
              <a:buSzPts val="126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6" name="Google Shape;66;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68" name="Google Shape;68;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Εικόνα με λεζάντα" type="picTx">
  <p:cSld name="PICTURE_WITH_CAPTION_TEXT">
    <p:spTree>
      <p:nvGrpSpPr>
        <p:cNvPr id="1" name="Shape 69"/>
        <p:cNvGrpSpPr/>
        <p:nvPr/>
      </p:nvGrpSpPr>
      <p:grpSpPr>
        <a:xfrm>
          <a:off x="0" y="0"/>
          <a:ext cx="0" cy="0"/>
          <a:chOff x="0" y="0"/>
          <a:chExt cx="0" cy="0"/>
        </a:xfrm>
      </p:grpSpPr>
      <p:sp>
        <p:nvSpPr>
          <p:cNvPr id="70" name="Google Shape;70;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a:spLocks noGrp="1"/>
          </p:cNvSpPr>
          <p:nvPr>
            <p:ph type="pic" idx="2"/>
          </p:nvPr>
        </p:nvSpPr>
        <p:spPr>
          <a:xfrm>
            <a:off x="1792288" y="612775"/>
            <a:ext cx="5486400" cy="4114800"/>
          </a:xfrm>
          <a:prstGeom prst="rect">
            <a:avLst/>
          </a:prstGeom>
          <a:noFill/>
          <a:ln>
            <a:noFill/>
          </a:ln>
        </p:spPr>
      </p:sp>
      <p:sp>
        <p:nvSpPr>
          <p:cNvPr id="72" name="Google Shape;72;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050"/>
              <a:buNone/>
              <a:defRPr sz="1400"/>
            </a:lvl1pPr>
            <a:lvl2pPr marL="914400" lvl="1" indent="-228600" algn="l">
              <a:lnSpc>
                <a:spcPct val="100000"/>
              </a:lnSpc>
              <a:spcBef>
                <a:spcPts val="240"/>
              </a:spcBef>
              <a:spcAft>
                <a:spcPts val="0"/>
              </a:spcAft>
              <a:buSzPts val="96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3" name="Google Shape;73;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75" name="Google Shape;75;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Περιεχόμενο με λεζάντα" type="objTx">
  <p:cSld name="OBJECT_WITH_CAPTION_TEXT">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640"/>
              </a:spcBef>
              <a:spcAft>
                <a:spcPts val="0"/>
              </a:spcAft>
              <a:buSzPts val="2400"/>
              <a:buChar char="■"/>
              <a:defRPr sz="3200"/>
            </a:lvl1pPr>
            <a:lvl2pPr marL="914400" lvl="1" indent="-370840" algn="l">
              <a:lnSpc>
                <a:spcPct val="100000"/>
              </a:lnSpc>
              <a:spcBef>
                <a:spcPts val="560"/>
              </a:spcBef>
              <a:spcAft>
                <a:spcPts val="0"/>
              </a:spcAft>
              <a:buSzPts val="2240"/>
              <a:buChar char="◻"/>
              <a:defRPr sz="2800"/>
            </a:lvl2pPr>
            <a:lvl3pPr marL="1371600" lvl="2" indent="-327660" algn="l">
              <a:lnSpc>
                <a:spcPct val="100000"/>
              </a:lnSpc>
              <a:spcBef>
                <a:spcPts val="480"/>
              </a:spcBef>
              <a:spcAft>
                <a:spcPts val="0"/>
              </a:spcAft>
              <a:buSzPts val="1560"/>
              <a:buChar char="■"/>
              <a:defRPr sz="2400"/>
            </a:lvl3pPr>
            <a:lvl4pPr marL="1828800" lvl="3" indent="-317500" algn="l">
              <a:lnSpc>
                <a:spcPct val="100000"/>
              </a:lnSpc>
              <a:spcBef>
                <a:spcPts val="400"/>
              </a:spcBef>
              <a:spcAft>
                <a:spcPts val="0"/>
              </a:spcAft>
              <a:buSzPts val="1400"/>
              <a:buChar char="◻"/>
              <a:defRPr sz="2000"/>
            </a:lvl4pPr>
            <a:lvl5pPr marL="2286000" lvl="4" indent="-355600" algn="l">
              <a:lnSpc>
                <a:spcPct val="100000"/>
              </a:lnSpc>
              <a:spcBef>
                <a:spcPts val="400"/>
              </a:spcBef>
              <a:spcAft>
                <a:spcPts val="0"/>
              </a:spcAft>
              <a:buSzPts val="2000"/>
              <a:buChar char="▪"/>
              <a:defRPr sz="2000"/>
            </a:lvl5pPr>
            <a:lvl6pPr marL="2743200" lvl="5" indent="-355600" algn="l">
              <a:lnSpc>
                <a:spcPct val="100000"/>
              </a:lnSpc>
              <a:spcBef>
                <a:spcPts val="400"/>
              </a:spcBef>
              <a:spcAft>
                <a:spcPts val="0"/>
              </a:spcAft>
              <a:buSzPts val="2000"/>
              <a:buChar char="▪"/>
              <a:defRPr sz="2000"/>
            </a:lvl6pPr>
            <a:lvl7pPr marL="3200400" lvl="6" indent="-355600" algn="l">
              <a:lnSpc>
                <a:spcPct val="100000"/>
              </a:lnSpc>
              <a:spcBef>
                <a:spcPts val="400"/>
              </a:spcBef>
              <a:spcAft>
                <a:spcPts val="0"/>
              </a:spcAft>
              <a:buSzPts val="2000"/>
              <a:buChar char="▪"/>
              <a:defRPr sz="2000"/>
            </a:lvl7pPr>
            <a:lvl8pPr marL="3657600" lvl="7" indent="-355600" algn="l">
              <a:lnSpc>
                <a:spcPct val="100000"/>
              </a:lnSpc>
              <a:spcBef>
                <a:spcPts val="400"/>
              </a:spcBef>
              <a:spcAft>
                <a:spcPts val="0"/>
              </a:spcAft>
              <a:buSzPts val="2000"/>
              <a:buChar char="▪"/>
              <a:defRPr sz="2000"/>
            </a:lvl8pPr>
            <a:lvl9pPr marL="4114800" lvl="8" indent="-355600" algn="l">
              <a:lnSpc>
                <a:spcPct val="100000"/>
              </a:lnSpc>
              <a:spcBef>
                <a:spcPts val="400"/>
              </a:spcBef>
              <a:spcAft>
                <a:spcPts val="0"/>
              </a:spcAft>
              <a:buSzPts val="2000"/>
              <a:buChar char="▪"/>
              <a:defRPr sz="2000"/>
            </a:lvl9pPr>
          </a:lstStyle>
          <a:p>
            <a:endParaRPr/>
          </a:p>
        </p:txBody>
      </p:sp>
      <p:sp>
        <p:nvSpPr>
          <p:cNvPr id="79" name="Google Shape;79;p2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SzPts val="1050"/>
              <a:buNone/>
              <a:defRPr sz="1400"/>
            </a:lvl1pPr>
            <a:lvl2pPr marL="914400" lvl="1" indent="-228600" algn="l">
              <a:lnSpc>
                <a:spcPct val="100000"/>
              </a:lnSpc>
              <a:spcBef>
                <a:spcPts val="240"/>
              </a:spcBef>
              <a:spcAft>
                <a:spcPts val="0"/>
              </a:spcAft>
              <a:buSzPts val="960"/>
              <a:buNone/>
              <a:defRPr sz="1200"/>
            </a:lvl2pPr>
            <a:lvl3pPr marL="1371600" lvl="2" indent="-228600" algn="l">
              <a:lnSpc>
                <a:spcPct val="100000"/>
              </a:lnSpc>
              <a:spcBef>
                <a:spcPts val="200"/>
              </a:spcBef>
              <a:spcAft>
                <a:spcPts val="0"/>
              </a:spcAft>
              <a:buSzPts val="650"/>
              <a:buNone/>
              <a:defRPr sz="1000"/>
            </a:lvl3pPr>
            <a:lvl4pPr marL="1828800" lvl="3" indent="-228600" algn="l">
              <a:lnSpc>
                <a:spcPct val="100000"/>
              </a:lnSpc>
              <a:spcBef>
                <a:spcPts val="180"/>
              </a:spcBef>
              <a:spcAft>
                <a:spcPts val="0"/>
              </a:spcAft>
              <a:buSzPts val="63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80" name="Google Shape;80;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2" name="Google Shape;82;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ή" type="blank">
  <p:cSld name="BLANK">
    <p:spTree>
      <p:nvGrpSpPr>
        <p:cNvPr id="1" name="Shape 83"/>
        <p:cNvGrpSpPr/>
        <p:nvPr/>
      </p:nvGrpSpPr>
      <p:grpSpPr>
        <a:xfrm>
          <a:off x="0" y="0"/>
          <a:ext cx="0" cy="0"/>
          <a:chOff x="0" y="0"/>
          <a:chExt cx="0" cy="0"/>
        </a:xfrm>
      </p:grpSpPr>
      <p:sp>
        <p:nvSpPr>
          <p:cNvPr id="84" name="Google Shape;84;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86" name="Google Shape;86;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Μόνο τίτλος" type="titleOnly">
  <p:cSld name="TITLE_ONLY">
    <p:spTree>
      <p:nvGrpSpPr>
        <p:cNvPr id="1" name="Shape 87"/>
        <p:cNvGrpSpPr/>
        <p:nvPr/>
      </p:nvGrpSpPr>
      <p:grpSpPr>
        <a:xfrm>
          <a:off x="0" y="0"/>
          <a:ext cx="0" cy="0"/>
          <a:chOff x="0" y="0"/>
          <a:chExt cx="0" cy="0"/>
        </a:xfrm>
      </p:grpSpPr>
      <p:sp>
        <p:nvSpPr>
          <p:cNvPr id="88" name="Google Shape;88;p2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91" name="Google Shape;91;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Σύγκριση" type="twoTxTwoObj">
  <p:cSld name="TWO_OBJECTS_WITH_TEXT">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800"/>
              <a:buNone/>
              <a:defRPr sz="2400" b="1"/>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95" name="Google Shape;95;p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sz="2400"/>
            </a:lvl1pPr>
            <a:lvl2pPr marL="914400" lvl="1" indent="-330200" algn="l">
              <a:lnSpc>
                <a:spcPct val="100000"/>
              </a:lnSpc>
              <a:spcBef>
                <a:spcPts val="400"/>
              </a:spcBef>
              <a:spcAft>
                <a:spcPts val="0"/>
              </a:spcAft>
              <a:buSzPts val="1600"/>
              <a:buChar char="◻"/>
              <a:defRPr sz="2000"/>
            </a:lvl2pPr>
            <a:lvl3pPr marL="1371600" lvl="2" indent="-302894" algn="l">
              <a:lnSpc>
                <a:spcPct val="100000"/>
              </a:lnSpc>
              <a:spcBef>
                <a:spcPts val="360"/>
              </a:spcBef>
              <a:spcAft>
                <a:spcPts val="0"/>
              </a:spcAft>
              <a:buSzPts val="1170"/>
              <a:buChar char="■"/>
              <a:defRPr sz="1800"/>
            </a:lvl3pPr>
            <a:lvl4pPr marL="1828800" lvl="3" indent="-299719" algn="l">
              <a:lnSpc>
                <a:spcPct val="100000"/>
              </a:lnSpc>
              <a:spcBef>
                <a:spcPts val="320"/>
              </a:spcBef>
              <a:spcAft>
                <a:spcPts val="0"/>
              </a:spcAft>
              <a:buSzPts val="112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96" name="Google Shape;96;p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SzPts val="1800"/>
              <a:buNone/>
              <a:defRPr sz="2400" b="1"/>
            </a:lvl1pPr>
            <a:lvl2pPr marL="914400" lvl="1" indent="-228600" algn="l">
              <a:lnSpc>
                <a:spcPct val="100000"/>
              </a:lnSpc>
              <a:spcBef>
                <a:spcPts val="400"/>
              </a:spcBef>
              <a:spcAft>
                <a:spcPts val="0"/>
              </a:spcAft>
              <a:buSzPts val="1600"/>
              <a:buNone/>
              <a:defRPr sz="2000" b="1"/>
            </a:lvl2pPr>
            <a:lvl3pPr marL="1371600" lvl="2" indent="-228600" algn="l">
              <a:lnSpc>
                <a:spcPct val="100000"/>
              </a:lnSpc>
              <a:spcBef>
                <a:spcPts val="360"/>
              </a:spcBef>
              <a:spcAft>
                <a:spcPts val="0"/>
              </a:spcAft>
              <a:buSzPts val="1170"/>
              <a:buNone/>
              <a:defRPr sz="1800" b="1"/>
            </a:lvl3pPr>
            <a:lvl4pPr marL="1828800" lvl="3" indent="-228600" algn="l">
              <a:lnSpc>
                <a:spcPct val="100000"/>
              </a:lnSpc>
              <a:spcBef>
                <a:spcPts val="320"/>
              </a:spcBef>
              <a:spcAft>
                <a:spcPts val="0"/>
              </a:spcAft>
              <a:buSzPts val="112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97" name="Google Shape;97;p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480"/>
              </a:spcBef>
              <a:spcAft>
                <a:spcPts val="0"/>
              </a:spcAft>
              <a:buSzPts val="1800"/>
              <a:buChar char="■"/>
              <a:defRPr sz="2400"/>
            </a:lvl1pPr>
            <a:lvl2pPr marL="914400" lvl="1" indent="-330200" algn="l">
              <a:lnSpc>
                <a:spcPct val="100000"/>
              </a:lnSpc>
              <a:spcBef>
                <a:spcPts val="400"/>
              </a:spcBef>
              <a:spcAft>
                <a:spcPts val="0"/>
              </a:spcAft>
              <a:buSzPts val="1600"/>
              <a:buChar char="◻"/>
              <a:defRPr sz="2000"/>
            </a:lvl2pPr>
            <a:lvl3pPr marL="1371600" lvl="2" indent="-302894" algn="l">
              <a:lnSpc>
                <a:spcPct val="100000"/>
              </a:lnSpc>
              <a:spcBef>
                <a:spcPts val="360"/>
              </a:spcBef>
              <a:spcAft>
                <a:spcPts val="0"/>
              </a:spcAft>
              <a:buSzPts val="1170"/>
              <a:buChar char="■"/>
              <a:defRPr sz="1800"/>
            </a:lvl3pPr>
            <a:lvl4pPr marL="1828800" lvl="3" indent="-299719" algn="l">
              <a:lnSpc>
                <a:spcPct val="100000"/>
              </a:lnSpc>
              <a:spcBef>
                <a:spcPts val="320"/>
              </a:spcBef>
              <a:spcAft>
                <a:spcPts val="0"/>
              </a:spcAft>
              <a:buSzPts val="112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98" name="Google Shape;98;p2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00" name="Google Shape;100;p2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5"/>
          <p:cNvGrpSpPr/>
          <p:nvPr/>
        </p:nvGrpSpPr>
        <p:grpSpPr>
          <a:xfrm>
            <a:off x="0" y="0"/>
            <a:ext cx="9144000" cy="6858000"/>
            <a:chOff x="0" y="0"/>
            <a:chExt cx="5760" cy="4320"/>
          </a:xfrm>
        </p:grpSpPr>
        <p:sp>
          <p:nvSpPr>
            <p:cNvPr id="11" name="Google Shape;11;p15"/>
            <p:cNvSpPr txBox="1"/>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15"/>
            <p:cNvSpPr txBox="1"/>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3" name="Google Shape;13;p15"/>
            <p:cNvGrpSpPr/>
            <p:nvPr/>
          </p:nvGrpSpPr>
          <p:grpSpPr>
            <a:xfrm>
              <a:off x="0" y="672"/>
              <a:ext cx="1806" cy="1989"/>
              <a:chOff x="0" y="672"/>
              <a:chExt cx="1806" cy="1989"/>
            </a:xfrm>
          </p:grpSpPr>
          <p:sp>
            <p:nvSpPr>
              <p:cNvPr id="14" name="Google Shape;14;p15"/>
              <p:cNvSpPr txBox="1"/>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15;p15"/>
              <p:cNvSpPr txBox="1"/>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16;p15"/>
              <p:cNvSpPr txBox="1"/>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17;p15"/>
              <p:cNvSpPr txBox="1"/>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15"/>
              <p:cNvSpPr txBox="1"/>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19;p15"/>
              <p:cNvSpPr txBox="1"/>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20;p15"/>
              <p:cNvSpPr txBox="1"/>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15"/>
              <p:cNvSpPr txBox="1"/>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22;p15"/>
              <p:cNvSpPr txBox="1"/>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23;p15"/>
              <p:cNvSpPr txBox="1"/>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24" name="Google Shape;24;p15"/>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25" name="Google Shape;25;p15"/>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lnSpc>
                <a:spcPct val="100000"/>
              </a:lnSpc>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lnSpc>
                <a:spcPct val="100000"/>
              </a:lnSpc>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8" name="Google Shape;28;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
        <p:cNvGrpSpPr/>
        <p:nvPr/>
      </p:nvGrpSpPr>
      <p:grpSpPr>
        <a:xfrm>
          <a:off x="0" y="0"/>
          <a:ext cx="0" cy="0"/>
          <a:chOff x="0" y="0"/>
          <a:chExt cx="0" cy="0"/>
        </a:xfrm>
      </p:grpSpPr>
      <p:sp>
        <p:nvSpPr>
          <p:cNvPr id="36" name="Google Shape;36;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7" name="Google Shape;37;p1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1pPr>
            <a:lvl2pPr marL="0" marR="0" lvl="1"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2pPr>
            <a:lvl3pPr marL="0" marR="0" lvl="2"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3pPr>
            <a:lvl4pPr marL="0" marR="0" lvl="3"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4pPr>
            <a:lvl5pPr marL="0" marR="0" lvl="4"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5pPr>
            <a:lvl6pPr marL="0" marR="0" lvl="5"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6pPr>
            <a:lvl7pPr marL="0" marR="0" lvl="6"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7pPr>
            <a:lvl8pPr marL="0" marR="0" lvl="7"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8pPr>
            <a:lvl9pPr marL="0" marR="0" lvl="8" indent="0" algn="r" rtl="0">
              <a:lnSpc>
                <a:spcPct val="100000"/>
              </a:lnSpc>
              <a:spcBef>
                <a:spcPts val="0"/>
              </a:spcBef>
              <a:spcAft>
                <a:spcPts val="0"/>
              </a:spcAft>
              <a:buClr>
                <a:schemeClr val="dk1"/>
              </a:buClr>
              <a:buSzPts val="1200"/>
              <a:buFont typeface="Arial Black"/>
              <a:buNone/>
              <a:defRPr sz="1200" b="0" i="0" u="none" strike="noStrike" cap="none">
                <a:solidFill>
                  <a:schemeClr val="dk1"/>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sz="1400">
              <a:solidFill>
                <a:srgbClr val="000000"/>
              </a:solidFill>
              <a:latin typeface="Arial"/>
              <a:ea typeface="Arial"/>
              <a:cs typeface="Arial"/>
              <a:sym typeface="Arial"/>
            </a:endParaRPr>
          </a:p>
        </p:txBody>
      </p:sp>
      <p:grpSp>
        <p:nvGrpSpPr>
          <p:cNvPr id="38" name="Google Shape;38;p17"/>
          <p:cNvGrpSpPr/>
          <p:nvPr/>
        </p:nvGrpSpPr>
        <p:grpSpPr>
          <a:xfrm>
            <a:off x="0" y="0"/>
            <a:ext cx="9144000" cy="546100"/>
            <a:chOff x="0" y="0"/>
            <a:chExt cx="5760" cy="344"/>
          </a:xfrm>
        </p:grpSpPr>
        <p:sp>
          <p:nvSpPr>
            <p:cNvPr id="39" name="Google Shape;39;p17"/>
            <p:cNvSpPr txBox="1"/>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17"/>
            <p:cNvSpPr txBox="1"/>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17"/>
            <p:cNvSpPr txBox="1"/>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17"/>
            <p:cNvSpPr txBox="1"/>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17"/>
            <p:cNvSpPr txBox="1"/>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17"/>
            <p:cNvSpPr txBox="1"/>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17"/>
            <p:cNvSpPr txBox="1"/>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17"/>
            <p:cNvSpPr txBox="1"/>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 name="Google Shape;47;p17"/>
            <p:cNvSpPr txBox="1"/>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8" name="Google Shape;48;p1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Arial"/>
                <a:ea typeface="Arial"/>
                <a:cs typeface="Arial"/>
                <a:sym typeface="Arial"/>
              </a:defRPr>
            </a:lvl9pPr>
          </a:lstStyle>
          <a:p>
            <a:endParaRPr/>
          </a:p>
        </p:txBody>
      </p:sp>
      <p:sp>
        <p:nvSpPr>
          <p:cNvPr id="49" name="Google Shape;49;p17"/>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lnSpc>
                <a:spcPct val="100000"/>
              </a:lnSpc>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lnSpc>
                <a:spcPct val="100000"/>
              </a:lnSpc>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doi.org/10.4135/9781526421036858333" TargetMode="External"/><Relationship Id="rId3" Type="http://schemas.openxmlformats.org/officeDocument/2006/relationships/hyperlink" Target="https://doi.org/10.1191/1478088706qp063oa" TargetMode="External"/><Relationship Id="rId7" Type="http://schemas.openxmlformats.org/officeDocument/2006/relationships/hyperlink" Target="https://doi.org/10.5430/jnep.v6n5p10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s://doi.org/10.1016/j.cptl.2018.03.019" TargetMode="External"/><Relationship Id="rId5" Type="http://schemas.openxmlformats.org/officeDocument/2006/relationships/hyperlink" Target="https://doi.org/10.1177/1609406917733847" TargetMode="External"/><Relationship Id="rId4" Type="http://schemas.openxmlformats.org/officeDocument/2006/relationships/hyperlink" Target="https://doi.org/10.1002/capr.12360"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
          <p:cNvSpPr txBox="1">
            <a:spLocks noGrp="1"/>
          </p:cNvSpPr>
          <p:nvPr>
            <p:ph type="ctrTitle"/>
          </p:nvPr>
        </p:nvSpPr>
        <p:spPr>
          <a:xfrm>
            <a:off x="2203450" y="1844675"/>
            <a:ext cx="6651625" cy="22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FFFFFF"/>
              </a:buClr>
              <a:buSzPts val="3200"/>
              <a:buFont typeface="Book Antiqua"/>
              <a:buNone/>
            </a:pPr>
            <a:r>
              <a:rPr lang="en-US" sz="2200" b="1" i="0" u="none" dirty="0">
                <a:solidFill>
                  <a:srgbClr val="FFFFFF"/>
                </a:solidFill>
                <a:latin typeface="Book Antiqua"/>
                <a:ea typeface="Book Antiqua"/>
                <a:cs typeface="Book Antiqua"/>
                <a:sym typeface="Book Antiqua"/>
              </a:rPr>
              <a:t>«</a:t>
            </a:r>
            <a:r>
              <a:rPr lang="en-US" sz="2200" b="1" dirty="0" err="1">
                <a:latin typeface="Book Antiqua"/>
                <a:ea typeface="Book Antiqua"/>
                <a:cs typeface="Book Antiqua"/>
                <a:sym typeface="Book Antiqua"/>
              </a:rPr>
              <a:t>Παρουσίαση</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μεθοδολογιών</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Ανάλυση</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Περιεχομένου</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Θεματική</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Ανάλυση</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και</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Σημειωτική</a:t>
            </a:r>
            <a:r>
              <a:rPr lang="en-US" sz="2200" b="1" dirty="0">
                <a:latin typeface="Book Antiqua"/>
                <a:ea typeface="Book Antiqua"/>
                <a:cs typeface="Book Antiqua"/>
                <a:sym typeface="Book Antiqua"/>
              </a:rPr>
              <a:t> </a:t>
            </a:r>
            <a:r>
              <a:rPr lang="en-US" sz="2200" b="1" dirty="0" err="1">
                <a:latin typeface="Book Antiqua"/>
                <a:ea typeface="Book Antiqua"/>
                <a:cs typeface="Book Antiqua"/>
                <a:sym typeface="Book Antiqua"/>
              </a:rPr>
              <a:t>Ανάλυση</a:t>
            </a:r>
            <a:r>
              <a:rPr lang="en-US" sz="2200" b="1" i="0" u="none" dirty="0">
                <a:solidFill>
                  <a:srgbClr val="FFFFFF"/>
                </a:solidFill>
                <a:latin typeface="Book Antiqua"/>
                <a:ea typeface="Book Antiqua"/>
                <a:cs typeface="Book Antiqua"/>
                <a:sym typeface="Book Antiqua"/>
              </a:rPr>
              <a:t>»</a:t>
            </a:r>
            <a:r>
              <a:rPr lang="en-US" sz="2200" b="1" dirty="0">
                <a:latin typeface="Book Antiqua"/>
                <a:ea typeface="Book Antiqua"/>
                <a:cs typeface="Book Antiqua"/>
                <a:sym typeface="Book Antiqua"/>
              </a:rPr>
              <a:t>, </a:t>
            </a:r>
            <a:endParaRPr sz="2200" b="1">
              <a:latin typeface="Book Antiqua"/>
              <a:ea typeface="Book Antiqua"/>
              <a:cs typeface="Book Antiqua"/>
              <a:sym typeface="Book Antiqua"/>
            </a:endParaRPr>
          </a:p>
          <a:p>
            <a:pPr marL="0" lvl="0" indent="0" algn="ctr" rtl="0">
              <a:lnSpc>
                <a:spcPct val="100000"/>
              </a:lnSpc>
              <a:spcBef>
                <a:spcPts val="0"/>
              </a:spcBef>
              <a:spcAft>
                <a:spcPts val="0"/>
              </a:spcAft>
              <a:buClr>
                <a:srgbClr val="FFFFFF"/>
              </a:buClr>
              <a:buSzPts val="3200"/>
              <a:buFont typeface="Book Antiqua"/>
              <a:buNone/>
            </a:pPr>
            <a:r>
              <a:rPr lang="el-GR" sz="2200" b="1" dirty="0" smtClean="0">
                <a:latin typeface="Book Antiqua"/>
                <a:ea typeface="Book Antiqua"/>
                <a:cs typeface="Book Antiqua"/>
                <a:sym typeface="Book Antiqua"/>
              </a:rPr>
              <a:t>6</a:t>
            </a:r>
            <a:r>
              <a:rPr lang="el-GR" sz="2200" b="1" baseline="30000" dirty="0" smtClean="0">
                <a:latin typeface="Book Antiqua"/>
                <a:ea typeface="Book Antiqua"/>
                <a:cs typeface="Book Antiqua"/>
                <a:sym typeface="Book Antiqua"/>
              </a:rPr>
              <a:t>ο</a:t>
            </a:r>
            <a:r>
              <a:rPr lang="el-GR" sz="2200" b="1" dirty="0" smtClean="0">
                <a:latin typeface="Book Antiqua"/>
                <a:ea typeface="Book Antiqua"/>
                <a:cs typeface="Book Antiqua"/>
                <a:sym typeface="Book Antiqua"/>
              </a:rPr>
              <a:t> μάθημα, 31</a:t>
            </a:r>
            <a:r>
              <a:rPr lang="en-US" sz="2200" b="1" dirty="0" smtClean="0">
                <a:latin typeface="Book Antiqua"/>
                <a:ea typeface="Book Antiqua"/>
                <a:cs typeface="Book Antiqua"/>
                <a:sym typeface="Book Antiqua"/>
              </a:rPr>
              <a:t>/3/2025</a:t>
            </a:r>
            <a:r>
              <a:rPr lang="en-US" sz="2200" b="1" i="0" u="none" dirty="0">
                <a:solidFill>
                  <a:srgbClr val="FFFFFF"/>
                </a:solidFill>
                <a:latin typeface="Book Antiqua"/>
                <a:ea typeface="Book Antiqua"/>
                <a:cs typeface="Book Antiqua"/>
                <a:sym typeface="Book Antiqua"/>
              </a:rPr>
              <a:t>:</a:t>
            </a:r>
            <a:br>
              <a:rPr lang="en-US" sz="2200" b="1" i="0" u="none" dirty="0">
                <a:solidFill>
                  <a:srgbClr val="FFFFFF"/>
                </a:solidFill>
                <a:latin typeface="Book Antiqua"/>
                <a:ea typeface="Book Antiqua"/>
                <a:cs typeface="Book Antiqua"/>
                <a:sym typeface="Book Antiqua"/>
              </a:rPr>
            </a:br>
            <a:r>
              <a:rPr lang="en-US" sz="2200" dirty="0" err="1">
                <a:latin typeface="Book Antiqua"/>
                <a:ea typeface="Book Antiqua"/>
                <a:cs typeface="Book Antiqua"/>
                <a:sym typeface="Book Antiqua"/>
              </a:rPr>
              <a:t>Μάθημα</a:t>
            </a:r>
            <a:r>
              <a:rPr lang="en-US" sz="2200" dirty="0" smtClean="0">
                <a:latin typeface="Book Antiqua"/>
                <a:ea typeface="Book Antiqua"/>
                <a:cs typeface="Book Antiqua"/>
                <a:sym typeface="Book Antiqua"/>
              </a:rPr>
              <a:t>:</a:t>
            </a:r>
            <a:r>
              <a:rPr lang="el-GR" sz="2200" dirty="0" smtClean="0">
                <a:latin typeface="Book Antiqua"/>
                <a:ea typeface="Book Antiqua"/>
                <a:cs typeface="Book Antiqua"/>
                <a:sym typeface="Book Antiqua"/>
              </a:rPr>
              <a:t> Πολιτική Επικοινωνία</a:t>
            </a:r>
            <a:endParaRPr sz="2200"/>
          </a:p>
        </p:txBody>
      </p:sp>
      <p:sp>
        <p:nvSpPr>
          <p:cNvPr id="119" name="Google Shape;119;p1"/>
          <p:cNvSpPr txBox="1">
            <a:spLocks noGrp="1"/>
          </p:cNvSpPr>
          <p:nvPr>
            <p:ph type="subTitle" idx="1"/>
          </p:nvPr>
        </p:nvSpPr>
        <p:spPr>
          <a:xfrm>
            <a:off x="1042987" y="4581525"/>
            <a:ext cx="7812087" cy="2087562"/>
          </a:xfrm>
          <a:prstGeom prst="rect">
            <a:avLst/>
          </a:prstGeom>
          <a:noFill/>
          <a:ln>
            <a:noFill/>
          </a:ln>
        </p:spPr>
        <p:txBody>
          <a:bodyPr spcFirstLastPara="1" wrap="square" lIns="91425" tIns="45700" rIns="91425" bIns="45700" anchor="t" anchorCtr="0">
            <a:noAutofit/>
          </a:bodyPr>
          <a:lstStyle/>
          <a:p>
            <a:pPr marL="0" lvl="0" indent="0" algn="ctr">
              <a:lnSpc>
                <a:spcPct val="80000"/>
              </a:lnSpc>
              <a:spcBef>
                <a:spcPts val="0"/>
              </a:spcBef>
              <a:buSzPts val="1500"/>
            </a:pPr>
            <a:r>
              <a:rPr lang="el-GR" sz="2800" b="1" dirty="0" smtClean="0">
                <a:solidFill>
                  <a:srgbClr val="000000"/>
                </a:solidFill>
                <a:latin typeface="Garamond"/>
                <a:ea typeface="Garamond"/>
                <a:cs typeface="Garamond"/>
                <a:sym typeface="Garamond"/>
              </a:rPr>
              <a:t>Δρ. Παναγιώτης ΠΑΣΧΑΛΙΔΗΣ</a:t>
            </a:r>
            <a:endParaRPr lang="el-GR" sz="2400" dirty="0" smtClean="0"/>
          </a:p>
          <a:p>
            <a:pPr marL="0" lvl="0" indent="0" algn="ctr">
              <a:lnSpc>
                <a:spcPct val="80000"/>
              </a:lnSpc>
              <a:spcBef>
                <a:spcPts val="0"/>
              </a:spcBef>
              <a:buSzPts val="1500"/>
            </a:pPr>
            <a:endParaRPr lang="el-GR" sz="2800" b="1" dirty="0" smtClean="0">
              <a:solidFill>
                <a:srgbClr val="000000"/>
              </a:solidFill>
              <a:latin typeface="Garamond"/>
              <a:ea typeface="Garamond"/>
              <a:cs typeface="Garamond"/>
              <a:sym typeface="Garamond"/>
            </a:endParaRPr>
          </a:p>
          <a:p>
            <a:pPr marL="0" lvl="0" indent="0" algn="ctr">
              <a:lnSpc>
                <a:spcPct val="80000"/>
              </a:lnSpc>
              <a:spcBef>
                <a:spcPts val="500"/>
              </a:spcBef>
              <a:buSzPts val="1350"/>
            </a:pPr>
            <a:r>
              <a:rPr lang="el-GR" sz="2400" b="1" dirty="0" smtClean="0">
                <a:solidFill>
                  <a:srgbClr val="000000"/>
                </a:solidFill>
                <a:latin typeface="Garamond"/>
                <a:ea typeface="Garamond"/>
                <a:cs typeface="Garamond"/>
                <a:sym typeface="Garamond"/>
              </a:rPr>
              <a:t>Τμήμα Πολιτικής Επιστήμης</a:t>
            </a:r>
            <a:endParaRPr lang="el-GR" sz="1600" dirty="0" smtClean="0">
              <a:solidFill>
                <a:srgbClr val="000000"/>
              </a:solidFill>
            </a:endParaRPr>
          </a:p>
          <a:p>
            <a:pPr marL="0" lvl="0" indent="0" algn="ctr">
              <a:lnSpc>
                <a:spcPct val="80000"/>
              </a:lnSpc>
              <a:spcBef>
                <a:spcPts val="400"/>
              </a:spcBef>
              <a:buSzPts val="1350"/>
            </a:pPr>
            <a:r>
              <a:rPr lang="el-GR" sz="2400" b="1" dirty="0" smtClean="0">
                <a:solidFill>
                  <a:srgbClr val="000000"/>
                </a:solidFill>
                <a:latin typeface="Garamond"/>
                <a:ea typeface="Garamond"/>
                <a:cs typeface="Garamond"/>
                <a:sym typeface="Garamond"/>
              </a:rPr>
              <a:t>Κομοτηνή, Δημοκρίτειο Πανεπιστήμιο Θράκης</a:t>
            </a:r>
            <a:endParaRPr lang="el-GR" sz="1600" dirty="0" smtClean="0">
              <a:solidFill>
                <a:srgbClr val="000000"/>
              </a:solidFill>
            </a:endParaRPr>
          </a:p>
          <a:p>
            <a:pPr marL="0" lvl="0" indent="0" algn="ctr">
              <a:lnSpc>
                <a:spcPct val="80000"/>
              </a:lnSpc>
              <a:spcBef>
                <a:spcPts val="400"/>
              </a:spcBef>
              <a:buSzPts val="1200"/>
            </a:pPr>
            <a:r>
              <a:rPr lang="el-GR" sz="2000" b="1" dirty="0" err="1" smtClean="0">
                <a:solidFill>
                  <a:srgbClr val="000000"/>
                </a:solidFill>
                <a:latin typeface="Garamond"/>
                <a:ea typeface="Garamond"/>
                <a:cs typeface="Garamond"/>
                <a:sym typeface="Garamond"/>
              </a:rPr>
              <a:t>Email</a:t>
            </a:r>
            <a:r>
              <a:rPr lang="el-GR" sz="2000" b="1" dirty="0" smtClean="0">
                <a:solidFill>
                  <a:srgbClr val="000000"/>
                </a:solidFill>
                <a:latin typeface="Garamond"/>
                <a:ea typeface="Garamond"/>
                <a:cs typeface="Garamond"/>
                <a:sym typeface="Garamond"/>
              </a:rPr>
              <a:t>: panagiotispaschalidis314@gmail.com</a:t>
            </a:r>
            <a:endParaRPr lang="el-GR" sz="1600" dirty="0" smtClean="0">
              <a:solidFill>
                <a:srgbClr val="000000"/>
              </a:solidFill>
            </a:endParaRPr>
          </a:p>
          <a:p>
            <a:pPr marL="0" lvl="0" indent="0" algn="ctr">
              <a:lnSpc>
                <a:spcPct val="80000"/>
              </a:lnSpc>
              <a:spcBef>
                <a:spcPts val="400"/>
              </a:spcBef>
              <a:buSzPts val="1200"/>
            </a:pPr>
            <a:r>
              <a:rPr lang="el-GR" sz="2000" b="1" dirty="0" smtClean="0">
                <a:solidFill>
                  <a:srgbClr val="000000"/>
                </a:solidFill>
                <a:latin typeface="Garamond"/>
                <a:ea typeface="Garamond"/>
                <a:cs typeface="Garamond"/>
                <a:sym typeface="Garamond"/>
              </a:rPr>
              <a:t>Τηλέφωνο Επικοινωνίας: 6981005323</a:t>
            </a:r>
            <a:endParaRPr lang="el-GR" sz="2400" b="1" dirty="0" smtClean="0">
              <a:solidFill>
                <a:srgbClr val="000000"/>
              </a:solidFill>
              <a:latin typeface="Garamond"/>
              <a:ea typeface="Garamond"/>
              <a:cs typeface="Garamond"/>
              <a:sym typeface="Garamond"/>
            </a:endParaRPr>
          </a:p>
          <a:p>
            <a:pPr marL="0" lvl="0" indent="0" algn="l" rtl="0">
              <a:lnSpc>
                <a:spcPct val="100000"/>
              </a:lnSpc>
              <a:spcBef>
                <a:spcPts val="340"/>
              </a:spcBef>
              <a:spcAft>
                <a:spcPts val="0"/>
              </a:spcAft>
              <a:buSzPts val="1275"/>
              <a:buFont typeface="Noto Sans Symbols"/>
              <a:buNone/>
            </a:pPr>
            <a:endParaRPr sz="1700" b="1" i="0" u="none">
              <a:solidFill>
                <a:schemeClr val="dk1"/>
              </a:solidFill>
              <a:latin typeface="Garamond"/>
              <a:ea typeface="Garamond"/>
              <a:cs typeface="Garamond"/>
              <a:sym typeface="Garamond"/>
            </a:endParaRPr>
          </a:p>
        </p:txBody>
      </p:sp>
      <p:pic>
        <p:nvPicPr>
          <p:cNvPr id="4" name="Google Shape;121;p1"/>
          <p:cNvPicPr preferRelativeResize="0"/>
          <p:nvPr/>
        </p:nvPicPr>
        <p:blipFill rotWithShape="1">
          <a:blip r:embed="rId3">
            <a:alphaModFix/>
          </a:blip>
          <a:srcRect/>
          <a:stretch/>
        </p:blipFill>
        <p:spPr>
          <a:xfrm>
            <a:off x="7005638" y="0"/>
            <a:ext cx="2138362" cy="1665287"/>
          </a:xfrm>
          <a:prstGeom prst="rect">
            <a:avLst/>
          </a:prstGeom>
          <a:noFill/>
          <a:ln>
            <a:noFill/>
          </a:ln>
        </p:spPr>
      </p:pic>
      <p:pic>
        <p:nvPicPr>
          <p:cNvPr id="5" name="Google Shape;120;p1"/>
          <p:cNvPicPr preferRelativeResize="0"/>
          <p:nvPr/>
        </p:nvPicPr>
        <p:blipFill rotWithShape="1">
          <a:blip r:embed="rId4">
            <a:alphaModFix/>
          </a:blip>
          <a:srcRect/>
          <a:stretch/>
        </p:blipFill>
        <p:spPr>
          <a:xfrm>
            <a:off x="4921250" y="0"/>
            <a:ext cx="2035175" cy="1565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3c33a1b337_1_25"/>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75" name="Google Shape;175;g33c33a1b337_1_25"/>
          <p:cNvSpPr txBox="1"/>
          <p:nvPr/>
        </p:nvSpPr>
        <p:spPr>
          <a:xfrm>
            <a:off x="142875" y="1052512"/>
            <a:ext cx="88584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Διαμόρφωση ερευνητικών ερωτημάτων (research questions) και υποθέσεων  (hypotheses)</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Π.χ. Τίτλος έρευνας: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ερμηνείες της προσφυγικής κρίσης (2015-2016) από τα ελληνικά ΜΜΕ: Τα διλήμματα μεταξύ πραγματισμού, ασφάλειας, αλληλεγγύης και ενσωμάτωσης”</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Ερευνητικό ερώτημα: η συσχέτιση των ερμηνειών των ελληνικών ΜΜΕ για την προσφυγική κρίση με βάση τους διαφορετικούς πολιτικούς προσανατολισμούς που τα χαρακτηρίζουν</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Υπόθεση: παρά τους διαφορετικούς προσανατολισμούς, οι ερμηνείες των ελληνικών ΜΜΕ θα υποστηρίζουν συνολικά περισσότερο τον πραγματισμό στη διαχείριση της προσφυγικής κρίσης (π.χ. πολιτικές που εξαντλούνται στον ανθρωπισμό αλλά όχι στην ενσωμάτωση)</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33c33a1b337_1_3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81" name="Google Shape;181;g33c33a1b337_1_30"/>
          <p:cNvSpPr txBox="1"/>
          <p:nvPr/>
        </p:nvSpPr>
        <p:spPr>
          <a:xfrm>
            <a:off x="142875" y="1052512"/>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Διαμόρφωση ερευνητικών ερωτημάτων (research questions) και υποθέσεων  (hypotheses)</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Π.χ. Τίτλος έρευνας: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στάσεις των ελληνικών ΜΜΕ για διεθνείς παράγοντες όπως Ε.Ε., Η.Π.Α. και Ρωσία με πλαίσιο αναφοράς τον πόλεμο στην Ουκρανία (2022-2024)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Ερευνητικό ερώτημα: η ανάδειξη της αξιολογικής φόρτισης για τις πολιτικές των διεθνών παραγόντων ως προς τον πόλεμο της Ουκρανίας</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Υπόθεση: ο πόλεμος στην Ουκρανία ενίσχυσε τη θετική αξιολόγηση της Ε.Ε. και ενίσχυσε  την αρνητική αξιολόγηση της Ρωσίας και των ΗΠΑ.</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Υπόθεση: ο πόλεμος στην Ουκρανία ενίσχυσε την αρνητική αξιολόγηση της Ε.Ε. και των Η.Π.Α. και ενίσχυσε τη θετική αξιολόγηση της Ρωσίας.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3c33a1b337_1_35"/>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87" name="Google Shape;187;g33c33a1b337_1_35"/>
          <p:cNvSpPr txBox="1"/>
          <p:nvPr/>
        </p:nvSpPr>
        <p:spPr>
          <a:xfrm>
            <a:off x="142875" y="1052512"/>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2. Δειγματοληψία και διαμόρφωση μονάδων ανάλυσης (sampling, units of analysis)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Βασική επιδίωξη πρέπει να είναι η αντιπροσωπευτικότητα, το εύρος και η διαθεσιμότητα. (π.χ. Αν μελετάμε τις ερμηνείες των ΜΜΕ για ένα φαινόμενο είναι επισφαλές να περιορίσουμε το δείγμα των άρθρων μόνο σε ρεπορτάζ. Οφείλουμε να συμπεριλάβουμε γνώμες, σχόλια και τα editorials. Αν μελετάμε τις στάσεις και αντιλήψεις του γενικού πληθυσμού για ένα ζήτημα οργανώνοντας ομάδες εστίασης (focus groups), οφείλουμε με κάποιο τρόπο να καλύψουμε όλες τις ηλικιακές ομάδες.) </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Δειγματοληψία πιθανότητας (probability, random): εφαρμόζει κυρίως σε γενικά ερευνητικά ερωτήματα και σε δεδομένα μεγάλου όγκου και σχετικά αδύναμης συνάφειας. Π.χ. η μελέτη των στάσεων των χρηστών του twitter για ένα ζήτημα σε μεγάλο βάθος χρόνου, η μελέτη των editorials των ΜΜΕ για τη διεύρυνση της Ε.Ε. από το 2004 μέχρι σήμερα.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Δειγματοληψία ευκολίας/ σκοπιμότητας (non probability): εφαρμόζει πιο εύκολα σε καθορισμένα ερωτήματα με σαφή θεματικά και χρονικά πλαίσια (π.χ. γεγονός, πτυχές, διαστάσεις)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33c33a1b337_1_4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93" name="Google Shape;193;g33c33a1b337_1_40"/>
          <p:cNvSpPr txBox="1"/>
          <p:nvPr/>
        </p:nvSpPr>
        <p:spPr>
          <a:xfrm>
            <a:off x="142875" y="1052512"/>
            <a:ext cx="88584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2. Δειγματοληψία και διαμόρφωση μονάδων ανάλυσης (sampling, units of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Είναι πολύ σημαντικό να εργαζόμαστε πάντα με μια σαφή επιλογή της μονάδας ανάλυσης. Αυτό αφορά και την κωδικοποίηση αλλά ακόμα περισσότερο τα αποτελέσματα που θα παράξουμε.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Στα πλαίσια της ανάλυσης περιεχομένου με βάση το κείμενο μπορούμε να κωδικοποιήσουμε πολλά διαφορετικά στοιχεία: </a:t>
            </a:r>
            <a:r>
              <a:rPr lang="en-US" sz="1600" b="1" i="0" u="none" strike="noStrike" cap="none">
                <a:solidFill>
                  <a:schemeClr val="dk1"/>
                </a:solidFill>
                <a:latin typeface="Arial"/>
                <a:ea typeface="Arial"/>
                <a:cs typeface="Arial"/>
                <a:sym typeface="Arial"/>
              </a:rPr>
              <a:t>τη λέξη, τη φράση, την πρόταση, την παράγραφο και το κείμενο στο σύνολό του</a:t>
            </a:r>
            <a:r>
              <a:rPr lang="en-US" sz="1600" b="0" i="0" u="none" strike="noStrike" cap="none">
                <a:solidFill>
                  <a:schemeClr val="dk1"/>
                </a:solidFill>
                <a:latin typeface="Arial"/>
                <a:ea typeface="Arial"/>
                <a:cs typeface="Arial"/>
                <a:sym typeface="Arial"/>
              </a:rPr>
              <a:t>. Ωστόσο, είναι κεφαλαιώδους σημασίας στα πλαίσια μιας κωδικοποίησης (μπορεί να εφαρμόσουμε πολλές για μια μελέτη) να κωδικοποιούμε το ίδιο στοιχείο στο μέτρο του δυνατού).</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1" i="0" u="none" strike="noStrike" cap="none">
                <a:solidFill>
                  <a:schemeClr val="dk1"/>
                </a:solidFill>
                <a:latin typeface="Arial"/>
                <a:ea typeface="Arial"/>
                <a:cs typeface="Arial"/>
                <a:sym typeface="Arial"/>
              </a:rPr>
              <a:t> Όσο ανοίγει το εύρος, π.χ. μια λέξη με μια παράγραφο, τόσο μεγαλώνει ο θόρυβος, η τυχαιότητα και αποδυναμώνεται η συνοχή</a:t>
            </a: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33c33a1b337_1_45"/>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99" name="Google Shape;199;g33c33a1b337_1_45"/>
          <p:cNvSpPr txBox="1"/>
          <p:nvPr/>
        </p:nvSpPr>
        <p:spPr>
          <a:xfrm>
            <a:off x="142875" y="1052512"/>
            <a:ext cx="88584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Δύο ορισμοί για τους κωδικούς: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“Οι κωδικοί είναι ετικέτες που αποδίδουν ένα συμβολικό νόημα στο περιεχόμενο που έχει συλλεχθεί στα πλαίσια μιας μελέτης. Οι κωδικοί συνήθως αποδίδονται σε τμήματα των δεδομένων με διαφορετικό μέγεθος και μπορεί να είναι άμεσοι, ευθείς και περιγραφικοί ή πιο σύνθετοι και μεταφορικοί (Miles, Huberman and Saldana, 2014).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“H κωδικοποίηση είναι ο κρίσιμος σύνδεσμος μεταξύ των δεδομένων και της ερμηνείας τους. Είναι μια κατασκευή που προτείνει ο ερευνητής που συμβολίζει και αποδίδει νόημα στα δεδομένα για πολλές χρήσεις (εντοπισμός μοτίβων, κατηγοριοποίηση, επιβεβαίωση μιας θεωρίας…” (Charmaz, 2001).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3c33a1b337_1_5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05" name="Google Shape;205;g33c33a1b337_1_50"/>
          <p:cNvSpPr txBox="1"/>
          <p:nvPr/>
        </p:nvSpPr>
        <p:spPr>
          <a:xfrm>
            <a:off x="142875" y="1052512"/>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To λεξικό κωδικοποίησης (coding lexicon, codebook) είναι το πρωτόκολλο οδηγιών που θα χρησιμοποιούν ο κωδικοποιητής ή οι κωδικοποιητές ώστε να εξασφαλίσουν ότι τα δεδομένα θα αντιστοιχηθούν με τρόπο συστηματικό και ομοιόμορφο στους αντίστοιχους κωδικούς. Κατά κανόνα, το λεξικό κωδικοποίησης περιέχει όσο γίνεται πιο σαφείς οδηγίες και πολλά παραδείγματα, προβλέποντας τις οριακές περιπτώσεις και τις δυσκολίες. Για τη διαμόρφωσή του, συνήθως επιλέγεται η πραγματοποίηση μιας πιλοτικής έρευνας.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Ένα αναπόσπαστο στοιχείο του λεξικού είναι η ρητή αναφορά των εκδοχών κωδικοποίησης.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Π.χ. Σε μια έρευνα για τις αναπαραστάσεις των μεταναστών στα ΜΜΕ, δημιουργούμε δύο κωδικούς.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1. </a:t>
            </a:r>
            <a:r>
              <a:rPr lang="en-US" sz="1600" b="1" i="0" u="none" strike="noStrike" cap="none">
                <a:solidFill>
                  <a:schemeClr val="dk1"/>
                </a:solidFill>
                <a:latin typeface="Arial"/>
                <a:ea typeface="Arial"/>
                <a:cs typeface="Arial"/>
                <a:sym typeface="Arial"/>
              </a:rPr>
              <a:t>Κωδικός ‘’θύμα’’ (‘’δράμα’’, ‘’πρόσφυγας’’, ‘’αβοήθητοι”, “τραγωδία”, “οδύσσεια”)</a:t>
            </a:r>
            <a:endParaRPr sz="1600" b="1"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1" i="0" u="none" strike="noStrike" cap="none">
                <a:solidFill>
                  <a:schemeClr val="dk1"/>
                </a:solidFill>
                <a:latin typeface="Arial"/>
                <a:ea typeface="Arial"/>
                <a:cs typeface="Arial"/>
                <a:sym typeface="Arial"/>
              </a:rPr>
              <a:t>2. Κωδικός “εισβολέας” (“λαθραίος”, “ξένος”, “απειλή”, “δημόσια υγεία”, “δημόσια ασφάλεια”)</a:t>
            </a:r>
            <a:endParaRPr sz="1600" b="1" i="0" u="none" strike="noStrike" cap="non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33c33a1b337_1_55"/>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11" name="Google Shape;211;g33c33a1b337_1_55"/>
          <p:cNvSpPr txBox="1"/>
          <p:nvPr/>
        </p:nvSpPr>
        <p:spPr>
          <a:xfrm>
            <a:off x="142875" y="1052512"/>
            <a:ext cx="8858400" cy="2924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Υπάρχουν, εν πολλοίς, δύο είδη κωδικοποίησης. Ο πρώτος κύκλος που είναι πιο περιγραφικός και περιλαμβάνει γραμματικά/ συντακτικά φαινόμενα, ύφος, συναισθήματα, αξιολογική φόρτιση…)</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pic>
        <p:nvPicPr>
          <p:cNvPr id="212" name="Google Shape;212;g33c33a1b337_1_55"/>
          <p:cNvPicPr preferRelativeResize="0"/>
          <p:nvPr/>
        </p:nvPicPr>
        <p:blipFill rotWithShape="1">
          <a:blip r:embed="rId3">
            <a:alphaModFix/>
          </a:blip>
          <a:srcRect/>
          <a:stretch/>
        </p:blipFill>
        <p:spPr>
          <a:xfrm>
            <a:off x="220875" y="3429000"/>
            <a:ext cx="6501325" cy="3429000"/>
          </a:xfrm>
          <a:prstGeom prst="rect">
            <a:avLst/>
          </a:prstGeom>
          <a:noFill/>
          <a:ln>
            <a:noFill/>
          </a:ln>
        </p:spPr>
      </p:pic>
      <p:sp>
        <p:nvSpPr>
          <p:cNvPr id="213" name="Google Shape;213;g33c33a1b337_1_55"/>
          <p:cNvSpPr txBox="1"/>
          <p:nvPr/>
        </p:nvSpPr>
        <p:spPr>
          <a:xfrm>
            <a:off x="7612650" y="4505750"/>
            <a:ext cx="1063200" cy="18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Arial"/>
                <a:ea typeface="Arial"/>
                <a:cs typeface="Arial"/>
                <a:sym typeface="Arial"/>
              </a:rPr>
              <a:t>Saldana, 2013</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3c33a1b337_1_61"/>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19" name="Google Shape;219;g33c33a1b337_1_61"/>
          <p:cNvSpPr txBox="1"/>
          <p:nvPr/>
        </p:nvSpPr>
        <p:spPr>
          <a:xfrm>
            <a:off x="142875" y="1052512"/>
            <a:ext cx="88584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 δεύτερος κύκλος που είναι πιο αφαιρετικός και σύνθετος και περιλαμβάνει πιο επεξεργασμένες μορφές, που προϋποθέτουν μεγαλύτερη συμμετοχή του κωδικοποιητή στην ερμηνεία όπως: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Μοτίβα (αιτιακά, ερμηνευτικά). Π.χ. τα αίτια, οι συνέπειες ενός φαινομένου</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Θεματική κατηγοριοποίηση. Π.χ. τα στερεότυπα σε βάρος μιας ομάδας πληθυσμού</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Κατηγοριοποίηση με βάση μια a priori θεωρητική επιλογή Π.χ. ρατσισμός, λαϊκισμός, λόγος ακροδεξιάς</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3c33a1b337_1_68"/>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25" name="Google Shape;225;g33c33a1b337_1_68"/>
          <p:cNvSpPr txBox="1"/>
          <p:nvPr/>
        </p:nvSpPr>
        <p:spPr>
          <a:xfrm>
            <a:off x="142875" y="1052512"/>
            <a:ext cx="8858400" cy="2924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Η ανάλυση περιεχομένου (κειμένου) χωρίς τη χρήση ειδικού λογισμικού…</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pic>
        <p:nvPicPr>
          <p:cNvPr id="226" name="Google Shape;226;g33c33a1b337_1_68"/>
          <p:cNvPicPr preferRelativeResize="0"/>
          <p:nvPr/>
        </p:nvPicPr>
        <p:blipFill rotWithShape="1">
          <a:blip r:embed="rId3">
            <a:alphaModFix/>
          </a:blip>
          <a:srcRect/>
          <a:stretch/>
        </p:blipFill>
        <p:spPr>
          <a:xfrm>
            <a:off x="242175" y="3208125"/>
            <a:ext cx="6138923" cy="34290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3c33a1b337_1_74"/>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32" name="Google Shape;232;g33c33a1b337_1_74"/>
          <p:cNvSpPr txBox="1"/>
          <p:nvPr/>
        </p:nvSpPr>
        <p:spPr>
          <a:xfrm>
            <a:off x="142875" y="1052512"/>
            <a:ext cx="8858400" cy="2555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Η ανάλυση περιεχομένου (κειμένου) με τη χρήση ειδικού λογισμικού… (NVIVO)</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pic>
        <p:nvPicPr>
          <p:cNvPr id="233" name="Google Shape;233;g33c33a1b337_1_74"/>
          <p:cNvPicPr preferRelativeResize="0"/>
          <p:nvPr/>
        </p:nvPicPr>
        <p:blipFill rotWithShape="1">
          <a:blip r:embed="rId3">
            <a:alphaModFix/>
          </a:blip>
          <a:srcRect/>
          <a:stretch/>
        </p:blipFill>
        <p:spPr>
          <a:xfrm>
            <a:off x="142875" y="2758176"/>
            <a:ext cx="8425027" cy="39614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p:nvPr/>
        </p:nvSpPr>
        <p:spPr>
          <a:xfrm>
            <a:off x="539750" y="476250"/>
            <a:ext cx="8136000" cy="9234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ook Antiqua"/>
                <a:ea typeface="Book Antiqua"/>
                <a:cs typeface="Book Antiqua"/>
                <a:sym typeface="Book Antiqua"/>
              </a:rPr>
              <a:t>Περιεχόμενα παρουσίασης</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a:p>
            <a:pPr marL="0" marR="0" lvl="0" indent="0" algn="ctr" rtl="0">
              <a:lnSpc>
                <a:spcPct val="100000"/>
              </a:lnSpc>
              <a:spcBef>
                <a:spcPts val="0"/>
              </a:spcBef>
              <a:spcAft>
                <a:spcPts val="0"/>
              </a:spcAft>
              <a:buClr>
                <a:schemeClr val="dk1"/>
              </a:buClr>
              <a:buSzPts val="1800"/>
              <a:buFont typeface="Book Antiqua"/>
              <a:buNone/>
            </a:pPr>
            <a:endParaRPr sz="1800" b="0" i="0" u="none" strike="noStrike" cap="none">
              <a:solidFill>
                <a:schemeClr val="dk1"/>
              </a:solidFill>
              <a:latin typeface="Book Antiqua"/>
              <a:ea typeface="Book Antiqua"/>
              <a:cs typeface="Book Antiqua"/>
              <a:sym typeface="Book Antiqua"/>
            </a:endParaRPr>
          </a:p>
        </p:txBody>
      </p:sp>
      <p:sp>
        <p:nvSpPr>
          <p:cNvPr id="125" name="Google Shape;125;p2"/>
          <p:cNvSpPr txBox="1"/>
          <p:nvPr/>
        </p:nvSpPr>
        <p:spPr>
          <a:xfrm>
            <a:off x="142875" y="1052512"/>
            <a:ext cx="8858400" cy="4032900"/>
          </a:xfrm>
          <a:prstGeom prst="rect">
            <a:avLst/>
          </a:prstGeom>
          <a:noFill/>
          <a:ln>
            <a:noFill/>
          </a:ln>
        </p:spPr>
        <p:txBody>
          <a:bodyPr spcFirstLastPara="1" wrap="square" lIns="91425" tIns="45700" rIns="91425" bIns="45700" anchor="t" anchorCtr="0">
            <a:spAutoFit/>
          </a:bodyPr>
          <a:lstStyle/>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Η ανάλυση περιεχομένου (Content analysis)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H θεματική ανάλυση (Thematic analysis)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Η σημειωτική ανάλυση (Semiotic analysis)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33c33a1b337_1_81"/>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39" name="Google Shape;239;g33c33a1b337_1_81"/>
          <p:cNvSpPr txBox="1"/>
          <p:nvPr/>
        </p:nvSpPr>
        <p:spPr>
          <a:xfrm>
            <a:off x="142875" y="1052501"/>
            <a:ext cx="88584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χρήση ειδικών λογισμικών για ανάλυση ποιοτικών δεδομένων προσφέρει πολλά πλεονεκτήματα. Πέρα από τη διαφάνεια, την βελτίωση της αξιοπιστίας, τη στατιστική επεξεργασία της κωδικοποίησης και την οπτικοποίηση των αποτελεσμάτων, βοηθά και στα εξής: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Επιτρέπει την επεξεργασία πολλών τύπων δεδομένων (συνεντεύξεις, ομάδες εστίασης, social media posts, αρθρα ΜΜΕ, σημειώσεις, οπτικοακουστικό υλικό)</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Συνδυάζει την ποιοτική προσέγγιση με την ποσοτική (π.χ. κωδικοποίηση με πτυχές ποσοτικής προσέγγισης όπως η λεξικομετρία)- μικτή μεθοδολογία</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Υποστηρίζει πολλούς τύπους όπως η θεματική ανάλυση, ανάλυση περιεχομένου, η frame analysis, η ανάλυση λόγου, η αφηγηματική ανάλυση.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3c33a1b337_1_87"/>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45" name="Google Shape;245;g33c33a1b337_1_87"/>
          <p:cNvSpPr txBox="1"/>
          <p:nvPr/>
        </p:nvSpPr>
        <p:spPr>
          <a:xfrm>
            <a:off x="142875" y="1052501"/>
            <a:ext cx="88584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Μέχρι την εμφάνιση ειδικών λογισμικών όπως το NVIVO, Atlas, LIWC, Wordstat, η ανάλυση περιεχομένου ποιοτικών δεδομένων αξιοποιούσε προγράμματα όπως το EXCEL.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Πλέον, με την έμφαση που δίνεται στην τεχνητή νοημοσύνη (AI, Chat- gpt) και γενικότερα στην επεξεργασία φυσικής γλώσσας (NLP, R methodologies), το στοίχημα για την έρευνα σε αυτό το πεδίο είναι η κατασκευή ολοκληρωμένων λεξικών και σχημάτων κωδικοποίησης που μπορούν να εφαρμοστούν σε μεγάλους όγκους δεδομένων (χιλιάδες social media posts, εκατοντάδες πολιτικές ομιλίες, χιλιάδες άρθρα ΜΜΕ)</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3c33a1b337_1_103"/>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251" name="Google Shape;251;g33c33a1b337_1_103"/>
          <p:cNvSpPr txBox="1"/>
          <p:nvPr/>
        </p:nvSpPr>
        <p:spPr>
          <a:xfrm>
            <a:off x="142875" y="1052501"/>
            <a:ext cx="88584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Με τη τεχνητή νοημοσύνη, ο στόχος είναι η κατά περίπτωση μετατροπή του κειμένου σε αριθμητικες αξίες ώστε να μπορούμε να το επεξεργαζόμαστε ανάλογα με το ερευνητικό ενδιαφέρον (ανάλυση συναισθημάτων, στερεότυπα, ιδεολογική φόρτιση, κοινωνικές και πολιτικές αξίες)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52" name="Google Shape;252;g33c33a1b337_1_103"/>
          <p:cNvPicPr preferRelativeResize="0"/>
          <p:nvPr/>
        </p:nvPicPr>
        <p:blipFill rotWithShape="1">
          <a:blip r:embed="rId3">
            <a:alphaModFix/>
          </a:blip>
          <a:srcRect/>
          <a:stretch/>
        </p:blipFill>
        <p:spPr>
          <a:xfrm>
            <a:off x="2695625" y="3307250"/>
            <a:ext cx="6245475" cy="3445425"/>
          </a:xfrm>
          <a:prstGeom prst="rect">
            <a:avLst/>
          </a:prstGeom>
          <a:noFill/>
          <a:ln>
            <a:noFill/>
          </a:ln>
        </p:spPr>
      </p:pic>
      <p:sp>
        <p:nvSpPr>
          <p:cNvPr id="253" name="Google Shape;253;g33c33a1b337_1_103"/>
          <p:cNvSpPr txBox="1"/>
          <p:nvPr/>
        </p:nvSpPr>
        <p:spPr>
          <a:xfrm>
            <a:off x="740575" y="4108725"/>
            <a:ext cx="1481100" cy="1805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(Bellomy Research)</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33c33a1b337_1_11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400" b="0" i="0" u="none" strike="noStrike" cap="none">
              <a:solidFill>
                <a:srgbClr val="000000"/>
              </a:solidFill>
              <a:latin typeface="Arial"/>
              <a:ea typeface="Arial"/>
              <a:cs typeface="Arial"/>
              <a:sym typeface="Arial"/>
            </a:endParaRPr>
          </a:p>
        </p:txBody>
      </p:sp>
      <p:sp>
        <p:nvSpPr>
          <p:cNvPr id="259" name="Google Shape;259;g33c33a1b337_1_110"/>
          <p:cNvSpPr txBox="1"/>
          <p:nvPr/>
        </p:nvSpPr>
        <p:spPr>
          <a:xfrm>
            <a:off x="142875" y="1052501"/>
            <a:ext cx="88584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θεματική ανάλυση είναι μια ποιοτική ερευνητική μεθοδολογία που χρησιμοποιείται με στόχο την αναγνώριση και ανάλυση θεματικών μοτίβων (themes) μέσα στα δεδομένα.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Είναι γενικά ευέλικτη και μπορεί να αξιοποιηθεί σε διαφορετικά θεωρητικά πλαίσια. Η θεματική ανάλυση δεν προσφέρει απλά μια σύνοψη των δεδομένων αλλά κυρίως ερμηνείες και νέους τρόπους προσέγγισης φαινομένων που είναι γνωστά, και ιδιαίτερα φαινομένων και καταστάσεων που προκύπτουν για πρώτη φορά.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Έχει εφαρμοστεί ευρέως στην ψυχολογία (διερεύνηση και κατανόηση εμπειριών και αντιλήψεων), την κοινωνιολογία (κοινωνικές στάσεις και αντιλήψεις, ανάλυση λόγου), την εκπαίδευση, (στάσεις και  αντιλήψεις εκπαιδευτικών και μαθητών) την υγεία (αφηγήματα ασθενών) και την επικοινωνία ή και τις πολιτικές επιστήμες.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33c33a1b337_1_117"/>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65" name="Google Shape;265;g33c33a1b337_1_117"/>
          <p:cNvSpPr txBox="1"/>
          <p:nvPr/>
        </p:nvSpPr>
        <p:spPr>
          <a:xfrm>
            <a:off x="142875" y="1052501"/>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θεματική ανάλυση είναι εξαιρετικά αποτελεσματική σε περιπτώσεις ανοιχτών δεδομένων που δεν κατηγοριοποιουνται εύκολα (π.χ. αφηγηματικός λόγος) και που δεν προκύπτουν απαραίτητα από καθορισμένες πρακτικές, τεχνικές και συμβάσεις. Π.χ. οι μακροσκελείς πολιτικές ομιλίες ή οι συνεντεύξεις με πολλές ανοιχτές ερωτήσεις προσφέρονται για τη θεματική ανάλυση.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Σε αντίθεση με την ανάλυση περιεχομένου στα ποιοτικά δεδομένα (ενδιαφέρον για ποσοτικοποίηση και στατιστική επεξεργασία αποτελεσμάτων κωδικοποίησης), η θεματική ανάλυση δεν δίνει την ίδια έμφαση στη στατιστική επεξεργασία.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Ωστόσο, βασίζεται και αυτή σε συγκεκριμένα πρωτόκολλα κωδικοποίησης και αξιοπιστίας (λεξικό κωδικοποίησης, intercoder reliability). Και στην περίπτωση της θεματικής ανάλυσης υπάρχει η επιλογή της επαγωγικής (deductive- θεωρητικό a priori) και της συμπερασματικής (inductive)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33c33a1b337_1_122"/>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71" name="Google Shape;271;g33c33a1b337_1_122"/>
          <p:cNvSpPr txBox="1"/>
          <p:nvPr/>
        </p:nvSpPr>
        <p:spPr>
          <a:xfrm>
            <a:off x="142875" y="1052500"/>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Braun και Clarke (2021), επεξεργάστηκαν μια προσέγγιση σε 6 στάδια: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Εξοικείωση με τα δεδομένα</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Παραγωγή αρχικών κωδικών </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Αναζήτηση θεμάτων</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Αναθεώρηση/ επιβεβαίωση θεμάτων</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Ορισμός και ονομασία θεμάτων</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Συγγραφή πορισμάτων</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33c33a1b337_1_127"/>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4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77" name="Google Shape;277;g33c33a1b337_1_127"/>
          <p:cNvSpPr txBox="1"/>
          <p:nvPr/>
        </p:nvSpPr>
        <p:spPr>
          <a:xfrm>
            <a:off x="142875" y="1052500"/>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Braun και Clarke (2021), επεξεργάστηκαν μια προσέγγιση σε 6 στάδια: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Εξοικείωση με τα δεδομένα- Πριν την κατάρτιση οποιουδήποτε λεξικού κωδικοποίησης ή αρχικών κωδικών, είναι απαραίτητη η προσεκτική μελέτη (με σημειώσεις/ παρατηρήσεις, διευκρινίσεις) των δεδομένων. Ειδικά στις περιπτώσεις απομαγνητοφωνημένων συνεντεύξεων, ομάδων εστίασης, αυτή είναι μια πολύ κρίσιμη διαδικασία. </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Αρχική κωδικοποίηση: Σε αυτό το στάδιο δεν πρέπει να είμαστε επιφυλακτικοί με την κωδικοποίηση. Πρέπει να πειραματιζόμαστε- Εδώ παίζει μεγάλο ρόλο η προσέγγισή μας. Π.χ. αν έχουμε επαγωγική προσέγγιση (αναζήτηση θεματικών μοτίβων που να σχετίζονται με το συλλογικό τραύμα, τη θετική φόρτιση της συλλογικής ταυτότητας) είναι πιο εύκολο να εντοπίσουμε σχετικά σημεία στα δεδομένα. Αν δεν έχουμε τέτοια προσέγγιση, δημιουργούμε αρχικά πολλούς περιγραφικούς κωδικούς ώστε να τους αξιολογήσουμε μετά.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33c33a1b337_1_132"/>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83" name="Google Shape;283;g33c33a1b337_1_132"/>
          <p:cNvSpPr txBox="1"/>
          <p:nvPr/>
        </p:nvSpPr>
        <p:spPr>
          <a:xfrm>
            <a:off x="142875" y="1052500"/>
            <a:ext cx="8858400" cy="4771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Braun και Clarke (2021), επεξεργάστηκαν μια προσέγγιση σε 6 στάδια: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Παραδείγματα αρχικής (μη επαγωγικής κωδικοποίησης)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284" name="Google Shape;284;g33c33a1b337_1_132"/>
          <p:cNvPicPr preferRelativeResize="0"/>
          <p:nvPr/>
        </p:nvPicPr>
        <p:blipFill rotWithShape="1">
          <a:blip r:embed="rId3">
            <a:alphaModFix/>
          </a:blip>
          <a:srcRect/>
          <a:stretch/>
        </p:blipFill>
        <p:spPr>
          <a:xfrm>
            <a:off x="142875" y="2606250"/>
            <a:ext cx="6144549" cy="4019425"/>
          </a:xfrm>
          <a:prstGeom prst="rect">
            <a:avLst/>
          </a:prstGeom>
          <a:noFill/>
          <a:ln>
            <a:noFill/>
          </a:ln>
        </p:spPr>
      </p:pic>
      <p:sp>
        <p:nvSpPr>
          <p:cNvPr id="285" name="Google Shape;285;g33c33a1b337_1_132"/>
          <p:cNvSpPr txBox="1"/>
          <p:nvPr/>
        </p:nvSpPr>
        <p:spPr>
          <a:xfrm>
            <a:off x="6920575" y="2930200"/>
            <a:ext cx="1678500" cy="2893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Saldana, 2013</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33c33a1b337_1_139"/>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91" name="Google Shape;291;g33c33a1b337_1_139"/>
          <p:cNvSpPr txBox="1"/>
          <p:nvPr/>
        </p:nvSpPr>
        <p:spPr>
          <a:xfrm>
            <a:off x="142875" y="1052500"/>
            <a:ext cx="8858400" cy="21858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Braun και Clarke (2021), επεξεργάστηκαν μια προσέγγιση σε 6 στάδια: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Παραδείγματα αρχικής (μη επαγωγικής κωδικοποίησης)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(Συνέντευξη με αιτούντα άσυλο)</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graphicFrame>
        <p:nvGraphicFramePr>
          <p:cNvPr id="292" name="Google Shape;292;g33c33a1b337_1_139"/>
          <p:cNvGraphicFramePr/>
          <p:nvPr/>
        </p:nvGraphicFramePr>
        <p:xfrm>
          <a:off x="293550" y="2958896"/>
          <a:ext cx="3000000" cy="3000000"/>
        </p:xfrm>
        <a:graphic>
          <a:graphicData uri="http://schemas.openxmlformats.org/drawingml/2006/table">
            <a:tbl>
              <a:tblPr>
                <a:noFill/>
                <a:tableStyleId>{AA63EBE6-104D-4ED9-A094-D2CCE4E76BE1}</a:tableStyleId>
              </a:tblPr>
              <a:tblGrid>
                <a:gridCol w="5690225"/>
                <a:gridCol w="2907000"/>
              </a:tblGrid>
              <a:tr h="3651175">
                <a:tc>
                  <a:txBody>
                    <a:bodyPr/>
                    <a:lstStyle/>
                    <a:p>
                      <a:pPr marL="0" marR="0" lvl="0" indent="0" algn="just" rtl="0">
                        <a:lnSpc>
                          <a:spcPct val="180000"/>
                        </a:lnSpc>
                        <a:spcBef>
                          <a:spcPts val="0"/>
                        </a:spcBef>
                        <a:spcAft>
                          <a:spcPts val="0"/>
                        </a:spcAft>
                        <a:buClr>
                          <a:srgbClr val="000000"/>
                        </a:buClr>
                        <a:buSzPts val="1400"/>
                        <a:buFont typeface="Arial"/>
                        <a:buNone/>
                      </a:pPr>
                      <a:r>
                        <a:rPr lang="en-US" sz="1400" u="none" strike="noStrike" cap="none"/>
                        <a:t>“It depends on the hospital. I usually have had a good collaboration with the doctors who know me in the hospitals1. But, I feel that many things are left to chance2. It’s the personal relations that count. In the other hospitals, if I don’t know any doctor, they are unresponsive and they don't’ help3. The situation is very problematic in the hospitals4. It’s very similar to the the situation in the asylum services or other administrative procedures5. But for the health services and the social security services, I don’t see many things improving in Greece in the future”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1Helpful doctors (personal relation)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2Arbitrary conditions in hospitals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3Unresponsive doctors (lack of personal relations)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4Problematic situation in hospitals</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US" sz="1400" u="none" strike="noStrike" cap="none"/>
                        <a:t>5Problematic situation in asylum services/ administration</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33c33a1b337_1_147"/>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98" name="Google Shape;298;g33c33a1b337_1_147"/>
          <p:cNvSpPr txBox="1"/>
          <p:nvPr/>
        </p:nvSpPr>
        <p:spPr>
          <a:xfrm>
            <a:off x="142875" y="1052500"/>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Braun και Clarke (2021), επεξεργάστηκαν μια προσέγγιση σε 6 στάδια: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3. Αναθεώρηση αρχικής κωδικοποίησης και πρόταση θεμάτων. Κατά κανόνα, τα θεματικά μοτίβα είναι πιο γενικά από τους αρχικούς κωδικούς. Ένα βασικό κριτήριο για να μετρήσουμε την εγκυρότητα ενός θέματος είναι αν μπορεί να συμπεριλάβει διαφορετικούς και πολλούς κωδικούς με τρόπο ώστε να γενικεύει την θεματική αναφορά και να την εντάσσει σε ένα ευρύτερο- αλλά εξίσου συνεκτικό- πλαίσιο (umbrella). Αν κάποιοι κωδικοί δεν μας χρησιμεύουν μπορούμε να τους απορρίψουμε.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4. Αναθεώρηση θεμάτων. Εδώ πρέπει να αξιολογήσουμε πως λειτουργεί ο χάρτης που έχουμε καταρτίσει μέσα στο γενικότερο πλαίσιο της έρευνάς μας. Η καλύτερη απάντηση προκύπτει αν αναλογιστούμε το βαθμό στον οποίο διευκολύνει την ερμηνεία του φαινομένου ή τη συσκοτίζει, ή επίσης αν τα θεματικά μοτίβα που προτείναμε επικαλύπτονται. Το δέον είναι να μην επικαλύπτονται.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3c33a1b337_1_92"/>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chemeClr val="dk1"/>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31" name="Google Shape;131;g33c33a1b337_1_92"/>
          <p:cNvSpPr txBox="1"/>
          <p:nvPr/>
        </p:nvSpPr>
        <p:spPr>
          <a:xfrm>
            <a:off x="142875" y="1052512"/>
            <a:ext cx="8858400" cy="1816200"/>
          </a:xfrm>
          <a:prstGeom prst="rect">
            <a:avLst/>
          </a:prstGeom>
          <a:noFill/>
          <a:ln>
            <a:noFill/>
          </a:ln>
        </p:spPr>
        <p:txBody>
          <a:bodyPr spcFirstLastPara="1" wrap="square" lIns="91425" tIns="45700" rIns="91425" bIns="45700" anchor="t" anchorCtr="0">
            <a:spAutoFit/>
          </a:bodyPr>
          <a:lstStyle/>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Η ανάλυση περιεχομένου, όταν αφορά ποιοτικά δεδομένα όπως το κείμενο και ότι έχει συμβολικό φορτίο- πλην των αριθμών- αποτελεί μια γέφυρα ανάμεσα στο ποιοτικό και το ποσοτικό σύμπαν.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132" name="Google Shape;132;g33c33a1b337_1_92"/>
          <p:cNvPicPr preferRelativeResize="0"/>
          <p:nvPr/>
        </p:nvPicPr>
        <p:blipFill rotWithShape="1">
          <a:blip r:embed="rId3">
            <a:alphaModFix/>
          </a:blip>
          <a:srcRect/>
          <a:stretch/>
        </p:blipFill>
        <p:spPr>
          <a:xfrm>
            <a:off x="1565413" y="2658235"/>
            <a:ext cx="6013174" cy="3412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3c33a1b337_1_153"/>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Book Antiqua"/>
                <a:ea typeface="Book Antiqua"/>
                <a:cs typeface="Book Antiqua"/>
                <a:sym typeface="Book Antiqua"/>
              </a:rPr>
              <a:t>2. Θεματική ανάλυση (thematic analysis)</a:t>
            </a:r>
            <a:endParaRPr sz="1800" b="0" i="0" u="none" strike="noStrike" cap="none">
              <a:solidFill>
                <a:schemeClr val="dk1"/>
              </a:solidFill>
              <a:latin typeface="Book Antiqua"/>
              <a:ea typeface="Book Antiqua"/>
              <a:cs typeface="Book Antiqua"/>
              <a:sym typeface="Book Antiqua"/>
            </a:endParaRPr>
          </a:p>
        </p:txBody>
      </p:sp>
      <p:sp>
        <p:nvSpPr>
          <p:cNvPr id="304" name="Google Shape;304;g33c33a1b337_1_153"/>
          <p:cNvSpPr txBox="1"/>
          <p:nvPr/>
        </p:nvSpPr>
        <p:spPr>
          <a:xfrm>
            <a:off x="142875" y="1052500"/>
            <a:ext cx="8858400" cy="5510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Θεματική Ανάλυση (Thematic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Οι Braun και Clarke (2021), επεξεργάστηκαν μια προσέγγιση σε 6 στάδια: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5. Ορισμός και ονομασία θεμάτων: Σε αυτό το στάδιο, οφείλουμε να καταλήξουμε στην τελική ονομασία των θεματικών μοτίβων. Μπορεί να είναι αναγκαία η σύνδεσή τους με μια ακόμα πιο γενική κατηγορία (π.χ. το ‘’τραύμα του Εμφυλίου’’ και το ‘’τραύμα της δικτατορίας’’ εμπίπτουν στην συλλογικό τραύμα).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6. Στο στάδιο της συγγραφής, οφείλουμε να παραμείνουμε ευθυγραμμισμένοι με τον τρόπο κωδικοποίησης και το γενικότερο ερευνητικό ερώτημα ή την υπόθεση εργασίας.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θεματική ανάλυση προσφέρει μια εξαιρετικά ενδιαφέρουσα προσέγγιση γιατί ανοίγει τους ορίζοντες της συζήτησης και του προβληματισμού μένοντας κοντά στον πραγματικό λόγο και τις ιδέες ή τα νοήματα. Προϋποθέτει, ωστόσο, μια διαρκή εξάσκηση στην κωδικοποίηση.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33c33a1b337_1_158"/>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310" name="Google Shape;310;g33c33a1b337_1_158"/>
          <p:cNvSpPr txBox="1"/>
          <p:nvPr/>
        </p:nvSpPr>
        <p:spPr>
          <a:xfrm>
            <a:off x="142875" y="1052500"/>
            <a:ext cx="88584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σημειωτική ανάλυση είναι η μελέτη των σημείων, των συμβόλων καθώς και των σημασιών τους στο πλαίσιο της επικοινωνίας. Μελετά τον τρόπο με τον οποίο παράγεται και μεταδίδεται το νόημα σε διαφορετικά πλαίσια.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Υπάρχουν οι δύο μεγάλες παραδόσεις: αυτή του F.D. Saussure (δομισμός) και αυτή του C.S. Peirce (τριαδικό μοντέλο)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σημειωτική βρίσκει τις απαρχές της στη φιλοσοφία και τη γλωσσολογία.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F.D.Saussure (1857-1913): σημαίνον και σημαινόμενο (συναποτελούν το σημείο)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C.S. Peirce (1839-1914): σημείο, αντικείμενο, ερμηνευμένο</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R. Barthes (1915-1980): μυθολογίες και πολιτισμικοί κώδικες (κυριολεξία και συμπαραδηλώσεις- connotations που αποκαλύπτουν τις σχέσεις ιεραρχίας των νοημάτων)</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33c33a1b337_1_163"/>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800" b="0" i="0" u="none" strike="noStrike" cap="none">
              <a:solidFill>
                <a:schemeClr val="dk1"/>
              </a:solidFill>
              <a:latin typeface="Book Antiqua"/>
              <a:ea typeface="Book Antiqua"/>
              <a:cs typeface="Book Antiqua"/>
              <a:sym typeface="Book Antiqua"/>
            </a:endParaRPr>
          </a:p>
        </p:txBody>
      </p:sp>
      <p:sp>
        <p:nvSpPr>
          <p:cNvPr id="316" name="Google Shape;316;g33c33a1b337_1_163"/>
          <p:cNvSpPr txBox="1"/>
          <p:nvPr/>
        </p:nvSpPr>
        <p:spPr>
          <a:xfrm>
            <a:off x="142875" y="1052500"/>
            <a:ext cx="88584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σημειωτική ανάλυση αποδείχτηκε και παραμένει εξαιρετικά επιδράστηκε καθώς περιλαμβάνει ένα ευρύ φάσμα εφαρμογών όπως: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διαφήμιση: εταιρικά σύμβολα και ταυτότητες και αντιλήψεις- προσλαμβάνουσες των καταναλωτών</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ΜΜΕ (ενημέρωση, πολιτισμός…): ανάλυση αφηγημάτων, νοημάτων μέσω της εικόνας, του ήχου και των κειμένω</a:t>
            </a:r>
            <a:r>
              <a:rPr lang="en-US" sz="1600">
                <a:solidFill>
                  <a:schemeClr val="dk1"/>
                </a:solidFill>
              </a:rPr>
              <a:t>ν, κατασκευή ρόλων, σχέσεις εξουσίας.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Λογοτεχνία, γλωσσολογία: κατανόηση της αρχιτεκτονικής του νοήματος</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Πολιτισμικές σπουδές: αποκρυπτογράφηση μύθων και ιδεολογιών (</a:t>
            </a:r>
            <a:r>
              <a:rPr lang="en-US" sz="1600">
                <a:solidFill>
                  <a:schemeClr val="dk1"/>
                </a:solidFill>
              </a:rPr>
              <a:t>σημαίες, εθνική ιδεολογία)</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Ψηφιακή Επικοινωνία: σημειωτική των Μέσων κοινωνικής δικτύωσης</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33c33a1b337_1_168"/>
          <p:cNvSpPr txBox="1"/>
          <p:nvPr/>
        </p:nvSpPr>
        <p:spPr>
          <a:xfrm>
            <a:off x="539750" y="476250"/>
            <a:ext cx="8136000" cy="6465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chemeClr val="dk1"/>
              </a:solidFill>
              <a:latin typeface="Arial"/>
              <a:ea typeface="Arial"/>
              <a:cs typeface="Arial"/>
              <a:sym typeface="Arial"/>
            </a:endParaRPr>
          </a:p>
          <a:p>
            <a:pPr marL="45720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322" name="Google Shape;322;g33c33a1b337_1_168"/>
          <p:cNvSpPr txBox="1"/>
          <p:nvPr/>
        </p:nvSpPr>
        <p:spPr>
          <a:xfrm>
            <a:off x="142875" y="1052500"/>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Βασικά στάδια της σημειωτικής ανάλυσης: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1600">
                <a:solidFill>
                  <a:schemeClr val="dk1"/>
                </a:solidFill>
              </a:rPr>
              <a:t>i) </a:t>
            </a:r>
            <a:r>
              <a:rPr lang="en-US" sz="1600" b="0" i="0" u="none" strike="noStrike" cap="none">
                <a:solidFill>
                  <a:schemeClr val="dk1"/>
                </a:solidFill>
                <a:latin typeface="Arial"/>
                <a:ea typeface="Arial"/>
                <a:cs typeface="Arial"/>
                <a:sym typeface="Arial"/>
              </a:rPr>
              <a:t>Αναγνώριση/ διάκριση σημείων και συμβόλων (π.χ. τα σύμβολα ως έκφραση μιας κατασκευής ενός πολιτισμού)</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1600">
                <a:solidFill>
                  <a:schemeClr val="dk1"/>
                </a:solidFill>
              </a:rPr>
              <a:t>ii) </a:t>
            </a:r>
            <a:r>
              <a:rPr lang="en-US" sz="1600" b="0" i="0" u="none" strike="noStrike" cap="none">
                <a:solidFill>
                  <a:schemeClr val="dk1"/>
                </a:solidFill>
                <a:latin typeface="Arial"/>
                <a:ea typeface="Arial"/>
                <a:cs typeface="Arial"/>
                <a:sym typeface="Arial"/>
              </a:rPr>
              <a:t>Ανάλυση των έκδηλων και των υπονοούμενων νοημάτων (π.χ. η διερεύνηση των άρρητων, έμμεσων νοημάτων που ένας πολιτισμός αποδίδει σε ένα σύμβολο, π.χ. μια φωτογραφία του Τσε, μια φωτογραφία της Μ. Μονρόε)</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1600">
                <a:solidFill>
                  <a:schemeClr val="dk1"/>
                </a:solidFill>
              </a:rPr>
              <a:t>iii) </a:t>
            </a:r>
            <a:r>
              <a:rPr lang="en-US" sz="1600" b="0" i="0" u="none" strike="noStrike" cap="none">
                <a:solidFill>
                  <a:schemeClr val="dk1"/>
                </a:solidFill>
                <a:latin typeface="Arial"/>
                <a:ea typeface="Arial"/>
                <a:cs typeface="Arial"/>
                <a:sym typeface="Arial"/>
              </a:rPr>
              <a:t>Κατανόηση του πολιτισμικού και ιστορικού πλαισίου (διαφορές από πλαίσιο σε πλαίσιο, ιστορική εξέλιξη)</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None/>
            </a:pPr>
            <a:r>
              <a:rPr lang="en-US" sz="1600">
                <a:solidFill>
                  <a:schemeClr val="dk1"/>
                </a:solidFill>
              </a:rPr>
              <a:t>iv) </a:t>
            </a:r>
            <a:r>
              <a:rPr lang="en-US" sz="1600" b="0" i="0" u="none" strike="noStrike" cap="none">
                <a:solidFill>
                  <a:schemeClr val="dk1"/>
                </a:solidFill>
                <a:latin typeface="Arial"/>
                <a:ea typeface="Arial"/>
                <a:cs typeface="Arial"/>
                <a:sym typeface="Arial"/>
              </a:rPr>
              <a:t>Εξακρίβωση της διακειμενικότητας</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g33c33a1b337_1_178"/>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28" name="Google Shape;328;g33c33a1b337_1_178"/>
          <p:cNvSpPr txBox="1"/>
          <p:nvPr/>
        </p:nvSpPr>
        <p:spPr>
          <a:xfrm>
            <a:off x="142875" y="1052500"/>
            <a:ext cx="88584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Βασικά στάδια της σημειωτικής ανάλυσης: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a:solidFill>
                  <a:schemeClr val="dk1"/>
                </a:solidFill>
              </a:rPr>
              <a:t>v</a:t>
            </a:r>
            <a:r>
              <a:rPr lang="en-US" sz="1600" b="0" i="0" u="none" strike="noStrike" cap="none">
                <a:solidFill>
                  <a:schemeClr val="dk1"/>
                </a:solidFill>
                <a:latin typeface="Arial"/>
                <a:ea typeface="Arial"/>
                <a:cs typeface="Arial"/>
                <a:sym typeface="Arial"/>
              </a:rPr>
              <a:t>) εφαρμογή ειδικών μοντέλων (π.χ. μοντέλο Greimas- Actantial, square)</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π.χ. Ειδικά στο αφήγημα, ο Greimas πρότεινε μια χαρτογράφηση των βασικών ρόλων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Πρωταγωνιστής</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Βασική επιδίωξη/ επιθυμία</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Υποκινητής μιας πράξης/δράσης</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Αποδέκτης/ επωφελούμενος/ ζημιωμένος από μια δράση/ πράξη</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Βοηθός του πρωταγωνιστή</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Αντίπαλος του πρωταγωνιστή</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Όσο και αν φαίνεται απλοϊκή, μια τέτοια δομή επιτρέπει τη συγκριτική μελέτη, τη συσχέτιση των συμβόλων και των μύθων μεταξύ διαφορετικών πολιτισμών.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436f473b87_0_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34" name="Google Shape;334;g3436f473b87_0_0"/>
          <p:cNvSpPr txBox="1"/>
          <p:nvPr/>
        </p:nvSpPr>
        <p:spPr>
          <a:xfrm>
            <a:off x="142875" y="1052500"/>
            <a:ext cx="8858400" cy="5325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παράδειγμα του πολιτικού αφηγήματος ως αντικειμένου της σημειωτικής ανάλυσης </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a:solidFill>
                  <a:schemeClr val="dk1"/>
                </a:solidFill>
              </a:rPr>
              <a:t>-Η αφήγηση έχει αναδειχθεί σε κεντρικό στοιχείο της πολιτικής επικοινωνίας και του δημόσιου λόγου.</a:t>
            </a:r>
            <a:br>
              <a:rPr lang="en-US">
                <a:solidFill>
                  <a:schemeClr val="dk1"/>
                </a:solidFill>
              </a:rPr>
            </a:br>
            <a:endParaRPr>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en-US">
                <a:solidFill>
                  <a:schemeClr val="dk1"/>
                </a:solidFill>
              </a:rPr>
              <a:t>Η </a:t>
            </a:r>
            <a:r>
              <a:rPr lang="en-US" b="1">
                <a:solidFill>
                  <a:schemeClr val="dk1"/>
                </a:solidFill>
              </a:rPr>
              <a:t>σημειωτική προσέγγιση</a:t>
            </a:r>
            <a:r>
              <a:rPr lang="en-US">
                <a:solidFill>
                  <a:schemeClr val="dk1"/>
                </a:solidFill>
              </a:rPr>
              <a:t> εξετάζει την αφήγηση όχι απλώς ως μέσο «επικοινωνίας», αλλά ως </a:t>
            </a:r>
            <a:r>
              <a:rPr lang="en-US" b="1">
                <a:solidFill>
                  <a:schemeClr val="dk1"/>
                </a:solidFill>
              </a:rPr>
              <a:t>δομή νοήματος</a:t>
            </a:r>
            <a:r>
              <a:rPr lang="en-US">
                <a:solidFill>
                  <a:schemeClr val="dk1"/>
                </a:solidFill>
              </a:rPr>
              <a:t> που μεταμορφώνει καταστάσεις, αξίες και ταυτότητες.</a:t>
            </a:r>
            <a:br>
              <a:rPr lang="en-US">
                <a:solidFill>
                  <a:schemeClr val="dk1"/>
                </a:solidFill>
              </a:rPr>
            </a:br>
            <a:endParaRPr>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en-US">
                <a:solidFill>
                  <a:schemeClr val="dk1"/>
                </a:solidFill>
              </a:rPr>
              <a:t>Ο πολιτικός λόγος δεν είναι απλώς περιγραφικός, αλλά </a:t>
            </a:r>
            <a:r>
              <a:rPr lang="en-US" b="1">
                <a:solidFill>
                  <a:schemeClr val="dk1"/>
                </a:solidFill>
              </a:rPr>
              <a:t>δραστικός</a:t>
            </a:r>
            <a:r>
              <a:rPr lang="en-US">
                <a:solidFill>
                  <a:schemeClr val="dk1"/>
                </a:solidFill>
              </a:rPr>
              <a:t>: διαμορφώνει την πραγματικότητα μέσω </a:t>
            </a:r>
            <a:r>
              <a:rPr lang="en-US" b="1">
                <a:solidFill>
                  <a:schemeClr val="dk1"/>
                </a:solidFill>
              </a:rPr>
              <a:t>συμβολικών μετατοπίσεων</a:t>
            </a:r>
            <a:r>
              <a:rPr lang="en-US">
                <a:solidFill>
                  <a:schemeClr val="dk1"/>
                </a:solidFill>
              </a:rPr>
              <a:t> και </a:t>
            </a:r>
            <a:r>
              <a:rPr lang="en-US" b="1">
                <a:solidFill>
                  <a:schemeClr val="dk1"/>
                </a:solidFill>
              </a:rPr>
              <a:t>αφηγηματικών πράξεων</a:t>
            </a:r>
            <a:r>
              <a:rPr lang="en-US">
                <a:solidFill>
                  <a:schemeClr val="dk1"/>
                </a:solidFill>
              </a:rPr>
              <a:t>.</a:t>
            </a:r>
            <a:br>
              <a:rPr lang="en-US">
                <a:solidFill>
                  <a:schemeClr val="dk1"/>
                </a:solidFill>
              </a:rPr>
            </a:br>
            <a:endParaRPr>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en-US">
                <a:solidFill>
                  <a:schemeClr val="dk1"/>
                </a:solidFill>
              </a:rPr>
              <a:t>Ο στόχος της σημειωτικής αφήγησης είναι να αναλύσει </a:t>
            </a:r>
            <a:r>
              <a:rPr lang="en-US" b="1">
                <a:solidFill>
                  <a:schemeClr val="dk1"/>
                </a:solidFill>
              </a:rPr>
              <a:t>τους κανόνες, τα καθεστώτα και τις χρονικότητες</a:t>
            </a:r>
            <a:r>
              <a:rPr lang="en-US">
                <a:solidFill>
                  <a:schemeClr val="dk1"/>
                </a:solidFill>
              </a:rPr>
              <a:t> που οργανώνουν τις πολιτικές αφηγήσεις.</a:t>
            </a:r>
            <a:endParaRPr>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600">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3436f473b87_0_6"/>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40" name="Google Shape;340;g3436f473b87_0_6"/>
          <p:cNvSpPr txBox="1"/>
          <p:nvPr/>
        </p:nvSpPr>
        <p:spPr>
          <a:xfrm>
            <a:off x="142875" y="1052500"/>
            <a:ext cx="8858400" cy="59799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παράδειγμα του πολιτικού αφηγήματος ως αντικειμένου της σημειωτικής ανάλυσης </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1">
                <a:solidFill>
                  <a:schemeClr val="dk1"/>
                </a:solidFill>
              </a:rPr>
              <a:t>Μεταμόρφωση και χρονικότητα</a:t>
            </a:r>
            <a:r>
              <a:rPr lang="en-US" sz="1600">
                <a:solidFill>
                  <a:schemeClr val="dk1"/>
                </a:solidFill>
              </a:rPr>
              <a:t> στο πολιτικό αφήγημα</a:t>
            </a:r>
            <a:endParaRPr sz="1600">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en-US" sz="1500">
                <a:solidFill>
                  <a:schemeClr val="dk1"/>
                </a:solidFill>
              </a:rPr>
              <a:t>Η έννοια της </a:t>
            </a:r>
            <a:r>
              <a:rPr lang="en-US" sz="1500" b="1">
                <a:solidFill>
                  <a:schemeClr val="dk1"/>
                </a:solidFill>
              </a:rPr>
              <a:t>μεταμόρφωσης (transformation)</a:t>
            </a:r>
            <a:r>
              <a:rPr lang="en-US" sz="1500">
                <a:solidFill>
                  <a:schemeClr val="dk1"/>
                </a:solidFill>
              </a:rPr>
              <a:t> βρίσκεται στον πυρήνα της σημειωτικής του πολιτικού: από το "πριν" στο "μετά", από την κρίση στην υποτιθέμενη λύση.</a:t>
            </a:r>
            <a:br>
              <a:rPr lang="en-US" sz="1500">
                <a:solidFill>
                  <a:schemeClr val="dk1"/>
                </a:solidFill>
              </a:rPr>
            </a:br>
            <a:endParaRPr sz="1500">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en-US" sz="1500">
                <a:solidFill>
                  <a:schemeClr val="dk1"/>
                </a:solidFill>
              </a:rPr>
              <a:t>Οι πολιτικές αφηγήσεις δομούνται γύρω από </a:t>
            </a:r>
            <a:r>
              <a:rPr lang="en-US" sz="1500" b="1">
                <a:solidFill>
                  <a:schemeClr val="dk1"/>
                </a:solidFill>
              </a:rPr>
              <a:t>χρονικά καθεστώτα</a:t>
            </a:r>
            <a:r>
              <a:rPr lang="en-US" sz="1500">
                <a:solidFill>
                  <a:schemeClr val="dk1"/>
                </a:solidFill>
              </a:rPr>
              <a:t> όπως:</a:t>
            </a:r>
            <a:br>
              <a:rPr lang="en-US" sz="1500">
                <a:solidFill>
                  <a:schemeClr val="dk1"/>
                </a:solidFill>
              </a:rPr>
            </a:br>
            <a:endParaRPr sz="1500">
              <a:solidFill>
                <a:schemeClr val="dk1"/>
              </a:solidFill>
            </a:endParaRPr>
          </a:p>
          <a:p>
            <a:pPr marL="457200" lvl="0" indent="-323850" algn="l" rtl="0">
              <a:lnSpc>
                <a:spcPct val="115000"/>
              </a:lnSpc>
              <a:spcBef>
                <a:spcPts val="1200"/>
              </a:spcBef>
              <a:spcAft>
                <a:spcPts val="0"/>
              </a:spcAft>
              <a:buClr>
                <a:schemeClr val="dk1"/>
              </a:buClr>
              <a:buSzPts val="1500"/>
              <a:buChar char="●"/>
            </a:pPr>
            <a:r>
              <a:rPr lang="en-US" sz="1500">
                <a:solidFill>
                  <a:schemeClr val="dk1"/>
                </a:solidFill>
              </a:rPr>
              <a:t>Η αναμονή και η υπόσχεση (“θα δείτε τα αποτελέσματα”)</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Η επείγουσα δράση (“πρέπει να δράσουμε τώρα”)</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Η σταδιακή αλλαγή (“χτίζουμε σταδιακά το μέλλον”)</a:t>
            </a:r>
            <a:br>
              <a:rPr lang="en-US" sz="1500">
                <a:solidFill>
                  <a:schemeClr val="dk1"/>
                </a:solidFill>
              </a:rPr>
            </a:b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Αυτές οι μορφές δημιουργούν </a:t>
            </a:r>
            <a:r>
              <a:rPr lang="en-US" sz="1500" b="1">
                <a:solidFill>
                  <a:schemeClr val="dk1"/>
                </a:solidFill>
              </a:rPr>
              <a:t>αφηγηματικούς ρυθμούς</a:t>
            </a:r>
            <a:r>
              <a:rPr lang="en-US" sz="1500">
                <a:solidFill>
                  <a:schemeClr val="dk1"/>
                </a:solidFill>
              </a:rPr>
              <a:t> που επηρεάζουν πώς γίνεται αντιληπτή η αποτελεσματικότητα και η νομιμότητα της εξουσίας.</a:t>
            </a:r>
            <a:endParaRPr>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6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3436f473b87_0_12"/>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46" name="Google Shape;346;g3436f473b87_0_12"/>
          <p:cNvSpPr txBox="1"/>
          <p:nvPr/>
        </p:nvSpPr>
        <p:spPr>
          <a:xfrm>
            <a:off x="142875" y="1052500"/>
            <a:ext cx="8858400" cy="5345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παράδειγμα του πολιτικού αφηγήματος ως αντικειμένου της σημειωτικής ανάλυσης </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500">
              <a:solidFill>
                <a:schemeClr val="dk1"/>
              </a:solidFill>
            </a:endParaRPr>
          </a:p>
          <a:p>
            <a:pPr marL="0" lvl="0" indent="0" algn="just" rtl="0">
              <a:lnSpc>
                <a:spcPct val="150000"/>
              </a:lnSpc>
              <a:spcBef>
                <a:spcPts val="0"/>
              </a:spcBef>
              <a:spcAft>
                <a:spcPts val="0"/>
              </a:spcAft>
              <a:buClr>
                <a:schemeClr val="dk1"/>
              </a:buClr>
              <a:buSzPts val="1100"/>
              <a:buFont typeface="Arial"/>
              <a:buNone/>
            </a:pPr>
            <a:r>
              <a:rPr lang="en-US" sz="1500">
                <a:solidFill>
                  <a:schemeClr val="dk1"/>
                </a:solidFill>
              </a:rPr>
              <a:t>Ο Alonso (2014) διακρίνει τρία βασικά </a:t>
            </a:r>
            <a:r>
              <a:rPr lang="en-US" sz="1500" b="1">
                <a:solidFill>
                  <a:schemeClr val="dk1"/>
                </a:solidFill>
              </a:rPr>
              <a:t>καθεστώτα αφήγησης</a:t>
            </a:r>
            <a:r>
              <a:rPr lang="en-US" sz="1500">
                <a:solidFill>
                  <a:schemeClr val="dk1"/>
                </a:solidFill>
              </a:rPr>
              <a:t> στον πολιτικό λόγο:</a:t>
            </a:r>
            <a:br>
              <a:rPr lang="en-US" sz="1500">
                <a:solidFill>
                  <a:schemeClr val="dk1"/>
                </a:solidFill>
              </a:rPr>
            </a:br>
            <a:endParaRPr sz="1500">
              <a:solidFill>
                <a:schemeClr val="dk1"/>
              </a:solidFill>
            </a:endParaRPr>
          </a:p>
          <a:p>
            <a:pPr marL="457200" lvl="0" indent="-323850" algn="l" rtl="0">
              <a:lnSpc>
                <a:spcPct val="115000"/>
              </a:lnSpc>
              <a:spcBef>
                <a:spcPts val="1200"/>
              </a:spcBef>
              <a:spcAft>
                <a:spcPts val="0"/>
              </a:spcAft>
              <a:buClr>
                <a:schemeClr val="dk1"/>
              </a:buClr>
              <a:buSzPts val="1500"/>
              <a:buAutoNum type="arabicPeriod"/>
            </a:pPr>
            <a:r>
              <a:rPr lang="en-US" sz="1500" b="1">
                <a:solidFill>
                  <a:schemeClr val="dk1"/>
                </a:solidFill>
              </a:rPr>
              <a:t>Τελεολογικό (κλασικό)</a:t>
            </a:r>
            <a:r>
              <a:rPr lang="en-US" sz="1500">
                <a:solidFill>
                  <a:schemeClr val="dk1"/>
                </a:solidFill>
              </a:rPr>
              <a:t>: Ενιαία αφήγηση με αρχή-μέση-τέλος, όπου ο "ήρωας" (πολιτικός) φέρει λύσεις.</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AutoNum type="arabicPeriod"/>
            </a:pPr>
            <a:r>
              <a:rPr lang="en-US" sz="1500" b="1">
                <a:solidFill>
                  <a:schemeClr val="dk1"/>
                </a:solidFill>
              </a:rPr>
              <a:t>Αφηγηματικό παρόν (actualizing)</a:t>
            </a:r>
            <a:r>
              <a:rPr lang="en-US" sz="1500">
                <a:solidFill>
                  <a:schemeClr val="dk1"/>
                </a:solidFill>
              </a:rPr>
              <a:t>: Διαρκής παραγωγή προβλημάτων και υποσχέσεων που δεν υλοποιούνται ποτέ πλήρως.</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AutoNum type="arabicPeriod"/>
            </a:pPr>
            <a:r>
              <a:rPr lang="en-US" sz="1500" b="1">
                <a:solidFill>
                  <a:schemeClr val="dk1"/>
                </a:solidFill>
              </a:rPr>
              <a:t>Ασαφής/υβριδικός λόγος</a:t>
            </a:r>
            <a:r>
              <a:rPr lang="en-US" sz="1500">
                <a:solidFill>
                  <a:schemeClr val="dk1"/>
                </a:solidFill>
              </a:rPr>
              <a:t>: Ταυτόχρονη συνύπαρξη νίκης και ήττας, δράσης και αδράνειας (π.χ. πολιτικοί που "χάνουν κερδίζοντας").</a:t>
            </a:r>
            <a:br>
              <a:rPr lang="en-US" sz="1500">
                <a:solidFill>
                  <a:schemeClr val="dk1"/>
                </a:solidFill>
              </a:rPr>
            </a:b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Η σημειωτική επιτρέπει την </a:t>
            </a:r>
            <a:r>
              <a:rPr lang="en-US" sz="1500" b="1">
                <a:solidFill>
                  <a:schemeClr val="dk1"/>
                </a:solidFill>
              </a:rPr>
              <a:t>χαρτογράφηση αυτών των αφηγηματικών μηχανισμών</a:t>
            </a:r>
            <a:r>
              <a:rPr lang="en-US" sz="1500">
                <a:solidFill>
                  <a:schemeClr val="dk1"/>
                </a:solidFill>
              </a:rPr>
              <a:t> και συμβάλλει στην ερμηνεία του πώς δομείται η εξουσία μέσω της γλώσσας και των συμβόλων.</a:t>
            </a:r>
            <a:endParaRPr sz="15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6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3436f473b87_0_19"/>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52" name="Google Shape;352;g3436f473b87_0_19"/>
          <p:cNvSpPr txBox="1"/>
          <p:nvPr/>
        </p:nvSpPr>
        <p:spPr>
          <a:xfrm>
            <a:off x="142875" y="1052500"/>
            <a:ext cx="8858400" cy="5610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παράδειγμα της κριτικής σημειωτικής στην πολιτική (critical semiotics) </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a:solidFill>
                  <a:schemeClr val="dk1"/>
                </a:solidFill>
              </a:rPr>
              <a:t>  (Genosko, 2016)</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Η </a:t>
            </a:r>
            <a:r>
              <a:rPr lang="en-US" sz="1500" b="1">
                <a:solidFill>
                  <a:schemeClr val="dk1"/>
                </a:solidFill>
              </a:rPr>
              <a:t>κριτική σημειωτική</a:t>
            </a:r>
            <a:r>
              <a:rPr lang="en-US" sz="1500">
                <a:solidFill>
                  <a:schemeClr val="dk1"/>
                </a:solidFill>
              </a:rPr>
              <a:t> στην πολιτική δεν περιορίζεται στο </a:t>
            </a:r>
            <a:r>
              <a:rPr lang="en-US" sz="1500" i="1">
                <a:solidFill>
                  <a:schemeClr val="dk1"/>
                </a:solidFill>
              </a:rPr>
              <a:t>τι λέει</a:t>
            </a:r>
            <a:r>
              <a:rPr lang="en-US" sz="1500">
                <a:solidFill>
                  <a:schemeClr val="dk1"/>
                </a:solidFill>
              </a:rPr>
              <a:t> ένας πολιτικός λόγος ή μια καμπάνια, αλλά εστιάζει στο </a:t>
            </a:r>
            <a:r>
              <a:rPr lang="en-US" sz="1500" i="1">
                <a:solidFill>
                  <a:schemeClr val="dk1"/>
                </a:solidFill>
              </a:rPr>
              <a:t>πώς και γιατί</a:t>
            </a:r>
            <a:r>
              <a:rPr lang="en-US" sz="1500">
                <a:solidFill>
                  <a:schemeClr val="dk1"/>
                </a:solidFill>
              </a:rPr>
              <a:t> παράγεται το πολιτικό νόημα, πώς ενεργοποιεί επιθυμίες, φόβους και υποκειμενικότητες. Αποκαλύπτει </a:t>
            </a:r>
            <a:r>
              <a:rPr lang="en-US" sz="1500" b="1">
                <a:solidFill>
                  <a:schemeClr val="dk1"/>
                </a:solidFill>
              </a:rPr>
              <a:t>κρυμμένες σχέσεις εξουσίας, μηχανισμούς κανονικοποίησης και αποκλεισμού</a:t>
            </a:r>
            <a:r>
              <a:rPr lang="en-US" sz="1500">
                <a:solidFill>
                  <a:schemeClr val="dk1"/>
                </a:solidFill>
              </a:rPr>
              <a:t>.</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Π.x.:</a:t>
            </a:r>
            <a:endParaRPr sz="1500" b="1">
              <a:solidFill>
                <a:schemeClr val="dk1"/>
              </a:solidFill>
            </a:endParaRPr>
          </a:p>
          <a:p>
            <a:pPr marL="457200" lvl="0" indent="-323850" algn="l" rtl="0">
              <a:lnSpc>
                <a:spcPct val="115000"/>
              </a:lnSpc>
              <a:spcBef>
                <a:spcPts val="1200"/>
              </a:spcBef>
              <a:spcAft>
                <a:spcPts val="0"/>
              </a:spcAft>
              <a:buClr>
                <a:schemeClr val="dk1"/>
              </a:buClr>
              <a:buSzPts val="1500"/>
              <a:buChar char="●"/>
            </a:pPr>
            <a:r>
              <a:rPr lang="en-US" sz="1500">
                <a:solidFill>
                  <a:schemeClr val="dk1"/>
                </a:solidFill>
              </a:rPr>
              <a:t>Οι αφίσες πολιτικών κομμάτων </a:t>
            </a:r>
            <a:r>
              <a:rPr lang="en-US" sz="1500" b="1">
                <a:solidFill>
                  <a:schemeClr val="dk1"/>
                </a:solidFill>
              </a:rPr>
              <a:t>δεν πληροφορούν απλά</a:t>
            </a:r>
            <a:r>
              <a:rPr lang="en-US" sz="1500">
                <a:solidFill>
                  <a:schemeClr val="dk1"/>
                </a:solidFill>
              </a:rPr>
              <a:t>: προβάλλουν </a:t>
            </a:r>
            <a:r>
              <a:rPr lang="en-US" sz="1500" b="1">
                <a:solidFill>
                  <a:schemeClr val="dk1"/>
                </a:solidFill>
              </a:rPr>
              <a:t>κατασκευασμένα πρότυπα ηγετών</a:t>
            </a:r>
            <a:r>
              <a:rPr lang="en-US" sz="1500">
                <a:solidFill>
                  <a:schemeClr val="dk1"/>
                </a:solidFill>
              </a:rPr>
              <a:t> (π.χ. "πατέρας/ σωτήρας του έθνους", “εχθρός της πατρίδας”).</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Πολιτικά σλόγκαν όπως “Νόμος και Τάξη”, “επιστροφή στην κανονικότητα”, “η ελπίδα έρχεται”, “το σωστό μίγμα”, λειτουργούν ως </a:t>
            </a:r>
            <a:r>
              <a:rPr lang="en-US" sz="1500" b="1">
                <a:solidFill>
                  <a:schemeClr val="dk1"/>
                </a:solidFill>
              </a:rPr>
              <a:t>μηχανισμοί επιθυμίας και φόβου</a:t>
            </a:r>
            <a:r>
              <a:rPr lang="en-US" sz="1500">
                <a:solidFill>
                  <a:schemeClr val="dk1"/>
                </a:solidFill>
              </a:rPr>
              <a:t>, συνδέοντας τον νόμο με ασφάλεια και κοινωνικό έλεγχο.</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Τα </a:t>
            </a:r>
            <a:r>
              <a:rPr lang="en-US" sz="1500" b="1">
                <a:solidFill>
                  <a:schemeClr val="dk1"/>
                </a:solidFill>
              </a:rPr>
              <a:t>προεκλογικά ντιμπέιτ</a:t>
            </a:r>
            <a:r>
              <a:rPr lang="en-US" sz="1500">
                <a:solidFill>
                  <a:schemeClr val="dk1"/>
                </a:solidFill>
              </a:rPr>
              <a:t> δεν είναι ουδέτερες ανταλλαγές απόψεων: είναι </a:t>
            </a:r>
            <a:r>
              <a:rPr lang="en-US" sz="1500" b="1">
                <a:solidFill>
                  <a:schemeClr val="dk1"/>
                </a:solidFill>
              </a:rPr>
              <a:t>ασκήσεις κυριαρχίας</a:t>
            </a:r>
            <a:r>
              <a:rPr lang="en-US" sz="1500">
                <a:solidFill>
                  <a:schemeClr val="dk1"/>
                </a:solidFill>
              </a:rPr>
              <a:t>, όπου η στάση του σώματος, η σιωπή και η φωνή έχουν σημειωτική αξία και λειτουργία.</a:t>
            </a:r>
            <a:endParaRPr sz="160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436f473b87_0_26"/>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58" name="Google Shape;358;g3436f473b87_0_26"/>
          <p:cNvSpPr txBox="1"/>
          <p:nvPr/>
        </p:nvSpPr>
        <p:spPr>
          <a:xfrm>
            <a:off x="142875" y="1052500"/>
            <a:ext cx="8858400" cy="5387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παράδειγμα της κριτικής σημειωτικής στην πολιτική (critical semiotics) </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a:solidFill>
                  <a:schemeClr val="dk1"/>
                </a:solidFill>
              </a:rPr>
              <a:t>  (Genosko, 2016)</a:t>
            </a:r>
            <a:endParaRPr sz="20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Ο εντοπισμός των πολιτικών σημείων</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a:solidFill>
                  <a:schemeClr val="dk1"/>
                </a:solidFill>
              </a:rPr>
              <a:t>Ποια είναι τα βασικά </a:t>
            </a:r>
            <a:r>
              <a:rPr lang="en-US" sz="1500" b="1">
                <a:solidFill>
                  <a:schemeClr val="dk1"/>
                </a:solidFill>
              </a:rPr>
              <a:t>πολιτικά σημαίνοντα</a:t>
            </a:r>
            <a:r>
              <a:rPr lang="en-US" sz="1500">
                <a:solidFill>
                  <a:schemeClr val="dk1"/>
                </a:solidFill>
              </a:rPr>
              <a:t> και </a:t>
            </a:r>
            <a:r>
              <a:rPr lang="en-US" sz="1500" b="1">
                <a:solidFill>
                  <a:schemeClr val="dk1"/>
                </a:solidFill>
              </a:rPr>
              <a:t>σημαινόμενα</a:t>
            </a:r>
            <a:r>
              <a:rPr lang="en-US" sz="1500">
                <a:solidFill>
                  <a:schemeClr val="dk1"/>
                </a:solidFill>
              </a:rPr>
              <a:t> σε μια πολιτική καμπάνια ή λόγο;</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Τι αναζητούμε:</a:t>
            </a:r>
            <a:endParaRPr sz="1500" b="1">
              <a:solidFill>
                <a:schemeClr val="dk1"/>
              </a:solidFill>
            </a:endParaRPr>
          </a:p>
          <a:p>
            <a:pPr marL="457200" lvl="0" indent="-323850" algn="l" rtl="0">
              <a:lnSpc>
                <a:spcPct val="115000"/>
              </a:lnSpc>
              <a:spcBef>
                <a:spcPts val="1200"/>
              </a:spcBef>
              <a:spcAft>
                <a:spcPts val="0"/>
              </a:spcAft>
              <a:buClr>
                <a:schemeClr val="dk1"/>
              </a:buClr>
              <a:buSzPts val="1500"/>
              <a:buChar char="●"/>
            </a:pPr>
            <a:r>
              <a:rPr lang="en-US" sz="1500">
                <a:solidFill>
                  <a:schemeClr val="dk1"/>
                </a:solidFill>
              </a:rPr>
              <a:t>Σλόγκαν, εμβλήματα, συνθήματα, σύμβολα (π.χ. σημαίες, χρώματα).</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Επαναλαμβανόμενες λέξεις-κλειδιά (π.χ. «αλλαγή», «πατρίδα», «λαός»).</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Εικόνες που </a:t>
            </a:r>
            <a:r>
              <a:rPr lang="en-US" sz="1500" b="1">
                <a:solidFill>
                  <a:schemeClr val="dk1"/>
                </a:solidFill>
              </a:rPr>
              <a:t>δεν ερμηνεύονται απαραίτητα λογικά</a:t>
            </a:r>
            <a:r>
              <a:rPr lang="en-US" sz="1500">
                <a:solidFill>
                  <a:schemeClr val="dk1"/>
                </a:solidFill>
              </a:rPr>
              <a:t>, αλλά δημιουργούν ένταση, φόρτιση, αναπαραστάσεις (affective semiotics).</a:t>
            </a:r>
            <a:br>
              <a:rPr lang="en-US" sz="1500">
                <a:solidFill>
                  <a:schemeClr val="dk1"/>
                </a:solidFill>
              </a:rPr>
            </a:br>
            <a:endParaRPr sz="15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1500" b="1">
                <a:solidFill>
                  <a:schemeClr val="dk1"/>
                </a:solidFill>
              </a:rPr>
              <a:t>Στόχος:</a:t>
            </a:r>
            <a:br>
              <a:rPr lang="en-US" sz="1500" b="1">
                <a:solidFill>
                  <a:schemeClr val="dk1"/>
                </a:solidFill>
              </a:rPr>
            </a:br>
            <a:r>
              <a:rPr lang="en-US" sz="1500">
                <a:solidFill>
                  <a:schemeClr val="dk1"/>
                </a:solidFill>
              </a:rPr>
              <a:t> Να αναγνωρίσουμε το </a:t>
            </a:r>
            <a:r>
              <a:rPr lang="en-US" sz="1500" b="1">
                <a:solidFill>
                  <a:schemeClr val="dk1"/>
                </a:solidFill>
              </a:rPr>
              <a:t>σύστημα πολιτικών σημείων</a:t>
            </a:r>
            <a:r>
              <a:rPr lang="en-US" sz="1500">
                <a:solidFill>
                  <a:schemeClr val="dk1"/>
                </a:solidFill>
              </a:rPr>
              <a:t> που ενεργοποιούνται και τον ρόλο τους στη διαμόρφωση συνείδησης.</a:t>
            </a:r>
            <a:endParaRPr sz="1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3c33a1b337_1_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38" name="Google Shape;138;g33c33a1b337_1_0"/>
          <p:cNvSpPr txBox="1"/>
          <p:nvPr/>
        </p:nvSpPr>
        <p:spPr>
          <a:xfrm>
            <a:off x="142875" y="1052500"/>
            <a:ext cx="8858400" cy="46563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Ποιοτική ή ποσοτική ανάλυση περιεχομένου;</a:t>
            </a:r>
            <a:endParaRPr sz="1800" b="1"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endParaRPr sz="1800" b="1"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Έστω ότι στην κλίμακα 1-10, το 1 είναι το απόλυτα ποσοτικό και το 10 το απόλυτα ποιοτικό…</a:t>
            </a:r>
            <a:endParaRPr sz="1500" b="0" i="0" u="none" strike="noStrike" cap="none">
              <a:solidFill>
                <a:schemeClr val="dk1"/>
              </a:solidFill>
              <a:latin typeface="Arial"/>
              <a:ea typeface="Arial"/>
              <a:cs typeface="Arial"/>
              <a:sym typeface="Arial"/>
            </a:endParaRPr>
          </a:p>
          <a:p>
            <a:pPr marL="457200" marR="0" lvl="0" indent="-323850" algn="just" rtl="0">
              <a:lnSpc>
                <a:spcPct val="15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Που θα βάζατε τον εντοπισμό και την ποσοτική καταμέτρηση των ‘αιτίων της οικονομικής κρίσης’ στην ομιλία του πρωθυπουργού;</a:t>
            </a:r>
            <a:endParaRPr sz="1500" b="0" i="0" u="none" strike="noStrike" cap="none">
              <a:solidFill>
                <a:schemeClr val="dk1"/>
              </a:solidFill>
              <a:latin typeface="Arial"/>
              <a:ea typeface="Arial"/>
              <a:cs typeface="Arial"/>
              <a:sym typeface="Arial"/>
            </a:endParaRPr>
          </a:p>
          <a:p>
            <a:pPr marL="457200" marR="0" lvl="0" indent="-323850" algn="just" rtl="0">
              <a:lnSpc>
                <a:spcPct val="15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Που θα βάζατε την καταμέτρηση των ρεπορτάζ της ‘Καθημερινής’ που δηλώνουν ως πηγή/υπογραφή το Reuters/afp/ap και αυτά που υπογράφονται από τους δημοσιογράφους της;</a:t>
            </a:r>
            <a:endParaRPr sz="1500" b="0" i="0" u="none" strike="noStrike" cap="none">
              <a:solidFill>
                <a:schemeClr val="dk1"/>
              </a:solidFill>
              <a:latin typeface="Arial"/>
              <a:ea typeface="Arial"/>
              <a:cs typeface="Arial"/>
              <a:sym typeface="Arial"/>
            </a:endParaRPr>
          </a:p>
          <a:p>
            <a:pPr marL="457200" marR="0" lvl="0" indent="-323850" algn="just" rtl="0">
              <a:lnSpc>
                <a:spcPct val="15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Που θα βάζατε την καταμέτρηση των τίτλων εντυπωσιασμού και των πληροφοριακών τίτλων του ‘Βήματος’</a:t>
            </a:r>
            <a:endParaRPr sz="1500" b="0" i="0" u="none" strike="noStrike" cap="none">
              <a:solidFill>
                <a:schemeClr val="dk1"/>
              </a:solidFill>
              <a:latin typeface="Arial"/>
              <a:ea typeface="Arial"/>
              <a:cs typeface="Arial"/>
              <a:sym typeface="Arial"/>
            </a:endParaRPr>
          </a:p>
          <a:p>
            <a:pPr marL="457200" marR="0" lvl="0" indent="-323850" algn="just" rtl="0">
              <a:lnSpc>
                <a:spcPct val="150000"/>
              </a:lnSpc>
              <a:spcBef>
                <a:spcPts val="0"/>
              </a:spcBef>
              <a:spcAft>
                <a:spcPts val="0"/>
              </a:spcAft>
              <a:buClr>
                <a:schemeClr val="dk1"/>
              </a:buClr>
              <a:buSzPts val="1500"/>
              <a:buFont typeface="Arial"/>
              <a:buChar char="-"/>
            </a:pPr>
            <a:r>
              <a:rPr lang="en-US" sz="1500" b="0" i="0" u="none" strike="noStrike" cap="none">
                <a:solidFill>
                  <a:schemeClr val="dk1"/>
                </a:solidFill>
                <a:latin typeface="Arial"/>
                <a:ea typeface="Arial"/>
                <a:cs typeface="Arial"/>
                <a:sym typeface="Arial"/>
              </a:rPr>
              <a:t>Που θα βάζατε την καταμέτρηση των 10 πιο συχνών ουσιαστικών που χρησιμοποίησαν στις ομιλίες τους η Κωνσταντοπούλου και η Αχτσιόγλου;</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139" name="Google Shape;139;g33c33a1b337_1_0"/>
          <p:cNvPicPr preferRelativeResize="0"/>
          <p:nvPr/>
        </p:nvPicPr>
        <p:blipFill rotWithShape="1">
          <a:blip r:embed="rId3">
            <a:alphaModFix/>
          </a:blip>
          <a:srcRect/>
          <a:stretch/>
        </p:blipFill>
        <p:spPr>
          <a:xfrm>
            <a:off x="202900" y="5001475"/>
            <a:ext cx="8673676" cy="1737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g3436f473b87_0_32"/>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64" name="Google Shape;364;g3436f473b87_0_32"/>
          <p:cNvSpPr txBox="1"/>
          <p:nvPr/>
        </p:nvSpPr>
        <p:spPr>
          <a:xfrm>
            <a:off x="142875" y="1052500"/>
            <a:ext cx="8858400" cy="5524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παράδειγμα της κριτικής σημειωτικής στην πολιτική (critical semiotics) </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a:solidFill>
                  <a:schemeClr val="dk1"/>
                </a:solidFill>
              </a:rPr>
              <a:t>  (Genosko, 2016)</a:t>
            </a:r>
            <a:endParaRPr sz="2000">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500" b="1">
                <a:solidFill>
                  <a:schemeClr val="dk1"/>
                </a:solidFill>
              </a:rPr>
              <a:t>Ανάλυση Λόγου και ιδεολογικού σημείου</a:t>
            </a:r>
            <a:endParaRPr sz="15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Εμφαση σε:</a:t>
            </a:r>
            <a:endParaRPr sz="1500" b="1">
              <a:solidFill>
                <a:schemeClr val="dk1"/>
              </a:solidFill>
            </a:endParaRPr>
          </a:p>
          <a:p>
            <a:pPr marL="457200" lvl="0" indent="-323850" algn="l" rtl="0">
              <a:lnSpc>
                <a:spcPct val="115000"/>
              </a:lnSpc>
              <a:spcBef>
                <a:spcPts val="1200"/>
              </a:spcBef>
              <a:spcAft>
                <a:spcPts val="0"/>
              </a:spcAft>
              <a:buClr>
                <a:schemeClr val="dk1"/>
              </a:buClr>
              <a:buSzPts val="1500"/>
              <a:buChar char="●"/>
            </a:pPr>
            <a:r>
              <a:rPr lang="en-US" sz="1500" b="1">
                <a:solidFill>
                  <a:schemeClr val="dk1"/>
                </a:solidFill>
              </a:rPr>
              <a:t>Αφηγήσεις-πλαίσια (framing)</a:t>
            </a:r>
            <a:r>
              <a:rPr lang="en-US" sz="1500">
                <a:solidFill>
                  <a:schemeClr val="dk1"/>
                </a:solidFill>
              </a:rPr>
              <a:t>: Πώς παρουσιάζεται ένα πρόβλημα (π.χ. μετανάστευση ως απειλή);</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b="1">
                <a:solidFill>
                  <a:schemeClr val="dk1"/>
                </a:solidFill>
              </a:rPr>
              <a:t>Μηχανισμοί πόλωσης</a:t>
            </a:r>
            <a:r>
              <a:rPr lang="en-US" sz="1500">
                <a:solidFill>
                  <a:schemeClr val="dk1"/>
                </a:solidFill>
              </a:rPr>
              <a:t>: Διαχωρισμός σε “εμείς” και “αλλοι”.</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b="1">
                <a:solidFill>
                  <a:schemeClr val="dk1"/>
                </a:solidFill>
              </a:rPr>
              <a:t>Δημιουργία "φαντασιακών/ιδεατών ταυτοτήτων"</a:t>
            </a:r>
            <a:r>
              <a:rPr lang="en-US" sz="1500">
                <a:solidFill>
                  <a:schemeClr val="dk1"/>
                </a:solidFill>
              </a:rPr>
              <a:t> (π.χ. ο “πραγματικός Έλληνας”).</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b="1">
                <a:solidFill>
                  <a:schemeClr val="dk1"/>
                </a:solidFill>
              </a:rPr>
              <a:t>Δομές νομιμοποίησης</a:t>
            </a:r>
            <a:r>
              <a:rPr lang="en-US" sz="1500">
                <a:solidFill>
                  <a:schemeClr val="dk1"/>
                </a:solidFill>
              </a:rPr>
              <a:t>: Ποια στοιχεία νομιμοποιούν την ισχύ του πολιτικού λόγου; (π.χ. επίκληση σε αξίες, στατιστική, ερευνα κοινής γνώμης)</a:t>
            </a:r>
            <a:endParaRPr sz="150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US" sz="1500" b="1">
                <a:solidFill>
                  <a:schemeClr val="dk1"/>
                </a:solidFill>
              </a:rPr>
              <a:t>Σκοπός:</a:t>
            </a:r>
            <a:br>
              <a:rPr lang="en-US" sz="1500" b="1">
                <a:solidFill>
                  <a:schemeClr val="dk1"/>
                </a:solidFill>
              </a:rPr>
            </a:br>
            <a:r>
              <a:rPr lang="en-US" sz="1500">
                <a:solidFill>
                  <a:schemeClr val="dk1"/>
                </a:solidFill>
              </a:rPr>
              <a:t> Να αποκαλύψουμε </a:t>
            </a:r>
            <a:r>
              <a:rPr lang="en-US" sz="1500" b="1">
                <a:solidFill>
                  <a:schemeClr val="dk1"/>
                </a:solidFill>
              </a:rPr>
              <a:t>πολιτικές ιδεολογίες που νομιμοποιούνται/ ισχυροποιούνται </a:t>
            </a:r>
            <a:r>
              <a:rPr lang="en-US" sz="1500">
                <a:solidFill>
                  <a:schemeClr val="dk1"/>
                </a:solidFill>
              </a:rPr>
              <a:t>μέσω σημειωτικών πρακτικών.</a:t>
            </a:r>
            <a:endParaRPr sz="150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3436f473b87_0_38"/>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70" name="Google Shape;370;g3436f473b87_0_38"/>
          <p:cNvSpPr txBox="1"/>
          <p:nvPr/>
        </p:nvSpPr>
        <p:spPr>
          <a:xfrm>
            <a:off x="142875" y="1052500"/>
            <a:ext cx="8858400" cy="5858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παράδειγμα της κριτικής σημειωτικής στην πολιτική (critical semiotics) </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a:solidFill>
                  <a:schemeClr val="dk1"/>
                </a:solidFill>
              </a:rPr>
              <a:t>  (Genosko, 2016)</a:t>
            </a:r>
            <a:endParaRPr sz="2000">
              <a:solidFill>
                <a:schemeClr val="dk1"/>
              </a:solidFill>
            </a:endParaRPr>
          </a:p>
          <a:p>
            <a:pPr marL="0" lvl="0" indent="0" algn="l" rtl="0">
              <a:lnSpc>
                <a:spcPct val="115000"/>
              </a:lnSpc>
              <a:spcBef>
                <a:spcPts val="1400"/>
              </a:spcBef>
              <a:spcAft>
                <a:spcPts val="0"/>
              </a:spcAft>
              <a:buClr>
                <a:schemeClr val="dk1"/>
              </a:buClr>
              <a:buSzPts val="1100"/>
              <a:buFont typeface="Arial"/>
              <a:buNone/>
            </a:pPr>
            <a:r>
              <a:rPr lang="en-US" sz="1500" b="1">
                <a:solidFill>
                  <a:schemeClr val="dk1"/>
                </a:solidFill>
              </a:rPr>
              <a:t>Χαρτογράφηση Πολιτικών Μηχανισμών Επιρροής</a:t>
            </a:r>
            <a:endParaRPr sz="1500" b="1">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Αναζητούμε:</a:t>
            </a:r>
            <a:endParaRPr sz="1500" b="1">
              <a:solidFill>
                <a:schemeClr val="dk1"/>
              </a:solidFill>
            </a:endParaRPr>
          </a:p>
          <a:p>
            <a:pPr marL="457200" lvl="0" indent="-323850" algn="l" rtl="0">
              <a:lnSpc>
                <a:spcPct val="115000"/>
              </a:lnSpc>
              <a:spcBef>
                <a:spcPts val="1200"/>
              </a:spcBef>
              <a:spcAft>
                <a:spcPts val="0"/>
              </a:spcAft>
              <a:buClr>
                <a:schemeClr val="dk1"/>
              </a:buClr>
              <a:buSzPts val="1500"/>
              <a:buChar char="●"/>
            </a:pPr>
            <a:r>
              <a:rPr lang="en-US" sz="1500">
                <a:solidFill>
                  <a:schemeClr val="dk1"/>
                </a:solidFill>
              </a:rPr>
              <a:t>Πώς λειτουργεί το πολιτικό σημείο </a:t>
            </a:r>
            <a:r>
              <a:rPr lang="en-US" sz="1500" b="1">
                <a:solidFill>
                  <a:schemeClr val="dk1"/>
                </a:solidFill>
              </a:rPr>
              <a:t>ως σήμα εξουσίας ή αντίστασης/ αντίθεσης</a:t>
            </a:r>
            <a:r>
              <a:rPr lang="en-US" sz="1500">
                <a:solidFill>
                  <a:schemeClr val="dk1"/>
                </a:solidFill>
              </a:rPr>
              <a:t>;</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Ποιες </a:t>
            </a:r>
            <a:r>
              <a:rPr lang="en-US" sz="1500" b="1">
                <a:solidFill>
                  <a:schemeClr val="dk1"/>
                </a:solidFill>
              </a:rPr>
              <a:t>σχέσεις </a:t>
            </a:r>
            <a:r>
              <a:rPr lang="en-US" sz="1500">
                <a:solidFill>
                  <a:schemeClr val="dk1"/>
                </a:solidFill>
              </a:rPr>
              <a:t>δημιουργεί; (π.χ. νομοταγής πολίτης, παραβάτης).</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Ποιο είναι το </a:t>
            </a:r>
            <a:r>
              <a:rPr lang="en-US" sz="1500" b="1">
                <a:solidFill>
                  <a:schemeClr val="dk1"/>
                </a:solidFill>
              </a:rPr>
              <a:t>συναισθηματικό φορτίο</a:t>
            </a:r>
            <a:r>
              <a:rPr lang="en-US" sz="1500">
                <a:solidFill>
                  <a:schemeClr val="dk1"/>
                </a:solidFill>
              </a:rPr>
              <a:t> του σημείου; (π.χ. ενοχή, υπερηφάνεια, φόβος).</a:t>
            </a:r>
            <a:endParaRPr sz="15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rPr>
              <a:t>Εφαρμογή:</a:t>
            </a:r>
            <a:endParaRPr sz="1500" b="1">
              <a:solidFill>
                <a:schemeClr val="dk1"/>
              </a:solidFill>
            </a:endParaRPr>
          </a:p>
          <a:p>
            <a:pPr marL="457200" lvl="0" indent="-323850" algn="l" rtl="0">
              <a:lnSpc>
                <a:spcPct val="115000"/>
              </a:lnSpc>
              <a:spcBef>
                <a:spcPts val="1200"/>
              </a:spcBef>
              <a:spcAft>
                <a:spcPts val="0"/>
              </a:spcAft>
              <a:buClr>
                <a:schemeClr val="dk1"/>
              </a:buClr>
              <a:buSzPts val="1500"/>
              <a:buChar char="●"/>
            </a:pPr>
            <a:r>
              <a:rPr lang="en-US" sz="1500">
                <a:solidFill>
                  <a:schemeClr val="dk1"/>
                </a:solidFill>
              </a:rPr>
              <a:t>Ανάλυση προεκλογικού διαφημιστικού: Τι συναισθήματα παράγει; Ποιον κινητοποιεί; Ποιον αποκλείει;</a:t>
            </a:r>
            <a:br>
              <a:rPr lang="en-US" sz="1500">
                <a:solidFill>
                  <a:schemeClr val="dk1"/>
                </a:solidFill>
              </a:rPr>
            </a:br>
            <a:endParaRPr sz="1500">
              <a:solidFill>
                <a:schemeClr val="dk1"/>
              </a:solidFill>
            </a:endParaRPr>
          </a:p>
          <a:p>
            <a:pPr marL="457200" lvl="0" indent="-323850" algn="l" rtl="0">
              <a:lnSpc>
                <a:spcPct val="115000"/>
              </a:lnSpc>
              <a:spcBef>
                <a:spcPts val="0"/>
              </a:spcBef>
              <a:spcAft>
                <a:spcPts val="0"/>
              </a:spcAft>
              <a:buClr>
                <a:schemeClr val="dk1"/>
              </a:buClr>
              <a:buSzPts val="1500"/>
              <a:buChar char="●"/>
            </a:pPr>
            <a:r>
              <a:rPr lang="en-US" sz="1500">
                <a:solidFill>
                  <a:schemeClr val="dk1"/>
                </a:solidFill>
              </a:rPr>
              <a:t>Παρακολούθηση </a:t>
            </a:r>
            <a:r>
              <a:rPr lang="en-US" sz="1500" b="1">
                <a:solidFill>
                  <a:schemeClr val="dk1"/>
                </a:solidFill>
              </a:rPr>
              <a:t>της μετάβασης από τη σημείωση στην πράξη</a:t>
            </a:r>
            <a:r>
              <a:rPr lang="en-US" sz="1500">
                <a:solidFill>
                  <a:schemeClr val="dk1"/>
                </a:solidFill>
              </a:rPr>
              <a:t>: Πώς ένα σημείο γίνεται πολιτικό εργαλείο και κάλεσμα (π.χ. tweet → δράση).</a:t>
            </a:r>
            <a:endParaRPr sz="1500">
              <a:solidFill>
                <a:schemeClr val="dk1"/>
              </a:solidFill>
            </a:endParaRPr>
          </a:p>
          <a:p>
            <a:pPr marL="0" lvl="0" indent="0" algn="l" rtl="0">
              <a:lnSpc>
                <a:spcPct val="115000"/>
              </a:lnSpc>
              <a:spcBef>
                <a:spcPts val="1400"/>
              </a:spcBef>
              <a:spcAft>
                <a:spcPts val="400"/>
              </a:spcAft>
              <a:buClr>
                <a:schemeClr val="dk1"/>
              </a:buClr>
              <a:buSzPts val="1100"/>
              <a:buFont typeface="Arial"/>
              <a:buNone/>
            </a:pPr>
            <a:endParaRPr sz="1500" b="1">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g3436f473b87_0_44"/>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76" name="Google Shape;376;g3436f473b87_0_44"/>
          <p:cNvSpPr txBox="1"/>
          <p:nvPr/>
        </p:nvSpPr>
        <p:spPr>
          <a:xfrm>
            <a:off x="142875" y="1052500"/>
            <a:ext cx="8858400" cy="5564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a:t>
            </a:r>
            <a:r>
              <a:rPr lang="en-US" sz="1500">
                <a:solidFill>
                  <a:schemeClr val="dk1"/>
                </a:solidFill>
              </a:rPr>
              <a:t>δειγμα της σημειωτικής ανάλυσης στην πολιτική εικόνα/ διαφήμιση</a:t>
            </a:r>
            <a:endParaRPr sz="15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500">
              <a:solidFill>
                <a:schemeClr val="dk1"/>
              </a:solidFill>
            </a:endParaRPr>
          </a:p>
          <a:p>
            <a:pPr marL="457200" marR="0" lvl="0" indent="-323850" algn="just" rtl="0">
              <a:lnSpc>
                <a:spcPct val="150000"/>
              </a:lnSpc>
              <a:spcBef>
                <a:spcPts val="0"/>
              </a:spcBef>
              <a:spcAft>
                <a:spcPts val="0"/>
              </a:spcAft>
              <a:buClr>
                <a:schemeClr val="dk1"/>
              </a:buClr>
              <a:buSzPts val="1500"/>
              <a:buChar char="-"/>
            </a:pPr>
            <a:r>
              <a:rPr lang="en-US" sz="1500">
                <a:solidFill>
                  <a:schemeClr val="dk1"/>
                </a:solidFill>
              </a:rPr>
              <a:t>Ασχετα με μια κριτική ή όχι προσέγγιση, η σημειωτική ανάλυση της πολιτικής εικόνας (και του βίντεο), ξεκινά με την υπόθεση ότι το περιεχόμενο δεν προβάλλει απλά μια πραγματικότητα αλλά στην ουσία κατασκευάζει μια πειστική ερμηνεία (π.χ. ο ηγέτης, ο εχθρός) </a:t>
            </a:r>
            <a:endParaRPr sz="1500">
              <a:solidFill>
                <a:schemeClr val="dk1"/>
              </a:solidFill>
            </a:endParaRPr>
          </a:p>
          <a:p>
            <a:pPr marL="457200" marR="0" lvl="0" indent="0" algn="just" rtl="0">
              <a:lnSpc>
                <a:spcPct val="150000"/>
              </a:lnSpc>
              <a:spcBef>
                <a:spcPts val="0"/>
              </a:spcBef>
              <a:spcAft>
                <a:spcPts val="0"/>
              </a:spcAft>
              <a:buNone/>
            </a:pPr>
            <a:endParaRPr sz="1500">
              <a:solidFill>
                <a:schemeClr val="dk1"/>
              </a:solidFill>
            </a:endParaRPr>
          </a:p>
          <a:p>
            <a:pPr marL="0" marR="0" lvl="0" indent="0" algn="just" rtl="0">
              <a:lnSpc>
                <a:spcPct val="150000"/>
              </a:lnSpc>
              <a:spcBef>
                <a:spcPts val="0"/>
              </a:spcBef>
              <a:spcAft>
                <a:spcPts val="0"/>
              </a:spcAft>
              <a:buNone/>
            </a:pPr>
            <a:endParaRPr sz="1500">
              <a:solidFill>
                <a:schemeClr val="dk1"/>
              </a:solidFill>
            </a:endParaRPr>
          </a:p>
          <a:p>
            <a:pPr marL="457200" marR="0" lvl="0" indent="-323850" algn="just" rtl="0">
              <a:lnSpc>
                <a:spcPct val="150000"/>
              </a:lnSpc>
              <a:spcBef>
                <a:spcPts val="0"/>
              </a:spcBef>
              <a:spcAft>
                <a:spcPts val="0"/>
              </a:spcAft>
              <a:buClr>
                <a:schemeClr val="dk1"/>
              </a:buClr>
              <a:buSzPts val="1500"/>
              <a:buChar char="-"/>
            </a:pPr>
            <a:r>
              <a:rPr lang="en-US" sz="1500">
                <a:solidFill>
                  <a:schemeClr val="dk1"/>
                </a:solidFill>
              </a:rPr>
              <a:t>Όπως και στην περίπτωση του κειμένου, πρέπει να προσπαθήσουμε να φτιάξουμε ένα δίκτυο των βασικών σημείων που περιβάλλουν τον πρωταγωνιστή. Ξεκινάμε από τα πιο </a:t>
            </a:r>
            <a:r>
              <a:rPr lang="en-US" sz="1500" i="1">
                <a:solidFill>
                  <a:schemeClr val="dk1"/>
                </a:solidFill>
              </a:rPr>
              <a:t>περιγραφικά</a:t>
            </a:r>
            <a:r>
              <a:rPr lang="en-US" sz="1500">
                <a:solidFill>
                  <a:schemeClr val="dk1"/>
                </a:solidFill>
              </a:rPr>
              <a:t> στοιχεία (π.χ. φόντο, χρώματα, ήχοι, ένδυση και γενικότερα η σκηνογραφία)</a:t>
            </a:r>
            <a:endParaRPr sz="1500">
              <a:solidFill>
                <a:schemeClr val="dk1"/>
              </a:solidFill>
            </a:endParaRPr>
          </a:p>
          <a:p>
            <a:pPr marL="457200" marR="0" lvl="0" indent="0" algn="just" rtl="0">
              <a:lnSpc>
                <a:spcPct val="150000"/>
              </a:lnSpc>
              <a:spcBef>
                <a:spcPts val="0"/>
              </a:spcBef>
              <a:spcAft>
                <a:spcPts val="0"/>
              </a:spcAft>
              <a:buNone/>
            </a:pPr>
            <a:endParaRPr sz="1500">
              <a:solidFill>
                <a:schemeClr val="dk1"/>
              </a:solidFill>
            </a:endParaRPr>
          </a:p>
          <a:p>
            <a:pPr marL="457200" marR="0" lvl="0" indent="-323850" algn="just" rtl="0">
              <a:lnSpc>
                <a:spcPct val="150000"/>
              </a:lnSpc>
              <a:spcBef>
                <a:spcPts val="0"/>
              </a:spcBef>
              <a:spcAft>
                <a:spcPts val="0"/>
              </a:spcAft>
              <a:buClr>
                <a:schemeClr val="dk1"/>
              </a:buClr>
              <a:buSzPts val="1500"/>
              <a:buChar char="-"/>
            </a:pPr>
            <a:r>
              <a:rPr lang="en-US" sz="1500">
                <a:solidFill>
                  <a:schemeClr val="dk1"/>
                </a:solidFill>
              </a:rPr>
              <a:t>Κατόπιν, μπορούμε να προχωρήσουμε στα πρόσωπα του πρωταγωνιστή/ πρωταγωνιστών και των πιο ερμηνευτικών συμβόλων και περιεχομένων (σενάριο, λόγος, σύνθημα, σλόγκαν, κίνηση, δραματοποίηση). </a:t>
            </a:r>
            <a:endParaRPr sz="1500">
              <a:solidFill>
                <a:schemeClr val="dk1"/>
              </a:solidFill>
            </a:endParaRPr>
          </a:p>
          <a:p>
            <a:pPr marL="0" marR="0" lvl="0" indent="0" algn="just" rtl="0">
              <a:lnSpc>
                <a:spcPct val="150000"/>
              </a:lnSpc>
              <a:spcBef>
                <a:spcPts val="0"/>
              </a:spcBef>
              <a:spcAft>
                <a:spcPts val="0"/>
              </a:spcAft>
              <a:buNone/>
            </a:pPr>
            <a:r>
              <a:rPr lang="en-US" sz="1500">
                <a:solidFill>
                  <a:schemeClr val="dk1"/>
                </a:solidFill>
              </a:rPr>
              <a:t>        </a:t>
            </a:r>
            <a:endParaRPr sz="1500">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3436f473b87_0_49"/>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0" algn="ctr" rtl="0">
              <a:lnSpc>
                <a:spcPct val="100000"/>
              </a:lnSpc>
              <a:spcBef>
                <a:spcPts val="0"/>
              </a:spcBef>
              <a:spcAft>
                <a:spcPts val="0"/>
              </a:spcAft>
              <a:buClr>
                <a:schemeClr val="dk1"/>
              </a:buClr>
              <a:buSzPts val="1100"/>
              <a:buFont typeface="Arial"/>
              <a:buNone/>
            </a:pPr>
            <a:r>
              <a:rPr lang="en-US" sz="1800" b="0" i="0" u="none" strike="noStrike" cap="none">
                <a:solidFill>
                  <a:schemeClr val="dk1"/>
                </a:solidFill>
                <a:latin typeface="Book Antiqua"/>
                <a:ea typeface="Book Antiqua"/>
                <a:cs typeface="Book Antiqua"/>
                <a:sym typeface="Book Antiqua"/>
              </a:rPr>
              <a:t>3. Σημειωτική ανάλυση (semiotic analysis)</a:t>
            </a:r>
            <a:endParaRPr sz="1400" b="0" i="0" u="none" strike="noStrike" cap="none">
              <a:solidFill>
                <a:srgbClr val="000000"/>
              </a:solidFill>
              <a:latin typeface="Arial"/>
              <a:ea typeface="Arial"/>
              <a:cs typeface="Arial"/>
              <a:sym typeface="Arial"/>
            </a:endParaRPr>
          </a:p>
        </p:txBody>
      </p:sp>
      <p:sp>
        <p:nvSpPr>
          <p:cNvPr id="382" name="Google Shape;382;g3436f473b87_0_49"/>
          <p:cNvSpPr txBox="1"/>
          <p:nvPr/>
        </p:nvSpPr>
        <p:spPr>
          <a:xfrm>
            <a:off x="142875" y="1052500"/>
            <a:ext cx="8858400" cy="38787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Γ.  Σημειωτική Ανάλυση (Semiotic Analysis)</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6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r>
              <a:rPr lang="en-US" sz="1600">
                <a:solidFill>
                  <a:schemeClr val="dk1"/>
                </a:solidFill>
              </a:rPr>
              <a:t>Το παρά</a:t>
            </a:r>
            <a:r>
              <a:rPr lang="en-US" sz="1500">
                <a:solidFill>
                  <a:schemeClr val="dk1"/>
                </a:solidFill>
              </a:rPr>
              <a:t>δειγμα της σημειωτικής ανάλυσης στην πολιτική εικόνα/ διαφήμιση</a:t>
            </a:r>
            <a:endParaRPr sz="1500">
              <a:solidFill>
                <a:schemeClr val="dk1"/>
              </a:solidFill>
            </a:endParaRPr>
          </a:p>
          <a:p>
            <a:pPr marL="0" marR="0" lvl="0" indent="0" algn="just" rtl="0">
              <a:lnSpc>
                <a:spcPct val="150000"/>
              </a:lnSpc>
              <a:spcBef>
                <a:spcPts val="0"/>
              </a:spcBef>
              <a:spcAft>
                <a:spcPts val="0"/>
              </a:spcAft>
              <a:buClr>
                <a:srgbClr val="000000"/>
              </a:buClr>
              <a:buSzPts val="1600"/>
              <a:buFont typeface="Arial"/>
              <a:buNone/>
            </a:pPr>
            <a:endParaRPr sz="1500">
              <a:solidFill>
                <a:schemeClr val="dk1"/>
              </a:solidFill>
            </a:endParaRPr>
          </a:p>
          <a:p>
            <a:pPr marL="457200" lvl="0" indent="-323850" algn="just" rtl="0">
              <a:lnSpc>
                <a:spcPct val="150000"/>
              </a:lnSpc>
              <a:spcBef>
                <a:spcPts val="0"/>
              </a:spcBef>
              <a:spcAft>
                <a:spcPts val="0"/>
              </a:spcAft>
              <a:buClr>
                <a:schemeClr val="dk1"/>
              </a:buClr>
              <a:buSzPts val="1500"/>
              <a:buChar char="-"/>
            </a:pPr>
            <a:r>
              <a:rPr lang="en-US" sz="1500">
                <a:solidFill>
                  <a:schemeClr val="dk1"/>
                </a:solidFill>
              </a:rPr>
              <a:t>Αυτά τα δύο βασικά βήματα εγγυώνται μια χαρτογράφηση  και μια παραγωγή του δικτύου των σημείων (περιγραφικών και ερμηνευτικών) </a:t>
            </a:r>
            <a:endParaRPr sz="1500">
              <a:solidFill>
                <a:schemeClr val="dk1"/>
              </a:solidFill>
            </a:endParaRPr>
          </a:p>
          <a:p>
            <a:pPr marL="0" lvl="0" indent="0" algn="just" rtl="0">
              <a:lnSpc>
                <a:spcPct val="150000"/>
              </a:lnSpc>
              <a:spcBef>
                <a:spcPts val="0"/>
              </a:spcBef>
              <a:spcAft>
                <a:spcPts val="0"/>
              </a:spcAft>
              <a:buNone/>
            </a:pPr>
            <a:endParaRPr sz="1500">
              <a:solidFill>
                <a:schemeClr val="dk1"/>
              </a:solidFill>
            </a:endParaRPr>
          </a:p>
          <a:p>
            <a:pPr marL="457200" lvl="0" indent="-323850" algn="just" rtl="0">
              <a:lnSpc>
                <a:spcPct val="150000"/>
              </a:lnSpc>
              <a:spcBef>
                <a:spcPts val="0"/>
              </a:spcBef>
              <a:spcAft>
                <a:spcPts val="0"/>
              </a:spcAft>
              <a:buClr>
                <a:schemeClr val="dk1"/>
              </a:buClr>
              <a:buSzPts val="1500"/>
              <a:buChar char="-"/>
            </a:pPr>
            <a:r>
              <a:rPr lang="en-US" sz="1500">
                <a:solidFill>
                  <a:schemeClr val="dk1"/>
                </a:solidFill>
              </a:rPr>
              <a:t>Η ανάλυσή μας με βάση το μοντέλο που θα επιλέξουμε θα παρέχει οπωσδήποτε μια αναγνώριση και μια αποκωδικοποίηση της λειτουργίας αυτών των επιπέδων ως συνόλου. </a:t>
            </a:r>
            <a:endParaRPr sz="1500">
              <a:solidFill>
                <a:schemeClr val="dk1"/>
              </a:solidFill>
            </a:endParaRPr>
          </a:p>
          <a:p>
            <a:pPr marL="0" lvl="0" indent="0" algn="just" rtl="0">
              <a:lnSpc>
                <a:spcPct val="150000"/>
              </a:lnSpc>
              <a:spcBef>
                <a:spcPts val="0"/>
              </a:spcBef>
              <a:spcAft>
                <a:spcPts val="0"/>
              </a:spcAft>
              <a:buNone/>
            </a:pPr>
            <a:endParaRPr sz="1500">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g33c33a1b337_1_183"/>
          <p:cNvSpPr txBox="1"/>
          <p:nvPr/>
        </p:nvSpPr>
        <p:spPr>
          <a:xfrm>
            <a:off x="539750" y="476250"/>
            <a:ext cx="81360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Βιβλιογραφία</a:t>
            </a:r>
            <a:endParaRPr sz="1400" b="0" i="0" u="none" strike="noStrike" cap="none">
              <a:solidFill>
                <a:srgbClr val="000000"/>
              </a:solidFill>
              <a:latin typeface="Arial"/>
              <a:ea typeface="Arial"/>
              <a:cs typeface="Arial"/>
              <a:sym typeface="Arial"/>
            </a:endParaRPr>
          </a:p>
        </p:txBody>
      </p:sp>
      <p:sp>
        <p:nvSpPr>
          <p:cNvPr id="388" name="Google Shape;388;g33c33a1b337_1_183"/>
          <p:cNvSpPr txBox="1"/>
          <p:nvPr/>
        </p:nvSpPr>
        <p:spPr>
          <a:xfrm>
            <a:off x="142875" y="1052500"/>
            <a:ext cx="8858400" cy="49254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Ανάλυση περιεχομένου (content analysis)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Krippendorff, K. (2018). </a:t>
            </a:r>
            <a:r>
              <a:rPr lang="en-US" sz="1400" b="0" i="1" u="none" strike="noStrike" cap="none">
                <a:solidFill>
                  <a:schemeClr val="dk1"/>
                </a:solidFill>
                <a:latin typeface="Arial"/>
                <a:ea typeface="Arial"/>
                <a:cs typeface="Arial"/>
                <a:sym typeface="Arial"/>
              </a:rPr>
              <a:t>Content analysis: An introduction to its methodology</a:t>
            </a:r>
            <a:r>
              <a:rPr lang="en-US" sz="1400" b="0" i="0" u="none" strike="noStrike" cap="none">
                <a:solidFill>
                  <a:schemeClr val="dk1"/>
                </a:solidFill>
                <a:latin typeface="Arial"/>
                <a:ea typeface="Arial"/>
                <a:cs typeface="Arial"/>
                <a:sym typeface="Arial"/>
              </a:rPr>
              <a:t> (4th ed.). SAGE Publications.</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Neuendorf, K. A. (2017). </a:t>
            </a:r>
            <a:r>
              <a:rPr lang="en-US" sz="1400" b="0" i="1" u="none" strike="noStrike" cap="none">
                <a:solidFill>
                  <a:schemeClr val="dk1"/>
                </a:solidFill>
                <a:latin typeface="Arial"/>
                <a:ea typeface="Arial"/>
                <a:cs typeface="Arial"/>
                <a:sym typeface="Arial"/>
              </a:rPr>
              <a:t>The content analysis guidebook</a:t>
            </a:r>
            <a:r>
              <a:rPr lang="en-US" sz="1400" b="0" i="0" u="none" strike="noStrike" cap="none">
                <a:solidFill>
                  <a:schemeClr val="dk1"/>
                </a:solidFill>
                <a:latin typeface="Arial"/>
                <a:ea typeface="Arial"/>
                <a:cs typeface="Arial"/>
                <a:sym typeface="Arial"/>
              </a:rPr>
              <a:t> (2nd ed.). SAGE Publications.</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Mayring, P. (2014). </a:t>
            </a:r>
            <a:r>
              <a:rPr lang="en-US" sz="1400" b="0" i="1" u="none" strike="noStrike" cap="none">
                <a:solidFill>
                  <a:schemeClr val="dk1"/>
                </a:solidFill>
                <a:latin typeface="Arial"/>
                <a:ea typeface="Arial"/>
                <a:cs typeface="Arial"/>
                <a:sym typeface="Arial"/>
              </a:rPr>
              <a:t>Qualitative content analysis: Theoretical foundation, basic procedures, and software solution.</a:t>
            </a:r>
            <a:r>
              <a:rPr lang="en-US" sz="1400" b="0" i="0" u="none" strike="noStrike" cap="none">
                <a:solidFill>
                  <a:schemeClr val="dk1"/>
                </a:solidFill>
                <a:latin typeface="Arial"/>
                <a:ea typeface="Arial"/>
                <a:cs typeface="Arial"/>
                <a:sym typeface="Arial"/>
              </a:rPr>
              <a:t> Beltz</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Schreier, M. (2012). </a:t>
            </a:r>
            <a:r>
              <a:rPr lang="en-US" sz="1400" b="0" i="1" u="none" strike="noStrike" cap="none">
                <a:solidFill>
                  <a:schemeClr val="dk1"/>
                </a:solidFill>
                <a:latin typeface="Arial"/>
                <a:ea typeface="Arial"/>
                <a:cs typeface="Arial"/>
                <a:sym typeface="Arial"/>
              </a:rPr>
              <a:t>Qualitative content analysis in practice.</a:t>
            </a:r>
            <a:r>
              <a:rPr lang="en-US" sz="1400" b="0" i="0" u="none" strike="noStrike" cap="none">
                <a:solidFill>
                  <a:schemeClr val="dk1"/>
                </a:solidFill>
                <a:latin typeface="Arial"/>
                <a:ea typeface="Arial"/>
                <a:cs typeface="Arial"/>
                <a:sym typeface="Arial"/>
              </a:rPr>
              <a:t> SAGE Publications</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Μαυρομμάτης, Γ. (2009). </a:t>
            </a:r>
            <a:r>
              <a:rPr lang="en-US" sz="1400" b="0" i="1" u="none" strike="noStrike" cap="none">
                <a:solidFill>
                  <a:schemeClr val="dk1"/>
                </a:solidFill>
                <a:latin typeface="Arial"/>
                <a:ea typeface="Arial"/>
                <a:cs typeface="Arial"/>
                <a:sym typeface="Arial"/>
              </a:rPr>
              <a:t>Ανάλυση περιεχομένου: Θεωρία και πρακτική εφαρμογή στις κοινωνικές επιστήμες.</a:t>
            </a:r>
            <a:r>
              <a:rPr lang="en-US" sz="1400" b="0" i="0" u="none" strike="noStrike" cap="none">
                <a:solidFill>
                  <a:schemeClr val="dk1"/>
                </a:solidFill>
                <a:latin typeface="Arial"/>
                <a:ea typeface="Arial"/>
                <a:cs typeface="Arial"/>
                <a:sym typeface="Arial"/>
              </a:rPr>
              <a:t> Εκδόσεις Gutenberg.</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Τσαούσης, Δ. (2003). </a:t>
            </a:r>
            <a:r>
              <a:rPr lang="en-US" sz="1400" b="0" i="1" u="none" strike="noStrike" cap="none">
                <a:solidFill>
                  <a:schemeClr val="dk1"/>
                </a:solidFill>
                <a:latin typeface="Arial"/>
                <a:ea typeface="Arial"/>
                <a:cs typeface="Arial"/>
                <a:sym typeface="Arial"/>
              </a:rPr>
              <a:t>Μεθοδολογία ποιοτικής και ποσοτικής ανάλυσης περιεχομένου: Εφαρμογές στα ΜΜΕ.</a:t>
            </a:r>
            <a:r>
              <a:rPr lang="en-US" sz="1400" b="0" i="0" u="none" strike="noStrike" cap="none">
                <a:solidFill>
                  <a:schemeClr val="dk1"/>
                </a:solidFill>
                <a:latin typeface="Arial"/>
                <a:ea typeface="Arial"/>
                <a:cs typeface="Arial"/>
                <a:sym typeface="Arial"/>
              </a:rPr>
              <a:t> Εκδόσεις Σιδέρης.</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Κωδικοποίηση</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Saldaña, J. (2021). </a:t>
            </a:r>
            <a:r>
              <a:rPr lang="en-US" sz="1400" b="0" i="1" u="none" strike="noStrike" cap="none">
                <a:solidFill>
                  <a:schemeClr val="dk1"/>
                </a:solidFill>
                <a:latin typeface="Arial"/>
                <a:ea typeface="Arial"/>
                <a:cs typeface="Arial"/>
                <a:sym typeface="Arial"/>
              </a:rPr>
              <a:t>The coding manual for qualitative researchers</a:t>
            </a:r>
            <a:r>
              <a:rPr lang="en-US" sz="1400" b="0" i="0" u="none" strike="noStrike" cap="none">
                <a:solidFill>
                  <a:schemeClr val="dk1"/>
                </a:solidFill>
                <a:latin typeface="Arial"/>
                <a:ea typeface="Arial"/>
                <a:cs typeface="Arial"/>
                <a:sym typeface="Arial"/>
              </a:rPr>
              <a:t> (4th ed.). SAGE Publications</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Saldaña, J. (2015). </a:t>
            </a:r>
            <a:r>
              <a:rPr lang="en-US" sz="1400" b="0" i="1" u="none" strike="noStrike" cap="none">
                <a:solidFill>
                  <a:schemeClr val="dk1"/>
                </a:solidFill>
                <a:latin typeface="Arial"/>
                <a:ea typeface="Arial"/>
                <a:cs typeface="Arial"/>
                <a:sym typeface="Arial"/>
              </a:rPr>
              <a:t>Thinking qualitatively: Methods of mind</a:t>
            </a:r>
            <a:r>
              <a:rPr lang="en-US" sz="1400" b="0" i="0" u="none" strike="noStrike" cap="none">
                <a:solidFill>
                  <a:schemeClr val="dk1"/>
                </a:solidFill>
                <a:latin typeface="Arial"/>
                <a:ea typeface="Arial"/>
                <a:cs typeface="Arial"/>
                <a:sym typeface="Arial"/>
              </a:rPr>
              <a:t> (1st ed.). SAGE Publications</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g33c33a1b337_1_198"/>
          <p:cNvSpPr txBox="1"/>
          <p:nvPr/>
        </p:nvSpPr>
        <p:spPr>
          <a:xfrm>
            <a:off x="539750" y="476250"/>
            <a:ext cx="81360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Βιβλιογραφία</a:t>
            </a:r>
            <a:endParaRPr sz="1400" b="0" i="0" u="none" strike="noStrike" cap="none">
              <a:solidFill>
                <a:srgbClr val="000000"/>
              </a:solidFill>
              <a:latin typeface="Arial"/>
              <a:ea typeface="Arial"/>
              <a:cs typeface="Arial"/>
              <a:sym typeface="Arial"/>
            </a:endParaRPr>
          </a:p>
        </p:txBody>
      </p:sp>
      <p:sp>
        <p:nvSpPr>
          <p:cNvPr id="394" name="Google Shape;394;g33c33a1b337_1_198"/>
          <p:cNvSpPr txBox="1"/>
          <p:nvPr/>
        </p:nvSpPr>
        <p:spPr>
          <a:xfrm>
            <a:off x="142875" y="1052500"/>
            <a:ext cx="8858400" cy="60645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Θεματική ανάλυση</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Braun, V., &amp; Clarke, V. (2006). Using thematic analysis in psychology. </a:t>
            </a:r>
            <a:r>
              <a:rPr lang="en-US" sz="1300" b="0" i="1" u="none" strike="noStrike" cap="none">
                <a:solidFill>
                  <a:schemeClr val="dk1"/>
                </a:solidFill>
                <a:latin typeface="Arial"/>
                <a:ea typeface="Arial"/>
                <a:cs typeface="Arial"/>
                <a:sym typeface="Arial"/>
              </a:rPr>
              <a:t>Qualitative Research in Psychology, 3</a:t>
            </a:r>
            <a:r>
              <a:rPr lang="en-US" sz="1300" b="0" i="0" u="none" strike="noStrike" cap="none">
                <a:solidFill>
                  <a:schemeClr val="dk1"/>
                </a:solidFill>
                <a:latin typeface="Arial"/>
                <a:ea typeface="Arial"/>
                <a:cs typeface="Arial"/>
                <a:sym typeface="Arial"/>
              </a:rPr>
              <a:t>(2), 77–101.</a:t>
            </a:r>
            <a:r>
              <a:rPr lang="en-US" sz="1300" b="0" i="0" u="none" strike="noStrike" cap="none">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300" b="0" i="0" u="sng" strike="noStrike" cap="none">
                <a:solidFill>
                  <a:schemeClr val="hlink"/>
                </a:solidFill>
                <a:latin typeface="Arial"/>
                <a:ea typeface="Arial"/>
                <a:cs typeface="Arial"/>
                <a:sym typeface="Arial"/>
                <a:hlinkClick r:id="rId3"/>
              </a:rPr>
              <a:t>https://doi.org/10.1191/1478088706qp063oa</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Braun, V., &amp; Clarke, V. (2021). Can I use TA? Should I use TA? Should I not use TA? Comparing reflexive thematic analysis and other pattern-based qualitative analytic approaches. </a:t>
            </a:r>
            <a:r>
              <a:rPr lang="en-US" sz="1300" b="0" i="1" u="none" strike="noStrike" cap="none">
                <a:solidFill>
                  <a:schemeClr val="dk1"/>
                </a:solidFill>
                <a:latin typeface="Arial"/>
                <a:ea typeface="Arial"/>
                <a:cs typeface="Arial"/>
                <a:sym typeface="Arial"/>
              </a:rPr>
              <a:t>Counseling and Psychotherapy Research, 21</a:t>
            </a:r>
            <a:r>
              <a:rPr lang="en-US" sz="1300" b="0" i="0" u="none" strike="noStrike" cap="none">
                <a:solidFill>
                  <a:schemeClr val="dk1"/>
                </a:solidFill>
                <a:latin typeface="Arial"/>
                <a:ea typeface="Arial"/>
                <a:cs typeface="Arial"/>
                <a:sym typeface="Arial"/>
              </a:rPr>
              <a:t>(1), 37–47.</a:t>
            </a:r>
            <a:r>
              <a:rPr lang="en-US" sz="1300" b="0" i="0" u="none" strike="noStrike" cap="none">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300" b="0" i="0" u="sng" strike="noStrike" cap="none">
                <a:solidFill>
                  <a:schemeClr val="hlink"/>
                </a:solidFill>
                <a:latin typeface="Arial"/>
                <a:ea typeface="Arial"/>
                <a:cs typeface="Arial"/>
                <a:sym typeface="Arial"/>
                <a:hlinkClick r:id="rId4"/>
              </a:rPr>
              <a:t>https://doi.org/10.1002/capr.12360</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Nowell, L. S., Norris, J. M., White, D. E., &amp; Moules, N. J. (2017). Thematic analysis: Striving to meet the trustworthiness criteria. </a:t>
            </a:r>
            <a:r>
              <a:rPr lang="en-US" sz="1300" b="0" i="1" u="none" strike="noStrike" cap="none">
                <a:solidFill>
                  <a:schemeClr val="dk1"/>
                </a:solidFill>
                <a:latin typeface="Arial"/>
                <a:ea typeface="Arial"/>
                <a:cs typeface="Arial"/>
                <a:sym typeface="Arial"/>
              </a:rPr>
              <a:t>International Journal of Qualitative Methods, 16</a:t>
            </a:r>
            <a:r>
              <a:rPr lang="en-US" sz="1300" b="0" i="0" u="none" strike="noStrike" cap="none">
                <a:solidFill>
                  <a:schemeClr val="dk1"/>
                </a:solidFill>
                <a:latin typeface="Arial"/>
                <a:ea typeface="Arial"/>
                <a:cs typeface="Arial"/>
                <a:sym typeface="Arial"/>
              </a:rPr>
              <a:t>(1), 1–13.</a:t>
            </a:r>
            <a:r>
              <a:rPr lang="en-US" sz="1300" b="0" i="0" u="none" strike="noStrike" cap="none">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300" b="0" i="0" u="sng" strike="noStrike" cap="none">
                <a:solidFill>
                  <a:schemeClr val="hlink"/>
                </a:solidFill>
                <a:latin typeface="Arial"/>
                <a:ea typeface="Arial"/>
                <a:cs typeface="Arial"/>
                <a:sym typeface="Arial"/>
                <a:hlinkClick r:id="rId5"/>
              </a:rPr>
              <a:t>https://doi.org/10.1177/1609406917733847</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Castleberry, A., &amp; Nolen, A. (2018). Thematic analysis of qualitative research data: Is it as easy as it sounds? </a:t>
            </a:r>
            <a:r>
              <a:rPr lang="en-US" sz="1300" b="0" i="1" u="none" strike="noStrike" cap="none">
                <a:solidFill>
                  <a:schemeClr val="dk1"/>
                </a:solidFill>
                <a:latin typeface="Arial"/>
                <a:ea typeface="Arial"/>
                <a:cs typeface="Arial"/>
                <a:sym typeface="Arial"/>
              </a:rPr>
              <a:t>Currents in Pharmacy Teaching and Learning, 10</a:t>
            </a:r>
            <a:r>
              <a:rPr lang="en-US" sz="1300" b="0" i="0" u="none" strike="noStrike" cap="none">
                <a:solidFill>
                  <a:schemeClr val="dk1"/>
                </a:solidFill>
                <a:latin typeface="Arial"/>
                <a:ea typeface="Arial"/>
                <a:cs typeface="Arial"/>
                <a:sym typeface="Arial"/>
              </a:rPr>
              <a:t>(6), 807–815.</a:t>
            </a:r>
            <a:r>
              <a:rPr lang="en-US" sz="1300" b="0" i="0" u="none" strike="noStrike" cap="none">
                <a:solidFill>
                  <a:schemeClr val="dk1"/>
                </a:solidFill>
                <a:uFill>
                  <a:noFill/>
                </a:u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300" b="0" i="0" u="sng" strike="noStrike" cap="none">
                <a:solidFill>
                  <a:schemeClr val="hlink"/>
                </a:solidFill>
                <a:latin typeface="Arial"/>
                <a:ea typeface="Arial"/>
                <a:cs typeface="Arial"/>
                <a:sym typeface="Arial"/>
                <a:hlinkClick r:id="rId6"/>
              </a:rPr>
              <a:t>https://doi.org/10.1016/j.cptl.2018.03.019</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Vaismoradi, M., Jones, J., Turunen, H., &amp; Snelgrove, S. (2016). Theme development in qualitative content analysis and thematic analysis. </a:t>
            </a:r>
            <a:r>
              <a:rPr lang="en-US" sz="1300" b="0" i="1" u="none" strike="noStrike" cap="none">
                <a:solidFill>
                  <a:schemeClr val="dk1"/>
                </a:solidFill>
                <a:latin typeface="Arial"/>
                <a:ea typeface="Arial"/>
                <a:cs typeface="Arial"/>
                <a:sym typeface="Arial"/>
              </a:rPr>
              <a:t>Journal of Nursing Education and Practice, 6</a:t>
            </a:r>
            <a:r>
              <a:rPr lang="en-US" sz="1300" b="0" i="0" u="none" strike="noStrike" cap="none">
                <a:solidFill>
                  <a:schemeClr val="dk1"/>
                </a:solidFill>
                <a:latin typeface="Arial"/>
                <a:ea typeface="Arial"/>
                <a:cs typeface="Arial"/>
                <a:sym typeface="Arial"/>
              </a:rPr>
              <a:t>(5), 100–110.</a:t>
            </a:r>
            <a:r>
              <a:rPr lang="en-US" sz="1300" b="0" i="0" u="none" strike="noStrike" cap="none">
                <a:solidFill>
                  <a:schemeClr val="dk1"/>
                </a:solidFill>
                <a:uFill>
                  <a:noFill/>
                </a:u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300" b="0" i="0" u="sng" strike="noStrike" cap="none">
                <a:solidFill>
                  <a:schemeClr val="hlink"/>
                </a:solidFill>
                <a:latin typeface="Arial"/>
                <a:ea typeface="Arial"/>
                <a:cs typeface="Arial"/>
                <a:sym typeface="Arial"/>
                <a:hlinkClick r:id="rId7"/>
              </a:rPr>
              <a:t>https://doi.org/10.5430/jnep.v6n5p100</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Mihas, P. (2019). Qualitative data analysis. In P. J. Atkinson, S. Delamont, A. Cernat, J. W. Sakshaug, &amp; R. A. Williams (Eds.), </a:t>
            </a:r>
            <a:r>
              <a:rPr lang="en-US" sz="1300" b="0" i="1" u="none" strike="noStrike" cap="none">
                <a:solidFill>
                  <a:schemeClr val="dk1"/>
                </a:solidFill>
                <a:latin typeface="Arial"/>
                <a:ea typeface="Arial"/>
                <a:cs typeface="Arial"/>
                <a:sym typeface="Arial"/>
              </a:rPr>
              <a:t>SAGE research methods foundations</a:t>
            </a:r>
            <a:r>
              <a:rPr lang="en-US" sz="1300" b="0" i="0" u="none" strike="noStrike" cap="none">
                <a:solidFill>
                  <a:schemeClr val="dk1"/>
                </a:solidFill>
                <a:latin typeface="Arial"/>
                <a:ea typeface="Arial"/>
                <a:cs typeface="Arial"/>
                <a:sym typeface="Arial"/>
              </a:rPr>
              <a:t>. SAGE.</a:t>
            </a:r>
            <a:r>
              <a:rPr lang="en-US" sz="1300" b="0" i="0" u="none" strike="noStrike" cap="none">
                <a:solidFill>
                  <a:schemeClr val="dk1"/>
                </a:solidFill>
                <a:uFill>
                  <a:noFill/>
                </a:uFill>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300" b="0" i="0" u="sng" strike="noStrike" cap="none">
                <a:solidFill>
                  <a:schemeClr val="hlink"/>
                </a:solidFill>
                <a:latin typeface="Arial"/>
                <a:ea typeface="Arial"/>
                <a:cs typeface="Arial"/>
                <a:sym typeface="Arial"/>
                <a:hlinkClick r:id="rId8"/>
              </a:rPr>
              <a:t>https://doi.org/10.4135/9781526421036858333</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Φραγκουδάκη, Α., &amp; Δαφέρμος, Μ. (2021). </a:t>
            </a:r>
            <a:r>
              <a:rPr lang="en-US" sz="1300" b="0" i="1" u="none" strike="noStrike" cap="none">
                <a:solidFill>
                  <a:schemeClr val="dk1"/>
                </a:solidFill>
                <a:latin typeface="Arial"/>
                <a:ea typeface="Arial"/>
                <a:cs typeface="Arial"/>
                <a:sym typeface="Arial"/>
              </a:rPr>
              <a:t>Ποιοτική ανάλυση δεδομένων: Θεματική προσέγγιση και μεθοδολογικές προκλήσεις</a:t>
            </a:r>
            <a:r>
              <a:rPr lang="en-US" sz="1300" b="0" i="0" u="none" strike="noStrike" cap="none">
                <a:solidFill>
                  <a:schemeClr val="dk1"/>
                </a:solidFill>
                <a:latin typeface="Arial"/>
                <a:ea typeface="Arial"/>
                <a:cs typeface="Arial"/>
                <a:sym typeface="Arial"/>
              </a:rPr>
              <a:t>. Αθήνα: Εκδόσεις Παπαζήση.</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r>
              <a:rPr lang="en-US" sz="1300" b="0" i="0" u="none" strike="noStrike" cap="none">
                <a:solidFill>
                  <a:schemeClr val="dk1"/>
                </a:solidFill>
                <a:latin typeface="Arial"/>
                <a:ea typeface="Arial"/>
                <a:cs typeface="Arial"/>
                <a:sym typeface="Arial"/>
              </a:rPr>
              <a:t>Κατσαρού, Χ., &amp; Πολίτης, Ν. (2020). </a:t>
            </a:r>
            <a:r>
              <a:rPr lang="en-US" sz="1300" b="0" i="1" u="none" strike="noStrike" cap="none">
                <a:solidFill>
                  <a:schemeClr val="dk1"/>
                </a:solidFill>
                <a:latin typeface="Arial"/>
                <a:ea typeface="Arial"/>
                <a:cs typeface="Arial"/>
                <a:sym typeface="Arial"/>
              </a:rPr>
              <a:t>Θεματική ανάλυση και ερμηνευτικές μέθοδοι στην ποιοτική έρευνα</a:t>
            </a:r>
            <a:r>
              <a:rPr lang="en-US" sz="1300" b="0" i="0" u="none" strike="noStrike" cap="none">
                <a:solidFill>
                  <a:schemeClr val="dk1"/>
                </a:solidFill>
                <a:latin typeface="Arial"/>
                <a:ea typeface="Arial"/>
                <a:cs typeface="Arial"/>
                <a:sym typeface="Arial"/>
              </a:rPr>
              <a:t>. Αθήνα: Εκδόσεις Κριτική.</a:t>
            </a: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33c33a1b337_1_211"/>
          <p:cNvSpPr txBox="1"/>
          <p:nvPr/>
        </p:nvSpPr>
        <p:spPr>
          <a:xfrm>
            <a:off x="539750" y="476250"/>
            <a:ext cx="8136000" cy="307800"/>
          </a:xfrm>
          <a:prstGeom prst="rect">
            <a:avLst/>
          </a:prstGeom>
          <a:noFill/>
          <a:ln>
            <a:noFill/>
          </a:ln>
        </p:spPr>
        <p:txBody>
          <a:bodyPr spcFirstLastPara="1" wrap="square" lIns="91425" tIns="45700" rIns="91425" bIns="45700" anchor="t" anchorCtr="0">
            <a:spAutoFit/>
          </a:bodyPr>
          <a:lstStyle/>
          <a:p>
            <a:pPr marL="4572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Βιβλιογραφία</a:t>
            </a:r>
            <a:endParaRPr sz="1400" b="0" i="0" u="none" strike="noStrike" cap="none">
              <a:solidFill>
                <a:srgbClr val="000000"/>
              </a:solidFill>
              <a:latin typeface="Arial"/>
              <a:ea typeface="Arial"/>
              <a:cs typeface="Arial"/>
              <a:sym typeface="Arial"/>
            </a:endParaRPr>
          </a:p>
        </p:txBody>
      </p:sp>
      <p:sp>
        <p:nvSpPr>
          <p:cNvPr id="400" name="Google Shape;400;g33c33a1b337_1_211"/>
          <p:cNvSpPr txBox="1"/>
          <p:nvPr/>
        </p:nvSpPr>
        <p:spPr>
          <a:xfrm>
            <a:off x="142800" y="784050"/>
            <a:ext cx="8858400" cy="61416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Σημειωτική Ανάλυση</a:t>
            </a:r>
            <a:endParaRPr sz="14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300"/>
              <a:buFont typeface="Arial"/>
              <a:buNone/>
            </a:pPr>
            <a:endParaRPr sz="13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a:solidFill>
                  <a:schemeClr val="dk1"/>
                </a:solidFill>
              </a:rPr>
              <a:t>Alonso, J. (2014). Sémiotique et politique: narrativité et transformation. </a:t>
            </a:r>
            <a:r>
              <a:rPr lang="en-US" i="1">
                <a:solidFill>
                  <a:schemeClr val="dk1"/>
                </a:solidFill>
              </a:rPr>
              <a:t>Recherches en communication</a:t>
            </a:r>
            <a:r>
              <a:rPr lang="en-US">
                <a:solidFill>
                  <a:schemeClr val="dk1"/>
                </a:solidFill>
              </a:rPr>
              <a:t>, </a:t>
            </a:r>
            <a:r>
              <a:rPr lang="en-US" i="1">
                <a:solidFill>
                  <a:schemeClr val="dk1"/>
                </a:solidFill>
              </a:rPr>
              <a:t>41</a:t>
            </a:r>
            <a:r>
              <a:rPr lang="en-US">
                <a:solidFill>
                  <a:schemeClr val="dk1"/>
                </a:solidFill>
              </a:rPr>
              <a:t>, 61-74.</a:t>
            </a:r>
            <a:endParaRPr sz="1800">
              <a:solidFill>
                <a:schemeClr val="dk1"/>
              </a:solidFil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Moriarty, S., &amp; Barbatsis, G. (2020). Visual semiotics: Key concepts and new directions. </a:t>
            </a:r>
            <a:r>
              <a:rPr lang="en-US" sz="1500" b="0" i="1" u="none" strike="noStrike" cap="none">
                <a:solidFill>
                  <a:schemeClr val="dk1"/>
                </a:solidFill>
                <a:latin typeface="Arial"/>
                <a:ea typeface="Arial"/>
                <a:cs typeface="Arial"/>
                <a:sym typeface="Arial"/>
              </a:rPr>
              <a:t>Visual Communication Quarterly</a:t>
            </a:r>
            <a:r>
              <a:rPr lang="en-US" sz="1500" b="0" i="0" u="none" strike="noStrike" cap="none">
                <a:solidFill>
                  <a:schemeClr val="dk1"/>
                </a:solidFill>
                <a:latin typeface="Arial"/>
                <a:ea typeface="Arial"/>
                <a:cs typeface="Arial"/>
                <a:sym typeface="Arial"/>
              </a:rPr>
              <a:t>, 27(1), 3–15</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Danesi, M. (2021). </a:t>
            </a:r>
            <a:r>
              <a:rPr lang="en-US" sz="1500" b="0" i="1" u="none" strike="noStrike" cap="none">
                <a:solidFill>
                  <a:schemeClr val="dk1"/>
                </a:solidFill>
                <a:latin typeface="Arial"/>
                <a:ea typeface="Arial"/>
                <a:cs typeface="Arial"/>
                <a:sym typeface="Arial"/>
              </a:rPr>
              <a:t>The semiotics of emoji: The rise of visual language in the age of the internet</a:t>
            </a:r>
            <a:r>
              <a:rPr lang="en-US" sz="1500" b="0" i="0" u="none" strike="noStrike" cap="none">
                <a:solidFill>
                  <a:schemeClr val="dk1"/>
                </a:solidFill>
                <a:latin typeface="Arial"/>
                <a:ea typeface="Arial"/>
                <a:cs typeface="Arial"/>
                <a:sym typeface="Arial"/>
              </a:rPr>
              <a:t>. Bloomsbury Academic</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Chandler, D. (2017). </a:t>
            </a:r>
            <a:r>
              <a:rPr lang="en-US" sz="1500" b="0" i="1" u="none" strike="noStrike" cap="none">
                <a:solidFill>
                  <a:schemeClr val="dk1"/>
                </a:solidFill>
                <a:latin typeface="Arial"/>
                <a:ea typeface="Arial"/>
                <a:cs typeface="Arial"/>
                <a:sym typeface="Arial"/>
              </a:rPr>
              <a:t>Semiotics: The basics</a:t>
            </a:r>
            <a:r>
              <a:rPr lang="en-US" sz="1500" b="0" i="0" u="none" strike="noStrike" cap="none">
                <a:solidFill>
                  <a:schemeClr val="dk1"/>
                </a:solidFill>
                <a:latin typeface="Arial"/>
                <a:ea typeface="Arial"/>
                <a:cs typeface="Arial"/>
                <a:sym typeface="Arial"/>
              </a:rPr>
              <a:t> (3rd ed.). Routledge</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a:solidFill>
                  <a:schemeClr val="dk1"/>
                </a:solidFill>
              </a:rPr>
              <a:t>Genosko, G. (2016). Critical Semiotics.</a:t>
            </a:r>
            <a:endParaRPr sz="1500">
              <a:solidFill>
                <a:schemeClr val="dk1"/>
              </a:solidFil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Cobley, P. (Ed.). (2019). </a:t>
            </a:r>
            <a:r>
              <a:rPr lang="en-US" sz="1500" b="0" i="1" u="none" strike="noStrike" cap="none">
                <a:solidFill>
                  <a:schemeClr val="dk1"/>
                </a:solidFill>
                <a:latin typeface="Arial"/>
                <a:ea typeface="Arial"/>
                <a:cs typeface="Arial"/>
                <a:sym typeface="Arial"/>
              </a:rPr>
              <a:t>The Routledge companion to semiotics</a:t>
            </a:r>
            <a:r>
              <a:rPr lang="en-US" sz="1500" b="0" i="0" u="none" strike="noStrike" cap="none">
                <a:solidFill>
                  <a:schemeClr val="dk1"/>
                </a:solidFill>
                <a:latin typeface="Arial"/>
                <a:ea typeface="Arial"/>
                <a:cs typeface="Arial"/>
                <a:sym typeface="Arial"/>
              </a:rPr>
              <a:t> (2nd ed.). Routledge.</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Nöth, W. (2022). Semiotics of culture: A thirty-year retrospective. </a:t>
            </a:r>
            <a:r>
              <a:rPr lang="en-US" sz="1500" b="0" i="1" u="none" strike="noStrike" cap="none">
                <a:solidFill>
                  <a:schemeClr val="dk1"/>
                </a:solidFill>
                <a:latin typeface="Arial"/>
                <a:ea typeface="Arial"/>
                <a:cs typeface="Arial"/>
                <a:sym typeface="Arial"/>
              </a:rPr>
              <a:t>Sign Systems Studies</a:t>
            </a:r>
            <a:r>
              <a:rPr lang="en-US" sz="1500" b="0" i="0" u="none" strike="noStrike" cap="none">
                <a:solidFill>
                  <a:schemeClr val="dk1"/>
                </a:solidFill>
                <a:latin typeface="Arial"/>
                <a:ea typeface="Arial"/>
                <a:cs typeface="Arial"/>
                <a:sym typeface="Arial"/>
              </a:rPr>
              <a:t>, 50(1), 7–28.</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Hébert, L. (2020). </a:t>
            </a:r>
            <a:r>
              <a:rPr lang="en-US" sz="1500" b="0" i="1" u="none" strike="noStrike" cap="none">
                <a:solidFill>
                  <a:schemeClr val="dk1"/>
                </a:solidFill>
                <a:latin typeface="Arial"/>
                <a:ea typeface="Arial"/>
                <a:cs typeface="Arial"/>
                <a:sym typeface="Arial"/>
              </a:rPr>
              <a:t>An introduction to applied semiotics: Tools for text and image analysis</a:t>
            </a:r>
            <a:r>
              <a:rPr lang="en-US" sz="1500" b="0" i="0" u="none" strike="noStrike" cap="none">
                <a:solidFill>
                  <a:schemeClr val="dk1"/>
                </a:solidFill>
                <a:latin typeface="Arial"/>
                <a:ea typeface="Arial"/>
                <a:cs typeface="Arial"/>
                <a:sym typeface="Arial"/>
              </a:rPr>
              <a:t> (J. Tabler, Trans.). Routledge</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Δαλκαβούκης, Β. (2012). </a:t>
            </a:r>
            <a:r>
              <a:rPr lang="en-US" sz="1500" b="0" i="1" u="none" strike="noStrike" cap="none">
                <a:solidFill>
                  <a:schemeClr val="dk1"/>
                </a:solidFill>
                <a:latin typeface="Arial"/>
                <a:ea typeface="Arial"/>
                <a:cs typeface="Arial"/>
                <a:sym typeface="Arial"/>
              </a:rPr>
              <a:t>Εισαγωγή στη σημειωτική</a:t>
            </a:r>
            <a:r>
              <a:rPr lang="en-US" sz="1500" b="0" i="0" u="none" strike="noStrike" cap="none">
                <a:solidFill>
                  <a:schemeClr val="dk1"/>
                </a:solidFill>
                <a:latin typeface="Arial"/>
                <a:ea typeface="Arial"/>
                <a:cs typeface="Arial"/>
                <a:sym typeface="Arial"/>
              </a:rPr>
              <a:t>. Δημοκρίτειο Πανεπιστήμιο Θράκης.</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Chandler, D. (2011). </a:t>
            </a:r>
            <a:r>
              <a:rPr lang="en-US" sz="1500" b="0" i="1" u="none" strike="noStrike" cap="none">
                <a:solidFill>
                  <a:schemeClr val="dk1"/>
                </a:solidFill>
                <a:latin typeface="Arial"/>
                <a:ea typeface="Arial"/>
                <a:cs typeface="Arial"/>
                <a:sym typeface="Arial"/>
              </a:rPr>
              <a:t>Σημειωτική για αρχαρίους</a:t>
            </a:r>
            <a:r>
              <a:rPr lang="en-US" sz="1500" b="0" i="0" u="none" strike="noStrike" cap="none">
                <a:solidFill>
                  <a:schemeClr val="dk1"/>
                </a:solidFill>
                <a:latin typeface="Arial"/>
                <a:ea typeface="Arial"/>
                <a:cs typeface="Arial"/>
                <a:sym typeface="Arial"/>
              </a:rPr>
              <a:t>. Πανεπιστήμιο Πατρών</a:t>
            </a:r>
            <a:endParaRPr sz="15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Λαγόπουλος, Α.-Φ., &amp; Boklund-Lagopoulou, Κ. (2016). </a:t>
            </a:r>
            <a:r>
              <a:rPr lang="en-US" sz="1500" b="0" i="1" u="none" strike="noStrike" cap="none">
                <a:solidFill>
                  <a:schemeClr val="dk1"/>
                </a:solidFill>
                <a:latin typeface="Arial"/>
                <a:ea typeface="Arial"/>
                <a:cs typeface="Arial"/>
                <a:sym typeface="Arial"/>
              </a:rPr>
              <a:t>Θεωρία σημειωτικής: Η παράδοση του Ferdinand de Saussure</a:t>
            </a:r>
            <a:r>
              <a:rPr lang="en-US" sz="1500" b="0" i="0" u="none" strike="noStrike" cap="none">
                <a:solidFill>
                  <a:schemeClr val="dk1"/>
                </a:solidFill>
                <a:latin typeface="Arial"/>
                <a:ea typeface="Arial"/>
                <a:cs typeface="Arial"/>
                <a:sym typeface="Arial"/>
              </a:rPr>
              <a:t>. Εκδόσεις Πατάκη</a:t>
            </a:r>
            <a:endParaRPr sz="11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33c33a1b337_1_225"/>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45" name="Google Shape;145;g33c33a1b337_1_225"/>
          <p:cNvSpPr txBox="1"/>
          <p:nvPr/>
        </p:nvSpPr>
        <p:spPr>
          <a:xfrm>
            <a:off x="142875" y="1052500"/>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Α. Ορισμός, ιστορία και εφαρμογές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Ένας βασικός ορισμός της ανάλυσης περιεχομένου είναι ο ακόλουθος: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“Η ανάλυση περιεχομένου αποτελεί μια συστηματική ερευνητική μέθοδο για την ανάλυση διαφορετικών τύπων δεδομένων όπως κείμενα, εικόνες και γενικότερα οποιαδήποτε δεδομένα/ περιεχόμενα με συμβολικό φορτίο. Βοηθά στη διαμόρφωση συμπερασματικών (deductive) και επαγωγικών (inductive) παρατηρήσεων που διευκρινίζουν τη σχέση και το αντίκτυπο των δεδομένων με το γενικότερο πλαίσιο μέσα στο οποίο παράγονται” (Krippendorff, 2019)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επαγωγική μέθοδος: όταν προσεγγίζουμε τα δεδομένα μας με βάση ένα θεωρητικό a priori</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συμπερασματική: όταν προσεγγίζουμε τα δεδομένα μας με βάση παρατηρήσεις που έχουν ως τελικό στόχο την επιβεβαίωση ή απόρριψη μιας θεωρίας</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33c33a1b337_1_5"/>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51" name="Google Shape;151;g33c33a1b337_1_5"/>
          <p:cNvSpPr txBox="1"/>
          <p:nvPr/>
        </p:nvSpPr>
        <p:spPr>
          <a:xfrm>
            <a:off x="142875" y="1052512"/>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Α. Ορισμός, ιστορία και εφαρμογές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ανάλυση περιεχομένου βρίσκεται σε ένα μεταίχμιο. Συχνά περιγράφεται ως η </a:t>
            </a:r>
            <a:r>
              <a:rPr lang="en-US" sz="1600" b="0" i="1" u="none" strike="noStrike" cap="none">
                <a:solidFill>
                  <a:schemeClr val="dk1"/>
                </a:solidFill>
                <a:latin typeface="Arial"/>
                <a:ea typeface="Arial"/>
                <a:cs typeface="Arial"/>
                <a:sym typeface="Arial"/>
              </a:rPr>
              <a:t>πλέον ποιοτική των ποσοτικών μεθόδων</a:t>
            </a:r>
            <a:r>
              <a:rPr lang="en-US" sz="1600" b="0" i="0" u="none" strike="noStrike" cap="none">
                <a:solidFill>
                  <a:schemeClr val="dk1"/>
                </a:solidFill>
                <a:latin typeface="Arial"/>
                <a:ea typeface="Arial"/>
                <a:cs typeface="Arial"/>
                <a:sym typeface="Arial"/>
              </a:rPr>
              <a:t> (γιατί εφαρμόζεται συχνά σε ποιοτικά δεδομένα όπως κείμενα (περιεχόμενο/λόγος ΜΜΕ, πολιτικός λόγος, ημι-δομημένες συνεντεύξεις, ομάδες εστίασης- focus groups…), επιχειρώντας την ερμηνεία τους με βάση μια ποσοτικοποίηση (κωδικοποίηση και στατιστική επεξεργασία).</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Σε άλλες περιπτώσεις, περιγράφεται ως η πλέον </a:t>
            </a:r>
            <a:r>
              <a:rPr lang="en-US" sz="1600" b="0" i="1" u="none" strike="noStrike" cap="none">
                <a:solidFill>
                  <a:schemeClr val="dk1"/>
                </a:solidFill>
                <a:latin typeface="Arial"/>
                <a:ea typeface="Arial"/>
                <a:cs typeface="Arial"/>
                <a:sym typeface="Arial"/>
              </a:rPr>
              <a:t>ποσοτική των ποιοτικών μεθόδων </a:t>
            </a:r>
            <a:r>
              <a:rPr lang="en-US" sz="1600" b="0" i="0" u="none" strike="noStrike" cap="none">
                <a:solidFill>
                  <a:schemeClr val="dk1"/>
                </a:solidFill>
                <a:latin typeface="Arial"/>
                <a:ea typeface="Arial"/>
                <a:cs typeface="Arial"/>
                <a:sym typeface="Arial"/>
              </a:rPr>
              <a:t>καθώς σε αντίθεση με πολλά παραδείγματα ποιοτικής μεθοδολογίας (π.χ. κριτική ανάλυση λόγου, αφηγηματική ανάλυση) προκρίνει τη χρήση ειδικών λογισμικών και πλέον αυτοματοποιημένων εργαλείων (NLP- Natural language processing, AI) για την όσο γίνεται πιο επαληθεύσιμη και αξιόπιστη επεξεργασία και ανάλυση των δεδομένων.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33c33a1b337_1_1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57" name="Google Shape;157;g33c33a1b337_1_10"/>
          <p:cNvSpPr txBox="1"/>
          <p:nvPr/>
        </p:nvSpPr>
        <p:spPr>
          <a:xfrm>
            <a:off x="142875" y="1052512"/>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Α. Ορισμός, ιστορία και εφαρμογές </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Η ανάλυση περιεχομένου διαμορφώθηκε σταδιακά από τις αρχές του 20ου αι. και μετά. Τις πρώτες της εφαρμογές τις συναντάμε στη μελέτη φαινομένων όπως η προπαγάνδα (π.χ. πολιτική, ενημέρωση) και γενικότερα οι επιπτώσεις και το αντίκτυπο των περιεχομένων της μαζικής επικοινωνίας (π.χ. ενημέρωση, πολιτισμός, οικονομία) στις συμπεριφορές και ειδικότερα στις αντιλήψεις, τις επιλογές και τις αποφάσεις των πολιτών και άλλων κοινωνικών ομάδων.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Στη σύγχρονη εποχή, αποτελεί μια πολύ διαδεδομένη ερευνητική μέθοδο που εφαρμόζεται στις κοινωνικές και πολιτικές επιστήμες (π.χ. επιστήμες των Μέσων και της Επικοινωνίας: π.χ. </a:t>
            </a:r>
            <a:r>
              <a:rPr lang="en-US" sz="1600" b="1" i="1" u="none" strike="noStrike" cap="none">
                <a:solidFill>
                  <a:schemeClr val="dk1"/>
                </a:solidFill>
                <a:latin typeface="Arial"/>
                <a:ea typeface="Arial"/>
                <a:cs typeface="Arial"/>
                <a:sym typeface="Arial"/>
              </a:rPr>
              <a:t>μελέτη αναπαραστάσεων, ερμηνευτικών πλαισιώσεων</a:t>
            </a:r>
            <a:r>
              <a:rPr lang="en-US" sz="1600" b="0" i="0" u="none" strike="noStrike" cap="none">
                <a:solidFill>
                  <a:schemeClr val="dk1"/>
                </a:solidFill>
                <a:latin typeface="Arial"/>
                <a:ea typeface="Arial"/>
                <a:cs typeface="Arial"/>
                <a:sym typeface="Arial"/>
              </a:rPr>
              <a:t>, την Κοινωνιολογία: </a:t>
            </a:r>
            <a:r>
              <a:rPr lang="en-US" sz="1600" b="1" i="1" u="none" strike="noStrike" cap="none">
                <a:solidFill>
                  <a:schemeClr val="dk1"/>
                </a:solidFill>
                <a:latin typeface="Arial"/>
                <a:ea typeface="Arial"/>
                <a:cs typeface="Arial"/>
                <a:sym typeface="Arial"/>
              </a:rPr>
              <a:t>κοινή γνώμη, ανάλυση λόγου</a:t>
            </a:r>
            <a:r>
              <a:rPr lang="en-US" sz="1600" b="0" i="0" u="none" strike="noStrike" cap="none">
                <a:solidFill>
                  <a:schemeClr val="dk1"/>
                </a:solidFill>
                <a:latin typeface="Arial"/>
                <a:ea typeface="Arial"/>
                <a:cs typeface="Arial"/>
                <a:sym typeface="Arial"/>
              </a:rPr>
              <a:t>, τις Οικονομικές επιστήμες: </a:t>
            </a:r>
            <a:r>
              <a:rPr lang="en-US" sz="1600" b="1" i="1" u="none" strike="noStrike" cap="none">
                <a:solidFill>
                  <a:schemeClr val="dk1"/>
                </a:solidFill>
                <a:latin typeface="Arial"/>
                <a:ea typeface="Arial"/>
                <a:cs typeface="Arial"/>
                <a:sym typeface="Arial"/>
              </a:rPr>
              <a:t>εταιρική φήμη, διαφήμιση, συμπεριφορά καταναλωτή</a:t>
            </a:r>
            <a:r>
              <a:rPr lang="en-US" sz="1600" b="0" i="0" u="none" strike="noStrike" cap="none">
                <a:solidFill>
                  <a:schemeClr val="dk1"/>
                </a:solidFill>
                <a:latin typeface="Arial"/>
                <a:ea typeface="Arial"/>
                <a:cs typeface="Arial"/>
                <a:sym typeface="Arial"/>
              </a:rPr>
              <a:t> και την Πολιτική ανάλυση: </a:t>
            </a:r>
            <a:r>
              <a:rPr lang="en-US" sz="1600" b="1" i="1" u="none" strike="noStrike" cap="none">
                <a:solidFill>
                  <a:schemeClr val="dk1"/>
                </a:solidFill>
                <a:latin typeface="Arial"/>
                <a:ea typeface="Arial"/>
                <a:cs typeface="Arial"/>
                <a:sym typeface="Arial"/>
              </a:rPr>
              <a:t>ανάλυση λόγου και πολιτικών, πολιτική διαφήμιση</a:t>
            </a:r>
            <a:r>
              <a:rPr lang="en-US" sz="1600" b="0" i="0" u="none" strike="noStrike" cap="none">
                <a:solidFill>
                  <a:schemeClr val="dk1"/>
                </a:solidFill>
                <a:latin typeface="Arial"/>
                <a:ea typeface="Arial"/>
                <a:cs typeface="Arial"/>
                <a:sym typeface="Arial"/>
              </a:rPr>
              <a:t> )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3c33a1b337_1_15"/>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63" name="Google Shape;163;g33c33a1b337_1_15"/>
          <p:cNvSpPr txBox="1"/>
          <p:nvPr/>
        </p:nvSpPr>
        <p:spPr>
          <a:xfrm>
            <a:off x="142875" y="1052512"/>
            <a:ext cx="8858400" cy="51411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Διαμόρφωση ερευνητικών ερωτημάτων και υποθέσεων </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Δειγματοληψία και διαμόρφωση μονάδων ανάλυσης (sampling, unitization, units of analysis) </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Διαμόρφωση κωδικοποίησης (δημιουργία κωδικών, λεξικού κωδικοποίησης, αντιστοίχιση του περιεχομένου σε αυτούς τους κωδικούς, χρήση λογισμικού και αυτοματοποίηση) </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Ανάλυση και ερμηνεία των δεδομένων και των αποτελεσμάτων της κωδικοποίησης</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Μεγιστοποίηση αξιοπιστίας και εγκυρότητας (reliability, validity)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3c33a1b337_1_20"/>
          <p:cNvSpPr txBox="1"/>
          <p:nvPr/>
        </p:nvSpPr>
        <p:spPr>
          <a:xfrm>
            <a:off x="539750" y="476250"/>
            <a:ext cx="8136000" cy="369300"/>
          </a:xfrm>
          <a:prstGeom prst="rect">
            <a:avLst/>
          </a:prstGeom>
          <a:noFill/>
          <a:ln>
            <a:noFill/>
          </a:ln>
        </p:spPr>
        <p:txBody>
          <a:bodyPr spcFirstLastPara="1" wrap="square" lIns="91425" tIns="45700" rIns="91425" bIns="45700" anchor="t" anchorCtr="0">
            <a:spAutoFit/>
          </a:bodyPr>
          <a:lstStyle/>
          <a:p>
            <a:pPr marL="457200" marR="0" lvl="0" indent="-317500" algn="ctr" rtl="0">
              <a:lnSpc>
                <a:spcPct val="100000"/>
              </a:lnSpc>
              <a:spcBef>
                <a:spcPts val="0"/>
              </a:spcBef>
              <a:spcAft>
                <a:spcPts val="0"/>
              </a:spcAft>
              <a:buClr>
                <a:srgbClr val="000000"/>
              </a:buClr>
              <a:buSzPts val="1400"/>
              <a:buFont typeface="Arial"/>
              <a:buAutoNum type="arabicPeriod"/>
            </a:pPr>
            <a:r>
              <a:rPr lang="en-US" sz="1800" b="0" i="0" u="none" strike="noStrike" cap="none">
                <a:solidFill>
                  <a:schemeClr val="dk1"/>
                </a:solidFill>
                <a:latin typeface="Book Antiqua"/>
                <a:ea typeface="Book Antiqua"/>
                <a:cs typeface="Book Antiqua"/>
                <a:sym typeface="Book Antiqua"/>
              </a:rPr>
              <a:t>Ανάλυση περιεχομένου (content analysis)</a:t>
            </a:r>
            <a:endParaRPr sz="1400" b="0" i="0" u="none" strike="noStrike" cap="none">
              <a:solidFill>
                <a:srgbClr val="000000"/>
              </a:solidFill>
              <a:latin typeface="Arial"/>
              <a:ea typeface="Arial"/>
              <a:cs typeface="Arial"/>
              <a:sym typeface="Arial"/>
            </a:endParaRPr>
          </a:p>
        </p:txBody>
      </p:sp>
      <p:sp>
        <p:nvSpPr>
          <p:cNvPr id="169" name="Google Shape;169;g33c33a1b337_1_20"/>
          <p:cNvSpPr txBox="1"/>
          <p:nvPr/>
        </p:nvSpPr>
        <p:spPr>
          <a:xfrm>
            <a:off x="142875" y="1052512"/>
            <a:ext cx="8858400" cy="58800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Β. Διαδικασίες και εργαλεία</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AutoNum type="arabicPeriod"/>
            </a:pPr>
            <a:r>
              <a:rPr lang="en-US" sz="1600" b="0" i="0" u="none" strike="noStrike" cap="none">
                <a:solidFill>
                  <a:schemeClr val="dk1"/>
                </a:solidFill>
                <a:latin typeface="Arial"/>
                <a:ea typeface="Arial"/>
                <a:cs typeface="Arial"/>
                <a:sym typeface="Arial"/>
              </a:rPr>
              <a:t>Διαμόρφωση ερευνητικών ερωτημάτων (research questions) και υποθέσεων  (hypotheses)</a:t>
            </a:r>
            <a:endParaRPr sz="1600" b="0" i="0" u="none" strike="noStrike" cap="none">
              <a:solidFill>
                <a:schemeClr val="dk1"/>
              </a:solidFill>
              <a:latin typeface="Arial"/>
              <a:ea typeface="Arial"/>
              <a:cs typeface="Arial"/>
              <a:sym typeface="Arial"/>
            </a:endParaRPr>
          </a:p>
          <a:p>
            <a:pPr marL="914400" marR="0" lvl="0" indent="0" algn="just" rtl="0">
              <a:lnSpc>
                <a:spcPct val="15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Σε κάθε έρευνα, και ιδιαίτερα στη μεθοδολογία, είναι κρίσιμο να διαφοροποιούμε μεταξύ ερευνητικού ερωτήματος και υπόθεσης. Προφανώς, τα δύο σχετίζονται αλλά δεν πρέπει να ταυτίζονται. Το </a:t>
            </a:r>
            <a:r>
              <a:rPr lang="en-US" sz="1600" b="1" i="0" u="none" strike="noStrike" cap="none">
                <a:solidFill>
                  <a:schemeClr val="dk1"/>
                </a:solidFill>
                <a:latin typeface="Arial"/>
                <a:ea typeface="Arial"/>
                <a:cs typeface="Arial"/>
                <a:sym typeface="Arial"/>
              </a:rPr>
              <a:t>ερευνητικό ερώτημα</a:t>
            </a:r>
            <a:r>
              <a:rPr lang="en-US" sz="1600" b="0" i="0" u="none" strike="noStrike" cap="none">
                <a:solidFill>
                  <a:schemeClr val="dk1"/>
                </a:solidFill>
                <a:latin typeface="Arial"/>
                <a:ea typeface="Arial"/>
                <a:cs typeface="Arial"/>
                <a:sym typeface="Arial"/>
              </a:rPr>
              <a:t>, συνήθως, περιγράφει και συνοψίζει τη σημασία και το ιδιαίτερο ενδιαφέρον της έρευνας ενώ η </a:t>
            </a:r>
            <a:r>
              <a:rPr lang="en-US" sz="1600" b="1" i="0" u="none" strike="noStrike" cap="none">
                <a:solidFill>
                  <a:schemeClr val="dk1"/>
                </a:solidFill>
                <a:latin typeface="Arial"/>
                <a:ea typeface="Arial"/>
                <a:cs typeface="Arial"/>
                <a:sym typeface="Arial"/>
              </a:rPr>
              <a:t>υπόθεση</a:t>
            </a:r>
            <a:r>
              <a:rPr lang="en-US" sz="1600" b="0" i="0" u="none" strike="noStrike" cap="none">
                <a:solidFill>
                  <a:schemeClr val="dk1"/>
                </a:solidFill>
                <a:latin typeface="Arial"/>
                <a:ea typeface="Arial"/>
                <a:cs typeface="Arial"/>
                <a:sym typeface="Arial"/>
              </a:rPr>
              <a:t> είναι μια μορφή απάντησης και επέκτασης του ερωτήματος στη βάση των αποτελεσμάτων της έρευνας. Όσο περισσότερο επικαιροποιημένο και προχωρημένο είναι το ερώτημα (π.χ. φαινόμενα που δεν έχουν μελετηθεί) τόσο πιο ουσιώδης και φιλόδοξη θα είναι και η υπόθεση, θα προσφέρει δηλαδή καινοτόμες ερμηνείες που συνεισφέρουν στην κατανόηση των φαινομένων υπό μελέτη. </a:t>
            </a:r>
            <a:endParaRPr sz="1600" b="0" i="0" u="none" strike="noStrike" cap="none">
              <a:solidFill>
                <a:schemeClr val="dk1"/>
              </a:solidFill>
              <a:latin typeface="Arial"/>
              <a:ea typeface="Arial"/>
              <a:cs typeface="Arial"/>
              <a:sym typeface="Arial"/>
            </a:endParaRPr>
          </a:p>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0" indent="-330200" algn="just" rtl="0">
              <a:lnSpc>
                <a:spcPct val="15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Δεν είναι πάντα απαραίτητο να έχουμε πλήρως διατυπωμένη μια υπόθεση. Πολλές φορές, κάνουμε μια έρευνα και ανάλυση για να προκύψουν νέες υποθέσεις. Ωστόσο, είναι καλό να έχουμε οριοθετήσει κάποιες υποθέσεις. Μας δίνουν κίνητρο και ενδιαφέρον να ψάξουμε πιο συστηματικά. </a:t>
            </a:r>
            <a:endParaRPr sz="16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5232</Words>
  <PresentationFormat>Προβολή στην οθόνη (4:3)</PresentationFormat>
  <Paragraphs>449</Paragraphs>
  <Slides>46</Slides>
  <Notes>46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46</vt:i4>
      </vt:variant>
    </vt:vector>
  </HeadingPairs>
  <TitlesOfParts>
    <vt:vector size="53" baseType="lpstr">
      <vt:lpstr>Arial</vt:lpstr>
      <vt:lpstr>Book Antiqua</vt:lpstr>
      <vt:lpstr>Garamond</vt:lpstr>
      <vt:lpstr>Noto Sans Symbols</vt:lpstr>
      <vt:lpstr>Arial Black</vt:lpstr>
      <vt:lpstr>1_Pixel</vt:lpstr>
      <vt:lpstr>Pixel</vt:lpstr>
      <vt:lpstr>«Παρουσίαση μεθοδολογιών: Ανάλυση Περιεχομένου, Θεματική Ανάλυση και Σημειωτική Ανάλυση»,  6ο μάθημα, 31/3/2025: Μάθημα: Πολιτική Επικοινωνία</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μεθοδολογιών: Ανάλυση Περιεχομένου, Θεματική Ανάλυση και Σημειωτική Ανάλυση»,  6ο μάθημα, 31/3/2025: Μάθημα: Πολιτική Επικοινωνία</dc:title>
  <dc:creator>mmarkouli</dc:creator>
  <cp:lastModifiedBy>User</cp:lastModifiedBy>
  <cp:revision>1</cp:revision>
  <dcterms:created xsi:type="dcterms:W3CDTF">2011-02-18T06:08:25Z</dcterms:created>
  <dcterms:modified xsi:type="dcterms:W3CDTF">2025-03-30T20:28:35Z</dcterms:modified>
</cp:coreProperties>
</file>