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5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EB"/>
    <a:srgbClr val="DEAE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24" autoAdjust="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31A1C-FF13-4F9B-9963-DEE9B4431471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6C6C9-9FC4-4F72-BF41-5CCA75003E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1846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96C6C9-9FC4-4F72-BF41-5CCA75003E01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4811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0694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124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480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1844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793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390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1271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96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70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190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632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1D249E8-BDD3-481F-A18E-DD5DAEB300DE}" type="datetimeFigureOut">
              <a:rPr lang="el-GR" smtClean="0"/>
              <a:t>23/9/2021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B79BFD8-D2A9-40C1-AA4B-3AD8A5C8B41D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834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Τίτλος 1">
                <a:extLst>
                  <a:ext uri="{FF2B5EF4-FFF2-40B4-BE49-F238E27FC236}">
                    <a16:creationId xmlns:a16="http://schemas.microsoft.com/office/drawing/2014/main" id="{40E949B2-0C68-4326-8E52-8A138418168A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>
              <a:xfrm>
                <a:off x="581191" y="607253"/>
                <a:ext cx="10993549" cy="1475013"/>
              </a:xfrm>
            </p:spPr>
            <p:txBody>
              <a:bodyPr/>
              <a:lstStyle/>
              <a:p>
                <a:pPr algn="l"/>
                <a:r>
                  <a:rPr lang="en-US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Six-step VSI – 120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en-US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Conduction mode</a:t>
                </a:r>
                <a:endParaRPr lang="el-GR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Τίτλος 1">
                <a:extLst>
                  <a:ext uri="{FF2B5EF4-FFF2-40B4-BE49-F238E27FC236}">
                    <a16:creationId xmlns:a16="http://schemas.microsoft.com/office/drawing/2014/main" id="{40E949B2-0C68-4326-8E52-8A13841816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581191" y="607253"/>
                <a:ext cx="10993549" cy="1475013"/>
              </a:xfrm>
              <a:blipFill>
                <a:blip r:embed="rId2"/>
                <a:stretch>
                  <a:fillRect l="-1663" b="-1528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45E4263-808B-4ED8-B16C-29973EEA36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263" y="2082266"/>
            <a:ext cx="10993546" cy="59032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Waveform  &amp; Harmonic Analysis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0582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6FB8F8-C3A1-4F03-B07E-C5498B2C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HArmonic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analysis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CF6A0D8-7A84-4031-91A0-E0E718F4E0C3}"/>
                  </a:ext>
                </a:extLst>
              </p:cNvPr>
              <p:cNvSpPr txBox="1"/>
              <p:nvPr/>
            </p:nvSpPr>
            <p:spPr>
              <a:xfrm>
                <a:off x="515204" y="1809620"/>
                <a:ext cx="4106555" cy="33180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l-GR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l-GR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el-GR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l-GR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l-GR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l-GR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3</m:t>
                        </m:r>
                        <m:sSub>
                          <m:sSubPr>
                            <m:ctrlPr>
                              <a:rPr lang="el-GR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l-GR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sub>
                        </m:sSub>
                      </m:num>
                      <m:den>
                        <m:r>
                          <a:rPr lang="el-GR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den>
                    </m:f>
                    <m:r>
                      <a:rPr lang="el-GR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 =0,9549</m:t>
                    </m:r>
                    <m:sSub>
                      <m:sSubPr>
                        <m:ctrlPr>
                          <a:rPr lang="el-GR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l-GR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sub>
                    </m:sSub>
                    <m:r>
                      <a:rPr lang="el-GR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</m:t>
                    </m:r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</a:t>
                </a:r>
                <a:endParaRPr lang="el-G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l-GR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el-GR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l-GR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sub>
                      </m:sSub>
                      <m:r>
                        <a:rPr lang="el-GR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=0</m:t>
                      </m:r>
                    </m:oMath>
                  </m:oMathPara>
                </a14:m>
                <a:endParaRPr lang="el-G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sub>
                      </m:sSub>
                      <m:r>
                        <a:rPr lang="el-GR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l-G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l-G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  <m:r>
                        <a:rPr lang="el-GR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    =0,19099</m:t>
                      </m:r>
                      <m:sSub>
                        <m:sSubPr>
                          <m:ctrlP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l-G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sub>
                      </m:sSub>
                      <m:r>
                        <a:rPr lang="el-GR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=0</m:t>
                      </m:r>
                    </m:oMath>
                  </m:oMathPara>
                </a14:m>
                <a:endParaRPr lang="el-G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sub>
                      </m:sSub>
                      <m:r>
                        <a:rPr lang="el-GR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l-G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l-G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  <m:r>
                        <a:rPr lang="el-GR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    =0,13642</m:t>
                      </m:r>
                      <m:sSub>
                        <m:sSubPr>
                          <m:ctrlP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l-G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:endParaRPr lang="el-G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CF6A0D8-7A84-4031-91A0-E0E718F4E0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204" y="1809620"/>
                <a:ext cx="4106555" cy="3318088"/>
              </a:xfrm>
              <a:prstGeom prst="rect">
                <a:avLst/>
              </a:prstGeom>
              <a:blipFill>
                <a:blip r:embed="rId3"/>
                <a:stretch>
                  <a:fillRect l="-1337" b="-183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9D987E6-90D7-4CAC-B266-B564F7B0D23E}"/>
                  </a:ext>
                </a:extLst>
              </p:cNvPr>
              <p:cNvSpPr txBox="1"/>
              <p:nvPr/>
            </p:nvSpPr>
            <p:spPr>
              <a:xfrm>
                <a:off x="3093513" y="2715841"/>
                <a:ext cx="6094070" cy="8763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 smtClean="0">
                          <a:latin typeface="Cambria Math" panose="02040503050406030204" pitchFamily="18" charset="0"/>
                        </a:rPr>
                        <m:t>𝑉𝑎𝑏</m:t>
                      </m:r>
                      <m:r>
                        <a:rPr lang="el-GR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grow m:val="on"/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=6</m:t>
                          </m:r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±1</m:t>
                          </m:r>
                        </m:sub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l-GR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b>
                                <m:sSubPr>
                                  <m:ctrlPr>
                                    <a:rPr lang="el-GR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0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l-GR" i="0">
                                      <a:latin typeface="Cambria Math" panose="02040503050406030204" pitchFamily="18" charset="0"/>
                                    </a:rPr>
                                    <m:t>d</m:t>
                                  </m:r>
                                </m:sub>
                              </m:sSub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nπ</m:t>
                              </m:r>
                            </m:den>
                          </m:f>
                        </m:e>
                      </m:nary>
                      <m:func>
                        <m:func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l-GR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sSub>
                                <m:sSubPr>
                                  <m:ctrlPr>
                                    <a:rPr lang="el-GR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i="1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el-GR" i="1">
                                      <a:latin typeface="Cambria Math" panose="02040503050406030204" pitchFamily="18" charset="0"/>
                                    </a:rPr>
                                    <m:t>𝜊</m:t>
                                  </m:r>
                                </m:sub>
                              </m:sSub>
                              <m:r>
                                <a:rPr lang="el-GR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9D987E6-90D7-4CAC-B266-B564F7B0D2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3513" y="2715841"/>
                <a:ext cx="6094070" cy="8763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5FA7976-D206-46B7-A067-A0561F235944}"/>
                  </a:ext>
                </a:extLst>
              </p:cNvPr>
              <p:cNvSpPr txBox="1"/>
              <p:nvPr/>
            </p:nvSpPr>
            <p:spPr>
              <a:xfrm>
                <a:off x="515204" y="4872712"/>
                <a:ext cx="6094070" cy="20799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6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el-GR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11</m:t>
                          </m:r>
                        </m:sub>
                      </m:sSub>
                      <m:r>
                        <a:rPr lang="el-GR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l-GR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l-GR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l-GR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l-GR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el-GR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11</m:t>
                          </m:r>
                          <m:r>
                            <a:rPr lang="el-GR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  <m:r>
                        <a:rPr lang="el-GR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    =0,0868</m:t>
                      </m:r>
                      <m:sSub>
                        <m:sSubPr>
                          <m:ctrlPr>
                            <a:rPr lang="el-GR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l-GR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l-G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:endParaRPr lang="el-G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en-US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en-US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l-GR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en-US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=6</m:t>
                          </m:r>
                          <m:r>
                            <a:rPr lang="en-US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en-US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±1</m:t>
                          </m:r>
                        </m:sub>
                        <m:sup>
                          <m:r>
                            <a:rPr lang="en-US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l-GR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sSub>
                                <m:sSubPr>
                                  <m:ctrlPr>
                                    <a:rPr lang="el-GR" sz="16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𝑑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el-GR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den>
                          </m:f>
                        </m:e>
                      </m:nary>
                      <m:r>
                        <a:rPr lang="en-US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    </m:t>
                      </m:r>
                      <m:r>
                        <a:rPr lang="en-US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𝑘</m:t>
                      </m:r>
                      <m:r>
                        <a:rPr lang="en-US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=0,1,2,… </m:t>
                      </m:r>
                    </m:oMath>
                  </m:oMathPara>
                </a14:m>
                <a:endParaRPr lang="el-G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5FA7976-D206-46B7-A067-A0561F2359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204" y="4872712"/>
                <a:ext cx="6094070" cy="2079928"/>
              </a:xfrm>
              <a:prstGeom prst="rect">
                <a:avLst/>
              </a:prstGeom>
              <a:blipFill>
                <a:blip r:embed="rId5"/>
                <a:stretch>
                  <a:fillRect l="-60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2EDE86DD-BF63-49AB-A50F-7F0EC3E59D30}"/>
              </a:ext>
            </a:extLst>
          </p:cNvPr>
          <p:cNvSpPr txBox="1"/>
          <p:nvPr/>
        </p:nvSpPr>
        <p:spPr>
          <a:xfrm>
            <a:off x="9000103" y="2563799"/>
            <a:ext cx="2894029" cy="316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of the 90◦ symmetry the even components will be equal to zero. 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addition, there is no neutral connection, so the ac line currents contain no dc 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triplen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harmonics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oogle Shape;4494;p57">
            <a:extLst>
              <a:ext uri="{FF2B5EF4-FFF2-40B4-BE49-F238E27FC236}">
                <a16:creationId xmlns:a16="http://schemas.microsoft.com/office/drawing/2014/main" id="{F6DFF5FB-092E-4840-B582-E21F6322777E}"/>
              </a:ext>
            </a:extLst>
          </p:cNvPr>
          <p:cNvGrpSpPr/>
          <p:nvPr/>
        </p:nvGrpSpPr>
        <p:grpSpPr>
          <a:xfrm>
            <a:off x="11356654" y="2629785"/>
            <a:ext cx="320143" cy="392581"/>
            <a:chOff x="3086313" y="2877049"/>
            <a:chExt cx="320143" cy="392581"/>
          </a:xfrm>
          <a:solidFill>
            <a:schemeClr val="accent1"/>
          </a:solidFill>
        </p:grpSpPr>
        <p:sp>
          <p:nvSpPr>
            <p:cNvPr id="11" name="Google Shape;4495;p57">
              <a:extLst>
                <a:ext uri="{FF2B5EF4-FFF2-40B4-BE49-F238E27FC236}">
                  <a16:creationId xmlns:a16="http://schemas.microsoft.com/office/drawing/2014/main" id="{73C3269C-39DD-4B50-AF73-F54FD8C2E95C}"/>
                </a:ext>
              </a:extLst>
            </p:cNvPr>
            <p:cNvSpPr/>
            <p:nvPr/>
          </p:nvSpPr>
          <p:spPr>
            <a:xfrm>
              <a:off x="3125749" y="2915371"/>
              <a:ext cx="240505" cy="354259"/>
            </a:xfrm>
            <a:custGeom>
              <a:avLst/>
              <a:gdLst/>
              <a:ahLst/>
              <a:cxnLst/>
              <a:rect l="l" t="t" r="r" b="b"/>
              <a:pathLst>
                <a:path w="7550" h="11121" extrusionOk="0">
                  <a:moveTo>
                    <a:pt x="3775" y="2929"/>
                  </a:moveTo>
                  <a:lnTo>
                    <a:pt x="3918" y="3120"/>
                  </a:lnTo>
                  <a:cubicBezTo>
                    <a:pt x="3871" y="3144"/>
                    <a:pt x="3823" y="3144"/>
                    <a:pt x="3775" y="3144"/>
                  </a:cubicBezTo>
                  <a:cubicBezTo>
                    <a:pt x="3740" y="3132"/>
                    <a:pt x="3692" y="3120"/>
                    <a:pt x="3644" y="3120"/>
                  </a:cubicBezTo>
                  <a:lnTo>
                    <a:pt x="3775" y="2929"/>
                  </a:lnTo>
                  <a:close/>
                  <a:moveTo>
                    <a:pt x="4168" y="3501"/>
                  </a:moveTo>
                  <a:lnTo>
                    <a:pt x="4299" y="3703"/>
                  </a:lnTo>
                  <a:cubicBezTo>
                    <a:pt x="4126" y="3751"/>
                    <a:pt x="3948" y="3775"/>
                    <a:pt x="3769" y="3775"/>
                  </a:cubicBezTo>
                  <a:cubicBezTo>
                    <a:pt x="3591" y="3775"/>
                    <a:pt x="3412" y="3751"/>
                    <a:pt x="3239" y="3703"/>
                  </a:cubicBezTo>
                  <a:lnTo>
                    <a:pt x="3382" y="3501"/>
                  </a:lnTo>
                  <a:cubicBezTo>
                    <a:pt x="3513" y="3560"/>
                    <a:pt x="3644" y="3572"/>
                    <a:pt x="3775" y="3572"/>
                  </a:cubicBezTo>
                  <a:cubicBezTo>
                    <a:pt x="3918" y="3572"/>
                    <a:pt x="4049" y="3537"/>
                    <a:pt x="4168" y="3501"/>
                  </a:cubicBezTo>
                  <a:close/>
                  <a:moveTo>
                    <a:pt x="3120" y="4132"/>
                  </a:moveTo>
                  <a:cubicBezTo>
                    <a:pt x="3275" y="4180"/>
                    <a:pt x="3418" y="4191"/>
                    <a:pt x="3561" y="4215"/>
                  </a:cubicBezTo>
                  <a:lnTo>
                    <a:pt x="3561" y="8109"/>
                  </a:lnTo>
                  <a:lnTo>
                    <a:pt x="3120" y="8109"/>
                  </a:lnTo>
                  <a:lnTo>
                    <a:pt x="3120" y="4132"/>
                  </a:lnTo>
                  <a:close/>
                  <a:moveTo>
                    <a:pt x="4430" y="4132"/>
                  </a:moveTo>
                  <a:lnTo>
                    <a:pt x="4430" y="8109"/>
                  </a:lnTo>
                  <a:lnTo>
                    <a:pt x="4001" y="8109"/>
                  </a:lnTo>
                  <a:lnTo>
                    <a:pt x="4001" y="4215"/>
                  </a:lnTo>
                  <a:cubicBezTo>
                    <a:pt x="4156" y="4191"/>
                    <a:pt x="4287" y="4180"/>
                    <a:pt x="4430" y="4132"/>
                  </a:cubicBezTo>
                  <a:close/>
                  <a:moveTo>
                    <a:pt x="3799" y="441"/>
                  </a:moveTo>
                  <a:cubicBezTo>
                    <a:pt x="4668" y="441"/>
                    <a:pt x="5490" y="786"/>
                    <a:pt x="6121" y="1394"/>
                  </a:cubicBezTo>
                  <a:cubicBezTo>
                    <a:pt x="6752" y="2025"/>
                    <a:pt x="7097" y="2858"/>
                    <a:pt x="7097" y="3751"/>
                  </a:cubicBezTo>
                  <a:cubicBezTo>
                    <a:pt x="7097" y="4620"/>
                    <a:pt x="6752" y="5442"/>
                    <a:pt x="6157" y="6073"/>
                  </a:cubicBezTo>
                  <a:cubicBezTo>
                    <a:pt x="5609" y="6632"/>
                    <a:pt x="5299" y="7347"/>
                    <a:pt x="5240" y="8109"/>
                  </a:cubicBezTo>
                  <a:lnTo>
                    <a:pt x="4883" y="8109"/>
                  </a:lnTo>
                  <a:lnTo>
                    <a:pt x="4883" y="3822"/>
                  </a:lnTo>
                  <a:cubicBezTo>
                    <a:pt x="4883" y="3775"/>
                    <a:pt x="4871" y="3739"/>
                    <a:pt x="4835" y="3703"/>
                  </a:cubicBezTo>
                  <a:lnTo>
                    <a:pt x="3978" y="2406"/>
                  </a:lnTo>
                  <a:cubicBezTo>
                    <a:pt x="3930" y="2346"/>
                    <a:pt x="3871" y="2310"/>
                    <a:pt x="3799" y="2310"/>
                  </a:cubicBezTo>
                  <a:cubicBezTo>
                    <a:pt x="3716" y="2310"/>
                    <a:pt x="3644" y="2334"/>
                    <a:pt x="3620" y="2406"/>
                  </a:cubicBezTo>
                  <a:lnTo>
                    <a:pt x="2751" y="3703"/>
                  </a:lnTo>
                  <a:cubicBezTo>
                    <a:pt x="2728" y="3739"/>
                    <a:pt x="2704" y="3775"/>
                    <a:pt x="2704" y="3822"/>
                  </a:cubicBezTo>
                  <a:lnTo>
                    <a:pt x="2704" y="8109"/>
                  </a:lnTo>
                  <a:lnTo>
                    <a:pt x="2347" y="8109"/>
                  </a:lnTo>
                  <a:cubicBezTo>
                    <a:pt x="2287" y="7347"/>
                    <a:pt x="1977" y="6632"/>
                    <a:pt x="1430" y="6073"/>
                  </a:cubicBezTo>
                  <a:cubicBezTo>
                    <a:pt x="834" y="5465"/>
                    <a:pt x="501" y="4656"/>
                    <a:pt x="489" y="3810"/>
                  </a:cubicBezTo>
                  <a:cubicBezTo>
                    <a:pt x="477" y="2929"/>
                    <a:pt x="823" y="2096"/>
                    <a:pt x="1430" y="1453"/>
                  </a:cubicBezTo>
                  <a:cubicBezTo>
                    <a:pt x="2049" y="822"/>
                    <a:pt x="2870" y="453"/>
                    <a:pt x="3751" y="441"/>
                  </a:cubicBezTo>
                  <a:close/>
                  <a:moveTo>
                    <a:pt x="5228" y="8561"/>
                  </a:moveTo>
                  <a:lnTo>
                    <a:pt x="5228" y="8835"/>
                  </a:lnTo>
                  <a:lnTo>
                    <a:pt x="5228" y="8883"/>
                  </a:lnTo>
                  <a:lnTo>
                    <a:pt x="2335" y="8883"/>
                  </a:lnTo>
                  <a:lnTo>
                    <a:pt x="2335" y="8835"/>
                  </a:lnTo>
                  <a:lnTo>
                    <a:pt x="2335" y="8561"/>
                  </a:lnTo>
                  <a:close/>
                  <a:moveTo>
                    <a:pt x="5121" y="9311"/>
                  </a:moveTo>
                  <a:cubicBezTo>
                    <a:pt x="4942" y="9752"/>
                    <a:pt x="4525" y="10026"/>
                    <a:pt x="4037" y="10026"/>
                  </a:cubicBezTo>
                  <a:lnTo>
                    <a:pt x="3525" y="10026"/>
                  </a:lnTo>
                  <a:cubicBezTo>
                    <a:pt x="3037" y="10026"/>
                    <a:pt x="2620" y="9728"/>
                    <a:pt x="2442" y="9311"/>
                  </a:cubicBezTo>
                  <a:close/>
                  <a:moveTo>
                    <a:pt x="4049" y="10478"/>
                  </a:moveTo>
                  <a:cubicBezTo>
                    <a:pt x="4061" y="10478"/>
                    <a:pt x="4109" y="10478"/>
                    <a:pt x="4132" y="10490"/>
                  </a:cubicBezTo>
                  <a:cubicBezTo>
                    <a:pt x="4132" y="10597"/>
                    <a:pt x="4049" y="10668"/>
                    <a:pt x="3954" y="10668"/>
                  </a:cubicBezTo>
                  <a:lnTo>
                    <a:pt x="3620" y="10668"/>
                  </a:lnTo>
                  <a:cubicBezTo>
                    <a:pt x="3513" y="10668"/>
                    <a:pt x="3442" y="10585"/>
                    <a:pt x="3442" y="10490"/>
                  </a:cubicBezTo>
                  <a:lnTo>
                    <a:pt x="3442" y="10478"/>
                  </a:lnTo>
                  <a:close/>
                  <a:moveTo>
                    <a:pt x="3762" y="0"/>
                  </a:moveTo>
                  <a:cubicBezTo>
                    <a:pt x="3746" y="0"/>
                    <a:pt x="3731" y="0"/>
                    <a:pt x="3716" y="0"/>
                  </a:cubicBezTo>
                  <a:cubicBezTo>
                    <a:pt x="1656" y="24"/>
                    <a:pt x="1" y="1739"/>
                    <a:pt x="13" y="3810"/>
                  </a:cubicBezTo>
                  <a:cubicBezTo>
                    <a:pt x="25" y="4775"/>
                    <a:pt x="406" y="5680"/>
                    <a:pt x="1073" y="6370"/>
                  </a:cubicBezTo>
                  <a:cubicBezTo>
                    <a:pt x="1596" y="6906"/>
                    <a:pt x="1870" y="7609"/>
                    <a:pt x="1870" y="8335"/>
                  </a:cubicBezTo>
                  <a:lnTo>
                    <a:pt x="1870" y="8835"/>
                  </a:lnTo>
                  <a:cubicBezTo>
                    <a:pt x="1870" y="9549"/>
                    <a:pt x="2335" y="10168"/>
                    <a:pt x="2966" y="10383"/>
                  </a:cubicBezTo>
                  <a:lnTo>
                    <a:pt x="2966" y="10490"/>
                  </a:lnTo>
                  <a:cubicBezTo>
                    <a:pt x="2966" y="10835"/>
                    <a:pt x="3239" y="11121"/>
                    <a:pt x="3585" y="11121"/>
                  </a:cubicBezTo>
                  <a:lnTo>
                    <a:pt x="3930" y="11121"/>
                  </a:lnTo>
                  <a:cubicBezTo>
                    <a:pt x="4275" y="11121"/>
                    <a:pt x="4549" y="10835"/>
                    <a:pt x="4549" y="10490"/>
                  </a:cubicBezTo>
                  <a:lnTo>
                    <a:pt x="4549" y="10383"/>
                  </a:lnTo>
                  <a:cubicBezTo>
                    <a:pt x="5192" y="10168"/>
                    <a:pt x="5645" y="9549"/>
                    <a:pt x="5645" y="8835"/>
                  </a:cubicBezTo>
                  <a:lnTo>
                    <a:pt x="5645" y="8335"/>
                  </a:lnTo>
                  <a:cubicBezTo>
                    <a:pt x="5645" y="7609"/>
                    <a:pt x="5918" y="6918"/>
                    <a:pt x="6442" y="6382"/>
                  </a:cubicBezTo>
                  <a:cubicBezTo>
                    <a:pt x="7133" y="5680"/>
                    <a:pt x="7502" y="4751"/>
                    <a:pt x="7502" y="3763"/>
                  </a:cubicBezTo>
                  <a:cubicBezTo>
                    <a:pt x="7550" y="2751"/>
                    <a:pt x="7145" y="1798"/>
                    <a:pt x="6418" y="1084"/>
                  </a:cubicBezTo>
                  <a:cubicBezTo>
                    <a:pt x="5715" y="380"/>
                    <a:pt x="4757" y="0"/>
                    <a:pt x="37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4496;p57">
              <a:extLst>
                <a:ext uri="{FF2B5EF4-FFF2-40B4-BE49-F238E27FC236}">
                  <a16:creationId xmlns:a16="http://schemas.microsoft.com/office/drawing/2014/main" id="{C6437556-7B9F-4D18-A910-2FEB96CACA31}"/>
                </a:ext>
              </a:extLst>
            </p:cNvPr>
            <p:cNvSpPr/>
            <p:nvPr/>
          </p:nvSpPr>
          <p:spPr>
            <a:xfrm>
              <a:off x="3263076" y="2942511"/>
              <a:ext cx="79287" cy="99579"/>
            </a:xfrm>
            <a:custGeom>
              <a:avLst/>
              <a:gdLst/>
              <a:ahLst/>
              <a:cxnLst/>
              <a:rect l="l" t="t" r="r" b="b"/>
              <a:pathLst>
                <a:path w="2489" h="3126" extrusionOk="0">
                  <a:moveTo>
                    <a:pt x="246" y="1"/>
                  </a:moveTo>
                  <a:cubicBezTo>
                    <a:pt x="146" y="1"/>
                    <a:pt x="56" y="59"/>
                    <a:pt x="36" y="161"/>
                  </a:cubicBezTo>
                  <a:cubicBezTo>
                    <a:pt x="0" y="280"/>
                    <a:pt x="60" y="399"/>
                    <a:pt x="179" y="422"/>
                  </a:cubicBezTo>
                  <a:cubicBezTo>
                    <a:pt x="1286" y="744"/>
                    <a:pt x="2048" y="1768"/>
                    <a:pt x="2048" y="2899"/>
                  </a:cubicBezTo>
                  <a:cubicBezTo>
                    <a:pt x="2048" y="3018"/>
                    <a:pt x="2143" y="3125"/>
                    <a:pt x="2262" y="3125"/>
                  </a:cubicBezTo>
                  <a:cubicBezTo>
                    <a:pt x="2381" y="3125"/>
                    <a:pt x="2488" y="3018"/>
                    <a:pt x="2488" y="2899"/>
                  </a:cubicBezTo>
                  <a:cubicBezTo>
                    <a:pt x="2488" y="1577"/>
                    <a:pt x="1595" y="387"/>
                    <a:pt x="298" y="6"/>
                  </a:cubicBezTo>
                  <a:cubicBezTo>
                    <a:pt x="280" y="2"/>
                    <a:pt x="263" y="1"/>
                    <a:pt x="24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497;p57">
              <a:extLst>
                <a:ext uri="{FF2B5EF4-FFF2-40B4-BE49-F238E27FC236}">
                  <a16:creationId xmlns:a16="http://schemas.microsoft.com/office/drawing/2014/main" id="{6AE6513F-7B99-4572-890B-41FA24873589}"/>
                </a:ext>
              </a:extLst>
            </p:cNvPr>
            <p:cNvSpPr/>
            <p:nvPr/>
          </p:nvSpPr>
          <p:spPr>
            <a:xfrm>
              <a:off x="3237656" y="2939262"/>
              <a:ext cx="20897" cy="14462"/>
            </a:xfrm>
            <a:custGeom>
              <a:avLst/>
              <a:gdLst/>
              <a:ahLst/>
              <a:cxnLst/>
              <a:rect l="l" t="t" r="r" b="b"/>
              <a:pathLst>
                <a:path w="656" h="454" extrusionOk="0">
                  <a:moveTo>
                    <a:pt x="227" y="1"/>
                  </a:moveTo>
                  <a:cubicBezTo>
                    <a:pt x="107" y="1"/>
                    <a:pt x="0" y="108"/>
                    <a:pt x="0" y="227"/>
                  </a:cubicBezTo>
                  <a:cubicBezTo>
                    <a:pt x="0" y="346"/>
                    <a:pt x="107" y="453"/>
                    <a:pt x="227" y="453"/>
                  </a:cubicBezTo>
                  <a:lnTo>
                    <a:pt x="417" y="453"/>
                  </a:lnTo>
                  <a:cubicBezTo>
                    <a:pt x="536" y="453"/>
                    <a:pt x="619" y="358"/>
                    <a:pt x="643" y="251"/>
                  </a:cubicBezTo>
                  <a:cubicBezTo>
                    <a:pt x="655" y="108"/>
                    <a:pt x="560" y="1"/>
                    <a:pt x="4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498;p57">
              <a:extLst>
                <a:ext uri="{FF2B5EF4-FFF2-40B4-BE49-F238E27FC236}">
                  <a16:creationId xmlns:a16="http://schemas.microsoft.com/office/drawing/2014/main" id="{698EF03A-3B49-4725-956E-6C55A2DAE273}"/>
                </a:ext>
              </a:extLst>
            </p:cNvPr>
            <p:cNvSpPr/>
            <p:nvPr/>
          </p:nvSpPr>
          <p:spPr>
            <a:xfrm>
              <a:off x="3379888" y="3029539"/>
              <a:ext cx="26567" cy="14048"/>
            </a:xfrm>
            <a:custGeom>
              <a:avLst/>
              <a:gdLst/>
              <a:ahLst/>
              <a:cxnLst/>
              <a:rect l="l" t="t" r="r" b="b"/>
              <a:pathLst>
                <a:path w="834" h="441" extrusionOk="0">
                  <a:moveTo>
                    <a:pt x="226" y="0"/>
                  </a:moveTo>
                  <a:cubicBezTo>
                    <a:pt x="107" y="0"/>
                    <a:pt x="0" y="107"/>
                    <a:pt x="0" y="226"/>
                  </a:cubicBezTo>
                  <a:cubicBezTo>
                    <a:pt x="0" y="346"/>
                    <a:pt x="107" y="441"/>
                    <a:pt x="226" y="441"/>
                  </a:cubicBezTo>
                  <a:lnTo>
                    <a:pt x="607" y="441"/>
                  </a:lnTo>
                  <a:cubicBezTo>
                    <a:pt x="726" y="441"/>
                    <a:pt x="834" y="346"/>
                    <a:pt x="834" y="226"/>
                  </a:cubicBezTo>
                  <a:cubicBezTo>
                    <a:pt x="822" y="107"/>
                    <a:pt x="726" y="0"/>
                    <a:pt x="60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499;p57">
              <a:extLst>
                <a:ext uri="{FF2B5EF4-FFF2-40B4-BE49-F238E27FC236}">
                  <a16:creationId xmlns:a16="http://schemas.microsoft.com/office/drawing/2014/main" id="{3F3E52B0-B2BB-4546-8550-D9568290A483}"/>
                </a:ext>
              </a:extLst>
            </p:cNvPr>
            <p:cNvSpPr/>
            <p:nvPr/>
          </p:nvSpPr>
          <p:spPr>
            <a:xfrm>
              <a:off x="3086313" y="3029539"/>
              <a:ext cx="26599" cy="14048"/>
            </a:xfrm>
            <a:custGeom>
              <a:avLst/>
              <a:gdLst/>
              <a:ahLst/>
              <a:cxnLst/>
              <a:rect l="l" t="t" r="r" b="b"/>
              <a:pathLst>
                <a:path w="835" h="441" extrusionOk="0">
                  <a:moveTo>
                    <a:pt x="227" y="0"/>
                  </a:moveTo>
                  <a:cubicBezTo>
                    <a:pt x="108" y="0"/>
                    <a:pt x="1" y="107"/>
                    <a:pt x="1" y="226"/>
                  </a:cubicBezTo>
                  <a:cubicBezTo>
                    <a:pt x="1" y="346"/>
                    <a:pt x="108" y="441"/>
                    <a:pt x="227" y="441"/>
                  </a:cubicBezTo>
                  <a:lnTo>
                    <a:pt x="608" y="441"/>
                  </a:lnTo>
                  <a:cubicBezTo>
                    <a:pt x="727" y="441"/>
                    <a:pt x="834" y="346"/>
                    <a:pt x="834" y="226"/>
                  </a:cubicBezTo>
                  <a:cubicBezTo>
                    <a:pt x="834" y="107"/>
                    <a:pt x="727" y="0"/>
                    <a:pt x="6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500;p57">
              <a:extLst>
                <a:ext uri="{FF2B5EF4-FFF2-40B4-BE49-F238E27FC236}">
                  <a16:creationId xmlns:a16="http://schemas.microsoft.com/office/drawing/2014/main" id="{AF7B59C8-3228-4867-B102-AAA42366994E}"/>
                </a:ext>
              </a:extLst>
            </p:cNvPr>
            <p:cNvSpPr/>
            <p:nvPr/>
          </p:nvSpPr>
          <p:spPr>
            <a:xfrm>
              <a:off x="3359788" y="2953469"/>
              <a:ext cx="26567" cy="20355"/>
            </a:xfrm>
            <a:custGeom>
              <a:avLst/>
              <a:gdLst/>
              <a:ahLst/>
              <a:cxnLst/>
              <a:rect l="l" t="t" r="r" b="b"/>
              <a:pathLst>
                <a:path w="834" h="639" extrusionOk="0">
                  <a:moveTo>
                    <a:pt x="594" y="0"/>
                  </a:moveTo>
                  <a:cubicBezTo>
                    <a:pt x="555" y="0"/>
                    <a:pt x="514" y="13"/>
                    <a:pt x="476" y="43"/>
                  </a:cubicBezTo>
                  <a:lnTo>
                    <a:pt x="155" y="233"/>
                  </a:lnTo>
                  <a:cubicBezTo>
                    <a:pt x="48" y="293"/>
                    <a:pt x="0" y="424"/>
                    <a:pt x="83" y="531"/>
                  </a:cubicBezTo>
                  <a:cubicBezTo>
                    <a:pt x="119" y="602"/>
                    <a:pt x="203" y="638"/>
                    <a:pt x="274" y="638"/>
                  </a:cubicBezTo>
                  <a:cubicBezTo>
                    <a:pt x="310" y="638"/>
                    <a:pt x="345" y="614"/>
                    <a:pt x="381" y="602"/>
                  </a:cubicBezTo>
                  <a:lnTo>
                    <a:pt x="703" y="412"/>
                  </a:lnTo>
                  <a:cubicBezTo>
                    <a:pt x="810" y="352"/>
                    <a:pt x="834" y="221"/>
                    <a:pt x="774" y="114"/>
                  </a:cubicBezTo>
                  <a:cubicBezTo>
                    <a:pt x="735" y="45"/>
                    <a:pt x="667" y="0"/>
                    <a:pt x="5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501;p57">
              <a:extLst>
                <a:ext uri="{FF2B5EF4-FFF2-40B4-BE49-F238E27FC236}">
                  <a16:creationId xmlns:a16="http://schemas.microsoft.com/office/drawing/2014/main" id="{DCFCF0E0-5D24-4E91-9D07-842AA24EEB9A}"/>
                </a:ext>
              </a:extLst>
            </p:cNvPr>
            <p:cNvSpPr/>
            <p:nvPr/>
          </p:nvSpPr>
          <p:spPr>
            <a:xfrm>
              <a:off x="3106413" y="3100034"/>
              <a:ext cx="26599" cy="20164"/>
            </a:xfrm>
            <a:custGeom>
              <a:avLst/>
              <a:gdLst/>
              <a:ahLst/>
              <a:cxnLst/>
              <a:rect l="l" t="t" r="r" b="b"/>
              <a:pathLst>
                <a:path w="835" h="633" extrusionOk="0">
                  <a:moveTo>
                    <a:pt x="590" y="0"/>
                  </a:moveTo>
                  <a:cubicBezTo>
                    <a:pt x="550" y="0"/>
                    <a:pt x="511" y="12"/>
                    <a:pt x="477" y="38"/>
                  </a:cubicBezTo>
                  <a:lnTo>
                    <a:pt x="144" y="228"/>
                  </a:lnTo>
                  <a:cubicBezTo>
                    <a:pt x="36" y="288"/>
                    <a:pt x="1" y="419"/>
                    <a:pt x="72" y="526"/>
                  </a:cubicBezTo>
                  <a:cubicBezTo>
                    <a:pt x="108" y="597"/>
                    <a:pt x="191" y="633"/>
                    <a:pt x="263" y="633"/>
                  </a:cubicBezTo>
                  <a:cubicBezTo>
                    <a:pt x="310" y="633"/>
                    <a:pt x="334" y="609"/>
                    <a:pt x="370" y="597"/>
                  </a:cubicBezTo>
                  <a:lnTo>
                    <a:pt x="691" y="407"/>
                  </a:lnTo>
                  <a:cubicBezTo>
                    <a:pt x="787" y="347"/>
                    <a:pt x="834" y="216"/>
                    <a:pt x="775" y="109"/>
                  </a:cubicBezTo>
                  <a:cubicBezTo>
                    <a:pt x="736" y="40"/>
                    <a:pt x="663" y="0"/>
                    <a:pt x="5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502;p57">
              <a:extLst>
                <a:ext uri="{FF2B5EF4-FFF2-40B4-BE49-F238E27FC236}">
                  <a16:creationId xmlns:a16="http://schemas.microsoft.com/office/drawing/2014/main" id="{579BF43F-06C6-472C-A397-876335DC4596}"/>
                </a:ext>
              </a:extLst>
            </p:cNvPr>
            <p:cNvSpPr/>
            <p:nvPr/>
          </p:nvSpPr>
          <p:spPr>
            <a:xfrm>
              <a:off x="3308565" y="2897277"/>
              <a:ext cx="22044" cy="24178"/>
            </a:xfrm>
            <a:custGeom>
              <a:avLst/>
              <a:gdLst/>
              <a:ahLst/>
              <a:cxnLst/>
              <a:rect l="l" t="t" r="r" b="b"/>
              <a:pathLst>
                <a:path w="692" h="759" extrusionOk="0">
                  <a:moveTo>
                    <a:pt x="441" y="1"/>
                  </a:moveTo>
                  <a:cubicBezTo>
                    <a:pt x="369" y="1"/>
                    <a:pt x="301" y="35"/>
                    <a:pt x="263" y="104"/>
                  </a:cubicBezTo>
                  <a:lnTo>
                    <a:pt x="60" y="438"/>
                  </a:lnTo>
                  <a:cubicBezTo>
                    <a:pt x="1" y="533"/>
                    <a:pt x="37" y="676"/>
                    <a:pt x="144" y="735"/>
                  </a:cubicBezTo>
                  <a:cubicBezTo>
                    <a:pt x="167" y="747"/>
                    <a:pt x="215" y="759"/>
                    <a:pt x="239" y="759"/>
                  </a:cubicBezTo>
                  <a:cubicBezTo>
                    <a:pt x="322" y="759"/>
                    <a:pt x="394" y="711"/>
                    <a:pt x="441" y="652"/>
                  </a:cubicBezTo>
                  <a:lnTo>
                    <a:pt x="632" y="330"/>
                  </a:lnTo>
                  <a:cubicBezTo>
                    <a:pt x="691" y="223"/>
                    <a:pt x="656" y="92"/>
                    <a:pt x="560" y="33"/>
                  </a:cubicBezTo>
                  <a:cubicBezTo>
                    <a:pt x="522" y="11"/>
                    <a:pt x="481" y="1"/>
                    <a:pt x="44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503;p57">
              <a:extLst>
                <a:ext uri="{FF2B5EF4-FFF2-40B4-BE49-F238E27FC236}">
                  <a16:creationId xmlns:a16="http://schemas.microsoft.com/office/drawing/2014/main" id="{C3FE9180-64BA-48AC-B4FA-1955B71E86C7}"/>
                </a:ext>
              </a:extLst>
            </p:cNvPr>
            <p:cNvSpPr/>
            <p:nvPr/>
          </p:nvSpPr>
          <p:spPr>
            <a:xfrm>
              <a:off x="3239153" y="2877049"/>
              <a:ext cx="14080" cy="26599"/>
            </a:xfrm>
            <a:custGeom>
              <a:avLst/>
              <a:gdLst/>
              <a:ahLst/>
              <a:cxnLst/>
              <a:rect l="l" t="t" r="r" b="b"/>
              <a:pathLst>
                <a:path w="442" h="835" extrusionOk="0">
                  <a:moveTo>
                    <a:pt x="215" y="1"/>
                  </a:moveTo>
                  <a:cubicBezTo>
                    <a:pt x="96" y="1"/>
                    <a:pt x="1" y="96"/>
                    <a:pt x="1" y="215"/>
                  </a:cubicBezTo>
                  <a:lnTo>
                    <a:pt x="1" y="608"/>
                  </a:lnTo>
                  <a:cubicBezTo>
                    <a:pt x="1" y="727"/>
                    <a:pt x="96" y="834"/>
                    <a:pt x="215" y="834"/>
                  </a:cubicBezTo>
                  <a:cubicBezTo>
                    <a:pt x="334" y="834"/>
                    <a:pt x="441" y="727"/>
                    <a:pt x="441" y="608"/>
                  </a:cubicBezTo>
                  <a:lnTo>
                    <a:pt x="441" y="215"/>
                  </a:lnTo>
                  <a:cubicBezTo>
                    <a:pt x="441" y="96"/>
                    <a:pt x="358" y="1"/>
                    <a:pt x="2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4504;p57">
              <a:extLst>
                <a:ext uri="{FF2B5EF4-FFF2-40B4-BE49-F238E27FC236}">
                  <a16:creationId xmlns:a16="http://schemas.microsoft.com/office/drawing/2014/main" id="{12A2FDDB-B377-4597-A2A4-60DA1F204A53}"/>
                </a:ext>
              </a:extLst>
            </p:cNvPr>
            <p:cNvSpPr/>
            <p:nvPr/>
          </p:nvSpPr>
          <p:spPr>
            <a:xfrm>
              <a:off x="3161809" y="2897500"/>
              <a:ext cx="22394" cy="24337"/>
            </a:xfrm>
            <a:custGeom>
              <a:avLst/>
              <a:gdLst/>
              <a:ahLst/>
              <a:cxnLst/>
              <a:rect l="l" t="t" r="r" b="b"/>
              <a:pathLst>
                <a:path w="703" h="764" extrusionOk="0">
                  <a:moveTo>
                    <a:pt x="262" y="0"/>
                  </a:moveTo>
                  <a:cubicBezTo>
                    <a:pt x="222" y="0"/>
                    <a:pt x="181" y="12"/>
                    <a:pt x="143" y="38"/>
                  </a:cubicBezTo>
                  <a:cubicBezTo>
                    <a:pt x="48" y="97"/>
                    <a:pt x="0" y="228"/>
                    <a:pt x="72" y="335"/>
                  </a:cubicBezTo>
                  <a:lnTo>
                    <a:pt x="262" y="669"/>
                  </a:lnTo>
                  <a:cubicBezTo>
                    <a:pt x="310" y="740"/>
                    <a:pt x="381" y="764"/>
                    <a:pt x="464" y="764"/>
                  </a:cubicBezTo>
                  <a:cubicBezTo>
                    <a:pt x="500" y="764"/>
                    <a:pt x="536" y="752"/>
                    <a:pt x="560" y="740"/>
                  </a:cubicBezTo>
                  <a:cubicBezTo>
                    <a:pt x="667" y="681"/>
                    <a:pt x="703" y="550"/>
                    <a:pt x="643" y="442"/>
                  </a:cubicBezTo>
                  <a:lnTo>
                    <a:pt x="441" y="109"/>
                  </a:lnTo>
                  <a:cubicBezTo>
                    <a:pt x="402" y="40"/>
                    <a:pt x="334" y="0"/>
                    <a:pt x="2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4505;p57">
              <a:extLst>
                <a:ext uri="{FF2B5EF4-FFF2-40B4-BE49-F238E27FC236}">
                  <a16:creationId xmlns:a16="http://schemas.microsoft.com/office/drawing/2014/main" id="{DF852FE2-ECFA-494E-AE93-C3457DF87E2B}"/>
                </a:ext>
              </a:extLst>
            </p:cNvPr>
            <p:cNvSpPr/>
            <p:nvPr/>
          </p:nvSpPr>
          <p:spPr>
            <a:xfrm>
              <a:off x="3106413" y="2953151"/>
              <a:ext cx="26599" cy="19909"/>
            </a:xfrm>
            <a:custGeom>
              <a:avLst/>
              <a:gdLst/>
              <a:ahLst/>
              <a:cxnLst/>
              <a:rect l="l" t="t" r="r" b="b"/>
              <a:pathLst>
                <a:path w="835" h="625" extrusionOk="0">
                  <a:moveTo>
                    <a:pt x="246" y="0"/>
                  </a:moveTo>
                  <a:cubicBezTo>
                    <a:pt x="168" y="0"/>
                    <a:pt x="92" y="40"/>
                    <a:pt x="60" y="112"/>
                  </a:cubicBezTo>
                  <a:cubicBezTo>
                    <a:pt x="1" y="208"/>
                    <a:pt x="25" y="350"/>
                    <a:pt x="132" y="410"/>
                  </a:cubicBezTo>
                  <a:lnTo>
                    <a:pt x="453" y="600"/>
                  </a:lnTo>
                  <a:cubicBezTo>
                    <a:pt x="489" y="612"/>
                    <a:pt x="537" y="624"/>
                    <a:pt x="560" y="624"/>
                  </a:cubicBezTo>
                  <a:cubicBezTo>
                    <a:pt x="632" y="624"/>
                    <a:pt x="715" y="589"/>
                    <a:pt x="751" y="529"/>
                  </a:cubicBezTo>
                  <a:cubicBezTo>
                    <a:pt x="834" y="422"/>
                    <a:pt x="787" y="291"/>
                    <a:pt x="679" y="231"/>
                  </a:cubicBezTo>
                  <a:lnTo>
                    <a:pt x="358" y="29"/>
                  </a:lnTo>
                  <a:cubicBezTo>
                    <a:pt x="323" y="10"/>
                    <a:pt x="284" y="0"/>
                    <a:pt x="24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4506;p57">
              <a:extLst>
                <a:ext uri="{FF2B5EF4-FFF2-40B4-BE49-F238E27FC236}">
                  <a16:creationId xmlns:a16="http://schemas.microsoft.com/office/drawing/2014/main" id="{665F38B6-AE6A-4739-8002-753C595E91BA}"/>
                </a:ext>
              </a:extLst>
            </p:cNvPr>
            <p:cNvSpPr/>
            <p:nvPr/>
          </p:nvSpPr>
          <p:spPr>
            <a:xfrm>
              <a:off x="3360520" y="3099811"/>
              <a:ext cx="25834" cy="20005"/>
            </a:xfrm>
            <a:custGeom>
              <a:avLst/>
              <a:gdLst/>
              <a:ahLst/>
              <a:cxnLst/>
              <a:rect l="l" t="t" r="r" b="b"/>
              <a:pathLst>
                <a:path w="811" h="628" extrusionOk="0">
                  <a:moveTo>
                    <a:pt x="239" y="1"/>
                  </a:moveTo>
                  <a:cubicBezTo>
                    <a:pt x="167" y="1"/>
                    <a:pt x="99" y="35"/>
                    <a:pt x="60" y="104"/>
                  </a:cubicBezTo>
                  <a:cubicBezTo>
                    <a:pt x="1" y="211"/>
                    <a:pt x="25" y="342"/>
                    <a:pt x="132" y="402"/>
                  </a:cubicBezTo>
                  <a:lnTo>
                    <a:pt x="453" y="592"/>
                  </a:lnTo>
                  <a:cubicBezTo>
                    <a:pt x="489" y="604"/>
                    <a:pt x="537" y="628"/>
                    <a:pt x="561" y="628"/>
                  </a:cubicBezTo>
                  <a:cubicBezTo>
                    <a:pt x="632" y="628"/>
                    <a:pt x="715" y="580"/>
                    <a:pt x="751" y="521"/>
                  </a:cubicBezTo>
                  <a:cubicBezTo>
                    <a:pt x="811" y="426"/>
                    <a:pt x="787" y="283"/>
                    <a:pt x="680" y="223"/>
                  </a:cubicBezTo>
                  <a:lnTo>
                    <a:pt x="358" y="33"/>
                  </a:lnTo>
                  <a:cubicBezTo>
                    <a:pt x="320" y="11"/>
                    <a:pt x="279" y="1"/>
                    <a:pt x="23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E6D4B894-FE72-421D-9ED1-FCF5868CCAF3}"/>
              </a:ext>
            </a:extLst>
          </p:cNvPr>
          <p:cNvSpPr/>
          <p:nvPr/>
        </p:nvSpPr>
        <p:spPr>
          <a:xfrm>
            <a:off x="9000102" y="2552689"/>
            <a:ext cx="2894029" cy="2628000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8E779D7-0DF2-4672-9C9B-DEBEC202CFDD}"/>
                  </a:ext>
                </a:extLst>
              </p:cNvPr>
              <p:cNvSpPr txBox="1"/>
              <p:nvPr/>
            </p:nvSpPr>
            <p:spPr>
              <a:xfrm>
                <a:off x="3380433" y="3646699"/>
                <a:ext cx="6094428" cy="19374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l-GR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grow m:val="on"/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l-GR">
                              <a:latin typeface="Cambria Math" panose="02040503050406030204" pitchFamily="18" charset="0"/>
                            </a:rPr>
                            <m:t>=6</m:t>
                          </m:r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l-GR">
                              <a:latin typeface="Cambria Math" panose="02040503050406030204" pitchFamily="18" charset="0"/>
                            </a:rPr>
                            <m:t>±1</m:t>
                          </m:r>
                        </m:sub>
                        <m:sup>
                          <m:r>
                            <a:rPr lang="el-GR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l-GR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b>
                                <m:sSubPr>
                                  <m:ctrlPr>
                                    <a:rPr lang="el-GR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l-GR">
                                      <a:latin typeface="Cambria Math" panose="02040503050406030204" pitchFamily="18" charset="0"/>
                                    </a:rPr>
                                    <m:t>d</m:t>
                                  </m:r>
                                </m:sub>
                              </m:sSub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>
                                  <a:latin typeface="Cambria Math" panose="02040503050406030204" pitchFamily="18" charset="0"/>
                                </a:rPr>
                                <m:t>nπ</m:t>
                              </m:r>
                            </m:den>
                          </m:f>
                        </m:e>
                      </m:nary>
                      <m:func>
                        <m:func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l-GR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l-GR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sSub>
                                <m:sSubPr>
                                  <m:ctrlPr>
                                    <a:rPr lang="el-GR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i="1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el-GR" i="1">
                                      <a:latin typeface="Cambria Math" panose="02040503050406030204" pitchFamily="18" charset="0"/>
                                    </a:rPr>
                                    <m:t>𝜊</m:t>
                                  </m:r>
                                </m:sub>
                              </m:sSub>
                              <m:r>
                                <a:rPr lang="el-GR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l-GR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l-GR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l-GR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l-GR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ca</m:t>
                      </m:r>
                      <m:r>
                        <a:rPr lang="el-GR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grow m:val="on"/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=6</m:t>
                          </m:r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±1</m:t>
                          </m:r>
                        </m:sub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l-GR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b>
                                <m:sSubPr>
                                  <m:ctrlPr>
                                    <a:rPr lang="el-GR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0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l-GR" i="0">
                                      <a:latin typeface="Cambria Math" panose="02040503050406030204" pitchFamily="18" charset="0"/>
                                    </a:rPr>
                                    <m:t>d</m:t>
                                  </m:r>
                                </m:sub>
                              </m:sSub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nπ</m:t>
                              </m:r>
                            </m:den>
                          </m:f>
                        </m:e>
                      </m:nary>
                      <m:func>
                        <m:func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l-GR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sSub>
                                <m:sSubPr>
                                  <m:ctrlPr>
                                    <a:rPr lang="el-GR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i="1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el-GR" i="1">
                                      <a:latin typeface="Cambria Math" panose="02040503050406030204" pitchFamily="18" charset="0"/>
                                    </a:rPr>
                                    <m:t>𝜊</m:t>
                                  </m:r>
                                </m:sub>
                              </m:sSub>
                              <m:r>
                                <a:rPr lang="el-GR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l-G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l-G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l-GR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l-GR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8E779D7-0DF2-4672-9C9B-DEBEC202CF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0433" y="3646699"/>
                <a:ext cx="6094428" cy="19374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5271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6FB8F8-C3A1-4F03-B07E-C5498B2C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HArmonic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analysis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83B83B2-1203-4BC2-BA51-CC83EC903A26}"/>
                  </a:ext>
                </a:extLst>
              </p:cNvPr>
              <p:cNvSpPr txBox="1"/>
              <p:nvPr/>
            </p:nvSpPr>
            <p:spPr>
              <a:xfrm>
                <a:off x="-726310" y="2379526"/>
                <a:ext cx="6094070" cy="8763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 smtClean="0">
                          <a:latin typeface="Cambria Math" panose="02040503050406030204" pitchFamily="18" charset="0"/>
                        </a:rPr>
                        <m:t>𝑉𝑎𝑏</m:t>
                      </m:r>
                      <m:r>
                        <a:rPr lang="el-GR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grow m:val="on"/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=6</m:t>
                          </m:r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±1</m:t>
                          </m:r>
                        </m:sub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l-GR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b>
                                <m:sSubPr>
                                  <m:ctrlPr>
                                    <a:rPr lang="el-GR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0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l-GR" i="0">
                                      <a:latin typeface="Cambria Math" panose="02040503050406030204" pitchFamily="18" charset="0"/>
                                    </a:rPr>
                                    <m:t>d</m:t>
                                  </m:r>
                                </m:sub>
                              </m:sSub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nπ</m:t>
                              </m:r>
                            </m:den>
                          </m:f>
                        </m:e>
                      </m:nary>
                      <m:func>
                        <m:func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l-GR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  <m:sSub>
                                <m:sSubPr>
                                  <m:ctrlPr>
                                    <a:rPr lang="el-GR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i="1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l-GR" i="0">
                                      <a:latin typeface="Cambria Math" panose="02040503050406030204" pitchFamily="18" charset="0"/>
                                    </a:rPr>
                                    <m:t>ο</m:t>
                                  </m:r>
                                </m:sub>
                              </m:sSub>
                              <m:r>
                                <a:rPr lang="el-GR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l-GR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l-GR" i="1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l-GR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83B83B2-1203-4BC2-BA51-CC83EC903A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26310" y="2379526"/>
                <a:ext cx="6094070" cy="87639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2EDF0B5-FB2E-45E7-BA12-92C7AF1BB80A}"/>
                  </a:ext>
                </a:extLst>
              </p:cNvPr>
              <p:cNvSpPr txBox="1"/>
              <p:nvPr/>
            </p:nvSpPr>
            <p:spPr>
              <a:xfrm>
                <a:off x="338124" y="3403488"/>
                <a:ext cx="11113096" cy="33634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15000"/>
                  </a:lnSpc>
                  <a:spcAft>
                    <a:spcPts val="100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Ø"/>
                </a:pPr>
                <a:r>
                  <a:rPr lang="en-US" u="sng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RMS Value for </a:t>
                </a:r>
                <a:r>
                  <a:rPr lang="en-US" u="sng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Vab</a:t>
                </a:r>
                <a:r>
                  <a:rPr lang="en-US" u="sng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with 120º pulses</a:t>
                </a:r>
                <a:endParaRPr lang="el-GR" sz="1400" u="sng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n-US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𝑎𝑏</m:t>
                          </m:r>
                          <m:d>
                            <m:d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𝑟𝑚𝑠</m:t>
                              </m:r>
                            </m:e>
                          </m:d>
                        </m:sub>
                      </m:sSub>
                      <m:r>
                        <a:rPr lang="en-US" sz="1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den>
                          </m:f>
                          <m:nary>
                            <m:naryPr>
                              <m:limLoc m:val="subSup"/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𝑎𝑏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box>
                                <m:boxPr>
                                  <m:diff m:val="on"/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boxPr>
                                <m:e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𝑑𝑡</m:t>
                                  </m:r>
                                </m:e>
                              </m:box>
                            </m:e>
                          </m:nary>
                        </m:e>
                      </m:rad>
                      <m:r>
                        <a:rPr lang="en-US" sz="1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den>
                          </m:f>
                          <m:nary>
                            <m:naryPr>
                              <m:limLoc m:val="subSup"/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𝑎𝑏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box>
                                <m:boxPr>
                                  <m:diff m:val="on"/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boxPr>
                                <m:e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𝑑</m:t>
                                  </m:r>
                                  <m: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𝜃</m:t>
                                  </m:r>
                                </m:e>
                              </m:box>
                            </m:e>
                          </m:nary>
                        </m:e>
                      </m:rad>
                      <m:r>
                        <a:rPr lang="en-US" sz="1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den>
                          </m:f>
                          <m:nary>
                            <m:naryPr>
                              <m:limLoc m:val="subSup"/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𝑎𝑏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box>
                                <m:boxPr>
                                  <m:diff m:val="on"/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boxPr>
                                <m:e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𝑑</m:t>
                                  </m:r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𝜃</m:t>
                                  </m:r>
                                </m:e>
                              </m:box>
                            </m:e>
                          </m:nary>
                        </m:e>
                      </m:rad>
                      <m:r>
                        <a:rPr lang="en-US" sz="1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den>
                          </m:f>
                          <m:nary>
                            <m:naryPr>
                              <m:limLoc m:val="subSup"/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𝑎𝑏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box>
                                <m:boxPr>
                                  <m:diff m:val="on"/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boxPr>
                                <m:e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𝑑</m:t>
                                  </m:r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𝜃</m:t>
                                  </m:r>
                                </m:e>
                              </m:box>
                            </m:e>
                          </m:nary>
                        </m:e>
                      </m:rad>
                    </m:oMath>
                  </m:oMathPara>
                </a14:m>
                <a:endParaRPr lang="el-G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1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1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limLoc m:val="subSup"/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0</m:t>
                                  </m:r>
                                </m:sub>
                                <m:sup>
                                  <m:f>
                                    <m:f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  <m:e>
                                  <m:box>
                                    <m:boxPr>
                                      <m:diff m:val="on"/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boxPr>
                                    <m:e>
                                      <m:sSup>
                                        <m:sSupPr>
                                          <m:ctrlPr>
                                            <a:rPr lang="el-GR" sz="1400" i="1"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f>
                                            <m:fPr>
                                              <m:ctrlPr>
                                                <a:rPr lang="el-GR" sz="1400" i="1"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l-GR" sz="1400" i="1"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𝑉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𝑑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  <m:t>4</m:t>
                                              </m:r>
                                            </m:den>
                                          </m:f>
                                        </m:e>
                                        <m:sup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Arial" panose="020B0604020202020204" pitchFamily="34" charset="0"/>
                                        </a:rPr>
                                        <m:t>𝑑</m:t>
                                      </m:r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Arial" panose="020B0604020202020204" pitchFamily="34" charset="0"/>
                                        </a:rPr>
                                        <m:t>𝜃</m:t>
                                      </m:r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nary>
                                        <m:naryPr>
                                          <m:limLoc m:val="subSup"/>
                                          <m:ctrlPr>
                                            <a:rPr lang="el-GR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naryPr>
                                        <m:sub>
                                          <m:f>
                                            <m:fPr>
                                              <m:ctrlPr>
                                                <a:rPr lang="el-GR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  <m:t>𝜋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  <m:t>3</m:t>
                                              </m:r>
                                            </m:den>
                                          </m:f>
                                        </m:sub>
                                        <m:sup>
                                          <m:f>
                                            <m:fPr>
                                              <m:ctrlPr>
                                                <a:rPr lang="el-GR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l-GR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  <m:t>2</m:t>
                                              </m:r>
                                              <m:r>
                                                <a:rPr lang="el-GR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  <m:t>𝜋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  <m:t>3</m:t>
                                              </m:r>
                                            </m:den>
                                          </m:f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l-GR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  <m:t>𝑉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Arial" panose="020B0604020202020204" pitchFamily="34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Arial" panose="020B0604020202020204" pitchFamily="34" charset="0"/>
                                            </a:rPr>
                                            <m:t>𝑑</m:t>
                                          </m:r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Arial" panose="020B0604020202020204" pitchFamily="34" charset="0"/>
                                            </a:rPr>
                                            <m:t>𝜃</m:t>
                                          </m:r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Arial" panose="020B0604020202020204" pitchFamily="34" charset="0"/>
                                            </a:rPr>
                                            <m:t>+</m:t>
                                          </m:r>
                                          <m:nary>
                                            <m:naryPr>
                                              <m:limLoc m:val="subSup"/>
                                              <m:ctrlPr>
                                                <a:rPr lang="el-GR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naryPr>
                                            <m:sub>
                                              <m:f>
                                                <m:fPr>
                                                  <m:ctrlPr>
                                                    <a:rPr lang="el-GR" sz="14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Calibri" panose="020F0502020204030204" pitchFamily="34" charset="0"/>
                                                      <a:cs typeface="Arial" panose="020B0604020202020204" pitchFamily="34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sz="14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Calibri" panose="020F0502020204030204" pitchFamily="34" charset="0"/>
                                                      <a:cs typeface="Arial" panose="020B0604020202020204" pitchFamily="34" charset="0"/>
                                                    </a:rPr>
                                                    <m:t>2</m:t>
                                                  </m:r>
                                                  <m:r>
                                                    <a:rPr lang="en-US" sz="14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Calibri" panose="020F0502020204030204" pitchFamily="34" charset="0"/>
                                                      <a:cs typeface="Arial" panose="020B0604020202020204" pitchFamily="34" charset="0"/>
                                                    </a:rPr>
                                                    <m:t>𝜋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sz="14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Calibri" panose="020F0502020204030204" pitchFamily="34" charset="0"/>
                                                      <a:cs typeface="Arial" panose="020B0604020202020204" pitchFamily="34" charset="0"/>
                                                    </a:rPr>
                                                    <m:t>3</m:t>
                                                  </m:r>
                                                </m:den>
                                              </m:f>
                                            </m:sub>
                                            <m:sup>
                                              <m:r>
                                                <a:rPr lang="el-GR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  <m:t>𝜋</m:t>
                                              </m:r>
                                            </m:sup>
                                            <m:e>
                                              <m:sSup>
                                                <m:sSupPr>
                                                  <m:ctrlPr>
                                                    <a:rPr lang="el-GR" sz="14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f>
                                                    <m:fPr>
                                                      <m:ctrlPr>
                                                        <a:rPr lang="el-GR" sz="1400" i="1">
                                                          <a:effectLst/>
                                                          <a:latin typeface="Cambria Math" panose="02040503050406030204" pitchFamily="18" charset="0"/>
                                                          <a:ea typeface="Times New Roman" panose="02020603050405020304" pitchFamily="18" charset="0"/>
                                                          <a:cs typeface="Arial" panose="020B0604020202020204" pitchFamily="34" charset="0"/>
                                                        </a:rPr>
                                                      </m:ctrlPr>
                                                    </m:fPr>
                                                    <m:num>
                                                      <m:sSub>
                                                        <m:sSubPr>
                                                          <m:ctrlPr>
                                                            <a:rPr lang="el-GR" sz="1400" i="1">
                                                              <a:effectLst/>
                                                              <a:latin typeface="Cambria Math" panose="02040503050406030204" pitchFamily="18" charset="0"/>
                                                              <a:ea typeface="Times New Roman" panose="02020603050405020304" pitchFamily="18" charset="0"/>
                                                              <a:cs typeface="Arial" panose="020B0604020202020204" pitchFamily="34" charset="0"/>
                                                            </a:rPr>
                                                          </m:ctrlPr>
                                                        </m:sSubPr>
                                                        <m:e>
                                                          <m:r>
                                                            <a:rPr lang="en-US" sz="1400" i="1">
                                                              <a:effectLst/>
                                                              <a:latin typeface="Cambria Math" panose="02040503050406030204" pitchFamily="18" charset="0"/>
                                                              <a:ea typeface="Times New Roman" panose="02020603050405020304" pitchFamily="18" charset="0"/>
                                                              <a:cs typeface="Arial" panose="020B0604020202020204" pitchFamily="34" charset="0"/>
                                                            </a:rPr>
                                                            <m:t>𝑉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a:rPr lang="en-US" sz="1400" i="1">
                                                              <a:effectLst/>
                                                              <a:latin typeface="Cambria Math" panose="02040503050406030204" pitchFamily="18" charset="0"/>
                                                              <a:ea typeface="Times New Roman" panose="02020603050405020304" pitchFamily="18" charset="0"/>
                                                              <a:cs typeface="Arial" panose="020B0604020202020204" pitchFamily="34" charset="0"/>
                                                            </a:rPr>
                                                            <m:t>𝑑</m:t>
                                                          </m:r>
                                                        </m:sub>
                                                      </m:sSub>
                                                    </m:num>
                                                    <m:den>
                                                      <m:r>
                                                        <a:rPr lang="en-US" sz="1400" i="1">
                                                          <a:effectLst/>
                                                          <a:latin typeface="Cambria Math" panose="02040503050406030204" pitchFamily="18" charset="0"/>
                                                          <a:ea typeface="Times New Roman" panose="02020603050405020304" pitchFamily="18" charset="0"/>
                                                          <a:cs typeface="Arial" panose="020B0604020202020204" pitchFamily="34" charset="0"/>
                                                        </a:rPr>
                                                        <m:t>4</m:t>
                                                      </m:r>
                                                    </m:den>
                                                  </m:f>
                                                </m:e>
                                                <m:sup>
                                                  <m:r>
                                                    <a:rPr lang="en-US" sz="14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2</m:t>
                                                  </m:r>
                                                </m:sup>
                                              </m:sSup>
                                              <m:r>
                                                <a:rPr lang="en-US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  <m:t>𝑑</m:t>
                                              </m:r>
                                              <m:r>
                                                <a:rPr lang="en-US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  <m:t>𝜃</m:t>
                                              </m:r>
                                              <m:r>
                                                <a:rPr lang="en-US" sz="14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Calibri" panose="020F0502020204030204" pitchFamily="34" charset="0"/>
                                                  <a:cs typeface="Arial" panose="020B0604020202020204" pitchFamily="34" charset="0"/>
                                                </a:rPr>
                                                <m:t> </m:t>
                                              </m:r>
                                            </m:e>
                                          </m:nary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Arial" panose="020B0604020202020204" pitchFamily="34" charset="0"/>
                                            </a:rPr>
                                            <m:t> </m:t>
                                          </m:r>
                                        </m:e>
                                      </m:nary>
                                    </m:e>
                                  </m:box>
                                </m:e>
                              </m:nary>
                            </m:e>
                          </m:d>
                        </m:e>
                      </m:rad>
                      <m:r>
                        <a:rPr lang="en-US" sz="14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den>
                          </m:f>
                          <m:d>
                            <m:d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l-GR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  <m:sup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−0</m:t>
                                  </m:r>
                                </m:e>
                              </m:d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400" i="1" smtClean="0">
                                      <a:effectLst/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sz="1400" i="1" smtClean="0">
                                          <a:effectLst/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b="0" i="1" smtClean="0">
                                          <a:effectLst/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effectLst/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sz="1400" b="0" i="1" smtClean="0">
                                      <a:effectLst/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  <m: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l-GR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  <m:sup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𝜋</m:t>
                                  </m:r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</m:rad>
                    </m:oMath>
                  </m:oMathPara>
                </a14:m>
                <a:endParaRPr lang="el-G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1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1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den>
                          </m:f>
                          <m:d>
                            <m:d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l-GR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  <m:sup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𝑑</m:t>
                                  </m:r>
                                </m:sub>
                              </m:sSub>
                              <m:f>
                                <m:f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l-GR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  <m:sup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rad>
                      <m:r>
                        <a:rPr lang="en-US" sz="1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den>
                          </m:f>
                          <m:d>
                            <m:d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l-GR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l-GR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l-GR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6</m:t>
                                          </m:r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sz="14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14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12</m:t>
                                      </m:r>
                                    </m:den>
                                  </m:f>
                                </m:e>
                                <m:sup>
                                  <m:r>
                                    <a:rPr lang="en-US" sz="1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rad>
                      <m:r>
                        <a:rPr lang="en-US" sz="1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l-G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2EDF0B5-FB2E-45E7-BA12-92C7AF1BB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124" y="3403488"/>
                <a:ext cx="11113096" cy="3363485"/>
              </a:xfrm>
              <a:prstGeom prst="rect">
                <a:avLst/>
              </a:prstGeom>
              <a:blipFill>
                <a:blip r:embed="rId3"/>
                <a:stretch>
                  <a:fillRect l="-329" t="-36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7F68D20-7835-4781-BAE9-D9C9429865DF}"/>
                  </a:ext>
                </a:extLst>
              </p:cNvPr>
              <p:cNvSpPr txBox="1"/>
              <p:nvPr/>
            </p:nvSpPr>
            <p:spPr>
              <a:xfrm>
                <a:off x="465446" y="1997583"/>
                <a:ext cx="645867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Clr>
                    <a:schemeClr val="accent1"/>
                  </a:buClr>
                  <a:buFont typeface="Wingdings" panose="05000000000000000000" pitchFamily="2" charset="2"/>
                  <a:buChar char="Ø"/>
                </a:pPr>
                <a:r>
                  <a:rPr lang="en-US" sz="18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Delta 120</a:t>
                </a:r>
                <a14:m>
                  <m:oMath xmlns:m="http://schemas.openxmlformats.org/officeDocument/2006/math">
                    <m:r>
                      <a:rPr lang="en-US" sz="1800" b="0" i="0" u="sng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 </m:t>
                    </m:r>
                  </m:oMath>
                </a14:m>
                <a:r>
                  <a:rPr lang="en-US" sz="18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 the </a:t>
                </a:r>
                <a:r>
                  <a:rPr lang="en-US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end</a:t>
                </a:r>
                <a:endParaRPr lang="el-GR" u="sng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7F68D20-7835-4781-BAE9-D9C9429865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446" y="1997583"/>
                <a:ext cx="6458672" cy="369332"/>
              </a:xfrm>
              <a:prstGeom prst="rect">
                <a:avLst/>
              </a:prstGeom>
              <a:blipFill>
                <a:blip r:embed="rId4"/>
                <a:stretch>
                  <a:fillRect l="-566" t="-11667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Πίνακας 57">
                <a:extLst>
                  <a:ext uri="{FF2B5EF4-FFF2-40B4-BE49-F238E27FC236}">
                    <a16:creationId xmlns:a16="http://schemas.microsoft.com/office/drawing/2014/main" id="{5B1CEBCB-2088-46CF-AD9F-12F98261ADA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5682207"/>
                  </p:ext>
                </p:extLst>
              </p:nvPr>
            </p:nvGraphicFramePr>
            <p:xfrm>
              <a:off x="7863840" y="1878227"/>
              <a:ext cx="3862712" cy="3070233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551816">
                      <a:extLst>
                        <a:ext uri="{9D8B030D-6E8A-4147-A177-3AD203B41FA5}">
                          <a16:colId xmlns:a16="http://schemas.microsoft.com/office/drawing/2014/main" val="2090504219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1816730033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2613149602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1031704386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1167177069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1538131569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3898204828"/>
                        </a:ext>
                      </a:extLst>
                    </a:gridCol>
                  </a:tblGrid>
                  <a:tr h="21499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1.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S1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S1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81684472"/>
                      </a:ext>
                    </a:extLst>
                  </a:tr>
                  <a:tr h="21499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S2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S2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83185988"/>
                      </a:ext>
                    </a:extLst>
                  </a:tr>
                  <a:tr h="21499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S3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S3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13490028"/>
                      </a:ext>
                    </a:extLst>
                  </a:tr>
                  <a:tr h="21499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S4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S4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6636501"/>
                      </a:ext>
                    </a:extLst>
                  </a:tr>
                  <a:tr h="21499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S5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S5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20491781"/>
                      </a:ext>
                    </a:extLst>
                  </a:tr>
                  <a:tr h="21499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S6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S6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09848570"/>
                      </a:ext>
                    </a:extLst>
                  </a:tr>
                  <a:tr h="46228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0-60º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1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60º-120º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120º-180º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180º-240º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240º-300º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300º-360º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65508178"/>
                      </a:ext>
                    </a:extLst>
                  </a:tr>
                  <a:tr h="3841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𝑎𝑏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−</m:t>
                                    </m:r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4724375"/>
                      </a:ext>
                    </a:extLst>
                  </a:tr>
                  <a:tr h="3841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𝑏𝑐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−</m:t>
                                    </m:r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7496716"/>
                      </a:ext>
                    </a:extLst>
                  </a:tr>
                  <a:tr h="3841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𝑐𝑎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−</m:t>
                                    </m:r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7579477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Πίνακας 57">
                <a:extLst>
                  <a:ext uri="{FF2B5EF4-FFF2-40B4-BE49-F238E27FC236}">
                    <a16:creationId xmlns:a16="http://schemas.microsoft.com/office/drawing/2014/main" id="{5B1CEBCB-2088-46CF-AD9F-12F98261ADA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5682207"/>
                  </p:ext>
                </p:extLst>
              </p:nvPr>
            </p:nvGraphicFramePr>
            <p:xfrm>
              <a:off x="7863840" y="1878227"/>
              <a:ext cx="3862712" cy="3070233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551816">
                      <a:extLst>
                        <a:ext uri="{9D8B030D-6E8A-4147-A177-3AD203B41FA5}">
                          <a16:colId xmlns:a16="http://schemas.microsoft.com/office/drawing/2014/main" val="2090504219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1816730033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2613149602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1031704386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1167177069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1538131569"/>
                        </a:ext>
                      </a:extLst>
                    </a:gridCol>
                    <a:gridCol w="551816">
                      <a:extLst>
                        <a:ext uri="{9D8B030D-6E8A-4147-A177-3AD203B41FA5}">
                          <a16:colId xmlns:a16="http://schemas.microsoft.com/office/drawing/2014/main" val="3898204828"/>
                        </a:ext>
                      </a:extLst>
                    </a:gridCol>
                  </a:tblGrid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1.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S1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S1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81684472"/>
                      </a:ext>
                    </a:extLst>
                  </a:tr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S2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S2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83185988"/>
                      </a:ext>
                    </a:extLst>
                  </a:tr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S3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S3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13490028"/>
                      </a:ext>
                    </a:extLst>
                  </a:tr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S4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S4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6636501"/>
                      </a:ext>
                    </a:extLst>
                  </a:tr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S5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S5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20491781"/>
                      </a:ext>
                    </a:extLst>
                  </a:tr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S6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S6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09848570"/>
                      </a:ext>
                    </a:extLst>
                  </a:tr>
                  <a:tr h="46228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0-60º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1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60º-120º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120º-180º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180º-240º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240º-300º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300º-360º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65508178"/>
                      </a:ext>
                    </a:extLst>
                  </a:tr>
                  <a:tr h="4102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198" t="-461194" r="-598901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3333" t="-461194" r="-505556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1099" t="-461194" r="-400000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4444" t="-461194" r="-304444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400000" t="-461194" r="-201099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05556" t="-461194" r="-103333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98901" t="-461194" r="-2198" b="-2044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4724375"/>
                      </a:ext>
                    </a:extLst>
                  </a:tr>
                  <a:tr h="4102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198" t="-552941" r="-598901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3333" t="-552941" r="-505556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1099" t="-552941" r="-400000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4444" t="-552941" r="-304444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400000" t="-552941" r="-201099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05556" t="-552941" r="-103333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98901" t="-552941" r="-2198" b="-101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7496716"/>
                      </a:ext>
                    </a:extLst>
                  </a:tr>
                  <a:tr h="4102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198" t="-662687" r="-598901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3333" t="-662687" r="-505556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1099" t="-662687" r="-400000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4444" t="-662687" r="-304444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400000" t="-662687" r="-201099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05556" t="-662687" r="-103333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98901" t="-662687" r="-2198" b="-29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7579477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80688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6FB8F8-C3A1-4F03-B07E-C5498B2C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HArmonic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analysis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CF6A0D8-7A84-4031-91A0-E0E718F4E0C3}"/>
                  </a:ext>
                </a:extLst>
              </p:cNvPr>
              <p:cNvSpPr txBox="1"/>
              <p:nvPr/>
            </p:nvSpPr>
            <p:spPr>
              <a:xfrm>
                <a:off x="581192" y="2736312"/>
                <a:ext cx="10819871" cy="24005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15000"/>
                  </a:lnSpc>
                  <a:spcAft>
                    <a:spcPts val="100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Ø"/>
                </a:pPr>
                <a:r>
                  <a:rPr lang="en-US" u="sng" dirty="0">
                    <a:effectLst/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THDv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𝑎𝑏</m:t>
                          </m:r>
                          <m:r>
                            <a:rPr lang="en-US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,1,</m:t>
                          </m:r>
                          <m:r>
                            <a:rPr lang="en-US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b="0" i="1" smtClean="0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𝑑𝑐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l-GR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el-GR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l-GR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b="0" i="0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ΤΗ</m:t>
                        </m:r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𝑣</m:t>
                        </m:r>
                      </m:sub>
                    </m:sSub>
                    <m:r>
                      <a:rPr lang="en-US" b="0" i="1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el-GR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𝑎𝑏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𝑟𝑚𝑠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l-GR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𝑎𝑏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,1,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𝑟𝑚𝑠</m:t>
                                </m:r>
                              </m:sub>
                            </m:sSub>
                          </m:e>
                        </m:rad>
                      </m:num>
                      <m:den>
                        <m:sSub>
                          <m:sSubPr>
                            <m:ctrlP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𝑎𝑏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,1,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𝑟𝑚𝑠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𝑑𝑐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n-US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9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𝑑𝑐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n-US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𝜋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num>
                      <m:den>
                        <m:f>
                          <m:fPr>
                            <m:ctrlPr>
                              <a:rPr lang="en-US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l-GR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  <m:sSub>
                              <m:sSubPr>
                                <m:ctrlPr>
                                  <a:rPr lang="el-GR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𝑑𝑐</m:t>
                                </m:r>
                              </m:sub>
                            </m:sSub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e>
                            </m:rad>
                            <m:r>
                              <a:rPr lang="el-GR" b="0" i="1" smtClean="0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den>
                        </m:f>
                      </m:den>
                    </m:f>
                    <m:r>
                      <a:rPr lang="el-GR" b="0" i="1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𝑑𝑐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l-GR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(1−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9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𝜋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l-GR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</m:rad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  <m:sSub>
                              <m:sSubPr>
                                <m:ctrlPr>
                                  <a:rPr lang="el-GR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𝑑𝑐</m:t>
                                </m:r>
                              </m:sub>
                            </m:sSub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e>
                            </m:rad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den>
                        </m:f>
                      </m:den>
                    </m:f>
                    <m:r>
                      <a:rPr lang="el-GR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(1−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9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𝜋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</m:rad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den>
                        </m:f>
                      </m:den>
                    </m:f>
                    <m:r>
                      <a:rPr lang="el-GR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=0.31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or</m:t>
                    </m:r>
                  </m:oMath>
                </a14:m>
                <a:r>
                  <a:rPr lang="el-GR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31%</a:t>
                </a:r>
                <a:endParaRPr lang="el-GR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CF6A0D8-7A84-4031-91A0-E0E718F4E0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92" y="2736312"/>
                <a:ext cx="10819871" cy="2400594"/>
              </a:xfrm>
              <a:prstGeom prst="rect">
                <a:avLst/>
              </a:prstGeom>
              <a:blipFill>
                <a:blip r:embed="rId2"/>
                <a:stretch>
                  <a:fillRect l="-338" t="-10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5559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45">
            <a:extLst>
              <a:ext uri="{FF2B5EF4-FFF2-40B4-BE49-F238E27FC236}">
                <a16:creationId xmlns:a16="http://schemas.microsoft.com/office/drawing/2014/main" id="{E3DD1ED9-7847-4E1F-8455-6A5ECF646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3" name="Rectangle 47">
            <a:extLst>
              <a:ext uri="{FF2B5EF4-FFF2-40B4-BE49-F238E27FC236}">
                <a16:creationId xmlns:a16="http://schemas.microsoft.com/office/drawing/2014/main" id="{31A3DFEF-67D3-4CCE-BFE8-397D542A4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4" name="Rectangle 49">
            <a:extLst>
              <a:ext uri="{FF2B5EF4-FFF2-40B4-BE49-F238E27FC236}">
                <a16:creationId xmlns:a16="http://schemas.microsoft.com/office/drawing/2014/main" id="{24E4445D-D137-4867-B463-009D641E9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5" name="Rectangle 51">
            <a:extLst>
              <a:ext uri="{FF2B5EF4-FFF2-40B4-BE49-F238E27FC236}">
                <a16:creationId xmlns:a16="http://schemas.microsoft.com/office/drawing/2014/main" id="{CC80D46F-EE5E-4AF1-A8B9-B9948FF66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66" name="Rectangle 53">
            <a:extLst>
              <a:ext uri="{FF2B5EF4-FFF2-40B4-BE49-F238E27FC236}">
                <a16:creationId xmlns:a16="http://schemas.microsoft.com/office/drawing/2014/main" id="{DA182162-B517-4B41-B039-339F87FAE1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E1E2D3F-4EC0-4B8A-BD64-03A3F263E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1143" y="1005839"/>
            <a:ext cx="6939304" cy="48050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b="1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 you!</a:t>
            </a:r>
          </a:p>
        </p:txBody>
      </p:sp>
      <p:sp>
        <p:nvSpPr>
          <p:cNvPr id="67" name="Rectangle 55">
            <a:extLst>
              <a:ext uri="{FF2B5EF4-FFF2-40B4-BE49-F238E27FC236}">
                <a16:creationId xmlns:a16="http://schemas.microsoft.com/office/drawing/2014/main" id="{49B5AD54-1E68-4239-A6AF-FE0F49BB8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593336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14AE2A61-AEDC-4167-BBEC-ADF094C7CA05}"/>
              </a:ext>
            </a:extLst>
          </p:cNvPr>
          <p:cNvSpPr/>
          <p:nvPr/>
        </p:nvSpPr>
        <p:spPr>
          <a:xfrm>
            <a:off x="4149854" y="2535810"/>
            <a:ext cx="8042146" cy="1630837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6569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0A64EDC-3961-45A5-91B4-A443D39D7FFC}"/>
              </a:ext>
            </a:extLst>
          </p:cNvPr>
          <p:cNvSpPr txBox="1"/>
          <p:nvPr/>
        </p:nvSpPr>
        <p:spPr>
          <a:xfrm>
            <a:off x="707010" y="1017491"/>
            <a:ext cx="106711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CIRCUIT </a:t>
            </a:r>
            <a:endParaRPr lang="el-G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615458C7-7C08-416B-B8FB-389AF872D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8550" y="2014739"/>
            <a:ext cx="6515100" cy="4394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431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Εικόνα 56">
            <a:extLst>
              <a:ext uri="{FF2B5EF4-FFF2-40B4-BE49-F238E27FC236}">
                <a16:creationId xmlns:a16="http://schemas.microsoft.com/office/drawing/2014/main" id="{9CA7E683-8E1B-4A82-AE83-2DFC931BA8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1167" y="2175895"/>
            <a:ext cx="4321084" cy="2711903"/>
          </a:xfrm>
          <a:prstGeom prst="rect">
            <a:avLst/>
          </a:prstGeom>
        </p:spPr>
      </p:pic>
      <p:pic>
        <p:nvPicPr>
          <p:cNvPr id="56" name="Εικόνα 55">
            <a:extLst>
              <a:ext uri="{FF2B5EF4-FFF2-40B4-BE49-F238E27FC236}">
                <a16:creationId xmlns:a16="http://schemas.microsoft.com/office/drawing/2014/main" id="{146EB933-B772-41C8-90A7-515440EDD3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960" y="2175895"/>
            <a:ext cx="4321084" cy="2711903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D66FB8F8-C3A1-4F03-B07E-C5498B2C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 </a:t>
            </a:r>
            <a:endParaRPr lang="el-G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Ευθεία γραμμή σύνδεσης 6">
            <a:extLst>
              <a:ext uri="{FF2B5EF4-FFF2-40B4-BE49-F238E27FC236}">
                <a16:creationId xmlns:a16="http://schemas.microsoft.com/office/drawing/2014/main" id="{20120C86-CFD2-4B09-9D45-04A04418A2BE}"/>
              </a:ext>
            </a:extLst>
          </p:cNvPr>
          <p:cNvCxnSpPr>
            <a:cxnSpLocks/>
          </p:cNvCxnSpPr>
          <p:nvPr/>
        </p:nvCxnSpPr>
        <p:spPr>
          <a:xfrm>
            <a:off x="1323340" y="2340868"/>
            <a:ext cx="1912620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Ευθεία γραμμή σύνδεσης 11">
            <a:extLst>
              <a:ext uri="{FF2B5EF4-FFF2-40B4-BE49-F238E27FC236}">
                <a16:creationId xmlns:a16="http://schemas.microsoft.com/office/drawing/2014/main" id="{33D94305-1A3F-4038-935E-4B1AA0343465}"/>
              </a:ext>
            </a:extLst>
          </p:cNvPr>
          <p:cNvCxnSpPr>
            <a:cxnSpLocks/>
          </p:cNvCxnSpPr>
          <p:nvPr/>
        </p:nvCxnSpPr>
        <p:spPr>
          <a:xfrm>
            <a:off x="3245772" y="2351028"/>
            <a:ext cx="18310" cy="158427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Ευθεία γραμμή σύνδεσης 16">
            <a:extLst>
              <a:ext uri="{FF2B5EF4-FFF2-40B4-BE49-F238E27FC236}">
                <a16:creationId xmlns:a16="http://schemas.microsoft.com/office/drawing/2014/main" id="{798B3A37-495A-4AAF-8F2E-A866D3D56A83}"/>
              </a:ext>
            </a:extLst>
          </p:cNvPr>
          <p:cNvCxnSpPr>
            <a:cxnSpLocks/>
          </p:cNvCxnSpPr>
          <p:nvPr/>
        </p:nvCxnSpPr>
        <p:spPr>
          <a:xfrm>
            <a:off x="3271702" y="3918100"/>
            <a:ext cx="1166997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Ευθεία γραμμή σύνδεσης 18">
            <a:extLst>
              <a:ext uri="{FF2B5EF4-FFF2-40B4-BE49-F238E27FC236}">
                <a16:creationId xmlns:a16="http://schemas.microsoft.com/office/drawing/2014/main" id="{2F25866B-24E5-45DB-B431-7385CC23EA63}"/>
              </a:ext>
            </a:extLst>
          </p:cNvPr>
          <p:cNvCxnSpPr>
            <a:cxnSpLocks/>
          </p:cNvCxnSpPr>
          <p:nvPr/>
        </p:nvCxnSpPr>
        <p:spPr>
          <a:xfrm flipV="1">
            <a:off x="4465320" y="3474092"/>
            <a:ext cx="0" cy="373382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Ευθεία γραμμή σύνδεσης 21">
            <a:extLst>
              <a:ext uri="{FF2B5EF4-FFF2-40B4-BE49-F238E27FC236}">
                <a16:creationId xmlns:a16="http://schemas.microsoft.com/office/drawing/2014/main" id="{1BDACE33-DAF3-43F6-A935-8B781CE7C76A}"/>
              </a:ext>
            </a:extLst>
          </p:cNvPr>
          <p:cNvCxnSpPr>
            <a:cxnSpLocks/>
          </p:cNvCxnSpPr>
          <p:nvPr/>
        </p:nvCxnSpPr>
        <p:spPr>
          <a:xfrm>
            <a:off x="2753360" y="3474092"/>
            <a:ext cx="1685339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Ευθεία γραμμή σύνδεσης 23">
            <a:extLst>
              <a:ext uri="{FF2B5EF4-FFF2-40B4-BE49-F238E27FC236}">
                <a16:creationId xmlns:a16="http://schemas.microsoft.com/office/drawing/2014/main" id="{4FBA7C53-E4FD-41A3-963B-94E269E762EB}"/>
              </a:ext>
            </a:extLst>
          </p:cNvPr>
          <p:cNvCxnSpPr>
            <a:cxnSpLocks/>
          </p:cNvCxnSpPr>
          <p:nvPr/>
        </p:nvCxnSpPr>
        <p:spPr>
          <a:xfrm flipV="1">
            <a:off x="2753360" y="3474092"/>
            <a:ext cx="0" cy="124206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Ευθεία γραμμή σύνδεσης 26">
            <a:extLst>
              <a:ext uri="{FF2B5EF4-FFF2-40B4-BE49-F238E27FC236}">
                <a16:creationId xmlns:a16="http://schemas.microsoft.com/office/drawing/2014/main" id="{6194A7C0-9388-42D0-8A57-F9661883DF98}"/>
              </a:ext>
            </a:extLst>
          </p:cNvPr>
          <p:cNvCxnSpPr>
            <a:cxnSpLocks/>
          </p:cNvCxnSpPr>
          <p:nvPr/>
        </p:nvCxnSpPr>
        <p:spPr>
          <a:xfrm>
            <a:off x="1307477" y="4733306"/>
            <a:ext cx="1445883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Ευθεία γραμμή σύνδεσης 28">
            <a:extLst>
              <a:ext uri="{FF2B5EF4-FFF2-40B4-BE49-F238E27FC236}">
                <a16:creationId xmlns:a16="http://schemas.microsoft.com/office/drawing/2014/main" id="{4DFFDEB3-30CA-4B95-9F33-71A42682C740}"/>
              </a:ext>
            </a:extLst>
          </p:cNvPr>
          <p:cNvCxnSpPr>
            <a:cxnSpLocks/>
          </p:cNvCxnSpPr>
          <p:nvPr/>
        </p:nvCxnSpPr>
        <p:spPr>
          <a:xfrm>
            <a:off x="1323340" y="2357120"/>
            <a:ext cx="0" cy="2359032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" name="Βέλος: Δεξιό 32">
            <a:extLst>
              <a:ext uri="{FF2B5EF4-FFF2-40B4-BE49-F238E27FC236}">
                <a16:creationId xmlns:a16="http://schemas.microsoft.com/office/drawing/2014/main" id="{35119083-153F-4117-A927-7810ABB105CC}"/>
              </a:ext>
            </a:extLst>
          </p:cNvPr>
          <p:cNvSpPr/>
          <p:nvPr/>
        </p:nvSpPr>
        <p:spPr>
          <a:xfrm flipV="1">
            <a:off x="1903730" y="2438825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Βέλος: Δεξιό 33">
            <a:extLst>
              <a:ext uri="{FF2B5EF4-FFF2-40B4-BE49-F238E27FC236}">
                <a16:creationId xmlns:a16="http://schemas.microsoft.com/office/drawing/2014/main" id="{87EEC044-8005-45B4-9AB1-F1AC96AEE343}"/>
              </a:ext>
            </a:extLst>
          </p:cNvPr>
          <p:cNvSpPr/>
          <p:nvPr/>
        </p:nvSpPr>
        <p:spPr>
          <a:xfrm rot="16200000" flipH="1">
            <a:off x="3200054" y="2906198"/>
            <a:ext cx="91436" cy="58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Βέλος: Δεξιό 34">
            <a:extLst>
              <a:ext uri="{FF2B5EF4-FFF2-40B4-BE49-F238E27FC236}">
                <a16:creationId xmlns:a16="http://schemas.microsoft.com/office/drawing/2014/main" id="{79DF1579-00D1-467C-92D6-AB03D78169A9}"/>
              </a:ext>
            </a:extLst>
          </p:cNvPr>
          <p:cNvSpPr/>
          <p:nvPr/>
        </p:nvSpPr>
        <p:spPr>
          <a:xfrm flipV="1">
            <a:off x="3773945" y="3872382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Βέλος: Δεξιό 35">
            <a:extLst>
              <a:ext uri="{FF2B5EF4-FFF2-40B4-BE49-F238E27FC236}">
                <a16:creationId xmlns:a16="http://schemas.microsoft.com/office/drawing/2014/main" id="{73EBE08A-BCE6-4094-AC32-37100BBCF393}"/>
              </a:ext>
            </a:extLst>
          </p:cNvPr>
          <p:cNvSpPr/>
          <p:nvPr/>
        </p:nvSpPr>
        <p:spPr>
          <a:xfrm rot="10800000">
            <a:off x="3744710" y="3428374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Βέλος: Δεξιό 36">
            <a:extLst>
              <a:ext uri="{FF2B5EF4-FFF2-40B4-BE49-F238E27FC236}">
                <a16:creationId xmlns:a16="http://schemas.microsoft.com/office/drawing/2014/main" id="{0A5EEC48-BCA1-4705-9E7B-D4332649A16F}"/>
              </a:ext>
            </a:extLst>
          </p:cNvPr>
          <p:cNvSpPr/>
          <p:nvPr/>
        </p:nvSpPr>
        <p:spPr>
          <a:xfrm rot="16200000" flipH="1">
            <a:off x="2689762" y="3954919"/>
            <a:ext cx="91436" cy="58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8" name="Βέλος: Δεξιό 37">
            <a:extLst>
              <a:ext uri="{FF2B5EF4-FFF2-40B4-BE49-F238E27FC236}">
                <a16:creationId xmlns:a16="http://schemas.microsoft.com/office/drawing/2014/main" id="{7DA9C010-CF89-47BD-80BD-65B7DE6A87CA}"/>
              </a:ext>
            </a:extLst>
          </p:cNvPr>
          <p:cNvSpPr/>
          <p:nvPr/>
        </p:nvSpPr>
        <p:spPr>
          <a:xfrm rot="10800000">
            <a:off x="2059627" y="4687588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40" name="Ευθεία γραμμή σύνδεσης 39">
            <a:extLst>
              <a:ext uri="{FF2B5EF4-FFF2-40B4-BE49-F238E27FC236}">
                <a16:creationId xmlns:a16="http://schemas.microsoft.com/office/drawing/2014/main" id="{233E9C6B-E678-4C4C-8D09-5650AD7F593A}"/>
              </a:ext>
            </a:extLst>
          </p:cNvPr>
          <p:cNvCxnSpPr>
            <a:cxnSpLocks/>
          </p:cNvCxnSpPr>
          <p:nvPr/>
        </p:nvCxnSpPr>
        <p:spPr>
          <a:xfrm flipV="1">
            <a:off x="6499315" y="2340868"/>
            <a:ext cx="902245" cy="9393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1" name="Ευθεία γραμμή σύνδεσης 40">
            <a:extLst>
              <a:ext uri="{FF2B5EF4-FFF2-40B4-BE49-F238E27FC236}">
                <a16:creationId xmlns:a16="http://schemas.microsoft.com/office/drawing/2014/main" id="{5563C96E-F80D-4602-9793-3E6C4B620FF7}"/>
              </a:ext>
            </a:extLst>
          </p:cNvPr>
          <p:cNvCxnSpPr>
            <a:cxnSpLocks/>
          </p:cNvCxnSpPr>
          <p:nvPr/>
        </p:nvCxnSpPr>
        <p:spPr>
          <a:xfrm>
            <a:off x="7401560" y="2319913"/>
            <a:ext cx="0" cy="678557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2" name="Ευθεία γραμμή σύνδεσης 41">
            <a:extLst>
              <a:ext uri="{FF2B5EF4-FFF2-40B4-BE49-F238E27FC236}">
                <a16:creationId xmlns:a16="http://schemas.microsoft.com/office/drawing/2014/main" id="{02F4AED4-91F4-405E-A843-03FFEA223921}"/>
              </a:ext>
            </a:extLst>
          </p:cNvPr>
          <p:cNvCxnSpPr>
            <a:cxnSpLocks/>
          </p:cNvCxnSpPr>
          <p:nvPr/>
        </p:nvCxnSpPr>
        <p:spPr>
          <a:xfrm>
            <a:off x="7433326" y="2976485"/>
            <a:ext cx="2213049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3" name="Ευθεία γραμμή σύνδεσης 42">
            <a:extLst>
              <a:ext uri="{FF2B5EF4-FFF2-40B4-BE49-F238E27FC236}">
                <a16:creationId xmlns:a16="http://schemas.microsoft.com/office/drawing/2014/main" id="{B1AC19BB-AB8E-4396-BAAF-28C99457559B}"/>
              </a:ext>
            </a:extLst>
          </p:cNvPr>
          <p:cNvCxnSpPr>
            <a:cxnSpLocks/>
          </p:cNvCxnSpPr>
          <p:nvPr/>
        </p:nvCxnSpPr>
        <p:spPr>
          <a:xfrm>
            <a:off x="9646375" y="2976485"/>
            <a:ext cx="0" cy="451889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" name="Ευθεία γραμμή σύνδεσης 43">
            <a:extLst>
              <a:ext uri="{FF2B5EF4-FFF2-40B4-BE49-F238E27FC236}">
                <a16:creationId xmlns:a16="http://schemas.microsoft.com/office/drawing/2014/main" id="{38E185AF-2B77-4512-BFFC-E7BD3CEC947F}"/>
              </a:ext>
            </a:extLst>
          </p:cNvPr>
          <p:cNvCxnSpPr>
            <a:cxnSpLocks/>
          </p:cNvCxnSpPr>
          <p:nvPr/>
        </p:nvCxnSpPr>
        <p:spPr>
          <a:xfrm>
            <a:off x="7925995" y="3435368"/>
            <a:ext cx="1720380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5" name="Ευθεία γραμμή σύνδεσης 44">
            <a:extLst>
              <a:ext uri="{FF2B5EF4-FFF2-40B4-BE49-F238E27FC236}">
                <a16:creationId xmlns:a16="http://schemas.microsoft.com/office/drawing/2014/main" id="{DC8CC556-7930-4A73-9AD4-C102DACC7C64}"/>
              </a:ext>
            </a:extLst>
          </p:cNvPr>
          <p:cNvCxnSpPr>
            <a:cxnSpLocks/>
          </p:cNvCxnSpPr>
          <p:nvPr/>
        </p:nvCxnSpPr>
        <p:spPr>
          <a:xfrm flipV="1">
            <a:off x="7925995" y="3428374"/>
            <a:ext cx="0" cy="1304306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6" name="Ευθεία γραμμή σύνδεσης 45">
            <a:extLst>
              <a:ext uri="{FF2B5EF4-FFF2-40B4-BE49-F238E27FC236}">
                <a16:creationId xmlns:a16="http://schemas.microsoft.com/office/drawing/2014/main" id="{74656260-B691-49F2-B683-3CADF8EF77AA}"/>
              </a:ext>
            </a:extLst>
          </p:cNvPr>
          <p:cNvCxnSpPr>
            <a:cxnSpLocks/>
          </p:cNvCxnSpPr>
          <p:nvPr/>
        </p:nvCxnSpPr>
        <p:spPr>
          <a:xfrm>
            <a:off x="6499315" y="4732680"/>
            <a:ext cx="1441768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7" name="Ευθεία γραμμή σύνδεσης 46">
            <a:extLst>
              <a:ext uri="{FF2B5EF4-FFF2-40B4-BE49-F238E27FC236}">
                <a16:creationId xmlns:a16="http://schemas.microsoft.com/office/drawing/2014/main" id="{E574FBE8-54F9-4938-9A17-8D35E05710C8}"/>
              </a:ext>
            </a:extLst>
          </p:cNvPr>
          <p:cNvCxnSpPr>
            <a:cxnSpLocks/>
          </p:cNvCxnSpPr>
          <p:nvPr/>
        </p:nvCxnSpPr>
        <p:spPr>
          <a:xfrm>
            <a:off x="6499315" y="2340868"/>
            <a:ext cx="0" cy="2391812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8" name="Βέλος: Δεξιό 47">
            <a:extLst>
              <a:ext uri="{FF2B5EF4-FFF2-40B4-BE49-F238E27FC236}">
                <a16:creationId xmlns:a16="http://schemas.microsoft.com/office/drawing/2014/main" id="{7CBC5E7F-675F-44EA-AC24-48A15EA37CE3}"/>
              </a:ext>
            </a:extLst>
          </p:cNvPr>
          <p:cNvSpPr/>
          <p:nvPr/>
        </p:nvSpPr>
        <p:spPr>
          <a:xfrm flipV="1">
            <a:off x="7031580" y="2302998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9" name="Βέλος: Δεξιό 48">
            <a:extLst>
              <a:ext uri="{FF2B5EF4-FFF2-40B4-BE49-F238E27FC236}">
                <a16:creationId xmlns:a16="http://schemas.microsoft.com/office/drawing/2014/main" id="{0FB98274-8AC0-4F86-9AFB-E0A2FBC07E5C}"/>
              </a:ext>
            </a:extLst>
          </p:cNvPr>
          <p:cNvSpPr/>
          <p:nvPr/>
        </p:nvSpPr>
        <p:spPr>
          <a:xfrm rot="16200000" flipH="1">
            <a:off x="7363896" y="2536579"/>
            <a:ext cx="67974" cy="7088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0" name="Βέλος: Δεξιό 49">
            <a:extLst>
              <a:ext uri="{FF2B5EF4-FFF2-40B4-BE49-F238E27FC236}">
                <a16:creationId xmlns:a16="http://schemas.microsoft.com/office/drawing/2014/main" id="{D93DBAB3-3EF9-45DE-A80E-B7AB4AE64F47}"/>
              </a:ext>
            </a:extLst>
          </p:cNvPr>
          <p:cNvSpPr/>
          <p:nvPr/>
        </p:nvSpPr>
        <p:spPr>
          <a:xfrm flipV="1">
            <a:off x="8844147" y="2935482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1" name="Βέλος: Δεξιό 50">
            <a:extLst>
              <a:ext uri="{FF2B5EF4-FFF2-40B4-BE49-F238E27FC236}">
                <a16:creationId xmlns:a16="http://schemas.microsoft.com/office/drawing/2014/main" id="{5CAB1C5D-AFAD-4B73-95E2-CFB1C95C08E8}"/>
              </a:ext>
            </a:extLst>
          </p:cNvPr>
          <p:cNvSpPr/>
          <p:nvPr/>
        </p:nvSpPr>
        <p:spPr>
          <a:xfrm rot="10800000">
            <a:off x="8916851" y="3382656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2" name="Βέλος: Δεξιό 51">
            <a:extLst>
              <a:ext uri="{FF2B5EF4-FFF2-40B4-BE49-F238E27FC236}">
                <a16:creationId xmlns:a16="http://schemas.microsoft.com/office/drawing/2014/main" id="{EC3E3266-D0B1-45E6-BBCC-53B6F695AC66}"/>
              </a:ext>
            </a:extLst>
          </p:cNvPr>
          <p:cNvSpPr/>
          <p:nvPr/>
        </p:nvSpPr>
        <p:spPr>
          <a:xfrm rot="16200000" flipH="1">
            <a:off x="7872657" y="3951733"/>
            <a:ext cx="91436" cy="58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3" name="Βέλος: Δεξιό 52">
            <a:extLst>
              <a:ext uri="{FF2B5EF4-FFF2-40B4-BE49-F238E27FC236}">
                <a16:creationId xmlns:a16="http://schemas.microsoft.com/office/drawing/2014/main" id="{D9655D49-4ADB-4E4A-AD0C-2DC1831B8375}"/>
              </a:ext>
            </a:extLst>
          </p:cNvPr>
          <p:cNvSpPr/>
          <p:nvPr/>
        </p:nvSpPr>
        <p:spPr>
          <a:xfrm rot="10800000">
            <a:off x="7097803" y="4686962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21B59E1-32FA-42DB-BAF2-DEB0D98A8CBA}"/>
              </a:ext>
            </a:extLst>
          </p:cNvPr>
          <p:cNvSpPr txBox="1"/>
          <p:nvPr/>
        </p:nvSpPr>
        <p:spPr>
          <a:xfrm>
            <a:off x="836960" y="5043445"/>
            <a:ext cx="24600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(S5 and S6 conduct)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-V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dc/2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0629D60-82A2-4322-9D49-3E43E0817F33}"/>
              </a:ext>
            </a:extLst>
          </p:cNvPr>
          <p:cNvSpPr txBox="1"/>
          <p:nvPr/>
        </p:nvSpPr>
        <p:spPr>
          <a:xfrm>
            <a:off x="6019255" y="5066674"/>
            <a:ext cx="2740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61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(S6 and S1 conduct)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- 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dc/2</a:t>
            </a:r>
          </a:p>
        </p:txBody>
      </p:sp>
    </p:spTree>
    <p:extLst>
      <p:ext uri="{BB962C8B-B14F-4D97-AF65-F5344CB8AC3E}">
        <p14:creationId xmlns:p14="http://schemas.microsoft.com/office/powerpoint/2010/main" val="286763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Εικόνα 35">
            <a:extLst>
              <a:ext uri="{FF2B5EF4-FFF2-40B4-BE49-F238E27FC236}">
                <a16:creationId xmlns:a16="http://schemas.microsoft.com/office/drawing/2014/main" id="{03B0E253-B390-4EB9-A657-5D5DCD307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960" y="2175895"/>
            <a:ext cx="4321084" cy="2711903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D66FB8F8-C3A1-4F03-B07E-C5498B2C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 </a:t>
            </a:r>
            <a:endParaRPr lang="el-GR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21B59E1-32FA-42DB-BAF2-DEB0D98A8CBA}"/>
              </a:ext>
            </a:extLst>
          </p:cNvPr>
          <p:cNvSpPr txBox="1"/>
          <p:nvPr/>
        </p:nvSpPr>
        <p:spPr>
          <a:xfrm>
            <a:off x="838200" y="5040198"/>
            <a:ext cx="3017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(S1 and S2 conduct)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-V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dc/2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0629D60-82A2-4322-9D49-3E43E0817F33}"/>
              </a:ext>
            </a:extLst>
          </p:cNvPr>
          <p:cNvSpPr txBox="1"/>
          <p:nvPr/>
        </p:nvSpPr>
        <p:spPr>
          <a:xfrm>
            <a:off x="6019255" y="5040198"/>
            <a:ext cx="25444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(S2 and S3 conduct)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- 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dc/2</a:t>
            </a: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4" name="Ευθεία γραμμή σύνδεσης 73">
            <a:extLst>
              <a:ext uri="{FF2B5EF4-FFF2-40B4-BE49-F238E27FC236}">
                <a16:creationId xmlns:a16="http://schemas.microsoft.com/office/drawing/2014/main" id="{DD15CF69-5023-4D4A-91C8-46E7859830CD}"/>
              </a:ext>
            </a:extLst>
          </p:cNvPr>
          <p:cNvCxnSpPr>
            <a:cxnSpLocks/>
          </p:cNvCxnSpPr>
          <p:nvPr/>
        </p:nvCxnSpPr>
        <p:spPr>
          <a:xfrm>
            <a:off x="1325880" y="2346960"/>
            <a:ext cx="899160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5" name="Ευθεία γραμμή σύνδεσης 74">
            <a:extLst>
              <a:ext uri="{FF2B5EF4-FFF2-40B4-BE49-F238E27FC236}">
                <a16:creationId xmlns:a16="http://schemas.microsoft.com/office/drawing/2014/main" id="{DEBF774D-4929-4E6D-A1FA-3BD5BAECF4F6}"/>
              </a:ext>
            </a:extLst>
          </p:cNvPr>
          <p:cNvCxnSpPr>
            <a:cxnSpLocks/>
          </p:cNvCxnSpPr>
          <p:nvPr/>
        </p:nvCxnSpPr>
        <p:spPr>
          <a:xfrm>
            <a:off x="2222698" y="2346960"/>
            <a:ext cx="15118" cy="64389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6" name="Ευθεία γραμμή σύνδεσης 75">
            <a:extLst>
              <a:ext uri="{FF2B5EF4-FFF2-40B4-BE49-F238E27FC236}">
                <a16:creationId xmlns:a16="http://schemas.microsoft.com/office/drawing/2014/main" id="{83FD0AF8-F4E2-47B4-BFB8-8EE1F253DB69}"/>
              </a:ext>
            </a:extLst>
          </p:cNvPr>
          <p:cNvCxnSpPr>
            <a:cxnSpLocks/>
          </p:cNvCxnSpPr>
          <p:nvPr/>
        </p:nvCxnSpPr>
        <p:spPr>
          <a:xfrm>
            <a:off x="2222698" y="2972703"/>
            <a:ext cx="2061210" cy="1239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7" name="Ευθεία γραμμή σύνδεσης 76">
            <a:extLst>
              <a:ext uri="{FF2B5EF4-FFF2-40B4-BE49-F238E27FC236}">
                <a16:creationId xmlns:a16="http://schemas.microsoft.com/office/drawing/2014/main" id="{847F5775-7111-424B-9C77-8A58CA657BED}"/>
              </a:ext>
            </a:extLst>
          </p:cNvPr>
          <p:cNvCxnSpPr>
            <a:cxnSpLocks/>
          </p:cNvCxnSpPr>
          <p:nvPr/>
        </p:nvCxnSpPr>
        <p:spPr>
          <a:xfrm>
            <a:off x="4206240" y="2972703"/>
            <a:ext cx="689610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8" name="Ευθεία γραμμή σύνδεσης 77">
            <a:extLst>
              <a:ext uri="{FF2B5EF4-FFF2-40B4-BE49-F238E27FC236}">
                <a16:creationId xmlns:a16="http://schemas.microsoft.com/office/drawing/2014/main" id="{65C1F766-C8B2-4EFB-B07C-EBE62857BF7E}"/>
              </a:ext>
            </a:extLst>
          </p:cNvPr>
          <p:cNvCxnSpPr>
            <a:cxnSpLocks/>
          </p:cNvCxnSpPr>
          <p:nvPr/>
        </p:nvCxnSpPr>
        <p:spPr>
          <a:xfrm>
            <a:off x="3238914" y="3910481"/>
            <a:ext cx="1726818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9" name="Ευθεία γραμμή σύνδεσης 78">
            <a:extLst>
              <a:ext uri="{FF2B5EF4-FFF2-40B4-BE49-F238E27FC236}">
                <a16:creationId xmlns:a16="http://schemas.microsoft.com/office/drawing/2014/main" id="{5C641217-D79C-4CBD-A26B-145B974038AD}"/>
              </a:ext>
            </a:extLst>
          </p:cNvPr>
          <p:cNvCxnSpPr>
            <a:cxnSpLocks/>
          </p:cNvCxnSpPr>
          <p:nvPr/>
        </p:nvCxnSpPr>
        <p:spPr>
          <a:xfrm flipV="1">
            <a:off x="3238914" y="3910482"/>
            <a:ext cx="0" cy="830385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0" name="Ευθεία γραμμή σύνδεσης 79">
            <a:extLst>
              <a:ext uri="{FF2B5EF4-FFF2-40B4-BE49-F238E27FC236}">
                <a16:creationId xmlns:a16="http://schemas.microsoft.com/office/drawing/2014/main" id="{331A6DB5-5D15-45AA-B707-C7C175D3A005}"/>
              </a:ext>
            </a:extLst>
          </p:cNvPr>
          <p:cNvCxnSpPr>
            <a:cxnSpLocks/>
          </p:cNvCxnSpPr>
          <p:nvPr/>
        </p:nvCxnSpPr>
        <p:spPr>
          <a:xfrm>
            <a:off x="1325880" y="4740867"/>
            <a:ext cx="1913034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1" name="Ευθεία γραμμή σύνδεσης 80">
            <a:extLst>
              <a:ext uri="{FF2B5EF4-FFF2-40B4-BE49-F238E27FC236}">
                <a16:creationId xmlns:a16="http://schemas.microsoft.com/office/drawing/2014/main" id="{925F4F2A-287F-447F-9A18-3D45A48FA302}"/>
              </a:ext>
            </a:extLst>
          </p:cNvPr>
          <p:cNvCxnSpPr>
            <a:cxnSpLocks/>
          </p:cNvCxnSpPr>
          <p:nvPr/>
        </p:nvCxnSpPr>
        <p:spPr>
          <a:xfrm>
            <a:off x="1325880" y="2346960"/>
            <a:ext cx="0" cy="2393907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2" name="Βέλος: Δεξιό 81">
            <a:extLst>
              <a:ext uri="{FF2B5EF4-FFF2-40B4-BE49-F238E27FC236}">
                <a16:creationId xmlns:a16="http://schemas.microsoft.com/office/drawing/2014/main" id="{C6B2B008-0AFC-4B52-BCA1-364B90CBE93C}"/>
              </a:ext>
            </a:extLst>
          </p:cNvPr>
          <p:cNvSpPr/>
          <p:nvPr/>
        </p:nvSpPr>
        <p:spPr>
          <a:xfrm flipV="1">
            <a:off x="1728470" y="2318483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3" name="Βέλος: Δεξιό 82">
            <a:extLst>
              <a:ext uri="{FF2B5EF4-FFF2-40B4-BE49-F238E27FC236}">
                <a16:creationId xmlns:a16="http://schemas.microsoft.com/office/drawing/2014/main" id="{13CC8576-E584-428D-8F46-9DB5250EC30D}"/>
              </a:ext>
            </a:extLst>
          </p:cNvPr>
          <p:cNvSpPr/>
          <p:nvPr/>
        </p:nvSpPr>
        <p:spPr>
          <a:xfrm rot="16200000" flipH="1">
            <a:off x="2176980" y="2608426"/>
            <a:ext cx="91436" cy="58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4" name="Βέλος: Δεξιό 83">
            <a:extLst>
              <a:ext uri="{FF2B5EF4-FFF2-40B4-BE49-F238E27FC236}">
                <a16:creationId xmlns:a16="http://schemas.microsoft.com/office/drawing/2014/main" id="{6344F46E-B7BA-49D0-8DBE-E7BF3FB1DB8D}"/>
              </a:ext>
            </a:extLst>
          </p:cNvPr>
          <p:cNvSpPr/>
          <p:nvPr/>
        </p:nvSpPr>
        <p:spPr>
          <a:xfrm flipV="1">
            <a:off x="3325784" y="2926985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5" name="Βέλος: Δεξιό 84">
            <a:extLst>
              <a:ext uri="{FF2B5EF4-FFF2-40B4-BE49-F238E27FC236}">
                <a16:creationId xmlns:a16="http://schemas.microsoft.com/office/drawing/2014/main" id="{98DDB4B7-B412-4D1D-8FCD-A14F970EB54A}"/>
              </a:ext>
            </a:extLst>
          </p:cNvPr>
          <p:cNvSpPr/>
          <p:nvPr/>
        </p:nvSpPr>
        <p:spPr>
          <a:xfrm rot="10800000">
            <a:off x="3849148" y="3864763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6" name="Βέλος: Δεξιό 85">
            <a:extLst>
              <a:ext uri="{FF2B5EF4-FFF2-40B4-BE49-F238E27FC236}">
                <a16:creationId xmlns:a16="http://schemas.microsoft.com/office/drawing/2014/main" id="{A272F27A-24C7-4D14-987C-91096362533C}"/>
              </a:ext>
            </a:extLst>
          </p:cNvPr>
          <p:cNvSpPr/>
          <p:nvPr/>
        </p:nvSpPr>
        <p:spPr>
          <a:xfrm rot="16200000" flipH="1">
            <a:off x="3193196" y="4275241"/>
            <a:ext cx="91436" cy="58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7" name="Βέλος: Δεξιό 86">
            <a:extLst>
              <a:ext uri="{FF2B5EF4-FFF2-40B4-BE49-F238E27FC236}">
                <a16:creationId xmlns:a16="http://schemas.microsoft.com/office/drawing/2014/main" id="{3E70DFAC-084A-4E68-B7FF-2F46EB24D06B}"/>
              </a:ext>
            </a:extLst>
          </p:cNvPr>
          <p:cNvSpPr/>
          <p:nvPr/>
        </p:nvSpPr>
        <p:spPr>
          <a:xfrm rot="10800000">
            <a:off x="1949102" y="4695149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8" name="Ευθεία γραμμή σύνδεσης 87">
            <a:extLst>
              <a:ext uri="{FF2B5EF4-FFF2-40B4-BE49-F238E27FC236}">
                <a16:creationId xmlns:a16="http://schemas.microsoft.com/office/drawing/2014/main" id="{1F51CD00-8DDC-42F1-95A4-6E5A77DCE86E}"/>
              </a:ext>
            </a:extLst>
          </p:cNvPr>
          <p:cNvCxnSpPr>
            <a:cxnSpLocks/>
          </p:cNvCxnSpPr>
          <p:nvPr/>
        </p:nvCxnSpPr>
        <p:spPr>
          <a:xfrm>
            <a:off x="4904614" y="2990850"/>
            <a:ext cx="4579" cy="91963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38" name="Εικόνα 37">
            <a:extLst>
              <a:ext uri="{FF2B5EF4-FFF2-40B4-BE49-F238E27FC236}">
                <a16:creationId xmlns:a16="http://schemas.microsoft.com/office/drawing/2014/main" id="{AE0A491B-7215-44CC-A8A7-3F26FA296B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1167" y="2175895"/>
            <a:ext cx="4321084" cy="2711903"/>
          </a:xfrm>
          <a:prstGeom prst="rect">
            <a:avLst/>
          </a:prstGeom>
        </p:spPr>
      </p:pic>
      <p:cxnSp>
        <p:nvCxnSpPr>
          <p:cNvPr id="39" name="Ευθεία γραμμή σύνδεσης 38">
            <a:extLst>
              <a:ext uri="{FF2B5EF4-FFF2-40B4-BE49-F238E27FC236}">
                <a16:creationId xmlns:a16="http://schemas.microsoft.com/office/drawing/2014/main" id="{22706595-843B-4AE7-B827-52F7B9CDA067}"/>
              </a:ext>
            </a:extLst>
          </p:cNvPr>
          <p:cNvCxnSpPr>
            <a:cxnSpLocks/>
          </p:cNvCxnSpPr>
          <p:nvPr/>
        </p:nvCxnSpPr>
        <p:spPr>
          <a:xfrm>
            <a:off x="6549848" y="2330411"/>
            <a:ext cx="1385645" cy="1524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6" name="Ευθεία γραμμή σύνδεσης 55">
            <a:extLst>
              <a:ext uri="{FF2B5EF4-FFF2-40B4-BE49-F238E27FC236}">
                <a16:creationId xmlns:a16="http://schemas.microsoft.com/office/drawing/2014/main" id="{658B3029-B391-4999-97BF-E9E686EC81BB}"/>
              </a:ext>
            </a:extLst>
          </p:cNvPr>
          <p:cNvCxnSpPr>
            <a:cxnSpLocks/>
          </p:cNvCxnSpPr>
          <p:nvPr/>
        </p:nvCxnSpPr>
        <p:spPr>
          <a:xfrm flipH="1">
            <a:off x="7935493" y="2367492"/>
            <a:ext cx="1" cy="103897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7" name="Ευθεία γραμμή σύνδεσης 56">
            <a:extLst>
              <a:ext uri="{FF2B5EF4-FFF2-40B4-BE49-F238E27FC236}">
                <a16:creationId xmlns:a16="http://schemas.microsoft.com/office/drawing/2014/main" id="{D0458699-50DC-40B5-926B-91E0DF55A1DD}"/>
              </a:ext>
            </a:extLst>
          </p:cNvPr>
          <p:cNvCxnSpPr>
            <a:cxnSpLocks/>
          </p:cNvCxnSpPr>
          <p:nvPr/>
        </p:nvCxnSpPr>
        <p:spPr>
          <a:xfrm>
            <a:off x="7927656" y="3445959"/>
            <a:ext cx="1706687" cy="317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8" name="Ευθεία γραμμή σύνδεσης 57">
            <a:extLst>
              <a:ext uri="{FF2B5EF4-FFF2-40B4-BE49-F238E27FC236}">
                <a16:creationId xmlns:a16="http://schemas.microsoft.com/office/drawing/2014/main" id="{D889DFFA-8153-42CC-8DBC-107A9A1C494C}"/>
              </a:ext>
            </a:extLst>
          </p:cNvPr>
          <p:cNvCxnSpPr>
            <a:cxnSpLocks/>
          </p:cNvCxnSpPr>
          <p:nvPr/>
        </p:nvCxnSpPr>
        <p:spPr>
          <a:xfrm>
            <a:off x="9607328" y="3445959"/>
            <a:ext cx="0" cy="467977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9" name="Ευθεία γραμμή σύνδεσης 58">
            <a:extLst>
              <a:ext uri="{FF2B5EF4-FFF2-40B4-BE49-F238E27FC236}">
                <a16:creationId xmlns:a16="http://schemas.microsoft.com/office/drawing/2014/main" id="{6C1E21D2-0E7F-4B70-85EB-8EDDC960350B}"/>
              </a:ext>
            </a:extLst>
          </p:cNvPr>
          <p:cNvCxnSpPr>
            <a:cxnSpLocks/>
          </p:cNvCxnSpPr>
          <p:nvPr/>
        </p:nvCxnSpPr>
        <p:spPr>
          <a:xfrm>
            <a:off x="8427270" y="3897647"/>
            <a:ext cx="1207073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0" name="Ευθεία γραμμή σύνδεσης 59">
            <a:extLst>
              <a:ext uri="{FF2B5EF4-FFF2-40B4-BE49-F238E27FC236}">
                <a16:creationId xmlns:a16="http://schemas.microsoft.com/office/drawing/2014/main" id="{C34855A6-E3EA-41B8-A81F-A16819F14BFD}"/>
              </a:ext>
            </a:extLst>
          </p:cNvPr>
          <p:cNvCxnSpPr>
            <a:cxnSpLocks/>
          </p:cNvCxnSpPr>
          <p:nvPr/>
        </p:nvCxnSpPr>
        <p:spPr>
          <a:xfrm flipV="1">
            <a:off x="8402053" y="3882078"/>
            <a:ext cx="0" cy="810575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1" name="Ευθεία γραμμή σύνδεσης 60">
            <a:extLst>
              <a:ext uri="{FF2B5EF4-FFF2-40B4-BE49-F238E27FC236}">
                <a16:creationId xmlns:a16="http://schemas.microsoft.com/office/drawing/2014/main" id="{730467D7-906B-4B57-A89F-27982BEBCF19}"/>
              </a:ext>
            </a:extLst>
          </p:cNvPr>
          <p:cNvCxnSpPr>
            <a:cxnSpLocks/>
          </p:cNvCxnSpPr>
          <p:nvPr/>
        </p:nvCxnSpPr>
        <p:spPr>
          <a:xfrm>
            <a:off x="6549848" y="4692653"/>
            <a:ext cx="1852205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2" name="Ευθεία γραμμή σύνδεσης 61">
            <a:extLst>
              <a:ext uri="{FF2B5EF4-FFF2-40B4-BE49-F238E27FC236}">
                <a16:creationId xmlns:a16="http://schemas.microsoft.com/office/drawing/2014/main" id="{26359065-4A4A-4FD0-8032-7E451ABFE1DD}"/>
              </a:ext>
            </a:extLst>
          </p:cNvPr>
          <p:cNvCxnSpPr>
            <a:cxnSpLocks/>
          </p:cNvCxnSpPr>
          <p:nvPr/>
        </p:nvCxnSpPr>
        <p:spPr>
          <a:xfrm>
            <a:off x="6549848" y="2335054"/>
            <a:ext cx="0" cy="2357599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3" name="Βέλος: Δεξιό 62">
            <a:extLst>
              <a:ext uri="{FF2B5EF4-FFF2-40B4-BE49-F238E27FC236}">
                <a16:creationId xmlns:a16="http://schemas.microsoft.com/office/drawing/2014/main" id="{EF0074DB-55D6-47DE-867F-84DDFC6E3087}"/>
              </a:ext>
            </a:extLst>
          </p:cNvPr>
          <p:cNvSpPr/>
          <p:nvPr/>
        </p:nvSpPr>
        <p:spPr>
          <a:xfrm flipV="1">
            <a:off x="7078530" y="2299933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4" name="Βέλος: Δεξιό 63">
            <a:extLst>
              <a:ext uri="{FF2B5EF4-FFF2-40B4-BE49-F238E27FC236}">
                <a16:creationId xmlns:a16="http://schemas.microsoft.com/office/drawing/2014/main" id="{611E57CB-23AB-42DC-AD42-01E95BD1237C}"/>
              </a:ext>
            </a:extLst>
          </p:cNvPr>
          <p:cNvSpPr/>
          <p:nvPr/>
        </p:nvSpPr>
        <p:spPr>
          <a:xfrm rot="16200000" flipH="1">
            <a:off x="7889775" y="3000280"/>
            <a:ext cx="91436" cy="58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5" name="Βέλος: Δεξιό 64">
            <a:extLst>
              <a:ext uri="{FF2B5EF4-FFF2-40B4-BE49-F238E27FC236}">
                <a16:creationId xmlns:a16="http://schemas.microsoft.com/office/drawing/2014/main" id="{CA351737-EB3A-4C9C-9A5E-3A7757127D39}"/>
              </a:ext>
            </a:extLst>
          </p:cNvPr>
          <p:cNvSpPr/>
          <p:nvPr/>
        </p:nvSpPr>
        <p:spPr>
          <a:xfrm flipV="1">
            <a:off x="8872406" y="3400241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6" name="Βέλος: Δεξιό 65">
            <a:extLst>
              <a:ext uri="{FF2B5EF4-FFF2-40B4-BE49-F238E27FC236}">
                <a16:creationId xmlns:a16="http://schemas.microsoft.com/office/drawing/2014/main" id="{BF69677D-A551-4171-A8AC-E0DC793B4FD9}"/>
              </a:ext>
            </a:extLst>
          </p:cNvPr>
          <p:cNvSpPr/>
          <p:nvPr/>
        </p:nvSpPr>
        <p:spPr>
          <a:xfrm rot="10800000">
            <a:off x="8872406" y="3835477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7" name="Βέλος: Δεξιό 66">
            <a:extLst>
              <a:ext uri="{FF2B5EF4-FFF2-40B4-BE49-F238E27FC236}">
                <a16:creationId xmlns:a16="http://schemas.microsoft.com/office/drawing/2014/main" id="{E2141D37-AFAD-4636-8E4D-AC4E1BF46372}"/>
              </a:ext>
            </a:extLst>
          </p:cNvPr>
          <p:cNvSpPr/>
          <p:nvPr/>
        </p:nvSpPr>
        <p:spPr>
          <a:xfrm rot="16200000" flipH="1">
            <a:off x="8356335" y="4308802"/>
            <a:ext cx="91436" cy="58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8" name="Βέλος: Δεξιό 67">
            <a:extLst>
              <a:ext uri="{FF2B5EF4-FFF2-40B4-BE49-F238E27FC236}">
                <a16:creationId xmlns:a16="http://schemas.microsoft.com/office/drawing/2014/main" id="{0289EE89-236E-4589-9FA4-484DCC9A6730}"/>
              </a:ext>
            </a:extLst>
          </p:cNvPr>
          <p:cNvSpPr/>
          <p:nvPr/>
        </p:nvSpPr>
        <p:spPr>
          <a:xfrm rot="10800000">
            <a:off x="7078530" y="4651578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5432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6FB8F8-C3A1-4F03-B07E-C5498B2C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 </a:t>
            </a:r>
            <a:endParaRPr lang="el-GR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21B59E1-32FA-42DB-BAF2-DEB0D98A8CBA}"/>
              </a:ext>
            </a:extLst>
          </p:cNvPr>
          <p:cNvSpPr txBox="1"/>
          <p:nvPr/>
        </p:nvSpPr>
        <p:spPr>
          <a:xfrm>
            <a:off x="838200" y="5106189"/>
            <a:ext cx="2583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(S3 and S4 conduct)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-V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dc/2</a:t>
            </a: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0629D60-82A2-4322-9D49-3E43E0817F33}"/>
              </a:ext>
            </a:extLst>
          </p:cNvPr>
          <p:cNvSpPr txBox="1"/>
          <p:nvPr/>
        </p:nvSpPr>
        <p:spPr>
          <a:xfrm>
            <a:off x="6019255" y="5106189"/>
            <a:ext cx="25737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(S4 and S5 conduct)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- 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dc/2</a:t>
            </a:r>
          </a:p>
        </p:txBody>
      </p:sp>
      <p:pic>
        <p:nvPicPr>
          <p:cNvPr id="41" name="Εικόνα 40">
            <a:extLst>
              <a:ext uri="{FF2B5EF4-FFF2-40B4-BE49-F238E27FC236}">
                <a16:creationId xmlns:a16="http://schemas.microsoft.com/office/drawing/2014/main" id="{8E8E9BC3-8022-4599-9857-083CE4554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960" y="2175895"/>
            <a:ext cx="4321084" cy="2711903"/>
          </a:xfrm>
          <a:prstGeom prst="rect">
            <a:avLst/>
          </a:prstGeom>
        </p:spPr>
      </p:pic>
      <p:cxnSp>
        <p:nvCxnSpPr>
          <p:cNvPr id="42" name="Ευθεία γραμμή σύνδεσης 41">
            <a:extLst>
              <a:ext uri="{FF2B5EF4-FFF2-40B4-BE49-F238E27FC236}">
                <a16:creationId xmlns:a16="http://schemas.microsoft.com/office/drawing/2014/main" id="{3298107D-1919-4C96-BE37-220BAE43B0FD}"/>
              </a:ext>
            </a:extLst>
          </p:cNvPr>
          <p:cNvCxnSpPr>
            <a:cxnSpLocks/>
          </p:cNvCxnSpPr>
          <p:nvPr/>
        </p:nvCxnSpPr>
        <p:spPr>
          <a:xfrm>
            <a:off x="1388888" y="2380516"/>
            <a:ext cx="1385645" cy="1524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3" name="Ευθεία γραμμή σύνδεσης 42">
            <a:extLst>
              <a:ext uri="{FF2B5EF4-FFF2-40B4-BE49-F238E27FC236}">
                <a16:creationId xmlns:a16="http://schemas.microsoft.com/office/drawing/2014/main" id="{8102689A-B139-4E24-8834-64F1932959FB}"/>
              </a:ext>
            </a:extLst>
          </p:cNvPr>
          <p:cNvCxnSpPr>
            <a:cxnSpLocks/>
          </p:cNvCxnSpPr>
          <p:nvPr/>
        </p:nvCxnSpPr>
        <p:spPr>
          <a:xfrm>
            <a:off x="2746457" y="2437508"/>
            <a:ext cx="25366" cy="989234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" name="Ευθεία γραμμή σύνδεσης 43">
            <a:extLst>
              <a:ext uri="{FF2B5EF4-FFF2-40B4-BE49-F238E27FC236}">
                <a16:creationId xmlns:a16="http://schemas.microsoft.com/office/drawing/2014/main" id="{06FB6C9D-7B0B-442E-B2F2-9F9C5E75DE2F}"/>
              </a:ext>
            </a:extLst>
          </p:cNvPr>
          <p:cNvCxnSpPr>
            <a:cxnSpLocks/>
          </p:cNvCxnSpPr>
          <p:nvPr/>
        </p:nvCxnSpPr>
        <p:spPr>
          <a:xfrm>
            <a:off x="2746456" y="3434700"/>
            <a:ext cx="1698152" cy="28836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5" name="Ευθεία γραμμή σύνδεσης 44">
            <a:extLst>
              <a:ext uri="{FF2B5EF4-FFF2-40B4-BE49-F238E27FC236}">
                <a16:creationId xmlns:a16="http://schemas.microsoft.com/office/drawing/2014/main" id="{EF5568A1-A508-400A-A81F-43DC58B2C026}"/>
              </a:ext>
            </a:extLst>
          </p:cNvPr>
          <p:cNvCxnSpPr>
            <a:cxnSpLocks/>
          </p:cNvCxnSpPr>
          <p:nvPr/>
        </p:nvCxnSpPr>
        <p:spPr>
          <a:xfrm flipV="1">
            <a:off x="4452751" y="2940443"/>
            <a:ext cx="0" cy="497666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6" name="Ευθεία γραμμή σύνδεσης 45">
            <a:extLst>
              <a:ext uri="{FF2B5EF4-FFF2-40B4-BE49-F238E27FC236}">
                <a16:creationId xmlns:a16="http://schemas.microsoft.com/office/drawing/2014/main" id="{2CA72C60-2AF1-4BC4-9EF6-F2351B7BCE12}"/>
              </a:ext>
            </a:extLst>
          </p:cNvPr>
          <p:cNvCxnSpPr>
            <a:cxnSpLocks/>
          </p:cNvCxnSpPr>
          <p:nvPr/>
        </p:nvCxnSpPr>
        <p:spPr>
          <a:xfrm flipV="1">
            <a:off x="2278360" y="2959858"/>
            <a:ext cx="2174391" cy="14904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7" name="Ευθεία γραμμή σύνδεσης 46">
            <a:extLst>
              <a:ext uri="{FF2B5EF4-FFF2-40B4-BE49-F238E27FC236}">
                <a16:creationId xmlns:a16="http://schemas.microsoft.com/office/drawing/2014/main" id="{2F21116E-240A-49DC-B978-2C4E49C1590C}"/>
              </a:ext>
            </a:extLst>
          </p:cNvPr>
          <p:cNvCxnSpPr>
            <a:cxnSpLocks/>
          </p:cNvCxnSpPr>
          <p:nvPr/>
        </p:nvCxnSpPr>
        <p:spPr>
          <a:xfrm flipV="1">
            <a:off x="2260528" y="3014500"/>
            <a:ext cx="0" cy="1697543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8" name="Ευθεία γραμμή σύνδεσης 47">
            <a:extLst>
              <a:ext uri="{FF2B5EF4-FFF2-40B4-BE49-F238E27FC236}">
                <a16:creationId xmlns:a16="http://schemas.microsoft.com/office/drawing/2014/main" id="{071A4849-A965-4F78-9B0F-BE0D4515B8FA}"/>
              </a:ext>
            </a:extLst>
          </p:cNvPr>
          <p:cNvCxnSpPr>
            <a:cxnSpLocks/>
          </p:cNvCxnSpPr>
          <p:nvPr/>
        </p:nvCxnSpPr>
        <p:spPr>
          <a:xfrm flipV="1">
            <a:off x="1369986" y="4712043"/>
            <a:ext cx="890542" cy="5526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9" name="Ευθεία γραμμή σύνδεσης 48">
            <a:extLst>
              <a:ext uri="{FF2B5EF4-FFF2-40B4-BE49-F238E27FC236}">
                <a16:creationId xmlns:a16="http://schemas.microsoft.com/office/drawing/2014/main" id="{B8FFDBD4-6135-435D-964D-5910C8D30D7D}"/>
              </a:ext>
            </a:extLst>
          </p:cNvPr>
          <p:cNvCxnSpPr>
            <a:cxnSpLocks/>
          </p:cNvCxnSpPr>
          <p:nvPr/>
        </p:nvCxnSpPr>
        <p:spPr>
          <a:xfrm>
            <a:off x="1347537" y="2395756"/>
            <a:ext cx="0" cy="2316287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0" name="Βέλος: Δεξιό 49">
            <a:extLst>
              <a:ext uri="{FF2B5EF4-FFF2-40B4-BE49-F238E27FC236}">
                <a16:creationId xmlns:a16="http://schemas.microsoft.com/office/drawing/2014/main" id="{0881E391-B491-42EB-87AB-A3DAC6A829BE}"/>
              </a:ext>
            </a:extLst>
          </p:cNvPr>
          <p:cNvSpPr/>
          <p:nvPr/>
        </p:nvSpPr>
        <p:spPr>
          <a:xfrm flipV="1">
            <a:off x="1804376" y="2350038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1" name="Βέλος: Δεξιό 50">
            <a:extLst>
              <a:ext uri="{FF2B5EF4-FFF2-40B4-BE49-F238E27FC236}">
                <a16:creationId xmlns:a16="http://schemas.microsoft.com/office/drawing/2014/main" id="{E7DE8175-CE73-481E-A3C6-DD1F244AD816}"/>
              </a:ext>
            </a:extLst>
          </p:cNvPr>
          <p:cNvSpPr/>
          <p:nvPr/>
        </p:nvSpPr>
        <p:spPr>
          <a:xfrm rot="16200000" flipH="1">
            <a:off x="2700738" y="2711182"/>
            <a:ext cx="91436" cy="58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2" name="Βέλος: Δεξιό 51">
            <a:extLst>
              <a:ext uri="{FF2B5EF4-FFF2-40B4-BE49-F238E27FC236}">
                <a16:creationId xmlns:a16="http://schemas.microsoft.com/office/drawing/2014/main" id="{C618168B-557E-4236-B69C-611FCD138E93}"/>
              </a:ext>
            </a:extLst>
          </p:cNvPr>
          <p:cNvSpPr/>
          <p:nvPr/>
        </p:nvSpPr>
        <p:spPr>
          <a:xfrm flipV="1">
            <a:off x="3798574" y="3381025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3" name="Βέλος: Δεξιό 52">
            <a:extLst>
              <a:ext uri="{FF2B5EF4-FFF2-40B4-BE49-F238E27FC236}">
                <a16:creationId xmlns:a16="http://schemas.microsoft.com/office/drawing/2014/main" id="{CB01B298-FB41-4EE1-AB40-8613B5CBCC3B}"/>
              </a:ext>
            </a:extLst>
          </p:cNvPr>
          <p:cNvSpPr/>
          <p:nvPr/>
        </p:nvSpPr>
        <p:spPr>
          <a:xfrm rot="10800000">
            <a:off x="3798574" y="2923064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8" name="Βέλος: Δεξιό 67">
            <a:extLst>
              <a:ext uri="{FF2B5EF4-FFF2-40B4-BE49-F238E27FC236}">
                <a16:creationId xmlns:a16="http://schemas.microsoft.com/office/drawing/2014/main" id="{EF938607-93D4-490D-AA6F-DE31370F6636}"/>
              </a:ext>
            </a:extLst>
          </p:cNvPr>
          <p:cNvSpPr/>
          <p:nvPr/>
        </p:nvSpPr>
        <p:spPr>
          <a:xfrm rot="16200000" flipH="1">
            <a:off x="2231006" y="3488893"/>
            <a:ext cx="91436" cy="58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2" name="Βέλος: Δεξιό 71">
            <a:extLst>
              <a:ext uri="{FF2B5EF4-FFF2-40B4-BE49-F238E27FC236}">
                <a16:creationId xmlns:a16="http://schemas.microsoft.com/office/drawing/2014/main" id="{E0446537-11B1-4234-AE4D-3A3EB0F96B26}"/>
              </a:ext>
            </a:extLst>
          </p:cNvPr>
          <p:cNvSpPr/>
          <p:nvPr/>
        </p:nvSpPr>
        <p:spPr>
          <a:xfrm rot="10800000">
            <a:off x="1806353" y="4671851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73" name="Εικόνα 72">
            <a:extLst>
              <a:ext uri="{FF2B5EF4-FFF2-40B4-BE49-F238E27FC236}">
                <a16:creationId xmlns:a16="http://schemas.microsoft.com/office/drawing/2014/main" id="{945E1BF3-D53E-47F1-9E02-6DB54E5C95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1167" y="2175895"/>
            <a:ext cx="4321084" cy="2711903"/>
          </a:xfrm>
          <a:prstGeom prst="rect">
            <a:avLst/>
          </a:prstGeom>
        </p:spPr>
      </p:pic>
      <p:cxnSp>
        <p:nvCxnSpPr>
          <p:cNvPr id="74" name="Ευθεία γραμμή σύνδεσης 73">
            <a:extLst>
              <a:ext uri="{FF2B5EF4-FFF2-40B4-BE49-F238E27FC236}">
                <a16:creationId xmlns:a16="http://schemas.microsoft.com/office/drawing/2014/main" id="{FC38E6B2-FFDC-47CB-9C0C-A5DC74F3FA60}"/>
              </a:ext>
            </a:extLst>
          </p:cNvPr>
          <p:cNvCxnSpPr>
            <a:cxnSpLocks/>
          </p:cNvCxnSpPr>
          <p:nvPr/>
        </p:nvCxnSpPr>
        <p:spPr>
          <a:xfrm flipV="1">
            <a:off x="6552588" y="2345321"/>
            <a:ext cx="1877886" cy="11869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5" name="Ευθεία γραμμή σύνδεσης 74">
            <a:extLst>
              <a:ext uri="{FF2B5EF4-FFF2-40B4-BE49-F238E27FC236}">
                <a16:creationId xmlns:a16="http://schemas.microsoft.com/office/drawing/2014/main" id="{2320E6BB-5A33-4C39-BAA4-28EBE08F59F7}"/>
              </a:ext>
            </a:extLst>
          </p:cNvPr>
          <p:cNvCxnSpPr>
            <a:cxnSpLocks/>
          </p:cNvCxnSpPr>
          <p:nvPr/>
        </p:nvCxnSpPr>
        <p:spPr>
          <a:xfrm flipH="1">
            <a:off x="8440854" y="2345321"/>
            <a:ext cx="12806" cy="1539946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6" name="Ευθεία γραμμή σύνδεσης 75">
            <a:extLst>
              <a:ext uri="{FF2B5EF4-FFF2-40B4-BE49-F238E27FC236}">
                <a16:creationId xmlns:a16="http://schemas.microsoft.com/office/drawing/2014/main" id="{09C0BF93-2B5C-41DC-9573-4FCD2E539C05}"/>
              </a:ext>
            </a:extLst>
          </p:cNvPr>
          <p:cNvCxnSpPr>
            <a:cxnSpLocks/>
          </p:cNvCxnSpPr>
          <p:nvPr/>
        </p:nvCxnSpPr>
        <p:spPr>
          <a:xfrm>
            <a:off x="8440854" y="3885267"/>
            <a:ext cx="1646925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7" name="Ευθεία γραμμή σύνδεσης 76">
            <a:extLst>
              <a:ext uri="{FF2B5EF4-FFF2-40B4-BE49-F238E27FC236}">
                <a16:creationId xmlns:a16="http://schemas.microsoft.com/office/drawing/2014/main" id="{E4F2B598-6EE4-4708-90E9-C3FDD426638B}"/>
              </a:ext>
            </a:extLst>
          </p:cNvPr>
          <p:cNvCxnSpPr>
            <a:cxnSpLocks/>
          </p:cNvCxnSpPr>
          <p:nvPr/>
        </p:nvCxnSpPr>
        <p:spPr>
          <a:xfrm flipV="1">
            <a:off x="7479192" y="3024282"/>
            <a:ext cx="2608587" cy="17686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8" name="Ευθεία γραμμή σύνδεσης 77">
            <a:extLst>
              <a:ext uri="{FF2B5EF4-FFF2-40B4-BE49-F238E27FC236}">
                <a16:creationId xmlns:a16="http://schemas.microsoft.com/office/drawing/2014/main" id="{4108D06D-8BF9-4A7C-AE63-9A6C27E00061}"/>
              </a:ext>
            </a:extLst>
          </p:cNvPr>
          <p:cNvCxnSpPr>
            <a:cxnSpLocks/>
          </p:cNvCxnSpPr>
          <p:nvPr/>
        </p:nvCxnSpPr>
        <p:spPr>
          <a:xfrm flipV="1">
            <a:off x="7415712" y="3035062"/>
            <a:ext cx="6777" cy="167698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9" name="Ευθεία γραμμή σύνδεσης 78">
            <a:extLst>
              <a:ext uri="{FF2B5EF4-FFF2-40B4-BE49-F238E27FC236}">
                <a16:creationId xmlns:a16="http://schemas.microsoft.com/office/drawing/2014/main" id="{84D09096-41A4-4384-91B8-3FB156A5CCF0}"/>
              </a:ext>
            </a:extLst>
          </p:cNvPr>
          <p:cNvCxnSpPr>
            <a:cxnSpLocks/>
          </p:cNvCxnSpPr>
          <p:nvPr/>
        </p:nvCxnSpPr>
        <p:spPr>
          <a:xfrm flipV="1">
            <a:off x="6552588" y="4700328"/>
            <a:ext cx="890542" cy="5526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0" name="Ευθεία γραμμή σύνδεσης 79">
            <a:extLst>
              <a:ext uri="{FF2B5EF4-FFF2-40B4-BE49-F238E27FC236}">
                <a16:creationId xmlns:a16="http://schemas.microsoft.com/office/drawing/2014/main" id="{2D6CE1F2-78C1-43EB-AFAC-036158826363}"/>
              </a:ext>
            </a:extLst>
          </p:cNvPr>
          <p:cNvCxnSpPr>
            <a:cxnSpLocks/>
          </p:cNvCxnSpPr>
          <p:nvPr/>
        </p:nvCxnSpPr>
        <p:spPr>
          <a:xfrm>
            <a:off x="6552588" y="2345321"/>
            <a:ext cx="0" cy="2355007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1" name="Βέλος: Δεξιό 80">
            <a:extLst>
              <a:ext uri="{FF2B5EF4-FFF2-40B4-BE49-F238E27FC236}">
                <a16:creationId xmlns:a16="http://schemas.microsoft.com/office/drawing/2014/main" id="{B8652009-A2DD-4D44-90DE-8D599496D49F}"/>
              </a:ext>
            </a:extLst>
          </p:cNvPr>
          <p:cNvSpPr/>
          <p:nvPr/>
        </p:nvSpPr>
        <p:spPr>
          <a:xfrm flipV="1">
            <a:off x="6995184" y="2350038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2" name="Βέλος: Δεξιό 81">
            <a:extLst>
              <a:ext uri="{FF2B5EF4-FFF2-40B4-BE49-F238E27FC236}">
                <a16:creationId xmlns:a16="http://schemas.microsoft.com/office/drawing/2014/main" id="{35AB0CB2-5E20-4B0C-897E-C1AFF260D334}"/>
              </a:ext>
            </a:extLst>
          </p:cNvPr>
          <p:cNvSpPr/>
          <p:nvPr/>
        </p:nvSpPr>
        <p:spPr>
          <a:xfrm rot="16200000" flipH="1">
            <a:off x="8401539" y="3323242"/>
            <a:ext cx="91436" cy="58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3" name="Βέλος: Δεξιό 82">
            <a:extLst>
              <a:ext uri="{FF2B5EF4-FFF2-40B4-BE49-F238E27FC236}">
                <a16:creationId xmlns:a16="http://schemas.microsoft.com/office/drawing/2014/main" id="{CCDE9B7E-003D-40D1-81AC-0E17460ED097}"/>
              </a:ext>
            </a:extLst>
          </p:cNvPr>
          <p:cNvSpPr/>
          <p:nvPr/>
        </p:nvSpPr>
        <p:spPr>
          <a:xfrm flipV="1">
            <a:off x="9058188" y="3839549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4" name="Βέλος: Δεξιό 83">
            <a:extLst>
              <a:ext uri="{FF2B5EF4-FFF2-40B4-BE49-F238E27FC236}">
                <a16:creationId xmlns:a16="http://schemas.microsoft.com/office/drawing/2014/main" id="{024437BD-87EB-43D9-9AA1-53F057562F28}"/>
              </a:ext>
            </a:extLst>
          </p:cNvPr>
          <p:cNvSpPr/>
          <p:nvPr/>
        </p:nvSpPr>
        <p:spPr>
          <a:xfrm rot="10800000">
            <a:off x="9058188" y="3000124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5" name="Βέλος: Δεξιό 84">
            <a:extLst>
              <a:ext uri="{FF2B5EF4-FFF2-40B4-BE49-F238E27FC236}">
                <a16:creationId xmlns:a16="http://schemas.microsoft.com/office/drawing/2014/main" id="{3F3A1EF2-BEC7-4DB1-B9EB-F9C7AC45EA6F}"/>
              </a:ext>
            </a:extLst>
          </p:cNvPr>
          <p:cNvSpPr/>
          <p:nvPr/>
        </p:nvSpPr>
        <p:spPr>
          <a:xfrm rot="16200000" flipH="1">
            <a:off x="7380321" y="3443175"/>
            <a:ext cx="91436" cy="58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6" name="Βέλος: Δεξιό 85">
            <a:extLst>
              <a:ext uri="{FF2B5EF4-FFF2-40B4-BE49-F238E27FC236}">
                <a16:creationId xmlns:a16="http://schemas.microsoft.com/office/drawing/2014/main" id="{CC7F3443-3572-4970-8659-0E032953A48A}"/>
              </a:ext>
            </a:extLst>
          </p:cNvPr>
          <p:cNvSpPr/>
          <p:nvPr/>
        </p:nvSpPr>
        <p:spPr>
          <a:xfrm rot="10800000">
            <a:off x="6995184" y="4671851"/>
            <a:ext cx="71120" cy="9143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7" name="Ευθεία γραμμή σύνδεσης 86">
            <a:extLst>
              <a:ext uri="{FF2B5EF4-FFF2-40B4-BE49-F238E27FC236}">
                <a16:creationId xmlns:a16="http://schemas.microsoft.com/office/drawing/2014/main" id="{89909156-0228-45DC-8CB4-39BF7437A8EF}"/>
              </a:ext>
            </a:extLst>
          </p:cNvPr>
          <p:cNvCxnSpPr>
            <a:cxnSpLocks/>
          </p:cNvCxnSpPr>
          <p:nvPr/>
        </p:nvCxnSpPr>
        <p:spPr>
          <a:xfrm>
            <a:off x="10087779" y="3035062"/>
            <a:ext cx="0" cy="850205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508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Ευθεία γραμμή σύνδεσης 6">
            <a:extLst>
              <a:ext uri="{FF2B5EF4-FFF2-40B4-BE49-F238E27FC236}">
                <a16:creationId xmlns:a16="http://schemas.microsoft.com/office/drawing/2014/main" id="{C298B1DE-2797-48E4-8934-9CF7E59DCB38}"/>
              </a:ext>
            </a:extLst>
          </p:cNvPr>
          <p:cNvCxnSpPr>
            <a:cxnSpLocks/>
          </p:cNvCxnSpPr>
          <p:nvPr/>
        </p:nvCxnSpPr>
        <p:spPr>
          <a:xfrm>
            <a:off x="866955" y="1018491"/>
            <a:ext cx="0" cy="355626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id="{6834626B-D0B4-4156-ACE8-0301DAC7C2FC}"/>
              </a:ext>
            </a:extLst>
          </p:cNvPr>
          <p:cNvCxnSpPr>
            <a:cxnSpLocks/>
          </p:cNvCxnSpPr>
          <p:nvPr/>
        </p:nvCxnSpPr>
        <p:spPr>
          <a:xfrm>
            <a:off x="866955" y="1529031"/>
            <a:ext cx="3458526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εία γραμμή σύνδεσης 10">
            <a:extLst>
              <a:ext uri="{FF2B5EF4-FFF2-40B4-BE49-F238E27FC236}">
                <a16:creationId xmlns:a16="http://schemas.microsoft.com/office/drawing/2014/main" id="{1369F9AF-C948-4D50-855B-0B2AC9F3A3BE}"/>
              </a:ext>
            </a:extLst>
          </p:cNvPr>
          <p:cNvCxnSpPr>
            <a:cxnSpLocks/>
          </p:cNvCxnSpPr>
          <p:nvPr/>
        </p:nvCxnSpPr>
        <p:spPr>
          <a:xfrm>
            <a:off x="866955" y="2092911"/>
            <a:ext cx="3458526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εία γραμμή σύνδεσης 11">
            <a:extLst>
              <a:ext uri="{FF2B5EF4-FFF2-40B4-BE49-F238E27FC236}">
                <a16:creationId xmlns:a16="http://schemas.microsoft.com/office/drawing/2014/main" id="{AEE703B4-6A3B-426E-99FB-272476D1F512}"/>
              </a:ext>
            </a:extLst>
          </p:cNvPr>
          <p:cNvCxnSpPr>
            <a:cxnSpLocks/>
          </p:cNvCxnSpPr>
          <p:nvPr/>
        </p:nvCxnSpPr>
        <p:spPr>
          <a:xfrm>
            <a:off x="866955" y="2656791"/>
            <a:ext cx="3458526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Ευθεία γραμμή σύνδεσης 19">
            <a:extLst>
              <a:ext uri="{FF2B5EF4-FFF2-40B4-BE49-F238E27FC236}">
                <a16:creationId xmlns:a16="http://schemas.microsoft.com/office/drawing/2014/main" id="{8AE48E03-CD24-4DDD-897F-B6D14AC246E0}"/>
              </a:ext>
            </a:extLst>
          </p:cNvPr>
          <p:cNvCxnSpPr>
            <a:cxnSpLocks/>
          </p:cNvCxnSpPr>
          <p:nvPr/>
        </p:nvCxnSpPr>
        <p:spPr>
          <a:xfrm flipV="1">
            <a:off x="866955" y="3212806"/>
            <a:ext cx="3458526" cy="7865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92A24F19-F96E-466D-A9D4-736773420A01}"/>
              </a:ext>
            </a:extLst>
          </p:cNvPr>
          <p:cNvCxnSpPr>
            <a:cxnSpLocks/>
          </p:cNvCxnSpPr>
          <p:nvPr/>
        </p:nvCxnSpPr>
        <p:spPr>
          <a:xfrm>
            <a:off x="866955" y="3784551"/>
            <a:ext cx="3473766" cy="7375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Ευθεία γραμμή σύνδεσης 21">
            <a:extLst>
              <a:ext uri="{FF2B5EF4-FFF2-40B4-BE49-F238E27FC236}">
                <a16:creationId xmlns:a16="http://schemas.microsoft.com/office/drawing/2014/main" id="{E81BC6EE-A9BE-42A8-8F4B-E0D689C31F34}"/>
              </a:ext>
            </a:extLst>
          </p:cNvPr>
          <p:cNvCxnSpPr>
            <a:cxnSpLocks/>
          </p:cNvCxnSpPr>
          <p:nvPr/>
        </p:nvCxnSpPr>
        <p:spPr>
          <a:xfrm flipV="1">
            <a:off x="866955" y="4333190"/>
            <a:ext cx="3458526" cy="1524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Ευθεία γραμμή σύνδεσης 24">
            <a:extLst>
              <a:ext uri="{FF2B5EF4-FFF2-40B4-BE49-F238E27FC236}">
                <a16:creationId xmlns:a16="http://schemas.microsoft.com/office/drawing/2014/main" id="{F50285FB-E352-46B1-8EB9-1ED0370E8AAC}"/>
              </a:ext>
            </a:extLst>
          </p:cNvPr>
          <p:cNvCxnSpPr>
            <a:cxnSpLocks/>
          </p:cNvCxnSpPr>
          <p:nvPr/>
        </p:nvCxnSpPr>
        <p:spPr>
          <a:xfrm flipH="1">
            <a:off x="1392730" y="1140411"/>
            <a:ext cx="5" cy="558318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Ευθεία γραμμή σύνδεσης 25">
            <a:extLst>
              <a:ext uri="{FF2B5EF4-FFF2-40B4-BE49-F238E27FC236}">
                <a16:creationId xmlns:a16="http://schemas.microsoft.com/office/drawing/2014/main" id="{ACD03642-5C2A-4DA0-AA4E-CF6CE34ADE90}"/>
              </a:ext>
            </a:extLst>
          </p:cNvPr>
          <p:cNvCxnSpPr>
            <a:cxnSpLocks/>
          </p:cNvCxnSpPr>
          <p:nvPr/>
        </p:nvCxnSpPr>
        <p:spPr>
          <a:xfrm flipH="1">
            <a:off x="1918500" y="1148031"/>
            <a:ext cx="15" cy="557556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Ευθεία γραμμή σύνδεσης 26">
            <a:extLst>
              <a:ext uri="{FF2B5EF4-FFF2-40B4-BE49-F238E27FC236}">
                <a16:creationId xmlns:a16="http://schemas.microsoft.com/office/drawing/2014/main" id="{F6D3513F-FB60-4AD9-8598-4B880876B657}"/>
              </a:ext>
            </a:extLst>
          </p:cNvPr>
          <p:cNvCxnSpPr>
            <a:cxnSpLocks/>
          </p:cNvCxnSpPr>
          <p:nvPr/>
        </p:nvCxnSpPr>
        <p:spPr>
          <a:xfrm flipH="1">
            <a:off x="2444290" y="1148031"/>
            <a:ext cx="5" cy="557556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Ευθεία γραμμή σύνδεσης 27">
            <a:extLst>
              <a:ext uri="{FF2B5EF4-FFF2-40B4-BE49-F238E27FC236}">
                <a16:creationId xmlns:a16="http://schemas.microsoft.com/office/drawing/2014/main" id="{DFBAE050-23F6-4C6D-8D99-46B7134D3383}"/>
              </a:ext>
            </a:extLst>
          </p:cNvPr>
          <p:cNvCxnSpPr>
            <a:cxnSpLocks/>
          </p:cNvCxnSpPr>
          <p:nvPr/>
        </p:nvCxnSpPr>
        <p:spPr>
          <a:xfrm>
            <a:off x="2970075" y="1148031"/>
            <a:ext cx="0" cy="557556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Ευθεία γραμμή σύνδεσης 28">
            <a:extLst>
              <a:ext uri="{FF2B5EF4-FFF2-40B4-BE49-F238E27FC236}">
                <a16:creationId xmlns:a16="http://schemas.microsoft.com/office/drawing/2014/main" id="{D8BCFBC8-015F-4522-90DE-28261DECD803}"/>
              </a:ext>
            </a:extLst>
          </p:cNvPr>
          <p:cNvCxnSpPr>
            <a:cxnSpLocks/>
          </p:cNvCxnSpPr>
          <p:nvPr/>
        </p:nvCxnSpPr>
        <p:spPr>
          <a:xfrm flipH="1">
            <a:off x="3495852" y="1148031"/>
            <a:ext cx="3" cy="557556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Ευθεία γραμμή σύνδεσης 29">
            <a:extLst>
              <a:ext uri="{FF2B5EF4-FFF2-40B4-BE49-F238E27FC236}">
                <a16:creationId xmlns:a16="http://schemas.microsoft.com/office/drawing/2014/main" id="{C76E92E0-40F9-4E34-ABDB-D39F781D6364}"/>
              </a:ext>
            </a:extLst>
          </p:cNvPr>
          <p:cNvCxnSpPr>
            <a:cxnSpLocks/>
          </p:cNvCxnSpPr>
          <p:nvPr/>
        </p:nvCxnSpPr>
        <p:spPr>
          <a:xfrm flipH="1">
            <a:off x="4021626" y="1148031"/>
            <a:ext cx="9" cy="557556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4D3B292-E118-4252-AD3E-D28D63866246}"/>
              </a:ext>
            </a:extLst>
          </p:cNvPr>
          <p:cNvSpPr txBox="1"/>
          <p:nvPr/>
        </p:nvSpPr>
        <p:spPr>
          <a:xfrm>
            <a:off x="341176" y="1148031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s1</a:t>
            </a:r>
            <a:endParaRPr lang="el-GR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4264380-C0EC-4293-A32C-B49ED0D36167}"/>
              </a:ext>
            </a:extLst>
          </p:cNvPr>
          <p:cNvSpPr txBox="1"/>
          <p:nvPr/>
        </p:nvSpPr>
        <p:spPr>
          <a:xfrm>
            <a:off x="341175" y="1626305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s2</a:t>
            </a:r>
            <a:endParaRPr lang="el-GR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7CEF6FF-4BBF-44AB-A383-1CC69B46A4DC}"/>
              </a:ext>
            </a:extLst>
          </p:cNvPr>
          <p:cNvSpPr txBox="1"/>
          <p:nvPr/>
        </p:nvSpPr>
        <p:spPr>
          <a:xfrm>
            <a:off x="344985" y="2176731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s3</a:t>
            </a:r>
            <a:endParaRPr lang="el-GR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18C0AAB-CAAF-4B18-AB37-6216A712AA9F}"/>
              </a:ext>
            </a:extLst>
          </p:cNvPr>
          <p:cNvSpPr txBox="1"/>
          <p:nvPr/>
        </p:nvSpPr>
        <p:spPr>
          <a:xfrm>
            <a:off x="341175" y="2727157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s4</a:t>
            </a:r>
            <a:endParaRPr lang="el-GR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6103DCA-EE34-42C6-A2E4-F7711F23B4AC}"/>
              </a:ext>
            </a:extLst>
          </p:cNvPr>
          <p:cNvSpPr txBox="1"/>
          <p:nvPr/>
        </p:nvSpPr>
        <p:spPr>
          <a:xfrm>
            <a:off x="352605" y="3310325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s5</a:t>
            </a:r>
            <a:endParaRPr lang="el-GR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CF11EE8-778F-4D0D-A566-0EC60EA74653}"/>
              </a:ext>
            </a:extLst>
          </p:cNvPr>
          <p:cNvSpPr txBox="1"/>
          <p:nvPr/>
        </p:nvSpPr>
        <p:spPr>
          <a:xfrm>
            <a:off x="341175" y="3893493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s6</a:t>
            </a:r>
            <a:endParaRPr lang="el-GR" dirty="0"/>
          </a:p>
        </p:txBody>
      </p:sp>
      <p:sp>
        <p:nvSpPr>
          <p:cNvPr id="47" name="Ορθογώνιο 46">
            <a:extLst>
              <a:ext uri="{FF2B5EF4-FFF2-40B4-BE49-F238E27FC236}">
                <a16:creationId xmlns:a16="http://schemas.microsoft.com/office/drawing/2014/main" id="{A27C8413-BCDB-49FD-ACEA-68EB5A032939}"/>
              </a:ext>
            </a:extLst>
          </p:cNvPr>
          <p:cNvSpPr/>
          <p:nvPr/>
        </p:nvSpPr>
        <p:spPr>
          <a:xfrm>
            <a:off x="1392735" y="1376631"/>
            <a:ext cx="105155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8" name="Ορθογώνιο 47">
            <a:extLst>
              <a:ext uri="{FF2B5EF4-FFF2-40B4-BE49-F238E27FC236}">
                <a16:creationId xmlns:a16="http://schemas.microsoft.com/office/drawing/2014/main" id="{3BA55DCF-820F-41D4-8A02-C47B9619906E}"/>
              </a:ext>
            </a:extLst>
          </p:cNvPr>
          <p:cNvSpPr/>
          <p:nvPr/>
        </p:nvSpPr>
        <p:spPr>
          <a:xfrm>
            <a:off x="1918520" y="1940510"/>
            <a:ext cx="105155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9" name="Ορθογώνιο 48">
            <a:extLst>
              <a:ext uri="{FF2B5EF4-FFF2-40B4-BE49-F238E27FC236}">
                <a16:creationId xmlns:a16="http://schemas.microsoft.com/office/drawing/2014/main" id="{52CBF792-1EAA-4EDB-9E56-D26D249248AC}"/>
              </a:ext>
            </a:extLst>
          </p:cNvPr>
          <p:cNvSpPr/>
          <p:nvPr/>
        </p:nvSpPr>
        <p:spPr>
          <a:xfrm>
            <a:off x="2444297" y="2504389"/>
            <a:ext cx="105155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0" name="Ορθογώνιο 49">
            <a:extLst>
              <a:ext uri="{FF2B5EF4-FFF2-40B4-BE49-F238E27FC236}">
                <a16:creationId xmlns:a16="http://schemas.microsoft.com/office/drawing/2014/main" id="{448703C9-D1A4-426A-94D3-3AD77F04F729}"/>
              </a:ext>
            </a:extLst>
          </p:cNvPr>
          <p:cNvSpPr/>
          <p:nvPr/>
        </p:nvSpPr>
        <p:spPr>
          <a:xfrm>
            <a:off x="2970080" y="3072075"/>
            <a:ext cx="105155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1" name="Ορθογώνιο 50">
            <a:extLst>
              <a:ext uri="{FF2B5EF4-FFF2-40B4-BE49-F238E27FC236}">
                <a16:creationId xmlns:a16="http://schemas.microsoft.com/office/drawing/2014/main" id="{58102478-459D-479B-A45C-9CCBC8EA6C15}"/>
              </a:ext>
            </a:extLst>
          </p:cNvPr>
          <p:cNvSpPr/>
          <p:nvPr/>
        </p:nvSpPr>
        <p:spPr>
          <a:xfrm>
            <a:off x="3495858" y="3635954"/>
            <a:ext cx="525768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2" name="Ορθογώνιο 51">
            <a:extLst>
              <a:ext uri="{FF2B5EF4-FFF2-40B4-BE49-F238E27FC236}">
                <a16:creationId xmlns:a16="http://schemas.microsoft.com/office/drawing/2014/main" id="{3A417182-C82B-4A4C-869F-94EB7F6E6AC4}"/>
              </a:ext>
            </a:extLst>
          </p:cNvPr>
          <p:cNvSpPr/>
          <p:nvPr/>
        </p:nvSpPr>
        <p:spPr>
          <a:xfrm>
            <a:off x="866945" y="3637986"/>
            <a:ext cx="52578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3" name="Ορθογώνιο 52">
            <a:extLst>
              <a:ext uri="{FF2B5EF4-FFF2-40B4-BE49-F238E27FC236}">
                <a16:creationId xmlns:a16="http://schemas.microsoft.com/office/drawing/2014/main" id="{EADB0652-4FBC-4C24-AA27-EB0CB451C740}"/>
              </a:ext>
            </a:extLst>
          </p:cNvPr>
          <p:cNvSpPr/>
          <p:nvPr/>
        </p:nvSpPr>
        <p:spPr>
          <a:xfrm>
            <a:off x="866945" y="4192459"/>
            <a:ext cx="105155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86027C8E-7230-4EB7-A2E4-2E7C76331B09}"/>
                  </a:ext>
                </a:extLst>
              </p:cNvPr>
              <p:cNvSpPr txBox="1"/>
              <p:nvPr/>
            </p:nvSpPr>
            <p:spPr>
              <a:xfrm>
                <a:off x="1221284" y="738368"/>
                <a:ext cx="4610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60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86027C8E-7230-4EB7-A2E4-2E7C76331B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284" y="738368"/>
                <a:ext cx="461011" cy="276999"/>
              </a:xfrm>
              <a:prstGeom prst="rect">
                <a:avLst/>
              </a:prstGeom>
              <a:blipFill>
                <a:blip r:embed="rId2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DEBDF51-306B-4B33-9390-D12AC5AC8A73}"/>
                  </a:ext>
                </a:extLst>
              </p:cNvPr>
              <p:cNvSpPr txBox="1"/>
              <p:nvPr/>
            </p:nvSpPr>
            <p:spPr>
              <a:xfrm>
                <a:off x="1726105" y="724912"/>
                <a:ext cx="4876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120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DEBDF51-306B-4B33-9390-D12AC5AC8A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6105" y="724912"/>
                <a:ext cx="487684" cy="276999"/>
              </a:xfrm>
              <a:prstGeom prst="rect">
                <a:avLst/>
              </a:prstGeom>
              <a:blipFill>
                <a:blip r:embed="rId3"/>
                <a:stretch>
                  <a:fillRect t="-222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C21A7F2-41B6-46C3-B82C-11C1A3972041}"/>
                  </a:ext>
                </a:extLst>
              </p:cNvPr>
              <p:cNvSpPr txBox="1"/>
              <p:nvPr/>
            </p:nvSpPr>
            <p:spPr>
              <a:xfrm>
                <a:off x="2284270" y="722233"/>
                <a:ext cx="4821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180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C21A7F2-41B6-46C3-B82C-11C1A39720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4270" y="722233"/>
                <a:ext cx="482106" cy="276999"/>
              </a:xfrm>
              <a:prstGeom prst="rect">
                <a:avLst/>
              </a:prstGeom>
              <a:blipFill>
                <a:blip r:embed="rId4"/>
                <a:stretch>
                  <a:fillRect l="-1266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96AE138-8D38-4D68-A4E2-1D626ED09198}"/>
                  </a:ext>
                </a:extLst>
              </p:cNvPr>
              <p:cNvSpPr txBox="1"/>
              <p:nvPr/>
            </p:nvSpPr>
            <p:spPr>
              <a:xfrm>
                <a:off x="2771954" y="730717"/>
                <a:ext cx="52019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240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96AE138-8D38-4D68-A4E2-1D626ED091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954" y="730717"/>
                <a:ext cx="520196" cy="276999"/>
              </a:xfrm>
              <a:prstGeom prst="rect">
                <a:avLst/>
              </a:prstGeom>
              <a:blipFill>
                <a:blip r:embed="rId5"/>
                <a:stretch>
                  <a:fillRect l="-1176" t="-222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8EC8DEC7-E8EC-4A73-B10A-FE47BE0EA8FC}"/>
                  </a:ext>
                </a:extLst>
              </p:cNvPr>
              <p:cNvSpPr txBox="1"/>
              <p:nvPr/>
            </p:nvSpPr>
            <p:spPr>
              <a:xfrm>
                <a:off x="3303447" y="722232"/>
                <a:ext cx="51448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300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8EC8DEC7-E8EC-4A73-B10A-FE47BE0EA8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3447" y="722232"/>
                <a:ext cx="514481" cy="276999"/>
              </a:xfrm>
              <a:prstGeom prst="rect">
                <a:avLst/>
              </a:prstGeom>
              <a:blipFill>
                <a:blip r:embed="rId6"/>
                <a:stretch>
                  <a:fillRect l="-1190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92C500D7-1223-4ADE-8E60-D44CC1779985}"/>
                  </a:ext>
                </a:extLst>
              </p:cNvPr>
              <p:cNvSpPr txBox="1"/>
              <p:nvPr/>
            </p:nvSpPr>
            <p:spPr>
              <a:xfrm>
                <a:off x="3864470" y="722231"/>
                <a:ext cx="520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360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92C500D7-1223-4ADE-8E60-D44CC17799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470" y="722231"/>
                <a:ext cx="520195" cy="276999"/>
              </a:xfrm>
              <a:prstGeom prst="rect">
                <a:avLst/>
              </a:prstGeom>
              <a:blipFill>
                <a:blip r:embed="rId7"/>
                <a:stretch>
                  <a:fillRect l="-1176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2" name="Ευθεία γραμμή σύνδεσης 91">
            <a:extLst>
              <a:ext uri="{FF2B5EF4-FFF2-40B4-BE49-F238E27FC236}">
                <a16:creationId xmlns:a16="http://schemas.microsoft.com/office/drawing/2014/main" id="{C3CA76A8-EFAB-4A74-ADFB-4C170F7F7647}"/>
              </a:ext>
            </a:extLst>
          </p:cNvPr>
          <p:cNvCxnSpPr>
            <a:cxnSpLocks/>
          </p:cNvCxnSpPr>
          <p:nvPr/>
        </p:nvCxnSpPr>
        <p:spPr>
          <a:xfrm flipV="1">
            <a:off x="868681" y="5381148"/>
            <a:ext cx="3458526" cy="1524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Ευθεία γραμμή σύνδεσης 94">
            <a:extLst>
              <a:ext uri="{FF2B5EF4-FFF2-40B4-BE49-F238E27FC236}">
                <a16:creationId xmlns:a16="http://schemas.microsoft.com/office/drawing/2014/main" id="{B69817DC-44AB-4BEF-8517-98BC9279ABD3}"/>
              </a:ext>
            </a:extLst>
          </p:cNvPr>
          <p:cNvCxnSpPr>
            <a:cxnSpLocks/>
          </p:cNvCxnSpPr>
          <p:nvPr/>
        </p:nvCxnSpPr>
        <p:spPr>
          <a:xfrm flipV="1">
            <a:off x="866945" y="5975510"/>
            <a:ext cx="3458526" cy="1524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Ευθεία γραμμή σύνδεσης 95">
            <a:extLst>
              <a:ext uri="{FF2B5EF4-FFF2-40B4-BE49-F238E27FC236}">
                <a16:creationId xmlns:a16="http://schemas.microsoft.com/office/drawing/2014/main" id="{EEBB1669-4202-47A0-9AC2-5C262CB8B158}"/>
              </a:ext>
            </a:extLst>
          </p:cNvPr>
          <p:cNvCxnSpPr>
            <a:cxnSpLocks/>
          </p:cNvCxnSpPr>
          <p:nvPr/>
        </p:nvCxnSpPr>
        <p:spPr>
          <a:xfrm flipV="1">
            <a:off x="866945" y="6546765"/>
            <a:ext cx="3458526" cy="1524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Ευθεία γραμμή σύνδεσης 98">
            <a:extLst>
              <a:ext uri="{FF2B5EF4-FFF2-40B4-BE49-F238E27FC236}">
                <a16:creationId xmlns:a16="http://schemas.microsoft.com/office/drawing/2014/main" id="{32993A95-F5FF-4C50-9785-1CE764C21E6A}"/>
              </a:ext>
            </a:extLst>
          </p:cNvPr>
          <p:cNvCxnSpPr>
            <a:cxnSpLocks/>
          </p:cNvCxnSpPr>
          <p:nvPr/>
        </p:nvCxnSpPr>
        <p:spPr>
          <a:xfrm>
            <a:off x="866945" y="4871932"/>
            <a:ext cx="0" cy="1690074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292D837C-73A2-4D8D-94DB-E2FB3C1AF028}"/>
              </a:ext>
            </a:extLst>
          </p:cNvPr>
          <p:cNvSpPr txBox="1"/>
          <p:nvPr/>
        </p:nvSpPr>
        <p:spPr>
          <a:xfrm>
            <a:off x="961453" y="4355806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56</a:t>
            </a:r>
            <a:endParaRPr lang="el-GR" sz="16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3F735067-0961-4F7C-8538-B60E5BA6E5BB}"/>
              </a:ext>
            </a:extLst>
          </p:cNvPr>
          <p:cNvSpPr txBox="1"/>
          <p:nvPr/>
        </p:nvSpPr>
        <p:spPr>
          <a:xfrm>
            <a:off x="1451789" y="4371047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61</a:t>
            </a:r>
            <a:endParaRPr lang="el-GR" sz="16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5DD7D43-582F-43C8-BEF3-51705C58CC17}"/>
              </a:ext>
            </a:extLst>
          </p:cNvPr>
          <p:cNvSpPr txBox="1"/>
          <p:nvPr/>
        </p:nvSpPr>
        <p:spPr>
          <a:xfrm>
            <a:off x="1952050" y="4355806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12</a:t>
            </a:r>
            <a:endParaRPr lang="el-GR" sz="16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B7F8545-8B82-4C6A-95F1-140CFAE2D1AD}"/>
              </a:ext>
            </a:extLst>
          </p:cNvPr>
          <p:cNvSpPr txBox="1"/>
          <p:nvPr/>
        </p:nvSpPr>
        <p:spPr>
          <a:xfrm>
            <a:off x="2503011" y="4355806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23</a:t>
            </a:r>
            <a:endParaRPr lang="el-GR" sz="1600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2997BB45-E8D9-4B99-9EA2-3DC56EA53C94}"/>
              </a:ext>
            </a:extLst>
          </p:cNvPr>
          <p:cNvSpPr txBox="1"/>
          <p:nvPr/>
        </p:nvSpPr>
        <p:spPr>
          <a:xfrm>
            <a:off x="3028779" y="4366233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34</a:t>
            </a:r>
            <a:endParaRPr lang="el-GR" sz="1600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D978573-6160-44FA-9AE2-349711FBD122}"/>
              </a:ext>
            </a:extLst>
          </p:cNvPr>
          <p:cNvSpPr txBox="1"/>
          <p:nvPr/>
        </p:nvSpPr>
        <p:spPr>
          <a:xfrm>
            <a:off x="3551823" y="4366233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45</a:t>
            </a:r>
            <a:endParaRPr lang="el-GR" sz="1600" dirty="0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D49F3C0-AAE2-4378-B14C-4DCD74BBBED9}"/>
              </a:ext>
            </a:extLst>
          </p:cNvPr>
          <p:cNvSpPr txBox="1"/>
          <p:nvPr/>
        </p:nvSpPr>
        <p:spPr>
          <a:xfrm>
            <a:off x="347693" y="4709241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aN</a:t>
            </a:r>
            <a:endParaRPr lang="el-GR" sz="16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005539AF-0214-4E95-8B7A-531B3C6D385D}"/>
              </a:ext>
            </a:extLst>
          </p:cNvPr>
          <p:cNvSpPr txBox="1"/>
          <p:nvPr/>
        </p:nvSpPr>
        <p:spPr>
          <a:xfrm>
            <a:off x="354777" y="5347930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bN</a:t>
            </a:r>
            <a:endParaRPr lang="el-GR" sz="160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BD0D6A98-AFAA-4A8D-A3DA-D41AF9E97F14}"/>
              </a:ext>
            </a:extLst>
          </p:cNvPr>
          <p:cNvSpPr txBox="1"/>
          <p:nvPr/>
        </p:nvSpPr>
        <p:spPr>
          <a:xfrm>
            <a:off x="354777" y="5917643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cN</a:t>
            </a:r>
            <a:endParaRPr lang="el-GR" sz="1600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D4F8420D-5014-4830-9A21-84381FFBB38C}"/>
              </a:ext>
            </a:extLst>
          </p:cNvPr>
          <p:cNvSpPr txBox="1"/>
          <p:nvPr/>
        </p:nvSpPr>
        <p:spPr>
          <a:xfrm>
            <a:off x="601144" y="5229418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506CCC72-4BA7-4479-A3BA-BE43FD49BC22}"/>
              </a:ext>
            </a:extLst>
          </p:cNvPr>
          <p:cNvSpPr txBox="1"/>
          <p:nvPr/>
        </p:nvSpPr>
        <p:spPr>
          <a:xfrm>
            <a:off x="596386" y="5826610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E70E676-EC48-45B7-8584-182EDFF7B657}"/>
              </a:ext>
            </a:extLst>
          </p:cNvPr>
          <p:cNvSpPr txBox="1"/>
          <p:nvPr/>
        </p:nvSpPr>
        <p:spPr>
          <a:xfrm>
            <a:off x="573650" y="6415885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p:sp>
        <p:nvSpPr>
          <p:cNvPr id="122" name="Ορθογώνιο 121">
            <a:extLst>
              <a:ext uri="{FF2B5EF4-FFF2-40B4-BE49-F238E27FC236}">
                <a16:creationId xmlns:a16="http://schemas.microsoft.com/office/drawing/2014/main" id="{8DB89C9C-F33E-4419-BF79-B29B6109BF03}"/>
              </a:ext>
            </a:extLst>
          </p:cNvPr>
          <p:cNvSpPr/>
          <p:nvPr/>
        </p:nvSpPr>
        <p:spPr>
          <a:xfrm>
            <a:off x="1395000" y="5248037"/>
            <a:ext cx="1051555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23" name="Ορθογώνιο 122">
            <a:extLst>
              <a:ext uri="{FF2B5EF4-FFF2-40B4-BE49-F238E27FC236}">
                <a16:creationId xmlns:a16="http://schemas.microsoft.com/office/drawing/2014/main" id="{57B75CB7-E1D6-4492-A99F-36EF24C1DB24}"/>
              </a:ext>
            </a:extLst>
          </p:cNvPr>
          <p:cNvSpPr/>
          <p:nvPr/>
        </p:nvSpPr>
        <p:spPr>
          <a:xfrm>
            <a:off x="2444297" y="5834953"/>
            <a:ext cx="1051555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24" name="Ορθογώνιο 123">
            <a:extLst>
              <a:ext uri="{FF2B5EF4-FFF2-40B4-BE49-F238E27FC236}">
                <a16:creationId xmlns:a16="http://schemas.microsoft.com/office/drawing/2014/main" id="{18FFC38A-547C-41F8-B39F-497FE01F1EDC}"/>
              </a:ext>
            </a:extLst>
          </p:cNvPr>
          <p:cNvSpPr/>
          <p:nvPr/>
        </p:nvSpPr>
        <p:spPr>
          <a:xfrm>
            <a:off x="3493596" y="6402072"/>
            <a:ext cx="52803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25" name="Ορθογώνιο 124">
            <a:extLst>
              <a:ext uri="{FF2B5EF4-FFF2-40B4-BE49-F238E27FC236}">
                <a16:creationId xmlns:a16="http://schemas.microsoft.com/office/drawing/2014/main" id="{7FBB2F27-39C2-4E7D-BBB1-2751F273782F}"/>
              </a:ext>
            </a:extLst>
          </p:cNvPr>
          <p:cNvSpPr/>
          <p:nvPr/>
        </p:nvSpPr>
        <p:spPr>
          <a:xfrm>
            <a:off x="868681" y="6405323"/>
            <a:ext cx="52803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cxnSp>
        <p:nvCxnSpPr>
          <p:cNvPr id="256" name="Ευθεία γραμμή σύνδεσης 255">
            <a:extLst>
              <a:ext uri="{FF2B5EF4-FFF2-40B4-BE49-F238E27FC236}">
                <a16:creationId xmlns:a16="http://schemas.microsoft.com/office/drawing/2014/main" id="{CA412C54-1B1A-43AF-B101-1745B3C4B5BE}"/>
              </a:ext>
            </a:extLst>
          </p:cNvPr>
          <p:cNvCxnSpPr>
            <a:cxnSpLocks/>
          </p:cNvCxnSpPr>
          <p:nvPr/>
        </p:nvCxnSpPr>
        <p:spPr>
          <a:xfrm>
            <a:off x="5374159" y="2166431"/>
            <a:ext cx="0" cy="355626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Ευθεία γραμμή σύνδεσης 256">
            <a:extLst>
              <a:ext uri="{FF2B5EF4-FFF2-40B4-BE49-F238E27FC236}">
                <a16:creationId xmlns:a16="http://schemas.microsoft.com/office/drawing/2014/main" id="{AF7A5A29-FD7F-4431-82E9-E40E5933A59C}"/>
              </a:ext>
            </a:extLst>
          </p:cNvPr>
          <p:cNvCxnSpPr>
            <a:cxnSpLocks/>
          </p:cNvCxnSpPr>
          <p:nvPr/>
        </p:nvCxnSpPr>
        <p:spPr>
          <a:xfrm>
            <a:off x="5374159" y="2676971"/>
            <a:ext cx="3458526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Ευθεία γραμμή σύνδεσης 258">
            <a:extLst>
              <a:ext uri="{FF2B5EF4-FFF2-40B4-BE49-F238E27FC236}">
                <a16:creationId xmlns:a16="http://schemas.microsoft.com/office/drawing/2014/main" id="{EAD7CE94-24D3-4081-AF5D-73EDBF62B01F}"/>
              </a:ext>
            </a:extLst>
          </p:cNvPr>
          <p:cNvCxnSpPr>
            <a:cxnSpLocks/>
          </p:cNvCxnSpPr>
          <p:nvPr/>
        </p:nvCxnSpPr>
        <p:spPr>
          <a:xfrm>
            <a:off x="5374159" y="3804731"/>
            <a:ext cx="3458526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Ευθεία γραμμή σύνδεσης 260">
            <a:extLst>
              <a:ext uri="{FF2B5EF4-FFF2-40B4-BE49-F238E27FC236}">
                <a16:creationId xmlns:a16="http://schemas.microsoft.com/office/drawing/2014/main" id="{6B652ADC-6A01-4F54-AE5D-CDF5DC881C06}"/>
              </a:ext>
            </a:extLst>
          </p:cNvPr>
          <p:cNvCxnSpPr>
            <a:cxnSpLocks/>
          </p:cNvCxnSpPr>
          <p:nvPr/>
        </p:nvCxnSpPr>
        <p:spPr>
          <a:xfrm>
            <a:off x="5374159" y="4932491"/>
            <a:ext cx="3473766" cy="7375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Ευθεία γραμμή σύνδεσης 262">
            <a:extLst>
              <a:ext uri="{FF2B5EF4-FFF2-40B4-BE49-F238E27FC236}">
                <a16:creationId xmlns:a16="http://schemas.microsoft.com/office/drawing/2014/main" id="{83498144-6A8B-47BA-A50D-55E3FB4279DC}"/>
              </a:ext>
            </a:extLst>
          </p:cNvPr>
          <p:cNvCxnSpPr>
            <a:cxnSpLocks/>
          </p:cNvCxnSpPr>
          <p:nvPr/>
        </p:nvCxnSpPr>
        <p:spPr>
          <a:xfrm flipH="1">
            <a:off x="5875734" y="2288351"/>
            <a:ext cx="24206" cy="364793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Ευθεία γραμμή σύνδεσης 263">
            <a:extLst>
              <a:ext uri="{FF2B5EF4-FFF2-40B4-BE49-F238E27FC236}">
                <a16:creationId xmlns:a16="http://schemas.microsoft.com/office/drawing/2014/main" id="{904BB7CF-0BF1-4D79-838A-611858715650}"/>
              </a:ext>
            </a:extLst>
          </p:cNvPr>
          <p:cNvCxnSpPr>
            <a:cxnSpLocks/>
          </p:cNvCxnSpPr>
          <p:nvPr/>
        </p:nvCxnSpPr>
        <p:spPr>
          <a:xfrm flipH="1">
            <a:off x="6425719" y="2295971"/>
            <a:ext cx="1" cy="3640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Ευθεία γραμμή σύνδεσης 264">
            <a:extLst>
              <a:ext uri="{FF2B5EF4-FFF2-40B4-BE49-F238E27FC236}">
                <a16:creationId xmlns:a16="http://schemas.microsoft.com/office/drawing/2014/main" id="{CF60C381-9DDB-415E-A879-B67EEE5958C8}"/>
              </a:ext>
            </a:extLst>
          </p:cNvPr>
          <p:cNvCxnSpPr>
            <a:cxnSpLocks/>
          </p:cNvCxnSpPr>
          <p:nvPr/>
        </p:nvCxnSpPr>
        <p:spPr>
          <a:xfrm>
            <a:off x="6951501" y="2295971"/>
            <a:ext cx="1659" cy="3640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Ευθεία γραμμή σύνδεσης 265">
            <a:extLst>
              <a:ext uri="{FF2B5EF4-FFF2-40B4-BE49-F238E27FC236}">
                <a16:creationId xmlns:a16="http://schemas.microsoft.com/office/drawing/2014/main" id="{145EEB6C-6134-40E1-905E-EBFAF8500A3B}"/>
              </a:ext>
            </a:extLst>
          </p:cNvPr>
          <p:cNvCxnSpPr>
            <a:cxnSpLocks/>
          </p:cNvCxnSpPr>
          <p:nvPr/>
        </p:nvCxnSpPr>
        <p:spPr>
          <a:xfrm>
            <a:off x="7477279" y="2295971"/>
            <a:ext cx="2599" cy="3640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Ευθεία γραμμή σύνδεσης 266">
            <a:extLst>
              <a:ext uri="{FF2B5EF4-FFF2-40B4-BE49-F238E27FC236}">
                <a16:creationId xmlns:a16="http://schemas.microsoft.com/office/drawing/2014/main" id="{74853193-54B5-479A-9808-744841444F12}"/>
              </a:ext>
            </a:extLst>
          </p:cNvPr>
          <p:cNvCxnSpPr>
            <a:cxnSpLocks/>
          </p:cNvCxnSpPr>
          <p:nvPr/>
        </p:nvCxnSpPr>
        <p:spPr>
          <a:xfrm flipH="1">
            <a:off x="8003059" y="2295971"/>
            <a:ext cx="1" cy="3640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Ευθεία γραμμή σύνδεσης 267">
            <a:extLst>
              <a:ext uri="{FF2B5EF4-FFF2-40B4-BE49-F238E27FC236}">
                <a16:creationId xmlns:a16="http://schemas.microsoft.com/office/drawing/2014/main" id="{966C599F-FBD1-40B2-B317-4542E00497FF}"/>
              </a:ext>
            </a:extLst>
          </p:cNvPr>
          <p:cNvCxnSpPr>
            <a:cxnSpLocks/>
          </p:cNvCxnSpPr>
          <p:nvPr/>
        </p:nvCxnSpPr>
        <p:spPr>
          <a:xfrm flipH="1">
            <a:off x="8524328" y="2295971"/>
            <a:ext cx="4512" cy="3640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2" name="TextBox 281">
                <a:extLst>
                  <a:ext uri="{FF2B5EF4-FFF2-40B4-BE49-F238E27FC236}">
                    <a16:creationId xmlns:a16="http://schemas.microsoft.com/office/drawing/2014/main" id="{37DFF4B5-5D1D-4F9E-ADA6-167E276F9054}"/>
                  </a:ext>
                </a:extLst>
              </p:cNvPr>
              <p:cNvSpPr txBox="1"/>
              <p:nvPr/>
            </p:nvSpPr>
            <p:spPr>
              <a:xfrm>
                <a:off x="5728488" y="1886308"/>
                <a:ext cx="4610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60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2" name="TextBox 281">
                <a:extLst>
                  <a:ext uri="{FF2B5EF4-FFF2-40B4-BE49-F238E27FC236}">
                    <a16:creationId xmlns:a16="http://schemas.microsoft.com/office/drawing/2014/main" id="{37DFF4B5-5D1D-4F9E-ADA6-167E276F90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8488" y="1886308"/>
                <a:ext cx="461011" cy="276999"/>
              </a:xfrm>
              <a:prstGeom prst="rect">
                <a:avLst/>
              </a:prstGeom>
              <a:blipFill>
                <a:blip r:embed="rId8"/>
                <a:stretch>
                  <a:fillRect l="-1333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3" name="TextBox 282">
                <a:extLst>
                  <a:ext uri="{FF2B5EF4-FFF2-40B4-BE49-F238E27FC236}">
                    <a16:creationId xmlns:a16="http://schemas.microsoft.com/office/drawing/2014/main" id="{001B9BA7-CE80-4B95-B768-3F3B03E31DB2}"/>
                  </a:ext>
                </a:extLst>
              </p:cNvPr>
              <p:cNvSpPr txBox="1"/>
              <p:nvPr/>
            </p:nvSpPr>
            <p:spPr>
              <a:xfrm>
                <a:off x="6233309" y="1872852"/>
                <a:ext cx="4876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120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3" name="TextBox 282">
                <a:extLst>
                  <a:ext uri="{FF2B5EF4-FFF2-40B4-BE49-F238E27FC236}">
                    <a16:creationId xmlns:a16="http://schemas.microsoft.com/office/drawing/2014/main" id="{001B9BA7-CE80-4B95-B768-3F3B03E31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309" y="1872852"/>
                <a:ext cx="487684" cy="276999"/>
              </a:xfrm>
              <a:prstGeom prst="rect">
                <a:avLst/>
              </a:prstGeom>
              <a:blipFill>
                <a:blip r:embed="rId9"/>
                <a:stretch>
                  <a:fillRect l="-1250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4" name="TextBox 283">
                <a:extLst>
                  <a:ext uri="{FF2B5EF4-FFF2-40B4-BE49-F238E27FC236}">
                    <a16:creationId xmlns:a16="http://schemas.microsoft.com/office/drawing/2014/main" id="{5787CF51-EBC8-4F11-A0FA-833D4A95214D}"/>
                  </a:ext>
                </a:extLst>
              </p:cNvPr>
              <p:cNvSpPr txBox="1"/>
              <p:nvPr/>
            </p:nvSpPr>
            <p:spPr>
              <a:xfrm>
                <a:off x="6791474" y="1870173"/>
                <a:ext cx="4821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180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4" name="TextBox 283">
                <a:extLst>
                  <a:ext uri="{FF2B5EF4-FFF2-40B4-BE49-F238E27FC236}">
                    <a16:creationId xmlns:a16="http://schemas.microsoft.com/office/drawing/2014/main" id="{5787CF51-EBC8-4F11-A0FA-833D4A9521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1474" y="1870173"/>
                <a:ext cx="482106" cy="276999"/>
              </a:xfrm>
              <a:prstGeom prst="rect">
                <a:avLst/>
              </a:prstGeom>
              <a:blipFill>
                <a:blip r:embed="rId10"/>
                <a:stretch>
                  <a:fillRect t="-222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5" name="TextBox 284">
                <a:extLst>
                  <a:ext uri="{FF2B5EF4-FFF2-40B4-BE49-F238E27FC236}">
                    <a16:creationId xmlns:a16="http://schemas.microsoft.com/office/drawing/2014/main" id="{C60B60CD-02BF-4B0C-9614-989EFA8527F7}"/>
                  </a:ext>
                </a:extLst>
              </p:cNvPr>
              <p:cNvSpPr txBox="1"/>
              <p:nvPr/>
            </p:nvSpPr>
            <p:spPr>
              <a:xfrm>
                <a:off x="7279158" y="1878657"/>
                <a:ext cx="52019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240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5" name="TextBox 284">
                <a:extLst>
                  <a:ext uri="{FF2B5EF4-FFF2-40B4-BE49-F238E27FC236}">
                    <a16:creationId xmlns:a16="http://schemas.microsoft.com/office/drawing/2014/main" id="{C60B60CD-02BF-4B0C-9614-989EFA8527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9158" y="1878657"/>
                <a:ext cx="520196" cy="276999"/>
              </a:xfrm>
              <a:prstGeom prst="rect">
                <a:avLst/>
              </a:prstGeom>
              <a:blipFill>
                <a:blip r:embed="rId11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6" name="TextBox 285">
                <a:extLst>
                  <a:ext uri="{FF2B5EF4-FFF2-40B4-BE49-F238E27FC236}">
                    <a16:creationId xmlns:a16="http://schemas.microsoft.com/office/drawing/2014/main" id="{DFC07409-06DD-404F-8808-CE239B965FA5}"/>
                  </a:ext>
                </a:extLst>
              </p:cNvPr>
              <p:cNvSpPr txBox="1"/>
              <p:nvPr/>
            </p:nvSpPr>
            <p:spPr>
              <a:xfrm>
                <a:off x="7810651" y="1870172"/>
                <a:ext cx="51448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300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6" name="TextBox 285">
                <a:extLst>
                  <a:ext uri="{FF2B5EF4-FFF2-40B4-BE49-F238E27FC236}">
                    <a16:creationId xmlns:a16="http://schemas.microsoft.com/office/drawing/2014/main" id="{DFC07409-06DD-404F-8808-CE239B965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651" y="1870172"/>
                <a:ext cx="514481" cy="276999"/>
              </a:xfrm>
              <a:prstGeom prst="rect">
                <a:avLst/>
              </a:prstGeom>
              <a:blipFill>
                <a:blip r:embed="rId12"/>
                <a:stretch>
                  <a:fillRect t="-222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7" name="TextBox 286">
                <a:extLst>
                  <a:ext uri="{FF2B5EF4-FFF2-40B4-BE49-F238E27FC236}">
                    <a16:creationId xmlns:a16="http://schemas.microsoft.com/office/drawing/2014/main" id="{26B05824-67B2-48DE-9854-0A70F0682A9C}"/>
                  </a:ext>
                </a:extLst>
              </p:cNvPr>
              <p:cNvSpPr txBox="1"/>
              <p:nvPr/>
            </p:nvSpPr>
            <p:spPr>
              <a:xfrm>
                <a:off x="8371674" y="1870171"/>
                <a:ext cx="520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360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7" name="TextBox 286">
                <a:extLst>
                  <a:ext uri="{FF2B5EF4-FFF2-40B4-BE49-F238E27FC236}">
                    <a16:creationId xmlns:a16="http://schemas.microsoft.com/office/drawing/2014/main" id="{26B05824-67B2-48DE-9854-0A70F0682A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1674" y="1870171"/>
                <a:ext cx="520195" cy="276999"/>
              </a:xfrm>
              <a:prstGeom prst="rect">
                <a:avLst/>
              </a:prstGeom>
              <a:blipFill>
                <a:blip r:embed="rId13"/>
                <a:stretch>
                  <a:fillRect t="-222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2" name="TextBox 291">
            <a:extLst>
              <a:ext uri="{FF2B5EF4-FFF2-40B4-BE49-F238E27FC236}">
                <a16:creationId xmlns:a16="http://schemas.microsoft.com/office/drawing/2014/main" id="{8C5CD4BE-C4AC-413B-9D96-74ADBB944400}"/>
              </a:ext>
            </a:extLst>
          </p:cNvPr>
          <p:cNvSpPr txBox="1"/>
          <p:nvPr/>
        </p:nvSpPr>
        <p:spPr>
          <a:xfrm>
            <a:off x="5468657" y="5503746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56</a:t>
            </a:r>
            <a:endParaRPr lang="el-GR" sz="1600" dirty="0"/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64C22C7C-7A19-4792-B6EC-286BC55CBEF3}"/>
              </a:ext>
            </a:extLst>
          </p:cNvPr>
          <p:cNvSpPr txBox="1"/>
          <p:nvPr/>
        </p:nvSpPr>
        <p:spPr>
          <a:xfrm>
            <a:off x="5958993" y="5518987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61</a:t>
            </a:r>
            <a:endParaRPr lang="el-GR" sz="1600" dirty="0"/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F1332AD0-466F-47DC-800F-EC0A9C3A78B9}"/>
              </a:ext>
            </a:extLst>
          </p:cNvPr>
          <p:cNvSpPr txBox="1"/>
          <p:nvPr/>
        </p:nvSpPr>
        <p:spPr>
          <a:xfrm>
            <a:off x="6459254" y="5503746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12</a:t>
            </a:r>
            <a:endParaRPr lang="el-GR" sz="1600" dirty="0"/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1A5F056A-95A9-462B-ABF3-E1280DDCDBB0}"/>
              </a:ext>
            </a:extLst>
          </p:cNvPr>
          <p:cNvSpPr txBox="1"/>
          <p:nvPr/>
        </p:nvSpPr>
        <p:spPr>
          <a:xfrm>
            <a:off x="7010215" y="5503746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23</a:t>
            </a:r>
            <a:endParaRPr lang="el-GR" sz="1600" dirty="0"/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C3F53914-6BC3-4B96-8DEA-C81360706728}"/>
              </a:ext>
            </a:extLst>
          </p:cNvPr>
          <p:cNvSpPr txBox="1"/>
          <p:nvPr/>
        </p:nvSpPr>
        <p:spPr>
          <a:xfrm>
            <a:off x="7535983" y="5514173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34</a:t>
            </a:r>
            <a:endParaRPr lang="el-GR" sz="1600" dirty="0"/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23B712B9-3F0D-4F3C-8FA6-5443E9FDA6BB}"/>
              </a:ext>
            </a:extLst>
          </p:cNvPr>
          <p:cNvSpPr txBox="1"/>
          <p:nvPr/>
        </p:nvSpPr>
        <p:spPr>
          <a:xfrm>
            <a:off x="8059027" y="5514173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45</a:t>
            </a:r>
            <a:endParaRPr lang="el-GR" sz="1600" dirty="0"/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5D53E645-E653-4080-8CE9-DF59D7E47CDB}"/>
              </a:ext>
            </a:extLst>
          </p:cNvPr>
          <p:cNvSpPr txBox="1"/>
          <p:nvPr/>
        </p:nvSpPr>
        <p:spPr>
          <a:xfrm>
            <a:off x="4851480" y="2004840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ab</a:t>
            </a:r>
            <a:endParaRPr lang="el-GR" sz="1600" dirty="0"/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7CCF9F53-87FF-49C5-866F-9F9365CD0B98}"/>
              </a:ext>
            </a:extLst>
          </p:cNvPr>
          <p:cNvSpPr txBox="1"/>
          <p:nvPr/>
        </p:nvSpPr>
        <p:spPr>
          <a:xfrm>
            <a:off x="4861230" y="3060353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bc</a:t>
            </a:r>
            <a:endParaRPr lang="el-GR" sz="1600" dirty="0"/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707C1DA6-F02F-4E6A-9CC1-0E40C0723039}"/>
              </a:ext>
            </a:extLst>
          </p:cNvPr>
          <p:cNvSpPr txBox="1"/>
          <p:nvPr/>
        </p:nvSpPr>
        <p:spPr>
          <a:xfrm>
            <a:off x="4867657" y="4115866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ca</a:t>
            </a:r>
            <a:endParaRPr lang="el-GR" sz="1600" dirty="0"/>
          </a:p>
        </p:txBody>
      </p:sp>
      <p:sp>
        <p:nvSpPr>
          <p:cNvPr id="311" name="Ορθογώνιο 310">
            <a:extLst>
              <a:ext uri="{FF2B5EF4-FFF2-40B4-BE49-F238E27FC236}">
                <a16:creationId xmlns:a16="http://schemas.microsoft.com/office/drawing/2014/main" id="{908E1EF9-B13A-4698-A832-F02C5D9F6566}"/>
              </a:ext>
            </a:extLst>
          </p:cNvPr>
          <p:cNvSpPr/>
          <p:nvPr/>
        </p:nvSpPr>
        <p:spPr>
          <a:xfrm>
            <a:off x="5375885" y="2536240"/>
            <a:ext cx="52803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13" name="Ορθογώνιο 312">
            <a:extLst>
              <a:ext uri="{FF2B5EF4-FFF2-40B4-BE49-F238E27FC236}">
                <a16:creationId xmlns:a16="http://schemas.microsoft.com/office/drawing/2014/main" id="{504DD739-F752-427A-9A57-61B247F102DB}"/>
              </a:ext>
            </a:extLst>
          </p:cNvPr>
          <p:cNvSpPr/>
          <p:nvPr/>
        </p:nvSpPr>
        <p:spPr>
          <a:xfrm>
            <a:off x="5902784" y="2397741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14" name="Ορθογώνιο 313">
            <a:extLst>
              <a:ext uri="{FF2B5EF4-FFF2-40B4-BE49-F238E27FC236}">
                <a16:creationId xmlns:a16="http://schemas.microsoft.com/office/drawing/2014/main" id="{EABE2B70-85D2-44AD-B668-9511D3DA3886}"/>
              </a:ext>
            </a:extLst>
          </p:cNvPr>
          <p:cNvSpPr/>
          <p:nvPr/>
        </p:nvSpPr>
        <p:spPr>
          <a:xfrm>
            <a:off x="6953998" y="2677683"/>
            <a:ext cx="523232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17" name="Ορθογώνιο 316">
            <a:extLst>
              <a:ext uri="{FF2B5EF4-FFF2-40B4-BE49-F238E27FC236}">
                <a16:creationId xmlns:a16="http://schemas.microsoft.com/office/drawing/2014/main" id="{44B71B02-7370-49BE-9362-BA958EE0AD7F}"/>
              </a:ext>
            </a:extLst>
          </p:cNvPr>
          <p:cNvSpPr/>
          <p:nvPr/>
        </p:nvSpPr>
        <p:spPr>
          <a:xfrm>
            <a:off x="7472176" y="2673017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18" name="Ορθογώνιο 317">
            <a:extLst>
              <a:ext uri="{FF2B5EF4-FFF2-40B4-BE49-F238E27FC236}">
                <a16:creationId xmlns:a16="http://schemas.microsoft.com/office/drawing/2014/main" id="{229EBCC2-365E-47C2-80A5-582A6DCE8CA6}"/>
              </a:ext>
            </a:extLst>
          </p:cNvPr>
          <p:cNvSpPr/>
          <p:nvPr/>
        </p:nvSpPr>
        <p:spPr>
          <a:xfrm>
            <a:off x="8006331" y="2675169"/>
            <a:ext cx="52803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800" dirty="0">
                <a:solidFill>
                  <a:schemeClr val="tx1"/>
                </a:solidFill>
              </a:rPr>
              <a:t>-</a:t>
            </a:r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19" name="Ορθογώνιο 318">
            <a:extLst>
              <a:ext uri="{FF2B5EF4-FFF2-40B4-BE49-F238E27FC236}">
                <a16:creationId xmlns:a16="http://schemas.microsoft.com/office/drawing/2014/main" id="{E8CB0F89-E430-4D60-9BC7-396E390AE4E8}"/>
              </a:ext>
            </a:extLst>
          </p:cNvPr>
          <p:cNvSpPr/>
          <p:nvPr/>
        </p:nvSpPr>
        <p:spPr>
          <a:xfrm>
            <a:off x="5369312" y="3806048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0" name="Ορθογώνιο 319">
            <a:extLst>
              <a:ext uri="{FF2B5EF4-FFF2-40B4-BE49-F238E27FC236}">
                <a16:creationId xmlns:a16="http://schemas.microsoft.com/office/drawing/2014/main" id="{5DF639FF-4F5F-4B95-B8EB-AF553EFD5635}"/>
              </a:ext>
            </a:extLst>
          </p:cNvPr>
          <p:cNvSpPr/>
          <p:nvPr/>
        </p:nvSpPr>
        <p:spPr>
          <a:xfrm>
            <a:off x="6426316" y="3663199"/>
            <a:ext cx="53328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1" name="Ορθογώνιο 320">
            <a:extLst>
              <a:ext uri="{FF2B5EF4-FFF2-40B4-BE49-F238E27FC236}">
                <a16:creationId xmlns:a16="http://schemas.microsoft.com/office/drawing/2014/main" id="{90874496-DE42-4074-8649-29A7A3BCE843}"/>
              </a:ext>
            </a:extLst>
          </p:cNvPr>
          <p:cNvSpPr/>
          <p:nvPr/>
        </p:nvSpPr>
        <p:spPr>
          <a:xfrm>
            <a:off x="6951845" y="3533668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2" name="Ορθογώνιο 321">
            <a:extLst>
              <a:ext uri="{FF2B5EF4-FFF2-40B4-BE49-F238E27FC236}">
                <a16:creationId xmlns:a16="http://schemas.microsoft.com/office/drawing/2014/main" id="{6FD20C6E-D895-49F8-8258-58F1A1E7A715}"/>
              </a:ext>
            </a:extLst>
          </p:cNvPr>
          <p:cNvSpPr/>
          <p:nvPr/>
        </p:nvSpPr>
        <p:spPr>
          <a:xfrm>
            <a:off x="8003996" y="3803830"/>
            <a:ext cx="528357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3" name="Ορθογώνιο 322">
            <a:extLst>
              <a:ext uri="{FF2B5EF4-FFF2-40B4-BE49-F238E27FC236}">
                <a16:creationId xmlns:a16="http://schemas.microsoft.com/office/drawing/2014/main" id="{61E0485A-15B0-475F-8256-37279F1C8646}"/>
              </a:ext>
            </a:extLst>
          </p:cNvPr>
          <p:cNvSpPr/>
          <p:nvPr/>
        </p:nvSpPr>
        <p:spPr>
          <a:xfrm>
            <a:off x="5889633" y="4938112"/>
            <a:ext cx="52823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4" name="Ορθογώνιο 323">
            <a:extLst>
              <a:ext uri="{FF2B5EF4-FFF2-40B4-BE49-F238E27FC236}">
                <a16:creationId xmlns:a16="http://schemas.microsoft.com/office/drawing/2014/main" id="{649E0871-C445-4C46-BB8C-EE54FB71BAB2}"/>
              </a:ext>
            </a:extLst>
          </p:cNvPr>
          <p:cNvSpPr/>
          <p:nvPr/>
        </p:nvSpPr>
        <p:spPr>
          <a:xfrm>
            <a:off x="6426317" y="4926557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5" name="Ορθογώνιο 324">
            <a:extLst>
              <a:ext uri="{FF2B5EF4-FFF2-40B4-BE49-F238E27FC236}">
                <a16:creationId xmlns:a16="http://schemas.microsoft.com/office/drawing/2014/main" id="{05F15082-C8B8-4087-B4B1-AC7A9B542389}"/>
              </a:ext>
            </a:extLst>
          </p:cNvPr>
          <p:cNvSpPr/>
          <p:nvPr/>
        </p:nvSpPr>
        <p:spPr>
          <a:xfrm>
            <a:off x="7477072" y="4794668"/>
            <a:ext cx="531782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6" name="Ορθογώνιο 325">
            <a:extLst>
              <a:ext uri="{FF2B5EF4-FFF2-40B4-BE49-F238E27FC236}">
                <a16:creationId xmlns:a16="http://schemas.microsoft.com/office/drawing/2014/main" id="{837048FC-2587-40A8-8079-03598C223C63}"/>
              </a:ext>
            </a:extLst>
          </p:cNvPr>
          <p:cNvSpPr/>
          <p:nvPr/>
        </p:nvSpPr>
        <p:spPr>
          <a:xfrm>
            <a:off x="7996937" y="4664885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63D2A522-4483-476D-B125-A7F36105EC4D}"/>
              </a:ext>
            </a:extLst>
          </p:cNvPr>
          <p:cNvSpPr txBox="1"/>
          <p:nvPr/>
        </p:nvSpPr>
        <p:spPr>
          <a:xfrm>
            <a:off x="5110179" y="2534643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66C7C8C6-AA0E-4EFF-9904-BDF25BE66FD0}"/>
              </a:ext>
            </a:extLst>
          </p:cNvPr>
          <p:cNvSpPr txBox="1"/>
          <p:nvPr/>
        </p:nvSpPr>
        <p:spPr>
          <a:xfrm>
            <a:off x="5123794" y="3659923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47AB24AE-E5F0-47F8-BC75-4CA5274156FB}"/>
              </a:ext>
            </a:extLst>
          </p:cNvPr>
          <p:cNvSpPr txBox="1"/>
          <p:nvPr/>
        </p:nvSpPr>
        <p:spPr>
          <a:xfrm>
            <a:off x="5129953" y="4776503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7" name="TextBox 336">
                <a:extLst>
                  <a:ext uri="{FF2B5EF4-FFF2-40B4-BE49-F238E27FC236}">
                    <a16:creationId xmlns:a16="http://schemas.microsoft.com/office/drawing/2014/main" id="{83FD5247-A983-4BE3-A096-78A4E043A476}"/>
                  </a:ext>
                </a:extLst>
              </p:cNvPr>
              <p:cNvSpPr txBox="1"/>
              <p:nvPr/>
            </p:nvSpPr>
            <p:spPr>
              <a:xfrm>
                <a:off x="5330504" y="768397"/>
                <a:ext cx="331391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Delta 120</a:t>
                </a:r>
                <a14:m>
                  <m:oMath xmlns:m="http://schemas.openxmlformats.org/officeDocument/2006/math">
                    <m:r>
                      <a:rPr lang="en-US" sz="2400" b="0" i="1" u="sng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 </m:t>
                    </m:r>
                  </m:oMath>
                </a14:m>
                <a:r>
                  <a:rPr lang="en-US" sz="2400" i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 the start</a:t>
                </a:r>
                <a:endParaRPr lang="el-GR" sz="2400" i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7" name="TextBox 336">
                <a:extLst>
                  <a:ext uri="{FF2B5EF4-FFF2-40B4-BE49-F238E27FC236}">
                    <a16:creationId xmlns:a16="http://schemas.microsoft.com/office/drawing/2014/main" id="{83FD5247-A983-4BE3-A096-78A4E043A4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0504" y="768397"/>
                <a:ext cx="3313914" cy="461665"/>
              </a:xfrm>
              <a:prstGeom prst="rect">
                <a:avLst/>
              </a:prstGeom>
              <a:blipFill>
                <a:blip r:embed="rId14"/>
                <a:stretch>
                  <a:fillRect l="-2757" t="-10526" b="-28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Ορθογώνιο 96">
            <a:extLst>
              <a:ext uri="{FF2B5EF4-FFF2-40B4-BE49-F238E27FC236}">
                <a16:creationId xmlns:a16="http://schemas.microsoft.com/office/drawing/2014/main" id="{92813D8A-4E79-4B0E-A6B3-4F01BF6C73A2}"/>
              </a:ext>
            </a:extLst>
          </p:cNvPr>
          <p:cNvSpPr/>
          <p:nvPr/>
        </p:nvSpPr>
        <p:spPr>
          <a:xfrm>
            <a:off x="6428779" y="2534258"/>
            <a:ext cx="52803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98" name="Ορθογώνιο 97">
            <a:extLst>
              <a:ext uri="{FF2B5EF4-FFF2-40B4-BE49-F238E27FC236}">
                <a16:creationId xmlns:a16="http://schemas.microsoft.com/office/drawing/2014/main" id="{F0D02402-CEC1-462E-B63E-F4AD2F41DB04}"/>
              </a:ext>
            </a:extLst>
          </p:cNvPr>
          <p:cNvSpPr/>
          <p:nvPr/>
        </p:nvSpPr>
        <p:spPr>
          <a:xfrm>
            <a:off x="5905412" y="3803830"/>
            <a:ext cx="528357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00" name="Ορθογώνιο 99">
            <a:extLst>
              <a:ext uri="{FF2B5EF4-FFF2-40B4-BE49-F238E27FC236}">
                <a16:creationId xmlns:a16="http://schemas.microsoft.com/office/drawing/2014/main" id="{1D1B7C7E-F742-4797-BBD5-5A7449B1BA3B}"/>
              </a:ext>
            </a:extLst>
          </p:cNvPr>
          <p:cNvSpPr/>
          <p:nvPr/>
        </p:nvSpPr>
        <p:spPr>
          <a:xfrm>
            <a:off x="7482322" y="3671612"/>
            <a:ext cx="520486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01" name="Ορθογώνιο 100">
            <a:extLst>
              <a:ext uri="{FF2B5EF4-FFF2-40B4-BE49-F238E27FC236}">
                <a16:creationId xmlns:a16="http://schemas.microsoft.com/office/drawing/2014/main" id="{9C865818-6A08-46A8-9226-FF3DE89E825D}"/>
              </a:ext>
            </a:extLst>
          </p:cNvPr>
          <p:cNvSpPr/>
          <p:nvPr/>
        </p:nvSpPr>
        <p:spPr>
          <a:xfrm>
            <a:off x="5379007" y="4791977"/>
            <a:ext cx="51062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02" name="Ορθογώνιο 101">
            <a:extLst>
              <a:ext uri="{FF2B5EF4-FFF2-40B4-BE49-F238E27FC236}">
                <a16:creationId xmlns:a16="http://schemas.microsoft.com/office/drawing/2014/main" id="{DD58BC17-2A88-46EA-9B57-F3252F134F26}"/>
              </a:ext>
            </a:extLst>
          </p:cNvPr>
          <p:cNvSpPr/>
          <p:nvPr/>
        </p:nvSpPr>
        <p:spPr>
          <a:xfrm>
            <a:off x="6955730" y="4934622"/>
            <a:ext cx="52823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6957154-AF99-4F1E-8194-DD6EF056C76E}"/>
              </a:ext>
            </a:extLst>
          </p:cNvPr>
          <p:cNvSpPr txBox="1"/>
          <p:nvPr/>
        </p:nvSpPr>
        <p:spPr>
          <a:xfrm>
            <a:off x="9641151" y="2077053"/>
            <a:ext cx="19801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Delta-connection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phase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440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Ευθεία γραμμή σύνδεσης 6">
            <a:extLst>
              <a:ext uri="{FF2B5EF4-FFF2-40B4-BE49-F238E27FC236}">
                <a16:creationId xmlns:a16="http://schemas.microsoft.com/office/drawing/2014/main" id="{C298B1DE-2797-48E4-8934-9CF7E59DCB38}"/>
              </a:ext>
            </a:extLst>
          </p:cNvPr>
          <p:cNvCxnSpPr>
            <a:cxnSpLocks/>
          </p:cNvCxnSpPr>
          <p:nvPr/>
        </p:nvCxnSpPr>
        <p:spPr>
          <a:xfrm>
            <a:off x="866955" y="1018491"/>
            <a:ext cx="0" cy="355626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id="{6834626B-D0B4-4156-ACE8-0301DAC7C2FC}"/>
              </a:ext>
            </a:extLst>
          </p:cNvPr>
          <p:cNvCxnSpPr>
            <a:cxnSpLocks/>
          </p:cNvCxnSpPr>
          <p:nvPr/>
        </p:nvCxnSpPr>
        <p:spPr>
          <a:xfrm>
            <a:off x="866955" y="1529031"/>
            <a:ext cx="3458526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εία γραμμή σύνδεσης 10">
            <a:extLst>
              <a:ext uri="{FF2B5EF4-FFF2-40B4-BE49-F238E27FC236}">
                <a16:creationId xmlns:a16="http://schemas.microsoft.com/office/drawing/2014/main" id="{1369F9AF-C948-4D50-855B-0B2AC9F3A3BE}"/>
              </a:ext>
            </a:extLst>
          </p:cNvPr>
          <p:cNvCxnSpPr>
            <a:cxnSpLocks/>
          </p:cNvCxnSpPr>
          <p:nvPr/>
        </p:nvCxnSpPr>
        <p:spPr>
          <a:xfrm>
            <a:off x="866955" y="2092911"/>
            <a:ext cx="3458526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εία γραμμή σύνδεσης 11">
            <a:extLst>
              <a:ext uri="{FF2B5EF4-FFF2-40B4-BE49-F238E27FC236}">
                <a16:creationId xmlns:a16="http://schemas.microsoft.com/office/drawing/2014/main" id="{AEE703B4-6A3B-426E-99FB-272476D1F512}"/>
              </a:ext>
            </a:extLst>
          </p:cNvPr>
          <p:cNvCxnSpPr>
            <a:cxnSpLocks/>
          </p:cNvCxnSpPr>
          <p:nvPr/>
        </p:nvCxnSpPr>
        <p:spPr>
          <a:xfrm>
            <a:off x="866955" y="2656791"/>
            <a:ext cx="3458526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Ευθεία γραμμή σύνδεσης 19">
            <a:extLst>
              <a:ext uri="{FF2B5EF4-FFF2-40B4-BE49-F238E27FC236}">
                <a16:creationId xmlns:a16="http://schemas.microsoft.com/office/drawing/2014/main" id="{8AE48E03-CD24-4DDD-897F-B6D14AC246E0}"/>
              </a:ext>
            </a:extLst>
          </p:cNvPr>
          <p:cNvCxnSpPr>
            <a:cxnSpLocks/>
          </p:cNvCxnSpPr>
          <p:nvPr/>
        </p:nvCxnSpPr>
        <p:spPr>
          <a:xfrm flipV="1">
            <a:off x="866955" y="3212806"/>
            <a:ext cx="3458526" cy="7865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92A24F19-F96E-466D-A9D4-736773420A01}"/>
              </a:ext>
            </a:extLst>
          </p:cNvPr>
          <p:cNvCxnSpPr>
            <a:cxnSpLocks/>
          </p:cNvCxnSpPr>
          <p:nvPr/>
        </p:nvCxnSpPr>
        <p:spPr>
          <a:xfrm>
            <a:off x="866955" y="3784551"/>
            <a:ext cx="3473766" cy="7375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Ευθεία γραμμή σύνδεσης 21">
            <a:extLst>
              <a:ext uri="{FF2B5EF4-FFF2-40B4-BE49-F238E27FC236}">
                <a16:creationId xmlns:a16="http://schemas.microsoft.com/office/drawing/2014/main" id="{E81BC6EE-A9BE-42A8-8F4B-E0D689C31F34}"/>
              </a:ext>
            </a:extLst>
          </p:cNvPr>
          <p:cNvCxnSpPr>
            <a:cxnSpLocks/>
          </p:cNvCxnSpPr>
          <p:nvPr/>
        </p:nvCxnSpPr>
        <p:spPr>
          <a:xfrm flipV="1">
            <a:off x="866955" y="4333190"/>
            <a:ext cx="3458526" cy="1524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Ευθεία γραμμή σύνδεσης 24">
            <a:extLst>
              <a:ext uri="{FF2B5EF4-FFF2-40B4-BE49-F238E27FC236}">
                <a16:creationId xmlns:a16="http://schemas.microsoft.com/office/drawing/2014/main" id="{F50285FB-E352-46B1-8EB9-1ED0370E8AAC}"/>
              </a:ext>
            </a:extLst>
          </p:cNvPr>
          <p:cNvCxnSpPr>
            <a:cxnSpLocks/>
          </p:cNvCxnSpPr>
          <p:nvPr/>
        </p:nvCxnSpPr>
        <p:spPr>
          <a:xfrm flipH="1">
            <a:off x="1392730" y="1140411"/>
            <a:ext cx="5" cy="558318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Ευθεία γραμμή σύνδεσης 25">
            <a:extLst>
              <a:ext uri="{FF2B5EF4-FFF2-40B4-BE49-F238E27FC236}">
                <a16:creationId xmlns:a16="http://schemas.microsoft.com/office/drawing/2014/main" id="{ACD03642-5C2A-4DA0-AA4E-CF6CE34ADE90}"/>
              </a:ext>
            </a:extLst>
          </p:cNvPr>
          <p:cNvCxnSpPr>
            <a:cxnSpLocks/>
          </p:cNvCxnSpPr>
          <p:nvPr/>
        </p:nvCxnSpPr>
        <p:spPr>
          <a:xfrm flipH="1">
            <a:off x="1918500" y="1148031"/>
            <a:ext cx="15" cy="557556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Ευθεία γραμμή σύνδεσης 26">
            <a:extLst>
              <a:ext uri="{FF2B5EF4-FFF2-40B4-BE49-F238E27FC236}">
                <a16:creationId xmlns:a16="http://schemas.microsoft.com/office/drawing/2014/main" id="{F6D3513F-FB60-4AD9-8598-4B880876B657}"/>
              </a:ext>
            </a:extLst>
          </p:cNvPr>
          <p:cNvCxnSpPr>
            <a:cxnSpLocks/>
          </p:cNvCxnSpPr>
          <p:nvPr/>
        </p:nvCxnSpPr>
        <p:spPr>
          <a:xfrm flipH="1">
            <a:off x="2444290" y="1148031"/>
            <a:ext cx="5" cy="557556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Ευθεία γραμμή σύνδεσης 27">
            <a:extLst>
              <a:ext uri="{FF2B5EF4-FFF2-40B4-BE49-F238E27FC236}">
                <a16:creationId xmlns:a16="http://schemas.microsoft.com/office/drawing/2014/main" id="{DFBAE050-23F6-4C6D-8D99-46B7134D3383}"/>
              </a:ext>
            </a:extLst>
          </p:cNvPr>
          <p:cNvCxnSpPr>
            <a:cxnSpLocks/>
          </p:cNvCxnSpPr>
          <p:nvPr/>
        </p:nvCxnSpPr>
        <p:spPr>
          <a:xfrm>
            <a:off x="2970075" y="1148031"/>
            <a:ext cx="0" cy="557556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Ευθεία γραμμή σύνδεσης 28">
            <a:extLst>
              <a:ext uri="{FF2B5EF4-FFF2-40B4-BE49-F238E27FC236}">
                <a16:creationId xmlns:a16="http://schemas.microsoft.com/office/drawing/2014/main" id="{D8BCFBC8-015F-4522-90DE-28261DECD803}"/>
              </a:ext>
            </a:extLst>
          </p:cNvPr>
          <p:cNvCxnSpPr>
            <a:cxnSpLocks/>
          </p:cNvCxnSpPr>
          <p:nvPr/>
        </p:nvCxnSpPr>
        <p:spPr>
          <a:xfrm flipH="1">
            <a:off x="3495852" y="1148031"/>
            <a:ext cx="3" cy="557556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Ευθεία γραμμή σύνδεσης 29">
            <a:extLst>
              <a:ext uri="{FF2B5EF4-FFF2-40B4-BE49-F238E27FC236}">
                <a16:creationId xmlns:a16="http://schemas.microsoft.com/office/drawing/2014/main" id="{C76E92E0-40F9-4E34-ABDB-D39F781D6364}"/>
              </a:ext>
            </a:extLst>
          </p:cNvPr>
          <p:cNvCxnSpPr>
            <a:cxnSpLocks/>
          </p:cNvCxnSpPr>
          <p:nvPr/>
        </p:nvCxnSpPr>
        <p:spPr>
          <a:xfrm flipH="1">
            <a:off x="4021626" y="1148031"/>
            <a:ext cx="9" cy="557556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4D3B292-E118-4252-AD3E-D28D63866246}"/>
              </a:ext>
            </a:extLst>
          </p:cNvPr>
          <p:cNvSpPr txBox="1"/>
          <p:nvPr/>
        </p:nvSpPr>
        <p:spPr>
          <a:xfrm>
            <a:off x="341176" y="1148031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s1</a:t>
            </a:r>
            <a:endParaRPr lang="el-GR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4264380-C0EC-4293-A32C-B49ED0D36167}"/>
              </a:ext>
            </a:extLst>
          </p:cNvPr>
          <p:cNvSpPr txBox="1"/>
          <p:nvPr/>
        </p:nvSpPr>
        <p:spPr>
          <a:xfrm>
            <a:off x="341175" y="1626305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s2</a:t>
            </a:r>
            <a:endParaRPr lang="el-GR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7CEF6FF-4BBF-44AB-A383-1CC69B46A4DC}"/>
              </a:ext>
            </a:extLst>
          </p:cNvPr>
          <p:cNvSpPr txBox="1"/>
          <p:nvPr/>
        </p:nvSpPr>
        <p:spPr>
          <a:xfrm>
            <a:off x="344985" y="2176731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s3</a:t>
            </a:r>
            <a:endParaRPr lang="el-GR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18C0AAB-CAAF-4B18-AB37-6216A712AA9F}"/>
              </a:ext>
            </a:extLst>
          </p:cNvPr>
          <p:cNvSpPr txBox="1"/>
          <p:nvPr/>
        </p:nvSpPr>
        <p:spPr>
          <a:xfrm>
            <a:off x="341175" y="2727157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s4</a:t>
            </a:r>
            <a:endParaRPr lang="el-GR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6103DCA-EE34-42C6-A2E4-F7711F23B4AC}"/>
              </a:ext>
            </a:extLst>
          </p:cNvPr>
          <p:cNvSpPr txBox="1"/>
          <p:nvPr/>
        </p:nvSpPr>
        <p:spPr>
          <a:xfrm>
            <a:off x="352605" y="3310325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s5</a:t>
            </a:r>
            <a:endParaRPr lang="el-GR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CF11EE8-778F-4D0D-A566-0EC60EA74653}"/>
              </a:ext>
            </a:extLst>
          </p:cNvPr>
          <p:cNvSpPr txBox="1"/>
          <p:nvPr/>
        </p:nvSpPr>
        <p:spPr>
          <a:xfrm>
            <a:off x="341175" y="3893493"/>
            <a:ext cx="40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s6</a:t>
            </a:r>
            <a:endParaRPr lang="el-GR" dirty="0"/>
          </a:p>
        </p:txBody>
      </p:sp>
      <p:sp>
        <p:nvSpPr>
          <p:cNvPr id="47" name="Ορθογώνιο 46">
            <a:extLst>
              <a:ext uri="{FF2B5EF4-FFF2-40B4-BE49-F238E27FC236}">
                <a16:creationId xmlns:a16="http://schemas.microsoft.com/office/drawing/2014/main" id="{A27C8413-BCDB-49FD-ACEA-68EB5A032939}"/>
              </a:ext>
            </a:extLst>
          </p:cNvPr>
          <p:cNvSpPr/>
          <p:nvPr/>
        </p:nvSpPr>
        <p:spPr>
          <a:xfrm>
            <a:off x="876128" y="1384036"/>
            <a:ext cx="105155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8" name="Ορθογώνιο 47">
            <a:extLst>
              <a:ext uri="{FF2B5EF4-FFF2-40B4-BE49-F238E27FC236}">
                <a16:creationId xmlns:a16="http://schemas.microsoft.com/office/drawing/2014/main" id="{3BA55DCF-820F-41D4-8A02-C47B9619906E}"/>
              </a:ext>
            </a:extLst>
          </p:cNvPr>
          <p:cNvSpPr/>
          <p:nvPr/>
        </p:nvSpPr>
        <p:spPr>
          <a:xfrm>
            <a:off x="1389679" y="1950806"/>
            <a:ext cx="105155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9" name="Ορθογώνιο 48">
            <a:extLst>
              <a:ext uri="{FF2B5EF4-FFF2-40B4-BE49-F238E27FC236}">
                <a16:creationId xmlns:a16="http://schemas.microsoft.com/office/drawing/2014/main" id="{52CBF792-1EAA-4EDB-9E56-D26D249248AC}"/>
              </a:ext>
            </a:extLst>
          </p:cNvPr>
          <p:cNvSpPr/>
          <p:nvPr/>
        </p:nvSpPr>
        <p:spPr>
          <a:xfrm>
            <a:off x="1920946" y="2508195"/>
            <a:ext cx="105155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0" name="Ορθογώνιο 49">
            <a:extLst>
              <a:ext uri="{FF2B5EF4-FFF2-40B4-BE49-F238E27FC236}">
                <a16:creationId xmlns:a16="http://schemas.microsoft.com/office/drawing/2014/main" id="{448703C9-D1A4-426A-94D3-3AD77F04F729}"/>
              </a:ext>
            </a:extLst>
          </p:cNvPr>
          <p:cNvSpPr/>
          <p:nvPr/>
        </p:nvSpPr>
        <p:spPr>
          <a:xfrm>
            <a:off x="2446726" y="3072075"/>
            <a:ext cx="105155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2" name="Ορθογώνιο 51">
            <a:extLst>
              <a:ext uri="{FF2B5EF4-FFF2-40B4-BE49-F238E27FC236}">
                <a16:creationId xmlns:a16="http://schemas.microsoft.com/office/drawing/2014/main" id="{3A417182-C82B-4A4C-869F-94EB7F6E6AC4}"/>
              </a:ext>
            </a:extLst>
          </p:cNvPr>
          <p:cNvSpPr/>
          <p:nvPr/>
        </p:nvSpPr>
        <p:spPr>
          <a:xfrm>
            <a:off x="871534" y="4207209"/>
            <a:ext cx="52578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86027C8E-7230-4EB7-A2E4-2E7C76331B09}"/>
                  </a:ext>
                </a:extLst>
              </p:cNvPr>
              <p:cNvSpPr txBox="1"/>
              <p:nvPr/>
            </p:nvSpPr>
            <p:spPr>
              <a:xfrm>
                <a:off x="1221284" y="738368"/>
                <a:ext cx="4610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60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86027C8E-7230-4EB7-A2E4-2E7C76331B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284" y="738368"/>
                <a:ext cx="461011" cy="276999"/>
              </a:xfrm>
              <a:prstGeom prst="rect">
                <a:avLst/>
              </a:prstGeom>
              <a:blipFill>
                <a:blip r:embed="rId2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DEBDF51-306B-4B33-9390-D12AC5AC8A73}"/>
                  </a:ext>
                </a:extLst>
              </p:cNvPr>
              <p:cNvSpPr txBox="1"/>
              <p:nvPr/>
            </p:nvSpPr>
            <p:spPr>
              <a:xfrm>
                <a:off x="1726105" y="724912"/>
                <a:ext cx="4876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120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DEBDF51-306B-4B33-9390-D12AC5AC8A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6105" y="724912"/>
                <a:ext cx="487684" cy="276999"/>
              </a:xfrm>
              <a:prstGeom prst="rect">
                <a:avLst/>
              </a:prstGeom>
              <a:blipFill>
                <a:blip r:embed="rId3"/>
                <a:stretch>
                  <a:fillRect t="-222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C21A7F2-41B6-46C3-B82C-11C1A3972041}"/>
                  </a:ext>
                </a:extLst>
              </p:cNvPr>
              <p:cNvSpPr txBox="1"/>
              <p:nvPr/>
            </p:nvSpPr>
            <p:spPr>
              <a:xfrm>
                <a:off x="2284270" y="722233"/>
                <a:ext cx="4821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180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C21A7F2-41B6-46C3-B82C-11C1A39720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4270" y="722233"/>
                <a:ext cx="482106" cy="276999"/>
              </a:xfrm>
              <a:prstGeom prst="rect">
                <a:avLst/>
              </a:prstGeom>
              <a:blipFill>
                <a:blip r:embed="rId4"/>
                <a:stretch>
                  <a:fillRect l="-1266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96AE138-8D38-4D68-A4E2-1D626ED09198}"/>
                  </a:ext>
                </a:extLst>
              </p:cNvPr>
              <p:cNvSpPr txBox="1"/>
              <p:nvPr/>
            </p:nvSpPr>
            <p:spPr>
              <a:xfrm>
                <a:off x="2771954" y="730717"/>
                <a:ext cx="52019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240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96AE138-8D38-4D68-A4E2-1D626ED091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954" y="730717"/>
                <a:ext cx="520196" cy="276999"/>
              </a:xfrm>
              <a:prstGeom prst="rect">
                <a:avLst/>
              </a:prstGeom>
              <a:blipFill>
                <a:blip r:embed="rId5"/>
                <a:stretch>
                  <a:fillRect l="-1176" t="-222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8EC8DEC7-E8EC-4A73-B10A-FE47BE0EA8FC}"/>
                  </a:ext>
                </a:extLst>
              </p:cNvPr>
              <p:cNvSpPr txBox="1"/>
              <p:nvPr/>
            </p:nvSpPr>
            <p:spPr>
              <a:xfrm>
                <a:off x="3303447" y="722232"/>
                <a:ext cx="51448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300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8EC8DEC7-E8EC-4A73-B10A-FE47BE0EA8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3447" y="722232"/>
                <a:ext cx="514481" cy="276999"/>
              </a:xfrm>
              <a:prstGeom prst="rect">
                <a:avLst/>
              </a:prstGeom>
              <a:blipFill>
                <a:blip r:embed="rId6"/>
                <a:stretch>
                  <a:fillRect l="-1190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92C500D7-1223-4ADE-8E60-D44CC1779985}"/>
                  </a:ext>
                </a:extLst>
              </p:cNvPr>
              <p:cNvSpPr txBox="1"/>
              <p:nvPr/>
            </p:nvSpPr>
            <p:spPr>
              <a:xfrm>
                <a:off x="3864470" y="722231"/>
                <a:ext cx="520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360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92C500D7-1223-4ADE-8E60-D44CC17799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470" y="722231"/>
                <a:ext cx="520195" cy="276999"/>
              </a:xfrm>
              <a:prstGeom prst="rect">
                <a:avLst/>
              </a:prstGeom>
              <a:blipFill>
                <a:blip r:embed="rId7"/>
                <a:stretch>
                  <a:fillRect l="-1176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2" name="Ευθεία γραμμή σύνδεσης 91">
            <a:extLst>
              <a:ext uri="{FF2B5EF4-FFF2-40B4-BE49-F238E27FC236}">
                <a16:creationId xmlns:a16="http://schemas.microsoft.com/office/drawing/2014/main" id="{C3CA76A8-EFAB-4A74-ADFB-4C170F7F7647}"/>
              </a:ext>
            </a:extLst>
          </p:cNvPr>
          <p:cNvCxnSpPr>
            <a:cxnSpLocks/>
          </p:cNvCxnSpPr>
          <p:nvPr/>
        </p:nvCxnSpPr>
        <p:spPr>
          <a:xfrm flipV="1">
            <a:off x="868681" y="5381148"/>
            <a:ext cx="3458526" cy="1524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Ευθεία γραμμή σύνδεσης 94">
            <a:extLst>
              <a:ext uri="{FF2B5EF4-FFF2-40B4-BE49-F238E27FC236}">
                <a16:creationId xmlns:a16="http://schemas.microsoft.com/office/drawing/2014/main" id="{B69817DC-44AB-4BEF-8517-98BC9279ABD3}"/>
              </a:ext>
            </a:extLst>
          </p:cNvPr>
          <p:cNvCxnSpPr>
            <a:cxnSpLocks/>
          </p:cNvCxnSpPr>
          <p:nvPr/>
        </p:nvCxnSpPr>
        <p:spPr>
          <a:xfrm flipV="1">
            <a:off x="866945" y="5975510"/>
            <a:ext cx="3458526" cy="1524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Ευθεία γραμμή σύνδεσης 95">
            <a:extLst>
              <a:ext uri="{FF2B5EF4-FFF2-40B4-BE49-F238E27FC236}">
                <a16:creationId xmlns:a16="http://schemas.microsoft.com/office/drawing/2014/main" id="{EEBB1669-4202-47A0-9AC2-5C262CB8B158}"/>
              </a:ext>
            </a:extLst>
          </p:cNvPr>
          <p:cNvCxnSpPr>
            <a:cxnSpLocks/>
          </p:cNvCxnSpPr>
          <p:nvPr/>
        </p:nvCxnSpPr>
        <p:spPr>
          <a:xfrm flipV="1">
            <a:off x="866945" y="6546765"/>
            <a:ext cx="3458526" cy="1524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Ευθεία γραμμή σύνδεσης 98">
            <a:extLst>
              <a:ext uri="{FF2B5EF4-FFF2-40B4-BE49-F238E27FC236}">
                <a16:creationId xmlns:a16="http://schemas.microsoft.com/office/drawing/2014/main" id="{32993A95-F5FF-4C50-9785-1CE764C21E6A}"/>
              </a:ext>
            </a:extLst>
          </p:cNvPr>
          <p:cNvCxnSpPr>
            <a:cxnSpLocks/>
          </p:cNvCxnSpPr>
          <p:nvPr/>
        </p:nvCxnSpPr>
        <p:spPr>
          <a:xfrm>
            <a:off x="866945" y="4871932"/>
            <a:ext cx="0" cy="1690074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292D837C-73A2-4D8D-94DB-E2FB3C1AF028}"/>
              </a:ext>
            </a:extLst>
          </p:cNvPr>
          <p:cNvSpPr txBox="1"/>
          <p:nvPr/>
        </p:nvSpPr>
        <p:spPr>
          <a:xfrm>
            <a:off x="961453" y="4355806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61</a:t>
            </a:r>
            <a:endParaRPr lang="el-GR" sz="16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3F735067-0961-4F7C-8538-B60E5BA6E5BB}"/>
              </a:ext>
            </a:extLst>
          </p:cNvPr>
          <p:cNvSpPr txBox="1"/>
          <p:nvPr/>
        </p:nvSpPr>
        <p:spPr>
          <a:xfrm>
            <a:off x="1451789" y="4371047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12</a:t>
            </a:r>
            <a:endParaRPr lang="el-GR" sz="16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5DD7D43-582F-43C8-BEF3-51705C58CC17}"/>
              </a:ext>
            </a:extLst>
          </p:cNvPr>
          <p:cNvSpPr txBox="1"/>
          <p:nvPr/>
        </p:nvSpPr>
        <p:spPr>
          <a:xfrm>
            <a:off x="1952050" y="4355806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23</a:t>
            </a:r>
            <a:endParaRPr lang="el-GR" sz="16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B7F8545-8B82-4C6A-95F1-140CFAE2D1AD}"/>
              </a:ext>
            </a:extLst>
          </p:cNvPr>
          <p:cNvSpPr txBox="1"/>
          <p:nvPr/>
        </p:nvSpPr>
        <p:spPr>
          <a:xfrm>
            <a:off x="2503011" y="4355806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34</a:t>
            </a:r>
            <a:endParaRPr lang="el-GR" sz="1600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2997BB45-E8D9-4B99-9EA2-3DC56EA53C94}"/>
              </a:ext>
            </a:extLst>
          </p:cNvPr>
          <p:cNvSpPr txBox="1"/>
          <p:nvPr/>
        </p:nvSpPr>
        <p:spPr>
          <a:xfrm>
            <a:off x="3028779" y="4366233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45</a:t>
            </a:r>
            <a:endParaRPr lang="el-GR" sz="1600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D978573-6160-44FA-9AE2-349711FBD122}"/>
              </a:ext>
            </a:extLst>
          </p:cNvPr>
          <p:cNvSpPr txBox="1"/>
          <p:nvPr/>
        </p:nvSpPr>
        <p:spPr>
          <a:xfrm>
            <a:off x="3551823" y="4366233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56</a:t>
            </a:r>
            <a:endParaRPr lang="el-GR" sz="1600" dirty="0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D49F3C0-AAE2-4378-B14C-4DCD74BBBED9}"/>
              </a:ext>
            </a:extLst>
          </p:cNvPr>
          <p:cNvSpPr txBox="1"/>
          <p:nvPr/>
        </p:nvSpPr>
        <p:spPr>
          <a:xfrm>
            <a:off x="347693" y="4709241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aN</a:t>
            </a:r>
            <a:endParaRPr lang="el-GR" sz="16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005539AF-0214-4E95-8B7A-531B3C6D385D}"/>
              </a:ext>
            </a:extLst>
          </p:cNvPr>
          <p:cNvSpPr txBox="1"/>
          <p:nvPr/>
        </p:nvSpPr>
        <p:spPr>
          <a:xfrm>
            <a:off x="354777" y="5347930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bN</a:t>
            </a:r>
            <a:endParaRPr lang="el-GR" sz="160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BD0D6A98-AFAA-4A8D-A3DA-D41AF9E97F14}"/>
              </a:ext>
            </a:extLst>
          </p:cNvPr>
          <p:cNvSpPr txBox="1"/>
          <p:nvPr/>
        </p:nvSpPr>
        <p:spPr>
          <a:xfrm>
            <a:off x="354777" y="5917643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cN</a:t>
            </a:r>
            <a:endParaRPr lang="el-GR" sz="1600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D4F8420D-5014-4830-9A21-84381FFBB38C}"/>
              </a:ext>
            </a:extLst>
          </p:cNvPr>
          <p:cNvSpPr txBox="1"/>
          <p:nvPr/>
        </p:nvSpPr>
        <p:spPr>
          <a:xfrm>
            <a:off x="601144" y="5229418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506CCC72-4BA7-4479-A3BA-BE43FD49BC22}"/>
              </a:ext>
            </a:extLst>
          </p:cNvPr>
          <p:cNvSpPr txBox="1"/>
          <p:nvPr/>
        </p:nvSpPr>
        <p:spPr>
          <a:xfrm>
            <a:off x="596386" y="5826610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E70E676-EC48-45B7-8584-182EDFF7B657}"/>
              </a:ext>
            </a:extLst>
          </p:cNvPr>
          <p:cNvSpPr txBox="1"/>
          <p:nvPr/>
        </p:nvSpPr>
        <p:spPr>
          <a:xfrm>
            <a:off x="573650" y="6415885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p:sp>
        <p:nvSpPr>
          <p:cNvPr id="122" name="Ορθογώνιο 121">
            <a:extLst>
              <a:ext uri="{FF2B5EF4-FFF2-40B4-BE49-F238E27FC236}">
                <a16:creationId xmlns:a16="http://schemas.microsoft.com/office/drawing/2014/main" id="{8DB89C9C-F33E-4419-BF79-B29B6109BF03}"/>
              </a:ext>
            </a:extLst>
          </p:cNvPr>
          <p:cNvSpPr/>
          <p:nvPr/>
        </p:nvSpPr>
        <p:spPr>
          <a:xfrm>
            <a:off x="868681" y="5264075"/>
            <a:ext cx="1051555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23" name="Ορθογώνιο 122">
            <a:extLst>
              <a:ext uri="{FF2B5EF4-FFF2-40B4-BE49-F238E27FC236}">
                <a16:creationId xmlns:a16="http://schemas.microsoft.com/office/drawing/2014/main" id="{57B75CB7-E1D6-4492-A99F-36EF24C1DB24}"/>
              </a:ext>
            </a:extLst>
          </p:cNvPr>
          <p:cNvSpPr/>
          <p:nvPr/>
        </p:nvSpPr>
        <p:spPr>
          <a:xfrm>
            <a:off x="1928002" y="5842399"/>
            <a:ext cx="1051555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24" name="Ορθογώνιο 123">
            <a:extLst>
              <a:ext uri="{FF2B5EF4-FFF2-40B4-BE49-F238E27FC236}">
                <a16:creationId xmlns:a16="http://schemas.microsoft.com/office/drawing/2014/main" id="{18FFC38A-547C-41F8-B39F-497FE01F1EDC}"/>
              </a:ext>
            </a:extLst>
          </p:cNvPr>
          <p:cNvSpPr/>
          <p:nvPr/>
        </p:nvSpPr>
        <p:spPr>
          <a:xfrm>
            <a:off x="2979557" y="6402072"/>
            <a:ext cx="1042072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cxnSp>
        <p:nvCxnSpPr>
          <p:cNvPr id="256" name="Ευθεία γραμμή σύνδεσης 255">
            <a:extLst>
              <a:ext uri="{FF2B5EF4-FFF2-40B4-BE49-F238E27FC236}">
                <a16:creationId xmlns:a16="http://schemas.microsoft.com/office/drawing/2014/main" id="{CA412C54-1B1A-43AF-B101-1745B3C4B5BE}"/>
              </a:ext>
            </a:extLst>
          </p:cNvPr>
          <p:cNvCxnSpPr>
            <a:cxnSpLocks/>
          </p:cNvCxnSpPr>
          <p:nvPr/>
        </p:nvCxnSpPr>
        <p:spPr>
          <a:xfrm>
            <a:off x="5033201" y="2147793"/>
            <a:ext cx="0" cy="3556261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Ευθεία γραμμή σύνδεσης 256">
            <a:extLst>
              <a:ext uri="{FF2B5EF4-FFF2-40B4-BE49-F238E27FC236}">
                <a16:creationId xmlns:a16="http://schemas.microsoft.com/office/drawing/2014/main" id="{AF7A5A29-FD7F-4431-82E9-E40E5933A59C}"/>
              </a:ext>
            </a:extLst>
          </p:cNvPr>
          <p:cNvCxnSpPr>
            <a:cxnSpLocks/>
          </p:cNvCxnSpPr>
          <p:nvPr/>
        </p:nvCxnSpPr>
        <p:spPr>
          <a:xfrm>
            <a:off x="5033201" y="2658333"/>
            <a:ext cx="3458526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Ευθεία γραμμή σύνδεσης 258">
            <a:extLst>
              <a:ext uri="{FF2B5EF4-FFF2-40B4-BE49-F238E27FC236}">
                <a16:creationId xmlns:a16="http://schemas.microsoft.com/office/drawing/2014/main" id="{EAD7CE94-24D3-4081-AF5D-73EDBF62B01F}"/>
              </a:ext>
            </a:extLst>
          </p:cNvPr>
          <p:cNvCxnSpPr>
            <a:cxnSpLocks/>
          </p:cNvCxnSpPr>
          <p:nvPr/>
        </p:nvCxnSpPr>
        <p:spPr>
          <a:xfrm>
            <a:off x="5033201" y="3786093"/>
            <a:ext cx="3458526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Ευθεία γραμμή σύνδεσης 260">
            <a:extLst>
              <a:ext uri="{FF2B5EF4-FFF2-40B4-BE49-F238E27FC236}">
                <a16:creationId xmlns:a16="http://schemas.microsoft.com/office/drawing/2014/main" id="{6B652ADC-6A01-4F54-AE5D-CDF5DC881C06}"/>
              </a:ext>
            </a:extLst>
          </p:cNvPr>
          <p:cNvCxnSpPr>
            <a:cxnSpLocks/>
          </p:cNvCxnSpPr>
          <p:nvPr/>
        </p:nvCxnSpPr>
        <p:spPr>
          <a:xfrm>
            <a:off x="5033201" y="4913853"/>
            <a:ext cx="3473766" cy="7375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Ευθεία γραμμή σύνδεσης 262">
            <a:extLst>
              <a:ext uri="{FF2B5EF4-FFF2-40B4-BE49-F238E27FC236}">
                <a16:creationId xmlns:a16="http://schemas.microsoft.com/office/drawing/2014/main" id="{83498144-6A8B-47BA-A50D-55E3FB4279DC}"/>
              </a:ext>
            </a:extLst>
          </p:cNvPr>
          <p:cNvCxnSpPr>
            <a:cxnSpLocks/>
          </p:cNvCxnSpPr>
          <p:nvPr/>
        </p:nvCxnSpPr>
        <p:spPr>
          <a:xfrm flipH="1">
            <a:off x="5534776" y="2269713"/>
            <a:ext cx="24206" cy="364793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Ευθεία γραμμή σύνδεσης 263">
            <a:extLst>
              <a:ext uri="{FF2B5EF4-FFF2-40B4-BE49-F238E27FC236}">
                <a16:creationId xmlns:a16="http://schemas.microsoft.com/office/drawing/2014/main" id="{904BB7CF-0BF1-4D79-838A-611858715650}"/>
              </a:ext>
            </a:extLst>
          </p:cNvPr>
          <p:cNvCxnSpPr>
            <a:cxnSpLocks/>
          </p:cNvCxnSpPr>
          <p:nvPr/>
        </p:nvCxnSpPr>
        <p:spPr>
          <a:xfrm flipH="1">
            <a:off x="6084761" y="2277333"/>
            <a:ext cx="1" cy="3640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Ευθεία γραμμή σύνδεσης 264">
            <a:extLst>
              <a:ext uri="{FF2B5EF4-FFF2-40B4-BE49-F238E27FC236}">
                <a16:creationId xmlns:a16="http://schemas.microsoft.com/office/drawing/2014/main" id="{CF60C381-9DDB-415E-A879-B67EEE5958C8}"/>
              </a:ext>
            </a:extLst>
          </p:cNvPr>
          <p:cNvCxnSpPr>
            <a:cxnSpLocks/>
          </p:cNvCxnSpPr>
          <p:nvPr/>
        </p:nvCxnSpPr>
        <p:spPr>
          <a:xfrm>
            <a:off x="6610543" y="2277333"/>
            <a:ext cx="1659" cy="3640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Ευθεία γραμμή σύνδεσης 265">
            <a:extLst>
              <a:ext uri="{FF2B5EF4-FFF2-40B4-BE49-F238E27FC236}">
                <a16:creationId xmlns:a16="http://schemas.microsoft.com/office/drawing/2014/main" id="{145EEB6C-6134-40E1-905E-EBFAF8500A3B}"/>
              </a:ext>
            </a:extLst>
          </p:cNvPr>
          <p:cNvCxnSpPr>
            <a:cxnSpLocks/>
          </p:cNvCxnSpPr>
          <p:nvPr/>
        </p:nvCxnSpPr>
        <p:spPr>
          <a:xfrm>
            <a:off x="7136321" y="2277333"/>
            <a:ext cx="2599" cy="3640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Ευθεία γραμμή σύνδεσης 266">
            <a:extLst>
              <a:ext uri="{FF2B5EF4-FFF2-40B4-BE49-F238E27FC236}">
                <a16:creationId xmlns:a16="http://schemas.microsoft.com/office/drawing/2014/main" id="{74853193-54B5-479A-9808-744841444F12}"/>
              </a:ext>
            </a:extLst>
          </p:cNvPr>
          <p:cNvCxnSpPr>
            <a:cxnSpLocks/>
          </p:cNvCxnSpPr>
          <p:nvPr/>
        </p:nvCxnSpPr>
        <p:spPr>
          <a:xfrm flipH="1">
            <a:off x="7662101" y="2277333"/>
            <a:ext cx="1" cy="3640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Ευθεία γραμμή σύνδεσης 267">
            <a:extLst>
              <a:ext uri="{FF2B5EF4-FFF2-40B4-BE49-F238E27FC236}">
                <a16:creationId xmlns:a16="http://schemas.microsoft.com/office/drawing/2014/main" id="{966C599F-FBD1-40B2-B317-4542E00497FF}"/>
              </a:ext>
            </a:extLst>
          </p:cNvPr>
          <p:cNvCxnSpPr>
            <a:cxnSpLocks/>
          </p:cNvCxnSpPr>
          <p:nvPr/>
        </p:nvCxnSpPr>
        <p:spPr>
          <a:xfrm flipH="1">
            <a:off x="8183370" y="2277333"/>
            <a:ext cx="4512" cy="3640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2" name="TextBox 281">
                <a:extLst>
                  <a:ext uri="{FF2B5EF4-FFF2-40B4-BE49-F238E27FC236}">
                    <a16:creationId xmlns:a16="http://schemas.microsoft.com/office/drawing/2014/main" id="{37DFF4B5-5D1D-4F9E-ADA6-167E276F9054}"/>
                  </a:ext>
                </a:extLst>
              </p:cNvPr>
              <p:cNvSpPr txBox="1"/>
              <p:nvPr/>
            </p:nvSpPr>
            <p:spPr>
              <a:xfrm>
                <a:off x="5387530" y="1867670"/>
                <a:ext cx="4610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60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2" name="TextBox 281">
                <a:extLst>
                  <a:ext uri="{FF2B5EF4-FFF2-40B4-BE49-F238E27FC236}">
                    <a16:creationId xmlns:a16="http://schemas.microsoft.com/office/drawing/2014/main" id="{37DFF4B5-5D1D-4F9E-ADA6-167E276F90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530" y="1867670"/>
                <a:ext cx="461011" cy="276999"/>
              </a:xfrm>
              <a:prstGeom prst="rect">
                <a:avLst/>
              </a:prstGeom>
              <a:blipFill>
                <a:blip r:embed="rId8"/>
                <a:stretch>
                  <a:fillRect l="-1333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3" name="TextBox 282">
                <a:extLst>
                  <a:ext uri="{FF2B5EF4-FFF2-40B4-BE49-F238E27FC236}">
                    <a16:creationId xmlns:a16="http://schemas.microsoft.com/office/drawing/2014/main" id="{001B9BA7-CE80-4B95-B768-3F3B03E31DB2}"/>
                  </a:ext>
                </a:extLst>
              </p:cNvPr>
              <p:cNvSpPr txBox="1"/>
              <p:nvPr/>
            </p:nvSpPr>
            <p:spPr>
              <a:xfrm>
                <a:off x="5892351" y="1854214"/>
                <a:ext cx="4876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120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3" name="TextBox 282">
                <a:extLst>
                  <a:ext uri="{FF2B5EF4-FFF2-40B4-BE49-F238E27FC236}">
                    <a16:creationId xmlns:a16="http://schemas.microsoft.com/office/drawing/2014/main" id="{001B9BA7-CE80-4B95-B768-3F3B03E31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2351" y="1854214"/>
                <a:ext cx="487684" cy="276999"/>
              </a:xfrm>
              <a:prstGeom prst="rect">
                <a:avLst/>
              </a:prstGeom>
              <a:blipFill>
                <a:blip r:embed="rId9"/>
                <a:stretch>
                  <a:fillRect l="-1250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4" name="TextBox 283">
                <a:extLst>
                  <a:ext uri="{FF2B5EF4-FFF2-40B4-BE49-F238E27FC236}">
                    <a16:creationId xmlns:a16="http://schemas.microsoft.com/office/drawing/2014/main" id="{5787CF51-EBC8-4F11-A0FA-833D4A95214D}"/>
                  </a:ext>
                </a:extLst>
              </p:cNvPr>
              <p:cNvSpPr txBox="1"/>
              <p:nvPr/>
            </p:nvSpPr>
            <p:spPr>
              <a:xfrm>
                <a:off x="6450516" y="1851535"/>
                <a:ext cx="4821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180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4" name="TextBox 283">
                <a:extLst>
                  <a:ext uri="{FF2B5EF4-FFF2-40B4-BE49-F238E27FC236}">
                    <a16:creationId xmlns:a16="http://schemas.microsoft.com/office/drawing/2014/main" id="{5787CF51-EBC8-4F11-A0FA-833D4A9521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0516" y="1851535"/>
                <a:ext cx="482106" cy="276999"/>
              </a:xfrm>
              <a:prstGeom prst="rect">
                <a:avLst/>
              </a:prstGeom>
              <a:blipFill>
                <a:blip r:embed="rId10"/>
                <a:stretch>
                  <a:fillRect t="-222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5" name="TextBox 284">
                <a:extLst>
                  <a:ext uri="{FF2B5EF4-FFF2-40B4-BE49-F238E27FC236}">
                    <a16:creationId xmlns:a16="http://schemas.microsoft.com/office/drawing/2014/main" id="{C60B60CD-02BF-4B0C-9614-989EFA8527F7}"/>
                  </a:ext>
                </a:extLst>
              </p:cNvPr>
              <p:cNvSpPr txBox="1"/>
              <p:nvPr/>
            </p:nvSpPr>
            <p:spPr>
              <a:xfrm>
                <a:off x="6938200" y="1860019"/>
                <a:ext cx="52019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240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5" name="TextBox 284">
                <a:extLst>
                  <a:ext uri="{FF2B5EF4-FFF2-40B4-BE49-F238E27FC236}">
                    <a16:creationId xmlns:a16="http://schemas.microsoft.com/office/drawing/2014/main" id="{C60B60CD-02BF-4B0C-9614-989EFA8527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200" y="1860019"/>
                <a:ext cx="520196" cy="276999"/>
              </a:xfrm>
              <a:prstGeom prst="rect">
                <a:avLst/>
              </a:prstGeom>
              <a:blipFill>
                <a:blip r:embed="rId11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6" name="TextBox 285">
                <a:extLst>
                  <a:ext uri="{FF2B5EF4-FFF2-40B4-BE49-F238E27FC236}">
                    <a16:creationId xmlns:a16="http://schemas.microsoft.com/office/drawing/2014/main" id="{DFC07409-06DD-404F-8808-CE239B965FA5}"/>
                  </a:ext>
                </a:extLst>
              </p:cNvPr>
              <p:cNvSpPr txBox="1"/>
              <p:nvPr/>
            </p:nvSpPr>
            <p:spPr>
              <a:xfrm>
                <a:off x="7469693" y="1851534"/>
                <a:ext cx="51448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300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6" name="TextBox 285">
                <a:extLst>
                  <a:ext uri="{FF2B5EF4-FFF2-40B4-BE49-F238E27FC236}">
                    <a16:creationId xmlns:a16="http://schemas.microsoft.com/office/drawing/2014/main" id="{DFC07409-06DD-404F-8808-CE239B965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9693" y="1851534"/>
                <a:ext cx="514481" cy="276999"/>
              </a:xfrm>
              <a:prstGeom prst="rect">
                <a:avLst/>
              </a:prstGeom>
              <a:blipFill>
                <a:blip r:embed="rId12"/>
                <a:stretch>
                  <a:fillRect t="-222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7" name="TextBox 286">
                <a:extLst>
                  <a:ext uri="{FF2B5EF4-FFF2-40B4-BE49-F238E27FC236}">
                    <a16:creationId xmlns:a16="http://schemas.microsoft.com/office/drawing/2014/main" id="{26B05824-67B2-48DE-9854-0A70F0682A9C}"/>
                  </a:ext>
                </a:extLst>
              </p:cNvPr>
              <p:cNvSpPr txBox="1"/>
              <p:nvPr/>
            </p:nvSpPr>
            <p:spPr>
              <a:xfrm>
                <a:off x="8030716" y="1851533"/>
                <a:ext cx="520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360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l-GR" sz="1200" dirty="0"/>
              </a:p>
            </p:txBody>
          </p:sp>
        </mc:Choice>
        <mc:Fallback xmlns="">
          <p:sp>
            <p:nvSpPr>
              <p:cNvPr id="287" name="TextBox 286">
                <a:extLst>
                  <a:ext uri="{FF2B5EF4-FFF2-40B4-BE49-F238E27FC236}">
                    <a16:creationId xmlns:a16="http://schemas.microsoft.com/office/drawing/2014/main" id="{26B05824-67B2-48DE-9854-0A70F0682A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0716" y="1851533"/>
                <a:ext cx="520195" cy="276999"/>
              </a:xfrm>
              <a:prstGeom prst="rect">
                <a:avLst/>
              </a:prstGeom>
              <a:blipFill>
                <a:blip r:embed="rId13"/>
                <a:stretch>
                  <a:fillRect t="-222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2" name="TextBox 291">
            <a:extLst>
              <a:ext uri="{FF2B5EF4-FFF2-40B4-BE49-F238E27FC236}">
                <a16:creationId xmlns:a16="http://schemas.microsoft.com/office/drawing/2014/main" id="{8C5CD4BE-C4AC-413B-9D96-74ADBB944400}"/>
              </a:ext>
            </a:extLst>
          </p:cNvPr>
          <p:cNvSpPr txBox="1"/>
          <p:nvPr/>
        </p:nvSpPr>
        <p:spPr>
          <a:xfrm>
            <a:off x="5127699" y="5513389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61</a:t>
            </a:r>
            <a:endParaRPr lang="el-GR" sz="1600" dirty="0"/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64C22C7C-7A19-4792-B6EC-286BC55CBEF3}"/>
              </a:ext>
            </a:extLst>
          </p:cNvPr>
          <p:cNvSpPr txBox="1"/>
          <p:nvPr/>
        </p:nvSpPr>
        <p:spPr>
          <a:xfrm>
            <a:off x="5618035" y="5519203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12</a:t>
            </a:r>
            <a:endParaRPr lang="el-GR" sz="1600" dirty="0"/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F1332AD0-466F-47DC-800F-EC0A9C3A78B9}"/>
              </a:ext>
            </a:extLst>
          </p:cNvPr>
          <p:cNvSpPr txBox="1"/>
          <p:nvPr/>
        </p:nvSpPr>
        <p:spPr>
          <a:xfrm>
            <a:off x="6137150" y="5513389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23</a:t>
            </a:r>
            <a:endParaRPr lang="el-GR" sz="1600" dirty="0"/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1A5F056A-95A9-462B-ABF3-E1280DDCDBB0}"/>
              </a:ext>
            </a:extLst>
          </p:cNvPr>
          <p:cNvSpPr txBox="1"/>
          <p:nvPr/>
        </p:nvSpPr>
        <p:spPr>
          <a:xfrm>
            <a:off x="6669257" y="5485108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34</a:t>
            </a:r>
            <a:endParaRPr lang="el-GR" sz="1600" dirty="0"/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C3F53914-6BC3-4B96-8DEA-C81360706728}"/>
              </a:ext>
            </a:extLst>
          </p:cNvPr>
          <p:cNvSpPr txBox="1"/>
          <p:nvPr/>
        </p:nvSpPr>
        <p:spPr>
          <a:xfrm>
            <a:off x="7195025" y="5495535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45</a:t>
            </a:r>
            <a:endParaRPr lang="el-GR" sz="1600" dirty="0"/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23B712B9-3F0D-4F3C-8FA6-5443E9FDA6BB}"/>
              </a:ext>
            </a:extLst>
          </p:cNvPr>
          <p:cNvSpPr txBox="1"/>
          <p:nvPr/>
        </p:nvSpPr>
        <p:spPr>
          <a:xfrm>
            <a:off x="7718069" y="5495535"/>
            <a:ext cx="403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56</a:t>
            </a:r>
            <a:endParaRPr lang="el-GR" sz="1600" dirty="0"/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5D53E645-E653-4080-8CE9-DF59D7E47CDB}"/>
              </a:ext>
            </a:extLst>
          </p:cNvPr>
          <p:cNvSpPr txBox="1"/>
          <p:nvPr/>
        </p:nvSpPr>
        <p:spPr>
          <a:xfrm>
            <a:off x="4472550" y="1990032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ab</a:t>
            </a:r>
            <a:endParaRPr lang="el-GR" sz="1600" dirty="0"/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7CCF9F53-87FF-49C5-866F-9F9365CD0B98}"/>
              </a:ext>
            </a:extLst>
          </p:cNvPr>
          <p:cNvSpPr txBox="1"/>
          <p:nvPr/>
        </p:nvSpPr>
        <p:spPr>
          <a:xfrm>
            <a:off x="4482300" y="3045545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bc</a:t>
            </a:r>
            <a:endParaRPr lang="el-GR" sz="1600" dirty="0"/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707C1DA6-F02F-4E6A-9CC1-0E40C0723039}"/>
              </a:ext>
            </a:extLst>
          </p:cNvPr>
          <p:cNvSpPr txBox="1"/>
          <p:nvPr/>
        </p:nvSpPr>
        <p:spPr>
          <a:xfrm>
            <a:off x="4488727" y="4101058"/>
            <a:ext cx="514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V</a:t>
            </a:r>
            <a:r>
              <a:rPr lang="en-US" sz="1200" dirty="0" err="1"/>
              <a:t>ca</a:t>
            </a:r>
            <a:endParaRPr lang="el-GR" sz="1600" dirty="0"/>
          </a:p>
        </p:txBody>
      </p:sp>
      <p:sp>
        <p:nvSpPr>
          <p:cNvPr id="311" name="Ορθογώνιο 310">
            <a:extLst>
              <a:ext uri="{FF2B5EF4-FFF2-40B4-BE49-F238E27FC236}">
                <a16:creationId xmlns:a16="http://schemas.microsoft.com/office/drawing/2014/main" id="{908E1EF9-B13A-4698-A832-F02C5D9F6566}"/>
              </a:ext>
            </a:extLst>
          </p:cNvPr>
          <p:cNvSpPr/>
          <p:nvPr/>
        </p:nvSpPr>
        <p:spPr>
          <a:xfrm>
            <a:off x="5554705" y="2513309"/>
            <a:ext cx="52803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13" name="Ορθογώνιο 312">
            <a:extLst>
              <a:ext uri="{FF2B5EF4-FFF2-40B4-BE49-F238E27FC236}">
                <a16:creationId xmlns:a16="http://schemas.microsoft.com/office/drawing/2014/main" id="{504DD739-F752-427A-9A57-61B247F102DB}"/>
              </a:ext>
            </a:extLst>
          </p:cNvPr>
          <p:cNvSpPr/>
          <p:nvPr/>
        </p:nvSpPr>
        <p:spPr>
          <a:xfrm>
            <a:off x="5032732" y="2383119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14" name="Ορθογώνιο 313">
            <a:extLst>
              <a:ext uri="{FF2B5EF4-FFF2-40B4-BE49-F238E27FC236}">
                <a16:creationId xmlns:a16="http://schemas.microsoft.com/office/drawing/2014/main" id="{EABE2B70-85D2-44AD-B668-9511D3DA3886}"/>
              </a:ext>
            </a:extLst>
          </p:cNvPr>
          <p:cNvSpPr/>
          <p:nvPr/>
        </p:nvSpPr>
        <p:spPr>
          <a:xfrm>
            <a:off x="6080108" y="2654379"/>
            <a:ext cx="523232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17" name="Ορθογώνιο 316">
            <a:extLst>
              <a:ext uri="{FF2B5EF4-FFF2-40B4-BE49-F238E27FC236}">
                <a16:creationId xmlns:a16="http://schemas.microsoft.com/office/drawing/2014/main" id="{44B71B02-7370-49BE-9362-BA958EE0AD7F}"/>
              </a:ext>
            </a:extLst>
          </p:cNvPr>
          <p:cNvSpPr/>
          <p:nvPr/>
        </p:nvSpPr>
        <p:spPr>
          <a:xfrm>
            <a:off x="6606918" y="2659745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18" name="Ορθογώνιο 317">
            <a:extLst>
              <a:ext uri="{FF2B5EF4-FFF2-40B4-BE49-F238E27FC236}">
                <a16:creationId xmlns:a16="http://schemas.microsoft.com/office/drawing/2014/main" id="{229EBCC2-365E-47C2-80A5-582A6DCE8CA6}"/>
              </a:ext>
            </a:extLst>
          </p:cNvPr>
          <p:cNvSpPr/>
          <p:nvPr/>
        </p:nvSpPr>
        <p:spPr>
          <a:xfrm>
            <a:off x="7137590" y="2661434"/>
            <a:ext cx="52803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800" dirty="0">
                <a:solidFill>
                  <a:schemeClr val="tx1"/>
                </a:solidFill>
              </a:rPr>
              <a:t>-</a:t>
            </a:r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19" name="Ορθογώνιο 318">
            <a:extLst>
              <a:ext uri="{FF2B5EF4-FFF2-40B4-BE49-F238E27FC236}">
                <a16:creationId xmlns:a16="http://schemas.microsoft.com/office/drawing/2014/main" id="{E8CB0F89-E430-4D60-9BC7-396E390AE4E8}"/>
              </a:ext>
            </a:extLst>
          </p:cNvPr>
          <p:cNvSpPr/>
          <p:nvPr/>
        </p:nvSpPr>
        <p:spPr>
          <a:xfrm>
            <a:off x="7655978" y="3777239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0" name="Ορθογώνιο 319">
            <a:extLst>
              <a:ext uri="{FF2B5EF4-FFF2-40B4-BE49-F238E27FC236}">
                <a16:creationId xmlns:a16="http://schemas.microsoft.com/office/drawing/2014/main" id="{5DF639FF-4F5F-4B95-B8EB-AF553EFD5635}"/>
              </a:ext>
            </a:extLst>
          </p:cNvPr>
          <p:cNvSpPr/>
          <p:nvPr/>
        </p:nvSpPr>
        <p:spPr>
          <a:xfrm>
            <a:off x="5551145" y="3654397"/>
            <a:ext cx="53328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1" name="Ορθογώνιο 320">
            <a:extLst>
              <a:ext uri="{FF2B5EF4-FFF2-40B4-BE49-F238E27FC236}">
                <a16:creationId xmlns:a16="http://schemas.microsoft.com/office/drawing/2014/main" id="{90874496-DE42-4074-8649-29A7A3BCE843}"/>
              </a:ext>
            </a:extLst>
          </p:cNvPr>
          <p:cNvSpPr/>
          <p:nvPr/>
        </p:nvSpPr>
        <p:spPr>
          <a:xfrm>
            <a:off x="6088681" y="3515772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2" name="Ορθογώνιο 321">
            <a:extLst>
              <a:ext uri="{FF2B5EF4-FFF2-40B4-BE49-F238E27FC236}">
                <a16:creationId xmlns:a16="http://schemas.microsoft.com/office/drawing/2014/main" id="{6FD20C6E-D895-49F8-8258-58F1A1E7A715}"/>
              </a:ext>
            </a:extLst>
          </p:cNvPr>
          <p:cNvSpPr/>
          <p:nvPr/>
        </p:nvSpPr>
        <p:spPr>
          <a:xfrm>
            <a:off x="7140502" y="3779749"/>
            <a:ext cx="518026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3" name="Ορθογώνιο 322">
            <a:extLst>
              <a:ext uri="{FF2B5EF4-FFF2-40B4-BE49-F238E27FC236}">
                <a16:creationId xmlns:a16="http://schemas.microsoft.com/office/drawing/2014/main" id="{61E0485A-15B0-475F-8256-37279F1C8646}"/>
              </a:ext>
            </a:extLst>
          </p:cNvPr>
          <p:cNvSpPr/>
          <p:nvPr/>
        </p:nvSpPr>
        <p:spPr>
          <a:xfrm>
            <a:off x="5043364" y="4914925"/>
            <a:ext cx="504000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4" name="Ορθογώνιο 323">
            <a:extLst>
              <a:ext uri="{FF2B5EF4-FFF2-40B4-BE49-F238E27FC236}">
                <a16:creationId xmlns:a16="http://schemas.microsoft.com/office/drawing/2014/main" id="{649E0871-C445-4C46-BB8C-EE54FB71BAB2}"/>
              </a:ext>
            </a:extLst>
          </p:cNvPr>
          <p:cNvSpPr/>
          <p:nvPr/>
        </p:nvSpPr>
        <p:spPr>
          <a:xfrm>
            <a:off x="5554945" y="4914070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5" name="Ορθογώνιο 324">
            <a:extLst>
              <a:ext uri="{FF2B5EF4-FFF2-40B4-BE49-F238E27FC236}">
                <a16:creationId xmlns:a16="http://schemas.microsoft.com/office/drawing/2014/main" id="{05F15082-C8B8-4087-B4B1-AC7A9B542389}"/>
              </a:ext>
            </a:extLst>
          </p:cNvPr>
          <p:cNvSpPr/>
          <p:nvPr/>
        </p:nvSpPr>
        <p:spPr>
          <a:xfrm>
            <a:off x="7665623" y="4775720"/>
            <a:ext cx="531782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26" name="Ορθογώνιο 325">
            <a:extLst>
              <a:ext uri="{FF2B5EF4-FFF2-40B4-BE49-F238E27FC236}">
                <a16:creationId xmlns:a16="http://schemas.microsoft.com/office/drawing/2014/main" id="{837048FC-2587-40A8-8079-03598C223C63}"/>
              </a:ext>
            </a:extLst>
          </p:cNvPr>
          <p:cNvSpPr/>
          <p:nvPr/>
        </p:nvSpPr>
        <p:spPr>
          <a:xfrm>
            <a:off x="7137590" y="4638452"/>
            <a:ext cx="528033" cy="277250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63D2A522-4483-476D-B125-A7F36105EC4D}"/>
              </a:ext>
            </a:extLst>
          </p:cNvPr>
          <p:cNvSpPr txBox="1"/>
          <p:nvPr/>
        </p:nvSpPr>
        <p:spPr>
          <a:xfrm>
            <a:off x="4769221" y="2516005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66C7C8C6-AA0E-4EFF-9904-BDF25BE66FD0}"/>
              </a:ext>
            </a:extLst>
          </p:cNvPr>
          <p:cNvSpPr txBox="1"/>
          <p:nvPr/>
        </p:nvSpPr>
        <p:spPr>
          <a:xfrm>
            <a:off x="4782836" y="3641285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47AB24AE-E5F0-47F8-BC75-4CA5274156FB}"/>
              </a:ext>
            </a:extLst>
          </p:cNvPr>
          <p:cNvSpPr txBox="1"/>
          <p:nvPr/>
        </p:nvSpPr>
        <p:spPr>
          <a:xfrm>
            <a:off x="4788995" y="4757865"/>
            <a:ext cx="21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</a:t>
            </a:r>
            <a:endParaRPr lang="el-GR" sz="1200" dirty="0"/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83FD5247-A983-4BE3-A096-78A4E043A476}"/>
              </a:ext>
            </a:extLst>
          </p:cNvPr>
          <p:cNvSpPr txBox="1"/>
          <p:nvPr/>
        </p:nvSpPr>
        <p:spPr>
          <a:xfrm>
            <a:off x="9538775" y="2041236"/>
            <a:ext cx="19801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Delta-connection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phase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Ορθογώνιο 96">
            <a:extLst>
              <a:ext uri="{FF2B5EF4-FFF2-40B4-BE49-F238E27FC236}">
                <a16:creationId xmlns:a16="http://schemas.microsoft.com/office/drawing/2014/main" id="{92813D8A-4E79-4B0E-A6B3-4F01BF6C73A2}"/>
              </a:ext>
            </a:extLst>
          </p:cNvPr>
          <p:cNvSpPr/>
          <p:nvPr/>
        </p:nvSpPr>
        <p:spPr>
          <a:xfrm>
            <a:off x="7659849" y="2510104"/>
            <a:ext cx="52803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98" name="Ορθογώνιο 97">
            <a:extLst>
              <a:ext uri="{FF2B5EF4-FFF2-40B4-BE49-F238E27FC236}">
                <a16:creationId xmlns:a16="http://schemas.microsoft.com/office/drawing/2014/main" id="{F0D02402-CEC1-462E-B63E-F4AD2F41DB04}"/>
              </a:ext>
            </a:extLst>
          </p:cNvPr>
          <p:cNvSpPr/>
          <p:nvPr/>
        </p:nvSpPr>
        <p:spPr>
          <a:xfrm>
            <a:off x="5051420" y="3787882"/>
            <a:ext cx="504000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00" name="Ορθογώνιο 99">
            <a:extLst>
              <a:ext uri="{FF2B5EF4-FFF2-40B4-BE49-F238E27FC236}">
                <a16:creationId xmlns:a16="http://schemas.microsoft.com/office/drawing/2014/main" id="{1D1B7C7E-F742-4797-BBD5-5A7449B1BA3B}"/>
              </a:ext>
            </a:extLst>
          </p:cNvPr>
          <p:cNvSpPr/>
          <p:nvPr/>
        </p:nvSpPr>
        <p:spPr>
          <a:xfrm>
            <a:off x="6618645" y="3654397"/>
            <a:ext cx="520486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01" name="Ορθογώνιο 100">
            <a:extLst>
              <a:ext uri="{FF2B5EF4-FFF2-40B4-BE49-F238E27FC236}">
                <a16:creationId xmlns:a16="http://schemas.microsoft.com/office/drawing/2014/main" id="{9C865818-6A08-46A8-9226-FF3DE89E825D}"/>
              </a:ext>
            </a:extLst>
          </p:cNvPr>
          <p:cNvSpPr/>
          <p:nvPr/>
        </p:nvSpPr>
        <p:spPr>
          <a:xfrm>
            <a:off x="6608182" y="4771334"/>
            <a:ext cx="525988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02" name="Ορθογώνιο 101">
            <a:extLst>
              <a:ext uri="{FF2B5EF4-FFF2-40B4-BE49-F238E27FC236}">
                <a16:creationId xmlns:a16="http://schemas.microsoft.com/office/drawing/2014/main" id="{DD58BC17-2A88-46EA-9B57-F3252F134F26}"/>
              </a:ext>
            </a:extLst>
          </p:cNvPr>
          <p:cNvSpPr/>
          <p:nvPr/>
        </p:nvSpPr>
        <p:spPr>
          <a:xfrm>
            <a:off x="6093961" y="4916991"/>
            <a:ext cx="528233" cy="140731"/>
          </a:xfrm>
          <a:prstGeom prst="rect">
            <a:avLst/>
          </a:prstGeom>
          <a:solidFill>
            <a:srgbClr val="DE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-Vdc/2</a:t>
            </a:r>
            <a:endParaRPr lang="el-GR" sz="800" dirty="0">
              <a:solidFill>
                <a:schemeClr val="tx1"/>
              </a:solidFill>
            </a:endParaRPr>
          </a:p>
        </p:txBody>
      </p:sp>
      <p:sp>
        <p:nvSpPr>
          <p:cNvPr id="103" name="Ορθογώνιο 102">
            <a:extLst>
              <a:ext uri="{FF2B5EF4-FFF2-40B4-BE49-F238E27FC236}">
                <a16:creationId xmlns:a16="http://schemas.microsoft.com/office/drawing/2014/main" id="{9B06ACA8-F394-40A8-8C7B-40D7CFE4B39C}"/>
              </a:ext>
            </a:extLst>
          </p:cNvPr>
          <p:cNvSpPr/>
          <p:nvPr/>
        </p:nvSpPr>
        <p:spPr>
          <a:xfrm>
            <a:off x="2967020" y="3651195"/>
            <a:ext cx="105155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4" name="Ορθογώνιο 103">
            <a:extLst>
              <a:ext uri="{FF2B5EF4-FFF2-40B4-BE49-F238E27FC236}">
                <a16:creationId xmlns:a16="http://schemas.microsoft.com/office/drawing/2014/main" id="{EC044D33-C040-4206-8B69-5D5A8222535F}"/>
              </a:ext>
            </a:extLst>
          </p:cNvPr>
          <p:cNvSpPr/>
          <p:nvPr/>
        </p:nvSpPr>
        <p:spPr>
          <a:xfrm>
            <a:off x="3497232" y="4200562"/>
            <a:ext cx="525785" cy="140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754B07E3-C55F-4E35-8B40-9428F71FC200}"/>
                  </a:ext>
                </a:extLst>
              </p:cNvPr>
              <p:cNvSpPr txBox="1"/>
              <p:nvPr/>
            </p:nvSpPr>
            <p:spPr>
              <a:xfrm>
                <a:off x="5318242" y="896389"/>
                <a:ext cx="331391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Delta 120</a:t>
                </a:r>
                <a14:m>
                  <m:oMath xmlns:m="http://schemas.openxmlformats.org/officeDocument/2006/math">
                    <m:r>
                      <a:rPr lang="en-US" sz="2400" b="0" i="1" u="sng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 </m:t>
                    </m:r>
                  </m:oMath>
                </a14:m>
                <a:r>
                  <a:rPr lang="en-US" sz="2400" i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 the end</a:t>
                </a:r>
                <a:endParaRPr lang="el-GR" sz="2400" i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754B07E3-C55F-4E35-8B40-9428F71FC2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8242" y="896389"/>
                <a:ext cx="3313914" cy="461665"/>
              </a:xfrm>
              <a:prstGeom prst="rect">
                <a:avLst/>
              </a:prstGeom>
              <a:blipFill>
                <a:blip r:embed="rId14"/>
                <a:stretch>
                  <a:fillRect l="-2757" t="-10526" b="-28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0249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6FB8F8-C3A1-4F03-B07E-C5498B2C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HArmonic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analysis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D2486355-A591-47E3-BF92-5D9565602433}"/>
                  </a:ext>
                </a:extLst>
              </p:cNvPr>
              <p:cNvSpPr txBox="1"/>
              <p:nvPr/>
            </p:nvSpPr>
            <p:spPr>
              <a:xfrm>
                <a:off x="638536" y="2508026"/>
                <a:ext cx="6675698" cy="3850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l-GR" sz="180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𝑜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, </m:t>
                    </m:r>
                    <m:sSub>
                      <m:sSubPr>
                        <m:ctrlPr>
                          <a:rPr lang="el-GR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l-GR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el-GR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𝜊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l-GR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l-GR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𝛵</m:t>
                        </m:r>
                      </m:den>
                    </m:f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el-GR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l-GR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l-GR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𝑛</m:t>
                    </m:r>
                    <m:sSub>
                      <m:sSubPr>
                        <m:ctrlPr>
                          <a:rPr lang="el-GR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l-GR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el-GR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𝜊</m:t>
                        </m:r>
                      </m:sub>
                    </m:sSub>
                  </m:oMath>
                </a14:m>
                <a:r>
                  <a:rPr lang="el-GR" sz="1800" i="1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with   </a:t>
                </a:r>
                <a:r>
                  <a:rPr lang="en-US" sz="16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Vab</a:t>
                </a:r>
                <a:r>
                  <a:rPr lang="en-US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odd function</a:t>
                </a:r>
                <a:endParaRPr lang="el-G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D2486355-A591-47E3-BF92-5D95656024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536" y="2508026"/>
                <a:ext cx="6675698" cy="385042"/>
              </a:xfrm>
              <a:prstGeom prst="rect">
                <a:avLst/>
              </a:prstGeom>
              <a:blipFill>
                <a:blip r:embed="rId2"/>
                <a:stretch>
                  <a:fillRect t="-104688" b="-16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53CD5A0-D9BC-4802-B9DB-2C2BF9C16790}"/>
                  </a:ext>
                </a:extLst>
              </p:cNvPr>
              <p:cNvSpPr txBox="1"/>
              <p:nvPr/>
            </p:nvSpPr>
            <p:spPr>
              <a:xfrm>
                <a:off x="638536" y="2893068"/>
                <a:ext cx="10914927" cy="41064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5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en-US" sz="15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sSub>
                            <m:sSub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nary>
                        <m:naryPr>
                          <m:limLoc m:val="subSup"/>
                          <m:ctrlPr>
                            <a:rPr lang="el-GR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  <m:sup>
                          <m:sSub>
                            <m:sSub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𝑜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𝑎𝑏</m:t>
                              </m:r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sub>
                          </m:sSub>
                          <m:func>
                            <m:func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5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func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𝑑𝑡</m:t>
                          </m:r>
                        </m:e>
                      </m:nary>
                      <m:r>
                        <a:rPr lang="en-US" sz="15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𝛵</m:t>
                          </m:r>
                        </m:den>
                      </m:f>
                      <m:nary>
                        <m:naryPr>
                          <m:limLoc m:val="subSup"/>
                          <m:ctrlPr>
                            <a:rPr lang="el-GR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  <m:sup>
                          <m:f>
                            <m:f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sSub>
                            <m:sSub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𝑎𝑏</m:t>
                              </m:r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sub>
                          </m:sSub>
                          <m:func>
                            <m:func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5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func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1500" i="1" dirty="0">
                  <a:effectLst/>
                  <a:latin typeface="Cambria Math" panose="020405030504060302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5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l-GR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𝛵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l-GR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nary>
                            <m:naryPr>
                              <m:limLoc m:val="subSup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  <m:sup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𝛵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</m:den>
                              </m:f>
                            </m:sup>
                            <m:e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nary>
                          <m:func>
                            <m:func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5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func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𝑑𝑡</m:t>
                          </m:r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nary>
                            <m:naryPr>
                              <m:limLoc m:val="subSup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</m:den>
                              </m:f>
                            </m:sub>
                            <m:sup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𝛵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den>
                              </m:f>
                            </m:sup>
                            <m:e>
                              <m:sSub>
                                <m:sSub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𝑑</m:t>
                                  </m:r>
                                </m:sub>
                              </m:sSub>
                            </m:e>
                          </m:nary>
                          <m:func>
                            <m:func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5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func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𝑑𝑡</m:t>
                          </m:r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nary>
                            <m:naryPr>
                              <m:limLoc m:val="subSup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den>
                              </m:f>
                            </m:sub>
                            <m:sup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𝛵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  <m:e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nary>
                          <m:func>
                            <m:func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5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func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𝑑𝑡</m:t>
                          </m:r>
                        </m:e>
                      </m:d>
                    </m:oMath>
                  </m:oMathPara>
                </a14:m>
                <a:endParaRPr lang="el-GR" sz="15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5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  =</m:t>
                      </m:r>
                      <m:f>
                        <m:fPr>
                          <m:ctrlPr>
                            <a:rPr lang="el-GR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𝑇</m:t>
                          </m:r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lang="el-GR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𝑑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func>
                                    <m:func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150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l-GR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l-GR" sz="15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l-GR" sz="15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5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𝑛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𝑡</m:t>
                                          </m:r>
                                        </m:e>
                                      </m:d>
                                    </m:e>
                                  </m:func>
                                </m:num>
                                <m:den>
                                  <m:sSub>
                                    <m:sSub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  <m:f>
                            <m:fPr>
                              <m:type m:val="noBar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den>
                          </m:f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func>
                                    <m:func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150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l-GR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l-GR" sz="15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l-GR" sz="15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5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𝑛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𝑡</m:t>
                                          </m:r>
                                        </m:e>
                                      </m:d>
                                    </m:e>
                                  </m:func>
                                </m:num>
                                <m:den>
                                  <m:sSub>
                                    <m:sSub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  <m:f>
                            <m:fPr>
                              <m:type m:val="noBar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den>
                              </m:f>
                            </m:num>
                            <m:den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</m:den>
                              </m:f>
                            </m:den>
                          </m:f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𝑑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func>
                                    <m:func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150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l-GR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l-GR" sz="15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l-GR" sz="15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5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𝑛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𝑡</m:t>
                                          </m:r>
                                        </m:e>
                                      </m:d>
                                    </m:e>
                                  </m:func>
                                </m:num>
                                <m:den>
                                  <m:sSub>
                                    <m:sSub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  <m:f>
                            <m:fPr>
                              <m:type m:val="noBar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num>
                            <m:den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en-US" sz="1500" i="1" dirty="0">
                  <a:effectLst/>
                  <a:latin typeface="Cambria Math" panose="020405030504060302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5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sSub>
                            <m:sSub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𝑇</m:t>
                          </m:r>
                          <m:sSub>
                            <m:sSub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lang="el-GR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5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l-GR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l-GR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d>
                          <m:f>
                            <m:fPr>
                              <m:type m:val="noBar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den>
                          </m:f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5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l-GR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l-GR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d>
                          <m:f>
                            <m:fPr>
                              <m:type m:val="noBar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den>
                              </m:f>
                            </m:num>
                            <m:den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</m:den>
                              </m:f>
                            </m:den>
                          </m:f>
                          <m:r>
                            <a:rPr lang="en-US" sz="15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5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l-GR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l-GR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5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15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d>
                          <m:f>
                            <m:fPr>
                              <m:type m:val="noBar"/>
                              <m:ctrlPr>
                                <a:rPr lang="el-GR" sz="15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num>
                            <m:den>
                              <m:f>
                                <m:fPr>
                                  <m:ctrlPr>
                                    <a:rPr lang="el-GR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US" sz="15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el-GR" sz="15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53CD5A0-D9BC-4802-B9DB-2C2BF9C167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536" y="2893068"/>
                <a:ext cx="10914927" cy="41064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63D2F5F9-BC0F-492C-8CDA-E01F838AE710}"/>
                  </a:ext>
                </a:extLst>
              </p:cNvPr>
              <p:cNvSpPr txBox="1"/>
              <p:nvPr/>
            </p:nvSpPr>
            <p:spPr>
              <a:xfrm>
                <a:off x="638536" y="2018480"/>
                <a:ext cx="609407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Clr>
                    <a:schemeClr val="accent1"/>
                  </a:buClr>
                  <a:buFont typeface="Wingdings" panose="05000000000000000000" pitchFamily="2" charset="2"/>
                  <a:buChar char="Ø"/>
                </a:pPr>
                <a:r>
                  <a:rPr lang="en-US" sz="18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Delta 120</a:t>
                </a:r>
                <a14:m>
                  <m:oMath xmlns:m="http://schemas.openxmlformats.org/officeDocument/2006/math">
                    <m:r>
                      <a:rPr lang="en-US" sz="1800" b="0" i="0" u="sng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 </m:t>
                    </m:r>
                  </m:oMath>
                </a14:m>
                <a:r>
                  <a:rPr lang="en-US" sz="18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 the </a:t>
                </a:r>
                <a:r>
                  <a:rPr lang="en-US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start</a:t>
                </a:r>
                <a:endParaRPr lang="el-GR" u="sng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63D2F5F9-BC0F-492C-8CDA-E01F838AE7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536" y="2018480"/>
                <a:ext cx="6094070" cy="369332"/>
              </a:xfrm>
              <a:prstGeom prst="rect">
                <a:avLst/>
              </a:prstGeom>
              <a:blipFill>
                <a:blip r:embed="rId5"/>
                <a:stretch>
                  <a:fillRect l="-701" t="-9836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2765138C-A2AF-471C-8242-0C61988F0564}"/>
              </a:ext>
            </a:extLst>
          </p:cNvPr>
          <p:cNvSpPr txBox="1"/>
          <p:nvPr/>
        </p:nvSpPr>
        <p:spPr>
          <a:xfrm>
            <a:off x="8598422" y="2112589"/>
            <a:ext cx="4006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of the odd symmetry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 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oogle Shape;4494;p57">
            <a:extLst>
              <a:ext uri="{FF2B5EF4-FFF2-40B4-BE49-F238E27FC236}">
                <a16:creationId xmlns:a16="http://schemas.microsoft.com/office/drawing/2014/main" id="{5D598A0E-C42D-4F8F-ADC2-621145AB1709}"/>
              </a:ext>
            </a:extLst>
          </p:cNvPr>
          <p:cNvGrpSpPr/>
          <p:nvPr/>
        </p:nvGrpSpPr>
        <p:grpSpPr>
          <a:xfrm>
            <a:off x="10877220" y="2485356"/>
            <a:ext cx="320142" cy="392581"/>
            <a:chOff x="3086313" y="2877049"/>
            <a:chExt cx="320142" cy="392581"/>
          </a:xfrm>
          <a:solidFill>
            <a:schemeClr val="accent1"/>
          </a:solidFill>
        </p:grpSpPr>
        <p:sp>
          <p:nvSpPr>
            <p:cNvPr id="9" name="Google Shape;4495;p57">
              <a:extLst>
                <a:ext uri="{FF2B5EF4-FFF2-40B4-BE49-F238E27FC236}">
                  <a16:creationId xmlns:a16="http://schemas.microsoft.com/office/drawing/2014/main" id="{6F4B1DDE-3A47-4E17-BFB4-F4CD89D7889D}"/>
                </a:ext>
              </a:extLst>
            </p:cNvPr>
            <p:cNvSpPr/>
            <p:nvPr/>
          </p:nvSpPr>
          <p:spPr>
            <a:xfrm>
              <a:off x="3125749" y="2915371"/>
              <a:ext cx="240505" cy="354259"/>
            </a:xfrm>
            <a:custGeom>
              <a:avLst/>
              <a:gdLst/>
              <a:ahLst/>
              <a:cxnLst/>
              <a:rect l="l" t="t" r="r" b="b"/>
              <a:pathLst>
                <a:path w="7550" h="11121" extrusionOk="0">
                  <a:moveTo>
                    <a:pt x="3775" y="2929"/>
                  </a:moveTo>
                  <a:lnTo>
                    <a:pt x="3918" y="3120"/>
                  </a:lnTo>
                  <a:cubicBezTo>
                    <a:pt x="3871" y="3144"/>
                    <a:pt x="3823" y="3144"/>
                    <a:pt x="3775" y="3144"/>
                  </a:cubicBezTo>
                  <a:cubicBezTo>
                    <a:pt x="3740" y="3132"/>
                    <a:pt x="3692" y="3120"/>
                    <a:pt x="3644" y="3120"/>
                  </a:cubicBezTo>
                  <a:lnTo>
                    <a:pt x="3775" y="2929"/>
                  </a:lnTo>
                  <a:close/>
                  <a:moveTo>
                    <a:pt x="4168" y="3501"/>
                  </a:moveTo>
                  <a:lnTo>
                    <a:pt x="4299" y="3703"/>
                  </a:lnTo>
                  <a:cubicBezTo>
                    <a:pt x="4126" y="3751"/>
                    <a:pt x="3948" y="3775"/>
                    <a:pt x="3769" y="3775"/>
                  </a:cubicBezTo>
                  <a:cubicBezTo>
                    <a:pt x="3591" y="3775"/>
                    <a:pt x="3412" y="3751"/>
                    <a:pt x="3239" y="3703"/>
                  </a:cubicBezTo>
                  <a:lnTo>
                    <a:pt x="3382" y="3501"/>
                  </a:lnTo>
                  <a:cubicBezTo>
                    <a:pt x="3513" y="3560"/>
                    <a:pt x="3644" y="3572"/>
                    <a:pt x="3775" y="3572"/>
                  </a:cubicBezTo>
                  <a:cubicBezTo>
                    <a:pt x="3918" y="3572"/>
                    <a:pt x="4049" y="3537"/>
                    <a:pt x="4168" y="3501"/>
                  </a:cubicBezTo>
                  <a:close/>
                  <a:moveTo>
                    <a:pt x="3120" y="4132"/>
                  </a:moveTo>
                  <a:cubicBezTo>
                    <a:pt x="3275" y="4180"/>
                    <a:pt x="3418" y="4191"/>
                    <a:pt x="3561" y="4215"/>
                  </a:cubicBezTo>
                  <a:lnTo>
                    <a:pt x="3561" y="8109"/>
                  </a:lnTo>
                  <a:lnTo>
                    <a:pt x="3120" y="8109"/>
                  </a:lnTo>
                  <a:lnTo>
                    <a:pt x="3120" y="4132"/>
                  </a:lnTo>
                  <a:close/>
                  <a:moveTo>
                    <a:pt x="4430" y="4132"/>
                  </a:moveTo>
                  <a:lnTo>
                    <a:pt x="4430" y="8109"/>
                  </a:lnTo>
                  <a:lnTo>
                    <a:pt x="4001" y="8109"/>
                  </a:lnTo>
                  <a:lnTo>
                    <a:pt x="4001" y="4215"/>
                  </a:lnTo>
                  <a:cubicBezTo>
                    <a:pt x="4156" y="4191"/>
                    <a:pt x="4287" y="4180"/>
                    <a:pt x="4430" y="4132"/>
                  </a:cubicBezTo>
                  <a:close/>
                  <a:moveTo>
                    <a:pt x="3799" y="441"/>
                  </a:moveTo>
                  <a:cubicBezTo>
                    <a:pt x="4668" y="441"/>
                    <a:pt x="5490" y="786"/>
                    <a:pt x="6121" y="1394"/>
                  </a:cubicBezTo>
                  <a:cubicBezTo>
                    <a:pt x="6752" y="2025"/>
                    <a:pt x="7097" y="2858"/>
                    <a:pt x="7097" y="3751"/>
                  </a:cubicBezTo>
                  <a:cubicBezTo>
                    <a:pt x="7097" y="4620"/>
                    <a:pt x="6752" y="5442"/>
                    <a:pt x="6157" y="6073"/>
                  </a:cubicBezTo>
                  <a:cubicBezTo>
                    <a:pt x="5609" y="6632"/>
                    <a:pt x="5299" y="7347"/>
                    <a:pt x="5240" y="8109"/>
                  </a:cubicBezTo>
                  <a:lnTo>
                    <a:pt x="4883" y="8109"/>
                  </a:lnTo>
                  <a:lnTo>
                    <a:pt x="4883" y="3822"/>
                  </a:lnTo>
                  <a:cubicBezTo>
                    <a:pt x="4883" y="3775"/>
                    <a:pt x="4871" y="3739"/>
                    <a:pt x="4835" y="3703"/>
                  </a:cubicBezTo>
                  <a:lnTo>
                    <a:pt x="3978" y="2406"/>
                  </a:lnTo>
                  <a:cubicBezTo>
                    <a:pt x="3930" y="2346"/>
                    <a:pt x="3871" y="2310"/>
                    <a:pt x="3799" y="2310"/>
                  </a:cubicBezTo>
                  <a:cubicBezTo>
                    <a:pt x="3716" y="2310"/>
                    <a:pt x="3644" y="2334"/>
                    <a:pt x="3620" y="2406"/>
                  </a:cubicBezTo>
                  <a:lnTo>
                    <a:pt x="2751" y="3703"/>
                  </a:lnTo>
                  <a:cubicBezTo>
                    <a:pt x="2728" y="3739"/>
                    <a:pt x="2704" y="3775"/>
                    <a:pt x="2704" y="3822"/>
                  </a:cubicBezTo>
                  <a:lnTo>
                    <a:pt x="2704" y="8109"/>
                  </a:lnTo>
                  <a:lnTo>
                    <a:pt x="2347" y="8109"/>
                  </a:lnTo>
                  <a:cubicBezTo>
                    <a:pt x="2287" y="7347"/>
                    <a:pt x="1977" y="6632"/>
                    <a:pt x="1430" y="6073"/>
                  </a:cubicBezTo>
                  <a:cubicBezTo>
                    <a:pt x="834" y="5465"/>
                    <a:pt x="501" y="4656"/>
                    <a:pt x="489" y="3810"/>
                  </a:cubicBezTo>
                  <a:cubicBezTo>
                    <a:pt x="477" y="2929"/>
                    <a:pt x="823" y="2096"/>
                    <a:pt x="1430" y="1453"/>
                  </a:cubicBezTo>
                  <a:cubicBezTo>
                    <a:pt x="2049" y="822"/>
                    <a:pt x="2870" y="453"/>
                    <a:pt x="3751" y="441"/>
                  </a:cubicBezTo>
                  <a:close/>
                  <a:moveTo>
                    <a:pt x="5228" y="8561"/>
                  </a:moveTo>
                  <a:lnTo>
                    <a:pt x="5228" y="8835"/>
                  </a:lnTo>
                  <a:lnTo>
                    <a:pt x="5228" y="8883"/>
                  </a:lnTo>
                  <a:lnTo>
                    <a:pt x="2335" y="8883"/>
                  </a:lnTo>
                  <a:lnTo>
                    <a:pt x="2335" y="8835"/>
                  </a:lnTo>
                  <a:lnTo>
                    <a:pt x="2335" y="8561"/>
                  </a:lnTo>
                  <a:close/>
                  <a:moveTo>
                    <a:pt x="5121" y="9311"/>
                  </a:moveTo>
                  <a:cubicBezTo>
                    <a:pt x="4942" y="9752"/>
                    <a:pt x="4525" y="10026"/>
                    <a:pt x="4037" y="10026"/>
                  </a:cubicBezTo>
                  <a:lnTo>
                    <a:pt x="3525" y="10026"/>
                  </a:lnTo>
                  <a:cubicBezTo>
                    <a:pt x="3037" y="10026"/>
                    <a:pt x="2620" y="9728"/>
                    <a:pt x="2442" y="9311"/>
                  </a:cubicBezTo>
                  <a:close/>
                  <a:moveTo>
                    <a:pt x="4049" y="10478"/>
                  </a:moveTo>
                  <a:cubicBezTo>
                    <a:pt x="4061" y="10478"/>
                    <a:pt x="4109" y="10478"/>
                    <a:pt x="4132" y="10490"/>
                  </a:cubicBezTo>
                  <a:cubicBezTo>
                    <a:pt x="4132" y="10597"/>
                    <a:pt x="4049" y="10668"/>
                    <a:pt x="3954" y="10668"/>
                  </a:cubicBezTo>
                  <a:lnTo>
                    <a:pt x="3620" y="10668"/>
                  </a:lnTo>
                  <a:cubicBezTo>
                    <a:pt x="3513" y="10668"/>
                    <a:pt x="3442" y="10585"/>
                    <a:pt x="3442" y="10490"/>
                  </a:cubicBezTo>
                  <a:lnTo>
                    <a:pt x="3442" y="10478"/>
                  </a:lnTo>
                  <a:close/>
                  <a:moveTo>
                    <a:pt x="3762" y="0"/>
                  </a:moveTo>
                  <a:cubicBezTo>
                    <a:pt x="3746" y="0"/>
                    <a:pt x="3731" y="0"/>
                    <a:pt x="3716" y="0"/>
                  </a:cubicBezTo>
                  <a:cubicBezTo>
                    <a:pt x="1656" y="24"/>
                    <a:pt x="1" y="1739"/>
                    <a:pt x="13" y="3810"/>
                  </a:cubicBezTo>
                  <a:cubicBezTo>
                    <a:pt x="25" y="4775"/>
                    <a:pt x="406" y="5680"/>
                    <a:pt x="1073" y="6370"/>
                  </a:cubicBezTo>
                  <a:cubicBezTo>
                    <a:pt x="1596" y="6906"/>
                    <a:pt x="1870" y="7609"/>
                    <a:pt x="1870" y="8335"/>
                  </a:cubicBezTo>
                  <a:lnTo>
                    <a:pt x="1870" y="8835"/>
                  </a:lnTo>
                  <a:cubicBezTo>
                    <a:pt x="1870" y="9549"/>
                    <a:pt x="2335" y="10168"/>
                    <a:pt x="2966" y="10383"/>
                  </a:cubicBezTo>
                  <a:lnTo>
                    <a:pt x="2966" y="10490"/>
                  </a:lnTo>
                  <a:cubicBezTo>
                    <a:pt x="2966" y="10835"/>
                    <a:pt x="3239" y="11121"/>
                    <a:pt x="3585" y="11121"/>
                  </a:cubicBezTo>
                  <a:lnTo>
                    <a:pt x="3930" y="11121"/>
                  </a:lnTo>
                  <a:cubicBezTo>
                    <a:pt x="4275" y="11121"/>
                    <a:pt x="4549" y="10835"/>
                    <a:pt x="4549" y="10490"/>
                  </a:cubicBezTo>
                  <a:lnTo>
                    <a:pt x="4549" y="10383"/>
                  </a:lnTo>
                  <a:cubicBezTo>
                    <a:pt x="5192" y="10168"/>
                    <a:pt x="5645" y="9549"/>
                    <a:pt x="5645" y="8835"/>
                  </a:cubicBezTo>
                  <a:lnTo>
                    <a:pt x="5645" y="8335"/>
                  </a:lnTo>
                  <a:cubicBezTo>
                    <a:pt x="5645" y="7609"/>
                    <a:pt x="5918" y="6918"/>
                    <a:pt x="6442" y="6382"/>
                  </a:cubicBezTo>
                  <a:cubicBezTo>
                    <a:pt x="7133" y="5680"/>
                    <a:pt x="7502" y="4751"/>
                    <a:pt x="7502" y="3763"/>
                  </a:cubicBezTo>
                  <a:cubicBezTo>
                    <a:pt x="7550" y="2751"/>
                    <a:pt x="7145" y="1798"/>
                    <a:pt x="6418" y="1084"/>
                  </a:cubicBezTo>
                  <a:cubicBezTo>
                    <a:pt x="5715" y="380"/>
                    <a:pt x="4757" y="0"/>
                    <a:pt x="37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" name="Google Shape;4496;p57">
              <a:extLst>
                <a:ext uri="{FF2B5EF4-FFF2-40B4-BE49-F238E27FC236}">
                  <a16:creationId xmlns:a16="http://schemas.microsoft.com/office/drawing/2014/main" id="{9B6F11C6-5487-4E4F-97CC-E685D0F83F8F}"/>
                </a:ext>
              </a:extLst>
            </p:cNvPr>
            <p:cNvSpPr/>
            <p:nvPr/>
          </p:nvSpPr>
          <p:spPr>
            <a:xfrm>
              <a:off x="3263076" y="2942511"/>
              <a:ext cx="79287" cy="99579"/>
            </a:xfrm>
            <a:custGeom>
              <a:avLst/>
              <a:gdLst/>
              <a:ahLst/>
              <a:cxnLst/>
              <a:rect l="l" t="t" r="r" b="b"/>
              <a:pathLst>
                <a:path w="2489" h="3126" extrusionOk="0">
                  <a:moveTo>
                    <a:pt x="246" y="1"/>
                  </a:moveTo>
                  <a:cubicBezTo>
                    <a:pt x="146" y="1"/>
                    <a:pt x="56" y="59"/>
                    <a:pt x="36" y="161"/>
                  </a:cubicBezTo>
                  <a:cubicBezTo>
                    <a:pt x="0" y="280"/>
                    <a:pt x="60" y="399"/>
                    <a:pt x="179" y="422"/>
                  </a:cubicBezTo>
                  <a:cubicBezTo>
                    <a:pt x="1286" y="744"/>
                    <a:pt x="2048" y="1768"/>
                    <a:pt x="2048" y="2899"/>
                  </a:cubicBezTo>
                  <a:cubicBezTo>
                    <a:pt x="2048" y="3018"/>
                    <a:pt x="2143" y="3125"/>
                    <a:pt x="2262" y="3125"/>
                  </a:cubicBezTo>
                  <a:cubicBezTo>
                    <a:pt x="2381" y="3125"/>
                    <a:pt x="2488" y="3018"/>
                    <a:pt x="2488" y="2899"/>
                  </a:cubicBezTo>
                  <a:cubicBezTo>
                    <a:pt x="2488" y="1577"/>
                    <a:pt x="1595" y="387"/>
                    <a:pt x="298" y="6"/>
                  </a:cubicBezTo>
                  <a:cubicBezTo>
                    <a:pt x="280" y="2"/>
                    <a:pt x="263" y="1"/>
                    <a:pt x="24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4497;p57">
              <a:extLst>
                <a:ext uri="{FF2B5EF4-FFF2-40B4-BE49-F238E27FC236}">
                  <a16:creationId xmlns:a16="http://schemas.microsoft.com/office/drawing/2014/main" id="{575DADC8-9A0D-42F0-8BA0-33EF16D79231}"/>
                </a:ext>
              </a:extLst>
            </p:cNvPr>
            <p:cNvSpPr/>
            <p:nvPr/>
          </p:nvSpPr>
          <p:spPr>
            <a:xfrm>
              <a:off x="3237656" y="2939262"/>
              <a:ext cx="20897" cy="14462"/>
            </a:xfrm>
            <a:custGeom>
              <a:avLst/>
              <a:gdLst/>
              <a:ahLst/>
              <a:cxnLst/>
              <a:rect l="l" t="t" r="r" b="b"/>
              <a:pathLst>
                <a:path w="656" h="454" extrusionOk="0">
                  <a:moveTo>
                    <a:pt x="227" y="1"/>
                  </a:moveTo>
                  <a:cubicBezTo>
                    <a:pt x="107" y="1"/>
                    <a:pt x="0" y="108"/>
                    <a:pt x="0" y="227"/>
                  </a:cubicBezTo>
                  <a:cubicBezTo>
                    <a:pt x="0" y="346"/>
                    <a:pt x="107" y="453"/>
                    <a:pt x="227" y="453"/>
                  </a:cubicBezTo>
                  <a:lnTo>
                    <a:pt x="417" y="453"/>
                  </a:lnTo>
                  <a:cubicBezTo>
                    <a:pt x="536" y="453"/>
                    <a:pt x="619" y="358"/>
                    <a:pt x="643" y="251"/>
                  </a:cubicBezTo>
                  <a:cubicBezTo>
                    <a:pt x="655" y="108"/>
                    <a:pt x="560" y="1"/>
                    <a:pt x="4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4498;p57">
              <a:extLst>
                <a:ext uri="{FF2B5EF4-FFF2-40B4-BE49-F238E27FC236}">
                  <a16:creationId xmlns:a16="http://schemas.microsoft.com/office/drawing/2014/main" id="{757246AD-85F6-4289-9E52-AE9D91F5ACE3}"/>
                </a:ext>
              </a:extLst>
            </p:cNvPr>
            <p:cNvSpPr/>
            <p:nvPr/>
          </p:nvSpPr>
          <p:spPr>
            <a:xfrm>
              <a:off x="3379888" y="3029539"/>
              <a:ext cx="26567" cy="14048"/>
            </a:xfrm>
            <a:custGeom>
              <a:avLst/>
              <a:gdLst/>
              <a:ahLst/>
              <a:cxnLst/>
              <a:rect l="l" t="t" r="r" b="b"/>
              <a:pathLst>
                <a:path w="834" h="441" extrusionOk="0">
                  <a:moveTo>
                    <a:pt x="226" y="0"/>
                  </a:moveTo>
                  <a:cubicBezTo>
                    <a:pt x="107" y="0"/>
                    <a:pt x="0" y="107"/>
                    <a:pt x="0" y="226"/>
                  </a:cubicBezTo>
                  <a:cubicBezTo>
                    <a:pt x="0" y="346"/>
                    <a:pt x="107" y="441"/>
                    <a:pt x="226" y="441"/>
                  </a:cubicBezTo>
                  <a:lnTo>
                    <a:pt x="607" y="441"/>
                  </a:lnTo>
                  <a:cubicBezTo>
                    <a:pt x="726" y="441"/>
                    <a:pt x="834" y="346"/>
                    <a:pt x="834" y="226"/>
                  </a:cubicBezTo>
                  <a:cubicBezTo>
                    <a:pt x="822" y="107"/>
                    <a:pt x="726" y="0"/>
                    <a:pt x="60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4499;p57">
              <a:extLst>
                <a:ext uri="{FF2B5EF4-FFF2-40B4-BE49-F238E27FC236}">
                  <a16:creationId xmlns:a16="http://schemas.microsoft.com/office/drawing/2014/main" id="{0711D0EF-181B-4755-A4D8-A0B60C8BF9EB}"/>
                </a:ext>
              </a:extLst>
            </p:cNvPr>
            <p:cNvSpPr/>
            <p:nvPr/>
          </p:nvSpPr>
          <p:spPr>
            <a:xfrm>
              <a:off x="3086313" y="3029539"/>
              <a:ext cx="26599" cy="14048"/>
            </a:xfrm>
            <a:custGeom>
              <a:avLst/>
              <a:gdLst/>
              <a:ahLst/>
              <a:cxnLst/>
              <a:rect l="l" t="t" r="r" b="b"/>
              <a:pathLst>
                <a:path w="835" h="441" extrusionOk="0">
                  <a:moveTo>
                    <a:pt x="227" y="0"/>
                  </a:moveTo>
                  <a:cubicBezTo>
                    <a:pt x="108" y="0"/>
                    <a:pt x="1" y="107"/>
                    <a:pt x="1" y="226"/>
                  </a:cubicBezTo>
                  <a:cubicBezTo>
                    <a:pt x="1" y="346"/>
                    <a:pt x="108" y="441"/>
                    <a:pt x="227" y="441"/>
                  </a:cubicBezTo>
                  <a:lnTo>
                    <a:pt x="608" y="441"/>
                  </a:lnTo>
                  <a:cubicBezTo>
                    <a:pt x="727" y="441"/>
                    <a:pt x="834" y="346"/>
                    <a:pt x="834" y="226"/>
                  </a:cubicBezTo>
                  <a:cubicBezTo>
                    <a:pt x="834" y="107"/>
                    <a:pt x="727" y="0"/>
                    <a:pt x="6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500;p57">
              <a:extLst>
                <a:ext uri="{FF2B5EF4-FFF2-40B4-BE49-F238E27FC236}">
                  <a16:creationId xmlns:a16="http://schemas.microsoft.com/office/drawing/2014/main" id="{7B3735BC-25AF-46E6-AAD4-916224CA2E2B}"/>
                </a:ext>
              </a:extLst>
            </p:cNvPr>
            <p:cNvSpPr/>
            <p:nvPr/>
          </p:nvSpPr>
          <p:spPr>
            <a:xfrm>
              <a:off x="3359788" y="2953469"/>
              <a:ext cx="26567" cy="20355"/>
            </a:xfrm>
            <a:custGeom>
              <a:avLst/>
              <a:gdLst/>
              <a:ahLst/>
              <a:cxnLst/>
              <a:rect l="l" t="t" r="r" b="b"/>
              <a:pathLst>
                <a:path w="834" h="639" extrusionOk="0">
                  <a:moveTo>
                    <a:pt x="594" y="0"/>
                  </a:moveTo>
                  <a:cubicBezTo>
                    <a:pt x="555" y="0"/>
                    <a:pt x="514" y="13"/>
                    <a:pt x="476" y="43"/>
                  </a:cubicBezTo>
                  <a:lnTo>
                    <a:pt x="155" y="233"/>
                  </a:lnTo>
                  <a:cubicBezTo>
                    <a:pt x="48" y="293"/>
                    <a:pt x="0" y="424"/>
                    <a:pt x="83" y="531"/>
                  </a:cubicBezTo>
                  <a:cubicBezTo>
                    <a:pt x="119" y="602"/>
                    <a:pt x="203" y="638"/>
                    <a:pt x="274" y="638"/>
                  </a:cubicBezTo>
                  <a:cubicBezTo>
                    <a:pt x="310" y="638"/>
                    <a:pt x="345" y="614"/>
                    <a:pt x="381" y="602"/>
                  </a:cubicBezTo>
                  <a:lnTo>
                    <a:pt x="703" y="412"/>
                  </a:lnTo>
                  <a:cubicBezTo>
                    <a:pt x="810" y="352"/>
                    <a:pt x="834" y="221"/>
                    <a:pt x="774" y="114"/>
                  </a:cubicBezTo>
                  <a:cubicBezTo>
                    <a:pt x="735" y="45"/>
                    <a:pt x="667" y="0"/>
                    <a:pt x="5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501;p57">
              <a:extLst>
                <a:ext uri="{FF2B5EF4-FFF2-40B4-BE49-F238E27FC236}">
                  <a16:creationId xmlns:a16="http://schemas.microsoft.com/office/drawing/2014/main" id="{237A6C44-666B-4711-9805-6F8AB410686C}"/>
                </a:ext>
              </a:extLst>
            </p:cNvPr>
            <p:cNvSpPr/>
            <p:nvPr/>
          </p:nvSpPr>
          <p:spPr>
            <a:xfrm>
              <a:off x="3106413" y="3100034"/>
              <a:ext cx="26599" cy="20164"/>
            </a:xfrm>
            <a:custGeom>
              <a:avLst/>
              <a:gdLst/>
              <a:ahLst/>
              <a:cxnLst/>
              <a:rect l="l" t="t" r="r" b="b"/>
              <a:pathLst>
                <a:path w="835" h="633" extrusionOk="0">
                  <a:moveTo>
                    <a:pt x="590" y="0"/>
                  </a:moveTo>
                  <a:cubicBezTo>
                    <a:pt x="550" y="0"/>
                    <a:pt x="511" y="12"/>
                    <a:pt x="477" y="38"/>
                  </a:cubicBezTo>
                  <a:lnTo>
                    <a:pt x="144" y="228"/>
                  </a:lnTo>
                  <a:cubicBezTo>
                    <a:pt x="36" y="288"/>
                    <a:pt x="1" y="419"/>
                    <a:pt x="72" y="526"/>
                  </a:cubicBezTo>
                  <a:cubicBezTo>
                    <a:pt x="108" y="597"/>
                    <a:pt x="191" y="633"/>
                    <a:pt x="263" y="633"/>
                  </a:cubicBezTo>
                  <a:cubicBezTo>
                    <a:pt x="310" y="633"/>
                    <a:pt x="334" y="609"/>
                    <a:pt x="370" y="597"/>
                  </a:cubicBezTo>
                  <a:lnTo>
                    <a:pt x="691" y="407"/>
                  </a:lnTo>
                  <a:cubicBezTo>
                    <a:pt x="787" y="347"/>
                    <a:pt x="834" y="216"/>
                    <a:pt x="775" y="109"/>
                  </a:cubicBezTo>
                  <a:cubicBezTo>
                    <a:pt x="736" y="40"/>
                    <a:pt x="663" y="0"/>
                    <a:pt x="5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502;p57">
              <a:extLst>
                <a:ext uri="{FF2B5EF4-FFF2-40B4-BE49-F238E27FC236}">
                  <a16:creationId xmlns:a16="http://schemas.microsoft.com/office/drawing/2014/main" id="{CD4EFEF1-F399-47F8-8762-6146534F4F5F}"/>
                </a:ext>
              </a:extLst>
            </p:cNvPr>
            <p:cNvSpPr/>
            <p:nvPr/>
          </p:nvSpPr>
          <p:spPr>
            <a:xfrm>
              <a:off x="3308565" y="2897277"/>
              <a:ext cx="22044" cy="24178"/>
            </a:xfrm>
            <a:custGeom>
              <a:avLst/>
              <a:gdLst/>
              <a:ahLst/>
              <a:cxnLst/>
              <a:rect l="l" t="t" r="r" b="b"/>
              <a:pathLst>
                <a:path w="692" h="759" extrusionOk="0">
                  <a:moveTo>
                    <a:pt x="441" y="1"/>
                  </a:moveTo>
                  <a:cubicBezTo>
                    <a:pt x="369" y="1"/>
                    <a:pt x="301" y="35"/>
                    <a:pt x="263" y="104"/>
                  </a:cubicBezTo>
                  <a:lnTo>
                    <a:pt x="60" y="438"/>
                  </a:lnTo>
                  <a:cubicBezTo>
                    <a:pt x="1" y="533"/>
                    <a:pt x="37" y="676"/>
                    <a:pt x="144" y="735"/>
                  </a:cubicBezTo>
                  <a:cubicBezTo>
                    <a:pt x="167" y="747"/>
                    <a:pt x="215" y="759"/>
                    <a:pt x="239" y="759"/>
                  </a:cubicBezTo>
                  <a:cubicBezTo>
                    <a:pt x="322" y="759"/>
                    <a:pt x="394" y="711"/>
                    <a:pt x="441" y="652"/>
                  </a:cubicBezTo>
                  <a:lnTo>
                    <a:pt x="632" y="330"/>
                  </a:lnTo>
                  <a:cubicBezTo>
                    <a:pt x="691" y="223"/>
                    <a:pt x="656" y="92"/>
                    <a:pt x="560" y="33"/>
                  </a:cubicBezTo>
                  <a:cubicBezTo>
                    <a:pt x="522" y="11"/>
                    <a:pt x="481" y="1"/>
                    <a:pt x="44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503;p57">
              <a:extLst>
                <a:ext uri="{FF2B5EF4-FFF2-40B4-BE49-F238E27FC236}">
                  <a16:creationId xmlns:a16="http://schemas.microsoft.com/office/drawing/2014/main" id="{67F75BB1-7FA7-4964-80D5-D21CD4E3734E}"/>
                </a:ext>
              </a:extLst>
            </p:cNvPr>
            <p:cNvSpPr/>
            <p:nvPr/>
          </p:nvSpPr>
          <p:spPr>
            <a:xfrm>
              <a:off x="3239153" y="2877049"/>
              <a:ext cx="14080" cy="26599"/>
            </a:xfrm>
            <a:custGeom>
              <a:avLst/>
              <a:gdLst/>
              <a:ahLst/>
              <a:cxnLst/>
              <a:rect l="l" t="t" r="r" b="b"/>
              <a:pathLst>
                <a:path w="442" h="835" extrusionOk="0">
                  <a:moveTo>
                    <a:pt x="215" y="1"/>
                  </a:moveTo>
                  <a:cubicBezTo>
                    <a:pt x="96" y="1"/>
                    <a:pt x="1" y="96"/>
                    <a:pt x="1" y="215"/>
                  </a:cubicBezTo>
                  <a:lnTo>
                    <a:pt x="1" y="608"/>
                  </a:lnTo>
                  <a:cubicBezTo>
                    <a:pt x="1" y="727"/>
                    <a:pt x="96" y="834"/>
                    <a:pt x="215" y="834"/>
                  </a:cubicBezTo>
                  <a:cubicBezTo>
                    <a:pt x="334" y="834"/>
                    <a:pt x="441" y="727"/>
                    <a:pt x="441" y="608"/>
                  </a:cubicBezTo>
                  <a:lnTo>
                    <a:pt x="441" y="215"/>
                  </a:lnTo>
                  <a:cubicBezTo>
                    <a:pt x="441" y="96"/>
                    <a:pt x="358" y="1"/>
                    <a:pt x="2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504;p57">
              <a:extLst>
                <a:ext uri="{FF2B5EF4-FFF2-40B4-BE49-F238E27FC236}">
                  <a16:creationId xmlns:a16="http://schemas.microsoft.com/office/drawing/2014/main" id="{57B3B880-9BE6-4461-B879-99C62800B72C}"/>
                </a:ext>
              </a:extLst>
            </p:cNvPr>
            <p:cNvSpPr/>
            <p:nvPr/>
          </p:nvSpPr>
          <p:spPr>
            <a:xfrm>
              <a:off x="3161809" y="2897500"/>
              <a:ext cx="22394" cy="24337"/>
            </a:xfrm>
            <a:custGeom>
              <a:avLst/>
              <a:gdLst/>
              <a:ahLst/>
              <a:cxnLst/>
              <a:rect l="l" t="t" r="r" b="b"/>
              <a:pathLst>
                <a:path w="703" h="764" extrusionOk="0">
                  <a:moveTo>
                    <a:pt x="262" y="0"/>
                  </a:moveTo>
                  <a:cubicBezTo>
                    <a:pt x="222" y="0"/>
                    <a:pt x="181" y="12"/>
                    <a:pt x="143" y="38"/>
                  </a:cubicBezTo>
                  <a:cubicBezTo>
                    <a:pt x="48" y="97"/>
                    <a:pt x="0" y="228"/>
                    <a:pt x="72" y="335"/>
                  </a:cubicBezTo>
                  <a:lnTo>
                    <a:pt x="262" y="669"/>
                  </a:lnTo>
                  <a:cubicBezTo>
                    <a:pt x="310" y="740"/>
                    <a:pt x="381" y="764"/>
                    <a:pt x="464" y="764"/>
                  </a:cubicBezTo>
                  <a:cubicBezTo>
                    <a:pt x="500" y="764"/>
                    <a:pt x="536" y="752"/>
                    <a:pt x="560" y="740"/>
                  </a:cubicBezTo>
                  <a:cubicBezTo>
                    <a:pt x="667" y="681"/>
                    <a:pt x="703" y="550"/>
                    <a:pt x="643" y="442"/>
                  </a:cubicBezTo>
                  <a:lnTo>
                    <a:pt x="441" y="109"/>
                  </a:lnTo>
                  <a:cubicBezTo>
                    <a:pt x="402" y="40"/>
                    <a:pt x="334" y="0"/>
                    <a:pt x="2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505;p57">
              <a:extLst>
                <a:ext uri="{FF2B5EF4-FFF2-40B4-BE49-F238E27FC236}">
                  <a16:creationId xmlns:a16="http://schemas.microsoft.com/office/drawing/2014/main" id="{E7857207-8DF7-49D8-ADF0-8417B40B2CF2}"/>
                </a:ext>
              </a:extLst>
            </p:cNvPr>
            <p:cNvSpPr/>
            <p:nvPr/>
          </p:nvSpPr>
          <p:spPr>
            <a:xfrm>
              <a:off x="3106413" y="2953151"/>
              <a:ext cx="26599" cy="19909"/>
            </a:xfrm>
            <a:custGeom>
              <a:avLst/>
              <a:gdLst/>
              <a:ahLst/>
              <a:cxnLst/>
              <a:rect l="l" t="t" r="r" b="b"/>
              <a:pathLst>
                <a:path w="835" h="625" extrusionOk="0">
                  <a:moveTo>
                    <a:pt x="246" y="0"/>
                  </a:moveTo>
                  <a:cubicBezTo>
                    <a:pt x="168" y="0"/>
                    <a:pt x="92" y="40"/>
                    <a:pt x="60" y="112"/>
                  </a:cubicBezTo>
                  <a:cubicBezTo>
                    <a:pt x="1" y="208"/>
                    <a:pt x="25" y="350"/>
                    <a:pt x="132" y="410"/>
                  </a:cubicBezTo>
                  <a:lnTo>
                    <a:pt x="453" y="600"/>
                  </a:lnTo>
                  <a:cubicBezTo>
                    <a:pt x="489" y="612"/>
                    <a:pt x="537" y="624"/>
                    <a:pt x="560" y="624"/>
                  </a:cubicBezTo>
                  <a:cubicBezTo>
                    <a:pt x="632" y="624"/>
                    <a:pt x="715" y="589"/>
                    <a:pt x="751" y="529"/>
                  </a:cubicBezTo>
                  <a:cubicBezTo>
                    <a:pt x="834" y="422"/>
                    <a:pt x="787" y="291"/>
                    <a:pt x="679" y="231"/>
                  </a:cubicBezTo>
                  <a:lnTo>
                    <a:pt x="358" y="29"/>
                  </a:lnTo>
                  <a:cubicBezTo>
                    <a:pt x="323" y="10"/>
                    <a:pt x="284" y="0"/>
                    <a:pt x="24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506;p57">
              <a:extLst>
                <a:ext uri="{FF2B5EF4-FFF2-40B4-BE49-F238E27FC236}">
                  <a16:creationId xmlns:a16="http://schemas.microsoft.com/office/drawing/2014/main" id="{7FC25EDA-48C1-4257-8CBB-0F279E1B8723}"/>
                </a:ext>
              </a:extLst>
            </p:cNvPr>
            <p:cNvSpPr/>
            <p:nvPr/>
          </p:nvSpPr>
          <p:spPr>
            <a:xfrm>
              <a:off x="3360520" y="3099811"/>
              <a:ext cx="25834" cy="20005"/>
            </a:xfrm>
            <a:custGeom>
              <a:avLst/>
              <a:gdLst/>
              <a:ahLst/>
              <a:cxnLst/>
              <a:rect l="l" t="t" r="r" b="b"/>
              <a:pathLst>
                <a:path w="811" h="628" extrusionOk="0">
                  <a:moveTo>
                    <a:pt x="239" y="1"/>
                  </a:moveTo>
                  <a:cubicBezTo>
                    <a:pt x="167" y="1"/>
                    <a:pt x="99" y="35"/>
                    <a:pt x="60" y="104"/>
                  </a:cubicBezTo>
                  <a:cubicBezTo>
                    <a:pt x="1" y="211"/>
                    <a:pt x="25" y="342"/>
                    <a:pt x="132" y="402"/>
                  </a:cubicBezTo>
                  <a:lnTo>
                    <a:pt x="453" y="592"/>
                  </a:lnTo>
                  <a:cubicBezTo>
                    <a:pt x="489" y="604"/>
                    <a:pt x="537" y="628"/>
                    <a:pt x="561" y="628"/>
                  </a:cubicBezTo>
                  <a:cubicBezTo>
                    <a:pt x="632" y="628"/>
                    <a:pt x="715" y="580"/>
                    <a:pt x="751" y="521"/>
                  </a:cubicBezTo>
                  <a:cubicBezTo>
                    <a:pt x="811" y="426"/>
                    <a:pt x="787" y="283"/>
                    <a:pt x="680" y="223"/>
                  </a:cubicBezTo>
                  <a:lnTo>
                    <a:pt x="358" y="33"/>
                  </a:lnTo>
                  <a:cubicBezTo>
                    <a:pt x="320" y="11"/>
                    <a:pt x="279" y="1"/>
                    <a:pt x="23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E6574FBF-59A4-4294-95AD-94DA169ECC05}"/>
              </a:ext>
            </a:extLst>
          </p:cNvPr>
          <p:cNvSpPr/>
          <p:nvPr/>
        </p:nvSpPr>
        <p:spPr>
          <a:xfrm>
            <a:off x="8616100" y="2123729"/>
            <a:ext cx="3024000" cy="828000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2" name="Πίνακας 6">
                <a:extLst>
                  <a:ext uri="{FF2B5EF4-FFF2-40B4-BE49-F238E27FC236}">
                    <a16:creationId xmlns:a16="http://schemas.microsoft.com/office/drawing/2014/main" id="{2241E593-DD3E-40FD-B692-2D942C4358B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4475385"/>
                  </p:ext>
                </p:extLst>
              </p:nvPr>
            </p:nvGraphicFramePr>
            <p:xfrm>
              <a:off x="7823668" y="3465846"/>
              <a:ext cx="3787140" cy="3015047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541020">
                      <a:extLst>
                        <a:ext uri="{9D8B030D-6E8A-4147-A177-3AD203B41FA5}">
                          <a16:colId xmlns:a16="http://schemas.microsoft.com/office/drawing/2014/main" val="3615447405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238736343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4010511417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1172703226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3156809041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3066786225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556245358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S1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S1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24396503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S2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S2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79990885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S3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S3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4014117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S4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S4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02187681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S5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S5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6542698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S6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S6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350936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0-60º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1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60º-120º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120º-180º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180º-240º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240º-300º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300º-360º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7988749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𝑎𝑏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3606881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𝑏𝑐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9543323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𝑐𝑎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skw"/>
                                    <m:ctrlPr>
                                      <a:rPr lang="el-GR" sz="11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1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1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1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12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Arial" panose="020B0604020202020204" pitchFamily="34" charset="0"/>
                                      </a:rPr>
                                      <m:t>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696866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2" name="Πίνακας 6">
                <a:extLst>
                  <a:ext uri="{FF2B5EF4-FFF2-40B4-BE49-F238E27FC236}">
                    <a16:creationId xmlns:a16="http://schemas.microsoft.com/office/drawing/2014/main" id="{2241E593-DD3E-40FD-B692-2D942C4358B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4475385"/>
                  </p:ext>
                </p:extLst>
              </p:nvPr>
            </p:nvGraphicFramePr>
            <p:xfrm>
              <a:off x="7823668" y="3465846"/>
              <a:ext cx="3787140" cy="3015047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541020">
                      <a:extLst>
                        <a:ext uri="{9D8B030D-6E8A-4147-A177-3AD203B41FA5}">
                          <a16:colId xmlns:a16="http://schemas.microsoft.com/office/drawing/2014/main" val="3615447405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238736343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4010511417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1172703226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3156809041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3066786225"/>
                        </a:ext>
                      </a:extLst>
                    </a:gridCol>
                    <a:gridCol w="541020">
                      <a:extLst>
                        <a:ext uri="{9D8B030D-6E8A-4147-A177-3AD203B41FA5}">
                          <a16:colId xmlns:a16="http://schemas.microsoft.com/office/drawing/2014/main" val="556245358"/>
                        </a:ext>
                      </a:extLst>
                    </a:gridCol>
                  </a:tblGrid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S1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S1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24396503"/>
                      </a:ext>
                    </a:extLst>
                  </a:tr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S2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S2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79990885"/>
                      </a:ext>
                    </a:extLst>
                  </a:tr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S3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S3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40141170"/>
                      </a:ext>
                    </a:extLst>
                  </a:tr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S4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S4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02187681"/>
                      </a:ext>
                    </a:extLst>
                  </a:tr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S5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S5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65426980"/>
                      </a:ext>
                    </a:extLst>
                  </a:tr>
                  <a:tr h="229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6.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S6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S6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350936"/>
                      </a:ext>
                    </a:extLst>
                  </a:tr>
                  <a:tr h="407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400"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0-60º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1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60º-120º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120º-180º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180º-240º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240º-300º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en-US" sz="120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300º-360º</a:t>
                          </a:r>
                          <a:endParaRPr lang="el-G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2CDD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79887499"/>
                      </a:ext>
                    </a:extLst>
                  </a:tr>
                  <a:tr h="4102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124" t="-449254" r="-601124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1124" t="-449254" r="-501124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01124" t="-449254" r="-401124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04545" t="-449254" r="-305682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400000" t="-449254" r="-202247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500000" t="-449254" r="-102247" b="-204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00000" t="-449254" r="-2247" b="-2044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3606881"/>
                      </a:ext>
                    </a:extLst>
                  </a:tr>
                  <a:tr h="4102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124" t="-541176" r="-601124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1124" t="-541176" r="-501124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01124" t="-541176" r="-401124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04545" t="-541176" r="-305682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400000" t="-541176" r="-202247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500000" t="-541176" r="-102247" b="-1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00000" t="-541176" r="-2247" b="-101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9543323"/>
                      </a:ext>
                    </a:extLst>
                  </a:tr>
                  <a:tr h="4102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124" t="-650746" r="-601124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1124" t="-650746" r="-501124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01124" t="-650746" r="-401124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04545" t="-650746" r="-305682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400000" t="-650746" r="-202247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500000" t="-650746" r="-102247" b="-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00000" t="-650746" r="-2247" b="-29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696866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11466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6FB8F8-C3A1-4F03-B07E-C5498B2C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HArmonic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analysis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8588CD8-CE9C-4BA5-8F9D-7460373141D1}"/>
                  </a:ext>
                </a:extLst>
              </p:cNvPr>
              <p:cNvSpPr txBox="1"/>
              <p:nvPr/>
            </p:nvSpPr>
            <p:spPr>
              <a:xfrm>
                <a:off x="372848" y="2228487"/>
                <a:ext cx="11143962" cy="39273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=</m:t>
                      </m:r>
                      <m:f>
                        <m:f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begChr m:val="{"/>
                          <m:endChr m:val="}"/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𝑇</m:t>
                                          </m:r>
                                        </m:den>
                                      </m:f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𝑇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6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𝑇</m:t>
                                          </m:r>
                                        </m:den>
                                      </m:f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𝑇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𝑇</m:t>
                                          </m:r>
                                        </m:den>
                                      </m:f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𝑇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6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d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𝑇</m:t>
                                          </m:r>
                                        </m:den>
                                      </m:f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𝑇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𝑇</m:t>
                                          </m:r>
                                        </m:den>
                                      </m:f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𝑇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d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8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d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d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  <m:d>
                        <m:d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func>
                                    <m:func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l-GR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  <m:t>2</m:t>
                                              </m:r>
                                              <m:r>
                                                <a:rPr lang="en-US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𝑛</m:t>
                                              </m:r>
                                              <m:r>
                                                <a:rPr lang="en-US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𝜋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Arial" panose="020B0604020202020204" pitchFamily="34" charset="0"/>
                                                </a:rPr>
                                                <m:t>3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</m:func>
                                </m:e>
                              </m:func>
                            </m:e>
                          </m:func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</m:func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  <m:d>
                        <m:d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  <m:func>
                                <m:func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func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l-G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l-GR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1800" i="1" dirty="0">
                  <a:effectLst/>
                  <a:latin typeface="Cambria Math" panose="020405030504060302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lvl="1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  <m:d>
                        <m:dPr>
                          <m:ctrlPr>
                            <a:rPr lang="el-GR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l-G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l-GR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l-GR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𝑛</m:t>
                                      </m:r>
                                      <m: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l-GR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l-GR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𝜋</m:t>
                                          </m:r>
                                        </m:num>
                                        <m:den>
                                          <m:r>
                                            <a:rPr lang="en-US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Arial" panose="020B0604020202020204" pitchFamily="34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func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+1−</m:t>
                          </m:r>
                          <m:func>
                            <m:funcPr>
                              <m:ctrlPr>
                                <a:rPr lang="el-GR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l-GR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8588CD8-CE9C-4BA5-8F9D-7460373141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48" y="2228487"/>
                <a:ext cx="11143962" cy="39273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8717243"/>
      </p:ext>
    </p:extLst>
  </p:cSld>
  <p:clrMapOvr>
    <a:masterClrMapping/>
  </p:clrMapOvr>
</p:sld>
</file>

<file path=ppt/theme/theme1.xml><?xml version="1.0" encoding="utf-8"?>
<a:theme xmlns:a="http://schemas.openxmlformats.org/drawingml/2006/main" name="Μέρισμα">
  <a:themeElements>
    <a:clrScheme name="Μέρισμ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Μέρισμ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Μέρισμ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Μέρισμα</Template>
  <TotalTime>701</TotalTime>
  <Words>771</Words>
  <Application>Microsoft Office PowerPoint</Application>
  <PresentationFormat>Widescreen</PresentationFormat>
  <Paragraphs>345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 Math</vt:lpstr>
      <vt:lpstr>Corbel</vt:lpstr>
      <vt:lpstr>Gill Sans MT</vt:lpstr>
      <vt:lpstr>Times New Roman</vt:lpstr>
      <vt:lpstr>Wingdings</vt:lpstr>
      <vt:lpstr>Wingdings 2</vt:lpstr>
      <vt:lpstr>Μέρισμα</vt:lpstr>
      <vt:lpstr>Six-step VSI – 120° Conduction mode</vt:lpstr>
      <vt:lpstr>PowerPoint Presentation</vt:lpstr>
      <vt:lpstr>States </vt:lpstr>
      <vt:lpstr>States </vt:lpstr>
      <vt:lpstr>States </vt:lpstr>
      <vt:lpstr>PowerPoint Presentation</vt:lpstr>
      <vt:lpstr>PowerPoint Presentation</vt:lpstr>
      <vt:lpstr>HArmonic analysis</vt:lpstr>
      <vt:lpstr>HArmonic analysis</vt:lpstr>
      <vt:lpstr>HArmonic analysis</vt:lpstr>
      <vt:lpstr>HArmonic analysis</vt:lpstr>
      <vt:lpstr>HArmonic analysis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Andreas Tihalas</dc:creator>
  <cp:lastModifiedBy>User</cp:lastModifiedBy>
  <cp:revision>57</cp:revision>
  <dcterms:created xsi:type="dcterms:W3CDTF">2021-04-02T08:26:28Z</dcterms:created>
  <dcterms:modified xsi:type="dcterms:W3CDTF">2021-09-23T10:54:29Z</dcterms:modified>
</cp:coreProperties>
</file>