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7" r:id="rId2"/>
    <p:sldId id="397" r:id="rId3"/>
    <p:sldId id="398" r:id="rId4"/>
    <p:sldId id="399" r:id="rId5"/>
    <p:sldId id="328" r:id="rId6"/>
    <p:sldId id="400" r:id="rId7"/>
    <p:sldId id="401" r:id="rId8"/>
    <p:sldId id="402" r:id="rId9"/>
    <p:sldId id="404" r:id="rId10"/>
    <p:sldId id="405" r:id="rId11"/>
    <p:sldId id="406" r:id="rId12"/>
    <p:sldId id="429" r:id="rId13"/>
    <p:sldId id="390" r:id="rId14"/>
    <p:sldId id="332" r:id="rId15"/>
    <p:sldId id="367" r:id="rId16"/>
    <p:sldId id="407" r:id="rId17"/>
    <p:sldId id="408" r:id="rId18"/>
    <p:sldId id="385" r:id="rId19"/>
    <p:sldId id="335" r:id="rId20"/>
    <p:sldId id="391" r:id="rId21"/>
    <p:sldId id="392" r:id="rId22"/>
    <p:sldId id="393" r:id="rId23"/>
    <p:sldId id="410" r:id="rId24"/>
    <p:sldId id="336" r:id="rId25"/>
    <p:sldId id="411" r:id="rId26"/>
    <p:sldId id="415" r:id="rId27"/>
    <p:sldId id="412" r:id="rId28"/>
    <p:sldId id="413" r:id="rId29"/>
    <p:sldId id="414" r:id="rId30"/>
    <p:sldId id="386" r:id="rId31"/>
    <p:sldId id="387" r:id="rId32"/>
    <p:sldId id="388" r:id="rId33"/>
    <p:sldId id="356" r:id="rId34"/>
    <p:sldId id="409" r:id="rId35"/>
    <p:sldId id="337" r:id="rId36"/>
    <p:sldId id="338" r:id="rId37"/>
    <p:sldId id="416" r:id="rId38"/>
    <p:sldId id="417" r:id="rId39"/>
    <p:sldId id="418" r:id="rId40"/>
    <p:sldId id="430" r:id="rId41"/>
    <p:sldId id="431" r:id="rId42"/>
    <p:sldId id="432" r:id="rId43"/>
    <p:sldId id="433" r:id="rId44"/>
    <p:sldId id="353" r:id="rId45"/>
    <p:sldId id="354" r:id="rId46"/>
    <p:sldId id="434" r:id="rId47"/>
    <p:sldId id="435" r:id="rId48"/>
    <p:sldId id="436" r:id="rId49"/>
    <p:sldId id="437" r:id="rId50"/>
    <p:sldId id="438" r:id="rId51"/>
    <p:sldId id="439" r:id="rId52"/>
  </p:sldIdLst>
  <p:sldSz cx="9144000" cy="6858000" type="screen4x3"/>
  <p:notesSz cx="6797675" cy="99266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3300"/>
    <a:srgbClr val="6666FF"/>
    <a:srgbClr val="3366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3" autoAdjust="0"/>
    <p:restoredTop sz="88546" autoAdjust="0"/>
  </p:normalViewPr>
  <p:slideViewPr>
    <p:cSldViewPr>
      <p:cViewPr varScale="1">
        <p:scale>
          <a:sx n="113" d="100"/>
          <a:sy n="113" d="100"/>
        </p:scale>
        <p:origin x="234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0.wmf"/><Relationship Id="rId5" Type="http://schemas.openxmlformats.org/officeDocument/2006/relationships/image" Target="../media/image56.wmf"/><Relationship Id="rId4" Type="http://schemas.openxmlformats.org/officeDocument/2006/relationships/image" Target="../media/image69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image" Target="../media/image85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12" Type="http://schemas.openxmlformats.org/officeDocument/2006/relationships/image" Target="../media/image84.wmf"/><Relationship Id="rId17" Type="http://schemas.openxmlformats.org/officeDocument/2006/relationships/image" Target="../media/image89.wmf"/><Relationship Id="rId2" Type="http://schemas.openxmlformats.org/officeDocument/2006/relationships/image" Target="../media/image74.wmf"/><Relationship Id="rId16" Type="http://schemas.openxmlformats.org/officeDocument/2006/relationships/image" Target="../media/image88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5" Type="http://schemas.openxmlformats.org/officeDocument/2006/relationships/image" Target="../media/image87.wmf"/><Relationship Id="rId10" Type="http://schemas.openxmlformats.org/officeDocument/2006/relationships/image" Target="../media/image82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Relationship Id="rId14" Type="http://schemas.openxmlformats.org/officeDocument/2006/relationships/image" Target="../media/image86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3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5.wmf"/><Relationship Id="rId1" Type="http://schemas.openxmlformats.org/officeDocument/2006/relationships/image" Target="../media/image94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6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7.wmf"/></Relationships>
</file>

<file path=ppt/drawings/_rels/vmlDrawing3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9.wmf"/><Relationship Id="rId1" Type="http://schemas.openxmlformats.org/officeDocument/2006/relationships/image" Target="../media/image98.wmf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1.wmf"/><Relationship Id="rId1" Type="http://schemas.openxmlformats.org/officeDocument/2006/relationships/image" Target="../media/image100.wmf"/></Relationships>
</file>

<file path=ppt/drawings/_rels/vmlDrawing3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3.wmf"/><Relationship Id="rId1" Type="http://schemas.openxmlformats.org/officeDocument/2006/relationships/image" Target="../media/image102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78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68E6B43-5E88-4777-B15C-5D5BC1DD782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9337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noFill/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2897215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6262179-9C84-48C3-BF3A-5D9ABC1ED9A6}" type="slidenum">
              <a:rPr lang="en-US" altLang="el-GR" b="0"/>
              <a:pPr eaLnBrk="1" hangingPunct="1"/>
              <a:t>28</a:t>
            </a:fld>
            <a:endParaRPr lang="en-US" altLang="el-GR" b="0"/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580759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A45BDCE-81B2-4D78-9B0F-7F7F3EC91A87}" type="slidenum">
              <a:rPr lang="en-US" altLang="el-GR" b="0"/>
              <a:pPr eaLnBrk="1" hangingPunct="1"/>
              <a:t>29</a:t>
            </a:fld>
            <a:endParaRPr lang="en-US" altLang="el-GR" b="0"/>
          </a:p>
        </p:txBody>
      </p:sp>
      <p:sp>
        <p:nvSpPr>
          <p:cNvPr id="208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566432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fld id="{3FDE908B-0AF9-44B4-BA7D-0172F26BA0ED}" type="slidenum">
              <a:rPr lang="en-US" altLang="el-GR" sz="1200"/>
              <a:pPr/>
              <a:t>34</a:t>
            </a:fld>
            <a:endParaRPr lang="en-US" altLang="el-GR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5620446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noFill/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332351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noFill/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3443455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02756" indent="-270291"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081164" indent="-216233"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513629" indent="-216233"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1946095" indent="-216233"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378560" indent="-216233" defTabSz="8664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811026" indent="-216233" defTabSz="8664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243491" indent="-216233" defTabSz="8664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675957" indent="-216233" defTabSz="8664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11EEB29C-F3DB-460B-98CA-E25DBAAAD879}" type="slidenum">
              <a:rPr lang="ar-SA" altLang="el-GR" smtClean="0">
                <a:latin typeface="Arial" charset="0"/>
              </a:rPr>
              <a:pPr eaLnBrk="1" hangingPunct="1"/>
              <a:t>37</a:t>
            </a:fld>
            <a:endParaRPr lang="en-US" altLang="el-GR" smtClean="0">
              <a:latin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502226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noFill/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426780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fld id="{5EAE2ADE-FAE6-4B13-8BE8-99B4623FEE09}" type="slidenum">
              <a:rPr lang="en-US" altLang="el-GR" sz="1200"/>
              <a:pPr/>
              <a:t>16</a:t>
            </a:fld>
            <a:endParaRPr lang="en-US" altLang="el-GR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412506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fld id="{9BD78436-CCC7-46B7-8F59-D3277C49AA4F}" type="slidenum">
              <a:rPr lang="en-US" altLang="el-GR" sz="1200"/>
              <a:pPr/>
              <a:t>17</a:t>
            </a:fld>
            <a:endParaRPr lang="en-US" altLang="el-GR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869550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noFill/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563746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02756" indent="-270291"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081164" indent="-216233"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513629" indent="-216233"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1946095" indent="-216233" defTabSz="866433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378560" indent="-216233" defTabSz="8664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811026" indent="-216233" defTabSz="8664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243491" indent="-216233" defTabSz="8664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675957" indent="-216233" defTabSz="8664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64CE016-F5FB-49D7-8D62-4E64A76B553E}" type="slidenum">
              <a:rPr lang="ar-SA" altLang="el-GR" smtClean="0">
                <a:latin typeface="Arial" charset="0"/>
              </a:rPr>
              <a:pPr eaLnBrk="1" hangingPunct="1"/>
              <a:t>21</a:t>
            </a:fld>
            <a:endParaRPr lang="en-US" altLang="el-GR" smtClean="0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843079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noFill/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817861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noFill/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4137687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20C45E-B5E2-4D5B-8AF9-1389B9E248AC}" type="slidenum">
              <a:rPr lang="en-US" altLang="el-GR" b="0"/>
              <a:pPr eaLnBrk="1" hangingPunct="1"/>
              <a:t>27</a:t>
            </a:fld>
            <a:endParaRPr lang="en-US" altLang="el-GR" b="0"/>
          </a:p>
        </p:txBody>
      </p:sp>
      <p:sp>
        <p:nvSpPr>
          <p:cNvPr id="206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86766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3A85A-E4E2-4692-BF4F-13AEED8DACB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240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706C7-4FA6-467A-B491-1B196E0133E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04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57912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57912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E6A02-36EE-4C0A-9CF2-2394A2EC37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9664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2075"/>
            <a:ext cx="9142413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533400"/>
            <a:ext cx="4494213" cy="63230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533400"/>
            <a:ext cx="4495800" cy="3084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770313"/>
            <a:ext cx="4495800" cy="3086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0614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1F5B-428B-4DCD-B372-91A7497CA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3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0000FF"/>
                </a:solidFill>
                <a:latin typeface="Arno Pro Caption" pitchFamily="18" charset="0"/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no Pro Caption" pitchFamily="18" charset="0"/>
              </a:defRPr>
            </a:lvl1pPr>
            <a:lvl2pPr>
              <a:defRPr>
                <a:latin typeface="Arno Pro Caption" pitchFamily="18" charset="0"/>
              </a:defRPr>
            </a:lvl2pPr>
            <a:lvl3pPr>
              <a:defRPr>
                <a:latin typeface="Arno Pro Caption" pitchFamily="18" charset="0"/>
              </a:defRPr>
            </a:lvl3pPr>
            <a:lvl4pPr>
              <a:defRPr>
                <a:latin typeface="Arno Pro Caption" pitchFamily="18" charset="0"/>
              </a:defRPr>
            </a:lvl4pPr>
            <a:lvl5pPr>
              <a:defRPr>
                <a:latin typeface="Arno Pro Caption" pitchFamily="18" charset="0"/>
              </a:defRPr>
            </a:lvl5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defRPr>
            </a:lvl1pPr>
          </a:lstStyle>
          <a:p>
            <a:pPr>
              <a:defRPr/>
            </a:pPr>
            <a:fld id="{7C0C7880-35DE-403B-B262-B177BD98112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155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3D2F4-3555-4807-87CF-E5211B376B9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78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B3C4E-7312-4B93-B901-CD7187914A7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522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7416E-FA57-4C8A-89DD-4DDC0159579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263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C88D0-3DAD-4EEE-8F12-A03EC48BE48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777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133D6-5633-435C-9538-C6FF17FB71D2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931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742AC-48FF-45FF-BB49-D3D09660B43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549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AC18B-93A9-46D2-9615-5870F6BB20D7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698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2484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3366CC"/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baseline="0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defRPr>
            </a:lvl1pPr>
          </a:lstStyle>
          <a:p>
            <a:pPr>
              <a:defRPr/>
            </a:pPr>
            <a:fld id="{573AA9DC-D4D4-4E0F-888D-2B81879E109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8" r:id="rId12"/>
    <p:sldLayoutId id="2147483810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0.png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8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51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1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53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60.wmf"/><Relationship Id="rId18" Type="http://schemas.openxmlformats.org/officeDocument/2006/relationships/oleObject" Target="../embeddings/oleObject60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64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1.bin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5" Type="http://schemas.openxmlformats.org/officeDocument/2006/relationships/image" Target="../media/image61.wmf"/><Relationship Id="rId23" Type="http://schemas.openxmlformats.org/officeDocument/2006/relationships/image" Target="../media/image65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63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58.bin"/><Relationship Id="rId22" Type="http://schemas.openxmlformats.org/officeDocument/2006/relationships/oleObject" Target="../embeddings/oleObject62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56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68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71.wmf"/><Relationship Id="rId4" Type="http://schemas.openxmlformats.org/officeDocument/2006/relationships/oleObject" Target="../embeddings/oleObject69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72.wmf"/></Relationships>
</file>

<file path=ppt/slides/_rels/slide3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7.wmf"/><Relationship Id="rId18" Type="http://schemas.openxmlformats.org/officeDocument/2006/relationships/oleObject" Target="../embeddings/oleObject79.bin"/><Relationship Id="rId26" Type="http://schemas.openxmlformats.org/officeDocument/2006/relationships/oleObject" Target="../embeddings/oleObject83.bin"/><Relationship Id="rId21" Type="http://schemas.openxmlformats.org/officeDocument/2006/relationships/image" Target="../media/image81.wmf"/><Relationship Id="rId34" Type="http://schemas.openxmlformats.org/officeDocument/2006/relationships/oleObject" Target="../embeddings/oleObject87.bin"/><Relationship Id="rId7" Type="http://schemas.openxmlformats.org/officeDocument/2006/relationships/oleObject" Target="../embeddings/oleObject73.bin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9.wmf"/><Relationship Id="rId25" Type="http://schemas.openxmlformats.org/officeDocument/2006/relationships/image" Target="../media/image83.wmf"/><Relationship Id="rId33" Type="http://schemas.openxmlformats.org/officeDocument/2006/relationships/image" Target="../media/image87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78.bin"/><Relationship Id="rId20" Type="http://schemas.openxmlformats.org/officeDocument/2006/relationships/oleObject" Target="../embeddings/oleObject80.bin"/><Relationship Id="rId29" Type="http://schemas.openxmlformats.org/officeDocument/2006/relationships/image" Target="../media/image85.wmf"/><Relationship Id="rId1" Type="http://schemas.openxmlformats.org/officeDocument/2006/relationships/vmlDrawing" Target="../drawings/vmlDrawing27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5.bin"/><Relationship Id="rId24" Type="http://schemas.openxmlformats.org/officeDocument/2006/relationships/oleObject" Target="../embeddings/oleObject82.bin"/><Relationship Id="rId32" Type="http://schemas.openxmlformats.org/officeDocument/2006/relationships/oleObject" Target="../embeddings/oleObject86.bin"/><Relationship Id="rId37" Type="http://schemas.openxmlformats.org/officeDocument/2006/relationships/image" Target="../media/image89.wmf"/><Relationship Id="rId5" Type="http://schemas.openxmlformats.org/officeDocument/2006/relationships/oleObject" Target="../embeddings/oleObject72.bin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28" Type="http://schemas.openxmlformats.org/officeDocument/2006/relationships/oleObject" Target="../embeddings/oleObject84.bin"/><Relationship Id="rId36" Type="http://schemas.openxmlformats.org/officeDocument/2006/relationships/oleObject" Target="../embeddings/oleObject88.bin"/><Relationship Id="rId10" Type="http://schemas.openxmlformats.org/officeDocument/2006/relationships/image" Target="../media/image76.wmf"/><Relationship Id="rId19" Type="http://schemas.openxmlformats.org/officeDocument/2006/relationships/image" Target="../media/image80.wmf"/><Relationship Id="rId31" Type="http://schemas.openxmlformats.org/officeDocument/2006/relationships/image" Target="../media/image8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4.bin"/><Relationship Id="rId14" Type="http://schemas.openxmlformats.org/officeDocument/2006/relationships/oleObject" Target="../embeddings/oleObject77.bin"/><Relationship Id="rId22" Type="http://schemas.openxmlformats.org/officeDocument/2006/relationships/oleObject" Target="../embeddings/oleObject81.bin"/><Relationship Id="rId27" Type="http://schemas.openxmlformats.org/officeDocument/2006/relationships/image" Target="../media/image84.wmf"/><Relationship Id="rId30" Type="http://schemas.openxmlformats.org/officeDocument/2006/relationships/oleObject" Target="../embeddings/oleObject85.bin"/><Relationship Id="rId35" Type="http://schemas.openxmlformats.org/officeDocument/2006/relationships/image" Target="../media/image88.wmf"/><Relationship Id="rId8" Type="http://schemas.openxmlformats.org/officeDocument/2006/relationships/image" Target="../media/image75.wmf"/><Relationship Id="rId3" Type="http://schemas.openxmlformats.org/officeDocument/2006/relationships/oleObject" Target="../embeddings/oleObject7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91.wmf"/><Relationship Id="rId5" Type="http://schemas.openxmlformats.org/officeDocument/2006/relationships/oleObject" Target="../embeddings/oleObject90.bin"/><Relationship Id="rId4" Type="http://schemas.openxmlformats.org/officeDocument/2006/relationships/image" Target="../media/image90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92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93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95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94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image" Target="../media/image96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97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99.wmf"/><Relationship Id="rId5" Type="http://schemas.openxmlformats.org/officeDocument/2006/relationships/oleObject" Target="../embeddings/oleObject98.bin"/><Relationship Id="rId4" Type="http://schemas.openxmlformats.org/officeDocument/2006/relationships/image" Target="../media/image98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101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100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102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4" Type="http://schemas.openxmlformats.org/officeDocument/2006/relationships/image" Target="../media/image10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image" Target="../media/image15.wmf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4 - Θέση αριθμού διαφάνειας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EC3E68D3-5677-422D-8D34-3AC4C3BF4B83}" type="slidenum">
              <a:rPr lang="el-GR" sz="1400" smtClean="0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eaLnBrk="1" hangingPunct="1">
                <a:defRPr/>
              </a:pPr>
              <a:t>1</a:t>
            </a:fld>
            <a:endParaRPr lang="el-GR" sz="1400" dirty="0" smtClean="0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 smtClean="0">
                <a:solidFill>
                  <a:schemeClr val="accent1">
                    <a:lumMod val="50000"/>
                  </a:schemeClr>
                </a:solidFill>
              </a:rPr>
              <a:t>ΑΡΙΘΜΗΤΙΚΗ ΑΝΑΛΥΣΗ</a:t>
            </a:r>
            <a:endParaRPr lang="en-US" sz="4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2781300"/>
            <a:ext cx="7632700" cy="1943100"/>
          </a:xfrm>
        </p:spPr>
        <p:txBody>
          <a:bodyPr/>
          <a:lstStyle/>
          <a:p>
            <a:pPr algn="l" eaLnBrk="1" hangingPunct="1">
              <a:defRPr/>
            </a:pPr>
            <a:r>
              <a:rPr lang="el-GR" b="1" dirty="0" smtClean="0">
                <a:latin typeface="Arno Pro Caption" pitchFamily="18" charset="0"/>
              </a:rPr>
              <a:t>4. </a:t>
            </a:r>
            <a:r>
              <a:rPr lang="el-GR" b="1" dirty="0" smtClean="0">
                <a:solidFill>
                  <a:srgbClr val="0000FF"/>
                </a:solidFill>
                <a:latin typeface="Arno Pro Caption" pitchFamily="18" charset="0"/>
              </a:rPr>
              <a:t>Σειρές </a:t>
            </a:r>
            <a:r>
              <a:rPr lang="en-US" b="1" dirty="0" smtClean="0">
                <a:solidFill>
                  <a:srgbClr val="0000FF"/>
                </a:solidFill>
                <a:latin typeface="Arno Pro Caption" pitchFamily="18" charset="0"/>
              </a:rPr>
              <a:t>Taylor - </a:t>
            </a:r>
            <a:r>
              <a:rPr lang="el-GR" b="1" dirty="0" smtClean="0">
                <a:latin typeface="Arno Pro Caption" pitchFamily="18" charset="0"/>
              </a:rPr>
              <a:t>Σφάλματα </a:t>
            </a:r>
            <a:r>
              <a:rPr lang="el-GR" b="1" dirty="0">
                <a:latin typeface="Arno Pro Caption" pitchFamily="18" charset="0"/>
              </a:rPr>
              <a:t>αποκοπής </a:t>
            </a:r>
            <a:endParaRPr lang="en-US" b="1" dirty="0">
              <a:solidFill>
                <a:srgbClr val="0000FF"/>
              </a:solidFill>
              <a:latin typeface="Arno Pro Caption" pitchFamily="18" charset="0"/>
            </a:endParaRPr>
          </a:p>
          <a:p>
            <a:pPr marL="514350" indent="-514350" algn="l" eaLnBrk="1" hangingPunct="1">
              <a:buFontTx/>
              <a:buAutoNum type="arabicPeriod" startAt="2"/>
              <a:defRPr/>
            </a:pPr>
            <a:endParaRPr lang="en-US" b="1" dirty="0" smtClean="0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3200" dirty="0">
                <a:latin typeface="Arno Pro Caption" pitchFamily="18" charset="0"/>
              </a:rPr>
              <a:t>Taylor series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5A4B54E6-8552-49F9-9D75-56BA395E698A}" type="slidenum">
              <a:rPr lang="en-US" alt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10</a:t>
            </a:fld>
            <a:endParaRPr lang="en-US" altLang="el-GR" sz="1400" b="1" dirty="0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927410" y="1916831"/>
            <a:ext cx="7378935" cy="461666"/>
            <a:chOff x="927410" y="1916831"/>
            <a:chExt cx="7378935" cy="461666"/>
          </a:xfrm>
        </p:grpSpPr>
        <p:sp>
          <p:nvSpPr>
            <p:cNvPr id="292882" name="Text Box 18"/>
            <p:cNvSpPr txBox="1">
              <a:spLocks noChangeArrowheads="1"/>
            </p:cNvSpPr>
            <p:nvPr/>
          </p:nvSpPr>
          <p:spPr bwMode="auto">
            <a:xfrm>
              <a:off x="927410" y="1916832"/>
              <a:ext cx="562175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buFontTx/>
                <a:buNone/>
              </a:pPr>
              <a:r>
                <a:rPr kumimoji="0" lang="en-US" altLang="el-GR" sz="2400" dirty="0">
                  <a:latin typeface="Arno Pro Caption" pitchFamily="18" charset="0"/>
                </a:rPr>
                <a:t>which has </a:t>
              </a:r>
              <a:r>
                <a:rPr kumimoji="0" lang="en-US" altLang="el-GR" sz="2400" b="1" i="1" dirty="0">
                  <a:latin typeface="Arno Pro Caption" pitchFamily="18" charset="0"/>
                </a:rPr>
                <a:t>derivatives of all orders</a:t>
              </a:r>
              <a:r>
                <a:rPr kumimoji="0" lang="en-US" altLang="el-GR" sz="2400" dirty="0">
                  <a:latin typeface="Arno Pro Caption" pitchFamily="18" charset="0"/>
                </a:rPr>
                <a:t> at a point</a:t>
              </a:r>
            </a:p>
          </p:txBody>
        </p:sp>
        <p:graphicFrame>
          <p:nvGraphicFramePr>
            <p:cNvPr id="292883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6616973"/>
                </p:ext>
              </p:extLst>
            </p:nvPr>
          </p:nvGraphicFramePr>
          <p:xfrm>
            <a:off x="6012160" y="1966689"/>
            <a:ext cx="239174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466" name="Equation" r:id="rId3" imgW="126720" imgH="139680" progId="Equation.3">
                    <p:embed/>
                  </p:oleObj>
                </mc:Choice>
                <mc:Fallback>
                  <p:oleObj name="Equation" r:id="rId3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-14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12160" y="1966689"/>
                          <a:ext cx="239174" cy="361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2885" name="Text Box 21"/>
            <p:cNvSpPr txBox="1">
              <a:spLocks noChangeArrowheads="1"/>
            </p:cNvSpPr>
            <p:nvPr/>
          </p:nvSpPr>
          <p:spPr bwMode="auto">
            <a:xfrm>
              <a:off x="6444208" y="1916831"/>
              <a:ext cx="186213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kumimoji="0" lang="en-US" altLang="el-GR" sz="2400" dirty="0">
                  <a:latin typeface="Arno Pro Caption" pitchFamily="18" charset="0"/>
                </a:rPr>
                <a:t>is given by</a:t>
              </a:r>
            </a:p>
          </p:txBody>
        </p:sp>
      </p:grpSp>
      <p:grpSp>
        <p:nvGrpSpPr>
          <p:cNvPr id="3" name="Ομάδα 2"/>
          <p:cNvGrpSpPr/>
          <p:nvPr/>
        </p:nvGrpSpPr>
        <p:grpSpPr>
          <a:xfrm>
            <a:off x="800884" y="1280145"/>
            <a:ext cx="4949736" cy="522288"/>
            <a:chOff x="800884" y="1280145"/>
            <a:chExt cx="4949736" cy="522288"/>
          </a:xfrm>
        </p:grpSpPr>
        <p:graphicFrame>
          <p:nvGraphicFramePr>
            <p:cNvPr id="292896" name="Object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55935712"/>
                </p:ext>
              </p:extLst>
            </p:nvPr>
          </p:nvGraphicFramePr>
          <p:xfrm>
            <a:off x="4860032" y="1280145"/>
            <a:ext cx="890588" cy="522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467" name="Equation" r:id="rId5" imgW="342720" imgH="203040" progId="Equation.3">
                    <p:embed/>
                  </p:oleObj>
                </mc:Choice>
                <mc:Fallback>
                  <p:oleObj name="Equation" r:id="rId5" imgW="34272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-14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0032" y="1280145"/>
                          <a:ext cx="890588" cy="522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2899" name="Text Box 35"/>
            <p:cNvSpPr txBox="1">
              <a:spLocks noChangeArrowheads="1"/>
            </p:cNvSpPr>
            <p:nvPr/>
          </p:nvSpPr>
          <p:spPr bwMode="auto">
            <a:xfrm>
              <a:off x="800884" y="1340768"/>
              <a:ext cx="410240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kumimoji="0" lang="en-US" altLang="el-GR" sz="2400" dirty="0">
                  <a:latin typeface="Arno Pro Caption" pitchFamily="18" charset="0"/>
                </a:rPr>
                <a:t>The </a:t>
              </a:r>
              <a:r>
                <a:rPr kumimoji="0" lang="en-US" altLang="el-GR" sz="2400" b="1" i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no Pro Caption" pitchFamily="18" charset="0"/>
                </a:rPr>
                <a:t>Taylor series</a:t>
              </a:r>
              <a:r>
                <a:rPr kumimoji="0" lang="en-US" altLang="el-GR" sz="2400" dirty="0">
                  <a:latin typeface="Arno Pro Caption" pitchFamily="18" charset="0"/>
                </a:rPr>
                <a:t> for a function</a:t>
              </a:r>
            </a:p>
          </p:txBody>
        </p:sp>
      </p:grpSp>
      <p:graphicFrame>
        <p:nvGraphicFramePr>
          <p:cNvPr id="29290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498630"/>
              </p:ext>
            </p:extLst>
          </p:nvPr>
        </p:nvGraphicFramePr>
        <p:xfrm>
          <a:off x="467544" y="2708920"/>
          <a:ext cx="8388424" cy="687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468" name="Equation" r:id="rId7" imgW="3238200" imgH="266400" progId="Equation.3">
                  <p:embed/>
                </p:oleObj>
              </mc:Choice>
              <mc:Fallback>
                <p:oleObj name="Equation" r:id="rId7" imgW="32382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708920"/>
                        <a:ext cx="8388424" cy="6873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658192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2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2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8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3200" dirty="0">
                <a:latin typeface="Arno Pro Caption" pitchFamily="18" charset="0"/>
              </a:rPr>
              <a:t>Compare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11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sp>
        <p:nvSpPr>
          <p:cNvPr id="410627" name="Text Box 3"/>
          <p:cNvSpPr txBox="1">
            <a:spLocks noChangeArrowheads="1"/>
          </p:cNvSpPr>
          <p:nvPr/>
        </p:nvSpPr>
        <p:spPr bwMode="auto">
          <a:xfrm>
            <a:off x="2659063" y="1703388"/>
            <a:ext cx="34211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kumimoji="0" lang="en-US" altLang="el-GR" sz="3200" b="1" dirty="0">
                <a:solidFill>
                  <a:srgbClr val="00B0F0"/>
                </a:solidFill>
                <a:latin typeface="Arno Pro Caption" pitchFamily="18" charset="0"/>
              </a:rPr>
              <a:t>Taylor polynomial</a:t>
            </a:r>
          </a:p>
        </p:txBody>
      </p:sp>
      <p:sp>
        <p:nvSpPr>
          <p:cNvPr id="410629" name="Text Box 5"/>
          <p:cNvSpPr txBox="1">
            <a:spLocks noChangeArrowheads="1"/>
          </p:cNvSpPr>
          <p:nvPr/>
        </p:nvSpPr>
        <p:spPr bwMode="auto">
          <a:xfrm>
            <a:off x="3182938" y="3886200"/>
            <a:ext cx="24352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kumimoji="0" lang="en-US" altLang="el-GR" sz="3200" b="1" dirty="0">
                <a:solidFill>
                  <a:srgbClr val="CC3300"/>
                </a:solidFill>
                <a:latin typeface="Arno Pro Caption" pitchFamily="18" charset="0"/>
              </a:rPr>
              <a:t>Taylor series</a:t>
            </a:r>
          </a:p>
        </p:txBody>
      </p:sp>
      <p:graphicFrame>
        <p:nvGraphicFramePr>
          <p:cNvPr id="410632" name="Object 8"/>
          <p:cNvGraphicFramePr>
            <a:graphicFrameLocks noChangeAspect="1"/>
          </p:cNvGraphicFramePr>
          <p:nvPr/>
        </p:nvGraphicFramePr>
        <p:xfrm>
          <a:off x="0" y="2679700"/>
          <a:ext cx="9144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338" name="Equation" r:id="rId3" imgW="3238200" imgH="266400" progId="Equation.3">
                  <p:embed/>
                </p:oleObj>
              </mc:Choice>
              <mc:Fallback>
                <p:oleObj name="Equation" r:id="rId3" imgW="32382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679700"/>
                        <a:ext cx="9144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33" name="Object 9"/>
          <p:cNvGraphicFramePr>
            <a:graphicFrameLocks noChangeAspect="1"/>
          </p:cNvGraphicFramePr>
          <p:nvPr/>
        </p:nvGraphicFramePr>
        <p:xfrm>
          <a:off x="0" y="4873625"/>
          <a:ext cx="9144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339" name="Equation" r:id="rId5" imgW="3238200" imgH="266400" progId="Equation.3">
                  <p:embed/>
                </p:oleObj>
              </mc:Choice>
              <mc:Fallback>
                <p:oleObj name="Equation" r:id="rId5" imgW="32382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873625"/>
                        <a:ext cx="9144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763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6" grpId="0" animBg="1" autoUpdateAnimBg="0"/>
      <p:bldP spid="410627" grpId="0" autoUpdateAnimBg="0"/>
      <p:bldP spid="41062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Truncated Taylor Series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dirty="0"/>
              <a:t>We cannot evaluate a Taylor series – it is infinite!</a:t>
            </a:r>
          </a:p>
          <a:p>
            <a:r>
              <a:rPr lang="en-US" altLang="el-GR" dirty="0"/>
              <a:t>We can approximate the value for a function by forming a Taylor series </a:t>
            </a:r>
            <a:r>
              <a:rPr lang="en-US" altLang="el-GR" dirty="0">
                <a:solidFill>
                  <a:srgbClr val="FF0000"/>
                </a:solidFill>
              </a:rPr>
              <a:t>with a finite number of terms</a:t>
            </a:r>
            <a:r>
              <a:rPr lang="en-US" altLang="el-GR" dirty="0"/>
              <a:t>;</a:t>
            </a:r>
          </a:p>
          <a:p>
            <a:r>
              <a:rPr lang="en-US" altLang="el-GR" dirty="0"/>
              <a:t>We call this a </a:t>
            </a:r>
            <a:r>
              <a:rPr lang="en-US" altLang="el-GR" b="1" i="1" dirty="0"/>
              <a:t>Truncated Taylor Series.</a:t>
            </a:r>
            <a:endParaRPr lang="en-US" altLang="el-GR" dirty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06806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Θέση αριθμού διαφάνειας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 algn="r"/>
            <a:fld id="{297EA083-F1B5-4E9A-BBB3-F654D29C8890}" type="slidenum">
              <a:rPr lang="zh-TW" altLang="en-US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13</a:t>
            </a:fld>
            <a:endParaRPr lang="en-US" altLang="zh-TW" sz="1400" b="1" dirty="0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US" altLang="zh-TW"/>
              <a:t>Truncation Errors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16129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zh-TW" sz="2800">
                <a:solidFill>
                  <a:srgbClr val="0B2FC7"/>
                </a:solidFill>
              </a:rPr>
              <a:t>Truncation errors</a:t>
            </a:r>
            <a:r>
              <a:rPr lang="en-US" altLang="zh-TW" sz="2800"/>
              <a:t> are the errors that result from using an </a:t>
            </a:r>
            <a:r>
              <a:rPr lang="en-US" altLang="zh-TW" sz="2800" u="sng">
                <a:solidFill>
                  <a:srgbClr val="FA1A02"/>
                </a:solidFill>
              </a:rPr>
              <a:t>approximation</a:t>
            </a:r>
            <a:r>
              <a:rPr lang="en-US" altLang="zh-TW" sz="2800"/>
              <a:t> in place of an exact mathematical procedure.</a:t>
            </a:r>
            <a:endParaRPr lang="en-US" altLang="zh-TW" sz="1000"/>
          </a:p>
        </p:txBody>
      </p:sp>
      <p:graphicFrame>
        <p:nvGraphicFramePr>
          <p:cNvPr id="279577" name="Object 25"/>
          <p:cNvGraphicFramePr>
            <a:graphicFrameLocks noChangeAspect="1"/>
          </p:cNvGraphicFramePr>
          <p:nvPr/>
        </p:nvGraphicFramePr>
        <p:xfrm>
          <a:off x="1692275" y="3571875"/>
          <a:ext cx="585787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78" name="Equation" r:id="rId3" imgW="2730240" imgH="444240" progId="Equation.3">
                  <p:embed/>
                </p:oleObj>
              </mc:Choice>
              <mc:Fallback>
                <p:oleObj name="Equation" r:id="rId3" imgW="273024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571875"/>
                        <a:ext cx="5857875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581" name="Rectangle 29"/>
          <p:cNvSpPr>
            <a:spLocks noChangeArrowheads="1"/>
          </p:cNvSpPr>
          <p:nvPr/>
        </p:nvSpPr>
        <p:spPr bwMode="auto">
          <a:xfrm>
            <a:off x="2339975" y="3644900"/>
            <a:ext cx="3311525" cy="792163"/>
          </a:xfrm>
          <a:prstGeom prst="rect">
            <a:avLst/>
          </a:prstGeom>
          <a:noFill/>
          <a:ln w="12700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79582" name="Rectangle 30"/>
          <p:cNvSpPr>
            <a:spLocks noChangeArrowheads="1"/>
          </p:cNvSpPr>
          <p:nvPr/>
        </p:nvSpPr>
        <p:spPr bwMode="auto">
          <a:xfrm>
            <a:off x="5940425" y="3644900"/>
            <a:ext cx="1584325" cy="792163"/>
          </a:xfrm>
          <a:prstGeom prst="rect">
            <a:avLst/>
          </a:prstGeom>
          <a:noFill/>
          <a:ln w="12700" algn="ctr">
            <a:solidFill>
              <a:srgbClr val="FA1A0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79583" name="Line 31"/>
          <p:cNvSpPr>
            <a:spLocks noChangeShapeType="1"/>
          </p:cNvSpPr>
          <p:nvPr/>
        </p:nvSpPr>
        <p:spPr bwMode="auto">
          <a:xfrm flipH="1" flipV="1">
            <a:off x="3348038" y="3355975"/>
            <a:ext cx="503237" cy="2889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79584" name="Rectangle 32"/>
          <p:cNvSpPr>
            <a:spLocks noChangeArrowheads="1"/>
          </p:cNvSpPr>
          <p:nvPr/>
        </p:nvSpPr>
        <p:spPr bwMode="auto">
          <a:xfrm>
            <a:off x="1260475" y="2995613"/>
            <a:ext cx="22320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buFontTx/>
              <a:buNone/>
            </a:pPr>
            <a:r>
              <a:rPr lang="de-DE" altLang="el-GR" sz="2400" dirty="0">
                <a:solidFill>
                  <a:srgbClr val="0B2FC7"/>
                </a:solidFill>
                <a:latin typeface="Arno Pro Caption" pitchFamily="18" charset="0"/>
              </a:rPr>
              <a:t>Approximation</a:t>
            </a:r>
            <a:endParaRPr lang="de-DE" altLang="el-GR" sz="2400" baseline="30000" dirty="0">
              <a:solidFill>
                <a:srgbClr val="0B2FC7"/>
              </a:solidFill>
              <a:latin typeface="Arno Pro Caption" pitchFamily="18" charset="0"/>
            </a:endParaRPr>
          </a:p>
        </p:txBody>
      </p:sp>
      <p:sp>
        <p:nvSpPr>
          <p:cNvPr id="279585" name="Line 33"/>
          <p:cNvSpPr>
            <a:spLocks noChangeShapeType="1"/>
          </p:cNvSpPr>
          <p:nvPr/>
        </p:nvSpPr>
        <p:spPr bwMode="auto">
          <a:xfrm flipV="1">
            <a:off x="6443663" y="3427413"/>
            <a:ext cx="433387" cy="217487"/>
          </a:xfrm>
          <a:prstGeom prst="line">
            <a:avLst/>
          </a:prstGeom>
          <a:noFill/>
          <a:ln w="25400">
            <a:solidFill>
              <a:srgbClr val="FA1A0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79586" name="Rectangle 34"/>
          <p:cNvSpPr>
            <a:spLocks noChangeArrowheads="1"/>
          </p:cNvSpPr>
          <p:nvPr/>
        </p:nvSpPr>
        <p:spPr bwMode="auto">
          <a:xfrm>
            <a:off x="5364163" y="2995613"/>
            <a:ext cx="25908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buFontTx/>
              <a:buNone/>
            </a:pPr>
            <a:r>
              <a:rPr lang="de-DE" altLang="el-GR" sz="2400" dirty="0" err="1">
                <a:solidFill>
                  <a:srgbClr val="FA1A02"/>
                </a:solidFill>
                <a:latin typeface="Arno Pro Caption" pitchFamily="18" charset="0"/>
              </a:rPr>
              <a:t>Truncation</a:t>
            </a:r>
            <a:r>
              <a:rPr lang="de-DE" altLang="el-GR" sz="2400" dirty="0">
                <a:solidFill>
                  <a:srgbClr val="FA1A02"/>
                </a:solidFill>
                <a:latin typeface="Arno Pro Caption" pitchFamily="18" charset="0"/>
              </a:rPr>
              <a:t> Errors</a:t>
            </a:r>
            <a:endParaRPr lang="de-DE" altLang="el-GR" sz="2400" baseline="30000" dirty="0">
              <a:solidFill>
                <a:srgbClr val="FA1A02"/>
              </a:solidFill>
              <a:latin typeface="Arno Pro Caption" pitchFamily="18" charset="0"/>
            </a:endParaRPr>
          </a:p>
        </p:txBody>
      </p:sp>
      <p:sp>
        <p:nvSpPr>
          <p:cNvPr id="279587" name="AutoShape 35"/>
          <p:cNvSpPr>
            <a:spLocks/>
          </p:cNvSpPr>
          <p:nvPr/>
        </p:nvSpPr>
        <p:spPr bwMode="auto">
          <a:xfrm rot="16200000">
            <a:off x="4787900" y="2060575"/>
            <a:ext cx="288925" cy="5184775"/>
          </a:xfrm>
          <a:prstGeom prst="leftBrace">
            <a:avLst>
              <a:gd name="adj1" fmla="val 149542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79589" name="Rectangle 37"/>
          <p:cNvSpPr>
            <a:spLocks noChangeArrowheads="1"/>
          </p:cNvSpPr>
          <p:nvPr/>
        </p:nvSpPr>
        <p:spPr bwMode="auto">
          <a:xfrm>
            <a:off x="2771775" y="4795838"/>
            <a:ext cx="4465638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>
              <a:buFontTx/>
              <a:buNone/>
            </a:pPr>
            <a:r>
              <a:rPr lang="de-DE" altLang="el-GR" sz="2400" dirty="0" err="1">
                <a:latin typeface="Arno Pro Caption" pitchFamily="18" charset="0"/>
              </a:rPr>
              <a:t>Exact</a:t>
            </a:r>
            <a:r>
              <a:rPr lang="de-DE" altLang="el-GR" sz="2400" dirty="0">
                <a:latin typeface="Arno Pro Caption" pitchFamily="18" charset="0"/>
              </a:rPr>
              <a:t> </a:t>
            </a:r>
            <a:r>
              <a:rPr lang="de-DE" altLang="el-GR" sz="2400" dirty="0" err="1">
                <a:latin typeface="Arno Pro Caption" pitchFamily="18" charset="0"/>
              </a:rPr>
              <a:t>mathematical</a:t>
            </a:r>
            <a:r>
              <a:rPr lang="de-DE" altLang="el-GR" sz="2400" dirty="0">
                <a:latin typeface="Arno Pro Caption" pitchFamily="18" charset="0"/>
              </a:rPr>
              <a:t> </a:t>
            </a:r>
            <a:r>
              <a:rPr lang="de-DE" altLang="el-GR" sz="2400" dirty="0" err="1">
                <a:latin typeface="Arno Pro Caption" pitchFamily="18" charset="0"/>
              </a:rPr>
              <a:t>formulation</a:t>
            </a:r>
            <a:endParaRPr lang="de-DE" altLang="el-GR" sz="2400" baseline="30000" dirty="0"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00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43D38C38-5A3E-4B9B-8ED5-5BF62F21B9AE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684213" y="1268413"/>
            <a:ext cx="3657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Arno Pro Caption" pitchFamily="18" charset="0"/>
              </a:rPr>
              <a:t>Calculate the value of 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4113213" y="1198563"/>
          <a:ext cx="60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144" name="Equation" r:id="rId4" imgW="228501" imgH="203112" progId="Equation.3">
                  <p:embed/>
                </p:oleObj>
              </mc:Choice>
              <mc:Fallback>
                <p:oleObj name="Equation" r:id="rId4" imgW="228501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213" y="1198563"/>
                        <a:ext cx="609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4799013" y="1268413"/>
            <a:ext cx="327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Arno Pro Caption" pitchFamily="18" charset="0"/>
              </a:rPr>
              <a:t>with an absolute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684213" y="1725613"/>
            <a:ext cx="7467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Arno Pro Caption" pitchFamily="18" charset="0"/>
              </a:rPr>
              <a:t>relative approximate error of less than 1%.</a:t>
            </a: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5545" name="Object 9"/>
          <p:cNvGraphicFramePr>
            <a:graphicFrameLocks noChangeAspect="1"/>
          </p:cNvGraphicFramePr>
          <p:nvPr/>
        </p:nvGraphicFramePr>
        <p:xfrm>
          <a:off x="1370013" y="2182813"/>
          <a:ext cx="5205412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145" name="Equation" r:id="rId6" imgW="2463800" imgH="419100" progId="Equation.3">
                  <p:embed/>
                </p:oleObj>
              </mc:Choice>
              <mc:Fallback>
                <p:oleObj name="Equation" r:id="rId6" imgW="24638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0013" y="2182813"/>
                        <a:ext cx="5205412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2824163" y="2347913"/>
            <a:ext cx="8001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2824163" y="2347913"/>
            <a:ext cx="9144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2824163" y="2347913"/>
            <a:ext cx="1143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  <p:graphicFrame>
        <p:nvGraphicFramePr>
          <p:cNvPr id="496653" name="Group 13"/>
          <p:cNvGraphicFramePr>
            <a:graphicFrameLocks noGrp="1"/>
          </p:cNvGraphicFramePr>
          <p:nvPr/>
        </p:nvGraphicFramePr>
        <p:xfrm>
          <a:off x="1874838" y="3300413"/>
          <a:ext cx="3498850" cy="2346498"/>
        </p:xfrm>
        <a:graphic>
          <a:graphicData uri="http://schemas.openxmlformats.org/drawingml/2006/table">
            <a:tbl>
              <a:tblPr/>
              <a:tblGrid>
                <a:gridCol w="640053"/>
                <a:gridCol w="800463"/>
                <a:gridCol w="914815"/>
                <a:gridCol w="1143519"/>
              </a:tblGrid>
              <a:tr h="5180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12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__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___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12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2 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2.2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54.545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12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2.92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0.72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24.658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12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3.208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0.288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8.9776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12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3.2944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0.0864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2.6226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12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3.3151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0.020736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cs typeface="Times New Roman" pitchFamily="18" charset="0"/>
                        </a:rPr>
                        <a:t>0.62550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</a:endParaRPr>
                    </a:p>
                  </a:txBody>
                  <a:tcPr marL="91481" marR="91481" marT="45687" marB="4568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591" name="Rectangle 5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5592" name="Object 56"/>
          <p:cNvGraphicFramePr>
            <a:graphicFrameLocks noChangeAspect="1"/>
          </p:cNvGraphicFramePr>
          <p:nvPr/>
        </p:nvGraphicFramePr>
        <p:xfrm>
          <a:off x="3538538" y="3314700"/>
          <a:ext cx="4000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146" name="Equation" r:id="rId8" imgW="203112" imgH="228501" progId="Equation.3">
                  <p:embed/>
                </p:oleObj>
              </mc:Choice>
              <mc:Fallback>
                <p:oleObj name="Equation" r:id="rId8" imgW="203112" imgH="228501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538" y="3314700"/>
                        <a:ext cx="4000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93" name="Rectangle 5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5594" name="Object 58"/>
          <p:cNvGraphicFramePr>
            <a:graphicFrameLocks noChangeAspect="1"/>
          </p:cNvGraphicFramePr>
          <p:nvPr/>
        </p:nvGraphicFramePr>
        <p:xfrm>
          <a:off x="4419600" y="3314700"/>
          <a:ext cx="7620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147" name="Equation" r:id="rId10" imgW="380835" imgH="253890" progId="Equation.3">
                  <p:embed/>
                </p:oleObj>
              </mc:Choice>
              <mc:Fallback>
                <p:oleObj name="Equation" r:id="rId10" imgW="380835" imgH="253890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14700"/>
                        <a:ext cx="7620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95" name="Object 59"/>
          <p:cNvGraphicFramePr>
            <a:graphicFrameLocks noChangeAspect="1"/>
          </p:cNvGraphicFramePr>
          <p:nvPr/>
        </p:nvGraphicFramePr>
        <p:xfrm>
          <a:off x="2614613" y="3314700"/>
          <a:ext cx="60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148" name="Equation" r:id="rId12" imgW="228501" imgH="203112" progId="Equation.3">
                  <p:embed/>
                </p:oleObj>
              </mc:Choice>
              <mc:Fallback>
                <p:oleObj name="Equation" r:id="rId12" imgW="228501" imgH="203112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3314700"/>
                        <a:ext cx="609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96" name="Text Box 60"/>
          <p:cNvSpPr txBox="1">
            <a:spLocks noChangeArrowheads="1"/>
          </p:cNvSpPr>
          <p:nvPr/>
        </p:nvSpPr>
        <p:spPr bwMode="auto">
          <a:xfrm>
            <a:off x="5435600" y="3298825"/>
            <a:ext cx="34163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6 terms are required.  How many are required to get at least 1 significant digit correct in your answer?</a:t>
            </a:r>
          </a:p>
        </p:txBody>
      </p:sp>
      <p:sp>
        <p:nvSpPr>
          <p:cNvPr id="655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366CC"/>
                </a:solidFill>
              </a:rPr>
              <a:t>Taylor Series </a:t>
            </a:r>
            <a:r>
              <a:rPr lang="en-US" b="1" dirty="0" smtClean="0">
                <a:solidFill>
                  <a:srgbClr val="3366CC"/>
                </a:solidFill>
              </a:rPr>
              <a:t>(1)</a:t>
            </a:r>
            <a:endParaRPr lang="el-GR" dirty="0">
              <a:solidFill>
                <a:srgbClr val="3366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15</a:t>
            </a:fld>
            <a:endParaRPr lang="el-GR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2983" y="1916832"/>
            <a:ext cx="8597900" cy="437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no Pro Caption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no Pro Caption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no Pro Caption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l-GR" sz="2400" kern="0" dirty="0" smtClean="0"/>
              <a:t>If the function </a:t>
            </a:r>
            <a:r>
              <a:rPr lang="en-US" altLang="el-GR" sz="2400" i="1" kern="0" dirty="0" smtClean="0"/>
              <a:t>f</a:t>
            </a:r>
            <a:r>
              <a:rPr lang="en-US" altLang="el-GR" sz="2400" kern="0" dirty="0" smtClean="0"/>
              <a:t> and its first </a:t>
            </a:r>
            <a:r>
              <a:rPr lang="en-US" altLang="el-GR" sz="2400" i="1" kern="0" dirty="0" smtClean="0"/>
              <a:t>n+1</a:t>
            </a:r>
            <a:r>
              <a:rPr lang="en-US" altLang="el-GR" sz="2400" kern="0" dirty="0" smtClean="0"/>
              <a:t> derivatives are continuous on an interval containing </a:t>
            </a:r>
            <a:r>
              <a:rPr lang="en-US" altLang="el-GR" sz="2400" b="1" i="1" kern="0" dirty="0" smtClean="0"/>
              <a:t>a</a:t>
            </a:r>
            <a:r>
              <a:rPr lang="en-US" altLang="el-GR" sz="2400" kern="0" dirty="0" smtClean="0"/>
              <a:t> and </a:t>
            </a:r>
            <a:r>
              <a:rPr lang="en-US" altLang="el-GR" sz="2400" b="1" i="1" kern="0" dirty="0" smtClean="0"/>
              <a:t>x</a:t>
            </a:r>
            <a:r>
              <a:rPr lang="en-US" altLang="el-GR" sz="2400" kern="0" dirty="0" smtClean="0"/>
              <a:t>, then the value of the function at </a:t>
            </a:r>
            <a:r>
              <a:rPr lang="en-US" altLang="el-GR" sz="2400" b="1" i="1" kern="0" dirty="0" smtClean="0"/>
              <a:t>x</a:t>
            </a:r>
            <a:r>
              <a:rPr lang="en-US" altLang="el-GR" sz="2400" kern="0" dirty="0" smtClean="0"/>
              <a:t>  is given by</a:t>
            </a:r>
          </a:p>
          <a:p>
            <a:endParaRPr lang="en-US" altLang="el-GR" sz="2400" kern="0" dirty="0" smtClean="0"/>
          </a:p>
          <a:p>
            <a:endParaRPr lang="en-US" altLang="el-GR" sz="2400" kern="0" dirty="0" smtClean="0"/>
          </a:p>
          <a:p>
            <a:endParaRPr lang="en-US" altLang="el-GR" sz="2400" kern="0" dirty="0" smtClean="0"/>
          </a:p>
          <a:p>
            <a:endParaRPr lang="en-US" altLang="el-GR" sz="2400" kern="0" dirty="0" smtClean="0"/>
          </a:p>
          <a:p>
            <a:endParaRPr lang="en-US" altLang="el-GR" sz="2400" kern="0" dirty="0" smtClean="0"/>
          </a:p>
          <a:p>
            <a:endParaRPr lang="en-US" altLang="el-GR" sz="2400" kern="0" dirty="0" smtClean="0"/>
          </a:p>
          <a:p>
            <a:r>
              <a:rPr lang="en-US" altLang="el-GR" sz="2400" kern="0" dirty="0" smtClean="0"/>
              <a:t>where remainder R</a:t>
            </a:r>
            <a:r>
              <a:rPr lang="en-US" altLang="el-GR" sz="2400" kern="0" baseline="-25000" dirty="0" smtClean="0"/>
              <a:t>n</a:t>
            </a:r>
            <a:r>
              <a:rPr lang="en-US" altLang="el-GR" sz="2400" kern="0" dirty="0" smtClean="0"/>
              <a:t> is defined as</a:t>
            </a:r>
            <a:endParaRPr lang="en-US" altLang="el-GR" sz="2400" kern="0" dirty="0"/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073591"/>
              </p:ext>
            </p:extLst>
          </p:nvPr>
        </p:nvGraphicFramePr>
        <p:xfrm>
          <a:off x="1403350" y="2968625"/>
          <a:ext cx="5595938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22" name="Equation" r:id="rId3" imgW="2755800" imgH="406080" progId="Equation.DSMT4">
                  <p:embed/>
                </p:oleObj>
              </mc:Choice>
              <mc:Fallback>
                <p:oleObj name="Equation" r:id="rId3" imgW="275580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968625"/>
                        <a:ext cx="5595938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Αντικείμενο 5"/>
          <p:cNvGraphicFramePr>
            <a:graphicFrameLocks noChangeAspect="1"/>
          </p:cNvGraphicFramePr>
          <p:nvPr/>
        </p:nvGraphicFramePr>
        <p:xfrm>
          <a:off x="2468563" y="3697288"/>
          <a:ext cx="26812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23" name="Equation" r:id="rId5" imgW="1320227" imgH="418918" progId="Equation.3">
                  <p:embed/>
                </p:oleObj>
              </mc:Choice>
              <mc:Fallback>
                <p:oleObj name="Equation" r:id="rId5" imgW="1320227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3697288"/>
                        <a:ext cx="268128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Αντικείμενο 6"/>
          <p:cNvGraphicFramePr>
            <a:graphicFrameLocks noChangeAspect="1"/>
          </p:cNvGraphicFramePr>
          <p:nvPr/>
        </p:nvGraphicFramePr>
        <p:xfrm>
          <a:off x="2470150" y="4568825"/>
          <a:ext cx="2809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24" name="Equation" r:id="rId7" imgW="1384300" imgH="419100" progId="Equation.3">
                  <p:embed/>
                </p:oleObj>
              </mc:Choice>
              <mc:Fallback>
                <p:oleObj name="Equation" r:id="rId7" imgW="13843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4568825"/>
                        <a:ext cx="2809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Αντικείμενο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616988"/>
              </p:ext>
            </p:extLst>
          </p:nvPr>
        </p:nvGraphicFramePr>
        <p:xfrm>
          <a:off x="4756150" y="5445125"/>
          <a:ext cx="3351213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25" name="Equation" r:id="rId9" imgW="1650960" imgH="482400" progId="Equation.DSMT4">
                  <p:embed/>
                </p:oleObj>
              </mc:Choice>
              <mc:Fallback>
                <p:oleObj name="Equation" r:id="rId9" imgW="1650960" imgH="48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150" y="5445125"/>
                        <a:ext cx="3351213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/>
          <p:cNvSpPr/>
          <p:nvPr/>
        </p:nvSpPr>
        <p:spPr>
          <a:xfrm>
            <a:off x="539552" y="836712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no Pro Caption" pitchFamily="18" charset="0"/>
              </a:rPr>
              <a:t>A </a:t>
            </a:r>
            <a:r>
              <a:rPr lang="en-US" dirty="0">
                <a:latin typeface="Arno Pro Caption" pitchFamily="18" charset="0"/>
              </a:rPr>
              <a:t>Taylor series </a:t>
            </a:r>
            <a:r>
              <a:rPr lang="en-US" dirty="0" smtClean="0">
                <a:latin typeface="Arno Pro Caption" pitchFamily="18" charset="0"/>
              </a:rPr>
              <a:t>provides </a:t>
            </a:r>
            <a:r>
              <a:rPr lang="en-US" dirty="0">
                <a:latin typeface="Arno Pro Caption" pitchFamily="18" charset="0"/>
              </a:rPr>
              <a:t>a means </a:t>
            </a:r>
            <a:r>
              <a:rPr lang="en-US" b="1" dirty="0">
                <a:solidFill>
                  <a:srgbClr val="FF0000"/>
                </a:solidFill>
                <a:latin typeface="Arno Pro Caption" pitchFamily="18" charset="0"/>
              </a:rPr>
              <a:t>to predict </a:t>
            </a:r>
            <a:r>
              <a:rPr lang="en-US" dirty="0">
                <a:solidFill>
                  <a:srgbClr val="FF0000"/>
                </a:solidFill>
                <a:latin typeface="Arno Pro Caption" pitchFamily="18" charset="0"/>
              </a:rPr>
              <a:t>a function value </a:t>
            </a:r>
            <a:r>
              <a:rPr lang="en-US" dirty="0">
                <a:latin typeface="Arno Pro Caption" pitchFamily="18" charset="0"/>
              </a:rPr>
              <a:t>at one point </a:t>
            </a:r>
            <a:r>
              <a:rPr lang="en-US" b="1" dirty="0">
                <a:solidFill>
                  <a:srgbClr val="FF0000"/>
                </a:solidFill>
                <a:latin typeface="Arno Pro Caption" pitchFamily="18" charset="0"/>
              </a:rPr>
              <a:t>in terms of the </a:t>
            </a:r>
            <a:r>
              <a:rPr lang="en-US" b="1" u="sng" dirty="0">
                <a:solidFill>
                  <a:srgbClr val="FF0000"/>
                </a:solidFill>
                <a:latin typeface="Arno Pro Caption" pitchFamily="18" charset="0"/>
              </a:rPr>
              <a:t>function value </a:t>
            </a:r>
            <a:r>
              <a:rPr lang="en-US" b="1" dirty="0">
                <a:solidFill>
                  <a:srgbClr val="FF0000"/>
                </a:solidFill>
                <a:latin typeface="Arno Pro Caption" pitchFamily="18" charset="0"/>
              </a:rPr>
              <a:t>at and </a:t>
            </a:r>
            <a:r>
              <a:rPr lang="en-US" b="1" u="sng" dirty="0">
                <a:solidFill>
                  <a:srgbClr val="FF0000"/>
                </a:solidFill>
                <a:latin typeface="Arno Pro Caption" pitchFamily="18" charset="0"/>
              </a:rPr>
              <a:t>its derivatives at another point</a:t>
            </a:r>
          </a:p>
        </p:txBody>
      </p:sp>
    </p:spTree>
    <p:extLst>
      <p:ext uri="{BB962C8B-B14F-4D97-AF65-F5344CB8AC3E}">
        <p14:creationId xmlns:p14="http://schemas.microsoft.com/office/powerpoint/2010/main" val="166968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125538"/>
            <a:ext cx="8713663" cy="18716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B2FC7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 smtClean="0">
                <a:ea typeface="PMingLiU" pitchFamily="18" charset="-120"/>
              </a:rPr>
              <a:t>Any smooth function can be approximated as a polynomial. </a:t>
            </a:r>
            <a:r>
              <a:rPr lang="de-DE" altLang="el-GR" sz="2800" b="1" u="sng" dirty="0" smtClean="0">
                <a:solidFill>
                  <a:srgbClr val="0B2FC7"/>
                </a:solidFill>
              </a:rPr>
              <a:t>Taylor series</a:t>
            </a:r>
            <a:r>
              <a:rPr lang="de-DE" altLang="el-GR" sz="2800" b="1" u="sng" dirty="0" smtClean="0"/>
              <a:t> provides a mean to predict a function value at one point </a:t>
            </a:r>
            <a:r>
              <a:rPr lang="de-DE" altLang="el-GR" sz="2800" b="1" i="1" u="sng" dirty="0" smtClean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de-DE" altLang="el-GR" sz="2800" b="1" u="sng" dirty="0" smtClean="0"/>
              <a:t> in terms of the function and its derivatives at another point </a:t>
            </a:r>
            <a:r>
              <a:rPr lang="de-DE" altLang="el-GR" sz="2800" b="1" i="1" u="sng" dirty="0" smtClean="0">
                <a:solidFill>
                  <a:srgbClr val="00B050"/>
                </a:solidFill>
                <a:latin typeface="Times New Roman" pitchFamily="18" charset="0"/>
              </a:rPr>
              <a:t>a</a:t>
            </a:r>
            <a:r>
              <a:rPr lang="de-DE" altLang="el-GR" sz="2800" b="1" u="sng" dirty="0" smtClean="0"/>
              <a:t>. 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410200" y="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l-GR" altLang="el-GR">
              <a:latin typeface="Tahoma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375525" y="-42863"/>
            <a:ext cx="1768475" cy="45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pPr eaLnBrk="1" hangingPunct="1"/>
            <a:endParaRPr lang="el-GR" altLang="el-GR">
              <a:latin typeface="Tahoma" pitchFamily="34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06438"/>
          </a:xfr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TW" b="1" dirty="0">
                <a:solidFill>
                  <a:srgbClr val="3366CC"/>
                </a:solidFill>
              </a:rPr>
              <a:t>Taylor’s Series (2)</a:t>
            </a:r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897764"/>
              </p:ext>
            </p:extLst>
          </p:nvPr>
        </p:nvGraphicFramePr>
        <p:xfrm>
          <a:off x="195263" y="2927350"/>
          <a:ext cx="8905875" cy="155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209" name="Equation" r:id="rId4" imgW="3936960" imgH="838080" progId="Equation.DSMT4">
                  <p:embed/>
                </p:oleObj>
              </mc:Choice>
              <mc:Fallback>
                <p:oleObj name="Equation" r:id="rId4" imgW="39369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927350"/>
                        <a:ext cx="8905875" cy="15573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B2FC7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33400" y="4800600"/>
            <a:ext cx="837088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el-GR" sz="2800" dirty="0">
                <a:latin typeface="Arno Pro Caption" pitchFamily="18" charset="0"/>
              </a:rPr>
              <a:t>Note: This is the same expression except that </a:t>
            </a:r>
            <a:r>
              <a:rPr lang="de-DE" altLang="el-GR" sz="2800" i="1" dirty="0">
                <a:latin typeface="Arno Pro Caption" pitchFamily="18" charset="0"/>
              </a:rPr>
              <a:t>a</a:t>
            </a:r>
            <a:r>
              <a:rPr lang="de-DE" altLang="el-GR" sz="2800" dirty="0">
                <a:latin typeface="Arno Pro Caption" pitchFamily="18" charset="0"/>
              </a:rPr>
              <a:t> and </a:t>
            </a:r>
            <a:r>
              <a:rPr lang="de-DE" altLang="el-GR" sz="2800" i="1" dirty="0">
                <a:latin typeface="Arno Pro Caption" pitchFamily="18" charset="0"/>
              </a:rPr>
              <a:t>x</a:t>
            </a:r>
            <a:r>
              <a:rPr lang="de-DE" altLang="el-GR" sz="2800" dirty="0">
                <a:latin typeface="Arno Pro Caption" pitchFamily="18" charset="0"/>
              </a:rPr>
              <a:t> are replaced by </a:t>
            </a:r>
            <a:r>
              <a:rPr lang="de-DE" altLang="el-GR" sz="2800" b="1" i="1" dirty="0">
                <a:solidFill>
                  <a:srgbClr val="00B050"/>
                </a:solidFill>
                <a:latin typeface="Arno Pro Caption" pitchFamily="18" charset="0"/>
              </a:rPr>
              <a:t>x</a:t>
            </a:r>
            <a:r>
              <a:rPr lang="de-DE" altLang="el-GR" sz="2800" b="1" i="1" baseline="-25000" dirty="0">
                <a:solidFill>
                  <a:srgbClr val="00B050"/>
                </a:solidFill>
                <a:latin typeface="Arno Pro Caption" pitchFamily="18" charset="0"/>
              </a:rPr>
              <a:t>i</a:t>
            </a:r>
            <a:r>
              <a:rPr lang="de-DE" altLang="el-GR" sz="2800" dirty="0">
                <a:latin typeface="Arno Pro Caption" pitchFamily="18" charset="0"/>
              </a:rPr>
              <a:t> and </a:t>
            </a:r>
            <a:r>
              <a:rPr lang="de-DE" altLang="el-GR" sz="2800" b="1" i="1" dirty="0">
                <a:solidFill>
                  <a:srgbClr val="00B050"/>
                </a:solidFill>
                <a:latin typeface="Arno Pro Caption" pitchFamily="18" charset="0"/>
              </a:rPr>
              <a:t>x</a:t>
            </a:r>
            <a:r>
              <a:rPr lang="de-DE" altLang="el-GR" sz="2800" b="1" i="1" baseline="-25000" dirty="0">
                <a:solidFill>
                  <a:srgbClr val="00B050"/>
                </a:solidFill>
                <a:latin typeface="Arno Pro Caption" pitchFamily="18" charset="0"/>
              </a:rPr>
              <a:t>i+1</a:t>
            </a:r>
            <a:r>
              <a:rPr lang="de-DE" altLang="el-GR" sz="2800" dirty="0">
                <a:latin typeface="Arno Pro Caption" pitchFamily="18" charset="0"/>
              </a:rPr>
              <a:t> respectively.</a:t>
            </a:r>
          </a:p>
        </p:txBody>
      </p:sp>
    </p:spTree>
    <p:extLst>
      <p:ext uri="{BB962C8B-B14F-4D97-AF65-F5344CB8AC3E}">
        <p14:creationId xmlns:p14="http://schemas.microsoft.com/office/powerpoint/2010/main" val="109229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569325" cy="10795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B2FC7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 smtClean="0">
                <a:ea typeface="PMingLiU" pitchFamily="18" charset="-120"/>
              </a:rPr>
              <a:t>If we let </a:t>
            </a:r>
            <a:r>
              <a:rPr lang="en-US" altLang="zh-TW" sz="2800" b="1" i="1" dirty="0" smtClean="0">
                <a:solidFill>
                  <a:schemeClr val="accent6">
                    <a:lumMod val="75000"/>
                  </a:schemeClr>
                </a:solidFill>
                <a:ea typeface="PMingLiU" pitchFamily="18" charset="-120"/>
              </a:rPr>
              <a:t>h = x</a:t>
            </a:r>
            <a:r>
              <a:rPr lang="en-US" altLang="zh-TW" sz="2800" b="1" i="1" baseline="-25000" dirty="0" smtClean="0">
                <a:solidFill>
                  <a:schemeClr val="accent6">
                    <a:lumMod val="75000"/>
                  </a:schemeClr>
                </a:solidFill>
                <a:ea typeface="PMingLiU" pitchFamily="18" charset="-120"/>
              </a:rPr>
              <a:t>i+</a:t>
            </a:r>
            <a:r>
              <a:rPr lang="en-US" altLang="zh-TW" sz="2800" b="1" baseline="-25000" dirty="0" smtClean="0">
                <a:solidFill>
                  <a:schemeClr val="accent6">
                    <a:lumMod val="75000"/>
                  </a:schemeClr>
                </a:solidFill>
                <a:ea typeface="PMingLiU" pitchFamily="18" charset="-120"/>
              </a:rPr>
              <a:t>1</a:t>
            </a:r>
            <a:r>
              <a:rPr lang="en-US" altLang="zh-TW" sz="2800" b="1" i="1" dirty="0" smtClean="0">
                <a:solidFill>
                  <a:schemeClr val="accent6">
                    <a:lumMod val="75000"/>
                  </a:schemeClr>
                </a:solidFill>
                <a:ea typeface="PMingLiU" pitchFamily="18" charset="-120"/>
              </a:rPr>
              <a:t> - x</a:t>
            </a:r>
            <a:r>
              <a:rPr lang="en-US" altLang="zh-TW" sz="2800" b="1" i="1" baseline="-25000" dirty="0" smtClean="0">
                <a:solidFill>
                  <a:schemeClr val="accent6">
                    <a:lumMod val="75000"/>
                  </a:schemeClr>
                </a:solidFill>
                <a:ea typeface="PMingLiU" pitchFamily="18" charset="-120"/>
              </a:rPr>
              <a:t>i</a:t>
            </a:r>
            <a:r>
              <a:rPr lang="en-US" altLang="zh-TW" sz="2800" dirty="0" smtClean="0">
                <a:ea typeface="PMingLiU" pitchFamily="18" charset="-120"/>
              </a:rPr>
              <a:t>, we can rewrite the Taylor series and the remainder as</a:t>
            </a:r>
            <a:endParaRPr lang="de-DE" altLang="el-GR" sz="2800" dirty="0" smtClean="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410200" y="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l-GR" altLang="el-GR">
              <a:latin typeface="Tahoma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375525" y="-42863"/>
            <a:ext cx="1768475" cy="45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pPr eaLnBrk="1" hangingPunct="1"/>
            <a:endParaRPr lang="el-GR" altLang="el-GR">
              <a:latin typeface="Tahoma" pitchFamily="34" charset="0"/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06438"/>
          </a:xfrm>
          <a:noFill/>
        </p:spPr>
        <p:txBody>
          <a:bodyPr/>
          <a:lstStyle/>
          <a:p>
            <a:pPr eaLnBrk="1" hangingPunct="1"/>
            <a:r>
              <a:rPr lang="en-US" altLang="zh-TW" b="1" dirty="0">
                <a:solidFill>
                  <a:srgbClr val="3366CC"/>
                </a:solidFill>
              </a:rPr>
              <a:t>Taylor’s</a:t>
            </a:r>
            <a:r>
              <a:rPr lang="en-US" altLang="zh-TW" sz="3200" b="1" dirty="0" smtClean="0">
                <a:ea typeface="PMingLiU" pitchFamily="18" charset="-120"/>
              </a:rPr>
              <a:t> </a:t>
            </a:r>
            <a:r>
              <a:rPr lang="en-US" altLang="zh-TW" b="1" dirty="0">
                <a:solidFill>
                  <a:srgbClr val="3366CC"/>
                </a:solidFill>
              </a:rPr>
              <a:t>Series (3)</a:t>
            </a: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57200" y="2362200"/>
          <a:ext cx="8478838" cy="141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4" name="Equation" r:id="rId4" imgW="3302000" imgH="787400" progId="Equation.3">
                  <p:embed/>
                </p:oleObj>
              </mc:Choice>
              <mc:Fallback>
                <p:oleObj name="Equation" r:id="rId4" imgW="3302000" imgH="787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362200"/>
                        <a:ext cx="8478838" cy="14176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B2FC7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048000" y="4191000"/>
          <a:ext cx="26924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5" name="Equation" r:id="rId6" imgW="1180588" imgH="444307" progId="Equation.3">
                  <p:embed/>
                </p:oleObj>
              </mc:Choice>
              <mc:Fallback>
                <p:oleObj name="Equation" r:id="rId6" imgW="1180588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191000"/>
                        <a:ext cx="2692400" cy="11144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B2FC7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04800" y="5715000"/>
            <a:ext cx="84248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B2FC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b="1" i="1" dirty="0">
                <a:solidFill>
                  <a:schemeClr val="accent6">
                    <a:lumMod val="75000"/>
                  </a:schemeClr>
                </a:solidFill>
                <a:latin typeface="Arno Pro Caption" pitchFamily="18" charset="0"/>
                <a:ea typeface="PMingLiU" pitchFamily="18" charset="-120"/>
              </a:rPr>
              <a:t>h</a:t>
            </a:r>
            <a:r>
              <a:rPr lang="en-US" altLang="zh-TW" sz="2800" i="1" dirty="0">
                <a:latin typeface="Arno Pro Caption" pitchFamily="18" charset="0"/>
                <a:ea typeface="PMingLiU" pitchFamily="18" charset="-120"/>
              </a:rPr>
              <a:t> </a:t>
            </a:r>
            <a:r>
              <a:rPr lang="en-US" altLang="zh-TW" sz="2800" dirty="0">
                <a:latin typeface="Arno Pro Caption" pitchFamily="18" charset="0"/>
                <a:ea typeface="PMingLiU" pitchFamily="18" charset="-120"/>
              </a:rPr>
              <a:t>is called the </a:t>
            </a:r>
            <a:r>
              <a:rPr lang="en-US" altLang="zh-TW" sz="2800" dirty="0">
                <a:solidFill>
                  <a:srgbClr val="0B2FC7"/>
                </a:solidFill>
                <a:latin typeface="Arno Pro Caption" pitchFamily="18" charset="0"/>
                <a:ea typeface="PMingLiU" pitchFamily="18" charset="-120"/>
              </a:rPr>
              <a:t>step size</a:t>
            </a:r>
            <a:r>
              <a:rPr lang="en-US" altLang="zh-TW" sz="2800" dirty="0">
                <a:latin typeface="Arno Pro Caption" pitchFamily="18" charset="0"/>
                <a:ea typeface="PMingLiU" pitchFamily="18" charset="-120"/>
              </a:rPr>
              <a:t>.</a:t>
            </a:r>
            <a:endParaRPr lang="de-DE" altLang="el-GR" sz="2800" dirty="0"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18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603920"/>
          </a:xfrm>
        </p:spPr>
        <p:txBody>
          <a:bodyPr/>
          <a:lstStyle/>
          <a:p>
            <a:r>
              <a:rPr lang="en-US" b="1" dirty="0">
                <a:solidFill>
                  <a:srgbClr val="3366CC"/>
                </a:solidFill>
              </a:rPr>
              <a:t>Taylor Series </a:t>
            </a:r>
            <a:r>
              <a:rPr lang="en-US" b="1" dirty="0" smtClean="0">
                <a:solidFill>
                  <a:srgbClr val="3366CC"/>
                </a:solidFill>
              </a:rPr>
              <a:t>(4)</a:t>
            </a:r>
            <a:endParaRPr lang="el-GR" dirty="0">
              <a:solidFill>
                <a:srgbClr val="3366CC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18</a:t>
            </a:fld>
            <a:endParaRPr lang="el-GR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1988840"/>
            <a:ext cx="8597900" cy="472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no Pro Caption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no Pro Caption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no Pro Caption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l-GR" sz="2400" kern="0" dirty="0" smtClean="0"/>
              <a:t>It is often convenient to simplify the Taylor series by defining a </a:t>
            </a:r>
            <a:r>
              <a:rPr lang="en-US" altLang="el-GR" sz="2400" b="1" u="sng" kern="0" dirty="0" smtClean="0">
                <a:solidFill>
                  <a:schemeClr val="accent5">
                    <a:lumMod val="75000"/>
                  </a:schemeClr>
                </a:solidFill>
              </a:rPr>
              <a:t>step size </a:t>
            </a:r>
            <a:r>
              <a:rPr lang="en-US" altLang="el-GR" sz="2400" b="1" kern="0" dirty="0" smtClean="0">
                <a:solidFill>
                  <a:srgbClr val="FF0000"/>
                </a:solidFill>
              </a:rPr>
              <a:t>h = x</a:t>
            </a:r>
            <a:r>
              <a:rPr lang="en-US" altLang="el-GR" sz="2400" b="1" kern="0" baseline="-25000" dirty="0" smtClean="0">
                <a:solidFill>
                  <a:srgbClr val="FF0000"/>
                </a:solidFill>
              </a:rPr>
              <a:t>i+1</a:t>
            </a:r>
            <a:r>
              <a:rPr lang="en-US" altLang="el-GR" sz="2400" b="1" kern="0" dirty="0" smtClean="0">
                <a:solidFill>
                  <a:srgbClr val="FF0000"/>
                </a:solidFill>
              </a:rPr>
              <a:t> - x</a:t>
            </a:r>
            <a:r>
              <a:rPr lang="en-US" altLang="el-GR" sz="2400" b="1" kern="0" baseline="-25000" dirty="0" smtClean="0">
                <a:solidFill>
                  <a:srgbClr val="FF0000"/>
                </a:solidFill>
              </a:rPr>
              <a:t>i</a:t>
            </a:r>
          </a:p>
          <a:p>
            <a:endParaRPr lang="en-US" altLang="el-GR" sz="2400" kern="0" dirty="0" smtClean="0"/>
          </a:p>
          <a:p>
            <a:endParaRPr lang="en-US" altLang="el-GR" sz="2400" kern="0" dirty="0" smtClean="0"/>
          </a:p>
          <a:p>
            <a:r>
              <a:rPr lang="en-US" altLang="el-GR" sz="2400" kern="0" dirty="0" smtClean="0"/>
              <a:t>where remainder </a:t>
            </a:r>
            <a:r>
              <a:rPr lang="en-US" altLang="el-GR" sz="2400" i="1" kern="0" dirty="0" smtClean="0"/>
              <a:t>R</a:t>
            </a:r>
            <a:r>
              <a:rPr lang="en-US" altLang="el-GR" sz="2400" i="1" kern="0" baseline="-25000" dirty="0" smtClean="0"/>
              <a:t>n</a:t>
            </a:r>
            <a:r>
              <a:rPr lang="en-US" altLang="el-GR" sz="2400" kern="0" dirty="0" smtClean="0"/>
              <a:t> is defined as</a:t>
            </a:r>
          </a:p>
          <a:p>
            <a:endParaRPr lang="en-US" altLang="el-GR" sz="2400" kern="0" dirty="0" smtClean="0"/>
          </a:p>
          <a:p>
            <a:endParaRPr lang="en-US" altLang="el-GR" sz="2400" kern="0" dirty="0" smtClean="0"/>
          </a:p>
          <a:p>
            <a:endParaRPr lang="en-US" altLang="el-GR" sz="2400" kern="0" dirty="0" smtClean="0">
              <a:sym typeface="Symbol" pitchFamily="18" charset="2"/>
            </a:endParaRPr>
          </a:p>
          <a:p>
            <a:r>
              <a:rPr lang="en-US" altLang="el-GR" sz="2400" kern="0" dirty="0" smtClean="0">
                <a:sym typeface="Symbol" pitchFamily="18" charset="2"/>
              </a:rPr>
              <a:t>  is a value of x that lies somewhere between x</a:t>
            </a:r>
            <a:r>
              <a:rPr lang="en-US" altLang="el-GR" sz="2400" kern="0" baseline="-25000" dirty="0" smtClean="0">
                <a:sym typeface="Symbol" pitchFamily="18" charset="2"/>
              </a:rPr>
              <a:t>i</a:t>
            </a:r>
            <a:r>
              <a:rPr lang="en-US" altLang="el-GR" sz="2400" kern="0" dirty="0" smtClean="0">
                <a:sym typeface="Symbol" pitchFamily="18" charset="2"/>
              </a:rPr>
              <a:t> and x</a:t>
            </a:r>
            <a:r>
              <a:rPr lang="en-US" altLang="el-GR" sz="2400" kern="0" baseline="-25000" dirty="0" smtClean="0">
                <a:sym typeface="Symbol" pitchFamily="18" charset="2"/>
              </a:rPr>
              <a:t>i+1</a:t>
            </a:r>
            <a:endParaRPr lang="en-US" altLang="el-GR" sz="2400" kern="0" dirty="0" smtClean="0">
              <a:sym typeface="Symbol" pitchFamily="18" charset="2"/>
            </a:endParaRPr>
          </a:p>
          <a:p>
            <a:r>
              <a:rPr lang="en-US" altLang="el-GR" sz="2400" kern="0" dirty="0" smtClean="0">
                <a:sym typeface="Symbol" pitchFamily="18" charset="2"/>
              </a:rPr>
              <a:t>This value will be discussed later</a:t>
            </a:r>
            <a:endParaRPr lang="en-US" altLang="el-GR" sz="2400" kern="0" dirty="0">
              <a:sym typeface="Symbol" pitchFamily="18" charset="2"/>
            </a:endParaRPr>
          </a:p>
        </p:txBody>
      </p:sp>
      <p:graphicFrame>
        <p:nvGraphicFramePr>
          <p:cNvPr id="6" name="Αντικείμενο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237083"/>
              </p:ext>
            </p:extLst>
          </p:nvPr>
        </p:nvGraphicFramePr>
        <p:xfrm>
          <a:off x="160338" y="2781300"/>
          <a:ext cx="8956675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156" name="Equation" r:id="rId3" imgW="4508280" imgH="419040" progId="Equation.DSMT4">
                  <p:embed/>
                </p:oleObj>
              </mc:Choice>
              <mc:Fallback>
                <p:oleObj name="Equation" r:id="rId3" imgW="450828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2781300"/>
                        <a:ext cx="8956675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Αντικείμενο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37328"/>
              </p:ext>
            </p:extLst>
          </p:nvPr>
        </p:nvGraphicFramePr>
        <p:xfrm>
          <a:off x="2890838" y="4437063"/>
          <a:ext cx="239712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157" name="Equation" r:id="rId5" imgW="1180800" imgH="444240" progId="Equation.DSMT4">
                  <p:embed/>
                </p:oleObj>
              </mc:Choice>
              <mc:Fallback>
                <p:oleObj name="Equation" r:id="rId5" imgW="118080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838" y="4437063"/>
                        <a:ext cx="2397125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Ορθογώνιο 7"/>
          <p:cNvSpPr/>
          <p:nvPr/>
        </p:nvSpPr>
        <p:spPr>
          <a:xfrm>
            <a:off x="467544" y="908720"/>
            <a:ext cx="8280920" cy="11079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FF"/>
                </a:solidFill>
                <a:latin typeface="Arno Pro Caption" pitchFamily="18" charset="0"/>
              </a:rPr>
              <a:t>It is very important to note that the Taylor series is not asking for the expression </a:t>
            </a:r>
            <a:r>
              <a:rPr lang="en-US" sz="2200" dirty="0" smtClean="0">
                <a:solidFill>
                  <a:srgbClr val="0000FF"/>
                </a:solidFill>
                <a:latin typeface="Arno Pro Caption" pitchFamily="18" charset="0"/>
              </a:rPr>
              <a:t>of the </a:t>
            </a:r>
            <a:r>
              <a:rPr lang="en-US" sz="2200" dirty="0">
                <a:solidFill>
                  <a:srgbClr val="0000FF"/>
                </a:solidFill>
                <a:latin typeface="Arno Pro Caption" pitchFamily="18" charset="0"/>
              </a:rPr>
              <a:t>function and its derivatives, just the value of the function and its derivatives at a </a:t>
            </a:r>
            <a:r>
              <a:rPr lang="en-US" sz="2200" dirty="0" smtClean="0">
                <a:solidFill>
                  <a:srgbClr val="0000FF"/>
                </a:solidFill>
                <a:latin typeface="Arno Pro Caption" pitchFamily="18" charset="0"/>
              </a:rPr>
              <a:t>single point</a:t>
            </a:r>
            <a:r>
              <a:rPr lang="en-US" sz="2200" dirty="0">
                <a:solidFill>
                  <a:srgbClr val="0000FF"/>
                </a:solidFill>
                <a:latin typeface="Arno Pro Caption" pitchFamily="18" charset="0"/>
              </a:rPr>
              <a:t>.</a:t>
            </a:r>
            <a:endParaRPr lang="el-GR" sz="2200" dirty="0">
              <a:solidFill>
                <a:srgbClr val="0000FF"/>
              </a:solidFill>
              <a:latin typeface="Arno Pro Caption" pitchFamily="18" charset="0"/>
            </a:endParaRP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83819"/>
              </p:ext>
            </p:extLst>
          </p:nvPr>
        </p:nvGraphicFramePr>
        <p:xfrm>
          <a:off x="4508500" y="3327400"/>
          <a:ext cx="127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158" name="Equation" r:id="rId7" imgW="126720" imgH="203040" progId="Equation.DSMT4">
                  <p:embed/>
                </p:oleObj>
              </mc:Choice>
              <mc:Fallback>
                <p:oleObj name="Equation" r:id="rId7" imgW="1267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3327400"/>
                        <a:ext cx="1270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026050"/>
              </p:ext>
            </p:extLst>
          </p:nvPr>
        </p:nvGraphicFramePr>
        <p:xfrm>
          <a:off x="539552" y="5340611"/>
          <a:ext cx="289396" cy="463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159" name="Equation" r:id="rId9" imgW="126720" imgH="203040" progId="Equation.DSMT4">
                  <p:embed/>
                </p:oleObj>
              </mc:Choice>
              <mc:Fallback>
                <p:oleObj name="Equation" r:id="rId9" imgW="1267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9552" y="5340611"/>
                        <a:ext cx="289396" cy="4630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926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3366CC"/>
                </a:solidFill>
              </a:rPr>
              <a:t>Taylor </a:t>
            </a:r>
            <a:r>
              <a:rPr lang="en-US" b="1" dirty="0" smtClean="0">
                <a:solidFill>
                  <a:srgbClr val="3366CC"/>
                </a:solidFill>
              </a:rPr>
              <a:t>Series (5)</a:t>
            </a:r>
            <a:endParaRPr lang="en-US" dirty="0" smtClean="0">
              <a:solidFill>
                <a:srgbClr val="3366CC"/>
              </a:solidFill>
            </a:endParaRPr>
          </a:p>
        </p:txBody>
      </p:sp>
      <p:sp>
        <p:nvSpPr>
          <p:cNvPr id="66563" name="Text Box 4"/>
          <p:cNvSpPr txBox="1">
            <a:spLocks noChangeArrowheads="1"/>
          </p:cNvSpPr>
          <p:nvPr/>
        </p:nvSpPr>
        <p:spPr bwMode="auto">
          <a:xfrm>
            <a:off x="669504" y="1268760"/>
            <a:ext cx="7467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itchFamily="18" charset="0"/>
              </a:rPr>
              <a:t>Some examples of Taylor series which you must have seen</a:t>
            </a:r>
          </a:p>
        </p:txBody>
      </p:sp>
      <p:sp>
        <p:nvSpPr>
          <p:cNvPr id="66564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65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494050"/>
              </p:ext>
            </p:extLst>
          </p:nvPr>
        </p:nvGraphicFramePr>
        <p:xfrm>
          <a:off x="1547664" y="2132856"/>
          <a:ext cx="32004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70" name="Equation" r:id="rId4" imgW="1841500" imgH="419100" progId="Equation.3">
                  <p:embed/>
                </p:oleObj>
              </mc:Choice>
              <mc:Fallback>
                <p:oleObj name="Equation" r:id="rId4" imgW="18415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132856"/>
                        <a:ext cx="32004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65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793989"/>
              </p:ext>
            </p:extLst>
          </p:nvPr>
        </p:nvGraphicFramePr>
        <p:xfrm>
          <a:off x="1547664" y="3219450"/>
          <a:ext cx="327660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71" name="Equation" r:id="rId6" imgW="1828800" imgH="419100" progId="Equation.3">
                  <p:embed/>
                </p:oleObj>
              </mc:Choice>
              <mc:Fallback>
                <p:oleObj name="Equation" r:id="rId6" imgW="18288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219450"/>
                        <a:ext cx="3276600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8" name="Rectangle 1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777289-C2F0-4B0F-AF3C-0273CFBD3AD6}" type="slidenum">
              <a:rPr lang="el-GR" smtClean="0"/>
              <a:pPr>
                <a:defRPr/>
              </a:pPr>
              <a:t>19</a:t>
            </a:fld>
            <a:endParaRPr lang="el-GR" dirty="0"/>
          </a:p>
        </p:txBody>
      </p:sp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340441"/>
              </p:ext>
            </p:extLst>
          </p:nvPr>
        </p:nvGraphicFramePr>
        <p:xfrm>
          <a:off x="1547664" y="4221088"/>
          <a:ext cx="4381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72" name="Equation" r:id="rId8" imgW="2120900" imgH="419100" progId="Equation.3">
                  <p:embed/>
                </p:oleObj>
              </mc:Choice>
              <mc:Fallback>
                <p:oleObj name="Equation" r:id="rId8" imgW="2120900" imgH="4191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221088"/>
                        <a:ext cx="43815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305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0"/>
              </a:spcBef>
              <a:buFontTx/>
              <a:buNone/>
            </a:pPr>
            <a:r>
              <a:rPr kumimoji="0" lang="en-US" altLang="zh-CN" sz="2400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For a function </a:t>
            </a:r>
            <a:r>
              <a:rPr kumimoji="0" lang="en-US" altLang="zh-CN" sz="2400" b="1" i="1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f </a:t>
            </a:r>
            <a:r>
              <a:rPr kumimoji="0" lang="en-US" altLang="zh-CN" sz="2400" b="1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(</a:t>
            </a:r>
            <a:r>
              <a:rPr kumimoji="0" lang="en-US" altLang="zh-CN" sz="2400" b="1" i="1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x</a:t>
            </a:r>
            <a:r>
              <a:rPr kumimoji="0" lang="en-US" altLang="zh-CN" sz="2400" b="1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)</a:t>
            </a:r>
            <a:r>
              <a:rPr kumimoji="0" lang="en-US" altLang="zh-CN" sz="2400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 that is differentiable at </a:t>
            </a:r>
            <a:r>
              <a:rPr kumimoji="0" lang="en-US" altLang="zh-CN" sz="2400" i="1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x=x</a:t>
            </a:r>
            <a:r>
              <a:rPr kumimoji="0" lang="en-US" altLang="zh-CN" sz="2400" i="1" baseline="-25000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0</a:t>
            </a:r>
            <a:r>
              <a:rPr kumimoji="0" lang="en-US" altLang="zh-CN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,</a:t>
            </a:r>
            <a:r>
              <a:rPr kumimoji="0" lang="en-US" altLang="zh-CN" sz="2400" dirty="0">
                <a:solidFill>
                  <a:schemeClr val="tx1"/>
                </a:solidFill>
                <a:latin typeface="Arno Pro Caption" pitchFamily="18" charset="0"/>
                <a:ea typeface="宋体" pitchFamily="2" charset="-122"/>
              </a:rPr>
              <a:t> </a:t>
            </a:r>
            <a:r>
              <a:rPr kumimoji="0" lang="en-US" altLang="zh-CN" sz="2400" dirty="0">
                <a:solidFill>
                  <a:srgbClr val="C00000"/>
                </a:solidFill>
                <a:latin typeface="Arno Pro Caption" pitchFamily="18" charset="0"/>
                <a:ea typeface="宋体" pitchFamily="2" charset="-122"/>
              </a:rPr>
              <a:t>the tangent is a close </a:t>
            </a:r>
            <a:r>
              <a:rPr kumimoji="0" lang="en-US" altLang="zh-CN" sz="2400" b="1" dirty="0">
                <a:solidFill>
                  <a:srgbClr val="C00000"/>
                </a:solidFill>
                <a:latin typeface="Arno Pro Caption" pitchFamily="18" charset="0"/>
                <a:ea typeface="宋体" pitchFamily="2" charset="-122"/>
              </a:rPr>
              <a:t>approximation</a:t>
            </a:r>
            <a:r>
              <a:rPr kumimoji="0" lang="en-US" altLang="zh-CN" sz="2400" dirty="0">
                <a:solidFill>
                  <a:srgbClr val="C00000"/>
                </a:solidFill>
                <a:latin typeface="Arno Pro Caption" pitchFamily="18" charset="0"/>
                <a:ea typeface="宋体" pitchFamily="2" charset="-122"/>
              </a:rPr>
              <a:t> of the function in a neighborhood of the tangent point </a:t>
            </a:r>
            <a:r>
              <a:rPr kumimoji="0" lang="en-US" altLang="zh-CN" sz="2400" i="1" dirty="0">
                <a:solidFill>
                  <a:srgbClr val="C00000"/>
                </a:solidFill>
                <a:latin typeface="Arno Pro Caption" pitchFamily="18" charset="0"/>
                <a:ea typeface="宋体" pitchFamily="2" charset="-122"/>
              </a:rPr>
              <a:t>x</a:t>
            </a:r>
            <a:r>
              <a:rPr kumimoji="0" lang="en-US" altLang="zh-CN" sz="2400" i="1" baseline="-25000" dirty="0">
                <a:solidFill>
                  <a:srgbClr val="C00000"/>
                </a:solidFill>
                <a:latin typeface="Arno Pro Caption" pitchFamily="18" charset="0"/>
                <a:ea typeface="宋体" pitchFamily="2" charset="-122"/>
              </a:rPr>
              <a:t>0</a:t>
            </a:r>
            <a:r>
              <a:rPr kumimoji="0" lang="en-US" altLang="zh-CN" sz="2400" dirty="0">
                <a:solidFill>
                  <a:srgbClr val="C00000"/>
                </a:solidFill>
                <a:latin typeface="Arno Pro Caption" pitchFamily="18" charset="0"/>
                <a:ea typeface="宋体" pitchFamily="2" charset="-122"/>
              </a:rPr>
              <a:t>.</a:t>
            </a:r>
          </a:p>
        </p:txBody>
      </p:sp>
      <p:sp>
        <p:nvSpPr>
          <p:cNvPr id="473091" name="Line 3"/>
          <p:cNvSpPr>
            <a:spLocks noChangeShapeType="1"/>
          </p:cNvSpPr>
          <p:nvPr/>
        </p:nvSpPr>
        <p:spPr bwMode="auto">
          <a:xfrm flipV="1">
            <a:off x="2819400" y="2057400"/>
            <a:ext cx="0" cy="388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73092" name="Line 4"/>
          <p:cNvSpPr>
            <a:spLocks noChangeShapeType="1"/>
          </p:cNvSpPr>
          <p:nvPr/>
        </p:nvSpPr>
        <p:spPr bwMode="auto">
          <a:xfrm>
            <a:off x="2438400" y="5486400"/>
            <a:ext cx="518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473093" name="Object 5"/>
          <p:cNvGraphicFramePr>
            <a:graphicFrameLocks noChangeAspect="1"/>
          </p:cNvGraphicFramePr>
          <p:nvPr/>
        </p:nvGraphicFramePr>
        <p:xfrm>
          <a:off x="2667000" y="1600200"/>
          <a:ext cx="3222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38" name="Equation" r:id="rId3" imgW="139680" imgH="164880" progId="Equation.DSMT4">
                  <p:embed/>
                </p:oleObj>
              </mc:Choice>
              <mc:Fallback>
                <p:oleObj name="Equation" r:id="rId3" imgW="1396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600200"/>
                        <a:ext cx="3222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3094" name="Object 6"/>
          <p:cNvGraphicFramePr>
            <a:graphicFrameLocks noChangeAspect="1"/>
          </p:cNvGraphicFramePr>
          <p:nvPr/>
        </p:nvGraphicFramePr>
        <p:xfrm>
          <a:off x="7772400" y="5334000"/>
          <a:ext cx="2921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39" name="Equation" r:id="rId5" imgW="126720" imgH="139680" progId="Equation.DSMT4">
                  <p:embed/>
                </p:oleObj>
              </mc:Choice>
              <mc:Fallback>
                <p:oleObj name="Equation" r:id="rId5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5334000"/>
                        <a:ext cx="2921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3095" name="Object 7"/>
          <p:cNvGraphicFramePr>
            <a:graphicFrameLocks noChangeAspect="1"/>
          </p:cNvGraphicFramePr>
          <p:nvPr/>
        </p:nvGraphicFramePr>
        <p:xfrm>
          <a:off x="2438400" y="5562600"/>
          <a:ext cx="2936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40" name="Equation" r:id="rId7" imgW="126720" imgH="177480" progId="Equation.DSMT4">
                  <p:embed/>
                </p:oleObj>
              </mc:Choice>
              <mc:Fallback>
                <p:oleObj name="Equation" r:id="rId7" imgW="126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562600"/>
                        <a:ext cx="293688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3096" name="Line 8"/>
          <p:cNvSpPr>
            <a:spLocks noChangeShapeType="1"/>
          </p:cNvSpPr>
          <p:nvPr/>
        </p:nvSpPr>
        <p:spPr bwMode="auto">
          <a:xfrm flipV="1">
            <a:off x="3505200" y="1981200"/>
            <a:ext cx="3276600" cy="2133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73097" name="Line 9"/>
          <p:cNvSpPr>
            <a:spLocks noChangeShapeType="1"/>
          </p:cNvSpPr>
          <p:nvPr/>
        </p:nvSpPr>
        <p:spPr bwMode="auto">
          <a:xfrm>
            <a:off x="4724400" y="3352800"/>
            <a:ext cx="1588" cy="21336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73098" name="Freeform 10"/>
          <p:cNvSpPr>
            <a:spLocks/>
          </p:cNvSpPr>
          <p:nvPr/>
        </p:nvSpPr>
        <p:spPr bwMode="auto">
          <a:xfrm>
            <a:off x="3352800" y="2438400"/>
            <a:ext cx="3962400" cy="2895600"/>
          </a:xfrm>
          <a:custGeom>
            <a:avLst/>
            <a:gdLst>
              <a:gd name="T0" fmla="*/ 0 w 2496"/>
              <a:gd name="T1" fmla="*/ 1824 h 1824"/>
              <a:gd name="T2" fmla="*/ 768 w 2496"/>
              <a:gd name="T3" fmla="*/ 624 h 1824"/>
              <a:gd name="T4" fmla="*/ 2496 w 2496"/>
              <a:gd name="T5" fmla="*/ 0 h 1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96" h="1824">
                <a:moveTo>
                  <a:pt x="0" y="1824"/>
                </a:moveTo>
                <a:cubicBezTo>
                  <a:pt x="176" y="1376"/>
                  <a:pt x="352" y="928"/>
                  <a:pt x="768" y="624"/>
                </a:cubicBezTo>
                <a:cubicBezTo>
                  <a:pt x="1184" y="320"/>
                  <a:pt x="1840" y="160"/>
                  <a:pt x="2496" y="0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473099" name="Object 11"/>
          <p:cNvGraphicFramePr>
            <a:graphicFrameLocks noChangeAspect="1"/>
          </p:cNvGraphicFramePr>
          <p:nvPr/>
        </p:nvGraphicFramePr>
        <p:xfrm>
          <a:off x="4217988" y="5524500"/>
          <a:ext cx="10128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41" name="Equation" r:id="rId9" imgW="393480" imgH="228600" progId="Equation.DSMT4">
                  <p:embed/>
                </p:oleObj>
              </mc:Choice>
              <mc:Fallback>
                <p:oleObj name="Equation" r:id="rId9" imgW="393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5524500"/>
                        <a:ext cx="10128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3100" name="Line 12"/>
          <p:cNvSpPr>
            <a:spLocks noChangeShapeType="1"/>
          </p:cNvSpPr>
          <p:nvPr/>
        </p:nvSpPr>
        <p:spPr bwMode="auto">
          <a:xfrm flipH="1">
            <a:off x="2819400" y="3352800"/>
            <a:ext cx="19050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473101" name="Object 13"/>
          <p:cNvGraphicFramePr>
            <a:graphicFrameLocks noChangeAspect="1"/>
          </p:cNvGraphicFramePr>
          <p:nvPr/>
        </p:nvGraphicFramePr>
        <p:xfrm>
          <a:off x="468313" y="3048000"/>
          <a:ext cx="231775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42" name="Equation" r:id="rId11" imgW="901440" imgH="253800" progId="Equation.DSMT4">
                  <p:embed/>
                </p:oleObj>
              </mc:Choice>
              <mc:Fallback>
                <p:oleObj name="Equation" r:id="rId11" imgW="9014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048000"/>
                        <a:ext cx="231775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73102" name="Group 14"/>
          <p:cNvGrpSpPr>
            <a:grpSpLocks/>
          </p:cNvGrpSpPr>
          <p:nvPr/>
        </p:nvGrpSpPr>
        <p:grpSpPr bwMode="auto">
          <a:xfrm>
            <a:off x="4876800" y="3581400"/>
            <a:ext cx="3962400" cy="1295400"/>
            <a:chOff x="3072" y="2256"/>
            <a:chExt cx="2496" cy="816"/>
          </a:xfrm>
        </p:grpSpPr>
        <p:sp>
          <p:nvSpPr>
            <p:cNvPr id="473103" name="Rectangle 15"/>
            <p:cNvSpPr>
              <a:spLocks noChangeArrowheads="1"/>
            </p:cNvSpPr>
            <p:nvPr/>
          </p:nvSpPr>
          <p:spPr bwMode="auto">
            <a:xfrm>
              <a:off x="3072" y="2256"/>
              <a:ext cx="2496" cy="816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73104" name="Text Box 16"/>
            <p:cNvSpPr txBox="1">
              <a:spLocks noChangeArrowheads="1"/>
            </p:cNvSpPr>
            <p:nvPr/>
          </p:nvSpPr>
          <p:spPr bwMode="auto">
            <a:xfrm>
              <a:off x="3120" y="2304"/>
              <a:ext cx="2400" cy="756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0"/>
                </a:spcBef>
                <a:buFontTx/>
                <a:buNone/>
              </a:pPr>
              <a:r>
                <a:rPr kumimoji="0" lang="en-US" altLang="zh-CN" sz="2400" dirty="0">
                  <a:solidFill>
                    <a:schemeClr val="tx1"/>
                  </a:solidFill>
                  <a:latin typeface="Arno Pro Caption" pitchFamily="18" charset="0"/>
                  <a:ea typeface="宋体" pitchFamily="2" charset="-122"/>
                </a:rPr>
                <a:t>We call the equation of the tangent the </a:t>
              </a:r>
              <a:r>
                <a:rPr kumimoji="0" lang="en-US" altLang="zh-CN" sz="2400" b="1" u="sng" dirty="0">
                  <a:solidFill>
                    <a:schemeClr val="tx1"/>
                  </a:solidFill>
                  <a:latin typeface="Arno Pro Caption" pitchFamily="18" charset="0"/>
                  <a:ea typeface="宋体" pitchFamily="2" charset="-122"/>
                </a:rPr>
                <a:t>linearization</a:t>
              </a:r>
              <a:r>
                <a:rPr kumimoji="0" lang="en-US" altLang="zh-CN" sz="2400" b="1" dirty="0">
                  <a:solidFill>
                    <a:schemeClr val="tx1"/>
                  </a:solidFill>
                  <a:latin typeface="Arno Pro Caption" pitchFamily="18" charset="0"/>
                  <a:ea typeface="宋体" pitchFamily="2" charset="-122"/>
                </a:rPr>
                <a:t> </a:t>
              </a:r>
              <a:r>
                <a:rPr kumimoji="0" lang="en-US" altLang="zh-CN" sz="2400" dirty="0">
                  <a:solidFill>
                    <a:schemeClr val="tx1"/>
                  </a:solidFill>
                  <a:latin typeface="Arno Pro Caption" pitchFamily="18" charset="0"/>
                  <a:ea typeface="宋体" pitchFamily="2" charset="-122"/>
                </a:rPr>
                <a:t>of the function.</a:t>
              </a:r>
            </a:p>
          </p:txBody>
        </p:sp>
      </p:grpSp>
      <p:graphicFrame>
        <p:nvGraphicFramePr>
          <p:cNvPr id="473106" name="Object 18"/>
          <p:cNvGraphicFramePr>
            <a:graphicFrameLocks noChangeAspect="1"/>
          </p:cNvGraphicFramePr>
          <p:nvPr/>
        </p:nvGraphicFramePr>
        <p:xfrm>
          <a:off x="5092700" y="1654175"/>
          <a:ext cx="38862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43" name="Equation" r:id="rId13" imgW="1638000" imgH="253800" progId="Equation.DSMT4">
                  <p:embed/>
                </p:oleObj>
              </mc:Choice>
              <mc:Fallback>
                <p:oleObj name="Equation" r:id="rId13" imgW="1638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654175"/>
                        <a:ext cx="3886200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2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0773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366CC"/>
                </a:solidFill>
              </a:rPr>
              <a:t>Taylor Series </a:t>
            </a:r>
            <a:r>
              <a:rPr lang="en-US" b="1" dirty="0" smtClean="0">
                <a:solidFill>
                  <a:srgbClr val="3366CC"/>
                </a:solidFill>
              </a:rPr>
              <a:t>(6)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20</a:t>
            </a:fld>
            <a:endParaRPr lang="el-GR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50905"/>
            <a:ext cx="7848872" cy="558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87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Arno Pro Caption" pitchFamily="18" charset="0"/>
              </a:rPr>
              <a:t>Convergence of Taylor Series</a:t>
            </a:r>
            <a:endParaRPr lang="en-US" sz="1900" b="1" dirty="0" smtClean="0">
              <a:latin typeface="Arno Pro Captio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584" y="1412776"/>
            <a:ext cx="7624763" cy="4419600"/>
          </a:xfrm>
          <a:noFill/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l-GR" dirty="0" smtClean="0">
              <a:latin typeface="Arno Pro Caption" pitchFamily="18" charset="0"/>
            </a:endParaRPr>
          </a:p>
          <a:p>
            <a:r>
              <a:rPr lang="en-US" altLang="el-GR" dirty="0" smtClean="0">
                <a:latin typeface="Arno Pro Caption" pitchFamily="18" charset="0"/>
              </a:rPr>
              <a:t>The Taylor series converges fast (few terms are needed) when </a:t>
            </a:r>
            <a:r>
              <a:rPr lang="en-US" altLang="el-GR" b="1" i="1" dirty="0" smtClean="0">
                <a:solidFill>
                  <a:schemeClr val="accent6">
                    <a:lumMod val="75000"/>
                  </a:schemeClr>
                </a:solidFill>
                <a:latin typeface="Arno Pro Caption" pitchFamily="18" charset="0"/>
              </a:rPr>
              <a:t>x</a:t>
            </a:r>
            <a:r>
              <a:rPr lang="en-US" altLang="el-GR" dirty="0" smtClean="0">
                <a:latin typeface="Arno Pro Caption" pitchFamily="18" charset="0"/>
              </a:rPr>
              <a:t> is </a:t>
            </a:r>
            <a:r>
              <a:rPr lang="en-US" altLang="el-GR" b="1" dirty="0" smtClean="0">
                <a:solidFill>
                  <a:srgbClr val="FF0000"/>
                </a:solidFill>
                <a:latin typeface="Arno Pro Caption" pitchFamily="18" charset="0"/>
              </a:rPr>
              <a:t>near the point of expansion</a:t>
            </a:r>
            <a:r>
              <a:rPr lang="en-US" altLang="el-GR" dirty="0" smtClean="0">
                <a:latin typeface="Arno Pro Caption" pitchFamily="18" charset="0"/>
              </a:rPr>
              <a:t>. If </a:t>
            </a:r>
            <a:r>
              <a:rPr lang="en-US" altLang="el-GR" b="1" i="1" dirty="0" smtClean="0">
                <a:solidFill>
                  <a:schemeClr val="accent6">
                    <a:lumMod val="75000"/>
                  </a:schemeClr>
                </a:solidFill>
                <a:latin typeface="Arno Pro Caption" pitchFamily="18" charset="0"/>
              </a:rPr>
              <a:t>|x-a| </a:t>
            </a:r>
            <a:r>
              <a:rPr lang="en-US" altLang="el-GR" dirty="0" smtClean="0">
                <a:latin typeface="Arno Pro Caption" pitchFamily="18" charset="0"/>
              </a:rPr>
              <a:t>is large then more terms are needed to get a good approximation.</a:t>
            </a:r>
          </a:p>
          <a:p>
            <a:pPr>
              <a:buFont typeface="Wingdings" pitchFamily="2" charset="2"/>
              <a:buNone/>
            </a:pPr>
            <a:endParaRPr lang="en-US" altLang="el-GR" dirty="0" smtClean="0">
              <a:latin typeface="Arno Pro Caption" pitchFamily="18" charset="0"/>
            </a:endParaRPr>
          </a:p>
        </p:txBody>
      </p:sp>
      <p:sp>
        <p:nvSpPr>
          <p:cNvPr id="21508" name="Slide Number Placeholder 7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5A6E8911-A447-41C6-B618-FC8231E161D0}" type="slidenum">
              <a:rPr lang="ar-SA" alt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  <a:cs typeface="+mn-cs"/>
              </a:rPr>
              <a:pPr algn="r" eaLnBrk="1" hangingPunct="1"/>
              <a:t>21</a:t>
            </a:fld>
            <a:endParaRPr lang="en-US" altLang="el-GR" sz="1400" b="1" dirty="0">
              <a:solidFill>
                <a:schemeClr val="accent1">
                  <a:lumMod val="50000"/>
                </a:schemeClr>
              </a:solidFill>
              <a:latin typeface="Arno Pro Captio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235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3200" dirty="0">
                <a:latin typeface="Arno Pro Caption" pitchFamily="18" charset="0"/>
              </a:rPr>
              <a:t>Assumptions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328592"/>
          </a:xfrm>
        </p:spPr>
        <p:txBody>
          <a:bodyPr>
            <a:normAutofit fontScale="92500" lnSpcReduction="10000"/>
          </a:bodyPr>
          <a:lstStyle/>
          <a:p>
            <a:r>
              <a:rPr lang="en-US" altLang="el-GR" sz="2800" dirty="0"/>
              <a:t>For a Taylor polynomial</a:t>
            </a:r>
            <a:r>
              <a:rPr lang="en-US" altLang="el-GR" sz="2800" dirty="0" smtClean="0"/>
              <a:t>, </a:t>
            </a:r>
            <a:r>
              <a:rPr lang="en-US" altLang="el-GR" sz="2800" dirty="0"/>
              <a:t>you need derivatives up to order</a:t>
            </a:r>
          </a:p>
          <a:p>
            <a:r>
              <a:rPr lang="en-US" altLang="el-GR" sz="2800" dirty="0" smtClean="0"/>
              <a:t>For </a:t>
            </a:r>
            <a:r>
              <a:rPr lang="en-US" altLang="el-GR" sz="2800" dirty="0"/>
              <a:t>a Taylor series</a:t>
            </a:r>
            <a:r>
              <a:rPr lang="en-US" altLang="el-GR" sz="2800" dirty="0" smtClean="0"/>
              <a:t>, </a:t>
            </a:r>
            <a:r>
              <a:rPr lang="en-US" altLang="el-GR" sz="2800" dirty="0"/>
              <a:t>you need derivatives of </a:t>
            </a:r>
            <a:r>
              <a:rPr lang="en-US" altLang="el-GR" sz="2800" b="1" i="1" dirty="0"/>
              <a:t>all orders</a:t>
            </a:r>
            <a:r>
              <a:rPr lang="en-US" altLang="el-GR" sz="2800" dirty="0"/>
              <a:t>.</a:t>
            </a:r>
          </a:p>
          <a:p>
            <a:r>
              <a:rPr lang="en-US" sz="2800" dirty="0"/>
              <a:t>It’s important to understand the </a:t>
            </a:r>
            <a:r>
              <a:rPr lang="en-US" sz="2800" dirty="0" smtClean="0"/>
              <a:t>difference between</a:t>
            </a:r>
            <a:r>
              <a:rPr lang="en-US" sz="2800" dirty="0"/>
              <a:t> </a:t>
            </a:r>
            <a:r>
              <a:rPr lang="en-US" sz="2800" b="1" i="1" dirty="0">
                <a:solidFill>
                  <a:srgbClr val="C00000"/>
                </a:solidFill>
              </a:rPr>
              <a:t>expressing</a:t>
            </a:r>
            <a:r>
              <a:rPr lang="en-US" sz="2800" i="1" dirty="0"/>
              <a:t> </a:t>
            </a:r>
            <a:r>
              <a:rPr lang="en-US" sz="2800" dirty="0"/>
              <a:t>a function as an infinite series and </a:t>
            </a:r>
            <a:r>
              <a:rPr lang="en-US" sz="2800" b="1" i="1" dirty="0">
                <a:solidFill>
                  <a:srgbClr val="0070C0"/>
                </a:solidFill>
              </a:rPr>
              <a:t>approximating </a:t>
            </a:r>
            <a:r>
              <a:rPr lang="en-US" sz="2800" dirty="0"/>
              <a:t>a function by using a finite number of terms of series. You can think of a power series as a polynomial with infinitely many terms (Taylor polynomial</a:t>
            </a:r>
            <a:r>
              <a:rPr lang="en-US" sz="2800" dirty="0" smtClean="0"/>
              <a:t>).</a:t>
            </a:r>
            <a:endParaRPr lang="el-GR" sz="2800" dirty="0" smtClean="0"/>
          </a:p>
          <a:p>
            <a:r>
              <a:rPr lang="en-US" sz="2800" dirty="0"/>
              <a:t>In practice, however, adding up an infinite number of terms simply isn’t possible. Nevertheless, you can approximate the value of</a:t>
            </a:r>
            <a:r>
              <a:rPr lang="el-GR" sz="2800" dirty="0"/>
              <a:t> </a:t>
            </a:r>
            <a:r>
              <a:rPr lang="en-US" sz="2800" dirty="0"/>
              <a:t> </a:t>
            </a:r>
            <a:r>
              <a:rPr lang="en-US" sz="2800" b="1" i="1" dirty="0">
                <a:solidFill>
                  <a:srgbClr val="C00000"/>
                </a:solidFill>
              </a:rPr>
              <a:t>f(x)</a:t>
            </a:r>
            <a:r>
              <a:rPr lang="en-US" sz="2800" dirty="0"/>
              <a:t> by adding a finite number from the appropriate Taylor series.</a:t>
            </a:r>
          </a:p>
          <a:p>
            <a:r>
              <a:rPr lang="en-US" sz="2800" dirty="0"/>
              <a:t>Generally speaking, a higher-degree polynomial results in a better approximation</a:t>
            </a:r>
            <a:r>
              <a:rPr lang="el-GR" sz="2800" dirty="0"/>
              <a:t>.</a:t>
            </a:r>
          </a:p>
          <a:p>
            <a:endParaRPr lang="en-US" sz="2800" dirty="0"/>
          </a:p>
          <a:p>
            <a:endParaRPr lang="en-US" altLang="el-GR" sz="2800" dirty="0"/>
          </a:p>
          <a:p>
            <a:endParaRPr lang="el-GR" sz="2800" i="1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754B3213-94AD-46CA-9255-2223E56DE7D4}" type="slidenum">
              <a:rPr lang="en-US" alt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22</a:t>
            </a:fld>
            <a:endParaRPr lang="en-US" altLang="el-GR" sz="1400" b="1" dirty="0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sp>
        <p:nvSpPr>
          <p:cNvPr id="411653" name="Text Box 5"/>
          <p:cNvSpPr txBox="1">
            <a:spLocks noChangeArrowheads="1"/>
          </p:cNvSpPr>
          <p:nvPr/>
        </p:nvSpPr>
        <p:spPr bwMode="auto">
          <a:xfrm>
            <a:off x="1889321" y="3798563"/>
            <a:ext cx="184150" cy="369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endParaRPr kumimoji="0" lang="en-US" altLang="el-GR" dirty="0"/>
          </a:p>
        </p:txBody>
      </p:sp>
      <p:graphicFrame>
        <p:nvGraphicFramePr>
          <p:cNvPr id="4116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988075"/>
              </p:ext>
            </p:extLst>
          </p:nvPr>
        </p:nvGraphicFramePr>
        <p:xfrm>
          <a:off x="8388424" y="1052736"/>
          <a:ext cx="360040" cy="332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989" name="Equation" r:id="rId3" imgW="152280" imgH="139680" progId="Equation.3">
                  <p:embed/>
                </p:oleObj>
              </mc:Choice>
              <mc:Fallback>
                <p:oleObj name="Equation" r:id="rId3" imgW="1522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8424" y="1052736"/>
                        <a:ext cx="360040" cy="332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493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11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411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0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While it is beautiful that certain functions can </a:t>
            </a:r>
            <a:r>
              <a:rPr lang="en-US" sz="2400" dirty="0" smtClean="0"/>
              <a:t>be represented </a:t>
            </a:r>
            <a:r>
              <a:rPr lang="en-US" sz="2400" dirty="0"/>
              <a:t>exactly by infinite Taylor series, it is </a:t>
            </a:r>
            <a:r>
              <a:rPr lang="en-US" sz="2400" dirty="0" smtClean="0"/>
              <a:t>the inexact </a:t>
            </a:r>
            <a:r>
              <a:rPr lang="en-US" sz="2400" dirty="0"/>
              <a:t>Taylor series that do all the work</a:t>
            </a:r>
            <a:r>
              <a:rPr lang="en-US" sz="2400" dirty="0" smtClean="0"/>
              <a:t>…</a:t>
            </a:r>
          </a:p>
          <a:p>
            <a:r>
              <a:rPr lang="en-US" sz="2400" dirty="0"/>
              <a:t>In practical terms, we would like to be able to </a:t>
            </a:r>
            <a:r>
              <a:rPr lang="en-US" sz="2400" dirty="0" smtClean="0"/>
              <a:t>use Taylor </a:t>
            </a:r>
            <a:r>
              <a:rPr lang="en-US" sz="2400" i="1" dirty="0"/>
              <a:t>polynomials</a:t>
            </a:r>
            <a:r>
              <a:rPr lang="en-US" sz="2400" dirty="0"/>
              <a:t> to approximate functions over </a:t>
            </a:r>
            <a:r>
              <a:rPr lang="en-US" sz="2400" dirty="0" smtClean="0"/>
              <a:t>the intervals </a:t>
            </a:r>
            <a:r>
              <a:rPr lang="en-US" sz="2400" dirty="0"/>
              <a:t>of convergence of the Taylor</a:t>
            </a:r>
            <a:r>
              <a:rPr lang="en-US" sz="2400" i="1" dirty="0"/>
              <a:t> series</a:t>
            </a:r>
            <a:r>
              <a:rPr lang="en-US" sz="2400" dirty="0"/>
              <a:t>, and </a:t>
            </a:r>
            <a:r>
              <a:rPr lang="en-US" sz="2400" dirty="0" smtClean="0"/>
              <a:t>we would </a:t>
            </a:r>
            <a:r>
              <a:rPr lang="en-US" sz="2400" dirty="0"/>
              <a:t>like to keep the error of the </a:t>
            </a:r>
            <a:r>
              <a:rPr lang="en-US" sz="2400" dirty="0" smtClean="0"/>
              <a:t>approximation within </a:t>
            </a:r>
            <a:r>
              <a:rPr lang="en-US" sz="2400" dirty="0"/>
              <a:t>specified bounds…</a:t>
            </a:r>
          </a:p>
          <a:p>
            <a:endParaRPr lang="en-US" sz="2400" dirty="0"/>
          </a:p>
          <a:p>
            <a:r>
              <a:rPr lang="en-US" sz="2400" b="1" dirty="0" smtClean="0">
                <a:solidFill>
                  <a:srgbClr val="0000FF"/>
                </a:solidFill>
              </a:rPr>
              <a:t>The </a:t>
            </a:r>
            <a:r>
              <a:rPr lang="en-US" sz="2400" b="1" dirty="0">
                <a:solidFill>
                  <a:srgbClr val="0000FF"/>
                </a:solidFill>
              </a:rPr>
              <a:t>error results from </a:t>
            </a:r>
            <a:r>
              <a:rPr lang="en-US" sz="2400" b="1" i="1" dirty="0">
                <a:solidFill>
                  <a:srgbClr val="0000FF"/>
                </a:solidFill>
              </a:rPr>
              <a:t>truncating </a:t>
            </a:r>
            <a:r>
              <a:rPr lang="en-US" sz="2400" b="1" dirty="0">
                <a:solidFill>
                  <a:srgbClr val="0000FF"/>
                </a:solidFill>
              </a:rPr>
              <a:t>the series </a:t>
            </a:r>
            <a:r>
              <a:rPr lang="en-US" sz="2400" b="1" dirty="0" smtClean="0">
                <a:solidFill>
                  <a:srgbClr val="0000FF"/>
                </a:solidFill>
              </a:rPr>
              <a:t>down to </a:t>
            </a:r>
            <a:r>
              <a:rPr lang="en-US" sz="2400" b="1" dirty="0">
                <a:solidFill>
                  <a:srgbClr val="0000FF"/>
                </a:solidFill>
              </a:rPr>
              <a:t>a polynomial (that is, cutting it off after </a:t>
            </a:r>
            <a:r>
              <a:rPr lang="en-US" sz="2400" b="1" dirty="0" smtClean="0">
                <a:solidFill>
                  <a:srgbClr val="0000FF"/>
                </a:solidFill>
              </a:rPr>
              <a:t>some number </a:t>
            </a:r>
            <a:r>
              <a:rPr lang="en-US" sz="2400" b="1" dirty="0">
                <a:solidFill>
                  <a:srgbClr val="0000FF"/>
                </a:solidFill>
              </a:rPr>
              <a:t>of terms), </a:t>
            </a:r>
            <a:r>
              <a:rPr lang="en-US" sz="2400" b="1" dirty="0" smtClean="0">
                <a:solidFill>
                  <a:srgbClr val="0000FF"/>
                </a:solidFill>
              </a:rPr>
              <a:t>is </a:t>
            </a:r>
            <a:r>
              <a:rPr lang="en-US" sz="2400" b="1" dirty="0" smtClean="0">
                <a:solidFill>
                  <a:srgbClr val="CC3300"/>
                </a:solidFill>
              </a:rPr>
              <a:t>truncation </a:t>
            </a:r>
            <a:r>
              <a:rPr lang="en-US" sz="2400" b="1" dirty="0">
                <a:solidFill>
                  <a:srgbClr val="CC3300"/>
                </a:solidFill>
              </a:rPr>
              <a:t>error</a:t>
            </a:r>
            <a:r>
              <a:rPr lang="en-US" sz="2400" b="1" dirty="0" smtClean="0"/>
              <a:t>.</a:t>
            </a:r>
          </a:p>
          <a:p>
            <a:r>
              <a:rPr lang="en-US" sz="2400" dirty="0"/>
              <a:t>Every truncation splits a Taylor series into </a:t>
            </a:r>
            <a:r>
              <a:rPr lang="en-US" sz="2400" dirty="0" smtClean="0"/>
              <a:t>equally significant </a:t>
            </a:r>
            <a:r>
              <a:rPr lang="en-US" sz="2400" dirty="0"/>
              <a:t>pieces: the Taylor polynomial               </a:t>
            </a:r>
            <a:r>
              <a:rPr lang="en-US" sz="2400" dirty="0" smtClean="0"/>
              <a:t>that gives </a:t>
            </a:r>
            <a:r>
              <a:rPr lang="en-US" sz="2400" dirty="0"/>
              <a:t>us the approximation, and the </a:t>
            </a:r>
            <a:r>
              <a:rPr lang="en-US" sz="2400" i="1" dirty="0" smtClean="0"/>
              <a:t>remainder              </a:t>
            </a:r>
            <a:r>
              <a:rPr lang="en-US" sz="2400" dirty="0" smtClean="0"/>
              <a:t>that </a:t>
            </a:r>
            <a:r>
              <a:rPr lang="en-US" sz="2400" dirty="0"/>
              <a:t>tells us whether the approximation is any good…</a:t>
            </a:r>
          </a:p>
          <a:p>
            <a:endParaRPr lang="en-US" sz="2400" dirty="0"/>
          </a:p>
          <a:p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23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464920"/>
              </p:ext>
            </p:extLst>
          </p:nvPr>
        </p:nvGraphicFramePr>
        <p:xfrm>
          <a:off x="4716016" y="4797152"/>
          <a:ext cx="680213" cy="437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02" name="Equation" r:id="rId3" imgW="393480" imgH="253800" progId="Equation.DSMT4">
                  <p:embed/>
                </p:oleObj>
              </mc:Choice>
              <mc:Fallback>
                <p:oleObj name="Equation" r:id="rId3" imgW="393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797152"/>
                        <a:ext cx="680213" cy="4378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37249"/>
              </p:ext>
            </p:extLst>
          </p:nvPr>
        </p:nvGraphicFramePr>
        <p:xfrm>
          <a:off x="5148064" y="5085184"/>
          <a:ext cx="747763" cy="451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03" name="Equation" r:id="rId5" imgW="419040" imgH="253800" progId="Equation.DSMT4">
                  <p:embed/>
                </p:oleObj>
              </mc:Choice>
              <mc:Fallback>
                <p:oleObj name="Equation" r:id="rId5" imgW="4190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5085184"/>
                        <a:ext cx="747763" cy="4519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764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3366CC"/>
                </a:solidFill>
              </a:rPr>
              <a:t>General Taylor Series</a:t>
            </a:r>
          </a:p>
        </p:txBody>
      </p:sp>
      <p:sp>
        <p:nvSpPr>
          <p:cNvPr id="67589" name="Text Box 4"/>
          <p:cNvSpPr txBox="1">
            <a:spLocks noChangeArrowheads="1"/>
          </p:cNvSpPr>
          <p:nvPr/>
        </p:nvSpPr>
        <p:spPr bwMode="auto">
          <a:xfrm>
            <a:off x="933450" y="1100138"/>
            <a:ext cx="708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itchFamily="18" charset="0"/>
              </a:rPr>
              <a:t>The general form of the Taylor series is given by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759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589653"/>
              </p:ext>
            </p:extLst>
          </p:nvPr>
        </p:nvGraphicFramePr>
        <p:xfrm>
          <a:off x="1319213" y="1606550"/>
          <a:ext cx="64389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864" name="Equation" r:id="rId4" imgW="3492360" imgH="419040" progId="Equation.DSMT4">
                  <p:embed/>
                </p:oleObj>
              </mc:Choice>
              <mc:Fallback>
                <p:oleObj name="Equation" r:id="rId4" imgW="349236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213" y="1606550"/>
                        <a:ext cx="6438900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2" name="Text Box 7"/>
          <p:cNvSpPr txBox="1">
            <a:spLocks noChangeArrowheads="1"/>
          </p:cNvSpPr>
          <p:nvPr/>
        </p:nvSpPr>
        <p:spPr bwMode="auto">
          <a:xfrm>
            <a:off x="933450" y="2349500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itchFamily="18" charset="0"/>
              </a:rPr>
              <a:t>provided that all derivatives of </a:t>
            </a:r>
            <a:r>
              <a:rPr lang="en-US" b="1" i="1" dirty="0">
                <a:solidFill>
                  <a:srgbClr val="CC3300"/>
                </a:solidFill>
                <a:latin typeface="Arno Pro Caption" pitchFamily="18" charset="0"/>
              </a:rPr>
              <a:t>f(x)</a:t>
            </a:r>
            <a:r>
              <a:rPr lang="en-US" dirty="0">
                <a:latin typeface="Arno Pro Caption" pitchFamily="18" charset="0"/>
              </a:rPr>
              <a:t> are continuous and exist in the interval </a:t>
            </a:r>
            <a:r>
              <a:rPr lang="en-US" b="1" dirty="0">
                <a:solidFill>
                  <a:srgbClr val="CC3300"/>
                </a:solidFill>
                <a:latin typeface="Arno Pro Caption" pitchFamily="18" charset="0"/>
              </a:rPr>
              <a:t>[</a:t>
            </a:r>
            <a:r>
              <a:rPr lang="en-US" b="1" i="1" dirty="0">
                <a:solidFill>
                  <a:srgbClr val="CC3300"/>
                </a:solidFill>
                <a:latin typeface="Arno Pro Caption" pitchFamily="18" charset="0"/>
              </a:rPr>
              <a:t>x</a:t>
            </a:r>
            <a:r>
              <a:rPr lang="en-US" b="1" i="1" dirty="0" smtClean="0">
                <a:solidFill>
                  <a:srgbClr val="CC3300"/>
                </a:solidFill>
                <a:latin typeface="Arno Pro Caption" pitchFamily="18" charset="0"/>
              </a:rPr>
              <a:t>, </a:t>
            </a:r>
            <a:r>
              <a:rPr lang="en-US" b="1" i="1" dirty="0" err="1" smtClean="0">
                <a:solidFill>
                  <a:srgbClr val="CC3300"/>
                </a:solidFill>
                <a:latin typeface="Arno Pro Caption" pitchFamily="18" charset="0"/>
              </a:rPr>
              <a:t>x+h</a:t>
            </a:r>
            <a:r>
              <a:rPr lang="en-US" b="1" dirty="0">
                <a:solidFill>
                  <a:srgbClr val="CC3300"/>
                </a:solidFill>
                <a:latin typeface="Arno Pro Caption" pitchFamily="18" charset="0"/>
              </a:rPr>
              <a:t>] </a:t>
            </a:r>
            <a:r>
              <a:rPr lang="en-US" dirty="0" smtClean="0">
                <a:latin typeface="Arno Pro Caption" pitchFamily="18" charset="0"/>
              </a:rPr>
              <a:t>.</a:t>
            </a:r>
            <a:endParaRPr lang="en-US" dirty="0">
              <a:latin typeface="Arno Pro Caption" pitchFamily="18" charset="0"/>
            </a:endParaRPr>
          </a:p>
        </p:txBody>
      </p:sp>
      <p:sp>
        <p:nvSpPr>
          <p:cNvPr id="675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6759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24</a:t>
            </a:fld>
            <a:endParaRPr lang="el-GR" dirty="0"/>
          </a:p>
        </p:txBody>
      </p:sp>
      <p:sp>
        <p:nvSpPr>
          <p:cNvPr id="67596" name="Text Box 18"/>
          <p:cNvSpPr txBox="1">
            <a:spLocks noChangeArrowheads="1"/>
          </p:cNvSpPr>
          <p:nvPr/>
        </p:nvSpPr>
        <p:spPr bwMode="auto">
          <a:xfrm>
            <a:off x="395536" y="3916363"/>
            <a:ext cx="8496944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itchFamily="18" charset="0"/>
              </a:rPr>
              <a:t>As Archimedes would have said, 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itchFamily="18" charset="0"/>
              </a:rPr>
              <a:t>“</a:t>
            </a:r>
            <a:r>
              <a:rPr lang="en-US" b="1" i="1" dirty="0">
                <a:solidFill>
                  <a:srgbClr val="0070C0"/>
                </a:solidFill>
                <a:latin typeface="Arno Pro Caption" pitchFamily="18" charset="0"/>
              </a:rPr>
              <a:t>Give me the value of the function at a single point, and the value of all (first, second, and so on) its derivatives at that single point, and I can give you the value of the function at any other point</a:t>
            </a:r>
            <a:r>
              <a:rPr lang="en-US" dirty="0">
                <a:latin typeface="Arno Pro Caption" pitchFamily="18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3200" dirty="0">
                <a:latin typeface="Arno Pro Caption" pitchFamily="18" charset="0"/>
              </a:rPr>
              <a:t>Terminology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US" altLang="el-GR" dirty="0"/>
              <a:t>The Taylor series </a:t>
            </a:r>
            <a:r>
              <a:rPr lang="en-US" altLang="el-GR" dirty="0" smtClean="0"/>
              <a:t>for             at      is called the </a:t>
            </a:r>
            <a:r>
              <a:rPr lang="en-US" altLang="el-GR" b="1" i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Maclaurin</a:t>
            </a:r>
            <a:r>
              <a:rPr lang="en-US" altLang="el-GR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series</a:t>
            </a:r>
            <a:r>
              <a:rPr lang="en-US" altLang="el-GR" dirty="0"/>
              <a:t> </a:t>
            </a:r>
            <a:r>
              <a:rPr lang="en-US" altLang="el-GR" dirty="0" smtClean="0"/>
              <a:t>for            </a:t>
            </a:r>
          </a:p>
          <a:p>
            <a:pPr marL="0" indent="3175"/>
            <a:endParaRPr lang="en-US" altLang="el-GR" dirty="0" smtClean="0"/>
          </a:p>
          <a:p>
            <a:pPr marL="0" indent="3175"/>
            <a:r>
              <a:rPr lang="en-US" altLang="el-GR" dirty="0" smtClean="0"/>
              <a:t> The </a:t>
            </a:r>
            <a:r>
              <a:rPr lang="en-US" altLang="el-GR" dirty="0"/>
              <a:t>Taylor series is named after the English mathematician Brook Taylor (1685–1731).</a:t>
            </a:r>
          </a:p>
          <a:p>
            <a:pPr marL="0" indent="3175"/>
            <a:r>
              <a:rPr lang="en-US" altLang="el-GR" dirty="0" smtClean="0"/>
              <a:t>  The </a:t>
            </a:r>
            <a:r>
              <a:rPr lang="en-US" altLang="el-GR" dirty="0"/>
              <a:t>Maclaurin series is named for the Scottish mathematician Colin Maclaurin (1698–1746).</a:t>
            </a:r>
          </a:p>
          <a:p>
            <a:pPr lvl="1"/>
            <a:r>
              <a:rPr lang="en-US" altLang="el-GR" sz="2400" dirty="0" smtClean="0"/>
              <a:t>This </a:t>
            </a:r>
            <a:r>
              <a:rPr lang="en-US" altLang="el-GR" sz="2400" dirty="0"/>
              <a:t>is despite the fact that the </a:t>
            </a:r>
            <a:r>
              <a:rPr lang="en-US" altLang="el-GR" sz="2400" dirty="0" err="1"/>
              <a:t>Maclaurin</a:t>
            </a:r>
            <a:r>
              <a:rPr lang="en-US" altLang="el-GR" sz="2400" dirty="0"/>
              <a:t> series is really just a special case of the Taylor series.</a:t>
            </a:r>
          </a:p>
          <a:p>
            <a:endParaRPr lang="en-US" altLang="el-GR" dirty="0"/>
          </a:p>
          <a:p>
            <a:endParaRPr lang="el-GR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BF7A8774-C1CE-44A2-97D0-F5D0155C8226}" type="slidenum">
              <a:rPr lang="en-US" alt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25</a:t>
            </a:fld>
            <a:endParaRPr lang="en-US" altLang="el-GR" sz="1400" b="1" dirty="0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graphicFrame>
        <p:nvGraphicFramePr>
          <p:cNvPr id="4382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65314"/>
              </p:ext>
            </p:extLst>
          </p:nvPr>
        </p:nvGraphicFramePr>
        <p:xfrm>
          <a:off x="3923928" y="1700808"/>
          <a:ext cx="96043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562" name="Equation" r:id="rId3" imgW="368280" imgH="203040" progId="Equation.3">
                  <p:embed/>
                </p:oleObj>
              </mc:Choice>
              <mc:Fallback>
                <p:oleObj name="Equation" r:id="rId3" imgW="3682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700808"/>
                        <a:ext cx="960438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82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087839"/>
              </p:ext>
            </p:extLst>
          </p:nvPr>
        </p:nvGraphicFramePr>
        <p:xfrm>
          <a:off x="5220072" y="1268760"/>
          <a:ext cx="32702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563" name="Equation" r:id="rId5" imgW="126720" imgH="177480" progId="Equation.3">
                  <p:embed/>
                </p:oleObj>
              </mc:Choice>
              <mc:Fallback>
                <p:oleObj name="Equation" r:id="rId5" imgW="126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1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1268760"/>
                        <a:ext cx="32702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82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192461"/>
              </p:ext>
            </p:extLst>
          </p:nvPr>
        </p:nvGraphicFramePr>
        <p:xfrm>
          <a:off x="3995936" y="1268760"/>
          <a:ext cx="89058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564" name="Equation" r:id="rId7" imgW="342720" imgH="203040" progId="Equation.3">
                  <p:embed/>
                </p:oleObj>
              </mc:Choice>
              <mc:Fallback>
                <p:oleObj name="Equation" r:id="rId7" imgW="342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-1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268760"/>
                        <a:ext cx="890588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009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4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Maclaurin Series</a:t>
            </a:r>
          </a:p>
        </p:txBody>
      </p:sp>
      <p:sp>
        <p:nvSpPr>
          <p:cNvPr id="70661" name="Text Box 7"/>
          <p:cNvSpPr txBox="1">
            <a:spLocks noChangeArrowheads="1"/>
          </p:cNvSpPr>
          <p:nvPr/>
        </p:nvSpPr>
        <p:spPr bwMode="auto">
          <a:xfrm>
            <a:off x="527050" y="1655762"/>
            <a:ext cx="7924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  <a:latin typeface="Arno Pro Caption" pitchFamily="18" charset="0"/>
              </a:rPr>
              <a:t>The Maclaurin series is simply the Taylor series about </a:t>
            </a:r>
            <a:r>
              <a:rPr lang="en-US" b="1" dirty="0" smtClean="0">
                <a:solidFill>
                  <a:srgbClr val="C00000"/>
                </a:solidFill>
                <a:latin typeface="Arno Pro Caption" pitchFamily="18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Arno Pro Caption" pitchFamily="18" charset="0"/>
              </a:rPr>
              <a:t>point x=0</a:t>
            </a:r>
          </a:p>
        </p:txBody>
      </p:sp>
      <p:graphicFrame>
        <p:nvGraphicFramePr>
          <p:cNvPr id="706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980006"/>
              </p:ext>
            </p:extLst>
          </p:nvPr>
        </p:nvGraphicFramePr>
        <p:xfrm>
          <a:off x="107950" y="2781300"/>
          <a:ext cx="868838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506" name="Equation" r:id="rId4" imgW="5117760" imgH="419040" progId="Equation.DSMT4">
                  <p:embed/>
                </p:oleObj>
              </mc:Choice>
              <mc:Fallback>
                <p:oleObj name="Equation" r:id="rId4" imgW="51177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2781300"/>
                        <a:ext cx="8688388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434096"/>
              </p:ext>
            </p:extLst>
          </p:nvPr>
        </p:nvGraphicFramePr>
        <p:xfrm>
          <a:off x="92075" y="3789363"/>
          <a:ext cx="87185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507" name="Equation" r:id="rId6" imgW="5092560" imgH="419040" progId="Equation.DSMT4">
                  <p:embed/>
                </p:oleObj>
              </mc:Choice>
              <mc:Fallback>
                <p:oleObj name="Equation" r:id="rId6" imgW="50925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" y="3789363"/>
                        <a:ext cx="87185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9D244E-5EF0-400E-8407-25EF0375AD0F}" type="slidenum">
              <a:rPr lang="el-GR" smtClean="0"/>
              <a:pPr>
                <a:defRPr/>
              </a:pPr>
              <a:t>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831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629400" cy="585788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solidFill>
                  <a:srgbClr val="C00000"/>
                </a:solidFill>
              </a:rPr>
              <a:t>TAYLOR &amp; MACLAURIN SERIES</a:t>
            </a:r>
          </a:p>
        </p:txBody>
      </p:sp>
      <p:graphicFrame>
        <p:nvGraphicFramePr>
          <p:cNvPr id="3686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141025"/>
              </p:ext>
            </p:extLst>
          </p:nvPr>
        </p:nvGraphicFramePr>
        <p:xfrm>
          <a:off x="1182688" y="1484313"/>
          <a:ext cx="6700837" cy="254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96" name="Equation" r:id="rId4" imgW="2273040" imgH="863280" progId="Equation.DSMT4">
                  <p:embed/>
                </p:oleObj>
              </mc:Choice>
              <mc:Fallback>
                <p:oleObj name="Equation" r:id="rId4" imgW="227304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8" y="1484313"/>
                        <a:ext cx="6700837" cy="254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27</a:t>
            </a:fld>
            <a:endParaRPr lang="el-GR" sz="1400" b="1" dirty="0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82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71475"/>
            <a:ext cx="6629400" cy="585788"/>
          </a:xfrm>
        </p:spPr>
        <p:txBody>
          <a:bodyPr/>
          <a:lstStyle/>
          <a:p>
            <a:pPr eaLnBrk="1" hangingPunct="1"/>
            <a:r>
              <a:rPr lang="en-US" altLang="el-GR" dirty="0" smtClean="0"/>
              <a:t>TAYLOR &amp; MACLAURIN SERIES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2138" y="866775"/>
            <a:ext cx="8572500" cy="5865813"/>
          </a:xfrm>
        </p:spPr>
        <p:txBody>
          <a:bodyPr>
            <a:normAutofit/>
          </a:bodyPr>
          <a:lstStyle/>
          <a:p>
            <a:pPr marL="0" indent="3175" eaLnBrk="1" hangingPunct="1"/>
            <a:r>
              <a:rPr lang="en-US" altLang="el-GR" sz="2800" dirty="0" smtClean="0"/>
              <a:t>The figure shows the graph of sin </a:t>
            </a:r>
            <a:r>
              <a:rPr lang="en-US" altLang="el-GR" sz="2800" i="1" dirty="0" smtClean="0"/>
              <a:t>x </a:t>
            </a:r>
            <a:br>
              <a:rPr lang="en-US" altLang="el-GR" sz="2800" i="1" dirty="0" smtClean="0"/>
            </a:br>
            <a:r>
              <a:rPr lang="en-US" altLang="el-GR" sz="2800" dirty="0" smtClean="0"/>
              <a:t>together with its Taylor (or </a:t>
            </a:r>
            <a:r>
              <a:rPr lang="en-US" altLang="el-GR" sz="2800" dirty="0" err="1" smtClean="0"/>
              <a:t>Maclaurin</a:t>
            </a:r>
            <a:r>
              <a:rPr lang="en-US" altLang="el-GR" sz="2800" dirty="0" smtClean="0"/>
              <a:t>) polynomials</a:t>
            </a:r>
          </a:p>
        </p:txBody>
      </p:sp>
      <p:graphicFrame>
        <p:nvGraphicFramePr>
          <p:cNvPr id="3789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672946"/>
              </p:ext>
            </p:extLst>
          </p:nvPr>
        </p:nvGraphicFramePr>
        <p:xfrm>
          <a:off x="827584" y="2276872"/>
          <a:ext cx="2936875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320" name="Equation" r:id="rId4" imgW="990360" imgH="1079280" progId="Equation.DSMT4">
                  <p:embed/>
                </p:oleObj>
              </mc:Choice>
              <mc:Fallback>
                <p:oleObj name="Equation" r:id="rId4" imgW="99036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276872"/>
                        <a:ext cx="2936875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313" y="2901950"/>
            <a:ext cx="4395787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4232275" y="2743200"/>
            <a:ext cx="4700588" cy="3949700"/>
          </a:xfrm>
          <a:prstGeom prst="rect">
            <a:avLst/>
          </a:prstGeom>
          <a:noFill/>
          <a:ln w="9525">
            <a:solidFill>
              <a:srgbClr val="E45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28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79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71475"/>
            <a:ext cx="6629400" cy="585788"/>
          </a:xfrm>
        </p:spPr>
        <p:txBody>
          <a:bodyPr/>
          <a:lstStyle/>
          <a:p>
            <a:pPr eaLnBrk="1" hangingPunct="1"/>
            <a:r>
              <a:rPr lang="en-US" altLang="el-GR" smtClean="0"/>
              <a:t>TAYLOR &amp; MACLAURIN SERIES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175" eaLnBrk="1" hangingPunct="1"/>
            <a:r>
              <a:rPr lang="en-US" altLang="el-GR" sz="3400" dirty="0" smtClean="0"/>
              <a:t>Notice that, as </a:t>
            </a:r>
            <a:r>
              <a:rPr lang="en-US" altLang="el-GR" sz="3400" i="1" dirty="0" smtClean="0"/>
              <a:t>n</a:t>
            </a:r>
            <a:r>
              <a:rPr lang="en-US" altLang="el-GR" sz="3400" dirty="0" smtClean="0"/>
              <a:t> increases, </a:t>
            </a:r>
            <a:r>
              <a:rPr lang="en-US" altLang="el-GR" sz="3400" i="1" dirty="0" err="1" smtClean="0"/>
              <a:t>T</a:t>
            </a:r>
            <a:r>
              <a:rPr lang="en-US" altLang="el-GR" sz="3400" i="1" baseline="-25000" dirty="0" err="1" smtClean="0"/>
              <a:t>n</a:t>
            </a:r>
            <a:r>
              <a:rPr lang="en-US" altLang="el-GR" sz="3400" dirty="0" smtClean="0"/>
              <a:t>(</a:t>
            </a:r>
            <a:r>
              <a:rPr lang="en-US" altLang="el-GR" sz="3400" i="1" dirty="0" smtClean="0"/>
              <a:t>x</a:t>
            </a:r>
            <a:r>
              <a:rPr lang="en-US" altLang="el-GR" sz="3400" dirty="0" smtClean="0"/>
              <a:t>) becomes a better approximation to sin </a:t>
            </a:r>
            <a:r>
              <a:rPr lang="en-US" altLang="el-GR" sz="3400" i="1" dirty="0" smtClean="0"/>
              <a:t>x</a:t>
            </a:r>
            <a:r>
              <a:rPr lang="en-US" altLang="el-GR" sz="3400" dirty="0" smtClean="0"/>
              <a:t>.</a:t>
            </a:r>
          </a:p>
        </p:txBody>
      </p:sp>
      <p:pic>
        <p:nvPicPr>
          <p:cNvPr id="10752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313" y="2901950"/>
            <a:ext cx="4395787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5" name="Rectangle 7"/>
          <p:cNvSpPr>
            <a:spLocks noChangeArrowheads="1"/>
          </p:cNvSpPr>
          <p:nvPr/>
        </p:nvSpPr>
        <p:spPr bwMode="auto">
          <a:xfrm>
            <a:off x="4232275" y="2743200"/>
            <a:ext cx="4700588" cy="3949700"/>
          </a:xfrm>
          <a:prstGeom prst="rect">
            <a:avLst/>
          </a:prstGeom>
          <a:noFill/>
          <a:ln w="9525">
            <a:solidFill>
              <a:srgbClr val="E45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29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80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1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052736"/>
            <a:ext cx="7315200" cy="3824064"/>
          </a:xfrm>
        </p:spPr>
        <p:txBody>
          <a:bodyPr/>
          <a:lstStyle/>
          <a:p>
            <a:r>
              <a:rPr lang="en-US" altLang="zh-CN" sz="4000" dirty="0">
                <a:solidFill>
                  <a:srgbClr val="C00000"/>
                </a:solidFill>
                <a:ea typeface="宋体" pitchFamily="2" charset="-122"/>
              </a:rPr>
              <a:t>Ambition: </a:t>
            </a:r>
            <a:r>
              <a:rPr lang="en-US" altLang="zh-CN" dirty="0">
                <a:ea typeface="宋体" pitchFamily="2" charset="-122"/>
              </a:rPr>
              <a:t/>
            </a:r>
            <a:br>
              <a:rPr lang="en-US" altLang="zh-CN" dirty="0">
                <a:ea typeface="宋体" pitchFamily="2" charset="-122"/>
              </a:rPr>
            </a:br>
            <a:r>
              <a:rPr lang="en-US" altLang="zh-CN" dirty="0">
                <a:ea typeface="宋体" pitchFamily="2" charset="-122"/>
              </a:rPr>
              <a:t/>
            </a:r>
            <a:br>
              <a:rPr lang="en-US" altLang="zh-CN" dirty="0">
                <a:ea typeface="宋体" pitchFamily="2" charset="-122"/>
              </a:rPr>
            </a:br>
            <a:r>
              <a:rPr lang="en-US" altLang="zh-CN" dirty="0">
                <a:ea typeface="宋体" pitchFamily="2" charset="-122"/>
              </a:rPr>
              <a:t>Approximating of differential functions </a:t>
            </a:r>
            <a:r>
              <a:rPr lang="en-US" altLang="zh-CN" b="1" dirty="0">
                <a:solidFill>
                  <a:srgbClr val="FF0000"/>
                </a:solidFill>
                <a:ea typeface="宋体" pitchFamily="2" charset="-122"/>
              </a:rPr>
              <a:t>more precisely </a:t>
            </a:r>
            <a:r>
              <a:rPr lang="en-US" altLang="zh-CN" dirty="0">
                <a:ea typeface="宋体" pitchFamily="2" charset="-122"/>
              </a:rPr>
              <a:t>by </a:t>
            </a:r>
            <a:r>
              <a:rPr lang="en-US" altLang="zh-CN" b="1" dirty="0">
                <a:solidFill>
                  <a:schemeClr val="accent1"/>
                </a:solidFill>
                <a:ea typeface="宋体" pitchFamily="2" charset="-122"/>
              </a:rPr>
              <a:t>polynomials</a:t>
            </a:r>
            <a:r>
              <a:rPr lang="en-US" altLang="zh-CN" dirty="0">
                <a:solidFill>
                  <a:srgbClr val="FFCC00"/>
                </a:solidFill>
                <a:ea typeface="宋体" pitchFamily="2" charset="-122"/>
              </a:rPr>
              <a:t> </a:t>
            </a:r>
            <a:r>
              <a:rPr lang="en-US" altLang="zh-CN" dirty="0">
                <a:ea typeface="宋体" pitchFamily="2" charset="-122"/>
              </a:rPr>
              <a:t>of higher degrees.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3</a:t>
            </a:fld>
            <a:endParaRPr lang="el-GR" sz="1400" b="1" dirty="0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620673"/>
      </p:ext>
    </p:extLst>
  </p:cSld>
  <p:clrMapOvr>
    <a:masterClrMapping/>
  </p:clrMapOvr>
  <p:transition advTm="14192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21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Example-1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30</a:t>
            </a:fld>
            <a:endParaRPr lang="el-GR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1484784"/>
            <a:ext cx="8518525" cy="437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no Pro Caption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no Pro Caption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no Pro Caption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l-GR" kern="0" dirty="0" smtClean="0"/>
              <a:t>Use zero-through fourth-order Taylor series expansion to approximate the function</a:t>
            </a:r>
          </a:p>
          <a:p>
            <a:endParaRPr lang="en-US" altLang="el-GR" kern="0" dirty="0" smtClean="0"/>
          </a:p>
          <a:p>
            <a:endParaRPr lang="en-US" altLang="el-GR" kern="0" dirty="0" smtClean="0"/>
          </a:p>
          <a:p>
            <a:endParaRPr lang="en-US" altLang="el-GR" kern="0" dirty="0" smtClean="0"/>
          </a:p>
          <a:p>
            <a:pPr marL="0" indent="0">
              <a:buNone/>
            </a:pPr>
            <a:r>
              <a:rPr lang="en-US" altLang="el-GR" kern="0" dirty="0"/>
              <a:t> </a:t>
            </a:r>
            <a:r>
              <a:rPr lang="en-US" altLang="el-GR" kern="0" dirty="0" smtClean="0"/>
              <a:t>    from </a:t>
            </a:r>
            <a:r>
              <a:rPr lang="en-US" altLang="el-GR" i="1" kern="0" dirty="0" smtClean="0"/>
              <a:t>x</a:t>
            </a:r>
            <a:r>
              <a:rPr lang="en-US" altLang="el-GR" i="1" kern="0" baseline="-25000" dirty="0" smtClean="0"/>
              <a:t>i</a:t>
            </a:r>
            <a:r>
              <a:rPr lang="en-US" altLang="el-GR" kern="0" dirty="0" smtClean="0"/>
              <a:t> = 0 with h = 1. That is, predict the function’s value at </a:t>
            </a:r>
            <a:r>
              <a:rPr lang="en-US" altLang="el-GR" i="1" kern="0" dirty="0" smtClean="0"/>
              <a:t>x</a:t>
            </a:r>
            <a:r>
              <a:rPr lang="en-US" altLang="el-GR" i="1" kern="0" baseline="-25000" dirty="0" smtClean="0"/>
              <a:t>i+1</a:t>
            </a:r>
            <a:r>
              <a:rPr lang="en-US" altLang="el-GR" kern="0" dirty="0" smtClean="0"/>
              <a:t> = 1</a:t>
            </a:r>
            <a:endParaRPr lang="en-US" altLang="el-GR" kern="0" dirty="0"/>
          </a:p>
        </p:txBody>
      </p:sp>
      <p:graphicFrame>
        <p:nvGraphicFramePr>
          <p:cNvPr id="6" name="Αντικείμενο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733673"/>
              </p:ext>
            </p:extLst>
          </p:nvPr>
        </p:nvGraphicFramePr>
        <p:xfrm>
          <a:off x="817562" y="2636912"/>
          <a:ext cx="734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1" name="Equation" r:id="rId3" imgW="2540000" imgH="228600" progId="Equation.3">
                  <p:embed/>
                </p:oleObj>
              </mc:Choice>
              <mc:Fallback>
                <p:oleObj name="Equation" r:id="rId3" imgW="25400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2" y="2636912"/>
                        <a:ext cx="73406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82120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31</a:t>
            </a:fld>
            <a:endParaRPr lang="el-GR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1752600"/>
            <a:ext cx="8518525" cy="437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no Pro Caption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no Pro Caption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no Pro Caption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l-GR" sz="2400" kern="0" dirty="0" smtClean="0"/>
              <a:t>Solution</a:t>
            </a:r>
          </a:p>
          <a:p>
            <a:r>
              <a:rPr lang="en-US" altLang="el-GR" sz="2400" kern="0" dirty="0" smtClean="0"/>
              <a:t>For </a:t>
            </a:r>
            <a:r>
              <a:rPr lang="en-US" altLang="el-GR" sz="2400" i="1" kern="0" dirty="0" smtClean="0"/>
              <a:t>x</a:t>
            </a:r>
            <a:r>
              <a:rPr lang="en-US" altLang="el-GR" sz="2400" kern="0" dirty="0" smtClean="0"/>
              <a:t> = 0 then </a:t>
            </a:r>
            <a:r>
              <a:rPr lang="en-US" altLang="el-GR" sz="2400" i="1" kern="0" dirty="0" smtClean="0"/>
              <a:t>f</a:t>
            </a:r>
            <a:r>
              <a:rPr lang="en-US" altLang="el-GR" sz="2400" kern="0" dirty="0" smtClean="0"/>
              <a:t>(0) = 1.2</a:t>
            </a:r>
          </a:p>
          <a:p>
            <a:r>
              <a:rPr lang="en-US" altLang="el-GR" sz="2400" kern="0" dirty="0" smtClean="0"/>
              <a:t>For </a:t>
            </a:r>
            <a:r>
              <a:rPr lang="en-US" altLang="el-GR" sz="2400" i="1" kern="0" dirty="0" smtClean="0"/>
              <a:t>x</a:t>
            </a:r>
            <a:r>
              <a:rPr lang="en-US" altLang="el-GR" sz="2400" kern="0" dirty="0" smtClean="0"/>
              <a:t> = 1 then </a:t>
            </a:r>
            <a:r>
              <a:rPr lang="en-US" altLang="el-GR" sz="2400" i="1" kern="0" dirty="0" smtClean="0"/>
              <a:t>f</a:t>
            </a:r>
            <a:r>
              <a:rPr lang="en-US" altLang="el-GR" sz="2400" kern="0" dirty="0" smtClean="0"/>
              <a:t>(1) = 0.2 this is the true that we are trying to predict.</a:t>
            </a:r>
          </a:p>
          <a:p>
            <a:r>
              <a:rPr lang="en-US" altLang="el-GR" sz="2400" kern="0" dirty="0" smtClean="0"/>
              <a:t>Taylor series approximation with n = 0</a:t>
            </a:r>
          </a:p>
          <a:p>
            <a:r>
              <a:rPr lang="en-US" altLang="el-GR" sz="2400" kern="0" dirty="0" smtClean="0"/>
              <a:t>Truncation error: E</a:t>
            </a:r>
            <a:r>
              <a:rPr lang="en-US" altLang="el-GR" sz="2400" kern="0" baseline="-25000" dirty="0" smtClean="0"/>
              <a:t>t</a:t>
            </a:r>
            <a:r>
              <a:rPr lang="en-US" altLang="el-GR" sz="2400" kern="0" dirty="0" smtClean="0"/>
              <a:t> = true value – approximation </a:t>
            </a:r>
          </a:p>
          <a:p>
            <a:pPr>
              <a:buFont typeface="Wingdings" pitchFamily="2" charset="2"/>
              <a:buNone/>
            </a:pPr>
            <a:r>
              <a:rPr lang="en-US" altLang="el-GR" sz="2400" kern="0" dirty="0" smtClean="0"/>
              <a:t>                             E</a:t>
            </a:r>
            <a:r>
              <a:rPr lang="en-US" altLang="el-GR" sz="2400" kern="0" baseline="-25000" dirty="0" smtClean="0"/>
              <a:t>t</a:t>
            </a:r>
            <a:r>
              <a:rPr lang="en-US" altLang="el-GR" sz="2400" kern="0" dirty="0" smtClean="0"/>
              <a:t> = 0.2 -1.2 = -1.0        at x= 1</a:t>
            </a:r>
          </a:p>
          <a:p>
            <a:r>
              <a:rPr lang="en-US" altLang="el-GR" sz="2400" kern="0" dirty="0" smtClean="0"/>
              <a:t>n = 1, the first derivative</a:t>
            </a:r>
          </a:p>
          <a:p>
            <a:r>
              <a:rPr lang="en-US" altLang="el-GR" sz="2400" i="1" kern="0" dirty="0" smtClean="0"/>
              <a:t>f’</a:t>
            </a:r>
            <a:r>
              <a:rPr lang="en-US" altLang="el-GR" sz="2400" kern="0" dirty="0" smtClean="0"/>
              <a:t>(0) = -0.4(0)</a:t>
            </a:r>
            <a:r>
              <a:rPr lang="en-US" altLang="el-GR" sz="2400" kern="0" baseline="30000" dirty="0" smtClean="0"/>
              <a:t>3</a:t>
            </a:r>
            <a:r>
              <a:rPr lang="en-US" altLang="el-GR" sz="2400" kern="0" dirty="0" smtClean="0"/>
              <a:t>- 0.45(0)</a:t>
            </a:r>
            <a:r>
              <a:rPr lang="en-US" altLang="el-GR" sz="2400" kern="0" baseline="30000" dirty="0" smtClean="0"/>
              <a:t>2</a:t>
            </a:r>
            <a:r>
              <a:rPr lang="en-US" altLang="el-GR" sz="2400" kern="0" dirty="0" smtClean="0"/>
              <a:t> - 1.0(0) -0.25 = -0.25</a:t>
            </a:r>
          </a:p>
          <a:p>
            <a:r>
              <a:rPr lang="en-US" altLang="el-GR" sz="2400" kern="0" dirty="0" smtClean="0"/>
              <a:t>Taylor series approximation with n = 1</a:t>
            </a:r>
          </a:p>
          <a:p>
            <a:pPr>
              <a:buFont typeface="Wingdings" pitchFamily="2" charset="2"/>
              <a:buNone/>
            </a:pPr>
            <a:endParaRPr lang="en-US" altLang="el-GR" sz="2400" kern="0" dirty="0"/>
          </a:p>
        </p:txBody>
      </p:sp>
      <p:graphicFrame>
        <p:nvGraphicFramePr>
          <p:cNvPr id="6" name="Αντικείμενο 5"/>
          <p:cNvGraphicFramePr>
            <a:graphicFrameLocks noChangeAspect="1"/>
          </p:cNvGraphicFramePr>
          <p:nvPr/>
        </p:nvGraphicFramePr>
        <p:xfrm>
          <a:off x="2003425" y="1616075"/>
          <a:ext cx="60102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04" name="Equation" r:id="rId3" imgW="2540000" imgH="228600" progId="Equation.3">
                  <p:embed/>
                </p:oleObj>
              </mc:Choice>
              <mc:Fallback>
                <p:oleObj name="Equation" r:id="rId3" imgW="25400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1616075"/>
                        <a:ext cx="6010275" cy="5397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Αντικείμενο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25455"/>
              </p:ext>
            </p:extLst>
          </p:nvPr>
        </p:nvGraphicFramePr>
        <p:xfrm>
          <a:off x="1323975" y="6108700"/>
          <a:ext cx="67008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05" name="Equation" r:id="rId5" imgW="2831760" imgH="228600" progId="Equation.DSMT4">
                  <p:embed/>
                </p:oleObj>
              </mc:Choice>
              <mc:Fallback>
                <p:oleObj name="Equation" r:id="rId5" imgW="283176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6108700"/>
                        <a:ext cx="6700838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1050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32</a:t>
            </a:fld>
            <a:endParaRPr lang="el-GR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1752600"/>
            <a:ext cx="8518525" cy="437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Arno Pro Caption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no Pro Caption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no Pro Captio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no Pro Caption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l-GR" sz="2400" kern="0" dirty="0" smtClean="0"/>
              <a:t>Taylor series approximation with n = 1</a:t>
            </a:r>
          </a:p>
          <a:p>
            <a:pPr>
              <a:lnSpc>
                <a:spcPct val="90000"/>
              </a:lnSpc>
            </a:pPr>
            <a:r>
              <a:rPr lang="en-US" altLang="el-GR" sz="2400" kern="0" dirty="0" smtClean="0"/>
              <a:t>Truncation error: E</a:t>
            </a:r>
            <a:r>
              <a:rPr lang="en-US" altLang="el-GR" sz="2400" kern="0" baseline="-25000" dirty="0" smtClean="0"/>
              <a:t>t</a:t>
            </a:r>
            <a:r>
              <a:rPr lang="en-US" altLang="el-GR" sz="2400" kern="0" dirty="0" smtClean="0"/>
              <a:t> = true value – approximation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l-GR" sz="2400" kern="0" dirty="0" smtClean="0"/>
              <a:t>                             E</a:t>
            </a:r>
            <a:r>
              <a:rPr lang="en-US" altLang="el-GR" sz="2400" kern="0" baseline="-25000" dirty="0" smtClean="0"/>
              <a:t>t</a:t>
            </a:r>
            <a:r>
              <a:rPr lang="en-US" altLang="el-GR" sz="2400" kern="0" dirty="0" smtClean="0"/>
              <a:t> = 0.2 -0.95 = -0.75        at x= 1</a:t>
            </a:r>
          </a:p>
          <a:p>
            <a:pPr>
              <a:lnSpc>
                <a:spcPct val="90000"/>
              </a:lnSpc>
            </a:pPr>
            <a:r>
              <a:rPr lang="en-US" altLang="el-GR" sz="2400" kern="0" dirty="0" smtClean="0"/>
              <a:t>n = 2, the second derivative</a:t>
            </a:r>
          </a:p>
          <a:p>
            <a:pPr>
              <a:lnSpc>
                <a:spcPct val="90000"/>
              </a:lnSpc>
            </a:pPr>
            <a:r>
              <a:rPr lang="en-US" altLang="el-GR" sz="2400" kern="0" dirty="0" smtClean="0"/>
              <a:t>f’’(0) = -1.2(0)</a:t>
            </a:r>
            <a:r>
              <a:rPr lang="en-US" altLang="el-GR" sz="2400" kern="0" baseline="30000" dirty="0" smtClean="0"/>
              <a:t>2</a:t>
            </a:r>
            <a:r>
              <a:rPr lang="en-US" altLang="el-GR" sz="2400" kern="0" dirty="0" smtClean="0"/>
              <a:t>- 0.9(0) - 1.0 = -1.0</a:t>
            </a:r>
          </a:p>
          <a:p>
            <a:pPr>
              <a:lnSpc>
                <a:spcPct val="90000"/>
              </a:lnSpc>
            </a:pPr>
            <a:r>
              <a:rPr lang="en-US" altLang="el-GR" sz="2400" kern="0" dirty="0" smtClean="0"/>
              <a:t>Taylor series approximation with n = 2</a:t>
            </a:r>
          </a:p>
          <a:p>
            <a:pPr>
              <a:lnSpc>
                <a:spcPct val="90000"/>
              </a:lnSpc>
            </a:pPr>
            <a:endParaRPr lang="en-US" altLang="el-GR" sz="2400" kern="0" dirty="0" smtClean="0"/>
          </a:p>
          <a:p>
            <a:pPr>
              <a:lnSpc>
                <a:spcPct val="90000"/>
              </a:lnSpc>
            </a:pPr>
            <a:endParaRPr lang="en-US" altLang="el-GR" sz="2400" kern="0" dirty="0" smtClean="0"/>
          </a:p>
          <a:p>
            <a:pPr>
              <a:lnSpc>
                <a:spcPct val="90000"/>
              </a:lnSpc>
            </a:pPr>
            <a:r>
              <a:rPr lang="en-US" altLang="el-GR" sz="2400" kern="0" dirty="0" smtClean="0"/>
              <a:t>Truncation error: E</a:t>
            </a:r>
            <a:r>
              <a:rPr lang="en-US" altLang="el-GR" sz="2400" kern="0" baseline="-25000" dirty="0" smtClean="0"/>
              <a:t>t</a:t>
            </a:r>
            <a:r>
              <a:rPr lang="en-US" altLang="el-GR" sz="2400" kern="0" dirty="0" smtClean="0"/>
              <a:t> = true value – approximation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l-GR" sz="2400" kern="0" dirty="0" smtClean="0"/>
              <a:t>                             E</a:t>
            </a:r>
            <a:r>
              <a:rPr lang="en-US" altLang="el-GR" sz="2400" kern="0" baseline="-25000" dirty="0" smtClean="0"/>
              <a:t>t</a:t>
            </a:r>
            <a:r>
              <a:rPr lang="en-US" altLang="el-GR" sz="2400" kern="0" dirty="0" smtClean="0"/>
              <a:t> = 0.2 -0.45 = -0.25        at x= 1</a:t>
            </a:r>
          </a:p>
          <a:p>
            <a:pPr>
              <a:lnSpc>
                <a:spcPct val="90000"/>
              </a:lnSpc>
            </a:pPr>
            <a:endParaRPr lang="en-US" altLang="el-GR" sz="2400" kern="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l-GR" sz="2400" kern="0" dirty="0"/>
          </a:p>
        </p:txBody>
      </p:sp>
      <p:graphicFrame>
        <p:nvGraphicFramePr>
          <p:cNvPr id="6" name="Αντικείμενο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145728"/>
              </p:ext>
            </p:extLst>
          </p:nvPr>
        </p:nvGraphicFramePr>
        <p:xfrm>
          <a:off x="1014413" y="4330700"/>
          <a:ext cx="66405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839" name="Equation" r:id="rId3" imgW="2806560" imgH="241200" progId="Equation.DSMT4">
                  <p:embed/>
                </p:oleObj>
              </mc:Choice>
              <mc:Fallback>
                <p:oleObj name="Equation" r:id="rId3" imgW="280656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413" y="4330700"/>
                        <a:ext cx="6640512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71185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68344" y="6237312"/>
            <a:ext cx="1143000" cy="457200"/>
          </a:xfrm>
        </p:spPr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33</a:t>
            </a:fld>
            <a:endParaRPr lang="el-GR" dirty="0"/>
          </a:p>
        </p:txBody>
      </p:sp>
      <p:pic>
        <p:nvPicPr>
          <p:cNvPr id="150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877272"/>
            <a:ext cx="7258406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Fig040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620688"/>
            <a:ext cx="8748712" cy="5076825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13622260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669213" cy="777875"/>
          </a:xfrm>
        </p:spPr>
        <p:txBody>
          <a:bodyPr>
            <a:normAutofit/>
          </a:bodyPr>
          <a:lstStyle/>
          <a:p>
            <a:pPr algn="l" eaLnBrk="1" hangingPunct="1"/>
            <a:r>
              <a:rPr lang="de-DE" altLang="el-GR" sz="2800" dirty="0" err="1" smtClean="0">
                <a:solidFill>
                  <a:srgbClr val="0B2FC7"/>
                </a:solidFill>
              </a:rPr>
              <a:t>Smaller</a:t>
            </a:r>
            <a:r>
              <a:rPr lang="de-DE" altLang="el-GR" sz="2800" dirty="0" smtClean="0">
                <a:solidFill>
                  <a:srgbClr val="0B2FC7"/>
                </a:solidFill>
              </a:rPr>
              <a:t> </a:t>
            </a:r>
            <a:r>
              <a:rPr lang="de-DE" altLang="el-GR" sz="2800" dirty="0" err="1" smtClean="0">
                <a:solidFill>
                  <a:srgbClr val="0B2FC7"/>
                </a:solidFill>
              </a:rPr>
              <a:t>step</a:t>
            </a:r>
            <a:r>
              <a:rPr lang="de-DE" altLang="el-GR" sz="2800" dirty="0" smtClean="0">
                <a:solidFill>
                  <a:srgbClr val="0B2FC7"/>
                </a:solidFill>
              </a:rPr>
              <a:t> </a:t>
            </a:r>
            <a:r>
              <a:rPr lang="de-DE" altLang="el-GR" sz="2800" dirty="0" err="1" smtClean="0">
                <a:solidFill>
                  <a:srgbClr val="0B2FC7"/>
                </a:solidFill>
              </a:rPr>
              <a:t>size</a:t>
            </a:r>
            <a:r>
              <a:rPr lang="de-DE" altLang="el-GR" sz="2800" dirty="0" smtClean="0">
                <a:solidFill>
                  <a:srgbClr val="0B2FC7"/>
                </a:solidFill>
              </a:rPr>
              <a:t> </a:t>
            </a:r>
            <a:r>
              <a:rPr lang="de-DE" altLang="el-GR" sz="2800" dirty="0" err="1" smtClean="0">
                <a:solidFill>
                  <a:srgbClr val="0B2FC7"/>
                </a:solidFill>
              </a:rPr>
              <a:t>implies</a:t>
            </a:r>
            <a:r>
              <a:rPr lang="de-DE" altLang="el-GR" sz="2800" dirty="0" smtClean="0">
                <a:solidFill>
                  <a:srgbClr val="0B2FC7"/>
                </a:solidFill>
              </a:rPr>
              <a:t> </a:t>
            </a:r>
            <a:r>
              <a:rPr lang="de-DE" altLang="el-GR" sz="2800" dirty="0" err="1" smtClean="0">
                <a:solidFill>
                  <a:srgbClr val="0B2FC7"/>
                </a:solidFill>
              </a:rPr>
              <a:t>smaller</a:t>
            </a:r>
            <a:r>
              <a:rPr lang="de-DE" altLang="el-GR" sz="2800" dirty="0" smtClean="0">
                <a:solidFill>
                  <a:srgbClr val="0B2FC7"/>
                </a:solidFill>
              </a:rPr>
              <a:t> </a:t>
            </a:r>
            <a:r>
              <a:rPr lang="de-DE" altLang="el-GR" sz="2800" dirty="0" err="1" smtClean="0">
                <a:solidFill>
                  <a:srgbClr val="0B2FC7"/>
                </a:solidFill>
              </a:rPr>
              <a:t>error</a:t>
            </a:r>
            <a:endParaRPr lang="en-US" altLang="zh-TW" sz="2800" dirty="0" smtClean="0">
              <a:ea typeface="PMingLiU" pitchFamily="18" charset="-120"/>
            </a:endParaRPr>
          </a:p>
        </p:txBody>
      </p:sp>
      <p:pic>
        <p:nvPicPr>
          <p:cNvPr id="11267" name="Picture 3" descr="Fig04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247775"/>
            <a:ext cx="8748713" cy="507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816350" y="5802659"/>
            <a:ext cx="51831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pPr eaLnBrk="1" hangingPunct="1"/>
            <a:r>
              <a:rPr kumimoji="1" lang="en-US" altLang="zh-TW" b="1" i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f</a:t>
            </a:r>
            <a:r>
              <a:rPr kumimoji="1" lang="en-US" altLang="zh-TW" b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(</a:t>
            </a:r>
            <a:r>
              <a:rPr kumimoji="1" lang="en-US" altLang="zh-TW" b="1" i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x</a:t>
            </a:r>
            <a:r>
              <a:rPr kumimoji="1" lang="en-US" altLang="zh-TW" b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) = 0.1</a:t>
            </a:r>
            <a:r>
              <a:rPr kumimoji="1" lang="en-US" altLang="zh-TW" b="1" i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x</a:t>
            </a:r>
            <a:r>
              <a:rPr kumimoji="1" lang="en-US" altLang="zh-TW" b="1" baseline="30000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4 </a:t>
            </a:r>
            <a:r>
              <a:rPr kumimoji="1" lang="en-US" altLang="zh-TW" b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- 0.15</a:t>
            </a:r>
            <a:r>
              <a:rPr kumimoji="1" lang="en-US" altLang="zh-TW" b="1" i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x</a:t>
            </a:r>
            <a:r>
              <a:rPr kumimoji="1" lang="en-US" altLang="zh-TW" b="1" baseline="30000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3 </a:t>
            </a:r>
            <a:r>
              <a:rPr kumimoji="1" lang="en-US" altLang="zh-TW" b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- 0.5</a:t>
            </a:r>
            <a:r>
              <a:rPr kumimoji="1" lang="en-US" altLang="zh-TW" b="1" i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x</a:t>
            </a:r>
            <a:r>
              <a:rPr kumimoji="1" lang="en-US" altLang="zh-TW" b="1" baseline="30000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2 </a:t>
            </a:r>
            <a:r>
              <a:rPr kumimoji="1" lang="en-US" altLang="zh-TW" b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- 0.25</a:t>
            </a:r>
            <a:r>
              <a:rPr kumimoji="1" lang="en-US" altLang="zh-TW" b="1" i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x </a:t>
            </a:r>
            <a:r>
              <a:rPr kumimoji="1" lang="en-US" altLang="zh-TW" b="1" dirty="0">
                <a:solidFill>
                  <a:srgbClr val="0B2FC7"/>
                </a:solidFill>
                <a:latin typeface="Times New Roman" pitchFamily="18" charset="0"/>
                <a:ea typeface="PMingLiU" pitchFamily="18" charset="-120"/>
              </a:rPr>
              <a:t>+ 1.2</a:t>
            </a:r>
            <a:endParaRPr kumimoji="1" lang="zh-TW" altLang="en-US" b="1" dirty="0">
              <a:solidFill>
                <a:srgbClr val="0B2FC7"/>
              </a:solidFill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11269" name="AutoShape 5"/>
          <p:cNvSpPr>
            <a:spLocks/>
          </p:cNvSpPr>
          <p:nvPr/>
        </p:nvSpPr>
        <p:spPr bwMode="auto">
          <a:xfrm rot="5400000">
            <a:off x="2411413" y="2060575"/>
            <a:ext cx="288925" cy="1584325"/>
          </a:xfrm>
          <a:prstGeom prst="rightBrace">
            <a:avLst>
              <a:gd name="adj1" fmla="val 45696"/>
              <a:gd name="adj2" fmla="val 50000"/>
            </a:avLst>
          </a:prstGeom>
          <a:noFill/>
          <a:ln w="25400">
            <a:solidFill>
              <a:srgbClr val="FA1A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endParaRPr lang="el-GR" altLang="el-GR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203575" y="2636838"/>
            <a:ext cx="288925" cy="0"/>
          </a:xfrm>
          <a:prstGeom prst="line">
            <a:avLst/>
          </a:prstGeom>
          <a:noFill/>
          <a:ln w="38100">
            <a:solidFill>
              <a:srgbClr val="FA1A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3203575" y="2060575"/>
            <a:ext cx="288925" cy="0"/>
          </a:xfrm>
          <a:prstGeom prst="line">
            <a:avLst/>
          </a:prstGeom>
          <a:noFill/>
          <a:ln w="38100">
            <a:solidFill>
              <a:srgbClr val="FA1A0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3348038" y="2060575"/>
            <a:ext cx="0" cy="576263"/>
          </a:xfrm>
          <a:prstGeom prst="line">
            <a:avLst/>
          </a:prstGeom>
          <a:noFill/>
          <a:ln w="38100">
            <a:solidFill>
              <a:srgbClr val="FA1A02"/>
            </a:solidFill>
            <a:round/>
            <a:headEnd type="arrow" w="lg" len="sm"/>
            <a:tailEnd type="arrow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476375" y="2997200"/>
            <a:ext cx="2305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pPr eaLnBrk="1" hangingPunct="1"/>
            <a:r>
              <a:rPr kumimoji="1" lang="en-US" altLang="zh-TW" sz="2000">
                <a:solidFill>
                  <a:srgbClr val="FA1A02"/>
                </a:solidFill>
                <a:latin typeface="Arial" charset="0"/>
                <a:ea typeface="PMingLiU" pitchFamily="18" charset="-120"/>
              </a:rPr>
              <a:t>Reduced step size</a:t>
            </a:r>
            <a:endParaRPr kumimoji="1" lang="zh-TW" altLang="en-US" sz="2000">
              <a:solidFill>
                <a:srgbClr val="FA1A02"/>
              </a:solidFill>
              <a:latin typeface="Arial" charset="0"/>
              <a:ea typeface="PMingLiU" pitchFamily="18" charset="-120"/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4067175" y="1268413"/>
            <a:ext cx="1009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50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50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50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50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50" charset="0"/>
              </a:defRPr>
            </a:lvl9pPr>
          </a:lstStyle>
          <a:p>
            <a:pPr eaLnBrk="1" hangingPunct="1"/>
            <a:r>
              <a:rPr kumimoji="1" lang="en-US" altLang="zh-TW" sz="2000">
                <a:solidFill>
                  <a:srgbClr val="FA1A02"/>
                </a:solidFill>
                <a:latin typeface="Arial" charset="0"/>
                <a:ea typeface="PMingLiU" pitchFamily="18" charset="-120"/>
              </a:rPr>
              <a:t>Errors</a:t>
            </a:r>
            <a:endParaRPr kumimoji="1" lang="zh-TW" altLang="en-US" sz="2000">
              <a:solidFill>
                <a:srgbClr val="FA1A02"/>
              </a:solidFill>
              <a:latin typeface="Arial" charset="0"/>
              <a:ea typeface="PMingLiU" pitchFamily="18" charset="-120"/>
            </a:endParaRP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3492500" y="1628775"/>
            <a:ext cx="1008063" cy="576263"/>
          </a:xfrm>
          <a:prstGeom prst="line">
            <a:avLst/>
          </a:prstGeom>
          <a:noFill/>
          <a:ln w="25400">
            <a:solidFill>
              <a:srgbClr val="FA1A0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740352" y="6324600"/>
            <a:ext cx="1143000" cy="457200"/>
          </a:xfrm>
        </p:spPr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34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232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3366CC"/>
                </a:solidFill>
              </a:rPr>
              <a:t>Example-2</a:t>
            </a:r>
          </a:p>
        </p:txBody>
      </p:sp>
      <p:sp>
        <p:nvSpPr>
          <p:cNvPr id="68611" name="Text Box 4"/>
          <p:cNvSpPr txBox="1">
            <a:spLocks noChangeArrowheads="1"/>
          </p:cNvSpPr>
          <p:nvPr/>
        </p:nvSpPr>
        <p:spPr bwMode="auto">
          <a:xfrm>
            <a:off x="930275" y="1268413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Find the value of</a:t>
            </a:r>
          </a:p>
        </p:txBody>
      </p:sp>
      <p:sp>
        <p:nvSpPr>
          <p:cNvPr id="686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238500" y="1311275"/>
          <a:ext cx="5334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3" name="Equation" r:id="rId4" imgW="317087" imgH="215619" progId="Equation.3">
                  <p:embed/>
                </p:oleObj>
              </mc:Choice>
              <mc:Fallback>
                <p:oleObj name="Equation" r:id="rId4" imgW="317087" imgH="21561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1311275"/>
                        <a:ext cx="5334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4" name="Text Box 7"/>
          <p:cNvSpPr txBox="1">
            <a:spLocks noChangeArrowheads="1"/>
          </p:cNvSpPr>
          <p:nvPr/>
        </p:nvSpPr>
        <p:spPr bwMode="auto">
          <a:xfrm>
            <a:off x="3978275" y="1268413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given that</a:t>
            </a:r>
          </a:p>
        </p:txBody>
      </p:sp>
      <p:sp>
        <p:nvSpPr>
          <p:cNvPr id="68615" name="Rectangle 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5481638" y="1344613"/>
          <a:ext cx="116363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4" name="Equation" r:id="rId6" imgW="723586" imgH="215806" progId="Equation.3">
                  <p:embed/>
                </p:oleObj>
              </mc:Choice>
              <mc:Fallback>
                <p:oleObj name="Equation" r:id="rId6" imgW="723586" imgH="21580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638" y="1344613"/>
                        <a:ext cx="1163637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7" name="Rectangle 1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86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011886"/>
              </p:ext>
            </p:extLst>
          </p:nvPr>
        </p:nvGraphicFramePr>
        <p:xfrm>
          <a:off x="6651625" y="1314450"/>
          <a:ext cx="12080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5" name="Equation" r:id="rId8" imgW="761760" imgH="253800" progId="Equation.DSMT4">
                  <p:embed/>
                </p:oleObj>
              </mc:Choice>
              <mc:Fallback>
                <p:oleObj name="Equation" r:id="rId8" imgW="761760" imgH="253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25" y="1314450"/>
                        <a:ext cx="12080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9" name="Rectangle 1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86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632062"/>
              </p:ext>
            </p:extLst>
          </p:nvPr>
        </p:nvGraphicFramePr>
        <p:xfrm>
          <a:off x="928688" y="1695450"/>
          <a:ext cx="122396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6" name="Equation" r:id="rId10" imgW="787320" imgH="253800" progId="Equation.DSMT4">
                  <p:embed/>
                </p:oleObj>
              </mc:Choice>
              <mc:Fallback>
                <p:oleObj name="Equation" r:id="rId10" imgW="787320" imgH="253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1695450"/>
                        <a:ext cx="1223962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862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317737"/>
              </p:ext>
            </p:extLst>
          </p:nvPr>
        </p:nvGraphicFramePr>
        <p:xfrm>
          <a:off x="2100263" y="1695450"/>
          <a:ext cx="10906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7" name="Equation" r:id="rId12" imgW="698400" imgH="253800" progId="Equation.DSMT4">
                  <p:embed/>
                </p:oleObj>
              </mc:Choice>
              <mc:Fallback>
                <p:oleObj name="Equation" r:id="rId12" imgW="698400" imgH="253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3" y="1695450"/>
                        <a:ext cx="1090612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3" name="Text Box 16"/>
          <p:cNvSpPr txBox="1">
            <a:spLocks noChangeArrowheads="1"/>
          </p:cNvSpPr>
          <p:nvPr/>
        </p:nvSpPr>
        <p:spPr bwMode="auto">
          <a:xfrm>
            <a:off x="3216275" y="1649413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itchFamily="18" charset="0"/>
              </a:rPr>
              <a:t>and all other higher order derivatives</a:t>
            </a:r>
          </a:p>
        </p:txBody>
      </p:sp>
      <p:sp>
        <p:nvSpPr>
          <p:cNvPr id="68624" name="Text Box 17"/>
          <p:cNvSpPr txBox="1">
            <a:spLocks noChangeArrowheads="1"/>
          </p:cNvSpPr>
          <p:nvPr/>
        </p:nvSpPr>
        <p:spPr bwMode="auto">
          <a:xfrm>
            <a:off x="930275" y="203041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of</a:t>
            </a:r>
          </a:p>
        </p:txBody>
      </p:sp>
      <p:graphicFrame>
        <p:nvGraphicFramePr>
          <p:cNvPr id="68625" name="Object 18"/>
          <p:cNvGraphicFramePr>
            <a:graphicFrameLocks noChangeAspect="1"/>
          </p:cNvGraphicFramePr>
          <p:nvPr/>
        </p:nvGraphicFramePr>
        <p:xfrm>
          <a:off x="1360488" y="2073275"/>
          <a:ext cx="555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8" name="Equation" r:id="rId14" imgW="330057" imgH="215806" progId="Equation.3">
                  <p:embed/>
                </p:oleObj>
              </mc:Choice>
              <mc:Fallback>
                <p:oleObj name="Equation" r:id="rId14" imgW="330057" imgH="215806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2073275"/>
                        <a:ext cx="5556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6" name="Text Box 19"/>
          <p:cNvSpPr txBox="1">
            <a:spLocks noChangeArrowheads="1"/>
          </p:cNvSpPr>
          <p:nvPr/>
        </p:nvSpPr>
        <p:spPr bwMode="auto">
          <a:xfrm>
            <a:off x="1920875" y="2030413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at</a:t>
            </a:r>
          </a:p>
        </p:txBody>
      </p:sp>
      <p:sp>
        <p:nvSpPr>
          <p:cNvPr id="68627" name="Rectangle 21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8628" name="Object 20"/>
          <p:cNvGraphicFramePr>
            <a:graphicFrameLocks noChangeAspect="1"/>
          </p:cNvGraphicFramePr>
          <p:nvPr/>
        </p:nvGraphicFramePr>
        <p:xfrm>
          <a:off x="2378075" y="2106613"/>
          <a:ext cx="60960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9" name="Equation" r:id="rId16" imgW="368140" imgH="177723" progId="Equation.3">
                  <p:embed/>
                </p:oleObj>
              </mc:Choice>
              <mc:Fallback>
                <p:oleObj name="Equation" r:id="rId16" imgW="368140" imgH="177723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075" y="2106613"/>
                        <a:ext cx="609600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9" name="Text Box 22"/>
          <p:cNvSpPr txBox="1">
            <a:spLocks noChangeArrowheads="1"/>
          </p:cNvSpPr>
          <p:nvPr/>
        </p:nvSpPr>
        <p:spPr bwMode="auto">
          <a:xfrm>
            <a:off x="3059113" y="2030413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are zero.</a:t>
            </a:r>
          </a:p>
        </p:txBody>
      </p:sp>
      <p:sp>
        <p:nvSpPr>
          <p:cNvPr id="68630" name="Text Box 23"/>
          <p:cNvSpPr txBox="1">
            <a:spLocks noChangeArrowheads="1"/>
          </p:cNvSpPr>
          <p:nvPr/>
        </p:nvSpPr>
        <p:spPr bwMode="auto">
          <a:xfrm>
            <a:off x="930275" y="2640013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Solution:</a:t>
            </a:r>
          </a:p>
        </p:txBody>
      </p:sp>
      <p:sp>
        <p:nvSpPr>
          <p:cNvPr id="68631" name="Rectangle 2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863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098064"/>
              </p:ext>
            </p:extLst>
          </p:nvPr>
        </p:nvGraphicFramePr>
        <p:xfrm>
          <a:off x="2267744" y="2509044"/>
          <a:ext cx="56927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0" name="Equation" r:id="rId18" imgW="3441600" imgH="419040" progId="Equation.DSMT4">
                  <p:embed/>
                </p:oleObj>
              </mc:Choice>
              <mc:Fallback>
                <p:oleObj name="Equation" r:id="rId18" imgW="3441600" imgH="4190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509044"/>
                        <a:ext cx="569277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33" name="Rectangle 27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8634" name="Object 26"/>
          <p:cNvGraphicFramePr>
            <a:graphicFrameLocks noChangeAspect="1"/>
          </p:cNvGraphicFramePr>
          <p:nvPr/>
        </p:nvGraphicFramePr>
        <p:xfrm>
          <a:off x="2406650" y="3255963"/>
          <a:ext cx="65246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1" name="Equation" r:id="rId20" imgW="393529" imgH="203112" progId="Equation.3">
                  <p:embed/>
                </p:oleObj>
              </mc:Choice>
              <mc:Fallback>
                <p:oleObj name="Equation" r:id="rId20" imgW="393529" imgH="203112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3255963"/>
                        <a:ext cx="652463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35" name="Rectangle 29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8636" name="Object 28"/>
          <p:cNvGraphicFramePr>
            <a:graphicFrameLocks noChangeAspect="1"/>
          </p:cNvGraphicFramePr>
          <p:nvPr/>
        </p:nvGraphicFramePr>
        <p:xfrm>
          <a:off x="2339975" y="3789363"/>
          <a:ext cx="123190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2" name="Equation" r:id="rId22" imgW="787058" imgH="177723" progId="Equation.3">
                  <p:embed/>
                </p:oleObj>
              </mc:Choice>
              <mc:Fallback>
                <p:oleObj name="Equation" r:id="rId22" imgW="787058" imgH="177723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789363"/>
                        <a:ext cx="1231900" cy="28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37" name="Rectangle 3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568A1-0C6A-4247-B4E8-9C2FE7EBB273}" type="slidenum">
              <a:rPr lang="el-GR" smtClean="0"/>
              <a:pPr>
                <a:defRPr/>
              </a:pPr>
              <a:t>35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3366CC"/>
                </a:solidFill>
              </a:rPr>
              <a:t>Example-2 (cont.)</a:t>
            </a:r>
          </a:p>
        </p:txBody>
      </p:sp>
      <p:sp>
        <p:nvSpPr>
          <p:cNvPr id="69635" name="Text Box 5"/>
          <p:cNvSpPr txBox="1">
            <a:spLocks noChangeArrowheads="1"/>
          </p:cNvSpPr>
          <p:nvPr/>
        </p:nvSpPr>
        <p:spPr bwMode="auto">
          <a:xfrm>
            <a:off x="971550" y="1196975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Since the higher order derivatives are zero,</a:t>
            </a:r>
          </a:p>
        </p:txBody>
      </p:sp>
      <p:graphicFrame>
        <p:nvGraphicFramePr>
          <p:cNvPr id="6963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919168"/>
              </p:ext>
            </p:extLst>
          </p:nvPr>
        </p:nvGraphicFramePr>
        <p:xfrm>
          <a:off x="1473200" y="1577975"/>
          <a:ext cx="494188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318" name="Equation" r:id="rId4" imgW="3124080" imgH="419040" progId="Equation.DSMT4">
                  <p:embed/>
                </p:oleObj>
              </mc:Choice>
              <mc:Fallback>
                <p:oleObj name="Equation" r:id="rId4" imgW="312408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577975"/>
                        <a:ext cx="4941888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7" name="Rectangle 8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963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177164"/>
              </p:ext>
            </p:extLst>
          </p:nvPr>
        </p:nvGraphicFramePr>
        <p:xfrm>
          <a:off x="2085975" y="2263775"/>
          <a:ext cx="3640138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319" name="Equation" r:id="rId6" imgW="2349360" imgH="482400" progId="Equation.DSMT4">
                  <p:embed/>
                </p:oleObj>
              </mc:Choice>
              <mc:Fallback>
                <p:oleObj name="Equation" r:id="rId6" imgW="234936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2263775"/>
                        <a:ext cx="3640138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9" name="Rectangle 10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9640" name="Object 9"/>
          <p:cNvGraphicFramePr>
            <a:graphicFrameLocks noChangeAspect="1"/>
          </p:cNvGraphicFramePr>
          <p:nvPr/>
        </p:nvGraphicFramePr>
        <p:xfrm>
          <a:off x="2571750" y="3025775"/>
          <a:ext cx="19050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320" name="Equation" r:id="rId8" imgW="1244060" imgH="177723" progId="Equation.3">
                  <p:embed/>
                </p:oleObj>
              </mc:Choice>
              <mc:Fallback>
                <p:oleObj name="Equation" r:id="rId8" imgW="1244060" imgH="17772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25775"/>
                        <a:ext cx="190500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1" name="Rectangle 12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9642" name="Object 11"/>
          <p:cNvGraphicFramePr>
            <a:graphicFrameLocks noChangeAspect="1"/>
          </p:cNvGraphicFramePr>
          <p:nvPr/>
        </p:nvGraphicFramePr>
        <p:xfrm>
          <a:off x="2571750" y="3406775"/>
          <a:ext cx="60960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321" name="Equation" r:id="rId10" imgW="380670" imgH="177646" progId="Equation.3">
                  <p:embed/>
                </p:oleObj>
              </mc:Choice>
              <mc:Fallback>
                <p:oleObj name="Equation" r:id="rId10" imgW="380670" imgH="177646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406775"/>
                        <a:ext cx="609600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3" name="Text Box 13"/>
          <p:cNvSpPr txBox="1">
            <a:spLocks noChangeArrowheads="1"/>
          </p:cNvSpPr>
          <p:nvPr/>
        </p:nvSpPr>
        <p:spPr bwMode="auto">
          <a:xfrm>
            <a:off x="762000" y="3857625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Note that to find </a:t>
            </a:r>
          </a:p>
        </p:txBody>
      </p:sp>
      <p:graphicFrame>
        <p:nvGraphicFramePr>
          <p:cNvPr id="6964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112230"/>
              </p:ext>
            </p:extLst>
          </p:nvPr>
        </p:nvGraphicFramePr>
        <p:xfrm>
          <a:off x="3090689" y="3900487"/>
          <a:ext cx="5334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322" name="Equation" r:id="rId12" imgW="317087" imgH="215619" progId="Equation.3">
                  <p:embed/>
                </p:oleObj>
              </mc:Choice>
              <mc:Fallback>
                <p:oleObj name="Equation" r:id="rId12" imgW="317087" imgH="21561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689" y="3900487"/>
                        <a:ext cx="5334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5" name="Text Box 15"/>
          <p:cNvSpPr txBox="1">
            <a:spLocks noChangeArrowheads="1"/>
          </p:cNvSpPr>
          <p:nvPr/>
        </p:nvSpPr>
        <p:spPr bwMode="auto">
          <a:xfrm>
            <a:off x="3657600" y="3857625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no Pro Caption" pitchFamily="18" charset="0"/>
              </a:rPr>
              <a:t>exactly, we only need the value</a:t>
            </a:r>
          </a:p>
        </p:txBody>
      </p:sp>
      <p:sp>
        <p:nvSpPr>
          <p:cNvPr id="69646" name="Text Box 16"/>
          <p:cNvSpPr txBox="1">
            <a:spLocks noChangeArrowheads="1"/>
          </p:cNvSpPr>
          <p:nvPr/>
        </p:nvSpPr>
        <p:spPr bwMode="auto">
          <a:xfrm>
            <a:off x="762000" y="4238625"/>
            <a:ext cx="754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latin typeface="Arno Pro Caption" pitchFamily="18" charset="0"/>
              </a:rPr>
              <a:t>of the function and all its derivatives at some other point, in this case</a:t>
            </a:r>
          </a:p>
        </p:txBody>
      </p:sp>
      <p:sp>
        <p:nvSpPr>
          <p:cNvPr id="69647" name="Rectangle 18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69648" name="Object 17"/>
          <p:cNvGraphicFramePr>
            <a:graphicFrameLocks noChangeAspect="1"/>
          </p:cNvGraphicFramePr>
          <p:nvPr/>
        </p:nvGraphicFramePr>
        <p:xfrm>
          <a:off x="2051050" y="4652963"/>
          <a:ext cx="60960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323" name="Equation" r:id="rId14" imgW="368140" imgH="177723" progId="Equation.3">
                  <p:embed/>
                </p:oleObj>
              </mc:Choice>
              <mc:Fallback>
                <p:oleObj name="Equation" r:id="rId14" imgW="368140" imgH="177723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652963"/>
                        <a:ext cx="609600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AF44AB-8815-4D3F-B5AE-A5270FBCD8E6}" type="slidenum">
              <a:rPr lang="el-GR" smtClean="0"/>
              <a:pPr>
                <a:defRPr/>
              </a:pPr>
              <a:t>36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/>
              <a:t>Example-3</a:t>
            </a:r>
          </a:p>
        </p:txBody>
      </p:sp>
      <p:graphicFrame>
        <p:nvGraphicFramePr>
          <p:cNvPr id="19459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65391070"/>
              </p:ext>
            </p:extLst>
          </p:nvPr>
        </p:nvGraphicFramePr>
        <p:xfrm>
          <a:off x="539552" y="1340768"/>
          <a:ext cx="7823200" cy="437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387" name="Equation" r:id="rId4" imgW="8216900" imgH="4597400" progId="Equation.3">
                  <p:embed/>
                </p:oleObj>
              </mc:Choice>
              <mc:Fallback>
                <p:oleObj name="Equation" r:id="rId4" imgW="8216900" imgH="45974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40768"/>
                        <a:ext cx="7823200" cy="437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8325396-B4AB-4A18-9685-D284883946BB}" type="slidenum">
              <a:rPr lang="ar-SA" altLang="el-GR"/>
              <a:pPr/>
              <a:t>37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6225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Example-4</a:t>
            </a:r>
            <a:endParaRPr lang="en-US" altLang="el-GR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38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514986"/>
              </p:ext>
            </p:extLst>
          </p:nvPr>
        </p:nvGraphicFramePr>
        <p:xfrm>
          <a:off x="3491880" y="1772816"/>
          <a:ext cx="21336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410" name="Equation" r:id="rId3" imgW="977760" imgH="228600" progId="Equation.DSMT4">
                  <p:embed/>
                </p:oleObj>
              </mc:Choice>
              <mc:Fallback>
                <p:oleObj name="Equation" r:id="rId3" imgW="977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772816"/>
                        <a:ext cx="2133600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78632" y="2348880"/>
            <a:ext cx="65598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l-GR" dirty="0">
                <a:latin typeface="Arno Pro Caption" pitchFamily="18" charset="0"/>
              </a:rPr>
              <a:t>f</a:t>
            </a:r>
            <a:r>
              <a:rPr lang="en-US" altLang="el-GR" sz="2400" dirty="0" smtClean="0">
                <a:latin typeface="Arno Pro Caption" pitchFamily="18" charset="0"/>
              </a:rPr>
              <a:t>ind </a:t>
            </a:r>
            <a:r>
              <a:rPr lang="en-US" altLang="el-GR" sz="2400" dirty="0">
                <a:latin typeface="Arno Pro Caption" pitchFamily="18" charset="0"/>
              </a:rPr>
              <a:t>the Taylor series </a:t>
            </a:r>
            <a:r>
              <a:rPr lang="en-US" altLang="el-GR" sz="2400" dirty="0" smtClean="0">
                <a:latin typeface="Arno Pro Caption" pitchFamily="18" charset="0"/>
              </a:rPr>
              <a:t>for  </a:t>
            </a:r>
            <a:r>
              <a:rPr lang="en-US" altLang="el-GR" sz="2400" i="1" dirty="0">
                <a:latin typeface="Arno Pro Caption" pitchFamily="18" charset="0"/>
              </a:rPr>
              <a:t>f</a:t>
            </a:r>
            <a:r>
              <a:rPr lang="en-US" altLang="el-GR" sz="2400" dirty="0">
                <a:latin typeface="Arno Pro Caption" pitchFamily="18" charset="0"/>
              </a:rPr>
              <a:t>  that is based at </a:t>
            </a:r>
            <a:r>
              <a:rPr lang="en-US" altLang="el-GR" sz="2400" i="1" dirty="0">
                <a:latin typeface="Arno Pro Caption" pitchFamily="18" charset="0"/>
              </a:rPr>
              <a:t>x = </a:t>
            </a:r>
            <a:r>
              <a:rPr lang="el-GR" altLang="el-GR" sz="2400" i="1" dirty="0" smtClean="0">
                <a:latin typeface="Arno Pro Caption" pitchFamily="18" charset="0"/>
              </a:rPr>
              <a:t>π</a:t>
            </a:r>
            <a:r>
              <a:rPr lang="en-US" altLang="el-GR" sz="2400" i="1" dirty="0" smtClean="0">
                <a:latin typeface="Arno Pro Caption" pitchFamily="18" charset="0"/>
              </a:rPr>
              <a:t>/4</a:t>
            </a:r>
            <a:r>
              <a:rPr lang="en-US" altLang="el-GR" sz="2400" dirty="0" smtClean="0">
                <a:latin typeface="Arno Pro Caption" pitchFamily="18" charset="0"/>
              </a:rPr>
              <a:t>.</a:t>
            </a:r>
            <a:endParaRPr lang="en-US" altLang="el-GR" sz="2400" dirty="0">
              <a:latin typeface="Arno Pro Caption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544" y="1196752"/>
            <a:ext cx="5320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l-GR" dirty="0">
                <a:latin typeface="Arno Pro Caption" pitchFamily="18" charset="0"/>
                <a:cs typeface="Arial" charset="0"/>
              </a:rPr>
              <a:t>Using Taylor’s </a:t>
            </a:r>
            <a:r>
              <a:rPr lang="en-US" altLang="el-GR" dirty="0" smtClean="0">
                <a:latin typeface="Arno Pro Caption" pitchFamily="18" charset="0"/>
                <a:cs typeface="Arial" charset="0"/>
              </a:rPr>
              <a:t>Theorem and the function</a:t>
            </a:r>
            <a:endParaRPr lang="el-GR" dirty="0">
              <a:latin typeface="Arno Pro Captio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00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4000" dirty="0" smtClean="0">
                <a:latin typeface="Arno Pro Caption" pitchFamily="18" charset="0"/>
                <a:cs typeface="Times New Roman" pitchFamily="18" charset="0"/>
              </a:rPr>
              <a:t>Taylor Series for </a:t>
            </a:r>
            <a:r>
              <a:rPr lang="en-US" altLang="el-GR" sz="4000" i="1" dirty="0" smtClean="0">
                <a:latin typeface="Arno Pro Caption" pitchFamily="18" charset="0"/>
                <a:cs typeface="Times New Roman" pitchFamily="18" charset="0"/>
              </a:rPr>
              <a:t>f</a:t>
            </a:r>
            <a:r>
              <a:rPr lang="en-US" altLang="el-GR" sz="4000" dirty="0" smtClean="0">
                <a:latin typeface="Arno Pro Caption" pitchFamily="18" charset="0"/>
                <a:cs typeface="Times New Roman" pitchFamily="18" charset="0"/>
              </a:rPr>
              <a:t> (</a:t>
            </a:r>
            <a:r>
              <a:rPr lang="en-US" altLang="el-GR" sz="4000" i="1" dirty="0" smtClean="0">
                <a:latin typeface="Arno Pro Caption" pitchFamily="18" charset="0"/>
                <a:cs typeface="Times New Roman" pitchFamily="18" charset="0"/>
              </a:rPr>
              <a:t>x</a:t>
            </a:r>
            <a:r>
              <a:rPr lang="en-US" altLang="el-GR" sz="4000" dirty="0" smtClean="0">
                <a:latin typeface="Arno Pro Caption" pitchFamily="18" charset="0"/>
                <a:cs typeface="Times New Roman" pitchFamily="18" charset="0"/>
              </a:rPr>
              <a:t>) = sin(</a:t>
            </a:r>
            <a:r>
              <a:rPr lang="en-US" altLang="el-GR" sz="4000" i="1" dirty="0" smtClean="0">
                <a:latin typeface="Arno Pro Caption" pitchFamily="18" charset="0"/>
                <a:cs typeface="Times New Roman" pitchFamily="18" charset="0"/>
              </a:rPr>
              <a:t>x</a:t>
            </a:r>
            <a:r>
              <a:rPr lang="en-US" altLang="el-GR" sz="4000" dirty="0" smtClean="0">
                <a:latin typeface="Arno Pro Captio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50379" name="Group 20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80797708"/>
              </p:ext>
            </p:extLst>
          </p:nvPr>
        </p:nvGraphicFramePr>
        <p:xfrm>
          <a:off x="1371600" y="1600200"/>
          <a:ext cx="7543800" cy="3657600"/>
        </p:xfrm>
        <a:graphic>
          <a:graphicData uri="http://schemas.openxmlformats.org/drawingml/2006/table">
            <a:tbl>
              <a:tblPr/>
              <a:tblGrid>
                <a:gridCol w="623888"/>
                <a:gridCol w="2020887"/>
                <a:gridCol w="2708275"/>
                <a:gridCol w="2190750"/>
              </a:tblGrid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 </a:t>
                      </a:r>
                      <a:r>
                        <a:rPr kumimoji="0" lang="en-US" altLang="el-GR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altLang="el-GR" sz="24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altLang="el-GR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altLang="el-GR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 </a:t>
                      </a:r>
                      <a:r>
                        <a:rPr kumimoji="0" lang="en-US" altLang="el-GR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altLang="el-GR" sz="24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altLang="el-GR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     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altLang="el-GR" sz="24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</a:t>
                      </a:r>
                      <a:r>
                        <a:rPr kumimoji="0" lang="en-US" altLang="el-GR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 </a:t>
                      </a:r>
                      <a:r>
                        <a:rPr kumimoji="0" lang="en-US" altLang="el-GR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altLang="el-GR" sz="2400" b="0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altLang="el-GR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 </a:t>
                      </a:r>
                      <a:r>
                        <a:rPr kumimoji="0" lang="en-US" altLang="el-GR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)/</a:t>
                      </a:r>
                      <a:r>
                        <a:rPr kumimoji="0" lang="en-US" altLang="el-GR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!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alpha val="26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294" name="Object 118"/>
          <p:cNvGraphicFramePr>
            <a:graphicFrameLocks noGrp="1" noChangeAspect="1"/>
          </p:cNvGraphicFramePr>
          <p:nvPr>
            <p:ph sz="half" idx="2"/>
          </p:nvPr>
        </p:nvGraphicFramePr>
        <p:xfrm>
          <a:off x="2647950" y="2343150"/>
          <a:ext cx="76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38" name="Equation" r:id="rId3" imgW="406080" imgH="203040" progId="Equation.DSMT4">
                  <p:embed/>
                </p:oleObj>
              </mc:Choice>
              <mc:Fallback>
                <p:oleObj name="Equation" r:id="rId3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0" y="2343150"/>
                        <a:ext cx="76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98" name="Object 122"/>
          <p:cNvGraphicFramePr>
            <a:graphicFrameLocks noChangeAspect="1"/>
          </p:cNvGraphicFramePr>
          <p:nvPr/>
        </p:nvGraphicFramePr>
        <p:xfrm>
          <a:off x="2600325" y="2884488"/>
          <a:ext cx="8096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39" name="Equation" r:id="rId5" imgW="431640" imgH="203040" progId="Equation.DSMT4">
                  <p:embed/>
                </p:oleObj>
              </mc:Choice>
              <mc:Fallback>
                <p:oleObj name="Equation" r:id="rId5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2884488"/>
                        <a:ext cx="8096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99" name="Object 123"/>
          <p:cNvGraphicFramePr>
            <a:graphicFrameLocks noChangeAspect="1"/>
          </p:cNvGraphicFramePr>
          <p:nvPr/>
        </p:nvGraphicFramePr>
        <p:xfrm>
          <a:off x="2447925" y="3516313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0" name="Equation" r:id="rId7" imgW="507960" imgH="203040" progId="Equation.DSMT4">
                  <p:embed/>
                </p:oleObj>
              </mc:Choice>
              <mc:Fallback>
                <p:oleObj name="Equation" r:id="rId7" imgW="507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925" y="3516313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00" name="Object 124"/>
          <p:cNvGraphicFramePr>
            <a:graphicFrameLocks noChangeAspect="1"/>
          </p:cNvGraphicFramePr>
          <p:nvPr/>
        </p:nvGraphicFramePr>
        <p:xfrm>
          <a:off x="2401888" y="4135438"/>
          <a:ext cx="10001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1" name="Equation" r:id="rId9" imgW="533160" imgH="203040" progId="Equation.DSMT4">
                  <p:embed/>
                </p:oleObj>
              </mc:Choice>
              <mc:Fallback>
                <p:oleObj name="Equation" r:id="rId9" imgW="533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4135438"/>
                        <a:ext cx="10001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01" name="Object 125"/>
          <p:cNvGraphicFramePr>
            <a:graphicFrameLocks noChangeAspect="1"/>
          </p:cNvGraphicFramePr>
          <p:nvPr/>
        </p:nvGraphicFramePr>
        <p:xfrm>
          <a:off x="2646363" y="4737100"/>
          <a:ext cx="76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2" name="Equation" r:id="rId11" imgW="406080" imgH="203040" progId="Equation.DSMT4">
                  <p:embed/>
                </p:oleObj>
              </mc:Choice>
              <mc:Fallback>
                <p:oleObj name="Equation" r:id="rId11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363" y="4737100"/>
                        <a:ext cx="76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1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473836"/>
              </p:ext>
            </p:extLst>
          </p:nvPr>
        </p:nvGraphicFramePr>
        <p:xfrm>
          <a:off x="5375275" y="1619250"/>
          <a:ext cx="4524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3" name="Equation" r:id="rId12" imgW="241200" imgH="304560" progId="Equation.DSMT4">
                  <p:embed/>
                </p:oleObj>
              </mc:Choice>
              <mc:Fallback>
                <p:oleObj name="Equation" r:id="rId12" imgW="24120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1619250"/>
                        <a:ext cx="4524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07" name="Object 131"/>
          <p:cNvGraphicFramePr>
            <a:graphicFrameLocks noChangeAspect="1"/>
          </p:cNvGraphicFramePr>
          <p:nvPr/>
        </p:nvGraphicFramePr>
        <p:xfrm>
          <a:off x="6845300" y="2735263"/>
          <a:ext cx="165576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4" name="Equation" r:id="rId14" imgW="1028520" imgH="419040" progId="Equation.DSMT4">
                  <p:embed/>
                </p:oleObj>
              </mc:Choice>
              <mc:Fallback>
                <p:oleObj name="Equation" r:id="rId14" imgW="10285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2735263"/>
                        <a:ext cx="1655763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56" name="Object 1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560361"/>
              </p:ext>
            </p:extLst>
          </p:nvPr>
        </p:nvGraphicFramePr>
        <p:xfrm>
          <a:off x="4225925" y="3448050"/>
          <a:ext cx="20653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5" name="Equation" r:id="rId16" imgW="1282680" imgH="355320" progId="Equation.DSMT4">
                  <p:embed/>
                </p:oleObj>
              </mc:Choice>
              <mc:Fallback>
                <p:oleObj name="Equation" r:id="rId16" imgW="12826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925" y="3448050"/>
                        <a:ext cx="20653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57" name="Object 1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61927"/>
              </p:ext>
            </p:extLst>
          </p:nvPr>
        </p:nvGraphicFramePr>
        <p:xfrm>
          <a:off x="4419600" y="4637088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6" name="Equation" r:id="rId18" imgW="1041120" imgH="355320" progId="Equation.DSMT4">
                  <p:embed/>
                </p:oleObj>
              </mc:Choice>
              <mc:Fallback>
                <p:oleObj name="Equation" r:id="rId18" imgW="1041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637088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59" name="Object 1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474325"/>
              </p:ext>
            </p:extLst>
          </p:nvPr>
        </p:nvGraphicFramePr>
        <p:xfrm>
          <a:off x="4392613" y="2801938"/>
          <a:ext cx="1717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7" name="Equation" r:id="rId20" imgW="1066680" imgH="355320" progId="Equation.DSMT4">
                  <p:embed/>
                </p:oleObj>
              </mc:Choice>
              <mc:Fallback>
                <p:oleObj name="Equation" r:id="rId20" imgW="10666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3" y="2801938"/>
                        <a:ext cx="17176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61" name="Object 1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590169"/>
              </p:ext>
            </p:extLst>
          </p:nvPr>
        </p:nvGraphicFramePr>
        <p:xfrm>
          <a:off x="4192588" y="4060825"/>
          <a:ext cx="21050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8" name="Equation" r:id="rId22" imgW="1307880" imgH="355320" progId="Equation.DSMT4">
                  <p:embed/>
                </p:oleObj>
              </mc:Choice>
              <mc:Fallback>
                <p:oleObj name="Equation" r:id="rId22" imgW="13078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2588" y="4060825"/>
                        <a:ext cx="21050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63" name="Object 1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451577"/>
              </p:ext>
            </p:extLst>
          </p:nvPr>
        </p:nvGraphicFramePr>
        <p:xfrm>
          <a:off x="4403725" y="21717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49" name="Equation" r:id="rId24" imgW="1041120" imgH="355320" progId="Equation.DSMT4">
                  <p:embed/>
                </p:oleObj>
              </mc:Choice>
              <mc:Fallback>
                <p:oleObj name="Equation" r:id="rId24" imgW="1041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3725" y="21717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673492"/>
              </p:ext>
            </p:extLst>
          </p:nvPr>
        </p:nvGraphicFramePr>
        <p:xfrm>
          <a:off x="7972425" y="1600200"/>
          <a:ext cx="4524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50" name="Equation" r:id="rId26" imgW="241200" imgH="304560" progId="Equation.DSMT4">
                  <p:embed/>
                </p:oleObj>
              </mc:Choice>
              <mc:Fallback>
                <p:oleObj name="Equation" r:id="rId26" imgW="24120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2425" y="1600200"/>
                        <a:ext cx="4524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65" name="Object 189"/>
          <p:cNvGraphicFramePr>
            <a:graphicFrameLocks noChangeAspect="1"/>
          </p:cNvGraphicFramePr>
          <p:nvPr/>
        </p:nvGraphicFramePr>
        <p:xfrm>
          <a:off x="6797675" y="2143125"/>
          <a:ext cx="173831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51" name="Equation" r:id="rId28" imgW="1079280" imgH="419040" progId="Equation.DSMT4">
                  <p:embed/>
                </p:oleObj>
              </mc:Choice>
              <mc:Fallback>
                <p:oleObj name="Equation" r:id="rId28" imgW="10792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675" y="2143125"/>
                        <a:ext cx="1738313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66" name="Object 190"/>
          <p:cNvGraphicFramePr>
            <a:graphicFrameLocks noChangeAspect="1"/>
          </p:cNvGraphicFramePr>
          <p:nvPr/>
        </p:nvGraphicFramePr>
        <p:xfrm>
          <a:off x="6745288" y="3375025"/>
          <a:ext cx="1309687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52" name="Equation" r:id="rId30" imgW="812520" imgH="419040" progId="Equation.DSMT4">
                  <p:embed/>
                </p:oleObj>
              </mc:Choice>
              <mc:Fallback>
                <p:oleObj name="Equation" r:id="rId30" imgW="8125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8" y="3375025"/>
                        <a:ext cx="1309687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67" name="Object 191"/>
          <p:cNvGraphicFramePr>
            <a:graphicFrameLocks noChangeAspect="1"/>
          </p:cNvGraphicFramePr>
          <p:nvPr/>
        </p:nvGraphicFramePr>
        <p:xfrm>
          <a:off x="6713538" y="3963988"/>
          <a:ext cx="128905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53" name="Equation" r:id="rId32" imgW="799920" imgH="419040" progId="Equation.DSMT4">
                  <p:embed/>
                </p:oleObj>
              </mc:Choice>
              <mc:Fallback>
                <p:oleObj name="Equation" r:id="rId32" imgW="7999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3538" y="3963988"/>
                        <a:ext cx="1289050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68" name="Object 192"/>
          <p:cNvGraphicFramePr>
            <a:graphicFrameLocks noChangeAspect="1"/>
          </p:cNvGraphicFramePr>
          <p:nvPr/>
        </p:nvGraphicFramePr>
        <p:xfrm>
          <a:off x="6781800" y="4572000"/>
          <a:ext cx="1146175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54" name="Equation" r:id="rId34" imgW="711000" imgH="419040" progId="Equation.DSMT4">
                  <p:embed/>
                </p:oleObj>
              </mc:Choice>
              <mc:Fallback>
                <p:oleObj name="Equation" r:id="rId34" imgW="7110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572000"/>
                        <a:ext cx="1146175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74" name="Object 1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497243"/>
              </p:ext>
            </p:extLst>
          </p:nvPr>
        </p:nvGraphicFramePr>
        <p:xfrm>
          <a:off x="195263" y="5373688"/>
          <a:ext cx="88741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55" name="Equation" r:id="rId36" imgW="6083280" imgH="419040" progId="Equation.DSMT4">
                  <p:embed/>
                </p:oleObj>
              </mc:Choice>
              <mc:Fallback>
                <p:oleObj name="Equation" r:id="rId36" imgW="60832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5373688"/>
                        <a:ext cx="8874125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DCECC43E-ABD0-4182-A6E6-FE0DB45EEB22}" type="slidenum">
              <a:rPr lang="el-GR" sz="1400" b="1" smtClean="0">
                <a:solidFill>
                  <a:srgbClr val="008080"/>
                </a:solidFill>
                <a:latin typeface="Arno Pro Caption" pitchFamily="18" charset="0"/>
              </a:rPr>
              <a:pPr algn="r"/>
              <a:t>39</a:t>
            </a:fld>
            <a:endParaRPr lang="el-GR" sz="1400" b="1" dirty="0">
              <a:solidFill>
                <a:srgbClr val="008080"/>
              </a:solidFill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21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0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8620"/>
            <a:r>
              <a:rPr lang="en-US" sz="2400" dirty="0">
                <a:cs typeface="Times"/>
              </a:rPr>
              <a:t>Polynomials are “nice” functions.  We want to construct, for any function, a degree </a:t>
            </a:r>
            <a:r>
              <a:rPr lang="en-US" sz="2400" b="1" i="1" dirty="0">
                <a:solidFill>
                  <a:srgbClr val="FF0000"/>
                </a:solidFill>
                <a:cs typeface="Times"/>
              </a:rPr>
              <a:t>n</a:t>
            </a:r>
            <a:r>
              <a:rPr lang="en-US" sz="2400" dirty="0">
                <a:cs typeface="Times"/>
              </a:rPr>
              <a:t> polynomial that matches a given function “perfectly” at some base point, </a:t>
            </a:r>
            <a:r>
              <a:rPr lang="en-US" sz="2400" b="1" i="1" dirty="0">
                <a:solidFill>
                  <a:srgbClr val="0000FF"/>
                </a:solidFill>
                <a:cs typeface="Times"/>
              </a:rPr>
              <a:t>x</a:t>
            </a:r>
            <a:r>
              <a:rPr lang="en-US" sz="2400" b="1" baseline="-25000" dirty="0">
                <a:solidFill>
                  <a:srgbClr val="0000FF"/>
                </a:solidFill>
                <a:cs typeface="Times"/>
              </a:rPr>
              <a:t>0</a:t>
            </a:r>
            <a:r>
              <a:rPr lang="en-US" sz="2400" dirty="0">
                <a:cs typeface="Times"/>
              </a:rPr>
              <a:t>.</a:t>
            </a:r>
          </a:p>
          <a:p>
            <a:pPr marL="388620"/>
            <a:r>
              <a:rPr lang="en-US" sz="2400" dirty="0" smtClean="0">
                <a:cs typeface="Times"/>
              </a:rPr>
              <a:t>But </a:t>
            </a:r>
            <a:r>
              <a:rPr lang="en-US" sz="2400" dirty="0">
                <a:cs typeface="Times"/>
              </a:rPr>
              <a:t>what does it mean to say “matches perfectly</a:t>
            </a:r>
            <a:r>
              <a:rPr lang="en-US" sz="2400" dirty="0" smtClean="0">
                <a:cs typeface="Times"/>
              </a:rPr>
              <a:t>”?</a:t>
            </a:r>
          </a:p>
          <a:p>
            <a:pPr marL="388620"/>
            <a:r>
              <a:rPr lang="en-US" sz="2400" dirty="0">
                <a:cs typeface="Times"/>
              </a:rPr>
              <a:t>Suppose </a:t>
            </a:r>
            <a:r>
              <a:rPr lang="en-US" sz="2400" b="1" i="1" dirty="0">
                <a:solidFill>
                  <a:srgbClr val="0000FF"/>
                </a:solidFill>
                <a:cs typeface="Times"/>
              </a:rPr>
              <a:t>f</a:t>
            </a:r>
            <a:r>
              <a:rPr lang="en-US" sz="2400" dirty="0">
                <a:cs typeface="Times"/>
              </a:rPr>
              <a:t> </a:t>
            </a:r>
            <a:r>
              <a:rPr lang="en-US" sz="2400" dirty="0" smtClean="0">
                <a:cs typeface="Times"/>
              </a:rPr>
              <a:t> is </a:t>
            </a:r>
            <a:r>
              <a:rPr lang="en-US" sz="2400" dirty="0">
                <a:cs typeface="Times"/>
              </a:rPr>
              <a:t>the function of interest and </a:t>
            </a:r>
            <a:r>
              <a:rPr lang="en-US" sz="2400" b="1" i="1" dirty="0">
                <a:solidFill>
                  <a:srgbClr val="0000FF"/>
                </a:solidFill>
                <a:cs typeface="Times"/>
              </a:rPr>
              <a:t>p</a:t>
            </a:r>
            <a:r>
              <a:rPr lang="en-US" sz="2400" dirty="0">
                <a:cs typeface="Times"/>
              </a:rPr>
              <a:t> is the degree </a:t>
            </a:r>
            <a:r>
              <a:rPr lang="en-US" sz="2400" b="1" i="1" dirty="0">
                <a:solidFill>
                  <a:srgbClr val="FF0000"/>
                </a:solidFill>
                <a:cs typeface="Times"/>
              </a:rPr>
              <a:t>n</a:t>
            </a:r>
            <a:r>
              <a:rPr lang="en-US" sz="2400" dirty="0" smtClean="0">
                <a:cs typeface="Times"/>
              </a:rPr>
              <a:t> </a:t>
            </a:r>
            <a:r>
              <a:rPr lang="en-US" sz="2400" dirty="0">
                <a:cs typeface="Times"/>
              </a:rPr>
              <a:t>polynomial to be constructed.  We need:</a:t>
            </a:r>
          </a:p>
          <a:p>
            <a:pPr marL="388620"/>
            <a:endParaRPr lang="en-US" sz="2400" dirty="0">
              <a:cs typeface="Times"/>
            </a:endParaRPr>
          </a:p>
          <a:p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4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243335"/>
              </p:ext>
            </p:extLst>
          </p:nvPr>
        </p:nvGraphicFramePr>
        <p:xfrm>
          <a:off x="3259138" y="3770313"/>
          <a:ext cx="2770187" cy="294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71" name="Equation" r:id="rId3" imgW="1193760" imgH="1269720" progId="Equation.DSMT4">
                  <p:embed/>
                </p:oleObj>
              </mc:Choice>
              <mc:Fallback>
                <p:oleObj name="Equation" r:id="rId3" imgW="1193760" imgH="1269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138" y="3770313"/>
                        <a:ext cx="2770187" cy="294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283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Example-5</a:t>
            </a:r>
            <a:endParaRPr lang="en-US" altLang="el-GR" dirty="0"/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052736"/>
            <a:ext cx="8515672" cy="5119464"/>
          </a:xfrm>
        </p:spPr>
        <p:txBody>
          <a:bodyPr/>
          <a:lstStyle/>
          <a:p>
            <a:pPr marL="0" indent="0">
              <a:buNone/>
            </a:pPr>
            <a:r>
              <a:rPr lang="en-US" altLang="el-GR" dirty="0"/>
              <a:t>Find a cubic (degree 3) truncated Taylor series for the function:</a:t>
            </a:r>
          </a:p>
          <a:p>
            <a:pPr>
              <a:buFont typeface="Wingdings" pitchFamily="2" charset="2"/>
              <a:buNone/>
            </a:pPr>
            <a:r>
              <a:rPr lang="en-US" altLang="el-GR" dirty="0" smtClean="0"/>
              <a:t>   </a:t>
            </a:r>
          </a:p>
          <a:p>
            <a:pPr>
              <a:buFont typeface="Wingdings" pitchFamily="2" charset="2"/>
              <a:buNone/>
            </a:pPr>
            <a:r>
              <a:rPr lang="en-US" altLang="el-GR" dirty="0" smtClean="0"/>
              <a:t>centered </a:t>
            </a:r>
            <a:r>
              <a:rPr lang="en-US" altLang="el-GR" dirty="0"/>
              <a:t>at:</a:t>
            </a:r>
          </a:p>
        </p:txBody>
      </p:sp>
      <p:graphicFrame>
        <p:nvGraphicFramePr>
          <p:cNvPr id="6942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118720"/>
              </p:ext>
            </p:extLst>
          </p:nvPr>
        </p:nvGraphicFramePr>
        <p:xfrm>
          <a:off x="3671093" y="1916832"/>
          <a:ext cx="240347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725" name="Equation" r:id="rId3" imgW="952200" imgH="203040" progId="Equation.3">
                  <p:embed/>
                </p:oleObj>
              </mc:Choice>
              <mc:Fallback>
                <p:oleObj name="Equation" r:id="rId3" imgW="9522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093" y="1916832"/>
                        <a:ext cx="2403475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42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055981"/>
              </p:ext>
            </p:extLst>
          </p:nvPr>
        </p:nvGraphicFramePr>
        <p:xfrm>
          <a:off x="2252663" y="2276475"/>
          <a:ext cx="105727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726" name="Equation" r:id="rId5" imgW="419040" imgH="393480" progId="Equation.DSMT4">
                  <p:embed/>
                </p:oleObj>
              </mc:Choice>
              <mc:Fallback>
                <p:oleObj name="Equation" r:id="rId5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663" y="2276475"/>
                        <a:ext cx="1057275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72935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427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Example-5</a:t>
            </a:r>
            <a:endParaRPr lang="en-US" altLang="el-GR" dirty="0"/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8136904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el-GR" dirty="0"/>
              <a:t>For a degree 3 approximation:</a:t>
            </a:r>
          </a:p>
          <a:p>
            <a:endParaRPr lang="en-US" altLang="el-GR" dirty="0"/>
          </a:p>
          <a:p>
            <a:endParaRPr lang="en-US" altLang="el-GR" dirty="0"/>
          </a:p>
          <a:p>
            <a:endParaRPr lang="en-US" altLang="el-GR" dirty="0"/>
          </a:p>
          <a:p>
            <a:endParaRPr lang="en-US" altLang="el-GR" dirty="0"/>
          </a:p>
          <a:p>
            <a:pPr marL="0" indent="0">
              <a:buNone/>
            </a:pPr>
            <a:r>
              <a:rPr lang="en-US" altLang="el-GR" dirty="0"/>
              <a:t>So we need to evaluate the function and its first three derivatives at the center.</a:t>
            </a:r>
          </a:p>
        </p:txBody>
      </p:sp>
      <p:graphicFrame>
        <p:nvGraphicFramePr>
          <p:cNvPr id="695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704803"/>
              </p:ext>
            </p:extLst>
          </p:nvPr>
        </p:nvGraphicFramePr>
        <p:xfrm>
          <a:off x="1273175" y="2205038"/>
          <a:ext cx="6886575" cy="166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632" name="Equation" r:id="rId3" imgW="2336760" imgH="660240" progId="Equation.DSMT4">
                  <p:embed/>
                </p:oleObj>
              </mc:Choice>
              <mc:Fallback>
                <p:oleObj name="Equation" r:id="rId3" imgW="23367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175" y="2205038"/>
                        <a:ext cx="6886575" cy="1665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31898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52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Example </a:t>
            </a:r>
            <a:r>
              <a:rPr lang="en-US" altLang="el-GR" dirty="0" smtClean="0"/>
              <a:t>-5</a:t>
            </a:r>
            <a:endParaRPr lang="en-US" altLang="el-GR" dirty="0"/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00200"/>
            <a:ext cx="8155632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el-GR" dirty="0"/>
              <a:t>Evaluating these:</a:t>
            </a:r>
          </a:p>
        </p:txBody>
      </p:sp>
      <p:graphicFrame>
        <p:nvGraphicFramePr>
          <p:cNvPr id="6973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445167"/>
              </p:ext>
            </p:extLst>
          </p:nvPr>
        </p:nvGraphicFramePr>
        <p:xfrm>
          <a:off x="1447800" y="2276475"/>
          <a:ext cx="6384925" cy="354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655" name="Equation" r:id="rId3" imgW="3213000" imgH="1777680" progId="Equation.DSMT4">
                  <p:embed/>
                </p:oleObj>
              </mc:Choice>
              <mc:Fallback>
                <p:oleObj name="Equation" r:id="rId3" imgW="3213000" imgH="1777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276475"/>
                        <a:ext cx="6384925" cy="3544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46756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Example – </a:t>
            </a:r>
            <a:r>
              <a:rPr lang="en-US" altLang="el-GR" dirty="0" smtClean="0"/>
              <a:t>5</a:t>
            </a:r>
            <a:endParaRPr lang="en-US" altLang="el-GR" dirty="0"/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052736"/>
            <a:ext cx="8443664" cy="4967064"/>
          </a:xfrm>
        </p:spPr>
        <p:txBody>
          <a:bodyPr/>
          <a:lstStyle/>
          <a:p>
            <a:pPr marL="0" indent="0">
              <a:buNone/>
            </a:pPr>
            <a:r>
              <a:rPr lang="en-US" altLang="el-GR" dirty="0"/>
              <a:t>… which gives:</a:t>
            </a:r>
          </a:p>
        </p:txBody>
      </p:sp>
      <p:graphicFrame>
        <p:nvGraphicFramePr>
          <p:cNvPr id="698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265343"/>
              </p:ext>
            </p:extLst>
          </p:nvPr>
        </p:nvGraphicFramePr>
        <p:xfrm>
          <a:off x="3114675" y="1268413"/>
          <a:ext cx="4684713" cy="351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6" name="Equation" r:id="rId3" imgW="2336760" imgH="1752480" progId="Equation.DSMT4">
                  <p:embed/>
                </p:oleObj>
              </mc:Choice>
              <mc:Fallback>
                <p:oleObj name="Equation" r:id="rId3" imgW="2336760" imgH="1752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1268413"/>
                        <a:ext cx="4684713" cy="351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83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552385"/>
              </p:ext>
            </p:extLst>
          </p:nvPr>
        </p:nvGraphicFramePr>
        <p:xfrm>
          <a:off x="4054475" y="4868863"/>
          <a:ext cx="4227513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7" name="Equation" r:id="rId5" imgW="2108160" imgH="469800" progId="Equation.DSMT4">
                  <p:embed/>
                </p:oleObj>
              </mc:Choice>
              <mc:Fallback>
                <p:oleObj name="Equation" r:id="rId5" imgW="21081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4868863"/>
                        <a:ext cx="4227513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05302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1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133043"/>
              </p:ext>
            </p:extLst>
          </p:nvPr>
        </p:nvGraphicFramePr>
        <p:xfrm>
          <a:off x="2987824" y="764704"/>
          <a:ext cx="5629275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716" name="Equation" r:id="rId3" imgW="2501640" imgH="634680" progId="Equation.3">
                  <p:embed/>
                </p:oleObj>
              </mc:Choice>
              <mc:Fallback>
                <p:oleObj name="Equation" r:id="rId3" imgW="250164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764704"/>
                        <a:ext cx="5629275" cy="142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15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528" y="1988840"/>
            <a:ext cx="8435975" cy="504056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altLang="zh-TW" sz="2800" dirty="0"/>
              <a:t>When </a:t>
            </a:r>
            <a:r>
              <a:rPr lang="en-US" altLang="zh-TW" sz="2800" i="1" dirty="0">
                <a:latin typeface="Times New Roman" pitchFamily="18" charset="0"/>
              </a:rPr>
              <a:t>x</a:t>
            </a:r>
            <a:r>
              <a:rPr lang="en-US" altLang="zh-TW" sz="2800" dirty="0">
                <a:latin typeface="Times New Roman" pitchFamily="18" charset="0"/>
              </a:rPr>
              <a:t> = 0.5</a:t>
            </a:r>
          </a:p>
        </p:txBody>
      </p:sp>
      <p:graphicFrame>
        <p:nvGraphicFramePr>
          <p:cNvPr id="321612" name="Group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43121"/>
              </p:ext>
            </p:extLst>
          </p:nvPr>
        </p:nvGraphicFramePr>
        <p:xfrm>
          <a:off x="251520" y="2492896"/>
          <a:ext cx="8642350" cy="3801746"/>
        </p:xfrm>
        <a:graphic>
          <a:graphicData uri="http://schemas.openxmlformats.org/drawingml/2006/table">
            <a:tbl>
              <a:tblPr/>
              <a:tblGrid>
                <a:gridCol w="936625"/>
                <a:gridCol w="1584325"/>
                <a:gridCol w="3168650"/>
                <a:gridCol w="2952750"/>
              </a:tblGrid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Terms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Result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ε</a:t>
                      </a:r>
                      <a:r>
                        <a:rPr kumimoji="1" lang="en-US" sz="20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t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 (True percentage relative error)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ε</a:t>
                      </a:r>
                      <a:r>
                        <a:rPr kumimoji="1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a</a:t>
                      </a:r>
                      <a:r>
                        <a:rPr kumimoji="1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 (Approx. percentage relative error)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(1.6487-1)/1.6487 = 39.3%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  <a:ea typeface="PMingLiU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(1.6487-1.5)/1.6487 = 9.02%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(1.5-1)/1.5 = 33.3%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1.44%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(1.625-1.5)/1.625 = 7.69%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1.645833333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0.175%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1.27%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1.648437500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0.0172%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0.158%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1.648697917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0.00142%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0.0158%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596336" y="6309320"/>
            <a:ext cx="1143000" cy="457200"/>
          </a:xfrm>
        </p:spPr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44</a:t>
            </a:fld>
            <a:endParaRPr lang="el-GR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04664"/>
            <a:ext cx="2604889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Example-6</a:t>
            </a:r>
            <a:endParaRPr lang="en-US" altLang="el-GR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00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en-US" sz="4000"/>
              <a:t>How many terms should we use?</a:t>
            </a:r>
          </a:p>
        </p:txBody>
      </p:sp>
      <p:graphicFrame>
        <p:nvGraphicFramePr>
          <p:cNvPr id="335919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744189"/>
              </p:ext>
            </p:extLst>
          </p:nvPr>
        </p:nvGraphicFramePr>
        <p:xfrm>
          <a:off x="250825" y="1125538"/>
          <a:ext cx="8569325" cy="2560320"/>
        </p:xfrm>
        <a:graphic>
          <a:graphicData uri="http://schemas.openxmlformats.org/drawingml/2006/table">
            <a:tbl>
              <a:tblPr/>
              <a:tblGrid>
                <a:gridCol w="928688"/>
                <a:gridCol w="1571625"/>
                <a:gridCol w="3141662"/>
                <a:gridCol w="2927350"/>
              </a:tblGrid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Terms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Result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ε</a:t>
                      </a:r>
                      <a:r>
                        <a:rPr kumimoji="1" lang="en-US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t</a:t>
                      </a:r>
                      <a:endParaRPr kumimoji="1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  <a:ea typeface="PMingLiU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ε</a:t>
                      </a:r>
                      <a:r>
                        <a:rPr kumimoji="1" lang="en-US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a</a:t>
                      </a:r>
                      <a:endParaRPr kumimoji="1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  <a:ea typeface="PMingLiU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39.3%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itchFamily="18" charset="0"/>
                        <a:ea typeface="PMingLiU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9.02%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33.3%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1.44%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7.69%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1.645833333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0.175%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1.27%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1.648437500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0.0172%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0.158%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1.648697917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0.00142%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itchFamily="18" charset="0"/>
                          <a:ea typeface="PMingLiU" pitchFamily="18" charset="-120"/>
                        </a:rPr>
                        <a:t>0.0158%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5918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467544" y="4221088"/>
            <a:ext cx="8229600" cy="1151805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Computation stops when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|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ε</a:t>
            </a:r>
            <a:r>
              <a:rPr lang="en-US" sz="3200" b="1" baseline="-25000" dirty="0" err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| &lt;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ε</a:t>
            </a:r>
            <a:r>
              <a:rPr lang="en-US" sz="3200" b="1" baseline="-25000" dirty="0" err="1">
                <a:solidFill>
                  <a:srgbClr val="FF0000"/>
                </a:solidFill>
                <a:latin typeface="Times New Roman" pitchFamily="18" charset="0"/>
              </a:rPr>
              <a:t>s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ε</a:t>
            </a:r>
            <a:r>
              <a:rPr lang="en-US" sz="3200" b="1" baseline="-25000" dirty="0" err="1">
                <a:solidFill>
                  <a:srgbClr val="FF0000"/>
                </a:solidFill>
                <a:latin typeface="Times New Roman" pitchFamily="18" charset="0"/>
              </a:rPr>
              <a:t>s</a:t>
            </a:r>
            <a:r>
              <a:rPr lang="en-US" sz="2400" dirty="0"/>
              <a:t> = pre-determined acceptable percentage relative error</a:t>
            </a:r>
            <a:endParaRPr lang="en-US" sz="2400" baseline="-25000" dirty="0"/>
          </a:p>
          <a:p>
            <a:pPr>
              <a:lnSpc>
                <a:spcPct val="90000"/>
              </a:lnSpc>
            </a:pPr>
            <a:endParaRPr lang="en-US" sz="1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5656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Series Accuracy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 sz="2800" dirty="0"/>
              <a:t>Why do we ever use a Taylor series instead of a Maclaurin series?</a:t>
            </a:r>
          </a:p>
          <a:p>
            <a:r>
              <a:rPr lang="en-US" altLang="el-GR" sz="2800" dirty="0"/>
              <a:t>Our approximations become less accurate the further we are from the </a:t>
            </a:r>
            <a:r>
              <a:rPr lang="en-US" altLang="el-GR" sz="2800" dirty="0" smtClean="0"/>
              <a:t>center.</a:t>
            </a:r>
            <a:endParaRPr lang="en-US" altLang="el-GR" sz="2800" dirty="0"/>
          </a:p>
          <a:p>
            <a:r>
              <a:rPr lang="en-US" altLang="el-GR" sz="2800" b="1" dirty="0">
                <a:solidFill>
                  <a:srgbClr val="C00000"/>
                </a:solidFill>
              </a:rPr>
              <a:t>We should always pick a point that is both close to where we wish to use the approximation and easy to use in evaluating the approximation.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61787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041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3200"/>
              <a:t>Example – Series Accuracy</a:t>
            </a:r>
            <a:br>
              <a:rPr lang="en-US" altLang="el-GR" sz="3200"/>
            </a:br>
            <a:r>
              <a:rPr lang="en-US" altLang="el-GR" sz="3200"/>
              <a:t>(approximating function values)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7920880" cy="4648200"/>
          </a:xfrm>
        </p:spPr>
        <p:txBody>
          <a:bodyPr/>
          <a:lstStyle/>
          <a:p>
            <a:r>
              <a:rPr lang="en-US" altLang="el-GR" sz="2800" dirty="0"/>
              <a:t>We want to evaluate the function:</a:t>
            </a:r>
          </a:p>
          <a:p>
            <a:endParaRPr lang="en-US" altLang="el-GR" sz="2800" dirty="0"/>
          </a:p>
          <a:p>
            <a:pPr marL="0" indent="0">
              <a:buNone/>
            </a:pPr>
            <a:endParaRPr lang="en-US" altLang="el-GR" sz="2800" dirty="0"/>
          </a:p>
          <a:p>
            <a:pPr>
              <a:buFont typeface="Wingdings" pitchFamily="2" charset="2"/>
              <a:buNone/>
            </a:pPr>
            <a:r>
              <a:rPr lang="en-US" altLang="el-GR" sz="2800" dirty="0"/>
              <a:t>  At the point </a:t>
            </a:r>
            <a:r>
              <a:rPr lang="en-US" altLang="el-GR" sz="2800" i="1" dirty="0"/>
              <a:t>x</a:t>
            </a:r>
            <a:r>
              <a:rPr lang="en-US" altLang="el-GR" sz="2800" dirty="0"/>
              <a:t> = 1.5</a:t>
            </a:r>
          </a:p>
          <a:p>
            <a:endParaRPr lang="en-US" altLang="el-GR" sz="2800" dirty="0"/>
          </a:p>
          <a:p>
            <a:r>
              <a:rPr lang="en-US" altLang="el-GR" sz="2800" dirty="0"/>
              <a:t>We will try </a:t>
            </a:r>
            <a:r>
              <a:rPr lang="en-US" altLang="el-GR" sz="2800" u="sng" dirty="0"/>
              <a:t>quadratic</a:t>
            </a:r>
            <a:r>
              <a:rPr lang="en-US" altLang="el-GR" sz="2800" dirty="0"/>
              <a:t> approximations using the Maclaurin series, then the Taylor series.</a:t>
            </a:r>
          </a:p>
        </p:txBody>
      </p:sp>
      <p:graphicFrame>
        <p:nvGraphicFramePr>
          <p:cNvPr id="7014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943097"/>
              </p:ext>
            </p:extLst>
          </p:nvPr>
        </p:nvGraphicFramePr>
        <p:xfrm>
          <a:off x="2123728" y="2132856"/>
          <a:ext cx="36385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99" name="Equation" r:id="rId3" imgW="1447560" imgH="203040" progId="Equation.3">
                  <p:embed/>
                </p:oleObj>
              </mc:Choice>
              <mc:Fallback>
                <p:oleObj name="Equation" r:id="rId3" imgW="14475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132856"/>
                        <a:ext cx="36385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84973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44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Example – Series Accuracy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196752"/>
            <a:ext cx="8083624" cy="5051648"/>
          </a:xfrm>
        </p:spPr>
        <p:txBody>
          <a:bodyPr/>
          <a:lstStyle/>
          <a:p>
            <a:r>
              <a:rPr lang="en-US" altLang="el-GR" dirty="0"/>
              <a:t>For the Maclaurin polynomial approximation:</a:t>
            </a:r>
          </a:p>
          <a:p>
            <a:endParaRPr lang="en-US" altLang="el-GR" dirty="0"/>
          </a:p>
          <a:p>
            <a:endParaRPr lang="en-US" altLang="el-GR" dirty="0"/>
          </a:p>
          <a:p>
            <a:r>
              <a:rPr lang="en-US" altLang="el-GR" dirty="0"/>
              <a:t>Evaluate the function and derivatives:</a:t>
            </a:r>
          </a:p>
        </p:txBody>
      </p:sp>
      <p:graphicFrame>
        <p:nvGraphicFramePr>
          <p:cNvPr id="7034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718863"/>
              </p:ext>
            </p:extLst>
          </p:nvPr>
        </p:nvGraphicFramePr>
        <p:xfrm>
          <a:off x="2068513" y="1700213"/>
          <a:ext cx="5233987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36" name="Equation" r:id="rId3" imgW="2082600" imgH="419040" progId="Equation.DSMT4">
                  <p:embed/>
                </p:oleObj>
              </mc:Choice>
              <mc:Fallback>
                <p:oleObj name="Equation" r:id="rId3" imgW="20826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513" y="1700213"/>
                        <a:ext cx="5233987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34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508646"/>
              </p:ext>
            </p:extLst>
          </p:nvPr>
        </p:nvGraphicFramePr>
        <p:xfrm>
          <a:off x="1841500" y="3619500"/>
          <a:ext cx="5607050" cy="1366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37" name="Equation" r:id="rId5" imgW="2819160" imgH="685800" progId="Equation.DSMT4">
                  <p:embed/>
                </p:oleObj>
              </mc:Choice>
              <mc:Fallback>
                <p:oleObj name="Equation" r:id="rId5" imgW="28191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619500"/>
                        <a:ext cx="5607050" cy="1366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15180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491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Example – Series Accuracy</a:t>
            </a:r>
          </a:p>
        </p:txBody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196752"/>
            <a:ext cx="8011616" cy="4648200"/>
          </a:xfrm>
        </p:spPr>
        <p:txBody>
          <a:bodyPr/>
          <a:lstStyle/>
          <a:p>
            <a:r>
              <a:rPr lang="en-US" altLang="el-GR" dirty="0"/>
              <a:t>This gives the polynomial:</a:t>
            </a:r>
          </a:p>
          <a:p>
            <a:endParaRPr lang="en-US" altLang="el-GR" dirty="0"/>
          </a:p>
          <a:p>
            <a:endParaRPr lang="en-US" altLang="el-GR" dirty="0"/>
          </a:p>
          <a:p>
            <a:r>
              <a:rPr lang="en-US" altLang="el-GR" dirty="0"/>
              <a:t>…which results in:</a:t>
            </a:r>
          </a:p>
        </p:txBody>
      </p:sp>
      <p:graphicFrame>
        <p:nvGraphicFramePr>
          <p:cNvPr id="7045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214013"/>
              </p:ext>
            </p:extLst>
          </p:nvPr>
        </p:nvGraphicFramePr>
        <p:xfrm>
          <a:off x="2460625" y="1844675"/>
          <a:ext cx="29368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60" name="Equation" r:id="rId3" imgW="1168200" imgH="228600" progId="Equation.DSMT4">
                  <p:embed/>
                </p:oleObj>
              </mc:Choice>
              <mc:Fallback>
                <p:oleObj name="Equation" r:id="rId3" imgW="11682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1844675"/>
                        <a:ext cx="29368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45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433998"/>
              </p:ext>
            </p:extLst>
          </p:nvPr>
        </p:nvGraphicFramePr>
        <p:xfrm>
          <a:off x="2052638" y="3573463"/>
          <a:ext cx="51387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61" name="Equation" r:id="rId5" imgW="2044440" imgH="228600" progId="Equation.DSMT4">
                  <p:embed/>
                </p:oleObj>
              </mc:Choice>
              <mc:Fallback>
                <p:oleObj name="Equation" r:id="rId5" imgW="20444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3573463"/>
                        <a:ext cx="5138737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49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73622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45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EB48F0C1-A32B-4CDD-8094-B187F5438189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Introduction to Taylor Series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9728" y="1170496"/>
            <a:ext cx="8363272" cy="4968552"/>
          </a:xfrm>
        </p:spPr>
        <p:txBody>
          <a:bodyPr/>
          <a:lstStyle/>
          <a:p>
            <a:pPr eaLnBrk="1" hangingPunct="1"/>
            <a:r>
              <a:rPr lang="en-US" dirty="0" smtClean="0"/>
              <a:t>Error caused by truncating or approximating a mathematical procedure.</a:t>
            </a:r>
          </a:p>
          <a:p>
            <a:r>
              <a:rPr lang="en-US" altLang="el-GR" dirty="0"/>
              <a:t>Non-elementary functions such as trigonometric, exponential, and others are expressed in an approximate fashion using Taylor series when their values, derivatives, and integrals are computed.</a:t>
            </a:r>
          </a:p>
          <a:p>
            <a:r>
              <a:rPr lang="en-US" altLang="el-GR" dirty="0"/>
              <a:t>Any smooth function can be approximated as a polynomial. </a:t>
            </a:r>
            <a:r>
              <a:rPr lang="en-US" altLang="el-GR" b="1" dirty="0">
                <a:solidFill>
                  <a:srgbClr val="3366CC"/>
                </a:solidFill>
              </a:rPr>
              <a:t>Taylor series provides a means to predict the value of a function at one point in terms of the function value and its derivatives at another </a:t>
            </a:r>
            <a:r>
              <a:rPr lang="en-US" altLang="el-GR" b="1" dirty="0" smtClean="0">
                <a:solidFill>
                  <a:srgbClr val="3366CC"/>
                </a:solidFill>
              </a:rPr>
              <a:t>point.</a:t>
            </a:r>
            <a:endParaRPr lang="en-US" b="1" dirty="0">
              <a:solidFill>
                <a:srgbClr val="3366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Example – Series Accuracy</a:t>
            </a:r>
          </a:p>
        </p:txBody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268760"/>
            <a:ext cx="8227640" cy="4648200"/>
          </a:xfrm>
        </p:spPr>
        <p:txBody>
          <a:bodyPr/>
          <a:lstStyle/>
          <a:p>
            <a:r>
              <a:rPr lang="en-US" altLang="el-GR" dirty="0"/>
              <a:t>For the Taylor polynomial:</a:t>
            </a:r>
          </a:p>
          <a:p>
            <a:endParaRPr lang="en-US" altLang="el-GR" dirty="0"/>
          </a:p>
          <a:p>
            <a:endParaRPr lang="en-US" altLang="el-GR" dirty="0"/>
          </a:p>
          <a:p>
            <a:endParaRPr lang="en-US" altLang="el-GR" dirty="0"/>
          </a:p>
          <a:p>
            <a:endParaRPr lang="en-US" altLang="el-GR" dirty="0"/>
          </a:p>
          <a:p>
            <a:r>
              <a:rPr lang="en-US" altLang="el-GR" dirty="0"/>
              <a:t>We choose a value close to our desired number (1.5): </a:t>
            </a:r>
          </a:p>
        </p:txBody>
      </p:sp>
      <p:graphicFrame>
        <p:nvGraphicFramePr>
          <p:cNvPr id="7024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385415"/>
              </p:ext>
            </p:extLst>
          </p:nvPr>
        </p:nvGraphicFramePr>
        <p:xfrm>
          <a:off x="2405063" y="1957388"/>
          <a:ext cx="4721225" cy="166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884" name="Equation" r:id="rId3" imgW="1879560" imgH="660240" progId="Equation.DSMT4">
                  <p:embed/>
                </p:oleObj>
              </mc:Choice>
              <mc:Fallback>
                <p:oleObj name="Equation" r:id="rId3" imgW="18795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063" y="1957388"/>
                        <a:ext cx="4721225" cy="166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24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10412"/>
              </p:ext>
            </p:extLst>
          </p:nvPr>
        </p:nvGraphicFramePr>
        <p:xfrm>
          <a:off x="3011488" y="4365625"/>
          <a:ext cx="29051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885" name="Equation" r:id="rId5" imgW="1155600" imgH="393480" progId="Equation.DSMT4">
                  <p:embed/>
                </p:oleObj>
              </mc:Choice>
              <mc:Fallback>
                <p:oleObj name="Equation" r:id="rId5" imgW="1155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4365625"/>
                        <a:ext cx="290512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50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77067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2467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Example – Series Accuracy</a:t>
            </a:r>
          </a:p>
        </p:txBody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196752"/>
            <a:ext cx="8083624" cy="5257800"/>
          </a:xfrm>
        </p:spPr>
        <p:txBody>
          <a:bodyPr/>
          <a:lstStyle/>
          <a:p>
            <a:r>
              <a:rPr lang="en-US" altLang="el-GR" sz="2800" dirty="0"/>
              <a:t>Evaluating the Taylor approximation at 1.5:</a:t>
            </a:r>
          </a:p>
          <a:p>
            <a:endParaRPr lang="en-US" altLang="el-GR" sz="2800" dirty="0"/>
          </a:p>
          <a:p>
            <a:endParaRPr lang="en-US" altLang="el-GR" sz="2800" dirty="0"/>
          </a:p>
          <a:p>
            <a:endParaRPr lang="en-US" altLang="el-GR" sz="2800" dirty="0" smtClean="0"/>
          </a:p>
          <a:p>
            <a:r>
              <a:rPr lang="en-US" altLang="el-GR" sz="2800" dirty="0" smtClean="0"/>
              <a:t>Our </a:t>
            </a:r>
            <a:r>
              <a:rPr lang="en-US" altLang="el-GR" sz="2800" dirty="0"/>
              <a:t>Maclaurin series gave the value as </a:t>
            </a:r>
            <a:r>
              <a:rPr lang="en-US" altLang="el-GR" sz="2800" b="1" dirty="0">
                <a:solidFill>
                  <a:srgbClr val="FF3300"/>
                </a:solidFill>
              </a:rPr>
              <a:t>-2;</a:t>
            </a:r>
          </a:p>
          <a:p>
            <a:r>
              <a:rPr lang="en-US" altLang="el-GR" sz="2800" b="1" dirty="0"/>
              <a:t>MATLAB </a:t>
            </a:r>
            <a:r>
              <a:rPr lang="en-US" altLang="el-GR" sz="2800" dirty="0"/>
              <a:t>gives us the value 0.00750249;</a:t>
            </a:r>
          </a:p>
          <a:p>
            <a:r>
              <a:rPr lang="en-US" altLang="el-GR" sz="2800" dirty="0"/>
              <a:t>So the Taylor approximation is much more accurate than the Maclaurin approximation.</a:t>
            </a:r>
          </a:p>
        </p:txBody>
      </p:sp>
      <p:graphicFrame>
        <p:nvGraphicFramePr>
          <p:cNvPr id="7065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327543"/>
              </p:ext>
            </p:extLst>
          </p:nvPr>
        </p:nvGraphicFramePr>
        <p:xfrm>
          <a:off x="1603375" y="1916113"/>
          <a:ext cx="5583238" cy="1182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95" name="Equation" r:id="rId3" imgW="2222280" imgH="469800" progId="Equation.DSMT4">
                  <p:embed/>
                </p:oleObj>
              </mc:Choice>
              <mc:Fallback>
                <p:oleObj name="Equation" r:id="rId3" imgW="222228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75" y="1916113"/>
                        <a:ext cx="5583238" cy="1182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51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3596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/>
          <a:lstStyle/>
          <a:p>
            <a:r>
              <a:rPr lang="el-GR" dirty="0" smtClean="0"/>
              <a:t>Σειρές και Πολυώνυμα </a:t>
            </a:r>
            <a:r>
              <a:rPr lang="en-US" dirty="0" smtClean="0"/>
              <a:t>Taylor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Το θεώρημα του </a:t>
            </a:r>
            <a:r>
              <a:rPr lang="en-US" sz="2400" dirty="0" smtClean="0"/>
              <a:t>Taylor </a:t>
            </a:r>
            <a:r>
              <a:rPr lang="el-GR" sz="2400" dirty="0" smtClean="0">
                <a:solidFill>
                  <a:srgbClr val="FF0000"/>
                </a:solidFill>
              </a:rPr>
              <a:t>ΔΕΝ απαιτεί τη μορφή της συνάρτησης και των παραγώγων της</a:t>
            </a:r>
            <a:r>
              <a:rPr lang="el-GR" sz="2400" dirty="0" smtClean="0"/>
              <a:t>, αλλά την τιμή της συνάρτησης και των παραγώγων της σε ένα σημείο.</a:t>
            </a:r>
          </a:p>
          <a:p>
            <a:r>
              <a:rPr lang="el-GR" sz="2400" dirty="0" smtClean="0"/>
              <a:t>Έτσι, αν γνωρίζουμε την τιμή της συνάρτησης </a:t>
            </a:r>
            <a:r>
              <a:rPr lang="el-GR" sz="2400" dirty="0"/>
              <a:t>και των παραγώγων της σε ένα </a:t>
            </a:r>
            <a:r>
              <a:rPr lang="el-GR" sz="2400" dirty="0" smtClean="0"/>
              <a:t>σημείο, μπορούμε να βρούμε την τιμή της συνάρτησης σε κάποιο άλλο σημείο.</a:t>
            </a:r>
          </a:p>
          <a:p>
            <a:r>
              <a:rPr lang="el-GR" sz="2400" dirty="0" smtClean="0"/>
              <a:t>ΠΡΟΫΠΟΘΕΣΗ : Πρέπει να υπάρχουν όλες οι παράγωγοι και να είναι συνεχείς, μεταξύ του γνωστού σημείου </a:t>
            </a:r>
            <a:r>
              <a:rPr lang="en-US" sz="2400" b="1" i="1" dirty="0" smtClean="0">
                <a:solidFill>
                  <a:srgbClr val="FF0000"/>
                </a:solidFill>
              </a:rPr>
              <a:t>x</a:t>
            </a:r>
            <a:r>
              <a:rPr lang="en-US" sz="2400" dirty="0" smtClean="0"/>
              <a:t> </a:t>
            </a:r>
            <a:r>
              <a:rPr lang="el-GR" sz="2400" dirty="0" smtClean="0"/>
              <a:t>και του σημείου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x+h</a:t>
            </a:r>
            <a:r>
              <a:rPr lang="en-US" sz="2400" dirty="0" smtClean="0"/>
              <a:t> </a:t>
            </a:r>
            <a:r>
              <a:rPr lang="el-GR" sz="2400" dirty="0" smtClean="0"/>
              <a:t>όπου επιθυμούμε να υπολογίσουμε την τιμή της συνάρτησης, δηλ. απαιτείται </a:t>
            </a:r>
            <a:r>
              <a:rPr lang="el-GR" sz="2400" dirty="0"/>
              <a:t>στο διάστημα [</a:t>
            </a:r>
            <a:r>
              <a:rPr lang="en-US" sz="2400" b="1" i="1" dirty="0">
                <a:solidFill>
                  <a:srgbClr val="FF0000"/>
                </a:solidFill>
              </a:rPr>
              <a:t>x, </a:t>
            </a:r>
            <a:r>
              <a:rPr lang="en-US" sz="2400" b="1" i="1" dirty="0" err="1">
                <a:solidFill>
                  <a:srgbClr val="FF0000"/>
                </a:solidFill>
              </a:rPr>
              <a:t>x+h</a:t>
            </a:r>
            <a:r>
              <a:rPr lang="en-US" sz="2400" dirty="0"/>
              <a:t>] </a:t>
            </a:r>
            <a:r>
              <a:rPr lang="el-GR" sz="2400" dirty="0" smtClean="0"/>
              <a:t>:</a:t>
            </a:r>
          </a:p>
          <a:p>
            <a:pPr lvl="1"/>
            <a:r>
              <a:rPr lang="el-GR" sz="2000" dirty="0" smtClean="0"/>
              <a:t>να υπάρχουν οι παράγωγοι και να είναι συνεχείς </a:t>
            </a:r>
          </a:p>
          <a:p>
            <a:pPr lvl="1"/>
            <a:r>
              <a:rPr lang="el-GR" sz="2000" dirty="0" smtClean="0"/>
              <a:t>Να υπάρχει η παράγωγος </a:t>
            </a:r>
            <a:r>
              <a:rPr lang="en-US" sz="2000" b="1" i="1" dirty="0" smtClean="0">
                <a:solidFill>
                  <a:srgbClr val="FF0000"/>
                </a:solidFill>
              </a:rPr>
              <a:t>(n+1) </a:t>
            </a:r>
            <a:r>
              <a:rPr lang="el-GR" sz="2000" dirty="0" smtClean="0"/>
              <a:t>τάξης και να είναι συνεχής στο </a:t>
            </a:r>
            <a:r>
              <a:rPr lang="el-GR" sz="2000" b="1" i="1" dirty="0" smtClean="0">
                <a:solidFill>
                  <a:srgbClr val="FF0000"/>
                </a:solidFill>
              </a:rPr>
              <a:t>(</a:t>
            </a:r>
            <a:r>
              <a:rPr lang="en-US" sz="2000" b="1" i="1" dirty="0" err="1" smtClean="0">
                <a:solidFill>
                  <a:srgbClr val="FF0000"/>
                </a:solidFill>
              </a:rPr>
              <a:t>x,x+h</a:t>
            </a:r>
            <a:r>
              <a:rPr lang="en-US" sz="2000" b="1" i="1" dirty="0" smtClean="0">
                <a:solidFill>
                  <a:srgbClr val="FF0000"/>
                </a:solidFill>
              </a:rPr>
              <a:t>)</a:t>
            </a:r>
            <a:endParaRPr lang="el-GR" sz="2000" b="1" i="1" dirty="0" smtClean="0">
              <a:solidFill>
                <a:srgbClr val="FF0000"/>
              </a:solidFill>
            </a:endParaRPr>
          </a:p>
          <a:p>
            <a:pPr lvl="1"/>
            <a:endParaRPr lang="el-G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6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48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052736"/>
            <a:ext cx="8534400" cy="5040560"/>
          </a:xfrm>
        </p:spPr>
        <p:txBody>
          <a:bodyPr/>
          <a:lstStyle/>
          <a:p>
            <a:r>
              <a:rPr lang="en-US" dirty="0"/>
              <a:t>A general power series can be expressed </a:t>
            </a:r>
            <a:r>
              <a:rPr lang="en-US" dirty="0" smtClean="0"/>
              <a:t>as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As with a polynomial, we often don't bother to write terms</a:t>
            </a:r>
            <a:r>
              <a:rPr lang="el-GR" dirty="0"/>
              <a:t> </a:t>
            </a:r>
            <a:r>
              <a:rPr lang="en-US" dirty="0"/>
              <a:t>that have a coefficient of </a:t>
            </a:r>
            <a:r>
              <a:rPr lang="el-GR" dirty="0"/>
              <a:t>0</a:t>
            </a:r>
            <a:r>
              <a:rPr lang="en-US" dirty="0"/>
              <a:t>, but we can imagine that every power series has every one of these</a:t>
            </a:r>
            <a:r>
              <a:rPr lang="el-GR" dirty="0"/>
              <a:t> </a:t>
            </a:r>
            <a:r>
              <a:rPr lang="en-US" dirty="0" smtClean="0"/>
              <a:t>terms.</a:t>
            </a:r>
          </a:p>
          <a:p>
            <a:r>
              <a:rPr lang="en-US" dirty="0"/>
              <a:t>The first term of a power series is called the </a:t>
            </a:r>
            <a:r>
              <a:rPr lang="en-US" b="1" i="1" dirty="0"/>
              <a:t>constant term</a:t>
            </a:r>
            <a:r>
              <a:rPr lang="el-GR" b="1" i="1" dirty="0"/>
              <a:t>. </a:t>
            </a:r>
            <a:r>
              <a:rPr lang="en-US" dirty="0"/>
              <a:t>The second term of a power series is called the </a:t>
            </a:r>
            <a:r>
              <a:rPr lang="en-US" b="1" i="1" dirty="0"/>
              <a:t>linear term</a:t>
            </a:r>
            <a:r>
              <a:rPr lang="el-GR" b="1" i="1" dirty="0"/>
              <a:t> </a:t>
            </a:r>
            <a:r>
              <a:rPr lang="en-US" dirty="0"/>
              <a:t>or 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dirty="0"/>
              <a:t> </a:t>
            </a:r>
            <a:r>
              <a:rPr lang="en-US" b="1" i="1" dirty="0"/>
              <a:t>term</a:t>
            </a:r>
            <a:r>
              <a:rPr lang="en-US" dirty="0"/>
              <a:t>, and has the form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b="1" i="1" baseline="-25000" dirty="0">
                <a:solidFill>
                  <a:srgbClr val="0000FF"/>
                </a:solidFill>
              </a:rPr>
              <a:t>1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smtClean="0"/>
              <a:t>for </a:t>
            </a:r>
            <a:r>
              <a:rPr lang="en-US" dirty="0"/>
              <a:t>some coefficient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b="1" i="1" baseline="-25000" dirty="0">
                <a:solidFill>
                  <a:srgbClr val="0000FF"/>
                </a:solidFill>
              </a:rPr>
              <a:t>1</a:t>
            </a:r>
            <a:r>
              <a:rPr lang="en-US" dirty="0"/>
              <a:t>. You can obtain the coefficient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b="1" i="1" baseline="-25000" dirty="0">
                <a:solidFill>
                  <a:srgbClr val="0000FF"/>
                </a:solidFill>
              </a:rPr>
              <a:t>1</a:t>
            </a:r>
            <a:r>
              <a:rPr lang="en-US" dirty="0"/>
              <a:t> by taking the </a:t>
            </a:r>
            <a:r>
              <a:rPr lang="en-US" i="1" dirty="0"/>
              <a:t>derivative </a:t>
            </a:r>
            <a:r>
              <a:rPr lang="en-US" dirty="0"/>
              <a:t>of the series and then substituting </a:t>
            </a:r>
            <a:r>
              <a:rPr lang="en-US" b="1" i="1" dirty="0">
                <a:solidFill>
                  <a:srgbClr val="0000FF"/>
                </a:solidFill>
              </a:rPr>
              <a:t>x=0</a:t>
            </a:r>
            <a:r>
              <a:rPr lang="en-US" dirty="0"/>
              <a:t>.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C7880-35DE-403B-B262-B177BD98112C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96591"/>
            <a:ext cx="671512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Ομάδα 9"/>
          <p:cNvGrpSpPr/>
          <p:nvPr/>
        </p:nvGrpSpPr>
        <p:grpSpPr>
          <a:xfrm>
            <a:off x="2712461" y="1993870"/>
            <a:ext cx="3809465" cy="523220"/>
            <a:chOff x="2627784" y="2296209"/>
            <a:chExt cx="3809465" cy="523220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2403814"/>
              <a:ext cx="1440160" cy="308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Ορθογώνιο 6"/>
            <p:cNvSpPr/>
            <p:nvPr/>
          </p:nvSpPr>
          <p:spPr>
            <a:xfrm>
              <a:off x="4211960" y="2296209"/>
              <a:ext cx="222528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>
                  <a:latin typeface="Arno Pro Caption" pitchFamily="18" charset="0"/>
                </a:rPr>
                <a:t>are</a:t>
              </a:r>
              <a:r>
                <a:rPr lang="en-US" dirty="0"/>
                <a:t> </a:t>
              </a:r>
              <a:r>
                <a:rPr lang="en-US" sz="2800" dirty="0">
                  <a:latin typeface="Arno Pro Caption" pitchFamily="18" charset="0"/>
                </a:rPr>
                <a:t>constants</a:t>
              </a:r>
              <a:r>
                <a:rPr lang="en-US" dirty="0"/>
                <a:t>. </a:t>
              </a:r>
              <a:endParaRPr lang="el-GR" dirty="0"/>
            </a:p>
          </p:txBody>
        </p:sp>
      </p:grpSp>
    </p:spTree>
    <p:extLst>
      <p:ext uri="{BB962C8B-B14F-4D97-AF65-F5344CB8AC3E}">
        <p14:creationId xmlns:p14="http://schemas.microsoft.com/office/powerpoint/2010/main" val="1425433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8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07" y="620688"/>
            <a:ext cx="7833319" cy="3840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88033"/>
            <a:ext cx="8734789" cy="10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374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1" name="Rectangle 5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/>
          <a:lstStyle/>
          <a:p>
            <a:r>
              <a:rPr lang="en-US" altLang="el-GR" dirty="0"/>
              <a:t>Taylor Polynomials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755576" y="1222403"/>
            <a:ext cx="7227122" cy="1006427"/>
            <a:chOff x="755576" y="1222403"/>
            <a:chExt cx="7227122" cy="1006427"/>
          </a:xfrm>
        </p:grpSpPr>
        <p:sp>
          <p:nvSpPr>
            <p:cNvPr id="290838" name="Text Box 22"/>
            <p:cNvSpPr txBox="1">
              <a:spLocks noChangeArrowheads="1"/>
            </p:cNvSpPr>
            <p:nvPr/>
          </p:nvSpPr>
          <p:spPr bwMode="auto">
            <a:xfrm>
              <a:off x="755576" y="1273254"/>
              <a:ext cx="4262438" cy="4619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r>
                <a:rPr kumimoji="0" lang="el-GR" altLang="el-GR" sz="2400" dirty="0" smtClean="0">
                  <a:latin typeface="Arno Pro Caption" pitchFamily="18" charset="0"/>
                </a:rPr>
                <a:t>Τ</a:t>
              </a:r>
              <a:r>
                <a:rPr kumimoji="0" lang="en-US" altLang="el-GR" sz="2400" dirty="0" smtClean="0">
                  <a:latin typeface="Arno Pro Caption" pitchFamily="18" charset="0"/>
                </a:rPr>
                <a:t>he </a:t>
              </a:r>
              <a:r>
                <a:rPr kumimoji="0" lang="en-US" altLang="el-GR" sz="2400" dirty="0">
                  <a:latin typeface="Arno Pro Caption" pitchFamily="18" charset="0"/>
                </a:rPr>
                <a:t>Taylor polynomial of degree</a:t>
              </a:r>
            </a:p>
          </p:txBody>
        </p:sp>
        <p:graphicFrame>
          <p:nvGraphicFramePr>
            <p:cNvPr id="290839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75554408"/>
                </p:ext>
              </p:extLst>
            </p:nvPr>
          </p:nvGraphicFramePr>
          <p:xfrm>
            <a:off x="4948833" y="1336549"/>
            <a:ext cx="301625" cy="336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746" name="Equation" r:id="rId3" imgW="126720" imgH="139680" progId="Equation.3">
                    <p:embed/>
                  </p:oleObj>
                </mc:Choice>
                <mc:Fallback>
                  <p:oleObj name="Equation" r:id="rId3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48833" y="1336549"/>
                          <a:ext cx="301625" cy="336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0841" name="Text Box 25"/>
            <p:cNvSpPr txBox="1">
              <a:spLocks noChangeArrowheads="1"/>
            </p:cNvSpPr>
            <p:nvPr/>
          </p:nvSpPr>
          <p:spPr bwMode="auto">
            <a:xfrm>
              <a:off x="5341143" y="1263881"/>
              <a:ext cx="185499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l-GR" sz="2400" dirty="0">
                  <a:latin typeface="Arno Pro Caption" pitchFamily="18" charset="0"/>
                </a:rPr>
                <a:t>for a function</a:t>
              </a:r>
            </a:p>
          </p:txBody>
        </p:sp>
        <p:graphicFrame>
          <p:nvGraphicFramePr>
            <p:cNvPr id="290842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6586731"/>
                </p:ext>
              </p:extLst>
            </p:nvPr>
          </p:nvGraphicFramePr>
          <p:xfrm>
            <a:off x="7160373" y="1222403"/>
            <a:ext cx="822325" cy="485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747" name="Equation" r:id="rId5" imgW="342720" imgH="203040" progId="Equation.3">
                    <p:embed/>
                  </p:oleObj>
                </mc:Choice>
                <mc:Fallback>
                  <p:oleObj name="Equation" r:id="rId5" imgW="34272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60373" y="1222403"/>
                          <a:ext cx="822325" cy="485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0843" name="Text Box 27"/>
            <p:cNvSpPr txBox="1">
              <a:spLocks noChangeArrowheads="1"/>
            </p:cNvSpPr>
            <p:nvPr/>
          </p:nvSpPr>
          <p:spPr bwMode="auto">
            <a:xfrm>
              <a:off x="827584" y="1764529"/>
              <a:ext cx="118974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el-GR" sz="2400" dirty="0">
                  <a:latin typeface="Arno Pro Caption" pitchFamily="18" charset="0"/>
                </a:rPr>
                <a:t>which is</a:t>
              </a:r>
            </a:p>
          </p:txBody>
        </p:sp>
        <p:graphicFrame>
          <p:nvGraphicFramePr>
            <p:cNvPr id="290845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8148621"/>
                </p:ext>
              </p:extLst>
            </p:nvPr>
          </p:nvGraphicFramePr>
          <p:xfrm>
            <a:off x="5220072" y="1829722"/>
            <a:ext cx="558800" cy="336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748" name="Equation" r:id="rId7" imgW="126720" imgH="139680" progId="Equation.3">
                    <p:embed/>
                  </p:oleObj>
                </mc:Choice>
                <mc:Fallback>
                  <p:oleObj name="Equation" r:id="rId7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0072" y="1829722"/>
                          <a:ext cx="558800" cy="336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0846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87022138"/>
                </p:ext>
              </p:extLst>
            </p:nvPr>
          </p:nvGraphicFramePr>
          <p:xfrm>
            <a:off x="2017333" y="1814386"/>
            <a:ext cx="301625" cy="336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749" name="Equation" r:id="rId9" imgW="126720" imgH="139680" progId="Equation.3">
                    <p:embed/>
                  </p:oleObj>
                </mc:Choice>
                <mc:Fallback>
                  <p:oleObj name="Equation" r:id="rId9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7333" y="1814386"/>
                          <a:ext cx="301625" cy="336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0847" name="Text Box 31"/>
            <p:cNvSpPr txBox="1">
              <a:spLocks noChangeArrowheads="1"/>
            </p:cNvSpPr>
            <p:nvPr/>
          </p:nvSpPr>
          <p:spPr bwMode="auto">
            <a:xfrm>
              <a:off x="2394503" y="1767165"/>
              <a:ext cx="294664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r>
                <a:rPr kumimoji="0" lang="en-US" altLang="el-GR" sz="2400" dirty="0">
                  <a:latin typeface="Arno Pro Caption" pitchFamily="18" charset="0"/>
                </a:rPr>
                <a:t>times differentiable at </a:t>
              </a:r>
            </a:p>
          </p:txBody>
        </p:sp>
      </p:grpSp>
      <p:graphicFrame>
        <p:nvGraphicFramePr>
          <p:cNvPr id="290857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472719"/>
              </p:ext>
            </p:extLst>
          </p:nvPr>
        </p:nvGraphicFramePr>
        <p:xfrm>
          <a:off x="323528" y="2420888"/>
          <a:ext cx="8424936" cy="80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750" name="Equation" r:id="rId10" imgW="3238200" imgH="266400" progId="Equation.3">
                  <p:embed/>
                </p:oleObj>
              </mc:Choice>
              <mc:Fallback>
                <p:oleObj name="Equation" r:id="rId10" imgW="32382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420888"/>
                        <a:ext cx="8424936" cy="800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CECC43E-ABD0-4182-A6E6-FE0DB45EEB22}" type="slidenum">
              <a:rPr lang="el-GR" sz="1400" b="1">
                <a:solidFill>
                  <a:schemeClr val="accent1">
                    <a:lumMod val="50000"/>
                  </a:schemeClr>
                </a:solidFill>
                <a:latin typeface="Arno Pro Caption" pitchFamily="18" charset="0"/>
              </a:rPr>
              <a:pPr algn="r"/>
              <a:t>9</a:t>
            </a:fld>
            <a:endParaRPr lang="el-GR" sz="1400" b="1">
              <a:solidFill>
                <a:schemeClr val="accent1">
                  <a:lumMod val="50000"/>
                </a:schemeClr>
              </a:solidFill>
              <a:latin typeface="Arno Pro Captio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553003"/>
      </p:ext>
    </p:extLst>
  </p:cSld>
  <p:clrMapOvr>
    <a:masterClrMapping/>
  </p:clrMapOvr>
  <p:transition advTm="14192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0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0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21" grpId="0" animBg="1" autoUpdateAnimBg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3135</TotalTime>
  <Words>2043</Words>
  <Application>Microsoft Office PowerPoint</Application>
  <PresentationFormat>On-screen Show (4:3)</PresentationFormat>
  <Paragraphs>361</Paragraphs>
  <Slides>51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4" baseType="lpstr">
      <vt:lpstr>宋体</vt:lpstr>
      <vt:lpstr>Arial</vt:lpstr>
      <vt:lpstr>Arno Pro Caption</vt:lpstr>
      <vt:lpstr>Comic Sans MS</vt:lpstr>
      <vt:lpstr>新細明體</vt:lpstr>
      <vt:lpstr>新細明體</vt:lpstr>
      <vt:lpstr>Symbol</vt:lpstr>
      <vt:lpstr>Tahoma</vt:lpstr>
      <vt:lpstr>Times</vt:lpstr>
      <vt:lpstr>Times New Roman</vt:lpstr>
      <vt:lpstr>Wingdings</vt:lpstr>
      <vt:lpstr>Προεπιλεγμένη σχεδίαση</vt:lpstr>
      <vt:lpstr>Equation</vt:lpstr>
      <vt:lpstr>ΑΡΙΘΜΗΤΙΚΗ ΑΝΑΛΥΣΗ</vt:lpstr>
      <vt:lpstr>PowerPoint Presentation</vt:lpstr>
      <vt:lpstr>Ambition:   Approximating of differential functions more precisely by polynomials of higher degrees.</vt:lpstr>
      <vt:lpstr>PowerPoint Presentation</vt:lpstr>
      <vt:lpstr>Introduction to Taylor Series</vt:lpstr>
      <vt:lpstr>Σειρές και Πολυώνυμα Taylor</vt:lpstr>
      <vt:lpstr>Formulas</vt:lpstr>
      <vt:lpstr>PowerPoint Presentation</vt:lpstr>
      <vt:lpstr>Taylor Polynomials</vt:lpstr>
      <vt:lpstr>Taylor series</vt:lpstr>
      <vt:lpstr>Compare</vt:lpstr>
      <vt:lpstr>Truncated Taylor Series</vt:lpstr>
      <vt:lpstr>Truncation Errors</vt:lpstr>
      <vt:lpstr>PowerPoint Presentation</vt:lpstr>
      <vt:lpstr>Taylor Series (1)</vt:lpstr>
      <vt:lpstr>Taylor’s Series (2)</vt:lpstr>
      <vt:lpstr>Taylor’s Series (3)</vt:lpstr>
      <vt:lpstr>Taylor Series (4)</vt:lpstr>
      <vt:lpstr>Taylor Series (5)</vt:lpstr>
      <vt:lpstr>Taylor Series (6)</vt:lpstr>
      <vt:lpstr>Convergence of Taylor Series</vt:lpstr>
      <vt:lpstr>Assumptions</vt:lpstr>
      <vt:lpstr>PowerPoint Presentation</vt:lpstr>
      <vt:lpstr>General Taylor Series</vt:lpstr>
      <vt:lpstr>Terminology</vt:lpstr>
      <vt:lpstr>Maclaurin Series</vt:lpstr>
      <vt:lpstr>TAYLOR &amp; MACLAURIN SERIES</vt:lpstr>
      <vt:lpstr>TAYLOR &amp; MACLAURIN SERIES</vt:lpstr>
      <vt:lpstr>TAYLOR &amp; MACLAURIN SERIES</vt:lpstr>
      <vt:lpstr>Example-1</vt:lpstr>
      <vt:lpstr>PowerPoint Presentation</vt:lpstr>
      <vt:lpstr>PowerPoint Presentation</vt:lpstr>
      <vt:lpstr>PowerPoint Presentation</vt:lpstr>
      <vt:lpstr>Smaller step size implies smaller error</vt:lpstr>
      <vt:lpstr>Example-2</vt:lpstr>
      <vt:lpstr>Example-2 (cont.)</vt:lpstr>
      <vt:lpstr>Example-3</vt:lpstr>
      <vt:lpstr>Example-4</vt:lpstr>
      <vt:lpstr>Taylor Series for f (x) = sin(x)</vt:lpstr>
      <vt:lpstr>Example-5</vt:lpstr>
      <vt:lpstr>Example-5</vt:lpstr>
      <vt:lpstr>Example -5</vt:lpstr>
      <vt:lpstr>Example – 5</vt:lpstr>
      <vt:lpstr>Example-6</vt:lpstr>
      <vt:lpstr>How many terms should we use?</vt:lpstr>
      <vt:lpstr>Series Accuracy</vt:lpstr>
      <vt:lpstr>Example – Series Accuracy (approximating function values)</vt:lpstr>
      <vt:lpstr>Example – Series Accuracy</vt:lpstr>
      <vt:lpstr>Example – Series Accuracy</vt:lpstr>
      <vt:lpstr>Example – Series Accuracy</vt:lpstr>
      <vt:lpstr>Example – Series Accuracy</vt:lpstr>
    </vt:vector>
  </TitlesOfParts>
  <Company>ΒΕΡΕΝΙΚΗ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ΣΤΕΦΑΝΟΣ</dc:creator>
  <cp:lastModifiedBy>Λογαριασμός Microsoft</cp:lastModifiedBy>
  <cp:revision>360</cp:revision>
  <cp:lastPrinted>2021-03-05T11:04:48Z</cp:lastPrinted>
  <dcterms:created xsi:type="dcterms:W3CDTF">2003-09-21T16:57:34Z</dcterms:created>
  <dcterms:modified xsi:type="dcterms:W3CDTF">2024-03-25T08:06:34Z</dcterms:modified>
</cp:coreProperties>
</file>